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99" r:id="rId1"/>
    <p:sldMasterId id="2147483904" r:id="rId2"/>
    <p:sldMasterId id="2147483928" r:id="rId3"/>
    <p:sldMasterId id="2147483933" r:id="rId4"/>
  </p:sldMasterIdLst>
  <p:notesMasterIdLst>
    <p:notesMasterId r:id="rId67"/>
  </p:notesMasterIdLst>
  <p:sldIdLst>
    <p:sldId id="548" r:id="rId5"/>
    <p:sldId id="744" r:id="rId6"/>
    <p:sldId id="935" r:id="rId7"/>
    <p:sldId id="750" r:id="rId8"/>
    <p:sldId id="534" r:id="rId9"/>
    <p:sldId id="535" r:id="rId10"/>
    <p:sldId id="672" r:id="rId11"/>
    <p:sldId id="673" r:id="rId12"/>
    <p:sldId id="938" r:id="rId13"/>
    <p:sldId id="259" r:id="rId14"/>
    <p:sldId id="936" r:id="rId15"/>
    <p:sldId id="557" r:id="rId16"/>
    <p:sldId id="940" r:id="rId17"/>
    <p:sldId id="521" r:id="rId18"/>
    <p:sldId id="522" r:id="rId19"/>
    <p:sldId id="523" r:id="rId20"/>
    <p:sldId id="559" r:id="rId21"/>
    <p:sldId id="558" r:id="rId22"/>
    <p:sldId id="539" r:id="rId23"/>
    <p:sldId id="540" r:id="rId24"/>
    <p:sldId id="544" r:id="rId25"/>
    <p:sldId id="543" r:id="rId26"/>
    <p:sldId id="541" r:id="rId27"/>
    <p:sldId id="545" r:id="rId28"/>
    <p:sldId id="542" r:id="rId29"/>
    <p:sldId id="546" r:id="rId30"/>
    <p:sldId id="547" r:id="rId31"/>
    <p:sldId id="533" r:id="rId32"/>
    <p:sldId id="939" r:id="rId33"/>
    <p:sldId id="519" r:id="rId34"/>
    <p:sldId id="538" r:id="rId35"/>
    <p:sldId id="941" r:id="rId36"/>
    <p:sldId id="561" r:id="rId37"/>
    <p:sldId id="536" r:id="rId38"/>
    <p:sldId id="527" r:id="rId39"/>
    <p:sldId id="537" r:id="rId40"/>
    <p:sldId id="528" r:id="rId41"/>
    <p:sldId id="560" r:id="rId42"/>
    <p:sldId id="943" r:id="rId43"/>
    <p:sldId id="942" r:id="rId44"/>
    <p:sldId id="520" r:id="rId45"/>
    <p:sldId id="524" r:id="rId46"/>
    <p:sldId id="525" r:id="rId47"/>
    <p:sldId id="256" r:id="rId48"/>
    <p:sldId id="931" r:id="rId49"/>
    <p:sldId id="958" r:id="rId50"/>
    <p:sldId id="806" r:id="rId51"/>
    <p:sldId id="807" r:id="rId52"/>
    <p:sldId id="808" r:id="rId53"/>
    <p:sldId id="805" r:id="rId54"/>
    <p:sldId id="276" r:id="rId55"/>
    <p:sldId id="802" r:id="rId56"/>
    <p:sldId id="803" r:id="rId57"/>
    <p:sldId id="809" r:id="rId58"/>
    <p:sldId id="810" r:id="rId59"/>
    <p:sldId id="811" r:id="rId60"/>
    <p:sldId id="813" r:id="rId61"/>
    <p:sldId id="804" r:id="rId62"/>
    <p:sldId id="800" r:id="rId63"/>
    <p:sldId id="580" r:id="rId64"/>
    <p:sldId id="582" r:id="rId65"/>
    <p:sldId id="581" r:id="rId6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54FBB9-AC51-214B-A120-516B92A206C8}" v="7" dt="2023-11-27T23:34:17.570"/>
    <p1510:client id="{7B2186B7-EBF9-734C-A5DA-C79ABA9E7861}" v="776" dt="2023-11-28T23:39:25.0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6/11/relationships/changesInfo" Target="changesInfos/changesInfo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garten, J. Peter" userId="08c346f3-9f2a-4776-a6cf-add1e690cd47" providerId="ADAL" clId="{7B2186B7-EBF9-734C-A5DA-C79ABA9E7861}"/>
    <pc:docChg chg="undo custSel addSld delSld modSld sldOrd delMainMaster">
      <pc:chgData name="Gogarten, J. Peter" userId="08c346f3-9f2a-4776-a6cf-add1e690cd47" providerId="ADAL" clId="{7B2186B7-EBF9-734C-A5DA-C79ABA9E7861}" dt="2023-11-28T23:39:25.050" v="777" actId="2696"/>
      <pc:docMkLst>
        <pc:docMk/>
      </pc:docMkLst>
      <pc:sldChg chg="add mod modShow">
        <pc:chgData name="Gogarten, J. Peter" userId="08c346f3-9f2a-4776-a6cf-add1e690cd47" providerId="ADAL" clId="{7B2186B7-EBF9-734C-A5DA-C79ABA9E7861}" dt="2023-11-28T22:57:16.995" v="35" actId="729"/>
        <pc:sldMkLst>
          <pc:docMk/>
          <pc:sldMk cId="2777074095" sldId="256"/>
        </pc:sldMkLst>
      </pc:sldChg>
      <pc:sldChg chg="add del">
        <pc:chgData name="Gogarten, J. Peter" userId="08c346f3-9f2a-4776-a6cf-add1e690cd47" providerId="ADAL" clId="{7B2186B7-EBF9-734C-A5DA-C79ABA9E7861}" dt="2023-11-28T23:38:24.802" v="776"/>
        <pc:sldMkLst>
          <pc:docMk/>
          <pc:sldMk cId="984591613" sldId="276"/>
        </pc:sldMkLst>
      </pc:sldChg>
      <pc:sldChg chg="add del">
        <pc:chgData name="Gogarten, J. Peter" userId="08c346f3-9f2a-4776-a6cf-add1e690cd47" providerId="ADAL" clId="{7B2186B7-EBF9-734C-A5DA-C79ABA9E7861}" dt="2023-11-28T23:39:25.050" v="777" actId="2696"/>
        <pc:sldMkLst>
          <pc:docMk/>
          <pc:sldMk cId="104073419" sldId="411"/>
        </pc:sldMkLst>
      </pc:sldChg>
      <pc:sldChg chg="delSp modSp mod">
        <pc:chgData name="Gogarten, J. Peter" userId="08c346f3-9f2a-4776-a6cf-add1e690cd47" providerId="ADAL" clId="{7B2186B7-EBF9-734C-A5DA-C79ABA9E7861}" dt="2023-11-28T23:06:29.610" v="51" actId="732"/>
        <pc:sldMkLst>
          <pc:docMk/>
          <pc:sldMk cId="968172238" sldId="538"/>
        </pc:sldMkLst>
        <pc:spChg chg="del">
          <ac:chgData name="Gogarten, J. Peter" userId="08c346f3-9f2a-4776-a6cf-add1e690cd47" providerId="ADAL" clId="{7B2186B7-EBF9-734C-A5DA-C79ABA9E7861}" dt="2023-11-28T23:06:14.988" v="47" actId="478"/>
          <ac:spMkLst>
            <pc:docMk/>
            <pc:sldMk cId="968172238" sldId="538"/>
            <ac:spMk id="2" creationId="{50508D0A-E272-2642-B023-EFD7038E1177}"/>
          </ac:spMkLst>
        </pc:spChg>
        <pc:picChg chg="mod modCrop">
          <ac:chgData name="Gogarten, J. Peter" userId="08c346f3-9f2a-4776-a6cf-add1e690cd47" providerId="ADAL" clId="{7B2186B7-EBF9-734C-A5DA-C79ABA9E7861}" dt="2023-11-28T23:06:29.610" v="51" actId="732"/>
          <ac:picMkLst>
            <pc:docMk/>
            <pc:sldMk cId="968172238" sldId="538"/>
            <ac:picMk id="3" creationId="{E735D00B-A359-C241-9392-277D2557DF89}"/>
          </ac:picMkLst>
        </pc:picChg>
      </pc:sldChg>
      <pc:sldChg chg="modSp mod">
        <pc:chgData name="Gogarten, J. Peter" userId="08c346f3-9f2a-4776-a6cf-add1e690cd47" providerId="ADAL" clId="{7B2186B7-EBF9-734C-A5DA-C79ABA9E7861}" dt="2023-11-28T22:59:25.279" v="39" actId="14100"/>
        <pc:sldMkLst>
          <pc:docMk/>
          <pc:sldMk cId="377446124" sldId="541"/>
        </pc:sldMkLst>
        <pc:picChg chg="mod">
          <ac:chgData name="Gogarten, J. Peter" userId="08c346f3-9f2a-4776-a6cf-add1e690cd47" providerId="ADAL" clId="{7B2186B7-EBF9-734C-A5DA-C79ABA9E7861}" dt="2023-11-28T22:59:25.279" v="39" actId="14100"/>
          <ac:picMkLst>
            <pc:docMk/>
            <pc:sldMk cId="377446124" sldId="541"/>
            <ac:picMk id="3" creationId="{806BF1E4-8A7E-0745-AE2D-D57268F4F68B}"/>
          </ac:picMkLst>
        </pc:picChg>
      </pc:sldChg>
      <pc:sldChg chg="modSp mod">
        <pc:chgData name="Gogarten, J. Peter" userId="08c346f3-9f2a-4776-a6cf-add1e690cd47" providerId="ADAL" clId="{7B2186B7-EBF9-734C-A5DA-C79ABA9E7861}" dt="2023-11-28T23:04:31.660" v="44" actId="1076"/>
        <pc:sldMkLst>
          <pc:docMk/>
          <pc:sldMk cId="1189190557" sldId="542"/>
        </pc:sldMkLst>
        <pc:picChg chg="mod">
          <ac:chgData name="Gogarten, J. Peter" userId="08c346f3-9f2a-4776-a6cf-add1e690cd47" providerId="ADAL" clId="{7B2186B7-EBF9-734C-A5DA-C79ABA9E7861}" dt="2023-11-28T23:04:31.660" v="44" actId="1076"/>
          <ac:picMkLst>
            <pc:docMk/>
            <pc:sldMk cId="1189190557" sldId="542"/>
            <ac:picMk id="3" creationId="{56402600-DB1D-044E-AD6C-DC766E5D3C38}"/>
          </ac:picMkLst>
        </pc:picChg>
      </pc:sldChg>
      <pc:sldChg chg="modSp mod">
        <pc:chgData name="Gogarten, J. Peter" userId="08c346f3-9f2a-4776-a6cf-add1e690cd47" providerId="ADAL" clId="{7B2186B7-EBF9-734C-A5DA-C79ABA9E7861}" dt="2023-11-28T22:59:19.195" v="38" actId="1076"/>
        <pc:sldMkLst>
          <pc:docMk/>
          <pc:sldMk cId="3513104834" sldId="545"/>
        </pc:sldMkLst>
        <pc:picChg chg="mod">
          <ac:chgData name="Gogarten, J. Peter" userId="08c346f3-9f2a-4776-a6cf-add1e690cd47" providerId="ADAL" clId="{7B2186B7-EBF9-734C-A5DA-C79ABA9E7861}" dt="2023-11-28T22:59:19.195" v="38" actId="1076"/>
          <ac:picMkLst>
            <pc:docMk/>
            <pc:sldMk cId="3513104834" sldId="545"/>
            <ac:picMk id="3" creationId="{2525BA40-A949-7E44-9E57-07FD8CB94751}"/>
          </ac:picMkLst>
        </pc:picChg>
      </pc:sldChg>
      <pc:sldChg chg="modSp mod">
        <pc:chgData name="Gogarten, J. Peter" userId="08c346f3-9f2a-4776-a6cf-add1e690cd47" providerId="ADAL" clId="{7B2186B7-EBF9-734C-A5DA-C79ABA9E7861}" dt="2023-11-28T23:05:30.531" v="46" actId="1076"/>
        <pc:sldMkLst>
          <pc:docMk/>
          <pc:sldMk cId="192431993" sldId="546"/>
        </pc:sldMkLst>
        <pc:picChg chg="mod">
          <ac:chgData name="Gogarten, J. Peter" userId="08c346f3-9f2a-4776-a6cf-add1e690cd47" providerId="ADAL" clId="{7B2186B7-EBF9-734C-A5DA-C79ABA9E7861}" dt="2023-11-28T23:05:30.531" v="46" actId="1076"/>
          <ac:picMkLst>
            <pc:docMk/>
            <pc:sldMk cId="192431993" sldId="546"/>
            <ac:picMk id="4" creationId="{C1B337AE-6348-A44B-B819-9E17B89C922F}"/>
          </ac:picMkLst>
        </pc:picChg>
      </pc:sldChg>
      <pc:sldChg chg="delSp modSp mod">
        <pc:chgData name="Gogarten, J. Peter" userId="08c346f3-9f2a-4776-a6cf-add1e690cd47" providerId="ADAL" clId="{7B2186B7-EBF9-734C-A5DA-C79ABA9E7861}" dt="2023-11-28T23:35:54.820" v="768" actId="478"/>
        <pc:sldMkLst>
          <pc:docMk/>
          <pc:sldMk cId="4007932678" sldId="559"/>
        </pc:sldMkLst>
        <pc:spChg chg="del">
          <ac:chgData name="Gogarten, J. Peter" userId="08c346f3-9f2a-4776-a6cf-add1e690cd47" providerId="ADAL" clId="{7B2186B7-EBF9-734C-A5DA-C79ABA9E7861}" dt="2023-11-28T23:35:54.820" v="768" actId="478"/>
          <ac:spMkLst>
            <pc:docMk/>
            <pc:sldMk cId="4007932678" sldId="559"/>
            <ac:spMk id="2" creationId="{9A10E525-056E-094E-9305-5B7184666894}"/>
          </ac:spMkLst>
        </pc:spChg>
        <pc:spChg chg="mod">
          <ac:chgData name="Gogarten, J. Peter" userId="08c346f3-9f2a-4776-a6cf-add1e690cd47" providerId="ADAL" clId="{7B2186B7-EBF9-734C-A5DA-C79ABA9E7861}" dt="2023-11-28T23:35:28.646" v="767" actId="20577"/>
          <ac:spMkLst>
            <pc:docMk/>
            <pc:sldMk cId="4007932678" sldId="559"/>
            <ac:spMk id="3" creationId="{521F4807-55FA-1340-9A24-54C967F63B0B}"/>
          </ac:spMkLst>
        </pc:spChg>
      </pc:sldChg>
      <pc:sldChg chg="modSp add mod ord">
        <pc:chgData name="Gogarten, J. Peter" userId="08c346f3-9f2a-4776-a6cf-add1e690cd47" providerId="ADAL" clId="{7B2186B7-EBF9-734C-A5DA-C79ABA9E7861}" dt="2023-11-28T23:09:19.601" v="54" actId="20578"/>
        <pc:sldMkLst>
          <pc:docMk/>
          <pc:sldMk cId="1095395147" sldId="561"/>
        </pc:sldMkLst>
        <pc:picChg chg="mod">
          <ac:chgData name="Gogarten, J. Peter" userId="08c346f3-9f2a-4776-a6cf-add1e690cd47" providerId="ADAL" clId="{7B2186B7-EBF9-734C-A5DA-C79ABA9E7861}" dt="2023-11-28T23:09:00.358" v="53" actId="14100"/>
          <ac:picMkLst>
            <pc:docMk/>
            <pc:sldMk cId="1095395147" sldId="561"/>
            <ac:picMk id="3" creationId="{3EAC4926-A00D-F347-989B-4E4D38618234}"/>
          </ac:picMkLst>
        </pc:picChg>
      </pc:sldChg>
      <pc:sldChg chg="add del">
        <pc:chgData name="Gogarten, J. Peter" userId="08c346f3-9f2a-4776-a6cf-add1e690cd47" providerId="ADAL" clId="{7B2186B7-EBF9-734C-A5DA-C79ABA9E7861}" dt="2023-11-28T23:39:25.050" v="777" actId="2696"/>
        <pc:sldMkLst>
          <pc:docMk/>
          <pc:sldMk cId="2745184982" sldId="575"/>
        </pc:sldMkLst>
      </pc:sldChg>
      <pc:sldChg chg="add del">
        <pc:chgData name="Gogarten, J. Peter" userId="08c346f3-9f2a-4776-a6cf-add1e690cd47" providerId="ADAL" clId="{7B2186B7-EBF9-734C-A5DA-C79ABA9E7861}" dt="2023-11-28T23:38:24.802" v="776"/>
        <pc:sldMkLst>
          <pc:docMk/>
          <pc:sldMk cId="2869007332" sldId="580"/>
        </pc:sldMkLst>
      </pc:sldChg>
      <pc:sldChg chg="add del">
        <pc:chgData name="Gogarten, J. Peter" userId="08c346f3-9f2a-4776-a6cf-add1e690cd47" providerId="ADAL" clId="{7B2186B7-EBF9-734C-A5DA-C79ABA9E7861}" dt="2023-11-28T23:38:24.802" v="776"/>
        <pc:sldMkLst>
          <pc:docMk/>
          <pc:sldMk cId="1551711543" sldId="581"/>
        </pc:sldMkLst>
      </pc:sldChg>
      <pc:sldChg chg="add del">
        <pc:chgData name="Gogarten, J. Peter" userId="08c346f3-9f2a-4776-a6cf-add1e690cd47" providerId="ADAL" clId="{7B2186B7-EBF9-734C-A5DA-C79ABA9E7861}" dt="2023-11-28T23:38:24.802" v="776"/>
        <pc:sldMkLst>
          <pc:docMk/>
          <pc:sldMk cId="669954503" sldId="582"/>
        </pc:sldMkLst>
      </pc:sldChg>
      <pc:sldChg chg="add del setBg">
        <pc:chgData name="Gogarten, J. Peter" userId="08c346f3-9f2a-4776-a6cf-add1e690cd47" providerId="ADAL" clId="{7B2186B7-EBF9-734C-A5DA-C79ABA9E7861}" dt="2023-11-28T23:38:24.802" v="776"/>
        <pc:sldMkLst>
          <pc:docMk/>
          <pc:sldMk cId="550859008" sldId="800"/>
        </pc:sldMkLst>
      </pc:sldChg>
      <pc:sldChg chg="modSp add del mod">
        <pc:chgData name="Gogarten, J. Peter" userId="08c346f3-9f2a-4776-a6cf-add1e690cd47" providerId="ADAL" clId="{7B2186B7-EBF9-734C-A5DA-C79ABA9E7861}" dt="2023-11-28T23:38:24.802" v="776"/>
        <pc:sldMkLst>
          <pc:docMk/>
          <pc:sldMk cId="96064180" sldId="802"/>
        </pc:sldMkLst>
        <pc:spChg chg="mod">
          <ac:chgData name="Gogarten, J. Peter" userId="08c346f3-9f2a-4776-a6cf-add1e690cd47" providerId="ADAL" clId="{7B2186B7-EBF9-734C-A5DA-C79ABA9E7861}" dt="2023-11-28T23:38:24.726" v="775"/>
          <ac:spMkLst>
            <pc:docMk/>
            <pc:sldMk cId="96064180" sldId="802"/>
            <ac:spMk id="3" creationId="{CE933945-7412-9448-8A7C-EFB5CEFBF497}"/>
          </ac:spMkLst>
        </pc:spChg>
      </pc:sldChg>
      <pc:sldChg chg="modSp add del mod">
        <pc:chgData name="Gogarten, J. Peter" userId="08c346f3-9f2a-4776-a6cf-add1e690cd47" providerId="ADAL" clId="{7B2186B7-EBF9-734C-A5DA-C79ABA9E7861}" dt="2023-11-28T23:38:24.802" v="776"/>
        <pc:sldMkLst>
          <pc:docMk/>
          <pc:sldMk cId="247837377" sldId="803"/>
        </pc:sldMkLst>
        <pc:spChg chg="mod">
          <ac:chgData name="Gogarten, J. Peter" userId="08c346f3-9f2a-4776-a6cf-add1e690cd47" providerId="ADAL" clId="{7B2186B7-EBF9-734C-A5DA-C79ABA9E7861}" dt="2023-11-28T23:38:24.726" v="775"/>
          <ac:spMkLst>
            <pc:docMk/>
            <pc:sldMk cId="247837377" sldId="803"/>
            <ac:spMk id="3" creationId="{08ECBCCD-CF9E-0741-85D6-DE4DB13E1633}"/>
          </ac:spMkLst>
        </pc:spChg>
      </pc:sldChg>
      <pc:sldChg chg="add del">
        <pc:chgData name="Gogarten, J. Peter" userId="08c346f3-9f2a-4776-a6cf-add1e690cd47" providerId="ADAL" clId="{7B2186B7-EBF9-734C-A5DA-C79ABA9E7861}" dt="2023-11-28T23:38:24.802" v="776"/>
        <pc:sldMkLst>
          <pc:docMk/>
          <pc:sldMk cId="267184652" sldId="804"/>
        </pc:sldMkLst>
      </pc:sldChg>
      <pc:sldChg chg="add del">
        <pc:chgData name="Gogarten, J. Peter" userId="08c346f3-9f2a-4776-a6cf-add1e690cd47" providerId="ADAL" clId="{7B2186B7-EBF9-734C-A5DA-C79ABA9E7861}" dt="2023-11-28T23:38:24.802" v="776"/>
        <pc:sldMkLst>
          <pc:docMk/>
          <pc:sldMk cId="3564452427" sldId="805"/>
        </pc:sldMkLst>
      </pc:sldChg>
      <pc:sldChg chg="add del">
        <pc:chgData name="Gogarten, J. Peter" userId="08c346f3-9f2a-4776-a6cf-add1e690cd47" providerId="ADAL" clId="{7B2186B7-EBF9-734C-A5DA-C79ABA9E7861}" dt="2023-11-28T23:38:24.802" v="776"/>
        <pc:sldMkLst>
          <pc:docMk/>
          <pc:sldMk cId="669298974" sldId="806"/>
        </pc:sldMkLst>
      </pc:sldChg>
      <pc:sldChg chg="modSp add del mod">
        <pc:chgData name="Gogarten, J. Peter" userId="08c346f3-9f2a-4776-a6cf-add1e690cd47" providerId="ADAL" clId="{7B2186B7-EBF9-734C-A5DA-C79ABA9E7861}" dt="2023-11-28T23:38:24.802" v="776"/>
        <pc:sldMkLst>
          <pc:docMk/>
          <pc:sldMk cId="2100485715" sldId="807"/>
        </pc:sldMkLst>
        <pc:spChg chg="mod">
          <ac:chgData name="Gogarten, J. Peter" userId="08c346f3-9f2a-4776-a6cf-add1e690cd47" providerId="ADAL" clId="{7B2186B7-EBF9-734C-A5DA-C79ABA9E7861}" dt="2023-11-28T23:38:24.726" v="775"/>
          <ac:spMkLst>
            <pc:docMk/>
            <pc:sldMk cId="2100485715" sldId="807"/>
            <ac:spMk id="3" creationId="{1570B0A9-352B-5A48-A595-AD36D4408992}"/>
          </ac:spMkLst>
        </pc:spChg>
      </pc:sldChg>
      <pc:sldChg chg="add del">
        <pc:chgData name="Gogarten, J. Peter" userId="08c346f3-9f2a-4776-a6cf-add1e690cd47" providerId="ADAL" clId="{7B2186B7-EBF9-734C-A5DA-C79ABA9E7861}" dt="2023-11-28T23:38:24.802" v="776"/>
        <pc:sldMkLst>
          <pc:docMk/>
          <pc:sldMk cId="3913623905" sldId="808"/>
        </pc:sldMkLst>
      </pc:sldChg>
      <pc:sldChg chg="add del">
        <pc:chgData name="Gogarten, J. Peter" userId="08c346f3-9f2a-4776-a6cf-add1e690cd47" providerId="ADAL" clId="{7B2186B7-EBF9-734C-A5DA-C79ABA9E7861}" dt="2023-11-28T23:38:24.802" v="776"/>
        <pc:sldMkLst>
          <pc:docMk/>
          <pc:sldMk cId="1670196232" sldId="809"/>
        </pc:sldMkLst>
      </pc:sldChg>
      <pc:sldChg chg="add del">
        <pc:chgData name="Gogarten, J. Peter" userId="08c346f3-9f2a-4776-a6cf-add1e690cd47" providerId="ADAL" clId="{7B2186B7-EBF9-734C-A5DA-C79ABA9E7861}" dt="2023-11-28T23:38:24.802" v="776"/>
        <pc:sldMkLst>
          <pc:docMk/>
          <pc:sldMk cId="2746003436" sldId="810"/>
        </pc:sldMkLst>
      </pc:sldChg>
      <pc:sldChg chg="add del">
        <pc:chgData name="Gogarten, J. Peter" userId="08c346f3-9f2a-4776-a6cf-add1e690cd47" providerId="ADAL" clId="{7B2186B7-EBF9-734C-A5DA-C79ABA9E7861}" dt="2023-11-28T23:38:24.802" v="776"/>
        <pc:sldMkLst>
          <pc:docMk/>
          <pc:sldMk cId="3662342050" sldId="811"/>
        </pc:sldMkLst>
      </pc:sldChg>
      <pc:sldChg chg="add del">
        <pc:chgData name="Gogarten, J. Peter" userId="08c346f3-9f2a-4776-a6cf-add1e690cd47" providerId="ADAL" clId="{7B2186B7-EBF9-734C-A5DA-C79ABA9E7861}" dt="2023-11-28T23:38:24.802" v="776"/>
        <pc:sldMkLst>
          <pc:docMk/>
          <pc:sldMk cId="2971963409" sldId="813"/>
        </pc:sldMkLst>
      </pc:sldChg>
      <pc:sldChg chg="addSp delSp modSp add mod">
        <pc:chgData name="Gogarten, J. Peter" userId="08c346f3-9f2a-4776-a6cf-add1e690cd47" providerId="ADAL" clId="{7B2186B7-EBF9-734C-A5DA-C79ABA9E7861}" dt="2023-11-28T22:57:02.733" v="34" actId="1076"/>
        <pc:sldMkLst>
          <pc:docMk/>
          <pc:sldMk cId="597147359" sldId="931"/>
        </pc:sldMkLst>
        <pc:spChg chg="add mod">
          <ac:chgData name="Gogarten, J. Peter" userId="08c346f3-9f2a-4776-a6cf-add1e690cd47" providerId="ADAL" clId="{7B2186B7-EBF9-734C-A5DA-C79ABA9E7861}" dt="2023-11-28T22:56:59.066" v="33" actId="1076"/>
          <ac:spMkLst>
            <pc:docMk/>
            <pc:sldMk cId="597147359" sldId="931"/>
            <ac:spMk id="2" creationId="{DAE392B7-F741-FB45-7593-7E362BF9D786}"/>
          </ac:spMkLst>
        </pc:spChg>
        <pc:spChg chg="mod">
          <ac:chgData name="Gogarten, J. Peter" userId="08c346f3-9f2a-4776-a6cf-add1e690cd47" providerId="ADAL" clId="{7B2186B7-EBF9-734C-A5DA-C79ABA9E7861}" dt="2023-11-28T22:57:02.733" v="34" actId="1076"/>
          <ac:spMkLst>
            <pc:docMk/>
            <pc:sldMk cId="597147359" sldId="931"/>
            <ac:spMk id="12" creationId="{642F3DB8-EE45-C543-AB0A-90BAC06B0D81}"/>
          </ac:spMkLst>
        </pc:spChg>
        <pc:spChg chg="del mod">
          <ac:chgData name="Gogarten, J. Peter" userId="08c346f3-9f2a-4776-a6cf-add1e690cd47" providerId="ADAL" clId="{7B2186B7-EBF9-734C-A5DA-C79ABA9E7861}" dt="2023-11-28T22:56:17.825" v="25" actId="478"/>
          <ac:spMkLst>
            <pc:docMk/>
            <pc:sldMk cId="597147359" sldId="931"/>
            <ac:spMk id="13" creationId="{0E7E8257-42B5-9647-9628-B452768BA651}"/>
          </ac:spMkLst>
        </pc:spChg>
        <pc:picChg chg="mod">
          <ac:chgData name="Gogarten, J. Peter" userId="08c346f3-9f2a-4776-a6cf-add1e690cd47" providerId="ADAL" clId="{7B2186B7-EBF9-734C-A5DA-C79ABA9E7861}" dt="2023-11-28T22:56:54.915" v="32" actId="14100"/>
          <ac:picMkLst>
            <pc:docMk/>
            <pc:sldMk cId="597147359" sldId="931"/>
            <ac:picMk id="8" creationId="{B5833A18-9B5C-E444-9D17-CD705DCE2A8C}"/>
          </ac:picMkLst>
        </pc:picChg>
      </pc:sldChg>
      <pc:sldChg chg="add">
        <pc:chgData name="Gogarten, J. Peter" userId="08c346f3-9f2a-4776-a6cf-add1e690cd47" providerId="ADAL" clId="{7B2186B7-EBF9-734C-A5DA-C79ABA9E7861}" dt="2023-11-28T22:58:22.095" v="36"/>
        <pc:sldMkLst>
          <pc:docMk/>
          <pc:sldMk cId="1698427111" sldId="940"/>
        </pc:sldMkLst>
      </pc:sldChg>
      <pc:sldChg chg="addSp delSp modSp new mod">
        <pc:chgData name="Gogarten, J. Peter" userId="08c346f3-9f2a-4776-a6cf-add1e690cd47" providerId="ADAL" clId="{7B2186B7-EBF9-734C-A5DA-C79ABA9E7861}" dt="2023-11-28T23:17:45.768" v="76" actId="1076"/>
        <pc:sldMkLst>
          <pc:docMk/>
          <pc:sldMk cId="2538472121" sldId="941"/>
        </pc:sldMkLst>
        <pc:spChg chg="del">
          <ac:chgData name="Gogarten, J. Peter" userId="08c346f3-9f2a-4776-a6cf-add1e690cd47" providerId="ADAL" clId="{7B2186B7-EBF9-734C-A5DA-C79ABA9E7861}" dt="2023-11-28T23:14:45.952" v="56" actId="478"/>
          <ac:spMkLst>
            <pc:docMk/>
            <pc:sldMk cId="2538472121" sldId="941"/>
            <ac:spMk id="2" creationId="{FABB2836-080C-13F8-B39D-20D1BE5DEA87}"/>
          </ac:spMkLst>
        </pc:spChg>
        <pc:picChg chg="add mod">
          <ac:chgData name="Gogarten, J. Peter" userId="08c346f3-9f2a-4776-a6cf-add1e690cd47" providerId="ADAL" clId="{7B2186B7-EBF9-734C-A5DA-C79ABA9E7861}" dt="2023-11-28T23:14:54.802" v="60" actId="14100"/>
          <ac:picMkLst>
            <pc:docMk/>
            <pc:sldMk cId="2538472121" sldId="941"/>
            <ac:picMk id="3" creationId="{9AA566E0-A5DD-2164-5A2A-758DE7E7318D}"/>
          </ac:picMkLst>
        </pc:picChg>
        <pc:picChg chg="add mod">
          <ac:chgData name="Gogarten, J. Peter" userId="08c346f3-9f2a-4776-a6cf-add1e690cd47" providerId="ADAL" clId="{7B2186B7-EBF9-734C-A5DA-C79ABA9E7861}" dt="2023-11-28T23:15:41.866" v="65" actId="1076"/>
          <ac:picMkLst>
            <pc:docMk/>
            <pc:sldMk cId="2538472121" sldId="941"/>
            <ac:picMk id="4" creationId="{16ECCD71-2747-A9F7-EAA1-BB36F0116EE7}"/>
          </ac:picMkLst>
        </pc:picChg>
        <pc:picChg chg="add mod">
          <ac:chgData name="Gogarten, J. Peter" userId="08c346f3-9f2a-4776-a6cf-add1e690cd47" providerId="ADAL" clId="{7B2186B7-EBF9-734C-A5DA-C79ABA9E7861}" dt="2023-11-28T23:16:49.562" v="70" actId="1076"/>
          <ac:picMkLst>
            <pc:docMk/>
            <pc:sldMk cId="2538472121" sldId="941"/>
            <ac:picMk id="5" creationId="{42FDC1C1-2054-2D0A-5FF3-4EB5E6A1F60E}"/>
          </ac:picMkLst>
        </pc:picChg>
        <pc:picChg chg="add mod">
          <ac:chgData name="Gogarten, J. Peter" userId="08c346f3-9f2a-4776-a6cf-add1e690cd47" providerId="ADAL" clId="{7B2186B7-EBF9-734C-A5DA-C79ABA9E7861}" dt="2023-11-28T23:17:45.768" v="76" actId="1076"/>
          <ac:picMkLst>
            <pc:docMk/>
            <pc:sldMk cId="2538472121" sldId="941"/>
            <ac:picMk id="6" creationId="{35A402DE-6B7F-92F4-F767-8FBBF7AC10FA}"/>
          </ac:picMkLst>
        </pc:picChg>
        <pc:picChg chg="add mod">
          <ac:chgData name="Gogarten, J. Peter" userId="08c346f3-9f2a-4776-a6cf-add1e690cd47" providerId="ADAL" clId="{7B2186B7-EBF9-734C-A5DA-C79ABA9E7861}" dt="2023-11-28T23:17:41.450" v="75" actId="14100"/>
          <ac:picMkLst>
            <pc:docMk/>
            <pc:sldMk cId="2538472121" sldId="941"/>
            <ac:picMk id="7" creationId="{831FFD4A-5A21-FFC9-FA7A-5AC249DC2213}"/>
          </ac:picMkLst>
        </pc:picChg>
      </pc:sldChg>
      <pc:sldChg chg="modSp add mod">
        <pc:chgData name="Gogarten, J. Peter" userId="08c346f3-9f2a-4776-a6cf-add1e690cd47" providerId="ADAL" clId="{7B2186B7-EBF9-734C-A5DA-C79ABA9E7861}" dt="2023-11-28T23:19:11.510" v="78" actId="14100"/>
        <pc:sldMkLst>
          <pc:docMk/>
          <pc:sldMk cId="4196304414" sldId="942"/>
        </pc:sldMkLst>
        <pc:picChg chg="mod">
          <ac:chgData name="Gogarten, J. Peter" userId="08c346f3-9f2a-4776-a6cf-add1e690cd47" providerId="ADAL" clId="{7B2186B7-EBF9-734C-A5DA-C79ABA9E7861}" dt="2023-11-28T23:19:11.510" v="78" actId="14100"/>
          <ac:picMkLst>
            <pc:docMk/>
            <pc:sldMk cId="4196304414" sldId="942"/>
            <ac:picMk id="3" creationId="{9AA566E0-A5DD-2164-5A2A-758DE7E7318D}"/>
          </ac:picMkLst>
        </pc:picChg>
      </pc:sldChg>
      <pc:sldChg chg="addSp delSp modSp new mod">
        <pc:chgData name="Gogarten, J. Peter" userId="08c346f3-9f2a-4776-a6cf-add1e690cd47" providerId="ADAL" clId="{7B2186B7-EBF9-734C-A5DA-C79ABA9E7861}" dt="2023-11-28T23:36:29.164" v="769" actId="20577"/>
        <pc:sldMkLst>
          <pc:docMk/>
          <pc:sldMk cId="3749786328" sldId="943"/>
        </pc:sldMkLst>
        <pc:spChg chg="del">
          <ac:chgData name="Gogarten, J. Peter" userId="08c346f3-9f2a-4776-a6cf-add1e690cd47" providerId="ADAL" clId="{7B2186B7-EBF9-734C-A5DA-C79ABA9E7861}" dt="2023-11-28T23:22:23.860" v="80" actId="478"/>
          <ac:spMkLst>
            <pc:docMk/>
            <pc:sldMk cId="3749786328" sldId="943"/>
            <ac:spMk id="2" creationId="{F1A0EFEF-FE48-86E1-79FD-FA3DB4B29020}"/>
          </ac:spMkLst>
        </pc:spChg>
        <pc:spChg chg="add mod">
          <ac:chgData name="Gogarten, J. Peter" userId="08c346f3-9f2a-4776-a6cf-add1e690cd47" providerId="ADAL" clId="{7B2186B7-EBF9-734C-A5DA-C79ABA9E7861}" dt="2023-11-28T23:36:29.164" v="769" actId="20577"/>
          <ac:spMkLst>
            <pc:docMk/>
            <pc:sldMk cId="3749786328" sldId="943"/>
            <ac:spMk id="4" creationId="{3F5944E4-3BB9-6CD8-9C73-B8C5D3BB26A0}"/>
          </ac:spMkLst>
        </pc:spChg>
        <pc:spChg chg="add mod">
          <ac:chgData name="Gogarten, J. Peter" userId="08c346f3-9f2a-4776-a6cf-add1e690cd47" providerId="ADAL" clId="{7B2186B7-EBF9-734C-A5DA-C79ABA9E7861}" dt="2023-11-28T23:31:06.122" v="706" actId="14100"/>
          <ac:spMkLst>
            <pc:docMk/>
            <pc:sldMk cId="3749786328" sldId="943"/>
            <ac:spMk id="5" creationId="{4D3FAE69-44FF-26F1-92F3-53610E573739}"/>
          </ac:spMkLst>
        </pc:spChg>
        <pc:spChg chg="add del mod">
          <ac:chgData name="Gogarten, J. Peter" userId="08c346f3-9f2a-4776-a6cf-add1e690cd47" providerId="ADAL" clId="{7B2186B7-EBF9-734C-A5DA-C79ABA9E7861}" dt="2023-11-28T23:25:12.257" v="167"/>
          <ac:spMkLst>
            <pc:docMk/>
            <pc:sldMk cId="3749786328" sldId="943"/>
            <ac:spMk id="6" creationId="{B14AC1CB-2328-E501-DD9F-6948D776CFC7}"/>
          </ac:spMkLst>
        </pc:spChg>
        <pc:picChg chg="add mod">
          <ac:chgData name="Gogarten, J. Peter" userId="08c346f3-9f2a-4776-a6cf-add1e690cd47" providerId="ADAL" clId="{7B2186B7-EBF9-734C-A5DA-C79ABA9E7861}" dt="2023-11-28T23:31:00.838" v="705" actId="1076"/>
          <ac:picMkLst>
            <pc:docMk/>
            <pc:sldMk cId="3749786328" sldId="943"/>
            <ac:picMk id="3" creationId="{FE76C51C-A9A7-EABB-8098-D01426F4C013}"/>
          </ac:picMkLst>
        </pc:picChg>
      </pc:sldChg>
      <pc:sldChg chg="add del">
        <pc:chgData name="Gogarten, J. Peter" userId="08c346f3-9f2a-4776-a6cf-add1e690cd47" providerId="ADAL" clId="{7B2186B7-EBF9-734C-A5DA-C79ABA9E7861}" dt="2023-11-28T23:38:24.802" v="776"/>
        <pc:sldMkLst>
          <pc:docMk/>
          <pc:sldMk cId="3795574647" sldId="958"/>
        </pc:sldMkLst>
      </pc:sldChg>
      <pc:sldMasterChg chg="del delSldLayout">
        <pc:chgData name="Gogarten, J. Peter" userId="08c346f3-9f2a-4776-a6cf-add1e690cd47" providerId="ADAL" clId="{7B2186B7-EBF9-734C-A5DA-C79ABA9E7861}" dt="2023-11-28T23:39:25.050" v="777" actId="2696"/>
        <pc:sldMasterMkLst>
          <pc:docMk/>
          <pc:sldMasterMk cId="1214159190" sldId="2147483916"/>
        </pc:sldMasterMkLst>
        <pc:sldLayoutChg chg="del">
          <pc:chgData name="Gogarten, J. Peter" userId="08c346f3-9f2a-4776-a6cf-add1e690cd47" providerId="ADAL" clId="{7B2186B7-EBF9-734C-A5DA-C79ABA9E7861}" dt="2023-11-28T23:39:25.050" v="777" actId="2696"/>
          <pc:sldLayoutMkLst>
            <pc:docMk/>
            <pc:sldMasterMk cId="1214159190" sldId="2147483916"/>
            <pc:sldLayoutMk cId="1071684254" sldId="2147483917"/>
          </pc:sldLayoutMkLst>
        </pc:sldLayoutChg>
        <pc:sldLayoutChg chg="del">
          <pc:chgData name="Gogarten, J. Peter" userId="08c346f3-9f2a-4776-a6cf-add1e690cd47" providerId="ADAL" clId="{7B2186B7-EBF9-734C-A5DA-C79ABA9E7861}" dt="2023-11-28T23:39:25.050" v="777" actId="2696"/>
          <pc:sldLayoutMkLst>
            <pc:docMk/>
            <pc:sldMasterMk cId="1214159190" sldId="2147483916"/>
            <pc:sldLayoutMk cId="4025533542" sldId="2147483918"/>
          </pc:sldLayoutMkLst>
        </pc:sldLayoutChg>
        <pc:sldLayoutChg chg="del">
          <pc:chgData name="Gogarten, J. Peter" userId="08c346f3-9f2a-4776-a6cf-add1e690cd47" providerId="ADAL" clId="{7B2186B7-EBF9-734C-A5DA-C79ABA9E7861}" dt="2023-11-28T23:39:25.050" v="777" actId="2696"/>
          <pc:sldLayoutMkLst>
            <pc:docMk/>
            <pc:sldMasterMk cId="1214159190" sldId="2147483916"/>
            <pc:sldLayoutMk cId="896256525" sldId="2147483919"/>
          </pc:sldLayoutMkLst>
        </pc:sldLayoutChg>
        <pc:sldLayoutChg chg="del">
          <pc:chgData name="Gogarten, J. Peter" userId="08c346f3-9f2a-4776-a6cf-add1e690cd47" providerId="ADAL" clId="{7B2186B7-EBF9-734C-A5DA-C79ABA9E7861}" dt="2023-11-28T23:39:25.050" v="777" actId="2696"/>
          <pc:sldLayoutMkLst>
            <pc:docMk/>
            <pc:sldMasterMk cId="1214159190" sldId="2147483916"/>
            <pc:sldLayoutMk cId="2206798570" sldId="2147483920"/>
          </pc:sldLayoutMkLst>
        </pc:sldLayoutChg>
        <pc:sldLayoutChg chg="del">
          <pc:chgData name="Gogarten, J. Peter" userId="08c346f3-9f2a-4776-a6cf-add1e690cd47" providerId="ADAL" clId="{7B2186B7-EBF9-734C-A5DA-C79ABA9E7861}" dt="2023-11-28T23:39:25.050" v="777" actId="2696"/>
          <pc:sldLayoutMkLst>
            <pc:docMk/>
            <pc:sldMasterMk cId="1214159190" sldId="2147483916"/>
            <pc:sldLayoutMk cId="3749735763" sldId="2147483921"/>
          </pc:sldLayoutMkLst>
        </pc:sldLayoutChg>
        <pc:sldLayoutChg chg="del">
          <pc:chgData name="Gogarten, J. Peter" userId="08c346f3-9f2a-4776-a6cf-add1e690cd47" providerId="ADAL" clId="{7B2186B7-EBF9-734C-A5DA-C79ABA9E7861}" dt="2023-11-28T23:39:25.050" v="777" actId="2696"/>
          <pc:sldLayoutMkLst>
            <pc:docMk/>
            <pc:sldMasterMk cId="1214159190" sldId="2147483916"/>
            <pc:sldLayoutMk cId="3652042407" sldId="2147483922"/>
          </pc:sldLayoutMkLst>
        </pc:sldLayoutChg>
        <pc:sldLayoutChg chg="del">
          <pc:chgData name="Gogarten, J. Peter" userId="08c346f3-9f2a-4776-a6cf-add1e690cd47" providerId="ADAL" clId="{7B2186B7-EBF9-734C-A5DA-C79ABA9E7861}" dt="2023-11-28T23:39:25.050" v="777" actId="2696"/>
          <pc:sldLayoutMkLst>
            <pc:docMk/>
            <pc:sldMasterMk cId="1214159190" sldId="2147483916"/>
            <pc:sldLayoutMk cId="4121038955" sldId="2147483923"/>
          </pc:sldLayoutMkLst>
        </pc:sldLayoutChg>
        <pc:sldLayoutChg chg="del">
          <pc:chgData name="Gogarten, J. Peter" userId="08c346f3-9f2a-4776-a6cf-add1e690cd47" providerId="ADAL" clId="{7B2186B7-EBF9-734C-A5DA-C79ABA9E7861}" dt="2023-11-28T23:39:25.050" v="777" actId="2696"/>
          <pc:sldLayoutMkLst>
            <pc:docMk/>
            <pc:sldMasterMk cId="1214159190" sldId="2147483916"/>
            <pc:sldLayoutMk cId="523101452" sldId="2147483924"/>
          </pc:sldLayoutMkLst>
        </pc:sldLayoutChg>
        <pc:sldLayoutChg chg="del">
          <pc:chgData name="Gogarten, J. Peter" userId="08c346f3-9f2a-4776-a6cf-add1e690cd47" providerId="ADAL" clId="{7B2186B7-EBF9-734C-A5DA-C79ABA9E7861}" dt="2023-11-28T23:39:25.050" v="777" actId="2696"/>
          <pc:sldLayoutMkLst>
            <pc:docMk/>
            <pc:sldMasterMk cId="1214159190" sldId="2147483916"/>
            <pc:sldLayoutMk cId="2994256196" sldId="2147483925"/>
          </pc:sldLayoutMkLst>
        </pc:sldLayoutChg>
        <pc:sldLayoutChg chg="del">
          <pc:chgData name="Gogarten, J. Peter" userId="08c346f3-9f2a-4776-a6cf-add1e690cd47" providerId="ADAL" clId="{7B2186B7-EBF9-734C-A5DA-C79ABA9E7861}" dt="2023-11-28T23:39:25.050" v="777" actId="2696"/>
          <pc:sldLayoutMkLst>
            <pc:docMk/>
            <pc:sldMasterMk cId="1214159190" sldId="2147483916"/>
            <pc:sldLayoutMk cId="4275019580" sldId="2147483926"/>
          </pc:sldLayoutMkLst>
        </pc:sldLayoutChg>
        <pc:sldLayoutChg chg="del">
          <pc:chgData name="Gogarten, J. Peter" userId="08c346f3-9f2a-4776-a6cf-add1e690cd47" providerId="ADAL" clId="{7B2186B7-EBF9-734C-A5DA-C79ABA9E7861}" dt="2023-11-28T23:39:25.050" v="777" actId="2696"/>
          <pc:sldLayoutMkLst>
            <pc:docMk/>
            <pc:sldMasterMk cId="1214159190" sldId="2147483916"/>
            <pc:sldLayoutMk cId="3836696778" sldId="214748392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2E0EBF-A78E-394D-8A69-C2DDA1FF11CB}" type="datetimeFigureOut">
              <a:rPr lang="en-US" smtClean="0"/>
              <a:t>11/28/2023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1A68D0-AB71-FD4B-A430-DEA9F7948DF9}" type="slidenum">
              <a:rPr lang="en-US" smtClean="0"/>
              <a:t>‹#›</a:t>
            </a:fld>
            <a:endParaRPr lang="en-US"/>
          </a:p>
        </p:txBody>
      </p:sp>
    </p:spTree>
    <p:extLst>
      <p:ext uri="{BB962C8B-B14F-4D97-AF65-F5344CB8AC3E}">
        <p14:creationId xmlns:p14="http://schemas.microsoft.com/office/powerpoint/2010/main" val="328789538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C88BB4-CA78-194A-9D7C-78E9301753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12816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034B5D-3F22-614D-B2F9-943CB0365B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9162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xfrm>
            <a:off x="2354263" y="515938"/>
            <a:ext cx="4587875" cy="2581275"/>
          </a:xfr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49154"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latin typeface="Arial" charset="0"/>
              <a:ea typeface="ＭＳ Ｐゴシック" charset="0"/>
              <a:cs typeface="ＭＳ Ｐゴシック" charset="0"/>
            </a:endParaRPr>
          </a:p>
        </p:txBody>
      </p:sp>
      <p:sp>
        <p:nvSpPr>
          <p:cNvPr id="4915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eaLnBrk="0" hangingPunct="0">
              <a:defRPr sz="2400">
                <a:solidFill>
                  <a:schemeClr val="tx1"/>
                </a:solidFill>
                <a:latin typeface="Calibri" charset="0"/>
                <a:ea typeface="ＭＳ Ｐゴシック" charset="0"/>
                <a:cs typeface="ＭＳ Ｐゴシック" charset="0"/>
              </a:defRPr>
            </a:lvl1pPr>
            <a:lvl2pPr marL="742950" indent="-285750" defTabSz="923925" eaLnBrk="0" hangingPunct="0">
              <a:defRPr sz="2400">
                <a:solidFill>
                  <a:schemeClr val="tx1"/>
                </a:solidFill>
                <a:latin typeface="Calibri" charset="0"/>
                <a:ea typeface="ＭＳ Ｐゴシック" charset="0"/>
              </a:defRPr>
            </a:lvl2pPr>
            <a:lvl3pPr marL="1143000" indent="-228600" defTabSz="923925" eaLnBrk="0" hangingPunct="0">
              <a:defRPr sz="2400">
                <a:solidFill>
                  <a:schemeClr val="tx1"/>
                </a:solidFill>
                <a:latin typeface="Calibri" charset="0"/>
                <a:ea typeface="ＭＳ Ｐゴシック" charset="0"/>
              </a:defRPr>
            </a:lvl3pPr>
            <a:lvl4pPr marL="1600200" indent="-228600" defTabSz="923925" eaLnBrk="0" hangingPunct="0">
              <a:defRPr sz="2400">
                <a:solidFill>
                  <a:schemeClr val="tx1"/>
                </a:solidFill>
                <a:latin typeface="Calibri" charset="0"/>
                <a:ea typeface="ＭＳ Ｐゴシック" charset="0"/>
              </a:defRPr>
            </a:lvl4pPr>
            <a:lvl5pPr marL="2057400" indent="-228600" defTabSz="923925" eaLnBrk="0" hangingPunct="0">
              <a:defRPr sz="2400">
                <a:solidFill>
                  <a:schemeClr val="tx1"/>
                </a:solidFill>
                <a:latin typeface="Calibri" charset="0"/>
                <a:ea typeface="ＭＳ Ｐゴシック" charset="0"/>
              </a:defRPr>
            </a:lvl5pPr>
            <a:lvl6pPr marL="2514600" indent="-228600" defTabSz="923925"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23925"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23925"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23925"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1C267712-144D-0445-B0EF-0C5F742E675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23925"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678020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D1A68D0-AB71-FD4B-A430-DEA9F7948DF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9115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AA0993-78A8-1A4F-807B-82BA15947709}" type="slidenum">
              <a:rPr lang="en-US" smtClean="0"/>
              <a:t>10</a:t>
            </a:fld>
            <a:endParaRPr lang="en-US"/>
          </a:p>
        </p:txBody>
      </p:sp>
    </p:spTree>
    <p:extLst>
      <p:ext uri="{BB962C8B-B14F-4D97-AF65-F5344CB8AC3E}">
        <p14:creationId xmlns:p14="http://schemas.microsoft.com/office/powerpoint/2010/main" val="2409303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034B5D-3F22-614D-B2F9-943CB0365BD2}" type="slidenum">
              <a:rPr lang="en-US" smtClean="0"/>
              <a:t>13</a:t>
            </a:fld>
            <a:endParaRPr lang="en-US"/>
          </a:p>
        </p:txBody>
      </p:sp>
    </p:spTree>
    <p:extLst>
      <p:ext uri="{BB962C8B-B14F-4D97-AF65-F5344CB8AC3E}">
        <p14:creationId xmlns:p14="http://schemas.microsoft.com/office/powerpoint/2010/main" val="1602170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034B5D-3F22-614D-B2F9-943CB0365BD2}" type="slidenum">
              <a:rPr lang="en-US" smtClean="0"/>
              <a:t>33</a:t>
            </a:fld>
            <a:endParaRPr lang="en-US"/>
          </a:p>
        </p:txBody>
      </p:sp>
    </p:spTree>
    <p:extLst>
      <p:ext uri="{BB962C8B-B14F-4D97-AF65-F5344CB8AC3E}">
        <p14:creationId xmlns:p14="http://schemas.microsoft.com/office/powerpoint/2010/main" val="3798889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1A68D0-AB71-FD4B-A430-DEA9F7948DF9}" type="slidenum">
              <a:rPr lang="en-US" smtClean="0"/>
              <a:t>42</a:t>
            </a:fld>
            <a:endParaRPr lang="en-US"/>
          </a:p>
        </p:txBody>
      </p:sp>
    </p:spTree>
    <p:extLst>
      <p:ext uri="{BB962C8B-B14F-4D97-AF65-F5344CB8AC3E}">
        <p14:creationId xmlns:p14="http://schemas.microsoft.com/office/powerpoint/2010/main" val="3849560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1A68D0-AB71-FD4B-A430-DEA9F7948DF9}" type="slidenum">
              <a:rPr lang="en-US" smtClean="0"/>
              <a:t>43</a:t>
            </a:fld>
            <a:endParaRPr lang="en-US"/>
          </a:p>
        </p:txBody>
      </p:sp>
    </p:spTree>
    <p:extLst>
      <p:ext uri="{BB962C8B-B14F-4D97-AF65-F5344CB8AC3E}">
        <p14:creationId xmlns:p14="http://schemas.microsoft.com/office/powerpoint/2010/main" val="2167139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034B5D-3F22-614D-B2F9-943CB0365BD2}" type="slidenum">
              <a:rPr lang="en-US" smtClean="0"/>
              <a:t>44</a:t>
            </a:fld>
            <a:endParaRPr lang="en-US"/>
          </a:p>
        </p:txBody>
      </p:sp>
    </p:spTree>
    <p:extLst>
      <p:ext uri="{BB962C8B-B14F-4D97-AF65-F5344CB8AC3E}">
        <p14:creationId xmlns:p14="http://schemas.microsoft.com/office/powerpoint/2010/main" val="1033536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034B5D-3F22-614D-B2F9-943CB0365BD2}" type="slidenum">
              <a:rPr lang="en-US" smtClean="0"/>
              <a:t>45</a:t>
            </a:fld>
            <a:endParaRPr lang="en-US"/>
          </a:p>
        </p:txBody>
      </p:sp>
    </p:spTree>
    <p:extLst>
      <p:ext uri="{BB962C8B-B14F-4D97-AF65-F5344CB8AC3E}">
        <p14:creationId xmlns:p14="http://schemas.microsoft.com/office/powerpoint/2010/main" val="1429046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034B5D-3F22-614D-B2F9-943CB0365B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43210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13FE1AF0-5E56-3741-8A79-54AAFF9FB40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D1AD1-AA5F-0844-A9F9-C1E1999099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1F81B8-781F-B342-8B3B-0B7840F134C3}"/>
              </a:ext>
            </a:extLst>
          </p:cNvPr>
          <p:cNvSpPr>
            <a:spLocks noGrp="1"/>
          </p:cNvSpPr>
          <p:nvPr>
            <p:ph type="dt" sz="half" idx="10"/>
          </p:nvPr>
        </p:nvSpPr>
        <p:spPr/>
        <p:txBody>
          <a:bodyPr/>
          <a:lstStyle/>
          <a:p>
            <a:fld id="{F393F434-AF65-C64A-9AF7-E29985E595EB}" type="datetimeFigureOut">
              <a:rPr lang="en-US" smtClean="0"/>
              <a:t>11/28/2023</a:t>
            </a:fld>
            <a:endParaRPr lang="en-US"/>
          </a:p>
        </p:txBody>
      </p:sp>
      <p:sp>
        <p:nvSpPr>
          <p:cNvPr id="4" name="Footer Placeholder 3">
            <a:extLst>
              <a:ext uri="{FF2B5EF4-FFF2-40B4-BE49-F238E27FC236}">
                <a16:creationId xmlns:a16="http://schemas.microsoft.com/office/drawing/2014/main" id="{5FF996B4-7F6B-A34C-9F69-2F813AC70B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E4B23B-4B95-6341-A1DE-6A9C1F156574}"/>
              </a:ext>
            </a:extLst>
          </p:cNvPr>
          <p:cNvSpPr>
            <a:spLocks noGrp="1"/>
          </p:cNvSpPr>
          <p:nvPr>
            <p:ph type="sldNum" sz="quarter" idx="12"/>
          </p:nvPr>
        </p:nvSpPr>
        <p:spPr/>
        <p:txBody>
          <a:bodyPr/>
          <a:lstStyle/>
          <a:p>
            <a:fld id="{23A10161-BFF6-9144-8891-4FE67302E4D3}" type="slidenum">
              <a:rPr lang="en-US" smtClean="0"/>
              <a:t>‹#›</a:t>
            </a:fld>
            <a:endParaRPr lang="en-US"/>
          </a:p>
        </p:txBody>
      </p:sp>
    </p:spTree>
    <p:extLst>
      <p:ext uri="{BB962C8B-B14F-4D97-AF65-F5344CB8AC3E}">
        <p14:creationId xmlns:p14="http://schemas.microsoft.com/office/powerpoint/2010/main" val="1852804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828540-2A91-7B41-A7D9-257648218505}"/>
              </a:ext>
            </a:extLst>
          </p:cNvPr>
          <p:cNvSpPr>
            <a:spLocks noGrp="1"/>
          </p:cNvSpPr>
          <p:nvPr>
            <p:ph type="dt" sz="half" idx="10"/>
          </p:nvPr>
        </p:nvSpPr>
        <p:spPr/>
        <p:txBody>
          <a:bodyPr/>
          <a:lstStyle/>
          <a:p>
            <a:fld id="{F393F434-AF65-C64A-9AF7-E29985E595EB}" type="datetimeFigureOut">
              <a:rPr lang="en-US" smtClean="0"/>
              <a:t>11/28/2023</a:t>
            </a:fld>
            <a:endParaRPr lang="en-US"/>
          </a:p>
        </p:txBody>
      </p:sp>
      <p:sp>
        <p:nvSpPr>
          <p:cNvPr id="3" name="Footer Placeholder 2">
            <a:extLst>
              <a:ext uri="{FF2B5EF4-FFF2-40B4-BE49-F238E27FC236}">
                <a16:creationId xmlns:a16="http://schemas.microsoft.com/office/drawing/2014/main" id="{9F667075-610A-6F40-963E-65FFC4C27F3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04C1E0A-74E4-A842-9A43-F2D2271CB35E}"/>
              </a:ext>
            </a:extLst>
          </p:cNvPr>
          <p:cNvSpPr>
            <a:spLocks noGrp="1"/>
          </p:cNvSpPr>
          <p:nvPr>
            <p:ph type="sldNum" sz="quarter" idx="12"/>
          </p:nvPr>
        </p:nvSpPr>
        <p:spPr/>
        <p:txBody>
          <a:bodyPr/>
          <a:lstStyle/>
          <a:p>
            <a:fld id="{23A10161-BFF6-9144-8891-4FE67302E4D3}" type="slidenum">
              <a:rPr lang="en-US" smtClean="0"/>
              <a:t>‹#›</a:t>
            </a:fld>
            <a:endParaRPr lang="en-US"/>
          </a:p>
        </p:txBody>
      </p:sp>
    </p:spTree>
    <p:extLst>
      <p:ext uri="{BB962C8B-B14F-4D97-AF65-F5344CB8AC3E}">
        <p14:creationId xmlns:p14="http://schemas.microsoft.com/office/powerpoint/2010/main" val="682503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1D957-8E64-F044-B9E5-7AF247A37F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B21475E-E02A-CA4D-AEB2-4A93028BCF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8D9B89-EECB-4B4D-87A2-355656A332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445BBD-AA3A-FC43-A802-E12B23320F54}"/>
              </a:ext>
            </a:extLst>
          </p:cNvPr>
          <p:cNvSpPr>
            <a:spLocks noGrp="1"/>
          </p:cNvSpPr>
          <p:nvPr>
            <p:ph type="dt" sz="half" idx="10"/>
          </p:nvPr>
        </p:nvSpPr>
        <p:spPr/>
        <p:txBody>
          <a:bodyPr/>
          <a:lstStyle/>
          <a:p>
            <a:fld id="{F393F434-AF65-C64A-9AF7-E29985E595EB}" type="datetimeFigureOut">
              <a:rPr lang="en-US" smtClean="0"/>
              <a:t>11/28/2023</a:t>
            </a:fld>
            <a:endParaRPr lang="en-US"/>
          </a:p>
        </p:txBody>
      </p:sp>
      <p:sp>
        <p:nvSpPr>
          <p:cNvPr id="6" name="Footer Placeholder 5">
            <a:extLst>
              <a:ext uri="{FF2B5EF4-FFF2-40B4-BE49-F238E27FC236}">
                <a16:creationId xmlns:a16="http://schemas.microsoft.com/office/drawing/2014/main" id="{3B8FB294-42C7-A74F-B0A6-EDAF2200EA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28C362-8D48-6746-B5D9-EE3568099B06}"/>
              </a:ext>
            </a:extLst>
          </p:cNvPr>
          <p:cNvSpPr>
            <a:spLocks noGrp="1"/>
          </p:cNvSpPr>
          <p:nvPr>
            <p:ph type="sldNum" sz="quarter" idx="12"/>
          </p:nvPr>
        </p:nvSpPr>
        <p:spPr/>
        <p:txBody>
          <a:bodyPr/>
          <a:lstStyle/>
          <a:p>
            <a:fld id="{23A10161-BFF6-9144-8891-4FE67302E4D3}" type="slidenum">
              <a:rPr lang="en-US" smtClean="0"/>
              <a:t>‹#›</a:t>
            </a:fld>
            <a:endParaRPr lang="en-US"/>
          </a:p>
        </p:txBody>
      </p:sp>
    </p:spTree>
    <p:extLst>
      <p:ext uri="{BB962C8B-B14F-4D97-AF65-F5344CB8AC3E}">
        <p14:creationId xmlns:p14="http://schemas.microsoft.com/office/powerpoint/2010/main" val="35003536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8F6AA-BCA2-6948-9DA0-42D94DDA0A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8E433A-0A13-5640-B2A1-65220B0552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DC422CE-614B-B847-B67B-DBE7540CA1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46922E-6F4E-8641-8BC4-5AB84137249C}"/>
              </a:ext>
            </a:extLst>
          </p:cNvPr>
          <p:cNvSpPr>
            <a:spLocks noGrp="1"/>
          </p:cNvSpPr>
          <p:nvPr>
            <p:ph type="dt" sz="half" idx="10"/>
          </p:nvPr>
        </p:nvSpPr>
        <p:spPr/>
        <p:txBody>
          <a:bodyPr/>
          <a:lstStyle/>
          <a:p>
            <a:fld id="{F393F434-AF65-C64A-9AF7-E29985E595EB}" type="datetimeFigureOut">
              <a:rPr lang="en-US" smtClean="0"/>
              <a:t>11/28/2023</a:t>
            </a:fld>
            <a:endParaRPr lang="en-US"/>
          </a:p>
        </p:txBody>
      </p:sp>
      <p:sp>
        <p:nvSpPr>
          <p:cNvPr id="6" name="Footer Placeholder 5">
            <a:extLst>
              <a:ext uri="{FF2B5EF4-FFF2-40B4-BE49-F238E27FC236}">
                <a16:creationId xmlns:a16="http://schemas.microsoft.com/office/drawing/2014/main" id="{460B9724-B76F-2148-914F-51482AFBC2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6AE4C7-5E06-894E-B543-16BC3BCF133E}"/>
              </a:ext>
            </a:extLst>
          </p:cNvPr>
          <p:cNvSpPr>
            <a:spLocks noGrp="1"/>
          </p:cNvSpPr>
          <p:nvPr>
            <p:ph type="sldNum" sz="quarter" idx="12"/>
          </p:nvPr>
        </p:nvSpPr>
        <p:spPr/>
        <p:txBody>
          <a:bodyPr/>
          <a:lstStyle/>
          <a:p>
            <a:fld id="{23A10161-BFF6-9144-8891-4FE67302E4D3}" type="slidenum">
              <a:rPr lang="en-US" smtClean="0"/>
              <a:t>‹#›</a:t>
            </a:fld>
            <a:endParaRPr lang="en-US"/>
          </a:p>
        </p:txBody>
      </p:sp>
    </p:spTree>
    <p:extLst>
      <p:ext uri="{BB962C8B-B14F-4D97-AF65-F5344CB8AC3E}">
        <p14:creationId xmlns:p14="http://schemas.microsoft.com/office/powerpoint/2010/main" val="1681057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470AE-54C4-D34C-924E-B8F7564766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259F14-5AE9-044C-BF33-D046CE4BE6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9A8D97-A487-B04E-83C8-F11920974EC0}"/>
              </a:ext>
            </a:extLst>
          </p:cNvPr>
          <p:cNvSpPr>
            <a:spLocks noGrp="1"/>
          </p:cNvSpPr>
          <p:nvPr>
            <p:ph type="dt" sz="half" idx="10"/>
          </p:nvPr>
        </p:nvSpPr>
        <p:spPr/>
        <p:txBody>
          <a:bodyPr/>
          <a:lstStyle/>
          <a:p>
            <a:fld id="{F393F434-AF65-C64A-9AF7-E29985E595EB}" type="datetimeFigureOut">
              <a:rPr lang="en-US" smtClean="0"/>
              <a:t>11/28/2023</a:t>
            </a:fld>
            <a:endParaRPr lang="en-US"/>
          </a:p>
        </p:txBody>
      </p:sp>
      <p:sp>
        <p:nvSpPr>
          <p:cNvPr id="5" name="Footer Placeholder 4">
            <a:extLst>
              <a:ext uri="{FF2B5EF4-FFF2-40B4-BE49-F238E27FC236}">
                <a16:creationId xmlns:a16="http://schemas.microsoft.com/office/drawing/2014/main" id="{494F3682-89AB-374C-B24F-E505C65AA4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F015B4-4B47-2242-90A0-2CBD86797A97}"/>
              </a:ext>
            </a:extLst>
          </p:cNvPr>
          <p:cNvSpPr>
            <a:spLocks noGrp="1"/>
          </p:cNvSpPr>
          <p:nvPr>
            <p:ph type="sldNum" sz="quarter" idx="12"/>
          </p:nvPr>
        </p:nvSpPr>
        <p:spPr/>
        <p:txBody>
          <a:bodyPr/>
          <a:lstStyle/>
          <a:p>
            <a:fld id="{23A10161-BFF6-9144-8891-4FE67302E4D3}" type="slidenum">
              <a:rPr lang="en-US" smtClean="0"/>
              <a:t>‹#›</a:t>
            </a:fld>
            <a:endParaRPr lang="en-US"/>
          </a:p>
        </p:txBody>
      </p:sp>
    </p:spTree>
    <p:extLst>
      <p:ext uri="{BB962C8B-B14F-4D97-AF65-F5344CB8AC3E}">
        <p14:creationId xmlns:p14="http://schemas.microsoft.com/office/powerpoint/2010/main" val="4090538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110500-D6D2-264C-8712-117BDEFF72B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A548BE-2591-244A-82B5-65C20D6D7C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F4D16D-9117-DF47-ABDE-1D3BB0D82F7B}"/>
              </a:ext>
            </a:extLst>
          </p:cNvPr>
          <p:cNvSpPr>
            <a:spLocks noGrp="1"/>
          </p:cNvSpPr>
          <p:nvPr>
            <p:ph type="dt" sz="half" idx="10"/>
          </p:nvPr>
        </p:nvSpPr>
        <p:spPr/>
        <p:txBody>
          <a:bodyPr/>
          <a:lstStyle/>
          <a:p>
            <a:fld id="{F393F434-AF65-C64A-9AF7-E29985E595EB}" type="datetimeFigureOut">
              <a:rPr lang="en-US" smtClean="0"/>
              <a:t>11/28/2023</a:t>
            </a:fld>
            <a:endParaRPr lang="en-US"/>
          </a:p>
        </p:txBody>
      </p:sp>
      <p:sp>
        <p:nvSpPr>
          <p:cNvPr id="5" name="Footer Placeholder 4">
            <a:extLst>
              <a:ext uri="{FF2B5EF4-FFF2-40B4-BE49-F238E27FC236}">
                <a16:creationId xmlns:a16="http://schemas.microsoft.com/office/drawing/2014/main" id="{8000E3BC-5500-3B44-8172-2337765414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222DB0-0393-7041-B079-D0A8387C371A}"/>
              </a:ext>
            </a:extLst>
          </p:cNvPr>
          <p:cNvSpPr>
            <a:spLocks noGrp="1"/>
          </p:cNvSpPr>
          <p:nvPr>
            <p:ph type="sldNum" sz="quarter" idx="12"/>
          </p:nvPr>
        </p:nvSpPr>
        <p:spPr/>
        <p:txBody>
          <a:bodyPr/>
          <a:lstStyle/>
          <a:p>
            <a:fld id="{23A10161-BFF6-9144-8891-4FE67302E4D3}" type="slidenum">
              <a:rPr lang="en-US" smtClean="0"/>
              <a:t>‹#›</a:t>
            </a:fld>
            <a:endParaRPr lang="en-US"/>
          </a:p>
        </p:txBody>
      </p:sp>
    </p:spTree>
    <p:extLst>
      <p:ext uri="{BB962C8B-B14F-4D97-AF65-F5344CB8AC3E}">
        <p14:creationId xmlns:p14="http://schemas.microsoft.com/office/powerpoint/2010/main" val="38119390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37246" indent="0" algn="ctr">
              <a:buNone/>
              <a:defRPr>
                <a:solidFill>
                  <a:schemeClr val="tx1">
                    <a:tint val="75000"/>
                  </a:schemeClr>
                </a:solidFill>
              </a:defRPr>
            </a:lvl2pPr>
            <a:lvl3pPr marL="874486" indent="0" algn="ctr">
              <a:buNone/>
              <a:defRPr>
                <a:solidFill>
                  <a:schemeClr val="tx1">
                    <a:tint val="75000"/>
                  </a:schemeClr>
                </a:solidFill>
              </a:defRPr>
            </a:lvl3pPr>
            <a:lvl4pPr marL="1311692" indent="0" algn="ctr">
              <a:buNone/>
              <a:defRPr>
                <a:solidFill>
                  <a:schemeClr val="tx1">
                    <a:tint val="75000"/>
                  </a:schemeClr>
                </a:solidFill>
              </a:defRPr>
            </a:lvl4pPr>
            <a:lvl5pPr marL="1748920" indent="0" algn="ctr">
              <a:buNone/>
              <a:defRPr>
                <a:solidFill>
                  <a:schemeClr val="tx1">
                    <a:tint val="75000"/>
                  </a:schemeClr>
                </a:solidFill>
              </a:defRPr>
            </a:lvl5pPr>
            <a:lvl6pPr marL="2186142" indent="0" algn="ctr">
              <a:buNone/>
              <a:defRPr>
                <a:solidFill>
                  <a:schemeClr val="tx1">
                    <a:tint val="75000"/>
                  </a:schemeClr>
                </a:solidFill>
              </a:defRPr>
            </a:lvl6pPr>
            <a:lvl7pPr marL="2623366" indent="0" algn="ctr">
              <a:buNone/>
              <a:defRPr>
                <a:solidFill>
                  <a:schemeClr val="tx1">
                    <a:tint val="75000"/>
                  </a:schemeClr>
                </a:solidFill>
              </a:defRPr>
            </a:lvl7pPr>
            <a:lvl8pPr marL="3060595" indent="0" algn="ctr">
              <a:buNone/>
              <a:defRPr>
                <a:solidFill>
                  <a:schemeClr val="tx1">
                    <a:tint val="75000"/>
                  </a:schemeClr>
                </a:solidFill>
              </a:defRPr>
            </a:lvl8pPr>
            <a:lvl9pPr marL="349782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55B16718-8AE8-074C-8268-32475CBF19C4}" type="datetime1">
              <a:rPr lang="en-US"/>
              <a:pPr>
                <a:defRPr/>
              </a:pPr>
              <a:t>11/28/2023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10A101-C368-3B48-BFD2-E902A92E279A}" type="slidenum">
              <a:rPr lang="en-US"/>
              <a:pPr>
                <a:defRPr/>
              </a:pPr>
              <a:t>‹#›</a:t>
            </a:fld>
            <a:endParaRPr lang="en-US"/>
          </a:p>
        </p:txBody>
      </p:sp>
    </p:spTree>
    <p:extLst>
      <p:ext uri="{BB962C8B-B14F-4D97-AF65-F5344CB8AC3E}">
        <p14:creationId xmlns:p14="http://schemas.microsoft.com/office/powerpoint/2010/main" val="41996471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solidFill>
                  <a:schemeClr val="tx1"/>
                </a:solidFill>
              </a:defRPr>
            </a:lvl1pPr>
          </a:lstStyle>
          <a:p>
            <a:pPr>
              <a:defRPr/>
            </a:pPr>
            <a:fld id="{B5DD0772-7217-B24D-A572-2AA2048D5FC2}" type="datetime1">
              <a:rPr lang="en-US">
                <a:solidFill>
                  <a:srgbClr val="000000"/>
                </a:solidFill>
              </a:rPr>
              <a:pPr>
                <a:defRPr/>
              </a:pPr>
              <a:t>11/28/2023</a:t>
            </a:fld>
            <a:endParaRPr lang="en-US">
              <a:solidFill>
                <a:srgbClr val="000000"/>
              </a:solidFill>
            </a:endParaRPr>
          </a:p>
        </p:txBody>
      </p:sp>
      <p:sp>
        <p:nvSpPr>
          <p:cNvPr id="5" name="Footer Placeholder 4"/>
          <p:cNvSpPr>
            <a:spLocks noGrp="1"/>
          </p:cNvSpPr>
          <p:nvPr>
            <p:ph type="ftr" sz="quarter" idx="11"/>
          </p:nvPr>
        </p:nvSpPr>
        <p:spPr/>
        <p:txBody>
          <a:bodyPr/>
          <a:lstStyle>
            <a:lvl1pPr>
              <a:defRPr smtClean="0">
                <a:solidFill>
                  <a:schemeClr val="tx1"/>
                </a:solidFill>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solidFill>
                  <a:schemeClr val="tx1"/>
                </a:solidFill>
              </a:defRPr>
            </a:lvl1pPr>
          </a:lstStyle>
          <a:p>
            <a:pPr>
              <a:defRPr/>
            </a:pPr>
            <a:fld id="{DE5F5B1B-FBA0-5A41-B2F2-38BDEEEDCC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14347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0E602ED9-024A-5E44-9CB7-9999B95D50CD}" type="datetime1">
              <a:rPr lang="en-US"/>
              <a:pPr/>
              <a:t>11/28/2023</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81F533C9-68E0-5D43-A126-6B20C91DA5E1}" type="slidenum">
              <a:rPr lang="en-US"/>
              <a:pPr/>
              <a:t>‹#›</a:t>
            </a:fld>
            <a:endParaRPr lang="en-US"/>
          </a:p>
        </p:txBody>
      </p:sp>
    </p:spTree>
    <p:extLst>
      <p:ext uri="{BB962C8B-B14F-4D97-AF65-F5344CB8AC3E}">
        <p14:creationId xmlns:p14="http://schemas.microsoft.com/office/powerpoint/2010/main" val="14057241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439142" fontAlgn="base">
              <a:spcBef>
                <a:spcPct val="0"/>
              </a:spcBef>
              <a:spcAft>
                <a:spcPct val="0"/>
              </a:spcAft>
              <a:defRPr>
                <a:ea typeface="ＭＳ Ｐゴシック" charset="0"/>
                <a:cs typeface="ＭＳ Ｐゴシック" charset="0"/>
              </a:defRPr>
            </a:lvl1pPr>
          </a:lstStyle>
          <a:p>
            <a:pPr>
              <a:defRPr/>
            </a:pPr>
            <a:fld id="{F514ACCE-820F-154A-99F4-F03B5E3725F2}" type="datetimeFigureOut">
              <a:rPr lang="en-US"/>
              <a:pPr>
                <a:defRPr/>
              </a:pPr>
              <a:t>11/28/2023</a:t>
            </a:fld>
            <a:endParaRPr lang="en-US"/>
          </a:p>
        </p:txBody>
      </p:sp>
      <p:sp>
        <p:nvSpPr>
          <p:cNvPr id="4" name="Footer Placeholder 3"/>
          <p:cNvSpPr>
            <a:spLocks noGrp="1"/>
          </p:cNvSpPr>
          <p:nvPr>
            <p:ph type="ftr" sz="quarter" idx="11"/>
          </p:nvPr>
        </p:nvSpPr>
        <p:spPr/>
        <p:txBody>
          <a:bodyPr/>
          <a:lstStyle>
            <a:lvl1pPr defTabSz="439142"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439142" fontAlgn="base">
              <a:spcBef>
                <a:spcPct val="0"/>
              </a:spcBef>
              <a:spcAft>
                <a:spcPct val="0"/>
              </a:spcAft>
              <a:defRPr>
                <a:ea typeface="ＭＳ Ｐゴシック" charset="0"/>
                <a:cs typeface="ＭＳ Ｐゴシック" charset="0"/>
              </a:defRPr>
            </a:lvl1pPr>
          </a:lstStyle>
          <a:p>
            <a:pPr>
              <a:defRPr/>
            </a:pPr>
            <a:fld id="{4CD7E399-F225-0047-A39B-373A5F2697C9}" type="slidenum">
              <a:rPr lang="en-US"/>
              <a:pPr>
                <a:defRPr/>
              </a:pPr>
              <a:t>‹#›</a:t>
            </a:fld>
            <a:endParaRPr lang="en-US"/>
          </a:p>
        </p:txBody>
      </p:sp>
    </p:spTree>
    <p:extLst>
      <p:ext uri="{BB962C8B-B14F-4D97-AF65-F5344CB8AC3E}">
        <p14:creationId xmlns:p14="http://schemas.microsoft.com/office/powerpoint/2010/main" val="3221182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099D36B-6F8F-254A-8B8E-B1890AF6192D}"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7471FDE-C359-E744-9FB1-254F35892763}" type="datetimeFigureOut">
              <a:rPr lang="en-US"/>
              <a:pPr>
                <a:defRPr/>
              </a:pPr>
              <a:t>11/28/2023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5284361-4A2C-7A42-96DF-FCE2DC4D6385}" type="slidenum">
              <a:rPr lang="en-US"/>
              <a:pPr>
                <a:defRPr/>
              </a:pPr>
              <a:t>‹#›</a:t>
            </a:fld>
            <a:endParaRPr lang="en-US"/>
          </a:p>
        </p:txBody>
      </p:sp>
    </p:spTree>
    <p:extLst>
      <p:ext uri="{BB962C8B-B14F-4D97-AF65-F5344CB8AC3E}">
        <p14:creationId xmlns:p14="http://schemas.microsoft.com/office/powerpoint/2010/main" val="3579731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E3872E3-88E2-864B-88F2-4ACC329A7969}" type="datetimeFigureOut">
              <a:rPr lang="en-US"/>
              <a:pPr>
                <a:defRPr/>
              </a:pPr>
              <a:t>11/28/2023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CC37DB8-B881-8B41-9328-BC9B604EFD0D}" type="slidenum">
              <a:rPr lang="en-US"/>
              <a:pPr>
                <a:defRPr/>
              </a:pPr>
              <a:t>‹#›</a:t>
            </a:fld>
            <a:endParaRPr lang="en-US"/>
          </a:p>
        </p:txBody>
      </p:sp>
    </p:spTree>
    <p:extLst>
      <p:ext uri="{BB962C8B-B14F-4D97-AF65-F5344CB8AC3E}">
        <p14:creationId xmlns:p14="http://schemas.microsoft.com/office/powerpoint/2010/main" val="1273728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872814F-8D45-2841-9DD5-A4B60FED429D}" type="datetimeFigureOut">
              <a:rPr lang="en-US"/>
              <a:pPr>
                <a:defRPr/>
              </a:pPr>
              <a:t>11/28/2023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2BD5E58-48FC-4141-9B5B-A0DD77021C56}" type="slidenum">
              <a:rPr lang="en-US"/>
              <a:pPr>
                <a:defRPr/>
              </a:pPr>
              <a:t>‹#›</a:t>
            </a:fld>
            <a:endParaRPr lang="en-US"/>
          </a:p>
        </p:txBody>
      </p:sp>
    </p:spTree>
    <p:extLst>
      <p:ext uri="{BB962C8B-B14F-4D97-AF65-F5344CB8AC3E}">
        <p14:creationId xmlns:p14="http://schemas.microsoft.com/office/powerpoint/2010/main" val="10050775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0BED73C-73E4-7349-A4D2-F3DBA36606F3}" type="datetimeFigureOut">
              <a:rPr lang="en-US"/>
              <a:pPr>
                <a:defRPr/>
              </a:pPr>
              <a:t>11/28/2023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08C76A3-D650-8648-A15B-BAB52D7AA74F}" type="slidenum">
              <a:rPr lang="en-US"/>
              <a:pPr>
                <a:defRPr/>
              </a:pPr>
              <a:t>‹#›</a:t>
            </a:fld>
            <a:endParaRPr lang="en-US"/>
          </a:p>
        </p:txBody>
      </p:sp>
    </p:spTree>
    <p:extLst>
      <p:ext uri="{BB962C8B-B14F-4D97-AF65-F5344CB8AC3E}">
        <p14:creationId xmlns:p14="http://schemas.microsoft.com/office/powerpoint/2010/main" val="5170227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F840D891-5C19-5D4A-9D31-B708DA3E3A73}" type="datetimeFigureOut">
              <a:rPr lang="en-US"/>
              <a:pPr>
                <a:defRPr/>
              </a:pPr>
              <a:t>11/28/2023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77E0538-0DD2-6B4F-8F29-2BDA492AF585}" type="slidenum">
              <a:rPr lang="en-US"/>
              <a:pPr>
                <a:defRPr/>
              </a:pPr>
              <a:t>‹#›</a:t>
            </a:fld>
            <a:endParaRPr lang="en-US"/>
          </a:p>
        </p:txBody>
      </p:sp>
    </p:spTree>
    <p:extLst>
      <p:ext uri="{BB962C8B-B14F-4D97-AF65-F5344CB8AC3E}">
        <p14:creationId xmlns:p14="http://schemas.microsoft.com/office/powerpoint/2010/main" val="2291666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43AF0C1C-146C-6146-BAE3-7D38A62C8E49}" type="datetimeFigureOut">
              <a:rPr lang="en-US"/>
              <a:pPr>
                <a:defRPr/>
              </a:pPr>
              <a:t>11/28/2023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DD5C7CA-A16C-2649-BB9B-58DF27A6D3DA}" type="slidenum">
              <a:rPr lang="en-US"/>
              <a:pPr>
                <a:defRPr/>
              </a:pPr>
              <a:t>‹#›</a:t>
            </a:fld>
            <a:endParaRPr lang="en-US"/>
          </a:p>
        </p:txBody>
      </p:sp>
    </p:spTree>
    <p:extLst>
      <p:ext uri="{BB962C8B-B14F-4D97-AF65-F5344CB8AC3E}">
        <p14:creationId xmlns:p14="http://schemas.microsoft.com/office/powerpoint/2010/main" val="7609059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940B6EE-2400-8641-A8B9-D6A99B5CD2CC}" type="datetimeFigureOut">
              <a:rPr lang="en-US"/>
              <a:pPr>
                <a:defRPr/>
              </a:pPr>
              <a:t>11/28/2023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262368F-A98B-8B42-8D0D-3BB1AF2D3C9A}" type="slidenum">
              <a:rPr lang="en-US"/>
              <a:pPr>
                <a:defRPr/>
              </a:pPr>
              <a:t>‹#›</a:t>
            </a:fld>
            <a:endParaRPr lang="en-US"/>
          </a:p>
        </p:txBody>
      </p:sp>
    </p:spTree>
    <p:extLst>
      <p:ext uri="{BB962C8B-B14F-4D97-AF65-F5344CB8AC3E}">
        <p14:creationId xmlns:p14="http://schemas.microsoft.com/office/powerpoint/2010/main" val="13472092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5430063-29FF-0F46-BE9D-4CD77D3EE0D8}" type="datetimeFigureOut">
              <a:rPr lang="en-US"/>
              <a:pPr>
                <a:defRPr/>
              </a:pPr>
              <a:t>11/28/2023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A20D57E-EB6B-5145-BA64-501706DD6FBC}" type="slidenum">
              <a:rPr lang="en-US"/>
              <a:pPr>
                <a:defRPr/>
              </a:pPr>
              <a:t>‹#›</a:t>
            </a:fld>
            <a:endParaRPr lang="en-US"/>
          </a:p>
        </p:txBody>
      </p:sp>
    </p:spTree>
    <p:extLst>
      <p:ext uri="{BB962C8B-B14F-4D97-AF65-F5344CB8AC3E}">
        <p14:creationId xmlns:p14="http://schemas.microsoft.com/office/powerpoint/2010/main" val="31823742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DF34C50-CF8F-3F46-9F8C-07475C13C62F}" type="datetimeFigureOut">
              <a:rPr lang="en-US"/>
              <a:pPr>
                <a:defRPr/>
              </a:pPr>
              <a:t>11/28/2023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6391584-E53E-5F4B-8FAD-B170C4516872}" type="slidenum">
              <a:rPr lang="en-US"/>
              <a:pPr>
                <a:defRPr/>
              </a:pPr>
              <a:t>‹#›</a:t>
            </a:fld>
            <a:endParaRPr lang="en-US"/>
          </a:p>
        </p:txBody>
      </p:sp>
    </p:spTree>
    <p:extLst>
      <p:ext uri="{BB962C8B-B14F-4D97-AF65-F5344CB8AC3E}">
        <p14:creationId xmlns:p14="http://schemas.microsoft.com/office/powerpoint/2010/main" val="22855446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72633BE-B1FC-7A43-A32A-13553F52E45F}" type="datetimeFigureOut">
              <a:rPr lang="en-US"/>
              <a:pPr>
                <a:defRPr/>
              </a:pPr>
              <a:t>11/28/2023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5D6D042-C3E2-B140-AEDF-3E135E948E82}" type="slidenum">
              <a:rPr lang="en-US"/>
              <a:pPr>
                <a:defRPr/>
              </a:pPr>
              <a:t>‹#›</a:t>
            </a:fld>
            <a:endParaRPr lang="en-US"/>
          </a:p>
        </p:txBody>
      </p:sp>
    </p:spTree>
    <p:extLst>
      <p:ext uri="{BB962C8B-B14F-4D97-AF65-F5344CB8AC3E}">
        <p14:creationId xmlns:p14="http://schemas.microsoft.com/office/powerpoint/2010/main" val="3587647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95BCF-5D22-8E44-9F4E-91E1189031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4F8061-28C9-7645-BA48-C53A689A95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C3E3D7-6D8B-FD4D-B326-498D886F1A09}"/>
              </a:ext>
            </a:extLst>
          </p:cNvPr>
          <p:cNvSpPr>
            <a:spLocks noGrp="1"/>
          </p:cNvSpPr>
          <p:nvPr>
            <p:ph type="dt" sz="half" idx="10"/>
          </p:nvPr>
        </p:nvSpPr>
        <p:spPr/>
        <p:txBody>
          <a:bodyPr/>
          <a:lstStyle/>
          <a:p>
            <a:fld id="{EB9FF4C5-8BC5-414C-81BA-F8F62800A728}" type="datetimeFigureOut">
              <a:rPr lang="en-US" smtClean="0"/>
              <a:t>11/28/2023</a:t>
            </a:fld>
            <a:endParaRPr lang="en-US"/>
          </a:p>
        </p:txBody>
      </p:sp>
      <p:sp>
        <p:nvSpPr>
          <p:cNvPr id="5" name="Footer Placeholder 4">
            <a:extLst>
              <a:ext uri="{FF2B5EF4-FFF2-40B4-BE49-F238E27FC236}">
                <a16:creationId xmlns:a16="http://schemas.microsoft.com/office/drawing/2014/main" id="{0FF07101-40DC-184B-9723-5D49575E65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10CC05-5B56-094D-B513-D3EE0083028E}"/>
              </a:ext>
            </a:extLst>
          </p:cNvPr>
          <p:cNvSpPr>
            <a:spLocks noGrp="1"/>
          </p:cNvSpPr>
          <p:nvPr>
            <p:ph type="sldNum" sz="quarter" idx="12"/>
          </p:nvPr>
        </p:nvSpPr>
        <p:spPr/>
        <p:txBody>
          <a:bodyPr/>
          <a:lstStyle/>
          <a:p>
            <a:fld id="{A1B2B4DB-6EED-EE47-A80A-45D8940AF3BE}" type="slidenum">
              <a:rPr lang="en-US" smtClean="0"/>
              <a:t>‹#›</a:t>
            </a:fld>
            <a:endParaRPr lang="en-US"/>
          </a:p>
        </p:txBody>
      </p:sp>
    </p:spTree>
    <p:extLst>
      <p:ext uri="{BB962C8B-B14F-4D97-AF65-F5344CB8AC3E}">
        <p14:creationId xmlns:p14="http://schemas.microsoft.com/office/powerpoint/2010/main" val="7984406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E885C9A-CCEE-BB40-A1C0-4577943BE1D0}" type="datetimeFigureOut">
              <a:rPr lang="en-US"/>
              <a:pPr>
                <a:defRPr/>
              </a:pPr>
              <a:t>11/28/2023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8D4EA91-1913-EB4C-BA58-10449BA98E23}" type="slidenum">
              <a:rPr lang="en-US"/>
              <a:pPr>
                <a:defRPr/>
              </a:pPr>
              <a:t>‹#›</a:t>
            </a:fld>
            <a:endParaRPr lang="en-US"/>
          </a:p>
        </p:txBody>
      </p:sp>
    </p:spTree>
    <p:extLst>
      <p:ext uri="{BB962C8B-B14F-4D97-AF65-F5344CB8AC3E}">
        <p14:creationId xmlns:p14="http://schemas.microsoft.com/office/powerpoint/2010/main" val="510478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081BD-691C-E043-9E12-A4BC698AF2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DEC475-FC19-EB4F-83F3-EB39A1776A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C60F1F-520F-5147-8B9D-1B369E07F5CD}"/>
              </a:ext>
            </a:extLst>
          </p:cNvPr>
          <p:cNvSpPr>
            <a:spLocks noGrp="1"/>
          </p:cNvSpPr>
          <p:nvPr>
            <p:ph type="dt" sz="half" idx="10"/>
          </p:nvPr>
        </p:nvSpPr>
        <p:spPr/>
        <p:txBody>
          <a:bodyPr/>
          <a:lstStyle/>
          <a:p>
            <a:fld id="{F393F434-AF65-C64A-9AF7-E29985E595EB}" type="datetimeFigureOut">
              <a:rPr lang="en-US" smtClean="0"/>
              <a:t>11/28/2023</a:t>
            </a:fld>
            <a:endParaRPr lang="en-US"/>
          </a:p>
        </p:txBody>
      </p:sp>
      <p:sp>
        <p:nvSpPr>
          <p:cNvPr id="5" name="Footer Placeholder 4">
            <a:extLst>
              <a:ext uri="{FF2B5EF4-FFF2-40B4-BE49-F238E27FC236}">
                <a16:creationId xmlns:a16="http://schemas.microsoft.com/office/drawing/2014/main" id="{DDDA1518-A384-5340-83D9-9388785CF9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882C35-01BA-D542-BD73-ED717BA540BC}"/>
              </a:ext>
            </a:extLst>
          </p:cNvPr>
          <p:cNvSpPr>
            <a:spLocks noGrp="1"/>
          </p:cNvSpPr>
          <p:nvPr>
            <p:ph type="sldNum" sz="quarter" idx="12"/>
          </p:nvPr>
        </p:nvSpPr>
        <p:spPr/>
        <p:txBody>
          <a:bodyPr/>
          <a:lstStyle/>
          <a:p>
            <a:fld id="{23A10161-BFF6-9144-8891-4FE67302E4D3}" type="slidenum">
              <a:rPr lang="en-US" smtClean="0"/>
              <a:t>‹#›</a:t>
            </a:fld>
            <a:endParaRPr lang="en-US"/>
          </a:p>
        </p:txBody>
      </p:sp>
    </p:spTree>
    <p:extLst>
      <p:ext uri="{BB962C8B-B14F-4D97-AF65-F5344CB8AC3E}">
        <p14:creationId xmlns:p14="http://schemas.microsoft.com/office/powerpoint/2010/main" val="2737126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081BD-691C-E043-9E12-A4BC698AF2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DEC475-FC19-EB4F-83F3-EB39A1776A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C60F1F-520F-5147-8B9D-1B369E07F5CD}"/>
              </a:ext>
            </a:extLst>
          </p:cNvPr>
          <p:cNvSpPr>
            <a:spLocks noGrp="1"/>
          </p:cNvSpPr>
          <p:nvPr>
            <p:ph type="dt" sz="half" idx="10"/>
          </p:nvPr>
        </p:nvSpPr>
        <p:spPr/>
        <p:txBody>
          <a:bodyPr/>
          <a:lstStyle/>
          <a:p>
            <a:fld id="{F393F434-AF65-C64A-9AF7-E29985E595EB}" type="datetimeFigureOut">
              <a:rPr lang="en-US" smtClean="0"/>
              <a:t>11/28/2023</a:t>
            </a:fld>
            <a:endParaRPr lang="en-US"/>
          </a:p>
        </p:txBody>
      </p:sp>
      <p:sp>
        <p:nvSpPr>
          <p:cNvPr id="5" name="Footer Placeholder 4">
            <a:extLst>
              <a:ext uri="{FF2B5EF4-FFF2-40B4-BE49-F238E27FC236}">
                <a16:creationId xmlns:a16="http://schemas.microsoft.com/office/drawing/2014/main" id="{DDDA1518-A384-5340-83D9-9388785CF9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882C35-01BA-D542-BD73-ED717BA540BC}"/>
              </a:ext>
            </a:extLst>
          </p:cNvPr>
          <p:cNvSpPr>
            <a:spLocks noGrp="1"/>
          </p:cNvSpPr>
          <p:nvPr>
            <p:ph type="sldNum" sz="quarter" idx="12"/>
          </p:nvPr>
        </p:nvSpPr>
        <p:spPr/>
        <p:txBody>
          <a:bodyPr/>
          <a:lstStyle/>
          <a:p>
            <a:fld id="{23A10161-BFF6-9144-8891-4FE67302E4D3}" type="slidenum">
              <a:rPr lang="en-US" smtClean="0"/>
              <a:t>‹#›</a:t>
            </a:fld>
            <a:endParaRPr lang="en-US"/>
          </a:p>
        </p:txBody>
      </p:sp>
    </p:spTree>
    <p:extLst>
      <p:ext uri="{BB962C8B-B14F-4D97-AF65-F5344CB8AC3E}">
        <p14:creationId xmlns:p14="http://schemas.microsoft.com/office/powerpoint/2010/main" val="1995020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F594E-E722-0E4A-885D-0ADABD0354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105D83-5B51-D241-99BA-155C20EC4A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3C6FC4-F06D-7E40-8D5F-50A9B8D1F8D4}"/>
              </a:ext>
            </a:extLst>
          </p:cNvPr>
          <p:cNvSpPr>
            <a:spLocks noGrp="1"/>
          </p:cNvSpPr>
          <p:nvPr>
            <p:ph type="dt" sz="half" idx="10"/>
          </p:nvPr>
        </p:nvSpPr>
        <p:spPr/>
        <p:txBody>
          <a:bodyPr/>
          <a:lstStyle/>
          <a:p>
            <a:fld id="{F393F434-AF65-C64A-9AF7-E29985E595EB}" type="datetimeFigureOut">
              <a:rPr lang="en-US" smtClean="0"/>
              <a:t>11/28/2023</a:t>
            </a:fld>
            <a:endParaRPr lang="en-US"/>
          </a:p>
        </p:txBody>
      </p:sp>
      <p:sp>
        <p:nvSpPr>
          <p:cNvPr id="5" name="Footer Placeholder 4">
            <a:extLst>
              <a:ext uri="{FF2B5EF4-FFF2-40B4-BE49-F238E27FC236}">
                <a16:creationId xmlns:a16="http://schemas.microsoft.com/office/drawing/2014/main" id="{6CDE0FCB-E774-4548-9FC8-1CD78F751A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73B087-6F75-6A4F-AA74-062C6DE6F90F}"/>
              </a:ext>
            </a:extLst>
          </p:cNvPr>
          <p:cNvSpPr>
            <a:spLocks noGrp="1"/>
          </p:cNvSpPr>
          <p:nvPr>
            <p:ph type="sldNum" sz="quarter" idx="12"/>
          </p:nvPr>
        </p:nvSpPr>
        <p:spPr/>
        <p:txBody>
          <a:bodyPr/>
          <a:lstStyle/>
          <a:p>
            <a:fld id="{23A10161-BFF6-9144-8891-4FE67302E4D3}" type="slidenum">
              <a:rPr lang="en-US" smtClean="0"/>
              <a:t>‹#›</a:t>
            </a:fld>
            <a:endParaRPr lang="en-US"/>
          </a:p>
        </p:txBody>
      </p:sp>
    </p:spTree>
    <p:extLst>
      <p:ext uri="{BB962C8B-B14F-4D97-AF65-F5344CB8AC3E}">
        <p14:creationId xmlns:p14="http://schemas.microsoft.com/office/powerpoint/2010/main" val="634734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C0BD7-7B30-2048-9664-9B436D3BEC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4A7D1F-6E03-5144-9E09-CF3416A121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0DACD0-4851-B446-88C2-152BC5D146C6}"/>
              </a:ext>
            </a:extLst>
          </p:cNvPr>
          <p:cNvSpPr>
            <a:spLocks noGrp="1"/>
          </p:cNvSpPr>
          <p:nvPr>
            <p:ph type="dt" sz="half" idx="10"/>
          </p:nvPr>
        </p:nvSpPr>
        <p:spPr/>
        <p:txBody>
          <a:bodyPr/>
          <a:lstStyle/>
          <a:p>
            <a:fld id="{F393F434-AF65-C64A-9AF7-E29985E595EB}" type="datetimeFigureOut">
              <a:rPr lang="en-US" smtClean="0"/>
              <a:t>11/28/2023</a:t>
            </a:fld>
            <a:endParaRPr lang="en-US"/>
          </a:p>
        </p:txBody>
      </p:sp>
      <p:sp>
        <p:nvSpPr>
          <p:cNvPr id="5" name="Footer Placeholder 4">
            <a:extLst>
              <a:ext uri="{FF2B5EF4-FFF2-40B4-BE49-F238E27FC236}">
                <a16:creationId xmlns:a16="http://schemas.microsoft.com/office/drawing/2014/main" id="{B7CAE52E-80C8-3640-898C-72CB2367C2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7743B7-5D01-0947-9A23-17628CECDC19}"/>
              </a:ext>
            </a:extLst>
          </p:cNvPr>
          <p:cNvSpPr>
            <a:spLocks noGrp="1"/>
          </p:cNvSpPr>
          <p:nvPr>
            <p:ph type="sldNum" sz="quarter" idx="12"/>
          </p:nvPr>
        </p:nvSpPr>
        <p:spPr/>
        <p:txBody>
          <a:bodyPr/>
          <a:lstStyle/>
          <a:p>
            <a:fld id="{23A10161-BFF6-9144-8891-4FE67302E4D3}" type="slidenum">
              <a:rPr lang="en-US" smtClean="0"/>
              <a:t>‹#›</a:t>
            </a:fld>
            <a:endParaRPr lang="en-US"/>
          </a:p>
        </p:txBody>
      </p:sp>
    </p:spTree>
    <p:extLst>
      <p:ext uri="{BB962C8B-B14F-4D97-AF65-F5344CB8AC3E}">
        <p14:creationId xmlns:p14="http://schemas.microsoft.com/office/powerpoint/2010/main" val="2740324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2C2CF-84C5-EE42-B7DB-05A7362DB0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82C3FC-968C-7F4C-B798-029BCCF7FA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3C51DE-16D6-314A-9E72-02FA16779F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4C4B13-7D99-1542-AC29-5628E2C261DF}"/>
              </a:ext>
            </a:extLst>
          </p:cNvPr>
          <p:cNvSpPr>
            <a:spLocks noGrp="1"/>
          </p:cNvSpPr>
          <p:nvPr>
            <p:ph type="dt" sz="half" idx="10"/>
          </p:nvPr>
        </p:nvSpPr>
        <p:spPr/>
        <p:txBody>
          <a:bodyPr/>
          <a:lstStyle/>
          <a:p>
            <a:fld id="{F393F434-AF65-C64A-9AF7-E29985E595EB}" type="datetimeFigureOut">
              <a:rPr lang="en-US" smtClean="0"/>
              <a:t>11/28/2023</a:t>
            </a:fld>
            <a:endParaRPr lang="en-US"/>
          </a:p>
        </p:txBody>
      </p:sp>
      <p:sp>
        <p:nvSpPr>
          <p:cNvPr id="6" name="Footer Placeholder 5">
            <a:extLst>
              <a:ext uri="{FF2B5EF4-FFF2-40B4-BE49-F238E27FC236}">
                <a16:creationId xmlns:a16="http://schemas.microsoft.com/office/drawing/2014/main" id="{2899F5F0-31DF-A048-B10C-6495C49FF0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C60C9C-34C1-A540-908A-68288C9A61C2}"/>
              </a:ext>
            </a:extLst>
          </p:cNvPr>
          <p:cNvSpPr>
            <a:spLocks noGrp="1"/>
          </p:cNvSpPr>
          <p:nvPr>
            <p:ph type="sldNum" sz="quarter" idx="12"/>
          </p:nvPr>
        </p:nvSpPr>
        <p:spPr/>
        <p:txBody>
          <a:bodyPr/>
          <a:lstStyle/>
          <a:p>
            <a:fld id="{23A10161-BFF6-9144-8891-4FE67302E4D3}" type="slidenum">
              <a:rPr lang="en-US" smtClean="0"/>
              <a:t>‹#›</a:t>
            </a:fld>
            <a:endParaRPr lang="en-US"/>
          </a:p>
        </p:txBody>
      </p:sp>
    </p:spTree>
    <p:extLst>
      <p:ext uri="{BB962C8B-B14F-4D97-AF65-F5344CB8AC3E}">
        <p14:creationId xmlns:p14="http://schemas.microsoft.com/office/powerpoint/2010/main" val="1720948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0E1ED-6357-144E-8220-07C933A087A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F5129F-C499-DB47-8E81-52F2C1F96E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B11C8B-B9DF-914B-978A-8C3A451D14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F6ACA8-1DAE-D94A-BFA1-94B2245F25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6F3433-88AE-E542-B9A9-3EB972C3192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7B06C6-A4E3-F44C-A8FF-8C84391ECE61}"/>
              </a:ext>
            </a:extLst>
          </p:cNvPr>
          <p:cNvSpPr>
            <a:spLocks noGrp="1"/>
          </p:cNvSpPr>
          <p:nvPr>
            <p:ph type="dt" sz="half" idx="10"/>
          </p:nvPr>
        </p:nvSpPr>
        <p:spPr/>
        <p:txBody>
          <a:bodyPr/>
          <a:lstStyle/>
          <a:p>
            <a:fld id="{F393F434-AF65-C64A-9AF7-E29985E595EB}" type="datetimeFigureOut">
              <a:rPr lang="en-US" smtClean="0"/>
              <a:t>11/28/2023</a:t>
            </a:fld>
            <a:endParaRPr lang="en-US"/>
          </a:p>
        </p:txBody>
      </p:sp>
      <p:sp>
        <p:nvSpPr>
          <p:cNvPr id="8" name="Footer Placeholder 7">
            <a:extLst>
              <a:ext uri="{FF2B5EF4-FFF2-40B4-BE49-F238E27FC236}">
                <a16:creationId xmlns:a16="http://schemas.microsoft.com/office/drawing/2014/main" id="{CDEB853A-FA7A-E14C-9B4D-7EA28D1E7A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AFB3B0F-FBCA-204F-B76C-CF367F7E6214}"/>
              </a:ext>
            </a:extLst>
          </p:cNvPr>
          <p:cNvSpPr>
            <a:spLocks noGrp="1"/>
          </p:cNvSpPr>
          <p:nvPr>
            <p:ph type="sldNum" sz="quarter" idx="12"/>
          </p:nvPr>
        </p:nvSpPr>
        <p:spPr/>
        <p:txBody>
          <a:bodyPr/>
          <a:lstStyle/>
          <a:p>
            <a:fld id="{23A10161-BFF6-9144-8891-4FE67302E4D3}" type="slidenum">
              <a:rPr lang="en-US" smtClean="0"/>
              <a:t>‹#›</a:t>
            </a:fld>
            <a:endParaRPr lang="en-US"/>
          </a:p>
        </p:txBody>
      </p:sp>
    </p:spTree>
    <p:extLst>
      <p:ext uri="{BB962C8B-B14F-4D97-AF65-F5344CB8AC3E}">
        <p14:creationId xmlns:p14="http://schemas.microsoft.com/office/powerpoint/2010/main" val="92752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theme" Target="../theme/theme3.xml"/><Relationship Id="rId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4.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22" tIns="45662" rIns="91322" bIns="45662"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22" tIns="45662" rIns="91322" bIns="4566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322" tIns="45662" rIns="91322" bIns="45662" numCol="1" anchor="t" anchorCtr="0" compatLnSpc="1">
            <a:prstTxWarp prst="textNoShape">
              <a:avLst/>
            </a:prstTxWarp>
          </a:bodyPr>
          <a:lstStyle>
            <a:lvl1pPr>
              <a:defRPr sz="1400" b="0">
                <a:solidFill>
                  <a:srgbClr val="000000"/>
                </a:solidFill>
                <a:latin typeface="Times New Roman"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322" tIns="45662" rIns="91322" bIns="45662" numCol="1" anchor="t" anchorCtr="0" compatLnSpc="1">
            <a:prstTxWarp prst="textNoShape">
              <a:avLst/>
            </a:prstTxWarp>
          </a:bodyPr>
          <a:lstStyle>
            <a:lvl1pPr algn="ctr">
              <a:defRPr sz="1400" b="0">
                <a:solidFill>
                  <a:srgbClr val="000000"/>
                </a:solidFill>
                <a:latin typeface="Times New Roman"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322" tIns="45662" rIns="91322" bIns="45662" numCol="1" anchor="t" anchorCtr="0" compatLnSpc="1">
            <a:prstTxWarp prst="textNoShape">
              <a:avLst/>
            </a:prstTxWarp>
          </a:bodyPr>
          <a:lstStyle>
            <a:lvl1pPr algn="r">
              <a:defRPr sz="1400" b="0">
                <a:solidFill>
                  <a:srgbClr val="000000"/>
                </a:solidFill>
                <a:latin typeface="Times New Roman" charset="0"/>
              </a:defRPr>
            </a:lvl1pPr>
          </a:lstStyle>
          <a:p>
            <a:pPr defTabSz="914400" fontAlgn="base">
              <a:spcBef>
                <a:spcPct val="0"/>
              </a:spcBef>
              <a:spcAft>
                <a:spcPct val="0"/>
              </a:spcAft>
              <a:defRPr/>
            </a:pPr>
            <a:fld id="{369D514B-E58A-464F-A1D6-5FC84B6A3562}" type="slidenum">
              <a:rPr lang="en-US" smtClean="0">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55769495"/>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6614" algn="ctr" rtl="0" fontAlgn="base">
        <a:spcBef>
          <a:spcPct val="0"/>
        </a:spcBef>
        <a:spcAft>
          <a:spcPct val="0"/>
        </a:spcAft>
        <a:defRPr sz="4400">
          <a:solidFill>
            <a:schemeClr val="tx2"/>
          </a:solidFill>
          <a:latin typeface="Times New Roman" charset="0"/>
        </a:defRPr>
      </a:lvl6pPr>
      <a:lvl7pPr marL="913224" algn="ctr" rtl="0" fontAlgn="base">
        <a:spcBef>
          <a:spcPct val="0"/>
        </a:spcBef>
        <a:spcAft>
          <a:spcPct val="0"/>
        </a:spcAft>
        <a:defRPr sz="4400">
          <a:solidFill>
            <a:schemeClr val="tx2"/>
          </a:solidFill>
          <a:latin typeface="Times New Roman" charset="0"/>
        </a:defRPr>
      </a:lvl7pPr>
      <a:lvl8pPr marL="1369838" algn="ctr" rtl="0" fontAlgn="base">
        <a:spcBef>
          <a:spcPct val="0"/>
        </a:spcBef>
        <a:spcAft>
          <a:spcPct val="0"/>
        </a:spcAft>
        <a:defRPr sz="4400">
          <a:solidFill>
            <a:schemeClr val="tx2"/>
          </a:solidFill>
          <a:latin typeface="Times New Roman" charset="0"/>
        </a:defRPr>
      </a:lvl8pPr>
      <a:lvl9pPr marL="1826449" algn="ctr" rtl="0" fontAlgn="base">
        <a:spcBef>
          <a:spcPct val="0"/>
        </a:spcBef>
        <a:spcAft>
          <a:spcPct val="0"/>
        </a:spcAft>
        <a:defRPr sz="4400">
          <a:solidFill>
            <a:schemeClr val="tx2"/>
          </a:solidFill>
          <a:latin typeface="Times New Roman" charset="0"/>
        </a:defRPr>
      </a:lvl9pPr>
    </p:titleStyle>
    <p:bodyStyle>
      <a:lvl1pPr marL="340915" indent="-340915"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0494" indent="-283831" algn="l" rtl="0" eaLnBrk="0" fontAlgn="base" hangingPunct="0">
        <a:spcBef>
          <a:spcPct val="20000"/>
        </a:spcBef>
        <a:spcAft>
          <a:spcPct val="0"/>
        </a:spcAft>
        <a:buChar char="–"/>
        <a:defRPr sz="2800">
          <a:solidFill>
            <a:schemeClr val="tx1"/>
          </a:solidFill>
          <a:latin typeface="+mn-lt"/>
          <a:ea typeface="ＭＳ Ｐゴシック" charset="-128"/>
        </a:defRPr>
      </a:lvl2pPr>
      <a:lvl3pPr marL="1140079" indent="-226751" algn="l" rtl="0" eaLnBrk="0" fontAlgn="base" hangingPunct="0">
        <a:spcBef>
          <a:spcPct val="20000"/>
        </a:spcBef>
        <a:spcAft>
          <a:spcPct val="0"/>
        </a:spcAft>
        <a:buChar char="•"/>
        <a:defRPr sz="2400">
          <a:solidFill>
            <a:schemeClr val="tx1"/>
          </a:solidFill>
          <a:latin typeface="+mn-lt"/>
          <a:ea typeface="ＭＳ Ｐゴシック" charset="-128"/>
        </a:defRPr>
      </a:lvl3pPr>
      <a:lvl4pPr marL="1596746" indent="-226751" algn="l" rtl="0" eaLnBrk="0" fontAlgn="base" hangingPunct="0">
        <a:spcBef>
          <a:spcPct val="20000"/>
        </a:spcBef>
        <a:spcAft>
          <a:spcPct val="0"/>
        </a:spcAft>
        <a:buChar char="–"/>
        <a:defRPr sz="2000">
          <a:solidFill>
            <a:schemeClr val="tx1"/>
          </a:solidFill>
          <a:latin typeface="+mn-lt"/>
          <a:ea typeface="ＭＳ Ｐゴシック" charset="-128"/>
        </a:defRPr>
      </a:lvl4pPr>
      <a:lvl5pPr marL="2053411" indent="-226751" algn="l" rtl="0" eaLnBrk="0" fontAlgn="base" hangingPunct="0">
        <a:spcBef>
          <a:spcPct val="20000"/>
        </a:spcBef>
        <a:spcAft>
          <a:spcPct val="0"/>
        </a:spcAft>
        <a:buChar char="»"/>
        <a:defRPr sz="2000">
          <a:solidFill>
            <a:schemeClr val="tx1"/>
          </a:solidFill>
          <a:latin typeface="+mn-lt"/>
          <a:ea typeface="ＭＳ Ｐゴシック" charset="-128"/>
        </a:defRPr>
      </a:lvl5pPr>
      <a:lvl6pPr marL="2511368" indent="-228308" algn="l" rtl="0" fontAlgn="base">
        <a:spcBef>
          <a:spcPct val="20000"/>
        </a:spcBef>
        <a:spcAft>
          <a:spcPct val="0"/>
        </a:spcAft>
        <a:buChar char="»"/>
        <a:defRPr sz="2000">
          <a:solidFill>
            <a:schemeClr val="tx1"/>
          </a:solidFill>
          <a:latin typeface="+mn-lt"/>
          <a:ea typeface="ＭＳ Ｐゴシック" charset="-128"/>
        </a:defRPr>
      </a:lvl6pPr>
      <a:lvl7pPr marL="2967981" indent="-228308" algn="l" rtl="0" fontAlgn="base">
        <a:spcBef>
          <a:spcPct val="20000"/>
        </a:spcBef>
        <a:spcAft>
          <a:spcPct val="0"/>
        </a:spcAft>
        <a:buChar char="»"/>
        <a:defRPr sz="2000">
          <a:solidFill>
            <a:schemeClr val="tx1"/>
          </a:solidFill>
          <a:latin typeface="+mn-lt"/>
          <a:ea typeface="ＭＳ Ｐゴシック" charset="-128"/>
        </a:defRPr>
      </a:lvl7pPr>
      <a:lvl8pPr marL="3424592" indent="-228308" algn="l" rtl="0" fontAlgn="base">
        <a:spcBef>
          <a:spcPct val="20000"/>
        </a:spcBef>
        <a:spcAft>
          <a:spcPct val="0"/>
        </a:spcAft>
        <a:buChar char="»"/>
        <a:defRPr sz="2000">
          <a:solidFill>
            <a:schemeClr val="tx1"/>
          </a:solidFill>
          <a:latin typeface="+mn-lt"/>
          <a:ea typeface="ＭＳ Ｐゴシック" charset="-128"/>
        </a:defRPr>
      </a:lvl8pPr>
      <a:lvl9pPr marL="3881202" indent="-228308"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614" rtl="0" eaLnBrk="1" latinLnBrk="0" hangingPunct="1">
        <a:defRPr sz="1800" kern="1200">
          <a:solidFill>
            <a:schemeClr val="tx1"/>
          </a:solidFill>
          <a:latin typeface="+mn-lt"/>
          <a:ea typeface="+mn-ea"/>
          <a:cs typeface="+mn-cs"/>
        </a:defRPr>
      </a:lvl1pPr>
      <a:lvl2pPr marL="456614" algn="l" defTabSz="456614" rtl="0" eaLnBrk="1" latinLnBrk="0" hangingPunct="1">
        <a:defRPr sz="1800" kern="1200">
          <a:solidFill>
            <a:schemeClr val="tx1"/>
          </a:solidFill>
          <a:latin typeface="+mn-lt"/>
          <a:ea typeface="+mn-ea"/>
          <a:cs typeface="+mn-cs"/>
        </a:defRPr>
      </a:lvl2pPr>
      <a:lvl3pPr marL="913224" algn="l" defTabSz="456614" rtl="0" eaLnBrk="1" latinLnBrk="0" hangingPunct="1">
        <a:defRPr sz="1800" kern="1200">
          <a:solidFill>
            <a:schemeClr val="tx1"/>
          </a:solidFill>
          <a:latin typeface="+mn-lt"/>
          <a:ea typeface="+mn-ea"/>
          <a:cs typeface="+mn-cs"/>
        </a:defRPr>
      </a:lvl3pPr>
      <a:lvl4pPr marL="1369838" algn="l" defTabSz="456614" rtl="0" eaLnBrk="1" latinLnBrk="0" hangingPunct="1">
        <a:defRPr sz="1800" kern="1200">
          <a:solidFill>
            <a:schemeClr val="tx1"/>
          </a:solidFill>
          <a:latin typeface="+mn-lt"/>
          <a:ea typeface="+mn-ea"/>
          <a:cs typeface="+mn-cs"/>
        </a:defRPr>
      </a:lvl4pPr>
      <a:lvl5pPr marL="1826449" algn="l" defTabSz="456614" rtl="0" eaLnBrk="1" latinLnBrk="0" hangingPunct="1">
        <a:defRPr sz="1800" kern="1200">
          <a:solidFill>
            <a:schemeClr val="tx1"/>
          </a:solidFill>
          <a:latin typeface="+mn-lt"/>
          <a:ea typeface="+mn-ea"/>
          <a:cs typeface="+mn-cs"/>
        </a:defRPr>
      </a:lvl5pPr>
      <a:lvl6pPr marL="2283063" algn="l" defTabSz="456614" rtl="0" eaLnBrk="1" latinLnBrk="0" hangingPunct="1">
        <a:defRPr sz="1800" kern="1200">
          <a:solidFill>
            <a:schemeClr val="tx1"/>
          </a:solidFill>
          <a:latin typeface="+mn-lt"/>
          <a:ea typeface="+mn-ea"/>
          <a:cs typeface="+mn-cs"/>
        </a:defRPr>
      </a:lvl6pPr>
      <a:lvl7pPr marL="2739672" algn="l" defTabSz="456614" rtl="0" eaLnBrk="1" latinLnBrk="0" hangingPunct="1">
        <a:defRPr sz="1800" kern="1200">
          <a:solidFill>
            <a:schemeClr val="tx1"/>
          </a:solidFill>
          <a:latin typeface="+mn-lt"/>
          <a:ea typeface="+mn-ea"/>
          <a:cs typeface="+mn-cs"/>
        </a:defRPr>
      </a:lvl7pPr>
      <a:lvl8pPr marL="3196287" algn="l" defTabSz="456614" rtl="0" eaLnBrk="1" latinLnBrk="0" hangingPunct="1">
        <a:defRPr sz="1800" kern="1200">
          <a:solidFill>
            <a:schemeClr val="tx1"/>
          </a:solidFill>
          <a:latin typeface="+mn-lt"/>
          <a:ea typeface="+mn-ea"/>
          <a:cs typeface="+mn-cs"/>
        </a:defRPr>
      </a:lvl8pPr>
      <a:lvl9pPr marL="3652897" algn="l" defTabSz="45661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BE7936-CF09-074A-8308-F7A46C3125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74711E0-18C1-8547-A0F7-61DF8ECD90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8B280D-01B2-6144-BEEA-0CBDF2950E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93F434-AF65-C64A-9AF7-E29985E595EB}" type="datetimeFigureOut">
              <a:rPr lang="en-US" smtClean="0"/>
              <a:t>11/28/2023</a:t>
            </a:fld>
            <a:endParaRPr lang="en-US"/>
          </a:p>
        </p:txBody>
      </p:sp>
      <p:sp>
        <p:nvSpPr>
          <p:cNvPr id="5" name="Footer Placeholder 4">
            <a:extLst>
              <a:ext uri="{FF2B5EF4-FFF2-40B4-BE49-F238E27FC236}">
                <a16:creationId xmlns:a16="http://schemas.microsoft.com/office/drawing/2014/main" id="{4C1E63E2-85ED-8544-B285-3629D77CEA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85FC9FF-EFEF-BD40-A8E7-13F385BD74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A10161-BFF6-9144-8891-4FE67302E4D3}" type="slidenum">
              <a:rPr lang="en-US" smtClean="0"/>
              <a:t>‹#›</a:t>
            </a:fld>
            <a:endParaRPr lang="en-US"/>
          </a:p>
        </p:txBody>
      </p:sp>
    </p:spTree>
    <p:extLst>
      <p:ext uri="{BB962C8B-B14F-4D97-AF65-F5344CB8AC3E}">
        <p14:creationId xmlns:p14="http://schemas.microsoft.com/office/powerpoint/2010/main" val="498076144"/>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0178" name="Title Placeholder 1"/>
          <p:cNvSpPr>
            <a:spLocks noGrp="1"/>
          </p:cNvSpPr>
          <p:nvPr>
            <p:ph type="title"/>
          </p:nvPr>
        </p:nvSpPr>
        <p:spPr bwMode="auto">
          <a:xfrm>
            <a:off x="610041" y="274544"/>
            <a:ext cx="1097203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0107" tIns="45059" rIns="90107" bIns="45059" numCol="1" anchor="ctr" anchorCtr="0" compatLnSpc="1">
            <a:prstTxWarp prst="textNoShape">
              <a:avLst/>
            </a:prstTxWarp>
          </a:bodyPr>
          <a:lstStyle/>
          <a:p>
            <a:pPr lvl="0"/>
            <a:r>
              <a:rPr lang="en-US"/>
              <a:t>Click to edit Master title style</a:t>
            </a:r>
          </a:p>
        </p:txBody>
      </p:sp>
      <p:sp>
        <p:nvSpPr>
          <p:cNvPr id="50179" name="Text Placeholder 2"/>
          <p:cNvSpPr>
            <a:spLocks noGrp="1"/>
          </p:cNvSpPr>
          <p:nvPr>
            <p:ph type="body" idx="1"/>
          </p:nvPr>
        </p:nvSpPr>
        <p:spPr bwMode="auto">
          <a:xfrm>
            <a:off x="610041" y="1599643"/>
            <a:ext cx="10972030" cy="4527176"/>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0107" tIns="45059" rIns="90107" bIns="4505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10025" y="6356537"/>
            <a:ext cx="2844030" cy="365592"/>
          </a:xfrm>
          <a:prstGeom prst="rect">
            <a:avLst/>
          </a:prstGeom>
        </p:spPr>
        <p:txBody>
          <a:bodyPr vert="horz" wrap="square" lIns="90107" tIns="45059" rIns="90107" bIns="45059" numCol="1" anchor="ctr" anchorCtr="0" compatLnSpc="1">
            <a:prstTxWarp prst="textNoShape">
              <a:avLst/>
            </a:prstTxWarp>
          </a:bodyPr>
          <a:lstStyle>
            <a:lvl1pPr>
              <a:defRPr sz="1165">
                <a:solidFill>
                  <a:srgbClr val="898989"/>
                </a:solidFill>
                <a:latin typeface="Calibri" charset="0"/>
              </a:defRPr>
            </a:lvl1pPr>
          </a:lstStyle>
          <a:p>
            <a:pPr defTabSz="884121" eaLnBrk="1" hangingPunct="1">
              <a:defRPr/>
            </a:pPr>
            <a:fld id="{AB834888-A11C-0E46-97B4-504EC0D4A7D6}" type="datetime1">
              <a:rPr lang="en-US" smtClean="0">
                <a:ea typeface="ＭＳ Ｐゴシック" charset="0"/>
                <a:cs typeface="ＭＳ Ｐゴシック" charset="0"/>
              </a:rPr>
              <a:pPr defTabSz="884121" eaLnBrk="1" hangingPunct="1">
                <a:defRPr/>
              </a:pPr>
              <a:t>11/28/2023</a:t>
            </a:fld>
            <a:endParaRPr lang="en-US">
              <a:ea typeface="ＭＳ Ｐゴシック" charset="0"/>
              <a:cs typeface="ＭＳ Ｐゴシック" charset="0"/>
            </a:endParaRPr>
          </a:p>
        </p:txBody>
      </p:sp>
      <p:sp>
        <p:nvSpPr>
          <p:cNvPr id="5" name="Footer Placeholder 4"/>
          <p:cNvSpPr>
            <a:spLocks noGrp="1"/>
          </p:cNvSpPr>
          <p:nvPr>
            <p:ph type="ftr" sz="quarter" idx="3"/>
          </p:nvPr>
        </p:nvSpPr>
        <p:spPr>
          <a:xfrm>
            <a:off x="4166041" y="6356537"/>
            <a:ext cx="3860030" cy="365592"/>
          </a:xfrm>
          <a:prstGeom prst="rect">
            <a:avLst/>
          </a:prstGeom>
        </p:spPr>
        <p:txBody>
          <a:bodyPr vert="horz" wrap="square" lIns="90107" tIns="45059" rIns="90107" bIns="45059" numCol="1" anchor="ctr" anchorCtr="0" compatLnSpc="1">
            <a:prstTxWarp prst="textNoShape">
              <a:avLst/>
            </a:prstTxWarp>
          </a:bodyPr>
          <a:lstStyle>
            <a:lvl1pPr algn="ctr">
              <a:defRPr sz="1165">
                <a:solidFill>
                  <a:srgbClr val="898989"/>
                </a:solidFill>
                <a:latin typeface="Calibri" charset="0"/>
              </a:defRPr>
            </a:lvl1pPr>
          </a:lstStyle>
          <a:p>
            <a:pPr defTabSz="884121" eaLnBrk="1" hangingPunct="1">
              <a:defRPr/>
            </a:pPr>
            <a:endParaRPr lang="en-US">
              <a:ea typeface="ＭＳ Ｐゴシック" charset="0"/>
              <a:cs typeface="ＭＳ Ｐゴシック" charset="0"/>
            </a:endParaRPr>
          </a:p>
        </p:txBody>
      </p:sp>
      <p:sp>
        <p:nvSpPr>
          <p:cNvPr id="6" name="Slide Number Placeholder 5"/>
          <p:cNvSpPr>
            <a:spLocks noGrp="1"/>
          </p:cNvSpPr>
          <p:nvPr>
            <p:ph type="sldNum" sz="quarter" idx="4"/>
          </p:nvPr>
        </p:nvSpPr>
        <p:spPr>
          <a:xfrm>
            <a:off x="8738041" y="6356537"/>
            <a:ext cx="2844030" cy="365592"/>
          </a:xfrm>
          <a:prstGeom prst="rect">
            <a:avLst/>
          </a:prstGeom>
        </p:spPr>
        <p:txBody>
          <a:bodyPr vert="horz" wrap="square" lIns="90107" tIns="45059" rIns="90107" bIns="45059" numCol="1" anchor="ctr" anchorCtr="0" compatLnSpc="1">
            <a:prstTxWarp prst="textNoShape">
              <a:avLst/>
            </a:prstTxWarp>
          </a:bodyPr>
          <a:lstStyle>
            <a:lvl1pPr algn="r">
              <a:defRPr sz="1165">
                <a:solidFill>
                  <a:srgbClr val="898989"/>
                </a:solidFill>
                <a:latin typeface="Calibri" charset="0"/>
              </a:defRPr>
            </a:lvl1pPr>
          </a:lstStyle>
          <a:p>
            <a:pPr defTabSz="884121" eaLnBrk="1" hangingPunct="1">
              <a:defRPr/>
            </a:pPr>
            <a:fld id="{62374FF7-4366-E94F-BE41-7ACAD5961505}" type="slidenum">
              <a:rPr lang="en-US" smtClean="0">
                <a:ea typeface="ＭＳ Ｐゴシック" charset="0"/>
                <a:cs typeface="ＭＳ Ｐゴシック" charset="0"/>
              </a:rPr>
              <a:pPr defTabSz="884121" eaLnBrk="1" hangingPunct="1">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670896628"/>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Lst>
  <p:txStyles>
    <p:titleStyle>
      <a:lvl1pPr algn="ctr" defTabSz="433587" rtl="0" eaLnBrk="0" fontAlgn="base" hangingPunct="0">
        <a:spcBef>
          <a:spcPct val="0"/>
        </a:spcBef>
        <a:spcAft>
          <a:spcPct val="0"/>
        </a:spcAft>
        <a:defRPr sz="4271" kern="1200">
          <a:solidFill>
            <a:schemeClr val="tx1"/>
          </a:solidFill>
          <a:latin typeface="+mj-lt"/>
          <a:ea typeface="ＭＳ Ｐゴシック" pitchFamily="-116" charset="-128"/>
          <a:cs typeface="ＭＳ Ｐゴシック" pitchFamily="-116" charset="-128"/>
        </a:defRPr>
      </a:lvl1pPr>
      <a:lvl2pPr algn="ctr" defTabSz="433587" rtl="0" eaLnBrk="0" fontAlgn="base" hangingPunct="0">
        <a:spcBef>
          <a:spcPct val="0"/>
        </a:spcBef>
        <a:spcAft>
          <a:spcPct val="0"/>
        </a:spcAft>
        <a:defRPr sz="4271">
          <a:solidFill>
            <a:schemeClr val="tx1"/>
          </a:solidFill>
          <a:latin typeface="Calibri" pitchFamily="-116" charset="0"/>
          <a:ea typeface="ＭＳ Ｐゴシック" pitchFamily="-116" charset="-128"/>
          <a:cs typeface="ＭＳ Ｐゴシック" pitchFamily="-116" charset="-128"/>
        </a:defRPr>
      </a:lvl2pPr>
      <a:lvl3pPr algn="ctr" defTabSz="433587" rtl="0" eaLnBrk="0" fontAlgn="base" hangingPunct="0">
        <a:spcBef>
          <a:spcPct val="0"/>
        </a:spcBef>
        <a:spcAft>
          <a:spcPct val="0"/>
        </a:spcAft>
        <a:defRPr sz="4271">
          <a:solidFill>
            <a:schemeClr val="tx1"/>
          </a:solidFill>
          <a:latin typeface="Calibri" pitchFamily="-116" charset="0"/>
          <a:ea typeface="ＭＳ Ｐゴシック" pitchFamily="-116" charset="-128"/>
          <a:cs typeface="ＭＳ Ｐゴシック" pitchFamily="-116" charset="-128"/>
        </a:defRPr>
      </a:lvl3pPr>
      <a:lvl4pPr algn="ctr" defTabSz="433587" rtl="0" eaLnBrk="0" fontAlgn="base" hangingPunct="0">
        <a:spcBef>
          <a:spcPct val="0"/>
        </a:spcBef>
        <a:spcAft>
          <a:spcPct val="0"/>
        </a:spcAft>
        <a:defRPr sz="4271">
          <a:solidFill>
            <a:schemeClr val="tx1"/>
          </a:solidFill>
          <a:latin typeface="Calibri" pitchFamily="-116" charset="0"/>
          <a:ea typeface="ＭＳ Ｐゴシック" pitchFamily="-116" charset="-128"/>
          <a:cs typeface="ＭＳ Ｐゴシック" pitchFamily="-116" charset="-128"/>
        </a:defRPr>
      </a:lvl4pPr>
      <a:lvl5pPr algn="ctr" defTabSz="433587" rtl="0" eaLnBrk="0" fontAlgn="base" hangingPunct="0">
        <a:spcBef>
          <a:spcPct val="0"/>
        </a:spcBef>
        <a:spcAft>
          <a:spcPct val="0"/>
        </a:spcAft>
        <a:defRPr sz="4271">
          <a:solidFill>
            <a:schemeClr val="tx1"/>
          </a:solidFill>
          <a:latin typeface="Calibri" pitchFamily="-116" charset="0"/>
          <a:ea typeface="ＭＳ Ｐゴシック" pitchFamily="-116" charset="-128"/>
          <a:cs typeface="ＭＳ Ｐゴシック" pitchFamily="-116" charset="-128"/>
        </a:defRPr>
      </a:lvl5pPr>
      <a:lvl6pPr marL="437297" algn="ctr" defTabSz="437297" rtl="0" fontAlgn="base">
        <a:spcBef>
          <a:spcPct val="0"/>
        </a:spcBef>
        <a:spcAft>
          <a:spcPct val="0"/>
        </a:spcAft>
        <a:defRPr sz="4271">
          <a:solidFill>
            <a:schemeClr val="tx1"/>
          </a:solidFill>
          <a:latin typeface="Calibri" pitchFamily="-116" charset="0"/>
          <a:ea typeface="ＭＳ Ｐゴシック" pitchFamily="-116" charset="-128"/>
          <a:cs typeface="ＭＳ Ｐゴシック" pitchFamily="-116" charset="-128"/>
        </a:defRPr>
      </a:lvl6pPr>
      <a:lvl7pPr marL="874589" algn="ctr" defTabSz="437297" rtl="0" fontAlgn="base">
        <a:spcBef>
          <a:spcPct val="0"/>
        </a:spcBef>
        <a:spcAft>
          <a:spcPct val="0"/>
        </a:spcAft>
        <a:defRPr sz="4271">
          <a:solidFill>
            <a:schemeClr val="tx1"/>
          </a:solidFill>
          <a:latin typeface="Calibri" pitchFamily="-116" charset="0"/>
          <a:ea typeface="ＭＳ Ｐゴシック" pitchFamily="-116" charset="-128"/>
          <a:cs typeface="ＭＳ Ｐゴシック" pitchFamily="-116" charset="-128"/>
        </a:defRPr>
      </a:lvl7pPr>
      <a:lvl8pPr marL="1311846" algn="ctr" defTabSz="437297" rtl="0" fontAlgn="base">
        <a:spcBef>
          <a:spcPct val="0"/>
        </a:spcBef>
        <a:spcAft>
          <a:spcPct val="0"/>
        </a:spcAft>
        <a:defRPr sz="4271">
          <a:solidFill>
            <a:schemeClr val="tx1"/>
          </a:solidFill>
          <a:latin typeface="Calibri" pitchFamily="-116" charset="0"/>
          <a:ea typeface="ＭＳ Ｐゴシック" pitchFamily="-116" charset="-128"/>
          <a:cs typeface="ＭＳ Ｐゴシック" pitchFamily="-116" charset="-128"/>
        </a:defRPr>
      </a:lvl8pPr>
      <a:lvl9pPr marL="1749124" algn="ctr" defTabSz="437297" rtl="0" fontAlgn="base">
        <a:spcBef>
          <a:spcPct val="0"/>
        </a:spcBef>
        <a:spcAft>
          <a:spcPct val="0"/>
        </a:spcAft>
        <a:defRPr sz="4271">
          <a:solidFill>
            <a:schemeClr val="tx1"/>
          </a:solidFill>
          <a:latin typeface="Calibri" pitchFamily="-116" charset="0"/>
          <a:ea typeface="ＭＳ Ｐゴシック" pitchFamily="-116" charset="-128"/>
          <a:cs typeface="ＭＳ Ｐゴシック" pitchFamily="-116" charset="-128"/>
        </a:defRPr>
      </a:lvl9pPr>
    </p:titleStyle>
    <p:bodyStyle>
      <a:lvl1pPr marL="324843" indent="-324843" algn="l" defTabSz="433587" rtl="0" eaLnBrk="0" fontAlgn="base" hangingPunct="0">
        <a:spcBef>
          <a:spcPct val="20000"/>
        </a:spcBef>
        <a:spcAft>
          <a:spcPct val="0"/>
        </a:spcAft>
        <a:buFont typeface="Arial" charset="0"/>
        <a:buChar char="•"/>
        <a:defRPr sz="3106" kern="1200">
          <a:solidFill>
            <a:schemeClr val="tx1"/>
          </a:solidFill>
          <a:latin typeface="+mn-lt"/>
          <a:ea typeface="ＭＳ Ｐゴシック" pitchFamily="-116" charset="-128"/>
          <a:cs typeface="ＭＳ Ｐゴシック" pitchFamily="-116" charset="-128"/>
        </a:defRPr>
      </a:lvl1pPr>
      <a:lvl2pPr marL="708886" indent="-269788" algn="l" defTabSz="433587" rtl="0" eaLnBrk="0" fontAlgn="base" hangingPunct="0">
        <a:spcBef>
          <a:spcPct val="20000"/>
        </a:spcBef>
        <a:spcAft>
          <a:spcPct val="0"/>
        </a:spcAft>
        <a:buFont typeface="Arial" charset="0"/>
        <a:buChar char="–"/>
        <a:defRPr sz="2718" kern="1200">
          <a:solidFill>
            <a:schemeClr val="tx1"/>
          </a:solidFill>
          <a:latin typeface="+mn-lt"/>
          <a:ea typeface="ＭＳ Ｐゴシック" pitchFamily="-116" charset="-128"/>
          <a:cs typeface="+mn-cs"/>
        </a:defRPr>
      </a:lvl2pPr>
      <a:lvl3pPr marL="1091561" indent="-216109" algn="l" defTabSz="433587" rtl="0" eaLnBrk="0" fontAlgn="base" hangingPunct="0">
        <a:spcBef>
          <a:spcPct val="20000"/>
        </a:spcBef>
        <a:spcAft>
          <a:spcPct val="0"/>
        </a:spcAft>
        <a:buFont typeface="Arial" charset="0"/>
        <a:buChar char="•"/>
        <a:defRPr sz="2330" kern="1200">
          <a:solidFill>
            <a:schemeClr val="tx1"/>
          </a:solidFill>
          <a:latin typeface="+mn-lt"/>
          <a:ea typeface="ＭＳ Ｐゴシック" pitchFamily="-116" charset="-128"/>
          <a:cs typeface="+mn-cs"/>
        </a:defRPr>
      </a:lvl3pPr>
      <a:lvl4pPr marL="1526524" indent="-216109" algn="l" defTabSz="433587" rtl="0" eaLnBrk="0" fontAlgn="base" hangingPunct="0">
        <a:spcBef>
          <a:spcPct val="20000"/>
        </a:spcBef>
        <a:spcAft>
          <a:spcPct val="0"/>
        </a:spcAft>
        <a:buFont typeface="Arial" charset="0"/>
        <a:buChar char="–"/>
        <a:defRPr sz="1941" kern="1200">
          <a:solidFill>
            <a:schemeClr val="tx1"/>
          </a:solidFill>
          <a:latin typeface="+mn-lt"/>
          <a:ea typeface="ＭＳ Ｐゴシック" pitchFamily="-116" charset="-128"/>
          <a:cs typeface="+mn-cs"/>
        </a:defRPr>
      </a:lvl4pPr>
      <a:lvl5pPr marL="1965616" indent="-216109" algn="l" defTabSz="433587" rtl="0" eaLnBrk="0" fontAlgn="base" hangingPunct="0">
        <a:spcBef>
          <a:spcPct val="20000"/>
        </a:spcBef>
        <a:spcAft>
          <a:spcPct val="0"/>
        </a:spcAft>
        <a:buFont typeface="Arial" charset="0"/>
        <a:buChar char="»"/>
        <a:defRPr sz="1941" kern="1200">
          <a:solidFill>
            <a:schemeClr val="tx1"/>
          </a:solidFill>
          <a:latin typeface="+mn-lt"/>
          <a:ea typeface="ＭＳ Ｐゴシック" pitchFamily="-116" charset="-128"/>
          <a:cs typeface="+mn-cs"/>
        </a:defRPr>
      </a:lvl5pPr>
      <a:lvl6pPr marL="2405034" indent="-218671" algn="l" defTabSz="437297" rtl="0" eaLnBrk="1" latinLnBrk="0" hangingPunct="1">
        <a:spcBef>
          <a:spcPct val="20000"/>
        </a:spcBef>
        <a:buFont typeface="Arial"/>
        <a:buChar char="•"/>
        <a:defRPr sz="1941" kern="1200">
          <a:solidFill>
            <a:schemeClr val="tx1"/>
          </a:solidFill>
          <a:latin typeface="+mn-lt"/>
          <a:ea typeface="+mn-ea"/>
          <a:cs typeface="+mn-cs"/>
        </a:defRPr>
      </a:lvl6pPr>
      <a:lvl7pPr marL="2842315" indent="-218671" algn="l" defTabSz="437297" rtl="0" eaLnBrk="1" latinLnBrk="0" hangingPunct="1">
        <a:spcBef>
          <a:spcPct val="20000"/>
        </a:spcBef>
        <a:buFont typeface="Arial"/>
        <a:buChar char="•"/>
        <a:defRPr sz="1941" kern="1200">
          <a:solidFill>
            <a:schemeClr val="tx1"/>
          </a:solidFill>
          <a:latin typeface="+mn-lt"/>
          <a:ea typeface="+mn-ea"/>
          <a:cs typeface="+mn-cs"/>
        </a:defRPr>
      </a:lvl7pPr>
      <a:lvl8pPr marL="3279591" indent="-218671" algn="l" defTabSz="437297" rtl="0" eaLnBrk="1" latinLnBrk="0" hangingPunct="1">
        <a:spcBef>
          <a:spcPct val="20000"/>
        </a:spcBef>
        <a:buFont typeface="Arial"/>
        <a:buChar char="•"/>
        <a:defRPr sz="1941" kern="1200">
          <a:solidFill>
            <a:schemeClr val="tx1"/>
          </a:solidFill>
          <a:latin typeface="+mn-lt"/>
          <a:ea typeface="+mn-ea"/>
          <a:cs typeface="+mn-cs"/>
        </a:defRPr>
      </a:lvl8pPr>
      <a:lvl9pPr marL="3716871" indent="-218671" algn="l" defTabSz="437297" rtl="0" eaLnBrk="1" latinLnBrk="0" hangingPunct="1">
        <a:spcBef>
          <a:spcPct val="20000"/>
        </a:spcBef>
        <a:buFont typeface="Arial"/>
        <a:buChar char="•"/>
        <a:defRPr sz="1941" kern="1200">
          <a:solidFill>
            <a:schemeClr val="tx1"/>
          </a:solidFill>
          <a:latin typeface="+mn-lt"/>
          <a:ea typeface="+mn-ea"/>
          <a:cs typeface="+mn-cs"/>
        </a:defRPr>
      </a:lvl9pPr>
    </p:bodyStyle>
    <p:otherStyle>
      <a:defPPr>
        <a:defRPr lang="en-US"/>
      </a:defPPr>
      <a:lvl1pPr marL="0" algn="l" defTabSz="437297" rtl="0" eaLnBrk="1" latinLnBrk="0" hangingPunct="1">
        <a:defRPr sz="1747" kern="1200">
          <a:solidFill>
            <a:schemeClr val="tx1"/>
          </a:solidFill>
          <a:latin typeface="+mn-lt"/>
          <a:ea typeface="+mn-ea"/>
          <a:cs typeface="+mn-cs"/>
        </a:defRPr>
      </a:lvl1pPr>
      <a:lvl2pPr marL="437297" algn="l" defTabSz="437297" rtl="0" eaLnBrk="1" latinLnBrk="0" hangingPunct="1">
        <a:defRPr sz="1747" kern="1200">
          <a:solidFill>
            <a:schemeClr val="tx1"/>
          </a:solidFill>
          <a:latin typeface="+mn-lt"/>
          <a:ea typeface="+mn-ea"/>
          <a:cs typeface="+mn-cs"/>
        </a:defRPr>
      </a:lvl2pPr>
      <a:lvl3pPr marL="874589" algn="l" defTabSz="437297" rtl="0" eaLnBrk="1" latinLnBrk="0" hangingPunct="1">
        <a:defRPr sz="1747" kern="1200">
          <a:solidFill>
            <a:schemeClr val="tx1"/>
          </a:solidFill>
          <a:latin typeface="+mn-lt"/>
          <a:ea typeface="+mn-ea"/>
          <a:cs typeface="+mn-cs"/>
        </a:defRPr>
      </a:lvl3pPr>
      <a:lvl4pPr marL="1311846" algn="l" defTabSz="437297" rtl="0" eaLnBrk="1" latinLnBrk="0" hangingPunct="1">
        <a:defRPr sz="1747" kern="1200">
          <a:solidFill>
            <a:schemeClr val="tx1"/>
          </a:solidFill>
          <a:latin typeface="+mn-lt"/>
          <a:ea typeface="+mn-ea"/>
          <a:cs typeface="+mn-cs"/>
        </a:defRPr>
      </a:lvl4pPr>
      <a:lvl5pPr marL="1749124" algn="l" defTabSz="437297" rtl="0" eaLnBrk="1" latinLnBrk="0" hangingPunct="1">
        <a:defRPr sz="1747" kern="1200">
          <a:solidFill>
            <a:schemeClr val="tx1"/>
          </a:solidFill>
          <a:latin typeface="+mn-lt"/>
          <a:ea typeface="+mn-ea"/>
          <a:cs typeface="+mn-cs"/>
        </a:defRPr>
      </a:lvl5pPr>
      <a:lvl6pPr marL="2186398" algn="l" defTabSz="437297" rtl="0" eaLnBrk="1" latinLnBrk="0" hangingPunct="1">
        <a:defRPr sz="1747" kern="1200">
          <a:solidFill>
            <a:schemeClr val="tx1"/>
          </a:solidFill>
          <a:latin typeface="+mn-lt"/>
          <a:ea typeface="+mn-ea"/>
          <a:cs typeface="+mn-cs"/>
        </a:defRPr>
      </a:lvl6pPr>
      <a:lvl7pPr marL="2623673" algn="l" defTabSz="437297" rtl="0" eaLnBrk="1" latinLnBrk="0" hangingPunct="1">
        <a:defRPr sz="1747" kern="1200">
          <a:solidFill>
            <a:schemeClr val="tx1"/>
          </a:solidFill>
          <a:latin typeface="+mn-lt"/>
          <a:ea typeface="+mn-ea"/>
          <a:cs typeface="+mn-cs"/>
        </a:defRPr>
      </a:lvl7pPr>
      <a:lvl8pPr marL="3060952" algn="l" defTabSz="437297" rtl="0" eaLnBrk="1" latinLnBrk="0" hangingPunct="1">
        <a:defRPr sz="1747" kern="1200">
          <a:solidFill>
            <a:schemeClr val="tx1"/>
          </a:solidFill>
          <a:latin typeface="+mn-lt"/>
          <a:ea typeface="+mn-ea"/>
          <a:cs typeface="+mn-cs"/>
        </a:defRPr>
      </a:lvl8pPr>
      <a:lvl9pPr marL="3498229" algn="l" defTabSz="437297" rtl="0" eaLnBrk="1" latinLnBrk="0" hangingPunct="1">
        <a:defRPr sz="174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EBFD1BB0-8A31-6C49-B30A-B1B1A065D7C0}" type="datetimeFigureOut">
              <a:rPr lang="en-US"/>
              <a:pPr>
                <a:defRPr/>
              </a:pPr>
              <a:t>11/28/2023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6224F023-CE09-CD45-9F8B-D234995E76D7}" type="slidenum">
              <a:rPr lang="en-US"/>
              <a:pPr>
                <a:defRPr/>
              </a:pPr>
              <a:t>‹#›</a:t>
            </a:fld>
            <a:endParaRPr lang="en-US"/>
          </a:p>
        </p:txBody>
      </p:sp>
    </p:spTree>
    <p:extLst>
      <p:ext uri="{BB962C8B-B14F-4D97-AF65-F5344CB8AC3E}">
        <p14:creationId xmlns:p14="http://schemas.microsoft.com/office/powerpoint/2010/main" val="4182033276"/>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hyperlink" Target="https://en.wikipedia.org/wiki/Nonsense-mediated_decay" TargetMode="Externa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ccb.jhu.edu/software/glimmer/index.shtml" TargetMode="External"/><Relationship Id="rId7" Type="http://schemas.openxmlformats.org/officeDocument/2006/relationships/hyperlink" Target="https://rast.nmpdr.org/" TargetMode="External"/><Relationship Id="rId2" Type="http://schemas.openxmlformats.org/officeDocument/2006/relationships/hyperlink" Target="http://exon.gatech.edu/GeneMark/" TargetMode="External"/><Relationship Id="rId1" Type="http://schemas.openxmlformats.org/officeDocument/2006/relationships/slideLayout" Target="../slideLayouts/slideLayout2.xml"/><Relationship Id="rId6" Type="http://schemas.openxmlformats.org/officeDocument/2006/relationships/hyperlink" Target="https://academic.oup.com/bioinformatics/article/30/14/2068/2390517" TargetMode="External"/><Relationship Id="rId5" Type="http://schemas.openxmlformats.org/officeDocument/2006/relationships/hyperlink" Target="https://github.com/tseemann/prokka" TargetMode="External"/><Relationship Id="rId4" Type="http://schemas.openxmlformats.org/officeDocument/2006/relationships/hyperlink" Target="GlimmerHMM"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emboss.sourceforge.net/what/#Overview"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en.wikipedia.org/wiki/Isoelectric_focusing" TargetMode="External"/><Relationship Id="rId2" Type="http://schemas.openxmlformats.org/officeDocument/2006/relationships/hyperlink" Target="https://en.wikipedia.org/wiki/Isoelectric_point" TargetMode="Externa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pnas.org/content/93/25/14632" TargetMode="External"/><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doi.org/10.1073/pnas.2007232117" TargetMode="External"/><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hyperlink" Target="https://en.wikipedia.org/wiki/DPANN"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nature.com/nature" TargetMode="External"/><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image" Target="../media/image43.emf"/><Relationship Id="rId7" Type="http://schemas.openxmlformats.org/officeDocument/2006/relationships/image" Target="../media/image47.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6.emf"/><Relationship Id="rId5" Type="http://schemas.openxmlformats.org/officeDocument/2006/relationships/image" Target="../media/image45.emf"/><Relationship Id="rId4" Type="http://schemas.openxmlformats.org/officeDocument/2006/relationships/image" Target="../media/image44.emf"/></Relationships>
</file>

<file path=ppt/slides/_rels/slide43.x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image" Target="../media/image49.emf"/><Relationship Id="rId7" Type="http://schemas.openxmlformats.org/officeDocument/2006/relationships/image" Target="../media/image53.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2.emf"/><Relationship Id="rId5" Type="http://schemas.openxmlformats.org/officeDocument/2006/relationships/image" Target="../media/image51.emf"/><Relationship Id="rId4" Type="http://schemas.openxmlformats.org/officeDocument/2006/relationships/image" Target="../media/image50.emf"/></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hyperlink" Target="https://www.reddit.com/r/school_memes/"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hyperlink" Target="https://en.wikipedia.org/wiki/Uncle_Sam"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hyperlink" Target="https://www.ncbi.nlm.nih.gov/pmc/articles/PMC3622293/" TargetMode="External"/><Relationship Id="rId2" Type="http://schemas.openxmlformats.org/officeDocument/2006/relationships/image" Target="../media/image58.tiff"/><Relationship Id="rId1" Type="http://schemas.openxmlformats.org/officeDocument/2006/relationships/slideLayout" Target="../slideLayouts/slideLayout6.xml"/><Relationship Id="rId5" Type="http://schemas.openxmlformats.org/officeDocument/2006/relationships/hyperlink" Target="https://en.wikipedia.org/wiki/Onion_Test" TargetMode="External"/><Relationship Id="rId4" Type="http://schemas.openxmlformats.org/officeDocument/2006/relationships/hyperlink" Target="https://www.ncbi.nlm.nih.gov/pmc/articles/PMC3619371/"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hyperlink" Target="https://biologydirect.biomedcentral.com/articles/10.1186/1745-6150-7-35" TargetMode="Externa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hyperlink" Target="https://www.pnas.org/content/97/7/3298" TargetMode="External"/><Relationship Id="rId4" Type="http://schemas.openxmlformats.org/officeDocument/2006/relationships/hyperlink" Target="https://link.springer.com/article/10.1007%2FPL00006540"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www.pnas.org/content/97/7/3298"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65.jpeg"/></Relationships>
</file>

<file path=ppt/slides/_rels/slide58.xml.rels><?xml version="1.0" encoding="UTF-8" standalone="yes"?>
<Relationships xmlns="http://schemas.openxmlformats.org/package/2006/relationships"><Relationship Id="rId3" Type="http://schemas.openxmlformats.org/officeDocument/2006/relationships/hyperlink" Target="https://science.sciencemag.org/content/290/5494/1151.long" TargetMode="External"/><Relationship Id="rId7" Type="http://schemas.openxmlformats.org/officeDocument/2006/relationships/image" Target="../media/image67.png"/><Relationship Id="rId2" Type="http://schemas.openxmlformats.org/officeDocument/2006/relationships/hyperlink" Target="https://www.ncbi.nlm.nih.gov/pubmed/10101175" TargetMode="External"/><Relationship Id="rId1" Type="http://schemas.openxmlformats.org/officeDocument/2006/relationships/slideLayout" Target="../slideLayouts/slideLayout6.xml"/><Relationship Id="rId6" Type="http://schemas.openxmlformats.org/officeDocument/2006/relationships/image" Target="../media/image66.png"/><Relationship Id="rId5" Type="http://schemas.openxmlformats.org/officeDocument/2006/relationships/hyperlink" Target="https://en.wikipedia.org/wiki/Rube_Goldberg" TargetMode="External"/><Relationship Id="rId4" Type="http://schemas.openxmlformats.org/officeDocument/2006/relationships/hyperlink" Target="https://en.wikipedia.org/wiki/The_Spandrels_of_San_Marco_and_the_Panglossian_Paradigm"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hyperlink" Target="https://doi.org/10.1039/C3SC52951G" TargetMode="External"/><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3" Type="http://schemas.openxmlformats.org/officeDocument/2006/relationships/hyperlink" Target="https://doi.org/10.1039/C3SC52951G" TargetMode="External"/><Relationship Id="rId2" Type="http://schemas.openxmlformats.org/officeDocument/2006/relationships/notesSlide" Target="../notesSlides/notesSlide12.xml"/><Relationship Id="rId1" Type="http://schemas.openxmlformats.org/officeDocument/2006/relationships/slideLayout" Target="../slideLayouts/slideLayout21.xml"/><Relationship Id="rId4" Type="http://schemas.openxmlformats.org/officeDocument/2006/relationships/image" Target="../media/image70.gif"/></Relationships>
</file>

<file path=ppt/slides/_rels/slide7.xml.rels><?xml version="1.0" encoding="UTF-8" standalone="yes"?>
<Relationships xmlns="http://schemas.openxmlformats.org/package/2006/relationships"><Relationship Id="rId3" Type="http://schemas.openxmlformats.org/officeDocument/2006/relationships/hyperlink" Target="https://en.wikipedia.org/wiki/Nonsense-mediated_decay" TargetMode="External"/><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hyperlink" Target="https://en.wikipedia.org/wiki/MRNA_surveillance"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genomebiology.biomedcentral.com/articles/10.1186/gb-2010-11-7-126"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hyperlink" Target="https://www.ncbi.nlm.nih.gov/pmc/articles/PMC2926785/" TargetMode="Externa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ACA2D9-6ABF-9D40-A684-7283CF2827B0}"/>
              </a:ext>
            </a:extLst>
          </p:cNvPr>
          <p:cNvSpPr txBox="1"/>
          <p:nvPr/>
        </p:nvSpPr>
        <p:spPr>
          <a:xfrm>
            <a:off x="1653407" y="1407936"/>
            <a:ext cx="8669746" cy="5139869"/>
          </a:xfrm>
          <a:prstGeom prst="rect">
            <a:avLst/>
          </a:prstGeom>
          <a:noFill/>
        </p:spPr>
        <p:txBody>
          <a:bodyPr wrap="none" rtlCol="0">
            <a:spAutoFit/>
          </a:bodyPr>
          <a:lstStyle/>
          <a:p>
            <a:pPr algn="ctr"/>
            <a:r>
              <a:rPr lang="en-US" sz="4400" b="1">
                <a:latin typeface="Calibri Light" panose="020F0302020204030204" pitchFamily="34" charset="0"/>
                <a:cs typeface="Calibri Light" panose="020F0302020204030204" pitchFamily="34" charset="0"/>
              </a:rPr>
              <a:t>MCB3421</a:t>
            </a:r>
          </a:p>
          <a:p>
            <a:pPr algn="ctr"/>
            <a:r>
              <a:rPr lang="en-US" sz="4400">
                <a:latin typeface="Calibri Light" panose="020F0302020204030204" pitchFamily="34" charset="0"/>
                <a:cs typeface="Calibri Light" panose="020F0302020204030204" pitchFamily="34" charset="0"/>
              </a:rPr>
              <a:t>class 25 </a:t>
            </a:r>
          </a:p>
          <a:p>
            <a:endParaRPr lang="en-US"/>
          </a:p>
          <a:p>
            <a:endParaRPr lang="en-US"/>
          </a:p>
          <a:p>
            <a:endParaRPr lang="en-US"/>
          </a:p>
          <a:p>
            <a:endParaRPr lang="en-US"/>
          </a:p>
          <a:p>
            <a:endParaRPr lang="en-US"/>
          </a:p>
          <a:p>
            <a:pPr algn="ctr"/>
            <a:r>
              <a:rPr lang="en-US" sz="4400">
                <a:latin typeface="Calibri Light" panose="020F0302020204030204" pitchFamily="34" charset="0"/>
                <a:cs typeface="Calibri Light" panose="020F0302020204030204" pitchFamily="34" charset="0"/>
              </a:rPr>
              <a:t>Introns Early </a:t>
            </a:r>
            <a:r>
              <a:rPr lang="en-US" sz="4400" i="1">
                <a:latin typeface="Calibri Light" panose="020F0302020204030204" pitchFamily="34" charset="0"/>
                <a:cs typeface="Calibri Light" panose="020F0302020204030204" pitchFamily="34" charset="0"/>
              </a:rPr>
              <a:t>vs</a:t>
            </a:r>
            <a:r>
              <a:rPr lang="en-US" sz="4400">
                <a:latin typeface="Calibri Light" panose="020F0302020204030204" pitchFamily="34" charset="0"/>
                <a:cs typeface="Calibri Light" panose="020F0302020204030204" pitchFamily="34" charset="0"/>
              </a:rPr>
              <a:t> Introns late (</a:t>
            </a:r>
            <a:r>
              <a:rPr lang="en-US" sz="4400" err="1">
                <a:latin typeface="Calibri Light" panose="020F0302020204030204" pitchFamily="34" charset="0"/>
                <a:cs typeface="Calibri Light" panose="020F0302020204030204" pitchFamily="34" charset="0"/>
              </a:rPr>
              <a:t>cont</a:t>
            </a:r>
            <a:r>
              <a:rPr lang="en-US" sz="4400">
                <a:latin typeface="Calibri Light" panose="020F0302020204030204" pitchFamily="34" charset="0"/>
                <a:cs typeface="Calibri Light" panose="020F0302020204030204" pitchFamily="34" charset="0"/>
              </a:rPr>
              <a:t>)</a:t>
            </a:r>
          </a:p>
          <a:p>
            <a:pPr algn="ctr"/>
            <a:r>
              <a:rPr lang="en-US" sz="4400">
                <a:latin typeface="Calibri Light" panose="020F0302020204030204" pitchFamily="34" charset="0"/>
                <a:cs typeface="Calibri Light" panose="020F0302020204030204" pitchFamily="34" charset="0"/>
              </a:rPr>
              <a:t>Emboss – theoretical isoelectric point</a:t>
            </a:r>
          </a:p>
          <a:p>
            <a:endParaRPr lang="en-US" sz="4400">
              <a:latin typeface="Calibri Light" panose="020F0302020204030204" pitchFamily="34" charset="0"/>
              <a:cs typeface="Calibri Light" panose="020F0302020204030204" pitchFamily="34" charset="0"/>
            </a:endParaRPr>
          </a:p>
          <a:p>
            <a:endParaRPr lang="en-US"/>
          </a:p>
        </p:txBody>
      </p:sp>
    </p:spTree>
    <p:extLst>
      <p:ext uri="{BB962C8B-B14F-4D97-AF65-F5344CB8AC3E}">
        <p14:creationId xmlns:p14="http://schemas.microsoft.com/office/powerpoint/2010/main" val="614825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87125D-A3A6-2825-4F06-FEC0610E1CA8}"/>
              </a:ext>
            </a:extLst>
          </p:cNvPr>
          <p:cNvPicPr>
            <a:picLocks noChangeAspect="1"/>
          </p:cNvPicPr>
          <p:nvPr/>
        </p:nvPicPr>
        <p:blipFill>
          <a:blip r:embed="rId3"/>
          <a:stretch>
            <a:fillRect/>
          </a:stretch>
        </p:blipFill>
        <p:spPr>
          <a:xfrm>
            <a:off x="48126" y="3171293"/>
            <a:ext cx="7397674" cy="1443959"/>
          </a:xfrm>
          <a:prstGeom prst="rect">
            <a:avLst/>
          </a:prstGeom>
        </p:spPr>
      </p:pic>
      <p:sp>
        <p:nvSpPr>
          <p:cNvPr id="2" name="Title 1">
            <a:extLst>
              <a:ext uri="{FF2B5EF4-FFF2-40B4-BE49-F238E27FC236}">
                <a16:creationId xmlns:a16="http://schemas.microsoft.com/office/drawing/2014/main" id="{7450D51A-D1C9-3684-9F35-AFE039AC5479}"/>
              </a:ext>
            </a:extLst>
          </p:cNvPr>
          <p:cNvSpPr>
            <a:spLocks noGrp="1"/>
          </p:cNvSpPr>
          <p:nvPr>
            <p:ph type="title"/>
          </p:nvPr>
        </p:nvSpPr>
        <p:spPr>
          <a:xfrm>
            <a:off x="345775" y="114839"/>
            <a:ext cx="10515600" cy="1069562"/>
          </a:xfrm>
        </p:spPr>
        <p:txBody>
          <a:bodyPr/>
          <a:lstStyle/>
          <a:p>
            <a:r>
              <a:rPr lang="en-US"/>
              <a:t>Possible benefits of having intein</a:t>
            </a:r>
          </a:p>
        </p:txBody>
      </p:sp>
      <p:sp>
        <p:nvSpPr>
          <p:cNvPr id="3" name="Content Placeholder 2">
            <a:extLst>
              <a:ext uri="{FF2B5EF4-FFF2-40B4-BE49-F238E27FC236}">
                <a16:creationId xmlns:a16="http://schemas.microsoft.com/office/drawing/2014/main" id="{A0E9703A-1246-85A3-3551-9926E2B9A98B}"/>
              </a:ext>
            </a:extLst>
          </p:cNvPr>
          <p:cNvSpPr>
            <a:spLocks noGrp="1"/>
          </p:cNvSpPr>
          <p:nvPr>
            <p:ph idx="1"/>
          </p:nvPr>
        </p:nvSpPr>
        <p:spPr>
          <a:xfrm>
            <a:off x="328667" y="1400365"/>
            <a:ext cx="2513387" cy="369332"/>
          </a:xfrm>
        </p:spPr>
        <p:txBody>
          <a:bodyPr>
            <a:normAutofit fontScale="92500" lnSpcReduction="20000"/>
          </a:bodyPr>
          <a:lstStyle/>
          <a:p>
            <a:pPr marL="0" indent="0">
              <a:buNone/>
            </a:pPr>
            <a:r>
              <a:rPr lang="en-US"/>
              <a:t>Exon shuffling</a:t>
            </a:r>
          </a:p>
          <a:p>
            <a:pPr marL="0" indent="0">
              <a:buNone/>
            </a:pPr>
            <a:endParaRPr lang="en-US"/>
          </a:p>
          <a:p>
            <a:pPr marL="0" indent="0">
              <a:buNone/>
            </a:pPr>
            <a:endParaRPr lang="en-US"/>
          </a:p>
        </p:txBody>
      </p:sp>
      <p:pic>
        <p:nvPicPr>
          <p:cNvPr id="4" name="Picture 3">
            <a:extLst>
              <a:ext uri="{FF2B5EF4-FFF2-40B4-BE49-F238E27FC236}">
                <a16:creationId xmlns:a16="http://schemas.microsoft.com/office/drawing/2014/main" id="{0A23F588-E4A0-EE7C-C2CE-D8D8368BF8C1}"/>
              </a:ext>
            </a:extLst>
          </p:cNvPr>
          <p:cNvPicPr>
            <a:picLocks noChangeAspect="1"/>
          </p:cNvPicPr>
          <p:nvPr/>
        </p:nvPicPr>
        <p:blipFill>
          <a:blip r:embed="rId4"/>
          <a:stretch>
            <a:fillRect/>
          </a:stretch>
        </p:blipFill>
        <p:spPr>
          <a:xfrm>
            <a:off x="48302" y="2019228"/>
            <a:ext cx="7772400" cy="1118983"/>
          </a:xfrm>
          <a:prstGeom prst="rect">
            <a:avLst/>
          </a:prstGeom>
        </p:spPr>
      </p:pic>
      <p:sp>
        <p:nvSpPr>
          <p:cNvPr id="5" name="TextBox 4">
            <a:extLst>
              <a:ext uri="{FF2B5EF4-FFF2-40B4-BE49-F238E27FC236}">
                <a16:creationId xmlns:a16="http://schemas.microsoft.com/office/drawing/2014/main" id="{B8EDDFE9-0D57-7EDE-F9B4-C20656C8664E}"/>
              </a:ext>
            </a:extLst>
          </p:cNvPr>
          <p:cNvSpPr txBox="1"/>
          <p:nvPr/>
        </p:nvSpPr>
        <p:spPr>
          <a:xfrm>
            <a:off x="63629" y="1884012"/>
            <a:ext cx="3043462" cy="369332"/>
          </a:xfrm>
          <a:prstGeom prst="rect">
            <a:avLst/>
          </a:prstGeom>
          <a:noFill/>
        </p:spPr>
        <p:txBody>
          <a:bodyPr wrap="none" rtlCol="0">
            <a:spAutoFit/>
          </a:bodyPr>
          <a:lstStyle/>
          <a:p>
            <a:r>
              <a:rPr lang="en-US"/>
              <a:t>Genes for the IgG  heavy chain</a:t>
            </a:r>
          </a:p>
        </p:txBody>
      </p:sp>
      <p:sp>
        <p:nvSpPr>
          <p:cNvPr id="7" name="TextBox 6">
            <a:extLst>
              <a:ext uri="{FF2B5EF4-FFF2-40B4-BE49-F238E27FC236}">
                <a16:creationId xmlns:a16="http://schemas.microsoft.com/office/drawing/2014/main" id="{B16F9F75-847E-4F11-E59C-380F74206E8B}"/>
              </a:ext>
            </a:extLst>
          </p:cNvPr>
          <p:cNvSpPr txBox="1"/>
          <p:nvPr/>
        </p:nvSpPr>
        <p:spPr>
          <a:xfrm>
            <a:off x="-6226" y="3278625"/>
            <a:ext cx="2848280" cy="369332"/>
          </a:xfrm>
          <a:prstGeom prst="rect">
            <a:avLst/>
          </a:prstGeom>
          <a:noFill/>
        </p:spPr>
        <p:txBody>
          <a:bodyPr wrap="none" rtlCol="0">
            <a:spAutoFit/>
          </a:bodyPr>
          <a:lstStyle/>
          <a:p>
            <a:r>
              <a:rPr lang="en-US"/>
              <a:t>Genes for the IgG light chain</a:t>
            </a:r>
          </a:p>
        </p:txBody>
      </p:sp>
      <p:sp>
        <p:nvSpPr>
          <p:cNvPr id="9" name="TextBox 8">
            <a:extLst>
              <a:ext uri="{FF2B5EF4-FFF2-40B4-BE49-F238E27FC236}">
                <a16:creationId xmlns:a16="http://schemas.microsoft.com/office/drawing/2014/main" id="{247DCB7E-9258-2946-8ED5-273295ECB0C2}"/>
              </a:ext>
            </a:extLst>
          </p:cNvPr>
          <p:cNvSpPr txBox="1"/>
          <p:nvPr/>
        </p:nvSpPr>
        <p:spPr>
          <a:xfrm>
            <a:off x="208722" y="4995970"/>
            <a:ext cx="11479695" cy="1200329"/>
          </a:xfrm>
          <a:prstGeom prst="rect">
            <a:avLst/>
          </a:prstGeom>
          <a:noFill/>
        </p:spPr>
        <p:txBody>
          <a:bodyPr wrap="square" rtlCol="0">
            <a:spAutoFit/>
          </a:bodyPr>
          <a:lstStyle/>
          <a:p>
            <a:r>
              <a:rPr lang="en-US" sz="2400"/>
              <a:t>If the assembly of the light and heavy chain one region V (D) J are joined together 8,262,000 different antibodies can be produced through exon shuffling. </a:t>
            </a:r>
            <a:br>
              <a:rPr lang="en-US" sz="2400"/>
            </a:br>
            <a:r>
              <a:rPr lang="en-US" sz="2400"/>
              <a:t>In the maturation of B cells additional mutations further increase diversity.</a:t>
            </a:r>
          </a:p>
        </p:txBody>
      </p:sp>
      <p:sp>
        <p:nvSpPr>
          <p:cNvPr id="10" name="TextBox 9">
            <a:extLst>
              <a:ext uri="{FF2B5EF4-FFF2-40B4-BE49-F238E27FC236}">
                <a16:creationId xmlns:a16="http://schemas.microsoft.com/office/drawing/2014/main" id="{C25C181B-5976-2D26-E36C-9A796BE9D1AB}"/>
              </a:ext>
            </a:extLst>
          </p:cNvPr>
          <p:cNvSpPr txBox="1"/>
          <p:nvPr/>
        </p:nvSpPr>
        <p:spPr>
          <a:xfrm>
            <a:off x="6748670" y="6361043"/>
            <a:ext cx="5415457" cy="369332"/>
          </a:xfrm>
          <a:prstGeom prst="rect">
            <a:avLst/>
          </a:prstGeom>
          <a:noFill/>
        </p:spPr>
        <p:txBody>
          <a:bodyPr wrap="none" rtlCol="0">
            <a:spAutoFit/>
          </a:bodyPr>
          <a:lstStyle/>
          <a:p>
            <a:r>
              <a:rPr lang="en-US"/>
              <a:t>From: https://</a:t>
            </a:r>
            <a:r>
              <a:rPr lang="en-US" err="1"/>
              <a:t>www.ncbi.nlm.nih.gov</a:t>
            </a:r>
            <a:r>
              <a:rPr lang="en-US"/>
              <a:t>/books/NBK26860/</a:t>
            </a:r>
          </a:p>
        </p:txBody>
      </p:sp>
      <p:sp>
        <p:nvSpPr>
          <p:cNvPr id="8" name="TextBox 7">
            <a:extLst>
              <a:ext uri="{FF2B5EF4-FFF2-40B4-BE49-F238E27FC236}">
                <a16:creationId xmlns:a16="http://schemas.microsoft.com/office/drawing/2014/main" id="{1F478545-6DAF-9D25-64A0-C1E259D9F4D3}"/>
              </a:ext>
            </a:extLst>
          </p:cNvPr>
          <p:cNvSpPr txBox="1"/>
          <p:nvPr/>
        </p:nvSpPr>
        <p:spPr>
          <a:xfrm>
            <a:off x="7521183" y="2394053"/>
            <a:ext cx="4684359" cy="400110"/>
          </a:xfrm>
          <a:prstGeom prst="rect">
            <a:avLst/>
          </a:prstGeom>
          <a:noFill/>
        </p:spPr>
        <p:txBody>
          <a:bodyPr wrap="none" rtlCol="0">
            <a:spAutoFit/>
          </a:bodyPr>
          <a:lstStyle/>
          <a:p>
            <a:r>
              <a:rPr lang="en-US" sz="2000"/>
              <a:t>51x27x6x5 = 41,310 different combinations</a:t>
            </a:r>
          </a:p>
        </p:txBody>
      </p:sp>
      <p:sp>
        <p:nvSpPr>
          <p:cNvPr id="11" name="TextBox 10">
            <a:extLst>
              <a:ext uri="{FF2B5EF4-FFF2-40B4-BE49-F238E27FC236}">
                <a16:creationId xmlns:a16="http://schemas.microsoft.com/office/drawing/2014/main" id="{F0EEDCB0-BF36-618B-D31A-E3AA0AABC55D}"/>
              </a:ext>
            </a:extLst>
          </p:cNvPr>
          <p:cNvSpPr txBox="1"/>
          <p:nvPr/>
        </p:nvSpPr>
        <p:spPr>
          <a:xfrm>
            <a:off x="7745771" y="3788371"/>
            <a:ext cx="3448829" cy="369332"/>
          </a:xfrm>
          <a:prstGeom prst="rect">
            <a:avLst/>
          </a:prstGeom>
          <a:noFill/>
        </p:spPr>
        <p:txBody>
          <a:bodyPr wrap="none" rtlCol="0">
            <a:spAutoFit/>
          </a:bodyPr>
          <a:lstStyle/>
          <a:p>
            <a:r>
              <a:rPr lang="en-US"/>
              <a:t>40x 5 = 200 different combinations</a:t>
            </a:r>
          </a:p>
        </p:txBody>
      </p:sp>
    </p:spTree>
    <p:extLst>
      <p:ext uri="{BB962C8B-B14F-4D97-AF65-F5344CB8AC3E}">
        <p14:creationId xmlns:p14="http://schemas.microsoft.com/office/powerpoint/2010/main" val="29670104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Box 3">
            <a:extLst>
              <a:ext uri="{FF2B5EF4-FFF2-40B4-BE49-F238E27FC236}">
                <a16:creationId xmlns:a16="http://schemas.microsoft.com/office/drawing/2014/main" id="{8D884A15-460F-884F-9F17-7ACAC8A1AA20}"/>
              </a:ext>
            </a:extLst>
          </p:cNvPr>
          <p:cNvSpPr txBox="1">
            <a:spLocks noChangeArrowheads="1"/>
          </p:cNvSpPr>
          <p:nvPr/>
        </p:nvSpPr>
        <p:spPr bwMode="auto">
          <a:xfrm>
            <a:off x="2208213" y="346076"/>
            <a:ext cx="18780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a:solidFill>
                  <a:srgbClr val="000000"/>
                </a:solidFill>
                <a:latin typeface="Arial" panose="020B0604020202020204" pitchFamily="34" charset="0"/>
              </a:rPr>
              <a:t>Introns early</a:t>
            </a:r>
          </a:p>
        </p:txBody>
      </p:sp>
      <p:sp>
        <p:nvSpPr>
          <p:cNvPr id="5" name="TextBox 4">
            <a:extLst>
              <a:ext uri="{FF2B5EF4-FFF2-40B4-BE49-F238E27FC236}">
                <a16:creationId xmlns:a16="http://schemas.microsoft.com/office/drawing/2014/main" id="{D345CE49-156B-DD42-A5D7-F098F14DACEB}"/>
              </a:ext>
            </a:extLst>
          </p:cNvPr>
          <p:cNvSpPr txBox="1"/>
          <p:nvPr/>
        </p:nvSpPr>
        <p:spPr>
          <a:xfrm>
            <a:off x="536028" y="1119188"/>
            <a:ext cx="5618711" cy="4278094"/>
          </a:xfrm>
          <a:prstGeom prst="rect">
            <a:avLst/>
          </a:prstGeom>
          <a:noFill/>
        </p:spPr>
        <p:txBody>
          <a:bodyPr wrap="square">
            <a:spAutoFit/>
          </a:bodyPr>
          <a:lstStyle/>
          <a:p>
            <a:pPr marL="285750" indent="-285750">
              <a:buFont typeface="Arial"/>
              <a:buChar char="•"/>
              <a:defRPr/>
            </a:pPr>
            <a:r>
              <a:rPr lang="en-US" sz="1600">
                <a:solidFill>
                  <a:srgbClr val="000000"/>
                </a:solidFill>
                <a:latin typeface="Arial" charset="0"/>
                <a:ea typeface="ＭＳ Ｐゴシック" charset="0"/>
                <a:cs typeface="ＭＳ Ｐゴシック" charset="0"/>
              </a:rPr>
              <a:t>Self splicing RNAs are an example for catalytic RNA that could have been present in RNA world.</a:t>
            </a:r>
          </a:p>
          <a:p>
            <a:pPr marL="285750" indent="-285750">
              <a:buFont typeface="Arial"/>
              <a:buChar char="•"/>
              <a:defRPr/>
            </a:pPr>
            <a:r>
              <a:rPr lang="en-US" sz="1600">
                <a:solidFill>
                  <a:srgbClr val="000000"/>
                </a:solidFill>
                <a:latin typeface="Arial" charset="0"/>
                <a:ea typeface="ＭＳ Ｐゴシック" charset="0"/>
                <a:cs typeface="ＭＳ Ｐゴシック" charset="0"/>
              </a:rPr>
              <a:t>There is little reason to assume that the RNA world was not plagued by self-splicing parasites.</a:t>
            </a:r>
          </a:p>
          <a:p>
            <a:pPr marL="285750" indent="-285750">
              <a:buFont typeface="Arial"/>
              <a:buChar char="•"/>
              <a:defRPr/>
            </a:pPr>
            <a:r>
              <a:rPr lang="en-US" sz="1600">
                <a:solidFill>
                  <a:srgbClr val="000000"/>
                </a:solidFill>
                <a:latin typeface="Arial" charset="0"/>
                <a:ea typeface="ＭＳ Ｐゴシック" charset="0"/>
                <a:cs typeface="ＭＳ Ｐゴシック" charset="0"/>
              </a:rPr>
              <a:t>Neighboring Introns are more frequently in same phase than expected by chance (but not by much </a:t>
            </a:r>
            <a:r>
              <a:rPr lang="en-US" sz="1600">
                <a:solidFill>
                  <a:srgbClr val="000000"/>
                </a:solidFill>
                <a:latin typeface="Arial" charset="0"/>
                <a:ea typeface="ＭＳ Ｐゴシック" charset="0"/>
                <a:cs typeface="ＭＳ Ｐゴシック" charset="0"/>
                <a:sym typeface="Wingdings" pitchFamily="2" charset="2"/>
              </a:rPr>
              <a:t>)</a:t>
            </a:r>
            <a:endParaRPr lang="en-US" sz="1600">
              <a:solidFill>
                <a:srgbClr val="000000"/>
              </a:solidFill>
              <a:latin typeface="Arial" charset="0"/>
              <a:ea typeface="ＭＳ Ｐゴシック" charset="0"/>
              <a:cs typeface="ＭＳ Ｐゴシック" charset="0"/>
            </a:endParaRPr>
          </a:p>
          <a:p>
            <a:pPr marL="285750" indent="-285750">
              <a:buFont typeface="Arial"/>
              <a:buChar char="•"/>
              <a:defRPr/>
            </a:pPr>
            <a:r>
              <a:rPr lang="en-US" sz="1600">
                <a:solidFill>
                  <a:srgbClr val="000000"/>
                </a:solidFill>
                <a:latin typeface="Arial" charset="0"/>
                <a:ea typeface="ＭＳ Ｐゴシック" charset="0"/>
                <a:cs typeface="ＭＳ Ｐゴシック" charset="0"/>
              </a:rPr>
              <a:t>Spliceosomal introns are present in deep branching eukaryotes</a:t>
            </a:r>
          </a:p>
          <a:p>
            <a:pPr marL="285750" indent="-285750">
              <a:buFont typeface="Arial"/>
              <a:buChar char="•"/>
              <a:defRPr/>
            </a:pPr>
            <a:r>
              <a:rPr lang="en-US" sz="1600">
                <a:solidFill>
                  <a:srgbClr val="000000"/>
                </a:solidFill>
                <a:latin typeface="Arial" charset="0"/>
                <a:ea typeface="ＭＳ Ｐゴシック" charset="0"/>
                <a:cs typeface="ＭＳ Ｐゴシック" charset="0"/>
              </a:rPr>
              <a:t>Introns frequently are found in linker regions (see Go plots)</a:t>
            </a:r>
          </a:p>
          <a:p>
            <a:pPr marL="285750" indent="-285750">
              <a:buFont typeface="Arial"/>
              <a:buChar char="•"/>
              <a:defRPr/>
            </a:pPr>
            <a:r>
              <a:rPr lang="en-US" sz="1600">
                <a:solidFill>
                  <a:srgbClr val="000000"/>
                </a:solidFill>
                <a:latin typeface="Arial" charset="0"/>
                <a:ea typeface="ＭＳ Ｐゴシック" charset="0"/>
                <a:cs typeface="ＭＳ Ｐゴシック" charset="0"/>
              </a:rPr>
              <a:t>Exon shuffling can create a large number of different catalytic sites (see the maturation of the immune system)</a:t>
            </a:r>
          </a:p>
          <a:p>
            <a:pPr marL="285750" indent="-285750">
              <a:buFont typeface="Arial"/>
              <a:buChar char="•"/>
              <a:defRPr/>
            </a:pPr>
            <a:r>
              <a:rPr lang="en-US" sz="1600">
                <a:solidFill>
                  <a:srgbClr val="000000"/>
                </a:solidFill>
                <a:latin typeface="Arial" charset="0"/>
                <a:ea typeface="ＭＳ Ｐゴシック" charset="0"/>
                <a:cs typeface="ＭＳ Ｐゴシック" charset="0"/>
              </a:rPr>
              <a:t>The </a:t>
            </a:r>
            <a:r>
              <a:rPr lang="en-US" sz="1600">
                <a:solidFill>
                  <a:srgbClr val="000000"/>
                </a:solidFill>
                <a:latin typeface="Arial" charset="0"/>
                <a:ea typeface="ＭＳ Ｐゴシック" charset="0"/>
                <a:cs typeface="ＭＳ Ｐゴシック" charset="0"/>
                <a:hlinkClick r:id="rId2"/>
              </a:rPr>
              <a:t>nonsense mediated decay pathway </a:t>
            </a:r>
            <a:r>
              <a:rPr lang="en-US" sz="1600">
                <a:solidFill>
                  <a:srgbClr val="000000"/>
                </a:solidFill>
                <a:latin typeface="Arial" charset="0"/>
                <a:ea typeface="ＭＳ Ｐゴシック" charset="0"/>
                <a:cs typeface="ＭＳ Ｐゴシック" charset="0"/>
              </a:rPr>
              <a:t>exists in plants, animals and fungi.  This pathway relies on tagging Exon Junction Complexes, i.e. the widespread presence of </a:t>
            </a:r>
            <a:r>
              <a:rPr lang="en-US" sz="1600" err="1">
                <a:solidFill>
                  <a:srgbClr val="000000"/>
                </a:solidFill>
                <a:latin typeface="Arial" charset="0"/>
                <a:ea typeface="ＭＳ Ｐゴシック" charset="0"/>
                <a:cs typeface="ＭＳ Ｐゴシック" charset="0"/>
              </a:rPr>
              <a:t>spliceosomal</a:t>
            </a:r>
            <a:r>
              <a:rPr lang="en-US" sz="1600">
                <a:solidFill>
                  <a:srgbClr val="000000"/>
                </a:solidFill>
                <a:latin typeface="Arial" charset="0"/>
                <a:ea typeface="ＭＳ Ｐゴシック" charset="0"/>
                <a:cs typeface="ＭＳ Ｐゴシック" charset="0"/>
              </a:rPr>
              <a:t> introns. </a:t>
            </a:r>
          </a:p>
          <a:p>
            <a:pPr eaLnBrk="1" hangingPunct="1">
              <a:defRPr/>
            </a:pPr>
            <a:endParaRPr lang="en-US" sz="1600">
              <a:solidFill>
                <a:srgbClr val="000000"/>
              </a:solidFill>
              <a:latin typeface="Arial" charset="0"/>
              <a:ea typeface="ＭＳ Ｐゴシック" charset="0"/>
              <a:cs typeface="ＭＳ Ｐゴシック" charset="0"/>
            </a:endParaRPr>
          </a:p>
        </p:txBody>
      </p:sp>
      <p:sp>
        <p:nvSpPr>
          <p:cNvPr id="32771" name="TextBox 5">
            <a:extLst>
              <a:ext uri="{FF2B5EF4-FFF2-40B4-BE49-F238E27FC236}">
                <a16:creationId xmlns:a16="http://schemas.microsoft.com/office/drawing/2014/main" id="{6D93E677-D408-7B4E-AB61-61CCAB728C31}"/>
              </a:ext>
            </a:extLst>
          </p:cNvPr>
          <p:cNvSpPr txBox="1">
            <a:spLocks noChangeArrowheads="1"/>
          </p:cNvSpPr>
          <p:nvPr/>
        </p:nvSpPr>
        <p:spPr bwMode="auto">
          <a:xfrm>
            <a:off x="6716713" y="346076"/>
            <a:ext cx="1708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a:solidFill>
                  <a:srgbClr val="000000"/>
                </a:solidFill>
                <a:latin typeface="Arial" panose="020B0604020202020204" pitchFamily="34" charset="0"/>
              </a:rPr>
              <a:t>Introns late</a:t>
            </a:r>
          </a:p>
        </p:txBody>
      </p:sp>
      <p:sp>
        <p:nvSpPr>
          <p:cNvPr id="7" name="TextBox 6">
            <a:extLst>
              <a:ext uri="{FF2B5EF4-FFF2-40B4-BE49-F238E27FC236}">
                <a16:creationId xmlns:a16="http://schemas.microsoft.com/office/drawing/2014/main" id="{ED6C8591-9EC1-C042-A390-40A48A89B3E5}"/>
              </a:ext>
            </a:extLst>
          </p:cNvPr>
          <p:cNvSpPr txBox="1"/>
          <p:nvPr/>
        </p:nvSpPr>
        <p:spPr>
          <a:xfrm>
            <a:off x="6575426" y="1249363"/>
            <a:ext cx="5248712" cy="5293757"/>
          </a:xfrm>
          <a:prstGeom prst="rect">
            <a:avLst/>
          </a:prstGeom>
          <a:noFill/>
        </p:spPr>
        <p:txBody>
          <a:bodyPr wrap="square">
            <a:spAutoFit/>
          </a:bodyPr>
          <a:lstStyle/>
          <a:p>
            <a:pPr marL="285750" indent="-285750">
              <a:buFont typeface="Arial"/>
              <a:buChar char="•"/>
              <a:defRPr/>
            </a:pPr>
            <a:r>
              <a:rPr lang="en-US" sz="1600">
                <a:solidFill>
                  <a:srgbClr val="000000"/>
                </a:solidFill>
                <a:latin typeface="Arial" charset="0"/>
                <a:ea typeface="ＭＳ Ｐゴシック" charset="0"/>
                <a:cs typeface="ＭＳ Ｐゴシック" charset="0"/>
              </a:rPr>
              <a:t>Mapping individual introns onto organismal evolutionary history shows that many introns inserted into the sites where they are found presently more recently.</a:t>
            </a:r>
          </a:p>
          <a:p>
            <a:pPr marL="285750" indent="-285750">
              <a:buFont typeface="Arial"/>
              <a:buChar char="•"/>
              <a:defRPr/>
            </a:pPr>
            <a:r>
              <a:rPr lang="en-US" sz="1600">
                <a:solidFill>
                  <a:srgbClr val="000000"/>
                </a:solidFill>
                <a:latin typeface="Arial" charset="0"/>
                <a:ea typeface="ＭＳ Ｐゴシック" charset="0"/>
                <a:cs typeface="ＭＳ Ｐゴシック" charset="0"/>
              </a:rPr>
              <a:t>Slight intron preference for linker regions could be the result of selection (they do less harm here than in tightly packed domains.</a:t>
            </a:r>
          </a:p>
          <a:p>
            <a:pPr marL="285750" indent="-285750">
              <a:buFont typeface="Arial"/>
              <a:buChar char="•"/>
              <a:defRPr/>
            </a:pPr>
            <a:r>
              <a:rPr lang="en-US" sz="1600">
                <a:solidFill>
                  <a:srgbClr val="000000"/>
                </a:solidFill>
                <a:latin typeface="Arial" charset="0"/>
                <a:ea typeface="ＭＳ Ｐゴシック" charset="0"/>
                <a:cs typeface="ＭＳ Ｐゴシック" charset="0"/>
              </a:rPr>
              <a:t>Exon shuffling in the maturation of the adaptive immune system is a modern trait of vertebrates. </a:t>
            </a:r>
          </a:p>
          <a:p>
            <a:pPr marL="285750" indent="-285750">
              <a:buFont typeface="Arial"/>
              <a:buChar char="•"/>
              <a:defRPr/>
            </a:pPr>
            <a:r>
              <a:rPr lang="en-US" sz="1600">
                <a:solidFill>
                  <a:srgbClr val="000000"/>
                </a:solidFill>
                <a:latin typeface="Arial" charset="0"/>
                <a:ea typeface="ＭＳ Ｐゴシック" charset="0"/>
                <a:cs typeface="ＭＳ Ｐゴシック" charset="0"/>
              </a:rPr>
              <a:t>Even if some introns are ancient, this does not prove that they played a role in assembling the now existing protein families.  </a:t>
            </a:r>
            <a:br>
              <a:rPr lang="en-US" sz="1600">
                <a:solidFill>
                  <a:srgbClr val="000000"/>
                </a:solidFill>
                <a:latin typeface="Arial" charset="0"/>
                <a:ea typeface="ＭＳ Ｐゴシック" charset="0"/>
                <a:cs typeface="ＭＳ Ｐゴシック" charset="0"/>
              </a:rPr>
            </a:br>
            <a:r>
              <a:rPr lang="en-US" sz="1600">
                <a:solidFill>
                  <a:srgbClr val="000000"/>
                </a:solidFill>
                <a:latin typeface="Arial" charset="0"/>
                <a:ea typeface="ＭＳ Ｐゴシック" charset="0"/>
                <a:cs typeface="ＭＳ Ｐゴシック" charset="0"/>
              </a:rPr>
              <a:t>In the recent evolution (in the presence of many large introns), recombination in introns (exon shuffling appears to be rare – gene fusions are more common)</a:t>
            </a:r>
          </a:p>
          <a:p>
            <a:pPr marL="285750" indent="-285750">
              <a:buFont typeface="Arial"/>
              <a:buChar char="•"/>
              <a:defRPr/>
            </a:pPr>
            <a:r>
              <a:rPr lang="en-US" sz="1600">
                <a:solidFill>
                  <a:srgbClr val="000000"/>
                </a:solidFill>
                <a:latin typeface="Arial" charset="0"/>
                <a:ea typeface="ＭＳ Ｐゴシック" charset="0"/>
                <a:cs typeface="ＭＳ Ｐゴシック" charset="0"/>
              </a:rPr>
              <a:t>Neighboring introns often are not in same phase of the open reading frame (recombination in the introns and alternative splicing then would results in frameshift mutations).</a:t>
            </a:r>
          </a:p>
          <a:p>
            <a:pPr eaLnBrk="1" hangingPunct="1">
              <a:defRPr/>
            </a:pPr>
            <a:r>
              <a:rPr lang="en-US" sz="1600">
                <a:solidFill>
                  <a:srgbClr val="000000"/>
                </a:solidFill>
                <a:latin typeface="Arial" charset="0"/>
                <a:ea typeface="ＭＳ Ｐゴシック" charset="0"/>
                <a:cs typeface="ＭＳ Ｐゴシック" charset="0"/>
              </a:rPr>
              <a:t> </a:t>
            </a:r>
            <a:r>
              <a:rPr lang="en-US">
                <a:solidFill>
                  <a:srgbClr val="000000"/>
                </a:solidFill>
                <a:latin typeface="Arial" charset="0"/>
                <a:ea typeface="ＭＳ Ｐゴシック" charset="0"/>
                <a:cs typeface="ＭＳ Ｐゴシック" charset="0"/>
              </a:rPr>
              <a:t> </a:t>
            </a:r>
          </a:p>
        </p:txBody>
      </p:sp>
    </p:spTree>
    <p:extLst>
      <p:ext uri="{BB962C8B-B14F-4D97-AF65-F5344CB8AC3E}">
        <p14:creationId xmlns:p14="http://schemas.microsoft.com/office/powerpoint/2010/main" val="8379521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02325-4B49-D345-8F94-CF7449CBB7DF}"/>
              </a:ext>
            </a:extLst>
          </p:cNvPr>
          <p:cNvSpPr>
            <a:spLocks noGrp="1"/>
          </p:cNvSpPr>
          <p:nvPr>
            <p:ph type="title"/>
          </p:nvPr>
        </p:nvSpPr>
        <p:spPr>
          <a:xfrm>
            <a:off x="-1" y="274320"/>
            <a:ext cx="12004766" cy="788126"/>
          </a:xfrm>
        </p:spPr>
        <p:txBody>
          <a:bodyPr/>
          <a:lstStyle/>
          <a:p>
            <a:r>
              <a:rPr lang="en-US" sz="3600">
                <a:latin typeface="Calibri Light" panose="020F0302020204030204" pitchFamily="34" charset="0"/>
                <a:cs typeface="Calibri Light" panose="020F0302020204030204" pitchFamily="34" charset="0"/>
              </a:rPr>
              <a:t>Predicting Open Reading Frames</a:t>
            </a:r>
          </a:p>
        </p:txBody>
      </p:sp>
      <p:sp>
        <p:nvSpPr>
          <p:cNvPr id="5" name="TextBox 4">
            <a:extLst>
              <a:ext uri="{FF2B5EF4-FFF2-40B4-BE49-F238E27FC236}">
                <a16:creationId xmlns:a16="http://schemas.microsoft.com/office/drawing/2014/main" id="{272CDD4D-802B-9942-BED4-F3B16A2A6B85}"/>
              </a:ext>
            </a:extLst>
          </p:cNvPr>
          <p:cNvSpPr txBox="1"/>
          <p:nvPr/>
        </p:nvSpPr>
        <p:spPr>
          <a:xfrm>
            <a:off x="746760" y="1471638"/>
            <a:ext cx="10698479" cy="4801314"/>
          </a:xfrm>
          <a:prstGeom prst="rect">
            <a:avLst/>
          </a:prstGeom>
          <a:noFill/>
        </p:spPr>
        <p:txBody>
          <a:bodyPr wrap="square" rtlCol="0">
            <a:spAutoFit/>
          </a:bodyPr>
          <a:lstStyle/>
          <a:p>
            <a:r>
              <a:rPr lang="en-US" b="1">
                <a:hlinkClick r:id="rId2"/>
              </a:rPr>
              <a:t>GeneMark</a:t>
            </a:r>
            <a:r>
              <a:rPr lang="en-US" b="1"/>
              <a:t>   uses hidden Markov models and can be trained using training sets </a:t>
            </a:r>
            <a:br>
              <a:rPr lang="en-US" b="1"/>
            </a:br>
            <a:r>
              <a:rPr lang="en-US" b="1"/>
              <a:t>                                            -- works for pro- and eukaryotes  and metagenomes</a:t>
            </a:r>
          </a:p>
          <a:p>
            <a:r>
              <a:rPr lang="en-US" b="1"/>
              <a:t>                                            -- </a:t>
            </a:r>
            <a:r>
              <a:rPr lang="en-US" b="1" err="1"/>
              <a:t>GenemarkS</a:t>
            </a:r>
            <a:r>
              <a:rPr lang="en-US" b="1"/>
              <a:t> is the “standard to gene calling in viruses and prokaryotes</a:t>
            </a:r>
          </a:p>
          <a:p>
            <a:endParaRPr lang="en-US" b="1"/>
          </a:p>
          <a:p>
            <a:r>
              <a:rPr lang="en-US" b="1">
                <a:hlinkClick r:id="rId3"/>
              </a:rPr>
              <a:t>Glimmer</a:t>
            </a:r>
            <a:r>
              <a:rPr lang="en-US" b="1"/>
              <a:t>   was developed for prokaryotes, </a:t>
            </a:r>
            <a:br>
              <a:rPr lang="en-US" b="1"/>
            </a:br>
            <a:r>
              <a:rPr lang="en-US" b="1"/>
              <a:t>					   -- a related software (</a:t>
            </a:r>
            <a:r>
              <a:rPr lang="en-US" b="1">
                <a:hlinkClick r:id="rId4"/>
              </a:rPr>
              <a:t>GlimmerHMM</a:t>
            </a:r>
            <a:r>
              <a:rPr lang="en-US" b="1"/>
              <a:t>) was developed for eukaryotes </a:t>
            </a:r>
            <a:endParaRPr lang="en-US"/>
          </a:p>
          <a:p>
            <a:endParaRPr lang="en-US"/>
          </a:p>
          <a:p>
            <a:endParaRPr lang="en-US"/>
          </a:p>
          <a:p>
            <a:endParaRPr lang="en-US"/>
          </a:p>
          <a:p>
            <a:r>
              <a:rPr lang="en-US"/>
              <a:t>Keep in mind that </a:t>
            </a:r>
            <a:r>
              <a:rPr lang="en-US" i="1"/>
              <a:t>ab initio </a:t>
            </a:r>
            <a:r>
              <a:rPr lang="en-US"/>
              <a:t>approaches work less well than those based on homology.  </a:t>
            </a:r>
          </a:p>
          <a:p>
            <a:r>
              <a:rPr lang="en-US"/>
              <a:t>Popular are </a:t>
            </a:r>
          </a:p>
          <a:p>
            <a:pPr marL="285750" indent="-285750">
              <a:buFont typeface="Arial" panose="020B0604020202020204" pitchFamily="34" charset="0"/>
              <a:buChar char="•"/>
            </a:pPr>
            <a:r>
              <a:rPr lang="en-US">
                <a:hlinkClick r:id="rId5"/>
              </a:rPr>
              <a:t>PROKKA</a:t>
            </a:r>
            <a:r>
              <a:rPr lang="en-US"/>
              <a:t> (described </a:t>
            </a:r>
            <a:r>
              <a:rPr lang="en-US">
                <a:hlinkClick r:id="rId6"/>
              </a:rPr>
              <a:t>here</a:t>
            </a:r>
            <a:r>
              <a:rPr lang="en-US"/>
              <a:t>)</a:t>
            </a:r>
          </a:p>
          <a:p>
            <a:pPr marL="285750" indent="-285750">
              <a:buFont typeface="Arial" panose="020B0604020202020204" pitchFamily="34" charset="0"/>
              <a:buChar char="•"/>
            </a:pPr>
            <a:r>
              <a:rPr lang="en-US">
                <a:hlinkClick r:id="rId7"/>
              </a:rPr>
              <a:t>RAST</a:t>
            </a:r>
            <a:r>
              <a:rPr lang="en-US"/>
              <a:t> </a:t>
            </a:r>
          </a:p>
          <a:p>
            <a:r>
              <a:rPr lang="en-US"/>
              <a:t>Both rely on homology and already annotated similar genomes.  </a:t>
            </a:r>
          </a:p>
          <a:p>
            <a:endParaRPr lang="en-US"/>
          </a:p>
          <a:p>
            <a:r>
              <a:rPr lang="en-US"/>
              <a:t>The cycle of identifying essential genes (</a:t>
            </a:r>
            <a:r>
              <a:rPr lang="en-US" err="1"/>
              <a:t>aatRNAsynthases</a:t>
            </a:r>
            <a:r>
              <a:rPr lang="en-US"/>
              <a:t>, DNA and RNA polymerases, </a:t>
            </a:r>
            <a:r>
              <a:rPr lang="en-US" err="1"/>
              <a:t>ATPsynthases</a:t>
            </a:r>
            <a:r>
              <a:rPr lang="en-US"/>
              <a:t>), and using these to train gene prediction software seems to work well.   </a:t>
            </a:r>
          </a:p>
        </p:txBody>
      </p:sp>
    </p:spTree>
    <p:extLst>
      <p:ext uri="{BB962C8B-B14F-4D97-AF65-F5344CB8AC3E}">
        <p14:creationId xmlns:p14="http://schemas.microsoft.com/office/powerpoint/2010/main" val="29526127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1A04D-1452-A044-9521-2F58E768D511}"/>
              </a:ext>
            </a:extLst>
          </p:cNvPr>
          <p:cNvSpPr>
            <a:spLocks noGrp="1"/>
          </p:cNvSpPr>
          <p:nvPr>
            <p:ph type="title"/>
          </p:nvPr>
        </p:nvSpPr>
        <p:spPr>
          <a:xfrm>
            <a:off x="914400" y="296091"/>
            <a:ext cx="10363200" cy="1143000"/>
          </a:xfrm>
        </p:spPr>
        <p:txBody>
          <a:bodyPr/>
          <a:lstStyle/>
          <a:p>
            <a:r>
              <a:rPr lang="en-US"/>
              <a:t>Strategies for extreme halophily</a:t>
            </a:r>
          </a:p>
        </p:txBody>
      </p:sp>
      <p:sp>
        <p:nvSpPr>
          <p:cNvPr id="3" name="TextBox 2">
            <a:extLst>
              <a:ext uri="{FF2B5EF4-FFF2-40B4-BE49-F238E27FC236}">
                <a16:creationId xmlns:a16="http://schemas.microsoft.com/office/drawing/2014/main" id="{AD5B7FF9-05E1-7E46-9882-91AF59FFF1C5}"/>
              </a:ext>
            </a:extLst>
          </p:cNvPr>
          <p:cNvSpPr txBox="1"/>
          <p:nvPr/>
        </p:nvSpPr>
        <p:spPr>
          <a:xfrm>
            <a:off x="247135" y="1789612"/>
            <a:ext cx="11470248" cy="4093428"/>
          </a:xfrm>
          <a:prstGeom prst="rect">
            <a:avLst/>
          </a:prstGeom>
          <a:noFill/>
        </p:spPr>
        <p:txBody>
          <a:bodyPr wrap="square" rtlCol="0">
            <a:spAutoFit/>
          </a:bodyPr>
          <a:lstStyle/>
          <a:p>
            <a:pPr marL="457200" indent="-457200">
              <a:buAutoNum type="arabicParenR"/>
            </a:pPr>
            <a:r>
              <a:rPr lang="en-US" sz="2000"/>
              <a:t>Exclude salts, balance with other osmotically active substances.</a:t>
            </a:r>
            <a:br>
              <a:rPr lang="en-US" sz="2000"/>
            </a:br>
            <a:r>
              <a:rPr lang="en-US" sz="2000"/>
              <a:t> </a:t>
            </a:r>
          </a:p>
          <a:p>
            <a:pPr marL="457200" indent="-457200">
              <a:buAutoNum type="arabicParenR"/>
            </a:pPr>
            <a:r>
              <a:rPr lang="en-US" sz="2000"/>
              <a:t>Balance external Na</a:t>
            </a:r>
            <a:r>
              <a:rPr lang="en-US" sz="2000" baseline="30000"/>
              <a:t>+</a:t>
            </a:r>
            <a:r>
              <a:rPr lang="en-US" sz="2000"/>
              <a:t> Cl</a:t>
            </a:r>
            <a:r>
              <a:rPr lang="en-US" sz="2000" baseline="30000"/>
              <a:t>-</a:t>
            </a:r>
            <a:r>
              <a:rPr lang="en-US" sz="2000"/>
              <a:t> with internal K</a:t>
            </a:r>
            <a:r>
              <a:rPr lang="en-US" sz="2000" baseline="30000"/>
              <a:t>+</a:t>
            </a:r>
            <a:r>
              <a:rPr lang="en-US" sz="2000"/>
              <a:t> Cl</a:t>
            </a:r>
            <a:r>
              <a:rPr lang="en-US" sz="2000" baseline="30000"/>
              <a:t>-</a:t>
            </a:r>
            <a:r>
              <a:rPr lang="en-US" sz="2000"/>
              <a:t> </a:t>
            </a:r>
          </a:p>
          <a:p>
            <a:pPr marL="800100" lvl="1" indent="-342900">
              <a:buFont typeface="Arial" panose="020B0604020202020204" pitchFamily="34" charset="0"/>
              <a:buChar char="•"/>
            </a:pPr>
            <a:r>
              <a:rPr lang="en-US" sz="2000"/>
              <a:t>	This leads to very high internal K</a:t>
            </a:r>
            <a:r>
              <a:rPr lang="en-US" sz="2000" baseline="30000"/>
              <a:t>+</a:t>
            </a:r>
            <a:r>
              <a:rPr lang="en-US" sz="2000"/>
              <a:t>  concentration (&gt; 5M)  </a:t>
            </a:r>
            <a:br>
              <a:rPr lang="en-US" sz="2000"/>
            </a:br>
            <a:r>
              <a:rPr lang="en-US" sz="2000"/>
              <a:t>	At this ionic strength, the reach of a charge on a protein does not reach very far. </a:t>
            </a:r>
          </a:p>
          <a:p>
            <a:pPr marL="800100" lvl="1" indent="-342900">
              <a:buFont typeface="Arial" panose="020B0604020202020204" pitchFamily="34" charset="0"/>
              <a:buChar char="•"/>
            </a:pPr>
            <a:r>
              <a:rPr lang="en-US" sz="2000"/>
              <a:t>	To compensate, proteins in organisms following the salt in strategy have many </a:t>
            </a:r>
            <a:br>
              <a:rPr lang="en-US" sz="2000"/>
            </a:br>
            <a:r>
              <a:rPr lang="en-US" sz="2000"/>
              <a:t>	negative charges.   </a:t>
            </a:r>
          </a:p>
          <a:p>
            <a:pPr marL="800100" lvl="1" indent="-342900">
              <a:buFont typeface="Arial" panose="020B0604020202020204" pitchFamily="34" charset="0"/>
              <a:buChar char="•"/>
            </a:pPr>
            <a:r>
              <a:rPr lang="en-US" sz="2000"/>
              <a:t>	Consequently, most proteins have an acidic isoelectric point.  </a:t>
            </a:r>
          </a:p>
          <a:p>
            <a:endParaRPr lang="en-US" sz="2000"/>
          </a:p>
          <a:p>
            <a:endParaRPr lang="en-US" sz="2000"/>
          </a:p>
          <a:p>
            <a:endParaRPr lang="en-US" sz="2000"/>
          </a:p>
          <a:p>
            <a:endParaRPr lang="en-US" sz="2000"/>
          </a:p>
          <a:p>
            <a:r>
              <a:rPr lang="en-US" sz="2000"/>
              <a:t>  </a:t>
            </a:r>
          </a:p>
        </p:txBody>
      </p:sp>
    </p:spTree>
    <p:extLst>
      <p:ext uri="{BB962C8B-B14F-4D97-AF65-F5344CB8AC3E}">
        <p14:creationId xmlns:p14="http://schemas.microsoft.com/office/powerpoint/2010/main" val="16984271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a:hlinkClick r:id="rId2"/>
          </p:cNvPr>
          <p:cNvPicPr>
            <a:picLocks noChangeAspect="1"/>
          </p:cNvPicPr>
          <p:nvPr/>
        </p:nvPicPr>
        <p:blipFill>
          <a:blip r:embed="rId3"/>
          <a:stretch>
            <a:fillRect/>
          </a:stretch>
        </p:blipFill>
        <p:spPr>
          <a:xfrm>
            <a:off x="1524000" y="1049055"/>
            <a:ext cx="9144000" cy="4759890"/>
          </a:xfrm>
          <a:prstGeom prst="rect">
            <a:avLst/>
          </a:prstGeom>
        </p:spPr>
      </p:pic>
    </p:spTree>
    <p:extLst>
      <p:ext uri="{BB962C8B-B14F-4D97-AF65-F5344CB8AC3E}">
        <p14:creationId xmlns:p14="http://schemas.microsoft.com/office/powerpoint/2010/main" val="8974701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1907831" y="0"/>
            <a:ext cx="8376339" cy="6858000"/>
          </a:xfrm>
          <a:prstGeom prst="rect">
            <a:avLst/>
          </a:prstGeom>
        </p:spPr>
      </p:pic>
    </p:spTree>
    <p:extLst>
      <p:ext uri="{BB962C8B-B14F-4D97-AF65-F5344CB8AC3E}">
        <p14:creationId xmlns:p14="http://schemas.microsoft.com/office/powerpoint/2010/main" val="20034943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2562585" y="0"/>
            <a:ext cx="7066831" cy="6858000"/>
          </a:xfrm>
          <a:prstGeom prst="rect">
            <a:avLst/>
          </a:prstGeom>
        </p:spPr>
      </p:pic>
    </p:spTree>
    <p:extLst>
      <p:ext uri="{BB962C8B-B14F-4D97-AF65-F5344CB8AC3E}">
        <p14:creationId xmlns:p14="http://schemas.microsoft.com/office/powerpoint/2010/main" val="1375573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21F4807-55FA-1340-9A24-54C967F63B0B}"/>
              </a:ext>
            </a:extLst>
          </p:cNvPr>
          <p:cNvSpPr txBox="1"/>
          <p:nvPr/>
        </p:nvSpPr>
        <p:spPr>
          <a:xfrm>
            <a:off x="274321" y="1606732"/>
            <a:ext cx="8186508" cy="2308324"/>
          </a:xfrm>
          <a:prstGeom prst="rect">
            <a:avLst/>
          </a:prstGeom>
          <a:noFill/>
        </p:spPr>
        <p:txBody>
          <a:bodyPr wrap="square" rtlCol="0">
            <a:spAutoFit/>
          </a:bodyPr>
          <a:lstStyle/>
          <a:p>
            <a:r>
              <a:rPr lang="en-US">
                <a:hlinkClick r:id="rId2"/>
              </a:rPr>
              <a:t>Isoelectric point </a:t>
            </a:r>
            <a:r>
              <a:rPr lang="en-US"/>
              <a:t>(</a:t>
            </a:r>
            <a:r>
              <a:rPr lang="en-US" err="1"/>
              <a:t>pI</a:t>
            </a:r>
            <a:r>
              <a:rPr lang="en-US"/>
              <a:t>) of a protein:  </a:t>
            </a:r>
            <a:br>
              <a:rPr lang="en-US"/>
            </a:br>
            <a:r>
              <a:rPr lang="en-US"/>
              <a:t>                                         The pH at which the net charge of the protein is zero.</a:t>
            </a:r>
          </a:p>
          <a:p>
            <a:endParaRPr lang="en-US"/>
          </a:p>
          <a:p>
            <a:r>
              <a:rPr lang="en-US"/>
              <a:t>This can be experimentally determined using </a:t>
            </a:r>
            <a:r>
              <a:rPr lang="en-US">
                <a:hlinkClick r:id="rId3"/>
              </a:rPr>
              <a:t>isoelectric focusing gels</a:t>
            </a:r>
            <a:r>
              <a:rPr lang="en-US"/>
              <a:t> (Figure). </a:t>
            </a:r>
          </a:p>
          <a:p>
            <a:endParaRPr lang="en-US"/>
          </a:p>
          <a:p>
            <a:r>
              <a:rPr lang="en-US"/>
              <a:t> </a:t>
            </a:r>
          </a:p>
          <a:p>
            <a:endParaRPr lang="en-US"/>
          </a:p>
          <a:p>
            <a:endParaRPr lang="en-US"/>
          </a:p>
        </p:txBody>
      </p:sp>
      <p:pic>
        <p:nvPicPr>
          <p:cNvPr id="5122" name="Picture 2">
            <a:extLst>
              <a:ext uri="{FF2B5EF4-FFF2-40B4-BE49-F238E27FC236}">
                <a16:creationId xmlns:a16="http://schemas.microsoft.com/office/drawing/2014/main" id="{6D3EBB27-E79B-E14F-8CFD-19E0B2553F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6611" y="808083"/>
            <a:ext cx="3810000" cy="5816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1CA57BE-2275-2A43-B22A-8EF4693844BD}"/>
              </a:ext>
            </a:extLst>
          </p:cNvPr>
          <p:cNvSpPr txBox="1"/>
          <p:nvPr/>
        </p:nvSpPr>
        <p:spPr>
          <a:xfrm>
            <a:off x="274321" y="3059668"/>
            <a:ext cx="6891630" cy="369332"/>
          </a:xfrm>
          <a:prstGeom prst="rect">
            <a:avLst/>
          </a:prstGeom>
          <a:noFill/>
        </p:spPr>
        <p:txBody>
          <a:bodyPr wrap="none" rtlCol="0">
            <a:spAutoFit/>
          </a:bodyPr>
          <a:lstStyle/>
          <a:p>
            <a:r>
              <a:rPr lang="en-US"/>
              <a:t>Theoretical </a:t>
            </a:r>
            <a:r>
              <a:rPr lang="en-US" err="1"/>
              <a:t>pI</a:t>
            </a:r>
            <a:r>
              <a:rPr lang="en-US"/>
              <a:t> is calculated from the </a:t>
            </a:r>
            <a:r>
              <a:rPr lang="en-US" err="1"/>
              <a:t>pKs</a:t>
            </a:r>
            <a:r>
              <a:rPr lang="en-US"/>
              <a:t> of the individual amino acids.  </a:t>
            </a:r>
          </a:p>
        </p:txBody>
      </p:sp>
    </p:spTree>
    <p:extLst>
      <p:ext uri="{BB962C8B-B14F-4D97-AF65-F5344CB8AC3E}">
        <p14:creationId xmlns:p14="http://schemas.microsoft.com/office/powerpoint/2010/main" val="40079326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5935E28-E48B-DC4E-B62C-E3826C603B54}"/>
              </a:ext>
            </a:extLst>
          </p:cNvPr>
          <p:cNvSpPr/>
          <p:nvPr/>
        </p:nvSpPr>
        <p:spPr>
          <a:xfrm>
            <a:off x="822960" y="-64264"/>
            <a:ext cx="7942217" cy="6986528"/>
          </a:xfrm>
          <a:prstGeom prst="rect">
            <a:avLst/>
          </a:prstGeom>
        </p:spPr>
        <p:txBody>
          <a:bodyPr wrap="square">
            <a:spAutoFit/>
          </a:bodyPr>
          <a:lstStyle/>
          <a:p>
            <a:r>
              <a:rPr lang="en-US" sz="1600">
                <a:latin typeface="Courier" pitchFamily="2" charset="0"/>
              </a:rPr>
              <a:t>PEPSTATS of QAY18538.1 from 1 to 580</a:t>
            </a:r>
          </a:p>
          <a:p>
            <a:endParaRPr lang="en-US" sz="1600">
              <a:latin typeface="Courier" pitchFamily="2" charset="0"/>
            </a:endParaRPr>
          </a:p>
          <a:p>
            <a:r>
              <a:rPr lang="en-US" sz="1600">
                <a:latin typeface="Courier" pitchFamily="2" charset="0"/>
              </a:rPr>
              <a:t>Molecular weight = 64213.14  		Residues = 580   </a:t>
            </a:r>
          </a:p>
          <a:p>
            <a:r>
              <a:rPr lang="en-US" sz="1600">
                <a:latin typeface="Courier" pitchFamily="2" charset="0"/>
              </a:rPr>
              <a:t>Average Residue Weight  = 110.712 	Charge   = -74.0 </a:t>
            </a:r>
          </a:p>
          <a:p>
            <a:r>
              <a:rPr lang="en-US" sz="1600">
                <a:latin typeface="Courier" pitchFamily="2" charset="0"/>
              </a:rPr>
              <a:t>Isoelectric Point = 3.9355</a:t>
            </a:r>
          </a:p>
          <a:p>
            <a:r>
              <a:rPr lang="en-US" sz="1600">
                <a:latin typeface="Courier" pitchFamily="2" charset="0"/>
              </a:rPr>
              <a:t>A280 Molar Extinction Coefficients  = 21890 (reduced)   22140 (cystine bridges)</a:t>
            </a:r>
          </a:p>
          <a:p>
            <a:r>
              <a:rPr lang="en-US" sz="1600">
                <a:latin typeface="Courier" pitchFamily="2" charset="0"/>
              </a:rPr>
              <a:t>A280 Extinction Coefficients 1mg/ml = 0.341 (reduced)   0.345 (cystine bridges)</a:t>
            </a:r>
          </a:p>
          <a:p>
            <a:r>
              <a:rPr lang="en-US" sz="1600">
                <a:latin typeface="Courier" pitchFamily="2" charset="0"/>
              </a:rPr>
              <a:t>Probability of expression in inclusion bodies = 0.979</a:t>
            </a:r>
          </a:p>
          <a:p>
            <a:endParaRPr lang="en-US" sz="1600">
              <a:latin typeface="Courier" pitchFamily="2" charset="0"/>
            </a:endParaRPr>
          </a:p>
          <a:p>
            <a:r>
              <a:rPr lang="en-US" sz="1600">
                <a:latin typeface="Courier" pitchFamily="2" charset="0"/>
              </a:rPr>
              <a:t>Residue		Number		Mole%		</a:t>
            </a:r>
            <a:r>
              <a:rPr lang="en-US" sz="1600" err="1">
                <a:latin typeface="Courier" pitchFamily="2" charset="0"/>
              </a:rPr>
              <a:t>DayhoffStat</a:t>
            </a:r>
            <a:endParaRPr lang="en-US" sz="1600">
              <a:latin typeface="Courier" pitchFamily="2" charset="0"/>
            </a:endParaRPr>
          </a:p>
          <a:p>
            <a:r>
              <a:rPr lang="en-US" sz="1600">
                <a:latin typeface="Courier" pitchFamily="2" charset="0"/>
              </a:rPr>
              <a:t>A = Ala		46		7.931  		0.922  	</a:t>
            </a:r>
          </a:p>
          <a:p>
            <a:r>
              <a:rPr lang="en-US" sz="1600">
                <a:latin typeface="Courier" pitchFamily="2" charset="0"/>
              </a:rPr>
              <a:t>B = </a:t>
            </a:r>
            <a:r>
              <a:rPr lang="en-US" sz="1600" err="1">
                <a:latin typeface="Courier" pitchFamily="2" charset="0"/>
              </a:rPr>
              <a:t>Asx</a:t>
            </a:r>
            <a:r>
              <a:rPr lang="en-US" sz="1600">
                <a:latin typeface="Courier" pitchFamily="2" charset="0"/>
              </a:rPr>
              <a:t>		0		0.000  		0.000  	</a:t>
            </a:r>
          </a:p>
          <a:p>
            <a:r>
              <a:rPr lang="en-US" sz="1600">
                <a:latin typeface="Courier" pitchFamily="2" charset="0"/>
              </a:rPr>
              <a:t>C = </a:t>
            </a:r>
            <a:r>
              <a:rPr lang="en-US" sz="1600" err="1">
                <a:latin typeface="Courier" pitchFamily="2" charset="0"/>
              </a:rPr>
              <a:t>Cys</a:t>
            </a:r>
            <a:r>
              <a:rPr lang="en-US" sz="1600">
                <a:latin typeface="Courier" pitchFamily="2" charset="0"/>
              </a:rPr>
              <a:t>		4		0.690  		0.238  	</a:t>
            </a:r>
          </a:p>
          <a:p>
            <a:r>
              <a:rPr lang="en-US" sz="1600">
                <a:latin typeface="Courier" pitchFamily="2" charset="0"/>
              </a:rPr>
              <a:t>D = Asp		81		13.966 		2.539  </a:t>
            </a:r>
          </a:p>
          <a:p>
            <a:r>
              <a:rPr lang="en-US" sz="1600">
                <a:latin typeface="Courier" pitchFamily="2" charset="0"/>
              </a:rPr>
              <a:t>/.../	</a:t>
            </a:r>
          </a:p>
          <a:p>
            <a:endParaRPr lang="en-US" sz="1600">
              <a:latin typeface="Courier" pitchFamily="2" charset="0"/>
            </a:endParaRPr>
          </a:p>
          <a:p>
            <a:r>
              <a:rPr lang="en-US" sz="1600">
                <a:latin typeface="Courier" pitchFamily="2" charset="0"/>
              </a:rPr>
              <a:t>Property	Residues				Number		Mole%</a:t>
            </a:r>
          </a:p>
          <a:p>
            <a:r>
              <a:rPr lang="en-US" sz="1600">
                <a:latin typeface="Courier" pitchFamily="2" charset="0"/>
              </a:rPr>
              <a:t>Tiny		(A+C+G+S+T)					157		27.069</a:t>
            </a:r>
          </a:p>
          <a:p>
            <a:r>
              <a:rPr lang="en-US" sz="1600">
                <a:latin typeface="Courier" pitchFamily="2" charset="0"/>
              </a:rPr>
              <a:t>Small		(A+B+C+D+G+N+P+S+T+V)		328		56.552</a:t>
            </a:r>
          </a:p>
          <a:p>
            <a:r>
              <a:rPr lang="en-US" sz="1600">
                <a:latin typeface="Courier" pitchFamily="2" charset="0"/>
              </a:rPr>
              <a:t>Aliphatic	(A+I+L+V)					169		29.138</a:t>
            </a:r>
          </a:p>
          <a:p>
            <a:r>
              <a:rPr lang="en-US" sz="1600">
                <a:latin typeface="Courier" pitchFamily="2" charset="0"/>
              </a:rPr>
              <a:t>Aromatic	(F+H+W+Y)					38		 6.552</a:t>
            </a:r>
          </a:p>
          <a:p>
            <a:r>
              <a:rPr lang="en-US" sz="1600">
                <a:latin typeface="Courier" pitchFamily="2" charset="0"/>
              </a:rPr>
              <a:t>Non-polar	(A+C+F+G+I+L+M+P+V+W+Y)	267		46.034</a:t>
            </a:r>
          </a:p>
          <a:p>
            <a:r>
              <a:rPr lang="en-US" sz="1600">
                <a:latin typeface="Courier" pitchFamily="2" charset="0"/>
              </a:rPr>
              <a:t>Polar		(D+E+H+K+N+Q+R+S+T+Z)		313		53.966</a:t>
            </a:r>
          </a:p>
          <a:p>
            <a:r>
              <a:rPr lang="en-US" sz="1600">
                <a:latin typeface="Courier" pitchFamily="2" charset="0"/>
              </a:rPr>
              <a:t>Charged		(B+D+E+H+K+R+Z)			196		33.793</a:t>
            </a:r>
          </a:p>
          <a:p>
            <a:r>
              <a:rPr lang="en-US" sz="1600">
                <a:latin typeface="Courier" pitchFamily="2" charset="0"/>
              </a:rPr>
              <a:t>Basic		(H+K+R)						63		10.862</a:t>
            </a:r>
          </a:p>
          <a:p>
            <a:r>
              <a:rPr lang="en-US" sz="1600">
                <a:latin typeface="Courier" pitchFamily="2" charset="0"/>
              </a:rPr>
              <a:t>Acidic		(B+D+E+Z)					133		22.931</a:t>
            </a:r>
          </a:p>
        </p:txBody>
      </p:sp>
      <p:sp>
        <p:nvSpPr>
          <p:cNvPr id="4" name="Donut 3">
            <a:extLst>
              <a:ext uri="{FF2B5EF4-FFF2-40B4-BE49-F238E27FC236}">
                <a16:creationId xmlns:a16="http://schemas.microsoft.com/office/drawing/2014/main" id="{5EBD6328-03C4-2D4B-B105-5A2C776B4A8D}"/>
              </a:ext>
            </a:extLst>
          </p:cNvPr>
          <p:cNvSpPr/>
          <p:nvPr/>
        </p:nvSpPr>
        <p:spPr bwMode="auto">
          <a:xfrm>
            <a:off x="561702" y="849086"/>
            <a:ext cx="3801292" cy="444137"/>
          </a:xfrm>
          <a:prstGeom prst="donut">
            <a:avLst>
              <a:gd name="adj" fmla="val 9991"/>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13041653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AB6F8-9A0D-AF48-B952-FF5504381C38}"/>
              </a:ext>
            </a:extLst>
          </p:cNvPr>
          <p:cNvSpPr>
            <a:spLocks noGrp="1"/>
          </p:cNvSpPr>
          <p:nvPr>
            <p:ph type="title"/>
          </p:nvPr>
        </p:nvSpPr>
        <p:spPr/>
        <p:txBody>
          <a:bodyPr/>
          <a:lstStyle/>
          <a:p>
            <a:r>
              <a:rPr lang="en-US" err="1"/>
              <a:t>run_pepstats.pl</a:t>
            </a:r>
            <a:endParaRPr lang="en-US"/>
          </a:p>
        </p:txBody>
      </p:sp>
      <p:pic>
        <p:nvPicPr>
          <p:cNvPr id="3" name="Picture 2">
            <a:extLst>
              <a:ext uri="{FF2B5EF4-FFF2-40B4-BE49-F238E27FC236}">
                <a16:creationId xmlns:a16="http://schemas.microsoft.com/office/drawing/2014/main" id="{33770006-38E1-E946-B24B-1CEA978DF2EF}"/>
              </a:ext>
            </a:extLst>
          </p:cNvPr>
          <p:cNvPicPr>
            <a:picLocks noChangeAspect="1"/>
          </p:cNvPicPr>
          <p:nvPr/>
        </p:nvPicPr>
        <p:blipFill>
          <a:blip r:embed="rId2"/>
          <a:stretch>
            <a:fillRect/>
          </a:stretch>
        </p:blipFill>
        <p:spPr>
          <a:xfrm>
            <a:off x="2974681" y="2360646"/>
            <a:ext cx="5324769" cy="2132977"/>
          </a:xfrm>
          <a:prstGeom prst="rect">
            <a:avLst/>
          </a:prstGeom>
        </p:spPr>
      </p:pic>
    </p:spTree>
    <p:extLst>
      <p:ext uri="{BB962C8B-B14F-4D97-AF65-F5344CB8AC3E}">
        <p14:creationId xmlns:p14="http://schemas.microsoft.com/office/powerpoint/2010/main" val="1189566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Title 1"/>
          <p:cNvSpPr>
            <a:spLocks noGrp="1"/>
          </p:cNvSpPr>
          <p:nvPr>
            <p:ph type="title"/>
          </p:nvPr>
        </p:nvSpPr>
        <p:spPr/>
        <p:txBody>
          <a:bodyPr/>
          <a:lstStyle/>
          <a:p>
            <a:pPr eaLnBrk="1" hangingPunct="1"/>
            <a:r>
              <a:rPr lang="en-US" altLang="en-US">
                <a:ea typeface="ＭＳ Ｐゴシック" charset="-128"/>
              </a:rPr>
              <a:t>Ribonucleotide Reductase</a:t>
            </a:r>
          </a:p>
        </p:txBody>
      </p:sp>
      <p:pic>
        <p:nvPicPr>
          <p:cNvPr id="211970" name="Picture 2" descr="HEG_graph.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8721" y="1643063"/>
            <a:ext cx="4874559"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spect="1"/>
          </p:cNvSpPr>
          <p:nvPr/>
        </p:nvSpPr>
        <p:spPr bwMode="auto">
          <a:xfrm>
            <a:off x="8778409" y="2273394"/>
            <a:ext cx="148478" cy="152680"/>
          </a:xfrm>
          <a:prstGeom prst="rect">
            <a:avLst/>
          </a:prstGeom>
          <a:solidFill>
            <a:srgbClr val="ED1B24"/>
          </a:solidFill>
          <a:ln w="9525">
            <a:solidFill>
              <a:srgbClr val="000000"/>
            </a:solidFill>
            <a:miter lim="800000"/>
            <a:headEnd/>
            <a:tailEnd/>
          </a:ln>
          <a:effectLst>
            <a:outerShdw blurRad="40000" dist="23000" dir="5400000" rotWithShape="0">
              <a:srgbClr val="000000">
                <a:alpha val="34999"/>
              </a:srgbClr>
            </a:outerShdw>
          </a:effectLst>
        </p:spPr>
        <p:txBody>
          <a:bodyPr lIns="89226" tIns="44617" rIns="89226" bIns="44617" anchor="ctr"/>
          <a:lstStyle/>
          <a:p>
            <a:pPr algn="ctr" defTabSz="444965" eaLnBrk="1" hangingPunct="1">
              <a:defRPr/>
            </a:pPr>
            <a:endParaRPr lang="en-US" sz="1765">
              <a:solidFill>
                <a:srgbClr val="FFFFFF"/>
              </a:solidFill>
              <a:latin typeface="+mn-lt"/>
              <a:ea typeface="ＭＳ Ｐゴシック" charset="0"/>
              <a:cs typeface="ＭＳ Ｐゴシック" charset="0"/>
            </a:endParaRPr>
          </a:p>
        </p:txBody>
      </p:sp>
      <p:sp>
        <p:nvSpPr>
          <p:cNvPr id="5" name="Rectangle 4"/>
          <p:cNvSpPr>
            <a:spLocks noChangeAspect="1"/>
          </p:cNvSpPr>
          <p:nvPr/>
        </p:nvSpPr>
        <p:spPr bwMode="auto">
          <a:xfrm>
            <a:off x="8778409" y="2552140"/>
            <a:ext cx="148478" cy="152681"/>
          </a:xfrm>
          <a:prstGeom prst="rect">
            <a:avLst/>
          </a:prstGeom>
          <a:solidFill>
            <a:srgbClr val="FAA734"/>
          </a:solidFill>
          <a:ln w="9525">
            <a:solidFill>
              <a:srgbClr val="000000"/>
            </a:solidFill>
            <a:miter lim="800000"/>
            <a:headEnd/>
            <a:tailEnd/>
          </a:ln>
          <a:effectLst>
            <a:outerShdw blurRad="40000" dist="23000" dir="5400000" rotWithShape="0">
              <a:srgbClr val="000000">
                <a:alpha val="34999"/>
              </a:srgbClr>
            </a:outerShdw>
          </a:effectLst>
        </p:spPr>
        <p:txBody>
          <a:bodyPr lIns="89226" tIns="44617" rIns="89226" bIns="44617" anchor="ctr"/>
          <a:lstStyle/>
          <a:p>
            <a:pPr algn="ctr" defTabSz="444965" eaLnBrk="1" hangingPunct="1">
              <a:defRPr/>
            </a:pPr>
            <a:endParaRPr lang="en-US" sz="1765">
              <a:solidFill>
                <a:srgbClr val="FFFFFF"/>
              </a:solidFill>
              <a:latin typeface="+mn-lt"/>
              <a:ea typeface="ＭＳ Ｐゴシック" charset="0"/>
              <a:cs typeface="ＭＳ Ｐゴシック" charset="0"/>
            </a:endParaRPr>
          </a:p>
        </p:txBody>
      </p:sp>
      <p:sp>
        <p:nvSpPr>
          <p:cNvPr id="6" name="Rectangle 5"/>
          <p:cNvSpPr>
            <a:spLocks noChangeAspect="1"/>
          </p:cNvSpPr>
          <p:nvPr/>
        </p:nvSpPr>
        <p:spPr bwMode="auto">
          <a:xfrm>
            <a:off x="8778409" y="2832287"/>
            <a:ext cx="148478" cy="152681"/>
          </a:xfrm>
          <a:prstGeom prst="rect">
            <a:avLst/>
          </a:prstGeom>
          <a:solidFill>
            <a:srgbClr val="235E95"/>
          </a:solidFill>
          <a:ln w="9525">
            <a:solidFill>
              <a:srgbClr val="000000"/>
            </a:solidFill>
            <a:miter lim="800000"/>
            <a:headEnd/>
            <a:tailEnd/>
          </a:ln>
          <a:effectLst>
            <a:outerShdw blurRad="40000" dist="23000" dir="5400000" rotWithShape="0">
              <a:srgbClr val="000000">
                <a:alpha val="34999"/>
              </a:srgbClr>
            </a:outerShdw>
          </a:effectLst>
        </p:spPr>
        <p:txBody>
          <a:bodyPr lIns="89226" tIns="44617" rIns="89226" bIns="44617" anchor="ctr"/>
          <a:lstStyle/>
          <a:p>
            <a:pPr algn="ctr" defTabSz="444965" eaLnBrk="1" hangingPunct="1">
              <a:defRPr/>
            </a:pPr>
            <a:endParaRPr lang="en-US" sz="1765">
              <a:solidFill>
                <a:srgbClr val="FFFFFF"/>
              </a:solidFill>
              <a:latin typeface="+mn-lt"/>
              <a:ea typeface="ＭＳ Ｐゴシック" charset="0"/>
              <a:cs typeface="ＭＳ Ｐゴシック" charset="0"/>
            </a:endParaRPr>
          </a:p>
        </p:txBody>
      </p:sp>
      <p:sp>
        <p:nvSpPr>
          <p:cNvPr id="211974" name="TextBox 6"/>
          <p:cNvSpPr txBox="1">
            <a:spLocks noChangeArrowheads="1"/>
          </p:cNvSpPr>
          <p:nvPr/>
        </p:nvSpPr>
        <p:spPr bwMode="auto">
          <a:xfrm>
            <a:off x="8936691" y="2140323"/>
            <a:ext cx="1596838" cy="1176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226" tIns="44617" rIns="89226" bIns="44617">
            <a:spAutoFit/>
          </a:bodyPr>
          <a:lstStyle>
            <a:lvl1pPr defTabSz="506413">
              <a:spcBef>
                <a:spcPct val="20000"/>
              </a:spcBef>
              <a:buFont typeface="Arial" charset="0"/>
              <a:buChar char="•"/>
              <a:defRPr sz="3600">
                <a:solidFill>
                  <a:schemeClr val="tx1"/>
                </a:solidFill>
                <a:latin typeface="Calibri" charset="0"/>
                <a:ea typeface="ＭＳ Ｐゴシック" charset="-128"/>
              </a:defRPr>
            </a:lvl1pPr>
            <a:lvl2pPr marL="742950" indent="-285750" defTabSz="506413">
              <a:spcBef>
                <a:spcPct val="20000"/>
              </a:spcBef>
              <a:buFont typeface="Arial" charset="0"/>
              <a:buChar char="–"/>
              <a:defRPr sz="3100">
                <a:solidFill>
                  <a:schemeClr val="tx1"/>
                </a:solidFill>
                <a:latin typeface="Calibri" charset="0"/>
                <a:ea typeface="ＭＳ Ｐゴシック" charset="-128"/>
              </a:defRPr>
            </a:lvl2pPr>
            <a:lvl3pPr marL="1143000" indent="-228600" defTabSz="506413">
              <a:spcBef>
                <a:spcPct val="20000"/>
              </a:spcBef>
              <a:buFont typeface="Arial" charset="0"/>
              <a:buChar char="•"/>
              <a:defRPr sz="2700">
                <a:solidFill>
                  <a:schemeClr val="tx1"/>
                </a:solidFill>
                <a:latin typeface="Calibri" charset="0"/>
                <a:ea typeface="ＭＳ Ｐゴシック" charset="-128"/>
              </a:defRPr>
            </a:lvl3pPr>
            <a:lvl4pPr marL="1600200" indent="-228600" defTabSz="506413">
              <a:spcBef>
                <a:spcPct val="20000"/>
              </a:spcBef>
              <a:buFont typeface="Arial" charset="0"/>
              <a:buChar char="–"/>
              <a:defRPr sz="2200">
                <a:solidFill>
                  <a:schemeClr val="tx1"/>
                </a:solidFill>
                <a:latin typeface="Calibri" charset="0"/>
                <a:ea typeface="ＭＳ Ｐゴシック" charset="-128"/>
              </a:defRPr>
            </a:lvl4pPr>
            <a:lvl5pPr marL="2057400" indent="-228600" defTabSz="506413">
              <a:spcBef>
                <a:spcPct val="20000"/>
              </a:spcBef>
              <a:buFont typeface="Arial" charset="0"/>
              <a:buChar char="»"/>
              <a:defRPr sz="2200">
                <a:solidFill>
                  <a:schemeClr val="tx1"/>
                </a:solidFill>
                <a:latin typeface="Calibri" charset="0"/>
                <a:ea typeface="ＭＳ Ｐゴシック" charset="-128"/>
              </a:defRPr>
            </a:lvl5pPr>
            <a:lvl6pPr marL="2514600" indent="-228600" defTabSz="506413" eaLnBrk="0" fontAlgn="base" hangingPunct="0">
              <a:spcBef>
                <a:spcPct val="20000"/>
              </a:spcBef>
              <a:spcAft>
                <a:spcPct val="0"/>
              </a:spcAft>
              <a:buFont typeface="Arial" charset="0"/>
              <a:buChar char="»"/>
              <a:defRPr sz="2200">
                <a:solidFill>
                  <a:schemeClr val="tx1"/>
                </a:solidFill>
                <a:latin typeface="Calibri" charset="0"/>
                <a:ea typeface="ＭＳ Ｐゴシック" charset="-128"/>
              </a:defRPr>
            </a:lvl6pPr>
            <a:lvl7pPr marL="2971800" indent="-228600" defTabSz="506413" eaLnBrk="0" fontAlgn="base" hangingPunct="0">
              <a:spcBef>
                <a:spcPct val="20000"/>
              </a:spcBef>
              <a:spcAft>
                <a:spcPct val="0"/>
              </a:spcAft>
              <a:buFont typeface="Arial" charset="0"/>
              <a:buChar char="»"/>
              <a:defRPr sz="2200">
                <a:solidFill>
                  <a:schemeClr val="tx1"/>
                </a:solidFill>
                <a:latin typeface="Calibri" charset="0"/>
                <a:ea typeface="ＭＳ Ｐゴシック" charset="-128"/>
              </a:defRPr>
            </a:lvl7pPr>
            <a:lvl8pPr marL="3429000" indent="-228600" defTabSz="506413" eaLnBrk="0" fontAlgn="base" hangingPunct="0">
              <a:spcBef>
                <a:spcPct val="20000"/>
              </a:spcBef>
              <a:spcAft>
                <a:spcPct val="0"/>
              </a:spcAft>
              <a:buFont typeface="Arial" charset="0"/>
              <a:buChar char="»"/>
              <a:defRPr sz="2200">
                <a:solidFill>
                  <a:schemeClr val="tx1"/>
                </a:solidFill>
                <a:latin typeface="Calibri" charset="0"/>
                <a:ea typeface="ＭＳ Ｐゴシック" charset="-128"/>
              </a:defRPr>
            </a:lvl8pPr>
            <a:lvl9pPr marL="3886200" indent="-228600" defTabSz="506413" eaLnBrk="0" fontAlgn="base" hangingPunct="0">
              <a:spcBef>
                <a:spcPct val="20000"/>
              </a:spcBef>
              <a:spcAft>
                <a:spcPct val="0"/>
              </a:spcAft>
              <a:buFont typeface="Arial" charset="0"/>
              <a:buChar char="»"/>
              <a:defRPr sz="2200">
                <a:solidFill>
                  <a:schemeClr val="tx1"/>
                </a:solidFill>
                <a:latin typeface="Calibri" charset="0"/>
                <a:ea typeface="ＭＳ Ｐゴシック" charset="-128"/>
              </a:defRPr>
            </a:lvl9pPr>
          </a:lstStyle>
          <a:p>
            <a:pPr eaLnBrk="1" hangingPunct="1">
              <a:spcBef>
                <a:spcPct val="0"/>
              </a:spcBef>
              <a:buFontTx/>
              <a:buNone/>
            </a:pPr>
            <a:r>
              <a:rPr lang="en-US" altLang="en-US" sz="1765">
                <a:solidFill>
                  <a:srgbClr val="000000"/>
                </a:solidFill>
              </a:rPr>
              <a:t>Intein</a:t>
            </a:r>
          </a:p>
          <a:p>
            <a:pPr eaLnBrk="1" hangingPunct="1">
              <a:spcBef>
                <a:spcPct val="0"/>
              </a:spcBef>
              <a:buFontTx/>
              <a:buNone/>
            </a:pPr>
            <a:r>
              <a:rPr lang="en-US" altLang="en-US" sz="1765">
                <a:solidFill>
                  <a:srgbClr val="000000"/>
                </a:solidFill>
              </a:rPr>
              <a:t>Group I Introns</a:t>
            </a:r>
          </a:p>
          <a:p>
            <a:pPr eaLnBrk="1" hangingPunct="1">
              <a:spcBef>
                <a:spcPct val="0"/>
              </a:spcBef>
              <a:buFontTx/>
              <a:buNone/>
            </a:pPr>
            <a:r>
              <a:rPr lang="en-US" altLang="en-US" sz="1765">
                <a:solidFill>
                  <a:srgbClr val="000000"/>
                </a:solidFill>
              </a:rPr>
              <a:t>Group II Introns</a:t>
            </a:r>
          </a:p>
        </p:txBody>
      </p:sp>
      <p:pic>
        <p:nvPicPr>
          <p:cNvPr id="211975"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6879" y="1867182"/>
            <a:ext cx="616324" cy="2674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29118" y="6252882"/>
            <a:ext cx="7922559" cy="605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80613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AB6F8-9A0D-AF48-B952-FF5504381C38}"/>
              </a:ext>
            </a:extLst>
          </p:cNvPr>
          <p:cNvSpPr>
            <a:spLocks noGrp="1"/>
          </p:cNvSpPr>
          <p:nvPr>
            <p:ph type="title"/>
          </p:nvPr>
        </p:nvSpPr>
        <p:spPr>
          <a:xfrm>
            <a:off x="2209800" y="292100"/>
            <a:ext cx="7772400" cy="1143000"/>
          </a:xfrm>
        </p:spPr>
        <p:txBody>
          <a:bodyPr/>
          <a:lstStyle/>
          <a:p>
            <a:r>
              <a:rPr lang="en-US" err="1"/>
              <a:t>parse_pepstats.pl</a:t>
            </a:r>
            <a:endParaRPr lang="en-US"/>
          </a:p>
        </p:txBody>
      </p:sp>
      <p:pic>
        <p:nvPicPr>
          <p:cNvPr id="3" name="Picture 2">
            <a:extLst>
              <a:ext uri="{FF2B5EF4-FFF2-40B4-BE49-F238E27FC236}">
                <a16:creationId xmlns:a16="http://schemas.microsoft.com/office/drawing/2014/main" id="{33770006-38E1-E946-B24B-1CEA978DF2EF}"/>
              </a:ext>
            </a:extLst>
          </p:cNvPr>
          <p:cNvPicPr>
            <a:picLocks noChangeAspect="1"/>
          </p:cNvPicPr>
          <p:nvPr/>
        </p:nvPicPr>
        <p:blipFill>
          <a:blip r:embed="rId2"/>
          <a:stretch>
            <a:fillRect/>
          </a:stretch>
        </p:blipFill>
        <p:spPr>
          <a:xfrm>
            <a:off x="3428956" y="2360646"/>
            <a:ext cx="4870494" cy="1951005"/>
          </a:xfrm>
          <a:prstGeom prst="rect">
            <a:avLst/>
          </a:prstGeom>
        </p:spPr>
      </p:pic>
      <p:pic>
        <p:nvPicPr>
          <p:cNvPr id="4" name="Picture 3">
            <a:extLst>
              <a:ext uri="{FF2B5EF4-FFF2-40B4-BE49-F238E27FC236}">
                <a16:creationId xmlns:a16="http://schemas.microsoft.com/office/drawing/2014/main" id="{66BE192E-F1FA-A143-A00F-DB7409792CA2}"/>
              </a:ext>
            </a:extLst>
          </p:cNvPr>
          <p:cNvPicPr>
            <a:picLocks noChangeAspect="1"/>
          </p:cNvPicPr>
          <p:nvPr/>
        </p:nvPicPr>
        <p:blipFill>
          <a:blip r:embed="rId3"/>
          <a:stretch>
            <a:fillRect/>
          </a:stretch>
        </p:blipFill>
        <p:spPr>
          <a:xfrm>
            <a:off x="2559439" y="1752600"/>
            <a:ext cx="6121400" cy="4241800"/>
          </a:xfrm>
          <a:prstGeom prst="rect">
            <a:avLst/>
          </a:prstGeom>
        </p:spPr>
      </p:pic>
    </p:spTree>
    <p:extLst>
      <p:ext uri="{BB962C8B-B14F-4D97-AF65-F5344CB8AC3E}">
        <p14:creationId xmlns:p14="http://schemas.microsoft.com/office/powerpoint/2010/main" val="906631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B0E6559-11AB-524F-A05D-B4BF397DF88C}"/>
              </a:ext>
            </a:extLst>
          </p:cNvPr>
          <p:cNvSpPr>
            <a:spLocks noGrp="1"/>
          </p:cNvSpPr>
          <p:nvPr>
            <p:ph type="title"/>
          </p:nvPr>
        </p:nvSpPr>
        <p:spPr>
          <a:xfrm>
            <a:off x="2209800" y="292100"/>
            <a:ext cx="7772400" cy="1143000"/>
          </a:xfrm>
        </p:spPr>
        <p:txBody>
          <a:bodyPr/>
          <a:lstStyle/>
          <a:p>
            <a:r>
              <a:rPr lang="en-US" err="1"/>
              <a:t>parse_pepstats_mod.pl</a:t>
            </a:r>
            <a:endParaRPr lang="en-US"/>
          </a:p>
        </p:txBody>
      </p:sp>
      <p:pic>
        <p:nvPicPr>
          <p:cNvPr id="2" name="Picture 1">
            <a:extLst>
              <a:ext uri="{FF2B5EF4-FFF2-40B4-BE49-F238E27FC236}">
                <a16:creationId xmlns:a16="http://schemas.microsoft.com/office/drawing/2014/main" id="{5D0017BF-8897-B14F-8B89-B5AB484246AE}"/>
              </a:ext>
            </a:extLst>
          </p:cNvPr>
          <p:cNvPicPr>
            <a:picLocks noChangeAspect="1"/>
          </p:cNvPicPr>
          <p:nvPr/>
        </p:nvPicPr>
        <p:blipFill>
          <a:blip r:embed="rId2"/>
          <a:stretch>
            <a:fillRect/>
          </a:stretch>
        </p:blipFill>
        <p:spPr>
          <a:xfrm>
            <a:off x="4337050" y="2019300"/>
            <a:ext cx="3517900" cy="2819400"/>
          </a:xfrm>
          <a:prstGeom prst="rect">
            <a:avLst/>
          </a:prstGeom>
        </p:spPr>
      </p:pic>
    </p:spTree>
    <p:extLst>
      <p:ext uri="{BB962C8B-B14F-4D97-AF65-F5344CB8AC3E}">
        <p14:creationId xmlns:p14="http://schemas.microsoft.com/office/powerpoint/2010/main" val="12295534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AB6F8-9A0D-AF48-B952-FF5504381C38}"/>
              </a:ext>
            </a:extLst>
          </p:cNvPr>
          <p:cNvSpPr>
            <a:spLocks noGrp="1"/>
          </p:cNvSpPr>
          <p:nvPr>
            <p:ph type="title"/>
          </p:nvPr>
        </p:nvSpPr>
        <p:spPr>
          <a:xfrm>
            <a:off x="2209800" y="292101"/>
            <a:ext cx="7772400" cy="370373"/>
          </a:xfrm>
        </p:spPr>
        <p:txBody>
          <a:bodyPr/>
          <a:lstStyle/>
          <a:p>
            <a:r>
              <a:rPr lang="en-US" err="1"/>
              <a:t>parse_pepstats.pl</a:t>
            </a:r>
            <a:endParaRPr lang="en-US"/>
          </a:p>
        </p:txBody>
      </p:sp>
      <p:pic>
        <p:nvPicPr>
          <p:cNvPr id="5" name="Picture 4">
            <a:extLst>
              <a:ext uri="{FF2B5EF4-FFF2-40B4-BE49-F238E27FC236}">
                <a16:creationId xmlns:a16="http://schemas.microsoft.com/office/drawing/2014/main" id="{34AF640B-6D43-564D-810E-60CB8C21FB43}"/>
              </a:ext>
            </a:extLst>
          </p:cNvPr>
          <p:cNvPicPr>
            <a:picLocks noChangeAspect="1"/>
          </p:cNvPicPr>
          <p:nvPr/>
        </p:nvPicPr>
        <p:blipFill>
          <a:blip r:embed="rId2"/>
          <a:stretch>
            <a:fillRect/>
          </a:stretch>
        </p:blipFill>
        <p:spPr>
          <a:xfrm>
            <a:off x="3975100" y="901700"/>
            <a:ext cx="4241800" cy="5956300"/>
          </a:xfrm>
          <a:prstGeom prst="rect">
            <a:avLst/>
          </a:prstGeom>
        </p:spPr>
      </p:pic>
    </p:spTree>
    <p:extLst>
      <p:ext uri="{BB962C8B-B14F-4D97-AF65-F5344CB8AC3E}">
        <p14:creationId xmlns:p14="http://schemas.microsoft.com/office/powerpoint/2010/main" val="15196489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6BF1E4-8A7E-0745-AE2D-D57268F4F68B}"/>
              </a:ext>
            </a:extLst>
          </p:cNvPr>
          <p:cNvPicPr>
            <a:picLocks noChangeAspect="1"/>
          </p:cNvPicPr>
          <p:nvPr/>
        </p:nvPicPr>
        <p:blipFill>
          <a:blip r:embed="rId2"/>
          <a:stretch>
            <a:fillRect/>
          </a:stretch>
        </p:blipFill>
        <p:spPr>
          <a:xfrm>
            <a:off x="3054349" y="1287613"/>
            <a:ext cx="6664837" cy="5329087"/>
          </a:xfrm>
          <a:prstGeom prst="rect">
            <a:avLst/>
          </a:prstGeom>
        </p:spPr>
      </p:pic>
      <p:sp>
        <p:nvSpPr>
          <p:cNvPr id="4" name="Title 1">
            <a:extLst>
              <a:ext uri="{FF2B5EF4-FFF2-40B4-BE49-F238E27FC236}">
                <a16:creationId xmlns:a16="http://schemas.microsoft.com/office/drawing/2014/main" id="{8B0E6559-11AB-524F-A05D-B4BF397DF88C}"/>
              </a:ext>
            </a:extLst>
          </p:cNvPr>
          <p:cNvSpPr>
            <a:spLocks noGrp="1"/>
          </p:cNvSpPr>
          <p:nvPr>
            <p:ph type="title"/>
          </p:nvPr>
        </p:nvSpPr>
        <p:spPr>
          <a:xfrm>
            <a:off x="2209800" y="292100"/>
            <a:ext cx="7772400" cy="1143000"/>
          </a:xfrm>
        </p:spPr>
        <p:txBody>
          <a:bodyPr/>
          <a:lstStyle/>
          <a:p>
            <a:r>
              <a:rPr lang="en-US" err="1"/>
              <a:t>parse_pepstats_mod.pl</a:t>
            </a:r>
            <a:endParaRPr lang="en-US"/>
          </a:p>
        </p:txBody>
      </p:sp>
    </p:spTree>
    <p:extLst>
      <p:ext uri="{BB962C8B-B14F-4D97-AF65-F5344CB8AC3E}">
        <p14:creationId xmlns:p14="http://schemas.microsoft.com/office/powerpoint/2010/main" val="3774461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B0E6559-11AB-524F-A05D-B4BF397DF88C}"/>
              </a:ext>
            </a:extLst>
          </p:cNvPr>
          <p:cNvSpPr>
            <a:spLocks noGrp="1"/>
          </p:cNvSpPr>
          <p:nvPr>
            <p:ph type="title"/>
          </p:nvPr>
        </p:nvSpPr>
        <p:spPr>
          <a:xfrm>
            <a:off x="2209800" y="292100"/>
            <a:ext cx="7772400" cy="1143000"/>
          </a:xfrm>
        </p:spPr>
        <p:txBody>
          <a:bodyPr/>
          <a:lstStyle/>
          <a:p>
            <a:r>
              <a:rPr lang="en-US" err="1"/>
              <a:t>parse_pepstats_mod.pl</a:t>
            </a:r>
            <a:endParaRPr lang="en-US"/>
          </a:p>
        </p:txBody>
      </p:sp>
      <p:pic>
        <p:nvPicPr>
          <p:cNvPr id="3" name="Picture 2">
            <a:extLst>
              <a:ext uri="{FF2B5EF4-FFF2-40B4-BE49-F238E27FC236}">
                <a16:creationId xmlns:a16="http://schemas.microsoft.com/office/drawing/2014/main" id="{2525BA40-A949-7E44-9E57-07FD8CB94751}"/>
              </a:ext>
            </a:extLst>
          </p:cNvPr>
          <p:cNvPicPr>
            <a:picLocks noChangeAspect="1"/>
          </p:cNvPicPr>
          <p:nvPr/>
        </p:nvPicPr>
        <p:blipFill>
          <a:blip r:embed="rId2"/>
          <a:stretch>
            <a:fillRect/>
          </a:stretch>
        </p:blipFill>
        <p:spPr>
          <a:xfrm>
            <a:off x="1253372" y="2382767"/>
            <a:ext cx="10008713" cy="2092465"/>
          </a:xfrm>
          <a:prstGeom prst="rect">
            <a:avLst/>
          </a:prstGeom>
        </p:spPr>
      </p:pic>
    </p:spTree>
    <p:extLst>
      <p:ext uri="{BB962C8B-B14F-4D97-AF65-F5344CB8AC3E}">
        <p14:creationId xmlns:p14="http://schemas.microsoft.com/office/powerpoint/2010/main" val="35131048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E09C8-2869-3040-99FB-B82533DF13FE}"/>
              </a:ext>
            </a:extLst>
          </p:cNvPr>
          <p:cNvSpPr>
            <a:spLocks noGrp="1"/>
          </p:cNvSpPr>
          <p:nvPr>
            <p:ph type="title"/>
          </p:nvPr>
        </p:nvSpPr>
        <p:spPr/>
        <p:txBody>
          <a:bodyPr/>
          <a:lstStyle/>
          <a:p>
            <a:r>
              <a:rPr lang="en-US" err="1"/>
              <a:t>histogramScript_pdf.R</a:t>
            </a:r>
            <a:endParaRPr lang="en-US"/>
          </a:p>
        </p:txBody>
      </p:sp>
      <p:pic>
        <p:nvPicPr>
          <p:cNvPr id="3" name="Picture 2">
            <a:extLst>
              <a:ext uri="{FF2B5EF4-FFF2-40B4-BE49-F238E27FC236}">
                <a16:creationId xmlns:a16="http://schemas.microsoft.com/office/drawing/2014/main" id="{56402600-DB1D-044E-AD6C-DC766E5D3C38}"/>
              </a:ext>
            </a:extLst>
          </p:cNvPr>
          <p:cNvPicPr>
            <a:picLocks noChangeAspect="1"/>
          </p:cNvPicPr>
          <p:nvPr/>
        </p:nvPicPr>
        <p:blipFill>
          <a:blip r:embed="rId2"/>
          <a:stretch>
            <a:fillRect/>
          </a:stretch>
        </p:blipFill>
        <p:spPr>
          <a:xfrm>
            <a:off x="171558" y="1890264"/>
            <a:ext cx="12135023" cy="4358136"/>
          </a:xfrm>
          <a:prstGeom prst="rect">
            <a:avLst/>
          </a:prstGeom>
        </p:spPr>
      </p:pic>
    </p:spTree>
    <p:extLst>
      <p:ext uri="{BB962C8B-B14F-4D97-AF65-F5344CB8AC3E}">
        <p14:creationId xmlns:p14="http://schemas.microsoft.com/office/powerpoint/2010/main" val="11891905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E09C8-2869-3040-99FB-B82533DF13FE}"/>
              </a:ext>
            </a:extLst>
          </p:cNvPr>
          <p:cNvSpPr>
            <a:spLocks noGrp="1"/>
          </p:cNvSpPr>
          <p:nvPr>
            <p:ph type="title"/>
          </p:nvPr>
        </p:nvSpPr>
        <p:spPr/>
        <p:txBody>
          <a:bodyPr/>
          <a:lstStyle/>
          <a:p>
            <a:r>
              <a:rPr lang="en-US" err="1"/>
              <a:t>histogramScript_pdf.R</a:t>
            </a:r>
            <a:endParaRPr lang="en-US"/>
          </a:p>
        </p:txBody>
      </p:sp>
      <p:pic>
        <p:nvPicPr>
          <p:cNvPr id="4" name="Picture 3">
            <a:extLst>
              <a:ext uri="{FF2B5EF4-FFF2-40B4-BE49-F238E27FC236}">
                <a16:creationId xmlns:a16="http://schemas.microsoft.com/office/drawing/2014/main" id="{C1B337AE-6348-A44B-B819-9E17B89C922F}"/>
              </a:ext>
            </a:extLst>
          </p:cNvPr>
          <p:cNvPicPr>
            <a:picLocks noChangeAspect="1"/>
          </p:cNvPicPr>
          <p:nvPr/>
        </p:nvPicPr>
        <p:blipFill>
          <a:blip r:embed="rId2"/>
          <a:stretch>
            <a:fillRect/>
          </a:stretch>
        </p:blipFill>
        <p:spPr>
          <a:xfrm>
            <a:off x="914400" y="1978424"/>
            <a:ext cx="10408048" cy="3522724"/>
          </a:xfrm>
          <a:prstGeom prst="rect">
            <a:avLst/>
          </a:prstGeom>
        </p:spPr>
      </p:pic>
    </p:spTree>
    <p:extLst>
      <p:ext uri="{BB962C8B-B14F-4D97-AF65-F5344CB8AC3E}">
        <p14:creationId xmlns:p14="http://schemas.microsoft.com/office/powerpoint/2010/main" val="1924319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E09C8-2869-3040-99FB-B82533DF13FE}"/>
              </a:ext>
            </a:extLst>
          </p:cNvPr>
          <p:cNvSpPr>
            <a:spLocks noGrp="1"/>
          </p:cNvSpPr>
          <p:nvPr>
            <p:ph type="title"/>
          </p:nvPr>
        </p:nvSpPr>
        <p:spPr>
          <a:xfrm>
            <a:off x="914400" y="105366"/>
            <a:ext cx="10363200" cy="1143000"/>
          </a:xfrm>
        </p:spPr>
        <p:txBody>
          <a:bodyPr/>
          <a:lstStyle/>
          <a:p>
            <a:r>
              <a:rPr lang="en-US" err="1"/>
              <a:t>histogramScript_pdf.R</a:t>
            </a:r>
            <a:endParaRPr lang="en-US"/>
          </a:p>
        </p:txBody>
      </p:sp>
      <p:pic>
        <p:nvPicPr>
          <p:cNvPr id="3" name="Picture 2">
            <a:extLst>
              <a:ext uri="{FF2B5EF4-FFF2-40B4-BE49-F238E27FC236}">
                <a16:creationId xmlns:a16="http://schemas.microsoft.com/office/drawing/2014/main" id="{20CE5451-08B7-DC4F-B6D5-7EB96A3E9666}"/>
              </a:ext>
            </a:extLst>
          </p:cNvPr>
          <p:cNvPicPr>
            <a:picLocks noChangeAspect="1"/>
          </p:cNvPicPr>
          <p:nvPr/>
        </p:nvPicPr>
        <p:blipFill>
          <a:blip r:embed="rId2"/>
          <a:stretch>
            <a:fillRect/>
          </a:stretch>
        </p:blipFill>
        <p:spPr>
          <a:xfrm>
            <a:off x="378307" y="5250045"/>
            <a:ext cx="12784111" cy="1409925"/>
          </a:xfrm>
          <a:prstGeom prst="rect">
            <a:avLst/>
          </a:prstGeom>
        </p:spPr>
      </p:pic>
      <p:pic>
        <p:nvPicPr>
          <p:cNvPr id="5" name="Picture 4">
            <a:extLst>
              <a:ext uri="{FF2B5EF4-FFF2-40B4-BE49-F238E27FC236}">
                <a16:creationId xmlns:a16="http://schemas.microsoft.com/office/drawing/2014/main" id="{ECD52B90-B941-514C-A910-4F7409E123E5}"/>
              </a:ext>
            </a:extLst>
          </p:cNvPr>
          <p:cNvPicPr>
            <a:picLocks noChangeAspect="1"/>
          </p:cNvPicPr>
          <p:nvPr/>
        </p:nvPicPr>
        <p:blipFill>
          <a:blip r:embed="rId3"/>
          <a:stretch>
            <a:fillRect/>
          </a:stretch>
        </p:blipFill>
        <p:spPr>
          <a:xfrm>
            <a:off x="1515435" y="1248366"/>
            <a:ext cx="9478090" cy="3563642"/>
          </a:xfrm>
          <a:prstGeom prst="rect">
            <a:avLst/>
          </a:prstGeom>
        </p:spPr>
      </p:pic>
    </p:spTree>
    <p:extLst>
      <p:ext uri="{BB962C8B-B14F-4D97-AF65-F5344CB8AC3E}">
        <p14:creationId xmlns:p14="http://schemas.microsoft.com/office/powerpoint/2010/main" val="40500577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1CE0B4B-7407-D844-BF4C-8439DBC9CE72}"/>
              </a:ext>
            </a:extLst>
          </p:cNvPr>
          <p:cNvPicPr>
            <a:picLocks noChangeAspect="1"/>
          </p:cNvPicPr>
          <p:nvPr/>
        </p:nvPicPr>
        <p:blipFill>
          <a:blip r:embed="rId2"/>
          <a:stretch>
            <a:fillRect/>
          </a:stretch>
        </p:blipFill>
        <p:spPr>
          <a:xfrm>
            <a:off x="2895600" y="228600"/>
            <a:ext cx="6400800" cy="6400800"/>
          </a:xfrm>
          <a:prstGeom prst="rect">
            <a:avLst/>
          </a:prstGeom>
        </p:spPr>
      </p:pic>
      <p:sp>
        <p:nvSpPr>
          <p:cNvPr id="7" name="TextBox 6">
            <a:extLst>
              <a:ext uri="{FF2B5EF4-FFF2-40B4-BE49-F238E27FC236}">
                <a16:creationId xmlns:a16="http://schemas.microsoft.com/office/drawing/2014/main" id="{7339215C-8EC6-6C49-BFEA-1C360C62AB19}"/>
              </a:ext>
            </a:extLst>
          </p:cNvPr>
          <p:cNvSpPr txBox="1"/>
          <p:nvPr/>
        </p:nvSpPr>
        <p:spPr>
          <a:xfrm>
            <a:off x="4381991" y="6167735"/>
            <a:ext cx="3405741" cy="369332"/>
          </a:xfrm>
          <a:prstGeom prst="rect">
            <a:avLst/>
          </a:prstGeom>
          <a:solidFill>
            <a:srgbClr val="FFFFFF"/>
          </a:solidFill>
        </p:spPr>
        <p:txBody>
          <a:bodyPr wrap="none" rtlCol="0">
            <a:spAutoFit/>
          </a:bodyPr>
          <a:lstStyle/>
          <a:p>
            <a:r>
              <a:rPr lang="en-US"/>
              <a:t>pH at which protein has no charge </a:t>
            </a:r>
          </a:p>
        </p:txBody>
      </p:sp>
    </p:spTree>
    <p:extLst>
      <p:ext uri="{BB962C8B-B14F-4D97-AF65-F5344CB8AC3E}">
        <p14:creationId xmlns:p14="http://schemas.microsoft.com/office/powerpoint/2010/main" val="8718988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1CE0B4B-7407-D844-BF4C-8439DBC9CE72}"/>
              </a:ext>
            </a:extLst>
          </p:cNvPr>
          <p:cNvPicPr>
            <a:picLocks noChangeAspect="1"/>
          </p:cNvPicPr>
          <p:nvPr/>
        </p:nvPicPr>
        <p:blipFill>
          <a:blip r:embed="rId2"/>
          <a:stretch>
            <a:fillRect/>
          </a:stretch>
        </p:blipFill>
        <p:spPr>
          <a:xfrm>
            <a:off x="2895600" y="228600"/>
            <a:ext cx="6400800" cy="6400800"/>
          </a:xfrm>
          <a:prstGeom prst="rect">
            <a:avLst/>
          </a:prstGeom>
        </p:spPr>
      </p:pic>
      <p:sp>
        <p:nvSpPr>
          <p:cNvPr id="7" name="TextBox 6">
            <a:extLst>
              <a:ext uri="{FF2B5EF4-FFF2-40B4-BE49-F238E27FC236}">
                <a16:creationId xmlns:a16="http://schemas.microsoft.com/office/drawing/2014/main" id="{7339215C-8EC6-6C49-BFEA-1C360C62AB19}"/>
              </a:ext>
            </a:extLst>
          </p:cNvPr>
          <p:cNvSpPr txBox="1"/>
          <p:nvPr/>
        </p:nvSpPr>
        <p:spPr>
          <a:xfrm>
            <a:off x="4381991" y="6167735"/>
            <a:ext cx="3405741" cy="369332"/>
          </a:xfrm>
          <a:prstGeom prst="rect">
            <a:avLst/>
          </a:prstGeom>
          <a:solidFill>
            <a:srgbClr val="FFFFFF"/>
          </a:solidFill>
        </p:spPr>
        <p:txBody>
          <a:bodyPr wrap="none" rtlCol="0">
            <a:spAutoFit/>
          </a:bodyPr>
          <a:lstStyle/>
          <a:p>
            <a:r>
              <a:rPr lang="en-US"/>
              <a:t>pH at which protein has no charge </a:t>
            </a:r>
          </a:p>
        </p:txBody>
      </p:sp>
      <p:sp>
        <p:nvSpPr>
          <p:cNvPr id="2" name="Donut 1">
            <a:extLst>
              <a:ext uri="{FF2B5EF4-FFF2-40B4-BE49-F238E27FC236}">
                <a16:creationId xmlns:a16="http://schemas.microsoft.com/office/drawing/2014/main" id="{AFAD80BA-F5CF-D14B-25B7-C56932791EBA}"/>
              </a:ext>
            </a:extLst>
          </p:cNvPr>
          <p:cNvSpPr/>
          <p:nvPr/>
        </p:nvSpPr>
        <p:spPr bwMode="auto">
          <a:xfrm>
            <a:off x="3842952" y="864973"/>
            <a:ext cx="1594022" cy="3941805"/>
          </a:xfrm>
          <a:prstGeom prst="donut">
            <a:avLst>
              <a:gd name="adj" fmla="val 1657"/>
            </a:avLst>
          </a:prstGeom>
          <a:solidFill>
            <a:schemeClr val="accent1"/>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charset="0"/>
            </a:endParaRPr>
          </a:p>
        </p:txBody>
      </p:sp>
      <p:sp>
        <p:nvSpPr>
          <p:cNvPr id="3" name="TextBox 2">
            <a:extLst>
              <a:ext uri="{FF2B5EF4-FFF2-40B4-BE49-F238E27FC236}">
                <a16:creationId xmlns:a16="http://schemas.microsoft.com/office/drawing/2014/main" id="{3820F044-1E29-F396-19EF-ECB80E7DA1FA}"/>
              </a:ext>
            </a:extLst>
          </p:cNvPr>
          <p:cNvSpPr txBox="1"/>
          <p:nvPr/>
        </p:nvSpPr>
        <p:spPr>
          <a:xfrm>
            <a:off x="939114" y="3429000"/>
            <a:ext cx="1956486" cy="646331"/>
          </a:xfrm>
          <a:prstGeom prst="rect">
            <a:avLst/>
          </a:prstGeom>
          <a:noFill/>
          <a:ln>
            <a:solidFill>
              <a:srgbClr val="FF0000"/>
            </a:solidFill>
          </a:ln>
        </p:spPr>
        <p:txBody>
          <a:bodyPr wrap="square" rtlCol="0">
            <a:spAutoFit/>
          </a:bodyPr>
          <a:lstStyle/>
          <a:p>
            <a:r>
              <a:rPr lang="en-US">
                <a:solidFill>
                  <a:srgbClr val="FF0000"/>
                </a:solidFill>
              </a:rPr>
              <a:t>negative charge at neutral pH</a:t>
            </a:r>
          </a:p>
        </p:txBody>
      </p:sp>
      <p:cxnSp>
        <p:nvCxnSpPr>
          <p:cNvPr id="5" name="Straight Connector 4">
            <a:extLst>
              <a:ext uri="{FF2B5EF4-FFF2-40B4-BE49-F238E27FC236}">
                <a16:creationId xmlns:a16="http://schemas.microsoft.com/office/drawing/2014/main" id="{971DCDC2-F648-04D2-20B4-CA26955F79B7}"/>
              </a:ext>
            </a:extLst>
          </p:cNvPr>
          <p:cNvCxnSpPr>
            <a:stCxn id="3" idx="3"/>
          </p:cNvCxnSpPr>
          <p:nvPr/>
        </p:nvCxnSpPr>
        <p:spPr bwMode="auto">
          <a:xfrm flipV="1">
            <a:off x="2895600" y="3700848"/>
            <a:ext cx="947352" cy="51318"/>
          </a:xfrm>
          <a:prstGeom prst="line">
            <a:avLst/>
          </a:prstGeom>
          <a:solidFill>
            <a:schemeClr val="accent1"/>
          </a:solidFill>
          <a:ln w="9525" cap="flat" cmpd="sng" algn="ctr">
            <a:solidFill>
              <a:srgbClr val="FF0000"/>
            </a:solidFill>
            <a:prstDash val="solid"/>
            <a:round/>
            <a:headEnd type="none" w="med" len="med"/>
            <a:tailEnd type="none" w="med" len="med"/>
          </a:ln>
          <a:effectLst/>
        </p:spPr>
      </p:cxnSp>
      <p:sp>
        <p:nvSpPr>
          <p:cNvPr id="8" name="Donut 7">
            <a:extLst>
              <a:ext uri="{FF2B5EF4-FFF2-40B4-BE49-F238E27FC236}">
                <a16:creationId xmlns:a16="http://schemas.microsoft.com/office/drawing/2014/main" id="{C46D1B7B-4999-CB6C-C9AC-BB9160D29700}"/>
              </a:ext>
            </a:extLst>
          </p:cNvPr>
          <p:cNvSpPr/>
          <p:nvPr/>
        </p:nvSpPr>
        <p:spPr bwMode="auto">
          <a:xfrm>
            <a:off x="6095999" y="2594918"/>
            <a:ext cx="2318951" cy="2211860"/>
          </a:xfrm>
          <a:prstGeom prst="donut">
            <a:avLst>
              <a:gd name="adj" fmla="val 1657"/>
            </a:avLst>
          </a:prstGeom>
          <a:solidFill>
            <a:schemeClr val="accent1"/>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charset="0"/>
            </a:endParaRPr>
          </a:p>
        </p:txBody>
      </p:sp>
      <p:sp>
        <p:nvSpPr>
          <p:cNvPr id="9" name="TextBox 8">
            <a:extLst>
              <a:ext uri="{FF2B5EF4-FFF2-40B4-BE49-F238E27FC236}">
                <a16:creationId xmlns:a16="http://schemas.microsoft.com/office/drawing/2014/main" id="{AF0042BB-D1DF-88A4-D551-E7EED0C1947E}"/>
              </a:ext>
            </a:extLst>
          </p:cNvPr>
          <p:cNvSpPr txBox="1"/>
          <p:nvPr/>
        </p:nvSpPr>
        <p:spPr>
          <a:xfrm>
            <a:off x="9123403" y="3212757"/>
            <a:ext cx="1809150" cy="646331"/>
          </a:xfrm>
          <a:prstGeom prst="rect">
            <a:avLst/>
          </a:prstGeom>
          <a:noFill/>
          <a:ln>
            <a:solidFill>
              <a:srgbClr val="00B050"/>
            </a:solidFill>
          </a:ln>
        </p:spPr>
        <p:txBody>
          <a:bodyPr wrap="none" rtlCol="0">
            <a:spAutoFit/>
          </a:bodyPr>
          <a:lstStyle/>
          <a:p>
            <a:r>
              <a:rPr lang="en-US">
                <a:solidFill>
                  <a:srgbClr val="00B050"/>
                </a:solidFill>
              </a:rPr>
              <a:t>positive charge at</a:t>
            </a:r>
          </a:p>
          <a:p>
            <a:r>
              <a:rPr lang="en-US">
                <a:solidFill>
                  <a:srgbClr val="00B050"/>
                </a:solidFill>
              </a:rPr>
              <a:t>neutral pH</a:t>
            </a:r>
          </a:p>
        </p:txBody>
      </p:sp>
      <p:cxnSp>
        <p:nvCxnSpPr>
          <p:cNvPr id="11" name="Straight Connector 10">
            <a:extLst>
              <a:ext uri="{FF2B5EF4-FFF2-40B4-BE49-F238E27FC236}">
                <a16:creationId xmlns:a16="http://schemas.microsoft.com/office/drawing/2014/main" id="{0E2FC219-677E-C141-60E2-E9AA4ABC80F0}"/>
              </a:ext>
            </a:extLst>
          </p:cNvPr>
          <p:cNvCxnSpPr>
            <a:stCxn id="9" idx="1"/>
            <a:endCxn id="8" idx="6"/>
          </p:cNvCxnSpPr>
          <p:nvPr/>
        </p:nvCxnSpPr>
        <p:spPr bwMode="auto">
          <a:xfrm flipH="1">
            <a:off x="8414950" y="3535923"/>
            <a:ext cx="708453" cy="164925"/>
          </a:xfrm>
          <a:prstGeom prst="line">
            <a:avLst/>
          </a:prstGeom>
          <a:solidFill>
            <a:schemeClr val="accent1"/>
          </a:solidFill>
          <a:ln w="9525" cap="flat" cmpd="sng" algn="ctr">
            <a:solidFill>
              <a:srgbClr val="00B050"/>
            </a:solidFill>
            <a:prstDash val="solid"/>
            <a:round/>
            <a:headEnd type="none" w="med" len="med"/>
            <a:tailEnd type="none" w="med" len="med"/>
          </a:ln>
          <a:effectLst/>
        </p:spPr>
      </p:cxnSp>
    </p:spTree>
    <p:extLst>
      <p:ext uri="{BB962C8B-B14F-4D97-AF65-F5344CB8AC3E}">
        <p14:creationId xmlns:p14="http://schemas.microsoft.com/office/powerpoint/2010/main" val="2569489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3">
            <a:extLst>
              <a:ext uri="{FF2B5EF4-FFF2-40B4-BE49-F238E27FC236}">
                <a16:creationId xmlns:a16="http://schemas.microsoft.com/office/drawing/2014/main" id="{B91B08F9-DF8D-364A-A212-0D9463E05F2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8441" y="0"/>
            <a:ext cx="768152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FB880EA-7119-0D4D-BAED-0330A2895665}"/>
              </a:ext>
            </a:extLst>
          </p:cNvPr>
          <p:cNvSpPr txBox="1"/>
          <p:nvPr/>
        </p:nvSpPr>
        <p:spPr>
          <a:xfrm>
            <a:off x="6796726" y="476032"/>
            <a:ext cx="5043340" cy="2308324"/>
          </a:xfrm>
          <a:prstGeom prst="rect">
            <a:avLst/>
          </a:prstGeom>
          <a:noFill/>
        </p:spPr>
        <p:txBody>
          <a:bodyPr wrap="square" rtlCol="0">
            <a:spAutoFit/>
          </a:bodyPr>
          <a:lstStyle/>
          <a:p>
            <a:r>
              <a:rPr lang="en-US"/>
              <a:t>From:</a:t>
            </a:r>
          </a:p>
          <a:p>
            <a:r>
              <a:rPr lang="en-US" b="1"/>
              <a:t>Intron positions correlate with module boundaries in ancient proteins</a:t>
            </a:r>
          </a:p>
          <a:p>
            <a:r>
              <a:rPr lang="en-US"/>
              <a:t>Sandro Jose de Souza, </a:t>
            </a:r>
            <a:r>
              <a:rPr lang="en-US" err="1"/>
              <a:t>Manyuan</a:t>
            </a:r>
            <a:r>
              <a:rPr lang="en-US"/>
              <a:t> Long, Lloyd </a:t>
            </a:r>
            <a:r>
              <a:rPr lang="en-US" err="1"/>
              <a:t>Schoenbach</a:t>
            </a:r>
            <a:r>
              <a:rPr lang="en-US"/>
              <a:t>, Scott William Roy, and Walter Gilbert</a:t>
            </a:r>
          </a:p>
          <a:p>
            <a:r>
              <a:rPr lang="en-US">
                <a:hlinkClick r:id="rId3"/>
              </a:rPr>
              <a:t>https://www.pnas.org/content/93/25/14632</a:t>
            </a:r>
            <a:endParaRPr lang="en-US"/>
          </a:p>
          <a:p>
            <a:endParaRPr lang="en-US"/>
          </a:p>
          <a:p>
            <a:endParaRPr lang="en-US"/>
          </a:p>
        </p:txBody>
      </p:sp>
      <p:sp>
        <p:nvSpPr>
          <p:cNvPr id="3" name="TextBox 2">
            <a:extLst>
              <a:ext uri="{FF2B5EF4-FFF2-40B4-BE49-F238E27FC236}">
                <a16:creationId xmlns:a16="http://schemas.microsoft.com/office/drawing/2014/main" id="{3B353D31-E6C6-F04A-8C74-40F3EB472665}"/>
              </a:ext>
            </a:extLst>
          </p:cNvPr>
          <p:cNvSpPr txBox="1"/>
          <p:nvPr/>
        </p:nvSpPr>
        <p:spPr>
          <a:xfrm>
            <a:off x="8314441" y="5109328"/>
            <a:ext cx="3525625" cy="646331"/>
          </a:xfrm>
          <a:prstGeom prst="rect">
            <a:avLst/>
          </a:prstGeom>
          <a:noFill/>
        </p:spPr>
        <p:txBody>
          <a:bodyPr wrap="square" rtlCol="0">
            <a:spAutoFit/>
          </a:bodyPr>
          <a:lstStyle/>
          <a:p>
            <a:r>
              <a:rPr lang="en-US"/>
              <a:t>Named after </a:t>
            </a:r>
            <a:r>
              <a:rPr lang="en-US" err="1"/>
              <a:t>Mitiko</a:t>
            </a:r>
            <a:r>
              <a:rPr lang="en-US"/>
              <a:t> </a:t>
            </a:r>
            <a:r>
              <a:rPr lang="en-US" err="1"/>
              <a:t>Gō</a:t>
            </a:r>
            <a:endParaRPr lang="en-US"/>
          </a:p>
          <a:p>
            <a:endParaRPr lang="en-US"/>
          </a:p>
        </p:txBody>
      </p:sp>
    </p:spTree>
    <p:extLst>
      <p:ext uri="{BB962C8B-B14F-4D97-AF65-F5344CB8AC3E}">
        <p14:creationId xmlns:p14="http://schemas.microsoft.com/office/powerpoint/2010/main" val="6053401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2079" y="191450"/>
            <a:ext cx="6400800" cy="6400800"/>
          </a:xfrm>
          <a:prstGeom prst="rect">
            <a:avLst/>
          </a:prstGeom>
        </p:spPr>
      </p:pic>
      <p:sp>
        <p:nvSpPr>
          <p:cNvPr id="5" name="TextBox 4"/>
          <p:cNvSpPr txBox="1"/>
          <p:nvPr/>
        </p:nvSpPr>
        <p:spPr>
          <a:xfrm>
            <a:off x="4599609" y="6105832"/>
            <a:ext cx="3405741" cy="369332"/>
          </a:xfrm>
          <a:prstGeom prst="rect">
            <a:avLst/>
          </a:prstGeom>
          <a:solidFill>
            <a:schemeClr val="bg1"/>
          </a:solidFill>
          <a:ln>
            <a:solidFill>
              <a:schemeClr val="bg1"/>
            </a:solidFill>
          </a:ln>
        </p:spPr>
        <p:txBody>
          <a:bodyPr wrap="none" rtlCol="0">
            <a:spAutoFit/>
          </a:bodyPr>
          <a:lstStyle/>
          <a:p>
            <a:r>
              <a:rPr lang="en-US">
                <a:ln w="0"/>
                <a:effectLst>
                  <a:outerShdw blurRad="38100" dist="19050" dir="2700000" algn="tl" rotWithShape="0">
                    <a:schemeClr val="dk1">
                      <a:alpha val="40000"/>
                    </a:schemeClr>
                  </a:outerShdw>
                </a:effectLst>
              </a:rPr>
              <a:t>pH at which protein has no charge </a:t>
            </a:r>
          </a:p>
        </p:txBody>
      </p:sp>
      <p:sp>
        <p:nvSpPr>
          <p:cNvPr id="7" name="TextBox 6"/>
          <p:cNvSpPr txBox="1"/>
          <p:nvPr/>
        </p:nvSpPr>
        <p:spPr>
          <a:xfrm>
            <a:off x="8205019" y="1740310"/>
            <a:ext cx="2138516" cy="923330"/>
          </a:xfrm>
          <a:prstGeom prst="rect">
            <a:avLst/>
          </a:prstGeom>
          <a:noFill/>
        </p:spPr>
        <p:txBody>
          <a:bodyPr wrap="square" rtlCol="0">
            <a:spAutoFit/>
          </a:bodyPr>
          <a:lstStyle/>
          <a:p>
            <a:r>
              <a:rPr lang="en-US"/>
              <a:t>DNA, cell wall &amp; membrane bound proteins </a:t>
            </a:r>
          </a:p>
        </p:txBody>
      </p:sp>
    </p:spTree>
    <p:extLst>
      <p:ext uri="{BB962C8B-B14F-4D97-AF65-F5344CB8AC3E}">
        <p14:creationId xmlns:p14="http://schemas.microsoft.com/office/powerpoint/2010/main" val="16493623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35D00B-A359-C241-9392-277D2557DF89}"/>
              </a:ext>
            </a:extLst>
          </p:cNvPr>
          <p:cNvPicPr>
            <a:picLocks noChangeAspect="1"/>
          </p:cNvPicPr>
          <p:nvPr/>
        </p:nvPicPr>
        <p:blipFill rotWithShape="1">
          <a:blip r:embed="rId2"/>
          <a:srcRect t="5053" b="4310"/>
          <a:stretch/>
        </p:blipFill>
        <p:spPr>
          <a:xfrm>
            <a:off x="471948" y="752168"/>
            <a:ext cx="10422194" cy="5397909"/>
          </a:xfrm>
          <a:prstGeom prst="rect">
            <a:avLst/>
          </a:prstGeom>
        </p:spPr>
      </p:pic>
    </p:spTree>
    <p:extLst>
      <p:ext uri="{BB962C8B-B14F-4D97-AF65-F5344CB8AC3E}">
        <p14:creationId xmlns:p14="http://schemas.microsoft.com/office/powerpoint/2010/main" val="9681722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A566E0-A5DD-2164-5A2A-758DE7E7318D}"/>
              </a:ext>
            </a:extLst>
          </p:cNvPr>
          <p:cNvPicPr>
            <a:picLocks noChangeAspect="1"/>
          </p:cNvPicPr>
          <p:nvPr/>
        </p:nvPicPr>
        <p:blipFill>
          <a:blip r:embed="rId2"/>
          <a:stretch>
            <a:fillRect/>
          </a:stretch>
        </p:blipFill>
        <p:spPr>
          <a:xfrm>
            <a:off x="219844" y="221226"/>
            <a:ext cx="3151580" cy="3207774"/>
          </a:xfrm>
          <a:prstGeom prst="rect">
            <a:avLst/>
          </a:prstGeom>
        </p:spPr>
      </p:pic>
      <p:pic>
        <p:nvPicPr>
          <p:cNvPr id="4" name="Picture 3">
            <a:extLst>
              <a:ext uri="{FF2B5EF4-FFF2-40B4-BE49-F238E27FC236}">
                <a16:creationId xmlns:a16="http://schemas.microsoft.com/office/drawing/2014/main" id="{16ECCD71-2747-A9F7-EAA1-BB36F0116EE7}"/>
              </a:ext>
            </a:extLst>
          </p:cNvPr>
          <p:cNvPicPr>
            <a:picLocks noChangeAspect="1"/>
          </p:cNvPicPr>
          <p:nvPr/>
        </p:nvPicPr>
        <p:blipFill>
          <a:blip r:embed="rId3"/>
          <a:stretch>
            <a:fillRect/>
          </a:stretch>
        </p:blipFill>
        <p:spPr>
          <a:xfrm>
            <a:off x="3878039" y="95864"/>
            <a:ext cx="3288695" cy="3333136"/>
          </a:xfrm>
          <a:prstGeom prst="rect">
            <a:avLst/>
          </a:prstGeom>
        </p:spPr>
      </p:pic>
      <p:pic>
        <p:nvPicPr>
          <p:cNvPr id="5" name="Picture 4">
            <a:extLst>
              <a:ext uri="{FF2B5EF4-FFF2-40B4-BE49-F238E27FC236}">
                <a16:creationId xmlns:a16="http://schemas.microsoft.com/office/drawing/2014/main" id="{42FDC1C1-2054-2D0A-5FF3-4EB5E6A1F60E}"/>
              </a:ext>
            </a:extLst>
          </p:cNvPr>
          <p:cNvPicPr>
            <a:picLocks noChangeAspect="1"/>
          </p:cNvPicPr>
          <p:nvPr/>
        </p:nvPicPr>
        <p:blipFill>
          <a:blip r:embed="rId4"/>
          <a:stretch>
            <a:fillRect/>
          </a:stretch>
        </p:blipFill>
        <p:spPr>
          <a:xfrm>
            <a:off x="7780342" y="150063"/>
            <a:ext cx="3288696" cy="3278937"/>
          </a:xfrm>
          <a:prstGeom prst="rect">
            <a:avLst/>
          </a:prstGeom>
        </p:spPr>
      </p:pic>
      <p:pic>
        <p:nvPicPr>
          <p:cNvPr id="6" name="Picture 5">
            <a:extLst>
              <a:ext uri="{FF2B5EF4-FFF2-40B4-BE49-F238E27FC236}">
                <a16:creationId xmlns:a16="http://schemas.microsoft.com/office/drawing/2014/main" id="{35A402DE-6B7F-92F4-F767-8FBBF7AC10FA}"/>
              </a:ext>
            </a:extLst>
          </p:cNvPr>
          <p:cNvPicPr>
            <a:picLocks noChangeAspect="1"/>
          </p:cNvPicPr>
          <p:nvPr/>
        </p:nvPicPr>
        <p:blipFill>
          <a:blip r:embed="rId5"/>
          <a:stretch>
            <a:fillRect/>
          </a:stretch>
        </p:blipFill>
        <p:spPr>
          <a:xfrm>
            <a:off x="1504346" y="3429000"/>
            <a:ext cx="3520170" cy="3429000"/>
          </a:xfrm>
          <a:prstGeom prst="rect">
            <a:avLst/>
          </a:prstGeom>
        </p:spPr>
      </p:pic>
      <p:pic>
        <p:nvPicPr>
          <p:cNvPr id="7" name="Picture 6">
            <a:extLst>
              <a:ext uri="{FF2B5EF4-FFF2-40B4-BE49-F238E27FC236}">
                <a16:creationId xmlns:a16="http://schemas.microsoft.com/office/drawing/2014/main" id="{831FFD4A-5A21-FFC9-FA7A-5AC249DC2213}"/>
              </a:ext>
            </a:extLst>
          </p:cNvPr>
          <p:cNvPicPr>
            <a:picLocks noChangeAspect="1"/>
          </p:cNvPicPr>
          <p:nvPr/>
        </p:nvPicPr>
        <p:blipFill>
          <a:blip r:embed="rId6"/>
          <a:stretch>
            <a:fillRect/>
          </a:stretch>
        </p:blipFill>
        <p:spPr>
          <a:xfrm>
            <a:off x="6192420" y="3524862"/>
            <a:ext cx="3352516" cy="3333137"/>
          </a:xfrm>
          <a:prstGeom prst="rect">
            <a:avLst/>
          </a:prstGeom>
        </p:spPr>
      </p:pic>
    </p:spTree>
    <p:extLst>
      <p:ext uri="{BB962C8B-B14F-4D97-AF65-F5344CB8AC3E}">
        <p14:creationId xmlns:p14="http://schemas.microsoft.com/office/powerpoint/2010/main" val="25384721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AC4926-A00D-F347-989B-4E4D38618234}"/>
              </a:ext>
            </a:extLst>
          </p:cNvPr>
          <p:cNvPicPr>
            <a:picLocks noChangeAspect="1"/>
          </p:cNvPicPr>
          <p:nvPr/>
        </p:nvPicPr>
        <p:blipFill>
          <a:blip r:embed="rId3"/>
          <a:stretch>
            <a:fillRect/>
          </a:stretch>
        </p:blipFill>
        <p:spPr>
          <a:xfrm>
            <a:off x="914400" y="228600"/>
            <a:ext cx="6626774" cy="6721366"/>
          </a:xfrm>
          <a:prstGeom prst="rect">
            <a:avLst/>
          </a:prstGeom>
        </p:spPr>
      </p:pic>
      <p:sp>
        <p:nvSpPr>
          <p:cNvPr id="4" name="TextBox 3">
            <a:extLst>
              <a:ext uri="{FF2B5EF4-FFF2-40B4-BE49-F238E27FC236}">
                <a16:creationId xmlns:a16="http://schemas.microsoft.com/office/drawing/2014/main" id="{E07500E3-AEC2-F047-83D3-8C006FEB2CC6}"/>
              </a:ext>
            </a:extLst>
          </p:cNvPr>
          <p:cNvSpPr txBox="1"/>
          <p:nvPr/>
        </p:nvSpPr>
        <p:spPr>
          <a:xfrm>
            <a:off x="7935311" y="1713454"/>
            <a:ext cx="4046483" cy="923330"/>
          </a:xfrm>
          <a:prstGeom prst="rect">
            <a:avLst/>
          </a:prstGeom>
          <a:noFill/>
        </p:spPr>
        <p:txBody>
          <a:bodyPr wrap="square" rtlCol="0">
            <a:spAutoFit/>
          </a:bodyPr>
          <a:lstStyle/>
          <a:p>
            <a:r>
              <a:rPr lang="en-US">
                <a:solidFill>
                  <a:srgbClr val="00B050"/>
                </a:solidFill>
              </a:rPr>
              <a:t>Green: </a:t>
            </a:r>
            <a:r>
              <a:rPr lang="en-US"/>
              <a:t>Normal distribution with 100,000 samples</a:t>
            </a:r>
          </a:p>
          <a:p>
            <a:r>
              <a:rPr lang="en-US">
                <a:solidFill>
                  <a:srgbClr val="FF0000"/>
                </a:solidFill>
              </a:rPr>
              <a:t>Red: </a:t>
            </a:r>
            <a:r>
              <a:rPr lang="en-US"/>
              <a:t>Actual theoretical IEP data </a:t>
            </a:r>
          </a:p>
        </p:txBody>
      </p:sp>
      <p:sp>
        <p:nvSpPr>
          <p:cNvPr id="5" name="TextBox 4">
            <a:extLst>
              <a:ext uri="{FF2B5EF4-FFF2-40B4-BE49-F238E27FC236}">
                <a16:creationId xmlns:a16="http://schemas.microsoft.com/office/drawing/2014/main" id="{4BC71157-158C-CA4E-A353-B41F3AFF994A}"/>
              </a:ext>
            </a:extLst>
          </p:cNvPr>
          <p:cNvSpPr txBox="1"/>
          <p:nvPr/>
        </p:nvSpPr>
        <p:spPr>
          <a:xfrm>
            <a:off x="7541174" y="5044967"/>
            <a:ext cx="4251434" cy="1200329"/>
          </a:xfrm>
          <a:prstGeom prst="rect">
            <a:avLst/>
          </a:prstGeom>
          <a:noFill/>
        </p:spPr>
        <p:txBody>
          <a:bodyPr wrap="square" rtlCol="0">
            <a:spAutoFit/>
          </a:bodyPr>
          <a:lstStyle/>
          <a:p>
            <a:r>
              <a:rPr lang="en-US">
                <a:solidFill>
                  <a:srgbClr val="00B050"/>
                </a:solidFill>
              </a:rPr>
              <a:t>Green: </a:t>
            </a:r>
            <a:r>
              <a:rPr lang="en-US"/>
              <a:t>Normal distribution with 100,000 samples</a:t>
            </a:r>
          </a:p>
          <a:p>
            <a:r>
              <a:rPr lang="en-US">
                <a:solidFill>
                  <a:srgbClr val="FF0000"/>
                </a:solidFill>
              </a:rPr>
              <a:t>Red: </a:t>
            </a:r>
            <a:r>
              <a:rPr lang="en-US"/>
              <a:t>Normal distribution with same number of samples as real data </a:t>
            </a:r>
          </a:p>
        </p:txBody>
      </p:sp>
    </p:spTree>
    <p:extLst>
      <p:ext uri="{BB962C8B-B14F-4D97-AF65-F5344CB8AC3E}">
        <p14:creationId xmlns:p14="http://schemas.microsoft.com/office/powerpoint/2010/main" val="10953951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D65000-1CF9-5F4F-AE98-457B47B3E018}"/>
              </a:ext>
            </a:extLst>
          </p:cNvPr>
          <p:cNvPicPr>
            <a:picLocks noChangeAspect="1"/>
          </p:cNvPicPr>
          <p:nvPr/>
        </p:nvPicPr>
        <p:blipFill>
          <a:blip r:embed="rId2"/>
          <a:stretch>
            <a:fillRect/>
          </a:stretch>
        </p:blipFill>
        <p:spPr>
          <a:xfrm>
            <a:off x="3338804" y="3573625"/>
            <a:ext cx="3559629" cy="3559629"/>
          </a:xfrm>
          <a:prstGeom prst="rect">
            <a:avLst/>
          </a:prstGeom>
        </p:spPr>
      </p:pic>
      <p:pic>
        <p:nvPicPr>
          <p:cNvPr id="4" name="Picture 3">
            <a:extLst>
              <a:ext uri="{FF2B5EF4-FFF2-40B4-BE49-F238E27FC236}">
                <a16:creationId xmlns:a16="http://schemas.microsoft.com/office/drawing/2014/main" id="{851E2C1D-6799-4346-8CD1-4EE4231B80A1}"/>
              </a:ext>
            </a:extLst>
          </p:cNvPr>
          <p:cNvPicPr>
            <a:picLocks noChangeAspect="1"/>
          </p:cNvPicPr>
          <p:nvPr/>
        </p:nvPicPr>
        <p:blipFill>
          <a:blip r:embed="rId3"/>
          <a:stretch>
            <a:fillRect/>
          </a:stretch>
        </p:blipFill>
        <p:spPr>
          <a:xfrm>
            <a:off x="3338804" y="13996"/>
            <a:ext cx="3559629" cy="3559629"/>
          </a:xfrm>
          <a:prstGeom prst="rect">
            <a:avLst/>
          </a:prstGeom>
        </p:spPr>
      </p:pic>
      <p:sp>
        <p:nvSpPr>
          <p:cNvPr id="5" name="TextBox 4">
            <a:extLst>
              <a:ext uri="{FF2B5EF4-FFF2-40B4-BE49-F238E27FC236}">
                <a16:creationId xmlns:a16="http://schemas.microsoft.com/office/drawing/2014/main" id="{A18F340E-F314-5447-97E4-95EEF002DA40}"/>
              </a:ext>
            </a:extLst>
          </p:cNvPr>
          <p:cNvSpPr txBox="1"/>
          <p:nvPr/>
        </p:nvSpPr>
        <p:spPr>
          <a:xfrm>
            <a:off x="3870649" y="3303039"/>
            <a:ext cx="2336345" cy="276999"/>
          </a:xfrm>
          <a:prstGeom prst="rect">
            <a:avLst/>
          </a:prstGeom>
          <a:solidFill>
            <a:srgbClr val="FFFFFF"/>
          </a:solidFill>
        </p:spPr>
        <p:txBody>
          <a:bodyPr wrap="none" rtlCol="0">
            <a:spAutoFit/>
          </a:bodyPr>
          <a:lstStyle/>
          <a:p>
            <a:r>
              <a:rPr lang="en-US" sz="1200"/>
              <a:t>pH at which protein has no charge </a:t>
            </a:r>
          </a:p>
        </p:txBody>
      </p:sp>
      <p:sp>
        <p:nvSpPr>
          <p:cNvPr id="6" name="TextBox 5">
            <a:extLst>
              <a:ext uri="{FF2B5EF4-FFF2-40B4-BE49-F238E27FC236}">
                <a16:creationId xmlns:a16="http://schemas.microsoft.com/office/drawing/2014/main" id="{930B99A4-C528-BA4E-907F-88F09B197280}"/>
              </a:ext>
            </a:extLst>
          </p:cNvPr>
          <p:cNvSpPr txBox="1"/>
          <p:nvPr/>
        </p:nvSpPr>
        <p:spPr>
          <a:xfrm>
            <a:off x="6898433" y="392308"/>
            <a:ext cx="2684348" cy="646331"/>
          </a:xfrm>
          <a:prstGeom prst="rect">
            <a:avLst/>
          </a:prstGeom>
          <a:noFill/>
        </p:spPr>
        <p:txBody>
          <a:bodyPr wrap="square" rtlCol="0">
            <a:spAutoFit/>
          </a:bodyPr>
          <a:lstStyle/>
          <a:p>
            <a:r>
              <a:rPr lang="en-US"/>
              <a:t>DNA, cell wall &amp; membrane bound proteins </a:t>
            </a:r>
          </a:p>
        </p:txBody>
      </p:sp>
      <p:cxnSp>
        <p:nvCxnSpPr>
          <p:cNvPr id="7" name="Straight Arrow Connector 6">
            <a:extLst>
              <a:ext uri="{FF2B5EF4-FFF2-40B4-BE49-F238E27FC236}">
                <a16:creationId xmlns:a16="http://schemas.microsoft.com/office/drawing/2014/main" id="{51D8D5F9-24F5-6F41-BCA6-D80EC20C1B74}"/>
              </a:ext>
            </a:extLst>
          </p:cNvPr>
          <p:cNvCxnSpPr/>
          <p:nvPr/>
        </p:nvCxnSpPr>
        <p:spPr bwMode="auto">
          <a:xfrm flipH="1">
            <a:off x="5878286" y="715473"/>
            <a:ext cx="1020147" cy="747567"/>
          </a:xfrm>
          <a:prstGeom prst="straightConnector1">
            <a:avLst/>
          </a:prstGeom>
          <a:ln w="254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9" name="TextBox 8">
            <a:extLst>
              <a:ext uri="{FF2B5EF4-FFF2-40B4-BE49-F238E27FC236}">
                <a16:creationId xmlns:a16="http://schemas.microsoft.com/office/drawing/2014/main" id="{C9874BB4-D89A-396E-B9DA-2DE9AC5D8FC5}"/>
              </a:ext>
            </a:extLst>
          </p:cNvPr>
          <p:cNvSpPr txBox="1"/>
          <p:nvPr/>
        </p:nvSpPr>
        <p:spPr>
          <a:xfrm>
            <a:off x="6722076" y="4473831"/>
            <a:ext cx="5469923" cy="1477328"/>
          </a:xfrm>
          <a:prstGeom prst="rect">
            <a:avLst/>
          </a:prstGeom>
          <a:noFill/>
        </p:spPr>
        <p:txBody>
          <a:bodyPr wrap="square" rtlCol="0">
            <a:spAutoFit/>
          </a:bodyPr>
          <a:lstStyle/>
          <a:p>
            <a:r>
              <a:rPr lang="en-US"/>
              <a:t>What does this say about the cytoplasmic pH in </a:t>
            </a:r>
            <a:r>
              <a:rPr lang="en-US" err="1"/>
              <a:t>Thermoplasma</a:t>
            </a:r>
            <a:r>
              <a:rPr lang="en-US"/>
              <a:t> (a thermoacidophile, some measurements  had suggested an acidic  cytoplasmic pH)?</a:t>
            </a:r>
          </a:p>
          <a:p>
            <a:r>
              <a:rPr lang="en-US"/>
              <a:t>compare https://</a:t>
            </a:r>
            <a:r>
              <a:rPr lang="en-US" err="1"/>
              <a:t>pubmed.ncbi.nlm.nih.gov</a:t>
            </a:r>
            <a:r>
              <a:rPr lang="en-US"/>
              <a:t>/12804/ and</a:t>
            </a:r>
          </a:p>
          <a:p>
            <a:r>
              <a:rPr lang="en-US"/>
              <a:t>https://</a:t>
            </a:r>
            <a:r>
              <a:rPr lang="en-US" err="1"/>
              <a:t>www.ncbi.nlm.nih.gov</a:t>
            </a:r>
            <a:r>
              <a:rPr lang="en-US"/>
              <a:t>/</a:t>
            </a:r>
            <a:r>
              <a:rPr lang="en-US" err="1"/>
              <a:t>pmc</a:t>
            </a:r>
            <a:r>
              <a:rPr lang="en-US"/>
              <a:t>/articles/PMC214861/</a:t>
            </a:r>
          </a:p>
        </p:txBody>
      </p:sp>
    </p:spTree>
    <p:extLst>
      <p:ext uri="{BB962C8B-B14F-4D97-AF65-F5344CB8AC3E}">
        <p14:creationId xmlns:p14="http://schemas.microsoft.com/office/powerpoint/2010/main" val="4680002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rmoplasmatales.pepstat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4194" y="228600"/>
            <a:ext cx="6400800" cy="6400800"/>
          </a:xfrm>
          <a:prstGeom prst="rect">
            <a:avLst/>
          </a:prstGeom>
        </p:spPr>
      </p:pic>
      <p:sp>
        <p:nvSpPr>
          <p:cNvPr id="4" name="TextBox 3"/>
          <p:cNvSpPr txBox="1"/>
          <p:nvPr/>
        </p:nvSpPr>
        <p:spPr>
          <a:xfrm>
            <a:off x="2046072" y="374312"/>
            <a:ext cx="7675499" cy="400110"/>
          </a:xfrm>
          <a:prstGeom prst="rect">
            <a:avLst/>
          </a:prstGeom>
          <a:solidFill>
            <a:schemeClr val="bg1"/>
          </a:solidFill>
        </p:spPr>
        <p:txBody>
          <a:bodyPr wrap="none" rtlCol="0">
            <a:spAutoFit/>
          </a:bodyPr>
          <a:lstStyle/>
          <a:p>
            <a:r>
              <a:rPr lang="en-US" sz="2000"/>
              <a:t>Histogram of theoretical isoelectric points of </a:t>
            </a:r>
            <a:r>
              <a:rPr lang="en-US" sz="2000" i="1" err="1"/>
              <a:t>Thermplasmatales</a:t>
            </a:r>
            <a:r>
              <a:rPr lang="en-US" sz="2000" i="1"/>
              <a:t> </a:t>
            </a:r>
            <a:r>
              <a:rPr lang="en-US" sz="2000"/>
              <a:t>proteins </a:t>
            </a:r>
          </a:p>
        </p:txBody>
      </p:sp>
      <p:sp>
        <p:nvSpPr>
          <p:cNvPr id="5" name="TextBox 4"/>
          <p:cNvSpPr txBox="1"/>
          <p:nvPr/>
        </p:nvSpPr>
        <p:spPr>
          <a:xfrm>
            <a:off x="3651723" y="6114356"/>
            <a:ext cx="3405741" cy="369332"/>
          </a:xfrm>
          <a:prstGeom prst="rect">
            <a:avLst/>
          </a:prstGeom>
          <a:solidFill>
            <a:srgbClr val="FFFFFF"/>
          </a:solidFill>
        </p:spPr>
        <p:txBody>
          <a:bodyPr wrap="none" rtlCol="0">
            <a:spAutoFit/>
          </a:bodyPr>
          <a:lstStyle/>
          <a:p>
            <a:r>
              <a:rPr lang="en-US"/>
              <a:t>pH at which protein has no charge </a:t>
            </a:r>
          </a:p>
        </p:txBody>
      </p:sp>
      <p:sp>
        <p:nvSpPr>
          <p:cNvPr id="2" name="TextBox 1">
            <a:extLst>
              <a:ext uri="{FF2B5EF4-FFF2-40B4-BE49-F238E27FC236}">
                <a16:creationId xmlns:a16="http://schemas.microsoft.com/office/drawing/2014/main" id="{421E0CE0-8977-C969-0BB2-F6347C0598A2}"/>
              </a:ext>
            </a:extLst>
          </p:cNvPr>
          <p:cNvSpPr txBox="1"/>
          <p:nvPr/>
        </p:nvSpPr>
        <p:spPr>
          <a:xfrm>
            <a:off x="7661189" y="1569994"/>
            <a:ext cx="4345458" cy="2585323"/>
          </a:xfrm>
          <a:prstGeom prst="rect">
            <a:avLst/>
          </a:prstGeom>
          <a:noFill/>
        </p:spPr>
        <p:txBody>
          <a:bodyPr wrap="square" rtlCol="0">
            <a:spAutoFit/>
          </a:bodyPr>
          <a:lstStyle/>
          <a:p>
            <a:r>
              <a:rPr lang="en-US"/>
              <a:t>What does this say about the cytoplasmic pH in </a:t>
            </a:r>
            <a:r>
              <a:rPr lang="en-US" err="1"/>
              <a:t>Thermoplasma</a:t>
            </a:r>
            <a:r>
              <a:rPr lang="en-US"/>
              <a:t> (a thermoacidophile, some measurements  had suggested an acidic  cytoplasmic pH)?</a:t>
            </a:r>
          </a:p>
          <a:p>
            <a:endParaRPr lang="en-US"/>
          </a:p>
          <a:p>
            <a:r>
              <a:rPr lang="en-US"/>
              <a:t>compare https://</a:t>
            </a:r>
            <a:r>
              <a:rPr lang="en-US" err="1"/>
              <a:t>pubmed.ncbi.nlm.nih.gov</a:t>
            </a:r>
            <a:r>
              <a:rPr lang="en-US"/>
              <a:t>/12804/ and</a:t>
            </a:r>
          </a:p>
          <a:p>
            <a:r>
              <a:rPr lang="en-US"/>
              <a:t>https://</a:t>
            </a:r>
            <a:r>
              <a:rPr lang="en-US" err="1"/>
              <a:t>www.ncbi.nlm.nih.gov</a:t>
            </a:r>
            <a:r>
              <a:rPr lang="en-US"/>
              <a:t>/</a:t>
            </a:r>
            <a:r>
              <a:rPr lang="en-US" err="1"/>
              <a:t>pmc</a:t>
            </a:r>
            <a:r>
              <a:rPr lang="en-US"/>
              <a:t>/articles/PMC214861/</a:t>
            </a:r>
          </a:p>
        </p:txBody>
      </p:sp>
    </p:spTree>
    <p:extLst>
      <p:ext uri="{BB962C8B-B14F-4D97-AF65-F5344CB8AC3E}">
        <p14:creationId xmlns:p14="http://schemas.microsoft.com/office/powerpoint/2010/main" val="16532164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83FDEA-F5C6-4C4E-BC30-4C057BDC2DE0}"/>
              </a:ext>
            </a:extLst>
          </p:cNvPr>
          <p:cNvPicPr>
            <a:picLocks noChangeAspect="1"/>
          </p:cNvPicPr>
          <p:nvPr/>
        </p:nvPicPr>
        <p:blipFill>
          <a:blip r:embed="rId2"/>
          <a:stretch>
            <a:fillRect/>
          </a:stretch>
        </p:blipFill>
        <p:spPr>
          <a:xfrm>
            <a:off x="2895600" y="228600"/>
            <a:ext cx="6400800" cy="6400800"/>
          </a:xfrm>
          <a:prstGeom prst="rect">
            <a:avLst/>
          </a:prstGeom>
        </p:spPr>
      </p:pic>
      <p:sp>
        <p:nvSpPr>
          <p:cNvPr id="4" name="TextBox 3">
            <a:extLst>
              <a:ext uri="{FF2B5EF4-FFF2-40B4-BE49-F238E27FC236}">
                <a16:creationId xmlns:a16="http://schemas.microsoft.com/office/drawing/2014/main" id="{1AA4D967-DD28-0C42-8520-03F16ADE77F3}"/>
              </a:ext>
            </a:extLst>
          </p:cNvPr>
          <p:cNvSpPr txBox="1"/>
          <p:nvPr/>
        </p:nvSpPr>
        <p:spPr>
          <a:xfrm>
            <a:off x="4204709" y="6167735"/>
            <a:ext cx="3405741" cy="369332"/>
          </a:xfrm>
          <a:prstGeom prst="rect">
            <a:avLst/>
          </a:prstGeom>
          <a:solidFill>
            <a:srgbClr val="FFFFFF"/>
          </a:solidFill>
        </p:spPr>
        <p:txBody>
          <a:bodyPr wrap="none" rtlCol="0">
            <a:spAutoFit/>
          </a:bodyPr>
          <a:lstStyle/>
          <a:p>
            <a:r>
              <a:rPr lang="en-US"/>
              <a:t>pH at which protein has no charge </a:t>
            </a:r>
          </a:p>
        </p:txBody>
      </p:sp>
    </p:spTree>
    <p:extLst>
      <p:ext uri="{BB962C8B-B14F-4D97-AF65-F5344CB8AC3E}">
        <p14:creationId xmlns:p14="http://schemas.microsoft.com/office/powerpoint/2010/main" val="18529336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Saccharomyces.pepstat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228600"/>
            <a:ext cx="6400800" cy="6400800"/>
          </a:xfrm>
          <a:prstGeom prst="rect">
            <a:avLst/>
          </a:prstGeom>
        </p:spPr>
      </p:pic>
      <p:sp>
        <p:nvSpPr>
          <p:cNvPr id="4" name="TextBox 3"/>
          <p:cNvSpPr txBox="1"/>
          <p:nvPr/>
        </p:nvSpPr>
        <p:spPr>
          <a:xfrm>
            <a:off x="2046072" y="374312"/>
            <a:ext cx="7367851" cy="400110"/>
          </a:xfrm>
          <a:prstGeom prst="rect">
            <a:avLst/>
          </a:prstGeom>
          <a:solidFill>
            <a:schemeClr val="bg1"/>
          </a:solidFill>
        </p:spPr>
        <p:txBody>
          <a:bodyPr wrap="none" rtlCol="0">
            <a:spAutoFit/>
          </a:bodyPr>
          <a:lstStyle/>
          <a:p>
            <a:r>
              <a:rPr lang="en-US" sz="2000"/>
              <a:t>Histogram of theoretical isoelectric points of </a:t>
            </a:r>
            <a:r>
              <a:rPr lang="en-US" sz="2000" i="1"/>
              <a:t>Saccharomyces </a:t>
            </a:r>
            <a:r>
              <a:rPr lang="en-US" sz="2000"/>
              <a:t>proteins </a:t>
            </a:r>
          </a:p>
        </p:txBody>
      </p:sp>
      <p:sp>
        <p:nvSpPr>
          <p:cNvPr id="5" name="TextBox 4"/>
          <p:cNvSpPr txBox="1"/>
          <p:nvPr/>
        </p:nvSpPr>
        <p:spPr>
          <a:xfrm>
            <a:off x="4381991" y="6167735"/>
            <a:ext cx="3405741" cy="369332"/>
          </a:xfrm>
          <a:prstGeom prst="rect">
            <a:avLst/>
          </a:prstGeom>
          <a:solidFill>
            <a:srgbClr val="FFFFFF"/>
          </a:solidFill>
        </p:spPr>
        <p:txBody>
          <a:bodyPr wrap="none" rtlCol="0">
            <a:spAutoFit/>
          </a:bodyPr>
          <a:lstStyle/>
          <a:p>
            <a:r>
              <a:rPr lang="en-US"/>
              <a:t>pH at which protein has no charge </a:t>
            </a:r>
          </a:p>
        </p:txBody>
      </p:sp>
      <p:sp>
        <p:nvSpPr>
          <p:cNvPr id="6" name="TextBox 5"/>
          <p:cNvSpPr txBox="1"/>
          <p:nvPr/>
        </p:nvSpPr>
        <p:spPr>
          <a:xfrm>
            <a:off x="6877664" y="1032387"/>
            <a:ext cx="2138516" cy="923330"/>
          </a:xfrm>
          <a:prstGeom prst="rect">
            <a:avLst/>
          </a:prstGeom>
          <a:noFill/>
        </p:spPr>
        <p:txBody>
          <a:bodyPr wrap="square" rtlCol="0">
            <a:spAutoFit/>
          </a:bodyPr>
          <a:lstStyle/>
          <a:p>
            <a:r>
              <a:rPr lang="en-US"/>
              <a:t>DNA, cell wall &amp; membrane bound proteins </a:t>
            </a:r>
          </a:p>
        </p:txBody>
      </p:sp>
    </p:spTree>
    <p:extLst>
      <p:ext uri="{BB962C8B-B14F-4D97-AF65-F5344CB8AC3E}">
        <p14:creationId xmlns:p14="http://schemas.microsoft.com/office/powerpoint/2010/main" val="14661393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1A04D-1452-A044-9521-2F58E768D511}"/>
              </a:ext>
            </a:extLst>
          </p:cNvPr>
          <p:cNvSpPr>
            <a:spLocks noGrp="1"/>
          </p:cNvSpPr>
          <p:nvPr>
            <p:ph type="title"/>
          </p:nvPr>
        </p:nvSpPr>
        <p:spPr>
          <a:xfrm>
            <a:off x="914400" y="296091"/>
            <a:ext cx="10363200" cy="1143000"/>
          </a:xfrm>
        </p:spPr>
        <p:txBody>
          <a:bodyPr/>
          <a:lstStyle/>
          <a:p>
            <a:r>
              <a:rPr lang="en-US"/>
              <a:t>Strategies for extreme halophily</a:t>
            </a:r>
          </a:p>
        </p:txBody>
      </p:sp>
      <p:sp>
        <p:nvSpPr>
          <p:cNvPr id="3" name="TextBox 2">
            <a:extLst>
              <a:ext uri="{FF2B5EF4-FFF2-40B4-BE49-F238E27FC236}">
                <a16:creationId xmlns:a16="http://schemas.microsoft.com/office/drawing/2014/main" id="{AD5B7FF9-05E1-7E46-9882-91AF59FFF1C5}"/>
              </a:ext>
            </a:extLst>
          </p:cNvPr>
          <p:cNvSpPr txBox="1"/>
          <p:nvPr/>
        </p:nvSpPr>
        <p:spPr>
          <a:xfrm>
            <a:off x="796835" y="1789612"/>
            <a:ext cx="10920548" cy="4093428"/>
          </a:xfrm>
          <a:prstGeom prst="rect">
            <a:avLst/>
          </a:prstGeom>
          <a:noFill/>
        </p:spPr>
        <p:txBody>
          <a:bodyPr wrap="square" rtlCol="0">
            <a:spAutoFit/>
          </a:bodyPr>
          <a:lstStyle/>
          <a:p>
            <a:pPr marL="457200" indent="-457200">
              <a:buAutoNum type="arabicParenR"/>
            </a:pPr>
            <a:r>
              <a:rPr lang="en-US" sz="2000"/>
              <a:t>Exclude salts, balance with other osmotically active substances.</a:t>
            </a:r>
            <a:br>
              <a:rPr lang="en-US" sz="2000"/>
            </a:br>
            <a:r>
              <a:rPr lang="en-US" sz="2000"/>
              <a:t> </a:t>
            </a:r>
          </a:p>
          <a:p>
            <a:pPr marL="457200" indent="-457200">
              <a:buAutoNum type="arabicParenR"/>
            </a:pPr>
            <a:r>
              <a:rPr lang="en-US" sz="2000"/>
              <a:t>Balance external Na</a:t>
            </a:r>
            <a:r>
              <a:rPr lang="en-US" sz="2000" baseline="30000"/>
              <a:t>+</a:t>
            </a:r>
            <a:r>
              <a:rPr lang="en-US" sz="2000"/>
              <a:t> Cl</a:t>
            </a:r>
            <a:r>
              <a:rPr lang="en-US" sz="2000" baseline="30000"/>
              <a:t>-</a:t>
            </a:r>
            <a:r>
              <a:rPr lang="en-US" sz="2000"/>
              <a:t> with internal K</a:t>
            </a:r>
            <a:r>
              <a:rPr lang="en-US" sz="2000" baseline="30000"/>
              <a:t>+</a:t>
            </a:r>
            <a:r>
              <a:rPr lang="en-US" sz="2000"/>
              <a:t> Cl</a:t>
            </a:r>
            <a:r>
              <a:rPr lang="en-US" sz="2000" baseline="30000"/>
              <a:t>-</a:t>
            </a:r>
            <a:r>
              <a:rPr lang="en-US" sz="2000"/>
              <a:t> </a:t>
            </a:r>
          </a:p>
          <a:p>
            <a:r>
              <a:rPr lang="en-US" sz="2000"/>
              <a:t>		This leads to very high internal K</a:t>
            </a:r>
            <a:r>
              <a:rPr lang="en-US" sz="2000" baseline="30000"/>
              <a:t>+</a:t>
            </a:r>
            <a:r>
              <a:rPr lang="en-US" sz="2000"/>
              <a:t>  concentration (&gt; 5M)  </a:t>
            </a:r>
            <a:br>
              <a:rPr lang="en-US" sz="2000"/>
            </a:br>
            <a:r>
              <a:rPr lang="en-US" sz="2000"/>
              <a:t>		At this ionic strength, the reach of a charge on a protein does not reach very far. </a:t>
            </a:r>
          </a:p>
          <a:p>
            <a:r>
              <a:rPr lang="en-US" sz="2000"/>
              <a:t>		To compensate, proteins in organisms following the salt in strategy have many negative charges.   </a:t>
            </a:r>
          </a:p>
          <a:p>
            <a:endParaRPr lang="en-US" sz="2000"/>
          </a:p>
          <a:p>
            <a:r>
              <a:rPr lang="en-US" sz="2000"/>
              <a:t>		Consequently, most proteins have an acidic isoelectric point.  </a:t>
            </a:r>
          </a:p>
          <a:p>
            <a:endParaRPr lang="en-US" sz="2000"/>
          </a:p>
          <a:p>
            <a:endParaRPr lang="en-US" sz="2000"/>
          </a:p>
          <a:p>
            <a:endParaRPr lang="en-US" sz="2000"/>
          </a:p>
          <a:p>
            <a:endParaRPr lang="en-US" sz="2000"/>
          </a:p>
          <a:p>
            <a:r>
              <a:rPr lang="en-US" sz="2000"/>
              <a:t>  </a:t>
            </a:r>
          </a:p>
        </p:txBody>
      </p:sp>
    </p:spTree>
    <p:extLst>
      <p:ext uri="{BB962C8B-B14F-4D97-AF65-F5344CB8AC3E}">
        <p14:creationId xmlns:p14="http://schemas.microsoft.com/office/powerpoint/2010/main" val="5893391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76C51C-A9A7-EABB-8098-D01426F4C013}"/>
              </a:ext>
            </a:extLst>
          </p:cNvPr>
          <p:cNvPicPr>
            <a:picLocks noChangeAspect="1"/>
          </p:cNvPicPr>
          <p:nvPr/>
        </p:nvPicPr>
        <p:blipFill>
          <a:blip r:embed="rId2"/>
          <a:stretch>
            <a:fillRect/>
          </a:stretch>
        </p:blipFill>
        <p:spPr>
          <a:xfrm>
            <a:off x="7408959" y="0"/>
            <a:ext cx="4040349" cy="6858000"/>
          </a:xfrm>
          <a:prstGeom prst="rect">
            <a:avLst/>
          </a:prstGeom>
        </p:spPr>
      </p:pic>
      <p:sp>
        <p:nvSpPr>
          <p:cNvPr id="4" name="TextBox 3">
            <a:extLst>
              <a:ext uri="{FF2B5EF4-FFF2-40B4-BE49-F238E27FC236}">
                <a16:creationId xmlns:a16="http://schemas.microsoft.com/office/drawing/2014/main" id="{3F5944E4-3BB9-6CD8-9C73-B8C5D3BB26A0}"/>
              </a:ext>
            </a:extLst>
          </p:cNvPr>
          <p:cNvSpPr txBox="1"/>
          <p:nvPr/>
        </p:nvSpPr>
        <p:spPr>
          <a:xfrm>
            <a:off x="209306" y="5657671"/>
            <a:ext cx="4782078" cy="1200329"/>
          </a:xfrm>
          <a:prstGeom prst="rect">
            <a:avLst/>
          </a:prstGeom>
          <a:noFill/>
        </p:spPr>
        <p:txBody>
          <a:bodyPr wrap="none" rtlCol="0">
            <a:spAutoFit/>
          </a:bodyPr>
          <a:lstStyle/>
          <a:p>
            <a:r>
              <a:rPr lang="en-US"/>
              <a:t>From: Symbiosis between </a:t>
            </a:r>
            <a:r>
              <a:rPr lang="en-US" err="1"/>
              <a:t>nanohaloarchaeon</a:t>
            </a:r>
            <a:r>
              <a:rPr lang="en-US"/>
              <a:t> and </a:t>
            </a:r>
          </a:p>
          <a:p>
            <a:r>
              <a:rPr lang="en-US"/>
              <a:t>haloarchaeon is based on utilization of different </a:t>
            </a:r>
            <a:br>
              <a:rPr lang="en-US"/>
            </a:br>
            <a:r>
              <a:rPr lang="en-US"/>
              <a:t>polysaccharides</a:t>
            </a:r>
          </a:p>
          <a:p>
            <a:r>
              <a:rPr lang="en-US"/>
              <a:t> </a:t>
            </a:r>
            <a:r>
              <a:rPr lang="en-US" b="0" i="0" u="sng">
                <a:effectLst/>
                <a:latin typeface="Open Sans" panose="020B0606030504020204" pitchFamily="34" charset="0"/>
                <a:hlinkClick r:id="rId3"/>
              </a:rPr>
              <a:t>https://doi.org/10.1073/pnas.2007232117</a:t>
            </a:r>
            <a:endParaRPr lang="en-US"/>
          </a:p>
        </p:txBody>
      </p:sp>
      <p:sp>
        <p:nvSpPr>
          <p:cNvPr id="5" name="TextBox 4">
            <a:extLst>
              <a:ext uri="{FF2B5EF4-FFF2-40B4-BE49-F238E27FC236}">
                <a16:creationId xmlns:a16="http://schemas.microsoft.com/office/drawing/2014/main" id="{4D3FAE69-44FF-26F1-92F3-53610E573739}"/>
              </a:ext>
            </a:extLst>
          </p:cNvPr>
          <p:cNvSpPr txBox="1"/>
          <p:nvPr/>
        </p:nvSpPr>
        <p:spPr>
          <a:xfrm>
            <a:off x="209306" y="324465"/>
            <a:ext cx="6545455" cy="3277820"/>
          </a:xfrm>
          <a:prstGeom prst="rect">
            <a:avLst/>
          </a:prstGeom>
          <a:noFill/>
        </p:spPr>
        <p:txBody>
          <a:bodyPr wrap="square" rtlCol="0">
            <a:spAutoFit/>
          </a:bodyPr>
          <a:lstStyle/>
          <a:p>
            <a:r>
              <a:rPr lang="en-US" sz="2300" err="1"/>
              <a:t>Nanohaloarchaea</a:t>
            </a:r>
            <a:r>
              <a:rPr lang="en-US" sz="2300"/>
              <a:t> are </a:t>
            </a:r>
            <a:r>
              <a:rPr lang="en-US" sz="2300" err="1"/>
              <a:t>ectosymbionts</a:t>
            </a:r>
            <a:r>
              <a:rPr lang="en-US" sz="2300"/>
              <a:t> of Haloarchaea</a:t>
            </a:r>
          </a:p>
          <a:p>
            <a:endParaRPr lang="en-US" sz="2400"/>
          </a:p>
          <a:p>
            <a:r>
              <a:rPr lang="en-US" sz="2000"/>
              <a:t>The phylogenetic position of </a:t>
            </a:r>
            <a:r>
              <a:rPr lang="en-US" sz="2000" err="1"/>
              <a:t>Nanohaloarchaea</a:t>
            </a:r>
            <a:r>
              <a:rPr lang="en-US" sz="2000"/>
              <a:t> is uncertain.  The have small genomes, experience high substitution rates and have the same compositional bias as Haloarchaea.  Today most often they are considered part of a superphylum of small divergent archaea (</a:t>
            </a:r>
            <a:r>
              <a:rPr lang="en-US" sz="2000">
                <a:hlinkClick r:id="rId4"/>
              </a:rPr>
              <a:t>DPANN</a:t>
            </a:r>
            <a:r>
              <a:rPr lang="en-US" sz="2000"/>
              <a:t>), but this may be an artifact due to high substitution rates.  On the other hand, housekeeping genes tend to group them with Haloarchaea, but this may reflect gene transfer or compositional bias.  </a:t>
            </a:r>
          </a:p>
        </p:txBody>
      </p:sp>
    </p:spTree>
    <p:extLst>
      <p:ext uri="{BB962C8B-B14F-4D97-AF65-F5344CB8AC3E}">
        <p14:creationId xmlns:p14="http://schemas.microsoft.com/office/powerpoint/2010/main" val="37497863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C9380-4EA7-5442-B450-2C532324C436}"/>
              </a:ext>
            </a:extLst>
          </p:cNvPr>
          <p:cNvSpPr>
            <a:spLocks noGrp="1"/>
          </p:cNvSpPr>
          <p:nvPr>
            <p:ph type="title"/>
          </p:nvPr>
        </p:nvSpPr>
        <p:spPr>
          <a:xfrm>
            <a:off x="603421" y="230309"/>
            <a:ext cx="10515600" cy="1325563"/>
          </a:xfrm>
        </p:spPr>
        <p:txBody>
          <a:bodyPr/>
          <a:lstStyle/>
          <a:p>
            <a:endParaRPr lang="en-US"/>
          </a:p>
        </p:txBody>
      </p:sp>
      <p:pic>
        <p:nvPicPr>
          <p:cNvPr id="4" name="Picture 3">
            <a:extLst>
              <a:ext uri="{FF2B5EF4-FFF2-40B4-BE49-F238E27FC236}">
                <a16:creationId xmlns:a16="http://schemas.microsoft.com/office/drawing/2014/main" id="{F6D37048-69B0-B14C-9E0C-C8B89AA78089}"/>
              </a:ext>
            </a:extLst>
          </p:cNvPr>
          <p:cNvPicPr>
            <a:picLocks noChangeAspect="1"/>
          </p:cNvPicPr>
          <p:nvPr/>
        </p:nvPicPr>
        <p:blipFill>
          <a:blip r:embed="rId2"/>
          <a:stretch>
            <a:fillRect/>
          </a:stretch>
        </p:blipFill>
        <p:spPr>
          <a:xfrm>
            <a:off x="333518" y="0"/>
            <a:ext cx="6755258" cy="6858000"/>
          </a:xfrm>
          <a:prstGeom prst="rect">
            <a:avLst/>
          </a:prstGeom>
        </p:spPr>
      </p:pic>
      <p:sp>
        <p:nvSpPr>
          <p:cNvPr id="5" name="Rectangle 4">
            <a:extLst>
              <a:ext uri="{FF2B5EF4-FFF2-40B4-BE49-F238E27FC236}">
                <a16:creationId xmlns:a16="http://schemas.microsoft.com/office/drawing/2014/main" id="{64E6E3AD-02EC-A94D-B8CD-A667D165E865}"/>
              </a:ext>
            </a:extLst>
          </p:cNvPr>
          <p:cNvSpPr/>
          <p:nvPr/>
        </p:nvSpPr>
        <p:spPr>
          <a:xfrm>
            <a:off x="2121244" y="78544"/>
            <a:ext cx="6096000" cy="1477328"/>
          </a:xfrm>
          <a:prstGeom prst="rect">
            <a:avLst/>
          </a:prstGeom>
        </p:spPr>
        <p:txBody>
          <a:bodyPr>
            <a:spAutoFit/>
          </a:bodyPr>
          <a:lstStyle/>
          <a:p>
            <a:r>
              <a:rPr lang="en-US" b="1" i="0" u="none" strike="noStrike">
                <a:solidFill>
                  <a:srgbClr val="222222"/>
                </a:solidFill>
                <a:effectLst/>
                <a:latin typeface="Harding"/>
              </a:rPr>
              <a:t>From: </a:t>
            </a:r>
          </a:p>
          <a:p>
            <a:r>
              <a:rPr lang="en-US" b="1" i="0" u="none" strike="noStrike">
                <a:solidFill>
                  <a:srgbClr val="222222"/>
                </a:solidFill>
                <a:effectLst/>
                <a:latin typeface="Harding"/>
              </a:rPr>
              <a:t>Correlation of DNA </a:t>
            </a:r>
            <a:r>
              <a:rPr lang="en-US" b="1" i="0" u="none" strike="noStrike" err="1">
                <a:solidFill>
                  <a:srgbClr val="222222"/>
                </a:solidFill>
                <a:effectLst/>
                <a:latin typeface="Harding"/>
              </a:rPr>
              <a:t>exonic</a:t>
            </a:r>
            <a:r>
              <a:rPr lang="en-US" b="1" i="0" u="none" strike="noStrike">
                <a:solidFill>
                  <a:srgbClr val="222222"/>
                </a:solidFill>
                <a:effectLst/>
                <a:latin typeface="Harding"/>
              </a:rPr>
              <a:t> regions with protein structural units in </a:t>
            </a:r>
            <a:r>
              <a:rPr lang="en-US" b="1" i="0" u="none" strike="noStrike" err="1">
                <a:solidFill>
                  <a:srgbClr val="222222"/>
                </a:solidFill>
                <a:effectLst/>
                <a:latin typeface="Harding"/>
              </a:rPr>
              <a:t>haemoglobin</a:t>
            </a:r>
            <a:endParaRPr lang="en-US" b="1" i="0" u="none" strike="noStrike">
              <a:solidFill>
                <a:srgbClr val="222222"/>
              </a:solidFill>
              <a:effectLst/>
              <a:latin typeface="Harding"/>
            </a:endParaRPr>
          </a:p>
          <a:p>
            <a:pPr>
              <a:buFont typeface="Arial" panose="020B0604020202020204" pitchFamily="34" charset="0"/>
              <a:buChar char="•"/>
            </a:pPr>
            <a:r>
              <a:rPr lang="en-US" b="0" i="0" u="none" strike="noStrike" err="1">
                <a:solidFill>
                  <a:srgbClr val="006699"/>
                </a:solidFill>
                <a:effectLst/>
                <a:latin typeface="-apple-system"/>
              </a:rPr>
              <a:t>Mitiko</a:t>
            </a:r>
            <a:r>
              <a:rPr lang="en-US" b="0" i="0" u="none" strike="noStrike">
                <a:solidFill>
                  <a:srgbClr val="006699"/>
                </a:solidFill>
                <a:effectLst/>
                <a:latin typeface="-apple-system"/>
              </a:rPr>
              <a:t> </a:t>
            </a:r>
            <a:r>
              <a:rPr lang="en-US" b="0" i="0" u="none" strike="noStrike" err="1">
                <a:solidFill>
                  <a:srgbClr val="006699"/>
                </a:solidFill>
                <a:effectLst/>
                <a:latin typeface="-apple-system"/>
              </a:rPr>
              <a:t>Gō</a:t>
            </a:r>
            <a:r>
              <a:rPr lang="en-US" b="0" i="0" u="none" strike="noStrike">
                <a:solidFill>
                  <a:srgbClr val="222222"/>
                </a:solidFill>
                <a:effectLst/>
                <a:latin typeface="-apple-system"/>
              </a:rPr>
              <a:t> </a:t>
            </a:r>
          </a:p>
          <a:p>
            <a:r>
              <a:rPr lang="en-US" b="0" i="1" u="none" strike="noStrike">
                <a:solidFill>
                  <a:srgbClr val="006699"/>
                </a:solidFill>
                <a:effectLst/>
                <a:latin typeface="-apple-system"/>
                <a:hlinkClick r:id="rId3"/>
              </a:rPr>
              <a:t>Nature</a:t>
            </a:r>
            <a:r>
              <a:rPr lang="en-US" b="0" i="0" u="none" strike="noStrike">
                <a:solidFill>
                  <a:srgbClr val="222222"/>
                </a:solidFill>
                <a:effectLst/>
                <a:latin typeface="-apple-system"/>
              </a:rPr>
              <a:t> </a:t>
            </a:r>
            <a:r>
              <a:rPr lang="en-US" b="1" i="0" u="none" strike="noStrike">
                <a:solidFill>
                  <a:srgbClr val="222222"/>
                </a:solidFill>
                <a:effectLst/>
                <a:latin typeface="-apple-system"/>
              </a:rPr>
              <a:t>volume 291</a:t>
            </a:r>
            <a:r>
              <a:rPr lang="en-US" b="0" i="0" u="none" strike="noStrike">
                <a:solidFill>
                  <a:srgbClr val="222222"/>
                </a:solidFill>
                <a:effectLst/>
                <a:latin typeface="-apple-system"/>
              </a:rPr>
              <a:t>, pages90–92(1981)</a:t>
            </a:r>
          </a:p>
        </p:txBody>
      </p:sp>
      <p:pic>
        <p:nvPicPr>
          <p:cNvPr id="6" name="Picture 5">
            <a:extLst>
              <a:ext uri="{FF2B5EF4-FFF2-40B4-BE49-F238E27FC236}">
                <a16:creationId xmlns:a16="http://schemas.microsoft.com/office/drawing/2014/main" id="{34BDA7AE-51C6-AB43-8000-06FE85DF5E7F}"/>
              </a:ext>
            </a:extLst>
          </p:cNvPr>
          <p:cNvPicPr>
            <a:picLocks noChangeAspect="1"/>
          </p:cNvPicPr>
          <p:nvPr/>
        </p:nvPicPr>
        <p:blipFill rotWithShape="1">
          <a:blip r:embed="rId4"/>
          <a:srcRect l="5468"/>
          <a:stretch/>
        </p:blipFill>
        <p:spPr>
          <a:xfrm>
            <a:off x="6967152" y="2210315"/>
            <a:ext cx="5222789" cy="4650422"/>
          </a:xfrm>
          <a:prstGeom prst="rect">
            <a:avLst/>
          </a:prstGeom>
        </p:spPr>
      </p:pic>
      <p:sp>
        <p:nvSpPr>
          <p:cNvPr id="7" name="TextBox 6">
            <a:extLst>
              <a:ext uri="{FF2B5EF4-FFF2-40B4-BE49-F238E27FC236}">
                <a16:creationId xmlns:a16="http://schemas.microsoft.com/office/drawing/2014/main" id="{547299A2-351E-704C-8849-3B321B61235E}"/>
              </a:ext>
            </a:extLst>
          </p:cNvPr>
          <p:cNvSpPr txBox="1"/>
          <p:nvPr/>
        </p:nvSpPr>
        <p:spPr>
          <a:xfrm>
            <a:off x="6857711" y="1786181"/>
            <a:ext cx="3978876" cy="646331"/>
          </a:xfrm>
          <a:prstGeom prst="rect">
            <a:avLst/>
          </a:prstGeom>
          <a:noFill/>
        </p:spPr>
        <p:txBody>
          <a:bodyPr wrap="square" rtlCol="0">
            <a:spAutoFit/>
          </a:bodyPr>
          <a:lstStyle/>
          <a:p>
            <a:r>
              <a:rPr lang="en-US"/>
              <a:t>beta SU from 4N8T Go domains colored</a:t>
            </a:r>
          </a:p>
          <a:p>
            <a:endParaRPr lang="en-US"/>
          </a:p>
        </p:txBody>
      </p:sp>
      <p:sp>
        <p:nvSpPr>
          <p:cNvPr id="8" name="TextBox 7">
            <a:extLst>
              <a:ext uri="{FF2B5EF4-FFF2-40B4-BE49-F238E27FC236}">
                <a16:creationId xmlns:a16="http://schemas.microsoft.com/office/drawing/2014/main" id="{63AF8266-70C9-F941-84EE-44604E39DA8F}"/>
              </a:ext>
            </a:extLst>
          </p:cNvPr>
          <p:cNvSpPr txBox="1"/>
          <p:nvPr/>
        </p:nvSpPr>
        <p:spPr>
          <a:xfrm>
            <a:off x="10033398" y="5427362"/>
            <a:ext cx="803189" cy="1200329"/>
          </a:xfrm>
          <a:prstGeom prst="rect">
            <a:avLst/>
          </a:prstGeom>
          <a:noFill/>
        </p:spPr>
        <p:txBody>
          <a:bodyPr wrap="square" rtlCol="0">
            <a:spAutoFit/>
          </a:bodyPr>
          <a:lstStyle/>
          <a:p>
            <a:r>
              <a:rPr lang="en-US">
                <a:solidFill>
                  <a:srgbClr val="FF0000"/>
                </a:solidFill>
              </a:rPr>
              <a:t>F1</a:t>
            </a:r>
          </a:p>
          <a:p>
            <a:r>
              <a:rPr lang="en-US">
                <a:solidFill>
                  <a:srgbClr val="009051"/>
                </a:solidFill>
              </a:rPr>
              <a:t>F2</a:t>
            </a:r>
          </a:p>
          <a:p>
            <a:r>
              <a:rPr lang="en-US">
                <a:solidFill>
                  <a:srgbClr val="00FA00"/>
                </a:solidFill>
              </a:rPr>
              <a:t>F3</a:t>
            </a:r>
          </a:p>
          <a:p>
            <a:r>
              <a:rPr lang="en-US">
                <a:solidFill>
                  <a:srgbClr val="D883FF"/>
                </a:solidFill>
              </a:rPr>
              <a:t>F4</a:t>
            </a:r>
          </a:p>
        </p:txBody>
      </p:sp>
    </p:spTree>
    <p:extLst>
      <p:ext uri="{BB962C8B-B14F-4D97-AF65-F5344CB8AC3E}">
        <p14:creationId xmlns:p14="http://schemas.microsoft.com/office/powerpoint/2010/main" val="38244239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A566E0-A5DD-2164-5A2A-758DE7E7318D}"/>
              </a:ext>
            </a:extLst>
          </p:cNvPr>
          <p:cNvPicPr>
            <a:picLocks noChangeAspect="1"/>
          </p:cNvPicPr>
          <p:nvPr/>
        </p:nvPicPr>
        <p:blipFill>
          <a:blip r:embed="rId2"/>
          <a:stretch>
            <a:fillRect/>
          </a:stretch>
        </p:blipFill>
        <p:spPr>
          <a:xfrm>
            <a:off x="219843" y="81666"/>
            <a:ext cx="3288695" cy="3347334"/>
          </a:xfrm>
          <a:prstGeom prst="rect">
            <a:avLst/>
          </a:prstGeom>
        </p:spPr>
      </p:pic>
      <p:pic>
        <p:nvPicPr>
          <p:cNvPr id="4" name="Picture 3">
            <a:extLst>
              <a:ext uri="{FF2B5EF4-FFF2-40B4-BE49-F238E27FC236}">
                <a16:creationId xmlns:a16="http://schemas.microsoft.com/office/drawing/2014/main" id="{16ECCD71-2747-A9F7-EAA1-BB36F0116EE7}"/>
              </a:ext>
            </a:extLst>
          </p:cNvPr>
          <p:cNvPicPr>
            <a:picLocks noChangeAspect="1"/>
          </p:cNvPicPr>
          <p:nvPr/>
        </p:nvPicPr>
        <p:blipFill>
          <a:blip r:embed="rId3"/>
          <a:stretch>
            <a:fillRect/>
          </a:stretch>
        </p:blipFill>
        <p:spPr>
          <a:xfrm>
            <a:off x="3878039" y="95864"/>
            <a:ext cx="3288695" cy="3333136"/>
          </a:xfrm>
          <a:prstGeom prst="rect">
            <a:avLst/>
          </a:prstGeom>
        </p:spPr>
      </p:pic>
      <p:pic>
        <p:nvPicPr>
          <p:cNvPr id="5" name="Picture 4">
            <a:extLst>
              <a:ext uri="{FF2B5EF4-FFF2-40B4-BE49-F238E27FC236}">
                <a16:creationId xmlns:a16="http://schemas.microsoft.com/office/drawing/2014/main" id="{42FDC1C1-2054-2D0A-5FF3-4EB5E6A1F60E}"/>
              </a:ext>
            </a:extLst>
          </p:cNvPr>
          <p:cNvPicPr>
            <a:picLocks noChangeAspect="1"/>
          </p:cNvPicPr>
          <p:nvPr/>
        </p:nvPicPr>
        <p:blipFill>
          <a:blip r:embed="rId4"/>
          <a:stretch>
            <a:fillRect/>
          </a:stretch>
        </p:blipFill>
        <p:spPr>
          <a:xfrm>
            <a:off x="7780342" y="150063"/>
            <a:ext cx="3288696" cy="3278937"/>
          </a:xfrm>
          <a:prstGeom prst="rect">
            <a:avLst/>
          </a:prstGeom>
        </p:spPr>
      </p:pic>
      <p:pic>
        <p:nvPicPr>
          <p:cNvPr id="6" name="Picture 5">
            <a:extLst>
              <a:ext uri="{FF2B5EF4-FFF2-40B4-BE49-F238E27FC236}">
                <a16:creationId xmlns:a16="http://schemas.microsoft.com/office/drawing/2014/main" id="{35A402DE-6B7F-92F4-F767-8FBBF7AC10FA}"/>
              </a:ext>
            </a:extLst>
          </p:cNvPr>
          <p:cNvPicPr>
            <a:picLocks noChangeAspect="1"/>
          </p:cNvPicPr>
          <p:nvPr/>
        </p:nvPicPr>
        <p:blipFill>
          <a:blip r:embed="rId5"/>
          <a:stretch>
            <a:fillRect/>
          </a:stretch>
        </p:blipFill>
        <p:spPr>
          <a:xfrm>
            <a:off x="1504346" y="3429000"/>
            <a:ext cx="3520170" cy="3429000"/>
          </a:xfrm>
          <a:prstGeom prst="rect">
            <a:avLst/>
          </a:prstGeom>
        </p:spPr>
      </p:pic>
      <p:pic>
        <p:nvPicPr>
          <p:cNvPr id="7" name="Picture 6">
            <a:extLst>
              <a:ext uri="{FF2B5EF4-FFF2-40B4-BE49-F238E27FC236}">
                <a16:creationId xmlns:a16="http://schemas.microsoft.com/office/drawing/2014/main" id="{831FFD4A-5A21-FFC9-FA7A-5AC249DC2213}"/>
              </a:ext>
            </a:extLst>
          </p:cNvPr>
          <p:cNvPicPr>
            <a:picLocks noChangeAspect="1"/>
          </p:cNvPicPr>
          <p:nvPr/>
        </p:nvPicPr>
        <p:blipFill>
          <a:blip r:embed="rId6"/>
          <a:stretch>
            <a:fillRect/>
          </a:stretch>
        </p:blipFill>
        <p:spPr>
          <a:xfrm>
            <a:off x="6192420" y="3524862"/>
            <a:ext cx="3352516" cy="3333137"/>
          </a:xfrm>
          <a:prstGeom prst="rect">
            <a:avLst/>
          </a:prstGeom>
        </p:spPr>
      </p:pic>
    </p:spTree>
    <p:extLst>
      <p:ext uri="{BB962C8B-B14F-4D97-AF65-F5344CB8AC3E}">
        <p14:creationId xmlns:p14="http://schemas.microsoft.com/office/powerpoint/2010/main" val="41963044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loferax.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2863" y="363621"/>
            <a:ext cx="6400800" cy="6400800"/>
          </a:xfrm>
          <a:prstGeom prst="rect">
            <a:avLst/>
          </a:prstGeom>
        </p:spPr>
      </p:pic>
      <p:sp>
        <p:nvSpPr>
          <p:cNvPr id="4" name="TextBox 3"/>
          <p:cNvSpPr txBox="1"/>
          <p:nvPr/>
        </p:nvSpPr>
        <p:spPr>
          <a:xfrm>
            <a:off x="3122864" y="528265"/>
            <a:ext cx="6173485" cy="369332"/>
          </a:xfrm>
          <a:prstGeom prst="rect">
            <a:avLst/>
          </a:prstGeom>
          <a:solidFill>
            <a:schemeClr val="bg1"/>
          </a:solidFill>
        </p:spPr>
        <p:txBody>
          <a:bodyPr wrap="none" rtlCol="0">
            <a:spAutoFit/>
          </a:bodyPr>
          <a:lstStyle/>
          <a:p>
            <a:r>
              <a:rPr lang="en-US"/>
              <a:t>Histogram of theoretical isoelectric points of </a:t>
            </a:r>
            <a:r>
              <a:rPr lang="en-US" i="1" err="1"/>
              <a:t>Haloferax</a:t>
            </a:r>
            <a:r>
              <a:rPr lang="en-US" i="1"/>
              <a:t> </a:t>
            </a:r>
            <a:r>
              <a:rPr lang="en-US"/>
              <a:t>proteins </a:t>
            </a:r>
          </a:p>
        </p:txBody>
      </p:sp>
      <p:sp>
        <p:nvSpPr>
          <p:cNvPr id="5" name="TextBox 4"/>
          <p:cNvSpPr txBox="1"/>
          <p:nvPr/>
        </p:nvSpPr>
        <p:spPr>
          <a:xfrm>
            <a:off x="4383377" y="6302756"/>
            <a:ext cx="3405741" cy="369332"/>
          </a:xfrm>
          <a:prstGeom prst="rect">
            <a:avLst/>
          </a:prstGeom>
          <a:solidFill>
            <a:srgbClr val="FFFFFF"/>
          </a:solidFill>
        </p:spPr>
        <p:txBody>
          <a:bodyPr wrap="none" rtlCol="0">
            <a:spAutoFit/>
          </a:bodyPr>
          <a:lstStyle/>
          <a:p>
            <a:r>
              <a:rPr lang="en-US"/>
              <a:t>pH at which protein has no charge </a:t>
            </a:r>
          </a:p>
        </p:txBody>
      </p:sp>
      <p:sp>
        <p:nvSpPr>
          <p:cNvPr id="3" name="TextBox 2"/>
          <p:cNvSpPr txBox="1"/>
          <p:nvPr/>
        </p:nvSpPr>
        <p:spPr>
          <a:xfrm>
            <a:off x="7483267" y="1548581"/>
            <a:ext cx="2978257" cy="1200329"/>
          </a:xfrm>
          <a:prstGeom prst="rect">
            <a:avLst/>
          </a:prstGeom>
          <a:noFill/>
        </p:spPr>
        <p:txBody>
          <a:bodyPr wrap="square" rtlCol="0">
            <a:spAutoFit/>
          </a:bodyPr>
          <a:lstStyle/>
          <a:p>
            <a:r>
              <a:rPr lang="en-US"/>
              <a:t>Salt in strategy</a:t>
            </a:r>
          </a:p>
          <a:p>
            <a:endParaRPr lang="en-US"/>
          </a:p>
          <a:p>
            <a:r>
              <a:rPr lang="en-US"/>
              <a:t>At neutral pH most proteins with negative charge  </a:t>
            </a:r>
          </a:p>
        </p:txBody>
      </p:sp>
    </p:spTree>
    <p:extLst>
      <p:ext uri="{BB962C8B-B14F-4D97-AF65-F5344CB8AC3E}">
        <p14:creationId xmlns:p14="http://schemas.microsoft.com/office/powerpoint/2010/main" val="11142354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6734" y="344745"/>
            <a:ext cx="3174590" cy="317459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6734" y="3683410"/>
            <a:ext cx="3174590" cy="317459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7585" y="3666817"/>
            <a:ext cx="3152467" cy="3152467"/>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96201" y="427707"/>
            <a:ext cx="3089786" cy="3089786"/>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21612" y="390835"/>
            <a:ext cx="3111907" cy="3111907"/>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94803" y="3666816"/>
            <a:ext cx="3191184" cy="3191184"/>
          </a:xfrm>
          <a:prstGeom prst="rect">
            <a:avLst/>
          </a:prstGeom>
        </p:spPr>
      </p:pic>
    </p:spTree>
    <p:extLst>
      <p:ext uri="{BB962C8B-B14F-4D97-AF65-F5344CB8AC3E}">
        <p14:creationId xmlns:p14="http://schemas.microsoft.com/office/powerpoint/2010/main" val="19110341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1988" y="90331"/>
            <a:ext cx="3102694" cy="310269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3284" y="90332"/>
            <a:ext cx="3102693" cy="310269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8881" y="3775586"/>
            <a:ext cx="2909120" cy="290912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3758" y="3747934"/>
            <a:ext cx="2964425" cy="2964425"/>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53546" y="3775587"/>
            <a:ext cx="2881467" cy="2881467"/>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65306" y="90332"/>
            <a:ext cx="3102694" cy="3102694"/>
          </a:xfrm>
          <a:prstGeom prst="rect">
            <a:avLst/>
          </a:prstGeom>
        </p:spPr>
      </p:pic>
    </p:spTree>
    <p:extLst>
      <p:ext uri="{BB962C8B-B14F-4D97-AF65-F5344CB8AC3E}">
        <p14:creationId xmlns:p14="http://schemas.microsoft.com/office/powerpoint/2010/main" val="9853160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r/UCONN - All My Professors rn">
            <a:extLst>
              <a:ext uri="{FF2B5EF4-FFF2-40B4-BE49-F238E27FC236}">
                <a16:creationId xmlns:a16="http://schemas.microsoft.com/office/drawing/2014/main" id="{68A3CD0E-680B-4348-A036-A19B74065D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7051" y="0"/>
            <a:ext cx="5158748" cy="673443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F9D738E-7E54-2346-AE2C-767102B95AB0}"/>
              </a:ext>
            </a:extLst>
          </p:cNvPr>
          <p:cNvSpPr txBox="1"/>
          <p:nvPr/>
        </p:nvSpPr>
        <p:spPr>
          <a:xfrm>
            <a:off x="358346" y="358346"/>
            <a:ext cx="1994457" cy="646331"/>
          </a:xfrm>
          <a:prstGeom prst="rect">
            <a:avLst/>
          </a:prstGeom>
          <a:noFill/>
        </p:spPr>
        <p:txBody>
          <a:bodyPr wrap="none" rtlCol="0">
            <a:spAutoFit/>
          </a:bodyPr>
          <a:lstStyle/>
          <a:p>
            <a:r>
              <a:rPr lang="en-US" altLang="en-US">
                <a:latin typeface="Calibri" panose="020F0502020204030204" pitchFamily="34" charset="0"/>
              </a:rPr>
              <a:t>Do the SET survey! </a:t>
            </a:r>
          </a:p>
          <a:p>
            <a:endParaRPr lang="en-US"/>
          </a:p>
        </p:txBody>
      </p:sp>
      <p:sp>
        <p:nvSpPr>
          <p:cNvPr id="6" name="Rectangle 5">
            <a:extLst>
              <a:ext uri="{FF2B5EF4-FFF2-40B4-BE49-F238E27FC236}">
                <a16:creationId xmlns:a16="http://schemas.microsoft.com/office/drawing/2014/main" id="{0E2B62A9-39B2-DB4B-9A9C-E0AE0ACAA4B9}"/>
              </a:ext>
            </a:extLst>
          </p:cNvPr>
          <p:cNvSpPr/>
          <p:nvPr/>
        </p:nvSpPr>
        <p:spPr>
          <a:xfrm>
            <a:off x="7375576" y="6488668"/>
            <a:ext cx="4929042" cy="369332"/>
          </a:xfrm>
          <a:prstGeom prst="rect">
            <a:avLst/>
          </a:prstGeom>
        </p:spPr>
        <p:txBody>
          <a:bodyPr wrap="none">
            <a:spAutoFit/>
          </a:bodyPr>
          <a:lstStyle/>
          <a:p>
            <a:pPr lvl="0" eaLnBrk="0" fontAlgn="base" hangingPunct="0">
              <a:spcBef>
                <a:spcPct val="0"/>
              </a:spcBef>
              <a:spcAft>
                <a:spcPct val="0"/>
              </a:spcAft>
            </a:pPr>
            <a:r>
              <a:rPr lang="en-US" altLang="en-US">
                <a:latin typeface="Calibri" panose="020F0502020204030204" pitchFamily="34" charset="0"/>
              </a:rPr>
              <a:t>(from </a:t>
            </a:r>
            <a:r>
              <a:rPr lang="en-US" altLang="en-US">
                <a:latin typeface="Calibri" panose="020F0502020204030204" pitchFamily="34" charset="0"/>
                <a:hlinkClick r:id="rId4"/>
              </a:rPr>
              <a:t>https://www.reddit.com/r/school_memes/</a:t>
            </a:r>
            <a:r>
              <a:rPr lang="en-US" altLang="en-US">
                <a:latin typeface="Calibri" panose="020F0502020204030204" pitchFamily="34" charset="0"/>
              </a:rPr>
              <a:t> )</a:t>
            </a:r>
            <a:endParaRPr kumimoji="0" lang="en-US" altLang="en-US" sz="32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770740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CD525D8-3C4F-1945-A209-9CC753AC25AF}"/>
              </a:ext>
            </a:extLst>
          </p:cNvPr>
          <p:cNvSpPr>
            <a:spLocks noGrp="1"/>
          </p:cNvSpPr>
          <p:nvPr>
            <p:ph type="title"/>
          </p:nvPr>
        </p:nvSpPr>
        <p:spPr>
          <a:xfrm>
            <a:off x="1102380" y="2798570"/>
            <a:ext cx="5492730" cy="3305041"/>
          </a:xfrm>
        </p:spPr>
        <p:txBody>
          <a:bodyPr vert="horz" lIns="91440" tIns="45720" rIns="91440" bIns="45720" rtlCol="0" anchor="t">
            <a:normAutofit/>
          </a:bodyPr>
          <a:lstStyle/>
          <a:p>
            <a:r>
              <a:rPr lang="en-US" sz="6600"/>
              <a:t>Reminder </a:t>
            </a:r>
          </a:p>
        </p:txBody>
      </p:sp>
      <p:sp>
        <p:nvSpPr>
          <p:cNvPr id="3" name="Content Placeholder 2">
            <a:extLst>
              <a:ext uri="{FF2B5EF4-FFF2-40B4-BE49-F238E27FC236}">
                <a16:creationId xmlns:a16="http://schemas.microsoft.com/office/drawing/2014/main" id="{FC03E36D-C5D5-A24F-AD3A-E90FDBC2CD48}"/>
              </a:ext>
            </a:extLst>
          </p:cNvPr>
          <p:cNvSpPr>
            <a:spLocks noGrp="1"/>
          </p:cNvSpPr>
          <p:nvPr>
            <p:ph idx="1"/>
          </p:nvPr>
        </p:nvSpPr>
        <p:spPr>
          <a:xfrm>
            <a:off x="1102379" y="790892"/>
            <a:ext cx="5492729" cy="1709849"/>
          </a:xfrm>
        </p:spPr>
        <p:txBody>
          <a:bodyPr vert="horz" lIns="91440" tIns="45720" rIns="91440" bIns="45720" rtlCol="0" anchor="b">
            <a:normAutofit/>
          </a:bodyPr>
          <a:lstStyle/>
          <a:p>
            <a:pPr marL="0" indent="0">
              <a:buNone/>
            </a:pPr>
            <a:br>
              <a:rPr lang="en-US" sz="2400"/>
            </a:br>
            <a:endParaRPr lang="en-US" sz="2400"/>
          </a:p>
        </p:txBody>
      </p:sp>
      <p:pic>
        <p:nvPicPr>
          <p:cNvPr id="8" name="Picture 7" descr="A child posing for a picture&#10;&#10;Description automatically generated">
            <a:extLst>
              <a:ext uri="{FF2B5EF4-FFF2-40B4-BE49-F238E27FC236}">
                <a16:creationId xmlns:a16="http://schemas.microsoft.com/office/drawing/2014/main" id="{B5833A18-9B5C-E444-9D17-CD705DCE2A8C}"/>
              </a:ext>
            </a:extLst>
          </p:cNvPr>
          <p:cNvPicPr>
            <a:picLocks noChangeAspect="1"/>
          </p:cNvPicPr>
          <p:nvPr/>
        </p:nvPicPr>
        <p:blipFill rotWithShape="1">
          <a:blip r:embed="rId3"/>
          <a:srcRect t="1" b="3664"/>
          <a:stretch/>
        </p:blipFill>
        <p:spPr>
          <a:xfrm>
            <a:off x="6350721" y="94502"/>
            <a:ext cx="4832144" cy="6465469"/>
          </a:xfrm>
          <a:prstGeom prst="rect">
            <a:avLst/>
          </a:prstGeom>
        </p:spPr>
      </p:pic>
      <p:sp>
        <p:nvSpPr>
          <p:cNvPr id="12" name="Rectangle 11">
            <a:extLst>
              <a:ext uri="{FF2B5EF4-FFF2-40B4-BE49-F238E27FC236}">
                <a16:creationId xmlns:a16="http://schemas.microsoft.com/office/drawing/2014/main" id="{642F3DB8-EE45-C543-AB0A-90BAC06B0D81}"/>
              </a:ext>
            </a:extLst>
          </p:cNvPr>
          <p:cNvSpPr/>
          <p:nvPr/>
        </p:nvSpPr>
        <p:spPr>
          <a:xfrm>
            <a:off x="7387676" y="4423082"/>
            <a:ext cx="3185487" cy="923330"/>
          </a:xfrm>
          <a:prstGeom prst="rect">
            <a:avLst/>
          </a:prstGeom>
          <a:noFill/>
        </p:spPr>
        <p:txBody>
          <a:bodyPr wrap="none" lIns="91440" tIns="45720" rIns="91440" bIns="45720">
            <a:spAutoFit/>
          </a:bodyPr>
          <a:lstStyle/>
          <a:p>
            <a:pPr algn="ctr">
              <a:spcAft>
                <a:spcPts val="600"/>
              </a:spcAft>
            </a:pPr>
            <a:r>
              <a:rPr lang="en-US" sz="5400" b="1">
                <a:ln w="6600">
                  <a:solidFill>
                    <a:schemeClr val="accent2"/>
                  </a:solidFill>
                  <a:prstDash val="solid"/>
                </a:ln>
                <a:solidFill>
                  <a:srgbClr val="FFFFFF"/>
                </a:solidFill>
                <a:effectLst>
                  <a:outerShdw dist="38100" dir="2700000" algn="tl" rotWithShape="0">
                    <a:schemeClr val="accent2"/>
                  </a:outerShdw>
                </a:effectLst>
              </a:rPr>
              <a:t> Be Nice ! </a:t>
            </a:r>
          </a:p>
        </p:txBody>
      </p:sp>
      <p:sp>
        <p:nvSpPr>
          <p:cNvPr id="15" name="TextBox 14">
            <a:extLst>
              <a:ext uri="{FF2B5EF4-FFF2-40B4-BE49-F238E27FC236}">
                <a16:creationId xmlns:a16="http://schemas.microsoft.com/office/drawing/2014/main" id="{DC85A0CA-F8BE-9F49-933B-D2D8DB3AC772}"/>
              </a:ext>
            </a:extLst>
          </p:cNvPr>
          <p:cNvSpPr txBox="1"/>
          <p:nvPr/>
        </p:nvSpPr>
        <p:spPr>
          <a:xfrm>
            <a:off x="6350721" y="6452282"/>
            <a:ext cx="5516831" cy="369332"/>
          </a:xfrm>
          <a:prstGeom prst="rect">
            <a:avLst/>
          </a:prstGeom>
          <a:noFill/>
        </p:spPr>
        <p:txBody>
          <a:bodyPr wrap="none" rtlCol="0">
            <a:spAutoFit/>
          </a:bodyPr>
          <a:lstStyle/>
          <a:p>
            <a:r>
              <a:rPr lang="en-US"/>
              <a:t>Columbia from </a:t>
            </a:r>
            <a:r>
              <a:rPr lang="en-US">
                <a:hlinkClick r:id="rId4"/>
              </a:rPr>
              <a:t>https://en.wikipedia.org/wiki/Uncle_Sam</a:t>
            </a:r>
            <a:r>
              <a:rPr lang="en-US"/>
              <a:t> </a:t>
            </a:r>
          </a:p>
        </p:txBody>
      </p:sp>
      <p:sp>
        <p:nvSpPr>
          <p:cNvPr id="2" name="Rectangle 1">
            <a:extLst>
              <a:ext uri="{FF2B5EF4-FFF2-40B4-BE49-F238E27FC236}">
                <a16:creationId xmlns:a16="http://schemas.microsoft.com/office/drawing/2014/main" id="{DAE392B7-F741-FB45-7593-7E362BF9D786}"/>
              </a:ext>
            </a:extLst>
          </p:cNvPr>
          <p:cNvSpPr/>
          <p:nvPr/>
        </p:nvSpPr>
        <p:spPr>
          <a:xfrm>
            <a:off x="6871221" y="5520747"/>
            <a:ext cx="4218399" cy="923330"/>
          </a:xfrm>
          <a:prstGeom prst="rect">
            <a:avLst/>
          </a:prstGeom>
          <a:noFill/>
        </p:spPr>
        <p:txBody>
          <a:bodyPr wrap="none" lIns="91440" tIns="45720" rIns="91440" bIns="45720">
            <a:spAutoFit/>
          </a:bodyPr>
          <a:lstStyle/>
          <a:p>
            <a:pPr algn="ctr"/>
            <a:r>
              <a:rPr lang="en-US" sz="5400" b="1">
                <a:ln w="6600">
                  <a:solidFill>
                    <a:schemeClr val="accent2"/>
                  </a:solidFill>
                  <a:prstDash val="solid"/>
                </a:ln>
                <a:solidFill>
                  <a:srgbClr val="FFFFFF"/>
                </a:solidFill>
                <a:effectLst>
                  <a:outerShdw dist="38100" dir="2700000" algn="tl" rotWithShape="0">
                    <a:schemeClr val="accent2"/>
                  </a:outerShdw>
                </a:effectLst>
              </a:rPr>
              <a:t>Do the SETs !</a:t>
            </a:r>
          </a:p>
        </p:txBody>
      </p:sp>
    </p:spTree>
    <p:extLst>
      <p:ext uri="{BB962C8B-B14F-4D97-AF65-F5344CB8AC3E}">
        <p14:creationId xmlns:p14="http://schemas.microsoft.com/office/powerpoint/2010/main" val="5971473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DBD28-A026-D948-9AC2-1511FB28FAF3}"/>
              </a:ext>
            </a:extLst>
          </p:cNvPr>
          <p:cNvSpPr>
            <a:spLocks noGrp="1"/>
          </p:cNvSpPr>
          <p:nvPr>
            <p:ph type="ctrTitle"/>
          </p:nvPr>
        </p:nvSpPr>
        <p:spPr/>
        <p:txBody>
          <a:bodyPr>
            <a:normAutofit/>
          </a:bodyPr>
          <a:lstStyle/>
          <a:p>
            <a:r>
              <a:rPr lang="en-US" sz="5400"/>
              <a:t>Constructive Neutral Evolution </a:t>
            </a:r>
            <a:br>
              <a:rPr lang="en-US" sz="4800"/>
            </a:br>
            <a:r>
              <a:rPr lang="en-US" sz="4400"/>
              <a:t>with special emphasis on Inteins</a:t>
            </a:r>
          </a:p>
        </p:txBody>
      </p:sp>
      <p:sp>
        <p:nvSpPr>
          <p:cNvPr id="3" name="Subtitle 2">
            <a:extLst>
              <a:ext uri="{FF2B5EF4-FFF2-40B4-BE49-F238E27FC236}">
                <a16:creationId xmlns:a16="http://schemas.microsoft.com/office/drawing/2014/main" id="{77D92B8B-967F-A648-91EC-AE15D5933F25}"/>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7955746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0ACF6D-1AC9-FD49-A4CF-C45CE0EC275E}"/>
              </a:ext>
            </a:extLst>
          </p:cNvPr>
          <p:cNvSpPr>
            <a:spLocks noGrp="1"/>
          </p:cNvSpPr>
          <p:nvPr>
            <p:ph idx="1"/>
          </p:nvPr>
        </p:nvSpPr>
        <p:spPr/>
        <p:txBody>
          <a:bodyPr/>
          <a:lstStyle/>
          <a:p>
            <a:pPr marL="0" indent="0">
              <a:buNone/>
            </a:pPr>
            <a:r>
              <a:rPr lang="en-US"/>
              <a:t>Genetic Drift:  the fixation of a selectively neutral or nearly neutral mutation in a population</a:t>
            </a:r>
          </a:p>
          <a:p>
            <a:pPr marL="0" indent="0">
              <a:buNone/>
            </a:pPr>
            <a:endParaRPr lang="en-US"/>
          </a:p>
          <a:p>
            <a:pPr marL="0" indent="0">
              <a:buNone/>
            </a:pPr>
            <a:r>
              <a:rPr lang="en-US"/>
              <a:t>The smaller a population, the more slightly deleterious mutations can be fixed due to genetic drift.  </a:t>
            </a:r>
          </a:p>
          <a:p>
            <a:pPr marL="0" indent="0">
              <a:buNone/>
            </a:pPr>
            <a:endParaRPr lang="en-US"/>
          </a:p>
        </p:txBody>
      </p:sp>
    </p:spTree>
    <p:extLst>
      <p:ext uri="{BB962C8B-B14F-4D97-AF65-F5344CB8AC3E}">
        <p14:creationId xmlns:p14="http://schemas.microsoft.com/office/powerpoint/2010/main" val="6692989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934F1-BDCE-D84F-A480-0E72F59DD858}"/>
              </a:ext>
            </a:extLst>
          </p:cNvPr>
          <p:cNvSpPr>
            <a:spLocks noGrp="1"/>
          </p:cNvSpPr>
          <p:nvPr>
            <p:ph type="title"/>
          </p:nvPr>
        </p:nvSpPr>
        <p:spPr/>
        <p:txBody>
          <a:bodyPr/>
          <a:lstStyle/>
          <a:p>
            <a:r>
              <a:rPr lang="en-US"/>
              <a:t>Michael Lynch</a:t>
            </a:r>
            <a:br>
              <a:rPr lang="en-US"/>
            </a:br>
            <a:r>
              <a:rPr lang="en-US"/>
              <a:t>The Origins of Genome Architecture </a:t>
            </a:r>
          </a:p>
        </p:txBody>
      </p:sp>
      <p:sp>
        <p:nvSpPr>
          <p:cNvPr id="3" name="Content Placeholder 2">
            <a:extLst>
              <a:ext uri="{FF2B5EF4-FFF2-40B4-BE49-F238E27FC236}">
                <a16:creationId xmlns:a16="http://schemas.microsoft.com/office/drawing/2014/main" id="{1570B0A9-352B-5A48-A595-AD36D4408992}"/>
              </a:ext>
            </a:extLst>
          </p:cNvPr>
          <p:cNvSpPr>
            <a:spLocks noGrp="1"/>
          </p:cNvSpPr>
          <p:nvPr>
            <p:ph idx="1"/>
          </p:nvPr>
        </p:nvSpPr>
        <p:spPr>
          <a:xfrm>
            <a:off x="3528392" y="1907759"/>
            <a:ext cx="8497956" cy="4413528"/>
          </a:xfrm>
        </p:spPr>
        <p:txBody>
          <a:bodyPr>
            <a:normAutofit lnSpcReduction="10000"/>
          </a:bodyPr>
          <a:lstStyle/>
          <a:p>
            <a:r>
              <a:rPr lang="en-US"/>
              <a:t>Argues that most features in eukaryotic genomes arose because populations of eukaryotic organism (larger cell size) were much smaller than for prokaryotes.  </a:t>
            </a:r>
          </a:p>
          <a:p>
            <a:r>
              <a:rPr lang="en-US"/>
              <a:t>This includes introns, the proliferation of repetitive elements, mRNA editing, gene duplications and the emergence of protein-protein interactions turning proteins to become parts of complicated multi subunit complexes.  </a:t>
            </a:r>
          </a:p>
          <a:p>
            <a:endParaRPr lang="en-US"/>
          </a:p>
          <a:p>
            <a:pPr marL="0" indent="0">
              <a:buNone/>
            </a:pPr>
            <a:r>
              <a:rPr lang="en-US"/>
              <a:t>The book is available through the UConn library online (but reading it in a browser is rather tedious).   </a:t>
            </a:r>
          </a:p>
        </p:txBody>
      </p:sp>
      <p:pic>
        <p:nvPicPr>
          <p:cNvPr id="1026" name="Picture 2">
            <a:extLst>
              <a:ext uri="{FF2B5EF4-FFF2-40B4-BE49-F238E27FC236}">
                <a16:creationId xmlns:a16="http://schemas.microsoft.com/office/drawing/2014/main" id="{C3DCB2ED-BE49-8640-BCEE-2D18995316F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8895" y="2056845"/>
            <a:ext cx="2864391" cy="3787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04857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7C346C1-9172-F84C-969C-095D9856A7B5}"/>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838200" y="108013"/>
            <a:ext cx="5976360" cy="6641974"/>
          </a:xfrm>
          <a:prstGeom prst="rect">
            <a:avLst/>
          </a:prstGeom>
        </p:spPr>
      </p:pic>
      <p:sp>
        <p:nvSpPr>
          <p:cNvPr id="5" name="TextBox 4">
            <a:extLst>
              <a:ext uri="{FF2B5EF4-FFF2-40B4-BE49-F238E27FC236}">
                <a16:creationId xmlns:a16="http://schemas.microsoft.com/office/drawing/2014/main" id="{0F3B3587-C81E-0F47-A147-8540D9231745}"/>
              </a:ext>
            </a:extLst>
          </p:cNvPr>
          <p:cNvSpPr txBox="1"/>
          <p:nvPr/>
        </p:nvSpPr>
        <p:spPr>
          <a:xfrm>
            <a:off x="7325141" y="983974"/>
            <a:ext cx="4224130"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Note:  The percentage of coding DNA is small in animals and plants, the amount of intergenic and intron DNA increases.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Aside: an ongoing debate on the functionality of intergenic DNA continues.  See the discussion of the encode project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3"/>
              </a:rPr>
              <a:t>here</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and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4"/>
              </a:rPr>
              <a:t>here</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The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5"/>
              </a:rPr>
              <a:t>onion test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is a good exercise for those thinking that most intergenic DNA has important functions in animals and especially humans.  </a:t>
            </a:r>
          </a:p>
        </p:txBody>
      </p:sp>
    </p:spTree>
    <p:extLst>
      <p:ext uri="{BB962C8B-B14F-4D97-AF65-F5344CB8AC3E}">
        <p14:creationId xmlns:p14="http://schemas.microsoft.com/office/powerpoint/2010/main" val="3913623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5606B7DF-0868-C043-B298-FD3CAFBC6F1A}"/>
              </a:ext>
            </a:extLst>
          </p:cNvPr>
          <p:cNvSpPr>
            <a:spLocks noGrp="1" noChangeArrowheads="1"/>
          </p:cNvSpPr>
          <p:nvPr>
            <p:ph type="ctrTitle"/>
          </p:nvPr>
        </p:nvSpPr>
        <p:spPr/>
        <p:txBody>
          <a:bodyPr/>
          <a:lstStyle/>
          <a:p>
            <a:endParaRPr lang="en-US" altLang="en-US">
              <a:ea typeface="ＭＳ Ｐゴシック" panose="020B0600070205080204" pitchFamily="34" charset="-128"/>
            </a:endParaRPr>
          </a:p>
        </p:txBody>
      </p:sp>
      <p:sp>
        <p:nvSpPr>
          <p:cNvPr id="30723" name="Subtitle 2">
            <a:extLst>
              <a:ext uri="{FF2B5EF4-FFF2-40B4-BE49-F238E27FC236}">
                <a16:creationId xmlns:a16="http://schemas.microsoft.com/office/drawing/2014/main" id="{78AD9D84-0902-3841-A0CE-8ADF31660E8A}"/>
              </a:ext>
            </a:extLst>
          </p:cNvPr>
          <p:cNvSpPr>
            <a:spLocks noGrp="1" noChangeArrowheads="1"/>
          </p:cNvSpPr>
          <p:nvPr>
            <p:ph type="subTitle" idx="1"/>
          </p:nvPr>
        </p:nvSpPr>
        <p:spPr/>
        <p:txBody>
          <a:bodyPr/>
          <a:lstStyle/>
          <a:p>
            <a:endParaRPr lang="en-US" altLang="en-US">
              <a:ea typeface="ＭＳ Ｐゴシック" panose="020B0600070205080204" pitchFamily="34" charset="-128"/>
            </a:endParaRPr>
          </a:p>
        </p:txBody>
      </p:sp>
      <p:pic>
        <p:nvPicPr>
          <p:cNvPr id="30724" name="Picture 3">
            <a:extLst>
              <a:ext uri="{FF2B5EF4-FFF2-40B4-BE49-F238E27FC236}">
                <a16:creationId xmlns:a16="http://schemas.microsoft.com/office/drawing/2014/main" id="{505C925C-42A2-EE48-A59F-CB4EAD13A9C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46264" y="2159001"/>
            <a:ext cx="8658225" cy="327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4">
            <a:extLst>
              <a:ext uri="{FF2B5EF4-FFF2-40B4-BE49-F238E27FC236}">
                <a16:creationId xmlns:a16="http://schemas.microsoft.com/office/drawing/2014/main" id="{71115BC4-92C0-E64C-A7C0-27C8B58642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46238" y="5965825"/>
            <a:ext cx="88392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Down Arrow 7">
            <a:extLst>
              <a:ext uri="{FF2B5EF4-FFF2-40B4-BE49-F238E27FC236}">
                <a16:creationId xmlns:a16="http://schemas.microsoft.com/office/drawing/2014/main" id="{921B46D8-A409-5F4F-84EC-FC5756CC29CF}"/>
              </a:ext>
            </a:extLst>
          </p:cNvPr>
          <p:cNvSpPr>
            <a:spLocks noChangeArrowheads="1"/>
          </p:cNvSpPr>
          <p:nvPr/>
        </p:nvSpPr>
        <p:spPr bwMode="auto">
          <a:xfrm>
            <a:off x="3944939" y="1358901"/>
            <a:ext cx="447675" cy="777875"/>
          </a:xfrm>
          <a:prstGeom prst="downArrow">
            <a:avLst>
              <a:gd name="adj1" fmla="val 50000"/>
              <a:gd name="adj2" fmla="val 50125"/>
            </a:avLst>
          </a:prstGeom>
          <a:solidFill>
            <a:srgbClr val="FF0000"/>
          </a:solidFill>
          <a:ln w="9525">
            <a:solidFill>
              <a:srgbClr val="00CC99"/>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Tree>
    <p:extLst>
      <p:ext uri="{BB962C8B-B14F-4D97-AF65-F5344CB8AC3E}">
        <p14:creationId xmlns:p14="http://schemas.microsoft.com/office/powerpoint/2010/main" val="19964747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1C1877-9938-4F4A-AFBA-AA13FE93AE84}"/>
              </a:ext>
            </a:extLst>
          </p:cNvPr>
          <p:cNvSpPr>
            <a:spLocks noGrp="1"/>
          </p:cNvSpPr>
          <p:nvPr>
            <p:ph idx="1"/>
          </p:nvPr>
        </p:nvSpPr>
        <p:spPr>
          <a:xfrm>
            <a:off x="5999746" y="569495"/>
            <a:ext cx="5354053" cy="5607468"/>
          </a:xfrm>
        </p:spPr>
        <p:txBody>
          <a:bodyPr/>
          <a:lstStyle/>
          <a:p>
            <a:pPr marL="0" indent="0">
              <a:buNone/>
            </a:pPr>
            <a:r>
              <a:rPr lang="en-US" b="1"/>
              <a:t>Cord scrambling </a:t>
            </a:r>
            <a:r>
              <a:rPr lang="en-US"/>
              <a:t>as example for the directionality that may be present in random mutations</a:t>
            </a:r>
          </a:p>
          <a:p>
            <a:pPr marL="0" indent="0">
              <a:buNone/>
            </a:pPr>
            <a:r>
              <a:rPr lang="en-US"/>
              <a:t>From </a:t>
            </a:r>
            <a:r>
              <a:rPr lang="en-US" err="1"/>
              <a:t>Arlin</a:t>
            </a:r>
            <a:r>
              <a:rPr lang="en-US"/>
              <a:t> </a:t>
            </a:r>
            <a:r>
              <a:rPr lang="en-US" err="1"/>
              <a:t>Stolzfus</a:t>
            </a:r>
            <a:r>
              <a:rPr lang="en-US"/>
              <a:t>, Biol. Direct.  </a:t>
            </a:r>
          </a:p>
          <a:p>
            <a:pPr marL="0" indent="0">
              <a:buNone/>
            </a:pPr>
            <a:r>
              <a:rPr lang="en-US" sz="1200">
                <a:hlinkClick r:id="rId2"/>
              </a:rPr>
              <a:t>https:/ /biologydirect.biomedcentral.com/articles/10.1186/1745-6150-7-35</a:t>
            </a:r>
            <a:r>
              <a:rPr lang="en-US" sz="1200"/>
              <a:t> </a:t>
            </a:r>
          </a:p>
        </p:txBody>
      </p:sp>
      <p:pic>
        <p:nvPicPr>
          <p:cNvPr id="4" name="Picture 3">
            <a:extLst>
              <a:ext uri="{FF2B5EF4-FFF2-40B4-BE49-F238E27FC236}">
                <a16:creationId xmlns:a16="http://schemas.microsoft.com/office/drawing/2014/main" id="{E0488686-C976-2945-8936-94FD9674E132}"/>
              </a:ext>
            </a:extLst>
          </p:cNvPr>
          <p:cNvPicPr>
            <a:picLocks noChangeAspect="1"/>
          </p:cNvPicPr>
          <p:nvPr/>
        </p:nvPicPr>
        <p:blipFill>
          <a:blip r:embed="rId3"/>
          <a:stretch>
            <a:fillRect/>
          </a:stretch>
        </p:blipFill>
        <p:spPr>
          <a:xfrm>
            <a:off x="721895" y="109781"/>
            <a:ext cx="5017168" cy="6488871"/>
          </a:xfrm>
          <a:prstGeom prst="rect">
            <a:avLst/>
          </a:prstGeom>
        </p:spPr>
      </p:pic>
      <p:sp>
        <p:nvSpPr>
          <p:cNvPr id="2" name="TextBox 1">
            <a:extLst>
              <a:ext uri="{FF2B5EF4-FFF2-40B4-BE49-F238E27FC236}">
                <a16:creationId xmlns:a16="http://schemas.microsoft.com/office/drawing/2014/main" id="{895F01C6-5202-2C4D-9CD3-72D7B96C93F7}"/>
              </a:ext>
            </a:extLst>
          </p:cNvPr>
          <p:cNvSpPr txBox="1"/>
          <p:nvPr/>
        </p:nvSpPr>
        <p:spPr>
          <a:xfrm>
            <a:off x="6096000" y="3319670"/>
            <a:ext cx="501594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Increase in complexity can be due to drift not better function (at least initially to the contrary).</a:t>
            </a:r>
          </a:p>
        </p:txBody>
      </p:sp>
    </p:spTree>
    <p:extLst>
      <p:ext uri="{BB962C8B-B14F-4D97-AF65-F5344CB8AC3E}">
        <p14:creationId xmlns:p14="http://schemas.microsoft.com/office/powerpoint/2010/main" val="35644524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837210"/>
          </a:xfrm>
        </p:spPr>
        <p:txBody>
          <a:bodyPr/>
          <a:lstStyle/>
          <a:p>
            <a:r>
              <a:rPr lang="en-US" sz="3200"/>
              <a:t>Mutations can have a directing force</a:t>
            </a:r>
          </a:p>
        </p:txBody>
      </p:sp>
      <p:sp>
        <p:nvSpPr>
          <p:cNvPr id="8" name="TextBox 7"/>
          <p:cNvSpPr txBox="1"/>
          <p:nvPr/>
        </p:nvSpPr>
        <p:spPr>
          <a:xfrm>
            <a:off x="1791195" y="920338"/>
            <a:ext cx="3146054"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charset="0"/>
                <a:ea typeface="ＭＳ Ｐゴシック" charset="0"/>
                <a:cs typeface="+mn-cs"/>
              </a:rPr>
              <a:t>Constructive neutral evolution: </a:t>
            </a:r>
          </a:p>
        </p:txBody>
      </p:sp>
      <p:pic>
        <p:nvPicPr>
          <p:cNvPr id="3" name="Picture 2"/>
          <p:cNvPicPr>
            <a:picLocks noChangeAspect="1"/>
          </p:cNvPicPr>
          <p:nvPr/>
        </p:nvPicPr>
        <p:blipFill>
          <a:blip r:embed="rId2"/>
          <a:stretch>
            <a:fillRect/>
          </a:stretch>
        </p:blipFill>
        <p:spPr>
          <a:xfrm>
            <a:off x="1592451" y="1364944"/>
            <a:ext cx="6207658" cy="4022433"/>
          </a:xfrm>
          <a:prstGeom prst="rect">
            <a:avLst/>
          </a:prstGeom>
        </p:spPr>
      </p:pic>
      <p:sp>
        <p:nvSpPr>
          <p:cNvPr id="4" name="TextBox 3"/>
          <p:cNvSpPr txBox="1"/>
          <p:nvPr/>
        </p:nvSpPr>
        <p:spPr>
          <a:xfrm>
            <a:off x="313698" y="5937662"/>
            <a:ext cx="10612380" cy="83099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charset="0"/>
                <a:ea typeface="ＭＳ Ｐゴシック" charset="0"/>
                <a:cs typeface="+mn-cs"/>
              </a:rPr>
              <a:t>From: Irremediable Complexity?</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charset="0"/>
                <a:ea typeface="ＭＳ Ｐゴシック" charset="0"/>
                <a:cs typeface="+mn-cs"/>
              </a:rPr>
              <a:t>Author(s): Michael W. Gray, Julius </a:t>
            </a:r>
            <a:r>
              <a:rPr kumimoji="0" lang="en-US" sz="1600" b="0" i="0" u="none" strike="noStrike" kern="1200" cap="none" spc="0" normalizeH="0" baseline="0" noProof="0" err="1">
                <a:ln>
                  <a:noFill/>
                </a:ln>
                <a:solidFill>
                  <a:prstClr val="black"/>
                </a:solidFill>
                <a:effectLst/>
                <a:uLnTx/>
                <a:uFillTx/>
                <a:latin typeface="Calibri" charset="0"/>
                <a:ea typeface="ＭＳ Ｐゴシック" charset="0"/>
                <a:cs typeface="+mn-cs"/>
              </a:rPr>
              <a:t>Lukeš</a:t>
            </a:r>
            <a:r>
              <a:rPr kumimoji="0" lang="en-US" sz="1600" b="0" i="0" u="none" strike="noStrike" kern="1200" cap="none" spc="0" normalizeH="0" baseline="0" noProof="0">
                <a:ln>
                  <a:noFill/>
                </a:ln>
                <a:solidFill>
                  <a:prstClr val="black"/>
                </a:solidFill>
                <a:effectLst/>
                <a:uLnTx/>
                <a:uFillTx/>
                <a:latin typeface="Calibri" charset="0"/>
                <a:ea typeface="ＭＳ Ｐゴシック" charset="0"/>
                <a:cs typeface="+mn-cs"/>
              </a:rPr>
              <a:t>, John M. Archibald, Patrick J. Keeling and W. Ford Doolittle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charset="0"/>
                <a:ea typeface="ＭＳ Ｐゴシック" charset="0"/>
                <a:cs typeface="+mn-cs"/>
              </a:rPr>
              <a:t>Source:  Science, New Series, Vol. 330, No. 6006 (12 November 2010), pp. 920-921</a:t>
            </a:r>
          </a:p>
        </p:txBody>
      </p:sp>
      <p:sp>
        <p:nvSpPr>
          <p:cNvPr id="5" name="TextBox 4"/>
          <p:cNvSpPr txBox="1"/>
          <p:nvPr/>
        </p:nvSpPr>
        <p:spPr>
          <a:xfrm>
            <a:off x="7716982" y="1800310"/>
            <a:ext cx="2867891" cy="3139321"/>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charset="0"/>
                <a:ea typeface="ＭＳ Ｐゴシック" charset="0"/>
                <a:cs typeface="+mn-cs"/>
              </a:rPr>
              <a:t>Random interactions between macromolecules lower the overall free energy, leading to more stability, allowing for destabilizing mutations to occur.  The mutated macromolecule remains stable and active, as long as the binding partner is present. </a:t>
            </a:r>
          </a:p>
        </p:txBody>
      </p:sp>
    </p:spTree>
    <p:extLst>
      <p:ext uri="{BB962C8B-B14F-4D97-AF65-F5344CB8AC3E}">
        <p14:creationId xmlns:p14="http://schemas.microsoft.com/office/powerpoint/2010/main" val="9845916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8BE75-B809-DF4D-A546-213D5768699A}"/>
              </a:ext>
            </a:extLst>
          </p:cNvPr>
          <p:cNvSpPr>
            <a:spLocks noGrp="1"/>
          </p:cNvSpPr>
          <p:nvPr>
            <p:ph type="title"/>
          </p:nvPr>
        </p:nvSpPr>
        <p:spPr>
          <a:xfrm>
            <a:off x="611269" y="78124"/>
            <a:ext cx="10515600" cy="1325563"/>
          </a:xfrm>
        </p:spPr>
        <p:txBody>
          <a:bodyPr/>
          <a:lstStyle/>
          <a:p>
            <a:r>
              <a:rPr lang="en-US"/>
              <a:t>Constructive Neutral Evolution</a:t>
            </a:r>
          </a:p>
        </p:txBody>
      </p:sp>
      <p:sp>
        <p:nvSpPr>
          <p:cNvPr id="3" name="Content Placeholder 2">
            <a:extLst>
              <a:ext uri="{FF2B5EF4-FFF2-40B4-BE49-F238E27FC236}">
                <a16:creationId xmlns:a16="http://schemas.microsoft.com/office/drawing/2014/main" id="{CE933945-7412-9448-8A7C-EFB5CEFBF497}"/>
              </a:ext>
            </a:extLst>
          </p:cNvPr>
          <p:cNvSpPr>
            <a:spLocks noGrp="1"/>
          </p:cNvSpPr>
          <p:nvPr>
            <p:ph idx="1"/>
          </p:nvPr>
        </p:nvSpPr>
        <p:spPr>
          <a:xfrm>
            <a:off x="718059" y="1403687"/>
            <a:ext cx="10515600" cy="5268962"/>
          </a:xfrm>
        </p:spPr>
        <p:txBody>
          <a:bodyPr>
            <a:normAutofit fontScale="85000" lnSpcReduction="10000"/>
          </a:bodyPr>
          <a:lstStyle/>
          <a:p>
            <a:r>
              <a:rPr lang="en-US"/>
              <a:t>An organism acquires neutral or only slightly deleterious mutations or traits.  </a:t>
            </a:r>
          </a:p>
          <a:p>
            <a:r>
              <a:rPr lang="en-US"/>
              <a:t>Other mutations or events compensate  (or pre-</a:t>
            </a:r>
            <a:r>
              <a:rPr lang="en-US" err="1"/>
              <a:t>supress</a:t>
            </a:r>
            <a:r>
              <a:rPr lang="en-US"/>
              <a:t>) for deleterious effect.  </a:t>
            </a:r>
          </a:p>
          <a:p>
            <a:r>
              <a:rPr lang="en-US"/>
              <a:t>The reversal of the mutation is improbable (there are more ways to scramble things than to unscramble them).  </a:t>
            </a:r>
          </a:p>
          <a:p>
            <a:r>
              <a:rPr lang="en-US"/>
              <a:t>The presence of these compensating processes becomes a necessity to achieve the original function.  </a:t>
            </a:r>
          </a:p>
          <a:p>
            <a:r>
              <a:rPr lang="en-US"/>
              <a:t>At no point along the process did the mutations or events increase the fitness of the organism (which does not say that the complex feature later may evolve useful functions).</a:t>
            </a:r>
          </a:p>
          <a:p>
            <a:r>
              <a:rPr lang="en-US"/>
              <a:t>The outcome is a complex process that requires cooperation between different components to fulfill the same function as the original process.</a:t>
            </a:r>
            <a:br>
              <a:rPr lang="en-US"/>
            </a:br>
            <a:endParaRPr lang="en-US"/>
          </a:p>
          <a:p>
            <a:r>
              <a:rPr lang="en-US"/>
              <a:t>CNE occurs more frequently in organisms with small effective populations (See Michael Lynch’s “Evolution of genome architecture”) </a:t>
            </a:r>
          </a:p>
          <a:p>
            <a:pPr marL="0" indent="0">
              <a:buNone/>
            </a:pPr>
            <a:endParaRPr lang="en-US"/>
          </a:p>
        </p:txBody>
      </p:sp>
    </p:spTree>
    <p:extLst>
      <p:ext uri="{BB962C8B-B14F-4D97-AF65-F5344CB8AC3E}">
        <p14:creationId xmlns:p14="http://schemas.microsoft.com/office/powerpoint/2010/main" val="960641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903FF-6B99-A64F-B45B-3BEB9F0BF7E7}"/>
              </a:ext>
            </a:extLst>
          </p:cNvPr>
          <p:cNvSpPr>
            <a:spLocks noGrp="1"/>
          </p:cNvSpPr>
          <p:nvPr>
            <p:ph type="title"/>
          </p:nvPr>
        </p:nvSpPr>
        <p:spPr/>
        <p:txBody>
          <a:bodyPr/>
          <a:lstStyle/>
          <a:p>
            <a:r>
              <a:rPr lang="en-US"/>
              <a:t>CNE Examples (may be)</a:t>
            </a:r>
          </a:p>
        </p:txBody>
      </p:sp>
      <p:sp>
        <p:nvSpPr>
          <p:cNvPr id="3" name="Content Placeholder 2">
            <a:extLst>
              <a:ext uri="{FF2B5EF4-FFF2-40B4-BE49-F238E27FC236}">
                <a16:creationId xmlns:a16="http://schemas.microsoft.com/office/drawing/2014/main" id="{08ECBCCD-CF9E-0741-85D6-DE4DB13E1633}"/>
              </a:ext>
            </a:extLst>
          </p:cNvPr>
          <p:cNvSpPr>
            <a:spLocks noGrp="1"/>
          </p:cNvSpPr>
          <p:nvPr>
            <p:ph idx="1"/>
          </p:nvPr>
        </p:nvSpPr>
        <p:spPr>
          <a:xfrm>
            <a:off x="838200" y="1527451"/>
            <a:ext cx="10515600" cy="4351338"/>
          </a:xfrm>
        </p:spPr>
        <p:txBody>
          <a:bodyPr>
            <a:normAutofit fontScale="92500" lnSpcReduction="20000"/>
          </a:bodyPr>
          <a:lstStyle/>
          <a:p>
            <a:r>
              <a:rPr lang="en-US"/>
              <a:t>Interactions between macromolecules </a:t>
            </a:r>
          </a:p>
          <a:p>
            <a:r>
              <a:rPr lang="en-US" err="1"/>
              <a:t>Multisubunit</a:t>
            </a:r>
            <a:r>
              <a:rPr lang="en-US"/>
              <a:t> homomers -&gt; </a:t>
            </a:r>
            <a:r>
              <a:rPr lang="en-US" err="1"/>
              <a:t>heteromers</a:t>
            </a:r>
            <a:r>
              <a:rPr lang="en-US"/>
              <a:t> (histones, tubulins, ATP synthase, proteasome)</a:t>
            </a:r>
          </a:p>
          <a:p>
            <a:r>
              <a:rPr lang="en-US"/>
              <a:t>Large protein-RNA complexes (Spliceosome, Ribosome)</a:t>
            </a:r>
          </a:p>
          <a:p>
            <a:r>
              <a:rPr lang="en-US"/>
              <a:t>Split Inteins  /  </a:t>
            </a:r>
            <a:r>
              <a:rPr lang="en-US" err="1"/>
              <a:t>Spliceosomal</a:t>
            </a:r>
            <a:r>
              <a:rPr lang="en-US"/>
              <a:t> Introns</a:t>
            </a:r>
          </a:p>
          <a:p>
            <a:r>
              <a:rPr lang="en-US" err="1"/>
              <a:t>Subfunctionalization</a:t>
            </a:r>
            <a:r>
              <a:rPr lang="en-US"/>
              <a:t> (maintaining duplicated genes) </a:t>
            </a:r>
          </a:p>
          <a:p>
            <a:r>
              <a:rPr lang="en-US"/>
              <a:t>RNA editing</a:t>
            </a:r>
          </a:p>
          <a:p>
            <a:r>
              <a:rPr lang="en-US"/>
              <a:t>Alternative splicing</a:t>
            </a:r>
          </a:p>
          <a:p>
            <a:r>
              <a:rPr lang="en-US"/>
              <a:t>? Fixation of introns/inteins in a population </a:t>
            </a:r>
            <a:br>
              <a:rPr lang="en-US"/>
            </a:br>
            <a:r>
              <a:rPr lang="en-US"/>
              <a:t>(mobile genetic elements have their own agenda, and their fixation can be driven by the fitness advantage to themselves) </a:t>
            </a:r>
          </a:p>
          <a:p>
            <a:endParaRPr lang="en-US"/>
          </a:p>
          <a:p>
            <a:endParaRPr lang="en-US"/>
          </a:p>
          <a:p>
            <a:endParaRPr lang="en-US"/>
          </a:p>
        </p:txBody>
      </p:sp>
    </p:spTree>
    <p:extLst>
      <p:ext uri="{BB962C8B-B14F-4D97-AF65-F5344CB8AC3E}">
        <p14:creationId xmlns:p14="http://schemas.microsoft.com/office/powerpoint/2010/main" val="2478373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9E253-D6DB-914C-8B1F-131C1140542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B404A9B-67FF-9A4D-9DDB-97103B28722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7932D87-10B0-2046-8C8D-38662D03E65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22420" y="98854"/>
            <a:ext cx="3963391" cy="6759146"/>
          </a:xfrm>
          <a:prstGeom prst="rect">
            <a:avLst/>
          </a:prstGeom>
        </p:spPr>
      </p:pic>
      <p:pic>
        <p:nvPicPr>
          <p:cNvPr id="5" name="Picture 4">
            <a:extLst>
              <a:ext uri="{FF2B5EF4-FFF2-40B4-BE49-F238E27FC236}">
                <a16:creationId xmlns:a16="http://schemas.microsoft.com/office/drawing/2014/main" id="{141C4F73-8B05-134F-B870-C466987577C1}"/>
              </a:ext>
            </a:extLst>
          </p:cNvPr>
          <p:cNvPicPr>
            <a:picLocks noChangeAspect="1"/>
          </p:cNvPicPr>
          <p:nvPr/>
        </p:nvPicPr>
        <p:blipFill>
          <a:blip r:embed="rId3"/>
          <a:stretch>
            <a:fillRect/>
          </a:stretch>
        </p:blipFill>
        <p:spPr>
          <a:xfrm>
            <a:off x="5085191" y="611982"/>
            <a:ext cx="5842000" cy="3937000"/>
          </a:xfrm>
          <a:prstGeom prst="rect">
            <a:avLst/>
          </a:prstGeom>
        </p:spPr>
      </p:pic>
      <p:sp>
        <p:nvSpPr>
          <p:cNvPr id="6" name="TextBox 5">
            <a:extLst>
              <a:ext uri="{FF2B5EF4-FFF2-40B4-BE49-F238E27FC236}">
                <a16:creationId xmlns:a16="http://schemas.microsoft.com/office/drawing/2014/main" id="{9C8B4BDA-27D8-E043-BBEC-9B6110D7CDD0}"/>
              </a:ext>
            </a:extLst>
          </p:cNvPr>
          <p:cNvSpPr txBox="1"/>
          <p:nvPr/>
        </p:nvSpPr>
        <p:spPr>
          <a:xfrm>
            <a:off x="4607279" y="6246018"/>
            <a:ext cx="67978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From: https://</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iubmb.onlinelibrary.wiley.com</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doi</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/full/10.1002/iub.489 </a:t>
            </a:r>
          </a:p>
        </p:txBody>
      </p:sp>
    </p:spTree>
    <p:extLst>
      <p:ext uri="{BB962C8B-B14F-4D97-AF65-F5344CB8AC3E}">
        <p14:creationId xmlns:p14="http://schemas.microsoft.com/office/powerpoint/2010/main" val="16701962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9E253-D6DB-914C-8B1F-131C11405425}"/>
              </a:ext>
            </a:extLst>
          </p:cNvPr>
          <p:cNvSpPr>
            <a:spLocks noGrp="1"/>
          </p:cNvSpPr>
          <p:nvPr>
            <p:ph type="title"/>
          </p:nvPr>
        </p:nvSpPr>
        <p:spPr/>
        <p:txBody>
          <a:bodyPr/>
          <a:lstStyle/>
          <a:p>
            <a:endParaRPr lang="en-US"/>
          </a:p>
        </p:txBody>
      </p:sp>
      <p:sp>
        <p:nvSpPr>
          <p:cNvPr id="6" name="TextBox 5">
            <a:extLst>
              <a:ext uri="{FF2B5EF4-FFF2-40B4-BE49-F238E27FC236}">
                <a16:creationId xmlns:a16="http://schemas.microsoft.com/office/drawing/2014/main" id="{9C8B4BDA-27D8-E043-BBEC-9B6110D7CDD0}"/>
              </a:ext>
            </a:extLst>
          </p:cNvPr>
          <p:cNvSpPr txBox="1"/>
          <p:nvPr/>
        </p:nvSpPr>
        <p:spPr>
          <a:xfrm>
            <a:off x="5188047" y="6127833"/>
            <a:ext cx="67978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From: https://</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iubmb.onlinelibrary.wiley.com</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doi</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/full/10.1002/iub.489 </a:t>
            </a:r>
          </a:p>
        </p:txBody>
      </p:sp>
      <p:pic>
        <p:nvPicPr>
          <p:cNvPr id="4098" name="Picture 2" descr="image">
            <a:extLst>
              <a:ext uri="{FF2B5EF4-FFF2-40B4-BE49-F238E27FC236}">
                <a16:creationId xmlns:a16="http://schemas.microsoft.com/office/drawing/2014/main" id="{1D87ECDB-4B68-A840-815A-97C2582C336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71333" y="638261"/>
            <a:ext cx="6649334" cy="5119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60034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DA589-25D6-2343-920E-36C1106BF16D}"/>
              </a:ext>
            </a:extLst>
          </p:cNvPr>
          <p:cNvSpPr>
            <a:spLocks noGrp="1"/>
          </p:cNvSpPr>
          <p:nvPr>
            <p:ph type="title"/>
          </p:nvPr>
        </p:nvSpPr>
        <p:spPr>
          <a:xfrm>
            <a:off x="294503" y="167417"/>
            <a:ext cx="10515600" cy="1325563"/>
          </a:xfrm>
        </p:spPr>
        <p:txBody>
          <a:bodyPr/>
          <a:lstStyle/>
          <a:p>
            <a:r>
              <a:rPr lang="en-US"/>
              <a:t>Gene Unscrambling in Ciliates </a:t>
            </a:r>
            <a:br>
              <a:rPr lang="en-US"/>
            </a:br>
            <a:r>
              <a:rPr lang="en-US" sz="3200"/>
              <a:t>Micro to Macro Nucleus</a:t>
            </a:r>
          </a:p>
        </p:txBody>
      </p:sp>
      <p:pic>
        <p:nvPicPr>
          <p:cNvPr id="4" name="Picture 3">
            <a:extLst>
              <a:ext uri="{FF2B5EF4-FFF2-40B4-BE49-F238E27FC236}">
                <a16:creationId xmlns:a16="http://schemas.microsoft.com/office/drawing/2014/main" id="{BE6B88C5-6F42-6A4E-AD89-9657BF0A2A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5212" y="1492980"/>
            <a:ext cx="7668687" cy="5365020"/>
          </a:xfrm>
          <a:prstGeom prst="rect">
            <a:avLst/>
          </a:prstGeom>
        </p:spPr>
      </p:pic>
      <p:sp>
        <p:nvSpPr>
          <p:cNvPr id="5" name="TextBox 4">
            <a:extLst>
              <a:ext uri="{FF2B5EF4-FFF2-40B4-BE49-F238E27FC236}">
                <a16:creationId xmlns:a16="http://schemas.microsoft.com/office/drawing/2014/main" id="{593065DD-7A2C-CD44-8504-A406F4D11DB7}"/>
              </a:ext>
            </a:extLst>
          </p:cNvPr>
          <p:cNvSpPr txBox="1"/>
          <p:nvPr/>
        </p:nvSpPr>
        <p:spPr>
          <a:xfrm>
            <a:off x="7895968" y="2818543"/>
            <a:ext cx="4269117"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From: </a:t>
            </a:r>
            <a:r>
              <a:rPr kumimoji="0" lang="en-US" sz="1800" b="0" i="0" u="sng" strike="noStrike" kern="1200" cap="none" spc="0" normalizeH="0" baseline="0" noProof="0" err="1">
                <a:ln>
                  <a:noFill/>
                </a:ln>
                <a:solidFill>
                  <a:prstClr val="black"/>
                </a:solidFill>
                <a:effectLst/>
                <a:uLnTx/>
                <a:uFillTx/>
                <a:latin typeface="Calibri" panose="020F0502020204030204"/>
                <a:ea typeface="+mn-ea"/>
                <a:cs typeface="+mn-cs"/>
              </a:rPr>
              <a:t>Arlin</a:t>
            </a:r>
            <a:r>
              <a:rPr kumimoji="0" lang="en-US" sz="1800" b="0" i="0" u="sng" strike="noStrike" kern="1200" cap="none" spc="0" normalizeH="0" baseline="0" noProof="0">
                <a:ln>
                  <a:noFill/>
                </a:ln>
                <a:solidFill>
                  <a:prstClr val="black"/>
                </a:solidFill>
                <a:effectLst/>
                <a:uLnTx/>
                <a:uFillTx/>
                <a:latin typeface="Calibri" panose="020F0502020204030204"/>
                <a:ea typeface="+mn-ea"/>
                <a:cs typeface="+mn-cs"/>
              </a:rPr>
              <a:t> Stoltzfus</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On the Possibility of Constructive </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Neutral Evolution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hlinkClick r:id="rId4"/>
              </a:rPr>
              <a:t>https://link.springer.com/article/10.1007%2FPL00006540</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See also </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5"/>
              </a:rPr>
              <a:t>https://www.pnas.org/content/97/7/3298</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6623420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DA589-25D6-2343-920E-36C1106BF16D}"/>
              </a:ext>
            </a:extLst>
          </p:cNvPr>
          <p:cNvSpPr>
            <a:spLocks noGrp="1"/>
          </p:cNvSpPr>
          <p:nvPr>
            <p:ph type="title"/>
          </p:nvPr>
        </p:nvSpPr>
        <p:spPr>
          <a:xfrm>
            <a:off x="294502" y="167417"/>
            <a:ext cx="11897497" cy="1325563"/>
          </a:xfrm>
        </p:spPr>
        <p:txBody>
          <a:bodyPr>
            <a:normAutofit fontScale="90000"/>
          </a:bodyPr>
          <a:lstStyle/>
          <a:p>
            <a:r>
              <a:rPr lang="en-US"/>
              <a:t>Gene Unscrambling in Ciliates </a:t>
            </a:r>
            <a:br>
              <a:rPr lang="en-US"/>
            </a:br>
            <a:r>
              <a:rPr lang="en-US" sz="3200"/>
              <a:t>Micro to Macro Nucleus -- DNA polymerase </a:t>
            </a:r>
            <a:r>
              <a:rPr lang="el-GR" sz="3200"/>
              <a:t>α </a:t>
            </a:r>
            <a:r>
              <a:rPr lang="en-US" sz="3200"/>
              <a:t>gene in </a:t>
            </a:r>
            <a:r>
              <a:rPr lang="en-US" sz="3200" err="1"/>
              <a:t>hypotrichous</a:t>
            </a:r>
            <a:r>
              <a:rPr lang="en-US" sz="3200"/>
              <a:t> ciliates</a:t>
            </a:r>
            <a:br>
              <a:rPr lang="en-US" sz="3200"/>
            </a:br>
            <a:endParaRPr lang="en-US" sz="3200"/>
          </a:p>
        </p:txBody>
      </p:sp>
      <p:sp>
        <p:nvSpPr>
          <p:cNvPr id="5" name="TextBox 4">
            <a:extLst>
              <a:ext uri="{FF2B5EF4-FFF2-40B4-BE49-F238E27FC236}">
                <a16:creationId xmlns:a16="http://schemas.microsoft.com/office/drawing/2014/main" id="{593065DD-7A2C-CD44-8504-A406F4D11DB7}"/>
              </a:ext>
            </a:extLst>
          </p:cNvPr>
          <p:cNvSpPr txBox="1"/>
          <p:nvPr/>
        </p:nvSpPr>
        <p:spPr>
          <a:xfrm>
            <a:off x="7760043" y="5685311"/>
            <a:ext cx="426911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From: </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3"/>
              </a:rPr>
              <a:t>https://www.pnas.org/content/97/7/3298</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pic>
        <p:nvPicPr>
          <p:cNvPr id="5122" name="Picture 2">
            <a:extLst>
              <a:ext uri="{FF2B5EF4-FFF2-40B4-BE49-F238E27FC236}">
                <a16:creationId xmlns:a16="http://schemas.microsoft.com/office/drawing/2014/main" id="{0E58BF63-F304-4A4D-B166-1A6F5F739BE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1897" y="1492980"/>
            <a:ext cx="6508812" cy="53650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1F0619B-614D-0B44-B221-428C2527CDE6}"/>
              </a:ext>
            </a:extLst>
          </p:cNvPr>
          <p:cNvSpPr txBox="1"/>
          <p:nvPr/>
        </p:nvSpPr>
        <p:spPr>
          <a:xfrm>
            <a:off x="7760043" y="4368114"/>
            <a:ext cx="4044890"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Evolution and assembly of an extremely </a:t>
            </a:r>
            <a:b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scrambled gene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Laura F. </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Landweber</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Tai-</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Chih</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Kuo</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and </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Edward A. Curtis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19634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61339-D153-D747-9015-EBCDFC401455}"/>
              </a:ext>
            </a:extLst>
          </p:cNvPr>
          <p:cNvSpPr>
            <a:spLocks noGrp="1"/>
          </p:cNvSpPr>
          <p:nvPr>
            <p:ph type="title"/>
          </p:nvPr>
        </p:nvSpPr>
        <p:spPr>
          <a:xfrm>
            <a:off x="400878" y="18255"/>
            <a:ext cx="10515600" cy="1325563"/>
          </a:xfrm>
        </p:spPr>
        <p:txBody>
          <a:bodyPr/>
          <a:lstStyle/>
          <a:p>
            <a:r>
              <a:rPr lang="en-US"/>
              <a:t>Related Concepts</a:t>
            </a:r>
          </a:p>
        </p:txBody>
      </p:sp>
      <p:sp>
        <p:nvSpPr>
          <p:cNvPr id="3" name="Content Placeholder 2">
            <a:extLst>
              <a:ext uri="{FF2B5EF4-FFF2-40B4-BE49-F238E27FC236}">
                <a16:creationId xmlns:a16="http://schemas.microsoft.com/office/drawing/2014/main" id="{F57F12B3-FC39-254D-95C4-C3D38888EDC6}"/>
              </a:ext>
            </a:extLst>
          </p:cNvPr>
          <p:cNvSpPr>
            <a:spLocks noGrp="1"/>
          </p:cNvSpPr>
          <p:nvPr>
            <p:ph idx="1"/>
          </p:nvPr>
        </p:nvSpPr>
        <p:spPr>
          <a:xfrm>
            <a:off x="699053" y="1253331"/>
            <a:ext cx="10515600" cy="4351338"/>
          </a:xfrm>
        </p:spPr>
        <p:txBody>
          <a:bodyPr/>
          <a:lstStyle/>
          <a:p>
            <a:r>
              <a:rPr lang="en-US"/>
              <a:t>Increased complexity in small populations</a:t>
            </a:r>
          </a:p>
          <a:p>
            <a:r>
              <a:rPr lang="en-US">
                <a:hlinkClick r:id="rId2"/>
              </a:rPr>
              <a:t>Subfunctionalization</a:t>
            </a:r>
            <a:r>
              <a:rPr lang="en-US"/>
              <a:t> to maintain gene duplications (also </a:t>
            </a:r>
            <a:r>
              <a:rPr lang="en-US">
                <a:hlinkClick r:id="rId3"/>
              </a:rPr>
              <a:t>here</a:t>
            </a:r>
            <a:r>
              <a:rPr lang="en-US"/>
              <a:t>)</a:t>
            </a:r>
          </a:p>
          <a:p>
            <a:r>
              <a:rPr lang="en-US"/>
              <a:t>The </a:t>
            </a:r>
            <a:r>
              <a:rPr lang="en-US">
                <a:hlinkClick r:id="rId4"/>
              </a:rPr>
              <a:t>Spandrels of San Marco </a:t>
            </a:r>
            <a:r>
              <a:rPr lang="en-US"/>
              <a:t>(Gould &amp; </a:t>
            </a:r>
            <a:r>
              <a:rPr lang="en-US" err="1"/>
              <a:t>Lewontin</a:t>
            </a:r>
            <a:r>
              <a:rPr lang="en-US"/>
              <a:t>)</a:t>
            </a:r>
          </a:p>
          <a:p>
            <a:r>
              <a:rPr lang="en-US"/>
              <a:t>Biological </a:t>
            </a:r>
            <a:r>
              <a:rPr lang="en-US">
                <a:hlinkClick r:id="rId5"/>
              </a:rPr>
              <a:t>Rube Goldberg </a:t>
            </a:r>
            <a:r>
              <a:rPr lang="en-US"/>
              <a:t>machines.  </a:t>
            </a:r>
          </a:p>
          <a:p>
            <a:endParaRPr lang="en-US"/>
          </a:p>
        </p:txBody>
      </p:sp>
      <p:pic>
        <p:nvPicPr>
          <p:cNvPr id="4" name="Picture 3">
            <a:extLst>
              <a:ext uri="{FF2B5EF4-FFF2-40B4-BE49-F238E27FC236}">
                <a16:creationId xmlns:a16="http://schemas.microsoft.com/office/drawing/2014/main" id="{C7707874-C072-F94C-8222-EB63AAB99DA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9053" y="3359426"/>
            <a:ext cx="4339160" cy="3334302"/>
          </a:xfrm>
          <a:prstGeom prst="rect">
            <a:avLst/>
          </a:prstGeom>
        </p:spPr>
      </p:pic>
      <p:pic>
        <p:nvPicPr>
          <p:cNvPr id="5" name="Picture 4">
            <a:extLst>
              <a:ext uri="{FF2B5EF4-FFF2-40B4-BE49-F238E27FC236}">
                <a16:creationId xmlns:a16="http://schemas.microsoft.com/office/drawing/2014/main" id="{4CDF3FD8-EF62-8A4E-AC1F-9E48E8DFF56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604870" y="2414622"/>
            <a:ext cx="3356494" cy="4279106"/>
          </a:xfrm>
          <a:prstGeom prst="rect">
            <a:avLst/>
          </a:prstGeom>
        </p:spPr>
      </p:pic>
    </p:spTree>
    <p:extLst>
      <p:ext uri="{BB962C8B-B14F-4D97-AF65-F5344CB8AC3E}">
        <p14:creationId xmlns:p14="http://schemas.microsoft.com/office/powerpoint/2010/main" val="2671846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2F0A4E-66A4-8F4C-9F14-ADA4FC3D5BF2}"/>
              </a:ext>
            </a:extLst>
          </p:cNvPr>
          <p:cNvSpPr/>
          <p:nvPr/>
        </p:nvSpPr>
        <p:spPr>
          <a:xfrm>
            <a:off x="1253067" y="0"/>
            <a:ext cx="9635066" cy="689368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6865" name="Group 23"/>
          <p:cNvGrpSpPr>
            <a:grpSpLocks/>
          </p:cNvGrpSpPr>
          <p:nvPr/>
        </p:nvGrpSpPr>
        <p:grpSpPr bwMode="auto">
          <a:xfrm>
            <a:off x="2153072" y="3831152"/>
            <a:ext cx="3493113" cy="2370488"/>
            <a:chOff x="319047" y="842954"/>
            <a:chExt cx="3598614" cy="2443239"/>
          </a:xfrm>
        </p:grpSpPr>
        <p:sp>
          <p:nvSpPr>
            <p:cNvPr id="11" name="Cube 10"/>
            <p:cNvSpPr/>
            <p:nvPr/>
          </p:nvSpPr>
          <p:spPr>
            <a:xfrm>
              <a:off x="412700" y="1470252"/>
              <a:ext cx="590492" cy="328737"/>
            </a:xfrm>
            <a:prstGeom prst="cube">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40274"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prstClr val="white"/>
                </a:solidFill>
                <a:effectLst/>
                <a:uLnTx/>
                <a:uFillTx/>
                <a:latin typeface="Calibri"/>
                <a:ea typeface="+mn-ea"/>
                <a:cs typeface="+mn-cs"/>
              </a:endParaRPr>
            </a:p>
          </p:txBody>
        </p:sp>
        <p:sp>
          <p:nvSpPr>
            <p:cNvPr id="12" name="Cube 11"/>
            <p:cNvSpPr/>
            <p:nvPr/>
          </p:nvSpPr>
          <p:spPr>
            <a:xfrm>
              <a:off x="412700" y="2095963"/>
              <a:ext cx="590492" cy="330324"/>
            </a:xfrm>
            <a:prstGeom prst="cube">
              <a:avLst/>
            </a:prstGeom>
            <a:gradFill flip="none" rotWithShape="1">
              <a:gsLst>
                <a:gs pos="0">
                  <a:schemeClr val="accent4">
                    <a:lumMod val="60000"/>
                    <a:lumOff val="40000"/>
                  </a:schemeClr>
                </a:gs>
                <a:gs pos="100000">
                  <a:srgbClr val="FFFFFF"/>
                </a:gs>
              </a:gsLst>
              <a:lin ang="16860000" scaled="0"/>
              <a:tileRec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40274"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prstClr val="white"/>
                </a:solidFill>
                <a:effectLst/>
                <a:uLnTx/>
                <a:uFillTx/>
                <a:latin typeface="Calibri"/>
                <a:ea typeface="+mn-ea"/>
                <a:cs typeface="+mn-cs"/>
              </a:endParaRPr>
            </a:p>
          </p:txBody>
        </p:sp>
        <p:sp>
          <p:nvSpPr>
            <p:cNvPr id="14" name="Cube 13"/>
            <p:cNvSpPr/>
            <p:nvPr/>
          </p:nvSpPr>
          <p:spPr>
            <a:xfrm>
              <a:off x="412700" y="2693087"/>
              <a:ext cx="590492" cy="328737"/>
            </a:xfrm>
            <a:prstGeom prst="cube">
              <a:avLst/>
            </a:prstGeom>
            <a:gradFill flip="none" rotWithShape="1">
              <a:gsLst>
                <a:gs pos="0">
                  <a:schemeClr val="accent3">
                    <a:lumMod val="60000"/>
                    <a:lumOff val="40000"/>
                  </a:schemeClr>
                </a:gs>
                <a:gs pos="100000">
                  <a:srgbClr val="FFFFFF"/>
                </a:gs>
              </a:gsLst>
              <a:lin ang="16200000" scaled="0"/>
              <a:tileRect/>
            </a:gra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40274"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prstClr val="white"/>
                </a:solidFill>
                <a:effectLst/>
                <a:uLnTx/>
                <a:uFillTx/>
                <a:latin typeface="Calibri"/>
                <a:ea typeface="+mn-ea"/>
                <a:cs typeface="+mn-cs"/>
              </a:endParaRPr>
            </a:p>
          </p:txBody>
        </p:sp>
        <p:sp>
          <p:nvSpPr>
            <p:cNvPr id="36883" name="TextBox 2"/>
            <p:cNvSpPr txBox="1">
              <a:spLocks noChangeArrowheads="1"/>
            </p:cNvSpPr>
            <p:nvPr/>
          </p:nvSpPr>
          <p:spPr bwMode="auto">
            <a:xfrm>
              <a:off x="1194146" y="1442552"/>
              <a:ext cx="2314891" cy="3722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435471" rtl="0" eaLnBrk="1" fontAlgn="base" latinLnBrk="0" hangingPunct="1">
                <a:lnSpc>
                  <a:spcPct val="100000"/>
                </a:lnSpc>
                <a:spcBef>
                  <a:spcPct val="0"/>
                </a:spcBef>
                <a:spcAft>
                  <a:spcPct val="0"/>
                </a:spcAft>
                <a:buClrTx/>
                <a:buSzTx/>
                <a:buFontTx/>
                <a:buNone/>
                <a:tabLst/>
                <a:defRPr/>
              </a:pPr>
              <a:r>
                <a:rPr kumimoji="0" lang="en-US" sz="1747" b="0" i="0" u="none" strike="noStrike" kern="1200" cap="none" spc="0" normalizeH="0" baseline="0" noProof="0">
                  <a:ln>
                    <a:noFill/>
                  </a:ln>
                  <a:solidFill>
                    <a:prstClr val="black"/>
                  </a:solidFill>
                  <a:effectLst/>
                  <a:uLnTx/>
                  <a:uFillTx/>
                  <a:latin typeface="Calibri" charset="0"/>
                  <a:ea typeface="ＭＳ Ｐゴシック" charset="0"/>
                </a:rPr>
                <a:t>Extein   = Host Protein </a:t>
              </a:r>
            </a:p>
          </p:txBody>
        </p:sp>
        <p:sp>
          <p:nvSpPr>
            <p:cNvPr id="36884" name="TextBox 3"/>
            <p:cNvSpPr txBox="1">
              <a:spLocks noChangeArrowheads="1"/>
            </p:cNvSpPr>
            <p:nvPr/>
          </p:nvSpPr>
          <p:spPr bwMode="auto">
            <a:xfrm>
              <a:off x="319047" y="842954"/>
              <a:ext cx="1155067" cy="403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435471" rtl="0" eaLnBrk="1" fontAlgn="base" latinLnBrk="0" hangingPunct="1">
                <a:lnSpc>
                  <a:spcPct val="100000"/>
                </a:lnSpc>
                <a:spcBef>
                  <a:spcPct val="0"/>
                </a:spcBef>
                <a:spcAft>
                  <a:spcPct val="0"/>
                </a:spcAft>
                <a:buClrTx/>
                <a:buSzTx/>
                <a:buFontTx/>
                <a:buNone/>
                <a:tabLst/>
                <a:defRPr/>
              </a:pPr>
              <a:r>
                <a:rPr kumimoji="0" lang="en-US" sz="1941" b="1" i="0" u="none" strike="noStrike" kern="1200" cap="none" spc="0" normalizeH="0" baseline="0" noProof="0">
                  <a:ln>
                    <a:noFill/>
                  </a:ln>
                  <a:solidFill>
                    <a:prstClr val="black"/>
                  </a:solidFill>
                  <a:effectLst/>
                  <a:uLnTx/>
                  <a:uFillTx/>
                  <a:latin typeface="Calibri" charset="0"/>
                  <a:ea typeface="ＭＳ Ｐゴシック" charset="0"/>
                </a:rPr>
                <a:t>Encoding</a:t>
              </a:r>
            </a:p>
          </p:txBody>
        </p:sp>
        <p:sp>
          <p:nvSpPr>
            <p:cNvPr id="36885" name="TextBox 14"/>
            <p:cNvSpPr txBox="1">
              <a:spLocks noChangeArrowheads="1"/>
            </p:cNvSpPr>
            <p:nvPr/>
          </p:nvSpPr>
          <p:spPr bwMode="auto">
            <a:xfrm>
              <a:off x="1194146" y="2025295"/>
              <a:ext cx="2281269" cy="3722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435471" rtl="0" eaLnBrk="1" fontAlgn="base" latinLnBrk="0" hangingPunct="1">
                <a:lnSpc>
                  <a:spcPct val="100000"/>
                </a:lnSpc>
                <a:spcBef>
                  <a:spcPct val="0"/>
                </a:spcBef>
                <a:spcAft>
                  <a:spcPct val="0"/>
                </a:spcAft>
                <a:buClrTx/>
                <a:buSzTx/>
                <a:buFontTx/>
                <a:buNone/>
                <a:tabLst/>
                <a:defRPr/>
              </a:pPr>
              <a:r>
                <a:rPr kumimoji="0" lang="en-US" sz="1747" b="0" i="0" u="none" strike="noStrike" kern="1200" cap="none" spc="0" normalizeH="0" baseline="0" noProof="0">
                  <a:ln>
                    <a:noFill/>
                  </a:ln>
                  <a:solidFill>
                    <a:prstClr val="black"/>
                  </a:solidFill>
                  <a:effectLst/>
                  <a:uLnTx/>
                  <a:uFillTx/>
                  <a:latin typeface="Calibri" charset="0"/>
                  <a:ea typeface="ＭＳ Ｐゴシック" charset="0"/>
                </a:rPr>
                <a:t>Intein Splicing Domain</a:t>
              </a:r>
            </a:p>
          </p:txBody>
        </p:sp>
        <p:sp>
          <p:nvSpPr>
            <p:cNvPr id="36886" name="TextBox 15"/>
            <p:cNvSpPr txBox="1">
              <a:spLocks noChangeArrowheads="1"/>
            </p:cNvSpPr>
            <p:nvPr/>
          </p:nvSpPr>
          <p:spPr bwMode="auto">
            <a:xfrm>
              <a:off x="1194144" y="2636813"/>
              <a:ext cx="2723517" cy="6493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435471" rtl="0" eaLnBrk="1" fontAlgn="base" latinLnBrk="0" hangingPunct="1">
                <a:lnSpc>
                  <a:spcPct val="100000"/>
                </a:lnSpc>
                <a:spcBef>
                  <a:spcPct val="0"/>
                </a:spcBef>
                <a:spcAft>
                  <a:spcPct val="0"/>
                </a:spcAft>
                <a:buClrTx/>
                <a:buSzTx/>
                <a:buFontTx/>
                <a:buNone/>
                <a:tabLst/>
                <a:defRPr/>
              </a:pPr>
              <a:r>
                <a:rPr kumimoji="0" lang="en-US" sz="1747" b="0" i="0" u="none" strike="noStrike" kern="1200" cap="none" spc="0" normalizeH="0" baseline="0" noProof="0">
                  <a:ln>
                    <a:noFill/>
                  </a:ln>
                  <a:solidFill>
                    <a:prstClr val="black"/>
                  </a:solidFill>
                  <a:effectLst/>
                  <a:uLnTx/>
                  <a:uFillTx/>
                  <a:latin typeface="Calibri" charset="0"/>
                  <a:ea typeface="ＭＳ Ｐゴシック" charset="0"/>
                </a:rPr>
                <a:t>Homing Endonuclease (HE)</a:t>
              </a:r>
            </a:p>
            <a:p>
              <a:pPr marL="0" marR="0" lvl="0" indent="0" algn="l" defTabSz="435471" rtl="0" eaLnBrk="1" fontAlgn="base" latinLnBrk="0" hangingPunct="1">
                <a:lnSpc>
                  <a:spcPct val="100000"/>
                </a:lnSpc>
                <a:spcBef>
                  <a:spcPct val="0"/>
                </a:spcBef>
                <a:spcAft>
                  <a:spcPct val="0"/>
                </a:spcAft>
                <a:buClrTx/>
                <a:buSzTx/>
                <a:buFontTx/>
                <a:buNone/>
                <a:tabLst/>
                <a:defRPr/>
              </a:pPr>
              <a:r>
                <a:rPr kumimoji="0" lang="en-US" sz="1747" b="0" i="0" u="none" strike="noStrike" kern="1200" cap="none" spc="0" normalizeH="0" baseline="0" noProof="0">
                  <a:ln>
                    <a:noFill/>
                  </a:ln>
                  <a:solidFill>
                    <a:prstClr val="black"/>
                  </a:solidFill>
                  <a:effectLst/>
                  <a:uLnTx/>
                  <a:uFillTx/>
                  <a:latin typeface="Calibri" charset="0"/>
                  <a:ea typeface="ＭＳ Ｐゴシック" charset="0"/>
                </a:rPr>
                <a:t> domain</a:t>
              </a:r>
            </a:p>
          </p:txBody>
        </p:sp>
      </p:grpSp>
      <p:sp>
        <p:nvSpPr>
          <p:cNvPr id="36866" name="TextBox 7"/>
          <p:cNvSpPr txBox="1">
            <a:spLocks noChangeArrowheads="1"/>
          </p:cNvSpPr>
          <p:nvPr/>
        </p:nvSpPr>
        <p:spPr bwMode="auto">
          <a:xfrm>
            <a:off x="1840286" y="315026"/>
            <a:ext cx="8502184" cy="985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8740" tIns="44369" rIns="88740" bIns="44369">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435471" rtl="0" eaLnBrk="1" fontAlgn="base" latinLnBrk="0" hangingPunct="1">
              <a:lnSpc>
                <a:spcPct val="100000"/>
              </a:lnSpc>
              <a:spcBef>
                <a:spcPct val="0"/>
              </a:spcBef>
              <a:spcAft>
                <a:spcPct val="0"/>
              </a:spcAft>
              <a:buClrTx/>
              <a:buSzTx/>
              <a:buFontTx/>
              <a:buNone/>
              <a:tabLst/>
              <a:defRPr/>
            </a:pPr>
            <a:r>
              <a:rPr kumimoji="0" lang="en-US" sz="2330" b="0" i="0" u="none" strike="noStrike" kern="1200" cap="none" spc="0" normalizeH="0" baseline="0" noProof="0">
                <a:ln>
                  <a:noFill/>
                </a:ln>
                <a:solidFill>
                  <a:prstClr val="black"/>
                </a:solidFill>
                <a:effectLst/>
                <a:uLnTx/>
                <a:uFillTx/>
                <a:latin typeface="Calibri" charset="0"/>
                <a:ea typeface="ＭＳ Ｐゴシック" charset="0"/>
              </a:rPr>
              <a:t>In case of </a:t>
            </a:r>
            <a:r>
              <a:rPr kumimoji="0" lang="en-US" sz="2330" b="0" i="0" u="none" strike="noStrike" kern="1200" cap="none" spc="0" normalizeH="0" baseline="0" noProof="0" err="1">
                <a:ln>
                  <a:noFill/>
                </a:ln>
                <a:solidFill>
                  <a:prstClr val="black"/>
                </a:solidFill>
                <a:effectLst/>
                <a:uLnTx/>
                <a:uFillTx/>
                <a:latin typeface="Calibri" charset="0"/>
                <a:ea typeface="ＭＳ Ｐゴシック" charset="0"/>
              </a:rPr>
              <a:t>inteins</a:t>
            </a:r>
            <a:r>
              <a:rPr kumimoji="0" lang="en-US" sz="2330" b="0" i="0" u="none" strike="noStrike" kern="1200" cap="none" spc="0" normalizeH="0" baseline="0" noProof="0">
                <a:ln>
                  <a:noFill/>
                </a:ln>
                <a:solidFill>
                  <a:prstClr val="black"/>
                </a:solidFill>
                <a:effectLst/>
                <a:uLnTx/>
                <a:uFillTx/>
                <a:latin typeface="Calibri" charset="0"/>
                <a:ea typeface="ＭＳ Ｐゴシック" charset="0"/>
              </a:rPr>
              <a:t> the co-evolution of genes results in</a:t>
            </a:r>
            <a:endParaRPr kumimoji="0" lang="en-US" sz="1747" b="0" i="0" u="none" strike="noStrike" kern="1200" cap="none" spc="0" normalizeH="0" baseline="0" noProof="0">
              <a:ln>
                <a:noFill/>
              </a:ln>
              <a:solidFill>
                <a:prstClr val="black"/>
              </a:solidFill>
              <a:effectLst/>
              <a:uLnTx/>
              <a:uFillTx/>
              <a:latin typeface="Calibri" charset="0"/>
              <a:ea typeface="ＭＳ Ｐゴシック" charset="0"/>
            </a:endParaRPr>
          </a:p>
          <a:p>
            <a:pPr marL="0" marR="0" lvl="0" indent="0" algn="l" defTabSz="435471"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prstClr val="black"/>
              </a:solidFill>
              <a:effectLst/>
              <a:uLnTx/>
              <a:uFillTx/>
              <a:latin typeface="Calibri" charset="0"/>
              <a:ea typeface="ＭＳ Ｐゴシック" charset="0"/>
            </a:endParaRPr>
          </a:p>
          <a:p>
            <a:pPr marL="0" marR="0" lvl="0" indent="0" algn="l" defTabSz="435471"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prstClr val="black"/>
              </a:solidFill>
              <a:effectLst/>
              <a:uLnTx/>
              <a:uFillTx/>
              <a:latin typeface="Calibri" charset="0"/>
              <a:ea typeface="ＭＳ Ｐゴシック" charset="0"/>
            </a:endParaRPr>
          </a:p>
        </p:txBody>
      </p:sp>
      <p:sp>
        <p:nvSpPr>
          <p:cNvPr id="10" name="TextBox 9"/>
          <p:cNvSpPr txBox="1"/>
          <p:nvPr/>
        </p:nvSpPr>
        <p:spPr>
          <a:xfrm>
            <a:off x="1998991" y="935972"/>
            <a:ext cx="8331153" cy="2264174"/>
          </a:xfrm>
          <a:prstGeom prst="rect">
            <a:avLst/>
          </a:prstGeom>
          <a:noFill/>
        </p:spPr>
        <p:txBody>
          <a:bodyPr lIns="88740" tIns="44369" rIns="88740" bIns="44369">
            <a:spAutoFit/>
          </a:bodyPr>
          <a:lstStyle/>
          <a:p>
            <a:pPr marL="277324" marR="0" lvl="0" indent="-277324" algn="l" defTabSz="440274" rtl="0" eaLnBrk="1" fontAlgn="base" latinLnBrk="0" hangingPunct="1">
              <a:lnSpc>
                <a:spcPct val="100000"/>
              </a:lnSpc>
              <a:spcBef>
                <a:spcPct val="0"/>
              </a:spcBef>
              <a:spcAft>
                <a:spcPct val="0"/>
              </a:spcAft>
              <a:buClrTx/>
              <a:buSzTx/>
              <a:buFont typeface="Arial"/>
              <a:buChar char="•"/>
              <a:tabLst/>
              <a:defRPr/>
            </a:pPr>
            <a:r>
              <a:rPr kumimoji="0" lang="en-US" sz="1941" b="1" i="0" u="none" strike="noStrike" kern="1200" cap="none" spc="0" normalizeH="0" baseline="0" noProof="0">
                <a:ln>
                  <a:noFill/>
                </a:ln>
                <a:solidFill>
                  <a:prstClr val="black"/>
                </a:solidFill>
                <a:effectLst/>
                <a:uLnTx/>
                <a:uFillTx/>
                <a:latin typeface="Calibri" charset="0"/>
                <a:ea typeface="ＭＳ Ｐゴシック" charset="0"/>
                <a:cs typeface="ＭＳ Ｐゴシック" charset="0"/>
              </a:rPr>
              <a:t>Mutualism </a:t>
            </a:r>
            <a:r>
              <a:rPr kumimoji="0" lang="en-US" sz="1941" b="0" i="0" u="none" strike="noStrike" kern="1200" cap="none" spc="0" normalizeH="0" baseline="0" noProof="0">
                <a:ln>
                  <a:noFill/>
                </a:ln>
                <a:solidFill>
                  <a:prstClr val="black"/>
                </a:solidFill>
                <a:effectLst/>
                <a:uLnTx/>
                <a:uFillTx/>
                <a:latin typeface="Calibri" charset="0"/>
                <a:ea typeface="ＭＳ Ｐゴシック" charset="0"/>
                <a:cs typeface="ＭＳ Ｐゴシック" charset="0"/>
              </a:rPr>
              <a:t>between splicing and homing endonuclease domain</a:t>
            </a:r>
            <a:br>
              <a:rPr kumimoji="0" lang="en-US" sz="1941" b="0" i="0" u="none" strike="noStrike" kern="1200" cap="none" spc="0" normalizeH="0" baseline="0" noProof="0">
                <a:ln>
                  <a:noFill/>
                </a:ln>
                <a:solidFill>
                  <a:prstClr val="black"/>
                </a:solidFill>
                <a:effectLst/>
                <a:uLnTx/>
                <a:uFillTx/>
                <a:latin typeface="Calibri" charset="0"/>
                <a:ea typeface="ＭＳ Ｐゴシック" charset="0"/>
                <a:cs typeface="ＭＳ Ｐゴシック" charset="0"/>
              </a:rPr>
            </a:br>
            <a:endParaRPr kumimoji="0" lang="en-US" sz="1747" b="1" i="0" u="none" strike="noStrike" kern="1200" cap="none" spc="0" normalizeH="0" baseline="0" noProof="0">
              <a:ln>
                <a:noFill/>
              </a:ln>
              <a:solidFill>
                <a:prstClr val="black"/>
              </a:solidFill>
              <a:effectLst/>
              <a:uLnTx/>
              <a:uFillTx/>
              <a:latin typeface="Calibri" charset="0"/>
              <a:ea typeface="ＭＳ Ｐゴシック" charset="0"/>
              <a:cs typeface="ＭＳ Ｐゴシック" charset="0"/>
            </a:endParaRPr>
          </a:p>
          <a:p>
            <a:pPr marL="0" marR="0" lvl="0" indent="0" algn="l" defTabSz="440274" rtl="0" eaLnBrk="1" fontAlgn="base" latinLnBrk="0" hangingPunct="1">
              <a:lnSpc>
                <a:spcPct val="100000"/>
              </a:lnSpc>
              <a:spcBef>
                <a:spcPct val="0"/>
              </a:spcBef>
              <a:spcAft>
                <a:spcPct val="0"/>
              </a:spcAft>
              <a:buClrTx/>
              <a:buSzTx/>
              <a:buFontTx/>
              <a:buNone/>
              <a:tabLst/>
              <a:defRPr/>
            </a:pPr>
            <a:r>
              <a:rPr kumimoji="0" lang="en-US" sz="1747" b="1" i="0" u="none" strike="noStrike" kern="1200" cap="none" spc="0" normalizeH="0" baseline="0" noProof="0">
                <a:ln>
                  <a:noFill/>
                </a:ln>
                <a:solidFill>
                  <a:prstClr val="black"/>
                </a:solidFill>
                <a:effectLst/>
                <a:uLnTx/>
                <a:uFillTx/>
                <a:latin typeface="Calibri" charset="0"/>
                <a:ea typeface="ＭＳ Ｐゴシック" charset="0"/>
                <a:cs typeface="ＭＳ Ｐゴシック" charset="0"/>
              </a:rPr>
              <a:t>    </a:t>
            </a:r>
          </a:p>
          <a:p>
            <a:pPr marL="277324" marR="0" lvl="0" indent="-277324" algn="l" defTabSz="440274" rtl="0" eaLnBrk="1" fontAlgn="base" latinLnBrk="0" hangingPunct="1">
              <a:lnSpc>
                <a:spcPct val="120000"/>
              </a:lnSpc>
              <a:spcBef>
                <a:spcPct val="0"/>
              </a:spcBef>
              <a:spcAft>
                <a:spcPct val="0"/>
              </a:spcAft>
              <a:buClrTx/>
              <a:buSzTx/>
              <a:buFont typeface="Arial"/>
              <a:buChar char="•"/>
              <a:tabLst/>
              <a:defRPr/>
            </a:pPr>
            <a:r>
              <a:rPr kumimoji="0" lang="en-US" sz="1941" b="1" i="0" u="none" strike="noStrike" kern="1200" cap="none" spc="0" normalizeH="0" baseline="0" noProof="0">
                <a:ln>
                  <a:noFill/>
                </a:ln>
                <a:solidFill>
                  <a:prstClr val="black"/>
                </a:solidFill>
                <a:effectLst/>
                <a:uLnTx/>
                <a:uFillTx/>
                <a:latin typeface="Calibri" charset="0"/>
                <a:ea typeface="ＭＳ Ｐゴシック" charset="0"/>
                <a:cs typeface="ＭＳ Ｐゴシック" charset="0"/>
              </a:rPr>
              <a:t>Commensalism  </a:t>
            </a:r>
            <a:r>
              <a:rPr kumimoji="0" lang="en-US" sz="1941" b="0" i="0" u="none" strike="noStrike" kern="1200" cap="none" spc="0" normalizeH="0" baseline="0" noProof="0">
                <a:ln>
                  <a:noFill/>
                </a:ln>
                <a:solidFill>
                  <a:prstClr val="black"/>
                </a:solidFill>
                <a:effectLst/>
                <a:uLnTx/>
                <a:uFillTx/>
                <a:latin typeface="Calibri" charset="0"/>
                <a:ea typeface="ＭＳ Ｐゴシック" charset="0"/>
                <a:cs typeface="ＭＳ Ｐゴシック" charset="0"/>
              </a:rPr>
              <a:t>between host protein and </a:t>
            </a:r>
            <a:r>
              <a:rPr kumimoji="0" lang="en-US" sz="1941" b="0" i="0" u="none" strike="noStrike" kern="1200" cap="none" spc="0" normalizeH="0" baseline="0" noProof="0" err="1">
                <a:ln>
                  <a:noFill/>
                </a:ln>
                <a:solidFill>
                  <a:prstClr val="black"/>
                </a:solidFill>
                <a:effectLst/>
                <a:uLnTx/>
                <a:uFillTx/>
                <a:latin typeface="Calibri" charset="0"/>
                <a:ea typeface="ＭＳ Ｐゴシック" charset="0"/>
                <a:cs typeface="ＭＳ Ｐゴシック" charset="0"/>
              </a:rPr>
              <a:t>intein</a:t>
            </a:r>
            <a:r>
              <a:rPr kumimoji="0" lang="en-US" sz="1941" b="0" i="0" u="none" strike="noStrike" kern="1200" cap="none" spc="0" normalizeH="0" baseline="0" noProof="0">
                <a:ln>
                  <a:noFill/>
                </a:ln>
                <a:solidFill>
                  <a:prstClr val="black"/>
                </a:solidFill>
                <a:effectLst/>
                <a:uLnTx/>
                <a:uFillTx/>
                <a:latin typeface="Calibri" charset="0"/>
                <a:ea typeface="ＭＳ Ｐゴシック" charset="0"/>
                <a:cs typeface="ＭＳ Ｐゴシック" charset="0"/>
              </a:rPr>
              <a:t> without HE domain</a:t>
            </a:r>
            <a:br>
              <a:rPr kumimoji="0" lang="en-US" sz="1941" b="0" i="0" u="none" strike="noStrike" kern="1200" cap="none" spc="0" normalizeH="0" baseline="0" noProof="0">
                <a:ln>
                  <a:noFill/>
                </a:ln>
                <a:solidFill>
                  <a:prstClr val="black"/>
                </a:solidFill>
                <a:effectLst/>
                <a:uLnTx/>
                <a:uFillTx/>
                <a:latin typeface="Calibri" charset="0"/>
                <a:ea typeface="ＭＳ Ｐゴシック" charset="0"/>
                <a:cs typeface="ＭＳ Ｐゴシック" charset="0"/>
              </a:rPr>
            </a:br>
            <a:br>
              <a:rPr kumimoji="0" lang="en-US" sz="1941" b="0" i="0" u="none" strike="noStrike" kern="1200" cap="none" spc="0" normalizeH="0" baseline="0" noProof="0">
                <a:ln>
                  <a:noFill/>
                </a:ln>
                <a:solidFill>
                  <a:prstClr val="black"/>
                </a:solidFill>
                <a:effectLst/>
                <a:uLnTx/>
                <a:uFillTx/>
                <a:latin typeface="Calibri" charset="0"/>
                <a:ea typeface="ＭＳ Ｐゴシック" charset="0"/>
                <a:cs typeface="ＭＳ Ｐゴシック" charset="0"/>
              </a:rPr>
            </a:br>
            <a:endParaRPr kumimoji="0" lang="en-US" sz="1747" b="1" i="0" u="none" strike="noStrike" kern="1200" cap="none" spc="0" normalizeH="0" baseline="0" noProof="0">
              <a:ln>
                <a:noFill/>
              </a:ln>
              <a:solidFill>
                <a:prstClr val="black"/>
              </a:solidFill>
              <a:effectLst/>
              <a:uLnTx/>
              <a:uFillTx/>
              <a:latin typeface="Calibri" charset="0"/>
              <a:ea typeface="ＭＳ Ｐゴシック" charset="0"/>
              <a:cs typeface="ＭＳ Ｐゴシック" charset="0"/>
            </a:endParaRPr>
          </a:p>
          <a:p>
            <a:pPr marL="277324" marR="0" lvl="0" indent="-277324" algn="l" defTabSz="440274" rtl="0" eaLnBrk="1" fontAlgn="base" latinLnBrk="0" hangingPunct="1">
              <a:lnSpc>
                <a:spcPct val="100000"/>
              </a:lnSpc>
              <a:spcBef>
                <a:spcPct val="0"/>
              </a:spcBef>
              <a:spcAft>
                <a:spcPct val="0"/>
              </a:spcAft>
              <a:buClrTx/>
              <a:buSzTx/>
              <a:buFont typeface="Arial"/>
              <a:buChar char="•"/>
              <a:tabLst/>
              <a:defRPr/>
            </a:pPr>
            <a:r>
              <a:rPr kumimoji="0" lang="en-US" sz="1941" b="1" i="0" u="none" strike="noStrike" kern="1200" cap="none" spc="0" normalizeH="0" baseline="0" noProof="0">
                <a:ln>
                  <a:noFill/>
                </a:ln>
                <a:solidFill>
                  <a:prstClr val="black"/>
                </a:solidFill>
                <a:effectLst/>
                <a:uLnTx/>
                <a:uFillTx/>
                <a:latin typeface="Calibri" charset="0"/>
                <a:ea typeface="ＭＳ Ｐゴシック" charset="0"/>
                <a:cs typeface="ＭＳ Ｐゴシック" charset="0"/>
              </a:rPr>
              <a:t>Parasitism  </a:t>
            </a:r>
            <a:r>
              <a:rPr kumimoji="0" lang="en-US" sz="1941" b="0" i="0" u="none" strike="noStrike" kern="1200" cap="none" spc="0" normalizeH="0" baseline="0" noProof="0">
                <a:ln>
                  <a:noFill/>
                </a:ln>
                <a:solidFill>
                  <a:prstClr val="black"/>
                </a:solidFill>
                <a:effectLst/>
                <a:uLnTx/>
                <a:uFillTx/>
                <a:latin typeface="Calibri" charset="0"/>
                <a:ea typeface="ＭＳ Ｐゴシック" charset="0"/>
                <a:cs typeface="ＭＳ Ｐゴシック" charset="0"/>
              </a:rPr>
              <a:t>between host protein and </a:t>
            </a:r>
            <a:r>
              <a:rPr kumimoji="0" lang="en-US" sz="1941" b="0" i="0" u="none" strike="noStrike" kern="1200" cap="none" spc="0" normalizeH="0" baseline="0" noProof="0" err="1">
                <a:ln>
                  <a:noFill/>
                </a:ln>
                <a:solidFill>
                  <a:prstClr val="black"/>
                </a:solidFill>
                <a:effectLst/>
                <a:uLnTx/>
                <a:uFillTx/>
                <a:latin typeface="Calibri" charset="0"/>
                <a:ea typeface="ＭＳ Ｐゴシック" charset="0"/>
                <a:cs typeface="ＭＳ Ｐゴシック" charset="0"/>
              </a:rPr>
              <a:t>intein</a:t>
            </a:r>
            <a:r>
              <a:rPr kumimoji="0" lang="en-US" sz="1941" b="0" i="0" u="none" strike="noStrike" kern="1200" cap="none" spc="0" normalizeH="0" baseline="0" noProof="0">
                <a:ln>
                  <a:noFill/>
                </a:ln>
                <a:solidFill>
                  <a:prstClr val="black"/>
                </a:solidFill>
                <a:effectLst/>
                <a:uLnTx/>
                <a:uFillTx/>
                <a:latin typeface="Calibri" charset="0"/>
                <a:ea typeface="ＭＳ Ｐゴシック" charset="0"/>
                <a:cs typeface="ＭＳ Ｐゴシック" charset="0"/>
              </a:rPr>
              <a:t> with HE </a:t>
            </a:r>
          </a:p>
        </p:txBody>
      </p:sp>
      <p:sp>
        <p:nvSpPr>
          <p:cNvPr id="2" name="Cube 1"/>
          <p:cNvSpPr/>
          <p:nvPr/>
        </p:nvSpPr>
        <p:spPr>
          <a:xfrm>
            <a:off x="1998991" y="3251808"/>
            <a:ext cx="2140183" cy="320488"/>
          </a:xfrm>
          <a:prstGeom prst="cube">
            <a:avLst/>
          </a:prstGeom>
        </p:spPr>
        <p:style>
          <a:lnRef idx="1">
            <a:schemeClr val="accent1"/>
          </a:lnRef>
          <a:fillRef idx="3">
            <a:schemeClr val="accent1"/>
          </a:fillRef>
          <a:effectRef idx="2">
            <a:schemeClr val="accent1"/>
          </a:effectRef>
          <a:fontRef idx="minor">
            <a:schemeClr val="lt1"/>
          </a:fontRef>
        </p:style>
        <p:txBody>
          <a:bodyPr lIns="88740" tIns="44369" rIns="88740" bIns="44369" anchor="ctr"/>
          <a:lstStyle/>
          <a:p>
            <a:pPr marL="0" marR="0" lvl="0" indent="0" algn="ctr" defTabSz="440274"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prstClr val="white"/>
              </a:solidFill>
              <a:effectLst/>
              <a:uLnTx/>
              <a:uFillTx/>
              <a:latin typeface="Calibri"/>
              <a:ea typeface="+mn-ea"/>
              <a:cs typeface="+mn-cs"/>
            </a:endParaRPr>
          </a:p>
        </p:txBody>
      </p:sp>
      <p:sp>
        <p:nvSpPr>
          <p:cNvPr id="5" name="Cube 4"/>
          <p:cNvSpPr/>
          <p:nvPr/>
        </p:nvSpPr>
        <p:spPr>
          <a:xfrm>
            <a:off x="4120684" y="3251808"/>
            <a:ext cx="912159" cy="320488"/>
          </a:xfrm>
          <a:prstGeom prst="cube">
            <a:avLst/>
          </a:prstGeom>
          <a:gradFill flip="none" rotWithShape="1">
            <a:gsLst>
              <a:gs pos="0">
                <a:schemeClr val="accent4">
                  <a:lumMod val="60000"/>
                  <a:lumOff val="40000"/>
                </a:schemeClr>
              </a:gs>
              <a:gs pos="100000">
                <a:srgbClr val="FFFFFF"/>
              </a:gs>
            </a:gsLst>
            <a:lin ang="16860000" scaled="0"/>
            <a:tileRec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lIns="88740" tIns="44369" rIns="88740" bIns="44369" anchor="ctr"/>
          <a:lstStyle/>
          <a:p>
            <a:pPr marL="0" marR="0" lvl="0" indent="0" algn="ctr" defTabSz="440274"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prstClr val="white"/>
              </a:solidFill>
              <a:effectLst/>
              <a:uLnTx/>
              <a:uFillTx/>
              <a:latin typeface="Calibri"/>
              <a:ea typeface="+mn-ea"/>
              <a:cs typeface="+mn-cs"/>
            </a:endParaRPr>
          </a:p>
        </p:txBody>
      </p:sp>
      <p:sp>
        <p:nvSpPr>
          <p:cNvPr id="6" name="Cube 5"/>
          <p:cNvSpPr/>
          <p:nvPr/>
        </p:nvSpPr>
        <p:spPr>
          <a:xfrm>
            <a:off x="4957343" y="3251808"/>
            <a:ext cx="1540809" cy="320488"/>
          </a:xfrm>
          <a:prstGeom prst="cube">
            <a:avLst/>
          </a:prstGeom>
          <a:gradFill flip="none" rotWithShape="1">
            <a:gsLst>
              <a:gs pos="0">
                <a:schemeClr val="accent3">
                  <a:lumMod val="60000"/>
                  <a:lumOff val="40000"/>
                </a:schemeClr>
              </a:gs>
              <a:gs pos="100000">
                <a:srgbClr val="FFFFFF"/>
              </a:gs>
            </a:gsLst>
            <a:lin ang="16200000" scaled="0"/>
            <a:tileRect/>
          </a:gra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88740" tIns="44369" rIns="88740" bIns="44369" anchor="ctr"/>
          <a:lstStyle/>
          <a:p>
            <a:pPr marL="0" marR="0" lvl="0" indent="0" algn="ctr" defTabSz="440274"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prstClr val="white"/>
              </a:solidFill>
              <a:effectLst/>
              <a:uLnTx/>
              <a:uFillTx/>
              <a:latin typeface="Calibri"/>
              <a:ea typeface="+mn-ea"/>
              <a:cs typeface="+mn-cs"/>
            </a:endParaRPr>
          </a:p>
        </p:txBody>
      </p:sp>
      <p:sp>
        <p:nvSpPr>
          <p:cNvPr id="7" name="Cube 6"/>
          <p:cNvSpPr/>
          <p:nvPr/>
        </p:nvSpPr>
        <p:spPr>
          <a:xfrm>
            <a:off x="6404162" y="3251808"/>
            <a:ext cx="996904" cy="320488"/>
          </a:xfrm>
          <a:prstGeom prst="cube">
            <a:avLst/>
          </a:prstGeom>
          <a:gradFill flip="none" rotWithShape="1">
            <a:gsLst>
              <a:gs pos="0">
                <a:schemeClr val="accent4">
                  <a:lumMod val="60000"/>
                  <a:lumOff val="40000"/>
                </a:schemeClr>
              </a:gs>
              <a:gs pos="100000">
                <a:srgbClr val="FFFFFF"/>
              </a:gs>
            </a:gsLst>
            <a:lin ang="16860000" scaled="0"/>
            <a:tileRect/>
          </a:gradFill>
          <a:ln>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lIns="88740" tIns="44369" rIns="88740" bIns="44369" anchor="ctr"/>
          <a:lstStyle/>
          <a:p>
            <a:pPr marL="0" marR="0" lvl="0" indent="0" algn="ctr" defTabSz="440274"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prstClr val="white"/>
              </a:solidFill>
              <a:effectLst/>
              <a:uLnTx/>
              <a:uFillTx/>
              <a:latin typeface="Calibri"/>
              <a:ea typeface="+mn-ea"/>
              <a:cs typeface="+mn-cs"/>
            </a:endParaRPr>
          </a:p>
        </p:txBody>
      </p:sp>
      <p:sp>
        <p:nvSpPr>
          <p:cNvPr id="9" name="Cube 8"/>
          <p:cNvSpPr/>
          <p:nvPr/>
        </p:nvSpPr>
        <p:spPr>
          <a:xfrm>
            <a:off x="7399525" y="3251808"/>
            <a:ext cx="2311213" cy="320488"/>
          </a:xfrm>
          <a:prstGeom prst="cube">
            <a:avLst/>
          </a:prstGeom>
        </p:spPr>
        <p:style>
          <a:lnRef idx="1">
            <a:schemeClr val="accent1"/>
          </a:lnRef>
          <a:fillRef idx="3">
            <a:schemeClr val="accent1"/>
          </a:fillRef>
          <a:effectRef idx="2">
            <a:schemeClr val="accent1"/>
          </a:effectRef>
          <a:fontRef idx="minor">
            <a:schemeClr val="lt1"/>
          </a:fontRef>
        </p:style>
        <p:txBody>
          <a:bodyPr lIns="88740" tIns="44369" rIns="88740" bIns="44369" anchor="ctr"/>
          <a:lstStyle/>
          <a:p>
            <a:pPr marL="0" marR="0" lvl="0" indent="0" algn="ctr" defTabSz="440274"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prstClr val="white"/>
              </a:solidFill>
              <a:effectLst/>
              <a:uLnTx/>
              <a:uFillTx/>
              <a:latin typeface="Calibri"/>
              <a:ea typeface="+mn-ea"/>
              <a:cs typeface="+mn-cs"/>
            </a:endParaRPr>
          </a:p>
        </p:txBody>
      </p:sp>
      <p:sp>
        <p:nvSpPr>
          <p:cNvPr id="17" name="Cube 16"/>
          <p:cNvSpPr/>
          <p:nvPr/>
        </p:nvSpPr>
        <p:spPr>
          <a:xfrm>
            <a:off x="3829471" y="1373561"/>
            <a:ext cx="912159" cy="318948"/>
          </a:xfrm>
          <a:prstGeom prst="cube">
            <a:avLst/>
          </a:prstGeom>
          <a:gradFill flip="none" rotWithShape="1">
            <a:gsLst>
              <a:gs pos="0">
                <a:schemeClr val="accent4">
                  <a:lumMod val="60000"/>
                  <a:lumOff val="40000"/>
                </a:schemeClr>
              </a:gs>
              <a:gs pos="100000">
                <a:srgbClr val="FFFFFF"/>
              </a:gs>
            </a:gsLst>
            <a:lin ang="16860000" scaled="0"/>
            <a:tileRec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lIns="88740" tIns="44369" rIns="88740" bIns="44369" anchor="ctr"/>
          <a:lstStyle/>
          <a:p>
            <a:pPr marL="0" marR="0" lvl="0" indent="0" algn="ctr" defTabSz="440274"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prstClr val="white"/>
              </a:solidFill>
              <a:effectLst/>
              <a:uLnTx/>
              <a:uFillTx/>
              <a:latin typeface="Calibri"/>
              <a:ea typeface="+mn-ea"/>
              <a:cs typeface="+mn-cs"/>
            </a:endParaRPr>
          </a:p>
        </p:txBody>
      </p:sp>
      <p:sp>
        <p:nvSpPr>
          <p:cNvPr id="18" name="Cube 17"/>
          <p:cNvSpPr/>
          <p:nvPr/>
        </p:nvSpPr>
        <p:spPr>
          <a:xfrm>
            <a:off x="4706191" y="1373561"/>
            <a:ext cx="1540809" cy="318948"/>
          </a:xfrm>
          <a:prstGeom prst="cube">
            <a:avLst/>
          </a:prstGeom>
          <a:gradFill flip="none" rotWithShape="1">
            <a:gsLst>
              <a:gs pos="0">
                <a:schemeClr val="accent3">
                  <a:lumMod val="60000"/>
                  <a:lumOff val="40000"/>
                </a:schemeClr>
              </a:gs>
              <a:gs pos="100000">
                <a:srgbClr val="FFFFFF"/>
              </a:gs>
            </a:gsLst>
            <a:lin ang="16200000" scaled="0"/>
            <a:tileRect/>
          </a:gra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88740" tIns="44369" rIns="88740" bIns="44369" anchor="ctr"/>
          <a:lstStyle/>
          <a:p>
            <a:pPr marL="0" marR="0" lvl="0" indent="0" algn="ctr" defTabSz="440274"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prstClr val="white"/>
              </a:solidFill>
              <a:effectLst/>
              <a:uLnTx/>
              <a:uFillTx/>
              <a:latin typeface="Calibri"/>
              <a:ea typeface="+mn-ea"/>
              <a:cs typeface="+mn-cs"/>
            </a:endParaRPr>
          </a:p>
        </p:txBody>
      </p:sp>
      <p:sp>
        <p:nvSpPr>
          <p:cNvPr id="19" name="Cube 18"/>
          <p:cNvSpPr/>
          <p:nvPr/>
        </p:nvSpPr>
        <p:spPr>
          <a:xfrm>
            <a:off x="6206939" y="1373561"/>
            <a:ext cx="996904" cy="318948"/>
          </a:xfrm>
          <a:prstGeom prst="cube">
            <a:avLst/>
          </a:prstGeom>
          <a:gradFill flip="none" rotWithShape="1">
            <a:gsLst>
              <a:gs pos="0">
                <a:schemeClr val="accent4">
                  <a:lumMod val="60000"/>
                  <a:lumOff val="40000"/>
                </a:schemeClr>
              </a:gs>
              <a:gs pos="100000">
                <a:srgbClr val="FFFFFF"/>
              </a:gs>
            </a:gsLst>
            <a:lin ang="16860000" scaled="0"/>
            <a:tileRect/>
          </a:gradFill>
          <a:ln>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lIns="88740" tIns="44369" rIns="88740" bIns="44369" anchor="ctr"/>
          <a:lstStyle/>
          <a:p>
            <a:pPr marL="0" marR="0" lvl="0" indent="0" algn="ctr" defTabSz="440274"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prstClr val="white"/>
              </a:solidFill>
              <a:effectLst/>
              <a:uLnTx/>
              <a:uFillTx/>
              <a:latin typeface="Calibri"/>
              <a:ea typeface="+mn-ea"/>
              <a:cs typeface="+mn-cs"/>
            </a:endParaRPr>
          </a:p>
        </p:txBody>
      </p:sp>
      <p:sp>
        <p:nvSpPr>
          <p:cNvPr id="20" name="Cube 19"/>
          <p:cNvSpPr/>
          <p:nvPr/>
        </p:nvSpPr>
        <p:spPr>
          <a:xfrm>
            <a:off x="2606071" y="2248742"/>
            <a:ext cx="2140183" cy="320488"/>
          </a:xfrm>
          <a:prstGeom prst="cube">
            <a:avLst/>
          </a:prstGeom>
        </p:spPr>
        <p:style>
          <a:lnRef idx="1">
            <a:schemeClr val="accent1"/>
          </a:lnRef>
          <a:fillRef idx="3">
            <a:schemeClr val="accent1"/>
          </a:fillRef>
          <a:effectRef idx="2">
            <a:schemeClr val="accent1"/>
          </a:effectRef>
          <a:fontRef idx="minor">
            <a:schemeClr val="lt1"/>
          </a:fontRef>
        </p:style>
        <p:txBody>
          <a:bodyPr lIns="88740" tIns="44369" rIns="88740" bIns="44369" anchor="ctr"/>
          <a:lstStyle/>
          <a:p>
            <a:pPr marL="0" marR="0" lvl="0" indent="0" algn="ctr" defTabSz="440274"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prstClr val="white"/>
              </a:solidFill>
              <a:effectLst/>
              <a:uLnTx/>
              <a:uFillTx/>
              <a:latin typeface="Calibri"/>
              <a:ea typeface="+mn-ea"/>
              <a:cs typeface="+mn-cs"/>
            </a:endParaRPr>
          </a:p>
        </p:txBody>
      </p:sp>
      <p:sp>
        <p:nvSpPr>
          <p:cNvPr id="21" name="Cube 20"/>
          <p:cNvSpPr/>
          <p:nvPr/>
        </p:nvSpPr>
        <p:spPr>
          <a:xfrm>
            <a:off x="4716978" y="2247202"/>
            <a:ext cx="1691809" cy="318947"/>
          </a:xfrm>
          <a:prstGeom prst="cube">
            <a:avLst/>
          </a:prstGeom>
          <a:gradFill flip="none" rotWithShape="1">
            <a:gsLst>
              <a:gs pos="0">
                <a:schemeClr val="accent4">
                  <a:lumMod val="60000"/>
                  <a:lumOff val="40000"/>
                </a:schemeClr>
              </a:gs>
              <a:gs pos="100000">
                <a:srgbClr val="FFFFFF"/>
              </a:gs>
            </a:gsLst>
            <a:lin ang="16860000" scaled="0"/>
            <a:tileRec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lIns="88740" tIns="44369" rIns="88740" bIns="44369" anchor="ctr"/>
          <a:lstStyle/>
          <a:p>
            <a:pPr marL="0" marR="0" lvl="0" indent="0" algn="ctr" defTabSz="440274"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prstClr val="white"/>
              </a:solidFill>
              <a:effectLst/>
              <a:uLnTx/>
              <a:uFillTx/>
              <a:latin typeface="Calibri"/>
              <a:ea typeface="+mn-ea"/>
              <a:cs typeface="+mn-cs"/>
            </a:endParaRPr>
          </a:p>
        </p:txBody>
      </p:sp>
      <p:sp>
        <p:nvSpPr>
          <p:cNvPr id="23" name="Cube 22"/>
          <p:cNvSpPr/>
          <p:nvPr/>
        </p:nvSpPr>
        <p:spPr>
          <a:xfrm>
            <a:off x="6379510" y="2247202"/>
            <a:ext cx="2009215" cy="318947"/>
          </a:xfrm>
          <a:prstGeom prst="cube">
            <a:avLst/>
          </a:prstGeom>
        </p:spPr>
        <p:style>
          <a:lnRef idx="1">
            <a:schemeClr val="accent1"/>
          </a:lnRef>
          <a:fillRef idx="3">
            <a:schemeClr val="accent1"/>
          </a:fillRef>
          <a:effectRef idx="2">
            <a:schemeClr val="accent1"/>
          </a:effectRef>
          <a:fontRef idx="minor">
            <a:schemeClr val="lt1"/>
          </a:fontRef>
        </p:style>
        <p:txBody>
          <a:bodyPr lIns="88740" tIns="44369" rIns="88740" bIns="44369" anchor="ctr"/>
          <a:lstStyle/>
          <a:p>
            <a:pPr marL="0" marR="0" lvl="0" indent="0" algn="ctr" defTabSz="440274"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prstClr val="white"/>
              </a:solidFill>
              <a:effectLst/>
              <a:uLnTx/>
              <a:uFillTx/>
              <a:latin typeface="Calibri"/>
              <a:ea typeface="+mn-ea"/>
              <a:cs typeface="+mn-cs"/>
            </a:endParaRPr>
          </a:p>
        </p:txBody>
      </p:sp>
      <p:pic>
        <p:nvPicPr>
          <p:cNvPr id="36879" name="Picture 2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36698" y="3790923"/>
            <a:ext cx="3798094" cy="28474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6087595" y="3896340"/>
            <a:ext cx="680443" cy="361189"/>
          </a:xfrm>
          <a:prstGeom prst="rect">
            <a:avLst/>
          </a:prstGeom>
          <a:noFill/>
        </p:spPr>
        <p:txBody>
          <a:bodyPr wrap="none" rtlCol="0">
            <a:spAutoFit/>
          </a:bodyPr>
          <a:lstStyle/>
          <a:p>
            <a:pPr marL="0" marR="0" lvl="0" indent="0" algn="l" defTabSz="435471" rtl="0" eaLnBrk="1" fontAlgn="base" latinLnBrk="0" hangingPunct="1">
              <a:lnSpc>
                <a:spcPct val="100000"/>
              </a:lnSpc>
              <a:spcBef>
                <a:spcPct val="0"/>
              </a:spcBef>
              <a:spcAft>
                <a:spcPct val="0"/>
              </a:spcAft>
              <a:buClrTx/>
              <a:buSzTx/>
              <a:buFontTx/>
              <a:buNone/>
              <a:tabLst/>
              <a:defRPr/>
            </a:pPr>
            <a:r>
              <a:rPr kumimoji="0" lang="en-US" sz="1747" b="0" i="0" u="none" strike="noStrike" kern="1200" cap="none" spc="0" normalizeH="0" baseline="0" noProof="0">
                <a:ln>
                  <a:noFill/>
                </a:ln>
                <a:solidFill>
                  <a:prstClr val="white"/>
                </a:solidFill>
                <a:effectLst/>
                <a:uLnTx/>
                <a:uFillTx/>
                <a:latin typeface="Calibri" charset="0"/>
                <a:ea typeface="ＭＳ Ｐゴシック" charset="0"/>
                <a:cs typeface="ＭＳ Ｐゴシック" charset="0"/>
              </a:rPr>
              <a:t>1LWS</a:t>
            </a:r>
          </a:p>
        </p:txBody>
      </p:sp>
      <p:sp>
        <p:nvSpPr>
          <p:cNvPr id="4" name="TextBox 3"/>
          <p:cNvSpPr txBox="1"/>
          <p:nvPr/>
        </p:nvSpPr>
        <p:spPr>
          <a:xfrm rot="5400000">
            <a:off x="8525881" y="4884670"/>
            <a:ext cx="3387979" cy="630044"/>
          </a:xfrm>
          <a:prstGeom prst="rect">
            <a:avLst/>
          </a:prstGeom>
          <a:noFill/>
        </p:spPr>
        <p:txBody>
          <a:bodyPr wrap="none" rtlCol="0">
            <a:spAutoFit/>
          </a:bodyPr>
          <a:lstStyle/>
          <a:p>
            <a:pPr marL="0" marR="0" lvl="0" indent="0" algn="l" defTabSz="435471" rtl="0" eaLnBrk="1" fontAlgn="base" latinLnBrk="0" hangingPunct="1">
              <a:lnSpc>
                <a:spcPct val="100000"/>
              </a:lnSpc>
              <a:spcBef>
                <a:spcPct val="0"/>
              </a:spcBef>
              <a:spcAft>
                <a:spcPct val="0"/>
              </a:spcAft>
              <a:buClrTx/>
              <a:buSzTx/>
              <a:buFontTx/>
              <a:buNone/>
              <a:tabLst/>
              <a:defRPr/>
            </a:pPr>
            <a:r>
              <a:rPr kumimoji="0" lang="en-US" sz="1747" b="0" i="0" u="none" strike="noStrike" kern="1200" cap="none" spc="0" normalizeH="0" baseline="0" noProof="0">
                <a:ln>
                  <a:noFill/>
                </a:ln>
                <a:solidFill>
                  <a:prstClr val="black"/>
                </a:solidFill>
                <a:effectLst/>
                <a:uLnTx/>
                <a:uFillTx/>
                <a:latin typeface="Calibri" charset="0"/>
                <a:ea typeface="ＭＳ Ｐゴシック" charset="0"/>
                <a:cs typeface="ＭＳ Ｐゴシック" charset="0"/>
              </a:rPr>
              <a:t>Structure from Moure et al. </a:t>
            </a:r>
            <a:r>
              <a:rPr kumimoji="0" lang="is-IS" sz="1747" b="0" i="0" u="none" strike="noStrike" kern="1200" cap="none" spc="0" normalizeH="0" baseline="0" noProof="0">
                <a:ln>
                  <a:noFill/>
                </a:ln>
                <a:solidFill>
                  <a:prstClr val="black"/>
                </a:solidFill>
                <a:effectLst/>
                <a:uLnTx/>
                <a:uFillTx/>
                <a:latin typeface="Calibri" charset="0"/>
                <a:ea typeface="ＭＳ Ｐゴシック" charset="0"/>
                <a:cs typeface="ＭＳ Ｐゴシック" charset="0"/>
              </a:rPr>
              <a:t>(2002) </a:t>
            </a:r>
            <a:br>
              <a:rPr kumimoji="0" lang="is-IS" sz="1747" b="0" i="0" u="none" strike="noStrike" kern="1200" cap="none" spc="0" normalizeH="0" baseline="0" noProof="0">
                <a:ln>
                  <a:noFill/>
                </a:ln>
                <a:solidFill>
                  <a:prstClr val="black"/>
                </a:solidFill>
                <a:effectLst/>
                <a:uLnTx/>
                <a:uFillTx/>
                <a:latin typeface="Calibri" charset="0"/>
                <a:ea typeface="ＭＳ Ｐゴシック" charset="0"/>
                <a:cs typeface="ＭＳ Ｐゴシック" charset="0"/>
              </a:rPr>
            </a:br>
            <a:r>
              <a:rPr kumimoji="0" lang="is-IS" sz="1747" b="0" i="0" u="none" strike="noStrike" kern="1200" cap="none" spc="0" normalizeH="0" baseline="0" noProof="0">
                <a:ln>
                  <a:noFill/>
                </a:ln>
                <a:solidFill>
                  <a:prstClr val="black"/>
                </a:solidFill>
                <a:effectLst/>
                <a:uLnTx/>
                <a:uFillTx/>
                <a:latin typeface="Calibri" charset="0"/>
                <a:ea typeface="ＭＳ Ｐゴシック" charset="0"/>
                <a:cs typeface="ＭＳ Ｐゴシック" charset="0"/>
              </a:rPr>
              <a:t>Nat.Struct.Biol. 9: 764-770</a:t>
            </a:r>
            <a:r>
              <a:rPr kumimoji="0" lang="en-US" sz="1747" b="0" i="0" u="none" strike="noStrike" kern="1200" cap="none" spc="0" normalizeH="0" baseline="0" noProof="0">
                <a:ln>
                  <a:noFill/>
                </a:ln>
                <a:solidFill>
                  <a:prstClr val="black"/>
                </a:solidFill>
                <a:effectLst/>
                <a:uLnTx/>
                <a:uFillTx/>
                <a:latin typeface="Calibri" charset="0"/>
                <a:ea typeface="ＭＳ Ｐゴシック" charset="0"/>
                <a:cs typeface="ＭＳ Ｐゴシック" charset="0"/>
              </a:rPr>
              <a:t> </a:t>
            </a:r>
          </a:p>
        </p:txBody>
      </p:sp>
    </p:spTree>
    <p:extLst>
      <p:ext uri="{BB962C8B-B14F-4D97-AF65-F5344CB8AC3E}">
        <p14:creationId xmlns:p14="http://schemas.microsoft.com/office/powerpoint/2010/main" val="550859008"/>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B2F59EC2-54A5-D643-8230-11C7C7D175CA}"/>
              </a:ext>
            </a:extLst>
          </p:cNvPr>
          <p:cNvSpPr>
            <a:spLocks noGrp="1" noChangeArrowheads="1"/>
          </p:cNvSpPr>
          <p:nvPr>
            <p:ph type="ctrTitle"/>
          </p:nvPr>
        </p:nvSpPr>
        <p:spPr/>
        <p:txBody>
          <a:bodyPr/>
          <a:lstStyle/>
          <a:p>
            <a:endParaRPr lang="en-US" altLang="en-US">
              <a:ea typeface="ＭＳ Ｐゴシック" panose="020B0600070205080204" pitchFamily="34" charset="-128"/>
            </a:endParaRPr>
          </a:p>
        </p:txBody>
      </p:sp>
      <p:sp>
        <p:nvSpPr>
          <p:cNvPr id="31747" name="Subtitle 2">
            <a:extLst>
              <a:ext uri="{FF2B5EF4-FFF2-40B4-BE49-F238E27FC236}">
                <a16:creationId xmlns:a16="http://schemas.microsoft.com/office/drawing/2014/main" id="{04137763-4E1E-4345-A3B1-0ED05D46D10B}"/>
              </a:ext>
            </a:extLst>
          </p:cNvPr>
          <p:cNvSpPr>
            <a:spLocks noGrp="1" noChangeArrowheads="1"/>
          </p:cNvSpPr>
          <p:nvPr>
            <p:ph type="subTitle" idx="1"/>
          </p:nvPr>
        </p:nvSpPr>
        <p:spPr/>
        <p:txBody>
          <a:bodyPr/>
          <a:lstStyle/>
          <a:p>
            <a:endParaRPr lang="en-US" altLang="en-US">
              <a:ea typeface="ＭＳ Ｐゴシック" panose="020B0600070205080204" pitchFamily="34" charset="-128"/>
            </a:endParaRPr>
          </a:p>
        </p:txBody>
      </p:sp>
      <p:pic>
        <p:nvPicPr>
          <p:cNvPr id="31748" name="Picture 3">
            <a:extLst>
              <a:ext uri="{FF2B5EF4-FFF2-40B4-BE49-F238E27FC236}">
                <a16:creationId xmlns:a16="http://schemas.microsoft.com/office/drawing/2014/main" id="{E5D51088-28B0-0540-AC8E-E71C7D69C80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79713" y="185738"/>
            <a:ext cx="6513512" cy="630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4">
            <a:extLst>
              <a:ext uri="{FF2B5EF4-FFF2-40B4-BE49-F238E27FC236}">
                <a16:creationId xmlns:a16="http://schemas.microsoft.com/office/drawing/2014/main" id="{90225FAE-7FBC-B147-A58C-A06CC55C6A6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46238" y="6383338"/>
            <a:ext cx="88392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Down Arrow 5">
            <a:extLst>
              <a:ext uri="{FF2B5EF4-FFF2-40B4-BE49-F238E27FC236}">
                <a16:creationId xmlns:a16="http://schemas.microsoft.com/office/drawing/2014/main" id="{C8BB903C-4D9B-8846-9031-41E15463172A}"/>
              </a:ext>
            </a:extLst>
          </p:cNvPr>
          <p:cNvSpPr>
            <a:spLocks noChangeArrowheads="1"/>
          </p:cNvSpPr>
          <p:nvPr/>
        </p:nvSpPr>
        <p:spPr bwMode="auto">
          <a:xfrm>
            <a:off x="6170614" y="223838"/>
            <a:ext cx="268287" cy="419100"/>
          </a:xfrm>
          <a:prstGeom prst="downArrow">
            <a:avLst>
              <a:gd name="adj1" fmla="val 50000"/>
              <a:gd name="adj2" fmla="val 50212"/>
            </a:avLst>
          </a:prstGeom>
          <a:solidFill>
            <a:srgbClr val="FF0000"/>
          </a:solidFill>
          <a:ln w="9525">
            <a:solidFill>
              <a:srgbClr val="00CC99"/>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7" name="Down Arrow 6">
            <a:extLst>
              <a:ext uri="{FF2B5EF4-FFF2-40B4-BE49-F238E27FC236}">
                <a16:creationId xmlns:a16="http://schemas.microsoft.com/office/drawing/2014/main" id="{C1371A97-81C8-BD42-981B-5F81F0768198}"/>
              </a:ext>
            </a:extLst>
          </p:cNvPr>
          <p:cNvSpPr>
            <a:spLocks noChangeArrowheads="1"/>
          </p:cNvSpPr>
          <p:nvPr/>
        </p:nvSpPr>
        <p:spPr bwMode="auto">
          <a:xfrm>
            <a:off x="4081464" y="1347788"/>
            <a:ext cx="269875" cy="417512"/>
          </a:xfrm>
          <a:prstGeom prst="downArrow">
            <a:avLst>
              <a:gd name="adj1" fmla="val 50000"/>
              <a:gd name="adj2" fmla="val 49728"/>
            </a:avLst>
          </a:prstGeom>
          <a:solidFill>
            <a:srgbClr val="CCFFCC"/>
          </a:solidFill>
          <a:ln w="9525">
            <a:solidFill>
              <a:srgbClr val="00CC99"/>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8" name="Down Arrow 7">
            <a:extLst>
              <a:ext uri="{FF2B5EF4-FFF2-40B4-BE49-F238E27FC236}">
                <a16:creationId xmlns:a16="http://schemas.microsoft.com/office/drawing/2014/main" id="{BB9D6051-76EE-304A-9679-A32F44040423}"/>
              </a:ext>
            </a:extLst>
          </p:cNvPr>
          <p:cNvSpPr>
            <a:spLocks noChangeArrowheads="1"/>
          </p:cNvSpPr>
          <p:nvPr/>
        </p:nvSpPr>
        <p:spPr bwMode="auto">
          <a:xfrm rot="16200000" flipH="1">
            <a:off x="2626520" y="5177632"/>
            <a:ext cx="280987" cy="419100"/>
          </a:xfrm>
          <a:prstGeom prst="downArrow">
            <a:avLst>
              <a:gd name="adj1" fmla="val 50000"/>
              <a:gd name="adj2" fmla="val 50070"/>
            </a:avLst>
          </a:prstGeom>
          <a:solidFill>
            <a:srgbClr val="CCFFCC"/>
          </a:solidFill>
          <a:ln w="9525">
            <a:solidFill>
              <a:srgbClr val="00CC99"/>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grpSp>
        <p:nvGrpSpPr>
          <p:cNvPr id="21" name="Group 20">
            <a:extLst>
              <a:ext uri="{FF2B5EF4-FFF2-40B4-BE49-F238E27FC236}">
                <a16:creationId xmlns:a16="http://schemas.microsoft.com/office/drawing/2014/main" id="{BBC5E0D3-1801-5E4B-8E55-56E42090DF79}"/>
              </a:ext>
            </a:extLst>
          </p:cNvPr>
          <p:cNvGrpSpPr>
            <a:grpSpLocks/>
          </p:cNvGrpSpPr>
          <p:nvPr/>
        </p:nvGrpSpPr>
        <p:grpSpPr bwMode="auto">
          <a:xfrm>
            <a:off x="3209925" y="1570038"/>
            <a:ext cx="1138238" cy="4165600"/>
            <a:chOff x="1685924" y="1569732"/>
            <a:chExt cx="1138526" cy="4166309"/>
          </a:xfrm>
        </p:grpSpPr>
        <p:sp>
          <p:nvSpPr>
            <p:cNvPr id="31754" name="Down Arrow 10">
              <a:extLst>
                <a:ext uri="{FF2B5EF4-FFF2-40B4-BE49-F238E27FC236}">
                  <a16:creationId xmlns:a16="http://schemas.microsoft.com/office/drawing/2014/main" id="{CA2DB053-5D94-8741-A311-4665C2B8AE02}"/>
                </a:ext>
              </a:extLst>
            </p:cNvPr>
            <p:cNvSpPr>
              <a:spLocks noChangeArrowheads="1"/>
            </p:cNvSpPr>
            <p:nvPr/>
          </p:nvSpPr>
          <p:spPr bwMode="auto">
            <a:xfrm>
              <a:off x="1685924" y="5317687"/>
              <a:ext cx="268941" cy="418354"/>
            </a:xfrm>
            <a:prstGeom prst="downArrow">
              <a:avLst>
                <a:gd name="adj1" fmla="val 50000"/>
                <a:gd name="adj2" fmla="val 50001"/>
              </a:avLst>
            </a:prstGeom>
            <a:solidFill>
              <a:srgbClr val="FF0000"/>
            </a:solidFill>
            <a:ln w="9525">
              <a:solidFill>
                <a:srgbClr val="00CC99"/>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31755" name="Down Arrow 11">
              <a:extLst>
                <a:ext uri="{FF2B5EF4-FFF2-40B4-BE49-F238E27FC236}">
                  <a16:creationId xmlns:a16="http://schemas.microsoft.com/office/drawing/2014/main" id="{70C1E803-9A29-E34A-B12A-C99FA97E19BD}"/>
                </a:ext>
              </a:extLst>
            </p:cNvPr>
            <p:cNvSpPr>
              <a:spLocks noChangeArrowheads="1"/>
            </p:cNvSpPr>
            <p:nvPr/>
          </p:nvSpPr>
          <p:spPr bwMode="auto">
            <a:xfrm>
              <a:off x="1977721" y="5098338"/>
              <a:ext cx="268941" cy="418354"/>
            </a:xfrm>
            <a:prstGeom prst="downArrow">
              <a:avLst>
                <a:gd name="adj1" fmla="val 50000"/>
                <a:gd name="adj2" fmla="val 50001"/>
              </a:avLst>
            </a:prstGeom>
            <a:solidFill>
              <a:srgbClr val="FF0000"/>
            </a:solidFill>
            <a:ln w="9525">
              <a:solidFill>
                <a:srgbClr val="00CC99"/>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31756" name="Down Arrow 12">
              <a:extLst>
                <a:ext uri="{FF2B5EF4-FFF2-40B4-BE49-F238E27FC236}">
                  <a16:creationId xmlns:a16="http://schemas.microsoft.com/office/drawing/2014/main" id="{5073B4FB-F173-0740-A84E-20C9DF134664}"/>
                </a:ext>
              </a:extLst>
            </p:cNvPr>
            <p:cNvSpPr>
              <a:spLocks noChangeArrowheads="1"/>
            </p:cNvSpPr>
            <p:nvPr/>
          </p:nvSpPr>
          <p:spPr bwMode="auto">
            <a:xfrm>
              <a:off x="1773887" y="4832520"/>
              <a:ext cx="268941" cy="418354"/>
            </a:xfrm>
            <a:prstGeom prst="downArrow">
              <a:avLst>
                <a:gd name="adj1" fmla="val 50000"/>
                <a:gd name="adj2" fmla="val 50001"/>
              </a:avLst>
            </a:prstGeom>
            <a:solidFill>
              <a:srgbClr val="FF0000"/>
            </a:solidFill>
            <a:ln w="9525">
              <a:solidFill>
                <a:srgbClr val="00CC99"/>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31757" name="Down Arrow 14">
              <a:extLst>
                <a:ext uri="{FF2B5EF4-FFF2-40B4-BE49-F238E27FC236}">
                  <a16:creationId xmlns:a16="http://schemas.microsoft.com/office/drawing/2014/main" id="{B9CC2F61-8EAF-A14F-86E3-AD59701CC6DB}"/>
                </a:ext>
              </a:extLst>
            </p:cNvPr>
            <p:cNvSpPr>
              <a:spLocks noChangeArrowheads="1"/>
            </p:cNvSpPr>
            <p:nvPr/>
          </p:nvSpPr>
          <p:spPr bwMode="auto">
            <a:xfrm flipH="1">
              <a:off x="1812151" y="3841188"/>
              <a:ext cx="278792" cy="418354"/>
            </a:xfrm>
            <a:prstGeom prst="downArrow">
              <a:avLst>
                <a:gd name="adj1" fmla="val 50000"/>
                <a:gd name="adj2" fmla="val 49999"/>
              </a:avLst>
            </a:prstGeom>
            <a:solidFill>
              <a:srgbClr val="FF0000"/>
            </a:solidFill>
            <a:ln w="9525">
              <a:solidFill>
                <a:srgbClr val="00CC99"/>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31758" name="Down Arrow 15">
              <a:extLst>
                <a:ext uri="{FF2B5EF4-FFF2-40B4-BE49-F238E27FC236}">
                  <a16:creationId xmlns:a16="http://schemas.microsoft.com/office/drawing/2014/main" id="{D1A6541A-48A0-F741-B1DD-87102F835757}"/>
                </a:ext>
              </a:extLst>
            </p:cNvPr>
            <p:cNvSpPr>
              <a:spLocks noChangeArrowheads="1"/>
            </p:cNvSpPr>
            <p:nvPr/>
          </p:nvSpPr>
          <p:spPr bwMode="auto">
            <a:xfrm flipH="1">
              <a:off x="1949062" y="2847361"/>
              <a:ext cx="278792" cy="418354"/>
            </a:xfrm>
            <a:prstGeom prst="downArrow">
              <a:avLst>
                <a:gd name="adj1" fmla="val 50000"/>
                <a:gd name="adj2" fmla="val 49999"/>
              </a:avLst>
            </a:prstGeom>
            <a:solidFill>
              <a:srgbClr val="FF0000"/>
            </a:solidFill>
            <a:ln w="9525">
              <a:solidFill>
                <a:srgbClr val="00CC99"/>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31759" name="Down Arrow 16">
              <a:extLst>
                <a:ext uri="{FF2B5EF4-FFF2-40B4-BE49-F238E27FC236}">
                  <a16:creationId xmlns:a16="http://schemas.microsoft.com/office/drawing/2014/main" id="{CE7DB33D-6C0F-FF47-9071-2D68757949DB}"/>
                </a:ext>
              </a:extLst>
            </p:cNvPr>
            <p:cNvSpPr>
              <a:spLocks noChangeArrowheads="1"/>
            </p:cNvSpPr>
            <p:nvPr/>
          </p:nvSpPr>
          <p:spPr bwMode="auto">
            <a:xfrm flipH="1">
              <a:off x="2008531" y="2132346"/>
              <a:ext cx="278792" cy="418354"/>
            </a:xfrm>
            <a:prstGeom prst="downArrow">
              <a:avLst>
                <a:gd name="adj1" fmla="val 50000"/>
                <a:gd name="adj2" fmla="val 49999"/>
              </a:avLst>
            </a:prstGeom>
            <a:solidFill>
              <a:srgbClr val="FF0000"/>
            </a:solidFill>
            <a:ln w="9525">
              <a:solidFill>
                <a:srgbClr val="00CC99"/>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31760" name="Down Arrow 17">
              <a:extLst>
                <a:ext uri="{FF2B5EF4-FFF2-40B4-BE49-F238E27FC236}">
                  <a16:creationId xmlns:a16="http://schemas.microsoft.com/office/drawing/2014/main" id="{C8DE22F9-9A44-1C48-8122-F77233B0C93D}"/>
                </a:ext>
              </a:extLst>
            </p:cNvPr>
            <p:cNvSpPr>
              <a:spLocks noChangeArrowheads="1"/>
            </p:cNvSpPr>
            <p:nvPr/>
          </p:nvSpPr>
          <p:spPr bwMode="auto">
            <a:xfrm flipH="1">
              <a:off x="2160931" y="1943976"/>
              <a:ext cx="278792" cy="418354"/>
            </a:xfrm>
            <a:prstGeom prst="downArrow">
              <a:avLst>
                <a:gd name="adj1" fmla="val 50000"/>
                <a:gd name="adj2" fmla="val 49999"/>
              </a:avLst>
            </a:prstGeom>
            <a:solidFill>
              <a:srgbClr val="FF0000"/>
            </a:solidFill>
            <a:ln w="9525">
              <a:solidFill>
                <a:srgbClr val="00CC99"/>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31761" name="Down Arrow 18">
              <a:extLst>
                <a:ext uri="{FF2B5EF4-FFF2-40B4-BE49-F238E27FC236}">
                  <a16:creationId xmlns:a16="http://schemas.microsoft.com/office/drawing/2014/main" id="{D9C1C724-52D4-CF4A-AD74-9BD3CC0B508B}"/>
                </a:ext>
              </a:extLst>
            </p:cNvPr>
            <p:cNvSpPr>
              <a:spLocks noChangeArrowheads="1"/>
            </p:cNvSpPr>
            <p:nvPr/>
          </p:nvSpPr>
          <p:spPr bwMode="auto">
            <a:xfrm flipH="1">
              <a:off x="2545658" y="1569732"/>
              <a:ext cx="278792" cy="418354"/>
            </a:xfrm>
            <a:prstGeom prst="downArrow">
              <a:avLst>
                <a:gd name="adj1" fmla="val 50000"/>
                <a:gd name="adj2" fmla="val 49999"/>
              </a:avLst>
            </a:prstGeom>
            <a:solidFill>
              <a:srgbClr val="FF0000"/>
            </a:solidFill>
            <a:ln w="9525">
              <a:solidFill>
                <a:srgbClr val="00CC99"/>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31762" name="Down Arrow 19">
              <a:extLst>
                <a:ext uri="{FF2B5EF4-FFF2-40B4-BE49-F238E27FC236}">
                  <a16:creationId xmlns:a16="http://schemas.microsoft.com/office/drawing/2014/main" id="{20A0B770-CEF0-9D43-A6E3-1D17BA21F666}"/>
                </a:ext>
              </a:extLst>
            </p:cNvPr>
            <p:cNvSpPr>
              <a:spLocks noChangeArrowheads="1"/>
            </p:cNvSpPr>
            <p:nvPr/>
          </p:nvSpPr>
          <p:spPr bwMode="auto">
            <a:xfrm flipH="1">
              <a:off x="2372801" y="1784090"/>
              <a:ext cx="278792" cy="418354"/>
            </a:xfrm>
            <a:prstGeom prst="downArrow">
              <a:avLst>
                <a:gd name="adj1" fmla="val 50000"/>
                <a:gd name="adj2" fmla="val 49999"/>
              </a:avLst>
            </a:prstGeom>
            <a:solidFill>
              <a:srgbClr val="FF0000"/>
            </a:solidFill>
            <a:ln w="9525">
              <a:solidFill>
                <a:srgbClr val="00CC99"/>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grpSp>
    </p:spTree>
    <p:extLst>
      <p:ext uri="{BB962C8B-B14F-4D97-AF65-F5344CB8AC3E}">
        <p14:creationId xmlns:p14="http://schemas.microsoft.com/office/powerpoint/2010/main" val="36975664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544CC-D747-E348-9A8E-C7B704B299B4}"/>
              </a:ext>
            </a:extLst>
          </p:cNvPr>
          <p:cNvSpPr>
            <a:spLocks noGrp="1"/>
          </p:cNvSpPr>
          <p:nvPr>
            <p:ph type="title"/>
          </p:nvPr>
        </p:nvSpPr>
        <p:spPr/>
        <p:txBody>
          <a:bodyPr/>
          <a:lstStyle/>
          <a:p>
            <a:endParaRPr lang="en-US"/>
          </a:p>
        </p:txBody>
      </p:sp>
      <p:sp>
        <p:nvSpPr>
          <p:cNvPr id="6" name="TextBox 5">
            <a:extLst>
              <a:ext uri="{FF2B5EF4-FFF2-40B4-BE49-F238E27FC236}">
                <a16:creationId xmlns:a16="http://schemas.microsoft.com/office/drawing/2014/main" id="{E899C1CC-194C-8F4E-BB41-BE8FF32886C7}"/>
              </a:ext>
            </a:extLst>
          </p:cNvPr>
          <p:cNvSpPr txBox="1"/>
          <p:nvPr/>
        </p:nvSpPr>
        <p:spPr>
          <a:xfrm>
            <a:off x="1689189" y="5858891"/>
            <a:ext cx="4599592"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From: </a:t>
            </a:r>
            <a:r>
              <a:rPr kumimoji="0" lang="en-US" sz="1800" b="1" i="0" u="none" strike="noStrike" kern="1200" cap="none" spc="0" normalizeH="0" baseline="0" noProof="0">
                <a:ln>
                  <a:noFill/>
                </a:ln>
                <a:solidFill>
                  <a:prstClr val="black"/>
                </a:solidFill>
                <a:effectLst/>
                <a:uLnTx/>
                <a:uFillTx/>
                <a:latin typeface="Calibri"/>
                <a:ea typeface="+mn-ea"/>
                <a:cs typeface="+mn-cs"/>
              </a:rPr>
              <a:t>Inteins: nature's gift to protein chemists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mn-ea"/>
                <a:cs typeface="+mn-cs"/>
              </a:rPr>
              <a:t>Neel H. Shah and Tom W. Muir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C5C142A5-0491-E54D-918C-9EBA9D121378}"/>
              </a:ext>
            </a:extLst>
          </p:cNvPr>
          <p:cNvSpPr txBox="1"/>
          <p:nvPr/>
        </p:nvSpPr>
        <p:spPr>
          <a:xfrm>
            <a:off x="1689189" y="6412889"/>
            <a:ext cx="270298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DOI: </a:t>
            </a:r>
            <a:r>
              <a:rPr kumimoji="0" lang="en-US" sz="1800" b="0" i="0" u="none" strike="noStrike" kern="1200" cap="none" spc="0" normalizeH="0" baseline="0" noProof="0">
                <a:ln>
                  <a:noFill/>
                </a:ln>
                <a:solidFill>
                  <a:prstClr val="black"/>
                </a:solidFill>
                <a:effectLst/>
                <a:uLnTx/>
                <a:uFillTx/>
                <a:latin typeface="Calibri"/>
                <a:ea typeface="+mn-ea"/>
                <a:cs typeface="+mn-cs"/>
                <a:hlinkClick r:id="rId2" tooltip="Link to landing page via DOI"/>
              </a:rPr>
              <a:t>10.1039/C3SC52951G</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074" name="Picture 2">
            <a:extLst>
              <a:ext uri="{FF2B5EF4-FFF2-40B4-BE49-F238E27FC236}">
                <a16:creationId xmlns:a16="http://schemas.microsoft.com/office/drawing/2014/main" id="{E167FE40-076E-864C-BC04-47B496846E5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79329"/>
          <a:stretch/>
        </p:blipFill>
        <p:spPr bwMode="auto">
          <a:xfrm>
            <a:off x="427982" y="1511806"/>
            <a:ext cx="11255135" cy="2467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90073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ube 27">
            <a:extLst>
              <a:ext uri="{FF2B5EF4-FFF2-40B4-BE49-F238E27FC236}">
                <a16:creationId xmlns:a16="http://schemas.microsoft.com/office/drawing/2014/main" id="{8419857C-F733-C947-AECF-E4DC8F6DB340}"/>
              </a:ext>
            </a:extLst>
          </p:cNvPr>
          <p:cNvSpPr/>
          <p:nvPr/>
        </p:nvSpPr>
        <p:spPr>
          <a:xfrm>
            <a:off x="5470252" y="2870600"/>
            <a:ext cx="802260" cy="280590"/>
          </a:xfrm>
          <a:prstGeom prst="cube">
            <a:avLst/>
          </a:prstGeom>
          <a:solidFill>
            <a:schemeClr val="accent2">
              <a:lumMod val="60000"/>
              <a:lumOff val="4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29" name="Cube 28">
            <a:extLst>
              <a:ext uri="{FF2B5EF4-FFF2-40B4-BE49-F238E27FC236}">
                <a16:creationId xmlns:a16="http://schemas.microsoft.com/office/drawing/2014/main" id="{6ED67724-AF91-3843-BEB3-977D69792630}"/>
              </a:ext>
            </a:extLst>
          </p:cNvPr>
          <p:cNvSpPr/>
          <p:nvPr/>
        </p:nvSpPr>
        <p:spPr>
          <a:xfrm>
            <a:off x="6228155" y="2867544"/>
            <a:ext cx="310852" cy="282593"/>
          </a:xfrm>
          <a:prstGeom prst="cube">
            <a:avLst/>
          </a:prstGeom>
          <a:solidFill>
            <a:schemeClr val="accent3">
              <a:lumMod val="75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45" name="Cube 44">
            <a:extLst>
              <a:ext uri="{FF2B5EF4-FFF2-40B4-BE49-F238E27FC236}">
                <a16:creationId xmlns:a16="http://schemas.microsoft.com/office/drawing/2014/main" id="{B69491E8-6746-994C-B9BB-9489017A1153}"/>
              </a:ext>
            </a:extLst>
          </p:cNvPr>
          <p:cNvSpPr/>
          <p:nvPr/>
        </p:nvSpPr>
        <p:spPr>
          <a:xfrm>
            <a:off x="6497725" y="2867543"/>
            <a:ext cx="411204" cy="283647"/>
          </a:xfrm>
          <a:prstGeom prst="cube">
            <a:avLst/>
          </a:prstGeom>
          <a:solidFill>
            <a:srgbClr val="D1CF4E"/>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44" name="Cube 43">
            <a:extLst>
              <a:ext uri="{FF2B5EF4-FFF2-40B4-BE49-F238E27FC236}">
                <a16:creationId xmlns:a16="http://schemas.microsoft.com/office/drawing/2014/main" id="{E93F72CB-7F87-8E4B-90E8-1894E141DCD7}"/>
              </a:ext>
            </a:extLst>
          </p:cNvPr>
          <p:cNvSpPr/>
          <p:nvPr/>
        </p:nvSpPr>
        <p:spPr>
          <a:xfrm>
            <a:off x="6837606" y="2870185"/>
            <a:ext cx="391259" cy="282440"/>
          </a:xfrm>
          <a:prstGeom prst="cube">
            <a:avLst/>
          </a:prstGeom>
          <a:solidFill>
            <a:schemeClr val="accent3">
              <a:lumMod val="75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24" name="Cube 23">
            <a:extLst>
              <a:ext uri="{FF2B5EF4-FFF2-40B4-BE49-F238E27FC236}">
                <a16:creationId xmlns:a16="http://schemas.microsoft.com/office/drawing/2014/main" id="{8EE564D2-43A5-D647-A387-DAF96E894B6F}"/>
              </a:ext>
            </a:extLst>
          </p:cNvPr>
          <p:cNvSpPr/>
          <p:nvPr/>
        </p:nvSpPr>
        <p:spPr>
          <a:xfrm>
            <a:off x="1916253" y="2921770"/>
            <a:ext cx="777823" cy="216341"/>
          </a:xfrm>
          <a:prstGeom prst="cube">
            <a:avLst/>
          </a:prstGeom>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225185B9-F046-7A48-8F23-DBFF060C2C29}"/>
              </a:ext>
            </a:extLst>
          </p:cNvPr>
          <p:cNvSpPr>
            <a:spLocks noGrp="1"/>
          </p:cNvSpPr>
          <p:nvPr>
            <p:ph type="title"/>
          </p:nvPr>
        </p:nvSpPr>
        <p:spPr>
          <a:xfrm>
            <a:off x="2026484" y="1889"/>
            <a:ext cx="8229600" cy="1143000"/>
          </a:xfrm>
        </p:spPr>
        <p:txBody>
          <a:bodyPr/>
          <a:lstStyle/>
          <a:p>
            <a:r>
              <a:rPr lang="en-US"/>
              <a:t>Split inteins as an example for CNE</a:t>
            </a:r>
          </a:p>
        </p:txBody>
      </p:sp>
      <p:cxnSp>
        <p:nvCxnSpPr>
          <p:cNvPr id="10" name="Straight Arrow Connector 9">
            <a:extLst>
              <a:ext uri="{FF2B5EF4-FFF2-40B4-BE49-F238E27FC236}">
                <a16:creationId xmlns:a16="http://schemas.microsoft.com/office/drawing/2014/main" id="{3BA410CA-9B60-C847-B63E-352396CDD585}"/>
              </a:ext>
            </a:extLst>
          </p:cNvPr>
          <p:cNvCxnSpPr>
            <a:cxnSpLocks/>
          </p:cNvCxnSpPr>
          <p:nvPr/>
        </p:nvCxnSpPr>
        <p:spPr>
          <a:xfrm>
            <a:off x="5696873" y="1751745"/>
            <a:ext cx="126000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2946FC1A-4B6E-EC4D-9159-7E59FB42A776}"/>
              </a:ext>
            </a:extLst>
          </p:cNvPr>
          <p:cNvSpPr txBox="1"/>
          <p:nvPr/>
        </p:nvSpPr>
        <p:spPr>
          <a:xfrm>
            <a:off x="5539575" y="1022649"/>
            <a:ext cx="168449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Transcribed </a:t>
            </a:r>
            <a:br>
              <a:rPr kumimoji="0" lang="en-US" sz="1800" b="0" i="0" u="none" strike="noStrike" kern="1200" cap="none" spc="0" normalizeH="0" baseline="0" noProof="0">
                <a:ln>
                  <a:noFill/>
                </a:ln>
                <a:solidFill>
                  <a:prstClr val="black"/>
                </a:solidFill>
                <a:effectLst/>
                <a:uLnTx/>
                <a:uFillTx/>
                <a:latin typeface="Calibri"/>
                <a:ea typeface="+mn-ea"/>
                <a:cs typeface="+mn-cs"/>
              </a:rPr>
            </a:br>
            <a:r>
              <a:rPr kumimoji="0" lang="en-US" sz="1800" b="0" i="0" u="none" strike="noStrike" kern="1200" cap="none" spc="0" normalizeH="0" baseline="0" noProof="0">
                <a:ln>
                  <a:noFill/>
                </a:ln>
                <a:solidFill>
                  <a:prstClr val="black"/>
                </a:solidFill>
                <a:effectLst/>
                <a:uLnTx/>
                <a:uFillTx/>
                <a:latin typeface="Calibri"/>
                <a:ea typeface="+mn-ea"/>
                <a:cs typeface="+mn-cs"/>
              </a:rPr>
              <a:t>and translated</a:t>
            </a:r>
          </a:p>
        </p:txBody>
      </p:sp>
      <p:sp>
        <p:nvSpPr>
          <p:cNvPr id="13" name="TextBox 12">
            <a:extLst>
              <a:ext uri="{FF2B5EF4-FFF2-40B4-BE49-F238E27FC236}">
                <a16:creationId xmlns:a16="http://schemas.microsoft.com/office/drawing/2014/main" id="{3CE19463-9A51-5641-B509-4D0DFA82CD0F}"/>
              </a:ext>
            </a:extLst>
          </p:cNvPr>
          <p:cNvSpPr txBox="1"/>
          <p:nvPr/>
        </p:nvSpPr>
        <p:spPr>
          <a:xfrm>
            <a:off x="8421552" y="961125"/>
            <a:ext cx="2246449"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Functional replicative </a:t>
            </a:r>
            <a:br>
              <a:rPr kumimoji="0" lang="en-US" sz="1800" b="0" i="0" u="none" strike="noStrike" kern="1200" cap="none" spc="0" normalizeH="0" baseline="0" noProof="0">
                <a:ln>
                  <a:noFill/>
                </a:ln>
                <a:solidFill>
                  <a:prstClr val="black"/>
                </a:solidFill>
                <a:effectLst/>
                <a:uLnTx/>
                <a:uFillTx/>
                <a:latin typeface="Calibri"/>
                <a:ea typeface="+mn-ea"/>
                <a:cs typeface="+mn-cs"/>
              </a:rPr>
            </a:br>
            <a:r>
              <a:rPr kumimoji="0" lang="en-US" sz="1800" b="0" i="0" u="none" strike="noStrike" kern="1200" cap="none" spc="0" normalizeH="0" baseline="0" noProof="0">
                <a:ln>
                  <a:noFill/>
                </a:ln>
                <a:solidFill>
                  <a:prstClr val="black"/>
                </a:solidFill>
                <a:effectLst/>
                <a:uLnTx/>
                <a:uFillTx/>
                <a:latin typeface="Calibri"/>
                <a:ea typeface="+mn-ea"/>
                <a:cs typeface="+mn-cs"/>
              </a:rPr>
              <a:t>DNA polymerase III </a:t>
            </a:r>
          </a:p>
        </p:txBody>
      </p:sp>
      <p:sp>
        <p:nvSpPr>
          <p:cNvPr id="18" name="Cube 17">
            <a:extLst>
              <a:ext uri="{FF2B5EF4-FFF2-40B4-BE49-F238E27FC236}">
                <a16:creationId xmlns:a16="http://schemas.microsoft.com/office/drawing/2014/main" id="{2B64C86D-4FCA-7D4F-BFBA-619D18D85163}"/>
              </a:ext>
            </a:extLst>
          </p:cNvPr>
          <p:cNvSpPr/>
          <p:nvPr/>
        </p:nvSpPr>
        <p:spPr>
          <a:xfrm>
            <a:off x="2890484" y="1710773"/>
            <a:ext cx="1371113" cy="221056"/>
          </a:xfrm>
          <a:prstGeom prst="cube">
            <a:avLst/>
          </a:prstGeom>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19" name="Cube 18">
            <a:extLst>
              <a:ext uri="{FF2B5EF4-FFF2-40B4-BE49-F238E27FC236}">
                <a16:creationId xmlns:a16="http://schemas.microsoft.com/office/drawing/2014/main" id="{52697836-0463-054F-BBAB-07AE64E0448C}"/>
              </a:ext>
            </a:extLst>
          </p:cNvPr>
          <p:cNvSpPr/>
          <p:nvPr/>
        </p:nvSpPr>
        <p:spPr>
          <a:xfrm>
            <a:off x="2668776" y="2917757"/>
            <a:ext cx="525001" cy="215102"/>
          </a:xfrm>
          <a:prstGeom prst="cube">
            <a:avLst/>
          </a:prstGeom>
          <a:gradFill flip="none" rotWithShape="1">
            <a:gsLst>
              <a:gs pos="0">
                <a:schemeClr val="accent4">
                  <a:lumMod val="60000"/>
                  <a:lumOff val="40000"/>
                </a:schemeClr>
              </a:gs>
              <a:gs pos="100000">
                <a:srgbClr val="FFFFFF"/>
              </a:gs>
            </a:gsLst>
            <a:lin ang="16860000" scaled="0"/>
            <a:tileRec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20" name="Cube 19">
            <a:extLst>
              <a:ext uri="{FF2B5EF4-FFF2-40B4-BE49-F238E27FC236}">
                <a16:creationId xmlns:a16="http://schemas.microsoft.com/office/drawing/2014/main" id="{F53D6256-8C31-8C43-97FD-39245D4624B6}"/>
              </a:ext>
            </a:extLst>
          </p:cNvPr>
          <p:cNvSpPr/>
          <p:nvPr/>
        </p:nvSpPr>
        <p:spPr>
          <a:xfrm>
            <a:off x="3157997" y="2917757"/>
            <a:ext cx="709106" cy="215102"/>
          </a:xfrm>
          <a:prstGeom prst="cube">
            <a:avLst/>
          </a:prstGeom>
          <a:gradFill flip="none" rotWithShape="1">
            <a:gsLst>
              <a:gs pos="0">
                <a:schemeClr val="accent3">
                  <a:lumMod val="60000"/>
                  <a:lumOff val="40000"/>
                </a:schemeClr>
              </a:gs>
              <a:gs pos="100000">
                <a:srgbClr val="FFFFFF"/>
              </a:gs>
            </a:gsLst>
            <a:lin ang="16200000" scaled="0"/>
            <a:tileRect/>
          </a:gra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21" name="Cube 20">
            <a:extLst>
              <a:ext uri="{FF2B5EF4-FFF2-40B4-BE49-F238E27FC236}">
                <a16:creationId xmlns:a16="http://schemas.microsoft.com/office/drawing/2014/main" id="{0D226E39-5115-974B-8923-9B9D0CB9663E}"/>
              </a:ext>
            </a:extLst>
          </p:cNvPr>
          <p:cNvSpPr/>
          <p:nvPr/>
        </p:nvSpPr>
        <p:spPr>
          <a:xfrm>
            <a:off x="3833633" y="2917757"/>
            <a:ext cx="524039" cy="215102"/>
          </a:xfrm>
          <a:prstGeom prst="cube">
            <a:avLst/>
          </a:prstGeom>
          <a:gradFill flip="none" rotWithShape="1">
            <a:gsLst>
              <a:gs pos="0">
                <a:schemeClr val="accent4">
                  <a:lumMod val="60000"/>
                  <a:lumOff val="40000"/>
                </a:schemeClr>
              </a:gs>
              <a:gs pos="100000">
                <a:srgbClr val="FFFFFF"/>
              </a:gs>
            </a:gsLst>
            <a:lin ang="16860000" scaled="0"/>
            <a:tileRect/>
          </a:gradFill>
          <a:ln>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22" name="Cube 21">
            <a:extLst>
              <a:ext uri="{FF2B5EF4-FFF2-40B4-BE49-F238E27FC236}">
                <a16:creationId xmlns:a16="http://schemas.microsoft.com/office/drawing/2014/main" id="{39C07BD6-A91A-B044-A277-BCDA77F7E5CE}"/>
              </a:ext>
            </a:extLst>
          </p:cNvPr>
          <p:cNvSpPr/>
          <p:nvPr/>
        </p:nvSpPr>
        <p:spPr>
          <a:xfrm>
            <a:off x="4327451" y="2917757"/>
            <a:ext cx="517745" cy="215102"/>
          </a:xfrm>
          <a:prstGeom prst="cube">
            <a:avLst/>
          </a:prstGeom>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73DD38C3-2E34-374C-96CD-402CBB536605}"/>
              </a:ext>
            </a:extLst>
          </p:cNvPr>
          <p:cNvSpPr txBox="1"/>
          <p:nvPr/>
        </p:nvSpPr>
        <p:spPr>
          <a:xfrm>
            <a:off x="3250469" y="1355794"/>
            <a:ext cx="65114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err="1">
                <a:ln>
                  <a:noFill/>
                </a:ln>
                <a:solidFill>
                  <a:prstClr val="black"/>
                </a:solidFill>
                <a:effectLst/>
                <a:uLnTx/>
                <a:uFillTx/>
                <a:latin typeface="Calibri"/>
                <a:ea typeface="+mn-ea"/>
                <a:cs typeface="+mn-cs"/>
              </a:rPr>
              <a:t>dnaE</a:t>
            </a:r>
            <a:endParaRPr kumimoji="0" lang="en-US" sz="1800" b="0" i="1" u="none" strike="noStrike" kern="1200" cap="none" spc="0" normalizeH="0" baseline="0" noProof="0">
              <a:ln>
                <a:noFill/>
              </a:ln>
              <a:solidFill>
                <a:prstClr val="black"/>
              </a:solidFill>
              <a:effectLst/>
              <a:uLnTx/>
              <a:uFillTx/>
              <a:latin typeface="Calibri"/>
              <a:ea typeface="+mn-ea"/>
              <a:cs typeface="+mn-cs"/>
            </a:endParaRPr>
          </a:p>
        </p:txBody>
      </p:sp>
      <p:sp>
        <p:nvSpPr>
          <p:cNvPr id="23" name="Cube 22">
            <a:extLst>
              <a:ext uri="{FF2B5EF4-FFF2-40B4-BE49-F238E27FC236}">
                <a16:creationId xmlns:a16="http://schemas.microsoft.com/office/drawing/2014/main" id="{0CBBF0F4-6180-5B49-ACF1-23A6B6EE5530}"/>
              </a:ext>
            </a:extLst>
          </p:cNvPr>
          <p:cNvSpPr/>
          <p:nvPr/>
        </p:nvSpPr>
        <p:spPr>
          <a:xfrm>
            <a:off x="9054238" y="1700539"/>
            <a:ext cx="1155607" cy="240366"/>
          </a:xfrm>
          <a:prstGeom prst="cube">
            <a:avLst/>
          </a:prstGeom>
          <a:solidFill>
            <a:schemeClr val="accent2">
              <a:lumMod val="60000"/>
              <a:lumOff val="4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0EC7EA35-C734-E342-962D-16F375385E55}"/>
              </a:ext>
            </a:extLst>
          </p:cNvPr>
          <p:cNvSpPr txBox="1"/>
          <p:nvPr/>
        </p:nvSpPr>
        <p:spPr>
          <a:xfrm>
            <a:off x="2026484" y="2543174"/>
            <a:ext cx="128458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err="1">
                <a:ln>
                  <a:noFill/>
                </a:ln>
                <a:solidFill>
                  <a:prstClr val="black"/>
                </a:solidFill>
                <a:effectLst/>
                <a:uLnTx/>
                <a:uFillTx/>
                <a:latin typeface="Calibri"/>
                <a:ea typeface="+mn-ea"/>
                <a:cs typeface="+mn-cs"/>
              </a:rPr>
              <a:t>dnaE</a:t>
            </a:r>
            <a:endParaRPr kumimoji="0" lang="en-US" sz="1800" b="0" i="1" u="none" strike="noStrike" kern="1200" cap="none" spc="0" normalizeH="0" baseline="0" noProof="0">
              <a:ln>
                <a:noFill/>
              </a:ln>
              <a:solidFill>
                <a:prstClr val="black"/>
              </a:solidFill>
              <a:effectLst/>
              <a:uLnTx/>
              <a:uFillTx/>
              <a:latin typeface="Calibri"/>
              <a:ea typeface="+mn-ea"/>
              <a:cs typeface="+mn-cs"/>
            </a:endParaRPr>
          </a:p>
        </p:txBody>
      </p:sp>
      <p:cxnSp>
        <p:nvCxnSpPr>
          <p:cNvPr id="27" name="Straight Arrow Connector 26">
            <a:extLst>
              <a:ext uri="{FF2B5EF4-FFF2-40B4-BE49-F238E27FC236}">
                <a16:creationId xmlns:a16="http://schemas.microsoft.com/office/drawing/2014/main" id="{7A03BDC9-6AD8-6444-9443-B614BAF8B216}"/>
              </a:ext>
            </a:extLst>
          </p:cNvPr>
          <p:cNvCxnSpPr>
            <a:cxnSpLocks/>
          </p:cNvCxnSpPr>
          <p:nvPr/>
        </p:nvCxnSpPr>
        <p:spPr>
          <a:xfrm>
            <a:off x="4907918" y="3025308"/>
            <a:ext cx="42281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0" name="Cube 29">
            <a:extLst>
              <a:ext uri="{FF2B5EF4-FFF2-40B4-BE49-F238E27FC236}">
                <a16:creationId xmlns:a16="http://schemas.microsoft.com/office/drawing/2014/main" id="{9B252EC8-1E20-0E4E-99F3-B27E31A5EE36}"/>
              </a:ext>
            </a:extLst>
          </p:cNvPr>
          <p:cNvSpPr/>
          <p:nvPr/>
        </p:nvSpPr>
        <p:spPr>
          <a:xfrm>
            <a:off x="7184507" y="2867543"/>
            <a:ext cx="802260" cy="287604"/>
          </a:xfrm>
          <a:prstGeom prst="cube">
            <a:avLst/>
          </a:prstGeom>
          <a:solidFill>
            <a:schemeClr val="accent2">
              <a:lumMod val="60000"/>
              <a:lumOff val="4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cxnSp>
        <p:nvCxnSpPr>
          <p:cNvPr id="33" name="Straight Arrow Connector 32">
            <a:extLst>
              <a:ext uri="{FF2B5EF4-FFF2-40B4-BE49-F238E27FC236}">
                <a16:creationId xmlns:a16="http://schemas.microsoft.com/office/drawing/2014/main" id="{F364D896-96F9-C64C-8373-F91A75187ABF}"/>
              </a:ext>
            </a:extLst>
          </p:cNvPr>
          <p:cNvCxnSpPr>
            <a:cxnSpLocks/>
          </p:cNvCxnSpPr>
          <p:nvPr/>
        </p:nvCxnSpPr>
        <p:spPr>
          <a:xfrm>
            <a:off x="8084454" y="4685757"/>
            <a:ext cx="627381"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4" name="Cube 33">
            <a:extLst>
              <a:ext uri="{FF2B5EF4-FFF2-40B4-BE49-F238E27FC236}">
                <a16:creationId xmlns:a16="http://schemas.microsoft.com/office/drawing/2014/main" id="{7DA1B018-BBA6-6645-A016-81E047D46CF4}"/>
              </a:ext>
            </a:extLst>
          </p:cNvPr>
          <p:cNvSpPr/>
          <p:nvPr/>
        </p:nvSpPr>
        <p:spPr>
          <a:xfrm>
            <a:off x="9010695" y="2890712"/>
            <a:ext cx="1155607" cy="240366"/>
          </a:xfrm>
          <a:prstGeom prst="cube">
            <a:avLst/>
          </a:prstGeom>
          <a:solidFill>
            <a:schemeClr val="accent2">
              <a:lumMod val="60000"/>
              <a:lumOff val="4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36" name="TextBox 35">
            <a:extLst>
              <a:ext uri="{FF2B5EF4-FFF2-40B4-BE49-F238E27FC236}">
                <a16:creationId xmlns:a16="http://schemas.microsoft.com/office/drawing/2014/main" id="{6E72C5B0-365E-0F47-A435-38A76C3E875A}"/>
              </a:ext>
            </a:extLst>
          </p:cNvPr>
          <p:cNvSpPr txBox="1"/>
          <p:nvPr/>
        </p:nvSpPr>
        <p:spPr>
          <a:xfrm>
            <a:off x="7943221" y="2451142"/>
            <a:ext cx="120257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Calibri"/>
                <a:ea typeface="+mn-ea"/>
                <a:cs typeface="+mn-cs"/>
              </a:rPr>
              <a:t>cis</a:t>
            </a:r>
            <a:r>
              <a:rPr kumimoji="0" lang="en-US" sz="1800" b="0" i="0" u="none" strike="noStrike" kern="1200" cap="none" spc="0" normalizeH="0" baseline="0" noProof="0">
                <a:ln>
                  <a:noFill/>
                </a:ln>
                <a:solidFill>
                  <a:prstClr val="black"/>
                </a:solidFill>
                <a:effectLst/>
                <a:uLnTx/>
                <a:uFillTx/>
                <a:latin typeface="Calibri"/>
                <a:ea typeface="+mn-ea"/>
                <a:cs typeface="+mn-cs"/>
              </a:rPr>
              <a:t> splicing</a:t>
            </a:r>
          </a:p>
        </p:txBody>
      </p:sp>
      <p:sp>
        <p:nvSpPr>
          <p:cNvPr id="41" name="TextBox 40">
            <a:extLst>
              <a:ext uri="{FF2B5EF4-FFF2-40B4-BE49-F238E27FC236}">
                <a16:creationId xmlns:a16="http://schemas.microsoft.com/office/drawing/2014/main" id="{5A72F472-1F3F-104A-BFBC-8BF9A74BEBB2}"/>
              </a:ext>
            </a:extLst>
          </p:cNvPr>
          <p:cNvSpPr txBox="1"/>
          <p:nvPr/>
        </p:nvSpPr>
        <p:spPr>
          <a:xfrm>
            <a:off x="2003339" y="3651579"/>
            <a:ext cx="8088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Calibri"/>
                <a:ea typeface="+mn-ea"/>
                <a:cs typeface="+mn-cs"/>
              </a:rPr>
              <a:t>dnaE1</a:t>
            </a:r>
          </a:p>
        </p:txBody>
      </p:sp>
      <p:sp>
        <p:nvSpPr>
          <p:cNvPr id="42" name="Cube 41">
            <a:extLst>
              <a:ext uri="{FF2B5EF4-FFF2-40B4-BE49-F238E27FC236}">
                <a16:creationId xmlns:a16="http://schemas.microsoft.com/office/drawing/2014/main" id="{9019F3F7-942E-DA43-AB3D-3576ED406ED8}"/>
              </a:ext>
            </a:extLst>
          </p:cNvPr>
          <p:cNvSpPr/>
          <p:nvPr/>
        </p:nvSpPr>
        <p:spPr>
          <a:xfrm>
            <a:off x="2720083" y="4063088"/>
            <a:ext cx="525001" cy="215102"/>
          </a:xfrm>
          <a:prstGeom prst="cube">
            <a:avLst/>
          </a:prstGeom>
          <a:gradFill flip="none" rotWithShape="1">
            <a:gsLst>
              <a:gs pos="0">
                <a:schemeClr val="accent4">
                  <a:lumMod val="60000"/>
                  <a:lumOff val="40000"/>
                </a:schemeClr>
              </a:gs>
              <a:gs pos="100000">
                <a:srgbClr val="FFFFFF"/>
              </a:gs>
            </a:gsLst>
            <a:lin ang="16860000" scaled="0"/>
            <a:tileRec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43" name="Cube 42">
            <a:extLst>
              <a:ext uri="{FF2B5EF4-FFF2-40B4-BE49-F238E27FC236}">
                <a16:creationId xmlns:a16="http://schemas.microsoft.com/office/drawing/2014/main" id="{09946754-3976-0C4C-8403-21BC55968E17}"/>
              </a:ext>
            </a:extLst>
          </p:cNvPr>
          <p:cNvSpPr/>
          <p:nvPr/>
        </p:nvSpPr>
        <p:spPr>
          <a:xfrm>
            <a:off x="1954804" y="4061850"/>
            <a:ext cx="777823" cy="216341"/>
          </a:xfrm>
          <a:prstGeom prst="cube">
            <a:avLst/>
          </a:prstGeom>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46" name="Cube 45">
            <a:extLst>
              <a:ext uri="{FF2B5EF4-FFF2-40B4-BE49-F238E27FC236}">
                <a16:creationId xmlns:a16="http://schemas.microsoft.com/office/drawing/2014/main" id="{4B79086B-D719-9248-8A57-48B9A5087A46}"/>
              </a:ext>
            </a:extLst>
          </p:cNvPr>
          <p:cNvSpPr/>
          <p:nvPr/>
        </p:nvSpPr>
        <p:spPr>
          <a:xfrm>
            <a:off x="2216980" y="5164542"/>
            <a:ext cx="524039" cy="215102"/>
          </a:xfrm>
          <a:prstGeom prst="cube">
            <a:avLst/>
          </a:prstGeom>
          <a:gradFill flip="none" rotWithShape="1">
            <a:gsLst>
              <a:gs pos="0">
                <a:schemeClr val="accent4">
                  <a:lumMod val="60000"/>
                  <a:lumOff val="40000"/>
                </a:schemeClr>
              </a:gs>
              <a:gs pos="100000">
                <a:srgbClr val="FFFFFF"/>
              </a:gs>
            </a:gsLst>
            <a:lin ang="16860000" scaled="0"/>
            <a:tileRect/>
          </a:gradFill>
          <a:ln>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47" name="Cube 46">
            <a:extLst>
              <a:ext uri="{FF2B5EF4-FFF2-40B4-BE49-F238E27FC236}">
                <a16:creationId xmlns:a16="http://schemas.microsoft.com/office/drawing/2014/main" id="{E8D0B9CE-D10E-E748-9FAE-80A1B20B5EB6}"/>
              </a:ext>
            </a:extLst>
          </p:cNvPr>
          <p:cNvSpPr/>
          <p:nvPr/>
        </p:nvSpPr>
        <p:spPr>
          <a:xfrm>
            <a:off x="2710798" y="5164542"/>
            <a:ext cx="517745" cy="215102"/>
          </a:xfrm>
          <a:prstGeom prst="cube">
            <a:avLst/>
          </a:prstGeom>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48" name="TextBox 47">
            <a:extLst>
              <a:ext uri="{FF2B5EF4-FFF2-40B4-BE49-F238E27FC236}">
                <a16:creationId xmlns:a16="http://schemas.microsoft.com/office/drawing/2014/main" id="{1C33C784-9D6C-4E47-AE66-09B341056752}"/>
              </a:ext>
            </a:extLst>
          </p:cNvPr>
          <p:cNvSpPr txBox="1"/>
          <p:nvPr/>
        </p:nvSpPr>
        <p:spPr>
          <a:xfrm>
            <a:off x="2534428" y="4757760"/>
            <a:ext cx="76976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Calibri"/>
                <a:ea typeface="+mn-ea"/>
                <a:cs typeface="+mn-cs"/>
              </a:rPr>
              <a:t>dnaE2</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49" name="Straight Arrow Connector 48">
            <a:extLst>
              <a:ext uri="{FF2B5EF4-FFF2-40B4-BE49-F238E27FC236}">
                <a16:creationId xmlns:a16="http://schemas.microsoft.com/office/drawing/2014/main" id="{C30BD3F2-50E5-6745-9556-9B49138B86FE}"/>
              </a:ext>
            </a:extLst>
          </p:cNvPr>
          <p:cNvCxnSpPr>
            <a:cxnSpLocks/>
          </p:cNvCxnSpPr>
          <p:nvPr/>
        </p:nvCxnSpPr>
        <p:spPr>
          <a:xfrm>
            <a:off x="5164860" y="4186451"/>
            <a:ext cx="305393" cy="32703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BD3038EA-EA6D-8C45-A9C4-972345A76271}"/>
              </a:ext>
            </a:extLst>
          </p:cNvPr>
          <p:cNvCxnSpPr>
            <a:cxnSpLocks/>
          </p:cNvCxnSpPr>
          <p:nvPr/>
        </p:nvCxnSpPr>
        <p:spPr>
          <a:xfrm>
            <a:off x="3382876" y="4170019"/>
            <a:ext cx="43389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1" name="Cube 50">
            <a:extLst>
              <a:ext uri="{FF2B5EF4-FFF2-40B4-BE49-F238E27FC236}">
                <a16:creationId xmlns:a16="http://schemas.microsoft.com/office/drawing/2014/main" id="{940DC36A-F74F-8E45-A488-D58206767559}"/>
              </a:ext>
            </a:extLst>
          </p:cNvPr>
          <p:cNvSpPr/>
          <p:nvPr/>
        </p:nvSpPr>
        <p:spPr>
          <a:xfrm>
            <a:off x="3897172" y="4013365"/>
            <a:ext cx="802260" cy="280590"/>
          </a:xfrm>
          <a:prstGeom prst="cube">
            <a:avLst/>
          </a:prstGeom>
          <a:solidFill>
            <a:schemeClr val="accent2">
              <a:lumMod val="60000"/>
              <a:lumOff val="4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52" name="Cube 51">
            <a:extLst>
              <a:ext uri="{FF2B5EF4-FFF2-40B4-BE49-F238E27FC236}">
                <a16:creationId xmlns:a16="http://schemas.microsoft.com/office/drawing/2014/main" id="{2E5FF626-D925-1146-891B-FEE24F5C903E}"/>
              </a:ext>
            </a:extLst>
          </p:cNvPr>
          <p:cNvSpPr/>
          <p:nvPr/>
        </p:nvSpPr>
        <p:spPr>
          <a:xfrm>
            <a:off x="4655075" y="4010309"/>
            <a:ext cx="310852" cy="282593"/>
          </a:xfrm>
          <a:prstGeom prst="cube">
            <a:avLst/>
          </a:prstGeom>
          <a:solidFill>
            <a:schemeClr val="accent3">
              <a:lumMod val="75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53" name="Cube 52">
            <a:extLst>
              <a:ext uri="{FF2B5EF4-FFF2-40B4-BE49-F238E27FC236}">
                <a16:creationId xmlns:a16="http://schemas.microsoft.com/office/drawing/2014/main" id="{BCD85127-D101-D14F-9A06-DF8B96D624A5}"/>
              </a:ext>
            </a:extLst>
          </p:cNvPr>
          <p:cNvSpPr/>
          <p:nvPr/>
        </p:nvSpPr>
        <p:spPr>
          <a:xfrm>
            <a:off x="3914695" y="5087007"/>
            <a:ext cx="391259" cy="282440"/>
          </a:xfrm>
          <a:prstGeom prst="cube">
            <a:avLst/>
          </a:prstGeom>
          <a:solidFill>
            <a:schemeClr val="accent3">
              <a:lumMod val="75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54" name="Cube 53">
            <a:extLst>
              <a:ext uri="{FF2B5EF4-FFF2-40B4-BE49-F238E27FC236}">
                <a16:creationId xmlns:a16="http://schemas.microsoft.com/office/drawing/2014/main" id="{91D21F83-60AE-3249-918C-224F251BF3EB}"/>
              </a:ext>
            </a:extLst>
          </p:cNvPr>
          <p:cNvSpPr/>
          <p:nvPr/>
        </p:nvSpPr>
        <p:spPr>
          <a:xfrm>
            <a:off x="4261596" y="5084365"/>
            <a:ext cx="802260" cy="287604"/>
          </a:xfrm>
          <a:prstGeom prst="cube">
            <a:avLst/>
          </a:prstGeom>
          <a:solidFill>
            <a:schemeClr val="accent2">
              <a:lumMod val="60000"/>
              <a:lumOff val="4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grpSp>
        <p:nvGrpSpPr>
          <p:cNvPr id="64" name="Group 63">
            <a:extLst>
              <a:ext uri="{FF2B5EF4-FFF2-40B4-BE49-F238E27FC236}">
                <a16:creationId xmlns:a16="http://schemas.microsoft.com/office/drawing/2014/main" id="{14FE0AD2-AD90-9F44-8EC3-D44FD598FB11}"/>
              </a:ext>
            </a:extLst>
          </p:cNvPr>
          <p:cNvGrpSpPr/>
          <p:nvPr/>
        </p:nvGrpSpPr>
        <p:grpSpPr>
          <a:xfrm>
            <a:off x="2567486" y="1672751"/>
            <a:ext cx="282658" cy="148551"/>
            <a:chOff x="219826" y="2336800"/>
            <a:chExt cx="282658" cy="148551"/>
          </a:xfrm>
        </p:grpSpPr>
        <p:cxnSp>
          <p:nvCxnSpPr>
            <p:cNvPr id="58" name="Straight Connector 57">
              <a:extLst>
                <a:ext uri="{FF2B5EF4-FFF2-40B4-BE49-F238E27FC236}">
                  <a16:creationId xmlns:a16="http://schemas.microsoft.com/office/drawing/2014/main" id="{7429FF88-D11F-9F49-B62B-96AE33B3060D}"/>
                </a:ext>
              </a:extLst>
            </p:cNvPr>
            <p:cNvCxnSpPr>
              <a:cxnSpLocks/>
            </p:cNvCxnSpPr>
            <p:nvPr/>
          </p:nvCxnSpPr>
          <p:spPr>
            <a:xfrm>
              <a:off x="228524" y="2336800"/>
              <a:ext cx="0" cy="148551"/>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BF7734F7-B25E-FA4F-B76E-AA7A10A1A588}"/>
                </a:ext>
              </a:extLst>
            </p:cNvPr>
            <p:cNvCxnSpPr/>
            <p:nvPr/>
          </p:nvCxnSpPr>
          <p:spPr>
            <a:xfrm>
              <a:off x="219826" y="2485351"/>
              <a:ext cx="282658" cy="0"/>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65" name="Group 64">
            <a:extLst>
              <a:ext uri="{FF2B5EF4-FFF2-40B4-BE49-F238E27FC236}">
                <a16:creationId xmlns:a16="http://schemas.microsoft.com/office/drawing/2014/main" id="{3F4BD926-94A9-9E47-B9C6-D6107A64082E}"/>
              </a:ext>
            </a:extLst>
          </p:cNvPr>
          <p:cNvGrpSpPr/>
          <p:nvPr/>
        </p:nvGrpSpPr>
        <p:grpSpPr>
          <a:xfrm>
            <a:off x="1595772" y="2876758"/>
            <a:ext cx="282658" cy="148551"/>
            <a:chOff x="219826" y="2336800"/>
            <a:chExt cx="282658" cy="148551"/>
          </a:xfrm>
        </p:grpSpPr>
        <p:cxnSp>
          <p:nvCxnSpPr>
            <p:cNvPr id="66" name="Straight Connector 65">
              <a:extLst>
                <a:ext uri="{FF2B5EF4-FFF2-40B4-BE49-F238E27FC236}">
                  <a16:creationId xmlns:a16="http://schemas.microsoft.com/office/drawing/2014/main" id="{7F7428F5-3096-7C4D-A8E5-B12B42F0D59B}"/>
                </a:ext>
              </a:extLst>
            </p:cNvPr>
            <p:cNvCxnSpPr>
              <a:cxnSpLocks/>
            </p:cNvCxnSpPr>
            <p:nvPr/>
          </p:nvCxnSpPr>
          <p:spPr>
            <a:xfrm>
              <a:off x="228524" y="2336800"/>
              <a:ext cx="0" cy="148551"/>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67" name="Straight Arrow Connector 66">
              <a:extLst>
                <a:ext uri="{FF2B5EF4-FFF2-40B4-BE49-F238E27FC236}">
                  <a16:creationId xmlns:a16="http://schemas.microsoft.com/office/drawing/2014/main" id="{C5A7145D-B0BB-1F47-975F-D98DDE7D9A32}"/>
                </a:ext>
              </a:extLst>
            </p:cNvPr>
            <p:cNvCxnSpPr/>
            <p:nvPr/>
          </p:nvCxnSpPr>
          <p:spPr>
            <a:xfrm>
              <a:off x="219826" y="2485351"/>
              <a:ext cx="282658" cy="0"/>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68" name="Group 67">
            <a:extLst>
              <a:ext uri="{FF2B5EF4-FFF2-40B4-BE49-F238E27FC236}">
                <a16:creationId xmlns:a16="http://schemas.microsoft.com/office/drawing/2014/main" id="{AA60010E-6056-6B4C-BE79-BD6D6D4A442F}"/>
              </a:ext>
            </a:extLst>
          </p:cNvPr>
          <p:cNvGrpSpPr/>
          <p:nvPr/>
        </p:nvGrpSpPr>
        <p:grpSpPr>
          <a:xfrm>
            <a:off x="1595772" y="4037901"/>
            <a:ext cx="282658" cy="148551"/>
            <a:chOff x="219826" y="2336800"/>
            <a:chExt cx="282658" cy="148551"/>
          </a:xfrm>
        </p:grpSpPr>
        <p:cxnSp>
          <p:nvCxnSpPr>
            <p:cNvPr id="69" name="Straight Connector 68">
              <a:extLst>
                <a:ext uri="{FF2B5EF4-FFF2-40B4-BE49-F238E27FC236}">
                  <a16:creationId xmlns:a16="http://schemas.microsoft.com/office/drawing/2014/main" id="{3ED0ACD8-03D1-7543-BA04-C919B2CD41EE}"/>
                </a:ext>
              </a:extLst>
            </p:cNvPr>
            <p:cNvCxnSpPr>
              <a:cxnSpLocks/>
            </p:cNvCxnSpPr>
            <p:nvPr/>
          </p:nvCxnSpPr>
          <p:spPr>
            <a:xfrm>
              <a:off x="228524" y="2336800"/>
              <a:ext cx="0" cy="148551"/>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70" name="Straight Arrow Connector 69">
              <a:extLst>
                <a:ext uri="{FF2B5EF4-FFF2-40B4-BE49-F238E27FC236}">
                  <a16:creationId xmlns:a16="http://schemas.microsoft.com/office/drawing/2014/main" id="{15B6804D-AA35-7C48-9B2B-9F6008321F8A}"/>
                </a:ext>
              </a:extLst>
            </p:cNvPr>
            <p:cNvCxnSpPr/>
            <p:nvPr/>
          </p:nvCxnSpPr>
          <p:spPr>
            <a:xfrm>
              <a:off x="219826" y="2485351"/>
              <a:ext cx="282658" cy="0"/>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71" name="Group 70">
            <a:extLst>
              <a:ext uri="{FF2B5EF4-FFF2-40B4-BE49-F238E27FC236}">
                <a16:creationId xmlns:a16="http://schemas.microsoft.com/office/drawing/2014/main" id="{38C1002D-B472-5B4A-BD25-5F2EADE20D7A}"/>
              </a:ext>
            </a:extLst>
          </p:cNvPr>
          <p:cNvGrpSpPr/>
          <p:nvPr/>
        </p:nvGrpSpPr>
        <p:grpSpPr>
          <a:xfrm>
            <a:off x="1858400" y="5127093"/>
            <a:ext cx="282658" cy="148551"/>
            <a:chOff x="219826" y="2336800"/>
            <a:chExt cx="282658" cy="148551"/>
          </a:xfrm>
        </p:grpSpPr>
        <p:cxnSp>
          <p:nvCxnSpPr>
            <p:cNvPr id="72" name="Straight Connector 71">
              <a:extLst>
                <a:ext uri="{FF2B5EF4-FFF2-40B4-BE49-F238E27FC236}">
                  <a16:creationId xmlns:a16="http://schemas.microsoft.com/office/drawing/2014/main" id="{9B822387-8B0C-F94A-A3F2-A4295536E968}"/>
                </a:ext>
              </a:extLst>
            </p:cNvPr>
            <p:cNvCxnSpPr>
              <a:cxnSpLocks/>
            </p:cNvCxnSpPr>
            <p:nvPr/>
          </p:nvCxnSpPr>
          <p:spPr>
            <a:xfrm>
              <a:off x="228524" y="2336800"/>
              <a:ext cx="0" cy="148551"/>
            </a:xfrm>
            <a:prstGeom prst="line">
              <a:avLst/>
            </a:prstGeom>
            <a:ln>
              <a:solidFill>
                <a:srgbClr val="FF8B0F"/>
              </a:solidFill>
            </a:ln>
          </p:spPr>
          <p:style>
            <a:lnRef idx="2">
              <a:schemeClr val="accent1"/>
            </a:lnRef>
            <a:fillRef idx="0">
              <a:schemeClr val="accent1"/>
            </a:fillRef>
            <a:effectRef idx="1">
              <a:schemeClr val="accent1"/>
            </a:effectRef>
            <a:fontRef idx="minor">
              <a:schemeClr val="tx1"/>
            </a:fontRef>
          </p:style>
        </p:cxnSp>
        <p:cxnSp>
          <p:nvCxnSpPr>
            <p:cNvPr id="73" name="Straight Arrow Connector 72">
              <a:extLst>
                <a:ext uri="{FF2B5EF4-FFF2-40B4-BE49-F238E27FC236}">
                  <a16:creationId xmlns:a16="http://schemas.microsoft.com/office/drawing/2014/main" id="{AE54E2BD-47BC-534C-9E71-2E8C4E922DAB}"/>
                </a:ext>
              </a:extLst>
            </p:cNvPr>
            <p:cNvCxnSpPr/>
            <p:nvPr/>
          </p:nvCxnSpPr>
          <p:spPr>
            <a:xfrm>
              <a:off x="219826" y="2485351"/>
              <a:ext cx="282658" cy="0"/>
            </a:xfrm>
            <a:prstGeom prst="straightConnector1">
              <a:avLst/>
            </a:prstGeom>
            <a:ln>
              <a:solidFill>
                <a:srgbClr val="FF8B0F"/>
              </a:solidFill>
              <a:tailEnd type="triangle"/>
            </a:ln>
          </p:spPr>
          <p:style>
            <a:lnRef idx="2">
              <a:schemeClr val="accent1"/>
            </a:lnRef>
            <a:fillRef idx="0">
              <a:schemeClr val="accent1"/>
            </a:fillRef>
            <a:effectRef idx="1">
              <a:schemeClr val="accent1"/>
            </a:effectRef>
            <a:fontRef idx="minor">
              <a:schemeClr val="tx1"/>
            </a:fontRef>
          </p:style>
        </p:cxnSp>
      </p:grpSp>
      <p:cxnSp>
        <p:nvCxnSpPr>
          <p:cNvPr id="74" name="Straight Arrow Connector 73">
            <a:extLst>
              <a:ext uri="{FF2B5EF4-FFF2-40B4-BE49-F238E27FC236}">
                <a16:creationId xmlns:a16="http://schemas.microsoft.com/office/drawing/2014/main" id="{CC1C5210-F020-E045-8C9C-2C1E6A8D07B8}"/>
              </a:ext>
            </a:extLst>
          </p:cNvPr>
          <p:cNvCxnSpPr>
            <a:cxnSpLocks/>
          </p:cNvCxnSpPr>
          <p:nvPr/>
        </p:nvCxnSpPr>
        <p:spPr>
          <a:xfrm>
            <a:off x="3382875" y="5272093"/>
            <a:ext cx="43389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5" name="Straight Arrow Connector 74">
            <a:extLst>
              <a:ext uri="{FF2B5EF4-FFF2-40B4-BE49-F238E27FC236}">
                <a16:creationId xmlns:a16="http://schemas.microsoft.com/office/drawing/2014/main" id="{67C656D6-2298-824B-BE41-4844FDFF6F03}"/>
              </a:ext>
            </a:extLst>
          </p:cNvPr>
          <p:cNvCxnSpPr>
            <a:cxnSpLocks/>
          </p:cNvCxnSpPr>
          <p:nvPr/>
        </p:nvCxnSpPr>
        <p:spPr>
          <a:xfrm flipV="1">
            <a:off x="5133801" y="4912149"/>
            <a:ext cx="305393" cy="29678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8" name="Cube 77">
            <a:extLst>
              <a:ext uri="{FF2B5EF4-FFF2-40B4-BE49-F238E27FC236}">
                <a16:creationId xmlns:a16="http://schemas.microsoft.com/office/drawing/2014/main" id="{09024266-AA53-D845-AB65-807E63646492}"/>
              </a:ext>
            </a:extLst>
          </p:cNvPr>
          <p:cNvSpPr/>
          <p:nvPr/>
        </p:nvSpPr>
        <p:spPr>
          <a:xfrm>
            <a:off x="5640410" y="4570170"/>
            <a:ext cx="802260" cy="280590"/>
          </a:xfrm>
          <a:prstGeom prst="cube">
            <a:avLst/>
          </a:prstGeom>
          <a:solidFill>
            <a:schemeClr val="accent2">
              <a:lumMod val="60000"/>
              <a:lumOff val="4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79" name="Cube 78">
            <a:extLst>
              <a:ext uri="{FF2B5EF4-FFF2-40B4-BE49-F238E27FC236}">
                <a16:creationId xmlns:a16="http://schemas.microsoft.com/office/drawing/2014/main" id="{44B71C84-D4C9-D845-BAB6-C3D52A12A456}"/>
              </a:ext>
            </a:extLst>
          </p:cNvPr>
          <p:cNvSpPr/>
          <p:nvPr/>
        </p:nvSpPr>
        <p:spPr>
          <a:xfrm>
            <a:off x="6398313" y="4567114"/>
            <a:ext cx="310852" cy="282593"/>
          </a:xfrm>
          <a:prstGeom prst="cube">
            <a:avLst/>
          </a:prstGeom>
          <a:solidFill>
            <a:schemeClr val="accent3">
              <a:lumMod val="75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80" name="Cube 79">
            <a:extLst>
              <a:ext uri="{FF2B5EF4-FFF2-40B4-BE49-F238E27FC236}">
                <a16:creationId xmlns:a16="http://schemas.microsoft.com/office/drawing/2014/main" id="{FF4BE9C1-59E4-D246-B8D2-8C8E9D81C44F}"/>
              </a:ext>
            </a:extLst>
          </p:cNvPr>
          <p:cNvSpPr/>
          <p:nvPr/>
        </p:nvSpPr>
        <p:spPr>
          <a:xfrm>
            <a:off x="6708414" y="4571617"/>
            <a:ext cx="391259" cy="282440"/>
          </a:xfrm>
          <a:prstGeom prst="cube">
            <a:avLst/>
          </a:prstGeom>
          <a:solidFill>
            <a:schemeClr val="accent3">
              <a:lumMod val="75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81" name="Cube 80">
            <a:extLst>
              <a:ext uri="{FF2B5EF4-FFF2-40B4-BE49-F238E27FC236}">
                <a16:creationId xmlns:a16="http://schemas.microsoft.com/office/drawing/2014/main" id="{26FA528E-AA8C-394D-B83A-E80B22A71C55}"/>
              </a:ext>
            </a:extLst>
          </p:cNvPr>
          <p:cNvSpPr/>
          <p:nvPr/>
        </p:nvSpPr>
        <p:spPr>
          <a:xfrm>
            <a:off x="7056130" y="4568976"/>
            <a:ext cx="757903" cy="280731"/>
          </a:xfrm>
          <a:prstGeom prst="cube">
            <a:avLst/>
          </a:prstGeom>
          <a:solidFill>
            <a:schemeClr val="accent2">
              <a:lumMod val="60000"/>
              <a:lumOff val="4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82" name="TextBox 81">
            <a:extLst>
              <a:ext uri="{FF2B5EF4-FFF2-40B4-BE49-F238E27FC236}">
                <a16:creationId xmlns:a16="http://schemas.microsoft.com/office/drawing/2014/main" id="{183701F6-212E-4548-82E2-F1A84BA5AB97}"/>
              </a:ext>
            </a:extLst>
          </p:cNvPr>
          <p:cNvSpPr txBox="1"/>
          <p:nvPr/>
        </p:nvSpPr>
        <p:spPr>
          <a:xfrm>
            <a:off x="5629934" y="3576235"/>
            <a:ext cx="2146786"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Non-covalent inter-actions between N and C intein </a:t>
            </a:r>
          </a:p>
        </p:txBody>
      </p:sp>
      <p:cxnSp>
        <p:nvCxnSpPr>
          <p:cNvPr id="83" name="Straight Arrow Connector 82">
            <a:extLst>
              <a:ext uri="{FF2B5EF4-FFF2-40B4-BE49-F238E27FC236}">
                <a16:creationId xmlns:a16="http://schemas.microsoft.com/office/drawing/2014/main" id="{C0EC4785-5781-D345-A2C9-4AB269C68E12}"/>
              </a:ext>
            </a:extLst>
          </p:cNvPr>
          <p:cNvCxnSpPr>
            <a:cxnSpLocks/>
          </p:cNvCxnSpPr>
          <p:nvPr/>
        </p:nvCxnSpPr>
        <p:spPr>
          <a:xfrm>
            <a:off x="8186054" y="3002100"/>
            <a:ext cx="627381"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84" name="Cube 83">
            <a:extLst>
              <a:ext uri="{FF2B5EF4-FFF2-40B4-BE49-F238E27FC236}">
                <a16:creationId xmlns:a16="http://schemas.microsoft.com/office/drawing/2014/main" id="{30C7ADF8-09F2-9B48-896B-A74A22F1AE72}"/>
              </a:ext>
            </a:extLst>
          </p:cNvPr>
          <p:cNvSpPr/>
          <p:nvPr/>
        </p:nvSpPr>
        <p:spPr>
          <a:xfrm>
            <a:off x="9010696" y="4574370"/>
            <a:ext cx="1155607" cy="240366"/>
          </a:xfrm>
          <a:prstGeom prst="cube">
            <a:avLst/>
          </a:prstGeom>
          <a:solidFill>
            <a:schemeClr val="accent2">
              <a:lumMod val="60000"/>
              <a:lumOff val="4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cxnSp>
        <p:nvCxnSpPr>
          <p:cNvPr id="86" name="Straight Connector 85">
            <a:extLst>
              <a:ext uri="{FF2B5EF4-FFF2-40B4-BE49-F238E27FC236}">
                <a16:creationId xmlns:a16="http://schemas.microsoft.com/office/drawing/2014/main" id="{0D2A4322-9587-EE42-9BB5-4160819C4877}"/>
              </a:ext>
            </a:extLst>
          </p:cNvPr>
          <p:cNvCxnSpPr>
            <a:cxnSpLocks/>
          </p:cNvCxnSpPr>
          <p:nvPr/>
        </p:nvCxnSpPr>
        <p:spPr>
          <a:xfrm>
            <a:off x="1524000" y="2235201"/>
            <a:ext cx="9129486" cy="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13E755AB-B873-B145-AB8A-FCA064546148}"/>
              </a:ext>
            </a:extLst>
          </p:cNvPr>
          <p:cNvCxnSpPr>
            <a:cxnSpLocks/>
          </p:cNvCxnSpPr>
          <p:nvPr/>
        </p:nvCxnSpPr>
        <p:spPr>
          <a:xfrm>
            <a:off x="1524000" y="5629185"/>
            <a:ext cx="9129486" cy="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9" name="TextBox 88">
            <a:extLst>
              <a:ext uri="{FF2B5EF4-FFF2-40B4-BE49-F238E27FC236}">
                <a16:creationId xmlns:a16="http://schemas.microsoft.com/office/drawing/2014/main" id="{832020FF-3879-644B-BAC9-D2C6700F46E7}"/>
              </a:ext>
            </a:extLst>
          </p:cNvPr>
          <p:cNvSpPr txBox="1"/>
          <p:nvPr/>
        </p:nvSpPr>
        <p:spPr>
          <a:xfrm>
            <a:off x="7827106" y="4076742"/>
            <a:ext cx="141897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Calibri"/>
                <a:ea typeface="+mn-ea"/>
                <a:cs typeface="+mn-cs"/>
              </a:rPr>
              <a:t>trans</a:t>
            </a:r>
            <a:r>
              <a:rPr kumimoji="0" lang="en-US" sz="1800" b="0" i="0" u="none" strike="noStrike" kern="1200" cap="none" spc="0" normalizeH="0" baseline="0" noProof="0">
                <a:ln>
                  <a:noFill/>
                </a:ln>
                <a:solidFill>
                  <a:prstClr val="black"/>
                </a:solidFill>
                <a:effectLst/>
                <a:uLnTx/>
                <a:uFillTx/>
                <a:latin typeface="Calibri"/>
                <a:ea typeface="+mn-ea"/>
                <a:cs typeface="+mn-cs"/>
              </a:rPr>
              <a:t> splicing</a:t>
            </a:r>
          </a:p>
        </p:txBody>
      </p:sp>
      <p:sp>
        <p:nvSpPr>
          <p:cNvPr id="90" name="Cube 89">
            <a:extLst>
              <a:ext uri="{FF2B5EF4-FFF2-40B4-BE49-F238E27FC236}">
                <a16:creationId xmlns:a16="http://schemas.microsoft.com/office/drawing/2014/main" id="{1D1F2843-4728-AA4F-9683-203CBE7A8B0E}"/>
              </a:ext>
            </a:extLst>
          </p:cNvPr>
          <p:cNvSpPr/>
          <p:nvPr/>
        </p:nvSpPr>
        <p:spPr bwMode="auto">
          <a:xfrm>
            <a:off x="1925634" y="5890036"/>
            <a:ext cx="430849" cy="185165"/>
          </a:xfrm>
          <a:prstGeom prst="cube">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91" name="Cube 90">
            <a:extLst>
              <a:ext uri="{FF2B5EF4-FFF2-40B4-BE49-F238E27FC236}">
                <a16:creationId xmlns:a16="http://schemas.microsoft.com/office/drawing/2014/main" id="{E111CA87-8A80-9A46-9924-0FBBCC68FB9A}"/>
              </a:ext>
            </a:extLst>
          </p:cNvPr>
          <p:cNvSpPr/>
          <p:nvPr/>
        </p:nvSpPr>
        <p:spPr bwMode="auto">
          <a:xfrm>
            <a:off x="1916252" y="6228339"/>
            <a:ext cx="404144" cy="152643"/>
          </a:xfrm>
          <a:prstGeom prst="cube">
            <a:avLst/>
          </a:prstGeom>
          <a:gradFill flip="none" rotWithShape="1">
            <a:gsLst>
              <a:gs pos="0">
                <a:schemeClr val="accent4">
                  <a:lumMod val="60000"/>
                  <a:lumOff val="40000"/>
                </a:schemeClr>
              </a:gs>
              <a:gs pos="100000">
                <a:srgbClr val="FFFFFF"/>
              </a:gs>
            </a:gsLst>
            <a:lin ang="16860000" scaled="0"/>
            <a:tileRec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92" name="Cube 91">
            <a:extLst>
              <a:ext uri="{FF2B5EF4-FFF2-40B4-BE49-F238E27FC236}">
                <a16:creationId xmlns:a16="http://schemas.microsoft.com/office/drawing/2014/main" id="{B10646C0-3985-8B49-8ED6-3B8A7A38337E}"/>
              </a:ext>
            </a:extLst>
          </p:cNvPr>
          <p:cNvSpPr/>
          <p:nvPr/>
        </p:nvSpPr>
        <p:spPr bwMode="auto">
          <a:xfrm>
            <a:off x="1900557" y="6543169"/>
            <a:ext cx="416132" cy="191917"/>
          </a:xfrm>
          <a:prstGeom prst="cube">
            <a:avLst/>
          </a:prstGeom>
          <a:gradFill flip="none" rotWithShape="1">
            <a:gsLst>
              <a:gs pos="0">
                <a:schemeClr val="accent3">
                  <a:lumMod val="60000"/>
                  <a:lumOff val="40000"/>
                </a:schemeClr>
              </a:gs>
              <a:gs pos="100000">
                <a:srgbClr val="FFFFFF"/>
              </a:gs>
            </a:gsLst>
            <a:lin ang="16200000" scaled="0"/>
            <a:tileRect/>
          </a:gra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93" name="TextBox 2">
            <a:extLst>
              <a:ext uri="{FF2B5EF4-FFF2-40B4-BE49-F238E27FC236}">
                <a16:creationId xmlns:a16="http://schemas.microsoft.com/office/drawing/2014/main" id="{F05635AA-4BE4-1F48-81B6-75D28EBEA981}"/>
              </a:ext>
            </a:extLst>
          </p:cNvPr>
          <p:cNvSpPr txBox="1">
            <a:spLocks noChangeArrowheads="1"/>
          </p:cNvSpPr>
          <p:nvPr/>
        </p:nvSpPr>
        <p:spPr bwMode="auto">
          <a:xfrm>
            <a:off x="2406139" y="5815303"/>
            <a:ext cx="1662186" cy="2939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326609" rtl="0" eaLnBrk="1" fontAlgn="base" latinLnBrk="0" hangingPunct="1">
              <a:lnSpc>
                <a:spcPct val="100000"/>
              </a:lnSpc>
              <a:spcBef>
                <a:spcPct val="0"/>
              </a:spcBef>
              <a:spcAft>
                <a:spcPct val="0"/>
              </a:spcAft>
              <a:buClrTx/>
              <a:buSzTx/>
              <a:buFontTx/>
              <a:buNone/>
              <a:tabLst/>
              <a:defRPr/>
            </a:pPr>
            <a:r>
              <a:rPr kumimoji="0" lang="en-US" sz="1310" b="0" i="0" u="none" strike="noStrike" kern="1200" cap="none" spc="0" normalizeH="0" baseline="0" noProof="0">
                <a:ln>
                  <a:noFill/>
                </a:ln>
                <a:solidFill>
                  <a:prstClr val="black"/>
                </a:solidFill>
                <a:effectLst/>
                <a:uLnTx/>
                <a:uFillTx/>
                <a:latin typeface="Calibri" charset="0"/>
                <a:ea typeface="ＭＳ Ｐゴシック" charset="0"/>
              </a:rPr>
              <a:t>Gene encoding extein</a:t>
            </a:r>
          </a:p>
        </p:txBody>
      </p:sp>
      <p:sp>
        <p:nvSpPr>
          <p:cNvPr id="95" name="TextBox 14">
            <a:extLst>
              <a:ext uri="{FF2B5EF4-FFF2-40B4-BE49-F238E27FC236}">
                <a16:creationId xmlns:a16="http://schemas.microsoft.com/office/drawing/2014/main" id="{BD01C972-8747-0B4E-81C2-04ACBDB131CC}"/>
              </a:ext>
            </a:extLst>
          </p:cNvPr>
          <p:cNvSpPr txBox="1">
            <a:spLocks noChangeArrowheads="1"/>
          </p:cNvSpPr>
          <p:nvPr/>
        </p:nvSpPr>
        <p:spPr bwMode="auto">
          <a:xfrm>
            <a:off x="2406140" y="6156331"/>
            <a:ext cx="2372957" cy="2939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326609" rtl="0" eaLnBrk="1" fontAlgn="base" latinLnBrk="0" hangingPunct="1">
              <a:lnSpc>
                <a:spcPct val="100000"/>
              </a:lnSpc>
              <a:spcBef>
                <a:spcPct val="0"/>
              </a:spcBef>
              <a:spcAft>
                <a:spcPct val="0"/>
              </a:spcAft>
              <a:buClrTx/>
              <a:buSzTx/>
              <a:buFontTx/>
              <a:buNone/>
              <a:tabLst/>
              <a:defRPr/>
            </a:pPr>
            <a:r>
              <a:rPr kumimoji="0" lang="en-US" sz="1310" b="0" i="0" u="none" strike="noStrike" kern="1200" cap="none" spc="0" normalizeH="0" baseline="0" noProof="0">
                <a:ln>
                  <a:noFill/>
                </a:ln>
                <a:solidFill>
                  <a:prstClr val="black"/>
                </a:solidFill>
                <a:effectLst/>
                <a:uLnTx/>
                <a:uFillTx/>
                <a:latin typeface="Calibri" charset="0"/>
                <a:ea typeface="ＭＳ Ｐゴシック" charset="0"/>
              </a:rPr>
              <a:t>Gene encoding splicing domains</a:t>
            </a:r>
          </a:p>
        </p:txBody>
      </p:sp>
      <p:sp>
        <p:nvSpPr>
          <p:cNvPr id="96" name="TextBox 15">
            <a:extLst>
              <a:ext uri="{FF2B5EF4-FFF2-40B4-BE49-F238E27FC236}">
                <a16:creationId xmlns:a16="http://schemas.microsoft.com/office/drawing/2014/main" id="{BAADD340-E5D1-154A-9D57-E4B2838C3046}"/>
              </a:ext>
            </a:extLst>
          </p:cNvPr>
          <p:cNvSpPr txBox="1">
            <a:spLocks noChangeArrowheads="1"/>
          </p:cNvSpPr>
          <p:nvPr/>
        </p:nvSpPr>
        <p:spPr bwMode="auto">
          <a:xfrm>
            <a:off x="2372893" y="6502725"/>
            <a:ext cx="3390865" cy="2939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326609" rtl="0" eaLnBrk="1" fontAlgn="base" latinLnBrk="0" hangingPunct="1">
              <a:lnSpc>
                <a:spcPct val="100000"/>
              </a:lnSpc>
              <a:spcBef>
                <a:spcPct val="0"/>
              </a:spcBef>
              <a:spcAft>
                <a:spcPct val="0"/>
              </a:spcAft>
              <a:buClrTx/>
              <a:buSzTx/>
              <a:buFontTx/>
              <a:buNone/>
              <a:tabLst/>
              <a:defRPr/>
            </a:pPr>
            <a:r>
              <a:rPr kumimoji="0" lang="en-US" sz="1310" b="0" i="0" u="none" strike="noStrike" kern="1200" cap="none" spc="0" normalizeH="0" baseline="0" noProof="0">
                <a:ln>
                  <a:noFill/>
                </a:ln>
                <a:solidFill>
                  <a:prstClr val="black"/>
                </a:solidFill>
                <a:effectLst/>
                <a:uLnTx/>
                <a:uFillTx/>
                <a:latin typeface="Calibri" charset="0"/>
                <a:ea typeface="ＭＳ Ｐゴシック" charset="0"/>
              </a:rPr>
              <a:t>Gene encoding homing endonuclease  domain</a:t>
            </a:r>
          </a:p>
        </p:txBody>
      </p:sp>
      <p:sp>
        <p:nvSpPr>
          <p:cNvPr id="97" name="Cube 96">
            <a:extLst>
              <a:ext uri="{FF2B5EF4-FFF2-40B4-BE49-F238E27FC236}">
                <a16:creationId xmlns:a16="http://schemas.microsoft.com/office/drawing/2014/main" id="{08094D34-9F87-E747-A483-C7F0B227212F}"/>
              </a:ext>
            </a:extLst>
          </p:cNvPr>
          <p:cNvSpPr/>
          <p:nvPr/>
        </p:nvSpPr>
        <p:spPr>
          <a:xfrm>
            <a:off x="6059801" y="5825841"/>
            <a:ext cx="777805" cy="178499"/>
          </a:xfrm>
          <a:prstGeom prst="cube">
            <a:avLst/>
          </a:prstGeom>
          <a:solidFill>
            <a:schemeClr val="accent2">
              <a:lumMod val="60000"/>
              <a:lumOff val="4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99" name="TextBox 2">
            <a:extLst>
              <a:ext uri="{FF2B5EF4-FFF2-40B4-BE49-F238E27FC236}">
                <a16:creationId xmlns:a16="http://schemas.microsoft.com/office/drawing/2014/main" id="{26B45952-2B3F-7841-BDEF-8D15190AF500}"/>
              </a:ext>
            </a:extLst>
          </p:cNvPr>
          <p:cNvSpPr txBox="1">
            <a:spLocks noChangeArrowheads="1"/>
          </p:cNvSpPr>
          <p:nvPr/>
        </p:nvSpPr>
        <p:spPr bwMode="auto">
          <a:xfrm>
            <a:off x="7018361" y="5774106"/>
            <a:ext cx="1662186" cy="2939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326609" rtl="0" eaLnBrk="1" fontAlgn="base" latinLnBrk="0" hangingPunct="1">
              <a:lnSpc>
                <a:spcPct val="100000"/>
              </a:lnSpc>
              <a:spcBef>
                <a:spcPct val="0"/>
              </a:spcBef>
              <a:spcAft>
                <a:spcPct val="0"/>
              </a:spcAft>
              <a:buClrTx/>
              <a:buSzTx/>
              <a:buFontTx/>
              <a:buNone/>
              <a:tabLst/>
              <a:defRPr/>
            </a:pPr>
            <a:r>
              <a:rPr kumimoji="0" lang="en-US" sz="1310" b="0" i="0" u="none" strike="noStrike" kern="1200" cap="none" spc="0" normalizeH="0" baseline="0" noProof="0">
                <a:ln>
                  <a:noFill/>
                </a:ln>
                <a:solidFill>
                  <a:prstClr val="black"/>
                </a:solidFill>
                <a:effectLst/>
                <a:uLnTx/>
                <a:uFillTx/>
                <a:latin typeface="Calibri" charset="0"/>
                <a:ea typeface="ＭＳ Ｐゴシック" charset="0"/>
              </a:rPr>
              <a:t>extein</a:t>
            </a:r>
          </a:p>
        </p:txBody>
      </p:sp>
      <p:sp>
        <p:nvSpPr>
          <p:cNvPr id="100" name="Cube 99">
            <a:extLst>
              <a:ext uri="{FF2B5EF4-FFF2-40B4-BE49-F238E27FC236}">
                <a16:creationId xmlns:a16="http://schemas.microsoft.com/office/drawing/2014/main" id="{253474BF-36F1-8A48-B810-2DA2988FFC57}"/>
              </a:ext>
            </a:extLst>
          </p:cNvPr>
          <p:cNvSpPr/>
          <p:nvPr/>
        </p:nvSpPr>
        <p:spPr>
          <a:xfrm>
            <a:off x="6050563" y="6152977"/>
            <a:ext cx="406395" cy="175378"/>
          </a:xfrm>
          <a:prstGeom prst="cube">
            <a:avLst/>
          </a:prstGeom>
          <a:solidFill>
            <a:schemeClr val="accent3">
              <a:lumMod val="75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102" name="TextBox 2">
            <a:extLst>
              <a:ext uri="{FF2B5EF4-FFF2-40B4-BE49-F238E27FC236}">
                <a16:creationId xmlns:a16="http://schemas.microsoft.com/office/drawing/2014/main" id="{9AE47198-C247-AB44-B402-EC2DAA031E7B}"/>
              </a:ext>
            </a:extLst>
          </p:cNvPr>
          <p:cNvSpPr txBox="1">
            <a:spLocks noChangeArrowheads="1"/>
          </p:cNvSpPr>
          <p:nvPr/>
        </p:nvSpPr>
        <p:spPr bwMode="auto">
          <a:xfrm>
            <a:off x="6599017" y="6107991"/>
            <a:ext cx="2110107" cy="2939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326609" rtl="0" eaLnBrk="1" fontAlgn="base" latinLnBrk="0" hangingPunct="1">
              <a:lnSpc>
                <a:spcPct val="100000"/>
              </a:lnSpc>
              <a:spcBef>
                <a:spcPct val="0"/>
              </a:spcBef>
              <a:spcAft>
                <a:spcPct val="0"/>
              </a:spcAft>
              <a:buClrTx/>
              <a:buSzTx/>
              <a:buFontTx/>
              <a:buNone/>
              <a:tabLst/>
              <a:defRPr/>
            </a:pPr>
            <a:r>
              <a:rPr kumimoji="0" lang="en-US" sz="1310" b="0" i="0" u="none" strike="noStrike" kern="1200" cap="none" spc="0" normalizeH="0" baseline="0" noProof="0">
                <a:ln>
                  <a:noFill/>
                </a:ln>
                <a:solidFill>
                  <a:prstClr val="black"/>
                </a:solidFill>
                <a:effectLst/>
                <a:uLnTx/>
                <a:uFillTx/>
                <a:latin typeface="Calibri" charset="0"/>
                <a:ea typeface="ＭＳ Ｐゴシック" charset="0"/>
              </a:rPr>
              <a:t>Intein splicing domains</a:t>
            </a:r>
          </a:p>
        </p:txBody>
      </p:sp>
      <p:sp>
        <p:nvSpPr>
          <p:cNvPr id="104" name="Cube 103">
            <a:extLst>
              <a:ext uri="{FF2B5EF4-FFF2-40B4-BE49-F238E27FC236}">
                <a16:creationId xmlns:a16="http://schemas.microsoft.com/office/drawing/2014/main" id="{A2B19ECC-9770-9845-BC18-557F5708C88E}"/>
              </a:ext>
            </a:extLst>
          </p:cNvPr>
          <p:cNvSpPr/>
          <p:nvPr/>
        </p:nvSpPr>
        <p:spPr>
          <a:xfrm>
            <a:off x="6031225" y="6528979"/>
            <a:ext cx="417171" cy="155583"/>
          </a:xfrm>
          <a:prstGeom prst="cube">
            <a:avLst/>
          </a:prstGeom>
          <a:solidFill>
            <a:srgbClr val="D1CF4E"/>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105" name="TextBox 2">
            <a:extLst>
              <a:ext uri="{FF2B5EF4-FFF2-40B4-BE49-F238E27FC236}">
                <a16:creationId xmlns:a16="http://schemas.microsoft.com/office/drawing/2014/main" id="{7D8566BB-C14E-1847-905E-4ADC3CF35CF4}"/>
              </a:ext>
            </a:extLst>
          </p:cNvPr>
          <p:cNvSpPr txBox="1">
            <a:spLocks noChangeArrowheads="1"/>
          </p:cNvSpPr>
          <p:nvPr/>
        </p:nvSpPr>
        <p:spPr bwMode="auto">
          <a:xfrm>
            <a:off x="6485391" y="6457691"/>
            <a:ext cx="3180560" cy="2939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326609" rtl="0" eaLnBrk="1" fontAlgn="base" latinLnBrk="0" hangingPunct="1">
              <a:lnSpc>
                <a:spcPct val="100000"/>
              </a:lnSpc>
              <a:spcBef>
                <a:spcPct val="0"/>
              </a:spcBef>
              <a:spcAft>
                <a:spcPct val="0"/>
              </a:spcAft>
              <a:buClrTx/>
              <a:buSzTx/>
              <a:buFontTx/>
              <a:buNone/>
              <a:tabLst/>
              <a:defRPr/>
            </a:pPr>
            <a:r>
              <a:rPr kumimoji="0" lang="en-US" sz="1310" b="0" i="0" u="none" strike="noStrike" kern="1200" cap="none" spc="0" normalizeH="0" baseline="0" noProof="0">
                <a:ln>
                  <a:noFill/>
                </a:ln>
                <a:solidFill>
                  <a:prstClr val="black"/>
                </a:solidFill>
                <a:effectLst/>
                <a:uLnTx/>
                <a:uFillTx/>
                <a:latin typeface="Calibri" charset="0"/>
                <a:ea typeface="ＭＳ Ｐゴシック" charset="0"/>
              </a:rPr>
              <a:t>Intein homing endonuclease  domains</a:t>
            </a:r>
          </a:p>
        </p:txBody>
      </p:sp>
      <p:cxnSp>
        <p:nvCxnSpPr>
          <p:cNvPr id="106" name="Straight Connector 105">
            <a:extLst>
              <a:ext uri="{FF2B5EF4-FFF2-40B4-BE49-F238E27FC236}">
                <a16:creationId xmlns:a16="http://schemas.microsoft.com/office/drawing/2014/main" id="{481562A2-AE36-D84D-B981-7330F21FE981}"/>
              </a:ext>
            </a:extLst>
          </p:cNvPr>
          <p:cNvCxnSpPr>
            <a:cxnSpLocks/>
          </p:cNvCxnSpPr>
          <p:nvPr/>
        </p:nvCxnSpPr>
        <p:spPr>
          <a:xfrm>
            <a:off x="1552575" y="3528923"/>
            <a:ext cx="9129486" cy="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81FC72AB-CCFC-654D-BA5B-99ED72E6BE91}"/>
              </a:ext>
            </a:extLst>
          </p:cNvPr>
          <p:cNvSpPr txBox="1"/>
          <p:nvPr/>
        </p:nvSpPr>
        <p:spPr>
          <a:xfrm>
            <a:off x="7329303" y="3230213"/>
            <a:ext cx="363298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(difficult to revert, because no complete cDNA present)</a:t>
            </a:r>
          </a:p>
        </p:txBody>
      </p:sp>
    </p:spTree>
    <p:extLst>
      <p:ext uri="{BB962C8B-B14F-4D97-AF65-F5344CB8AC3E}">
        <p14:creationId xmlns:p14="http://schemas.microsoft.com/office/powerpoint/2010/main" val="6699545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544CC-D747-E348-9A8E-C7B704B299B4}"/>
              </a:ext>
            </a:extLst>
          </p:cNvPr>
          <p:cNvSpPr>
            <a:spLocks noGrp="1"/>
          </p:cNvSpPr>
          <p:nvPr>
            <p:ph type="title"/>
          </p:nvPr>
        </p:nvSpPr>
        <p:spPr/>
        <p:txBody>
          <a:bodyPr/>
          <a:lstStyle/>
          <a:p>
            <a:endParaRPr lang="en-US"/>
          </a:p>
        </p:txBody>
      </p:sp>
      <p:sp>
        <p:nvSpPr>
          <p:cNvPr id="6" name="TextBox 5">
            <a:extLst>
              <a:ext uri="{FF2B5EF4-FFF2-40B4-BE49-F238E27FC236}">
                <a16:creationId xmlns:a16="http://schemas.microsoft.com/office/drawing/2014/main" id="{E899C1CC-194C-8F4E-BB41-BE8FF32886C7}"/>
              </a:ext>
            </a:extLst>
          </p:cNvPr>
          <p:cNvSpPr txBox="1"/>
          <p:nvPr/>
        </p:nvSpPr>
        <p:spPr>
          <a:xfrm>
            <a:off x="1689189" y="5858891"/>
            <a:ext cx="4599592"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From: </a:t>
            </a:r>
            <a:r>
              <a:rPr kumimoji="0" lang="en-US" sz="1800" b="1" i="0" u="none" strike="noStrike" kern="1200" cap="none" spc="0" normalizeH="0" baseline="0" noProof="0">
                <a:ln>
                  <a:noFill/>
                </a:ln>
                <a:solidFill>
                  <a:prstClr val="black"/>
                </a:solidFill>
                <a:effectLst/>
                <a:uLnTx/>
                <a:uFillTx/>
                <a:latin typeface="Calibri"/>
                <a:ea typeface="+mn-ea"/>
                <a:cs typeface="+mn-cs"/>
              </a:rPr>
              <a:t>Inteins: nature's gift to protein chemists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mn-ea"/>
                <a:cs typeface="+mn-cs"/>
              </a:rPr>
              <a:t>Neel H. Shah and Tom W. Muir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C5C142A5-0491-E54D-918C-9EBA9D121378}"/>
              </a:ext>
            </a:extLst>
          </p:cNvPr>
          <p:cNvSpPr txBox="1"/>
          <p:nvPr/>
        </p:nvSpPr>
        <p:spPr>
          <a:xfrm>
            <a:off x="1689189" y="6412889"/>
            <a:ext cx="270298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DOI: </a:t>
            </a:r>
            <a:r>
              <a:rPr kumimoji="0" lang="en-US" sz="1800" b="0" i="0" u="none" strike="noStrike" kern="1200" cap="none" spc="0" normalizeH="0" baseline="0" noProof="0">
                <a:ln>
                  <a:noFill/>
                </a:ln>
                <a:solidFill>
                  <a:prstClr val="black"/>
                </a:solidFill>
                <a:effectLst/>
                <a:uLnTx/>
                <a:uFillTx/>
                <a:latin typeface="Calibri"/>
                <a:ea typeface="+mn-ea"/>
                <a:cs typeface="+mn-cs"/>
                <a:hlinkClick r:id="rId3" tooltip="Link to landing page via DOI"/>
              </a:rPr>
              <a:t>10.1039/C3SC52951G</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761973FE-339A-DC4A-809B-D1E32E4C44E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8166"/>
          <a:stretch/>
        </p:blipFill>
        <p:spPr>
          <a:xfrm>
            <a:off x="2161281" y="1971636"/>
            <a:ext cx="8255000" cy="1939192"/>
          </a:xfrm>
          <a:prstGeom prst="rect">
            <a:avLst/>
          </a:prstGeom>
        </p:spPr>
      </p:pic>
    </p:spTree>
    <p:extLst>
      <p:ext uri="{BB962C8B-B14F-4D97-AF65-F5344CB8AC3E}">
        <p14:creationId xmlns:p14="http://schemas.microsoft.com/office/powerpoint/2010/main" val="1551711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BD9D2-6373-5142-9B63-819FAF27F23A}"/>
              </a:ext>
            </a:extLst>
          </p:cNvPr>
          <p:cNvSpPr>
            <a:spLocks noGrp="1"/>
          </p:cNvSpPr>
          <p:nvPr>
            <p:ph type="title"/>
          </p:nvPr>
        </p:nvSpPr>
        <p:spPr>
          <a:xfrm>
            <a:off x="603031" y="0"/>
            <a:ext cx="10985938" cy="1325563"/>
          </a:xfrm>
        </p:spPr>
        <p:txBody>
          <a:bodyPr>
            <a:normAutofit/>
          </a:bodyPr>
          <a:lstStyle/>
          <a:p>
            <a:r>
              <a:rPr lang="en-US" sz="4000"/>
              <a:t>Nonsense-mediated mRNA decay (NMD) pathway</a:t>
            </a:r>
          </a:p>
        </p:txBody>
      </p:sp>
      <p:pic>
        <p:nvPicPr>
          <p:cNvPr id="11266" name="Picture 2">
            <a:extLst>
              <a:ext uri="{FF2B5EF4-FFF2-40B4-BE49-F238E27FC236}">
                <a16:creationId xmlns:a16="http://schemas.microsoft.com/office/drawing/2014/main" id="{96529C4D-9400-2C48-A447-541A22505D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1366" y="1069175"/>
            <a:ext cx="8375267" cy="56942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36BE4A3-C0A7-2845-A38A-AD146F4235EE}"/>
              </a:ext>
            </a:extLst>
          </p:cNvPr>
          <p:cNvSpPr txBox="1"/>
          <p:nvPr/>
        </p:nvSpPr>
        <p:spPr>
          <a:xfrm>
            <a:off x="128456" y="5654621"/>
            <a:ext cx="5565819" cy="646331"/>
          </a:xfrm>
          <a:prstGeom prst="rect">
            <a:avLst/>
          </a:prstGeom>
          <a:noFill/>
        </p:spPr>
        <p:txBody>
          <a:bodyPr wrap="none" rtlCol="0">
            <a:spAutoFit/>
          </a:bodyPr>
          <a:lstStyle/>
          <a:p>
            <a:r>
              <a:rPr lang="en-US"/>
              <a:t>From: </a:t>
            </a:r>
          </a:p>
          <a:p>
            <a:r>
              <a:rPr lang="en-US">
                <a:hlinkClick r:id="rId3"/>
              </a:rPr>
              <a:t>https://en.wikipedia.org/wiki/Nonsense-mediated_decay</a:t>
            </a:r>
            <a:r>
              <a:rPr lang="en-US"/>
              <a:t> </a:t>
            </a:r>
          </a:p>
        </p:txBody>
      </p:sp>
      <p:sp>
        <p:nvSpPr>
          <p:cNvPr id="5" name="TextBox 4">
            <a:extLst>
              <a:ext uri="{FF2B5EF4-FFF2-40B4-BE49-F238E27FC236}">
                <a16:creationId xmlns:a16="http://schemas.microsoft.com/office/drawing/2014/main" id="{F88FCBBB-C228-FD44-9005-BFB5F91E3CEA}"/>
              </a:ext>
            </a:extLst>
          </p:cNvPr>
          <p:cNvSpPr txBox="1"/>
          <p:nvPr/>
        </p:nvSpPr>
        <p:spPr>
          <a:xfrm>
            <a:off x="128456" y="6300952"/>
            <a:ext cx="6524591" cy="369332"/>
          </a:xfrm>
          <a:prstGeom prst="rect">
            <a:avLst/>
          </a:prstGeom>
          <a:noFill/>
        </p:spPr>
        <p:txBody>
          <a:bodyPr wrap="square" rtlCol="0">
            <a:spAutoFit/>
          </a:bodyPr>
          <a:lstStyle/>
          <a:p>
            <a:r>
              <a:rPr lang="en-US"/>
              <a:t>More details at </a:t>
            </a:r>
            <a:r>
              <a:rPr lang="en-US">
                <a:hlinkClick r:id="rId4"/>
              </a:rPr>
              <a:t>https://en.wikipedia.org/wiki/MRNA_surveillance</a:t>
            </a:r>
            <a:r>
              <a:rPr lang="en-US"/>
              <a:t> </a:t>
            </a:r>
          </a:p>
        </p:txBody>
      </p:sp>
      <p:sp>
        <p:nvSpPr>
          <p:cNvPr id="3" name="Rectangle 2">
            <a:extLst>
              <a:ext uri="{FF2B5EF4-FFF2-40B4-BE49-F238E27FC236}">
                <a16:creationId xmlns:a16="http://schemas.microsoft.com/office/drawing/2014/main" id="{F26A265C-EBA3-F04C-9369-FC2E1D813014}"/>
              </a:ext>
            </a:extLst>
          </p:cNvPr>
          <p:cNvSpPr/>
          <p:nvPr/>
        </p:nvSpPr>
        <p:spPr>
          <a:xfrm>
            <a:off x="5971607" y="3244334"/>
            <a:ext cx="248786" cy="369332"/>
          </a:xfrm>
          <a:prstGeom prst="rect">
            <a:avLst/>
          </a:prstGeom>
        </p:spPr>
        <p:txBody>
          <a:bodyPr wrap="none">
            <a:spAutoFit/>
          </a:bodyPr>
          <a:lstStyle/>
          <a:p>
            <a:r>
              <a:rPr lang="en-US"/>
              <a:t>/</a:t>
            </a:r>
          </a:p>
        </p:txBody>
      </p:sp>
      <p:sp>
        <p:nvSpPr>
          <p:cNvPr id="6" name="Rectangle 5">
            <a:extLst>
              <a:ext uri="{FF2B5EF4-FFF2-40B4-BE49-F238E27FC236}">
                <a16:creationId xmlns:a16="http://schemas.microsoft.com/office/drawing/2014/main" id="{C0788275-2DDC-404B-9650-8809D0C70C81}"/>
              </a:ext>
            </a:extLst>
          </p:cNvPr>
          <p:cNvSpPr/>
          <p:nvPr/>
        </p:nvSpPr>
        <p:spPr>
          <a:xfrm>
            <a:off x="5971607" y="3244334"/>
            <a:ext cx="248786" cy="369332"/>
          </a:xfrm>
          <a:prstGeom prst="rect">
            <a:avLst/>
          </a:prstGeom>
        </p:spPr>
        <p:txBody>
          <a:bodyPr wrap="none">
            <a:spAutoFit/>
          </a:bodyPr>
          <a:lstStyle/>
          <a:p>
            <a:r>
              <a:rPr lang="en-US"/>
              <a:t>/</a:t>
            </a:r>
          </a:p>
        </p:txBody>
      </p:sp>
    </p:spTree>
    <p:extLst>
      <p:ext uri="{BB962C8B-B14F-4D97-AF65-F5344CB8AC3E}">
        <p14:creationId xmlns:p14="http://schemas.microsoft.com/office/powerpoint/2010/main" val="19623357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A6925-A079-3544-B555-5EEC276EF5BD}"/>
              </a:ext>
            </a:extLst>
          </p:cNvPr>
          <p:cNvSpPr>
            <a:spLocks noGrp="1"/>
          </p:cNvSpPr>
          <p:nvPr>
            <p:ph type="title"/>
          </p:nvPr>
        </p:nvSpPr>
        <p:spPr>
          <a:xfrm>
            <a:off x="81455" y="-255484"/>
            <a:ext cx="10515600" cy="1325563"/>
          </a:xfrm>
        </p:spPr>
        <p:txBody>
          <a:bodyPr>
            <a:normAutofit/>
          </a:bodyPr>
          <a:lstStyle/>
          <a:p>
            <a:r>
              <a:rPr lang="en-US" sz="3600"/>
              <a:t>From:  </a:t>
            </a:r>
            <a:r>
              <a:rPr lang="en-US" sz="3600" u="sng">
                <a:hlinkClick r:id="rId3"/>
              </a:rPr>
              <a:t>How do proteins gain new domains?</a:t>
            </a:r>
            <a:endParaRPr lang="en-US" sz="3600"/>
          </a:p>
        </p:txBody>
      </p:sp>
      <p:pic>
        <p:nvPicPr>
          <p:cNvPr id="7170" name="Picture 2" descr="Figure 1">
            <a:extLst>
              <a:ext uri="{FF2B5EF4-FFF2-40B4-BE49-F238E27FC236}">
                <a16:creationId xmlns:a16="http://schemas.microsoft.com/office/drawing/2014/main" id="{6549A476-B2D0-3345-A777-401D52C5AA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049" y="1070079"/>
            <a:ext cx="7391271" cy="48785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2F90BC6-6AC3-F54A-B630-F1DA57E5A595}"/>
              </a:ext>
            </a:extLst>
          </p:cNvPr>
          <p:cNvSpPr/>
          <p:nvPr/>
        </p:nvSpPr>
        <p:spPr>
          <a:xfrm>
            <a:off x="7567320" y="909343"/>
            <a:ext cx="4624680" cy="507831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33333"/>
                </a:solidFill>
                <a:effectLst/>
                <a:uLnTx/>
                <a:uFillTx/>
                <a:latin typeface="Georgia" panose="02040502050405020303" pitchFamily="18" charset="0"/>
                <a:ea typeface="+mn-ea"/>
                <a:cs typeface="+mn-cs"/>
              </a:rPr>
              <a:t>(a)</a:t>
            </a:r>
            <a:r>
              <a:rPr kumimoji="0" lang="en-US" sz="1800" b="0" i="0" u="none" strike="noStrike" kern="1200" cap="none" spc="0" normalizeH="0" baseline="0" noProof="0">
                <a:ln>
                  <a:noFill/>
                </a:ln>
                <a:solidFill>
                  <a:srgbClr val="333333"/>
                </a:solidFill>
                <a:effectLst/>
                <a:uLnTx/>
                <a:uFillTx/>
                <a:latin typeface="Georgia" panose="02040502050405020303" pitchFamily="18" charset="0"/>
                <a:ea typeface="+mn-ea"/>
                <a:cs typeface="+mn-cs"/>
              </a:rPr>
              <a:t> Gene fusion. The noncoding region between two genes is modified so that the exons of the first gene become spliced with the second. (most common in animals)</a:t>
            </a:r>
            <a:br>
              <a:rPr kumimoji="0" lang="en-US" sz="1800" b="0" i="0" u="none" strike="noStrike" kern="1200" cap="none" spc="0" normalizeH="0" baseline="0" noProof="0">
                <a:ln>
                  <a:noFill/>
                </a:ln>
                <a:solidFill>
                  <a:srgbClr val="333333"/>
                </a:solidFill>
                <a:effectLst/>
                <a:uLnTx/>
                <a:uFillTx/>
                <a:latin typeface="Georgia" panose="02040502050405020303" pitchFamily="18" charset="0"/>
                <a:ea typeface="+mn-ea"/>
                <a:cs typeface="+mn-cs"/>
              </a:rPr>
            </a:br>
            <a:r>
              <a:rPr kumimoji="0" lang="en-US" sz="1800" b="1" i="0" u="none" strike="noStrike" kern="1200" cap="none" spc="0" normalizeH="0" baseline="0" noProof="0">
                <a:ln>
                  <a:noFill/>
                </a:ln>
                <a:solidFill>
                  <a:srgbClr val="333333"/>
                </a:solidFill>
                <a:effectLst/>
                <a:uLnTx/>
                <a:uFillTx/>
                <a:latin typeface="Georgia" panose="02040502050405020303" pitchFamily="18" charset="0"/>
                <a:ea typeface="+mn-ea"/>
                <a:cs typeface="+mn-cs"/>
              </a:rPr>
              <a:t>(b)</a:t>
            </a:r>
            <a:r>
              <a:rPr kumimoji="0" lang="en-US" sz="1800" b="0" i="0" u="none" strike="noStrike" kern="1200" cap="none" spc="0" normalizeH="0" baseline="0" noProof="0">
                <a:ln>
                  <a:noFill/>
                </a:ln>
                <a:solidFill>
                  <a:srgbClr val="333333"/>
                </a:solidFill>
                <a:effectLst/>
                <a:uLnTx/>
                <a:uFillTx/>
                <a:latin typeface="Georgia" panose="02040502050405020303" pitchFamily="18" charset="0"/>
                <a:ea typeface="+mn-ea"/>
                <a:cs typeface="+mn-cs"/>
              </a:rPr>
              <a:t> Exon extension. The noncoding region following an exon becomes part of the exon and codes for a new domain. </a:t>
            </a:r>
            <a:br>
              <a:rPr kumimoji="0" lang="en-US" sz="1800" b="0" i="0" u="none" strike="noStrike" kern="1200" cap="none" spc="0" normalizeH="0" baseline="0" noProof="0">
                <a:ln>
                  <a:noFill/>
                </a:ln>
                <a:solidFill>
                  <a:srgbClr val="333333"/>
                </a:solidFill>
                <a:effectLst/>
                <a:uLnTx/>
                <a:uFillTx/>
                <a:latin typeface="Georgia" panose="02040502050405020303" pitchFamily="18" charset="0"/>
                <a:ea typeface="+mn-ea"/>
                <a:cs typeface="+mn-cs"/>
              </a:rPr>
            </a:br>
            <a:r>
              <a:rPr kumimoji="0" lang="en-US" sz="1800" b="1" i="0" u="none" strike="noStrike" kern="1200" cap="none" spc="0" normalizeH="0" baseline="0" noProof="0">
                <a:ln>
                  <a:noFill/>
                </a:ln>
                <a:solidFill>
                  <a:srgbClr val="333333"/>
                </a:solidFill>
                <a:effectLst/>
                <a:uLnTx/>
                <a:uFillTx/>
                <a:latin typeface="Georgia" panose="02040502050405020303" pitchFamily="18" charset="0"/>
                <a:ea typeface="+mn-ea"/>
                <a:cs typeface="+mn-cs"/>
              </a:rPr>
              <a:t>(c) </a:t>
            </a:r>
            <a:r>
              <a:rPr kumimoji="0" lang="en-US" sz="1800" b="0" i="0" u="none" strike="noStrike" kern="1200" cap="none" spc="0" normalizeH="0" baseline="0" noProof="0">
                <a:ln>
                  <a:noFill/>
                </a:ln>
                <a:solidFill>
                  <a:srgbClr val="333333"/>
                </a:solidFill>
                <a:effectLst/>
                <a:uLnTx/>
                <a:uFillTx/>
                <a:latin typeface="Georgia" panose="02040502050405020303" pitchFamily="18" charset="0"/>
                <a:ea typeface="+mn-ea"/>
                <a:cs typeface="+mn-cs"/>
              </a:rPr>
              <a:t>Exon recombination. The exons of two genes become directly joined. </a:t>
            </a:r>
            <a:br>
              <a:rPr kumimoji="0" lang="en-US" sz="1800" b="0" i="0" u="none" strike="noStrike" kern="1200" cap="none" spc="0" normalizeH="0" baseline="0" noProof="0">
                <a:ln>
                  <a:noFill/>
                </a:ln>
                <a:solidFill>
                  <a:srgbClr val="333333"/>
                </a:solidFill>
                <a:effectLst/>
                <a:uLnTx/>
                <a:uFillTx/>
                <a:latin typeface="Georgia" panose="02040502050405020303" pitchFamily="18" charset="0"/>
                <a:ea typeface="+mn-ea"/>
                <a:cs typeface="+mn-cs"/>
              </a:rPr>
            </a:br>
            <a:r>
              <a:rPr kumimoji="0" lang="en-US" sz="1800" b="1" i="0" u="none" strike="noStrike" kern="1200" cap="none" spc="0" normalizeH="0" baseline="0" noProof="0">
                <a:ln>
                  <a:noFill/>
                </a:ln>
                <a:solidFill>
                  <a:srgbClr val="333333"/>
                </a:solidFill>
                <a:effectLst/>
                <a:uLnTx/>
                <a:uFillTx/>
                <a:latin typeface="Georgia" panose="02040502050405020303" pitchFamily="18" charset="0"/>
                <a:ea typeface="+mn-ea"/>
                <a:cs typeface="+mn-cs"/>
              </a:rPr>
              <a:t>(d)</a:t>
            </a:r>
            <a:r>
              <a:rPr kumimoji="0" lang="en-US" sz="1800" b="0" i="0" u="none" strike="noStrike" kern="1200" cap="none" spc="0" normalizeH="0" baseline="0" noProof="0">
                <a:ln>
                  <a:noFill/>
                </a:ln>
                <a:solidFill>
                  <a:srgbClr val="333333"/>
                </a:solidFill>
                <a:effectLst/>
                <a:uLnTx/>
                <a:uFillTx/>
                <a:latin typeface="Georgia" panose="02040502050405020303" pitchFamily="18" charset="0"/>
                <a:ea typeface="+mn-ea"/>
                <a:cs typeface="+mn-cs"/>
              </a:rPr>
              <a:t> Intron recombination. An exon from one gene is inserted into the intron of another. (</a:t>
            </a:r>
            <a:r>
              <a:rPr kumimoji="0" lang="en-US" sz="1800" b="0" i="0" u="none" strike="noStrike" kern="1200" cap="none" spc="0" normalizeH="0" baseline="0" noProof="0">
                <a:ln>
                  <a:noFill/>
                </a:ln>
                <a:solidFill>
                  <a:srgbClr val="FF0000"/>
                </a:solidFill>
                <a:effectLst/>
                <a:uLnTx/>
                <a:uFillTx/>
                <a:latin typeface="Georgia" panose="02040502050405020303" pitchFamily="18" charset="0"/>
                <a:ea typeface="+mn-ea"/>
                <a:cs typeface="+mn-cs"/>
              </a:rPr>
              <a:t>rare Less than 10%</a:t>
            </a:r>
            <a:r>
              <a:rPr kumimoji="0" lang="en-US" sz="1800" b="0" i="0" u="none" strike="noStrike" kern="1200" cap="none" spc="0" normalizeH="0" baseline="0" noProof="0">
                <a:ln>
                  <a:noFill/>
                </a:ln>
                <a:solidFill>
                  <a:prstClr val="black"/>
                </a:solidFill>
                <a:effectLst/>
                <a:uLnTx/>
                <a:uFillTx/>
                <a:latin typeface="Georgia" panose="02040502050405020303" pitchFamily="18" charset="0"/>
                <a:ea typeface="+mn-ea"/>
                <a:cs typeface="+mn-cs"/>
              </a:rPr>
              <a:t>)</a:t>
            </a:r>
            <a:br>
              <a:rPr kumimoji="0" lang="en-US" sz="1800" b="0" i="0" u="none" strike="noStrike" kern="1200" cap="none" spc="0" normalizeH="0" baseline="0" noProof="0">
                <a:ln>
                  <a:noFill/>
                </a:ln>
                <a:solidFill>
                  <a:srgbClr val="333333"/>
                </a:solidFill>
                <a:effectLst/>
                <a:uLnTx/>
                <a:uFillTx/>
                <a:latin typeface="Georgia" panose="02040502050405020303" pitchFamily="18" charset="0"/>
                <a:ea typeface="+mn-ea"/>
                <a:cs typeface="+mn-cs"/>
              </a:rPr>
            </a:br>
            <a:r>
              <a:rPr kumimoji="0" lang="en-US" sz="1800" b="1" i="0" u="none" strike="noStrike" kern="1200" cap="none" spc="0" normalizeH="0" baseline="0" noProof="0">
                <a:ln>
                  <a:noFill/>
                </a:ln>
                <a:solidFill>
                  <a:srgbClr val="333333"/>
                </a:solidFill>
                <a:effectLst/>
                <a:uLnTx/>
                <a:uFillTx/>
                <a:latin typeface="Georgia" panose="02040502050405020303" pitchFamily="18" charset="0"/>
                <a:ea typeface="+mn-ea"/>
                <a:cs typeface="+mn-cs"/>
              </a:rPr>
              <a:t>(e)</a:t>
            </a:r>
            <a:r>
              <a:rPr kumimoji="0" lang="en-US" sz="1800" b="0" i="0" u="none" strike="noStrike" kern="1200" cap="none" spc="0" normalizeH="0" baseline="0" noProof="0">
                <a:ln>
                  <a:noFill/>
                </a:ln>
                <a:solidFill>
                  <a:srgbClr val="333333"/>
                </a:solidFill>
                <a:effectLst/>
                <a:uLnTx/>
                <a:uFillTx/>
                <a:latin typeface="Georgia" panose="02040502050405020303" pitchFamily="18" charset="0"/>
                <a:ea typeface="+mn-ea"/>
                <a:cs typeface="+mn-cs"/>
              </a:rPr>
              <a:t> </a:t>
            </a:r>
            <a:r>
              <a:rPr kumimoji="0" lang="en-US" sz="1800" b="0" i="0" u="none" strike="noStrike" kern="1200" cap="none" spc="0" normalizeH="0" baseline="0" noProof="0" err="1">
                <a:ln>
                  <a:noFill/>
                </a:ln>
                <a:solidFill>
                  <a:srgbClr val="333333"/>
                </a:solidFill>
                <a:effectLst/>
                <a:uLnTx/>
                <a:uFillTx/>
                <a:latin typeface="Georgia" panose="02040502050405020303" pitchFamily="18" charset="0"/>
                <a:ea typeface="+mn-ea"/>
                <a:cs typeface="+mn-cs"/>
              </a:rPr>
              <a:t>Retroposition</a:t>
            </a:r>
            <a:r>
              <a:rPr kumimoji="0" lang="en-US" sz="1800" b="0" i="0" u="none" strike="noStrike" kern="1200" cap="none" spc="0" normalizeH="0" baseline="0" noProof="0">
                <a:ln>
                  <a:noFill/>
                </a:ln>
                <a:solidFill>
                  <a:srgbClr val="333333"/>
                </a:solidFill>
                <a:effectLst/>
                <a:uLnTx/>
                <a:uFillTx/>
                <a:latin typeface="Georgia" panose="02040502050405020303" pitchFamily="18" charset="0"/>
                <a:ea typeface="+mn-ea"/>
                <a:cs typeface="+mn-cs"/>
              </a:rPr>
              <a:t>. A retrotransposon sequence (RT, purple) mediates the copying of itself and a neighboring gene region via an mRNA intermediate, followed by insertion into another gene. (</a:t>
            </a:r>
            <a:r>
              <a:rPr kumimoji="0" lang="en-US" sz="1800" b="0" i="0" u="none" strike="noStrike" kern="1200" cap="none" spc="0" normalizeH="0" baseline="0" noProof="0">
                <a:ln>
                  <a:noFill/>
                </a:ln>
                <a:solidFill>
                  <a:srgbClr val="FF0000"/>
                </a:solidFill>
                <a:effectLst/>
                <a:uLnTx/>
                <a:uFillTx/>
                <a:latin typeface="Georgia" panose="02040502050405020303" pitchFamily="18" charset="0"/>
                <a:ea typeface="+mn-ea"/>
                <a:cs typeface="+mn-cs"/>
              </a:rPr>
              <a:t>Rare (?)</a:t>
            </a:r>
            <a:r>
              <a:rPr kumimoji="0" lang="en-US" sz="1800" b="0" i="0" u="none" strike="noStrike" kern="1200" cap="none" spc="0" normalizeH="0" baseline="0" noProof="0">
                <a:ln>
                  <a:noFill/>
                </a:ln>
                <a:solidFill>
                  <a:srgbClr val="333333"/>
                </a:solidFill>
                <a:effectLst/>
                <a:uLnTx/>
                <a:uFillTx/>
                <a:latin typeface="Georgia" panose="02040502050405020303" pitchFamily="18" charset="0"/>
                <a:ea typeface="+mn-ea"/>
                <a:cs typeface="+mn-cs"/>
              </a:rPr>
              <a:t> Gained domain encoded by a single exon).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F3629E7-4088-DE4A-A0CC-92D440EEC637}"/>
              </a:ext>
            </a:extLst>
          </p:cNvPr>
          <p:cNvSpPr txBox="1"/>
          <p:nvPr/>
        </p:nvSpPr>
        <p:spPr>
          <a:xfrm>
            <a:off x="325821" y="6369269"/>
            <a:ext cx="66940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Data from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5"/>
              </a:rPr>
              <a:t>https://www.ncbi.nlm.nih.gov/pmc/articles/PMC2926785/</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3" name="Rectangle 2">
            <a:extLst>
              <a:ext uri="{FF2B5EF4-FFF2-40B4-BE49-F238E27FC236}">
                <a16:creationId xmlns:a16="http://schemas.microsoft.com/office/drawing/2014/main" id="{38314234-8F36-3844-8F20-7BB5F7597976}"/>
              </a:ext>
            </a:extLst>
          </p:cNvPr>
          <p:cNvSpPr/>
          <p:nvPr/>
        </p:nvSpPr>
        <p:spPr>
          <a:xfrm>
            <a:off x="5958783" y="3244334"/>
            <a:ext cx="27443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7759546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CFB81-A271-6496-3F01-6DE0E2DAD5F4}"/>
              </a:ext>
            </a:extLst>
          </p:cNvPr>
          <p:cNvSpPr>
            <a:spLocks noGrp="1"/>
          </p:cNvSpPr>
          <p:nvPr>
            <p:ph type="title"/>
          </p:nvPr>
        </p:nvSpPr>
        <p:spPr/>
        <p:txBody>
          <a:bodyPr/>
          <a:lstStyle/>
          <a:p>
            <a:r>
              <a:rPr lang="en-US"/>
              <a:t>Other possible benefits of introns</a:t>
            </a:r>
          </a:p>
        </p:txBody>
      </p:sp>
      <p:sp>
        <p:nvSpPr>
          <p:cNvPr id="3" name="Content Placeholder 2">
            <a:extLst>
              <a:ext uri="{FF2B5EF4-FFF2-40B4-BE49-F238E27FC236}">
                <a16:creationId xmlns:a16="http://schemas.microsoft.com/office/drawing/2014/main" id="{E6B6A738-722B-290B-1459-338C4E362507}"/>
              </a:ext>
            </a:extLst>
          </p:cNvPr>
          <p:cNvSpPr>
            <a:spLocks noGrp="1"/>
          </p:cNvSpPr>
          <p:nvPr>
            <p:ph idx="1"/>
          </p:nvPr>
        </p:nvSpPr>
        <p:spPr/>
        <p:txBody>
          <a:bodyPr/>
          <a:lstStyle/>
          <a:p>
            <a:r>
              <a:rPr lang="en-US"/>
              <a:t>Alternative Splicing</a:t>
            </a:r>
          </a:p>
          <a:p>
            <a:r>
              <a:rPr lang="en-US"/>
              <a:t>Exon shuffling</a:t>
            </a:r>
          </a:p>
          <a:p>
            <a:r>
              <a:rPr lang="en-US"/>
              <a:t>If splicing is skipped the intron sequence can become a novel exon.</a:t>
            </a:r>
          </a:p>
        </p:txBody>
      </p:sp>
    </p:spTree>
    <p:extLst>
      <p:ext uri="{BB962C8B-B14F-4D97-AF65-F5344CB8AC3E}">
        <p14:creationId xmlns:p14="http://schemas.microsoft.com/office/powerpoint/2010/main" val="2182812000"/>
      </p:ext>
    </p:extLst>
  </p:cSld>
  <p:clrMapOvr>
    <a:masterClrMapping/>
  </p:clrMapOvr>
</p:sld>
</file>

<file path=ppt/theme/theme1.xml><?xml version="1.0" encoding="utf-8"?>
<a:theme xmlns:a="http://schemas.openxmlformats.org/drawingml/2006/main" name="9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62</Slides>
  <Notes>12</Notes>
  <HiddenSlides>5</HiddenSlides>
  <ScaleCrop>false</ScaleCrop>
  <HeadingPairs>
    <vt:vector size="4" baseType="variant">
      <vt:variant>
        <vt:lpstr>Theme</vt:lpstr>
      </vt:variant>
      <vt:variant>
        <vt:i4>4</vt:i4>
      </vt:variant>
      <vt:variant>
        <vt:lpstr>Slide Titles</vt:lpstr>
      </vt:variant>
      <vt:variant>
        <vt:i4>62</vt:i4>
      </vt:variant>
    </vt:vector>
  </HeadingPairs>
  <TitlesOfParts>
    <vt:vector size="66" baseType="lpstr">
      <vt:lpstr>9_Default Design</vt:lpstr>
      <vt:lpstr>Office Theme</vt:lpstr>
      <vt:lpstr>14_Office Theme</vt:lpstr>
      <vt:lpstr>2_Office Theme</vt:lpstr>
      <vt:lpstr>PowerPoint Presentation</vt:lpstr>
      <vt:lpstr>Ribonucleotide Reductase</vt:lpstr>
      <vt:lpstr>PowerPoint Presentation</vt:lpstr>
      <vt:lpstr>PowerPoint Presentation</vt:lpstr>
      <vt:lpstr>PowerPoint Presentation</vt:lpstr>
      <vt:lpstr>PowerPoint Presentation</vt:lpstr>
      <vt:lpstr>Nonsense-mediated mRNA decay (NMD) pathway</vt:lpstr>
      <vt:lpstr>From:  How do proteins gain new domains?</vt:lpstr>
      <vt:lpstr>Other possible benefits of introns</vt:lpstr>
      <vt:lpstr>Possible benefits of having intein</vt:lpstr>
      <vt:lpstr>PowerPoint Presentation</vt:lpstr>
      <vt:lpstr>Predicting Open Reading Frames</vt:lpstr>
      <vt:lpstr>Strategies for extreme halophily</vt:lpstr>
      <vt:lpstr>PowerPoint Presentation</vt:lpstr>
      <vt:lpstr>PowerPoint Presentation</vt:lpstr>
      <vt:lpstr>PowerPoint Presentation</vt:lpstr>
      <vt:lpstr>PowerPoint Presentation</vt:lpstr>
      <vt:lpstr>PowerPoint Presentation</vt:lpstr>
      <vt:lpstr>run_pepstats.pl</vt:lpstr>
      <vt:lpstr>parse_pepstats.pl</vt:lpstr>
      <vt:lpstr>parse_pepstats_mod.pl</vt:lpstr>
      <vt:lpstr>parse_pepstats.pl</vt:lpstr>
      <vt:lpstr>parse_pepstats_mod.pl</vt:lpstr>
      <vt:lpstr>parse_pepstats_mod.pl</vt:lpstr>
      <vt:lpstr>histogramScript_pdf.R</vt:lpstr>
      <vt:lpstr>histogramScript_pdf.R</vt:lpstr>
      <vt:lpstr>histogramScript_pdf.R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Strategies for extreme halophily</vt:lpstr>
      <vt:lpstr>PowerPoint Presentation</vt:lpstr>
      <vt:lpstr>PowerPoint Presentation</vt:lpstr>
      <vt:lpstr>PowerPoint Presentation</vt:lpstr>
      <vt:lpstr>PowerPoint Presentation</vt:lpstr>
      <vt:lpstr>PowerPoint Presentation</vt:lpstr>
      <vt:lpstr>PowerPoint Presentation</vt:lpstr>
      <vt:lpstr>Reminder </vt:lpstr>
      <vt:lpstr>Constructive Neutral Evolution  with special emphasis on Inteins</vt:lpstr>
      <vt:lpstr>PowerPoint Presentation</vt:lpstr>
      <vt:lpstr>Michael Lynch The Origins of Genome Architecture </vt:lpstr>
      <vt:lpstr>PowerPoint Presentation</vt:lpstr>
      <vt:lpstr>PowerPoint Presentation</vt:lpstr>
      <vt:lpstr>Mutations can have a directing force</vt:lpstr>
      <vt:lpstr>Constructive Neutral Evolution</vt:lpstr>
      <vt:lpstr>CNE Examples (may be)</vt:lpstr>
      <vt:lpstr>PowerPoint Presentation</vt:lpstr>
      <vt:lpstr>PowerPoint Presentation</vt:lpstr>
      <vt:lpstr>Gene Unscrambling in Ciliates  Micro to Macro Nucleus</vt:lpstr>
      <vt:lpstr>Gene Unscrambling in Ciliates  Micro to Macro Nucleus -- DNA polymerase α gene in hypotrichous ciliates </vt:lpstr>
      <vt:lpstr>Related Concepts</vt:lpstr>
      <vt:lpstr>PowerPoint Presentation</vt:lpstr>
      <vt:lpstr>PowerPoint Presentation</vt:lpstr>
      <vt:lpstr>Split inteins as an example for CNE</vt:lpstr>
      <vt:lpstr>PowerPoint Presentation</vt:lpstr>
    </vt:vector>
  </TitlesOfParts>
  <Company>University of Connecticut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 Peter Gogarten</dc:creator>
  <cp:revision>1</cp:revision>
  <dcterms:created xsi:type="dcterms:W3CDTF">2013-11-01T21:49:29Z</dcterms:created>
  <dcterms:modified xsi:type="dcterms:W3CDTF">2023-11-28T23:39:27Z</dcterms:modified>
</cp:coreProperties>
</file>