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938" r:id="rId2"/>
    <p:sldId id="931" r:id="rId3"/>
    <p:sldId id="536" r:id="rId4"/>
    <p:sldId id="563" r:id="rId5"/>
    <p:sldId id="564" r:id="rId6"/>
    <p:sldId id="566" r:id="rId7"/>
    <p:sldId id="565" r:id="rId8"/>
    <p:sldId id="570" r:id="rId9"/>
    <p:sldId id="568" r:id="rId10"/>
    <p:sldId id="567" r:id="rId11"/>
    <p:sldId id="569" r:id="rId12"/>
    <p:sldId id="940" r:id="rId13"/>
    <p:sldId id="939" r:id="rId14"/>
    <p:sldId id="256" r:id="rId15"/>
    <p:sldId id="806" r:id="rId16"/>
    <p:sldId id="807" r:id="rId17"/>
    <p:sldId id="808" r:id="rId18"/>
    <p:sldId id="805" r:id="rId19"/>
    <p:sldId id="276" r:id="rId20"/>
    <p:sldId id="802" r:id="rId21"/>
    <p:sldId id="803" r:id="rId22"/>
    <p:sldId id="961" r:id="rId23"/>
    <p:sldId id="809" r:id="rId24"/>
    <p:sldId id="960" r:id="rId25"/>
    <p:sldId id="811" r:id="rId26"/>
    <p:sldId id="813" r:id="rId27"/>
    <p:sldId id="804" r:id="rId28"/>
    <p:sldId id="919" r:id="rId29"/>
    <p:sldId id="923" r:id="rId30"/>
    <p:sldId id="814" r:id="rId31"/>
    <p:sldId id="815" r:id="rId32"/>
    <p:sldId id="816" r:id="rId33"/>
    <p:sldId id="925" r:id="rId34"/>
    <p:sldId id="936" r:id="rId35"/>
    <p:sldId id="575" r:id="rId36"/>
    <p:sldId id="606" r:id="rId37"/>
    <p:sldId id="411" r:id="rId38"/>
    <p:sldId id="800" r:id="rId39"/>
    <p:sldId id="962" r:id="rId40"/>
    <p:sldId id="582" r:id="rId41"/>
    <p:sldId id="58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BA7FA-C47D-3C42-986D-5547D24E3912}" v="9" dt="2023-12-03T21:28:56.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64218"/>
  </p:normalViewPr>
  <p:slideViewPr>
    <p:cSldViewPr snapToGrid="0">
      <p:cViewPr varScale="1">
        <p:scale>
          <a:sx n="80" d="100"/>
          <a:sy n="80" d="100"/>
        </p:scale>
        <p:origin x="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27E4A-20EB-C64D-A24E-A1D2174DAA54}" type="datetimeFigureOut">
              <a:rPr lang="en-US" smtClean="0"/>
              <a:t>12/3/23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5F76E-5431-6E4C-8AD7-D4572036B4B9}" type="slidenum">
              <a:rPr lang="en-US" smtClean="0"/>
              <a:t>‹#›</a:t>
            </a:fld>
            <a:endParaRPr lang="en-US"/>
          </a:p>
        </p:txBody>
      </p:sp>
    </p:spTree>
    <p:extLst>
      <p:ext uri="{BB962C8B-B14F-4D97-AF65-F5344CB8AC3E}">
        <p14:creationId xmlns:p14="http://schemas.microsoft.com/office/powerpoint/2010/main" val="11424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nas.org/doi/10.1073/pnas.97.7.3298#core-B33"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pnas.org/doi/10.1073/pnas.97.7.3298#core-B6" TargetMode="External"/><Relationship Id="rId4" Type="http://schemas.openxmlformats.org/officeDocument/2006/relationships/hyperlink" Target="https://www.pnas.org/doi/10.1073/pnas.97.7.3298#core-B7"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discussion and </a:t>
            </a:r>
          </a:p>
        </p:txBody>
      </p:sp>
      <p:sp>
        <p:nvSpPr>
          <p:cNvPr id="4" name="Slide Number Placeholder 3"/>
          <p:cNvSpPr>
            <a:spLocks noGrp="1"/>
          </p:cNvSpPr>
          <p:nvPr>
            <p:ph type="sldNum" sz="quarter" idx="5"/>
          </p:nvPr>
        </p:nvSpPr>
        <p:spPr/>
        <p:txBody>
          <a:bodyPr/>
          <a:lstStyle/>
          <a:p>
            <a:fld id="{CCC5F76E-5431-6E4C-8AD7-D4572036B4B9}" type="slidenum">
              <a:rPr lang="en-US" smtClean="0"/>
              <a:t>1</a:t>
            </a:fld>
            <a:endParaRPr lang="en-US"/>
          </a:p>
        </p:txBody>
      </p:sp>
    </p:spTree>
    <p:extLst>
      <p:ext uri="{BB962C8B-B14F-4D97-AF65-F5344CB8AC3E}">
        <p14:creationId xmlns:p14="http://schemas.microsoft.com/office/powerpoint/2010/main" val="70701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10</a:t>
            </a:fld>
            <a:endParaRPr lang="en-US"/>
          </a:p>
        </p:txBody>
      </p:sp>
    </p:spTree>
    <p:extLst>
      <p:ext uri="{BB962C8B-B14F-4D97-AF65-F5344CB8AC3E}">
        <p14:creationId xmlns:p14="http://schemas.microsoft.com/office/powerpoint/2010/main" val="109082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34B5D-3F22-614D-B2F9-943CB0365BD2}" type="slidenum">
              <a:rPr lang="en-US" smtClean="0"/>
              <a:t>11</a:t>
            </a:fld>
            <a:endParaRPr lang="en-US"/>
          </a:p>
        </p:txBody>
      </p:sp>
    </p:spTree>
    <p:extLst>
      <p:ext uri="{BB962C8B-B14F-4D97-AF65-F5344CB8AC3E}">
        <p14:creationId xmlns:p14="http://schemas.microsoft.com/office/powerpoint/2010/main" val="364722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34B5D-3F22-614D-B2F9-943CB0365BD2}" type="slidenum">
              <a:rPr lang="en-US" smtClean="0"/>
              <a:t>12</a:t>
            </a:fld>
            <a:endParaRPr lang="en-US"/>
          </a:p>
        </p:txBody>
      </p:sp>
    </p:spTree>
    <p:extLst>
      <p:ext uri="{BB962C8B-B14F-4D97-AF65-F5344CB8AC3E}">
        <p14:creationId xmlns:p14="http://schemas.microsoft.com/office/powerpoint/2010/main" val="364722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5F76E-5431-6E4C-8AD7-D4572036B4B9}" type="slidenum">
              <a:rPr lang="en-US" smtClean="0"/>
              <a:t>23</a:t>
            </a:fld>
            <a:endParaRPr lang="en-US"/>
          </a:p>
        </p:txBody>
      </p:sp>
    </p:spTree>
    <p:extLst>
      <p:ext uri="{BB962C8B-B14F-4D97-AF65-F5344CB8AC3E}">
        <p14:creationId xmlns:p14="http://schemas.microsoft.com/office/powerpoint/2010/main" val="172914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25</a:t>
            </a:fld>
            <a:endParaRPr lang="en-US"/>
          </a:p>
        </p:txBody>
      </p:sp>
    </p:spTree>
    <p:extLst>
      <p:ext uri="{BB962C8B-B14F-4D97-AF65-F5344CB8AC3E}">
        <p14:creationId xmlns:p14="http://schemas.microsoft.com/office/powerpoint/2010/main" val="1324321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666666"/>
                </a:solidFill>
                <a:effectLst/>
                <a:latin typeface="Montserrat" panose="020F0502020204030204" pitchFamily="34" charset="0"/>
              </a:rPr>
              <a:t>(</a:t>
            </a:r>
            <a:r>
              <a:rPr lang="en-US" b="0" i="1" u="none" strike="noStrike" dirty="0">
                <a:solidFill>
                  <a:srgbClr val="666666"/>
                </a:solidFill>
                <a:effectLst/>
                <a:latin typeface="Montserrat" pitchFamily="2" charset="77"/>
              </a:rPr>
              <a:t>a) A schematic map of the macronuclear DNA-polymerase </a:t>
            </a:r>
            <a:r>
              <a:rPr lang="el-GR" b="0" i="1" u="none" strike="noStrike" dirty="0">
                <a:solidFill>
                  <a:srgbClr val="666666"/>
                </a:solidFill>
                <a:effectLst/>
                <a:latin typeface="Montserrat" pitchFamily="2" charset="77"/>
              </a:rPr>
              <a:t>α </a:t>
            </a:r>
            <a:r>
              <a:rPr lang="en-US" b="0" i="1" u="none" strike="noStrike" dirty="0">
                <a:solidFill>
                  <a:srgbClr val="666666"/>
                </a:solidFill>
                <a:effectLst/>
                <a:latin typeface="Montserrat" pitchFamily="2" charset="77"/>
              </a:rPr>
              <a:t>gene of S. </a:t>
            </a:r>
            <a:r>
              <a:rPr lang="en-US" b="0" i="1" u="none" strike="noStrike" dirty="0" err="1">
                <a:solidFill>
                  <a:srgbClr val="666666"/>
                </a:solidFill>
                <a:effectLst/>
                <a:latin typeface="Montserrat" pitchFamily="2" charset="77"/>
              </a:rPr>
              <a:t>lemnae</a:t>
            </a:r>
            <a:r>
              <a:rPr lang="en-US" b="0" i="1" u="none" strike="noStrike" dirty="0">
                <a:solidFill>
                  <a:srgbClr val="666666"/>
                </a:solidFill>
                <a:effectLst/>
                <a:latin typeface="Montserrat" pitchFamily="2" charset="77"/>
              </a:rPr>
              <a:t>. The 48 MDS are shown as colored boxes. Green and blue MDSs are both present on the major locus, but in opposite orientation. Red MDSs are derived from the minor locus. The yellow MDS is missing. Pointer sequences are indicated by black vertical bars, telomeres by hatched bars. PCR primers indicated by small arrows; degenerate primers, in magenta, were based on an alignment of this gene in 10 hypotrich species (</a:t>
            </a:r>
            <a:r>
              <a:rPr lang="en-US" b="0" i="1" u="sng" dirty="0">
                <a:solidFill>
                  <a:srgbClr val="570081"/>
                </a:solidFill>
                <a:effectLst/>
                <a:latin typeface="Montserrat" pitchFamily="2" charset="77"/>
                <a:hlinkClick r:id="rId3"/>
              </a:rPr>
              <a:t>33</a:t>
            </a:r>
            <a:r>
              <a:rPr lang="en-US" b="0" i="1" u="none" strike="noStrike" dirty="0">
                <a:solidFill>
                  <a:srgbClr val="666666"/>
                </a:solidFill>
                <a:effectLst/>
                <a:latin typeface="Montserrat" pitchFamily="2" charset="77"/>
              </a:rPr>
              <a:t>). The macronuclear copy is derived from the micronuclear copy (large arrow). (b) A schematic alignment of the micronuclear genes encoding the large catalytic subunit of DNA-polymerase </a:t>
            </a:r>
            <a:r>
              <a:rPr lang="el-GR" b="0" i="1" u="none" strike="noStrike" dirty="0">
                <a:solidFill>
                  <a:srgbClr val="666666"/>
                </a:solidFill>
                <a:effectLst/>
                <a:latin typeface="Montserrat" pitchFamily="2" charset="77"/>
              </a:rPr>
              <a:t>α </a:t>
            </a:r>
            <a:r>
              <a:rPr lang="en-US" b="0" i="1" u="none" strike="noStrike" dirty="0">
                <a:solidFill>
                  <a:srgbClr val="666666"/>
                </a:solidFill>
                <a:effectLst/>
                <a:latin typeface="Montserrat" pitchFamily="2" charset="77"/>
              </a:rPr>
              <a:t>in S. </a:t>
            </a:r>
            <a:r>
              <a:rPr lang="en-US" b="0" i="1" u="none" strike="noStrike" dirty="0" err="1">
                <a:solidFill>
                  <a:srgbClr val="666666"/>
                </a:solidFill>
                <a:effectLst/>
                <a:latin typeface="Montserrat" pitchFamily="2" charset="77"/>
              </a:rPr>
              <a:t>lemnae</a:t>
            </a:r>
            <a:r>
              <a:rPr lang="en-US" b="0" i="1" u="none" strike="noStrike" dirty="0">
                <a:solidFill>
                  <a:srgbClr val="666666"/>
                </a:solidFill>
                <a:effectLst/>
                <a:latin typeface="Montserrat" pitchFamily="2" charset="77"/>
              </a:rPr>
              <a:t>, O. </a:t>
            </a:r>
            <a:r>
              <a:rPr lang="en-US" b="0" i="1" u="none" strike="noStrike" dirty="0" err="1">
                <a:solidFill>
                  <a:srgbClr val="666666"/>
                </a:solidFill>
                <a:effectLst/>
                <a:latin typeface="Montserrat" pitchFamily="2" charset="77"/>
              </a:rPr>
              <a:t>trifallax</a:t>
            </a:r>
            <a:r>
              <a:rPr lang="en-US" b="0" i="1" u="none" strike="noStrike" dirty="0">
                <a:solidFill>
                  <a:srgbClr val="666666"/>
                </a:solidFill>
                <a:effectLst/>
                <a:latin typeface="Montserrat" pitchFamily="2" charset="77"/>
              </a:rPr>
              <a:t> (</a:t>
            </a:r>
            <a:r>
              <a:rPr lang="en-US" b="0" i="1" u="sng" dirty="0">
                <a:solidFill>
                  <a:srgbClr val="570081"/>
                </a:solidFill>
                <a:effectLst/>
                <a:latin typeface="Montserrat" pitchFamily="2" charset="77"/>
                <a:hlinkClick r:id="rId4"/>
              </a:rPr>
              <a:t>7</a:t>
            </a:r>
            <a:r>
              <a:rPr lang="en-US" b="0" i="1" u="none" strike="noStrike" dirty="0">
                <a:solidFill>
                  <a:srgbClr val="666666"/>
                </a:solidFill>
                <a:effectLst/>
                <a:latin typeface="Montserrat" pitchFamily="2" charset="77"/>
              </a:rPr>
              <a:t>), and O. nova (</a:t>
            </a:r>
            <a:r>
              <a:rPr lang="en-US" b="0" i="1" u="sng" dirty="0">
                <a:solidFill>
                  <a:srgbClr val="570081"/>
                </a:solidFill>
                <a:effectLst/>
                <a:latin typeface="Montserrat" pitchFamily="2" charset="77"/>
                <a:hlinkClick r:id="rId5"/>
              </a:rPr>
              <a:t>6</a:t>
            </a:r>
            <a:r>
              <a:rPr lang="en-US" b="0" i="1" u="none" strike="noStrike" dirty="0">
                <a:solidFill>
                  <a:srgbClr val="666666"/>
                </a:solidFill>
                <a:effectLst/>
                <a:latin typeface="Montserrat" pitchFamily="2" charset="77"/>
              </a:rPr>
              <a:t>), with MDSs aligned based on predicted amino acid sequences; open boxes within MDSs indicate gaps in alignment. MDSs are drawn to scale with the length (excluding pointer sequences when available) underlined in italics and parentheses. Green and blue MDSs are encoded on opposite strands of the major locus, indicated by the inversion. Red MDSs are derived from the minor locus. Black vertical bars indicate pointers. IESs are indicated by thin lines, not to scale, but IES length is given in italics and brackets. IES-specific primers are circled. The yellow highlighted region indicates 193/199 bp overlap between the IES that marks the 5′ end of the major locus and MDS 30 in the minor locus of S. </a:t>
            </a:r>
            <a:r>
              <a:rPr lang="en-US" b="0" i="1" u="none" strike="noStrike" dirty="0" err="1">
                <a:solidFill>
                  <a:srgbClr val="666666"/>
                </a:solidFill>
                <a:effectLst/>
                <a:latin typeface="Montserrat" pitchFamily="2" charset="77"/>
              </a:rPr>
              <a:t>lemnae</a:t>
            </a:r>
            <a:r>
              <a:rPr lang="en-US" b="0" i="1" u="none" strike="noStrike" dirty="0">
                <a:solidFill>
                  <a:srgbClr val="666666"/>
                </a:solidFill>
                <a:effectLst/>
                <a:latin typeface="Montserrat" pitchFamily="2" charset="77"/>
              </a:rPr>
              <a:t>.</a:t>
            </a:r>
            <a:endParaRPr lang="en-US" dirty="0"/>
          </a:p>
        </p:txBody>
      </p:sp>
      <p:sp>
        <p:nvSpPr>
          <p:cNvPr id="4" name="Slide Number Placeholder 3"/>
          <p:cNvSpPr>
            <a:spLocks noGrp="1"/>
          </p:cNvSpPr>
          <p:nvPr>
            <p:ph type="sldNum" sz="quarter" idx="5"/>
          </p:nvPr>
        </p:nvSpPr>
        <p:spPr/>
        <p:txBody>
          <a:bodyPr/>
          <a:lstStyle/>
          <a:p>
            <a:fld id="{46034B5D-3F22-614D-B2F9-943CB0365BD2}" type="slidenum">
              <a:rPr lang="en-US" smtClean="0"/>
              <a:t>26</a:t>
            </a:fld>
            <a:endParaRPr lang="en-US"/>
          </a:p>
        </p:txBody>
      </p:sp>
    </p:spTree>
    <p:extLst>
      <p:ext uri="{BB962C8B-B14F-4D97-AF65-F5344CB8AC3E}">
        <p14:creationId xmlns:p14="http://schemas.microsoft.com/office/powerpoint/2010/main" val="899162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5F76E-5431-6E4C-8AD7-D4572036B4B9}" type="slidenum">
              <a:rPr lang="en-US" smtClean="0"/>
              <a:t>33</a:t>
            </a:fld>
            <a:endParaRPr lang="en-US"/>
          </a:p>
        </p:txBody>
      </p:sp>
    </p:spTree>
    <p:extLst>
      <p:ext uri="{BB962C8B-B14F-4D97-AF65-F5344CB8AC3E}">
        <p14:creationId xmlns:p14="http://schemas.microsoft.com/office/powerpoint/2010/main" val="3087159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Structures F-ATPase chain A, </a:t>
            </a:r>
            <a:r>
              <a:rPr lang="en-US" dirty="0" err="1"/>
              <a:t>SceI</a:t>
            </a:r>
            <a:r>
              <a:rPr lang="en-US" dirty="0"/>
              <a:t>, https://</a:t>
            </a:r>
            <a:r>
              <a:rPr lang="en-US" dirty="0" err="1"/>
              <a:t>alphafold.ebi.ac.uk</a:t>
            </a:r>
            <a:r>
              <a:rPr lang="en-US" dirty="0"/>
              <a:t>/entry/P38078 and 1LWS</a:t>
            </a:r>
          </a:p>
        </p:txBody>
      </p:sp>
      <p:sp>
        <p:nvSpPr>
          <p:cNvPr id="4" name="Slide Number Placeholder 3"/>
          <p:cNvSpPr>
            <a:spLocks noGrp="1"/>
          </p:cNvSpPr>
          <p:nvPr>
            <p:ph type="sldNum" sz="quarter" idx="5"/>
          </p:nvPr>
        </p:nvSpPr>
        <p:spPr/>
        <p:txBody>
          <a:bodyPr/>
          <a:lstStyle/>
          <a:p>
            <a:fld id="{B4B5E3BC-C256-4D4B-86BA-2630D8C0A5D8}" type="slidenum">
              <a:rPr lang="en-US" smtClean="0"/>
              <a:pPr/>
              <a:t>36</a:t>
            </a:fld>
            <a:endParaRPr lang="en-US"/>
          </a:p>
        </p:txBody>
      </p:sp>
    </p:spTree>
    <p:extLst>
      <p:ext uri="{BB962C8B-B14F-4D97-AF65-F5344CB8AC3E}">
        <p14:creationId xmlns:p14="http://schemas.microsoft.com/office/powerpoint/2010/main" val="3036453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xfrm>
            <a:off x="2354263" y="515938"/>
            <a:ext cx="4587875" cy="25812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C267712-144D-0445-B0EF-0C5F742E67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7802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5F76E-5431-6E4C-8AD7-D4572036B4B9}" type="slidenum">
              <a:rPr lang="en-US" smtClean="0"/>
              <a:t>39</a:t>
            </a:fld>
            <a:endParaRPr lang="en-US"/>
          </a:p>
        </p:txBody>
      </p:sp>
    </p:spTree>
    <p:extLst>
      <p:ext uri="{BB962C8B-B14F-4D97-AF65-F5344CB8AC3E}">
        <p14:creationId xmlns:p14="http://schemas.microsoft.com/office/powerpoint/2010/main" val="282682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2</a:t>
            </a:fld>
            <a:endParaRPr lang="en-US"/>
          </a:p>
        </p:txBody>
      </p:sp>
    </p:spTree>
    <p:extLst>
      <p:ext uri="{BB962C8B-B14F-4D97-AF65-F5344CB8AC3E}">
        <p14:creationId xmlns:p14="http://schemas.microsoft.com/office/powerpoint/2010/main" val="1429046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1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on </a:t>
            </a:r>
            <a:r>
              <a:rPr lang="en-US" dirty="0" err="1"/>
              <a:t>Thermoplasma</a:t>
            </a:r>
            <a:r>
              <a:rPr lang="en-US" dirty="0"/>
              <a:t> intein</a:t>
            </a:r>
            <a:r>
              <a:rPr lang="en-US" baseline="0" dirty="0"/>
              <a:t> splicing of A-subunit expressed in E.coli https://</a:t>
            </a:r>
            <a:r>
              <a:rPr lang="en-US" baseline="0" dirty="0" err="1"/>
              <a:t>www.ncbi.nlm.nih.gov</a:t>
            </a:r>
            <a:r>
              <a:rPr lang="en-US" baseline="0" dirty="0"/>
              <a:t>/</a:t>
            </a:r>
            <a:r>
              <a:rPr lang="en-US" baseline="0" dirty="0" err="1"/>
              <a:t>pmc</a:t>
            </a:r>
            <a:r>
              <a:rPr lang="en-US" baseline="0" dirty="0"/>
              <a:t>/articles/PMC60005/?tool=</a:t>
            </a:r>
            <a:r>
              <a:rPr lang="en-US" baseline="0" dirty="0" err="1"/>
              <a:t>pubmed</a:t>
            </a:r>
            <a:r>
              <a:rPr lang="en-US" baseline="0" dirty="0"/>
              <a:t> . </a:t>
            </a:r>
            <a:endParaRPr lang="en-US" dirty="0"/>
          </a:p>
        </p:txBody>
      </p:sp>
      <p:sp>
        <p:nvSpPr>
          <p:cNvPr id="4" name="Slide Number Placeholder 3"/>
          <p:cNvSpPr>
            <a:spLocks noGrp="1"/>
          </p:cNvSpPr>
          <p:nvPr>
            <p:ph type="sldNum" sz="quarter" idx="5"/>
          </p:nvPr>
        </p:nvSpPr>
        <p:spPr/>
        <p:txBody>
          <a:bodyPr/>
          <a:lstStyle/>
          <a:p>
            <a:fld id="{46034B5D-3F22-614D-B2F9-943CB0365BD2}" type="slidenum">
              <a:rPr lang="en-US" smtClean="0"/>
              <a:t>3</a:t>
            </a:fld>
            <a:endParaRPr lang="en-US"/>
          </a:p>
        </p:txBody>
      </p:sp>
    </p:spTree>
    <p:extLst>
      <p:ext uri="{BB962C8B-B14F-4D97-AF65-F5344CB8AC3E}">
        <p14:creationId xmlns:p14="http://schemas.microsoft.com/office/powerpoint/2010/main" val="293827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4</a:t>
            </a:fld>
            <a:endParaRPr lang="en-US"/>
          </a:p>
        </p:txBody>
      </p:sp>
    </p:spTree>
    <p:extLst>
      <p:ext uri="{BB962C8B-B14F-4D97-AF65-F5344CB8AC3E}">
        <p14:creationId xmlns:p14="http://schemas.microsoft.com/office/powerpoint/2010/main" val="2533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5</a:t>
            </a:fld>
            <a:endParaRPr lang="en-US"/>
          </a:p>
        </p:txBody>
      </p:sp>
    </p:spTree>
    <p:extLst>
      <p:ext uri="{BB962C8B-B14F-4D97-AF65-F5344CB8AC3E}">
        <p14:creationId xmlns:p14="http://schemas.microsoft.com/office/powerpoint/2010/main" val="91283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6</a:t>
            </a:fld>
            <a:endParaRPr lang="en-US"/>
          </a:p>
        </p:txBody>
      </p:sp>
    </p:spTree>
    <p:extLst>
      <p:ext uri="{BB962C8B-B14F-4D97-AF65-F5344CB8AC3E}">
        <p14:creationId xmlns:p14="http://schemas.microsoft.com/office/powerpoint/2010/main" val="84602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7</a:t>
            </a:fld>
            <a:endParaRPr lang="en-US"/>
          </a:p>
        </p:txBody>
      </p:sp>
    </p:spTree>
    <p:extLst>
      <p:ext uri="{BB962C8B-B14F-4D97-AF65-F5344CB8AC3E}">
        <p14:creationId xmlns:p14="http://schemas.microsoft.com/office/powerpoint/2010/main" val="146951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8</a:t>
            </a:fld>
            <a:endParaRPr lang="en-US"/>
          </a:p>
        </p:txBody>
      </p:sp>
    </p:spTree>
    <p:extLst>
      <p:ext uri="{BB962C8B-B14F-4D97-AF65-F5344CB8AC3E}">
        <p14:creationId xmlns:p14="http://schemas.microsoft.com/office/powerpoint/2010/main" val="415005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034B5D-3F22-614D-B2F9-943CB0365BD2}" type="slidenum">
              <a:rPr lang="en-US" smtClean="0"/>
              <a:t>9</a:t>
            </a:fld>
            <a:endParaRPr lang="en-US"/>
          </a:p>
        </p:txBody>
      </p:sp>
    </p:spTree>
    <p:extLst>
      <p:ext uri="{BB962C8B-B14F-4D97-AF65-F5344CB8AC3E}">
        <p14:creationId xmlns:p14="http://schemas.microsoft.com/office/powerpoint/2010/main" val="2012268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8158-0DE9-63BE-5FE1-F079F5111B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4EA681-88F7-B5E9-B8D8-FFF1A6C711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6AE95-236A-F8F2-F2CE-1D30BE97470F}"/>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5" name="Footer Placeholder 4">
            <a:extLst>
              <a:ext uri="{FF2B5EF4-FFF2-40B4-BE49-F238E27FC236}">
                <a16:creationId xmlns:a16="http://schemas.microsoft.com/office/drawing/2014/main" id="{5448B860-5BE4-1087-9270-DA9888676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5E29D-4071-BD3A-7B07-B0301F950396}"/>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120017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3DDA-0650-0074-792A-A1C4FFC50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3C9E10-C316-8FCF-E7E7-5FF9889FC3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F74D8-8401-7B75-6E59-C148A5DF4AA9}"/>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5" name="Footer Placeholder 4">
            <a:extLst>
              <a:ext uri="{FF2B5EF4-FFF2-40B4-BE49-F238E27FC236}">
                <a16:creationId xmlns:a16="http://schemas.microsoft.com/office/drawing/2014/main" id="{6CBD0620-7AA5-0C12-7D52-0E275ECF5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87EC6-7B0B-2A51-B127-FE410DB5FCF8}"/>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3252375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CA2055-CDEE-D0D5-EA49-64F3C11332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B12B45-017C-B4A1-3B1D-DC482861C8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F83D8-BBDB-4E0A-BA41-5D554AF85E7A}"/>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5" name="Footer Placeholder 4">
            <a:extLst>
              <a:ext uri="{FF2B5EF4-FFF2-40B4-BE49-F238E27FC236}">
                <a16:creationId xmlns:a16="http://schemas.microsoft.com/office/drawing/2014/main" id="{01DF1C59-F6AF-47F5-9DA3-C7BF314C7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E9D7F-5677-E671-E65D-030F01C2DF31}"/>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85326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D0C8-DD6C-4968-7D5F-378E4C738B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22E4A-2FC7-3522-F778-6D1337A842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15F2B-38C4-4AE7-5C84-C4278BF090A1}"/>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5" name="Footer Placeholder 4">
            <a:extLst>
              <a:ext uri="{FF2B5EF4-FFF2-40B4-BE49-F238E27FC236}">
                <a16:creationId xmlns:a16="http://schemas.microsoft.com/office/drawing/2014/main" id="{85FDA5D3-BC47-C15C-B93C-E0E62CDB3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53939-F920-E0CF-E52E-1C64304141FB}"/>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2155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4100-1585-84FA-E7C9-EF6B21A353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F6F5A-FDD3-D27F-6666-21CE1A575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036D1-8D40-4BC0-4EF5-47C480AEF5A1}"/>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5" name="Footer Placeholder 4">
            <a:extLst>
              <a:ext uri="{FF2B5EF4-FFF2-40B4-BE49-F238E27FC236}">
                <a16:creationId xmlns:a16="http://schemas.microsoft.com/office/drawing/2014/main" id="{59017F48-5746-4049-BF49-A54378CA5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6B4DE-C267-2DAE-A5B8-6A4ABDF1EFEC}"/>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178357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04FA-6D4F-D066-5ABC-5BF01CAB6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13A78-402B-EE3A-C5B7-23444F787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B5AA3-D88A-5083-72D2-8F911BA230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61E8E-6533-7BAB-CBC0-67EAC9F336EE}"/>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6" name="Footer Placeholder 5">
            <a:extLst>
              <a:ext uri="{FF2B5EF4-FFF2-40B4-BE49-F238E27FC236}">
                <a16:creationId xmlns:a16="http://schemas.microsoft.com/office/drawing/2014/main" id="{8180AEA6-573D-C708-D325-C07024765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99B52-1BA9-9E31-63FE-FFFD53CB75B6}"/>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552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CEEE-6FA2-AC18-A5EE-74A9619F63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E13D6C-109F-A9EF-B301-B0AA44152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4F5555-CF23-7268-AE34-B4DEBA3C66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899460-1976-C401-B93C-C9697D8E4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29548-7F83-79BD-F023-F43BCC37A1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37B950-A59B-4435-8433-E17736C46498}"/>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8" name="Footer Placeholder 7">
            <a:extLst>
              <a:ext uri="{FF2B5EF4-FFF2-40B4-BE49-F238E27FC236}">
                <a16:creationId xmlns:a16="http://schemas.microsoft.com/office/drawing/2014/main" id="{4F04CFBF-88C1-0773-FC85-00B92C269A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59954-66C8-7A83-BDA7-FFE5611D2911}"/>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29337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3541-A5AA-A443-D18A-501D5E54C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D6F99-A9D1-E672-83CC-4062CB83819B}"/>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4" name="Footer Placeholder 3">
            <a:extLst>
              <a:ext uri="{FF2B5EF4-FFF2-40B4-BE49-F238E27FC236}">
                <a16:creationId xmlns:a16="http://schemas.microsoft.com/office/drawing/2014/main" id="{98E437F2-66C7-0A05-2D7C-5EA1143685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F85805-E3BF-DC5E-67B9-F6CD995C6F6B}"/>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2386463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EBEDC-7342-62EC-0AF4-0FA721E48C3D}"/>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3" name="Footer Placeholder 2">
            <a:extLst>
              <a:ext uri="{FF2B5EF4-FFF2-40B4-BE49-F238E27FC236}">
                <a16:creationId xmlns:a16="http://schemas.microsoft.com/office/drawing/2014/main" id="{D2AC4D5C-7853-8AA4-BF06-3BDA0E2DB9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38574-232C-55F4-2128-B146190075F1}"/>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210003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E36E-E81B-DDC7-4FC5-97303DD4D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C645FB-FB1C-3833-56B6-43E4BE3604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93547-A5B1-8046-D2F4-5E123A58D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70377-8448-4AA0-074E-3BBAD0E506C5}"/>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6" name="Footer Placeholder 5">
            <a:extLst>
              <a:ext uri="{FF2B5EF4-FFF2-40B4-BE49-F238E27FC236}">
                <a16:creationId xmlns:a16="http://schemas.microsoft.com/office/drawing/2014/main" id="{0AB72350-26F1-080D-A60B-772B1B019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201B9-1BC5-D8A5-8462-ABBF15C429A1}"/>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18918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0D09-4D3E-E30D-868B-13D9DAD98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032C8F-185E-9CE7-1861-E92BAD87AD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1C7A99-6B93-21CA-6D1F-86BADFE75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28058-639C-AEF5-16F1-42F93F576DA1}"/>
              </a:ext>
            </a:extLst>
          </p:cNvPr>
          <p:cNvSpPr>
            <a:spLocks noGrp="1"/>
          </p:cNvSpPr>
          <p:nvPr>
            <p:ph type="dt" sz="half" idx="10"/>
          </p:nvPr>
        </p:nvSpPr>
        <p:spPr/>
        <p:txBody>
          <a:bodyPr/>
          <a:lstStyle/>
          <a:p>
            <a:fld id="{5987E597-2077-A049-8152-2BD2F03C916E}" type="datetimeFigureOut">
              <a:rPr lang="en-US" smtClean="0"/>
              <a:t>12/3/23</a:t>
            </a:fld>
            <a:endParaRPr lang="en-US"/>
          </a:p>
        </p:txBody>
      </p:sp>
      <p:sp>
        <p:nvSpPr>
          <p:cNvPr id="6" name="Footer Placeholder 5">
            <a:extLst>
              <a:ext uri="{FF2B5EF4-FFF2-40B4-BE49-F238E27FC236}">
                <a16:creationId xmlns:a16="http://schemas.microsoft.com/office/drawing/2014/main" id="{522917CE-D615-6404-A814-A826F322D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B3445-A4C0-B3A0-9989-DA413044C7A6}"/>
              </a:ext>
            </a:extLst>
          </p:cNvPr>
          <p:cNvSpPr>
            <a:spLocks noGrp="1"/>
          </p:cNvSpPr>
          <p:nvPr>
            <p:ph type="sldNum" sz="quarter" idx="12"/>
          </p:nvPr>
        </p:nvSpPr>
        <p:spPr/>
        <p:txBody>
          <a:bodyPr/>
          <a:lstStyle/>
          <a:p>
            <a:fld id="{8A5C3D6E-9DDD-7048-8FBE-17CBD09E6708}" type="slidenum">
              <a:rPr lang="en-US" smtClean="0"/>
              <a:t>‹#›</a:t>
            </a:fld>
            <a:endParaRPr lang="en-US"/>
          </a:p>
        </p:txBody>
      </p:sp>
    </p:spTree>
    <p:extLst>
      <p:ext uri="{BB962C8B-B14F-4D97-AF65-F5344CB8AC3E}">
        <p14:creationId xmlns:p14="http://schemas.microsoft.com/office/powerpoint/2010/main" val="416371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E2881-FF61-E464-BD69-3521CF6B7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31616-28D9-4BD9-4D07-D65B4A09B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F650E-272B-17FA-2C21-E59897764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7E597-2077-A049-8152-2BD2F03C916E}" type="datetimeFigureOut">
              <a:rPr lang="en-US" smtClean="0"/>
              <a:t>12/3/23</a:t>
            </a:fld>
            <a:endParaRPr lang="en-US"/>
          </a:p>
        </p:txBody>
      </p:sp>
      <p:sp>
        <p:nvSpPr>
          <p:cNvPr id="5" name="Footer Placeholder 4">
            <a:extLst>
              <a:ext uri="{FF2B5EF4-FFF2-40B4-BE49-F238E27FC236}">
                <a16:creationId xmlns:a16="http://schemas.microsoft.com/office/drawing/2014/main" id="{6179B2CC-CD8C-226A-3ACF-899F5B5E3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9D664E-291D-EA05-0429-8AA935ED4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C3D6E-9DDD-7048-8FBE-17CBD09E6708}" type="slidenum">
              <a:rPr lang="en-US" smtClean="0"/>
              <a:t>‹#›</a:t>
            </a:fld>
            <a:endParaRPr lang="en-US"/>
          </a:p>
        </p:txBody>
      </p:sp>
    </p:spTree>
    <p:extLst>
      <p:ext uri="{BB962C8B-B14F-4D97-AF65-F5344CB8AC3E}">
        <p14:creationId xmlns:p14="http://schemas.microsoft.com/office/powerpoint/2010/main" val="2486817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researchgate.net/figure/Halocafeteria-seosinensis-electron-micrographs-a-Transmission-electron-micrograph-Whole_fig1_6912913"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dalspace.library.dal.ca/handle/10222/73554"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hyperlink" Target="https://commons.wikimedia.org/wiki/File:Microorganisms_from_the_hypersaline_Lake_Tyrrell.j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3622293/" TargetMode="External"/><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hyperlink" Target="https://en.wikipedia.org/wiki/Onion_Test" TargetMode="External"/><Relationship Id="rId4" Type="http://schemas.openxmlformats.org/officeDocument/2006/relationships/hyperlink" Target="https://www.ncbi.nlm.nih.gov/pmc/articles/PMC361937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hyperlink" Target="https://biologydirect.biomedcentral.com/articles/10.1186/1745-6150-7-3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n.wikipedia.org/wiki/Uncle_Sa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pnas.org/content/97/7/3298" TargetMode="External"/><Relationship Id="rId4" Type="http://schemas.openxmlformats.org/officeDocument/2006/relationships/hyperlink" Target="https://link.springer.com/article/10.1007%2FPL0000654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nas.org/content/97/7/329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hyperlink" Target="https://science.sciencemag.org/content/290/5494/1151.long" TargetMode="External"/><Relationship Id="rId7" Type="http://schemas.openxmlformats.org/officeDocument/2006/relationships/image" Target="../media/image39.png"/><Relationship Id="rId2" Type="http://schemas.openxmlformats.org/officeDocument/2006/relationships/hyperlink" Target="https://www.ncbi.nlm.nih.gov/pubmed/10101175"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en.wikipedia.org/wiki/Rube_Goldberg" TargetMode="External"/><Relationship Id="rId4" Type="http://schemas.openxmlformats.org/officeDocument/2006/relationships/hyperlink" Target="https://en.wikipedia.org/wiki/The_Spandrels_of_San_Marco_and_the_Panglossian_Paradig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pubmed.ncbi.nlm.nih.gov/19803737/" TargetMode="External"/><Relationship Id="rId2" Type="http://schemas.openxmlformats.org/officeDocument/2006/relationships/hyperlink" Target="https://genomebiology.biomedcentral.com/articles/10.1186/s13059-018-1592-0"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oi.org/10.1016/S0168-9525(01)02447-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6217-A0B3-5EA7-234F-B4352168E958}"/>
              </a:ext>
            </a:extLst>
          </p:cNvPr>
          <p:cNvSpPr>
            <a:spLocks noGrp="1"/>
          </p:cNvSpPr>
          <p:nvPr>
            <p:ph type="ctrTitle"/>
          </p:nvPr>
        </p:nvSpPr>
        <p:spPr>
          <a:xfrm>
            <a:off x="1524000" y="1122362"/>
            <a:ext cx="9144000" cy="3706311"/>
          </a:xfrm>
        </p:spPr>
        <p:txBody>
          <a:bodyPr>
            <a:normAutofit/>
          </a:bodyPr>
          <a:lstStyle/>
          <a:p>
            <a:r>
              <a:rPr lang="en-US" dirty="0"/>
              <a:t>Lecture 26 </a:t>
            </a:r>
            <a:br>
              <a:rPr lang="en-US" dirty="0"/>
            </a:br>
            <a:br>
              <a:rPr lang="en-US" dirty="0"/>
            </a:br>
            <a:r>
              <a:rPr lang="en-US" sz="4000" dirty="0"/>
              <a:t>Discussion of Lab 13</a:t>
            </a:r>
            <a:br>
              <a:rPr lang="en-US" sz="4000" dirty="0"/>
            </a:br>
            <a:r>
              <a:rPr lang="en-US" sz="4000" dirty="0"/>
              <a:t>and </a:t>
            </a:r>
            <a:br>
              <a:rPr lang="en-US" sz="4000" dirty="0"/>
            </a:br>
            <a:r>
              <a:rPr lang="en-US" sz="4000" dirty="0"/>
              <a:t>Constructive neutral evolution </a:t>
            </a:r>
          </a:p>
        </p:txBody>
      </p:sp>
    </p:spTree>
    <p:extLst>
      <p:ext uri="{BB962C8B-B14F-4D97-AF65-F5344CB8AC3E}">
        <p14:creationId xmlns:p14="http://schemas.microsoft.com/office/powerpoint/2010/main" val="325651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9FE5-B48C-7D45-9E3B-D063715A1718}"/>
              </a:ext>
            </a:extLst>
          </p:cNvPr>
          <p:cNvSpPr>
            <a:spLocks noGrp="1"/>
          </p:cNvSpPr>
          <p:nvPr>
            <p:ph type="title"/>
          </p:nvPr>
        </p:nvSpPr>
        <p:spPr>
          <a:xfrm>
            <a:off x="838200" y="365125"/>
            <a:ext cx="10515600" cy="900967"/>
          </a:xfrm>
        </p:spPr>
        <p:txBody>
          <a:bodyPr/>
          <a:lstStyle/>
          <a:p>
            <a:r>
              <a:rPr lang="en-US" dirty="0"/>
              <a:t>Not all Halophiles have a salt-in signature</a:t>
            </a:r>
          </a:p>
        </p:txBody>
      </p:sp>
      <p:pic>
        <p:nvPicPr>
          <p:cNvPr id="3" name="Picture 2">
            <a:extLst>
              <a:ext uri="{FF2B5EF4-FFF2-40B4-BE49-F238E27FC236}">
                <a16:creationId xmlns:a16="http://schemas.microsoft.com/office/drawing/2014/main" id="{BAA12489-B2BF-A544-9682-3FCCBF90F953}"/>
              </a:ext>
            </a:extLst>
          </p:cNvPr>
          <p:cNvPicPr>
            <a:picLocks noChangeAspect="1"/>
          </p:cNvPicPr>
          <p:nvPr/>
        </p:nvPicPr>
        <p:blipFill rotWithShape="1">
          <a:blip r:embed="rId3">
            <a:extLst>
              <a:ext uri="{28A0092B-C50C-407E-A947-70E740481C1C}">
                <a14:useLocalDpi xmlns:a14="http://schemas.microsoft.com/office/drawing/2010/main" val="0"/>
              </a:ext>
            </a:extLst>
          </a:blip>
          <a:srcRect b="7032"/>
          <a:stretch/>
        </p:blipFill>
        <p:spPr>
          <a:xfrm>
            <a:off x="468923" y="1447045"/>
            <a:ext cx="4689987" cy="4360198"/>
          </a:xfrm>
          <a:prstGeom prst="rect">
            <a:avLst/>
          </a:prstGeom>
        </p:spPr>
      </p:pic>
      <p:pic>
        <p:nvPicPr>
          <p:cNvPr id="4" name="Picture 3">
            <a:extLst>
              <a:ext uri="{FF2B5EF4-FFF2-40B4-BE49-F238E27FC236}">
                <a16:creationId xmlns:a16="http://schemas.microsoft.com/office/drawing/2014/main" id="{51299FB3-3A49-8D48-B771-3C02824F97E6}"/>
              </a:ext>
            </a:extLst>
          </p:cNvPr>
          <p:cNvPicPr>
            <a:picLocks noChangeAspect="1"/>
          </p:cNvPicPr>
          <p:nvPr/>
        </p:nvPicPr>
        <p:blipFill rotWithShape="1">
          <a:blip r:embed="rId4">
            <a:extLst>
              <a:ext uri="{28A0092B-C50C-407E-A947-70E740481C1C}">
                <a14:useLocalDpi xmlns:a14="http://schemas.microsoft.com/office/drawing/2010/main" val="0"/>
              </a:ext>
            </a:extLst>
          </a:blip>
          <a:srcRect b="7032"/>
          <a:stretch/>
        </p:blipFill>
        <p:spPr>
          <a:xfrm>
            <a:off x="5499897" y="1447044"/>
            <a:ext cx="4689986" cy="4360198"/>
          </a:xfrm>
          <a:prstGeom prst="rect">
            <a:avLst/>
          </a:prstGeom>
        </p:spPr>
      </p:pic>
    </p:spTree>
    <p:extLst>
      <p:ext uri="{BB962C8B-B14F-4D97-AF65-F5344CB8AC3E}">
        <p14:creationId xmlns:p14="http://schemas.microsoft.com/office/powerpoint/2010/main" val="168301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909C-5C23-7C45-A261-3E9CC7A3F1BF}"/>
              </a:ext>
            </a:extLst>
          </p:cNvPr>
          <p:cNvSpPr>
            <a:spLocks noGrp="1"/>
          </p:cNvSpPr>
          <p:nvPr>
            <p:ph type="title"/>
          </p:nvPr>
        </p:nvSpPr>
        <p:spPr>
          <a:xfrm>
            <a:off x="613610" y="54309"/>
            <a:ext cx="10515600" cy="1325563"/>
          </a:xfrm>
        </p:spPr>
        <p:txBody>
          <a:bodyPr/>
          <a:lstStyle/>
          <a:p>
            <a:r>
              <a:rPr lang="en-US" i="1" dirty="0" err="1"/>
              <a:t>Halocafeteria</a:t>
            </a:r>
            <a:r>
              <a:rPr lang="en-US" dirty="0"/>
              <a:t> – needs more work</a:t>
            </a:r>
            <a:br>
              <a:rPr lang="en-US" dirty="0"/>
            </a:br>
            <a:r>
              <a:rPr lang="en-US" sz="1800" dirty="0"/>
              <a:t>(halophilic eukaryotes – </a:t>
            </a:r>
            <a:r>
              <a:rPr lang="en-US" sz="1800" dirty="0" err="1"/>
              <a:t>stramenopiles</a:t>
            </a:r>
            <a:r>
              <a:rPr lang="en-US" sz="1800" dirty="0"/>
              <a:t>)</a:t>
            </a:r>
          </a:p>
        </p:txBody>
      </p:sp>
      <p:pic>
        <p:nvPicPr>
          <p:cNvPr id="3" name="Picture 2">
            <a:extLst>
              <a:ext uri="{FF2B5EF4-FFF2-40B4-BE49-F238E27FC236}">
                <a16:creationId xmlns:a16="http://schemas.microsoft.com/office/drawing/2014/main" id="{6C69D0AC-CAE4-EF4C-9FA6-3F0044BF08A0}"/>
              </a:ext>
            </a:extLst>
          </p:cNvPr>
          <p:cNvPicPr>
            <a:picLocks noChangeAspect="1"/>
          </p:cNvPicPr>
          <p:nvPr/>
        </p:nvPicPr>
        <p:blipFill>
          <a:blip r:embed="rId3"/>
          <a:stretch>
            <a:fillRect/>
          </a:stretch>
        </p:blipFill>
        <p:spPr>
          <a:xfrm>
            <a:off x="5428245" y="1077661"/>
            <a:ext cx="5457707" cy="5002297"/>
          </a:xfrm>
          <a:prstGeom prst="rect">
            <a:avLst/>
          </a:prstGeom>
        </p:spPr>
      </p:pic>
      <p:pic>
        <p:nvPicPr>
          <p:cNvPr id="4" name="Picture 3">
            <a:extLst>
              <a:ext uri="{FF2B5EF4-FFF2-40B4-BE49-F238E27FC236}">
                <a16:creationId xmlns:a16="http://schemas.microsoft.com/office/drawing/2014/main" id="{43A7DAEB-880A-B2A2-8D68-16137EC80DFC}"/>
              </a:ext>
            </a:extLst>
          </p:cNvPr>
          <p:cNvPicPr>
            <a:picLocks noChangeAspect="1"/>
          </p:cNvPicPr>
          <p:nvPr/>
        </p:nvPicPr>
        <p:blipFill>
          <a:blip r:embed="rId4"/>
          <a:stretch>
            <a:fillRect/>
          </a:stretch>
        </p:blipFill>
        <p:spPr>
          <a:xfrm>
            <a:off x="1051021" y="1495258"/>
            <a:ext cx="3205718" cy="4718050"/>
          </a:xfrm>
          <a:prstGeom prst="rect">
            <a:avLst/>
          </a:prstGeom>
        </p:spPr>
      </p:pic>
      <p:sp>
        <p:nvSpPr>
          <p:cNvPr id="5" name="TextBox 4">
            <a:extLst>
              <a:ext uri="{FF2B5EF4-FFF2-40B4-BE49-F238E27FC236}">
                <a16:creationId xmlns:a16="http://schemas.microsoft.com/office/drawing/2014/main" id="{640A5E6C-57D6-6CB0-13CB-2D29479B86F4}"/>
              </a:ext>
            </a:extLst>
          </p:cNvPr>
          <p:cNvSpPr txBox="1"/>
          <p:nvPr/>
        </p:nvSpPr>
        <p:spPr>
          <a:xfrm>
            <a:off x="8373979" y="2358189"/>
            <a:ext cx="1158779" cy="369332"/>
          </a:xfrm>
          <a:prstGeom prst="rect">
            <a:avLst/>
          </a:prstGeom>
          <a:noFill/>
        </p:spPr>
        <p:txBody>
          <a:bodyPr wrap="none" rtlCol="0">
            <a:spAutoFit/>
          </a:bodyPr>
          <a:lstStyle/>
          <a:p>
            <a:r>
              <a:rPr lang="en-US" dirty="0"/>
              <a:t>from 2021</a:t>
            </a:r>
          </a:p>
        </p:txBody>
      </p:sp>
      <p:sp>
        <p:nvSpPr>
          <p:cNvPr id="6" name="TextBox 5">
            <a:extLst>
              <a:ext uri="{FF2B5EF4-FFF2-40B4-BE49-F238E27FC236}">
                <a16:creationId xmlns:a16="http://schemas.microsoft.com/office/drawing/2014/main" id="{30F7F5B8-05DC-71BB-8A79-1CE5F4FAD916}"/>
              </a:ext>
            </a:extLst>
          </p:cNvPr>
          <p:cNvSpPr txBox="1"/>
          <p:nvPr/>
        </p:nvSpPr>
        <p:spPr>
          <a:xfrm>
            <a:off x="0" y="6213308"/>
            <a:ext cx="13804741" cy="646331"/>
          </a:xfrm>
          <a:prstGeom prst="rect">
            <a:avLst/>
          </a:prstGeom>
          <a:noFill/>
        </p:spPr>
        <p:txBody>
          <a:bodyPr wrap="none" rtlCol="0">
            <a:spAutoFit/>
          </a:bodyPr>
          <a:lstStyle/>
          <a:p>
            <a:r>
              <a:rPr lang="en-US" dirty="0"/>
              <a:t>From: </a:t>
            </a:r>
            <a:br>
              <a:rPr lang="en-US" dirty="0"/>
            </a:br>
            <a:r>
              <a:rPr lang="en-US" dirty="0">
                <a:hlinkClick r:id="rId5"/>
              </a:rPr>
              <a:t>https://www.researchgate.net/figure/Halocafeteria-seosinensis-electron-micrographs-a-Transmission-electron-micrograph-Whole_fig1_6912913</a:t>
            </a:r>
            <a:r>
              <a:rPr lang="en-US" dirty="0"/>
              <a:t> </a:t>
            </a:r>
          </a:p>
        </p:txBody>
      </p:sp>
    </p:spTree>
    <p:extLst>
      <p:ext uri="{BB962C8B-B14F-4D97-AF65-F5344CB8AC3E}">
        <p14:creationId xmlns:p14="http://schemas.microsoft.com/office/powerpoint/2010/main" val="3083559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909C-5C23-7C45-A261-3E9CC7A3F1BF}"/>
              </a:ext>
            </a:extLst>
          </p:cNvPr>
          <p:cNvSpPr>
            <a:spLocks noGrp="1"/>
          </p:cNvSpPr>
          <p:nvPr>
            <p:ph type="title"/>
          </p:nvPr>
        </p:nvSpPr>
        <p:spPr>
          <a:xfrm>
            <a:off x="856419" y="98908"/>
            <a:ext cx="10515600" cy="1325563"/>
          </a:xfrm>
        </p:spPr>
        <p:txBody>
          <a:bodyPr/>
          <a:lstStyle/>
          <a:p>
            <a:r>
              <a:rPr lang="en-US" dirty="0" err="1"/>
              <a:t>Halocafeteria</a:t>
            </a:r>
            <a:r>
              <a:rPr lang="en-US" dirty="0"/>
              <a:t> – needs more work</a:t>
            </a:r>
          </a:p>
        </p:txBody>
      </p:sp>
      <p:pic>
        <p:nvPicPr>
          <p:cNvPr id="3" name="Picture 2">
            <a:extLst>
              <a:ext uri="{FF2B5EF4-FFF2-40B4-BE49-F238E27FC236}">
                <a16:creationId xmlns:a16="http://schemas.microsoft.com/office/drawing/2014/main" id="{6C69D0AC-CAE4-EF4C-9FA6-3F0044BF08A0}"/>
              </a:ext>
            </a:extLst>
          </p:cNvPr>
          <p:cNvPicPr>
            <a:picLocks noChangeAspect="1"/>
          </p:cNvPicPr>
          <p:nvPr/>
        </p:nvPicPr>
        <p:blipFill>
          <a:blip r:embed="rId3"/>
          <a:stretch>
            <a:fillRect/>
          </a:stretch>
        </p:blipFill>
        <p:spPr>
          <a:xfrm>
            <a:off x="6340031" y="1175908"/>
            <a:ext cx="5276019" cy="4835769"/>
          </a:xfrm>
          <a:prstGeom prst="rect">
            <a:avLst/>
          </a:prstGeom>
        </p:spPr>
      </p:pic>
      <p:pic>
        <p:nvPicPr>
          <p:cNvPr id="5" name="Picture 4">
            <a:extLst>
              <a:ext uri="{FF2B5EF4-FFF2-40B4-BE49-F238E27FC236}">
                <a16:creationId xmlns:a16="http://schemas.microsoft.com/office/drawing/2014/main" id="{3508C2C4-74C9-D333-134C-9FDE384605EF}"/>
              </a:ext>
            </a:extLst>
          </p:cNvPr>
          <p:cNvPicPr>
            <a:picLocks noChangeAspect="1"/>
          </p:cNvPicPr>
          <p:nvPr/>
        </p:nvPicPr>
        <p:blipFill rotWithShape="1">
          <a:blip r:embed="rId4"/>
          <a:srcRect t="10314"/>
          <a:stretch/>
        </p:blipFill>
        <p:spPr>
          <a:xfrm>
            <a:off x="196769" y="1042737"/>
            <a:ext cx="4952747" cy="4968940"/>
          </a:xfrm>
          <a:prstGeom prst="rect">
            <a:avLst/>
          </a:prstGeom>
        </p:spPr>
      </p:pic>
      <p:sp>
        <p:nvSpPr>
          <p:cNvPr id="7" name="TextBox 6">
            <a:extLst>
              <a:ext uri="{FF2B5EF4-FFF2-40B4-BE49-F238E27FC236}">
                <a16:creationId xmlns:a16="http://schemas.microsoft.com/office/drawing/2014/main" id="{BB94175B-CB9D-3E4B-FB4E-05968709243D}"/>
              </a:ext>
            </a:extLst>
          </p:cNvPr>
          <p:cNvSpPr txBox="1"/>
          <p:nvPr/>
        </p:nvSpPr>
        <p:spPr>
          <a:xfrm>
            <a:off x="196769" y="5934670"/>
            <a:ext cx="5655202" cy="1200329"/>
          </a:xfrm>
          <a:prstGeom prst="rect">
            <a:avLst/>
          </a:prstGeom>
          <a:noFill/>
        </p:spPr>
        <p:txBody>
          <a:bodyPr wrap="none" rtlCol="0">
            <a:spAutoFit/>
          </a:bodyPr>
          <a:lstStyle/>
          <a:p>
            <a:r>
              <a:rPr lang="en-US" dirty="0"/>
              <a:t>From </a:t>
            </a:r>
            <a:r>
              <a:rPr lang="en-US" dirty="0">
                <a:hlinkClick r:id="rId5"/>
              </a:rPr>
              <a:t>https://dalspace.library.dal.ca/handle/10222/73554</a:t>
            </a:r>
            <a:r>
              <a:rPr lang="en-US" dirty="0"/>
              <a:t> </a:t>
            </a:r>
          </a:p>
          <a:p>
            <a:r>
              <a:rPr lang="en-US" dirty="0"/>
              <a:t>Tommy Harding’s  PhD thesis -- </a:t>
            </a:r>
            <a:br>
              <a:rPr lang="en-US" dirty="0"/>
            </a:br>
            <a:r>
              <a:rPr lang="en-US" dirty="0"/>
              <a:t>The proteome is not readily available.</a:t>
            </a:r>
            <a:br>
              <a:rPr lang="en-US" dirty="0"/>
            </a:br>
            <a:endParaRPr lang="en-US" dirty="0"/>
          </a:p>
        </p:txBody>
      </p:sp>
    </p:spTree>
    <p:extLst>
      <p:ext uri="{BB962C8B-B14F-4D97-AF65-F5344CB8AC3E}">
        <p14:creationId xmlns:p14="http://schemas.microsoft.com/office/powerpoint/2010/main" val="2957638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11E5D5-AC29-9D98-6749-46A3C9B5C6F7}"/>
              </a:ext>
            </a:extLst>
          </p:cNvPr>
          <p:cNvPicPr>
            <a:picLocks noChangeAspect="1"/>
          </p:cNvPicPr>
          <p:nvPr/>
        </p:nvPicPr>
        <p:blipFill rotWithShape="1">
          <a:blip r:embed="rId2"/>
          <a:srcRect b="7080"/>
          <a:stretch/>
        </p:blipFill>
        <p:spPr>
          <a:xfrm>
            <a:off x="6024419" y="999257"/>
            <a:ext cx="5862782" cy="5447686"/>
          </a:xfrm>
          <a:prstGeom prst="rect">
            <a:avLst/>
          </a:prstGeom>
        </p:spPr>
      </p:pic>
      <p:sp>
        <p:nvSpPr>
          <p:cNvPr id="6" name="TextBox 5">
            <a:extLst>
              <a:ext uri="{FF2B5EF4-FFF2-40B4-BE49-F238E27FC236}">
                <a16:creationId xmlns:a16="http://schemas.microsoft.com/office/drawing/2014/main" id="{3F2BE715-FF1C-35FD-BA82-818D0CF86BE2}"/>
              </a:ext>
            </a:extLst>
          </p:cNvPr>
          <p:cNvSpPr txBox="1"/>
          <p:nvPr/>
        </p:nvSpPr>
        <p:spPr>
          <a:xfrm>
            <a:off x="449179" y="352926"/>
            <a:ext cx="8031366" cy="646331"/>
          </a:xfrm>
          <a:prstGeom prst="rect">
            <a:avLst/>
          </a:prstGeom>
          <a:noFill/>
        </p:spPr>
        <p:txBody>
          <a:bodyPr wrap="none" rtlCol="0">
            <a:spAutoFit/>
          </a:bodyPr>
          <a:lstStyle/>
          <a:p>
            <a:r>
              <a:rPr lang="en-US" sz="3600" i="1" dirty="0" err="1"/>
              <a:t>Dunaliella</a:t>
            </a:r>
            <a:r>
              <a:rPr lang="en-US" sz="3600" i="1" dirty="0"/>
              <a:t> salina </a:t>
            </a:r>
            <a:r>
              <a:rPr lang="en-US" sz="3600" dirty="0"/>
              <a:t>–not a salt-in strategist.   </a:t>
            </a:r>
          </a:p>
        </p:txBody>
      </p:sp>
      <p:sp>
        <p:nvSpPr>
          <p:cNvPr id="7" name="TextBox 6">
            <a:extLst>
              <a:ext uri="{FF2B5EF4-FFF2-40B4-BE49-F238E27FC236}">
                <a16:creationId xmlns:a16="http://schemas.microsoft.com/office/drawing/2014/main" id="{3A32F712-AB99-D52D-C311-392BBF47F576}"/>
              </a:ext>
            </a:extLst>
          </p:cNvPr>
          <p:cNvSpPr txBox="1"/>
          <p:nvPr/>
        </p:nvSpPr>
        <p:spPr>
          <a:xfrm>
            <a:off x="304799" y="1389043"/>
            <a:ext cx="4774769" cy="369332"/>
          </a:xfrm>
          <a:prstGeom prst="rect">
            <a:avLst/>
          </a:prstGeom>
          <a:noFill/>
        </p:spPr>
        <p:txBody>
          <a:bodyPr wrap="none" rtlCol="0">
            <a:spAutoFit/>
          </a:bodyPr>
          <a:lstStyle/>
          <a:p>
            <a:r>
              <a:rPr lang="en-US" dirty="0"/>
              <a:t>green algae – looks red because of beta carotene</a:t>
            </a:r>
          </a:p>
        </p:txBody>
      </p:sp>
      <p:pic>
        <p:nvPicPr>
          <p:cNvPr id="1029" name="Picture 5">
            <a:extLst>
              <a:ext uri="{FF2B5EF4-FFF2-40B4-BE49-F238E27FC236}">
                <a16:creationId xmlns:a16="http://schemas.microsoft.com/office/drawing/2014/main" id="{5F852BB0-2047-50CB-7DEF-072838F7C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001889"/>
            <a:ext cx="4975345" cy="39743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59E194-9B1D-FA8F-3910-7AD6C6892843}"/>
              </a:ext>
            </a:extLst>
          </p:cNvPr>
          <p:cNvSpPr txBox="1"/>
          <p:nvPr/>
        </p:nvSpPr>
        <p:spPr>
          <a:xfrm>
            <a:off x="160421" y="6093973"/>
            <a:ext cx="9474068" cy="646331"/>
          </a:xfrm>
          <a:prstGeom prst="rect">
            <a:avLst/>
          </a:prstGeom>
          <a:noFill/>
        </p:spPr>
        <p:txBody>
          <a:bodyPr wrap="none" rtlCol="0">
            <a:spAutoFit/>
          </a:bodyPr>
          <a:lstStyle/>
          <a:p>
            <a:r>
              <a:rPr lang="en-US" dirty="0"/>
              <a:t>From: </a:t>
            </a:r>
          </a:p>
          <a:p>
            <a:r>
              <a:rPr lang="en-US" dirty="0">
                <a:hlinkClick r:id="rId4"/>
              </a:rPr>
              <a:t>https://commons.wikimedia.org/wiki/File:Microorganisms_from_the_hypersaline_Lake_Tyrrell.jpg</a:t>
            </a:r>
            <a:r>
              <a:rPr lang="en-US" dirty="0"/>
              <a:t> </a:t>
            </a:r>
          </a:p>
        </p:txBody>
      </p:sp>
    </p:spTree>
    <p:extLst>
      <p:ext uri="{BB962C8B-B14F-4D97-AF65-F5344CB8AC3E}">
        <p14:creationId xmlns:p14="http://schemas.microsoft.com/office/powerpoint/2010/main" val="167588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C2BF-BD62-4D87-8D04-1670A82515A1}"/>
              </a:ext>
            </a:extLst>
          </p:cNvPr>
          <p:cNvSpPr>
            <a:spLocks noGrp="1"/>
          </p:cNvSpPr>
          <p:nvPr>
            <p:ph type="ctrTitle"/>
          </p:nvPr>
        </p:nvSpPr>
        <p:spPr/>
        <p:txBody>
          <a:bodyPr>
            <a:normAutofit/>
          </a:bodyPr>
          <a:lstStyle/>
          <a:p>
            <a:r>
              <a:rPr lang="en-US" sz="4400" dirty="0"/>
              <a:t>Constructive Neutral Evolution</a:t>
            </a:r>
            <a:br>
              <a:rPr lang="en-US" sz="4400" dirty="0"/>
            </a:br>
            <a:r>
              <a:rPr lang="en-US" sz="4400" dirty="0"/>
              <a:t>and </a:t>
            </a:r>
            <a:br>
              <a:rPr lang="en-US" sz="4400" dirty="0"/>
            </a:br>
            <a:r>
              <a:rPr lang="en-US" sz="4400" dirty="0"/>
              <a:t>The evolution of genome architecture </a:t>
            </a:r>
          </a:p>
        </p:txBody>
      </p:sp>
    </p:spTree>
    <p:extLst>
      <p:ext uri="{BB962C8B-B14F-4D97-AF65-F5344CB8AC3E}">
        <p14:creationId xmlns:p14="http://schemas.microsoft.com/office/powerpoint/2010/main" val="1693623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0ACF6D-1AC9-FD49-A4CF-C45CE0EC275E}"/>
              </a:ext>
            </a:extLst>
          </p:cNvPr>
          <p:cNvSpPr>
            <a:spLocks noGrp="1"/>
          </p:cNvSpPr>
          <p:nvPr>
            <p:ph idx="1"/>
          </p:nvPr>
        </p:nvSpPr>
        <p:spPr/>
        <p:txBody>
          <a:bodyPr/>
          <a:lstStyle/>
          <a:p>
            <a:pPr marL="0" indent="0">
              <a:buNone/>
            </a:pPr>
            <a:r>
              <a:rPr lang="en-US" dirty="0"/>
              <a:t>Genetic Drift:  the fixation of a selectively neutral or nearly neutral mutation in a population.</a:t>
            </a:r>
          </a:p>
          <a:p>
            <a:pPr marL="0" indent="0">
              <a:buNone/>
            </a:pPr>
            <a:endParaRPr lang="en-US" dirty="0"/>
          </a:p>
          <a:p>
            <a:pPr marL="0" indent="0">
              <a:buNone/>
            </a:pPr>
            <a:r>
              <a:rPr lang="en-US" dirty="0"/>
              <a:t>The smaller a population, the more slightly deleterious mutations can be fixed due to genetic drift.  </a:t>
            </a:r>
          </a:p>
          <a:p>
            <a:pPr marL="0" indent="0">
              <a:buNone/>
            </a:pPr>
            <a:endParaRPr lang="en-US" dirty="0"/>
          </a:p>
        </p:txBody>
      </p:sp>
    </p:spTree>
    <p:extLst>
      <p:ext uri="{BB962C8B-B14F-4D97-AF65-F5344CB8AC3E}">
        <p14:creationId xmlns:p14="http://schemas.microsoft.com/office/powerpoint/2010/main" val="66929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34F1-BDCE-D84F-A480-0E72F59DD858}"/>
              </a:ext>
            </a:extLst>
          </p:cNvPr>
          <p:cNvSpPr>
            <a:spLocks noGrp="1"/>
          </p:cNvSpPr>
          <p:nvPr>
            <p:ph type="title"/>
          </p:nvPr>
        </p:nvSpPr>
        <p:spPr>
          <a:xfrm>
            <a:off x="408895" y="365125"/>
            <a:ext cx="10944905" cy="1325563"/>
          </a:xfrm>
        </p:spPr>
        <p:txBody>
          <a:bodyPr/>
          <a:lstStyle/>
          <a:p>
            <a:r>
              <a:rPr lang="en-US" dirty="0"/>
              <a:t>Michael Lynch</a:t>
            </a:r>
            <a:br>
              <a:rPr lang="en-US" dirty="0"/>
            </a:br>
            <a:r>
              <a:rPr lang="en-US" dirty="0"/>
              <a:t>The Origins of Genome Architecture </a:t>
            </a:r>
          </a:p>
        </p:txBody>
      </p:sp>
      <p:sp>
        <p:nvSpPr>
          <p:cNvPr id="3" name="Content Placeholder 2">
            <a:extLst>
              <a:ext uri="{FF2B5EF4-FFF2-40B4-BE49-F238E27FC236}">
                <a16:creationId xmlns:a16="http://schemas.microsoft.com/office/drawing/2014/main" id="{1570B0A9-352B-5A48-A595-AD36D4408992}"/>
              </a:ext>
            </a:extLst>
          </p:cNvPr>
          <p:cNvSpPr>
            <a:spLocks noGrp="1"/>
          </p:cNvSpPr>
          <p:nvPr>
            <p:ph idx="1"/>
          </p:nvPr>
        </p:nvSpPr>
        <p:spPr>
          <a:xfrm>
            <a:off x="3528392" y="1907759"/>
            <a:ext cx="8497956" cy="4413528"/>
          </a:xfrm>
        </p:spPr>
        <p:txBody>
          <a:bodyPr>
            <a:normAutofit/>
          </a:bodyPr>
          <a:lstStyle/>
          <a:p>
            <a:r>
              <a:rPr lang="en-US" dirty="0">
                <a:latin typeface="+mj-lt"/>
              </a:rPr>
              <a:t>Argues that most features in eukaryotic genomes arose because populations of eukaryotic organism (larger cell size) were much smaller than for prokaryotes.  </a:t>
            </a:r>
          </a:p>
          <a:p>
            <a:r>
              <a:rPr lang="en-US" dirty="0">
                <a:latin typeface="+mj-lt"/>
              </a:rPr>
              <a:t>This includes introns, the proliferation of repetitive elements, mRNA editing, gene duplications and the emergence of protein-protein interactions turning proteins to become parts of complicated multi subunit complexes.  </a:t>
            </a:r>
          </a:p>
        </p:txBody>
      </p:sp>
      <p:pic>
        <p:nvPicPr>
          <p:cNvPr id="1026" name="Picture 2">
            <a:extLst>
              <a:ext uri="{FF2B5EF4-FFF2-40B4-BE49-F238E27FC236}">
                <a16:creationId xmlns:a16="http://schemas.microsoft.com/office/drawing/2014/main" id="{C3DCB2ED-BE49-8640-BCEE-2D18995316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8895" y="2056845"/>
            <a:ext cx="2864391" cy="378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C346C1-9172-F84C-969C-095D9856A7B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08013"/>
            <a:ext cx="5976360" cy="6641974"/>
          </a:xfrm>
          <a:prstGeom prst="rect">
            <a:avLst/>
          </a:prstGeom>
        </p:spPr>
      </p:pic>
      <p:sp>
        <p:nvSpPr>
          <p:cNvPr id="5" name="TextBox 4">
            <a:extLst>
              <a:ext uri="{FF2B5EF4-FFF2-40B4-BE49-F238E27FC236}">
                <a16:creationId xmlns:a16="http://schemas.microsoft.com/office/drawing/2014/main" id="{0F3B3587-C81E-0F47-A147-8540D9231745}"/>
              </a:ext>
            </a:extLst>
          </p:cNvPr>
          <p:cNvSpPr txBox="1"/>
          <p:nvPr/>
        </p:nvSpPr>
        <p:spPr>
          <a:xfrm>
            <a:off x="7325141" y="983974"/>
            <a:ext cx="422413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The percentage of coding DNA is small in animals and plants, the amount of intergenic and intron DNA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Aside: an ongoing debate on the functionality of intergenic DNA continues.  See the discussion of the encode project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onion test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a good exercise for those thinking that most intergenic DNA has important functions in animals and especially humans.  </a:t>
            </a:r>
          </a:p>
        </p:txBody>
      </p:sp>
    </p:spTree>
    <p:extLst>
      <p:ext uri="{BB962C8B-B14F-4D97-AF65-F5344CB8AC3E}">
        <p14:creationId xmlns:p14="http://schemas.microsoft.com/office/powerpoint/2010/main" val="391362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C1877-9938-4F4A-AFBA-AA13FE93AE84}"/>
              </a:ext>
            </a:extLst>
          </p:cNvPr>
          <p:cNvSpPr>
            <a:spLocks noGrp="1"/>
          </p:cNvSpPr>
          <p:nvPr>
            <p:ph idx="1"/>
          </p:nvPr>
        </p:nvSpPr>
        <p:spPr>
          <a:xfrm>
            <a:off x="5999746" y="569495"/>
            <a:ext cx="5354053" cy="5607468"/>
          </a:xfrm>
        </p:spPr>
        <p:txBody>
          <a:bodyPr/>
          <a:lstStyle/>
          <a:p>
            <a:pPr marL="0" indent="0">
              <a:buNone/>
            </a:pPr>
            <a:r>
              <a:rPr lang="en-US" b="1" dirty="0"/>
              <a:t>Cord scrambling </a:t>
            </a:r>
            <a:r>
              <a:rPr lang="en-US" dirty="0"/>
              <a:t>as example for the directionality that may be present in random mutations</a:t>
            </a:r>
          </a:p>
          <a:p>
            <a:pPr marL="0" indent="0">
              <a:buNone/>
            </a:pPr>
            <a:r>
              <a:rPr lang="en-US" dirty="0"/>
              <a:t>From </a:t>
            </a:r>
            <a:r>
              <a:rPr lang="en-US" dirty="0" err="1"/>
              <a:t>Arlin</a:t>
            </a:r>
            <a:r>
              <a:rPr lang="en-US" dirty="0"/>
              <a:t> </a:t>
            </a:r>
            <a:r>
              <a:rPr lang="en-US" dirty="0" err="1"/>
              <a:t>Stolzfus</a:t>
            </a:r>
            <a:r>
              <a:rPr lang="en-US" dirty="0"/>
              <a:t>, Biol. Direct.  </a:t>
            </a:r>
          </a:p>
          <a:p>
            <a:pPr marL="0" indent="0">
              <a:buNone/>
            </a:pPr>
            <a:r>
              <a:rPr lang="en-US" sz="1200" dirty="0">
                <a:hlinkClick r:id="rId2"/>
              </a:rPr>
              <a:t>https:/ /biologydirect.biomedcentral.com/articles/10.1186/1745-6150-7-35</a:t>
            </a:r>
            <a:r>
              <a:rPr lang="en-US" sz="1200" dirty="0"/>
              <a:t> </a:t>
            </a:r>
          </a:p>
        </p:txBody>
      </p:sp>
      <p:pic>
        <p:nvPicPr>
          <p:cNvPr id="4" name="Picture 3">
            <a:extLst>
              <a:ext uri="{FF2B5EF4-FFF2-40B4-BE49-F238E27FC236}">
                <a16:creationId xmlns:a16="http://schemas.microsoft.com/office/drawing/2014/main" id="{E0488686-C976-2945-8936-94FD9674E132}"/>
              </a:ext>
            </a:extLst>
          </p:cNvPr>
          <p:cNvPicPr>
            <a:picLocks noChangeAspect="1"/>
          </p:cNvPicPr>
          <p:nvPr/>
        </p:nvPicPr>
        <p:blipFill>
          <a:blip r:embed="rId3"/>
          <a:stretch>
            <a:fillRect/>
          </a:stretch>
        </p:blipFill>
        <p:spPr>
          <a:xfrm>
            <a:off x="721895" y="109781"/>
            <a:ext cx="5017168" cy="6488871"/>
          </a:xfrm>
          <a:prstGeom prst="rect">
            <a:avLst/>
          </a:prstGeom>
        </p:spPr>
      </p:pic>
      <p:sp>
        <p:nvSpPr>
          <p:cNvPr id="2" name="TextBox 1">
            <a:extLst>
              <a:ext uri="{FF2B5EF4-FFF2-40B4-BE49-F238E27FC236}">
                <a16:creationId xmlns:a16="http://schemas.microsoft.com/office/drawing/2014/main" id="{895F01C6-5202-2C4D-9CD3-72D7B96C93F7}"/>
              </a:ext>
            </a:extLst>
          </p:cNvPr>
          <p:cNvSpPr txBox="1"/>
          <p:nvPr/>
        </p:nvSpPr>
        <p:spPr>
          <a:xfrm>
            <a:off x="5999746" y="2872185"/>
            <a:ext cx="547035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 in complexity can be due to drift, and not better functionality.</a:t>
            </a: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Mutations do not always provide small changes in fitness on which selection acts.  Mutations themselves can provide a driving force towards complexity.  </a:t>
            </a:r>
            <a:br>
              <a:rPr lang="en-US" sz="2400" dirty="0">
                <a:solidFill>
                  <a:prstClr val="black"/>
                </a:solidFill>
                <a:latin typeface="Calibri" panose="020F0502020204030204"/>
              </a:rPr>
            </a:br>
            <a:r>
              <a:rPr lang="en-US" sz="2400" dirty="0">
                <a:solidFill>
                  <a:prstClr val="black"/>
                </a:solidFill>
                <a:latin typeface="Calibri" panose="020F0502020204030204"/>
              </a:rPr>
              <a:t>And some mutations can create large jumps in evolution (e.g., genome mutations)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452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98" y="0"/>
            <a:ext cx="11553624" cy="837210"/>
          </a:xfrm>
        </p:spPr>
        <p:txBody>
          <a:bodyPr>
            <a:normAutofit fontScale="90000"/>
          </a:bodyPr>
          <a:lstStyle/>
          <a:p>
            <a:r>
              <a:rPr lang="en-US" sz="3200" dirty="0"/>
              <a:t>Slightly deleterious mutations can have a directing force toward complexity</a:t>
            </a:r>
          </a:p>
        </p:txBody>
      </p:sp>
      <p:sp>
        <p:nvSpPr>
          <p:cNvPr id="8" name="TextBox 7"/>
          <p:cNvSpPr txBox="1"/>
          <p:nvPr/>
        </p:nvSpPr>
        <p:spPr>
          <a:xfrm>
            <a:off x="313698" y="949428"/>
            <a:ext cx="314605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Constructive neutral evolution: </a:t>
            </a:r>
          </a:p>
        </p:txBody>
      </p:sp>
      <p:pic>
        <p:nvPicPr>
          <p:cNvPr id="3" name="Picture 2"/>
          <p:cNvPicPr>
            <a:picLocks noChangeAspect="1"/>
          </p:cNvPicPr>
          <p:nvPr/>
        </p:nvPicPr>
        <p:blipFill>
          <a:blip r:embed="rId2"/>
          <a:stretch>
            <a:fillRect/>
          </a:stretch>
        </p:blipFill>
        <p:spPr>
          <a:xfrm>
            <a:off x="313698" y="1289670"/>
            <a:ext cx="7056891" cy="4572718"/>
          </a:xfrm>
          <a:prstGeom prst="rect">
            <a:avLst/>
          </a:prstGeom>
        </p:spPr>
      </p:pic>
      <p:sp>
        <p:nvSpPr>
          <p:cNvPr id="4" name="TextBox 3"/>
          <p:cNvSpPr txBox="1"/>
          <p:nvPr/>
        </p:nvSpPr>
        <p:spPr>
          <a:xfrm>
            <a:off x="313698" y="5937662"/>
            <a:ext cx="10612380"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From: Irremediable Complexity?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Author(s): Michael W. Gray, Julius </a:t>
            </a:r>
            <a:r>
              <a:rPr kumimoji="0" lang="en-US" sz="1600" b="0" i="0" u="none" strike="noStrike" kern="1200" cap="none" spc="0" normalizeH="0" baseline="0" noProof="0" dirty="0" err="1">
                <a:ln>
                  <a:noFill/>
                </a:ln>
                <a:solidFill>
                  <a:prstClr val="black"/>
                </a:solidFill>
                <a:effectLst/>
                <a:uLnTx/>
                <a:uFillTx/>
                <a:latin typeface="Calibri" charset="0"/>
                <a:ea typeface="ＭＳ Ｐゴシック" charset="0"/>
                <a:cs typeface="+mn-cs"/>
              </a:rPr>
              <a:t>Lukeš</a:t>
            </a: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 John M. Archibald, Patrick J. Keeling and W. Ford Doolittle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Source:  Science, New Series, Vol. 330, No. 6006 (12 November 2010), pp. 920-921</a:t>
            </a:r>
          </a:p>
        </p:txBody>
      </p:sp>
      <p:sp>
        <p:nvSpPr>
          <p:cNvPr id="5" name="TextBox 4"/>
          <p:cNvSpPr txBox="1"/>
          <p:nvPr/>
        </p:nvSpPr>
        <p:spPr>
          <a:xfrm>
            <a:off x="7716982" y="1800310"/>
            <a:ext cx="3428813" cy="286232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charset="0"/>
                <a:ea typeface="ＭＳ Ｐゴシック" charset="0"/>
                <a:cs typeface="+mn-cs"/>
              </a:rPr>
              <a:t>Random interactions between macromolecules lower the overall free energy, leading to more stability, allowing for destabilizing mutations to occur.  The mutated macromolecule remains stable and active, as long as the binding partner is present. </a:t>
            </a:r>
          </a:p>
        </p:txBody>
      </p:sp>
    </p:spTree>
    <p:extLst>
      <p:ext uri="{BB962C8B-B14F-4D97-AF65-F5344CB8AC3E}">
        <p14:creationId xmlns:p14="http://schemas.microsoft.com/office/powerpoint/2010/main" val="98459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CD525D8-3C4F-1945-A209-9CC753AC25AF}"/>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dirty="0"/>
              <a:t>Reminder </a:t>
            </a:r>
          </a:p>
        </p:txBody>
      </p:sp>
      <p:sp>
        <p:nvSpPr>
          <p:cNvPr id="3" name="Content Placeholder 2">
            <a:extLst>
              <a:ext uri="{FF2B5EF4-FFF2-40B4-BE49-F238E27FC236}">
                <a16:creationId xmlns:a16="http://schemas.microsoft.com/office/drawing/2014/main" id="{FC03E36D-C5D5-A24F-AD3A-E90FDBC2CD48}"/>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br>
              <a:rPr lang="en-US" sz="2400"/>
            </a:br>
            <a:endParaRPr lang="en-US" sz="2400"/>
          </a:p>
        </p:txBody>
      </p:sp>
      <p:pic>
        <p:nvPicPr>
          <p:cNvPr id="8" name="Picture 7" descr="A child posing for a picture&#10;&#10;Description automatically generated">
            <a:extLst>
              <a:ext uri="{FF2B5EF4-FFF2-40B4-BE49-F238E27FC236}">
                <a16:creationId xmlns:a16="http://schemas.microsoft.com/office/drawing/2014/main" id="{B5833A18-9B5C-E444-9D17-CD705DCE2A8C}"/>
              </a:ext>
            </a:extLst>
          </p:cNvPr>
          <p:cNvPicPr>
            <a:picLocks noChangeAspect="1"/>
          </p:cNvPicPr>
          <p:nvPr/>
        </p:nvPicPr>
        <p:blipFill rotWithShape="1">
          <a:blip r:embed="rId3"/>
          <a:srcRect t="1" b="3664"/>
          <a:stretch/>
        </p:blipFill>
        <p:spPr>
          <a:xfrm>
            <a:off x="6807324" y="548181"/>
            <a:ext cx="4282296" cy="5729765"/>
          </a:xfrm>
          <a:prstGeom prst="rect">
            <a:avLst/>
          </a:prstGeom>
        </p:spPr>
      </p:pic>
      <p:sp>
        <p:nvSpPr>
          <p:cNvPr id="12" name="Rectangle 11">
            <a:extLst>
              <a:ext uri="{FF2B5EF4-FFF2-40B4-BE49-F238E27FC236}">
                <a16:creationId xmlns:a16="http://schemas.microsoft.com/office/drawing/2014/main" id="{642F3DB8-EE45-C543-AB0A-90BAC06B0D81}"/>
              </a:ext>
            </a:extLst>
          </p:cNvPr>
          <p:cNvSpPr/>
          <p:nvPr/>
        </p:nvSpPr>
        <p:spPr>
          <a:xfrm>
            <a:off x="8036814" y="3894568"/>
            <a:ext cx="3039615" cy="923330"/>
          </a:xfrm>
          <a:prstGeom prst="rect">
            <a:avLst/>
          </a:prstGeom>
          <a:noFill/>
        </p:spPr>
        <p:txBody>
          <a:bodyPr wrap="none" lIns="91440" tIns="45720" rIns="91440" bIns="45720">
            <a:spAutoFit/>
          </a:bodyPr>
          <a:lstStyle/>
          <a:p>
            <a:pPr algn="ctr">
              <a:spcAft>
                <a:spcPts val="600"/>
              </a:spcAft>
            </a:pP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dirty="0">
                <a:ln w="6600">
                  <a:solidFill>
                    <a:schemeClr val="accent2"/>
                  </a:solidFill>
                  <a:prstDash val="solid"/>
                </a:ln>
                <a:solidFill>
                  <a:srgbClr val="FFFFFF"/>
                </a:solidFill>
                <a:effectLst>
                  <a:outerShdw dist="38100" dir="2700000" algn="tl" rotWithShape="0">
                    <a:schemeClr val="accent2"/>
                  </a:outerShdw>
                </a:effectLst>
              </a:rPr>
              <a:t>Be</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dirty="0">
                <a:ln w="6600">
                  <a:solidFill>
                    <a:schemeClr val="accent2"/>
                  </a:solidFill>
                  <a:prstDash val="solid"/>
                </a:ln>
                <a:solidFill>
                  <a:srgbClr val="FFFFFF"/>
                </a:solidFill>
                <a:effectLst>
                  <a:outerShdw dist="38100" dir="2700000" algn="tl" rotWithShape="0">
                    <a:schemeClr val="accent2"/>
                  </a:outerShdw>
                </a:effectLst>
              </a:rPr>
              <a:t>Nice !</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13" name="Rectangle 12">
            <a:extLst>
              <a:ext uri="{FF2B5EF4-FFF2-40B4-BE49-F238E27FC236}">
                <a16:creationId xmlns:a16="http://schemas.microsoft.com/office/drawing/2014/main" id="{0E7E8257-42B5-9647-9628-B452768BA651}"/>
              </a:ext>
            </a:extLst>
          </p:cNvPr>
          <p:cNvSpPr/>
          <p:nvPr/>
        </p:nvSpPr>
        <p:spPr>
          <a:xfrm>
            <a:off x="7774486" y="4817898"/>
            <a:ext cx="3662093" cy="923330"/>
          </a:xfrm>
          <a:prstGeom prst="rect">
            <a:avLst/>
          </a:prstGeom>
          <a:noFill/>
        </p:spPr>
        <p:txBody>
          <a:bodyPr wrap="none" lIns="91440" tIns="45720" rIns="91440" bIns="45720">
            <a:spAutoFit/>
          </a:bodyPr>
          <a:lstStyle/>
          <a:p>
            <a:pPr algn="ctr">
              <a:spcAft>
                <a:spcPts val="600"/>
              </a:spcAft>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Do the SETs </a:t>
            </a:r>
          </a:p>
        </p:txBody>
      </p:sp>
      <p:sp>
        <p:nvSpPr>
          <p:cNvPr id="15" name="TextBox 14">
            <a:extLst>
              <a:ext uri="{FF2B5EF4-FFF2-40B4-BE49-F238E27FC236}">
                <a16:creationId xmlns:a16="http://schemas.microsoft.com/office/drawing/2014/main" id="{DC85A0CA-F8BE-9F49-933B-D2D8DB3AC772}"/>
              </a:ext>
            </a:extLst>
          </p:cNvPr>
          <p:cNvSpPr txBox="1"/>
          <p:nvPr/>
        </p:nvSpPr>
        <p:spPr>
          <a:xfrm>
            <a:off x="6350721" y="6452282"/>
            <a:ext cx="5516831" cy="369332"/>
          </a:xfrm>
          <a:prstGeom prst="rect">
            <a:avLst/>
          </a:prstGeom>
          <a:noFill/>
        </p:spPr>
        <p:txBody>
          <a:bodyPr wrap="none" rtlCol="0">
            <a:spAutoFit/>
          </a:bodyPr>
          <a:lstStyle/>
          <a:p>
            <a:r>
              <a:rPr lang="en-US" dirty="0"/>
              <a:t>Columbia from </a:t>
            </a:r>
            <a:r>
              <a:rPr lang="en-US" dirty="0">
                <a:hlinkClick r:id="rId4"/>
              </a:rPr>
              <a:t>https://en.wikipedia.org/wiki/Uncle_Sam</a:t>
            </a:r>
            <a:r>
              <a:rPr lang="en-US" dirty="0"/>
              <a:t> </a:t>
            </a:r>
          </a:p>
        </p:txBody>
      </p:sp>
    </p:spTree>
    <p:extLst>
      <p:ext uri="{BB962C8B-B14F-4D97-AF65-F5344CB8AC3E}">
        <p14:creationId xmlns:p14="http://schemas.microsoft.com/office/powerpoint/2010/main" val="59714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BE75-B809-DF4D-A546-213D5768699A}"/>
              </a:ext>
            </a:extLst>
          </p:cNvPr>
          <p:cNvSpPr>
            <a:spLocks noGrp="1"/>
          </p:cNvSpPr>
          <p:nvPr>
            <p:ph type="title"/>
          </p:nvPr>
        </p:nvSpPr>
        <p:spPr>
          <a:xfrm>
            <a:off x="162090" y="158335"/>
            <a:ext cx="10515600" cy="964611"/>
          </a:xfrm>
        </p:spPr>
        <p:txBody>
          <a:bodyPr/>
          <a:lstStyle/>
          <a:p>
            <a:r>
              <a:rPr lang="en-US" dirty="0"/>
              <a:t>Constructive Neutral Evolution</a:t>
            </a:r>
          </a:p>
        </p:txBody>
      </p:sp>
      <p:sp>
        <p:nvSpPr>
          <p:cNvPr id="3" name="Content Placeholder 2">
            <a:extLst>
              <a:ext uri="{FF2B5EF4-FFF2-40B4-BE49-F238E27FC236}">
                <a16:creationId xmlns:a16="http://schemas.microsoft.com/office/drawing/2014/main" id="{CE933945-7412-9448-8A7C-EFB5CEFBF497}"/>
              </a:ext>
            </a:extLst>
          </p:cNvPr>
          <p:cNvSpPr>
            <a:spLocks noGrp="1"/>
          </p:cNvSpPr>
          <p:nvPr>
            <p:ph idx="1"/>
          </p:nvPr>
        </p:nvSpPr>
        <p:spPr>
          <a:xfrm>
            <a:off x="718058" y="1122946"/>
            <a:ext cx="11473941" cy="5919537"/>
          </a:xfrm>
        </p:spPr>
        <p:txBody>
          <a:bodyPr>
            <a:normAutofit fontScale="85000" lnSpcReduction="10000"/>
          </a:bodyPr>
          <a:lstStyle/>
          <a:p>
            <a:r>
              <a:rPr lang="en-US" sz="3300" dirty="0">
                <a:latin typeface="+mj-lt"/>
              </a:rPr>
              <a:t>An organism acquires neutral or only slightly deleterious mutations or traits.  </a:t>
            </a:r>
          </a:p>
          <a:p>
            <a:r>
              <a:rPr lang="en-US" sz="3300" dirty="0">
                <a:latin typeface="+mj-lt"/>
              </a:rPr>
              <a:t>Other mutations or events compensate  (or pre-suppress) for deleterious effect.  </a:t>
            </a:r>
          </a:p>
          <a:p>
            <a:r>
              <a:rPr lang="en-US" sz="3300" dirty="0">
                <a:latin typeface="+mj-lt"/>
              </a:rPr>
              <a:t>The reversal of the mutation is improbable (there are more ways to scramble things than to unscramble them).  </a:t>
            </a:r>
          </a:p>
          <a:p>
            <a:r>
              <a:rPr lang="en-US" sz="3300" dirty="0">
                <a:latin typeface="+mj-lt"/>
              </a:rPr>
              <a:t>The presence of these compensating processes becomes a necessity to achieve the original function.  </a:t>
            </a:r>
          </a:p>
          <a:p>
            <a:r>
              <a:rPr lang="en-US" sz="3300" dirty="0">
                <a:latin typeface="+mj-lt"/>
              </a:rPr>
              <a:t>At no point along the process did the mutations or events increase the fitness of the organism (which does not say that the complex feature later may evolve useful functions).</a:t>
            </a:r>
          </a:p>
          <a:p>
            <a:r>
              <a:rPr lang="en-US" sz="3300" dirty="0">
                <a:latin typeface="+mj-lt"/>
              </a:rPr>
              <a:t>The outcome is a complex process that requires cooperation between different components to fulfill the same function as the original process.</a:t>
            </a:r>
          </a:p>
          <a:p>
            <a:r>
              <a:rPr lang="en-US" sz="3300" dirty="0">
                <a:latin typeface="+mj-lt"/>
              </a:rPr>
              <a:t>CNE occurs more frequently in organisms with small effective populations (See Michael Lynch’s “Evolution of genome architecture”) </a:t>
            </a:r>
          </a:p>
        </p:txBody>
      </p:sp>
    </p:spTree>
    <p:extLst>
      <p:ext uri="{BB962C8B-B14F-4D97-AF65-F5344CB8AC3E}">
        <p14:creationId xmlns:p14="http://schemas.microsoft.com/office/powerpoint/2010/main" val="9606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03FF-6B99-A64F-B45B-3BEB9F0BF7E7}"/>
              </a:ext>
            </a:extLst>
          </p:cNvPr>
          <p:cNvSpPr>
            <a:spLocks noGrp="1"/>
          </p:cNvSpPr>
          <p:nvPr>
            <p:ph type="title"/>
          </p:nvPr>
        </p:nvSpPr>
        <p:spPr/>
        <p:txBody>
          <a:bodyPr/>
          <a:lstStyle/>
          <a:p>
            <a:r>
              <a:rPr lang="en-US" dirty="0"/>
              <a:t>CNE Examples (may be)</a:t>
            </a:r>
          </a:p>
        </p:txBody>
      </p:sp>
      <p:sp>
        <p:nvSpPr>
          <p:cNvPr id="3" name="Content Placeholder 2">
            <a:extLst>
              <a:ext uri="{FF2B5EF4-FFF2-40B4-BE49-F238E27FC236}">
                <a16:creationId xmlns:a16="http://schemas.microsoft.com/office/drawing/2014/main" id="{08ECBCCD-CF9E-0741-85D6-DE4DB13E1633}"/>
              </a:ext>
            </a:extLst>
          </p:cNvPr>
          <p:cNvSpPr>
            <a:spLocks noGrp="1"/>
          </p:cNvSpPr>
          <p:nvPr>
            <p:ph idx="1"/>
          </p:nvPr>
        </p:nvSpPr>
        <p:spPr>
          <a:xfrm>
            <a:off x="838200" y="1527451"/>
            <a:ext cx="10515600" cy="4351338"/>
          </a:xfrm>
        </p:spPr>
        <p:txBody>
          <a:bodyPr>
            <a:normAutofit fontScale="92500" lnSpcReduction="20000"/>
          </a:bodyPr>
          <a:lstStyle/>
          <a:p>
            <a:r>
              <a:rPr lang="en-US" dirty="0"/>
              <a:t>Interactions between macromolecules </a:t>
            </a:r>
          </a:p>
          <a:p>
            <a:r>
              <a:rPr lang="en-US" dirty="0" err="1"/>
              <a:t>Multisubunit</a:t>
            </a:r>
            <a:r>
              <a:rPr lang="en-US" dirty="0"/>
              <a:t> homomers -&gt; </a:t>
            </a:r>
            <a:r>
              <a:rPr lang="en-US" dirty="0" err="1"/>
              <a:t>heteromers</a:t>
            </a:r>
            <a:r>
              <a:rPr lang="en-US" dirty="0"/>
              <a:t> (histones, tubulins, ATP synthase, proteasome)</a:t>
            </a:r>
          </a:p>
          <a:p>
            <a:r>
              <a:rPr lang="en-US" dirty="0"/>
              <a:t>Large protein-RNA complexes (Spliceosome, Ribosome)</a:t>
            </a:r>
          </a:p>
          <a:p>
            <a:r>
              <a:rPr lang="en-US" dirty="0"/>
              <a:t>Split Inteins</a:t>
            </a:r>
          </a:p>
          <a:p>
            <a:r>
              <a:rPr lang="en-US" dirty="0" err="1"/>
              <a:t>Subfunctionalization</a:t>
            </a:r>
            <a:r>
              <a:rPr lang="en-US" dirty="0"/>
              <a:t> (maintaining duplicated genes) </a:t>
            </a:r>
          </a:p>
          <a:p>
            <a:r>
              <a:rPr lang="en-US" dirty="0"/>
              <a:t>RNA editing</a:t>
            </a:r>
          </a:p>
          <a:p>
            <a:r>
              <a:rPr lang="en-US" dirty="0"/>
              <a:t>Alternative splicing</a:t>
            </a:r>
          </a:p>
          <a:p>
            <a:r>
              <a:rPr lang="en-US" dirty="0"/>
              <a:t>? Fixation of introns/inteins in a population </a:t>
            </a:r>
            <a:br>
              <a:rPr lang="en-US" dirty="0"/>
            </a:br>
            <a:r>
              <a:rPr lang="en-US" dirty="0"/>
              <a:t>(mobile genetic elements have their own agenda, and their fixation can be driven by the fitness advantage to themselves) </a:t>
            </a:r>
          </a:p>
          <a:p>
            <a:endParaRPr lang="en-US" dirty="0"/>
          </a:p>
          <a:p>
            <a:endParaRPr lang="en-US" dirty="0"/>
          </a:p>
          <a:p>
            <a:endParaRPr lang="en-US" dirty="0"/>
          </a:p>
        </p:txBody>
      </p:sp>
    </p:spTree>
    <p:extLst>
      <p:ext uri="{BB962C8B-B14F-4D97-AF65-F5344CB8AC3E}">
        <p14:creationId xmlns:p14="http://schemas.microsoft.com/office/powerpoint/2010/main" val="247837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B404A9B-67FF-9A4D-9DDB-97103B28722F}"/>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9C8B4BDA-27D8-E043-BBEC-9B6110D7CDD0}"/>
              </a:ext>
            </a:extLst>
          </p:cNvPr>
          <p:cNvSpPr txBox="1"/>
          <p:nvPr/>
        </p:nvSpPr>
        <p:spPr>
          <a:xfrm>
            <a:off x="4607279" y="6246018"/>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/full/10.1002/iub.489 </a:t>
            </a:r>
          </a:p>
        </p:txBody>
      </p:sp>
      <p:pic>
        <p:nvPicPr>
          <p:cNvPr id="12290" name="Picture 2" descr="Details are in the caption following the image">
            <a:extLst>
              <a:ext uri="{FF2B5EF4-FFF2-40B4-BE49-F238E27FC236}">
                <a16:creationId xmlns:a16="http://schemas.microsoft.com/office/drawing/2014/main" id="{4067ED8C-9965-E426-372A-A1B262AEF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363"/>
            <a:ext cx="12192000" cy="63896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17A57E-AE44-6931-2E24-73156F320C03}"/>
              </a:ext>
            </a:extLst>
          </p:cNvPr>
          <p:cNvSpPr txBox="1"/>
          <p:nvPr/>
        </p:nvSpPr>
        <p:spPr>
          <a:xfrm>
            <a:off x="3820381" y="6472912"/>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/full/10.1002/iub.489 </a:t>
            </a:r>
          </a:p>
        </p:txBody>
      </p:sp>
    </p:spTree>
    <p:extLst>
      <p:ext uri="{BB962C8B-B14F-4D97-AF65-F5344CB8AC3E}">
        <p14:creationId xmlns:p14="http://schemas.microsoft.com/office/powerpoint/2010/main" val="99617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B404A9B-67FF-9A4D-9DDB-97103B28722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7932D87-10B0-2046-8C8D-38662D03E6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420" y="98854"/>
            <a:ext cx="3963391" cy="6759146"/>
          </a:xfrm>
          <a:prstGeom prst="rect">
            <a:avLst/>
          </a:prstGeom>
        </p:spPr>
      </p:pic>
      <p:pic>
        <p:nvPicPr>
          <p:cNvPr id="5" name="Picture 4">
            <a:extLst>
              <a:ext uri="{FF2B5EF4-FFF2-40B4-BE49-F238E27FC236}">
                <a16:creationId xmlns:a16="http://schemas.microsoft.com/office/drawing/2014/main" id="{141C4F73-8B05-134F-B870-C466987577C1}"/>
              </a:ext>
            </a:extLst>
          </p:cNvPr>
          <p:cNvPicPr>
            <a:picLocks noChangeAspect="1"/>
          </p:cNvPicPr>
          <p:nvPr/>
        </p:nvPicPr>
        <p:blipFill>
          <a:blip r:embed="rId4"/>
          <a:stretch>
            <a:fillRect/>
          </a:stretch>
        </p:blipFill>
        <p:spPr>
          <a:xfrm>
            <a:off x="5085191" y="611982"/>
            <a:ext cx="5842000" cy="3937000"/>
          </a:xfrm>
          <a:prstGeom prst="rect">
            <a:avLst/>
          </a:prstGeom>
        </p:spPr>
      </p:pic>
      <p:sp>
        <p:nvSpPr>
          <p:cNvPr id="6" name="TextBox 5">
            <a:extLst>
              <a:ext uri="{FF2B5EF4-FFF2-40B4-BE49-F238E27FC236}">
                <a16:creationId xmlns:a16="http://schemas.microsoft.com/office/drawing/2014/main" id="{9C8B4BDA-27D8-E043-BBEC-9B6110D7CDD0}"/>
              </a:ext>
            </a:extLst>
          </p:cNvPr>
          <p:cNvSpPr txBox="1"/>
          <p:nvPr/>
        </p:nvSpPr>
        <p:spPr>
          <a:xfrm>
            <a:off x="4607279" y="6246018"/>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/full/10.1002/iub.489 </a:t>
            </a:r>
          </a:p>
        </p:txBody>
      </p:sp>
    </p:spTree>
    <p:extLst>
      <p:ext uri="{BB962C8B-B14F-4D97-AF65-F5344CB8AC3E}">
        <p14:creationId xmlns:p14="http://schemas.microsoft.com/office/powerpoint/2010/main" val="1670196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E253-D6DB-914C-8B1F-131C11405425}"/>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9C8B4BDA-27D8-E043-BBEC-9B6110D7CDD0}"/>
              </a:ext>
            </a:extLst>
          </p:cNvPr>
          <p:cNvSpPr txBox="1"/>
          <p:nvPr/>
        </p:nvSpPr>
        <p:spPr>
          <a:xfrm>
            <a:off x="5188047" y="6127833"/>
            <a:ext cx="67978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iubmb.onlinelibrary.wiley.com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/full/10.1002/iub.489 </a:t>
            </a:r>
          </a:p>
        </p:txBody>
      </p:sp>
      <p:pic>
        <p:nvPicPr>
          <p:cNvPr id="4098" name="Picture 2" descr="image">
            <a:extLst>
              <a:ext uri="{FF2B5EF4-FFF2-40B4-BE49-F238E27FC236}">
                <a16:creationId xmlns:a16="http://schemas.microsoft.com/office/drawing/2014/main" id="{1D87ECDB-4B68-A840-815A-97C2582C33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333" y="638261"/>
            <a:ext cx="6649334" cy="511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5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A589-25D6-2343-920E-36C1106BF16D}"/>
              </a:ext>
            </a:extLst>
          </p:cNvPr>
          <p:cNvSpPr>
            <a:spLocks noGrp="1"/>
          </p:cNvSpPr>
          <p:nvPr>
            <p:ph type="title"/>
          </p:nvPr>
        </p:nvSpPr>
        <p:spPr>
          <a:xfrm>
            <a:off x="294503" y="167417"/>
            <a:ext cx="10515600" cy="1325563"/>
          </a:xfrm>
        </p:spPr>
        <p:txBody>
          <a:bodyPr/>
          <a:lstStyle/>
          <a:p>
            <a:r>
              <a:rPr lang="en-US" dirty="0"/>
              <a:t>Gene Unscrambling in Ciliates </a:t>
            </a:r>
            <a:br>
              <a:rPr lang="en-US" dirty="0"/>
            </a:br>
            <a:r>
              <a:rPr lang="en-US" sz="3200" dirty="0"/>
              <a:t>Micro to Macro Nucleus</a:t>
            </a:r>
          </a:p>
        </p:txBody>
      </p:sp>
      <p:pic>
        <p:nvPicPr>
          <p:cNvPr id="4" name="Picture 3">
            <a:extLst>
              <a:ext uri="{FF2B5EF4-FFF2-40B4-BE49-F238E27FC236}">
                <a16:creationId xmlns:a16="http://schemas.microsoft.com/office/drawing/2014/main" id="{BE6B88C5-6F42-6A4E-AD89-9657BF0A2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212" y="1492980"/>
            <a:ext cx="7668687" cy="5365020"/>
          </a:xfrm>
          <a:prstGeom prst="rect">
            <a:avLst/>
          </a:prstGeom>
        </p:spPr>
      </p:pic>
      <p:sp>
        <p:nvSpPr>
          <p:cNvPr id="5" name="TextBox 4">
            <a:extLst>
              <a:ext uri="{FF2B5EF4-FFF2-40B4-BE49-F238E27FC236}">
                <a16:creationId xmlns:a16="http://schemas.microsoft.com/office/drawing/2014/main" id="{593065DD-7A2C-CD44-8504-A406F4D11DB7}"/>
              </a:ext>
            </a:extLst>
          </p:cNvPr>
          <p:cNvSpPr txBox="1"/>
          <p:nvPr/>
        </p:nvSpPr>
        <p:spPr>
          <a:xfrm>
            <a:off x="7895968" y="2818543"/>
            <a:ext cx="426911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Arlin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Stoltzfus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the Possibility of Constructive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Neutral Evolution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https://link.springer.com/article/10.1007%2FPL00006540</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See also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https://www.pnas.org/content/97/7/3298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62342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A589-25D6-2343-920E-36C1106BF16D}"/>
              </a:ext>
            </a:extLst>
          </p:cNvPr>
          <p:cNvSpPr>
            <a:spLocks noGrp="1"/>
          </p:cNvSpPr>
          <p:nvPr>
            <p:ph type="title"/>
          </p:nvPr>
        </p:nvSpPr>
        <p:spPr>
          <a:xfrm>
            <a:off x="294502" y="167417"/>
            <a:ext cx="11897497" cy="1325563"/>
          </a:xfrm>
        </p:spPr>
        <p:txBody>
          <a:bodyPr>
            <a:normAutofit fontScale="90000"/>
          </a:bodyPr>
          <a:lstStyle/>
          <a:p>
            <a:r>
              <a:rPr lang="en-US" dirty="0"/>
              <a:t>Gene Unscrambling in Ciliates </a:t>
            </a:r>
            <a:br>
              <a:rPr lang="en-US" dirty="0"/>
            </a:br>
            <a:r>
              <a:rPr lang="en-US" sz="3200" dirty="0"/>
              <a:t>Micro to Macro Nucleus -- DNA polymerase </a:t>
            </a:r>
            <a:r>
              <a:rPr lang="el-GR" sz="3200" dirty="0"/>
              <a:t>α </a:t>
            </a:r>
            <a:r>
              <a:rPr lang="en-US" sz="3200" dirty="0"/>
              <a:t>gene in </a:t>
            </a:r>
            <a:r>
              <a:rPr lang="en-US" sz="3200" dirty="0" err="1"/>
              <a:t>hypotrichous</a:t>
            </a:r>
            <a:r>
              <a:rPr lang="en-US" sz="3200" dirty="0"/>
              <a:t> ciliates</a:t>
            </a:r>
            <a:br>
              <a:rPr lang="en-US" sz="3200" dirty="0"/>
            </a:br>
            <a:endParaRPr lang="en-US" sz="3200" dirty="0"/>
          </a:p>
        </p:txBody>
      </p:sp>
      <p:sp>
        <p:nvSpPr>
          <p:cNvPr id="5" name="TextBox 4">
            <a:extLst>
              <a:ext uri="{FF2B5EF4-FFF2-40B4-BE49-F238E27FC236}">
                <a16:creationId xmlns:a16="http://schemas.microsoft.com/office/drawing/2014/main" id="{593065DD-7A2C-CD44-8504-A406F4D11DB7}"/>
              </a:ext>
            </a:extLst>
          </p:cNvPr>
          <p:cNvSpPr txBox="1"/>
          <p:nvPr/>
        </p:nvSpPr>
        <p:spPr>
          <a:xfrm>
            <a:off x="7760043" y="5685311"/>
            <a:ext cx="42691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https://www.pnas.org/content/97/7/3298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122" name="Picture 2">
            <a:extLst>
              <a:ext uri="{FF2B5EF4-FFF2-40B4-BE49-F238E27FC236}">
                <a16:creationId xmlns:a16="http://schemas.microsoft.com/office/drawing/2014/main" id="{0E58BF63-F304-4A4D-B166-1A6F5F739B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897" y="1492980"/>
            <a:ext cx="6508812" cy="5365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F0619B-614D-0B44-B221-428C2527CDE6}"/>
              </a:ext>
            </a:extLst>
          </p:cNvPr>
          <p:cNvSpPr txBox="1"/>
          <p:nvPr/>
        </p:nvSpPr>
        <p:spPr>
          <a:xfrm>
            <a:off x="7760043" y="4368114"/>
            <a:ext cx="404489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Evolution and assembly of an extremely </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scrambled gene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Laura 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Landweber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Tai-</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Chih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Kuo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Edward A. Curtis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963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1339-D153-D747-9015-EBCDFC401455}"/>
              </a:ext>
            </a:extLst>
          </p:cNvPr>
          <p:cNvSpPr>
            <a:spLocks noGrp="1"/>
          </p:cNvSpPr>
          <p:nvPr>
            <p:ph type="title"/>
          </p:nvPr>
        </p:nvSpPr>
        <p:spPr>
          <a:xfrm>
            <a:off x="400878" y="18255"/>
            <a:ext cx="10515600" cy="1325563"/>
          </a:xfrm>
        </p:spPr>
        <p:txBody>
          <a:bodyPr/>
          <a:lstStyle/>
          <a:p>
            <a:r>
              <a:rPr lang="en-US" dirty="0"/>
              <a:t>Related Concepts</a:t>
            </a:r>
          </a:p>
        </p:txBody>
      </p:sp>
      <p:sp>
        <p:nvSpPr>
          <p:cNvPr id="3" name="Content Placeholder 2">
            <a:extLst>
              <a:ext uri="{FF2B5EF4-FFF2-40B4-BE49-F238E27FC236}">
                <a16:creationId xmlns:a16="http://schemas.microsoft.com/office/drawing/2014/main" id="{F57F12B3-FC39-254D-95C4-C3D38888EDC6}"/>
              </a:ext>
            </a:extLst>
          </p:cNvPr>
          <p:cNvSpPr>
            <a:spLocks noGrp="1"/>
          </p:cNvSpPr>
          <p:nvPr>
            <p:ph idx="1"/>
          </p:nvPr>
        </p:nvSpPr>
        <p:spPr>
          <a:xfrm>
            <a:off x="699053" y="1253331"/>
            <a:ext cx="10515600" cy="4351338"/>
          </a:xfrm>
        </p:spPr>
        <p:txBody>
          <a:bodyPr/>
          <a:lstStyle/>
          <a:p>
            <a:r>
              <a:rPr lang="en-US" dirty="0"/>
              <a:t>Increased complexity in small populations</a:t>
            </a:r>
          </a:p>
          <a:p>
            <a:r>
              <a:rPr lang="en-US" dirty="0">
                <a:hlinkClick r:id="rId2"/>
              </a:rPr>
              <a:t>Subfunctionalization</a:t>
            </a:r>
            <a:r>
              <a:rPr lang="en-US" dirty="0"/>
              <a:t> to maintain gene duplications (also </a:t>
            </a:r>
            <a:r>
              <a:rPr lang="en-US" dirty="0">
                <a:hlinkClick r:id="rId3"/>
              </a:rPr>
              <a:t>here</a:t>
            </a:r>
            <a:r>
              <a:rPr lang="en-US" dirty="0"/>
              <a:t>)</a:t>
            </a:r>
          </a:p>
          <a:p>
            <a:r>
              <a:rPr lang="en-US" dirty="0"/>
              <a:t>The </a:t>
            </a:r>
            <a:r>
              <a:rPr lang="en-US" dirty="0">
                <a:hlinkClick r:id="rId4"/>
              </a:rPr>
              <a:t>Spandrels of San Marco </a:t>
            </a:r>
            <a:r>
              <a:rPr lang="en-US" dirty="0"/>
              <a:t>(Gould &amp; </a:t>
            </a:r>
            <a:r>
              <a:rPr lang="en-US" dirty="0" err="1"/>
              <a:t>Lewontin</a:t>
            </a:r>
            <a:r>
              <a:rPr lang="en-US" dirty="0"/>
              <a:t>)</a:t>
            </a:r>
          </a:p>
          <a:p>
            <a:r>
              <a:rPr lang="en-US" dirty="0"/>
              <a:t>Biological </a:t>
            </a:r>
            <a:r>
              <a:rPr lang="en-US" dirty="0">
                <a:hlinkClick r:id="rId5"/>
              </a:rPr>
              <a:t>Rube Goldberg </a:t>
            </a:r>
            <a:r>
              <a:rPr lang="en-US" dirty="0"/>
              <a:t>machines.  </a:t>
            </a:r>
          </a:p>
          <a:p>
            <a:endParaRPr lang="en-US" dirty="0"/>
          </a:p>
        </p:txBody>
      </p:sp>
      <p:pic>
        <p:nvPicPr>
          <p:cNvPr id="4" name="Picture 3">
            <a:extLst>
              <a:ext uri="{FF2B5EF4-FFF2-40B4-BE49-F238E27FC236}">
                <a16:creationId xmlns:a16="http://schemas.microsoft.com/office/drawing/2014/main" id="{C7707874-C072-F94C-8222-EB63AAB99D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9053" y="3359426"/>
            <a:ext cx="4339160" cy="3334302"/>
          </a:xfrm>
          <a:prstGeom prst="rect">
            <a:avLst/>
          </a:prstGeom>
        </p:spPr>
      </p:pic>
      <p:pic>
        <p:nvPicPr>
          <p:cNvPr id="5" name="Picture 4">
            <a:extLst>
              <a:ext uri="{FF2B5EF4-FFF2-40B4-BE49-F238E27FC236}">
                <a16:creationId xmlns:a16="http://schemas.microsoft.com/office/drawing/2014/main" id="{4CDF3FD8-EF62-8A4E-AC1F-9E48E8DFF5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04870" y="2414622"/>
            <a:ext cx="3356494" cy="4279106"/>
          </a:xfrm>
          <a:prstGeom prst="rect">
            <a:avLst/>
          </a:prstGeom>
        </p:spPr>
      </p:pic>
    </p:spTree>
    <p:extLst>
      <p:ext uri="{BB962C8B-B14F-4D97-AF65-F5344CB8AC3E}">
        <p14:creationId xmlns:p14="http://schemas.microsoft.com/office/powerpoint/2010/main" val="26718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2247208" y="237402"/>
            <a:ext cx="7475220" cy="75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855878" eaLnBrk="1" fontAlgn="base" hangingPunct="1">
              <a:spcBef>
                <a:spcPct val="0"/>
              </a:spcBef>
              <a:spcAft>
                <a:spcPct val="0"/>
              </a:spcAft>
            </a:pPr>
            <a:r>
              <a:rPr lang="en-US" sz="3960" b="1" dirty="0">
                <a:solidFill>
                  <a:srgbClr val="000000"/>
                </a:solidFill>
              </a:rPr>
              <a:t>Duplications and Evolution</a:t>
            </a:r>
          </a:p>
        </p:txBody>
      </p:sp>
      <p:sp>
        <p:nvSpPr>
          <p:cNvPr id="6" name="Text Box 3"/>
          <p:cNvSpPr txBox="1">
            <a:spLocks noChangeArrowheads="1"/>
          </p:cNvSpPr>
          <p:nvPr/>
        </p:nvSpPr>
        <p:spPr bwMode="auto">
          <a:xfrm>
            <a:off x="5179193" y="1344943"/>
            <a:ext cx="4732020" cy="1532727"/>
          </a:xfrm>
          <a:prstGeom prst="rect">
            <a:avLst/>
          </a:prstGeom>
          <a:noFill/>
          <a:ln w="9525">
            <a:noFill/>
            <a:miter lim="800000"/>
            <a:headEnd/>
            <a:tailEnd/>
          </a:ln>
        </p:spPr>
        <p:txBody>
          <a:bodyPr>
            <a:spAutoFit/>
          </a:bodyPr>
          <a:lstStyle/>
          <a:p>
            <a:pPr defTabSz="855878" eaLnBrk="0" fontAlgn="base" hangingPunct="0">
              <a:spcBef>
                <a:spcPct val="0"/>
              </a:spcBef>
              <a:spcAft>
                <a:spcPct val="0"/>
              </a:spcAft>
              <a:defRPr/>
            </a:pPr>
            <a:r>
              <a:rPr lang="en-US" dirty="0" err="1">
                <a:solidFill>
                  <a:srgbClr val="000000"/>
                </a:solidFill>
                <a:latin typeface="Arial" charset="0"/>
                <a:ea typeface="ＭＳ Ｐゴシック" panose="020B0600070205080204" pitchFamily="34" charset="-128"/>
                <a:cs typeface="ＭＳ Ｐゴシック" charset="0"/>
              </a:rPr>
              <a:t>Ohno</a:t>
            </a:r>
            <a:r>
              <a:rPr lang="en-US" dirty="0">
                <a:solidFill>
                  <a:srgbClr val="000000"/>
                </a:solidFill>
                <a:latin typeface="Arial" charset="0"/>
                <a:ea typeface="ＭＳ Ｐゴシック" panose="020B0600070205080204" pitchFamily="34" charset="-128"/>
                <a:cs typeface="ＭＳ Ｐゴシック" charset="0"/>
              </a:rPr>
              <a:t> postulated that gene duplication plays a major role in evolution</a:t>
            </a:r>
          </a:p>
          <a:p>
            <a:pPr defTabSz="855878" eaLnBrk="0" fontAlgn="base" hangingPunct="0">
              <a:spcBef>
                <a:spcPct val="0"/>
              </a:spcBef>
              <a:spcAft>
                <a:spcPct val="0"/>
              </a:spcAft>
              <a:defRPr/>
            </a:pPr>
            <a:endParaRPr lang="en-US" dirty="0">
              <a:solidFill>
                <a:srgbClr val="000000"/>
              </a:solidFill>
              <a:latin typeface="Arial" charset="0"/>
              <a:ea typeface="ＭＳ Ｐゴシック" panose="020B0600070205080204" pitchFamily="34" charset="-128"/>
              <a:cs typeface="ＭＳ Ｐゴシック" charset="0"/>
            </a:endParaRPr>
          </a:p>
          <a:p>
            <a:pPr marL="160020" indent="-160020" defTabSz="855878" eaLnBrk="0" fontAlgn="base" hangingPunct="0">
              <a:spcBef>
                <a:spcPct val="0"/>
              </a:spcBef>
              <a:spcAft>
                <a:spcPct val="0"/>
              </a:spcAft>
              <a:defRPr/>
            </a:pPr>
            <a:r>
              <a:rPr lang="en-US" dirty="0">
                <a:solidFill>
                  <a:srgbClr val="000000"/>
                </a:solidFill>
                <a:latin typeface="Arial" charset="0"/>
                <a:ea typeface="ＭＳ Ｐゴシック" panose="020B0600070205080204" pitchFamily="34" charset="-128"/>
                <a:cs typeface="ＭＳ Ｐゴシック" charset="0"/>
              </a:rPr>
              <a:t>Small scale duplications (SSD)</a:t>
            </a:r>
          </a:p>
          <a:p>
            <a:pPr marL="160020" indent="-160020" defTabSz="855878" eaLnBrk="0" fontAlgn="base" hangingPunct="0">
              <a:spcBef>
                <a:spcPct val="0"/>
              </a:spcBef>
              <a:spcAft>
                <a:spcPct val="0"/>
              </a:spcAft>
              <a:defRPr/>
            </a:pPr>
            <a:r>
              <a:rPr lang="en-US" dirty="0">
                <a:solidFill>
                  <a:srgbClr val="000000"/>
                </a:solidFill>
                <a:latin typeface="Arial" charset="0"/>
                <a:ea typeface="ＭＳ Ｐゴシック" panose="020B0600070205080204" pitchFamily="34" charset="-128"/>
                <a:cs typeface="ＭＳ Ｐゴシック" charset="0"/>
              </a:rPr>
              <a:t>Whole genome duplications (WGD</a:t>
            </a:r>
            <a:r>
              <a:rPr lang="en-US" sz="2160" dirty="0">
                <a:solidFill>
                  <a:srgbClr val="000000"/>
                </a:solidFill>
                <a:latin typeface="Arial" charset="0"/>
                <a:ea typeface="ＭＳ Ｐゴシック" panose="020B0600070205080204" pitchFamily="34" charset="-128"/>
                <a:cs typeface="ＭＳ Ｐゴシック" charset="0"/>
              </a:rPr>
              <a:t>)</a:t>
            </a:r>
          </a:p>
        </p:txBody>
      </p:sp>
      <p:grpSp>
        <p:nvGrpSpPr>
          <p:cNvPr id="2" name="Group 9"/>
          <p:cNvGrpSpPr>
            <a:grpSpLocks/>
          </p:cNvGrpSpPr>
          <p:nvPr/>
        </p:nvGrpSpPr>
        <p:grpSpPr bwMode="auto">
          <a:xfrm>
            <a:off x="4998720" y="2738199"/>
            <a:ext cx="5074920" cy="3859518"/>
            <a:chOff x="3505200" y="2579906"/>
            <a:chExt cx="5791200" cy="6081997"/>
          </a:xfrm>
        </p:grpSpPr>
        <p:sp>
          <p:nvSpPr>
            <p:cNvPr id="91145" name="Text Box 3"/>
            <p:cNvSpPr txBox="1">
              <a:spLocks noChangeArrowheads="1"/>
            </p:cNvSpPr>
            <p:nvPr/>
          </p:nvSpPr>
          <p:spPr bwMode="auto">
            <a:xfrm>
              <a:off x="3505200" y="2579906"/>
              <a:ext cx="5791200" cy="608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3360" indent="-213360" defTabSz="855878" fontAlgn="base">
                <a:spcBef>
                  <a:spcPct val="0"/>
                </a:spcBef>
                <a:spcAft>
                  <a:spcPct val="0"/>
                </a:spcAft>
              </a:pPr>
              <a:endParaRPr lang="en-US" sz="2160" b="1" dirty="0">
                <a:solidFill>
                  <a:srgbClr val="000000"/>
                </a:solidFill>
              </a:endParaRPr>
            </a:p>
            <a:p>
              <a:pPr marL="213360" indent="-213360" defTabSz="855878" fontAlgn="base">
                <a:spcBef>
                  <a:spcPct val="0"/>
                </a:spcBef>
                <a:spcAft>
                  <a:spcPct val="0"/>
                </a:spcAft>
                <a:buFont typeface="Times" charset="0"/>
                <a:buChar char="•"/>
              </a:pPr>
              <a:r>
                <a:rPr lang="en-US" sz="1800" b="1" dirty="0" err="1">
                  <a:solidFill>
                    <a:srgbClr val="000000"/>
                  </a:solidFill>
                </a:rPr>
                <a:t>Polyploid</a:t>
              </a:r>
              <a:r>
                <a:rPr lang="en-US" sz="1800" b="1" dirty="0">
                  <a:solidFill>
                    <a:srgbClr val="000000"/>
                  </a:solidFill>
                </a:rPr>
                <a:t>:  nucleus contains three or more copies of each chromosome</a:t>
              </a:r>
            </a:p>
            <a:p>
              <a:pPr marL="213360" indent="-213360" defTabSz="855878" fontAlgn="base">
                <a:spcBef>
                  <a:spcPct val="0"/>
                </a:spcBef>
                <a:spcAft>
                  <a:spcPct val="0"/>
                </a:spcAft>
                <a:buFont typeface="Times" charset="0"/>
                <a:buChar char="•"/>
              </a:pPr>
              <a:endParaRPr lang="en-US" sz="1800" b="1" dirty="0">
                <a:solidFill>
                  <a:srgbClr val="000000"/>
                </a:solidFill>
              </a:endParaRPr>
            </a:p>
            <a:p>
              <a:pPr marL="213360" indent="-213360" defTabSz="855878" fontAlgn="base">
                <a:spcBef>
                  <a:spcPct val="0"/>
                </a:spcBef>
                <a:spcAft>
                  <a:spcPct val="0"/>
                </a:spcAft>
                <a:buFont typeface="Times" charset="0"/>
                <a:buChar char="•"/>
              </a:pPr>
              <a:r>
                <a:rPr lang="en-US" sz="1800" b="1" dirty="0">
                  <a:solidFill>
                    <a:srgbClr val="000000"/>
                  </a:solidFill>
                </a:rPr>
                <a:t>Autopolyploid:  formed within a single species</a:t>
              </a:r>
            </a:p>
            <a:p>
              <a:pPr marL="213360" indent="-213360" defTabSz="855878" fontAlgn="base">
                <a:spcBef>
                  <a:spcPct val="0"/>
                </a:spcBef>
                <a:spcAft>
                  <a:spcPct val="0"/>
                </a:spcAft>
              </a:pPr>
              <a:r>
                <a:rPr lang="en-US" sz="1800" b="1" dirty="0">
                  <a:solidFill>
                    <a:srgbClr val="000000"/>
                  </a:solidFill>
                </a:rPr>
                <a:t>	Diploids </a:t>
              </a:r>
              <a:r>
                <a:rPr lang="en-US" sz="1800" b="1" dirty="0">
                  <a:solidFill>
                    <a:srgbClr val="000080"/>
                  </a:solidFill>
                </a:rPr>
                <a:t>AA </a:t>
              </a:r>
              <a:r>
                <a:rPr lang="en-US" sz="1800" b="1" dirty="0">
                  <a:solidFill>
                    <a:srgbClr val="000000"/>
                  </a:solidFill>
                </a:rPr>
                <a:t>and</a:t>
              </a:r>
              <a:r>
                <a:rPr lang="en-US" sz="1800" b="1" dirty="0">
                  <a:solidFill>
                    <a:srgbClr val="000080"/>
                  </a:solidFill>
                </a:rPr>
                <a:t> A’</a:t>
              </a:r>
              <a:r>
                <a:rPr lang="en-US" altLang="ja-JP" sz="1800" b="1" dirty="0">
                  <a:solidFill>
                    <a:srgbClr val="000080"/>
                  </a:solidFill>
                </a:rPr>
                <a:t>A’     </a:t>
              </a:r>
              <a:r>
                <a:rPr lang="en-US" altLang="ja-JP" sz="1800" b="1" dirty="0" err="1">
                  <a:solidFill>
                    <a:srgbClr val="000000"/>
                  </a:solidFill>
                </a:rPr>
                <a:t>Polyploid</a:t>
              </a:r>
              <a:r>
                <a:rPr lang="en-US" altLang="ja-JP" sz="1800" b="1" dirty="0">
                  <a:solidFill>
                    <a:srgbClr val="000000"/>
                  </a:solidFill>
                </a:rPr>
                <a:t> </a:t>
              </a:r>
              <a:r>
                <a:rPr lang="en-US" altLang="ja-JP" sz="1800" b="1" dirty="0">
                  <a:solidFill>
                    <a:srgbClr val="000080"/>
                  </a:solidFill>
                </a:rPr>
                <a:t>AAA’A’</a:t>
              </a:r>
            </a:p>
            <a:p>
              <a:pPr marL="213360" indent="-213360" defTabSz="855878" fontAlgn="base">
                <a:spcBef>
                  <a:spcPct val="0"/>
                </a:spcBef>
                <a:spcAft>
                  <a:spcPct val="0"/>
                </a:spcAft>
              </a:pPr>
              <a:endParaRPr lang="en-US" sz="1800" b="1" dirty="0">
                <a:solidFill>
                  <a:srgbClr val="000080"/>
                </a:solidFill>
              </a:endParaRPr>
            </a:p>
            <a:p>
              <a:pPr marL="213360" indent="-213360" defTabSz="855878" fontAlgn="base">
                <a:spcBef>
                  <a:spcPct val="0"/>
                </a:spcBef>
                <a:spcAft>
                  <a:spcPct val="0"/>
                </a:spcAft>
                <a:buFontTx/>
                <a:buChar char="•"/>
              </a:pPr>
              <a:r>
                <a:rPr lang="en-US" sz="1800" b="1" dirty="0">
                  <a:solidFill>
                    <a:srgbClr val="000000"/>
                  </a:solidFill>
                </a:rPr>
                <a:t>Allopolyploid:  formed from more than one species</a:t>
              </a:r>
            </a:p>
            <a:p>
              <a:pPr marL="213360" indent="-213360" defTabSz="855878" fontAlgn="base">
                <a:spcBef>
                  <a:spcPct val="0"/>
                </a:spcBef>
                <a:spcAft>
                  <a:spcPct val="0"/>
                </a:spcAft>
              </a:pPr>
              <a:r>
                <a:rPr lang="en-US" sz="1800" b="1" dirty="0">
                  <a:solidFill>
                    <a:srgbClr val="000000"/>
                  </a:solidFill>
                </a:rPr>
                <a:t>	Diploids </a:t>
              </a:r>
              <a:r>
                <a:rPr lang="en-US" sz="1800" b="1" dirty="0">
                  <a:solidFill>
                    <a:srgbClr val="000080"/>
                  </a:solidFill>
                </a:rPr>
                <a:t>AA</a:t>
              </a:r>
              <a:r>
                <a:rPr lang="en-US" sz="1800" b="1" dirty="0">
                  <a:solidFill>
                    <a:srgbClr val="0066FF"/>
                  </a:solidFill>
                </a:rPr>
                <a:t> </a:t>
              </a:r>
              <a:r>
                <a:rPr lang="en-US" sz="1800" b="1" dirty="0">
                  <a:solidFill>
                    <a:srgbClr val="000000"/>
                  </a:solidFill>
                </a:rPr>
                <a:t>and </a:t>
              </a:r>
              <a:r>
                <a:rPr lang="en-US" sz="1800" b="1" dirty="0">
                  <a:solidFill>
                    <a:srgbClr val="FF3300"/>
                  </a:solidFill>
                </a:rPr>
                <a:t>BB	      </a:t>
              </a:r>
              <a:r>
                <a:rPr lang="en-US" sz="1800" b="1" dirty="0" err="1">
                  <a:solidFill>
                    <a:srgbClr val="000000"/>
                  </a:solidFill>
                </a:rPr>
                <a:t>Polyploid</a:t>
              </a:r>
              <a:r>
                <a:rPr lang="en-US" sz="1800" b="1" dirty="0">
                  <a:solidFill>
                    <a:srgbClr val="000000"/>
                  </a:solidFill>
                </a:rPr>
                <a:t> </a:t>
              </a:r>
              <a:r>
                <a:rPr lang="en-US" sz="1800" b="1" dirty="0">
                  <a:solidFill>
                    <a:srgbClr val="000080"/>
                  </a:solidFill>
                </a:rPr>
                <a:t>AA</a:t>
              </a:r>
              <a:r>
                <a:rPr lang="en-US" sz="1800" b="1" dirty="0">
                  <a:solidFill>
                    <a:srgbClr val="FF3300"/>
                  </a:solidFill>
                </a:rPr>
                <a:t>BB</a:t>
              </a:r>
              <a:endParaRPr lang="en-US" sz="1800" b="1" dirty="0">
                <a:solidFill>
                  <a:srgbClr val="000000"/>
                </a:solidFill>
              </a:endParaRPr>
            </a:p>
            <a:p>
              <a:pPr marL="213360" indent="-213360" defTabSz="855878" fontAlgn="base">
                <a:spcBef>
                  <a:spcPct val="0"/>
                </a:spcBef>
                <a:spcAft>
                  <a:spcPct val="0"/>
                </a:spcAft>
              </a:pPr>
              <a:endParaRPr lang="en-US" sz="2160" b="1" dirty="0">
                <a:solidFill>
                  <a:srgbClr val="000000"/>
                </a:solidFill>
              </a:endParaRPr>
            </a:p>
            <a:p>
              <a:pPr marL="213360" indent="-213360" defTabSz="855878" fontAlgn="base">
                <a:spcBef>
                  <a:spcPct val="0"/>
                </a:spcBef>
                <a:spcAft>
                  <a:spcPct val="0"/>
                </a:spcAft>
              </a:pPr>
              <a:endParaRPr lang="en-US" sz="2160" b="1" dirty="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855878" eaLnBrk="0" fontAlgn="base" hangingPunct="0">
                <a:spcBef>
                  <a:spcPct val="0"/>
                </a:spcBef>
                <a:spcAft>
                  <a:spcPct val="0"/>
                </a:spcAft>
              </a:pPr>
              <a:endParaRPr lang="en-US" sz="2160">
                <a:solidFill>
                  <a:srgbClr val="000000"/>
                </a:solidFill>
                <a:latin typeface="Arial" charset="0"/>
                <a:ea typeface="ＭＳ Ｐゴシック" panose="020B0600070205080204" pitchFamily="34" charset="-128"/>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855878" eaLnBrk="0" fontAlgn="base" hangingPunct="0">
                <a:spcBef>
                  <a:spcPct val="0"/>
                </a:spcBef>
                <a:spcAft>
                  <a:spcPct val="0"/>
                </a:spcAft>
              </a:pPr>
              <a:endParaRPr lang="en-US" sz="2160">
                <a:solidFill>
                  <a:srgbClr val="000000"/>
                </a:solidFill>
                <a:latin typeface="Arial" charset="0"/>
                <a:ea typeface="ＭＳ Ｐゴシック" panose="020B0600070205080204" pitchFamily="34" charset="-128"/>
                <a:cs typeface="ＭＳ Ｐゴシック" charset="0"/>
              </a:endParaRPr>
            </a:p>
          </p:txBody>
        </p:sp>
      </p:grpSp>
      <p:grpSp>
        <p:nvGrpSpPr>
          <p:cNvPr id="91140" name="Group 15"/>
          <p:cNvGrpSpPr>
            <a:grpSpLocks/>
          </p:cNvGrpSpPr>
          <p:nvPr/>
        </p:nvGrpSpPr>
        <p:grpSpPr bwMode="auto">
          <a:xfrm>
            <a:off x="513347" y="991782"/>
            <a:ext cx="3388093" cy="5866218"/>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855878" eaLnBrk="0" fontAlgn="base" hangingPunct="0">
                <a:spcBef>
                  <a:spcPct val="0"/>
                </a:spcBef>
                <a:spcAft>
                  <a:spcPct val="0"/>
                </a:spcAft>
                <a:defRPr/>
              </a:pPr>
              <a:endParaRPr lang="en-US" sz="2160">
                <a:solidFill>
                  <a:srgbClr val="000000"/>
                </a:solidFill>
                <a:latin typeface="Arial" charset="0"/>
                <a:ea typeface="ＭＳ Ｐゴシック" panose="020B0600070205080204" pitchFamily="34" charset="-128"/>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64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55878" eaLnBrk="1" fontAlgn="base" hangingPunct="1">
                <a:spcBef>
                  <a:spcPct val="0"/>
                </a:spcBef>
                <a:spcAft>
                  <a:spcPct val="0"/>
                </a:spcAft>
              </a:pPr>
              <a:r>
                <a:rPr lang="en-US" sz="1620" b="1" dirty="0">
                  <a:solidFill>
                    <a:srgbClr val="000000"/>
                  </a:solidFill>
                </a:rPr>
                <a:t>Susumu </a:t>
              </a:r>
              <a:r>
                <a:rPr lang="en-US" sz="1620" b="1" dirty="0" err="1">
                  <a:solidFill>
                    <a:srgbClr val="000000"/>
                  </a:solidFill>
                </a:rPr>
                <a:t>Ohno</a:t>
              </a:r>
              <a:r>
                <a:rPr lang="en-US" sz="1620" b="1" dirty="0">
                  <a:solidFill>
                    <a:srgbClr val="000000"/>
                  </a:solidFill>
                </a:rPr>
                <a:t> 1970</a:t>
              </a:r>
            </a:p>
            <a:p>
              <a:pPr defTabSz="855878" eaLnBrk="1" fontAlgn="base" hangingPunct="1">
                <a:spcBef>
                  <a:spcPct val="0"/>
                </a:spcBef>
                <a:spcAft>
                  <a:spcPct val="0"/>
                </a:spcAft>
              </a:pPr>
              <a:r>
                <a:rPr lang="en-US" sz="1620" b="1" dirty="0">
                  <a:solidFill>
                    <a:srgbClr val="000000"/>
                  </a:solidFill>
                </a:rPr>
                <a:t>Evolution by gene duplication</a:t>
              </a:r>
            </a:p>
            <a:p>
              <a:pPr defTabSz="855878" eaLnBrk="1" fontAlgn="base" hangingPunct="1">
                <a:spcBef>
                  <a:spcPct val="0"/>
                </a:spcBef>
                <a:spcAft>
                  <a:spcPct val="0"/>
                </a:spcAft>
              </a:pPr>
              <a:r>
                <a:rPr lang="en-US" sz="1620" b="1" dirty="0">
                  <a:solidFill>
                    <a:srgbClr val="000000"/>
                  </a:solidFill>
                </a:rPr>
                <a:t>1R and 2R hypothesis</a:t>
              </a:r>
            </a:p>
            <a:p>
              <a:pPr defTabSz="855878" eaLnBrk="1" fontAlgn="base" hangingPunct="1">
                <a:spcBef>
                  <a:spcPct val="0"/>
                </a:spcBef>
                <a:spcAft>
                  <a:spcPct val="0"/>
                </a:spcAft>
              </a:pPr>
              <a:endParaRPr lang="en-US" sz="1620" b="1" dirty="0">
                <a:solidFill>
                  <a:srgbClr val="000000"/>
                </a:solidFill>
              </a:endParaRPr>
            </a:p>
            <a:p>
              <a:pPr defTabSz="855878" eaLnBrk="1" fontAlgn="base" hangingPunct="1">
                <a:spcBef>
                  <a:spcPct val="0"/>
                </a:spcBef>
                <a:spcAft>
                  <a:spcPct val="0"/>
                </a:spcAft>
              </a:pPr>
              <a:r>
                <a:rPr lang="ja-JP" altLang="en-US" sz="1620" b="1" dirty="0">
                  <a:solidFill>
                    <a:srgbClr val="000000"/>
                  </a:solidFill>
                </a:rPr>
                <a:t>“</a:t>
              </a:r>
              <a:r>
                <a:rPr lang="en-US" altLang="ja-JP" sz="1620" b="1" dirty="0">
                  <a:solidFill>
                    <a:srgbClr val="000000"/>
                  </a:solidFill>
                </a:rPr>
                <a:t>Junk DNA</a:t>
              </a:r>
              <a:r>
                <a:rPr lang="ja-JP" altLang="en-US" sz="1620" b="1" dirty="0">
                  <a:solidFill>
                    <a:srgbClr val="000000"/>
                  </a:solidFill>
                </a:rPr>
                <a:t>”</a:t>
              </a:r>
              <a:r>
                <a:rPr lang="en-US" altLang="ja-JP" sz="1620" b="1" dirty="0">
                  <a:solidFill>
                    <a:srgbClr val="000000"/>
                  </a:solidFill>
                </a:rPr>
                <a:t> 1972</a:t>
              </a:r>
              <a:endParaRPr lang="en-US" sz="1620" b="1" dirty="0">
                <a:solidFill>
                  <a:srgbClr val="000000"/>
                </a:solidFill>
              </a:endParaRPr>
            </a:p>
          </p:txBody>
        </p:sp>
      </p:grpSp>
      <p:sp>
        <p:nvSpPr>
          <p:cNvPr id="91141" name="TextBox 12"/>
          <p:cNvSpPr txBox="1">
            <a:spLocks noChangeArrowheads="1"/>
          </p:cNvSpPr>
          <p:nvPr/>
        </p:nvSpPr>
        <p:spPr bwMode="auto">
          <a:xfrm>
            <a:off x="7604761" y="6155056"/>
            <a:ext cx="237565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855878" eaLnBrk="1" fontAlgn="base" hangingPunct="1">
              <a:spcBef>
                <a:spcPct val="0"/>
              </a:spcBef>
              <a:spcAft>
                <a:spcPct val="0"/>
              </a:spcAft>
            </a:pPr>
            <a:r>
              <a:rPr lang="en-US" sz="1800" b="1">
                <a:solidFill>
                  <a:srgbClr val="000000"/>
                </a:solidFill>
                <a:latin typeface="Times New Roman" charset="0"/>
              </a:rPr>
              <a:t>Slide from Chris Pires</a:t>
            </a:r>
          </a:p>
        </p:txBody>
      </p:sp>
    </p:spTree>
    <p:extLst>
      <p:ext uri="{BB962C8B-B14F-4D97-AF65-F5344CB8AC3E}">
        <p14:creationId xmlns:p14="http://schemas.microsoft.com/office/powerpoint/2010/main" val="1255882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B3DA-1078-8247-B207-0AF6D152F6C1}"/>
              </a:ext>
            </a:extLst>
          </p:cNvPr>
          <p:cNvSpPr txBox="1"/>
          <p:nvPr/>
        </p:nvSpPr>
        <p:spPr>
          <a:xfrm>
            <a:off x="692557" y="2846825"/>
            <a:ext cx="10243173" cy="3477875"/>
          </a:xfrm>
          <a:prstGeom prst="rect">
            <a:avLst/>
          </a:prstGeom>
          <a:noFill/>
        </p:spPr>
        <p:txBody>
          <a:bodyPr wrap="square" rtlCol="0">
            <a:spAutoFit/>
          </a:bodyPr>
          <a:lstStyle/>
          <a:p>
            <a:r>
              <a:rPr lang="en-US" sz="2000" dirty="0"/>
              <a:t>In the lineage to </a:t>
            </a:r>
            <a:r>
              <a:rPr lang="en-US" sz="2000" b="1" dirty="0"/>
              <a:t>vertebrates</a:t>
            </a:r>
            <a:r>
              <a:rPr lang="en-US" sz="2000" dirty="0"/>
              <a:t>  </a:t>
            </a:r>
            <a:r>
              <a:rPr lang="en-US" sz="2000" dirty="0">
                <a:solidFill>
                  <a:srgbClr val="334DF9"/>
                </a:solidFill>
              </a:rPr>
              <a:t>two</a:t>
            </a:r>
            <a:r>
              <a:rPr lang="en-US" sz="2000" dirty="0"/>
              <a:t> whole genome duplications occurred (the </a:t>
            </a:r>
            <a:r>
              <a:rPr lang="en-US" sz="2000" dirty="0">
                <a:hlinkClick r:id="rId2"/>
              </a:rPr>
              <a:t>exact placement is uncertain</a:t>
            </a:r>
            <a:r>
              <a:rPr lang="en-US" sz="2000" dirty="0"/>
              <a:t>, because other duplications occurred as well).  As a consequence many regulatory genes (e.g. the hox gene cluster) are now present in at least 4 copies per genome.  Many think that this allowed for a more differentiated development) </a:t>
            </a:r>
          </a:p>
          <a:p>
            <a:endParaRPr lang="en-US" sz="2000" dirty="0"/>
          </a:p>
          <a:p>
            <a:r>
              <a:rPr lang="en-US" sz="2000" dirty="0"/>
              <a:t>In fish* </a:t>
            </a:r>
            <a:r>
              <a:rPr lang="en-US" sz="2000" dirty="0">
                <a:solidFill>
                  <a:srgbClr val="334DF9"/>
                </a:solidFill>
              </a:rPr>
              <a:t>three</a:t>
            </a:r>
            <a:r>
              <a:rPr lang="en-US" sz="2000" dirty="0"/>
              <a:t> rounds of whole genome duplications occurred</a:t>
            </a:r>
            <a:br>
              <a:rPr lang="en-US" sz="2000" dirty="0"/>
            </a:br>
            <a:r>
              <a:rPr lang="en-US" sz="2000" dirty="0"/>
              <a:t>(*Teleostei = bony fish; the largest group of fish, but it does not include the sistergroup to the </a:t>
            </a:r>
            <a:r>
              <a:rPr lang="en-US" sz="2000" dirty="0" err="1"/>
              <a:t>tetrapods</a:t>
            </a:r>
            <a:r>
              <a:rPr lang="en-US" sz="2000" dirty="0"/>
              <a:t> (Lungfish or </a:t>
            </a:r>
            <a:r>
              <a:rPr lang="en-US" sz="2000" dirty="0" err="1"/>
              <a:t>Dipnoe</a:t>
            </a:r>
            <a:r>
              <a:rPr lang="en-US" sz="2000" dirty="0"/>
              <a:t>) </a:t>
            </a:r>
          </a:p>
          <a:p>
            <a:r>
              <a:rPr lang="en-US" sz="2000" dirty="0"/>
              <a:t> </a:t>
            </a:r>
          </a:p>
          <a:p>
            <a:r>
              <a:rPr lang="en-US" sz="2000" dirty="0"/>
              <a:t>Most crop plants are polyploid (auto- or allopolyploid) =&gt;  can lead to instant speciation in a </a:t>
            </a:r>
            <a:r>
              <a:rPr lang="en-US" sz="2000" dirty="0" err="1"/>
              <a:t>hybridzone</a:t>
            </a:r>
            <a:r>
              <a:rPr lang="en-US" sz="2000" dirty="0"/>
              <a:t>.</a:t>
            </a:r>
          </a:p>
        </p:txBody>
      </p:sp>
      <p:sp>
        <p:nvSpPr>
          <p:cNvPr id="4" name="TextBox 3">
            <a:extLst>
              <a:ext uri="{FF2B5EF4-FFF2-40B4-BE49-F238E27FC236}">
                <a16:creationId xmlns:a16="http://schemas.microsoft.com/office/drawing/2014/main" id="{51B6AFEE-53BD-E84D-B7D1-620051F432DF}"/>
              </a:ext>
            </a:extLst>
          </p:cNvPr>
          <p:cNvSpPr txBox="1"/>
          <p:nvPr/>
        </p:nvSpPr>
        <p:spPr>
          <a:xfrm>
            <a:off x="692557" y="324736"/>
            <a:ext cx="9441873" cy="2123658"/>
          </a:xfrm>
          <a:prstGeom prst="rect">
            <a:avLst/>
          </a:prstGeom>
          <a:noFill/>
        </p:spPr>
        <p:txBody>
          <a:bodyPr wrap="square" rtlCol="0">
            <a:spAutoFit/>
          </a:bodyPr>
          <a:lstStyle/>
          <a:p>
            <a:r>
              <a:rPr lang="en-US" sz="2400" dirty="0"/>
              <a:t>Type of gene duplications:  </a:t>
            </a:r>
          </a:p>
          <a:p>
            <a:endParaRPr lang="en-US" sz="2400" dirty="0"/>
          </a:p>
          <a:p>
            <a:pPr marL="285750" indent="-285750">
              <a:buFont typeface="Arial" panose="020B0604020202020204" pitchFamily="34" charset="0"/>
              <a:buChar char="•"/>
            </a:pPr>
            <a:r>
              <a:rPr lang="en-US" sz="2000" dirty="0"/>
              <a:t>tandem repeats </a:t>
            </a:r>
          </a:p>
          <a:p>
            <a:pPr marL="285750" indent="-285750">
              <a:buFont typeface="Arial" panose="020B0604020202020204" pitchFamily="34" charset="0"/>
              <a:buChar char="•"/>
            </a:pPr>
            <a:r>
              <a:rPr lang="en-US" sz="2000" dirty="0"/>
              <a:t>duplication via transposition (esp. retro transposition) (selfish genetic elements, but other genes as well (see the </a:t>
            </a:r>
            <a:r>
              <a:rPr lang="en-US" sz="2000" dirty="0">
                <a:hlinkClick r:id="rId3"/>
              </a:rPr>
              <a:t>work</a:t>
            </a:r>
            <a:r>
              <a:rPr lang="en-US" sz="2000" dirty="0"/>
              <a:t> from Craig Nelson’s lab)</a:t>
            </a:r>
          </a:p>
          <a:p>
            <a:pPr marL="285750" indent="-285750">
              <a:buFont typeface="Arial" panose="020B0604020202020204" pitchFamily="34" charset="0"/>
              <a:buChar char="•"/>
            </a:pPr>
            <a:r>
              <a:rPr lang="en-US" sz="2000" dirty="0"/>
              <a:t>Whole genome, chromosome, or chromosome arm duplications</a:t>
            </a:r>
            <a:r>
              <a:rPr lang="en-US" sz="2400" dirty="0"/>
              <a:t> </a:t>
            </a:r>
          </a:p>
        </p:txBody>
      </p:sp>
    </p:spTree>
    <p:extLst>
      <p:ext uri="{BB962C8B-B14F-4D97-AF65-F5344CB8AC3E}">
        <p14:creationId xmlns:p14="http://schemas.microsoft.com/office/powerpoint/2010/main" val="172778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65000-1CF9-5F4F-AE98-457B47B3E018}"/>
              </a:ext>
            </a:extLst>
          </p:cNvPr>
          <p:cNvPicPr>
            <a:picLocks noChangeAspect="1"/>
          </p:cNvPicPr>
          <p:nvPr/>
        </p:nvPicPr>
        <p:blipFill>
          <a:blip r:embed="rId3"/>
          <a:stretch>
            <a:fillRect/>
          </a:stretch>
        </p:blipFill>
        <p:spPr>
          <a:xfrm>
            <a:off x="3338802" y="3580038"/>
            <a:ext cx="3559630" cy="3559630"/>
          </a:xfrm>
          <a:prstGeom prst="rect">
            <a:avLst/>
          </a:prstGeom>
        </p:spPr>
      </p:pic>
      <p:pic>
        <p:nvPicPr>
          <p:cNvPr id="4" name="Picture 3">
            <a:extLst>
              <a:ext uri="{FF2B5EF4-FFF2-40B4-BE49-F238E27FC236}">
                <a16:creationId xmlns:a16="http://schemas.microsoft.com/office/drawing/2014/main" id="{851E2C1D-6799-4346-8CD1-4EE4231B80A1}"/>
              </a:ext>
            </a:extLst>
          </p:cNvPr>
          <p:cNvPicPr>
            <a:picLocks noChangeAspect="1"/>
          </p:cNvPicPr>
          <p:nvPr/>
        </p:nvPicPr>
        <p:blipFill>
          <a:blip r:embed="rId4"/>
          <a:stretch>
            <a:fillRect/>
          </a:stretch>
        </p:blipFill>
        <p:spPr>
          <a:xfrm>
            <a:off x="3338803" y="-118091"/>
            <a:ext cx="3559629" cy="3559629"/>
          </a:xfrm>
          <a:prstGeom prst="rect">
            <a:avLst/>
          </a:prstGeom>
        </p:spPr>
      </p:pic>
      <p:sp>
        <p:nvSpPr>
          <p:cNvPr id="5" name="TextBox 4">
            <a:extLst>
              <a:ext uri="{FF2B5EF4-FFF2-40B4-BE49-F238E27FC236}">
                <a16:creationId xmlns:a16="http://schemas.microsoft.com/office/drawing/2014/main" id="{A18F340E-F314-5447-97E4-95EEF002DA40}"/>
              </a:ext>
            </a:extLst>
          </p:cNvPr>
          <p:cNvSpPr txBox="1"/>
          <p:nvPr/>
        </p:nvSpPr>
        <p:spPr>
          <a:xfrm>
            <a:off x="3870649" y="3303039"/>
            <a:ext cx="2336345" cy="276999"/>
          </a:xfrm>
          <a:prstGeom prst="rect">
            <a:avLst/>
          </a:prstGeom>
          <a:solidFill>
            <a:srgbClr val="FFFFFF"/>
          </a:solidFill>
        </p:spPr>
        <p:txBody>
          <a:bodyPr wrap="none" rtlCol="0">
            <a:spAutoFit/>
          </a:bodyPr>
          <a:lstStyle/>
          <a:p>
            <a:r>
              <a:rPr lang="en-US" sz="1200" dirty="0"/>
              <a:t>pH at which protein has no charge </a:t>
            </a:r>
          </a:p>
        </p:txBody>
      </p:sp>
      <p:sp>
        <p:nvSpPr>
          <p:cNvPr id="6" name="TextBox 5">
            <a:extLst>
              <a:ext uri="{FF2B5EF4-FFF2-40B4-BE49-F238E27FC236}">
                <a16:creationId xmlns:a16="http://schemas.microsoft.com/office/drawing/2014/main" id="{930B99A4-C528-BA4E-907F-88F09B197280}"/>
              </a:ext>
            </a:extLst>
          </p:cNvPr>
          <p:cNvSpPr txBox="1"/>
          <p:nvPr/>
        </p:nvSpPr>
        <p:spPr>
          <a:xfrm>
            <a:off x="6898433" y="392308"/>
            <a:ext cx="2684348" cy="646331"/>
          </a:xfrm>
          <a:prstGeom prst="rect">
            <a:avLst/>
          </a:prstGeom>
          <a:noFill/>
        </p:spPr>
        <p:txBody>
          <a:bodyPr wrap="square" rtlCol="0">
            <a:spAutoFit/>
          </a:bodyPr>
          <a:lstStyle/>
          <a:p>
            <a:r>
              <a:rPr lang="en-US" dirty="0"/>
              <a:t>DNA, cell wall &amp; membrane bound proteins </a:t>
            </a:r>
          </a:p>
        </p:txBody>
      </p:sp>
      <p:cxnSp>
        <p:nvCxnSpPr>
          <p:cNvPr id="7" name="Straight Arrow Connector 6">
            <a:extLst>
              <a:ext uri="{FF2B5EF4-FFF2-40B4-BE49-F238E27FC236}">
                <a16:creationId xmlns:a16="http://schemas.microsoft.com/office/drawing/2014/main" id="{51D8D5F9-24F5-6F41-BCA6-D80EC20C1B74}"/>
              </a:ext>
            </a:extLst>
          </p:cNvPr>
          <p:cNvCxnSpPr/>
          <p:nvPr/>
        </p:nvCxnSpPr>
        <p:spPr bwMode="auto">
          <a:xfrm flipH="1">
            <a:off x="5878286" y="715473"/>
            <a:ext cx="1020147" cy="747567"/>
          </a:xfrm>
          <a:prstGeom prst="straightConnector1">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A99B14BC-EDE3-304F-912B-429E658DAEF9}"/>
              </a:ext>
            </a:extLst>
          </p:cNvPr>
          <p:cNvSpPr txBox="1"/>
          <p:nvPr/>
        </p:nvSpPr>
        <p:spPr>
          <a:xfrm>
            <a:off x="7698257" y="4621188"/>
            <a:ext cx="3559629" cy="1754326"/>
          </a:xfrm>
          <a:prstGeom prst="rect">
            <a:avLst/>
          </a:prstGeom>
          <a:noFill/>
        </p:spPr>
        <p:txBody>
          <a:bodyPr wrap="square" rtlCol="0">
            <a:spAutoFit/>
          </a:bodyPr>
          <a:lstStyle/>
          <a:p>
            <a:r>
              <a:rPr lang="en-US" dirty="0"/>
              <a:t>Thermo-acidophiles have the same bimodal distribution  as other bacteria.  </a:t>
            </a:r>
          </a:p>
          <a:p>
            <a:endParaRPr lang="en-US" dirty="0"/>
          </a:p>
          <a:p>
            <a:r>
              <a:rPr lang="en-US" dirty="0"/>
              <a:t>No indication that these organisms have a more acidic intracellular </a:t>
            </a:r>
            <a:r>
              <a:rPr lang="en-US" dirty="0" err="1"/>
              <a:t>pH.</a:t>
            </a:r>
            <a:r>
              <a:rPr lang="en-US" dirty="0"/>
              <a:t> </a:t>
            </a:r>
          </a:p>
        </p:txBody>
      </p:sp>
    </p:spTree>
    <p:extLst>
      <p:ext uri="{BB962C8B-B14F-4D97-AF65-F5344CB8AC3E}">
        <p14:creationId xmlns:p14="http://schemas.microsoft.com/office/powerpoint/2010/main" val="468000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5327-0F60-BCBF-B21F-3B15364AF900}"/>
              </a:ext>
            </a:extLst>
          </p:cNvPr>
          <p:cNvSpPr>
            <a:spLocks noGrp="1"/>
          </p:cNvSpPr>
          <p:nvPr>
            <p:ph type="title"/>
          </p:nvPr>
        </p:nvSpPr>
        <p:spPr>
          <a:xfrm>
            <a:off x="100413" y="111441"/>
            <a:ext cx="10515600" cy="1325563"/>
          </a:xfrm>
        </p:spPr>
        <p:txBody>
          <a:bodyPr/>
          <a:lstStyle/>
          <a:p>
            <a:r>
              <a:rPr lang="en-US" dirty="0"/>
              <a:t>The Fate of Duplicated Genes</a:t>
            </a:r>
          </a:p>
        </p:txBody>
      </p:sp>
      <p:sp>
        <p:nvSpPr>
          <p:cNvPr id="4" name="Rectangle 3">
            <a:extLst>
              <a:ext uri="{FF2B5EF4-FFF2-40B4-BE49-F238E27FC236}">
                <a16:creationId xmlns:a16="http://schemas.microsoft.com/office/drawing/2014/main" id="{2F1F6CBB-EF8C-48A8-C9B4-F3301D03484C}"/>
              </a:ext>
            </a:extLst>
          </p:cNvPr>
          <p:cNvSpPr/>
          <p:nvPr/>
        </p:nvSpPr>
        <p:spPr>
          <a:xfrm>
            <a:off x="864704" y="3198266"/>
            <a:ext cx="1997766" cy="28823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1</a:t>
            </a:r>
          </a:p>
        </p:txBody>
      </p:sp>
      <p:cxnSp>
        <p:nvCxnSpPr>
          <p:cNvPr id="7" name="Straight Arrow Connector 6">
            <a:extLst>
              <a:ext uri="{FF2B5EF4-FFF2-40B4-BE49-F238E27FC236}">
                <a16:creationId xmlns:a16="http://schemas.microsoft.com/office/drawing/2014/main" id="{16D48BE0-2D7E-52AF-AE55-596482B41120}"/>
              </a:ext>
            </a:extLst>
          </p:cNvPr>
          <p:cNvCxnSpPr>
            <a:cxnSpLocks/>
          </p:cNvCxnSpPr>
          <p:nvPr/>
        </p:nvCxnSpPr>
        <p:spPr>
          <a:xfrm>
            <a:off x="3486684" y="3341408"/>
            <a:ext cx="18715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2F86F2-E550-81D4-7666-B20BBFC6B703}"/>
              </a:ext>
            </a:extLst>
          </p:cNvPr>
          <p:cNvSpPr txBox="1"/>
          <p:nvPr/>
        </p:nvSpPr>
        <p:spPr>
          <a:xfrm>
            <a:off x="3486684" y="2828934"/>
            <a:ext cx="1746440" cy="369332"/>
          </a:xfrm>
          <a:prstGeom prst="rect">
            <a:avLst/>
          </a:prstGeom>
          <a:noFill/>
        </p:spPr>
        <p:txBody>
          <a:bodyPr wrap="square" rtlCol="0">
            <a:spAutoFit/>
          </a:bodyPr>
          <a:lstStyle/>
          <a:p>
            <a:r>
              <a:rPr lang="en-US" dirty="0"/>
              <a:t>gene duplication</a:t>
            </a:r>
          </a:p>
        </p:txBody>
      </p:sp>
      <p:sp>
        <p:nvSpPr>
          <p:cNvPr id="9" name="Rectangle 8">
            <a:extLst>
              <a:ext uri="{FF2B5EF4-FFF2-40B4-BE49-F238E27FC236}">
                <a16:creationId xmlns:a16="http://schemas.microsoft.com/office/drawing/2014/main" id="{E9A961F1-1575-5C70-EFC5-3067D58D0363}"/>
              </a:ext>
            </a:extLst>
          </p:cNvPr>
          <p:cNvSpPr/>
          <p:nvPr/>
        </p:nvSpPr>
        <p:spPr>
          <a:xfrm>
            <a:off x="5657471" y="2684816"/>
            <a:ext cx="1997766" cy="28823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paralog 1</a:t>
            </a:r>
          </a:p>
        </p:txBody>
      </p:sp>
      <p:sp>
        <p:nvSpPr>
          <p:cNvPr id="10" name="Rectangle 9">
            <a:extLst>
              <a:ext uri="{FF2B5EF4-FFF2-40B4-BE49-F238E27FC236}">
                <a16:creationId xmlns:a16="http://schemas.microsoft.com/office/drawing/2014/main" id="{AC3421F7-EB8B-CDD4-AAAA-1FA73BA81533}"/>
              </a:ext>
            </a:extLst>
          </p:cNvPr>
          <p:cNvSpPr/>
          <p:nvPr/>
        </p:nvSpPr>
        <p:spPr>
          <a:xfrm>
            <a:off x="5691654" y="3539395"/>
            <a:ext cx="1997766" cy="28823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paralog 2</a:t>
            </a:r>
          </a:p>
        </p:txBody>
      </p:sp>
      <p:sp>
        <p:nvSpPr>
          <p:cNvPr id="12" name="TextBox 11">
            <a:extLst>
              <a:ext uri="{FF2B5EF4-FFF2-40B4-BE49-F238E27FC236}">
                <a16:creationId xmlns:a16="http://schemas.microsoft.com/office/drawing/2014/main" id="{A5E021FE-74CD-02CF-EB37-19F35E5F961A}"/>
              </a:ext>
            </a:extLst>
          </p:cNvPr>
          <p:cNvSpPr txBox="1"/>
          <p:nvPr/>
        </p:nvSpPr>
        <p:spPr>
          <a:xfrm>
            <a:off x="8120743" y="3498846"/>
            <a:ext cx="3407792" cy="369332"/>
          </a:xfrm>
          <a:prstGeom prst="rect">
            <a:avLst/>
          </a:prstGeom>
          <a:noFill/>
        </p:spPr>
        <p:txBody>
          <a:bodyPr wrap="none" rtlCol="0">
            <a:spAutoFit/>
          </a:bodyPr>
          <a:lstStyle/>
          <a:p>
            <a:r>
              <a:rPr lang="en-US" dirty="0"/>
              <a:t>paralog two picks up new function</a:t>
            </a:r>
          </a:p>
        </p:txBody>
      </p:sp>
      <p:sp>
        <p:nvSpPr>
          <p:cNvPr id="13" name="TextBox 12">
            <a:extLst>
              <a:ext uri="{FF2B5EF4-FFF2-40B4-BE49-F238E27FC236}">
                <a16:creationId xmlns:a16="http://schemas.microsoft.com/office/drawing/2014/main" id="{E7CD2E46-DA6C-860D-8B0E-2C6431795122}"/>
              </a:ext>
            </a:extLst>
          </p:cNvPr>
          <p:cNvSpPr txBox="1"/>
          <p:nvPr/>
        </p:nvSpPr>
        <p:spPr>
          <a:xfrm>
            <a:off x="402771" y="1589314"/>
            <a:ext cx="2359749" cy="400110"/>
          </a:xfrm>
          <a:prstGeom prst="rect">
            <a:avLst/>
          </a:prstGeom>
          <a:noFill/>
        </p:spPr>
        <p:txBody>
          <a:bodyPr wrap="none" rtlCol="0">
            <a:spAutoFit/>
          </a:bodyPr>
          <a:lstStyle/>
          <a:p>
            <a:r>
              <a:rPr lang="en-US" sz="2000" dirty="0"/>
              <a:t>Neofunctionalization</a:t>
            </a:r>
          </a:p>
        </p:txBody>
      </p:sp>
      <p:sp>
        <p:nvSpPr>
          <p:cNvPr id="14" name="TextBox 13">
            <a:extLst>
              <a:ext uri="{FF2B5EF4-FFF2-40B4-BE49-F238E27FC236}">
                <a16:creationId xmlns:a16="http://schemas.microsoft.com/office/drawing/2014/main" id="{CEF8D659-B242-9755-9C6E-7C6D88B7EFE3}"/>
              </a:ext>
            </a:extLst>
          </p:cNvPr>
          <p:cNvSpPr txBox="1"/>
          <p:nvPr/>
        </p:nvSpPr>
        <p:spPr>
          <a:xfrm>
            <a:off x="864704" y="4876481"/>
            <a:ext cx="5651355" cy="523220"/>
          </a:xfrm>
          <a:prstGeom prst="rect">
            <a:avLst/>
          </a:prstGeom>
          <a:noFill/>
        </p:spPr>
        <p:txBody>
          <a:bodyPr wrap="none" rtlCol="0">
            <a:spAutoFit/>
          </a:bodyPr>
          <a:lstStyle/>
          <a:p>
            <a:r>
              <a:rPr lang="en-US" sz="2800" dirty="0"/>
              <a:t>Does happen only very rarely, it at all.</a:t>
            </a:r>
          </a:p>
        </p:txBody>
      </p:sp>
    </p:spTree>
    <p:extLst>
      <p:ext uri="{BB962C8B-B14F-4D97-AF65-F5344CB8AC3E}">
        <p14:creationId xmlns:p14="http://schemas.microsoft.com/office/powerpoint/2010/main" val="2314680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5327-0F60-BCBF-B21F-3B15364AF900}"/>
              </a:ext>
            </a:extLst>
          </p:cNvPr>
          <p:cNvSpPr>
            <a:spLocks noGrp="1"/>
          </p:cNvSpPr>
          <p:nvPr>
            <p:ph type="title"/>
          </p:nvPr>
        </p:nvSpPr>
        <p:spPr>
          <a:xfrm>
            <a:off x="100413" y="111441"/>
            <a:ext cx="10515600" cy="1325563"/>
          </a:xfrm>
        </p:spPr>
        <p:txBody>
          <a:bodyPr/>
          <a:lstStyle/>
          <a:p>
            <a:r>
              <a:rPr lang="en-US" dirty="0"/>
              <a:t>The Fate of Duplicated Genes</a:t>
            </a:r>
          </a:p>
        </p:txBody>
      </p:sp>
      <p:sp>
        <p:nvSpPr>
          <p:cNvPr id="4" name="Rectangle 3">
            <a:extLst>
              <a:ext uri="{FF2B5EF4-FFF2-40B4-BE49-F238E27FC236}">
                <a16:creationId xmlns:a16="http://schemas.microsoft.com/office/drawing/2014/main" id="{2F1F6CBB-EF8C-48A8-C9B4-F3301D03484C}"/>
              </a:ext>
            </a:extLst>
          </p:cNvPr>
          <p:cNvSpPr/>
          <p:nvPr/>
        </p:nvSpPr>
        <p:spPr>
          <a:xfrm>
            <a:off x="864704" y="3198266"/>
            <a:ext cx="1997766" cy="28823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1</a:t>
            </a:r>
          </a:p>
        </p:txBody>
      </p:sp>
      <p:cxnSp>
        <p:nvCxnSpPr>
          <p:cNvPr id="7" name="Straight Arrow Connector 6">
            <a:extLst>
              <a:ext uri="{FF2B5EF4-FFF2-40B4-BE49-F238E27FC236}">
                <a16:creationId xmlns:a16="http://schemas.microsoft.com/office/drawing/2014/main" id="{16D48BE0-2D7E-52AF-AE55-596482B41120}"/>
              </a:ext>
            </a:extLst>
          </p:cNvPr>
          <p:cNvCxnSpPr>
            <a:cxnSpLocks/>
          </p:cNvCxnSpPr>
          <p:nvPr/>
        </p:nvCxnSpPr>
        <p:spPr>
          <a:xfrm>
            <a:off x="3486684" y="3341408"/>
            <a:ext cx="18715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2F86F2-E550-81D4-7666-B20BBFC6B703}"/>
              </a:ext>
            </a:extLst>
          </p:cNvPr>
          <p:cNvSpPr txBox="1"/>
          <p:nvPr/>
        </p:nvSpPr>
        <p:spPr>
          <a:xfrm>
            <a:off x="3486684" y="2828934"/>
            <a:ext cx="1746440" cy="369332"/>
          </a:xfrm>
          <a:prstGeom prst="rect">
            <a:avLst/>
          </a:prstGeom>
          <a:noFill/>
        </p:spPr>
        <p:txBody>
          <a:bodyPr wrap="square" rtlCol="0">
            <a:spAutoFit/>
          </a:bodyPr>
          <a:lstStyle/>
          <a:p>
            <a:r>
              <a:rPr lang="en-US" dirty="0"/>
              <a:t>gene duplication</a:t>
            </a:r>
          </a:p>
        </p:txBody>
      </p:sp>
      <p:sp>
        <p:nvSpPr>
          <p:cNvPr id="9" name="Rectangle 8">
            <a:extLst>
              <a:ext uri="{FF2B5EF4-FFF2-40B4-BE49-F238E27FC236}">
                <a16:creationId xmlns:a16="http://schemas.microsoft.com/office/drawing/2014/main" id="{E9A961F1-1575-5C70-EFC5-3067D58D0363}"/>
              </a:ext>
            </a:extLst>
          </p:cNvPr>
          <p:cNvSpPr/>
          <p:nvPr/>
        </p:nvSpPr>
        <p:spPr>
          <a:xfrm>
            <a:off x="5657471" y="2684816"/>
            <a:ext cx="1997766" cy="28823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paralog 1</a:t>
            </a:r>
          </a:p>
        </p:txBody>
      </p:sp>
      <p:sp>
        <p:nvSpPr>
          <p:cNvPr id="10" name="Rectangle 9">
            <a:extLst>
              <a:ext uri="{FF2B5EF4-FFF2-40B4-BE49-F238E27FC236}">
                <a16:creationId xmlns:a16="http://schemas.microsoft.com/office/drawing/2014/main" id="{AC3421F7-EB8B-CDD4-AAAA-1FA73BA81533}"/>
              </a:ext>
            </a:extLst>
          </p:cNvPr>
          <p:cNvSpPr/>
          <p:nvPr/>
        </p:nvSpPr>
        <p:spPr>
          <a:xfrm>
            <a:off x="5691654" y="3539395"/>
            <a:ext cx="1997766" cy="288235"/>
          </a:xfrm>
          <a:prstGeom prst="rect">
            <a:avLst/>
          </a:prstGeom>
          <a:solidFill>
            <a:schemeClr val="accent4">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trike="sngStrike" dirty="0">
                <a:solidFill>
                  <a:schemeClr val="tx1"/>
                </a:solidFill>
              </a:rPr>
              <a:t>gene paralog 2</a:t>
            </a:r>
          </a:p>
        </p:txBody>
      </p:sp>
      <p:sp>
        <p:nvSpPr>
          <p:cNvPr id="12" name="TextBox 11">
            <a:extLst>
              <a:ext uri="{FF2B5EF4-FFF2-40B4-BE49-F238E27FC236}">
                <a16:creationId xmlns:a16="http://schemas.microsoft.com/office/drawing/2014/main" id="{A5E021FE-74CD-02CF-EB37-19F35E5F961A}"/>
              </a:ext>
            </a:extLst>
          </p:cNvPr>
          <p:cNvSpPr txBox="1"/>
          <p:nvPr/>
        </p:nvSpPr>
        <p:spPr>
          <a:xfrm>
            <a:off x="8131628" y="3539395"/>
            <a:ext cx="3254828" cy="646331"/>
          </a:xfrm>
          <a:prstGeom prst="rect">
            <a:avLst/>
          </a:prstGeom>
          <a:noFill/>
        </p:spPr>
        <p:txBody>
          <a:bodyPr wrap="square" rtlCol="0">
            <a:spAutoFit/>
          </a:bodyPr>
          <a:lstStyle/>
          <a:p>
            <a:r>
              <a:rPr lang="en-US" dirty="0"/>
              <a:t>one paralog accumulates mutations and looses function</a:t>
            </a:r>
          </a:p>
        </p:txBody>
      </p:sp>
      <p:sp>
        <p:nvSpPr>
          <p:cNvPr id="13" name="TextBox 12">
            <a:extLst>
              <a:ext uri="{FF2B5EF4-FFF2-40B4-BE49-F238E27FC236}">
                <a16:creationId xmlns:a16="http://schemas.microsoft.com/office/drawing/2014/main" id="{E7CD2E46-DA6C-860D-8B0E-2C6431795122}"/>
              </a:ext>
            </a:extLst>
          </p:cNvPr>
          <p:cNvSpPr txBox="1"/>
          <p:nvPr/>
        </p:nvSpPr>
        <p:spPr>
          <a:xfrm>
            <a:off x="402771" y="1589314"/>
            <a:ext cx="2364815" cy="400110"/>
          </a:xfrm>
          <a:prstGeom prst="rect">
            <a:avLst/>
          </a:prstGeom>
          <a:noFill/>
        </p:spPr>
        <p:txBody>
          <a:bodyPr wrap="none" rtlCol="0">
            <a:spAutoFit/>
          </a:bodyPr>
          <a:lstStyle/>
          <a:p>
            <a:r>
              <a:rPr lang="en-US" sz="2000" dirty="0"/>
              <a:t>B) Pseudogenization</a:t>
            </a:r>
          </a:p>
        </p:txBody>
      </p:sp>
      <p:sp>
        <p:nvSpPr>
          <p:cNvPr id="14" name="TextBox 13">
            <a:extLst>
              <a:ext uri="{FF2B5EF4-FFF2-40B4-BE49-F238E27FC236}">
                <a16:creationId xmlns:a16="http://schemas.microsoft.com/office/drawing/2014/main" id="{CEF8D659-B242-9755-9C6E-7C6D88B7EFE3}"/>
              </a:ext>
            </a:extLst>
          </p:cNvPr>
          <p:cNvSpPr txBox="1"/>
          <p:nvPr/>
        </p:nvSpPr>
        <p:spPr>
          <a:xfrm>
            <a:off x="864704" y="4876481"/>
            <a:ext cx="3667351" cy="523220"/>
          </a:xfrm>
          <a:prstGeom prst="rect">
            <a:avLst/>
          </a:prstGeom>
          <a:noFill/>
        </p:spPr>
        <p:txBody>
          <a:bodyPr wrap="none" rtlCol="0">
            <a:spAutoFit/>
          </a:bodyPr>
          <a:lstStyle/>
          <a:p>
            <a:r>
              <a:rPr lang="en-US" sz="2800" dirty="0"/>
              <a:t>Occurs most frequently </a:t>
            </a:r>
          </a:p>
        </p:txBody>
      </p:sp>
      <p:sp>
        <p:nvSpPr>
          <p:cNvPr id="6" name="TextBox 5">
            <a:extLst>
              <a:ext uri="{FF2B5EF4-FFF2-40B4-BE49-F238E27FC236}">
                <a16:creationId xmlns:a16="http://schemas.microsoft.com/office/drawing/2014/main" id="{91662D4B-E495-E86C-EFD6-308F60C796A4}"/>
              </a:ext>
            </a:extLst>
          </p:cNvPr>
          <p:cNvSpPr txBox="1"/>
          <p:nvPr/>
        </p:nvSpPr>
        <p:spPr>
          <a:xfrm>
            <a:off x="8131628" y="2580987"/>
            <a:ext cx="3254828" cy="923330"/>
          </a:xfrm>
          <a:prstGeom prst="rect">
            <a:avLst/>
          </a:prstGeom>
          <a:noFill/>
        </p:spPr>
        <p:txBody>
          <a:bodyPr wrap="square" rtlCol="0">
            <a:spAutoFit/>
          </a:bodyPr>
          <a:lstStyle/>
          <a:p>
            <a:r>
              <a:rPr lang="en-US" dirty="0"/>
              <a:t>one paralog keep the original  function</a:t>
            </a:r>
          </a:p>
          <a:p>
            <a:endParaRPr lang="en-US" dirty="0"/>
          </a:p>
        </p:txBody>
      </p:sp>
    </p:spTree>
    <p:extLst>
      <p:ext uri="{BB962C8B-B14F-4D97-AF65-F5344CB8AC3E}">
        <p14:creationId xmlns:p14="http://schemas.microsoft.com/office/powerpoint/2010/main" val="3456458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5327-0F60-BCBF-B21F-3B15364AF900}"/>
              </a:ext>
            </a:extLst>
          </p:cNvPr>
          <p:cNvSpPr>
            <a:spLocks noGrp="1"/>
          </p:cNvSpPr>
          <p:nvPr>
            <p:ph type="title"/>
          </p:nvPr>
        </p:nvSpPr>
        <p:spPr>
          <a:xfrm>
            <a:off x="100413" y="111441"/>
            <a:ext cx="10515600" cy="1325563"/>
          </a:xfrm>
        </p:spPr>
        <p:txBody>
          <a:bodyPr/>
          <a:lstStyle/>
          <a:p>
            <a:r>
              <a:rPr lang="en-US" dirty="0"/>
              <a:t>The Fate of Duplicated Genes</a:t>
            </a:r>
          </a:p>
        </p:txBody>
      </p:sp>
      <p:sp>
        <p:nvSpPr>
          <p:cNvPr id="4" name="Rectangle 3">
            <a:extLst>
              <a:ext uri="{FF2B5EF4-FFF2-40B4-BE49-F238E27FC236}">
                <a16:creationId xmlns:a16="http://schemas.microsoft.com/office/drawing/2014/main" id="{2F1F6CBB-EF8C-48A8-C9B4-F3301D03484C}"/>
              </a:ext>
            </a:extLst>
          </p:cNvPr>
          <p:cNvSpPr/>
          <p:nvPr/>
        </p:nvSpPr>
        <p:spPr>
          <a:xfrm>
            <a:off x="864704" y="3198266"/>
            <a:ext cx="1997766" cy="2882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1</a:t>
            </a:r>
          </a:p>
        </p:txBody>
      </p:sp>
      <p:cxnSp>
        <p:nvCxnSpPr>
          <p:cNvPr id="7" name="Straight Arrow Connector 6">
            <a:extLst>
              <a:ext uri="{FF2B5EF4-FFF2-40B4-BE49-F238E27FC236}">
                <a16:creationId xmlns:a16="http://schemas.microsoft.com/office/drawing/2014/main" id="{16D48BE0-2D7E-52AF-AE55-596482B41120}"/>
              </a:ext>
            </a:extLst>
          </p:cNvPr>
          <p:cNvCxnSpPr>
            <a:cxnSpLocks/>
          </p:cNvCxnSpPr>
          <p:nvPr/>
        </p:nvCxnSpPr>
        <p:spPr>
          <a:xfrm>
            <a:off x="3486684" y="3341408"/>
            <a:ext cx="18715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2F86F2-E550-81D4-7666-B20BBFC6B703}"/>
              </a:ext>
            </a:extLst>
          </p:cNvPr>
          <p:cNvSpPr txBox="1"/>
          <p:nvPr/>
        </p:nvSpPr>
        <p:spPr>
          <a:xfrm>
            <a:off x="3486684" y="2828934"/>
            <a:ext cx="1746440" cy="369332"/>
          </a:xfrm>
          <a:prstGeom prst="rect">
            <a:avLst/>
          </a:prstGeom>
          <a:noFill/>
        </p:spPr>
        <p:txBody>
          <a:bodyPr wrap="square" rtlCol="0">
            <a:spAutoFit/>
          </a:bodyPr>
          <a:lstStyle/>
          <a:p>
            <a:r>
              <a:rPr lang="en-US" dirty="0"/>
              <a:t>gene duplication</a:t>
            </a:r>
          </a:p>
        </p:txBody>
      </p:sp>
      <p:sp>
        <p:nvSpPr>
          <p:cNvPr id="9" name="Rectangle 8">
            <a:extLst>
              <a:ext uri="{FF2B5EF4-FFF2-40B4-BE49-F238E27FC236}">
                <a16:creationId xmlns:a16="http://schemas.microsoft.com/office/drawing/2014/main" id="{E9A961F1-1575-5C70-EFC5-3067D58D0363}"/>
              </a:ext>
            </a:extLst>
          </p:cNvPr>
          <p:cNvSpPr/>
          <p:nvPr/>
        </p:nvSpPr>
        <p:spPr>
          <a:xfrm>
            <a:off x="5657471" y="2684816"/>
            <a:ext cx="1997766" cy="2882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paralog 1</a:t>
            </a:r>
          </a:p>
        </p:txBody>
      </p:sp>
      <p:sp>
        <p:nvSpPr>
          <p:cNvPr id="10" name="Rectangle 9">
            <a:extLst>
              <a:ext uri="{FF2B5EF4-FFF2-40B4-BE49-F238E27FC236}">
                <a16:creationId xmlns:a16="http://schemas.microsoft.com/office/drawing/2014/main" id="{AC3421F7-EB8B-CDD4-AAAA-1FA73BA81533}"/>
              </a:ext>
            </a:extLst>
          </p:cNvPr>
          <p:cNvSpPr/>
          <p:nvPr/>
        </p:nvSpPr>
        <p:spPr>
          <a:xfrm>
            <a:off x="5691654" y="3539395"/>
            <a:ext cx="1997766" cy="288235"/>
          </a:xfrm>
          <a:prstGeom prst="rect">
            <a:avLst/>
          </a:prstGeom>
          <a:solidFill>
            <a:srgbClr val="FFFF00"/>
          </a:solidFill>
          <a:ln>
            <a:solidFill>
              <a:schemeClr val="accent1">
                <a:shade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 paralog 2</a:t>
            </a:r>
          </a:p>
        </p:txBody>
      </p:sp>
      <p:sp>
        <p:nvSpPr>
          <p:cNvPr id="13" name="TextBox 12">
            <a:extLst>
              <a:ext uri="{FF2B5EF4-FFF2-40B4-BE49-F238E27FC236}">
                <a16:creationId xmlns:a16="http://schemas.microsoft.com/office/drawing/2014/main" id="{E7CD2E46-DA6C-860D-8B0E-2C6431795122}"/>
              </a:ext>
            </a:extLst>
          </p:cNvPr>
          <p:cNvSpPr txBox="1"/>
          <p:nvPr/>
        </p:nvSpPr>
        <p:spPr>
          <a:xfrm>
            <a:off x="543038" y="1415321"/>
            <a:ext cx="3695884" cy="584775"/>
          </a:xfrm>
          <a:prstGeom prst="rect">
            <a:avLst/>
          </a:prstGeom>
          <a:noFill/>
        </p:spPr>
        <p:txBody>
          <a:bodyPr wrap="none" rtlCol="0">
            <a:spAutoFit/>
          </a:bodyPr>
          <a:lstStyle/>
          <a:p>
            <a:r>
              <a:rPr lang="en-US" sz="3200" dirty="0" err="1"/>
              <a:t>Subfunctionalization</a:t>
            </a:r>
            <a:endParaRPr lang="en-US" sz="3200" dirty="0"/>
          </a:p>
        </p:txBody>
      </p:sp>
      <p:sp>
        <p:nvSpPr>
          <p:cNvPr id="14" name="TextBox 13">
            <a:extLst>
              <a:ext uri="{FF2B5EF4-FFF2-40B4-BE49-F238E27FC236}">
                <a16:creationId xmlns:a16="http://schemas.microsoft.com/office/drawing/2014/main" id="{CEF8D659-B242-9755-9C6E-7C6D88B7EFE3}"/>
              </a:ext>
            </a:extLst>
          </p:cNvPr>
          <p:cNvSpPr txBox="1"/>
          <p:nvPr/>
        </p:nvSpPr>
        <p:spPr>
          <a:xfrm>
            <a:off x="734075" y="5954167"/>
            <a:ext cx="8424935" cy="523220"/>
          </a:xfrm>
          <a:prstGeom prst="rect">
            <a:avLst/>
          </a:prstGeom>
          <a:noFill/>
        </p:spPr>
        <p:txBody>
          <a:bodyPr wrap="none" rtlCol="0">
            <a:spAutoFit/>
          </a:bodyPr>
          <a:lstStyle/>
          <a:p>
            <a:r>
              <a:rPr lang="en-US" sz="2800" dirty="0"/>
              <a:t>The main pathway paralogs are maintained in a genome.</a:t>
            </a:r>
          </a:p>
        </p:txBody>
      </p:sp>
      <p:sp>
        <p:nvSpPr>
          <p:cNvPr id="3" name="TextBox 2">
            <a:extLst>
              <a:ext uri="{FF2B5EF4-FFF2-40B4-BE49-F238E27FC236}">
                <a16:creationId xmlns:a16="http://schemas.microsoft.com/office/drawing/2014/main" id="{B59B3111-069C-B450-7460-5E4B28401438}"/>
              </a:ext>
            </a:extLst>
          </p:cNvPr>
          <p:cNvSpPr txBox="1"/>
          <p:nvPr/>
        </p:nvSpPr>
        <p:spPr>
          <a:xfrm>
            <a:off x="734075" y="4201418"/>
            <a:ext cx="3217439" cy="1200329"/>
          </a:xfrm>
          <a:prstGeom prst="rect">
            <a:avLst/>
          </a:prstGeom>
          <a:noFill/>
        </p:spPr>
        <p:txBody>
          <a:bodyPr wrap="square" rtlCol="0">
            <a:spAutoFit/>
          </a:bodyPr>
          <a:lstStyle/>
          <a:p>
            <a:r>
              <a:rPr lang="en-US" dirty="0"/>
              <a:t>The gene has a a function </a:t>
            </a:r>
            <a:br>
              <a:rPr lang="en-US" dirty="0"/>
            </a:br>
            <a:r>
              <a:rPr lang="en-US" dirty="0"/>
              <a:t>(e.g., an ATP synthase subunit expressed in all organs, or in all organs of a plant)</a:t>
            </a:r>
          </a:p>
        </p:txBody>
      </p:sp>
      <p:sp>
        <p:nvSpPr>
          <p:cNvPr id="5" name="TextBox 4">
            <a:extLst>
              <a:ext uri="{FF2B5EF4-FFF2-40B4-BE49-F238E27FC236}">
                <a16:creationId xmlns:a16="http://schemas.microsoft.com/office/drawing/2014/main" id="{E1565E9C-0D08-7628-A343-FF65B395A54D}"/>
              </a:ext>
            </a:extLst>
          </p:cNvPr>
          <p:cNvSpPr txBox="1"/>
          <p:nvPr/>
        </p:nvSpPr>
        <p:spPr>
          <a:xfrm>
            <a:off x="5657471" y="4130109"/>
            <a:ext cx="4806754" cy="1754326"/>
          </a:xfrm>
          <a:prstGeom prst="rect">
            <a:avLst/>
          </a:prstGeom>
          <a:noFill/>
        </p:spPr>
        <p:txBody>
          <a:bodyPr wrap="square" rtlCol="0">
            <a:spAutoFit/>
          </a:bodyPr>
          <a:lstStyle/>
          <a:p>
            <a:r>
              <a:rPr lang="en-US" dirty="0"/>
              <a:t>The two paralogs divide the functional space</a:t>
            </a:r>
            <a:br>
              <a:rPr lang="en-US" dirty="0"/>
            </a:br>
            <a:r>
              <a:rPr lang="en-US" dirty="0"/>
              <a:t>(e.g. one paralog is expressed in liver cells, the other in all other organs, or in case of plants one expressed only in anthers, the other in roots, the third in stomata)</a:t>
            </a:r>
          </a:p>
          <a:p>
            <a:endParaRPr lang="en-US" dirty="0"/>
          </a:p>
        </p:txBody>
      </p:sp>
      <p:sp>
        <p:nvSpPr>
          <p:cNvPr id="12" name="TextBox 11">
            <a:extLst>
              <a:ext uri="{FF2B5EF4-FFF2-40B4-BE49-F238E27FC236}">
                <a16:creationId xmlns:a16="http://schemas.microsoft.com/office/drawing/2014/main" id="{DA23BD63-4C27-43C8-83A3-386AF10B57A7}"/>
              </a:ext>
            </a:extLst>
          </p:cNvPr>
          <p:cNvSpPr txBox="1"/>
          <p:nvPr/>
        </p:nvSpPr>
        <p:spPr>
          <a:xfrm>
            <a:off x="5358213" y="1384542"/>
            <a:ext cx="6011517" cy="646331"/>
          </a:xfrm>
          <a:prstGeom prst="rect">
            <a:avLst/>
          </a:prstGeom>
          <a:noFill/>
        </p:spPr>
        <p:txBody>
          <a:bodyPr wrap="none" rtlCol="0">
            <a:spAutoFit/>
          </a:bodyPr>
          <a:lstStyle/>
          <a:p>
            <a:r>
              <a:rPr lang="en-US" dirty="0"/>
              <a:t>Initially this is slightly deleterious, because an additional gene </a:t>
            </a:r>
            <a:br>
              <a:rPr lang="en-US" dirty="0"/>
            </a:br>
            <a:r>
              <a:rPr lang="en-US" dirty="0"/>
              <a:t>needs to be maintained </a:t>
            </a:r>
          </a:p>
        </p:txBody>
      </p:sp>
    </p:spTree>
    <p:extLst>
      <p:ext uri="{BB962C8B-B14F-4D97-AF65-F5344CB8AC3E}">
        <p14:creationId xmlns:p14="http://schemas.microsoft.com/office/powerpoint/2010/main" val="3624428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0ACC99-B37E-FF43-894C-E4EEE0673ADF}"/>
              </a:ext>
            </a:extLst>
          </p:cNvPr>
          <p:cNvSpPr txBox="1"/>
          <p:nvPr/>
        </p:nvSpPr>
        <p:spPr>
          <a:xfrm>
            <a:off x="760214" y="700388"/>
            <a:ext cx="10671572" cy="5539978"/>
          </a:xfrm>
          <a:prstGeom prst="rect">
            <a:avLst/>
          </a:prstGeom>
          <a:noFill/>
        </p:spPr>
        <p:txBody>
          <a:bodyPr wrap="square" rtlCol="0">
            <a:spAutoFit/>
          </a:bodyPr>
          <a:lstStyle/>
          <a:p>
            <a:r>
              <a:rPr lang="en-US" sz="2800" dirty="0"/>
              <a:t>Question:  </a:t>
            </a:r>
          </a:p>
          <a:p>
            <a:endParaRPr lang="en-US" sz="2800" dirty="0"/>
          </a:p>
          <a:p>
            <a:r>
              <a:rPr lang="en-US" sz="2800" dirty="0"/>
              <a:t>A correlation between genome size and organismal complexity seems to exist (although, see the onion).  </a:t>
            </a:r>
          </a:p>
          <a:p>
            <a:endParaRPr lang="en-US" sz="2800" dirty="0"/>
          </a:p>
          <a:p>
            <a:r>
              <a:rPr lang="en-US" sz="2800" dirty="0"/>
              <a:t>However, does this prove that the longer and more frequent intron, and most of the non-coding DNA plays a role in this complexity that is adaptive?  </a:t>
            </a:r>
          </a:p>
          <a:p>
            <a:endParaRPr lang="en-US" sz="2800" dirty="0"/>
          </a:p>
          <a:p>
            <a:r>
              <a:rPr lang="en-US" sz="2800" dirty="0"/>
              <a:t>Or is it more likely that drift allowed for these features (intron proliferation and size increase), and that the increased complexity was then used in some instances to provide adaptive features.  </a:t>
            </a:r>
          </a:p>
          <a:p>
            <a:endParaRPr lang="en-US" dirty="0"/>
          </a:p>
        </p:txBody>
      </p:sp>
    </p:spTree>
    <p:extLst>
      <p:ext uri="{BB962C8B-B14F-4D97-AF65-F5344CB8AC3E}">
        <p14:creationId xmlns:p14="http://schemas.microsoft.com/office/powerpoint/2010/main" val="608054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FB81-A271-6496-3F01-6DE0E2DAD5F4}"/>
              </a:ext>
            </a:extLst>
          </p:cNvPr>
          <p:cNvSpPr>
            <a:spLocks noGrp="1"/>
          </p:cNvSpPr>
          <p:nvPr>
            <p:ph type="title"/>
          </p:nvPr>
        </p:nvSpPr>
        <p:spPr/>
        <p:txBody>
          <a:bodyPr/>
          <a:lstStyle/>
          <a:p>
            <a:r>
              <a:rPr lang="en-US" dirty="0"/>
              <a:t>Benefits of introns</a:t>
            </a:r>
          </a:p>
        </p:txBody>
      </p:sp>
      <p:sp>
        <p:nvSpPr>
          <p:cNvPr id="3" name="Content Placeholder 2">
            <a:extLst>
              <a:ext uri="{FF2B5EF4-FFF2-40B4-BE49-F238E27FC236}">
                <a16:creationId xmlns:a16="http://schemas.microsoft.com/office/drawing/2014/main" id="{E6B6A738-722B-290B-1459-338C4E362507}"/>
              </a:ext>
            </a:extLst>
          </p:cNvPr>
          <p:cNvSpPr>
            <a:spLocks noGrp="1"/>
          </p:cNvSpPr>
          <p:nvPr>
            <p:ph idx="1"/>
          </p:nvPr>
        </p:nvSpPr>
        <p:spPr>
          <a:xfrm>
            <a:off x="838200" y="1825625"/>
            <a:ext cx="10515600" cy="2393449"/>
          </a:xfrm>
        </p:spPr>
        <p:txBody>
          <a:bodyPr/>
          <a:lstStyle/>
          <a:p>
            <a:r>
              <a:rPr lang="en-US" dirty="0"/>
              <a:t>Alternative Splicing</a:t>
            </a:r>
          </a:p>
          <a:p>
            <a:r>
              <a:rPr lang="en-US" dirty="0"/>
              <a:t>Exon shuffling</a:t>
            </a:r>
          </a:p>
          <a:p>
            <a:r>
              <a:rPr lang="en-US" dirty="0"/>
              <a:t>If splicing is skipped the intron sequence can become a novel exon.</a:t>
            </a:r>
          </a:p>
          <a:p>
            <a:r>
              <a:rPr lang="en-US" sz="2800" dirty="0"/>
              <a:t>Nonsense-mediated mRNA decay (NMD) pathway</a:t>
            </a:r>
            <a:endParaRPr lang="en-US" dirty="0"/>
          </a:p>
        </p:txBody>
      </p:sp>
    </p:spTree>
    <p:extLst>
      <p:ext uri="{BB962C8B-B14F-4D97-AF65-F5344CB8AC3E}">
        <p14:creationId xmlns:p14="http://schemas.microsoft.com/office/powerpoint/2010/main" val="2182812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D1D32-30DB-064E-9844-877FE06539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9168" y="63851"/>
            <a:ext cx="6839935" cy="5750052"/>
          </a:xfrm>
          <a:prstGeom prst="rect">
            <a:avLst/>
          </a:prstGeom>
        </p:spPr>
      </p:pic>
      <p:sp>
        <p:nvSpPr>
          <p:cNvPr id="6" name="TextBox 5">
            <a:extLst>
              <a:ext uri="{FF2B5EF4-FFF2-40B4-BE49-F238E27FC236}">
                <a16:creationId xmlns:a16="http://schemas.microsoft.com/office/drawing/2014/main" id="{1B604DD2-8BB4-CE43-854E-17F7D2CEEE3C}"/>
              </a:ext>
            </a:extLst>
          </p:cNvPr>
          <p:cNvSpPr txBox="1"/>
          <p:nvPr/>
        </p:nvSpPr>
        <p:spPr>
          <a:xfrm>
            <a:off x="5131378" y="581297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783F4C7-352B-FB45-B827-1C51595CD560}"/>
              </a:ext>
            </a:extLst>
          </p:cNvPr>
          <p:cNvSpPr txBox="1"/>
          <p:nvPr/>
        </p:nvSpPr>
        <p:spPr>
          <a:xfrm>
            <a:off x="5131378" y="636696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8E8C4923-BC6C-1CC0-06E3-70B96E97387C}"/>
              </a:ext>
            </a:extLst>
          </p:cNvPr>
          <p:cNvSpPr txBox="1"/>
          <p:nvPr/>
        </p:nvSpPr>
        <p:spPr>
          <a:xfrm>
            <a:off x="462970" y="121699"/>
            <a:ext cx="4177747" cy="523220"/>
          </a:xfrm>
          <a:prstGeom prst="rect">
            <a:avLst/>
          </a:prstGeom>
          <a:solidFill>
            <a:schemeClr val="bg1"/>
          </a:solidFill>
        </p:spPr>
        <p:txBody>
          <a:bodyPr wrap="none" rtlCol="0">
            <a:spAutoFit/>
          </a:bodyPr>
          <a:lstStyle/>
          <a:p>
            <a:r>
              <a:rPr lang="en-US" sz="2800" dirty="0"/>
              <a:t>Inteins, </a:t>
            </a:r>
            <a:r>
              <a:rPr lang="en-US" sz="2800"/>
              <a:t>aka Protein </a:t>
            </a:r>
            <a:r>
              <a:rPr lang="en-US" sz="2800" dirty="0"/>
              <a:t>Introns</a:t>
            </a:r>
          </a:p>
        </p:txBody>
      </p:sp>
      <p:sp>
        <p:nvSpPr>
          <p:cNvPr id="3" name="TextBox 2">
            <a:extLst>
              <a:ext uri="{FF2B5EF4-FFF2-40B4-BE49-F238E27FC236}">
                <a16:creationId xmlns:a16="http://schemas.microsoft.com/office/drawing/2014/main" id="{8F398319-14BB-BAD9-901B-013A1A3E50A4}"/>
              </a:ext>
            </a:extLst>
          </p:cNvPr>
          <p:cNvSpPr txBox="1"/>
          <p:nvPr/>
        </p:nvSpPr>
        <p:spPr>
          <a:xfrm>
            <a:off x="778476" y="2310714"/>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51DF6AD4-8058-93AB-EEF5-7A10B4CB11E5}"/>
              </a:ext>
            </a:extLst>
          </p:cNvPr>
          <p:cNvSpPr txBox="1"/>
          <p:nvPr/>
        </p:nvSpPr>
        <p:spPr>
          <a:xfrm>
            <a:off x="358345" y="1710549"/>
            <a:ext cx="3571103" cy="1631216"/>
          </a:xfrm>
          <a:prstGeom prst="rect">
            <a:avLst/>
          </a:prstGeom>
          <a:noFill/>
        </p:spPr>
        <p:txBody>
          <a:bodyPr wrap="square" rtlCol="0">
            <a:spAutoFit/>
          </a:bodyPr>
          <a:lstStyle/>
          <a:p>
            <a:r>
              <a:rPr lang="en-US" sz="2000" dirty="0"/>
              <a:t>Bars on the periphery give numbers per genome, ranging from 1 to 19.</a:t>
            </a:r>
          </a:p>
          <a:p>
            <a:r>
              <a:rPr lang="en-US" sz="2000" dirty="0"/>
              <a:t>Only genomes with at least one intein included.</a:t>
            </a:r>
          </a:p>
        </p:txBody>
      </p:sp>
    </p:spTree>
    <p:extLst>
      <p:ext uri="{BB962C8B-B14F-4D97-AF65-F5344CB8AC3E}">
        <p14:creationId xmlns:p14="http://schemas.microsoft.com/office/powerpoint/2010/main" val="2745184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B378CC6E-2EB1-AE4A-81DD-A8D6226E49F0}"/>
              </a:ext>
            </a:extLst>
          </p:cNvPr>
          <p:cNvPicPr>
            <a:picLocks noChangeAspect="1"/>
          </p:cNvPicPr>
          <p:nvPr/>
        </p:nvPicPr>
        <p:blipFill>
          <a:blip r:embed="rId3"/>
          <a:stretch>
            <a:fillRect/>
          </a:stretch>
        </p:blipFill>
        <p:spPr>
          <a:xfrm>
            <a:off x="8936298" y="4594350"/>
            <a:ext cx="2676312" cy="1565363"/>
          </a:xfrm>
          <a:prstGeom prst="rect">
            <a:avLst/>
          </a:prstGeom>
        </p:spPr>
      </p:pic>
      <p:pic>
        <p:nvPicPr>
          <p:cNvPr id="78" name="Picture 77">
            <a:extLst>
              <a:ext uri="{FF2B5EF4-FFF2-40B4-BE49-F238E27FC236}">
                <a16:creationId xmlns:a16="http://schemas.microsoft.com/office/drawing/2014/main" id="{8E1A2E40-9B17-5741-9ACF-E65EBA432292}"/>
              </a:ext>
            </a:extLst>
          </p:cNvPr>
          <p:cNvPicPr>
            <a:picLocks noChangeAspect="1"/>
          </p:cNvPicPr>
          <p:nvPr/>
        </p:nvPicPr>
        <p:blipFill>
          <a:blip r:embed="rId4"/>
          <a:stretch>
            <a:fillRect/>
          </a:stretch>
        </p:blipFill>
        <p:spPr>
          <a:xfrm>
            <a:off x="7960039" y="2818029"/>
            <a:ext cx="1990867" cy="1594359"/>
          </a:xfrm>
          <a:prstGeom prst="rect">
            <a:avLst/>
          </a:prstGeom>
        </p:spPr>
      </p:pic>
      <p:pic>
        <p:nvPicPr>
          <p:cNvPr id="47" name="Picture 46">
            <a:extLst>
              <a:ext uri="{FF2B5EF4-FFF2-40B4-BE49-F238E27FC236}">
                <a16:creationId xmlns:a16="http://schemas.microsoft.com/office/drawing/2014/main" id="{654B9177-8E34-9D43-A087-F2822D6A85A8}"/>
              </a:ext>
            </a:extLst>
          </p:cNvPr>
          <p:cNvPicPr>
            <a:picLocks noChangeAspect="1"/>
          </p:cNvPicPr>
          <p:nvPr/>
        </p:nvPicPr>
        <p:blipFill>
          <a:blip r:embed="rId5"/>
          <a:stretch>
            <a:fillRect/>
          </a:stretch>
        </p:blipFill>
        <p:spPr>
          <a:xfrm>
            <a:off x="1928944" y="4104148"/>
            <a:ext cx="1223484" cy="2125112"/>
          </a:xfrm>
          <a:prstGeom prst="rect">
            <a:avLst/>
          </a:prstGeom>
        </p:spPr>
      </p:pic>
      <p:sp>
        <p:nvSpPr>
          <p:cNvPr id="4" name="TextBox 3">
            <a:extLst>
              <a:ext uri="{FF2B5EF4-FFF2-40B4-BE49-F238E27FC236}">
                <a16:creationId xmlns:a16="http://schemas.microsoft.com/office/drawing/2014/main" id="{83C3D000-9DA0-3743-BA41-812FB83AFDD5}"/>
              </a:ext>
            </a:extLst>
          </p:cNvPr>
          <p:cNvSpPr txBox="1"/>
          <p:nvPr/>
        </p:nvSpPr>
        <p:spPr>
          <a:xfrm>
            <a:off x="2280498" y="123943"/>
            <a:ext cx="2244076" cy="523220"/>
          </a:xfrm>
          <a:prstGeom prst="rect">
            <a:avLst/>
          </a:prstGeom>
          <a:noFill/>
        </p:spPr>
        <p:txBody>
          <a:bodyPr wrap="none" rtlCol="0">
            <a:spAutoFit/>
          </a:bodyPr>
          <a:lstStyle/>
          <a:p>
            <a:r>
              <a:rPr lang="en-US" sz="2800" dirty="0"/>
              <a:t>Group I Intron</a:t>
            </a:r>
          </a:p>
        </p:txBody>
      </p:sp>
      <p:sp>
        <p:nvSpPr>
          <p:cNvPr id="5" name="TextBox 4">
            <a:extLst>
              <a:ext uri="{FF2B5EF4-FFF2-40B4-BE49-F238E27FC236}">
                <a16:creationId xmlns:a16="http://schemas.microsoft.com/office/drawing/2014/main" id="{E6F1EE07-504C-7A42-B548-888779CD4121}"/>
              </a:ext>
            </a:extLst>
          </p:cNvPr>
          <p:cNvSpPr txBox="1"/>
          <p:nvPr/>
        </p:nvSpPr>
        <p:spPr>
          <a:xfrm>
            <a:off x="8665868" y="123943"/>
            <a:ext cx="1025474" cy="523220"/>
          </a:xfrm>
          <a:prstGeom prst="rect">
            <a:avLst/>
          </a:prstGeom>
          <a:noFill/>
        </p:spPr>
        <p:txBody>
          <a:bodyPr wrap="square" rtlCol="0">
            <a:spAutoFit/>
          </a:bodyPr>
          <a:lstStyle/>
          <a:p>
            <a:r>
              <a:rPr lang="en-US" sz="2800" dirty="0"/>
              <a:t>Intein</a:t>
            </a:r>
          </a:p>
        </p:txBody>
      </p:sp>
      <p:cxnSp>
        <p:nvCxnSpPr>
          <p:cNvPr id="7" name="Straight Connector 6">
            <a:extLst>
              <a:ext uri="{FF2B5EF4-FFF2-40B4-BE49-F238E27FC236}">
                <a16:creationId xmlns:a16="http://schemas.microsoft.com/office/drawing/2014/main" id="{FECE1B52-01BA-7F42-8310-72BA21421464}"/>
              </a:ext>
            </a:extLst>
          </p:cNvPr>
          <p:cNvCxnSpPr/>
          <p:nvPr/>
        </p:nvCxnSpPr>
        <p:spPr>
          <a:xfrm>
            <a:off x="1972788"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5614414-2C9F-BE40-935F-96534B19F148}"/>
              </a:ext>
            </a:extLst>
          </p:cNvPr>
          <p:cNvCxnSpPr>
            <a:cxnSpLocks/>
          </p:cNvCxnSpPr>
          <p:nvPr/>
        </p:nvCxnSpPr>
        <p:spPr>
          <a:xfrm>
            <a:off x="2466401"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7489BC0-3CE1-0C4A-AB6D-25FCAC60E85F}"/>
              </a:ext>
            </a:extLst>
          </p:cNvPr>
          <p:cNvCxnSpPr>
            <a:cxnSpLocks/>
          </p:cNvCxnSpPr>
          <p:nvPr/>
        </p:nvCxnSpPr>
        <p:spPr>
          <a:xfrm>
            <a:off x="2940459"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86E34EA-48F8-F547-A607-553BB35649A0}"/>
              </a:ext>
            </a:extLst>
          </p:cNvPr>
          <p:cNvSpPr txBox="1"/>
          <p:nvPr/>
        </p:nvSpPr>
        <p:spPr>
          <a:xfrm>
            <a:off x="1143559" y="1377097"/>
            <a:ext cx="609462" cy="369332"/>
          </a:xfrm>
          <a:prstGeom prst="rect">
            <a:avLst/>
          </a:prstGeom>
          <a:noFill/>
        </p:spPr>
        <p:txBody>
          <a:bodyPr wrap="none" rtlCol="0">
            <a:spAutoFit/>
          </a:bodyPr>
          <a:lstStyle/>
          <a:p>
            <a:r>
              <a:rPr lang="en-US" dirty="0"/>
              <a:t>DNA</a:t>
            </a:r>
          </a:p>
        </p:txBody>
      </p:sp>
      <p:cxnSp>
        <p:nvCxnSpPr>
          <p:cNvPr id="14" name="Straight Connector 13">
            <a:extLst>
              <a:ext uri="{FF2B5EF4-FFF2-40B4-BE49-F238E27FC236}">
                <a16:creationId xmlns:a16="http://schemas.microsoft.com/office/drawing/2014/main" id="{8F3A7119-16B5-DB4E-9E93-56618371E451}"/>
              </a:ext>
            </a:extLst>
          </p:cNvPr>
          <p:cNvCxnSpPr/>
          <p:nvPr/>
        </p:nvCxnSpPr>
        <p:spPr>
          <a:xfrm>
            <a:off x="1964696" y="2458630"/>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49BEC8E-F493-D84D-BE2B-8087EF430076}"/>
              </a:ext>
            </a:extLst>
          </p:cNvPr>
          <p:cNvCxnSpPr>
            <a:cxnSpLocks/>
          </p:cNvCxnSpPr>
          <p:nvPr/>
        </p:nvCxnSpPr>
        <p:spPr>
          <a:xfrm>
            <a:off x="2458309" y="2458630"/>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6A5E1DD-CDB5-EF46-A051-4C413540DA01}"/>
              </a:ext>
            </a:extLst>
          </p:cNvPr>
          <p:cNvCxnSpPr>
            <a:cxnSpLocks/>
          </p:cNvCxnSpPr>
          <p:nvPr/>
        </p:nvCxnSpPr>
        <p:spPr>
          <a:xfrm>
            <a:off x="2932367" y="2458630"/>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FD6A89B-0C2F-AA43-866F-209CC1AD6247}"/>
              </a:ext>
            </a:extLst>
          </p:cNvPr>
          <p:cNvSpPr txBox="1"/>
          <p:nvPr/>
        </p:nvSpPr>
        <p:spPr>
          <a:xfrm>
            <a:off x="1143559" y="2027840"/>
            <a:ext cx="776175" cy="923330"/>
          </a:xfrm>
          <a:prstGeom prst="rect">
            <a:avLst/>
          </a:prstGeom>
          <a:noFill/>
        </p:spPr>
        <p:txBody>
          <a:bodyPr wrap="none" rtlCol="0">
            <a:spAutoFit/>
          </a:bodyPr>
          <a:lstStyle/>
          <a:p>
            <a:r>
              <a:rPr lang="en-US" dirty="0"/>
              <a:t>mRNA</a:t>
            </a:r>
          </a:p>
          <a:p>
            <a:r>
              <a:rPr lang="en-US" dirty="0"/>
              <a:t>or </a:t>
            </a:r>
            <a:br>
              <a:rPr lang="en-US" dirty="0"/>
            </a:br>
            <a:r>
              <a:rPr lang="en-US" dirty="0"/>
              <a:t>rRNA </a:t>
            </a:r>
          </a:p>
        </p:txBody>
      </p:sp>
      <p:cxnSp>
        <p:nvCxnSpPr>
          <p:cNvPr id="18" name="Straight Connector 17">
            <a:extLst>
              <a:ext uri="{FF2B5EF4-FFF2-40B4-BE49-F238E27FC236}">
                <a16:creationId xmlns:a16="http://schemas.microsoft.com/office/drawing/2014/main" id="{2E7BFDD8-2F8B-5146-9948-F2034ABE5A0B}"/>
              </a:ext>
            </a:extLst>
          </p:cNvPr>
          <p:cNvCxnSpPr>
            <a:cxnSpLocks/>
          </p:cNvCxnSpPr>
          <p:nvPr/>
        </p:nvCxnSpPr>
        <p:spPr>
          <a:xfrm>
            <a:off x="2224418" y="3013609"/>
            <a:ext cx="10908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6C9260-096E-3C4B-A55C-04B9EFF1E722}"/>
              </a:ext>
            </a:extLst>
          </p:cNvPr>
          <p:cNvCxnSpPr>
            <a:cxnSpLocks/>
          </p:cNvCxnSpPr>
          <p:nvPr/>
        </p:nvCxnSpPr>
        <p:spPr>
          <a:xfrm>
            <a:off x="3461723" y="3013609"/>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F83B515-A11F-0C46-9352-4DF19BF529DA}"/>
              </a:ext>
            </a:extLst>
          </p:cNvPr>
          <p:cNvCxnSpPr>
            <a:cxnSpLocks/>
          </p:cNvCxnSpPr>
          <p:nvPr/>
        </p:nvCxnSpPr>
        <p:spPr>
          <a:xfrm>
            <a:off x="3887230" y="3013609"/>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43B2E02-CDD2-B647-8C38-DC8C956670DC}"/>
              </a:ext>
            </a:extLst>
          </p:cNvPr>
          <p:cNvCxnSpPr>
            <a:cxnSpLocks/>
          </p:cNvCxnSpPr>
          <p:nvPr/>
        </p:nvCxnSpPr>
        <p:spPr>
          <a:xfrm>
            <a:off x="2458309" y="2458631"/>
            <a:ext cx="392462"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0FDD6C4-5BC7-CA4E-AFB2-1B0A2F43AD0B}"/>
              </a:ext>
            </a:extLst>
          </p:cNvPr>
          <p:cNvCxnSpPr>
            <a:cxnSpLocks/>
          </p:cNvCxnSpPr>
          <p:nvPr/>
        </p:nvCxnSpPr>
        <p:spPr>
          <a:xfrm flipH="1">
            <a:off x="2850771" y="2458631"/>
            <a:ext cx="1501074" cy="55497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4072954-9726-2A4D-9BED-8DC6800E59A6}"/>
              </a:ext>
            </a:extLst>
          </p:cNvPr>
          <p:cNvSpPr txBox="1"/>
          <p:nvPr/>
        </p:nvSpPr>
        <p:spPr>
          <a:xfrm>
            <a:off x="4330943" y="2592538"/>
            <a:ext cx="936475" cy="369332"/>
          </a:xfrm>
          <a:prstGeom prst="rect">
            <a:avLst/>
          </a:prstGeom>
          <a:noFill/>
        </p:spPr>
        <p:txBody>
          <a:bodyPr wrap="none" rtlCol="0">
            <a:spAutoFit/>
          </a:bodyPr>
          <a:lstStyle/>
          <a:p>
            <a:r>
              <a:rPr lang="en-US" i="1" dirty="0">
                <a:solidFill>
                  <a:schemeClr val="bg1">
                    <a:lumMod val="50000"/>
                  </a:schemeClr>
                </a:solidFill>
              </a:rPr>
              <a:t>splicing</a:t>
            </a:r>
            <a:r>
              <a:rPr lang="en-US" dirty="0"/>
              <a:t> </a:t>
            </a:r>
          </a:p>
        </p:txBody>
      </p:sp>
      <p:sp>
        <p:nvSpPr>
          <p:cNvPr id="38" name="TextBox 37">
            <a:extLst>
              <a:ext uri="{FF2B5EF4-FFF2-40B4-BE49-F238E27FC236}">
                <a16:creationId xmlns:a16="http://schemas.microsoft.com/office/drawing/2014/main" id="{19831986-696E-1D4B-ABF4-106184E17C74}"/>
              </a:ext>
            </a:extLst>
          </p:cNvPr>
          <p:cNvSpPr txBox="1"/>
          <p:nvPr/>
        </p:nvSpPr>
        <p:spPr>
          <a:xfrm>
            <a:off x="7323193" y="2432800"/>
            <a:ext cx="1205779" cy="369332"/>
          </a:xfrm>
          <a:prstGeom prst="rect">
            <a:avLst/>
          </a:prstGeom>
          <a:noFill/>
        </p:spPr>
        <p:txBody>
          <a:bodyPr wrap="square" rtlCol="0">
            <a:spAutoFit/>
          </a:bodyPr>
          <a:lstStyle/>
          <a:p>
            <a:r>
              <a:rPr lang="en-US" i="1" dirty="0">
                <a:solidFill>
                  <a:schemeClr val="bg1">
                    <a:lumMod val="50000"/>
                  </a:schemeClr>
                </a:solidFill>
              </a:rPr>
              <a:t>translation</a:t>
            </a:r>
          </a:p>
        </p:txBody>
      </p:sp>
      <p:cxnSp>
        <p:nvCxnSpPr>
          <p:cNvPr id="39" name="Straight Connector 38">
            <a:extLst>
              <a:ext uri="{FF2B5EF4-FFF2-40B4-BE49-F238E27FC236}">
                <a16:creationId xmlns:a16="http://schemas.microsoft.com/office/drawing/2014/main" id="{AFDB514B-735A-F044-9EB8-FA72905C0907}"/>
              </a:ext>
            </a:extLst>
          </p:cNvPr>
          <p:cNvCxnSpPr>
            <a:cxnSpLocks/>
          </p:cNvCxnSpPr>
          <p:nvPr/>
        </p:nvCxnSpPr>
        <p:spPr>
          <a:xfrm>
            <a:off x="2778568" y="3498355"/>
            <a:ext cx="0" cy="605793"/>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FFA7DEEE-0958-1644-ABA0-2FB5884F705D}"/>
              </a:ext>
            </a:extLst>
          </p:cNvPr>
          <p:cNvSpPr txBox="1"/>
          <p:nvPr/>
        </p:nvSpPr>
        <p:spPr>
          <a:xfrm>
            <a:off x="2446847" y="3064425"/>
            <a:ext cx="633700" cy="369332"/>
          </a:xfrm>
          <a:prstGeom prst="rect">
            <a:avLst/>
          </a:prstGeom>
          <a:noFill/>
        </p:spPr>
        <p:txBody>
          <a:bodyPr wrap="none" rtlCol="0">
            <a:spAutoFit/>
          </a:bodyPr>
          <a:lstStyle/>
          <a:p>
            <a:r>
              <a:rPr lang="en-US" dirty="0"/>
              <a:t>Exon</a:t>
            </a:r>
          </a:p>
        </p:txBody>
      </p:sp>
      <p:cxnSp>
        <p:nvCxnSpPr>
          <p:cNvPr id="43" name="Straight Connector 42">
            <a:extLst>
              <a:ext uri="{FF2B5EF4-FFF2-40B4-BE49-F238E27FC236}">
                <a16:creationId xmlns:a16="http://schemas.microsoft.com/office/drawing/2014/main" id="{04AA9186-A2BE-1E41-9452-D820555D55B9}"/>
              </a:ext>
            </a:extLst>
          </p:cNvPr>
          <p:cNvCxnSpPr>
            <a:cxnSpLocks/>
          </p:cNvCxnSpPr>
          <p:nvPr/>
        </p:nvCxnSpPr>
        <p:spPr>
          <a:xfrm flipH="1">
            <a:off x="8841249" y="2433720"/>
            <a:ext cx="10872" cy="378097"/>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6C3252C-F734-F44D-A423-5E3CF2B814CF}"/>
              </a:ext>
            </a:extLst>
          </p:cNvPr>
          <p:cNvSpPr txBox="1"/>
          <p:nvPr/>
        </p:nvSpPr>
        <p:spPr>
          <a:xfrm>
            <a:off x="3727739" y="3129020"/>
            <a:ext cx="1664815" cy="369332"/>
          </a:xfrm>
          <a:prstGeom prst="rect">
            <a:avLst/>
          </a:prstGeom>
          <a:noFill/>
        </p:spPr>
        <p:txBody>
          <a:bodyPr wrap="none" rtlCol="0">
            <a:spAutoFit/>
          </a:bodyPr>
          <a:lstStyle/>
          <a:p>
            <a:r>
              <a:rPr lang="en-US" dirty="0"/>
              <a:t>Intron with ORF</a:t>
            </a:r>
          </a:p>
        </p:txBody>
      </p:sp>
      <p:sp>
        <p:nvSpPr>
          <p:cNvPr id="46" name="TextBox 45">
            <a:extLst>
              <a:ext uri="{FF2B5EF4-FFF2-40B4-BE49-F238E27FC236}">
                <a16:creationId xmlns:a16="http://schemas.microsoft.com/office/drawing/2014/main" id="{F219CF83-8DD1-2246-81C4-7D6BD505898F}"/>
              </a:ext>
            </a:extLst>
          </p:cNvPr>
          <p:cNvSpPr txBox="1"/>
          <p:nvPr/>
        </p:nvSpPr>
        <p:spPr>
          <a:xfrm>
            <a:off x="1109913" y="4677197"/>
            <a:ext cx="919034" cy="369332"/>
          </a:xfrm>
          <a:prstGeom prst="rect">
            <a:avLst/>
          </a:prstGeom>
          <a:noFill/>
        </p:spPr>
        <p:txBody>
          <a:bodyPr wrap="none" rtlCol="0">
            <a:spAutoFit/>
          </a:bodyPr>
          <a:lstStyle/>
          <a:p>
            <a:r>
              <a:rPr lang="en-US" dirty="0"/>
              <a:t>Protein </a:t>
            </a:r>
          </a:p>
        </p:txBody>
      </p:sp>
      <p:sp>
        <p:nvSpPr>
          <p:cNvPr id="48" name="TextBox 47">
            <a:extLst>
              <a:ext uri="{FF2B5EF4-FFF2-40B4-BE49-F238E27FC236}">
                <a16:creationId xmlns:a16="http://schemas.microsoft.com/office/drawing/2014/main" id="{2B513DBB-EA35-BC4B-8E35-93024941543E}"/>
              </a:ext>
            </a:extLst>
          </p:cNvPr>
          <p:cNvSpPr txBox="1"/>
          <p:nvPr/>
        </p:nvSpPr>
        <p:spPr>
          <a:xfrm>
            <a:off x="1344889" y="6187340"/>
            <a:ext cx="1871218" cy="369332"/>
          </a:xfrm>
          <a:prstGeom prst="rect">
            <a:avLst/>
          </a:prstGeom>
          <a:noFill/>
        </p:spPr>
        <p:txBody>
          <a:bodyPr wrap="none" rtlCol="0">
            <a:spAutoFit/>
          </a:bodyPr>
          <a:lstStyle/>
          <a:p>
            <a:r>
              <a:rPr lang="en-US" dirty="0"/>
              <a:t>functional protein</a:t>
            </a:r>
          </a:p>
        </p:txBody>
      </p:sp>
      <p:pic>
        <p:nvPicPr>
          <p:cNvPr id="50" name="Picture 49">
            <a:extLst>
              <a:ext uri="{FF2B5EF4-FFF2-40B4-BE49-F238E27FC236}">
                <a16:creationId xmlns:a16="http://schemas.microsoft.com/office/drawing/2014/main" id="{C4ECE7C9-DD89-0E4C-BBBD-DEC47E2643ED}"/>
              </a:ext>
            </a:extLst>
          </p:cNvPr>
          <p:cNvPicPr>
            <a:picLocks noChangeAspect="1"/>
          </p:cNvPicPr>
          <p:nvPr/>
        </p:nvPicPr>
        <p:blipFill>
          <a:blip r:embed="rId6"/>
          <a:stretch>
            <a:fillRect/>
          </a:stretch>
        </p:blipFill>
        <p:spPr>
          <a:xfrm>
            <a:off x="3434486" y="4605975"/>
            <a:ext cx="1990946" cy="1063362"/>
          </a:xfrm>
          <a:prstGeom prst="rect">
            <a:avLst/>
          </a:prstGeom>
        </p:spPr>
      </p:pic>
      <p:sp>
        <p:nvSpPr>
          <p:cNvPr id="51" name="TextBox 50">
            <a:extLst>
              <a:ext uri="{FF2B5EF4-FFF2-40B4-BE49-F238E27FC236}">
                <a16:creationId xmlns:a16="http://schemas.microsoft.com/office/drawing/2014/main" id="{31A4179F-F3DE-BB4C-864E-D4C9E8CB10B4}"/>
              </a:ext>
            </a:extLst>
          </p:cNvPr>
          <p:cNvSpPr txBox="1"/>
          <p:nvPr/>
        </p:nvSpPr>
        <p:spPr>
          <a:xfrm>
            <a:off x="3333539" y="5797009"/>
            <a:ext cx="2327881" cy="369332"/>
          </a:xfrm>
          <a:prstGeom prst="rect">
            <a:avLst/>
          </a:prstGeom>
          <a:noFill/>
        </p:spPr>
        <p:txBody>
          <a:bodyPr wrap="none" rtlCol="0">
            <a:spAutoFit/>
          </a:bodyPr>
          <a:lstStyle/>
          <a:p>
            <a:r>
              <a:rPr lang="en-US" dirty="0"/>
              <a:t>Homing Endonuclease </a:t>
            </a:r>
          </a:p>
        </p:txBody>
      </p:sp>
      <p:sp>
        <p:nvSpPr>
          <p:cNvPr id="52" name="TextBox 51">
            <a:extLst>
              <a:ext uri="{FF2B5EF4-FFF2-40B4-BE49-F238E27FC236}">
                <a16:creationId xmlns:a16="http://schemas.microsoft.com/office/drawing/2014/main" id="{4BFDDE3E-FE96-9E45-BE9F-5623ACF1B500}"/>
              </a:ext>
            </a:extLst>
          </p:cNvPr>
          <p:cNvSpPr txBox="1"/>
          <p:nvPr/>
        </p:nvSpPr>
        <p:spPr>
          <a:xfrm>
            <a:off x="922183" y="691659"/>
            <a:ext cx="3873835" cy="369332"/>
          </a:xfrm>
          <a:prstGeom prst="rect">
            <a:avLst/>
          </a:prstGeom>
          <a:noFill/>
        </p:spPr>
        <p:txBody>
          <a:bodyPr wrap="square" rtlCol="0">
            <a:spAutoFit/>
          </a:bodyPr>
          <a:lstStyle/>
          <a:p>
            <a:r>
              <a:rPr lang="en-US" dirty="0"/>
              <a:t>Exon:            Intron:           ORF on Intron </a:t>
            </a:r>
          </a:p>
        </p:txBody>
      </p:sp>
      <p:cxnSp>
        <p:nvCxnSpPr>
          <p:cNvPr id="53" name="Straight Connector 52">
            <a:extLst>
              <a:ext uri="{FF2B5EF4-FFF2-40B4-BE49-F238E27FC236}">
                <a16:creationId xmlns:a16="http://schemas.microsoft.com/office/drawing/2014/main" id="{A1DFD875-B369-8F40-A27D-219E463DD2F9}"/>
              </a:ext>
            </a:extLst>
          </p:cNvPr>
          <p:cNvCxnSpPr>
            <a:cxnSpLocks/>
          </p:cNvCxnSpPr>
          <p:nvPr/>
        </p:nvCxnSpPr>
        <p:spPr>
          <a:xfrm>
            <a:off x="1577099" y="876326"/>
            <a:ext cx="351845" cy="6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DD78105-BA32-EB42-A162-0B062904F2C3}"/>
              </a:ext>
            </a:extLst>
          </p:cNvPr>
          <p:cNvCxnSpPr>
            <a:cxnSpLocks/>
          </p:cNvCxnSpPr>
          <p:nvPr/>
        </p:nvCxnSpPr>
        <p:spPr>
          <a:xfrm>
            <a:off x="2825802" y="876326"/>
            <a:ext cx="326627" cy="67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65754C3-2C6F-F748-B06D-42C1F1E592B6}"/>
              </a:ext>
            </a:extLst>
          </p:cNvPr>
          <p:cNvCxnSpPr>
            <a:cxnSpLocks/>
          </p:cNvCxnSpPr>
          <p:nvPr/>
        </p:nvCxnSpPr>
        <p:spPr>
          <a:xfrm>
            <a:off x="4695927" y="883069"/>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A36AA40-4133-A342-B252-1E98D7A719BB}"/>
              </a:ext>
            </a:extLst>
          </p:cNvPr>
          <p:cNvCxnSpPr>
            <a:cxnSpLocks/>
          </p:cNvCxnSpPr>
          <p:nvPr/>
        </p:nvCxnSpPr>
        <p:spPr>
          <a:xfrm>
            <a:off x="7434771" y="1561763"/>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530F413-6238-EC48-AE16-AD99907C7794}"/>
              </a:ext>
            </a:extLst>
          </p:cNvPr>
          <p:cNvCxnSpPr>
            <a:cxnSpLocks/>
          </p:cNvCxnSpPr>
          <p:nvPr/>
        </p:nvCxnSpPr>
        <p:spPr>
          <a:xfrm>
            <a:off x="7928384" y="1561763"/>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79ABD4C-B9AB-114A-9699-209247A651B2}"/>
              </a:ext>
            </a:extLst>
          </p:cNvPr>
          <p:cNvCxnSpPr>
            <a:cxnSpLocks/>
          </p:cNvCxnSpPr>
          <p:nvPr/>
        </p:nvCxnSpPr>
        <p:spPr>
          <a:xfrm>
            <a:off x="8402442" y="1561763"/>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9F018388-36EF-7541-B0CE-348B2D1B15AE}"/>
              </a:ext>
            </a:extLst>
          </p:cNvPr>
          <p:cNvSpPr txBox="1"/>
          <p:nvPr/>
        </p:nvSpPr>
        <p:spPr>
          <a:xfrm>
            <a:off x="6293796" y="699322"/>
            <a:ext cx="6105468" cy="369332"/>
          </a:xfrm>
          <a:prstGeom prst="rect">
            <a:avLst/>
          </a:prstGeom>
          <a:noFill/>
        </p:spPr>
        <p:txBody>
          <a:bodyPr wrap="square" rtlCol="0">
            <a:spAutoFit/>
          </a:bodyPr>
          <a:lstStyle/>
          <a:p>
            <a:r>
              <a:rPr lang="en-US" dirty="0"/>
              <a:t>Extein:              Intein Splicing Domain:           HE domain: </a:t>
            </a:r>
          </a:p>
        </p:txBody>
      </p:sp>
      <p:cxnSp>
        <p:nvCxnSpPr>
          <p:cNvPr id="65" name="Straight Connector 64">
            <a:extLst>
              <a:ext uri="{FF2B5EF4-FFF2-40B4-BE49-F238E27FC236}">
                <a16:creationId xmlns:a16="http://schemas.microsoft.com/office/drawing/2014/main" id="{E6869843-92BB-D842-BBAC-AD051CA9C136}"/>
              </a:ext>
            </a:extLst>
          </p:cNvPr>
          <p:cNvCxnSpPr>
            <a:cxnSpLocks/>
          </p:cNvCxnSpPr>
          <p:nvPr/>
        </p:nvCxnSpPr>
        <p:spPr>
          <a:xfrm>
            <a:off x="7142244" y="896433"/>
            <a:ext cx="493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1EBB74C2-9CFF-4042-BE2A-47389BB29F79}"/>
              </a:ext>
            </a:extLst>
          </p:cNvPr>
          <p:cNvCxnSpPr>
            <a:cxnSpLocks/>
          </p:cNvCxnSpPr>
          <p:nvPr/>
        </p:nvCxnSpPr>
        <p:spPr>
          <a:xfrm>
            <a:off x="9950686" y="896433"/>
            <a:ext cx="45368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D39EA88-9AB3-C049-BD59-49B61C9826F7}"/>
              </a:ext>
            </a:extLst>
          </p:cNvPr>
          <p:cNvCxnSpPr>
            <a:cxnSpLocks/>
          </p:cNvCxnSpPr>
          <p:nvPr/>
        </p:nvCxnSpPr>
        <p:spPr>
          <a:xfrm>
            <a:off x="11566890" y="896433"/>
            <a:ext cx="4727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FC12694-BE3E-4C4A-BF72-F11A23FAB8C5}"/>
              </a:ext>
            </a:extLst>
          </p:cNvPr>
          <p:cNvCxnSpPr>
            <a:cxnSpLocks/>
          </p:cNvCxnSpPr>
          <p:nvPr/>
        </p:nvCxnSpPr>
        <p:spPr>
          <a:xfrm>
            <a:off x="7434771" y="2361526"/>
            <a:ext cx="30345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1D99825-5D3A-9A44-8BF8-CA8B15B79ADE}"/>
              </a:ext>
            </a:extLst>
          </p:cNvPr>
          <p:cNvCxnSpPr>
            <a:cxnSpLocks/>
          </p:cNvCxnSpPr>
          <p:nvPr/>
        </p:nvCxnSpPr>
        <p:spPr>
          <a:xfrm>
            <a:off x="7928384" y="2361526"/>
            <a:ext cx="189353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09376BB4-AD39-8E4A-B3E1-BFA49C43D507}"/>
              </a:ext>
            </a:extLst>
          </p:cNvPr>
          <p:cNvCxnSpPr>
            <a:cxnSpLocks/>
          </p:cNvCxnSpPr>
          <p:nvPr/>
        </p:nvCxnSpPr>
        <p:spPr>
          <a:xfrm>
            <a:off x="8402442" y="2361526"/>
            <a:ext cx="94542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5F79933-BF5B-9244-B172-1627E59EFCC4}"/>
              </a:ext>
            </a:extLst>
          </p:cNvPr>
          <p:cNvCxnSpPr>
            <a:cxnSpLocks/>
          </p:cNvCxnSpPr>
          <p:nvPr/>
        </p:nvCxnSpPr>
        <p:spPr>
          <a:xfrm>
            <a:off x="3333539" y="1746429"/>
            <a:ext cx="0" cy="529396"/>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6D11DE7-3B36-254F-B85A-E18A624AF3E4}"/>
              </a:ext>
            </a:extLst>
          </p:cNvPr>
          <p:cNvSpPr txBox="1"/>
          <p:nvPr/>
        </p:nvSpPr>
        <p:spPr>
          <a:xfrm>
            <a:off x="3445390" y="1845831"/>
            <a:ext cx="1384353" cy="369332"/>
          </a:xfrm>
          <a:prstGeom prst="rect">
            <a:avLst/>
          </a:prstGeom>
          <a:noFill/>
        </p:spPr>
        <p:txBody>
          <a:bodyPr wrap="none" rtlCol="0">
            <a:spAutoFit/>
          </a:bodyPr>
          <a:lstStyle/>
          <a:p>
            <a:r>
              <a:rPr lang="en-US" i="1" dirty="0">
                <a:solidFill>
                  <a:schemeClr val="bg1">
                    <a:lumMod val="50000"/>
                  </a:schemeClr>
                </a:solidFill>
              </a:rPr>
              <a:t>transcription</a:t>
            </a:r>
          </a:p>
        </p:txBody>
      </p:sp>
      <p:cxnSp>
        <p:nvCxnSpPr>
          <p:cNvPr id="76" name="Straight Connector 75">
            <a:extLst>
              <a:ext uri="{FF2B5EF4-FFF2-40B4-BE49-F238E27FC236}">
                <a16:creationId xmlns:a16="http://schemas.microsoft.com/office/drawing/2014/main" id="{DF2FFB92-01C1-BE4A-9B9B-476BAB9985B9}"/>
              </a:ext>
            </a:extLst>
          </p:cNvPr>
          <p:cNvCxnSpPr>
            <a:cxnSpLocks/>
          </p:cNvCxnSpPr>
          <p:nvPr/>
        </p:nvCxnSpPr>
        <p:spPr>
          <a:xfrm>
            <a:off x="8812818" y="1762613"/>
            <a:ext cx="0" cy="373684"/>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2830D056-DE2F-9B43-AEA7-57A9C50230C6}"/>
              </a:ext>
            </a:extLst>
          </p:cNvPr>
          <p:cNvSpPr txBox="1"/>
          <p:nvPr/>
        </p:nvSpPr>
        <p:spPr>
          <a:xfrm>
            <a:off x="8864632" y="1741798"/>
            <a:ext cx="1384353" cy="369332"/>
          </a:xfrm>
          <a:prstGeom prst="rect">
            <a:avLst/>
          </a:prstGeom>
          <a:noFill/>
        </p:spPr>
        <p:txBody>
          <a:bodyPr wrap="square" rtlCol="0">
            <a:spAutoFit/>
          </a:bodyPr>
          <a:lstStyle/>
          <a:p>
            <a:r>
              <a:rPr lang="en-US" i="1" dirty="0">
                <a:solidFill>
                  <a:schemeClr val="bg1">
                    <a:lumMod val="50000"/>
                  </a:schemeClr>
                </a:solidFill>
              </a:rPr>
              <a:t>transcription</a:t>
            </a:r>
          </a:p>
        </p:txBody>
      </p:sp>
      <p:sp>
        <p:nvSpPr>
          <p:cNvPr id="80" name="TextBox 79">
            <a:extLst>
              <a:ext uri="{FF2B5EF4-FFF2-40B4-BE49-F238E27FC236}">
                <a16:creationId xmlns:a16="http://schemas.microsoft.com/office/drawing/2014/main" id="{BC6E04FE-306C-B142-ADE2-41A250C14F07}"/>
              </a:ext>
            </a:extLst>
          </p:cNvPr>
          <p:cNvSpPr txBox="1"/>
          <p:nvPr/>
        </p:nvSpPr>
        <p:spPr>
          <a:xfrm>
            <a:off x="8528972" y="4278169"/>
            <a:ext cx="936475" cy="369332"/>
          </a:xfrm>
          <a:prstGeom prst="rect">
            <a:avLst/>
          </a:prstGeom>
          <a:noFill/>
        </p:spPr>
        <p:txBody>
          <a:bodyPr wrap="square" rtlCol="0">
            <a:spAutoFit/>
          </a:bodyPr>
          <a:lstStyle/>
          <a:p>
            <a:r>
              <a:rPr lang="en-US" i="1" dirty="0">
                <a:solidFill>
                  <a:schemeClr val="bg1">
                    <a:lumMod val="50000"/>
                  </a:schemeClr>
                </a:solidFill>
              </a:rPr>
              <a:t>splicing</a:t>
            </a:r>
            <a:r>
              <a:rPr lang="en-US" dirty="0"/>
              <a:t> </a:t>
            </a:r>
          </a:p>
        </p:txBody>
      </p:sp>
      <p:cxnSp>
        <p:nvCxnSpPr>
          <p:cNvPr id="82" name="Straight Connector 81">
            <a:extLst>
              <a:ext uri="{FF2B5EF4-FFF2-40B4-BE49-F238E27FC236}">
                <a16:creationId xmlns:a16="http://schemas.microsoft.com/office/drawing/2014/main" id="{123E1CC7-8DD9-BD41-A0D5-B717098A4A5D}"/>
              </a:ext>
            </a:extLst>
          </p:cNvPr>
          <p:cNvCxnSpPr>
            <a:cxnSpLocks/>
            <a:stCxn id="80" idx="2"/>
          </p:cNvCxnSpPr>
          <p:nvPr/>
        </p:nvCxnSpPr>
        <p:spPr>
          <a:xfrm>
            <a:off x="8997210" y="4647501"/>
            <a:ext cx="405035" cy="361470"/>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84" name="Picture 83">
            <a:extLst>
              <a:ext uri="{FF2B5EF4-FFF2-40B4-BE49-F238E27FC236}">
                <a16:creationId xmlns:a16="http://schemas.microsoft.com/office/drawing/2014/main" id="{A73A0D72-5ABC-0A4F-BD01-AE3C2A450C1D}"/>
              </a:ext>
            </a:extLst>
          </p:cNvPr>
          <p:cNvPicPr>
            <a:picLocks noChangeAspect="1"/>
          </p:cNvPicPr>
          <p:nvPr/>
        </p:nvPicPr>
        <p:blipFill>
          <a:blip r:embed="rId5"/>
          <a:stretch>
            <a:fillRect/>
          </a:stretch>
        </p:blipFill>
        <p:spPr>
          <a:xfrm>
            <a:off x="6851007" y="4174191"/>
            <a:ext cx="1210772" cy="2103031"/>
          </a:xfrm>
          <a:prstGeom prst="rect">
            <a:avLst/>
          </a:prstGeom>
        </p:spPr>
      </p:pic>
      <p:cxnSp>
        <p:nvCxnSpPr>
          <p:cNvPr id="87" name="Straight Connector 86">
            <a:extLst>
              <a:ext uri="{FF2B5EF4-FFF2-40B4-BE49-F238E27FC236}">
                <a16:creationId xmlns:a16="http://schemas.microsoft.com/office/drawing/2014/main" id="{C6097CA2-29E4-384E-91B5-F40B5992C5FE}"/>
              </a:ext>
            </a:extLst>
          </p:cNvPr>
          <p:cNvCxnSpPr>
            <a:cxnSpLocks/>
          </p:cNvCxnSpPr>
          <p:nvPr/>
        </p:nvCxnSpPr>
        <p:spPr>
          <a:xfrm flipH="1">
            <a:off x="8494689" y="4662974"/>
            <a:ext cx="474841" cy="402995"/>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72EC4492-DE9B-AB46-893D-7D320139765F}"/>
              </a:ext>
            </a:extLst>
          </p:cNvPr>
          <p:cNvSpPr txBox="1"/>
          <p:nvPr/>
        </p:nvSpPr>
        <p:spPr>
          <a:xfrm>
            <a:off x="6780389" y="6273357"/>
            <a:ext cx="1871218" cy="369332"/>
          </a:xfrm>
          <a:prstGeom prst="rect">
            <a:avLst/>
          </a:prstGeom>
          <a:noFill/>
        </p:spPr>
        <p:txBody>
          <a:bodyPr wrap="square" rtlCol="0">
            <a:spAutoFit/>
          </a:bodyPr>
          <a:lstStyle/>
          <a:p>
            <a:r>
              <a:rPr lang="en-US" dirty="0"/>
              <a:t>functional protein</a:t>
            </a:r>
          </a:p>
        </p:txBody>
      </p:sp>
      <p:sp>
        <p:nvSpPr>
          <p:cNvPr id="92" name="TextBox 91">
            <a:extLst>
              <a:ext uri="{FF2B5EF4-FFF2-40B4-BE49-F238E27FC236}">
                <a16:creationId xmlns:a16="http://schemas.microsoft.com/office/drawing/2014/main" id="{8057E76B-AA9E-444A-824D-32AF3BF6C8E7}"/>
              </a:ext>
            </a:extLst>
          </p:cNvPr>
          <p:cNvSpPr txBox="1"/>
          <p:nvPr/>
        </p:nvSpPr>
        <p:spPr>
          <a:xfrm>
            <a:off x="9266087" y="6192156"/>
            <a:ext cx="1965795" cy="646331"/>
          </a:xfrm>
          <a:prstGeom prst="rect">
            <a:avLst/>
          </a:prstGeom>
          <a:noFill/>
        </p:spPr>
        <p:txBody>
          <a:bodyPr wrap="square" rtlCol="0">
            <a:spAutoFit/>
          </a:bodyPr>
          <a:lstStyle/>
          <a:p>
            <a:r>
              <a:rPr lang="en-US" dirty="0"/>
              <a:t>Intein with HE and </a:t>
            </a:r>
          </a:p>
          <a:p>
            <a:r>
              <a:rPr lang="en-US" dirty="0"/>
              <a:t>Splicing domain</a:t>
            </a:r>
          </a:p>
        </p:txBody>
      </p:sp>
      <p:cxnSp>
        <p:nvCxnSpPr>
          <p:cNvPr id="96" name="Straight Connector 95">
            <a:extLst>
              <a:ext uri="{FF2B5EF4-FFF2-40B4-BE49-F238E27FC236}">
                <a16:creationId xmlns:a16="http://schemas.microsoft.com/office/drawing/2014/main" id="{57644E32-4E79-5641-BD1A-F7FA3C5876AC}"/>
              </a:ext>
            </a:extLst>
          </p:cNvPr>
          <p:cNvCxnSpPr>
            <a:cxnSpLocks/>
          </p:cNvCxnSpPr>
          <p:nvPr/>
        </p:nvCxnSpPr>
        <p:spPr>
          <a:xfrm>
            <a:off x="4452274" y="3498355"/>
            <a:ext cx="0" cy="815372"/>
          </a:xfrm>
          <a:prstGeom prst="line">
            <a:avLst/>
          </a:prstGeom>
          <a:ln w="95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4D085B1E-2F60-864B-AE96-D90623896164}"/>
              </a:ext>
            </a:extLst>
          </p:cNvPr>
          <p:cNvSpPr txBox="1"/>
          <p:nvPr/>
        </p:nvSpPr>
        <p:spPr>
          <a:xfrm>
            <a:off x="2989115" y="3513443"/>
            <a:ext cx="1205779" cy="369332"/>
          </a:xfrm>
          <a:prstGeom prst="rect">
            <a:avLst/>
          </a:prstGeom>
          <a:noFill/>
        </p:spPr>
        <p:txBody>
          <a:bodyPr wrap="none" rtlCol="0">
            <a:spAutoFit/>
          </a:bodyPr>
          <a:lstStyle/>
          <a:p>
            <a:r>
              <a:rPr lang="en-US" i="1" dirty="0">
                <a:solidFill>
                  <a:schemeClr val="bg1">
                    <a:lumMod val="50000"/>
                  </a:schemeClr>
                </a:solidFill>
              </a:rPr>
              <a:t>translation</a:t>
            </a:r>
          </a:p>
        </p:txBody>
      </p:sp>
      <p:sp>
        <p:nvSpPr>
          <p:cNvPr id="2" name="Freeform 1">
            <a:extLst>
              <a:ext uri="{FF2B5EF4-FFF2-40B4-BE49-F238E27FC236}">
                <a16:creationId xmlns:a16="http://schemas.microsoft.com/office/drawing/2014/main" id="{AC462E10-2126-4E46-9E7E-1D94A4FA2797}"/>
              </a:ext>
            </a:extLst>
          </p:cNvPr>
          <p:cNvSpPr/>
          <p:nvPr/>
        </p:nvSpPr>
        <p:spPr>
          <a:xfrm>
            <a:off x="1917577" y="4119239"/>
            <a:ext cx="1260629" cy="2104008"/>
          </a:xfrm>
          <a:custGeom>
            <a:avLst/>
            <a:gdLst>
              <a:gd name="connsiteX0" fmla="*/ 106532 w 1260629"/>
              <a:gd name="connsiteY0" fmla="*/ 0 h 2104008"/>
              <a:gd name="connsiteX1" fmla="*/ 106532 w 1260629"/>
              <a:gd name="connsiteY1" fmla="*/ 0 h 2104008"/>
              <a:gd name="connsiteX2" fmla="*/ 204186 w 1260629"/>
              <a:gd name="connsiteY2" fmla="*/ 17755 h 2104008"/>
              <a:gd name="connsiteX3" fmla="*/ 1260629 w 1260629"/>
              <a:gd name="connsiteY3" fmla="*/ 26633 h 2104008"/>
              <a:gd name="connsiteX4" fmla="*/ 1207363 w 1260629"/>
              <a:gd name="connsiteY4" fmla="*/ 2104008 h 2104008"/>
              <a:gd name="connsiteX5" fmla="*/ 0 w 1260629"/>
              <a:gd name="connsiteY5" fmla="*/ 2059619 h 2104008"/>
              <a:gd name="connsiteX6" fmla="*/ 106532 w 1260629"/>
              <a:gd name="connsiteY6" fmla="*/ 0 h 21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629" h="2104008">
                <a:moveTo>
                  <a:pt x="106532" y="0"/>
                </a:moveTo>
                <a:lnTo>
                  <a:pt x="106532" y="0"/>
                </a:lnTo>
                <a:cubicBezTo>
                  <a:pt x="139083" y="5918"/>
                  <a:pt x="171110" y="16986"/>
                  <a:pt x="204186" y="17755"/>
                </a:cubicBezTo>
                <a:cubicBezTo>
                  <a:pt x="556251" y="25943"/>
                  <a:pt x="908469" y="26633"/>
                  <a:pt x="1260629" y="26633"/>
                </a:cubicBezTo>
                <a:lnTo>
                  <a:pt x="1207363" y="2104008"/>
                </a:lnTo>
                <a:lnTo>
                  <a:pt x="0" y="2059619"/>
                </a:lnTo>
                <a:lnTo>
                  <a:pt x="106532" y="0"/>
                </a:lnTo>
                <a:close/>
              </a:path>
            </a:pathLst>
          </a:custGeom>
          <a:noFill/>
          <a:ln w="25400">
            <a:solidFill>
              <a:schemeClr val="accent1">
                <a:shade val="95000"/>
                <a:satMod val="105000"/>
                <a:alpha val="68439"/>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C3E8C33F-15EE-514A-BAE7-5A9909B89E08}"/>
              </a:ext>
            </a:extLst>
          </p:cNvPr>
          <p:cNvSpPr/>
          <p:nvPr/>
        </p:nvSpPr>
        <p:spPr>
          <a:xfrm>
            <a:off x="6889072" y="4190260"/>
            <a:ext cx="1216241" cy="2095130"/>
          </a:xfrm>
          <a:custGeom>
            <a:avLst/>
            <a:gdLst>
              <a:gd name="connsiteX0" fmla="*/ 1207363 w 1216241"/>
              <a:gd name="connsiteY0" fmla="*/ 230820 h 2095130"/>
              <a:gd name="connsiteX1" fmla="*/ 843378 w 1216241"/>
              <a:gd name="connsiteY1" fmla="*/ 0 h 2095130"/>
              <a:gd name="connsiteX2" fmla="*/ 346229 w 1216241"/>
              <a:gd name="connsiteY2" fmla="*/ 8878 h 2095130"/>
              <a:gd name="connsiteX3" fmla="*/ 0 w 1216241"/>
              <a:gd name="connsiteY3" fmla="*/ 878890 h 2095130"/>
              <a:gd name="connsiteX4" fmla="*/ 195309 w 1216241"/>
              <a:gd name="connsiteY4" fmla="*/ 1944210 h 2095130"/>
              <a:gd name="connsiteX5" fmla="*/ 648070 w 1216241"/>
              <a:gd name="connsiteY5" fmla="*/ 2095130 h 2095130"/>
              <a:gd name="connsiteX6" fmla="*/ 1091953 w 1216241"/>
              <a:gd name="connsiteY6" fmla="*/ 1953088 h 2095130"/>
              <a:gd name="connsiteX7" fmla="*/ 1216241 w 1216241"/>
              <a:gd name="connsiteY7" fmla="*/ 1083076 h 2095130"/>
              <a:gd name="connsiteX8" fmla="*/ 1207363 w 1216241"/>
              <a:gd name="connsiteY8" fmla="*/ 230820 h 209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241" h="2095130">
                <a:moveTo>
                  <a:pt x="1207363" y="230820"/>
                </a:moveTo>
                <a:lnTo>
                  <a:pt x="843378" y="0"/>
                </a:lnTo>
                <a:lnTo>
                  <a:pt x="346229" y="8878"/>
                </a:lnTo>
                <a:lnTo>
                  <a:pt x="0" y="878890"/>
                </a:lnTo>
                <a:lnTo>
                  <a:pt x="195309" y="1944210"/>
                </a:lnTo>
                <a:lnTo>
                  <a:pt x="648070" y="2095130"/>
                </a:lnTo>
                <a:lnTo>
                  <a:pt x="1091953" y="1953088"/>
                </a:lnTo>
                <a:lnTo>
                  <a:pt x="1216241" y="1083076"/>
                </a:lnTo>
                <a:cubicBezTo>
                  <a:pt x="1213282" y="810827"/>
                  <a:pt x="1210322" y="538579"/>
                  <a:pt x="1207363" y="230820"/>
                </a:cubicBezTo>
                <a:close/>
              </a:path>
            </a:pathLst>
          </a:custGeom>
          <a:noFill/>
          <a:ln w="25400">
            <a:solidFill>
              <a:schemeClr val="accent1">
                <a:shade val="95000"/>
                <a:satMod val="105000"/>
                <a:alpha val="70375"/>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502698D-88ED-354A-982B-4BE5DCDB284A}"/>
              </a:ext>
            </a:extLst>
          </p:cNvPr>
          <p:cNvSpPr/>
          <p:nvPr/>
        </p:nvSpPr>
        <p:spPr>
          <a:xfrm>
            <a:off x="8100223" y="2855651"/>
            <a:ext cx="1062627" cy="1503218"/>
          </a:xfrm>
          <a:custGeom>
            <a:avLst/>
            <a:gdLst>
              <a:gd name="connsiteX0" fmla="*/ 852256 w 1127464"/>
              <a:gd name="connsiteY0" fmla="*/ 656948 h 1642369"/>
              <a:gd name="connsiteX1" fmla="*/ 727969 w 1127464"/>
              <a:gd name="connsiteY1" fmla="*/ 878889 h 1642369"/>
              <a:gd name="connsiteX2" fmla="*/ 727969 w 1127464"/>
              <a:gd name="connsiteY2" fmla="*/ 949911 h 1642369"/>
              <a:gd name="connsiteX3" fmla="*/ 781235 w 1127464"/>
              <a:gd name="connsiteY3" fmla="*/ 1020932 h 1642369"/>
              <a:gd name="connsiteX4" fmla="*/ 834501 w 1127464"/>
              <a:gd name="connsiteY4" fmla="*/ 1118586 h 1642369"/>
              <a:gd name="connsiteX5" fmla="*/ 790112 w 1127464"/>
              <a:gd name="connsiteY5" fmla="*/ 1269507 h 1642369"/>
              <a:gd name="connsiteX6" fmla="*/ 674703 w 1127464"/>
              <a:gd name="connsiteY6" fmla="*/ 1580225 h 1642369"/>
              <a:gd name="connsiteX7" fmla="*/ 550415 w 1127464"/>
              <a:gd name="connsiteY7" fmla="*/ 1642369 h 1642369"/>
              <a:gd name="connsiteX8" fmla="*/ 363984 w 1127464"/>
              <a:gd name="connsiteY8" fmla="*/ 1597981 h 1642369"/>
              <a:gd name="connsiteX9" fmla="*/ 248575 w 1127464"/>
              <a:gd name="connsiteY9" fmla="*/ 1473693 h 1642369"/>
              <a:gd name="connsiteX10" fmla="*/ 133165 w 1127464"/>
              <a:gd name="connsiteY10" fmla="*/ 1260629 h 1642369"/>
              <a:gd name="connsiteX11" fmla="*/ 17755 w 1127464"/>
              <a:gd name="connsiteY11" fmla="*/ 798990 h 1642369"/>
              <a:gd name="connsiteX12" fmla="*/ 0 w 1127464"/>
              <a:gd name="connsiteY12" fmla="*/ 497149 h 1642369"/>
              <a:gd name="connsiteX13" fmla="*/ 35510 w 1127464"/>
              <a:gd name="connsiteY13" fmla="*/ 186431 h 1642369"/>
              <a:gd name="connsiteX14" fmla="*/ 346229 w 1127464"/>
              <a:gd name="connsiteY14" fmla="*/ 106532 h 1642369"/>
              <a:gd name="connsiteX15" fmla="*/ 745724 w 1127464"/>
              <a:gd name="connsiteY15" fmla="*/ 44388 h 1642369"/>
              <a:gd name="connsiteX16" fmla="*/ 1127464 w 1127464"/>
              <a:gd name="connsiteY16" fmla="*/ 0 h 1642369"/>
              <a:gd name="connsiteX17" fmla="*/ 958788 w 1127464"/>
              <a:gd name="connsiteY17" fmla="*/ 310718 h 1642369"/>
              <a:gd name="connsiteX18" fmla="*/ 852256 w 1127464"/>
              <a:gd name="connsiteY18" fmla="*/ 656948 h 164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7464" h="1642369">
                <a:moveTo>
                  <a:pt x="852256" y="656948"/>
                </a:moveTo>
                <a:lnTo>
                  <a:pt x="727969" y="878889"/>
                </a:lnTo>
                <a:lnTo>
                  <a:pt x="727969" y="949911"/>
                </a:lnTo>
                <a:lnTo>
                  <a:pt x="781235" y="1020932"/>
                </a:lnTo>
                <a:lnTo>
                  <a:pt x="834501" y="1118586"/>
                </a:lnTo>
                <a:lnTo>
                  <a:pt x="790112" y="1269507"/>
                </a:lnTo>
                <a:lnTo>
                  <a:pt x="674703" y="1580225"/>
                </a:lnTo>
                <a:lnTo>
                  <a:pt x="550415" y="1642369"/>
                </a:lnTo>
                <a:lnTo>
                  <a:pt x="363984" y="1597981"/>
                </a:lnTo>
                <a:lnTo>
                  <a:pt x="248575" y="1473693"/>
                </a:lnTo>
                <a:lnTo>
                  <a:pt x="133165" y="1260629"/>
                </a:lnTo>
                <a:lnTo>
                  <a:pt x="17755" y="798990"/>
                </a:lnTo>
                <a:lnTo>
                  <a:pt x="0" y="497149"/>
                </a:lnTo>
                <a:lnTo>
                  <a:pt x="35510" y="186431"/>
                </a:lnTo>
                <a:lnTo>
                  <a:pt x="346229" y="106532"/>
                </a:lnTo>
                <a:lnTo>
                  <a:pt x="745724" y="44388"/>
                </a:lnTo>
                <a:lnTo>
                  <a:pt x="1127464" y="0"/>
                </a:lnTo>
                <a:lnTo>
                  <a:pt x="958788" y="310718"/>
                </a:lnTo>
                <a:lnTo>
                  <a:pt x="852256" y="656948"/>
                </a:lnTo>
                <a:close/>
              </a:path>
            </a:pathLst>
          </a:custGeom>
          <a:noFill/>
          <a:ln w="25400">
            <a:solidFill>
              <a:schemeClr val="accent1">
                <a:shade val="95000"/>
                <a:satMod val="105000"/>
                <a:alpha val="69268"/>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88B4876-E4C9-A44F-B078-213F249FDF1A}"/>
              </a:ext>
            </a:extLst>
          </p:cNvPr>
          <p:cNvSpPr/>
          <p:nvPr/>
        </p:nvSpPr>
        <p:spPr>
          <a:xfrm>
            <a:off x="3400148" y="4447713"/>
            <a:ext cx="2095130" cy="1322772"/>
          </a:xfrm>
          <a:custGeom>
            <a:avLst/>
            <a:gdLst>
              <a:gd name="connsiteX0" fmla="*/ 470516 w 2095130"/>
              <a:gd name="connsiteY0" fmla="*/ 133165 h 1322772"/>
              <a:gd name="connsiteX1" fmla="*/ 62143 w 2095130"/>
              <a:gd name="connsiteY1" fmla="*/ 559293 h 1322772"/>
              <a:gd name="connsiteX2" fmla="*/ 0 w 2095130"/>
              <a:gd name="connsiteY2" fmla="*/ 967666 h 1322772"/>
              <a:gd name="connsiteX3" fmla="*/ 177553 w 2095130"/>
              <a:gd name="connsiteY3" fmla="*/ 1091953 h 1322772"/>
              <a:gd name="connsiteX4" fmla="*/ 798990 w 2095130"/>
              <a:gd name="connsiteY4" fmla="*/ 1251751 h 1322772"/>
              <a:gd name="connsiteX5" fmla="*/ 1296139 w 2095130"/>
              <a:gd name="connsiteY5" fmla="*/ 1322772 h 1322772"/>
              <a:gd name="connsiteX6" fmla="*/ 1624613 w 2095130"/>
              <a:gd name="connsiteY6" fmla="*/ 1287262 h 1322772"/>
              <a:gd name="connsiteX7" fmla="*/ 1944209 w 2095130"/>
              <a:gd name="connsiteY7" fmla="*/ 1242873 h 1322772"/>
              <a:gd name="connsiteX8" fmla="*/ 2068497 w 2095130"/>
              <a:gd name="connsiteY8" fmla="*/ 1065320 h 1322772"/>
              <a:gd name="connsiteX9" fmla="*/ 2095130 w 2095130"/>
              <a:gd name="connsiteY9" fmla="*/ 736846 h 1322772"/>
              <a:gd name="connsiteX10" fmla="*/ 2024108 w 2095130"/>
              <a:gd name="connsiteY10" fmla="*/ 452761 h 1322772"/>
              <a:gd name="connsiteX11" fmla="*/ 1873188 w 2095130"/>
              <a:gd name="connsiteY11" fmla="*/ 248574 h 1322772"/>
              <a:gd name="connsiteX12" fmla="*/ 1597980 w 2095130"/>
              <a:gd name="connsiteY12" fmla="*/ 159798 h 1322772"/>
              <a:gd name="connsiteX13" fmla="*/ 1251751 w 2095130"/>
              <a:gd name="connsiteY13" fmla="*/ 62143 h 1322772"/>
              <a:gd name="connsiteX14" fmla="*/ 825623 w 2095130"/>
              <a:gd name="connsiteY14" fmla="*/ 0 h 1322772"/>
              <a:gd name="connsiteX15" fmla="*/ 470516 w 2095130"/>
              <a:gd name="connsiteY15" fmla="*/ 133165 h 132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130" h="1322772">
                <a:moveTo>
                  <a:pt x="470516" y="133165"/>
                </a:moveTo>
                <a:lnTo>
                  <a:pt x="62143" y="559293"/>
                </a:lnTo>
                <a:lnTo>
                  <a:pt x="0" y="967666"/>
                </a:lnTo>
                <a:lnTo>
                  <a:pt x="177553" y="1091953"/>
                </a:lnTo>
                <a:lnTo>
                  <a:pt x="798990" y="1251751"/>
                </a:lnTo>
                <a:lnTo>
                  <a:pt x="1296139" y="1322772"/>
                </a:lnTo>
                <a:lnTo>
                  <a:pt x="1624613" y="1287262"/>
                </a:lnTo>
                <a:lnTo>
                  <a:pt x="1944209" y="1242873"/>
                </a:lnTo>
                <a:lnTo>
                  <a:pt x="2068497" y="1065320"/>
                </a:lnTo>
                <a:lnTo>
                  <a:pt x="2095130" y="736846"/>
                </a:lnTo>
                <a:lnTo>
                  <a:pt x="2024108" y="452761"/>
                </a:lnTo>
                <a:lnTo>
                  <a:pt x="1873188" y="248574"/>
                </a:lnTo>
                <a:lnTo>
                  <a:pt x="1597980" y="159798"/>
                </a:lnTo>
                <a:lnTo>
                  <a:pt x="1251751" y="62143"/>
                </a:lnTo>
                <a:lnTo>
                  <a:pt x="825623" y="0"/>
                </a:lnTo>
                <a:lnTo>
                  <a:pt x="470516" y="133165"/>
                </a:lnTo>
                <a:close/>
              </a:path>
            </a:pathLst>
          </a:custGeom>
          <a:noFill/>
          <a:ln w="25400">
            <a:solidFill>
              <a:srgbClr val="FF0000">
                <a:alpha val="67867"/>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2F6D080-2574-2D4C-9104-D722DDCB6A62}"/>
              </a:ext>
            </a:extLst>
          </p:cNvPr>
          <p:cNvSpPr/>
          <p:nvPr/>
        </p:nvSpPr>
        <p:spPr>
          <a:xfrm>
            <a:off x="8832358" y="2802384"/>
            <a:ext cx="1251145" cy="1511343"/>
          </a:xfrm>
          <a:custGeom>
            <a:avLst/>
            <a:gdLst>
              <a:gd name="connsiteX0" fmla="*/ 461639 w 1278384"/>
              <a:gd name="connsiteY0" fmla="*/ 195309 h 1651247"/>
              <a:gd name="connsiteX1" fmla="*/ 284085 w 1278384"/>
              <a:gd name="connsiteY1" fmla="*/ 301841 h 1651247"/>
              <a:gd name="connsiteX2" fmla="*/ 204186 w 1278384"/>
              <a:gd name="connsiteY2" fmla="*/ 532660 h 1651247"/>
              <a:gd name="connsiteX3" fmla="*/ 133165 w 1278384"/>
              <a:gd name="connsiteY3" fmla="*/ 701336 h 1651247"/>
              <a:gd name="connsiteX4" fmla="*/ 88776 w 1278384"/>
              <a:gd name="connsiteY4" fmla="*/ 772357 h 1651247"/>
              <a:gd name="connsiteX5" fmla="*/ 8877 w 1278384"/>
              <a:gd name="connsiteY5" fmla="*/ 870012 h 1651247"/>
              <a:gd name="connsiteX6" fmla="*/ 0 w 1278384"/>
              <a:gd name="connsiteY6" fmla="*/ 949911 h 1651247"/>
              <a:gd name="connsiteX7" fmla="*/ 35510 w 1278384"/>
              <a:gd name="connsiteY7" fmla="*/ 1047565 h 1651247"/>
              <a:gd name="connsiteX8" fmla="*/ 115409 w 1278384"/>
              <a:gd name="connsiteY8" fmla="*/ 1242874 h 1651247"/>
              <a:gd name="connsiteX9" fmla="*/ 88776 w 1278384"/>
              <a:gd name="connsiteY9" fmla="*/ 1447060 h 1651247"/>
              <a:gd name="connsiteX10" fmla="*/ 239697 w 1278384"/>
              <a:gd name="connsiteY10" fmla="*/ 1606858 h 1651247"/>
              <a:gd name="connsiteX11" fmla="*/ 559293 w 1278384"/>
              <a:gd name="connsiteY11" fmla="*/ 1651247 h 1651247"/>
              <a:gd name="connsiteX12" fmla="*/ 781235 w 1278384"/>
              <a:gd name="connsiteY12" fmla="*/ 1651247 h 1651247"/>
              <a:gd name="connsiteX13" fmla="*/ 905522 w 1278384"/>
              <a:gd name="connsiteY13" fmla="*/ 1544715 h 1651247"/>
              <a:gd name="connsiteX14" fmla="*/ 861134 w 1278384"/>
              <a:gd name="connsiteY14" fmla="*/ 1331650 h 1651247"/>
              <a:gd name="connsiteX15" fmla="*/ 958788 w 1278384"/>
              <a:gd name="connsiteY15" fmla="*/ 994299 h 1651247"/>
              <a:gd name="connsiteX16" fmla="*/ 1189608 w 1278384"/>
              <a:gd name="connsiteY16" fmla="*/ 656948 h 1651247"/>
              <a:gd name="connsiteX17" fmla="*/ 1278384 w 1278384"/>
              <a:gd name="connsiteY17" fmla="*/ 346229 h 1651247"/>
              <a:gd name="connsiteX18" fmla="*/ 1233996 w 1278384"/>
              <a:gd name="connsiteY18" fmla="*/ 142043 h 1651247"/>
              <a:gd name="connsiteX19" fmla="*/ 967666 w 1278384"/>
              <a:gd name="connsiteY19" fmla="*/ 0 h 1651247"/>
              <a:gd name="connsiteX20" fmla="*/ 719091 w 1278384"/>
              <a:gd name="connsiteY20" fmla="*/ 44388 h 1651247"/>
              <a:gd name="connsiteX21" fmla="*/ 461639 w 1278384"/>
              <a:gd name="connsiteY21" fmla="*/ 195309 h 165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8384" h="1651247">
                <a:moveTo>
                  <a:pt x="461639" y="195309"/>
                </a:moveTo>
                <a:lnTo>
                  <a:pt x="284085" y="301841"/>
                </a:lnTo>
                <a:lnTo>
                  <a:pt x="204186" y="532660"/>
                </a:lnTo>
                <a:lnTo>
                  <a:pt x="133165" y="701336"/>
                </a:lnTo>
                <a:lnTo>
                  <a:pt x="88776" y="772357"/>
                </a:lnTo>
                <a:lnTo>
                  <a:pt x="8877" y="870012"/>
                </a:lnTo>
                <a:lnTo>
                  <a:pt x="0" y="949911"/>
                </a:lnTo>
                <a:lnTo>
                  <a:pt x="35510" y="1047565"/>
                </a:lnTo>
                <a:lnTo>
                  <a:pt x="115409" y="1242874"/>
                </a:lnTo>
                <a:lnTo>
                  <a:pt x="88776" y="1447060"/>
                </a:lnTo>
                <a:lnTo>
                  <a:pt x="239697" y="1606858"/>
                </a:lnTo>
                <a:lnTo>
                  <a:pt x="559293" y="1651247"/>
                </a:lnTo>
                <a:lnTo>
                  <a:pt x="781235" y="1651247"/>
                </a:lnTo>
                <a:lnTo>
                  <a:pt x="905522" y="1544715"/>
                </a:lnTo>
                <a:lnTo>
                  <a:pt x="861134" y="1331650"/>
                </a:lnTo>
                <a:lnTo>
                  <a:pt x="958788" y="994299"/>
                </a:lnTo>
                <a:lnTo>
                  <a:pt x="1189608" y="656948"/>
                </a:lnTo>
                <a:lnTo>
                  <a:pt x="1278384" y="346229"/>
                </a:lnTo>
                <a:lnTo>
                  <a:pt x="1233996" y="142043"/>
                </a:lnTo>
                <a:lnTo>
                  <a:pt x="967666" y="0"/>
                </a:lnTo>
                <a:lnTo>
                  <a:pt x="719091" y="44388"/>
                </a:lnTo>
                <a:lnTo>
                  <a:pt x="461639" y="195309"/>
                </a:lnTo>
                <a:close/>
              </a:path>
            </a:pathLst>
          </a:custGeom>
          <a:noFill/>
          <a:ln w="25400">
            <a:solidFill>
              <a:srgbClr val="FF0000">
                <a:alpha val="70626"/>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7F74715E-C2BE-A642-B417-218EDBF92056}"/>
              </a:ext>
            </a:extLst>
          </p:cNvPr>
          <p:cNvSpPr/>
          <p:nvPr/>
        </p:nvSpPr>
        <p:spPr>
          <a:xfrm>
            <a:off x="8877670" y="4563122"/>
            <a:ext cx="2849732" cy="1615736"/>
          </a:xfrm>
          <a:custGeom>
            <a:avLst/>
            <a:gdLst>
              <a:gd name="connsiteX0" fmla="*/ 577048 w 2849732"/>
              <a:gd name="connsiteY0" fmla="*/ 470517 h 1615736"/>
              <a:gd name="connsiteX1" fmla="*/ 541538 w 2849732"/>
              <a:gd name="connsiteY1" fmla="*/ 213064 h 1615736"/>
              <a:gd name="connsiteX2" fmla="*/ 639192 w 2849732"/>
              <a:gd name="connsiteY2" fmla="*/ 88777 h 1615736"/>
              <a:gd name="connsiteX3" fmla="*/ 1074198 w 2849732"/>
              <a:gd name="connsiteY3" fmla="*/ 26633 h 1615736"/>
              <a:gd name="connsiteX4" fmla="*/ 1455938 w 2849732"/>
              <a:gd name="connsiteY4" fmla="*/ 0 h 1615736"/>
              <a:gd name="connsiteX5" fmla="*/ 1722268 w 2849732"/>
              <a:gd name="connsiteY5" fmla="*/ 213064 h 1615736"/>
              <a:gd name="connsiteX6" fmla="*/ 2050742 w 2849732"/>
              <a:gd name="connsiteY6" fmla="*/ 355107 h 1615736"/>
              <a:gd name="connsiteX7" fmla="*/ 2228295 w 2849732"/>
              <a:gd name="connsiteY7" fmla="*/ 594804 h 1615736"/>
              <a:gd name="connsiteX8" fmla="*/ 2734322 w 2849732"/>
              <a:gd name="connsiteY8" fmla="*/ 621437 h 1615736"/>
              <a:gd name="connsiteX9" fmla="*/ 2849732 w 2849732"/>
              <a:gd name="connsiteY9" fmla="*/ 887767 h 1615736"/>
              <a:gd name="connsiteX10" fmla="*/ 2743200 w 2849732"/>
              <a:gd name="connsiteY10" fmla="*/ 1136342 h 1615736"/>
              <a:gd name="connsiteX11" fmla="*/ 2565647 w 2849732"/>
              <a:gd name="connsiteY11" fmla="*/ 1500327 h 1615736"/>
              <a:gd name="connsiteX12" fmla="*/ 1757779 w 2849732"/>
              <a:gd name="connsiteY12" fmla="*/ 1615736 h 1615736"/>
              <a:gd name="connsiteX13" fmla="*/ 594804 w 2849732"/>
              <a:gd name="connsiteY13" fmla="*/ 1553593 h 1615736"/>
              <a:gd name="connsiteX14" fmla="*/ 248575 w 2849732"/>
              <a:gd name="connsiteY14" fmla="*/ 1269507 h 1615736"/>
              <a:gd name="connsiteX15" fmla="*/ 8878 w 2849732"/>
              <a:gd name="connsiteY15" fmla="*/ 834501 h 1615736"/>
              <a:gd name="connsiteX16" fmla="*/ 0 w 2849732"/>
              <a:gd name="connsiteY16" fmla="*/ 656948 h 1615736"/>
              <a:gd name="connsiteX17" fmla="*/ 284085 w 2849732"/>
              <a:gd name="connsiteY17" fmla="*/ 497150 h 1615736"/>
              <a:gd name="connsiteX18" fmla="*/ 452761 w 2849732"/>
              <a:gd name="connsiteY18" fmla="*/ 488272 h 1615736"/>
              <a:gd name="connsiteX19" fmla="*/ 577048 w 2849732"/>
              <a:gd name="connsiteY19" fmla="*/ 470517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9732" h="1615736">
                <a:moveTo>
                  <a:pt x="577048" y="470517"/>
                </a:moveTo>
                <a:lnTo>
                  <a:pt x="541538" y="213064"/>
                </a:lnTo>
                <a:lnTo>
                  <a:pt x="639192" y="88777"/>
                </a:lnTo>
                <a:lnTo>
                  <a:pt x="1074198" y="26633"/>
                </a:lnTo>
                <a:lnTo>
                  <a:pt x="1455938" y="0"/>
                </a:lnTo>
                <a:lnTo>
                  <a:pt x="1722268" y="213064"/>
                </a:lnTo>
                <a:lnTo>
                  <a:pt x="2050742" y="355107"/>
                </a:lnTo>
                <a:lnTo>
                  <a:pt x="2228295" y="594804"/>
                </a:lnTo>
                <a:lnTo>
                  <a:pt x="2734322" y="621437"/>
                </a:lnTo>
                <a:lnTo>
                  <a:pt x="2849732" y="887767"/>
                </a:lnTo>
                <a:lnTo>
                  <a:pt x="2743200" y="1136342"/>
                </a:lnTo>
                <a:lnTo>
                  <a:pt x="2565647" y="1500327"/>
                </a:lnTo>
                <a:lnTo>
                  <a:pt x="1757779" y="1615736"/>
                </a:lnTo>
                <a:lnTo>
                  <a:pt x="594804" y="1553593"/>
                </a:lnTo>
                <a:lnTo>
                  <a:pt x="248575" y="1269507"/>
                </a:lnTo>
                <a:lnTo>
                  <a:pt x="8878" y="834501"/>
                </a:lnTo>
                <a:lnTo>
                  <a:pt x="0" y="656948"/>
                </a:lnTo>
                <a:lnTo>
                  <a:pt x="284085" y="497150"/>
                </a:lnTo>
                <a:lnTo>
                  <a:pt x="452761" y="488272"/>
                </a:lnTo>
                <a:lnTo>
                  <a:pt x="577048" y="470517"/>
                </a:lnTo>
                <a:close/>
              </a:path>
            </a:pathLst>
          </a:custGeom>
          <a:noFill/>
          <a:ln w="25400">
            <a:solidFill>
              <a:srgbClr val="FF0000">
                <a:alpha val="70454"/>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FCD0DD95-0BB6-DF43-8E58-EE5C20A7DAF8}"/>
              </a:ext>
            </a:extLst>
          </p:cNvPr>
          <p:cNvSpPr/>
          <p:nvPr/>
        </p:nvSpPr>
        <p:spPr>
          <a:xfrm>
            <a:off x="8766175" y="3439179"/>
            <a:ext cx="649760" cy="411682"/>
          </a:xfrm>
          <a:custGeom>
            <a:avLst/>
            <a:gdLst>
              <a:gd name="connsiteX0" fmla="*/ 97655 w 585927"/>
              <a:gd name="connsiteY0" fmla="*/ 97654 h 408373"/>
              <a:gd name="connsiteX1" fmla="*/ 204187 w 585927"/>
              <a:gd name="connsiteY1" fmla="*/ 0 h 408373"/>
              <a:gd name="connsiteX2" fmla="*/ 284086 w 585927"/>
              <a:gd name="connsiteY2" fmla="*/ 0 h 408373"/>
              <a:gd name="connsiteX3" fmla="*/ 355107 w 585927"/>
              <a:gd name="connsiteY3" fmla="*/ 106532 h 408373"/>
              <a:gd name="connsiteX4" fmla="*/ 523783 w 585927"/>
              <a:gd name="connsiteY4" fmla="*/ 239697 h 408373"/>
              <a:gd name="connsiteX5" fmla="*/ 585927 w 585927"/>
              <a:gd name="connsiteY5" fmla="*/ 399495 h 408373"/>
              <a:gd name="connsiteX6" fmla="*/ 461639 w 585927"/>
              <a:gd name="connsiteY6" fmla="*/ 408373 h 408373"/>
              <a:gd name="connsiteX7" fmla="*/ 97655 w 585927"/>
              <a:gd name="connsiteY7" fmla="*/ 399495 h 408373"/>
              <a:gd name="connsiteX8" fmla="*/ 0 w 585927"/>
              <a:gd name="connsiteY8" fmla="*/ 319596 h 408373"/>
              <a:gd name="connsiteX9" fmla="*/ 0 w 585927"/>
              <a:gd name="connsiteY9" fmla="*/ 239697 h 408373"/>
              <a:gd name="connsiteX10" fmla="*/ 97655 w 585927"/>
              <a:gd name="connsiteY10" fmla="*/ 97654 h 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27" h="408373">
                <a:moveTo>
                  <a:pt x="97655" y="97654"/>
                </a:moveTo>
                <a:lnTo>
                  <a:pt x="204187" y="0"/>
                </a:lnTo>
                <a:lnTo>
                  <a:pt x="284086" y="0"/>
                </a:lnTo>
                <a:lnTo>
                  <a:pt x="355107" y="106532"/>
                </a:lnTo>
                <a:lnTo>
                  <a:pt x="523783" y="239697"/>
                </a:lnTo>
                <a:lnTo>
                  <a:pt x="585927" y="399495"/>
                </a:lnTo>
                <a:lnTo>
                  <a:pt x="461639" y="408373"/>
                </a:lnTo>
                <a:lnTo>
                  <a:pt x="97655" y="399495"/>
                </a:lnTo>
                <a:lnTo>
                  <a:pt x="0" y="319596"/>
                </a:lnTo>
                <a:lnTo>
                  <a:pt x="0" y="239697"/>
                </a:lnTo>
                <a:lnTo>
                  <a:pt x="97655" y="97654"/>
                </a:lnTo>
                <a:close/>
              </a:path>
            </a:pathLst>
          </a:custGeom>
          <a:noFill/>
          <a:ln w="28575">
            <a:solidFill>
              <a:srgbClr val="FFC000">
                <a:alpha val="8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7A10721D-3395-A94D-9970-95740ACAD0CE}"/>
              </a:ext>
            </a:extLst>
          </p:cNvPr>
          <p:cNvSpPr/>
          <p:nvPr/>
        </p:nvSpPr>
        <p:spPr>
          <a:xfrm>
            <a:off x="9809825" y="4616388"/>
            <a:ext cx="790113" cy="798991"/>
          </a:xfrm>
          <a:custGeom>
            <a:avLst/>
            <a:gdLst>
              <a:gd name="connsiteX0" fmla="*/ 790113 w 790113"/>
              <a:gd name="connsiteY0" fmla="*/ 292963 h 798991"/>
              <a:gd name="connsiteX1" fmla="*/ 514905 w 790113"/>
              <a:gd name="connsiteY1" fmla="*/ 585927 h 798991"/>
              <a:gd name="connsiteX2" fmla="*/ 452761 w 790113"/>
              <a:gd name="connsiteY2" fmla="*/ 798991 h 798991"/>
              <a:gd name="connsiteX3" fmla="*/ 195309 w 790113"/>
              <a:gd name="connsiteY3" fmla="*/ 798991 h 798991"/>
              <a:gd name="connsiteX4" fmla="*/ 26633 w 790113"/>
              <a:gd name="connsiteY4" fmla="*/ 665826 h 798991"/>
              <a:gd name="connsiteX5" fmla="*/ 0 w 790113"/>
              <a:gd name="connsiteY5" fmla="*/ 399495 h 798991"/>
              <a:gd name="connsiteX6" fmla="*/ 0 w 790113"/>
              <a:gd name="connsiteY6" fmla="*/ 204187 h 798991"/>
              <a:gd name="connsiteX7" fmla="*/ 79899 w 790113"/>
              <a:gd name="connsiteY7" fmla="*/ 62144 h 798991"/>
              <a:gd name="connsiteX8" fmla="*/ 239697 w 790113"/>
              <a:gd name="connsiteY8" fmla="*/ 17756 h 798991"/>
              <a:gd name="connsiteX9" fmla="*/ 470517 w 790113"/>
              <a:gd name="connsiteY9" fmla="*/ 0 h 798991"/>
              <a:gd name="connsiteX10" fmla="*/ 639192 w 790113"/>
              <a:gd name="connsiteY10" fmla="*/ 115410 h 798991"/>
              <a:gd name="connsiteX11" fmla="*/ 790113 w 790113"/>
              <a:gd name="connsiteY11" fmla="*/ 292963 h 79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113" h="798991">
                <a:moveTo>
                  <a:pt x="790113" y="292963"/>
                </a:moveTo>
                <a:lnTo>
                  <a:pt x="514905" y="585927"/>
                </a:lnTo>
                <a:lnTo>
                  <a:pt x="452761" y="798991"/>
                </a:lnTo>
                <a:lnTo>
                  <a:pt x="195309" y="798991"/>
                </a:lnTo>
                <a:lnTo>
                  <a:pt x="26633" y="665826"/>
                </a:lnTo>
                <a:lnTo>
                  <a:pt x="0" y="399495"/>
                </a:lnTo>
                <a:lnTo>
                  <a:pt x="0" y="204187"/>
                </a:lnTo>
                <a:lnTo>
                  <a:pt x="79899" y="62144"/>
                </a:lnTo>
                <a:lnTo>
                  <a:pt x="239697" y="17756"/>
                </a:lnTo>
                <a:lnTo>
                  <a:pt x="470517" y="0"/>
                </a:lnTo>
                <a:lnTo>
                  <a:pt x="639192" y="115410"/>
                </a:lnTo>
                <a:lnTo>
                  <a:pt x="790113" y="292963"/>
                </a:lnTo>
                <a:close/>
              </a:path>
            </a:pathLst>
          </a:custGeom>
          <a:noFill/>
          <a:ln w="25400">
            <a:solidFill>
              <a:srgbClr val="FFC000">
                <a:alpha val="82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565DCE-E0AE-9C58-B294-5C85CB23FF5F}"/>
              </a:ext>
            </a:extLst>
          </p:cNvPr>
          <p:cNvSpPr txBox="1"/>
          <p:nvPr/>
        </p:nvSpPr>
        <p:spPr>
          <a:xfrm>
            <a:off x="9822794" y="3439178"/>
            <a:ext cx="2398157" cy="584775"/>
          </a:xfrm>
          <a:prstGeom prst="rect">
            <a:avLst/>
          </a:prstGeom>
          <a:noFill/>
        </p:spPr>
        <p:txBody>
          <a:bodyPr wrap="none" rtlCol="0">
            <a:spAutoFit/>
          </a:bodyPr>
          <a:lstStyle/>
          <a:p>
            <a:r>
              <a:rPr lang="en-US" sz="1600" dirty="0"/>
              <a:t>alpha fold prediction </a:t>
            </a:r>
            <a:br>
              <a:rPr lang="en-US" sz="1600" dirty="0"/>
            </a:br>
            <a:r>
              <a:rPr lang="en-US" sz="1600" dirty="0"/>
              <a:t>of </a:t>
            </a:r>
            <a:r>
              <a:rPr lang="en-US" sz="1600" dirty="0" err="1"/>
              <a:t>Sce</a:t>
            </a:r>
            <a:r>
              <a:rPr lang="en-US" sz="1600" dirty="0"/>
              <a:t> </a:t>
            </a:r>
            <a:r>
              <a:rPr lang="en-US" sz="1600" i="1" dirty="0"/>
              <a:t>vma</a:t>
            </a:r>
            <a:r>
              <a:rPr lang="en-US" sz="1600" dirty="0"/>
              <a:t>1 gene product </a:t>
            </a:r>
          </a:p>
        </p:txBody>
      </p:sp>
      <p:sp>
        <p:nvSpPr>
          <p:cNvPr id="9" name="TextBox 8">
            <a:extLst>
              <a:ext uri="{FF2B5EF4-FFF2-40B4-BE49-F238E27FC236}">
                <a16:creationId xmlns:a16="http://schemas.microsoft.com/office/drawing/2014/main" id="{D28986E5-F1EF-5E61-7BA9-E0BF56FA4831}"/>
              </a:ext>
            </a:extLst>
          </p:cNvPr>
          <p:cNvSpPr txBox="1"/>
          <p:nvPr/>
        </p:nvSpPr>
        <p:spPr>
          <a:xfrm>
            <a:off x="11231882" y="6031255"/>
            <a:ext cx="1013419" cy="338554"/>
          </a:xfrm>
          <a:prstGeom prst="rect">
            <a:avLst/>
          </a:prstGeom>
          <a:noFill/>
        </p:spPr>
        <p:txBody>
          <a:bodyPr wrap="none" rtlCol="0">
            <a:spAutoFit/>
          </a:bodyPr>
          <a:lstStyle/>
          <a:p>
            <a:r>
              <a:rPr lang="en-US" sz="1600" dirty="0"/>
              <a:t>1LWS.pdb</a:t>
            </a:r>
          </a:p>
        </p:txBody>
      </p:sp>
    </p:spTree>
    <p:extLst>
      <p:ext uri="{BB962C8B-B14F-4D97-AF65-F5344CB8AC3E}">
        <p14:creationId xmlns:p14="http://schemas.microsoft.com/office/powerpoint/2010/main" val="2779875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65713" y="46482"/>
            <a:ext cx="5593689" cy="6552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TextBox 2"/>
          <p:cNvSpPr txBox="1">
            <a:spLocks noChangeArrowheads="1"/>
          </p:cNvSpPr>
          <p:nvPr/>
        </p:nvSpPr>
        <p:spPr bwMode="auto">
          <a:xfrm>
            <a:off x="232757" y="192762"/>
            <a:ext cx="3059084" cy="1235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0603" tIns="40292" rIns="80603" bIns="40292">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charset="0"/>
                <a:ea typeface="ＭＳ Ｐゴシック" charset="0"/>
              </a:rPr>
              <a:t>Homing and Homing Endonucleases in </a:t>
            </a:r>
            <a:r>
              <a:rPr kumimoji="0" lang="en-US" sz="2500" b="0" i="0" u="none" strike="noStrike" kern="1200" cap="none" spc="0" normalizeH="0" baseline="0" noProof="0" dirty="0" err="1">
                <a:ln>
                  <a:noFill/>
                </a:ln>
                <a:solidFill>
                  <a:srgbClr val="000000"/>
                </a:solidFill>
                <a:effectLst/>
                <a:uLnTx/>
                <a:uFillTx/>
                <a:latin typeface="Arial" charset="0"/>
                <a:ea typeface="ＭＳ Ｐゴシック" charset="0"/>
              </a:rPr>
              <a:t>Inteins</a:t>
            </a:r>
            <a:r>
              <a:rPr kumimoji="0" lang="en-US" sz="2500" b="0" i="0" u="none" strike="noStrike" kern="1200" cap="none" spc="0" normalizeH="0" baseline="0" noProof="0" dirty="0">
                <a:ln>
                  <a:noFill/>
                </a:ln>
                <a:solidFill>
                  <a:srgbClr val="000000"/>
                </a:solidFill>
                <a:effectLst/>
                <a:uLnTx/>
                <a:uFillTx/>
                <a:latin typeface="Arial" charset="0"/>
                <a:ea typeface="ＭＳ Ｐゴシック" charset="0"/>
              </a:rPr>
              <a:t> </a:t>
            </a:r>
          </a:p>
        </p:txBody>
      </p:sp>
      <p:pic>
        <p:nvPicPr>
          <p:cNvPr id="21094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9314692" y="2056106"/>
            <a:ext cx="4168588" cy="630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094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9011159" y="1893115"/>
            <a:ext cx="3709147" cy="52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9" name="Rounded Rectangle 1"/>
          <p:cNvSpPr>
            <a:spLocks noChangeArrowheads="1"/>
          </p:cNvSpPr>
          <p:nvPr/>
        </p:nvSpPr>
        <p:spPr bwMode="auto">
          <a:xfrm>
            <a:off x="5062682" y="1446556"/>
            <a:ext cx="173182"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0" name="Rounded Rectangle 6"/>
          <p:cNvSpPr>
            <a:spLocks noChangeArrowheads="1"/>
          </p:cNvSpPr>
          <p:nvPr/>
        </p:nvSpPr>
        <p:spPr bwMode="auto">
          <a:xfrm>
            <a:off x="6192207" y="1447322"/>
            <a:ext cx="171739"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1" name="Rounded Rectangle 7"/>
          <p:cNvSpPr>
            <a:spLocks noChangeArrowheads="1"/>
          </p:cNvSpPr>
          <p:nvPr/>
        </p:nvSpPr>
        <p:spPr bwMode="auto">
          <a:xfrm>
            <a:off x="5235864" y="4384924"/>
            <a:ext cx="173182"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2" name="Rounded Rectangle 8"/>
          <p:cNvSpPr>
            <a:spLocks noChangeArrowheads="1"/>
          </p:cNvSpPr>
          <p:nvPr/>
        </p:nvSpPr>
        <p:spPr bwMode="auto">
          <a:xfrm>
            <a:off x="6345167" y="4381502"/>
            <a:ext cx="171739"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3" name="Rounded Rectangle 9"/>
          <p:cNvSpPr>
            <a:spLocks noChangeArrowheads="1"/>
          </p:cNvSpPr>
          <p:nvPr/>
        </p:nvSpPr>
        <p:spPr bwMode="auto">
          <a:xfrm>
            <a:off x="5367194" y="5569883"/>
            <a:ext cx="171739"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4" name="Rounded Rectangle 10"/>
          <p:cNvSpPr>
            <a:spLocks noChangeArrowheads="1"/>
          </p:cNvSpPr>
          <p:nvPr/>
        </p:nvSpPr>
        <p:spPr bwMode="auto">
          <a:xfrm>
            <a:off x="6462861" y="5569883"/>
            <a:ext cx="173182" cy="289952"/>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5" name="Rounded Rectangle 11"/>
          <p:cNvSpPr>
            <a:spLocks noChangeArrowheads="1"/>
          </p:cNvSpPr>
          <p:nvPr/>
        </p:nvSpPr>
        <p:spPr bwMode="auto">
          <a:xfrm>
            <a:off x="5367194" y="5986817"/>
            <a:ext cx="171738" cy="289953"/>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6" name="Rounded Rectangle 12"/>
          <p:cNvSpPr>
            <a:spLocks noChangeArrowheads="1"/>
          </p:cNvSpPr>
          <p:nvPr/>
        </p:nvSpPr>
        <p:spPr bwMode="auto">
          <a:xfrm>
            <a:off x="6470077" y="5986817"/>
            <a:ext cx="173182" cy="289953"/>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7" name="Rounded Rectangle 15"/>
          <p:cNvSpPr>
            <a:spLocks noChangeArrowheads="1"/>
          </p:cNvSpPr>
          <p:nvPr/>
        </p:nvSpPr>
        <p:spPr bwMode="auto">
          <a:xfrm>
            <a:off x="574361" y="2948101"/>
            <a:ext cx="171738" cy="289953"/>
          </a:xfrm>
          <a:prstGeom prst="roundRect">
            <a:avLst>
              <a:gd name="adj" fmla="val 16667"/>
            </a:avLst>
          </a:prstGeom>
          <a:solidFill>
            <a:srgbClr val="FF0000"/>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8" name="Rounded Rectangle 16"/>
          <p:cNvSpPr>
            <a:spLocks noChangeArrowheads="1"/>
          </p:cNvSpPr>
          <p:nvPr/>
        </p:nvSpPr>
        <p:spPr bwMode="auto">
          <a:xfrm>
            <a:off x="571474" y="3562950"/>
            <a:ext cx="171738" cy="289952"/>
          </a:xfrm>
          <a:prstGeom prst="roundRect">
            <a:avLst>
              <a:gd name="adj" fmla="val 16667"/>
            </a:avLst>
          </a:prstGeom>
          <a:solidFill>
            <a:srgbClr val="72BF8B"/>
          </a:solidFill>
          <a:ln w="9525">
            <a:solidFill>
              <a:schemeClr val="tx1"/>
            </a:solidFill>
            <a:round/>
            <a:headEnd/>
            <a:tailEnd/>
          </a:ln>
        </p:spPr>
        <p:txBody>
          <a:bodyPr lIns="81384" tIns="40688" rIns="81384" bIns="40688"/>
          <a:lstStyle/>
          <a:p>
            <a:pPr marL="0" marR="0" lvl="0" indent="0" algn="l" defTabSz="813784"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0959" name="TextBox 2"/>
          <p:cNvSpPr txBox="1">
            <a:spLocks noChangeArrowheads="1"/>
          </p:cNvSpPr>
          <p:nvPr/>
        </p:nvSpPr>
        <p:spPr bwMode="auto">
          <a:xfrm>
            <a:off x="822661" y="2800954"/>
            <a:ext cx="2189179" cy="57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384" tIns="40688" rIns="81384" bIns="40688">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Self Splicing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Domain</a:t>
            </a:r>
          </a:p>
        </p:txBody>
      </p:sp>
      <p:sp>
        <p:nvSpPr>
          <p:cNvPr id="210960" name="TextBox 19"/>
          <p:cNvSpPr txBox="1">
            <a:spLocks noChangeArrowheads="1"/>
          </p:cNvSpPr>
          <p:nvPr/>
        </p:nvSpPr>
        <p:spPr bwMode="auto">
          <a:xfrm>
            <a:off x="822588" y="3434083"/>
            <a:ext cx="2281925" cy="57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384" tIns="40688" rIns="81384" bIns="40688">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Homing Endonuclease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Domain</a:t>
            </a:r>
          </a:p>
        </p:txBody>
      </p:sp>
      <p:pic>
        <p:nvPicPr>
          <p:cNvPr id="3" name="Picture 2">
            <a:extLst>
              <a:ext uri="{FF2B5EF4-FFF2-40B4-BE49-F238E27FC236}">
                <a16:creationId xmlns:a16="http://schemas.microsoft.com/office/drawing/2014/main" id="{4A75562B-E879-024A-A007-21BBA798FA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474" y="4177798"/>
            <a:ext cx="206154" cy="294879"/>
          </a:xfrm>
          <a:prstGeom prst="rect">
            <a:avLst/>
          </a:prstGeom>
        </p:spPr>
      </p:pic>
      <p:sp>
        <p:nvSpPr>
          <p:cNvPr id="20" name="TextBox 19">
            <a:extLst>
              <a:ext uri="{FF2B5EF4-FFF2-40B4-BE49-F238E27FC236}">
                <a16:creationId xmlns:a16="http://schemas.microsoft.com/office/drawing/2014/main" id="{184F2ECB-8CD0-5540-8820-F72D544D6A12}"/>
              </a:ext>
            </a:extLst>
          </p:cNvPr>
          <p:cNvSpPr txBox="1">
            <a:spLocks noChangeArrowheads="1"/>
          </p:cNvSpPr>
          <p:nvPr/>
        </p:nvSpPr>
        <p:spPr bwMode="auto">
          <a:xfrm>
            <a:off x="819201" y="4080936"/>
            <a:ext cx="2281925" cy="57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384" tIns="40688" rIns="81384" bIns="40688">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3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Homing Endonuclease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Recognition Site </a:t>
            </a:r>
          </a:p>
        </p:txBody>
      </p:sp>
    </p:spTree>
    <p:extLst>
      <p:ext uri="{BB962C8B-B14F-4D97-AF65-F5344CB8AC3E}">
        <p14:creationId xmlns:p14="http://schemas.microsoft.com/office/powerpoint/2010/main" val="10407341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2F0A4E-66A4-8F4C-9F14-ADA4FC3D5BF2}"/>
              </a:ext>
            </a:extLst>
          </p:cNvPr>
          <p:cNvSpPr/>
          <p:nvPr/>
        </p:nvSpPr>
        <p:spPr>
          <a:xfrm>
            <a:off x="1253067" y="0"/>
            <a:ext cx="9635066" cy="68936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6865" name="Group 23"/>
          <p:cNvGrpSpPr>
            <a:grpSpLocks/>
          </p:cNvGrpSpPr>
          <p:nvPr/>
        </p:nvGrpSpPr>
        <p:grpSpPr bwMode="auto">
          <a:xfrm>
            <a:off x="2153072" y="3831152"/>
            <a:ext cx="3493113" cy="2370488"/>
            <a:chOff x="319047" y="842954"/>
            <a:chExt cx="3598614" cy="2443239"/>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36883" name="TextBox 2"/>
            <p:cNvSpPr txBox="1">
              <a:spLocks noChangeArrowheads="1"/>
            </p:cNvSpPr>
            <p:nvPr/>
          </p:nvSpPr>
          <p:spPr bwMode="auto">
            <a:xfrm>
              <a:off x="1194146" y="1442552"/>
              <a:ext cx="2314891" cy="37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Extein   = Host Protein </a:t>
              </a:r>
            </a:p>
          </p:txBody>
        </p:sp>
        <p:sp>
          <p:nvSpPr>
            <p:cNvPr id="36884" name="TextBox 3"/>
            <p:cNvSpPr txBox="1">
              <a:spLocks noChangeArrowheads="1"/>
            </p:cNvSpPr>
            <p:nvPr/>
          </p:nvSpPr>
          <p:spPr bwMode="auto">
            <a:xfrm>
              <a:off x="319047" y="842954"/>
              <a:ext cx="1155067" cy="403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941" b="1" i="0" u="none" strike="noStrike" kern="1200" cap="none" spc="0" normalizeH="0" baseline="0" noProof="0">
                  <a:ln>
                    <a:noFill/>
                  </a:ln>
                  <a:solidFill>
                    <a:prstClr val="black"/>
                  </a:solidFill>
                  <a:effectLst/>
                  <a:uLnTx/>
                  <a:uFillTx/>
                  <a:latin typeface="Calibri" charset="0"/>
                  <a:ea typeface="ＭＳ Ｐゴシック" charset="0"/>
                </a:rPr>
                <a:t>Encoding</a:t>
              </a:r>
            </a:p>
          </p:txBody>
        </p:sp>
        <p:sp>
          <p:nvSpPr>
            <p:cNvPr id="36885" name="TextBox 14"/>
            <p:cNvSpPr txBox="1">
              <a:spLocks noChangeArrowheads="1"/>
            </p:cNvSpPr>
            <p:nvPr/>
          </p:nvSpPr>
          <p:spPr bwMode="auto">
            <a:xfrm>
              <a:off x="1194146" y="2025295"/>
              <a:ext cx="2281269" cy="37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a:ln>
                    <a:noFill/>
                  </a:ln>
                  <a:solidFill>
                    <a:prstClr val="black"/>
                  </a:solidFill>
                  <a:effectLst/>
                  <a:uLnTx/>
                  <a:uFillTx/>
                  <a:latin typeface="Calibri" charset="0"/>
                  <a:ea typeface="ＭＳ Ｐゴシック" charset="0"/>
                </a:rPr>
                <a:t>Intein Splicing Domain</a:t>
              </a:r>
            </a:p>
          </p:txBody>
        </p:sp>
        <p:sp>
          <p:nvSpPr>
            <p:cNvPr id="36886" name="TextBox 15"/>
            <p:cNvSpPr txBox="1">
              <a:spLocks noChangeArrowheads="1"/>
            </p:cNvSpPr>
            <p:nvPr/>
          </p:nvSpPr>
          <p:spPr bwMode="auto">
            <a:xfrm>
              <a:off x="1194144" y="2636813"/>
              <a:ext cx="2723517" cy="649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rPr>
                <a:t>Homing Endonuclease (HE)</a:t>
              </a:r>
            </a:p>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rPr>
                <a:t> domain</a:t>
              </a:r>
            </a:p>
          </p:txBody>
        </p:sp>
      </p:grpSp>
      <p:sp>
        <p:nvSpPr>
          <p:cNvPr id="36866" name="TextBox 7"/>
          <p:cNvSpPr txBox="1">
            <a:spLocks noChangeArrowheads="1"/>
          </p:cNvSpPr>
          <p:nvPr/>
        </p:nvSpPr>
        <p:spPr bwMode="auto">
          <a:xfrm>
            <a:off x="1840286" y="315026"/>
            <a:ext cx="8502184" cy="9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8740" tIns="44369" rIns="88740" bIns="4436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2330" b="0" i="0" u="none" strike="noStrike" kern="1200" cap="none" spc="0" normalizeH="0" baseline="0" noProof="0" dirty="0">
                <a:ln>
                  <a:noFill/>
                </a:ln>
                <a:solidFill>
                  <a:prstClr val="black"/>
                </a:solidFill>
                <a:effectLst/>
                <a:uLnTx/>
                <a:uFillTx/>
                <a:latin typeface="Calibri" charset="0"/>
                <a:ea typeface="ＭＳ Ｐゴシック" charset="0"/>
              </a:rPr>
              <a:t>In case of </a:t>
            </a:r>
            <a:r>
              <a:rPr kumimoji="0" lang="en-US" sz="2330" b="0" i="0" u="none" strike="noStrike" kern="1200" cap="none" spc="0" normalizeH="0" baseline="0" noProof="0" dirty="0" err="1">
                <a:ln>
                  <a:noFill/>
                </a:ln>
                <a:solidFill>
                  <a:prstClr val="black"/>
                </a:solidFill>
                <a:effectLst/>
                <a:uLnTx/>
                <a:uFillTx/>
                <a:latin typeface="Calibri" charset="0"/>
                <a:ea typeface="ＭＳ Ｐゴシック" charset="0"/>
              </a:rPr>
              <a:t>inteins</a:t>
            </a:r>
            <a:r>
              <a:rPr kumimoji="0" lang="en-US" sz="2330" b="0" i="0" u="none" strike="noStrike" kern="1200" cap="none" spc="0" normalizeH="0" baseline="0" noProof="0" dirty="0">
                <a:ln>
                  <a:noFill/>
                </a:ln>
                <a:solidFill>
                  <a:prstClr val="black"/>
                </a:solidFill>
                <a:effectLst/>
                <a:uLnTx/>
                <a:uFillTx/>
                <a:latin typeface="Calibri" charset="0"/>
                <a:ea typeface="ＭＳ Ｐゴシック" charset="0"/>
              </a:rPr>
              <a:t> the co-evolution of genes results in</a:t>
            </a:r>
            <a:endParaRPr kumimoji="0" lang="en-US" sz="1747"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35471"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35471"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10" name="TextBox 9"/>
          <p:cNvSpPr txBox="1"/>
          <p:nvPr/>
        </p:nvSpPr>
        <p:spPr>
          <a:xfrm>
            <a:off x="1998991" y="935972"/>
            <a:ext cx="8331153" cy="2264174"/>
          </a:xfrm>
          <a:prstGeom prst="rect">
            <a:avLst/>
          </a:prstGeom>
          <a:noFill/>
        </p:spPr>
        <p:txBody>
          <a:bodyPr lIns="88740" tIns="44369" rIns="88740" bIns="44369">
            <a:spAutoFit/>
          </a:bodyPr>
          <a:lstStyle/>
          <a:p>
            <a:pPr marL="277324" marR="0" lvl="0" indent="-277324" algn="l" defTabSz="440274"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Mutualism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splicing and homing endonuclease domain</a:t>
            </a: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0" marR="0" lvl="0" indent="0" algn="l" defTabSz="440274" rtl="0" eaLnBrk="1" fontAlgn="base" latinLnBrk="0" hangingPunct="1">
              <a:lnSpc>
                <a:spcPct val="100000"/>
              </a:lnSpc>
              <a:spcBef>
                <a:spcPct val="0"/>
              </a:spcBef>
              <a:spcAft>
                <a:spcPct val="0"/>
              </a:spcAft>
              <a:buClrTx/>
              <a:buSzTx/>
              <a:buFontTx/>
              <a:buNone/>
              <a:tabLst/>
              <a:defRPr/>
            </a:pPr>
            <a:r>
              <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a:p>
            <a:pPr marL="277324" marR="0" lvl="0" indent="-277324" algn="l" defTabSz="440274" rtl="0" eaLnBrk="1" fontAlgn="base" latinLnBrk="0" hangingPunct="1">
              <a:lnSpc>
                <a:spcPct val="12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Commensalism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without HE domain</a:t>
            </a: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b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747"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277324" marR="0" lvl="0" indent="-277324" algn="l" defTabSz="440274" rtl="0" eaLnBrk="1" fontAlgn="base" latinLnBrk="0" hangingPunct="1">
              <a:lnSpc>
                <a:spcPct val="100000"/>
              </a:lnSpc>
              <a:spcBef>
                <a:spcPct val="0"/>
              </a:spcBef>
              <a:spcAft>
                <a:spcPct val="0"/>
              </a:spcAft>
              <a:buClrTx/>
              <a:buSzTx/>
              <a:buFont typeface="Arial"/>
              <a:buChar char="•"/>
              <a:tabLst/>
              <a:defRPr/>
            </a:pPr>
            <a:r>
              <a:rPr kumimoji="0" lang="en-US" sz="1941"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Parasitism  </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941"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941"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 HE </a:t>
            </a:r>
          </a:p>
        </p:txBody>
      </p:sp>
      <p:sp>
        <p:nvSpPr>
          <p:cNvPr id="2" name="Cube 1"/>
          <p:cNvSpPr/>
          <p:nvPr/>
        </p:nvSpPr>
        <p:spPr>
          <a:xfrm>
            <a:off x="1998991" y="3251808"/>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5" name="Cube 4"/>
          <p:cNvSpPr/>
          <p:nvPr/>
        </p:nvSpPr>
        <p:spPr>
          <a:xfrm>
            <a:off x="4120684" y="3251808"/>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6" name="Cube 5"/>
          <p:cNvSpPr/>
          <p:nvPr/>
        </p:nvSpPr>
        <p:spPr>
          <a:xfrm>
            <a:off x="4957343" y="3251808"/>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7" name="Cube 6"/>
          <p:cNvSpPr/>
          <p:nvPr/>
        </p:nvSpPr>
        <p:spPr>
          <a:xfrm>
            <a:off x="6404162" y="3251808"/>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9" name="Cube 8"/>
          <p:cNvSpPr/>
          <p:nvPr/>
        </p:nvSpPr>
        <p:spPr>
          <a:xfrm>
            <a:off x="7399525" y="3251808"/>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3829471" y="1373561"/>
            <a:ext cx="912159"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8" name="Cube 17"/>
          <p:cNvSpPr/>
          <p:nvPr/>
        </p:nvSpPr>
        <p:spPr>
          <a:xfrm>
            <a:off x="4706191" y="1373561"/>
            <a:ext cx="1540809" cy="31894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p:cNvSpPr/>
          <p:nvPr/>
        </p:nvSpPr>
        <p:spPr>
          <a:xfrm>
            <a:off x="6206939" y="1373561"/>
            <a:ext cx="996904" cy="31894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p:cNvSpPr/>
          <p:nvPr/>
        </p:nvSpPr>
        <p:spPr>
          <a:xfrm>
            <a:off x="2606071" y="2248742"/>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p:cNvSpPr/>
          <p:nvPr/>
        </p:nvSpPr>
        <p:spPr>
          <a:xfrm>
            <a:off x="4716978" y="2247202"/>
            <a:ext cx="1691809" cy="318947"/>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sp>
        <p:nvSpPr>
          <p:cNvPr id="23" name="Cube 22"/>
          <p:cNvSpPr/>
          <p:nvPr/>
        </p:nvSpPr>
        <p:spPr>
          <a:xfrm>
            <a:off x="6379510" y="2247202"/>
            <a:ext cx="2009215" cy="318947"/>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marL="0" marR="0" lvl="0" indent="0" algn="ctr" defTabSz="440274"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prstClr val="white"/>
              </a:solidFill>
              <a:effectLst/>
              <a:uLnTx/>
              <a:uFillTx/>
              <a:latin typeface="Calibri"/>
              <a:ea typeface="+mn-ea"/>
              <a:cs typeface="+mn-cs"/>
            </a:endParaRPr>
          </a:p>
        </p:txBody>
      </p:sp>
      <p:pic>
        <p:nvPicPr>
          <p:cNvPr id="36879"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6698" y="3790923"/>
            <a:ext cx="3798094" cy="284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087595" y="3896340"/>
            <a:ext cx="680443" cy="361189"/>
          </a:xfrm>
          <a:prstGeom prst="rect">
            <a:avLst/>
          </a:prstGeom>
          <a:noFill/>
        </p:spPr>
        <p:txBody>
          <a:bodyPr wrap="none" rtlCol="0">
            <a:spAutoFit/>
          </a:body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white"/>
                </a:solidFill>
                <a:effectLst/>
                <a:uLnTx/>
                <a:uFillTx/>
                <a:latin typeface="Calibri" charset="0"/>
                <a:ea typeface="ＭＳ Ｐゴシック" charset="0"/>
                <a:cs typeface="ＭＳ Ｐゴシック" charset="0"/>
              </a:rPr>
              <a:t>1LWS</a:t>
            </a:r>
          </a:p>
        </p:txBody>
      </p:sp>
      <p:sp>
        <p:nvSpPr>
          <p:cNvPr id="4" name="TextBox 3"/>
          <p:cNvSpPr txBox="1"/>
          <p:nvPr/>
        </p:nvSpPr>
        <p:spPr>
          <a:xfrm rot="5400000">
            <a:off x="8525881" y="4884670"/>
            <a:ext cx="3387979" cy="630044"/>
          </a:xfrm>
          <a:prstGeom prst="rect">
            <a:avLst/>
          </a:prstGeom>
          <a:noFill/>
        </p:spPr>
        <p:txBody>
          <a:bodyPr wrap="none" rtlCol="0">
            <a:spAutoFit/>
          </a:bodyPr>
          <a:lstStyle/>
          <a:p>
            <a:pPr marL="0" marR="0" lvl="0" indent="0" algn="l" defTabSz="435471" rtl="0" eaLnBrk="1" fontAlgn="base" latinLnBrk="0" hangingPunct="1">
              <a:lnSpc>
                <a:spcPct val="100000"/>
              </a:lnSpc>
              <a:spcBef>
                <a:spcPct val="0"/>
              </a:spcBef>
              <a:spcAft>
                <a:spcPct val="0"/>
              </a:spcAft>
              <a:buClrTx/>
              <a:buSzTx/>
              <a:buFontTx/>
              <a:buNone/>
              <a:tabLst/>
              <a:defRPr/>
            </a:pP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Structure from Moure et al. </a:t>
            </a:r>
            <a: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(2002) </a:t>
            </a:r>
            <a:b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r>
              <a:rPr kumimoji="0" lang="is-I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Nat.Struct.Biol. 9: 764-770</a:t>
            </a:r>
            <a:r>
              <a:rPr kumimoji="0" lang="en-US" sz="1747"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55085900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B211-E9DA-9409-507F-D80C0D55C593}"/>
              </a:ext>
            </a:extLst>
          </p:cNvPr>
          <p:cNvSpPr>
            <a:spLocks noGrp="1"/>
          </p:cNvSpPr>
          <p:nvPr>
            <p:ph type="title"/>
          </p:nvPr>
        </p:nvSpPr>
        <p:spPr>
          <a:xfrm>
            <a:off x="389021" y="211930"/>
            <a:ext cx="10515600" cy="1325563"/>
          </a:xfrm>
        </p:spPr>
        <p:txBody>
          <a:bodyPr/>
          <a:lstStyle/>
          <a:p>
            <a:r>
              <a:rPr lang="en-US" dirty="0"/>
              <a:t>Deletion pressure in bacteria </a:t>
            </a:r>
          </a:p>
        </p:txBody>
      </p:sp>
      <p:pic>
        <p:nvPicPr>
          <p:cNvPr id="4" name="Content Placeholder 3">
            <a:extLst>
              <a:ext uri="{FF2B5EF4-FFF2-40B4-BE49-F238E27FC236}">
                <a16:creationId xmlns:a16="http://schemas.microsoft.com/office/drawing/2014/main" id="{2D1DA1FF-F6D5-9B2E-BDD8-B04E23D397B4}"/>
              </a:ext>
            </a:extLst>
          </p:cNvPr>
          <p:cNvPicPr>
            <a:picLocks noGrp="1" noChangeAspect="1"/>
          </p:cNvPicPr>
          <p:nvPr>
            <p:ph idx="1"/>
          </p:nvPr>
        </p:nvPicPr>
        <p:blipFill>
          <a:blip r:embed="rId3"/>
          <a:stretch>
            <a:fillRect/>
          </a:stretch>
        </p:blipFill>
        <p:spPr>
          <a:xfrm>
            <a:off x="275389" y="1436330"/>
            <a:ext cx="6995318" cy="4546957"/>
          </a:xfrm>
          <a:prstGeom prst="rect">
            <a:avLst/>
          </a:prstGeom>
        </p:spPr>
      </p:pic>
      <p:sp>
        <p:nvSpPr>
          <p:cNvPr id="5" name="TextBox 4">
            <a:extLst>
              <a:ext uri="{FF2B5EF4-FFF2-40B4-BE49-F238E27FC236}">
                <a16:creationId xmlns:a16="http://schemas.microsoft.com/office/drawing/2014/main" id="{79D2D1E5-123D-D3CB-98C6-F9BAAF7DF9D9}"/>
              </a:ext>
            </a:extLst>
          </p:cNvPr>
          <p:cNvSpPr txBox="1"/>
          <p:nvPr/>
        </p:nvSpPr>
        <p:spPr>
          <a:xfrm>
            <a:off x="548105" y="5983288"/>
            <a:ext cx="4830297" cy="646331"/>
          </a:xfrm>
          <a:prstGeom prst="rect">
            <a:avLst/>
          </a:prstGeom>
          <a:noFill/>
        </p:spPr>
        <p:txBody>
          <a:bodyPr wrap="none" rtlCol="0">
            <a:spAutoFit/>
          </a:bodyPr>
          <a:lstStyle/>
          <a:p>
            <a:r>
              <a:rPr lang="en-US" dirty="0"/>
              <a:t>Deletions and insertions in pseudogenes from </a:t>
            </a:r>
          </a:p>
          <a:p>
            <a:r>
              <a:rPr lang="en-US" b="0" i="0" u="none" strike="noStrike" dirty="0">
                <a:solidFill>
                  <a:srgbClr val="0272B1"/>
                </a:solidFill>
                <a:effectLst/>
                <a:latin typeface="ElsevierSans"/>
                <a:hlinkClick r:id="rId4" tooltip="Persistent link using digital object identifier"/>
              </a:rPr>
              <a:t>https://doi.org/10.1016/S0168-9525(01)02447-7</a:t>
            </a:r>
            <a:r>
              <a:rPr lang="en-US" b="0" i="0" u="none" strike="noStrike" dirty="0">
                <a:solidFill>
                  <a:srgbClr val="0272B1"/>
                </a:solidFill>
                <a:effectLst/>
                <a:latin typeface="ElsevierSans"/>
              </a:rPr>
              <a:t> </a:t>
            </a:r>
            <a:endParaRPr lang="en-US" dirty="0"/>
          </a:p>
        </p:txBody>
      </p:sp>
      <p:sp>
        <p:nvSpPr>
          <p:cNvPr id="6" name="TextBox 5">
            <a:extLst>
              <a:ext uri="{FF2B5EF4-FFF2-40B4-BE49-F238E27FC236}">
                <a16:creationId xmlns:a16="http://schemas.microsoft.com/office/drawing/2014/main" id="{2EB16CE0-C6F8-495E-032A-9AB6117FCEBA}"/>
              </a:ext>
            </a:extLst>
          </p:cNvPr>
          <p:cNvSpPr txBox="1"/>
          <p:nvPr/>
        </p:nvSpPr>
        <p:spPr>
          <a:xfrm>
            <a:off x="7204224" y="1436331"/>
            <a:ext cx="4712387" cy="5878532"/>
          </a:xfrm>
          <a:prstGeom prst="rect">
            <a:avLst/>
          </a:prstGeom>
          <a:noFill/>
        </p:spPr>
        <p:txBody>
          <a:bodyPr wrap="square" rtlCol="0">
            <a:spAutoFit/>
          </a:bodyPr>
          <a:lstStyle/>
          <a:p>
            <a:r>
              <a:rPr lang="en-US" sz="2000" dirty="0"/>
              <a:t>Small deletions help to get rid of selfish genetic elements, molecular parasites, and redundancy due to duplicated genes.  E.g., in a Restriction Modification System, a first deletion might inactivate the restriction activity, leaving behind an orphan methylase, which subsequently can decay without harm to the organisms.  </a:t>
            </a:r>
          </a:p>
          <a:p>
            <a:endParaRPr lang="en-US" sz="2000" dirty="0"/>
          </a:p>
          <a:p>
            <a:r>
              <a:rPr lang="en-US" sz="2000" dirty="0"/>
              <a:t>This piece wise deletion does not work in case of inteins. As soon as the self splicing domain is impacted, the host protein becomes dysfunctional.  One way to get rid of an intein is recombination with an intein free allele (but this works efficiently only after the the Homing Endonuclease is inactivated).</a:t>
            </a:r>
          </a:p>
          <a:p>
            <a:endParaRPr lang="en-US" dirty="0"/>
          </a:p>
          <a:p>
            <a:r>
              <a:rPr lang="en-US" dirty="0"/>
              <a:t> </a:t>
            </a:r>
          </a:p>
        </p:txBody>
      </p:sp>
    </p:spTree>
    <p:extLst>
      <p:ext uri="{BB962C8B-B14F-4D97-AF65-F5344CB8AC3E}">
        <p14:creationId xmlns:p14="http://schemas.microsoft.com/office/powerpoint/2010/main" val="218388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6DCD-4EFC-8947-A6DF-0029A3617F2C}"/>
              </a:ext>
            </a:extLst>
          </p:cNvPr>
          <p:cNvSpPr>
            <a:spLocks noGrp="1"/>
          </p:cNvSpPr>
          <p:nvPr>
            <p:ph type="title"/>
          </p:nvPr>
        </p:nvSpPr>
        <p:spPr>
          <a:xfrm>
            <a:off x="170935" y="0"/>
            <a:ext cx="10515600" cy="1325563"/>
          </a:xfrm>
        </p:spPr>
        <p:txBody>
          <a:bodyPr/>
          <a:lstStyle/>
          <a:p>
            <a:r>
              <a:rPr lang="en-US" dirty="0"/>
              <a:t>Salt-in strategists -- Haloarchaea</a:t>
            </a:r>
          </a:p>
        </p:txBody>
      </p:sp>
      <p:pic>
        <p:nvPicPr>
          <p:cNvPr id="4" name="Picture 3">
            <a:extLst>
              <a:ext uri="{FF2B5EF4-FFF2-40B4-BE49-F238E27FC236}">
                <a16:creationId xmlns:a16="http://schemas.microsoft.com/office/drawing/2014/main" id="{C7CBA6FD-478A-1C44-B797-0169457409A2}"/>
              </a:ext>
            </a:extLst>
          </p:cNvPr>
          <p:cNvPicPr>
            <a:picLocks noChangeAspect="1"/>
          </p:cNvPicPr>
          <p:nvPr/>
        </p:nvPicPr>
        <p:blipFill>
          <a:blip r:embed="rId3"/>
          <a:stretch>
            <a:fillRect/>
          </a:stretch>
        </p:blipFill>
        <p:spPr>
          <a:xfrm>
            <a:off x="258583" y="1325563"/>
            <a:ext cx="3937475" cy="3830595"/>
          </a:xfrm>
          <a:prstGeom prst="rect">
            <a:avLst/>
          </a:prstGeom>
        </p:spPr>
      </p:pic>
      <p:pic>
        <p:nvPicPr>
          <p:cNvPr id="5" name="Picture 4">
            <a:extLst>
              <a:ext uri="{FF2B5EF4-FFF2-40B4-BE49-F238E27FC236}">
                <a16:creationId xmlns:a16="http://schemas.microsoft.com/office/drawing/2014/main" id="{763C7455-44CF-884F-844D-832AC6DA059B}"/>
              </a:ext>
            </a:extLst>
          </p:cNvPr>
          <p:cNvPicPr>
            <a:picLocks noChangeAspect="1"/>
          </p:cNvPicPr>
          <p:nvPr/>
        </p:nvPicPr>
        <p:blipFill rotWithShape="1">
          <a:blip r:embed="rId4"/>
          <a:srcRect l="5165"/>
          <a:stretch/>
        </p:blipFill>
        <p:spPr>
          <a:xfrm>
            <a:off x="4196058" y="1408515"/>
            <a:ext cx="3678941" cy="3664690"/>
          </a:xfrm>
          <a:prstGeom prst="rect">
            <a:avLst/>
          </a:prstGeom>
        </p:spPr>
      </p:pic>
      <p:pic>
        <p:nvPicPr>
          <p:cNvPr id="6" name="Picture 5">
            <a:extLst>
              <a:ext uri="{FF2B5EF4-FFF2-40B4-BE49-F238E27FC236}">
                <a16:creationId xmlns:a16="http://schemas.microsoft.com/office/drawing/2014/main" id="{9B8E0712-3E29-9A4C-B4F7-A409AB7E23E5}"/>
              </a:ext>
            </a:extLst>
          </p:cNvPr>
          <p:cNvPicPr>
            <a:picLocks noChangeAspect="1"/>
          </p:cNvPicPr>
          <p:nvPr/>
        </p:nvPicPr>
        <p:blipFill>
          <a:blip r:embed="rId5"/>
          <a:stretch>
            <a:fillRect/>
          </a:stretch>
        </p:blipFill>
        <p:spPr>
          <a:xfrm>
            <a:off x="8037675" y="1408516"/>
            <a:ext cx="3774799" cy="3747642"/>
          </a:xfrm>
          <a:prstGeom prst="rect">
            <a:avLst/>
          </a:prstGeom>
        </p:spPr>
      </p:pic>
      <p:sp>
        <p:nvSpPr>
          <p:cNvPr id="7" name="TextBox 6">
            <a:extLst>
              <a:ext uri="{FF2B5EF4-FFF2-40B4-BE49-F238E27FC236}">
                <a16:creationId xmlns:a16="http://schemas.microsoft.com/office/drawing/2014/main" id="{33136FB5-91D7-4947-A6EE-7800EADAD725}"/>
              </a:ext>
            </a:extLst>
          </p:cNvPr>
          <p:cNvSpPr txBox="1"/>
          <p:nvPr/>
        </p:nvSpPr>
        <p:spPr>
          <a:xfrm>
            <a:off x="8377046" y="5560889"/>
            <a:ext cx="3435428" cy="646331"/>
          </a:xfrm>
          <a:prstGeom prst="rect">
            <a:avLst/>
          </a:prstGeom>
          <a:noFill/>
        </p:spPr>
        <p:txBody>
          <a:bodyPr wrap="none" rtlCol="0">
            <a:spAutoFit/>
          </a:bodyPr>
          <a:lstStyle/>
          <a:p>
            <a:r>
              <a:rPr lang="en-US" b="1" i="1" dirty="0"/>
              <a:t>Halorubrum_ezzemoulense</a:t>
            </a:r>
            <a:r>
              <a:rPr lang="en-US" b="1" dirty="0"/>
              <a:t>_Fb21 </a:t>
            </a:r>
            <a:endParaRPr lang="en-US" dirty="0"/>
          </a:p>
          <a:p>
            <a:endParaRPr lang="en-US" dirty="0"/>
          </a:p>
        </p:txBody>
      </p:sp>
      <p:sp>
        <p:nvSpPr>
          <p:cNvPr id="8" name="TextBox 7">
            <a:extLst>
              <a:ext uri="{FF2B5EF4-FFF2-40B4-BE49-F238E27FC236}">
                <a16:creationId xmlns:a16="http://schemas.microsoft.com/office/drawing/2014/main" id="{36BBFC1C-351C-F944-AA14-4E2740178B16}"/>
              </a:ext>
            </a:extLst>
          </p:cNvPr>
          <p:cNvSpPr txBox="1"/>
          <p:nvPr/>
        </p:nvSpPr>
        <p:spPr>
          <a:xfrm>
            <a:off x="4798131" y="5532437"/>
            <a:ext cx="3076868" cy="646331"/>
          </a:xfrm>
          <a:prstGeom prst="rect">
            <a:avLst/>
          </a:prstGeom>
          <a:noFill/>
        </p:spPr>
        <p:txBody>
          <a:bodyPr wrap="none" rtlCol="0">
            <a:spAutoFit/>
          </a:bodyPr>
          <a:lstStyle/>
          <a:p>
            <a:r>
              <a:rPr lang="en-US" b="1" i="1" dirty="0"/>
              <a:t>Halobacterium_salinarum</a:t>
            </a:r>
            <a:r>
              <a:rPr lang="en-US" b="1" dirty="0"/>
              <a:t>_R1 </a:t>
            </a:r>
            <a:endParaRPr lang="en-US" dirty="0"/>
          </a:p>
          <a:p>
            <a:endParaRPr lang="en-US" dirty="0"/>
          </a:p>
        </p:txBody>
      </p:sp>
      <p:sp>
        <p:nvSpPr>
          <p:cNvPr id="9" name="TextBox 8">
            <a:extLst>
              <a:ext uri="{FF2B5EF4-FFF2-40B4-BE49-F238E27FC236}">
                <a16:creationId xmlns:a16="http://schemas.microsoft.com/office/drawing/2014/main" id="{2EDB8E71-6D01-A145-9AC4-BB65534BED25}"/>
              </a:ext>
            </a:extLst>
          </p:cNvPr>
          <p:cNvSpPr txBox="1"/>
          <p:nvPr/>
        </p:nvSpPr>
        <p:spPr>
          <a:xfrm>
            <a:off x="969892" y="5532437"/>
            <a:ext cx="2514856" cy="646331"/>
          </a:xfrm>
          <a:prstGeom prst="rect">
            <a:avLst/>
          </a:prstGeom>
          <a:noFill/>
        </p:spPr>
        <p:txBody>
          <a:bodyPr wrap="none" rtlCol="0">
            <a:spAutoFit/>
          </a:bodyPr>
          <a:lstStyle/>
          <a:p>
            <a:r>
              <a:rPr lang="en-US" b="1" i="1" dirty="0"/>
              <a:t>Haloferax_volcanii</a:t>
            </a:r>
            <a:r>
              <a:rPr lang="en-US" b="1" dirty="0"/>
              <a:t>_DS2 </a:t>
            </a:r>
            <a:endParaRPr lang="en-US" dirty="0"/>
          </a:p>
          <a:p>
            <a:endParaRPr lang="en-US" dirty="0"/>
          </a:p>
        </p:txBody>
      </p:sp>
    </p:spTree>
    <p:extLst>
      <p:ext uri="{BB962C8B-B14F-4D97-AF65-F5344CB8AC3E}">
        <p14:creationId xmlns:p14="http://schemas.microsoft.com/office/powerpoint/2010/main" val="1311705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be 27">
            <a:extLst>
              <a:ext uri="{FF2B5EF4-FFF2-40B4-BE49-F238E27FC236}">
                <a16:creationId xmlns:a16="http://schemas.microsoft.com/office/drawing/2014/main" id="{8419857C-F733-C947-AECF-E4DC8F6DB340}"/>
              </a:ext>
            </a:extLst>
          </p:cNvPr>
          <p:cNvSpPr/>
          <p:nvPr/>
        </p:nvSpPr>
        <p:spPr>
          <a:xfrm>
            <a:off x="5470252" y="287060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9" name="Cube 28">
            <a:extLst>
              <a:ext uri="{FF2B5EF4-FFF2-40B4-BE49-F238E27FC236}">
                <a16:creationId xmlns:a16="http://schemas.microsoft.com/office/drawing/2014/main" id="{6ED67724-AF91-3843-BEB3-977D69792630}"/>
              </a:ext>
            </a:extLst>
          </p:cNvPr>
          <p:cNvSpPr/>
          <p:nvPr/>
        </p:nvSpPr>
        <p:spPr>
          <a:xfrm>
            <a:off x="6228155" y="2867544"/>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5" name="Cube 44">
            <a:extLst>
              <a:ext uri="{FF2B5EF4-FFF2-40B4-BE49-F238E27FC236}">
                <a16:creationId xmlns:a16="http://schemas.microsoft.com/office/drawing/2014/main" id="{B69491E8-6746-994C-B9BB-9489017A1153}"/>
              </a:ext>
            </a:extLst>
          </p:cNvPr>
          <p:cNvSpPr/>
          <p:nvPr/>
        </p:nvSpPr>
        <p:spPr>
          <a:xfrm>
            <a:off x="6497725" y="2867543"/>
            <a:ext cx="411204" cy="283647"/>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4" name="Cube 43">
            <a:extLst>
              <a:ext uri="{FF2B5EF4-FFF2-40B4-BE49-F238E27FC236}">
                <a16:creationId xmlns:a16="http://schemas.microsoft.com/office/drawing/2014/main" id="{E93F72CB-7F87-8E4B-90E8-1894E141DCD7}"/>
              </a:ext>
            </a:extLst>
          </p:cNvPr>
          <p:cNvSpPr/>
          <p:nvPr/>
        </p:nvSpPr>
        <p:spPr>
          <a:xfrm>
            <a:off x="6837606" y="2870185"/>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4" name="Cube 23">
            <a:extLst>
              <a:ext uri="{FF2B5EF4-FFF2-40B4-BE49-F238E27FC236}">
                <a16:creationId xmlns:a16="http://schemas.microsoft.com/office/drawing/2014/main" id="{8EE564D2-43A5-D647-A387-DAF96E894B6F}"/>
              </a:ext>
            </a:extLst>
          </p:cNvPr>
          <p:cNvSpPr/>
          <p:nvPr/>
        </p:nvSpPr>
        <p:spPr>
          <a:xfrm>
            <a:off x="1916253" y="2921770"/>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25185B9-F046-7A48-8F23-DBFF060C2C29}"/>
              </a:ext>
            </a:extLst>
          </p:cNvPr>
          <p:cNvSpPr>
            <a:spLocks noGrp="1"/>
          </p:cNvSpPr>
          <p:nvPr>
            <p:ph type="title"/>
          </p:nvPr>
        </p:nvSpPr>
        <p:spPr>
          <a:xfrm>
            <a:off x="2026484" y="1889"/>
            <a:ext cx="8229600" cy="1143000"/>
          </a:xfrm>
        </p:spPr>
        <p:txBody>
          <a:bodyPr/>
          <a:lstStyle/>
          <a:p>
            <a:r>
              <a:rPr lang="en-US" dirty="0"/>
              <a:t>Split inteins as an example for CNE</a:t>
            </a:r>
          </a:p>
        </p:txBody>
      </p:sp>
      <p:cxnSp>
        <p:nvCxnSpPr>
          <p:cNvPr id="10" name="Straight Arrow Connector 9">
            <a:extLst>
              <a:ext uri="{FF2B5EF4-FFF2-40B4-BE49-F238E27FC236}">
                <a16:creationId xmlns:a16="http://schemas.microsoft.com/office/drawing/2014/main" id="{3BA410CA-9B60-C847-B63E-352396CDD585}"/>
              </a:ext>
            </a:extLst>
          </p:cNvPr>
          <p:cNvCxnSpPr>
            <a:cxnSpLocks/>
          </p:cNvCxnSpPr>
          <p:nvPr/>
        </p:nvCxnSpPr>
        <p:spPr>
          <a:xfrm>
            <a:off x="5696873" y="1751745"/>
            <a:ext cx="12600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946FC1A-4B6E-EC4D-9159-7E59FB42A776}"/>
              </a:ext>
            </a:extLst>
          </p:cNvPr>
          <p:cNvSpPr txBox="1"/>
          <p:nvPr/>
        </p:nvSpPr>
        <p:spPr>
          <a:xfrm>
            <a:off x="5539575" y="1022649"/>
            <a:ext cx="16844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Transcribed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and translated</a:t>
            </a:r>
          </a:p>
        </p:txBody>
      </p:sp>
      <p:sp>
        <p:nvSpPr>
          <p:cNvPr id="13" name="TextBox 12">
            <a:extLst>
              <a:ext uri="{FF2B5EF4-FFF2-40B4-BE49-F238E27FC236}">
                <a16:creationId xmlns:a16="http://schemas.microsoft.com/office/drawing/2014/main" id="{3CE19463-9A51-5641-B509-4D0DFA82CD0F}"/>
              </a:ext>
            </a:extLst>
          </p:cNvPr>
          <p:cNvSpPr txBox="1"/>
          <p:nvPr/>
        </p:nvSpPr>
        <p:spPr>
          <a:xfrm>
            <a:off x="8421552" y="961125"/>
            <a:ext cx="22464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Functional replicative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DNA polymerase III </a:t>
            </a:r>
          </a:p>
        </p:txBody>
      </p:sp>
      <p:sp>
        <p:nvSpPr>
          <p:cNvPr id="18" name="Cube 17">
            <a:extLst>
              <a:ext uri="{FF2B5EF4-FFF2-40B4-BE49-F238E27FC236}">
                <a16:creationId xmlns:a16="http://schemas.microsoft.com/office/drawing/2014/main" id="{2B64C86D-4FCA-7D4F-BFBA-619D18D85163}"/>
              </a:ext>
            </a:extLst>
          </p:cNvPr>
          <p:cNvSpPr/>
          <p:nvPr/>
        </p:nvSpPr>
        <p:spPr>
          <a:xfrm>
            <a:off x="2890484" y="1710773"/>
            <a:ext cx="1371113" cy="22105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a:extLst>
              <a:ext uri="{FF2B5EF4-FFF2-40B4-BE49-F238E27FC236}">
                <a16:creationId xmlns:a16="http://schemas.microsoft.com/office/drawing/2014/main" id="{52697836-0463-054F-BBAB-07AE64E0448C}"/>
              </a:ext>
            </a:extLst>
          </p:cNvPr>
          <p:cNvSpPr/>
          <p:nvPr/>
        </p:nvSpPr>
        <p:spPr>
          <a:xfrm>
            <a:off x="2668776" y="2917757"/>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a:extLst>
              <a:ext uri="{FF2B5EF4-FFF2-40B4-BE49-F238E27FC236}">
                <a16:creationId xmlns:a16="http://schemas.microsoft.com/office/drawing/2014/main" id="{F53D6256-8C31-8C43-97FD-39245D4624B6}"/>
              </a:ext>
            </a:extLst>
          </p:cNvPr>
          <p:cNvSpPr/>
          <p:nvPr/>
        </p:nvSpPr>
        <p:spPr>
          <a:xfrm>
            <a:off x="3157997" y="2917757"/>
            <a:ext cx="709106" cy="215102"/>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a:extLst>
              <a:ext uri="{FF2B5EF4-FFF2-40B4-BE49-F238E27FC236}">
                <a16:creationId xmlns:a16="http://schemas.microsoft.com/office/drawing/2014/main" id="{0D226E39-5115-974B-8923-9B9D0CB9663E}"/>
              </a:ext>
            </a:extLst>
          </p:cNvPr>
          <p:cNvSpPr/>
          <p:nvPr/>
        </p:nvSpPr>
        <p:spPr>
          <a:xfrm>
            <a:off x="3833633" y="2917757"/>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2" name="Cube 21">
            <a:extLst>
              <a:ext uri="{FF2B5EF4-FFF2-40B4-BE49-F238E27FC236}">
                <a16:creationId xmlns:a16="http://schemas.microsoft.com/office/drawing/2014/main" id="{39C07BD6-A91A-B044-A277-BCDA77F7E5CE}"/>
              </a:ext>
            </a:extLst>
          </p:cNvPr>
          <p:cNvSpPr/>
          <p:nvPr/>
        </p:nvSpPr>
        <p:spPr>
          <a:xfrm>
            <a:off x="4327451" y="2917757"/>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3DD38C3-2E34-374C-96CD-402CBB536605}"/>
              </a:ext>
            </a:extLst>
          </p:cNvPr>
          <p:cNvSpPr txBox="1"/>
          <p:nvPr/>
        </p:nvSpPr>
        <p:spPr>
          <a:xfrm>
            <a:off x="3250469" y="1355794"/>
            <a:ext cx="6511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3" name="Cube 22">
            <a:extLst>
              <a:ext uri="{FF2B5EF4-FFF2-40B4-BE49-F238E27FC236}">
                <a16:creationId xmlns:a16="http://schemas.microsoft.com/office/drawing/2014/main" id="{0CBBF0F4-6180-5B49-ACF1-23A6B6EE5530}"/>
              </a:ext>
            </a:extLst>
          </p:cNvPr>
          <p:cNvSpPr/>
          <p:nvPr/>
        </p:nvSpPr>
        <p:spPr>
          <a:xfrm>
            <a:off x="9054238" y="1700539"/>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0EC7EA35-C734-E342-962D-16F375385E55}"/>
              </a:ext>
            </a:extLst>
          </p:cNvPr>
          <p:cNvSpPr txBox="1"/>
          <p:nvPr/>
        </p:nvSpPr>
        <p:spPr>
          <a:xfrm>
            <a:off x="2026484" y="2543174"/>
            <a:ext cx="1284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7A03BDC9-6AD8-6444-9443-B614BAF8B216}"/>
              </a:ext>
            </a:extLst>
          </p:cNvPr>
          <p:cNvCxnSpPr>
            <a:cxnSpLocks/>
          </p:cNvCxnSpPr>
          <p:nvPr/>
        </p:nvCxnSpPr>
        <p:spPr>
          <a:xfrm>
            <a:off x="4907918" y="3025308"/>
            <a:ext cx="422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Cube 29">
            <a:extLst>
              <a:ext uri="{FF2B5EF4-FFF2-40B4-BE49-F238E27FC236}">
                <a16:creationId xmlns:a16="http://schemas.microsoft.com/office/drawing/2014/main" id="{9B252EC8-1E20-0E4E-99F3-B27E31A5EE36}"/>
              </a:ext>
            </a:extLst>
          </p:cNvPr>
          <p:cNvSpPr/>
          <p:nvPr/>
        </p:nvSpPr>
        <p:spPr>
          <a:xfrm>
            <a:off x="7184507" y="2867543"/>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traight Arrow Connector 32">
            <a:extLst>
              <a:ext uri="{FF2B5EF4-FFF2-40B4-BE49-F238E27FC236}">
                <a16:creationId xmlns:a16="http://schemas.microsoft.com/office/drawing/2014/main" id="{F364D896-96F9-C64C-8373-F91A75187ABF}"/>
              </a:ext>
            </a:extLst>
          </p:cNvPr>
          <p:cNvCxnSpPr>
            <a:cxnSpLocks/>
          </p:cNvCxnSpPr>
          <p:nvPr/>
        </p:nvCxnSpPr>
        <p:spPr>
          <a:xfrm>
            <a:off x="8084454" y="4685757"/>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Cube 33">
            <a:extLst>
              <a:ext uri="{FF2B5EF4-FFF2-40B4-BE49-F238E27FC236}">
                <a16:creationId xmlns:a16="http://schemas.microsoft.com/office/drawing/2014/main" id="{7DA1B018-BBA6-6645-A016-81E047D46CF4}"/>
              </a:ext>
            </a:extLst>
          </p:cNvPr>
          <p:cNvSpPr/>
          <p:nvPr/>
        </p:nvSpPr>
        <p:spPr>
          <a:xfrm>
            <a:off x="9010695" y="2890712"/>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6E72C5B0-365E-0F47-A435-38A76C3E875A}"/>
              </a:ext>
            </a:extLst>
          </p:cNvPr>
          <p:cNvSpPr txBox="1"/>
          <p:nvPr/>
        </p:nvSpPr>
        <p:spPr>
          <a:xfrm>
            <a:off x="7943221" y="2451142"/>
            <a:ext cx="12025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cis</a:t>
            </a:r>
            <a:r>
              <a:rPr kumimoji="0" lang="en-US" sz="1800" b="0" i="0" u="none" strike="noStrike" kern="1200" cap="none" spc="0" normalizeH="0" baseline="0" noProof="0" dirty="0">
                <a:ln>
                  <a:noFill/>
                </a:ln>
                <a:solidFill>
                  <a:prstClr val="black"/>
                </a:solidFill>
                <a:effectLst/>
                <a:uLnTx/>
                <a:uFillTx/>
                <a:latin typeface="Calibri"/>
                <a:ea typeface="+mn-ea"/>
                <a:cs typeface="+mn-cs"/>
              </a:rPr>
              <a:t> splicing</a:t>
            </a:r>
          </a:p>
        </p:txBody>
      </p:sp>
      <p:sp>
        <p:nvSpPr>
          <p:cNvPr id="41" name="TextBox 40">
            <a:extLst>
              <a:ext uri="{FF2B5EF4-FFF2-40B4-BE49-F238E27FC236}">
                <a16:creationId xmlns:a16="http://schemas.microsoft.com/office/drawing/2014/main" id="{5A72F472-1F3F-104A-BFBC-8BF9A74BEBB2}"/>
              </a:ext>
            </a:extLst>
          </p:cNvPr>
          <p:cNvSpPr txBox="1"/>
          <p:nvPr/>
        </p:nvSpPr>
        <p:spPr>
          <a:xfrm>
            <a:off x="2003339" y="3651579"/>
            <a:ext cx="808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dnaE1</a:t>
            </a:r>
          </a:p>
        </p:txBody>
      </p:sp>
      <p:sp>
        <p:nvSpPr>
          <p:cNvPr id="42" name="Cube 41">
            <a:extLst>
              <a:ext uri="{FF2B5EF4-FFF2-40B4-BE49-F238E27FC236}">
                <a16:creationId xmlns:a16="http://schemas.microsoft.com/office/drawing/2014/main" id="{9019F3F7-942E-DA43-AB3D-3576ED406ED8}"/>
              </a:ext>
            </a:extLst>
          </p:cNvPr>
          <p:cNvSpPr/>
          <p:nvPr/>
        </p:nvSpPr>
        <p:spPr>
          <a:xfrm>
            <a:off x="2720083" y="4063088"/>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3" name="Cube 42">
            <a:extLst>
              <a:ext uri="{FF2B5EF4-FFF2-40B4-BE49-F238E27FC236}">
                <a16:creationId xmlns:a16="http://schemas.microsoft.com/office/drawing/2014/main" id="{09946754-3976-0C4C-8403-21BC55968E17}"/>
              </a:ext>
            </a:extLst>
          </p:cNvPr>
          <p:cNvSpPr/>
          <p:nvPr/>
        </p:nvSpPr>
        <p:spPr>
          <a:xfrm>
            <a:off x="1954804" y="4061850"/>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6" name="Cube 45">
            <a:extLst>
              <a:ext uri="{FF2B5EF4-FFF2-40B4-BE49-F238E27FC236}">
                <a16:creationId xmlns:a16="http://schemas.microsoft.com/office/drawing/2014/main" id="{4B79086B-D719-9248-8A57-48B9A5087A46}"/>
              </a:ext>
            </a:extLst>
          </p:cNvPr>
          <p:cNvSpPr/>
          <p:nvPr/>
        </p:nvSpPr>
        <p:spPr>
          <a:xfrm>
            <a:off x="2216980" y="5164542"/>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7" name="Cube 46">
            <a:extLst>
              <a:ext uri="{FF2B5EF4-FFF2-40B4-BE49-F238E27FC236}">
                <a16:creationId xmlns:a16="http://schemas.microsoft.com/office/drawing/2014/main" id="{E8D0B9CE-D10E-E748-9FAE-80A1B20B5EB6}"/>
              </a:ext>
            </a:extLst>
          </p:cNvPr>
          <p:cNvSpPr/>
          <p:nvPr/>
        </p:nvSpPr>
        <p:spPr>
          <a:xfrm>
            <a:off x="2710798" y="5164542"/>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C33C784-9D6C-4E47-AE66-09B341056752}"/>
              </a:ext>
            </a:extLst>
          </p:cNvPr>
          <p:cNvSpPr txBox="1"/>
          <p:nvPr/>
        </p:nvSpPr>
        <p:spPr>
          <a:xfrm>
            <a:off x="2534428" y="4757760"/>
            <a:ext cx="769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dnaE2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C30BD3F2-50E5-6745-9556-9B49138B86FE}"/>
              </a:ext>
            </a:extLst>
          </p:cNvPr>
          <p:cNvCxnSpPr>
            <a:cxnSpLocks/>
          </p:cNvCxnSpPr>
          <p:nvPr/>
        </p:nvCxnSpPr>
        <p:spPr>
          <a:xfrm>
            <a:off x="5164860" y="4186451"/>
            <a:ext cx="305393" cy="327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D3038EA-EA6D-8C45-A9C4-972345A76271}"/>
              </a:ext>
            </a:extLst>
          </p:cNvPr>
          <p:cNvCxnSpPr>
            <a:cxnSpLocks/>
          </p:cNvCxnSpPr>
          <p:nvPr/>
        </p:nvCxnSpPr>
        <p:spPr>
          <a:xfrm>
            <a:off x="3382876" y="4170019"/>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Cube 50">
            <a:extLst>
              <a:ext uri="{FF2B5EF4-FFF2-40B4-BE49-F238E27FC236}">
                <a16:creationId xmlns:a16="http://schemas.microsoft.com/office/drawing/2014/main" id="{940DC36A-F74F-8E45-A488-D58206767559}"/>
              </a:ext>
            </a:extLst>
          </p:cNvPr>
          <p:cNvSpPr/>
          <p:nvPr/>
        </p:nvSpPr>
        <p:spPr>
          <a:xfrm>
            <a:off x="3897172" y="4013365"/>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2" name="Cube 51">
            <a:extLst>
              <a:ext uri="{FF2B5EF4-FFF2-40B4-BE49-F238E27FC236}">
                <a16:creationId xmlns:a16="http://schemas.microsoft.com/office/drawing/2014/main" id="{2E5FF626-D925-1146-891B-FEE24F5C903E}"/>
              </a:ext>
            </a:extLst>
          </p:cNvPr>
          <p:cNvSpPr/>
          <p:nvPr/>
        </p:nvSpPr>
        <p:spPr>
          <a:xfrm>
            <a:off x="4655075" y="4010309"/>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3" name="Cube 52">
            <a:extLst>
              <a:ext uri="{FF2B5EF4-FFF2-40B4-BE49-F238E27FC236}">
                <a16:creationId xmlns:a16="http://schemas.microsoft.com/office/drawing/2014/main" id="{BCD85127-D101-D14F-9A06-DF8B96D624A5}"/>
              </a:ext>
            </a:extLst>
          </p:cNvPr>
          <p:cNvSpPr/>
          <p:nvPr/>
        </p:nvSpPr>
        <p:spPr>
          <a:xfrm>
            <a:off x="3914695" y="508700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4" name="Cube 53">
            <a:extLst>
              <a:ext uri="{FF2B5EF4-FFF2-40B4-BE49-F238E27FC236}">
                <a16:creationId xmlns:a16="http://schemas.microsoft.com/office/drawing/2014/main" id="{91D21F83-60AE-3249-918C-224F251BF3EB}"/>
              </a:ext>
            </a:extLst>
          </p:cNvPr>
          <p:cNvSpPr/>
          <p:nvPr/>
        </p:nvSpPr>
        <p:spPr>
          <a:xfrm>
            <a:off x="4261596" y="5084365"/>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14FE0AD2-AD90-9F44-8EC3-D44FD598FB11}"/>
              </a:ext>
            </a:extLst>
          </p:cNvPr>
          <p:cNvGrpSpPr/>
          <p:nvPr/>
        </p:nvGrpSpPr>
        <p:grpSpPr>
          <a:xfrm>
            <a:off x="2567486" y="1672751"/>
            <a:ext cx="282658" cy="148551"/>
            <a:chOff x="219826" y="2336800"/>
            <a:chExt cx="282658" cy="148551"/>
          </a:xfrm>
        </p:grpSpPr>
        <p:cxnSp>
          <p:nvCxnSpPr>
            <p:cNvPr id="58" name="Straight Connector 57">
              <a:extLst>
                <a:ext uri="{FF2B5EF4-FFF2-40B4-BE49-F238E27FC236}">
                  <a16:creationId xmlns:a16="http://schemas.microsoft.com/office/drawing/2014/main" id="{7429FF88-D11F-9F49-B62B-96AE33B3060D}"/>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BF7734F7-B25E-FA4F-B76E-AA7A10A1A588}"/>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3F4BD926-94A9-9E47-B9C6-D6107A64082E}"/>
              </a:ext>
            </a:extLst>
          </p:cNvPr>
          <p:cNvGrpSpPr/>
          <p:nvPr/>
        </p:nvGrpSpPr>
        <p:grpSpPr>
          <a:xfrm>
            <a:off x="1595772" y="2876758"/>
            <a:ext cx="282658" cy="148551"/>
            <a:chOff x="219826" y="2336800"/>
            <a:chExt cx="282658" cy="148551"/>
          </a:xfrm>
        </p:grpSpPr>
        <p:cxnSp>
          <p:nvCxnSpPr>
            <p:cNvPr id="66" name="Straight Connector 65">
              <a:extLst>
                <a:ext uri="{FF2B5EF4-FFF2-40B4-BE49-F238E27FC236}">
                  <a16:creationId xmlns:a16="http://schemas.microsoft.com/office/drawing/2014/main" id="{7F7428F5-3096-7C4D-A8E5-B12B42F0D59B}"/>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5A7145D-B0BB-1F47-975F-D98DDE7D9A32}"/>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AA60010E-6056-6B4C-BE79-BD6D6D4A442F}"/>
              </a:ext>
            </a:extLst>
          </p:cNvPr>
          <p:cNvGrpSpPr/>
          <p:nvPr/>
        </p:nvGrpSpPr>
        <p:grpSpPr>
          <a:xfrm>
            <a:off x="1595772" y="4037901"/>
            <a:ext cx="282658" cy="148551"/>
            <a:chOff x="219826" y="2336800"/>
            <a:chExt cx="282658" cy="148551"/>
          </a:xfrm>
        </p:grpSpPr>
        <p:cxnSp>
          <p:nvCxnSpPr>
            <p:cNvPr id="69" name="Straight Connector 68">
              <a:extLst>
                <a:ext uri="{FF2B5EF4-FFF2-40B4-BE49-F238E27FC236}">
                  <a16:creationId xmlns:a16="http://schemas.microsoft.com/office/drawing/2014/main" id="{3ED0ACD8-03D1-7543-BA04-C919B2CD41EE}"/>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5B6804D-AA35-7C48-9B2B-9F6008321F8A}"/>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8C1002D-B472-5B4A-BD25-5F2EADE20D7A}"/>
              </a:ext>
            </a:extLst>
          </p:cNvPr>
          <p:cNvGrpSpPr/>
          <p:nvPr/>
        </p:nvGrpSpPr>
        <p:grpSpPr>
          <a:xfrm>
            <a:off x="1858400" y="5127093"/>
            <a:ext cx="282658" cy="148551"/>
            <a:chOff x="219826" y="2336800"/>
            <a:chExt cx="282658" cy="148551"/>
          </a:xfrm>
        </p:grpSpPr>
        <p:cxnSp>
          <p:nvCxnSpPr>
            <p:cNvPr id="72" name="Straight Connector 71">
              <a:extLst>
                <a:ext uri="{FF2B5EF4-FFF2-40B4-BE49-F238E27FC236}">
                  <a16:creationId xmlns:a16="http://schemas.microsoft.com/office/drawing/2014/main" id="{9B822387-8B0C-F94A-A3F2-A4295536E968}"/>
                </a:ext>
              </a:extLst>
            </p:cNvPr>
            <p:cNvCxnSpPr>
              <a:cxnSpLocks/>
            </p:cNvCxnSpPr>
            <p:nvPr/>
          </p:nvCxnSpPr>
          <p:spPr>
            <a:xfrm>
              <a:off x="228524" y="2336800"/>
              <a:ext cx="0" cy="148551"/>
            </a:xfrm>
            <a:prstGeom prst="line">
              <a:avLst/>
            </a:prstGeom>
            <a:ln>
              <a:solidFill>
                <a:srgbClr val="FF8B0F"/>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AE54E2BD-47BC-534C-9E71-2E8C4E922DAB}"/>
                </a:ext>
              </a:extLst>
            </p:cNvPr>
            <p:cNvCxnSpPr/>
            <p:nvPr/>
          </p:nvCxnSpPr>
          <p:spPr>
            <a:xfrm>
              <a:off x="219826" y="2485351"/>
              <a:ext cx="282658" cy="0"/>
            </a:xfrm>
            <a:prstGeom prst="straightConnector1">
              <a:avLst/>
            </a:prstGeom>
            <a:ln>
              <a:solidFill>
                <a:srgbClr val="FF8B0F"/>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4" name="Straight Arrow Connector 73">
            <a:extLst>
              <a:ext uri="{FF2B5EF4-FFF2-40B4-BE49-F238E27FC236}">
                <a16:creationId xmlns:a16="http://schemas.microsoft.com/office/drawing/2014/main" id="{CC1C5210-F020-E045-8C9C-2C1E6A8D07B8}"/>
              </a:ext>
            </a:extLst>
          </p:cNvPr>
          <p:cNvCxnSpPr>
            <a:cxnSpLocks/>
          </p:cNvCxnSpPr>
          <p:nvPr/>
        </p:nvCxnSpPr>
        <p:spPr>
          <a:xfrm>
            <a:off x="3382875" y="5272093"/>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7C656D6-2298-824B-BE41-4844FDFF6F03}"/>
              </a:ext>
            </a:extLst>
          </p:cNvPr>
          <p:cNvCxnSpPr>
            <a:cxnSpLocks/>
          </p:cNvCxnSpPr>
          <p:nvPr/>
        </p:nvCxnSpPr>
        <p:spPr>
          <a:xfrm flipV="1">
            <a:off x="5133801" y="4912149"/>
            <a:ext cx="305393" cy="2967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8" name="Cube 77">
            <a:extLst>
              <a:ext uri="{FF2B5EF4-FFF2-40B4-BE49-F238E27FC236}">
                <a16:creationId xmlns:a16="http://schemas.microsoft.com/office/drawing/2014/main" id="{09024266-AA53-D845-AB65-807E63646492}"/>
              </a:ext>
            </a:extLst>
          </p:cNvPr>
          <p:cNvSpPr/>
          <p:nvPr/>
        </p:nvSpPr>
        <p:spPr>
          <a:xfrm>
            <a:off x="5640410" y="457017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79" name="Cube 78">
            <a:extLst>
              <a:ext uri="{FF2B5EF4-FFF2-40B4-BE49-F238E27FC236}">
                <a16:creationId xmlns:a16="http://schemas.microsoft.com/office/drawing/2014/main" id="{44B71C84-D4C9-D845-BAB6-C3D52A12A456}"/>
              </a:ext>
            </a:extLst>
          </p:cNvPr>
          <p:cNvSpPr/>
          <p:nvPr/>
        </p:nvSpPr>
        <p:spPr>
          <a:xfrm>
            <a:off x="6398313" y="4567114"/>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0" name="Cube 79">
            <a:extLst>
              <a:ext uri="{FF2B5EF4-FFF2-40B4-BE49-F238E27FC236}">
                <a16:creationId xmlns:a16="http://schemas.microsoft.com/office/drawing/2014/main" id="{FF4BE9C1-59E4-D246-B8D2-8C8E9D81C44F}"/>
              </a:ext>
            </a:extLst>
          </p:cNvPr>
          <p:cNvSpPr/>
          <p:nvPr/>
        </p:nvSpPr>
        <p:spPr>
          <a:xfrm>
            <a:off x="6708414" y="457161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1" name="Cube 80">
            <a:extLst>
              <a:ext uri="{FF2B5EF4-FFF2-40B4-BE49-F238E27FC236}">
                <a16:creationId xmlns:a16="http://schemas.microsoft.com/office/drawing/2014/main" id="{26FA528E-AA8C-394D-B83A-E80B22A71C55}"/>
              </a:ext>
            </a:extLst>
          </p:cNvPr>
          <p:cNvSpPr/>
          <p:nvPr/>
        </p:nvSpPr>
        <p:spPr>
          <a:xfrm>
            <a:off x="7056130" y="4568976"/>
            <a:ext cx="757903" cy="280731"/>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183701F6-212E-4548-82E2-F1A84BA5AB97}"/>
              </a:ext>
            </a:extLst>
          </p:cNvPr>
          <p:cNvSpPr txBox="1"/>
          <p:nvPr/>
        </p:nvSpPr>
        <p:spPr>
          <a:xfrm>
            <a:off x="5629934" y="3576235"/>
            <a:ext cx="214678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Non-covalent inter-actions between N and C intein </a:t>
            </a:r>
          </a:p>
        </p:txBody>
      </p:sp>
      <p:cxnSp>
        <p:nvCxnSpPr>
          <p:cNvPr id="83" name="Straight Arrow Connector 82">
            <a:extLst>
              <a:ext uri="{FF2B5EF4-FFF2-40B4-BE49-F238E27FC236}">
                <a16:creationId xmlns:a16="http://schemas.microsoft.com/office/drawing/2014/main" id="{C0EC4785-5781-D345-A2C9-4AB269C68E12}"/>
              </a:ext>
            </a:extLst>
          </p:cNvPr>
          <p:cNvCxnSpPr>
            <a:cxnSpLocks/>
          </p:cNvCxnSpPr>
          <p:nvPr/>
        </p:nvCxnSpPr>
        <p:spPr>
          <a:xfrm>
            <a:off x="8186054" y="3002100"/>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4" name="Cube 83">
            <a:extLst>
              <a:ext uri="{FF2B5EF4-FFF2-40B4-BE49-F238E27FC236}">
                <a16:creationId xmlns:a16="http://schemas.microsoft.com/office/drawing/2014/main" id="{30C7ADF8-09F2-9B48-896B-A74A22F1AE72}"/>
              </a:ext>
            </a:extLst>
          </p:cNvPr>
          <p:cNvSpPr/>
          <p:nvPr/>
        </p:nvSpPr>
        <p:spPr>
          <a:xfrm>
            <a:off x="9010696" y="4574370"/>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a:extLst>
              <a:ext uri="{FF2B5EF4-FFF2-40B4-BE49-F238E27FC236}">
                <a16:creationId xmlns:a16="http://schemas.microsoft.com/office/drawing/2014/main" id="{0D2A4322-9587-EE42-9BB5-4160819C4877}"/>
              </a:ext>
            </a:extLst>
          </p:cNvPr>
          <p:cNvCxnSpPr>
            <a:cxnSpLocks/>
          </p:cNvCxnSpPr>
          <p:nvPr/>
        </p:nvCxnSpPr>
        <p:spPr>
          <a:xfrm>
            <a:off x="1524000" y="2235201"/>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13E755AB-B873-B145-AB8A-FCA064546148}"/>
              </a:ext>
            </a:extLst>
          </p:cNvPr>
          <p:cNvCxnSpPr>
            <a:cxnSpLocks/>
          </p:cNvCxnSpPr>
          <p:nvPr/>
        </p:nvCxnSpPr>
        <p:spPr>
          <a:xfrm>
            <a:off x="1524000" y="5629185"/>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832020FF-3879-644B-BAC9-D2C6700F46E7}"/>
              </a:ext>
            </a:extLst>
          </p:cNvPr>
          <p:cNvSpPr txBox="1"/>
          <p:nvPr/>
        </p:nvSpPr>
        <p:spPr>
          <a:xfrm>
            <a:off x="7827106" y="4076742"/>
            <a:ext cx="14189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trans</a:t>
            </a:r>
            <a:r>
              <a:rPr kumimoji="0" lang="en-US" sz="1800" b="0" i="0" u="none" strike="noStrike" kern="1200" cap="none" spc="0" normalizeH="0" baseline="0" noProof="0" dirty="0">
                <a:ln>
                  <a:noFill/>
                </a:ln>
                <a:solidFill>
                  <a:prstClr val="black"/>
                </a:solidFill>
                <a:effectLst/>
                <a:uLnTx/>
                <a:uFillTx/>
                <a:latin typeface="Calibri"/>
                <a:ea typeface="+mn-ea"/>
                <a:cs typeface="+mn-cs"/>
              </a:rPr>
              <a:t> splicing</a:t>
            </a:r>
          </a:p>
        </p:txBody>
      </p:sp>
      <p:sp>
        <p:nvSpPr>
          <p:cNvPr id="90" name="Cube 89">
            <a:extLst>
              <a:ext uri="{FF2B5EF4-FFF2-40B4-BE49-F238E27FC236}">
                <a16:creationId xmlns:a16="http://schemas.microsoft.com/office/drawing/2014/main" id="{1D1F2843-4728-AA4F-9683-203CBE7A8B0E}"/>
              </a:ext>
            </a:extLst>
          </p:cNvPr>
          <p:cNvSpPr/>
          <p:nvPr/>
        </p:nvSpPr>
        <p:spPr bwMode="auto">
          <a:xfrm>
            <a:off x="1925634" y="5890036"/>
            <a:ext cx="430849" cy="185165"/>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1" name="Cube 90">
            <a:extLst>
              <a:ext uri="{FF2B5EF4-FFF2-40B4-BE49-F238E27FC236}">
                <a16:creationId xmlns:a16="http://schemas.microsoft.com/office/drawing/2014/main" id="{E111CA87-8A80-9A46-9924-0FBBCC68FB9A}"/>
              </a:ext>
            </a:extLst>
          </p:cNvPr>
          <p:cNvSpPr/>
          <p:nvPr/>
        </p:nvSpPr>
        <p:spPr bwMode="auto">
          <a:xfrm>
            <a:off x="1916252" y="6228339"/>
            <a:ext cx="404144" cy="152643"/>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2" name="Cube 91">
            <a:extLst>
              <a:ext uri="{FF2B5EF4-FFF2-40B4-BE49-F238E27FC236}">
                <a16:creationId xmlns:a16="http://schemas.microsoft.com/office/drawing/2014/main" id="{B10646C0-3985-8B49-8ED6-3B8A7A38337E}"/>
              </a:ext>
            </a:extLst>
          </p:cNvPr>
          <p:cNvSpPr/>
          <p:nvPr/>
        </p:nvSpPr>
        <p:spPr bwMode="auto">
          <a:xfrm>
            <a:off x="1900557" y="6543169"/>
            <a:ext cx="416132" cy="19191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2">
            <a:extLst>
              <a:ext uri="{FF2B5EF4-FFF2-40B4-BE49-F238E27FC236}">
                <a16:creationId xmlns:a16="http://schemas.microsoft.com/office/drawing/2014/main" id="{F05635AA-4BE4-1F48-81B6-75D28EBEA981}"/>
              </a:ext>
            </a:extLst>
          </p:cNvPr>
          <p:cNvSpPr txBox="1">
            <a:spLocks noChangeArrowheads="1"/>
          </p:cNvSpPr>
          <p:nvPr/>
        </p:nvSpPr>
        <p:spPr bwMode="auto">
          <a:xfrm>
            <a:off x="2406139" y="5815303"/>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extein</a:t>
            </a:r>
          </a:p>
        </p:txBody>
      </p:sp>
      <p:sp>
        <p:nvSpPr>
          <p:cNvPr id="95" name="TextBox 14">
            <a:extLst>
              <a:ext uri="{FF2B5EF4-FFF2-40B4-BE49-F238E27FC236}">
                <a16:creationId xmlns:a16="http://schemas.microsoft.com/office/drawing/2014/main" id="{BD01C972-8747-0B4E-81C2-04ACBDB131CC}"/>
              </a:ext>
            </a:extLst>
          </p:cNvPr>
          <p:cNvSpPr txBox="1">
            <a:spLocks noChangeArrowheads="1"/>
          </p:cNvSpPr>
          <p:nvPr/>
        </p:nvSpPr>
        <p:spPr bwMode="auto">
          <a:xfrm>
            <a:off x="2406140" y="6156331"/>
            <a:ext cx="237295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splicing domains</a:t>
            </a:r>
          </a:p>
        </p:txBody>
      </p:sp>
      <p:sp>
        <p:nvSpPr>
          <p:cNvPr id="96" name="TextBox 15">
            <a:extLst>
              <a:ext uri="{FF2B5EF4-FFF2-40B4-BE49-F238E27FC236}">
                <a16:creationId xmlns:a16="http://schemas.microsoft.com/office/drawing/2014/main" id="{BAADD340-E5D1-154A-9D57-E4B2838C3046}"/>
              </a:ext>
            </a:extLst>
          </p:cNvPr>
          <p:cNvSpPr txBox="1">
            <a:spLocks noChangeArrowheads="1"/>
          </p:cNvSpPr>
          <p:nvPr/>
        </p:nvSpPr>
        <p:spPr bwMode="auto">
          <a:xfrm>
            <a:off x="2372893" y="6502725"/>
            <a:ext cx="3390865"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homing endonuclease  domain</a:t>
            </a:r>
          </a:p>
        </p:txBody>
      </p:sp>
      <p:sp>
        <p:nvSpPr>
          <p:cNvPr id="97" name="Cube 96">
            <a:extLst>
              <a:ext uri="{FF2B5EF4-FFF2-40B4-BE49-F238E27FC236}">
                <a16:creationId xmlns:a16="http://schemas.microsoft.com/office/drawing/2014/main" id="{08094D34-9F87-E747-A483-C7F0B227212F}"/>
              </a:ext>
            </a:extLst>
          </p:cNvPr>
          <p:cNvSpPr/>
          <p:nvPr/>
        </p:nvSpPr>
        <p:spPr>
          <a:xfrm>
            <a:off x="6059801" y="5825841"/>
            <a:ext cx="777805" cy="178499"/>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2">
            <a:extLst>
              <a:ext uri="{FF2B5EF4-FFF2-40B4-BE49-F238E27FC236}">
                <a16:creationId xmlns:a16="http://schemas.microsoft.com/office/drawing/2014/main" id="{26B45952-2B3F-7841-BDEF-8D15190AF500}"/>
              </a:ext>
            </a:extLst>
          </p:cNvPr>
          <p:cNvSpPr txBox="1">
            <a:spLocks noChangeArrowheads="1"/>
          </p:cNvSpPr>
          <p:nvPr/>
        </p:nvSpPr>
        <p:spPr bwMode="auto">
          <a:xfrm>
            <a:off x="7018361" y="5774106"/>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extein</a:t>
            </a:r>
          </a:p>
        </p:txBody>
      </p:sp>
      <p:sp>
        <p:nvSpPr>
          <p:cNvPr id="100" name="Cube 99">
            <a:extLst>
              <a:ext uri="{FF2B5EF4-FFF2-40B4-BE49-F238E27FC236}">
                <a16:creationId xmlns:a16="http://schemas.microsoft.com/office/drawing/2014/main" id="{253474BF-36F1-8A48-B810-2DA2988FFC57}"/>
              </a:ext>
            </a:extLst>
          </p:cNvPr>
          <p:cNvSpPr/>
          <p:nvPr/>
        </p:nvSpPr>
        <p:spPr>
          <a:xfrm>
            <a:off x="6050563" y="6152977"/>
            <a:ext cx="406395" cy="175378"/>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Box 2">
            <a:extLst>
              <a:ext uri="{FF2B5EF4-FFF2-40B4-BE49-F238E27FC236}">
                <a16:creationId xmlns:a16="http://schemas.microsoft.com/office/drawing/2014/main" id="{9AE47198-C247-AB44-B402-EC2DAA031E7B}"/>
              </a:ext>
            </a:extLst>
          </p:cNvPr>
          <p:cNvSpPr txBox="1">
            <a:spLocks noChangeArrowheads="1"/>
          </p:cNvSpPr>
          <p:nvPr/>
        </p:nvSpPr>
        <p:spPr bwMode="auto">
          <a:xfrm>
            <a:off x="6599017" y="6107991"/>
            <a:ext cx="211010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Intein splicing domains</a:t>
            </a:r>
          </a:p>
        </p:txBody>
      </p:sp>
      <p:sp>
        <p:nvSpPr>
          <p:cNvPr id="104" name="Cube 103">
            <a:extLst>
              <a:ext uri="{FF2B5EF4-FFF2-40B4-BE49-F238E27FC236}">
                <a16:creationId xmlns:a16="http://schemas.microsoft.com/office/drawing/2014/main" id="{A2B19ECC-9770-9845-BC18-557F5708C88E}"/>
              </a:ext>
            </a:extLst>
          </p:cNvPr>
          <p:cNvSpPr/>
          <p:nvPr/>
        </p:nvSpPr>
        <p:spPr>
          <a:xfrm>
            <a:off x="6031225" y="6528979"/>
            <a:ext cx="417171" cy="155583"/>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5" name="TextBox 2">
            <a:extLst>
              <a:ext uri="{FF2B5EF4-FFF2-40B4-BE49-F238E27FC236}">
                <a16:creationId xmlns:a16="http://schemas.microsoft.com/office/drawing/2014/main" id="{7D8566BB-C14E-1847-905E-4ADC3CF35CF4}"/>
              </a:ext>
            </a:extLst>
          </p:cNvPr>
          <p:cNvSpPr txBox="1">
            <a:spLocks noChangeArrowheads="1"/>
          </p:cNvSpPr>
          <p:nvPr/>
        </p:nvSpPr>
        <p:spPr bwMode="auto">
          <a:xfrm>
            <a:off x="6485391" y="6457691"/>
            <a:ext cx="3180560"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Intein homing endonuclease  domains</a:t>
            </a:r>
          </a:p>
        </p:txBody>
      </p:sp>
      <p:cxnSp>
        <p:nvCxnSpPr>
          <p:cNvPr id="106" name="Straight Connector 105">
            <a:extLst>
              <a:ext uri="{FF2B5EF4-FFF2-40B4-BE49-F238E27FC236}">
                <a16:creationId xmlns:a16="http://schemas.microsoft.com/office/drawing/2014/main" id="{481562A2-AE36-D84D-B981-7330F21FE981}"/>
              </a:ext>
            </a:extLst>
          </p:cNvPr>
          <p:cNvCxnSpPr>
            <a:cxnSpLocks/>
          </p:cNvCxnSpPr>
          <p:nvPr/>
        </p:nvCxnSpPr>
        <p:spPr>
          <a:xfrm>
            <a:off x="1552575" y="3528923"/>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1FC72AB-CCFC-654D-BA5B-99ED72E6BE91}"/>
              </a:ext>
            </a:extLst>
          </p:cNvPr>
          <p:cNvSpPr txBox="1"/>
          <p:nvPr/>
        </p:nvSpPr>
        <p:spPr>
          <a:xfrm>
            <a:off x="7329303" y="3230213"/>
            <a:ext cx="36329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(difficult to revert, because no complete cDNA present)</a:t>
            </a:r>
          </a:p>
        </p:txBody>
      </p:sp>
    </p:spTree>
    <p:extLst>
      <p:ext uri="{BB962C8B-B14F-4D97-AF65-F5344CB8AC3E}">
        <p14:creationId xmlns:p14="http://schemas.microsoft.com/office/powerpoint/2010/main" val="669954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E899C1CC-194C-8F4E-BB41-BE8FF32886C7}"/>
              </a:ext>
            </a:extLst>
          </p:cNvPr>
          <p:cNvSpPr txBox="1"/>
          <p:nvPr/>
        </p:nvSpPr>
        <p:spPr>
          <a:xfrm>
            <a:off x="1689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89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61973FE-339A-DC4A-809B-D1E32E4C4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8166"/>
          <a:stretch/>
        </p:blipFill>
        <p:spPr>
          <a:xfrm>
            <a:off x="2161281" y="1971636"/>
            <a:ext cx="8255000" cy="1939192"/>
          </a:xfrm>
          <a:prstGeom prst="rect">
            <a:avLst/>
          </a:prstGeom>
        </p:spPr>
      </p:pic>
    </p:spTree>
    <p:extLst>
      <p:ext uri="{BB962C8B-B14F-4D97-AF65-F5344CB8AC3E}">
        <p14:creationId xmlns:p14="http://schemas.microsoft.com/office/powerpoint/2010/main" val="155171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9099-ACED-3147-B824-0728A1BD248F}"/>
              </a:ext>
            </a:extLst>
          </p:cNvPr>
          <p:cNvSpPr>
            <a:spLocks noGrp="1"/>
          </p:cNvSpPr>
          <p:nvPr>
            <p:ph type="title"/>
          </p:nvPr>
        </p:nvSpPr>
        <p:spPr>
          <a:xfrm>
            <a:off x="838200" y="136525"/>
            <a:ext cx="10515600" cy="1325563"/>
          </a:xfrm>
        </p:spPr>
        <p:txBody>
          <a:bodyPr/>
          <a:lstStyle/>
          <a:p>
            <a:r>
              <a:rPr lang="en-US" dirty="0"/>
              <a:t>Salt-in strategists -- </a:t>
            </a:r>
            <a:r>
              <a:rPr lang="en-US" dirty="0" err="1"/>
              <a:t>Nanohaloarchaea</a:t>
            </a:r>
            <a:endParaRPr lang="en-US" dirty="0"/>
          </a:p>
        </p:txBody>
      </p:sp>
      <p:pic>
        <p:nvPicPr>
          <p:cNvPr id="3" name="Picture 2">
            <a:extLst>
              <a:ext uri="{FF2B5EF4-FFF2-40B4-BE49-F238E27FC236}">
                <a16:creationId xmlns:a16="http://schemas.microsoft.com/office/drawing/2014/main" id="{03C4816B-A0E0-8245-89D9-35CF8CFBDEA8}"/>
              </a:ext>
            </a:extLst>
          </p:cNvPr>
          <p:cNvPicPr>
            <a:picLocks noChangeAspect="1"/>
          </p:cNvPicPr>
          <p:nvPr/>
        </p:nvPicPr>
        <p:blipFill>
          <a:blip r:embed="rId3"/>
          <a:stretch>
            <a:fillRect/>
          </a:stretch>
        </p:blipFill>
        <p:spPr>
          <a:xfrm>
            <a:off x="152400" y="1569634"/>
            <a:ext cx="4044726" cy="3909901"/>
          </a:xfrm>
          <a:prstGeom prst="rect">
            <a:avLst/>
          </a:prstGeom>
        </p:spPr>
      </p:pic>
      <p:sp>
        <p:nvSpPr>
          <p:cNvPr id="4" name="TextBox 3">
            <a:extLst>
              <a:ext uri="{FF2B5EF4-FFF2-40B4-BE49-F238E27FC236}">
                <a16:creationId xmlns:a16="http://schemas.microsoft.com/office/drawing/2014/main" id="{07B221B9-762A-0049-BF9C-E3B8758AA8E5}"/>
              </a:ext>
            </a:extLst>
          </p:cNvPr>
          <p:cNvSpPr txBox="1"/>
          <p:nvPr/>
        </p:nvSpPr>
        <p:spPr>
          <a:xfrm>
            <a:off x="447895" y="5767758"/>
            <a:ext cx="3749231" cy="646331"/>
          </a:xfrm>
          <a:prstGeom prst="rect">
            <a:avLst/>
          </a:prstGeom>
          <a:noFill/>
        </p:spPr>
        <p:txBody>
          <a:bodyPr wrap="none" rtlCol="0">
            <a:spAutoFit/>
          </a:bodyPr>
          <a:lstStyle/>
          <a:p>
            <a:r>
              <a:rPr lang="en-US" b="1" i="1" dirty="0"/>
              <a:t>Candidatus</a:t>
            </a:r>
            <a:r>
              <a:rPr lang="en-US" b="1" dirty="0"/>
              <a:t>_Nanosalina_sp_J07AB43 </a:t>
            </a:r>
            <a:endParaRPr lang="en-US" dirty="0"/>
          </a:p>
          <a:p>
            <a:endParaRPr lang="en-US" dirty="0"/>
          </a:p>
        </p:txBody>
      </p:sp>
      <p:pic>
        <p:nvPicPr>
          <p:cNvPr id="5" name="Picture 4">
            <a:extLst>
              <a:ext uri="{FF2B5EF4-FFF2-40B4-BE49-F238E27FC236}">
                <a16:creationId xmlns:a16="http://schemas.microsoft.com/office/drawing/2014/main" id="{F8E17CC4-4838-7947-8A0C-4CD2AFC22067}"/>
              </a:ext>
            </a:extLst>
          </p:cNvPr>
          <p:cNvPicPr>
            <a:picLocks noChangeAspect="1"/>
          </p:cNvPicPr>
          <p:nvPr/>
        </p:nvPicPr>
        <p:blipFill>
          <a:blip r:embed="rId4"/>
          <a:stretch>
            <a:fillRect/>
          </a:stretch>
        </p:blipFill>
        <p:spPr>
          <a:xfrm>
            <a:off x="4478514" y="1569634"/>
            <a:ext cx="3768756" cy="3802355"/>
          </a:xfrm>
          <a:prstGeom prst="rect">
            <a:avLst/>
          </a:prstGeom>
        </p:spPr>
      </p:pic>
      <p:sp>
        <p:nvSpPr>
          <p:cNvPr id="6" name="TextBox 5">
            <a:extLst>
              <a:ext uri="{FF2B5EF4-FFF2-40B4-BE49-F238E27FC236}">
                <a16:creationId xmlns:a16="http://schemas.microsoft.com/office/drawing/2014/main" id="{2F544602-44F8-EB4C-BA2F-02210AD9B0B3}"/>
              </a:ext>
            </a:extLst>
          </p:cNvPr>
          <p:cNvSpPr txBox="1"/>
          <p:nvPr/>
        </p:nvSpPr>
        <p:spPr>
          <a:xfrm>
            <a:off x="5081092" y="5767757"/>
            <a:ext cx="3709542" cy="646331"/>
          </a:xfrm>
          <a:prstGeom prst="rect">
            <a:avLst/>
          </a:prstGeom>
          <a:noFill/>
        </p:spPr>
        <p:txBody>
          <a:bodyPr wrap="none" rtlCol="0">
            <a:spAutoFit/>
          </a:bodyPr>
          <a:lstStyle/>
          <a:p>
            <a:r>
              <a:rPr lang="en-US" b="1" dirty="0"/>
              <a:t>Nanohaloarchaea_archaeon_M3_22 </a:t>
            </a:r>
            <a:endParaRPr lang="en-US" dirty="0"/>
          </a:p>
          <a:p>
            <a:endParaRPr lang="en-US" dirty="0"/>
          </a:p>
        </p:txBody>
      </p:sp>
      <p:pic>
        <p:nvPicPr>
          <p:cNvPr id="7" name="Picture 6">
            <a:extLst>
              <a:ext uri="{FF2B5EF4-FFF2-40B4-BE49-F238E27FC236}">
                <a16:creationId xmlns:a16="http://schemas.microsoft.com/office/drawing/2014/main" id="{EFC01764-8073-A347-AC2A-599DE7A865BA}"/>
              </a:ext>
            </a:extLst>
          </p:cNvPr>
          <p:cNvPicPr>
            <a:picLocks noChangeAspect="1"/>
          </p:cNvPicPr>
          <p:nvPr/>
        </p:nvPicPr>
        <p:blipFill>
          <a:blip r:embed="rId5"/>
          <a:stretch>
            <a:fillRect/>
          </a:stretch>
        </p:blipFill>
        <p:spPr>
          <a:xfrm>
            <a:off x="8352317" y="1608881"/>
            <a:ext cx="3839683" cy="3763108"/>
          </a:xfrm>
          <a:prstGeom prst="rect">
            <a:avLst/>
          </a:prstGeom>
        </p:spPr>
      </p:pic>
      <p:sp>
        <p:nvSpPr>
          <p:cNvPr id="8" name="TextBox 7">
            <a:extLst>
              <a:ext uri="{FF2B5EF4-FFF2-40B4-BE49-F238E27FC236}">
                <a16:creationId xmlns:a16="http://schemas.microsoft.com/office/drawing/2014/main" id="{4A085444-7516-5B4A-B5CE-14FFD1138E5B}"/>
              </a:ext>
            </a:extLst>
          </p:cNvPr>
          <p:cNvSpPr txBox="1"/>
          <p:nvPr/>
        </p:nvSpPr>
        <p:spPr>
          <a:xfrm>
            <a:off x="8915400" y="5767756"/>
            <a:ext cx="3414589" cy="646331"/>
          </a:xfrm>
          <a:prstGeom prst="rect">
            <a:avLst/>
          </a:prstGeom>
          <a:noFill/>
        </p:spPr>
        <p:txBody>
          <a:bodyPr wrap="none" rtlCol="0">
            <a:spAutoFit/>
          </a:bodyPr>
          <a:lstStyle/>
          <a:p>
            <a:r>
              <a:rPr lang="en-US" b="1" dirty="0"/>
              <a:t>Nanohaloarchaea_archaeon_SG9 </a:t>
            </a:r>
            <a:endParaRPr lang="en-US" dirty="0"/>
          </a:p>
          <a:p>
            <a:endParaRPr lang="en-US" dirty="0"/>
          </a:p>
        </p:txBody>
      </p:sp>
    </p:spTree>
    <p:extLst>
      <p:ext uri="{BB962C8B-B14F-4D97-AF65-F5344CB8AC3E}">
        <p14:creationId xmlns:p14="http://schemas.microsoft.com/office/powerpoint/2010/main" val="49412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9099-ACED-3147-B824-0728A1BD248F}"/>
              </a:ext>
            </a:extLst>
          </p:cNvPr>
          <p:cNvSpPr>
            <a:spLocks noGrp="1"/>
          </p:cNvSpPr>
          <p:nvPr>
            <p:ph type="title"/>
          </p:nvPr>
        </p:nvSpPr>
        <p:spPr>
          <a:xfrm>
            <a:off x="838200" y="136525"/>
            <a:ext cx="10515600" cy="1325563"/>
          </a:xfrm>
        </p:spPr>
        <p:txBody>
          <a:bodyPr/>
          <a:lstStyle/>
          <a:p>
            <a:r>
              <a:rPr lang="en-US" dirty="0"/>
              <a:t>Salt-in strategists ?  – </a:t>
            </a:r>
            <a:br>
              <a:rPr lang="en-US" dirty="0"/>
            </a:br>
            <a:r>
              <a:rPr lang="en-US" dirty="0" err="1"/>
              <a:t>Hikarchaeia</a:t>
            </a:r>
            <a:r>
              <a:rPr lang="en-US" dirty="0"/>
              <a:t> or Group IV Marine Archaea </a:t>
            </a:r>
          </a:p>
        </p:txBody>
      </p:sp>
      <p:sp>
        <p:nvSpPr>
          <p:cNvPr id="4" name="TextBox 3">
            <a:extLst>
              <a:ext uri="{FF2B5EF4-FFF2-40B4-BE49-F238E27FC236}">
                <a16:creationId xmlns:a16="http://schemas.microsoft.com/office/drawing/2014/main" id="{07B221B9-762A-0049-BF9C-E3B8758AA8E5}"/>
              </a:ext>
            </a:extLst>
          </p:cNvPr>
          <p:cNvSpPr txBox="1"/>
          <p:nvPr/>
        </p:nvSpPr>
        <p:spPr>
          <a:xfrm>
            <a:off x="838200" y="5587328"/>
            <a:ext cx="1871346" cy="646331"/>
          </a:xfrm>
          <a:prstGeom prst="rect">
            <a:avLst/>
          </a:prstGeom>
          <a:noFill/>
        </p:spPr>
        <p:txBody>
          <a:bodyPr wrap="none" rtlCol="0">
            <a:spAutoFit/>
          </a:bodyPr>
          <a:lstStyle/>
          <a:p>
            <a:r>
              <a:rPr lang="en-US" b="1" dirty="0"/>
              <a:t>hikarchaeia_bin5 </a:t>
            </a:r>
            <a:endParaRPr lang="en-US" dirty="0"/>
          </a:p>
          <a:p>
            <a:endParaRPr lang="en-US" dirty="0"/>
          </a:p>
        </p:txBody>
      </p:sp>
      <p:sp>
        <p:nvSpPr>
          <p:cNvPr id="6" name="TextBox 5">
            <a:extLst>
              <a:ext uri="{FF2B5EF4-FFF2-40B4-BE49-F238E27FC236}">
                <a16:creationId xmlns:a16="http://schemas.microsoft.com/office/drawing/2014/main" id="{2F544602-44F8-EB4C-BA2F-02210AD9B0B3}"/>
              </a:ext>
            </a:extLst>
          </p:cNvPr>
          <p:cNvSpPr txBox="1"/>
          <p:nvPr/>
        </p:nvSpPr>
        <p:spPr>
          <a:xfrm>
            <a:off x="5160327" y="5587329"/>
            <a:ext cx="1871346" cy="646331"/>
          </a:xfrm>
          <a:prstGeom prst="rect">
            <a:avLst/>
          </a:prstGeom>
          <a:noFill/>
        </p:spPr>
        <p:txBody>
          <a:bodyPr wrap="none" rtlCol="0">
            <a:spAutoFit/>
          </a:bodyPr>
          <a:lstStyle/>
          <a:p>
            <a:r>
              <a:rPr lang="en-US" b="1" dirty="0"/>
              <a:t>hikarchaeia_bin3 </a:t>
            </a:r>
            <a:endParaRPr lang="en-US" dirty="0"/>
          </a:p>
          <a:p>
            <a:endParaRPr lang="en-US" dirty="0"/>
          </a:p>
        </p:txBody>
      </p:sp>
      <p:sp>
        <p:nvSpPr>
          <p:cNvPr id="8" name="TextBox 7">
            <a:extLst>
              <a:ext uri="{FF2B5EF4-FFF2-40B4-BE49-F238E27FC236}">
                <a16:creationId xmlns:a16="http://schemas.microsoft.com/office/drawing/2014/main" id="{4A085444-7516-5B4A-B5CE-14FFD1138E5B}"/>
              </a:ext>
            </a:extLst>
          </p:cNvPr>
          <p:cNvSpPr txBox="1"/>
          <p:nvPr/>
        </p:nvSpPr>
        <p:spPr>
          <a:xfrm>
            <a:off x="8925572" y="5591910"/>
            <a:ext cx="1871346" cy="646331"/>
          </a:xfrm>
          <a:prstGeom prst="rect">
            <a:avLst/>
          </a:prstGeom>
          <a:noFill/>
        </p:spPr>
        <p:txBody>
          <a:bodyPr wrap="none" rtlCol="0">
            <a:spAutoFit/>
          </a:bodyPr>
          <a:lstStyle/>
          <a:p>
            <a:r>
              <a:rPr lang="en-US" b="1" dirty="0"/>
              <a:t>hikarchaeia_bin2 </a:t>
            </a:r>
            <a:endParaRPr lang="en-US" dirty="0"/>
          </a:p>
          <a:p>
            <a:endParaRPr lang="en-US" dirty="0"/>
          </a:p>
        </p:txBody>
      </p:sp>
      <p:pic>
        <p:nvPicPr>
          <p:cNvPr id="9" name="Picture 8">
            <a:extLst>
              <a:ext uri="{FF2B5EF4-FFF2-40B4-BE49-F238E27FC236}">
                <a16:creationId xmlns:a16="http://schemas.microsoft.com/office/drawing/2014/main" id="{CA69ACC4-1846-434A-8522-F871DFEEAFF1}"/>
              </a:ext>
            </a:extLst>
          </p:cNvPr>
          <p:cNvPicPr>
            <a:picLocks noChangeAspect="1"/>
          </p:cNvPicPr>
          <p:nvPr/>
        </p:nvPicPr>
        <p:blipFill>
          <a:blip r:embed="rId3"/>
          <a:stretch>
            <a:fillRect/>
          </a:stretch>
        </p:blipFill>
        <p:spPr>
          <a:xfrm>
            <a:off x="10690" y="1402371"/>
            <a:ext cx="4186436" cy="4053258"/>
          </a:xfrm>
          <a:prstGeom prst="rect">
            <a:avLst/>
          </a:prstGeom>
        </p:spPr>
      </p:pic>
      <p:pic>
        <p:nvPicPr>
          <p:cNvPr id="10" name="Picture 9">
            <a:extLst>
              <a:ext uri="{FF2B5EF4-FFF2-40B4-BE49-F238E27FC236}">
                <a16:creationId xmlns:a16="http://schemas.microsoft.com/office/drawing/2014/main" id="{862E2E14-D20B-A84A-8453-82ED77A9962B}"/>
              </a:ext>
            </a:extLst>
          </p:cNvPr>
          <p:cNvPicPr>
            <a:picLocks noChangeAspect="1"/>
          </p:cNvPicPr>
          <p:nvPr/>
        </p:nvPicPr>
        <p:blipFill>
          <a:blip r:embed="rId4"/>
          <a:stretch>
            <a:fillRect/>
          </a:stretch>
        </p:blipFill>
        <p:spPr>
          <a:xfrm>
            <a:off x="4240777" y="1656435"/>
            <a:ext cx="3754099" cy="3799194"/>
          </a:xfrm>
          <a:prstGeom prst="rect">
            <a:avLst/>
          </a:prstGeom>
        </p:spPr>
      </p:pic>
      <p:pic>
        <p:nvPicPr>
          <p:cNvPr id="11" name="Picture 10">
            <a:extLst>
              <a:ext uri="{FF2B5EF4-FFF2-40B4-BE49-F238E27FC236}">
                <a16:creationId xmlns:a16="http://schemas.microsoft.com/office/drawing/2014/main" id="{57BA6E1B-B9BB-3744-8969-A39F17C3F9DB}"/>
              </a:ext>
            </a:extLst>
          </p:cNvPr>
          <p:cNvPicPr>
            <a:picLocks noChangeAspect="1"/>
          </p:cNvPicPr>
          <p:nvPr/>
        </p:nvPicPr>
        <p:blipFill>
          <a:blip r:embed="rId5"/>
          <a:stretch>
            <a:fillRect/>
          </a:stretch>
        </p:blipFill>
        <p:spPr>
          <a:xfrm>
            <a:off x="7886590" y="1524735"/>
            <a:ext cx="3949311" cy="3865044"/>
          </a:xfrm>
          <a:prstGeom prst="rect">
            <a:avLst/>
          </a:prstGeom>
        </p:spPr>
      </p:pic>
      <p:sp>
        <p:nvSpPr>
          <p:cNvPr id="12" name="TextBox 11">
            <a:extLst>
              <a:ext uri="{FF2B5EF4-FFF2-40B4-BE49-F238E27FC236}">
                <a16:creationId xmlns:a16="http://schemas.microsoft.com/office/drawing/2014/main" id="{7A74ECDB-E14A-8B42-8690-3740FC0A5089}"/>
              </a:ext>
            </a:extLst>
          </p:cNvPr>
          <p:cNvSpPr txBox="1"/>
          <p:nvPr/>
        </p:nvSpPr>
        <p:spPr>
          <a:xfrm>
            <a:off x="231047" y="6352143"/>
            <a:ext cx="9230027" cy="369332"/>
          </a:xfrm>
          <a:prstGeom prst="rect">
            <a:avLst/>
          </a:prstGeom>
          <a:noFill/>
        </p:spPr>
        <p:txBody>
          <a:bodyPr wrap="none" rtlCol="0">
            <a:spAutoFit/>
          </a:bodyPr>
          <a:lstStyle/>
          <a:p>
            <a:r>
              <a:rPr lang="en-US" dirty="0"/>
              <a:t>Likely phylogenetic sister group of the Haloarchaea – proteome appears to reflect salt in strategy </a:t>
            </a:r>
          </a:p>
        </p:txBody>
      </p:sp>
    </p:spTree>
    <p:extLst>
      <p:ext uri="{BB962C8B-B14F-4D97-AF65-F5344CB8AC3E}">
        <p14:creationId xmlns:p14="http://schemas.microsoft.com/office/powerpoint/2010/main" val="283776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C842-13CA-A74A-8AC7-635C3887E276}"/>
              </a:ext>
            </a:extLst>
          </p:cNvPr>
          <p:cNvSpPr>
            <a:spLocks noGrp="1"/>
          </p:cNvSpPr>
          <p:nvPr>
            <p:ph type="title"/>
          </p:nvPr>
        </p:nvSpPr>
        <p:spPr>
          <a:xfrm>
            <a:off x="419100" y="206863"/>
            <a:ext cx="11353800" cy="1325563"/>
          </a:xfrm>
        </p:spPr>
        <p:txBody>
          <a:bodyPr>
            <a:normAutofit fontScale="90000"/>
          </a:bodyPr>
          <a:lstStyle/>
          <a:p>
            <a:r>
              <a:rPr lang="en-US" b="1" dirty="0" err="1"/>
              <a:t>Methanonatronarchaeia</a:t>
            </a:r>
            <a:r>
              <a:rPr lang="en-US" b="1" dirty="0"/>
              <a:t> --</a:t>
            </a:r>
            <a:br>
              <a:rPr lang="en-US" dirty="0"/>
            </a:br>
            <a:r>
              <a:rPr lang="en-US" dirty="0"/>
              <a:t>Previously suggested sistergroup to the Haloarchaea</a:t>
            </a:r>
          </a:p>
        </p:txBody>
      </p:sp>
      <p:pic>
        <p:nvPicPr>
          <p:cNvPr id="3" name="Picture 2">
            <a:extLst>
              <a:ext uri="{FF2B5EF4-FFF2-40B4-BE49-F238E27FC236}">
                <a16:creationId xmlns:a16="http://schemas.microsoft.com/office/drawing/2014/main" id="{DE4E9FCF-F406-9E47-82F3-591942D8D019}"/>
              </a:ext>
            </a:extLst>
          </p:cNvPr>
          <p:cNvPicPr>
            <a:picLocks noChangeAspect="1"/>
          </p:cNvPicPr>
          <p:nvPr/>
        </p:nvPicPr>
        <p:blipFill>
          <a:blip r:embed="rId3"/>
          <a:stretch>
            <a:fillRect/>
          </a:stretch>
        </p:blipFill>
        <p:spPr>
          <a:xfrm>
            <a:off x="267382" y="1936873"/>
            <a:ext cx="3782612" cy="3475310"/>
          </a:xfrm>
          <a:prstGeom prst="rect">
            <a:avLst/>
          </a:prstGeom>
        </p:spPr>
      </p:pic>
      <p:sp>
        <p:nvSpPr>
          <p:cNvPr id="4" name="TextBox 3">
            <a:extLst>
              <a:ext uri="{FF2B5EF4-FFF2-40B4-BE49-F238E27FC236}">
                <a16:creationId xmlns:a16="http://schemas.microsoft.com/office/drawing/2014/main" id="{D49D8771-F79C-CE4A-96D6-5771EDB37D46}"/>
              </a:ext>
            </a:extLst>
          </p:cNvPr>
          <p:cNvSpPr txBox="1"/>
          <p:nvPr/>
        </p:nvSpPr>
        <p:spPr>
          <a:xfrm>
            <a:off x="-25450" y="5547606"/>
            <a:ext cx="4280274" cy="923330"/>
          </a:xfrm>
          <a:prstGeom prst="rect">
            <a:avLst/>
          </a:prstGeom>
          <a:noFill/>
        </p:spPr>
        <p:txBody>
          <a:bodyPr wrap="none" rtlCol="0">
            <a:spAutoFit/>
          </a:bodyPr>
          <a:lstStyle/>
          <a:p>
            <a:r>
              <a:rPr lang="en-US" b="1" i="1" dirty="0" err="1"/>
              <a:t>Ca</a:t>
            </a:r>
            <a:r>
              <a:rPr lang="en-US" b="1" dirty="0" err="1"/>
              <a:t>_Methanohalarchaeum_thermophilum</a:t>
            </a:r>
            <a:r>
              <a:rPr lang="en-US" b="1" dirty="0"/>
              <a:t>_</a:t>
            </a:r>
            <a:br>
              <a:rPr lang="en-US" b="1" dirty="0"/>
            </a:br>
            <a:r>
              <a:rPr lang="en-US" b="1" dirty="0"/>
              <a:t>HMET1 </a:t>
            </a:r>
            <a:endParaRPr lang="en-US" dirty="0"/>
          </a:p>
          <a:p>
            <a:endParaRPr lang="en-US" dirty="0"/>
          </a:p>
        </p:txBody>
      </p:sp>
      <p:pic>
        <p:nvPicPr>
          <p:cNvPr id="5" name="Picture 4">
            <a:extLst>
              <a:ext uri="{FF2B5EF4-FFF2-40B4-BE49-F238E27FC236}">
                <a16:creationId xmlns:a16="http://schemas.microsoft.com/office/drawing/2014/main" id="{D5360F7E-C654-1A42-BBB7-CE6EFA096909}"/>
              </a:ext>
            </a:extLst>
          </p:cNvPr>
          <p:cNvPicPr>
            <a:picLocks noChangeAspect="1"/>
          </p:cNvPicPr>
          <p:nvPr/>
        </p:nvPicPr>
        <p:blipFill>
          <a:blip r:embed="rId4"/>
          <a:stretch>
            <a:fillRect/>
          </a:stretch>
        </p:blipFill>
        <p:spPr>
          <a:xfrm>
            <a:off x="4359397" y="1970727"/>
            <a:ext cx="3782611" cy="3388702"/>
          </a:xfrm>
          <a:prstGeom prst="rect">
            <a:avLst/>
          </a:prstGeom>
        </p:spPr>
      </p:pic>
      <p:sp>
        <p:nvSpPr>
          <p:cNvPr id="6" name="TextBox 5">
            <a:extLst>
              <a:ext uri="{FF2B5EF4-FFF2-40B4-BE49-F238E27FC236}">
                <a16:creationId xmlns:a16="http://schemas.microsoft.com/office/drawing/2014/main" id="{1BECC194-5123-744E-8DC4-97D719FB72AB}"/>
              </a:ext>
            </a:extLst>
          </p:cNvPr>
          <p:cNvSpPr txBox="1"/>
          <p:nvPr/>
        </p:nvSpPr>
        <p:spPr>
          <a:xfrm>
            <a:off x="4359397" y="5412183"/>
            <a:ext cx="3635675" cy="923330"/>
          </a:xfrm>
          <a:prstGeom prst="rect">
            <a:avLst/>
          </a:prstGeom>
          <a:noFill/>
        </p:spPr>
        <p:txBody>
          <a:bodyPr wrap="none" rtlCol="0">
            <a:spAutoFit/>
          </a:bodyPr>
          <a:lstStyle/>
          <a:p>
            <a:r>
              <a:rPr lang="en-US" b="1" dirty="0" err="1"/>
              <a:t>Methanonatronarchaeia_archaeon</a:t>
            </a:r>
            <a:r>
              <a:rPr lang="en-US" b="1" dirty="0"/>
              <a:t>_</a:t>
            </a:r>
            <a:br>
              <a:rPr lang="en-US" b="1" dirty="0"/>
            </a:br>
            <a:r>
              <a:rPr lang="en-US" b="1" dirty="0"/>
              <a:t>GCA_003555005.1 </a:t>
            </a:r>
            <a:endParaRPr lang="en-US" dirty="0"/>
          </a:p>
          <a:p>
            <a:endParaRPr lang="en-US" dirty="0"/>
          </a:p>
        </p:txBody>
      </p:sp>
      <p:pic>
        <p:nvPicPr>
          <p:cNvPr id="7" name="Picture 6">
            <a:extLst>
              <a:ext uri="{FF2B5EF4-FFF2-40B4-BE49-F238E27FC236}">
                <a16:creationId xmlns:a16="http://schemas.microsoft.com/office/drawing/2014/main" id="{AA6B467C-10B5-534E-AB3A-A4BD6D476741}"/>
              </a:ext>
            </a:extLst>
          </p:cNvPr>
          <p:cNvPicPr>
            <a:picLocks noChangeAspect="1"/>
          </p:cNvPicPr>
          <p:nvPr/>
        </p:nvPicPr>
        <p:blipFill>
          <a:blip r:embed="rId5"/>
          <a:stretch>
            <a:fillRect/>
          </a:stretch>
        </p:blipFill>
        <p:spPr>
          <a:xfrm>
            <a:off x="8412955" y="1980972"/>
            <a:ext cx="3548290" cy="3188906"/>
          </a:xfrm>
          <a:prstGeom prst="rect">
            <a:avLst/>
          </a:prstGeom>
        </p:spPr>
      </p:pic>
      <p:sp>
        <p:nvSpPr>
          <p:cNvPr id="8" name="TextBox 7">
            <a:extLst>
              <a:ext uri="{FF2B5EF4-FFF2-40B4-BE49-F238E27FC236}">
                <a16:creationId xmlns:a16="http://schemas.microsoft.com/office/drawing/2014/main" id="{9E4D2620-0FFB-DB4E-8F3E-D6877BD2228F}"/>
              </a:ext>
            </a:extLst>
          </p:cNvPr>
          <p:cNvSpPr txBox="1"/>
          <p:nvPr/>
        </p:nvSpPr>
        <p:spPr>
          <a:xfrm>
            <a:off x="8412954" y="5390040"/>
            <a:ext cx="3393878" cy="923330"/>
          </a:xfrm>
          <a:prstGeom prst="rect">
            <a:avLst/>
          </a:prstGeom>
          <a:noFill/>
        </p:spPr>
        <p:txBody>
          <a:bodyPr wrap="none" rtlCol="0">
            <a:spAutoFit/>
          </a:bodyPr>
          <a:lstStyle/>
          <a:p>
            <a:r>
              <a:rPr lang="en-US" b="1" i="1" dirty="0" err="1"/>
              <a:t>Methanonatronarchaeum</a:t>
            </a:r>
            <a:br>
              <a:rPr lang="en-US" b="1" i="1" dirty="0"/>
            </a:br>
            <a:r>
              <a:rPr lang="en-US" b="1" i="1" dirty="0"/>
              <a:t>thermophilum</a:t>
            </a:r>
            <a:r>
              <a:rPr lang="en-US" b="1" dirty="0"/>
              <a:t>_GCF_002153915 </a:t>
            </a:r>
            <a:endParaRPr lang="en-US" dirty="0"/>
          </a:p>
          <a:p>
            <a:endParaRPr lang="en-US" dirty="0"/>
          </a:p>
        </p:txBody>
      </p:sp>
    </p:spTree>
    <p:extLst>
      <p:ext uri="{BB962C8B-B14F-4D97-AF65-F5344CB8AC3E}">
        <p14:creationId xmlns:p14="http://schemas.microsoft.com/office/powerpoint/2010/main" val="354606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265D-91C6-1A46-A61B-CBD61297B000}"/>
              </a:ext>
            </a:extLst>
          </p:cNvPr>
          <p:cNvSpPr>
            <a:spLocks noGrp="1"/>
          </p:cNvSpPr>
          <p:nvPr>
            <p:ph type="title"/>
          </p:nvPr>
        </p:nvSpPr>
        <p:spPr>
          <a:xfrm>
            <a:off x="539262" y="216449"/>
            <a:ext cx="10515600" cy="1325563"/>
          </a:xfrm>
        </p:spPr>
        <p:txBody>
          <a:bodyPr/>
          <a:lstStyle/>
          <a:p>
            <a:r>
              <a:rPr lang="en-US" dirty="0"/>
              <a:t>Other marine archaea</a:t>
            </a:r>
          </a:p>
        </p:txBody>
      </p:sp>
      <p:pic>
        <p:nvPicPr>
          <p:cNvPr id="3" name="Picture 2">
            <a:extLst>
              <a:ext uri="{FF2B5EF4-FFF2-40B4-BE49-F238E27FC236}">
                <a16:creationId xmlns:a16="http://schemas.microsoft.com/office/drawing/2014/main" id="{4C53D049-1432-5541-8E56-D7507E6BC7AC}"/>
              </a:ext>
            </a:extLst>
          </p:cNvPr>
          <p:cNvPicPr>
            <a:picLocks noChangeAspect="1"/>
          </p:cNvPicPr>
          <p:nvPr/>
        </p:nvPicPr>
        <p:blipFill>
          <a:blip r:embed="rId3"/>
          <a:stretch>
            <a:fillRect/>
          </a:stretch>
        </p:blipFill>
        <p:spPr>
          <a:xfrm>
            <a:off x="1" y="2134269"/>
            <a:ext cx="3946386" cy="4002763"/>
          </a:xfrm>
          <a:prstGeom prst="rect">
            <a:avLst/>
          </a:prstGeom>
        </p:spPr>
      </p:pic>
      <p:pic>
        <p:nvPicPr>
          <p:cNvPr id="4" name="Picture 3">
            <a:extLst>
              <a:ext uri="{FF2B5EF4-FFF2-40B4-BE49-F238E27FC236}">
                <a16:creationId xmlns:a16="http://schemas.microsoft.com/office/drawing/2014/main" id="{F238AAFB-B955-1D4C-B539-5EB6C7E79CB6}"/>
              </a:ext>
            </a:extLst>
          </p:cNvPr>
          <p:cNvPicPr>
            <a:picLocks noChangeAspect="1"/>
          </p:cNvPicPr>
          <p:nvPr/>
        </p:nvPicPr>
        <p:blipFill>
          <a:blip r:embed="rId4"/>
          <a:stretch>
            <a:fillRect/>
          </a:stretch>
        </p:blipFill>
        <p:spPr>
          <a:xfrm>
            <a:off x="3946388" y="2134268"/>
            <a:ext cx="3953524" cy="3844501"/>
          </a:xfrm>
          <a:prstGeom prst="rect">
            <a:avLst/>
          </a:prstGeom>
        </p:spPr>
      </p:pic>
      <p:pic>
        <p:nvPicPr>
          <p:cNvPr id="5" name="Picture 4">
            <a:extLst>
              <a:ext uri="{FF2B5EF4-FFF2-40B4-BE49-F238E27FC236}">
                <a16:creationId xmlns:a16="http://schemas.microsoft.com/office/drawing/2014/main" id="{7C157A99-1B10-D34F-B5AD-62C348BF207B}"/>
              </a:ext>
            </a:extLst>
          </p:cNvPr>
          <p:cNvPicPr>
            <a:picLocks noChangeAspect="1"/>
          </p:cNvPicPr>
          <p:nvPr/>
        </p:nvPicPr>
        <p:blipFill>
          <a:blip r:embed="rId5"/>
          <a:stretch>
            <a:fillRect/>
          </a:stretch>
        </p:blipFill>
        <p:spPr>
          <a:xfrm>
            <a:off x="7899912" y="2134266"/>
            <a:ext cx="3953524" cy="3924999"/>
          </a:xfrm>
          <a:prstGeom prst="rect">
            <a:avLst/>
          </a:prstGeom>
        </p:spPr>
      </p:pic>
    </p:spTree>
    <p:extLst>
      <p:ext uri="{BB962C8B-B14F-4D97-AF65-F5344CB8AC3E}">
        <p14:creationId xmlns:p14="http://schemas.microsoft.com/office/powerpoint/2010/main" val="269809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909C-5C23-7C45-A261-3E9CC7A3F1BF}"/>
              </a:ext>
            </a:extLst>
          </p:cNvPr>
          <p:cNvSpPr>
            <a:spLocks noGrp="1"/>
          </p:cNvSpPr>
          <p:nvPr>
            <p:ph type="title"/>
          </p:nvPr>
        </p:nvSpPr>
        <p:spPr>
          <a:xfrm>
            <a:off x="363416" y="0"/>
            <a:ext cx="10515600" cy="1325563"/>
          </a:xfrm>
        </p:spPr>
        <p:txBody>
          <a:bodyPr/>
          <a:lstStyle/>
          <a:p>
            <a:r>
              <a:rPr lang="en-US" dirty="0"/>
              <a:t>Some bacteria evolved a salt-in strategy</a:t>
            </a:r>
          </a:p>
        </p:txBody>
      </p:sp>
      <p:pic>
        <p:nvPicPr>
          <p:cNvPr id="3" name="Picture 2">
            <a:extLst>
              <a:ext uri="{FF2B5EF4-FFF2-40B4-BE49-F238E27FC236}">
                <a16:creationId xmlns:a16="http://schemas.microsoft.com/office/drawing/2014/main" id="{554AEF8C-72C4-0942-A6CD-E3A3F854347C}"/>
              </a:ext>
            </a:extLst>
          </p:cNvPr>
          <p:cNvPicPr>
            <a:picLocks noChangeAspect="1"/>
          </p:cNvPicPr>
          <p:nvPr/>
        </p:nvPicPr>
        <p:blipFill rotWithShape="1">
          <a:blip r:embed="rId3">
            <a:extLst>
              <a:ext uri="{28A0092B-C50C-407E-A947-70E740481C1C}">
                <a14:useLocalDpi xmlns:a14="http://schemas.microsoft.com/office/drawing/2010/main" val="0"/>
              </a:ext>
            </a:extLst>
          </a:blip>
          <a:srcRect b="6779"/>
          <a:stretch/>
        </p:blipFill>
        <p:spPr>
          <a:xfrm>
            <a:off x="1189893" y="1180575"/>
            <a:ext cx="5135166" cy="4787087"/>
          </a:xfrm>
          <a:prstGeom prst="rect">
            <a:avLst/>
          </a:prstGeom>
        </p:spPr>
      </p:pic>
      <p:pic>
        <p:nvPicPr>
          <p:cNvPr id="4" name="Picture 3">
            <a:extLst>
              <a:ext uri="{FF2B5EF4-FFF2-40B4-BE49-F238E27FC236}">
                <a16:creationId xmlns:a16="http://schemas.microsoft.com/office/drawing/2014/main" id="{B11987FA-9DF4-1B43-9D2D-C2CAC984C5D4}"/>
              </a:ext>
            </a:extLst>
          </p:cNvPr>
          <p:cNvPicPr>
            <a:picLocks noChangeAspect="1"/>
          </p:cNvPicPr>
          <p:nvPr/>
        </p:nvPicPr>
        <p:blipFill rotWithShape="1">
          <a:blip r:embed="rId4">
            <a:extLst>
              <a:ext uri="{28A0092B-C50C-407E-A947-70E740481C1C}">
                <a14:useLocalDpi xmlns:a14="http://schemas.microsoft.com/office/drawing/2010/main" val="0"/>
              </a:ext>
            </a:extLst>
          </a:blip>
          <a:srcRect b="6779"/>
          <a:stretch/>
        </p:blipFill>
        <p:spPr>
          <a:xfrm>
            <a:off x="6653960" y="1180577"/>
            <a:ext cx="5051533" cy="4709124"/>
          </a:xfrm>
          <a:prstGeom prst="rect">
            <a:avLst/>
          </a:prstGeom>
        </p:spPr>
      </p:pic>
      <p:sp>
        <p:nvSpPr>
          <p:cNvPr id="5" name="TextBox 4">
            <a:extLst>
              <a:ext uri="{FF2B5EF4-FFF2-40B4-BE49-F238E27FC236}">
                <a16:creationId xmlns:a16="http://schemas.microsoft.com/office/drawing/2014/main" id="{C181D659-298D-334B-8B9B-62307BBEC5EF}"/>
              </a:ext>
            </a:extLst>
          </p:cNvPr>
          <p:cNvSpPr txBox="1"/>
          <p:nvPr/>
        </p:nvSpPr>
        <p:spPr>
          <a:xfrm>
            <a:off x="1494692" y="6295292"/>
            <a:ext cx="3917419" cy="369332"/>
          </a:xfrm>
          <a:prstGeom prst="rect">
            <a:avLst/>
          </a:prstGeom>
          <a:noFill/>
        </p:spPr>
        <p:txBody>
          <a:bodyPr wrap="none" rtlCol="0">
            <a:spAutoFit/>
          </a:bodyPr>
          <a:lstStyle/>
          <a:p>
            <a:r>
              <a:rPr lang="en-US" dirty="0"/>
              <a:t>Gene transfer and convergent evolution</a:t>
            </a:r>
          </a:p>
        </p:txBody>
      </p:sp>
    </p:spTree>
    <p:extLst>
      <p:ext uri="{BB962C8B-B14F-4D97-AF65-F5344CB8AC3E}">
        <p14:creationId xmlns:p14="http://schemas.microsoft.com/office/powerpoint/2010/main" val="4205819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2998</TotalTime>
  <Words>2451</Words>
  <Application>Microsoft Macintosh PowerPoint</Application>
  <PresentationFormat>Widescreen</PresentationFormat>
  <Paragraphs>266</Paragraphs>
  <Slides>41</Slides>
  <Notes>20</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ElsevierSans</vt:lpstr>
      <vt:lpstr>Montserrat</vt:lpstr>
      <vt:lpstr>Times</vt:lpstr>
      <vt:lpstr>Times New Roman</vt:lpstr>
      <vt:lpstr>Office Theme</vt:lpstr>
      <vt:lpstr>Lecture 26   Discussion of Lab 13 and  Constructive neutral evolution </vt:lpstr>
      <vt:lpstr>Reminder </vt:lpstr>
      <vt:lpstr>PowerPoint Presentation</vt:lpstr>
      <vt:lpstr>Salt-in strategists -- Haloarchaea</vt:lpstr>
      <vt:lpstr>Salt-in strategists -- Nanohaloarchaea</vt:lpstr>
      <vt:lpstr>Salt-in strategists ?  –  Hikarchaeia or Group IV Marine Archaea </vt:lpstr>
      <vt:lpstr>Methanonatronarchaeia -- Previously suggested sistergroup to the Haloarchaea</vt:lpstr>
      <vt:lpstr>Other marine archaea</vt:lpstr>
      <vt:lpstr>Some bacteria evolved a salt-in strategy</vt:lpstr>
      <vt:lpstr>Not all Halophiles have a salt-in signature</vt:lpstr>
      <vt:lpstr>Halocafeteria – needs more work (halophilic eukaryotes – stramenopiles)</vt:lpstr>
      <vt:lpstr>Halocafeteria – needs more work</vt:lpstr>
      <vt:lpstr>PowerPoint Presentation</vt:lpstr>
      <vt:lpstr>Constructive Neutral Evolution and  The evolution of genome architecture </vt:lpstr>
      <vt:lpstr>PowerPoint Presentation</vt:lpstr>
      <vt:lpstr>Michael Lynch The Origins of Genome Architecture </vt:lpstr>
      <vt:lpstr>PowerPoint Presentation</vt:lpstr>
      <vt:lpstr>PowerPoint Presentation</vt:lpstr>
      <vt:lpstr>Slightly deleterious mutations can have a directing force toward complexity</vt:lpstr>
      <vt:lpstr>Constructive Neutral Evolution</vt:lpstr>
      <vt:lpstr>CNE Examples (may be)</vt:lpstr>
      <vt:lpstr>PowerPoint Presentation</vt:lpstr>
      <vt:lpstr>PowerPoint Presentation</vt:lpstr>
      <vt:lpstr>PowerPoint Presentation</vt:lpstr>
      <vt:lpstr>Gene Unscrambling in Ciliates  Micro to Macro Nucleus</vt:lpstr>
      <vt:lpstr>Gene Unscrambling in Ciliates  Micro to Macro Nucleus -- DNA polymerase α gene in hypotrichous ciliates </vt:lpstr>
      <vt:lpstr>Related Concepts</vt:lpstr>
      <vt:lpstr>PowerPoint Presentation</vt:lpstr>
      <vt:lpstr>PowerPoint Presentation</vt:lpstr>
      <vt:lpstr>The Fate of Duplicated Genes</vt:lpstr>
      <vt:lpstr>The Fate of Duplicated Genes</vt:lpstr>
      <vt:lpstr>The Fate of Duplicated Genes</vt:lpstr>
      <vt:lpstr>PowerPoint Presentation</vt:lpstr>
      <vt:lpstr>Benefits of introns</vt:lpstr>
      <vt:lpstr>PowerPoint Presentation</vt:lpstr>
      <vt:lpstr>PowerPoint Presentation</vt:lpstr>
      <vt:lpstr>PowerPoint Presentation</vt:lpstr>
      <vt:lpstr>PowerPoint Presentation</vt:lpstr>
      <vt:lpstr>Deletion pressure in bacteria </vt:lpstr>
      <vt:lpstr>Split inteins as an example for CNE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2</cp:revision>
  <dcterms:created xsi:type="dcterms:W3CDTF">2023-03-07T03:53:17Z</dcterms:created>
  <dcterms:modified xsi:type="dcterms:W3CDTF">2023-12-03T21:36:42Z</dcterms:modified>
</cp:coreProperties>
</file>