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458" r:id="rId3"/>
    <p:sldId id="459" r:id="rId4"/>
    <p:sldId id="460" r:id="rId5"/>
    <p:sldId id="442" r:id="rId6"/>
    <p:sldId id="443" r:id="rId7"/>
    <p:sldId id="440" r:id="rId8"/>
    <p:sldId id="441" r:id="rId9"/>
    <p:sldId id="444" r:id="rId10"/>
    <p:sldId id="446" r:id="rId11"/>
    <p:sldId id="447" r:id="rId12"/>
    <p:sldId id="445" r:id="rId13"/>
    <p:sldId id="558" r:id="rId14"/>
    <p:sldId id="559" r:id="rId15"/>
    <p:sldId id="735" r:id="rId16"/>
    <p:sldId id="553" r:id="rId17"/>
    <p:sldId id="554" r:id="rId18"/>
    <p:sldId id="555" r:id="rId19"/>
    <p:sldId id="556" r:id="rId20"/>
    <p:sldId id="709" r:id="rId21"/>
    <p:sldId id="751" r:id="rId22"/>
    <p:sldId id="750" r:id="rId23"/>
    <p:sldId id="544" r:id="rId24"/>
    <p:sldId id="504" r:id="rId25"/>
    <p:sldId id="698" r:id="rId26"/>
    <p:sldId id="701" r:id="rId27"/>
    <p:sldId id="702" r:id="rId28"/>
    <p:sldId id="703" r:id="rId29"/>
    <p:sldId id="769" r:id="rId30"/>
    <p:sldId id="770" r:id="rId31"/>
    <p:sldId id="756" r:id="rId32"/>
    <p:sldId id="752" r:id="rId33"/>
    <p:sldId id="771" r:id="rId34"/>
    <p:sldId id="746" r:id="rId35"/>
    <p:sldId id="748" r:id="rId36"/>
    <p:sldId id="749" r:id="rId37"/>
    <p:sldId id="765" r:id="rId38"/>
    <p:sldId id="747" r:id="rId39"/>
    <p:sldId id="697" r:id="rId40"/>
    <p:sldId id="6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67"/>
    <p:restoredTop sz="81565"/>
  </p:normalViewPr>
  <p:slideViewPr>
    <p:cSldViewPr snapToGrid="0" snapToObjects="1">
      <p:cViewPr>
        <p:scale>
          <a:sx n="96" d="100"/>
          <a:sy n="96" d="100"/>
        </p:scale>
        <p:origin x="1960"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8826CD06-EFE8-E74F-BE79-453823E98B19}"/>
    <pc:docChg chg="custSel modSld">
      <pc:chgData name="Gogarten, J. Peter" userId="08c346f3-9f2a-4776-a6cf-add1e690cd47" providerId="ADAL" clId="{8826CD06-EFE8-E74F-BE79-453823E98B19}" dt="2023-10-09T01:17:11.247" v="163" actId="207"/>
      <pc:docMkLst>
        <pc:docMk/>
      </pc:docMkLst>
      <pc:sldChg chg="modSp mod">
        <pc:chgData name="Gogarten, J. Peter" userId="08c346f3-9f2a-4776-a6cf-add1e690cd47" providerId="ADAL" clId="{8826CD06-EFE8-E74F-BE79-453823E98B19}" dt="2023-10-09T01:16:31.927" v="162" actId="20577"/>
        <pc:sldMkLst>
          <pc:docMk/>
          <pc:sldMk cId="177644659" sldId="458"/>
        </pc:sldMkLst>
        <pc:spChg chg="mod">
          <ac:chgData name="Gogarten, J. Peter" userId="08c346f3-9f2a-4776-a6cf-add1e690cd47" providerId="ADAL" clId="{8826CD06-EFE8-E74F-BE79-453823E98B19}" dt="2023-10-09T01:16:31.927" v="162" actId="20577"/>
          <ac:spMkLst>
            <pc:docMk/>
            <pc:sldMk cId="177644659" sldId="458"/>
            <ac:spMk id="3" creationId="{E731DF15-DC3E-2843-A0CA-B6C26E024E22}"/>
          </ac:spMkLst>
        </pc:spChg>
      </pc:sldChg>
      <pc:sldChg chg="modSp mod">
        <pc:chgData name="Gogarten, J. Peter" userId="08c346f3-9f2a-4776-a6cf-add1e690cd47" providerId="ADAL" clId="{8826CD06-EFE8-E74F-BE79-453823E98B19}" dt="2023-10-09T01:17:11.247" v="163" actId="207"/>
        <pc:sldMkLst>
          <pc:docMk/>
          <pc:sldMk cId="803656806" sldId="459"/>
        </pc:sldMkLst>
        <pc:spChg chg="mod">
          <ac:chgData name="Gogarten, J. Peter" userId="08c346f3-9f2a-4776-a6cf-add1e690cd47" providerId="ADAL" clId="{8826CD06-EFE8-E74F-BE79-453823E98B19}" dt="2023-10-09T01:17:11.247" v="163" actId="207"/>
          <ac:spMkLst>
            <pc:docMk/>
            <pc:sldMk cId="803656806" sldId="459"/>
            <ac:spMk id="7" creationId="{03AD97F3-55D0-2318-265F-871FA13791BE}"/>
          </ac:spMkLst>
        </pc:spChg>
      </pc:sldChg>
      <pc:sldChg chg="modSp mod">
        <pc:chgData name="Gogarten, J. Peter" userId="08c346f3-9f2a-4776-a6cf-add1e690cd47" providerId="ADAL" clId="{8826CD06-EFE8-E74F-BE79-453823E98B19}" dt="2023-10-08T23:40:42.780" v="0" actId="20577"/>
        <pc:sldMkLst>
          <pc:docMk/>
          <pc:sldMk cId="572833358" sldId="558"/>
        </pc:sldMkLst>
        <pc:spChg chg="mod">
          <ac:chgData name="Gogarten, J. Peter" userId="08c346f3-9f2a-4776-a6cf-add1e690cd47" providerId="ADAL" clId="{8826CD06-EFE8-E74F-BE79-453823E98B19}" dt="2023-10-08T23:40:42.780" v="0" actId="20577"/>
          <ac:spMkLst>
            <pc:docMk/>
            <pc:sldMk cId="572833358" sldId="558"/>
            <ac:spMk id="76802" creationId="{257BBEA7-5ADB-C948-8172-C39B211A9A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39771-2049-C548-B375-4E251871BF75}" type="datetimeFigureOut">
              <a:rPr lang="en-US" smtClean="0"/>
              <a:t>10/7/23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12ABF-A4B8-CE4B-8466-1105F1A71011}" type="slidenum">
              <a:rPr lang="en-US" smtClean="0"/>
              <a:t>‹#›</a:t>
            </a:fld>
            <a:endParaRPr lang="en-US"/>
          </a:p>
        </p:txBody>
      </p:sp>
    </p:spTree>
    <p:extLst>
      <p:ext uri="{BB962C8B-B14F-4D97-AF65-F5344CB8AC3E}">
        <p14:creationId xmlns:p14="http://schemas.microsoft.com/office/powerpoint/2010/main" val="213217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3125626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720E68-07CF-524D-BB69-C5CC18D250CE}" type="slidenum">
              <a:rPr lang="en-US" altLang="en-US"/>
              <a:pPr>
                <a:spcBef>
                  <a:spcPct val="0"/>
                </a:spcBef>
              </a:pPr>
              <a:t>30</a:t>
            </a:fld>
            <a:endParaRPr lang="en-US" altLang="en-US"/>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02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720E68-07CF-524D-BB69-C5CC18D250CE}" type="slidenum">
              <a:rPr lang="en-US" altLang="en-US"/>
              <a:pPr>
                <a:spcBef>
                  <a:spcPct val="0"/>
                </a:spcBef>
              </a:pPr>
              <a:t>31</a:t>
            </a:fld>
            <a:endParaRPr lang="en-US" altLang="en-US"/>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544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BA49DC-C501-6F4D-9FE2-995E192DE70A}" type="slidenum">
              <a:rPr lang="en-US" altLang="en-US" smtClean="0"/>
              <a:pPr>
                <a:defRPr/>
              </a:pPr>
              <a:t>35</a:t>
            </a:fld>
            <a:endParaRPr lang="en-US" altLang="en-US"/>
          </a:p>
        </p:txBody>
      </p:sp>
    </p:spTree>
    <p:extLst>
      <p:ext uri="{BB962C8B-B14F-4D97-AF65-F5344CB8AC3E}">
        <p14:creationId xmlns:p14="http://schemas.microsoft.com/office/powerpoint/2010/main" val="45308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A00B4D7-7B67-874F-ACB1-5A0433B99F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E9E68D-1C6A-1240-BD3D-EEE7E38BFCA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5971BB8F-AF7A-FE4B-B360-BE14EB3B36B4}"/>
              </a:ext>
            </a:extLst>
          </p:cNvPr>
          <p:cNvSpPr>
            <a:spLocks noGrp="1" noRot="1" noChangeAspect="1" noChangeArrowheads="1" noTextEdit="1"/>
          </p:cNvSpPr>
          <p:nvPr>
            <p:ph type="sldImg"/>
          </p:nvPr>
        </p:nvSpPr>
        <p:spPr>
          <a:xfrm>
            <a:off x="331788" y="652463"/>
            <a:ext cx="6194425" cy="3484562"/>
          </a:xfrm>
          <a:ln/>
        </p:spPr>
      </p:sp>
      <p:sp>
        <p:nvSpPr>
          <p:cNvPr id="84995" name="Rectangle 3">
            <a:extLst>
              <a:ext uri="{FF2B5EF4-FFF2-40B4-BE49-F238E27FC236}">
                <a16:creationId xmlns:a16="http://schemas.microsoft.com/office/drawing/2014/main" id="{33DCA2F7-A8AB-7A4A-A237-285FDDC88F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2683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12</a:t>
            </a:fld>
            <a:endParaRPr lang="en-US"/>
          </a:p>
        </p:txBody>
      </p:sp>
    </p:spTree>
    <p:extLst>
      <p:ext uri="{BB962C8B-B14F-4D97-AF65-F5344CB8AC3E}">
        <p14:creationId xmlns:p14="http://schemas.microsoft.com/office/powerpoint/2010/main" val="415882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15</a:t>
            </a:fld>
            <a:endParaRPr lang="en-US"/>
          </a:p>
        </p:txBody>
      </p:sp>
    </p:spTree>
    <p:extLst>
      <p:ext uri="{BB962C8B-B14F-4D97-AF65-F5344CB8AC3E}">
        <p14:creationId xmlns:p14="http://schemas.microsoft.com/office/powerpoint/2010/main" val="113757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206F5B15-F920-F849-913B-DC99FCDAC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C9842D8-56F9-DD4C-8F17-540F8774EF9B}" type="slidenum">
              <a:rPr lang="en-US" altLang="en-US"/>
              <a:pPr>
                <a:spcBef>
                  <a:spcPct val="0"/>
                </a:spcBef>
              </a:pPr>
              <a:t>21</a:t>
            </a:fld>
            <a:endParaRPr lang="en-US" altLang="en-US"/>
          </a:p>
        </p:txBody>
      </p:sp>
      <p:sp>
        <p:nvSpPr>
          <p:cNvPr id="82946" name="Rectangle 2">
            <a:extLst>
              <a:ext uri="{FF2B5EF4-FFF2-40B4-BE49-F238E27FC236}">
                <a16:creationId xmlns:a16="http://schemas.microsoft.com/office/drawing/2014/main" id="{77238F08-3143-A847-B357-81291C0AD861}"/>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82947" name="Rectangle 3">
            <a:extLst>
              <a:ext uri="{FF2B5EF4-FFF2-40B4-BE49-F238E27FC236}">
                <a16:creationId xmlns:a16="http://schemas.microsoft.com/office/drawing/2014/main" id="{5CB3BF34-7E5A-C144-B716-7CF8CB490CD2}"/>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22</a:t>
            </a:fld>
            <a:endParaRPr lang="en-US"/>
          </a:p>
        </p:txBody>
      </p:sp>
    </p:spTree>
    <p:extLst>
      <p:ext uri="{BB962C8B-B14F-4D97-AF65-F5344CB8AC3E}">
        <p14:creationId xmlns:p14="http://schemas.microsoft.com/office/powerpoint/2010/main" val="208883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BC89EAB0-9AB6-E247-B4E3-553245FCB9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D62982-F393-AC43-9528-BB008464565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3DC8AB3A-7BBF-294A-A693-58AB9A32BBB9}"/>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87043" name="Rectangle 3">
            <a:extLst>
              <a:ext uri="{FF2B5EF4-FFF2-40B4-BE49-F238E27FC236}">
                <a16:creationId xmlns:a16="http://schemas.microsoft.com/office/drawing/2014/main" id="{90B10209-39FC-004A-9C93-B6BE9850C4AC}"/>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18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206F5B15-F920-F849-913B-DC99FCDAC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9842D8-56F9-DD4C-8F17-540F8774EF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77238F08-3143-A847-B357-81291C0AD861}"/>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82947" name="Rectangle 3">
            <a:extLst>
              <a:ext uri="{FF2B5EF4-FFF2-40B4-BE49-F238E27FC236}">
                <a16:creationId xmlns:a16="http://schemas.microsoft.com/office/drawing/2014/main" id="{5CB3BF34-7E5A-C144-B716-7CF8CB490CD2}"/>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5537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720E68-07CF-524D-BB69-C5CC18D250C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74380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720E68-07CF-524D-BB69-C5CC18D250C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868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E2DB-A68C-584D-AAE4-90044A070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61AA17-684B-5A4F-9343-ED4502726B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B6AAB3-124A-E24E-B134-ACCE8EE22CEA}"/>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5" name="Footer Placeholder 4">
            <a:extLst>
              <a:ext uri="{FF2B5EF4-FFF2-40B4-BE49-F238E27FC236}">
                <a16:creationId xmlns:a16="http://schemas.microsoft.com/office/drawing/2014/main" id="{6A0F6946-B7CF-2343-8EF2-B72650C46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16D2E-7BF7-4847-AFED-943755A2A0C9}"/>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2329506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FEF-B8C1-3241-8608-50F5B6E41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D86CC9-AE0C-2345-8125-D2C1CB2AC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F13A5-A30F-194A-AAFF-88C7ED66D1ED}"/>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5" name="Footer Placeholder 4">
            <a:extLst>
              <a:ext uri="{FF2B5EF4-FFF2-40B4-BE49-F238E27FC236}">
                <a16:creationId xmlns:a16="http://schemas.microsoft.com/office/drawing/2014/main" id="{70E5E67A-18CA-7243-B868-A641A5B7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83337-DE3B-3840-9467-B4C0103DCDD2}"/>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121518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49AF8D-C827-2842-8AA9-A55FF59542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496480-4C7C-1845-8E15-BBFEFDD6C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40D2-7E73-0247-9B63-779953CACFF9}"/>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5" name="Footer Placeholder 4">
            <a:extLst>
              <a:ext uri="{FF2B5EF4-FFF2-40B4-BE49-F238E27FC236}">
                <a16:creationId xmlns:a16="http://schemas.microsoft.com/office/drawing/2014/main" id="{5217A2CF-D4ED-3F4B-9147-66F7703FF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0495F-68C6-5142-9DA7-E73131905A55}"/>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145905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9C20-E473-C347-B702-E1E43A52D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0D85B-AE0C-D04D-82B4-9048512BA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B02F0-BAEF-A749-8F9D-C92883FE2B02}"/>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5" name="Footer Placeholder 4">
            <a:extLst>
              <a:ext uri="{FF2B5EF4-FFF2-40B4-BE49-F238E27FC236}">
                <a16:creationId xmlns:a16="http://schemas.microsoft.com/office/drawing/2014/main" id="{FD981357-543D-8744-8B7C-7A900A14B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741ED-C6BD-F84D-9888-C878472D3F9A}"/>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913798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F911-5856-2B43-BD72-F35736AD7D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5CECA2-5294-9948-808D-8462B2CE9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CE7D8C-20CA-3A44-9395-F423FECAFBC2}"/>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5" name="Footer Placeholder 4">
            <a:extLst>
              <a:ext uri="{FF2B5EF4-FFF2-40B4-BE49-F238E27FC236}">
                <a16:creationId xmlns:a16="http://schemas.microsoft.com/office/drawing/2014/main" id="{847AFEAE-6679-054D-BA65-E382CEE2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F75C3-54DE-054B-A27B-F5BCD2E1DD5A}"/>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008482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D56E-ABE1-8047-9948-95F442B496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1D5F1-A0FC-5E4F-8855-F6E978300B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AEDD-386D-8E46-B95D-F15A9113D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7D0B7A-6F7E-A149-8DF6-8E02FB38E265}"/>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6" name="Footer Placeholder 5">
            <a:extLst>
              <a:ext uri="{FF2B5EF4-FFF2-40B4-BE49-F238E27FC236}">
                <a16:creationId xmlns:a16="http://schemas.microsoft.com/office/drawing/2014/main" id="{ECFD6811-7E6C-4043-A22F-40B628CD2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C4192-9D0C-2E44-8F25-1923F2EBFAAA}"/>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6881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C104-0884-264A-9756-3B674F4EBE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360E4-C545-6C4F-8D28-9A3AA94C7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C605C-2C5D-6241-AE28-52ED181FA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B5AD62-E88B-BA4E-82F7-A69B2C239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7EAD5-E887-3F44-979B-95A347E9F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97708-6AE2-FD4F-B4B7-3A8B77B763F7}"/>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8" name="Footer Placeholder 7">
            <a:extLst>
              <a:ext uri="{FF2B5EF4-FFF2-40B4-BE49-F238E27FC236}">
                <a16:creationId xmlns:a16="http://schemas.microsoft.com/office/drawing/2014/main" id="{B275A068-5BE7-2549-9B22-2AF3DF587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FF7456-F980-454D-9EA9-426F78E120AC}"/>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2291403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DB4F-3375-DF4D-8246-E3C6D87B5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EDFE2-7F89-7C40-9787-21BFDA5E6CE1}"/>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4" name="Footer Placeholder 3">
            <a:extLst>
              <a:ext uri="{FF2B5EF4-FFF2-40B4-BE49-F238E27FC236}">
                <a16:creationId xmlns:a16="http://schemas.microsoft.com/office/drawing/2014/main" id="{5573DB71-5B4C-6F43-AFEC-C38162E822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A4B1F-612E-D149-AA79-C83C845DE069}"/>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51901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0C620-A274-F847-B5B1-4211710DF8A5}"/>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3" name="Footer Placeholder 2">
            <a:extLst>
              <a:ext uri="{FF2B5EF4-FFF2-40B4-BE49-F238E27FC236}">
                <a16:creationId xmlns:a16="http://schemas.microsoft.com/office/drawing/2014/main" id="{BB33723D-2026-624F-966D-05A20EB350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59FD57-DD8D-CF41-B765-6386B44C4F04}"/>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5806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1662-11BA-5D49-85BB-7012F154C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22462-5778-1F4D-995F-DFA65C24A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8CC182-D775-F749-994A-45E861EA8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3E539-6FE9-0744-8FD2-43BF79D84E15}"/>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6" name="Footer Placeholder 5">
            <a:extLst>
              <a:ext uri="{FF2B5EF4-FFF2-40B4-BE49-F238E27FC236}">
                <a16:creationId xmlns:a16="http://schemas.microsoft.com/office/drawing/2014/main" id="{807721B3-EE8D-F64E-9979-C2AFBF668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D4427-F447-9C42-B3A6-DBEBFC992548}"/>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285709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CBC0-A829-9343-AEBD-F0F7FDAE4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04544-237F-344F-AEBD-24A3F2C90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F3D37C-FD4E-3243-910E-B23DF71FE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11DCB-18B1-7A46-8B4A-3B83CD834653}"/>
              </a:ext>
            </a:extLst>
          </p:cNvPr>
          <p:cNvSpPr>
            <a:spLocks noGrp="1"/>
          </p:cNvSpPr>
          <p:nvPr>
            <p:ph type="dt" sz="half" idx="10"/>
          </p:nvPr>
        </p:nvSpPr>
        <p:spPr/>
        <p:txBody>
          <a:bodyPr/>
          <a:lstStyle/>
          <a:p>
            <a:fld id="{9B56AFDC-8F9C-E04B-8EAB-C1AB31D3A754}" type="datetimeFigureOut">
              <a:rPr lang="en-US" smtClean="0"/>
              <a:t>10/7/23</a:t>
            </a:fld>
            <a:endParaRPr lang="en-US"/>
          </a:p>
        </p:txBody>
      </p:sp>
      <p:sp>
        <p:nvSpPr>
          <p:cNvPr id="6" name="Footer Placeholder 5">
            <a:extLst>
              <a:ext uri="{FF2B5EF4-FFF2-40B4-BE49-F238E27FC236}">
                <a16:creationId xmlns:a16="http://schemas.microsoft.com/office/drawing/2014/main" id="{6AD75D25-C6CE-124D-BBA9-9124919D1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1C929-3828-DD4A-826C-44375B6D27A8}"/>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72951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A9383C-802D-F041-B821-5181E9523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C59D4-17C2-8048-9B5A-7C65F38D8A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5337C-50F0-AC48-BFEF-C46353C24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6AFDC-8F9C-E04B-8EAB-C1AB31D3A754}" type="datetimeFigureOut">
              <a:rPr lang="en-US" smtClean="0"/>
              <a:t>10/7/23</a:t>
            </a:fld>
            <a:endParaRPr lang="en-US"/>
          </a:p>
        </p:txBody>
      </p:sp>
      <p:sp>
        <p:nvSpPr>
          <p:cNvPr id="5" name="Footer Placeholder 4">
            <a:extLst>
              <a:ext uri="{FF2B5EF4-FFF2-40B4-BE49-F238E27FC236}">
                <a16:creationId xmlns:a16="http://schemas.microsoft.com/office/drawing/2014/main" id="{FE34DFBE-DFB4-8D43-A847-53EE4BF12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40D39-DC5D-DD43-8AE5-456E8C9A8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7DDD8-277B-394B-862D-506B7EE4E7AD}" type="slidenum">
              <a:rPr lang="en-US" smtClean="0"/>
              <a:t>‹#›</a:t>
            </a:fld>
            <a:endParaRPr lang="en-US"/>
          </a:p>
        </p:txBody>
      </p:sp>
    </p:spTree>
    <p:extLst>
      <p:ext uri="{BB962C8B-B14F-4D97-AF65-F5344CB8AC3E}">
        <p14:creationId xmlns:p14="http://schemas.microsoft.com/office/powerpoint/2010/main" val="96405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www.ncbi.nlm.nih.gov/pmc/articles/PMC40114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n.wikipedia.org/wiki/Cladistics" TargetMode="External"/><Relationship Id="rId1" Type="http://schemas.openxmlformats.org/officeDocument/2006/relationships/slideLayout" Target="../slideLayouts/slideLayout1.xml"/><Relationship Id="rId4" Type="http://schemas.openxmlformats.org/officeDocument/2006/relationships/hyperlink" Target="https://en.wikipedia.org/wiki/Willi_Henni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royalsocietypublishing.org/doi/10.1098/rsif.2016.036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npr.org/2020/04/17/836139237/learning-lessons-from-inspiration-despite-complexity-in-why-fish-dont-exist" TargetMode="External"/><Relationship Id="rId7" Type="http://schemas.openxmlformats.org/officeDocument/2006/relationships/hyperlink" Target="https://www.simonandschuster.com/books/Why-Fish-Dont-Exist/Lulu-Miller/9781501160349"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hyperlink" Target="https://www.youtube.com/watch?v=TqZNwVRiHBc" TargetMode="External"/><Relationship Id="rId4" Type="http://schemas.openxmlformats.org/officeDocument/2006/relationships/hyperlink" Target="https://en.wikipedia.org/wiki/David_Starr_Jordan"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nature.com/"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mc/articles/PMC4444528/" TargetMode="Externa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hyperlink" Target="PLoS%20Genet%2014(3):%20e1007215.%20https:/doi.org/10.1371/%20journal.pgen.1007215"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Wild_West_shows"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evolution.genetics.washington.edu/phylip/newicktree.html" TargetMode="External"/><Relationship Id="rId2" Type="http://schemas.openxmlformats.org/officeDocument/2006/relationships/hyperlink" Target="https://en.wikipedia.org/wiki/Newick_format" TargetMode="External"/><Relationship Id="rId1" Type="http://schemas.openxmlformats.org/officeDocument/2006/relationships/slideLayout" Target="../slideLayouts/slideLayout6.xml"/><Relationship Id="rId5" Type="http://schemas.openxmlformats.org/officeDocument/2006/relationships/hyperlink" Target="http://www.newicks.com/" TargetMode="External"/><Relationship Id="rId4" Type="http://schemas.openxmlformats.org/officeDocument/2006/relationships/hyperlink" Target="http://evolution.genetics.washington.edu/phylip/newick_doc.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https://evolution.berkeley.edu/evolibrary/glossary/glossary_popup.php?word=homology/homologous+structure"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evolution.berkeley.edu/evolibrary/glossary/glossary_popup.php?word=horizontal+transfer" TargetMode="External"/><Relationship Id="rId5" Type="http://schemas.openxmlformats.org/officeDocument/2006/relationships/hyperlink" Target="https://evolution.berkeley.edu/evolibrary/glossary/glossary_popup.php?word=common+ancestor" TargetMode="External"/><Relationship Id="rId4" Type="http://schemas.openxmlformats.org/officeDocument/2006/relationships/hyperlink" Target="https://evolution.berkeley.edu/evolibrary/glossary/glossary_popup.php?word=ge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5087-15CF-134F-97B7-F72F1994AC20}"/>
              </a:ext>
            </a:extLst>
          </p:cNvPr>
          <p:cNvSpPr>
            <a:spLocks noGrp="1"/>
          </p:cNvSpPr>
          <p:nvPr>
            <p:ph type="ctrTitle"/>
          </p:nvPr>
        </p:nvSpPr>
        <p:spPr>
          <a:xfrm>
            <a:off x="1524000" y="1122363"/>
            <a:ext cx="9144000" cy="1065945"/>
          </a:xfrm>
        </p:spPr>
        <p:txBody>
          <a:bodyPr/>
          <a:lstStyle/>
          <a:p>
            <a:r>
              <a:rPr lang="en-US" dirty="0"/>
              <a:t>Class 12</a:t>
            </a:r>
          </a:p>
        </p:txBody>
      </p:sp>
      <p:sp>
        <p:nvSpPr>
          <p:cNvPr id="3" name="Subtitle 2">
            <a:extLst>
              <a:ext uri="{FF2B5EF4-FFF2-40B4-BE49-F238E27FC236}">
                <a16:creationId xmlns:a16="http://schemas.microsoft.com/office/drawing/2014/main" id="{34B0D515-BF9B-0B43-9180-75503F5CA378}"/>
              </a:ext>
            </a:extLst>
          </p:cNvPr>
          <p:cNvSpPr>
            <a:spLocks noGrp="1"/>
          </p:cNvSpPr>
          <p:nvPr>
            <p:ph type="subTitle" idx="1"/>
          </p:nvPr>
        </p:nvSpPr>
        <p:spPr>
          <a:xfrm>
            <a:off x="1524000" y="2500923"/>
            <a:ext cx="9144000" cy="2655277"/>
          </a:xfrm>
        </p:spPr>
        <p:txBody>
          <a:bodyPr/>
          <a:lstStyle/>
          <a:p>
            <a:r>
              <a:rPr lang="en-US" dirty="0"/>
              <a:t>Photosynthesis in the Tree/Net of Life</a:t>
            </a:r>
          </a:p>
          <a:p>
            <a:r>
              <a:rPr lang="en-US" dirty="0"/>
              <a:t>Notes on computer lab</a:t>
            </a:r>
          </a:p>
          <a:p>
            <a:r>
              <a:rPr lang="en-US" dirty="0"/>
              <a:t>Willie Hennig and cladistics</a:t>
            </a:r>
          </a:p>
        </p:txBody>
      </p:sp>
    </p:spTree>
    <p:extLst>
      <p:ext uri="{BB962C8B-B14F-4D97-AF65-F5344CB8AC3E}">
        <p14:creationId xmlns:p14="http://schemas.microsoft.com/office/powerpoint/2010/main" val="234835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1">
            <a:extLst>
              <a:ext uri="{FF2B5EF4-FFF2-40B4-BE49-F238E27FC236}">
                <a16:creationId xmlns:a16="http://schemas.microsoft.com/office/drawing/2014/main" id="{7A0D0495-E6A7-3A43-9D46-3B3A3753D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072"/>
          <a:stretch/>
        </p:blipFill>
        <p:spPr bwMode="auto">
          <a:xfrm>
            <a:off x="108721" y="-10624"/>
            <a:ext cx="81767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6225D3-38A1-D442-82A4-D5A4ABAEF58C}"/>
              </a:ext>
            </a:extLst>
          </p:cNvPr>
          <p:cNvSpPr txBox="1"/>
          <p:nvPr/>
        </p:nvSpPr>
        <p:spPr>
          <a:xfrm>
            <a:off x="5751783" y="6282648"/>
            <a:ext cx="5904758" cy="369332"/>
          </a:xfrm>
          <a:prstGeom prst="rect">
            <a:avLst/>
          </a:prstGeom>
          <a:noFill/>
        </p:spPr>
        <p:txBody>
          <a:bodyPr wrap="none" rtlCol="0">
            <a:spAutoFit/>
          </a:bodyPr>
          <a:lstStyle/>
          <a:p>
            <a:r>
              <a:rPr lang="en-US" dirty="0"/>
              <a:t>From: https://</a:t>
            </a:r>
            <a:r>
              <a:rPr lang="en-US" dirty="0" err="1"/>
              <a:t>www.nature.com</a:t>
            </a:r>
            <a:r>
              <a:rPr lang="en-US" dirty="0"/>
              <a:t>/articles/s41467-018-08246-y</a:t>
            </a:r>
          </a:p>
        </p:txBody>
      </p:sp>
      <p:sp>
        <p:nvSpPr>
          <p:cNvPr id="4" name="TextBox 3">
            <a:extLst>
              <a:ext uri="{FF2B5EF4-FFF2-40B4-BE49-F238E27FC236}">
                <a16:creationId xmlns:a16="http://schemas.microsoft.com/office/drawing/2014/main" id="{2E79EAFF-C48C-B749-92E1-959129841F24}"/>
              </a:ext>
            </a:extLst>
          </p:cNvPr>
          <p:cNvSpPr txBox="1"/>
          <p:nvPr/>
        </p:nvSpPr>
        <p:spPr>
          <a:xfrm>
            <a:off x="8835080" y="1793771"/>
            <a:ext cx="2973859" cy="2862322"/>
          </a:xfrm>
          <a:prstGeom prst="rect">
            <a:avLst/>
          </a:prstGeom>
          <a:noFill/>
          <a:ln>
            <a:solidFill>
              <a:srgbClr val="FF0000"/>
            </a:solidFill>
          </a:ln>
        </p:spPr>
        <p:txBody>
          <a:bodyPr wrap="square" rtlCol="0">
            <a:spAutoFit/>
          </a:bodyPr>
          <a:lstStyle/>
          <a:p>
            <a:r>
              <a:rPr lang="en-US" dirty="0"/>
              <a:t>The </a:t>
            </a:r>
            <a:r>
              <a:rPr lang="en-US" dirty="0">
                <a:solidFill>
                  <a:srgbClr val="FF0000"/>
                </a:solidFill>
              </a:rPr>
              <a:t>ancestor of all these groups</a:t>
            </a:r>
            <a:r>
              <a:rPr lang="en-US" dirty="0"/>
              <a:t> may have been an </a:t>
            </a:r>
            <a:r>
              <a:rPr lang="en-US" dirty="0">
                <a:solidFill>
                  <a:schemeClr val="accent1"/>
                </a:solidFill>
              </a:rPr>
              <a:t>anaerobe</a:t>
            </a:r>
            <a:r>
              <a:rPr lang="en-US" dirty="0"/>
              <a:t> in which </a:t>
            </a:r>
            <a:r>
              <a:rPr lang="en-US" dirty="0">
                <a:solidFill>
                  <a:schemeClr val="accent1"/>
                </a:solidFill>
              </a:rPr>
              <a:t>fermentation and H</a:t>
            </a:r>
            <a:r>
              <a:rPr lang="en-US" baseline="-25000" dirty="0">
                <a:solidFill>
                  <a:schemeClr val="accent1"/>
                </a:solidFill>
              </a:rPr>
              <a:t>2</a:t>
            </a:r>
            <a:r>
              <a:rPr lang="en-US" dirty="0">
                <a:solidFill>
                  <a:schemeClr val="accent1"/>
                </a:solidFill>
              </a:rPr>
              <a:t>metabolism </a:t>
            </a:r>
            <a:r>
              <a:rPr lang="en-US" dirty="0"/>
              <a:t>were central metabolic features. The ability to use O</a:t>
            </a:r>
            <a:r>
              <a:rPr lang="en-US" baseline="-25000" dirty="0"/>
              <a:t>2</a:t>
            </a:r>
            <a:r>
              <a:rPr lang="en-US" dirty="0"/>
              <a:t> as a terminal electron acceptor must have been subsequently acquired by these lineages.</a:t>
            </a:r>
          </a:p>
        </p:txBody>
      </p:sp>
      <p:sp>
        <p:nvSpPr>
          <p:cNvPr id="5" name="Donut 4">
            <a:extLst>
              <a:ext uri="{FF2B5EF4-FFF2-40B4-BE49-F238E27FC236}">
                <a16:creationId xmlns:a16="http://schemas.microsoft.com/office/drawing/2014/main" id="{B1A39ED1-2CCD-D740-8A89-863DC7E458AD}"/>
              </a:ext>
            </a:extLst>
          </p:cNvPr>
          <p:cNvSpPr/>
          <p:nvPr/>
        </p:nvSpPr>
        <p:spPr>
          <a:xfrm rot="19962240">
            <a:off x="3253537" y="4184745"/>
            <a:ext cx="844624" cy="1890584"/>
          </a:xfrm>
          <a:prstGeom prst="donut">
            <a:avLst>
              <a:gd name="adj" fmla="val 27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a:extLst>
              <a:ext uri="{FF2B5EF4-FFF2-40B4-BE49-F238E27FC236}">
                <a16:creationId xmlns:a16="http://schemas.microsoft.com/office/drawing/2014/main" id="{D4C5AA60-E00D-AA44-B842-46FBA74365FB}"/>
              </a:ext>
            </a:extLst>
          </p:cNvPr>
          <p:cNvCxnSpPr>
            <a:cxnSpLocks/>
            <a:stCxn id="4" idx="1"/>
          </p:cNvCxnSpPr>
          <p:nvPr/>
        </p:nvCxnSpPr>
        <p:spPr>
          <a:xfrm flipH="1">
            <a:off x="3175686" y="3224932"/>
            <a:ext cx="5659394" cy="0"/>
          </a:xfrm>
          <a:prstGeom prst="straightConnector1">
            <a:avLst/>
          </a:prstGeom>
          <a:ln w="34925">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56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0C28218-2D42-FA42-8A4E-3A0E951F5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08" y="0"/>
            <a:ext cx="5078627" cy="50786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0CB99CC-752E-4D42-B03D-BF098D4A2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903" y="123566"/>
            <a:ext cx="6152875" cy="5230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2CB62D-45F1-0949-AE1F-F76D27C3EDB5}"/>
              </a:ext>
            </a:extLst>
          </p:cNvPr>
          <p:cNvSpPr txBox="1"/>
          <p:nvPr/>
        </p:nvSpPr>
        <p:spPr>
          <a:xfrm>
            <a:off x="840259" y="5844746"/>
            <a:ext cx="6758773" cy="369332"/>
          </a:xfrm>
          <a:prstGeom prst="rect">
            <a:avLst/>
          </a:prstGeom>
          <a:noFill/>
        </p:spPr>
        <p:txBody>
          <a:bodyPr wrap="none" rtlCol="0">
            <a:spAutoFit/>
          </a:bodyPr>
          <a:lstStyle/>
          <a:p>
            <a:r>
              <a:rPr lang="en-US" dirty="0"/>
              <a:t>From Wikipedia (left) and J Deisenhofer and  H Michel’s </a:t>
            </a:r>
            <a:r>
              <a:rPr lang="en-US" dirty="0">
                <a:hlinkClick r:id="rId4"/>
              </a:rPr>
              <a:t>Nobel lecture  </a:t>
            </a:r>
            <a:endParaRPr lang="en-US" dirty="0"/>
          </a:p>
        </p:txBody>
      </p:sp>
    </p:spTree>
    <p:extLst>
      <p:ext uri="{BB962C8B-B14F-4D97-AF65-F5344CB8AC3E}">
        <p14:creationId xmlns:p14="http://schemas.microsoft.com/office/powerpoint/2010/main" val="10882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2F87D50A-4B27-A34F-B201-60B502082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23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92A360-516D-4E4C-A61A-D3EDFBA13623}"/>
              </a:ext>
            </a:extLst>
          </p:cNvPr>
          <p:cNvSpPr txBox="1"/>
          <p:nvPr/>
        </p:nvSpPr>
        <p:spPr>
          <a:xfrm>
            <a:off x="8023225" y="383059"/>
            <a:ext cx="4168775" cy="1200329"/>
          </a:xfrm>
          <a:prstGeom prst="rect">
            <a:avLst/>
          </a:prstGeom>
          <a:noFill/>
        </p:spPr>
        <p:txBody>
          <a:bodyPr wrap="square" rtlCol="0">
            <a:spAutoFit/>
          </a:bodyPr>
          <a:lstStyle/>
          <a:p>
            <a:r>
              <a:rPr lang="en-US" dirty="0"/>
              <a:t>Schematic representation of the evolutionary relationships of reaction center proteins based on molecular phylogenies.</a:t>
            </a:r>
          </a:p>
        </p:txBody>
      </p:sp>
      <p:sp>
        <p:nvSpPr>
          <p:cNvPr id="6" name="TextBox 5">
            <a:extLst>
              <a:ext uri="{FF2B5EF4-FFF2-40B4-BE49-F238E27FC236}">
                <a16:creationId xmlns:a16="http://schemas.microsoft.com/office/drawing/2014/main" id="{FBF715E9-6B4F-3843-84E1-2BB814BE5762}"/>
              </a:ext>
            </a:extLst>
          </p:cNvPr>
          <p:cNvSpPr txBox="1"/>
          <p:nvPr/>
        </p:nvSpPr>
        <p:spPr>
          <a:xfrm>
            <a:off x="8221148" y="1912370"/>
            <a:ext cx="3772927" cy="2308324"/>
          </a:xfrm>
          <a:prstGeom prst="rect">
            <a:avLst/>
          </a:prstGeom>
          <a:noFill/>
        </p:spPr>
        <p:txBody>
          <a:bodyPr wrap="square" rtlCol="0">
            <a:spAutoFit/>
          </a:bodyPr>
          <a:lstStyle/>
          <a:p>
            <a:r>
              <a:rPr lang="en-US" dirty="0"/>
              <a:t>Comment: It is curious that the duplication and divergence between the two reaction center proteins is inferred to have happened three times independently.  A more ancient duplication followed by gene conversion seems a more parsimonious explanation.  </a:t>
            </a:r>
          </a:p>
        </p:txBody>
      </p:sp>
    </p:spTree>
    <p:extLst>
      <p:ext uri="{BB962C8B-B14F-4D97-AF65-F5344CB8AC3E}">
        <p14:creationId xmlns:p14="http://schemas.microsoft.com/office/powerpoint/2010/main" val="661663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ubtitle 2">
            <a:extLst>
              <a:ext uri="{FF2B5EF4-FFF2-40B4-BE49-F238E27FC236}">
                <a16:creationId xmlns:a16="http://schemas.microsoft.com/office/drawing/2014/main" id="{257BBEA7-5ADB-C948-8172-C39B211A9A01}"/>
              </a:ext>
            </a:extLst>
          </p:cNvPr>
          <p:cNvSpPr>
            <a:spLocks noGrp="1" noChangeArrowheads="1"/>
          </p:cNvSpPr>
          <p:nvPr>
            <p:ph type="subTitle" idx="1"/>
          </p:nvPr>
        </p:nvSpPr>
        <p:spPr>
          <a:xfrm>
            <a:off x="-1460500" y="2536825"/>
            <a:ext cx="8534400" cy="1752600"/>
          </a:xfrm>
        </p:spPr>
        <p:txBody>
          <a:bodyPr/>
          <a:lstStyle/>
          <a:p>
            <a:endParaRPr lang="en-US" altLang="en-US" dirty="0">
              <a:ea typeface="ＭＳ Ｐゴシック" panose="020B0600070205080204" pitchFamily="34" charset="-128"/>
            </a:endParaRPr>
          </a:p>
        </p:txBody>
      </p:sp>
      <p:sp>
        <p:nvSpPr>
          <p:cNvPr id="4" name="Title 1">
            <a:extLst>
              <a:ext uri="{FF2B5EF4-FFF2-40B4-BE49-F238E27FC236}">
                <a16:creationId xmlns:a16="http://schemas.microsoft.com/office/drawing/2014/main" id="{CAACF588-353D-614B-B429-450F1F40B26D}"/>
              </a:ext>
            </a:extLst>
          </p:cNvPr>
          <p:cNvSpPr txBox="1">
            <a:spLocks/>
          </p:cNvSpPr>
          <p:nvPr/>
        </p:nvSpPr>
        <p:spPr bwMode="auto">
          <a:xfrm>
            <a:off x="-2374900" y="450850"/>
            <a:ext cx="10363200" cy="14700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ＭＳ Ｐゴシック" charset="-128"/>
              </a:rPr>
              <a:t>Cladistics </a:t>
            </a:r>
            <a:br>
              <a:rPr kumimoji="0" lang="en-US" sz="4400" b="0" i="0" u="none" strike="noStrike" kern="0" cap="none" spc="0" normalizeH="0" baseline="0" noProof="0" dirty="0">
                <a:ln>
                  <a:noFill/>
                </a:ln>
                <a:solidFill>
                  <a:srgbClr val="000000"/>
                </a:solidFill>
                <a:effectLst/>
                <a:uLnTx/>
                <a:uFillTx/>
                <a:latin typeface="Arial"/>
                <a:ea typeface="ＭＳ Ｐゴシック" charset="-128"/>
              </a:rPr>
            </a:br>
            <a:r>
              <a:rPr kumimoji="0" lang="en-US" sz="4400" b="0" i="0" u="none" strike="noStrike" kern="0" cap="none" spc="0" normalizeH="0" baseline="0" noProof="0" dirty="0">
                <a:ln>
                  <a:noFill/>
                </a:ln>
                <a:solidFill>
                  <a:srgbClr val="000000"/>
                </a:solidFill>
                <a:effectLst/>
                <a:uLnTx/>
                <a:uFillTx/>
                <a:latin typeface="Arial"/>
                <a:ea typeface="ＭＳ Ｐゴシック" charset="-128"/>
              </a:rPr>
              <a:t>A Natural Taxonomy</a:t>
            </a:r>
          </a:p>
        </p:txBody>
      </p:sp>
      <p:pic>
        <p:nvPicPr>
          <p:cNvPr id="76804" name="Picture 2" descr="night_trees2">
            <a:extLst>
              <a:ext uri="{FF2B5EF4-FFF2-40B4-BE49-F238E27FC236}">
                <a16:creationId xmlns:a16="http://schemas.microsoft.com/office/drawing/2014/main" id="{B9A61BDB-DBE2-704E-8687-C9697821E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013" y="319088"/>
            <a:ext cx="62420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WordArt 7">
            <a:extLst>
              <a:ext uri="{FF2B5EF4-FFF2-40B4-BE49-F238E27FC236}">
                <a16:creationId xmlns:a16="http://schemas.microsoft.com/office/drawing/2014/main" id="{72ED70B1-9C3A-384E-A0BD-EB03BCD4EEEA}"/>
              </a:ext>
            </a:extLst>
          </p:cNvPr>
          <p:cNvSpPr>
            <a:spLocks noChangeArrowheads="1" noChangeShapeType="1" noTextEdit="1"/>
          </p:cNvSpPr>
          <p:nvPr/>
        </p:nvSpPr>
        <p:spPr bwMode="auto">
          <a:xfrm rot="-2824813">
            <a:off x="6395244" y="1472407"/>
            <a:ext cx="2133600" cy="1014412"/>
          </a:xfrm>
          <a:prstGeom prst="rect">
            <a:avLst/>
          </a:prstGeom>
        </p:spPr>
        <p:txBody>
          <a:bodyPr spcFirstLastPara="1" wrap="none" fromWordArt="1">
            <a:prstTxWarp prst="textArchUp">
              <a:avLst>
                <a:gd name="adj" fmla="val 1204890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9525">
                  <a:solidFill>
                    <a:srgbClr val="000000"/>
                  </a:solidFill>
                  <a:round/>
                  <a:headEnd/>
                  <a:tailEnd/>
                </a:ln>
                <a:solidFill>
                  <a:srgbClr val="F2F2F2"/>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Bacteria</a:t>
            </a:r>
          </a:p>
        </p:txBody>
      </p:sp>
      <p:sp>
        <p:nvSpPr>
          <p:cNvPr id="76806" name="WordArt 8">
            <a:extLst>
              <a:ext uri="{FF2B5EF4-FFF2-40B4-BE49-F238E27FC236}">
                <a16:creationId xmlns:a16="http://schemas.microsoft.com/office/drawing/2014/main" id="{85424338-A02C-F94C-BFF0-9E37F4BEC707}"/>
              </a:ext>
            </a:extLst>
          </p:cNvPr>
          <p:cNvSpPr>
            <a:spLocks noChangeArrowheads="1" noChangeShapeType="1" noTextEdit="1"/>
          </p:cNvSpPr>
          <p:nvPr/>
        </p:nvSpPr>
        <p:spPr bwMode="auto">
          <a:xfrm rot="334663">
            <a:off x="8197850" y="836613"/>
            <a:ext cx="2198688" cy="844550"/>
          </a:xfrm>
          <a:prstGeom prst="rect">
            <a:avLst/>
          </a:prstGeom>
        </p:spPr>
        <p:txBody>
          <a:bodyPr spcFirstLastPara="1" wrap="none" fromWordArt="1">
            <a:prstTxWarp prst="textArchUp">
              <a:avLst>
                <a:gd name="adj" fmla="val 1106555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9525">
                  <a:solidFill>
                    <a:srgbClr val="000000"/>
                  </a:solidFill>
                  <a:round/>
                  <a:headEnd/>
                  <a:tailEnd/>
                </a:ln>
                <a:solidFill>
                  <a:srgbClr val="F2F2F2"/>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Eukaryotes</a:t>
            </a:r>
          </a:p>
        </p:txBody>
      </p:sp>
      <p:sp>
        <p:nvSpPr>
          <p:cNvPr id="76807" name="WordArt 9">
            <a:extLst>
              <a:ext uri="{FF2B5EF4-FFF2-40B4-BE49-F238E27FC236}">
                <a16:creationId xmlns:a16="http://schemas.microsoft.com/office/drawing/2014/main" id="{F7ABE783-8D86-D845-95D3-C9D03C48DF64}"/>
              </a:ext>
            </a:extLst>
          </p:cNvPr>
          <p:cNvSpPr>
            <a:spLocks noChangeArrowheads="1" noChangeShapeType="1" noTextEdit="1"/>
          </p:cNvSpPr>
          <p:nvPr/>
        </p:nvSpPr>
        <p:spPr bwMode="auto">
          <a:xfrm rot="1009658">
            <a:off x="9766300" y="1844675"/>
            <a:ext cx="2195513" cy="982663"/>
          </a:xfrm>
          <a:prstGeom prst="rect">
            <a:avLst/>
          </a:prstGeom>
        </p:spPr>
        <p:txBody>
          <a:bodyPr spcFirstLastPara="1" wrap="none" fromWordArt="1">
            <a:prstTxWarp prst="textArchUp">
              <a:avLst>
                <a:gd name="adj" fmla="val 1204811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9525">
                  <a:solidFill>
                    <a:srgbClr val="000000"/>
                  </a:solidFill>
                  <a:round/>
                  <a:headEnd/>
                  <a:tailEnd/>
                </a:ln>
                <a:solidFill>
                  <a:srgbClr val="F2F2F2"/>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Archaea</a:t>
            </a:r>
          </a:p>
        </p:txBody>
      </p:sp>
      <p:sp>
        <p:nvSpPr>
          <p:cNvPr id="76808" name="Rectangle 9">
            <a:extLst>
              <a:ext uri="{FF2B5EF4-FFF2-40B4-BE49-F238E27FC236}">
                <a16:creationId xmlns:a16="http://schemas.microsoft.com/office/drawing/2014/main" id="{705AEBA0-AA4B-034F-BFCB-205B8D7D0105}"/>
              </a:ext>
            </a:extLst>
          </p:cNvPr>
          <p:cNvSpPr>
            <a:spLocks noChangeArrowheads="1"/>
          </p:cNvSpPr>
          <p:nvPr/>
        </p:nvSpPr>
        <p:spPr bwMode="auto">
          <a:xfrm>
            <a:off x="9496425" y="5842000"/>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t>Cenancestor </a:t>
            </a:r>
            <a:br>
              <a:rPr kumimoji="0" lang="en-US" altLang="en-US" sz="2000" b="0"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t>(aka LUCA or MRCA) </a:t>
            </a:r>
            <a:br>
              <a:rPr kumimoji="0" lang="en-US" altLang="en-US" sz="2000" b="0"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7283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ubtitle 2">
            <a:extLst>
              <a:ext uri="{FF2B5EF4-FFF2-40B4-BE49-F238E27FC236}">
                <a16:creationId xmlns:a16="http://schemas.microsoft.com/office/drawing/2014/main" id="{017C3E3B-BBBE-6849-BB57-E4C09419FF87}"/>
              </a:ext>
            </a:extLst>
          </p:cNvPr>
          <p:cNvSpPr>
            <a:spLocks noGrp="1" noChangeArrowheads="1"/>
          </p:cNvSpPr>
          <p:nvPr>
            <p:ph type="subTitle" idx="1"/>
          </p:nvPr>
        </p:nvSpPr>
        <p:spPr>
          <a:xfrm>
            <a:off x="4384675" y="584200"/>
            <a:ext cx="7899400" cy="1752600"/>
          </a:xfrm>
        </p:spPr>
        <p:txBody>
          <a:bodyPr>
            <a:normAutofit fontScale="70000" lnSpcReduction="20000"/>
          </a:bodyPr>
          <a:lstStyle/>
          <a:p>
            <a:pPr algn="l"/>
            <a:r>
              <a:rPr lang="en-US" altLang="en-US" dirty="0">
                <a:ea typeface="ＭＳ Ｐゴシック" panose="020B0600070205080204" pitchFamily="34" charset="-128"/>
              </a:rPr>
              <a:t>Willi Hennig was the founder of a systematic system based on shared ancestry (aka </a:t>
            </a:r>
            <a:r>
              <a:rPr lang="en-US" altLang="en-US" dirty="0">
                <a:ea typeface="ＭＳ Ｐゴシック" panose="020B0600070205080204" pitchFamily="34" charset="-128"/>
                <a:hlinkClick r:id="rId2"/>
              </a:rPr>
              <a:t>cladistics</a:t>
            </a:r>
            <a:r>
              <a:rPr lang="en-US" altLang="en-US" dirty="0">
                <a:ea typeface="ＭＳ Ｐゴシック" panose="020B0600070205080204" pitchFamily="34" charset="-128"/>
              </a:rPr>
              <a:t>).</a:t>
            </a:r>
          </a:p>
          <a:p>
            <a:pPr algn="l"/>
            <a:endParaRPr lang="en-US" altLang="en-US" dirty="0">
              <a:ea typeface="ＭＳ Ｐゴシック" panose="020B0600070205080204" pitchFamily="34" charset="-128"/>
            </a:endParaRPr>
          </a:p>
          <a:p>
            <a:pPr algn="l"/>
            <a:r>
              <a:rPr lang="en-US" altLang="en-US" dirty="0">
                <a:ea typeface="ＭＳ Ｐゴシック" panose="020B0600070205080204" pitchFamily="34" charset="-128"/>
              </a:rPr>
              <a:t>His area of expertise were insect.</a:t>
            </a:r>
          </a:p>
          <a:p>
            <a:pPr algn="l"/>
            <a:r>
              <a:rPr lang="en-US" altLang="en-US" dirty="0">
                <a:ea typeface="ＭＳ Ｐゴシック" panose="020B0600070205080204" pitchFamily="34" charset="-128"/>
              </a:rPr>
              <a:t>Wings, halteres, hardened fore-wings, the ability to fold wing back, no wings, mouth parts, development includes a pupae ... are excellent characters to classify organisms. </a:t>
            </a:r>
          </a:p>
        </p:txBody>
      </p:sp>
      <p:pic>
        <p:nvPicPr>
          <p:cNvPr id="100355" name="Picture 3">
            <a:extLst>
              <a:ext uri="{FF2B5EF4-FFF2-40B4-BE49-F238E27FC236}">
                <a16:creationId xmlns:a16="http://schemas.microsoft.com/office/drawing/2014/main" id="{61E9BD32-80EE-F342-AC11-0EE169989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488950"/>
            <a:ext cx="37592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4">
            <a:extLst>
              <a:ext uri="{FF2B5EF4-FFF2-40B4-BE49-F238E27FC236}">
                <a16:creationId xmlns:a16="http://schemas.microsoft.com/office/drawing/2014/main" id="{056DEF3D-3DD4-DE4C-A0D2-73D62C6DD968}"/>
              </a:ext>
            </a:extLst>
          </p:cNvPr>
          <p:cNvSpPr txBox="1">
            <a:spLocks noChangeArrowheads="1"/>
          </p:cNvSpPr>
          <p:nvPr/>
        </p:nvSpPr>
        <p:spPr bwMode="auto">
          <a:xfrm>
            <a:off x="277813" y="6264275"/>
            <a:ext cx="8215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From Wikipedia: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https://en.wikipedia.org/wiki/Willi_Hennig</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2495332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3.">
            <a:extLst>
              <a:ext uri="{FF2B5EF4-FFF2-40B4-BE49-F238E27FC236}">
                <a16:creationId xmlns:a16="http://schemas.microsoft.com/office/drawing/2014/main" id="{834468B7-109E-CE46-A7E6-A2A7875F7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646" y="0"/>
            <a:ext cx="556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6849BD-9913-524B-BE16-C08DD5602CE7}"/>
              </a:ext>
            </a:extLst>
          </p:cNvPr>
          <p:cNvSpPr txBox="1"/>
          <p:nvPr/>
        </p:nvSpPr>
        <p:spPr>
          <a:xfrm>
            <a:off x="178172" y="5270782"/>
            <a:ext cx="4358952" cy="1200329"/>
          </a:xfrm>
          <a:prstGeom prst="rect">
            <a:avLst/>
          </a:prstGeom>
          <a:noFill/>
        </p:spPr>
        <p:txBody>
          <a:bodyPr wrap="square" rtlCol="0">
            <a:spAutoFit/>
          </a:bodyPr>
          <a:lstStyle/>
          <a:p>
            <a:r>
              <a:rPr lang="en-US" sz="2400" dirty="0"/>
              <a:t>Insect taxonomy based on shared derived characters.  </a:t>
            </a:r>
          </a:p>
          <a:p>
            <a:r>
              <a:rPr lang="en-US" sz="1200" dirty="0"/>
              <a:t>From: </a:t>
            </a:r>
            <a:r>
              <a:rPr lang="en-US" sz="1200" dirty="0">
                <a:hlinkClick r:id="rId4"/>
              </a:rPr>
              <a:t>https://royalsocietypublishing.org/doi/10.1098/rsif.2016.0363</a:t>
            </a:r>
            <a:r>
              <a:rPr lang="en-US" sz="1200" dirty="0"/>
              <a:t> </a:t>
            </a:r>
          </a:p>
        </p:txBody>
      </p:sp>
    </p:spTree>
    <p:extLst>
      <p:ext uri="{BB962C8B-B14F-4D97-AF65-F5344CB8AC3E}">
        <p14:creationId xmlns:p14="http://schemas.microsoft.com/office/powerpoint/2010/main" val="4264815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C65DE01-B92A-5E4D-81A1-DFA006211C8E}"/>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99A6A06F-7E5B-8A4B-9EDB-E094B1679246}"/>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F85E80DA-02D0-4F44-A0DB-E3061D9C449F}"/>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4FBDA3F0-6B01-744E-B66F-970D10EEDE14}"/>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7E61B909-1216-9C4B-93BC-B0F37C35A521}"/>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783FEFB2-D347-AD49-89B4-FD1AB0792428}"/>
              </a:ext>
            </a:extLst>
          </p:cNvPr>
          <p:cNvCxnSpPr>
            <a:cxnSpLocks noChangeShapeType="1"/>
            <a:endCxn id="77835"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77832" name="TextBox 21">
            <a:extLst>
              <a:ext uri="{FF2B5EF4-FFF2-40B4-BE49-F238E27FC236}">
                <a16:creationId xmlns:a16="http://schemas.microsoft.com/office/drawing/2014/main" id="{4DABDCDE-86D0-4941-ADCE-16BA964ED94A}"/>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77833" name="TextBox 23">
            <a:extLst>
              <a:ext uri="{FF2B5EF4-FFF2-40B4-BE49-F238E27FC236}">
                <a16:creationId xmlns:a16="http://schemas.microsoft.com/office/drawing/2014/main" id="{53D02FDB-7AB6-2346-BDD5-48DB27AD2D78}"/>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77834" name="TextBox 24">
            <a:extLst>
              <a:ext uri="{FF2B5EF4-FFF2-40B4-BE49-F238E27FC236}">
                <a16:creationId xmlns:a16="http://schemas.microsoft.com/office/drawing/2014/main" id="{C4E3BF1E-D8B1-0940-AE16-8B611125FC83}"/>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77835" name="TextBox 25">
            <a:extLst>
              <a:ext uri="{FF2B5EF4-FFF2-40B4-BE49-F238E27FC236}">
                <a16:creationId xmlns:a16="http://schemas.microsoft.com/office/drawing/2014/main" id="{5AF24010-B317-1044-A13A-DEA085CD7654}"/>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77836" name="TextBox 26">
            <a:extLst>
              <a:ext uri="{FF2B5EF4-FFF2-40B4-BE49-F238E27FC236}">
                <a16:creationId xmlns:a16="http://schemas.microsoft.com/office/drawing/2014/main" id="{DB70706B-C343-904A-BB13-015835163AFE}"/>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14D53150-1369-9B4C-A1FE-D6EA218DEDD3}"/>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7838" name="TextBox 30">
            <a:extLst>
              <a:ext uri="{FF2B5EF4-FFF2-40B4-BE49-F238E27FC236}">
                <a16:creationId xmlns:a16="http://schemas.microsoft.com/office/drawing/2014/main" id="{A2A4A35D-37CC-CA47-904D-0C50941CAE12}"/>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a:t>
            </a:r>
          </a:p>
        </p:txBody>
      </p:sp>
      <p:cxnSp>
        <p:nvCxnSpPr>
          <p:cNvPr id="32" name="Straight Connector 31">
            <a:extLst>
              <a:ext uri="{FF2B5EF4-FFF2-40B4-BE49-F238E27FC236}">
                <a16:creationId xmlns:a16="http://schemas.microsoft.com/office/drawing/2014/main" id="{71AF04E0-2FF4-5A4C-9EC0-8B83AD34408E}"/>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0E8A4562-7E4D-7E46-89D4-EA7731AF6070}"/>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33669FF0-CF29-0845-96CF-84FBC7E2EC95}"/>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7842" name="TextBox 34">
            <a:extLst>
              <a:ext uri="{FF2B5EF4-FFF2-40B4-BE49-F238E27FC236}">
                <a16:creationId xmlns:a16="http://schemas.microsoft.com/office/drawing/2014/main" id="{E7EEBFC7-38C0-2D41-A5CE-20DB5B8BD526}"/>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b</a:t>
            </a:r>
          </a:p>
        </p:txBody>
      </p:sp>
      <p:sp>
        <p:nvSpPr>
          <p:cNvPr id="77843" name="TextBox 35">
            <a:extLst>
              <a:ext uri="{FF2B5EF4-FFF2-40B4-BE49-F238E27FC236}">
                <a16:creationId xmlns:a16="http://schemas.microsoft.com/office/drawing/2014/main" id="{DE010D01-3F1E-2B48-B492-2907E59D3C58}"/>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c</a:t>
            </a:r>
          </a:p>
        </p:txBody>
      </p:sp>
      <p:sp>
        <p:nvSpPr>
          <p:cNvPr id="77844" name="TextBox 36">
            <a:extLst>
              <a:ext uri="{FF2B5EF4-FFF2-40B4-BE49-F238E27FC236}">
                <a16:creationId xmlns:a16="http://schemas.microsoft.com/office/drawing/2014/main" id="{DD5A2F75-F119-8141-9620-78570EFD70E8}"/>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77845" name="TextBox 37">
            <a:extLst>
              <a:ext uri="{FF2B5EF4-FFF2-40B4-BE49-F238E27FC236}">
                <a16:creationId xmlns:a16="http://schemas.microsoft.com/office/drawing/2014/main" id="{CEC8363A-CF4A-AB41-AD5D-ED520D0F43BA}"/>
              </a:ext>
            </a:extLst>
          </p:cNvPr>
          <p:cNvSpPr txBox="1">
            <a:spLocks noChangeArrowheads="1"/>
          </p:cNvSpPr>
          <p:nvPr/>
        </p:nvSpPr>
        <p:spPr bwMode="auto">
          <a:xfrm>
            <a:off x="2700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                   a         a              a                      a</a:t>
            </a:r>
          </a:p>
        </p:txBody>
      </p:sp>
      <p:sp>
        <p:nvSpPr>
          <p:cNvPr id="77846" name="TextBox 39">
            <a:extLst>
              <a:ext uri="{FF2B5EF4-FFF2-40B4-BE49-F238E27FC236}">
                <a16:creationId xmlns:a16="http://schemas.microsoft.com/office/drawing/2014/main" id="{07200789-D135-5547-BB79-DE1690AE2AC3}"/>
              </a:ext>
            </a:extLst>
          </p:cNvPr>
          <p:cNvSpPr txBox="1">
            <a:spLocks noChangeArrowheads="1"/>
          </p:cNvSpPr>
          <p:nvPr/>
        </p:nvSpPr>
        <p:spPr bwMode="auto">
          <a:xfrm>
            <a:off x="2714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b              b                      b</a:t>
            </a:r>
          </a:p>
        </p:txBody>
      </p:sp>
      <p:sp>
        <p:nvSpPr>
          <p:cNvPr id="77847" name="TextBox 42">
            <a:extLst>
              <a:ext uri="{FF2B5EF4-FFF2-40B4-BE49-F238E27FC236}">
                <a16:creationId xmlns:a16="http://schemas.microsoft.com/office/drawing/2014/main" id="{84F64EBA-59C3-FB43-AE80-45AE01F04FFE}"/>
              </a:ext>
            </a:extLst>
          </p:cNvPr>
          <p:cNvSpPr txBox="1">
            <a:spLocks noChangeArrowheads="1"/>
          </p:cNvSpPr>
          <p:nvPr/>
        </p:nvSpPr>
        <p:spPr bwMode="auto">
          <a:xfrm>
            <a:off x="2716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                   C        C              c                      c </a:t>
            </a:r>
          </a:p>
        </p:txBody>
      </p:sp>
    </p:spTree>
    <p:extLst>
      <p:ext uri="{BB962C8B-B14F-4D97-AF65-F5344CB8AC3E}">
        <p14:creationId xmlns:p14="http://schemas.microsoft.com/office/powerpoint/2010/main" val="14175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D65205-4985-3D44-B6F6-E0FF6C93C538}"/>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65AAAABA-7BCF-B544-B5D1-5B59C63DD915}"/>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679524FB-24D6-DA4E-A70F-1F13E9B95920}"/>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26679093-3FBD-6F45-9589-AF5EFD1E662B}"/>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212C0C74-0BAD-894E-8157-CF671ABC995F}"/>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1A65FDBB-EC1C-D84D-BFBA-705AEDF87039}"/>
              </a:ext>
            </a:extLst>
          </p:cNvPr>
          <p:cNvCxnSpPr>
            <a:cxnSpLocks noChangeShapeType="1"/>
            <a:endCxn id="78859"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78856" name="TextBox 21">
            <a:extLst>
              <a:ext uri="{FF2B5EF4-FFF2-40B4-BE49-F238E27FC236}">
                <a16:creationId xmlns:a16="http://schemas.microsoft.com/office/drawing/2014/main" id="{81B04B23-3658-DC46-A248-763742E1E53C}"/>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78857" name="TextBox 23">
            <a:extLst>
              <a:ext uri="{FF2B5EF4-FFF2-40B4-BE49-F238E27FC236}">
                <a16:creationId xmlns:a16="http://schemas.microsoft.com/office/drawing/2014/main" id="{9C7AC3F7-7416-FF48-8CBE-A2F7941BD11A}"/>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78858" name="TextBox 24">
            <a:extLst>
              <a:ext uri="{FF2B5EF4-FFF2-40B4-BE49-F238E27FC236}">
                <a16:creationId xmlns:a16="http://schemas.microsoft.com/office/drawing/2014/main" id="{E59EE706-D85A-C34B-8693-E9763F00178A}"/>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78859" name="TextBox 25">
            <a:extLst>
              <a:ext uri="{FF2B5EF4-FFF2-40B4-BE49-F238E27FC236}">
                <a16:creationId xmlns:a16="http://schemas.microsoft.com/office/drawing/2014/main" id="{FBDE42C0-3825-DF43-8E62-C515D4BAC7B7}"/>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78860" name="TextBox 26">
            <a:extLst>
              <a:ext uri="{FF2B5EF4-FFF2-40B4-BE49-F238E27FC236}">
                <a16:creationId xmlns:a16="http://schemas.microsoft.com/office/drawing/2014/main" id="{7A0A3616-1402-2A4D-BA0E-DFF1FE1C6C2C}"/>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97592E96-A389-124B-9816-17D81CE8223F}"/>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8862" name="TextBox 30">
            <a:extLst>
              <a:ext uri="{FF2B5EF4-FFF2-40B4-BE49-F238E27FC236}">
                <a16:creationId xmlns:a16="http://schemas.microsoft.com/office/drawing/2014/main" id="{446F00CE-CBD2-0C48-91D7-0BB2A12FFB6C}"/>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a:t>
            </a:r>
          </a:p>
        </p:txBody>
      </p:sp>
      <p:cxnSp>
        <p:nvCxnSpPr>
          <p:cNvPr id="32" name="Straight Connector 31">
            <a:extLst>
              <a:ext uri="{FF2B5EF4-FFF2-40B4-BE49-F238E27FC236}">
                <a16:creationId xmlns:a16="http://schemas.microsoft.com/office/drawing/2014/main" id="{CF434CD0-18F1-E549-9B47-EA61CD5D2930}"/>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B57042E9-4260-C845-8464-5B54AEB99B7A}"/>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55B04E60-64EA-134B-AC70-D472CD9B892A}"/>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8866" name="TextBox 34">
            <a:extLst>
              <a:ext uri="{FF2B5EF4-FFF2-40B4-BE49-F238E27FC236}">
                <a16:creationId xmlns:a16="http://schemas.microsoft.com/office/drawing/2014/main" id="{D7AB76CC-EA05-E943-BEDD-018FC4BD3D2D}"/>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b</a:t>
            </a:r>
          </a:p>
        </p:txBody>
      </p:sp>
      <p:sp>
        <p:nvSpPr>
          <p:cNvPr id="78867" name="TextBox 35">
            <a:extLst>
              <a:ext uri="{FF2B5EF4-FFF2-40B4-BE49-F238E27FC236}">
                <a16:creationId xmlns:a16="http://schemas.microsoft.com/office/drawing/2014/main" id="{205A87A8-30DE-214B-8EEA-6C7028B9F486}"/>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c</a:t>
            </a:r>
          </a:p>
        </p:txBody>
      </p:sp>
      <p:sp>
        <p:nvSpPr>
          <p:cNvPr id="78868" name="TextBox 36">
            <a:extLst>
              <a:ext uri="{FF2B5EF4-FFF2-40B4-BE49-F238E27FC236}">
                <a16:creationId xmlns:a16="http://schemas.microsoft.com/office/drawing/2014/main" id="{FE785994-09C3-384C-811B-9B23BE1A6224}"/>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78869" name="TextBox 37">
            <a:extLst>
              <a:ext uri="{FF2B5EF4-FFF2-40B4-BE49-F238E27FC236}">
                <a16:creationId xmlns:a16="http://schemas.microsoft.com/office/drawing/2014/main" id="{B1C29B28-0CF9-9B45-95D0-C97750608828}"/>
              </a:ext>
            </a:extLst>
          </p:cNvPr>
          <p:cNvSpPr txBox="1">
            <a:spLocks noChangeArrowheads="1"/>
          </p:cNvSpPr>
          <p:nvPr/>
        </p:nvSpPr>
        <p:spPr bwMode="auto">
          <a:xfrm>
            <a:off x="2700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         a              a                      a</a:t>
            </a:r>
          </a:p>
        </p:txBody>
      </p:sp>
      <p:sp>
        <p:nvSpPr>
          <p:cNvPr id="78870" name="TextBox 39">
            <a:extLst>
              <a:ext uri="{FF2B5EF4-FFF2-40B4-BE49-F238E27FC236}">
                <a16:creationId xmlns:a16="http://schemas.microsoft.com/office/drawing/2014/main" id="{E11D95A7-6BA0-6344-B554-23AA614726D5}"/>
              </a:ext>
            </a:extLst>
          </p:cNvPr>
          <p:cNvSpPr txBox="1">
            <a:spLocks noChangeArrowheads="1"/>
          </p:cNvSpPr>
          <p:nvPr/>
        </p:nvSpPr>
        <p:spPr bwMode="auto">
          <a:xfrm>
            <a:off x="2714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b              b                      b</a:t>
            </a:r>
          </a:p>
        </p:txBody>
      </p:sp>
      <p:sp>
        <p:nvSpPr>
          <p:cNvPr id="78871" name="TextBox 42">
            <a:extLst>
              <a:ext uri="{FF2B5EF4-FFF2-40B4-BE49-F238E27FC236}">
                <a16:creationId xmlns:a16="http://schemas.microsoft.com/office/drawing/2014/main" id="{FB7427F6-46DA-F845-9C30-739104EA5DC2}"/>
              </a:ext>
            </a:extLst>
          </p:cNvPr>
          <p:cNvSpPr txBox="1">
            <a:spLocks noChangeArrowheads="1"/>
          </p:cNvSpPr>
          <p:nvPr/>
        </p:nvSpPr>
        <p:spPr bwMode="auto">
          <a:xfrm>
            <a:off x="2716213" y="696913"/>
            <a:ext cx="685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                  C        C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c                      c </a:t>
            </a:r>
          </a:p>
        </p:txBody>
      </p:sp>
      <p:sp>
        <p:nvSpPr>
          <p:cNvPr id="78872" name="TextBox 1">
            <a:extLst>
              <a:ext uri="{FF2B5EF4-FFF2-40B4-BE49-F238E27FC236}">
                <a16:creationId xmlns:a16="http://schemas.microsoft.com/office/drawing/2014/main" id="{715C04A0-8E88-6843-864B-E29568E92B22}"/>
              </a:ext>
            </a:extLst>
          </p:cNvPr>
          <p:cNvSpPr txBox="1">
            <a:spLocks noChangeArrowheads="1"/>
          </p:cNvSpPr>
          <p:nvPr/>
        </p:nvSpPr>
        <p:spPr bwMode="auto">
          <a:xfrm>
            <a:off x="1865313" y="4476750"/>
            <a:ext cx="32527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Shared derived characters (aka </a:t>
            </a: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synapomorphies</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define </a:t>
            </a: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monophyletic</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groups</a:t>
            </a:r>
          </a:p>
        </p:txBody>
      </p:sp>
    </p:spTree>
    <p:extLst>
      <p:ext uri="{BB962C8B-B14F-4D97-AF65-F5344CB8AC3E}">
        <p14:creationId xmlns:p14="http://schemas.microsoft.com/office/powerpoint/2010/main" val="419753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B5FC1B-0CB4-6F4A-897E-FC6115F60AD3}"/>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EA6E66F4-D263-624A-9827-1358DBD6763B}"/>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6E9F796A-2258-B34B-B5FF-11F8C4468A2B}"/>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644184CC-D0B4-E04C-B7AD-2DD9A8E5B07F}"/>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7E6B2FEF-40FA-5C40-92C7-521E79484050}"/>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E24604AF-47CE-8649-9F48-828BF749D1F4}"/>
              </a:ext>
            </a:extLst>
          </p:cNvPr>
          <p:cNvCxnSpPr>
            <a:cxnSpLocks noChangeShapeType="1"/>
            <a:endCxn id="79883"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79880" name="TextBox 21">
            <a:extLst>
              <a:ext uri="{FF2B5EF4-FFF2-40B4-BE49-F238E27FC236}">
                <a16:creationId xmlns:a16="http://schemas.microsoft.com/office/drawing/2014/main" id="{011416FD-C6AD-9A44-90FD-25BEE8BC83D2}"/>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79881" name="TextBox 23">
            <a:extLst>
              <a:ext uri="{FF2B5EF4-FFF2-40B4-BE49-F238E27FC236}">
                <a16:creationId xmlns:a16="http://schemas.microsoft.com/office/drawing/2014/main" id="{89C8BEDC-6D19-DD4D-B1B4-1161AB9C0F9C}"/>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79882" name="TextBox 24">
            <a:extLst>
              <a:ext uri="{FF2B5EF4-FFF2-40B4-BE49-F238E27FC236}">
                <a16:creationId xmlns:a16="http://schemas.microsoft.com/office/drawing/2014/main" id="{7349BADC-17DF-224A-B856-81BB4043E4A7}"/>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79883" name="TextBox 25">
            <a:extLst>
              <a:ext uri="{FF2B5EF4-FFF2-40B4-BE49-F238E27FC236}">
                <a16:creationId xmlns:a16="http://schemas.microsoft.com/office/drawing/2014/main" id="{82AB1D9E-CE0A-5643-BE61-A21E9EDE9770}"/>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79884" name="TextBox 26">
            <a:extLst>
              <a:ext uri="{FF2B5EF4-FFF2-40B4-BE49-F238E27FC236}">
                <a16:creationId xmlns:a16="http://schemas.microsoft.com/office/drawing/2014/main" id="{28E1C77C-AF02-464D-99AA-24950D4FC666}"/>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ACADD26E-DF2F-1B43-A2E1-D9C3E7B9B10F}"/>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9886" name="TextBox 30">
            <a:extLst>
              <a:ext uri="{FF2B5EF4-FFF2-40B4-BE49-F238E27FC236}">
                <a16:creationId xmlns:a16="http://schemas.microsoft.com/office/drawing/2014/main" id="{627D8A37-D5AF-6340-8681-EED9701E3CD9}"/>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a:t>
            </a:r>
          </a:p>
        </p:txBody>
      </p:sp>
      <p:cxnSp>
        <p:nvCxnSpPr>
          <p:cNvPr id="32" name="Straight Connector 31">
            <a:extLst>
              <a:ext uri="{FF2B5EF4-FFF2-40B4-BE49-F238E27FC236}">
                <a16:creationId xmlns:a16="http://schemas.microsoft.com/office/drawing/2014/main" id="{4DACA410-BC60-4244-820C-8E748C7554AF}"/>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702727E5-955A-3E4B-B51B-29F6FC90B2D4}"/>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82C9C33A-52BC-734F-B948-E595458A04CC}"/>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9890" name="TextBox 34">
            <a:extLst>
              <a:ext uri="{FF2B5EF4-FFF2-40B4-BE49-F238E27FC236}">
                <a16:creationId xmlns:a16="http://schemas.microsoft.com/office/drawing/2014/main" id="{CAB1B611-73EC-A64B-889F-29AC9405C194}"/>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b</a:t>
            </a:r>
          </a:p>
        </p:txBody>
      </p:sp>
      <p:sp>
        <p:nvSpPr>
          <p:cNvPr id="79891" name="TextBox 35">
            <a:extLst>
              <a:ext uri="{FF2B5EF4-FFF2-40B4-BE49-F238E27FC236}">
                <a16:creationId xmlns:a16="http://schemas.microsoft.com/office/drawing/2014/main" id="{F7180BEE-F11D-104D-804F-C231FA472EB6}"/>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c</a:t>
            </a:r>
          </a:p>
        </p:txBody>
      </p:sp>
      <p:sp>
        <p:nvSpPr>
          <p:cNvPr id="79892" name="TextBox 36">
            <a:extLst>
              <a:ext uri="{FF2B5EF4-FFF2-40B4-BE49-F238E27FC236}">
                <a16:creationId xmlns:a16="http://schemas.microsoft.com/office/drawing/2014/main" id="{C93B874A-AE0A-D145-AF65-25EBB2388AF3}"/>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79893" name="TextBox 39">
            <a:extLst>
              <a:ext uri="{FF2B5EF4-FFF2-40B4-BE49-F238E27FC236}">
                <a16:creationId xmlns:a16="http://schemas.microsoft.com/office/drawing/2014/main" id="{501ADE86-6006-7A45-BEEB-3421E5AE4101}"/>
              </a:ext>
            </a:extLst>
          </p:cNvPr>
          <p:cNvSpPr txBox="1">
            <a:spLocks noChangeArrowheads="1"/>
          </p:cNvSpPr>
          <p:nvPr/>
        </p:nvSpPr>
        <p:spPr bwMode="auto">
          <a:xfrm>
            <a:off x="2714625" y="134461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B                  B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b</a:t>
            </a:r>
          </a:p>
        </p:txBody>
      </p:sp>
      <p:sp>
        <p:nvSpPr>
          <p:cNvPr id="79894" name="TextBox 42">
            <a:extLst>
              <a:ext uri="{FF2B5EF4-FFF2-40B4-BE49-F238E27FC236}">
                <a16:creationId xmlns:a16="http://schemas.microsoft.com/office/drawing/2014/main" id="{B3F3A9F9-B229-6B4E-AF7C-9E5F3BF51BE1}"/>
              </a:ext>
            </a:extLst>
          </p:cNvPr>
          <p:cNvSpPr txBox="1">
            <a:spLocks noChangeArrowheads="1"/>
          </p:cNvSpPr>
          <p:nvPr/>
        </p:nvSpPr>
        <p:spPr bwMode="auto">
          <a:xfrm>
            <a:off x="2778125" y="9445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C                  C         C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c </a:t>
            </a:r>
          </a:p>
        </p:txBody>
      </p:sp>
      <p:sp>
        <p:nvSpPr>
          <p:cNvPr id="79895" name="TextBox 27">
            <a:extLst>
              <a:ext uri="{FF2B5EF4-FFF2-40B4-BE49-F238E27FC236}">
                <a16:creationId xmlns:a16="http://schemas.microsoft.com/office/drawing/2014/main" id="{FB1BCDAE-8322-C941-B810-52F91726B788}"/>
              </a:ext>
            </a:extLst>
          </p:cNvPr>
          <p:cNvSpPr txBox="1">
            <a:spLocks noChangeArrowheads="1"/>
          </p:cNvSpPr>
          <p:nvPr/>
        </p:nvSpPr>
        <p:spPr bwMode="auto">
          <a:xfrm>
            <a:off x="2776538" y="569913"/>
            <a:ext cx="671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                  D         D             D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a:t>
            </a:r>
          </a:p>
        </p:txBody>
      </p:sp>
      <p:sp>
        <p:nvSpPr>
          <p:cNvPr id="79896" name="TextBox 38">
            <a:extLst>
              <a:ext uri="{FF2B5EF4-FFF2-40B4-BE49-F238E27FC236}">
                <a16:creationId xmlns:a16="http://schemas.microsoft.com/office/drawing/2014/main" id="{165E0456-BED2-C04C-A062-13BB030129C5}"/>
              </a:ext>
            </a:extLst>
          </p:cNvPr>
          <p:cNvSpPr txBox="1">
            <a:spLocks noChangeArrowheads="1"/>
          </p:cNvSpPr>
          <p:nvPr/>
        </p:nvSpPr>
        <p:spPr bwMode="auto">
          <a:xfrm>
            <a:off x="1865313" y="4476750"/>
            <a:ext cx="31511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Shared primitive characters (aka </a:t>
            </a: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symplesiomorphies</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define paraphyletic groups</a:t>
            </a:r>
          </a:p>
        </p:txBody>
      </p:sp>
    </p:spTree>
    <p:extLst>
      <p:ext uri="{BB962C8B-B14F-4D97-AF65-F5344CB8AC3E}">
        <p14:creationId xmlns:p14="http://schemas.microsoft.com/office/powerpoint/2010/main" val="258877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888DC31-DC41-E947-8147-E78232F46E48}"/>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C89AE638-7230-0746-8532-F0BB258DEB38}"/>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5B614D14-23E4-7543-9EBE-A7073269A609}"/>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C23B5940-0C88-8A49-9FFE-A09AE4603312}"/>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4DB5EDB9-2A61-EF4B-8558-0DB181A05A44}"/>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E0FE6BC3-0817-7848-928B-DE97C2E5E8E0}"/>
              </a:ext>
            </a:extLst>
          </p:cNvPr>
          <p:cNvCxnSpPr>
            <a:cxnSpLocks noChangeShapeType="1"/>
            <a:endCxn id="80907"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80904" name="TextBox 21">
            <a:extLst>
              <a:ext uri="{FF2B5EF4-FFF2-40B4-BE49-F238E27FC236}">
                <a16:creationId xmlns:a16="http://schemas.microsoft.com/office/drawing/2014/main" id="{BD91A5CA-9B51-BA43-8FCC-4B0FD515CAE7}"/>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80905" name="TextBox 23">
            <a:extLst>
              <a:ext uri="{FF2B5EF4-FFF2-40B4-BE49-F238E27FC236}">
                <a16:creationId xmlns:a16="http://schemas.microsoft.com/office/drawing/2014/main" id="{750690E3-846A-274E-BA36-FA8AFBD0DDD7}"/>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80906" name="TextBox 24">
            <a:extLst>
              <a:ext uri="{FF2B5EF4-FFF2-40B4-BE49-F238E27FC236}">
                <a16:creationId xmlns:a16="http://schemas.microsoft.com/office/drawing/2014/main" id="{F626DAF3-5A03-E744-87A3-FCC43ADC329C}"/>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80907" name="TextBox 25">
            <a:extLst>
              <a:ext uri="{FF2B5EF4-FFF2-40B4-BE49-F238E27FC236}">
                <a16:creationId xmlns:a16="http://schemas.microsoft.com/office/drawing/2014/main" id="{97FC0394-6C86-C84E-8035-7379DB1E7443}"/>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80908" name="TextBox 26">
            <a:extLst>
              <a:ext uri="{FF2B5EF4-FFF2-40B4-BE49-F238E27FC236}">
                <a16:creationId xmlns:a16="http://schemas.microsoft.com/office/drawing/2014/main" id="{CDACA6CE-9C2E-994C-9E81-E7374EBDC873}"/>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7FB92CE7-C3B6-D645-AEF0-C27E19F21AFE}"/>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80910" name="TextBox 30">
            <a:extLst>
              <a:ext uri="{FF2B5EF4-FFF2-40B4-BE49-F238E27FC236}">
                <a16:creationId xmlns:a16="http://schemas.microsoft.com/office/drawing/2014/main" id="{1AC9B86B-14F0-B44D-A226-BEB32D5290D0}"/>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a:t>
            </a:r>
          </a:p>
        </p:txBody>
      </p:sp>
      <p:cxnSp>
        <p:nvCxnSpPr>
          <p:cNvPr id="32" name="Straight Connector 31">
            <a:extLst>
              <a:ext uri="{FF2B5EF4-FFF2-40B4-BE49-F238E27FC236}">
                <a16:creationId xmlns:a16="http://schemas.microsoft.com/office/drawing/2014/main" id="{468D4A06-8602-934D-B6C4-8EC6ED1F5B0B}"/>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780AB9AB-E390-FB49-A99E-53C404298229}"/>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86F6F0F2-BF45-1B42-91FE-19DABEB32C0E}"/>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80914" name="TextBox 34">
            <a:extLst>
              <a:ext uri="{FF2B5EF4-FFF2-40B4-BE49-F238E27FC236}">
                <a16:creationId xmlns:a16="http://schemas.microsoft.com/office/drawing/2014/main" id="{4ECDDE27-A0B2-FA40-B5D9-EE007EE5546F}"/>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b</a:t>
            </a:r>
          </a:p>
        </p:txBody>
      </p:sp>
      <p:sp>
        <p:nvSpPr>
          <p:cNvPr id="80915" name="TextBox 35">
            <a:extLst>
              <a:ext uri="{FF2B5EF4-FFF2-40B4-BE49-F238E27FC236}">
                <a16:creationId xmlns:a16="http://schemas.microsoft.com/office/drawing/2014/main" id="{CBEBB871-BD0E-1548-B3B0-BDB34E39A4D5}"/>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c</a:t>
            </a:r>
          </a:p>
        </p:txBody>
      </p:sp>
      <p:sp>
        <p:nvSpPr>
          <p:cNvPr id="80916" name="TextBox 36">
            <a:extLst>
              <a:ext uri="{FF2B5EF4-FFF2-40B4-BE49-F238E27FC236}">
                <a16:creationId xmlns:a16="http://schemas.microsoft.com/office/drawing/2014/main" id="{14262F42-225D-ED47-81E2-D0A8203D2798}"/>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80917" name="TextBox 37">
            <a:extLst>
              <a:ext uri="{FF2B5EF4-FFF2-40B4-BE49-F238E27FC236}">
                <a16:creationId xmlns:a16="http://schemas.microsoft.com/office/drawing/2014/main" id="{3B93EA61-C7FB-4847-85A9-4E0F6672E95D}"/>
              </a:ext>
            </a:extLst>
          </p:cNvPr>
          <p:cNvSpPr txBox="1">
            <a:spLocks noChangeArrowheads="1"/>
          </p:cNvSpPr>
          <p:nvPr/>
        </p:nvSpPr>
        <p:spPr bwMode="auto">
          <a:xfrm>
            <a:off x="2700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34" charset="-128"/>
                <a:cs typeface="+mn-cs"/>
              </a:rPr>
              <a:t>A</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a              a                      a</a:t>
            </a:r>
          </a:p>
        </p:txBody>
      </p:sp>
      <p:sp>
        <p:nvSpPr>
          <p:cNvPr id="80918" name="TextBox 39">
            <a:extLst>
              <a:ext uri="{FF2B5EF4-FFF2-40B4-BE49-F238E27FC236}">
                <a16:creationId xmlns:a16="http://schemas.microsoft.com/office/drawing/2014/main" id="{43F23F49-0718-B843-8040-7C1E5EA3C528}"/>
              </a:ext>
            </a:extLst>
          </p:cNvPr>
          <p:cNvSpPr txBox="1">
            <a:spLocks noChangeArrowheads="1"/>
          </p:cNvSpPr>
          <p:nvPr/>
        </p:nvSpPr>
        <p:spPr bwMode="auto">
          <a:xfrm>
            <a:off x="2714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b              b                      b</a:t>
            </a:r>
          </a:p>
        </p:txBody>
      </p:sp>
      <p:sp>
        <p:nvSpPr>
          <p:cNvPr id="80919" name="TextBox 42">
            <a:extLst>
              <a:ext uri="{FF2B5EF4-FFF2-40B4-BE49-F238E27FC236}">
                <a16:creationId xmlns:a16="http://schemas.microsoft.com/office/drawing/2014/main" id="{7A0E407A-0020-414D-A8D7-2F5C6AE751FB}"/>
              </a:ext>
            </a:extLst>
          </p:cNvPr>
          <p:cNvSpPr txBox="1">
            <a:spLocks noChangeArrowheads="1"/>
          </p:cNvSpPr>
          <p:nvPr/>
        </p:nvSpPr>
        <p:spPr bwMode="auto">
          <a:xfrm>
            <a:off x="2716213" y="696913"/>
            <a:ext cx="685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                  C        C              c                      c </a:t>
            </a:r>
          </a:p>
        </p:txBody>
      </p:sp>
      <p:sp>
        <p:nvSpPr>
          <p:cNvPr id="80920" name="TextBox 27">
            <a:extLst>
              <a:ext uri="{FF2B5EF4-FFF2-40B4-BE49-F238E27FC236}">
                <a16:creationId xmlns:a16="http://schemas.microsoft.com/office/drawing/2014/main" id="{C91D4F96-7422-D741-9CAB-506ACDC6C918}"/>
              </a:ext>
            </a:extLst>
          </p:cNvPr>
          <p:cNvSpPr txBox="1">
            <a:spLocks noChangeArrowheads="1"/>
          </p:cNvSpPr>
          <p:nvPr/>
        </p:nvSpPr>
        <p:spPr bwMode="auto">
          <a:xfrm>
            <a:off x="2744788" y="3222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D                  D        D             D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a:t>
            </a:r>
          </a:p>
        </p:txBody>
      </p:sp>
      <p:sp>
        <p:nvSpPr>
          <p:cNvPr id="80921" name="TextBox 1">
            <a:extLst>
              <a:ext uri="{FF2B5EF4-FFF2-40B4-BE49-F238E27FC236}">
                <a16:creationId xmlns:a16="http://schemas.microsoft.com/office/drawing/2014/main" id="{346A321A-DAA0-B04C-882A-0E771AE4E1DD}"/>
              </a:ext>
            </a:extLst>
          </p:cNvPr>
          <p:cNvSpPr txBox="1">
            <a:spLocks noChangeArrowheads="1"/>
          </p:cNvSpPr>
          <p:nvPr/>
        </p:nvSpPr>
        <p:spPr bwMode="auto">
          <a:xfrm>
            <a:off x="360363" y="4287838"/>
            <a:ext cx="3914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Derived characters </a:t>
            </a:r>
            <a:b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that are not shared </a:t>
            </a:r>
            <a:b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(as the autapomorphy d) do not provide phylogenetic information.</a:t>
            </a:r>
          </a:p>
        </p:txBody>
      </p:sp>
      <p:sp>
        <p:nvSpPr>
          <p:cNvPr id="2" name="TextBox 1">
            <a:extLst>
              <a:ext uri="{FF2B5EF4-FFF2-40B4-BE49-F238E27FC236}">
                <a16:creationId xmlns:a16="http://schemas.microsoft.com/office/drawing/2014/main" id="{EDA02D84-0F3B-8D44-8CF3-1FEBED6058AD}"/>
              </a:ext>
            </a:extLst>
          </p:cNvPr>
          <p:cNvSpPr txBox="1"/>
          <p:nvPr/>
        </p:nvSpPr>
        <p:spPr>
          <a:xfrm>
            <a:off x="9317038" y="4933950"/>
            <a:ext cx="2289175" cy="212248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t>(question: If one </a:t>
            </a:r>
            <a:b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br>
            <a: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t>would know that </a:t>
            </a:r>
            <a:r>
              <a:rPr kumimoji="0" lang="en-US" sz="1800" b="0" i="0" u="none" strike="noStrike" kern="1200" cap="none" spc="0" normalizeH="0" baseline="0" noProof="0" dirty="0">
                <a:ln>
                  <a:noFill/>
                </a:ln>
                <a:solidFill>
                  <a:srgbClr val="00B050"/>
                </a:solidFill>
                <a:effectLst/>
                <a:uLnTx/>
                <a:uFillTx/>
                <a:latin typeface="Arial" charset="0"/>
                <a:ea typeface="ＭＳ Ｐゴシック" charset="0"/>
                <a:cs typeface="ＭＳ Ｐゴシック" charset="0"/>
              </a:rPr>
              <a:t>A</a:t>
            </a: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 </a:t>
            </a:r>
            <a: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t>is primitive, would this provide useful phylogenetic information?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5393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CEE6-741F-8C47-BC7C-25E77E9D64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1DF15-DC3E-2843-A0CA-B6C26E024E22}"/>
              </a:ext>
            </a:extLst>
          </p:cNvPr>
          <p:cNvSpPr>
            <a:spLocks noGrp="1"/>
          </p:cNvSpPr>
          <p:nvPr>
            <p:ph idx="1"/>
          </p:nvPr>
        </p:nvSpPr>
        <p:spPr/>
        <p:txBody>
          <a:bodyPr/>
          <a:lstStyle/>
          <a:p>
            <a:pPr marL="0" indent="0">
              <a:buNone/>
            </a:pPr>
            <a:r>
              <a:rPr lang="en-US" dirty="0"/>
              <a:t>Take-home exam  #4 will be  posted today. </a:t>
            </a:r>
          </a:p>
          <a:p>
            <a:pPr marL="0" indent="0">
              <a:buNone/>
            </a:pPr>
            <a:r>
              <a:rPr lang="en-US" dirty="0"/>
              <a:t>It will be due next week Monday at 11am.  </a:t>
            </a:r>
          </a:p>
          <a:p>
            <a:pPr marL="0" indent="0">
              <a:buNone/>
            </a:pPr>
            <a:r>
              <a:rPr lang="en-US" dirty="0"/>
              <a:t>If you have saved it, please send me the </a:t>
            </a:r>
            <a:r>
              <a:rPr lang="en-US" dirty="0" err="1"/>
              <a:t>chimerax</a:t>
            </a:r>
            <a:r>
              <a:rPr lang="en-US" dirty="0"/>
              <a:t> session file with the </a:t>
            </a:r>
            <a:r>
              <a:rPr lang="en-US" dirty="0" err="1"/>
              <a:t>alphafold</a:t>
            </a:r>
            <a:r>
              <a:rPr lang="en-US" dirty="0"/>
              <a:t> predicted structure, and the name of the sequence analyzed. </a:t>
            </a:r>
          </a:p>
          <a:p>
            <a:pPr marL="0" indent="0">
              <a:buNone/>
            </a:pPr>
            <a:endParaRPr lang="en-US" dirty="0"/>
          </a:p>
        </p:txBody>
      </p:sp>
    </p:spTree>
    <p:extLst>
      <p:ext uri="{BB962C8B-B14F-4D97-AF65-F5344CB8AC3E}">
        <p14:creationId xmlns:p14="http://schemas.microsoft.com/office/powerpoint/2010/main" val="17764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2BBE-39CD-BA9A-2CBF-22D78C8343FE}"/>
              </a:ext>
            </a:extLst>
          </p:cNvPr>
          <p:cNvSpPr>
            <a:spLocks noGrp="1"/>
          </p:cNvSpPr>
          <p:nvPr>
            <p:ph type="title"/>
          </p:nvPr>
        </p:nvSpPr>
        <p:spPr>
          <a:xfrm>
            <a:off x="630382" y="268143"/>
            <a:ext cx="10515600" cy="895639"/>
          </a:xfrm>
        </p:spPr>
        <p:txBody>
          <a:bodyPr/>
          <a:lstStyle/>
          <a:p>
            <a:r>
              <a:rPr lang="en-US" dirty="0"/>
              <a:t>Terminology</a:t>
            </a:r>
          </a:p>
        </p:txBody>
      </p:sp>
      <p:sp>
        <p:nvSpPr>
          <p:cNvPr id="3" name="TextBox 2">
            <a:extLst>
              <a:ext uri="{FF2B5EF4-FFF2-40B4-BE49-F238E27FC236}">
                <a16:creationId xmlns:a16="http://schemas.microsoft.com/office/drawing/2014/main" id="{56DC8DCB-5306-6E09-92F3-FDA970181775}"/>
              </a:ext>
            </a:extLst>
          </p:cNvPr>
          <p:cNvSpPr txBox="1"/>
          <p:nvPr/>
        </p:nvSpPr>
        <p:spPr>
          <a:xfrm>
            <a:off x="630382" y="1260764"/>
            <a:ext cx="11159836" cy="5909310"/>
          </a:xfrm>
          <a:prstGeom prst="rect">
            <a:avLst/>
          </a:prstGeom>
          <a:noFill/>
        </p:spPr>
        <p:txBody>
          <a:bodyPr wrap="square" rtlCol="0">
            <a:spAutoFit/>
          </a:bodyPr>
          <a:lstStyle/>
          <a:p>
            <a:r>
              <a:rPr lang="en-US" sz="2400" dirty="0"/>
              <a:t>The goal of cladistics is to have a </a:t>
            </a:r>
            <a:r>
              <a:rPr lang="en-US" sz="2400" b="1" dirty="0"/>
              <a:t>natural taxonomic system </a:t>
            </a:r>
            <a:r>
              <a:rPr lang="en-US" sz="2400" dirty="0"/>
              <a:t>that is based on </a:t>
            </a:r>
            <a:r>
              <a:rPr lang="en-US" sz="2400" b="1" dirty="0"/>
              <a:t>shared ancestry</a:t>
            </a:r>
            <a:r>
              <a:rPr lang="en-US" sz="2400" dirty="0"/>
              <a:t>.  Every group is defined by an ancestor that only is an ancestor to this group.  </a:t>
            </a:r>
          </a:p>
          <a:p>
            <a:endParaRPr lang="en-US" sz="2400" dirty="0"/>
          </a:p>
          <a:p>
            <a:r>
              <a:rPr lang="en-US" sz="2400" dirty="0"/>
              <a:t>In molecular phylogenies, we usually cannot distinguish between derived and primitive characters.  Most phylogenetic reconstruction results in </a:t>
            </a:r>
            <a:r>
              <a:rPr lang="en-US" sz="2400" b="1" dirty="0"/>
              <a:t>unrooted</a:t>
            </a:r>
            <a:r>
              <a:rPr lang="en-US" sz="2400" dirty="0"/>
              <a:t> trees, as if you look at the tree from the top, and you do not know where the stem is.  </a:t>
            </a:r>
          </a:p>
          <a:p>
            <a:endParaRPr lang="en-US" sz="2400" dirty="0"/>
          </a:p>
          <a:p>
            <a:r>
              <a:rPr lang="en-US" sz="2400" dirty="0"/>
              <a:t>The tip of the branches often are called </a:t>
            </a:r>
            <a:r>
              <a:rPr lang="en-US" sz="2400" b="1" dirty="0"/>
              <a:t>leaves</a:t>
            </a:r>
            <a:r>
              <a:rPr lang="en-US" sz="2400" dirty="0"/>
              <a:t> or </a:t>
            </a:r>
            <a:r>
              <a:rPr lang="en-US" sz="2400" b="1" dirty="0"/>
              <a:t>Operational Taxonomic Units</a:t>
            </a:r>
            <a:r>
              <a:rPr lang="en-US" sz="2400" dirty="0"/>
              <a:t>.</a:t>
            </a:r>
          </a:p>
          <a:p>
            <a:endParaRPr lang="en-US" sz="2400" dirty="0"/>
          </a:p>
          <a:p>
            <a:r>
              <a:rPr lang="en-US" sz="2400" dirty="0"/>
              <a:t>In a phylogenetic tree the line connecting two nodes is know as a </a:t>
            </a:r>
            <a:r>
              <a:rPr lang="en-US" sz="2400" b="1" dirty="0"/>
              <a:t>split</a:t>
            </a:r>
            <a:r>
              <a:rPr lang="en-US" sz="2400" dirty="0"/>
              <a:t> or </a:t>
            </a:r>
            <a:r>
              <a:rPr lang="en-US" sz="2400" b="1" dirty="0"/>
              <a:t>bipartition</a:t>
            </a:r>
            <a:r>
              <a:rPr lang="en-US" sz="2400" dirty="0"/>
              <a:t>.  If one removes the line, the leaves fall into two groups.  </a:t>
            </a:r>
          </a:p>
          <a:p>
            <a:endParaRPr lang="en-US" sz="2400" dirty="0"/>
          </a:p>
          <a:p>
            <a:r>
              <a:rPr lang="en-US" sz="2400" dirty="0"/>
              <a:t>In a rooted tree, each node defines the descendants as a </a:t>
            </a:r>
            <a:r>
              <a:rPr lang="en-US" sz="2400" b="1" dirty="0"/>
              <a:t>clade</a:t>
            </a:r>
            <a:r>
              <a:rPr lang="en-US" sz="2400" dirty="0"/>
              <a:t>.  In unrooted trees a group connected to a single node is called a </a:t>
            </a:r>
            <a:r>
              <a:rPr lang="en-US" sz="2400" b="1" dirty="0"/>
              <a:t>clan</a:t>
            </a:r>
            <a:r>
              <a:rPr lang="en-US" sz="2400" dirty="0"/>
              <a:t>.  </a:t>
            </a:r>
          </a:p>
          <a:p>
            <a:endParaRPr lang="en-US" sz="2400" dirty="0"/>
          </a:p>
          <a:p>
            <a:endParaRPr lang="en-US" dirty="0"/>
          </a:p>
        </p:txBody>
      </p:sp>
    </p:spTree>
    <p:extLst>
      <p:ext uri="{BB962C8B-B14F-4D97-AF65-F5344CB8AC3E}">
        <p14:creationId xmlns:p14="http://schemas.microsoft.com/office/powerpoint/2010/main" val="1103111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F9D20979-17B2-4346-ACE4-FF2BC10B8232}"/>
              </a:ext>
            </a:extLst>
          </p:cNvPr>
          <p:cNvSpPr>
            <a:spLocks noGrp="1" noChangeArrowheads="1"/>
          </p:cNvSpPr>
          <p:nvPr>
            <p:ph type="title"/>
          </p:nvPr>
        </p:nvSpPr>
        <p:spPr>
          <a:xfrm>
            <a:off x="330200" y="154264"/>
            <a:ext cx="7772400" cy="533400"/>
          </a:xfrm>
        </p:spPr>
        <p:txBody>
          <a:bodyPr>
            <a:normAutofit fontScale="90000"/>
          </a:bodyPr>
          <a:lstStyle/>
          <a:p>
            <a:pPr eaLnBrk="1" hangingPunct="1"/>
            <a:r>
              <a:rPr lang="en-US" altLang="en-US" dirty="0">
                <a:ea typeface="ＭＳ Ｐゴシック" panose="020B0600070205080204" pitchFamily="34" charset="-128"/>
              </a:rPr>
              <a:t>Terminology for trees</a:t>
            </a:r>
          </a:p>
        </p:txBody>
      </p:sp>
      <p:sp>
        <p:nvSpPr>
          <p:cNvPr id="81924" name="Text Box 4">
            <a:extLst>
              <a:ext uri="{FF2B5EF4-FFF2-40B4-BE49-F238E27FC236}">
                <a16:creationId xmlns:a16="http://schemas.microsoft.com/office/drawing/2014/main" id="{689D8E21-332A-D746-A6F8-6ED9E2438E66}"/>
              </a:ext>
            </a:extLst>
          </p:cNvPr>
          <p:cNvSpPr txBox="1">
            <a:spLocks noChangeArrowheads="1"/>
          </p:cNvSpPr>
          <p:nvPr/>
        </p:nvSpPr>
        <p:spPr bwMode="auto">
          <a:xfrm>
            <a:off x="330200" y="1038602"/>
            <a:ext cx="11861800"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500"/>
              </a:spcBef>
              <a:spcAft>
                <a:spcPts val="500"/>
              </a:spcAft>
              <a:buFontTx/>
              <a:buNone/>
            </a:pPr>
            <a:r>
              <a:rPr lang="en-US" altLang="en-US" sz="2400" dirty="0">
                <a:latin typeface="+mj-lt"/>
              </a:rPr>
              <a:t>The term </a:t>
            </a:r>
            <a:r>
              <a:rPr lang="en-US" altLang="en-US" sz="2400" b="1" dirty="0">
                <a:latin typeface="+mj-lt"/>
              </a:rPr>
              <a:t>cladogram</a:t>
            </a:r>
            <a:r>
              <a:rPr lang="en-US" altLang="en-US" sz="2400" dirty="0">
                <a:latin typeface="+mj-lt"/>
              </a:rPr>
              <a:t> refers to a strictly bifurcating diagram, where each clade is defined by a common ancestor that only gives rise to members of this clade. I.e., a clade is </a:t>
            </a:r>
            <a:r>
              <a:rPr lang="en-US" altLang="en-US" sz="2400" dirty="0">
                <a:solidFill>
                  <a:srgbClr val="CC0033"/>
                </a:solidFill>
                <a:latin typeface="+mj-lt"/>
              </a:rPr>
              <a:t>monophyletic</a:t>
            </a:r>
            <a:r>
              <a:rPr lang="en-US" altLang="en-US" sz="2400" dirty="0">
                <a:latin typeface="+mj-lt"/>
              </a:rPr>
              <a:t> (derived from one ancestor) as opposed to a </a:t>
            </a:r>
            <a:r>
              <a:rPr lang="en-US" altLang="en-US" sz="2400" dirty="0">
                <a:solidFill>
                  <a:srgbClr val="CC0033"/>
                </a:solidFill>
                <a:latin typeface="+mj-lt"/>
              </a:rPr>
              <a:t>polyphyletic</a:t>
            </a:r>
            <a:r>
              <a:rPr lang="en-US" altLang="en-US" sz="2400" dirty="0">
                <a:latin typeface="+mj-lt"/>
              </a:rPr>
              <a:t> group (derived from many ancestors).  </a:t>
            </a:r>
            <a:r>
              <a:rPr lang="en-US" altLang="en-US" sz="2400" b="1" dirty="0">
                <a:latin typeface="+mj-lt"/>
              </a:rPr>
              <a:t>Note</a:t>
            </a:r>
            <a:r>
              <a:rPr lang="en-US" altLang="en-US" sz="2400" dirty="0">
                <a:latin typeface="+mj-lt"/>
              </a:rPr>
              <a:t>: you need to know where the root is!  If one does not know the root, but one wants to denote a group that groups together, one can use the term </a:t>
            </a:r>
            <a:r>
              <a:rPr lang="en-US" altLang="en-US" sz="2400" dirty="0">
                <a:solidFill>
                  <a:srgbClr val="FF0000"/>
                </a:solidFill>
                <a:latin typeface="+mj-lt"/>
              </a:rPr>
              <a:t>clan</a:t>
            </a:r>
            <a:r>
              <a:rPr lang="en-US" altLang="en-US" sz="2400" dirty="0">
                <a:latin typeface="+mj-lt"/>
              </a:rPr>
              <a:t>.</a:t>
            </a:r>
          </a:p>
          <a:p>
            <a:pPr eaLnBrk="1" hangingPunct="1">
              <a:spcBef>
                <a:spcPts val="500"/>
              </a:spcBef>
              <a:spcAft>
                <a:spcPts val="500"/>
              </a:spcAft>
              <a:buFontTx/>
              <a:buNone/>
            </a:pPr>
            <a:r>
              <a:rPr lang="en-US" altLang="en-US" sz="2400" dirty="0">
                <a:latin typeface="+mj-lt"/>
              </a:rPr>
              <a:t>Branches in cladograms are not scaled with respect to time or substation events</a:t>
            </a:r>
          </a:p>
          <a:p>
            <a:pPr eaLnBrk="1" hangingPunct="1">
              <a:spcBef>
                <a:spcPts val="500"/>
              </a:spcBef>
              <a:spcAft>
                <a:spcPts val="500"/>
              </a:spcAft>
              <a:buFontTx/>
              <a:buNone/>
            </a:pPr>
            <a:r>
              <a:rPr lang="en-US" altLang="en-US" sz="2400" dirty="0">
                <a:latin typeface="+mj-lt"/>
              </a:rPr>
              <a:t>A clade is recognized and defined by </a:t>
            </a:r>
            <a:r>
              <a:rPr lang="en-US" altLang="en-US" sz="2400" dirty="0">
                <a:solidFill>
                  <a:srgbClr val="0000FF"/>
                </a:solidFill>
                <a:latin typeface="+mj-lt"/>
              </a:rPr>
              <a:t>shared derived characters </a:t>
            </a:r>
            <a:r>
              <a:rPr lang="en-US" altLang="en-US" sz="2400" dirty="0">
                <a:latin typeface="+mj-lt"/>
              </a:rPr>
              <a:t>(=</a:t>
            </a:r>
            <a:r>
              <a:rPr lang="en-US" altLang="en-US" sz="2400" dirty="0">
                <a:solidFill>
                  <a:srgbClr val="CC0033"/>
                </a:solidFill>
                <a:latin typeface="+mj-lt"/>
              </a:rPr>
              <a:t> synapomorphies</a:t>
            </a:r>
            <a:r>
              <a:rPr lang="en-US" altLang="en-US" sz="2400" dirty="0">
                <a:latin typeface="+mj-lt"/>
              </a:rPr>
              <a:t>). </a:t>
            </a:r>
            <a:r>
              <a:rPr lang="en-US" altLang="en-US" sz="2400" dirty="0">
                <a:solidFill>
                  <a:srgbClr val="0000FF"/>
                </a:solidFill>
                <a:latin typeface="+mj-lt"/>
              </a:rPr>
              <a:t>Shared primitive characters</a:t>
            </a:r>
            <a:r>
              <a:rPr lang="en-US" altLang="en-US" sz="2400" dirty="0">
                <a:latin typeface="+mj-lt"/>
              </a:rPr>
              <a:t> (= </a:t>
            </a:r>
            <a:r>
              <a:rPr lang="en-US" altLang="en-US" sz="2400" dirty="0" err="1">
                <a:solidFill>
                  <a:srgbClr val="CC0033"/>
                </a:solidFill>
                <a:latin typeface="+mj-lt"/>
              </a:rPr>
              <a:t>sympleisiomorphies</a:t>
            </a:r>
            <a:r>
              <a:rPr lang="en-US" altLang="en-US" sz="2400" dirty="0">
                <a:solidFill>
                  <a:srgbClr val="CC0033"/>
                </a:solidFill>
                <a:latin typeface="+mj-lt"/>
              </a:rPr>
              <a:t> , </a:t>
            </a:r>
            <a:r>
              <a:rPr lang="en-US" altLang="en-US" sz="2400" dirty="0" err="1">
                <a:solidFill>
                  <a:srgbClr val="333333"/>
                </a:solidFill>
                <a:latin typeface="+mj-lt"/>
              </a:rPr>
              <a:t>alternativie</a:t>
            </a:r>
            <a:r>
              <a:rPr lang="en-US" altLang="en-US" sz="2400" dirty="0">
                <a:solidFill>
                  <a:srgbClr val="333333"/>
                </a:solidFill>
                <a:latin typeface="+mj-lt"/>
              </a:rPr>
              <a:t> spelling is </a:t>
            </a:r>
            <a:r>
              <a:rPr lang="en-US" altLang="en-US" sz="2400" dirty="0" err="1">
                <a:solidFill>
                  <a:srgbClr val="333333"/>
                </a:solidFill>
                <a:latin typeface="+mj-lt"/>
              </a:rPr>
              <a:t>symplesiomorphies</a:t>
            </a:r>
            <a:r>
              <a:rPr lang="en-US" altLang="en-US" sz="2400" dirty="0">
                <a:latin typeface="+mj-lt"/>
              </a:rPr>
              <a:t>) do not define a clade. (See in example drawing ala Hennig). </a:t>
            </a:r>
          </a:p>
          <a:p>
            <a:pPr eaLnBrk="1" hangingPunct="1">
              <a:spcBef>
                <a:spcPts val="500"/>
              </a:spcBef>
              <a:spcAft>
                <a:spcPts val="500"/>
              </a:spcAft>
              <a:buFontTx/>
              <a:buNone/>
            </a:pPr>
            <a:r>
              <a:rPr lang="en-US" altLang="en-US" sz="2400" dirty="0">
                <a:latin typeface="+mj-lt"/>
              </a:rPr>
              <a:t>To use these terms you need to have </a:t>
            </a:r>
            <a:r>
              <a:rPr lang="en-US" altLang="en-US" sz="2400" dirty="0">
                <a:solidFill>
                  <a:srgbClr val="CC0033"/>
                </a:solidFill>
                <a:latin typeface="+mj-lt"/>
              </a:rPr>
              <a:t>polarized characters</a:t>
            </a:r>
            <a:r>
              <a:rPr lang="en-US" altLang="en-US" sz="2400" dirty="0">
                <a:latin typeface="+mj-lt"/>
              </a:rPr>
              <a:t>; for most molecular characters you don't know which state is primitive and which is derived (exceptions: ?). </a:t>
            </a:r>
            <a:br>
              <a:rPr lang="en-US" altLang="en-US" sz="2400" b="1" dirty="0">
                <a:latin typeface="+mj-lt"/>
              </a:rPr>
            </a:br>
            <a:br>
              <a:rPr lang="en-US" altLang="en-US" sz="2400" b="1" dirty="0">
                <a:latin typeface="+mj-lt"/>
              </a:rPr>
            </a:br>
            <a:endParaRPr lang="en-US" altLang="en-US" sz="2400" b="1" dirty="0">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4F6-A7CC-1C43-A62B-1A2A756AF56F}"/>
              </a:ext>
            </a:extLst>
          </p:cNvPr>
          <p:cNvSpPr>
            <a:spLocks noGrp="1"/>
          </p:cNvSpPr>
          <p:nvPr>
            <p:ph type="title"/>
          </p:nvPr>
        </p:nvSpPr>
        <p:spPr>
          <a:xfrm>
            <a:off x="336483" y="294267"/>
            <a:ext cx="9074426" cy="571500"/>
          </a:xfrm>
        </p:spPr>
        <p:txBody>
          <a:bodyPr>
            <a:normAutofit fontScale="90000"/>
          </a:bodyPr>
          <a:lstStyle/>
          <a:p>
            <a:r>
              <a:rPr lang="en-US" sz="2400" dirty="0"/>
              <a:t>Trees often are rearranged and can become misleading to the non-expert:</a:t>
            </a:r>
          </a:p>
        </p:txBody>
      </p:sp>
      <p:sp>
        <p:nvSpPr>
          <p:cNvPr id="7" name="TextBox 6">
            <a:extLst>
              <a:ext uri="{FF2B5EF4-FFF2-40B4-BE49-F238E27FC236}">
                <a16:creationId xmlns:a16="http://schemas.microsoft.com/office/drawing/2014/main" id="{91DCAFCC-1F61-6B42-AF2E-73422E0CD64B}"/>
              </a:ext>
            </a:extLst>
          </p:cNvPr>
          <p:cNvSpPr txBox="1"/>
          <p:nvPr/>
        </p:nvSpPr>
        <p:spPr>
          <a:xfrm>
            <a:off x="336483" y="5690695"/>
            <a:ext cx="11697862" cy="830997"/>
          </a:xfrm>
          <a:prstGeom prst="rect">
            <a:avLst/>
          </a:prstGeom>
          <a:noFill/>
        </p:spPr>
        <p:txBody>
          <a:bodyPr wrap="square" rtlCol="0">
            <a:spAutoFit/>
          </a:bodyPr>
          <a:lstStyle/>
          <a:p>
            <a:r>
              <a:rPr lang="en-US" dirty="0"/>
              <a:t>The two trees are identical, the fact that one depicts humans on top does not reflect us being more advanced, it just is one of many possible ways to draw a tree.  </a:t>
            </a:r>
          </a:p>
        </p:txBody>
      </p:sp>
      <p:pic>
        <p:nvPicPr>
          <p:cNvPr id="14" name="Picture 13">
            <a:extLst>
              <a:ext uri="{FF2B5EF4-FFF2-40B4-BE49-F238E27FC236}">
                <a16:creationId xmlns:a16="http://schemas.microsoft.com/office/drawing/2014/main" id="{A32506EA-D346-1047-A6D7-7239F08AC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5414" y="968923"/>
            <a:ext cx="4429006" cy="4362450"/>
          </a:xfrm>
          <a:prstGeom prst="rect">
            <a:avLst/>
          </a:prstGeom>
        </p:spPr>
      </p:pic>
      <p:pic>
        <p:nvPicPr>
          <p:cNvPr id="16" name="Picture 15">
            <a:extLst>
              <a:ext uri="{FF2B5EF4-FFF2-40B4-BE49-F238E27FC236}">
                <a16:creationId xmlns:a16="http://schemas.microsoft.com/office/drawing/2014/main" id="{5227A288-9DFA-024F-B5FD-5ED29E1AA7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6429" y="968923"/>
            <a:ext cx="4429006" cy="4362450"/>
          </a:xfrm>
          <a:prstGeom prst="rect">
            <a:avLst/>
          </a:prstGeom>
        </p:spPr>
      </p:pic>
    </p:spTree>
    <p:extLst>
      <p:ext uri="{BB962C8B-B14F-4D97-AF65-F5344CB8AC3E}">
        <p14:creationId xmlns:p14="http://schemas.microsoft.com/office/powerpoint/2010/main" val="4218900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09F1707-2B12-0D44-BE2C-C750A848B1B8}"/>
              </a:ext>
            </a:extLst>
          </p:cNvPr>
          <p:cNvSpPr>
            <a:spLocks noGrp="1" noChangeArrowheads="1"/>
          </p:cNvSpPr>
          <p:nvPr>
            <p:ph type="title"/>
          </p:nvPr>
        </p:nvSpPr>
        <p:spPr>
          <a:xfrm>
            <a:off x="1968500" y="284163"/>
            <a:ext cx="7772400" cy="533400"/>
          </a:xfrm>
        </p:spPr>
        <p:txBody>
          <a:bodyPr>
            <a:normAutofit fontScale="90000"/>
          </a:bodyPr>
          <a:lstStyle/>
          <a:p>
            <a:pPr eaLnBrk="1" hangingPunct="1"/>
            <a:r>
              <a:rPr lang="en-US" altLang="en-US" dirty="0">
                <a:ea typeface="ＭＳ Ｐゴシック" panose="020B0600070205080204" pitchFamily="34" charset="-128"/>
              </a:rPr>
              <a:t>Terminology</a:t>
            </a:r>
          </a:p>
        </p:txBody>
      </p:sp>
      <p:sp>
        <p:nvSpPr>
          <p:cNvPr id="86019" name="Text Box 3">
            <a:extLst>
              <a:ext uri="{FF2B5EF4-FFF2-40B4-BE49-F238E27FC236}">
                <a16:creationId xmlns:a16="http://schemas.microsoft.com/office/drawing/2014/main" id="{9C0D296C-FC1D-B248-8A70-1F18239C0694}"/>
              </a:ext>
            </a:extLst>
          </p:cNvPr>
          <p:cNvSpPr txBox="1">
            <a:spLocks noChangeArrowheads="1"/>
          </p:cNvSpPr>
          <p:nvPr/>
        </p:nvSpPr>
        <p:spPr bwMode="auto">
          <a:xfrm>
            <a:off x="238125" y="995363"/>
            <a:ext cx="1171575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Related terms: </a:t>
            </a:r>
            <a:b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autapomorphy</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a derived character that is only present in one group; an autapomorphic character does not tell us anything about the relationship of the group that has this character </a:t>
            </a:r>
            <a:r>
              <a:rPr kumimoji="0" lang="en-US" altLang="en-US" sz="2400" b="1" i="0" u="none" strike="noStrike" kern="1200" cap="none" spc="0" normalizeH="0" baseline="0" noProof="0" dirty="0" err="1">
                <a:ln>
                  <a:noFill/>
                </a:ln>
                <a:solidFill>
                  <a:srgbClr val="000000"/>
                </a:solidFill>
                <a:effectLst/>
                <a:uLnTx/>
                <a:uFillTx/>
                <a:latin typeface="Times" pitchFamily="2" charset="0"/>
                <a:ea typeface="ＭＳ Ｐゴシック" panose="020B0600070205080204" pitchFamily="34" charset="-128"/>
                <a:cs typeface="+mn-cs"/>
              </a:rPr>
              <a:t>ot</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other groups.</a:t>
            </a: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homoplasy</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a derived character that was derived twice independently (convergent evolution). </a:t>
            </a:r>
            <a:r>
              <a:rPr kumimoji="0" lang="en-US" altLang="en-US" sz="2400" b="1" i="1"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Note that the characters in question might still be homologous (e.g. a position in a sequence alignment, </a:t>
            </a:r>
            <a:r>
              <a:rPr kumimoji="0" lang="en-US" altLang="en-US" sz="2400" b="1" i="1" u="none" strike="noStrike" kern="1200" cap="none" spc="0" normalizeH="0" baseline="0" noProof="0" dirty="0" err="1">
                <a:ln>
                  <a:noFill/>
                </a:ln>
                <a:solidFill>
                  <a:srgbClr val="000000"/>
                </a:solidFill>
                <a:effectLst/>
                <a:uLnTx/>
                <a:uFillTx/>
                <a:latin typeface="Times" pitchFamily="2" charset="0"/>
                <a:ea typeface="ＭＳ Ｐゴシック" panose="020B0600070205080204" pitchFamily="34" charset="-128"/>
                <a:cs typeface="+mn-cs"/>
              </a:rPr>
              <a:t>frontlimbs</a:t>
            </a:r>
            <a:r>
              <a:rPr kumimoji="0" lang="en-US" altLang="en-US" sz="2400" b="1" i="1"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turned into wings in birds and bats). </a:t>
            </a:r>
            <a:endPar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paraphyletic</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a taxonomic group that is defined by a common ancestor, however, the common ancestor of this group also has </a:t>
            </a:r>
            <a:r>
              <a:rPr kumimoji="0" lang="en-US" altLang="en-US" sz="2400" b="1" i="0" u="none" strike="noStrike" kern="1200" cap="none" spc="0" normalizeH="0" baseline="0" noProof="0" dirty="0" err="1">
                <a:ln>
                  <a:noFill/>
                </a:ln>
                <a:solidFill>
                  <a:srgbClr val="000000"/>
                </a:solidFill>
                <a:effectLst/>
                <a:uLnTx/>
                <a:uFillTx/>
                <a:latin typeface="Times" pitchFamily="2" charset="0"/>
                <a:ea typeface="ＭＳ Ｐゴシック" panose="020B0600070205080204" pitchFamily="34" charset="-128"/>
                <a:cs typeface="+mn-cs"/>
              </a:rPr>
              <a:t>decendants</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that do not belong to this taxonomic group. Many systematists despise paraphyletic groups (and consider them to be polyphyletic). Examples for paraphyletic groups are reptiles and protists. Many consider the archaea to be paraphyletic as well.</a:t>
            </a:r>
            <a:endPar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holophyletic</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same as above, but the common ancestor gave rise only to members of the group. </a:t>
            </a:r>
            <a:endParaRPr kumimoji="0" lang="en-US" altLang="en-US" sz="2400" b="0"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16390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708EA3B-F198-5744-8ABF-A4B8FB537598}"/>
              </a:ext>
            </a:extLst>
          </p:cNvPr>
          <p:cNvSpPr>
            <a:spLocks noChangeArrowheads="1"/>
          </p:cNvSpPr>
          <p:nvPr/>
        </p:nvSpPr>
        <p:spPr bwMode="auto">
          <a:xfrm>
            <a:off x="596900" y="977900"/>
            <a:ext cx="858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Branches, splits, bipartitions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Leaves, or OTUs (operational taxonomic units)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In a rooted tree: </a:t>
            </a:r>
            <a:r>
              <a:rPr kumimoji="0" lang="en-US" altLang="en-US" sz="2400" b="0" i="0" u="none" strike="noStrike" kern="1200" cap="none" spc="0" normalizeH="0" baseline="0" noProof="0">
                <a:ln>
                  <a:noFill/>
                </a:ln>
                <a:solidFill>
                  <a:srgbClr val="FF0000"/>
                </a:solidFill>
                <a:effectLst/>
                <a:uLnTx/>
                <a:uFillTx/>
                <a:latin typeface="Times" pitchFamily="2" charset="0"/>
                <a:ea typeface="ＭＳ Ｐゴシック" panose="020B0600070205080204" pitchFamily="34" charset="-128"/>
                <a:cs typeface="+mn-cs"/>
              </a:rPr>
              <a:t>clade</a:t>
            </a: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s (else clans)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Mono-, Para-, polyphyletic groups, cladists and a natural taxonomy</a:t>
            </a:r>
          </a:p>
        </p:txBody>
      </p:sp>
      <p:sp>
        <p:nvSpPr>
          <p:cNvPr id="81923" name="Rectangle 3">
            <a:extLst>
              <a:ext uri="{FF2B5EF4-FFF2-40B4-BE49-F238E27FC236}">
                <a16:creationId xmlns:a16="http://schemas.microsoft.com/office/drawing/2014/main" id="{F9D20979-17B2-4346-ACE4-FF2BC10B8232}"/>
              </a:ext>
            </a:extLst>
          </p:cNvPr>
          <p:cNvSpPr>
            <a:spLocks noGrp="1" noChangeArrowheads="1"/>
          </p:cNvSpPr>
          <p:nvPr>
            <p:ph type="title"/>
          </p:nvPr>
        </p:nvSpPr>
        <p:spPr>
          <a:xfrm>
            <a:off x="1928813" y="223838"/>
            <a:ext cx="7772400" cy="533400"/>
          </a:xfrm>
        </p:spPr>
        <p:txBody>
          <a:bodyPr>
            <a:normAutofit fontScale="90000"/>
          </a:bodyPr>
          <a:lstStyle/>
          <a:p>
            <a:pPr eaLnBrk="1" hangingPunct="1"/>
            <a:r>
              <a:rPr lang="en-US" altLang="en-US" dirty="0">
                <a:ea typeface="ＭＳ Ｐゴシック" panose="020B0600070205080204" pitchFamily="34" charset="-128"/>
              </a:rPr>
              <a:t>Terminology</a:t>
            </a:r>
          </a:p>
        </p:txBody>
      </p:sp>
      <p:sp>
        <p:nvSpPr>
          <p:cNvPr id="81924" name="Text Box 4">
            <a:extLst>
              <a:ext uri="{FF2B5EF4-FFF2-40B4-BE49-F238E27FC236}">
                <a16:creationId xmlns:a16="http://schemas.microsoft.com/office/drawing/2014/main" id="{689D8E21-332A-D746-A6F8-6ED9E2438E66}"/>
              </a:ext>
            </a:extLst>
          </p:cNvPr>
          <p:cNvSpPr txBox="1">
            <a:spLocks noChangeArrowheads="1"/>
          </p:cNvSpPr>
          <p:nvPr/>
        </p:nvSpPr>
        <p:spPr bwMode="auto">
          <a:xfrm>
            <a:off x="165100" y="2754313"/>
            <a:ext cx="118618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The term cladogram refers to a strictly bifurcating diagram, where each clade is defined by a common ancestor that only gives rise to members of this clade. I.e., a clade is </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monophyletic</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(derived from one ancestor) as opposed to a </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polyphyletic</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group (derived from many ancestors).  (Note: you need to know where the root is!  If one does not know the root, but one wants to denote a group that groups together, one can use the term </a:t>
            </a:r>
            <a:r>
              <a:rPr kumimoji="0" lang="en-US" altLang="en-US" sz="2000" b="1" i="0" u="none" strike="noStrike" kern="1200" cap="none" spc="0" normalizeH="0" baseline="0" noProof="0">
                <a:ln>
                  <a:noFill/>
                </a:ln>
                <a:solidFill>
                  <a:srgbClr val="FF0000"/>
                </a:solidFill>
                <a:effectLst/>
                <a:uLnTx/>
                <a:uFillTx/>
                <a:latin typeface="Times" pitchFamily="2" charset="0"/>
                <a:ea typeface="ＭＳ Ｐゴシック" panose="020B0600070205080204" pitchFamily="34" charset="-128"/>
                <a:cs typeface="+mn-cs"/>
              </a:rPr>
              <a:t>clan</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a:t>
            </a:r>
            <a:endParaRPr kumimoji="0" lang="en-US" altLang="en-US" sz="20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A clade is recognized and defined by </a:t>
            </a:r>
            <a:r>
              <a:rPr kumimoji="0" lang="en-US" altLang="en-US" sz="2000" b="1" i="0" u="none" strike="noStrike" kern="1200" cap="none" spc="0" normalizeH="0" baseline="0" noProof="0">
                <a:ln>
                  <a:noFill/>
                </a:ln>
                <a:solidFill>
                  <a:srgbClr val="0000FF"/>
                </a:solidFill>
                <a:effectLst/>
                <a:uLnTx/>
                <a:uFillTx/>
                <a:latin typeface="Times" pitchFamily="2" charset="0"/>
                <a:ea typeface="ＭＳ Ｐゴシック" panose="020B0600070205080204" pitchFamily="34" charset="-128"/>
                <a:cs typeface="+mn-cs"/>
              </a:rPr>
              <a:t>shared derived characters </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 synapomorphies</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0000FF"/>
                </a:solidFill>
                <a:effectLst/>
                <a:uLnTx/>
                <a:uFillTx/>
                <a:latin typeface="Times" pitchFamily="2" charset="0"/>
                <a:ea typeface="ＭＳ Ｐゴシック" panose="020B0600070205080204" pitchFamily="34" charset="-128"/>
                <a:cs typeface="+mn-cs"/>
              </a:rPr>
              <a:t>Shared primitive characters</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 </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sympleisiomorphies , </a:t>
            </a:r>
            <a:r>
              <a:rPr kumimoji="0" lang="en-US" altLang="en-US" sz="2000" b="1" i="0" u="none" strike="noStrike" kern="1200" cap="none" spc="0" normalizeH="0" baseline="0" noProof="0">
                <a:ln>
                  <a:noFill/>
                </a:ln>
                <a:solidFill>
                  <a:srgbClr val="333333"/>
                </a:solidFill>
                <a:effectLst/>
                <a:uLnTx/>
                <a:uFillTx/>
                <a:latin typeface="Times" pitchFamily="2" charset="0"/>
                <a:ea typeface="ＭＳ Ｐゴシック" panose="020B0600070205080204" pitchFamily="34" charset="-128"/>
                <a:cs typeface="+mn-cs"/>
              </a:rPr>
              <a:t>alternativie spelling is symplesiomorphies</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do not define a clade. (See in example drawing ala Hennig). </a:t>
            </a:r>
            <a:endParaRPr kumimoji="0" lang="en-US" altLang="en-US" sz="20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To use these terms you need to have </a:t>
            </a:r>
            <a:r>
              <a:rPr kumimoji="0" lang="en-US" altLang="en-US" sz="24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polarized characters</a:t>
            </a: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for most molecular characters you don't know which state is primitive and which is derived (exceptions:....). </a:t>
            </a:r>
            <a:br>
              <a:rPr kumimoji="0" lang="en-US" altLang="en-US" sz="18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br>
            <a:br>
              <a:rPr kumimoji="0" lang="en-US" altLang="en-US" sz="18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b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845799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2AAF8241-96B7-BD45-ACF3-6B1101BAF071}"/>
              </a:ext>
            </a:extLst>
          </p:cNvPr>
          <p:cNvSpPr>
            <a:spLocks noGrp="1" noChangeArrowheads="1"/>
          </p:cNvSpPr>
          <p:nvPr>
            <p:ph type="title"/>
          </p:nvPr>
        </p:nvSpPr>
        <p:spPr>
          <a:xfrm>
            <a:off x="914400" y="227013"/>
            <a:ext cx="10363200" cy="811212"/>
          </a:xfrm>
        </p:spPr>
        <p:txBody>
          <a:bodyPr/>
          <a:lstStyle/>
          <a:p>
            <a:r>
              <a:rPr lang="en-US" altLang="en-US">
                <a:ea typeface="ＭＳ Ｐゴシック" panose="020B0600070205080204" pitchFamily="34" charset="-128"/>
              </a:rPr>
              <a:t>Complications and Controversies</a:t>
            </a:r>
          </a:p>
        </p:txBody>
      </p:sp>
      <p:sp>
        <p:nvSpPr>
          <p:cNvPr id="3" name="TextBox 2">
            <a:extLst>
              <a:ext uri="{FF2B5EF4-FFF2-40B4-BE49-F238E27FC236}">
                <a16:creationId xmlns:a16="http://schemas.microsoft.com/office/drawing/2014/main" id="{3F1FB39D-B5E8-DB4A-9E6E-57343992B784}"/>
              </a:ext>
            </a:extLst>
          </p:cNvPr>
          <p:cNvSpPr txBox="1"/>
          <p:nvPr/>
        </p:nvSpPr>
        <p:spPr>
          <a:xfrm>
            <a:off x="615950" y="1173163"/>
            <a:ext cx="11242675" cy="52625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Hennig: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Shared derived characters define monophyletic groups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Shared primitive characters define paraphyletic groups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homoplasies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characters that evolved independently define polyphyletic groups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Ernst Ashlock (and Ernst Mayr and others)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Both, shared derived characters and shared primitive characters define monophyletic groups – they go back to a common ancestor, and they deserve a name (e.g., prokaryotes, reptiles)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Shared derived characters define holophyletic groups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Homoplasies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define polyphyletic groups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59678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2">
            <a:extLst>
              <a:ext uri="{FF2B5EF4-FFF2-40B4-BE49-F238E27FC236}">
                <a16:creationId xmlns:a16="http://schemas.microsoft.com/office/drawing/2014/main" id="{B3AD98C6-B4DB-E64B-9BF4-5FEFEDDA557E}"/>
              </a:ext>
            </a:extLst>
          </p:cNvPr>
          <p:cNvSpPr txBox="1">
            <a:spLocks noChangeArrowheads="1"/>
          </p:cNvSpPr>
          <p:nvPr/>
        </p:nvSpPr>
        <p:spPr bwMode="auto">
          <a:xfrm>
            <a:off x="230188" y="47482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Ashlock </a:t>
            </a:r>
          </a:p>
        </p:txBody>
      </p:sp>
      <p:sp>
        <p:nvSpPr>
          <p:cNvPr id="104451" name="TextBox 3">
            <a:extLst>
              <a:ext uri="{FF2B5EF4-FFF2-40B4-BE49-F238E27FC236}">
                <a16:creationId xmlns:a16="http://schemas.microsoft.com/office/drawing/2014/main" id="{5F98953E-D126-824E-9B9E-F0853FB8FD96}"/>
              </a:ext>
            </a:extLst>
          </p:cNvPr>
          <p:cNvSpPr txBox="1">
            <a:spLocks noChangeArrowheads="1"/>
          </p:cNvSpPr>
          <p:nvPr/>
        </p:nvSpPr>
        <p:spPr bwMode="auto">
          <a:xfrm>
            <a:off x="230188" y="304165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Hennig </a:t>
            </a:r>
          </a:p>
        </p:txBody>
      </p:sp>
      <p:sp>
        <p:nvSpPr>
          <p:cNvPr id="104452" name="TextBox 6">
            <a:extLst>
              <a:ext uri="{FF2B5EF4-FFF2-40B4-BE49-F238E27FC236}">
                <a16:creationId xmlns:a16="http://schemas.microsoft.com/office/drawing/2014/main" id="{C8C22214-3BEE-E94D-A473-FFA1870256D1}"/>
              </a:ext>
            </a:extLst>
          </p:cNvPr>
          <p:cNvSpPr txBox="1">
            <a:spLocks noChangeArrowheads="1"/>
          </p:cNvSpPr>
          <p:nvPr/>
        </p:nvSpPr>
        <p:spPr bwMode="auto">
          <a:xfrm>
            <a:off x="7958138" y="1803400"/>
            <a:ext cx="24114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Shared Derived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Characters</a:t>
            </a:r>
          </a:p>
        </p:txBody>
      </p:sp>
      <p:sp>
        <p:nvSpPr>
          <p:cNvPr id="104453" name="TextBox 7">
            <a:extLst>
              <a:ext uri="{FF2B5EF4-FFF2-40B4-BE49-F238E27FC236}">
                <a16:creationId xmlns:a16="http://schemas.microsoft.com/office/drawing/2014/main" id="{C1FBA3F6-4C06-EC49-9661-1132D1B43CA4}"/>
              </a:ext>
            </a:extLst>
          </p:cNvPr>
          <p:cNvSpPr txBox="1">
            <a:spLocks noChangeArrowheads="1"/>
          </p:cNvSpPr>
          <p:nvPr/>
        </p:nvSpPr>
        <p:spPr bwMode="auto">
          <a:xfrm>
            <a:off x="4802188" y="1803400"/>
            <a:ext cx="2581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Shared primitive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Characters</a:t>
            </a:r>
          </a:p>
        </p:txBody>
      </p:sp>
      <p:sp>
        <p:nvSpPr>
          <p:cNvPr id="104454" name="TextBox 9">
            <a:extLst>
              <a:ext uri="{FF2B5EF4-FFF2-40B4-BE49-F238E27FC236}">
                <a16:creationId xmlns:a16="http://schemas.microsoft.com/office/drawing/2014/main" id="{92842778-4E59-8F45-AEA5-5D105B55E266}"/>
              </a:ext>
            </a:extLst>
          </p:cNvPr>
          <p:cNvSpPr txBox="1">
            <a:spLocks noChangeArrowheads="1"/>
          </p:cNvSpPr>
          <p:nvPr/>
        </p:nvSpPr>
        <p:spPr bwMode="auto">
          <a:xfrm>
            <a:off x="2260600" y="1989138"/>
            <a:ext cx="196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Homoplasies</a:t>
            </a:r>
          </a:p>
        </p:txBody>
      </p:sp>
      <p:sp>
        <p:nvSpPr>
          <p:cNvPr id="104455" name="TextBox 10">
            <a:extLst>
              <a:ext uri="{FF2B5EF4-FFF2-40B4-BE49-F238E27FC236}">
                <a16:creationId xmlns:a16="http://schemas.microsoft.com/office/drawing/2014/main" id="{D8516077-955C-A144-9B6C-32C6D8041DDB}"/>
              </a:ext>
            </a:extLst>
          </p:cNvPr>
          <p:cNvSpPr txBox="1">
            <a:spLocks noChangeArrowheads="1"/>
          </p:cNvSpPr>
          <p:nvPr/>
        </p:nvSpPr>
        <p:spPr bwMode="auto">
          <a:xfrm>
            <a:off x="2260600" y="4992688"/>
            <a:ext cx="1914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Polyphyletic </a:t>
            </a:r>
          </a:p>
        </p:txBody>
      </p:sp>
      <p:sp>
        <p:nvSpPr>
          <p:cNvPr id="104456" name="TextBox 11">
            <a:extLst>
              <a:ext uri="{FF2B5EF4-FFF2-40B4-BE49-F238E27FC236}">
                <a16:creationId xmlns:a16="http://schemas.microsoft.com/office/drawing/2014/main" id="{865E39E4-F948-8A45-8A0E-742AD1CA1E25}"/>
              </a:ext>
            </a:extLst>
          </p:cNvPr>
          <p:cNvSpPr txBox="1">
            <a:spLocks noChangeArrowheads="1"/>
          </p:cNvSpPr>
          <p:nvPr/>
        </p:nvSpPr>
        <p:spPr bwMode="auto">
          <a:xfrm>
            <a:off x="4868863" y="3409950"/>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Paraphyletic </a:t>
            </a:r>
          </a:p>
        </p:txBody>
      </p:sp>
      <p:sp>
        <p:nvSpPr>
          <p:cNvPr id="104457" name="TextBox 12">
            <a:extLst>
              <a:ext uri="{FF2B5EF4-FFF2-40B4-BE49-F238E27FC236}">
                <a16:creationId xmlns:a16="http://schemas.microsoft.com/office/drawing/2014/main" id="{68BD3110-B87B-2646-BBB3-8A9D459CB2AC}"/>
              </a:ext>
            </a:extLst>
          </p:cNvPr>
          <p:cNvSpPr txBox="1">
            <a:spLocks noChangeArrowheads="1"/>
          </p:cNvSpPr>
          <p:nvPr/>
        </p:nvSpPr>
        <p:spPr bwMode="auto">
          <a:xfrm>
            <a:off x="7978775" y="3409950"/>
            <a:ext cx="200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Monophyletic</a:t>
            </a:r>
          </a:p>
        </p:txBody>
      </p:sp>
      <p:sp>
        <p:nvSpPr>
          <p:cNvPr id="104458" name="TextBox 14">
            <a:extLst>
              <a:ext uri="{FF2B5EF4-FFF2-40B4-BE49-F238E27FC236}">
                <a16:creationId xmlns:a16="http://schemas.microsoft.com/office/drawing/2014/main" id="{685785D4-4D65-B348-ACA4-77CF0C3A7CCE}"/>
              </a:ext>
            </a:extLst>
          </p:cNvPr>
          <p:cNvSpPr txBox="1">
            <a:spLocks noChangeArrowheads="1"/>
          </p:cNvSpPr>
          <p:nvPr/>
        </p:nvSpPr>
        <p:spPr bwMode="auto">
          <a:xfrm>
            <a:off x="2260600" y="3402013"/>
            <a:ext cx="1914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Polyphyletic </a:t>
            </a:r>
          </a:p>
        </p:txBody>
      </p:sp>
      <p:sp>
        <p:nvSpPr>
          <p:cNvPr id="104459" name="Left Brace 17">
            <a:extLst>
              <a:ext uri="{FF2B5EF4-FFF2-40B4-BE49-F238E27FC236}">
                <a16:creationId xmlns:a16="http://schemas.microsoft.com/office/drawing/2014/main" id="{BADA9F82-75B8-2441-822E-FBAF5A8D68E0}"/>
              </a:ext>
            </a:extLst>
          </p:cNvPr>
          <p:cNvSpPr>
            <a:spLocks/>
          </p:cNvSpPr>
          <p:nvPr/>
        </p:nvSpPr>
        <p:spPr bwMode="auto">
          <a:xfrm rot="-5400000">
            <a:off x="7477919" y="2413794"/>
            <a:ext cx="534988" cy="6330950"/>
          </a:xfrm>
          <a:prstGeom prst="leftBrace">
            <a:avLst>
              <a:gd name="adj1" fmla="val 8328"/>
              <a:gd name="adj2" fmla="val 50000"/>
            </a:avLst>
          </a:prstGeom>
          <a:solidFill>
            <a:schemeClr val="bg1"/>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60" name="TextBox 20">
            <a:extLst>
              <a:ext uri="{FF2B5EF4-FFF2-40B4-BE49-F238E27FC236}">
                <a16:creationId xmlns:a16="http://schemas.microsoft.com/office/drawing/2014/main" id="{2110DBD0-A861-FC45-9FE4-369B64619A95}"/>
              </a:ext>
            </a:extLst>
          </p:cNvPr>
          <p:cNvSpPr txBox="1">
            <a:spLocks noChangeArrowheads="1"/>
          </p:cNvSpPr>
          <p:nvPr/>
        </p:nvSpPr>
        <p:spPr bwMode="auto">
          <a:xfrm>
            <a:off x="6553200" y="5973763"/>
            <a:ext cx="200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Monophyletic</a:t>
            </a:r>
          </a:p>
        </p:txBody>
      </p:sp>
      <p:sp>
        <p:nvSpPr>
          <p:cNvPr id="104461" name="TextBox 21">
            <a:extLst>
              <a:ext uri="{FF2B5EF4-FFF2-40B4-BE49-F238E27FC236}">
                <a16:creationId xmlns:a16="http://schemas.microsoft.com/office/drawing/2014/main" id="{52C37FCE-A1F1-6249-8D0B-7C80E404C288}"/>
              </a:ext>
            </a:extLst>
          </p:cNvPr>
          <p:cNvSpPr txBox="1">
            <a:spLocks noChangeArrowheads="1"/>
          </p:cNvSpPr>
          <p:nvPr/>
        </p:nvSpPr>
        <p:spPr bwMode="auto">
          <a:xfrm>
            <a:off x="1077913" y="393700"/>
            <a:ext cx="5475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Which characters define which groups:</a:t>
            </a:r>
          </a:p>
        </p:txBody>
      </p:sp>
      <p:sp>
        <p:nvSpPr>
          <p:cNvPr id="104462" name="TextBox 16">
            <a:extLst>
              <a:ext uri="{FF2B5EF4-FFF2-40B4-BE49-F238E27FC236}">
                <a16:creationId xmlns:a16="http://schemas.microsoft.com/office/drawing/2014/main" id="{3E5F7C33-A8BB-1B47-BD4B-8243C63AFB66}"/>
              </a:ext>
            </a:extLst>
          </p:cNvPr>
          <p:cNvSpPr txBox="1">
            <a:spLocks noChangeArrowheads="1"/>
          </p:cNvSpPr>
          <p:nvPr/>
        </p:nvSpPr>
        <p:spPr bwMode="auto">
          <a:xfrm>
            <a:off x="7986713" y="4954588"/>
            <a:ext cx="186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Holophyletic</a:t>
            </a:r>
          </a:p>
        </p:txBody>
      </p:sp>
      <p:cxnSp>
        <p:nvCxnSpPr>
          <p:cNvPr id="24" name="Straight Connector 23">
            <a:extLst>
              <a:ext uri="{FF2B5EF4-FFF2-40B4-BE49-F238E27FC236}">
                <a16:creationId xmlns:a16="http://schemas.microsoft.com/office/drawing/2014/main" id="{E61B29ED-9828-7243-A897-19EE5BC7F124}"/>
              </a:ext>
            </a:extLst>
          </p:cNvPr>
          <p:cNvCxnSpPr>
            <a:cxnSpLocks/>
          </p:cNvCxnSpPr>
          <p:nvPr/>
        </p:nvCxnSpPr>
        <p:spPr bwMode="auto">
          <a:xfrm>
            <a:off x="358775" y="4349750"/>
            <a:ext cx="10552113"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BF88AB3-E63C-464A-844C-42F7D7A9991A}"/>
              </a:ext>
            </a:extLst>
          </p:cNvPr>
          <p:cNvCxnSpPr>
            <a:cxnSpLocks/>
          </p:cNvCxnSpPr>
          <p:nvPr/>
        </p:nvCxnSpPr>
        <p:spPr bwMode="auto">
          <a:xfrm flipV="1">
            <a:off x="2211388" y="1590675"/>
            <a:ext cx="0" cy="484505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7F11DBDD-DD0C-9749-ABDB-6E37D5F1117D}"/>
              </a:ext>
            </a:extLst>
          </p:cNvPr>
          <p:cNvCxnSpPr>
            <a:cxnSpLocks/>
          </p:cNvCxnSpPr>
          <p:nvPr/>
        </p:nvCxnSpPr>
        <p:spPr bwMode="auto">
          <a:xfrm flipV="1">
            <a:off x="4546600" y="1528763"/>
            <a:ext cx="0" cy="484505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A19AFB0-A27F-1140-B5CC-13E656D6E8FF}"/>
              </a:ext>
            </a:extLst>
          </p:cNvPr>
          <p:cNvCxnSpPr>
            <a:cxnSpLocks/>
          </p:cNvCxnSpPr>
          <p:nvPr/>
        </p:nvCxnSpPr>
        <p:spPr bwMode="auto">
          <a:xfrm flipV="1">
            <a:off x="7696200" y="1601788"/>
            <a:ext cx="15875" cy="3709987"/>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85899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04F2-0AC2-E94D-A994-2944644F67EC}"/>
              </a:ext>
            </a:extLst>
          </p:cNvPr>
          <p:cNvSpPr txBox="1"/>
          <p:nvPr/>
        </p:nvSpPr>
        <p:spPr>
          <a:xfrm>
            <a:off x="266371" y="1483383"/>
            <a:ext cx="11425238" cy="575542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Willi Hennig (a view accepted by most taxonomist that do not need to teach undergraduate students)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reptiles,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fish,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protists,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algae,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green algae,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prokaryotes,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and many others</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are not proper taxonomic groups, because the ancestor of these groups was also ancestor to organisms that are not part of this group.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A2711C89-E3BA-C04F-9E04-E3EFA52D6F14}"/>
              </a:ext>
            </a:extLst>
          </p:cNvPr>
          <p:cNvSpPr txBox="1"/>
          <p:nvPr/>
        </p:nvSpPr>
        <p:spPr>
          <a:xfrm>
            <a:off x="3551338" y="357351"/>
            <a:ext cx="4855304"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Why Fish don’t exist </a:t>
            </a:r>
          </a:p>
        </p:txBody>
      </p:sp>
    </p:spTree>
    <p:extLst>
      <p:ext uri="{BB962C8B-B14F-4D97-AF65-F5344CB8AC3E}">
        <p14:creationId xmlns:p14="http://schemas.microsoft.com/office/powerpoint/2010/main" val="3335437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11C89-E3BA-C04F-9E04-E3EFA52D6F14}"/>
              </a:ext>
            </a:extLst>
          </p:cNvPr>
          <p:cNvSpPr txBox="1"/>
          <p:nvPr/>
        </p:nvSpPr>
        <p:spPr>
          <a:xfrm>
            <a:off x="154413" y="269144"/>
            <a:ext cx="4442242"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Why Fish don’t exist </a:t>
            </a:r>
          </a:p>
        </p:txBody>
      </p:sp>
      <p:sp>
        <p:nvSpPr>
          <p:cNvPr id="5" name="TextBox 4">
            <a:extLst>
              <a:ext uri="{FF2B5EF4-FFF2-40B4-BE49-F238E27FC236}">
                <a16:creationId xmlns:a16="http://schemas.microsoft.com/office/drawing/2014/main" id="{F9E2A555-6F13-9149-88AE-70D87E0F78BD}"/>
              </a:ext>
            </a:extLst>
          </p:cNvPr>
          <p:cNvSpPr txBox="1"/>
          <p:nvPr/>
        </p:nvSpPr>
        <p:spPr>
          <a:xfrm>
            <a:off x="144099" y="1385816"/>
            <a:ext cx="335220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Link to an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npr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 interview</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11688490-C55F-6D4D-A16E-FDC137664466}"/>
              </a:ext>
            </a:extLst>
          </p:cNvPr>
          <p:cNvSpPr txBox="1"/>
          <p:nvPr/>
        </p:nvSpPr>
        <p:spPr>
          <a:xfrm>
            <a:off x="131788" y="2317822"/>
            <a:ext cx="5663730" cy="15696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David Starr Jordan on Wikipedia</a:t>
            </a:r>
            <a:b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b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Taxonomist, eugenicist,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first president of Stanford,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and possible murdered of Jane Stanford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EEBEB321-8207-2D48-BFC0-BB112F8EFD9B}"/>
              </a:ext>
            </a:extLst>
          </p:cNvPr>
          <p:cNvSpPr txBox="1"/>
          <p:nvPr/>
        </p:nvSpPr>
        <p:spPr>
          <a:xfrm>
            <a:off x="100854" y="4544080"/>
            <a:ext cx="642252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You tube video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of virtual event with Lulu Miller</a:t>
            </a:r>
          </a:p>
        </p:txBody>
      </p:sp>
      <p:pic>
        <p:nvPicPr>
          <p:cNvPr id="1026" name="Picture 2" descr="Why Fish Don't Exist">
            <a:extLst>
              <a:ext uri="{FF2B5EF4-FFF2-40B4-BE49-F238E27FC236}">
                <a16:creationId xmlns:a16="http://schemas.microsoft.com/office/drawing/2014/main" id="{61ECB221-62CE-7A4D-AD74-FD4A39B0A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5346"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9A0355-A7CD-884C-ADDB-6D78D6F4AA51}"/>
              </a:ext>
            </a:extLst>
          </p:cNvPr>
          <p:cNvSpPr txBox="1"/>
          <p:nvPr/>
        </p:nvSpPr>
        <p:spPr>
          <a:xfrm>
            <a:off x="154413" y="5402317"/>
            <a:ext cx="193033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7"/>
              </a:rPr>
              <a:t>Link to book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9087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10BB-0E3F-7E16-E4AB-EF0FF7A74FAB}"/>
              </a:ext>
            </a:extLst>
          </p:cNvPr>
          <p:cNvSpPr>
            <a:spLocks noGrp="1"/>
          </p:cNvSpPr>
          <p:nvPr>
            <p:ph type="title"/>
          </p:nvPr>
        </p:nvSpPr>
        <p:spPr>
          <a:xfrm>
            <a:off x="400594" y="-104852"/>
            <a:ext cx="11390812" cy="1325563"/>
          </a:xfrm>
        </p:spPr>
        <p:txBody>
          <a:bodyPr>
            <a:normAutofit/>
          </a:bodyPr>
          <a:lstStyle/>
          <a:p>
            <a:r>
              <a:rPr lang="en-US" sz="4000" dirty="0"/>
              <a:t>Why might it be correct to say that “Fish don’t exist”?</a:t>
            </a:r>
          </a:p>
        </p:txBody>
      </p:sp>
      <p:sp>
        <p:nvSpPr>
          <p:cNvPr id="3" name="Content Placeholder 2">
            <a:extLst>
              <a:ext uri="{FF2B5EF4-FFF2-40B4-BE49-F238E27FC236}">
                <a16:creationId xmlns:a16="http://schemas.microsoft.com/office/drawing/2014/main" id="{7ECE796D-4049-98B2-D7F0-E4B886473901}"/>
              </a:ext>
            </a:extLst>
          </p:cNvPr>
          <p:cNvSpPr>
            <a:spLocks noGrp="1"/>
          </p:cNvSpPr>
          <p:nvPr>
            <p:ph idx="1"/>
          </p:nvPr>
        </p:nvSpPr>
        <p:spPr>
          <a:xfrm>
            <a:off x="142870" y="1220711"/>
            <a:ext cx="7994955" cy="3211075"/>
          </a:xfrm>
        </p:spPr>
        <p:txBody>
          <a:bodyPr>
            <a:normAutofit/>
          </a:bodyPr>
          <a:lstStyle/>
          <a:p>
            <a:pPr marL="0" indent="0">
              <a:lnSpc>
                <a:spcPct val="110000"/>
              </a:lnSpc>
              <a:buNone/>
            </a:pPr>
            <a:r>
              <a:rPr lang="en-US" dirty="0">
                <a:latin typeface="+mj-lt"/>
              </a:rPr>
              <a:t>The distinction between holophyletic and monophyletic that Mayr and Ashlock propose abandons a taxonomy based on natural groups.  </a:t>
            </a:r>
            <a:br>
              <a:rPr lang="en-US" dirty="0">
                <a:latin typeface="+mj-lt"/>
              </a:rPr>
            </a:br>
            <a:r>
              <a:rPr lang="en-US" dirty="0">
                <a:latin typeface="+mj-lt"/>
              </a:rPr>
              <a:t>Discuss the advantages and disadvantages of a strict cladistic approach that does not allow groups based on </a:t>
            </a:r>
            <a:r>
              <a:rPr lang="en-US" dirty="0" err="1">
                <a:latin typeface="+mj-lt"/>
              </a:rPr>
              <a:t>symplesiomorphies</a:t>
            </a:r>
            <a:r>
              <a:rPr lang="en-US" dirty="0">
                <a:latin typeface="+mj-lt"/>
              </a:rPr>
              <a:t> (shared primitive characters).  </a:t>
            </a:r>
          </a:p>
        </p:txBody>
      </p:sp>
      <p:pic>
        <p:nvPicPr>
          <p:cNvPr id="4" name="Picture 2" descr="Why Fish Don't Exist">
            <a:extLst>
              <a:ext uri="{FF2B5EF4-FFF2-40B4-BE49-F238E27FC236}">
                <a16:creationId xmlns:a16="http://schemas.microsoft.com/office/drawing/2014/main" id="{2582F870-133E-C903-B724-A1ABC02CB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278" y="1095477"/>
            <a:ext cx="3144852" cy="4797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601E2B-3674-F640-B623-C56755303279}"/>
              </a:ext>
            </a:extLst>
          </p:cNvPr>
          <p:cNvSpPr txBox="1"/>
          <p:nvPr/>
        </p:nvSpPr>
        <p:spPr>
          <a:xfrm>
            <a:off x="8501448" y="5892710"/>
            <a:ext cx="3690552" cy="1200329"/>
          </a:xfrm>
          <a:prstGeom prst="rect">
            <a:avLst/>
          </a:prstGeom>
          <a:noFill/>
        </p:spPr>
        <p:txBody>
          <a:bodyPr wrap="square" rtlCol="0">
            <a:spAutoFit/>
          </a:bodyPr>
          <a:lstStyle/>
          <a:p>
            <a:r>
              <a:rPr lang="en-US" dirty="0"/>
              <a:t>Note: Willi Henning’s cladistics is at odds with Ernst Mayr’s understanding of taxonomic groups.  </a:t>
            </a:r>
          </a:p>
          <a:p>
            <a:endParaRPr lang="en-US" dirty="0"/>
          </a:p>
        </p:txBody>
      </p:sp>
      <p:sp>
        <p:nvSpPr>
          <p:cNvPr id="6" name="TextBox 5">
            <a:extLst>
              <a:ext uri="{FF2B5EF4-FFF2-40B4-BE49-F238E27FC236}">
                <a16:creationId xmlns:a16="http://schemas.microsoft.com/office/drawing/2014/main" id="{B7E7613E-030C-400A-4CB3-43FD862F524A}"/>
              </a:ext>
            </a:extLst>
          </p:cNvPr>
          <p:cNvSpPr txBox="1"/>
          <p:nvPr/>
        </p:nvSpPr>
        <p:spPr>
          <a:xfrm>
            <a:off x="142870" y="5089530"/>
            <a:ext cx="7994955" cy="803179"/>
          </a:xfrm>
          <a:prstGeom prst="rect">
            <a:avLst/>
          </a:prstGeom>
        </p:spPr>
        <p:txBody>
          <a:bodyPr vert="horz" lIns="91440" tIns="45720" rIns="91440" bIns="45720" rtlCol="0">
            <a:noAutofit/>
          </a:bodyPr>
          <a:lstStyle>
            <a:lvl1pPr indent="0">
              <a:lnSpc>
                <a:spcPct val="110000"/>
              </a:lnSpc>
              <a:spcBef>
                <a:spcPts val="1000"/>
              </a:spcBef>
              <a:buFont typeface="Arial" panose="020B0604020202020204" pitchFamily="34" charset="0"/>
              <a:buNone/>
              <a:defRPr sz="28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List a few groups of organisms that represent paraphyletic groups </a:t>
            </a:r>
          </a:p>
        </p:txBody>
      </p:sp>
    </p:spTree>
    <p:extLst>
      <p:ext uri="{BB962C8B-B14F-4D97-AF65-F5344CB8AC3E}">
        <p14:creationId xmlns:p14="http://schemas.microsoft.com/office/powerpoint/2010/main" val="287503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01EE3E-0FAF-B6F7-8A26-575A0D67DF93}"/>
              </a:ext>
            </a:extLst>
          </p:cNvPr>
          <p:cNvPicPr>
            <a:picLocks noChangeAspect="1"/>
          </p:cNvPicPr>
          <p:nvPr/>
        </p:nvPicPr>
        <p:blipFill>
          <a:blip r:embed="rId2"/>
          <a:stretch>
            <a:fillRect/>
          </a:stretch>
        </p:blipFill>
        <p:spPr>
          <a:xfrm>
            <a:off x="137931" y="2891902"/>
            <a:ext cx="6934200" cy="3140601"/>
          </a:xfrm>
          <a:prstGeom prst="rect">
            <a:avLst/>
          </a:prstGeom>
        </p:spPr>
      </p:pic>
      <p:sp>
        <p:nvSpPr>
          <p:cNvPr id="5" name="Rectangle 3">
            <a:extLst>
              <a:ext uri="{FF2B5EF4-FFF2-40B4-BE49-F238E27FC236}">
                <a16:creationId xmlns:a16="http://schemas.microsoft.com/office/drawing/2014/main" id="{6D0F38DC-E08B-503C-EBB6-AB89B2160010}"/>
              </a:ext>
            </a:extLst>
          </p:cNvPr>
          <p:cNvSpPr>
            <a:spLocks noChangeArrowheads="1"/>
          </p:cNvSpPr>
          <p:nvPr/>
        </p:nvSpPr>
        <p:spPr bwMode="auto">
          <a:xfrm>
            <a:off x="0" y="1011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03AD97F3-55D0-2318-265F-871FA13791BE}"/>
              </a:ext>
            </a:extLst>
          </p:cNvPr>
          <p:cNvSpPr txBox="1"/>
          <p:nvPr/>
        </p:nvSpPr>
        <p:spPr>
          <a:xfrm>
            <a:off x="233423" y="908244"/>
            <a:ext cx="11725154" cy="2308324"/>
          </a:xfrm>
          <a:prstGeom prst="rect">
            <a:avLst/>
          </a:prstGeom>
          <a:noFill/>
        </p:spPr>
        <p:txBody>
          <a:bodyPr wrap="square">
            <a:spAutoFit/>
          </a:bodyPr>
          <a:lstStyle/>
          <a:p>
            <a:pPr algn="l"/>
            <a:r>
              <a:rPr lang="en-US" b="0" i="0" u="none" strike="noStrike" dirty="0">
                <a:solidFill>
                  <a:srgbClr val="0070C0"/>
                </a:solidFill>
                <a:effectLst/>
                <a:latin typeface="arial" panose="020B0604020202020204" pitchFamily="34" charset="0"/>
              </a:rPr>
              <a:t>This may require some extra googling for finagling with </a:t>
            </a:r>
            <a:r>
              <a:rPr lang="en-US" b="0" i="0" u="none" strike="noStrike" dirty="0" err="1">
                <a:solidFill>
                  <a:srgbClr val="0070C0"/>
                </a:solidFill>
                <a:effectLst/>
                <a:latin typeface="arial" panose="020B0604020202020204" pitchFamily="34" charset="0"/>
              </a:rPr>
              <a:t>chatgpt</a:t>
            </a:r>
            <a:r>
              <a:rPr lang="en-US" b="0" i="0" u="none" strike="noStrike" dirty="0">
                <a:solidFill>
                  <a:srgbClr val="0070C0"/>
                </a:solidFill>
                <a:effectLst/>
                <a:latin typeface="arial" panose="020B0604020202020204" pitchFamily="34" charset="0"/>
              </a:rPr>
              <a:t>,  but please do your best.</a:t>
            </a:r>
          </a:p>
          <a:p>
            <a:pPr algn="l"/>
            <a:endParaRPr lang="en-US" dirty="0">
              <a:solidFill>
                <a:srgbClr val="0070C0"/>
              </a:solidFill>
              <a:latin typeface="arial" panose="020B0604020202020204" pitchFamily="34" charset="0"/>
            </a:endParaRPr>
          </a:p>
          <a:p>
            <a:pPr algn="l"/>
            <a:r>
              <a:rPr lang="en-US" b="0" i="0" u="none" strike="noStrike" dirty="0">
                <a:solidFill>
                  <a:srgbClr val="0070C0"/>
                </a:solidFill>
                <a:effectLst/>
                <a:latin typeface="Söhne"/>
              </a:rPr>
              <a:t>In Unix please write a short bit of code (i.e. a series of command line commands) that would create a new directory named "</a:t>
            </a:r>
            <a:r>
              <a:rPr lang="en-US" b="0" i="0" u="none" strike="noStrike" dirty="0" err="1">
                <a:solidFill>
                  <a:srgbClr val="0070C0"/>
                </a:solidFill>
                <a:effectLst/>
                <a:latin typeface="Söhne"/>
              </a:rPr>
              <a:t>Hello_World</a:t>
            </a:r>
            <a:r>
              <a:rPr lang="en-US" b="0" i="0" u="none" strike="noStrike" dirty="0">
                <a:solidFill>
                  <a:srgbClr val="0070C0"/>
                </a:solidFill>
                <a:effectLst/>
                <a:latin typeface="Söhne"/>
              </a:rPr>
              <a:t>" then enter that directory and create a .</a:t>
            </a:r>
            <a:r>
              <a:rPr lang="en-US" b="0" i="0" u="none" strike="noStrike" dirty="0" err="1">
                <a:solidFill>
                  <a:srgbClr val="0070C0"/>
                </a:solidFill>
                <a:effectLst/>
                <a:latin typeface="Söhne"/>
              </a:rPr>
              <a:t>fasta</a:t>
            </a:r>
            <a:r>
              <a:rPr lang="en-US" b="0" i="0" u="none" strike="noStrike" dirty="0">
                <a:solidFill>
                  <a:srgbClr val="0070C0"/>
                </a:solidFill>
                <a:effectLst/>
                <a:latin typeface="Söhne"/>
              </a:rPr>
              <a:t> file called "</a:t>
            </a:r>
            <a:r>
              <a:rPr lang="en-US" b="0" i="0" u="none" strike="noStrike" dirty="0" err="1">
                <a:solidFill>
                  <a:srgbClr val="0070C0"/>
                </a:solidFill>
                <a:effectLst/>
                <a:latin typeface="Söhne"/>
              </a:rPr>
              <a:t>Poly_A</a:t>
            </a:r>
            <a:r>
              <a:rPr lang="en-US" b="0" i="0" u="none" strike="noStrike" dirty="0">
                <a:solidFill>
                  <a:srgbClr val="0070C0"/>
                </a:solidFill>
                <a:effectLst/>
                <a:latin typeface="Söhne"/>
              </a:rPr>
              <a:t>" using the same name as a header and containing the sequence</a:t>
            </a:r>
          </a:p>
          <a:p>
            <a:pPr algn="l"/>
            <a:endParaRPr lang="en-US" b="0" i="0" u="none" strike="noStrike" dirty="0">
              <a:effectLst/>
              <a:latin typeface="Söhne"/>
            </a:endParaRPr>
          </a:p>
          <a:p>
            <a:pPr algn="l"/>
            <a:r>
              <a:rPr lang="en-US" b="0" i="0" u="none" strike="noStrike" dirty="0" err="1">
                <a:effectLst/>
                <a:latin typeface="Söhne"/>
              </a:rPr>
              <a:t>ChatGPT</a:t>
            </a:r>
            <a:r>
              <a:rPr lang="en-US" b="0" i="0" u="none" strike="noStrike" dirty="0">
                <a:effectLst/>
                <a:latin typeface="Söhne"/>
              </a:rPr>
              <a:t>:</a:t>
            </a:r>
          </a:p>
          <a:p>
            <a:pPr algn="l"/>
            <a:endParaRPr lang="en-US" b="0" i="0" u="none" strike="noStrike" dirty="0">
              <a:effectLst/>
              <a:latin typeface="Söhne"/>
            </a:endParaRPr>
          </a:p>
        </p:txBody>
      </p:sp>
      <p:sp>
        <p:nvSpPr>
          <p:cNvPr id="12" name="TextBox 11">
            <a:extLst>
              <a:ext uri="{FF2B5EF4-FFF2-40B4-BE49-F238E27FC236}">
                <a16:creationId xmlns:a16="http://schemas.microsoft.com/office/drawing/2014/main" id="{478D8847-BC2F-07BC-C770-E4438FE9C23F}"/>
              </a:ext>
            </a:extLst>
          </p:cNvPr>
          <p:cNvSpPr txBox="1"/>
          <p:nvPr/>
        </p:nvSpPr>
        <p:spPr>
          <a:xfrm>
            <a:off x="7167623" y="3031042"/>
            <a:ext cx="6099858" cy="2862322"/>
          </a:xfrm>
          <a:prstGeom prst="rect">
            <a:avLst/>
          </a:prstGeom>
          <a:noFill/>
        </p:spPr>
        <p:txBody>
          <a:bodyPr wrap="square">
            <a:spAutoFit/>
          </a:bodyPr>
          <a:lstStyle/>
          <a:p>
            <a:r>
              <a:rPr lang="en-US" dirty="0"/>
              <a:t># Create the "</a:t>
            </a:r>
            <a:r>
              <a:rPr lang="en-US" dirty="0" err="1"/>
              <a:t>Hello_World</a:t>
            </a:r>
            <a:r>
              <a:rPr lang="en-US" dirty="0"/>
              <a:t>" directory</a:t>
            </a:r>
          </a:p>
          <a:p>
            <a:r>
              <a:rPr lang="en-US" dirty="0" err="1"/>
              <a:t>mkdir</a:t>
            </a:r>
            <a:r>
              <a:rPr lang="en-US" dirty="0"/>
              <a:t> </a:t>
            </a:r>
            <a:r>
              <a:rPr lang="en-US" dirty="0" err="1"/>
              <a:t>Hello_World</a:t>
            </a:r>
            <a:endParaRPr lang="en-US" dirty="0"/>
          </a:p>
          <a:p>
            <a:endParaRPr lang="en-US" dirty="0"/>
          </a:p>
          <a:p>
            <a:r>
              <a:rPr lang="en-US" dirty="0"/>
              <a:t># Navigate into the "</a:t>
            </a:r>
            <a:r>
              <a:rPr lang="en-US" dirty="0" err="1"/>
              <a:t>Hello_World</a:t>
            </a:r>
            <a:r>
              <a:rPr lang="en-US" dirty="0"/>
              <a:t>" directory</a:t>
            </a:r>
          </a:p>
          <a:p>
            <a:r>
              <a:rPr lang="en-US" dirty="0"/>
              <a:t>cd </a:t>
            </a:r>
            <a:r>
              <a:rPr lang="en-US" dirty="0" err="1"/>
              <a:t>Hello_World</a:t>
            </a:r>
            <a:endParaRPr lang="en-US" dirty="0"/>
          </a:p>
          <a:p>
            <a:endParaRPr lang="en-US" dirty="0"/>
          </a:p>
          <a:p>
            <a:r>
              <a:rPr lang="en-US" dirty="0"/>
              <a:t># Create the "</a:t>
            </a:r>
            <a:r>
              <a:rPr lang="en-US" dirty="0" err="1"/>
              <a:t>Poly_A.fasta</a:t>
            </a:r>
            <a:r>
              <a:rPr lang="en-US" dirty="0"/>
              <a:t>" file with the specified </a:t>
            </a:r>
            <a:br>
              <a:rPr lang="en-US" dirty="0"/>
            </a:br>
            <a:r>
              <a:rPr lang="en-US" dirty="0"/>
              <a:t># content</a:t>
            </a:r>
          </a:p>
          <a:p>
            <a:r>
              <a:rPr lang="en-US" dirty="0"/>
              <a:t>echo "&gt;</a:t>
            </a:r>
            <a:r>
              <a:rPr lang="en-US" dirty="0" err="1"/>
              <a:t>Poly_A</a:t>
            </a:r>
            <a:r>
              <a:rPr lang="en-US" dirty="0"/>
              <a:t>" &gt; </a:t>
            </a:r>
            <a:r>
              <a:rPr lang="en-US" dirty="0" err="1"/>
              <a:t>Poly_A.fasta</a:t>
            </a:r>
            <a:endParaRPr lang="en-US" dirty="0"/>
          </a:p>
          <a:p>
            <a:r>
              <a:rPr lang="en-US" dirty="0"/>
              <a:t>echo "AAAAAAAAAA" &gt;&gt; </a:t>
            </a:r>
            <a:r>
              <a:rPr lang="en-US" dirty="0" err="1"/>
              <a:t>Poly_A.fasta</a:t>
            </a:r>
            <a:endParaRPr lang="en-US" dirty="0"/>
          </a:p>
        </p:txBody>
      </p:sp>
      <p:sp>
        <p:nvSpPr>
          <p:cNvPr id="13" name="TextBox 12">
            <a:extLst>
              <a:ext uri="{FF2B5EF4-FFF2-40B4-BE49-F238E27FC236}">
                <a16:creationId xmlns:a16="http://schemas.microsoft.com/office/drawing/2014/main" id="{B42778D1-EE75-CB1F-3754-96C1B4E86FC1}"/>
              </a:ext>
            </a:extLst>
          </p:cNvPr>
          <p:cNvSpPr txBox="1"/>
          <p:nvPr/>
        </p:nvSpPr>
        <p:spPr>
          <a:xfrm>
            <a:off x="509286" y="6481823"/>
            <a:ext cx="4629665" cy="369332"/>
          </a:xfrm>
          <a:prstGeom prst="rect">
            <a:avLst/>
          </a:prstGeom>
          <a:noFill/>
        </p:spPr>
        <p:txBody>
          <a:bodyPr wrap="none" rtlCol="0">
            <a:spAutoFit/>
          </a:bodyPr>
          <a:lstStyle/>
          <a:p>
            <a:r>
              <a:rPr lang="en-US" dirty="0"/>
              <a:t>And </a:t>
            </a:r>
            <a:r>
              <a:rPr lang="en-US" dirty="0" err="1"/>
              <a:t>chatGPT</a:t>
            </a:r>
            <a:r>
              <a:rPr lang="en-US" dirty="0"/>
              <a:t> provides many explanations: </a:t>
            </a:r>
            <a:r>
              <a:rPr lang="en-US" dirty="0">
                <a:sym typeface="Wingdings" pitchFamily="2" charset="2"/>
              </a:rPr>
              <a:t> </a:t>
            </a:r>
            <a:endParaRPr lang="en-US" dirty="0"/>
          </a:p>
        </p:txBody>
      </p:sp>
      <p:sp>
        <p:nvSpPr>
          <p:cNvPr id="14" name="TextBox 13">
            <a:extLst>
              <a:ext uri="{FF2B5EF4-FFF2-40B4-BE49-F238E27FC236}">
                <a16:creationId xmlns:a16="http://schemas.microsoft.com/office/drawing/2014/main" id="{F40B30E3-D68D-3AA1-7BF7-9992DE34D7C7}"/>
              </a:ext>
            </a:extLst>
          </p:cNvPr>
          <p:cNvSpPr txBox="1"/>
          <p:nvPr/>
        </p:nvSpPr>
        <p:spPr>
          <a:xfrm>
            <a:off x="233423" y="335500"/>
            <a:ext cx="3161828" cy="369332"/>
          </a:xfrm>
          <a:prstGeom prst="rect">
            <a:avLst/>
          </a:prstGeom>
          <a:noFill/>
        </p:spPr>
        <p:txBody>
          <a:bodyPr wrap="none" rtlCol="0">
            <a:spAutoFit/>
          </a:bodyPr>
          <a:lstStyle/>
          <a:p>
            <a:r>
              <a:rPr lang="en-US" dirty="0"/>
              <a:t>Question in </a:t>
            </a:r>
            <a:r>
              <a:rPr lang="en-US" dirty="0" err="1"/>
              <a:t>takehome</a:t>
            </a:r>
            <a:r>
              <a:rPr lang="en-US" dirty="0"/>
              <a:t> exam #3:</a:t>
            </a:r>
          </a:p>
        </p:txBody>
      </p:sp>
    </p:spTree>
    <p:extLst>
      <p:ext uri="{BB962C8B-B14F-4D97-AF65-F5344CB8AC3E}">
        <p14:creationId xmlns:p14="http://schemas.microsoft.com/office/powerpoint/2010/main" val="803656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04F2-0AC2-E94D-A994-2944644F67EC}"/>
              </a:ext>
            </a:extLst>
          </p:cNvPr>
          <p:cNvSpPr txBox="1"/>
          <p:nvPr/>
        </p:nvSpPr>
        <p:spPr>
          <a:xfrm>
            <a:off x="383381" y="947279"/>
            <a:ext cx="11425238" cy="4708981"/>
          </a:xfrm>
          <a:prstGeom prst="rect">
            <a:avLst/>
          </a:prstGeom>
          <a:noFill/>
        </p:spPr>
        <p:txBody>
          <a:bodyPr>
            <a:spAutoFit/>
          </a:bodyPr>
          <a:lstStyle/>
          <a:p>
            <a:pPr eaLnBrk="1" hangingPunct="1">
              <a:defRPr/>
            </a:pPr>
            <a:r>
              <a:rPr lang="en-US" sz="2000" dirty="0"/>
              <a:t>According to Willi Hennig (a view accepted by most taxonomist that do not need to teach undergraduate students) </a:t>
            </a:r>
          </a:p>
          <a:p>
            <a:pPr eaLnBrk="1" hangingPunct="1">
              <a:defRPr/>
            </a:pPr>
            <a:endParaRPr lang="en-US" sz="2000" dirty="0"/>
          </a:p>
          <a:p>
            <a:pPr lvl="1" eaLnBrk="1" hangingPunct="1">
              <a:defRPr/>
            </a:pPr>
            <a:r>
              <a:rPr lang="en-US" sz="2000" dirty="0"/>
              <a:t>reptiles, </a:t>
            </a:r>
          </a:p>
          <a:p>
            <a:pPr lvl="1" eaLnBrk="1" hangingPunct="1">
              <a:defRPr/>
            </a:pPr>
            <a:r>
              <a:rPr lang="en-US" sz="2000" dirty="0"/>
              <a:t>fish, </a:t>
            </a:r>
          </a:p>
          <a:p>
            <a:pPr lvl="1" eaLnBrk="1" hangingPunct="1">
              <a:defRPr/>
            </a:pPr>
            <a:r>
              <a:rPr lang="en-US" sz="2000" dirty="0"/>
              <a:t>protists, </a:t>
            </a:r>
          </a:p>
          <a:p>
            <a:pPr lvl="1" eaLnBrk="1" hangingPunct="1">
              <a:defRPr/>
            </a:pPr>
            <a:r>
              <a:rPr lang="en-US" sz="2000" dirty="0"/>
              <a:t>algae, </a:t>
            </a:r>
          </a:p>
          <a:p>
            <a:pPr lvl="1" eaLnBrk="1" hangingPunct="1">
              <a:defRPr/>
            </a:pPr>
            <a:r>
              <a:rPr lang="en-US" sz="2000" dirty="0"/>
              <a:t>green algae, </a:t>
            </a:r>
          </a:p>
          <a:p>
            <a:pPr lvl="1" eaLnBrk="1" hangingPunct="1">
              <a:defRPr/>
            </a:pPr>
            <a:r>
              <a:rPr lang="en-US" sz="2000" dirty="0"/>
              <a:t>prokaryotes, </a:t>
            </a:r>
          </a:p>
          <a:p>
            <a:pPr lvl="1" eaLnBrk="1" hangingPunct="1">
              <a:defRPr/>
            </a:pPr>
            <a:r>
              <a:rPr lang="en-US" sz="2000" dirty="0"/>
              <a:t>and many others</a:t>
            </a:r>
          </a:p>
          <a:p>
            <a:pPr lvl="1" eaLnBrk="1" hangingPunct="1">
              <a:defRPr/>
            </a:pPr>
            <a:r>
              <a:rPr lang="en-US" sz="2000" dirty="0"/>
              <a:t> </a:t>
            </a:r>
          </a:p>
          <a:p>
            <a:pPr eaLnBrk="1" hangingPunct="1">
              <a:defRPr/>
            </a:pPr>
            <a:r>
              <a:rPr lang="en-US" sz="2000" dirty="0"/>
              <a:t>are not proper taxonomic groups, because the ancestor of these groups was also ancestor to organisms that are not part of this group. </a:t>
            </a:r>
          </a:p>
          <a:p>
            <a:pPr eaLnBrk="1" hangingPunct="1">
              <a:defRPr/>
            </a:pPr>
            <a:endParaRPr lang="en-US" sz="2000" dirty="0"/>
          </a:p>
          <a:p>
            <a:pPr eaLnBrk="1" hangingPunct="1">
              <a:defRPr/>
            </a:pPr>
            <a:endParaRPr lang="en-US" sz="2000" dirty="0"/>
          </a:p>
        </p:txBody>
      </p:sp>
      <p:sp>
        <p:nvSpPr>
          <p:cNvPr id="2" name="TextBox 1">
            <a:extLst>
              <a:ext uri="{FF2B5EF4-FFF2-40B4-BE49-F238E27FC236}">
                <a16:creationId xmlns:a16="http://schemas.microsoft.com/office/drawing/2014/main" id="{A2711C89-E3BA-C04F-9E04-E3EFA52D6F14}"/>
              </a:ext>
            </a:extLst>
          </p:cNvPr>
          <p:cNvSpPr txBox="1"/>
          <p:nvPr/>
        </p:nvSpPr>
        <p:spPr>
          <a:xfrm>
            <a:off x="3471825" y="177838"/>
            <a:ext cx="4855304" cy="769441"/>
          </a:xfrm>
          <a:prstGeom prst="rect">
            <a:avLst/>
          </a:prstGeom>
          <a:noFill/>
        </p:spPr>
        <p:txBody>
          <a:bodyPr wrap="none" rtlCol="0">
            <a:spAutoFit/>
          </a:bodyPr>
          <a:lstStyle/>
          <a:p>
            <a:r>
              <a:rPr lang="en-US" sz="4400" b="1" dirty="0">
                <a:latin typeface="Calibri Light" panose="020F0302020204030204" pitchFamily="34" charset="0"/>
                <a:cs typeface="Calibri Light" panose="020F0302020204030204" pitchFamily="34" charset="0"/>
              </a:rPr>
              <a:t>Why Fish don’t exist </a:t>
            </a:r>
          </a:p>
        </p:txBody>
      </p:sp>
      <p:sp>
        <p:nvSpPr>
          <p:cNvPr id="6" name="TextBox 5">
            <a:extLst>
              <a:ext uri="{FF2B5EF4-FFF2-40B4-BE49-F238E27FC236}">
                <a16:creationId xmlns:a16="http://schemas.microsoft.com/office/drawing/2014/main" id="{F7612438-AA96-DD9F-6B02-AD26179EE0A4}"/>
              </a:ext>
            </a:extLst>
          </p:cNvPr>
          <p:cNvSpPr txBox="1"/>
          <p:nvPr/>
        </p:nvSpPr>
        <p:spPr>
          <a:xfrm>
            <a:off x="4847743" y="2396836"/>
            <a:ext cx="5087355" cy="400110"/>
          </a:xfrm>
          <a:prstGeom prst="rect">
            <a:avLst/>
          </a:prstGeom>
          <a:noFill/>
        </p:spPr>
        <p:txBody>
          <a:bodyPr wrap="none" rtlCol="0">
            <a:spAutoFit/>
          </a:bodyPr>
          <a:lstStyle/>
          <a:p>
            <a:r>
              <a:rPr lang="en-US" sz="2000" dirty="0">
                <a:solidFill>
                  <a:srgbClr val="00B050"/>
                </a:solidFill>
              </a:rPr>
              <a:t>Which groups derive from the same ancestors?</a:t>
            </a:r>
          </a:p>
        </p:txBody>
      </p:sp>
    </p:spTree>
    <p:extLst>
      <p:ext uri="{BB962C8B-B14F-4D97-AF65-F5344CB8AC3E}">
        <p14:creationId xmlns:p14="http://schemas.microsoft.com/office/powerpoint/2010/main" val="1603246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04F2-0AC2-E94D-A994-2944644F67EC}"/>
              </a:ext>
            </a:extLst>
          </p:cNvPr>
          <p:cNvSpPr txBox="1"/>
          <p:nvPr/>
        </p:nvSpPr>
        <p:spPr>
          <a:xfrm>
            <a:off x="383381" y="947279"/>
            <a:ext cx="11425238" cy="4708981"/>
          </a:xfrm>
          <a:prstGeom prst="rect">
            <a:avLst/>
          </a:prstGeom>
          <a:noFill/>
        </p:spPr>
        <p:txBody>
          <a:bodyPr>
            <a:spAutoFit/>
          </a:bodyPr>
          <a:lstStyle/>
          <a:p>
            <a:pPr eaLnBrk="1" hangingPunct="1">
              <a:defRPr/>
            </a:pPr>
            <a:r>
              <a:rPr lang="en-US" sz="2000" dirty="0"/>
              <a:t>According to Willi Hennig (a view accepted by most taxonomist that do not need to teach undergraduate students) </a:t>
            </a:r>
          </a:p>
          <a:p>
            <a:pPr eaLnBrk="1" hangingPunct="1">
              <a:defRPr/>
            </a:pPr>
            <a:endParaRPr lang="en-US" sz="2000" dirty="0"/>
          </a:p>
          <a:p>
            <a:pPr lvl="1" eaLnBrk="1" hangingPunct="1">
              <a:defRPr/>
            </a:pPr>
            <a:r>
              <a:rPr lang="en-US" sz="2000" dirty="0"/>
              <a:t>reptiles, </a:t>
            </a:r>
          </a:p>
          <a:p>
            <a:pPr lvl="1" eaLnBrk="1" hangingPunct="1">
              <a:defRPr/>
            </a:pPr>
            <a:r>
              <a:rPr lang="en-US" sz="2000" dirty="0"/>
              <a:t>fish, </a:t>
            </a:r>
          </a:p>
          <a:p>
            <a:pPr lvl="1" eaLnBrk="1" hangingPunct="1">
              <a:defRPr/>
            </a:pPr>
            <a:r>
              <a:rPr lang="en-US" sz="2000" dirty="0"/>
              <a:t>protists, </a:t>
            </a:r>
          </a:p>
          <a:p>
            <a:pPr lvl="1" eaLnBrk="1" hangingPunct="1">
              <a:defRPr/>
            </a:pPr>
            <a:r>
              <a:rPr lang="en-US" sz="2000" dirty="0"/>
              <a:t>algae, </a:t>
            </a:r>
          </a:p>
          <a:p>
            <a:pPr lvl="1" eaLnBrk="1" hangingPunct="1">
              <a:defRPr/>
            </a:pPr>
            <a:r>
              <a:rPr lang="en-US" sz="2000" dirty="0"/>
              <a:t>green algae, </a:t>
            </a:r>
          </a:p>
          <a:p>
            <a:pPr lvl="1" eaLnBrk="1" hangingPunct="1">
              <a:defRPr/>
            </a:pPr>
            <a:r>
              <a:rPr lang="en-US" sz="2000" dirty="0"/>
              <a:t>prokaryotes, </a:t>
            </a:r>
          </a:p>
          <a:p>
            <a:pPr lvl="1" eaLnBrk="1" hangingPunct="1">
              <a:defRPr/>
            </a:pPr>
            <a:r>
              <a:rPr lang="en-US" sz="2000" dirty="0"/>
              <a:t>and many others</a:t>
            </a:r>
          </a:p>
          <a:p>
            <a:pPr lvl="1" eaLnBrk="1" hangingPunct="1">
              <a:defRPr/>
            </a:pPr>
            <a:r>
              <a:rPr lang="en-US" sz="2000" dirty="0"/>
              <a:t> </a:t>
            </a:r>
          </a:p>
          <a:p>
            <a:pPr eaLnBrk="1" hangingPunct="1">
              <a:defRPr/>
            </a:pPr>
            <a:r>
              <a:rPr lang="en-US" sz="2000" dirty="0"/>
              <a:t>are not proper taxonomic groups, because the ancestor of these groups was also ancestor to organisms that are not part of this group. </a:t>
            </a:r>
          </a:p>
          <a:p>
            <a:pPr eaLnBrk="1" hangingPunct="1">
              <a:defRPr/>
            </a:pPr>
            <a:endParaRPr lang="en-US" sz="2000" dirty="0"/>
          </a:p>
          <a:p>
            <a:pPr eaLnBrk="1" hangingPunct="1">
              <a:defRPr/>
            </a:pPr>
            <a:endParaRPr lang="en-US" sz="2000" dirty="0"/>
          </a:p>
        </p:txBody>
      </p:sp>
      <p:sp>
        <p:nvSpPr>
          <p:cNvPr id="2" name="TextBox 1">
            <a:extLst>
              <a:ext uri="{FF2B5EF4-FFF2-40B4-BE49-F238E27FC236}">
                <a16:creationId xmlns:a16="http://schemas.microsoft.com/office/drawing/2014/main" id="{A2711C89-E3BA-C04F-9E04-E3EFA52D6F14}"/>
              </a:ext>
            </a:extLst>
          </p:cNvPr>
          <p:cNvSpPr txBox="1"/>
          <p:nvPr/>
        </p:nvSpPr>
        <p:spPr>
          <a:xfrm>
            <a:off x="3471825" y="177838"/>
            <a:ext cx="4855304" cy="769441"/>
          </a:xfrm>
          <a:prstGeom prst="rect">
            <a:avLst/>
          </a:prstGeom>
          <a:noFill/>
        </p:spPr>
        <p:txBody>
          <a:bodyPr wrap="none" rtlCol="0">
            <a:spAutoFit/>
          </a:bodyPr>
          <a:lstStyle/>
          <a:p>
            <a:r>
              <a:rPr lang="en-US" sz="4400" b="1" dirty="0">
                <a:latin typeface="Calibri Light" panose="020F0302020204030204" pitchFamily="34" charset="0"/>
                <a:cs typeface="Calibri Light" panose="020F0302020204030204" pitchFamily="34" charset="0"/>
              </a:rPr>
              <a:t>Why Fish don’t exist </a:t>
            </a:r>
          </a:p>
        </p:txBody>
      </p:sp>
      <p:sp>
        <p:nvSpPr>
          <p:cNvPr id="4" name="TextBox 3">
            <a:extLst>
              <a:ext uri="{FF2B5EF4-FFF2-40B4-BE49-F238E27FC236}">
                <a16:creationId xmlns:a16="http://schemas.microsoft.com/office/drawing/2014/main" id="{D1DB2294-344D-41F6-067E-04AF922AEC0B}"/>
              </a:ext>
            </a:extLst>
          </p:cNvPr>
          <p:cNvSpPr txBox="1"/>
          <p:nvPr/>
        </p:nvSpPr>
        <p:spPr>
          <a:xfrm>
            <a:off x="383381" y="6056369"/>
            <a:ext cx="9551717" cy="369332"/>
          </a:xfrm>
          <a:prstGeom prst="rect">
            <a:avLst/>
          </a:prstGeom>
          <a:noFill/>
        </p:spPr>
        <p:txBody>
          <a:bodyPr wrap="none" rtlCol="0">
            <a:spAutoFit/>
          </a:bodyPr>
          <a:lstStyle/>
          <a:p>
            <a:r>
              <a:rPr lang="en-US" dirty="0"/>
              <a:t>Prokaryotes are not a monophyletic group, because their ancestor is also ancestor to the Eukaryotes </a:t>
            </a:r>
          </a:p>
        </p:txBody>
      </p:sp>
      <p:sp>
        <p:nvSpPr>
          <p:cNvPr id="5" name="TextBox 4">
            <a:extLst>
              <a:ext uri="{FF2B5EF4-FFF2-40B4-BE49-F238E27FC236}">
                <a16:creationId xmlns:a16="http://schemas.microsoft.com/office/drawing/2014/main" id="{6493F81E-1A71-750A-82BE-98CC018BD50F}"/>
              </a:ext>
            </a:extLst>
          </p:cNvPr>
          <p:cNvSpPr txBox="1"/>
          <p:nvPr/>
        </p:nvSpPr>
        <p:spPr>
          <a:xfrm>
            <a:off x="383381" y="5558849"/>
            <a:ext cx="8698984" cy="369332"/>
          </a:xfrm>
          <a:prstGeom prst="rect">
            <a:avLst/>
          </a:prstGeom>
          <a:noFill/>
        </p:spPr>
        <p:txBody>
          <a:bodyPr wrap="none" rtlCol="0">
            <a:spAutoFit/>
          </a:bodyPr>
          <a:lstStyle/>
          <a:p>
            <a:r>
              <a:rPr lang="en-US" dirty="0"/>
              <a:t>Fish are not a monophyletic group, because their ancestor is also ancestor to the </a:t>
            </a:r>
            <a:r>
              <a:rPr lang="en-US" dirty="0" err="1"/>
              <a:t>tetrapods</a:t>
            </a:r>
            <a:endParaRPr lang="en-US" dirty="0"/>
          </a:p>
        </p:txBody>
      </p:sp>
      <p:sp>
        <p:nvSpPr>
          <p:cNvPr id="6" name="TextBox 5">
            <a:extLst>
              <a:ext uri="{FF2B5EF4-FFF2-40B4-BE49-F238E27FC236}">
                <a16:creationId xmlns:a16="http://schemas.microsoft.com/office/drawing/2014/main" id="{F7612438-AA96-DD9F-6B02-AD26179EE0A4}"/>
              </a:ext>
            </a:extLst>
          </p:cNvPr>
          <p:cNvSpPr txBox="1"/>
          <p:nvPr/>
        </p:nvSpPr>
        <p:spPr>
          <a:xfrm>
            <a:off x="4847743" y="2396836"/>
            <a:ext cx="5087355" cy="400110"/>
          </a:xfrm>
          <a:prstGeom prst="rect">
            <a:avLst/>
          </a:prstGeom>
          <a:noFill/>
        </p:spPr>
        <p:txBody>
          <a:bodyPr wrap="none" rtlCol="0">
            <a:spAutoFit/>
          </a:bodyPr>
          <a:lstStyle/>
          <a:p>
            <a:r>
              <a:rPr lang="en-US" sz="2000" dirty="0">
                <a:solidFill>
                  <a:srgbClr val="00B050"/>
                </a:solidFill>
              </a:rPr>
              <a:t>Which groups derive from the same ancestors?</a:t>
            </a:r>
          </a:p>
        </p:txBody>
      </p:sp>
    </p:spTree>
    <p:extLst>
      <p:ext uri="{BB962C8B-B14F-4D97-AF65-F5344CB8AC3E}">
        <p14:creationId xmlns:p14="http://schemas.microsoft.com/office/powerpoint/2010/main" val="1368209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E61814-A80B-BEAA-F726-C2754FF08788}"/>
              </a:ext>
            </a:extLst>
          </p:cNvPr>
          <p:cNvSpPr txBox="1"/>
          <p:nvPr/>
        </p:nvSpPr>
        <p:spPr>
          <a:xfrm>
            <a:off x="164107" y="5740616"/>
            <a:ext cx="10465904" cy="830997"/>
          </a:xfrm>
          <a:prstGeom prst="rect">
            <a:avLst/>
          </a:prstGeom>
          <a:noFill/>
        </p:spPr>
        <p:txBody>
          <a:bodyPr wrap="square" rtlCol="0">
            <a:spAutoFit/>
          </a:bodyPr>
          <a:lstStyle/>
          <a:p>
            <a:r>
              <a:rPr lang="en-US" sz="2400" dirty="0"/>
              <a:t>In an ironic twist, the recent discovery and sequencing of new archaeal species, reveals that the Archaea themselves likely are a paraphyletic group  -&gt;</a:t>
            </a:r>
          </a:p>
        </p:txBody>
      </p:sp>
      <p:sp>
        <p:nvSpPr>
          <p:cNvPr id="11" name="TextBox 10">
            <a:extLst>
              <a:ext uri="{FF2B5EF4-FFF2-40B4-BE49-F238E27FC236}">
                <a16:creationId xmlns:a16="http://schemas.microsoft.com/office/drawing/2014/main" id="{CB632DDD-40FE-B404-D494-FF3DBAD8B393}"/>
              </a:ext>
            </a:extLst>
          </p:cNvPr>
          <p:cNvSpPr txBox="1"/>
          <p:nvPr/>
        </p:nvSpPr>
        <p:spPr>
          <a:xfrm>
            <a:off x="277020" y="2782669"/>
            <a:ext cx="2185819" cy="400110"/>
          </a:xfrm>
          <a:prstGeom prst="rect">
            <a:avLst/>
          </a:prstGeom>
          <a:noFill/>
        </p:spPr>
        <p:txBody>
          <a:bodyPr wrap="square" rtlCol="0">
            <a:spAutoFit/>
          </a:bodyPr>
          <a:lstStyle/>
          <a:p>
            <a:r>
              <a:rPr lang="en-US" sz="2000" strike="sngStrike" dirty="0"/>
              <a:t>Prokaryotes</a:t>
            </a:r>
            <a:r>
              <a:rPr lang="en-US" sz="2000" dirty="0"/>
              <a:t> </a:t>
            </a:r>
          </a:p>
        </p:txBody>
      </p:sp>
      <p:sp>
        <p:nvSpPr>
          <p:cNvPr id="14" name="TextBox 13">
            <a:extLst>
              <a:ext uri="{FF2B5EF4-FFF2-40B4-BE49-F238E27FC236}">
                <a16:creationId xmlns:a16="http://schemas.microsoft.com/office/drawing/2014/main" id="{8D56F9B4-1FFB-C98B-F39C-8DB3919B2965}"/>
              </a:ext>
            </a:extLst>
          </p:cNvPr>
          <p:cNvSpPr txBox="1"/>
          <p:nvPr/>
        </p:nvSpPr>
        <p:spPr>
          <a:xfrm>
            <a:off x="2971800" y="749300"/>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051F5080-E173-EEEB-A910-8A679F09AFDF}"/>
              </a:ext>
            </a:extLst>
          </p:cNvPr>
          <p:cNvPicPr>
            <a:picLocks noChangeAspect="1"/>
          </p:cNvPicPr>
          <p:nvPr/>
        </p:nvPicPr>
        <p:blipFill>
          <a:blip r:embed="rId2"/>
          <a:stretch>
            <a:fillRect/>
          </a:stretch>
        </p:blipFill>
        <p:spPr>
          <a:xfrm>
            <a:off x="7146235" y="102969"/>
            <a:ext cx="4191000" cy="5359400"/>
          </a:xfrm>
          <a:prstGeom prst="rect">
            <a:avLst/>
          </a:prstGeom>
        </p:spPr>
      </p:pic>
      <p:sp>
        <p:nvSpPr>
          <p:cNvPr id="2" name="TextBox 1">
            <a:extLst>
              <a:ext uri="{FF2B5EF4-FFF2-40B4-BE49-F238E27FC236}">
                <a16:creationId xmlns:a16="http://schemas.microsoft.com/office/drawing/2014/main" id="{237A39B6-FD69-C247-7F71-93B12728CC77}"/>
              </a:ext>
            </a:extLst>
          </p:cNvPr>
          <p:cNvSpPr txBox="1"/>
          <p:nvPr/>
        </p:nvSpPr>
        <p:spPr>
          <a:xfrm>
            <a:off x="277020" y="796715"/>
            <a:ext cx="7052035" cy="1015663"/>
          </a:xfrm>
          <a:prstGeom prst="rect">
            <a:avLst/>
          </a:prstGeom>
          <a:noFill/>
        </p:spPr>
        <p:txBody>
          <a:bodyPr wrap="square" rtlCol="0">
            <a:spAutoFit/>
          </a:bodyPr>
          <a:lstStyle/>
          <a:p>
            <a:r>
              <a:rPr lang="en-US" sz="2000" dirty="0"/>
              <a:t>Norman R. Pace:  </a:t>
            </a:r>
            <a:br>
              <a:rPr lang="en-US" sz="2000" dirty="0"/>
            </a:br>
            <a:r>
              <a:rPr lang="en-US" sz="2000" dirty="0"/>
              <a:t>Time for a change, </a:t>
            </a:r>
            <a:r>
              <a:rPr lang="en-US" sz="2000" b="0" i="1" dirty="0">
                <a:solidFill>
                  <a:srgbClr val="006699"/>
                </a:solidFill>
                <a:effectLst/>
                <a:latin typeface="-apple-system"/>
                <a:hlinkClick r:id="rId3"/>
              </a:rPr>
              <a:t>Nature</a:t>
            </a:r>
            <a:r>
              <a:rPr lang="en-US" sz="2000" b="0" i="0" dirty="0">
                <a:solidFill>
                  <a:srgbClr val="222222"/>
                </a:solidFill>
                <a:effectLst/>
                <a:latin typeface="-apple-system"/>
              </a:rPr>
              <a:t> </a:t>
            </a:r>
            <a:r>
              <a:rPr lang="en-US" sz="2000" b="1" i="0" dirty="0">
                <a:solidFill>
                  <a:srgbClr val="222222"/>
                </a:solidFill>
                <a:effectLst/>
                <a:latin typeface="-apple-system"/>
              </a:rPr>
              <a:t>volume 441</a:t>
            </a:r>
            <a:r>
              <a:rPr lang="en-US" sz="2000" b="0" i="0" dirty="0">
                <a:solidFill>
                  <a:srgbClr val="222222"/>
                </a:solidFill>
                <a:effectLst/>
                <a:latin typeface="-apple-system"/>
              </a:rPr>
              <a:t>, page289 (2006)</a:t>
            </a:r>
            <a:endParaRPr lang="en-US" sz="2000" dirty="0"/>
          </a:p>
          <a:p>
            <a:endParaRPr lang="en-US" sz="2000" dirty="0"/>
          </a:p>
        </p:txBody>
      </p:sp>
      <p:sp>
        <p:nvSpPr>
          <p:cNvPr id="3" name="TextBox 2">
            <a:extLst>
              <a:ext uri="{FF2B5EF4-FFF2-40B4-BE49-F238E27FC236}">
                <a16:creationId xmlns:a16="http://schemas.microsoft.com/office/drawing/2014/main" id="{9A90FA6B-01C6-0A46-3011-37693E8F6B0B}"/>
              </a:ext>
            </a:extLst>
          </p:cNvPr>
          <p:cNvSpPr txBox="1"/>
          <p:nvPr/>
        </p:nvSpPr>
        <p:spPr>
          <a:xfrm>
            <a:off x="299084" y="1673999"/>
            <a:ext cx="5336263" cy="707886"/>
          </a:xfrm>
          <a:prstGeom prst="rect">
            <a:avLst/>
          </a:prstGeom>
          <a:noFill/>
        </p:spPr>
        <p:txBody>
          <a:bodyPr wrap="square" rtlCol="0">
            <a:spAutoFit/>
          </a:bodyPr>
          <a:lstStyle/>
          <a:p>
            <a:r>
              <a:rPr lang="en-US" sz="2000" dirty="0"/>
              <a:t>Argues that the term prokaryote is obsolete, because it denotes a paraphyletic group.</a:t>
            </a:r>
          </a:p>
        </p:txBody>
      </p:sp>
    </p:spTree>
    <p:extLst>
      <p:ext uri="{BB962C8B-B14F-4D97-AF65-F5344CB8AC3E}">
        <p14:creationId xmlns:p14="http://schemas.microsoft.com/office/powerpoint/2010/main" val="1872691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217F92-AB9E-BF7F-2A86-AEC4AF273118}"/>
              </a:ext>
            </a:extLst>
          </p:cNvPr>
          <p:cNvPicPr>
            <a:picLocks noChangeAspect="1"/>
          </p:cNvPicPr>
          <p:nvPr/>
        </p:nvPicPr>
        <p:blipFill>
          <a:blip r:embed="rId2"/>
          <a:stretch>
            <a:fillRect/>
          </a:stretch>
        </p:blipFill>
        <p:spPr>
          <a:xfrm>
            <a:off x="4419600" y="350632"/>
            <a:ext cx="7772400" cy="6397357"/>
          </a:xfrm>
          <a:prstGeom prst="rect">
            <a:avLst/>
          </a:prstGeom>
        </p:spPr>
      </p:pic>
      <p:sp>
        <p:nvSpPr>
          <p:cNvPr id="10" name="TextBox 9">
            <a:extLst>
              <a:ext uri="{FF2B5EF4-FFF2-40B4-BE49-F238E27FC236}">
                <a16:creationId xmlns:a16="http://schemas.microsoft.com/office/drawing/2014/main" id="{85E61814-A80B-BEAA-F726-C2754FF08788}"/>
              </a:ext>
            </a:extLst>
          </p:cNvPr>
          <p:cNvSpPr txBox="1"/>
          <p:nvPr/>
        </p:nvSpPr>
        <p:spPr>
          <a:xfrm>
            <a:off x="349825" y="1214430"/>
            <a:ext cx="4511802" cy="5324535"/>
          </a:xfrm>
          <a:prstGeom prst="rect">
            <a:avLst/>
          </a:prstGeom>
          <a:noFill/>
        </p:spPr>
        <p:txBody>
          <a:bodyPr wrap="square" rtlCol="0">
            <a:spAutoFit/>
          </a:bodyPr>
          <a:lstStyle/>
          <a:p>
            <a:r>
              <a:rPr lang="en-US" sz="2000" dirty="0"/>
              <a:t>The recent discovery and sequencing of archaeal species, reveals that the Archaea themselves likely are a paraphyletic group.</a:t>
            </a:r>
          </a:p>
          <a:p>
            <a:endParaRPr lang="en-US" sz="2000" dirty="0"/>
          </a:p>
          <a:p>
            <a:r>
              <a:rPr lang="en-US" sz="2000" dirty="0"/>
              <a:t>E.g., Spang et al. Complex archaea that bridge the gap between prokaryotes and eukaryotes  </a:t>
            </a:r>
            <a:r>
              <a:rPr lang="en-US" sz="2000" i="1" dirty="0">
                <a:effectLst/>
                <a:latin typeface="Times"/>
              </a:rPr>
              <a:t>Nature</a:t>
            </a:r>
            <a:r>
              <a:rPr lang="en-US" sz="2000" dirty="0">
                <a:effectLst/>
                <a:latin typeface="Times"/>
              </a:rPr>
              <a:t>. 2015 May 14; 521(7551): 173–179. </a:t>
            </a:r>
            <a:r>
              <a:rPr lang="en-US" sz="2000" dirty="0">
                <a:effectLst/>
                <a:latin typeface="Times"/>
                <a:hlinkClick r:id="rId3"/>
              </a:rPr>
              <a:t>doi:10.1038/nature14447</a:t>
            </a:r>
            <a:r>
              <a:rPr lang="en-US" sz="2000" dirty="0">
                <a:effectLst/>
                <a:latin typeface="Times"/>
              </a:rPr>
              <a:t>. </a:t>
            </a:r>
            <a:endParaRPr lang="en-US" sz="2000" dirty="0"/>
          </a:p>
          <a:p>
            <a:endParaRPr lang="en-US" sz="2000" dirty="0"/>
          </a:p>
          <a:p>
            <a:r>
              <a:rPr lang="en-US" sz="2000" dirty="0"/>
              <a:t>However, see Da Cunha et al., </a:t>
            </a:r>
            <a:r>
              <a:rPr lang="en-US" sz="2000" dirty="0" err="1"/>
              <a:t>Asgard</a:t>
            </a:r>
            <a:r>
              <a:rPr lang="en-US" sz="2000" dirty="0"/>
              <a:t> archaea do not close the debate about the universal tree of life topology, </a:t>
            </a:r>
            <a:r>
              <a:rPr lang="en-US" sz="2000" dirty="0" err="1"/>
              <a:t>PLoS</a:t>
            </a:r>
            <a:r>
              <a:rPr lang="en-US" sz="2000" dirty="0"/>
              <a:t> Genet 14(3): e1007215. </a:t>
            </a:r>
            <a:r>
              <a:rPr lang="en-US" sz="2000" dirty="0">
                <a:hlinkClick r:id="rId4">
                  <a:extLst>
                    <a:ext uri="{A12FA001-AC4F-418D-AE19-62706E023703}">
                      <ahyp:hlinkClr xmlns:ahyp="http://schemas.microsoft.com/office/drawing/2018/hyperlinkcolor" val="tx"/>
                    </a:ext>
                  </a:extLst>
                </a:hlinkClick>
              </a:rPr>
              <a:t>https://</a:t>
            </a:r>
            <a:r>
              <a:rPr lang="en-US" sz="2000" dirty="0" err="1">
                <a:hlinkClick r:id="rId4">
                  <a:extLst>
                    <a:ext uri="{A12FA001-AC4F-418D-AE19-62706E023703}">
                      <ahyp:hlinkClr xmlns:ahyp="http://schemas.microsoft.com/office/drawing/2018/hyperlinkcolor" val="tx"/>
                    </a:ext>
                  </a:extLst>
                </a:hlinkClick>
              </a:rPr>
              <a:t>doi.org</a:t>
            </a:r>
            <a:r>
              <a:rPr lang="en-US" sz="2000" dirty="0">
                <a:hlinkClick r:id="rId4">
                  <a:extLst>
                    <a:ext uri="{A12FA001-AC4F-418D-AE19-62706E023703}">
                      <ahyp:hlinkClr xmlns:ahyp="http://schemas.microsoft.com/office/drawing/2018/hyperlinkcolor" val="tx"/>
                    </a:ext>
                  </a:extLst>
                </a:hlinkClick>
              </a:rPr>
              <a:t>/10.1371/ journal.pgen.1007215 </a:t>
            </a:r>
            <a:endParaRPr lang="en-US" sz="2000" dirty="0"/>
          </a:p>
        </p:txBody>
      </p:sp>
      <p:sp>
        <p:nvSpPr>
          <p:cNvPr id="11" name="TextBox 10">
            <a:extLst>
              <a:ext uri="{FF2B5EF4-FFF2-40B4-BE49-F238E27FC236}">
                <a16:creationId xmlns:a16="http://schemas.microsoft.com/office/drawing/2014/main" id="{CB632DDD-40FE-B404-D494-FF3DBAD8B393}"/>
              </a:ext>
            </a:extLst>
          </p:cNvPr>
          <p:cNvSpPr txBox="1"/>
          <p:nvPr/>
        </p:nvSpPr>
        <p:spPr>
          <a:xfrm>
            <a:off x="439757" y="319035"/>
            <a:ext cx="1425262" cy="707886"/>
          </a:xfrm>
          <a:prstGeom prst="rect">
            <a:avLst/>
          </a:prstGeom>
          <a:noFill/>
        </p:spPr>
        <p:txBody>
          <a:bodyPr wrap="none" rtlCol="0">
            <a:spAutoFit/>
          </a:bodyPr>
          <a:lstStyle/>
          <a:p>
            <a:r>
              <a:rPr lang="en-US" sz="2000" strike="sngStrike" dirty="0"/>
              <a:t>Prokaryotes</a:t>
            </a:r>
          </a:p>
          <a:p>
            <a:r>
              <a:rPr lang="en-US" sz="2000" strike="sngStrike" dirty="0"/>
              <a:t>Archaea</a:t>
            </a:r>
            <a:r>
              <a:rPr lang="en-US" sz="2000" dirty="0"/>
              <a:t> </a:t>
            </a:r>
          </a:p>
        </p:txBody>
      </p:sp>
    </p:spTree>
    <p:extLst>
      <p:ext uri="{BB962C8B-B14F-4D97-AF65-F5344CB8AC3E}">
        <p14:creationId xmlns:p14="http://schemas.microsoft.com/office/powerpoint/2010/main" val="2492096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C03AC6-98E0-8833-8C9A-52750E6A58D2}"/>
              </a:ext>
            </a:extLst>
          </p:cNvPr>
          <p:cNvSpPr txBox="1"/>
          <p:nvPr/>
        </p:nvSpPr>
        <p:spPr>
          <a:xfrm>
            <a:off x="393731" y="245579"/>
            <a:ext cx="1572866" cy="461665"/>
          </a:xfrm>
          <a:prstGeom prst="rect">
            <a:avLst/>
          </a:prstGeom>
          <a:noFill/>
        </p:spPr>
        <p:txBody>
          <a:bodyPr wrap="none" rtlCol="0">
            <a:spAutoFit/>
          </a:bodyPr>
          <a:lstStyle/>
          <a:p>
            <a:r>
              <a:rPr lang="en-US" sz="2400" dirty="0"/>
              <a:t>Discussion:</a:t>
            </a:r>
          </a:p>
        </p:txBody>
      </p:sp>
      <p:sp>
        <p:nvSpPr>
          <p:cNvPr id="3" name="TextBox 2">
            <a:extLst>
              <a:ext uri="{FF2B5EF4-FFF2-40B4-BE49-F238E27FC236}">
                <a16:creationId xmlns:a16="http://schemas.microsoft.com/office/drawing/2014/main" id="{6C3E0F60-1ED7-3F2D-A8FC-A33768CA06D2}"/>
              </a:ext>
            </a:extLst>
          </p:cNvPr>
          <p:cNvSpPr txBox="1"/>
          <p:nvPr/>
        </p:nvSpPr>
        <p:spPr>
          <a:xfrm>
            <a:off x="393731" y="1128959"/>
            <a:ext cx="5211939" cy="923330"/>
          </a:xfrm>
          <a:prstGeom prst="rect">
            <a:avLst/>
          </a:prstGeom>
          <a:noFill/>
        </p:spPr>
        <p:txBody>
          <a:bodyPr wrap="square" rtlCol="0">
            <a:spAutoFit/>
          </a:bodyPr>
          <a:lstStyle/>
          <a:p>
            <a:r>
              <a:rPr lang="en-US" dirty="0"/>
              <a:t>What might be misleading about some of the images depicting evolution? </a:t>
            </a:r>
            <a:br>
              <a:rPr lang="en-US" dirty="0"/>
            </a:br>
            <a:r>
              <a:rPr lang="en-US" dirty="0"/>
              <a:t>E.g., Ernst Haeckel’s famous tree.</a:t>
            </a:r>
          </a:p>
        </p:txBody>
      </p:sp>
      <p:pic>
        <p:nvPicPr>
          <p:cNvPr id="1026" name="Picture 2" descr="Figure 23">
            <a:extLst>
              <a:ext uri="{FF2B5EF4-FFF2-40B4-BE49-F238E27FC236}">
                <a16:creationId xmlns:a16="http://schemas.microsoft.com/office/drawing/2014/main" id="{4B63E74A-7B58-0C18-C81A-7372B00A9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530" y="0"/>
            <a:ext cx="4414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68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D1AB8548-3C10-D545-768E-99494AD79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71" t="3096" r="36563" b="1"/>
          <a:stretch/>
        </p:blipFill>
        <p:spPr bwMode="auto">
          <a:xfrm>
            <a:off x="1385888" y="192304"/>
            <a:ext cx="4157663" cy="69456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BF24A4-F6D9-0EB1-ED12-BC39C84C7E05}"/>
              </a:ext>
            </a:extLst>
          </p:cNvPr>
          <p:cNvSpPr txBox="1"/>
          <p:nvPr/>
        </p:nvSpPr>
        <p:spPr>
          <a:xfrm>
            <a:off x="5418005" y="1371780"/>
            <a:ext cx="4643436" cy="646331"/>
          </a:xfrm>
          <a:prstGeom prst="rect">
            <a:avLst/>
          </a:prstGeom>
          <a:noFill/>
        </p:spPr>
        <p:txBody>
          <a:bodyPr wrap="square">
            <a:spAutoFit/>
          </a:bodyPr>
          <a:lstStyle/>
          <a:p>
            <a:r>
              <a:rPr lang="en-US" dirty="0">
                <a:latin typeface="Inter"/>
              </a:rPr>
              <a:t>Ernst Haeckel 1868  Stem-tree of human species and races.  </a:t>
            </a:r>
            <a:endParaRPr lang="en-US" dirty="0"/>
          </a:p>
        </p:txBody>
      </p:sp>
      <p:sp>
        <p:nvSpPr>
          <p:cNvPr id="5" name="Donut 4">
            <a:extLst>
              <a:ext uri="{FF2B5EF4-FFF2-40B4-BE49-F238E27FC236}">
                <a16:creationId xmlns:a16="http://schemas.microsoft.com/office/drawing/2014/main" id="{0D654385-067F-562D-5A10-0F7BC98801F3}"/>
              </a:ext>
            </a:extLst>
          </p:cNvPr>
          <p:cNvSpPr/>
          <p:nvPr/>
        </p:nvSpPr>
        <p:spPr>
          <a:xfrm rot="2419857">
            <a:off x="1724118" y="2153987"/>
            <a:ext cx="1416246" cy="1138517"/>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1AA30DF5-FBC5-9B10-439C-47C30C3C6255}"/>
              </a:ext>
            </a:extLst>
          </p:cNvPr>
          <p:cNvSpPr/>
          <p:nvPr/>
        </p:nvSpPr>
        <p:spPr>
          <a:xfrm rot="1215230">
            <a:off x="1925444" y="1246104"/>
            <a:ext cx="728702" cy="521415"/>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TextBox 7">
            <a:extLst>
              <a:ext uri="{FF2B5EF4-FFF2-40B4-BE49-F238E27FC236}">
                <a16:creationId xmlns:a16="http://schemas.microsoft.com/office/drawing/2014/main" id="{DAEEFC9C-0AAE-8247-9C32-6ACE112DA2BF}"/>
              </a:ext>
            </a:extLst>
          </p:cNvPr>
          <p:cNvSpPr txBox="1"/>
          <p:nvPr/>
        </p:nvSpPr>
        <p:spPr>
          <a:xfrm>
            <a:off x="5441084" y="87192"/>
            <a:ext cx="5210922" cy="646331"/>
          </a:xfrm>
          <a:prstGeom prst="rect">
            <a:avLst/>
          </a:prstGeom>
          <a:noFill/>
        </p:spPr>
        <p:txBody>
          <a:bodyPr wrap="square" rtlCol="0">
            <a:spAutoFit/>
          </a:bodyPr>
          <a:lstStyle/>
          <a:p>
            <a:r>
              <a:rPr lang="en-US" dirty="0">
                <a:latin typeface="+mj-lt"/>
              </a:rPr>
              <a:t>These biases become even more painfully obvious in Haeckel’s depictions of human evolution</a:t>
            </a:r>
            <a:r>
              <a:rPr lang="en-US" dirty="0"/>
              <a:t>.</a:t>
            </a:r>
          </a:p>
        </p:txBody>
      </p:sp>
      <p:sp>
        <p:nvSpPr>
          <p:cNvPr id="9" name="TextBox 8">
            <a:extLst>
              <a:ext uri="{FF2B5EF4-FFF2-40B4-BE49-F238E27FC236}">
                <a16:creationId xmlns:a16="http://schemas.microsoft.com/office/drawing/2014/main" id="{50DE2106-D703-12C7-3114-B52D561875FE}"/>
              </a:ext>
            </a:extLst>
          </p:cNvPr>
          <p:cNvSpPr txBox="1"/>
          <p:nvPr/>
        </p:nvSpPr>
        <p:spPr>
          <a:xfrm>
            <a:off x="5418006" y="2287036"/>
            <a:ext cx="2013115" cy="1015663"/>
          </a:xfrm>
          <a:prstGeom prst="rect">
            <a:avLst/>
          </a:prstGeom>
          <a:noFill/>
        </p:spPr>
        <p:txBody>
          <a:bodyPr wrap="none" rtlCol="0">
            <a:spAutoFit/>
          </a:bodyPr>
          <a:lstStyle/>
          <a:p>
            <a:r>
              <a:rPr lang="en-US" sz="2000" dirty="0">
                <a:solidFill>
                  <a:srgbClr val="0070C0"/>
                </a:solidFill>
              </a:rPr>
              <a:t>Native Americans</a:t>
            </a:r>
          </a:p>
          <a:p>
            <a:r>
              <a:rPr lang="en-US" sz="2000" dirty="0">
                <a:solidFill>
                  <a:srgbClr val="FF0000"/>
                </a:solidFill>
              </a:rPr>
              <a:t>Japanese</a:t>
            </a:r>
          </a:p>
          <a:p>
            <a:r>
              <a:rPr lang="en-US" sz="2000" dirty="0">
                <a:solidFill>
                  <a:srgbClr val="FFC000"/>
                </a:solidFill>
              </a:rPr>
              <a:t>Germanic</a:t>
            </a:r>
          </a:p>
        </p:txBody>
      </p:sp>
      <p:sp>
        <p:nvSpPr>
          <p:cNvPr id="10" name="Donut 9">
            <a:extLst>
              <a:ext uri="{FF2B5EF4-FFF2-40B4-BE49-F238E27FC236}">
                <a16:creationId xmlns:a16="http://schemas.microsoft.com/office/drawing/2014/main" id="{567B49DA-C8B5-6378-EBC1-8C9843303E98}"/>
              </a:ext>
            </a:extLst>
          </p:cNvPr>
          <p:cNvSpPr/>
          <p:nvPr/>
        </p:nvSpPr>
        <p:spPr>
          <a:xfrm>
            <a:off x="3175774" y="430307"/>
            <a:ext cx="2076982" cy="941473"/>
          </a:xfrm>
          <a:prstGeom prst="donut">
            <a:avLst>
              <a:gd name="adj" fmla="val 2021"/>
            </a:avLst>
          </a:prstGeom>
          <a:solidFill>
            <a:srgbClr val="FFC000">
              <a:alpha val="67885"/>
            </a:srgbClr>
          </a:solidFill>
          <a:ln w="9525">
            <a:solidFill>
              <a:srgbClr val="FFC000">
                <a:alpha val="37209"/>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5658FF2C-2752-E65B-A828-F1D01E2C20BA}"/>
              </a:ext>
            </a:extLst>
          </p:cNvPr>
          <p:cNvSpPr txBox="1"/>
          <p:nvPr/>
        </p:nvSpPr>
        <p:spPr>
          <a:xfrm>
            <a:off x="5418006" y="3491713"/>
            <a:ext cx="5145741" cy="1938992"/>
          </a:xfrm>
          <a:prstGeom prst="rect">
            <a:avLst/>
          </a:prstGeom>
          <a:noFill/>
        </p:spPr>
        <p:txBody>
          <a:bodyPr wrap="square" rtlCol="0">
            <a:spAutoFit/>
          </a:bodyPr>
          <a:lstStyle/>
          <a:p>
            <a:r>
              <a:rPr lang="en-US" sz="2000" dirty="0">
                <a:latin typeface="+mj-lt"/>
              </a:rPr>
              <a:t>The point of this and the following slides is not that Ernst Haeckel was a racist (he was, and so were most other scientists at the time, including Charles Darwin); rather they are to illustrate the arbitrariness in which leaves sometimes are arranged in cladograms.</a:t>
            </a:r>
          </a:p>
        </p:txBody>
      </p:sp>
      <p:sp>
        <p:nvSpPr>
          <p:cNvPr id="13" name="TextBox 12">
            <a:extLst>
              <a:ext uri="{FF2B5EF4-FFF2-40B4-BE49-F238E27FC236}">
                <a16:creationId xmlns:a16="http://schemas.microsoft.com/office/drawing/2014/main" id="{AD27D8C4-C55C-D7B2-6EBE-DA72A67E419F}"/>
              </a:ext>
            </a:extLst>
          </p:cNvPr>
          <p:cNvSpPr txBox="1"/>
          <p:nvPr/>
        </p:nvSpPr>
        <p:spPr>
          <a:xfrm>
            <a:off x="5405185" y="5529471"/>
            <a:ext cx="5210923" cy="1538883"/>
          </a:xfrm>
          <a:prstGeom prst="rect">
            <a:avLst/>
          </a:prstGeom>
          <a:noFill/>
        </p:spPr>
        <p:txBody>
          <a:bodyPr wrap="square" rtlCol="0">
            <a:spAutoFit/>
          </a:bodyPr>
          <a:lstStyle/>
          <a:p>
            <a:r>
              <a:rPr lang="en-US" sz="1900" dirty="0">
                <a:latin typeface="+mj-lt"/>
              </a:rPr>
              <a:t>Adapted from:  Robert J. Richards, The tragic sense of life,  Ernst Haeckel and the struggle over evolutionary thought, University of Chicago Press 2008</a:t>
            </a:r>
          </a:p>
          <a:p>
            <a:endParaRPr lang="en-US" dirty="0"/>
          </a:p>
        </p:txBody>
      </p:sp>
    </p:spTree>
    <p:extLst>
      <p:ext uri="{BB962C8B-B14F-4D97-AF65-F5344CB8AC3E}">
        <p14:creationId xmlns:p14="http://schemas.microsoft.com/office/powerpoint/2010/main" val="1490885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E15CA-EB72-67C1-A80E-87D3A6922825}"/>
              </a:ext>
            </a:extLst>
          </p:cNvPr>
          <p:cNvPicPr>
            <a:picLocks noChangeAspect="1"/>
          </p:cNvPicPr>
          <p:nvPr/>
        </p:nvPicPr>
        <p:blipFill>
          <a:blip r:embed="rId2"/>
          <a:stretch>
            <a:fillRect/>
          </a:stretch>
        </p:blipFill>
        <p:spPr>
          <a:xfrm>
            <a:off x="1722960" y="0"/>
            <a:ext cx="4193741" cy="6858000"/>
          </a:xfrm>
          <a:prstGeom prst="rect">
            <a:avLst/>
          </a:prstGeom>
        </p:spPr>
      </p:pic>
      <p:sp>
        <p:nvSpPr>
          <p:cNvPr id="4" name="Donut 3">
            <a:extLst>
              <a:ext uri="{FF2B5EF4-FFF2-40B4-BE49-F238E27FC236}">
                <a16:creationId xmlns:a16="http://schemas.microsoft.com/office/drawing/2014/main" id="{3A22B7BF-A6E4-7B0C-BD86-599B7C0E9A50}"/>
              </a:ext>
            </a:extLst>
          </p:cNvPr>
          <p:cNvSpPr/>
          <p:nvPr/>
        </p:nvSpPr>
        <p:spPr>
          <a:xfrm>
            <a:off x="1994797" y="591672"/>
            <a:ext cx="838045" cy="367553"/>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62A85084-0887-BBA6-9134-48F69F63FEAB}"/>
              </a:ext>
            </a:extLst>
          </p:cNvPr>
          <p:cNvSpPr/>
          <p:nvPr/>
        </p:nvSpPr>
        <p:spPr>
          <a:xfrm>
            <a:off x="1994796" y="2351894"/>
            <a:ext cx="728702" cy="367553"/>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6" name="TextBox 5">
            <a:extLst>
              <a:ext uri="{FF2B5EF4-FFF2-40B4-BE49-F238E27FC236}">
                <a16:creationId xmlns:a16="http://schemas.microsoft.com/office/drawing/2014/main" id="{D264BCDD-E7FB-8306-7402-102E72313809}"/>
              </a:ext>
            </a:extLst>
          </p:cNvPr>
          <p:cNvSpPr txBox="1"/>
          <p:nvPr/>
        </p:nvSpPr>
        <p:spPr>
          <a:xfrm>
            <a:off x="6216771" y="712774"/>
            <a:ext cx="4308987" cy="1200329"/>
          </a:xfrm>
          <a:prstGeom prst="rect">
            <a:avLst/>
          </a:prstGeom>
          <a:noFill/>
        </p:spPr>
        <p:txBody>
          <a:bodyPr wrap="square" rtlCol="0">
            <a:spAutoFit/>
          </a:bodyPr>
          <a:lstStyle/>
          <a:p>
            <a:r>
              <a:rPr lang="en-US" dirty="0"/>
              <a:t>Due to Karl May (popular German author) the idea of the “noble savage”  had become popular in Germany and associated mainly with native Americans.</a:t>
            </a:r>
          </a:p>
        </p:txBody>
      </p:sp>
      <p:sp>
        <p:nvSpPr>
          <p:cNvPr id="7" name="Donut 6">
            <a:extLst>
              <a:ext uri="{FF2B5EF4-FFF2-40B4-BE49-F238E27FC236}">
                <a16:creationId xmlns:a16="http://schemas.microsoft.com/office/drawing/2014/main" id="{C1B56C25-7D75-E03D-9F09-DAA1F159582B}"/>
              </a:ext>
            </a:extLst>
          </p:cNvPr>
          <p:cNvSpPr/>
          <p:nvPr/>
        </p:nvSpPr>
        <p:spPr>
          <a:xfrm>
            <a:off x="3839718" y="304711"/>
            <a:ext cx="2076982" cy="941473"/>
          </a:xfrm>
          <a:prstGeom prst="donut">
            <a:avLst>
              <a:gd name="adj" fmla="val 2021"/>
            </a:avLst>
          </a:prstGeom>
          <a:solidFill>
            <a:srgbClr val="FFC000">
              <a:alpha val="65657"/>
            </a:srgbClr>
          </a:solid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D087902-FBAF-5B49-A2F2-1AB014592824}"/>
              </a:ext>
            </a:extLst>
          </p:cNvPr>
          <p:cNvSpPr txBox="1"/>
          <p:nvPr/>
        </p:nvSpPr>
        <p:spPr>
          <a:xfrm>
            <a:off x="6096001" y="4984377"/>
            <a:ext cx="4429757" cy="1200329"/>
          </a:xfrm>
          <a:prstGeom prst="rect">
            <a:avLst/>
          </a:prstGeom>
          <a:noFill/>
        </p:spPr>
        <p:txBody>
          <a:bodyPr wrap="square" rtlCol="0">
            <a:spAutoFit/>
          </a:bodyPr>
          <a:lstStyle/>
          <a:p>
            <a:r>
              <a:rPr lang="en-US" dirty="0">
                <a:latin typeface="Inter"/>
              </a:rPr>
              <a:t>Ernst Haeckel 1870-79:  Stem-tree of human species and races. (2</a:t>
            </a:r>
            <a:r>
              <a:rPr lang="en-US" baseline="30000" dirty="0">
                <a:latin typeface="Inter"/>
              </a:rPr>
              <a:t>nd</a:t>
            </a:r>
            <a:r>
              <a:rPr lang="en-US" dirty="0">
                <a:latin typeface="Inter"/>
              </a:rPr>
              <a:t> to 7</a:t>
            </a:r>
            <a:r>
              <a:rPr lang="en-US" baseline="30000" dirty="0">
                <a:latin typeface="Inter"/>
              </a:rPr>
              <a:t>th</a:t>
            </a:r>
            <a:r>
              <a:rPr lang="en-US" dirty="0">
                <a:latin typeface="Inter"/>
              </a:rPr>
              <a:t> edition of </a:t>
            </a:r>
            <a:r>
              <a:rPr lang="en-US" dirty="0" err="1">
                <a:latin typeface="Inter"/>
              </a:rPr>
              <a:t>Natürliche</a:t>
            </a:r>
            <a:r>
              <a:rPr lang="en-US" dirty="0">
                <a:latin typeface="Inter"/>
              </a:rPr>
              <a:t> </a:t>
            </a:r>
            <a:r>
              <a:rPr lang="en-US" dirty="0" err="1">
                <a:latin typeface="Inter"/>
              </a:rPr>
              <a:t>Schöpfungsgeschichte</a:t>
            </a:r>
            <a:r>
              <a:rPr lang="en-US" dirty="0">
                <a:latin typeface="Inter"/>
              </a:rPr>
              <a:t>) </a:t>
            </a:r>
            <a:endParaRPr lang="en-US" dirty="0"/>
          </a:p>
          <a:p>
            <a:endParaRPr lang="en-US" dirty="0"/>
          </a:p>
        </p:txBody>
      </p:sp>
      <p:sp>
        <p:nvSpPr>
          <p:cNvPr id="9" name="TextBox 8">
            <a:extLst>
              <a:ext uri="{FF2B5EF4-FFF2-40B4-BE49-F238E27FC236}">
                <a16:creationId xmlns:a16="http://schemas.microsoft.com/office/drawing/2014/main" id="{7F1F64A0-AB97-E7B8-D14E-0AD52222C59B}"/>
              </a:ext>
            </a:extLst>
          </p:cNvPr>
          <p:cNvSpPr txBox="1"/>
          <p:nvPr/>
        </p:nvSpPr>
        <p:spPr>
          <a:xfrm>
            <a:off x="6454590" y="3402572"/>
            <a:ext cx="1826269" cy="923330"/>
          </a:xfrm>
          <a:prstGeom prst="rect">
            <a:avLst/>
          </a:prstGeom>
          <a:noFill/>
        </p:spPr>
        <p:txBody>
          <a:bodyPr wrap="none" rtlCol="0">
            <a:spAutoFit/>
          </a:bodyPr>
          <a:lstStyle/>
          <a:p>
            <a:r>
              <a:rPr lang="en-US" dirty="0">
                <a:solidFill>
                  <a:srgbClr val="0070C0"/>
                </a:solidFill>
              </a:rPr>
              <a:t>Native Americans</a:t>
            </a:r>
          </a:p>
          <a:p>
            <a:r>
              <a:rPr lang="en-US" dirty="0">
                <a:solidFill>
                  <a:srgbClr val="FF0000"/>
                </a:solidFill>
              </a:rPr>
              <a:t>Japanese</a:t>
            </a:r>
          </a:p>
          <a:p>
            <a:r>
              <a:rPr lang="en-US" dirty="0">
                <a:solidFill>
                  <a:srgbClr val="FFC000"/>
                </a:solidFill>
              </a:rPr>
              <a:t>Germanic</a:t>
            </a:r>
          </a:p>
        </p:txBody>
      </p:sp>
    </p:spTree>
    <p:extLst>
      <p:ext uri="{BB962C8B-B14F-4D97-AF65-F5344CB8AC3E}">
        <p14:creationId xmlns:p14="http://schemas.microsoft.com/office/powerpoint/2010/main" val="24169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5">
            <a:extLst>
              <a:ext uri="{FF2B5EF4-FFF2-40B4-BE49-F238E27FC236}">
                <a16:creationId xmlns:a16="http://schemas.microsoft.com/office/drawing/2014/main" id="{9ACE2C0F-704A-4D29-7C95-64AA3A433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690" y="1002448"/>
            <a:ext cx="3457525" cy="5453270"/>
          </a:xfrm>
          <a:prstGeom prst="rect">
            <a:avLst/>
          </a:prstGeom>
          <a:noFill/>
          <a:extLst>
            <a:ext uri="{909E8E84-426E-40DD-AFC4-6F175D3DCCD1}">
              <a14:hiddenFill xmlns:a14="http://schemas.microsoft.com/office/drawing/2010/main">
                <a:solidFill>
                  <a:srgbClr val="FFFFFF"/>
                </a:solidFill>
              </a14:hiddenFill>
            </a:ext>
          </a:extLst>
        </p:spPr>
      </p:pic>
      <p:sp>
        <p:nvSpPr>
          <p:cNvPr id="3" name="Donut 2">
            <a:extLst>
              <a:ext uri="{FF2B5EF4-FFF2-40B4-BE49-F238E27FC236}">
                <a16:creationId xmlns:a16="http://schemas.microsoft.com/office/drawing/2014/main" id="{187FBCDE-F308-2B4C-C2FC-2904027BA49F}"/>
              </a:ext>
            </a:extLst>
          </p:cNvPr>
          <p:cNvSpPr/>
          <p:nvPr/>
        </p:nvSpPr>
        <p:spPr>
          <a:xfrm>
            <a:off x="1573940" y="3015223"/>
            <a:ext cx="570795" cy="390465"/>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4" name="TextBox 3">
            <a:extLst>
              <a:ext uri="{FF2B5EF4-FFF2-40B4-BE49-F238E27FC236}">
                <a16:creationId xmlns:a16="http://schemas.microsoft.com/office/drawing/2014/main" id="{371CFB02-EB99-8C61-0873-E382D2D61D8E}"/>
              </a:ext>
            </a:extLst>
          </p:cNvPr>
          <p:cNvSpPr txBox="1"/>
          <p:nvPr/>
        </p:nvSpPr>
        <p:spPr>
          <a:xfrm>
            <a:off x="5441576" y="3210454"/>
            <a:ext cx="4643436" cy="923330"/>
          </a:xfrm>
          <a:prstGeom prst="rect">
            <a:avLst/>
          </a:prstGeom>
          <a:noFill/>
        </p:spPr>
        <p:txBody>
          <a:bodyPr wrap="square">
            <a:spAutoFit/>
          </a:bodyPr>
          <a:lstStyle/>
          <a:p>
            <a:r>
              <a:rPr lang="en-US" dirty="0">
                <a:latin typeface="Inter"/>
              </a:rPr>
              <a:t>Ernst Haeckel 1870-79  Stem-tree of human species and races. (2</a:t>
            </a:r>
            <a:r>
              <a:rPr lang="en-US" baseline="30000" dirty="0">
                <a:latin typeface="Inter"/>
              </a:rPr>
              <a:t>nd</a:t>
            </a:r>
            <a:r>
              <a:rPr lang="en-US" dirty="0">
                <a:latin typeface="Inter"/>
              </a:rPr>
              <a:t> to 7</a:t>
            </a:r>
            <a:r>
              <a:rPr lang="en-US" baseline="30000" dirty="0">
                <a:latin typeface="Inter"/>
              </a:rPr>
              <a:t>th</a:t>
            </a:r>
            <a:r>
              <a:rPr lang="en-US" dirty="0">
                <a:latin typeface="Inter"/>
              </a:rPr>
              <a:t> edition of </a:t>
            </a:r>
            <a:r>
              <a:rPr lang="en-US" dirty="0" err="1">
                <a:latin typeface="Inter"/>
              </a:rPr>
              <a:t>Natürliche</a:t>
            </a:r>
            <a:r>
              <a:rPr lang="en-US" dirty="0">
                <a:latin typeface="Inter"/>
              </a:rPr>
              <a:t> </a:t>
            </a:r>
            <a:r>
              <a:rPr lang="en-US" dirty="0" err="1">
                <a:latin typeface="Inter"/>
              </a:rPr>
              <a:t>Schöppfungsgeschichte</a:t>
            </a:r>
            <a:r>
              <a:rPr lang="en-US" dirty="0">
                <a:latin typeface="Inter"/>
              </a:rPr>
              <a:t>) </a:t>
            </a:r>
            <a:endParaRPr lang="en-US" dirty="0"/>
          </a:p>
        </p:txBody>
      </p:sp>
      <p:sp>
        <p:nvSpPr>
          <p:cNvPr id="5" name="TextBox 4">
            <a:extLst>
              <a:ext uri="{FF2B5EF4-FFF2-40B4-BE49-F238E27FC236}">
                <a16:creationId xmlns:a16="http://schemas.microsoft.com/office/drawing/2014/main" id="{83546CE5-0A29-C64B-2183-AEBA79117B3F}"/>
              </a:ext>
            </a:extLst>
          </p:cNvPr>
          <p:cNvSpPr txBox="1"/>
          <p:nvPr/>
        </p:nvSpPr>
        <p:spPr>
          <a:xfrm>
            <a:off x="5513295" y="5051570"/>
            <a:ext cx="1826269" cy="923330"/>
          </a:xfrm>
          <a:prstGeom prst="rect">
            <a:avLst/>
          </a:prstGeom>
          <a:noFill/>
        </p:spPr>
        <p:txBody>
          <a:bodyPr wrap="none" rtlCol="0">
            <a:spAutoFit/>
          </a:bodyPr>
          <a:lstStyle/>
          <a:p>
            <a:r>
              <a:rPr lang="en-US" dirty="0">
                <a:solidFill>
                  <a:srgbClr val="0070C0"/>
                </a:solidFill>
              </a:rPr>
              <a:t>Native Americans</a:t>
            </a:r>
          </a:p>
          <a:p>
            <a:r>
              <a:rPr lang="en-US" dirty="0">
                <a:solidFill>
                  <a:srgbClr val="FF0000"/>
                </a:solidFill>
              </a:rPr>
              <a:t>Japanese</a:t>
            </a:r>
          </a:p>
          <a:p>
            <a:r>
              <a:rPr lang="en-US" dirty="0">
                <a:solidFill>
                  <a:srgbClr val="FFC000"/>
                </a:solidFill>
              </a:rPr>
              <a:t>Germanic</a:t>
            </a:r>
          </a:p>
        </p:txBody>
      </p:sp>
      <p:sp>
        <p:nvSpPr>
          <p:cNvPr id="6" name="Donut 5">
            <a:extLst>
              <a:ext uri="{FF2B5EF4-FFF2-40B4-BE49-F238E27FC236}">
                <a16:creationId xmlns:a16="http://schemas.microsoft.com/office/drawing/2014/main" id="{A325A44E-ABF8-AFFB-A7A5-C315E747D1E1}"/>
              </a:ext>
            </a:extLst>
          </p:cNvPr>
          <p:cNvSpPr/>
          <p:nvPr/>
        </p:nvSpPr>
        <p:spPr>
          <a:xfrm>
            <a:off x="1524000" y="1240811"/>
            <a:ext cx="1007896" cy="404583"/>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DA0E16F6-1ADF-2C94-8B8F-A89E0F8BF0EB}"/>
              </a:ext>
            </a:extLst>
          </p:cNvPr>
          <p:cNvSpPr/>
          <p:nvPr/>
        </p:nvSpPr>
        <p:spPr>
          <a:xfrm>
            <a:off x="3659869" y="1129553"/>
            <a:ext cx="1663035" cy="784284"/>
          </a:xfrm>
          <a:prstGeom prst="donut">
            <a:avLst>
              <a:gd name="adj" fmla="val 2021"/>
            </a:avLst>
          </a:prstGeom>
          <a:gradFill>
            <a:gsLst>
              <a:gs pos="0">
                <a:srgbClr val="FFC000"/>
              </a:gs>
              <a:gs pos="100000">
                <a:schemeClr val="accent1">
                  <a:tint val="50000"/>
                  <a:shade val="100000"/>
                  <a:satMod val="350000"/>
                </a:schemeClr>
              </a:gs>
            </a:gsLs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074DD7B6-7CA9-1F27-7929-425151B48BD8}"/>
              </a:ext>
            </a:extLst>
          </p:cNvPr>
          <p:cNvSpPr txBox="1"/>
          <p:nvPr/>
        </p:nvSpPr>
        <p:spPr>
          <a:xfrm>
            <a:off x="5513295" y="859976"/>
            <a:ext cx="4831977" cy="1015663"/>
          </a:xfrm>
          <a:prstGeom prst="rect">
            <a:avLst/>
          </a:prstGeom>
          <a:noFill/>
        </p:spPr>
        <p:txBody>
          <a:bodyPr wrap="square" rtlCol="0">
            <a:spAutoFit/>
          </a:bodyPr>
          <a:lstStyle/>
          <a:p>
            <a:r>
              <a:rPr lang="en-US" sz="2000" dirty="0"/>
              <a:t>Due to Karl May the idea of the “noble savage”  had become popular in Germany and associated mainly with native Americans</a:t>
            </a:r>
          </a:p>
        </p:txBody>
      </p:sp>
    </p:spTree>
    <p:extLst>
      <p:ext uri="{BB962C8B-B14F-4D97-AF65-F5344CB8AC3E}">
        <p14:creationId xmlns:p14="http://schemas.microsoft.com/office/powerpoint/2010/main" val="3276486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283803-4DB3-A35B-8B96-DA453F6DFFDF}"/>
              </a:ext>
            </a:extLst>
          </p:cNvPr>
          <p:cNvSpPr txBox="1"/>
          <p:nvPr/>
        </p:nvSpPr>
        <p:spPr>
          <a:xfrm>
            <a:off x="1680323" y="6396335"/>
            <a:ext cx="5291833" cy="369332"/>
          </a:xfrm>
          <a:prstGeom prst="rect">
            <a:avLst/>
          </a:prstGeom>
          <a:noFill/>
        </p:spPr>
        <p:txBody>
          <a:bodyPr wrap="none" rtlCol="0">
            <a:spAutoFit/>
          </a:bodyPr>
          <a:lstStyle/>
          <a:p>
            <a:r>
              <a:rPr lang="en-US" dirty="0">
                <a:solidFill>
                  <a:srgbClr val="333333"/>
                </a:solidFill>
                <a:latin typeface="Georgia" panose="02040502050405020303" pitchFamily="18" charset="0"/>
              </a:rPr>
              <a:t>The History of Creation, 8</a:t>
            </a:r>
            <a:r>
              <a:rPr lang="en-US" baseline="30000" dirty="0">
                <a:solidFill>
                  <a:srgbClr val="333333"/>
                </a:solidFill>
                <a:latin typeface="Georgia" panose="02040502050405020303" pitchFamily="18" charset="0"/>
              </a:rPr>
              <a:t>th</a:t>
            </a:r>
            <a:r>
              <a:rPr lang="en-US" dirty="0">
                <a:solidFill>
                  <a:srgbClr val="333333"/>
                </a:solidFill>
                <a:latin typeface="Georgia" panose="02040502050405020303" pitchFamily="18" charset="0"/>
              </a:rPr>
              <a:t> (+) edition 1889-1920</a:t>
            </a:r>
            <a:endParaRPr lang="en-US" dirty="0"/>
          </a:p>
        </p:txBody>
      </p:sp>
      <p:pic>
        <p:nvPicPr>
          <p:cNvPr id="2052" name="Picture 4" descr="Fig. 6">
            <a:extLst>
              <a:ext uri="{FF2B5EF4-FFF2-40B4-BE49-F238E27FC236}">
                <a16:creationId xmlns:a16="http://schemas.microsoft.com/office/drawing/2014/main" id="{46B91292-5B39-7437-8947-B3A4E9E5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322" y="222519"/>
            <a:ext cx="3779500" cy="5926475"/>
          </a:xfrm>
          <a:prstGeom prst="rect">
            <a:avLst/>
          </a:prstGeom>
          <a:noFill/>
          <a:extLst>
            <a:ext uri="{909E8E84-426E-40DD-AFC4-6F175D3DCCD1}">
              <a14:hiddenFill xmlns:a14="http://schemas.microsoft.com/office/drawing/2010/main">
                <a:solidFill>
                  <a:srgbClr val="FFFFFF"/>
                </a:solidFill>
              </a14:hiddenFill>
            </a:ext>
          </a:extLst>
        </p:spPr>
      </p:pic>
      <p:sp>
        <p:nvSpPr>
          <p:cNvPr id="7" name="Donut 6">
            <a:extLst>
              <a:ext uri="{FF2B5EF4-FFF2-40B4-BE49-F238E27FC236}">
                <a16:creationId xmlns:a16="http://schemas.microsoft.com/office/drawing/2014/main" id="{74BDED13-AACE-205D-30BC-B6EB8144C5B4}"/>
              </a:ext>
            </a:extLst>
          </p:cNvPr>
          <p:cNvSpPr/>
          <p:nvPr/>
        </p:nvSpPr>
        <p:spPr>
          <a:xfrm>
            <a:off x="2395173" y="1743511"/>
            <a:ext cx="984848" cy="363324"/>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A41A71D7-A1B9-75B4-8D8E-2E4FDB7E850A}"/>
              </a:ext>
            </a:extLst>
          </p:cNvPr>
          <p:cNvSpPr/>
          <p:nvPr/>
        </p:nvSpPr>
        <p:spPr>
          <a:xfrm>
            <a:off x="2999278" y="410413"/>
            <a:ext cx="570795" cy="298595"/>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a:extLst>
              <a:ext uri="{FF2B5EF4-FFF2-40B4-BE49-F238E27FC236}">
                <a16:creationId xmlns:a16="http://schemas.microsoft.com/office/drawing/2014/main" id="{57752CCF-F49A-A6FE-B2B7-6E8F965C6A10}"/>
              </a:ext>
            </a:extLst>
          </p:cNvPr>
          <p:cNvSpPr txBox="1"/>
          <p:nvPr/>
        </p:nvSpPr>
        <p:spPr>
          <a:xfrm>
            <a:off x="5746377" y="4692713"/>
            <a:ext cx="1826269" cy="923330"/>
          </a:xfrm>
          <a:prstGeom prst="rect">
            <a:avLst/>
          </a:prstGeom>
          <a:noFill/>
        </p:spPr>
        <p:txBody>
          <a:bodyPr wrap="none" rtlCol="0">
            <a:spAutoFit/>
          </a:bodyPr>
          <a:lstStyle/>
          <a:p>
            <a:r>
              <a:rPr lang="en-US" dirty="0">
                <a:solidFill>
                  <a:srgbClr val="0070C0"/>
                </a:solidFill>
              </a:rPr>
              <a:t>Native Americans</a:t>
            </a:r>
          </a:p>
          <a:p>
            <a:r>
              <a:rPr lang="en-US" dirty="0">
                <a:solidFill>
                  <a:srgbClr val="FF0000"/>
                </a:solidFill>
              </a:rPr>
              <a:t>Japanese</a:t>
            </a:r>
          </a:p>
          <a:p>
            <a:r>
              <a:rPr lang="en-US" dirty="0">
                <a:solidFill>
                  <a:srgbClr val="FFC000"/>
                </a:solidFill>
              </a:rPr>
              <a:t>Germanic</a:t>
            </a:r>
          </a:p>
        </p:txBody>
      </p:sp>
      <p:sp>
        <p:nvSpPr>
          <p:cNvPr id="12" name="Donut 11">
            <a:extLst>
              <a:ext uri="{FF2B5EF4-FFF2-40B4-BE49-F238E27FC236}">
                <a16:creationId xmlns:a16="http://schemas.microsoft.com/office/drawing/2014/main" id="{CCEB20F5-646D-2E98-0C2A-293D1375FC5B}"/>
              </a:ext>
            </a:extLst>
          </p:cNvPr>
          <p:cNvSpPr/>
          <p:nvPr/>
        </p:nvSpPr>
        <p:spPr>
          <a:xfrm>
            <a:off x="3901180" y="316865"/>
            <a:ext cx="1486609" cy="784284"/>
          </a:xfrm>
          <a:prstGeom prst="donut">
            <a:avLst>
              <a:gd name="adj" fmla="val 2021"/>
            </a:avLst>
          </a:prstGeom>
          <a:gradFill>
            <a:gsLst>
              <a:gs pos="0">
                <a:srgbClr val="FFC000"/>
              </a:gs>
              <a:gs pos="100000">
                <a:schemeClr val="accent1">
                  <a:tint val="50000"/>
                  <a:shade val="100000"/>
                  <a:satMod val="350000"/>
                </a:schemeClr>
              </a:gs>
            </a:gsLs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D551FACB-1885-A79D-958F-CA422E4C3DC3}"/>
              </a:ext>
            </a:extLst>
          </p:cNvPr>
          <p:cNvSpPr txBox="1"/>
          <p:nvPr/>
        </p:nvSpPr>
        <p:spPr>
          <a:xfrm>
            <a:off x="5746377" y="773101"/>
            <a:ext cx="4849905" cy="1754326"/>
          </a:xfrm>
          <a:prstGeom prst="rect">
            <a:avLst/>
          </a:prstGeom>
          <a:noFill/>
        </p:spPr>
        <p:txBody>
          <a:bodyPr wrap="square" rtlCol="0">
            <a:spAutoFit/>
          </a:bodyPr>
          <a:lstStyle/>
          <a:p>
            <a:r>
              <a:rPr lang="en-US" dirty="0">
                <a:hlinkClick r:id="rId3"/>
              </a:rPr>
              <a:t>Buffalo Bill Western Shows </a:t>
            </a:r>
            <a:r>
              <a:rPr lang="en-US" dirty="0"/>
              <a:t>depicted native Americans as savages killing innocent families had become popular entertainment in Europe.</a:t>
            </a:r>
          </a:p>
          <a:p>
            <a:endParaRPr lang="en-US" dirty="0"/>
          </a:p>
          <a:p>
            <a:r>
              <a:rPr lang="en-US" dirty="0"/>
              <a:t>Also, Haeckel’s books were translated into Japanese in 1882 and 1889.</a:t>
            </a:r>
          </a:p>
        </p:txBody>
      </p:sp>
    </p:spTree>
    <p:extLst>
      <p:ext uri="{BB962C8B-B14F-4D97-AF65-F5344CB8AC3E}">
        <p14:creationId xmlns:p14="http://schemas.microsoft.com/office/powerpoint/2010/main" val="62023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5DDD9AA-5434-454F-8CAB-8782F79FBC36}"/>
              </a:ext>
            </a:extLst>
          </p:cNvPr>
          <p:cNvSpPr>
            <a:spLocks noGrp="1" noChangeArrowheads="1"/>
          </p:cNvSpPr>
          <p:nvPr>
            <p:ph type="title"/>
          </p:nvPr>
        </p:nvSpPr>
        <p:spPr>
          <a:xfrm>
            <a:off x="1958975" y="101600"/>
            <a:ext cx="8274050" cy="577850"/>
          </a:xfrm>
        </p:spPr>
        <p:txBody>
          <a:bodyPr>
            <a:normAutofit fontScale="90000"/>
          </a:bodyPr>
          <a:lstStyle/>
          <a:p>
            <a:r>
              <a:rPr lang="en-US" altLang="en-US" sz="3600">
                <a:ea typeface="ＭＳ Ｐゴシック" panose="020B0600070205080204" pitchFamily="34" charset="-128"/>
              </a:rPr>
              <a:t>Trees in </a:t>
            </a:r>
            <a:r>
              <a:rPr lang="en-US" altLang="en-US" sz="3600">
                <a:ea typeface="ＭＳ Ｐゴシック" panose="020B0600070205080204" pitchFamily="34" charset="-128"/>
                <a:hlinkClick r:id="rId2"/>
              </a:rPr>
              <a:t>Newick </a:t>
            </a:r>
            <a:r>
              <a:rPr lang="en-US" altLang="en-US" sz="3600">
                <a:ea typeface="ＭＳ Ｐゴシック" panose="020B0600070205080204" pitchFamily="34" charset="-128"/>
              </a:rPr>
              <a:t>or parenthesis format </a:t>
            </a:r>
          </a:p>
        </p:txBody>
      </p:sp>
      <p:sp>
        <p:nvSpPr>
          <p:cNvPr id="88066" name="TextBox 2">
            <a:extLst>
              <a:ext uri="{FF2B5EF4-FFF2-40B4-BE49-F238E27FC236}">
                <a16:creationId xmlns:a16="http://schemas.microsoft.com/office/drawing/2014/main" id="{C4F176D1-0430-CE43-BD52-299C04849E31}"/>
              </a:ext>
            </a:extLst>
          </p:cNvPr>
          <p:cNvSpPr txBox="1">
            <a:spLocks noChangeArrowheads="1"/>
          </p:cNvSpPr>
          <p:nvPr/>
        </p:nvSpPr>
        <p:spPr bwMode="auto">
          <a:xfrm>
            <a:off x="2125663" y="1771650"/>
            <a:ext cx="2541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B), (C, D), E)</a:t>
            </a:r>
          </a:p>
        </p:txBody>
      </p:sp>
      <p:sp>
        <p:nvSpPr>
          <p:cNvPr id="88067" name="TextBox 3">
            <a:extLst>
              <a:ext uri="{FF2B5EF4-FFF2-40B4-BE49-F238E27FC236}">
                <a16:creationId xmlns:a16="http://schemas.microsoft.com/office/drawing/2014/main" id="{0AF9ECA8-A7B1-6F4E-B8EF-3FBC22068B00}"/>
              </a:ext>
            </a:extLst>
          </p:cNvPr>
          <p:cNvSpPr txBox="1">
            <a:spLocks noChangeArrowheads="1"/>
          </p:cNvSpPr>
          <p:nvPr/>
        </p:nvSpPr>
        <p:spPr bwMode="auto">
          <a:xfrm>
            <a:off x="2095500" y="949325"/>
            <a:ext cx="2884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Trees rooted on a node (basal trifurcation) are usually considered as unrooted </a:t>
            </a:r>
          </a:p>
        </p:txBody>
      </p:sp>
      <p:cxnSp>
        <p:nvCxnSpPr>
          <p:cNvPr id="88068" name="Straight Connector 5">
            <a:extLst>
              <a:ext uri="{FF2B5EF4-FFF2-40B4-BE49-F238E27FC236}">
                <a16:creationId xmlns:a16="http://schemas.microsoft.com/office/drawing/2014/main" id="{679C3FE3-181B-834C-9819-E739F296BAA1}"/>
              </a:ext>
            </a:extLst>
          </p:cNvPr>
          <p:cNvCxnSpPr>
            <a:cxnSpLocks noChangeShapeType="1"/>
          </p:cNvCxnSpPr>
          <p:nvPr/>
        </p:nvCxnSpPr>
        <p:spPr bwMode="auto">
          <a:xfrm>
            <a:off x="2527300" y="2351088"/>
            <a:ext cx="223838"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69" name="Straight Connector 6">
            <a:extLst>
              <a:ext uri="{FF2B5EF4-FFF2-40B4-BE49-F238E27FC236}">
                <a16:creationId xmlns:a16="http://schemas.microsoft.com/office/drawing/2014/main" id="{3AF82E9B-4537-9944-8F34-4EABD3C564DA}"/>
              </a:ext>
            </a:extLst>
          </p:cNvPr>
          <p:cNvCxnSpPr>
            <a:cxnSpLocks noChangeShapeType="1"/>
          </p:cNvCxnSpPr>
          <p:nvPr/>
        </p:nvCxnSpPr>
        <p:spPr bwMode="auto">
          <a:xfrm flipH="1">
            <a:off x="2751138" y="2328863"/>
            <a:ext cx="134937" cy="4841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0" name="Straight Connector 9">
            <a:extLst>
              <a:ext uri="{FF2B5EF4-FFF2-40B4-BE49-F238E27FC236}">
                <a16:creationId xmlns:a16="http://schemas.microsoft.com/office/drawing/2014/main" id="{72E08D69-0D9B-D045-BFE9-68C6CE01AE07}"/>
              </a:ext>
            </a:extLst>
          </p:cNvPr>
          <p:cNvCxnSpPr>
            <a:cxnSpLocks noChangeShapeType="1"/>
          </p:cNvCxnSpPr>
          <p:nvPr/>
        </p:nvCxnSpPr>
        <p:spPr bwMode="auto">
          <a:xfrm>
            <a:off x="3500438" y="2266950"/>
            <a:ext cx="127000" cy="482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1" name="Straight Connector 10">
            <a:extLst>
              <a:ext uri="{FF2B5EF4-FFF2-40B4-BE49-F238E27FC236}">
                <a16:creationId xmlns:a16="http://schemas.microsoft.com/office/drawing/2014/main" id="{42323541-D223-134E-B226-3D73549EC522}"/>
              </a:ext>
            </a:extLst>
          </p:cNvPr>
          <p:cNvCxnSpPr>
            <a:cxnSpLocks noChangeShapeType="1"/>
          </p:cNvCxnSpPr>
          <p:nvPr/>
        </p:nvCxnSpPr>
        <p:spPr bwMode="auto">
          <a:xfrm flipH="1">
            <a:off x="3627438" y="2287588"/>
            <a:ext cx="198437"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2" name="Straight Connector 11">
            <a:extLst>
              <a:ext uri="{FF2B5EF4-FFF2-40B4-BE49-F238E27FC236}">
                <a16:creationId xmlns:a16="http://schemas.microsoft.com/office/drawing/2014/main" id="{5917AE37-74EA-7A42-92E2-4E4AC6208F61}"/>
              </a:ext>
            </a:extLst>
          </p:cNvPr>
          <p:cNvCxnSpPr>
            <a:cxnSpLocks noChangeShapeType="1"/>
          </p:cNvCxnSpPr>
          <p:nvPr/>
        </p:nvCxnSpPr>
        <p:spPr bwMode="auto">
          <a:xfrm flipH="1">
            <a:off x="3173413" y="2243138"/>
            <a:ext cx="1150937" cy="15684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3" name="Straight Connector 12">
            <a:extLst>
              <a:ext uri="{FF2B5EF4-FFF2-40B4-BE49-F238E27FC236}">
                <a16:creationId xmlns:a16="http://schemas.microsoft.com/office/drawing/2014/main" id="{9DF1B829-C2F1-EC43-9402-AE2EB9836315}"/>
              </a:ext>
            </a:extLst>
          </p:cNvPr>
          <p:cNvCxnSpPr>
            <a:cxnSpLocks noChangeShapeType="1"/>
          </p:cNvCxnSpPr>
          <p:nvPr/>
        </p:nvCxnSpPr>
        <p:spPr bwMode="auto">
          <a:xfrm flipH="1">
            <a:off x="3173413" y="2749550"/>
            <a:ext cx="446087" cy="10620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4" name="Straight Connector 13">
            <a:extLst>
              <a:ext uri="{FF2B5EF4-FFF2-40B4-BE49-F238E27FC236}">
                <a16:creationId xmlns:a16="http://schemas.microsoft.com/office/drawing/2014/main" id="{9FAB4150-199D-2840-8597-BE2B0DCC6EB1}"/>
              </a:ext>
            </a:extLst>
          </p:cNvPr>
          <p:cNvCxnSpPr>
            <a:cxnSpLocks noChangeShapeType="1"/>
          </p:cNvCxnSpPr>
          <p:nvPr/>
        </p:nvCxnSpPr>
        <p:spPr bwMode="auto">
          <a:xfrm>
            <a:off x="2749550" y="2790825"/>
            <a:ext cx="423863" cy="10207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8075" name="TextBox 21">
            <a:extLst>
              <a:ext uri="{FF2B5EF4-FFF2-40B4-BE49-F238E27FC236}">
                <a16:creationId xmlns:a16="http://schemas.microsoft.com/office/drawing/2014/main" id="{6B7E2237-1DCB-144B-9A70-2F59CF259EFB}"/>
              </a:ext>
            </a:extLst>
          </p:cNvPr>
          <p:cNvSpPr txBox="1">
            <a:spLocks noChangeArrowheads="1"/>
          </p:cNvSpPr>
          <p:nvPr/>
        </p:nvSpPr>
        <p:spPr bwMode="auto">
          <a:xfrm>
            <a:off x="6191250" y="949325"/>
            <a:ext cx="2706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Trees rooted on a branch are usually considered as rooted </a:t>
            </a:r>
          </a:p>
        </p:txBody>
      </p:sp>
      <p:sp>
        <p:nvSpPr>
          <p:cNvPr id="88076" name="TextBox 32">
            <a:extLst>
              <a:ext uri="{FF2B5EF4-FFF2-40B4-BE49-F238E27FC236}">
                <a16:creationId xmlns:a16="http://schemas.microsoft.com/office/drawing/2014/main" id="{64D6831F-BEF3-2948-9B83-027EFF317957}"/>
              </a:ext>
            </a:extLst>
          </p:cNvPr>
          <p:cNvSpPr txBox="1">
            <a:spLocks noChangeArrowheads="1"/>
          </p:cNvSpPr>
          <p:nvPr/>
        </p:nvSpPr>
        <p:spPr bwMode="auto">
          <a:xfrm>
            <a:off x="6191250" y="1782763"/>
            <a:ext cx="274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B), (C, D)), E)</a:t>
            </a:r>
          </a:p>
        </p:txBody>
      </p:sp>
      <p:cxnSp>
        <p:nvCxnSpPr>
          <p:cNvPr id="88077" name="Straight Connector 33">
            <a:extLst>
              <a:ext uri="{FF2B5EF4-FFF2-40B4-BE49-F238E27FC236}">
                <a16:creationId xmlns:a16="http://schemas.microsoft.com/office/drawing/2014/main" id="{1B211291-C3BF-3646-9DD7-B80E4DB14D99}"/>
              </a:ext>
            </a:extLst>
          </p:cNvPr>
          <p:cNvCxnSpPr>
            <a:cxnSpLocks noChangeShapeType="1"/>
          </p:cNvCxnSpPr>
          <p:nvPr/>
        </p:nvCxnSpPr>
        <p:spPr bwMode="auto">
          <a:xfrm>
            <a:off x="6713538" y="2360613"/>
            <a:ext cx="223837"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8" name="Straight Connector 34">
            <a:extLst>
              <a:ext uri="{FF2B5EF4-FFF2-40B4-BE49-F238E27FC236}">
                <a16:creationId xmlns:a16="http://schemas.microsoft.com/office/drawing/2014/main" id="{DC662C9F-B40F-F14B-A7D4-9D81B8720A76}"/>
              </a:ext>
            </a:extLst>
          </p:cNvPr>
          <p:cNvCxnSpPr>
            <a:cxnSpLocks noChangeShapeType="1"/>
          </p:cNvCxnSpPr>
          <p:nvPr/>
        </p:nvCxnSpPr>
        <p:spPr bwMode="auto">
          <a:xfrm flipH="1">
            <a:off x="6937375" y="2338388"/>
            <a:ext cx="134938" cy="4841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9" name="Straight Connector 35">
            <a:extLst>
              <a:ext uri="{FF2B5EF4-FFF2-40B4-BE49-F238E27FC236}">
                <a16:creationId xmlns:a16="http://schemas.microsoft.com/office/drawing/2014/main" id="{E3869CB2-E72D-2043-9433-D41411AB1340}"/>
              </a:ext>
            </a:extLst>
          </p:cNvPr>
          <p:cNvCxnSpPr>
            <a:cxnSpLocks noChangeShapeType="1"/>
          </p:cNvCxnSpPr>
          <p:nvPr/>
        </p:nvCxnSpPr>
        <p:spPr bwMode="auto">
          <a:xfrm>
            <a:off x="7686675" y="2278063"/>
            <a:ext cx="127000" cy="4810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0" name="Straight Connector 36">
            <a:extLst>
              <a:ext uri="{FF2B5EF4-FFF2-40B4-BE49-F238E27FC236}">
                <a16:creationId xmlns:a16="http://schemas.microsoft.com/office/drawing/2014/main" id="{705155B9-D16A-8E4C-BBB0-FD653693940D}"/>
              </a:ext>
            </a:extLst>
          </p:cNvPr>
          <p:cNvCxnSpPr>
            <a:cxnSpLocks noChangeShapeType="1"/>
          </p:cNvCxnSpPr>
          <p:nvPr/>
        </p:nvCxnSpPr>
        <p:spPr bwMode="auto">
          <a:xfrm flipH="1">
            <a:off x="7813675" y="2297113"/>
            <a:ext cx="198438"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1" name="Straight Connector 37">
            <a:extLst>
              <a:ext uri="{FF2B5EF4-FFF2-40B4-BE49-F238E27FC236}">
                <a16:creationId xmlns:a16="http://schemas.microsoft.com/office/drawing/2014/main" id="{64C1E1A5-7D64-3549-903F-77A7DB933639}"/>
              </a:ext>
            </a:extLst>
          </p:cNvPr>
          <p:cNvCxnSpPr>
            <a:cxnSpLocks noChangeShapeType="1"/>
          </p:cNvCxnSpPr>
          <p:nvPr/>
        </p:nvCxnSpPr>
        <p:spPr bwMode="auto">
          <a:xfrm flipH="1">
            <a:off x="7312025" y="2749550"/>
            <a:ext cx="501650" cy="652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2" name="Straight Connector 38">
            <a:extLst>
              <a:ext uri="{FF2B5EF4-FFF2-40B4-BE49-F238E27FC236}">
                <a16:creationId xmlns:a16="http://schemas.microsoft.com/office/drawing/2014/main" id="{9685CA95-4A87-FF41-AB63-A5889056FB83}"/>
              </a:ext>
            </a:extLst>
          </p:cNvPr>
          <p:cNvCxnSpPr>
            <a:cxnSpLocks noChangeShapeType="1"/>
          </p:cNvCxnSpPr>
          <p:nvPr/>
        </p:nvCxnSpPr>
        <p:spPr bwMode="auto">
          <a:xfrm>
            <a:off x="6943725" y="2822575"/>
            <a:ext cx="371475" cy="592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3" name="Straight Connector 47">
            <a:extLst>
              <a:ext uri="{FF2B5EF4-FFF2-40B4-BE49-F238E27FC236}">
                <a16:creationId xmlns:a16="http://schemas.microsoft.com/office/drawing/2014/main" id="{CD2DBD25-1497-AE4A-86DB-277C93F30691}"/>
              </a:ext>
            </a:extLst>
          </p:cNvPr>
          <p:cNvCxnSpPr>
            <a:cxnSpLocks noChangeShapeType="1"/>
          </p:cNvCxnSpPr>
          <p:nvPr/>
        </p:nvCxnSpPr>
        <p:spPr bwMode="auto">
          <a:xfrm flipH="1">
            <a:off x="7540625" y="2278063"/>
            <a:ext cx="1052513" cy="16319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4" name="Straight Connector 49">
            <a:extLst>
              <a:ext uri="{FF2B5EF4-FFF2-40B4-BE49-F238E27FC236}">
                <a16:creationId xmlns:a16="http://schemas.microsoft.com/office/drawing/2014/main" id="{A6EC1C6A-9245-3940-8FC7-C7014C9DB7EB}"/>
              </a:ext>
            </a:extLst>
          </p:cNvPr>
          <p:cNvCxnSpPr>
            <a:cxnSpLocks noChangeShapeType="1"/>
          </p:cNvCxnSpPr>
          <p:nvPr/>
        </p:nvCxnSpPr>
        <p:spPr bwMode="auto">
          <a:xfrm>
            <a:off x="7312025" y="3402013"/>
            <a:ext cx="228600" cy="50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8085" name="TextBox 52">
            <a:extLst>
              <a:ext uri="{FF2B5EF4-FFF2-40B4-BE49-F238E27FC236}">
                <a16:creationId xmlns:a16="http://schemas.microsoft.com/office/drawing/2014/main" id="{21885ECF-3F29-9D4E-B56A-184BF4CF89F0}"/>
              </a:ext>
            </a:extLst>
          </p:cNvPr>
          <p:cNvSpPr txBox="1">
            <a:spLocks noChangeArrowheads="1"/>
          </p:cNvSpPr>
          <p:nvPr/>
        </p:nvSpPr>
        <p:spPr bwMode="auto">
          <a:xfrm>
            <a:off x="2079625" y="4087813"/>
            <a:ext cx="2660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Arbitrarily rooted in a node </a:t>
            </a:r>
            <a:r>
              <a:rPr kumimoji="0" lang="mr-IN"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While displayed as rooted in a node, the tree should be considered as unrooted  </a:t>
            </a:r>
          </a:p>
        </p:txBody>
      </p:sp>
      <p:sp>
        <p:nvSpPr>
          <p:cNvPr id="88086" name="TextBox 53">
            <a:extLst>
              <a:ext uri="{FF2B5EF4-FFF2-40B4-BE49-F238E27FC236}">
                <a16:creationId xmlns:a16="http://schemas.microsoft.com/office/drawing/2014/main" id="{B84261CF-2573-4B44-9151-39BD020DCA61}"/>
              </a:ext>
            </a:extLst>
          </p:cNvPr>
          <p:cNvSpPr txBox="1">
            <a:spLocks noChangeArrowheads="1"/>
          </p:cNvSpPr>
          <p:nvPr/>
        </p:nvSpPr>
        <p:spPr bwMode="auto">
          <a:xfrm>
            <a:off x="6303963" y="4103688"/>
            <a:ext cx="33305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Strictly bifurcating </a:t>
            </a:r>
            <a:r>
              <a:rPr kumimoji="0" lang="mr-IN"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root is located on the branch leading to E </a:t>
            </a:r>
          </a:p>
        </p:txBody>
      </p:sp>
      <p:sp>
        <p:nvSpPr>
          <p:cNvPr id="88087" name="TextBox 54">
            <a:extLst>
              <a:ext uri="{FF2B5EF4-FFF2-40B4-BE49-F238E27FC236}">
                <a16:creationId xmlns:a16="http://schemas.microsoft.com/office/drawing/2014/main" id="{76A9A364-1DFA-5047-A2A4-31C34379C172}"/>
              </a:ext>
            </a:extLst>
          </p:cNvPr>
          <p:cNvSpPr txBox="1">
            <a:spLocks noChangeArrowheads="1"/>
          </p:cNvSpPr>
          <p:nvPr/>
        </p:nvSpPr>
        <p:spPr bwMode="auto">
          <a:xfrm>
            <a:off x="2111375" y="6264275"/>
            <a:ext cx="4894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More links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here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and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here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and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here</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209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CCB5FF-B2E7-FCDF-4002-591DA6B5C2E5}"/>
              </a:ext>
            </a:extLst>
          </p:cNvPr>
          <p:cNvSpPr>
            <a:spLocks noGrp="1"/>
          </p:cNvSpPr>
          <p:nvPr>
            <p:ph idx="1"/>
          </p:nvPr>
        </p:nvSpPr>
        <p:spPr>
          <a:xfrm>
            <a:off x="838200" y="439838"/>
            <a:ext cx="10515600" cy="5737125"/>
          </a:xfrm>
        </p:spPr>
        <p:txBody>
          <a:bodyPr>
            <a:normAutofit fontScale="92500" lnSpcReduction="10000"/>
          </a:bodyPr>
          <a:lstStyle/>
          <a:p>
            <a:pPr marL="0" indent="0" algn="l">
              <a:buNone/>
            </a:pPr>
            <a:r>
              <a:rPr lang="en-US" b="0" i="0" u="none" strike="noStrike" dirty="0">
                <a:solidFill>
                  <a:srgbClr val="374151"/>
                </a:solidFill>
                <a:effectLst/>
                <a:latin typeface="Söhne"/>
              </a:rPr>
              <a:t>Let me break down what each command does:</a:t>
            </a:r>
          </a:p>
          <a:p>
            <a:pPr algn="l">
              <a:buFont typeface="+mj-lt"/>
              <a:buAutoNum type="arabicPeriod"/>
            </a:pPr>
            <a:r>
              <a:rPr lang="en-US" b="0" i="0" u="none" strike="noStrike" dirty="0" err="1">
                <a:solidFill>
                  <a:srgbClr val="374151"/>
                </a:solidFill>
                <a:effectLst/>
                <a:latin typeface="Courier New" panose="02070309020205020404" pitchFamily="49" charset="0"/>
                <a:cs typeface="Courier New" panose="02070309020205020404" pitchFamily="49" charset="0"/>
              </a:rPr>
              <a:t>mkdir</a:t>
            </a:r>
            <a:r>
              <a:rPr lang="en-US" b="0" i="0" u="none" strike="noStrike" dirty="0">
                <a:solidFill>
                  <a:srgbClr val="374151"/>
                </a:solidFill>
                <a:effectLst/>
                <a:latin typeface="Courier New" panose="02070309020205020404" pitchFamily="49" charset="0"/>
                <a:cs typeface="Courier New" panose="02070309020205020404" pitchFamily="49" charset="0"/>
              </a:rPr>
              <a:t> </a:t>
            </a:r>
            <a:r>
              <a:rPr lang="en-US" b="0" i="0" u="none" strike="noStrike" dirty="0" err="1">
                <a:solidFill>
                  <a:srgbClr val="374151"/>
                </a:solidFill>
                <a:effectLst/>
                <a:latin typeface="Courier New" panose="02070309020205020404" pitchFamily="49" charset="0"/>
                <a:cs typeface="Courier New" panose="02070309020205020404" pitchFamily="49" charset="0"/>
              </a:rPr>
              <a:t>Hello_World</a:t>
            </a:r>
            <a:r>
              <a:rPr lang="en-US" b="0" i="0" u="none" strike="noStrike" dirty="0">
                <a:solidFill>
                  <a:srgbClr val="374151"/>
                </a:solidFill>
                <a:effectLst/>
                <a:latin typeface="Courier New" panose="02070309020205020404" pitchFamily="49" charset="0"/>
                <a:cs typeface="Courier New" panose="02070309020205020404" pitchFamily="49" charset="0"/>
              </a:rPr>
              <a:t>: </a:t>
            </a:r>
            <a:r>
              <a:rPr lang="en-US" b="0" i="0" u="none" strike="noStrike" dirty="0">
                <a:solidFill>
                  <a:srgbClr val="374151"/>
                </a:solidFill>
                <a:effectLst/>
                <a:latin typeface="Söhne"/>
              </a:rPr>
              <a:t>This command creates a new directory named "</a:t>
            </a:r>
            <a:r>
              <a:rPr lang="en-US" b="0" i="0" u="none" strike="noStrike" dirty="0" err="1">
                <a:solidFill>
                  <a:srgbClr val="374151"/>
                </a:solidFill>
                <a:effectLst/>
                <a:latin typeface="Söhne"/>
              </a:rPr>
              <a:t>Hello_World</a:t>
            </a:r>
            <a:r>
              <a:rPr lang="en-US" b="0" i="0" u="none" strike="noStrike" dirty="0">
                <a:solidFill>
                  <a:srgbClr val="374151"/>
                </a:solidFill>
                <a:effectLst/>
                <a:latin typeface="Söhne"/>
              </a:rPr>
              <a:t>."</a:t>
            </a:r>
          </a:p>
          <a:p>
            <a:pPr algn="l">
              <a:buFont typeface="+mj-lt"/>
              <a:buAutoNum type="arabicPeriod"/>
            </a:pPr>
            <a:r>
              <a:rPr lang="en-US" b="0" i="0" u="none" strike="noStrike" dirty="0">
                <a:solidFill>
                  <a:srgbClr val="374151"/>
                </a:solidFill>
                <a:effectLst/>
                <a:latin typeface="Courier New" panose="02070309020205020404" pitchFamily="49" charset="0"/>
                <a:cs typeface="Courier New" panose="02070309020205020404" pitchFamily="49" charset="0"/>
              </a:rPr>
              <a:t>cd </a:t>
            </a:r>
            <a:r>
              <a:rPr lang="en-US" b="0" i="0" u="none" strike="noStrike" dirty="0" err="1">
                <a:solidFill>
                  <a:srgbClr val="374151"/>
                </a:solidFill>
                <a:effectLst/>
                <a:latin typeface="Courier New" panose="02070309020205020404" pitchFamily="49" charset="0"/>
                <a:cs typeface="Courier New" panose="02070309020205020404" pitchFamily="49" charset="0"/>
              </a:rPr>
              <a:t>Hello_World</a:t>
            </a:r>
            <a:r>
              <a:rPr lang="en-US" b="0" i="0" u="none" strike="noStrike" dirty="0">
                <a:solidFill>
                  <a:srgbClr val="374151"/>
                </a:solidFill>
                <a:effectLst/>
                <a:latin typeface="Söhne"/>
              </a:rPr>
              <a:t>: It changes the current working directory to "</a:t>
            </a:r>
            <a:r>
              <a:rPr lang="en-US" b="0" i="0" u="none" strike="noStrike" dirty="0" err="1">
                <a:solidFill>
                  <a:srgbClr val="374151"/>
                </a:solidFill>
                <a:effectLst/>
                <a:latin typeface="Söhne"/>
              </a:rPr>
              <a:t>Hello_World</a:t>
            </a:r>
            <a:r>
              <a:rPr lang="en-US" b="0" i="0" u="none" strike="noStrike" dirty="0">
                <a:solidFill>
                  <a:srgbClr val="374151"/>
                </a:solidFill>
                <a:effectLst/>
                <a:latin typeface="Söhne"/>
              </a:rPr>
              <a:t>," so you're now inside that directory.</a:t>
            </a:r>
          </a:p>
          <a:p>
            <a:pPr algn="l">
              <a:buFont typeface="+mj-lt"/>
              <a:buAutoNum type="arabicPeriod"/>
            </a:pPr>
            <a:r>
              <a:rPr lang="en-US" dirty="0">
                <a:solidFill>
                  <a:srgbClr val="374151"/>
                </a:solidFill>
                <a:latin typeface="Courier New" panose="02070309020205020404" pitchFamily="49" charset="0"/>
                <a:cs typeface="Courier New" panose="02070309020205020404" pitchFamily="49" charset="0"/>
              </a:rPr>
              <a:t>echo "&gt;</a:t>
            </a:r>
            <a:r>
              <a:rPr lang="en-US" dirty="0" err="1">
                <a:solidFill>
                  <a:srgbClr val="374151"/>
                </a:solidFill>
                <a:latin typeface="Courier New" panose="02070309020205020404" pitchFamily="49" charset="0"/>
                <a:cs typeface="Courier New" panose="02070309020205020404" pitchFamily="49" charset="0"/>
              </a:rPr>
              <a:t>Poly_A</a:t>
            </a:r>
            <a:r>
              <a:rPr lang="en-US" dirty="0">
                <a:solidFill>
                  <a:srgbClr val="374151"/>
                </a:solidFill>
                <a:latin typeface="Courier New" panose="02070309020205020404" pitchFamily="49" charset="0"/>
                <a:cs typeface="Courier New" panose="02070309020205020404" pitchFamily="49" charset="0"/>
              </a:rPr>
              <a:t>" &gt; </a:t>
            </a:r>
            <a:r>
              <a:rPr lang="en-US" dirty="0" err="1">
                <a:solidFill>
                  <a:srgbClr val="374151"/>
                </a:solidFill>
                <a:latin typeface="Courier New" panose="02070309020205020404" pitchFamily="49" charset="0"/>
                <a:cs typeface="Courier New" panose="02070309020205020404" pitchFamily="49" charset="0"/>
              </a:rPr>
              <a:t>Poly_A.fasta</a:t>
            </a:r>
            <a:r>
              <a:rPr lang="en-US" b="0" i="0" u="none" strike="noStrike" dirty="0">
                <a:solidFill>
                  <a:srgbClr val="374151"/>
                </a:solidFill>
                <a:effectLst/>
                <a:latin typeface="Söhne"/>
              </a:rPr>
              <a:t>: This command uses the echo command to create a new file named "</a:t>
            </a:r>
            <a:r>
              <a:rPr lang="en-US" b="0" i="0" u="none" strike="noStrike" dirty="0" err="1">
                <a:solidFill>
                  <a:srgbClr val="374151"/>
                </a:solidFill>
                <a:effectLst/>
                <a:latin typeface="Söhne"/>
              </a:rPr>
              <a:t>Poly_A.fasta</a:t>
            </a:r>
            <a:r>
              <a:rPr lang="en-US" b="0" i="0" u="none" strike="noStrike" dirty="0">
                <a:solidFill>
                  <a:srgbClr val="374151"/>
                </a:solidFill>
                <a:effectLst/>
                <a:latin typeface="Söhne"/>
              </a:rPr>
              <a:t>" and adds the header "&gt;</a:t>
            </a:r>
            <a:r>
              <a:rPr lang="en-US" b="0" i="0" u="none" strike="noStrike" dirty="0" err="1">
                <a:solidFill>
                  <a:srgbClr val="374151"/>
                </a:solidFill>
                <a:effectLst/>
                <a:latin typeface="Söhne"/>
              </a:rPr>
              <a:t>Poly_A</a:t>
            </a:r>
            <a:r>
              <a:rPr lang="en-US" b="0" i="0" u="none" strike="noStrike" dirty="0">
                <a:solidFill>
                  <a:srgbClr val="374151"/>
                </a:solidFill>
                <a:effectLst/>
                <a:latin typeface="Söhne"/>
              </a:rPr>
              <a:t>" to it. The &gt; operator is used to redirect the output of echo into the "</a:t>
            </a:r>
            <a:r>
              <a:rPr lang="en-US" b="0" i="0" u="none" strike="noStrike" dirty="0" err="1">
                <a:solidFill>
                  <a:srgbClr val="374151"/>
                </a:solidFill>
                <a:effectLst/>
                <a:latin typeface="Söhne"/>
              </a:rPr>
              <a:t>Poly_A.fasta</a:t>
            </a:r>
            <a:r>
              <a:rPr lang="en-US" b="0" i="0" u="none" strike="noStrike" dirty="0">
                <a:solidFill>
                  <a:srgbClr val="374151"/>
                </a:solidFill>
                <a:effectLst/>
                <a:latin typeface="Söhne"/>
              </a:rPr>
              <a:t>" file. If the file already exists, this will overwrite its content.</a:t>
            </a:r>
          </a:p>
          <a:p>
            <a:pPr algn="l">
              <a:buFont typeface="+mj-lt"/>
              <a:buAutoNum type="arabicPeriod"/>
            </a:pPr>
            <a:r>
              <a:rPr lang="en-US" dirty="0">
                <a:solidFill>
                  <a:srgbClr val="374151"/>
                </a:solidFill>
                <a:latin typeface="Courier New" panose="02070309020205020404" pitchFamily="49" charset="0"/>
                <a:cs typeface="Courier New" panose="02070309020205020404" pitchFamily="49" charset="0"/>
              </a:rPr>
              <a:t>echo "AAAAAAAAAA" &gt;&gt; </a:t>
            </a:r>
            <a:r>
              <a:rPr lang="en-US" dirty="0" err="1">
                <a:solidFill>
                  <a:srgbClr val="374151"/>
                </a:solidFill>
                <a:latin typeface="Courier New" panose="02070309020205020404" pitchFamily="49" charset="0"/>
                <a:cs typeface="Courier New" panose="02070309020205020404" pitchFamily="49" charset="0"/>
              </a:rPr>
              <a:t>Poly_A.fasta</a:t>
            </a:r>
            <a:r>
              <a:rPr lang="en-US" b="0" i="0" u="none" strike="noStrike" dirty="0">
                <a:solidFill>
                  <a:srgbClr val="374151"/>
                </a:solidFill>
                <a:effectLst/>
                <a:latin typeface="Söhne"/>
              </a:rPr>
              <a:t>: This appends the sequence "AAAAAAAAAA" to the "</a:t>
            </a:r>
            <a:r>
              <a:rPr lang="en-US" b="0" i="0" u="none" strike="noStrike" dirty="0" err="1">
                <a:solidFill>
                  <a:srgbClr val="374151"/>
                </a:solidFill>
                <a:effectLst/>
                <a:latin typeface="Söhne"/>
              </a:rPr>
              <a:t>Poly_A.fasta</a:t>
            </a:r>
            <a:r>
              <a:rPr lang="en-US" b="0" i="0" u="none" strike="noStrike" dirty="0">
                <a:solidFill>
                  <a:srgbClr val="374151"/>
                </a:solidFill>
                <a:effectLst/>
                <a:latin typeface="Söhne"/>
              </a:rPr>
              <a:t>" file using the &gt;&gt; operator. If the file does not exist, it will be created.</a:t>
            </a:r>
          </a:p>
          <a:p>
            <a:pPr marL="0" indent="0" algn="l">
              <a:buNone/>
            </a:pPr>
            <a:r>
              <a:rPr lang="en-US" b="0" i="0" u="none" strike="noStrike" dirty="0">
                <a:solidFill>
                  <a:srgbClr val="374151"/>
                </a:solidFill>
                <a:effectLst/>
                <a:latin typeface="Söhne"/>
              </a:rPr>
              <a:t>After running these commands, you'll have a "</a:t>
            </a:r>
            <a:r>
              <a:rPr lang="en-US" b="0" i="0" u="none" strike="noStrike" dirty="0" err="1">
                <a:solidFill>
                  <a:srgbClr val="374151"/>
                </a:solidFill>
                <a:effectLst/>
                <a:latin typeface="Söhne"/>
              </a:rPr>
              <a:t>Hello_World</a:t>
            </a:r>
            <a:r>
              <a:rPr lang="en-US" b="0" i="0" u="none" strike="noStrike" dirty="0">
                <a:solidFill>
                  <a:srgbClr val="374151"/>
                </a:solidFill>
                <a:effectLst/>
                <a:latin typeface="Söhne"/>
              </a:rPr>
              <a:t>" directory containing the "</a:t>
            </a:r>
            <a:r>
              <a:rPr lang="en-US" b="0" i="0" u="none" strike="noStrike" dirty="0" err="1">
                <a:solidFill>
                  <a:srgbClr val="374151"/>
                </a:solidFill>
                <a:effectLst/>
                <a:latin typeface="Söhne"/>
              </a:rPr>
              <a:t>Poly_A.fasta</a:t>
            </a:r>
            <a:r>
              <a:rPr lang="en-US" b="0" i="0" u="none" strike="noStrike" dirty="0">
                <a:solidFill>
                  <a:srgbClr val="374151"/>
                </a:solidFill>
                <a:effectLst/>
                <a:latin typeface="Söhne"/>
              </a:rPr>
              <a:t>" file with the specified header and sequence.</a:t>
            </a:r>
          </a:p>
          <a:p>
            <a:endParaRPr lang="en-US" dirty="0"/>
          </a:p>
        </p:txBody>
      </p:sp>
    </p:spTree>
    <p:extLst>
      <p:ext uri="{BB962C8B-B14F-4D97-AF65-F5344CB8AC3E}">
        <p14:creationId xmlns:p14="http://schemas.microsoft.com/office/powerpoint/2010/main" val="3836951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3">
            <a:extLst>
              <a:ext uri="{FF2B5EF4-FFF2-40B4-BE49-F238E27FC236}">
                <a16:creationId xmlns:a16="http://schemas.microsoft.com/office/drawing/2014/main" id="{A8CE47D7-00F1-8948-88CF-44F92E754FAD}"/>
              </a:ext>
            </a:extLst>
          </p:cNvPr>
          <p:cNvSpPr>
            <a:spLocks noChangeArrowheads="1"/>
          </p:cNvSpPr>
          <p:nvPr/>
        </p:nvSpPr>
        <p:spPr bwMode="auto">
          <a:xfrm>
            <a:off x="430736" y="74612"/>
            <a:ext cx="11515725"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455613">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What is in a tree?</a:t>
            </a:r>
            <a:endParaRPr kumimoji="0" lang="en-US" altLang="en-US" sz="18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Trees form molecular data are usually calculated as </a:t>
            </a:r>
            <a:r>
              <a:rPr kumimoji="0" lang="en-US" altLang="en-US" sz="1900" b="1"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unrooted</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trees (at least th</a:t>
            </a:r>
            <a:r>
              <a:rPr kumimoji="0" lang="en-US" altLang="en-US" sz="1900" b="0" i="0" u="none" strike="noStrike" kern="1200" cap="none" spc="0" normalizeH="0" baseline="0" noProof="0" dirty="0">
                <a:ln>
                  <a:noFill/>
                </a:ln>
                <a:solidFill>
                  <a:srgbClr val="FF28C2"/>
                </a:solidFill>
                <a:effectLst/>
                <a:uLnTx/>
                <a:uFillTx/>
                <a:latin typeface="Helvetica Neue" panose="02000503000000020004" pitchFamily="2" charset="0"/>
                <a:ea typeface="ＭＳ Ｐゴシック" panose="020B0600070205080204" pitchFamily="34" charset="-128"/>
                <a:cs typeface="+mn-cs"/>
              </a:rPr>
              <a:t>ey should be -</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if they are not this is usually a mistake).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To root a tree you either can assume a </a:t>
            </a:r>
            <a:r>
              <a:rPr kumimoji="0" lang="en-US" altLang="en-US" sz="1900" b="0" i="0" u="none" strike="noStrike" kern="1200" cap="none" spc="0" normalizeH="0" baseline="0" noProof="0" dirty="0">
                <a:ln>
                  <a:noFill/>
                </a:ln>
                <a:solidFill>
                  <a:srgbClr val="FF0066"/>
                </a:solidFill>
                <a:effectLst/>
                <a:uLnTx/>
                <a:uFillTx/>
                <a:latin typeface="Helvetica Neue" panose="02000503000000020004" pitchFamily="2" charset="0"/>
                <a:ea typeface="ＭＳ Ｐゴシック" panose="020B0600070205080204" pitchFamily="34" charset="-128"/>
                <a:cs typeface="+mn-cs"/>
              </a:rPr>
              <a:t>molecular clock</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(substitutions occur at a constant rate, again this assumption is usually not warranted and needs to be tested),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or you can use an </a:t>
            </a:r>
            <a:r>
              <a:rPr kumimoji="0" lang="en-US" altLang="en-US" sz="1900" b="1" i="0" u="none" strike="noStrike" kern="1200" cap="none" spc="0" normalizeH="0" baseline="0" noProof="0" dirty="0">
                <a:ln>
                  <a:noFill/>
                </a:ln>
                <a:solidFill>
                  <a:srgbClr val="FF0066"/>
                </a:solidFill>
                <a:effectLst/>
                <a:uLnTx/>
                <a:uFillTx/>
                <a:latin typeface="Helvetica Neue" panose="02000503000000020004" pitchFamily="2" charset="0"/>
                <a:ea typeface="ＭＳ Ｐゴシック" panose="020B0600070205080204" pitchFamily="34" charset="-128"/>
                <a:cs typeface="+mn-cs"/>
              </a:rPr>
              <a:t>outgroup</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(i.e. something that you know forms the deepest branch), or you need to be able to decide, which state of a character is primitive – this might work for wings, but usually not for A, G, T, and Cs.</a:t>
            </a:r>
            <a:b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b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For example, to root a phylogeny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kumimoji="0" lang="en-US" altLang="en-US" sz="1900" b="0" i="0" u="none" strike="noStrike" kern="1200" cap="none" spc="0" normalizeH="0" baseline="0" noProof="0" dirty="0" err="1">
                <a:ln>
                  <a:noFill/>
                </a:ln>
                <a:solidFill>
                  <a:srgbClr val="000000"/>
                </a:solidFill>
                <a:effectLst/>
                <a:uLnTx/>
                <a:uFillTx/>
                <a:latin typeface="Helvetica Neue" panose="02000503000000020004" pitchFamily="2" charset="0"/>
                <a:ea typeface="ＭＳ Ｐゴシック" panose="020B0600070205080204" pitchFamily="34" charset="-128"/>
                <a:cs typeface="+mn-cs"/>
              </a:rPr>
              <a:t>hemoglobins</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you could use a beta hemoglobin sequence, or a myoglobin sequence as outgroup.   </a:t>
            </a:r>
            <a:b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br>
            <a:r>
              <a:rPr kumimoji="0" lang="en-US" altLang="en-US" sz="1900" b="0" i="0" u="none" strike="noStrike" kern="1200" cap="none" spc="0" normalizeH="0" baseline="0" noProof="0" dirty="0">
                <a:ln>
                  <a:noFill/>
                </a:ln>
                <a:solidFill>
                  <a:srgbClr val="FF0000"/>
                </a:solidFill>
                <a:effectLst/>
                <a:uLnTx/>
                <a:uFillTx/>
                <a:latin typeface="Helvetica Neue" panose="02000503000000020004" pitchFamily="2" charset="0"/>
                <a:ea typeface="ＭＳ Ｐゴシック" panose="020B0600070205080204" pitchFamily="34" charset="-128"/>
                <a:cs typeface="+mn-cs"/>
              </a:rPr>
              <a:t>What could be the outgroup for the Tree-of-Life?   </a:t>
            </a:r>
          </a:p>
          <a:p>
            <a:pPr marL="455613"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Trees have a branching pattern (also called the </a:t>
            </a:r>
            <a:r>
              <a:rPr kumimoji="0" lang="en-US" altLang="en-US" sz="1900" b="1"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topology</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and </a:t>
            </a:r>
            <a:r>
              <a:rPr kumimoji="0" lang="en-US" altLang="en-US" sz="1900" b="1"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branch lengths</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Often the branch lengths are ignored in depicting trees (these trees often are referred to as cladograms - note that cladograms should be considered rooted).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You can swap branches attached to a node, and in an unrooted you can depict the tree as rooted in any branch you like without changing the tree.</a:t>
            </a:r>
          </a:p>
        </p:txBody>
      </p:sp>
    </p:spTree>
    <p:extLst>
      <p:ext uri="{BB962C8B-B14F-4D97-AF65-F5344CB8AC3E}">
        <p14:creationId xmlns:p14="http://schemas.microsoft.com/office/powerpoint/2010/main" val="134759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870E2A7-E30F-9F40-B680-FAD0AF7D07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667" y="234778"/>
            <a:ext cx="11295386" cy="6437871"/>
          </a:xfrm>
          <a:prstGeom prst="rect">
            <a:avLst/>
          </a:prstGeom>
        </p:spPr>
      </p:pic>
    </p:spTree>
    <p:extLst>
      <p:ext uri="{BB962C8B-B14F-4D97-AF65-F5344CB8AC3E}">
        <p14:creationId xmlns:p14="http://schemas.microsoft.com/office/powerpoint/2010/main" val="3897600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B502C61-4D3E-874A-810C-153284AA8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681" y="0"/>
            <a:ext cx="7803527" cy="6009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D5243F-44C4-D445-A400-6741433B2B72}"/>
              </a:ext>
            </a:extLst>
          </p:cNvPr>
          <p:cNvSpPr txBox="1"/>
          <p:nvPr/>
        </p:nvSpPr>
        <p:spPr>
          <a:xfrm>
            <a:off x="1680519" y="6400800"/>
            <a:ext cx="4572919" cy="369332"/>
          </a:xfrm>
          <a:prstGeom prst="rect">
            <a:avLst/>
          </a:prstGeom>
          <a:noFill/>
        </p:spPr>
        <p:txBody>
          <a:bodyPr wrap="none" rtlCol="0">
            <a:spAutoFit/>
          </a:bodyPr>
          <a:lstStyle/>
          <a:p>
            <a:r>
              <a:rPr lang="en-US" dirty="0"/>
              <a:t>From: http://6e.plantphys.net/topic01.02.html</a:t>
            </a:r>
          </a:p>
        </p:txBody>
      </p:sp>
    </p:spTree>
    <p:extLst>
      <p:ext uri="{BB962C8B-B14F-4D97-AF65-F5344CB8AC3E}">
        <p14:creationId xmlns:p14="http://schemas.microsoft.com/office/powerpoint/2010/main" val="343020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dirty="0">
                <a:solidFill>
                  <a:srgbClr val="000000"/>
                </a:solidFill>
              </a:rPr>
              <a:t>HGT as a force creating new pathways – Example 1</a:t>
            </a:r>
          </a:p>
        </p:txBody>
      </p:sp>
      <p:sp>
        <p:nvSpPr>
          <p:cNvPr id="110595" name="TextBox 1"/>
          <p:cNvSpPr txBox="1">
            <a:spLocks noChangeArrowheads="1"/>
          </p:cNvSpPr>
          <p:nvPr/>
        </p:nvSpPr>
        <p:spPr bwMode="auto">
          <a:xfrm>
            <a:off x="2460625" y="890589"/>
            <a:ext cx="705513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9" y="1778000"/>
            <a:ext cx="7997825"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017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6" y="979489"/>
            <a:ext cx="6272213" cy="4892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62275" y="5972176"/>
            <a:ext cx="391795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1622426" y="6613526"/>
            <a:ext cx="4930775" cy="3470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37774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C9ADEC1-AA33-C445-9411-AF91CB7F1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12581"/>
            <a:ext cx="113665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A20EFE-04B5-2E42-B049-C8E06492394D}"/>
              </a:ext>
            </a:extLst>
          </p:cNvPr>
          <p:cNvSpPr txBox="1"/>
          <p:nvPr/>
        </p:nvSpPr>
        <p:spPr>
          <a:xfrm>
            <a:off x="412750" y="6376087"/>
            <a:ext cx="7478842" cy="369332"/>
          </a:xfrm>
          <a:prstGeom prst="rect">
            <a:avLst/>
          </a:prstGeom>
          <a:noFill/>
        </p:spPr>
        <p:txBody>
          <a:bodyPr wrap="none" rtlCol="0">
            <a:spAutoFit/>
          </a:bodyPr>
          <a:lstStyle/>
          <a:p>
            <a:r>
              <a:rPr lang="en-US" dirty="0"/>
              <a:t>From:  https://</a:t>
            </a:r>
            <a:r>
              <a:rPr lang="en-US" dirty="0" err="1"/>
              <a:t>evolution.berkeley.edu</a:t>
            </a:r>
            <a:r>
              <a:rPr lang="en-US" dirty="0"/>
              <a:t>/</a:t>
            </a:r>
            <a:r>
              <a:rPr lang="en-US" dirty="0" err="1"/>
              <a:t>evolibrary</a:t>
            </a:r>
            <a:r>
              <a:rPr lang="en-US" dirty="0"/>
              <a:t>/news/170503_cyanobacteria</a:t>
            </a:r>
          </a:p>
        </p:txBody>
      </p:sp>
      <p:sp>
        <p:nvSpPr>
          <p:cNvPr id="3" name="TextBox 2">
            <a:extLst>
              <a:ext uri="{FF2B5EF4-FFF2-40B4-BE49-F238E27FC236}">
                <a16:creationId xmlns:a16="http://schemas.microsoft.com/office/drawing/2014/main" id="{996A0F31-D295-8E46-8284-F4608F8064FF}"/>
              </a:ext>
            </a:extLst>
          </p:cNvPr>
          <p:cNvSpPr txBox="1"/>
          <p:nvPr/>
        </p:nvSpPr>
        <p:spPr>
          <a:xfrm>
            <a:off x="111211" y="4778970"/>
            <a:ext cx="11969577" cy="1477328"/>
          </a:xfrm>
          <a:prstGeom prst="rect">
            <a:avLst/>
          </a:prstGeom>
          <a:noFill/>
        </p:spPr>
        <p:txBody>
          <a:bodyPr wrap="square" rtlCol="0">
            <a:spAutoFit/>
          </a:bodyPr>
          <a:lstStyle/>
          <a:p>
            <a:r>
              <a:rPr lang="en-US" dirty="0"/>
              <a:t>All photosynthetic pathways, including those of the Cyanobacteria, are quite similar. This suggests that they all evolved from a common ancestral pathway — in other words, that they are </a:t>
            </a:r>
            <a:r>
              <a:rPr lang="en-US" dirty="0">
                <a:hlinkClick r:id="rId3"/>
              </a:rPr>
              <a:t>homologous</a:t>
            </a:r>
            <a:r>
              <a:rPr lang="en-US" dirty="0"/>
              <a:t>. However, all the different bacteria that photosynthesize are rather distantly related to one another. The </a:t>
            </a:r>
            <a:r>
              <a:rPr lang="en-US" dirty="0">
                <a:hlinkClick r:id="rId4"/>
              </a:rPr>
              <a:t>genes</a:t>
            </a:r>
            <a:r>
              <a:rPr lang="en-US" dirty="0"/>
              <a:t> coding for photosynthetic pathways </a:t>
            </a:r>
            <a:r>
              <a:rPr lang="en-US" i="1" dirty="0"/>
              <a:t>seem </a:t>
            </a:r>
            <a:r>
              <a:rPr lang="en-US" dirty="0"/>
              <a:t>homologous, but the lineages bearing them are not closely related enough for a </a:t>
            </a:r>
            <a:r>
              <a:rPr lang="en-US" dirty="0">
                <a:hlinkClick r:id="rId5"/>
              </a:rPr>
              <a:t>common ancestor</a:t>
            </a:r>
            <a:r>
              <a:rPr lang="en-US" dirty="0"/>
              <a:t> to have passed the pathways on to all of them. What's the explanation for this apparent paradox? </a:t>
            </a:r>
            <a:r>
              <a:rPr lang="en-US" dirty="0">
                <a:hlinkClick r:id="rId6"/>
              </a:rPr>
              <a:t>Horizontal transfer</a:t>
            </a:r>
            <a:r>
              <a:rPr lang="en-US" dirty="0"/>
              <a:t>.</a:t>
            </a:r>
          </a:p>
        </p:txBody>
      </p:sp>
    </p:spTree>
    <p:extLst>
      <p:ext uri="{BB962C8B-B14F-4D97-AF65-F5344CB8AC3E}">
        <p14:creationId xmlns:p14="http://schemas.microsoft.com/office/powerpoint/2010/main" val="4170276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4106</TotalTime>
  <Words>3104</Words>
  <Application>Microsoft Macintosh PowerPoint</Application>
  <PresentationFormat>Widescreen</PresentationFormat>
  <Paragraphs>280</Paragraphs>
  <Slides>40</Slides>
  <Notes>13</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-apple-system</vt:lpstr>
      <vt:lpstr>Arial</vt:lpstr>
      <vt:lpstr>Arial</vt:lpstr>
      <vt:lpstr>Arial Black</vt:lpstr>
      <vt:lpstr>Calibri</vt:lpstr>
      <vt:lpstr>Calibri Light</vt:lpstr>
      <vt:lpstr>Comic Sans MS</vt:lpstr>
      <vt:lpstr>Courier New</vt:lpstr>
      <vt:lpstr>Georgia</vt:lpstr>
      <vt:lpstr>Helvetica Neue</vt:lpstr>
      <vt:lpstr>Inter</vt:lpstr>
      <vt:lpstr>Söhne</vt:lpstr>
      <vt:lpstr>Times</vt:lpstr>
      <vt:lpstr>Times New Roman</vt:lpstr>
      <vt:lpstr>Wingdings</vt:lpstr>
      <vt:lpstr>Office Theme</vt:lpstr>
      <vt:lpstr>Class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Terminology</vt:lpstr>
      <vt:lpstr>Terminology for trees</vt:lpstr>
      <vt:lpstr>Trees often are rearranged and can become misleading to the non-expert:</vt:lpstr>
      <vt:lpstr>Terminology</vt:lpstr>
      <vt:lpstr>Terminology</vt:lpstr>
      <vt:lpstr>Complications and Controversies</vt:lpstr>
      <vt:lpstr>PowerPoint Presentation</vt:lpstr>
      <vt:lpstr>PowerPoint Presentation</vt:lpstr>
      <vt:lpstr>PowerPoint Presentation</vt:lpstr>
      <vt:lpstr>Why might it be correct to say that “Fish don’t exist”?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Trees in Newick or parenthesis format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29</cp:revision>
  <dcterms:created xsi:type="dcterms:W3CDTF">2020-10-07T17:26:26Z</dcterms:created>
  <dcterms:modified xsi:type="dcterms:W3CDTF">2023-10-09T01:17:21Z</dcterms:modified>
</cp:coreProperties>
</file>