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4"/>
  </p:notesMasterIdLst>
  <p:sldIdLst>
    <p:sldId id="282" r:id="rId4"/>
    <p:sldId id="350" r:id="rId5"/>
    <p:sldId id="337" r:id="rId6"/>
    <p:sldId id="347" r:id="rId7"/>
    <p:sldId id="256" r:id="rId8"/>
    <p:sldId id="271" r:id="rId9"/>
    <p:sldId id="272" r:id="rId10"/>
    <p:sldId id="273" r:id="rId11"/>
    <p:sldId id="259" r:id="rId12"/>
    <p:sldId id="274" r:id="rId13"/>
    <p:sldId id="262" r:id="rId14"/>
    <p:sldId id="263" r:id="rId15"/>
    <p:sldId id="275" r:id="rId16"/>
    <p:sldId id="276" r:id="rId17"/>
    <p:sldId id="277" r:id="rId18"/>
    <p:sldId id="264" r:id="rId19"/>
    <p:sldId id="351" r:id="rId20"/>
    <p:sldId id="265" r:id="rId21"/>
    <p:sldId id="266" r:id="rId22"/>
    <p:sldId id="278" r:id="rId23"/>
    <p:sldId id="267" r:id="rId24"/>
    <p:sldId id="268" r:id="rId25"/>
    <p:sldId id="269" r:id="rId26"/>
    <p:sldId id="279" r:id="rId27"/>
    <p:sldId id="270" r:id="rId28"/>
    <p:sldId id="280" r:id="rId29"/>
    <p:sldId id="358" r:id="rId30"/>
    <p:sldId id="333" r:id="rId31"/>
    <p:sldId id="334" r:id="rId32"/>
    <p:sldId id="335" r:id="rId33"/>
    <p:sldId id="257" r:id="rId34"/>
    <p:sldId id="320" r:id="rId35"/>
    <p:sldId id="353" r:id="rId36"/>
    <p:sldId id="354" r:id="rId37"/>
    <p:sldId id="352" r:id="rId38"/>
    <p:sldId id="355" r:id="rId39"/>
    <p:sldId id="356" r:id="rId40"/>
    <p:sldId id="357" r:id="rId41"/>
    <p:sldId id="369" r:id="rId42"/>
    <p:sldId id="3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6"/>
    <p:restoredTop sz="94626"/>
  </p:normalViewPr>
  <p:slideViewPr>
    <p:cSldViewPr snapToGrid="0" snapToObjects="1">
      <p:cViewPr varScale="1">
        <p:scale>
          <a:sx n="91" d="100"/>
          <a:sy n="91" d="100"/>
        </p:scale>
        <p:origin x="224" y="82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garten, J. Peter" userId="08c346f3-9f2a-4776-a6cf-add1e690cd47" providerId="ADAL" clId="{A298348E-09D4-644D-BDBD-C4322F6F19F1}"/>
    <pc:docChg chg="custSel addSld delSld modSld delMainMaster">
      <pc:chgData name="Gogarten, J. Peter" userId="08c346f3-9f2a-4776-a6cf-add1e690cd47" providerId="ADAL" clId="{A298348E-09D4-644D-BDBD-C4322F6F19F1}" dt="2023-09-26T16:24:22.979" v="95" actId="20577"/>
      <pc:docMkLst>
        <pc:docMk/>
      </pc:docMkLst>
      <pc:sldChg chg="del">
        <pc:chgData name="Gogarten, J. Peter" userId="08c346f3-9f2a-4776-a6cf-add1e690cd47" providerId="ADAL" clId="{A298348E-09D4-644D-BDBD-C4322F6F19F1}" dt="2023-09-26T16:23:43.461" v="0" actId="2696"/>
        <pc:sldMkLst>
          <pc:docMk/>
          <pc:sldMk cId="1130096599" sldId="258"/>
        </pc:sldMkLst>
      </pc:sldChg>
      <pc:sldChg chg="del">
        <pc:chgData name="Gogarten, J. Peter" userId="08c346f3-9f2a-4776-a6cf-add1e690cd47" providerId="ADAL" clId="{A298348E-09D4-644D-BDBD-C4322F6F19F1}" dt="2023-09-26T16:23:43.503" v="8" actId="2696"/>
        <pc:sldMkLst>
          <pc:docMk/>
          <pc:sldMk cId="3930421232" sldId="260"/>
        </pc:sldMkLst>
      </pc:sldChg>
      <pc:sldChg chg="del">
        <pc:chgData name="Gogarten, J. Peter" userId="08c346f3-9f2a-4776-a6cf-add1e690cd47" providerId="ADAL" clId="{A298348E-09D4-644D-BDBD-C4322F6F19F1}" dt="2023-09-26T16:23:43.535" v="34" actId="2696"/>
        <pc:sldMkLst>
          <pc:docMk/>
          <pc:sldMk cId="820682758" sldId="281"/>
        </pc:sldMkLst>
      </pc:sldChg>
      <pc:sldChg chg="del">
        <pc:chgData name="Gogarten, J. Peter" userId="08c346f3-9f2a-4776-a6cf-add1e690cd47" providerId="ADAL" clId="{A298348E-09D4-644D-BDBD-C4322F6F19F1}" dt="2023-09-26T16:23:43.527" v="28" actId="2696"/>
        <pc:sldMkLst>
          <pc:docMk/>
          <pc:sldMk cId="753842969" sldId="283"/>
        </pc:sldMkLst>
      </pc:sldChg>
      <pc:sldChg chg="del">
        <pc:chgData name="Gogarten, J. Peter" userId="08c346f3-9f2a-4776-a6cf-add1e690cd47" providerId="ADAL" clId="{A298348E-09D4-644D-BDBD-C4322F6F19F1}" dt="2023-09-26T16:23:43.525" v="27" actId="2696"/>
        <pc:sldMkLst>
          <pc:docMk/>
          <pc:sldMk cId="3524087285" sldId="287"/>
        </pc:sldMkLst>
      </pc:sldChg>
      <pc:sldChg chg="del">
        <pc:chgData name="Gogarten, J. Peter" userId="08c346f3-9f2a-4776-a6cf-add1e690cd47" providerId="ADAL" clId="{A298348E-09D4-644D-BDBD-C4322F6F19F1}" dt="2023-09-26T16:23:43.479" v="6" actId="2696"/>
        <pc:sldMkLst>
          <pc:docMk/>
          <pc:sldMk cId="2297658703" sldId="291"/>
        </pc:sldMkLst>
      </pc:sldChg>
      <pc:sldChg chg="del">
        <pc:chgData name="Gogarten, J. Peter" userId="08c346f3-9f2a-4776-a6cf-add1e690cd47" providerId="ADAL" clId="{A298348E-09D4-644D-BDBD-C4322F6F19F1}" dt="2023-09-26T16:23:43.557" v="39" actId="2696"/>
        <pc:sldMkLst>
          <pc:docMk/>
          <pc:sldMk cId="167453071" sldId="304"/>
        </pc:sldMkLst>
      </pc:sldChg>
      <pc:sldChg chg="del">
        <pc:chgData name="Gogarten, J. Peter" userId="08c346f3-9f2a-4776-a6cf-add1e690cd47" providerId="ADAL" clId="{A298348E-09D4-644D-BDBD-C4322F6F19F1}" dt="2023-09-26T16:23:43.470" v="3" actId="2696"/>
        <pc:sldMkLst>
          <pc:docMk/>
          <pc:sldMk cId="1950161982" sldId="313"/>
        </pc:sldMkLst>
      </pc:sldChg>
      <pc:sldChg chg="del">
        <pc:chgData name="Gogarten, J. Peter" userId="08c346f3-9f2a-4776-a6cf-add1e690cd47" providerId="ADAL" clId="{A298348E-09D4-644D-BDBD-C4322F6F19F1}" dt="2023-09-26T16:23:43.513" v="13" actId="2696"/>
        <pc:sldMkLst>
          <pc:docMk/>
          <pc:sldMk cId="3521886622" sldId="327"/>
        </pc:sldMkLst>
      </pc:sldChg>
      <pc:sldChg chg="del">
        <pc:chgData name="Gogarten, J. Peter" userId="08c346f3-9f2a-4776-a6cf-add1e690cd47" providerId="ADAL" clId="{A298348E-09D4-644D-BDBD-C4322F6F19F1}" dt="2023-09-26T16:23:43.531" v="29" actId="2696"/>
        <pc:sldMkLst>
          <pc:docMk/>
          <pc:sldMk cId="382608019" sldId="332"/>
        </pc:sldMkLst>
      </pc:sldChg>
      <pc:sldChg chg="del">
        <pc:chgData name="Gogarten, J. Peter" userId="08c346f3-9f2a-4776-a6cf-add1e690cd47" providerId="ADAL" clId="{A298348E-09D4-644D-BDBD-C4322F6F19F1}" dt="2023-09-26T16:23:43.535" v="35" actId="2696"/>
        <pc:sldMkLst>
          <pc:docMk/>
          <pc:sldMk cId="375187142" sldId="338"/>
        </pc:sldMkLst>
      </pc:sldChg>
      <pc:sldChg chg="del">
        <pc:chgData name="Gogarten, J. Peter" userId="08c346f3-9f2a-4776-a6cf-add1e690cd47" providerId="ADAL" clId="{A298348E-09D4-644D-BDBD-C4322F6F19F1}" dt="2023-09-26T16:23:43.477" v="5" actId="2696"/>
        <pc:sldMkLst>
          <pc:docMk/>
          <pc:sldMk cId="1176545295" sldId="340"/>
        </pc:sldMkLst>
      </pc:sldChg>
      <pc:sldChg chg="del">
        <pc:chgData name="Gogarten, J. Peter" userId="08c346f3-9f2a-4776-a6cf-add1e690cd47" providerId="ADAL" clId="{A298348E-09D4-644D-BDBD-C4322F6F19F1}" dt="2023-09-26T16:23:43.507" v="10" actId="2696"/>
        <pc:sldMkLst>
          <pc:docMk/>
          <pc:sldMk cId="1748560742" sldId="341"/>
        </pc:sldMkLst>
      </pc:sldChg>
      <pc:sldChg chg="del">
        <pc:chgData name="Gogarten, J. Peter" userId="08c346f3-9f2a-4776-a6cf-add1e690cd47" providerId="ADAL" clId="{A298348E-09D4-644D-BDBD-C4322F6F19F1}" dt="2023-09-26T16:23:43.542" v="37" actId="2696"/>
        <pc:sldMkLst>
          <pc:docMk/>
          <pc:sldMk cId="3747358271" sldId="343"/>
        </pc:sldMkLst>
      </pc:sldChg>
      <pc:sldChg chg="del">
        <pc:chgData name="Gogarten, J. Peter" userId="08c346f3-9f2a-4776-a6cf-add1e690cd47" providerId="ADAL" clId="{A298348E-09D4-644D-BDBD-C4322F6F19F1}" dt="2023-09-26T16:23:43.520" v="21" actId="2696"/>
        <pc:sldMkLst>
          <pc:docMk/>
          <pc:sldMk cId="2975315555" sldId="344"/>
        </pc:sldMkLst>
      </pc:sldChg>
      <pc:sldChg chg="del">
        <pc:chgData name="Gogarten, J. Peter" userId="08c346f3-9f2a-4776-a6cf-add1e690cd47" providerId="ADAL" clId="{A298348E-09D4-644D-BDBD-C4322F6F19F1}" dt="2023-09-26T16:23:43.521" v="22" actId="2696"/>
        <pc:sldMkLst>
          <pc:docMk/>
          <pc:sldMk cId="389055182" sldId="345"/>
        </pc:sldMkLst>
      </pc:sldChg>
      <pc:sldChg chg="del">
        <pc:chgData name="Gogarten, J. Peter" userId="08c346f3-9f2a-4776-a6cf-add1e690cd47" providerId="ADAL" clId="{A298348E-09D4-644D-BDBD-C4322F6F19F1}" dt="2023-09-26T16:23:43.480" v="7" actId="2696"/>
        <pc:sldMkLst>
          <pc:docMk/>
          <pc:sldMk cId="2977911011" sldId="362"/>
        </pc:sldMkLst>
      </pc:sldChg>
      <pc:sldChg chg="del">
        <pc:chgData name="Gogarten, J. Peter" userId="08c346f3-9f2a-4776-a6cf-add1e690cd47" providerId="ADAL" clId="{A298348E-09D4-644D-BDBD-C4322F6F19F1}" dt="2023-09-26T16:23:43.534" v="33" actId="2696"/>
        <pc:sldMkLst>
          <pc:docMk/>
          <pc:sldMk cId="399219255" sldId="363"/>
        </pc:sldMkLst>
      </pc:sldChg>
      <pc:sldChg chg="del">
        <pc:chgData name="Gogarten, J. Peter" userId="08c346f3-9f2a-4776-a6cf-add1e690cd47" providerId="ADAL" clId="{A298348E-09D4-644D-BDBD-C4322F6F19F1}" dt="2023-09-26T16:23:43.518" v="19" actId="2696"/>
        <pc:sldMkLst>
          <pc:docMk/>
          <pc:sldMk cId="1905000900" sldId="364"/>
        </pc:sldMkLst>
      </pc:sldChg>
      <pc:sldChg chg="del">
        <pc:chgData name="Gogarten, J. Peter" userId="08c346f3-9f2a-4776-a6cf-add1e690cd47" providerId="ADAL" clId="{A298348E-09D4-644D-BDBD-C4322F6F19F1}" dt="2023-09-26T16:23:43.516" v="17" actId="2696"/>
        <pc:sldMkLst>
          <pc:docMk/>
          <pc:sldMk cId="3834038149" sldId="365"/>
        </pc:sldMkLst>
      </pc:sldChg>
      <pc:sldChg chg="del">
        <pc:chgData name="Gogarten, J. Peter" userId="08c346f3-9f2a-4776-a6cf-add1e690cd47" providerId="ADAL" clId="{A298348E-09D4-644D-BDBD-C4322F6F19F1}" dt="2023-09-26T16:23:43.517" v="18" actId="2696"/>
        <pc:sldMkLst>
          <pc:docMk/>
          <pc:sldMk cId="2011651265" sldId="366"/>
        </pc:sldMkLst>
      </pc:sldChg>
      <pc:sldChg chg="del">
        <pc:chgData name="Gogarten, J. Peter" userId="08c346f3-9f2a-4776-a6cf-add1e690cd47" providerId="ADAL" clId="{A298348E-09D4-644D-BDBD-C4322F6F19F1}" dt="2023-09-26T16:23:43.532" v="31" actId="2696"/>
        <pc:sldMkLst>
          <pc:docMk/>
          <pc:sldMk cId="4007355225" sldId="367"/>
        </pc:sldMkLst>
      </pc:sldChg>
      <pc:sldChg chg="del">
        <pc:chgData name="Gogarten, J. Peter" userId="08c346f3-9f2a-4776-a6cf-add1e690cd47" providerId="ADAL" clId="{A298348E-09D4-644D-BDBD-C4322F6F19F1}" dt="2023-09-26T16:23:43.560" v="40" actId="2696"/>
        <pc:sldMkLst>
          <pc:docMk/>
          <pc:sldMk cId="2629473994" sldId="368"/>
        </pc:sldMkLst>
      </pc:sldChg>
      <pc:sldChg chg="del">
        <pc:chgData name="Gogarten, J. Peter" userId="08c346f3-9f2a-4776-a6cf-add1e690cd47" providerId="ADAL" clId="{A298348E-09D4-644D-BDBD-C4322F6F19F1}" dt="2023-09-26T16:23:43.522" v="24" actId="2696"/>
        <pc:sldMkLst>
          <pc:docMk/>
          <pc:sldMk cId="529558092" sldId="370"/>
        </pc:sldMkLst>
      </pc:sldChg>
      <pc:sldChg chg="delSp modSp new mod">
        <pc:chgData name="Gogarten, J. Peter" userId="08c346f3-9f2a-4776-a6cf-add1e690cd47" providerId="ADAL" clId="{A298348E-09D4-644D-BDBD-C4322F6F19F1}" dt="2023-09-26T16:24:22.979" v="95" actId="20577"/>
        <pc:sldMkLst>
          <pc:docMk/>
          <pc:sldMk cId="3741685844" sldId="370"/>
        </pc:sldMkLst>
        <pc:spChg chg="mod">
          <ac:chgData name="Gogarten, J. Peter" userId="08c346f3-9f2a-4776-a6cf-add1e690cd47" providerId="ADAL" clId="{A298348E-09D4-644D-BDBD-C4322F6F19F1}" dt="2023-09-26T16:24:22.979" v="95" actId="20577"/>
          <ac:spMkLst>
            <pc:docMk/>
            <pc:sldMk cId="3741685844" sldId="370"/>
            <ac:spMk id="2" creationId="{9EBFEE88-25DD-60C7-087C-B2FCBEEB8DF3}"/>
          </ac:spMkLst>
        </pc:spChg>
        <pc:spChg chg="del">
          <ac:chgData name="Gogarten, J. Peter" userId="08c346f3-9f2a-4776-a6cf-add1e690cd47" providerId="ADAL" clId="{A298348E-09D4-644D-BDBD-C4322F6F19F1}" dt="2023-09-26T16:24:04.756" v="54" actId="478"/>
          <ac:spMkLst>
            <pc:docMk/>
            <pc:sldMk cId="3741685844" sldId="370"/>
            <ac:spMk id="3" creationId="{199FBD57-A4F9-B499-325E-7E51B01131EA}"/>
          </ac:spMkLst>
        </pc:spChg>
      </pc:sldChg>
      <pc:sldChg chg="del">
        <pc:chgData name="Gogarten, J. Peter" userId="08c346f3-9f2a-4776-a6cf-add1e690cd47" providerId="ADAL" clId="{A298348E-09D4-644D-BDBD-C4322F6F19F1}" dt="2023-09-26T16:23:43.524" v="26" actId="2696"/>
        <pc:sldMkLst>
          <pc:docMk/>
          <pc:sldMk cId="3402109930" sldId="371"/>
        </pc:sldMkLst>
      </pc:sldChg>
      <pc:sldChg chg="del">
        <pc:chgData name="Gogarten, J. Peter" userId="08c346f3-9f2a-4776-a6cf-add1e690cd47" providerId="ADAL" clId="{A298348E-09D4-644D-BDBD-C4322F6F19F1}" dt="2023-09-26T16:23:43.475" v="4" actId="2696"/>
        <pc:sldMkLst>
          <pc:docMk/>
          <pc:sldMk cId="1912568440" sldId="372"/>
        </pc:sldMkLst>
      </pc:sldChg>
      <pc:sldChg chg="del">
        <pc:chgData name="Gogarten, J. Peter" userId="08c346f3-9f2a-4776-a6cf-add1e690cd47" providerId="ADAL" clId="{A298348E-09D4-644D-BDBD-C4322F6F19F1}" dt="2023-09-26T16:23:43.540" v="36" actId="2696"/>
        <pc:sldMkLst>
          <pc:docMk/>
          <pc:sldMk cId="1694665499" sldId="373"/>
        </pc:sldMkLst>
      </pc:sldChg>
      <pc:sldChg chg="del">
        <pc:chgData name="Gogarten, J. Peter" userId="08c346f3-9f2a-4776-a6cf-add1e690cd47" providerId="ADAL" clId="{A298348E-09D4-644D-BDBD-C4322F6F19F1}" dt="2023-09-26T16:23:43.505" v="9" actId="2696"/>
        <pc:sldMkLst>
          <pc:docMk/>
          <pc:sldMk cId="1663338596" sldId="374"/>
        </pc:sldMkLst>
      </pc:sldChg>
      <pc:sldChg chg="del">
        <pc:chgData name="Gogarten, J. Peter" userId="08c346f3-9f2a-4776-a6cf-add1e690cd47" providerId="ADAL" clId="{A298348E-09D4-644D-BDBD-C4322F6F19F1}" dt="2023-09-26T16:23:43.507" v="11" actId="2696"/>
        <pc:sldMkLst>
          <pc:docMk/>
          <pc:sldMk cId="3978021074" sldId="375"/>
        </pc:sldMkLst>
      </pc:sldChg>
      <pc:sldChg chg="del">
        <pc:chgData name="Gogarten, J. Peter" userId="08c346f3-9f2a-4776-a6cf-add1e690cd47" providerId="ADAL" clId="{A298348E-09D4-644D-BDBD-C4322F6F19F1}" dt="2023-09-26T16:23:43.514" v="14" actId="2696"/>
        <pc:sldMkLst>
          <pc:docMk/>
          <pc:sldMk cId="1010528848" sldId="376"/>
        </pc:sldMkLst>
      </pc:sldChg>
      <pc:sldChg chg="del">
        <pc:chgData name="Gogarten, J. Peter" userId="08c346f3-9f2a-4776-a6cf-add1e690cd47" providerId="ADAL" clId="{A298348E-09D4-644D-BDBD-C4322F6F19F1}" dt="2023-09-26T16:23:43.514" v="15" actId="2696"/>
        <pc:sldMkLst>
          <pc:docMk/>
          <pc:sldMk cId="4127579916" sldId="377"/>
        </pc:sldMkLst>
      </pc:sldChg>
      <pc:sldChg chg="del">
        <pc:chgData name="Gogarten, J. Peter" userId="08c346f3-9f2a-4776-a6cf-add1e690cd47" providerId="ADAL" clId="{A298348E-09D4-644D-BDBD-C4322F6F19F1}" dt="2023-09-26T16:23:43.515" v="16" actId="2696"/>
        <pc:sldMkLst>
          <pc:docMk/>
          <pc:sldMk cId="1243666363" sldId="378"/>
        </pc:sldMkLst>
      </pc:sldChg>
      <pc:sldChg chg="del">
        <pc:chgData name="Gogarten, J. Peter" userId="08c346f3-9f2a-4776-a6cf-add1e690cd47" providerId="ADAL" clId="{A298348E-09D4-644D-BDBD-C4322F6F19F1}" dt="2023-09-26T16:23:43.508" v="12" actId="2696"/>
        <pc:sldMkLst>
          <pc:docMk/>
          <pc:sldMk cId="2949702668" sldId="379"/>
        </pc:sldMkLst>
      </pc:sldChg>
      <pc:sldChg chg="del">
        <pc:chgData name="Gogarten, J. Peter" userId="08c346f3-9f2a-4776-a6cf-add1e690cd47" providerId="ADAL" clId="{A298348E-09D4-644D-BDBD-C4322F6F19F1}" dt="2023-09-26T16:23:43.466" v="2" actId="2696"/>
        <pc:sldMkLst>
          <pc:docMk/>
          <pc:sldMk cId="4239864952" sldId="380"/>
        </pc:sldMkLst>
      </pc:sldChg>
      <pc:sldChg chg="del">
        <pc:chgData name="Gogarten, J. Peter" userId="08c346f3-9f2a-4776-a6cf-add1e690cd47" providerId="ADAL" clId="{A298348E-09D4-644D-BDBD-C4322F6F19F1}" dt="2023-09-26T16:23:43.547" v="38" actId="2696"/>
        <pc:sldMkLst>
          <pc:docMk/>
          <pc:sldMk cId="536893605" sldId="381"/>
        </pc:sldMkLst>
      </pc:sldChg>
      <pc:sldChg chg="del">
        <pc:chgData name="Gogarten, J. Peter" userId="08c346f3-9f2a-4776-a6cf-add1e690cd47" providerId="ADAL" clId="{A298348E-09D4-644D-BDBD-C4322F6F19F1}" dt="2023-09-26T16:23:43.532" v="30" actId="2696"/>
        <pc:sldMkLst>
          <pc:docMk/>
          <pc:sldMk cId="208626235" sldId="382"/>
        </pc:sldMkLst>
      </pc:sldChg>
      <pc:sldChg chg="del">
        <pc:chgData name="Gogarten, J. Peter" userId="08c346f3-9f2a-4776-a6cf-add1e690cd47" providerId="ADAL" clId="{A298348E-09D4-644D-BDBD-C4322F6F19F1}" dt="2023-09-26T16:23:43.523" v="25" actId="2696"/>
        <pc:sldMkLst>
          <pc:docMk/>
          <pc:sldMk cId="132537918" sldId="383"/>
        </pc:sldMkLst>
      </pc:sldChg>
      <pc:sldChg chg="del">
        <pc:chgData name="Gogarten, J. Peter" userId="08c346f3-9f2a-4776-a6cf-add1e690cd47" providerId="ADAL" clId="{A298348E-09D4-644D-BDBD-C4322F6F19F1}" dt="2023-09-26T16:23:43.519" v="20" actId="2696"/>
        <pc:sldMkLst>
          <pc:docMk/>
          <pc:sldMk cId="1378484281" sldId="384"/>
        </pc:sldMkLst>
      </pc:sldChg>
      <pc:sldChg chg="del">
        <pc:chgData name="Gogarten, J. Peter" userId="08c346f3-9f2a-4776-a6cf-add1e690cd47" providerId="ADAL" clId="{A298348E-09D4-644D-BDBD-C4322F6F19F1}" dt="2023-09-26T16:23:43.522" v="23" actId="2696"/>
        <pc:sldMkLst>
          <pc:docMk/>
          <pc:sldMk cId="505775277" sldId="385"/>
        </pc:sldMkLst>
      </pc:sldChg>
      <pc:sldChg chg="del">
        <pc:chgData name="Gogarten, J. Peter" userId="08c346f3-9f2a-4776-a6cf-add1e690cd47" providerId="ADAL" clId="{A298348E-09D4-644D-BDBD-C4322F6F19F1}" dt="2023-09-26T16:23:43.465" v="1" actId="2696"/>
        <pc:sldMkLst>
          <pc:docMk/>
          <pc:sldMk cId="271466464" sldId="386"/>
        </pc:sldMkLst>
      </pc:sldChg>
      <pc:sldChg chg="del">
        <pc:chgData name="Gogarten, J. Peter" userId="08c346f3-9f2a-4776-a6cf-add1e690cd47" providerId="ADAL" clId="{A298348E-09D4-644D-BDBD-C4322F6F19F1}" dt="2023-09-26T16:23:43.533" v="32" actId="2696"/>
        <pc:sldMkLst>
          <pc:docMk/>
          <pc:sldMk cId="2036877903" sldId="387"/>
        </pc:sldMkLst>
      </pc:sldChg>
      <pc:sldMasterChg chg="del delSldLayout">
        <pc:chgData name="Gogarten, J. Peter" userId="08c346f3-9f2a-4776-a6cf-add1e690cd47" providerId="ADAL" clId="{A298348E-09D4-644D-BDBD-C4322F6F19F1}" dt="2023-09-26T16:23:43.565" v="52" actId="2696"/>
        <pc:sldMasterMkLst>
          <pc:docMk/>
          <pc:sldMasterMk cId="2362756450" sldId="2147483686"/>
        </pc:sldMasterMkLst>
        <pc:sldLayoutChg chg="del">
          <pc:chgData name="Gogarten, J. Peter" userId="08c346f3-9f2a-4776-a6cf-add1e690cd47" providerId="ADAL" clId="{A298348E-09D4-644D-BDBD-C4322F6F19F1}" dt="2023-09-26T16:23:43.561" v="41" actId="2696"/>
          <pc:sldLayoutMkLst>
            <pc:docMk/>
            <pc:sldMasterMk cId="2362756450" sldId="2147483686"/>
            <pc:sldLayoutMk cId="1136574223" sldId="2147483687"/>
          </pc:sldLayoutMkLst>
        </pc:sldLayoutChg>
        <pc:sldLayoutChg chg="del">
          <pc:chgData name="Gogarten, J. Peter" userId="08c346f3-9f2a-4776-a6cf-add1e690cd47" providerId="ADAL" clId="{A298348E-09D4-644D-BDBD-C4322F6F19F1}" dt="2023-09-26T16:23:43.561" v="42" actId="2696"/>
          <pc:sldLayoutMkLst>
            <pc:docMk/>
            <pc:sldMasterMk cId="2362756450" sldId="2147483686"/>
            <pc:sldLayoutMk cId="3717743057" sldId="2147483688"/>
          </pc:sldLayoutMkLst>
        </pc:sldLayoutChg>
        <pc:sldLayoutChg chg="del">
          <pc:chgData name="Gogarten, J. Peter" userId="08c346f3-9f2a-4776-a6cf-add1e690cd47" providerId="ADAL" clId="{A298348E-09D4-644D-BDBD-C4322F6F19F1}" dt="2023-09-26T16:23:43.561" v="43" actId="2696"/>
          <pc:sldLayoutMkLst>
            <pc:docMk/>
            <pc:sldMasterMk cId="2362756450" sldId="2147483686"/>
            <pc:sldLayoutMk cId="3136194829" sldId="2147483689"/>
          </pc:sldLayoutMkLst>
        </pc:sldLayoutChg>
        <pc:sldLayoutChg chg="del">
          <pc:chgData name="Gogarten, J. Peter" userId="08c346f3-9f2a-4776-a6cf-add1e690cd47" providerId="ADAL" clId="{A298348E-09D4-644D-BDBD-C4322F6F19F1}" dt="2023-09-26T16:23:43.562" v="44" actId="2696"/>
          <pc:sldLayoutMkLst>
            <pc:docMk/>
            <pc:sldMasterMk cId="2362756450" sldId="2147483686"/>
            <pc:sldLayoutMk cId="2973110581" sldId="2147483690"/>
          </pc:sldLayoutMkLst>
        </pc:sldLayoutChg>
        <pc:sldLayoutChg chg="del">
          <pc:chgData name="Gogarten, J. Peter" userId="08c346f3-9f2a-4776-a6cf-add1e690cd47" providerId="ADAL" clId="{A298348E-09D4-644D-BDBD-C4322F6F19F1}" dt="2023-09-26T16:23:43.562" v="45" actId="2696"/>
          <pc:sldLayoutMkLst>
            <pc:docMk/>
            <pc:sldMasterMk cId="2362756450" sldId="2147483686"/>
            <pc:sldLayoutMk cId="1265832033" sldId="2147483691"/>
          </pc:sldLayoutMkLst>
        </pc:sldLayoutChg>
        <pc:sldLayoutChg chg="del">
          <pc:chgData name="Gogarten, J. Peter" userId="08c346f3-9f2a-4776-a6cf-add1e690cd47" providerId="ADAL" clId="{A298348E-09D4-644D-BDBD-C4322F6F19F1}" dt="2023-09-26T16:23:43.563" v="46" actId="2696"/>
          <pc:sldLayoutMkLst>
            <pc:docMk/>
            <pc:sldMasterMk cId="2362756450" sldId="2147483686"/>
            <pc:sldLayoutMk cId="788024783" sldId="2147483692"/>
          </pc:sldLayoutMkLst>
        </pc:sldLayoutChg>
        <pc:sldLayoutChg chg="del">
          <pc:chgData name="Gogarten, J. Peter" userId="08c346f3-9f2a-4776-a6cf-add1e690cd47" providerId="ADAL" clId="{A298348E-09D4-644D-BDBD-C4322F6F19F1}" dt="2023-09-26T16:23:43.563" v="47" actId="2696"/>
          <pc:sldLayoutMkLst>
            <pc:docMk/>
            <pc:sldMasterMk cId="2362756450" sldId="2147483686"/>
            <pc:sldLayoutMk cId="567927433" sldId="2147483693"/>
          </pc:sldLayoutMkLst>
        </pc:sldLayoutChg>
        <pc:sldLayoutChg chg="del">
          <pc:chgData name="Gogarten, J. Peter" userId="08c346f3-9f2a-4776-a6cf-add1e690cd47" providerId="ADAL" clId="{A298348E-09D4-644D-BDBD-C4322F6F19F1}" dt="2023-09-26T16:23:43.563" v="48" actId="2696"/>
          <pc:sldLayoutMkLst>
            <pc:docMk/>
            <pc:sldMasterMk cId="2362756450" sldId="2147483686"/>
            <pc:sldLayoutMk cId="1311435641" sldId="2147483694"/>
          </pc:sldLayoutMkLst>
        </pc:sldLayoutChg>
        <pc:sldLayoutChg chg="del">
          <pc:chgData name="Gogarten, J. Peter" userId="08c346f3-9f2a-4776-a6cf-add1e690cd47" providerId="ADAL" clId="{A298348E-09D4-644D-BDBD-C4322F6F19F1}" dt="2023-09-26T16:23:43.563" v="49" actId="2696"/>
          <pc:sldLayoutMkLst>
            <pc:docMk/>
            <pc:sldMasterMk cId="2362756450" sldId="2147483686"/>
            <pc:sldLayoutMk cId="2363304457" sldId="2147483695"/>
          </pc:sldLayoutMkLst>
        </pc:sldLayoutChg>
        <pc:sldLayoutChg chg="del">
          <pc:chgData name="Gogarten, J. Peter" userId="08c346f3-9f2a-4776-a6cf-add1e690cd47" providerId="ADAL" clId="{A298348E-09D4-644D-BDBD-C4322F6F19F1}" dt="2023-09-26T16:23:43.564" v="50" actId="2696"/>
          <pc:sldLayoutMkLst>
            <pc:docMk/>
            <pc:sldMasterMk cId="2362756450" sldId="2147483686"/>
            <pc:sldLayoutMk cId="477460729" sldId="2147483696"/>
          </pc:sldLayoutMkLst>
        </pc:sldLayoutChg>
        <pc:sldLayoutChg chg="del">
          <pc:chgData name="Gogarten, J. Peter" userId="08c346f3-9f2a-4776-a6cf-add1e690cd47" providerId="ADAL" clId="{A298348E-09D4-644D-BDBD-C4322F6F19F1}" dt="2023-09-26T16:23:43.564" v="51" actId="2696"/>
          <pc:sldLayoutMkLst>
            <pc:docMk/>
            <pc:sldMasterMk cId="2362756450" sldId="2147483686"/>
            <pc:sldLayoutMk cId="2608239276" sldId="214748369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alignments of randomized sequences with score in interval (-2)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number</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Sheet1!$A$2:$A$29</c:f>
              <c:numCache>
                <c:formatCode>General</c:formatCode>
                <c:ptCount val="28"/>
                <c:pt idx="0">
                  <c:v>40</c:v>
                </c:pt>
                <c:pt idx="1">
                  <c:v>42</c:v>
                </c:pt>
                <c:pt idx="2">
                  <c:v>44</c:v>
                </c:pt>
                <c:pt idx="3">
                  <c:v>46</c:v>
                </c:pt>
                <c:pt idx="4">
                  <c:v>48</c:v>
                </c:pt>
                <c:pt idx="5">
                  <c:v>50</c:v>
                </c:pt>
                <c:pt idx="6">
                  <c:v>52</c:v>
                </c:pt>
                <c:pt idx="7">
                  <c:v>54</c:v>
                </c:pt>
                <c:pt idx="8">
                  <c:v>56</c:v>
                </c:pt>
                <c:pt idx="9">
                  <c:v>58</c:v>
                </c:pt>
                <c:pt idx="10">
                  <c:v>60</c:v>
                </c:pt>
                <c:pt idx="11">
                  <c:v>62</c:v>
                </c:pt>
                <c:pt idx="12">
                  <c:v>64</c:v>
                </c:pt>
                <c:pt idx="13">
                  <c:v>66</c:v>
                </c:pt>
                <c:pt idx="14">
                  <c:v>68</c:v>
                </c:pt>
                <c:pt idx="15">
                  <c:v>70</c:v>
                </c:pt>
                <c:pt idx="16">
                  <c:v>72</c:v>
                </c:pt>
                <c:pt idx="17">
                  <c:v>74</c:v>
                </c:pt>
                <c:pt idx="18">
                  <c:v>76</c:v>
                </c:pt>
                <c:pt idx="19">
                  <c:v>78</c:v>
                </c:pt>
                <c:pt idx="20">
                  <c:v>80</c:v>
                </c:pt>
                <c:pt idx="21">
                  <c:v>82</c:v>
                </c:pt>
                <c:pt idx="22">
                  <c:v>84</c:v>
                </c:pt>
                <c:pt idx="23">
                  <c:v>86</c:v>
                </c:pt>
                <c:pt idx="24">
                  <c:v>88</c:v>
                </c:pt>
                <c:pt idx="25">
                  <c:v>90</c:v>
                </c:pt>
                <c:pt idx="26">
                  <c:v>92</c:v>
                </c:pt>
                <c:pt idx="27">
                  <c:v>94</c:v>
                </c:pt>
              </c:numCache>
            </c:numRef>
          </c:xVal>
          <c:yVal>
            <c:numRef>
              <c:f>Sheet1!$B$2:$B$29</c:f>
              <c:numCache>
                <c:formatCode>General</c:formatCode>
                <c:ptCount val="28"/>
                <c:pt idx="0">
                  <c:v>0</c:v>
                </c:pt>
                <c:pt idx="1">
                  <c:v>0</c:v>
                </c:pt>
                <c:pt idx="2">
                  <c:v>1</c:v>
                </c:pt>
                <c:pt idx="3">
                  <c:v>5</c:v>
                </c:pt>
                <c:pt idx="4">
                  <c:v>7</c:v>
                </c:pt>
                <c:pt idx="5">
                  <c:v>12</c:v>
                </c:pt>
                <c:pt idx="6">
                  <c:v>11</c:v>
                </c:pt>
                <c:pt idx="7">
                  <c:v>10</c:v>
                </c:pt>
                <c:pt idx="8">
                  <c:v>10</c:v>
                </c:pt>
                <c:pt idx="9">
                  <c:v>9</c:v>
                </c:pt>
                <c:pt idx="10">
                  <c:v>4</c:v>
                </c:pt>
                <c:pt idx="11">
                  <c:v>4</c:v>
                </c:pt>
                <c:pt idx="12">
                  <c:v>7</c:v>
                </c:pt>
                <c:pt idx="13">
                  <c:v>3</c:v>
                </c:pt>
                <c:pt idx="14">
                  <c:v>4</c:v>
                </c:pt>
                <c:pt idx="15">
                  <c:v>3</c:v>
                </c:pt>
                <c:pt idx="16">
                  <c:v>2</c:v>
                </c:pt>
                <c:pt idx="17">
                  <c:v>1</c:v>
                </c:pt>
                <c:pt idx="18">
                  <c:v>0</c:v>
                </c:pt>
                <c:pt idx="19">
                  <c:v>1</c:v>
                </c:pt>
                <c:pt idx="20">
                  <c:v>2</c:v>
                </c:pt>
                <c:pt idx="21">
                  <c:v>1</c:v>
                </c:pt>
                <c:pt idx="22">
                  <c:v>0</c:v>
                </c:pt>
                <c:pt idx="23">
                  <c:v>0</c:v>
                </c:pt>
                <c:pt idx="24">
                  <c:v>0</c:v>
                </c:pt>
                <c:pt idx="25">
                  <c:v>0</c:v>
                </c:pt>
                <c:pt idx="26">
                  <c:v>1</c:v>
                </c:pt>
                <c:pt idx="27">
                  <c:v>2</c:v>
                </c:pt>
              </c:numCache>
            </c:numRef>
          </c:yVal>
          <c:smooth val="0"/>
          <c:extLst>
            <c:ext xmlns:c16="http://schemas.microsoft.com/office/drawing/2014/chart" uri="{C3380CC4-5D6E-409C-BE32-E72D297353CC}">
              <c16:uniqueId val="{00000000-951A-4246-9CF2-E4387F398E9A}"/>
            </c:ext>
          </c:extLst>
        </c:ser>
        <c:dLbls>
          <c:showLegendKey val="0"/>
          <c:showVal val="0"/>
          <c:showCatName val="0"/>
          <c:showSerName val="0"/>
          <c:showPercent val="0"/>
          <c:showBubbleSize val="0"/>
        </c:dLbls>
        <c:axId val="293197888"/>
        <c:axId val="625875263"/>
      </c:scatterChart>
      <c:valAx>
        <c:axId val="293197888"/>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875263"/>
        <c:crosses val="autoZero"/>
        <c:crossBetween val="midCat"/>
      </c:valAx>
      <c:valAx>
        <c:axId val="625875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197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0.40815</cdr:x>
      <cdr:y>0.136</cdr:y>
    </cdr:from>
    <cdr:to>
      <cdr:x>0.40815</cdr:x>
      <cdr:y>0.94371</cdr:y>
    </cdr:to>
    <cdr:cxnSp macro="">
      <cdr:nvCxnSpPr>
        <cdr:cNvPr id="3" name="Straight Connector 2">
          <a:extLst xmlns:a="http://schemas.openxmlformats.org/drawingml/2006/main">
            <a:ext uri="{FF2B5EF4-FFF2-40B4-BE49-F238E27FC236}">
              <a16:creationId xmlns:a16="http://schemas.microsoft.com/office/drawing/2014/main" id="{97C83F01-BC7C-784A-9654-C85F11BFB422}"/>
            </a:ext>
          </a:extLst>
        </cdr:cNvPr>
        <cdr:cNvCxnSpPr/>
      </cdr:nvCxnSpPr>
      <cdr:spPr>
        <a:xfrm xmlns:a="http://schemas.openxmlformats.org/drawingml/2006/main">
          <a:off x="3029786" y="725905"/>
          <a:ext cx="0" cy="4311316"/>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AB79C-BD81-7F44-8519-01FCA5A82B37}" type="datetimeFigureOut">
              <a:rPr lang="en-US" smtClean="0"/>
              <a:t>9/26/23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B59E4-4D70-9A41-94E0-61C150A436A8}" type="slidenum">
              <a:rPr lang="en-US" smtClean="0"/>
              <a:t>‹#›</a:t>
            </a:fld>
            <a:endParaRPr lang="en-US"/>
          </a:p>
        </p:txBody>
      </p:sp>
    </p:spTree>
    <p:extLst>
      <p:ext uri="{BB962C8B-B14F-4D97-AF65-F5344CB8AC3E}">
        <p14:creationId xmlns:p14="http://schemas.microsoft.com/office/powerpoint/2010/main" val="3794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2324100" y="522288"/>
            <a:ext cx="4954588" cy="2787650"/>
          </a:xfrm>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Dayhoff recoding</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C8F3FC-8CB1-7149-B990-3C8DE2F67A5A}" type="slidenum">
              <a:rPr kumimoji="0" lang="en-US" altLang="en-US" sz="1200" b="1"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1"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39111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a:extLst>
              <a:ext uri="{FF2B5EF4-FFF2-40B4-BE49-F238E27FC236}">
                <a16:creationId xmlns:a16="http://schemas.microsoft.com/office/drawing/2014/main" id="{508BC143-CF57-2B4B-A13C-0B3FBB66DA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  Teaching Tools</a:t>
            </a:r>
          </a:p>
        </p:txBody>
      </p:sp>
      <p:sp>
        <p:nvSpPr>
          <p:cNvPr id="43010" name="Rectangle 7">
            <a:extLst>
              <a:ext uri="{FF2B5EF4-FFF2-40B4-BE49-F238E27FC236}">
                <a16:creationId xmlns:a16="http://schemas.microsoft.com/office/drawing/2014/main" id="{90CF26F0-D9F9-5045-9E45-808936112E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8FF74C49-2A68-8F41-A446-6C57134FEAE7}"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29</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011" name="Rectangle 2">
            <a:extLst>
              <a:ext uri="{FF2B5EF4-FFF2-40B4-BE49-F238E27FC236}">
                <a16:creationId xmlns:a16="http://schemas.microsoft.com/office/drawing/2014/main" id="{92ABC349-7855-DD41-83B7-56F424406E2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64B0916-0C90-CD42-BF0B-E147924FD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0763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a:extLst>
              <a:ext uri="{FF2B5EF4-FFF2-40B4-BE49-F238E27FC236}">
                <a16:creationId xmlns:a16="http://schemas.microsoft.com/office/drawing/2014/main" id="{1FDD1228-B2CE-6D49-B90D-9F84031FBB1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  Teaching Tools</a:t>
            </a:r>
          </a:p>
        </p:txBody>
      </p:sp>
      <p:sp>
        <p:nvSpPr>
          <p:cNvPr id="45058" name="Rectangle 7">
            <a:extLst>
              <a:ext uri="{FF2B5EF4-FFF2-40B4-BE49-F238E27FC236}">
                <a16:creationId xmlns:a16="http://schemas.microsoft.com/office/drawing/2014/main" id="{48896C12-4955-2D46-B39E-5A13B43FC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D0714732-BC23-BA4D-95F8-F3EA8BF600AB}"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059" name="Rectangle 2">
            <a:extLst>
              <a:ext uri="{FF2B5EF4-FFF2-40B4-BE49-F238E27FC236}">
                <a16:creationId xmlns:a16="http://schemas.microsoft.com/office/drawing/2014/main" id="{5E3B0FA7-78D7-A94E-9E70-3B697759F6B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3F2AC23-BECF-984F-8E17-5032A78FF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3629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0F86379B-2DFC-424C-83ED-3037AE358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6F4C5E-8B57-A64F-8736-8C0B8D8589E9}"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4818" name="Rectangle 2">
            <a:extLst>
              <a:ext uri="{FF2B5EF4-FFF2-40B4-BE49-F238E27FC236}">
                <a16:creationId xmlns:a16="http://schemas.microsoft.com/office/drawing/2014/main" id="{A63340BE-7040-7D4E-A3D9-BCBA44A5D901}"/>
              </a:ext>
            </a:extLst>
          </p:cNvPr>
          <p:cNvSpPr>
            <a:spLocks noGrp="1" noRot="1" noChangeAspect="1" noChangeArrowheads="1" noTextEdit="1"/>
          </p:cNvSpPr>
          <p:nvPr>
            <p:ph type="sldImg"/>
          </p:nvPr>
        </p:nvSpPr>
        <p:spPr>
          <a:solidFill>
            <a:srgbClr val="FFFFFF"/>
          </a:solidFill>
          <a:ln/>
        </p:spPr>
      </p:sp>
      <p:sp>
        <p:nvSpPr>
          <p:cNvPr id="34819" name="Rectangle 3">
            <a:extLst>
              <a:ext uri="{FF2B5EF4-FFF2-40B4-BE49-F238E27FC236}">
                <a16:creationId xmlns:a16="http://schemas.microsoft.com/office/drawing/2014/main" id="{768A8862-4B27-704B-B0FF-F8CB29B7CAA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4612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35</a:t>
            </a:fld>
            <a:endParaRPr lang="en-US"/>
          </a:p>
        </p:txBody>
      </p:sp>
    </p:spTree>
    <p:extLst>
      <p:ext uri="{BB962C8B-B14F-4D97-AF65-F5344CB8AC3E}">
        <p14:creationId xmlns:p14="http://schemas.microsoft.com/office/powerpoint/2010/main" val="205333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charset="0"/>
                <a:ea typeface="ＭＳ Ｐゴシック" charset="-128"/>
              </a:rPr>
              <a:t>8.  Teaching Tools</a:t>
            </a:r>
          </a:p>
        </p:txBody>
      </p:sp>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charset="0"/>
                <a:ea typeface="ＭＳ Ｐゴシック" charset="-128"/>
              </a:defRPr>
            </a:lvl1pPr>
            <a:lvl2pPr marL="742950" indent="-285750" defTabSz="966788">
              <a:spcBef>
                <a:spcPct val="30000"/>
              </a:spcBef>
              <a:defRPr sz="1200">
                <a:solidFill>
                  <a:schemeClr val="tx1"/>
                </a:solidFill>
                <a:latin typeface="Times New Roman" charset="0"/>
                <a:ea typeface="ＭＳ Ｐゴシック" charset="-128"/>
              </a:defRPr>
            </a:lvl2pPr>
            <a:lvl3pPr marL="1143000" indent="-228600" defTabSz="966788">
              <a:spcBef>
                <a:spcPct val="30000"/>
              </a:spcBef>
              <a:defRPr sz="1200">
                <a:solidFill>
                  <a:schemeClr val="tx1"/>
                </a:solidFill>
                <a:latin typeface="Times New Roman" charset="0"/>
                <a:ea typeface="ＭＳ Ｐゴシック" charset="-128"/>
              </a:defRPr>
            </a:lvl3pPr>
            <a:lvl4pPr marL="1600200" indent="-228600" defTabSz="966788">
              <a:spcBef>
                <a:spcPct val="30000"/>
              </a:spcBef>
              <a:defRPr sz="1200">
                <a:solidFill>
                  <a:schemeClr val="tx1"/>
                </a:solidFill>
                <a:latin typeface="Times New Roman" charset="0"/>
                <a:ea typeface="ＭＳ Ｐゴシック" charset="-128"/>
              </a:defRPr>
            </a:lvl4pPr>
            <a:lvl5pPr marL="2057400" indent="-228600" defTabSz="966788">
              <a:spcBef>
                <a:spcPct val="30000"/>
              </a:spcBef>
              <a:defRPr sz="1200">
                <a:solidFill>
                  <a:schemeClr val="tx1"/>
                </a:solidFill>
                <a:latin typeface="Times New Roman" charset="0"/>
                <a:ea typeface="ＭＳ Ｐゴシック" charset="-128"/>
              </a:defRPr>
            </a:lvl5pPr>
            <a:lvl6pPr marL="25146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6788" eaLnBrk="0" fontAlgn="base" hangingPunct="0">
              <a:spcBef>
                <a:spcPct val="30000"/>
              </a:spcBef>
              <a:spcAft>
                <a:spcPct val="0"/>
              </a:spcAft>
              <a:defRPr sz="1200">
                <a:solidFill>
                  <a:schemeClr val="tx1"/>
                </a:solidFill>
                <a:latin typeface="Times New Roman" charset="0"/>
                <a:ea typeface="ＭＳ Ｐゴシック"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3733F3D2-80C8-2342-806C-3E6B56C09288}" type="slidenum">
              <a:rPr kumimoji="0" lang="en-US" altLang="en-US" sz="1200" b="1"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2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5843" name="Rectangle 2"/>
          <p:cNvSpPr>
            <a:spLocks noGrp="1" noRot="1" noChangeAspect="1" noChangeArrowheads="1" noTextEdit="1"/>
          </p:cNvSpPr>
          <p:nvPr>
            <p:ph type="sldImg"/>
          </p:nvPr>
        </p:nvSpPr>
        <p:spPr>
          <a:xfrm>
            <a:off x="2324100" y="522288"/>
            <a:ext cx="4954588" cy="278765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85621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7</a:t>
            </a:fld>
            <a:endParaRPr lang="en-US"/>
          </a:p>
        </p:txBody>
      </p:sp>
    </p:spTree>
    <p:extLst>
      <p:ext uri="{BB962C8B-B14F-4D97-AF65-F5344CB8AC3E}">
        <p14:creationId xmlns:p14="http://schemas.microsoft.com/office/powerpoint/2010/main" val="108112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8</a:t>
            </a:fld>
            <a:endParaRPr lang="en-US"/>
          </a:p>
        </p:txBody>
      </p:sp>
    </p:spTree>
    <p:extLst>
      <p:ext uri="{BB962C8B-B14F-4D97-AF65-F5344CB8AC3E}">
        <p14:creationId xmlns:p14="http://schemas.microsoft.com/office/powerpoint/2010/main" val="87242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Distinction between probability and probability density</a:t>
            </a:r>
          </a:p>
        </p:txBody>
      </p:sp>
      <p:sp>
        <p:nvSpPr>
          <p:cNvPr id="4" name="Slide Number Placeholder 3"/>
          <p:cNvSpPr>
            <a:spLocks noGrp="1"/>
          </p:cNvSpPr>
          <p:nvPr>
            <p:ph type="sldNum" sz="quarter" idx="5"/>
          </p:nvPr>
        </p:nvSpPr>
        <p:spPr/>
        <p:txBody>
          <a:bodyPr/>
          <a:lstStyle/>
          <a:p>
            <a:fld id="{1F0B59E4-4D70-9A41-94E0-61C150A436A8}" type="slidenum">
              <a:rPr lang="en-US" smtClean="0"/>
              <a:t>9</a:t>
            </a:fld>
            <a:endParaRPr lang="en-US"/>
          </a:p>
        </p:txBody>
      </p:sp>
    </p:spTree>
    <p:extLst>
      <p:ext uri="{BB962C8B-B14F-4D97-AF65-F5344CB8AC3E}">
        <p14:creationId xmlns:p14="http://schemas.microsoft.com/office/powerpoint/2010/main" val="6437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t>
            </a:r>
            <a:r>
              <a:rPr lang="en-US" dirty="0" err="1"/>
              <a:t>stabds</a:t>
            </a:r>
            <a:r>
              <a:rPr lang="en-US" dirty="0"/>
              <a:t> for engineering format not </a:t>
            </a:r>
            <a:r>
              <a:rPr lang="en-US" dirty="0" err="1"/>
              <a:t>Eulers</a:t>
            </a:r>
            <a:r>
              <a:rPr lang="en-US" dirty="0"/>
              <a:t> number!  </a:t>
            </a:r>
          </a:p>
        </p:txBody>
      </p:sp>
      <p:sp>
        <p:nvSpPr>
          <p:cNvPr id="4" name="Slide Number Placeholder 3"/>
          <p:cNvSpPr>
            <a:spLocks noGrp="1"/>
          </p:cNvSpPr>
          <p:nvPr>
            <p:ph type="sldNum" sz="quarter" idx="5"/>
          </p:nvPr>
        </p:nvSpPr>
        <p:spPr/>
        <p:txBody>
          <a:bodyPr/>
          <a:lstStyle/>
          <a:p>
            <a:fld id="{1F0B59E4-4D70-9A41-94E0-61C150A436A8}" type="slidenum">
              <a:rPr lang="en-US" smtClean="0"/>
              <a:t>10</a:t>
            </a:fld>
            <a:endParaRPr lang="en-US"/>
          </a:p>
        </p:txBody>
      </p:sp>
    </p:spTree>
    <p:extLst>
      <p:ext uri="{BB962C8B-B14F-4D97-AF65-F5344CB8AC3E}">
        <p14:creationId xmlns:p14="http://schemas.microsoft.com/office/powerpoint/2010/main" val="145217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19</a:t>
            </a:fld>
            <a:endParaRPr lang="en-US"/>
          </a:p>
        </p:txBody>
      </p:sp>
    </p:spTree>
    <p:extLst>
      <p:ext uri="{BB962C8B-B14F-4D97-AF65-F5344CB8AC3E}">
        <p14:creationId xmlns:p14="http://schemas.microsoft.com/office/powerpoint/2010/main" val="275393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21</a:t>
            </a:fld>
            <a:endParaRPr lang="en-US"/>
          </a:p>
        </p:txBody>
      </p:sp>
    </p:spTree>
    <p:extLst>
      <p:ext uri="{BB962C8B-B14F-4D97-AF65-F5344CB8AC3E}">
        <p14:creationId xmlns:p14="http://schemas.microsoft.com/office/powerpoint/2010/main" val="360768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a:extLst>
              <a:ext uri="{FF2B5EF4-FFF2-40B4-BE49-F238E27FC236}">
                <a16:creationId xmlns:a16="http://schemas.microsoft.com/office/drawing/2014/main" id="{B5ADE670-207C-244F-B2E0-8B2E2F9158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  Teaching Tools</a:t>
            </a:r>
          </a:p>
        </p:txBody>
      </p:sp>
      <p:sp>
        <p:nvSpPr>
          <p:cNvPr id="40962" name="Rectangle 7">
            <a:extLst>
              <a:ext uri="{FF2B5EF4-FFF2-40B4-BE49-F238E27FC236}">
                <a16:creationId xmlns:a16="http://schemas.microsoft.com/office/drawing/2014/main" id="{E06E07A9-3997-FF43-AA57-B96F15DF9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FEBC203C-16F0-BB4A-9AC1-1DBBAF44FF25}"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63" name="Rectangle 2">
            <a:extLst>
              <a:ext uri="{FF2B5EF4-FFF2-40B4-BE49-F238E27FC236}">
                <a16:creationId xmlns:a16="http://schemas.microsoft.com/office/drawing/2014/main" id="{CC63C57D-02B1-8F47-AE22-460662144D0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2BDBCE6-98B9-7249-BFD0-6549EE516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2290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96F6-D614-0B46-A0DB-D5A3A07F3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7CD17-B01E-2840-9B53-B4862BE50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BF7C5-54A5-C04E-9B23-D48FA3FA4BC5}"/>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B3478EC4-2A1D-7A4B-BDF7-65C11F53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E3D2D-F98F-644F-A99A-4EF2F16C861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18572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AA3-98A8-7E45-B751-5B20B8573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4A4C7-CDB9-554F-A489-55DDFF081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46CE2-8350-FB49-B3E6-D11A526A131E}"/>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DF0CA0A7-EA08-3547-AEDA-7E99010DE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A0DD-D6B9-7746-8D08-D75CF4589F8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78474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CADF2-D3BC-B744-BAA2-685AA1C91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425DE-9DC4-2D4F-B4AA-8D11C2F64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BB7F9-FBCB-204B-877C-57C7D5AF0011}"/>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F22189DA-59A8-A249-B5FB-132C08A91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527F7-895A-CA42-9943-4CD0AB59CF0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82914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4208BB-A01E-0142-96B0-53074A2E7741}" type="slidenum">
              <a:rPr lang="en-US" altLang="en-US"/>
              <a:pPr>
                <a:defRPr/>
              </a:pPr>
              <a:t>‹#›</a:t>
            </a:fld>
            <a:endParaRPr lang="en-US" altLang="en-US"/>
          </a:p>
        </p:txBody>
      </p:sp>
    </p:spTree>
    <p:extLst>
      <p:ext uri="{BB962C8B-B14F-4D97-AF65-F5344CB8AC3E}">
        <p14:creationId xmlns:p14="http://schemas.microsoft.com/office/powerpoint/2010/main" val="409381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D1B9B-7515-E74F-A8AA-69B705F252CE}" type="slidenum">
              <a:rPr lang="en-US" altLang="en-US"/>
              <a:pPr>
                <a:defRPr/>
              </a:pPr>
              <a:t>‹#›</a:t>
            </a:fld>
            <a:endParaRPr lang="en-US" altLang="en-US"/>
          </a:p>
        </p:txBody>
      </p:sp>
    </p:spTree>
    <p:extLst>
      <p:ext uri="{BB962C8B-B14F-4D97-AF65-F5344CB8AC3E}">
        <p14:creationId xmlns:p14="http://schemas.microsoft.com/office/powerpoint/2010/main" val="45852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AD53D-8EBC-AA42-BFC1-AF2C9A5C9A79}" type="slidenum">
              <a:rPr lang="en-US" altLang="en-US"/>
              <a:pPr>
                <a:defRPr/>
              </a:pPr>
              <a:t>‹#›</a:t>
            </a:fld>
            <a:endParaRPr lang="en-US" altLang="en-US"/>
          </a:p>
        </p:txBody>
      </p:sp>
    </p:spTree>
    <p:extLst>
      <p:ext uri="{BB962C8B-B14F-4D97-AF65-F5344CB8AC3E}">
        <p14:creationId xmlns:p14="http://schemas.microsoft.com/office/powerpoint/2010/main" val="40770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0DE399-94E0-924B-918B-D2D72BE1B1FD}" type="slidenum">
              <a:rPr lang="en-US" altLang="en-US"/>
              <a:pPr>
                <a:defRPr/>
              </a:pPr>
              <a:t>‹#›</a:t>
            </a:fld>
            <a:endParaRPr lang="en-US" altLang="en-US"/>
          </a:p>
        </p:txBody>
      </p:sp>
    </p:spTree>
    <p:extLst>
      <p:ext uri="{BB962C8B-B14F-4D97-AF65-F5344CB8AC3E}">
        <p14:creationId xmlns:p14="http://schemas.microsoft.com/office/powerpoint/2010/main" val="210380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FC8E2F-EB8B-7548-9201-C044C3F71579}" type="slidenum">
              <a:rPr lang="en-US" altLang="en-US"/>
              <a:pPr>
                <a:defRPr/>
              </a:pPr>
              <a:t>‹#›</a:t>
            </a:fld>
            <a:endParaRPr lang="en-US" altLang="en-US"/>
          </a:p>
        </p:txBody>
      </p:sp>
    </p:spTree>
    <p:extLst>
      <p:ext uri="{BB962C8B-B14F-4D97-AF65-F5344CB8AC3E}">
        <p14:creationId xmlns:p14="http://schemas.microsoft.com/office/powerpoint/2010/main" val="12812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F8A70B-C9EA-FC4C-80E4-C636141418CE}" type="slidenum">
              <a:rPr lang="en-US" altLang="en-US"/>
              <a:pPr>
                <a:defRPr/>
              </a:pPr>
              <a:t>‹#›</a:t>
            </a:fld>
            <a:endParaRPr lang="en-US" altLang="en-US"/>
          </a:p>
        </p:txBody>
      </p:sp>
    </p:spTree>
    <p:extLst>
      <p:ext uri="{BB962C8B-B14F-4D97-AF65-F5344CB8AC3E}">
        <p14:creationId xmlns:p14="http://schemas.microsoft.com/office/powerpoint/2010/main" val="412085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048001-43F2-B948-8418-653D9DAB7BB4}" type="slidenum">
              <a:rPr lang="en-US" altLang="en-US"/>
              <a:pPr>
                <a:defRPr/>
              </a:pPr>
              <a:t>‹#›</a:t>
            </a:fld>
            <a:endParaRPr lang="en-US" altLang="en-US"/>
          </a:p>
        </p:txBody>
      </p:sp>
    </p:spTree>
    <p:extLst>
      <p:ext uri="{BB962C8B-B14F-4D97-AF65-F5344CB8AC3E}">
        <p14:creationId xmlns:p14="http://schemas.microsoft.com/office/powerpoint/2010/main" val="3139554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6076BA-C613-3E4D-B962-7D6D9E4005A0}" type="slidenum">
              <a:rPr lang="en-US" altLang="en-US"/>
              <a:pPr>
                <a:defRPr/>
              </a:pPr>
              <a:t>‹#›</a:t>
            </a:fld>
            <a:endParaRPr lang="en-US" altLang="en-US"/>
          </a:p>
        </p:txBody>
      </p:sp>
    </p:spTree>
    <p:extLst>
      <p:ext uri="{BB962C8B-B14F-4D97-AF65-F5344CB8AC3E}">
        <p14:creationId xmlns:p14="http://schemas.microsoft.com/office/powerpoint/2010/main" val="267692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1E5-0F10-F640-AE35-7F6D8B484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E52F9-F4A9-754B-AB7C-2CB98DC36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CD67D-CEF1-0341-898E-26375D4E35C1}"/>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1C63983E-C6DF-1642-BEBF-317BD446E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26AFC-3BCD-744C-BDFE-2AF3A5F45B6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3232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F6B43A-50E7-EF4C-BF40-4CEE06251B6F}" type="slidenum">
              <a:rPr lang="en-US" altLang="en-US"/>
              <a:pPr>
                <a:defRPr/>
              </a:pPr>
              <a:t>‹#›</a:t>
            </a:fld>
            <a:endParaRPr lang="en-US" altLang="en-US"/>
          </a:p>
        </p:txBody>
      </p:sp>
    </p:spTree>
    <p:extLst>
      <p:ext uri="{BB962C8B-B14F-4D97-AF65-F5344CB8AC3E}">
        <p14:creationId xmlns:p14="http://schemas.microsoft.com/office/powerpoint/2010/main" val="214516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8AC25-2F05-C448-918E-DD99BC1BA51D}" type="slidenum">
              <a:rPr lang="en-US" altLang="en-US"/>
              <a:pPr>
                <a:defRPr/>
              </a:pPr>
              <a:t>‹#›</a:t>
            </a:fld>
            <a:endParaRPr lang="en-US" altLang="en-US"/>
          </a:p>
        </p:txBody>
      </p:sp>
    </p:spTree>
    <p:extLst>
      <p:ext uri="{BB962C8B-B14F-4D97-AF65-F5344CB8AC3E}">
        <p14:creationId xmlns:p14="http://schemas.microsoft.com/office/powerpoint/2010/main" val="1784202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0E93E-5CAE-F048-9A6A-8D1772131215}" type="slidenum">
              <a:rPr lang="en-US" altLang="en-US"/>
              <a:pPr>
                <a:defRPr/>
              </a:pPr>
              <a:t>‹#›</a:t>
            </a:fld>
            <a:endParaRPr lang="en-US" altLang="en-US"/>
          </a:p>
        </p:txBody>
      </p:sp>
    </p:spTree>
    <p:extLst>
      <p:ext uri="{BB962C8B-B14F-4D97-AF65-F5344CB8AC3E}">
        <p14:creationId xmlns:p14="http://schemas.microsoft.com/office/powerpoint/2010/main" val="222043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BEAB342-D89B-3E48-AB79-0698405F243C}"/>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3B4DBE58-BFE4-7449-856C-7338AD5689E0}"/>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C876D74E-67F4-9540-8438-9AE5CA06AC55}" type="slidenum">
              <a:rPr lang="en-US" altLang="en-US"/>
              <a:pPr/>
              <a:t>‹#›</a:t>
            </a:fld>
            <a:endParaRPr lang="en-US" altLang="en-US"/>
          </a:p>
        </p:txBody>
      </p:sp>
    </p:spTree>
    <p:extLst>
      <p:ext uri="{BB962C8B-B14F-4D97-AF65-F5344CB8AC3E}">
        <p14:creationId xmlns:p14="http://schemas.microsoft.com/office/powerpoint/2010/main" val="2419178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B71EC30-DF40-9B44-A1F5-26E0F9CFEF08}"/>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608851DD-3C0F-5C4C-B79B-ECA340A1CDE4}"/>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6493D92C-2B4E-9D4F-9363-B65288D3B2D2}" type="slidenum">
              <a:rPr lang="en-US" altLang="en-US"/>
              <a:pPr/>
              <a:t>‹#›</a:t>
            </a:fld>
            <a:endParaRPr lang="en-US" altLang="en-US"/>
          </a:p>
        </p:txBody>
      </p:sp>
    </p:spTree>
    <p:extLst>
      <p:ext uri="{BB962C8B-B14F-4D97-AF65-F5344CB8AC3E}">
        <p14:creationId xmlns:p14="http://schemas.microsoft.com/office/powerpoint/2010/main" val="1030904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81C3EE-0385-EB4A-8907-DE0B063279CB}"/>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1033AE3F-BE41-624F-AE7A-F225A1C1F46F}"/>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69CF7DA-AFD7-BF4F-A640-D2CF73DAECF1}" type="slidenum">
              <a:rPr lang="en-US" altLang="en-US"/>
              <a:pPr/>
              <a:t>‹#›</a:t>
            </a:fld>
            <a:endParaRPr lang="en-US" altLang="en-US"/>
          </a:p>
        </p:txBody>
      </p:sp>
    </p:spTree>
    <p:extLst>
      <p:ext uri="{BB962C8B-B14F-4D97-AF65-F5344CB8AC3E}">
        <p14:creationId xmlns:p14="http://schemas.microsoft.com/office/powerpoint/2010/main" val="1654961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86D75A0-00E2-F145-B781-1A5072D15C15}"/>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B906A1E1-DA87-6F43-9A80-1B2638F94BAD}"/>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D41131C-7BFE-964F-9EBA-43EFAF3D2255}" type="slidenum">
              <a:rPr lang="en-US" altLang="en-US"/>
              <a:pPr/>
              <a:t>‹#›</a:t>
            </a:fld>
            <a:endParaRPr lang="en-US" altLang="en-US"/>
          </a:p>
        </p:txBody>
      </p:sp>
    </p:spTree>
    <p:extLst>
      <p:ext uri="{BB962C8B-B14F-4D97-AF65-F5344CB8AC3E}">
        <p14:creationId xmlns:p14="http://schemas.microsoft.com/office/powerpoint/2010/main" val="32006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39B983B-F411-5D4D-BD47-ACE71B28AAB2}"/>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8" name="Rectangle 6">
            <a:extLst>
              <a:ext uri="{FF2B5EF4-FFF2-40B4-BE49-F238E27FC236}">
                <a16:creationId xmlns:a16="http://schemas.microsoft.com/office/drawing/2014/main" id="{866B7381-BC9C-B942-A478-9373D62349FB}"/>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5B4A7C4D-4FB2-A34B-9D26-34DCF190ACF9}" type="slidenum">
              <a:rPr lang="en-US" altLang="en-US"/>
              <a:pPr/>
              <a:t>‹#›</a:t>
            </a:fld>
            <a:endParaRPr lang="en-US" altLang="en-US"/>
          </a:p>
        </p:txBody>
      </p:sp>
    </p:spTree>
    <p:extLst>
      <p:ext uri="{BB962C8B-B14F-4D97-AF65-F5344CB8AC3E}">
        <p14:creationId xmlns:p14="http://schemas.microsoft.com/office/powerpoint/2010/main" val="1412495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7894F35-3837-1440-AAE5-9C8A7DEBF08A}"/>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4" name="Rectangle 6">
            <a:extLst>
              <a:ext uri="{FF2B5EF4-FFF2-40B4-BE49-F238E27FC236}">
                <a16:creationId xmlns:a16="http://schemas.microsoft.com/office/drawing/2014/main" id="{32E941BA-84D4-E049-BEBF-9A17AF97EFD3}"/>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305D650F-BD8A-6C4A-B589-098D028BF7A2}" type="slidenum">
              <a:rPr lang="en-US" altLang="en-US"/>
              <a:pPr/>
              <a:t>‹#›</a:t>
            </a:fld>
            <a:endParaRPr lang="en-US" altLang="en-US"/>
          </a:p>
        </p:txBody>
      </p:sp>
    </p:spTree>
    <p:extLst>
      <p:ext uri="{BB962C8B-B14F-4D97-AF65-F5344CB8AC3E}">
        <p14:creationId xmlns:p14="http://schemas.microsoft.com/office/powerpoint/2010/main" val="1261046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91F803-6BEC-5B4B-9DD6-5DE6FC0965FD}"/>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3" name="Rectangle 6">
            <a:extLst>
              <a:ext uri="{FF2B5EF4-FFF2-40B4-BE49-F238E27FC236}">
                <a16:creationId xmlns:a16="http://schemas.microsoft.com/office/drawing/2014/main" id="{C38DF713-2D6E-C841-9569-281A55B9D07A}"/>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601C0456-4950-5E45-A33D-443E39C1FB6C}" type="slidenum">
              <a:rPr lang="en-US" altLang="en-US"/>
              <a:pPr/>
              <a:t>‹#›</a:t>
            </a:fld>
            <a:endParaRPr lang="en-US" altLang="en-US"/>
          </a:p>
        </p:txBody>
      </p:sp>
    </p:spTree>
    <p:extLst>
      <p:ext uri="{BB962C8B-B14F-4D97-AF65-F5344CB8AC3E}">
        <p14:creationId xmlns:p14="http://schemas.microsoft.com/office/powerpoint/2010/main" val="231978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9CFE-B6CC-1A46-AB8E-997B7950B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6DA6A-D919-624F-B213-B228AFA41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AB42CA-A9FF-4847-BF0E-2846BB54B9B0}"/>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491D5199-AA13-3F4A-B25D-A773B574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79FED-AAC8-A543-823B-0CAAD28491C8}"/>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05002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B474E2-446C-494F-8620-FDD0F1B0B5BF}"/>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348FCAF0-3239-CA4A-A91F-A53E044CB145}"/>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53FFC1B-CBC8-5140-AC68-B26460F6A4A4}" type="slidenum">
              <a:rPr lang="en-US" altLang="en-US"/>
              <a:pPr/>
              <a:t>‹#›</a:t>
            </a:fld>
            <a:endParaRPr lang="en-US" altLang="en-US"/>
          </a:p>
        </p:txBody>
      </p:sp>
    </p:spTree>
    <p:extLst>
      <p:ext uri="{BB962C8B-B14F-4D97-AF65-F5344CB8AC3E}">
        <p14:creationId xmlns:p14="http://schemas.microsoft.com/office/powerpoint/2010/main" val="2865901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68195A3-DC5A-DB4E-8C5A-FC3A9FFB4D9D}"/>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0D3FBEDB-F7D6-DF41-AD3A-F3BE537402E9}"/>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B2ACA7DE-721E-2D41-865C-3F5EDDA2BCAE}" type="slidenum">
              <a:rPr lang="en-US" altLang="en-US"/>
              <a:pPr/>
              <a:t>‹#›</a:t>
            </a:fld>
            <a:endParaRPr lang="en-US" altLang="en-US"/>
          </a:p>
        </p:txBody>
      </p:sp>
    </p:spTree>
    <p:extLst>
      <p:ext uri="{BB962C8B-B14F-4D97-AF65-F5344CB8AC3E}">
        <p14:creationId xmlns:p14="http://schemas.microsoft.com/office/powerpoint/2010/main" val="44021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C2141D1-A571-794C-B5F4-83A8668A566A}"/>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65D964BF-9EFF-A043-A30F-458031D2D6C2}"/>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5DFF7B0E-44D4-A94F-AA40-6B957C288EC3}" type="slidenum">
              <a:rPr lang="en-US" altLang="en-US"/>
              <a:pPr/>
              <a:t>‹#›</a:t>
            </a:fld>
            <a:endParaRPr lang="en-US" altLang="en-US"/>
          </a:p>
        </p:txBody>
      </p:sp>
    </p:spTree>
    <p:extLst>
      <p:ext uri="{BB962C8B-B14F-4D97-AF65-F5344CB8AC3E}">
        <p14:creationId xmlns:p14="http://schemas.microsoft.com/office/powerpoint/2010/main" val="1837476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6E04437-7041-5342-B446-AC5B20404B4F}"/>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3F20FE95-4462-2C41-9717-E947ABBBA2E6}"/>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06918993-9EEC-594B-88FE-BD31C804433C}" type="slidenum">
              <a:rPr lang="en-US" altLang="en-US"/>
              <a:pPr/>
              <a:t>‹#›</a:t>
            </a:fld>
            <a:endParaRPr lang="en-US" altLang="en-US"/>
          </a:p>
        </p:txBody>
      </p:sp>
    </p:spTree>
    <p:extLst>
      <p:ext uri="{BB962C8B-B14F-4D97-AF65-F5344CB8AC3E}">
        <p14:creationId xmlns:p14="http://schemas.microsoft.com/office/powerpoint/2010/main" val="2035571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5">
            <a:extLst>
              <a:ext uri="{FF2B5EF4-FFF2-40B4-BE49-F238E27FC236}">
                <a16:creationId xmlns:a16="http://schemas.microsoft.com/office/drawing/2014/main" id="{944301B3-01C5-8D42-B93D-5FCB630494C9}"/>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9F8C4832-F07E-FA40-9144-4EE082C8F046}"/>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2800AE07-D4CB-044A-A41C-672C1D213E24}" type="slidenum">
              <a:rPr lang="en-US" altLang="en-US"/>
              <a:pPr/>
              <a:t>‹#›</a:t>
            </a:fld>
            <a:endParaRPr lang="en-US" altLang="en-US"/>
          </a:p>
        </p:txBody>
      </p:sp>
    </p:spTree>
    <p:extLst>
      <p:ext uri="{BB962C8B-B14F-4D97-AF65-F5344CB8AC3E}">
        <p14:creationId xmlns:p14="http://schemas.microsoft.com/office/powerpoint/2010/main" val="706422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231419-5542-2346-94AF-BDCE35B0EE4E}"/>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A06F9882-A754-EE44-A11A-B8D33F34726A}"/>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DA7843EB-83D4-604A-9981-EC6F571BA1B5}" type="slidenum">
              <a:rPr lang="en-US" altLang="en-US"/>
              <a:pPr/>
              <a:t>‹#›</a:t>
            </a:fld>
            <a:endParaRPr lang="en-US" altLang="en-US"/>
          </a:p>
        </p:txBody>
      </p:sp>
    </p:spTree>
    <p:extLst>
      <p:ext uri="{BB962C8B-B14F-4D97-AF65-F5344CB8AC3E}">
        <p14:creationId xmlns:p14="http://schemas.microsoft.com/office/powerpoint/2010/main" val="394204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99E7-C4DE-4347-8611-D44635929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0B63-9F2E-F448-806E-5B324AF03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29B26-CD77-1C4E-A0F7-E44EB381C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41B93-9596-614C-9191-86BFEAE8DF01}"/>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6" name="Footer Placeholder 5">
            <a:extLst>
              <a:ext uri="{FF2B5EF4-FFF2-40B4-BE49-F238E27FC236}">
                <a16:creationId xmlns:a16="http://schemas.microsoft.com/office/drawing/2014/main" id="{9A72167B-7088-5A42-9B1A-45C3ABBB6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765E-58CE-6741-B0AA-CAFD2AD783CF}"/>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19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DE2F-9862-1A43-86DE-860E9D072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0DC30E-14EB-D54D-B230-85A70DE06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924E2-AA9F-8C44-803B-CB37BB253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D75AA1-D8C3-5144-B6AD-68DC5EA71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073DD-9C0E-7E43-993E-B7453B313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DAF94-4658-F84C-A53E-C672EE7588BD}"/>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8" name="Footer Placeholder 7">
            <a:extLst>
              <a:ext uri="{FF2B5EF4-FFF2-40B4-BE49-F238E27FC236}">
                <a16:creationId xmlns:a16="http://schemas.microsoft.com/office/drawing/2014/main" id="{FE5B60E1-7C81-0748-9F0F-D061A8C2F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E7EE1-683A-844F-BACA-DF81DCF32BD6}"/>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44231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353-23CA-F74C-B2A9-FECB90B01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399FD-26E0-5D44-A52C-DD8782B2249F}"/>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4" name="Footer Placeholder 3">
            <a:extLst>
              <a:ext uri="{FF2B5EF4-FFF2-40B4-BE49-F238E27FC236}">
                <a16:creationId xmlns:a16="http://schemas.microsoft.com/office/drawing/2014/main" id="{25A5718F-CBF4-F845-ABC1-385650CF0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CD296-94C7-9B49-8732-41FA719BFA1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61676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D255E-3DAB-7440-8DDD-FB7AD9A4A89D}"/>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3" name="Footer Placeholder 2">
            <a:extLst>
              <a:ext uri="{FF2B5EF4-FFF2-40B4-BE49-F238E27FC236}">
                <a16:creationId xmlns:a16="http://schemas.microsoft.com/office/drawing/2014/main" id="{559841A7-720B-9B4B-8253-EC82E4429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2C381-D4EB-0944-955C-D1B39D22B17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5395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1DEA-DC2B-7A4A-A5A0-2AE5D23A4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B920F-71E6-1648-9DBB-064DA6599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D3F92-290F-5343-AF84-9321407BE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DB684-F002-C243-88B3-EB0291F3B4AB}"/>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6" name="Footer Placeholder 5">
            <a:extLst>
              <a:ext uri="{FF2B5EF4-FFF2-40B4-BE49-F238E27FC236}">
                <a16:creationId xmlns:a16="http://schemas.microsoft.com/office/drawing/2014/main" id="{FD40028E-CE3E-304A-A9C8-B9587D93F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3686D-6FA5-7C4E-AA79-04512AB034B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26777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80E0-B3D7-8948-9F62-3A7DF9A47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74A96-0982-B44D-9EE6-436C89858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32E4B-10EB-434F-8473-BF69888C0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43E2C-0992-434B-99CF-230229219365}"/>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6" name="Footer Placeholder 5">
            <a:extLst>
              <a:ext uri="{FF2B5EF4-FFF2-40B4-BE49-F238E27FC236}">
                <a16:creationId xmlns:a16="http://schemas.microsoft.com/office/drawing/2014/main" id="{A23E168E-45A7-934C-9212-05C31E9DE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1B1B8-F301-A24F-B734-151925A757BC}"/>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18647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6B9DF-63FA-F14F-B82E-248059CBE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DF234-E9B7-9D40-B2AB-97101A0E1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0A0B6-D068-DC4F-979F-36DDE2C18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DCFC27A2-2315-E24C-BA37-BAAF8B532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2EC72-C277-1441-967A-084C46EE0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547FC-2745-8E42-9E3B-8F96B317552B}" type="slidenum">
              <a:rPr lang="en-US" smtClean="0"/>
              <a:t>‹#›</a:t>
            </a:fld>
            <a:endParaRPr lang="en-US"/>
          </a:p>
        </p:txBody>
      </p:sp>
    </p:spTree>
    <p:extLst>
      <p:ext uri="{BB962C8B-B14F-4D97-AF65-F5344CB8AC3E}">
        <p14:creationId xmlns:p14="http://schemas.microsoft.com/office/powerpoint/2010/main" val="181937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A2DD626B-9ACD-614B-A0BC-F78C3634D4C9}" type="slidenum">
              <a:rPr lang="en-US" altLang="en-US"/>
              <a:pPr>
                <a:defRPr/>
              </a:pPr>
              <a:t>‹#›</a:t>
            </a:fld>
            <a:endParaRPr lang="en-US" altLang="en-US"/>
          </a:p>
        </p:txBody>
      </p:sp>
    </p:spTree>
    <p:extLst>
      <p:ext uri="{BB962C8B-B14F-4D97-AF65-F5344CB8AC3E}">
        <p14:creationId xmlns:p14="http://schemas.microsoft.com/office/powerpoint/2010/main" val="1992468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96D0330-6613-1247-87E8-67CC6DB5588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61DDA94-903A-2343-B2B5-794D39CF8FA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9781" name="Rectangle 5">
            <a:extLst>
              <a:ext uri="{FF2B5EF4-FFF2-40B4-BE49-F238E27FC236}">
                <a16:creationId xmlns:a16="http://schemas.microsoft.com/office/drawing/2014/main" id="{25070269-D443-CA4A-917D-9209DD95F96D}"/>
              </a:ext>
            </a:extLst>
          </p:cNvPr>
          <p:cNvSpPr>
            <a:spLocks noGrp="1" noChangeArrowheads="1"/>
          </p:cNvSpPr>
          <p:nvPr>
            <p:ph type="ftr" sz="quarter" idx="3"/>
          </p:nvPr>
        </p:nvSpPr>
        <p:spPr bwMode="auto">
          <a:xfrm>
            <a:off x="609600" y="6381750"/>
            <a:ext cx="650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mn-ea"/>
                <a:cs typeface="Arial" charset="0"/>
              </a:defRPr>
            </a:lvl1pPr>
          </a:lstStyle>
          <a:p>
            <a:pPr>
              <a:defRPr/>
            </a:pPr>
            <a:r>
              <a:rPr lang="en-US"/>
              <a:t>Kerfeld and Scott, PLoS Biology 2010</a:t>
            </a:r>
          </a:p>
        </p:txBody>
      </p:sp>
      <p:sp>
        <p:nvSpPr>
          <p:cNvPr id="459782" name="Rectangle 6">
            <a:extLst>
              <a:ext uri="{FF2B5EF4-FFF2-40B4-BE49-F238E27FC236}">
                <a16:creationId xmlns:a16="http://schemas.microsoft.com/office/drawing/2014/main" id="{8479617A-6709-2C4E-B549-8DBA0F68DDF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defRPr>
            </a:lvl1pPr>
          </a:lstStyle>
          <a:p>
            <a:fld id="{609A60FB-D73F-B649-8411-B4A816089FCB}" type="slidenum">
              <a:rPr lang="en-US" altLang="en-US"/>
              <a:pPr/>
              <a:t>‹#›</a:t>
            </a:fld>
            <a:endParaRPr lang="en-US" altLang="en-US"/>
          </a:p>
        </p:txBody>
      </p:sp>
      <p:sp>
        <p:nvSpPr>
          <p:cNvPr id="5" name="Rectangle 4">
            <a:extLst>
              <a:ext uri="{FF2B5EF4-FFF2-40B4-BE49-F238E27FC236}">
                <a16:creationId xmlns:a16="http://schemas.microsoft.com/office/drawing/2014/main" id="{2EE3683F-B730-F140-A947-138AA09661F2}"/>
              </a:ext>
            </a:extLst>
          </p:cNvPr>
          <p:cNvSpPr/>
          <p:nvPr userDrawn="1"/>
        </p:nvSpPr>
        <p:spPr>
          <a:xfrm>
            <a:off x="0" y="0"/>
            <a:ext cx="12192000" cy="6858000"/>
          </a:xfrm>
          <a:prstGeom prst="rect">
            <a:avLst/>
          </a:prstGeom>
          <a:noFill/>
          <a:ln w="19050">
            <a:solidFill>
              <a:srgbClr val="A1A7B3"/>
            </a:solidFill>
          </a:ln>
        </p:spPr>
        <p:style>
          <a:lnRef idx="2">
            <a:schemeClr val="accent1">
              <a:shade val="50000"/>
            </a:schemeClr>
          </a:lnRef>
          <a:fillRef idx="1">
            <a:schemeClr val="accent1"/>
          </a:fillRef>
          <a:effectRef idx="0">
            <a:schemeClr val="accent1"/>
          </a:effectRef>
          <a:fontRef idx="minor">
            <a:schemeClr val="lt1"/>
          </a:fontRef>
        </p:style>
        <p:txBody>
          <a:bodyPr lIns="20510" tIns="10255" rIns="20510" bIns="10255" anchor="ctr"/>
          <a:lstStyle/>
          <a:p>
            <a:pPr algn="ctr" defTabSz="914151" eaLnBrk="1" fontAlgn="auto" hangingPunct="1">
              <a:spcBef>
                <a:spcPts val="0"/>
              </a:spcBef>
              <a:spcAft>
                <a:spcPts val="0"/>
              </a:spcAft>
              <a:defRPr/>
            </a:pPr>
            <a:endParaRPr lang="en-US" sz="1800" b="0">
              <a:ln>
                <a:solidFill>
                  <a:srgbClr val="A1A7B3"/>
                </a:solidFill>
              </a:ln>
              <a:solidFill>
                <a:srgbClr val="FFFFFF"/>
              </a:solidFill>
            </a:endParaRPr>
          </a:p>
        </p:txBody>
      </p:sp>
    </p:spTree>
    <p:extLst>
      <p:ext uri="{BB962C8B-B14F-4D97-AF65-F5344CB8AC3E}">
        <p14:creationId xmlns:p14="http://schemas.microsoft.com/office/powerpoint/2010/main" val="431426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ivethirtyeight.com/features/science-isnt-broken/#part1" TargetMode="External"/><Relationship Id="rId2" Type="http://schemas.openxmlformats.org/officeDocument/2006/relationships/hyperlink" Target="https://projects.fivethirtyeight.com/p-hack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athworld.wolfram.com/BonferroniCorrection.html" TargetMode="External"/><Relationship Id="rId2" Type="http://schemas.openxmlformats.org/officeDocument/2006/relationships/hyperlink" Target="https://en.wikipedia.org/wiki/Data_dredg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Verbal_overshadowing" TargetMode="External"/><Relationship Id="rId2" Type="http://schemas.openxmlformats.org/officeDocument/2006/relationships/hyperlink" Target="https://en.wikipedia.org/wiki/Decline_effect" TargetMode="External"/><Relationship Id="rId1" Type="http://schemas.openxmlformats.org/officeDocument/2006/relationships/slideLayout" Target="../slideLayouts/slideLayout2.xml"/><Relationship Id="rId4" Type="http://schemas.openxmlformats.org/officeDocument/2006/relationships/hyperlink" Target="https://www.newyorker.com/magazine/2010/12/13/the-truth-wears-of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3389/fpsyt.2017.0027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journals.plos.org/plosmedicine/article?id=10.1371/journal.pmed.005004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j.p.gogarten.uconn.edu/mcb3421_2019/fasta_search.html#gi%7C3122907"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Standard_score" TargetMode="Externa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3D1F-C24C-3A02-4832-AE3D080EA3EC}"/>
              </a:ext>
            </a:extLst>
          </p:cNvPr>
          <p:cNvSpPr>
            <a:spLocks noGrp="1"/>
          </p:cNvSpPr>
          <p:nvPr>
            <p:ph type="title"/>
          </p:nvPr>
        </p:nvSpPr>
        <p:spPr>
          <a:xfrm>
            <a:off x="914400" y="2177"/>
            <a:ext cx="10363200" cy="1143000"/>
          </a:xfrm>
        </p:spPr>
        <p:txBody>
          <a:bodyPr/>
          <a:lstStyle/>
          <a:p>
            <a:r>
              <a:rPr lang="en-US" dirty="0"/>
              <a:t>From Lab 4 you should have</a:t>
            </a:r>
          </a:p>
        </p:txBody>
      </p:sp>
      <p:sp>
        <p:nvSpPr>
          <p:cNvPr id="3" name="Content Placeholder 2">
            <a:extLst>
              <a:ext uri="{FF2B5EF4-FFF2-40B4-BE49-F238E27FC236}">
                <a16:creationId xmlns:a16="http://schemas.microsoft.com/office/drawing/2014/main" id="{84957E36-5974-648F-8E0C-907901754A27}"/>
              </a:ext>
            </a:extLst>
          </p:cNvPr>
          <p:cNvSpPr>
            <a:spLocks noGrp="1"/>
          </p:cNvSpPr>
          <p:nvPr>
            <p:ph idx="1"/>
          </p:nvPr>
        </p:nvSpPr>
        <p:spPr>
          <a:xfrm>
            <a:off x="457201" y="1145177"/>
            <a:ext cx="11734799" cy="6786154"/>
          </a:xfrm>
        </p:spPr>
        <p:txBody>
          <a:bodyPr/>
          <a:lstStyle/>
          <a:p>
            <a:r>
              <a:rPr lang="en-US" dirty="0">
                <a:latin typeface="Calibri Light" panose="020F0302020204030204" pitchFamily="34" charset="0"/>
                <a:cs typeface="Calibri Light" panose="020F0302020204030204" pitchFamily="34" charset="0"/>
              </a:rPr>
              <a:t>The amino acid sequence of the </a:t>
            </a:r>
            <a:r>
              <a:rPr lang="en-US" b="1" dirty="0">
                <a:latin typeface="Calibri Light" panose="020F0302020204030204" pitchFamily="34" charset="0"/>
                <a:cs typeface="Calibri Light" panose="020F0302020204030204" pitchFamily="34" charset="0"/>
              </a:rPr>
              <a:t>gene that encodes the putative intein</a:t>
            </a:r>
          </a:p>
          <a:p>
            <a:r>
              <a:rPr lang="en-US" dirty="0">
                <a:latin typeface="Calibri Light" panose="020F0302020204030204" pitchFamily="34" charset="0"/>
                <a:cs typeface="Calibri Light" panose="020F0302020204030204" pitchFamily="34" charset="0"/>
              </a:rPr>
              <a:t>A homolog of the </a:t>
            </a:r>
            <a:r>
              <a:rPr lang="en-US" b="1" dirty="0">
                <a:latin typeface="Calibri Light" panose="020F0302020204030204" pitchFamily="34" charset="0"/>
                <a:cs typeface="Calibri Light" panose="020F0302020204030204" pitchFamily="34" charset="0"/>
              </a:rPr>
              <a:t>gene that does not contain the intein</a:t>
            </a:r>
            <a:r>
              <a:rPr lang="en-US" dirty="0">
                <a:latin typeface="Calibri Light" panose="020F0302020204030204" pitchFamily="34" charset="0"/>
                <a:cs typeface="Calibri Light" panose="020F0302020204030204" pitchFamily="34" charset="0"/>
              </a:rPr>
              <a:t>.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Let me know, if you failed in obtaining this.  The reasons may be </a:t>
            </a:r>
          </a:p>
          <a:p>
            <a:pPr lvl="1"/>
            <a:r>
              <a:rPr lang="en-US" dirty="0">
                <a:latin typeface="Calibri Light" panose="020F0302020204030204" pitchFamily="34" charset="0"/>
                <a:cs typeface="Calibri Light" panose="020F0302020204030204" pitchFamily="34" charset="0"/>
              </a:rPr>
              <a:t>this is not an intein</a:t>
            </a:r>
          </a:p>
          <a:p>
            <a:pPr lvl="1"/>
            <a:r>
              <a:rPr lang="en-US" dirty="0">
                <a:latin typeface="Calibri Light" panose="020F0302020204030204" pitchFamily="34" charset="0"/>
                <a:cs typeface="Calibri Light" panose="020F0302020204030204" pitchFamily="34" charset="0"/>
              </a:rPr>
              <a:t>there are so many intein containing homologs that the matches without the intein are not listed in the blast search.</a:t>
            </a:r>
          </a:p>
          <a:p>
            <a:r>
              <a:rPr lang="en-US" dirty="0">
                <a:latin typeface="Calibri Light" panose="020F0302020204030204" pitchFamily="34" charset="0"/>
                <a:cs typeface="Calibri Light" panose="020F0302020204030204" pitchFamily="34" charset="0"/>
              </a:rPr>
              <a:t>The </a:t>
            </a:r>
            <a:r>
              <a:rPr lang="en-US" dirty="0" err="1">
                <a:latin typeface="Calibri Light" panose="020F0302020204030204" pitchFamily="34" charset="0"/>
                <a:cs typeface="Calibri Light" panose="020F0302020204030204" pitchFamily="34" charset="0"/>
              </a:rPr>
              <a:t>phamily</a:t>
            </a:r>
            <a:r>
              <a:rPr lang="en-US" dirty="0">
                <a:latin typeface="Calibri Light" panose="020F0302020204030204" pitchFamily="34" charset="0"/>
                <a:cs typeface="Calibri Light" panose="020F0302020204030204" pitchFamily="34" charset="0"/>
              </a:rPr>
              <a:t> or phamilies to which the intein containing and intein free genes belong</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	</a:t>
            </a:r>
            <a:r>
              <a:rPr lang="en-US" sz="2800" dirty="0">
                <a:latin typeface="Calibri Light" panose="020F0302020204030204" pitchFamily="34" charset="0"/>
                <a:cs typeface="Calibri Light" panose="020F0302020204030204" pitchFamily="34" charset="0"/>
              </a:rPr>
              <a:t>based on the size of the gene, the plus and minus intein genes may be  	classified into different phams</a:t>
            </a:r>
          </a:p>
          <a:p>
            <a:endParaRPr lang="en-US" dirty="0"/>
          </a:p>
        </p:txBody>
      </p:sp>
    </p:spTree>
    <p:extLst>
      <p:ext uri="{BB962C8B-B14F-4D97-AF65-F5344CB8AC3E}">
        <p14:creationId xmlns:p14="http://schemas.microsoft.com/office/powerpoint/2010/main" val="240281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AE347F-12C3-F540-8DF6-30371C07B707}"/>
              </a:ext>
            </a:extLst>
          </p:cNvPr>
          <p:cNvSpPr txBox="1"/>
          <p:nvPr/>
        </p:nvSpPr>
        <p:spPr>
          <a:xfrm>
            <a:off x="810126" y="753979"/>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2A57E16C-1108-FF4B-AA94-0A39A4E9037A}"/>
              </a:ext>
            </a:extLst>
          </p:cNvPr>
          <p:cNvPicPr>
            <a:picLocks noChangeAspect="1"/>
          </p:cNvPicPr>
          <p:nvPr/>
        </p:nvPicPr>
        <p:blipFill>
          <a:blip r:embed="rId3"/>
          <a:stretch>
            <a:fillRect/>
          </a:stretch>
        </p:blipFill>
        <p:spPr>
          <a:xfrm>
            <a:off x="2553114" y="680644"/>
            <a:ext cx="2897159" cy="6177356"/>
          </a:xfrm>
          <a:prstGeom prst="rect">
            <a:avLst/>
          </a:prstGeom>
        </p:spPr>
      </p:pic>
      <p:sp>
        <p:nvSpPr>
          <p:cNvPr id="7" name="TextBox 6">
            <a:extLst>
              <a:ext uri="{FF2B5EF4-FFF2-40B4-BE49-F238E27FC236}">
                <a16:creationId xmlns:a16="http://schemas.microsoft.com/office/drawing/2014/main" id="{B94E9C37-6726-5A41-9E5F-825836A41E62}"/>
              </a:ext>
            </a:extLst>
          </p:cNvPr>
          <p:cNvSpPr txBox="1"/>
          <p:nvPr/>
        </p:nvSpPr>
        <p:spPr>
          <a:xfrm>
            <a:off x="513877" y="908853"/>
            <a:ext cx="1448025" cy="369332"/>
          </a:xfrm>
          <a:prstGeom prst="rect">
            <a:avLst/>
          </a:prstGeom>
          <a:noFill/>
        </p:spPr>
        <p:txBody>
          <a:bodyPr wrap="none" rtlCol="0">
            <a:spAutoFit/>
          </a:bodyPr>
          <a:lstStyle/>
          <a:p>
            <a:r>
              <a:rPr lang="en-US" dirty="0"/>
              <a:t>Modern PRSS</a:t>
            </a:r>
          </a:p>
        </p:txBody>
      </p:sp>
      <p:sp>
        <p:nvSpPr>
          <p:cNvPr id="8" name="TextBox 7">
            <a:extLst>
              <a:ext uri="{FF2B5EF4-FFF2-40B4-BE49-F238E27FC236}">
                <a16:creationId xmlns:a16="http://schemas.microsoft.com/office/drawing/2014/main" id="{3A0F636D-BF87-844E-8239-39AC08950D9F}"/>
              </a:ext>
            </a:extLst>
          </p:cNvPr>
          <p:cNvSpPr txBox="1"/>
          <p:nvPr/>
        </p:nvSpPr>
        <p:spPr>
          <a:xfrm>
            <a:off x="5798954" y="1174693"/>
            <a:ext cx="6250429" cy="2862322"/>
          </a:xfrm>
          <a:prstGeom prst="rect">
            <a:avLst/>
          </a:prstGeom>
          <a:noFill/>
        </p:spPr>
        <p:txBody>
          <a:bodyPr wrap="none" rtlCol="0">
            <a:spAutoFit/>
          </a:bodyPr>
          <a:lstStyle/>
          <a:p>
            <a:r>
              <a:rPr lang="en-US" dirty="0"/>
              <a:t>  </a:t>
            </a:r>
            <a:r>
              <a:rPr lang="en-US" dirty="0">
                <a:latin typeface="Courier New" panose="02070309020205020404" pitchFamily="49" charset="0"/>
                <a:cs typeface="Courier New" panose="02070309020205020404" pitchFamily="49" charset="0"/>
              </a:rPr>
              <a:t>43400 residues in 100 sequences,</a:t>
            </a:r>
          </a:p>
          <a:p>
            <a:r>
              <a:rPr lang="en-US" dirty="0">
                <a:latin typeface="Courier New" panose="02070309020205020404" pitchFamily="49" charset="0"/>
                <a:cs typeface="Courier New" panose="02070309020205020404" pitchFamily="49" charset="0"/>
              </a:rPr>
              <a:t> BLOSUM50 matrix, gap penalties: -12,-2</a:t>
            </a:r>
          </a:p>
          <a:p>
            <a:r>
              <a:rPr lang="en-US" dirty="0">
                <a:latin typeface="Courier New" panose="02070309020205020404" pitchFamily="49" charset="0"/>
                <a:cs typeface="Courier New" panose="02070309020205020404" pitchFamily="49" charset="0"/>
              </a:rPr>
              <a:t> unshuffled s-w score: 269; </a:t>
            </a:r>
          </a:p>
          <a:p>
            <a:r>
              <a:rPr lang="en-US" dirty="0">
                <a:latin typeface="Courier New" panose="02070309020205020404" pitchFamily="49" charset="0"/>
                <a:cs typeface="Courier New" panose="02070309020205020404" pitchFamily="49" charset="0"/>
              </a:rPr>
              <a:t> shuffled score range: 43 - 96</a:t>
            </a:r>
          </a:p>
          <a:p>
            <a:r>
              <a:rPr lang="en-US" dirty="0">
                <a:latin typeface="Courier New" panose="02070309020205020404" pitchFamily="49" charset="0"/>
                <a:cs typeface="Courier New" panose="02070309020205020404" pitchFamily="49" charset="0"/>
              </a:rPr>
              <a:t> Lambda: 0.13635 K: 0.0055017; </a:t>
            </a:r>
          </a:p>
          <a:p>
            <a:r>
              <a:rPr lang="en-US" dirty="0">
                <a:latin typeface="Courier New" panose="02070309020205020404" pitchFamily="49" charset="0"/>
                <a:cs typeface="Courier New" panose="02070309020205020404" pitchFamily="49" charset="0"/>
              </a:rPr>
              <a:t>P(269)= 1.9668e-13</a:t>
            </a:r>
          </a:p>
          <a:p>
            <a:r>
              <a:rPr lang="en-US" dirty="0">
                <a:latin typeface="Courier New" panose="02070309020205020404" pitchFamily="49" charset="0"/>
                <a:cs typeface="Courier New" panose="02070309020205020404" pitchFamily="49" charset="0"/>
              </a:rPr>
              <a:t>For 100 sequences,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 score &gt;=269 is expected 1.97e-11 times</a:t>
            </a:r>
          </a:p>
          <a:p>
            <a:br>
              <a:rPr lang="en-US" dirty="0">
                <a:latin typeface="Courier New" panose="02070309020205020404" pitchFamily="49" charset="0"/>
                <a:cs typeface="Courier New" panose="02070309020205020404" pitchFamily="49" charset="0"/>
              </a:rPr>
            </a:br>
            <a:endParaRPr lang="en-US" dirty="0">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A26B6E6B-31DE-4A46-9E68-669D15F4672C}"/>
              </a:ext>
            </a:extLst>
          </p:cNvPr>
          <p:cNvSpPr txBox="1"/>
          <p:nvPr/>
        </p:nvSpPr>
        <p:spPr>
          <a:xfrm>
            <a:off x="142617" y="106042"/>
            <a:ext cx="4762650" cy="523220"/>
          </a:xfrm>
          <a:prstGeom prst="rect">
            <a:avLst/>
          </a:prstGeom>
          <a:noFill/>
        </p:spPr>
        <p:txBody>
          <a:bodyPr wrap="none" rtlCol="0">
            <a:spAutoFit/>
          </a:bodyPr>
          <a:lstStyle/>
          <a:p>
            <a:r>
              <a:rPr lang="en-US" sz="2800" dirty="0">
                <a:latin typeface="+mj-lt"/>
              </a:rPr>
              <a:t>Using a probability distribution </a:t>
            </a:r>
          </a:p>
        </p:txBody>
      </p:sp>
    </p:spTree>
    <p:extLst>
      <p:ext uri="{BB962C8B-B14F-4D97-AF65-F5344CB8AC3E}">
        <p14:creationId xmlns:p14="http://schemas.microsoft.com/office/powerpoint/2010/main" val="40373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28B60-1311-B048-9287-BC149294BAF9}"/>
              </a:ext>
            </a:extLst>
          </p:cNvPr>
          <p:cNvPicPr>
            <a:picLocks noChangeAspect="1"/>
          </p:cNvPicPr>
          <p:nvPr/>
        </p:nvPicPr>
        <p:blipFill>
          <a:blip r:embed="rId2"/>
          <a:stretch>
            <a:fillRect/>
          </a:stretch>
        </p:blipFill>
        <p:spPr>
          <a:xfrm>
            <a:off x="3818113" y="0"/>
            <a:ext cx="7635858" cy="6858000"/>
          </a:xfrm>
          <a:prstGeom prst="rect">
            <a:avLst/>
          </a:prstGeom>
        </p:spPr>
      </p:pic>
      <p:sp>
        <p:nvSpPr>
          <p:cNvPr id="5" name="TextBox 4">
            <a:extLst>
              <a:ext uri="{FF2B5EF4-FFF2-40B4-BE49-F238E27FC236}">
                <a16:creationId xmlns:a16="http://schemas.microsoft.com/office/drawing/2014/main" id="{B1710174-B4DE-E14A-AD54-EA803120564A}"/>
              </a:ext>
            </a:extLst>
          </p:cNvPr>
          <p:cNvSpPr txBox="1"/>
          <p:nvPr/>
        </p:nvSpPr>
        <p:spPr>
          <a:xfrm>
            <a:off x="368968" y="1283368"/>
            <a:ext cx="3216443" cy="1754326"/>
          </a:xfrm>
          <a:prstGeom prst="rect">
            <a:avLst/>
          </a:prstGeom>
          <a:noFill/>
        </p:spPr>
        <p:txBody>
          <a:bodyPr wrap="square" rtlCol="0">
            <a:spAutoFit/>
          </a:bodyPr>
          <a:lstStyle/>
          <a:p>
            <a:r>
              <a:rPr lang="en-US" dirty="0"/>
              <a:t>FASTA databank search</a:t>
            </a:r>
          </a:p>
          <a:p>
            <a:endParaRPr lang="en-US" dirty="0"/>
          </a:p>
          <a:p>
            <a:r>
              <a:rPr lang="en-US" dirty="0"/>
              <a:t>(Distribution under H</a:t>
            </a:r>
            <a:r>
              <a:rPr lang="en-US" baseline="-25000" dirty="0"/>
              <a:t>0</a:t>
            </a:r>
            <a:r>
              <a:rPr lang="en-US" dirty="0"/>
              <a:t> is estimated from the data, i.e. all scores against the databank sequences)</a:t>
            </a:r>
          </a:p>
        </p:txBody>
      </p:sp>
    </p:spTree>
    <p:extLst>
      <p:ext uri="{BB962C8B-B14F-4D97-AF65-F5344CB8AC3E}">
        <p14:creationId xmlns:p14="http://schemas.microsoft.com/office/powerpoint/2010/main" val="202828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B714-6C31-944A-BF5B-002D4FE2A239}"/>
              </a:ext>
            </a:extLst>
          </p:cNvPr>
          <p:cNvSpPr>
            <a:spLocks noGrp="1"/>
          </p:cNvSpPr>
          <p:nvPr>
            <p:ph type="title"/>
          </p:nvPr>
        </p:nvSpPr>
        <p:spPr>
          <a:xfrm>
            <a:off x="753979" y="0"/>
            <a:ext cx="10515600" cy="1325563"/>
          </a:xfrm>
        </p:spPr>
        <p:txBody>
          <a:bodyPr/>
          <a:lstStyle/>
          <a:p>
            <a:r>
              <a:rPr lang="en-US" dirty="0"/>
              <a:t>False Positives </a:t>
            </a:r>
            <a:r>
              <a:rPr lang="en-US" i="1" dirty="0"/>
              <a:t>versus</a:t>
            </a:r>
            <a:r>
              <a:rPr lang="en-US" dirty="0"/>
              <a:t> False Negatives </a:t>
            </a:r>
          </a:p>
        </p:txBody>
      </p:sp>
      <p:sp>
        <p:nvSpPr>
          <p:cNvPr id="3" name="Content Placeholder 2">
            <a:extLst>
              <a:ext uri="{FF2B5EF4-FFF2-40B4-BE49-F238E27FC236}">
                <a16:creationId xmlns:a16="http://schemas.microsoft.com/office/drawing/2014/main" id="{514E34B4-F5EB-3647-93A9-D1DDB18144CA}"/>
              </a:ext>
            </a:extLst>
          </p:cNvPr>
          <p:cNvSpPr>
            <a:spLocks noGrp="1"/>
          </p:cNvSpPr>
          <p:nvPr>
            <p:ph idx="1"/>
          </p:nvPr>
        </p:nvSpPr>
        <p:spPr>
          <a:xfrm>
            <a:off x="711868" y="1079666"/>
            <a:ext cx="10599821" cy="5778333"/>
          </a:xfrm>
        </p:spPr>
        <p:txBody>
          <a:bodyPr>
            <a:normAutofit fontScale="70000" lnSpcReduction="20000"/>
          </a:bodyPr>
          <a:lstStyle/>
          <a:p>
            <a:pPr marL="0" indent="0">
              <a:lnSpc>
                <a:spcPct val="120000"/>
              </a:lnSpc>
              <a:buNone/>
            </a:pPr>
            <a:r>
              <a:rPr lang="en-US" sz="3400" dirty="0"/>
              <a:t>If a databank search with a sequence is considered a search a ”homology search” (significant similar complex sequence are homologs), then</a:t>
            </a:r>
          </a:p>
          <a:p>
            <a:pPr marL="0" indent="0">
              <a:lnSpc>
                <a:spcPct val="120000"/>
              </a:lnSpc>
              <a:buNone/>
            </a:pPr>
            <a:r>
              <a:rPr lang="en-US" sz="3400" dirty="0"/>
              <a:t>False Positives: non-homologous sequences that are reported as similar (these are very well estimated by E-values)</a:t>
            </a:r>
          </a:p>
          <a:p>
            <a:pPr marL="0" indent="0">
              <a:lnSpc>
                <a:spcPct val="120000"/>
              </a:lnSpc>
              <a:buNone/>
            </a:pPr>
            <a:r>
              <a:rPr lang="en-US" sz="3400" dirty="0"/>
              <a:t>False Negatives: homologous sequences that are not reported as similar (there are many, but the number is unknown) </a:t>
            </a:r>
            <a:endParaRPr lang="en-US" sz="2400" dirty="0"/>
          </a:p>
          <a:p>
            <a:pPr marL="0" indent="0">
              <a:lnSpc>
                <a:spcPct val="120000"/>
              </a:lnSpc>
              <a:buNone/>
            </a:pPr>
            <a:r>
              <a:rPr lang="en-US" sz="2400" dirty="0">
                <a:latin typeface="+mj-lt"/>
              </a:rPr>
              <a:t>Aside: </a:t>
            </a:r>
            <a:br>
              <a:rPr lang="en-US" sz="2400" dirty="0">
                <a:latin typeface="+mj-lt"/>
              </a:rPr>
            </a:br>
            <a:r>
              <a:rPr lang="en-US" sz="2900" b="1" dirty="0">
                <a:latin typeface="+mj-lt"/>
              </a:rPr>
              <a:t>E-values give the expected number of matches with an alignment score this good or better due to chance alone (no shared ancestry, no convergent evolution) </a:t>
            </a:r>
          </a:p>
          <a:p>
            <a:pPr marL="0" indent="0">
              <a:lnSpc>
                <a:spcPct val="120000"/>
              </a:lnSpc>
              <a:buNone/>
            </a:pPr>
            <a:r>
              <a:rPr lang="en-US" sz="2900" b="1" dirty="0">
                <a:latin typeface="+mj-lt"/>
              </a:rPr>
              <a:t>P-values give the probability of to find a match of this quality or better due to chance alone (no shared ancestry, no convergent evolution). </a:t>
            </a:r>
            <a:br>
              <a:rPr lang="en-US" sz="2900" b="1" dirty="0">
                <a:latin typeface="+mj-lt"/>
              </a:rPr>
            </a:br>
            <a:r>
              <a:rPr lang="en-US" sz="2900" b="1" dirty="0">
                <a:latin typeface="+mj-lt"/>
              </a:rPr>
              <a:t>The P value is equal to the probability that the null hypothesis (similarity is due to chance alone) is true. This probability is also known as the significance level at which the null hypothesis can be rejected. </a:t>
            </a:r>
          </a:p>
          <a:p>
            <a:pPr marL="0" indent="0">
              <a:lnSpc>
                <a:spcPct val="120000"/>
              </a:lnSpc>
              <a:buNone/>
            </a:pPr>
            <a:r>
              <a:rPr lang="en-US" sz="2900" b="1" dirty="0">
                <a:latin typeface="+mj-lt"/>
              </a:rPr>
              <a:t>P values are [0,1], E-values are [0,infinity). </a:t>
            </a:r>
            <a:endParaRPr lang="en-US" sz="2900" b="1" dirty="0"/>
          </a:p>
        </p:txBody>
      </p:sp>
    </p:spTree>
    <p:extLst>
      <p:ext uri="{BB962C8B-B14F-4D97-AF65-F5344CB8AC3E}">
        <p14:creationId xmlns:p14="http://schemas.microsoft.com/office/powerpoint/2010/main" val="271592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7C0B-3D89-1948-A985-89DA1B884921}"/>
              </a:ext>
            </a:extLst>
          </p:cNvPr>
          <p:cNvSpPr>
            <a:spLocks noGrp="1"/>
          </p:cNvSpPr>
          <p:nvPr>
            <p:ph type="title"/>
          </p:nvPr>
        </p:nvSpPr>
        <p:spPr/>
        <p:txBody>
          <a:bodyPr/>
          <a:lstStyle/>
          <a:p>
            <a:r>
              <a:rPr lang="en-US" dirty="0"/>
              <a:t>P-Hacking</a:t>
            </a:r>
          </a:p>
        </p:txBody>
      </p:sp>
      <p:sp>
        <p:nvSpPr>
          <p:cNvPr id="3" name="Content Placeholder 2">
            <a:extLst>
              <a:ext uri="{FF2B5EF4-FFF2-40B4-BE49-F238E27FC236}">
                <a16:creationId xmlns:a16="http://schemas.microsoft.com/office/drawing/2014/main" id="{C5AB65AD-C83A-E04F-B5B8-AF8BA81382DC}"/>
              </a:ext>
            </a:extLst>
          </p:cNvPr>
          <p:cNvSpPr>
            <a:spLocks noGrp="1"/>
          </p:cNvSpPr>
          <p:nvPr>
            <p:ph idx="1"/>
          </p:nvPr>
        </p:nvSpPr>
        <p:spPr>
          <a:xfrm>
            <a:off x="838200" y="1405212"/>
            <a:ext cx="10515600" cy="5174264"/>
          </a:xfrm>
        </p:spPr>
        <p:txBody>
          <a:bodyPr>
            <a:normAutofit fontScale="92500" lnSpcReduction="10000"/>
          </a:bodyPr>
          <a:lstStyle/>
          <a:p>
            <a:r>
              <a:rPr lang="en-US" dirty="0"/>
              <a:t>You should define a testable hypothesis </a:t>
            </a:r>
            <a:r>
              <a:rPr lang="en-US" b="1" dirty="0"/>
              <a:t>before</a:t>
            </a:r>
            <a:r>
              <a:rPr lang="en-US" dirty="0"/>
              <a:t> you select the data to analyze.  </a:t>
            </a:r>
          </a:p>
          <a:p>
            <a:r>
              <a:rPr lang="en-US" dirty="0"/>
              <a:t>The interactive selection of which data to include or exclude is known as P-hacking – you try out different things until you det the expected result.  </a:t>
            </a:r>
            <a:br>
              <a:rPr lang="en-US" dirty="0"/>
            </a:br>
            <a:br>
              <a:rPr lang="en-US" dirty="0"/>
            </a:br>
            <a:r>
              <a:rPr lang="en-US" dirty="0"/>
              <a:t>For example, the question if a government formed by democrats (or republicans) is significantly beneficial to the economy.</a:t>
            </a:r>
            <a:br>
              <a:rPr lang="en-US" dirty="0"/>
            </a:br>
            <a:r>
              <a:rPr lang="en-US" dirty="0"/>
              <a:t>This depends on which level of government you include, and which measures for the economy you use. </a:t>
            </a:r>
            <a:br>
              <a:rPr lang="en-US" dirty="0"/>
            </a:br>
            <a:endParaRPr lang="en-US" dirty="0"/>
          </a:p>
          <a:p>
            <a:pPr marL="0" indent="0">
              <a:buNone/>
            </a:pPr>
            <a:r>
              <a:rPr lang="en-US" dirty="0"/>
              <a:t>An interactive P-hacking scheme on this question is at </a:t>
            </a:r>
          </a:p>
          <a:p>
            <a:pPr marL="0" indent="0">
              <a:buNone/>
            </a:pPr>
            <a:r>
              <a:rPr lang="en-US" dirty="0">
                <a:hlinkClick r:id="rId2"/>
              </a:rPr>
              <a:t>https://projects.fivethirtyeight.com/p-hacking/</a:t>
            </a:r>
            <a:endParaRPr lang="en-US" dirty="0"/>
          </a:p>
          <a:p>
            <a:pPr marL="0" indent="0">
              <a:buNone/>
            </a:pPr>
            <a:r>
              <a:rPr lang="en-US" dirty="0"/>
              <a:t>Also see </a:t>
            </a:r>
            <a:r>
              <a:rPr lang="en-US" dirty="0">
                <a:hlinkClick r:id="rId3"/>
              </a:rPr>
              <a:t>https://fivethirtyeight.com/features/science-isnt-broken/#part1</a:t>
            </a:r>
            <a:r>
              <a:rPr lang="en-US" dirty="0"/>
              <a:t> </a:t>
            </a:r>
          </a:p>
          <a:p>
            <a:pPr marL="0" indent="0">
              <a:buNone/>
            </a:pPr>
            <a:endParaRPr lang="en-US" dirty="0"/>
          </a:p>
        </p:txBody>
      </p:sp>
    </p:spTree>
    <p:extLst>
      <p:ext uri="{BB962C8B-B14F-4D97-AF65-F5344CB8AC3E}">
        <p14:creationId xmlns:p14="http://schemas.microsoft.com/office/powerpoint/2010/main" val="216890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0874-B2E2-7B4D-A559-F75E1A00A326}"/>
              </a:ext>
            </a:extLst>
          </p:cNvPr>
          <p:cNvSpPr>
            <a:spLocks noGrp="1"/>
          </p:cNvSpPr>
          <p:nvPr>
            <p:ph type="title"/>
          </p:nvPr>
        </p:nvSpPr>
        <p:spPr>
          <a:xfrm>
            <a:off x="838200" y="365126"/>
            <a:ext cx="10515600" cy="654378"/>
          </a:xfrm>
        </p:spPr>
        <p:txBody>
          <a:bodyPr>
            <a:normAutofit/>
          </a:bodyPr>
          <a:lstStyle/>
          <a:p>
            <a:r>
              <a:rPr lang="en-US" sz="3600" dirty="0"/>
              <a:t>Using all the data does not give significant results</a:t>
            </a:r>
          </a:p>
        </p:txBody>
      </p:sp>
      <p:pic>
        <p:nvPicPr>
          <p:cNvPr id="4" name="Picture 3">
            <a:extLst>
              <a:ext uri="{FF2B5EF4-FFF2-40B4-BE49-F238E27FC236}">
                <a16:creationId xmlns:a16="http://schemas.microsoft.com/office/drawing/2014/main" id="{6C8D1DCD-DB8A-F946-9F8A-9A4BCD0E98A6}"/>
              </a:ext>
            </a:extLst>
          </p:cNvPr>
          <p:cNvPicPr>
            <a:picLocks noChangeAspect="1"/>
          </p:cNvPicPr>
          <p:nvPr/>
        </p:nvPicPr>
        <p:blipFill>
          <a:blip r:embed="rId2"/>
          <a:stretch>
            <a:fillRect/>
          </a:stretch>
        </p:blipFill>
        <p:spPr>
          <a:xfrm>
            <a:off x="0" y="1315732"/>
            <a:ext cx="6117358" cy="5177142"/>
          </a:xfrm>
          <a:prstGeom prst="rect">
            <a:avLst/>
          </a:prstGeom>
        </p:spPr>
      </p:pic>
      <p:pic>
        <p:nvPicPr>
          <p:cNvPr id="5" name="Picture 4">
            <a:extLst>
              <a:ext uri="{FF2B5EF4-FFF2-40B4-BE49-F238E27FC236}">
                <a16:creationId xmlns:a16="http://schemas.microsoft.com/office/drawing/2014/main" id="{EF196956-9949-4846-A377-AEE78DE2FC51}"/>
              </a:ext>
            </a:extLst>
          </p:cNvPr>
          <p:cNvPicPr>
            <a:picLocks noChangeAspect="1"/>
          </p:cNvPicPr>
          <p:nvPr/>
        </p:nvPicPr>
        <p:blipFill>
          <a:blip r:embed="rId3"/>
          <a:stretch>
            <a:fillRect/>
          </a:stretch>
        </p:blipFill>
        <p:spPr>
          <a:xfrm>
            <a:off x="6096000" y="1315732"/>
            <a:ext cx="6123819" cy="5177142"/>
          </a:xfrm>
          <a:prstGeom prst="rect">
            <a:avLst/>
          </a:prstGeom>
        </p:spPr>
      </p:pic>
    </p:spTree>
    <p:extLst>
      <p:ext uri="{BB962C8B-B14F-4D97-AF65-F5344CB8AC3E}">
        <p14:creationId xmlns:p14="http://schemas.microsoft.com/office/powerpoint/2010/main" val="71799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0874-B2E2-7B4D-A559-F75E1A00A326}"/>
              </a:ext>
            </a:extLst>
          </p:cNvPr>
          <p:cNvSpPr>
            <a:spLocks noGrp="1"/>
          </p:cNvSpPr>
          <p:nvPr>
            <p:ph type="title"/>
          </p:nvPr>
        </p:nvSpPr>
        <p:spPr>
          <a:xfrm>
            <a:off x="838200" y="365126"/>
            <a:ext cx="10515600" cy="654378"/>
          </a:xfrm>
        </p:spPr>
        <p:txBody>
          <a:bodyPr>
            <a:normAutofit/>
          </a:bodyPr>
          <a:lstStyle/>
          <a:p>
            <a:r>
              <a:rPr lang="en-US" sz="3600" dirty="0"/>
              <a:t>But with minor modification:</a:t>
            </a:r>
          </a:p>
        </p:txBody>
      </p:sp>
      <p:pic>
        <p:nvPicPr>
          <p:cNvPr id="3" name="Picture 2">
            <a:extLst>
              <a:ext uri="{FF2B5EF4-FFF2-40B4-BE49-F238E27FC236}">
                <a16:creationId xmlns:a16="http://schemas.microsoft.com/office/drawing/2014/main" id="{CDFBEF52-DFEF-9241-93F9-F87E04CFEADF}"/>
              </a:ext>
            </a:extLst>
          </p:cNvPr>
          <p:cNvPicPr>
            <a:picLocks noChangeAspect="1"/>
          </p:cNvPicPr>
          <p:nvPr/>
        </p:nvPicPr>
        <p:blipFill>
          <a:blip r:embed="rId2"/>
          <a:stretch>
            <a:fillRect/>
          </a:stretch>
        </p:blipFill>
        <p:spPr>
          <a:xfrm>
            <a:off x="6117358" y="1315732"/>
            <a:ext cx="6091454" cy="5177142"/>
          </a:xfrm>
          <a:prstGeom prst="rect">
            <a:avLst/>
          </a:prstGeom>
        </p:spPr>
      </p:pic>
      <p:pic>
        <p:nvPicPr>
          <p:cNvPr id="6" name="Picture 5">
            <a:extLst>
              <a:ext uri="{FF2B5EF4-FFF2-40B4-BE49-F238E27FC236}">
                <a16:creationId xmlns:a16="http://schemas.microsoft.com/office/drawing/2014/main" id="{E14EE027-4B55-1A4F-8B9D-0013957F338E}"/>
              </a:ext>
            </a:extLst>
          </p:cNvPr>
          <p:cNvPicPr>
            <a:picLocks noChangeAspect="1"/>
          </p:cNvPicPr>
          <p:nvPr/>
        </p:nvPicPr>
        <p:blipFill>
          <a:blip r:embed="rId3"/>
          <a:stretch>
            <a:fillRect/>
          </a:stretch>
        </p:blipFill>
        <p:spPr>
          <a:xfrm>
            <a:off x="-2743" y="1303858"/>
            <a:ext cx="6091454" cy="5189016"/>
          </a:xfrm>
          <a:prstGeom prst="rect">
            <a:avLst/>
          </a:prstGeom>
        </p:spPr>
      </p:pic>
    </p:spTree>
    <p:extLst>
      <p:ext uri="{BB962C8B-B14F-4D97-AF65-F5344CB8AC3E}">
        <p14:creationId xmlns:p14="http://schemas.microsoft.com/office/powerpoint/2010/main" val="413540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C34A-FCFD-D740-9B9A-F6C95D73BA09}"/>
              </a:ext>
            </a:extLst>
          </p:cNvPr>
          <p:cNvSpPr>
            <a:spLocks noGrp="1"/>
          </p:cNvSpPr>
          <p:nvPr>
            <p:ph type="title"/>
          </p:nvPr>
        </p:nvSpPr>
        <p:spPr>
          <a:xfrm>
            <a:off x="838200" y="140535"/>
            <a:ext cx="10515600" cy="1325563"/>
          </a:xfrm>
        </p:spPr>
        <p:txBody>
          <a:bodyPr/>
          <a:lstStyle/>
          <a:p>
            <a:r>
              <a:rPr lang="en-US" dirty="0"/>
              <a:t>Data Dredging aka Fishing Expeditions</a:t>
            </a:r>
          </a:p>
        </p:txBody>
      </p:sp>
      <p:sp>
        <p:nvSpPr>
          <p:cNvPr id="3" name="Content Placeholder 2">
            <a:extLst>
              <a:ext uri="{FF2B5EF4-FFF2-40B4-BE49-F238E27FC236}">
                <a16:creationId xmlns:a16="http://schemas.microsoft.com/office/drawing/2014/main" id="{4C1192F3-15D1-5E42-958C-517F6C7127E5}"/>
              </a:ext>
            </a:extLst>
          </p:cNvPr>
          <p:cNvSpPr>
            <a:spLocks noGrp="1"/>
          </p:cNvSpPr>
          <p:nvPr>
            <p:ph idx="1"/>
          </p:nvPr>
        </p:nvSpPr>
        <p:spPr>
          <a:xfrm>
            <a:off x="838200" y="1276911"/>
            <a:ext cx="10515600" cy="4910639"/>
          </a:xfrm>
        </p:spPr>
        <p:txBody>
          <a:bodyPr>
            <a:normAutofit/>
          </a:bodyPr>
          <a:lstStyle/>
          <a:p>
            <a:pPr marL="0" indent="0">
              <a:lnSpc>
                <a:spcPct val="100000"/>
              </a:lnSpc>
              <a:buNone/>
            </a:pPr>
            <a:r>
              <a:rPr lang="en-US" dirty="0"/>
              <a:t>If you do 100 experiments, you expect to find one experiment that is significant at the 1% level due to chance alone.  </a:t>
            </a:r>
            <a:br>
              <a:rPr lang="en-US" dirty="0"/>
            </a:br>
            <a:r>
              <a:rPr lang="en-US" dirty="0"/>
              <a:t>(P-value = The probability to find something under the null hypothesis or due to chance alone.)  </a:t>
            </a:r>
          </a:p>
          <a:p>
            <a:pPr marL="0" indent="0">
              <a:lnSpc>
                <a:spcPct val="100000"/>
              </a:lnSpc>
              <a:buNone/>
            </a:pPr>
            <a:r>
              <a:rPr lang="en-US" dirty="0"/>
              <a:t>If in 100 experiments you do not want to have a false positive with a probability of 1%, then you need to correct the P-value for the individual test.  </a:t>
            </a:r>
          </a:p>
          <a:p>
            <a:pPr marL="0" indent="0">
              <a:lnSpc>
                <a:spcPct val="100000"/>
              </a:lnSpc>
              <a:buNone/>
            </a:pPr>
            <a:endParaRPr lang="en-US" dirty="0"/>
          </a:p>
          <a:p>
            <a:pPr marL="0" indent="0">
              <a:lnSpc>
                <a:spcPct val="100000"/>
              </a:lnSpc>
              <a:buNone/>
            </a:pPr>
            <a:r>
              <a:rPr lang="en-US" dirty="0"/>
              <a:t>Question: What is the Null Hypothesis that is tested by the P (</a:t>
            </a:r>
            <a:r>
              <a:rPr lang="en-US" dirty="0" err="1"/>
              <a:t>orE</a:t>
            </a:r>
            <a:r>
              <a:rPr lang="en-US" dirty="0"/>
              <a:t>-) value of a databank search?  </a:t>
            </a:r>
          </a:p>
        </p:txBody>
      </p:sp>
    </p:spTree>
    <p:extLst>
      <p:ext uri="{BB962C8B-B14F-4D97-AF65-F5344CB8AC3E}">
        <p14:creationId xmlns:p14="http://schemas.microsoft.com/office/powerpoint/2010/main" val="36102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3270-001A-114B-9586-C3B2E6941930}"/>
              </a:ext>
            </a:extLst>
          </p:cNvPr>
          <p:cNvSpPr>
            <a:spLocks noGrp="1"/>
          </p:cNvSpPr>
          <p:nvPr>
            <p:ph type="title"/>
          </p:nvPr>
        </p:nvSpPr>
        <p:spPr>
          <a:xfrm>
            <a:off x="924697" y="0"/>
            <a:ext cx="10515600" cy="1325563"/>
          </a:xfrm>
        </p:spPr>
        <p:txBody>
          <a:bodyPr/>
          <a:lstStyle/>
          <a:p>
            <a:r>
              <a:rPr lang="en-US" b="1" dirty="0"/>
              <a:t>Types of Error in a Databank Search </a:t>
            </a:r>
            <a:endParaRPr lang="en-US" dirty="0"/>
          </a:p>
        </p:txBody>
      </p:sp>
      <p:sp>
        <p:nvSpPr>
          <p:cNvPr id="3" name="Content Placeholder 2">
            <a:extLst>
              <a:ext uri="{FF2B5EF4-FFF2-40B4-BE49-F238E27FC236}">
                <a16:creationId xmlns:a16="http://schemas.microsoft.com/office/drawing/2014/main" id="{A089333A-8335-0641-9AEE-E288D480C42B}"/>
              </a:ext>
            </a:extLst>
          </p:cNvPr>
          <p:cNvSpPr>
            <a:spLocks noGrp="1"/>
          </p:cNvSpPr>
          <p:nvPr>
            <p:ph idx="1"/>
          </p:nvPr>
        </p:nvSpPr>
        <p:spPr>
          <a:xfrm>
            <a:off x="838200" y="1253330"/>
            <a:ext cx="10515600" cy="5604669"/>
          </a:xfrm>
        </p:spPr>
        <p:txBody>
          <a:bodyPr>
            <a:noAutofit/>
          </a:bodyPr>
          <a:lstStyle/>
          <a:p>
            <a:pPr>
              <a:lnSpc>
                <a:spcPct val="120000"/>
              </a:lnSpc>
            </a:pPr>
            <a:r>
              <a:rPr lang="en-US" sz="1900" b="1" dirty="0"/>
              <a:t>False positives</a:t>
            </a:r>
            <a:r>
              <a:rPr lang="en-US" sz="1900" dirty="0"/>
              <a:t>: The number of false positives are estimated in the E-value. The P-value or significance value gives the probability that a positive identification is made in error (same as with drug tests). </a:t>
            </a:r>
            <a:br>
              <a:rPr lang="en-US" sz="1900" dirty="0"/>
            </a:br>
            <a:r>
              <a:rPr lang="en-US" sz="1900" dirty="0"/>
              <a:t>Danger: avoid </a:t>
            </a:r>
            <a:r>
              <a:rPr lang="en-US" sz="1900" dirty="0">
                <a:hlinkClick r:id="rId2"/>
              </a:rPr>
              <a:t>fishing expeditions</a:t>
            </a:r>
            <a:r>
              <a:rPr lang="en-US" sz="1900" dirty="0"/>
              <a:t>. If you do 100 tests on random data, you expect one to be positive at the 1% significance level. </a:t>
            </a:r>
            <a:br>
              <a:rPr lang="en-US" sz="1900" dirty="0"/>
            </a:br>
            <a:r>
              <a:rPr lang="en-US" sz="1900" dirty="0"/>
              <a:t>You could apply the </a:t>
            </a:r>
            <a:r>
              <a:rPr lang="en-US" sz="1900" dirty="0">
                <a:hlinkClick r:id="rId3"/>
              </a:rPr>
              <a:t>Bonferroni correction</a:t>
            </a:r>
            <a:r>
              <a:rPr lang="en-US" sz="1900" dirty="0"/>
              <a:t>:</a:t>
            </a:r>
          </a:p>
          <a:p>
            <a:pPr>
              <a:lnSpc>
                <a:spcPct val="120000"/>
              </a:lnSpc>
            </a:pPr>
            <a:r>
              <a:rPr lang="en-US" sz="2400" dirty="0"/>
              <a:t>The significance level for the individual test is calculated through dividing the overall desired significance level by the number of parallel tests. </a:t>
            </a:r>
            <a:br>
              <a:rPr lang="en-US" sz="2400" dirty="0"/>
            </a:br>
            <a:r>
              <a:rPr lang="en-US" sz="2400" dirty="0"/>
              <a:t>The null-hypothesis of the overall test is that </a:t>
            </a:r>
            <a:r>
              <a:rPr lang="en-US" sz="2400" b="1" dirty="0"/>
              <a:t>None of the individual tests is significantly different from chance</a:t>
            </a:r>
            <a:r>
              <a:rPr lang="en-US" sz="2400" dirty="0"/>
              <a:t>. (The opposite of none being "at least one") </a:t>
            </a:r>
            <a:br>
              <a:rPr lang="en-US" sz="2400" dirty="0"/>
            </a:br>
            <a:endParaRPr lang="en-US" sz="2400" dirty="0"/>
          </a:p>
          <a:p>
            <a:pPr>
              <a:lnSpc>
                <a:spcPct val="120000"/>
              </a:lnSpc>
            </a:pPr>
            <a:r>
              <a:rPr lang="en-US" sz="1900" b="1" dirty="0"/>
              <a:t>False negatives</a:t>
            </a:r>
            <a:r>
              <a:rPr lang="en-US" sz="1900" dirty="0"/>
              <a:t>: Homologous sequences in the databank that are not recognized as such. If there are only 12000 different protein families, on average a sequence should have (size of the databank)/12000 matches. In other words, the number of false negatives is probably very large.</a:t>
            </a:r>
          </a:p>
        </p:txBody>
      </p:sp>
    </p:spTree>
    <p:extLst>
      <p:ext uri="{BB962C8B-B14F-4D97-AF65-F5344CB8AC3E}">
        <p14:creationId xmlns:p14="http://schemas.microsoft.com/office/powerpoint/2010/main" val="428338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8800-CE52-334E-8419-8314263D14A3}"/>
              </a:ext>
            </a:extLst>
          </p:cNvPr>
          <p:cNvSpPr>
            <a:spLocks noGrp="1"/>
          </p:cNvSpPr>
          <p:nvPr>
            <p:ph type="title"/>
          </p:nvPr>
        </p:nvSpPr>
        <p:spPr/>
        <p:txBody>
          <a:bodyPr>
            <a:normAutofit fontScale="90000"/>
          </a:bodyPr>
          <a:lstStyle/>
          <a:p>
            <a:r>
              <a:rPr lang="en-US" dirty="0"/>
              <a:t>When do you need a correction for multiple tests?  </a:t>
            </a:r>
            <a:br>
              <a:rPr lang="en-US" dirty="0"/>
            </a:br>
            <a:endParaRPr lang="en-US" dirty="0"/>
          </a:p>
        </p:txBody>
      </p:sp>
      <p:sp>
        <p:nvSpPr>
          <p:cNvPr id="3" name="Content Placeholder 2">
            <a:extLst>
              <a:ext uri="{FF2B5EF4-FFF2-40B4-BE49-F238E27FC236}">
                <a16:creationId xmlns:a16="http://schemas.microsoft.com/office/drawing/2014/main" id="{AD51E9C3-F2DC-EA4D-9861-7002A6254AB7}"/>
              </a:ext>
            </a:extLst>
          </p:cNvPr>
          <p:cNvSpPr>
            <a:spLocks noGrp="1"/>
          </p:cNvSpPr>
          <p:nvPr>
            <p:ph idx="1"/>
          </p:nvPr>
        </p:nvSpPr>
        <p:spPr>
          <a:xfrm>
            <a:off x="838200" y="1544888"/>
            <a:ext cx="10515600" cy="4351338"/>
          </a:xfrm>
        </p:spPr>
        <p:txBody>
          <a:bodyPr/>
          <a:lstStyle/>
          <a:p>
            <a:r>
              <a:rPr lang="en-US" dirty="0"/>
              <a:t>Expression studies, where you test all possible transcripts simultaneously</a:t>
            </a:r>
          </a:p>
          <a:p>
            <a:r>
              <a:rPr lang="en-US" dirty="0"/>
              <a:t>Test all genes in a genome against a database of pathogenicity genes</a:t>
            </a:r>
          </a:p>
          <a:p>
            <a:endParaRPr lang="en-US" dirty="0"/>
          </a:p>
        </p:txBody>
      </p:sp>
    </p:spTree>
    <p:extLst>
      <p:ext uri="{BB962C8B-B14F-4D97-AF65-F5344CB8AC3E}">
        <p14:creationId xmlns:p14="http://schemas.microsoft.com/office/powerpoint/2010/main" val="327488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F6C641-66F3-6448-B059-47625E537145}"/>
              </a:ext>
            </a:extLst>
          </p:cNvPr>
          <p:cNvSpPr txBox="1"/>
          <p:nvPr/>
        </p:nvSpPr>
        <p:spPr>
          <a:xfrm>
            <a:off x="954504" y="488318"/>
            <a:ext cx="1266116" cy="369332"/>
          </a:xfrm>
          <a:prstGeom prst="rect">
            <a:avLst/>
          </a:prstGeom>
          <a:noFill/>
        </p:spPr>
        <p:txBody>
          <a:bodyPr wrap="none" rtlCol="0">
            <a:spAutoFit/>
          </a:bodyPr>
          <a:lstStyle/>
          <a:p>
            <a:r>
              <a:rPr lang="en-US" dirty="0"/>
              <a:t>One Person</a:t>
            </a:r>
          </a:p>
        </p:txBody>
      </p:sp>
      <p:sp>
        <p:nvSpPr>
          <p:cNvPr id="6" name="TextBox 5">
            <a:extLst>
              <a:ext uri="{FF2B5EF4-FFF2-40B4-BE49-F238E27FC236}">
                <a16:creationId xmlns:a16="http://schemas.microsoft.com/office/drawing/2014/main" id="{76EB097C-63F2-454D-A23F-1A8C07AF042C}"/>
              </a:ext>
            </a:extLst>
          </p:cNvPr>
          <p:cNvSpPr txBox="1"/>
          <p:nvPr/>
        </p:nvSpPr>
        <p:spPr>
          <a:xfrm>
            <a:off x="954504" y="762849"/>
            <a:ext cx="732893" cy="369332"/>
          </a:xfrm>
          <a:prstGeom prst="rect">
            <a:avLst/>
          </a:prstGeom>
          <a:noFill/>
        </p:spPr>
        <p:txBody>
          <a:bodyPr wrap="none" rtlCol="0">
            <a:spAutoFit/>
          </a:bodyPr>
          <a:lstStyle/>
          <a:p>
            <a:r>
              <a:rPr lang="en-US" dirty="0"/>
              <a:t>doing</a:t>
            </a:r>
          </a:p>
        </p:txBody>
      </p:sp>
      <p:sp>
        <p:nvSpPr>
          <p:cNvPr id="7" name="TextBox 6">
            <a:extLst>
              <a:ext uri="{FF2B5EF4-FFF2-40B4-BE49-F238E27FC236}">
                <a16:creationId xmlns:a16="http://schemas.microsoft.com/office/drawing/2014/main" id="{5B491261-9871-D644-AF25-4A8B32480086}"/>
              </a:ext>
            </a:extLst>
          </p:cNvPr>
          <p:cNvSpPr txBox="1"/>
          <p:nvPr/>
        </p:nvSpPr>
        <p:spPr>
          <a:xfrm>
            <a:off x="954504" y="1037380"/>
            <a:ext cx="1034001" cy="369332"/>
          </a:xfrm>
          <a:prstGeom prst="rect">
            <a:avLst/>
          </a:prstGeom>
          <a:noFill/>
        </p:spPr>
        <p:txBody>
          <a:bodyPr wrap="none" rtlCol="0">
            <a:spAutoFit/>
          </a:bodyPr>
          <a:lstStyle/>
          <a:p>
            <a:r>
              <a:rPr lang="en-US" dirty="0"/>
              <a:t>one test </a:t>
            </a:r>
          </a:p>
        </p:txBody>
      </p:sp>
      <p:pic>
        <p:nvPicPr>
          <p:cNvPr id="8" name="Picture 7">
            <a:extLst>
              <a:ext uri="{FF2B5EF4-FFF2-40B4-BE49-F238E27FC236}">
                <a16:creationId xmlns:a16="http://schemas.microsoft.com/office/drawing/2014/main" id="{6FD42801-B23E-2B4D-A539-82C239E0434E}"/>
              </a:ext>
            </a:extLst>
          </p:cNvPr>
          <p:cNvPicPr>
            <a:picLocks noChangeAspect="1"/>
          </p:cNvPicPr>
          <p:nvPr/>
        </p:nvPicPr>
        <p:blipFill>
          <a:blip r:embed="rId3"/>
          <a:stretch>
            <a:fillRect/>
          </a:stretch>
        </p:blipFill>
        <p:spPr>
          <a:xfrm>
            <a:off x="688035" y="1564375"/>
            <a:ext cx="1799055" cy="1199165"/>
          </a:xfrm>
          <a:prstGeom prst="rect">
            <a:avLst/>
          </a:prstGeom>
        </p:spPr>
      </p:pic>
      <p:pic>
        <p:nvPicPr>
          <p:cNvPr id="9" name="Picture 8">
            <a:extLst>
              <a:ext uri="{FF2B5EF4-FFF2-40B4-BE49-F238E27FC236}">
                <a16:creationId xmlns:a16="http://schemas.microsoft.com/office/drawing/2014/main" id="{BEE7ED74-70D4-034D-B180-8A0E1C6806BF}"/>
              </a:ext>
            </a:extLst>
          </p:cNvPr>
          <p:cNvPicPr>
            <a:picLocks noChangeAspect="1"/>
          </p:cNvPicPr>
          <p:nvPr/>
        </p:nvPicPr>
        <p:blipFill>
          <a:blip r:embed="rId4"/>
          <a:stretch>
            <a:fillRect/>
          </a:stretch>
        </p:blipFill>
        <p:spPr>
          <a:xfrm>
            <a:off x="216242" y="3098078"/>
            <a:ext cx="1271305" cy="2710691"/>
          </a:xfrm>
          <a:prstGeom prst="rect">
            <a:avLst/>
          </a:prstGeom>
        </p:spPr>
      </p:pic>
      <p:sp>
        <p:nvSpPr>
          <p:cNvPr id="11" name="TextBox 10">
            <a:extLst>
              <a:ext uri="{FF2B5EF4-FFF2-40B4-BE49-F238E27FC236}">
                <a16:creationId xmlns:a16="http://schemas.microsoft.com/office/drawing/2014/main" id="{A982163E-8824-CB4E-B65E-AA68C55F952A}"/>
              </a:ext>
            </a:extLst>
          </p:cNvPr>
          <p:cNvSpPr txBox="1"/>
          <p:nvPr/>
        </p:nvSpPr>
        <p:spPr>
          <a:xfrm>
            <a:off x="2174512" y="4298407"/>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P&lt;0.01</a:t>
            </a:r>
          </a:p>
        </p:txBody>
      </p:sp>
      <p:sp>
        <p:nvSpPr>
          <p:cNvPr id="12" name="TextBox 11">
            <a:extLst>
              <a:ext uri="{FF2B5EF4-FFF2-40B4-BE49-F238E27FC236}">
                <a16:creationId xmlns:a16="http://schemas.microsoft.com/office/drawing/2014/main" id="{5EC1F11D-AB3B-6247-8A2F-FDAF5CC344E8}"/>
              </a:ext>
            </a:extLst>
          </p:cNvPr>
          <p:cNvSpPr txBox="1"/>
          <p:nvPr/>
        </p:nvSpPr>
        <p:spPr>
          <a:xfrm>
            <a:off x="2230096" y="3098078"/>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3" name="TextBox 12">
            <a:extLst>
              <a:ext uri="{FF2B5EF4-FFF2-40B4-BE49-F238E27FC236}">
                <a16:creationId xmlns:a16="http://schemas.microsoft.com/office/drawing/2014/main" id="{862FCAED-E104-A74F-9B0C-400883922685}"/>
              </a:ext>
            </a:extLst>
          </p:cNvPr>
          <p:cNvSpPr txBox="1"/>
          <p:nvPr/>
        </p:nvSpPr>
        <p:spPr>
          <a:xfrm>
            <a:off x="7110923" y="407182"/>
            <a:ext cx="1266116" cy="369332"/>
          </a:xfrm>
          <a:prstGeom prst="rect">
            <a:avLst/>
          </a:prstGeom>
          <a:noFill/>
        </p:spPr>
        <p:txBody>
          <a:bodyPr wrap="none" rtlCol="0">
            <a:spAutoFit/>
          </a:bodyPr>
          <a:lstStyle/>
          <a:p>
            <a:r>
              <a:rPr lang="en-US" dirty="0"/>
              <a:t>One Person</a:t>
            </a:r>
          </a:p>
        </p:txBody>
      </p:sp>
      <p:sp>
        <p:nvSpPr>
          <p:cNvPr id="14" name="TextBox 13">
            <a:extLst>
              <a:ext uri="{FF2B5EF4-FFF2-40B4-BE49-F238E27FC236}">
                <a16:creationId xmlns:a16="http://schemas.microsoft.com/office/drawing/2014/main" id="{8F257947-7865-9D47-AB6A-C7417A4FB4F4}"/>
              </a:ext>
            </a:extLst>
          </p:cNvPr>
          <p:cNvSpPr txBox="1"/>
          <p:nvPr/>
        </p:nvSpPr>
        <p:spPr>
          <a:xfrm>
            <a:off x="7137734" y="718736"/>
            <a:ext cx="732893" cy="369332"/>
          </a:xfrm>
          <a:prstGeom prst="rect">
            <a:avLst/>
          </a:prstGeom>
          <a:noFill/>
        </p:spPr>
        <p:txBody>
          <a:bodyPr wrap="none" rtlCol="0">
            <a:spAutoFit/>
          </a:bodyPr>
          <a:lstStyle/>
          <a:p>
            <a:r>
              <a:rPr lang="en-US" dirty="0"/>
              <a:t>doing</a:t>
            </a:r>
          </a:p>
        </p:txBody>
      </p:sp>
      <p:sp>
        <p:nvSpPr>
          <p:cNvPr id="15" name="TextBox 14">
            <a:extLst>
              <a:ext uri="{FF2B5EF4-FFF2-40B4-BE49-F238E27FC236}">
                <a16:creationId xmlns:a16="http://schemas.microsoft.com/office/drawing/2014/main" id="{9711569C-D675-BB44-819E-CCEA8787E9A4}"/>
              </a:ext>
            </a:extLst>
          </p:cNvPr>
          <p:cNvSpPr txBox="1"/>
          <p:nvPr/>
        </p:nvSpPr>
        <p:spPr>
          <a:xfrm>
            <a:off x="7110923" y="1037380"/>
            <a:ext cx="1466812" cy="369332"/>
          </a:xfrm>
          <a:prstGeom prst="rect">
            <a:avLst/>
          </a:prstGeom>
          <a:noFill/>
        </p:spPr>
        <p:txBody>
          <a:bodyPr wrap="none" rtlCol="0">
            <a:spAutoFit/>
          </a:bodyPr>
          <a:lstStyle/>
          <a:p>
            <a:r>
              <a:rPr lang="en-US" dirty="0"/>
              <a:t>N=1000 tests </a:t>
            </a:r>
          </a:p>
        </p:txBody>
      </p:sp>
      <p:pic>
        <p:nvPicPr>
          <p:cNvPr id="29" name="Picture 28">
            <a:extLst>
              <a:ext uri="{FF2B5EF4-FFF2-40B4-BE49-F238E27FC236}">
                <a16:creationId xmlns:a16="http://schemas.microsoft.com/office/drawing/2014/main" id="{E7F7616B-6CE0-1241-896F-9C351AFB6FCA}"/>
              </a:ext>
            </a:extLst>
          </p:cNvPr>
          <p:cNvPicPr>
            <a:picLocks noChangeAspect="1"/>
          </p:cNvPicPr>
          <p:nvPr/>
        </p:nvPicPr>
        <p:blipFill>
          <a:blip r:embed="rId4"/>
          <a:stretch>
            <a:fillRect/>
          </a:stretch>
        </p:blipFill>
        <p:spPr>
          <a:xfrm>
            <a:off x="5027106" y="1722686"/>
            <a:ext cx="1271305" cy="2710691"/>
          </a:xfrm>
          <a:prstGeom prst="rect">
            <a:avLst/>
          </a:prstGeom>
        </p:spPr>
      </p:pic>
      <p:pic>
        <p:nvPicPr>
          <p:cNvPr id="30" name="Picture 29">
            <a:extLst>
              <a:ext uri="{FF2B5EF4-FFF2-40B4-BE49-F238E27FC236}">
                <a16:creationId xmlns:a16="http://schemas.microsoft.com/office/drawing/2014/main" id="{F34D9D5A-6435-384B-92B9-A2F9F6A0AE69}"/>
              </a:ext>
            </a:extLst>
          </p:cNvPr>
          <p:cNvPicPr>
            <a:picLocks noChangeAspect="1"/>
          </p:cNvPicPr>
          <p:nvPr/>
        </p:nvPicPr>
        <p:blipFill>
          <a:blip r:embed="rId4"/>
          <a:stretch>
            <a:fillRect/>
          </a:stretch>
        </p:blipFill>
        <p:spPr>
          <a:xfrm>
            <a:off x="5256829" y="1893648"/>
            <a:ext cx="1271305" cy="2710691"/>
          </a:xfrm>
          <a:prstGeom prst="rect">
            <a:avLst/>
          </a:prstGeom>
        </p:spPr>
      </p:pic>
      <p:pic>
        <p:nvPicPr>
          <p:cNvPr id="31" name="Picture 30">
            <a:extLst>
              <a:ext uri="{FF2B5EF4-FFF2-40B4-BE49-F238E27FC236}">
                <a16:creationId xmlns:a16="http://schemas.microsoft.com/office/drawing/2014/main" id="{18974A20-DD88-5043-B73B-8A817FCAF581}"/>
              </a:ext>
            </a:extLst>
          </p:cNvPr>
          <p:cNvPicPr>
            <a:picLocks noChangeAspect="1"/>
          </p:cNvPicPr>
          <p:nvPr/>
        </p:nvPicPr>
        <p:blipFill>
          <a:blip r:embed="rId4"/>
          <a:stretch>
            <a:fillRect/>
          </a:stretch>
        </p:blipFill>
        <p:spPr>
          <a:xfrm>
            <a:off x="5409229" y="2046048"/>
            <a:ext cx="1271305" cy="2710691"/>
          </a:xfrm>
          <a:prstGeom prst="rect">
            <a:avLst/>
          </a:prstGeom>
        </p:spPr>
      </p:pic>
      <p:pic>
        <p:nvPicPr>
          <p:cNvPr id="32" name="Picture 31">
            <a:extLst>
              <a:ext uri="{FF2B5EF4-FFF2-40B4-BE49-F238E27FC236}">
                <a16:creationId xmlns:a16="http://schemas.microsoft.com/office/drawing/2014/main" id="{9165D7F8-85A6-2848-9648-59DD47973416}"/>
              </a:ext>
            </a:extLst>
          </p:cNvPr>
          <p:cNvPicPr>
            <a:picLocks noChangeAspect="1"/>
          </p:cNvPicPr>
          <p:nvPr/>
        </p:nvPicPr>
        <p:blipFill>
          <a:blip r:embed="rId4"/>
          <a:stretch>
            <a:fillRect/>
          </a:stretch>
        </p:blipFill>
        <p:spPr>
          <a:xfrm>
            <a:off x="5561629" y="2198448"/>
            <a:ext cx="1271305" cy="2710691"/>
          </a:xfrm>
          <a:prstGeom prst="rect">
            <a:avLst/>
          </a:prstGeom>
        </p:spPr>
      </p:pic>
      <p:pic>
        <p:nvPicPr>
          <p:cNvPr id="33" name="Picture 32">
            <a:extLst>
              <a:ext uri="{FF2B5EF4-FFF2-40B4-BE49-F238E27FC236}">
                <a16:creationId xmlns:a16="http://schemas.microsoft.com/office/drawing/2014/main" id="{2CA28F77-F98A-8241-AA07-3C6DBA05C19D}"/>
              </a:ext>
            </a:extLst>
          </p:cNvPr>
          <p:cNvPicPr>
            <a:picLocks noChangeAspect="1"/>
          </p:cNvPicPr>
          <p:nvPr/>
        </p:nvPicPr>
        <p:blipFill>
          <a:blip r:embed="rId4"/>
          <a:stretch>
            <a:fillRect/>
          </a:stretch>
        </p:blipFill>
        <p:spPr>
          <a:xfrm>
            <a:off x="5714029" y="2350848"/>
            <a:ext cx="1271305" cy="2710691"/>
          </a:xfrm>
          <a:prstGeom prst="rect">
            <a:avLst/>
          </a:prstGeom>
        </p:spPr>
      </p:pic>
      <p:pic>
        <p:nvPicPr>
          <p:cNvPr id="34" name="Picture 33">
            <a:extLst>
              <a:ext uri="{FF2B5EF4-FFF2-40B4-BE49-F238E27FC236}">
                <a16:creationId xmlns:a16="http://schemas.microsoft.com/office/drawing/2014/main" id="{748EBE79-1F15-A546-9AE3-49002C690CE9}"/>
              </a:ext>
            </a:extLst>
          </p:cNvPr>
          <p:cNvPicPr>
            <a:picLocks noChangeAspect="1"/>
          </p:cNvPicPr>
          <p:nvPr/>
        </p:nvPicPr>
        <p:blipFill>
          <a:blip r:embed="rId4"/>
          <a:stretch>
            <a:fillRect/>
          </a:stretch>
        </p:blipFill>
        <p:spPr>
          <a:xfrm>
            <a:off x="5866429" y="2503248"/>
            <a:ext cx="1271305" cy="2710691"/>
          </a:xfrm>
          <a:prstGeom prst="rect">
            <a:avLst/>
          </a:prstGeom>
        </p:spPr>
      </p:pic>
      <p:pic>
        <p:nvPicPr>
          <p:cNvPr id="35" name="Picture 34">
            <a:extLst>
              <a:ext uri="{FF2B5EF4-FFF2-40B4-BE49-F238E27FC236}">
                <a16:creationId xmlns:a16="http://schemas.microsoft.com/office/drawing/2014/main" id="{7A7BDE41-5169-5D42-8AB4-8F2BEEFEBE02}"/>
              </a:ext>
            </a:extLst>
          </p:cNvPr>
          <p:cNvPicPr>
            <a:picLocks noChangeAspect="1"/>
          </p:cNvPicPr>
          <p:nvPr/>
        </p:nvPicPr>
        <p:blipFill>
          <a:blip r:embed="rId4"/>
          <a:stretch>
            <a:fillRect/>
          </a:stretch>
        </p:blipFill>
        <p:spPr>
          <a:xfrm>
            <a:off x="6034905" y="2672049"/>
            <a:ext cx="1271305" cy="2710691"/>
          </a:xfrm>
          <a:prstGeom prst="rect">
            <a:avLst/>
          </a:prstGeom>
        </p:spPr>
      </p:pic>
      <p:pic>
        <p:nvPicPr>
          <p:cNvPr id="36" name="Picture 35">
            <a:extLst>
              <a:ext uri="{FF2B5EF4-FFF2-40B4-BE49-F238E27FC236}">
                <a16:creationId xmlns:a16="http://schemas.microsoft.com/office/drawing/2014/main" id="{3970B6F8-BF4D-B744-9AFE-8659E920B08A}"/>
              </a:ext>
            </a:extLst>
          </p:cNvPr>
          <p:cNvPicPr>
            <a:picLocks noChangeAspect="1"/>
          </p:cNvPicPr>
          <p:nvPr/>
        </p:nvPicPr>
        <p:blipFill>
          <a:blip r:embed="rId4"/>
          <a:stretch>
            <a:fillRect/>
          </a:stretch>
        </p:blipFill>
        <p:spPr>
          <a:xfrm>
            <a:off x="6171229" y="2808048"/>
            <a:ext cx="1271305" cy="2710691"/>
          </a:xfrm>
          <a:prstGeom prst="rect">
            <a:avLst/>
          </a:prstGeom>
        </p:spPr>
      </p:pic>
      <p:pic>
        <p:nvPicPr>
          <p:cNvPr id="37" name="Picture 36">
            <a:extLst>
              <a:ext uri="{FF2B5EF4-FFF2-40B4-BE49-F238E27FC236}">
                <a16:creationId xmlns:a16="http://schemas.microsoft.com/office/drawing/2014/main" id="{A226311D-A008-7849-AE6B-5343557D1D85}"/>
              </a:ext>
            </a:extLst>
          </p:cNvPr>
          <p:cNvPicPr>
            <a:picLocks noChangeAspect="1"/>
          </p:cNvPicPr>
          <p:nvPr/>
        </p:nvPicPr>
        <p:blipFill>
          <a:blip r:embed="rId4"/>
          <a:stretch>
            <a:fillRect/>
          </a:stretch>
        </p:blipFill>
        <p:spPr>
          <a:xfrm>
            <a:off x="4426046" y="2517488"/>
            <a:ext cx="1271305" cy="2710691"/>
          </a:xfrm>
          <a:prstGeom prst="rect">
            <a:avLst/>
          </a:prstGeom>
        </p:spPr>
      </p:pic>
      <p:pic>
        <p:nvPicPr>
          <p:cNvPr id="38" name="Picture 37">
            <a:extLst>
              <a:ext uri="{FF2B5EF4-FFF2-40B4-BE49-F238E27FC236}">
                <a16:creationId xmlns:a16="http://schemas.microsoft.com/office/drawing/2014/main" id="{6453A505-981E-4749-B236-C94F02932956}"/>
              </a:ext>
            </a:extLst>
          </p:cNvPr>
          <p:cNvPicPr>
            <a:picLocks noChangeAspect="1"/>
          </p:cNvPicPr>
          <p:nvPr/>
        </p:nvPicPr>
        <p:blipFill>
          <a:blip r:embed="rId4"/>
          <a:stretch>
            <a:fillRect/>
          </a:stretch>
        </p:blipFill>
        <p:spPr>
          <a:xfrm>
            <a:off x="4655769" y="2688450"/>
            <a:ext cx="1271305" cy="2710691"/>
          </a:xfrm>
          <a:prstGeom prst="rect">
            <a:avLst/>
          </a:prstGeom>
        </p:spPr>
      </p:pic>
      <p:pic>
        <p:nvPicPr>
          <p:cNvPr id="39" name="Picture 38">
            <a:extLst>
              <a:ext uri="{FF2B5EF4-FFF2-40B4-BE49-F238E27FC236}">
                <a16:creationId xmlns:a16="http://schemas.microsoft.com/office/drawing/2014/main" id="{36C7A47A-BDF9-7E41-84EF-7C6A99C53780}"/>
              </a:ext>
            </a:extLst>
          </p:cNvPr>
          <p:cNvPicPr>
            <a:picLocks noChangeAspect="1"/>
          </p:cNvPicPr>
          <p:nvPr/>
        </p:nvPicPr>
        <p:blipFill>
          <a:blip r:embed="rId4"/>
          <a:stretch>
            <a:fillRect/>
          </a:stretch>
        </p:blipFill>
        <p:spPr>
          <a:xfrm>
            <a:off x="4808169" y="2840850"/>
            <a:ext cx="1271305" cy="2710691"/>
          </a:xfrm>
          <a:prstGeom prst="rect">
            <a:avLst/>
          </a:prstGeom>
        </p:spPr>
      </p:pic>
      <p:pic>
        <p:nvPicPr>
          <p:cNvPr id="40" name="Picture 39">
            <a:extLst>
              <a:ext uri="{FF2B5EF4-FFF2-40B4-BE49-F238E27FC236}">
                <a16:creationId xmlns:a16="http://schemas.microsoft.com/office/drawing/2014/main" id="{AAADC338-28D4-6E40-84B3-981B02046259}"/>
              </a:ext>
            </a:extLst>
          </p:cNvPr>
          <p:cNvPicPr>
            <a:picLocks noChangeAspect="1"/>
          </p:cNvPicPr>
          <p:nvPr/>
        </p:nvPicPr>
        <p:blipFill>
          <a:blip r:embed="rId4"/>
          <a:stretch>
            <a:fillRect/>
          </a:stretch>
        </p:blipFill>
        <p:spPr>
          <a:xfrm>
            <a:off x="4960569" y="2993250"/>
            <a:ext cx="1271305" cy="2710691"/>
          </a:xfrm>
          <a:prstGeom prst="rect">
            <a:avLst/>
          </a:prstGeom>
        </p:spPr>
      </p:pic>
      <p:pic>
        <p:nvPicPr>
          <p:cNvPr id="41" name="Picture 40">
            <a:extLst>
              <a:ext uri="{FF2B5EF4-FFF2-40B4-BE49-F238E27FC236}">
                <a16:creationId xmlns:a16="http://schemas.microsoft.com/office/drawing/2014/main" id="{86D9DEBE-F7F0-5946-8D42-66004617F855}"/>
              </a:ext>
            </a:extLst>
          </p:cNvPr>
          <p:cNvPicPr>
            <a:picLocks noChangeAspect="1"/>
          </p:cNvPicPr>
          <p:nvPr/>
        </p:nvPicPr>
        <p:blipFill>
          <a:blip r:embed="rId4"/>
          <a:stretch>
            <a:fillRect/>
          </a:stretch>
        </p:blipFill>
        <p:spPr>
          <a:xfrm>
            <a:off x="5112969" y="3145650"/>
            <a:ext cx="1271305" cy="2710691"/>
          </a:xfrm>
          <a:prstGeom prst="rect">
            <a:avLst/>
          </a:prstGeom>
        </p:spPr>
      </p:pic>
      <p:pic>
        <p:nvPicPr>
          <p:cNvPr id="42" name="Picture 41">
            <a:extLst>
              <a:ext uri="{FF2B5EF4-FFF2-40B4-BE49-F238E27FC236}">
                <a16:creationId xmlns:a16="http://schemas.microsoft.com/office/drawing/2014/main" id="{3AE827D6-4F71-144E-BCC4-4B77405FE538}"/>
              </a:ext>
            </a:extLst>
          </p:cNvPr>
          <p:cNvPicPr>
            <a:picLocks noChangeAspect="1"/>
          </p:cNvPicPr>
          <p:nvPr/>
        </p:nvPicPr>
        <p:blipFill>
          <a:blip r:embed="rId4"/>
          <a:stretch>
            <a:fillRect/>
          </a:stretch>
        </p:blipFill>
        <p:spPr>
          <a:xfrm>
            <a:off x="5265369" y="3298050"/>
            <a:ext cx="1271305" cy="2710691"/>
          </a:xfrm>
          <a:prstGeom prst="rect">
            <a:avLst/>
          </a:prstGeom>
        </p:spPr>
      </p:pic>
      <p:pic>
        <p:nvPicPr>
          <p:cNvPr id="43" name="Picture 42">
            <a:extLst>
              <a:ext uri="{FF2B5EF4-FFF2-40B4-BE49-F238E27FC236}">
                <a16:creationId xmlns:a16="http://schemas.microsoft.com/office/drawing/2014/main" id="{85331FD1-491F-044C-BE2B-6BE37788C5C9}"/>
              </a:ext>
            </a:extLst>
          </p:cNvPr>
          <p:cNvPicPr>
            <a:picLocks noChangeAspect="1"/>
          </p:cNvPicPr>
          <p:nvPr/>
        </p:nvPicPr>
        <p:blipFill>
          <a:blip r:embed="rId4"/>
          <a:stretch>
            <a:fillRect/>
          </a:stretch>
        </p:blipFill>
        <p:spPr>
          <a:xfrm>
            <a:off x="5417769" y="3450450"/>
            <a:ext cx="1271305" cy="2710691"/>
          </a:xfrm>
          <a:prstGeom prst="rect">
            <a:avLst/>
          </a:prstGeom>
        </p:spPr>
      </p:pic>
      <p:pic>
        <p:nvPicPr>
          <p:cNvPr id="44" name="Picture 43">
            <a:extLst>
              <a:ext uri="{FF2B5EF4-FFF2-40B4-BE49-F238E27FC236}">
                <a16:creationId xmlns:a16="http://schemas.microsoft.com/office/drawing/2014/main" id="{9ED1B019-8C14-6C47-9B92-8D7518FB745B}"/>
              </a:ext>
            </a:extLst>
          </p:cNvPr>
          <p:cNvPicPr>
            <a:picLocks noChangeAspect="1"/>
          </p:cNvPicPr>
          <p:nvPr/>
        </p:nvPicPr>
        <p:blipFill>
          <a:blip r:embed="rId4"/>
          <a:stretch>
            <a:fillRect/>
          </a:stretch>
        </p:blipFill>
        <p:spPr>
          <a:xfrm>
            <a:off x="5570169" y="3602850"/>
            <a:ext cx="1271305" cy="2710691"/>
          </a:xfrm>
          <a:prstGeom prst="rect">
            <a:avLst/>
          </a:prstGeom>
        </p:spPr>
      </p:pic>
      <p:pic>
        <p:nvPicPr>
          <p:cNvPr id="16" name="Picture 15">
            <a:extLst>
              <a:ext uri="{FF2B5EF4-FFF2-40B4-BE49-F238E27FC236}">
                <a16:creationId xmlns:a16="http://schemas.microsoft.com/office/drawing/2014/main" id="{6F863FD1-27AB-D84E-A107-839DFCA9BCF4}"/>
              </a:ext>
            </a:extLst>
          </p:cNvPr>
          <p:cNvPicPr>
            <a:picLocks noChangeAspect="1"/>
          </p:cNvPicPr>
          <p:nvPr/>
        </p:nvPicPr>
        <p:blipFill>
          <a:blip r:embed="rId3"/>
          <a:stretch>
            <a:fillRect/>
          </a:stretch>
        </p:blipFill>
        <p:spPr>
          <a:xfrm>
            <a:off x="7058038" y="1483228"/>
            <a:ext cx="1799055" cy="1199165"/>
          </a:xfrm>
          <a:prstGeom prst="rect">
            <a:avLst/>
          </a:prstGeom>
        </p:spPr>
      </p:pic>
      <p:sp>
        <p:nvSpPr>
          <p:cNvPr id="19" name="TextBox 18">
            <a:extLst>
              <a:ext uri="{FF2B5EF4-FFF2-40B4-BE49-F238E27FC236}">
                <a16:creationId xmlns:a16="http://schemas.microsoft.com/office/drawing/2014/main" id="{31034AB9-F605-FA49-BDCE-2C2B7C1DE699}"/>
              </a:ext>
            </a:extLst>
          </p:cNvPr>
          <p:cNvSpPr txBox="1"/>
          <p:nvPr/>
        </p:nvSpPr>
        <p:spPr>
          <a:xfrm>
            <a:off x="8008582" y="3195734"/>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8" name="TextBox 17">
            <a:extLst>
              <a:ext uri="{FF2B5EF4-FFF2-40B4-BE49-F238E27FC236}">
                <a16:creationId xmlns:a16="http://schemas.microsoft.com/office/drawing/2014/main" id="{01F40563-3A99-2441-90E5-66DE84482A51}"/>
              </a:ext>
            </a:extLst>
          </p:cNvPr>
          <p:cNvSpPr txBox="1"/>
          <p:nvPr/>
        </p:nvSpPr>
        <p:spPr>
          <a:xfrm>
            <a:off x="9997694" y="3238229"/>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P&lt;10 </a:t>
            </a:r>
          </a:p>
        </p:txBody>
      </p:sp>
      <p:pic>
        <p:nvPicPr>
          <p:cNvPr id="46" name="Picture 45">
            <a:extLst>
              <a:ext uri="{FF2B5EF4-FFF2-40B4-BE49-F238E27FC236}">
                <a16:creationId xmlns:a16="http://schemas.microsoft.com/office/drawing/2014/main" id="{B88965BE-C8AC-D242-9303-58EA82ACB7BF}"/>
              </a:ext>
            </a:extLst>
          </p:cNvPr>
          <p:cNvPicPr>
            <a:picLocks noChangeAspect="1"/>
          </p:cNvPicPr>
          <p:nvPr/>
        </p:nvPicPr>
        <p:blipFill>
          <a:blip r:embed="rId4"/>
          <a:stretch>
            <a:fillRect/>
          </a:stretch>
        </p:blipFill>
        <p:spPr>
          <a:xfrm>
            <a:off x="4722308" y="1722686"/>
            <a:ext cx="1271305" cy="2710691"/>
          </a:xfrm>
          <a:prstGeom prst="rect">
            <a:avLst/>
          </a:prstGeom>
        </p:spPr>
      </p:pic>
      <p:pic>
        <p:nvPicPr>
          <p:cNvPr id="47" name="Picture 46">
            <a:extLst>
              <a:ext uri="{FF2B5EF4-FFF2-40B4-BE49-F238E27FC236}">
                <a16:creationId xmlns:a16="http://schemas.microsoft.com/office/drawing/2014/main" id="{00E17BB8-25E4-8C41-843C-D5D67107F186}"/>
              </a:ext>
            </a:extLst>
          </p:cNvPr>
          <p:cNvPicPr>
            <a:picLocks noChangeAspect="1"/>
          </p:cNvPicPr>
          <p:nvPr/>
        </p:nvPicPr>
        <p:blipFill>
          <a:blip r:embed="rId4"/>
          <a:stretch>
            <a:fillRect/>
          </a:stretch>
        </p:blipFill>
        <p:spPr>
          <a:xfrm>
            <a:off x="4952031" y="1893648"/>
            <a:ext cx="1271305" cy="2710691"/>
          </a:xfrm>
          <a:prstGeom prst="rect">
            <a:avLst/>
          </a:prstGeom>
        </p:spPr>
      </p:pic>
      <p:pic>
        <p:nvPicPr>
          <p:cNvPr id="48" name="Picture 47">
            <a:extLst>
              <a:ext uri="{FF2B5EF4-FFF2-40B4-BE49-F238E27FC236}">
                <a16:creationId xmlns:a16="http://schemas.microsoft.com/office/drawing/2014/main" id="{0AF60C79-3654-ED4A-B8E3-0A2269AB6598}"/>
              </a:ext>
            </a:extLst>
          </p:cNvPr>
          <p:cNvPicPr>
            <a:picLocks noChangeAspect="1"/>
          </p:cNvPicPr>
          <p:nvPr/>
        </p:nvPicPr>
        <p:blipFill>
          <a:blip r:embed="rId4"/>
          <a:stretch>
            <a:fillRect/>
          </a:stretch>
        </p:blipFill>
        <p:spPr>
          <a:xfrm>
            <a:off x="5104431" y="2046048"/>
            <a:ext cx="1271305" cy="2710691"/>
          </a:xfrm>
          <a:prstGeom prst="rect">
            <a:avLst/>
          </a:prstGeom>
        </p:spPr>
      </p:pic>
      <p:pic>
        <p:nvPicPr>
          <p:cNvPr id="49" name="Picture 48">
            <a:extLst>
              <a:ext uri="{FF2B5EF4-FFF2-40B4-BE49-F238E27FC236}">
                <a16:creationId xmlns:a16="http://schemas.microsoft.com/office/drawing/2014/main" id="{186D69D0-C42B-BB46-BD39-1A125E2AF7ED}"/>
              </a:ext>
            </a:extLst>
          </p:cNvPr>
          <p:cNvPicPr>
            <a:picLocks noChangeAspect="1"/>
          </p:cNvPicPr>
          <p:nvPr/>
        </p:nvPicPr>
        <p:blipFill>
          <a:blip r:embed="rId4"/>
          <a:stretch>
            <a:fillRect/>
          </a:stretch>
        </p:blipFill>
        <p:spPr>
          <a:xfrm>
            <a:off x="5256831" y="2198448"/>
            <a:ext cx="1271305" cy="2710691"/>
          </a:xfrm>
          <a:prstGeom prst="rect">
            <a:avLst/>
          </a:prstGeom>
        </p:spPr>
      </p:pic>
      <p:pic>
        <p:nvPicPr>
          <p:cNvPr id="50" name="Picture 49">
            <a:extLst>
              <a:ext uri="{FF2B5EF4-FFF2-40B4-BE49-F238E27FC236}">
                <a16:creationId xmlns:a16="http://schemas.microsoft.com/office/drawing/2014/main" id="{8C2EB333-B785-0B45-8B59-AB6EBC535BCA}"/>
              </a:ext>
            </a:extLst>
          </p:cNvPr>
          <p:cNvPicPr>
            <a:picLocks noChangeAspect="1"/>
          </p:cNvPicPr>
          <p:nvPr/>
        </p:nvPicPr>
        <p:blipFill>
          <a:blip r:embed="rId4"/>
          <a:stretch>
            <a:fillRect/>
          </a:stretch>
        </p:blipFill>
        <p:spPr>
          <a:xfrm>
            <a:off x="5409231" y="2350848"/>
            <a:ext cx="1271305" cy="2710691"/>
          </a:xfrm>
          <a:prstGeom prst="rect">
            <a:avLst/>
          </a:prstGeom>
        </p:spPr>
      </p:pic>
      <p:pic>
        <p:nvPicPr>
          <p:cNvPr id="51" name="Picture 50">
            <a:extLst>
              <a:ext uri="{FF2B5EF4-FFF2-40B4-BE49-F238E27FC236}">
                <a16:creationId xmlns:a16="http://schemas.microsoft.com/office/drawing/2014/main" id="{BE3D3BEE-88B1-BA44-9B03-8548D6F0C23F}"/>
              </a:ext>
            </a:extLst>
          </p:cNvPr>
          <p:cNvPicPr>
            <a:picLocks noChangeAspect="1"/>
          </p:cNvPicPr>
          <p:nvPr/>
        </p:nvPicPr>
        <p:blipFill>
          <a:blip r:embed="rId4"/>
          <a:stretch>
            <a:fillRect/>
          </a:stretch>
        </p:blipFill>
        <p:spPr>
          <a:xfrm>
            <a:off x="5561631" y="2503248"/>
            <a:ext cx="1271305" cy="2710691"/>
          </a:xfrm>
          <a:prstGeom prst="rect">
            <a:avLst/>
          </a:prstGeom>
        </p:spPr>
      </p:pic>
      <p:pic>
        <p:nvPicPr>
          <p:cNvPr id="52" name="Picture 51">
            <a:extLst>
              <a:ext uri="{FF2B5EF4-FFF2-40B4-BE49-F238E27FC236}">
                <a16:creationId xmlns:a16="http://schemas.microsoft.com/office/drawing/2014/main" id="{C45CB6D2-1E5C-364D-A491-846F422AC7CD}"/>
              </a:ext>
            </a:extLst>
          </p:cNvPr>
          <p:cNvPicPr>
            <a:picLocks noChangeAspect="1"/>
          </p:cNvPicPr>
          <p:nvPr/>
        </p:nvPicPr>
        <p:blipFill>
          <a:blip r:embed="rId4"/>
          <a:stretch>
            <a:fillRect/>
          </a:stretch>
        </p:blipFill>
        <p:spPr>
          <a:xfrm>
            <a:off x="5714031" y="2655648"/>
            <a:ext cx="1271305" cy="2710691"/>
          </a:xfrm>
          <a:prstGeom prst="rect">
            <a:avLst/>
          </a:prstGeom>
        </p:spPr>
      </p:pic>
      <p:pic>
        <p:nvPicPr>
          <p:cNvPr id="53" name="Picture 52">
            <a:extLst>
              <a:ext uri="{FF2B5EF4-FFF2-40B4-BE49-F238E27FC236}">
                <a16:creationId xmlns:a16="http://schemas.microsoft.com/office/drawing/2014/main" id="{BA7312C0-78FD-5B46-83B0-6293733B87D5}"/>
              </a:ext>
            </a:extLst>
          </p:cNvPr>
          <p:cNvPicPr>
            <a:picLocks noChangeAspect="1"/>
          </p:cNvPicPr>
          <p:nvPr/>
        </p:nvPicPr>
        <p:blipFill>
          <a:blip r:embed="rId4"/>
          <a:stretch>
            <a:fillRect/>
          </a:stretch>
        </p:blipFill>
        <p:spPr>
          <a:xfrm>
            <a:off x="5866431" y="2808048"/>
            <a:ext cx="1271305" cy="2710691"/>
          </a:xfrm>
          <a:prstGeom prst="rect">
            <a:avLst/>
          </a:prstGeom>
        </p:spPr>
      </p:pic>
      <p:sp>
        <p:nvSpPr>
          <p:cNvPr id="54" name="TextBox 53">
            <a:extLst>
              <a:ext uri="{FF2B5EF4-FFF2-40B4-BE49-F238E27FC236}">
                <a16:creationId xmlns:a16="http://schemas.microsoft.com/office/drawing/2014/main" id="{58DF9E49-560A-2244-A63D-6A032E241ABA}"/>
              </a:ext>
            </a:extLst>
          </p:cNvPr>
          <p:cNvSpPr txBox="1"/>
          <p:nvPr/>
        </p:nvSpPr>
        <p:spPr>
          <a:xfrm>
            <a:off x="8008582" y="5372276"/>
            <a:ext cx="20293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P&lt;0.01/N=0.00001</a:t>
            </a:r>
          </a:p>
        </p:txBody>
      </p:sp>
      <p:sp>
        <p:nvSpPr>
          <p:cNvPr id="55" name="TextBox 54">
            <a:extLst>
              <a:ext uri="{FF2B5EF4-FFF2-40B4-BE49-F238E27FC236}">
                <a16:creationId xmlns:a16="http://schemas.microsoft.com/office/drawing/2014/main" id="{8C086A4D-C61B-AA4F-93FC-5A0283595FA3}"/>
              </a:ext>
            </a:extLst>
          </p:cNvPr>
          <p:cNvSpPr txBox="1"/>
          <p:nvPr/>
        </p:nvSpPr>
        <p:spPr>
          <a:xfrm>
            <a:off x="10225884" y="5515241"/>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P&lt;0.01</a:t>
            </a:r>
          </a:p>
        </p:txBody>
      </p:sp>
      <p:sp>
        <p:nvSpPr>
          <p:cNvPr id="57" name="TextBox 56">
            <a:extLst>
              <a:ext uri="{FF2B5EF4-FFF2-40B4-BE49-F238E27FC236}">
                <a16:creationId xmlns:a16="http://schemas.microsoft.com/office/drawing/2014/main" id="{AA94E959-CF08-C040-8ACC-F2F516F6ED4B}"/>
              </a:ext>
            </a:extLst>
          </p:cNvPr>
          <p:cNvSpPr txBox="1"/>
          <p:nvPr/>
        </p:nvSpPr>
        <p:spPr>
          <a:xfrm>
            <a:off x="8799921" y="2676893"/>
            <a:ext cx="1976695" cy="369332"/>
          </a:xfrm>
          <a:prstGeom prst="rect">
            <a:avLst/>
          </a:prstGeom>
          <a:noFill/>
        </p:spPr>
        <p:txBody>
          <a:bodyPr wrap="none" rtlCol="0">
            <a:spAutoFit/>
          </a:bodyPr>
          <a:lstStyle/>
          <a:p>
            <a:r>
              <a:rPr lang="en-US" dirty="0"/>
              <a:t>Without correction</a:t>
            </a:r>
          </a:p>
        </p:txBody>
      </p:sp>
      <p:sp>
        <p:nvSpPr>
          <p:cNvPr id="58" name="TextBox 57">
            <a:extLst>
              <a:ext uri="{FF2B5EF4-FFF2-40B4-BE49-F238E27FC236}">
                <a16:creationId xmlns:a16="http://schemas.microsoft.com/office/drawing/2014/main" id="{C9D99393-DC96-4141-ABFA-FF453D7ED4F8}"/>
              </a:ext>
            </a:extLst>
          </p:cNvPr>
          <p:cNvSpPr txBox="1"/>
          <p:nvPr/>
        </p:nvSpPr>
        <p:spPr>
          <a:xfrm>
            <a:off x="8446391" y="4933943"/>
            <a:ext cx="2762551" cy="369332"/>
          </a:xfrm>
          <a:prstGeom prst="rect">
            <a:avLst/>
          </a:prstGeom>
          <a:noFill/>
        </p:spPr>
        <p:txBody>
          <a:bodyPr wrap="none" rtlCol="0">
            <a:spAutoFit/>
          </a:bodyPr>
          <a:lstStyle/>
          <a:p>
            <a:r>
              <a:rPr lang="en-US" dirty="0"/>
              <a:t>With Bonferroni correction </a:t>
            </a:r>
          </a:p>
        </p:txBody>
      </p:sp>
      <p:pic>
        <p:nvPicPr>
          <p:cNvPr id="61" name="Picture 60">
            <a:extLst>
              <a:ext uri="{FF2B5EF4-FFF2-40B4-BE49-F238E27FC236}">
                <a16:creationId xmlns:a16="http://schemas.microsoft.com/office/drawing/2014/main" id="{DF457230-74F0-3A4F-B598-E590A4B42C66}"/>
              </a:ext>
            </a:extLst>
          </p:cNvPr>
          <p:cNvPicPr>
            <a:picLocks noChangeAspect="1"/>
          </p:cNvPicPr>
          <p:nvPr/>
        </p:nvPicPr>
        <p:blipFill>
          <a:blip r:embed="rId4"/>
          <a:stretch>
            <a:fillRect/>
          </a:stretch>
        </p:blipFill>
        <p:spPr>
          <a:xfrm>
            <a:off x="6018831" y="2960448"/>
            <a:ext cx="1271305" cy="2710691"/>
          </a:xfrm>
          <a:prstGeom prst="rect">
            <a:avLst/>
          </a:prstGeom>
        </p:spPr>
      </p:pic>
      <p:pic>
        <p:nvPicPr>
          <p:cNvPr id="62" name="Picture 61">
            <a:extLst>
              <a:ext uri="{FF2B5EF4-FFF2-40B4-BE49-F238E27FC236}">
                <a16:creationId xmlns:a16="http://schemas.microsoft.com/office/drawing/2014/main" id="{1B61F316-C391-FA4B-AACB-73AEEEE8EDCD}"/>
              </a:ext>
            </a:extLst>
          </p:cNvPr>
          <p:cNvPicPr>
            <a:picLocks noChangeAspect="1"/>
          </p:cNvPicPr>
          <p:nvPr/>
        </p:nvPicPr>
        <p:blipFill>
          <a:blip r:embed="rId4"/>
          <a:stretch>
            <a:fillRect/>
          </a:stretch>
        </p:blipFill>
        <p:spPr>
          <a:xfrm>
            <a:off x="6171231" y="3112848"/>
            <a:ext cx="1271305" cy="2710691"/>
          </a:xfrm>
          <a:prstGeom prst="rect">
            <a:avLst/>
          </a:prstGeom>
        </p:spPr>
      </p:pic>
      <p:pic>
        <p:nvPicPr>
          <p:cNvPr id="63" name="Picture 62">
            <a:extLst>
              <a:ext uri="{FF2B5EF4-FFF2-40B4-BE49-F238E27FC236}">
                <a16:creationId xmlns:a16="http://schemas.microsoft.com/office/drawing/2014/main" id="{4FF70BC1-8B1D-7443-AF9A-82F226F5266F}"/>
              </a:ext>
            </a:extLst>
          </p:cNvPr>
          <p:cNvPicPr>
            <a:picLocks noChangeAspect="1"/>
          </p:cNvPicPr>
          <p:nvPr/>
        </p:nvPicPr>
        <p:blipFill>
          <a:blip r:embed="rId4"/>
          <a:stretch>
            <a:fillRect/>
          </a:stretch>
        </p:blipFill>
        <p:spPr>
          <a:xfrm>
            <a:off x="6323631" y="3265248"/>
            <a:ext cx="1271305" cy="2710691"/>
          </a:xfrm>
          <a:prstGeom prst="rect">
            <a:avLst/>
          </a:prstGeom>
        </p:spPr>
      </p:pic>
      <p:pic>
        <p:nvPicPr>
          <p:cNvPr id="64" name="Picture 63">
            <a:extLst>
              <a:ext uri="{FF2B5EF4-FFF2-40B4-BE49-F238E27FC236}">
                <a16:creationId xmlns:a16="http://schemas.microsoft.com/office/drawing/2014/main" id="{05770D37-325C-7647-AE94-B6603317A6B8}"/>
              </a:ext>
            </a:extLst>
          </p:cNvPr>
          <p:cNvPicPr>
            <a:picLocks noChangeAspect="1"/>
          </p:cNvPicPr>
          <p:nvPr/>
        </p:nvPicPr>
        <p:blipFill>
          <a:blip r:embed="rId4"/>
          <a:stretch>
            <a:fillRect/>
          </a:stretch>
        </p:blipFill>
        <p:spPr>
          <a:xfrm>
            <a:off x="6476031" y="3417648"/>
            <a:ext cx="1271305" cy="2710691"/>
          </a:xfrm>
          <a:prstGeom prst="rect">
            <a:avLst/>
          </a:prstGeom>
        </p:spPr>
      </p:pic>
      <p:pic>
        <p:nvPicPr>
          <p:cNvPr id="65" name="Picture 64">
            <a:extLst>
              <a:ext uri="{FF2B5EF4-FFF2-40B4-BE49-F238E27FC236}">
                <a16:creationId xmlns:a16="http://schemas.microsoft.com/office/drawing/2014/main" id="{CAEF24AB-27D5-594A-81A9-0BE96247D4CB}"/>
              </a:ext>
            </a:extLst>
          </p:cNvPr>
          <p:cNvPicPr>
            <a:picLocks noChangeAspect="1"/>
          </p:cNvPicPr>
          <p:nvPr/>
        </p:nvPicPr>
        <p:blipFill>
          <a:blip r:embed="rId4"/>
          <a:stretch>
            <a:fillRect/>
          </a:stretch>
        </p:blipFill>
        <p:spPr>
          <a:xfrm>
            <a:off x="6628431" y="3570048"/>
            <a:ext cx="1271305" cy="2710691"/>
          </a:xfrm>
          <a:prstGeom prst="rect">
            <a:avLst/>
          </a:prstGeom>
        </p:spPr>
      </p:pic>
    </p:spTree>
    <p:extLst>
      <p:ext uri="{BB962C8B-B14F-4D97-AF65-F5344CB8AC3E}">
        <p14:creationId xmlns:p14="http://schemas.microsoft.com/office/powerpoint/2010/main" val="355950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7A60-D9D5-F2A5-C71A-1AEA7618B21D}"/>
              </a:ext>
            </a:extLst>
          </p:cNvPr>
          <p:cNvSpPr>
            <a:spLocks noGrp="1"/>
          </p:cNvSpPr>
          <p:nvPr>
            <p:ph type="title"/>
          </p:nvPr>
        </p:nvSpPr>
        <p:spPr>
          <a:xfrm>
            <a:off x="228600" y="-266700"/>
            <a:ext cx="10363200" cy="1143000"/>
          </a:xfrm>
        </p:spPr>
        <p:txBody>
          <a:bodyPr/>
          <a:lstStyle/>
          <a:p>
            <a:pPr algn="l"/>
            <a:r>
              <a:rPr lang="en-US" dirty="0"/>
              <a:t>Recap:  </a:t>
            </a:r>
          </a:p>
        </p:txBody>
      </p:sp>
      <p:sp>
        <p:nvSpPr>
          <p:cNvPr id="3" name="Content Placeholder 2">
            <a:extLst>
              <a:ext uri="{FF2B5EF4-FFF2-40B4-BE49-F238E27FC236}">
                <a16:creationId xmlns:a16="http://schemas.microsoft.com/office/drawing/2014/main" id="{FB0034D3-172F-DB0A-D5B0-E6565F44AB84}"/>
              </a:ext>
            </a:extLst>
          </p:cNvPr>
          <p:cNvSpPr>
            <a:spLocks noGrp="1"/>
          </p:cNvSpPr>
          <p:nvPr>
            <p:ph idx="1"/>
          </p:nvPr>
        </p:nvSpPr>
        <p:spPr>
          <a:xfrm>
            <a:off x="685800" y="811267"/>
            <a:ext cx="11506200" cy="5235466"/>
          </a:xfrm>
        </p:spPr>
        <p:txBody>
          <a:bodyPr/>
          <a:lstStyle/>
          <a:p>
            <a:pPr marL="0" indent="0">
              <a:buNone/>
            </a:pPr>
            <a:r>
              <a:rPr lang="en-US" altLang="en-US" b="1" dirty="0">
                <a:solidFill>
                  <a:srgbClr val="000000"/>
                </a:solidFill>
                <a:latin typeface="Calibri Light" panose="020F0302020204030204" pitchFamily="34" charset="0"/>
                <a:cs typeface="Calibri Light" panose="020F0302020204030204" pitchFamily="34" charset="0"/>
              </a:rPr>
              <a:t>Margaret Belle (Oakley) </a:t>
            </a:r>
            <a:r>
              <a:rPr lang="en-US" altLang="en-US" b="1" dirty="0" err="1">
                <a:solidFill>
                  <a:srgbClr val="000000"/>
                </a:solidFill>
                <a:latin typeface="Calibri Light" panose="020F0302020204030204" pitchFamily="34" charset="0"/>
                <a:cs typeface="Calibri Light" panose="020F0302020204030204" pitchFamily="34" charset="0"/>
              </a:rPr>
              <a:t>Dayhoff</a:t>
            </a:r>
            <a:r>
              <a:rPr lang="en-US" altLang="en-US" b="1" dirty="0">
                <a:solidFill>
                  <a:srgbClr val="000000"/>
                </a:solidFill>
                <a:latin typeface="Calibri Light" panose="020F0302020204030204" pitchFamily="34" charset="0"/>
                <a:cs typeface="Calibri Light" panose="020F0302020204030204" pitchFamily="34" charset="0"/>
              </a:rPr>
              <a:t> </a:t>
            </a:r>
          </a:p>
          <a:p>
            <a:r>
              <a:rPr lang="en-US" altLang="en-US" dirty="0">
                <a:solidFill>
                  <a:srgbClr val="000000"/>
                </a:solidFill>
                <a:latin typeface="Calibri Light" panose="020F0302020204030204" pitchFamily="34" charset="0"/>
                <a:cs typeface="Calibri Light" panose="020F0302020204030204" pitchFamily="34" charset="0"/>
              </a:rPr>
              <a:t>started the field now known as bioinformatics.  </a:t>
            </a:r>
          </a:p>
          <a:p>
            <a:r>
              <a:rPr lang="en-US" altLang="en-US" dirty="0">
                <a:solidFill>
                  <a:srgbClr val="000000"/>
                </a:solidFill>
                <a:latin typeface="Calibri Light" panose="020F0302020204030204" pitchFamily="34" charset="0"/>
                <a:cs typeface="Calibri Light" panose="020F0302020204030204" pitchFamily="34" charset="0"/>
              </a:rPr>
              <a:t>She was fearless -  she aligned ancient paralogs, used them to reconstruct phylogenies, and realized that these could be used to learn about early evolution.</a:t>
            </a:r>
          </a:p>
          <a:p>
            <a:r>
              <a:rPr lang="en-US" altLang="en-US" dirty="0">
                <a:solidFill>
                  <a:srgbClr val="000000"/>
                </a:solidFill>
                <a:latin typeface="Calibri Light" panose="020F0302020204030204" pitchFamily="34" charset="0"/>
                <a:cs typeface="Calibri Light" panose="020F0302020204030204" pitchFamily="34" charset="0"/>
              </a:rPr>
              <a:t>created the first nucleotide and protein data banks</a:t>
            </a:r>
          </a:p>
          <a:p>
            <a:r>
              <a:rPr lang="en-US" altLang="en-US" dirty="0">
                <a:solidFill>
                  <a:srgbClr val="000000"/>
                </a:solidFill>
                <a:latin typeface="Calibri Light" panose="020F0302020204030204" pitchFamily="34" charset="0"/>
                <a:cs typeface="Calibri Light" panose="020F0302020204030204" pitchFamily="34" charset="0"/>
              </a:rPr>
              <a:t>calculated the first log/odds matrices (PAM) to score alignments</a:t>
            </a:r>
          </a:p>
          <a:p>
            <a:r>
              <a:rPr lang="en-US" altLang="en-US" dirty="0">
                <a:solidFill>
                  <a:srgbClr val="000000"/>
                </a:solidFill>
                <a:latin typeface="Calibri Light" panose="020F0302020204030204" pitchFamily="34" charset="0"/>
                <a:cs typeface="Calibri Light" panose="020F0302020204030204" pitchFamily="34" charset="0"/>
              </a:rPr>
              <a:t>Used these to classify aa into groups that are frequently substituting for one another  </a:t>
            </a:r>
          </a:p>
          <a:p>
            <a:r>
              <a:rPr lang="en-US" altLang="en-US" dirty="0">
                <a:solidFill>
                  <a:srgbClr val="000000"/>
                </a:solidFill>
                <a:latin typeface="Calibri Light" panose="020F0302020204030204" pitchFamily="34" charset="0"/>
                <a:cs typeface="Calibri Light" panose="020F0302020204030204" pitchFamily="34" charset="0"/>
              </a:rPr>
              <a:t>invented the the single letter amino acid code</a:t>
            </a:r>
            <a:endParaRPr lang="en-US" dirty="0">
              <a:latin typeface="Calibri Light" panose="020F03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371755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8800-CE52-334E-8419-8314263D14A3}"/>
              </a:ext>
            </a:extLst>
          </p:cNvPr>
          <p:cNvSpPr>
            <a:spLocks noGrp="1"/>
          </p:cNvSpPr>
          <p:nvPr>
            <p:ph type="title"/>
          </p:nvPr>
        </p:nvSpPr>
        <p:spPr/>
        <p:txBody>
          <a:bodyPr>
            <a:normAutofit fontScale="90000"/>
          </a:bodyPr>
          <a:lstStyle/>
          <a:p>
            <a:r>
              <a:rPr lang="en-US" dirty="0"/>
              <a:t>When do you need a correction for multiple tests?  </a:t>
            </a:r>
            <a:br>
              <a:rPr lang="en-US" dirty="0"/>
            </a:br>
            <a:endParaRPr lang="en-US" dirty="0"/>
          </a:p>
        </p:txBody>
      </p:sp>
      <p:sp>
        <p:nvSpPr>
          <p:cNvPr id="3" name="Content Placeholder 2">
            <a:extLst>
              <a:ext uri="{FF2B5EF4-FFF2-40B4-BE49-F238E27FC236}">
                <a16:creationId xmlns:a16="http://schemas.microsoft.com/office/drawing/2014/main" id="{AD51E9C3-F2DC-EA4D-9861-7002A6254AB7}"/>
              </a:ext>
            </a:extLst>
          </p:cNvPr>
          <p:cNvSpPr>
            <a:spLocks noGrp="1"/>
          </p:cNvSpPr>
          <p:nvPr>
            <p:ph idx="1"/>
          </p:nvPr>
        </p:nvSpPr>
        <p:spPr>
          <a:xfrm>
            <a:off x="838200" y="1544888"/>
            <a:ext cx="10515600" cy="4351338"/>
          </a:xfrm>
        </p:spPr>
        <p:txBody>
          <a:bodyPr/>
          <a:lstStyle/>
          <a:p>
            <a:r>
              <a:rPr lang="en-US" dirty="0"/>
              <a:t>Expression studies, where you test all possible transcripts simultaneously</a:t>
            </a:r>
          </a:p>
          <a:p>
            <a:r>
              <a:rPr lang="en-US" dirty="0"/>
              <a:t>Test all genes in a genome against a database of pathogenicity genes</a:t>
            </a:r>
          </a:p>
          <a:p>
            <a:endParaRPr lang="en-US" dirty="0"/>
          </a:p>
        </p:txBody>
      </p:sp>
      <p:sp>
        <p:nvSpPr>
          <p:cNvPr id="4" name="TextBox 3">
            <a:extLst>
              <a:ext uri="{FF2B5EF4-FFF2-40B4-BE49-F238E27FC236}">
                <a16:creationId xmlns:a16="http://schemas.microsoft.com/office/drawing/2014/main" id="{C6A5D544-3618-F764-2B28-F1E1830C4AC9}"/>
              </a:ext>
            </a:extLst>
          </p:cNvPr>
          <p:cNvSpPr txBox="1"/>
          <p:nvPr/>
        </p:nvSpPr>
        <p:spPr>
          <a:xfrm>
            <a:off x="1008993" y="3429000"/>
            <a:ext cx="9711559" cy="3416320"/>
          </a:xfrm>
          <a:prstGeom prst="rect">
            <a:avLst/>
          </a:prstGeom>
          <a:noFill/>
        </p:spPr>
        <p:txBody>
          <a:bodyPr wrap="square" rtlCol="0">
            <a:spAutoFit/>
          </a:bodyPr>
          <a:lstStyle/>
          <a:p>
            <a:r>
              <a:rPr lang="en-US" sz="3600" dirty="0"/>
              <a:t>If you, your class, or collaborators do the repeated tests, it is obvious that one should apply a correction for multiple tests!</a:t>
            </a:r>
          </a:p>
          <a:p>
            <a:endParaRPr lang="en-US" sz="3600" dirty="0"/>
          </a:p>
          <a:p>
            <a:r>
              <a:rPr lang="en-US" sz="3600" dirty="0"/>
              <a:t>Problem:  What happens if people do not know about the other tests being performed?  </a:t>
            </a:r>
          </a:p>
        </p:txBody>
      </p:sp>
    </p:spTree>
    <p:extLst>
      <p:ext uri="{BB962C8B-B14F-4D97-AF65-F5344CB8AC3E}">
        <p14:creationId xmlns:p14="http://schemas.microsoft.com/office/powerpoint/2010/main" val="385433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27202345-EFAE-B243-A966-A5687C93DAA6}"/>
              </a:ext>
            </a:extLst>
          </p:cNvPr>
          <p:cNvPicPr>
            <a:picLocks noChangeAspect="1"/>
          </p:cNvPicPr>
          <p:nvPr/>
        </p:nvPicPr>
        <p:blipFill>
          <a:blip r:embed="rId3"/>
          <a:stretch>
            <a:fillRect/>
          </a:stretch>
        </p:blipFill>
        <p:spPr>
          <a:xfrm>
            <a:off x="6270124" y="153438"/>
            <a:ext cx="1799055" cy="1199165"/>
          </a:xfrm>
          <a:prstGeom prst="rect">
            <a:avLst/>
          </a:prstGeom>
        </p:spPr>
      </p:pic>
      <p:sp>
        <p:nvSpPr>
          <p:cNvPr id="4" name="TextBox 3">
            <a:extLst>
              <a:ext uri="{FF2B5EF4-FFF2-40B4-BE49-F238E27FC236}">
                <a16:creationId xmlns:a16="http://schemas.microsoft.com/office/drawing/2014/main" id="{69F6C641-66F3-6448-B059-47625E537145}"/>
              </a:ext>
            </a:extLst>
          </p:cNvPr>
          <p:cNvSpPr txBox="1"/>
          <p:nvPr/>
        </p:nvSpPr>
        <p:spPr>
          <a:xfrm>
            <a:off x="954504" y="488318"/>
            <a:ext cx="1266116" cy="369332"/>
          </a:xfrm>
          <a:prstGeom prst="rect">
            <a:avLst/>
          </a:prstGeom>
          <a:noFill/>
        </p:spPr>
        <p:txBody>
          <a:bodyPr wrap="none" rtlCol="0">
            <a:spAutoFit/>
          </a:bodyPr>
          <a:lstStyle/>
          <a:p>
            <a:r>
              <a:rPr lang="en-US" dirty="0"/>
              <a:t>One Person</a:t>
            </a:r>
          </a:p>
        </p:txBody>
      </p:sp>
      <p:sp>
        <p:nvSpPr>
          <p:cNvPr id="6" name="TextBox 5">
            <a:extLst>
              <a:ext uri="{FF2B5EF4-FFF2-40B4-BE49-F238E27FC236}">
                <a16:creationId xmlns:a16="http://schemas.microsoft.com/office/drawing/2014/main" id="{76EB097C-63F2-454D-A23F-1A8C07AF042C}"/>
              </a:ext>
            </a:extLst>
          </p:cNvPr>
          <p:cNvSpPr txBox="1"/>
          <p:nvPr/>
        </p:nvSpPr>
        <p:spPr>
          <a:xfrm>
            <a:off x="954504" y="762849"/>
            <a:ext cx="732893" cy="369332"/>
          </a:xfrm>
          <a:prstGeom prst="rect">
            <a:avLst/>
          </a:prstGeom>
          <a:noFill/>
        </p:spPr>
        <p:txBody>
          <a:bodyPr wrap="none" rtlCol="0">
            <a:spAutoFit/>
          </a:bodyPr>
          <a:lstStyle/>
          <a:p>
            <a:r>
              <a:rPr lang="en-US" dirty="0"/>
              <a:t>doing</a:t>
            </a:r>
          </a:p>
        </p:txBody>
      </p:sp>
      <p:sp>
        <p:nvSpPr>
          <p:cNvPr id="7" name="TextBox 6">
            <a:extLst>
              <a:ext uri="{FF2B5EF4-FFF2-40B4-BE49-F238E27FC236}">
                <a16:creationId xmlns:a16="http://schemas.microsoft.com/office/drawing/2014/main" id="{5B491261-9871-D644-AF25-4A8B32480086}"/>
              </a:ext>
            </a:extLst>
          </p:cNvPr>
          <p:cNvSpPr txBox="1"/>
          <p:nvPr/>
        </p:nvSpPr>
        <p:spPr>
          <a:xfrm>
            <a:off x="954504" y="1037380"/>
            <a:ext cx="1034001" cy="369332"/>
          </a:xfrm>
          <a:prstGeom prst="rect">
            <a:avLst/>
          </a:prstGeom>
          <a:noFill/>
        </p:spPr>
        <p:txBody>
          <a:bodyPr wrap="none" rtlCol="0">
            <a:spAutoFit/>
          </a:bodyPr>
          <a:lstStyle/>
          <a:p>
            <a:r>
              <a:rPr lang="en-US" dirty="0"/>
              <a:t>one test </a:t>
            </a:r>
          </a:p>
        </p:txBody>
      </p:sp>
      <p:pic>
        <p:nvPicPr>
          <p:cNvPr id="8" name="Picture 7">
            <a:extLst>
              <a:ext uri="{FF2B5EF4-FFF2-40B4-BE49-F238E27FC236}">
                <a16:creationId xmlns:a16="http://schemas.microsoft.com/office/drawing/2014/main" id="{6FD42801-B23E-2B4D-A539-82C239E0434E}"/>
              </a:ext>
            </a:extLst>
          </p:cNvPr>
          <p:cNvPicPr>
            <a:picLocks noChangeAspect="1"/>
          </p:cNvPicPr>
          <p:nvPr/>
        </p:nvPicPr>
        <p:blipFill>
          <a:blip r:embed="rId3"/>
          <a:stretch>
            <a:fillRect/>
          </a:stretch>
        </p:blipFill>
        <p:spPr>
          <a:xfrm>
            <a:off x="688035" y="1564375"/>
            <a:ext cx="1799055" cy="1199165"/>
          </a:xfrm>
          <a:prstGeom prst="rect">
            <a:avLst/>
          </a:prstGeom>
        </p:spPr>
      </p:pic>
      <p:pic>
        <p:nvPicPr>
          <p:cNvPr id="9" name="Picture 8">
            <a:extLst>
              <a:ext uri="{FF2B5EF4-FFF2-40B4-BE49-F238E27FC236}">
                <a16:creationId xmlns:a16="http://schemas.microsoft.com/office/drawing/2014/main" id="{BEE7ED74-70D4-034D-B180-8A0E1C6806BF}"/>
              </a:ext>
            </a:extLst>
          </p:cNvPr>
          <p:cNvPicPr>
            <a:picLocks noChangeAspect="1"/>
          </p:cNvPicPr>
          <p:nvPr/>
        </p:nvPicPr>
        <p:blipFill>
          <a:blip r:embed="rId4"/>
          <a:stretch>
            <a:fillRect/>
          </a:stretch>
        </p:blipFill>
        <p:spPr>
          <a:xfrm>
            <a:off x="216242" y="3098078"/>
            <a:ext cx="1271305" cy="2710691"/>
          </a:xfrm>
          <a:prstGeom prst="rect">
            <a:avLst/>
          </a:prstGeom>
        </p:spPr>
      </p:pic>
      <p:sp>
        <p:nvSpPr>
          <p:cNvPr id="11" name="TextBox 10">
            <a:extLst>
              <a:ext uri="{FF2B5EF4-FFF2-40B4-BE49-F238E27FC236}">
                <a16:creationId xmlns:a16="http://schemas.microsoft.com/office/drawing/2014/main" id="{A982163E-8824-CB4E-B65E-AA68C55F952A}"/>
              </a:ext>
            </a:extLst>
          </p:cNvPr>
          <p:cNvSpPr txBox="1"/>
          <p:nvPr/>
        </p:nvSpPr>
        <p:spPr>
          <a:xfrm>
            <a:off x="2174512" y="4298407"/>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P&lt;0.01</a:t>
            </a:r>
          </a:p>
        </p:txBody>
      </p:sp>
      <p:sp>
        <p:nvSpPr>
          <p:cNvPr id="12" name="TextBox 11">
            <a:extLst>
              <a:ext uri="{FF2B5EF4-FFF2-40B4-BE49-F238E27FC236}">
                <a16:creationId xmlns:a16="http://schemas.microsoft.com/office/drawing/2014/main" id="{5EC1F11D-AB3B-6247-8A2F-FDAF5CC344E8}"/>
              </a:ext>
            </a:extLst>
          </p:cNvPr>
          <p:cNvSpPr txBox="1"/>
          <p:nvPr/>
        </p:nvSpPr>
        <p:spPr>
          <a:xfrm>
            <a:off x="2230096" y="3098078"/>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3" name="TextBox 12">
            <a:extLst>
              <a:ext uri="{FF2B5EF4-FFF2-40B4-BE49-F238E27FC236}">
                <a16:creationId xmlns:a16="http://schemas.microsoft.com/office/drawing/2014/main" id="{862FCAED-E104-A74F-9B0C-400883922685}"/>
              </a:ext>
            </a:extLst>
          </p:cNvPr>
          <p:cNvSpPr txBox="1"/>
          <p:nvPr/>
        </p:nvSpPr>
        <p:spPr>
          <a:xfrm>
            <a:off x="9059590" y="471310"/>
            <a:ext cx="1347035" cy="369332"/>
          </a:xfrm>
          <a:prstGeom prst="rect">
            <a:avLst/>
          </a:prstGeom>
          <a:noFill/>
        </p:spPr>
        <p:txBody>
          <a:bodyPr wrap="none" rtlCol="0">
            <a:spAutoFit/>
          </a:bodyPr>
          <a:lstStyle/>
          <a:p>
            <a:r>
              <a:rPr lang="en-US" dirty="0"/>
              <a:t>1000 People</a:t>
            </a:r>
          </a:p>
        </p:txBody>
      </p:sp>
      <p:sp>
        <p:nvSpPr>
          <p:cNvPr id="14" name="TextBox 13">
            <a:extLst>
              <a:ext uri="{FF2B5EF4-FFF2-40B4-BE49-F238E27FC236}">
                <a16:creationId xmlns:a16="http://schemas.microsoft.com/office/drawing/2014/main" id="{8F257947-7865-9D47-AB6A-C7417A4FB4F4}"/>
              </a:ext>
            </a:extLst>
          </p:cNvPr>
          <p:cNvSpPr txBox="1"/>
          <p:nvPr/>
        </p:nvSpPr>
        <p:spPr>
          <a:xfrm>
            <a:off x="9059590" y="745841"/>
            <a:ext cx="732893" cy="369332"/>
          </a:xfrm>
          <a:prstGeom prst="rect">
            <a:avLst/>
          </a:prstGeom>
          <a:noFill/>
        </p:spPr>
        <p:txBody>
          <a:bodyPr wrap="none" rtlCol="0">
            <a:spAutoFit/>
          </a:bodyPr>
          <a:lstStyle/>
          <a:p>
            <a:r>
              <a:rPr lang="en-US" dirty="0"/>
              <a:t>doing</a:t>
            </a:r>
          </a:p>
        </p:txBody>
      </p:sp>
      <p:sp>
        <p:nvSpPr>
          <p:cNvPr id="15" name="TextBox 14">
            <a:extLst>
              <a:ext uri="{FF2B5EF4-FFF2-40B4-BE49-F238E27FC236}">
                <a16:creationId xmlns:a16="http://schemas.microsoft.com/office/drawing/2014/main" id="{9711569C-D675-BB44-819E-CCEA8787E9A4}"/>
              </a:ext>
            </a:extLst>
          </p:cNvPr>
          <p:cNvSpPr txBox="1"/>
          <p:nvPr/>
        </p:nvSpPr>
        <p:spPr>
          <a:xfrm>
            <a:off x="9059590" y="1020372"/>
            <a:ext cx="1524520" cy="369332"/>
          </a:xfrm>
          <a:prstGeom prst="rect">
            <a:avLst/>
          </a:prstGeom>
          <a:noFill/>
        </p:spPr>
        <p:txBody>
          <a:bodyPr wrap="none" rtlCol="0">
            <a:spAutoFit/>
          </a:bodyPr>
          <a:lstStyle/>
          <a:p>
            <a:r>
              <a:rPr lang="en-US" dirty="0"/>
              <a:t>N=1 test each </a:t>
            </a:r>
          </a:p>
        </p:txBody>
      </p:sp>
      <p:pic>
        <p:nvPicPr>
          <p:cNvPr id="37" name="Picture 36">
            <a:extLst>
              <a:ext uri="{FF2B5EF4-FFF2-40B4-BE49-F238E27FC236}">
                <a16:creationId xmlns:a16="http://schemas.microsoft.com/office/drawing/2014/main" id="{A226311D-A008-7849-AE6B-5343557D1D85}"/>
              </a:ext>
            </a:extLst>
          </p:cNvPr>
          <p:cNvPicPr>
            <a:picLocks noChangeAspect="1"/>
          </p:cNvPicPr>
          <p:nvPr/>
        </p:nvPicPr>
        <p:blipFill>
          <a:blip r:embed="rId4"/>
          <a:stretch>
            <a:fillRect/>
          </a:stretch>
        </p:blipFill>
        <p:spPr>
          <a:xfrm>
            <a:off x="5302154" y="3777441"/>
            <a:ext cx="1271305" cy="2710691"/>
          </a:xfrm>
          <a:prstGeom prst="rect">
            <a:avLst/>
          </a:prstGeom>
        </p:spPr>
      </p:pic>
      <p:pic>
        <p:nvPicPr>
          <p:cNvPr id="16" name="Picture 15">
            <a:extLst>
              <a:ext uri="{FF2B5EF4-FFF2-40B4-BE49-F238E27FC236}">
                <a16:creationId xmlns:a16="http://schemas.microsoft.com/office/drawing/2014/main" id="{6F863FD1-27AB-D84E-A107-839DFCA9BCF4}"/>
              </a:ext>
            </a:extLst>
          </p:cNvPr>
          <p:cNvPicPr>
            <a:picLocks noChangeAspect="1"/>
          </p:cNvPicPr>
          <p:nvPr/>
        </p:nvPicPr>
        <p:blipFill>
          <a:blip r:embed="rId3"/>
          <a:stretch>
            <a:fillRect/>
          </a:stretch>
        </p:blipFill>
        <p:spPr>
          <a:xfrm>
            <a:off x="3847765" y="505573"/>
            <a:ext cx="1799055" cy="1199165"/>
          </a:xfrm>
          <a:prstGeom prst="rect">
            <a:avLst/>
          </a:prstGeom>
        </p:spPr>
      </p:pic>
      <p:sp>
        <p:nvSpPr>
          <p:cNvPr id="19" name="TextBox 18">
            <a:extLst>
              <a:ext uri="{FF2B5EF4-FFF2-40B4-BE49-F238E27FC236}">
                <a16:creationId xmlns:a16="http://schemas.microsoft.com/office/drawing/2014/main" id="{31034AB9-F605-FA49-BDCE-2C2B7C1DE699}"/>
              </a:ext>
            </a:extLst>
          </p:cNvPr>
          <p:cNvSpPr txBox="1"/>
          <p:nvPr/>
        </p:nvSpPr>
        <p:spPr>
          <a:xfrm>
            <a:off x="8265254" y="2658327"/>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8" name="TextBox 17">
            <a:extLst>
              <a:ext uri="{FF2B5EF4-FFF2-40B4-BE49-F238E27FC236}">
                <a16:creationId xmlns:a16="http://schemas.microsoft.com/office/drawing/2014/main" id="{01F40563-3A99-2441-90E5-66DE84482A51}"/>
              </a:ext>
            </a:extLst>
          </p:cNvPr>
          <p:cNvSpPr txBox="1"/>
          <p:nvPr/>
        </p:nvSpPr>
        <p:spPr>
          <a:xfrm>
            <a:off x="10254366" y="2700822"/>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P&lt;10 </a:t>
            </a:r>
          </a:p>
        </p:txBody>
      </p:sp>
      <p:sp>
        <p:nvSpPr>
          <p:cNvPr id="57" name="TextBox 56">
            <a:extLst>
              <a:ext uri="{FF2B5EF4-FFF2-40B4-BE49-F238E27FC236}">
                <a16:creationId xmlns:a16="http://schemas.microsoft.com/office/drawing/2014/main" id="{AA94E959-CF08-C040-8ACC-F2F516F6ED4B}"/>
              </a:ext>
            </a:extLst>
          </p:cNvPr>
          <p:cNvSpPr txBox="1"/>
          <p:nvPr/>
        </p:nvSpPr>
        <p:spPr>
          <a:xfrm>
            <a:off x="9141095" y="2216708"/>
            <a:ext cx="1976695" cy="369332"/>
          </a:xfrm>
          <a:prstGeom prst="rect">
            <a:avLst/>
          </a:prstGeom>
          <a:noFill/>
        </p:spPr>
        <p:txBody>
          <a:bodyPr wrap="none" rtlCol="0">
            <a:spAutoFit/>
          </a:bodyPr>
          <a:lstStyle/>
          <a:p>
            <a:r>
              <a:rPr lang="en-US" dirty="0"/>
              <a:t>Without correction</a:t>
            </a:r>
          </a:p>
        </p:txBody>
      </p:sp>
      <p:pic>
        <p:nvPicPr>
          <p:cNvPr id="60" name="Picture 59">
            <a:extLst>
              <a:ext uri="{FF2B5EF4-FFF2-40B4-BE49-F238E27FC236}">
                <a16:creationId xmlns:a16="http://schemas.microsoft.com/office/drawing/2014/main" id="{40B56297-EFC8-0147-AB87-895A3DC19498}"/>
              </a:ext>
            </a:extLst>
          </p:cNvPr>
          <p:cNvPicPr>
            <a:picLocks noChangeAspect="1"/>
          </p:cNvPicPr>
          <p:nvPr/>
        </p:nvPicPr>
        <p:blipFill>
          <a:blip r:embed="rId3"/>
          <a:stretch>
            <a:fillRect/>
          </a:stretch>
        </p:blipFill>
        <p:spPr>
          <a:xfrm>
            <a:off x="4000165" y="657973"/>
            <a:ext cx="1799055" cy="1199165"/>
          </a:xfrm>
          <a:prstGeom prst="rect">
            <a:avLst/>
          </a:prstGeom>
        </p:spPr>
      </p:pic>
      <p:pic>
        <p:nvPicPr>
          <p:cNvPr id="66" name="Picture 65">
            <a:extLst>
              <a:ext uri="{FF2B5EF4-FFF2-40B4-BE49-F238E27FC236}">
                <a16:creationId xmlns:a16="http://schemas.microsoft.com/office/drawing/2014/main" id="{936AAE48-7223-9B48-B210-1E71CB43C53F}"/>
              </a:ext>
            </a:extLst>
          </p:cNvPr>
          <p:cNvPicPr>
            <a:picLocks noChangeAspect="1"/>
          </p:cNvPicPr>
          <p:nvPr/>
        </p:nvPicPr>
        <p:blipFill>
          <a:blip r:embed="rId3"/>
          <a:stretch>
            <a:fillRect/>
          </a:stretch>
        </p:blipFill>
        <p:spPr>
          <a:xfrm>
            <a:off x="4152565" y="810373"/>
            <a:ext cx="1799055" cy="1199165"/>
          </a:xfrm>
          <a:prstGeom prst="rect">
            <a:avLst/>
          </a:prstGeom>
        </p:spPr>
      </p:pic>
      <p:pic>
        <p:nvPicPr>
          <p:cNvPr id="67" name="Picture 66">
            <a:extLst>
              <a:ext uri="{FF2B5EF4-FFF2-40B4-BE49-F238E27FC236}">
                <a16:creationId xmlns:a16="http://schemas.microsoft.com/office/drawing/2014/main" id="{36BF7350-4655-CD4E-88BB-18D65DA0DC84}"/>
              </a:ext>
            </a:extLst>
          </p:cNvPr>
          <p:cNvPicPr>
            <a:picLocks noChangeAspect="1"/>
          </p:cNvPicPr>
          <p:nvPr/>
        </p:nvPicPr>
        <p:blipFill>
          <a:blip r:embed="rId3"/>
          <a:stretch>
            <a:fillRect/>
          </a:stretch>
        </p:blipFill>
        <p:spPr>
          <a:xfrm>
            <a:off x="4304965" y="962773"/>
            <a:ext cx="1799055" cy="1199165"/>
          </a:xfrm>
          <a:prstGeom prst="rect">
            <a:avLst/>
          </a:prstGeom>
        </p:spPr>
      </p:pic>
      <p:pic>
        <p:nvPicPr>
          <p:cNvPr id="68" name="Picture 67">
            <a:extLst>
              <a:ext uri="{FF2B5EF4-FFF2-40B4-BE49-F238E27FC236}">
                <a16:creationId xmlns:a16="http://schemas.microsoft.com/office/drawing/2014/main" id="{0198A113-6660-FF4E-BAAC-652A7E06D0A7}"/>
              </a:ext>
            </a:extLst>
          </p:cNvPr>
          <p:cNvPicPr>
            <a:picLocks noChangeAspect="1"/>
          </p:cNvPicPr>
          <p:nvPr/>
        </p:nvPicPr>
        <p:blipFill>
          <a:blip r:embed="rId3"/>
          <a:stretch>
            <a:fillRect/>
          </a:stretch>
        </p:blipFill>
        <p:spPr>
          <a:xfrm>
            <a:off x="4457365" y="1115173"/>
            <a:ext cx="1799055" cy="1199165"/>
          </a:xfrm>
          <a:prstGeom prst="rect">
            <a:avLst/>
          </a:prstGeom>
        </p:spPr>
      </p:pic>
      <p:pic>
        <p:nvPicPr>
          <p:cNvPr id="69" name="Picture 68">
            <a:extLst>
              <a:ext uri="{FF2B5EF4-FFF2-40B4-BE49-F238E27FC236}">
                <a16:creationId xmlns:a16="http://schemas.microsoft.com/office/drawing/2014/main" id="{55023D96-76DE-1544-BEE7-B27CACF01A85}"/>
              </a:ext>
            </a:extLst>
          </p:cNvPr>
          <p:cNvPicPr>
            <a:picLocks noChangeAspect="1"/>
          </p:cNvPicPr>
          <p:nvPr/>
        </p:nvPicPr>
        <p:blipFill>
          <a:blip r:embed="rId3"/>
          <a:stretch>
            <a:fillRect/>
          </a:stretch>
        </p:blipFill>
        <p:spPr>
          <a:xfrm>
            <a:off x="4609765" y="1267573"/>
            <a:ext cx="1799055" cy="1199165"/>
          </a:xfrm>
          <a:prstGeom prst="rect">
            <a:avLst/>
          </a:prstGeom>
        </p:spPr>
      </p:pic>
      <p:pic>
        <p:nvPicPr>
          <p:cNvPr id="70" name="Picture 69">
            <a:extLst>
              <a:ext uri="{FF2B5EF4-FFF2-40B4-BE49-F238E27FC236}">
                <a16:creationId xmlns:a16="http://schemas.microsoft.com/office/drawing/2014/main" id="{DEFE4BAB-6BA8-4244-9A09-C9E91DF99443}"/>
              </a:ext>
            </a:extLst>
          </p:cNvPr>
          <p:cNvPicPr>
            <a:picLocks noChangeAspect="1"/>
          </p:cNvPicPr>
          <p:nvPr/>
        </p:nvPicPr>
        <p:blipFill>
          <a:blip r:embed="rId3"/>
          <a:stretch>
            <a:fillRect/>
          </a:stretch>
        </p:blipFill>
        <p:spPr>
          <a:xfrm>
            <a:off x="4762165" y="1419973"/>
            <a:ext cx="1799055" cy="1199165"/>
          </a:xfrm>
          <a:prstGeom prst="rect">
            <a:avLst/>
          </a:prstGeom>
        </p:spPr>
      </p:pic>
      <p:pic>
        <p:nvPicPr>
          <p:cNvPr id="71" name="Picture 70">
            <a:extLst>
              <a:ext uri="{FF2B5EF4-FFF2-40B4-BE49-F238E27FC236}">
                <a16:creationId xmlns:a16="http://schemas.microsoft.com/office/drawing/2014/main" id="{6031D08F-5B55-ED47-90A8-BD0D7E9B07F8}"/>
              </a:ext>
            </a:extLst>
          </p:cNvPr>
          <p:cNvPicPr>
            <a:picLocks noChangeAspect="1"/>
          </p:cNvPicPr>
          <p:nvPr/>
        </p:nvPicPr>
        <p:blipFill>
          <a:blip r:embed="rId3"/>
          <a:stretch>
            <a:fillRect/>
          </a:stretch>
        </p:blipFill>
        <p:spPr>
          <a:xfrm>
            <a:off x="4914565" y="1572373"/>
            <a:ext cx="1799055" cy="1199165"/>
          </a:xfrm>
          <a:prstGeom prst="rect">
            <a:avLst/>
          </a:prstGeom>
        </p:spPr>
      </p:pic>
      <p:pic>
        <p:nvPicPr>
          <p:cNvPr id="72" name="Picture 71">
            <a:extLst>
              <a:ext uri="{FF2B5EF4-FFF2-40B4-BE49-F238E27FC236}">
                <a16:creationId xmlns:a16="http://schemas.microsoft.com/office/drawing/2014/main" id="{AD32852D-3119-E84D-AB31-E71D497E08FB}"/>
              </a:ext>
            </a:extLst>
          </p:cNvPr>
          <p:cNvPicPr>
            <a:picLocks noChangeAspect="1"/>
          </p:cNvPicPr>
          <p:nvPr/>
        </p:nvPicPr>
        <p:blipFill>
          <a:blip r:embed="rId3"/>
          <a:stretch>
            <a:fillRect/>
          </a:stretch>
        </p:blipFill>
        <p:spPr>
          <a:xfrm>
            <a:off x="5066965" y="1724773"/>
            <a:ext cx="1799055" cy="1199165"/>
          </a:xfrm>
          <a:prstGeom prst="rect">
            <a:avLst/>
          </a:prstGeom>
        </p:spPr>
      </p:pic>
      <p:pic>
        <p:nvPicPr>
          <p:cNvPr id="73" name="Picture 72">
            <a:extLst>
              <a:ext uri="{FF2B5EF4-FFF2-40B4-BE49-F238E27FC236}">
                <a16:creationId xmlns:a16="http://schemas.microsoft.com/office/drawing/2014/main" id="{6FA57378-69DD-5446-B783-6B9F5040F66D}"/>
              </a:ext>
            </a:extLst>
          </p:cNvPr>
          <p:cNvPicPr>
            <a:picLocks noChangeAspect="1"/>
          </p:cNvPicPr>
          <p:nvPr/>
        </p:nvPicPr>
        <p:blipFill>
          <a:blip r:embed="rId3"/>
          <a:stretch>
            <a:fillRect/>
          </a:stretch>
        </p:blipFill>
        <p:spPr>
          <a:xfrm>
            <a:off x="5219365" y="1877173"/>
            <a:ext cx="1799055" cy="1199165"/>
          </a:xfrm>
          <a:prstGeom prst="rect">
            <a:avLst/>
          </a:prstGeom>
        </p:spPr>
      </p:pic>
      <p:pic>
        <p:nvPicPr>
          <p:cNvPr id="2" name="Picture 1">
            <a:extLst>
              <a:ext uri="{FF2B5EF4-FFF2-40B4-BE49-F238E27FC236}">
                <a16:creationId xmlns:a16="http://schemas.microsoft.com/office/drawing/2014/main" id="{CA22D6E7-ECC5-6640-9B6B-89309AA93E3F}"/>
              </a:ext>
            </a:extLst>
          </p:cNvPr>
          <p:cNvPicPr>
            <a:picLocks noChangeAspect="1"/>
          </p:cNvPicPr>
          <p:nvPr/>
        </p:nvPicPr>
        <p:blipFill>
          <a:blip r:embed="rId5"/>
          <a:stretch>
            <a:fillRect/>
          </a:stretch>
        </p:blipFill>
        <p:spPr>
          <a:xfrm>
            <a:off x="5191008" y="19045"/>
            <a:ext cx="1739003" cy="1571388"/>
          </a:xfrm>
          <a:prstGeom prst="rect">
            <a:avLst/>
          </a:prstGeom>
        </p:spPr>
      </p:pic>
      <p:pic>
        <p:nvPicPr>
          <p:cNvPr id="76" name="Picture 75">
            <a:extLst>
              <a:ext uri="{FF2B5EF4-FFF2-40B4-BE49-F238E27FC236}">
                <a16:creationId xmlns:a16="http://schemas.microsoft.com/office/drawing/2014/main" id="{AC0DFE22-710F-C54D-A513-281785BF8DC7}"/>
              </a:ext>
            </a:extLst>
          </p:cNvPr>
          <p:cNvPicPr>
            <a:picLocks noChangeAspect="1"/>
          </p:cNvPicPr>
          <p:nvPr/>
        </p:nvPicPr>
        <p:blipFill>
          <a:blip r:embed="rId5"/>
          <a:stretch>
            <a:fillRect/>
          </a:stretch>
        </p:blipFill>
        <p:spPr>
          <a:xfrm>
            <a:off x="5495808" y="323845"/>
            <a:ext cx="1739003" cy="1571388"/>
          </a:xfrm>
          <a:prstGeom prst="rect">
            <a:avLst/>
          </a:prstGeom>
        </p:spPr>
      </p:pic>
      <p:pic>
        <p:nvPicPr>
          <p:cNvPr id="84" name="Picture 83">
            <a:extLst>
              <a:ext uri="{FF2B5EF4-FFF2-40B4-BE49-F238E27FC236}">
                <a16:creationId xmlns:a16="http://schemas.microsoft.com/office/drawing/2014/main" id="{A2431CEB-681A-7843-AC4D-885A47646C16}"/>
              </a:ext>
            </a:extLst>
          </p:cNvPr>
          <p:cNvPicPr>
            <a:picLocks noChangeAspect="1"/>
          </p:cNvPicPr>
          <p:nvPr/>
        </p:nvPicPr>
        <p:blipFill>
          <a:blip r:embed="rId3"/>
          <a:stretch>
            <a:fillRect/>
          </a:stretch>
        </p:blipFill>
        <p:spPr>
          <a:xfrm>
            <a:off x="6573459" y="421292"/>
            <a:ext cx="1799055" cy="1199165"/>
          </a:xfrm>
          <a:prstGeom prst="rect">
            <a:avLst/>
          </a:prstGeom>
        </p:spPr>
      </p:pic>
      <p:pic>
        <p:nvPicPr>
          <p:cNvPr id="79" name="Picture 78">
            <a:extLst>
              <a:ext uri="{FF2B5EF4-FFF2-40B4-BE49-F238E27FC236}">
                <a16:creationId xmlns:a16="http://schemas.microsoft.com/office/drawing/2014/main" id="{32127741-51EA-B743-8C6D-85AA2C0DA147}"/>
              </a:ext>
            </a:extLst>
          </p:cNvPr>
          <p:cNvPicPr>
            <a:picLocks noChangeAspect="1"/>
          </p:cNvPicPr>
          <p:nvPr/>
        </p:nvPicPr>
        <p:blipFill>
          <a:blip r:embed="rId5"/>
          <a:stretch>
            <a:fillRect/>
          </a:stretch>
        </p:blipFill>
        <p:spPr>
          <a:xfrm>
            <a:off x="5876976" y="707767"/>
            <a:ext cx="1739003" cy="1571388"/>
          </a:xfrm>
          <a:prstGeom prst="rect">
            <a:avLst/>
          </a:prstGeom>
        </p:spPr>
      </p:pic>
      <p:pic>
        <p:nvPicPr>
          <p:cNvPr id="85" name="Picture 84">
            <a:extLst>
              <a:ext uri="{FF2B5EF4-FFF2-40B4-BE49-F238E27FC236}">
                <a16:creationId xmlns:a16="http://schemas.microsoft.com/office/drawing/2014/main" id="{0472EE22-41FC-6447-8F0C-BDEFB6EDBD02}"/>
              </a:ext>
            </a:extLst>
          </p:cNvPr>
          <p:cNvPicPr>
            <a:picLocks noChangeAspect="1"/>
          </p:cNvPicPr>
          <p:nvPr/>
        </p:nvPicPr>
        <p:blipFill>
          <a:blip r:embed="rId3"/>
          <a:stretch>
            <a:fillRect/>
          </a:stretch>
        </p:blipFill>
        <p:spPr>
          <a:xfrm>
            <a:off x="6790641" y="794117"/>
            <a:ext cx="1799055" cy="1199165"/>
          </a:xfrm>
          <a:prstGeom prst="rect">
            <a:avLst/>
          </a:prstGeom>
        </p:spPr>
      </p:pic>
      <p:pic>
        <p:nvPicPr>
          <p:cNvPr id="81" name="Picture 80">
            <a:extLst>
              <a:ext uri="{FF2B5EF4-FFF2-40B4-BE49-F238E27FC236}">
                <a16:creationId xmlns:a16="http://schemas.microsoft.com/office/drawing/2014/main" id="{58E598DF-7FA0-5242-B363-EFDFEB075BDC}"/>
              </a:ext>
            </a:extLst>
          </p:cNvPr>
          <p:cNvPicPr>
            <a:picLocks noChangeAspect="1"/>
          </p:cNvPicPr>
          <p:nvPr/>
        </p:nvPicPr>
        <p:blipFill>
          <a:blip r:embed="rId5"/>
          <a:stretch>
            <a:fillRect/>
          </a:stretch>
        </p:blipFill>
        <p:spPr>
          <a:xfrm>
            <a:off x="6167477" y="1050931"/>
            <a:ext cx="1739003" cy="1571388"/>
          </a:xfrm>
          <a:prstGeom prst="rect">
            <a:avLst/>
          </a:prstGeom>
        </p:spPr>
      </p:pic>
      <p:pic>
        <p:nvPicPr>
          <p:cNvPr id="86" name="Picture 85">
            <a:extLst>
              <a:ext uri="{FF2B5EF4-FFF2-40B4-BE49-F238E27FC236}">
                <a16:creationId xmlns:a16="http://schemas.microsoft.com/office/drawing/2014/main" id="{1B502374-44F9-7344-BE96-3353BB18B13A}"/>
              </a:ext>
            </a:extLst>
          </p:cNvPr>
          <p:cNvPicPr>
            <a:picLocks noChangeAspect="1"/>
          </p:cNvPicPr>
          <p:nvPr/>
        </p:nvPicPr>
        <p:blipFill>
          <a:blip r:embed="rId3"/>
          <a:stretch>
            <a:fillRect/>
          </a:stretch>
        </p:blipFill>
        <p:spPr>
          <a:xfrm>
            <a:off x="7056993" y="1331727"/>
            <a:ext cx="1799055" cy="1199165"/>
          </a:xfrm>
          <a:prstGeom prst="rect">
            <a:avLst/>
          </a:prstGeom>
        </p:spPr>
      </p:pic>
      <p:pic>
        <p:nvPicPr>
          <p:cNvPr id="82" name="Picture 81">
            <a:extLst>
              <a:ext uri="{FF2B5EF4-FFF2-40B4-BE49-F238E27FC236}">
                <a16:creationId xmlns:a16="http://schemas.microsoft.com/office/drawing/2014/main" id="{70CE31D6-D95A-0443-B2EA-C948D5D03EDB}"/>
              </a:ext>
            </a:extLst>
          </p:cNvPr>
          <p:cNvPicPr>
            <a:picLocks noChangeAspect="1"/>
          </p:cNvPicPr>
          <p:nvPr/>
        </p:nvPicPr>
        <p:blipFill>
          <a:blip r:embed="rId5"/>
          <a:stretch>
            <a:fillRect/>
          </a:stretch>
        </p:blipFill>
        <p:spPr>
          <a:xfrm>
            <a:off x="6489180" y="1411830"/>
            <a:ext cx="1739003" cy="1571388"/>
          </a:xfrm>
          <a:prstGeom prst="rect">
            <a:avLst/>
          </a:prstGeom>
        </p:spPr>
      </p:pic>
      <p:sp>
        <p:nvSpPr>
          <p:cNvPr id="5" name="TextBox 4">
            <a:extLst>
              <a:ext uri="{FF2B5EF4-FFF2-40B4-BE49-F238E27FC236}">
                <a16:creationId xmlns:a16="http://schemas.microsoft.com/office/drawing/2014/main" id="{FC101500-FC8E-8C47-9DB5-AA03D2B10A03}"/>
              </a:ext>
            </a:extLst>
          </p:cNvPr>
          <p:cNvSpPr txBox="1"/>
          <p:nvPr/>
        </p:nvSpPr>
        <p:spPr>
          <a:xfrm>
            <a:off x="6932540" y="3962107"/>
            <a:ext cx="4708357" cy="3139321"/>
          </a:xfrm>
          <a:prstGeom prst="rect">
            <a:avLst/>
          </a:prstGeom>
          <a:noFill/>
        </p:spPr>
        <p:txBody>
          <a:bodyPr wrap="square" rtlCol="0">
            <a:spAutoFit/>
          </a:bodyPr>
          <a:lstStyle/>
          <a:p>
            <a:r>
              <a:rPr lang="en-US" dirty="0"/>
              <a:t>990 people have an insignificant finding and conclude this was a good idea, while it lasted. </a:t>
            </a:r>
          </a:p>
          <a:p>
            <a:endParaRPr lang="en-US" dirty="0"/>
          </a:p>
          <a:p>
            <a:r>
              <a:rPr lang="en-US" dirty="0"/>
              <a:t>10 people have a significant result with P &lt; 0.01</a:t>
            </a:r>
          </a:p>
          <a:p>
            <a:r>
              <a:rPr lang="en-US" dirty="0"/>
              <a:t>1 person has a a significant result with P &lt; 0.001</a:t>
            </a:r>
          </a:p>
          <a:p>
            <a:r>
              <a:rPr lang="en-US" dirty="0"/>
              <a:t>They conclude that this is an important and exciting result providing significant support to an important hypothesis.  </a:t>
            </a:r>
          </a:p>
          <a:p>
            <a:endParaRPr lang="en-US" dirty="0"/>
          </a:p>
          <a:p>
            <a:r>
              <a:rPr lang="en-US" dirty="0"/>
              <a:t>=&gt; News Headline!</a:t>
            </a:r>
          </a:p>
          <a:p>
            <a:endParaRPr lang="en-US" dirty="0"/>
          </a:p>
        </p:txBody>
      </p:sp>
      <p:sp>
        <p:nvSpPr>
          <p:cNvPr id="10" name="TextBox 9">
            <a:extLst>
              <a:ext uri="{FF2B5EF4-FFF2-40B4-BE49-F238E27FC236}">
                <a16:creationId xmlns:a16="http://schemas.microsoft.com/office/drawing/2014/main" id="{86219F32-FFC4-494F-A39F-B66C15F36D03}"/>
              </a:ext>
            </a:extLst>
          </p:cNvPr>
          <p:cNvSpPr txBox="1"/>
          <p:nvPr/>
        </p:nvSpPr>
        <p:spPr>
          <a:xfrm>
            <a:off x="6942861" y="3592775"/>
            <a:ext cx="825034" cy="369332"/>
          </a:xfrm>
          <a:prstGeom prst="rect">
            <a:avLst/>
          </a:prstGeom>
          <a:noFill/>
        </p:spPr>
        <p:txBody>
          <a:bodyPr wrap="none" rtlCol="0">
            <a:spAutoFit/>
          </a:bodyPr>
          <a:lstStyle/>
          <a:p>
            <a:r>
              <a:rPr lang="en-US" dirty="0"/>
              <a:t>Result:</a:t>
            </a:r>
          </a:p>
        </p:txBody>
      </p:sp>
    </p:spTree>
    <p:extLst>
      <p:ext uri="{BB962C8B-B14F-4D97-AF65-F5344CB8AC3E}">
        <p14:creationId xmlns:p14="http://schemas.microsoft.com/office/powerpoint/2010/main" val="314245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750CC-5C8C-C64D-B7E6-CFFF11971CB8}"/>
              </a:ext>
            </a:extLst>
          </p:cNvPr>
          <p:cNvSpPr>
            <a:spLocks noGrp="1"/>
          </p:cNvSpPr>
          <p:nvPr>
            <p:ph idx="1"/>
          </p:nvPr>
        </p:nvSpPr>
        <p:spPr>
          <a:xfrm>
            <a:off x="838200" y="646529"/>
            <a:ext cx="10515600" cy="4799765"/>
          </a:xfrm>
        </p:spPr>
        <p:txBody>
          <a:bodyPr>
            <a:normAutofit fontScale="92500" lnSpcReduction="10000"/>
          </a:bodyPr>
          <a:lstStyle/>
          <a:p>
            <a:pPr marL="0" indent="0">
              <a:lnSpc>
                <a:spcPct val="110000"/>
              </a:lnSpc>
              <a:buNone/>
            </a:pPr>
            <a:r>
              <a:rPr lang="en-US" b="1" dirty="0"/>
              <a:t>Verbal overshadowing</a:t>
            </a:r>
            <a:r>
              <a:rPr lang="en-US" dirty="0"/>
              <a:t> is the phenomenon, where giving a verbal description of a face (or other complex stimuli) impairs recognition of that face or stimuli first reported by Schooler and </a:t>
            </a:r>
            <a:r>
              <a:rPr lang="en-US" dirty="0" err="1"/>
              <a:t>Englster</a:t>
            </a:r>
            <a:r>
              <a:rPr lang="en-US" dirty="0"/>
              <a:t>-Schooler (1990). The effects are observed across multiple domains of cognition that are known to rely on non-verbal knowledge and perceptual expertise, such as memory. Memory has been known to be influenced by language. Seminal work by Carmichael and collaborators (1932) demonstrated that labels attached to, or associated with, non-verbal forms during memory encoding can affect the way the forms were subsequently reproduced. Because of this, memory performance that relies on reportable aspects of memory that encode visual forms should be vulnerable to the effects of verbalization.</a:t>
            </a:r>
          </a:p>
        </p:txBody>
      </p:sp>
      <p:sp>
        <p:nvSpPr>
          <p:cNvPr id="4" name="TextBox 3">
            <a:extLst>
              <a:ext uri="{FF2B5EF4-FFF2-40B4-BE49-F238E27FC236}">
                <a16:creationId xmlns:a16="http://schemas.microsoft.com/office/drawing/2014/main" id="{77E0F25A-3A28-FC4F-9BC4-2943594AAD74}"/>
              </a:ext>
            </a:extLst>
          </p:cNvPr>
          <p:cNvSpPr txBox="1"/>
          <p:nvPr/>
        </p:nvSpPr>
        <p:spPr>
          <a:xfrm>
            <a:off x="770020" y="5446295"/>
            <a:ext cx="9787744" cy="923330"/>
          </a:xfrm>
          <a:prstGeom prst="rect">
            <a:avLst/>
          </a:prstGeom>
          <a:noFill/>
        </p:spPr>
        <p:txBody>
          <a:bodyPr wrap="none" rtlCol="0">
            <a:spAutoFit/>
          </a:bodyPr>
          <a:lstStyle/>
          <a:p>
            <a:r>
              <a:rPr lang="en-US" dirty="0"/>
              <a:t>From Wikipedia 	</a:t>
            </a:r>
            <a:r>
              <a:rPr lang="en-US" dirty="0">
                <a:hlinkClick r:id="rId2"/>
              </a:rPr>
              <a:t>https://en.wikipedia.org/wiki/Decline_effect</a:t>
            </a:r>
            <a:r>
              <a:rPr lang="en-US" dirty="0"/>
              <a:t> </a:t>
            </a:r>
            <a:br>
              <a:rPr lang="en-US" dirty="0"/>
            </a:br>
            <a:r>
              <a:rPr lang="en-US" dirty="0"/>
              <a:t>		</a:t>
            </a:r>
            <a:r>
              <a:rPr lang="en-US" dirty="0">
                <a:hlinkClick r:id="rId3"/>
              </a:rPr>
              <a:t>https://en.wikipedia.org/wiki/Verbal_overshadowing</a:t>
            </a:r>
            <a:r>
              <a:rPr lang="en-US" dirty="0"/>
              <a:t> </a:t>
            </a:r>
          </a:p>
          <a:p>
            <a:r>
              <a:rPr lang="en-US" dirty="0"/>
              <a:t>See: Article in New Yorker at </a:t>
            </a:r>
            <a:r>
              <a:rPr lang="en-US" dirty="0">
                <a:hlinkClick r:id="rId4"/>
              </a:rPr>
              <a:t>https://www.newyorker.com/magazine/2010/12/13/the-truth-wears-off</a:t>
            </a:r>
            <a:r>
              <a:rPr lang="en-US" dirty="0"/>
              <a:t>  </a:t>
            </a:r>
          </a:p>
        </p:txBody>
      </p:sp>
    </p:spTree>
    <p:extLst>
      <p:ext uri="{BB962C8B-B14F-4D97-AF65-F5344CB8AC3E}">
        <p14:creationId xmlns:p14="http://schemas.microsoft.com/office/powerpoint/2010/main" val="718094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FE82-5720-CF4B-AD1D-1AD8D6F5B363}"/>
              </a:ext>
            </a:extLst>
          </p:cNvPr>
          <p:cNvSpPr>
            <a:spLocks noGrp="1"/>
          </p:cNvSpPr>
          <p:nvPr>
            <p:ph type="title"/>
          </p:nvPr>
        </p:nvSpPr>
        <p:spPr>
          <a:xfrm>
            <a:off x="162951" y="182245"/>
            <a:ext cx="10515600" cy="1325563"/>
          </a:xfrm>
        </p:spPr>
        <p:txBody>
          <a:bodyPr/>
          <a:lstStyle/>
          <a:p>
            <a:r>
              <a:rPr lang="en-US" dirty="0"/>
              <a:t>The Decline Effect</a:t>
            </a:r>
            <a:br>
              <a:rPr lang="en-US" dirty="0"/>
            </a:br>
            <a:endParaRPr lang="en-US" dirty="0"/>
          </a:p>
        </p:txBody>
      </p:sp>
      <p:sp>
        <p:nvSpPr>
          <p:cNvPr id="3" name="Content Placeholder 2">
            <a:extLst>
              <a:ext uri="{FF2B5EF4-FFF2-40B4-BE49-F238E27FC236}">
                <a16:creationId xmlns:a16="http://schemas.microsoft.com/office/drawing/2014/main" id="{65274B58-78B4-1346-8BEB-93A45E189B88}"/>
              </a:ext>
            </a:extLst>
          </p:cNvPr>
          <p:cNvSpPr>
            <a:spLocks noGrp="1"/>
          </p:cNvSpPr>
          <p:nvPr>
            <p:ph idx="1"/>
          </p:nvPr>
        </p:nvSpPr>
        <p:spPr>
          <a:xfrm>
            <a:off x="625333" y="973048"/>
            <a:ext cx="10515600" cy="4639961"/>
          </a:xfrm>
        </p:spPr>
        <p:txBody>
          <a:bodyPr>
            <a:normAutofit fontScale="92500" lnSpcReduction="10000"/>
          </a:bodyPr>
          <a:lstStyle/>
          <a:p>
            <a:pPr marL="0" indent="0">
              <a:buNone/>
            </a:pPr>
            <a:r>
              <a:rPr lang="en-US" dirty="0"/>
              <a:t>Other examples</a:t>
            </a:r>
          </a:p>
          <a:p>
            <a:r>
              <a:rPr lang="en-US" dirty="0"/>
              <a:t>second generation anti-psychotic drugs</a:t>
            </a:r>
          </a:p>
          <a:p>
            <a:r>
              <a:rPr lang="en-US" dirty="0"/>
              <a:t>connection between symmetry and sexual preference of female birds in nature</a:t>
            </a:r>
          </a:p>
          <a:p>
            <a:pPr marL="0" indent="0">
              <a:buNone/>
            </a:pPr>
            <a:endParaRPr lang="en-US" dirty="0"/>
          </a:p>
          <a:p>
            <a:pPr marL="0" indent="0">
              <a:buNone/>
            </a:pPr>
            <a:r>
              <a:rPr lang="en-US" dirty="0"/>
              <a:t>The “truth wears off” because:</a:t>
            </a:r>
          </a:p>
          <a:p>
            <a:r>
              <a:rPr lang="en-US" dirty="0"/>
              <a:t>regression toward the mean </a:t>
            </a:r>
          </a:p>
          <a:p>
            <a:r>
              <a:rPr lang="en-US" dirty="0"/>
              <a:t>publication bias</a:t>
            </a:r>
          </a:p>
          <a:p>
            <a:r>
              <a:rPr lang="en-US" dirty="0"/>
              <a:t>novel drugs might have a stronger placebo effect</a:t>
            </a:r>
          </a:p>
          <a:p>
            <a:r>
              <a:rPr lang="en-US" dirty="0"/>
              <a:t>Study designs maybe biased *.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77105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3407-6072-4B9F-603E-8BC977DB19CE}"/>
              </a:ext>
            </a:extLst>
          </p:cNvPr>
          <p:cNvSpPr>
            <a:spLocks noGrp="1"/>
          </p:cNvSpPr>
          <p:nvPr>
            <p:ph type="title"/>
          </p:nvPr>
        </p:nvSpPr>
        <p:spPr>
          <a:xfrm>
            <a:off x="599049" y="1645919"/>
            <a:ext cx="10515600" cy="1325563"/>
          </a:xfrm>
        </p:spPr>
        <p:txBody>
          <a:bodyPr>
            <a:normAutofit fontScale="90000"/>
          </a:bodyPr>
          <a:lstStyle/>
          <a:p>
            <a:pPr algn="l"/>
            <a:r>
              <a:rPr lang="en-US" sz="2700" dirty="0"/>
              <a:t>From: </a:t>
            </a:r>
            <a:r>
              <a:rPr lang="en-US" sz="3100" b="0" i="0" u="none" strike="noStrike" dirty="0">
                <a:solidFill>
                  <a:srgbClr val="282828"/>
                </a:solidFill>
                <a:effectLst/>
                <a:latin typeface="MuseoSans"/>
              </a:rPr>
              <a:t>Methodological Flaws, Conflicts of Interest, and Scientific Fallacies: Implications for the Evaluation of Antidepressants’ Efficacy and Harm</a:t>
            </a:r>
            <a:br>
              <a:rPr lang="en-US" sz="3100" b="0" i="0" u="none" strike="noStrike" dirty="0">
                <a:solidFill>
                  <a:srgbClr val="282828"/>
                </a:solidFill>
                <a:effectLst/>
                <a:latin typeface="MuseoSans"/>
              </a:rPr>
            </a:br>
            <a:r>
              <a:rPr lang="en-US" sz="2700" b="0" dirty="0">
                <a:solidFill>
                  <a:srgbClr val="282828"/>
                </a:solidFill>
                <a:effectLst/>
                <a:latin typeface="MuseoSans"/>
              </a:rPr>
              <a:t>Front. Psychiatry, 07 December 2017</a:t>
            </a:r>
            <a:br>
              <a:rPr lang="en-US" sz="2700" b="0" dirty="0">
                <a:solidFill>
                  <a:srgbClr val="282828"/>
                </a:solidFill>
                <a:effectLst/>
                <a:latin typeface="MuseoSans"/>
              </a:rPr>
            </a:br>
            <a:r>
              <a:rPr lang="en-US" sz="2700" b="0" dirty="0">
                <a:solidFill>
                  <a:srgbClr val="282828"/>
                </a:solidFill>
                <a:effectLst/>
                <a:latin typeface="MuseoSans"/>
              </a:rPr>
              <a:t>Sec. Public Mental Health </a:t>
            </a:r>
            <a:br>
              <a:rPr lang="en-US" sz="2700" b="0" dirty="0">
                <a:solidFill>
                  <a:srgbClr val="282828"/>
                </a:solidFill>
                <a:effectLst/>
                <a:latin typeface="MuseoSans"/>
              </a:rPr>
            </a:br>
            <a:r>
              <a:rPr lang="en-US" sz="2700" b="0" dirty="0">
                <a:solidFill>
                  <a:srgbClr val="282828"/>
                </a:solidFill>
                <a:effectLst/>
                <a:latin typeface="MuseoSans"/>
              </a:rPr>
              <a:t>Volume 8 - 2017 | </a:t>
            </a:r>
            <a:r>
              <a:rPr lang="en-US" sz="2700" b="0" u="none" strike="noStrike" dirty="0">
                <a:solidFill>
                  <a:srgbClr val="282828"/>
                </a:solidFill>
                <a:effectLst/>
                <a:latin typeface="MuseoSans"/>
                <a:hlinkClick r:id="rId2"/>
              </a:rPr>
              <a:t>https://doi.org/10.3389/fpsyt.2017.00275</a:t>
            </a:r>
            <a:br>
              <a:rPr lang="en-US" sz="2700" b="0" dirty="0">
                <a:solidFill>
                  <a:srgbClr val="282828"/>
                </a:solidFill>
                <a:effectLst/>
                <a:latin typeface="MuseoSans"/>
              </a:rPr>
            </a:br>
            <a:br>
              <a:rPr lang="en-US" sz="2700" dirty="0">
                <a:effectLst/>
              </a:rPr>
            </a:br>
            <a:br>
              <a:rPr lang="en-US" sz="1100" dirty="0">
                <a:effectLst/>
              </a:rPr>
            </a:br>
            <a:br>
              <a:rPr lang="en-US" sz="2700" dirty="0"/>
            </a:br>
            <a:r>
              <a:rPr lang="en-US" dirty="0"/>
              <a:t> </a:t>
            </a:r>
          </a:p>
        </p:txBody>
      </p:sp>
      <p:sp>
        <p:nvSpPr>
          <p:cNvPr id="6" name="TextBox 5">
            <a:extLst>
              <a:ext uri="{FF2B5EF4-FFF2-40B4-BE49-F238E27FC236}">
                <a16:creationId xmlns:a16="http://schemas.microsoft.com/office/drawing/2014/main" id="{98655A20-5FC3-BD6F-E597-9AF04684B8DD}"/>
              </a:ext>
            </a:extLst>
          </p:cNvPr>
          <p:cNvSpPr txBox="1"/>
          <p:nvPr/>
        </p:nvSpPr>
        <p:spPr>
          <a:xfrm>
            <a:off x="599049" y="3429000"/>
            <a:ext cx="10733649" cy="2308324"/>
          </a:xfrm>
          <a:prstGeom prst="rect">
            <a:avLst/>
          </a:prstGeom>
          <a:noFill/>
        </p:spPr>
        <p:txBody>
          <a:bodyPr wrap="square" rtlCol="0">
            <a:spAutoFit/>
          </a:bodyPr>
          <a:lstStyle/>
          <a:p>
            <a:r>
              <a:rPr lang="en-US" sz="2400" b="1" i="0" u="none" strike="noStrike" dirty="0">
                <a:solidFill>
                  <a:srgbClr val="282828"/>
                </a:solidFill>
                <a:effectLst/>
                <a:latin typeface="MuseoSans"/>
              </a:rPr>
              <a:t>Conclusion:</a:t>
            </a:r>
            <a:r>
              <a:rPr lang="en-US" sz="2400" b="0" i="0" u="none" strike="noStrike" dirty="0">
                <a:solidFill>
                  <a:srgbClr val="282828"/>
                </a:solidFill>
                <a:effectLst/>
                <a:latin typeface="MuseoSans"/>
              </a:rPr>
              <a:t> The strong reliance on industry-funded research results in an uncritical approval of antidepressants. Due to several flaws such as publication and reporting bias, unblinding of outcome assessors, concealment and recoding of serious adverse events, the efficacy of antidepressants is systematically overestimated, and harm is systematically underestimated. Therefore, I conclude that antidepressants are largely ineffective and potentially harmful.</a:t>
            </a:r>
            <a:endParaRPr lang="en-US" sz="2400" dirty="0"/>
          </a:p>
        </p:txBody>
      </p:sp>
    </p:spTree>
    <p:extLst>
      <p:ext uri="{BB962C8B-B14F-4D97-AF65-F5344CB8AC3E}">
        <p14:creationId xmlns:p14="http://schemas.microsoft.com/office/powerpoint/2010/main" val="233472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F539-A21A-FB40-8ADE-BAD867BAF9D6}"/>
              </a:ext>
            </a:extLst>
          </p:cNvPr>
          <p:cNvSpPr>
            <a:spLocks noGrp="1"/>
          </p:cNvSpPr>
          <p:nvPr>
            <p:ph type="title"/>
          </p:nvPr>
        </p:nvSpPr>
        <p:spPr>
          <a:xfrm>
            <a:off x="554501" y="688805"/>
            <a:ext cx="10868465" cy="1325563"/>
          </a:xfrm>
        </p:spPr>
        <p:txBody>
          <a:bodyPr>
            <a:normAutofit fontScale="90000"/>
          </a:bodyPr>
          <a:lstStyle/>
          <a:p>
            <a:r>
              <a:rPr lang="en-US" dirty="0"/>
              <a:t>What can one do to prevent the scientific enterprise to report false results on a regular basis?</a:t>
            </a:r>
          </a:p>
        </p:txBody>
      </p:sp>
    </p:spTree>
    <p:extLst>
      <p:ext uri="{BB962C8B-B14F-4D97-AF65-F5344CB8AC3E}">
        <p14:creationId xmlns:p14="http://schemas.microsoft.com/office/powerpoint/2010/main" val="82377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F539-A21A-FB40-8ADE-BAD867BAF9D6}"/>
              </a:ext>
            </a:extLst>
          </p:cNvPr>
          <p:cNvSpPr>
            <a:spLocks noGrp="1"/>
          </p:cNvSpPr>
          <p:nvPr>
            <p:ph type="title"/>
          </p:nvPr>
        </p:nvSpPr>
        <p:spPr>
          <a:xfrm>
            <a:off x="554501" y="688805"/>
            <a:ext cx="10868465" cy="1325563"/>
          </a:xfrm>
        </p:spPr>
        <p:txBody>
          <a:bodyPr>
            <a:normAutofit fontScale="90000"/>
          </a:bodyPr>
          <a:lstStyle/>
          <a:p>
            <a:r>
              <a:rPr lang="en-US" dirty="0"/>
              <a:t>What can one do to prevent the scientific enterprise to report false results on a regular basis?</a:t>
            </a:r>
          </a:p>
        </p:txBody>
      </p:sp>
      <p:sp>
        <p:nvSpPr>
          <p:cNvPr id="3" name="TextBox 2">
            <a:extLst>
              <a:ext uri="{FF2B5EF4-FFF2-40B4-BE49-F238E27FC236}">
                <a16:creationId xmlns:a16="http://schemas.microsoft.com/office/drawing/2014/main" id="{8FA18255-AACB-7C88-87EF-83310B2B2629}"/>
              </a:ext>
            </a:extLst>
          </p:cNvPr>
          <p:cNvSpPr txBox="1"/>
          <p:nvPr/>
        </p:nvSpPr>
        <p:spPr>
          <a:xfrm>
            <a:off x="844061" y="2447778"/>
            <a:ext cx="8481920" cy="3416320"/>
          </a:xfrm>
          <a:prstGeom prst="rect">
            <a:avLst/>
          </a:prstGeom>
          <a:noFill/>
        </p:spPr>
        <p:txBody>
          <a:bodyPr wrap="square" rtlCol="0">
            <a:spAutoFit/>
          </a:bodyPr>
          <a:lstStyle/>
          <a:p>
            <a:pPr algn="l"/>
            <a:r>
              <a:rPr lang="en-US" dirty="0"/>
              <a:t>A) </a:t>
            </a:r>
            <a:r>
              <a:rPr lang="en-US" sz="2000" dirty="0" err="1"/>
              <a:t>metastudies</a:t>
            </a:r>
            <a:r>
              <a:rPr lang="en-US" dirty="0"/>
              <a:t>, e.g., </a:t>
            </a:r>
            <a:r>
              <a:rPr lang="en-US" b="0" i="0" u="none" strike="noStrike" dirty="0">
                <a:solidFill>
                  <a:srgbClr val="660099"/>
                </a:solidFill>
                <a:effectLst/>
                <a:latin typeface="Arial" panose="020B0604020202020204" pitchFamily="34" charset="0"/>
                <a:hlinkClick r:id="rId2"/>
              </a:rPr>
              <a:t>Initial severity and antidepressant benefits: A meta-analysis of data submitted to the Food and Drug Administration</a:t>
            </a:r>
            <a:endParaRPr lang="en-US" b="0" i="0" u="none" strike="noStrike" dirty="0">
              <a:solidFill>
                <a:srgbClr val="222222"/>
              </a:solidFill>
              <a:effectLst/>
              <a:latin typeface="Arial" panose="020B0604020202020204" pitchFamily="34" charset="0"/>
            </a:endParaRPr>
          </a:p>
          <a:p>
            <a:r>
              <a:rPr lang="en-US" b="0" i="0" u="none" strike="noStrike" dirty="0">
                <a:solidFill>
                  <a:srgbClr val="777777"/>
                </a:solidFill>
                <a:effectLst/>
                <a:latin typeface="Arial" panose="020B0604020202020204" pitchFamily="34" charset="0"/>
              </a:rPr>
              <a:t>Authors</a:t>
            </a:r>
          </a:p>
          <a:p>
            <a:pPr algn="l"/>
            <a:r>
              <a:rPr lang="en-US" b="0" i="0" u="none" strike="noStrike" dirty="0">
                <a:solidFill>
                  <a:srgbClr val="222222"/>
                </a:solidFill>
                <a:effectLst/>
                <a:latin typeface="Arial" panose="020B0604020202020204" pitchFamily="34" charset="0"/>
              </a:rPr>
              <a:t>Irving Kirsch, Brett J Deacon, Tania B </a:t>
            </a:r>
            <a:r>
              <a:rPr lang="en-US" b="0" i="0" u="none" strike="noStrike" dirty="0" err="1">
                <a:solidFill>
                  <a:srgbClr val="222222"/>
                </a:solidFill>
                <a:effectLst/>
                <a:latin typeface="Arial" panose="020B0604020202020204" pitchFamily="34" charset="0"/>
              </a:rPr>
              <a:t>Huedo</a:t>
            </a:r>
            <a:r>
              <a:rPr lang="en-US" b="0" i="0" u="none" strike="noStrike" dirty="0">
                <a:solidFill>
                  <a:srgbClr val="222222"/>
                </a:solidFill>
                <a:effectLst/>
                <a:latin typeface="Arial" panose="020B0604020202020204" pitchFamily="34" charset="0"/>
              </a:rPr>
              <a:t>-Medina, Alan </a:t>
            </a:r>
            <a:r>
              <a:rPr lang="en-US" b="0" i="0" u="none" strike="noStrike" dirty="0" err="1">
                <a:solidFill>
                  <a:srgbClr val="222222"/>
                </a:solidFill>
                <a:effectLst/>
                <a:latin typeface="Arial" panose="020B0604020202020204" pitchFamily="34" charset="0"/>
              </a:rPr>
              <a:t>Scoboria</a:t>
            </a:r>
            <a:r>
              <a:rPr lang="en-US" b="0" i="0" u="none" strike="noStrike" dirty="0">
                <a:solidFill>
                  <a:srgbClr val="222222"/>
                </a:solidFill>
                <a:effectLst/>
                <a:latin typeface="Arial" panose="020B0604020202020204" pitchFamily="34" charset="0"/>
              </a:rPr>
              <a:t>, Thomas J Moore, Blair T Johnson</a:t>
            </a:r>
            <a:endParaRPr lang="en-US" dirty="0">
              <a:solidFill>
                <a:srgbClr val="222222"/>
              </a:solidFill>
              <a:latin typeface="Arial" panose="020B0604020202020204" pitchFamily="34" charset="0"/>
            </a:endParaRPr>
          </a:p>
          <a:p>
            <a:pPr algn="l"/>
            <a:endParaRPr lang="en-US" b="0" i="0" u="none" strike="noStrike" dirty="0">
              <a:solidFill>
                <a:srgbClr val="222222"/>
              </a:solidFill>
              <a:effectLst/>
              <a:latin typeface="Arial" panose="020B0604020202020204" pitchFamily="34" charset="0"/>
            </a:endParaRPr>
          </a:p>
          <a:p>
            <a:pPr algn="l"/>
            <a:r>
              <a:rPr lang="en-US" dirty="0">
                <a:solidFill>
                  <a:srgbClr val="222222"/>
                </a:solidFill>
                <a:latin typeface="Arial" panose="020B0604020202020204" pitchFamily="34" charset="0"/>
              </a:rPr>
              <a:t>B) Don’t turn every dietary study with P&lt;.05 into a headline</a:t>
            </a:r>
          </a:p>
          <a:p>
            <a:pPr algn="l"/>
            <a:endParaRPr lang="en-US" b="0" i="0" u="none" strike="noStrike" dirty="0">
              <a:solidFill>
                <a:srgbClr val="222222"/>
              </a:solidFill>
              <a:effectLst/>
              <a:latin typeface="Arial" panose="020B0604020202020204" pitchFamily="34" charset="0"/>
            </a:endParaRPr>
          </a:p>
          <a:p>
            <a:pPr algn="l"/>
            <a:r>
              <a:rPr lang="en-US" dirty="0">
                <a:solidFill>
                  <a:srgbClr val="222222"/>
                </a:solidFill>
                <a:latin typeface="Arial" panose="020B0604020202020204" pitchFamily="34" charset="0"/>
              </a:rPr>
              <a:t>C) use higher significant cut-offs </a:t>
            </a:r>
          </a:p>
          <a:p>
            <a:pPr algn="l"/>
            <a:endParaRPr lang="en-US" b="0" i="0" u="none" strike="noStrike" dirty="0">
              <a:solidFill>
                <a:srgbClr val="222222"/>
              </a:solidFill>
              <a:effectLst/>
              <a:latin typeface="Arial" panose="020B0604020202020204" pitchFamily="34" charset="0"/>
            </a:endParaRPr>
          </a:p>
          <a:p>
            <a:pPr algn="l"/>
            <a:r>
              <a:rPr lang="en-US" dirty="0">
                <a:solidFill>
                  <a:srgbClr val="222222"/>
                </a:solidFill>
                <a:latin typeface="Arial" panose="020B0604020202020204" pitchFamily="34" charset="0"/>
              </a:rPr>
              <a:t>D) publish results that do not have a significant outcome.  </a:t>
            </a:r>
            <a:endParaRPr lang="en-US" b="0" i="0" u="none" strike="noStrike" dirty="0">
              <a:solidFill>
                <a:srgbClr val="222222"/>
              </a:solidFill>
              <a:effectLst/>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A6E5FCAB-B451-59CC-2E53-B3D034F82B1A}"/>
              </a:ext>
            </a:extLst>
          </p:cNvPr>
          <p:cNvSpPr txBox="1"/>
          <p:nvPr/>
        </p:nvSpPr>
        <p:spPr>
          <a:xfrm>
            <a:off x="998806" y="488148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2062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59F77-95B8-0C6A-216C-3B53B2B7AA6B}"/>
              </a:ext>
            </a:extLst>
          </p:cNvPr>
          <p:cNvSpPr txBox="1"/>
          <p:nvPr/>
        </p:nvSpPr>
        <p:spPr>
          <a:xfrm>
            <a:off x="520504" y="1308295"/>
            <a:ext cx="11113477" cy="3416320"/>
          </a:xfrm>
          <a:prstGeom prst="rect">
            <a:avLst/>
          </a:prstGeom>
          <a:noFill/>
        </p:spPr>
        <p:txBody>
          <a:bodyPr wrap="square" rtlCol="0">
            <a:spAutoFit/>
          </a:bodyPr>
          <a:lstStyle/>
          <a:p>
            <a:r>
              <a:rPr lang="en-US" sz="3600" dirty="0"/>
              <a:t>BLAST = </a:t>
            </a:r>
            <a:r>
              <a:rPr lang="en-US" sz="3600" i="0" u="none" strike="noStrike" dirty="0">
                <a:solidFill>
                  <a:srgbClr val="212121"/>
                </a:solidFill>
                <a:effectLst/>
                <a:latin typeface="Source Sans Pro" panose="020B0503030403020204" pitchFamily="34" charset="0"/>
              </a:rPr>
              <a:t>Basic </a:t>
            </a:r>
            <a:r>
              <a:rPr lang="en-US" sz="3600" b="1" i="0" u="none" strike="noStrike" dirty="0">
                <a:solidFill>
                  <a:srgbClr val="212121"/>
                </a:solidFill>
                <a:effectLst/>
                <a:latin typeface="Source Sans Pro" panose="020B0503030403020204" pitchFamily="34" charset="0"/>
              </a:rPr>
              <a:t>Local</a:t>
            </a:r>
            <a:r>
              <a:rPr lang="en-US" sz="3600" i="0" u="none" strike="noStrike" dirty="0">
                <a:solidFill>
                  <a:srgbClr val="212121"/>
                </a:solidFill>
                <a:effectLst/>
                <a:latin typeface="Source Sans Pro" panose="020B0503030403020204" pitchFamily="34" charset="0"/>
              </a:rPr>
              <a:t> Alignment Search Tool</a:t>
            </a:r>
          </a:p>
          <a:p>
            <a:r>
              <a:rPr lang="en-US" sz="3600" dirty="0"/>
              <a:t> </a:t>
            </a:r>
          </a:p>
          <a:p>
            <a:endParaRPr lang="en-US" sz="3600" dirty="0"/>
          </a:p>
          <a:p>
            <a:r>
              <a:rPr lang="en-US" sz="3600" dirty="0"/>
              <a:t>meaning:  Blast does not align the whole query sequence to the target sequence in the database, but only provides local matches.  </a:t>
            </a:r>
          </a:p>
        </p:txBody>
      </p:sp>
    </p:spTree>
    <p:extLst>
      <p:ext uri="{BB962C8B-B14F-4D97-AF65-F5344CB8AC3E}">
        <p14:creationId xmlns:p14="http://schemas.microsoft.com/office/powerpoint/2010/main" val="299759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4" name="Picture 10">
            <a:extLst>
              <a:ext uri="{FF2B5EF4-FFF2-40B4-BE49-F238E27FC236}">
                <a16:creationId xmlns:a16="http://schemas.microsoft.com/office/drawing/2014/main" id="{E9A8B147-0817-3D4A-B991-14B6B5767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35" y="2286000"/>
            <a:ext cx="4645541" cy="339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8" name="Rectangle 5">
            <a:extLst>
              <a:ext uri="{FF2B5EF4-FFF2-40B4-BE49-F238E27FC236}">
                <a16:creationId xmlns:a16="http://schemas.microsoft.com/office/drawing/2014/main" id="{9B6EBBA8-1D01-2D42-A947-F61824DFE03F}"/>
              </a:ext>
            </a:extLst>
          </p:cNvPr>
          <p:cNvSpPr>
            <a:spLocks noGrp="1" noChangeArrowheads="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Kerfeld and Scott, PLoS Biology 2011</a:t>
            </a:r>
          </a:p>
        </p:txBody>
      </p:sp>
      <p:sp>
        <p:nvSpPr>
          <p:cNvPr id="39939" name="Slide Number Placeholder 6">
            <a:extLst>
              <a:ext uri="{FF2B5EF4-FFF2-40B4-BE49-F238E27FC236}">
                <a16:creationId xmlns:a16="http://schemas.microsoft.com/office/drawing/2014/main" id="{6C4F147E-CE9B-AA49-8D37-0CCE4A498FB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DC1FB1-ECBE-CE49-A432-2A5749F0004D}" type="slidenum">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9940" name="Rectangle 6">
            <a:extLst>
              <a:ext uri="{FF2B5EF4-FFF2-40B4-BE49-F238E27FC236}">
                <a16:creationId xmlns:a16="http://schemas.microsoft.com/office/drawing/2014/main" id="{284AD4F3-4FDC-FA4A-8D63-480FD999D809}"/>
              </a:ext>
            </a:extLst>
          </p:cNvPr>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82C533-5D31-9B42-B3BC-2BEA53D2780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9941" name="Rectangle 2">
            <a:extLst>
              <a:ext uri="{FF2B5EF4-FFF2-40B4-BE49-F238E27FC236}">
                <a16:creationId xmlns:a16="http://schemas.microsoft.com/office/drawing/2014/main" id="{3379F2C4-178C-FC46-8E43-CFE3ACD813D7}"/>
              </a:ext>
            </a:extLst>
          </p:cNvPr>
          <p:cNvSpPr>
            <a:spLocks noGrp="1" noChangeArrowheads="1"/>
          </p:cNvSpPr>
          <p:nvPr>
            <p:ph type="title"/>
          </p:nvPr>
        </p:nvSpPr>
        <p:spPr/>
        <p:txBody>
          <a:bodyPr/>
          <a:lstStyle/>
          <a:p>
            <a:pPr eaLnBrk="1" hangingPunct="1"/>
            <a:r>
              <a:rPr lang="en-US" altLang="en-US" sz="2400" b="1" dirty="0"/>
              <a:t>BLAST Phase 1:  </a:t>
            </a:r>
            <a:r>
              <a:rPr lang="en-US" altLang="en-US" sz="2400" dirty="0"/>
              <a:t>Segmenting the query sequence; </a:t>
            </a:r>
            <a:br>
              <a:rPr lang="en-US" altLang="en-US" sz="2400" dirty="0"/>
            </a:br>
            <a:r>
              <a:rPr lang="en-US" altLang="en-US" sz="2400" dirty="0"/>
              <a:t>scoring potential word matches--compile</a:t>
            </a:r>
          </a:p>
        </p:txBody>
      </p:sp>
      <p:sp>
        <p:nvSpPr>
          <p:cNvPr id="39942" name="Rectangle 3">
            <a:extLst>
              <a:ext uri="{FF2B5EF4-FFF2-40B4-BE49-F238E27FC236}">
                <a16:creationId xmlns:a16="http://schemas.microsoft.com/office/drawing/2014/main" id="{94D2199D-39E0-B849-A96E-9ECD1C65C9F8}"/>
              </a:ext>
            </a:extLst>
          </p:cNvPr>
          <p:cNvSpPr>
            <a:spLocks noGrp="1" noChangeArrowheads="1"/>
          </p:cNvSpPr>
          <p:nvPr>
            <p:ph sz="half" idx="2"/>
          </p:nvPr>
        </p:nvSpPr>
        <p:spPr/>
        <p:txBody>
          <a:bodyPr/>
          <a:lstStyle/>
          <a:p>
            <a:pPr eaLnBrk="1" hangingPunct="1">
              <a:lnSpc>
                <a:spcPct val="80000"/>
              </a:lnSpc>
            </a:pPr>
            <a:r>
              <a:rPr lang="en-US" altLang="en-US" sz="2400" dirty="0"/>
              <a:t>BLAST:</a:t>
            </a:r>
          </a:p>
          <a:p>
            <a:pPr lvl="1" eaLnBrk="1" hangingPunct="1"/>
            <a:r>
              <a:rPr lang="en-US" altLang="en-US" sz="2000" dirty="0"/>
              <a:t>Segments the query sequence into pieces (“words”) </a:t>
            </a:r>
          </a:p>
          <a:p>
            <a:pPr lvl="2" eaLnBrk="1" hangingPunct="1"/>
            <a:r>
              <a:rPr lang="en-US" altLang="en-US" sz="1800" dirty="0"/>
              <a:t>Default word length:  3 amino acids or 11 nucleic acids</a:t>
            </a:r>
          </a:p>
          <a:p>
            <a:pPr lvl="1" eaLnBrk="1" hangingPunct="1"/>
            <a:r>
              <a:rPr lang="en-US" altLang="en-US" sz="2000" dirty="0"/>
              <a:t>Creates a list of synonyms and their scores for comparing query words to target words</a:t>
            </a:r>
          </a:p>
          <a:p>
            <a:pPr lvl="2" eaLnBrk="1" hangingPunct="1"/>
            <a:r>
              <a:rPr lang="en-US" altLang="en-US" sz="1800" dirty="0"/>
              <a:t>Uses scoring matrix to calculate scores for synonyms that might be found in the database</a:t>
            </a:r>
          </a:p>
          <a:p>
            <a:pPr lvl="1" eaLnBrk="1" hangingPunct="1"/>
            <a:r>
              <a:rPr lang="en-US" altLang="en-US" sz="2000" dirty="0"/>
              <a:t>Saves the scores (and synonyms) exceeding a given threshold T</a:t>
            </a:r>
          </a:p>
        </p:txBody>
      </p:sp>
    </p:spTree>
    <p:extLst>
      <p:ext uri="{BB962C8B-B14F-4D97-AF65-F5344CB8AC3E}">
        <p14:creationId xmlns:p14="http://schemas.microsoft.com/office/powerpoint/2010/main" val="76073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a:extLst>
              <a:ext uri="{FF2B5EF4-FFF2-40B4-BE49-F238E27FC236}">
                <a16:creationId xmlns:a16="http://schemas.microsoft.com/office/drawing/2014/main" id="{A81A2A41-11CB-C946-9BF3-A7AE07E4960F}"/>
              </a:ext>
            </a:extLst>
          </p:cNvPr>
          <p:cNvSpPr>
            <a:spLocks noGrp="1" noChangeArrowheads="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Kerfeld and Scott, PLoS Biology 2011</a:t>
            </a:r>
          </a:p>
        </p:txBody>
      </p:sp>
      <p:sp>
        <p:nvSpPr>
          <p:cNvPr id="41986" name="Rectangle 6">
            <a:extLst>
              <a:ext uri="{FF2B5EF4-FFF2-40B4-BE49-F238E27FC236}">
                <a16:creationId xmlns:a16="http://schemas.microsoft.com/office/drawing/2014/main" id="{3DB5CF1F-3280-4442-B3CC-58B2E39F84D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AC3634A-88FC-C245-934E-ABAAFC5DF28F}" type="slidenum">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987" name="Rectangle 6">
            <a:extLst>
              <a:ext uri="{FF2B5EF4-FFF2-40B4-BE49-F238E27FC236}">
                <a16:creationId xmlns:a16="http://schemas.microsoft.com/office/drawing/2014/main" id="{9F48D9B4-F919-6E4F-9B13-31431D6C56F5}"/>
              </a:ext>
            </a:extLst>
          </p:cNvPr>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479B9-C4FF-3A4F-B53B-C65AF1DBF6D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988" name="Rectangle 2">
            <a:extLst>
              <a:ext uri="{FF2B5EF4-FFF2-40B4-BE49-F238E27FC236}">
                <a16:creationId xmlns:a16="http://schemas.microsoft.com/office/drawing/2014/main" id="{EA2AD991-3B25-404B-BA81-1537CB21B4C3}"/>
              </a:ext>
            </a:extLst>
          </p:cNvPr>
          <p:cNvSpPr>
            <a:spLocks noGrp="1" noChangeArrowheads="1"/>
          </p:cNvSpPr>
          <p:nvPr>
            <p:ph type="title"/>
          </p:nvPr>
        </p:nvSpPr>
        <p:spPr>
          <a:xfrm>
            <a:off x="1981200" y="0"/>
            <a:ext cx="8229600" cy="1143000"/>
          </a:xfrm>
        </p:spPr>
        <p:txBody>
          <a:bodyPr/>
          <a:lstStyle/>
          <a:p>
            <a:pPr eaLnBrk="1" hangingPunct="1"/>
            <a:r>
              <a:rPr lang="en-US" altLang="en-US" sz="2400" b="1" dirty="0"/>
              <a:t>BLAST Phase 2: </a:t>
            </a:r>
            <a:r>
              <a:rPr lang="en-US" altLang="en-US" sz="2400" dirty="0"/>
              <a:t>Scanning the database</a:t>
            </a:r>
          </a:p>
        </p:txBody>
      </p:sp>
      <p:sp>
        <p:nvSpPr>
          <p:cNvPr id="41989" name="Rectangle 3">
            <a:extLst>
              <a:ext uri="{FF2B5EF4-FFF2-40B4-BE49-F238E27FC236}">
                <a16:creationId xmlns:a16="http://schemas.microsoft.com/office/drawing/2014/main" id="{B40251EE-71BC-E740-9622-3118B1F846E5}"/>
              </a:ext>
            </a:extLst>
          </p:cNvPr>
          <p:cNvSpPr>
            <a:spLocks noGrp="1" noChangeArrowheads="1"/>
          </p:cNvSpPr>
          <p:nvPr>
            <p:ph type="body" sz="half" idx="1"/>
          </p:nvPr>
        </p:nvSpPr>
        <p:spPr>
          <a:xfrm>
            <a:off x="1981200" y="990601"/>
            <a:ext cx="8229600" cy="2187575"/>
          </a:xfrm>
        </p:spPr>
        <p:txBody>
          <a:bodyPr/>
          <a:lstStyle/>
          <a:p>
            <a:pPr eaLnBrk="1" hangingPunct="1"/>
            <a:r>
              <a:rPr lang="en-US" altLang="en-US" sz="2800" dirty="0"/>
              <a:t>BLAST </a:t>
            </a:r>
          </a:p>
          <a:p>
            <a:pPr lvl="1" eaLnBrk="1" hangingPunct="1"/>
            <a:r>
              <a:rPr lang="en-US" altLang="en-US" sz="2400" dirty="0"/>
              <a:t>Scans the database for matches to the word list with acceptable T values</a:t>
            </a:r>
          </a:p>
          <a:p>
            <a:pPr lvl="1" eaLnBrk="1" hangingPunct="1"/>
            <a:r>
              <a:rPr lang="en-US" altLang="en-US" sz="2400" dirty="0"/>
              <a:t>Requires two matches (“hits”) within the target sequence</a:t>
            </a:r>
          </a:p>
          <a:p>
            <a:pPr lvl="1" eaLnBrk="1" hangingPunct="1"/>
            <a:r>
              <a:rPr lang="en-US" altLang="en-US" sz="2400" dirty="0"/>
              <a:t>Sets aside sequences with matches above T for further analysis</a:t>
            </a:r>
          </a:p>
          <a:p>
            <a:pPr lvl="1" eaLnBrk="1" hangingPunct="1"/>
            <a:endParaRPr lang="en-US" altLang="en-US" sz="2400" dirty="0"/>
          </a:p>
          <a:p>
            <a:pPr lvl="1" eaLnBrk="1" hangingPunct="1">
              <a:buFontTx/>
              <a:buNone/>
            </a:pPr>
            <a:endParaRPr lang="en-US" altLang="en-US" sz="2400" dirty="0"/>
          </a:p>
        </p:txBody>
      </p:sp>
      <p:sp>
        <p:nvSpPr>
          <p:cNvPr id="41990" name="TextBox 9">
            <a:extLst>
              <a:ext uri="{FF2B5EF4-FFF2-40B4-BE49-F238E27FC236}">
                <a16:creationId xmlns:a16="http://schemas.microsoft.com/office/drawing/2014/main" id="{92EF914E-1E9D-C843-851A-A2D8F5067D20}"/>
              </a:ext>
            </a:extLst>
          </p:cNvPr>
          <p:cNvSpPr txBox="1">
            <a:spLocks noChangeArrowheads="1"/>
          </p:cNvSpPr>
          <p:nvPr/>
        </p:nvSpPr>
        <p:spPr bwMode="auto">
          <a:xfrm>
            <a:off x="2590801" y="5265738"/>
            <a:ext cx="3355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…………..SWITEASFSPPGIM…..</a:t>
            </a:r>
          </a:p>
        </p:txBody>
      </p:sp>
      <p:sp>
        <p:nvSpPr>
          <p:cNvPr id="41991" name="Rectangle 10">
            <a:extLst>
              <a:ext uri="{FF2B5EF4-FFF2-40B4-BE49-F238E27FC236}">
                <a16:creationId xmlns:a16="http://schemas.microsoft.com/office/drawing/2014/main" id="{08A6A476-7802-BF46-874E-86432A260B2C}"/>
              </a:ext>
            </a:extLst>
          </p:cNvPr>
          <p:cNvSpPr>
            <a:spLocks noChangeArrowheads="1"/>
          </p:cNvSpPr>
          <p:nvPr/>
        </p:nvSpPr>
        <p:spPr bwMode="auto">
          <a:xfrm>
            <a:off x="3429001" y="4964114"/>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SWI</a:t>
            </a:r>
          </a:p>
        </p:txBody>
      </p:sp>
      <p:sp>
        <p:nvSpPr>
          <p:cNvPr id="41992" name="Rectangle 11">
            <a:extLst>
              <a:ext uri="{FF2B5EF4-FFF2-40B4-BE49-F238E27FC236}">
                <a16:creationId xmlns:a16="http://schemas.microsoft.com/office/drawing/2014/main" id="{A820D920-D3EC-5045-BAA7-719C8B79FAE7}"/>
              </a:ext>
            </a:extLst>
          </p:cNvPr>
          <p:cNvSpPr>
            <a:spLocks noChangeArrowheads="1"/>
          </p:cNvSpPr>
          <p:nvPr/>
        </p:nvSpPr>
        <p:spPr bwMode="auto">
          <a:xfrm>
            <a:off x="4800600" y="4964114"/>
            <a:ext cx="598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PGI</a:t>
            </a:r>
          </a:p>
        </p:txBody>
      </p:sp>
      <p:sp>
        <p:nvSpPr>
          <p:cNvPr id="41993" name="TextBox 13">
            <a:extLst>
              <a:ext uri="{FF2B5EF4-FFF2-40B4-BE49-F238E27FC236}">
                <a16:creationId xmlns:a16="http://schemas.microsoft.com/office/drawing/2014/main" id="{2937F6D5-CF3F-B94D-B7FD-041FBD308A2E}"/>
              </a:ext>
            </a:extLst>
          </p:cNvPr>
          <p:cNvSpPr txBox="1">
            <a:spLocks noChangeArrowheads="1"/>
          </p:cNvSpPr>
          <p:nvPr/>
        </p:nvSpPr>
        <p:spPr bwMode="auto">
          <a:xfrm>
            <a:off x="6705601" y="5268914"/>
            <a:ext cx="367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Possible match from the database</a:t>
            </a:r>
          </a:p>
        </p:txBody>
      </p:sp>
      <p:sp>
        <p:nvSpPr>
          <p:cNvPr id="41994" name="TextBox 14">
            <a:extLst>
              <a:ext uri="{FF2B5EF4-FFF2-40B4-BE49-F238E27FC236}">
                <a16:creationId xmlns:a16="http://schemas.microsoft.com/office/drawing/2014/main" id="{FFB2C0AA-E836-4D41-B492-31966C05C5A2}"/>
              </a:ext>
            </a:extLst>
          </p:cNvPr>
          <p:cNvSpPr txBox="1">
            <a:spLocks noChangeArrowheads="1"/>
          </p:cNvSpPr>
          <p:nvPr/>
        </p:nvSpPr>
        <p:spPr bwMode="auto">
          <a:xfrm>
            <a:off x="5715000" y="3810001"/>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Words</a:t>
            </a:r>
          </a:p>
        </p:txBody>
      </p:sp>
      <p:cxnSp>
        <p:nvCxnSpPr>
          <p:cNvPr id="41995" name="Straight Arrow Connector 15">
            <a:extLst>
              <a:ext uri="{FF2B5EF4-FFF2-40B4-BE49-F238E27FC236}">
                <a16:creationId xmlns:a16="http://schemas.microsoft.com/office/drawing/2014/main" id="{B77E5C29-6164-894A-B308-053D153588CE}"/>
              </a:ext>
            </a:extLst>
          </p:cNvPr>
          <p:cNvCxnSpPr>
            <a:cxnSpLocks noChangeShapeType="1"/>
            <a:stCxn id="41994" idx="1"/>
            <a:endCxn id="41992" idx="0"/>
          </p:cNvCxnSpPr>
          <p:nvPr/>
        </p:nvCxnSpPr>
        <p:spPr bwMode="auto">
          <a:xfrm flipH="1">
            <a:off x="5100638" y="3994151"/>
            <a:ext cx="614362" cy="969963"/>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6" name="Straight Arrow Connector 18">
            <a:extLst>
              <a:ext uri="{FF2B5EF4-FFF2-40B4-BE49-F238E27FC236}">
                <a16:creationId xmlns:a16="http://schemas.microsoft.com/office/drawing/2014/main" id="{4CFFB060-16DA-EE44-8D3C-B9BB02F6FB16}"/>
              </a:ext>
            </a:extLst>
          </p:cNvPr>
          <p:cNvCxnSpPr>
            <a:cxnSpLocks noChangeShapeType="1"/>
            <a:stCxn id="41994" idx="1"/>
            <a:endCxn id="41991" idx="0"/>
          </p:cNvCxnSpPr>
          <p:nvPr/>
        </p:nvCxnSpPr>
        <p:spPr bwMode="auto">
          <a:xfrm flipH="1">
            <a:off x="3740150" y="3994151"/>
            <a:ext cx="1974850" cy="969963"/>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997" name="Straight Arrow Connector 21">
            <a:extLst>
              <a:ext uri="{FF2B5EF4-FFF2-40B4-BE49-F238E27FC236}">
                <a16:creationId xmlns:a16="http://schemas.microsoft.com/office/drawing/2014/main" id="{82312FB9-F5A8-0144-BD64-CB97D629C991}"/>
              </a:ext>
            </a:extLst>
          </p:cNvPr>
          <p:cNvCxnSpPr>
            <a:cxnSpLocks noChangeShapeType="1"/>
            <a:stCxn id="41993" idx="1"/>
            <a:endCxn id="41990" idx="3"/>
          </p:cNvCxnSpPr>
          <p:nvPr/>
        </p:nvCxnSpPr>
        <p:spPr bwMode="auto">
          <a:xfrm rot="10800000">
            <a:off x="5946776" y="5449888"/>
            <a:ext cx="758825" cy="4762"/>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22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50266"/>
            <a:ext cx="6276975"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457201"/>
            <a:ext cx="6718663"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7"/>
          <p:cNvSpPr txBox="1">
            <a:spLocks noChangeArrowheads="1"/>
          </p:cNvSpPr>
          <p:nvPr/>
        </p:nvSpPr>
        <p:spPr bwMode="auto">
          <a:xfrm>
            <a:off x="4281487" y="-4762"/>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charset="0"/>
                <a:ea typeface="ＭＳ Ｐゴシック" charset="-128"/>
                <a:cs typeface="+mn-cs"/>
              </a:rPr>
              <a:t>PAM 250 log (odds) matrix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a:extLst>
              <a:ext uri="{FF2B5EF4-FFF2-40B4-BE49-F238E27FC236}">
                <a16:creationId xmlns:a16="http://schemas.microsoft.com/office/drawing/2014/main" id="{756ADC7D-F972-6D4F-90C1-BFC5565B94DB}"/>
              </a:ext>
            </a:extLst>
          </p:cNvPr>
          <p:cNvSpPr>
            <a:spLocks noGrp="1" noChangeArrowheads="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Kerfeld and Scott, PLoS Biology 2011</a:t>
            </a:r>
          </a:p>
        </p:txBody>
      </p:sp>
      <p:sp>
        <p:nvSpPr>
          <p:cNvPr id="44034" name="Slide Number Placeholder 6">
            <a:extLst>
              <a:ext uri="{FF2B5EF4-FFF2-40B4-BE49-F238E27FC236}">
                <a16:creationId xmlns:a16="http://schemas.microsoft.com/office/drawing/2014/main" id="{A289AFBF-FCC6-8D4D-8E30-92B25874094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86DFF4-8148-D745-9FD5-DDC0AB2D9037}" type="slidenum">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4035" name="Rectangle 6">
            <a:extLst>
              <a:ext uri="{FF2B5EF4-FFF2-40B4-BE49-F238E27FC236}">
                <a16:creationId xmlns:a16="http://schemas.microsoft.com/office/drawing/2014/main" id="{C5DF7222-F7EC-784F-9766-854CEA0BE46B}"/>
              </a:ext>
            </a:extLst>
          </p:cNvPr>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F831CD-D08C-1342-AD9A-C6D3009EE27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4036" name="Rectangle 2">
            <a:extLst>
              <a:ext uri="{FF2B5EF4-FFF2-40B4-BE49-F238E27FC236}">
                <a16:creationId xmlns:a16="http://schemas.microsoft.com/office/drawing/2014/main" id="{1C719726-F725-2B4C-AE13-AA54CB1492F3}"/>
              </a:ext>
            </a:extLst>
          </p:cNvPr>
          <p:cNvSpPr>
            <a:spLocks noGrp="1" noChangeArrowheads="1"/>
          </p:cNvSpPr>
          <p:nvPr>
            <p:ph type="title"/>
          </p:nvPr>
        </p:nvSpPr>
        <p:spPr>
          <a:xfrm>
            <a:off x="1981200" y="-152400"/>
            <a:ext cx="8229600" cy="1143000"/>
          </a:xfrm>
        </p:spPr>
        <p:txBody>
          <a:bodyPr/>
          <a:lstStyle/>
          <a:p>
            <a:pPr eaLnBrk="1" hangingPunct="1"/>
            <a:r>
              <a:rPr lang="en-US" altLang="en-US" sz="2400" b="1"/>
              <a:t>BLAST Phase 3: Extending the hits</a:t>
            </a:r>
          </a:p>
        </p:txBody>
      </p:sp>
      <p:sp>
        <p:nvSpPr>
          <p:cNvPr id="44037" name="Rectangle 3">
            <a:extLst>
              <a:ext uri="{FF2B5EF4-FFF2-40B4-BE49-F238E27FC236}">
                <a16:creationId xmlns:a16="http://schemas.microsoft.com/office/drawing/2014/main" id="{3B4FDA98-061E-1F49-B138-F4B2A8C0C235}"/>
              </a:ext>
            </a:extLst>
          </p:cNvPr>
          <p:cNvSpPr>
            <a:spLocks noGrp="1" noChangeArrowheads="1"/>
          </p:cNvSpPr>
          <p:nvPr>
            <p:ph type="body" sz="half" idx="1"/>
          </p:nvPr>
        </p:nvSpPr>
        <p:spPr>
          <a:xfrm>
            <a:off x="1981200" y="762001"/>
            <a:ext cx="8229600" cy="2187575"/>
          </a:xfrm>
        </p:spPr>
        <p:txBody>
          <a:bodyPr/>
          <a:lstStyle/>
          <a:p>
            <a:pPr eaLnBrk="1" hangingPunct="1"/>
            <a:r>
              <a:rPr lang="en-US" altLang="en-US" sz="2800"/>
              <a:t>BLAST</a:t>
            </a:r>
          </a:p>
          <a:p>
            <a:pPr lvl="1" eaLnBrk="1" hangingPunct="1"/>
            <a:r>
              <a:rPr lang="en-US" altLang="en-US" sz="2400"/>
              <a:t>Searches 5’ and 3’ of the word hit on both the query and target sequence </a:t>
            </a:r>
          </a:p>
          <a:p>
            <a:pPr lvl="1" eaLnBrk="1" hangingPunct="1"/>
            <a:r>
              <a:rPr lang="en-US" altLang="en-US" sz="2400"/>
              <a:t>Adds up the score for sequence identity or similarity until value exceeds S</a:t>
            </a:r>
          </a:p>
          <a:p>
            <a:pPr lvl="1" eaLnBrk="1" hangingPunct="1"/>
            <a:r>
              <a:rPr lang="en-US" altLang="en-US" sz="2400"/>
              <a:t>Alignment is dropped from subsequent analyses if value never exceeds S</a:t>
            </a:r>
          </a:p>
        </p:txBody>
      </p:sp>
      <p:pic>
        <p:nvPicPr>
          <p:cNvPr id="44038" name="Picture 5">
            <a:extLst>
              <a:ext uri="{FF2B5EF4-FFF2-40B4-BE49-F238E27FC236}">
                <a16:creationId xmlns:a16="http://schemas.microsoft.com/office/drawing/2014/main" id="{725C2036-3504-204C-B6CC-F87A33BBB9D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24188" y="3733800"/>
            <a:ext cx="5726112" cy="1295400"/>
          </a:xfrm>
        </p:spPr>
      </p:pic>
    </p:spTree>
    <p:extLst>
      <p:ext uri="{BB962C8B-B14F-4D97-AF65-F5344CB8AC3E}">
        <p14:creationId xmlns:p14="http://schemas.microsoft.com/office/powerpoint/2010/main" val="302359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691F-1EE1-4649-8595-0D3770E8D4B6}"/>
              </a:ext>
            </a:extLst>
          </p:cNvPr>
          <p:cNvSpPr>
            <a:spLocks noGrp="1"/>
          </p:cNvSpPr>
          <p:nvPr>
            <p:ph type="title"/>
          </p:nvPr>
        </p:nvSpPr>
        <p:spPr>
          <a:xfrm>
            <a:off x="660400" y="365125"/>
            <a:ext cx="10693400" cy="1325563"/>
          </a:xfrm>
        </p:spPr>
        <p:txBody>
          <a:bodyPr>
            <a:normAutofit/>
          </a:bodyPr>
          <a:lstStyle/>
          <a:p>
            <a:r>
              <a:rPr lang="en-US" sz="3600" dirty="0"/>
              <a:t>Aligning sequences is part of many analytical pipelines </a:t>
            </a:r>
          </a:p>
        </p:txBody>
      </p:sp>
      <p:sp>
        <p:nvSpPr>
          <p:cNvPr id="3" name="Content Placeholder 2">
            <a:extLst>
              <a:ext uri="{FF2B5EF4-FFF2-40B4-BE49-F238E27FC236}">
                <a16:creationId xmlns:a16="http://schemas.microsoft.com/office/drawing/2014/main" id="{82B593F9-9A0A-F64F-B897-E2BC56C32F46}"/>
              </a:ext>
            </a:extLst>
          </p:cNvPr>
          <p:cNvSpPr>
            <a:spLocks noGrp="1"/>
          </p:cNvSpPr>
          <p:nvPr>
            <p:ph idx="1"/>
          </p:nvPr>
        </p:nvSpPr>
        <p:spPr>
          <a:xfrm>
            <a:off x="660400" y="1400476"/>
            <a:ext cx="10515600" cy="4351338"/>
          </a:xfrm>
        </p:spPr>
        <p:txBody>
          <a:bodyPr/>
          <a:lstStyle/>
          <a:p>
            <a:pPr marL="0" indent="0">
              <a:buNone/>
            </a:pPr>
            <a:r>
              <a:rPr lang="en-US" dirty="0"/>
              <a:t>Alignments can be local or global</a:t>
            </a:r>
          </a:p>
          <a:p>
            <a:pPr marL="0" indent="0">
              <a:buNone/>
            </a:pPr>
            <a:endParaRPr lang="en-US" dirty="0"/>
          </a:p>
          <a:p>
            <a:pPr marL="0" indent="0">
              <a:buNone/>
            </a:pPr>
            <a:r>
              <a:rPr lang="en-US" dirty="0">
                <a:solidFill>
                  <a:schemeClr val="accent1"/>
                </a:solidFill>
              </a:rPr>
              <a:t>local:</a:t>
            </a:r>
            <a:r>
              <a:rPr lang="en-US" dirty="0"/>
              <a:t> e.g. blast finds stretches of similar sequences</a:t>
            </a:r>
          </a:p>
          <a:p>
            <a:pPr marL="0" indent="0">
              <a:buNone/>
            </a:pPr>
            <a:r>
              <a:rPr lang="en-US" dirty="0">
                <a:solidFill>
                  <a:schemeClr val="accent1"/>
                </a:solidFill>
              </a:rPr>
              <a:t>global</a:t>
            </a:r>
            <a:r>
              <a:rPr lang="en-US" dirty="0"/>
              <a:t>:  two (or more) sequences are aligned from beginning to end (e.g. in </a:t>
            </a:r>
            <a:r>
              <a:rPr lang="en-US" dirty="0" err="1"/>
              <a:t>fasta</a:t>
            </a:r>
            <a:r>
              <a:rPr lang="en-US" dirty="0"/>
              <a:t> databank searches)</a:t>
            </a:r>
          </a:p>
          <a:p>
            <a:pPr marL="0" indent="0">
              <a:buNone/>
            </a:pPr>
            <a:endParaRPr lang="en-US" dirty="0"/>
          </a:p>
        </p:txBody>
      </p:sp>
      <p:pic>
        <p:nvPicPr>
          <p:cNvPr id="3074" name="Picture 2">
            <a:extLst>
              <a:ext uri="{FF2B5EF4-FFF2-40B4-BE49-F238E27FC236}">
                <a16:creationId xmlns:a16="http://schemas.microsoft.com/office/drawing/2014/main" id="{AD9F5F63-F6D1-7141-9067-0DA18E46B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448" y="3429000"/>
            <a:ext cx="4960551" cy="317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08F62-6A11-8846-96DB-A9B7AA87E3DE}"/>
              </a:ext>
            </a:extLst>
          </p:cNvPr>
          <p:cNvSpPr txBox="1"/>
          <p:nvPr/>
        </p:nvSpPr>
        <p:spPr>
          <a:xfrm>
            <a:off x="908746" y="6488668"/>
            <a:ext cx="10374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en.wikipedia.org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/wiki/Smith–</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Waterman_algorithm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#/media/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File:Alignment-Comparison-En.png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30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12FA0BD4-D132-B048-BB77-DFC3071A2305}"/>
              </a:ext>
            </a:extLst>
          </p:cNvPr>
          <p:cNvSpPr>
            <a:spLocks noChangeArrowheads="1"/>
          </p:cNvSpPr>
          <p:nvPr/>
        </p:nvSpPr>
        <p:spPr bwMode="auto">
          <a:xfrm>
            <a:off x="2641600" y="304800"/>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buNone/>
            </a:pPr>
            <a:r>
              <a:rPr lang="en-GB" altLang="en-US" sz="2400" b="1">
                <a:solidFill>
                  <a:srgbClr val="003366"/>
                </a:solidFill>
                <a:latin typeface="Arial" panose="020B0604020202020204" pitchFamily="34" charset="0"/>
              </a:rPr>
              <a:t>Types of Blast searching</a:t>
            </a:r>
            <a:endParaRPr lang="en-GB" altLang="en-US" sz="4400">
              <a:solidFill>
                <a:srgbClr val="FF0000"/>
              </a:solidFill>
            </a:endParaRPr>
          </a:p>
        </p:txBody>
      </p:sp>
      <p:sp>
        <p:nvSpPr>
          <p:cNvPr id="33794" name="Rectangle 3">
            <a:extLst>
              <a:ext uri="{FF2B5EF4-FFF2-40B4-BE49-F238E27FC236}">
                <a16:creationId xmlns:a16="http://schemas.microsoft.com/office/drawing/2014/main" id="{FBCCB1B2-0AFA-D44F-B01F-C95C740EE971}"/>
              </a:ext>
            </a:extLst>
          </p:cNvPr>
          <p:cNvSpPr>
            <a:spLocks noChangeArrowheads="1"/>
          </p:cNvSpPr>
          <p:nvPr/>
        </p:nvSpPr>
        <p:spPr bwMode="auto">
          <a:xfrm>
            <a:off x="1860550" y="1143001"/>
            <a:ext cx="9210724"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lnSpc>
                <a:spcPct val="90000"/>
              </a:lnSpc>
              <a:spcAft>
                <a:spcPct val="0"/>
              </a:spcAft>
            </a:pPr>
            <a:r>
              <a:rPr lang="en-GB" altLang="en-US" sz="2400" dirty="0" err="1">
                <a:solidFill>
                  <a:srgbClr val="000000"/>
                </a:solidFill>
                <a:latin typeface="+mj-lt"/>
              </a:rPr>
              <a:t>blastp</a:t>
            </a:r>
            <a:r>
              <a:rPr lang="en-GB" altLang="en-US" sz="2400" dirty="0">
                <a:solidFill>
                  <a:srgbClr val="000000"/>
                </a:solidFill>
                <a:latin typeface="+mj-lt"/>
              </a:rPr>
              <a:t> compares an amino acid query sequence against a protein sequence database</a:t>
            </a:r>
          </a:p>
          <a:p>
            <a:pPr fontAlgn="base">
              <a:lnSpc>
                <a:spcPct val="90000"/>
              </a:lnSpc>
              <a:spcAft>
                <a:spcPct val="0"/>
              </a:spcAft>
            </a:pPr>
            <a:endParaRPr lang="en-GB" altLang="en-US" sz="2400" dirty="0">
              <a:solidFill>
                <a:srgbClr val="000000"/>
              </a:solidFill>
              <a:latin typeface="+mj-lt"/>
            </a:endParaRPr>
          </a:p>
          <a:p>
            <a:pPr fontAlgn="base">
              <a:lnSpc>
                <a:spcPct val="90000"/>
              </a:lnSpc>
              <a:spcAft>
                <a:spcPct val="0"/>
              </a:spcAft>
            </a:pPr>
            <a:r>
              <a:rPr lang="en-GB" altLang="en-US" sz="2400" dirty="0">
                <a:solidFill>
                  <a:srgbClr val="000000"/>
                </a:solidFill>
                <a:latin typeface="+mj-lt"/>
              </a:rPr>
              <a:t>blastn compares a nucleotide query sequence against a nucleotide sequence database</a:t>
            </a:r>
          </a:p>
          <a:p>
            <a:pPr fontAlgn="base">
              <a:lnSpc>
                <a:spcPct val="90000"/>
              </a:lnSpc>
              <a:spcAft>
                <a:spcPct val="0"/>
              </a:spcAft>
            </a:pPr>
            <a:endParaRPr lang="en-GB" altLang="en-US" sz="2400" dirty="0">
              <a:solidFill>
                <a:srgbClr val="000000"/>
              </a:solidFill>
              <a:latin typeface="+mj-lt"/>
            </a:endParaRPr>
          </a:p>
          <a:p>
            <a:pPr fontAlgn="base">
              <a:lnSpc>
                <a:spcPct val="90000"/>
              </a:lnSpc>
              <a:spcAft>
                <a:spcPct val="0"/>
              </a:spcAft>
            </a:pPr>
            <a:r>
              <a:rPr lang="en-GB" altLang="en-US" sz="2400" dirty="0" err="1">
                <a:solidFill>
                  <a:srgbClr val="000000"/>
                </a:solidFill>
                <a:latin typeface="+mj-lt"/>
              </a:rPr>
              <a:t>blastx</a:t>
            </a:r>
            <a:r>
              <a:rPr lang="en-GB" altLang="en-US" sz="2400" dirty="0">
                <a:solidFill>
                  <a:srgbClr val="000000"/>
                </a:solidFill>
                <a:latin typeface="+mj-lt"/>
              </a:rPr>
              <a:t> compares the six-frame conceptual protein translation products of a nucleotide query sequence against a protein sequence database</a:t>
            </a:r>
          </a:p>
          <a:p>
            <a:pPr fontAlgn="base">
              <a:lnSpc>
                <a:spcPct val="90000"/>
              </a:lnSpc>
              <a:spcAft>
                <a:spcPct val="0"/>
              </a:spcAft>
            </a:pPr>
            <a:endParaRPr lang="en-GB" altLang="en-US" sz="2400" dirty="0">
              <a:solidFill>
                <a:srgbClr val="000000"/>
              </a:solidFill>
              <a:latin typeface="+mj-lt"/>
            </a:endParaRPr>
          </a:p>
          <a:p>
            <a:pPr fontAlgn="base">
              <a:lnSpc>
                <a:spcPct val="90000"/>
              </a:lnSpc>
              <a:spcAft>
                <a:spcPct val="0"/>
              </a:spcAft>
            </a:pPr>
            <a:r>
              <a:rPr lang="en-GB" altLang="en-US" sz="2400" dirty="0" err="1">
                <a:solidFill>
                  <a:srgbClr val="000000"/>
                </a:solidFill>
                <a:latin typeface="+mj-lt"/>
              </a:rPr>
              <a:t>tblastn</a:t>
            </a:r>
            <a:r>
              <a:rPr lang="en-GB" altLang="en-US" sz="2400" dirty="0">
                <a:solidFill>
                  <a:srgbClr val="000000"/>
                </a:solidFill>
                <a:latin typeface="+mj-lt"/>
              </a:rPr>
              <a:t> compares a protein query sequence against a nucleotide sequence database translated in six reading frames</a:t>
            </a:r>
          </a:p>
          <a:p>
            <a:pPr fontAlgn="base">
              <a:lnSpc>
                <a:spcPct val="90000"/>
              </a:lnSpc>
              <a:spcAft>
                <a:spcPct val="0"/>
              </a:spcAft>
            </a:pPr>
            <a:endParaRPr lang="en-GB" altLang="en-US" sz="2400" dirty="0">
              <a:solidFill>
                <a:srgbClr val="000000"/>
              </a:solidFill>
              <a:latin typeface="+mj-lt"/>
            </a:endParaRPr>
          </a:p>
          <a:p>
            <a:pPr fontAlgn="base">
              <a:lnSpc>
                <a:spcPct val="90000"/>
              </a:lnSpc>
              <a:spcAft>
                <a:spcPct val="0"/>
              </a:spcAft>
            </a:pPr>
            <a:r>
              <a:rPr lang="en-GB" altLang="en-US" sz="2400" dirty="0" err="1">
                <a:solidFill>
                  <a:srgbClr val="000000"/>
                </a:solidFill>
                <a:latin typeface="+mj-lt"/>
              </a:rPr>
              <a:t>tblastx</a:t>
            </a:r>
            <a:r>
              <a:rPr lang="en-GB" altLang="en-US" sz="2400" dirty="0">
                <a:solidFill>
                  <a:srgbClr val="000000"/>
                </a:solidFill>
                <a:latin typeface="+mj-lt"/>
              </a:rPr>
              <a:t> compares the six-frame translations of a nucleotide query sequence against the six-frame translations of a nucleotide sequence database. </a:t>
            </a:r>
          </a:p>
        </p:txBody>
      </p:sp>
      <p:sp>
        <p:nvSpPr>
          <p:cNvPr id="33795" name="Text Box 4">
            <a:extLst>
              <a:ext uri="{FF2B5EF4-FFF2-40B4-BE49-F238E27FC236}">
                <a16:creationId xmlns:a16="http://schemas.microsoft.com/office/drawing/2014/main" id="{8E4580BA-BCBA-5941-A9CF-F2A6679DD875}"/>
              </a:ext>
            </a:extLst>
          </p:cNvPr>
          <p:cNvSpPr txBox="1">
            <a:spLocks noChangeArrowheads="1"/>
          </p:cNvSpPr>
          <p:nvPr/>
        </p:nvSpPr>
        <p:spPr bwMode="auto">
          <a:xfrm rot="16200000">
            <a:off x="165894" y="5631656"/>
            <a:ext cx="1731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0" fontAlgn="base" hangingPunct="0">
              <a:spcBef>
                <a:spcPct val="0"/>
              </a:spcBef>
              <a:spcAft>
                <a:spcPct val="0"/>
              </a:spcAft>
              <a:buNone/>
            </a:pPr>
            <a:r>
              <a:rPr lang="en-US" altLang="en-US" sz="1600" i="1" dirty="0">
                <a:solidFill>
                  <a:srgbClr val="003366"/>
                </a:solidFill>
                <a:latin typeface="Arial" panose="020B0604020202020204" pitchFamily="34" charset="0"/>
              </a:rPr>
              <a:t>by Bob Friedman</a:t>
            </a:r>
            <a:endParaRPr lang="en-US" altLang="en-US" sz="1600" i="1" dirty="0">
              <a:solidFill>
                <a:srgbClr val="000000"/>
              </a:solidFill>
              <a:latin typeface="Arial" panose="020B0604020202020204" pitchFamily="34" charset="0"/>
            </a:endParaRPr>
          </a:p>
        </p:txBody>
      </p:sp>
      <p:sp>
        <p:nvSpPr>
          <p:cNvPr id="33796" name="Rectangle 5">
            <a:extLst>
              <a:ext uri="{FF2B5EF4-FFF2-40B4-BE49-F238E27FC236}">
                <a16:creationId xmlns:a16="http://schemas.microsoft.com/office/drawing/2014/main" id="{825ECF6B-13AB-B445-9F7E-3499ACBB5A94}"/>
              </a:ext>
            </a:extLst>
          </p:cNvPr>
          <p:cNvSpPr>
            <a:spLocks noChangeArrowheads="1"/>
          </p:cNvSpPr>
          <p:nvPr/>
        </p:nvSpPr>
        <p:spPr bwMode="auto">
          <a:xfrm>
            <a:off x="1358900" y="4705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endParaRPr lang="en-US" altLang="en-US" sz="2400" b="1">
              <a:solidFill>
                <a:srgbClr val="000000"/>
              </a:solidFill>
            </a:endParaRPr>
          </a:p>
        </p:txBody>
      </p:sp>
    </p:spTree>
    <p:extLst>
      <p:ext uri="{BB962C8B-B14F-4D97-AF65-F5344CB8AC3E}">
        <p14:creationId xmlns:p14="http://schemas.microsoft.com/office/powerpoint/2010/main" val="237555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92A42-6892-1F0D-6CA3-C22D8CFDDF5E}"/>
              </a:ext>
            </a:extLst>
          </p:cNvPr>
          <p:cNvSpPr txBox="1"/>
          <p:nvPr/>
        </p:nvSpPr>
        <p:spPr>
          <a:xfrm>
            <a:off x="8089399" y="1252026"/>
            <a:ext cx="2136995" cy="369332"/>
          </a:xfrm>
          <a:prstGeom prst="rect">
            <a:avLst/>
          </a:prstGeom>
          <a:noFill/>
        </p:spPr>
        <p:txBody>
          <a:bodyPr wrap="none" rtlCol="0">
            <a:spAutoFit/>
          </a:bodyPr>
          <a:lstStyle/>
          <a:p>
            <a:r>
              <a:rPr lang="en-US" dirty="0"/>
              <a:t>Nucleotide databank</a:t>
            </a:r>
          </a:p>
        </p:txBody>
      </p:sp>
      <p:sp>
        <p:nvSpPr>
          <p:cNvPr id="3" name="TextBox 2">
            <a:extLst>
              <a:ext uri="{FF2B5EF4-FFF2-40B4-BE49-F238E27FC236}">
                <a16:creationId xmlns:a16="http://schemas.microsoft.com/office/drawing/2014/main" id="{1A6501F7-9920-B920-56CB-92E6C3D2C913}"/>
              </a:ext>
            </a:extLst>
          </p:cNvPr>
          <p:cNvSpPr txBox="1"/>
          <p:nvPr/>
        </p:nvSpPr>
        <p:spPr>
          <a:xfrm>
            <a:off x="8261626" y="3143128"/>
            <a:ext cx="1792542" cy="646331"/>
          </a:xfrm>
          <a:prstGeom prst="rect">
            <a:avLst/>
          </a:prstGeom>
          <a:noFill/>
        </p:spPr>
        <p:txBody>
          <a:bodyPr wrap="none" rtlCol="0">
            <a:spAutoFit/>
          </a:bodyPr>
          <a:lstStyle/>
          <a:p>
            <a:r>
              <a:rPr lang="en-US" dirty="0"/>
              <a:t>Protein databank</a:t>
            </a:r>
          </a:p>
          <a:p>
            <a:endParaRPr lang="en-US" dirty="0"/>
          </a:p>
        </p:txBody>
      </p:sp>
      <p:sp>
        <p:nvSpPr>
          <p:cNvPr id="4" name="TextBox 3">
            <a:extLst>
              <a:ext uri="{FF2B5EF4-FFF2-40B4-BE49-F238E27FC236}">
                <a16:creationId xmlns:a16="http://schemas.microsoft.com/office/drawing/2014/main" id="{94425C2D-5253-AABE-7994-75B311BAE96F}"/>
              </a:ext>
            </a:extLst>
          </p:cNvPr>
          <p:cNvSpPr txBox="1"/>
          <p:nvPr/>
        </p:nvSpPr>
        <p:spPr>
          <a:xfrm>
            <a:off x="1786597" y="1252026"/>
            <a:ext cx="1894621" cy="369332"/>
          </a:xfrm>
          <a:prstGeom prst="rect">
            <a:avLst/>
          </a:prstGeom>
          <a:noFill/>
        </p:spPr>
        <p:txBody>
          <a:bodyPr wrap="none" rtlCol="0">
            <a:spAutoFit/>
          </a:bodyPr>
          <a:lstStyle/>
          <a:p>
            <a:r>
              <a:rPr lang="en-US" dirty="0"/>
              <a:t>Nucleotide Query </a:t>
            </a:r>
          </a:p>
        </p:txBody>
      </p:sp>
      <p:sp>
        <p:nvSpPr>
          <p:cNvPr id="5" name="TextBox 4">
            <a:extLst>
              <a:ext uri="{FF2B5EF4-FFF2-40B4-BE49-F238E27FC236}">
                <a16:creationId xmlns:a16="http://schemas.microsoft.com/office/drawing/2014/main" id="{7926A150-660B-C420-BFE0-2F5BE53D1EA9}"/>
              </a:ext>
            </a:extLst>
          </p:cNvPr>
          <p:cNvSpPr txBox="1"/>
          <p:nvPr/>
        </p:nvSpPr>
        <p:spPr>
          <a:xfrm>
            <a:off x="1786597" y="3235461"/>
            <a:ext cx="1575816" cy="369332"/>
          </a:xfrm>
          <a:prstGeom prst="rect">
            <a:avLst/>
          </a:prstGeom>
          <a:noFill/>
        </p:spPr>
        <p:txBody>
          <a:bodyPr wrap="none" rtlCol="0">
            <a:spAutoFit/>
          </a:bodyPr>
          <a:lstStyle/>
          <a:p>
            <a:r>
              <a:rPr lang="en-US" dirty="0"/>
              <a:t>Protein Query </a:t>
            </a:r>
          </a:p>
        </p:txBody>
      </p:sp>
      <p:sp>
        <p:nvSpPr>
          <p:cNvPr id="6" name="TextBox 5">
            <a:extLst>
              <a:ext uri="{FF2B5EF4-FFF2-40B4-BE49-F238E27FC236}">
                <a16:creationId xmlns:a16="http://schemas.microsoft.com/office/drawing/2014/main" id="{FC9F1EE8-05AE-0865-6581-29C6307E3E51}"/>
              </a:ext>
            </a:extLst>
          </p:cNvPr>
          <p:cNvSpPr txBox="1"/>
          <p:nvPr/>
        </p:nvSpPr>
        <p:spPr>
          <a:xfrm>
            <a:off x="5663581" y="882694"/>
            <a:ext cx="755976" cy="369332"/>
          </a:xfrm>
          <a:prstGeom prst="rect">
            <a:avLst/>
          </a:prstGeom>
          <a:noFill/>
        </p:spPr>
        <p:txBody>
          <a:bodyPr wrap="none" rtlCol="0">
            <a:spAutoFit/>
          </a:bodyPr>
          <a:lstStyle/>
          <a:p>
            <a:r>
              <a:rPr lang="en-US" dirty="0"/>
              <a:t>blastn</a:t>
            </a:r>
          </a:p>
        </p:txBody>
      </p:sp>
      <p:cxnSp>
        <p:nvCxnSpPr>
          <p:cNvPr id="8" name="Straight Arrow Connector 7">
            <a:extLst>
              <a:ext uri="{FF2B5EF4-FFF2-40B4-BE49-F238E27FC236}">
                <a16:creationId xmlns:a16="http://schemas.microsoft.com/office/drawing/2014/main" id="{95557B69-B185-D659-8115-9EF5193ED571}"/>
              </a:ext>
            </a:extLst>
          </p:cNvPr>
          <p:cNvCxnSpPr/>
          <p:nvPr/>
        </p:nvCxnSpPr>
        <p:spPr>
          <a:xfrm>
            <a:off x="4023360" y="1436692"/>
            <a:ext cx="3812345" cy="0"/>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0652180-FB0D-257C-BF59-A1E296C6A200}"/>
              </a:ext>
            </a:extLst>
          </p:cNvPr>
          <p:cNvSpPr txBox="1"/>
          <p:nvPr/>
        </p:nvSpPr>
        <p:spPr>
          <a:xfrm>
            <a:off x="1597044" y="5034230"/>
            <a:ext cx="8997912" cy="369332"/>
          </a:xfrm>
          <a:prstGeom prst="rect">
            <a:avLst/>
          </a:prstGeom>
          <a:noFill/>
        </p:spPr>
        <p:txBody>
          <a:bodyPr wrap="none" rtlCol="0">
            <a:spAutoFit/>
          </a:bodyPr>
          <a:lstStyle/>
          <a:p>
            <a:r>
              <a:rPr lang="en-US" dirty="0"/>
              <a:t>e.g., finding ribosomal RNA sequences in a genome (after turning the genome into a databank</a:t>
            </a:r>
          </a:p>
        </p:txBody>
      </p:sp>
      <p:sp>
        <p:nvSpPr>
          <p:cNvPr id="11" name="Donut 10">
            <a:extLst>
              <a:ext uri="{FF2B5EF4-FFF2-40B4-BE49-F238E27FC236}">
                <a16:creationId xmlns:a16="http://schemas.microsoft.com/office/drawing/2014/main" id="{ACD9D2E9-F325-1BA8-24A4-6078E46E8CE5}"/>
              </a:ext>
            </a:extLst>
          </p:cNvPr>
          <p:cNvSpPr/>
          <p:nvPr/>
        </p:nvSpPr>
        <p:spPr>
          <a:xfrm>
            <a:off x="1425973" y="1067359"/>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950322C1-E3A6-DF05-45E8-15E65AAD93A3}"/>
              </a:ext>
            </a:extLst>
          </p:cNvPr>
          <p:cNvSpPr/>
          <p:nvPr/>
        </p:nvSpPr>
        <p:spPr>
          <a:xfrm>
            <a:off x="7889717" y="1067358"/>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257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92A42-6892-1F0D-6CA3-C22D8CFDDF5E}"/>
              </a:ext>
            </a:extLst>
          </p:cNvPr>
          <p:cNvSpPr txBox="1"/>
          <p:nvPr/>
        </p:nvSpPr>
        <p:spPr>
          <a:xfrm>
            <a:off x="8089399" y="1252026"/>
            <a:ext cx="2136995" cy="369332"/>
          </a:xfrm>
          <a:prstGeom prst="rect">
            <a:avLst/>
          </a:prstGeom>
          <a:noFill/>
        </p:spPr>
        <p:txBody>
          <a:bodyPr wrap="none" rtlCol="0">
            <a:spAutoFit/>
          </a:bodyPr>
          <a:lstStyle/>
          <a:p>
            <a:r>
              <a:rPr lang="en-US" dirty="0"/>
              <a:t>Nucleotide databank</a:t>
            </a:r>
          </a:p>
        </p:txBody>
      </p:sp>
      <p:sp>
        <p:nvSpPr>
          <p:cNvPr id="3" name="TextBox 2">
            <a:extLst>
              <a:ext uri="{FF2B5EF4-FFF2-40B4-BE49-F238E27FC236}">
                <a16:creationId xmlns:a16="http://schemas.microsoft.com/office/drawing/2014/main" id="{1A6501F7-9920-B920-56CB-92E6C3D2C913}"/>
              </a:ext>
            </a:extLst>
          </p:cNvPr>
          <p:cNvSpPr txBox="1"/>
          <p:nvPr/>
        </p:nvSpPr>
        <p:spPr>
          <a:xfrm>
            <a:off x="8261626" y="3143128"/>
            <a:ext cx="1792542" cy="646331"/>
          </a:xfrm>
          <a:prstGeom prst="rect">
            <a:avLst/>
          </a:prstGeom>
          <a:noFill/>
        </p:spPr>
        <p:txBody>
          <a:bodyPr wrap="none" rtlCol="0">
            <a:spAutoFit/>
          </a:bodyPr>
          <a:lstStyle/>
          <a:p>
            <a:r>
              <a:rPr lang="en-US" dirty="0"/>
              <a:t>Protein databank</a:t>
            </a:r>
          </a:p>
          <a:p>
            <a:endParaRPr lang="en-US" dirty="0"/>
          </a:p>
        </p:txBody>
      </p:sp>
      <p:sp>
        <p:nvSpPr>
          <p:cNvPr id="4" name="TextBox 3">
            <a:extLst>
              <a:ext uri="{FF2B5EF4-FFF2-40B4-BE49-F238E27FC236}">
                <a16:creationId xmlns:a16="http://schemas.microsoft.com/office/drawing/2014/main" id="{94425C2D-5253-AABE-7994-75B311BAE96F}"/>
              </a:ext>
            </a:extLst>
          </p:cNvPr>
          <p:cNvSpPr txBox="1"/>
          <p:nvPr/>
        </p:nvSpPr>
        <p:spPr>
          <a:xfrm>
            <a:off x="1786597" y="1252026"/>
            <a:ext cx="1894621" cy="369332"/>
          </a:xfrm>
          <a:prstGeom prst="rect">
            <a:avLst/>
          </a:prstGeom>
          <a:noFill/>
        </p:spPr>
        <p:txBody>
          <a:bodyPr wrap="none" rtlCol="0">
            <a:spAutoFit/>
          </a:bodyPr>
          <a:lstStyle/>
          <a:p>
            <a:r>
              <a:rPr lang="en-US" dirty="0"/>
              <a:t>Nucleotide Query </a:t>
            </a:r>
          </a:p>
        </p:txBody>
      </p:sp>
      <p:sp>
        <p:nvSpPr>
          <p:cNvPr id="5" name="TextBox 4">
            <a:extLst>
              <a:ext uri="{FF2B5EF4-FFF2-40B4-BE49-F238E27FC236}">
                <a16:creationId xmlns:a16="http://schemas.microsoft.com/office/drawing/2014/main" id="{7926A150-660B-C420-BFE0-2F5BE53D1EA9}"/>
              </a:ext>
            </a:extLst>
          </p:cNvPr>
          <p:cNvSpPr txBox="1"/>
          <p:nvPr/>
        </p:nvSpPr>
        <p:spPr>
          <a:xfrm>
            <a:off x="1786597" y="3235461"/>
            <a:ext cx="1575816" cy="369332"/>
          </a:xfrm>
          <a:prstGeom prst="rect">
            <a:avLst/>
          </a:prstGeom>
          <a:noFill/>
        </p:spPr>
        <p:txBody>
          <a:bodyPr wrap="none" rtlCol="0">
            <a:spAutoFit/>
          </a:bodyPr>
          <a:lstStyle/>
          <a:p>
            <a:r>
              <a:rPr lang="en-US" dirty="0"/>
              <a:t>Protein Query </a:t>
            </a:r>
          </a:p>
        </p:txBody>
      </p:sp>
      <p:sp>
        <p:nvSpPr>
          <p:cNvPr id="6" name="TextBox 5">
            <a:extLst>
              <a:ext uri="{FF2B5EF4-FFF2-40B4-BE49-F238E27FC236}">
                <a16:creationId xmlns:a16="http://schemas.microsoft.com/office/drawing/2014/main" id="{FC9F1EE8-05AE-0865-6581-29C6307E3E51}"/>
              </a:ext>
            </a:extLst>
          </p:cNvPr>
          <p:cNvSpPr txBox="1"/>
          <p:nvPr/>
        </p:nvSpPr>
        <p:spPr>
          <a:xfrm>
            <a:off x="5570596" y="2857527"/>
            <a:ext cx="755976" cy="369332"/>
          </a:xfrm>
          <a:prstGeom prst="rect">
            <a:avLst/>
          </a:prstGeom>
          <a:noFill/>
        </p:spPr>
        <p:txBody>
          <a:bodyPr wrap="none" rtlCol="0">
            <a:spAutoFit/>
          </a:bodyPr>
          <a:lstStyle/>
          <a:p>
            <a:r>
              <a:rPr lang="en-US" dirty="0" err="1"/>
              <a:t>blastp</a:t>
            </a:r>
            <a:endParaRPr lang="en-US" dirty="0"/>
          </a:p>
        </p:txBody>
      </p:sp>
      <p:cxnSp>
        <p:nvCxnSpPr>
          <p:cNvPr id="8" name="Straight Arrow Connector 7">
            <a:extLst>
              <a:ext uri="{FF2B5EF4-FFF2-40B4-BE49-F238E27FC236}">
                <a16:creationId xmlns:a16="http://schemas.microsoft.com/office/drawing/2014/main" id="{95557B69-B185-D659-8115-9EF5193ED571}"/>
              </a:ext>
            </a:extLst>
          </p:cNvPr>
          <p:cNvCxnSpPr/>
          <p:nvPr/>
        </p:nvCxnSpPr>
        <p:spPr>
          <a:xfrm>
            <a:off x="3930375" y="3411525"/>
            <a:ext cx="3812345" cy="0"/>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0652180-FB0D-257C-BF59-A1E296C6A200}"/>
              </a:ext>
            </a:extLst>
          </p:cNvPr>
          <p:cNvSpPr txBox="1"/>
          <p:nvPr/>
        </p:nvSpPr>
        <p:spPr>
          <a:xfrm>
            <a:off x="1786597" y="4941897"/>
            <a:ext cx="6764993" cy="369332"/>
          </a:xfrm>
          <a:prstGeom prst="rect">
            <a:avLst/>
          </a:prstGeom>
          <a:noFill/>
        </p:spPr>
        <p:txBody>
          <a:bodyPr wrap="none" rtlCol="0">
            <a:spAutoFit/>
          </a:bodyPr>
          <a:lstStyle/>
          <a:p>
            <a:r>
              <a:rPr lang="en-US" dirty="0"/>
              <a:t>e.g., finding homologs to a particular protein in a databank or genome </a:t>
            </a:r>
          </a:p>
        </p:txBody>
      </p:sp>
      <p:sp>
        <p:nvSpPr>
          <p:cNvPr id="7" name="Donut 6">
            <a:extLst>
              <a:ext uri="{FF2B5EF4-FFF2-40B4-BE49-F238E27FC236}">
                <a16:creationId xmlns:a16="http://schemas.microsoft.com/office/drawing/2014/main" id="{FD532431-D890-CDF2-D771-297A6B13AEFE}"/>
              </a:ext>
            </a:extLst>
          </p:cNvPr>
          <p:cNvSpPr/>
          <p:nvPr/>
        </p:nvSpPr>
        <p:spPr>
          <a:xfrm>
            <a:off x="1254902" y="3050799"/>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C4329944-05E3-CFB6-3C36-547456EB4349}"/>
              </a:ext>
            </a:extLst>
          </p:cNvPr>
          <p:cNvSpPr/>
          <p:nvPr/>
        </p:nvSpPr>
        <p:spPr>
          <a:xfrm>
            <a:off x="7944738" y="2953905"/>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0276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C8D7-B76D-E44D-A379-1E3C21C326F0}"/>
              </a:ext>
            </a:extLst>
          </p:cNvPr>
          <p:cNvSpPr>
            <a:spLocks noGrp="1"/>
          </p:cNvSpPr>
          <p:nvPr>
            <p:ph type="title"/>
          </p:nvPr>
        </p:nvSpPr>
        <p:spPr>
          <a:xfrm>
            <a:off x="751702" y="124104"/>
            <a:ext cx="10974859" cy="1325563"/>
          </a:xfrm>
        </p:spPr>
        <p:txBody>
          <a:bodyPr>
            <a:normAutofit/>
          </a:bodyPr>
          <a:lstStyle/>
          <a:p>
            <a:r>
              <a:rPr lang="en-US" sz="3600" dirty="0" err="1"/>
              <a:t>blastn</a:t>
            </a:r>
            <a:r>
              <a:rPr lang="en-US" sz="3600" dirty="0"/>
              <a:t> and </a:t>
            </a:r>
            <a:r>
              <a:rPr lang="en-US" sz="3600" dirty="0" err="1"/>
              <a:t>blastp</a:t>
            </a:r>
            <a:r>
              <a:rPr lang="en-US" sz="3600" dirty="0"/>
              <a:t> searches using the same gene as query</a:t>
            </a:r>
          </a:p>
        </p:txBody>
      </p:sp>
      <p:graphicFrame>
        <p:nvGraphicFramePr>
          <p:cNvPr id="4" name="Content Placeholder 3">
            <a:extLst>
              <a:ext uri="{FF2B5EF4-FFF2-40B4-BE49-F238E27FC236}">
                <a16:creationId xmlns:a16="http://schemas.microsoft.com/office/drawing/2014/main" id="{5681EA78-FB4D-5C49-9CF5-04670D984DFD}"/>
              </a:ext>
            </a:extLst>
          </p:cNvPr>
          <p:cNvGraphicFramePr>
            <a:graphicFrameLocks noGrp="1"/>
          </p:cNvGraphicFramePr>
          <p:nvPr>
            <p:ph idx="1"/>
          </p:nvPr>
        </p:nvGraphicFramePr>
        <p:xfrm>
          <a:off x="1186250" y="1283129"/>
          <a:ext cx="9193426" cy="4291741"/>
        </p:xfrm>
        <a:graphic>
          <a:graphicData uri="http://schemas.openxmlformats.org/drawingml/2006/table">
            <a:tbl>
              <a:tblPr firstRow="1" firstCol="1" bandRow="1">
                <a:tableStyleId>{5C22544A-7EE6-4342-B048-85BDC9FD1C3A}</a:tableStyleId>
              </a:tblPr>
              <a:tblGrid>
                <a:gridCol w="4493947">
                  <a:extLst>
                    <a:ext uri="{9D8B030D-6E8A-4147-A177-3AD203B41FA5}">
                      <a16:colId xmlns:a16="http://schemas.microsoft.com/office/drawing/2014/main" val="3824771272"/>
                    </a:ext>
                  </a:extLst>
                </a:gridCol>
                <a:gridCol w="2430842">
                  <a:extLst>
                    <a:ext uri="{9D8B030D-6E8A-4147-A177-3AD203B41FA5}">
                      <a16:colId xmlns:a16="http://schemas.microsoft.com/office/drawing/2014/main" val="4082261128"/>
                    </a:ext>
                  </a:extLst>
                </a:gridCol>
                <a:gridCol w="2268637">
                  <a:extLst>
                    <a:ext uri="{9D8B030D-6E8A-4147-A177-3AD203B41FA5}">
                      <a16:colId xmlns:a16="http://schemas.microsoft.com/office/drawing/2014/main" val="1913693923"/>
                    </a:ext>
                  </a:extLst>
                </a:gridCol>
              </a:tblGrid>
              <a:tr h="580768">
                <a:tc>
                  <a:txBody>
                    <a:bodyPr/>
                    <a:lstStyle/>
                    <a:p>
                      <a:pPr marL="0" marR="0">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Nucleotide Query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Protein Query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645726"/>
                  </a:ext>
                </a:extLst>
              </a:tr>
              <a:tr h="473070">
                <a:tc>
                  <a:txBody>
                    <a:bodyPr/>
                    <a:lstStyle/>
                    <a:p>
                      <a:pPr marL="0" marR="0">
                        <a:spcBef>
                          <a:spcPts val="0"/>
                        </a:spcBef>
                        <a:spcAft>
                          <a:spcPts val="0"/>
                        </a:spcAft>
                      </a:pPr>
                      <a:r>
                        <a:rPr lang="en-US" sz="2400">
                          <a:effectLst/>
                        </a:rPr>
                        <a:t>Flowering plants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1417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2055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292712"/>
                  </a:ext>
                </a:extLst>
              </a:tr>
              <a:tr h="473070">
                <a:tc>
                  <a:txBody>
                    <a:bodyPr/>
                    <a:lstStyle/>
                    <a:p>
                      <a:pPr marL="0" marR="0">
                        <a:spcBef>
                          <a:spcPts val="0"/>
                        </a:spcBef>
                        <a:spcAft>
                          <a:spcPts val="0"/>
                        </a:spcAft>
                      </a:pPr>
                      <a:r>
                        <a:rPr lang="en-US" sz="2400" dirty="0">
                          <a:effectLst/>
                        </a:rPr>
                        <a:t>Other green plants  </a:t>
                      </a:r>
                      <a:br>
                        <a:rPr lang="en-US" sz="2400" dirty="0">
                          <a:effectLst/>
                        </a:rPr>
                      </a:br>
                      <a:r>
                        <a:rPr lang="en-US" sz="2400" dirty="0">
                          <a:effectLst/>
                        </a:rPr>
                        <a:t>(minus flowering plants)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7031230"/>
                  </a:ext>
                </a:extLst>
              </a:tr>
              <a:tr h="497129">
                <a:tc>
                  <a:txBody>
                    <a:bodyPr/>
                    <a:lstStyle/>
                    <a:p>
                      <a:pPr marL="0" marR="0">
                        <a:spcBef>
                          <a:spcPts val="0"/>
                        </a:spcBef>
                        <a:spcAft>
                          <a:spcPts val="0"/>
                        </a:spcAft>
                      </a:pPr>
                      <a:r>
                        <a:rPr lang="en-US" sz="2400">
                          <a:effectLst/>
                        </a:rPr>
                        <a:t>Red algae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538781"/>
                  </a:ext>
                </a:extLst>
              </a:tr>
              <a:tr h="517769">
                <a:tc>
                  <a:txBody>
                    <a:bodyPr/>
                    <a:lstStyle/>
                    <a:p>
                      <a:pPr marL="0" marR="0">
                        <a:spcBef>
                          <a:spcPts val="0"/>
                        </a:spcBef>
                        <a:spcAft>
                          <a:spcPts val="0"/>
                        </a:spcAft>
                      </a:pPr>
                      <a:r>
                        <a:rPr lang="en-US" sz="2400">
                          <a:effectLst/>
                        </a:rPr>
                        <a:t>Opisthokonts (animals and fungi)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&gt;5000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141294"/>
                  </a:ext>
                </a:extLst>
              </a:tr>
              <a:tr h="545345">
                <a:tc>
                  <a:txBody>
                    <a:bodyPr/>
                    <a:lstStyle/>
                    <a:p>
                      <a:pPr marL="0" marR="0">
                        <a:spcBef>
                          <a:spcPts val="0"/>
                        </a:spcBef>
                        <a:spcAft>
                          <a:spcPts val="0"/>
                        </a:spcAft>
                      </a:pPr>
                      <a:r>
                        <a:rPr lang="en-US" sz="2400">
                          <a:effectLst/>
                        </a:rPr>
                        <a:t>Primates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152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46194"/>
                  </a:ext>
                </a:extLst>
              </a:tr>
              <a:tr h="473070">
                <a:tc>
                  <a:txBody>
                    <a:bodyPr/>
                    <a:lstStyle/>
                    <a:p>
                      <a:pPr marL="0" marR="0">
                        <a:spcBef>
                          <a:spcPts val="0"/>
                        </a:spcBef>
                        <a:spcAft>
                          <a:spcPts val="0"/>
                        </a:spcAft>
                      </a:pPr>
                      <a:r>
                        <a:rPr lang="en-US" sz="2400">
                          <a:effectLst/>
                        </a:rPr>
                        <a:t>Thermoplasmatales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5874274"/>
                  </a:ext>
                </a:extLst>
              </a:tr>
              <a:tr h="473070">
                <a:tc>
                  <a:txBody>
                    <a:bodyPr/>
                    <a:lstStyle/>
                    <a:p>
                      <a:pPr marL="0" marR="0">
                        <a:spcBef>
                          <a:spcPts val="0"/>
                        </a:spcBef>
                        <a:spcAft>
                          <a:spcPts val="0"/>
                        </a:spcAft>
                      </a:pPr>
                      <a:r>
                        <a:rPr lang="en-US" sz="2400" dirty="0">
                          <a:effectLst/>
                        </a:rPr>
                        <a:t>Cyanobacteria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450581"/>
                  </a:ext>
                </a:extLst>
              </a:tr>
            </a:tbl>
          </a:graphicData>
        </a:graphic>
      </p:graphicFrame>
      <p:sp>
        <p:nvSpPr>
          <p:cNvPr id="5" name="TextBox 4">
            <a:extLst>
              <a:ext uri="{FF2B5EF4-FFF2-40B4-BE49-F238E27FC236}">
                <a16:creationId xmlns:a16="http://schemas.microsoft.com/office/drawing/2014/main" id="{7FBF23C5-A9EF-7C48-A78B-C006F5558A91}"/>
              </a:ext>
            </a:extLst>
          </p:cNvPr>
          <p:cNvSpPr txBox="1"/>
          <p:nvPr/>
        </p:nvSpPr>
        <p:spPr>
          <a:xfrm>
            <a:off x="362465" y="5918887"/>
            <a:ext cx="11467070" cy="646331"/>
          </a:xfrm>
          <a:prstGeom prst="rect">
            <a:avLst/>
          </a:prstGeom>
          <a:noFill/>
        </p:spPr>
        <p:txBody>
          <a:bodyPr wrap="square" rtlCol="0">
            <a:spAutoFit/>
          </a:bodyPr>
          <a:lstStyle/>
          <a:p>
            <a:r>
              <a:rPr lang="en-US" dirty="0"/>
              <a:t>The first 6 searches target organisms that posses the vacuolar/archaeal type ATPase,  the </a:t>
            </a:r>
            <a:r>
              <a:rPr lang="en-US"/>
              <a:t>cyanobacteria only have </a:t>
            </a:r>
            <a:r>
              <a:rPr lang="en-US" dirty="0"/>
              <a:t>the more divergent F-ATPase</a:t>
            </a:r>
          </a:p>
        </p:txBody>
      </p:sp>
    </p:spTree>
    <p:extLst>
      <p:ext uri="{BB962C8B-B14F-4D97-AF65-F5344CB8AC3E}">
        <p14:creationId xmlns:p14="http://schemas.microsoft.com/office/powerpoint/2010/main" val="2399019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92A42-6892-1F0D-6CA3-C22D8CFDDF5E}"/>
              </a:ext>
            </a:extLst>
          </p:cNvPr>
          <p:cNvSpPr txBox="1"/>
          <p:nvPr/>
        </p:nvSpPr>
        <p:spPr>
          <a:xfrm>
            <a:off x="8089399" y="1252026"/>
            <a:ext cx="2136995" cy="369332"/>
          </a:xfrm>
          <a:prstGeom prst="rect">
            <a:avLst/>
          </a:prstGeom>
          <a:noFill/>
        </p:spPr>
        <p:txBody>
          <a:bodyPr wrap="none" rtlCol="0">
            <a:spAutoFit/>
          </a:bodyPr>
          <a:lstStyle/>
          <a:p>
            <a:r>
              <a:rPr lang="en-US" dirty="0"/>
              <a:t>Nucleotide databank</a:t>
            </a:r>
          </a:p>
        </p:txBody>
      </p:sp>
      <p:sp>
        <p:nvSpPr>
          <p:cNvPr id="3" name="TextBox 2">
            <a:extLst>
              <a:ext uri="{FF2B5EF4-FFF2-40B4-BE49-F238E27FC236}">
                <a16:creationId xmlns:a16="http://schemas.microsoft.com/office/drawing/2014/main" id="{1A6501F7-9920-B920-56CB-92E6C3D2C913}"/>
              </a:ext>
            </a:extLst>
          </p:cNvPr>
          <p:cNvSpPr txBox="1"/>
          <p:nvPr/>
        </p:nvSpPr>
        <p:spPr>
          <a:xfrm>
            <a:off x="8261625" y="3235461"/>
            <a:ext cx="1792542" cy="646331"/>
          </a:xfrm>
          <a:prstGeom prst="rect">
            <a:avLst/>
          </a:prstGeom>
          <a:noFill/>
        </p:spPr>
        <p:txBody>
          <a:bodyPr wrap="none" rtlCol="0">
            <a:spAutoFit/>
          </a:bodyPr>
          <a:lstStyle/>
          <a:p>
            <a:r>
              <a:rPr lang="en-US" dirty="0"/>
              <a:t>Protein databank</a:t>
            </a:r>
          </a:p>
          <a:p>
            <a:endParaRPr lang="en-US" dirty="0"/>
          </a:p>
        </p:txBody>
      </p:sp>
      <p:sp>
        <p:nvSpPr>
          <p:cNvPr id="4" name="TextBox 3">
            <a:extLst>
              <a:ext uri="{FF2B5EF4-FFF2-40B4-BE49-F238E27FC236}">
                <a16:creationId xmlns:a16="http://schemas.microsoft.com/office/drawing/2014/main" id="{94425C2D-5253-AABE-7994-75B311BAE96F}"/>
              </a:ext>
            </a:extLst>
          </p:cNvPr>
          <p:cNvSpPr txBox="1"/>
          <p:nvPr/>
        </p:nvSpPr>
        <p:spPr>
          <a:xfrm>
            <a:off x="1786597" y="1252026"/>
            <a:ext cx="1894621" cy="369332"/>
          </a:xfrm>
          <a:prstGeom prst="rect">
            <a:avLst/>
          </a:prstGeom>
          <a:noFill/>
        </p:spPr>
        <p:txBody>
          <a:bodyPr wrap="none" rtlCol="0">
            <a:spAutoFit/>
          </a:bodyPr>
          <a:lstStyle/>
          <a:p>
            <a:r>
              <a:rPr lang="en-US" dirty="0"/>
              <a:t>Nucleotide Query </a:t>
            </a:r>
          </a:p>
        </p:txBody>
      </p:sp>
      <p:sp>
        <p:nvSpPr>
          <p:cNvPr id="5" name="TextBox 4">
            <a:extLst>
              <a:ext uri="{FF2B5EF4-FFF2-40B4-BE49-F238E27FC236}">
                <a16:creationId xmlns:a16="http://schemas.microsoft.com/office/drawing/2014/main" id="{7926A150-660B-C420-BFE0-2F5BE53D1EA9}"/>
              </a:ext>
            </a:extLst>
          </p:cNvPr>
          <p:cNvSpPr txBox="1"/>
          <p:nvPr/>
        </p:nvSpPr>
        <p:spPr>
          <a:xfrm>
            <a:off x="1786597" y="3235461"/>
            <a:ext cx="1575816" cy="369332"/>
          </a:xfrm>
          <a:prstGeom prst="rect">
            <a:avLst/>
          </a:prstGeom>
          <a:noFill/>
        </p:spPr>
        <p:txBody>
          <a:bodyPr wrap="none" rtlCol="0">
            <a:spAutoFit/>
          </a:bodyPr>
          <a:lstStyle/>
          <a:p>
            <a:r>
              <a:rPr lang="en-US" dirty="0"/>
              <a:t>Protein Query </a:t>
            </a:r>
          </a:p>
        </p:txBody>
      </p:sp>
      <p:sp>
        <p:nvSpPr>
          <p:cNvPr id="6" name="TextBox 5">
            <a:extLst>
              <a:ext uri="{FF2B5EF4-FFF2-40B4-BE49-F238E27FC236}">
                <a16:creationId xmlns:a16="http://schemas.microsoft.com/office/drawing/2014/main" id="{FC9F1EE8-05AE-0865-6581-29C6307E3E51}"/>
              </a:ext>
            </a:extLst>
          </p:cNvPr>
          <p:cNvSpPr txBox="1"/>
          <p:nvPr/>
        </p:nvSpPr>
        <p:spPr>
          <a:xfrm>
            <a:off x="5025585" y="2866129"/>
            <a:ext cx="786434" cy="369332"/>
          </a:xfrm>
          <a:prstGeom prst="rect">
            <a:avLst/>
          </a:prstGeom>
          <a:noFill/>
        </p:spPr>
        <p:txBody>
          <a:bodyPr wrap="none" rtlCol="0">
            <a:spAutoFit/>
          </a:bodyPr>
          <a:lstStyle/>
          <a:p>
            <a:r>
              <a:rPr lang="en-US" dirty="0" err="1"/>
              <a:t>blastx</a:t>
            </a:r>
            <a:r>
              <a:rPr lang="en-US" dirty="0"/>
              <a:t> </a:t>
            </a:r>
          </a:p>
        </p:txBody>
      </p:sp>
      <p:cxnSp>
        <p:nvCxnSpPr>
          <p:cNvPr id="8" name="Straight Arrow Connector 7">
            <a:extLst>
              <a:ext uri="{FF2B5EF4-FFF2-40B4-BE49-F238E27FC236}">
                <a16:creationId xmlns:a16="http://schemas.microsoft.com/office/drawing/2014/main" id="{95557B69-B185-D659-8115-9EF5193ED571}"/>
              </a:ext>
            </a:extLst>
          </p:cNvPr>
          <p:cNvCxnSpPr>
            <a:cxnSpLocks/>
          </p:cNvCxnSpPr>
          <p:nvPr/>
        </p:nvCxnSpPr>
        <p:spPr>
          <a:xfrm flipV="1">
            <a:off x="3545058" y="3411525"/>
            <a:ext cx="4197662" cy="17475"/>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0652180-FB0D-257C-BF59-A1E296C6A200}"/>
              </a:ext>
            </a:extLst>
          </p:cNvPr>
          <p:cNvSpPr txBox="1"/>
          <p:nvPr/>
        </p:nvSpPr>
        <p:spPr>
          <a:xfrm>
            <a:off x="1786597" y="4941897"/>
            <a:ext cx="7123104" cy="369332"/>
          </a:xfrm>
          <a:prstGeom prst="rect">
            <a:avLst/>
          </a:prstGeom>
          <a:noFill/>
        </p:spPr>
        <p:txBody>
          <a:bodyPr wrap="none" rtlCol="0">
            <a:spAutoFit/>
          </a:bodyPr>
          <a:lstStyle/>
          <a:p>
            <a:r>
              <a:rPr lang="en-US" dirty="0"/>
              <a:t>e.g., check if anything with homologs is encoded in a nucleotide sequence</a:t>
            </a:r>
          </a:p>
        </p:txBody>
      </p:sp>
      <p:cxnSp>
        <p:nvCxnSpPr>
          <p:cNvPr id="7" name="Straight Arrow Connector 6">
            <a:extLst>
              <a:ext uri="{FF2B5EF4-FFF2-40B4-BE49-F238E27FC236}">
                <a16:creationId xmlns:a16="http://schemas.microsoft.com/office/drawing/2014/main" id="{0731DDF4-6466-67F7-00B3-82BFDB9CD5B8}"/>
              </a:ext>
            </a:extLst>
          </p:cNvPr>
          <p:cNvCxnSpPr>
            <a:cxnSpLocks/>
          </p:cNvCxnSpPr>
          <p:nvPr/>
        </p:nvCxnSpPr>
        <p:spPr>
          <a:xfrm>
            <a:off x="2423022" y="1735125"/>
            <a:ext cx="0" cy="1408003"/>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12" name="Donut 11">
            <a:extLst>
              <a:ext uri="{FF2B5EF4-FFF2-40B4-BE49-F238E27FC236}">
                <a16:creationId xmlns:a16="http://schemas.microsoft.com/office/drawing/2014/main" id="{E2F595E3-96B4-10B1-DBAF-A0B587F4B29F}"/>
              </a:ext>
            </a:extLst>
          </p:cNvPr>
          <p:cNvSpPr/>
          <p:nvPr/>
        </p:nvSpPr>
        <p:spPr>
          <a:xfrm>
            <a:off x="1425973" y="1067359"/>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755C9D61-29CB-604F-2123-6AE4549FF065}"/>
              </a:ext>
            </a:extLst>
          </p:cNvPr>
          <p:cNvSpPr/>
          <p:nvPr/>
        </p:nvSpPr>
        <p:spPr>
          <a:xfrm>
            <a:off x="7979087" y="3050795"/>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1828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92A42-6892-1F0D-6CA3-C22D8CFDDF5E}"/>
              </a:ext>
            </a:extLst>
          </p:cNvPr>
          <p:cNvSpPr txBox="1"/>
          <p:nvPr/>
        </p:nvSpPr>
        <p:spPr>
          <a:xfrm>
            <a:off x="8089399" y="1252026"/>
            <a:ext cx="2136995" cy="369332"/>
          </a:xfrm>
          <a:prstGeom prst="rect">
            <a:avLst/>
          </a:prstGeom>
          <a:noFill/>
        </p:spPr>
        <p:txBody>
          <a:bodyPr wrap="none" rtlCol="0">
            <a:spAutoFit/>
          </a:bodyPr>
          <a:lstStyle/>
          <a:p>
            <a:r>
              <a:rPr lang="en-US" dirty="0"/>
              <a:t>Nucleotide databank</a:t>
            </a:r>
          </a:p>
        </p:txBody>
      </p:sp>
      <p:sp>
        <p:nvSpPr>
          <p:cNvPr id="3" name="TextBox 2">
            <a:extLst>
              <a:ext uri="{FF2B5EF4-FFF2-40B4-BE49-F238E27FC236}">
                <a16:creationId xmlns:a16="http://schemas.microsoft.com/office/drawing/2014/main" id="{1A6501F7-9920-B920-56CB-92E6C3D2C913}"/>
              </a:ext>
            </a:extLst>
          </p:cNvPr>
          <p:cNvSpPr txBox="1"/>
          <p:nvPr/>
        </p:nvSpPr>
        <p:spPr>
          <a:xfrm>
            <a:off x="8261625" y="3235461"/>
            <a:ext cx="1792542" cy="646331"/>
          </a:xfrm>
          <a:prstGeom prst="rect">
            <a:avLst/>
          </a:prstGeom>
          <a:noFill/>
        </p:spPr>
        <p:txBody>
          <a:bodyPr wrap="none" rtlCol="0">
            <a:spAutoFit/>
          </a:bodyPr>
          <a:lstStyle/>
          <a:p>
            <a:r>
              <a:rPr lang="en-US" dirty="0"/>
              <a:t>Protein databank</a:t>
            </a:r>
          </a:p>
          <a:p>
            <a:endParaRPr lang="en-US" dirty="0"/>
          </a:p>
        </p:txBody>
      </p:sp>
      <p:sp>
        <p:nvSpPr>
          <p:cNvPr id="4" name="TextBox 3">
            <a:extLst>
              <a:ext uri="{FF2B5EF4-FFF2-40B4-BE49-F238E27FC236}">
                <a16:creationId xmlns:a16="http://schemas.microsoft.com/office/drawing/2014/main" id="{94425C2D-5253-AABE-7994-75B311BAE96F}"/>
              </a:ext>
            </a:extLst>
          </p:cNvPr>
          <p:cNvSpPr txBox="1"/>
          <p:nvPr/>
        </p:nvSpPr>
        <p:spPr>
          <a:xfrm>
            <a:off x="1786597" y="1252026"/>
            <a:ext cx="1894621" cy="369332"/>
          </a:xfrm>
          <a:prstGeom prst="rect">
            <a:avLst/>
          </a:prstGeom>
          <a:noFill/>
        </p:spPr>
        <p:txBody>
          <a:bodyPr wrap="none" rtlCol="0">
            <a:spAutoFit/>
          </a:bodyPr>
          <a:lstStyle/>
          <a:p>
            <a:r>
              <a:rPr lang="en-US" dirty="0"/>
              <a:t>Nucleotide Query </a:t>
            </a:r>
          </a:p>
        </p:txBody>
      </p:sp>
      <p:sp>
        <p:nvSpPr>
          <p:cNvPr id="5" name="TextBox 4">
            <a:extLst>
              <a:ext uri="{FF2B5EF4-FFF2-40B4-BE49-F238E27FC236}">
                <a16:creationId xmlns:a16="http://schemas.microsoft.com/office/drawing/2014/main" id="{7926A150-660B-C420-BFE0-2F5BE53D1EA9}"/>
              </a:ext>
            </a:extLst>
          </p:cNvPr>
          <p:cNvSpPr txBox="1"/>
          <p:nvPr/>
        </p:nvSpPr>
        <p:spPr>
          <a:xfrm>
            <a:off x="1786597" y="3235461"/>
            <a:ext cx="1575816" cy="369332"/>
          </a:xfrm>
          <a:prstGeom prst="rect">
            <a:avLst/>
          </a:prstGeom>
          <a:noFill/>
        </p:spPr>
        <p:txBody>
          <a:bodyPr wrap="none" rtlCol="0">
            <a:spAutoFit/>
          </a:bodyPr>
          <a:lstStyle/>
          <a:p>
            <a:r>
              <a:rPr lang="en-US" dirty="0"/>
              <a:t>Protein Query </a:t>
            </a:r>
          </a:p>
        </p:txBody>
      </p:sp>
      <p:sp>
        <p:nvSpPr>
          <p:cNvPr id="6" name="TextBox 5">
            <a:extLst>
              <a:ext uri="{FF2B5EF4-FFF2-40B4-BE49-F238E27FC236}">
                <a16:creationId xmlns:a16="http://schemas.microsoft.com/office/drawing/2014/main" id="{FC9F1EE8-05AE-0865-6581-29C6307E3E51}"/>
              </a:ext>
            </a:extLst>
          </p:cNvPr>
          <p:cNvSpPr txBox="1"/>
          <p:nvPr/>
        </p:nvSpPr>
        <p:spPr>
          <a:xfrm>
            <a:off x="5071501" y="2912296"/>
            <a:ext cx="885820" cy="369332"/>
          </a:xfrm>
          <a:prstGeom prst="rect">
            <a:avLst/>
          </a:prstGeom>
          <a:noFill/>
        </p:spPr>
        <p:txBody>
          <a:bodyPr wrap="none" rtlCol="0">
            <a:spAutoFit/>
          </a:bodyPr>
          <a:lstStyle/>
          <a:p>
            <a:r>
              <a:rPr lang="en-US" dirty="0" err="1"/>
              <a:t>tblastn</a:t>
            </a:r>
            <a:r>
              <a:rPr lang="en-US" dirty="0"/>
              <a:t> </a:t>
            </a:r>
          </a:p>
        </p:txBody>
      </p:sp>
      <p:cxnSp>
        <p:nvCxnSpPr>
          <p:cNvPr id="8" name="Straight Arrow Connector 7">
            <a:extLst>
              <a:ext uri="{FF2B5EF4-FFF2-40B4-BE49-F238E27FC236}">
                <a16:creationId xmlns:a16="http://schemas.microsoft.com/office/drawing/2014/main" id="{95557B69-B185-D659-8115-9EF5193ED571}"/>
              </a:ext>
            </a:extLst>
          </p:cNvPr>
          <p:cNvCxnSpPr>
            <a:cxnSpLocks/>
          </p:cNvCxnSpPr>
          <p:nvPr/>
        </p:nvCxnSpPr>
        <p:spPr>
          <a:xfrm flipV="1">
            <a:off x="3545058" y="3411525"/>
            <a:ext cx="4197662" cy="17475"/>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0652180-FB0D-257C-BF59-A1E296C6A200}"/>
              </a:ext>
            </a:extLst>
          </p:cNvPr>
          <p:cNvSpPr txBox="1"/>
          <p:nvPr/>
        </p:nvSpPr>
        <p:spPr>
          <a:xfrm>
            <a:off x="1195754" y="4933295"/>
            <a:ext cx="10405403" cy="1477328"/>
          </a:xfrm>
          <a:prstGeom prst="rect">
            <a:avLst/>
          </a:prstGeom>
          <a:noFill/>
        </p:spPr>
        <p:txBody>
          <a:bodyPr wrap="square" rtlCol="0">
            <a:spAutoFit/>
          </a:bodyPr>
          <a:lstStyle/>
          <a:p>
            <a:r>
              <a:rPr lang="en-US" dirty="0"/>
              <a:t>e.g., check if homologs to a protein of interests are encoded in a genome.  </a:t>
            </a:r>
            <a:br>
              <a:rPr lang="en-US" dirty="0"/>
            </a:br>
            <a:r>
              <a:rPr lang="en-US" dirty="0"/>
              <a:t>This works great to find pseudogenes such as decaying transposases or retroviral reverse </a:t>
            </a:r>
            <a:r>
              <a:rPr lang="en-US" dirty="0" err="1"/>
              <a:t>transcriptases</a:t>
            </a:r>
            <a:r>
              <a:rPr lang="en-US" dirty="0"/>
              <a:t> in a genome.</a:t>
            </a:r>
          </a:p>
          <a:p>
            <a:r>
              <a:rPr lang="en-US" dirty="0"/>
              <a:t>This works to detect pseudogenes (where there isn’t a contiguous open reading frame), and it works with Position Specific Scoring Matrices.  </a:t>
            </a:r>
          </a:p>
        </p:txBody>
      </p:sp>
      <p:cxnSp>
        <p:nvCxnSpPr>
          <p:cNvPr id="7" name="Straight Arrow Connector 6">
            <a:extLst>
              <a:ext uri="{FF2B5EF4-FFF2-40B4-BE49-F238E27FC236}">
                <a16:creationId xmlns:a16="http://schemas.microsoft.com/office/drawing/2014/main" id="{0731DDF4-6466-67F7-00B3-82BFDB9CD5B8}"/>
              </a:ext>
            </a:extLst>
          </p:cNvPr>
          <p:cNvCxnSpPr>
            <a:cxnSpLocks/>
          </p:cNvCxnSpPr>
          <p:nvPr/>
        </p:nvCxnSpPr>
        <p:spPr>
          <a:xfrm>
            <a:off x="9048904" y="1759857"/>
            <a:ext cx="0" cy="1337105"/>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11" name="TextBox 10">
            <a:extLst>
              <a:ext uri="{FF2B5EF4-FFF2-40B4-BE49-F238E27FC236}">
                <a16:creationId xmlns:a16="http://schemas.microsoft.com/office/drawing/2014/main" id="{F518504D-9B40-E92D-44FF-902985613EA9}"/>
              </a:ext>
            </a:extLst>
          </p:cNvPr>
          <p:cNvSpPr txBox="1"/>
          <p:nvPr/>
        </p:nvSpPr>
        <p:spPr>
          <a:xfrm>
            <a:off x="9383151" y="2447778"/>
            <a:ext cx="1973232" cy="369332"/>
          </a:xfrm>
          <a:prstGeom prst="rect">
            <a:avLst/>
          </a:prstGeom>
          <a:noFill/>
        </p:spPr>
        <p:txBody>
          <a:bodyPr wrap="none" rtlCol="0">
            <a:spAutoFit/>
          </a:bodyPr>
          <a:lstStyle/>
          <a:p>
            <a:r>
              <a:rPr lang="en-US" dirty="0"/>
              <a:t>6 frame translation</a:t>
            </a:r>
          </a:p>
        </p:txBody>
      </p:sp>
      <p:sp>
        <p:nvSpPr>
          <p:cNvPr id="13" name="Donut 12">
            <a:extLst>
              <a:ext uri="{FF2B5EF4-FFF2-40B4-BE49-F238E27FC236}">
                <a16:creationId xmlns:a16="http://schemas.microsoft.com/office/drawing/2014/main" id="{627816B6-8C62-A537-4CBB-6D2492A27CB1}"/>
              </a:ext>
            </a:extLst>
          </p:cNvPr>
          <p:cNvSpPr/>
          <p:nvPr/>
        </p:nvSpPr>
        <p:spPr>
          <a:xfrm>
            <a:off x="1260904" y="3096962"/>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CD1FE60B-43D4-C2BA-1072-FA60278DB6B9}"/>
              </a:ext>
            </a:extLst>
          </p:cNvPr>
          <p:cNvSpPr/>
          <p:nvPr/>
        </p:nvSpPr>
        <p:spPr>
          <a:xfrm>
            <a:off x="7953001" y="1046210"/>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5125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92A42-6892-1F0D-6CA3-C22D8CFDDF5E}"/>
              </a:ext>
            </a:extLst>
          </p:cNvPr>
          <p:cNvSpPr txBox="1"/>
          <p:nvPr/>
        </p:nvSpPr>
        <p:spPr>
          <a:xfrm>
            <a:off x="8089399" y="1252026"/>
            <a:ext cx="2136995" cy="369332"/>
          </a:xfrm>
          <a:prstGeom prst="rect">
            <a:avLst/>
          </a:prstGeom>
          <a:noFill/>
        </p:spPr>
        <p:txBody>
          <a:bodyPr wrap="none" rtlCol="0">
            <a:spAutoFit/>
          </a:bodyPr>
          <a:lstStyle/>
          <a:p>
            <a:r>
              <a:rPr lang="en-US" dirty="0"/>
              <a:t>Nucleotide databank</a:t>
            </a:r>
          </a:p>
        </p:txBody>
      </p:sp>
      <p:sp>
        <p:nvSpPr>
          <p:cNvPr id="3" name="TextBox 2">
            <a:extLst>
              <a:ext uri="{FF2B5EF4-FFF2-40B4-BE49-F238E27FC236}">
                <a16:creationId xmlns:a16="http://schemas.microsoft.com/office/drawing/2014/main" id="{1A6501F7-9920-B920-56CB-92E6C3D2C913}"/>
              </a:ext>
            </a:extLst>
          </p:cNvPr>
          <p:cNvSpPr txBox="1"/>
          <p:nvPr/>
        </p:nvSpPr>
        <p:spPr>
          <a:xfrm>
            <a:off x="8261625" y="3235461"/>
            <a:ext cx="1792542" cy="646331"/>
          </a:xfrm>
          <a:prstGeom prst="rect">
            <a:avLst/>
          </a:prstGeom>
          <a:noFill/>
        </p:spPr>
        <p:txBody>
          <a:bodyPr wrap="none" rtlCol="0">
            <a:spAutoFit/>
          </a:bodyPr>
          <a:lstStyle/>
          <a:p>
            <a:r>
              <a:rPr lang="en-US" dirty="0"/>
              <a:t>Protein databank</a:t>
            </a:r>
          </a:p>
          <a:p>
            <a:endParaRPr lang="en-US" dirty="0"/>
          </a:p>
        </p:txBody>
      </p:sp>
      <p:sp>
        <p:nvSpPr>
          <p:cNvPr id="4" name="TextBox 3">
            <a:extLst>
              <a:ext uri="{FF2B5EF4-FFF2-40B4-BE49-F238E27FC236}">
                <a16:creationId xmlns:a16="http://schemas.microsoft.com/office/drawing/2014/main" id="{94425C2D-5253-AABE-7994-75B311BAE96F}"/>
              </a:ext>
            </a:extLst>
          </p:cNvPr>
          <p:cNvSpPr txBox="1"/>
          <p:nvPr/>
        </p:nvSpPr>
        <p:spPr>
          <a:xfrm>
            <a:off x="1716257" y="1252026"/>
            <a:ext cx="1894621" cy="369332"/>
          </a:xfrm>
          <a:prstGeom prst="rect">
            <a:avLst/>
          </a:prstGeom>
          <a:noFill/>
        </p:spPr>
        <p:txBody>
          <a:bodyPr wrap="none" rtlCol="0">
            <a:spAutoFit/>
          </a:bodyPr>
          <a:lstStyle/>
          <a:p>
            <a:r>
              <a:rPr lang="en-US" dirty="0"/>
              <a:t>Nucleotide Query </a:t>
            </a:r>
          </a:p>
        </p:txBody>
      </p:sp>
      <p:sp>
        <p:nvSpPr>
          <p:cNvPr id="5" name="TextBox 4">
            <a:extLst>
              <a:ext uri="{FF2B5EF4-FFF2-40B4-BE49-F238E27FC236}">
                <a16:creationId xmlns:a16="http://schemas.microsoft.com/office/drawing/2014/main" id="{7926A150-660B-C420-BFE0-2F5BE53D1EA9}"/>
              </a:ext>
            </a:extLst>
          </p:cNvPr>
          <p:cNvSpPr txBox="1"/>
          <p:nvPr/>
        </p:nvSpPr>
        <p:spPr>
          <a:xfrm>
            <a:off x="1786597" y="3235461"/>
            <a:ext cx="1575816" cy="369332"/>
          </a:xfrm>
          <a:prstGeom prst="rect">
            <a:avLst/>
          </a:prstGeom>
          <a:noFill/>
        </p:spPr>
        <p:txBody>
          <a:bodyPr wrap="none" rtlCol="0">
            <a:spAutoFit/>
          </a:bodyPr>
          <a:lstStyle/>
          <a:p>
            <a:r>
              <a:rPr lang="en-US" dirty="0"/>
              <a:t>Protein Query </a:t>
            </a:r>
          </a:p>
        </p:txBody>
      </p:sp>
      <p:sp>
        <p:nvSpPr>
          <p:cNvPr id="6" name="TextBox 5">
            <a:extLst>
              <a:ext uri="{FF2B5EF4-FFF2-40B4-BE49-F238E27FC236}">
                <a16:creationId xmlns:a16="http://schemas.microsoft.com/office/drawing/2014/main" id="{FC9F1EE8-05AE-0865-6581-29C6307E3E51}"/>
              </a:ext>
            </a:extLst>
          </p:cNvPr>
          <p:cNvSpPr txBox="1"/>
          <p:nvPr/>
        </p:nvSpPr>
        <p:spPr>
          <a:xfrm>
            <a:off x="5293393" y="2078446"/>
            <a:ext cx="885820" cy="369332"/>
          </a:xfrm>
          <a:prstGeom prst="rect">
            <a:avLst/>
          </a:prstGeom>
          <a:noFill/>
        </p:spPr>
        <p:txBody>
          <a:bodyPr wrap="none" rtlCol="0">
            <a:spAutoFit/>
          </a:bodyPr>
          <a:lstStyle/>
          <a:p>
            <a:r>
              <a:rPr lang="en-US" dirty="0" err="1"/>
              <a:t>tblastx</a:t>
            </a:r>
            <a:r>
              <a:rPr lang="en-US" dirty="0"/>
              <a:t> </a:t>
            </a:r>
          </a:p>
        </p:txBody>
      </p:sp>
      <p:cxnSp>
        <p:nvCxnSpPr>
          <p:cNvPr id="8" name="Straight Arrow Connector 7">
            <a:extLst>
              <a:ext uri="{FF2B5EF4-FFF2-40B4-BE49-F238E27FC236}">
                <a16:creationId xmlns:a16="http://schemas.microsoft.com/office/drawing/2014/main" id="{95557B69-B185-D659-8115-9EF5193ED571}"/>
              </a:ext>
            </a:extLst>
          </p:cNvPr>
          <p:cNvCxnSpPr>
            <a:cxnSpLocks/>
          </p:cNvCxnSpPr>
          <p:nvPr/>
        </p:nvCxnSpPr>
        <p:spPr>
          <a:xfrm flipV="1">
            <a:off x="3545058" y="3420127"/>
            <a:ext cx="4544341" cy="8873"/>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0652180-FB0D-257C-BF59-A1E296C6A200}"/>
              </a:ext>
            </a:extLst>
          </p:cNvPr>
          <p:cNvSpPr txBox="1"/>
          <p:nvPr/>
        </p:nvSpPr>
        <p:spPr>
          <a:xfrm>
            <a:off x="1195754" y="4933295"/>
            <a:ext cx="10405403" cy="1477328"/>
          </a:xfrm>
          <a:prstGeom prst="rect">
            <a:avLst/>
          </a:prstGeom>
          <a:noFill/>
        </p:spPr>
        <p:txBody>
          <a:bodyPr wrap="square" rtlCol="0">
            <a:spAutoFit/>
          </a:bodyPr>
          <a:lstStyle/>
          <a:p>
            <a:r>
              <a:rPr lang="en-US" dirty="0"/>
              <a:t>e.g., check if homologs to a protein of interests are encoded in a genome.  </a:t>
            </a:r>
            <a:br>
              <a:rPr lang="en-US" dirty="0"/>
            </a:br>
            <a:r>
              <a:rPr lang="en-US" dirty="0"/>
              <a:t>This works great to find pseudogenes such as decaying transposases or retroviral reverse </a:t>
            </a:r>
            <a:r>
              <a:rPr lang="en-US" dirty="0" err="1"/>
              <a:t>transcriptases</a:t>
            </a:r>
            <a:r>
              <a:rPr lang="en-US" dirty="0"/>
              <a:t> in a genome.</a:t>
            </a:r>
          </a:p>
          <a:p>
            <a:r>
              <a:rPr lang="en-US" dirty="0"/>
              <a:t>This works to detect pseudogenes (where there isn’t a contiguous open reading frame), and it works with Position Specific Scoring Matrices.  </a:t>
            </a:r>
          </a:p>
        </p:txBody>
      </p:sp>
      <p:cxnSp>
        <p:nvCxnSpPr>
          <p:cNvPr id="7" name="Straight Arrow Connector 6">
            <a:extLst>
              <a:ext uri="{FF2B5EF4-FFF2-40B4-BE49-F238E27FC236}">
                <a16:creationId xmlns:a16="http://schemas.microsoft.com/office/drawing/2014/main" id="{0731DDF4-6466-67F7-00B3-82BFDB9CD5B8}"/>
              </a:ext>
            </a:extLst>
          </p:cNvPr>
          <p:cNvCxnSpPr>
            <a:cxnSpLocks/>
          </p:cNvCxnSpPr>
          <p:nvPr/>
        </p:nvCxnSpPr>
        <p:spPr>
          <a:xfrm>
            <a:off x="9048904" y="1759857"/>
            <a:ext cx="0" cy="1337105"/>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
        <p:nvSpPr>
          <p:cNvPr id="11" name="TextBox 10">
            <a:extLst>
              <a:ext uri="{FF2B5EF4-FFF2-40B4-BE49-F238E27FC236}">
                <a16:creationId xmlns:a16="http://schemas.microsoft.com/office/drawing/2014/main" id="{F518504D-9B40-E92D-44FF-902985613EA9}"/>
              </a:ext>
            </a:extLst>
          </p:cNvPr>
          <p:cNvSpPr txBox="1"/>
          <p:nvPr/>
        </p:nvSpPr>
        <p:spPr>
          <a:xfrm>
            <a:off x="9383151" y="2447778"/>
            <a:ext cx="1973232" cy="369332"/>
          </a:xfrm>
          <a:prstGeom prst="rect">
            <a:avLst/>
          </a:prstGeom>
          <a:noFill/>
        </p:spPr>
        <p:txBody>
          <a:bodyPr wrap="none" rtlCol="0">
            <a:spAutoFit/>
          </a:bodyPr>
          <a:lstStyle/>
          <a:p>
            <a:r>
              <a:rPr lang="en-US" dirty="0"/>
              <a:t>6 frame translation</a:t>
            </a:r>
          </a:p>
        </p:txBody>
      </p:sp>
      <p:sp>
        <p:nvSpPr>
          <p:cNvPr id="13" name="Donut 12">
            <a:extLst>
              <a:ext uri="{FF2B5EF4-FFF2-40B4-BE49-F238E27FC236}">
                <a16:creationId xmlns:a16="http://schemas.microsoft.com/office/drawing/2014/main" id="{627816B6-8C62-A537-4CBB-6D2492A27CB1}"/>
              </a:ext>
            </a:extLst>
          </p:cNvPr>
          <p:cNvSpPr/>
          <p:nvPr/>
        </p:nvSpPr>
        <p:spPr>
          <a:xfrm>
            <a:off x="1361347" y="1042767"/>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CD1FE60B-43D4-C2BA-1072-FA60278DB6B9}"/>
              </a:ext>
            </a:extLst>
          </p:cNvPr>
          <p:cNvSpPr/>
          <p:nvPr/>
        </p:nvSpPr>
        <p:spPr>
          <a:xfrm>
            <a:off x="7953001" y="1046210"/>
            <a:ext cx="2426316" cy="756401"/>
          </a:xfrm>
          <a:prstGeom prst="donut">
            <a:avLst>
              <a:gd name="adj" fmla="val 82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2ECEAF01-4219-257F-1599-4D4C1333B98E}"/>
              </a:ext>
            </a:extLst>
          </p:cNvPr>
          <p:cNvCxnSpPr>
            <a:cxnSpLocks/>
          </p:cNvCxnSpPr>
          <p:nvPr/>
        </p:nvCxnSpPr>
        <p:spPr>
          <a:xfrm>
            <a:off x="2574505" y="1802611"/>
            <a:ext cx="0" cy="1337105"/>
          </a:xfrm>
          <a:prstGeom prst="straightConnector1">
            <a:avLst/>
          </a:prstGeom>
          <a:ln w="53975">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35265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9E8C-24F4-0044-A0B2-BC76FDFB1A28}"/>
              </a:ext>
            </a:extLst>
          </p:cNvPr>
          <p:cNvSpPr>
            <a:spLocks noGrp="1"/>
          </p:cNvSpPr>
          <p:nvPr>
            <p:ph type="title"/>
          </p:nvPr>
        </p:nvSpPr>
        <p:spPr/>
        <p:txBody>
          <a:bodyPr/>
          <a:lstStyle/>
          <a:p>
            <a:pPr algn="l"/>
            <a:r>
              <a:rPr lang="en-US" dirty="0" err="1"/>
              <a:t>fasta</a:t>
            </a:r>
            <a:r>
              <a:rPr lang="en-US" dirty="0"/>
              <a:t>: an alternative to blast  </a:t>
            </a:r>
          </a:p>
        </p:txBody>
      </p:sp>
      <p:sp>
        <p:nvSpPr>
          <p:cNvPr id="3" name="TextBox 2">
            <a:extLst>
              <a:ext uri="{FF2B5EF4-FFF2-40B4-BE49-F238E27FC236}">
                <a16:creationId xmlns:a16="http://schemas.microsoft.com/office/drawing/2014/main" id="{21824CEE-C329-3A4F-AB5D-370B90259E50}"/>
              </a:ext>
            </a:extLst>
          </p:cNvPr>
          <p:cNvSpPr txBox="1"/>
          <p:nvPr/>
        </p:nvSpPr>
        <p:spPr>
          <a:xfrm>
            <a:off x="914400" y="1927654"/>
            <a:ext cx="5602816" cy="2031325"/>
          </a:xfrm>
          <a:prstGeom prst="rect">
            <a:avLst/>
          </a:prstGeom>
          <a:noFill/>
        </p:spPr>
        <p:txBody>
          <a:bodyPr wrap="none" rtlCol="0">
            <a:spAutoFit/>
          </a:bodyPr>
          <a:lstStyle/>
          <a:p>
            <a:r>
              <a:rPr lang="en-US" dirty="0"/>
              <a:t>slower</a:t>
            </a:r>
          </a:p>
          <a:p>
            <a:endParaRPr lang="en-US" dirty="0"/>
          </a:p>
          <a:p>
            <a:r>
              <a:rPr lang="en-US" dirty="0"/>
              <a:t>better alignments between query and database sequences.  </a:t>
            </a:r>
          </a:p>
          <a:p>
            <a:endParaRPr lang="en-US" dirty="0"/>
          </a:p>
          <a:p>
            <a:endParaRPr lang="en-US" dirty="0"/>
          </a:p>
          <a:p>
            <a:endParaRPr lang="en-US" dirty="0"/>
          </a:p>
          <a:p>
            <a:r>
              <a:rPr lang="en-US" dirty="0"/>
              <a:t>An example output is </a:t>
            </a:r>
            <a:r>
              <a:rPr lang="en-US" dirty="0">
                <a:hlinkClick r:id="rId2"/>
              </a:rPr>
              <a:t>here</a:t>
            </a:r>
            <a:endParaRPr lang="en-US" dirty="0"/>
          </a:p>
        </p:txBody>
      </p:sp>
    </p:spTree>
    <p:extLst>
      <p:ext uri="{BB962C8B-B14F-4D97-AF65-F5344CB8AC3E}">
        <p14:creationId xmlns:p14="http://schemas.microsoft.com/office/powerpoint/2010/main" val="55360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ftr" sz="quarter" idx="11"/>
          </p:nvPr>
        </p:nvSpPr>
        <p:spPr>
          <a:xfrm>
            <a:off x="457200" y="624522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ＭＳ Ｐゴシック" charset="-128"/>
              </a:rPr>
              <a:t>Kerfeld and Scott, </a:t>
            </a:r>
            <a:r>
              <a:rPr kumimoji="0" lang="en-US" altLang="en-US" sz="1400" b="1" i="0" u="none" strike="noStrike" kern="1200" cap="none" spc="0" normalizeH="0" baseline="0" noProof="0" dirty="0" err="1">
                <a:ln>
                  <a:noFill/>
                </a:ln>
                <a:solidFill>
                  <a:srgbClr val="000000"/>
                </a:solidFill>
                <a:effectLst/>
                <a:uLnTx/>
                <a:uFillTx/>
                <a:latin typeface="Arial" charset="0"/>
                <a:ea typeface="ＭＳ Ｐゴシック" charset="-128"/>
              </a:rPr>
              <a:t>PLoS</a:t>
            </a:r>
            <a:r>
              <a:rPr kumimoji="0" lang="en-US" altLang="en-US" sz="1400" b="1" i="0" u="none" strike="noStrike" kern="1200" cap="none" spc="0" normalizeH="0" baseline="0" noProof="0" dirty="0">
                <a:ln>
                  <a:noFill/>
                </a:ln>
                <a:solidFill>
                  <a:srgbClr val="000000"/>
                </a:solidFill>
                <a:effectLst/>
                <a:uLnTx/>
                <a:uFillTx/>
                <a:latin typeface="Arial" charset="0"/>
                <a:ea typeface="ＭＳ Ｐゴシック" charset="-128"/>
              </a:rPr>
              <a:t> Biology 2011</a:t>
            </a:r>
          </a:p>
        </p:txBody>
      </p:sp>
      <p:sp>
        <p:nvSpPr>
          <p:cNvPr id="34818" name="Slide Number Placeholder 6"/>
          <p:cNvSpPr>
            <a:spLocks noGrp="1" noChangeArrowheads="1"/>
          </p:cNvSpPr>
          <p:nvPr>
            <p:ph type="sldNum" sz="quarter" idx="12"/>
          </p:nvPr>
        </p:nvSpPr>
        <p:spPr>
          <a:xfrm>
            <a:off x="4648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7C15A94-DEEE-4841-86C3-903C30E1DFA2}" type="slidenum">
              <a:rPr kumimoji="0" lang="en-US" altLang="en-US" sz="1400" b="1"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819" name="Rectangle 6"/>
          <p:cNvSpPr txBox="1">
            <a:spLocks noGrp="1" noChangeArrowheads="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B20511-5B64-724C-B3B0-D9A6A27423E1}"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820" name="Rectangle 2"/>
          <p:cNvSpPr>
            <a:spLocks noGrp="1" noChangeArrowheads="1"/>
          </p:cNvSpPr>
          <p:nvPr>
            <p:ph type="title"/>
          </p:nvPr>
        </p:nvSpPr>
        <p:spPr>
          <a:xfrm>
            <a:off x="1828800" y="228601"/>
            <a:ext cx="8534400" cy="563563"/>
          </a:xfrm>
        </p:spPr>
        <p:txBody>
          <a:bodyPr/>
          <a:lstStyle/>
          <a:p>
            <a:pPr eaLnBrk="1" hangingPunct="1"/>
            <a:r>
              <a:rPr lang="en-US" altLang="en-US" sz="3500">
                <a:ea typeface="ＭＳ Ｐゴシック" charset="-128"/>
              </a:rPr>
              <a:t>Selecting Scoring Matrices</a:t>
            </a:r>
          </a:p>
        </p:txBody>
      </p:sp>
      <p:sp>
        <p:nvSpPr>
          <p:cNvPr id="34821" name="Rectangle 3"/>
          <p:cNvSpPr>
            <a:spLocks noGrp="1" noChangeArrowheads="1"/>
          </p:cNvSpPr>
          <p:nvPr>
            <p:ph type="body" idx="1"/>
          </p:nvPr>
        </p:nvSpPr>
        <p:spPr>
          <a:xfrm>
            <a:off x="1981200" y="1219201"/>
            <a:ext cx="4648200" cy="4525963"/>
          </a:xfrm>
        </p:spPr>
        <p:txBody>
          <a:bodyPr/>
          <a:lstStyle/>
          <a:p>
            <a:pPr eaLnBrk="1" hangingPunct="1"/>
            <a:r>
              <a:rPr lang="en-US" altLang="en-US" sz="2400">
                <a:ea typeface="ＭＳ Ｐゴシック" charset="-128"/>
              </a:rPr>
              <a:t>Choose a matrix appropriate to the suspected degree of sequence identity between the query and its target sequences</a:t>
            </a:r>
          </a:p>
          <a:p>
            <a:pPr eaLnBrk="1" hangingPunct="1"/>
            <a:r>
              <a:rPr lang="en-US" altLang="en-US" sz="2400">
                <a:ea typeface="ＭＳ Ｐゴシック" charset="-128"/>
              </a:rPr>
              <a:t>PAM:  empirically derived for close relatives</a:t>
            </a:r>
          </a:p>
          <a:p>
            <a:pPr eaLnBrk="1" hangingPunct="1"/>
            <a:r>
              <a:rPr lang="en-US" altLang="en-US" sz="2400">
                <a:ea typeface="ＭＳ Ｐゴシック" charset="-128"/>
              </a:rPr>
              <a:t>BLOSUM:  empirically derived for distant relatives</a:t>
            </a:r>
          </a:p>
        </p:txBody>
      </p:sp>
      <p:pic>
        <p:nvPicPr>
          <p:cNvPr id="3482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1219200"/>
            <a:ext cx="34210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EE88-25DD-60C7-087C-B2FCBEEB8DF3}"/>
              </a:ext>
            </a:extLst>
          </p:cNvPr>
          <p:cNvSpPr>
            <a:spLocks noGrp="1"/>
          </p:cNvSpPr>
          <p:nvPr>
            <p:ph type="title"/>
          </p:nvPr>
        </p:nvSpPr>
        <p:spPr/>
        <p:txBody>
          <a:bodyPr/>
          <a:lstStyle/>
          <a:p>
            <a:r>
              <a:rPr lang="en-US" dirty="0"/>
              <a:t>remainder of sides moved </a:t>
            </a:r>
            <a:r>
              <a:rPr lang="en-US"/>
              <a:t>to class 9</a:t>
            </a:r>
          </a:p>
        </p:txBody>
      </p:sp>
      <p:sp>
        <p:nvSpPr>
          <p:cNvPr id="4" name="Slide Number Placeholder 3">
            <a:extLst>
              <a:ext uri="{FF2B5EF4-FFF2-40B4-BE49-F238E27FC236}">
                <a16:creationId xmlns:a16="http://schemas.microsoft.com/office/drawing/2014/main" id="{91298F1F-C0F4-690E-8099-28FA4DAA43BB}"/>
              </a:ext>
            </a:extLst>
          </p:cNvPr>
          <p:cNvSpPr>
            <a:spLocks noGrp="1"/>
          </p:cNvSpPr>
          <p:nvPr>
            <p:ph type="sldNum" sz="quarter" idx="11"/>
          </p:nvPr>
        </p:nvSpPr>
        <p:spPr/>
        <p:txBody>
          <a:bodyPr/>
          <a:lstStyle/>
          <a:p>
            <a:fld id="{305D650F-BD8A-6C4A-B589-098D028BF7A2}" type="slidenum">
              <a:rPr lang="en-US" altLang="en-US" smtClean="0"/>
              <a:pPr/>
              <a:t>40</a:t>
            </a:fld>
            <a:endParaRPr lang="en-US" altLang="en-US"/>
          </a:p>
        </p:txBody>
      </p:sp>
    </p:spTree>
    <p:extLst>
      <p:ext uri="{BB962C8B-B14F-4D97-AF65-F5344CB8AC3E}">
        <p14:creationId xmlns:p14="http://schemas.microsoft.com/office/powerpoint/2010/main" val="374168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C10-AE0A-294E-A987-AD75C09A6BA0}"/>
              </a:ext>
            </a:extLst>
          </p:cNvPr>
          <p:cNvSpPr>
            <a:spLocks noGrp="1"/>
          </p:cNvSpPr>
          <p:nvPr>
            <p:ph type="ctrTitle"/>
          </p:nvPr>
        </p:nvSpPr>
        <p:spPr>
          <a:xfrm>
            <a:off x="1597573" y="3429000"/>
            <a:ext cx="9144000" cy="1060677"/>
          </a:xfrm>
        </p:spPr>
        <p:txBody>
          <a:bodyPr>
            <a:normAutofit fontScale="90000"/>
          </a:bodyPr>
          <a:lstStyle/>
          <a:p>
            <a:r>
              <a:rPr lang="en-US" dirty="0"/>
              <a:t>Intro to Statistics </a:t>
            </a:r>
            <a:br>
              <a:rPr lang="en-US" dirty="0"/>
            </a:br>
            <a:endParaRPr lang="en-US" sz="3600" dirty="0"/>
          </a:p>
        </p:txBody>
      </p:sp>
      <p:sp>
        <p:nvSpPr>
          <p:cNvPr id="6" name="Subtitle 5">
            <a:extLst>
              <a:ext uri="{FF2B5EF4-FFF2-40B4-BE49-F238E27FC236}">
                <a16:creationId xmlns:a16="http://schemas.microsoft.com/office/drawing/2014/main" id="{D241630B-A34B-B14B-B9EF-C6CF2705EEB2}"/>
              </a:ext>
            </a:extLst>
          </p:cNvPr>
          <p:cNvSpPr>
            <a:spLocks noGrp="1"/>
          </p:cNvSpPr>
          <p:nvPr>
            <p:ph type="subTitle" idx="1"/>
          </p:nvPr>
        </p:nvSpPr>
        <p:spPr>
          <a:xfrm>
            <a:off x="1433010" y="1454626"/>
            <a:ext cx="9144000" cy="1655762"/>
          </a:xfrm>
        </p:spPr>
        <p:txBody>
          <a:bodyPr>
            <a:normAutofit/>
          </a:bodyPr>
          <a:lstStyle/>
          <a:p>
            <a:r>
              <a:rPr lang="en-US" sz="2800" dirty="0"/>
              <a:t>MCB 3421 2021</a:t>
            </a:r>
          </a:p>
          <a:p>
            <a:endParaRPr lang="en-US" sz="2800" dirty="0"/>
          </a:p>
          <a:p>
            <a:r>
              <a:rPr lang="en-US" sz="2800"/>
              <a:t>Class 8</a:t>
            </a:r>
            <a:endParaRPr lang="en-US" sz="2800" dirty="0"/>
          </a:p>
        </p:txBody>
      </p:sp>
    </p:spTree>
    <p:extLst>
      <p:ext uri="{BB962C8B-B14F-4D97-AF65-F5344CB8AC3E}">
        <p14:creationId xmlns:p14="http://schemas.microsoft.com/office/powerpoint/2010/main" val="376136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629B-8CBE-F548-B494-FB79BA5BDBDF}"/>
              </a:ext>
            </a:extLst>
          </p:cNvPr>
          <p:cNvSpPr>
            <a:spLocks noGrp="1"/>
          </p:cNvSpPr>
          <p:nvPr>
            <p:ph type="title"/>
          </p:nvPr>
        </p:nvSpPr>
        <p:spPr>
          <a:xfrm>
            <a:off x="688075" y="351477"/>
            <a:ext cx="10515600" cy="1325563"/>
          </a:xfrm>
        </p:spPr>
        <p:txBody>
          <a:bodyPr/>
          <a:lstStyle/>
          <a:p>
            <a:r>
              <a:rPr lang="en-US" dirty="0"/>
              <a:t>False Positives </a:t>
            </a:r>
            <a:r>
              <a:rPr lang="en-US" sz="2800" dirty="0"/>
              <a:t>(probability of) </a:t>
            </a:r>
          </a:p>
        </p:txBody>
      </p:sp>
      <p:sp>
        <p:nvSpPr>
          <p:cNvPr id="3" name="Content Placeholder 2">
            <a:extLst>
              <a:ext uri="{FF2B5EF4-FFF2-40B4-BE49-F238E27FC236}">
                <a16:creationId xmlns:a16="http://schemas.microsoft.com/office/drawing/2014/main" id="{28A9D78C-7CAE-2847-B529-558E055A3029}"/>
              </a:ext>
            </a:extLst>
          </p:cNvPr>
          <p:cNvSpPr>
            <a:spLocks noGrp="1"/>
          </p:cNvSpPr>
          <p:nvPr>
            <p:ph idx="1"/>
          </p:nvPr>
        </p:nvSpPr>
        <p:spPr>
          <a:xfrm>
            <a:off x="688075" y="1552670"/>
            <a:ext cx="10515600" cy="5068136"/>
          </a:xfrm>
        </p:spPr>
        <p:txBody>
          <a:bodyPr>
            <a:normAutofit/>
          </a:bodyPr>
          <a:lstStyle/>
          <a:p>
            <a:pPr marL="0" indent="0">
              <a:buNone/>
            </a:pPr>
            <a:r>
              <a:rPr lang="en-US" sz="2400" dirty="0"/>
              <a:t>The probability of have the observed outcome under the null hypothesis </a:t>
            </a:r>
            <a:br>
              <a:rPr lang="en-US" sz="2200" dirty="0">
                <a:latin typeface="+mj-lt"/>
              </a:rPr>
            </a:br>
            <a:r>
              <a:rPr lang="en-US" sz="2200" dirty="0">
                <a:latin typeface="+mj-lt"/>
              </a:rPr>
              <a:t>(the drug doesn’t make a difference, the sequences aren’t related, the target sites are not particularly conserved …)</a:t>
            </a:r>
          </a:p>
          <a:p>
            <a:pPr marL="0" indent="0">
              <a:buNone/>
            </a:pPr>
            <a:r>
              <a:rPr lang="en-US" dirty="0"/>
              <a:t>Example: Sequence similarity between two sequences. </a:t>
            </a:r>
            <a:br>
              <a:rPr lang="en-US" dirty="0"/>
            </a:br>
            <a:r>
              <a:rPr lang="en-US" dirty="0"/>
              <a:t> </a:t>
            </a:r>
          </a:p>
          <a:p>
            <a:pPr marL="0" indent="0">
              <a:buNone/>
            </a:pPr>
            <a:r>
              <a:rPr lang="en-US" dirty="0">
                <a:latin typeface="+mj-lt"/>
              </a:rPr>
              <a:t>How to measure what is expected under the null hypothesis?</a:t>
            </a:r>
          </a:p>
          <a:p>
            <a:pPr marL="0" indent="0">
              <a:buNone/>
            </a:pPr>
            <a:r>
              <a:rPr lang="en-US" sz="2400" dirty="0"/>
              <a:t>Possibility 1: Randomize one or both of the sequences.</a:t>
            </a:r>
          </a:p>
          <a:p>
            <a:pPr marL="0" indent="0">
              <a:buNone/>
            </a:pPr>
            <a:r>
              <a:rPr lang="en-US" sz="2400" dirty="0"/>
              <a:t>Possibility 2: Compare one of the sequences against a databank.   </a:t>
            </a:r>
            <a:r>
              <a:rPr lang="en-US" sz="2200" dirty="0">
                <a:latin typeface="+mj-lt"/>
              </a:rPr>
              <a:t>(Assuming the databank has mainly unrelated sequences) </a:t>
            </a:r>
          </a:p>
          <a:p>
            <a:pPr marL="0" indent="0">
              <a:buNone/>
            </a:pPr>
            <a:r>
              <a:rPr lang="en-US" sz="2400" dirty="0"/>
              <a:t>Possibility 3: </a:t>
            </a:r>
            <a:r>
              <a:rPr lang="en-US" sz="2400" dirty="0">
                <a:latin typeface="+mj-lt"/>
              </a:rPr>
              <a:t> </a:t>
            </a:r>
            <a:r>
              <a:rPr lang="en-US" sz="2400" dirty="0"/>
              <a:t>Use a formula for the distribution that is based on a model or that fit  observations.   </a:t>
            </a:r>
          </a:p>
        </p:txBody>
      </p:sp>
    </p:spTree>
    <p:extLst>
      <p:ext uri="{BB962C8B-B14F-4D97-AF65-F5344CB8AC3E}">
        <p14:creationId xmlns:p14="http://schemas.microsoft.com/office/powerpoint/2010/main" val="89371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69AFC-55F7-B640-A91F-CC055F6037A4}"/>
              </a:ext>
            </a:extLst>
          </p:cNvPr>
          <p:cNvSpPr>
            <a:spLocks noGrp="1"/>
          </p:cNvSpPr>
          <p:nvPr>
            <p:ph idx="1"/>
          </p:nvPr>
        </p:nvSpPr>
        <p:spPr>
          <a:xfrm>
            <a:off x="574668" y="1585878"/>
            <a:ext cx="11232107" cy="4361811"/>
          </a:xfrm>
        </p:spPr>
        <p:txBody>
          <a:bodyPr>
            <a:normAutofit lnSpcReduction="10000"/>
          </a:bodyPr>
          <a:lstStyle/>
          <a:p>
            <a:r>
              <a:rPr lang="en-US" sz="2400" dirty="0"/>
              <a:t>Calculate alignment score for actual sequences</a:t>
            </a:r>
          </a:p>
          <a:p>
            <a:pPr marL="0" indent="0">
              <a:buNone/>
            </a:pPr>
            <a:endParaRPr lang="en-US" sz="2400" dirty="0"/>
          </a:p>
          <a:p>
            <a:pPr marL="0" indent="0">
              <a:buNone/>
            </a:pPr>
            <a:r>
              <a:rPr lang="en-US" sz="2400" dirty="0"/>
              <a:t>Calculate expectation under null hypothesis </a:t>
            </a:r>
          </a:p>
          <a:p>
            <a:r>
              <a:rPr lang="en-US" sz="2400" dirty="0"/>
              <a:t>randomize (scramble) one (or both) of the sequences and calculate the alignment score for the randomized sequences.</a:t>
            </a:r>
          </a:p>
          <a:p>
            <a:r>
              <a:rPr lang="en-US" sz="2400" dirty="0"/>
              <a:t>repeat the last step at least 100 times (usually 1000)</a:t>
            </a:r>
          </a:p>
          <a:p>
            <a:r>
              <a:rPr lang="en-US" sz="2400" dirty="0"/>
              <a:t>describe distribution of randomized alignment scores</a:t>
            </a:r>
          </a:p>
          <a:p>
            <a:pPr marL="0" indent="0">
              <a:buNone/>
            </a:pPr>
            <a:endParaRPr lang="en-US" sz="2400" dirty="0"/>
          </a:p>
          <a:p>
            <a:r>
              <a:rPr lang="en-US" sz="2400" dirty="0"/>
              <a:t>Calculate the probability of the score for actual sequences under the null hypothesis, </a:t>
            </a:r>
            <a:r>
              <a:rPr lang="en-US" sz="2400" i="1" dirty="0"/>
              <a:t>i.e.</a:t>
            </a:r>
            <a:r>
              <a:rPr lang="en-US" sz="2400" dirty="0"/>
              <a:t>, Is the score obtained for the real sequences significantly better than the score for the randomized sequences?  </a:t>
            </a:r>
          </a:p>
          <a:p>
            <a:endParaRPr lang="en-US" dirty="0"/>
          </a:p>
        </p:txBody>
      </p:sp>
      <p:sp>
        <p:nvSpPr>
          <p:cNvPr id="4" name="TextBox 3">
            <a:extLst>
              <a:ext uri="{FF2B5EF4-FFF2-40B4-BE49-F238E27FC236}">
                <a16:creationId xmlns:a16="http://schemas.microsoft.com/office/drawing/2014/main" id="{66EF9354-276C-9140-B583-8DFD28DD537B}"/>
              </a:ext>
            </a:extLst>
          </p:cNvPr>
          <p:cNvSpPr txBox="1"/>
          <p:nvPr/>
        </p:nvSpPr>
        <p:spPr>
          <a:xfrm>
            <a:off x="189445" y="6492875"/>
            <a:ext cx="12002555" cy="892552"/>
          </a:xfrm>
          <a:prstGeom prst="rect">
            <a:avLst/>
          </a:prstGeom>
          <a:noFill/>
        </p:spPr>
        <p:txBody>
          <a:bodyPr wrap="square" rtlCol="0">
            <a:spAutoFit/>
          </a:bodyPr>
          <a:lstStyle/>
          <a:p>
            <a:r>
              <a:rPr lang="en-US" sz="1600" dirty="0"/>
              <a:t>Lipman and Pearson (1984) Rapid and Sensitive Protein Similarity Searches, Science 227(4693):1435-41, DOI: 10.1126/science.2983426</a:t>
            </a:r>
          </a:p>
          <a:p>
            <a:endParaRPr lang="en-US" dirty="0"/>
          </a:p>
          <a:p>
            <a:endParaRPr lang="en-US" dirty="0"/>
          </a:p>
        </p:txBody>
      </p:sp>
      <p:sp>
        <p:nvSpPr>
          <p:cNvPr id="5" name="TextBox 4">
            <a:extLst>
              <a:ext uri="{FF2B5EF4-FFF2-40B4-BE49-F238E27FC236}">
                <a16:creationId xmlns:a16="http://schemas.microsoft.com/office/drawing/2014/main" id="{F96394B1-F3A5-0845-AFF6-264FB878D989}"/>
              </a:ext>
            </a:extLst>
          </p:cNvPr>
          <p:cNvSpPr txBox="1"/>
          <p:nvPr/>
        </p:nvSpPr>
        <p:spPr>
          <a:xfrm>
            <a:off x="354431" y="455917"/>
            <a:ext cx="10637271" cy="584775"/>
          </a:xfrm>
          <a:prstGeom prst="rect">
            <a:avLst/>
          </a:prstGeom>
          <a:noFill/>
        </p:spPr>
        <p:txBody>
          <a:bodyPr wrap="none" rtlCol="0">
            <a:spAutoFit/>
          </a:bodyPr>
          <a:lstStyle/>
          <a:p>
            <a:r>
              <a:rPr lang="en-US" sz="3200" dirty="0">
                <a:latin typeface="+mj-lt"/>
              </a:rPr>
              <a:t>Distribution under null hypothesis from randomized sequences </a:t>
            </a:r>
          </a:p>
        </p:txBody>
      </p:sp>
    </p:spTree>
    <p:extLst>
      <p:ext uri="{BB962C8B-B14F-4D97-AF65-F5344CB8AC3E}">
        <p14:creationId xmlns:p14="http://schemas.microsoft.com/office/powerpoint/2010/main" val="269771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693E71C-ADC8-AA49-AB59-8BDFC5122811}"/>
              </a:ext>
            </a:extLst>
          </p:cNvPr>
          <p:cNvGraphicFramePr>
            <a:graphicFrameLocks/>
          </p:cNvGraphicFramePr>
          <p:nvPr/>
        </p:nvGraphicFramePr>
        <p:xfrm>
          <a:off x="732087" y="866274"/>
          <a:ext cx="7423150" cy="53376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7F4F3A3-106B-9140-A440-F4ACAEC8DA54}"/>
              </a:ext>
            </a:extLst>
          </p:cNvPr>
          <p:cNvSpPr txBox="1"/>
          <p:nvPr/>
        </p:nvSpPr>
        <p:spPr>
          <a:xfrm>
            <a:off x="3368841" y="1307432"/>
            <a:ext cx="773673" cy="369332"/>
          </a:xfrm>
          <a:prstGeom prst="rect">
            <a:avLst/>
          </a:prstGeom>
          <a:noFill/>
        </p:spPr>
        <p:txBody>
          <a:bodyPr wrap="none" rtlCol="0">
            <a:spAutoFit/>
          </a:bodyPr>
          <a:lstStyle/>
          <a:p>
            <a:r>
              <a:rPr lang="en-US" dirty="0"/>
              <a:t>MEAN</a:t>
            </a:r>
          </a:p>
        </p:txBody>
      </p:sp>
      <p:cxnSp>
        <p:nvCxnSpPr>
          <p:cNvPr id="7" name="Straight Arrow Connector 6">
            <a:extLst>
              <a:ext uri="{FF2B5EF4-FFF2-40B4-BE49-F238E27FC236}">
                <a16:creationId xmlns:a16="http://schemas.microsoft.com/office/drawing/2014/main" id="{5BF9FC1C-704F-7147-8971-1DEE028F00D8}"/>
              </a:ext>
            </a:extLst>
          </p:cNvPr>
          <p:cNvCxnSpPr/>
          <p:nvPr/>
        </p:nvCxnSpPr>
        <p:spPr>
          <a:xfrm>
            <a:off x="3755677" y="2815750"/>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6EEE9F-C72B-FA4C-8EF1-DA6801890056}"/>
              </a:ext>
            </a:extLst>
          </p:cNvPr>
          <p:cNvCxnSpPr/>
          <p:nvPr/>
        </p:nvCxnSpPr>
        <p:spPr>
          <a:xfrm>
            <a:off x="4750287" y="2815750"/>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A12F602-E84B-2542-A11C-9832C1DDE77F}"/>
              </a:ext>
            </a:extLst>
          </p:cNvPr>
          <p:cNvCxnSpPr/>
          <p:nvPr/>
        </p:nvCxnSpPr>
        <p:spPr>
          <a:xfrm>
            <a:off x="5744897" y="2815750"/>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605AE8-D87A-6B45-A8E3-A8F5B9A4DD7B}"/>
              </a:ext>
            </a:extLst>
          </p:cNvPr>
          <p:cNvSpPr txBox="1"/>
          <p:nvPr/>
        </p:nvSpPr>
        <p:spPr>
          <a:xfrm>
            <a:off x="3787950" y="2446418"/>
            <a:ext cx="930063" cy="369332"/>
          </a:xfrm>
          <a:prstGeom prst="rect">
            <a:avLst/>
          </a:prstGeom>
          <a:noFill/>
        </p:spPr>
        <p:txBody>
          <a:bodyPr wrap="none" rtlCol="0">
            <a:spAutoFit/>
          </a:bodyPr>
          <a:lstStyle/>
          <a:p>
            <a:r>
              <a:rPr lang="en-US" dirty="0"/>
              <a:t>STDDEV</a:t>
            </a:r>
          </a:p>
        </p:txBody>
      </p:sp>
      <p:cxnSp>
        <p:nvCxnSpPr>
          <p:cNvPr id="11" name="Straight Arrow Connector 10">
            <a:extLst>
              <a:ext uri="{FF2B5EF4-FFF2-40B4-BE49-F238E27FC236}">
                <a16:creationId xmlns:a16="http://schemas.microsoft.com/office/drawing/2014/main" id="{A4E652A3-C7A6-3548-9027-06ED80114E0A}"/>
              </a:ext>
            </a:extLst>
          </p:cNvPr>
          <p:cNvCxnSpPr/>
          <p:nvPr/>
        </p:nvCxnSpPr>
        <p:spPr>
          <a:xfrm>
            <a:off x="6739507" y="2816114"/>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362457-3E2D-6945-9C78-332867160A9E}"/>
              </a:ext>
            </a:extLst>
          </p:cNvPr>
          <p:cNvCxnSpPr>
            <a:cxnSpLocks/>
          </p:cNvCxnSpPr>
          <p:nvPr/>
        </p:nvCxnSpPr>
        <p:spPr>
          <a:xfrm>
            <a:off x="7843861" y="2061589"/>
            <a:ext cx="0" cy="569495"/>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D88912-1664-C848-B9B8-390C387704E4}"/>
              </a:ext>
            </a:extLst>
          </p:cNvPr>
          <p:cNvSpPr txBox="1"/>
          <p:nvPr/>
        </p:nvSpPr>
        <p:spPr>
          <a:xfrm>
            <a:off x="6779268" y="1347538"/>
            <a:ext cx="1835759" cy="646331"/>
          </a:xfrm>
          <a:prstGeom prst="rect">
            <a:avLst/>
          </a:prstGeom>
          <a:noFill/>
        </p:spPr>
        <p:txBody>
          <a:bodyPr wrap="none" rtlCol="0">
            <a:spAutoFit/>
          </a:bodyPr>
          <a:lstStyle/>
          <a:p>
            <a:r>
              <a:rPr lang="en-US" dirty="0"/>
              <a:t>Alignment Score </a:t>
            </a:r>
          </a:p>
          <a:p>
            <a:r>
              <a:rPr lang="en-US" dirty="0"/>
              <a:t>Actual Sequences</a:t>
            </a:r>
          </a:p>
        </p:txBody>
      </p:sp>
      <p:sp>
        <p:nvSpPr>
          <p:cNvPr id="15" name="TextBox 14">
            <a:extLst>
              <a:ext uri="{FF2B5EF4-FFF2-40B4-BE49-F238E27FC236}">
                <a16:creationId xmlns:a16="http://schemas.microsoft.com/office/drawing/2014/main" id="{47C3B6A3-BAD6-2943-9232-42E08648B034}"/>
              </a:ext>
            </a:extLst>
          </p:cNvPr>
          <p:cNvSpPr txBox="1"/>
          <p:nvPr/>
        </p:nvSpPr>
        <p:spPr>
          <a:xfrm>
            <a:off x="9264316" y="1499937"/>
            <a:ext cx="1426865" cy="369332"/>
          </a:xfrm>
          <a:prstGeom prst="rect">
            <a:avLst/>
          </a:prstGeom>
          <a:noFill/>
        </p:spPr>
        <p:txBody>
          <a:bodyPr wrap="none" rtlCol="0">
            <a:spAutoFit/>
          </a:bodyPr>
          <a:lstStyle/>
          <a:p>
            <a:r>
              <a:rPr lang="en-US" dirty="0"/>
              <a:t>z Score = 4.1 </a:t>
            </a:r>
          </a:p>
        </p:txBody>
      </p:sp>
      <p:sp>
        <p:nvSpPr>
          <p:cNvPr id="13" name="Title 1">
            <a:extLst>
              <a:ext uri="{FF2B5EF4-FFF2-40B4-BE49-F238E27FC236}">
                <a16:creationId xmlns:a16="http://schemas.microsoft.com/office/drawing/2014/main" id="{FA731CC0-97CF-1C49-9C94-13F863AA9D3A}"/>
              </a:ext>
            </a:extLst>
          </p:cNvPr>
          <p:cNvSpPr>
            <a:spLocks noGrp="1"/>
          </p:cNvSpPr>
          <p:nvPr>
            <p:ph type="title"/>
          </p:nvPr>
        </p:nvSpPr>
        <p:spPr>
          <a:xfrm>
            <a:off x="295060" y="201448"/>
            <a:ext cx="10515600" cy="315912"/>
          </a:xfrm>
        </p:spPr>
        <p:txBody>
          <a:bodyPr>
            <a:normAutofit fontScale="90000"/>
          </a:bodyPr>
          <a:lstStyle/>
          <a:p>
            <a:r>
              <a:rPr lang="en-US" dirty="0"/>
              <a:t>z -score </a:t>
            </a:r>
          </a:p>
        </p:txBody>
      </p:sp>
    </p:spTree>
    <p:extLst>
      <p:ext uri="{BB962C8B-B14F-4D97-AF65-F5344CB8AC3E}">
        <p14:creationId xmlns:p14="http://schemas.microsoft.com/office/powerpoint/2010/main" val="87240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9E1B-1718-CA4E-955E-78BCEB3CE9C7}"/>
              </a:ext>
            </a:extLst>
          </p:cNvPr>
          <p:cNvSpPr>
            <a:spLocks noGrp="1"/>
          </p:cNvSpPr>
          <p:nvPr>
            <p:ph type="title"/>
          </p:nvPr>
        </p:nvSpPr>
        <p:spPr>
          <a:xfrm>
            <a:off x="838200" y="365126"/>
            <a:ext cx="10515600" cy="315912"/>
          </a:xfrm>
        </p:spPr>
        <p:txBody>
          <a:bodyPr>
            <a:normAutofit fontScale="90000"/>
          </a:bodyPr>
          <a:lstStyle/>
          <a:p>
            <a:r>
              <a:rPr lang="en-US" dirty="0"/>
              <a:t>z -score </a:t>
            </a:r>
          </a:p>
        </p:txBody>
      </p:sp>
      <p:pic>
        <p:nvPicPr>
          <p:cNvPr id="5" name="Graphic 4">
            <a:extLst>
              <a:ext uri="{FF2B5EF4-FFF2-40B4-BE49-F238E27FC236}">
                <a16:creationId xmlns:a16="http://schemas.microsoft.com/office/drawing/2014/main" id="{F4FC0597-8440-0D47-ADEB-D2DB8225A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407570"/>
            <a:ext cx="10423358" cy="7817520"/>
          </a:xfrm>
          <a:prstGeom prst="rect">
            <a:avLst/>
          </a:prstGeom>
        </p:spPr>
      </p:pic>
      <p:sp>
        <p:nvSpPr>
          <p:cNvPr id="6" name="TextBox 5">
            <a:extLst>
              <a:ext uri="{FF2B5EF4-FFF2-40B4-BE49-F238E27FC236}">
                <a16:creationId xmlns:a16="http://schemas.microsoft.com/office/drawing/2014/main" id="{3C6ECF39-EC1F-2241-8219-48B31F4452B2}"/>
              </a:ext>
            </a:extLst>
          </p:cNvPr>
          <p:cNvSpPr txBox="1"/>
          <p:nvPr/>
        </p:nvSpPr>
        <p:spPr>
          <a:xfrm>
            <a:off x="545432" y="6521116"/>
            <a:ext cx="5132431" cy="369332"/>
          </a:xfrm>
          <a:prstGeom prst="rect">
            <a:avLst/>
          </a:prstGeom>
          <a:noFill/>
        </p:spPr>
        <p:txBody>
          <a:bodyPr wrap="none" rtlCol="0">
            <a:spAutoFit/>
          </a:bodyPr>
          <a:lstStyle/>
          <a:p>
            <a:r>
              <a:rPr lang="en-US" dirty="0"/>
              <a:t>From: </a:t>
            </a:r>
            <a:r>
              <a:rPr lang="en-US" dirty="0">
                <a:hlinkClick r:id="rId5"/>
              </a:rPr>
              <a:t>https://en.wikipedia.org/wiki/Standard_score</a:t>
            </a:r>
            <a:r>
              <a:rPr lang="en-US" dirty="0"/>
              <a:t> </a:t>
            </a:r>
          </a:p>
        </p:txBody>
      </p:sp>
    </p:spTree>
    <p:extLst>
      <p:ext uri="{BB962C8B-B14F-4D97-AF65-F5344CB8AC3E}">
        <p14:creationId xmlns:p14="http://schemas.microsoft.com/office/powerpoint/2010/main" val="3181626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7688</TotalTime>
  <Words>2783</Words>
  <Application>Microsoft Macintosh PowerPoint</Application>
  <PresentationFormat>Widescreen</PresentationFormat>
  <Paragraphs>315</Paragraphs>
  <Slides>40</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Calibri</vt:lpstr>
      <vt:lpstr>Calibri Light</vt:lpstr>
      <vt:lpstr>Courier New</vt:lpstr>
      <vt:lpstr>MuseoSans</vt:lpstr>
      <vt:lpstr>Source Sans Pro</vt:lpstr>
      <vt:lpstr>Times New Roman</vt:lpstr>
      <vt:lpstr>Office Theme</vt:lpstr>
      <vt:lpstr>Default Design</vt:lpstr>
      <vt:lpstr>1_Default Design</vt:lpstr>
      <vt:lpstr>From Lab 4 you should have</vt:lpstr>
      <vt:lpstr>Recap:  </vt:lpstr>
      <vt:lpstr>PowerPoint Presentation</vt:lpstr>
      <vt:lpstr>Selecting Scoring Matrices</vt:lpstr>
      <vt:lpstr>Intro to Statistics  </vt:lpstr>
      <vt:lpstr>False Positives (probability of) </vt:lpstr>
      <vt:lpstr>PowerPoint Presentation</vt:lpstr>
      <vt:lpstr>z -score </vt:lpstr>
      <vt:lpstr>z -score </vt:lpstr>
      <vt:lpstr>PowerPoint Presentation</vt:lpstr>
      <vt:lpstr>PowerPoint Presentation</vt:lpstr>
      <vt:lpstr>False Positives versus False Negatives </vt:lpstr>
      <vt:lpstr>P-Hacking</vt:lpstr>
      <vt:lpstr>Using all the data does not give significant results</vt:lpstr>
      <vt:lpstr>But with minor modification:</vt:lpstr>
      <vt:lpstr>Data Dredging aka Fishing Expeditions</vt:lpstr>
      <vt:lpstr>Types of Error in a Databank Search </vt:lpstr>
      <vt:lpstr>When do you need a correction for multiple tests?   </vt:lpstr>
      <vt:lpstr>PowerPoint Presentation</vt:lpstr>
      <vt:lpstr>When do you need a correction for multiple tests?   </vt:lpstr>
      <vt:lpstr>PowerPoint Presentation</vt:lpstr>
      <vt:lpstr>PowerPoint Presentation</vt:lpstr>
      <vt:lpstr>The Decline Effect </vt:lpstr>
      <vt:lpstr>From: Methodological Flaws, Conflicts of Interest, and Scientific Fallacies: Implications for the Evaluation of Antidepressants’ Efficacy and Harm Front. Psychiatry, 07 December 2017 Sec. Public Mental Health  Volume 8 - 2017 | https://doi.org/10.3389/fpsyt.2017.00275     </vt:lpstr>
      <vt:lpstr>What can one do to prevent the scientific enterprise to report false results on a regular basis?</vt:lpstr>
      <vt:lpstr>What can one do to prevent the scientific enterprise to report false results on a regular basis?</vt:lpstr>
      <vt:lpstr>PowerPoint Presentation</vt:lpstr>
      <vt:lpstr>BLAST Phase 1:  Segmenting the query sequence;  scoring potential word matches--compile</vt:lpstr>
      <vt:lpstr>BLAST Phase 2: Scanning the database</vt:lpstr>
      <vt:lpstr>BLAST Phase 3: Extending the hits</vt:lpstr>
      <vt:lpstr>Aligning sequences is part of many analytical pipelines </vt:lpstr>
      <vt:lpstr>PowerPoint Presentation</vt:lpstr>
      <vt:lpstr>PowerPoint Presentation</vt:lpstr>
      <vt:lpstr>PowerPoint Presentation</vt:lpstr>
      <vt:lpstr>blastn and blastp searches using the same gene as query</vt:lpstr>
      <vt:lpstr>PowerPoint Presentation</vt:lpstr>
      <vt:lpstr>PowerPoint Presentation</vt:lpstr>
      <vt:lpstr>PowerPoint Presentation</vt:lpstr>
      <vt:lpstr>fasta: an alternative to blast  </vt:lpstr>
      <vt:lpstr>remainder of sides moved to class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c:title>
  <dc:creator>Gogarten, J. Peter</dc:creator>
  <cp:lastModifiedBy>Gogarten, J. Peter</cp:lastModifiedBy>
  <cp:revision>70</cp:revision>
  <dcterms:created xsi:type="dcterms:W3CDTF">2019-10-21T18:32:12Z</dcterms:created>
  <dcterms:modified xsi:type="dcterms:W3CDTF">2023-09-26T16:24:24Z</dcterms:modified>
</cp:coreProperties>
</file>