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463" r:id="rId2"/>
    <p:sldId id="462" r:id="rId3"/>
    <p:sldId id="286" r:id="rId4"/>
    <p:sldId id="287" r:id="rId5"/>
    <p:sldId id="282" r:id="rId6"/>
    <p:sldId id="283" r:id="rId7"/>
    <p:sldId id="284" r:id="rId8"/>
    <p:sldId id="289" r:id="rId9"/>
    <p:sldId id="288" r:id="rId10"/>
    <p:sldId id="305" r:id="rId11"/>
    <p:sldId id="451" r:id="rId12"/>
    <p:sldId id="459" r:id="rId13"/>
    <p:sldId id="461" r:id="rId14"/>
    <p:sldId id="449" r:id="rId15"/>
    <p:sldId id="452" r:id="rId16"/>
    <p:sldId id="453" r:id="rId17"/>
    <p:sldId id="307" r:id="rId18"/>
    <p:sldId id="308" r:id="rId19"/>
    <p:sldId id="309" r:id="rId20"/>
    <p:sldId id="296" r:id="rId21"/>
    <p:sldId id="311" r:id="rId22"/>
    <p:sldId id="264" r:id="rId23"/>
    <p:sldId id="313" r:id="rId24"/>
    <p:sldId id="314" r:id="rId25"/>
    <p:sldId id="315" r:id="rId26"/>
    <p:sldId id="276" r:id="rId27"/>
    <p:sldId id="268" r:id="rId28"/>
    <p:sldId id="312" r:id="rId29"/>
    <p:sldId id="258" r:id="rId30"/>
    <p:sldId id="277" r:id="rId31"/>
    <p:sldId id="278" r:id="rId32"/>
    <p:sldId id="317" r:id="rId33"/>
    <p:sldId id="279" r:id="rId34"/>
    <p:sldId id="257" r:id="rId35"/>
    <p:sldId id="280" r:id="rId36"/>
    <p:sldId id="281" r:id="rId37"/>
    <p:sldId id="259" r:id="rId38"/>
    <p:sldId id="260" r:id="rId39"/>
    <p:sldId id="274" r:id="rId40"/>
    <p:sldId id="316" r:id="rId41"/>
    <p:sldId id="297" r:id="rId42"/>
    <p:sldId id="275" r:id="rId43"/>
    <p:sldId id="27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4ACDC3-C2C3-C148-ADDD-D917318DC9E6}" v="5" dt="2023-10-16T14:52:44.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p:cViewPr varScale="1">
        <p:scale>
          <a:sx n="136" d="100"/>
          <a:sy n="136" d="100"/>
        </p:scale>
        <p:origin x="216"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arten, J. Peter" userId="08c346f3-9f2a-4776-a6cf-add1e690cd47" providerId="ADAL" clId="{974ACDC3-C2C3-C148-ADDD-D917318DC9E6}"/>
    <pc:docChg chg="custSel addSld modSld sldOrd">
      <pc:chgData name="Gogarten, J. Peter" userId="08c346f3-9f2a-4776-a6cf-add1e690cd47" providerId="ADAL" clId="{974ACDC3-C2C3-C148-ADDD-D917318DC9E6}" dt="2023-10-16T14:55:30.700" v="168" actId="20578"/>
      <pc:docMkLst>
        <pc:docMk/>
      </pc:docMkLst>
      <pc:sldChg chg="modSp mod">
        <pc:chgData name="Gogarten, J. Peter" userId="08c346f3-9f2a-4776-a6cf-add1e690cd47" providerId="ADAL" clId="{974ACDC3-C2C3-C148-ADDD-D917318DC9E6}" dt="2023-10-16T14:39:52.103" v="120" actId="113"/>
        <pc:sldMkLst>
          <pc:docMk/>
          <pc:sldMk cId="0" sldId="258"/>
        </pc:sldMkLst>
        <pc:spChg chg="mod">
          <ac:chgData name="Gogarten, J. Peter" userId="08c346f3-9f2a-4776-a6cf-add1e690cd47" providerId="ADAL" clId="{974ACDC3-C2C3-C148-ADDD-D917318DC9E6}" dt="2023-10-16T14:39:52.103" v="120" actId="113"/>
          <ac:spMkLst>
            <pc:docMk/>
            <pc:sldMk cId="0" sldId="258"/>
            <ac:spMk id="23556" creationId="{00000000-0000-0000-0000-000000000000}"/>
          </ac:spMkLst>
        </pc:spChg>
      </pc:sldChg>
      <pc:sldChg chg="modSp mod">
        <pc:chgData name="Gogarten, J. Peter" userId="08c346f3-9f2a-4776-a6cf-add1e690cd47" providerId="ADAL" clId="{974ACDC3-C2C3-C148-ADDD-D917318DC9E6}" dt="2023-10-16T14:42:57.690" v="123" actId="14100"/>
        <pc:sldMkLst>
          <pc:docMk/>
          <pc:sldMk cId="96676682" sldId="281"/>
        </pc:sldMkLst>
        <pc:spChg chg="mod">
          <ac:chgData name="Gogarten, J. Peter" userId="08c346f3-9f2a-4776-a6cf-add1e690cd47" providerId="ADAL" clId="{974ACDC3-C2C3-C148-ADDD-D917318DC9E6}" dt="2023-10-16T14:42:57.690" v="123" actId="14100"/>
          <ac:spMkLst>
            <pc:docMk/>
            <pc:sldMk cId="96676682" sldId="281"/>
            <ac:spMk id="5" creationId="{00000000-0000-0000-0000-000000000000}"/>
          </ac:spMkLst>
        </pc:spChg>
      </pc:sldChg>
      <pc:sldChg chg="modSp mod">
        <pc:chgData name="Gogarten, J. Peter" userId="08c346f3-9f2a-4776-a6cf-add1e690cd47" providerId="ADAL" clId="{974ACDC3-C2C3-C148-ADDD-D917318DC9E6}" dt="2023-10-16T14:48:44.269" v="128" actId="27636"/>
        <pc:sldMkLst>
          <pc:docMk/>
          <pc:sldMk cId="2117452167" sldId="286"/>
        </pc:sldMkLst>
        <pc:spChg chg="mod">
          <ac:chgData name="Gogarten, J. Peter" userId="08c346f3-9f2a-4776-a6cf-add1e690cd47" providerId="ADAL" clId="{974ACDC3-C2C3-C148-ADDD-D917318DC9E6}" dt="2023-10-16T14:48:44.269" v="128" actId="27636"/>
          <ac:spMkLst>
            <pc:docMk/>
            <pc:sldMk cId="2117452167" sldId="286"/>
            <ac:spMk id="2" creationId="{B7DDC9B1-09F4-6447-BAB0-C7B3F0782BF7}"/>
          </ac:spMkLst>
        </pc:spChg>
      </pc:sldChg>
      <pc:sldChg chg="addSp modSp mod">
        <pc:chgData name="Gogarten, J. Peter" userId="08c346f3-9f2a-4776-a6cf-add1e690cd47" providerId="ADAL" clId="{974ACDC3-C2C3-C148-ADDD-D917318DC9E6}" dt="2023-10-16T14:24:34.969" v="59" actId="20577"/>
        <pc:sldMkLst>
          <pc:docMk/>
          <pc:sldMk cId="2439101225" sldId="287"/>
        </pc:sldMkLst>
        <pc:spChg chg="add mod">
          <ac:chgData name="Gogarten, J. Peter" userId="08c346f3-9f2a-4776-a6cf-add1e690cd47" providerId="ADAL" clId="{974ACDC3-C2C3-C148-ADDD-D917318DC9E6}" dt="2023-10-16T14:24:34.969" v="59" actId="20577"/>
          <ac:spMkLst>
            <pc:docMk/>
            <pc:sldMk cId="2439101225" sldId="287"/>
            <ac:spMk id="2" creationId="{5D41C21F-28BA-9039-C2C8-755AF4BEE983}"/>
          </ac:spMkLst>
        </pc:spChg>
        <pc:spChg chg="mod">
          <ac:chgData name="Gogarten, J. Peter" userId="08c346f3-9f2a-4776-a6cf-add1e690cd47" providerId="ADAL" clId="{974ACDC3-C2C3-C148-ADDD-D917318DC9E6}" dt="2023-10-16T14:24:00.531" v="0" actId="20577"/>
          <ac:spMkLst>
            <pc:docMk/>
            <pc:sldMk cId="2439101225" sldId="287"/>
            <ac:spMk id="4" creationId="{A1474A35-A197-6747-BE57-86C514D289D0}"/>
          </ac:spMkLst>
        </pc:spChg>
      </pc:sldChg>
      <pc:sldChg chg="modSp mod">
        <pc:chgData name="Gogarten, J. Peter" userId="08c346f3-9f2a-4776-a6cf-add1e690cd47" providerId="ADAL" clId="{974ACDC3-C2C3-C148-ADDD-D917318DC9E6}" dt="2023-10-16T14:29:02.853" v="88" actId="20577"/>
        <pc:sldMkLst>
          <pc:docMk/>
          <pc:sldMk cId="1323526216" sldId="288"/>
        </pc:sldMkLst>
        <pc:spChg chg="mod">
          <ac:chgData name="Gogarten, J. Peter" userId="08c346f3-9f2a-4776-a6cf-add1e690cd47" providerId="ADAL" clId="{974ACDC3-C2C3-C148-ADDD-D917318DC9E6}" dt="2023-10-16T14:29:02.853" v="88" actId="20577"/>
          <ac:spMkLst>
            <pc:docMk/>
            <pc:sldMk cId="1323526216" sldId="288"/>
            <ac:spMk id="4" creationId="{68EE50F0-BFBA-A240-97FF-62047D6ED374}"/>
          </ac:spMkLst>
        </pc:spChg>
      </pc:sldChg>
      <pc:sldChg chg="modSp mod">
        <pc:chgData name="Gogarten, J. Peter" userId="08c346f3-9f2a-4776-a6cf-add1e690cd47" providerId="ADAL" clId="{974ACDC3-C2C3-C148-ADDD-D917318DC9E6}" dt="2023-10-16T14:35:56.984" v="116" actId="207"/>
        <pc:sldMkLst>
          <pc:docMk/>
          <pc:sldMk cId="3099413890" sldId="296"/>
        </pc:sldMkLst>
        <pc:spChg chg="mod">
          <ac:chgData name="Gogarten, J. Peter" userId="08c346f3-9f2a-4776-a6cf-add1e690cd47" providerId="ADAL" clId="{974ACDC3-C2C3-C148-ADDD-D917318DC9E6}" dt="2023-10-16T14:35:56.984" v="116" actId="207"/>
          <ac:spMkLst>
            <pc:docMk/>
            <pc:sldMk cId="3099413890" sldId="296"/>
            <ac:spMk id="6" creationId="{00000000-0000-0000-0000-000000000000}"/>
          </ac:spMkLst>
        </pc:spChg>
      </pc:sldChg>
      <pc:sldChg chg="modSp mod">
        <pc:chgData name="Gogarten, J. Peter" userId="08c346f3-9f2a-4776-a6cf-add1e690cd47" providerId="ADAL" clId="{974ACDC3-C2C3-C148-ADDD-D917318DC9E6}" dt="2023-10-16T14:33:54.991" v="115" actId="20577"/>
        <pc:sldMkLst>
          <pc:docMk/>
          <pc:sldMk cId="2388517650" sldId="308"/>
        </pc:sldMkLst>
        <pc:spChg chg="mod">
          <ac:chgData name="Gogarten, J. Peter" userId="08c346f3-9f2a-4776-a6cf-add1e690cd47" providerId="ADAL" clId="{974ACDC3-C2C3-C148-ADDD-D917318DC9E6}" dt="2023-10-16T14:33:54.991" v="115" actId="20577"/>
          <ac:spMkLst>
            <pc:docMk/>
            <pc:sldMk cId="2388517650" sldId="308"/>
            <ac:spMk id="3" creationId="{3C3BD892-D81C-444A-81F9-1C38B8479BBA}"/>
          </ac:spMkLst>
        </pc:spChg>
      </pc:sldChg>
      <pc:sldChg chg="modSp mod">
        <pc:chgData name="Gogarten, J. Peter" userId="08c346f3-9f2a-4776-a6cf-add1e690cd47" providerId="ADAL" clId="{974ACDC3-C2C3-C148-ADDD-D917318DC9E6}" dt="2023-10-16T14:36:53.506" v="117" actId="207"/>
        <pc:sldMkLst>
          <pc:docMk/>
          <pc:sldMk cId="2659232834" sldId="311"/>
        </pc:sldMkLst>
        <pc:spChg chg="mod">
          <ac:chgData name="Gogarten, J. Peter" userId="08c346f3-9f2a-4776-a6cf-add1e690cd47" providerId="ADAL" clId="{974ACDC3-C2C3-C148-ADDD-D917318DC9E6}" dt="2023-10-16T14:36:53.506" v="117" actId="207"/>
          <ac:spMkLst>
            <pc:docMk/>
            <pc:sldMk cId="2659232834" sldId="311"/>
            <ac:spMk id="3" creationId="{B8C963E6-9271-324D-92FB-1DBA8404248A}"/>
          </ac:spMkLst>
        </pc:spChg>
      </pc:sldChg>
      <pc:sldChg chg="modSp mod">
        <pc:chgData name="Gogarten, J. Peter" userId="08c346f3-9f2a-4776-a6cf-add1e690cd47" providerId="ADAL" clId="{974ACDC3-C2C3-C148-ADDD-D917318DC9E6}" dt="2023-10-16T14:41:22.059" v="121" actId="20577"/>
        <pc:sldMkLst>
          <pc:docMk/>
          <pc:sldMk cId="3653836362" sldId="317"/>
        </pc:sldMkLst>
        <pc:spChg chg="mod">
          <ac:chgData name="Gogarten, J. Peter" userId="08c346f3-9f2a-4776-a6cf-add1e690cd47" providerId="ADAL" clId="{974ACDC3-C2C3-C148-ADDD-D917318DC9E6}" dt="2023-10-16T14:41:22.059" v="121" actId="20577"/>
          <ac:spMkLst>
            <pc:docMk/>
            <pc:sldMk cId="3653836362" sldId="317"/>
            <ac:spMk id="6" creationId="{24640237-34F9-B655-0D9E-F0B32D9BDA48}"/>
          </ac:spMkLst>
        </pc:spChg>
      </pc:sldChg>
      <pc:sldChg chg="modSp mod">
        <pc:chgData name="Gogarten, J. Peter" userId="08c346f3-9f2a-4776-a6cf-add1e690cd47" providerId="ADAL" clId="{974ACDC3-C2C3-C148-ADDD-D917318DC9E6}" dt="2023-10-16T14:31:12.261" v="89" actId="20577"/>
        <pc:sldMkLst>
          <pc:docMk/>
          <pc:sldMk cId="451148611" sldId="459"/>
        </pc:sldMkLst>
        <pc:spChg chg="mod">
          <ac:chgData name="Gogarten, J. Peter" userId="08c346f3-9f2a-4776-a6cf-add1e690cd47" providerId="ADAL" clId="{974ACDC3-C2C3-C148-ADDD-D917318DC9E6}" dt="2023-10-16T14:31:12.261" v="89" actId="20577"/>
          <ac:spMkLst>
            <pc:docMk/>
            <pc:sldMk cId="451148611" sldId="459"/>
            <ac:spMk id="3" creationId="{44F93A5B-9CFC-495B-434D-478DAEDB20F4}"/>
          </ac:spMkLst>
        </pc:spChg>
      </pc:sldChg>
      <pc:sldChg chg="addSp modSp new mod">
        <pc:chgData name="Gogarten, J. Peter" userId="08c346f3-9f2a-4776-a6cf-add1e690cd47" providerId="ADAL" clId="{974ACDC3-C2C3-C148-ADDD-D917318DC9E6}" dt="2023-10-16T14:50:55.775" v="149" actId="20577"/>
        <pc:sldMkLst>
          <pc:docMk/>
          <pc:sldMk cId="936239502" sldId="462"/>
        </pc:sldMkLst>
        <pc:spChg chg="add mod">
          <ac:chgData name="Gogarten, J. Peter" userId="08c346f3-9f2a-4776-a6cf-add1e690cd47" providerId="ADAL" clId="{974ACDC3-C2C3-C148-ADDD-D917318DC9E6}" dt="2023-10-16T14:50:55.775" v="149" actId="20577"/>
          <ac:spMkLst>
            <pc:docMk/>
            <pc:sldMk cId="936239502" sldId="462"/>
            <ac:spMk id="6" creationId="{FDC269C1-E60B-6202-C06F-96249C5D0C3B}"/>
          </ac:spMkLst>
        </pc:spChg>
        <pc:picChg chg="add mod">
          <ac:chgData name="Gogarten, J. Peter" userId="08c346f3-9f2a-4776-a6cf-add1e690cd47" providerId="ADAL" clId="{974ACDC3-C2C3-C148-ADDD-D917318DC9E6}" dt="2023-10-16T14:50:46.629" v="132" actId="1076"/>
          <ac:picMkLst>
            <pc:docMk/>
            <pc:sldMk cId="936239502" sldId="462"/>
            <ac:picMk id="5" creationId="{233B6C8F-4298-4420-E2BF-F7E670D1E9C9}"/>
          </ac:picMkLst>
        </pc:picChg>
      </pc:sldChg>
      <pc:sldChg chg="addSp delSp modSp new mod ord">
        <pc:chgData name="Gogarten, J. Peter" userId="08c346f3-9f2a-4776-a6cf-add1e690cd47" providerId="ADAL" clId="{974ACDC3-C2C3-C148-ADDD-D917318DC9E6}" dt="2023-10-16T14:55:30.700" v="168" actId="20578"/>
        <pc:sldMkLst>
          <pc:docMk/>
          <pc:sldMk cId="1696445756" sldId="463"/>
        </pc:sldMkLst>
        <pc:spChg chg="mod">
          <ac:chgData name="Gogarten, J. Peter" userId="08c346f3-9f2a-4776-a6cf-add1e690cd47" providerId="ADAL" clId="{974ACDC3-C2C3-C148-ADDD-D917318DC9E6}" dt="2023-10-16T14:54:15.189" v="167" actId="14100"/>
          <ac:spMkLst>
            <pc:docMk/>
            <pc:sldMk cId="1696445756" sldId="463"/>
            <ac:spMk id="2" creationId="{7ED3F244-31DE-8588-40EE-A8C7FADE389F}"/>
          </ac:spMkLst>
        </pc:spChg>
        <pc:spChg chg="del mod">
          <ac:chgData name="Gogarten, J. Peter" userId="08c346f3-9f2a-4776-a6cf-add1e690cd47" providerId="ADAL" clId="{974ACDC3-C2C3-C148-ADDD-D917318DC9E6}" dt="2023-10-16T14:53:58.107" v="164" actId="478"/>
          <ac:spMkLst>
            <pc:docMk/>
            <pc:sldMk cId="1696445756" sldId="463"/>
            <ac:spMk id="3" creationId="{BE3A6E8B-500D-143B-7F85-04BC1BC877A2}"/>
          </ac:spMkLst>
        </pc:spChg>
        <pc:picChg chg="add mod">
          <ac:chgData name="Gogarten, J. Peter" userId="08c346f3-9f2a-4776-a6cf-add1e690cd47" providerId="ADAL" clId="{974ACDC3-C2C3-C148-ADDD-D917318DC9E6}" dt="2023-10-16T14:54:10.846" v="166" actId="14100"/>
          <ac:picMkLst>
            <pc:docMk/>
            <pc:sldMk cId="1696445756" sldId="463"/>
            <ac:picMk id="4" creationId="{F8816F73-6BC3-0D64-63E0-D6C13B9A096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D2F9A2-DBE5-8146-80BD-4FD852EF781E}" type="datetimeFigureOut">
              <a:rPr lang="en-US" smtClean="0"/>
              <a:t>10/16/23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9C3F3-4D35-444B-B17E-FE8734139827}" type="slidenum">
              <a:rPr lang="en-US" smtClean="0"/>
              <a:t>‹#›</a:t>
            </a:fld>
            <a:endParaRPr lang="en-US"/>
          </a:p>
        </p:txBody>
      </p:sp>
    </p:spTree>
    <p:extLst>
      <p:ext uri="{BB962C8B-B14F-4D97-AF65-F5344CB8AC3E}">
        <p14:creationId xmlns:p14="http://schemas.microsoft.com/office/powerpoint/2010/main" val="1986801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BAA153B-F47B-9242-9542-70F7DA004EFD}" type="slidenum">
              <a:rPr lang="en-US" sz="1200">
                <a:latin typeface="Arial" charset="0"/>
              </a:rPr>
              <a:pPr eaLnBrk="1" fontAlgn="base" hangingPunct="1">
                <a:spcBef>
                  <a:spcPct val="0"/>
                </a:spcBef>
                <a:spcAft>
                  <a:spcPct val="0"/>
                </a:spcAft>
              </a:pPr>
              <a:t>27</a:t>
            </a:fld>
            <a:endParaRPr lang="en-US" sz="1200">
              <a:latin typeface="Arial" charset="0"/>
            </a:endParaRPr>
          </a:p>
        </p:txBody>
      </p:sp>
      <p:sp>
        <p:nvSpPr>
          <p:cNvPr id="2150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50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196316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D49773-8B00-744A-8BDC-9D860B8488EC}" type="slidenum">
              <a:rPr lang="en-US" smtClean="0"/>
              <a:pPr>
                <a:defRPr/>
              </a:pPr>
              <a:t>31</a:t>
            </a:fld>
            <a:endParaRPr lang="en-US"/>
          </a:p>
        </p:txBody>
      </p:sp>
    </p:spTree>
    <p:extLst>
      <p:ext uri="{BB962C8B-B14F-4D97-AF65-F5344CB8AC3E}">
        <p14:creationId xmlns:p14="http://schemas.microsoft.com/office/powerpoint/2010/main" val="1196505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CEB6-169B-6651-06F4-7FD8E76650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5AE262-AB66-9B8E-47E7-637CB2BD3E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789A9C-9A4E-E362-0CFA-9625734DFF56}"/>
              </a:ext>
            </a:extLst>
          </p:cNvPr>
          <p:cNvSpPr>
            <a:spLocks noGrp="1"/>
          </p:cNvSpPr>
          <p:nvPr>
            <p:ph type="dt" sz="half" idx="10"/>
          </p:nvPr>
        </p:nvSpPr>
        <p:spPr/>
        <p:txBody>
          <a:bodyPr/>
          <a:lstStyle/>
          <a:p>
            <a:fld id="{8233E7E8-A829-2849-8F1A-5F9C29ECA7D8}" type="datetimeFigureOut">
              <a:rPr lang="en-US" smtClean="0"/>
              <a:t>10/16/23</a:t>
            </a:fld>
            <a:endParaRPr lang="en-US"/>
          </a:p>
        </p:txBody>
      </p:sp>
      <p:sp>
        <p:nvSpPr>
          <p:cNvPr id="5" name="Footer Placeholder 4">
            <a:extLst>
              <a:ext uri="{FF2B5EF4-FFF2-40B4-BE49-F238E27FC236}">
                <a16:creationId xmlns:a16="http://schemas.microsoft.com/office/drawing/2014/main" id="{0219B6C0-82D4-2E98-67BE-D72362274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3286C-6279-37AE-FDE6-F738655AA2BB}"/>
              </a:ext>
            </a:extLst>
          </p:cNvPr>
          <p:cNvSpPr>
            <a:spLocks noGrp="1"/>
          </p:cNvSpPr>
          <p:nvPr>
            <p:ph type="sldNum" sz="quarter" idx="12"/>
          </p:nvPr>
        </p:nvSpPr>
        <p:spPr/>
        <p:txBody>
          <a:bodyPr/>
          <a:lstStyle/>
          <a:p>
            <a:fld id="{69F9CC60-C967-7E47-A809-21AD12F880B6}" type="slidenum">
              <a:rPr lang="en-US" smtClean="0"/>
              <a:t>‹#›</a:t>
            </a:fld>
            <a:endParaRPr lang="en-US"/>
          </a:p>
        </p:txBody>
      </p:sp>
    </p:spTree>
    <p:extLst>
      <p:ext uri="{BB962C8B-B14F-4D97-AF65-F5344CB8AC3E}">
        <p14:creationId xmlns:p14="http://schemas.microsoft.com/office/powerpoint/2010/main" val="3246664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9190-5668-29DC-45B4-3883A799BF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150A4F-7E9F-73A5-E707-60C7830F46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B269F2-5831-B5B9-F235-BFC2CFC8853F}"/>
              </a:ext>
            </a:extLst>
          </p:cNvPr>
          <p:cNvSpPr>
            <a:spLocks noGrp="1"/>
          </p:cNvSpPr>
          <p:nvPr>
            <p:ph type="dt" sz="half" idx="10"/>
          </p:nvPr>
        </p:nvSpPr>
        <p:spPr/>
        <p:txBody>
          <a:bodyPr/>
          <a:lstStyle/>
          <a:p>
            <a:fld id="{8233E7E8-A829-2849-8F1A-5F9C29ECA7D8}" type="datetimeFigureOut">
              <a:rPr lang="en-US" smtClean="0"/>
              <a:t>10/16/23</a:t>
            </a:fld>
            <a:endParaRPr lang="en-US"/>
          </a:p>
        </p:txBody>
      </p:sp>
      <p:sp>
        <p:nvSpPr>
          <p:cNvPr id="5" name="Footer Placeholder 4">
            <a:extLst>
              <a:ext uri="{FF2B5EF4-FFF2-40B4-BE49-F238E27FC236}">
                <a16:creationId xmlns:a16="http://schemas.microsoft.com/office/drawing/2014/main" id="{52D60A2F-9396-2417-639D-5AE394BF1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B1D16-634E-B321-4C37-3A2CB25958B0}"/>
              </a:ext>
            </a:extLst>
          </p:cNvPr>
          <p:cNvSpPr>
            <a:spLocks noGrp="1"/>
          </p:cNvSpPr>
          <p:nvPr>
            <p:ph type="sldNum" sz="quarter" idx="12"/>
          </p:nvPr>
        </p:nvSpPr>
        <p:spPr/>
        <p:txBody>
          <a:bodyPr/>
          <a:lstStyle/>
          <a:p>
            <a:fld id="{69F9CC60-C967-7E47-A809-21AD12F880B6}" type="slidenum">
              <a:rPr lang="en-US" smtClean="0"/>
              <a:t>‹#›</a:t>
            </a:fld>
            <a:endParaRPr lang="en-US"/>
          </a:p>
        </p:txBody>
      </p:sp>
    </p:spTree>
    <p:extLst>
      <p:ext uri="{BB962C8B-B14F-4D97-AF65-F5344CB8AC3E}">
        <p14:creationId xmlns:p14="http://schemas.microsoft.com/office/powerpoint/2010/main" val="2380666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55C88C-CE7A-AB53-32F5-DC1A4D9E1A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FF6C6F-5322-79FB-9ABF-6588291B24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9AEFC6-9DF2-D043-A59E-F49511498D7E}"/>
              </a:ext>
            </a:extLst>
          </p:cNvPr>
          <p:cNvSpPr>
            <a:spLocks noGrp="1"/>
          </p:cNvSpPr>
          <p:nvPr>
            <p:ph type="dt" sz="half" idx="10"/>
          </p:nvPr>
        </p:nvSpPr>
        <p:spPr/>
        <p:txBody>
          <a:bodyPr/>
          <a:lstStyle/>
          <a:p>
            <a:fld id="{8233E7E8-A829-2849-8F1A-5F9C29ECA7D8}" type="datetimeFigureOut">
              <a:rPr lang="en-US" smtClean="0"/>
              <a:t>10/16/23</a:t>
            </a:fld>
            <a:endParaRPr lang="en-US"/>
          </a:p>
        </p:txBody>
      </p:sp>
      <p:sp>
        <p:nvSpPr>
          <p:cNvPr id="5" name="Footer Placeholder 4">
            <a:extLst>
              <a:ext uri="{FF2B5EF4-FFF2-40B4-BE49-F238E27FC236}">
                <a16:creationId xmlns:a16="http://schemas.microsoft.com/office/drawing/2014/main" id="{832B364E-BF24-EB4B-A6C0-04D4D4B12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20FCB-B3E9-5F21-5FFF-EAB8DA786F7C}"/>
              </a:ext>
            </a:extLst>
          </p:cNvPr>
          <p:cNvSpPr>
            <a:spLocks noGrp="1"/>
          </p:cNvSpPr>
          <p:nvPr>
            <p:ph type="sldNum" sz="quarter" idx="12"/>
          </p:nvPr>
        </p:nvSpPr>
        <p:spPr/>
        <p:txBody>
          <a:bodyPr/>
          <a:lstStyle/>
          <a:p>
            <a:fld id="{69F9CC60-C967-7E47-A809-21AD12F880B6}" type="slidenum">
              <a:rPr lang="en-US" smtClean="0"/>
              <a:t>‹#›</a:t>
            </a:fld>
            <a:endParaRPr lang="en-US"/>
          </a:p>
        </p:txBody>
      </p:sp>
    </p:spTree>
    <p:extLst>
      <p:ext uri="{BB962C8B-B14F-4D97-AF65-F5344CB8AC3E}">
        <p14:creationId xmlns:p14="http://schemas.microsoft.com/office/powerpoint/2010/main" val="3955790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0ACB-3904-29D4-65B4-724EC3BD26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CC3A9-F794-B4FA-647D-E7AD55F69D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18F72-C18D-1DCE-F5BC-4D5D2D0444EA}"/>
              </a:ext>
            </a:extLst>
          </p:cNvPr>
          <p:cNvSpPr>
            <a:spLocks noGrp="1"/>
          </p:cNvSpPr>
          <p:nvPr>
            <p:ph type="dt" sz="half" idx="10"/>
          </p:nvPr>
        </p:nvSpPr>
        <p:spPr/>
        <p:txBody>
          <a:bodyPr/>
          <a:lstStyle/>
          <a:p>
            <a:fld id="{8233E7E8-A829-2849-8F1A-5F9C29ECA7D8}" type="datetimeFigureOut">
              <a:rPr lang="en-US" smtClean="0"/>
              <a:t>10/16/23</a:t>
            </a:fld>
            <a:endParaRPr lang="en-US"/>
          </a:p>
        </p:txBody>
      </p:sp>
      <p:sp>
        <p:nvSpPr>
          <p:cNvPr id="5" name="Footer Placeholder 4">
            <a:extLst>
              <a:ext uri="{FF2B5EF4-FFF2-40B4-BE49-F238E27FC236}">
                <a16:creationId xmlns:a16="http://schemas.microsoft.com/office/drawing/2014/main" id="{27FD4A73-01B4-C7B7-087F-112DD6F86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BC81D4-BBC9-651E-B7A3-E337DF7FBA83}"/>
              </a:ext>
            </a:extLst>
          </p:cNvPr>
          <p:cNvSpPr>
            <a:spLocks noGrp="1"/>
          </p:cNvSpPr>
          <p:nvPr>
            <p:ph type="sldNum" sz="quarter" idx="12"/>
          </p:nvPr>
        </p:nvSpPr>
        <p:spPr/>
        <p:txBody>
          <a:bodyPr/>
          <a:lstStyle/>
          <a:p>
            <a:fld id="{69F9CC60-C967-7E47-A809-21AD12F880B6}" type="slidenum">
              <a:rPr lang="en-US" smtClean="0"/>
              <a:t>‹#›</a:t>
            </a:fld>
            <a:endParaRPr lang="en-US"/>
          </a:p>
        </p:txBody>
      </p:sp>
    </p:spTree>
    <p:extLst>
      <p:ext uri="{BB962C8B-B14F-4D97-AF65-F5344CB8AC3E}">
        <p14:creationId xmlns:p14="http://schemas.microsoft.com/office/powerpoint/2010/main" val="1089700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53887-7DB2-2209-2E0E-979173CE63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E0C0CE-6BEE-9FEE-982D-9D532D77FF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AE5D65-1027-1575-1B57-27DE2843A930}"/>
              </a:ext>
            </a:extLst>
          </p:cNvPr>
          <p:cNvSpPr>
            <a:spLocks noGrp="1"/>
          </p:cNvSpPr>
          <p:nvPr>
            <p:ph type="dt" sz="half" idx="10"/>
          </p:nvPr>
        </p:nvSpPr>
        <p:spPr/>
        <p:txBody>
          <a:bodyPr/>
          <a:lstStyle/>
          <a:p>
            <a:fld id="{8233E7E8-A829-2849-8F1A-5F9C29ECA7D8}" type="datetimeFigureOut">
              <a:rPr lang="en-US" smtClean="0"/>
              <a:t>10/16/23</a:t>
            </a:fld>
            <a:endParaRPr lang="en-US"/>
          </a:p>
        </p:txBody>
      </p:sp>
      <p:sp>
        <p:nvSpPr>
          <p:cNvPr id="5" name="Footer Placeholder 4">
            <a:extLst>
              <a:ext uri="{FF2B5EF4-FFF2-40B4-BE49-F238E27FC236}">
                <a16:creationId xmlns:a16="http://schemas.microsoft.com/office/drawing/2014/main" id="{E77ABAC3-DC12-99CB-93EF-BCCFAAE24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DF4D9-C128-BA12-4362-BB517AC06034}"/>
              </a:ext>
            </a:extLst>
          </p:cNvPr>
          <p:cNvSpPr>
            <a:spLocks noGrp="1"/>
          </p:cNvSpPr>
          <p:nvPr>
            <p:ph type="sldNum" sz="quarter" idx="12"/>
          </p:nvPr>
        </p:nvSpPr>
        <p:spPr/>
        <p:txBody>
          <a:bodyPr/>
          <a:lstStyle/>
          <a:p>
            <a:fld id="{69F9CC60-C967-7E47-A809-21AD12F880B6}" type="slidenum">
              <a:rPr lang="en-US" smtClean="0"/>
              <a:t>‹#›</a:t>
            </a:fld>
            <a:endParaRPr lang="en-US"/>
          </a:p>
        </p:txBody>
      </p:sp>
    </p:spTree>
    <p:extLst>
      <p:ext uri="{BB962C8B-B14F-4D97-AF65-F5344CB8AC3E}">
        <p14:creationId xmlns:p14="http://schemas.microsoft.com/office/powerpoint/2010/main" val="424711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E164-E945-CE98-2454-211784F554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0E62CF-A8EB-CC88-1B08-FF515A8816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EE8169-8444-BFC8-1EA3-F463B7745A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A38F90-6DBD-1BAE-6D93-E1A41B37610D}"/>
              </a:ext>
            </a:extLst>
          </p:cNvPr>
          <p:cNvSpPr>
            <a:spLocks noGrp="1"/>
          </p:cNvSpPr>
          <p:nvPr>
            <p:ph type="dt" sz="half" idx="10"/>
          </p:nvPr>
        </p:nvSpPr>
        <p:spPr/>
        <p:txBody>
          <a:bodyPr/>
          <a:lstStyle/>
          <a:p>
            <a:fld id="{8233E7E8-A829-2849-8F1A-5F9C29ECA7D8}" type="datetimeFigureOut">
              <a:rPr lang="en-US" smtClean="0"/>
              <a:t>10/16/23</a:t>
            </a:fld>
            <a:endParaRPr lang="en-US"/>
          </a:p>
        </p:txBody>
      </p:sp>
      <p:sp>
        <p:nvSpPr>
          <p:cNvPr id="6" name="Footer Placeholder 5">
            <a:extLst>
              <a:ext uri="{FF2B5EF4-FFF2-40B4-BE49-F238E27FC236}">
                <a16:creationId xmlns:a16="http://schemas.microsoft.com/office/drawing/2014/main" id="{D99F0E4F-B852-BFC0-6751-C43C5B2DF7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935EB5-A4BE-8C64-1D05-1475885C8F72}"/>
              </a:ext>
            </a:extLst>
          </p:cNvPr>
          <p:cNvSpPr>
            <a:spLocks noGrp="1"/>
          </p:cNvSpPr>
          <p:nvPr>
            <p:ph type="sldNum" sz="quarter" idx="12"/>
          </p:nvPr>
        </p:nvSpPr>
        <p:spPr/>
        <p:txBody>
          <a:bodyPr/>
          <a:lstStyle/>
          <a:p>
            <a:fld id="{69F9CC60-C967-7E47-A809-21AD12F880B6}" type="slidenum">
              <a:rPr lang="en-US" smtClean="0"/>
              <a:t>‹#›</a:t>
            </a:fld>
            <a:endParaRPr lang="en-US"/>
          </a:p>
        </p:txBody>
      </p:sp>
    </p:spTree>
    <p:extLst>
      <p:ext uri="{BB962C8B-B14F-4D97-AF65-F5344CB8AC3E}">
        <p14:creationId xmlns:p14="http://schemas.microsoft.com/office/powerpoint/2010/main" val="429996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A923-6D94-F69C-77FA-D2EED7272D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D12D12-3C14-93D5-77FB-CB615C170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4F4691-7D0F-CA54-C004-2AC64859B4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2E892B-A52B-540B-F683-10736D9F59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6D9FB2-8661-CBBA-DABC-00FC1322D7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B6750D-5884-2954-74A1-EAB9EDB5E66D}"/>
              </a:ext>
            </a:extLst>
          </p:cNvPr>
          <p:cNvSpPr>
            <a:spLocks noGrp="1"/>
          </p:cNvSpPr>
          <p:nvPr>
            <p:ph type="dt" sz="half" idx="10"/>
          </p:nvPr>
        </p:nvSpPr>
        <p:spPr/>
        <p:txBody>
          <a:bodyPr/>
          <a:lstStyle/>
          <a:p>
            <a:fld id="{8233E7E8-A829-2849-8F1A-5F9C29ECA7D8}" type="datetimeFigureOut">
              <a:rPr lang="en-US" smtClean="0"/>
              <a:t>10/16/23</a:t>
            </a:fld>
            <a:endParaRPr lang="en-US"/>
          </a:p>
        </p:txBody>
      </p:sp>
      <p:sp>
        <p:nvSpPr>
          <p:cNvPr id="8" name="Footer Placeholder 7">
            <a:extLst>
              <a:ext uri="{FF2B5EF4-FFF2-40B4-BE49-F238E27FC236}">
                <a16:creationId xmlns:a16="http://schemas.microsoft.com/office/drawing/2014/main" id="{8295E754-AC76-4ED6-E816-F637ACE0D3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A8F7CE-B219-D036-AC4C-85C05F27B785}"/>
              </a:ext>
            </a:extLst>
          </p:cNvPr>
          <p:cNvSpPr>
            <a:spLocks noGrp="1"/>
          </p:cNvSpPr>
          <p:nvPr>
            <p:ph type="sldNum" sz="quarter" idx="12"/>
          </p:nvPr>
        </p:nvSpPr>
        <p:spPr/>
        <p:txBody>
          <a:bodyPr/>
          <a:lstStyle/>
          <a:p>
            <a:fld id="{69F9CC60-C967-7E47-A809-21AD12F880B6}" type="slidenum">
              <a:rPr lang="en-US" smtClean="0"/>
              <a:t>‹#›</a:t>
            </a:fld>
            <a:endParaRPr lang="en-US"/>
          </a:p>
        </p:txBody>
      </p:sp>
    </p:spTree>
    <p:extLst>
      <p:ext uri="{BB962C8B-B14F-4D97-AF65-F5344CB8AC3E}">
        <p14:creationId xmlns:p14="http://schemas.microsoft.com/office/powerpoint/2010/main" val="3753749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EAC42-F537-12DB-023E-14DAE2F4E2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F55CCF-A3AC-6AC2-B14A-252757C5EDF8}"/>
              </a:ext>
            </a:extLst>
          </p:cNvPr>
          <p:cNvSpPr>
            <a:spLocks noGrp="1"/>
          </p:cNvSpPr>
          <p:nvPr>
            <p:ph type="dt" sz="half" idx="10"/>
          </p:nvPr>
        </p:nvSpPr>
        <p:spPr/>
        <p:txBody>
          <a:bodyPr/>
          <a:lstStyle/>
          <a:p>
            <a:fld id="{8233E7E8-A829-2849-8F1A-5F9C29ECA7D8}" type="datetimeFigureOut">
              <a:rPr lang="en-US" smtClean="0"/>
              <a:t>10/16/23</a:t>
            </a:fld>
            <a:endParaRPr lang="en-US"/>
          </a:p>
        </p:txBody>
      </p:sp>
      <p:sp>
        <p:nvSpPr>
          <p:cNvPr id="4" name="Footer Placeholder 3">
            <a:extLst>
              <a:ext uri="{FF2B5EF4-FFF2-40B4-BE49-F238E27FC236}">
                <a16:creationId xmlns:a16="http://schemas.microsoft.com/office/drawing/2014/main" id="{D7F3C680-2A9C-C6EA-0632-1FBD17DD4E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34946F-746D-EA38-32DC-ED87499D7BE6}"/>
              </a:ext>
            </a:extLst>
          </p:cNvPr>
          <p:cNvSpPr>
            <a:spLocks noGrp="1"/>
          </p:cNvSpPr>
          <p:nvPr>
            <p:ph type="sldNum" sz="quarter" idx="12"/>
          </p:nvPr>
        </p:nvSpPr>
        <p:spPr/>
        <p:txBody>
          <a:bodyPr/>
          <a:lstStyle/>
          <a:p>
            <a:fld id="{69F9CC60-C967-7E47-A809-21AD12F880B6}" type="slidenum">
              <a:rPr lang="en-US" smtClean="0"/>
              <a:t>‹#›</a:t>
            </a:fld>
            <a:endParaRPr lang="en-US"/>
          </a:p>
        </p:txBody>
      </p:sp>
    </p:spTree>
    <p:extLst>
      <p:ext uri="{BB962C8B-B14F-4D97-AF65-F5344CB8AC3E}">
        <p14:creationId xmlns:p14="http://schemas.microsoft.com/office/powerpoint/2010/main" val="60222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C57C55-0879-A772-7D84-0D93E8614883}"/>
              </a:ext>
            </a:extLst>
          </p:cNvPr>
          <p:cNvSpPr>
            <a:spLocks noGrp="1"/>
          </p:cNvSpPr>
          <p:nvPr>
            <p:ph type="dt" sz="half" idx="10"/>
          </p:nvPr>
        </p:nvSpPr>
        <p:spPr/>
        <p:txBody>
          <a:bodyPr/>
          <a:lstStyle/>
          <a:p>
            <a:fld id="{8233E7E8-A829-2849-8F1A-5F9C29ECA7D8}" type="datetimeFigureOut">
              <a:rPr lang="en-US" smtClean="0"/>
              <a:t>10/16/23</a:t>
            </a:fld>
            <a:endParaRPr lang="en-US"/>
          </a:p>
        </p:txBody>
      </p:sp>
      <p:sp>
        <p:nvSpPr>
          <p:cNvPr id="3" name="Footer Placeholder 2">
            <a:extLst>
              <a:ext uri="{FF2B5EF4-FFF2-40B4-BE49-F238E27FC236}">
                <a16:creationId xmlns:a16="http://schemas.microsoft.com/office/drawing/2014/main" id="{25D62038-591F-1DB7-BDEE-C5198C45AD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118E7B-0A2B-AA32-856E-38A4AA0B1CC6}"/>
              </a:ext>
            </a:extLst>
          </p:cNvPr>
          <p:cNvSpPr>
            <a:spLocks noGrp="1"/>
          </p:cNvSpPr>
          <p:nvPr>
            <p:ph type="sldNum" sz="quarter" idx="12"/>
          </p:nvPr>
        </p:nvSpPr>
        <p:spPr/>
        <p:txBody>
          <a:bodyPr/>
          <a:lstStyle/>
          <a:p>
            <a:fld id="{69F9CC60-C967-7E47-A809-21AD12F880B6}" type="slidenum">
              <a:rPr lang="en-US" smtClean="0"/>
              <a:t>‹#›</a:t>
            </a:fld>
            <a:endParaRPr lang="en-US"/>
          </a:p>
        </p:txBody>
      </p:sp>
    </p:spTree>
    <p:extLst>
      <p:ext uri="{BB962C8B-B14F-4D97-AF65-F5344CB8AC3E}">
        <p14:creationId xmlns:p14="http://schemas.microsoft.com/office/powerpoint/2010/main" val="3669942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93EC5-1FB1-BFF7-5EB8-80844E7A5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13C323-AC4D-C1CE-6407-CDE382ED63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36C5FB-D5A9-DC30-1ED5-0DC6927D09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436155-2703-0C23-1F75-3491DE4BBA93}"/>
              </a:ext>
            </a:extLst>
          </p:cNvPr>
          <p:cNvSpPr>
            <a:spLocks noGrp="1"/>
          </p:cNvSpPr>
          <p:nvPr>
            <p:ph type="dt" sz="half" idx="10"/>
          </p:nvPr>
        </p:nvSpPr>
        <p:spPr/>
        <p:txBody>
          <a:bodyPr/>
          <a:lstStyle/>
          <a:p>
            <a:fld id="{8233E7E8-A829-2849-8F1A-5F9C29ECA7D8}" type="datetimeFigureOut">
              <a:rPr lang="en-US" smtClean="0"/>
              <a:t>10/16/23</a:t>
            </a:fld>
            <a:endParaRPr lang="en-US"/>
          </a:p>
        </p:txBody>
      </p:sp>
      <p:sp>
        <p:nvSpPr>
          <p:cNvPr id="6" name="Footer Placeholder 5">
            <a:extLst>
              <a:ext uri="{FF2B5EF4-FFF2-40B4-BE49-F238E27FC236}">
                <a16:creationId xmlns:a16="http://schemas.microsoft.com/office/drawing/2014/main" id="{B7E732ED-3606-7C96-AC29-1B6CDF356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2099D2-343A-8861-912E-FBDBC531A8BF}"/>
              </a:ext>
            </a:extLst>
          </p:cNvPr>
          <p:cNvSpPr>
            <a:spLocks noGrp="1"/>
          </p:cNvSpPr>
          <p:nvPr>
            <p:ph type="sldNum" sz="quarter" idx="12"/>
          </p:nvPr>
        </p:nvSpPr>
        <p:spPr/>
        <p:txBody>
          <a:bodyPr/>
          <a:lstStyle/>
          <a:p>
            <a:fld id="{69F9CC60-C967-7E47-A809-21AD12F880B6}" type="slidenum">
              <a:rPr lang="en-US" smtClean="0"/>
              <a:t>‹#›</a:t>
            </a:fld>
            <a:endParaRPr lang="en-US"/>
          </a:p>
        </p:txBody>
      </p:sp>
    </p:spTree>
    <p:extLst>
      <p:ext uri="{BB962C8B-B14F-4D97-AF65-F5344CB8AC3E}">
        <p14:creationId xmlns:p14="http://schemas.microsoft.com/office/powerpoint/2010/main" val="3056477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C755-D975-9687-C990-BF6A24EBBC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6F0E40-95D1-B15C-CB83-1662004B13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6A9E6F-38BC-53A8-D527-DB467AAED3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1CA713-3FDF-E46E-7F21-6A2DFF3A8A18}"/>
              </a:ext>
            </a:extLst>
          </p:cNvPr>
          <p:cNvSpPr>
            <a:spLocks noGrp="1"/>
          </p:cNvSpPr>
          <p:nvPr>
            <p:ph type="dt" sz="half" idx="10"/>
          </p:nvPr>
        </p:nvSpPr>
        <p:spPr/>
        <p:txBody>
          <a:bodyPr/>
          <a:lstStyle/>
          <a:p>
            <a:fld id="{8233E7E8-A829-2849-8F1A-5F9C29ECA7D8}" type="datetimeFigureOut">
              <a:rPr lang="en-US" smtClean="0"/>
              <a:t>10/16/23</a:t>
            </a:fld>
            <a:endParaRPr lang="en-US"/>
          </a:p>
        </p:txBody>
      </p:sp>
      <p:sp>
        <p:nvSpPr>
          <p:cNvPr id="6" name="Footer Placeholder 5">
            <a:extLst>
              <a:ext uri="{FF2B5EF4-FFF2-40B4-BE49-F238E27FC236}">
                <a16:creationId xmlns:a16="http://schemas.microsoft.com/office/drawing/2014/main" id="{6CA61646-AE5B-3830-A790-8697D7E4F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022129-C8ED-60F3-AD05-2852201AD78B}"/>
              </a:ext>
            </a:extLst>
          </p:cNvPr>
          <p:cNvSpPr>
            <a:spLocks noGrp="1"/>
          </p:cNvSpPr>
          <p:nvPr>
            <p:ph type="sldNum" sz="quarter" idx="12"/>
          </p:nvPr>
        </p:nvSpPr>
        <p:spPr/>
        <p:txBody>
          <a:bodyPr/>
          <a:lstStyle/>
          <a:p>
            <a:fld id="{69F9CC60-C967-7E47-A809-21AD12F880B6}" type="slidenum">
              <a:rPr lang="en-US" smtClean="0"/>
              <a:t>‹#›</a:t>
            </a:fld>
            <a:endParaRPr lang="en-US"/>
          </a:p>
        </p:txBody>
      </p:sp>
    </p:spTree>
    <p:extLst>
      <p:ext uri="{BB962C8B-B14F-4D97-AF65-F5344CB8AC3E}">
        <p14:creationId xmlns:p14="http://schemas.microsoft.com/office/powerpoint/2010/main" val="2115069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E7DCFA-2222-8849-9996-9D48BBA41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B6FB16-348E-7EED-EEDF-33A37AE8A7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DEDCE-C92C-0806-35F2-979422308C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33E7E8-A829-2849-8F1A-5F9C29ECA7D8}" type="datetimeFigureOut">
              <a:rPr lang="en-US" smtClean="0"/>
              <a:t>10/16/23</a:t>
            </a:fld>
            <a:endParaRPr lang="en-US"/>
          </a:p>
        </p:txBody>
      </p:sp>
      <p:sp>
        <p:nvSpPr>
          <p:cNvPr id="5" name="Footer Placeholder 4">
            <a:extLst>
              <a:ext uri="{FF2B5EF4-FFF2-40B4-BE49-F238E27FC236}">
                <a16:creationId xmlns:a16="http://schemas.microsoft.com/office/drawing/2014/main" id="{6C418F2D-AB0A-AC0C-E31A-13F8DB5F2D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6BAA81-3710-E993-1840-AC3915E7AF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F9CC60-C967-7E47-A809-21AD12F880B6}" type="slidenum">
              <a:rPr lang="en-US" smtClean="0"/>
              <a:t>‹#›</a:t>
            </a:fld>
            <a:endParaRPr lang="en-US"/>
          </a:p>
        </p:txBody>
      </p:sp>
    </p:spTree>
    <p:extLst>
      <p:ext uri="{BB962C8B-B14F-4D97-AF65-F5344CB8AC3E}">
        <p14:creationId xmlns:p14="http://schemas.microsoft.com/office/powerpoint/2010/main" val="1608962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Heinrich_Anton_de_Bary" TargetMode="External"/><Relationship Id="rId3" Type="http://schemas.openxmlformats.org/officeDocument/2006/relationships/hyperlink" Target="https://en.wikipedia.org/wiki/Biological_interaction" TargetMode="External"/><Relationship Id="rId7" Type="http://schemas.openxmlformats.org/officeDocument/2006/relationships/hyperlink" Target="https://en.wikipedia.org/wiki/Species" TargetMode="External"/><Relationship Id="rId2" Type="http://schemas.openxmlformats.org/officeDocument/2006/relationships/hyperlink" Target="https://en.wikipedia.org/wiki/Ancient_Greek" TargetMode="External"/><Relationship Id="rId1" Type="http://schemas.openxmlformats.org/officeDocument/2006/relationships/slideLayout" Target="../slideLayouts/slideLayout2.xml"/><Relationship Id="rId6" Type="http://schemas.openxmlformats.org/officeDocument/2006/relationships/hyperlink" Target="https://en.wikipedia.org/wiki/Parasitism" TargetMode="External"/><Relationship Id="rId5" Type="http://schemas.openxmlformats.org/officeDocument/2006/relationships/hyperlink" Target="https://en.wikipedia.org/wiki/Commensalism" TargetMode="External"/><Relationship Id="rId4" Type="http://schemas.openxmlformats.org/officeDocument/2006/relationships/hyperlink" Target="https://en.wikipedia.org/wiki/Mutualism_(biology)" TargetMode="External"/><Relationship Id="rId9" Type="http://schemas.openxmlformats.org/officeDocument/2006/relationships/hyperlink" Target="https://en.wikipedia.org/wiki/Lichen"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s://en.wikipedia.org/wiki/Nitrogen-fixing_bacteria"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nzgeo.com/stories/the-wood-wide-web/"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www.washingtonpost.com/climate-environment/2023/02/14/trees-fungi-share-messages-resourc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Human_genome" TargetMode="External"/><Relationship Id="rId2" Type="http://schemas.openxmlformats.org/officeDocument/2006/relationships/hyperlink" Target="https://en.wikipedia.org/wiki/Provirus" TargetMode="External"/><Relationship Id="rId1" Type="http://schemas.openxmlformats.org/officeDocument/2006/relationships/slideLayout" Target="../slideLayouts/slideLayout2.xml"/><Relationship Id="rId4" Type="http://schemas.openxmlformats.org/officeDocument/2006/relationships/hyperlink" Target="https://en.wikipedia.org/wiki/Endogenous_retrovirus#cite_note-Belshaw2004-1"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Immunoevasive" TargetMode="External"/><Relationship Id="rId3" Type="http://schemas.openxmlformats.org/officeDocument/2006/relationships/hyperlink" Target="https://en.wikipedia.org/wiki/Syncytium" TargetMode="External"/><Relationship Id="rId7" Type="http://schemas.openxmlformats.org/officeDocument/2006/relationships/hyperlink" Target="https://en.wikipedia.org/wiki/Immune_tolerance_in_pregnancy#cite_note-5" TargetMode="External"/><Relationship Id="rId2" Type="http://schemas.openxmlformats.org/officeDocument/2006/relationships/image" Target="../media/image12.tiff"/><Relationship Id="rId1" Type="http://schemas.openxmlformats.org/officeDocument/2006/relationships/slideLayout" Target="../slideLayouts/slideLayout2.xml"/><Relationship Id="rId6" Type="http://schemas.openxmlformats.org/officeDocument/2006/relationships/hyperlink" Target="https://en.wikipedia.org/wiki/Endogenous_retrovirus#Endosymbiotic_ERVs_in_mammals" TargetMode="External"/><Relationship Id="rId5" Type="http://schemas.openxmlformats.org/officeDocument/2006/relationships/hyperlink" Target="https://en.wikipedia.org/wiki/Viral_fusion_proteins" TargetMode="External"/><Relationship Id="rId10" Type="http://schemas.openxmlformats.org/officeDocument/2006/relationships/hyperlink" Target="https://en.wikipedia.org/wiki/Immune_tolerance_in_pregnancy#cite_note-6" TargetMode="External"/><Relationship Id="rId4" Type="http://schemas.openxmlformats.org/officeDocument/2006/relationships/hyperlink" Target="https://en.wikipedia.org/wiki/Epithelium" TargetMode="External"/><Relationship Id="rId9" Type="http://schemas.openxmlformats.org/officeDocument/2006/relationships/hyperlink" Target="https://en.wikipedia.org/wiki/Viviparity"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blogs.discovermagazine.com/loom/2012/02/14/mammals-made-by-viruses/#.UTNwZSvfaIN" TargetMode="External"/><Relationship Id="rId2" Type="http://schemas.openxmlformats.org/officeDocument/2006/relationships/hyperlink" Target="http://en.wikipedia.org/wiki/ERVWE1" TargetMode="Externa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Siege_of_Fort_Pitt" TargetMode="External"/><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darwin-online.org.uk/content/frameset?pageseq=157&amp;itemID=F955&amp;viewtype=side" TargetMode="External"/><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3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hyperlink" Target="https://evolution-institute.org/article/top-10-anti-slavery-quotes-from-charles-darwin/" TargetMode="External"/><Relationship Id="rId4" Type="http://schemas.openxmlformats.org/officeDocument/2006/relationships/hyperlink" Target="http://darwin-online.org.uk/content/frameset?pageseq=229&amp;itemID=F937.1&amp;viewtype=side"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gutenberg.org/files/40473/40473-h/40473-h.htm#Page_296"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en.wikipedia.org/wiki/Pyotr_Alexeyevich_Kropotkin"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en.wikipedia.org/wiki/Konstantin_Mereschkowski"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en.wikipedia.org/wiki/James_Lovelock" TargetMode="External"/><Relationship Id="rId2" Type="http://schemas.openxmlformats.org/officeDocument/2006/relationships/hyperlink" Target="http://en.wikipedia.org/wiki/Lynn_Margulis" TargetMode="Externa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hyperlink" Target="http://brunovergauwen.com/sample-page/"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bio.asm.org/content/3/2/e00036-12.full"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Carl_Correns" TargetMode="External"/><Relationship Id="rId7" Type="http://schemas.openxmlformats.org/officeDocument/2006/relationships/image" Target="../media/image3.png"/><Relationship Id="rId2" Type="http://schemas.openxmlformats.org/officeDocument/2006/relationships/hyperlink" Target="http://en.wikipedia.org/wiki/Hugo_De_Vries" TargetMode="External"/><Relationship Id="rId1" Type="http://schemas.openxmlformats.org/officeDocument/2006/relationships/slideLayout" Target="../slideLayouts/slideLayout2.xml"/><Relationship Id="rId6" Type="http://schemas.openxmlformats.org/officeDocument/2006/relationships/hyperlink" Target="http://en.wikipedia.org/wiki/Hopeful_Monster" TargetMode="External"/><Relationship Id="rId5" Type="http://schemas.openxmlformats.org/officeDocument/2006/relationships/hyperlink" Target="http://en.wikipedia.org/wiki/Richard_Goldschmidt" TargetMode="External"/><Relationship Id="rId4" Type="http://schemas.openxmlformats.org/officeDocument/2006/relationships/hyperlink" Target="http://en.wikipedia.org/wiki/William_Bateson"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en.wikipedia.org/wiki/Mutationis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en.wikipedia.org/wiki/J.B.S._Haldane" TargetMode="External"/><Relationship Id="rId13" Type="http://schemas.openxmlformats.org/officeDocument/2006/relationships/hyperlink" Target="http://en.wikipedia.org/wiki/Sergei_Chetverikov" TargetMode="External"/><Relationship Id="rId3" Type="http://schemas.openxmlformats.org/officeDocument/2006/relationships/hyperlink" Target="https://www.molevol.org/cdblog/mutationism_myth1" TargetMode="External"/><Relationship Id="rId7" Type="http://schemas.openxmlformats.org/officeDocument/2006/relationships/hyperlink" Target="http://en.wikipedia.org/wiki/Theodosius_Dobzhansky" TargetMode="External"/><Relationship Id="rId12" Type="http://schemas.openxmlformats.org/officeDocument/2006/relationships/hyperlink" Target="http://en.wikipedia.org/wiki/Bernhard_Rensch" TargetMode="External"/><Relationship Id="rId2" Type="http://schemas.openxmlformats.org/officeDocument/2006/relationships/hyperlink" Target="http://en.wikipedia.org/wiki/Modern_evolutionary_synthesis" TargetMode="External"/><Relationship Id="rId1" Type="http://schemas.openxmlformats.org/officeDocument/2006/relationships/slideLayout" Target="../slideLayouts/slideLayout2.xml"/><Relationship Id="rId6" Type="http://schemas.openxmlformats.org/officeDocument/2006/relationships/hyperlink" Target="http://en.wikipedia.org/wiki/R._A._Fisher" TargetMode="External"/><Relationship Id="rId11" Type="http://schemas.openxmlformats.org/officeDocument/2006/relationships/hyperlink" Target="http://en.wikipedia.org/wiki/Ernst_Mayr" TargetMode="External"/><Relationship Id="rId5" Type="http://schemas.openxmlformats.org/officeDocument/2006/relationships/hyperlink" Target="http://en.wikipedia.org/wiki/Evolution:_The_Modern_Synthesis" TargetMode="External"/><Relationship Id="rId15" Type="http://schemas.openxmlformats.org/officeDocument/2006/relationships/hyperlink" Target="http://en.wikipedia.org/wiki/G._Ledyard_Stebbins" TargetMode="External"/><Relationship Id="rId10" Type="http://schemas.openxmlformats.org/officeDocument/2006/relationships/hyperlink" Target="http://en.wikipedia.org/wiki/E.B._Ford" TargetMode="External"/><Relationship Id="rId4" Type="http://schemas.openxmlformats.org/officeDocument/2006/relationships/hyperlink" Target="http://en.wikipedia.org/wiki/Julian_Huxley" TargetMode="External"/><Relationship Id="rId9" Type="http://schemas.openxmlformats.org/officeDocument/2006/relationships/hyperlink" Target="http://en.wikipedia.org/wiki/Sewall_Wright" TargetMode="External"/><Relationship Id="rId14" Type="http://schemas.openxmlformats.org/officeDocument/2006/relationships/hyperlink" Target="http://en.wikipedia.org/wiki/George_Gaylord_Simpson" TargetMode="Externa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en.wikipedia.org/wiki/Richard_Goldschmidt" TargetMode="External"/><Relationship Id="rId3" Type="http://schemas.openxmlformats.org/officeDocument/2006/relationships/hyperlink" Target="https://en.wikipedia.org/wiki/2R_hypothesis" TargetMode="External"/><Relationship Id="rId7" Type="http://schemas.openxmlformats.org/officeDocument/2006/relationships/hyperlink" Target="http://en.wikipedia.org/wiki/Saltation_(biology)" TargetMode="External"/><Relationship Id="rId2" Type="http://schemas.openxmlformats.org/officeDocument/2006/relationships/hyperlink" Target="http://www.annualreviews.org/doi/full/10.1146/annurev.arplant.043008.092039" TargetMode="External"/><Relationship Id="rId1" Type="http://schemas.openxmlformats.org/officeDocument/2006/relationships/slideLayout" Target="../slideLayouts/slideLayout2.xml"/><Relationship Id="rId6" Type="http://schemas.openxmlformats.org/officeDocument/2006/relationships/hyperlink" Target="http://www.ncbi.nlm.nih.gov/pubmed/17184993" TargetMode="External"/><Relationship Id="rId11" Type="http://schemas.openxmlformats.org/officeDocument/2006/relationships/hyperlink" Target="http://www.ncbi.nlm.nih.gov/entrez/query.fcgi?cmd=Retrieve&amp;db=PubMed&amp;list_uids=8851883&amp;dopt=Abstract" TargetMode="External"/><Relationship Id="rId5" Type="http://schemas.openxmlformats.org/officeDocument/2006/relationships/hyperlink" Target="http://www.ncbi.nlm.nih.gov/entrez/query.fcgi?cmd=Retrieve&amp;db=PubMed&amp;list_uids=10441669" TargetMode="External"/><Relationship Id="rId10" Type="http://schemas.openxmlformats.org/officeDocument/2006/relationships/hyperlink" Target="http://www.ncbi.nlm.nih.gov/entrez/query.fcgi?cmd=Retrieve&amp;db=PubMed&amp;list_uids=9720275&amp;dopt=Abstract" TargetMode="External"/><Relationship Id="rId4" Type="http://schemas.openxmlformats.org/officeDocument/2006/relationships/hyperlink" Target="http://en.wikipedia.org/wiki/Hologenome_theory_of_evolution" TargetMode="External"/><Relationship Id="rId9" Type="http://schemas.openxmlformats.org/officeDocument/2006/relationships/hyperlink" Target="http://www.ncbi.nlm.nih.gov/entrez/query.fcgi?cmd=Retrieve&amp;db=PubMed&amp;list_uids=8257106&amp;dopt=Abstrac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F244-31DE-8588-40EE-A8C7FADE389F}"/>
              </a:ext>
            </a:extLst>
          </p:cNvPr>
          <p:cNvSpPr>
            <a:spLocks noGrp="1"/>
          </p:cNvSpPr>
          <p:nvPr>
            <p:ph type="title"/>
          </p:nvPr>
        </p:nvSpPr>
        <p:spPr>
          <a:xfrm>
            <a:off x="306860" y="-82551"/>
            <a:ext cx="10515600" cy="861027"/>
          </a:xfrm>
        </p:spPr>
        <p:txBody>
          <a:bodyPr/>
          <a:lstStyle/>
          <a:p>
            <a:r>
              <a:rPr lang="en-US" dirty="0"/>
              <a:t>Slide 8 </a:t>
            </a:r>
          </a:p>
        </p:txBody>
      </p:sp>
      <p:pic>
        <p:nvPicPr>
          <p:cNvPr id="4" name="Picture 3">
            <a:extLst>
              <a:ext uri="{FF2B5EF4-FFF2-40B4-BE49-F238E27FC236}">
                <a16:creationId xmlns:a16="http://schemas.microsoft.com/office/drawing/2014/main" id="{F8816F73-6BC3-0D64-63E0-D6C13B9A0965}"/>
              </a:ext>
            </a:extLst>
          </p:cNvPr>
          <p:cNvPicPr>
            <a:picLocks noChangeAspect="1"/>
          </p:cNvPicPr>
          <p:nvPr/>
        </p:nvPicPr>
        <p:blipFill>
          <a:blip r:embed="rId2"/>
          <a:stretch>
            <a:fillRect/>
          </a:stretch>
        </p:blipFill>
        <p:spPr>
          <a:xfrm>
            <a:off x="1208217" y="679622"/>
            <a:ext cx="10983783" cy="6178378"/>
          </a:xfrm>
          <a:prstGeom prst="rect">
            <a:avLst/>
          </a:prstGeom>
        </p:spPr>
      </p:pic>
    </p:spTree>
    <p:extLst>
      <p:ext uri="{BB962C8B-B14F-4D97-AF65-F5344CB8AC3E}">
        <p14:creationId xmlns:p14="http://schemas.microsoft.com/office/powerpoint/2010/main" val="1696445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928" y="387503"/>
            <a:ext cx="4419600" cy="685800"/>
          </a:xfrm>
        </p:spPr>
        <p:txBody>
          <a:bodyPr>
            <a:normAutofit/>
          </a:bodyPr>
          <a:lstStyle/>
          <a:p>
            <a:pPr marL="0" indent="0">
              <a:buNone/>
            </a:pPr>
            <a:r>
              <a:rPr lang="en-US" sz="3200" dirty="0"/>
              <a:t>Heinrich Anton de </a:t>
            </a:r>
            <a:r>
              <a:rPr lang="en-US" sz="3200" dirty="0" err="1"/>
              <a:t>Bary</a:t>
            </a:r>
            <a:endParaRPr lang="en-US" sz="3200" dirty="0"/>
          </a:p>
        </p:txBody>
      </p:sp>
      <p:pic>
        <p:nvPicPr>
          <p:cNvPr id="8194" name="Picture 2" descr="http://upload.wikimedia.org/wikipedia/commons/0/00/Anton_de_Bary.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88535" y="351106"/>
            <a:ext cx="2523553" cy="336473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349584" y="917779"/>
            <a:ext cx="5353122" cy="646331"/>
          </a:xfrm>
          <a:prstGeom prst="rect">
            <a:avLst/>
          </a:prstGeom>
          <a:noFill/>
        </p:spPr>
        <p:txBody>
          <a:bodyPr wrap="square" rtlCol="0">
            <a:spAutoFit/>
          </a:bodyPr>
          <a:lstStyle/>
          <a:p>
            <a:r>
              <a:rPr lang="en-US" dirty="0"/>
              <a:t>“Die </a:t>
            </a:r>
            <a:r>
              <a:rPr lang="en-US" dirty="0" err="1"/>
              <a:t>Erscheinung</a:t>
            </a:r>
            <a:r>
              <a:rPr lang="en-US" dirty="0"/>
              <a:t> der Symbiose” </a:t>
            </a:r>
            <a:br>
              <a:rPr lang="en-US" dirty="0"/>
            </a:br>
            <a:r>
              <a:rPr lang="en-US" dirty="0"/>
              <a:t>   (</a:t>
            </a:r>
            <a:r>
              <a:rPr lang="en-US" dirty="0" err="1"/>
              <a:t>Strausbourg</a:t>
            </a:r>
            <a:r>
              <a:rPr lang="en-US" dirty="0"/>
              <a:t>, 1879)</a:t>
            </a:r>
          </a:p>
        </p:txBody>
      </p:sp>
      <p:sp>
        <p:nvSpPr>
          <p:cNvPr id="6" name="TextBox 5"/>
          <p:cNvSpPr txBox="1"/>
          <p:nvPr/>
        </p:nvSpPr>
        <p:spPr>
          <a:xfrm>
            <a:off x="387927" y="1750641"/>
            <a:ext cx="3886199" cy="1846659"/>
          </a:xfrm>
          <a:prstGeom prst="rect">
            <a:avLst/>
          </a:prstGeom>
          <a:noFill/>
        </p:spPr>
        <p:txBody>
          <a:bodyPr wrap="square" rtlCol="0">
            <a:spAutoFit/>
          </a:bodyPr>
          <a:lstStyle/>
          <a:p>
            <a:pPr marL="285750" indent="-285750">
              <a:buFont typeface="Arial" pitchFamily="34" charset="0"/>
              <a:buChar char="•"/>
            </a:pPr>
            <a:r>
              <a:rPr lang="en-US" sz="2400" dirty="0"/>
              <a:t>Parasitism/Antagonism</a:t>
            </a:r>
          </a:p>
          <a:p>
            <a:pPr marL="285750" indent="-285750">
              <a:buFont typeface="Arial" pitchFamily="34" charset="0"/>
              <a:buChar char="•"/>
            </a:pPr>
            <a:r>
              <a:rPr lang="en-US" sz="2400" dirty="0"/>
              <a:t>Commensalism</a:t>
            </a:r>
          </a:p>
          <a:p>
            <a:pPr marL="285750" indent="-285750">
              <a:buFont typeface="Arial" pitchFamily="34" charset="0"/>
              <a:buChar char="•"/>
            </a:pPr>
            <a:r>
              <a:rPr lang="en-US" sz="2400" dirty="0"/>
              <a:t>Mutualism</a:t>
            </a:r>
          </a:p>
          <a:p>
            <a:pPr marL="285750" indent="-285750">
              <a:buFont typeface="Arial" pitchFamily="34" charset="0"/>
              <a:buChar char="•"/>
            </a:pPr>
            <a:r>
              <a:rPr lang="en-US" sz="2400" dirty="0" err="1"/>
              <a:t>Lichenism</a:t>
            </a:r>
            <a:r>
              <a:rPr lang="en-US" sz="2400" dirty="0"/>
              <a:t>/</a:t>
            </a:r>
            <a:r>
              <a:rPr lang="en-US" sz="2400" dirty="0" err="1"/>
              <a:t>Symbiogenesis</a:t>
            </a:r>
            <a:endParaRPr lang="en-US" sz="2400" dirty="0"/>
          </a:p>
          <a:p>
            <a:endParaRPr lang="en-US" dirty="0"/>
          </a:p>
        </p:txBody>
      </p:sp>
      <p:pic>
        <p:nvPicPr>
          <p:cNvPr id="8198" name="Picture 6" descr="http://www.library.pitt.edu/libraries/is/enroom/illustrators/images/potter/potte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83126" y="387503"/>
            <a:ext cx="3904106" cy="6255344"/>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5502388" y="4191360"/>
            <a:ext cx="2819400" cy="584775"/>
          </a:xfrm>
          <a:prstGeom prst="rect">
            <a:avLst/>
          </a:prstGeom>
          <a:noFill/>
        </p:spPr>
        <p:txBody>
          <a:bodyPr wrap="square" rtlCol="0">
            <a:spAutoFit/>
          </a:bodyPr>
          <a:lstStyle/>
          <a:p>
            <a:r>
              <a:rPr lang="en-US" sz="3200" dirty="0"/>
              <a:t>Beatrix Potter</a:t>
            </a:r>
          </a:p>
        </p:txBody>
      </p:sp>
      <p:sp>
        <p:nvSpPr>
          <p:cNvPr id="10" name="TextBox 9"/>
          <p:cNvSpPr txBox="1"/>
          <p:nvPr/>
        </p:nvSpPr>
        <p:spPr>
          <a:xfrm>
            <a:off x="2508277" y="4776135"/>
            <a:ext cx="5574849" cy="1938992"/>
          </a:xfrm>
          <a:prstGeom prst="rect">
            <a:avLst/>
          </a:prstGeom>
          <a:noFill/>
        </p:spPr>
        <p:txBody>
          <a:bodyPr wrap="square" rtlCol="0">
            <a:spAutoFit/>
          </a:bodyPr>
          <a:lstStyle/>
          <a:p>
            <a:pPr algn="r"/>
            <a:r>
              <a:rPr lang="en-US" sz="2400" dirty="0"/>
              <a:t>Was not allowed to present her 1897 paper on lichen </a:t>
            </a:r>
            <a:r>
              <a:rPr lang="en-US" sz="2400" dirty="0" err="1"/>
              <a:t>symbionts</a:t>
            </a:r>
            <a:r>
              <a:rPr lang="en-US" sz="2400" dirty="0"/>
              <a:t> to the Royal Academy of Sciences due to her gender</a:t>
            </a:r>
          </a:p>
          <a:p>
            <a:pPr algn="r"/>
            <a:r>
              <a:rPr lang="en-US" sz="2400" dirty="0"/>
              <a:t>(an apology was issued on the 100 year anniversary of the event)</a:t>
            </a:r>
          </a:p>
        </p:txBody>
      </p:sp>
    </p:spTree>
    <p:extLst>
      <p:ext uri="{BB962C8B-B14F-4D97-AF65-F5344CB8AC3E}">
        <p14:creationId xmlns:p14="http://schemas.microsoft.com/office/powerpoint/2010/main" val="942218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982036-54E0-11DD-B1B9-637CFAC81C20}"/>
              </a:ext>
            </a:extLst>
          </p:cNvPr>
          <p:cNvSpPr>
            <a:spLocks noGrp="1"/>
          </p:cNvSpPr>
          <p:nvPr>
            <p:ph type="title"/>
          </p:nvPr>
        </p:nvSpPr>
        <p:spPr>
          <a:xfrm>
            <a:off x="457200" y="274638"/>
            <a:ext cx="8229600" cy="1143000"/>
          </a:xfrm>
        </p:spPr>
        <p:txBody>
          <a:bodyPr>
            <a:normAutofit/>
          </a:bodyPr>
          <a:lstStyle/>
          <a:p>
            <a:r>
              <a:rPr lang="en-US" dirty="0"/>
              <a:t>Symbiosis (from Wikipedia)</a:t>
            </a:r>
            <a:endParaRPr lang="en-US" sz="2100" dirty="0"/>
          </a:p>
        </p:txBody>
      </p:sp>
      <p:sp>
        <p:nvSpPr>
          <p:cNvPr id="5" name="Content Placeholder 2">
            <a:extLst>
              <a:ext uri="{FF2B5EF4-FFF2-40B4-BE49-F238E27FC236}">
                <a16:creationId xmlns:a16="http://schemas.microsoft.com/office/drawing/2014/main" id="{B8B0DCC7-F90E-56E0-B55E-82564EF1F14E}"/>
              </a:ext>
            </a:extLst>
          </p:cNvPr>
          <p:cNvSpPr>
            <a:spLocks noGrp="1"/>
          </p:cNvSpPr>
          <p:nvPr>
            <p:ph idx="1"/>
          </p:nvPr>
        </p:nvSpPr>
        <p:spPr>
          <a:xfrm>
            <a:off x="591580" y="1611770"/>
            <a:ext cx="11021300" cy="3265127"/>
          </a:xfrm>
        </p:spPr>
        <p:txBody>
          <a:bodyPr>
            <a:noAutofit/>
          </a:bodyPr>
          <a:lstStyle/>
          <a:p>
            <a:pPr marL="0" indent="0">
              <a:buNone/>
            </a:pPr>
            <a:r>
              <a:rPr lang="en-US" sz="2400" b="1" dirty="0">
                <a:latin typeface="+mj-lt"/>
              </a:rPr>
              <a:t>Symbiosis</a:t>
            </a:r>
            <a:r>
              <a:rPr lang="en-US" sz="2400" dirty="0">
                <a:latin typeface="+mj-lt"/>
              </a:rPr>
              <a:t> (from </a:t>
            </a:r>
            <a:r>
              <a:rPr lang="en-US" sz="2400" dirty="0">
                <a:latin typeface="+mj-lt"/>
                <a:hlinkClick r:id="rId2" tooltip="Ancient Greek"/>
              </a:rPr>
              <a:t>Greek</a:t>
            </a:r>
            <a:r>
              <a:rPr lang="en-US" sz="2400" dirty="0">
                <a:latin typeface="+mj-lt"/>
              </a:rPr>
              <a:t> </a:t>
            </a:r>
            <a:r>
              <a:rPr lang="el-GR" sz="2400" dirty="0" err="1">
                <a:latin typeface="+mj-lt"/>
              </a:rPr>
              <a:t>συμβίωσις</a:t>
            </a:r>
            <a:r>
              <a:rPr lang="el-GR" sz="2400" dirty="0">
                <a:latin typeface="+mj-lt"/>
              </a:rPr>
              <a:t> "</a:t>
            </a:r>
            <a:r>
              <a:rPr lang="en-US" sz="2400" dirty="0">
                <a:latin typeface="+mj-lt"/>
              </a:rPr>
              <a:t>living together", from </a:t>
            </a:r>
            <a:r>
              <a:rPr lang="el-GR" sz="2400" dirty="0" err="1">
                <a:latin typeface="+mj-lt"/>
              </a:rPr>
              <a:t>σύν</a:t>
            </a:r>
            <a:r>
              <a:rPr lang="el-GR" sz="2400" dirty="0">
                <a:latin typeface="+mj-lt"/>
              </a:rPr>
              <a:t> "</a:t>
            </a:r>
            <a:r>
              <a:rPr lang="en-US" sz="2400" dirty="0">
                <a:latin typeface="+mj-lt"/>
              </a:rPr>
              <a:t>together" and </a:t>
            </a:r>
            <a:r>
              <a:rPr lang="el-GR" sz="2400" dirty="0" err="1">
                <a:latin typeface="+mj-lt"/>
              </a:rPr>
              <a:t>βίωσις</a:t>
            </a:r>
            <a:r>
              <a:rPr lang="el-GR" sz="2400" dirty="0">
                <a:latin typeface="+mj-lt"/>
              </a:rPr>
              <a:t> "</a:t>
            </a:r>
            <a:r>
              <a:rPr lang="en-US" sz="2400" dirty="0">
                <a:latin typeface="+mj-lt"/>
              </a:rPr>
              <a:t>living") is any type of a close and long-term </a:t>
            </a:r>
            <a:r>
              <a:rPr lang="en-US" sz="2400" dirty="0">
                <a:latin typeface="+mj-lt"/>
                <a:hlinkClick r:id="rId3" tooltip="Biological interaction"/>
              </a:rPr>
              <a:t>biological interaction</a:t>
            </a:r>
            <a:r>
              <a:rPr lang="en-US" sz="2400" dirty="0">
                <a:latin typeface="+mj-lt"/>
              </a:rPr>
              <a:t> between two different biological organisms, </a:t>
            </a:r>
            <a:r>
              <a:rPr lang="en-US" sz="2400" b="1" dirty="0">
                <a:latin typeface="+mj-lt"/>
              </a:rPr>
              <a:t>be it </a:t>
            </a:r>
            <a:r>
              <a:rPr lang="en-US" sz="2400" b="1" dirty="0">
                <a:latin typeface="+mj-lt"/>
                <a:hlinkClick r:id="rId4" tooltip="Mutualism (biology)"/>
              </a:rPr>
              <a:t>mutualistic</a:t>
            </a:r>
            <a:r>
              <a:rPr lang="en-US" sz="2400" b="1" dirty="0">
                <a:latin typeface="+mj-lt"/>
              </a:rPr>
              <a:t>, </a:t>
            </a:r>
            <a:r>
              <a:rPr lang="en-US" sz="2400" b="1" dirty="0">
                <a:latin typeface="+mj-lt"/>
                <a:hlinkClick r:id="rId5" tooltip="Commensalism"/>
              </a:rPr>
              <a:t>commensalistic</a:t>
            </a:r>
            <a:r>
              <a:rPr lang="en-US" sz="2400" b="1" dirty="0">
                <a:latin typeface="+mj-lt"/>
              </a:rPr>
              <a:t>, or </a:t>
            </a:r>
            <a:r>
              <a:rPr lang="en-US" sz="2400" b="1" dirty="0">
                <a:latin typeface="+mj-lt"/>
                <a:hlinkClick r:id="rId6" tooltip="Parasitism"/>
              </a:rPr>
              <a:t>parasitic</a:t>
            </a:r>
            <a:r>
              <a:rPr lang="en-US" sz="2400" dirty="0">
                <a:latin typeface="+mj-lt"/>
              </a:rPr>
              <a:t>. The organisms, each termed a </a:t>
            </a:r>
            <a:r>
              <a:rPr lang="en-US" sz="2400" b="1" dirty="0">
                <a:latin typeface="+mj-lt"/>
              </a:rPr>
              <a:t>symbiont</a:t>
            </a:r>
            <a:r>
              <a:rPr lang="en-US" sz="2400" dirty="0">
                <a:latin typeface="+mj-lt"/>
              </a:rPr>
              <a:t>, may be of the same or of different </a:t>
            </a:r>
            <a:r>
              <a:rPr lang="en-US" sz="2400" dirty="0">
                <a:latin typeface="+mj-lt"/>
                <a:hlinkClick r:id="rId7" tooltip="Species"/>
              </a:rPr>
              <a:t>species</a:t>
            </a:r>
            <a:r>
              <a:rPr lang="en-US" sz="2400" dirty="0">
                <a:latin typeface="+mj-lt"/>
              </a:rPr>
              <a:t>. In 1879, </a:t>
            </a:r>
            <a:r>
              <a:rPr lang="en-US" sz="2400" dirty="0">
                <a:latin typeface="+mj-lt"/>
                <a:hlinkClick r:id="rId8" tooltip="Heinrich Anton de Bary"/>
              </a:rPr>
              <a:t>Heinrich Anton de Bary</a:t>
            </a:r>
            <a:r>
              <a:rPr lang="en-US" sz="2400" dirty="0">
                <a:latin typeface="+mj-lt"/>
              </a:rPr>
              <a:t> defined it as "the living together of unlike organisms". </a:t>
            </a:r>
            <a:br>
              <a:rPr lang="en-US" sz="2400" dirty="0">
                <a:latin typeface="+mj-lt"/>
              </a:rPr>
            </a:br>
            <a:endParaRPr lang="en-US" sz="2400" dirty="0">
              <a:latin typeface="+mj-lt"/>
            </a:endParaRPr>
          </a:p>
          <a:p>
            <a:pPr marL="0" indent="0">
              <a:buNone/>
            </a:pPr>
            <a:r>
              <a:rPr lang="en-US" sz="2400" dirty="0">
                <a:latin typeface="+mj-lt"/>
              </a:rPr>
              <a:t>The term was subject to a century-long debate about whether it should specifically denote mutualism, as in </a:t>
            </a:r>
            <a:r>
              <a:rPr lang="en-US" sz="2400" dirty="0">
                <a:latin typeface="+mj-lt"/>
                <a:hlinkClick r:id="rId9" tooltip="Lichen"/>
              </a:rPr>
              <a:t>lichens</a:t>
            </a:r>
            <a:r>
              <a:rPr lang="en-US" sz="2400" dirty="0">
                <a:latin typeface="+mj-lt"/>
              </a:rPr>
              <a:t>; biologists have now abandoned that restriction.</a:t>
            </a:r>
          </a:p>
        </p:txBody>
      </p:sp>
      <p:sp>
        <p:nvSpPr>
          <p:cNvPr id="6" name="TextBox 5">
            <a:extLst>
              <a:ext uri="{FF2B5EF4-FFF2-40B4-BE49-F238E27FC236}">
                <a16:creationId xmlns:a16="http://schemas.microsoft.com/office/drawing/2014/main" id="{51866F45-319C-444F-C49E-0D1E79CE25E4}"/>
              </a:ext>
            </a:extLst>
          </p:cNvPr>
          <p:cNvSpPr txBox="1"/>
          <p:nvPr/>
        </p:nvSpPr>
        <p:spPr>
          <a:xfrm>
            <a:off x="156755" y="4593975"/>
            <a:ext cx="12192000" cy="954107"/>
          </a:xfrm>
          <a:prstGeom prst="rect">
            <a:avLst/>
          </a:prstGeom>
          <a:noFill/>
        </p:spPr>
        <p:txBody>
          <a:bodyPr wrap="square" rtlCol="0">
            <a:spAutoFit/>
          </a:bodyPr>
          <a:lstStyle/>
          <a:p>
            <a:pPr marL="0" marR="0" lvl="0" indent="0" algn="l" defTabSz="454025"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ＭＳ Ｐゴシック" charset="-128"/>
                <a:cs typeface="+mn-cs"/>
              </a:rPr>
              <a:t>According to this definition, </a:t>
            </a:r>
            <a:br>
              <a:rPr kumimoji="0" lang="en-US" sz="2800" b="0" i="0" u="none" strike="noStrike" kern="1200" cap="none" spc="0" normalizeH="0" baseline="0" noProof="0" dirty="0">
                <a:ln>
                  <a:noFill/>
                </a:ln>
                <a:solidFill>
                  <a:prstClr val="black"/>
                </a:solidFill>
                <a:effectLst/>
                <a:uLnTx/>
                <a:uFillTx/>
                <a:latin typeface="Calibri Light" panose="020F0302020204030204"/>
                <a:ea typeface="ＭＳ Ｐゴシック" charset="-128"/>
                <a:cs typeface="+mn-cs"/>
              </a:rPr>
            </a:br>
            <a:r>
              <a:rPr kumimoji="0" lang="en-US" sz="2800" b="0" i="0" u="none" strike="noStrike" kern="1200" cap="none" spc="0" normalizeH="0" baseline="0" noProof="0" dirty="0">
                <a:ln>
                  <a:noFill/>
                </a:ln>
                <a:solidFill>
                  <a:prstClr val="black"/>
                </a:solidFill>
                <a:effectLst/>
                <a:uLnTx/>
                <a:uFillTx/>
                <a:latin typeface="Calibri Light" panose="020F0302020204030204"/>
                <a:ea typeface="ＭＳ Ｐゴシック" charset="-128"/>
                <a:cs typeface="+mn-cs"/>
              </a:rPr>
              <a:t>          </a:t>
            </a:r>
            <a:r>
              <a:rPr kumimoji="0" lang="en-US" sz="2800" b="1" i="0" u="none" strike="noStrike" kern="1200" cap="none" spc="0" normalizeH="0" baseline="0" noProof="0" dirty="0">
                <a:ln>
                  <a:noFill/>
                </a:ln>
                <a:solidFill>
                  <a:prstClr val="black"/>
                </a:solidFill>
                <a:effectLst/>
                <a:uLnTx/>
                <a:uFillTx/>
                <a:latin typeface="Calibri Light" panose="020F0302020204030204"/>
                <a:ea typeface="ＭＳ Ｐゴシック" charset="-128"/>
                <a:cs typeface="+mn-cs"/>
              </a:rPr>
              <a:t>all parasites that live closely with their host are symbionts</a:t>
            </a:r>
            <a:r>
              <a:rPr kumimoji="0" lang="en-US" sz="2800" b="0" i="0" u="none" strike="noStrike" kern="1200" cap="none" spc="0" normalizeH="0" baseline="0" noProof="0" dirty="0">
                <a:ln>
                  <a:noFill/>
                </a:ln>
                <a:solidFill>
                  <a:prstClr val="black"/>
                </a:solidFill>
                <a:effectLst/>
                <a:uLnTx/>
                <a:uFillTx/>
                <a:latin typeface="Calibri Light" panose="020F0302020204030204"/>
                <a:ea typeface="ＭＳ Ｐゴシック" charset="-128"/>
                <a:cs typeface="+mn-cs"/>
              </a:rPr>
              <a:t>!</a:t>
            </a:r>
          </a:p>
        </p:txBody>
      </p:sp>
      <p:sp>
        <p:nvSpPr>
          <p:cNvPr id="2" name="TextBox 1">
            <a:extLst>
              <a:ext uri="{FF2B5EF4-FFF2-40B4-BE49-F238E27FC236}">
                <a16:creationId xmlns:a16="http://schemas.microsoft.com/office/drawing/2014/main" id="{8129997F-C567-E517-2A5F-22546CF216C9}"/>
              </a:ext>
            </a:extLst>
          </p:cNvPr>
          <p:cNvSpPr txBox="1"/>
          <p:nvPr/>
        </p:nvSpPr>
        <p:spPr>
          <a:xfrm>
            <a:off x="156755" y="5691517"/>
            <a:ext cx="119905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Wikipedia is not infallible, but among most scientists this is accepted – but apparently not by all.</a:t>
            </a:r>
          </a:p>
        </p:txBody>
      </p:sp>
      <p:sp>
        <p:nvSpPr>
          <p:cNvPr id="3" name="TextBox 2">
            <a:extLst>
              <a:ext uri="{FF2B5EF4-FFF2-40B4-BE49-F238E27FC236}">
                <a16:creationId xmlns:a16="http://schemas.microsoft.com/office/drawing/2014/main" id="{C75C6DDA-255E-6108-9C51-65AAC09FB30D}"/>
              </a:ext>
            </a:extLst>
          </p:cNvPr>
          <p:cNvSpPr txBox="1"/>
          <p:nvPr/>
        </p:nvSpPr>
        <p:spPr>
          <a:xfrm>
            <a:off x="156755" y="6296617"/>
            <a:ext cx="104666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Light" panose="020F0302020204030204"/>
                <a:ea typeface="+mn-ea"/>
                <a:cs typeface="+mn-cs"/>
              </a:rPr>
              <a:t>What might be the reason for the popularity of the more encompassing definition? </a:t>
            </a:r>
          </a:p>
        </p:txBody>
      </p:sp>
    </p:spTree>
    <p:extLst>
      <p:ext uri="{BB962C8B-B14F-4D97-AF65-F5344CB8AC3E}">
        <p14:creationId xmlns:p14="http://schemas.microsoft.com/office/powerpoint/2010/main" val="3348250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C5C76-FF1E-C81E-A58E-4644AEB67FA3}"/>
              </a:ext>
            </a:extLst>
          </p:cNvPr>
          <p:cNvSpPr>
            <a:spLocks noGrp="1"/>
          </p:cNvSpPr>
          <p:nvPr>
            <p:ph type="title"/>
          </p:nvPr>
        </p:nvSpPr>
        <p:spPr>
          <a:xfrm>
            <a:off x="838200" y="365126"/>
            <a:ext cx="10515600" cy="821124"/>
          </a:xfrm>
        </p:spPr>
        <p:txBody>
          <a:bodyPr/>
          <a:lstStyle/>
          <a:p>
            <a:r>
              <a:rPr lang="en-US" dirty="0"/>
              <a:t>Examples of mutualistic symbiosis</a:t>
            </a:r>
          </a:p>
        </p:txBody>
      </p:sp>
      <p:sp>
        <p:nvSpPr>
          <p:cNvPr id="3" name="Content Placeholder 2">
            <a:extLst>
              <a:ext uri="{FF2B5EF4-FFF2-40B4-BE49-F238E27FC236}">
                <a16:creationId xmlns:a16="http://schemas.microsoft.com/office/drawing/2014/main" id="{44F93A5B-9CFC-495B-434D-478DAEDB20F4}"/>
              </a:ext>
            </a:extLst>
          </p:cNvPr>
          <p:cNvSpPr>
            <a:spLocks noGrp="1"/>
          </p:cNvSpPr>
          <p:nvPr>
            <p:ph idx="1"/>
          </p:nvPr>
        </p:nvSpPr>
        <p:spPr>
          <a:xfrm>
            <a:off x="838200" y="1406482"/>
            <a:ext cx="10515600" cy="4932534"/>
          </a:xfrm>
        </p:spPr>
        <p:txBody>
          <a:bodyPr>
            <a:normAutofit lnSpcReduction="10000"/>
          </a:bodyPr>
          <a:lstStyle/>
          <a:p>
            <a:pPr>
              <a:lnSpc>
                <a:spcPct val="100000"/>
              </a:lnSpc>
            </a:pPr>
            <a:r>
              <a:rPr lang="en-US" b="0" i="0" u="none" strike="noStrike" dirty="0">
                <a:solidFill>
                  <a:srgbClr val="202122"/>
                </a:solidFill>
                <a:effectLst/>
                <a:latin typeface="+mj-lt"/>
              </a:rPr>
              <a:t>(Endo)symbiotic </a:t>
            </a:r>
            <a:r>
              <a:rPr lang="en-US" b="0" i="0" u="none" strike="noStrike" dirty="0">
                <a:solidFill>
                  <a:srgbClr val="795CB2"/>
                </a:solidFill>
                <a:effectLst/>
                <a:latin typeface="+mj-lt"/>
                <a:hlinkClick r:id="rId2"/>
              </a:rPr>
              <a:t>nitrogen-fixing </a:t>
            </a:r>
            <a:r>
              <a:rPr lang="en-US" dirty="0">
                <a:solidFill>
                  <a:srgbClr val="202122"/>
                </a:solidFill>
                <a:latin typeface="+mj-lt"/>
              </a:rPr>
              <a:t>bacteria in Alder (</a:t>
            </a:r>
            <a:r>
              <a:rPr lang="en-US" i="1" dirty="0">
                <a:solidFill>
                  <a:srgbClr val="202122"/>
                </a:solidFill>
                <a:latin typeface="+mj-lt"/>
              </a:rPr>
              <a:t>Frankia</a:t>
            </a:r>
            <a:r>
              <a:rPr lang="en-US" dirty="0">
                <a:solidFill>
                  <a:srgbClr val="202122"/>
                </a:solidFill>
                <a:latin typeface="+mj-lt"/>
              </a:rPr>
              <a:t>) and related trees, in Leguminosae (</a:t>
            </a:r>
            <a:r>
              <a:rPr lang="en-US" i="1" dirty="0">
                <a:solidFill>
                  <a:srgbClr val="202122"/>
                </a:solidFill>
                <a:latin typeface="+mj-lt"/>
              </a:rPr>
              <a:t>Rhizobium</a:t>
            </a:r>
            <a:r>
              <a:rPr lang="en-US" dirty="0">
                <a:solidFill>
                  <a:srgbClr val="202122"/>
                </a:solidFill>
                <a:latin typeface="+mj-lt"/>
              </a:rPr>
              <a:t>), in </a:t>
            </a:r>
            <a:r>
              <a:rPr lang="en-US" dirty="0" err="1">
                <a:solidFill>
                  <a:srgbClr val="202122"/>
                </a:solidFill>
                <a:latin typeface="+mj-lt"/>
              </a:rPr>
              <a:t>Gunera</a:t>
            </a:r>
            <a:r>
              <a:rPr lang="en-US" dirty="0">
                <a:solidFill>
                  <a:srgbClr val="202122"/>
                </a:solidFill>
                <a:latin typeface="+mj-lt"/>
              </a:rPr>
              <a:t> (</a:t>
            </a:r>
            <a:r>
              <a:rPr lang="en-US" i="1" dirty="0">
                <a:solidFill>
                  <a:srgbClr val="202122"/>
                </a:solidFill>
                <a:latin typeface="+mj-lt"/>
              </a:rPr>
              <a:t>Nostoc)</a:t>
            </a:r>
            <a:endParaRPr lang="en-US" dirty="0">
              <a:solidFill>
                <a:srgbClr val="202122"/>
              </a:solidFill>
              <a:latin typeface="+mj-lt"/>
            </a:endParaRPr>
          </a:p>
          <a:p>
            <a:pPr>
              <a:lnSpc>
                <a:spcPct val="100000"/>
              </a:lnSpc>
            </a:pPr>
            <a:r>
              <a:rPr lang="en-US" dirty="0">
                <a:solidFill>
                  <a:srgbClr val="202122"/>
                </a:solidFill>
                <a:latin typeface="+mj-lt"/>
              </a:rPr>
              <a:t>Lichen: symbioses between fungi and eukaryotic algae or cyanobacteria</a:t>
            </a:r>
          </a:p>
          <a:p>
            <a:pPr>
              <a:lnSpc>
                <a:spcPct val="100000"/>
              </a:lnSpc>
            </a:pPr>
            <a:r>
              <a:rPr lang="en-US" dirty="0">
                <a:solidFill>
                  <a:srgbClr val="202122"/>
                </a:solidFill>
                <a:latin typeface="+mj-lt"/>
              </a:rPr>
              <a:t>Mycorrhiza in plants:  fungi take over the role of root hairs</a:t>
            </a:r>
          </a:p>
          <a:p>
            <a:pPr>
              <a:lnSpc>
                <a:spcPct val="100000"/>
              </a:lnSpc>
            </a:pPr>
            <a:r>
              <a:rPr lang="en-US" dirty="0">
                <a:solidFill>
                  <a:srgbClr val="202122"/>
                </a:solidFill>
                <a:latin typeface="+mj-lt"/>
              </a:rPr>
              <a:t>Microbiota in the gut of animals (digestions of cellulose and other compounds, vitamin biosynthesis, production of group specific smell, synthesis of essential amino acids (especially in sap eating insects)</a:t>
            </a:r>
          </a:p>
          <a:p>
            <a:pPr>
              <a:lnSpc>
                <a:spcPct val="100000"/>
              </a:lnSpc>
            </a:pPr>
            <a:r>
              <a:rPr lang="en-US" dirty="0">
                <a:solidFill>
                  <a:srgbClr val="202122"/>
                </a:solidFill>
                <a:latin typeface="+mj-lt"/>
              </a:rPr>
              <a:t>Microorganisms in the rhizosphere of plants (provide nutrients and water). </a:t>
            </a:r>
            <a:br>
              <a:rPr lang="en-US" dirty="0">
                <a:solidFill>
                  <a:srgbClr val="202122"/>
                </a:solidFill>
                <a:latin typeface="+mj-lt"/>
              </a:rPr>
            </a:br>
            <a:r>
              <a:rPr lang="en-US" dirty="0">
                <a:solidFill>
                  <a:srgbClr val="202122"/>
                </a:solidFill>
                <a:latin typeface="+mj-lt"/>
              </a:rPr>
              <a:t>?Communication between neighboring plants (the wood wide web)?</a:t>
            </a:r>
          </a:p>
          <a:p>
            <a:endParaRPr lang="en-US" dirty="0">
              <a:solidFill>
                <a:srgbClr val="202122"/>
              </a:solidFill>
              <a:latin typeface="Arial" panose="020B0604020202020204" pitchFamily="34" charset="0"/>
            </a:endParaRPr>
          </a:p>
        </p:txBody>
      </p:sp>
    </p:spTree>
    <p:extLst>
      <p:ext uri="{BB962C8B-B14F-4D97-AF65-F5344CB8AC3E}">
        <p14:creationId xmlns:p14="http://schemas.microsoft.com/office/powerpoint/2010/main" val="451148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posing next to a tree&#10;&#10;Description automatically generated with low confidence">
            <a:extLst>
              <a:ext uri="{FF2B5EF4-FFF2-40B4-BE49-F238E27FC236}">
                <a16:creationId xmlns:a16="http://schemas.microsoft.com/office/drawing/2014/main" id="{917D14A8-BC2D-F232-B257-524B6E25E08B}"/>
              </a:ext>
            </a:extLst>
          </p:cNvPr>
          <p:cNvPicPr>
            <a:picLocks noChangeAspect="1"/>
          </p:cNvPicPr>
          <p:nvPr/>
        </p:nvPicPr>
        <p:blipFill rotWithShape="1">
          <a:blip r:embed="rId2"/>
          <a:srcRect t="31356" b="1545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4F3859-CA24-20BC-42A7-A6D41FFBEDA8}"/>
              </a:ext>
            </a:extLst>
          </p:cNvPr>
          <p:cNvSpPr>
            <a:spLocks noGrp="1"/>
          </p:cNvSpPr>
          <p:nvPr>
            <p:ph type="title"/>
          </p:nvPr>
        </p:nvSpPr>
        <p:spPr>
          <a:xfrm>
            <a:off x="7902313" y="267145"/>
            <a:ext cx="3822189" cy="1899912"/>
          </a:xfrm>
        </p:spPr>
        <p:txBody>
          <a:bodyPr>
            <a:normAutofit/>
          </a:bodyPr>
          <a:lstStyle/>
          <a:p>
            <a:r>
              <a:rPr lang="en-US" sz="2500" dirty="0"/>
              <a:t>Aid from neighboring trees, reserves and effective wound healing, or two stems from the same tree?</a:t>
            </a:r>
          </a:p>
        </p:txBody>
      </p:sp>
      <p:sp>
        <p:nvSpPr>
          <p:cNvPr id="3" name="Content Placeholder 2">
            <a:extLst>
              <a:ext uri="{FF2B5EF4-FFF2-40B4-BE49-F238E27FC236}">
                <a16:creationId xmlns:a16="http://schemas.microsoft.com/office/drawing/2014/main" id="{A3702102-1758-0811-B12D-980E2FEC1F2D}"/>
              </a:ext>
            </a:extLst>
          </p:cNvPr>
          <p:cNvSpPr>
            <a:spLocks noGrp="1"/>
          </p:cNvSpPr>
          <p:nvPr>
            <p:ph idx="1"/>
          </p:nvPr>
        </p:nvSpPr>
        <p:spPr>
          <a:xfrm>
            <a:off x="8087665" y="2641147"/>
            <a:ext cx="3822189" cy="3742762"/>
          </a:xfrm>
        </p:spPr>
        <p:txBody>
          <a:bodyPr>
            <a:normAutofit/>
          </a:bodyPr>
          <a:lstStyle/>
          <a:p>
            <a:pPr marL="0" indent="0">
              <a:buNone/>
            </a:pPr>
            <a:r>
              <a:rPr lang="en-US" sz="2000" dirty="0"/>
              <a:t>Tree stump on Vashon island (near Seattle, Washington).  The stump’s </a:t>
            </a:r>
            <a:br>
              <a:rPr lang="en-US" sz="2000" dirty="0"/>
            </a:br>
            <a:r>
              <a:rPr lang="en-US" sz="2000" dirty="0"/>
              <a:t>surface has been completely overgrown by new bark.</a:t>
            </a:r>
          </a:p>
          <a:p>
            <a:pPr marL="0" indent="0">
              <a:buNone/>
            </a:pPr>
            <a:r>
              <a:rPr lang="en-US" sz="2000" dirty="0"/>
              <a:t>Example of the </a:t>
            </a:r>
            <a:br>
              <a:rPr lang="en-US" sz="2000" dirty="0"/>
            </a:br>
            <a:r>
              <a:rPr lang="en-US" dirty="0">
                <a:hlinkClick r:id="rId3"/>
              </a:rPr>
              <a:t>wood wide web</a:t>
            </a:r>
            <a:r>
              <a:rPr lang="en-US" sz="2000" dirty="0"/>
              <a:t>? </a:t>
            </a:r>
          </a:p>
          <a:p>
            <a:pPr marL="0" indent="0">
              <a:buNone/>
            </a:pPr>
            <a:r>
              <a:rPr lang="en-US" sz="2000" dirty="0"/>
              <a:t>See </a:t>
            </a:r>
            <a:r>
              <a:rPr lang="en-US" sz="2000" dirty="0">
                <a:hlinkClick r:id="rId4"/>
              </a:rPr>
              <a:t>here</a:t>
            </a:r>
            <a:r>
              <a:rPr lang="en-US" sz="2000" dirty="0"/>
              <a:t> for a critical assessment.</a:t>
            </a:r>
          </a:p>
        </p:txBody>
      </p:sp>
    </p:spTree>
    <p:extLst>
      <p:ext uri="{BB962C8B-B14F-4D97-AF65-F5344CB8AC3E}">
        <p14:creationId xmlns:p14="http://schemas.microsoft.com/office/powerpoint/2010/main" val="1784321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6D9AD-47BE-836D-972E-858910655DBD}"/>
              </a:ext>
            </a:extLst>
          </p:cNvPr>
          <p:cNvSpPr>
            <a:spLocks noGrp="1"/>
          </p:cNvSpPr>
          <p:nvPr>
            <p:ph type="title"/>
          </p:nvPr>
        </p:nvSpPr>
        <p:spPr>
          <a:xfrm>
            <a:off x="96794" y="41960"/>
            <a:ext cx="10515600" cy="1325563"/>
          </a:xfrm>
        </p:spPr>
        <p:txBody>
          <a:bodyPr/>
          <a:lstStyle/>
          <a:p>
            <a:r>
              <a:rPr lang="en-US" dirty="0"/>
              <a:t>The Eukaryotic Cell</a:t>
            </a:r>
          </a:p>
        </p:txBody>
      </p:sp>
      <p:sp>
        <p:nvSpPr>
          <p:cNvPr id="5" name="TextBox 4">
            <a:extLst>
              <a:ext uri="{FF2B5EF4-FFF2-40B4-BE49-F238E27FC236}">
                <a16:creationId xmlns:a16="http://schemas.microsoft.com/office/drawing/2014/main" id="{560EFBB5-59CE-2AD9-BB71-64645C37CAB6}"/>
              </a:ext>
            </a:extLst>
          </p:cNvPr>
          <p:cNvSpPr txBox="1"/>
          <p:nvPr/>
        </p:nvSpPr>
        <p:spPr>
          <a:xfrm>
            <a:off x="474593" y="6169709"/>
            <a:ext cx="609765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E101A"/>
                </a:solidFill>
                <a:effectLst/>
                <a:uLnTx/>
                <a:uFillTx/>
                <a:latin typeface="grInter"/>
                <a:ea typeface="+mn-ea"/>
                <a:cs typeface="+mn-cs"/>
              </a:rPr>
              <a:t>Eukaryote. (2023, March 2). </a:t>
            </a:r>
            <a:br>
              <a:rPr kumimoji="0" lang="en-US" sz="1800" b="0" i="0" u="none" strike="noStrike" kern="1200" cap="none" spc="0" normalizeH="0" baseline="0" noProof="0" dirty="0">
                <a:ln>
                  <a:noFill/>
                </a:ln>
                <a:solidFill>
                  <a:srgbClr val="0E101A"/>
                </a:solidFill>
                <a:effectLst/>
                <a:uLnTx/>
                <a:uFillTx/>
                <a:latin typeface="grInter"/>
                <a:ea typeface="+mn-ea"/>
                <a:cs typeface="+mn-cs"/>
              </a:rPr>
            </a:br>
            <a:r>
              <a:rPr kumimoji="0" lang="en-US" sz="1800" b="0" i="0" u="none" strike="noStrike" kern="1200" cap="none" spc="0" normalizeH="0" baseline="0" noProof="0" dirty="0">
                <a:ln>
                  <a:noFill/>
                </a:ln>
                <a:solidFill>
                  <a:srgbClr val="0E101A"/>
                </a:solidFill>
                <a:effectLst/>
                <a:uLnTx/>
                <a:uFillTx/>
                <a:latin typeface="grInter"/>
                <a:ea typeface="+mn-ea"/>
                <a:cs typeface="+mn-cs"/>
              </a:rPr>
              <a:t>In </a:t>
            </a:r>
            <a:r>
              <a:rPr kumimoji="0" lang="en-US" sz="1800" b="0" i="1" u="none" strike="noStrike" kern="1200" cap="none" spc="0" normalizeH="0" baseline="0" noProof="0" dirty="0" err="1">
                <a:ln>
                  <a:noFill/>
                </a:ln>
                <a:solidFill>
                  <a:srgbClr val="0E101A"/>
                </a:solidFill>
                <a:effectLst/>
                <a:uLnTx/>
                <a:uFillTx/>
                <a:latin typeface="grInter"/>
                <a:ea typeface="+mn-ea"/>
                <a:cs typeface="+mn-cs"/>
              </a:rPr>
              <a:t>Wikipedia</a:t>
            </a:r>
            <a:r>
              <a:rPr kumimoji="0" lang="en-US" sz="1800" b="0" i="0" u="none" strike="noStrike" kern="1200" cap="none" spc="0" normalizeH="0" baseline="0" noProof="0" dirty="0" err="1">
                <a:ln>
                  <a:noFill/>
                </a:ln>
                <a:solidFill>
                  <a:srgbClr val="0E101A"/>
                </a:solidFill>
                <a:effectLst/>
                <a:uLnTx/>
                <a:uFillTx/>
                <a:latin typeface="grInter"/>
                <a:ea typeface="+mn-ea"/>
                <a:cs typeface="+mn-cs"/>
              </a:rPr>
              <a:t>.https</a:t>
            </a:r>
            <a:r>
              <a:rPr kumimoji="0" lang="en-US" sz="1800" b="0" i="0" u="none" strike="noStrike" kern="1200" cap="none" spc="0" normalizeH="0" baseline="0" noProof="0" dirty="0">
                <a:ln>
                  <a:noFill/>
                </a:ln>
                <a:solidFill>
                  <a:srgbClr val="0E101A"/>
                </a:solidFill>
                <a:effectLst/>
                <a:uLnTx/>
                <a:uFillTx/>
                <a:latin typeface="grInter"/>
                <a:ea typeface="+mn-ea"/>
                <a:cs typeface="+mn-cs"/>
              </a:rPr>
              <a:t>://</a:t>
            </a:r>
            <a:r>
              <a:rPr kumimoji="0" lang="en-US" sz="1800" b="0" i="0" u="none" strike="noStrike" kern="1200" cap="none" spc="0" normalizeH="0" baseline="0" noProof="0" dirty="0" err="1">
                <a:ln>
                  <a:noFill/>
                </a:ln>
                <a:solidFill>
                  <a:srgbClr val="0E101A"/>
                </a:solidFill>
                <a:effectLst/>
                <a:uLnTx/>
                <a:uFillTx/>
                <a:latin typeface="grInter"/>
                <a:ea typeface="+mn-ea"/>
                <a:cs typeface="+mn-cs"/>
              </a:rPr>
              <a:t>en.wikipedia.org</a:t>
            </a:r>
            <a:r>
              <a:rPr kumimoji="0" lang="en-US" sz="1800" b="0" i="0" u="none" strike="noStrike" kern="1200" cap="none" spc="0" normalizeH="0" baseline="0" noProof="0" dirty="0">
                <a:ln>
                  <a:noFill/>
                </a:ln>
                <a:solidFill>
                  <a:srgbClr val="0E101A"/>
                </a:solidFill>
                <a:effectLst/>
                <a:uLnTx/>
                <a:uFillTx/>
                <a:latin typeface="grInter"/>
                <a:ea typeface="+mn-ea"/>
                <a:cs typeface="+mn-cs"/>
              </a:rPr>
              <a:t>/wiki/Eukaryote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62C26BF1-8818-D721-E86C-268A7913E0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01166" y="543181"/>
            <a:ext cx="8947064" cy="5981187"/>
          </a:xfrm>
          <a:prstGeom prst="rect">
            <a:avLst/>
          </a:prstGeom>
        </p:spPr>
      </p:pic>
      <p:sp>
        <p:nvSpPr>
          <p:cNvPr id="11" name="TextBox 10">
            <a:extLst>
              <a:ext uri="{FF2B5EF4-FFF2-40B4-BE49-F238E27FC236}">
                <a16:creationId xmlns:a16="http://schemas.microsoft.com/office/drawing/2014/main" id="{67AC933E-027F-EB67-31C0-3419CB0B6BAF}"/>
              </a:ext>
            </a:extLst>
          </p:cNvPr>
          <p:cNvSpPr txBox="1"/>
          <p:nvPr/>
        </p:nvSpPr>
        <p:spPr>
          <a:xfrm>
            <a:off x="806135" y="1367523"/>
            <a:ext cx="15856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Animal Cell</a:t>
            </a:r>
          </a:p>
        </p:txBody>
      </p:sp>
    </p:spTree>
    <p:extLst>
      <p:ext uri="{BB962C8B-B14F-4D97-AF65-F5344CB8AC3E}">
        <p14:creationId xmlns:p14="http://schemas.microsoft.com/office/powerpoint/2010/main" val="2239584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6D9AD-47BE-836D-972E-858910655DBD}"/>
              </a:ext>
            </a:extLst>
          </p:cNvPr>
          <p:cNvSpPr>
            <a:spLocks noGrp="1"/>
          </p:cNvSpPr>
          <p:nvPr>
            <p:ph type="title"/>
          </p:nvPr>
        </p:nvSpPr>
        <p:spPr>
          <a:xfrm>
            <a:off x="96794" y="41960"/>
            <a:ext cx="10515600" cy="1325563"/>
          </a:xfrm>
        </p:spPr>
        <p:txBody>
          <a:bodyPr/>
          <a:lstStyle/>
          <a:p>
            <a:r>
              <a:rPr lang="en-US" dirty="0"/>
              <a:t>The Eukaryotic Cell</a:t>
            </a:r>
          </a:p>
        </p:txBody>
      </p:sp>
      <p:sp>
        <p:nvSpPr>
          <p:cNvPr id="5" name="TextBox 4">
            <a:extLst>
              <a:ext uri="{FF2B5EF4-FFF2-40B4-BE49-F238E27FC236}">
                <a16:creationId xmlns:a16="http://schemas.microsoft.com/office/drawing/2014/main" id="{560EFBB5-59CE-2AD9-BB71-64645C37CAB6}"/>
              </a:ext>
            </a:extLst>
          </p:cNvPr>
          <p:cNvSpPr txBox="1"/>
          <p:nvPr/>
        </p:nvSpPr>
        <p:spPr>
          <a:xfrm>
            <a:off x="474593" y="6169709"/>
            <a:ext cx="609765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webkit-standard"/>
                <a:ea typeface="+mn-ea"/>
                <a:cs typeface="+mn-cs"/>
              </a:rPr>
              <a:t>Eukaryote. (2023, March 2). </a:t>
            </a:r>
            <a:br>
              <a:rPr kumimoji="0" lang="en-US" sz="1800" b="0" i="0" u="none" strike="noStrike" kern="1200" cap="none" spc="0" normalizeH="0" baseline="0" noProof="0" dirty="0">
                <a:ln>
                  <a:noFill/>
                </a:ln>
                <a:solidFill>
                  <a:srgbClr val="000000"/>
                </a:solidFill>
                <a:effectLst/>
                <a:uLnTx/>
                <a:uFillTx/>
                <a:latin typeface="-webkit-standard"/>
                <a:ea typeface="+mn-ea"/>
                <a:cs typeface="+mn-cs"/>
              </a:rPr>
            </a:br>
            <a:r>
              <a:rPr kumimoji="0" lang="en-US" sz="1800" b="0" i="0" u="none" strike="noStrike" kern="1200" cap="none" spc="0" normalizeH="0" baseline="0" noProof="0" dirty="0">
                <a:ln>
                  <a:noFill/>
                </a:ln>
                <a:solidFill>
                  <a:srgbClr val="000000"/>
                </a:solidFill>
                <a:effectLst/>
                <a:uLnTx/>
                <a:uFillTx/>
                <a:latin typeface="-webkit-standard"/>
                <a:ea typeface="+mn-ea"/>
                <a:cs typeface="+mn-cs"/>
              </a:rPr>
              <a:t>In </a:t>
            </a: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Wikipedia</a:t>
            </a:r>
            <a:r>
              <a:rPr kumimoji="0" lang="en-US" sz="1800" b="0" i="0" u="none" strike="noStrike" kern="1200" cap="none" spc="0" normalizeH="0" baseline="0" noProof="0" dirty="0">
                <a:ln>
                  <a:noFill/>
                </a:ln>
                <a:solidFill>
                  <a:srgbClr val="000000"/>
                </a:solidFill>
                <a:effectLst/>
                <a:uLnTx/>
                <a:uFillTx/>
                <a:latin typeface="-webkit-standard"/>
                <a:ea typeface="+mn-ea"/>
                <a:cs typeface="+mn-cs"/>
              </a:rPr>
              <a:t>. https://</a:t>
            </a:r>
            <a:r>
              <a:rPr kumimoji="0" lang="en-US" sz="1800" b="0" i="0" u="none" strike="noStrike" kern="1200" cap="none" spc="0" normalizeH="0" baseline="0" noProof="0" dirty="0" err="1">
                <a:ln>
                  <a:noFill/>
                </a:ln>
                <a:solidFill>
                  <a:srgbClr val="000000"/>
                </a:solidFill>
                <a:effectLst/>
                <a:uLnTx/>
                <a:uFillTx/>
                <a:latin typeface="-webkit-standard"/>
                <a:ea typeface="+mn-ea"/>
                <a:cs typeface="+mn-cs"/>
              </a:rPr>
              <a:t>en.wikipedia.org</a:t>
            </a:r>
            <a:r>
              <a:rPr kumimoji="0" lang="en-US" sz="1800" b="0" i="0" u="none" strike="noStrike" kern="1200" cap="none" spc="0" normalizeH="0" baseline="0" noProof="0" dirty="0">
                <a:ln>
                  <a:noFill/>
                </a:ln>
                <a:solidFill>
                  <a:srgbClr val="000000"/>
                </a:solidFill>
                <a:effectLst/>
                <a:uLnTx/>
                <a:uFillTx/>
                <a:latin typeface="-webkit-standard"/>
                <a:ea typeface="+mn-ea"/>
                <a:cs typeface="+mn-cs"/>
              </a:rPr>
              <a:t>/wiki/Eukaryote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7CF01C39-7F99-3610-AC45-F5E05995AB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91480" y="0"/>
            <a:ext cx="9008076" cy="6598508"/>
          </a:xfrm>
          <a:prstGeom prst="rect">
            <a:avLst/>
          </a:prstGeom>
        </p:spPr>
      </p:pic>
      <p:sp>
        <p:nvSpPr>
          <p:cNvPr id="3" name="TextBox 2">
            <a:extLst>
              <a:ext uri="{FF2B5EF4-FFF2-40B4-BE49-F238E27FC236}">
                <a16:creationId xmlns:a16="http://schemas.microsoft.com/office/drawing/2014/main" id="{E89D033B-D28A-F953-A530-05059FFFB269}"/>
              </a:ext>
            </a:extLst>
          </p:cNvPr>
          <p:cNvSpPr txBox="1"/>
          <p:nvPr/>
        </p:nvSpPr>
        <p:spPr>
          <a:xfrm>
            <a:off x="602148" y="1815907"/>
            <a:ext cx="13167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Plant cell</a:t>
            </a:r>
          </a:p>
        </p:txBody>
      </p:sp>
    </p:spTree>
    <p:extLst>
      <p:ext uri="{BB962C8B-B14F-4D97-AF65-F5344CB8AC3E}">
        <p14:creationId xmlns:p14="http://schemas.microsoft.com/office/powerpoint/2010/main" val="1122634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6D9AD-47BE-836D-972E-858910655DBD}"/>
              </a:ext>
            </a:extLst>
          </p:cNvPr>
          <p:cNvSpPr>
            <a:spLocks noGrp="1"/>
          </p:cNvSpPr>
          <p:nvPr>
            <p:ph type="title"/>
          </p:nvPr>
        </p:nvSpPr>
        <p:spPr>
          <a:xfrm>
            <a:off x="96794" y="41960"/>
            <a:ext cx="10515600" cy="1325563"/>
          </a:xfrm>
        </p:spPr>
        <p:txBody>
          <a:bodyPr/>
          <a:lstStyle/>
          <a:p>
            <a:r>
              <a:rPr lang="en-US" dirty="0"/>
              <a:t>The Eukaryotic Cell</a:t>
            </a:r>
          </a:p>
        </p:txBody>
      </p:sp>
      <p:sp>
        <p:nvSpPr>
          <p:cNvPr id="5" name="TextBox 4">
            <a:extLst>
              <a:ext uri="{FF2B5EF4-FFF2-40B4-BE49-F238E27FC236}">
                <a16:creationId xmlns:a16="http://schemas.microsoft.com/office/drawing/2014/main" id="{560EFBB5-59CE-2AD9-BB71-64645C37CAB6}"/>
              </a:ext>
            </a:extLst>
          </p:cNvPr>
          <p:cNvSpPr txBox="1"/>
          <p:nvPr/>
        </p:nvSpPr>
        <p:spPr>
          <a:xfrm>
            <a:off x="474593" y="6169709"/>
            <a:ext cx="609765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webkit-standard"/>
                <a:ea typeface="+mn-ea"/>
                <a:cs typeface="+mn-cs"/>
              </a:rPr>
              <a:t>Eukaryote. (2023, March 2). </a:t>
            </a:r>
            <a:br>
              <a:rPr kumimoji="0" lang="en-US" sz="1800" b="0" i="0" u="none" strike="noStrike" kern="1200" cap="none" spc="0" normalizeH="0" baseline="0" noProof="0" dirty="0">
                <a:ln>
                  <a:noFill/>
                </a:ln>
                <a:solidFill>
                  <a:srgbClr val="000000"/>
                </a:solidFill>
                <a:effectLst/>
                <a:uLnTx/>
                <a:uFillTx/>
                <a:latin typeface="-webkit-standard"/>
                <a:ea typeface="+mn-ea"/>
                <a:cs typeface="+mn-cs"/>
              </a:rPr>
            </a:br>
            <a:r>
              <a:rPr kumimoji="0" lang="en-US" sz="1800" b="0" i="0" u="none" strike="noStrike" kern="1200" cap="none" spc="0" normalizeH="0" baseline="0" noProof="0" dirty="0">
                <a:ln>
                  <a:noFill/>
                </a:ln>
                <a:solidFill>
                  <a:srgbClr val="000000"/>
                </a:solidFill>
                <a:effectLst/>
                <a:uLnTx/>
                <a:uFillTx/>
                <a:latin typeface="-webkit-standard"/>
                <a:ea typeface="+mn-ea"/>
                <a:cs typeface="+mn-cs"/>
              </a:rPr>
              <a:t>In </a:t>
            </a: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Wikipedia</a:t>
            </a:r>
            <a:r>
              <a:rPr kumimoji="0" lang="en-US" sz="1800" b="0" i="0" u="none" strike="noStrike" kern="1200" cap="none" spc="0" normalizeH="0" baseline="0" noProof="0" dirty="0">
                <a:ln>
                  <a:noFill/>
                </a:ln>
                <a:solidFill>
                  <a:srgbClr val="000000"/>
                </a:solidFill>
                <a:effectLst/>
                <a:uLnTx/>
                <a:uFillTx/>
                <a:latin typeface="-webkit-standard"/>
                <a:ea typeface="+mn-ea"/>
                <a:cs typeface="+mn-cs"/>
              </a:rPr>
              <a:t>. https://</a:t>
            </a:r>
            <a:r>
              <a:rPr kumimoji="0" lang="en-US" sz="1800" b="0" i="0" u="none" strike="noStrike" kern="1200" cap="none" spc="0" normalizeH="0" baseline="0" noProof="0" dirty="0" err="1">
                <a:ln>
                  <a:noFill/>
                </a:ln>
                <a:solidFill>
                  <a:srgbClr val="000000"/>
                </a:solidFill>
                <a:effectLst/>
                <a:uLnTx/>
                <a:uFillTx/>
                <a:latin typeface="-webkit-standard"/>
                <a:ea typeface="+mn-ea"/>
                <a:cs typeface="+mn-cs"/>
              </a:rPr>
              <a:t>en.wikipedia.org</a:t>
            </a:r>
            <a:r>
              <a:rPr kumimoji="0" lang="en-US" sz="1800" b="0" i="0" u="none" strike="noStrike" kern="1200" cap="none" spc="0" normalizeH="0" baseline="0" noProof="0" dirty="0">
                <a:ln>
                  <a:noFill/>
                </a:ln>
                <a:solidFill>
                  <a:srgbClr val="000000"/>
                </a:solidFill>
                <a:effectLst/>
                <a:uLnTx/>
                <a:uFillTx/>
                <a:latin typeface="-webkit-standard"/>
                <a:ea typeface="+mn-ea"/>
                <a:cs typeface="+mn-cs"/>
              </a:rPr>
              <a:t>/wiki/Eukaryote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7CF01C39-7F99-3610-AC45-F5E05995AB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91480" y="0"/>
            <a:ext cx="9008076" cy="6598508"/>
          </a:xfrm>
          <a:prstGeom prst="rect">
            <a:avLst/>
          </a:prstGeom>
        </p:spPr>
      </p:pic>
      <p:sp>
        <p:nvSpPr>
          <p:cNvPr id="3" name="TextBox 2">
            <a:extLst>
              <a:ext uri="{FF2B5EF4-FFF2-40B4-BE49-F238E27FC236}">
                <a16:creationId xmlns:a16="http://schemas.microsoft.com/office/drawing/2014/main" id="{E89D033B-D28A-F953-A530-05059FFFB269}"/>
              </a:ext>
            </a:extLst>
          </p:cNvPr>
          <p:cNvSpPr txBox="1"/>
          <p:nvPr/>
        </p:nvSpPr>
        <p:spPr>
          <a:xfrm>
            <a:off x="602148" y="1815907"/>
            <a:ext cx="13167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Plant cell</a:t>
            </a:r>
          </a:p>
        </p:txBody>
      </p:sp>
      <p:sp>
        <p:nvSpPr>
          <p:cNvPr id="4" name="TextBox 3">
            <a:extLst>
              <a:ext uri="{FF2B5EF4-FFF2-40B4-BE49-F238E27FC236}">
                <a16:creationId xmlns:a16="http://schemas.microsoft.com/office/drawing/2014/main" id="{BDDDBBE1-F797-59FE-46A6-CCB9A7E3384C}"/>
              </a:ext>
            </a:extLst>
          </p:cNvPr>
          <p:cNvSpPr txBox="1"/>
          <p:nvPr/>
        </p:nvSpPr>
        <p:spPr>
          <a:xfrm>
            <a:off x="556054" y="349696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68D6DAD-E275-CF6A-66AE-4CD26E53FD4B}"/>
              </a:ext>
            </a:extLst>
          </p:cNvPr>
          <p:cNvSpPr txBox="1"/>
          <p:nvPr/>
        </p:nvSpPr>
        <p:spPr>
          <a:xfrm>
            <a:off x="292444" y="4764077"/>
            <a:ext cx="37012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Light" panose="020F0302020204030204"/>
                <a:ea typeface="+mn-ea"/>
                <a:cs typeface="+mn-cs"/>
              </a:rPr>
              <a:t>Where is DNA located ? </a:t>
            </a:r>
          </a:p>
        </p:txBody>
      </p:sp>
    </p:spTree>
    <p:extLst>
      <p:ext uri="{BB962C8B-B14F-4D97-AF65-F5344CB8AC3E}">
        <p14:creationId xmlns:p14="http://schemas.microsoft.com/office/powerpoint/2010/main" val="475634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B2FBD-1F8D-3B4F-B22C-9C09F8E93D81}"/>
              </a:ext>
            </a:extLst>
          </p:cNvPr>
          <p:cNvSpPr>
            <a:spLocks noGrp="1"/>
          </p:cNvSpPr>
          <p:nvPr>
            <p:ph type="title"/>
          </p:nvPr>
        </p:nvSpPr>
        <p:spPr>
          <a:xfrm>
            <a:off x="580464" y="257549"/>
            <a:ext cx="11031071" cy="1325563"/>
          </a:xfrm>
        </p:spPr>
        <p:txBody>
          <a:bodyPr>
            <a:normAutofit/>
          </a:bodyPr>
          <a:lstStyle/>
          <a:p>
            <a:r>
              <a:rPr lang="en-US" dirty="0"/>
              <a:t>Not all viruses remain parasites.   </a:t>
            </a:r>
            <a:br>
              <a:rPr lang="en-US" dirty="0"/>
            </a:br>
            <a:endParaRPr lang="en-US" sz="3600" dirty="0"/>
          </a:p>
        </p:txBody>
      </p:sp>
      <p:sp>
        <p:nvSpPr>
          <p:cNvPr id="3" name="Content Placeholder 2">
            <a:extLst>
              <a:ext uri="{FF2B5EF4-FFF2-40B4-BE49-F238E27FC236}">
                <a16:creationId xmlns:a16="http://schemas.microsoft.com/office/drawing/2014/main" id="{446DE806-1154-AF4E-84D9-CFCE0F45E875}"/>
              </a:ext>
            </a:extLst>
          </p:cNvPr>
          <p:cNvSpPr>
            <a:spLocks noGrp="1"/>
          </p:cNvSpPr>
          <p:nvPr>
            <p:ph idx="1"/>
          </p:nvPr>
        </p:nvSpPr>
        <p:spPr/>
        <p:txBody>
          <a:bodyPr/>
          <a:lstStyle/>
          <a:p>
            <a:pPr marL="0" indent="0">
              <a:buNone/>
            </a:pPr>
            <a:r>
              <a:rPr lang="en-US" dirty="0"/>
              <a:t>Viruses have coevolved with their hosts over long periods of time.  And many have made important contributions to their host. E.g.:</a:t>
            </a:r>
          </a:p>
          <a:p>
            <a:r>
              <a:rPr lang="en-US" dirty="0" err="1"/>
              <a:t>Syncytin</a:t>
            </a:r>
            <a:r>
              <a:rPr lang="en-US" dirty="0"/>
              <a:t> in the human placenta </a:t>
            </a:r>
          </a:p>
          <a:p>
            <a:r>
              <a:rPr lang="en-US" dirty="0" err="1"/>
              <a:t>PolyDNA</a:t>
            </a:r>
            <a:r>
              <a:rPr lang="en-US" dirty="0"/>
              <a:t> “viruses” on parasitic wasps</a:t>
            </a:r>
          </a:p>
          <a:p>
            <a:r>
              <a:rPr lang="en-US" dirty="0"/>
              <a:t>Viruses as weapons against competitors</a:t>
            </a:r>
          </a:p>
          <a:p>
            <a:pPr marL="0" indent="0">
              <a:buNone/>
            </a:pPr>
            <a:r>
              <a:rPr lang="en-US" dirty="0"/>
              <a:t>   </a:t>
            </a:r>
          </a:p>
          <a:p>
            <a:endParaRPr lang="en-US" dirty="0"/>
          </a:p>
          <a:p>
            <a:endParaRPr lang="en-US" dirty="0"/>
          </a:p>
        </p:txBody>
      </p:sp>
    </p:spTree>
    <p:extLst>
      <p:ext uri="{BB962C8B-B14F-4D97-AF65-F5344CB8AC3E}">
        <p14:creationId xmlns:p14="http://schemas.microsoft.com/office/powerpoint/2010/main" val="274810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E4A70-34DC-0446-A6A6-A329D12B084B}"/>
              </a:ext>
            </a:extLst>
          </p:cNvPr>
          <p:cNvSpPr>
            <a:spLocks noGrp="1"/>
          </p:cNvSpPr>
          <p:nvPr>
            <p:ph type="title"/>
          </p:nvPr>
        </p:nvSpPr>
        <p:spPr/>
        <p:txBody>
          <a:bodyPr/>
          <a:lstStyle/>
          <a:p>
            <a:r>
              <a:rPr lang="en-US" dirty="0"/>
              <a:t>Human endogenous retroviruses</a:t>
            </a:r>
            <a:br>
              <a:rPr lang="en-US" dirty="0"/>
            </a:br>
            <a:endParaRPr lang="en-US" dirty="0"/>
          </a:p>
        </p:txBody>
      </p:sp>
      <p:sp>
        <p:nvSpPr>
          <p:cNvPr id="3" name="Content Placeholder 2">
            <a:extLst>
              <a:ext uri="{FF2B5EF4-FFF2-40B4-BE49-F238E27FC236}">
                <a16:creationId xmlns:a16="http://schemas.microsoft.com/office/drawing/2014/main" id="{3C3BD892-D81C-444A-81F9-1C38B8479BBA}"/>
              </a:ext>
            </a:extLst>
          </p:cNvPr>
          <p:cNvSpPr>
            <a:spLocks noGrp="1"/>
          </p:cNvSpPr>
          <p:nvPr>
            <p:ph idx="1"/>
          </p:nvPr>
        </p:nvSpPr>
        <p:spPr/>
        <p:txBody>
          <a:bodyPr/>
          <a:lstStyle/>
          <a:p>
            <a:pPr marL="0" indent="0">
              <a:buNone/>
            </a:pPr>
            <a:r>
              <a:rPr lang="en-US" sz="3200" dirty="0"/>
              <a:t>Human endogenous retroviruses (HERV) </a:t>
            </a:r>
            <a:r>
              <a:rPr lang="en-US" sz="3200" dirty="0">
                <a:hlinkClick r:id="rId2" tooltip="Provirus"/>
              </a:rPr>
              <a:t>proviruses</a:t>
            </a:r>
            <a:r>
              <a:rPr lang="en-US" sz="3200" dirty="0"/>
              <a:t> comprise a significant part of the </a:t>
            </a:r>
            <a:r>
              <a:rPr lang="en-US" sz="3200" dirty="0">
                <a:hlinkClick r:id="rId3" tooltip="Human genome"/>
              </a:rPr>
              <a:t>human genome</a:t>
            </a:r>
            <a:r>
              <a:rPr lang="en-US" sz="3200" dirty="0"/>
              <a:t>, with approximately 98,000 ERV elements and fragments making up 5–8%.</a:t>
            </a:r>
            <a:r>
              <a:rPr lang="en-US" sz="3200" baseline="30000" dirty="0">
                <a:hlinkClick r:id="rId4"/>
              </a:rPr>
              <a:t>[1]</a:t>
            </a:r>
            <a:r>
              <a:rPr lang="en-US" sz="3200" dirty="0"/>
              <a:t> According to a study published in 2005, no HERVs capable of replication had been identified in the human germline; all appeared to be defective, containing major deletions or nonsense mutations. This is because most HERVs are merely traces of original viruses, having first integrated millions of years ago.</a:t>
            </a:r>
          </a:p>
          <a:p>
            <a:endParaRPr lang="en-US" dirty="0"/>
          </a:p>
        </p:txBody>
      </p:sp>
    </p:spTree>
    <p:extLst>
      <p:ext uri="{BB962C8B-B14F-4D97-AF65-F5344CB8AC3E}">
        <p14:creationId xmlns:p14="http://schemas.microsoft.com/office/powerpoint/2010/main" val="2388517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80C5B-D0CC-AE45-85E5-8F093A042768}"/>
              </a:ext>
            </a:extLst>
          </p:cNvPr>
          <p:cNvSpPr>
            <a:spLocks noGrp="1"/>
          </p:cNvSpPr>
          <p:nvPr>
            <p:ph type="title"/>
          </p:nvPr>
        </p:nvSpPr>
        <p:spPr>
          <a:xfrm>
            <a:off x="1325880" y="0"/>
            <a:ext cx="10515600" cy="1325563"/>
          </a:xfrm>
        </p:spPr>
        <p:txBody>
          <a:bodyPr/>
          <a:lstStyle/>
          <a:p>
            <a:r>
              <a:rPr lang="en-US" dirty="0"/>
              <a:t>The role of the syncytium in the placenta</a:t>
            </a:r>
          </a:p>
        </p:txBody>
      </p:sp>
      <p:pic>
        <p:nvPicPr>
          <p:cNvPr id="4" name="Content Placeholder 3">
            <a:extLst>
              <a:ext uri="{FF2B5EF4-FFF2-40B4-BE49-F238E27FC236}">
                <a16:creationId xmlns:a16="http://schemas.microsoft.com/office/drawing/2014/main" id="{68E85F1C-D57C-CD47-BD67-85076F63F9B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415260" y="1325563"/>
            <a:ext cx="4219479" cy="4351338"/>
          </a:xfrm>
          <a:prstGeom prst="rect">
            <a:avLst/>
          </a:prstGeom>
        </p:spPr>
      </p:pic>
      <p:sp>
        <p:nvSpPr>
          <p:cNvPr id="5" name="TextBox 4">
            <a:extLst>
              <a:ext uri="{FF2B5EF4-FFF2-40B4-BE49-F238E27FC236}">
                <a16:creationId xmlns:a16="http://schemas.microsoft.com/office/drawing/2014/main" id="{9C3931B7-FBD2-FB43-B7F2-4BC41A23D01C}"/>
              </a:ext>
            </a:extLst>
          </p:cNvPr>
          <p:cNvSpPr txBox="1"/>
          <p:nvPr/>
        </p:nvSpPr>
        <p:spPr>
          <a:xfrm>
            <a:off x="289560" y="1002666"/>
            <a:ext cx="7506700" cy="5632311"/>
          </a:xfrm>
          <a:prstGeom prst="rect">
            <a:avLst/>
          </a:prstGeom>
          <a:noFill/>
        </p:spPr>
        <p:txBody>
          <a:bodyPr wrap="square" rtlCol="0">
            <a:spAutoFit/>
          </a:bodyPr>
          <a:lstStyle/>
          <a:p>
            <a:r>
              <a:rPr lang="en-US" sz="2400" dirty="0"/>
              <a:t>… a </a:t>
            </a:r>
            <a:r>
              <a:rPr lang="en-US" sz="2400" dirty="0">
                <a:hlinkClick r:id="rId3" tooltip="Syncytium"/>
              </a:rPr>
              <a:t>syncytium</a:t>
            </a:r>
            <a:r>
              <a:rPr lang="en-US" sz="2400" dirty="0"/>
              <a:t> without any extracellular spaces between cells in order to limit the exchange of migratory immune cells between the developing embryo and the body of the mother (something an </a:t>
            </a:r>
            <a:r>
              <a:rPr lang="en-US" sz="2400" dirty="0">
                <a:hlinkClick r:id="rId4" tooltip="Epithelium"/>
              </a:rPr>
              <a:t>epithelium</a:t>
            </a:r>
            <a:r>
              <a:rPr lang="en-US" sz="2400" dirty="0"/>
              <a:t> will not do sufficiently, as certain blood cells are specialized to be able to insert themselves between adjacent epithelial cells). The fusion of the cells is apparently caused by </a:t>
            </a:r>
            <a:r>
              <a:rPr lang="en-US" sz="2400" dirty="0">
                <a:hlinkClick r:id="rId5" tooltip="Viral fusion proteins"/>
              </a:rPr>
              <a:t>viral fusion proteins</a:t>
            </a:r>
            <a:r>
              <a:rPr lang="en-US" sz="2400" dirty="0"/>
              <a:t> from </a:t>
            </a:r>
            <a:r>
              <a:rPr lang="en-US" sz="2400" dirty="0">
                <a:hlinkClick r:id="rId6" tooltip="Endogenous retrovirus"/>
              </a:rPr>
              <a:t>endosymbiotic endogenous retrovirus (ERV)</a:t>
            </a:r>
            <a:r>
              <a:rPr lang="en-US" sz="2400" dirty="0"/>
              <a:t>.</a:t>
            </a:r>
            <a:r>
              <a:rPr lang="en-US" sz="2400" baseline="30000" dirty="0">
                <a:hlinkClick r:id="rId7"/>
              </a:rPr>
              <a:t>[5]</a:t>
            </a:r>
            <a:r>
              <a:rPr lang="en-US" sz="2400" dirty="0"/>
              <a:t> An </a:t>
            </a:r>
            <a:r>
              <a:rPr lang="en-US" sz="2400" dirty="0">
                <a:hlinkClick r:id="rId8" tooltip="Immunoevasive"/>
              </a:rPr>
              <a:t>immunoevasive</a:t>
            </a:r>
            <a:r>
              <a:rPr lang="en-US" sz="2400" dirty="0"/>
              <a:t> action was the initial normal behavior of the viral protein, in order to avail for the virus to spread to other cells by simply merging them with the infected one. It is believed that the ancestors of modern </a:t>
            </a:r>
            <a:r>
              <a:rPr lang="en-US" sz="2400" dirty="0">
                <a:hlinkClick r:id="rId9" tooltip="Viviparity"/>
              </a:rPr>
              <a:t>viviparous</a:t>
            </a:r>
            <a:r>
              <a:rPr lang="en-US" sz="2400" dirty="0"/>
              <a:t> mammals evolved after an infection by this virus, enabling the fetus to better resist the immune system of the mother.</a:t>
            </a:r>
            <a:r>
              <a:rPr lang="en-US" sz="2400" baseline="30000" dirty="0">
                <a:hlinkClick r:id="rId10"/>
              </a:rPr>
              <a:t>[6]</a:t>
            </a:r>
            <a:endParaRPr lang="en-US" sz="2400" dirty="0"/>
          </a:p>
        </p:txBody>
      </p:sp>
      <p:sp>
        <p:nvSpPr>
          <p:cNvPr id="6" name="TextBox 5">
            <a:extLst>
              <a:ext uri="{FF2B5EF4-FFF2-40B4-BE49-F238E27FC236}">
                <a16:creationId xmlns:a16="http://schemas.microsoft.com/office/drawing/2014/main" id="{E7CC1532-7630-F849-A376-73668B34A8A6}"/>
              </a:ext>
            </a:extLst>
          </p:cNvPr>
          <p:cNvSpPr txBox="1"/>
          <p:nvPr/>
        </p:nvSpPr>
        <p:spPr>
          <a:xfrm>
            <a:off x="9250680" y="6141720"/>
            <a:ext cx="1716624" cy="369332"/>
          </a:xfrm>
          <a:prstGeom prst="rect">
            <a:avLst/>
          </a:prstGeom>
          <a:noFill/>
        </p:spPr>
        <p:txBody>
          <a:bodyPr wrap="none" rtlCol="0">
            <a:spAutoFit/>
          </a:bodyPr>
          <a:lstStyle/>
          <a:p>
            <a:r>
              <a:rPr lang="en-US" dirty="0"/>
              <a:t>From Wikipedia </a:t>
            </a:r>
          </a:p>
        </p:txBody>
      </p:sp>
    </p:spTree>
    <p:extLst>
      <p:ext uri="{BB962C8B-B14F-4D97-AF65-F5344CB8AC3E}">
        <p14:creationId xmlns:p14="http://schemas.microsoft.com/office/powerpoint/2010/main" val="1032234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CF1F1-DD46-9863-E7A4-1054D6862C2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11DE088-CAD7-5244-F64C-7FC3ACCB1778}"/>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233B6C8F-4298-4420-E2BF-F7E670D1E9C9}"/>
              </a:ext>
            </a:extLst>
          </p:cNvPr>
          <p:cNvPicPr>
            <a:picLocks noChangeAspect="1"/>
          </p:cNvPicPr>
          <p:nvPr/>
        </p:nvPicPr>
        <p:blipFill>
          <a:blip r:embed="rId2"/>
          <a:stretch>
            <a:fillRect/>
          </a:stretch>
        </p:blipFill>
        <p:spPr>
          <a:xfrm>
            <a:off x="762000" y="857250"/>
            <a:ext cx="10668000" cy="6000750"/>
          </a:xfrm>
          <a:prstGeom prst="rect">
            <a:avLst/>
          </a:prstGeom>
        </p:spPr>
      </p:pic>
      <p:sp>
        <p:nvSpPr>
          <p:cNvPr id="6" name="TextBox 5">
            <a:extLst>
              <a:ext uri="{FF2B5EF4-FFF2-40B4-BE49-F238E27FC236}">
                <a16:creationId xmlns:a16="http://schemas.microsoft.com/office/drawing/2014/main" id="{FDC269C1-E60B-6202-C06F-96249C5D0C3B}"/>
              </a:ext>
            </a:extLst>
          </p:cNvPr>
          <p:cNvSpPr txBox="1"/>
          <p:nvPr/>
        </p:nvSpPr>
        <p:spPr>
          <a:xfrm>
            <a:off x="1853514" y="630195"/>
            <a:ext cx="1584088" cy="369332"/>
          </a:xfrm>
          <a:prstGeom prst="rect">
            <a:avLst/>
          </a:prstGeom>
          <a:noFill/>
        </p:spPr>
        <p:txBody>
          <a:bodyPr wrap="none" rtlCol="0">
            <a:spAutoFit/>
          </a:bodyPr>
          <a:lstStyle/>
          <a:p>
            <a:r>
              <a:rPr lang="en-US" dirty="0"/>
              <a:t>Slide 15 class 6</a:t>
            </a:r>
          </a:p>
        </p:txBody>
      </p:sp>
    </p:spTree>
    <p:extLst>
      <p:ext uri="{BB962C8B-B14F-4D97-AF65-F5344CB8AC3E}">
        <p14:creationId xmlns:p14="http://schemas.microsoft.com/office/powerpoint/2010/main" val="936239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8805" y="5666627"/>
            <a:ext cx="9453805" cy="1200329"/>
          </a:xfrm>
          <a:prstGeom prst="rect">
            <a:avLst/>
          </a:prstGeom>
          <a:noFill/>
        </p:spPr>
        <p:txBody>
          <a:bodyPr wrap="none" rtlCol="0">
            <a:spAutoFit/>
          </a:bodyPr>
          <a:lstStyle/>
          <a:p>
            <a:r>
              <a:rPr lang="en-US" dirty="0"/>
              <a:t>Links:</a:t>
            </a:r>
          </a:p>
          <a:p>
            <a:r>
              <a:rPr lang="en-US" dirty="0">
                <a:hlinkClick r:id="rId2"/>
              </a:rPr>
              <a:t>http://en.wikipedia.org/wiki/ERVWE1</a:t>
            </a:r>
            <a:endParaRPr lang="en-US" dirty="0"/>
          </a:p>
          <a:p>
            <a:r>
              <a:rPr lang="en-US" dirty="0">
                <a:hlinkClick r:id="rId3"/>
              </a:rPr>
              <a:t>http://blogs.discovermagazine.com/loom/2012/02/14/mammals-made-by-viruses/#.UTNwZSvfaIN</a:t>
            </a:r>
            <a:r>
              <a:rPr lang="en-US" dirty="0"/>
              <a:t> </a:t>
            </a:r>
          </a:p>
          <a:p>
            <a:endParaRPr lang="en-US" dirty="0"/>
          </a:p>
        </p:txBody>
      </p:sp>
      <p:pic>
        <p:nvPicPr>
          <p:cNvPr id="4" name="Picture 3" descr="carnivore-viru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51321" y="54970"/>
            <a:ext cx="4799684" cy="6803029"/>
          </a:xfrm>
          <a:prstGeom prst="rect">
            <a:avLst/>
          </a:prstGeom>
        </p:spPr>
      </p:pic>
      <p:sp>
        <p:nvSpPr>
          <p:cNvPr id="6" name="Rectangle 5"/>
          <p:cNvSpPr/>
          <p:nvPr/>
        </p:nvSpPr>
        <p:spPr>
          <a:xfrm>
            <a:off x="328285" y="1777061"/>
            <a:ext cx="5903801" cy="2677656"/>
          </a:xfrm>
          <a:prstGeom prst="rect">
            <a:avLst/>
          </a:prstGeom>
        </p:spPr>
        <p:txBody>
          <a:bodyPr wrap="square">
            <a:spAutoFit/>
          </a:bodyPr>
          <a:lstStyle/>
          <a:p>
            <a:r>
              <a:rPr lang="en-US" sz="2800" dirty="0"/>
              <a:t>“</a:t>
            </a:r>
            <a:r>
              <a:rPr lang="en-US" sz="2800" i="1" dirty="0"/>
              <a:t>The big picture that’s now emerging is quite amazing. Viruses have rained down on mammals, and </a:t>
            </a:r>
            <a:r>
              <a:rPr lang="en-US" sz="2800" i="1" dirty="0">
                <a:solidFill>
                  <a:srgbClr val="FF0000"/>
                </a:solidFill>
              </a:rPr>
              <a:t>on at least six occasions</a:t>
            </a:r>
            <a:r>
              <a:rPr lang="en-US" sz="2800" i="1" dirty="0"/>
              <a:t>, they’ve gotten snagged in their hosts and started carrying out the same function: building placentas.</a:t>
            </a:r>
            <a:r>
              <a:rPr lang="en-US" sz="2800" dirty="0"/>
              <a:t>”</a:t>
            </a:r>
          </a:p>
        </p:txBody>
      </p:sp>
      <p:sp>
        <p:nvSpPr>
          <p:cNvPr id="7" name="TextBox 6"/>
          <p:cNvSpPr txBox="1"/>
          <p:nvPr/>
        </p:nvSpPr>
        <p:spPr>
          <a:xfrm>
            <a:off x="0" y="1007636"/>
            <a:ext cx="2712101" cy="369332"/>
          </a:xfrm>
          <a:prstGeom prst="rect">
            <a:avLst/>
          </a:prstGeom>
          <a:noFill/>
        </p:spPr>
        <p:txBody>
          <a:bodyPr wrap="none" rtlCol="0">
            <a:spAutoFit/>
          </a:bodyPr>
          <a:lstStyle/>
          <a:p>
            <a:r>
              <a:rPr lang="en-US" dirty="0"/>
              <a:t>Carl Zimmer on “the loom”</a:t>
            </a:r>
          </a:p>
        </p:txBody>
      </p:sp>
      <p:sp>
        <p:nvSpPr>
          <p:cNvPr id="8" name="TextBox 7"/>
          <p:cNvSpPr txBox="1"/>
          <p:nvPr/>
        </p:nvSpPr>
        <p:spPr>
          <a:xfrm>
            <a:off x="0" y="430031"/>
            <a:ext cx="7261412" cy="584775"/>
          </a:xfrm>
          <a:prstGeom prst="rect">
            <a:avLst/>
          </a:prstGeom>
          <a:noFill/>
        </p:spPr>
        <p:txBody>
          <a:bodyPr wrap="square" rtlCol="0">
            <a:spAutoFit/>
          </a:bodyPr>
          <a:lstStyle/>
          <a:p>
            <a:r>
              <a:rPr lang="en-US" sz="3200" dirty="0"/>
              <a:t>Viruses in Evolution of development</a:t>
            </a:r>
          </a:p>
        </p:txBody>
      </p:sp>
    </p:spTree>
    <p:extLst>
      <p:ext uri="{BB962C8B-B14F-4D97-AF65-F5344CB8AC3E}">
        <p14:creationId xmlns:p14="http://schemas.microsoft.com/office/powerpoint/2010/main" val="3099413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C963E6-9271-324D-92FB-1DBA8404248A}"/>
              </a:ext>
            </a:extLst>
          </p:cNvPr>
          <p:cNvSpPr>
            <a:spLocks noGrp="1"/>
          </p:cNvSpPr>
          <p:nvPr>
            <p:ph idx="1"/>
          </p:nvPr>
        </p:nvSpPr>
        <p:spPr>
          <a:xfrm>
            <a:off x="182880" y="228601"/>
            <a:ext cx="6507480" cy="6415088"/>
          </a:xfrm>
        </p:spPr>
        <p:txBody>
          <a:bodyPr>
            <a:normAutofit fontScale="92500" lnSpcReduction="10000"/>
          </a:bodyPr>
          <a:lstStyle/>
          <a:p>
            <a:pPr marL="0" indent="0">
              <a:lnSpc>
                <a:spcPct val="110000"/>
              </a:lnSpc>
              <a:buNone/>
            </a:pPr>
            <a:r>
              <a:rPr lang="en-US" sz="3200" dirty="0"/>
              <a:t>Many parasitoid wasps lay their eggs inside a living insect larva. When a female wasp deposits her eggs inside a </a:t>
            </a:r>
            <a:r>
              <a:rPr lang="en-US" sz="3200" dirty="0" err="1"/>
              <a:t>lepitdopteran</a:t>
            </a:r>
            <a:r>
              <a:rPr lang="en-US" sz="3200" dirty="0"/>
              <a:t> caterpillar, she also deposits her </a:t>
            </a:r>
            <a:r>
              <a:rPr lang="en-US" sz="3200" dirty="0" err="1"/>
              <a:t>symbiogenic</a:t>
            </a:r>
            <a:r>
              <a:rPr lang="en-US" sz="3200" dirty="0"/>
              <a:t> </a:t>
            </a:r>
            <a:r>
              <a:rPr lang="en-US" sz="3200" dirty="0" err="1"/>
              <a:t>polydnavirus</a:t>
            </a:r>
            <a:r>
              <a:rPr lang="en-US" sz="3200" dirty="0"/>
              <a:t> </a:t>
            </a:r>
            <a:r>
              <a:rPr lang="en-US" sz="3200" dirty="0">
                <a:solidFill>
                  <a:srgbClr val="FF0000"/>
                </a:solidFill>
              </a:rPr>
              <a:t>virions, which only express wasp genes</a:t>
            </a:r>
            <a:r>
              <a:rPr lang="en-US" sz="3200" dirty="0"/>
              <a:t>. These genes are expressed in the caterpillar, where they prevent the encapsulation process that would otherwise wall off and kill the wasp egg.</a:t>
            </a:r>
          </a:p>
          <a:p>
            <a:pPr marL="0" indent="0">
              <a:lnSpc>
                <a:spcPct val="110000"/>
              </a:lnSpc>
              <a:buNone/>
            </a:pPr>
            <a:r>
              <a:rPr lang="en-US" dirty="0"/>
              <a:t>More in </a:t>
            </a:r>
            <a:br>
              <a:rPr lang="en-US" dirty="0"/>
            </a:br>
            <a:r>
              <a:rPr lang="en-US" b="1" dirty="0"/>
              <a:t>Marilyn J. </a:t>
            </a:r>
            <a:r>
              <a:rPr lang="en-US" b="1" dirty="0" err="1"/>
              <a:t>Roossinck</a:t>
            </a:r>
            <a:r>
              <a:rPr lang="en-US" b="1" dirty="0"/>
              <a:t> and </a:t>
            </a:r>
            <a:r>
              <a:rPr lang="en-US" b="1" dirty="0" err="1"/>
              <a:t>Edelio</a:t>
            </a:r>
            <a:r>
              <a:rPr lang="en-US" b="1" dirty="0"/>
              <a:t> R. </a:t>
            </a:r>
            <a:r>
              <a:rPr lang="en-US" b="1" dirty="0" err="1"/>
              <a:t>Bazán</a:t>
            </a:r>
            <a:r>
              <a:rPr lang="en-US" b="1" dirty="0"/>
              <a:t> </a:t>
            </a:r>
            <a:br>
              <a:rPr lang="en-US" b="1" dirty="0"/>
            </a:br>
            <a:r>
              <a:rPr lang="en-US" b="1" dirty="0"/>
              <a:t>Annual Review of Virology 2017</a:t>
            </a:r>
            <a:endParaRPr lang="en-US" dirty="0"/>
          </a:p>
        </p:txBody>
      </p:sp>
      <p:pic>
        <p:nvPicPr>
          <p:cNvPr id="4" name="Picture 3">
            <a:extLst>
              <a:ext uri="{FF2B5EF4-FFF2-40B4-BE49-F238E27FC236}">
                <a16:creationId xmlns:a16="http://schemas.microsoft.com/office/drawing/2014/main" id="{5C58451E-5E10-874F-82E0-2F5F801166C3}"/>
              </a:ext>
            </a:extLst>
          </p:cNvPr>
          <p:cNvPicPr>
            <a:picLocks noChangeAspect="1"/>
          </p:cNvPicPr>
          <p:nvPr/>
        </p:nvPicPr>
        <p:blipFill>
          <a:blip r:embed="rId2"/>
          <a:stretch>
            <a:fillRect/>
          </a:stretch>
        </p:blipFill>
        <p:spPr>
          <a:xfrm>
            <a:off x="6812280" y="114301"/>
            <a:ext cx="4286250" cy="6643688"/>
          </a:xfrm>
          <a:prstGeom prst="rect">
            <a:avLst/>
          </a:prstGeom>
        </p:spPr>
      </p:pic>
    </p:spTree>
    <p:extLst>
      <p:ext uri="{BB962C8B-B14F-4D97-AF65-F5344CB8AC3E}">
        <p14:creationId xmlns:p14="http://schemas.microsoft.com/office/powerpoint/2010/main" val="2659232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4FBC09-5150-844E-ACD2-FE61E281F577}"/>
              </a:ext>
            </a:extLst>
          </p:cNvPr>
          <p:cNvPicPr>
            <a:picLocks noChangeAspect="1"/>
          </p:cNvPicPr>
          <p:nvPr/>
        </p:nvPicPr>
        <p:blipFill>
          <a:blip r:embed="rId2"/>
          <a:stretch>
            <a:fillRect/>
          </a:stretch>
        </p:blipFill>
        <p:spPr>
          <a:xfrm>
            <a:off x="6562845" y="318254"/>
            <a:ext cx="5180771" cy="6355080"/>
          </a:xfrm>
          <a:prstGeom prst="rect">
            <a:avLst/>
          </a:prstGeom>
        </p:spPr>
      </p:pic>
      <p:sp>
        <p:nvSpPr>
          <p:cNvPr id="4" name="Rectangle 3">
            <a:extLst>
              <a:ext uri="{FF2B5EF4-FFF2-40B4-BE49-F238E27FC236}">
                <a16:creationId xmlns:a16="http://schemas.microsoft.com/office/drawing/2014/main" id="{34D04AB4-17B1-C044-A281-226116949C83}"/>
              </a:ext>
            </a:extLst>
          </p:cNvPr>
          <p:cNvSpPr/>
          <p:nvPr/>
        </p:nvSpPr>
        <p:spPr>
          <a:xfrm>
            <a:off x="175593" y="184666"/>
            <a:ext cx="6387252" cy="7848302"/>
          </a:xfrm>
          <a:prstGeom prst="rect">
            <a:avLst/>
          </a:prstGeom>
        </p:spPr>
        <p:txBody>
          <a:bodyPr wrap="square">
            <a:spAutoFit/>
          </a:bodyPr>
          <a:lstStyle/>
          <a:p>
            <a:r>
              <a:rPr lang="en-US" sz="2400" b="0" i="0" u="none" strike="noStrike" dirty="0">
                <a:solidFill>
                  <a:srgbClr val="222222"/>
                </a:solidFill>
                <a:effectLst/>
              </a:rPr>
              <a:t>Many bacteria carry a viral genome (green) integrated into their own genome (blue). These lysogenic viruses remain dormant and render the host bacteria immune to lytic forms of the virus. If the lysogenic virus excises from the genome, it can reproduce rapidly, producing thousands of progeny and leading to the death of the host cell. This releases the viruses into the extracellular environment, where they can kill competing bacteria (red) that are not lysogenic for the virus.</a:t>
            </a:r>
          </a:p>
          <a:p>
            <a:endParaRPr lang="en-US" sz="2400" dirty="0">
              <a:solidFill>
                <a:srgbClr val="222222"/>
              </a:solidFill>
            </a:endParaRPr>
          </a:p>
          <a:p>
            <a:r>
              <a:rPr lang="en-US" sz="2400" b="0" i="0" u="none" strike="noStrike" dirty="0">
                <a:solidFill>
                  <a:srgbClr val="222222"/>
                </a:solidFill>
                <a:effectLst/>
              </a:rPr>
              <a:t>This is simila</a:t>
            </a:r>
            <a:r>
              <a:rPr lang="en-US" sz="2400" dirty="0">
                <a:solidFill>
                  <a:srgbClr val="222222"/>
                </a:solidFill>
              </a:rPr>
              <a:t>r to the viruses that the Europeans carried with them that killed most of the native Americans and largely destroyed their culture, even before they had personal contact.  </a:t>
            </a:r>
          </a:p>
          <a:p>
            <a:endParaRPr lang="en-US" sz="2400" b="0" i="0" u="none" strike="noStrike" dirty="0">
              <a:solidFill>
                <a:srgbClr val="222222"/>
              </a:solidFill>
              <a:effectLst/>
            </a:endParaRPr>
          </a:p>
          <a:p>
            <a:r>
              <a:rPr lang="en-US" sz="2400" dirty="0">
                <a:solidFill>
                  <a:srgbClr val="222222"/>
                </a:solidFill>
              </a:rPr>
              <a:t>For the intentional use of viruses as bioweapon see </a:t>
            </a:r>
            <a:r>
              <a:rPr lang="en-US" dirty="0">
                <a:hlinkClick r:id="rId3"/>
              </a:rPr>
              <a:t>https://en.wikipedia.org/wiki/Siege_of_Fort_Pitt</a:t>
            </a:r>
            <a:endParaRPr lang="en-US" b="0" i="0" u="none" strike="noStrike" dirty="0">
              <a:solidFill>
                <a:srgbClr val="222222"/>
              </a:solidFill>
              <a:effectLst/>
              <a:latin typeface="Lora"/>
            </a:endParaRPr>
          </a:p>
          <a:p>
            <a:endParaRPr lang="en-US" dirty="0"/>
          </a:p>
          <a:p>
            <a:endParaRPr lang="en-US" dirty="0"/>
          </a:p>
          <a:p>
            <a:br>
              <a:rPr lang="en-US" dirty="0"/>
            </a:br>
            <a:endParaRPr lang="en-US" dirty="0"/>
          </a:p>
        </p:txBody>
      </p:sp>
      <p:sp>
        <p:nvSpPr>
          <p:cNvPr id="7" name="TextBox 6">
            <a:extLst>
              <a:ext uri="{FF2B5EF4-FFF2-40B4-BE49-F238E27FC236}">
                <a16:creationId xmlns:a16="http://schemas.microsoft.com/office/drawing/2014/main" id="{E8FF41AE-D28E-5447-B50A-6A75E5CC58A0}"/>
              </a:ext>
            </a:extLst>
          </p:cNvPr>
          <p:cNvSpPr txBox="1"/>
          <p:nvPr/>
        </p:nvSpPr>
        <p:spPr>
          <a:xfrm>
            <a:off x="7738533" y="6404001"/>
            <a:ext cx="2110578" cy="369332"/>
          </a:xfrm>
          <a:prstGeom prst="rect">
            <a:avLst/>
          </a:prstGeom>
          <a:noFill/>
        </p:spPr>
        <p:txBody>
          <a:bodyPr wrap="none" rtlCol="0">
            <a:spAutoFit/>
          </a:bodyPr>
          <a:lstStyle/>
          <a:p>
            <a:r>
              <a:rPr lang="en-US" b="1" dirty="0"/>
              <a:t>Marilyn J. </a:t>
            </a:r>
            <a:r>
              <a:rPr lang="en-US" b="1" dirty="0" err="1"/>
              <a:t>Roossinck</a:t>
            </a:r>
            <a:endParaRPr lang="en-US" dirty="0"/>
          </a:p>
        </p:txBody>
      </p:sp>
    </p:spTree>
    <p:extLst>
      <p:ext uri="{BB962C8B-B14F-4D97-AF65-F5344CB8AC3E}">
        <p14:creationId xmlns:p14="http://schemas.microsoft.com/office/powerpoint/2010/main" val="160554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7210"/>
          </a:xfrm>
        </p:spPr>
        <p:txBody>
          <a:bodyPr/>
          <a:lstStyle/>
          <a:p>
            <a:r>
              <a:rPr lang="en-US" sz="3200" dirty="0"/>
              <a:t>Mutations can have a directing force (A)</a:t>
            </a:r>
          </a:p>
        </p:txBody>
      </p:sp>
      <p:sp>
        <p:nvSpPr>
          <p:cNvPr id="3" name="Content Placeholder 2"/>
          <p:cNvSpPr>
            <a:spLocks noGrp="1"/>
          </p:cNvSpPr>
          <p:nvPr>
            <p:ph idx="1"/>
          </p:nvPr>
        </p:nvSpPr>
        <p:spPr>
          <a:xfrm>
            <a:off x="6250378" y="1330037"/>
            <a:ext cx="3960422" cy="4525963"/>
          </a:xfrm>
        </p:spPr>
        <p:txBody>
          <a:bodyPr/>
          <a:lstStyle/>
          <a:p>
            <a:pPr marL="0" indent="0">
              <a:buNone/>
            </a:pPr>
            <a:r>
              <a:rPr lang="en-US" sz="2400" dirty="0" err="1"/>
              <a:t>Arlin’s</a:t>
            </a:r>
            <a:r>
              <a:rPr lang="en-US" sz="2400" dirty="0"/>
              <a:t> example of computer cables </a:t>
            </a:r>
          </a:p>
          <a:p>
            <a:pPr marL="0" indent="0">
              <a:buNone/>
            </a:pPr>
            <a:r>
              <a:rPr lang="en-US" sz="2400" dirty="0"/>
              <a:t>From:  </a:t>
            </a:r>
          </a:p>
        </p:txBody>
      </p:sp>
      <p:pic>
        <p:nvPicPr>
          <p:cNvPr id="4" name="Picture 3"/>
          <p:cNvPicPr>
            <a:picLocks noChangeAspect="1"/>
          </p:cNvPicPr>
          <p:nvPr/>
        </p:nvPicPr>
        <p:blipFill>
          <a:blip r:embed="rId2"/>
          <a:stretch>
            <a:fillRect/>
          </a:stretch>
        </p:blipFill>
        <p:spPr>
          <a:xfrm>
            <a:off x="1835242" y="694706"/>
            <a:ext cx="4100447" cy="5913912"/>
          </a:xfrm>
          <a:prstGeom prst="rect">
            <a:avLst/>
          </a:prstGeom>
        </p:spPr>
      </p:pic>
      <p:pic>
        <p:nvPicPr>
          <p:cNvPr id="5" name="Picture 4"/>
          <p:cNvPicPr>
            <a:picLocks noChangeAspect="1"/>
          </p:cNvPicPr>
          <p:nvPr/>
        </p:nvPicPr>
        <p:blipFill>
          <a:blip r:embed="rId3"/>
          <a:stretch>
            <a:fillRect/>
          </a:stretch>
        </p:blipFill>
        <p:spPr>
          <a:xfrm>
            <a:off x="6054142" y="2511632"/>
            <a:ext cx="4613858" cy="981672"/>
          </a:xfrm>
          <a:prstGeom prst="rect">
            <a:avLst/>
          </a:prstGeom>
        </p:spPr>
      </p:pic>
    </p:spTree>
    <p:extLst>
      <p:ext uri="{BB962C8B-B14F-4D97-AF65-F5344CB8AC3E}">
        <p14:creationId xmlns:p14="http://schemas.microsoft.com/office/powerpoint/2010/main" val="2196880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37210"/>
          </a:xfrm>
        </p:spPr>
        <p:txBody>
          <a:bodyPr/>
          <a:lstStyle/>
          <a:p>
            <a:r>
              <a:rPr lang="en-US" sz="3200" dirty="0"/>
              <a:t>Mutations can have a directing force (B)</a:t>
            </a:r>
          </a:p>
        </p:txBody>
      </p:sp>
      <p:sp>
        <p:nvSpPr>
          <p:cNvPr id="8" name="TextBox 7"/>
          <p:cNvSpPr txBox="1"/>
          <p:nvPr/>
        </p:nvSpPr>
        <p:spPr>
          <a:xfrm>
            <a:off x="1791195" y="920338"/>
            <a:ext cx="6642652" cy="369332"/>
          </a:xfrm>
          <a:prstGeom prst="rect">
            <a:avLst/>
          </a:prstGeom>
          <a:noFill/>
        </p:spPr>
        <p:txBody>
          <a:bodyPr wrap="none" rtlCol="0">
            <a:spAutoFit/>
          </a:bodyPr>
          <a:lstStyle/>
          <a:p>
            <a:r>
              <a:rPr lang="en-US" dirty="0"/>
              <a:t>Mutations bias temperature </a:t>
            </a:r>
            <a:r>
              <a:rPr lang="en-US"/>
              <a:t>adaptation towards lower temperature: </a:t>
            </a:r>
            <a:endParaRPr lang="en-US" dirty="0"/>
          </a:p>
        </p:txBody>
      </p:sp>
      <p:pic>
        <p:nvPicPr>
          <p:cNvPr id="9"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5609" y="1496862"/>
            <a:ext cx="4323239" cy="41421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txBox="1">
            <a:spLocks/>
          </p:cNvSpPr>
          <p:nvPr/>
        </p:nvSpPr>
        <p:spPr bwMode="auto">
          <a:xfrm>
            <a:off x="1446810" y="5849370"/>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charset="0"/>
              <a:buChar char="•"/>
              <a:defRPr sz="3200">
                <a:solidFill>
                  <a:schemeClr val="tx1"/>
                </a:solidFill>
                <a:latin typeface="Arial" charset="0"/>
                <a:ea typeface="ＭＳ Ｐゴシック" charset="-128"/>
              </a:defRPr>
            </a:lvl1pPr>
            <a:lvl2pPr marL="742950" indent="-285750">
              <a:spcBef>
                <a:spcPct val="20000"/>
              </a:spcBef>
              <a:buFont typeface="Arial" charset="0"/>
              <a:buChar char="–"/>
              <a:defRPr sz="2800">
                <a:solidFill>
                  <a:schemeClr val="tx1"/>
                </a:solidFill>
                <a:latin typeface="Arial" charset="0"/>
                <a:ea typeface="ＭＳ Ｐゴシック" charset="-128"/>
              </a:defRPr>
            </a:lvl2pPr>
            <a:lvl3pPr marL="1143000" indent="-228600">
              <a:spcBef>
                <a:spcPct val="20000"/>
              </a:spcBef>
              <a:buFont typeface="Arial" charset="0"/>
              <a:buChar char="•"/>
              <a:defRPr sz="2400">
                <a:solidFill>
                  <a:schemeClr val="tx1"/>
                </a:solidFill>
                <a:latin typeface="Arial" charset="0"/>
                <a:ea typeface="ＭＳ Ｐゴシック" charset="-128"/>
              </a:defRPr>
            </a:lvl3pPr>
            <a:lvl4pPr marL="1600200" indent="-228600">
              <a:spcBef>
                <a:spcPct val="20000"/>
              </a:spcBef>
              <a:buFont typeface="Arial" charset="0"/>
              <a:buChar char="–"/>
              <a:defRPr sz="2000">
                <a:solidFill>
                  <a:schemeClr val="tx1"/>
                </a:solidFill>
                <a:latin typeface="Arial" charset="0"/>
                <a:ea typeface="ＭＳ Ｐゴシック" charset="-128"/>
              </a:defRPr>
            </a:lvl4pPr>
            <a:lvl5pPr marL="2057400" indent="-228600">
              <a:spcBef>
                <a:spcPct val="20000"/>
              </a:spcBef>
              <a:buFont typeface="Arial"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9pPr>
          </a:lstStyle>
          <a:p>
            <a:pPr>
              <a:lnSpc>
                <a:spcPts val="1800"/>
              </a:lnSpc>
              <a:spcBef>
                <a:spcPct val="0"/>
              </a:spcBef>
              <a:spcAft>
                <a:spcPts val="600"/>
              </a:spcAft>
              <a:buNone/>
            </a:pPr>
            <a:r>
              <a:rPr lang="en-US" altLang="x-none" sz="1400" dirty="0">
                <a:solidFill>
                  <a:srgbClr val="404040"/>
                </a:solidFill>
                <a:latin typeface="Fira Sans Light" charset="0"/>
                <a:ea typeface="Fira Sans Light" charset="0"/>
                <a:cs typeface="Fira Sans Light" charset="0"/>
              </a:rPr>
              <a:t>From: Anna G. Green  Kristen S. Swithers  Jan F. Gogarten  Johann Peter Gogarten  </a:t>
            </a:r>
            <a:br>
              <a:rPr lang="en-US" altLang="x-none" sz="1400" dirty="0">
                <a:solidFill>
                  <a:srgbClr val="404040"/>
                </a:solidFill>
                <a:latin typeface="Fira Sans Light" charset="0"/>
                <a:ea typeface="Fira Sans Light" charset="0"/>
                <a:cs typeface="Fira Sans Light" charset="0"/>
              </a:rPr>
            </a:br>
            <a:r>
              <a:rPr lang="en-US" altLang="x-none" sz="1400" b="1" dirty="0">
                <a:latin typeface="Helvetica" charset="0"/>
              </a:rPr>
              <a:t>Reconstruction of Ancestral 16S </a:t>
            </a:r>
            <a:r>
              <a:rPr lang="en-US" altLang="x-none" sz="1400" b="1" dirty="0" err="1">
                <a:latin typeface="Helvetica" charset="0"/>
              </a:rPr>
              <a:t>rRNA</a:t>
            </a:r>
            <a:r>
              <a:rPr lang="en-US" altLang="x-none" sz="1400" b="1" dirty="0">
                <a:latin typeface="Helvetica" charset="0"/>
              </a:rPr>
              <a:t> Reveals Mutation Bias in the Evolution of Optimal Growth Temperature in the </a:t>
            </a:r>
            <a:r>
              <a:rPr lang="en-US" altLang="x-none" sz="1400" b="1" dirty="0" err="1">
                <a:latin typeface="Helvetica" charset="0"/>
              </a:rPr>
              <a:t>Thermotogae</a:t>
            </a:r>
            <a:r>
              <a:rPr lang="en-US" altLang="x-none" sz="1400" b="1" dirty="0">
                <a:latin typeface="Helvetica" charset="0"/>
              </a:rPr>
              <a:t> Phylum</a:t>
            </a:r>
          </a:p>
        </p:txBody>
      </p:sp>
      <p:sp>
        <p:nvSpPr>
          <p:cNvPr id="12" name="TextBox 1"/>
          <p:cNvSpPr txBox="1">
            <a:spLocks noChangeArrowheads="1"/>
          </p:cNvSpPr>
          <p:nvPr/>
        </p:nvSpPr>
        <p:spPr bwMode="auto">
          <a:xfrm>
            <a:off x="1446810" y="6547098"/>
            <a:ext cx="9144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x-none" sz="1200" dirty="0" err="1">
                <a:solidFill>
                  <a:srgbClr val="7F7F7F"/>
                </a:solidFill>
                <a:latin typeface="Helvetica" charset="0"/>
              </a:rPr>
              <a:t>Mol</a:t>
            </a:r>
            <a:r>
              <a:rPr lang="en-US" altLang="x-none" sz="1200" dirty="0">
                <a:solidFill>
                  <a:srgbClr val="7F7F7F"/>
                </a:solidFill>
                <a:latin typeface="Helvetica" charset="0"/>
              </a:rPr>
              <a:t> </a:t>
            </a:r>
            <a:r>
              <a:rPr lang="en-US" altLang="x-none" sz="1200" dirty="0" err="1">
                <a:solidFill>
                  <a:srgbClr val="7F7F7F"/>
                </a:solidFill>
                <a:latin typeface="Helvetica" charset="0"/>
              </a:rPr>
              <a:t>Biol</a:t>
            </a:r>
            <a:r>
              <a:rPr lang="en-US" altLang="x-none" sz="1200" dirty="0">
                <a:solidFill>
                  <a:srgbClr val="7F7F7F"/>
                </a:solidFill>
                <a:latin typeface="Helvetica" charset="0"/>
              </a:rPr>
              <a:t> </a:t>
            </a:r>
            <a:r>
              <a:rPr lang="en-US" altLang="x-none" sz="1200" dirty="0" err="1">
                <a:solidFill>
                  <a:srgbClr val="7F7F7F"/>
                </a:solidFill>
                <a:latin typeface="Helvetica" charset="0"/>
              </a:rPr>
              <a:t>Evol</a:t>
            </a:r>
            <a:r>
              <a:rPr lang="en-US" altLang="x-none" sz="1200" dirty="0">
                <a:solidFill>
                  <a:srgbClr val="7F7F7F"/>
                </a:solidFill>
                <a:latin typeface="Helvetica" charset="0"/>
              </a:rPr>
              <a:t>. 2013;30(11):2463-2474. doi:10.1093/</a:t>
            </a:r>
            <a:r>
              <a:rPr lang="en-US" altLang="x-none" sz="1200" dirty="0" err="1">
                <a:solidFill>
                  <a:srgbClr val="7F7F7F"/>
                </a:solidFill>
                <a:latin typeface="Helvetica" charset="0"/>
              </a:rPr>
              <a:t>molbev</a:t>
            </a:r>
            <a:r>
              <a:rPr lang="en-US" altLang="x-none" sz="1200" dirty="0">
                <a:solidFill>
                  <a:srgbClr val="7F7F7F"/>
                </a:solidFill>
                <a:latin typeface="Helvetica" charset="0"/>
              </a:rPr>
              <a:t>/mst145</a:t>
            </a:r>
          </a:p>
        </p:txBody>
      </p:sp>
    </p:spTree>
    <p:extLst>
      <p:ext uri="{BB962C8B-B14F-4D97-AF65-F5344CB8AC3E}">
        <p14:creationId xmlns:p14="http://schemas.microsoft.com/office/powerpoint/2010/main" val="1686930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967" y="71770"/>
            <a:ext cx="8229600" cy="837210"/>
          </a:xfrm>
        </p:spPr>
        <p:txBody>
          <a:bodyPr/>
          <a:lstStyle/>
          <a:p>
            <a:r>
              <a:rPr lang="en-US" sz="3200" dirty="0"/>
              <a:t>Mutations can have a directing force (C)</a:t>
            </a:r>
          </a:p>
        </p:txBody>
      </p:sp>
      <p:sp>
        <p:nvSpPr>
          <p:cNvPr id="8" name="TextBox 7"/>
          <p:cNvSpPr txBox="1"/>
          <p:nvPr/>
        </p:nvSpPr>
        <p:spPr>
          <a:xfrm>
            <a:off x="1791195" y="920338"/>
            <a:ext cx="3146054" cy="369332"/>
          </a:xfrm>
          <a:prstGeom prst="rect">
            <a:avLst/>
          </a:prstGeom>
          <a:noFill/>
        </p:spPr>
        <p:txBody>
          <a:bodyPr wrap="none" rtlCol="0">
            <a:spAutoFit/>
          </a:bodyPr>
          <a:lstStyle/>
          <a:p>
            <a:r>
              <a:rPr lang="en-US" dirty="0"/>
              <a:t>Constructive neutral evolution: </a:t>
            </a:r>
          </a:p>
        </p:txBody>
      </p:sp>
      <p:pic>
        <p:nvPicPr>
          <p:cNvPr id="3" name="Picture 2"/>
          <p:cNvPicPr>
            <a:picLocks noChangeAspect="1"/>
          </p:cNvPicPr>
          <p:nvPr/>
        </p:nvPicPr>
        <p:blipFill>
          <a:blip r:embed="rId2"/>
          <a:stretch>
            <a:fillRect/>
          </a:stretch>
        </p:blipFill>
        <p:spPr>
          <a:xfrm>
            <a:off x="1592451" y="1364944"/>
            <a:ext cx="6207658" cy="4022433"/>
          </a:xfrm>
          <a:prstGeom prst="rect">
            <a:avLst/>
          </a:prstGeom>
        </p:spPr>
      </p:pic>
      <p:sp>
        <p:nvSpPr>
          <p:cNvPr id="4" name="TextBox 3"/>
          <p:cNvSpPr txBox="1"/>
          <p:nvPr/>
        </p:nvSpPr>
        <p:spPr>
          <a:xfrm>
            <a:off x="1592452" y="5774844"/>
            <a:ext cx="7163115" cy="1077218"/>
          </a:xfrm>
          <a:prstGeom prst="rect">
            <a:avLst/>
          </a:prstGeom>
          <a:noFill/>
        </p:spPr>
        <p:txBody>
          <a:bodyPr wrap="none" rtlCol="0">
            <a:spAutoFit/>
          </a:bodyPr>
          <a:lstStyle/>
          <a:p>
            <a:r>
              <a:rPr lang="en-US" sz="1600" dirty="0"/>
              <a:t>From: Irremediable Complexity?</a:t>
            </a:r>
          </a:p>
          <a:p>
            <a:r>
              <a:rPr lang="en-US" sz="1600" dirty="0"/>
              <a:t>Author(s): Michael W. Gray, Julius </a:t>
            </a:r>
            <a:r>
              <a:rPr lang="en-US" sz="1600" dirty="0" err="1"/>
              <a:t>Lukeš</a:t>
            </a:r>
            <a:r>
              <a:rPr lang="en-US" sz="1600" dirty="0"/>
              <a:t>, John M. Archibald, Patrick J. Keeling and W.</a:t>
            </a:r>
          </a:p>
          <a:p>
            <a:r>
              <a:rPr lang="en-US" sz="1600" dirty="0"/>
              <a:t>Ford Doolittle</a:t>
            </a:r>
          </a:p>
          <a:p>
            <a:r>
              <a:rPr lang="en-US" sz="1600" dirty="0"/>
              <a:t>Source:  Science, New Series, Vol. 330, No. 6006 (12 November 2010), pp. 920-921</a:t>
            </a:r>
          </a:p>
        </p:txBody>
      </p:sp>
      <p:sp>
        <p:nvSpPr>
          <p:cNvPr id="5" name="TextBox 4"/>
          <p:cNvSpPr txBox="1"/>
          <p:nvPr/>
        </p:nvSpPr>
        <p:spPr>
          <a:xfrm>
            <a:off x="7716982" y="1800310"/>
            <a:ext cx="2867891" cy="3139321"/>
          </a:xfrm>
          <a:prstGeom prst="rect">
            <a:avLst/>
          </a:prstGeom>
          <a:noFill/>
        </p:spPr>
        <p:txBody>
          <a:bodyPr wrap="square" rtlCol="0">
            <a:spAutoFit/>
          </a:bodyPr>
          <a:lstStyle/>
          <a:p>
            <a:r>
              <a:rPr lang="en-US" dirty="0"/>
              <a:t>Random interactions between macromolecules lower the overall free energy, leading to more stability, allowing for destabilizing mutations to occur.  The mutated macromolecule remains stable and active, as long as the binding partner is present. </a:t>
            </a:r>
          </a:p>
        </p:txBody>
      </p:sp>
    </p:spTree>
    <p:extLst>
      <p:ext uri="{BB962C8B-B14F-4D97-AF65-F5344CB8AC3E}">
        <p14:creationId xmlns:p14="http://schemas.microsoft.com/office/powerpoint/2010/main" val="695059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Natural Selection and Mutual Aid</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59573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524000" y="120650"/>
            <a:ext cx="9144000" cy="977900"/>
          </a:xfrm>
        </p:spPr>
        <p:txBody>
          <a:bodyPr rtlCol="0">
            <a:normAutofit/>
          </a:bodyPr>
          <a:lstStyle/>
          <a:p>
            <a:pPr>
              <a:defRPr/>
            </a:pPr>
            <a:r>
              <a:rPr lang="en-US" dirty="0">
                <a:solidFill>
                  <a:srgbClr val="2D2DB9"/>
                </a:solidFill>
                <a:ea typeface="ＭＳ Ｐゴシック" pitchFamily="-65" charset="-128"/>
                <a:cs typeface="ＭＳ Ｐゴシック" pitchFamily="-65" charset="-128"/>
              </a:rPr>
              <a:t>Darwinian Evolution – Natural Selection </a:t>
            </a:r>
          </a:p>
        </p:txBody>
      </p:sp>
      <p:sp>
        <p:nvSpPr>
          <p:cNvPr id="83971" name="Rectangle 3"/>
          <p:cNvSpPr>
            <a:spLocks noGrp="1" noChangeArrowheads="1"/>
          </p:cNvSpPr>
          <p:nvPr>
            <p:ph idx="1"/>
          </p:nvPr>
        </p:nvSpPr>
        <p:spPr>
          <a:xfrm>
            <a:off x="1524000" y="5143500"/>
            <a:ext cx="2782888" cy="660400"/>
          </a:xfrm>
        </p:spPr>
        <p:txBody>
          <a:bodyPr rtlCol="0">
            <a:normAutofit fontScale="92500" lnSpcReduction="10000"/>
          </a:bodyPr>
          <a:lstStyle/>
          <a:p>
            <a:pPr>
              <a:buNone/>
              <a:defRPr/>
            </a:pPr>
            <a:r>
              <a:rPr lang="en-US" sz="2200" dirty="0">
                <a:solidFill>
                  <a:schemeClr val="bg1"/>
                </a:solidFill>
                <a:ea typeface="ＭＳ Ｐゴシック" pitchFamily="-65" charset="-128"/>
                <a:cs typeface="ＭＳ Ｐゴシック" pitchFamily="-65" charset="-128"/>
              </a:rPr>
              <a:t>Charles Darwin</a:t>
            </a:r>
          </a:p>
          <a:p>
            <a:pPr>
              <a:buNone/>
              <a:defRPr/>
            </a:pPr>
            <a:r>
              <a:rPr lang="en-US" sz="1600" dirty="0">
                <a:solidFill>
                  <a:schemeClr val="bg1"/>
                </a:solidFill>
                <a:ea typeface="ＭＳ Ｐゴシック" pitchFamily="-65" charset="-128"/>
                <a:cs typeface="ＭＳ Ｐゴシック" pitchFamily="-65" charset="-128"/>
              </a:rPr>
              <a:t>Photo by J. Cameron, 1869</a:t>
            </a:r>
            <a:endParaRPr lang="en-US" sz="1600" dirty="0">
              <a:ea typeface="ＭＳ Ｐゴシック" pitchFamily="-65" charset="-128"/>
              <a:cs typeface="ＭＳ Ｐゴシック" pitchFamily="-65" charset="-128"/>
            </a:endParaRPr>
          </a:p>
          <a:p>
            <a:pPr>
              <a:buFont typeface="Arial"/>
              <a:buChar char="•"/>
              <a:defRPr/>
            </a:pPr>
            <a:endParaRPr lang="en-US" sz="2200" dirty="0">
              <a:ea typeface="ＭＳ Ｐゴシック" pitchFamily="-65" charset="-128"/>
              <a:cs typeface="ＭＳ Ｐゴシック" pitchFamily="-65" charset="-128"/>
            </a:endParaRPr>
          </a:p>
        </p:txBody>
      </p:sp>
      <p:pic>
        <p:nvPicPr>
          <p:cNvPr id="1145860" name="Picture 4" descr="PG8519"/>
          <p:cNvPicPr>
            <a:picLocks noChangeAspect="1" noChangeArrowheads="1"/>
          </p:cNvPicPr>
          <p:nvPr/>
        </p:nvPicPr>
        <p:blipFill>
          <a:blip r:embed="rId3"/>
          <a:srcRect/>
          <a:stretch>
            <a:fillRect/>
          </a:stretch>
        </p:blipFill>
        <p:spPr bwMode="auto">
          <a:xfrm>
            <a:off x="744262" y="973137"/>
            <a:ext cx="1839912" cy="2363788"/>
          </a:xfrm>
          <a:prstGeom prst="rect">
            <a:avLst/>
          </a:prstGeom>
          <a:noFill/>
          <a:effectLst>
            <a:outerShdw blurRad="63500" dist="38099" dir="2700000" algn="ctr" rotWithShape="0">
              <a:srgbClr val="000000">
                <a:alpha val="74998"/>
              </a:srgbClr>
            </a:outerShdw>
          </a:effectLst>
        </p:spPr>
      </p:pic>
      <p:pic>
        <p:nvPicPr>
          <p:cNvPr id="8" name="Picture 3"/>
          <p:cNvPicPr>
            <a:picLocks noChangeAspect="1"/>
          </p:cNvPicPr>
          <p:nvPr/>
        </p:nvPicPr>
        <p:blipFill>
          <a:blip r:embed="rId4"/>
          <a:srcRect/>
          <a:stretch>
            <a:fillRect/>
          </a:stretch>
        </p:blipFill>
        <p:spPr bwMode="auto">
          <a:xfrm>
            <a:off x="796649" y="3429000"/>
            <a:ext cx="1531938" cy="3429000"/>
          </a:xfrm>
          <a:prstGeom prst="rect">
            <a:avLst/>
          </a:prstGeom>
          <a:noFill/>
          <a:effectLst>
            <a:outerShdw blurRad="63500" dist="38099" dir="2700000" algn="ctr" rotWithShape="0">
              <a:srgbClr val="000000">
                <a:alpha val="74998"/>
              </a:srgbClr>
            </a:outerShdw>
          </a:effectLst>
        </p:spPr>
      </p:pic>
      <p:sp>
        <p:nvSpPr>
          <p:cNvPr id="20485" name="TextBox 8"/>
          <p:cNvSpPr txBox="1">
            <a:spLocks noChangeArrowheads="1"/>
          </p:cNvSpPr>
          <p:nvPr/>
        </p:nvSpPr>
        <p:spPr bwMode="auto">
          <a:xfrm>
            <a:off x="3130826" y="1219201"/>
            <a:ext cx="8736496"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t>…., if there be, owing to the high geometrical powers of increase of each species, at some age, season, or year, a </a:t>
            </a:r>
            <a:r>
              <a:rPr lang="en-US" b="1" dirty="0"/>
              <a:t>severe struggle for life</a:t>
            </a:r>
            <a:r>
              <a:rPr lang="en-US" dirty="0"/>
              <a:t>, and this certainly cannot be disputed; then, considering the infinite complexity of the relations of all organic beings to each other and to their conditions of existence, causing an infinite diversity in structure, constitution, and habits, to be advantageous to them, I think it would be a most extraordinary fact if no variation ever had occurred useful to each being's own welfare, in the same way as so many variations have occurred useful to man. But if variations useful to any organic being do occur, assuredly individuals thus </a:t>
            </a:r>
            <a:r>
              <a:rPr lang="en-US" dirty="0" err="1"/>
              <a:t>characterised</a:t>
            </a:r>
            <a:r>
              <a:rPr lang="en-US" dirty="0"/>
              <a:t> will have the best chance of being preserved in the struggle for life; and from </a:t>
            </a:r>
            <a:r>
              <a:rPr lang="en-US" b="1" dirty="0"/>
              <a:t>the strong principle of inheritance </a:t>
            </a:r>
            <a:r>
              <a:rPr lang="en-US" dirty="0"/>
              <a:t>they will tend to produce offspring similarly </a:t>
            </a:r>
            <a:r>
              <a:rPr lang="en-US" dirty="0" err="1"/>
              <a:t>characterised</a:t>
            </a:r>
            <a:r>
              <a:rPr lang="en-US" dirty="0"/>
              <a:t>. This principle of preservation, I have called, for the sake of brevity, Natural Selection.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ctrTitle"/>
          </p:nvPr>
        </p:nvSpPr>
        <p:spPr>
          <a:xfrm>
            <a:off x="3611217" y="735496"/>
            <a:ext cx="7772400" cy="1085850"/>
          </a:xfrm>
        </p:spPr>
        <p:txBody>
          <a:bodyPr>
            <a:normAutofit fontScale="90000"/>
          </a:bodyPr>
          <a:lstStyle/>
          <a:p>
            <a:pPr eaLnBrk="1" hangingPunct="1"/>
            <a:r>
              <a:rPr lang="en-US" i="1" dirty="0">
                <a:latin typeface="Calibri" charset="0"/>
              </a:rPr>
              <a:t>Nature, red in tooth and claw</a:t>
            </a:r>
          </a:p>
        </p:txBody>
      </p:sp>
      <p:sp>
        <p:nvSpPr>
          <p:cNvPr id="3" name="Subtitle 2"/>
          <p:cNvSpPr>
            <a:spLocks noGrp="1"/>
          </p:cNvSpPr>
          <p:nvPr>
            <p:ph type="subTitle" idx="1"/>
          </p:nvPr>
        </p:nvSpPr>
        <p:spPr>
          <a:xfrm>
            <a:off x="3538330" y="1821346"/>
            <a:ext cx="7159487" cy="4721914"/>
          </a:xfrm>
        </p:spPr>
        <p:txBody>
          <a:bodyPr rtlCol="0">
            <a:normAutofit fontScale="70000" lnSpcReduction="20000"/>
          </a:bodyPr>
          <a:lstStyle/>
          <a:p>
            <a:pPr>
              <a:defRPr/>
            </a:pPr>
            <a:r>
              <a:rPr lang="en-US" i="1" dirty="0">
                <a:ea typeface="+mn-ea"/>
                <a:cs typeface="+mn-cs"/>
              </a:rPr>
              <a:t>Are God and Nature then at strife,</a:t>
            </a:r>
            <a:r>
              <a:rPr lang="en-US" dirty="0">
                <a:ea typeface="+mn-ea"/>
                <a:cs typeface="+mn-cs"/>
              </a:rPr>
              <a:t> </a:t>
            </a:r>
            <a:br>
              <a:rPr lang="en-US" dirty="0">
                <a:ea typeface="+mn-ea"/>
                <a:cs typeface="+mn-cs"/>
              </a:rPr>
            </a:br>
            <a:r>
              <a:rPr lang="en-US" i="1" dirty="0">
                <a:ea typeface="+mn-ea"/>
                <a:cs typeface="+mn-cs"/>
              </a:rPr>
              <a:t>That Nature lends such evil dreams?</a:t>
            </a:r>
            <a:br>
              <a:rPr lang="en-US" i="1" dirty="0">
                <a:ea typeface="+mn-ea"/>
                <a:cs typeface="+mn-cs"/>
              </a:rPr>
            </a:br>
            <a:r>
              <a:rPr lang="en-US" dirty="0">
                <a:ea typeface="+mn-ea"/>
                <a:cs typeface="+mn-cs"/>
              </a:rPr>
              <a:t> </a:t>
            </a:r>
            <a:r>
              <a:rPr lang="en-US" i="1" dirty="0">
                <a:ea typeface="+mn-ea"/>
                <a:cs typeface="+mn-cs"/>
              </a:rPr>
              <a:t>So careful of the type she seems,</a:t>
            </a:r>
            <a:r>
              <a:rPr lang="en-US" dirty="0">
                <a:ea typeface="+mn-ea"/>
                <a:cs typeface="+mn-cs"/>
              </a:rPr>
              <a:t> </a:t>
            </a:r>
            <a:br>
              <a:rPr lang="en-US" dirty="0">
                <a:ea typeface="+mn-ea"/>
                <a:cs typeface="+mn-cs"/>
              </a:rPr>
            </a:br>
            <a:r>
              <a:rPr lang="en-US" i="1" dirty="0">
                <a:ea typeface="+mn-ea"/>
                <a:cs typeface="+mn-cs"/>
              </a:rPr>
              <a:t>So careless of the single life;</a:t>
            </a:r>
            <a:r>
              <a:rPr lang="en-US" dirty="0">
                <a:ea typeface="+mn-ea"/>
                <a:cs typeface="+mn-cs"/>
              </a:rPr>
              <a:t> </a:t>
            </a:r>
            <a:br>
              <a:rPr lang="en-US" dirty="0">
                <a:ea typeface="+mn-ea"/>
                <a:cs typeface="+mn-cs"/>
              </a:rPr>
            </a:br>
            <a:endParaRPr lang="en-US" dirty="0">
              <a:ea typeface="+mn-ea"/>
              <a:cs typeface="+mn-cs"/>
            </a:endParaRPr>
          </a:p>
          <a:p>
            <a:pPr>
              <a:defRPr/>
            </a:pPr>
            <a:r>
              <a:rPr lang="en-US" i="1" dirty="0">
                <a:ea typeface="+mn-ea"/>
                <a:cs typeface="+mn-cs"/>
              </a:rPr>
              <a:t>That I, </a:t>
            </a:r>
            <a:r>
              <a:rPr lang="en-US" sz="3158" i="1" dirty="0"/>
              <a:t>considering everywhere</a:t>
            </a:r>
            <a:br>
              <a:rPr lang="en-US" sz="3158" i="1" dirty="0"/>
            </a:br>
            <a:r>
              <a:rPr lang="en-US" sz="3158" i="1" dirty="0"/>
              <a:t>Her secret meaning in her deeds, </a:t>
            </a:r>
            <a:br>
              <a:rPr lang="en-US" sz="3158" i="1" dirty="0"/>
            </a:br>
            <a:r>
              <a:rPr lang="en-US" sz="3158" i="1" dirty="0"/>
              <a:t>And finding that of fifty seeds </a:t>
            </a:r>
            <a:br>
              <a:rPr lang="en-US" sz="3158" i="1" dirty="0"/>
            </a:br>
            <a:r>
              <a:rPr lang="en-US" sz="3158" i="1" dirty="0"/>
              <a:t>She often brings but one </a:t>
            </a:r>
            <a:r>
              <a:rPr lang="en-US" i="1" dirty="0">
                <a:ea typeface="+mn-ea"/>
                <a:cs typeface="+mn-cs"/>
              </a:rPr>
              <a:t>to bear,</a:t>
            </a:r>
            <a:r>
              <a:rPr lang="en-US" dirty="0">
                <a:ea typeface="+mn-ea"/>
                <a:cs typeface="+mn-cs"/>
              </a:rPr>
              <a:t> </a:t>
            </a:r>
          </a:p>
          <a:p>
            <a:pPr>
              <a:defRPr/>
            </a:pPr>
            <a:endParaRPr lang="en-US" dirty="0">
              <a:ea typeface="+mn-ea"/>
              <a:cs typeface="+mn-cs"/>
            </a:endParaRPr>
          </a:p>
          <a:p>
            <a:pPr>
              <a:defRPr/>
            </a:pPr>
            <a:r>
              <a:rPr lang="en-US" dirty="0">
                <a:ea typeface="+mn-ea"/>
                <a:cs typeface="+mn-cs"/>
              </a:rPr>
              <a:t>Canto 56</a:t>
            </a:r>
          </a:p>
          <a:p>
            <a:pPr>
              <a:defRPr/>
            </a:pPr>
            <a:r>
              <a:rPr lang="en-US" i="1" dirty="0">
                <a:ea typeface="+mn-ea"/>
                <a:cs typeface="+mn-cs"/>
              </a:rPr>
              <a:t>Who trusted God was love indeed</a:t>
            </a:r>
            <a:br>
              <a:rPr lang="en-US" i="1" dirty="0">
                <a:ea typeface="+mn-ea"/>
                <a:cs typeface="+mn-cs"/>
              </a:rPr>
            </a:br>
            <a:r>
              <a:rPr lang="en-US" i="1" dirty="0">
                <a:ea typeface="+mn-ea"/>
                <a:cs typeface="+mn-cs"/>
              </a:rPr>
              <a:t>And love Creation's final law</a:t>
            </a:r>
            <a:br>
              <a:rPr lang="en-US" i="1" dirty="0">
                <a:ea typeface="+mn-ea"/>
                <a:cs typeface="+mn-cs"/>
              </a:rPr>
            </a:br>
            <a:r>
              <a:rPr lang="en-US" i="1" dirty="0" err="1">
                <a:ea typeface="+mn-ea"/>
                <a:cs typeface="+mn-cs"/>
              </a:rPr>
              <a:t>Tho</a:t>
            </a:r>
            <a:r>
              <a:rPr lang="en-US" i="1" dirty="0">
                <a:ea typeface="+mn-ea"/>
                <a:cs typeface="+mn-cs"/>
              </a:rPr>
              <a:t>' Nature, red in tooth and claw</a:t>
            </a:r>
            <a:br>
              <a:rPr lang="en-US" i="1" dirty="0">
                <a:ea typeface="+mn-ea"/>
                <a:cs typeface="+mn-cs"/>
              </a:rPr>
            </a:br>
            <a:r>
              <a:rPr lang="en-US" i="1" dirty="0">
                <a:ea typeface="+mn-ea"/>
                <a:cs typeface="+mn-cs"/>
              </a:rPr>
              <a:t>With ravine, </a:t>
            </a:r>
            <a:r>
              <a:rPr lang="en-US" i="1" dirty="0" err="1">
                <a:ea typeface="+mn-ea"/>
                <a:cs typeface="+mn-cs"/>
              </a:rPr>
              <a:t>shriek'd</a:t>
            </a:r>
            <a:r>
              <a:rPr lang="en-US" i="1" dirty="0">
                <a:ea typeface="+mn-ea"/>
                <a:cs typeface="+mn-cs"/>
              </a:rPr>
              <a:t> against his creed</a:t>
            </a:r>
          </a:p>
          <a:p>
            <a:pPr>
              <a:defRPr/>
            </a:pPr>
            <a:endParaRPr lang="en-US" dirty="0">
              <a:ea typeface="+mn-ea"/>
              <a:cs typeface="+mn-cs"/>
            </a:endParaRPr>
          </a:p>
          <a:p>
            <a:pPr>
              <a:defRPr/>
            </a:pPr>
            <a:r>
              <a:rPr lang="en-US" dirty="0">
                <a:ea typeface="+mn-ea"/>
                <a:cs typeface="+mn-cs"/>
              </a:rPr>
              <a:t>From: Alfred Lord Tennyson's </a:t>
            </a:r>
            <a:r>
              <a:rPr lang="en-US" i="1" dirty="0">
                <a:ea typeface="+mn-ea"/>
                <a:cs typeface="+mn-cs"/>
              </a:rPr>
              <a:t>In Memoriam A. H. H.</a:t>
            </a:r>
            <a:r>
              <a:rPr lang="en-US" dirty="0">
                <a:ea typeface="+mn-ea"/>
                <a:cs typeface="+mn-cs"/>
              </a:rPr>
              <a:t>, 1850 (published before Darwin's  Origin of species)</a:t>
            </a:r>
          </a:p>
        </p:txBody>
      </p:sp>
      <p:pic>
        <p:nvPicPr>
          <p:cNvPr id="225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8383" y="917953"/>
            <a:ext cx="2276475" cy="338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1850" y="146050"/>
            <a:ext cx="6838950" cy="793750"/>
          </a:xfrm>
        </p:spPr>
        <p:txBody>
          <a:bodyPr rtlCol="0">
            <a:normAutofit fontScale="90000"/>
          </a:bodyPr>
          <a:lstStyle/>
          <a:p>
            <a:pPr>
              <a:defRPr/>
            </a:pPr>
            <a:r>
              <a:rPr lang="en-US" dirty="0">
                <a:ea typeface="+mj-ea"/>
                <a:cs typeface="+mj-cs"/>
              </a:rPr>
              <a:t>Social Darwinism and Eugenics</a:t>
            </a:r>
            <a:br>
              <a:rPr lang="en-US" dirty="0">
                <a:ea typeface="+mj-ea"/>
                <a:cs typeface="+mj-cs"/>
              </a:rPr>
            </a:br>
            <a:r>
              <a:rPr lang="en-US" sz="2222" dirty="0"/>
              <a:t>(Spencer, Malthus, Galton)</a:t>
            </a:r>
          </a:p>
        </p:txBody>
      </p:sp>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651" y="146050"/>
            <a:ext cx="1812925" cy="261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Box 5"/>
          <p:cNvSpPr txBox="1">
            <a:spLocks noChangeArrowheads="1"/>
          </p:cNvSpPr>
          <p:nvPr/>
        </p:nvSpPr>
        <p:spPr bwMode="auto">
          <a:xfrm>
            <a:off x="3674268" y="1190003"/>
            <a:ext cx="6234113" cy="147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i="1" dirty="0"/>
              <a:t>Herbert Spencer </a:t>
            </a:r>
            <a:r>
              <a:rPr lang="en-US" sz="1800" dirty="0"/>
              <a:t>in his </a:t>
            </a:r>
            <a:r>
              <a:rPr lang="en-US" sz="1800" i="1" dirty="0"/>
              <a:t>Principles of Biology</a:t>
            </a:r>
            <a:r>
              <a:rPr lang="en-US" sz="1800" dirty="0"/>
              <a:t> of 1864 wrote: 'This survival of the fittest, which I have here sought to express in mechanical terms, is that which Mr. Darwin has called "natural selection", or the preservation of </a:t>
            </a:r>
            <a:r>
              <a:rPr lang="en-US" sz="1800" dirty="0" err="1"/>
              <a:t>favoured</a:t>
            </a:r>
            <a:r>
              <a:rPr lang="en-US" sz="1800" dirty="0"/>
              <a:t> races in the struggle for life.'</a:t>
            </a:r>
          </a:p>
        </p:txBody>
      </p:sp>
      <p:sp>
        <p:nvSpPr>
          <p:cNvPr id="23556" name="TextBox 6"/>
          <p:cNvSpPr txBox="1">
            <a:spLocks noChangeArrowheads="1"/>
          </p:cNvSpPr>
          <p:nvPr/>
        </p:nvSpPr>
        <p:spPr bwMode="auto">
          <a:xfrm>
            <a:off x="1679575" y="3065463"/>
            <a:ext cx="6002338" cy="3694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i="1" dirty="0"/>
              <a:t>Charles Darwin </a:t>
            </a:r>
            <a:r>
              <a:rPr lang="en-US" sz="1800" dirty="0"/>
              <a:t>in </a:t>
            </a:r>
            <a:r>
              <a:rPr lang="en-US" sz="1800" i="1" dirty="0"/>
              <a:t>The Descent of Man, and Selection in Relation to Sex</a:t>
            </a:r>
            <a:r>
              <a:rPr lang="en-US" sz="1800" dirty="0"/>
              <a:t> (1882): </a:t>
            </a:r>
            <a:r>
              <a:rPr lang="en-US" sz="1800" b="1" dirty="0"/>
              <a:t>'Thus the weak members of civilized societies propagate their kind. </a:t>
            </a:r>
            <a:r>
              <a:rPr lang="en-US" sz="1800" dirty="0"/>
              <a:t>No one who has attended to the breeding of domestic animals will doubt that this must be highly injurious to the race of man. It is surprising how soon a want of care, </a:t>
            </a:r>
            <a:r>
              <a:rPr lang="en-US" sz="1800" b="1" dirty="0"/>
              <a:t>or care wrongly directed, leads to the degeneration of a domestic race</a:t>
            </a:r>
            <a:r>
              <a:rPr lang="en-US" sz="1800" dirty="0"/>
              <a:t>; but excepting in the case of man himself, hardly any one is so ignorant as to allow his worst animals to breed. …  but there appears to be at least one check in steady action, </a:t>
            </a:r>
            <a:r>
              <a:rPr lang="en-US" sz="1800" b="1" dirty="0"/>
              <a:t>namely that the weaker and inferior members of society do not marry so freely</a:t>
            </a:r>
            <a:r>
              <a:rPr lang="en-US" sz="1800" dirty="0"/>
              <a:t> as the sound …</a:t>
            </a:r>
          </a:p>
          <a:p>
            <a:pPr eaLnBrk="1" hangingPunct="1"/>
            <a:endParaRPr lang="en-US" sz="1800" dirty="0"/>
          </a:p>
        </p:txBody>
      </p:sp>
      <p:pic>
        <p:nvPicPr>
          <p:cNvPr id="2355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0788" y="2763838"/>
            <a:ext cx="2736850" cy="36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TextBox 9"/>
          <p:cNvSpPr txBox="1">
            <a:spLocks noChangeArrowheads="1"/>
          </p:cNvSpPr>
          <p:nvPr/>
        </p:nvSpPr>
        <p:spPr bwMode="auto">
          <a:xfrm>
            <a:off x="7570789" y="6369050"/>
            <a:ext cx="3068637"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Charles Robert Darwin, aged 45 in 1854</a:t>
            </a:r>
          </a:p>
        </p:txBody>
      </p:sp>
      <p:sp>
        <p:nvSpPr>
          <p:cNvPr id="23559" name="TextBox 10"/>
          <p:cNvSpPr txBox="1">
            <a:spLocks noChangeArrowheads="1"/>
          </p:cNvSpPr>
          <p:nvPr/>
        </p:nvSpPr>
        <p:spPr bwMode="auto">
          <a:xfrm>
            <a:off x="1524000" y="6569076"/>
            <a:ext cx="1633538"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t>Images from Wikipedia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C9B1-09F4-6447-BAB0-C7B3F0782BF7}"/>
              </a:ext>
            </a:extLst>
          </p:cNvPr>
          <p:cNvSpPr>
            <a:spLocks noGrp="1"/>
          </p:cNvSpPr>
          <p:nvPr>
            <p:ph type="ctrTitle"/>
          </p:nvPr>
        </p:nvSpPr>
        <p:spPr>
          <a:xfrm>
            <a:off x="410818" y="1610138"/>
            <a:ext cx="11834191" cy="3985591"/>
          </a:xfrm>
        </p:spPr>
        <p:txBody>
          <a:bodyPr>
            <a:normAutofit fontScale="90000"/>
          </a:bodyPr>
          <a:lstStyle/>
          <a:p>
            <a:br>
              <a:rPr lang="en-US" dirty="0"/>
            </a:br>
            <a:r>
              <a:rPr lang="en-US" sz="4800" dirty="0" err="1"/>
              <a:t>Mutationism</a:t>
            </a:r>
            <a:r>
              <a:rPr lang="en-US" sz="4800" dirty="0"/>
              <a:t> </a:t>
            </a:r>
            <a:r>
              <a:rPr lang="en-US" sz="4800" i="1" dirty="0"/>
              <a:t>versus </a:t>
            </a:r>
            <a:r>
              <a:rPr lang="en-US" sz="4800" dirty="0"/>
              <a:t>Modern Synthesis</a:t>
            </a:r>
            <a:br>
              <a:rPr lang="en-US" sz="4800" dirty="0"/>
            </a:br>
            <a:br>
              <a:rPr lang="en-US" sz="4800" dirty="0"/>
            </a:br>
            <a:r>
              <a:rPr lang="en-US" sz="4800" dirty="0"/>
              <a:t>Natural Selection </a:t>
            </a:r>
            <a:r>
              <a:rPr lang="en-US" sz="4800" i="1" dirty="0"/>
              <a:t>versus</a:t>
            </a:r>
            <a:r>
              <a:rPr lang="en-US" sz="4800" dirty="0"/>
              <a:t> Mutualism </a:t>
            </a:r>
            <a:br>
              <a:rPr lang="en-US" sz="4800" dirty="0"/>
            </a:br>
            <a:br>
              <a:rPr lang="en-US" sz="4800" dirty="0"/>
            </a:br>
            <a:r>
              <a:rPr lang="en-US" sz="4800" dirty="0"/>
              <a:t> </a:t>
            </a:r>
          </a:p>
        </p:txBody>
      </p:sp>
      <p:sp>
        <p:nvSpPr>
          <p:cNvPr id="5" name="TextBox 4">
            <a:extLst>
              <a:ext uri="{FF2B5EF4-FFF2-40B4-BE49-F238E27FC236}">
                <a16:creationId xmlns:a16="http://schemas.microsoft.com/office/drawing/2014/main" id="{C39AD76F-1347-CD6C-0EA6-8BF5E012E149}"/>
              </a:ext>
            </a:extLst>
          </p:cNvPr>
          <p:cNvSpPr txBox="1"/>
          <p:nvPr/>
        </p:nvSpPr>
        <p:spPr>
          <a:xfrm>
            <a:off x="4645520" y="1240806"/>
            <a:ext cx="2752677" cy="369332"/>
          </a:xfrm>
          <a:prstGeom prst="rect">
            <a:avLst/>
          </a:prstGeom>
          <a:noFill/>
        </p:spPr>
        <p:txBody>
          <a:bodyPr wrap="none" rtlCol="0">
            <a:spAutoFit/>
          </a:bodyPr>
          <a:lstStyle/>
          <a:p>
            <a:r>
              <a:rPr lang="en-US" dirty="0"/>
              <a:t>MCB 3421_2023     Class 14</a:t>
            </a:r>
          </a:p>
        </p:txBody>
      </p:sp>
    </p:spTree>
    <p:extLst>
      <p:ext uri="{BB962C8B-B14F-4D97-AF65-F5344CB8AC3E}">
        <p14:creationId xmlns:p14="http://schemas.microsoft.com/office/powerpoint/2010/main" val="2117452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54207" y="0"/>
            <a:ext cx="3572397" cy="6371112"/>
          </a:xfrm>
          <a:prstGeom prst="rect">
            <a:avLst/>
          </a:prstGeom>
        </p:spPr>
      </p:pic>
      <p:sp>
        <p:nvSpPr>
          <p:cNvPr id="5" name="TextBox 4"/>
          <p:cNvSpPr txBox="1"/>
          <p:nvPr/>
        </p:nvSpPr>
        <p:spPr>
          <a:xfrm>
            <a:off x="1470561" y="6461084"/>
            <a:ext cx="9340827" cy="369332"/>
          </a:xfrm>
          <a:prstGeom prst="rect">
            <a:avLst/>
          </a:prstGeom>
          <a:noFill/>
        </p:spPr>
        <p:txBody>
          <a:bodyPr wrap="none" rtlCol="0">
            <a:spAutoFit/>
          </a:bodyPr>
          <a:lstStyle/>
          <a:p>
            <a:r>
              <a:rPr lang="en-US" dirty="0"/>
              <a:t>From: </a:t>
            </a:r>
            <a:r>
              <a:rPr lang="en-US" dirty="0">
                <a:hlinkClick r:id="rId3"/>
              </a:rPr>
              <a:t>http://</a:t>
            </a:r>
            <a:r>
              <a:rPr lang="en-US" dirty="0" err="1">
                <a:hlinkClick r:id="rId3"/>
              </a:rPr>
              <a:t>darwin-online.org.uk</a:t>
            </a:r>
            <a:r>
              <a:rPr lang="en-US" dirty="0">
                <a:hlinkClick r:id="rId3"/>
              </a:rPr>
              <a:t>/content/</a:t>
            </a:r>
            <a:r>
              <a:rPr lang="en-US" dirty="0" err="1">
                <a:hlinkClick r:id="rId3"/>
              </a:rPr>
              <a:t>frameset?pageseq</a:t>
            </a:r>
            <a:r>
              <a:rPr lang="en-US" dirty="0">
                <a:hlinkClick r:id="rId3"/>
              </a:rPr>
              <a:t>=157&amp;itemID=F955&amp;viewtype=side</a:t>
            </a:r>
            <a:endParaRPr lang="en-US" dirty="0"/>
          </a:p>
        </p:txBody>
      </p:sp>
      <p:pic>
        <p:nvPicPr>
          <p:cNvPr id="6" name="Picture 5"/>
          <p:cNvPicPr>
            <a:picLocks noChangeAspect="1"/>
          </p:cNvPicPr>
          <p:nvPr/>
        </p:nvPicPr>
        <p:blipFill>
          <a:blip r:embed="rId4"/>
          <a:stretch>
            <a:fillRect/>
          </a:stretch>
        </p:blipFill>
        <p:spPr>
          <a:xfrm>
            <a:off x="6205125" y="0"/>
            <a:ext cx="3627152" cy="6371112"/>
          </a:xfrm>
          <a:prstGeom prst="rect">
            <a:avLst/>
          </a:prstGeom>
        </p:spPr>
      </p:pic>
      <p:cxnSp>
        <p:nvCxnSpPr>
          <p:cNvPr id="8" name="Straight Connector 7"/>
          <p:cNvCxnSpPr/>
          <p:nvPr/>
        </p:nvCxnSpPr>
        <p:spPr>
          <a:xfrm>
            <a:off x="4558146" y="3912919"/>
            <a:ext cx="623455"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282541" y="4041570"/>
            <a:ext cx="283029" cy="197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2479965" y="4160321"/>
            <a:ext cx="3085605" cy="198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602183" y="4526912"/>
            <a:ext cx="1757549"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02182" y="4655563"/>
            <a:ext cx="1080655" cy="5503"/>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15001" y="863952"/>
            <a:ext cx="1919846"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539345" y="988644"/>
            <a:ext cx="3095503" cy="2947"/>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224157" y="1833938"/>
            <a:ext cx="2410691" cy="80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539345" y="1108845"/>
            <a:ext cx="1934443" cy="2515"/>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539345" y="1953492"/>
            <a:ext cx="1118261" cy="3321"/>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3588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06297" y="0"/>
            <a:ext cx="4096686" cy="6360644"/>
          </a:xfrm>
          <a:prstGeom prst="rect">
            <a:avLst/>
          </a:prstGeom>
        </p:spPr>
      </p:pic>
      <p:sp>
        <p:nvSpPr>
          <p:cNvPr id="5" name="TextBox 4"/>
          <p:cNvSpPr txBox="1"/>
          <p:nvPr/>
        </p:nvSpPr>
        <p:spPr>
          <a:xfrm>
            <a:off x="1524001" y="6488668"/>
            <a:ext cx="8558881" cy="338554"/>
          </a:xfrm>
          <a:prstGeom prst="rect">
            <a:avLst/>
          </a:prstGeom>
          <a:noFill/>
        </p:spPr>
        <p:txBody>
          <a:bodyPr wrap="none" rtlCol="0">
            <a:spAutoFit/>
          </a:bodyPr>
          <a:lstStyle/>
          <a:p>
            <a:r>
              <a:rPr lang="en-US" sz="1600" dirty="0"/>
              <a:t>From: </a:t>
            </a:r>
            <a:r>
              <a:rPr lang="en-US" sz="1600" dirty="0">
                <a:hlinkClick r:id="rId4"/>
              </a:rPr>
              <a:t>http://darwin-online.org.uk/content/frameset?pageseq=229&amp;itemID=F937.1&amp;viewtype=side</a:t>
            </a:r>
            <a:r>
              <a:rPr lang="en-US" sz="1600" dirty="0"/>
              <a:t>  </a:t>
            </a:r>
          </a:p>
        </p:txBody>
      </p:sp>
      <p:cxnSp>
        <p:nvCxnSpPr>
          <p:cNvPr id="6" name="Straight Connector 5"/>
          <p:cNvCxnSpPr/>
          <p:nvPr/>
        </p:nvCxnSpPr>
        <p:spPr>
          <a:xfrm>
            <a:off x="6998524" y="3616472"/>
            <a:ext cx="2446318" cy="29253"/>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446321" y="3764913"/>
            <a:ext cx="433450" cy="2898"/>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46322" y="4043984"/>
            <a:ext cx="2998521" cy="4112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839198" y="3915959"/>
            <a:ext cx="605644"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455380" y="4186196"/>
            <a:ext cx="2998521" cy="4112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446322" y="4340720"/>
            <a:ext cx="2998521" cy="4112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446320" y="4497560"/>
            <a:ext cx="1442854" cy="12313"/>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025236" y="490293"/>
            <a:ext cx="3693226" cy="646331"/>
          </a:xfrm>
          <a:prstGeom prst="rect">
            <a:avLst/>
          </a:prstGeom>
          <a:noFill/>
        </p:spPr>
        <p:txBody>
          <a:bodyPr wrap="square" rtlCol="0">
            <a:spAutoFit/>
          </a:bodyPr>
          <a:lstStyle/>
          <a:p>
            <a:r>
              <a:rPr lang="en-US" dirty="0"/>
              <a:t>Darwin was an ardent abolitionist, (e.g. </a:t>
            </a:r>
            <a:r>
              <a:rPr lang="en-US" dirty="0">
                <a:hlinkClick r:id="rId5"/>
              </a:rPr>
              <a:t>here</a:t>
            </a:r>
            <a:r>
              <a:rPr lang="en-US" dirty="0"/>
              <a:t>) but </a:t>
            </a:r>
            <a:r>
              <a:rPr lang="mr-IN" dirty="0"/>
              <a:t>…</a:t>
            </a:r>
            <a:r>
              <a:rPr lang="en-US" dirty="0"/>
              <a:t> </a:t>
            </a:r>
          </a:p>
        </p:txBody>
      </p:sp>
      <p:pic>
        <p:nvPicPr>
          <p:cNvPr id="19" name="Picture 18"/>
          <p:cNvPicPr>
            <a:picLocks noChangeAspect="1"/>
          </p:cNvPicPr>
          <p:nvPr/>
        </p:nvPicPr>
        <p:blipFill rotWithShape="1">
          <a:blip r:embed="rId6"/>
          <a:srcRect b="59419"/>
          <a:stretch/>
        </p:blipFill>
        <p:spPr>
          <a:xfrm>
            <a:off x="1758884" y="2291938"/>
            <a:ext cx="3995356" cy="2559133"/>
          </a:xfrm>
          <a:prstGeom prst="rect">
            <a:avLst/>
          </a:prstGeom>
        </p:spPr>
      </p:pic>
      <p:cxnSp>
        <p:nvCxnSpPr>
          <p:cNvPr id="20" name="Straight Connector 19"/>
          <p:cNvCxnSpPr/>
          <p:nvPr/>
        </p:nvCxnSpPr>
        <p:spPr>
          <a:xfrm flipV="1">
            <a:off x="3572495" y="3370613"/>
            <a:ext cx="1678379" cy="197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218706" y="3509159"/>
            <a:ext cx="2956956" cy="2077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2218706" y="3654995"/>
            <a:ext cx="2956956" cy="2077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218707" y="3818644"/>
            <a:ext cx="2452255"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871849" y="3960421"/>
            <a:ext cx="1539835" cy="12602"/>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893127" y="4101047"/>
            <a:ext cx="1357746"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218706" y="4250784"/>
            <a:ext cx="473034"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1815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87A445-569B-E426-76DA-68387CA77F59}"/>
              </a:ext>
            </a:extLst>
          </p:cNvPr>
          <p:cNvSpPr>
            <a:spLocks noGrp="1"/>
          </p:cNvSpPr>
          <p:nvPr>
            <p:ph idx="1"/>
          </p:nvPr>
        </p:nvSpPr>
        <p:spPr>
          <a:xfrm>
            <a:off x="566530" y="5142152"/>
            <a:ext cx="10515600" cy="1001815"/>
          </a:xfrm>
        </p:spPr>
        <p:txBody>
          <a:bodyPr>
            <a:normAutofit fontScale="70000" lnSpcReduction="20000"/>
          </a:bodyPr>
          <a:lstStyle/>
          <a:p>
            <a:pPr marL="0" indent="0">
              <a:buNone/>
            </a:pPr>
            <a:endParaRPr lang="en-US" dirty="0"/>
          </a:p>
          <a:p>
            <a:pPr marL="0" indent="0">
              <a:buNone/>
            </a:pPr>
            <a:r>
              <a:rPr lang="en-US" dirty="0"/>
              <a:t>Reading assignment for Wednesday:</a:t>
            </a:r>
          </a:p>
          <a:p>
            <a:pPr marL="0" indent="0">
              <a:buNone/>
            </a:pPr>
            <a:r>
              <a:rPr lang="en-US" dirty="0"/>
              <a:t>https://</a:t>
            </a:r>
            <a:r>
              <a:rPr lang="en-US" dirty="0" err="1"/>
              <a:t>www.darwinproject.ac.uk</a:t>
            </a:r>
            <a:r>
              <a:rPr lang="en-US" dirty="0"/>
              <a:t>/</a:t>
            </a:r>
            <a:r>
              <a:rPr lang="en-US" dirty="0" err="1"/>
              <a:t>orundellico</a:t>
            </a:r>
            <a:r>
              <a:rPr lang="en-US" dirty="0"/>
              <a:t>-</a:t>
            </a:r>
            <a:r>
              <a:rPr lang="en-US" dirty="0" err="1"/>
              <a:t>jemmy</a:t>
            </a:r>
            <a:r>
              <a:rPr lang="en-US" dirty="0"/>
              <a:t>-button</a:t>
            </a:r>
          </a:p>
        </p:txBody>
      </p:sp>
      <p:sp>
        <p:nvSpPr>
          <p:cNvPr id="4" name="TextBox 3">
            <a:extLst>
              <a:ext uri="{FF2B5EF4-FFF2-40B4-BE49-F238E27FC236}">
                <a16:creationId xmlns:a16="http://schemas.microsoft.com/office/drawing/2014/main" id="{53851DE0-617D-75E1-AC27-DA6520F64B11}"/>
              </a:ext>
            </a:extLst>
          </p:cNvPr>
          <p:cNvSpPr txBox="1"/>
          <p:nvPr/>
        </p:nvSpPr>
        <p:spPr>
          <a:xfrm>
            <a:off x="377687" y="1410495"/>
            <a:ext cx="5117919" cy="2800767"/>
          </a:xfrm>
          <a:prstGeom prst="rect">
            <a:avLst/>
          </a:prstGeom>
          <a:noFill/>
        </p:spPr>
        <p:txBody>
          <a:bodyPr wrap="square" rtlCol="0">
            <a:spAutoFit/>
          </a:bodyPr>
          <a:lstStyle/>
          <a:p>
            <a:r>
              <a:rPr lang="en-US" sz="2000" dirty="0"/>
              <a:t>Darwin was on the beagle when Captain Fitzroy returned </a:t>
            </a:r>
            <a:r>
              <a:rPr lang="en-US" sz="2000" dirty="0" err="1"/>
              <a:t>Jemmy</a:t>
            </a:r>
            <a:r>
              <a:rPr lang="en-US" sz="2000" dirty="0"/>
              <a:t> Button to his native </a:t>
            </a:r>
            <a:r>
              <a:rPr lang="en-US" sz="2000" b="0" i="0" u="none" strike="noStrike" dirty="0">
                <a:solidFill>
                  <a:srgbClr val="222222"/>
                </a:solidFill>
                <a:effectLst/>
              </a:rPr>
              <a:t>Tierra del Fuego (or Fireland).  </a:t>
            </a:r>
          </a:p>
          <a:p>
            <a:r>
              <a:rPr lang="en-US" sz="2000" dirty="0" err="1">
                <a:solidFill>
                  <a:srgbClr val="222222"/>
                </a:solidFill>
              </a:rPr>
              <a:t>Jemmy</a:t>
            </a:r>
            <a:r>
              <a:rPr lang="en-US" sz="2000" dirty="0">
                <a:solidFill>
                  <a:srgbClr val="222222"/>
                </a:solidFill>
              </a:rPr>
              <a:t> Button had been abducted to England on the previous voyage of the Beagle under Captain Fitzroy, and under Fitzroy’s tutelage received education in England.  </a:t>
            </a:r>
          </a:p>
          <a:p>
            <a:endParaRPr lang="en-US" dirty="0">
              <a:solidFill>
                <a:srgbClr val="222222"/>
              </a:solidFill>
            </a:endParaRPr>
          </a:p>
          <a:p>
            <a:endParaRPr lang="en-US" dirty="0"/>
          </a:p>
        </p:txBody>
      </p:sp>
      <p:sp>
        <p:nvSpPr>
          <p:cNvPr id="5" name="TextBox 4">
            <a:extLst>
              <a:ext uri="{FF2B5EF4-FFF2-40B4-BE49-F238E27FC236}">
                <a16:creationId xmlns:a16="http://schemas.microsoft.com/office/drawing/2014/main" id="{F8257D55-66F0-B1A1-21E6-15E8500B6304}"/>
              </a:ext>
            </a:extLst>
          </p:cNvPr>
          <p:cNvSpPr txBox="1"/>
          <p:nvPr/>
        </p:nvSpPr>
        <p:spPr>
          <a:xfrm>
            <a:off x="377687" y="606496"/>
            <a:ext cx="3345531" cy="461665"/>
          </a:xfrm>
          <a:prstGeom prst="rect">
            <a:avLst/>
          </a:prstGeom>
          <a:noFill/>
        </p:spPr>
        <p:txBody>
          <a:bodyPr wrap="none" rtlCol="0">
            <a:spAutoFit/>
          </a:bodyPr>
          <a:lstStyle/>
          <a:p>
            <a:r>
              <a:rPr lang="en-US" sz="2400" dirty="0"/>
              <a:t>Aside on </a:t>
            </a:r>
            <a:r>
              <a:rPr lang="en-US" sz="2400" dirty="0" err="1"/>
              <a:t>Jemmy</a:t>
            </a:r>
            <a:r>
              <a:rPr lang="en-US" sz="2400" dirty="0"/>
              <a:t> Button:  </a:t>
            </a:r>
          </a:p>
        </p:txBody>
      </p:sp>
      <p:pic>
        <p:nvPicPr>
          <p:cNvPr id="1026" name="Picture 2" descr="undefined">
            <a:extLst>
              <a:ext uri="{FF2B5EF4-FFF2-40B4-BE49-F238E27FC236}">
                <a16:creationId xmlns:a16="http://schemas.microsoft.com/office/drawing/2014/main" id="{2585F614-6353-0C44-5E26-5AB8DF47D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3849" y="191848"/>
            <a:ext cx="5651500" cy="304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640237-34F9-B655-0D9E-F0B32D9BDA48}"/>
              </a:ext>
            </a:extLst>
          </p:cNvPr>
          <p:cNvSpPr txBox="1"/>
          <p:nvPr/>
        </p:nvSpPr>
        <p:spPr>
          <a:xfrm>
            <a:off x="5824330" y="3349487"/>
            <a:ext cx="6306598" cy="646331"/>
          </a:xfrm>
          <a:prstGeom prst="rect">
            <a:avLst/>
          </a:prstGeom>
          <a:noFill/>
        </p:spPr>
        <p:txBody>
          <a:bodyPr wrap="none" rtlCol="0">
            <a:spAutoFit/>
          </a:bodyPr>
          <a:lstStyle/>
          <a:p>
            <a:r>
              <a:rPr lang="en-US" b="0" i="0" u="none" strike="noStrike" dirty="0">
                <a:solidFill>
                  <a:srgbClr val="202122"/>
                </a:solidFill>
                <a:effectLst/>
                <a:latin typeface="Arial" panose="020B0604020202020204" pitchFamily="34" charset="0"/>
              </a:rPr>
              <a:t>Two views of </a:t>
            </a:r>
            <a:r>
              <a:rPr lang="en-US" b="0" i="0" u="none" strike="noStrike" dirty="0" err="1">
                <a:solidFill>
                  <a:srgbClr val="202122"/>
                </a:solidFill>
                <a:effectLst/>
                <a:latin typeface="Arial" panose="020B0604020202020204" pitchFamily="34" charset="0"/>
              </a:rPr>
              <a:t>Jemmy</a:t>
            </a:r>
            <a:r>
              <a:rPr lang="en-US" b="0" i="0" u="none" strike="noStrike" dirty="0">
                <a:solidFill>
                  <a:srgbClr val="202122"/>
                </a:solidFill>
                <a:effectLst/>
                <a:latin typeface="Arial" panose="020B0604020202020204" pitchFamily="34" charset="0"/>
              </a:rPr>
              <a:t> Button from FitzRoy's </a:t>
            </a:r>
            <a:r>
              <a:rPr lang="en-US" b="0" i="1" u="none" strike="noStrike" dirty="0">
                <a:solidFill>
                  <a:srgbClr val="202122"/>
                </a:solidFill>
                <a:effectLst/>
                <a:latin typeface="Arial" panose="020B0604020202020204" pitchFamily="34" charset="0"/>
              </a:rPr>
              <a:t>Narrative</a:t>
            </a:r>
            <a:r>
              <a:rPr lang="en-US" b="0" i="0" u="none" strike="noStrike" dirty="0">
                <a:solidFill>
                  <a:srgbClr val="202122"/>
                </a:solidFill>
                <a:effectLst/>
                <a:latin typeface="Arial" panose="020B0604020202020204" pitchFamily="34" charset="0"/>
              </a:rPr>
              <a:t> (1839)</a:t>
            </a:r>
          </a:p>
          <a:p>
            <a:r>
              <a:rPr lang="en-US" dirty="0">
                <a:solidFill>
                  <a:srgbClr val="202122"/>
                </a:solidFill>
                <a:latin typeface="Arial" panose="020B0604020202020204" pitchFamily="34" charset="0"/>
              </a:rPr>
              <a:t>via </a:t>
            </a:r>
            <a:r>
              <a:rPr lang="en-US" dirty="0"/>
              <a:t>Wikipedia</a:t>
            </a:r>
          </a:p>
        </p:txBody>
      </p:sp>
    </p:spTree>
    <p:extLst>
      <p:ext uri="{BB962C8B-B14F-4D97-AF65-F5344CB8AC3E}">
        <p14:creationId xmlns:p14="http://schemas.microsoft.com/office/powerpoint/2010/main" val="3653836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7627" y="239573"/>
            <a:ext cx="7989495" cy="830997"/>
          </a:xfrm>
          <a:prstGeom prst="rect">
            <a:avLst/>
          </a:prstGeom>
          <a:noFill/>
        </p:spPr>
        <p:txBody>
          <a:bodyPr wrap="none" rtlCol="0">
            <a:spAutoFit/>
          </a:bodyPr>
          <a:lstStyle/>
          <a:p>
            <a:r>
              <a:rPr lang="en-US" sz="2400" dirty="0"/>
              <a:t>Some of the early Darwinists were worse racists.  </a:t>
            </a:r>
          </a:p>
          <a:p>
            <a:r>
              <a:rPr lang="en-US" sz="2400" dirty="0"/>
              <a:t>For example, </a:t>
            </a:r>
            <a:r>
              <a:rPr lang="en-US" sz="2400" b="1" dirty="0"/>
              <a:t>Ernst Haeckel </a:t>
            </a:r>
            <a:r>
              <a:rPr lang="en-US" sz="2400" dirty="0"/>
              <a:t>writes in his </a:t>
            </a:r>
            <a:r>
              <a:rPr lang="en-US" sz="2400" dirty="0">
                <a:hlinkClick r:id="rId2"/>
              </a:rPr>
              <a:t>HISTORY OF CREATION</a:t>
            </a:r>
            <a:endParaRPr lang="en-US" sz="2400" dirty="0"/>
          </a:p>
        </p:txBody>
      </p:sp>
      <p:sp>
        <p:nvSpPr>
          <p:cNvPr id="5" name="TextBox 4"/>
          <p:cNvSpPr txBox="1"/>
          <p:nvPr/>
        </p:nvSpPr>
        <p:spPr>
          <a:xfrm>
            <a:off x="387627" y="1486241"/>
            <a:ext cx="11648660" cy="4893647"/>
          </a:xfrm>
          <a:prstGeom prst="rect">
            <a:avLst/>
          </a:prstGeom>
          <a:noFill/>
          <a:ln>
            <a:solidFill>
              <a:srgbClr val="FF0000"/>
            </a:solidFill>
          </a:ln>
        </p:spPr>
        <p:txBody>
          <a:bodyPr wrap="square" rtlCol="0">
            <a:spAutoFit/>
          </a:bodyPr>
          <a:lstStyle/>
          <a:p>
            <a:r>
              <a:rPr lang="en-US" sz="2400" dirty="0"/>
              <a:t>At the lowest stage of human mental development are the Australians, some tribes of the Polynesians, and the Bushmen, Hottentots, and some of the Negro tribes </a:t>
            </a:r>
            <a:r>
              <a:rPr lang="mr-IN" sz="2400" dirty="0"/>
              <a:t>…</a:t>
            </a:r>
            <a:r>
              <a:rPr lang="en-US" sz="2400" dirty="0"/>
              <a:t> Nothing, however, is perhaps more remarkable in this respect, than that </a:t>
            </a:r>
            <a:r>
              <a:rPr lang="en-US" sz="2400" dirty="0">
                <a:solidFill>
                  <a:srgbClr val="FF0000"/>
                </a:solidFill>
              </a:rPr>
              <a:t>some of the wildest tribes</a:t>
            </a:r>
            <a:r>
              <a:rPr lang="en-US" sz="2400" dirty="0"/>
              <a:t> in southern Asia and eastern Africa </a:t>
            </a:r>
            <a:r>
              <a:rPr lang="en-US" sz="2400" dirty="0">
                <a:solidFill>
                  <a:srgbClr val="FF0000"/>
                </a:solidFill>
              </a:rPr>
              <a:t>have no trace whatever of the first foundations of all human civilization, of family life, and marriage</a:t>
            </a:r>
            <a:r>
              <a:rPr lang="en-US" sz="2400" dirty="0"/>
              <a:t>. </a:t>
            </a:r>
            <a:r>
              <a:rPr lang="en-US" sz="2400" dirty="0">
                <a:solidFill>
                  <a:srgbClr val="FF0000"/>
                </a:solidFill>
              </a:rPr>
              <a:t>They live together </a:t>
            </a:r>
            <a:r>
              <a:rPr lang="en-US" sz="2400" dirty="0"/>
              <a:t>in herds, like apes, generally climbing on trees and eating fruits; they do not know of fire, and use stones and clubs as weapons, </a:t>
            </a:r>
            <a:r>
              <a:rPr lang="en-US" sz="2400" dirty="0">
                <a:solidFill>
                  <a:srgbClr val="FF0000"/>
                </a:solidFill>
              </a:rPr>
              <a:t>just like the higher apes</a:t>
            </a:r>
            <a:r>
              <a:rPr lang="en-US" sz="2400" dirty="0"/>
              <a:t>. All </a:t>
            </a:r>
            <a:r>
              <a:rPr lang="en-US" sz="2400" dirty="0">
                <a:solidFill>
                  <a:srgbClr val="FF0000"/>
                </a:solidFill>
              </a:rPr>
              <a:t>attempts to introduce civilization </a:t>
            </a:r>
            <a:r>
              <a:rPr lang="en-US" sz="2400" dirty="0"/>
              <a:t>among these, and many of the other tribes of the lowest human species, </a:t>
            </a:r>
            <a:r>
              <a:rPr lang="en-US" sz="2400" dirty="0">
                <a:solidFill>
                  <a:srgbClr val="FF0000"/>
                </a:solidFill>
              </a:rPr>
              <a:t>have hitherto been of no avail</a:t>
            </a:r>
            <a:r>
              <a:rPr lang="en-US" sz="2400" dirty="0"/>
              <a:t>; </a:t>
            </a:r>
            <a:r>
              <a:rPr lang="en-US" sz="2400" dirty="0">
                <a:solidFill>
                  <a:srgbClr val="FF0000"/>
                </a:solidFill>
              </a:rPr>
              <a:t>it is impossible to implant human culture where the requisite soil, namely, the perfecting of the brain, is wanting</a:t>
            </a:r>
            <a:r>
              <a:rPr lang="en-US" sz="2400" dirty="0"/>
              <a:t>. Not one of these tribes has ever been ennobled by civilization; it rather accelerates their extinction.  They have barely risen above the lowest stage of transition from man-like apes to ape-like men, a stage which the progenitors of the higher human species had already passed through thousands of years ago.</a:t>
            </a:r>
          </a:p>
        </p:txBody>
      </p:sp>
    </p:spTree>
    <p:extLst>
      <p:ext uri="{BB962C8B-B14F-4D97-AF65-F5344CB8AC3E}">
        <p14:creationId xmlns:p14="http://schemas.microsoft.com/office/powerpoint/2010/main" val="634563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346200"/>
          </a:xfrm>
        </p:spPr>
        <p:txBody>
          <a:bodyPr rtlCol="0">
            <a:normAutofit/>
          </a:bodyPr>
          <a:lstStyle/>
          <a:p>
            <a:pPr>
              <a:defRPr/>
            </a:pPr>
            <a:r>
              <a:rPr lang="en-US" dirty="0">
                <a:ea typeface="+mj-ea"/>
                <a:cs typeface="+mj-cs"/>
              </a:rPr>
              <a:t>Prince </a:t>
            </a:r>
            <a:r>
              <a:rPr lang="en-US" b="1" dirty="0" err="1">
                <a:ea typeface="+mj-ea"/>
                <a:cs typeface="+mj-cs"/>
                <a:hlinkClick r:id="rId2"/>
              </a:rPr>
              <a:t>Pyotr</a:t>
            </a:r>
            <a:r>
              <a:rPr lang="en-US" b="1" dirty="0">
                <a:ea typeface="+mj-ea"/>
                <a:cs typeface="+mj-cs"/>
                <a:hlinkClick r:id="rId2"/>
              </a:rPr>
              <a:t> </a:t>
            </a:r>
            <a:r>
              <a:rPr lang="en-US" b="1" dirty="0" err="1">
                <a:ea typeface="+mj-ea"/>
                <a:cs typeface="+mj-cs"/>
                <a:hlinkClick r:id="rId2"/>
              </a:rPr>
              <a:t>Alexeyevich</a:t>
            </a:r>
            <a:r>
              <a:rPr lang="en-US" b="1" dirty="0">
                <a:ea typeface="+mj-ea"/>
                <a:cs typeface="+mj-cs"/>
                <a:hlinkClick r:id="rId2"/>
              </a:rPr>
              <a:t> Kropotkin</a:t>
            </a:r>
            <a:br>
              <a:rPr lang="en-US" b="1" dirty="0">
                <a:ea typeface="+mj-ea"/>
                <a:cs typeface="+mj-cs"/>
              </a:rPr>
            </a:br>
            <a:r>
              <a:rPr lang="en-US" b="1" i="1" dirty="0">
                <a:ea typeface="+mj-ea"/>
                <a:cs typeface="+mj-cs"/>
              </a:rPr>
              <a:t>Mutual Aid: A Factor of Evolution</a:t>
            </a:r>
            <a:endParaRPr lang="en-US" sz="2667" i="1" dirty="0"/>
          </a:p>
        </p:txBody>
      </p:sp>
      <p:sp>
        <p:nvSpPr>
          <p:cNvPr id="24578" name="Content Placeholder 2"/>
          <p:cNvSpPr>
            <a:spLocks noGrp="1"/>
          </p:cNvSpPr>
          <p:nvPr>
            <p:ph idx="1"/>
          </p:nvPr>
        </p:nvSpPr>
        <p:spPr>
          <a:xfrm>
            <a:off x="4175126" y="3183890"/>
            <a:ext cx="4797425" cy="3633787"/>
          </a:xfrm>
        </p:spPr>
        <p:txBody>
          <a:bodyPr/>
          <a:lstStyle/>
          <a:p>
            <a:pPr eaLnBrk="1" hangingPunct="1">
              <a:buFont typeface="Arial" charset="0"/>
              <a:buNone/>
            </a:pPr>
            <a:r>
              <a:rPr lang="en-US" dirty="0">
                <a:latin typeface="Calibri" charset="0"/>
              </a:rPr>
              <a:t>Chapters written 1890-96</a:t>
            </a:r>
          </a:p>
          <a:p>
            <a:pPr eaLnBrk="1" hangingPunct="1">
              <a:buFont typeface="Arial" charset="0"/>
              <a:buNone/>
            </a:pPr>
            <a:r>
              <a:rPr lang="en-US" dirty="0">
                <a:latin typeface="Calibri" charset="0"/>
              </a:rPr>
              <a:t>Critique of the "Struggle for Existence". </a:t>
            </a:r>
          </a:p>
          <a:p>
            <a:pPr eaLnBrk="1" hangingPunct="1">
              <a:buFont typeface="Arial" charset="0"/>
              <a:buNone/>
            </a:pPr>
            <a:r>
              <a:rPr lang="en-US" dirty="0">
                <a:latin typeface="Calibri" charset="0"/>
              </a:rPr>
              <a:t>Raises the question </a:t>
            </a:r>
            <a:br>
              <a:rPr lang="en-US" dirty="0">
                <a:latin typeface="Calibri" charset="0"/>
              </a:rPr>
            </a:br>
            <a:r>
              <a:rPr lang="en-US" dirty="0">
                <a:latin typeface="Calibri" charset="0"/>
              </a:rPr>
              <a:t>"Who are the fittest?"</a:t>
            </a:r>
          </a:p>
          <a:p>
            <a:pPr eaLnBrk="1" hangingPunct="1">
              <a:buFont typeface="Arial" charset="0"/>
              <a:buNone/>
            </a:pPr>
            <a:endParaRPr lang="en-US" dirty="0">
              <a:latin typeface="Calibri" charset="0"/>
            </a:endParaRPr>
          </a:p>
          <a:p>
            <a:pPr eaLnBrk="1" hangingPunct="1"/>
            <a:endParaRPr lang="en-US" dirty="0">
              <a:latin typeface="Calibri" charset="0"/>
            </a:endParaRPr>
          </a:p>
        </p:txBody>
      </p:sp>
      <p:pic>
        <p:nvPicPr>
          <p:cNvPr id="245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0650" y="3318827"/>
            <a:ext cx="2668587" cy="349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72551" y="3310254"/>
            <a:ext cx="2228849" cy="3515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1" name="TextBox 5"/>
          <p:cNvSpPr txBox="1">
            <a:spLocks noChangeArrowheads="1"/>
          </p:cNvSpPr>
          <p:nvPr/>
        </p:nvSpPr>
        <p:spPr bwMode="auto">
          <a:xfrm>
            <a:off x="1186069" y="1766689"/>
            <a:ext cx="981986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Russian Anarchist; organized geographical survey expedition to Siberia and Manchuria; spent most of his life in Switzerland, France (Paris commune), and England; returned to Russia after the 1917 revolution, but did not like the Bolsheviks and spoke out against authoritarian socialism</a:t>
            </a:r>
            <a:r>
              <a:rPr lang="en-US" sz="1800" b="1" dirty="0"/>
              <a:t>.</a:t>
            </a:r>
            <a:r>
              <a:rPr lang="en-US" sz="1800" dirty="0"/>
              <a:t>   </a:t>
            </a:r>
            <a:r>
              <a:rPr lang="en-US" sz="1800" b="1" i="1" dirty="0"/>
              <a:t> </a:t>
            </a:r>
            <a:endParaRPr lang="en-US" sz="1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9184" y="164146"/>
            <a:ext cx="8485785" cy="800219"/>
          </a:xfrm>
          <a:prstGeom prst="rect">
            <a:avLst/>
          </a:prstGeom>
          <a:noFill/>
        </p:spPr>
        <p:txBody>
          <a:bodyPr wrap="none" rtlCol="0">
            <a:spAutoFit/>
          </a:bodyPr>
          <a:lstStyle/>
          <a:p>
            <a:r>
              <a:rPr lang="en-US" sz="2800" dirty="0"/>
              <a:t>From </a:t>
            </a:r>
            <a:r>
              <a:rPr lang="en-US" sz="2800" b="1" dirty="0"/>
              <a:t>Mutual aid: a factor of evolution - Peter Kropotkin</a:t>
            </a:r>
            <a:endParaRPr lang="en-US" sz="2800" dirty="0"/>
          </a:p>
          <a:p>
            <a:endParaRPr lang="en-US" dirty="0"/>
          </a:p>
        </p:txBody>
      </p:sp>
      <p:sp>
        <p:nvSpPr>
          <p:cNvPr id="5" name="TextBox 4"/>
          <p:cNvSpPr txBox="1"/>
          <p:nvPr/>
        </p:nvSpPr>
        <p:spPr>
          <a:xfrm>
            <a:off x="626166" y="1258699"/>
            <a:ext cx="10734260" cy="5262979"/>
          </a:xfrm>
          <a:prstGeom prst="rect">
            <a:avLst/>
          </a:prstGeom>
          <a:noFill/>
        </p:spPr>
        <p:txBody>
          <a:bodyPr wrap="square" rtlCol="0">
            <a:spAutoFit/>
          </a:bodyPr>
          <a:lstStyle/>
          <a:p>
            <a:r>
              <a:rPr lang="mr-IN" sz="2000" dirty="0"/>
              <a:t>…</a:t>
            </a:r>
            <a:r>
              <a:rPr lang="en-US" sz="2000" dirty="0"/>
              <a:t> I saw animal life struggling in Northern Asia. They made me realize at an early date the overwhelming importance in Nature of what Darwin described as "</a:t>
            </a:r>
            <a:r>
              <a:rPr lang="en-US" sz="2000" b="1" dirty="0"/>
              <a:t>the natural checks to over-multiplication,</a:t>
            </a:r>
            <a:r>
              <a:rPr lang="en-US" sz="2000" dirty="0"/>
              <a:t>" in comparison to the struggle between individuals of the same species for the means of subsistence, which may go on here and there, to some limited extent, but never attains the importance of the former. Paucity of life, under-population -- not over-population -- being the distinctive feature </a:t>
            </a:r>
            <a:r>
              <a:rPr lang="mr-IN" sz="2000" dirty="0"/>
              <a:t>…</a:t>
            </a:r>
            <a:endParaRPr lang="en-US" sz="2000" dirty="0"/>
          </a:p>
          <a:p>
            <a:endParaRPr lang="en-US" sz="2000" dirty="0"/>
          </a:p>
          <a:p>
            <a:r>
              <a:rPr lang="mr-IN" sz="2000" dirty="0"/>
              <a:t>…</a:t>
            </a:r>
            <a:r>
              <a:rPr lang="en-US" sz="2000" dirty="0"/>
              <a:t> besides the law of Mutual Struggle there is in Nature the law of Mutual Aid, which, for the success of the struggle for life, and especially for the progressive evolution of the species, is far more important than the law of mutual contest. </a:t>
            </a:r>
          </a:p>
          <a:p>
            <a:endParaRPr lang="en-US" sz="2000" dirty="0"/>
          </a:p>
          <a:p>
            <a:r>
              <a:rPr lang="en-US" sz="2000" dirty="0"/>
              <a:t>... Darwin himself was not fully aware of the generality of the factor </a:t>
            </a:r>
            <a:r>
              <a:rPr lang="mr-IN" sz="2000" dirty="0"/>
              <a:t>…</a:t>
            </a:r>
            <a:r>
              <a:rPr lang="en-US" sz="2000" dirty="0"/>
              <a:t>  And at the very beginning of his memorable work he insisted upon the term being taken in its "</a:t>
            </a:r>
            <a:r>
              <a:rPr lang="en-US" sz="2000" b="1" dirty="0"/>
              <a:t>large and metaphorical sense including dependence of one being on another, and including (which is more important) not only the life of the individual, but success in leaving progeny.</a:t>
            </a:r>
            <a:r>
              <a:rPr lang="en-US" sz="2000" dirty="0"/>
              <a:t>"1 </a:t>
            </a:r>
          </a:p>
          <a:p>
            <a:endParaRPr lang="en-US" dirty="0"/>
          </a:p>
          <a:p>
            <a:endParaRPr lang="en-US" dirty="0"/>
          </a:p>
        </p:txBody>
      </p:sp>
    </p:spTree>
    <p:extLst>
      <p:ext uri="{BB962C8B-B14F-4D97-AF65-F5344CB8AC3E}">
        <p14:creationId xmlns:p14="http://schemas.microsoft.com/office/powerpoint/2010/main" val="431495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7905" y="674399"/>
            <a:ext cx="8485785" cy="800219"/>
          </a:xfrm>
          <a:prstGeom prst="rect">
            <a:avLst/>
          </a:prstGeom>
          <a:noFill/>
        </p:spPr>
        <p:txBody>
          <a:bodyPr wrap="none" rtlCol="0">
            <a:spAutoFit/>
          </a:bodyPr>
          <a:lstStyle/>
          <a:p>
            <a:r>
              <a:rPr lang="en-US" sz="2800" dirty="0"/>
              <a:t>From </a:t>
            </a:r>
            <a:r>
              <a:rPr lang="en-US" sz="2800" b="1" dirty="0"/>
              <a:t>Mutual aid: a factor of evolution - Peter Kropotkin</a:t>
            </a:r>
            <a:endParaRPr lang="en-US" sz="2800" dirty="0"/>
          </a:p>
          <a:p>
            <a:endParaRPr lang="en-US" dirty="0"/>
          </a:p>
        </p:txBody>
      </p:sp>
      <p:sp>
        <p:nvSpPr>
          <p:cNvPr id="5" name="TextBox 4"/>
          <p:cNvSpPr txBox="1"/>
          <p:nvPr/>
        </p:nvSpPr>
        <p:spPr>
          <a:xfrm>
            <a:off x="989814" y="1583702"/>
            <a:ext cx="9879291" cy="3416320"/>
          </a:xfrm>
          <a:prstGeom prst="rect">
            <a:avLst/>
          </a:prstGeom>
          <a:noFill/>
        </p:spPr>
        <p:txBody>
          <a:bodyPr wrap="square" rtlCol="0">
            <a:spAutoFit/>
          </a:bodyPr>
          <a:lstStyle/>
          <a:p>
            <a:r>
              <a:rPr lang="mr-IN" sz="2400" dirty="0"/>
              <a:t>…</a:t>
            </a:r>
            <a:r>
              <a:rPr lang="en-US" sz="2400" dirty="0"/>
              <a:t> Nay, on the very pages just mentioned, amidst data disproving the narrow Malthusian conception of struggle, the old Malthusian leaven reappeared -- namely, in Darwin's remarks as to the alleged inconveniences of maintaining the "weak in mind and body" in our civilized societies (</a:t>
            </a:r>
            <a:r>
              <a:rPr lang="en-US" sz="2400" dirty="0" err="1"/>
              <a:t>ch.</a:t>
            </a:r>
            <a:r>
              <a:rPr lang="en-US" sz="2400" dirty="0"/>
              <a:t> v). </a:t>
            </a:r>
            <a:r>
              <a:rPr lang="en-US" sz="2400" b="1" dirty="0"/>
              <a:t>As if thousands of weak-bodied and infirm poets, scientists, inventors, and reformers, together with other thousands of so-called "fools" and "weak-minded enthusiasts," were not the most precious weapons used by humanity in its struggle for existence by intellectual and moral arms, </a:t>
            </a:r>
            <a:r>
              <a:rPr lang="en-US" sz="2400" dirty="0"/>
              <a:t>which Darwin himself emphasized in those same chapters of Descent of Man. </a:t>
            </a:r>
          </a:p>
        </p:txBody>
      </p:sp>
    </p:spTree>
    <p:extLst>
      <p:ext uri="{BB962C8B-B14F-4D97-AF65-F5344CB8AC3E}">
        <p14:creationId xmlns:p14="http://schemas.microsoft.com/office/powerpoint/2010/main" val="96676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US">
                <a:latin typeface="Calibri" charset="0"/>
              </a:rPr>
              <a:t>Symbiogenesis </a:t>
            </a:r>
          </a:p>
        </p:txBody>
      </p:sp>
      <p:sp>
        <p:nvSpPr>
          <p:cNvPr id="3" name="Content Placeholder 2"/>
          <p:cNvSpPr>
            <a:spLocks noGrp="1"/>
          </p:cNvSpPr>
          <p:nvPr>
            <p:ph idx="1"/>
          </p:nvPr>
        </p:nvSpPr>
        <p:spPr>
          <a:xfrm>
            <a:off x="1451113" y="1600201"/>
            <a:ext cx="5581513" cy="2892286"/>
          </a:xfrm>
        </p:spPr>
        <p:txBody>
          <a:bodyPr rtlCol="0">
            <a:normAutofit/>
          </a:bodyPr>
          <a:lstStyle/>
          <a:p>
            <a:pPr>
              <a:buFont typeface="Arial"/>
              <a:buChar char="•"/>
              <a:defRPr/>
            </a:pPr>
            <a:r>
              <a:rPr lang="en-US" b="1" dirty="0">
                <a:ea typeface="+mn-ea"/>
                <a:cs typeface="+mn-cs"/>
                <a:hlinkClick r:id="rId2"/>
              </a:rPr>
              <a:t>Konstantin </a:t>
            </a:r>
            <a:r>
              <a:rPr lang="en-US" b="1" dirty="0" err="1">
                <a:ea typeface="+mn-ea"/>
                <a:cs typeface="+mn-cs"/>
                <a:hlinkClick r:id="rId2"/>
              </a:rPr>
              <a:t>Mereschkowski</a:t>
            </a:r>
            <a:r>
              <a:rPr lang="en-US" b="1" dirty="0">
                <a:ea typeface="+mn-ea"/>
                <a:cs typeface="+mn-cs"/>
              </a:rPr>
              <a:t>: </a:t>
            </a:r>
          </a:p>
          <a:p>
            <a:pPr>
              <a:buFont typeface="Arial"/>
              <a:buChar char="•"/>
              <a:defRPr/>
            </a:pPr>
            <a:r>
              <a:rPr lang="en-US" i="1" dirty="0">
                <a:ea typeface="+mn-ea"/>
                <a:cs typeface="+mn-cs"/>
              </a:rPr>
              <a:t>The nature and origins of </a:t>
            </a:r>
            <a:r>
              <a:rPr lang="en-US" i="1" dirty="0" err="1">
                <a:ea typeface="+mn-ea"/>
                <a:cs typeface="+mn-cs"/>
              </a:rPr>
              <a:t>chromatophores</a:t>
            </a:r>
            <a:r>
              <a:rPr lang="en-US" i="1" dirty="0">
                <a:ea typeface="+mn-ea"/>
                <a:cs typeface="+mn-cs"/>
              </a:rPr>
              <a:t> in the plant kingdom (1905)</a:t>
            </a:r>
          </a:p>
          <a:p>
            <a:pPr>
              <a:buFont typeface="Arial"/>
              <a:buChar char="•"/>
              <a:defRPr/>
            </a:pPr>
            <a:r>
              <a:rPr lang="en-US" i="1" dirty="0">
                <a:ea typeface="+mn-ea"/>
                <a:cs typeface="+mn-cs"/>
              </a:rPr>
              <a:t>The Theory of Two </a:t>
            </a:r>
            <a:r>
              <a:rPr lang="en-US" i="1" dirty="0" err="1">
                <a:ea typeface="+mn-ea"/>
                <a:cs typeface="+mn-cs"/>
              </a:rPr>
              <a:t>Plasms</a:t>
            </a:r>
            <a:r>
              <a:rPr lang="en-US" i="1" dirty="0">
                <a:ea typeface="+mn-ea"/>
                <a:cs typeface="+mn-cs"/>
              </a:rPr>
              <a:t> as the Basis of </a:t>
            </a:r>
            <a:r>
              <a:rPr lang="en-US" i="1" dirty="0" err="1">
                <a:ea typeface="+mn-ea"/>
                <a:cs typeface="+mn-cs"/>
              </a:rPr>
              <a:t>Symbiogenesis</a:t>
            </a:r>
            <a:r>
              <a:rPr lang="en-US" i="1" dirty="0">
                <a:ea typeface="+mn-ea"/>
                <a:cs typeface="+mn-cs"/>
              </a:rPr>
              <a:t> (1909)</a:t>
            </a:r>
            <a:endParaRPr lang="en-US" b="1" dirty="0">
              <a:ea typeface="+mn-ea"/>
              <a:cs typeface="+mn-cs"/>
            </a:endParaRPr>
          </a:p>
        </p:txBody>
      </p:sp>
      <p:pic>
        <p:nvPicPr>
          <p:cNvPr id="256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5076" y="1217613"/>
            <a:ext cx="3082925" cy="418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4" name="TextBox 4"/>
          <p:cNvSpPr txBox="1">
            <a:spLocks noChangeArrowheads="1"/>
          </p:cNvSpPr>
          <p:nvPr/>
        </p:nvSpPr>
        <p:spPr bwMode="auto">
          <a:xfrm>
            <a:off x="1981200" y="4913314"/>
            <a:ext cx="5259132"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Natural selection cannot create novelty.  </a:t>
            </a:r>
            <a:br>
              <a:rPr lang="en-US" sz="1800"/>
            </a:br>
            <a:r>
              <a:rPr lang="en-US" sz="1800">
                <a:sym typeface="Wingdings" charset="0"/>
              </a:rPr>
              <a:t> </a:t>
            </a:r>
            <a:r>
              <a:rPr lang="en-US" sz="1800"/>
              <a:t>Acquisition and inheritance of microbes</a:t>
            </a:r>
          </a:p>
          <a:p>
            <a:pPr eaLnBrk="1" hangingPunct="1"/>
            <a:endParaRPr lang="en-US" sz="1800"/>
          </a:p>
          <a:p>
            <a:pPr eaLnBrk="1" hangingPunct="1"/>
            <a:r>
              <a:rPr lang="en-US" sz="1800"/>
              <a:t>(see also Lynn Margulis' theory of serial endosybiosis)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4992688" cy="1143000"/>
          </a:xfrm>
        </p:spPr>
        <p:txBody>
          <a:bodyPr rtlCol="0">
            <a:normAutofit/>
          </a:bodyPr>
          <a:lstStyle/>
          <a:p>
            <a:pPr>
              <a:defRPr/>
            </a:pPr>
            <a:r>
              <a:rPr lang="en-US" dirty="0">
                <a:ea typeface="+mj-ea"/>
                <a:cs typeface="+mj-cs"/>
              </a:rPr>
              <a:t>Gaia Hypothesis</a:t>
            </a:r>
            <a:br>
              <a:rPr lang="en-US" dirty="0">
                <a:ea typeface="+mj-ea"/>
                <a:cs typeface="+mj-cs"/>
              </a:rPr>
            </a:br>
            <a:r>
              <a:rPr lang="en-US" sz="2444" dirty="0">
                <a:hlinkClick r:id="rId2"/>
              </a:rPr>
              <a:t>Lynn Margulis</a:t>
            </a:r>
            <a:r>
              <a:rPr lang="en-US" sz="2444" dirty="0"/>
              <a:t>, </a:t>
            </a:r>
            <a:r>
              <a:rPr lang="en-US" sz="2444" dirty="0">
                <a:hlinkClick r:id="rId3"/>
              </a:rPr>
              <a:t>James Lovelock  </a:t>
            </a:r>
            <a:endParaRPr lang="en-US" sz="2444" dirty="0"/>
          </a:p>
        </p:txBody>
      </p:sp>
      <p:sp>
        <p:nvSpPr>
          <p:cNvPr id="26626" name="Content Placeholder 2"/>
          <p:cNvSpPr>
            <a:spLocks noGrp="1"/>
          </p:cNvSpPr>
          <p:nvPr>
            <p:ph idx="1"/>
          </p:nvPr>
        </p:nvSpPr>
        <p:spPr>
          <a:xfrm>
            <a:off x="1524001" y="1322388"/>
            <a:ext cx="5864225" cy="2146300"/>
          </a:xfrm>
        </p:spPr>
        <p:txBody>
          <a:bodyPr/>
          <a:lstStyle/>
          <a:p>
            <a:pPr eaLnBrk="1" hangingPunct="1"/>
            <a:r>
              <a:rPr lang="en-US" sz="2400">
                <a:latin typeface="Calibri" charset="0"/>
              </a:rPr>
              <a:t>Ecosystems (including the whole biosphere) can be seen as super organisms with their own homeostatic mechanisms.    </a:t>
            </a:r>
          </a:p>
        </p:txBody>
      </p:sp>
      <p:pic>
        <p:nvPicPr>
          <p:cNvPr id="2662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8226" y="325438"/>
            <a:ext cx="2519363" cy="267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88226" y="3154364"/>
            <a:ext cx="2519363" cy="2509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9" name="TextBox 5"/>
          <p:cNvSpPr txBox="1">
            <a:spLocks noChangeArrowheads="1"/>
          </p:cNvSpPr>
          <p:nvPr/>
        </p:nvSpPr>
        <p:spPr bwMode="auto">
          <a:xfrm>
            <a:off x="9034464" y="6430964"/>
            <a:ext cx="16335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t>Images from Wikipedia</a:t>
            </a:r>
          </a:p>
        </p:txBody>
      </p:sp>
      <p:sp>
        <p:nvSpPr>
          <p:cNvPr id="26630" name="TextBox 6"/>
          <p:cNvSpPr txBox="1">
            <a:spLocks noChangeArrowheads="1"/>
          </p:cNvSpPr>
          <p:nvPr/>
        </p:nvSpPr>
        <p:spPr bwMode="auto">
          <a:xfrm>
            <a:off x="1716089" y="2532064"/>
            <a:ext cx="5532437" cy="2586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Problems: </a:t>
            </a:r>
            <a:br>
              <a:rPr lang="en-US" sz="1800"/>
            </a:br>
            <a:r>
              <a:rPr lang="en-US" sz="1800"/>
              <a:t>A single organisms cannot evolve by natural selection.</a:t>
            </a:r>
            <a:br>
              <a:rPr lang="en-US" sz="1800"/>
            </a:br>
            <a:r>
              <a:rPr lang="en-US" sz="1800"/>
              <a:t>Both positive and negative feed back loops exist in the biosphere.</a:t>
            </a:r>
          </a:p>
          <a:p>
            <a:pPr eaLnBrk="1" hangingPunct="1"/>
            <a:r>
              <a:rPr lang="en-US" sz="1800"/>
              <a:t>John Maynard Smith in Connie Barlow's "From Gaia to Selfish gene":</a:t>
            </a:r>
          </a:p>
          <a:p>
            <a:pPr eaLnBrk="1" hangingPunct="1"/>
            <a:endParaRPr lang="en-US" sz="1800"/>
          </a:p>
          <a:p>
            <a:pPr eaLnBrk="1" hangingPunct="1"/>
            <a:r>
              <a:rPr lang="en-US" sz="1800"/>
              <a:t>  </a:t>
            </a:r>
          </a:p>
          <a:p>
            <a:pPr eaLnBrk="1" hangingPunct="1"/>
            <a:endParaRPr lang="en-US" sz="1800"/>
          </a:p>
        </p:txBody>
      </p:sp>
      <p:pic>
        <p:nvPicPr>
          <p:cNvPr id="2663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16088" y="4273550"/>
            <a:ext cx="5573712" cy="2535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4114800" cy="1143000"/>
          </a:xfrm>
        </p:spPr>
        <p:txBody>
          <a:bodyPr>
            <a:normAutofit fontScale="90000"/>
          </a:bodyPr>
          <a:lstStyle/>
          <a:p>
            <a:r>
              <a:rPr lang="en-US" dirty="0"/>
              <a:t>Holobiont and Evolution</a:t>
            </a:r>
          </a:p>
        </p:txBody>
      </p:sp>
      <p:sp>
        <p:nvSpPr>
          <p:cNvPr id="3" name="Content Placeholder 2"/>
          <p:cNvSpPr>
            <a:spLocks noGrp="1"/>
          </p:cNvSpPr>
          <p:nvPr>
            <p:ph idx="1"/>
          </p:nvPr>
        </p:nvSpPr>
        <p:spPr>
          <a:xfrm>
            <a:off x="1664408" y="1600201"/>
            <a:ext cx="4307939" cy="4525963"/>
          </a:xfrm>
        </p:spPr>
        <p:txBody>
          <a:bodyPr/>
          <a:lstStyle/>
          <a:p>
            <a:pPr marL="0" indent="0">
              <a:buNone/>
            </a:pPr>
            <a:r>
              <a:rPr lang="en-US" sz="2000" dirty="0"/>
              <a:t>Holobiont = Host plus all its Symbionts </a:t>
            </a:r>
          </a:p>
          <a:p>
            <a:pPr marL="0" indent="0">
              <a:buNone/>
            </a:pPr>
            <a:r>
              <a:rPr lang="en-US" sz="2000" dirty="0"/>
              <a:t>In science symbiont is usually defined as living together, </a:t>
            </a:r>
            <a:r>
              <a:rPr lang="en-US" sz="2000" i="1" dirty="0"/>
              <a:t>i.e.</a:t>
            </a:r>
            <a:r>
              <a:rPr lang="en-US" sz="2000" dirty="0"/>
              <a:t> the term includes mutualistic, commensal and parasitic interactions.</a:t>
            </a:r>
          </a:p>
          <a:p>
            <a:pPr marL="0" indent="0">
              <a:buNone/>
            </a:pPr>
            <a:endParaRPr lang="en-US" sz="2000" dirty="0"/>
          </a:p>
          <a:p>
            <a:pPr marL="0" indent="0">
              <a:buNone/>
            </a:pPr>
            <a:r>
              <a:rPr lang="en-US" sz="2400" dirty="0"/>
              <a:t>The fitness of the Holobiont is the arbiter of selection. </a:t>
            </a:r>
          </a:p>
          <a:p>
            <a:pPr marL="0" indent="0">
              <a:buNone/>
            </a:pPr>
            <a:endParaRPr lang="en-US" sz="2400" dirty="0"/>
          </a:p>
          <a:p>
            <a:pPr marL="0" indent="0">
              <a:buNone/>
            </a:pPr>
            <a:r>
              <a:rPr lang="en-US" sz="2400" dirty="0"/>
              <a:t>The </a:t>
            </a:r>
            <a:r>
              <a:rPr lang="en-US" sz="2400" dirty="0" err="1"/>
              <a:t>Hologenome</a:t>
            </a:r>
            <a:r>
              <a:rPr lang="en-US" sz="2400" dirty="0"/>
              <a:t> Theory of Evolution </a:t>
            </a:r>
          </a:p>
        </p:txBody>
      </p:sp>
      <p:pic>
        <p:nvPicPr>
          <p:cNvPr id="4" name="Picture 3"/>
          <p:cNvPicPr>
            <a:picLocks noChangeAspect="1"/>
          </p:cNvPicPr>
          <p:nvPr/>
        </p:nvPicPr>
        <p:blipFill>
          <a:blip r:embed="rId2"/>
          <a:stretch>
            <a:fillRect/>
          </a:stretch>
        </p:blipFill>
        <p:spPr>
          <a:xfrm>
            <a:off x="6096000" y="0"/>
            <a:ext cx="4572000" cy="6858000"/>
          </a:xfrm>
          <a:prstGeom prst="rect">
            <a:avLst/>
          </a:prstGeom>
        </p:spPr>
      </p:pic>
      <p:sp>
        <p:nvSpPr>
          <p:cNvPr id="5" name="TextBox 4"/>
          <p:cNvSpPr txBox="1"/>
          <p:nvPr/>
        </p:nvSpPr>
        <p:spPr>
          <a:xfrm>
            <a:off x="1524000" y="6331112"/>
            <a:ext cx="4590094" cy="369332"/>
          </a:xfrm>
          <a:prstGeom prst="rect">
            <a:avLst/>
          </a:prstGeom>
          <a:noFill/>
        </p:spPr>
        <p:txBody>
          <a:bodyPr wrap="none" rtlCol="0">
            <a:spAutoFit/>
          </a:bodyPr>
          <a:lstStyle/>
          <a:p>
            <a:r>
              <a:rPr lang="en-US" dirty="0"/>
              <a:t>Image:</a:t>
            </a:r>
            <a:r>
              <a:rPr lang="en-US" i="1" dirty="0"/>
              <a:t> BODY MICROBES</a:t>
            </a:r>
            <a:r>
              <a:rPr lang="en-US" dirty="0"/>
              <a:t>, by </a:t>
            </a:r>
            <a:r>
              <a:rPr lang="en-US" dirty="0">
                <a:hlinkClick r:id="rId3" tooltip="About Bruno Vergauwen"/>
              </a:rPr>
              <a:t>Bruno Vergauwen</a:t>
            </a:r>
            <a:r>
              <a:rPr lang="en-US" dirty="0"/>
              <a:t>.</a:t>
            </a:r>
          </a:p>
        </p:txBody>
      </p:sp>
    </p:spTree>
    <p:extLst>
      <p:ext uri="{BB962C8B-B14F-4D97-AF65-F5344CB8AC3E}">
        <p14:creationId xmlns:p14="http://schemas.microsoft.com/office/powerpoint/2010/main" val="130640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474A35-A197-6747-BE57-86C514D289D0}"/>
              </a:ext>
            </a:extLst>
          </p:cNvPr>
          <p:cNvSpPr/>
          <p:nvPr/>
        </p:nvSpPr>
        <p:spPr>
          <a:xfrm>
            <a:off x="1827245" y="1120486"/>
            <a:ext cx="8537510" cy="3539430"/>
          </a:xfrm>
          <a:prstGeom prst="rect">
            <a:avLst/>
          </a:prstGeom>
        </p:spPr>
        <p:txBody>
          <a:bodyPr wrap="square">
            <a:spAutoFit/>
          </a:bodyPr>
          <a:lstStyle/>
          <a:p>
            <a:r>
              <a:rPr lang="en-US" sz="2800" b="1" dirty="0">
                <a:solidFill>
                  <a:srgbClr val="000000"/>
                </a:solidFill>
              </a:rPr>
              <a:t>What is needed for evolution to occur?</a:t>
            </a:r>
          </a:p>
          <a:p>
            <a:r>
              <a:rPr lang="en-US" sz="2800" dirty="0">
                <a:solidFill>
                  <a:srgbClr val="000000"/>
                </a:solidFill>
              </a:rPr>
              <a:t>(Note, this is different from stating that this is all that </a:t>
            </a:r>
            <a:r>
              <a:rPr lang="en-US" sz="2800" i="1" dirty="0">
                <a:solidFill>
                  <a:srgbClr val="000000"/>
                </a:solidFill>
              </a:rPr>
              <a:t>occurs</a:t>
            </a:r>
            <a:r>
              <a:rPr lang="en-US" sz="2800" dirty="0">
                <a:solidFill>
                  <a:srgbClr val="000000"/>
                </a:solidFill>
              </a:rPr>
              <a:t> in evolution)</a:t>
            </a:r>
            <a:br>
              <a:rPr lang="en-US" sz="2800" dirty="0">
                <a:solidFill>
                  <a:srgbClr val="000000"/>
                </a:solidFill>
              </a:rPr>
            </a:br>
            <a:endParaRPr lang="en-US" sz="2800" dirty="0">
              <a:solidFill>
                <a:srgbClr val="000000"/>
              </a:solidFill>
            </a:endParaRPr>
          </a:p>
          <a:p>
            <a:pPr>
              <a:buFont typeface="Arial" panose="020B0604020202020204" pitchFamily="34" charset="0"/>
              <a:buChar char="•"/>
            </a:pPr>
            <a:r>
              <a:rPr lang="en-US" sz="2800" dirty="0">
                <a:solidFill>
                  <a:srgbClr val="000000"/>
                </a:solidFill>
              </a:rPr>
              <a:t>Offspring similar* but not identical to parents </a:t>
            </a:r>
          </a:p>
          <a:p>
            <a:pPr>
              <a:buFont typeface="Arial" panose="020B0604020202020204" pitchFamily="34" charset="0"/>
              <a:buChar char="•"/>
            </a:pPr>
            <a:r>
              <a:rPr lang="en-US" sz="2800" dirty="0">
                <a:solidFill>
                  <a:srgbClr val="000000"/>
                </a:solidFill>
              </a:rPr>
              <a:t>More offspring than necessary </a:t>
            </a:r>
          </a:p>
          <a:p>
            <a:pPr>
              <a:buFont typeface="Arial" panose="020B0604020202020204" pitchFamily="34" charset="0"/>
              <a:buChar char="•"/>
            </a:pPr>
            <a:r>
              <a:rPr lang="en-US" sz="2800" dirty="0">
                <a:solidFill>
                  <a:srgbClr val="000000"/>
                </a:solidFill>
              </a:rPr>
              <a:t>Competition for resources, mates =&gt; survival of the fittest.</a:t>
            </a:r>
          </a:p>
        </p:txBody>
      </p:sp>
      <p:sp>
        <p:nvSpPr>
          <p:cNvPr id="2" name="TextBox 1">
            <a:extLst>
              <a:ext uri="{FF2B5EF4-FFF2-40B4-BE49-F238E27FC236}">
                <a16:creationId xmlns:a16="http://schemas.microsoft.com/office/drawing/2014/main" id="{5D41C21F-28BA-9039-C2C8-755AF4BEE983}"/>
              </a:ext>
            </a:extLst>
          </p:cNvPr>
          <p:cNvSpPr txBox="1"/>
          <p:nvPr/>
        </p:nvSpPr>
        <p:spPr>
          <a:xfrm>
            <a:off x="1827245" y="5645426"/>
            <a:ext cx="4202754" cy="369332"/>
          </a:xfrm>
          <a:prstGeom prst="rect">
            <a:avLst/>
          </a:prstGeom>
          <a:noFill/>
        </p:spPr>
        <p:txBody>
          <a:bodyPr wrap="none" rtlCol="0">
            <a:spAutoFit/>
          </a:bodyPr>
          <a:lstStyle/>
          <a:p>
            <a:r>
              <a:rPr lang="en-US" dirty="0"/>
              <a:t>Note: the differences need to be inherited.</a:t>
            </a:r>
          </a:p>
        </p:txBody>
      </p:sp>
    </p:spTree>
    <p:extLst>
      <p:ext uri="{BB962C8B-B14F-4D97-AF65-F5344CB8AC3E}">
        <p14:creationId xmlns:p14="http://schemas.microsoft.com/office/powerpoint/2010/main" val="2439101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1981200" y="457200"/>
            <a:ext cx="8229600" cy="1143000"/>
          </a:xfrm>
        </p:spPr>
        <p:txBody>
          <a:bodyPr/>
          <a:lstStyle/>
          <a:p>
            <a:r>
              <a:rPr lang="en-US">
                <a:latin typeface="Calibri" charset="0"/>
              </a:rPr>
              <a:t>Mutual aid</a:t>
            </a:r>
          </a:p>
        </p:txBody>
      </p:sp>
      <p:sp>
        <p:nvSpPr>
          <p:cNvPr id="32770" name="Content Placeholder 2"/>
          <p:cNvSpPr>
            <a:spLocks noGrp="1"/>
          </p:cNvSpPr>
          <p:nvPr>
            <p:ph idx="1"/>
          </p:nvPr>
        </p:nvSpPr>
        <p:spPr/>
        <p:txBody>
          <a:bodyPr/>
          <a:lstStyle/>
          <a:p>
            <a:r>
              <a:rPr lang="en-US" dirty="0">
                <a:latin typeface="Calibri" charset="0"/>
              </a:rPr>
              <a:t>Is the concept of mutual aid in conflict with Darwin’s theory of evolution by natural selection? </a:t>
            </a:r>
          </a:p>
          <a:p>
            <a:r>
              <a:rPr lang="en-US" dirty="0">
                <a:latin typeface="Calibri" charset="0"/>
              </a:rPr>
              <a:t>Or only in conflict with social Darwinists?</a:t>
            </a:r>
          </a:p>
          <a:p>
            <a:r>
              <a:rPr lang="en-US" dirty="0">
                <a:latin typeface="Calibri" charset="0"/>
              </a:rPr>
              <a:t>Is it the result of seeing the struggle for survival as a struggle with the environment, and not with members of the same species? (=&gt; Group Selection) </a:t>
            </a:r>
          </a:p>
        </p:txBody>
      </p:sp>
      <p:sp>
        <p:nvSpPr>
          <p:cNvPr id="4" name="TextBox 3"/>
          <p:cNvSpPr txBox="1"/>
          <p:nvPr/>
        </p:nvSpPr>
        <p:spPr>
          <a:xfrm>
            <a:off x="1686270" y="103257"/>
            <a:ext cx="2754539" cy="707886"/>
          </a:xfrm>
          <a:prstGeom prst="rect">
            <a:avLst/>
          </a:prstGeom>
          <a:noFill/>
        </p:spPr>
        <p:txBody>
          <a:bodyPr wrap="square" rtlCol="0">
            <a:spAutoFit/>
          </a:bodyPr>
          <a:lstStyle/>
          <a:p>
            <a:r>
              <a:rPr lang="en-US" sz="40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Discussion </a:t>
            </a:r>
            <a:endPar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2131470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1981200" y="846138"/>
            <a:ext cx="8229600" cy="1143000"/>
          </a:xfrm>
        </p:spPr>
        <p:txBody>
          <a:bodyPr/>
          <a:lstStyle/>
          <a:p>
            <a:r>
              <a:rPr lang="en-US" dirty="0">
                <a:latin typeface="Calibri" charset="0"/>
              </a:rPr>
              <a:t>Follow up questions on mutual aid</a:t>
            </a:r>
          </a:p>
        </p:txBody>
      </p:sp>
      <p:sp>
        <p:nvSpPr>
          <p:cNvPr id="32770" name="Content Placeholder 2"/>
          <p:cNvSpPr>
            <a:spLocks noGrp="1"/>
          </p:cNvSpPr>
          <p:nvPr>
            <p:ph idx="1"/>
          </p:nvPr>
        </p:nvSpPr>
        <p:spPr>
          <a:xfrm>
            <a:off x="1981200" y="2045566"/>
            <a:ext cx="8229600" cy="4525963"/>
          </a:xfrm>
        </p:spPr>
        <p:txBody>
          <a:bodyPr/>
          <a:lstStyle/>
          <a:p>
            <a:r>
              <a:rPr lang="en-US" dirty="0">
                <a:latin typeface="Calibri" charset="0"/>
              </a:rPr>
              <a:t>mutual aid in the bacterial world – rule or exception?  </a:t>
            </a:r>
            <a:br>
              <a:rPr lang="en-US" dirty="0">
                <a:latin typeface="Calibri" charset="0"/>
              </a:rPr>
            </a:br>
            <a:r>
              <a:rPr lang="en-US" dirty="0">
                <a:latin typeface="Calibri" charset="0"/>
              </a:rPr>
              <a:t>Example:	distributed metabolic pathways 			ammonium to nitrite to nitrate</a:t>
            </a:r>
          </a:p>
          <a:p>
            <a:pPr marL="0" indent="0">
              <a:buNone/>
            </a:pPr>
            <a:endParaRPr lang="en-US" dirty="0">
              <a:latin typeface="Calibri" charset="0"/>
            </a:endParaRPr>
          </a:p>
          <a:p>
            <a:r>
              <a:rPr lang="en-US" dirty="0">
                <a:latin typeface="Calibri" charset="0"/>
              </a:rPr>
              <a:t>Is there a difference between cooperation, mutualism and cheating?  </a:t>
            </a:r>
          </a:p>
        </p:txBody>
      </p:sp>
      <p:sp>
        <p:nvSpPr>
          <p:cNvPr id="5" name="TextBox 4"/>
          <p:cNvSpPr txBox="1"/>
          <p:nvPr/>
        </p:nvSpPr>
        <p:spPr>
          <a:xfrm>
            <a:off x="1829145" y="346404"/>
            <a:ext cx="2754539" cy="707886"/>
          </a:xfrm>
          <a:prstGeom prst="rect">
            <a:avLst/>
          </a:prstGeom>
          <a:noFill/>
        </p:spPr>
        <p:txBody>
          <a:bodyPr wrap="square" rtlCol="0">
            <a:spAutoFit/>
          </a:bodyPr>
          <a:lstStyle/>
          <a:p>
            <a:r>
              <a:rPr lang="en-US" sz="40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Discussion </a:t>
            </a:r>
            <a:endPar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1955217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2" y="240376"/>
            <a:ext cx="5235662" cy="689008"/>
          </a:xfrm>
        </p:spPr>
        <p:txBody>
          <a:bodyPr/>
          <a:lstStyle/>
          <a:p>
            <a:r>
              <a:rPr lang="en-US" sz="3200" dirty="0"/>
              <a:t>The Black Queen Hypothesis </a:t>
            </a:r>
          </a:p>
        </p:txBody>
      </p:sp>
      <p:sp>
        <p:nvSpPr>
          <p:cNvPr id="3" name="Content Placeholder 2"/>
          <p:cNvSpPr>
            <a:spLocks noGrp="1"/>
          </p:cNvSpPr>
          <p:nvPr>
            <p:ph idx="1"/>
          </p:nvPr>
        </p:nvSpPr>
        <p:spPr>
          <a:xfrm>
            <a:off x="699052" y="1044751"/>
            <a:ext cx="9744677" cy="1819005"/>
          </a:xfrm>
        </p:spPr>
        <p:txBody>
          <a:bodyPr/>
          <a:lstStyle/>
          <a:p>
            <a:pPr marL="0" indent="0">
              <a:buNone/>
            </a:pPr>
            <a:r>
              <a:rPr lang="en-US" sz="1800" dirty="0"/>
              <a:t>explains the emergence of collaboration between microbes through the loss of genes encoding common goods (leaky products).  E.g.:   </a:t>
            </a:r>
          </a:p>
          <a:p>
            <a:pPr marL="0" indent="0">
              <a:buNone/>
            </a:pPr>
            <a:r>
              <a:rPr lang="en-US" sz="1800" dirty="0"/>
              <a:t>Start -                                                                   After selection for small streamlined genomes</a:t>
            </a:r>
            <a:br>
              <a:rPr lang="en-US" sz="1800" dirty="0"/>
            </a:br>
            <a:r>
              <a:rPr lang="en-US" sz="1800" dirty="0"/>
              <a:t>Cells with identical genomes                           Cells are mutually dependent</a:t>
            </a:r>
            <a:r>
              <a:rPr lang="en-US" sz="2400" dirty="0"/>
              <a:t> </a:t>
            </a:r>
          </a:p>
        </p:txBody>
      </p:sp>
      <p:pic>
        <p:nvPicPr>
          <p:cNvPr id="4" name="Picture 3"/>
          <p:cNvPicPr>
            <a:picLocks noChangeAspect="1"/>
          </p:cNvPicPr>
          <p:nvPr/>
        </p:nvPicPr>
        <p:blipFill>
          <a:blip r:embed="rId2"/>
          <a:stretch>
            <a:fillRect/>
          </a:stretch>
        </p:blipFill>
        <p:spPr>
          <a:xfrm>
            <a:off x="6783149" y="17954"/>
            <a:ext cx="4329355" cy="689008"/>
          </a:xfrm>
          <a:prstGeom prst="rect">
            <a:avLst/>
          </a:prstGeom>
        </p:spPr>
      </p:pic>
      <p:sp>
        <p:nvSpPr>
          <p:cNvPr id="5" name="TextBox 4"/>
          <p:cNvSpPr txBox="1"/>
          <p:nvPr/>
        </p:nvSpPr>
        <p:spPr>
          <a:xfrm>
            <a:off x="9090797" y="296609"/>
            <a:ext cx="2021707" cy="646331"/>
          </a:xfrm>
          <a:prstGeom prst="rect">
            <a:avLst/>
          </a:prstGeom>
          <a:noFill/>
        </p:spPr>
        <p:txBody>
          <a:bodyPr wrap="none" rtlCol="0">
            <a:spAutoFit/>
          </a:bodyPr>
          <a:lstStyle/>
          <a:p>
            <a:r>
              <a:rPr lang="en-US" sz="1200" dirty="0" err="1">
                <a:hlinkClick r:id="rId3" action="ppaction://hlinkfile"/>
              </a:rPr>
              <a:t>doi</a:t>
            </a:r>
            <a:r>
              <a:rPr lang="en-US" sz="1200" dirty="0">
                <a:hlinkClick r:id="rId3" action="ppaction://hlinkfile"/>
              </a:rPr>
              <a:t>: 10.1128/mBio.00036-12 </a:t>
            </a:r>
            <a:br>
              <a:rPr lang="en-US" sz="1200" dirty="0"/>
            </a:br>
            <a:r>
              <a:rPr lang="en-US" sz="1200" i="1" dirty="0"/>
              <a:t>23 March 2012 </a:t>
            </a:r>
            <a:br>
              <a:rPr lang="en-US" sz="1200" i="1" dirty="0"/>
            </a:br>
            <a:r>
              <a:rPr lang="en-US" sz="1200" i="1" dirty="0" err="1"/>
              <a:t>mBio</a:t>
            </a:r>
            <a:r>
              <a:rPr lang="en-US" sz="1200" i="1" dirty="0"/>
              <a:t> vol. 3 no. 2 e00036-12 </a:t>
            </a:r>
            <a:endParaRPr lang="en-US" sz="1200" dirty="0"/>
          </a:p>
        </p:txBody>
      </p:sp>
      <p:pic>
        <p:nvPicPr>
          <p:cNvPr id="2052" name="Picture 4">
            <a:extLst>
              <a:ext uri="{FF2B5EF4-FFF2-40B4-BE49-F238E27FC236}">
                <a16:creationId xmlns:a16="http://schemas.microsoft.com/office/drawing/2014/main" id="{D4EE20B8-02DC-6EF5-3CA6-6E4931397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5136" y="2555613"/>
            <a:ext cx="6009949" cy="42069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13FA37D-9495-55E5-04C9-7951EC541E1C}"/>
              </a:ext>
            </a:extLst>
          </p:cNvPr>
          <p:cNvSpPr txBox="1"/>
          <p:nvPr/>
        </p:nvSpPr>
        <p:spPr>
          <a:xfrm>
            <a:off x="8225078" y="3611898"/>
            <a:ext cx="3563267" cy="2862322"/>
          </a:xfrm>
          <a:prstGeom prst="rect">
            <a:avLst/>
          </a:prstGeom>
          <a:noFill/>
        </p:spPr>
        <p:txBody>
          <a:bodyPr wrap="square" rtlCol="0">
            <a:spAutoFit/>
          </a:bodyPr>
          <a:lstStyle/>
          <a:p>
            <a:r>
              <a:rPr lang="en-US" dirty="0"/>
              <a:t>The name refers to the game of Hearts, where the usual strategy is to avoid hearts and the queen of spades (in analogy to get rid of as many genes encoding leaky functions as possible  - cheating).</a:t>
            </a:r>
          </a:p>
          <a:p>
            <a:r>
              <a:rPr lang="en-US" dirty="0"/>
              <a:t>The alternative is to get all hearts and the Black Queen (corresponding to the maintaining the keystone genome).</a:t>
            </a:r>
          </a:p>
        </p:txBody>
      </p:sp>
    </p:spTree>
    <p:extLst>
      <p:ext uri="{BB962C8B-B14F-4D97-AF65-F5344CB8AC3E}">
        <p14:creationId xmlns:p14="http://schemas.microsoft.com/office/powerpoint/2010/main" val="4000658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p:txBody>
          <a:bodyPr/>
          <a:lstStyle/>
          <a:p>
            <a:pPr marL="0" indent="0">
              <a:buNone/>
            </a:pPr>
            <a:r>
              <a:rPr lang="en-US" dirty="0">
                <a:latin typeface="Calibri" charset="0"/>
              </a:rPr>
              <a:t>Is the concept of mutual aid in conflict with Darwin’s theory of evolution by natural selection, or only in conflict with social Darwinists?</a:t>
            </a:r>
          </a:p>
        </p:txBody>
      </p:sp>
      <p:sp>
        <p:nvSpPr>
          <p:cNvPr id="2" name="TextBox 1">
            <a:extLst>
              <a:ext uri="{FF2B5EF4-FFF2-40B4-BE49-F238E27FC236}">
                <a16:creationId xmlns:a16="http://schemas.microsoft.com/office/drawing/2014/main" id="{2716C71E-A08F-7222-973B-F5037D9679DD}"/>
              </a:ext>
            </a:extLst>
          </p:cNvPr>
          <p:cNvSpPr txBox="1"/>
          <p:nvPr/>
        </p:nvSpPr>
        <p:spPr>
          <a:xfrm>
            <a:off x="838200" y="494685"/>
            <a:ext cx="2754539" cy="707886"/>
          </a:xfrm>
          <a:prstGeom prst="rect">
            <a:avLst/>
          </a:prstGeom>
          <a:noFill/>
        </p:spPr>
        <p:txBody>
          <a:bodyPr wrap="square" rtlCol="0">
            <a:spAutoFit/>
          </a:bodyPr>
          <a:lstStyle/>
          <a:p>
            <a:r>
              <a:rPr lang="en-US" sz="40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Discussion </a:t>
            </a:r>
            <a:endPar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3847116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747" y="454025"/>
            <a:ext cx="7152118" cy="1143000"/>
          </a:xfrm>
        </p:spPr>
        <p:txBody>
          <a:bodyPr rtlCol="0">
            <a:normAutofit fontScale="90000"/>
          </a:bodyPr>
          <a:lstStyle/>
          <a:p>
            <a:pPr>
              <a:defRPr/>
            </a:pPr>
            <a:r>
              <a:rPr lang="en-US" dirty="0" err="1">
                <a:ea typeface="+mj-ea"/>
                <a:cs typeface="+mj-cs"/>
              </a:rPr>
              <a:t>Mendelian</a:t>
            </a:r>
            <a:r>
              <a:rPr lang="en-US" dirty="0">
                <a:ea typeface="+mj-ea"/>
                <a:cs typeface="+mj-cs"/>
              </a:rPr>
              <a:t> genetics and </a:t>
            </a:r>
            <a:r>
              <a:rPr lang="en-US" dirty="0" err="1">
                <a:ea typeface="+mj-ea"/>
                <a:cs typeface="+mj-cs"/>
              </a:rPr>
              <a:t>Mutationism</a:t>
            </a:r>
            <a:endParaRPr lang="en-US" dirty="0">
              <a:ea typeface="+mj-ea"/>
              <a:cs typeface="+mj-cs"/>
            </a:endParaRPr>
          </a:p>
        </p:txBody>
      </p:sp>
      <p:sp>
        <p:nvSpPr>
          <p:cNvPr id="28674" name="Content Placeholder 2"/>
          <p:cNvSpPr>
            <a:spLocks noGrp="1"/>
          </p:cNvSpPr>
          <p:nvPr>
            <p:ph idx="1"/>
          </p:nvPr>
        </p:nvSpPr>
        <p:spPr>
          <a:xfrm>
            <a:off x="1523999" y="2066926"/>
            <a:ext cx="6773865" cy="4525963"/>
          </a:xfrm>
        </p:spPr>
        <p:txBody>
          <a:bodyPr/>
          <a:lstStyle/>
          <a:p>
            <a:pPr eaLnBrk="1" hangingPunct="1"/>
            <a:r>
              <a:rPr lang="en-US" dirty="0">
                <a:latin typeface="Calibri" charset="0"/>
              </a:rPr>
              <a:t>Gene as unit of inheritance </a:t>
            </a:r>
          </a:p>
          <a:p>
            <a:pPr eaLnBrk="1" hangingPunct="1"/>
            <a:r>
              <a:rPr lang="en-US" dirty="0">
                <a:latin typeface="Calibri" charset="0"/>
              </a:rPr>
              <a:t>Mutations cause difference in phenotype </a:t>
            </a:r>
          </a:p>
          <a:p>
            <a:pPr eaLnBrk="1" hangingPunct="1"/>
            <a:r>
              <a:rPr lang="en-US" dirty="0">
                <a:latin typeface="Calibri" charset="0"/>
                <a:hlinkClick r:id="rId2"/>
              </a:rPr>
              <a:t>Hugo de Vries</a:t>
            </a:r>
            <a:r>
              <a:rPr lang="en-US" dirty="0">
                <a:latin typeface="Calibri" charset="0"/>
              </a:rPr>
              <a:t>, </a:t>
            </a:r>
            <a:r>
              <a:rPr lang="en-US" dirty="0">
                <a:latin typeface="Calibri" charset="0"/>
                <a:hlinkClick r:id="rId3"/>
              </a:rPr>
              <a:t>Carl Correns</a:t>
            </a:r>
            <a:r>
              <a:rPr lang="en-US" dirty="0">
                <a:latin typeface="Calibri" charset="0"/>
              </a:rPr>
              <a:t>, and </a:t>
            </a:r>
            <a:r>
              <a:rPr lang="en-US" dirty="0">
                <a:latin typeface="Calibri" charset="0"/>
                <a:hlinkClick r:id="rId4"/>
              </a:rPr>
              <a:t>William Bateson</a:t>
            </a:r>
            <a:endParaRPr lang="en-US" dirty="0">
              <a:latin typeface="Calibri" charset="0"/>
            </a:endParaRPr>
          </a:p>
          <a:p>
            <a:pPr eaLnBrk="1" hangingPunct="1"/>
            <a:r>
              <a:rPr lang="en-US" dirty="0">
                <a:latin typeface="Calibri" charset="0"/>
                <a:hlinkClick r:id="rId5"/>
              </a:rPr>
              <a:t>Richard Goldschmidt</a:t>
            </a:r>
            <a:r>
              <a:rPr lang="en-US" dirty="0">
                <a:latin typeface="Calibri" charset="0"/>
              </a:rPr>
              <a:t>'s </a:t>
            </a:r>
            <a:r>
              <a:rPr lang="en-US" dirty="0">
                <a:latin typeface="Calibri" charset="0"/>
                <a:hlinkClick r:id="rId6"/>
              </a:rPr>
              <a:t>hopeful monsters</a:t>
            </a:r>
            <a:r>
              <a:rPr lang="en-US" dirty="0">
                <a:latin typeface="Calibri" charset="0"/>
              </a:rPr>
              <a:t> (1940)</a:t>
            </a:r>
          </a:p>
        </p:txBody>
      </p:sp>
      <p:sp>
        <p:nvSpPr>
          <p:cNvPr id="28675" name="TextBox 3"/>
          <p:cNvSpPr txBox="1">
            <a:spLocks noChangeArrowheads="1"/>
          </p:cNvSpPr>
          <p:nvPr/>
        </p:nvSpPr>
        <p:spPr bwMode="auto">
          <a:xfrm>
            <a:off x="8631665" y="2763839"/>
            <a:ext cx="23701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t>Gregor Johann Mendel</a:t>
            </a:r>
            <a:endParaRPr lang="en-US" sz="1800" dirty="0"/>
          </a:p>
        </p:txBody>
      </p:sp>
      <p:pic>
        <p:nvPicPr>
          <p:cNvPr id="28676"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31665" y="1"/>
            <a:ext cx="2287588" cy="276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714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756" y="264698"/>
            <a:ext cx="8229600" cy="709612"/>
          </a:xfrm>
        </p:spPr>
        <p:txBody>
          <a:bodyPr rtlCol="0">
            <a:normAutofit/>
          </a:bodyPr>
          <a:lstStyle/>
          <a:p>
            <a:pPr>
              <a:defRPr/>
            </a:pPr>
            <a:r>
              <a:rPr lang="en-US" dirty="0">
                <a:ea typeface="+mj-ea"/>
                <a:cs typeface="+mj-cs"/>
                <a:hlinkClick r:id="rId2"/>
              </a:rPr>
              <a:t>Mutationists </a:t>
            </a:r>
            <a:endParaRPr lang="en-US" dirty="0">
              <a:ea typeface="+mj-ea"/>
              <a:cs typeface="+mj-cs"/>
            </a:endParaRPr>
          </a:p>
        </p:txBody>
      </p:sp>
      <p:sp>
        <p:nvSpPr>
          <p:cNvPr id="29698" name="Content Placeholder 2"/>
          <p:cNvSpPr>
            <a:spLocks noGrp="1"/>
          </p:cNvSpPr>
          <p:nvPr>
            <p:ph idx="1"/>
          </p:nvPr>
        </p:nvSpPr>
        <p:spPr>
          <a:xfrm>
            <a:off x="1113183" y="1146176"/>
            <a:ext cx="9097617" cy="5711825"/>
          </a:xfrm>
        </p:spPr>
        <p:txBody>
          <a:bodyPr/>
          <a:lstStyle/>
          <a:p>
            <a:pPr eaLnBrk="1" hangingPunct="1">
              <a:lnSpc>
                <a:spcPct val="80000"/>
              </a:lnSpc>
            </a:pPr>
            <a:r>
              <a:rPr lang="en-US" sz="2200" dirty="0">
                <a:latin typeface="Times" charset="0"/>
                <a:cs typeface="Times" charset="0"/>
              </a:rPr>
              <a:t>Replaced Darwin’s concept of blended inheritance and fluctuations (which were shown not to be inherited) with inherited mutations. </a:t>
            </a:r>
            <a:br>
              <a:rPr lang="en-US" sz="2200" dirty="0">
                <a:latin typeface="Times" charset="0"/>
                <a:cs typeface="Times" charset="0"/>
              </a:rPr>
            </a:br>
            <a:endParaRPr lang="en-US" sz="2200" dirty="0">
              <a:latin typeface="Times" charset="0"/>
              <a:cs typeface="Times" charset="0"/>
            </a:endParaRPr>
          </a:p>
          <a:p>
            <a:pPr eaLnBrk="1" hangingPunct="1">
              <a:lnSpc>
                <a:spcPct val="80000"/>
              </a:lnSpc>
            </a:pPr>
            <a:r>
              <a:rPr lang="en-US" sz="2200" dirty="0">
                <a:latin typeface="Times" charset="0"/>
                <a:cs typeface="Times" charset="0"/>
              </a:rPr>
              <a:t>For the most part the geneticists in the early 1900s did not doubt the process of natural selection as described by Darwin, but they saw the creative force in the mutations.</a:t>
            </a:r>
            <a:br>
              <a:rPr lang="en-US" sz="2200" dirty="0">
                <a:latin typeface="Times" charset="0"/>
                <a:cs typeface="Times" charset="0"/>
              </a:rPr>
            </a:br>
            <a:endParaRPr lang="en-US" sz="2200" dirty="0">
              <a:latin typeface="Times" charset="0"/>
              <a:cs typeface="Times" charset="0"/>
            </a:endParaRPr>
          </a:p>
          <a:p>
            <a:pPr eaLnBrk="1" hangingPunct="1">
              <a:lnSpc>
                <a:spcPct val="80000"/>
              </a:lnSpc>
              <a:buFont typeface="Arial" charset="0"/>
              <a:buNone/>
            </a:pPr>
            <a:r>
              <a:rPr lang="en-US" sz="2200" dirty="0">
                <a:latin typeface="Times" charset="0"/>
                <a:cs typeface="Times" charset="0"/>
              </a:rPr>
              <a:t>(From </a:t>
            </a:r>
            <a:r>
              <a:rPr lang="en-US" sz="2200" dirty="0" err="1">
                <a:latin typeface="Times" charset="0"/>
                <a:cs typeface="Times" charset="0"/>
              </a:rPr>
              <a:t>Arlin’s</a:t>
            </a:r>
            <a:r>
              <a:rPr lang="en-US" sz="2200" dirty="0">
                <a:latin typeface="Times" charset="0"/>
                <a:cs typeface="Times" charset="0"/>
              </a:rPr>
              <a:t> entry on </a:t>
            </a:r>
            <a:r>
              <a:rPr lang="en-US" sz="2200" dirty="0" err="1">
                <a:latin typeface="Times" charset="0"/>
                <a:cs typeface="Times" charset="0"/>
              </a:rPr>
              <a:t>mutationsm</a:t>
            </a:r>
            <a:r>
              <a:rPr lang="en-US" sz="2200" dirty="0">
                <a:latin typeface="Times" charset="0"/>
                <a:cs typeface="Times" charset="0"/>
              </a:rPr>
              <a:t> in </a:t>
            </a:r>
            <a:r>
              <a:rPr lang="en-US" sz="2200" dirty="0" err="1">
                <a:latin typeface="Times" charset="0"/>
                <a:cs typeface="Times" charset="0"/>
              </a:rPr>
              <a:t>Wikkipedia</a:t>
            </a:r>
            <a:r>
              <a:rPr lang="en-US" sz="2200" dirty="0">
                <a:latin typeface="Times" charset="0"/>
                <a:cs typeface="Times" charset="0"/>
              </a:rPr>
              <a:t>: )</a:t>
            </a:r>
          </a:p>
          <a:p>
            <a:pPr eaLnBrk="1" hangingPunct="1">
              <a:lnSpc>
                <a:spcPct val="80000"/>
              </a:lnSpc>
              <a:buFont typeface="Arial" charset="0"/>
              <a:buNone/>
            </a:pPr>
            <a:r>
              <a:rPr lang="en-US" sz="2200" dirty="0">
                <a:latin typeface="Times" charset="0"/>
                <a:cs typeface="Times" charset="0"/>
              </a:rPr>
              <a:t> </a:t>
            </a:r>
            <a:r>
              <a:rPr lang="en-US" sz="2200" i="1" dirty="0">
                <a:latin typeface="Times" charset="0"/>
                <a:cs typeface="Times" charset="0"/>
              </a:rPr>
              <a:t>“.. the </a:t>
            </a:r>
            <a:r>
              <a:rPr lang="en-US" sz="2200" i="1" dirty="0" err="1">
                <a:latin typeface="Times" charset="0"/>
                <a:cs typeface="Times" charset="0"/>
              </a:rPr>
              <a:t>mutationists</a:t>
            </a:r>
            <a:r>
              <a:rPr lang="en-US" sz="2200" i="1" dirty="0">
                <a:latin typeface="Times" charset="0"/>
                <a:cs typeface="Times" charset="0"/>
              </a:rPr>
              <a:t> saw evolution as a two-step process of the chance occurrence of a mutation, followed by its persistence or elimination (selection). </a:t>
            </a:r>
            <a:br>
              <a:rPr lang="en-US" sz="2200" i="1" dirty="0">
                <a:latin typeface="Times" charset="0"/>
                <a:cs typeface="Times" charset="0"/>
              </a:rPr>
            </a:br>
            <a:r>
              <a:rPr lang="en-US" sz="2200" i="1" dirty="0">
                <a:latin typeface="Times" charset="0"/>
                <a:cs typeface="Times" charset="0"/>
              </a:rPr>
              <a:t>The </a:t>
            </a:r>
            <a:r>
              <a:rPr lang="en-US" sz="2200" i="1" dirty="0" err="1">
                <a:latin typeface="Times" charset="0"/>
                <a:cs typeface="Times" charset="0"/>
              </a:rPr>
              <a:t>mutationists</a:t>
            </a:r>
            <a:r>
              <a:rPr lang="en-US" sz="2200" i="1" dirty="0">
                <a:latin typeface="Times" charset="0"/>
                <a:cs typeface="Times" charset="0"/>
              </a:rPr>
              <a:t> denied that selection is creative, and they gave mutation a certain measure of control over the course of evolution.” </a:t>
            </a:r>
          </a:p>
          <a:p>
            <a:pPr eaLnBrk="1" hangingPunct="1">
              <a:lnSpc>
                <a:spcPct val="80000"/>
              </a:lnSpc>
            </a:pPr>
            <a:endParaRPr lang="en-US" sz="2200" dirty="0">
              <a:latin typeface="Times" charset="0"/>
              <a:cs typeface="Times" charset="0"/>
            </a:endParaRPr>
          </a:p>
        </p:txBody>
      </p:sp>
    </p:spTree>
    <p:extLst>
      <p:ext uri="{BB962C8B-B14F-4D97-AF65-F5344CB8AC3E}">
        <p14:creationId xmlns:p14="http://schemas.microsoft.com/office/powerpoint/2010/main" val="111023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09550"/>
            <a:ext cx="8229600" cy="711200"/>
          </a:xfrm>
        </p:spPr>
        <p:txBody>
          <a:bodyPr rtlCol="0">
            <a:normAutofit/>
          </a:bodyPr>
          <a:lstStyle/>
          <a:p>
            <a:pPr>
              <a:defRPr/>
            </a:pPr>
            <a:r>
              <a:rPr lang="en-US" dirty="0">
                <a:ea typeface="+mj-ea"/>
                <a:cs typeface="+mj-cs"/>
                <a:hlinkClick r:id="rId2"/>
              </a:rPr>
              <a:t>Claims of the Modern Synthesis</a:t>
            </a:r>
            <a:endParaRPr lang="en-US" dirty="0">
              <a:ea typeface="+mj-ea"/>
              <a:cs typeface="+mj-cs"/>
            </a:endParaRPr>
          </a:p>
        </p:txBody>
      </p:sp>
      <p:sp>
        <p:nvSpPr>
          <p:cNvPr id="3" name="Content Placeholder 2"/>
          <p:cNvSpPr>
            <a:spLocks noGrp="1"/>
          </p:cNvSpPr>
          <p:nvPr>
            <p:ph idx="1"/>
          </p:nvPr>
        </p:nvSpPr>
        <p:spPr>
          <a:xfrm>
            <a:off x="1981200" y="984251"/>
            <a:ext cx="8458200" cy="5326063"/>
          </a:xfrm>
        </p:spPr>
        <p:txBody>
          <a:bodyPr rtlCol="0">
            <a:noAutofit/>
          </a:bodyPr>
          <a:lstStyle/>
          <a:p>
            <a:pPr>
              <a:buFont typeface="Arial"/>
              <a:buChar char="•"/>
              <a:defRPr/>
            </a:pPr>
            <a:r>
              <a:rPr lang="en-US" sz="2200" dirty="0">
                <a:latin typeface="Times"/>
                <a:cs typeface="Times"/>
              </a:rPr>
              <a:t>Mutations create variation.  </a:t>
            </a:r>
          </a:p>
          <a:p>
            <a:pPr>
              <a:buFont typeface="Arial"/>
              <a:buChar char="•"/>
              <a:defRPr/>
            </a:pPr>
            <a:r>
              <a:rPr lang="en-US" sz="2200" dirty="0">
                <a:latin typeface="Times"/>
                <a:cs typeface="Times"/>
              </a:rPr>
              <a:t>The individual mutation is not important.</a:t>
            </a:r>
          </a:p>
          <a:p>
            <a:pPr>
              <a:buFont typeface="Arial"/>
              <a:buChar char="•"/>
              <a:defRPr/>
            </a:pPr>
            <a:r>
              <a:rPr lang="en-US" sz="2200" dirty="0">
                <a:latin typeface="Times"/>
                <a:cs typeface="Times"/>
              </a:rPr>
              <a:t>An unlimited supply in variation is present in the population.</a:t>
            </a:r>
          </a:p>
          <a:p>
            <a:pPr>
              <a:buFont typeface="Arial"/>
              <a:buChar char="•"/>
              <a:defRPr/>
            </a:pPr>
            <a:r>
              <a:rPr lang="en-US" sz="2200" dirty="0">
                <a:latin typeface="Times"/>
                <a:cs typeface="Times"/>
              </a:rPr>
              <a:t>Selection is what causes evolution by natural selection.</a:t>
            </a:r>
          </a:p>
          <a:p>
            <a:pPr>
              <a:buFont typeface="Arial"/>
              <a:buChar char="•"/>
              <a:defRPr/>
            </a:pPr>
            <a:r>
              <a:rPr lang="en-US" sz="2200" dirty="0" err="1">
                <a:latin typeface="Times"/>
                <a:cs typeface="Times"/>
              </a:rPr>
              <a:t>Mutationists</a:t>
            </a:r>
            <a:r>
              <a:rPr lang="en-US" sz="2200" dirty="0">
                <a:latin typeface="Times"/>
                <a:cs typeface="Times"/>
              </a:rPr>
              <a:t> believed </a:t>
            </a:r>
            <a:r>
              <a:rPr lang="en-US" sz="2200" dirty="0" err="1">
                <a:latin typeface="Times"/>
                <a:cs typeface="Times"/>
              </a:rPr>
              <a:t>Mendelian</a:t>
            </a:r>
            <a:r>
              <a:rPr lang="en-US" sz="2200" dirty="0">
                <a:latin typeface="Times"/>
                <a:cs typeface="Times"/>
              </a:rPr>
              <a:t> genetics is incompatible with Darwin’s theory of natural selection.  (See </a:t>
            </a:r>
            <a:r>
              <a:rPr lang="en-US" sz="2200" dirty="0" err="1">
                <a:latin typeface="Times"/>
                <a:cs typeface="Times"/>
              </a:rPr>
              <a:t>Arlin</a:t>
            </a:r>
            <a:r>
              <a:rPr lang="en-US" sz="2200" dirty="0">
                <a:latin typeface="Times"/>
                <a:cs typeface="Times"/>
              </a:rPr>
              <a:t> </a:t>
            </a:r>
            <a:r>
              <a:rPr lang="en-US" sz="2200" dirty="0" err="1">
                <a:latin typeface="Times"/>
                <a:cs typeface="Times"/>
              </a:rPr>
              <a:t>Stoltzfus</a:t>
            </a:r>
            <a:r>
              <a:rPr lang="en-US" sz="2200" dirty="0">
                <a:latin typeface="Times"/>
                <a:cs typeface="Times"/>
              </a:rPr>
              <a:t>’ </a:t>
            </a:r>
            <a:r>
              <a:rPr lang="en-US" sz="2200" dirty="0" err="1">
                <a:latin typeface="Times"/>
                <a:cs typeface="Times"/>
                <a:hlinkClick r:id="rId3"/>
              </a:rPr>
              <a:t>Mutationism</a:t>
            </a:r>
            <a:r>
              <a:rPr lang="en-US" sz="2200" dirty="0">
                <a:latin typeface="Times"/>
                <a:cs typeface="Times"/>
                <a:hlinkClick r:id="rId3"/>
              </a:rPr>
              <a:t> Myth</a:t>
            </a:r>
            <a:r>
              <a:rPr lang="en-US" sz="2200" dirty="0">
                <a:latin typeface="Times"/>
                <a:cs typeface="Times"/>
              </a:rPr>
              <a:t>, which debunks this claim. The proponents of the modern synthesis did not want to “stand on the shoulders of giants”.)</a:t>
            </a:r>
            <a:endParaRPr lang="en-US" sz="2200" dirty="0">
              <a:latin typeface="Times"/>
              <a:cs typeface="Times"/>
              <a:hlinkClick r:id="rId4" tooltip="Julian Huxley"/>
            </a:endParaRPr>
          </a:p>
          <a:p>
            <a:pPr marL="0" indent="0">
              <a:buNone/>
              <a:defRPr/>
            </a:pPr>
            <a:r>
              <a:rPr lang="en-US" sz="2200" dirty="0">
                <a:latin typeface="Times"/>
                <a:cs typeface="Times"/>
                <a:hlinkClick r:id="rId4" tooltip="Julian Huxley"/>
              </a:rPr>
              <a:t>     </a:t>
            </a:r>
          </a:p>
          <a:p>
            <a:pPr>
              <a:buNone/>
              <a:defRPr/>
            </a:pPr>
            <a:r>
              <a:rPr lang="en-US" sz="2200" dirty="0">
                <a:latin typeface="Times"/>
                <a:cs typeface="Times"/>
                <a:hlinkClick r:id="rId4" tooltip="Julian Huxley"/>
              </a:rPr>
              <a:t>Julian Huxley</a:t>
            </a:r>
            <a:r>
              <a:rPr lang="en-US" sz="2200" dirty="0">
                <a:latin typeface="Times"/>
                <a:cs typeface="Times"/>
              </a:rPr>
              <a:t> invented the term, when he produced his book, </a:t>
            </a:r>
            <a:r>
              <a:rPr lang="en-US" sz="2200" i="1" dirty="0">
                <a:latin typeface="Times"/>
                <a:cs typeface="Times"/>
                <a:hlinkClick r:id="rId5" tooltip="Evolution: The Modern Synthesis"/>
              </a:rPr>
              <a:t>Evolution: The Modern Synthesis</a:t>
            </a:r>
            <a:r>
              <a:rPr lang="en-US" sz="2200" dirty="0">
                <a:latin typeface="Times"/>
                <a:cs typeface="Times"/>
              </a:rPr>
              <a:t> (1942). Other major figures in the modern synthesis include </a:t>
            </a:r>
            <a:r>
              <a:rPr lang="en-US" sz="2200" dirty="0">
                <a:latin typeface="Times"/>
                <a:cs typeface="Times"/>
                <a:hlinkClick r:id="rId6" tooltip="R. A. Fisher"/>
              </a:rPr>
              <a:t>Ronald A. </a:t>
            </a:r>
            <a:r>
              <a:rPr lang="en-US" sz="2200" b="1" dirty="0">
                <a:latin typeface="Times"/>
                <a:cs typeface="Times"/>
                <a:hlinkClick r:id="rId6" tooltip="R. A. Fisher"/>
              </a:rPr>
              <a:t>Fisher</a:t>
            </a:r>
            <a:r>
              <a:rPr lang="en-US" sz="2200" dirty="0">
                <a:latin typeface="Times"/>
                <a:cs typeface="Times"/>
              </a:rPr>
              <a:t>, </a:t>
            </a:r>
            <a:r>
              <a:rPr lang="en-US" sz="2200" dirty="0">
                <a:latin typeface="Times"/>
                <a:cs typeface="Times"/>
                <a:hlinkClick r:id="rId7" tooltip="Theodosius Dobzhansky"/>
              </a:rPr>
              <a:t>Theodosius </a:t>
            </a:r>
            <a:r>
              <a:rPr lang="en-US" sz="2200" b="1" dirty="0">
                <a:latin typeface="Times"/>
                <a:cs typeface="Times"/>
                <a:hlinkClick r:id="rId7" tooltip="Theodosius Dobzhansky"/>
              </a:rPr>
              <a:t>Dobzhansky</a:t>
            </a:r>
            <a:r>
              <a:rPr lang="en-US" sz="2200" dirty="0">
                <a:latin typeface="Times"/>
                <a:cs typeface="Times"/>
              </a:rPr>
              <a:t>, </a:t>
            </a:r>
            <a:r>
              <a:rPr lang="en-US" sz="2200" dirty="0">
                <a:latin typeface="Times"/>
                <a:cs typeface="Times"/>
                <a:hlinkClick r:id="rId8" tooltip="J.B.S. Haldane"/>
              </a:rPr>
              <a:t>John B.S. “Jack” </a:t>
            </a:r>
            <a:r>
              <a:rPr lang="en-US" sz="2200" b="1" dirty="0">
                <a:latin typeface="Times"/>
                <a:cs typeface="Times"/>
                <a:hlinkClick r:id="rId8" tooltip="J.B.S. Haldane"/>
              </a:rPr>
              <a:t>Haldane</a:t>
            </a:r>
            <a:r>
              <a:rPr lang="en-US" sz="2200" dirty="0">
                <a:latin typeface="Times"/>
                <a:cs typeface="Times"/>
              </a:rPr>
              <a:t>, </a:t>
            </a:r>
            <a:r>
              <a:rPr lang="en-US" sz="2200" dirty="0">
                <a:latin typeface="Times"/>
                <a:cs typeface="Times"/>
                <a:hlinkClick r:id="rId9" tooltip="Sewall Wright"/>
              </a:rPr>
              <a:t>Sewall </a:t>
            </a:r>
            <a:r>
              <a:rPr lang="en-US" sz="2200" b="1" dirty="0">
                <a:latin typeface="Times"/>
                <a:cs typeface="Times"/>
                <a:hlinkClick r:id="rId9" tooltip="Sewall Wright"/>
              </a:rPr>
              <a:t>Wright</a:t>
            </a:r>
            <a:r>
              <a:rPr lang="en-US" sz="2200" dirty="0">
                <a:latin typeface="Times"/>
                <a:cs typeface="Times"/>
              </a:rPr>
              <a:t>, </a:t>
            </a:r>
            <a:r>
              <a:rPr lang="en-US" sz="2200" dirty="0">
                <a:latin typeface="Times"/>
                <a:cs typeface="Times"/>
                <a:hlinkClick r:id="rId10" tooltip="E.B. Ford"/>
              </a:rPr>
              <a:t>Edmond B. Ford</a:t>
            </a:r>
            <a:r>
              <a:rPr lang="en-US" sz="2200" dirty="0">
                <a:latin typeface="Times"/>
                <a:cs typeface="Times"/>
              </a:rPr>
              <a:t>, </a:t>
            </a:r>
            <a:r>
              <a:rPr lang="en-US" sz="2200" dirty="0">
                <a:latin typeface="Times"/>
                <a:cs typeface="Times"/>
                <a:hlinkClick r:id="rId11" tooltip="Ernst Mayr"/>
              </a:rPr>
              <a:t>Ernst </a:t>
            </a:r>
            <a:r>
              <a:rPr lang="en-US" sz="2200" b="1" dirty="0">
                <a:latin typeface="Times"/>
                <a:cs typeface="Times"/>
                <a:hlinkClick r:id="rId11" tooltip="Ernst Mayr"/>
              </a:rPr>
              <a:t>Mayr</a:t>
            </a:r>
            <a:r>
              <a:rPr lang="en-US" sz="2200" dirty="0">
                <a:latin typeface="Times"/>
                <a:cs typeface="Times"/>
              </a:rPr>
              <a:t>, </a:t>
            </a:r>
            <a:r>
              <a:rPr lang="en-US" sz="2200" dirty="0">
                <a:latin typeface="Times"/>
                <a:cs typeface="Times"/>
                <a:hlinkClick r:id="rId12" tooltip="Bernhard Rensch"/>
              </a:rPr>
              <a:t>Bernhard Rensch</a:t>
            </a:r>
            <a:r>
              <a:rPr lang="en-US" sz="2200" dirty="0">
                <a:latin typeface="Times"/>
                <a:cs typeface="Times"/>
              </a:rPr>
              <a:t>, </a:t>
            </a:r>
            <a:r>
              <a:rPr lang="en-US" sz="2200" dirty="0">
                <a:latin typeface="Times"/>
                <a:cs typeface="Times"/>
                <a:hlinkClick r:id="rId13" tooltip="Sergei Chetverikov"/>
              </a:rPr>
              <a:t>Sergei Chetverikov</a:t>
            </a:r>
            <a:r>
              <a:rPr lang="en-US" sz="2200" dirty="0">
                <a:latin typeface="Times"/>
                <a:cs typeface="Times"/>
              </a:rPr>
              <a:t>, </a:t>
            </a:r>
            <a:r>
              <a:rPr lang="en-US" sz="2200" dirty="0">
                <a:latin typeface="Times"/>
                <a:cs typeface="Times"/>
                <a:hlinkClick r:id="rId14" tooltip="George Gaylord Simpson"/>
              </a:rPr>
              <a:t>George Gaylord Simpson</a:t>
            </a:r>
            <a:r>
              <a:rPr lang="en-US" sz="2200" dirty="0">
                <a:latin typeface="Times"/>
                <a:cs typeface="Times"/>
              </a:rPr>
              <a:t>, and </a:t>
            </a:r>
            <a:r>
              <a:rPr lang="en-US" sz="2200" dirty="0">
                <a:latin typeface="Times"/>
                <a:cs typeface="Times"/>
                <a:hlinkClick r:id="rId15" tooltip="G. Ledyard Stebbins"/>
              </a:rPr>
              <a:t>G. Ledyard Stebbins</a:t>
            </a:r>
            <a:r>
              <a:rPr lang="en-US" sz="2200" dirty="0">
                <a:latin typeface="Times"/>
                <a:cs typeface="Times"/>
              </a:rPr>
              <a:t>.</a:t>
            </a:r>
          </a:p>
        </p:txBody>
      </p:sp>
    </p:spTree>
    <p:extLst>
      <p:ext uri="{BB962C8B-B14F-4D97-AF65-F5344CB8AC3E}">
        <p14:creationId xmlns:p14="http://schemas.microsoft.com/office/powerpoint/2010/main" val="3507659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700214" y="0"/>
            <a:ext cx="8967787" cy="864705"/>
          </a:xfrm>
        </p:spPr>
        <p:txBody>
          <a:bodyPr/>
          <a:lstStyle/>
          <a:p>
            <a:pPr eaLnBrk="1" hangingPunct="1"/>
            <a:r>
              <a:rPr lang="en-US" sz="3500" dirty="0">
                <a:latin typeface="Calibri" charset="0"/>
              </a:rPr>
              <a:t>Darwinian Evolution- a slow and gradual process </a:t>
            </a:r>
          </a:p>
        </p:txBody>
      </p:sp>
      <p:sp>
        <p:nvSpPr>
          <p:cNvPr id="27650" name="TextBox 4"/>
          <p:cNvSpPr txBox="1">
            <a:spLocks noChangeArrowheads="1"/>
          </p:cNvSpPr>
          <p:nvPr/>
        </p:nvSpPr>
        <p:spPr bwMode="auto">
          <a:xfrm>
            <a:off x="130726" y="864705"/>
            <a:ext cx="10792378" cy="5401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t>In Darwin’s description evolution by natural selection was a slow and gradual process based on small inheritable variation.  </a:t>
            </a:r>
            <a:br>
              <a:rPr lang="en-US" dirty="0"/>
            </a:br>
            <a:r>
              <a:rPr lang="en-US" dirty="0"/>
              <a:t>However, note that his aim was to establish </a:t>
            </a:r>
            <a:br>
              <a:rPr lang="en-US" dirty="0"/>
            </a:br>
            <a:r>
              <a:rPr lang="en-US" dirty="0"/>
              <a:t>that the “common view of the immutability </a:t>
            </a:r>
            <a:br>
              <a:rPr lang="en-US" dirty="0"/>
            </a:br>
            <a:r>
              <a:rPr lang="en-US" dirty="0"/>
              <a:t>of species” was wrong.</a:t>
            </a:r>
          </a:p>
          <a:p>
            <a:pPr eaLnBrk="1" hangingPunct="1"/>
            <a:endParaRPr lang="en-US" sz="2100" dirty="0"/>
          </a:p>
          <a:p>
            <a:pPr eaLnBrk="1" hangingPunct="1"/>
            <a:r>
              <a:rPr lang="en-US" dirty="0"/>
              <a:t>“That natural selection </a:t>
            </a:r>
            <a:br>
              <a:rPr lang="en-US" dirty="0"/>
            </a:br>
            <a:r>
              <a:rPr lang="en-US" dirty="0"/>
              <a:t>will always act with </a:t>
            </a:r>
            <a:br>
              <a:rPr lang="en-US" dirty="0"/>
            </a:br>
            <a:r>
              <a:rPr lang="en-US" dirty="0"/>
              <a:t>extreme slowness, </a:t>
            </a:r>
            <a:br>
              <a:rPr lang="en-US" dirty="0"/>
            </a:br>
            <a:r>
              <a:rPr lang="en-US" dirty="0"/>
              <a:t>I fully admit.”</a:t>
            </a:r>
          </a:p>
          <a:p>
            <a:pPr eaLnBrk="1" hangingPunct="1"/>
            <a:endParaRPr lang="en-US" dirty="0"/>
          </a:p>
          <a:p>
            <a:pPr eaLnBrk="1" hangingPunct="1"/>
            <a:r>
              <a:rPr lang="en-US" dirty="0"/>
              <a:t>Darwin saw fluctuations</a:t>
            </a:r>
            <a:br>
              <a:rPr lang="en-US" dirty="0"/>
            </a:br>
            <a:r>
              <a:rPr lang="en-US" dirty="0"/>
              <a:t>as a source for variation</a:t>
            </a:r>
          </a:p>
          <a:p>
            <a:pPr eaLnBrk="1" hangingPunct="1"/>
            <a:r>
              <a:rPr lang="en-US" sz="1800" dirty="0"/>
              <a:t> </a:t>
            </a:r>
          </a:p>
          <a:p>
            <a:pPr eaLnBrk="1" hangingPunct="1"/>
            <a:endParaRPr lang="en-US" sz="1800" dirty="0"/>
          </a:p>
        </p:txBody>
      </p:sp>
      <p:pic>
        <p:nvPicPr>
          <p:cNvPr id="27651" name="Picture 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758249" y="1729410"/>
            <a:ext cx="6303025" cy="5073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107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EE50F0-BFBA-A240-97FF-62047D6ED374}"/>
              </a:ext>
            </a:extLst>
          </p:cNvPr>
          <p:cNvSpPr txBox="1"/>
          <p:nvPr/>
        </p:nvSpPr>
        <p:spPr>
          <a:xfrm>
            <a:off x="566529" y="153341"/>
            <a:ext cx="10605053" cy="6832640"/>
          </a:xfrm>
          <a:prstGeom prst="rect">
            <a:avLst/>
          </a:prstGeom>
          <a:noFill/>
        </p:spPr>
        <p:txBody>
          <a:bodyPr wrap="square" rtlCol="0">
            <a:spAutoFit/>
          </a:bodyPr>
          <a:lstStyle/>
          <a:p>
            <a:r>
              <a:rPr lang="en-US" sz="2800" b="1" i="1" dirty="0"/>
              <a:t>Alternatives and add-ons to evolution by natural selection acting on gradual changes</a:t>
            </a:r>
            <a:br>
              <a:rPr lang="en-US" sz="2800" b="1" i="1" dirty="0"/>
            </a:br>
            <a:endParaRPr lang="en-US" sz="2800" b="1" dirty="0"/>
          </a:p>
          <a:p>
            <a:pPr marL="342900" indent="-342900">
              <a:buFont typeface="Arial" panose="020B0604020202020204" pitchFamily="34" charset="0"/>
              <a:buChar char="•"/>
            </a:pPr>
            <a:r>
              <a:rPr lang="en-US" sz="2400" dirty="0"/>
              <a:t>Horizontal gene transfer and recombination </a:t>
            </a:r>
          </a:p>
          <a:p>
            <a:pPr marL="342900" indent="-342900">
              <a:buFont typeface="Arial" panose="020B0604020202020204" pitchFamily="34" charset="0"/>
              <a:buChar char="•"/>
            </a:pPr>
            <a:r>
              <a:rPr lang="en-US" sz="2400" dirty="0"/>
              <a:t>Polyploidization (angiosperm and vertebrate evolution) see </a:t>
            </a:r>
            <a:r>
              <a:rPr lang="en-US" sz="2400" dirty="0">
                <a:hlinkClick r:id="rId2"/>
              </a:rPr>
              <a:t>here</a:t>
            </a:r>
            <a:r>
              <a:rPr lang="en-US" sz="2400" dirty="0"/>
              <a:t> and </a:t>
            </a:r>
            <a:r>
              <a:rPr lang="en-US" sz="2400" dirty="0">
                <a:hlinkClick r:id="rId3"/>
              </a:rPr>
              <a:t>here</a:t>
            </a:r>
            <a:endParaRPr lang="en-US" sz="2400" dirty="0"/>
          </a:p>
          <a:p>
            <a:pPr marL="342900" indent="-342900">
              <a:buFont typeface="Arial" panose="020B0604020202020204" pitchFamily="34" charset="0"/>
              <a:buChar char="•"/>
            </a:pPr>
            <a:r>
              <a:rPr lang="en-US" sz="2400" dirty="0"/>
              <a:t>Fusion and cooperation of organisms </a:t>
            </a:r>
            <a:br>
              <a:rPr lang="en-US" sz="2400" dirty="0"/>
            </a:br>
            <a:r>
              <a:rPr lang="en-US" sz="2400" dirty="0"/>
              <a:t>(Kefir, lichen, also the eukaryotic cell, cooperation in microbial populations and communities) </a:t>
            </a:r>
          </a:p>
          <a:p>
            <a:pPr marL="342900" indent="-342900">
              <a:buFont typeface="Arial" panose="020B0604020202020204" pitchFamily="34" charset="0"/>
              <a:buChar char="•"/>
            </a:pPr>
            <a:r>
              <a:rPr lang="en-US" sz="2400" dirty="0"/>
              <a:t>Evolution of the </a:t>
            </a:r>
            <a:r>
              <a:rPr lang="en-US" sz="2400" dirty="0">
                <a:hlinkClick r:id="rId4"/>
              </a:rPr>
              <a:t>holobiont</a:t>
            </a:r>
            <a:r>
              <a:rPr lang="en-US" sz="2400" dirty="0"/>
              <a:t> (host + symbionts)</a:t>
            </a:r>
          </a:p>
          <a:p>
            <a:pPr marL="342900" indent="-342900">
              <a:buFont typeface="Arial" panose="020B0604020202020204" pitchFamily="34" charset="0"/>
              <a:buChar char="•"/>
            </a:pPr>
            <a:r>
              <a:rPr lang="en-US" sz="2400" dirty="0"/>
              <a:t>Random genetic drift </a:t>
            </a:r>
          </a:p>
          <a:p>
            <a:pPr marL="342900" indent="-342900">
              <a:buFont typeface="Arial" panose="020B0604020202020204" pitchFamily="34" charset="0"/>
              <a:buChar char="•"/>
            </a:pPr>
            <a:r>
              <a:rPr lang="en-US" sz="2400" dirty="0">
                <a:hlinkClick r:id="rId5"/>
              </a:rPr>
              <a:t>Gratuitous complexity</a:t>
            </a:r>
            <a:endParaRPr lang="en-US" sz="2400" dirty="0"/>
          </a:p>
          <a:p>
            <a:pPr marL="342900" indent="-342900">
              <a:buFont typeface="Arial" panose="020B0604020202020204" pitchFamily="34" charset="0"/>
              <a:buChar char="•"/>
            </a:pPr>
            <a:r>
              <a:rPr lang="en-US" sz="2400" dirty="0"/>
              <a:t>Selfish genes (who/what is the subject of evolution?) </a:t>
            </a:r>
          </a:p>
          <a:p>
            <a:pPr marL="342900" indent="-342900">
              <a:buFont typeface="Arial" panose="020B0604020202020204" pitchFamily="34" charset="0"/>
              <a:buChar char="•"/>
            </a:pPr>
            <a:r>
              <a:rPr lang="en-US" sz="2400" dirty="0"/>
              <a:t>Parasitism, altruism, </a:t>
            </a:r>
            <a:r>
              <a:rPr lang="en-US" sz="2400" dirty="0">
                <a:hlinkClick r:id="rId6"/>
              </a:rPr>
              <a:t>gene transfer agents</a:t>
            </a:r>
            <a:endParaRPr lang="en-US" sz="2400" dirty="0"/>
          </a:p>
          <a:p>
            <a:pPr marL="342900" indent="-342900">
              <a:buFont typeface="Arial" panose="020B0604020202020204" pitchFamily="34" charset="0"/>
              <a:buChar char="•"/>
            </a:pPr>
            <a:r>
              <a:rPr lang="en-US" sz="2400" dirty="0" err="1"/>
              <a:t>Mutationism</a:t>
            </a:r>
            <a:r>
              <a:rPr lang="en-US" sz="2400" dirty="0"/>
              <a:t>, </a:t>
            </a:r>
            <a:r>
              <a:rPr lang="en-US" sz="2400" dirty="0">
                <a:hlinkClick r:id="rId7"/>
              </a:rPr>
              <a:t>hopeful monsters</a:t>
            </a:r>
            <a:r>
              <a:rPr lang="en-US" sz="2400" dirty="0"/>
              <a:t> (see also </a:t>
            </a:r>
            <a:r>
              <a:rPr lang="en-US" sz="2400" dirty="0">
                <a:hlinkClick r:id="rId8"/>
              </a:rPr>
              <a:t>Richard Goldschmidt</a:t>
            </a:r>
            <a:r>
              <a:rPr lang="en-US" sz="2400" dirty="0"/>
              <a:t>)</a:t>
            </a:r>
          </a:p>
          <a:p>
            <a:pPr marL="342900" indent="-342900">
              <a:buFont typeface="Arial" panose="020B0604020202020204" pitchFamily="34" charset="0"/>
              <a:buChar char="•"/>
            </a:pPr>
            <a:r>
              <a:rPr lang="en-US" sz="2400" dirty="0"/>
              <a:t>Targeted mutations (?), genetic memory (?) (see </a:t>
            </a:r>
            <a:r>
              <a:rPr lang="en-US" sz="2400" dirty="0">
                <a:hlinkClick r:id="rId9"/>
              </a:rPr>
              <a:t>Foster's</a:t>
            </a:r>
            <a:r>
              <a:rPr lang="en-US" sz="2400" dirty="0"/>
              <a:t> and </a:t>
            </a:r>
            <a:r>
              <a:rPr lang="en-US" sz="2400" dirty="0">
                <a:hlinkClick r:id="rId10"/>
              </a:rPr>
              <a:t>Hall's</a:t>
            </a:r>
            <a:r>
              <a:rPr lang="en-US" sz="2400" dirty="0"/>
              <a:t> reviews on directed/adaptive mutations; see </a:t>
            </a:r>
            <a:r>
              <a:rPr lang="en-US" sz="2400" dirty="0">
                <a:hlinkClick r:id="rId11"/>
              </a:rPr>
              <a:t>here</a:t>
            </a:r>
            <a:r>
              <a:rPr lang="en-US" sz="2400" dirty="0"/>
              <a:t> for a counterpoint) </a:t>
            </a:r>
          </a:p>
          <a:p>
            <a:pPr marL="342900" indent="-342900">
              <a:buFont typeface="Arial" panose="020B0604020202020204" pitchFamily="34" charset="0"/>
              <a:buChar char="•"/>
            </a:pPr>
            <a:endParaRPr lang="en-US" sz="2400" dirty="0"/>
          </a:p>
          <a:p>
            <a:endParaRPr lang="en-US" dirty="0"/>
          </a:p>
        </p:txBody>
      </p:sp>
    </p:spTree>
    <p:extLst>
      <p:ext uri="{BB962C8B-B14F-4D97-AF65-F5344CB8AC3E}">
        <p14:creationId xmlns:p14="http://schemas.microsoft.com/office/powerpoint/2010/main" val="1323526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3644</Words>
  <Application>Microsoft Macintosh PowerPoint</Application>
  <PresentationFormat>Widescreen</PresentationFormat>
  <Paragraphs>211</Paragraphs>
  <Slides>43</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-webkit-standard</vt:lpstr>
      <vt:lpstr>Arial</vt:lpstr>
      <vt:lpstr>Calibri</vt:lpstr>
      <vt:lpstr>Calibri Light</vt:lpstr>
      <vt:lpstr>Fira Sans Light</vt:lpstr>
      <vt:lpstr>grInter</vt:lpstr>
      <vt:lpstr>Helvetica</vt:lpstr>
      <vt:lpstr>Lora</vt:lpstr>
      <vt:lpstr>Times</vt:lpstr>
      <vt:lpstr>Office Theme</vt:lpstr>
      <vt:lpstr>Slide 8 </vt:lpstr>
      <vt:lpstr>PowerPoint Presentation</vt:lpstr>
      <vt:lpstr> Mutationism versus Modern Synthesis  Natural Selection versus Mutualism    </vt:lpstr>
      <vt:lpstr>PowerPoint Presentation</vt:lpstr>
      <vt:lpstr>Mendelian genetics and Mutationism</vt:lpstr>
      <vt:lpstr>Mutationists </vt:lpstr>
      <vt:lpstr>Claims of the Modern Synthesis</vt:lpstr>
      <vt:lpstr>Darwinian Evolution- a slow and gradual process </vt:lpstr>
      <vt:lpstr>PowerPoint Presentation</vt:lpstr>
      <vt:lpstr>PowerPoint Presentation</vt:lpstr>
      <vt:lpstr>Symbiosis (from Wikipedia)</vt:lpstr>
      <vt:lpstr>Examples of mutualistic symbiosis</vt:lpstr>
      <vt:lpstr>Aid from neighboring trees, reserves and effective wound healing, or two stems from the same tree?</vt:lpstr>
      <vt:lpstr>The Eukaryotic Cell</vt:lpstr>
      <vt:lpstr>The Eukaryotic Cell</vt:lpstr>
      <vt:lpstr>The Eukaryotic Cell</vt:lpstr>
      <vt:lpstr>Not all viruses remain parasites.    </vt:lpstr>
      <vt:lpstr>Human endogenous retroviruses </vt:lpstr>
      <vt:lpstr>The role of the syncytium in the placenta</vt:lpstr>
      <vt:lpstr>PowerPoint Presentation</vt:lpstr>
      <vt:lpstr>PowerPoint Presentation</vt:lpstr>
      <vt:lpstr>PowerPoint Presentation</vt:lpstr>
      <vt:lpstr>Mutations can have a directing force (A)</vt:lpstr>
      <vt:lpstr>Mutations can have a directing force (B)</vt:lpstr>
      <vt:lpstr>Mutations can have a directing force (C)</vt:lpstr>
      <vt:lpstr>Natural Selection and Mutual Aid</vt:lpstr>
      <vt:lpstr>Darwinian Evolution – Natural Selection </vt:lpstr>
      <vt:lpstr>Nature, red in tooth and claw</vt:lpstr>
      <vt:lpstr>Social Darwinism and Eugenics (Spencer, Malthus, Galton)</vt:lpstr>
      <vt:lpstr>PowerPoint Presentation</vt:lpstr>
      <vt:lpstr>PowerPoint Presentation</vt:lpstr>
      <vt:lpstr>PowerPoint Presentation</vt:lpstr>
      <vt:lpstr>PowerPoint Presentation</vt:lpstr>
      <vt:lpstr>Prince Pyotr Alexeyevich Kropotkin Mutual Aid: A Factor of Evolution</vt:lpstr>
      <vt:lpstr>PowerPoint Presentation</vt:lpstr>
      <vt:lpstr>PowerPoint Presentation</vt:lpstr>
      <vt:lpstr>Symbiogenesis </vt:lpstr>
      <vt:lpstr>Gaia Hypothesis Lynn Margulis, James Lovelock  </vt:lpstr>
      <vt:lpstr>Holobiont and Evolution</vt:lpstr>
      <vt:lpstr>Mutual aid</vt:lpstr>
      <vt:lpstr>Follow up questions on mutual aid</vt:lpstr>
      <vt:lpstr>The Black Queen Hypothesis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Selection versus Mutualism   Mutationism versus Modern Synthesis  </dc:title>
  <dc:creator>Gogarten, J. Peter</dc:creator>
  <cp:lastModifiedBy>Gogarten, J. Peter</cp:lastModifiedBy>
  <cp:revision>1</cp:revision>
  <dcterms:created xsi:type="dcterms:W3CDTF">2023-10-14T22:13:20Z</dcterms:created>
  <dcterms:modified xsi:type="dcterms:W3CDTF">2023-10-16T14:55:40Z</dcterms:modified>
</cp:coreProperties>
</file>