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3"/>
  </p:notesMasterIdLst>
  <p:sldIdLst>
    <p:sldId id="939" r:id="rId3"/>
    <p:sldId id="940" r:id="rId4"/>
    <p:sldId id="316" r:id="rId5"/>
    <p:sldId id="825" r:id="rId6"/>
    <p:sldId id="259" r:id="rId7"/>
    <p:sldId id="274" r:id="rId8"/>
    <p:sldId id="297" r:id="rId9"/>
    <p:sldId id="275" r:id="rId10"/>
    <p:sldId id="935" r:id="rId11"/>
    <p:sldId id="936" r:id="rId12"/>
    <p:sldId id="258" r:id="rId13"/>
    <p:sldId id="937" r:id="rId14"/>
    <p:sldId id="938" r:id="rId15"/>
    <p:sldId id="941" r:id="rId16"/>
    <p:sldId id="257" r:id="rId17"/>
    <p:sldId id="256" r:id="rId18"/>
    <p:sldId id="919" r:id="rId19"/>
    <p:sldId id="923" r:id="rId20"/>
    <p:sldId id="817" r:id="rId21"/>
    <p:sldId id="819" r:id="rId22"/>
    <p:sldId id="820" r:id="rId23"/>
    <p:sldId id="922" r:id="rId24"/>
    <p:sldId id="924" r:id="rId25"/>
    <p:sldId id="929" r:id="rId26"/>
    <p:sldId id="930" r:id="rId27"/>
    <p:sldId id="816" r:id="rId28"/>
    <p:sldId id="931" r:id="rId29"/>
    <p:sldId id="814" r:id="rId30"/>
    <p:sldId id="943" r:id="rId31"/>
    <p:sldId id="944" r:id="rId32"/>
    <p:sldId id="945" r:id="rId33"/>
    <p:sldId id="946" r:id="rId34"/>
    <p:sldId id="942" r:id="rId35"/>
    <p:sldId id="260" r:id="rId36"/>
    <p:sldId id="261" r:id="rId37"/>
    <p:sldId id="551" r:id="rId38"/>
    <p:sldId id="553" r:id="rId39"/>
    <p:sldId id="947" r:id="rId40"/>
    <p:sldId id="278" r:id="rId41"/>
    <p:sldId id="27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4DF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222C53-0A20-194A-AF25-0CCFAD2A9AD4}" v="80" dt="2023-10-18T01:27:51.3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75"/>
    <p:restoredTop sz="96327"/>
  </p:normalViewPr>
  <p:slideViewPr>
    <p:cSldViewPr snapToGrid="0" snapToObjects="1">
      <p:cViewPr>
        <p:scale>
          <a:sx n="111" d="100"/>
          <a:sy n="111" d="100"/>
        </p:scale>
        <p:origin x="224"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3:55.466"/>
    </inkml:context>
    <inkml:brush xml:id="br0">
      <inkml:brushProperty name="width" value="0.05" units="cm"/>
      <inkml:brushProperty name="height" value="0.05" units="cm"/>
      <inkml:brushProperty name="color" value="#004F8B"/>
    </inkml:brush>
  </inkml:definitions>
  <inkml:trace contextRef="#ctx0" brushRef="#br0">0 3657 24575,'4'-11'0,"-1"1"0,0 0 0,0-1 0,-1 0 0,2-1 0,-1-1 0,3-2 0,-1 1 0,2-3 0,-1 4 0,-1-4 0,5-8 0,6-9 0,1 2 0,3-2 0,-9 14 0,1-3 0,-3 3 0,0 0 0,2-2 0,-1 2 0,3-6 0,0 3 0,2 2 0,4-2 0,-1 4 0,6-3 0,-2 0 0,-1 1 0,-1-5 0,-4 1 0,3-4 0,-2-2 0,2 0 0,1-4 0,8-2 0,2-4 0,8-1 0,-5 7 0,2 4 0,-4 3 0,0-4 0,1 0 0,-5 4 0,2-4 0,-1 4 0,6-8 0,-1 0 0,4-1 0,0-4 0,2-2 0,7-7 0,5 0 0,0 3 0,1 3 0,-9 4 0,-7 0 0,-10-1 0,-4 3 0,-7 4 0,3-5 0,-2 0 0,4-9 0,-1-5 0,-4 7 0,-1-6 0,-3 6 0,-2-8 0,-4 2 0,-3-1 0,-2 3 0,0-3 0,0 3 0,0-1 0,1 10 0,1-1 0,1 9 0,0-2 0,0 1 0,0 5 0,1-3 0,0 1 0,1 0 0,-1 2 0,0 6 0,0 0 0,-1 4 0,1-4 0,-1-5 0,0 3 0,-2-8 0,2 4 0,-3-6 0,3 2 0,-3 2 0,2-1 0,-2 5 0,0 0 0,0 6 0,0 7 0,0 3 0,0 3 0,0 1 0,0-1 0,1-2 0,-1-4 0,1-1 0,-1-2 0,1 2 0,0-4 0,2 1 0,-1-7 0,1 0 0,0-4 0,-3 2 0,3 0 0,-3-1 0,3-1 0,-2 1 0,2 0 0,0 4 0,-1 1 0,-1 6 0,0 3 0,-1 7 0,1 0 0,-1 3 0,0-1 0,1 0 0,0 0 0,0 0 0,-1 2 0,0 1 0,0 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5:40.184"/>
    </inkml:context>
    <inkml:brush xml:id="br0">
      <inkml:brushProperty name="width" value="0.025" units="cm"/>
      <inkml:brushProperty name="height" value="0.025" units="cm"/>
      <inkml:brushProperty name="color" value="#E71224"/>
    </inkml:brush>
  </inkml:definitions>
  <inkml:trace contextRef="#ctx0" brushRef="#br0">123 50 24575,'-4'-6'0,"0"0"0,-1 0 0,1 1 0,-1 0 0,1-1 0,0 1 0,0 1 0,3 1 0,-2 1 0,2 1 0,-2 1 0,-1 1 0,-1 0 0,-1 3 0,2-1 0,-1 1 0,3-1 0,-2 3 0,1 1 0,-1 3 0,1 0 0,2 3 0,1-1 0,0 3 0,1-1 0,2 0 0,2-2 0,0 1 0,1 0 0,-1-3 0,0-2 0,-1-2 0,0-3 0,-1 1 0,1-1 0,1 2 0,3-1 0,1 3 0,5 0 0,1 0 0,2-2 0,-4-3 0,-3-1 0,-4 0 0,-1-5 0,-2-6 0,1-9 0,-3-2 0,1-3 0,-2 3 0,-2 4 0,0 2 0,-2 4 0,-1 3 0,-2 3 0,1 1 0,-2 1 0,1 1 0,0 0 0,-3 0 0,-2 1 0,-5-2 0,-1 0 0,1 2 0,2-1 0,5 2 0,4 0 0,4 1 0,-2 3 0,0 3 0,-2 3 0,0 0 0,0 4 0,1-2 0,1 0 0,0-3 0,3-2 0,0-3 0,3-2 0,5-1 0,2-2 0,4-4 0,-1-2 0,1-3 0,-1-2 0,-2 0 0,-2 1 0,-3 2 0,-2 3 0,-2-2 0,-3-1 0,0 0 0,-2 0 0,-1 3 0,1 2 0,0 2 0,1 1 0,0 2 0,-1 2 0,0 1 0,0 2 0,0 1 0,0 3 0,0 0 0,2-1 0,1-1 0,1-2 0,0 0 0,-2-5 0,3 2 0,1-7 0,1-1 0,1-3 0,0-2 0,-2 2 0,0 1 0,-1 3 0,-1 3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5:45.828"/>
    </inkml:context>
    <inkml:brush xml:id="br0">
      <inkml:brushProperty name="width" value="0.05" units="cm"/>
      <inkml:brushProperty name="height" value="0.05" units="cm"/>
      <inkml:brushProperty name="color" value="#004F8B"/>
    </inkml:brush>
  </inkml:definitions>
  <inkml:trace contextRef="#ctx0" brushRef="#br0">0 3657 24575,'4'-11'0,"-1"1"0,0 0 0,0-1 0,-1 0 0,2-1 0,-1-1 0,3-2 0,-1 1 0,2-3 0,-1 4 0,-1-4 0,5-8 0,6-9 0,1 2 0,3-2 0,-9 14 0,1-3 0,-3 3 0,0 0 0,2-2 0,-1 2 0,3-6 0,0 3 0,2 2 0,4-2 0,-1 4 0,6-3 0,-2 0 0,-1 1 0,-1-5 0,-4 1 0,3-4 0,-2-2 0,2 0 0,1-4 0,8-2 0,2-4 0,8-1 0,-5 7 0,2 4 0,-4 3 0,0-4 0,1 0 0,-5 4 0,2-4 0,-1 4 0,6-8 0,-1 0 0,4-1 0,0-4 0,2-2 0,7-7 0,5 0 0,0 3 0,1 3 0,-9 4 0,-7 0 0,-10-1 0,-4 3 0,-7 4 0,3-5 0,-2 0 0,4-9 0,-1-5 0,-4 7 0,-1-6 0,-3 6 0,-2-8 0,-4 2 0,-3-1 0,-2 3 0,0-3 0,0 3 0,0-1 0,1 10 0,1-1 0,1 9 0,0-2 0,0 1 0,0 5 0,1-3 0,0 1 0,1 0 0,-1 2 0,0 6 0,0 0 0,-1 4 0,1-4 0,-1-5 0,0 3 0,-2-8 0,2 4 0,-3-6 0,3 2 0,-3 2 0,2-1 0,-2 5 0,0 0 0,0 6 0,0 7 0,0 3 0,0 3 0,0 1 0,0-1 0,1-2 0,-1-4 0,1-1 0,-1-2 0,1 2 0,0-4 0,2 1 0,-1-7 0,1 0 0,0-4 0,-3 2 0,3 0 0,-3-1 0,3-1 0,-2 1 0,2 0 0,0 4 0,-1 1 0,-1 6 0,0 3 0,-1 7 0,1 0 0,-1 3 0,0-1 0,1 0 0,0 0 0,0 0 0,-1 2 0,0 1 0,0 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5:45.829"/>
    </inkml:context>
    <inkml:brush xml:id="br0">
      <inkml:brushProperty name="width" value="0.05" units="cm"/>
      <inkml:brushProperty name="height" value="0.05" units="cm"/>
      <inkml:brushProperty name="color" value="#004F8B"/>
    </inkml:brush>
  </inkml:definitions>
  <inkml:trace contextRef="#ctx0" brushRef="#br0">1529 1 24575,'-1'12'0,"0"0"0,1 6 0,0 0 0,0 4 0,0-2 0,1 1 0,-1 0 0,1 2 0,1 2 0,-2 0 0,1-4 0,1 1 0,-2-1 0,0 10 0,-2 2 0,-1 5 0,1 5 0,-3 1 0,3 2 0,-4 2 0,-2 3 0,1-1 0,-4 13 0,-1 0 0,-4 16 0,-5 6 0,0-3 0,8-32 0,0 1 0,1-2 0,0 0 0,0 9 0,0 0 0,1-6 0,0-2 0,-3 31 0,2-16 0,3-22 0,0 3 0,-1-5 0,0-3 0,-7 8 0,-4 5 0,-5 4 0,-1 2 0,6-11 0,2 0 0,6-6 0,0-3 0,5-7 0,1-5 0,3-4 0,-1-4 0,1 2 0,-1-1 0,2-2 0,-5 3 0,3-6 0,-7 2 0,2-2 0,0-3 0,0 2 0,1-2 0,-3 1 0,-1 2 0,-1-1 0,-4 1 0,2 1 0,-4 2 0,4 1 0,-1-3 0,6-1 0,1-3 0,3 1 0,-2 0 0,-2 1 0,-4 3 0,-4 0 0,-3 4 0,-3-4 0,0 4 0,-1-3 0,-1 2 0,-3-1 0,2 1 0,-6 1 0,2 0 0,-6 2 0,2 0 0,0 3 0,5-1 0,7-2 0,3 2 0,3-4 0,3 4 0,3-7 0,5-3 0,2-4 0,2 1 0,1-1 0,-2 3 0,3-1 0,-6 4 0,3 2 0,-6 8 0,1 0 0,-2 4 0,-2 0 0,1 0 0,0 2 0,-2 0 0,3-2 0,-3 4 0,3 3 0,-3 1 0,1 0 0,-1-8 0,0-3 0,5-7 0,0-3 0,4-3 0,-1-3 0,0 0 0,1-1 0,-1 1 0,1 2 0,-2-3 0,1 2 0,0-2 0,2-1 0,1-2 0,3-2 0,-3-2 0,3 2 0,-3 1 0,1 2 0,-2 1 0,2 2 0,-1-2 0,1 2 0,0-2 0,1-1 0,1 0 0,-1 0 0,1 1 0,-4 1 0,4 0 0,-3-2 0,3-2 0,2-5 0,0-2 0,1-4 0,-1-2 0,-2 5 0,1-4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5:45.832"/>
    </inkml:context>
    <inkml:brush xml:id="br0">
      <inkml:brushProperty name="width" value="0.025" units="cm"/>
      <inkml:brushProperty name="height" value="0.025" units="cm"/>
      <inkml:brushProperty name="color" value="#E71224"/>
    </inkml:brush>
  </inkml:definitions>
  <inkml:trace contextRef="#ctx0" brushRef="#br0">49 100 24575,'-3'2'0,"1"2"0,0 0 0,0 1 0,0 2 0,0 0 0,0 1 0,0 0 0,0 0 0,0 3 0,0 1 0,2-1 0,1 0 0,1-4 0,1-2 0,0-2 0,0-2 0,-1-1 0,3 0 0,2-1 0,2-2 0,2-5 0,-1 1 0,2-7 0,-3-2 0,0-1 0,-3-1 0,-2 4 0,-3 4 0,0 3 0,0 0 0,0 0 0,0-3 0,-1-2 0,-2 0 0,0-1 0,-3 3 0,0 3 0,-2 2 0,1 4 0,-4 0 0,-1 1 0,-1 0 0,-1 1 0,2 1 0,1 2 0,2 3 0,2-2 0,2 3 0,0-3 0,1 4 0,1-1 0,0 1 0,0-3 0,2 2 0,-1-4 0,1 0 0,0-1 0,2 0 0,3 1 0,5 1 0,6 1 0,-2-2 0,2-2 0,-8 0 0,-2-2 0,-2 0 0,-2 0 0,0-2 0,0 0 0,-1-5 0,2-2 0,-1-4 0,-1-1 0,1-3 0,-4 1 0,0 1 0,-3 1 0,0 6 0,-2 4 0,1 6 0,-4 4 0,1 3 0,-1 3 0,2 3 0,0 2 0,5 3 0,1-3 0,3-1 0,1-3 0,1-4 0,1-3 0,3-2 0,4-3 0,5 0 0,0-1 0,2 0 0,-5-2 0,-4-5 0,-2-3 0,-2-4 0,-2-4 0,-1 5 0,-2-4 0,-1 6 0,-2-2 0,-3 2 0,-2 1 0,-2 3 0,0 6 0,0 3 0,4 4 0,-3-1 0,4 1 0,-1-2 0,3 3 0,0-3 0,2 2 0,3-3 0,-1-1 0,2-1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5:45.833"/>
    </inkml:context>
    <inkml:brush xml:id="br0">
      <inkml:brushProperty name="width" value="0.025" units="cm"/>
      <inkml:brushProperty name="height" value="0.025" units="cm"/>
      <inkml:brushProperty name="color" value="#E71224"/>
    </inkml:brush>
  </inkml:definitions>
  <inkml:trace contextRef="#ctx0" brushRef="#br0">71 113 24575,'-4'0'0,"0"1"0,1 0 0,1 0 0,0 3 0,0-1 0,2 3 0,-2 1 0,-1 5 0,0 2 0,-2 6 0,3 1 0,-1-2 0,3 0 0,1-5 0,2-3 0,0-3 0,0-5 0,1-1 0,0-2 0,1-1 0,0-3 0,1-1 0,-1-5 0,0-1 0,-2 0 0,-1-1 0,-2 3 0,1 0 0,-1 1 0,1-1 0,0-1 0,0-4 0,-1-3 0,0-1 0,0 2 0,0 0 0,-3-1 0,1-4 0,-4 4 0,2 2 0,-3 7 0,1 5 0,-2 3 0,0 1 0,-2 4 0,2 0 0,-1 3 0,3 1 0,1 0 0,1 2 0,3-3 0,-1 0 0,2 2 0,2 1 0,-1 0 0,4 1 0,-1-3 0,2-2 0,-3-2 0,0-2 0,0-2 0,0-1 0,2 0 0,-1-1 0,0-2 0,-3 0 0,3-3 0,-2 2 0,3-5 0,-1 0 0,1-3 0,-1-3 0,-1 0 0,1-6 0,-4 5 0,0 0 0,-1 5 0,-2 5 0,0 3 0,0 2 0,-2 2 0,-1 2 0,-4 2 0,1 2 0,-3 4 0,3 0 0,3 2 0,2 0 0,3 1 0,-1 2 0,2-1 0,0 2 0,0-1 0,3 1 0,2-1 0,8 1 0,-1-5 0,1-4 0,-7-3 0,0-4 0,-2-1 0,0 0 0,1-2 0,-2-2 0,0-3 0,0-2 0,-2-5 0,0-5 0,-5-4 0,-1-1 0,-4 7 0,-1 4 0,2 8 0,2 2 0,1 4 0,0 2 0,-1 0 0,-2 2 0,2 0 0,1-1 0,3-1 0,0-1 0,1-1 0,1 0 0,1-3 0,0 0 0,0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8:28.336"/>
    </inkml:context>
    <inkml:brush xml:id="br0">
      <inkml:brushProperty name="width" value="0.05" units="cm"/>
      <inkml:brushProperty name="height" value="0.05" units="cm"/>
      <inkml:brushProperty name="color" value="#004F8B"/>
    </inkml:brush>
  </inkml:definitions>
  <inkml:trace contextRef="#ctx0" brushRef="#br0">0 3657 24575,'4'-11'0,"-1"1"0,0 0 0,0-1 0,-1 0 0,2-1 0,-1-1 0,3-2 0,-1 1 0,2-3 0,-1 4 0,-1-4 0,5-8 0,6-9 0,1 2 0,3-2 0,-9 14 0,1-3 0,-3 3 0,0 0 0,2-2 0,-1 2 0,3-6 0,0 3 0,2 2 0,4-2 0,-1 4 0,6-3 0,-2 0 0,-1 1 0,-1-5 0,-4 1 0,3-4 0,-2-2 0,2 0 0,1-4 0,8-2 0,2-4 0,8-1 0,-5 7 0,2 4 0,-4 3 0,0-4 0,1 0 0,-5 4 0,2-4 0,-1 4 0,6-8 0,-1 0 0,4-1 0,0-4 0,2-2 0,7-7 0,5 0 0,0 3 0,1 3 0,-9 4 0,-7 0 0,-10-1 0,-4 3 0,-7 4 0,3-5 0,-2 0 0,4-9 0,-1-5 0,-4 7 0,-1-6 0,-3 6 0,-2-8 0,-4 2 0,-3-1 0,-2 3 0,0-3 0,0 3 0,0-1 0,1 10 0,1-1 0,1 9 0,0-2 0,0 1 0,0 5 0,1-3 0,0 1 0,1 0 0,-1 2 0,0 6 0,0 0 0,-1 4 0,1-4 0,-1-5 0,0 3 0,-2-8 0,2 4 0,-3-6 0,3 2 0,-3 2 0,2-1 0,-2 5 0,0 0 0,0 6 0,0 7 0,0 3 0,0 3 0,0 1 0,0-1 0,1-2 0,-1-4 0,1-1 0,-1-2 0,1 2 0,0-4 0,2 1 0,-1-7 0,1 0 0,0-4 0,-3 2 0,3 0 0,-3-1 0,3-1 0,-2 1 0,2 0 0,0 4 0,-1 1 0,-1 6 0,0 3 0,-1 7 0,1 0 0,-1 3 0,0-1 0,1 0 0,0 0 0,0 0 0,-1 2 0,0 1 0,0 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8:28.337"/>
    </inkml:context>
    <inkml:brush xml:id="br0">
      <inkml:brushProperty name="width" value="0.05" units="cm"/>
      <inkml:brushProperty name="height" value="0.05" units="cm"/>
      <inkml:brushProperty name="color" value="#004F8B"/>
    </inkml:brush>
  </inkml:definitions>
  <inkml:trace contextRef="#ctx0" brushRef="#br0">1529 1 24575,'-2'11'0,"1"2"0,1 4 0,0 1 0,0 5 0,0-4 0,1 2 0,0 0 0,0 2 0,0 2 0,0 0 0,0-3 0,0 0 0,-1-1 0,0 9 0,-1 3 0,-3 5 0,3 5 0,-4 1 0,3 2 0,-5 2 0,0 3 0,0-1 0,-5 13 0,1 1 0,-5 14 0,-5 7 0,0-2 0,8-33 0,0 1 0,0-3 0,1 2 0,0 7 0,1 1 0,0-5 0,0-3 0,-3 30 0,2-15 0,2-21 0,2 1 0,-2-4 0,0-2 0,-7 6 0,-4 7 0,-6 2 0,1 4 0,5-12 0,2 0 0,5-7 0,2-2 0,4-6 0,1-7 0,2-3 0,0-3 0,2 1 0,-2-2 0,2-1 0,-5 3 0,2-5 0,-6 1 0,3-3 0,-1-1 0,0 0 0,1-1 0,-3 2 0,-2 0 0,1 0 0,-5 2 0,2-1 0,-4 4 0,4 0 0,-1-3 0,6-1 0,1-3 0,2 0 0,-1 1 0,-1 1 0,-6 3 0,-3 0 0,-2 4 0,-5-3 0,2 3 0,-2-4 0,-2 3 0,-1-1 0,1 2 0,-7 0 0,3-1 0,-5 3 0,1 1 0,0 2 0,5-2 0,6 0 0,4 0 0,3-2 0,3 2 0,4-6 0,4-3 0,2-4 0,2 1 0,0-1 0,0 4 0,1-3 0,-4 6 0,1 1 0,-4 7 0,-1 2 0,-1 2 0,-2 1 0,2 0 0,-2 2 0,0 0 0,2-2 0,-3 5 0,2 1 0,-2 3 0,1-1 0,-1-8 0,1-4 0,4-6 0,0-2 0,3-5 0,0-1 0,1-1 0,0-1 0,-1 1 0,0 1 0,0-2 0,0 2 0,0-2 0,2-1 0,1-1 0,2-4 0,-1 0 0,2 0 0,-4 2 0,3 3 0,-3 0 0,1 2 0,1-3 0,-1 3 0,2-2 0,0 0 0,1-2 0,-2 1 0,2 1 0,-3 1 0,2 0 0,-1-1 0,2-3 0,2-6 0,0 0 0,0-5 0,0-3 0,-1 7 0,0-5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8:28.338"/>
    </inkml:context>
    <inkml:brush xml:id="br0">
      <inkml:brushProperty name="width" value="0.025" units="cm"/>
      <inkml:brushProperty name="height" value="0.025" units="cm"/>
      <inkml:brushProperty name="color" value="#E71224"/>
    </inkml:brush>
  </inkml:definitions>
  <inkml:trace contextRef="#ctx0" brushRef="#br0">108 76 24575,'-2'2'0,"0"2"0,0 0 0,0 0 0,-1 0 0,1 0 0,-1 0 0,1 1 0,-1-2 0,2 1 0,-1-1 0,1 1 0,1-2 0,-1 1 0,0-1 0,0 0 0,-1 2 0,0 0 0,-1 3 0,-1-1 0,3 1 0,-1-3 0,2 0 0,0-2 0,0 1 0,1-1 0,1 0 0,0 1 0,2-2 0,-1 0 0,0-1 0,0 0 0,-1 0 0,1 0 0,-1 0 0,2-1 0,-2-1 0,3-4 0,-2-1 0,2-2 0,-3-2 0,2 2 0,-2 1 0,1 2 0,-2 2 0,0-1 0,0 1 0,0 0 0,0-1 0,-1 2 0,1 0 0,-1 0 0,1 1 0,-1-1 0,0-1 0,0 0 0,-2-3 0,-1-1 0,-3-4 0,-4-1 0,0 1 0,-2 0 0,2 5 0,3 2 0,1 4 0,0 2 0,0 3 0,2 3 0,-1 0 0,1 2 0,-2 1 0,0 1 0,-1 0 0,3 0 0,-1 0 0,2 1 0,0-1 0,2-2 0,0-3 0,1-3 0,0 1 0,0 3 0,1 0 0,0 5 0,6 1 0,-1 0 0,5 3 0,-2-5 0,-1 0 0,-1-6 0,-4 0 0,2-5 0,1-1 0,3-5 0,7-6 0,-1-1 0,2-5 0,-2 1 0,-3 0 0,0-1 0,-6 7 0,0 0 0,-4 4 0,1 1 0,-2 0 0,0 0 0,-1-3 0,0 1 0,-1-2 0,0 3 0,-2 1 0,-1 2 0,0-1 0,-2 2 0,-1-1 0,2 3 0,-3-1 0,1 1 0,-2 0 0,1 1 0,3 0 0,0 0 0,0 4 0,-2 0 0,1 5 0,-2-2 0,0 8 0,-2-1 0,0 8 0,2-4 0,3 0 0,2-5 0,2-1 0,0-1 0,1-4 0,0-1 0,0-4 0,1 0 0,4-1 0,-1-1 0,5 0 0,-2 0 0,-1-1 0,0-2 0,-5 0 0,1-4 0,0 0 0,0-4 0,-1-2 0,0 0 0,-1-1 0,-1 2 0,0 4 0,-2 3 0,0 5 0,0 1 0,-2 2 0,3-1 0,-1 0 0,2 0 0,0-2 0,1 1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8:28.339"/>
    </inkml:context>
    <inkml:brush xml:id="br0">
      <inkml:brushProperty name="width" value="0.025" units="cm"/>
      <inkml:brushProperty name="height" value="0.025" units="cm"/>
      <inkml:brushProperty name="color" value="#E71224"/>
    </inkml:brush>
  </inkml:definitions>
  <inkml:trace contextRef="#ctx0" brushRef="#br0">123 50 24575,'-4'-6'0,"0"0"0,-1 0 0,1 1 0,-1 0 0,1-1 0,0 1 0,0 1 0,3 1 0,-2 1 0,2 1 0,-2 1 0,-1 1 0,-1 0 0,-1 3 0,2-1 0,-1 1 0,3-1 0,-2 3 0,1 1 0,-1 3 0,1 0 0,2 3 0,1-1 0,0 3 0,1-1 0,2 0 0,2-2 0,0 1 0,1 0 0,-1-3 0,0-2 0,-1-2 0,0-3 0,-1 1 0,1-1 0,1 2 0,3-1 0,1 3 0,5 0 0,1 0 0,2-2 0,-4-3 0,-3-1 0,-4 0 0,-1-5 0,-2-6 0,1-9 0,-3-2 0,1-3 0,-2 3 0,-2 4 0,0 2 0,-2 4 0,-1 3 0,-2 3 0,1 1 0,-2 1 0,1 1 0,0 0 0,-3 0 0,-2 1 0,-5-2 0,-1 0 0,1 2 0,2-1 0,5 2 0,4 0 0,4 1 0,-2 3 0,0 3 0,-2 3 0,0 0 0,0 4 0,1-2 0,1 0 0,0-3 0,3-2 0,0-3 0,3-2 0,5-1 0,2-2 0,4-4 0,-1-2 0,1-3 0,-1-2 0,-2 0 0,-2 1 0,-3 2 0,-2 3 0,-2-2 0,-3-1 0,0 0 0,-2 0 0,-1 3 0,1 2 0,0 2 0,1 1 0,0 2 0,-1 2 0,0 1 0,0 2 0,0 1 0,0 3 0,0 0 0,2-1 0,1-1 0,1-2 0,0 0 0,-2-5 0,3 2 0,1-7 0,1-1 0,1-3 0,0-2 0,-2 2 0,0 1 0,-1 3 0,-1 3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8:28.340"/>
    </inkml:context>
    <inkml:brush xml:id="br0">
      <inkml:brushProperty name="width" value="0.05" units="cm"/>
      <inkml:brushProperty name="height" value="0.05" units="cm"/>
      <inkml:brushProperty name="color" value="#004F8B"/>
    </inkml:brush>
  </inkml:definitions>
  <inkml:trace contextRef="#ctx0" brushRef="#br0">0 3657 24575,'4'-11'0,"-1"1"0,0 0 0,0-1 0,-1 0 0,2-1 0,-1-1 0,3-2 0,-1 1 0,2-3 0,-1 4 0,-1-4 0,5-8 0,6-9 0,1 2 0,3-2 0,-9 14 0,1-3 0,-3 3 0,0 0 0,2-2 0,-1 2 0,3-6 0,0 3 0,2 2 0,4-2 0,-1 4 0,6-3 0,-2 0 0,-1 1 0,-1-5 0,-4 1 0,3-4 0,-2-2 0,2 0 0,1-4 0,8-2 0,2-4 0,8-1 0,-5 7 0,2 4 0,-4 3 0,0-4 0,1 0 0,-5 4 0,2-4 0,-1 4 0,6-8 0,-1 0 0,4-1 0,0-4 0,2-2 0,7-7 0,5 0 0,0 3 0,1 3 0,-9 4 0,-7 0 0,-10-1 0,-4 3 0,-7 4 0,3-5 0,-2 0 0,4-9 0,-1-5 0,-4 7 0,-1-6 0,-3 6 0,-2-8 0,-4 2 0,-3-1 0,-2 3 0,0-3 0,0 3 0,0-1 0,1 10 0,1-1 0,1 9 0,0-2 0,0 1 0,0 5 0,1-3 0,0 1 0,1 0 0,-1 2 0,0 6 0,0 0 0,-1 4 0,1-4 0,-1-5 0,0 3 0,-2-8 0,2 4 0,-3-6 0,3 2 0,-3 2 0,2-1 0,-2 5 0,0 0 0,0 6 0,0 7 0,0 3 0,0 3 0,0 1 0,0-1 0,1-2 0,-1-4 0,1-1 0,-1-2 0,1 2 0,0-4 0,2 1 0,-1-7 0,1 0 0,0-4 0,-3 2 0,3 0 0,-3-1 0,3-1 0,-2 1 0,2 0 0,0 4 0,-1 1 0,-1 6 0,0 3 0,-1 7 0,1 0 0,-1 3 0,0-1 0,1 0 0,0 0 0,0 0 0,-1 2 0,0 1 0,0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3:59.471"/>
    </inkml:context>
    <inkml:brush xml:id="br0">
      <inkml:brushProperty name="width" value="0.05" units="cm"/>
      <inkml:brushProperty name="height" value="0.05" units="cm"/>
      <inkml:brushProperty name="color" value="#004F8B"/>
    </inkml:brush>
  </inkml:definitions>
  <inkml:trace contextRef="#ctx0" brushRef="#br0">1529 1 24575,'-2'11'0,"1"2"0,1 4 0,0 1 0,0 5 0,0-4 0,1 2 0,0 0 0,0 2 0,0 2 0,0 0 0,0-3 0,0 0 0,-1-1 0,0 9 0,-1 3 0,-3 5 0,3 5 0,-4 1 0,3 2 0,-5 2 0,0 3 0,0-1 0,-5 13 0,1 1 0,-5 14 0,-5 7 0,0-2 0,8-33 0,0 1 0,0-3 0,1 2 0,0 7 0,1 1 0,0-5 0,0-3 0,-3 30 0,2-15 0,2-21 0,2 1 0,-2-4 0,0-2 0,-7 6 0,-4 7 0,-6 2 0,1 4 0,5-12 0,2 0 0,5-7 0,2-2 0,4-6 0,1-7 0,2-3 0,0-3 0,2 1 0,-2-2 0,2-1 0,-5 3 0,2-5 0,-6 1 0,3-3 0,-1-1 0,0 0 0,1-1 0,-3 2 0,-2 0 0,1 0 0,-5 2 0,2-1 0,-4 4 0,4 0 0,-1-3 0,6-1 0,1-3 0,2 0 0,-1 1 0,-1 1 0,-6 3 0,-3 0 0,-2 4 0,-5-3 0,2 3 0,-2-4 0,-2 3 0,-1-1 0,1 2 0,-7 0 0,3-1 0,-5 3 0,1 1 0,0 2 0,5-2 0,6 0 0,4 0 0,3-2 0,3 2 0,4-6 0,4-3 0,2-4 0,2 1 0,0-1 0,0 4 0,1-3 0,-4 6 0,1 1 0,-4 7 0,-1 2 0,-1 2 0,-2 1 0,2 0 0,-2 2 0,0 0 0,2-2 0,-3 5 0,2 1 0,-2 3 0,1-1 0,-1-8 0,1-4 0,4-6 0,0-2 0,3-5 0,0-1 0,1-1 0,0-1 0,-1 1 0,0 1 0,0-2 0,0 2 0,0-2 0,2-1 0,1-1 0,2-4 0,-1 0 0,2 0 0,-4 2 0,3 3 0,-3 0 0,1 2 0,1-3 0,-1 3 0,2-2 0,0 0 0,1-2 0,-2 1 0,2 1 0,-3 1 0,2 0 0,-1-1 0,2-3 0,2-6 0,0 0 0,0-5 0,0-3 0,-1 7 0,0-5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8:28.341"/>
    </inkml:context>
    <inkml:brush xml:id="br0">
      <inkml:brushProperty name="width" value="0.05" units="cm"/>
      <inkml:brushProperty name="height" value="0.05" units="cm"/>
      <inkml:brushProperty name="color" value="#004F8B"/>
    </inkml:brush>
  </inkml:definitions>
  <inkml:trace contextRef="#ctx0" brushRef="#br0">1529 1 24575,'-1'12'0,"0"0"0,1 6 0,0 0 0,0 4 0,0-2 0,1 1 0,-1 0 0,1 2 0,1 2 0,-2 0 0,1-4 0,1 1 0,-2-1 0,0 10 0,-2 2 0,-1 5 0,1 5 0,-3 1 0,3 2 0,-4 2 0,-2 3 0,1-1 0,-4 13 0,-1 0 0,-4 16 0,-5 6 0,0-3 0,8-32 0,0 1 0,1-2 0,0 0 0,0 9 0,0 0 0,1-6 0,0-2 0,-3 31 0,2-16 0,3-22 0,0 3 0,-1-5 0,0-3 0,-7 8 0,-4 5 0,-5 4 0,-1 2 0,6-11 0,2 0 0,6-6 0,0-3 0,5-7 0,1-5 0,3-4 0,-1-4 0,1 2 0,-1-1 0,2-2 0,-5 3 0,3-6 0,-7 2 0,2-2 0,0-3 0,0 2 0,1-2 0,-3 1 0,-1 2 0,-1-1 0,-4 1 0,2 1 0,-4 2 0,4 1 0,-1-3 0,6-1 0,1-3 0,3 1 0,-2 0 0,-2 1 0,-4 3 0,-4 0 0,-3 4 0,-3-4 0,0 4 0,-1-3 0,-1 2 0,-3-1 0,2 1 0,-6 1 0,2 0 0,-6 2 0,2 0 0,0 3 0,5-1 0,7-2 0,3 2 0,3-4 0,3 4 0,3-7 0,5-3 0,2-4 0,2 1 0,1-1 0,-2 3 0,3-1 0,-6 4 0,3 2 0,-6 8 0,1 0 0,-2 4 0,-2 0 0,1 0 0,0 2 0,-2 0 0,3-2 0,-3 4 0,3 3 0,-3 1 0,1 0 0,-1-8 0,0-3 0,5-7 0,0-3 0,4-3 0,-1-3 0,0 0 0,1-1 0,-1 1 0,1 2 0,-2-3 0,1 2 0,0-2 0,2-1 0,1-2 0,3-2 0,-3-2 0,3 2 0,-3 1 0,1 2 0,-2 1 0,2 2 0,-1-2 0,1 2 0,0-2 0,1-1 0,1 0 0,-1 0 0,1 1 0,-4 1 0,4 0 0,-3-2 0,3-2 0,2-5 0,0-2 0,1-4 0,-1-2 0,-2 5 0,1-4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8:28.342"/>
    </inkml:context>
    <inkml:brush xml:id="br0">
      <inkml:brushProperty name="width" value="0.025" units="cm"/>
      <inkml:brushProperty name="height" value="0.025" units="cm"/>
      <inkml:brushProperty name="color" value="#E71224"/>
    </inkml:brush>
  </inkml:definitions>
  <inkml:trace contextRef="#ctx0" brushRef="#br0">49 100 24575,'-3'2'0,"1"2"0,0 0 0,0 1 0,0 2 0,0 0 0,0 1 0,0 0 0,0 0 0,0 3 0,0 1 0,2-1 0,1 0 0,1-4 0,1-2 0,0-2 0,0-2 0,-1-1 0,3 0 0,2-1 0,2-2 0,2-5 0,-1 1 0,2-7 0,-3-2 0,0-1 0,-3-1 0,-2 4 0,-3 4 0,0 3 0,0 0 0,0 0 0,0-3 0,-1-2 0,-2 0 0,0-1 0,-3 3 0,0 3 0,-2 2 0,1 4 0,-4 0 0,-1 1 0,-1 0 0,-1 1 0,2 1 0,1 2 0,2 3 0,2-2 0,2 3 0,0-3 0,1 4 0,1-1 0,0 1 0,0-3 0,2 2 0,-1-4 0,1 0 0,0-1 0,2 0 0,3 1 0,5 1 0,6 1 0,-2-2 0,2-2 0,-8 0 0,-2-2 0,-2 0 0,-2 0 0,0-2 0,0 0 0,-1-5 0,2-2 0,-1-4 0,-1-1 0,1-3 0,-4 1 0,0 1 0,-3 1 0,0 6 0,-2 4 0,1 6 0,-4 4 0,1 3 0,-1 3 0,2 3 0,0 2 0,5 3 0,1-3 0,3-1 0,1-3 0,1-4 0,1-3 0,3-2 0,4-3 0,5 0 0,0-1 0,2 0 0,-5-2 0,-4-5 0,-2-3 0,-2-4 0,-2-4 0,-1 5 0,-2-4 0,-1 6 0,-2-2 0,-3 2 0,-2 1 0,-2 3 0,0 6 0,0 3 0,4 4 0,-3-1 0,4 1 0,-1-2 0,3 3 0,0-3 0,2 2 0,3-3 0,-1-1 0,2-1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8:28.343"/>
    </inkml:context>
    <inkml:brush xml:id="br0">
      <inkml:brushProperty name="width" value="0.025" units="cm"/>
      <inkml:brushProperty name="height" value="0.025" units="cm"/>
      <inkml:brushProperty name="color" value="#E71224"/>
    </inkml:brush>
  </inkml:definitions>
  <inkml:trace contextRef="#ctx0" brushRef="#br0">71 113 24575,'-4'0'0,"0"1"0,1 0 0,1 0 0,0 3 0,0-1 0,2 3 0,-2 1 0,-1 5 0,0 2 0,-2 6 0,3 1 0,-1-2 0,3 0 0,1-5 0,2-3 0,0-3 0,0-5 0,1-1 0,0-2 0,1-1 0,0-3 0,1-1 0,-1-5 0,0-1 0,-2 0 0,-1-1 0,-2 3 0,1 0 0,-1 1 0,1-1 0,0-1 0,0-4 0,-1-3 0,0-1 0,0 2 0,0 0 0,-3-1 0,1-4 0,-4 4 0,2 2 0,-3 7 0,1 5 0,-2 3 0,0 1 0,-2 4 0,2 0 0,-1 3 0,3 1 0,1 0 0,1 2 0,3-3 0,-1 0 0,2 2 0,2 1 0,-1 0 0,4 1 0,-1-3 0,2-2 0,-3-2 0,0-2 0,0-2 0,0-1 0,2 0 0,-1-1 0,0-2 0,-3 0 0,3-3 0,-2 2 0,3-5 0,-1 0 0,1-3 0,-1-3 0,-1 0 0,1-6 0,-4 5 0,0 0 0,-1 5 0,-2 5 0,0 3 0,0 2 0,-2 2 0,-1 2 0,-4 2 0,1 2 0,-3 4 0,3 0 0,3 2 0,2 0 0,3 1 0,-1 2 0,2-1 0,0 2 0,0-1 0,3 1 0,2-1 0,8 1 0,-1-5 0,1-4 0,-7-3 0,0-4 0,-2-1 0,0 0 0,1-2 0,-2-2 0,0-3 0,0-2 0,-2-5 0,0-5 0,-5-4 0,-1-1 0,-4 7 0,-1 4 0,2 8 0,2 2 0,1 4 0,0 2 0,-1 0 0,-2 2 0,2 0 0,1-1 0,3-1 0,0-1 0,1-1 0,1 0 0,1-3 0,0 0 0,0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9:19.982"/>
    </inkml:context>
    <inkml:brush xml:id="br0">
      <inkml:brushProperty name="width" value="0.025" units="cm"/>
      <inkml:brushProperty name="height" value="0.025" units="cm"/>
      <inkml:brushProperty name="color" value="#E71224"/>
    </inkml:brush>
  </inkml:definitions>
  <inkml:trace contextRef="#ctx0" brushRef="#br0">123 50 24575,'-4'-6'0,"0"0"0,-1 0 0,1 1 0,-1 0 0,1-1 0,0 1 0,0 1 0,3 1 0,-2 1 0,2 1 0,-2 1 0,-1 1 0,-1 0 0,-1 3 0,2-1 0,-1 1 0,3-1 0,-2 3 0,1 1 0,-1 3 0,1 0 0,2 3 0,1-1 0,0 3 0,1-1 0,2 0 0,2-2 0,0 1 0,1 0 0,-1-3 0,0-2 0,-1-2 0,0-3 0,-1 1 0,1-1 0,1 2 0,3-1 0,1 3 0,5 0 0,1 0 0,2-2 0,-4-3 0,-3-1 0,-4 0 0,-1-5 0,-2-6 0,1-9 0,-3-2 0,1-3 0,-2 3 0,-2 4 0,0 2 0,-2 4 0,-1 3 0,-2 3 0,1 1 0,-2 1 0,1 1 0,0 0 0,-3 0 0,-2 1 0,-5-2 0,-1 0 0,1 2 0,2-1 0,5 2 0,4 0 0,4 1 0,-2 3 0,0 3 0,-2 3 0,0 0 0,0 4 0,1-2 0,1 0 0,0-3 0,3-2 0,0-3 0,3-2 0,5-1 0,2-2 0,4-4 0,-1-2 0,1-3 0,-1-2 0,-2 0 0,-2 1 0,-3 2 0,-2 3 0,-2-2 0,-3-1 0,0 0 0,-2 0 0,-1 3 0,1 2 0,0 2 0,1 1 0,0 2 0,-1 2 0,0 1 0,0 2 0,0 1 0,0 3 0,0 0 0,2-1 0,1-1 0,1-2 0,0 0 0,-2-5 0,3 2 0,1-7 0,1-1 0,1-3 0,0-2 0,-2 2 0,0 1 0,-1 3 0,-1 3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9:37.654"/>
    </inkml:context>
    <inkml:brush xml:id="br0">
      <inkml:brushProperty name="width" value="0.05" units="cm"/>
      <inkml:brushProperty name="height" value="0.05" units="cm"/>
      <inkml:brushProperty name="color" value="#004F8B"/>
    </inkml:brush>
  </inkml:definitions>
  <inkml:trace contextRef="#ctx0" brushRef="#br0">0 3657 24575,'4'-11'0,"-1"1"0,0 0 0,0-1 0,-1 0 0,2-1 0,-1-1 0,3-2 0,-1 1 0,2-3 0,-1 4 0,-1-4 0,5-8 0,6-9 0,1 2 0,3-2 0,-9 14 0,1-3 0,-3 3 0,0 0 0,2-2 0,-1 2 0,3-6 0,0 3 0,2 2 0,4-2 0,-1 4 0,6-3 0,-2 0 0,-1 1 0,-1-5 0,-4 1 0,3-4 0,-2-2 0,2 0 0,1-4 0,8-2 0,2-4 0,8-1 0,-5 7 0,2 4 0,-4 3 0,0-4 0,1 0 0,-5 4 0,2-4 0,-1 4 0,6-8 0,-1 0 0,4-1 0,0-4 0,2-2 0,7-7 0,5 0 0,0 3 0,1 3 0,-9 4 0,-7 0 0,-10-1 0,-4 3 0,-7 4 0,3-5 0,-2 0 0,4-9 0,-1-5 0,-4 7 0,-1-6 0,-3 6 0,-2-8 0,-4 2 0,-3-1 0,-2 3 0,0-3 0,0 3 0,0-1 0,1 10 0,1-1 0,1 9 0,0-2 0,0 1 0,0 5 0,1-3 0,0 1 0,1 0 0,-1 2 0,0 6 0,0 0 0,-1 4 0,1-4 0,-1-5 0,0 3 0,-2-8 0,2 4 0,-3-6 0,3 2 0,-3 2 0,2-1 0,-2 5 0,0 0 0,0 6 0,0 7 0,0 3 0,0 3 0,0 1 0,0-1 0,1-2 0,-1-4 0,1-1 0,-1-2 0,1 2 0,0-4 0,2 1 0,-1-7 0,1 0 0,0-4 0,-3 2 0,3 0 0,-3-1 0,3-1 0,-2 1 0,2 0 0,0 4 0,-1 1 0,-1 6 0,0 3 0,-1 7 0,1 0 0,-1 3 0,0-1 0,1 0 0,0 0 0,0 0 0,-1 2 0,0 1 0,0 1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9:37.655"/>
    </inkml:context>
    <inkml:brush xml:id="br0">
      <inkml:brushProperty name="width" value="0.05" units="cm"/>
      <inkml:brushProperty name="height" value="0.05" units="cm"/>
      <inkml:brushProperty name="color" value="#004F8B"/>
    </inkml:brush>
  </inkml:definitions>
  <inkml:trace contextRef="#ctx0" brushRef="#br0">1529 1 24575,'-1'12'0,"0"0"0,1 6 0,0 0 0,0 4 0,0-2 0,1 1 0,-1 0 0,1 2 0,1 2 0,-2 0 0,1-4 0,1 1 0,-2-1 0,0 10 0,-2 2 0,-1 5 0,1 5 0,-3 1 0,3 2 0,-4 2 0,-2 3 0,1-1 0,-4 13 0,-1 0 0,-4 16 0,-5 6 0,0-3 0,8-32 0,0 1 0,1-2 0,0 0 0,0 9 0,0 0 0,1-6 0,0-2 0,-3 31 0,2-16 0,3-22 0,0 3 0,-1-5 0,0-3 0,-7 8 0,-4 5 0,-5 4 0,-1 2 0,6-11 0,2 0 0,6-6 0,0-3 0,5-7 0,1-5 0,3-4 0,-1-4 0,1 2 0,-1-1 0,2-2 0,-5 3 0,3-6 0,-7 2 0,2-2 0,0-3 0,0 2 0,1-2 0,-3 1 0,-1 2 0,-1-1 0,-4 1 0,2 1 0,-4 2 0,4 1 0,-1-3 0,6-1 0,1-3 0,3 1 0,-2 0 0,-2 1 0,-4 3 0,-4 0 0,-3 4 0,-3-4 0,0 4 0,-1-3 0,-1 2 0,-3-1 0,2 1 0,-6 1 0,2 0 0,-6 2 0,2 0 0,0 3 0,5-1 0,7-2 0,3 2 0,3-4 0,3 4 0,3-7 0,5-3 0,2-4 0,2 1 0,1-1 0,-2 3 0,3-1 0,-6 4 0,3 2 0,-6 8 0,1 0 0,-2 4 0,-2 0 0,1 0 0,0 2 0,-2 0 0,3-2 0,-3 4 0,3 3 0,-3 1 0,1 0 0,-1-8 0,0-3 0,5-7 0,0-3 0,4-3 0,-1-3 0,0 0 0,1-1 0,-1 1 0,1 2 0,-2-3 0,1 2 0,0-2 0,2-1 0,1-2 0,3-2 0,-3-2 0,3 2 0,-3 1 0,1 2 0,-2 1 0,2 2 0,-1-2 0,1 2 0,0-2 0,1-1 0,1 0 0,-1 0 0,1 1 0,-4 1 0,4 0 0,-3-2 0,3-2 0,2-5 0,0-2 0,1-4 0,-1-2 0,-2 5 0,1-4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9:37.656"/>
    </inkml:context>
    <inkml:brush xml:id="br0">
      <inkml:brushProperty name="width" value="0.025" units="cm"/>
      <inkml:brushProperty name="height" value="0.025" units="cm"/>
      <inkml:brushProperty name="color" value="#E71224"/>
    </inkml:brush>
  </inkml:definitions>
  <inkml:trace contextRef="#ctx0" brushRef="#br0">49 100 24575,'-3'2'0,"1"2"0,0 0 0,0 1 0,0 2 0,0 0 0,0 1 0,0 0 0,0 0 0,0 3 0,0 1 0,2-1 0,1 0 0,1-4 0,1-2 0,0-2 0,0-2 0,-1-1 0,3 0 0,2-1 0,2-2 0,2-5 0,-1 1 0,2-7 0,-3-2 0,0-1 0,-3-1 0,-2 4 0,-3 4 0,0 3 0,0 0 0,0 0 0,0-3 0,-1-2 0,-2 0 0,0-1 0,-3 3 0,0 3 0,-2 2 0,1 4 0,-4 0 0,-1 1 0,-1 0 0,-1 1 0,2 1 0,1 2 0,2 3 0,2-2 0,2 3 0,0-3 0,1 4 0,1-1 0,0 1 0,0-3 0,2 2 0,-1-4 0,1 0 0,0-1 0,2 0 0,3 1 0,5 1 0,6 1 0,-2-2 0,2-2 0,-8 0 0,-2-2 0,-2 0 0,-2 0 0,0-2 0,0 0 0,-1-5 0,2-2 0,-1-4 0,-1-1 0,1-3 0,-4 1 0,0 1 0,-3 1 0,0 6 0,-2 4 0,1 6 0,-4 4 0,1 3 0,-1 3 0,2 3 0,0 2 0,5 3 0,1-3 0,3-1 0,1-3 0,1-4 0,1-3 0,3-2 0,4-3 0,5 0 0,0-1 0,2 0 0,-5-2 0,-4-5 0,-2-3 0,-2-4 0,-2-4 0,-1 5 0,-2-4 0,-1 6 0,-2-2 0,-3 2 0,-2 1 0,-2 3 0,0 6 0,0 3 0,4 4 0,-3-1 0,4 1 0,-1-2 0,3 3 0,0-3 0,2 2 0,3-3 0,-1-1 0,2-1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51:57.883"/>
    </inkml:context>
    <inkml:brush xml:id="br0">
      <inkml:brushProperty name="width" value="0.025" units="cm"/>
      <inkml:brushProperty name="height" value="0.025" units="cm"/>
      <inkml:brushProperty name="color" value="#004F8B"/>
    </inkml:brush>
  </inkml:definitions>
  <inkml:trace contextRef="#ctx0" brushRef="#br0">1 0 24575,'0'6'0,"0"1"0,0 1 0,0 3 0,0 0 0,0 5 0,1 2 0,-1 2 0,4 0 0,-3-2 0,3 2 0,0 2 0,2 1 0,0 2 0,0-4 0,-1 1 0,0 3 0,1 2 0,0 4 0,0-2 0,1 5 0,1-1 0,4 7 0,-1-1 0,0-2 0,2 5 0,-2-6 0,1 7 0,-1-5 0,0-3 0,-1 1 0,3-3 0,-1 1 0,3 3 0,0-5 0,5 5 0,5 0 0,7 6 0,3 5 0,0-2 0,4 3 0,-4-3 0,4 1 0,0-3 0,-10-10 0,4-1 0,-10-6 0,1 0 0,-2-3 0,-4-3 0,0-4 0,-2 1 0,5 0 0,5 7 0,3-1 0,8 7 0,1 2 0,9 1 0,5 5 0,3-4 0,11 6 0,5 0 0,12 4 0,6 0 0,-18-11 0,-2 1 0,-14-12 0,-2 4 0,7-3 0,-15-2 0,5-1 0,-8-5 0,7 2 0,0-3 0,9 1 0,5 1 0,8 1 0,-3-2 0,-10-2 0,-1-3 0,-7-2 0,4 1 0,-5-2 0,-9-2 0,11 1 0,-6-3 0,16 1 0,-6 0 0,-3-1 0,6 1 0,7-1 0,15 2 0,7 0 0,-4 2 0,-5 0 0,-5 0 0,-5-2 0,2 0 0,-14-4 0,-1 1 0,-9-3 0,3 3 0,4-1 0,-3 0 0,8 0 0,-8-2 0,6 0 0,-4 0 0,-5 1 0,0 0 0,-11 0 0,-7-1 0,-9 0 0,-9 0 0,-2 0 0,-3 0 0,-1 0 0,-3 0 0,-4-5 0,-3 4 0,2-3 0,-1 4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52:02.091"/>
    </inkml:context>
    <inkml:brush xml:id="br0">
      <inkml:brushProperty name="width" value="0.025" units="cm"/>
      <inkml:brushProperty name="height" value="0.025" units="cm"/>
      <inkml:brushProperty name="color" value="#004F8B"/>
    </inkml:brush>
  </inkml:definitions>
  <inkml:trace contextRef="#ctx0" brushRef="#br0">4416 0 24575,'-8'0'0,"0"0"0,1 0 0,2 0 0,-1 0 0,-1 0 0,-9 0 0,-2 1 0,-9 0 0,2 0 0,-9-1 0,2 0 0,-6 0 0,2 0 0,-7 1 0,3 1 0,-7 0 0,0-1 0,-5-1 0,1 0 0,-5 0 0,-4 2 0,-11 0 0,-8 2 0,9 0 0,-14 0 0,12 0 0,-8 2 0,-8 2 0,17 5 0,-17 10 0,3 5 0,35-10 0,0 0 0,-2 2 0,1 0 0,4-2 0,0 0 0,-2 1 0,2 1 0,-30 11 0,-1-3 0,12-2 0,15-8 0,-3 3 0,8 1 0,-12 4 0,0 5 0,0 0 0,-8 11 0,-6 7 0,32-18 0,-1 2 0,-2 0 0,2-1 0,-20 22 0,8-8 0,16-12 0,3-3 0,3-1 0,4-5 0,0 1 0,-2 0 0,1 5 0,-8 4 0,5-3 0,-7 6 0,3-3 0,-3 4 0,0-3 0,7-8 0,-3-1 0,3-5 0,-1 1 0,1-2 0,-1 5 0,3-2 0,-4 4 0,2-2 0,5-4 0,-5 1 0,-2 4 0,-12 7 0,-7 6 0,2 2 0,-8 3 0,7 2 0,-3 2 0,8-1 0,12-10 0,4 0 0,10-9 0,1 4 0,5-2 0,3-2 0,2 0 0,2-6 0,1 1 0,0-4 0,1 1 0,-2-2 0,-1 1 0,-4 1 0,-2 1 0,1-1 0,-4 2 0,-2-2 0,-4 5 0,-1 0 0,4-4 0,3 0 0,1-5 0,1 3 0,1-4 0,5-2 0,1-5 0,3 0 0,1-4 0,0 1 0,2-1 0,-1 0 0,1 0 0,0-1 0,0 1 0,2-1 0,-3 1 0,2 0 0,-1-1 0,0 0 0,-7-3 0,6 0 0,-6-1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52:28.269"/>
    </inkml:context>
    <inkml:brush xml:id="br0">
      <inkml:brushProperty name="width" value="0.025" units="cm"/>
      <inkml:brushProperty name="height" value="0.025" units="cm"/>
      <inkml:brushProperty name="color" value="#004F8B"/>
    </inkml:brush>
  </inkml:definitions>
  <inkml:trace contextRef="#ctx0" brushRef="#br0">17 0 24575,'9'11'0,"4"0"0,6 10 0,0-4 0,1 6 0,-1-2 0,1 3 0,0-1 0,-4-4 0,-3-4 0,-4-3 0,2-2 0,-1-1 0,1 0 0,-1-2 0,1 1 0,0-1 0,-2 0 0,-2-1 0,-1-1 0,0 2 0,1 0 0,-2 1 0,3-1 0,-1 1 0,2 1 0,1 1 0,1-1 0,0 1 0,2-1 0,-1 1 0,0-3 0,-4-1 0,-3-3 0,-3-1 0,-5 1 0,2-1 0,-6 1 0,4 0 0,-2 1 0,-1 1 0,-2-1 0,1 1 0,-6-1 0,4-2 0,-1 3 0,0-4 0,2 4 0,0-2 0,3 1 0,0-2 0,0 2 0,-2-1 0,-1 2 0,2-1 0,1 0 0,0-2 0,1 2 0,-3-1 0,3 0 0,-2 0 0,1-1 0,0 2 0,-3-1 0,3 0 0,-2 1 0,2-2 0,0 2 0,0-1 0,1-2 0,-2 2 0,2-1 0,-3 1 0,2 1 0,0-1 0,1 0 0,0 0 0,1-1 0,0 1 0,-2 0 0,0 1 0,-2 0 0,-2 2 0,1-2 0,-1 2 0,0 0 0,1 0 0,0 0 0,1-2 0,-2 1 0,0 0 0,-4 1 0,0 2 0,1-2 0,3 0 0,4-2 0,2-1 0,1-1 0,1-2 0,1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4:11.170"/>
    </inkml:context>
    <inkml:brush xml:id="br0">
      <inkml:brushProperty name="width" value="0.025" units="cm"/>
      <inkml:brushProperty name="height" value="0.025" units="cm"/>
      <inkml:brushProperty name="color" value="#E71224"/>
    </inkml:brush>
  </inkml:definitions>
  <inkml:trace contextRef="#ctx0" brushRef="#br0">108 76 24575,'-2'2'0,"0"2"0,0 0 0,0 0 0,-1 0 0,1 0 0,-1 0 0,1 1 0,-1-2 0,2 1 0,-1-1 0,1 1 0,1-2 0,-1 1 0,0-1 0,0 0 0,-1 2 0,0 0 0,-1 3 0,-1-1 0,3 1 0,-1-3 0,2 0 0,0-2 0,0 1 0,1-1 0,1 0 0,0 1 0,2-2 0,-1 0 0,0-1 0,0 0 0,-1 0 0,1 0 0,-1 0 0,2-1 0,-2-1 0,3-4 0,-2-1 0,2-2 0,-3-2 0,2 2 0,-2 1 0,1 2 0,-2 2 0,0-1 0,0 1 0,0 0 0,0-1 0,-1 2 0,1 0 0,-1 0 0,1 1 0,-1-1 0,0-1 0,0 0 0,-2-3 0,-1-1 0,-3-4 0,-4-1 0,0 1 0,-2 0 0,2 5 0,3 2 0,1 4 0,0 2 0,0 3 0,2 3 0,-1 0 0,1 2 0,-2 1 0,0 1 0,-1 0 0,3 0 0,-1 0 0,2 1 0,0-1 0,2-2 0,0-3 0,1-3 0,0 1 0,0 3 0,1 0 0,0 5 0,6 1 0,-1 0 0,5 3 0,-2-5 0,-1 0 0,-1-6 0,-4 0 0,2-5 0,1-1 0,3-5 0,7-6 0,-1-1 0,2-5 0,-2 1 0,-3 0 0,0-1 0,-6 7 0,0 0 0,-4 4 0,1 1 0,-2 0 0,0 0 0,-1-3 0,0 1 0,-1-2 0,0 3 0,-2 1 0,-1 2 0,0-1 0,-2 2 0,-1-1 0,2 3 0,-3-1 0,1 1 0,-2 0 0,1 1 0,3 0 0,0 0 0,0 4 0,-2 0 0,1 5 0,-2-2 0,0 8 0,-2-1 0,0 8 0,2-4 0,3 0 0,2-5 0,2-1 0,0-1 0,1-4 0,0-1 0,0-4 0,1 0 0,4-1 0,-1-1 0,5 0 0,-2 0 0,-1-1 0,0-2 0,-5 0 0,1-4 0,0 0 0,0-4 0,-1-2 0,0 0 0,-1-1 0,-1 2 0,0 4 0,-2 3 0,0 5 0,0 1 0,-2 2 0,3-1 0,-1 0 0,2 0 0,0-2 0,1 1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52:36.257"/>
    </inkml:context>
    <inkml:brush xml:id="br0">
      <inkml:brushProperty name="width" value="0.025" units="cm"/>
      <inkml:brushProperty name="height" value="0.025" units="cm"/>
      <inkml:brushProperty name="color" value="#004F8B"/>
    </inkml:brush>
  </inkml:definitions>
  <inkml:trace contextRef="#ctx0" brushRef="#br0">1 3 24575,'0'-1'0,"0"0"0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52:44.671"/>
    </inkml:context>
    <inkml:brush xml:id="br0">
      <inkml:brushProperty name="width" value="0.025" units="cm"/>
      <inkml:brushProperty name="height" value="0.025" units="cm"/>
      <inkml:brushProperty name="color" value="#004F8B"/>
    </inkml:brush>
  </inkml:definitions>
  <inkml:trace contextRef="#ctx0" brushRef="#br0">0 3 24575,'0'-2'0,"0"1"0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52:51.725"/>
    </inkml:context>
    <inkml:brush xml:id="br0">
      <inkml:brushProperty name="width" value="0.025" units="cm"/>
      <inkml:brushProperty name="height" value="0.025" units="cm"/>
      <inkml:brushProperty name="color" value="#004F8B"/>
    </inkml:brush>
  </inkml:definitions>
  <inkml:trace contextRef="#ctx0" brushRef="#br0">0 0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4:13.826"/>
    </inkml:context>
    <inkml:brush xml:id="br0">
      <inkml:brushProperty name="width" value="0.025" units="cm"/>
      <inkml:brushProperty name="height" value="0.025" units="cm"/>
      <inkml:brushProperty name="color" value="#E71224"/>
    </inkml:brush>
  </inkml:definitions>
  <inkml:trace contextRef="#ctx0" brushRef="#br0">123 50 24575,'-4'-6'0,"0"0"0,-1 0 0,1 1 0,-1 0 0,1-1 0,0 1 0,0 1 0,3 1 0,-2 1 0,2 1 0,-2 1 0,-1 1 0,-1 0 0,-1 3 0,2-1 0,-1 1 0,3-1 0,-2 3 0,1 1 0,-1 3 0,1 0 0,2 3 0,1-1 0,0 3 0,1-1 0,2 0 0,2-2 0,0 1 0,1 0 0,-1-3 0,0-2 0,-1-2 0,0-3 0,-1 1 0,1-1 0,1 2 0,3-1 0,1 3 0,5 0 0,1 0 0,2-2 0,-4-3 0,-3-1 0,-4 0 0,-1-5 0,-2-6 0,1-9 0,-3-2 0,1-3 0,-2 3 0,-2 4 0,0 2 0,-2 4 0,-1 3 0,-2 3 0,1 1 0,-2 1 0,1 1 0,0 0 0,-3 0 0,-2 1 0,-5-2 0,-1 0 0,1 2 0,2-1 0,5 2 0,4 0 0,4 1 0,-2 3 0,0 3 0,-2 3 0,0 0 0,0 4 0,1-2 0,1 0 0,0-3 0,3-2 0,0-3 0,3-2 0,5-1 0,2-2 0,4-4 0,-1-2 0,1-3 0,-1-2 0,-2 0 0,-2 1 0,-3 2 0,-2 3 0,-2-2 0,-3-1 0,0 0 0,-2 0 0,-1 3 0,1 2 0,0 2 0,1 1 0,0 2 0,-1 2 0,0 1 0,0 2 0,0 1 0,0 3 0,0 0 0,2-1 0,1-1 0,1-2 0,0 0 0,-2-5 0,3 2 0,1-7 0,1-1 0,1-3 0,0-2 0,-2 2 0,0 1 0,-1 3 0,-1 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4:16.840"/>
    </inkml:context>
    <inkml:brush xml:id="br0">
      <inkml:brushProperty name="width" value="0.025" units="cm"/>
      <inkml:brushProperty name="height" value="0.025" units="cm"/>
      <inkml:brushProperty name="color" value="#E71224"/>
    </inkml:brush>
  </inkml:definitions>
  <inkml:trace contextRef="#ctx0" brushRef="#br0">49 99 24575,'-3'2'0,"1"2"0,0 0 0,0 1 0,0 2 0,0 0 0,0 0 0,0 2 0,0-1 0,0 3 0,0 1 0,2-1 0,1-1 0,1-2 0,1-3 0,0-2 0,0-2 0,-1-1 0,3 0 0,2-1 0,2-2 0,2-5 0,-1 1 0,2-7 0,-3-2 0,0-1 0,-3-2 0,-2 6 0,-3 3 0,0 3 0,0 0 0,0-1 0,0-1 0,-1-3 0,-2 0 0,0-1 0,-3 2 0,0 5 0,-2 1 0,1 4 0,-4-1 0,-1 2 0,-1 0 0,-1 2 0,2 0 0,1 2 0,2 3 0,2-2 0,2 3 0,0-3 0,1 4 0,1-1 0,0 1 0,0-3 0,2 1 0,-1-2 0,1-1 0,0-1 0,2 0 0,3 1 0,5 1 0,6 1 0,-2-3 0,2 0 0,-8-2 0,-2-1 0,-2 0 0,-2 0 0,0-1 0,0-1 0,-1-5 0,2-2 0,-1-4 0,-1-1 0,1-3 0,-4 1 0,0 1 0,-3 1 0,0 6 0,-2 4 0,1 6 0,-4 4 0,1 3 0,-1 3 0,2 2 0,0 4 0,5 2 0,1-3 0,3-1 0,1-3 0,1-4 0,1-3 0,3-3 0,4-1 0,5-1 0,0-1 0,2 0 0,-5-2 0,-4-5 0,-2-3 0,-2-5 0,-2-2 0,-1 4 0,-2-4 0,-1 6 0,-2-3 0,-3 4 0,-2 0 0,-2 3 0,0 5 0,0 5 0,4 3 0,-3-1 0,4 0 0,-1 0 0,3 2 0,0-3 0,2 2 0,3-3 0,-1-1 0,2-1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4:19.473"/>
    </inkml:context>
    <inkml:brush xml:id="br0">
      <inkml:brushProperty name="width" value="0.025" units="cm"/>
      <inkml:brushProperty name="height" value="0.025" units="cm"/>
      <inkml:brushProperty name="color" value="#E71224"/>
    </inkml:brush>
  </inkml:definitions>
  <inkml:trace contextRef="#ctx0" brushRef="#br0">71 113 24575,'-4'0'0,"0"1"0,1 0 0,1 0 0,0 3 0,0-1 0,2 3 0,-2 1 0,-1 5 0,0 2 0,-2 6 0,3 1 0,-1-2 0,3 0 0,1-5 0,2-3 0,0-3 0,0-5 0,1-1 0,0-2 0,1-1 0,0-3 0,1-1 0,-1-5 0,0-1 0,-2 0 0,-1-1 0,-2 3 0,1 0 0,-1 1 0,1-1 0,0-1 0,0-4 0,-1-3 0,0-1 0,0 2 0,0 0 0,-3-1 0,1-4 0,-4 4 0,2 2 0,-3 7 0,1 5 0,-2 3 0,0 1 0,-2 4 0,2 0 0,-1 3 0,3 1 0,1 0 0,1 2 0,3-3 0,-1 0 0,2 2 0,2 1 0,-1 0 0,4 1 0,-1-3 0,2-2 0,-3-2 0,0-2 0,0-2 0,0-1 0,2 0 0,-1-1 0,0-2 0,-3 0 0,3-3 0,-2 2 0,3-5 0,-1 0 0,1-3 0,-1-3 0,-1 0 0,1-6 0,-4 5 0,0 0 0,-1 5 0,-2 5 0,0 3 0,0 2 0,-2 2 0,-1 2 0,-4 2 0,1 2 0,-3 4 0,3 0 0,3 2 0,2 0 0,3 1 0,-1 2 0,2-1 0,0 2 0,0-1 0,3 1 0,2-1 0,8 1 0,-1-5 0,1-4 0,-7-3 0,0-4 0,-2-1 0,0 0 0,1-2 0,-2-2 0,0-3 0,0-2 0,-2-5 0,0-5 0,-5-4 0,-1-1 0,-4 7 0,-1 4 0,2 8 0,2 2 0,1 4 0,0 2 0,-1 0 0,-2 2 0,2 0 0,1-1 0,3-1 0,0-1 0,1-1 0,1 0 0,1-3 0,0 0 0,0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5:40.181"/>
    </inkml:context>
    <inkml:brush xml:id="br0">
      <inkml:brushProperty name="width" value="0.05" units="cm"/>
      <inkml:brushProperty name="height" value="0.05" units="cm"/>
      <inkml:brushProperty name="color" value="#004F8B"/>
    </inkml:brush>
  </inkml:definitions>
  <inkml:trace contextRef="#ctx0" brushRef="#br0">0 3657 24575,'4'-11'0,"-1"1"0,0 0 0,0-1 0,-1 0 0,2-1 0,-1-1 0,3-2 0,-1 1 0,2-3 0,-1 4 0,-1-4 0,5-8 0,6-9 0,1 2 0,3-2 0,-9 14 0,1-3 0,-3 3 0,0 0 0,2-2 0,-1 2 0,3-6 0,0 3 0,2 2 0,4-2 0,-1 4 0,6-3 0,-2 0 0,-1 1 0,-1-5 0,-4 1 0,3-4 0,-2-2 0,2 0 0,1-4 0,8-2 0,2-4 0,8-1 0,-5 7 0,2 4 0,-4 3 0,0-4 0,1 0 0,-5 4 0,2-4 0,-1 4 0,6-8 0,-1 0 0,4-1 0,0-4 0,2-2 0,7-7 0,5 0 0,0 3 0,1 3 0,-9 4 0,-7 0 0,-10-1 0,-4 3 0,-7 4 0,3-5 0,-2 0 0,4-9 0,-1-5 0,-4 7 0,-1-6 0,-3 6 0,-2-8 0,-4 2 0,-3-1 0,-2 3 0,0-3 0,0 3 0,0-1 0,1 10 0,1-1 0,1 9 0,0-2 0,0 1 0,0 5 0,1-3 0,0 1 0,1 0 0,-1 2 0,0 6 0,0 0 0,-1 4 0,1-4 0,-1-5 0,0 3 0,-2-8 0,2 4 0,-3-6 0,3 2 0,-3 2 0,2-1 0,-2 5 0,0 0 0,0 6 0,0 7 0,0 3 0,0 3 0,0 1 0,0-1 0,1-2 0,-1-4 0,1-1 0,-1-2 0,1 2 0,0-4 0,2 1 0,-1-7 0,1 0 0,0-4 0,-3 2 0,3 0 0,-3-1 0,3-1 0,-2 1 0,2 0 0,0 4 0,-1 1 0,-1 6 0,0 3 0,-1 7 0,1 0 0,-1 3 0,0-1 0,1 0 0,0 0 0,0 0 0,-1 2 0,0 1 0,0 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5:40.182"/>
    </inkml:context>
    <inkml:brush xml:id="br0">
      <inkml:brushProperty name="width" value="0.05" units="cm"/>
      <inkml:brushProperty name="height" value="0.05" units="cm"/>
      <inkml:brushProperty name="color" value="#004F8B"/>
    </inkml:brush>
  </inkml:definitions>
  <inkml:trace contextRef="#ctx0" brushRef="#br0">1529 1 24575,'-2'11'0,"1"2"0,1 4 0,0 1 0,0 5 0,0-4 0,1 2 0,0 0 0,0 2 0,0 2 0,0 0 0,0-3 0,0 0 0,-1-1 0,0 9 0,-1 3 0,-3 5 0,3 5 0,-4 1 0,3 2 0,-5 2 0,0 3 0,0-1 0,-5 13 0,1 1 0,-5 14 0,-5 7 0,0-2 0,8-33 0,0 1 0,0-3 0,1 2 0,0 7 0,1 1 0,0-5 0,0-3 0,-3 30 0,2-15 0,2-21 0,2 1 0,-2-4 0,0-2 0,-7 6 0,-4 7 0,-6 2 0,1 4 0,5-12 0,2 0 0,5-7 0,2-2 0,4-6 0,1-7 0,2-3 0,0-3 0,2 1 0,-2-2 0,2-1 0,-5 3 0,2-5 0,-6 1 0,3-3 0,-1-1 0,0 0 0,1-1 0,-3 2 0,-2 0 0,1 0 0,-5 2 0,2-1 0,-4 4 0,4 0 0,-1-3 0,6-1 0,1-3 0,2 0 0,-1 1 0,-1 1 0,-6 3 0,-3 0 0,-2 4 0,-5-3 0,2 3 0,-2-4 0,-2 3 0,-1-1 0,1 2 0,-7 0 0,3-1 0,-5 3 0,1 1 0,0 2 0,5-2 0,6 0 0,4 0 0,3-2 0,3 2 0,4-6 0,4-3 0,2-4 0,2 1 0,0-1 0,0 4 0,1-3 0,-4 6 0,1 1 0,-4 7 0,-1 2 0,-1 2 0,-2 1 0,2 0 0,-2 2 0,0 0 0,2-2 0,-3 5 0,2 1 0,-2 3 0,1-1 0,-1-8 0,1-4 0,4-6 0,0-2 0,3-5 0,0-1 0,1-1 0,0-1 0,-1 1 0,0 1 0,0-2 0,0 2 0,0-2 0,2-1 0,1-1 0,2-4 0,-1 0 0,2 0 0,-4 2 0,3 3 0,-3 0 0,1 2 0,1-3 0,-1 3 0,2-2 0,0 0 0,1-2 0,-2 1 0,2 1 0,-3 1 0,2 0 0,-1-1 0,2-3 0,2-6 0,0 0 0,0-5 0,0-3 0,-1 7 0,0-5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5:40.183"/>
    </inkml:context>
    <inkml:brush xml:id="br0">
      <inkml:brushProperty name="width" value="0.025" units="cm"/>
      <inkml:brushProperty name="height" value="0.025" units="cm"/>
      <inkml:brushProperty name="color" value="#E71224"/>
    </inkml:brush>
  </inkml:definitions>
  <inkml:trace contextRef="#ctx0" brushRef="#br0">108 76 24575,'-2'2'0,"0"2"0,0 0 0,0 0 0,-1 0 0,1 0 0,-1 0 0,1 1 0,-1-2 0,2 1 0,-1-1 0,1 1 0,1-2 0,-1 1 0,0-1 0,0 0 0,-1 2 0,0 0 0,-1 3 0,-1-1 0,3 1 0,-1-3 0,2 0 0,0-2 0,0 1 0,1-1 0,1 0 0,0 1 0,2-2 0,-1 0 0,0-1 0,0 0 0,-1 0 0,1 0 0,-1 0 0,2-1 0,-2-1 0,3-4 0,-2-1 0,2-2 0,-3-2 0,2 2 0,-2 1 0,1 2 0,-2 2 0,0-1 0,0 1 0,0 0 0,0-1 0,-1 2 0,1 0 0,-1 0 0,1 1 0,-1-1 0,0-1 0,0 0 0,-2-3 0,-1-1 0,-3-4 0,-4-1 0,0 1 0,-2 0 0,2 5 0,3 2 0,1 4 0,0 2 0,0 3 0,2 3 0,-1 0 0,1 2 0,-2 1 0,0 1 0,-1 0 0,3 0 0,-1 0 0,2 1 0,0-1 0,2-2 0,0-3 0,1-3 0,0 1 0,0 3 0,1 0 0,0 5 0,6 1 0,-1 0 0,5 3 0,-2-5 0,-1 0 0,-1-6 0,-4 0 0,2-5 0,1-1 0,3-5 0,7-6 0,-1-1 0,2-5 0,-2 1 0,-3 0 0,0-1 0,-6 7 0,0 0 0,-4 4 0,1 1 0,-2 0 0,0 0 0,-1-3 0,0 1 0,-1-2 0,0 3 0,-2 1 0,-1 2 0,0-1 0,-2 2 0,-1-1 0,2 3 0,-3-1 0,1 1 0,-2 0 0,1 1 0,3 0 0,0 0 0,0 4 0,-2 0 0,1 5 0,-2-2 0,0 8 0,-2-1 0,0 8 0,2-4 0,3 0 0,2-5 0,2-1 0,0-1 0,1-4 0,0-1 0,0-4 0,1 0 0,4-1 0,-1-1 0,5 0 0,-2 0 0,-1-1 0,0-2 0,-5 0 0,1-4 0,0 0 0,0-4 0,-1-2 0,0 0 0,-1-1 0,-1 2 0,0 4 0,-2 3 0,0 5 0,0 1 0,-2 2 0,3-1 0,-1 0 0,2 0 0,0-2 0,1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239771-2049-C548-B375-4E251871BF75}" type="datetimeFigureOut">
              <a:rPr lang="en-US" smtClean="0"/>
              <a:t>10/17/23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12ABF-A4B8-CE4B-8466-1105F1A71011}" type="slidenum">
              <a:rPr lang="en-US" smtClean="0"/>
              <a:t>‹#›</a:t>
            </a:fld>
            <a:endParaRPr lang="en-US"/>
          </a:p>
        </p:txBody>
      </p:sp>
    </p:spTree>
    <p:extLst>
      <p:ext uri="{BB962C8B-B14F-4D97-AF65-F5344CB8AC3E}">
        <p14:creationId xmlns:p14="http://schemas.microsoft.com/office/powerpoint/2010/main" val="2132171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dx.doi.org/10.1038/nrg396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Soucy SM, Huang J, Gogarten JP (2015)</a:t>
            </a:r>
            <a:br>
              <a:rPr lang="en-US" dirty="0"/>
            </a:br>
            <a:r>
              <a:rPr lang="en-US" sz="1200" b="1" i="0" u="none" strike="noStrike" kern="1200" dirty="0">
                <a:solidFill>
                  <a:schemeClr val="tx1"/>
                </a:solidFill>
                <a:effectLst/>
                <a:latin typeface="+mn-lt"/>
                <a:ea typeface="+mn-ea"/>
                <a:cs typeface="+mn-cs"/>
              </a:rPr>
              <a:t>Horizontal gene transfer: building the web of life.</a:t>
            </a:r>
            <a:br>
              <a:rPr lang="en-US" dirty="0"/>
            </a:br>
            <a:r>
              <a:rPr lang="en-US" sz="1200" b="1" i="1" u="none" strike="noStrike" kern="1200" dirty="0">
                <a:solidFill>
                  <a:schemeClr val="tx1"/>
                </a:solidFill>
                <a:effectLst/>
                <a:latin typeface="+mn-lt"/>
                <a:ea typeface="+mn-ea"/>
                <a:cs typeface="+mn-cs"/>
              </a:rPr>
              <a:t>Nature Reviews in Genetics</a:t>
            </a:r>
            <a:r>
              <a:rPr lang="en-US" sz="1200" b="1" i="0" u="none" strike="noStrike" kern="1200" dirty="0">
                <a:solidFill>
                  <a:schemeClr val="tx1"/>
                </a:solidFill>
                <a:effectLst/>
                <a:latin typeface="+mn-lt"/>
                <a:ea typeface="+mn-ea"/>
                <a:cs typeface="+mn-cs"/>
              </a:rPr>
              <a:t> 16, 472–482.  </a:t>
            </a:r>
            <a:r>
              <a:rPr lang="en-US" sz="1200" b="1" i="0" u="none" strike="noStrike" kern="1200" dirty="0">
                <a:solidFill>
                  <a:schemeClr val="tx1"/>
                </a:solidFill>
                <a:effectLst/>
                <a:latin typeface="+mn-lt"/>
                <a:ea typeface="+mn-ea"/>
                <a:cs typeface="+mn-cs"/>
                <a:hlinkClick r:id="rId3"/>
              </a:rPr>
              <a:t>doi: 10.1038/nrg3962</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D5C805-ACA1-8643-B229-7BED8C66EA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2497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694a82c42_0_90:notes"/>
          <p:cNvSpPr txBox="1">
            <a:spLocks noGrp="1"/>
          </p:cNvSpPr>
          <p:nvPr>
            <p:ph type="sldNum" idx="12"/>
          </p:nvPr>
        </p:nvSpPr>
        <p:spPr>
          <a:xfrm>
            <a:off x="3884414" y="8685894"/>
            <a:ext cx="2972100" cy="456600"/>
          </a:xfrm>
          <a:prstGeom prst="rect">
            <a:avLst/>
          </a:prstGeom>
          <a:noFill/>
          <a:ln>
            <a:noFill/>
          </a:ln>
        </p:spPr>
        <p:txBody>
          <a:bodyPr spcFirstLastPara="1" wrap="square" lIns="91100" tIns="45550" rIns="91100" bIns="4555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Arial"/>
                <a:ea typeface="Arial"/>
                <a:cs typeface="Arial"/>
                <a:sym typeface="Arial"/>
              </a:rPr>
              <a:t>32</a:t>
            </a:fld>
            <a:endParaRPr sz="1200">
              <a:solidFill>
                <a:schemeClr val="dk1"/>
              </a:solidFill>
              <a:latin typeface="Arial"/>
              <a:ea typeface="Arial"/>
              <a:cs typeface="Arial"/>
              <a:sym typeface="Arial"/>
            </a:endParaRPr>
          </a:p>
        </p:txBody>
      </p:sp>
      <p:sp>
        <p:nvSpPr>
          <p:cNvPr id="106" name="Google Shape;106;g8694a82c42_0_90:notes"/>
          <p:cNvSpPr>
            <a:spLocks noGrp="1" noRot="1" noChangeAspect="1"/>
          </p:cNvSpPr>
          <p:nvPr>
            <p:ph type="sldImg" idx="2"/>
          </p:nvPr>
        </p:nvSpPr>
        <p:spPr>
          <a:xfrm>
            <a:off x="428625" y="686405"/>
            <a:ext cx="6000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7" name="Google Shape;107;g8694a82c42_0_90:notes"/>
          <p:cNvSpPr txBox="1">
            <a:spLocks noGrp="1"/>
          </p:cNvSpPr>
          <p:nvPr>
            <p:ph type="body" idx="1"/>
          </p:nvPr>
        </p:nvSpPr>
        <p:spPr>
          <a:xfrm>
            <a:off x="686098" y="4343703"/>
            <a:ext cx="5485800" cy="41139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1A68D0-AB71-FD4B-A430-DEA9F7948D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659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651c8ea972_1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651c8ea972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651c8ea972_1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651c8ea972_1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4E2DB-A68C-584D-AAE4-90044A0700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61AA17-684B-5A4F-9343-ED4502726B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B6AAB3-124A-E24E-B134-ACCE8EE22CEA}"/>
              </a:ext>
            </a:extLst>
          </p:cNvPr>
          <p:cNvSpPr>
            <a:spLocks noGrp="1"/>
          </p:cNvSpPr>
          <p:nvPr>
            <p:ph type="dt" sz="half" idx="10"/>
          </p:nvPr>
        </p:nvSpPr>
        <p:spPr/>
        <p:txBody>
          <a:bodyPr/>
          <a:lstStyle/>
          <a:p>
            <a:fld id="{9B56AFDC-8F9C-E04B-8EAB-C1AB31D3A754}" type="datetimeFigureOut">
              <a:rPr lang="en-US" smtClean="0"/>
              <a:t>10/17/23</a:t>
            </a:fld>
            <a:endParaRPr lang="en-US"/>
          </a:p>
        </p:txBody>
      </p:sp>
      <p:sp>
        <p:nvSpPr>
          <p:cNvPr id="5" name="Footer Placeholder 4">
            <a:extLst>
              <a:ext uri="{FF2B5EF4-FFF2-40B4-BE49-F238E27FC236}">
                <a16:creationId xmlns:a16="http://schemas.microsoft.com/office/drawing/2014/main" id="{6A0F6946-B7CF-2343-8EF2-B72650C465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016D2E-7BF7-4847-AFED-943755A2A0C9}"/>
              </a:ext>
            </a:extLst>
          </p:cNvPr>
          <p:cNvSpPr>
            <a:spLocks noGrp="1"/>
          </p:cNvSpPr>
          <p:nvPr>
            <p:ph type="sldNum" sz="quarter" idx="12"/>
          </p:nvPr>
        </p:nvSpPr>
        <p:spPr/>
        <p:txBody>
          <a:bodyPr/>
          <a:lstStyle/>
          <a:p>
            <a:fld id="{CD97DDD8-277B-394B-862D-506B7EE4E7AD}" type="slidenum">
              <a:rPr lang="en-US" smtClean="0"/>
              <a:t>‹#›</a:t>
            </a:fld>
            <a:endParaRPr lang="en-US"/>
          </a:p>
        </p:txBody>
      </p:sp>
    </p:spTree>
    <p:extLst>
      <p:ext uri="{BB962C8B-B14F-4D97-AF65-F5344CB8AC3E}">
        <p14:creationId xmlns:p14="http://schemas.microsoft.com/office/powerpoint/2010/main" val="2329506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AFEF-B8C1-3241-8608-50F5B6E41C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D86CC9-AE0C-2345-8125-D2C1CB2AC5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4F13A5-A30F-194A-AAFF-88C7ED66D1ED}"/>
              </a:ext>
            </a:extLst>
          </p:cNvPr>
          <p:cNvSpPr>
            <a:spLocks noGrp="1"/>
          </p:cNvSpPr>
          <p:nvPr>
            <p:ph type="dt" sz="half" idx="10"/>
          </p:nvPr>
        </p:nvSpPr>
        <p:spPr/>
        <p:txBody>
          <a:bodyPr/>
          <a:lstStyle/>
          <a:p>
            <a:fld id="{9B56AFDC-8F9C-E04B-8EAB-C1AB31D3A754}" type="datetimeFigureOut">
              <a:rPr lang="en-US" smtClean="0"/>
              <a:t>10/17/23</a:t>
            </a:fld>
            <a:endParaRPr lang="en-US"/>
          </a:p>
        </p:txBody>
      </p:sp>
      <p:sp>
        <p:nvSpPr>
          <p:cNvPr id="5" name="Footer Placeholder 4">
            <a:extLst>
              <a:ext uri="{FF2B5EF4-FFF2-40B4-BE49-F238E27FC236}">
                <a16:creationId xmlns:a16="http://schemas.microsoft.com/office/drawing/2014/main" id="{70E5E67A-18CA-7243-B868-A641A5B7D5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83337-DE3B-3840-9467-B4C0103DCDD2}"/>
              </a:ext>
            </a:extLst>
          </p:cNvPr>
          <p:cNvSpPr>
            <a:spLocks noGrp="1"/>
          </p:cNvSpPr>
          <p:nvPr>
            <p:ph type="sldNum" sz="quarter" idx="12"/>
          </p:nvPr>
        </p:nvSpPr>
        <p:spPr/>
        <p:txBody>
          <a:bodyPr/>
          <a:lstStyle/>
          <a:p>
            <a:fld id="{CD97DDD8-277B-394B-862D-506B7EE4E7AD}" type="slidenum">
              <a:rPr lang="en-US" smtClean="0"/>
              <a:t>‹#›</a:t>
            </a:fld>
            <a:endParaRPr lang="en-US"/>
          </a:p>
        </p:txBody>
      </p:sp>
    </p:spTree>
    <p:extLst>
      <p:ext uri="{BB962C8B-B14F-4D97-AF65-F5344CB8AC3E}">
        <p14:creationId xmlns:p14="http://schemas.microsoft.com/office/powerpoint/2010/main" val="1215185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49AF8D-C827-2842-8AA9-A55FF59542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496480-4C7C-1845-8E15-BBFEFDD6CB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E440D2-7E73-0247-9B63-779953CACFF9}"/>
              </a:ext>
            </a:extLst>
          </p:cNvPr>
          <p:cNvSpPr>
            <a:spLocks noGrp="1"/>
          </p:cNvSpPr>
          <p:nvPr>
            <p:ph type="dt" sz="half" idx="10"/>
          </p:nvPr>
        </p:nvSpPr>
        <p:spPr/>
        <p:txBody>
          <a:bodyPr/>
          <a:lstStyle/>
          <a:p>
            <a:fld id="{9B56AFDC-8F9C-E04B-8EAB-C1AB31D3A754}" type="datetimeFigureOut">
              <a:rPr lang="en-US" smtClean="0"/>
              <a:t>10/17/23</a:t>
            </a:fld>
            <a:endParaRPr lang="en-US"/>
          </a:p>
        </p:txBody>
      </p:sp>
      <p:sp>
        <p:nvSpPr>
          <p:cNvPr id="5" name="Footer Placeholder 4">
            <a:extLst>
              <a:ext uri="{FF2B5EF4-FFF2-40B4-BE49-F238E27FC236}">
                <a16:creationId xmlns:a16="http://schemas.microsoft.com/office/drawing/2014/main" id="{5217A2CF-D4ED-3F4B-9147-66F7703FF0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D0495F-68C6-5142-9DA7-E73131905A55}"/>
              </a:ext>
            </a:extLst>
          </p:cNvPr>
          <p:cNvSpPr>
            <a:spLocks noGrp="1"/>
          </p:cNvSpPr>
          <p:nvPr>
            <p:ph type="sldNum" sz="quarter" idx="12"/>
          </p:nvPr>
        </p:nvSpPr>
        <p:spPr/>
        <p:txBody>
          <a:bodyPr/>
          <a:lstStyle/>
          <a:p>
            <a:fld id="{CD97DDD8-277B-394B-862D-506B7EE4E7AD}" type="slidenum">
              <a:rPr lang="en-US" smtClean="0"/>
              <a:t>‹#›</a:t>
            </a:fld>
            <a:endParaRPr lang="en-US"/>
          </a:p>
        </p:txBody>
      </p:sp>
    </p:spTree>
    <p:extLst>
      <p:ext uri="{BB962C8B-B14F-4D97-AF65-F5344CB8AC3E}">
        <p14:creationId xmlns:p14="http://schemas.microsoft.com/office/powerpoint/2010/main" val="1459054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cs typeface="ＭＳ Ｐゴシック" charset="0"/>
              </a:defRPr>
            </a:lvl1pPr>
          </a:lstStyle>
          <a:p>
            <a:pPr>
              <a:defRPr/>
            </a:pPr>
            <a:fld id="{6CC16251-83ED-A54D-9725-617E0EBDBE2A}" type="slidenum">
              <a:rPr lang="en-US"/>
              <a:pPr>
                <a:defRPr/>
              </a:pPr>
              <a:t>‹#›</a:t>
            </a:fld>
            <a:endParaRPr lang="en-US"/>
          </a:p>
        </p:txBody>
      </p:sp>
    </p:spTree>
    <p:extLst>
      <p:ext uri="{BB962C8B-B14F-4D97-AF65-F5344CB8AC3E}">
        <p14:creationId xmlns:p14="http://schemas.microsoft.com/office/powerpoint/2010/main" val="1315828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cs typeface="ＭＳ Ｐゴシック" charset="0"/>
              </a:defRPr>
            </a:lvl1pPr>
          </a:lstStyle>
          <a:p>
            <a:pPr>
              <a:defRPr/>
            </a:pPr>
            <a:fld id="{B033A537-C9E5-FA49-8AD4-92830E0B2E54}" type="slidenum">
              <a:rPr lang="en-US"/>
              <a:pPr>
                <a:defRPr/>
              </a:pPr>
              <a:t>‹#›</a:t>
            </a:fld>
            <a:endParaRPr lang="en-US"/>
          </a:p>
        </p:txBody>
      </p:sp>
    </p:spTree>
    <p:extLst>
      <p:ext uri="{BB962C8B-B14F-4D97-AF65-F5344CB8AC3E}">
        <p14:creationId xmlns:p14="http://schemas.microsoft.com/office/powerpoint/2010/main" val="2557690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6"/>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800"/>
            </a:lvl1pPr>
            <a:lvl2pPr marL="411480" indent="0">
              <a:buNone/>
              <a:defRPr sz="1620"/>
            </a:lvl2pPr>
            <a:lvl3pPr marL="822960" indent="0">
              <a:buNone/>
              <a:defRPr sz="1440"/>
            </a:lvl3pPr>
            <a:lvl4pPr marL="1234440" indent="0">
              <a:buNone/>
              <a:defRPr sz="1260"/>
            </a:lvl4pPr>
            <a:lvl5pPr marL="1645920" indent="0">
              <a:buNone/>
              <a:defRPr sz="1260"/>
            </a:lvl5pPr>
            <a:lvl6pPr marL="2057400" indent="0">
              <a:buNone/>
              <a:defRPr sz="1260"/>
            </a:lvl6pPr>
            <a:lvl7pPr marL="2468880" indent="0">
              <a:buNone/>
              <a:defRPr sz="1260"/>
            </a:lvl7pPr>
            <a:lvl8pPr marL="2880360" indent="0">
              <a:buNone/>
              <a:defRPr sz="1260"/>
            </a:lvl8pPr>
            <a:lvl9pPr marL="3291840" indent="0">
              <a:buNone/>
              <a:defRPr sz="126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cs typeface="ＭＳ Ｐゴシック" charset="0"/>
              </a:defRPr>
            </a:lvl1pPr>
          </a:lstStyle>
          <a:p>
            <a:pPr>
              <a:defRPr/>
            </a:pPr>
            <a:fld id="{2AF87C75-B041-6941-B136-CA0859F68262}" type="slidenum">
              <a:rPr lang="en-US"/>
              <a:pPr>
                <a:defRPr/>
              </a:pPr>
              <a:t>‹#›</a:t>
            </a:fld>
            <a:endParaRPr lang="en-US"/>
          </a:p>
        </p:txBody>
      </p:sp>
    </p:spTree>
    <p:extLst>
      <p:ext uri="{BB962C8B-B14F-4D97-AF65-F5344CB8AC3E}">
        <p14:creationId xmlns:p14="http://schemas.microsoft.com/office/powerpoint/2010/main" val="2446983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charset="0"/>
                <a:cs typeface="ＭＳ Ｐゴシック" charset="0"/>
              </a:defRPr>
            </a:lvl1pPr>
          </a:lstStyle>
          <a:p>
            <a:pPr>
              <a:defRPr/>
            </a:pPr>
            <a:fld id="{6702DB3F-2744-A745-98B5-B366A98E2D95}" type="slidenum">
              <a:rPr lang="en-US"/>
              <a:pPr>
                <a:defRPr/>
              </a:pPr>
              <a:t>‹#›</a:t>
            </a:fld>
            <a:endParaRPr lang="en-US"/>
          </a:p>
        </p:txBody>
      </p:sp>
    </p:spTree>
    <p:extLst>
      <p:ext uri="{BB962C8B-B14F-4D97-AF65-F5344CB8AC3E}">
        <p14:creationId xmlns:p14="http://schemas.microsoft.com/office/powerpoint/2010/main" val="994371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atin typeface="Arial" charset="0"/>
                <a:cs typeface="ＭＳ Ｐゴシック" charset="0"/>
              </a:defRPr>
            </a:lvl1pPr>
          </a:lstStyle>
          <a:p>
            <a:pPr>
              <a:defRPr/>
            </a:pPr>
            <a:fld id="{2B880A42-0E7C-314D-9664-E6F11E97B40D}" type="slidenum">
              <a:rPr lang="en-US"/>
              <a:pPr>
                <a:defRPr/>
              </a:pPr>
              <a:t>‹#›</a:t>
            </a:fld>
            <a:endParaRPr lang="en-US"/>
          </a:p>
        </p:txBody>
      </p:sp>
    </p:spTree>
    <p:extLst>
      <p:ext uri="{BB962C8B-B14F-4D97-AF65-F5344CB8AC3E}">
        <p14:creationId xmlns:p14="http://schemas.microsoft.com/office/powerpoint/2010/main" val="1199375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atin typeface="Arial" charset="0"/>
                <a:cs typeface="ＭＳ Ｐゴシック" charset="0"/>
              </a:defRPr>
            </a:lvl1pPr>
          </a:lstStyle>
          <a:p>
            <a:pPr>
              <a:defRPr/>
            </a:pPr>
            <a:fld id="{9CD7EF8D-D973-D44F-A2B9-CABE0FDF3CC2}" type="slidenum">
              <a:rPr lang="en-US"/>
              <a:pPr>
                <a:defRPr/>
              </a:pPr>
              <a:t>‹#›</a:t>
            </a:fld>
            <a:endParaRPr lang="en-US"/>
          </a:p>
        </p:txBody>
      </p:sp>
    </p:spTree>
    <p:extLst>
      <p:ext uri="{BB962C8B-B14F-4D97-AF65-F5344CB8AC3E}">
        <p14:creationId xmlns:p14="http://schemas.microsoft.com/office/powerpoint/2010/main" val="1965564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atin typeface="Arial" charset="0"/>
                <a:cs typeface="ＭＳ Ｐゴシック" charset="0"/>
              </a:defRPr>
            </a:lvl1pPr>
          </a:lstStyle>
          <a:p>
            <a:pPr>
              <a:defRPr/>
            </a:pPr>
            <a:fld id="{87BB1AAE-FA2C-4A44-AF2C-28FDA25D5E64}" type="slidenum">
              <a:rPr lang="en-US"/>
              <a:pPr>
                <a:defRPr/>
              </a:pPr>
              <a:t>‹#›</a:t>
            </a:fld>
            <a:endParaRPr lang="en-US"/>
          </a:p>
        </p:txBody>
      </p:sp>
    </p:spTree>
    <p:extLst>
      <p:ext uri="{BB962C8B-B14F-4D97-AF65-F5344CB8AC3E}">
        <p14:creationId xmlns:p14="http://schemas.microsoft.com/office/powerpoint/2010/main" val="1237734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1"/>
            <a:ext cx="4011084" cy="1162050"/>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charset="0"/>
                <a:cs typeface="ＭＳ Ｐゴシック" charset="0"/>
              </a:defRPr>
            </a:lvl1pPr>
          </a:lstStyle>
          <a:p>
            <a:pPr>
              <a:defRPr/>
            </a:pPr>
            <a:fld id="{E98F5F9B-5585-5846-85BB-7C441F877EDA}" type="slidenum">
              <a:rPr lang="en-US"/>
              <a:pPr>
                <a:defRPr/>
              </a:pPr>
              <a:t>‹#›</a:t>
            </a:fld>
            <a:endParaRPr lang="en-US"/>
          </a:p>
        </p:txBody>
      </p:sp>
    </p:spTree>
    <p:extLst>
      <p:ext uri="{BB962C8B-B14F-4D97-AF65-F5344CB8AC3E}">
        <p14:creationId xmlns:p14="http://schemas.microsoft.com/office/powerpoint/2010/main" val="1826957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39C20-E473-C347-B702-E1E43A52D5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0D85B-AE0C-D04D-82B4-9048512BAC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2B02F0-BAEF-A749-8F9D-C92883FE2B02}"/>
              </a:ext>
            </a:extLst>
          </p:cNvPr>
          <p:cNvSpPr>
            <a:spLocks noGrp="1"/>
          </p:cNvSpPr>
          <p:nvPr>
            <p:ph type="dt" sz="half" idx="10"/>
          </p:nvPr>
        </p:nvSpPr>
        <p:spPr/>
        <p:txBody>
          <a:bodyPr/>
          <a:lstStyle/>
          <a:p>
            <a:fld id="{9B56AFDC-8F9C-E04B-8EAB-C1AB31D3A754}" type="datetimeFigureOut">
              <a:rPr lang="en-US" smtClean="0"/>
              <a:t>10/17/23</a:t>
            </a:fld>
            <a:endParaRPr lang="en-US"/>
          </a:p>
        </p:txBody>
      </p:sp>
      <p:sp>
        <p:nvSpPr>
          <p:cNvPr id="5" name="Footer Placeholder 4">
            <a:extLst>
              <a:ext uri="{FF2B5EF4-FFF2-40B4-BE49-F238E27FC236}">
                <a16:creationId xmlns:a16="http://schemas.microsoft.com/office/drawing/2014/main" id="{FD981357-543D-8744-8B7C-7A900A14B9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741ED-C6BD-F84D-9888-C878472D3F9A}"/>
              </a:ext>
            </a:extLst>
          </p:cNvPr>
          <p:cNvSpPr>
            <a:spLocks noGrp="1"/>
          </p:cNvSpPr>
          <p:nvPr>
            <p:ph type="sldNum" sz="quarter" idx="12"/>
          </p:nvPr>
        </p:nvSpPr>
        <p:spPr/>
        <p:txBody>
          <a:bodyPr/>
          <a:lstStyle/>
          <a:p>
            <a:fld id="{CD97DDD8-277B-394B-862D-506B7EE4E7AD}" type="slidenum">
              <a:rPr lang="en-US" smtClean="0"/>
              <a:t>‹#›</a:t>
            </a:fld>
            <a:endParaRPr lang="en-US"/>
          </a:p>
        </p:txBody>
      </p:sp>
    </p:spTree>
    <p:extLst>
      <p:ext uri="{BB962C8B-B14F-4D97-AF65-F5344CB8AC3E}">
        <p14:creationId xmlns:p14="http://schemas.microsoft.com/office/powerpoint/2010/main" val="3913798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charset="0"/>
                <a:cs typeface="ＭＳ Ｐゴシック" charset="0"/>
              </a:defRPr>
            </a:lvl1pPr>
          </a:lstStyle>
          <a:p>
            <a:pPr>
              <a:defRPr/>
            </a:pPr>
            <a:fld id="{CE8B2C21-B7A8-CB46-AAD8-3DE434C65375}" type="slidenum">
              <a:rPr lang="en-US"/>
              <a:pPr>
                <a:defRPr/>
              </a:pPr>
              <a:t>‹#›</a:t>
            </a:fld>
            <a:endParaRPr lang="en-US"/>
          </a:p>
        </p:txBody>
      </p:sp>
    </p:spTree>
    <p:extLst>
      <p:ext uri="{BB962C8B-B14F-4D97-AF65-F5344CB8AC3E}">
        <p14:creationId xmlns:p14="http://schemas.microsoft.com/office/powerpoint/2010/main" val="1613562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cs typeface="ＭＳ Ｐゴシック" charset="0"/>
              </a:defRPr>
            </a:lvl1pPr>
          </a:lstStyle>
          <a:p>
            <a:pPr>
              <a:defRPr/>
            </a:pPr>
            <a:fld id="{5B4F71AB-898A-5848-8A05-3B0FED6723FC}" type="slidenum">
              <a:rPr lang="en-US"/>
              <a:pPr>
                <a:defRPr/>
              </a:pPr>
              <a:t>‹#›</a:t>
            </a:fld>
            <a:endParaRPr lang="en-US"/>
          </a:p>
        </p:txBody>
      </p:sp>
    </p:spTree>
    <p:extLst>
      <p:ext uri="{BB962C8B-B14F-4D97-AF65-F5344CB8AC3E}">
        <p14:creationId xmlns:p14="http://schemas.microsoft.com/office/powerpoint/2010/main" val="3057947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cs typeface="ＭＳ Ｐゴシック" charset="0"/>
              </a:defRPr>
            </a:lvl1pPr>
          </a:lstStyle>
          <a:p>
            <a:pPr>
              <a:defRPr/>
            </a:pPr>
            <a:fld id="{C555549F-B804-384F-A805-172C9B447707}" type="slidenum">
              <a:rPr lang="en-US"/>
              <a:pPr>
                <a:defRPr/>
              </a:pPr>
              <a:t>‹#›</a:t>
            </a:fld>
            <a:endParaRPr lang="en-US"/>
          </a:p>
        </p:txBody>
      </p:sp>
    </p:spTree>
    <p:extLst>
      <p:ext uri="{BB962C8B-B14F-4D97-AF65-F5344CB8AC3E}">
        <p14:creationId xmlns:p14="http://schemas.microsoft.com/office/powerpoint/2010/main" val="2765948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15600" y="593367"/>
            <a:ext cx="11360800" cy="831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1" name="Google Shape;21;p4"/>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725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BF911-5856-2B43-BD72-F35736AD7D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5CECA2-5294-9948-808D-8462B2CE97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CE7D8C-20CA-3A44-9395-F423FECAFBC2}"/>
              </a:ext>
            </a:extLst>
          </p:cNvPr>
          <p:cNvSpPr>
            <a:spLocks noGrp="1"/>
          </p:cNvSpPr>
          <p:nvPr>
            <p:ph type="dt" sz="half" idx="10"/>
          </p:nvPr>
        </p:nvSpPr>
        <p:spPr/>
        <p:txBody>
          <a:bodyPr/>
          <a:lstStyle/>
          <a:p>
            <a:fld id="{9B56AFDC-8F9C-E04B-8EAB-C1AB31D3A754}" type="datetimeFigureOut">
              <a:rPr lang="en-US" smtClean="0"/>
              <a:t>10/17/23</a:t>
            </a:fld>
            <a:endParaRPr lang="en-US"/>
          </a:p>
        </p:txBody>
      </p:sp>
      <p:sp>
        <p:nvSpPr>
          <p:cNvPr id="5" name="Footer Placeholder 4">
            <a:extLst>
              <a:ext uri="{FF2B5EF4-FFF2-40B4-BE49-F238E27FC236}">
                <a16:creationId xmlns:a16="http://schemas.microsoft.com/office/drawing/2014/main" id="{847AFEAE-6679-054D-BA65-E382CEE28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F75C3-54DE-054B-A27B-F5BCD2E1DD5A}"/>
              </a:ext>
            </a:extLst>
          </p:cNvPr>
          <p:cNvSpPr>
            <a:spLocks noGrp="1"/>
          </p:cNvSpPr>
          <p:nvPr>
            <p:ph type="sldNum" sz="quarter" idx="12"/>
          </p:nvPr>
        </p:nvSpPr>
        <p:spPr/>
        <p:txBody>
          <a:bodyPr/>
          <a:lstStyle/>
          <a:p>
            <a:fld id="{CD97DDD8-277B-394B-862D-506B7EE4E7AD}" type="slidenum">
              <a:rPr lang="en-US" smtClean="0"/>
              <a:t>‹#›</a:t>
            </a:fld>
            <a:endParaRPr lang="en-US"/>
          </a:p>
        </p:txBody>
      </p:sp>
    </p:spTree>
    <p:extLst>
      <p:ext uri="{BB962C8B-B14F-4D97-AF65-F5344CB8AC3E}">
        <p14:creationId xmlns:p14="http://schemas.microsoft.com/office/powerpoint/2010/main" val="3008482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4D56E-ABE1-8047-9948-95F442B496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F1D5F1-A0FC-5E4F-8855-F6E978300B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43AEDD-386D-8E46-B95D-F15A9113D0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7D0B7A-6F7E-A149-8DF6-8E02FB38E265}"/>
              </a:ext>
            </a:extLst>
          </p:cNvPr>
          <p:cNvSpPr>
            <a:spLocks noGrp="1"/>
          </p:cNvSpPr>
          <p:nvPr>
            <p:ph type="dt" sz="half" idx="10"/>
          </p:nvPr>
        </p:nvSpPr>
        <p:spPr/>
        <p:txBody>
          <a:bodyPr/>
          <a:lstStyle/>
          <a:p>
            <a:fld id="{9B56AFDC-8F9C-E04B-8EAB-C1AB31D3A754}" type="datetimeFigureOut">
              <a:rPr lang="en-US" smtClean="0"/>
              <a:t>10/17/23</a:t>
            </a:fld>
            <a:endParaRPr lang="en-US"/>
          </a:p>
        </p:txBody>
      </p:sp>
      <p:sp>
        <p:nvSpPr>
          <p:cNvPr id="6" name="Footer Placeholder 5">
            <a:extLst>
              <a:ext uri="{FF2B5EF4-FFF2-40B4-BE49-F238E27FC236}">
                <a16:creationId xmlns:a16="http://schemas.microsoft.com/office/drawing/2014/main" id="{ECFD6811-7E6C-4043-A22F-40B628CD2C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7C4192-9D0C-2E44-8F25-1923F2EBFAAA}"/>
              </a:ext>
            </a:extLst>
          </p:cNvPr>
          <p:cNvSpPr>
            <a:spLocks noGrp="1"/>
          </p:cNvSpPr>
          <p:nvPr>
            <p:ph type="sldNum" sz="quarter" idx="12"/>
          </p:nvPr>
        </p:nvSpPr>
        <p:spPr/>
        <p:txBody>
          <a:bodyPr/>
          <a:lstStyle/>
          <a:p>
            <a:fld id="{CD97DDD8-277B-394B-862D-506B7EE4E7AD}" type="slidenum">
              <a:rPr lang="en-US" smtClean="0"/>
              <a:t>‹#›</a:t>
            </a:fld>
            <a:endParaRPr lang="en-US"/>
          </a:p>
        </p:txBody>
      </p:sp>
    </p:spTree>
    <p:extLst>
      <p:ext uri="{BB962C8B-B14F-4D97-AF65-F5344CB8AC3E}">
        <p14:creationId xmlns:p14="http://schemas.microsoft.com/office/powerpoint/2010/main" val="368812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6C104-0884-264A-9756-3B674F4EBE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1360E4-C545-6C4F-8D28-9A3AA94C7A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FC605C-2C5D-6241-AE28-52ED181FA8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B5AD62-E88B-BA4E-82F7-A69B2C2395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67EAD5-E887-3F44-979B-95A347E9F3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197708-6AE2-FD4F-B4B7-3A8B77B763F7}"/>
              </a:ext>
            </a:extLst>
          </p:cNvPr>
          <p:cNvSpPr>
            <a:spLocks noGrp="1"/>
          </p:cNvSpPr>
          <p:nvPr>
            <p:ph type="dt" sz="half" idx="10"/>
          </p:nvPr>
        </p:nvSpPr>
        <p:spPr/>
        <p:txBody>
          <a:bodyPr/>
          <a:lstStyle/>
          <a:p>
            <a:fld id="{9B56AFDC-8F9C-E04B-8EAB-C1AB31D3A754}" type="datetimeFigureOut">
              <a:rPr lang="en-US" smtClean="0"/>
              <a:t>10/17/23</a:t>
            </a:fld>
            <a:endParaRPr lang="en-US"/>
          </a:p>
        </p:txBody>
      </p:sp>
      <p:sp>
        <p:nvSpPr>
          <p:cNvPr id="8" name="Footer Placeholder 7">
            <a:extLst>
              <a:ext uri="{FF2B5EF4-FFF2-40B4-BE49-F238E27FC236}">
                <a16:creationId xmlns:a16="http://schemas.microsoft.com/office/drawing/2014/main" id="{B275A068-5BE7-2549-9B22-2AF3DF587E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FF7456-F980-454D-9EA9-426F78E120AC}"/>
              </a:ext>
            </a:extLst>
          </p:cNvPr>
          <p:cNvSpPr>
            <a:spLocks noGrp="1"/>
          </p:cNvSpPr>
          <p:nvPr>
            <p:ph type="sldNum" sz="quarter" idx="12"/>
          </p:nvPr>
        </p:nvSpPr>
        <p:spPr/>
        <p:txBody>
          <a:bodyPr/>
          <a:lstStyle/>
          <a:p>
            <a:fld id="{CD97DDD8-277B-394B-862D-506B7EE4E7AD}" type="slidenum">
              <a:rPr lang="en-US" smtClean="0"/>
              <a:t>‹#›</a:t>
            </a:fld>
            <a:endParaRPr lang="en-US"/>
          </a:p>
        </p:txBody>
      </p:sp>
    </p:spTree>
    <p:extLst>
      <p:ext uri="{BB962C8B-B14F-4D97-AF65-F5344CB8AC3E}">
        <p14:creationId xmlns:p14="http://schemas.microsoft.com/office/powerpoint/2010/main" val="2291403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3DB4F-3375-DF4D-8246-E3C6D87B5A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BEDFE2-7F89-7C40-9787-21BFDA5E6CE1}"/>
              </a:ext>
            </a:extLst>
          </p:cNvPr>
          <p:cNvSpPr>
            <a:spLocks noGrp="1"/>
          </p:cNvSpPr>
          <p:nvPr>
            <p:ph type="dt" sz="half" idx="10"/>
          </p:nvPr>
        </p:nvSpPr>
        <p:spPr/>
        <p:txBody>
          <a:bodyPr/>
          <a:lstStyle/>
          <a:p>
            <a:fld id="{9B56AFDC-8F9C-E04B-8EAB-C1AB31D3A754}" type="datetimeFigureOut">
              <a:rPr lang="en-US" smtClean="0"/>
              <a:t>10/17/23</a:t>
            </a:fld>
            <a:endParaRPr lang="en-US"/>
          </a:p>
        </p:txBody>
      </p:sp>
      <p:sp>
        <p:nvSpPr>
          <p:cNvPr id="4" name="Footer Placeholder 3">
            <a:extLst>
              <a:ext uri="{FF2B5EF4-FFF2-40B4-BE49-F238E27FC236}">
                <a16:creationId xmlns:a16="http://schemas.microsoft.com/office/drawing/2014/main" id="{5573DB71-5B4C-6F43-AFEC-C38162E822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FA4B1F-612E-D149-AA79-C83C845DE069}"/>
              </a:ext>
            </a:extLst>
          </p:cNvPr>
          <p:cNvSpPr>
            <a:spLocks noGrp="1"/>
          </p:cNvSpPr>
          <p:nvPr>
            <p:ph type="sldNum" sz="quarter" idx="12"/>
          </p:nvPr>
        </p:nvSpPr>
        <p:spPr/>
        <p:txBody>
          <a:bodyPr/>
          <a:lstStyle/>
          <a:p>
            <a:fld id="{CD97DDD8-277B-394B-862D-506B7EE4E7AD}" type="slidenum">
              <a:rPr lang="en-US" smtClean="0"/>
              <a:t>‹#›</a:t>
            </a:fld>
            <a:endParaRPr lang="en-US"/>
          </a:p>
        </p:txBody>
      </p:sp>
    </p:spTree>
    <p:extLst>
      <p:ext uri="{BB962C8B-B14F-4D97-AF65-F5344CB8AC3E}">
        <p14:creationId xmlns:p14="http://schemas.microsoft.com/office/powerpoint/2010/main" val="3519014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E0C620-A274-F847-B5B1-4211710DF8A5}"/>
              </a:ext>
            </a:extLst>
          </p:cNvPr>
          <p:cNvSpPr>
            <a:spLocks noGrp="1"/>
          </p:cNvSpPr>
          <p:nvPr>
            <p:ph type="dt" sz="half" idx="10"/>
          </p:nvPr>
        </p:nvSpPr>
        <p:spPr/>
        <p:txBody>
          <a:bodyPr/>
          <a:lstStyle/>
          <a:p>
            <a:fld id="{9B56AFDC-8F9C-E04B-8EAB-C1AB31D3A754}" type="datetimeFigureOut">
              <a:rPr lang="en-US" smtClean="0"/>
              <a:t>10/17/23</a:t>
            </a:fld>
            <a:endParaRPr lang="en-US"/>
          </a:p>
        </p:txBody>
      </p:sp>
      <p:sp>
        <p:nvSpPr>
          <p:cNvPr id="3" name="Footer Placeholder 2">
            <a:extLst>
              <a:ext uri="{FF2B5EF4-FFF2-40B4-BE49-F238E27FC236}">
                <a16:creationId xmlns:a16="http://schemas.microsoft.com/office/drawing/2014/main" id="{BB33723D-2026-624F-966D-05A20EB350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59FD57-DD8D-CF41-B765-6386B44C4F04}"/>
              </a:ext>
            </a:extLst>
          </p:cNvPr>
          <p:cNvSpPr>
            <a:spLocks noGrp="1"/>
          </p:cNvSpPr>
          <p:nvPr>
            <p:ph type="sldNum" sz="quarter" idx="12"/>
          </p:nvPr>
        </p:nvSpPr>
        <p:spPr/>
        <p:txBody>
          <a:bodyPr/>
          <a:lstStyle/>
          <a:p>
            <a:fld id="{CD97DDD8-277B-394B-862D-506B7EE4E7AD}" type="slidenum">
              <a:rPr lang="en-US" smtClean="0"/>
              <a:t>‹#›</a:t>
            </a:fld>
            <a:endParaRPr lang="en-US"/>
          </a:p>
        </p:txBody>
      </p:sp>
    </p:spTree>
    <p:extLst>
      <p:ext uri="{BB962C8B-B14F-4D97-AF65-F5344CB8AC3E}">
        <p14:creationId xmlns:p14="http://schemas.microsoft.com/office/powerpoint/2010/main" val="58067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1662-11BA-5D49-85BB-7012F154C5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022462-5778-1F4D-995F-DFA65C24A3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8CC182-D775-F749-994A-45E861EA8F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E3E539-6FE9-0744-8FD2-43BF79D84E15}"/>
              </a:ext>
            </a:extLst>
          </p:cNvPr>
          <p:cNvSpPr>
            <a:spLocks noGrp="1"/>
          </p:cNvSpPr>
          <p:nvPr>
            <p:ph type="dt" sz="half" idx="10"/>
          </p:nvPr>
        </p:nvSpPr>
        <p:spPr/>
        <p:txBody>
          <a:bodyPr/>
          <a:lstStyle/>
          <a:p>
            <a:fld id="{9B56AFDC-8F9C-E04B-8EAB-C1AB31D3A754}" type="datetimeFigureOut">
              <a:rPr lang="en-US" smtClean="0"/>
              <a:t>10/17/23</a:t>
            </a:fld>
            <a:endParaRPr lang="en-US"/>
          </a:p>
        </p:txBody>
      </p:sp>
      <p:sp>
        <p:nvSpPr>
          <p:cNvPr id="6" name="Footer Placeholder 5">
            <a:extLst>
              <a:ext uri="{FF2B5EF4-FFF2-40B4-BE49-F238E27FC236}">
                <a16:creationId xmlns:a16="http://schemas.microsoft.com/office/drawing/2014/main" id="{807721B3-EE8D-F64E-9979-C2AFBF6688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7D4427-F447-9C42-B3A6-DBEBFC992548}"/>
              </a:ext>
            </a:extLst>
          </p:cNvPr>
          <p:cNvSpPr>
            <a:spLocks noGrp="1"/>
          </p:cNvSpPr>
          <p:nvPr>
            <p:ph type="sldNum" sz="quarter" idx="12"/>
          </p:nvPr>
        </p:nvSpPr>
        <p:spPr/>
        <p:txBody>
          <a:bodyPr/>
          <a:lstStyle/>
          <a:p>
            <a:fld id="{CD97DDD8-277B-394B-862D-506B7EE4E7AD}" type="slidenum">
              <a:rPr lang="en-US" smtClean="0"/>
              <a:t>‹#›</a:t>
            </a:fld>
            <a:endParaRPr lang="en-US"/>
          </a:p>
        </p:txBody>
      </p:sp>
    </p:spTree>
    <p:extLst>
      <p:ext uri="{BB962C8B-B14F-4D97-AF65-F5344CB8AC3E}">
        <p14:creationId xmlns:p14="http://schemas.microsoft.com/office/powerpoint/2010/main" val="2857094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2CBC0-A829-9343-AEBD-F0F7FDAE4F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B04544-237F-344F-AEBD-24A3F2C905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F3D37C-FD4E-3243-910E-B23DF71FE9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011DCB-18B1-7A46-8B4A-3B83CD834653}"/>
              </a:ext>
            </a:extLst>
          </p:cNvPr>
          <p:cNvSpPr>
            <a:spLocks noGrp="1"/>
          </p:cNvSpPr>
          <p:nvPr>
            <p:ph type="dt" sz="half" idx="10"/>
          </p:nvPr>
        </p:nvSpPr>
        <p:spPr/>
        <p:txBody>
          <a:bodyPr/>
          <a:lstStyle/>
          <a:p>
            <a:fld id="{9B56AFDC-8F9C-E04B-8EAB-C1AB31D3A754}" type="datetimeFigureOut">
              <a:rPr lang="en-US" smtClean="0"/>
              <a:t>10/17/23</a:t>
            </a:fld>
            <a:endParaRPr lang="en-US"/>
          </a:p>
        </p:txBody>
      </p:sp>
      <p:sp>
        <p:nvSpPr>
          <p:cNvPr id="6" name="Footer Placeholder 5">
            <a:extLst>
              <a:ext uri="{FF2B5EF4-FFF2-40B4-BE49-F238E27FC236}">
                <a16:creationId xmlns:a16="http://schemas.microsoft.com/office/drawing/2014/main" id="{6AD75D25-C6CE-124D-BBA9-9124919D12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91C929-3828-DD4A-826C-44375B6D27A8}"/>
              </a:ext>
            </a:extLst>
          </p:cNvPr>
          <p:cNvSpPr>
            <a:spLocks noGrp="1"/>
          </p:cNvSpPr>
          <p:nvPr>
            <p:ph type="sldNum" sz="quarter" idx="12"/>
          </p:nvPr>
        </p:nvSpPr>
        <p:spPr/>
        <p:txBody>
          <a:bodyPr/>
          <a:lstStyle/>
          <a:p>
            <a:fld id="{CD97DDD8-277B-394B-862D-506B7EE4E7AD}" type="slidenum">
              <a:rPr lang="en-US" smtClean="0"/>
              <a:t>‹#›</a:t>
            </a:fld>
            <a:endParaRPr lang="en-US"/>
          </a:p>
        </p:txBody>
      </p:sp>
    </p:spTree>
    <p:extLst>
      <p:ext uri="{BB962C8B-B14F-4D97-AF65-F5344CB8AC3E}">
        <p14:creationId xmlns:p14="http://schemas.microsoft.com/office/powerpoint/2010/main" val="729510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A9383C-802D-F041-B821-5181E95232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3C59D4-17C2-8048-9B5A-7C65F38D8A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D5337C-50F0-AC48-BFEF-C46353C243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56AFDC-8F9C-E04B-8EAB-C1AB31D3A754}" type="datetimeFigureOut">
              <a:rPr lang="en-US" smtClean="0"/>
              <a:t>10/17/23</a:t>
            </a:fld>
            <a:endParaRPr lang="en-US"/>
          </a:p>
        </p:txBody>
      </p:sp>
      <p:sp>
        <p:nvSpPr>
          <p:cNvPr id="5" name="Footer Placeholder 4">
            <a:extLst>
              <a:ext uri="{FF2B5EF4-FFF2-40B4-BE49-F238E27FC236}">
                <a16:creationId xmlns:a16="http://schemas.microsoft.com/office/drawing/2014/main" id="{FE34DFBE-DFB4-8D43-A847-53EE4BF12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B40D39-DC5D-DD43-8AE5-456E8C9A8D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97DDD8-277B-394B-862D-506B7EE4E7AD}" type="slidenum">
              <a:rPr lang="en-US" smtClean="0"/>
              <a:t>‹#›</a:t>
            </a:fld>
            <a:endParaRPr lang="en-US"/>
          </a:p>
        </p:txBody>
      </p:sp>
    </p:spTree>
    <p:extLst>
      <p:ext uri="{BB962C8B-B14F-4D97-AF65-F5344CB8AC3E}">
        <p14:creationId xmlns:p14="http://schemas.microsoft.com/office/powerpoint/2010/main" val="964057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60" b="0" smtClean="0">
                <a:solidFill>
                  <a:srgbClr val="000000"/>
                </a:solidFill>
                <a:latin typeface="Times New Roman" charset="0"/>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ctr">
              <a:defRPr sz="1260" b="0" smtClean="0">
                <a:solidFill>
                  <a:srgbClr val="000000"/>
                </a:solidFill>
                <a:latin typeface="Times New Roman" charset="0"/>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60" b="0" smtClean="0">
                <a:solidFill>
                  <a:srgbClr val="000000"/>
                </a:solidFill>
                <a:latin typeface="Times New Roman" charset="0"/>
                <a:cs typeface="+mn-cs"/>
              </a:defRPr>
            </a:lvl1pPr>
          </a:lstStyle>
          <a:p>
            <a:pPr fontAlgn="base">
              <a:spcBef>
                <a:spcPct val="0"/>
              </a:spcBef>
              <a:spcAft>
                <a:spcPct val="0"/>
              </a:spcAft>
              <a:defRPr/>
            </a:pPr>
            <a:fld id="{2A6901D0-2AA8-F74C-84DE-0C929D84451E}"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3116750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3960">
          <a:solidFill>
            <a:schemeClr val="tx2"/>
          </a:solidFill>
          <a:latin typeface="+mj-lt"/>
          <a:ea typeface="+mj-ea"/>
          <a:cs typeface="ＭＳ Ｐゴシック" charset="0"/>
        </a:defRPr>
      </a:lvl1pPr>
      <a:lvl2pPr algn="ctr" rtl="0" eaLnBrk="0" fontAlgn="base" hangingPunct="0">
        <a:spcBef>
          <a:spcPct val="0"/>
        </a:spcBef>
        <a:spcAft>
          <a:spcPct val="0"/>
        </a:spcAft>
        <a:defRPr sz="396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396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396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3960">
          <a:solidFill>
            <a:schemeClr val="tx2"/>
          </a:solidFill>
          <a:latin typeface="Times New Roman" charset="0"/>
          <a:ea typeface="ＭＳ Ｐゴシック" charset="0"/>
          <a:cs typeface="ＭＳ Ｐゴシック" charset="0"/>
        </a:defRPr>
      </a:lvl5pPr>
      <a:lvl6pPr marL="411480" algn="ctr" rtl="0" fontAlgn="base">
        <a:spcBef>
          <a:spcPct val="0"/>
        </a:spcBef>
        <a:spcAft>
          <a:spcPct val="0"/>
        </a:spcAft>
        <a:defRPr sz="3960">
          <a:solidFill>
            <a:schemeClr val="tx2"/>
          </a:solidFill>
          <a:latin typeface="Times New Roman" charset="0"/>
          <a:ea typeface="ＭＳ Ｐゴシック" charset="0"/>
        </a:defRPr>
      </a:lvl6pPr>
      <a:lvl7pPr marL="822960" algn="ctr" rtl="0" fontAlgn="base">
        <a:spcBef>
          <a:spcPct val="0"/>
        </a:spcBef>
        <a:spcAft>
          <a:spcPct val="0"/>
        </a:spcAft>
        <a:defRPr sz="3960">
          <a:solidFill>
            <a:schemeClr val="tx2"/>
          </a:solidFill>
          <a:latin typeface="Times New Roman" charset="0"/>
          <a:ea typeface="ＭＳ Ｐゴシック" charset="0"/>
        </a:defRPr>
      </a:lvl7pPr>
      <a:lvl8pPr marL="1234440" algn="ctr" rtl="0" fontAlgn="base">
        <a:spcBef>
          <a:spcPct val="0"/>
        </a:spcBef>
        <a:spcAft>
          <a:spcPct val="0"/>
        </a:spcAft>
        <a:defRPr sz="3960">
          <a:solidFill>
            <a:schemeClr val="tx2"/>
          </a:solidFill>
          <a:latin typeface="Times New Roman" charset="0"/>
          <a:ea typeface="ＭＳ Ｐゴシック" charset="0"/>
        </a:defRPr>
      </a:lvl8pPr>
      <a:lvl9pPr marL="1645920" algn="ctr" rtl="0" fontAlgn="base">
        <a:spcBef>
          <a:spcPct val="0"/>
        </a:spcBef>
        <a:spcAft>
          <a:spcPct val="0"/>
        </a:spcAft>
        <a:defRPr sz="3960">
          <a:solidFill>
            <a:schemeClr val="tx2"/>
          </a:solidFill>
          <a:latin typeface="Times New Roman" charset="0"/>
          <a:ea typeface="ＭＳ Ｐゴシック" charset="0"/>
        </a:defRPr>
      </a:lvl9pPr>
    </p:titleStyle>
    <p:bodyStyle>
      <a:lvl1pPr marL="308610" indent="-308610" algn="l" rtl="0" eaLnBrk="0" fontAlgn="base" hangingPunct="0">
        <a:spcBef>
          <a:spcPct val="20000"/>
        </a:spcBef>
        <a:spcAft>
          <a:spcPct val="0"/>
        </a:spcAft>
        <a:buChar char="•"/>
        <a:defRPr sz="2880">
          <a:solidFill>
            <a:schemeClr val="tx1"/>
          </a:solidFill>
          <a:latin typeface="+mn-lt"/>
          <a:ea typeface="+mn-ea"/>
          <a:cs typeface="ＭＳ Ｐゴシック" charset="0"/>
        </a:defRPr>
      </a:lvl1pPr>
      <a:lvl2pPr marL="668656" indent="-257176" algn="l" rtl="0" eaLnBrk="0" fontAlgn="base" hangingPunct="0">
        <a:spcBef>
          <a:spcPct val="20000"/>
        </a:spcBef>
        <a:spcAft>
          <a:spcPct val="0"/>
        </a:spcAft>
        <a:buChar char="–"/>
        <a:defRPr sz="2520">
          <a:solidFill>
            <a:schemeClr val="tx1"/>
          </a:solidFill>
          <a:latin typeface="+mn-lt"/>
          <a:ea typeface="+mn-ea"/>
        </a:defRPr>
      </a:lvl2pPr>
      <a:lvl3pPr marL="1028700" indent="-205740" algn="l" rtl="0" eaLnBrk="0" fontAlgn="base" hangingPunct="0">
        <a:spcBef>
          <a:spcPct val="20000"/>
        </a:spcBef>
        <a:spcAft>
          <a:spcPct val="0"/>
        </a:spcAft>
        <a:buChar char="•"/>
        <a:defRPr sz="2160">
          <a:solidFill>
            <a:schemeClr val="tx1"/>
          </a:solidFill>
          <a:latin typeface="+mn-lt"/>
          <a:ea typeface="+mn-ea"/>
        </a:defRPr>
      </a:lvl3pPr>
      <a:lvl4pPr marL="1440180" indent="-205740" algn="l" rtl="0" eaLnBrk="0" fontAlgn="base" hangingPunct="0">
        <a:spcBef>
          <a:spcPct val="20000"/>
        </a:spcBef>
        <a:spcAft>
          <a:spcPct val="0"/>
        </a:spcAft>
        <a:buChar char="–"/>
        <a:defRPr sz="1800">
          <a:solidFill>
            <a:schemeClr val="tx1"/>
          </a:solidFill>
          <a:latin typeface="+mn-lt"/>
          <a:ea typeface="+mn-ea"/>
        </a:defRPr>
      </a:lvl4pPr>
      <a:lvl5pPr marL="1851660" indent="-205740" algn="l" rtl="0" eaLnBrk="0" fontAlgn="base" hangingPunct="0">
        <a:spcBef>
          <a:spcPct val="20000"/>
        </a:spcBef>
        <a:spcAft>
          <a:spcPct val="0"/>
        </a:spcAft>
        <a:buChar char="»"/>
        <a:defRPr sz="1800">
          <a:solidFill>
            <a:schemeClr val="tx1"/>
          </a:solidFill>
          <a:latin typeface="+mn-lt"/>
          <a:ea typeface="+mn-ea"/>
        </a:defRPr>
      </a:lvl5pPr>
      <a:lvl6pPr marL="2263140" indent="-205740" algn="l" rtl="0" fontAlgn="base">
        <a:spcBef>
          <a:spcPct val="20000"/>
        </a:spcBef>
        <a:spcAft>
          <a:spcPct val="0"/>
        </a:spcAft>
        <a:buChar char="»"/>
        <a:defRPr sz="1800">
          <a:solidFill>
            <a:schemeClr val="tx1"/>
          </a:solidFill>
          <a:latin typeface="+mn-lt"/>
          <a:ea typeface="+mn-ea"/>
        </a:defRPr>
      </a:lvl6pPr>
      <a:lvl7pPr marL="2674620" indent="-205740" algn="l" rtl="0" fontAlgn="base">
        <a:spcBef>
          <a:spcPct val="20000"/>
        </a:spcBef>
        <a:spcAft>
          <a:spcPct val="0"/>
        </a:spcAft>
        <a:buChar char="»"/>
        <a:defRPr sz="1800">
          <a:solidFill>
            <a:schemeClr val="tx1"/>
          </a:solidFill>
          <a:latin typeface="+mn-lt"/>
          <a:ea typeface="+mn-ea"/>
        </a:defRPr>
      </a:lvl7pPr>
      <a:lvl8pPr marL="3086100" indent="-205740" algn="l" rtl="0" fontAlgn="base">
        <a:spcBef>
          <a:spcPct val="20000"/>
        </a:spcBef>
        <a:spcAft>
          <a:spcPct val="0"/>
        </a:spcAft>
        <a:buChar char="»"/>
        <a:defRPr sz="1800">
          <a:solidFill>
            <a:schemeClr val="tx1"/>
          </a:solidFill>
          <a:latin typeface="+mn-lt"/>
          <a:ea typeface="+mn-ea"/>
        </a:defRPr>
      </a:lvl8pPr>
      <a:lvl9pPr marL="3497580" indent="-205740" algn="l" rtl="0" fontAlgn="base">
        <a:spcBef>
          <a:spcPct val="20000"/>
        </a:spcBef>
        <a:spcAft>
          <a:spcPct val="0"/>
        </a:spcAft>
        <a:buChar char="»"/>
        <a:defRPr sz="1800">
          <a:solidFill>
            <a:schemeClr val="tx1"/>
          </a:solidFill>
          <a:latin typeface="+mn-lt"/>
          <a:ea typeface="+mn-ea"/>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s://pubmed.ncbi.nlm.nih.gov/19803737/" TargetMode="External"/><Relationship Id="rId2" Type="http://schemas.openxmlformats.org/officeDocument/2006/relationships/hyperlink" Target="https://genomebiology.biomedcentral.com/articles/10.1186/s13059-018-1592-0" TargetMode="Externa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110.png"/><Relationship Id="rId18" Type="http://schemas.openxmlformats.org/officeDocument/2006/relationships/customXml" Target="../ink/ink11.xml"/><Relationship Id="rId3" Type="http://schemas.openxmlformats.org/officeDocument/2006/relationships/image" Target="../media/image6.png"/><Relationship Id="rId21" Type="http://schemas.openxmlformats.org/officeDocument/2006/relationships/customXml" Target="../ink/ink13.xml"/><Relationship Id="rId7" Type="http://schemas.openxmlformats.org/officeDocument/2006/relationships/image" Target="../media/image80.png"/><Relationship Id="rId12" Type="http://schemas.openxmlformats.org/officeDocument/2006/relationships/customXml" Target="../ink/ink6.xml"/><Relationship Id="rId17" Type="http://schemas.openxmlformats.org/officeDocument/2006/relationships/customXml" Target="../ink/ink10.xml"/><Relationship Id="rId2" Type="http://schemas.openxmlformats.org/officeDocument/2006/relationships/customXml" Target="../ink/ink1.xml"/><Relationship Id="rId16" Type="http://schemas.openxmlformats.org/officeDocument/2006/relationships/customXml" Target="../ink/ink9.xml"/><Relationship Id="rId20"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100.png"/><Relationship Id="rId5" Type="http://schemas.openxmlformats.org/officeDocument/2006/relationships/image" Target="../media/image70.png"/><Relationship Id="rId15" Type="http://schemas.openxmlformats.org/officeDocument/2006/relationships/customXml" Target="../ink/ink8.xml"/><Relationship Id="rId23" Type="http://schemas.openxmlformats.org/officeDocument/2006/relationships/customXml" Target="../ink/ink14.xml"/><Relationship Id="rId10" Type="http://schemas.openxmlformats.org/officeDocument/2006/relationships/customXml" Target="../ink/ink5.xml"/><Relationship Id="rId19" Type="http://schemas.openxmlformats.org/officeDocument/2006/relationships/customXml" Target="../ink/ink12.xml"/><Relationship Id="rId4" Type="http://schemas.openxmlformats.org/officeDocument/2006/relationships/customXml" Target="../ink/ink2.xml"/><Relationship Id="rId9" Type="http://schemas.openxmlformats.org/officeDocument/2006/relationships/image" Target="../media/image90.png"/><Relationship Id="rId14" Type="http://schemas.openxmlformats.org/officeDocument/2006/relationships/customXml" Target="../ink/ink7.xml"/><Relationship Id="rId22" Type="http://schemas.openxmlformats.org/officeDocument/2006/relationships/image" Target="../media/image13.png"/></Relationships>
</file>

<file path=ppt/slides/_rels/slide31.xml.rels><?xml version="1.0" encoding="UTF-8" standalone="yes"?>
<Relationships xmlns="http://schemas.openxmlformats.org/package/2006/relationships"><Relationship Id="rId8" Type="http://schemas.openxmlformats.org/officeDocument/2006/relationships/customXml" Target="../ink/ink18.xml"/><Relationship Id="rId13" Type="http://schemas.openxmlformats.org/officeDocument/2006/relationships/customXml" Target="../ink/ink21.xml"/><Relationship Id="rId18" Type="http://schemas.openxmlformats.org/officeDocument/2006/relationships/customXml" Target="../ink/ink24.xml"/><Relationship Id="rId26" Type="http://schemas.openxmlformats.org/officeDocument/2006/relationships/image" Target="../media/image16.png"/><Relationship Id="rId3" Type="http://schemas.openxmlformats.org/officeDocument/2006/relationships/image" Target="../media/image6.png"/><Relationship Id="rId21" Type="http://schemas.openxmlformats.org/officeDocument/2006/relationships/customXml" Target="../ink/ink27.xml"/><Relationship Id="rId7" Type="http://schemas.openxmlformats.org/officeDocument/2006/relationships/image" Target="../media/image80.png"/><Relationship Id="rId12" Type="http://schemas.openxmlformats.org/officeDocument/2006/relationships/image" Target="../media/image12.png"/><Relationship Id="rId17" Type="http://schemas.openxmlformats.org/officeDocument/2006/relationships/customXml" Target="../ink/ink23.xml"/><Relationship Id="rId25" Type="http://schemas.openxmlformats.org/officeDocument/2006/relationships/customXml" Target="../ink/ink29.xml"/><Relationship Id="rId2" Type="http://schemas.openxmlformats.org/officeDocument/2006/relationships/customXml" Target="../ink/ink15.xml"/><Relationship Id="rId16" Type="http://schemas.openxmlformats.org/officeDocument/2006/relationships/image" Target="../media/image110.png"/><Relationship Id="rId20" Type="http://schemas.openxmlformats.org/officeDocument/2006/relationships/customXml" Target="../ink/ink26.xml"/><Relationship Id="rId29" Type="http://schemas.openxmlformats.org/officeDocument/2006/relationships/customXml" Target="../ink/ink31.xml"/><Relationship Id="rId1" Type="http://schemas.openxmlformats.org/officeDocument/2006/relationships/slideLayout" Target="../slideLayouts/slideLayout2.xml"/><Relationship Id="rId6" Type="http://schemas.openxmlformats.org/officeDocument/2006/relationships/customXml" Target="../ink/ink17.xml"/><Relationship Id="rId11" Type="http://schemas.openxmlformats.org/officeDocument/2006/relationships/customXml" Target="../ink/ink20.xml"/><Relationship Id="rId24" Type="http://schemas.openxmlformats.org/officeDocument/2006/relationships/image" Target="../media/image15.png"/><Relationship Id="rId5" Type="http://schemas.openxmlformats.org/officeDocument/2006/relationships/image" Target="../media/image70.png"/><Relationship Id="rId15" Type="http://schemas.openxmlformats.org/officeDocument/2006/relationships/customXml" Target="../ink/ink22.xml"/><Relationship Id="rId23" Type="http://schemas.openxmlformats.org/officeDocument/2006/relationships/customXml" Target="../ink/ink28.xml"/><Relationship Id="rId28" Type="http://schemas.openxmlformats.org/officeDocument/2006/relationships/image" Target="../media/image17.png"/><Relationship Id="rId10" Type="http://schemas.openxmlformats.org/officeDocument/2006/relationships/customXml" Target="../ink/ink19.xml"/><Relationship Id="rId19" Type="http://schemas.openxmlformats.org/officeDocument/2006/relationships/customXml" Target="../ink/ink25.xml"/><Relationship Id="rId4" Type="http://schemas.openxmlformats.org/officeDocument/2006/relationships/customXml" Target="../ink/ink16.xml"/><Relationship Id="rId9" Type="http://schemas.openxmlformats.org/officeDocument/2006/relationships/image" Target="../media/image90.png"/><Relationship Id="rId14" Type="http://schemas.openxmlformats.org/officeDocument/2006/relationships/image" Target="../media/image13.png"/><Relationship Id="rId22" Type="http://schemas.openxmlformats.org/officeDocument/2006/relationships/image" Target="../media/image14.png"/><Relationship Id="rId27" Type="http://schemas.openxmlformats.org/officeDocument/2006/relationships/customXml" Target="../ink/ink30.xml"/><Relationship Id="rId30" Type="http://schemas.openxmlformats.org/officeDocument/2006/relationships/customXml" Target="../ink/ink3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hyperlink" Target="http://dx.doi.org/10.25334/RR9F-HD75" TargetMode="External"/><Relationship Id="rId2" Type="http://schemas.openxmlformats.org/officeDocument/2006/relationships/image" Target="../media/image35.png"/><Relationship Id="rId1" Type="http://schemas.openxmlformats.org/officeDocument/2006/relationships/slideLayout" Target="../slideLayouts/slideLayout17.xml"/><Relationship Id="rId4" Type="http://schemas.openxmlformats.org/officeDocument/2006/relationships/hyperlink" Target="https://qubeshub.org/groups/hhmi_sea"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hyperlink" Target="https://qubeshub.org/groups/hhmi_sea" TargetMode="External"/><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hyperlink" Target="http://dx.doi.org/10.25334/RR9F-HD75" TargetMode="External"/><Relationship Id="rId5" Type="http://schemas.openxmlformats.org/officeDocument/2006/relationships/image" Target="../media/image38.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hyperlink" Target="https://qubeshub.org/groups/hhmi_sea" TargetMode="External"/><Relationship Id="rId5" Type="http://schemas.openxmlformats.org/officeDocument/2006/relationships/hyperlink" Target="http://dx.doi.org/10.25334/RR9F-HD75" TargetMode="External"/><Relationship Id="rId4" Type="http://schemas.openxmlformats.org/officeDocument/2006/relationships/hyperlink" Target="https://doi.org/10.7490/f1000research.1117059.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en.wikipedia.org/wiki/Konstantin_Mereschkowsk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brunovergauwen.com/sample-page/"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bio.asm.org/content/3/2/e00036-12.full"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3962400" y="811143"/>
            <a:ext cx="8229600" cy="1143000"/>
          </a:xfrm>
        </p:spPr>
        <p:txBody>
          <a:bodyPr/>
          <a:lstStyle/>
          <a:p>
            <a:r>
              <a:rPr lang="en-US" dirty="0">
                <a:latin typeface="Calibri" charset="0"/>
              </a:rPr>
              <a:t>Mutual aid</a:t>
            </a:r>
          </a:p>
        </p:txBody>
      </p:sp>
      <p:sp>
        <p:nvSpPr>
          <p:cNvPr id="32770" name="Content Placeholder 2"/>
          <p:cNvSpPr>
            <a:spLocks noGrp="1"/>
          </p:cNvSpPr>
          <p:nvPr>
            <p:ph idx="1"/>
          </p:nvPr>
        </p:nvSpPr>
        <p:spPr/>
        <p:txBody>
          <a:bodyPr/>
          <a:lstStyle/>
          <a:p>
            <a:r>
              <a:rPr lang="en-US" dirty="0">
                <a:latin typeface="Calibri" charset="0"/>
              </a:rPr>
              <a:t>Is the concept of mutual aid in conflict with Darwin’s theory of evolution by natural selection? </a:t>
            </a:r>
            <a:br>
              <a:rPr lang="en-US" dirty="0">
                <a:latin typeface="Calibri" charset="0"/>
              </a:rPr>
            </a:br>
            <a:endParaRPr lang="en-US" dirty="0">
              <a:latin typeface="Calibri" charset="0"/>
            </a:endParaRPr>
          </a:p>
          <a:p>
            <a:r>
              <a:rPr lang="en-US" dirty="0">
                <a:latin typeface="Calibri" charset="0"/>
              </a:rPr>
              <a:t>Or only in conflict with social Darwinists?</a:t>
            </a:r>
          </a:p>
        </p:txBody>
      </p:sp>
      <p:sp>
        <p:nvSpPr>
          <p:cNvPr id="4" name="TextBox 3"/>
          <p:cNvSpPr txBox="1"/>
          <p:nvPr/>
        </p:nvSpPr>
        <p:spPr>
          <a:xfrm>
            <a:off x="603930" y="231775"/>
            <a:ext cx="2754539" cy="707886"/>
          </a:xfrm>
          <a:prstGeom prst="rect">
            <a:avLst/>
          </a:prstGeom>
          <a:noFill/>
        </p:spPr>
        <p:txBody>
          <a:bodyPr wrap="square" rtlCol="0">
            <a:spAutoFit/>
          </a:bodyPr>
          <a:lstStyle/>
          <a:p>
            <a:r>
              <a:rPr lang="en-US" sz="40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Discussion </a:t>
            </a:r>
            <a:endParaRPr lang="en-US"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3028685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14D16E-CCD1-9214-F720-27B5A2DFE40E}"/>
              </a:ext>
            </a:extLst>
          </p:cNvPr>
          <p:cNvPicPr>
            <a:picLocks noChangeAspect="1"/>
          </p:cNvPicPr>
          <p:nvPr/>
        </p:nvPicPr>
        <p:blipFill>
          <a:blip r:embed="rId2"/>
          <a:stretch>
            <a:fillRect/>
          </a:stretch>
        </p:blipFill>
        <p:spPr>
          <a:xfrm>
            <a:off x="1519880" y="574269"/>
            <a:ext cx="8436725" cy="5905706"/>
          </a:xfrm>
          <a:prstGeom prst="rect">
            <a:avLst/>
          </a:prstGeom>
        </p:spPr>
      </p:pic>
      <p:sp>
        <p:nvSpPr>
          <p:cNvPr id="5" name="TextBox 4">
            <a:extLst>
              <a:ext uri="{FF2B5EF4-FFF2-40B4-BE49-F238E27FC236}">
                <a16:creationId xmlns:a16="http://schemas.microsoft.com/office/drawing/2014/main" id="{5601D457-0EA4-6CC2-C209-2140031E6829}"/>
              </a:ext>
            </a:extLst>
          </p:cNvPr>
          <p:cNvSpPr txBox="1"/>
          <p:nvPr/>
        </p:nvSpPr>
        <p:spPr>
          <a:xfrm>
            <a:off x="232080" y="238280"/>
            <a:ext cx="10071988" cy="646331"/>
          </a:xfrm>
          <a:prstGeom prst="rect">
            <a:avLst/>
          </a:prstGeom>
          <a:noFill/>
        </p:spPr>
        <p:txBody>
          <a:bodyPr wrap="none" rtlCol="0">
            <a:spAutoFit/>
          </a:bodyPr>
          <a:lstStyle/>
          <a:p>
            <a:r>
              <a:rPr lang="en-US" sz="1800" b="1" i="0" u="none" strike="noStrike" dirty="0">
                <a:solidFill>
                  <a:srgbClr val="212121"/>
                </a:solidFill>
                <a:effectLst/>
                <a:latin typeface="Arial" panose="020B0604020202020204" pitchFamily="34" charset="0"/>
              </a:rPr>
              <a:t>Supposedly: Streptococcus pyogenes strain MGAS10786 chromosome, complete genome</a:t>
            </a:r>
            <a:endParaRPr lang="en-US" sz="1800" b="1" i="0" u="none" strike="noStrike" dirty="0">
              <a:solidFill>
                <a:srgbClr val="212121"/>
              </a:solidFill>
              <a:effectLst/>
              <a:latin typeface="Calibri" panose="020F0502020204030204" pitchFamily="34" charset="0"/>
            </a:endParaRPr>
          </a:p>
          <a:p>
            <a:endParaRPr lang="en-US" dirty="0"/>
          </a:p>
        </p:txBody>
      </p:sp>
      <p:sp>
        <p:nvSpPr>
          <p:cNvPr id="6" name="TextBox 5">
            <a:extLst>
              <a:ext uri="{FF2B5EF4-FFF2-40B4-BE49-F238E27FC236}">
                <a16:creationId xmlns:a16="http://schemas.microsoft.com/office/drawing/2014/main" id="{949FED04-B811-FD32-80A4-C85369C80705}"/>
              </a:ext>
            </a:extLst>
          </p:cNvPr>
          <p:cNvSpPr txBox="1"/>
          <p:nvPr/>
        </p:nvSpPr>
        <p:spPr>
          <a:xfrm>
            <a:off x="10416746" y="3682314"/>
            <a:ext cx="1138453" cy="584775"/>
          </a:xfrm>
          <a:prstGeom prst="rect">
            <a:avLst/>
          </a:prstGeom>
          <a:noFill/>
        </p:spPr>
        <p:txBody>
          <a:bodyPr wrap="none" rtlCol="0">
            <a:spAutoFit/>
          </a:bodyPr>
          <a:lstStyle/>
          <a:p>
            <a:r>
              <a:rPr lang="en-US" sz="3200" dirty="0"/>
              <a:t>?????</a:t>
            </a:r>
          </a:p>
        </p:txBody>
      </p:sp>
      <p:sp>
        <p:nvSpPr>
          <p:cNvPr id="7" name="TextBox 6">
            <a:extLst>
              <a:ext uri="{FF2B5EF4-FFF2-40B4-BE49-F238E27FC236}">
                <a16:creationId xmlns:a16="http://schemas.microsoft.com/office/drawing/2014/main" id="{2B78D079-5046-17AC-672E-57CB6A1F0A1C}"/>
              </a:ext>
            </a:extLst>
          </p:cNvPr>
          <p:cNvSpPr txBox="1"/>
          <p:nvPr/>
        </p:nvSpPr>
        <p:spPr>
          <a:xfrm>
            <a:off x="9811266" y="1693744"/>
            <a:ext cx="2059459" cy="1477328"/>
          </a:xfrm>
          <a:prstGeom prst="rect">
            <a:avLst/>
          </a:prstGeom>
          <a:noFill/>
        </p:spPr>
        <p:txBody>
          <a:bodyPr wrap="square" rtlCol="0">
            <a:spAutoFit/>
          </a:bodyPr>
          <a:lstStyle/>
          <a:p>
            <a:r>
              <a:rPr lang="en-US" dirty="0"/>
              <a:t>What went wrong, if anything?</a:t>
            </a:r>
          </a:p>
          <a:p>
            <a:endParaRPr lang="en-US" dirty="0"/>
          </a:p>
          <a:p>
            <a:r>
              <a:rPr lang="en-US" dirty="0"/>
              <a:t>Is this a strange genome?</a:t>
            </a:r>
          </a:p>
        </p:txBody>
      </p:sp>
    </p:spTree>
    <p:extLst>
      <p:ext uri="{BB962C8B-B14F-4D97-AF65-F5344CB8AC3E}">
        <p14:creationId xmlns:p14="http://schemas.microsoft.com/office/powerpoint/2010/main" val="3038599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C869F-EA2E-CA2B-B7FD-24A1D77B1399}"/>
              </a:ext>
            </a:extLst>
          </p:cNvPr>
          <p:cNvSpPr>
            <a:spLocks noGrp="1"/>
          </p:cNvSpPr>
          <p:nvPr>
            <p:ph type="title"/>
          </p:nvPr>
        </p:nvSpPr>
        <p:spPr/>
        <p:txBody>
          <a:bodyPr/>
          <a:lstStyle/>
          <a:p>
            <a:r>
              <a:rPr lang="en-US" dirty="0"/>
              <a:t>Two versions at NCBI (</a:t>
            </a:r>
            <a:r>
              <a:rPr lang="en-US" dirty="0" err="1"/>
              <a:t>refseq</a:t>
            </a:r>
            <a:r>
              <a:rPr lang="en-US" dirty="0"/>
              <a:t> and </a:t>
            </a:r>
            <a:r>
              <a:rPr lang="en-US" dirty="0" err="1"/>
              <a:t>genbank</a:t>
            </a:r>
            <a:r>
              <a:rPr lang="en-US" dirty="0"/>
              <a:t>)</a:t>
            </a:r>
          </a:p>
        </p:txBody>
      </p:sp>
      <p:sp>
        <p:nvSpPr>
          <p:cNvPr id="3" name="Content Placeholder 2">
            <a:extLst>
              <a:ext uri="{FF2B5EF4-FFF2-40B4-BE49-F238E27FC236}">
                <a16:creationId xmlns:a16="http://schemas.microsoft.com/office/drawing/2014/main" id="{EE8E4597-E440-5B45-C050-539A85960D8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EF4E31A-DC46-9B0D-EE74-1AC811A00CAF}"/>
              </a:ext>
            </a:extLst>
          </p:cNvPr>
          <p:cNvPicPr>
            <a:picLocks noChangeAspect="1"/>
          </p:cNvPicPr>
          <p:nvPr/>
        </p:nvPicPr>
        <p:blipFill>
          <a:blip r:embed="rId2"/>
          <a:stretch>
            <a:fillRect/>
          </a:stretch>
        </p:blipFill>
        <p:spPr>
          <a:xfrm>
            <a:off x="1346887" y="1690688"/>
            <a:ext cx="8758881" cy="4234425"/>
          </a:xfrm>
          <a:prstGeom prst="rect">
            <a:avLst/>
          </a:prstGeom>
        </p:spPr>
      </p:pic>
    </p:spTree>
    <p:extLst>
      <p:ext uri="{BB962C8B-B14F-4D97-AF65-F5344CB8AC3E}">
        <p14:creationId xmlns:p14="http://schemas.microsoft.com/office/powerpoint/2010/main" val="4276903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61514-D126-B1C7-12C1-00F323CA6B8A}"/>
              </a:ext>
            </a:extLst>
          </p:cNvPr>
          <p:cNvSpPr>
            <a:spLocks noGrp="1"/>
          </p:cNvSpPr>
          <p:nvPr>
            <p:ph type="title"/>
          </p:nvPr>
        </p:nvSpPr>
        <p:spPr>
          <a:xfrm>
            <a:off x="4819135" y="1637871"/>
            <a:ext cx="7018638" cy="1325563"/>
          </a:xfrm>
        </p:spPr>
        <p:txBody>
          <a:bodyPr/>
          <a:lstStyle/>
          <a:p>
            <a:r>
              <a:rPr lang="en-US" dirty="0"/>
              <a:t>To get the complete genome</a:t>
            </a:r>
          </a:p>
        </p:txBody>
      </p:sp>
      <p:pic>
        <p:nvPicPr>
          <p:cNvPr id="4" name="Picture 3">
            <a:extLst>
              <a:ext uri="{FF2B5EF4-FFF2-40B4-BE49-F238E27FC236}">
                <a16:creationId xmlns:a16="http://schemas.microsoft.com/office/drawing/2014/main" id="{20D0EC74-FFBB-29B2-2378-1C97DED6F427}"/>
              </a:ext>
            </a:extLst>
          </p:cNvPr>
          <p:cNvPicPr>
            <a:picLocks noChangeAspect="1"/>
          </p:cNvPicPr>
          <p:nvPr/>
        </p:nvPicPr>
        <p:blipFill>
          <a:blip r:embed="rId2"/>
          <a:stretch>
            <a:fillRect/>
          </a:stretch>
        </p:blipFill>
        <p:spPr>
          <a:xfrm>
            <a:off x="117590" y="172995"/>
            <a:ext cx="4156046" cy="6685005"/>
          </a:xfrm>
          <a:prstGeom prst="rect">
            <a:avLst/>
          </a:prstGeom>
        </p:spPr>
      </p:pic>
    </p:spTree>
    <p:extLst>
      <p:ext uri="{BB962C8B-B14F-4D97-AF65-F5344CB8AC3E}">
        <p14:creationId xmlns:p14="http://schemas.microsoft.com/office/powerpoint/2010/main" val="2761018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570486-BD0E-5E89-AE78-7D4D8C5BEF52}"/>
              </a:ext>
            </a:extLst>
          </p:cNvPr>
          <p:cNvPicPr>
            <a:picLocks noChangeAspect="1"/>
          </p:cNvPicPr>
          <p:nvPr/>
        </p:nvPicPr>
        <p:blipFill rotWithShape="1">
          <a:blip r:embed="rId2"/>
          <a:srcRect r="23157"/>
          <a:stretch/>
        </p:blipFill>
        <p:spPr>
          <a:xfrm>
            <a:off x="197708" y="1591962"/>
            <a:ext cx="5152767" cy="5105400"/>
          </a:xfrm>
          <a:prstGeom prst="rect">
            <a:avLst/>
          </a:prstGeom>
        </p:spPr>
      </p:pic>
      <p:sp>
        <p:nvSpPr>
          <p:cNvPr id="5" name="TextBox 4">
            <a:extLst>
              <a:ext uri="{FF2B5EF4-FFF2-40B4-BE49-F238E27FC236}">
                <a16:creationId xmlns:a16="http://schemas.microsoft.com/office/drawing/2014/main" id="{325E8C12-99BA-310B-55B4-0C102E6A0735}"/>
              </a:ext>
            </a:extLst>
          </p:cNvPr>
          <p:cNvSpPr txBox="1"/>
          <p:nvPr/>
        </p:nvSpPr>
        <p:spPr>
          <a:xfrm>
            <a:off x="518983" y="543697"/>
            <a:ext cx="6067168" cy="830997"/>
          </a:xfrm>
          <a:prstGeom prst="rect">
            <a:avLst/>
          </a:prstGeom>
          <a:noFill/>
        </p:spPr>
        <p:txBody>
          <a:bodyPr wrap="square" rtlCol="0">
            <a:spAutoFit/>
          </a:bodyPr>
          <a:lstStyle/>
          <a:p>
            <a:r>
              <a:rPr lang="en-US" sz="2400" dirty="0"/>
              <a:t>This retrieves the coding sequences only not the DNA of the chromosome </a:t>
            </a:r>
          </a:p>
        </p:txBody>
      </p:sp>
      <p:sp>
        <p:nvSpPr>
          <p:cNvPr id="6" name="TextBox 5">
            <a:extLst>
              <a:ext uri="{FF2B5EF4-FFF2-40B4-BE49-F238E27FC236}">
                <a16:creationId xmlns:a16="http://schemas.microsoft.com/office/drawing/2014/main" id="{188FCAFA-8BD9-13CA-EF65-02F55B939F53}"/>
              </a:ext>
            </a:extLst>
          </p:cNvPr>
          <p:cNvSpPr txBox="1"/>
          <p:nvPr/>
        </p:nvSpPr>
        <p:spPr>
          <a:xfrm>
            <a:off x="6586150" y="2557849"/>
            <a:ext cx="5152767" cy="830997"/>
          </a:xfrm>
          <a:prstGeom prst="rect">
            <a:avLst/>
          </a:prstGeom>
          <a:noFill/>
        </p:spPr>
        <p:txBody>
          <a:bodyPr wrap="square" rtlCol="0">
            <a:spAutoFit/>
          </a:bodyPr>
          <a:lstStyle/>
          <a:p>
            <a:r>
              <a:rPr lang="en-US" sz="2400" dirty="0"/>
              <a:t>As most of the </a:t>
            </a:r>
            <a:r>
              <a:rPr lang="en-US" sz="2400" dirty="0" err="1"/>
              <a:t>cds</a:t>
            </a:r>
            <a:r>
              <a:rPr lang="en-US" sz="2400" dirty="0"/>
              <a:t> are on the leading strand, the bias increases continuously.   </a:t>
            </a:r>
          </a:p>
        </p:txBody>
      </p:sp>
    </p:spTree>
    <p:extLst>
      <p:ext uri="{BB962C8B-B14F-4D97-AF65-F5344CB8AC3E}">
        <p14:creationId xmlns:p14="http://schemas.microsoft.com/office/powerpoint/2010/main" val="3136986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a:extLst>
              <a:ext uri="{FF2B5EF4-FFF2-40B4-BE49-F238E27FC236}">
                <a16:creationId xmlns:a16="http://schemas.microsoft.com/office/drawing/2014/main" id="{E16317B7-BE56-038B-D8E4-5EB1023E17ED}"/>
              </a:ext>
            </a:extLst>
          </p:cNvPr>
          <p:cNvSpPr/>
          <p:nvPr/>
        </p:nvSpPr>
        <p:spPr>
          <a:xfrm>
            <a:off x="981961" y="405325"/>
            <a:ext cx="6569765" cy="6172200"/>
          </a:xfrm>
          <a:prstGeom prst="donut">
            <a:avLst>
              <a:gd name="adj" fmla="val 326"/>
            </a:avLst>
          </a:prstGeom>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4">
            <a:extLst>
              <a:ext uri="{FF2B5EF4-FFF2-40B4-BE49-F238E27FC236}">
                <a16:creationId xmlns:a16="http://schemas.microsoft.com/office/drawing/2014/main" id="{BCD4F3E0-379F-C7B9-1C99-0A0E0D8EFD0D}"/>
              </a:ext>
            </a:extLst>
          </p:cNvPr>
          <p:cNvSpPr txBox="1"/>
          <p:nvPr/>
        </p:nvSpPr>
        <p:spPr>
          <a:xfrm>
            <a:off x="4024426" y="5966517"/>
            <a:ext cx="524503" cy="738664"/>
          </a:xfrm>
          <a:prstGeom prst="rect">
            <a:avLst/>
          </a:prstGeom>
          <a:noFill/>
        </p:spPr>
        <p:txBody>
          <a:bodyPr wrap="none" rtlCol="0">
            <a:spAutoFit/>
          </a:bodyPr>
          <a:lstStyle/>
          <a:p>
            <a:r>
              <a:rPr lang="en-US" sz="2400" dirty="0" err="1"/>
              <a:t>ori</a:t>
            </a:r>
            <a:endParaRPr lang="en-US" sz="2400" dirty="0"/>
          </a:p>
          <a:p>
            <a:r>
              <a:rPr lang="en-US" dirty="0"/>
              <a:t>  |</a:t>
            </a:r>
          </a:p>
        </p:txBody>
      </p:sp>
      <p:sp>
        <p:nvSpPr>
          <p:cNvPr id="9" name="Donut 8">
            <a:extLst>
              <a:ext uri="{FF2B5EF4-FFF2-40B4-BE49-F238E27FC236}">
                <a16:creationId xmlns:a16="http://schemas.microsoft.com/office/drawing/2014/main" id="{EF8A2911-CADA-C03C-ED9D-BDA0E1869132}"/>
              </a:ext>
            </a:extLst>
          </p:cNvPr>
          <p:cNvSpPr/>
          <p:nvPr/>
        </p:nvSpPr>
        <p:spPr>
          <a:xfrm>
            <a:off x="1074727" y="489808"/>
            <a:ext cx="6387547" cy="6003234"/>
          </a:xfrm>
          <a:prstGeom prst="donut">
            <a:avLst>
              <a:gd name="adj" fmla="val 326"/>
            </a:avLst>
          </a:prstGeom>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B4DE7890-6A36-0AD8-FB87-160634069001}"/>
              </a:ext>
            </a:extLst>
          </p:cNvPr>
          <p:cNvSpPr txBox="1"/>
          <p:nvPr/>
        </p:nvSpPr>
        <p:spPr>
          <a:xfrm>
            <a:off x="299347" y="192372"/>
            <a:ext cx="2555700" cy="369332"/>
          </a:xfrm>
          <a:prstGeom prst="rect">
            <a:avLst/>
          </a:prstGeom>
          <a:noFill/>
        </p:spPr>
        <p:txBody>
          <a:bodyPr wrap="none" rtlCol="0">
            <a:spAutoFit/>
          </a:bodyPr>
          <a:lstStyle/>
          <a:p>
            <a:r>
              <a:rPr lang="en-US" dirty="0">
                <a:solidFill>
                  <a:srgbClr val="7030A0"/>
                </a:solidFill>
              </a:rPr>
              <a:t>Watson</a:t>
            </a:r>
            <a:r>
              <a:rPr lang="en-US" dirty="0"/>
              <a:t> and </a:t>
            </a:r>
            <a:r>
              <a:rPr lang="en-US" dirty="0">
                <a:solidFill>
                  <a:srgbClr val="00B0F0"/>
                </a:solidFill>
              </a:rPr>
              <a:t>Crick</a:t>
            </a:r>
            <a:r>
              <a:rPr lang="en-US" dirty="0"/>
              <a:t> strands</a:t>
            </a:r>
          </a:p>
        </p:txBody>
      </p:sp>
      <p:grpSp>
        <p:nvGrpSpPr>
          <p:cNvPr id="63" name="Group 62">
            <a:extLst>
              <a:ext uri="{FF2B5EF4-FFF2-40B4-BE49-F238E27FC236}">
                <a16:creationId xmlns:a16="http://schemas.microsoft.com/office/drawing/2014/main" id="{41AC15D4-4184-CA0F-94FE-15C2C5777F58}"/>
              </a:ext>
            </a:extLst>
          </p:cNvPr>
          <p:cNvGrpSpPr/>
          <p:nvPr/>
        </p:nvGrpSpPr>
        <p:grpSpPr>
          <a:xfrm>
            <a:off x="4162592" y="332429"/>
            <a:ext cx="3632744" cy="6339518"/>
            <a:chOff x="5794622" y="270004"/>
            <a:chExt cx="3632744" cy="6339518"/>
          </a:xfrm>
        </p:grpSpPr>
        <p:cxnSp>
          <p:nvCxnSpPr>
            <p:cNvPr id="8" name="Straight Arrow Connector 7">
              <a:extLst>
                <a:ext uri="{FF2B5EF4-FFF2-40B4-BE49-F238E27FC236}">
                  <a16:creationId xmlns:a16="http://schemas.microsoft.com/office/drawing/2014/main" id="{38E20EDD-F3E4-CB3B-B482-485E3E8C088E}"/>
                </a:ext>
              </a:extLst>
            </p:cNvPr>
            <p:cNvCxnSpPr>
              <a:cxnSpLocks/>
            </p:cNvCxnSpPr>
            <p:nvPr/>
          </p:nvCxnSpPr>
          <p:spPr>
            <a:xfrm flipV="1">
              <a:off x="5935354" y="6583026"/>
              <a:ext cx="372849" cy="26496"/>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6E5979CF-C480-F477-5440-017752FC22EE}"/>
                </a:ext>
              </a:extLst>
            </p:cNvPr>
            <p:cNvCxnSpPr>
              <a:cxnSpLocks/>
            </p:cNvCxnSpPr>
            <p:nvPr/>
          </p:nvCxnSpPr>
          <p:spPr>
            <a:xfrm flipV="1">
              <a:off x="6409623" y="6499682"/>
              <a:ext cx="332415" cy="72599"/>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a:extLst>
                <a:ext uri="{FF2B5EF4-FFF2-40B4-BE49-F238E27FC236}">
                  <a16:creationId xmlns:a16="http://schemas.microsoft.com/office/drawing/2014/main" id="{A49B3EB3-7513-A5A9-735D-B74CA4F74B74}"/>
                </a:ext>
              </a:extLst>
            </p:cNvPr>
            <p:cNvCxnSpPr>
              <a:cxnSpLocks/>
            </p:cNvCxnSpPr>
            <p:nvPr/>
          </p:nvCxnSpPr>
          <p:spPr>
            <a:xfrm flipV="1">
              <a:off x="6818236" y="6424582"/>
              <a:ext cx="242321" cy="67578"/>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a:extLst>
                <a:ext uri="{FF2B5EF4-FFF2-40B4-BE49-F238E27FC236}">
                  <a16:creationId xmlns:a16="http://schemas.microsoft.com/office/drawing/2014/main" id="{31695CFC-639D-835A-D7F6-18E0CAB667FE}"/>
                </a:ext>
              </a:extLst>
            </p:cNvPr>
            <p:cNvCxnSpPr>
              <a:cxnSpLocks/>
            </p:cNvCxnSpPr>
            <p:nvPr/>
          </p:nvCxnSpPr>
          <p:spPr>
            <a:xfrm flipV="1">
              <a:off x="7158402" y="6261904"/>
              <a:ext cx="270542" cy="104253"/>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a:extLst>
                <a:ext uri="{FF2B5EF4-FFF2-40B4-BE49-F238E27FC236}">
                  <a16:creationId xmlns:a16="http://schemas.microsoft.com/office/drawing/2014/main" id="{8B4860DE-1DD7-8E91-F34B-9B66741E5B69}"/>
                </a:ext>
              </a:extLst>
            </p:cNvPr>
            <p:cNvCxnSpPr>
              <a:cxnSpLocks/>
            </p:cNvCxnSpPr>
            <p:nvPr/>
          </p:nvCxnSpPr>
          <p:spPr>
            <a:xfrm flipV="1">
              <a:off x="7521710" y="6134582"/>
              <a:ext cx="175455" cy="127322"/>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grpSp>
          <p:nvGrpSpPr>
            <p:cNvPr id="33" name="Group 32">
              <a:extLst>
                <a:ext uri="{FF2B5EF4-FFF2-40B4-BE49-F238E27FC236}">
                  <a16:creationId xmlns:a16="http://schemas.microsoft.com/office/drawing/2014/main" id="{F6699C55-53C5-D63D-9F64-0BB8DD6A38A6}"/>
                </a:ext>
              </a:extLst>
            </p:cNvPr>
            <p:cNvGrpSpPr/>
            <p:nvPr/>
          </p:nvGrpSpPr>
          <p:grpSpPr>
            <a:xfrm rot="19539689">
              <a:off x="7560427" y="5131880"/>
              <a:ext cx="1761811" cy="474940"/>
              <a:chOff x="7825437" y="5570312"/>
              <a:chExt cx="1761811" cy="474940"/>
            </a:xfrm>
          </p:grpSpPr>
          <p:cxnSp>
            <p:nvCxnSpPr>
              <p:cNvPr id="28" name="Straight Arrow Connector 27">
                <a:extLst>
                  <a:ext uri="{FF2B5EF4-FFF2-40B4-BE49-F238E27FC236}">
                    <a16:creationId xmlns:a16="http://schemas.microsoft.com/office/drawing/2014/main" id="{D12BC04B-C95C-2886-FED4-27DC5640977B}"/>
                  </a:ext>
                </a:extLst>
              </p:cNvPr>
              <p:cNvCxnSpPr>
                <a:cxnSpLocks/>
              </p:cNvCxnSpPr>
              <p:nvPr/>
            </p:nvCxnSpPr>
            <p:spPr>
              <a:xfrm flipV="1">
                <a:off x="7825437" y="6018756"/>
                <a:ext cx="372849" cy="26496"/>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cxnSp>
            <p:nvCxnSpPr>
              <p:cNvPr id="29" name="Straight Arrow Connector 28">
                <a:extLst>
                  <a:ext uri="{FF2B5EF4-FFF2-40B4-BE49-F238E27FC236}">
                    <a16:creationId xmlns:a16="http://schemas.microsoft.com/office/drawing/2014/main" id="{8E8AC5A4-D337-4C56-C9F3-EC26C0B7DCBA}"/>
                  </a:ext>
                </a:extLst>
              </p:cNvPr>
              <p:cNvCxnSpPr>
                <a:cxnSpLocks/>
              </p:cNvCxnSpPr>
              <p:nvPr/>
            </p:nvCxnSpPr>
            <p:spPr>
              <a:xfrm flipV="1">
                <a:off x="8299706" y="5935412"/>
                <a:ext cx="332415" cy="72599"/>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cxnSp>
            <p:nvCxnSpPr>
              <p:cNvPr id="30" name="Straight Arrow Connector 29">
                <a:extLst>
                  <a:ext uri="{FF2B5EF4-FFF2-40B4-BE49-F238E27FC236}">
                    <a16:creationId xmlns:a16="http://schemas.microsoft.com/office/drawing/2014/main" id="{5CE6BBC9-0886-BEA7-DF01-05D26FE6972C}"/>
                  </a:ext>
                </a:extLst>
              </p:cNvPr>
              <p:cNvCxnSpPr>
                <a:cxnSpLocks/>
              </p:cNvCxnSpPr>
              <p:nvPr/>
            </p:nvCxnSpPr>
            <p:spPr>
              <a:xfrm flipV="1">
                <a:off x="8708319" y="5860312"/>
                <a:ext cx="242321" cy="67578"/>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cxnSp>
            <p:nvCxnSpPr>
              <p:cNvPr id="31" name="Straight Arrow Connector 30">
                <a:extLst>
                  <a:ext uri="{FF2B5EF4-FFF2-40B4-BE49-F238E27FC236}">
                    <a16:creationId xmlns:a16="http://schemas.microsoft.com/office/drawing/2014/main" id="{4E056882-AAB7-B674-0B52-DCA4F1B6492C}"/>
                  </a:ext>
                </a:extLst>
              </p:cNvPr>
              <p:cNvCxnSpPr>
                <a:cxnSpLocks/>
              </p:cNvCxnSpPr>
              <p:nvPr/>
            </p:nvCxnSpPr>
            <p:spPr>
              <a:xfrm flipV="1">
                <a:off x="9048485" y="5697634"/>
                <a:ext cx="270542" cy="104253"/>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cxnSp>
            <p:nvCxnSpPr>
              <p:cNvPr id="32" name="Straight Arrow Connector 31">
                <a:extLst>
                  <a:ext uri="{FF2B5EF4-FFF2-40B4-BE49-F238E27FC236}">
                    <a16:creationId xmlns:a16="http://schemas.microsoft.com/office/drawing/2014/main" id="{7496D36D-1596-84C7-6BE6-92B28B93C48F}"/>
                  </a:ext>
                </a:extLst>
              </p:cNvPr>
              <p:cNvCxnSpPr>
                <a:cxnSpLocks/>
              </p:cNvCxnSpPr>
              <p:nvPr/>
            </p:nvCxnSpPr>
            <p:spPr>
              <a:xfrm flipV="1">
                <a:off x="9411793" y="5570312"/>
                <a:ext cx="175455" cy="127322"/>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grpSp>
        <p:grpSp>
          <p:nvGrpSpPr>
            <p:cNvPr id="39" name="Group 38">
              <a:extLst>
                <a:ext uri="{FF2B5EF4-FFF2-40B4-BE49-F238E27FC236}">
                  <a16:creationId xmlns:a16="http://schemas.microsoft.com/office/drawing/2014/main" id="{C9BB0D70-B3FF-4C3D-E4F4-55C19B04C082}"/>
                </a:ext>
              </a:extLst>
            </p:cNvPr>
            <p:cNvGrpSpPr/>
            <p:nvPr/>
          </p:nvGrpSpPr>
          <p:grpSpPr>
            <a:xfrm rot="17373049">
              <a:off x="8308990" y="3429482"/>
              <a:ext cx="1761811" cy="474940"/>
              <a:chOff x="7825437" y="5570312"/>
              <a:chExt cx="1761811" cy="474940"/>
            </a:xfrm>
          </p:grpSpPr>
          <p:cxnSp>
            <p:nvCxnSpPr>
              <p:cNvPr id="40" name="Straight Arrow Connector 39">
                <a:extLst>
                  <a:ext uri="{FF2B5EF4-FFF2-40B4-BE49-F238E27FC236}">
                    <a16:creationId xmlns:a16="http://schemas.microsoft.com/office/drawing/2014/main" id="{7F044F90-85D2-2537-DC27-FEE9ED501D48}"/>
                  </a:ext>
                </a:extLst>
              </p:cNvPr>
              <p:cNvCxnSpPr>
                <a:cxnSpLocks/>
              </p:cNvCxnSpPr>
              <p:nvPr/>
            </p:nvCxnSpPr>
            <p:spPr>
              <a:xfrm flipV="1">
                <a:off x="7825437" y="6018756"/>
                <a:ext cx="372849" cy="26496"/>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cxnSp>
            <p:nvCxnSpPr>
              <p:cNvPr id="41" name="Straight Arrow Connector 40">
                <a:extLst>
                  <a:ext uri="{FF2B5EF4-FFF2-40B4-BE49-F238E27FC236}">
                    <a16:creationId xmlns:a16="http://schemas.microsoft.com/office/drawing/2014/main" id="{58B0ED12-11F2-48C6-D004-4A41CDDE08F6}"/>
                  </a:ext>
                </a:extLst>
              </p:cNvPr>
              <p:cNvCxnSpPr>
                <a:cxnSpLocks/>
              </p:cNvCxnSpPr>
              <p:nvPr/>
            </p:nvCxnSpPr>
            <p:spPr>
              <a:xfrm flipV="1">
                <a:off x="8299706" y="5935412"/>
                <a:ext cx="332415" cy="72599"/>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cxnSp>
            <p:nvCxnSpPr>
              <p:cNvPr id="42" name="Straight Arrow Connector 41">
                <a:extLst>
                  <a:ext uri="{FF2B5EF4-FFF2-40B4-BE49-F238E27FC236}">
                    <a16:creationId xmlns:a16="http://schemas.microsoft.com/office/drawing/2014/main" id="{55EED270-0471-3DA7-991D-42498CBDA978}"/>
                  </a:ext>
                </a:extLst>
              </p:cNvPr>
              <p:cNvCxnSpPr>
                <a:cxnSpLocks/>
              </p:cNvCxnSpPr>
              <p:nvPr/>
            </p:nvCxnSpPr>
            <p:spPr>
              <a:xfrm flipV="1">
                <a:off x="8708319" y="5860312"/>
                <a:ext cx="242321" cy="67578"/>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cxnSp>
            <p:nvCxnSpPr>
              <p:cNvPr id="43" name="Straight Arrow Connector 42">
                <a:extLst>
                  <a:ext uri="{FF2B5EF4-FFF2-40B4-BE49-F238E27FC236}">
                    <a16:creationId xmlns:a16="http://schemas.microsoft.com/office/drawing/2014/main" id="{847ADB10-DDC3-0158-0B29-8E4FDCB41AA3}"/>
                  </a:ext>
                </a:extLst>
              </p:cNvPr>
              <p:cNvCxnSpPr>
                <a:cxnSpLocks/>
              </p:cNvCxnSpPr>
              <p:nvPr/>
            </p:nvCxnSpPr>
            <p:spPr>
              <a:xfrm flipV="1">
                <a:off x="9048485" y="5697634"/>
                <a:ext cx="270542" cy="104253"/>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cxnSp>
            <p:nvCxnSpPr>
              <p:cNvPr id="44" name="Straight Arrow Connector 43">
                <a:extLst>
                  <a:ext uri="{FF2B5EF4-FFF2-40B4-BE49-F238E27FC236}">
                    <a16:creationId xmlns:a16="http://schemas.microsoft.com/office/drawing/2014/main" id="{2BDAD004-6AE6-7CA1-E370-D4C5055B5914}"/>
                  </a:ext>
                </a:extLst>
              </p:cNvPr>
              <p:cNvCxnSpPr>
                <a:cxnSpLocks/>
              </p:cNvCxnSpPr>
              <p:nvPr/>
            </p:nvCxnSpPr>
            <p:spPr>
              <a:xfrm flipV="1">
                <a:off x="9411793" y="5570312"/>
                <a:ext cx="175455" cy="127322"/>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grpSp>
        <p:grpSp>
          <p:nvGrpSpPr>
            <p:cNvPr id="45" name="Group 44">
              <a:extLst>
                <a:ext uri="{FF2B5EF4-FFF2-40B4-BE49-F238E27FC236}">
                  <a16:creationId xmlns:a16="http://schemas.microsoft.com/office/drawing/2014/main" id="{4C127757-7287-F7B7-2A23-0BD102A527AE}"/>
                </a:ext>
              </a:extLst>
            </p:cNvPr>
            <p:cNvGrpSpPr/>
            <p:nvPr/>
          </p:nvGrpSpPr>
          <p:grpSpPr>
            <a:xfrm rot="15328294">
              <a:off x="7866431" y="1642874"/>
              <a:ext cx="1761811" cy="474940"/>
              <a:chOff x="7825437" y="5570312"/>
              <a:chExt cx="1761811" cy="474940"/>
            </a:xfrm>
          </p:grpSpPr>
          <p:cxnSp>
            <p:nvCxnSpPr>
              <p:cNvPr id="46" name="Straight Arrow Connector 45">
                <a:extLst>
                  <a:ext uri="{FF2B5EF4-FFF2-40B4-BE49-F238E27FC236}">
                    <a16:creationId xmlns:a16="http://schemas.microsoft.com/office/drawing/2014/main" id="{498C2888-A37C-2953-0661-5AD31AD98493}"/>
                  </a:ext>
                </a:extLst>
              </p:cNvPr>
              <p:cNvCxnSpPr>
                <a:cxnSpLocks/>
              </p:cNvCxnSpPr>
              <p:nvPr/>
            </p:nvCxnSpPr>
            <p:spPr>
              <a:xfrm flipV="1">
                <a:off x="7825437" y="6018756"/>
                <a:ext cx="372849" cy="26496"/>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cxnSp>
            <p:nvCxnSpPr>
              <p:cNvPr id="47" name="Straight Arrow Connector 46">
                <a:extLst>
                  <a:ext uri="{FF2B5EF4-FFF2-40B4-BE49-F238E27FC236}">
                    <a16:creationId xmlns:a16="http://schemas.microsoft.com/office/drawing/2014/main" id="{4F14CE1B-B3B9-8532-C978-CC60F1D20DDC}"/>
                  </a:ext>
                </a:extLst>
              </p:cNvPr>
              <p:cNvCxnSpPr>
                <a:cxnSpLocks/>
              </p:cNvCxnSpPr>
              <p:nvPr/>
            </p:nvCxnSpPr>
            <p:spPr>
              <a:xfrm flipV="1">
                <a:off x="8299706" y="5935412"/>
                <a:ext cx="332415" cy="72599"/>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cxnSp>
            <p:nvCxnSpPr>
              <p:cNvPr id="48" name="Straight Arrow Connector 47">
                <a:extLst>
                  <a:ext uri="{FF2B5EF4-FFF2-40B4-BE49-F238E27FC236}">
                    <a16:creationId xmlns:a16="http://schemas.microsoft.com/office/drawing/2014/main" id="{1017DB69-BC0E-97B2-CE99-5B1E326F47D3}"/>
                  </a:ext>
                </a:extLst>
              </p:cNvPr>
              <p:cNvCxnSpPr>
                <a:cxnSpLocks/>
              </p:cNvCxnSpPr>
              <p:nvPr/>
            </p:nvCxnSpPr>
            <p:spPr>
              <a:xfrm flipV="1">
                <a:off x="8708319" y="5860312"/>
                <a:ext cx="242321" cy="67578"/>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cxnSp>
            <p:nvCxnSpPr>
              <p:cNvPr id="49" name="Straight Arrow Connector 48">
                <a:extLst>
                  <a:ext uri="{FF2B5EF4-FFF2-40B4-BE49-F238E27FC236}">
                    <a16:creationId xmlns:a16="http://schemas.microsoft.com/office/drawing/2014/main" id="{1ABD3F3C-D071-EC28-99BE-5D0CE31B1F9E}"/>
                  </a:ext>
                </a:extLst>
              </p:cNvPr>
              <p:cNvCxnSpPr>
                <a:cxnSpLocks/>
              </p:cNvCxnSpPr>
              <p:nvPr/>
            </p:nvCxnSpPr>
            <p:spPr>
              <a:xfrm flipV="1">
                <a:off x="9048485" y="5697634"/>
                <a:ext cx="270542" cy="104253"/>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cxnSp>
            <p:nvCxnSpPr>
              <p:cNvPr id="50" name="Straight Arrow Connector 49">
                <a:extLst>
                  <a:ext uri="{FF2B5EF4-FFF2-40B4-BE49-F238E27FC236}">
                    <a16:creationId xmlns:a16="http://schemas.microsoft.com/office/drawing/2014/main" id="{8E58734C-522A-674D-3059-19A9A65CA363}"/>
                  </a:ext>
                </a:extLst>
              </p:cNvPr>
              <p:cNvCxnSpPr>
                <a:cxnSpLocks/>
              </p:cNvCxnSpPr>
              <p:nvPr/>
            </p:nvCxnSpPr>
            <p:spPr>
              <a:xfrm flipV="1">
                <a:off x="9411793" y="5570312"/>
                <a:ext cx="175455" cy="127322"/>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grpSp>
        <p:grpSp>
          <p:nvGrpSpPr>
            <p:cNvPr id="51" name="Group 50">
              <a:extLst>
                <a:ext uri="{FF2B5EF4-FFF2-40B4-BE49-F238E27FC236}">
                  <a16:creationId xmlns:a16="http://schemas.microsoft.com/office/drawing/2014/main" id="{A612F0D7-DB9B-ACD2-078E-3D2DAAEC4400}"/>
                </a:ext>
              </a:extLst>
            </p:cNvPr>
            <p:cNvGrpSpPr/>
            <p:nvPr/>
          </p:nvGrpSpPr>
          <p:grpSpPr>
            <a:xfrm rot="13493409">
              <a:off x="6794312" y="521263"/>
              <a:ext cx="1434933" cy="446289"/>
              <a:chOff x="7825437" y="5697634"/>
              <a:chExt cx="1493590" cy="347618"/>
            </a:xfrm>
          </p:grpSpPr>
          <p:cxnSp>
            <p:nvCxnSpPr>
              <p:cNvPr id="52" name="Straight Arrow Connector 51">
                <a:extLst>
                  <a:ext uri="{FF2B5EF4-FFF2-40B4-BE49-F238E27FC236}">
                    <a16:creationId xmlns:a16="http://schemas.microsoft.com/office/drawing/2014/main" id="{D932C4B0-0337-AB02-8793-42CB3CDE2907}"/>
                  </a:ext>
                </a:extLst>
              </p:cNvPr>
              <p:cNvCxnSpPr>
                <a:cxnSpLocks/>
              </p:cNvCxnSpPr>
              <p:nvPr/>
            </p:nvCxnSpPr>
            <p:spPr>
              <a:xfrm flipV="1">
                <a:off x="7825437" y="6018756"/>
                <a:ext cx="372849" cy="26496"/>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cxnSp>
            <p:nvCxnSpPr>
              <p:cNvPr id="53" name="Straight Arrow Connector 52">
                <a:extLst>
                  <a:ext uri="{FF2B5EF4-FFF2-40B4-BE49-F238E27FC236}">
                    <a16:creationId xmlns:a16="http://schemas.microsoft.com/office/drawing/2014/main" id="{AFB89A48-8864-5A04-73AE-B86DD819060B}"/>
                  </a:ext>
                </a:extLst>
              </p:cNvPr>
              <p:cNvCxnSpPr>
                <a:cxnSpLocks/>
              </p:cNvCxnSpPr>
              <p:nvPr/>
            </p:nvCxnSpPr>
            <p:spPr>
              <a:xfrm flipV="1">
                <a:off x="8299706" y="5935412"/>
                <a:ext cx="332415" cy="72599"/>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cxnSp>
            <p:nvCxnSpPr>
              <p:cNvPr id="54" name="Straight Arrow Connector 53">
                <a:extLst>
                  <a:ext uri="{FF2B5EF4-FFF2-40B4-BE49-F238E27FC236}">
                    <a16:creationId xmlns:a16="http://schemas.microsoft.com/office/drawing/2014/main" id="{0721DC11-05DB-B9D1-DF0D-6091556D9D85}"/>
                  </a:ext>
                </a:extLst>
              </p:cNvPr>
              <p:cNvCxnSpPr>
                <a:cxnSpLocks/>
              </p:cNvCxnSpPr>
              <p:nvPr/>
            </p:nvCxnSpPr>
            <p:spPr>
              <a:xfrm flipV="1">
                <a:off x="8708319" y="5860312"/>
                <a:ext cx="242321" cy="67578"/>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cxnSp>
            <p:nvCxnSpPr>
              <p:cNvPr id="55" name="Straight Arrow Connector 54">
                <a:extLst>
                  <a:ext uri="{FF2B5EF4-FFF2-40B4-BE49-F238E27FC236}">
                    <a16:creationId xmlns:a16="http://schemas.microsoft.com/office/drawing/2014/main" id="{80BA607E-918A-D426-4755-90DEFF2CDE43}"/>
                  </a:ext>
                </a:extLst>
              </p:cNvPr>
              <p:cNvCxnSpPr>
                <a:cxnSpLocks/>
              </p:cNvCxnSpPr>
              <p:nvPr/>
            </p:nvCxnSpPr>
            <p:spPr>
              <a:xfrm flipV="1">
                <a:off x="9048485" y="5697634"/>
                <a:ext cx="270542" cy="104253"/>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grpSp>
        <p:cxnSp>
          <p:nvCxnSpPr>
            <p:cNvPr id="57" name="Straight Arrow Connector 56">
              <a:extLst>
                <a:ext uri="{FF2B5EF4-FFF2-40B4-BE49-F238E27FC236}">
                  <a16:creationId xmlns:a16="http://schemas.microsoft.com/office/drawing/2014/main" id="{30DD3BAF-EDF4-B1A0-CBD9-31B26C8C1135}"/>
                </a:ext>
              </a:extLst>
            </p:cNvPr>
            <p:cNvCxnSpPr>
              <a:cxnSpLocks/>
            </p:cNvCxnSpPr>
            <p:nvPr/>
          </p:nvCxnSpPr>
          <p:spPr>
            <a:xfrm flipH="1" flipV="1">
              <a:off x="5794622" y="270004"/>
              <a:ext cx="441763" cy="15715"/>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cxnSp>
          <p:nvCxnSpPr>
            <p:cNvPr id="59" name="Straight Arrow Connector 58">
              <a:extLst>
                <a:ext uri="{FF2B5EF4-FFF2-40B4-BE49-F238E27FC236}">
                  <a16:creationId xmlns:a16="http://schemas.microsoft.com/office/drawing/2014/main" id="{2BD88002-65D1-9B7F-350D-F1F0806973AF}"/>
                </a:ext>
              </a:extLst>
            </p:cNvPr>
            <p:cNvCxnSpPr>
              <a:cxnSpLocks/>
            </p:cNvCxnSpPr>
            <p:nvPr/>
          </p:nvCxnSpPr>
          <p:spPr>
            <a:xfrm flipH="1" flipV="1">
              <a:off x="6362125" y="270004"/>
              <a:ext cx="379913" cy="95836"/>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grpSp>
      <p:grpSp>
        <p:nvGrpSpPr>
          <p:cNvPr id="64" name="Group 63">
            <a:extLst>
              <a:ext uri="{FF2B5EF4-FFF2-40B4-BE49-F238E27FC236}">
                <a16:creationId xmlns:a16="http://schemas.microsoft.com/office/drawing/2014/main" id="{CF83AE3A-416C-0931-4D88-7B7AC3103368}"/>
              </a:ext>
            </a:extLst>
          </p:cNvPr>
          <p:cNvGrpSpPr/>
          <p:nvPr/>
        </p:nvGrpSpPr>
        <p:grpSpPr>
          <a:xfrm flipH="1">
            <a:off x="1170597" y="642007"/>
            <a:ext cx="3022580" cy="5730923"/>
            <a:chOff x="5935354" y="243677"/>
            <a:chExt cx="3492012" cy="6365845"/>
          </a:xfrm>
        </p:grpSpPr>
        <p:cxnSp>
          <p:nvCxnSpPr>
            <p:cNvPr id="65" name="Straight Arrow Connector 64">
              <a:extLst>
                <a:ext uri="{FF2B5EF4-FFF2-40B4-BE49-F238E27FC236}">
                  <a16:creationId xmlns:a16="http://schemas.microsoft.com/office/drawing/2014/main" id="{E4A08E93-C4C0-45A6-7469-D164D0E9428F}"/>
                </a:ext>
              </a:extLst>
            </p:cNvPr>
            <p:cNvCxnSpPr>
              <a:cxnSpLocks/>
            </p:cNvCxnSpPr>
            <p:nvPr/>
          </p:nvCxnSpPr>
          <p:spPr>
            <a:xfrm flipV="1">
              <a:off x="5935354" y="6583026"/>
              <a:ext cx="372849" cy="26496"/>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cxnSp>
          <p:nvCxnSpPr>
            <p:cNvPr id="66" name="Straight Arrow Connector 65">
              <a:extLst>
                <a:ext uri="{FF2B5EF4-FFF2-40B4-BE49-F238E27FC236}">
                  <a16:creationId xmlns:a16="http://schemas.microsoft.com/office/drawing/2014/main" id="{8E372966-51FB-E0C7-1440-031F5385D6CD}"/>
                </a:ext>
              </a:extLst>
            </p:cNvPr>
            <p:cNvCxnSpPr>
              <a:cxnSpLocks/>
            </p:cNvCxnSpPr>
            <p:nvPr/>
          </p:nvCxnSpPr>
          <p:spPr>
            <a:xfrm flipV="1">
              <a:off x="6409623" y="6499682"/>
              <a:ext cx="332415" cy="72599"/>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cxnSp>
          <p:nvCxnSpPr>
            <p:cNvPr id="67" name="Straight Arrow Connector 66">
              <a:extLst>
                <a:ext uri="{FF2B5EF4-FFF2-40B4-BE49-F238E27FC236}">
                  <a16:creationId xmlns:a16="http://schemas.microsoft.com/office/drawing/2014/main" id="{2EA4F142-572B-5206-D295-4683CFB79004}"/>
                </a:ext>
              </a:extLst>
            </p:cNvPr>
            <p:cNvCxnSpPr>
              <a:cxnSpLocks/>
            </p:cNvCxnSpPr>
            <p:nvPr/>
          </p:nvCxnSpPr>
          <p:spPr>
            <a:xfrm flipV="1">
              <a:off x="6818236" y="6424582"/>
              <a:ext cx="242321" cy="67578"/>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cxnSp>
          <p:nvCxnSpPr>
            <p:cNvPr id="68" name="Straight Arrow Connector 67">
              <a:extLst>
                <a:ext uri="{FF2B5EF4-FFF2-40B4-BE49-F238E27FC236}">
                  <a16:creationId xmlns:a16="http://schemas.microsoft.com/office/drawing/2014/main" id="{C4017343-6066-9E66-04BE-B6BDB5A4809C}"/>
                </a:ext>
              </a:extLst>
            </p:cNvPr>
            <p:cNvCxnSpPr>
              <a:cxnSpLocks/>
            </p:cNvCxnSpPr>
            <p:nvPr/>
          </p:nvCxnSpPr>
          <p:spPr>
            <a:xfrm flipV="1">
              <a:off x="7158402" y="6261904"/>
              <a:ext cx="270542" cy="104253"/>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cxnSp>
          <p:nvCxnSpPr>
            <p:cNvPr id="69" name="Straight Arrow Connector 68">
              <a:extLst>
                <a:ext uri="{FF2B5EF4-FFF2-40B4-BE49-F238E27FC236}">
                  <a16:creationId xmlns:a16="http://schemas.microsoft.com/office/drawing/2014/main" id="{54A40F59-B761-F91C-D93A-FFF59B78AEFD}"/>
                </a:ext>
              </a:extLst>
            </p:cNvPr>
            <p:cNvCxnSpPr>
              <a:cxnSpLocks/>
            </p:cNvCxnSpPr>
            <p:nvPr/>
          </p:nvCxnSpPr>
          <p:spPr>
            <a:xfrm flipV="1">
              <a:off x="7521710" y="6134582"/>
              <a:ext cx="175455" cy="127322"/>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grpSp>
          <p:nvGrpSpPr>
            <p:cNvPr id="70" name="Group 69">
              <a:extLst>
                <a:ext uri="{FF2B5EF4-FFF2-40B4-BE49-F238E27FC236}">
                  <a16:creationId xmlns:a16="http://schemas.microsoft.com/office/drawing/2014/main" id="{DFE6808A-62E9-19EB-8A7C-42AFB445C9C7}"/>
                </a:ext>
              </a:extLst>
            </p:cNvPr>
            <p:cNvGrpSpPr/>
            <p:nvPr/>
          </p:nvGrpSpPr>
          <p:grpSpPr>
            <a:xfrm rot="19539689">
              <a:off x="7560427" y="5131880"/>
              <a:ext cx="1761811" cy="474940"/>
              <a:chOff x="7825437" y="5570312"/>
              <a:chExt cx="1761811" cy="474940"/>
            </a:xfrm>
          </p:grpSpPr>
          <p:cxnSp>
            <p:nvCxnSpPr>
              <p:cNvPr id="90" name="Straight Arrow Connector 89">
                <a:extLst>
                  <a:ext uri="{FF2B5EF4-FFF2-40B4-BE49-F238E27FC236}">
                    <a16:creationId xmlns:a16="http://schemas.microsoft.com/office/drawing/2014/main" id="{43E1F72D-8E6D-4542-40B2-18C69BA60577}"/>
                  </a:ext>
                </a:extLst>
              </p:cNvPr>
              <p:cNvCxnSpPr>
                <a:cxnSpLocks/>
              </p:cNvCxnSpPr>
              <p:nvPr/>
            </p:nvCxnSpPr>
            <p:spPr>
              <a:xfrm flipV="1">
                <a:off x="7825437" y="6018756"/>
                <a:ext cx="372849" cy="26496"/>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cxnSp>
            <p:nvCxnSpPr>
              <p:cNvPr id="91" name="Straight Arrow Connector 90">
                <a:extLst>
                  <a:ext uri="{FF2B5EF4-FFF2-40B4-BE49-F238E27FC236}">
                    <a16:creationId xmlns:a16="http://schemas.microsoft.com/office/drawing/2014/main" id="{B197555F-A075-3201-9210-ECAB392E2FEE}"/>
                  </a:ext>
                </a:extLst>
              </p:cNvPr>
              <p:cNvCxnSpPr>
                <a:cxnSpLocks/>
              </p:cNvCxnSpPr>
              <p:nvPr/>
            </p:nvCxnSpPr>
            <p:spPr>
              <a:xfrm flipV="1">
                <a:off x="8299706" y="5935412"/>
                <a:ext cx="332415" cy="72599"/>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cxnSp>
            <p:nvCxnSpPr>
              <p:cNvPr id="92" name="Straight Arrow Connector 91">
                <a:extLst>
                  <a:ext uri="{FF2B5EF4-FFF2-40B4-BE49-F238E27FC236}">
                    <a16:creationId xmlns:a16="http://schemas.microsoft.com/office/drawing/2014/main" id="{47F47BC4-1338-21DA-2D7C-F6D71A48144A}"/>
                  </a:ext>
                </a:extLst>
              </p:cNvPr>
              <p:cNvCxnSpPr>
                <a:cxnSpLocks/>
              </p:cNvCxnSpPr>
              <p:nvPr/>
            </p:nvCxnSpPr>
            <p:spPr>
              <a:xfrm flipV="1">
                <a:off x="8708319" y="5860312"/>
                <a:ext cx="242321" cy="67578"/>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cxnSp>
            <p:nvCxnSpPr>
              <p:cNvPr id="93" name="Straight Arrow Connector 92">
                <a:extLst>
                  <a:ext uri="{FF2B5EF4-FFF2-40B4-BE49-F238E27FC236}">
                    <a16:creationId xmlns:a16="http://schemas.microsoft.com/office/drawing/2014/main" id="{7FAD3082-BBDE-996E-99EC-9582AA9F02C3}"/>
                  </a:ext>
                </a:extLst>
              </p:cNvPr>
              <p:cNvCxnSpPr>
                <a:cxnSpLocks/>
              </p:cNvCxnSpPr>
              <p:nvPr/>
            </p:nvCxnSpPr>
            <p:spPr>
              <a:xfrm flipV="1">
                <a:off x="9048485" y="5697634"/>
                <a:ext cx="270542" cy="104253"/>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cxnSp>
            <p:nvCxnSpPr>
              <p:cNvPr id="94" name="Straight Arrow Connector 93">
                <a:extLst>
                  <a:ext uri="{FF2B5EF4-FFF2-40B4-BE49-F238E27FC236}">
                    <a16:creationId xmlns:a16="http://schemas.microsoft.com/office/drawing/2014/main" id="{10A5A086-3014-2AE4-D978-EF0A24E7309F}"/>
                  </a:ext>
                </a:extLst>
              </p:cNvPr>
              <p:cNvCxnSpPr>
                <a:cxnSpLocks/>
              </p:cNvCxnSpPr>
              <p:nvPr/>
            </p:nvCxnSpPr>
            <p:spPr>
              <a:xfrm flipV="1">
                <a:off x="9411793" y="5570312"/>
                <a:ext cx="175455" cy="127322"/>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grpSp>
        <p:grpSp>
          <p:nvGrpSpPr>
            <p:cNvPr id="71" name="Group 70">
              <a:extLst>
                <a:ext uri="{FF2B5EF4-FFF2-40B4-BE49-F238E27FC236}">
                  <a16:creationId xmlns:a16="http://schemas.microsoft.com/office/drawing/2014/main" id="{7019E88E-BCE3-8C29-91AE-CAC090A8BDB8}"/>
                </a:ext>
              </a:extLst>
            </p:cNvPr>
            <p:cNvGrpSpPr/>
            <p:nvPr/>
          </p:nvGrpSpPr>
          <p:grpSpPr>
            <a:xfrm rot="17373049">
              <a:off x="8308990" y="3429482"/>
              <a:ext cx="1761811" cy="474940"/>
              <a:chOff x="7825437" y="5570312"/>
              <a:chExt cx="1761811" cy="474940"/>
            </a:xfrm>
          </p:grpSpPr>
          <p:cxnSp>
            <p:nvCxnSpPr>
              <p:cNvPr id="85" name="Straight Arrow Connector 84">
                <a:extLst>
                  <a:ext uri="{FF2B5EF4-FFF2-40B4-BE49-F238E27FC236}">
                    <a16:creationId xmlns:a16="http://schemas.microsoft.com/office/drawing/2014/main" id="{CEEFA7B8-A083-7A54-12F7-40DB7D28CD5B}"/>
                  </a:ext>
                </a:extLst>
              </p:cNvPr>
              <p:cNvCxnSpPr>
                <a:cxnSpLocks/>
              </p:cNvCxnSpPr>
              <p:nvPr/>
            </p:nvCxnSpPr>
            <p:spPr>
              <a:xfrm flipV="1">
                <a:off x="7825437" y="6018756"/>
                <a:ext cx="372849" cy="26496"/>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cxnSp>
            <p:nvCxnSpPr>
              <p:cNvPr id="86" name="Straight Arrow Connector 85">
                <a:extLst>
                  <a:ext uri="{FF2B5EF4-FFF2-40B4-BE49-F238E27FC236}">
                    <a16:creationId xmlns:a16="http://schemas.microsoft.com/office/drawing/2014/main" id="{3B3767DA-0596-2A14-F866-9E78724ACE7D}"/>
                  </a:ext>
                </a:extLst>
              </p:cNvPr>
              <p:cNvCxnSpPr>
                <a:cxnSpLocks/>
              </p:cNvCxnSpPr>
              <p:nvPr/>
            </p:nvCxnSpPr>
            <p:spPr>
              <a:xfrm flipV="1">
                <a:off x="8299706" y="5935412"/>
                <a:ext cx="332415" cy="72599"/>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cxnSp>
            <p:nvCxnSpPr>
              <p:cNvPr id="87" name="Straight Arrow Connector 86">
                <a:extLst>
                  <a:ext uri="{FF2B5EF4-FFF2-40B4-BE49-F238E27FC236}">
                    <a16:creationId xmlns:a16="http://schemas.microsoft.com/office/drawing/2014/main" id="{60DD08A5-44BC-D55E-A0F5-24DC7736FA90}"/>
                  </a:ext>
                </a:extLst>
              </p:cNvPr>
              <p:cNvCxnSpPr>
                <a:cxnSpLocks/>
              </p:cNvCxnSpPr>
              <p:nvPr/>
            </p:nvCxnSpPr>
            <p:spPr>
              <a:xfrm flipV="1">
                <a:off x="8708319" y="5860312"/>
                <a:ext cx="242321" cy="67578"/>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cxnSp>
            <p:nvCxnSpPr>
              <p:cNvPr id="88" name="Straight Arrow Connector 87">
                <a:extLst>
                  <a:ext uri="{FF2B5EF4-FFF2-40B4-BE49-F238E27FC236}">
                    <a16:creationId xmlns:a16="http://schemas.microsoft.com/office/drawing/2014/main" id="{6EB29B97-EE9C-A894-1BE2-D0CE9059B0AD}"/>
                  </a:ext>
                </a:extLst>
              </p:cNvPr>
              <p:cNvCxnSpPr>
                <a:cxnSpLocks/>
              </p:cNvCxnSpPr>
              <p:nvPr/>
            </p:nvCxnSpPr>
            <p:spPr>
              <a:xfrm flipV="1">
                <a:off x="9048485" y="5697634"/>
                <a:ext cx="270542" cy="104253"/>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cxnSp>
            <p:nvCxnSpPr>
              <p:cNvPr id="89" name="Straight Arrow Connector 88">
                <a:extLst>
                  <a:ext uri="{FF2B5EF4-FFF2-40B4-BE49-F238E27FC236}">
                    <a16:creationId xmlns:a16="http://schemas.microsoft.com/office/drawing/2014/main" id="{A7583542-7FA3-5FF0-1064-F13643EE8854}"/>
                  </a:ext>
                </a:extLst>
              </p:cNvPr>
              <p:cNvCxnSpPr>
                <a:cxnSpLocks/>
              </p:cNvCxnSpPr>
              <p:nvPr/>
            </p:nvCxnSpPr>
            <p:spPr>
              <a:xfrm flipV="1">
                <a:off x="9411793" y="5570312"/>
                <a:ext cx="175455" cy="127322"/>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grpSp>
        <p:grpSp>
          <p:nvGrpSpPr>
            <p:cNvPr id="72" name="Group 71">
              <a:extLst>
                <a:ext uri="{FF2B5EF4-FFF2-40B4-BE49-F238E27FC236}">
                  <a16:creationId xmlns:a16="http://schemas.microsoft.com/office/drawing/2014/main" id="{226EDBA0-0EBE-03D4-405B-329243961B9C}"/>
                </a:ext>
              </a:extLst>
            </p:cNvPr>
            <p:cNvGrpSpPr/>
            <p:nvPr/>
          </p:nvGrpSpPr>
          <p:grpSpPr>
            <a:xfrm rot="15328294">
              <a:off x="7866431" y="1642874"/>
              <a:ext cx="1761811" cy="474940"/>
              <a:chOff x="7825437" y="5570312"/>
              <a:chExt cx="1761811" cy="474940"/>
            </a:xfrm>
          </p:grpSpPr>
          <p:cxnSp>
            <p:nvCxnSpPr>
              <p:cNvPr id="80" name="Straight Arrow Connector 79">
                <a:extLst>
                  <a:ext uri="{FF2B5EF4-FFF2-40B4-BE49-F238E27FC236}">
                    <a16:creationId xmlns:a16="http://schemas.microsoft.com/office/drawing/2014/main" id="{97FED292-AC52-F346-667E-3E59A887F59B}"/>
                  </a:ext>
                </a:extLst>
              </p:cNvPr>
              <p:cNvCxnSpPr>
                <a:cxnSpLocks/>
              </p:cNvCxnSpPr>
              <p:nvPr/>
            </p:nvCxnSpPr>
            <p:spPr>
              <a:xfrm flipV="1">
                <a:off x="7825437" y="6018756"/>
                <a:ext cx="372849" cy="26496"/>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cxnSp>
            <p:nvCxnSpPr>
              <p:cNvPr id="81" name="Straight Arrow Connector 80">
                <a:extLst>
                  <a:ext uri="{FF2B5EF4-FFF2-40B4-BE49-F238E27FC236}">
                    <a16:creationId xmlns:a16="http://schemas.microsoft.com/office/drawing/2014/main" id="{E6A92093-F16B-ACD5-31E4-6FDAE4C902F0}"/>
                  </a:ext>
                </a:extLst>
              </p:cNvPr>
              <p:cNvCxnSpPr>
                <a:cxnSpLocks/>
              </p:cNvCxnSpPr>
              <p:nvPr/>
            </p:nvCxnSpPr>
            <p:spPr>
              <a:xfrm flipV="1">
                <a:off x="8299706" y="5935412"/>
                <a:ext cx="332415" cy="72599"/>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cxnSp>
            <p:nvCxnSpPr>
              <p:cNvPr id="82" name="Straight Arrow Connector 81">
                <a:extLst>
                  <a:ext uri="{FF2B5EF4-FFF2-40B4-BE49-F238E27FC236}">
                    <a16:creationId xmlns:a16="http://schemas.microsoft.com/office/drawing/2014/main" id="{2222CF9C-E1CE-96AE-DEC8-39B4237F0E55}"/>
                  </a:ext>
                </a:extLst>
              </p:cNvPr>
              <p:cNvCxnSpPr>
                <a:cxnSpLocks/>
              </p:cNvCxnSpPr>
              <p:nvPr/>
            </p:nvCxnSpPr>
            <p:spPr>
              <a:xfrm flipV="1">
                <a:off x="8708319" y="5860312"/>
                <a:ext cx="242321" cy="67578"/>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cxnSp>
            <p:nvCxnSpPr>
              <p:cNvPr id="83" name="Straight Arrow Connector 82">
                <a:extLst>
                  <a:ext uri="{FF2B5EF4-FFF2-40B4-BE49-F238E27FC236}">
                    <a16:creationId xmlns:a16="http://schemas.microsoft.com/office/drawing/2014/main" id="{791835E4-E091-34B8-5D24-626099AEB453}"/>
                  </a:ext>
                </a:extLst>
              </p:cNvPr>
              <p:cNvCxnSpPr>
                <a:cxnSpLocks/>
              </p:cNvCxnSpPr>
              <p:nvPr/>
            </p:nvCxnSpPr>
            <p:spPr>
              <a:xfrm flipV="1">
                <a:off x="9048485" y="5697634"/>
                <a:ext cx="270542" cy="104253"/>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cxnSp>
            <p:nvCxnSpPr>
              <p:cNvPr id="84" name="Straight Arrow Connector 83">
                <a:extLst>
                  <a:ext uri="{FF2B5EF4-FFF2-40B4-BE49-F238E27FC236}">
                    <a16:creationId xmlns:a16="http://schemas.microsoft.com/office/drawing/2014/main" id="{76E37251-5EFD-F1FC-1614-E302D7E45A9A}"/>
                  </a:ext>
                </a:extLst>
              </p:cNvPr>
              <p:cNvCxnSpPr>
                <a:cxnSpLocks/>
              </p:cNvCxnSpPr>
              <p:nvPr/>
            </p:nvCxnSpPr>
            <p:spPr>
              <a:xfrm flipV="1">
                <a:off x="9411793" y="5570312"/>
                <a:ext cx="175455" cy="127322"/>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grpSp>
        <p:grpSp>
          <p:nvGrpSpPr>
            <p:cNvPr id="73" name="Group 72">
              <a:extLst>
                <a:ext uri="{FF2B5EF4-FFF2-40B4-BE49-F238E27FC236}">
                  <a16:creationId xmlns:a16="http://schemas.microsoft.com/office/drawing/2014/main" id="{9964B66F-82B5-4255-1411-EF39E7BA4F22}"/>
                </a:ext>
              </a:extLst>
            </p:cNvPr>
            <p:cNvGrpSpPr/>
            <p:nvPr/>
          </p:nvGrpSpPr>
          <p:grpSpPr>
            <a:xfrm rot="13493409">
              <a:off x="6783439" y="516762"/>
              <a:ext cx="1469667" cy="393038"/>
              <a:chOff x="7825437" y="5739112"/>
              <a:chExt cx="1529744" cy="306140"/>
            </a:xfrm>
          </p:grpSpPr>
          <p:cxnSp>
            <p:nvCxnSpPr>
              <p:cNvPr id="76" name="Straight Arrow Connector 75">
                <a:extLst>
                  <a:ext uri="{FF2B5EF4-FFF2-40B4-BE49-F238E27FC236}">
                    <a16:creationId xmlns:a16="http://schemas.microsoft.com/office/drawing/2014/main" id="{0137A1F6-5C31-0916-5AE7-9C5AAAF1E4BC}"/>
                  </a:ext>
                </a:extLst>
              </p:cNvPr>
              <p:cNvCxnSpPr>
                <a:cxnSpLocks/>
              </p:cNvCxnSpPr>
              <p:nvPr/>
            </p:nvCxnSpPr>
            <p:spPr>
              <a:xfrm flipV="1">
                <a:off x="7825437" y="6018756"/>
                <a:ext cx="372849" cy="26496"/>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cxnSp>
            <p:nvCxnSpPr>
              <p:cNvPr id="77" name="Straight Arrow Connector 76">
                <a:extLst>
                  <a:ext uri="{FF2B5EF4-FFF2-40B4-BE49-F238E27FC236}">
                    <a16:creationId xmlns:a16="http://schemas.microsoft.com/office/drawing/2014/main" id="{D3FE4C32-439B-BB7F-8462-276129BF14FF}"/>
                  </a:ext>
                </a:extLst>
              </p:cNvPr>
              <p:cNvCxnSpPr>
                <a:cxnSpLocks/>
              </p:cNvCxnSpPr>
              <p:nvPr/>
            </p:nvCxnSpPr>
            <p:spPr>
              <a:xfrm flipV="1">
                <a:off x="8299706" y="5935412"/>
                <a:ext cx="332415" cy="72599"/>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cxnSp>
            <p:nvCxnSpPr>
              <p:cNvPr id="78" name="Straight Arrow Connector 77">
                <a:extLst>
                  <a:ext uri="{FF2B5EF4-FFF2-40B4-BE49-F238E27FC236}">
                    <a16:creationId xmlns:a16="http://schemas.microsoft.com/office/drawing/2014/main" id="{644EEF4D-3178-FBCC-0189-479091131E63}"/>
                  </a:ext>
                </a:extLst>
              </p:cNvPr>
              <p:cNvCxnSpPr>
                <a:cxnSpLocks/>
              </p:cNvCxnSpPr>
              <p:nvPr/>
            </p:nvCxnSpPr>
            <p:spPr>
              <a:xfrm flipV="1">
                <a:off x="8708319" y="5860312"/>
                <a:ext cx="242321" cy="67578"/>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cxnSp>
            <p:nvCxnSpPr>
              <p:cNvPr id="79" name="Straight Arrow Connector 78">
                <a:extLst>
                  <a:ext uri="{FF2B5EF4-FFF2-40B4-BE49-F238E27FC236}">
                    <a16:creationId xmlns:a16="http://schemas.microsoft.com/office/drawing/2014/main" id="{7746C956-F61D-B693-5C3C-BB8D848E90D9}"/>
                  </a:ext>
                </a:extLst>
              </p:cNvPr>
              <p:cNvCxnSpPr>
                <a:cxnSpLocks/>
              </p:cNvCxnSpPr>
              <p:nvPr/>
            </p:nvCxnSpPr>
            <p:spPr>
              <a:xfrm flipV="1">
                <a:off x="9084640" y="5739112"/>
                <a:ext cx="270541" cy="104253"/>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grpSp>
        <p:cxnSp>
          <p:nvCxnSpPr>
            <p:cNvPr id="74" name="Straight Arrow Connector 73">
              <a:extLst>
                <a:ext uri="{FF2B5EF4-FFF2-40B4-BE49-F238E27FC236}">
                  <a16:creationId xmlns:a16="http://schemas.microsoft.com/office/drawing/2014/main" id="{AF908F2D-5EE0-6ABE-9A4D-7CC93DD53D8E}"/>
                </a:ext>
              </a:extLst>
            </p:cNvPr>
            <p:cNvCxnSpPr>
              <a:cxnSpLocks/>
            </p:cNvCxnSpPr>
            <p:nvPr/>
          </p:nvCxnSpPr>
          <p:spPr>
            <a:xfrm flipH="1" flipV="1">
              <a:off x="6095388" y="243677"/>
              <a:ext cx="140997" cy="42042"/>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cxnSp>
          <p:nvCxnSpPr>
            <p:cNvPr id="75" name="Straight Arrow Connector 74">
              <a:extLst>
                <a:ext uri="{FF2B5EF4-FFF2-40B4-BE49-F238E27FC236}">
                  <a16:creationId xmlns:a16="http://schemas.microsoft.com/office/drawing/2014/main" id="{68D0FE08-A739-C450-DF19-584AB46C004E}"/>
                </a:ext>
              </a:extLst>
            </p:cNvPr>
            <p:cNvCxnSpPr>
              <a:cxnSpLocks/>
            </p:cNvCxnSpPr>
            <p:nvPr/>
          </p:nvCxnSpPr>
          <p:spPr>
            <a:xfrm flipH="1" flipV="1">
              <a:off x="6362125" y="270004"/>
              <a:ext cx="379913" cy="42042"/>
            </a:xfrm>
            <a:prstGeom prst="straightConnector1">
              <a:avLst/>
            </a:prstGeom>
            <a:ln w="22225">
              <a:tailEnd type="triangle"/>
            </a:ln>
          </p:spPr>
          <p:style>
            <a:lnRef idx="1">
              <a:schemeClr val="accent2"/>
            </a:lnRef>
            <a:fillRef idx="0">
              <a:schemeClr val="accent2"/>
            </a:fillRef>
            <a:effectRef idx="0">
              <a:schemeClr val="accent2"/>
            </a:effectRef>
            <a:fontRef idx="minor">
              <a:schemeClr val="tx1"/>
            </a:fontRef>
          </p:style>
        </p:cxnSp>
      </p:grpSp>
      <p:sp>
        <p:nvSpPr>
          <p:cNvPr id="6" name="TextBox 5">
            <a:extLst>
              <a:ext uri="{FF2B5EF4-FFF2-40B4-BE49-F238E27FC236}">
                <a16:creationId xmlns:a16="http://schemas.microsoft.com/office/drawing/2014/main" id="{6C8402EB-1395-81DF-F530-09C84299294F}"/>
              </a:ext>
            </a:extLst>
          </p:cNvPr>
          <p:cNvSpPr txBox="1"/>
          <p:nvPr/>
        </p:nvSpPr>
        <p:spPr>
          <a:xfrm>
            <a:off x="3641296" y="199020"/>
            <a:ext cx="1042593" cy="646331"/>
          </a:xfrm>
          <a:prstGeom prst="rect">
            <a:avLst/>
          </a:prstGeom>
          <a:noFill/>
        </p:spPr>
        <p:txBody>
          <a:bodyPr wrap="none" rtlCol="0">
            <a:spAutoFit/>
          </a:bodyPr>
          <a:lstStyle/>
          <a:p>
            <a:r>
              <a:rPr lang="en-US" dirty="0"/>
              <a:t>       |</a:t>
            </a:r>
          </a:p>
          <a:p>
            <a:r>
              <a:rPr lang="en-US" dirty="0"/>
              <a:t>Terminus</a:t>
            </a:r>
          </a:p>
        </p:txBody>
      </p:sp>
      <p:sp>
        <p:nvSpPr>
          <p:cNvPr id="97" name="TextBox 96">
            <a:extLst>
              <a:ext uri="{FF2B5EF4-FFF2-40B4-BE49-F238E27FC236}">
                <a16:creationId xmlns:a16="http://schemas.microsoft.com/office/drawing/2014/main" id="{01446655-2AA7-1FF3-F4AD-47272349E294}"/>
              </a:ext>
            </a:extLst>
          </p:cNvPr>
          <p:cNvSpPr txBox="1"/>
          <p:nvPr/>
        </p:nvSpPr>
        <p:spPr>
          <a:xfrm>
            <a:off x="4203776" y="6567515"/>
            <a:ext cx="359394" cy="369332"/>
          </a:xfrm>
          <a:prstGeom prst="rect">
            <a:avLst/>
          </a:prstGeom>
          <a:noFill/>
        </p:spPr>
        <p:txBody>
          <a:bodyPr wrap="none" rtlCol="0">
            <a:spAutoFit/>
          </a:bodyPr>
          <a:lstStyle/>
          <a:p>
            <a:r>
              <a:rPr lang="en-US" dirty="0">
                <a:solidFill>
                  <a:srgbClr val="00B0F0"/>
                </a:solidFill>
              </a:rPr>
              <a:t>3’</a:t>
            </a:r>
          </a:p>
        </p:txBody>
      </p:sp>
      <p:sp>
        <p:nvSpPr>
          <p:cNvPr id="98" name="TextBox 97">
            <a:extLst>
              <a:ext uri="{FF2B5EF4-FFF2-40B4-BE49-F238E27FC236}">
                <a16:creationId xmlns:a16="http://schemas.microsoft.com/office/drawing/2014/main" id="{6F348C0C-075E-C4A1-CBFB-D143088F3C18}"/>
              </a:ext>
            </a:extLst>
          </p:cNvPr>
          <p:cNvSpPr txBox="1"/>
          <p:nvPr/>
        </p:nvSpPr>
        <p:spPr>
          <a:xfrm>
            <a:off x="3925372" y="6558150"/>
            <a:ext cx="359394" cy="369332"/>
          </a:xfrm>
          <a:prstGeom prst="rect">
            <a:avLst/>
          </a:prstGeom>
          <a:noFill/>
        </p:spPr>
        <p:txBody>
          <a:bodyPr wrap="none" rtlCol="0">
            <a:spAutoFit/>
          </a:bodyPr>
          <a:lstStyle/>
          <a:p>
            <a:r>
              <a:rPr lang="en-US" dirty="0">
                <a:solidFill>
                  <a:srgbClr val="7030A0"/>
                </a:solidFill>
              </a:rPr>
              <a:t>3’</a:t>
            </a:r>
          </a:p>
        </p:txBody>
      </p:sp>
      <p:sp>
        <p:nvSpPr>
          <p:cNvPr id="99" name="TextBox 98">
            <a:extLst>
              <a:ext uri="{FF2B5EF4-FFF2-40B4-BE49-F238E27FC236}">
                <a16:creationId xmlns:a16="http://schemas.microsoft.com/office/drawing/2014/main" id="{5C15A4E4-6AC0-4FD8-1C5F-FC8272326C5D}"/>
              </a:ext>
            </a:extLst>
          </p:cNvPr>
          <p:cNvSpPr txBox="1"/>
          <p:nvPr/>
        </p:nvSpPr>
        <p:spPr>
          <a:xfrm>
            <a:off x="8187273" y="926188"/>
            <a:ext cx="3845363" cy="3139321"/>
          </a:xfrm>
          <a:prstGeom prst="rect">
            <a:avLst/>
          </a:prstGeom>
          <a:noFill/>
        </p:spPr>
        <p:txBody>
          <a:bodyPr wrap="square" rtlCol="0">
            <a:spAutoFit/>
          </a:bodyPr>
          <a:lstStyle/>
          <a:p>
            <a:r>
              <a:rPr lang="en-US" dirty="0">
                <a:solidFill>
                  <a:srgbClr val="7030A0"/>
                </a:solidFill>
              </a:rPr>
              <a:t>Watson</a:t>
            </a:r>
            <a:r>
              <a:rPr lang="en-US" dirty="0"/>
              <a:t> and </a:t>
            </a:r>
            <a:r>
              <a:rPr lang="en-US" dirty="0">
                <a:solidFill>
                  <a:srgbClr val="00B0F0"/>
                </a:solidFill>
              </a:rPr>
              <a:t>Crick</a:t>
            </a:r>
            <a:r>
              <a:rPr lang="en-US" dirty="0"/>
              <a:t> strands change bias at origin and terminus of replication.</a:t>
            </a:r>
          </a:p>
          <a:p>
            <a:r>
              <a:rPr lang="en-US" dirty="0"/>
              <a:t>To a large part this is due to the preponderance of transcription of genes occurring on the leading strand (both DNA and RNA are synthesized from 5’ to 3’)</a:t>
            </a:r>
          </a:p>
          <a:p>
            <a:endParaRPr lang="en-US" dirty="0"/>
          </a:p>
          <a:p>
            <a:r>
              <a:rPr lang="en-US" dirty="0"/>
              <a:t>In contrast the </a:t>
            </a:r>
            <a:r>
              <a:rPr lang="en-US" dirty="0">
                <a:solidFill>
                  <a:srgbClr val="FFC000"/>
                </a:solidFill>
              </a:rPr>
              <a:t>coding sequences </a:t>
            </a:r>
            <a:r>
              <a:rPr lang="en-US" dirty="0"/>
              <a:t>switch from Watson to Crick strand, and thus always </a:t>
            </a:r>
            <a:r>
              <a:rPr lang="en-US" dirty="0" err="1"/>
              <a:t>hav</a:t>
            </a:r>
            <a:r>
              <a:rPr lang="en-US" dirty="0"/>
              <a:t> ethe same bias.   </a:t>
            </a:r>
          </a:p>
        </p:txBody>
      </p:sp>
    </p:spTree>
    <p:extLst>
      <p:ext uri="{BB962C8B-B14F-4D97-AF65-F5344CB8AC3E}">
        <p14:creationId xmlns:p14="http://schemas.microsoft.com/office/powerpoint/2010/main" val="1653261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FDF8-81DF-B511-B0D4-96E51D4CA9F6}"/>
              </a:ext>
            </a:extLst>
          </p:cNvPr>
          <p:cNvSpPr>
            <a:spLocks noGrp="1"/>
          </p:cNvSpPr>
          <p:nvPr>
            <p:ph type="title"/>
          </p:nvPr>
        </p:nvSpPr>
        <p:spPr>
          <a:xfrm>
            <a:off x="1208903" y="229521"/>
            <a:ext cx="10515600" cy="903031"/>
          </a:xfrm>
        </p:spPr>
        <p:txBody>
          <a:bodyPr>
            <a:normAutofit/>
          </a:bodyPr>
          <a:lstStyle/>
          <a:p>
            <a:r>
              <a:rPr lang="en-US" sz="2000" b="1" i="0" u="none" strike="noStrike" dirty="0">
                <a:solidFill>
                  <a:srgbClr val="212121"/>
                </a:solidFill>
                <a:effectLst/>
                <a:latin typeface="Arial" panose="020B0604020202020204" pitchFamily="34" charset="0"/>
              </a:rPr>
              <a:t>Streptococcus pyogenes strain MGAS10786 chromosome, complete genome</a:t>
            </a:r>
            <a:endParaRPr lang="en-US" sz="2000" b="1" i="0" u="none" strike="noStrike" dirty="0">
              <a:solidFill>
                <a:srgbClr val="212121"/>
              </a:solidFill>
              <a:effectLst/>
              <a:latin typeface="Calibri" panose="020F0502020204030204" pitchFamily="34" charset="0"/>
            </a:endParaRPr>
          </a:p>
        </p:txBody>
      </p:sp>
      <p:pic>
        <p:nvPicPr>
          <p:cNvPr id="4" name="Picture 3">
            <a:extLst>
              <a:ext uri="{FF2B5EF4-FFF2-40B4-BE49-F238E27FC236}">
                <a16:creationId xmlns:a16="http://schemas.microsoft.com/office/drawing/2014/main" id="{E055B141-562E-A77C-3AD8-495CD7DFE3CC}"/>
              </a:ext>
            </a:extLst>
          </p:cNvPr>
          <p:cNvPicPr>
            <a:picLocks noChangeAspect="1"/>
          </p:cNvPicPr>
          <p:nvPr/>
        </p:nvPicPr>
        <p:blipFill>
          <a:blip r:embed="rId2"/>
          <a:stretch>
            <a:fillRect/>
          </a:stretch>
        </p:blipFill>
        <p:spPr>
          <a:xfrm>
            <a:off x="2438399" y="869950"/>
            <a:ext cx="8381989" cy="5864482"/>
          </a:xfrm>
          <a:prstGeom prst="rect">
            <a:avLst/>
          </a:prstGeom>
        </p:spPr>
      </p:pic>
    </p:spTree>
    <p:extLst>
      <p:ext uri="{BB962C8B-B14F-4D97-AF65-F5344CB8AC3E}">
        <p14:creationId xmlns:p14="http://schemas.microsoft.com/office/powerpoint/2010/main" val="2107710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E5087-15CF-134F-97B7-F72F1994AC20}"/>
              </a:ext>
            </a:extLst>
          </p:cNvPr>
          <p:cNvSpPr>
            <a:spLocks noGrp="1"/>
          </p:cNvSpPr>
          <p:nvPr>
            <p:ph type="ctrTitle"/>
          </p:nvPr>
        </p:nvSpPr>
        <p:spPr>
          <a:xfrm>
            <a:off x="1524000" y="1122363"/>
            <a:ext cx="9144000" cy="1065945"/>
          </a:xfrm>
        </p:spPr>
        <p:txBody>
          <a:bodyPr/>
          <a:lstStyle/>
          <a:p>
            <a:r>
              <a:rPr lang="en-US" dirty="0"/>
              <a:t>Class 13</a:t>
            </a:r>
          </a:p>
        </p:txBody>
      </p:sp>
      <p:sp>
        <p:nvSpPr>
          <p:cNvPr id="3" name="Subtitle 2">
            <a:extLst>
              <a:ext uri="{FF2B5EF4-FFF2-40B4-BE49-F238E27FC236}">
                <a16:creationId xmlns:a16="http://schemas.microsoft.com/office/drawing/2014/main" id="{34B0D515-BF9B-0B43-9180-75503F5CA378}"/>
              </a:ext>
            </a:extLst>
          </p:cNvPr>
          <p:cNvSpPr>
            <a:spLocks noGrp="1"/>
          </p:cNvSpPr>
          <p:nvPr>
            <p:ph type="subTitle" idx="1"/>
          </p:nvPr>
        </p:nvSpPr>
        <p:spPr>
          <a:xfrm>
            <a:off x="1524000" y="2500923"/>
            <a:ext cx="9144000" cy="2655277"/>
          </a:xfrm>
        </p:spPr>
        <p:txBody>
          <a:bodyPr/>
          <a:lstStyle/>
          <a:p>
            <a:r>
              <a:rPr lang="en-US" dirty="0"/>
              <a:t>Gene and genome duplications</a:t>
            </a:r>
          </a:p>
          <a:p>
            <a:endParaRPr lang="en-US" dirty="0"/>
          </a:p>
          <a:p>
            <a:endParaRPr lang="en-US" dirty="0"/>
          </a:p>
          <a:p>
            <a:r>
              <a:rPr lang="en-US"/>
              <a:t>Dotplots </a:t>
            </a:r>
            <a:endParaRPr lang="en-US" dirty="0"/>
          </a:p>
        </p:txBody>
      </p:sp>
    </p:spTree>
    <p:extLst>
      <p:ext uri="{BB962C8B-B14F-4D97-AF65-F5344CB8AC3E}">
        <p14:creationId xmlns:p14="http://schemas.microsoft.com/office/powerpoint/2010/main" val="2348351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txBox="1">
            <a:spLocks noChangeArrowheads="1"/>
          </p:cNvSpPr>
          <p:nvPr/>
        </p:nvSpPr>
        <p:spPr bwMode="auto">
          <a:xfrm>
            <a:off x="2247208" y="237402"/>
            <a:ext cx="7475220" cy="7543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855878" eaLnBrk="1" fontAlgn="base" hangingPunct="1">
              <a:spcBef>
                <a:spcPct val="0"/>
              </a:spcBef>
              <a:spcAft>
                <a:spcPct val="0"/>
              </a:spcAft>
            </a:pPr>
            <a:r>
              <a:rPr lang="en-US" sz="3960" b="1" dirty="0">
                <a:solidFill>
                  <a:srgbClr val="000000"/>
                </a:solidFill>
              </a:rPr>
              <a:t>Duplications and Evolution</a:t>
            </a:r>
          </a:p>
        </p:txBody>
      </p:sp>
      <p:sp>
        <p:nvSpPr>
          <p:cNvPr id="6" name="Text Box 3"/>
          <p:cNvSpPr txBox="1">
            <a:spLocks noChangeArrowheads="1"/>
          </p:cNvSpPr>
          <p:nvPr/>
        </p:nvSpPr>
        <p:spPr bwMode="auto">
          <a:xfrm>
            <a:off x="5204460" y="1440181"/>
            <a:ext cx="4732020" cy="1532727"/>
          </a:xfrm>
          <a:prstGeom prst="rect">
            <a:avLst/>
          </a:prstGeom>
          <a:noFill/>
          <a:ln w="9525">
            <a:noFill/>
            <a:miter lim="800000"/>
            <a:headEnd/>
            <a:tailEnd/>
          </a:ln>
        </p:spPr>
        <p:txBody>
          <a:bodyPr>
            <a:spAutoFit/>
          </a:bodyPr>
          <a:lstStyle/>
          <a:p>
            <a:pPr defTabSz="855878" eaLnBrk="0" fontAlgn="base" hangingPunct="0">
              <a:spcBef>
                <a:spcPct val="0"/>
              </a:spcBef>
              <a:spcAft>
                <a:spcPct val="0"/>
              </a:spcAft>
              <a:defRPr/>
            </a:pPr>
            <a:r>
              <a:rPr lang="en-US" dirty="0" err="1">
                <a:solidFill>
                  <a:srgbClr val="000000"/>
                </a:solidFill>
                <a:latin typeface="Arial" charset="0"/>
                <a:ea typeface="ＭＳ Ｐゴシック" panose="020B0600070205080204" pitchFamily="34" charset="-128"/>
                <a:cs typeface="ＭＳ Ｐゴシック" charset="0"/>
              </a:rPr>
              <a:t>Ohno</a:t>
            </a:r>
            <a:r>
              <a:rPr lang="en-US" dirty="0">
                <a:solidFill>
                  <a:srgbClr val="000000"/>
                </a:solidFill>
                <a:latin typeface="Arial" charset="0"/>
                <a:ea typeface="ＭＳ Ｐゴシック" panose="020B0600070205080204" pitchFamily="34" charset="-128"/>
                <a:cs typeface="ＭＳ Ｐゴシック" charset="0"/>
              </a:rPr>
              <a:t> postulated that gene duplication plays a major role in evolution</a:t>
            </a:r>
          </a:p>
          <a:p>
            <a:pPr defTabSz="855878" eaLnBrk="0" fontAlgn="base" hangingPunct="0">
              <a:spcBef>
                <a:spcPct val="0"/>
              </a:spcBef>
              <a:spcAft>
                <a:spcPct val="0"/>
              </a:spcAft>
              <a:defRPr/>
            </a:pPr>
            <a:endParaRPr lang="en-US" dirty="0">
              <a:solidFill>
                <a:srgbClr val="000000"/>
              </a:solidFill>
              <a:latin typeface="Arial" charset="0"/>
              <a:ea typeface="ＭＳ Ｐゴシック" panose="020B0600070205080204" pitchFamily="34" charset="-128"/>
              <a:cs typeface="ＭＳ Ｐゴシック" charset="0"/>
            </a:endParaRPr>
          </a:p>
          <a:p>
            <a:pPr marL="160020" indent="-160020" defTabSz="855878" eaLnBrk="0" fontAlgn="base" hangingPunct="0">
              <a:spcBef>
                <a:spcPct val="0"/>
              </a:spcBef>
              <a:spcAft>
                <a:spcPct val="0"/>
              </a:spcAft>
              <a:defRPr/>
            </a:pPr>
            <a:r>
              <a:rPr lang="en-US" dirty="0">
                <a:solidFill>
                  <a:srgbClr val="000000"/>
                </a:solidFill>
                <a:latin typeface="Arial" charset="0"/>
                <a:ea typeface="ＭＳ Ｐゴシック" panose="020B0600070205080204" pitchFamily="34" charset="-128"/>
                <a:cs typeface="ＭＳ Ｐゴシック" charset="0"/>
              </a:rPr>
              <a:t>Small scale duplications (SSD)</a:t>
            </a:r>
          </a:p>
          <a:p>
            <a:pPr marL="160020" indent="-160020" defTabSz="855878" eaLnBrk="0" fontAlgn="base" hangingPunct="0">
              <a:spcBef>
                <a:spcPct val="0"/>
              </a:spcBef>
              <a:spcAft>
                <a:spcPct val="0"/>
              </a:spcAft>
              <a:defRPr/>
            </a:pPr>
            <a:r>
              <a:rPr lang="en-US" dirty="0">
                <a:solidFill>
                  <a:srgbClr val="000000"/>
                </a:solidFill>
                <a:latin typeface="Arial" charset="0"/>
                <a:ea typeface="ＭＳ Ｐゴシック" panose="020B0600070205080204" pitchFamily="34" charset="-128"/>
                <a:cs typeface="ＭＳ Ｐゴシック" charset="0"/>
              </a:rPr>
              <a:t>Whole genome duplications (WGD</a:t>
            </a:r>
            <a:r>
              <a:rPr lang="en-US" sz="2160" dirty="0">
                <a:solidFill>
                  <a:srgbClr val="000000"/>
                </a:solidFill>
                <a:latin typeface="Arial" charset="0"/>
                <a:ea typeface="ＭＳ Ｐゴシック" panose="020B0600070205080204" pitchFamily="34" charset="-128"/>
                <a:cs typeface="ＭＳ Ｐゴシック" charset="0"/>
              </a:rPr>
              <a:t>)</a:t>
            </a:r>
          </a:p>
        </p:txBody>
      </p:sp>
      <p:grpSp>
        <p:nvGrpSpPr>
          <p:cNvPr id="2" name="Group 9"/>
          <p:cNvGrpSpPr>
            <a:grpSpLocks/>
          </p:cNvGrpSpPr>
          <p:nvPr/>
        </p:nvGrpSpPr>
        <p:grpSpPr bwMode="auto">
          <a:xfrm>
            <a:off x="4998720" y="2738199"/>
            <a:ext cx="5074920" cy="3859518"/>
            <a:chOff x="3505200" y="2579906"/>
            <a:chExt cx="5791200" cy="6081997"/>
          </a:xfrm>
        </p:grpSpPr>
        <p:sp>
          <p:nvSpPr>
            <p:cNvPr id="91145" name="Text Box 3"/>
            <p:cNvSpPr txBox="1">
              <a:spLocks noChangeArrowheads="1"/>
            </p:cNvSpPr>
            <p:nvPr/>
          </p:nvSpPr>
          <p:spPr bwMode="auto">
            <a:xfrm>
              <a:off x="3505200" y="2579906"/>
              <a:ext cx="5791200" cy="6081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7800" indent="-1778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13360" indent="-213360" defTabSz="855878" fontAlgn="base">
                <a:spcBef>
                  <a:spcPct val="0"/>
                </a:spcBef>
                <a:spcAft>
                  <a:spcPct val="0"/>
                </a:spcAft>
              </a:pPr>
              <a:endParaRPr lang="en-US" sz="2160" b="1" dirty="0">
                <a:solidFill>
                  <a:srgbClr val="000000"/>
                </a:solidFill>
              </a:endParaRPr>
            </a:p>
            <a:p>
              <a:pPr marL="213360" indent="-213360" defTabSz="855878" fontAlgn="base">
                <a:spcBef>
                  <a:spcPct val="0"/>
                </a:spcBef>
                <a:spcAft>
                  <a:spcPct val="0"/>
                </a:spcAft>
                <a:buFont typeface="Times" charset="0"/>
                <a:buChar char="•"/>
              </a:pPr>
              <a:r>
                <a:rPr lang="en-US" sz="1800" b="1" dirty="0" err="1">
                  <a:solidFill>
                    <a:srgbClr val="000000"/>
                  </a:solidFill>
                </a:rPr>
                <a:t>Polyploid</a:t>
              </a:r>
              <a:r>
                <a:rPr lang="en-US" sz="1800" b="1" dirty="0">
                  <a:solidFill>
                    <a:srgbClr val="000000"/>
                  </a:solidFill>
                </a:rPr>
                <a:t>:  nucleus contains three or more copies of each chromosome</a:t>
              </a:r>
            </a:p>
            <a:p>
              <a:pPr marL="213360" indent="-213360" defTabSz="855878" fontAlgn="base">
                <a:spcBef>
                  <a:spcPct val="0"/>
                </a:spcBef>
                <a:spcAft>
                  <a:spcPct val="0"/>
                </a:spcAft>
                <a:buFont typeface="Times" charset="0"/>
                <a:buChar char="•"/>
              </a:pPr>
              <a:endParaRPr lang="en-US" sz="1800" b="1" dirty="0">
                <a:solidFill>
                  <a:srgbClr val="000000"/>
                </a:solidFill>
              </a:endParaRPr>
            </a:p>
            <a:p>
              <a:pPr marL="213360" indent="-213360" defTabSz="855878" fontAlgn="base">
                <a:spcBef>
                  <a:spcPct val="0"/>
                </a:spcBef>
                <a:spcAft>
                  <a:spcPct val="0"/>
                </a:spcAft>
                <a:buFont typeface="Times" charset="0"/>
                <a:buChar char="•"/>
              </a:pPr>
              <a:r>
                <a:rPr lang="en-US" sz="1800" b="1" dirty="0">
                  <a:solidFill>
                    <a:srgbClr val="000000"/>
                  </a:solidFill>
                </a:rPr>
                <a:t>Autopolyploid:  formed within a single species</a:t>
              </a:r>
            </a:p>
            <a:p>
              <a:pPr marL="213360" indent="-213360" defTabSz="855878" fontAlgn="base">
                <a:spcBef>
                  <a:spcPct val="0"/>
                </a:spcBef>
                <a:spcAft>
                  <a:spcPct val="0"/>
                </a:spcAft>
              </a:pPr>
              <a:r>
                <a:rPr lang="en-US" sz="1800" b="1" dirty="0">
                  <a:solidFill>
                    <a:srgbClr val="000000"/>
                  </a:solidFill>
                </a:rPr>
                <a:t>	Diploids </a:t>
              </a:r>
              <a:r>
                <a:rPr lang="en-US" sz="1800" b="1" dirty="0">
                  <a:solidFill>
                    <a:srgbClr val="000080"/>
                  </a:solidFill>
                </a:rPr>
                <a:t>AA </a:t>
              </a:r>
              <a:r>
                <a:rPr lang="en-US" sz="1800" b="1" dirty="0">
                  <a:solidFill>
                    <a:srgbClr val="000000"/>
                  </a:solidFill>
                </a:rPr>
                <a:t>and</a:t>
              </a:r>
              <a:r>
                <a:rPr lang="en-US" sz="1800" b="1" dirty="0">
                  <a:solidFill>
                    <a:srgbClr val="000080"/>
                  </a:solidFill>
                </a:rPr>
                <a:t> A’</a:t>
              </a:r>
              <a:r>
                <a:rPr lang="en-US" altLang="ja-JP" sz="1800" b="1" dirty="0">
                  <a:solidFill>
                    <a:srgbClr val="000080"/>
                  </a:solidFill>
                </a:rPr>
                <a:t>A’     </a:t>
              </a:r>
              <a:r>
                <a:rPr lang="en-US" altLang="ja-JP" sz="1800" b="1" dirty="0" err="1">
                  <a:solidFill>
                    <a:srgbClr val="000000"/>
                  </a:solidFill>
                </a:rPr>
                <a:t>Polyploid</a:t>
              </a:r>
              <a:r>
                <a:rPr lang="en-US" altLang="ja-JP" sz="1800" b="1" dirty="0">
                  <a:solidFill>
                    <a:srgbClr val="000000"/>
                  </a:solidFill>
                </a:rPr>
                <a:t> </a:t>
              </a:r>
              <a:r>
                <a:rPr lang="en-US" altLang="ja-JP" sz="1800" b="1" dirty="0">
                  <a:solidFill>
                    <a:srgbClr val="000080"/>
                  </a:solidFill>
                </a:rPr>
                <a:t>AAA’A’</a:t>
              </a:r>
            </a:p>
            <a:p>
              <a:pPr marL="213360" indent="-213360" defTabSz="855878" fontAlgn="base">
                <a:spcBef>
                  <a:spcPct val="0"/>
                </a:spcBef>
                <a:spcAft>
                  <a:spcPct val="0"/>
                </a:spcAft>
              </a:pPr>
              <a:endParaRPr lang="en-US" sz="1800" b="1" dirty="0">
                <a:solidFill>
                  <a:srgbClr val="000080"/>
                </a:solidFill>
              </a:endParaRPr>
            </a:p>
            <a:p>
              <a:pPr marL="213360" indent="-213360" defTabSz="855878" fontAlgn="base">
                <a:spcBef>
                  <a:spcPct val="0"/>
                </a:spcBef>
                <a:spcAft>
                  <a:spcPct val="0"/>
                </a:spcAft>
                <a:buFontTx/>
                <a:buChar char="•"/>
              </a:pPr>
              <a:r>
                <a:rPr lang="en-US" sz="1800" b="1" dirty="0">
                  <a:solidFill>
                    <a:srgbClr val="000000"/>
                  </a:solidFill>
                </a:rPr>
                <a:t>Allopolyploid:  formed from more than one species</a:t>
              </a:r>
            </a:p>
            <a:p>
              <a:pPr marL="213360" indent="-213360" defTabSz="855878" fontAlgn="base">
                <a:spcBef>
                  <a:spcPct val="0"/>
                </a:spcBef>
                <a:spcAft>
                  <a:spcPct val="0"/>
                </a:spcAft>
              </a:pPr>
              <a:r>
                <a:rPr lang="en-US" sz="1800" b="1" dirty="0">
                  <a:solidFill>
                    <a:srgbClr val="000000"/>
                  </a:solidFill>
                </a:rPr>
                <a:t>	Diploids </a:t>
              </a:r>
              <a:r>
                <a:rPr lang="en-US" sz="1800" b="1" dirty="0">
                  <a:solidFill>
                    <a:srgbClr val="000080"/>
                  </a:solidFill>
                </a:rPr>
                <a:t>AA</a:t>
              </a:r>
              <a:r>
                <a:rPr lang="en-US" sz="1800" b="1" dirty="0">
                  <a:solidFill>
                    <a:srgbClr val="0066FF"/>
                  </a:solidFill>
                </a:rPr>
                <a:t> </a:t>
              </a:r>
              <a:r>
                <a:rPr lang="en-US" sz="1800" b="1" dirty="0">
                  <a:solidFill>
                    <a:srgbClr val="000000"/>
                  </a:solidFill>
                </a:rPr>
                <a:t>and </a:t>
              </a:r>
              <a:r>
                <a:rPr lang="en-US" sz="1800" b="1" dirty="0">
                  <a:solidFill>
                    <a:srgbClr val="FF3300"/>
                  </a:solidFill>
                </a:rPr>
                <a:t>BB	      </a:t>
              </a:r>
              <a:r>
                <a:rPr lang="en-US" sz="1800" b="1" dirty="0" err="1">
                  <a:solidFill>
                    <a:srgbClr val="000000"/>
                  </a:solidFill>
                </a:rPr>
                <a:t>Polyploid</a:t>
              </a:r>
              <a:r>
                <a:rPr lang="en-US" sz="1800" b="1" dirty="0">
                  <a:solidFill>
                    <a:srgbClr val="000000"/>
                  </a:solidFill>
                </a:rPr>
                <a:t> </a:t>
              </a:r>
              <a:r>
                <a:rPr lang="en-US" sz="1800" b="1" dirty="0">
                  <a:solidFill>
                    <a:srgbClr val="000080"/>
                  </a:solidFill>
                </a:rPr>
                <a:t>AA</a:t>
              </a:r>
              <a:r>
                <a:rPr lang="en-US" sz="1800" b="1" dirty="0">
                  <a:solidFill>
                    <a:srgbClr val="FF3300"/>
                  </a:solidFill>
                </a:rPr>
                <a:t>BB</a:t>
              </a:r>
              <a:endParaRPr lang="en-US" sz="1800" b="1" dirty="0">
                <a:solidFill>
                  <a:srgbClr val="000000"/>
                </a:solidFill>
              </a:endParaRPr>
            </a:p>
            <a:p>
              <a:pPr marL="213360" indent="-213360" defTabSz="855878" fontAlgn="base">
                <a:spcBef>
                  <a:spcPct val="0"/>
                </a:spcBef>
                <a:spcAft>
                  <a:spcPct val="0"/>
                </a:spcAft>
              </a:pPr>
              <a:endParaRPr lang="en-US" sz="2160" b="1" dirty="0">
                <a:solidFill>
                  <a:srgbClr val="000000"/>
                </a:solidFill>
              </a:endParaRPr>
            </a:p>
            <a:p>
              <a:pPr marL="213360" indent="-213360" defTabSz="855878" fontAlgn="base">
                <a:spcBef>
                  <a:spcPct val="0"/>
                </a:spcBef>
                <a:spcAft>
                  <a:spcPct val="0"/>
                </a:spcAft>
              </a:pPr>
              <a:endParaRPr lang="en-US" sz="2160" b="1" dirty="0">
                <a:solidFill>
                  <a:srgbClr val="000000"/>
                </a:solidFill>
                <a:latin typeface="Times" charset="0"/>
              </a:endParaRPr>
            </a:p>
          </p:txBody>
        </p:sp>
        <p:sp>
          <p:nvSpPr>
            <p:cNvPr id="91146" name="AutoShape 6"/>
            <p:cNvSpPr>
              <a:spLocks noChangeArrowheads="1"/>
            </p:cNvSpPr>
            <p:nvPr/>
          </p:nvSpPr>
          <p:spPr bwMode="auto">
            <a:xfrm>
              <a:off x="6411097" y="5551771"/>
              <a:ext cx="381000" cy="228599"/>
            </a:xfrm>
            <a:prstGeom prst="rightArrow">
              <a:avLst>
                <a:gd name="adj1" fmla="val 50000"/>
                <a:gd name="adj2" fmla="val 87500"/>
              </a:avLst>
            </a:prstGeom>
            <a:solidFill>
              <a:schemeClr val="accent1"/>
            </a:solidFill>
            <a:ln w="9525">
              <a:solidFill>
                <a:schemeClr val="tx1"/>
              </a:solidFill>
              <a:miter lim="800000"/>
              <a:headEnd/>
              <a:tailEnd/>
            </a:ln>
          </p:spPr>
          <p:txBody>
            <a:bodyPr wrap="none" anchor="ctr"/>
            <a:lstStyle/>
            <a:p>
              <a:pPr defTabSz="855878" eaLnBrk="0" fontAlgn="base" hangingPunct="0">
                <a:spcBef>
                  <a:spcPct val="0"/>
                </a:spcBef>
                <a:spcAft>
                  <a:spcPct val="0"/>
                </a:spcAft>
              </a:pPr>
              <a:endParaRPr lang="en-US" sz="2160">
                <a:solidFill>
                  <a:srgbClr val="000000"/>
                </a:solidFill>
                <a:latin typeface="Arial" charset="0"/>
                <a:ea typeface="ＭＳ Ｐゴシック" panose="020B0600070205080204" pitchFamily="34" charset="-128"/>
                <a:cs typeface="ＭＳ Ｐゴシック" charset="0"/>
              </a:endParaRPr>
            </a:p>
          </p:txBody>
        </p:sp>
        <p:sp>
          <p:nvSpPr>
            <p:cNvPr id="91147" name="AutoShape 6"/>
            <p:cNvSpPr>
              <a:spLocks noChangeArrowheads="1"/>
            </p:cNvSpPr>
            <p:nvPr/>
          </p:nvSpPr>
          <p:spPr bwMode="auto">
            <a:xfrm>
              <a:off x="6411097" y="7122386"/>
              <a:ext cx="381000" cy="228599"/>
            </a:xfrm>
            <a:prstGeom prst="rightArrow">
              <a:avLst>
                <a:gd name="adj1" fmla="val 50000"/>
                <a:gd name="adj2" fmla="val 87500"/>
              </a:avLst>
            </a:prstGeom>
            <a:solidFill>
              <a:schemeClr val="accent1"/>
            </a:solidFill>
            <a:ln w="9525">
              <a:solidFill>
                <a:schemeClr val="tx1"/>
              </a:solidFill>
              <a:miter lim="800000"/>
              <a:headEnd/>
              <a:tailEnd/>
            </a:ln>
          </p:spPr>
          <p:txBody>
            <a:bodyPr wrap="none" anchor="ctr"/>
            <a:lstStyle/>
            <a:p>
              <a:pPr defTabSz="855878" eaLnBrk="0" fontAlgn="base" hangingPunct="0">
                <a:spcBef>
                  <a:spcPct val="0"/>
                </a:spcBef>
                <a:spcAft>
                  <a:spcPct val="0"/>
                </a:spcAft>
              </a:pPr>
              <a:endParaRPr lang="en-US" sz="2160">
                <a:solidFill>
                  <a:srgbClr val="000000"/>
                </a:solidFill>
                <a:latin typeface="Arial" charset="0"/>
                <a:ea typeface="ＭＳ Ｐゴシック" panose="020B0600070205080204" pitchFamily="34" charset="-128"/>
                <a:cs typeface="ＭＳ Ｐゴシック" charset="0"/>
              </a:endParaRPr>
            </a:p>
          </p:txBody>
        </p:sp>
      </p:grpSp>
      <p:grpSp>
        <p:nvGrpSpPr>
          <p:cNvPr id="91140" name="Group 15"/>
          <p:cNvGrpSpPr>
            <a:grpSpLocks/>
          </p:cNvGrpSpPr>
          <p:nvPr/>
        </p:nvGrpSpPr>
        <p:grpSpPr bwMode="auto">
          <a:xfrm>
            <a:off x="1295400" y="1234440"/>
            <a:ext cx="2606040" cy="5074920"/>
            <a:chOff x="457200" y="990600"/>
            <a:chExt cx="2895600" cy="5638800"/>
          </a:xfrm>
        </p:grpSpPr>
        <p:sp>
          <p:nvSpPr>
            <p:cNvPr id="12" name="Rectangle 18"/>
            <p:cNvSpPr>
              <a:spLocks noChangeArrowheads="1"/>
            </p:cNvSpPr>
            <p:nvPr/>
          </p:nvSpPr>
          <p:spPr bwMode="auto">
            <a:xfrm>
              <a:off x="457200" y="990600"/>
              <a:ext cx="2895600" cy="5638800"/>
            </a:xfrm>
            <a:prstGeom prst="rect">
              <a:avLst/>
            </a:prstGeom>
            <a:solidFill>
              <a:schemeClr val="accent4">
                <a:lumMod val="50000"/>
                <a:lumOff val="50000"/>
                <a:alpha val="20000"/>
              </a:schemeClr>
            </a:solidFill>
            <a:ln w="9525">
              <a:solidFill>
                <a:schemeClr val="tx1"/>
              </a:solidFill>
              <a:miter lim="800000"/>
              <a:headEnd/>
              <a:tailEnd/>
            </a:ln>
          </p:spPr>
          <p:txBody>
            <a:bodyPr wrap="none" anchor="ctr"/>
            <a:lstStyle/>
            <a:p>
              <a:pPr defTabSz="855878" eaLnBrk="0" fontAlgn="base" hangingPunct="0">
                <a:spcBef>
                  <a:spcPct val="0"/>
                </a:spcBef>
                <a:spcAft>
                  <a:spcPct val="0"/>
                </a:spcAft>
                <a:defRPr/>
              </a:pPr>
              <a:endParaRPr lang="en-US" sz="2160">
                <a:solidFill>
                  <a:srgbClr val="000000"/>
                </a:solidFill>
                <a:latin typeface="Arial" charset="0"/>
                <a:ea typeface="ＭＳ Ｐゴシック" panose="020B0600070205080204" pitchFamily="34" charset="-128"/>
                <a:cs typeface="ＭＳ Ｐゴシック" charset="-128"/>
              </a:endParaRPr>
            </a:p>
          </p:txBody>
        </p:sp>
        <p:pic>
          <p:nvPicPr>
            <p:cNvPr id="91143" name="Picture 2" descr="http://www.nap.edu/html/biomems/photo/soh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34070"/>
              <a:ext cx="2715948" cy="3666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144" name="TextBox 2"/>
            <p:cNvSpPr txBox="1">
              <a:spLocks noChangeArrowheads="1"/>
            </p:cNvSpPr>
            <p:nvPr/>
          </p:nvSpPr>
          <p:spPr bwMode="auto">
            <a:xfrm>
              <a:off x="533400" y="4800600"/>
              <a:ext cx="2743200" cy="17645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855878" eaLnBrk="1" fontAlgn="base" hangingPunct="1">
                <a:spcBef>
                  <a:spcPct val="0"/>
                </a:spcBef>
                <a:spcAft>
                  <a:spcPct val="0"/>
                </a:spcAft>
              </a:pPr>
              <a:r>
                <a:rPr lang="en-US" sz="1620" b="1" dirty="0">
                  <a:solidFill>
                    <a:srgbClr val="000000"/>
                  </a:solidFill>
                </a:rPr>
                <a:t>Susumu </a:t>
              </a:r>
              <a:r>
                <a:rPr lang="en-US" sz="1620" b="1" dirty="0" err="1">
                  <a:solidFill>
                    <a:srgbClr val="000000"/>
                  </a:solidFill>
                </a:rPr>
                <a:t>Ohno</a:t>
              </a:r>
              <a:r>
                <a:rPr lang="en-US" sz="1620" b="1" dirty="0">
                  <a:solidFill>
                    <a:srgbClr val="000000"/>
                  </a:solidFill>
                </a:rPr>
                <a:t> 1970</a:t>
              </a:r>
            </a:p>
            <a:p>
              <a:pPr defTabSz="855878" eaLnBrk="1" fontAlgn="base" hangingPunct="1">
                <a:spcBef>
                  <a:spcPct val="0"/>
                </a:spcBef>
                <a:spcAft>
                  <a:spcPct val="0"/>
                </a:spcAft>
              </a:pPr>
              <a:r>
                <a:rPr lang="en-US" sz="1620" b="1" dirty="0">
                  <a:solidFill>
                    <a:srgbClr val="000000"/>
                  </a:solidFill>
                </a:rPr>
                <a:t>Evolution by gene duplication</a:t>
              </a:r>
            </a:p>
            <a:p>
              <a:pPr defTabSz="855878" eaLnBrk="1" fontAlgn="base" hangingPunct="1">
                <a:spcBef>
                  <a:spcPct val="0"/>
                </a:spcBef>
                <a:spcAft>
                  <a:spcPct val="0"/>
                </a:spcAft>
              </a:pPr>
              <a:r>
                <a:rPr lang="en-US" sz="1620" b="1" dirty="0">
                  <a:solidFill>
                    <a:srgbClr val="000000"/>
                  </a:solidFill>
                </a:rPr>
                <a:t>1R and 2R hypothesis</a:t>
              </a:r>
            </a:p>
            <a:p>
              <a:pPr defTabSz="855878" eaLnBrk="1" fontAlgn="base" hangingPunct="1">
                <a:spcBef>
                  <a:spcPct val="0"/>
                </a:spcBef>
                <a:spcAft>
                  <a:spcPct val="0"/>
                </a:spcAft>
              </a:pPr>
              <a:endParaRPr lang="en-US" sz="1620" b="1" dirty="0">
                <a:solidFill>
                  <a:srgbClr val="000000"/>
                </a:solidFill>
              </a:endParaRPr>
            </a:p>
            <a:p>
              <a:pPr defTabSz="855878" eaLnBrk="1" fontAlgn="base" hangingPunct="1">
                <a:spcBef>
                  <a:spcPct val="0"/>
                </a:spcBef>
                <a:spcAft>
                  <a:spcPct val="0"/>
                </a:spcAft>
              </a:pPr>
              <a:r>
                <a:rPr lang="ja-JP" altLang="en-US" sz="1620" b="1" dirty="0">
                  <a:solidFill>
                    <a:srgbClr val="000000"/>
                  </a:solidFill>
                </a:rPr>
                <a:t>“</a:t>
              </a:r>
              <a:r>
                <a:rPr lang="en-US" altLang="ja-JP" sz="1620" b="1" dirty="0">
                  <a:solidFill>
                    <a:srgbClr val="000000"/>
                  </a:solidFill>
                </a:rPr>
                <a:t>Junk DNA</a:t>
              </a:r>
              <a:r>
                <a:rPr lang="ja-JP" altLang="en-US" sz="1620" b="1" dirty="0">
                  <a:solidFill>
                    <a:srgbClr val="000000"/>
                  </a:solidFill>
                </a:rPr>
                <a:t>”</a:t>
              </a:r>
              <a:r>
                <a:rPr lang="en-US" altLang="ja-JP" sz="1620" b="1" dirty="0">
                  <a:solidFill>
                    <a:srgbClr val="000000"/>
                  </a:solidFill>
                </a:rPr>
                <a:t> 1972</a:t>
              </a:r>
              <a:endParaRPr lang="en-US" sz="1620" b="1" dirty="0">
                <a:solidFill>
                  <a:srgbClr val="000000"/>
                </a:solidFill>
              </a:endParaRPr>
            </a:p>
          </p:txBody>
        </p:sp>
      </p:grpSp>
      <p:sp>
        <p:nvSpPr>
          <p:cNvPr id="91141" name="TextBox 12"/>
          <p:cNvSpPr txBox="1">
            <a:spLocks noChangeArrowheads="1"/>
          </p:cNvSpPr>
          <p:nvPr/>
        </p:nvSpPr>
        <p:spPr bwMode="auto">
          <a:xfrm>
            <a:off x="9652221" y="6413051"/>
            <a:ext cx="237565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855878" eaLnBrk="1" fontAlgn="base" hangingPunct="1">
              <a:spcBef>
                <a:spcPct val="0"/>
              </a:spcBef>
              <a:spcAft>
                <a:spcPct val="0"/>
              </a:spcAft>
            </a:pPr>
            <a:r>
              <a:rPr lang="en-US" sz="1800" b="1" dirty="0">
                <a:solidFill>
                  <a:srgbClr val="000000"/>
                </a:solidFill>
                <a:latin typeface="Times New Roman" charset="0"/>
              </a:rPr>
              <a:t>Slide from Chris Pires</a:t>
            </a:r>
          </a:p>
        </p:txBody>
      </p:sp>
    </p:spTree>
    <p:extLst>
      <p:ext uri="{BB962C8B-B14F-4D97-AF65-F5344CB8AC3E}">
        <p14:creationId xmlns:p14="http://schemas.microsoft.com/office/powerpoint/2010/main" val="1255882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40B3DA-1078-8247-B207-0AF6D152F6C1}"/>
              </a:ext>
            </a:extLst>
          </p:cNvPr>
          <p:cNvSpPr txBox="1"/>
          <p:nvPr/>
        </p:nvSpPr>
        <p:spPr>
          <a:xfrm>
            <a:off x="1003440" y="2862652"/>
            <a:ext cx="9860030" cy="2862322"/>
          </a:xfrm>
          <a:prstGeom prst="rect">
            <a:avLst/>
          </a:prstGeom>
          <a:noFill/>
        </p:spPr>
        <p:txBody>
          <a:bodyPr wrap="square" rtlCol="0">
            <a:spAutoFit/>
          </a:bodyPr>
          <a:lstStyle/>
          <a:p>
            <a:r>
              <a:rPr lang="en-US" dirty="0"/>
              <a:t>In the lineage to </a:t>
            </a:r>
            <a:r>
              <a:rPr lang="en-US" b="1" dirty="0"/>
              <a:t>vertebrates</a:t>
            </a:r>
            <a:r>
              <a:rPr lang="en-US" dirty="0"/>
              <a:t>  </a:t>
            </a:r>
            <a:r>
              <a:rPr lang="en-US" dirty="0">
                <a:solidFill>
                  <a:srgbClr val="334DF9"/>
                </a:solidFill>
              </a:rPr>
              <a:t>two</a:t>
            </a:r>
            <a:r>
              <a:rPr lang="en-US" dirty="0"/>
              <a:t> whole genome duplications occurred (the </a:t>
            </a:r>
            <a:r>
              <a:rPr lang="en-US" dirty="0">
                <a:hlinkClick r:id="rId2"/>
              </a:rPr>
              <a:t>exact placement is uncertain</a:t>
            </a:r>
            <a:r>
              <a:rPr lang="en-US" dirty="0"/>
              <a:t>, because other duplications occurred as well).  As a consequence, many regulatory genes (e.g. the hox gene cluster) are now present in at least 4 copies per genome.  Many think that this allowed for a more differentiated development) </a:t>
            </a:r>
          </a:p>
          <a:p>
            <a:endParaRPr lang="en-US" dirty="0"/>
          </a:p>
          <a:p>
            <a:r>
              <a:rPr lang="en-US" dirty="0"/>
              <a:t>In fish* </a:t>
            </a:r>
            <a:r>
              <a:rPr lang="en-US" dirty="0">
                <a:solidFill>
                  <a:srgbClr val="334DF9"/>
                </a:solidFill>
              </a:rPr>
              <a:t>three</a:t>
            </a:r>
            <a:r>
              <a:rPr lang="en-US" dirty="0"/>
              <a:t> rounds of whole genome duplications occurred</a:t>
            </a:r>
            <a:br>
              <a:rPr lang="en-US" dirty="0"/>
            </a:br>
            <a:r>
              <a:rPr lang="en-US" dirty="0"/>
              <a:t>(*Teleostei = bony fish; the largest group of fish, but it does not include the sistergroup to the </a:t>
            </a:r>
            <a:r>
              <a:rPr lang="en-US" dirty="0" err="1"/>
              <a:t>tetrapods</a:t>
            </a:r>
            <a:r>
              <a:rPr lang="en-US" dirty="0"/>
              <a:t> (Lungfish or </a:t>
            </a:r>
            <a:r>
              <a:rPr lang="en-US" dirty="0" err="1"/>
              <a:t>Dipnoe</a:t>
            </a:r>
            <a:r>
              <a:rPr lang="en-US" dirty="0"/>
              <a:t>) </a:t>
            </a:r>
          </a:p>
          <a:p>
            <a:r>
              <a:rPr lang="en-US" dirty="0"/>
              <a:t> </a:t>
            </a:r>
          </a:p>
          <a:p>
            <a:r>
              <a:rPr lang="en-US" dirty="0"/>
              <a:t>Most crop plants are polyploid (auto- or allopolyploid) =&gt;  can lead to instant speciation in a </a:t>
            </a:r>
            <a:r>
              <a:rPr lang="en-US" dirty="0" err="1"/>
              <a:t>hybridzone</a:t>
            </a:r>
            <a:r>
              <a:rPr lang="en-US" dirty="0"/>
              <a:t>.</a:t>
            </a:r>
          </a:p>
        </p:txBody>
      </p:sp>
      <p:sp>
        <p:nvSpPr>
          <p:cNvPr id="4" name="TextBox 3">
            <a:extLst>
              <a:ext uri="{FF2B5EF4-FFF2-40B4-BE49-F238E27FC236}">
                <a16:creationId xmlns:a16="http://schemas.microsoft.com/office/drawing/2014/main" id="{51B6AFEE-53BD-E84D-B7D1-620051F432DF}"/>
              </a:ext>
            </a:extLst>
          </p:cNvPr>
          <p:cNvSpPr txBox="1"/>
          <p:nvPr/>
        </p:nvSpPr>
        <p:spPr>
          <a:xfrm>
            <a:off x="692557" y="324736"/>
            <a:ext cx="9441873" cy="1754326"/>
          </a:xfrm>
          <a:prstGeom prst="rect">
            <a:avLst/>
          </a:prstGeom>
          <a:noFill/>
        </p:spPr>
        <p:txBody>
          <a:bodyPr wrap="square" rtlCol="0">
            <a:spAutoFit/>
          </a:bodyPr>
          <a:lstStyle/>
          <a:p>
            <a:r>
              <a:rPr lang="en-US" dirty="0"/>
              <a:t>Type of gene duplications:  </a:t>
            </a:r>
          </a:p>
          <a:p>
            <a:endParaRPr lang="en-US" dirty="0"/>
          </a:p>
          <a:p>
            <a:pPr marL="285750" indent="-285750">
              <a:buFont typeface="Arial" panose="020B0604020202020204" pitchFamily="34" charset="0"/>
              <a:buChar char="•"/>
            </a:pPr>
            <a:r>
              <a:rPr lang="en-US" dirty="0"/>
              <a:t>tandem repeats </a:t>
            </a:r>
          </a:p>
          <a:p>
            <a:pPr marL="285750" indent="-285750">
              <a:buFont typeface="Arial" panose="020B0604020202020204" pitchFamily="34" charset="0"/>
              <a:buChar char="•"/>
            </a:pPr>
            <a:r>
              <a:rPr lang="en-US" dirty="0"/>
              <a:t>duplication via transposition (esp. retro transposition) (selfish genetic elements, but other genes as well; see the </a:t>
            </a:r>
            <a:r>
              <a:rPr lang="en-US" dirty="0">
                <a:hlinkClick r:id="rId3"/>
              </a:rPr>
              <a:t>work</a:t>
            </a:r>
            <a:r>
              <a:rPr lang="en-US" dirty="0"/>
              <a:t> from Craig Nelson’s lab)</a:t>
            </a:r>
          </a:p>
          <a:p>
            <a:pPr marL="285750" indent="-285750">
              <a:buFont typeface="Arial" panose="020B0604020202020204" pitchFamily="34" charset="0"/>
              <a:buChar char="•"/>
            </a:pPr>
            <a:r>
              <a:rPr lang="en-US" dirty="0"/>
              <a:t>Whole genome, chromosome, or chromosome arm duplications </a:t>
            </a:r>
          </a:p>
        </p:txBody>
      </p:sp>
    </p:spTree>
    <p:extLst>
      <p:ext uri="{BB962C8B-B14F-4D97-AF65-F5344CB8AC3E}">
        <p14:creationId xmlns:p14="http://schemas.microsoft.com/office/powerpoint/2010/main" val="1727783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1EE18-CF0C-8723-DE59-B0C49E53AD15}"/>
              </a:ext>
            </a:extLst>
          </p:cNvPr>
          <p:cNvSpPr>
            <a:spLocks noGrp="1"/>
          </p:cNvSpPr>
          <p:nvPr>
            <p:ph type="title"/>
          </p:nvPr>
        </p:nvSpPr>
        <p:spPr/>
        <p:txBody>
          <a:bodyPr/>
          <a:lstStyle/>
          <a:p>
            <a:endParaRPr lang="en-US" dirty="0"/>
          </a:p>
        </p:txBody>
      </p:sp>
      <p:pic>
        <p:nvPicPr>
          <p:cNvPr id="1032" name="Picture 8" descr="418964.fig.001a">
            <a:extLst>
              <a:ext uri="{FF2B5EF4-FFF2-40B4-BE49-F238E27FC236}">
                <a16:creationId xmlns:a16="http://schemas.microsoft.com/office/drawing/2014/main" id="{8D1FED6D-01F3-266A-A7E5-AF64A17D1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79" y="527050"/>
            <a:ext cx="7620000" cy="58039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3271454-00F6-0A06-E46D-7F350C756AE7}"/>
              </a:ext>
            </a:extLst>
          </p:cNvPr>
          <p:cNvSpPr>
            <a:spLocks noGrp="1"/>
          </p:cNvSpPr>
          <p:nvPr>
            <p:ph idx="1"/>
          </p:nvPr>
        </p:nvSpPr>
        <p:spPr>
          <a:xfrm>
            <a:off x="6955969" y="2305706"/>
            <a:ext cx="4855030" cy="4351338"/>
          </a:xfrm>
        </p:spPr>
        <p:txBody>
          <a:bodyPr/>
          <a:lstStyle/>
          <a:p>
            <a:pPr marL="0" indent="0">
              <a:buNone/>
            </a:pPr>
            <a:r>
              <a:rPr lang="en-US" dirty="0" err="1"/>
              <a:t>Autochtonous</a:t>
            </a:r>
            <a:r>
              <a:rPr lang="en-US" dirty="0"/>
              <a:t> gene duplication.</a:t>
            </a:r>
          </a:p>
          <a:p>
            <a:pPr marL="0" indent="0">
              <a:buNone/>
            </a:pPr>
            <a:r>
              <a:rPr lang="en-US" dirty="0"/>
              <a:t>Can occur through duplication of part of a chromosome, or through an mRNA intermediate (the new gene loses its introns)</a:t>
            </a:r>
          </a:p>
          <a:p>
            <a:pPr marL="0" indent="0">
              <a:buNone/>
            </a:pPr>
            <a:endParaRPr lang="en-US" dirty="0"/>
          </a:p>
        </p:txBody>
      </p:sp>
    </p:spTree>
    <p:extLst>
      <p:ext uri="{BB962C8B-B14F-4D97-AF65-F5344CB8AC3E}">
        <p14:creationId xmlns:p14="http://schemas.microsoft.com/office/powerpoint/2010/main" val="1359317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9184" y="164146"/>
            <a:ext cx="8485785" cy="800219"/>
          </a:xfrm>
          <a:prstGeom prst="rect">
            <a:avLst/>
          </a:prstGeom>
          <a:noFill/>
        </p:spPr>
        <p:txBody>
          <a:bodyPr wrap="none" rtlCol="0">
            <a:spAutoFit/>
          </a:bodyPr>
          <a:lstStyle/>
          <a:p>
            <a:r>
              <a:rPr lang="en-US" sz="2800" dirty="0"/>
              <a:t>From </a:t>
            </a:r>
            <a:r>
              <a:rPr lang="en-US" sz="2800" b="1" dirty="0"/>
              <a:t>Mutual aid: a factor of evolution - Peter Kropotkin</a:t>
            </a:r>
            <a:endParaRPr lang="en-US" sz="2800" dirty="0"/>
          </a:p>
          <a:p>
            <a:endParaRPr lang="en-US" dirty="0"/>
          </a:p>
        </p:txBody>
      </p:sp>
      <p:sp>
        <p:nvSpPr>
          <p:cNvPr id="5" name="TextBox 4"/>
          <p:cNvSpPr txBox="1"/>
          <p:nvPr/>
        </p:nvSpPr>
        <p:spPr>
          <a:xfrm>
            <a:off x="626166" y="1258699"/>
            <a:ext cx="10734260" cy="5262979"/>
          </a:xfrm>
          <a:prstGeom prst="rect">
            <a:avLst/>
          </a:prstGeom>
          <a:noFill/>
        </p:spPr>
        <p:txBody>
          <a:bodyPr wrap="square" rtlCol="0">
            <a:spAutoFit/>
          </a:bodyPr>
          <a:lstStyle/>
          <a:p>
            <a:r>
              <a:rPr lang="mr-IN" sz="2000" dirty="0"/>
              <a:t>…</a:t>
            </a:r>
            <a:r>
              <a:rPr lang="en-US" sz="2000" dirty="0"/>
              <a:t> I saw animal life struggling in Northern Asia. They made me realize at an early date the overwhelming importance in Nature of what Darwin described as "</a:t>
            </a:r>
            <a:r>
              <a:rPr lang="en-US" sz="2000" b="1" dirty="0"/>
              <a:t>the natural checks to over-multiplication,</a:t>
            </a:r>
            <a:r>
              <a:rPr lang="en-US" sz="2000" dirty="0"/>
              <a:t>" in comparison to the struggle between individuals of the same species for the means of subsistence, which may go on here and there, to some limited extent, but never attains the importance of the former. Paucity of life, under-population -- not over-population -- being the distinctive feature </a:t>
            </a:r>
            <a:r>
              <a:rPr lang="mr-IN" sz="2000" dirty="0"/>
              <a:t>…</a:t>
            </a:r>
            <a:endParaRPr lang="en-US" sz="2000" dirty="0"/>
          </a:p>
          <a:p>
            <a:endParaRPr lang="en-US" sz="2000" dirty="0"/>
          </a:p>
          <a:p>
            <a:r>
              <a:rPr lang="mr-IN" sz="2000" dirty="0"/>
              <a:t>…</a:t>
            </a:r>
            <a:r>
              <a:rPr lang="en-US" sz="2000" dirty="0"/>
              <a:t> besides the law of Mutual Struggle there is in Nature the law of Mutual Aid, which, for the success of the struggle for life, and especially for the progressive evolution of the species, is far more important than the law of mutual contest. </a:t>
            </a:r>
          </a:p>
          <a:p>
            <a:endParaRPr lang="en-US" sz="2000" dirty="0"/>
          </a:p>
          <a:p>
            <a:r>
              <a:rPr lang="en-US" sz="2000" dirty="0"/>
              <a:t>... Darwin himself was not fully aware of the generality of the factor </a:t>
            </a:r>
            <a:r>
              <a:rPr lang="mr-IN" sz="2000" dirty="0"/>
              <a:t>…</a:t>
            </a:r>
            <a:r>
              <a:rPr lang="en-US" sz="2000" dirty="0"/>
              <a:t>  And at the very beginning of his memorable work he insisted upon the term being taken in its "</a:t>
            </a:r>
            <a:r>
              <a:rPr lang="en-US" sz="2000" b="1" dirty="0"/>
              <a:t>large and metaphorical sense including dependence of one being on another, and including (which is more important) not only the life of the individual, but success in leaving progeny.</a:t>
            </a:r>
            <a:r>
              <a:rPr lang="en-US" sz="2000" dirty="0"/>
              <a:t>"1 </a:t>
            </a:r>
          </a:p>
          <a:p>
            <a:endParaRPr lang="en-US" dirty="0"/>
          </a:p>
          <a:p>
            <a:endParaRPr lang="en-US" dirty="0"/>
          </a:p>
        </p:txBody>
      </p:sp>
    </p:spTree>
    <p:extLst>
      <p:ext uri="{BB962C8B-B14F-4D97-AF65-F5344CB8AC3E}">
        <p14:creationId xmlns:p14="http://schemas.microsoft.com/office/powerpoint/2010/main" val="2539598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418964.fig.001b">
            <a:extLst>
              <a:ext uri="{FF2B5EF4-FFF2-40B4-BE49-F238E27FC236}">
                <a16:creationId xmlns:a16="http://schemas.microsoft.com/office/drawing/2014/main" id="{CBD22926-E98D-7A20-CA0C-C31080357E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520700"/>
            <a:ext cx="7620000" cy="58166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3271454-00F6-0A06-E46D-7F350C756AE7}"/>
              </a:ext>
            </a:extLst>
          </p:cNvPr>
          <p:cNvSpPr>
            <a:spLocks noGrp="1"/>
          </p:cNvSpPr>
          <p:nvPr>
            <p:ph idx="1"/>
          </p:nvPr>
        </p:nvSpPr>
        <p:spPr>
          <a:xfrm>
            <a:off x="6955969" y="2272167"/>
            <a:ext cx="4855030" cy="4351338"/>
          </a:xfrm>
        </p:spPr>
        <p:txBody>
          <a:bodyPr/>
          <a:lstStyle/>
          <a:p>
            <a:pPr marL="0" indent="0">
              <a:buNone/>
            </a:pPr>
            <a:r>
              <a:rPr lang="en-US" dirty="0"/>
              <a:t>Gene family expansion through gene transfer.  In one lineage the gene might have acquired a slightly different function, e.g., a malic acid dehydrogenase might have acquired reactivity toward lactic acid.</a:t>
            </a:r>
          </a:p>
          <a:p>
            <a:pPr marL="0" indent="0">
              <a:buNone/>
            </a:pPr>
            <a:r>
              <a:rPr lang="en-US" dirty="0"/>
              <a:t>The recipient lineage than has both, a lactic and a malic acid dehydrogenase.</a:t>
            </a:r>
          </a:p>
        </p:txBody>
      </p:sp>
      <p:sp>
        <p:nvSpPr>
          <p:cNvPr id="4" name="TextBox 3">
            <a:extLst>
              <a:ext uri="{FF2B5EF4-FFF2-40B4-BE49-F238E27FC236}">
                <a16:creationId xmlns:a16="http://schemas.microsoft.com/office/drawing/2014/main" id="{A4C4512F-A89D-7F37-8E4C-6525BC9A1838}"/>
              </a:ext>
            </a:extLst>
          </p:cNvPr>
          <p:cNvSpPr txBox="1"/>
          <p:nvPr/>
        </p:nvSpPr>
        <p:spPr>
          <a:xfrm>
            <a:off x="381001" y="6295737"/>
            <a:ext cx="338932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Most common in bacteria</a:t>
            </a:r>
          </a:p>
        </p:txBody>
      </p:sp>
    </p:spTree>
    <p:extLst>
      <p:ext uri="{BB962C8B-B14F-4D97-AF65-F5344CB8AC3E}">
        <p14:creationId xmlns:p14="http://schemas.microsoft.com/office/powerpoint/2010/main" val="266139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418964.fig.001c">
            <a:extLst>
              <a:ext uri="{FF2B5EF4-FFF2-40B4-BE49-F238E27FC236}">
                <a16:creationId xmlns:a16="http://schemas.microsoft.com/office/drawing/2014/main" id="{CF9D0A7B-7880-6943-045B-0BF3FCE161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476631"/>
            <a:ext cx="7620000" cy="58547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3271454-00F6-0A06-E46D-7F350C756AE7}"/>
              </a:ext>
            </a:extLst>
          </p:cNvPr>
          <p:cNvSpPr>
            <a:spLocks noGrp="1"/>
          </p:cNvSpPr>
          <p:nvPr>
            <p:ph idx="1"/>
          </p:nvPr>
        </p:nvSpPr>
        <p:spPr>
          <a:xfrm>
            <a:off x="6955969" y="2272167"/>
            <a:ext cx="4855030" cy="4351338"/>
          </a:xfrm>
        </p:spPr>
        <p:txBody>
          <a:bodyPr/>
          <a:lstStyle/>
          <a:p>
            <a:pPr marL="0" indent="0">
              <a:buNone/>
            </a:pPr>
            <a:r>
              <a:rPr lang="en-US" dirty="0" err="1"/>
              <a:t>Aneupolyploidization</a:t>
            </a:r>
            <a:r>
              <a:rPr lang="en-US" dirty="0"/>
              <a:t>.</a:t>
            </a:r>
          </a:p>
          <a:p>
            <a:pPr marL="0" indent="0">
              <a:buNone/>
            </a:pPr>
            <a:r>
              <a:rPr lang="en-US" dirty="0"/>
              <a:t>Genomes from two related lineages fuse, all genes are duplicated.  Occurs frequently in plants (instant speciation, the hybrids can not cross with the parents, because they have different sets of chromosomes.</a:t>
            </a:r>
          </a:p>
        </p:txBody>
      </p:sp>
    </p:spTree>
    <p:extLst>
      <p:ext uri="{BB962C8B-B14F-4D97-AF65-F5344CB8AC3E}">
        <p14:creationId xmlns:p14="http://schemas.microsoft.com/office/powerpoint/2010/main" val="1673403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3021315" y="284898"/>
            <a:ext cx="6995160" cy="1028700"/>
          </a:xfrm>
        </p:spPr>
        <p:txBody>
          <a:bodyPr/>
          <a:lstStyle/>
          <a:p>
            <a:pPr eaLnBrk="1" hangingPunct="1"/>
            <a:r>
              <a:rPr lang="en-US" sz="2520" dirty="0">
                <a:latin typeface="Times New Roman" charset="0"/>
              </a:rPr>
              <a:t>Gene and genome duplication </a:t>
            </a:r>
            <a:br>
              <a:rPr lang="en-US" sz="2520" dirty="0">
                <a:latin typeface="Times New Roman" charset="0"/>
              </a:rPr>
            </a:br>
            <a:r>
              <a:rPr lang="en-US" sz="2520" dirty="0">
                <a:latin typeface="Times New Roman" charset="0"/>
              </a:rPr>
              <a:t>  </a:t>
            </a:r>
            <a:r>
              <a:rPr lang="en-US" sz="2520" i="1" dirty="0">
                <a:latin typeface="Times New Roman" charset="0"/>
              </a:rPr>
              <a:t>versus</a:t>
            </a:r>
            <a:r>
              <a:rPr lang="en-US" sz="2520" dirty="0">
                <a:latin typeface="Times New Roman" charset="0"/>
              </a:rPr>
              <a:t> </a:t>
            </a:r>
            <a:br>
              <a:rPr lang="en-US" sz="2520" dirty="0">
                <a:latin typeface="Times New Roman" charset="0"/>
              </a:rPr>
            </a:br>
            <a:r>
              <a:rPr lang="en-US" sz="2520" dirty="0">
                <a:latin typeface="Times New Roman" charset="0"/>
              </a:rPr>
              <a:t>  Horizontal Gene Transfer </a:t>
            </a:r>
          </a:p>
        </p:txBody>
      </p:sp>
      <p:sp>
        <p:nvSpPr>
          <p:cNvPr id="99330" name="TextBox 2"/>
          <p:cNvSpPr txBox="1">
            <a:spLocks noChangeArrowheads="1"/>
          </p:cNvSpPr>
          <p:nvPr/>
        </p:nvSpPr>
        <p:spPr bwMode="auto">
          <a:xfrm>
            <a:off x="3397093" y="591504"/>
            <a:ext cx="166244" cy="41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86" tIns="41143" rIns="82286" bIns="41143">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defTabSz="1095376" eaLnBrk="1" fontAlgn="base" hangingPunct="1">
              <a:spcBef>
                <a:spcPct val="0"/>
              </a:spcBef>
              <a:spcAft>
                <a:spcPct val="0"/>
              </a:spcAft>
            </a:pPr>
            <a:endParaRPr lang="en-US" sz="2160" b="1">
              <a:solidFill>
                <a:srgbClr val="000000"/>
              </a:solidFill>
              <a:latin typeface="Times New Roman" charset="0"/>
            </a:endParaRPr>
          </a:p>
        </p:txBody>
      </p:sp>
      <p:pic>
        <p:nvPicPr>
          <p:cNvPr id="993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929" y="1723788"/>
            <a:ext cx="11198543" cy="2867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9332" name="TextBox 5"/>
          <p:cNvSpPr txBox="1">
            <a:spLocks noChangeArrowheads="1"/>
          </p:cNvSpPr>
          <p:nvPr/>
        </p:nvSpPr>
        <p:spPr bwMode="auto">
          <a:xfrm>
            <a:off x="941402" y="4749386"/>
            <a:ext cx="3542103" cy="1080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86" tIns="41143" rIns="82286" bIns="41143">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defTabSz="1095376" eaLnBrk="1" fontAlgn="base" hangingPunct="1">
              <a:spcBef>
                <a:spcPct val="0"/>
              </a:spcBef>
              <a:spcAft>
                <a:spcPct val="0"/>
              </a:spcAft>
            </a:pPr>
            <a:r>
              <a:rPr lang="en-US" sz="2160" b="1" dirty="0" err="1">
                <a:solidFill>
                  <a:srgbClr val="000000"/>
                </a:solidFill>
                <a:latin typeface="Times New Roman" charset="0"/>
              </a:rPr>
              <a:t>Autochtonous</a:t>
            </a:r>
            <a:r>
              <a:rPr lang="en-US" sz="2160" b="1" dirty="0">
                <a:solidFill>
                  <a:srgbClr val="000000"/>
                </a:solidFill>
                <a:latin typeface="Times New Roman" charset="0"/>
              </a:rPr>
              <a:t> gene/genome  </a:t>
            </a:r>
            <a:br>
              <a:rPr lang="en-US" sz="2160" b="1" dirty="0">
                <a:solidFill>
                  <a:srgbClr val="000000"/>
                </a:solidFill>
                <a:latin typeface="Times New Roman" charset="0"/>
              </a:rPr>
            </a:br>
            <a:r>
              <a:rPr lang="en-US" sz="2160" b="1" dirty="0">
                <a:solidFill>
                  <a:srgbClr val="000000"/>
                </a:solidFill>
                <a:latin typeface="Times New Roman" charset="0"/>
              </a:rPr>
              <a:t>duplication are rare </a:t>
            </a:r>
            <a:br>
              <a:rPr lang="en-US" sz="2160" b="1" dirty="0">
                <a:solidFill>
                  <a:srgbClr val="000000"/>
                </a:solidFill>
                <a:latin typeface="Times New Roman" charset="0"/>
              </a:rPr>
            </a:br>
            <a:r>
              <a:rPr lang="en-US" sz="2160" b="1" dirty="0">
                <a:solidFill>
                  <a:srgbClr val="000000"/>
                </a:solidFill>
                <a:latin typeface="Times New Roman" charset="0"/>
              </a:rPr>
              <a:t>in prokaryotes</a:t>
            </a:r>
          </a:p>
        </p:txBody>
      </p:sp>
      <p:sp>
        <p:nvSpPr>
          <p:cNvPr id="99333" name="TextBox 6"/>
          <p:cNvSpPr txBox="1">
            <a:spLocks noChangeArrowheads="1"/>
          </p:cNvSpPr>
          <p:nvPr/>
        </p:nvSpPr>
        <p:spPr bwMode="auto">
          <a:xfrm>
            <a:off x="4723522" y="4591289"/>
            <a:ext cx="3037523" cy="1745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286" tIns="41143" rIns="82286" bIns="41143">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defTabSz="1095376" eaLnBrk="1" fontAlgn="base" hangingPunct="1">
              <a:spcBef>
                <a:spcPct val="0"/>
              </a:spcBef>
              <a:spcAft>
                <a:spcPct val="0"/>
              </a:spcAft>
            </a:pPr>
            <a:r>
              <a:rPr lang="en-US" sz="2160" b="1" dirty="0">
                <a:solidFill>
                  <a:srgbClr val="000000"/>
                </a:solidFill>
                <a:latin typeface="Times New Roman" charset="0"/>
              </a:rPr>
              <a:t>Gene  family expansion through horizontal gene transfer –</a:t>
            </a:r>
          </a:p>
          <a:p>
            <a:pPr defTabSz="1095376" eaLnBrk="1" fontAlgn="base" hangingPunct="1">
              <a:spcBef>
                <a:spcPct val="0"/>
              </a:spcBef>
              <a:spcAft>
                <a:spcPct val="0"/>
              </a:spcAft>
            </a:pPr>
            <a:r>
              <a:rPr lang="en-US" sz="2160" b="1" dirty="0">
                <a:solidFill>
                  <a:srgbClr val="000000"/>
                </a:solidFill>
                <a:latin typeface="Times New Roman" charset="0"/>
              </a:rPr>
              <a:t>the most common process in prokaryotes </a:t>
            </a:r>
          </a:p>
        </p:txBody>
      </p:sp>
      <p:sp>
        <p:nvSpPr>
          <p:cNvPr id="2" name="TextBox 1">
            <a:extLst>
              <a:ext uri="{FF2B5EF4-FFF2-40B4-BE49-F238E27FC236}">
                <a16:creationId xmlns:a16="http://schemas.microsoft.com/office/drawing/2014/main" id="{893A74B4-4593-B547-8024-1EE2CD5E399B}"/>
              </a:ext>
            </a:extLst>
          </p:cNvPr>
          <p:cNvSpPr txBox="1"/>
          <p:nvPr/>
        </p:nvSpPr>
        <p:spPr>
          <a:xfrm>
            <a:off x="8450551" y="4631314"/>
            <a:ext cx="3131849" cy="1421928"/>
          </a:xfrm>
          <a:prstGeom prst="rect">
            <a:avLst/>
          </a:prstGeom>
          <a:noFill/>
        </p:spPr>
        <p:txBody>
          <a:bodyPr wrap="square" rtlCol="0">
            <a:spAutoFit/>
          </a:bodyPr>
          <a:lstStyle/>
          <a:p>
            <a:pPr defTabSz="855878"/>
            <a:r>
              <a:rPr lang="en-US" sz="2160" b="1" dirty="0">
                <a:solidFill>
                  <a:srgbClr val="000000"/>
                </a:solidFill>
                <a:latin typeface="Times New Roman" charset="0"/>
                <a:ea typeface="ＭＳ Ｐゴシック" charset="0"/>
              </a:rPr>
              <a:t>Gene duplication through lineage fusion</a:t>
            </a:r>
          </a:p>
          <a:p>
            <a:pPr defTabSz="855878"/>
            <a:r>
              <a:rPr lang="en-US" sz="2160" b="1" dirty="0">
                <a:solidFill>
                  <a:srgbClr val="000000"/>
                </a:solidFill>
                <a:latin typeface="Times New Roman" charset="0"/>
                <a:ea typeface="ＭＳ Ｐゴシック" charset="0"/>
              </a:rPr>
              <a:t>Very common in plants, but also in animals  </a:t>
            </a:r>
          </a:p>
        </p:txBody>
      </p:sp>
    </p:spTree>
    <p:extLst>
      <p:ext uri="{BB962C8B-B14F-4D97-AF65-F5344CB8AC3E}">
        <p14:creationId xmlns:p14="http://schemas.microsoft.com/office/powerpoint/2010/main" val="2762518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8644-CE31-EB42-B7CA-69A47A84404A}"/>
              </a:ext>
            </a:extLst>
          </p:cNvPr>
          <p:cNvSpPr>
            <a:spLocks noGrp="1"/>
          </p:cNvSpPr>
          <p:nvPr>
            <p:ph type="title"/>
          </p:nvPr>
        </p:nvSpPr>
        <p:spPr/>
        <p:txBody>
          <a:bodyPr/>
          <a:lstStyle/>
          <a:p>
            <a:pPr algn="l"/>
            <a:r>
              <a:rPr lang="en-US" dirty="0"/>
              <a:t>Fate of Duplicated genes</a:t>
            </a:r>
          </a:p>
        </p:txBody>
      </p:sp>
    </p:spTree>
    <p:extLst>
      <p:ext uri="{BB962C8B-B14F-4D97-AF65-F5344CB8AC3E}">
        <p14:creationId xmlns:p14="http://schemas.microsoft.com/office/powerpoint/2010/main" val="698205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8644-CE31-EB42-B7CA-69A47A84404A}"/>
              </a:ext>
            </a:extLst>
          </p:cNvPr>
          <p:cNvSpPr>
            <a:spLocks noGrp="1"/>
          </p:cNvSpPr>
          <p:nvPr>
            <p:ph type="title"/>
          </p:nvPr>
        </p:nvSpPr>
        <p:spPr>
          <a:xfrm>
            <a:off x="576470" y="291547"/>
            <a:ext cx="10363200" cy="1143000"/>
          </a:xfrm>
        </p:spPr>
        <p:txBody>
          <a:bodyPr/>
          <a:lstStyle/>
          <a:p>
            <a:pPr algn="l"/>
            <a:r>
              <a:rPr lang="en-US" dirty="0"/>
              <a:t>Fate of Duplicated genes</a:t>
            </a:r>
          </a:p>
        </p:txBody>
      </p:sp>
      <p:sp>
        <p:nvSpPr>
          <p:cNvPr id="3" name="TextBox 2">
            <a:extLst>
              <a:ext uri="{FF2B5EF4-FFF2-40B4-BE49-F238E27FC236}">
                <a16:creationId xmlns:a16="http://schemas.microsoft.com/office/drawing/2014/main" id="{0A30D792-C4A7-164C-A315-4E05283A6049}"/>
              </a:ext>
            </a:extLst>
          </p:cNvPr>
          <p:cNvSpPr txBox="1"/>
          <p:nvPr/>
        </p:nvSpPr>
        <p:spPr>
          <a:xfrm>
            <a:off x="461881" y="1434547"/>
            <a:ext cx="9907778" cy="830997"/>
          </a:xfrm>
          <a:prstGeom prst="rect">
            <a:avLst/>
          </a:prstGeom>
          <a:noFill/>
        </p:spPr>
        <p:txBody>
          <a:bodyPr wrap="square" rtlCol="0">
            <a:spAutoFit/>
          </a:bodyPr>
          <a:lstStyle/>
          <a:p>
            <a:r>
              <a:rPr lang="en-US" sz="2400" b="1" dirty="0"/>
              <a:t>gene silencing </a:t>
            </a:r>
            <a:r>
              <a:rPr lang="en-US" sz="2400" dirty="0"/>
              <a:t>-&gt; decay  -- the most common fate, loss of function </a:t>
            </a:r>
          </a:p>
          <a:p>
            <a:pPr marL="285750" indent="-285750">
              <a:buFont typeface="Arial" panose="020B0604020202020204" pitchFamily="34" charset="0"/>
              <a:buChar char="•"/>
            </a:pPr>
            <a:endParaRPr lang="en-US" sz="2400" dirty="0"/>
          </a:p>
        </p:txBody>
      </p:sp>
      <p:sp>
        <p:nvSpPr>
          <p:cNvPr id="14" name="Rectangle 13">
            <a:extLst>
              <a:ext uri="{FF2B5EF4-FFF2-40B4-BE49-F238E27FC236}">
                <a16:creationId xmlns:a16="http://schemas.microsoft.com/office/drawing/2014/main" id="{0227A0BB-E5BF-AEEA-A2E8-F5F88195BB13}"/>
              </a:ext>
            </a:extLst>
          </p:cNvPr>
          <p:cNvSpPr/>
          <p:nvPr/>
        </p:nvSpPr>
        <p:spPr>
          <a:xfrm>
            <a:off x="864704" y="4008495"/>
            <a:ext cx="1997766" cy="288235"/>
          </a:xfrm>
          <a:prstGeom prst="rect">
            <a:avLst/>
          </a:prstGeom>
          <a:solidFill>
            <a:srgbClr val="E7E6E6">
              <a:lumMod val="9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gene 1</a:t>
            </a:r>
          </a:p>
        </p:txBody>
      </p:sp>
      <p:cxnSp>
        <p:nvCxnSpPr>
          <p:cNvPr id="15" name="Straight Arrow Connector 14">
            <a:extLst>
              <a:ext uri="{FF2B5EF4-FFF2-40B4-BE49-F238E27FC236}">
                <a16:creationId xmlns:a16="http://schemas.microsoft.com/office/drawing/2014/main" id="{874D2762-29A6-4A5E-9E75-89204FF56958}"/>
              </a:ext>
            </a:extLst>
          </p:cNvPr>
          <p:cNvCxnSpPr>
            <a:cxnSpLocks/>
          </p:cNvCxnSpPr>
          <p:nvPr/>
        </p:nvCxnSpPr>
        <p:spPr>
          <a:xfrm>
            <a:off x="3486684" y="4151637"/>
            <a:ext cx="1871529" cy="0"/>
          </a:xfrm>
          <a:prstGeom prst="straightConnector1">
            <a:avLst/>
          </a:prstGeom>
          <a:noFill/>
          <a:ln w="28575" cap="flat" cmpd="sng" algn="ctr">
            <a:solidFill>
              <a:srgbClr val="4472C4"/>
            </a:solidFill>
            <a:prstDash val="solid"/>
            <a:miter lim="800000"/>
            <a:tailEnd type="triangle"/>
          </a:ln>
          <a:effectLst/>
        </p:spPr>
      </p:cxnSp>
      <p:sp>
        <p:nvSpPr>
          <p:cNvPr id="16" name="TextBox 15">
            <a:extLst>
              <a:ext uri="{FF2B5EF4-FFF2-40B4-BE49-F238E27FC236}">
                <a16:creationId xmlns:a16="http://schemas.microsoft.com/office/drawing/2014/main" id="{7141569C-413A-4CCB-774A-9DF4F80FBA26}"/>
              </a:ext>
            </a:extLst>
          </p:cNvPr>
          <p:cNvSpPr txBox="1"/>
          <p:nvPr/>
        </p:nvSpPr>
        <p:spPr>
          <a:xfrm>
            <a:off x="3486684" y="3639163"/>
            <a:ext cx="1746440" cy="369332"/>
          </a:xfrm>
          <a:prstGeom prst="rect">
            <a:avLst/>
          </a:prstGeom>
          <a:noFill/>
        </p:spPr>
        <p:txBody>
          <a:bodyPr wrap="square" rtlCol="0">
            <a:spAutoFit/>
          </a:bodyPr>
          <a:lstStyle/>
          <a:p>
            <a:r>
              <a:rPr lang="en-US" dirty="0">
                <a:solidFill>
                  <a:prstClr val="black"/>
                </a:solidFill>
                <a:latin typeface="Calibri" panose="020F0502020204030204"/>
              </a:rPr>
              <a:t>gene duplication</a:t>
            </a:r>
          </a:p>
        </p:txBody>
      </p:sp>
      <p:sp>
        <p:nvSpPr>
          <p:cNvPr id="17" name="Rectangle 16">
            <a:extLst>
              <a:ext uri="{FF2B5EF4-FFF2-40B4-BE49-F238E27FC236}">
                <a16:creationId xmlns:a16="http://schemas.microsoft.com/office/drawing/2014/main" id="{48CD7F61-3940-BC03-DFD9-8474B4642A2D}"/>
              </a:ext>
            </a:extLst>
          </p:cNvPr>
          <p:cNvSpPr/>
          <p:nvPr/>
        </p:nvSpPr>
        <p:spPr>
          <a:xfrm>
            <a:off x="5657471" y="3495045"/>
            <a:ext cx="1997766" cy="288235"/>
          </a:xfrm>
          <a:prstGeom prst="rect">
            <a:avLst/>
          </a:prstGeom>
          <a:solidFill>
            <a:srgbClr val="E7E6E6">
              <a:lumMod val="9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gene paralog 1</a:t>
            </a:r>
          </a:p>
        </p:txBody>
      </p:sp>
      <p:sp>
        <p:nvSpPr>
          <p:cNvPr id="18" name="Rectangle 17">
            <a:extLst>
              <a:ext uri="{FF2B5EF4-FFF2-40B4-BE49-F238E27FC236}">
                <a16:creationId xmlns:a16="http://schemas.microsoft.com/office/drawing/2014/main" id="{4F63E3AD-202D-A253-7D82-8135340B2637}"/>
              </a:ext>
            </a:extLst>
          </p:cNvPr>
          <p:cNvSpPr/>
          <p:nvPr/>
        </p:nvSpPr>
        <p:spPr>
          <a:xfrm>
            <a:off x="5691654" y="4349624"/>
            <a:ext cx="1997766" cy="288235"/>
          </a:xfrm>
          <a:prstGeom prst="rect">
            <a:avLst/>
          </a:prstGeom>
          <a:solidFill>
            <a:srgbClr val="FFC000">
              <a:lumMod val="20000"/>
              <a:lumOff val="80000"/>
            </a:srgbClr>
          </a:solidFill>
          <a:ln w="12700" cap="flat" cmpd="sng" algn="ctr">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sngStrike" kern="0" cap="none" spc="0" normalizeH="0" baseline="0" noProof="0" dirty="0">
                <a:ln>
                  <a:noFill/>
                </a:ln>
                <a:solidFill>
                  <a:prstClr val="black"/>
                </a:solidFill>
                <a:effectLst/>
                <a:uLnTx/>
                <a:uFillTx/>
                <a:latin typeface="Calibri" panose="020F0502020204030204"/>
                <a:ea typeface="+mn-ea"/>
                <a:cs typeface="+mn-cs"/>
              </a:rPr>
              <a:t>gene paralog 2</a:t>
            </a:r>
          </a:p>
        </p:txBody>
      </p:sp>
      <p:sp>
        <p:nvSpPr>
          <p:cNvPr id="19" name="TextBox 18">
            <a:extLst>
              <a:ext uri="{FF2B5EF4-FFF2-40B4-BE49-F238E27FC236}">
                <a16:creationId xmlns:a16="http://schemas.microsoft.com/office/drawing/2014/main" id="{BDC67B15-C1E8-2E7B-FB61-D7002BB20E2F}"/>
              </a:ext>
            </a:extLst>
          </p:cNvPr>
          <p:cNvSpPr txBox="1"/>
          <p:nvPr/>
        </p:nvSpPr>
        <p:spPr>
          <a:xfrm>
            <a:off x="8131628" y="4349624"/>
            <a:ext cx="3254828" cy="646331"/>
          </a:xfrm>
          <a:prstGeom prst="rect">
            <a:avLst/>
          </a:prstGeom>
          <a:noFill/>
        </p:spPr>
        <p:txBody>
          <a:bodyPr wrap="square" rtlCol="0">
            <a:spAutoFit/>
          </a:bodyPr>
          <a:lstStyle/>
          <a:p>
            <a:r>
              <a:rPr lang="en-US" dirty="0">
                <a:solidFill>
                  <a:prstClr val="black"/>
                </a:solidFill>
                <a:latin typeface="Calibri" panose="020F0502020204030204"/>
              </a:rPr>
              <a:t>one paralog accumulates mutations and looses function</a:t>
            </a:r>
          </a:p>
        </p:txBody>
      </p:sp>
      <p:sp>
        <p:nvSpPr>
          <p:cNvPr id="20" name="TextBox 19">
            <a:extLst>
              <a:ext uri="{FF2B5EF4-FFF2-40B4-BE49-F238E27FC236}">
                <a16:creationId xmlns:a16="http://schemas.microsoft.com/office/drawing/2014/main" id="{B6CE0E75-90E1-5D6A-B0DF-E193C4B3EA5F}"/>
              </a:ext>
            </a:extLst>
          </p:cNvPr>
          <p:cNvSpPr txBox="1"/>
          <p:nvPr/>
        </p:nvSpPr>
        <p:spPr>
          <a:xfrm>
            <a:off x="402771" y="2399543"/>
            <a:ext cx="2020168" cy="400110"/>
          </a:xfrm>
          <a:prstGeom prst="rect">
            <a:avLst/>
          </a:prstGeom>
          <a:noFill/>
        </p:spPr>
        <p:txBody>
          <a:bodyPr wrap="none" rtlCol="0">
            <a:spAutoFit/>
          </a:bodyPr>
          <a:lstStyle/>
          <a:p>
            <a:r>
              <a:rPr lang="en-US" sz="2000" dirty="0">
                <a:solidFill>
                  <a:prstClr val="black"/>
                </a:solidFill>
                <a:latin typeface="Calibri" panose="020F0502020204030204"/>
              </a:rPr>
              <a:t>Pseudogenization</a:t>
            </a:r>
          </a:p>
        </p:txBody>
      </p:sp>
      <p:sp>
        <p:nvSpPr>
          <p:cNvPr id="21" name="TextBox 20">
            <a:extLst>
              <a:ext uri="{FF2B5EF4-FFF2-40B4-BE49-F238E27FC236}">
                <a16:creationId xmlns:a16="http://schemas.microsoft.com/office/drawing/2014/main" id="{26EA82CA-E1AB-9E17-CE3C-00D99B83A068}"/>
              </a:ext>
            </a:extLst>
          </p:cNvPr>
          <p:cNvSpPr txBox="1"/>
          <p:nvPr/>
        </p:nvSpPr>
        <p:spPr>
          <a:xfrm>
            <a:off x="755878" y="5505572"/>
            <a:ext cx="2425216" cy="369332"/>
          </a:xfrm>
          <a:prstGeom prst="rect">
            <a:avLst/>
          </a:prstGeom>
          <a:noFill/>
        </p:spPr>
        <p:txBody>
          <a:bodyPr wrap="none" rtlCol="0">
            <a:spAutoFit/>
          </a:bodyPr>
          <a:lstStyle/>
          <a:p>
            <a:r>
              <a:rPr lang="en-US" dirty="0">
                <a:solidFill>
                  <a:prstClr val="black"/>
                </a:solidFill>
                <a:latin typeface="Calibri" panose="020F0502020204030204"/>
              </a:rPr>
              <a:t>Occurs most frequently </a:t>
            </a:r>
          </a:p>
        </p:txBody>
      </p:sp>
      <p:sp>
        <p:nvSpPr>
          <p:cNvPr id="22" name="TextBox 21">
            <a:extLst>
              <a:ext uri="{FF2B5EF4-FFF2-40B4-BE49-F238E27FC236}">
                <a16:creationId xmlns:a16="http://schemas.microsoft.com/office/drawing/2014/main" id="{220E2523-994F-66C4-0B6D-7EAE4372354F}"/>
              </a:ext>
            </a:extLst>
          </p:cNvPr>
          <p:cNvSpPr txBox="1"/>
          <p:nvPr/>
        </p:nvSpPr>
        <p:spPr>
          <a:xfrm>
            <a:off x="8131628" y="3391216"/>
            <a:ext cx="3254828" cy="923330"/>
          </a:xfrm>
          <a:prstGeom prst="rect">
            <a:avLst/>
          </a:prstGeom>
          <a:noFill/>
        </p:spPr>
        <p:txBody>
          <a:bodyPr wrap="square" rtlCol="0">
            <a:spAutoFit/>
          </a:bodyPr>
          <a:lstStyle/>
          <a:p>
            <a:r>
              <a:rPr lang="en-US" dirty="0">
                <a:solidFill>
                  <a:prstClr val="black"/>
                </a:solidFill>
                <a:latin typeface="Calibri" panose="020F0502020204030204"/>
              </a:rPr>
              <a:t>one paralog keep the original  function</a:t>
            </a:r>
          </a:p>
          <a:p>
            <a:endParaRPr lang="en-US" dirty="0">
              <a:solidFill>
                <a:prstClr val="black"/>
              </a:solidFill>
              <a:latin typeface="Calibri" panose="020F0502020204030204"/>
            </a:endParaRPr>
          </a:p>
        </p:txBody>
      </p:sp>
    </p:spTree>
    <p:extLst>
      <p:ext uri="{BB962C8B-B14F-4D97-AF65-F5344CB8AC3E}">
        <p14:creationId xmlns:p14="http://schemas.microsoft.com/office/powerpoint/2010/main" val="4108076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8644-CE31-EB42-B7CA-69A47A84404A}"/>
              </a:ext>
            </a:extLst>
          </p:cNvPr>
          <p:cNvSpPr>
            <a:spLocks noGrp="1"/>
          </p:cNvSpPr>
          <p:nvPr>
            <p:ph type="title"/>
          </p:nvPr>
        </p:nvSpPr>
        <p:spPr>
          <a:xfrm>
            <a:off x="576470" y="291547"/>
            <a:ext cx="10363200" cy="1143000"/>
          </a:xfrm>
        </p:spPr>
        <p:txBody>
          <a:bodyPr/>
          <a:lstStyle/>
          <a:p>
            <a:pPr algn="l"/>
            <a:r>
              <a:rPr lang="en-US" dirty="0"/>
              <a:t>Fate of Duplicated genes</a:t>
            </a:r>
          </a:p>
        </p:txBody>
      </p:sp>
      <p:sp>
        <p:nvSpPr>
          <p:cNvPr id="3" name="TextBox 2">
            <a:extLst>
              <a:ext uri="{FF2B5EF4-FFF2-40B4-BE49-F238E27FC236}">
                <a16:creationId xmlns:a16="http://schemas.microsoft.com/office/drawing/2014/main" id="{0A30D792-C4A7-164C-A315-4E05283A6049}"/>
              </a:ext>
            </a:extLst>
          </p:cNvPr>
          <p:cNvSpPr txBox="1"/>
          <p:nvPr/>
        </p:nvSpPr>
        <p:spPr>
          <a:xfrm>
            <a:off x="1263805" y="1594705"/>
            <a:ext cx="9907778" cy="4154984"/>
          </a:xfrm>
          <a:prstGeom prst="rect">
            <a:avLst/>
          </a:prstGeom>
          <a:noFill/>
        </p:spPr>
        <p:txBody>
          <a:bodyPr wrap="square" rtlCol="0">
            <a:spAutoFit/>
          </a:bodyPr>
          <a:lstStyle/>
          <a:p>
            <a:pPr marL="285750" indent="-285750">
              <a:buFont typeface="Arial" panose="020B0604020202020204" pitchFamily="34" charset="0"/>
              <a:buChar char="•"/>
            </a:pPr>
            <a:r>
              <a:rPr lang="en-US" sz="2400" b="1" dirty="0"/>
              <a:t>gene silencing </a:t>
            </a:r>
            <a:r>
              <a:rPr lang="en-US" sz="2400" dirty="0"/>
              <a:t>-&gt; decay  -- the most common fate, loss of function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b="1" dirty="0" err="1"/>
              <a:t>subfunctionalization</a:t>
            </a:r>
            <a:r>
              <a:rPr lang="en-US" sz="2400" dirty="0"/>
              <a:t>  --  the two daughter genes from the duplication divide the functions of the parent gene, for example, via tissue specific expression – in plants many genes for proton pumps targeted to the plasma membrane exist, they all have the same function, but they are expressed in root hairs, in stamen, ..., in human the mitochondrial F-ATPase alpha subunit (encoded in the nucleus) has an isoform that is only expressed in the liver; this is the most common way for a gene to be maintained in a genome following a duplication.  </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025205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5327-0F60-BCBF-B21F-3B15364AF900}"/>
              </a:ext>
            </a:extLst>
          </p:cNvPr>
          <p:cNvSpPr>
            <a:spLocks noGrp="1"/>
          </p:cNvSpPr>
          <p:nvPr>
            <p:ph type="title"/>
          </p:nvPr>
        </p:nvSpPr>
        <p:spPr>
          <a:xfrm>
            <a:off x="100413" y="111441"/>
            <a:ext cx="10515600" cy="1325563"/>
          </a:xfrm>
        </p:spPr>
        <p:txBody>
          <a:bodyPr/>
          <a:lstStyle/>
          <a:p>
            <a:r>
              <a:rPr lang="en-US" dirty="0"/>
              <a:t>The Fate of Duplicated Genes</a:t>
            </a:r>
          </a:p>
        </p:txBody>
      </p:sp>
      <p:sp>
        <p:nvSpPr>
          <p:cNvPr id="4" name="Rectangle 3">
            <a:extLst>
              <a:ext uri="{FF2B5EF4-FFF2-40B4-BE49-F238E27FC236}">
                <a16:creationId xmlns:a16="http://schemas.microsoft.com/office/drawing/2014/main" id="{2F1F6CBB-EF8C-48A8-C9B4-F3301D03484C}"/>
              </a:ext>
            </a:extLst>
          </p:cNvPr>
          <p:cNvSpPr/>
          <p:nvPr/>
        </p:nvSpPr>
        <p:spPr>
          <a:xfrm>
            <a:off x="864704" y="3198266"/>
            <a:ext cx="1997766" cy="2882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gene 1</a:t>
            </a:r>
          </a:p>
        </p:txBody>
      </p:sp>
      <p:cxnSp>
        <p:nvCxnSpPr>
          <p:cNvPr id="7" name="Straight Arrow Connector 6">
            <a:extLst>
              <a:ext uri="{FF2B5EF4-FFF2-40B4-BE49-F238E27FC236}">
                <a16:creationId xmlns:a16="http://schemas.microsoft.com/office/drawing/2014/main" id="{16D48BE0-2D7E-52AF-AE55-596482B41120}"/>
              </a:ext>
            </a:extLst>
          </p:cNvPr>
          <p:cNvCxnSpPr>
            <a:cxnSpLocks/>
          </p:cNvCxnSpPr>
          <p:nvPr/>
        </p:nvCxnSpPr>
        <p:spPr>
          <a:xfrm>
            <a:off x="3486684" y="3341408"/>
            <a:ext cx="187152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F2F86F2-E550-81D4-7666-B20BBFC6B703}"/>
              </a:ext>
            </a:extLst>
          </p:cNvPr>
          <p:cNvSpPr txBox="1"/>
          <p:nvPr/>
        </p:nvSpPr>
        <p:spPr>
          <a:xfrm>
            <a:off x="3486684" y="2828934"/>
            <a:ext cx="1746440" cy="369332"/>
          </a:xfrm>
          <a:prstGeom prst="rect">
            <a:avLst/>
          </a:prstGeom>
          <a:noFill/>
        </p:spPr>
        <p:txBody>
          <a:bodyPr wrap="square" rtlCol="0">
            <a:spAutoFit/>
          </a:bodyPr>
          <a:lstStyle/>
          <a:p>
            <a:r>
              <a:rPr lang="en-US" dirty="0"/>
              <a:t>gene duplication</a:t>
            </a:r>
          </a:p>
        </p:txBody>
      </p:sp>
      <p:sp>
        <p:nvSpPr>
          <p:cNvPr id="9" name="Rectangle 8">
            <a:extLst>
              <a:ext uri="{FF2B5EF4-FFF2-40B4-BE49-F238E27FC236}">
                <a16:creationId xmlns:a16="http://schemas.microsoft.com/office/drawing/2014/main" id="{E9A961F1-1575-5C70-EFC5-3067D58D0363}"/>
              </a:ext>
            </a:extLst>
          </p:cNvPr>
          <p:cNvSpPr/>
          <p:nvPr/>
        </p:nvSpPr>
        <p:spPr>
          <a:xfrm>
            <a:off x="5657471" y="2684816"/>
            <a:ext cx="1997766" cy="28823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gene paralog 1</a:t>
            </a:r>
          </a:p>
        </p:txBody>
      </p:sp>
      <p:sp>
        <p:nvSpPr>
          <p:cNvPr id="10" name="Rectangle 9">
            <a:extLst>
              <a:ext uri="{FF2B5EF4-FFF2-40B4-BE49-F238E27FC236}">
                <a16:creationId xmlns:a16="http://schemas.microsoft.com/office/drawing/2014/main" id="{AC3421F7-EB8B-CDD4-AAAA-1FA73BA81533}"/>
              </a:ext>
            </a:extLst>
          </p:cNvPr>
          <p:cNvSpPr/>
          <p:nvPr/>
        </p:nvSpPr>
        <p:spPr>
          <a:xfrm>
            <a:off x="5691654" y="3539395"/>
            <a:ext cx="1997766" cy="288235"/>
          </a:xfrm>
          <a:prstGeom prst="rect">
            <a:avLst/>
          </a:prstGeom>
          <a:solidFill>
            <a:srgbClr val="FFFF00"/>
          </a:solidFill>
          <a:ln>
            <a:solidFill>
              <a:schemeClr val="accent1">
                <a:shade val="50000"/>
              </a:schemeClr>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gene paralog 2</a:t>
            </a:r>
          </a:p>
        </p:txBody>
      </p:sp>
      <p:sp>
        <p:nvSpPr>
          <p:cNvPr id="13" name="TextBox 12">
            <a:extLst>
              <a:ext uri="{FF2B5EF4-FFF2-40B4-BE49-F238E27FC236}">
                <a16:creationId xmlns:a16="http://schemas.microsoft.com/office/drawing/2014/main" id="{E7CD2E46-DA6C-860D-8B0E-2C6431795122}"/>
              </a:ext>
            </a:extLst>
          </p:cNvPr>
          <p:cNvSpPr txBox="1"/>
          <p:nvPr/>
        </p:nvSpPr>
        <p:spPr>
          <a:xfrm>
            <a:off x="402771" y="1589314"/>
            <a:ext cx="2317558" cy="400110"/>
          </a:xfrm>
          <a:prstGeom prst="rect">
            <a:avLst/>
          </a:prstGeom>
          <a:noFill/>
        </p:spPr>
        <p:txBody>
          <a:bodyPr wrap="none" rtlCol="0">
            <a:spAutoFit/>
          </a:bodyPr>
          <a:lstStyle/>
          <a:p>
            <a:r>
              <a:rPr lang="en-US" sz="2000" dirty="0" err="1"/>
              <a:t>Subfunctionalization</a:t>
            </a:r>
            <a:endParaRPr lang="en-US" sz="2000" dirty="0"/>
          </a:p>
        </p:txBody>
      </p:sp>
      <p:sp>
        <p:nvSpPr>
          <p:cNvPr id="14" name="TextBox 13">
            <a:extLst>
              <a:ext uri="{FF2B5EF4-FFF2-40B4-BE49-F238E27FC236}">
                <a16:creationId xmlns:a16="http://schemas.microsoft.com/office/drawing/2014/main" id="{CEF8D659-B242-9755-9C6E-7C6D88B7EFE3}"/>
              </a:ext>
            </a:extLst>
          </p:cNvPr>
          <p:cNvSpPr txBox="1"/>
          <p:nvPr/>
        </p:nvSpPr>
        <p:spPr>
          <a:xfrm>
            <a:off x="734075" y="5954167"/>
            <a:ext cx="7252948" cy="369332"/>
          </a:xfrm>
          <a:prstGeom prst="rect">
            <a:avLst/>
          </a:prstGeom>
          <a:noFill/>
        </p:spPr>
        <p:txBody>
          <a:bodyPr wrap="none" rtlCol="0">
            <a:spAutoFit/>
          </a:bodyPr>
          <a:lstStyle/>
          <a:p>
            <a:r>
              <a:rPr lang="en-US" dirty="0"/>
              <a:t>Occurs often, This is the main pathway paralogs are maintained in a genome.</a:t>
            </a:r>
          </a:p>
        </p:txBody>
      </p:sp>
      <p:sp>
        <p:nvSpPr>
          <p:cNvPr id="3" name="TextBox 2">
            <a:extLst>
              <a:ext uri="{FF2B5EF4-FFF2-40B4-BE49-F238E27FC236}">
                <a16:creationId xmlns:a16="http://schemas.microsoft.com/office/drawing/2014/main" id="{B59B3111-069C-B450-7460-5E4B28401438}"/>
              </a:ext>
            </a:extLst>
          </p:cNvPr>
          <p:cNvSpPr txBox="1"/>
          <p:nvPr/>
        </p:nvSpPr>
        <p:spPr>
          <a:xfrm>
            <a:off x="734075" y="4407108"/>
            <a:ext cx="3217439" cy="1200329"/>
          </a:xfrm>
          <a:prstGeom prst="rect">
            <a:avLst/>
          </a:prstGeom>
          <a:noFill/>
        </p:spPr>
        <p:txBody>
          <a:bodyPr wrap="square" rtlCol="0">
            <a:spAutoFit/>
          </a:bodyPr>
          <a:lstStyle/>
          <a:p>
            <a:r>
              <a:rPr lang="en-US" dirty="0"/>
              <a:t>The gene has a a function </a:t>
            </a:r>
            <a:br>
              <a:rPr lang="en-US" dirty="0"/>
            </a:br>
            <a:r>
              <a:rPr lang="en-US" dirty="0"/>
              <a:t>(e.g., an ATP synthase subunit expressed in all organs, or in all organs of a plant)</a:t>
            </a:r>
          </a:p>
        </p:txBody>
      </p:sp>
      <p:sp>
        <p:nvSpPr>
          <p:cNvPr id="5" name="TextBox 4">
            <a:extLst>
              <a:ext uri="{FF2B5EF4-FFF2-40B4-BE49-F238E27FC236}">
                <a16:creationId xmlns:a16="http://schemas.microsoft.com/office/drawing/2014/main" id="{E1565E9C-0D08-7628-A343-FF65B395A54D}"/>
              </a:ext>
            </a:extLst>
          </p:cNvPr>
          <p:cNvSpPr txBox="1"/>
          <p:nvPr/>
        </p:nvSpPr>
        <p:spPr>
          <a:xfrm>
            <a:off x="5556446" y="4374451"/>
            <a:ext cx="4806754" cy="1754326"/>
          </a:xfrm>
          <a:prstGeom prst="rect">
            <a:avLst/>
          </a:prstGeom>
          <a:noFill/>
        </p:spPr>
        <p:txBody>
          <a:bodyPr wrap="square" rtlCol="0">
            <a:spAutoFit/>
          </a:bodyPr>
          <a:lstStyle/>
          <a:p>
            <a:r>
              <a:rPr lang="en-US" dirty="0"/>
              <a:t>The two paralogs divide the functional space</a:t>
            </a:r>
            <a:br>
              <a:rPr lang="en-US" dirty="0"/>
            </a:br>
            <a:r>
              <a:rPr lang="en-US" dirty="0"/>
              <a:t>(e.g. one paralog is expressed in liver cells, the other in all other organs, or in case of plants one expressed only in anthers, the other in roots, the third in stomata)</a:t>
            </a:r>
          </a:p>
          <a:p>
            <a:endParaRPr lang="en-US" dirty="0"/>
          </a:p>
        </p:txBody>
      </p:sp>
    </p:spTree>
    <p:extLst>
      <p:ext uri="{BB962C8B-B14F-4D97-AF65-F5344CB8AC3E}">
        <p14:creationId xmlns:p14="http://schemas.microsoft.com/office/powerpoint/2010/main" val="3624428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8644-CE31-EB42-B7CA-69A47A84404A}"/>
              </a:ext>
            </a:extLst>
          </p:cNvPr>
          <p:cNvSpPr>
            <a:spLocks noGrp="1"/>
          </p:cNvSpPr>
          <p:nvPr>
            <p:ph type="title"/>
          </p:nvPr>
        </p:nvSpPr>
        <p:spPr>
          <a:xfrm>
            <a:off x="576470" y="291547"/>
            <a:ext cx="10363200" cy="1143000"/>
          </a:xfrm>
        </p:spPr>
        <p:txBody>
          <a:bodyPr/>
          <a:lstStyle/>
          <a:p>
            <a:pPr algn="l"/>
            <a:r>
              <a:rPr lang="en-US" dirty="0"/>
              <a:t>Fate of Duplicated genes</a:t>
            </a:r>
          </a:p>
        </p:txBody>
      </p:sp>
      <p:sp>
        <p:nvSpPr>
          <p:cNvPr id="3" name="TextBox 2">
            <a:extLst>
              <a:ext uri="{FF2B5EF4-FFF2-40B4-BE49-F238E27FC236}">
                <a16:creationId xmlns:a16="http://schemas.microsoft.com/office/drawing/2014/main" id="{0A30D792-C4A7-164C-A315-4E05283A6049}"/>
              </a:ext>
            </a:extLst>
          </p:cNvPr>
          <p:cNvSpPr txBox="1"/>
          <p:nvPr/>
        </p:nvSpPr>
        <p:spPr>
          <a:xfrm>
            <a:off x="1263805" y="1594705"/>
            <a:ext cx="9907778" cy="4893647"/>
          </a:xfrm>
          <a:prstGeom prst="rect">
            <a:avLst/>
          </a:prstGeom>
          <a:noFill/>
        </p:spPr>
        <p:txBody>
          <a:bodyPr wrap="square" rtlCol="0">
            <a:spAutoFit/>
          </a:bodyPr>
          <a:lstStyle/>
          <a:p>
            <a:pPr marL="285750" indent="-285750">
              <a:buFont typeface="Arial" panose="020B0604020202020204" pitchFamily="34" charset="0"/>
              <a:buChar char="•"/>
            </a:pPr>
            <a:r>
              <a:rPr lang="en-US" sz="2400" b="1" dirty="0"/>
              <a:t>gene silencing </a:t>
            </a:r>
            <a:r>
              <a:rPr lang="en-US" sz="2400" dirty="0"/>
              <a:t>-&gt; decay  -- the most common fate, loss of function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b="1" dirty="0" err="1"/>
              <a:t>subfunctionalization</a:t>
            </a:r>
            <a:r>
              <a:rPr lang="en-US" sz="2400" dirty="0"/>
              <a:t>  --  the two daughter genes from the duplication divide the functions of the parent gene, for example, via tissue specific expression – in plants many genes for proton pumps targeted to the plasma membrane exist, they all have the same function, but they are expressed in root hairs, in stamen, ..., in human the mitochondrial F-ATPase alpha subunit (encoded in the nucleus) has an isoform that is only expressed in the liver; this is the most common way for a gene to be maintained in a genome following a duplication.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b="1" dirty="0"/>
              <a:t>neofunctionalization</a:t>
            </a:r>
            <a:r>
              <a:rPr lang="en-US" sz="2400" dirty="0"/>
              <a:t>  -- one of the genes picks up a new function that the parent gene did not have.</a:t>
            </a:r>
          </a:p>
        </p:txBody>
      </p:sp>
    </p:spTree>
    <p:extLst>
      <p:ext uri="{BB962C8B-B14F-4D97-AF65-F5344CB8AC3E}">
        <p14:creationId xmlns:p14="http://schemas.microsoft.com/office/powerpoint/2010/main" val="3153358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5327-0F60-BCBF-B21F-3B15364AF900}"/>
              </a:ext>
            </a:extLst>
          </p:cNvPr>
          <p:cNvSpPr>
            <a:spLocks noGrp="1"/>
          </p:cNvSpPr>
          <p:nvPr>
            <p:ph type="title"/>
          </p:nvPr>
        </p:nvSpPr>
        <p:spPr>
          <a:xfrm>
            <a:off x="100413" y="111441"/>
            <a:ext cx="10515600" cy="1325563"/>
          </a:xfrm>
        </p:spPr>
        <p:txBody>
          <a:bodyPr/>
          <a:lstStyle/>
          <a:p>
            <a:r>
              <a:rPr lang="en-US" dirty="0"/>
              <a:t>The Fate of Duplicated Genes</a:t>
            </a:r>
          </a:p>
        </p:txBody>
      </p:sp>
      <p:sp>
        <p:nvSpPr>
          <p:cNvPr id="4" name="Rectangle 3">
            <a:extLst>
              <a:ext uri="{FF2B5EF4-FFF2-40B4-BE49-F238E27FC236}">
                <a16:creationId xmlns:a16="http://schemas.microsoft.com/office/drawing/2014/main" id="{2F1F6CBB-EF8C-48A8-C9B4-F3301D03484C}"/>
              </a:ext>
            </a:extLst>
          </p:cNvPr>
          <p:cNvSpPr/>
          <p:nvPr/>
        </p:nvSpPr>
        <p:spPr>
          <a:xfrm>
            <a:off x="864704" y="3198266"/>
            <a:ext cx="1997766" cy="28823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gene 1</a:t>
            </a:r>
          </a:p>
        </p:txBody>
      </p:sp>
      <p:cxnSp>
        <p:nvCxnSpPr>
          <p:cNvPr id="7" name="Straight Arrow Connector 6">
            <a:extLst>
              <a:ext uri="{FF2B5EF4-FFF2-40B4-BE49-F238E27FC236}">
                <a16:creationId xmlns:a16="http://schemas.microsoft.com/office/drawing/2014/main" id="{16D48BE0-2D7E-52AF-AE55-596482B41120}"/>
              </a:ext>
            </a:extLst>
          </p:cNvPr>
          <p:cNvCxnSpPr>
            <a:cxnSpLocks/>
          </p:cNvCxnSpPr>
          <p:nvPr/>
        </p:nvCxnSpPr>
        <p:spPr>
          <a:xfrm>
            <a:off x="3486684" y="3341408"/>
            <a:ext cx="187152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F2F86F2-E550-81D4-7666-B20BBFC6B703}"/>
              </a:ext>
            </a:extLst>
          </p:cNvPr>
          <p:cNvSpPr txBox="1"/>
          <p:nvPr/>
        </p:nvSpPr>
        <p:spPr>
          <a:xfrm>
            <a:off x="3486684" y="2828934"/>
            <a:ext cx="17464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gene duplication</a:t>
            </a:r>
          </a:p>
        </p:txBody>
      </p:sp>
      <p:sp>
        <p:nvSpPr>
          <p:cNvPr id="9" name="Rectangle 8">
            <a:extLst>
              <a:ext uri="{FF2B5EF4-FFF2-40B4-BE49-F238E27FC236}">
                <a16:creationId xmlns:a16="http://schemas.microsoft.com/office/drawing/2014/main" id="{E9A961F1-1575-5C70-EFC5-3067D58D0363}"/>
              </a:ext>
            </a:extLst>
          </p:cNvPr>
          <p:cNvSpPr/>
          <p:nvPr/>
        </p:nvSpPr>
        <p:spPr>
          <a:xfrm>
            <a:off x="5657471" y="2684816"/>
            <a:ext cx="1997766" cy="28823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gene paralog 1</a:t>
            </a:r>
          </a:p>
        </p:txBody>
      </p:sp>
      <p:sp>
        <p:nvSpPr>
          <p:cNvPr id="10" name="Rectangle 9">
            <a:extLst>
              <a:ext uri="{FF2B5EF4-FFF2-40B4-BE49-F238E27FC236}">
                <a16:creationId xmlns:a16="http://schemas.microsoft.com/office/drawing/2014/main" id="{AC3421F7-EB8B-CDD4-AAAA-1FA73BA81533}"/>
              </a:ext>
            </a:extLst>
          </p:cNvPr>
          <p:cNvSpPr/>
          <p:nvPr/>
        </p:nvSpPr>
        <p:spPr>
          <a:xfrm>
            <a:off x="5691654" y="3539395"/>
            <a:ext cx="1997766" cy="288235"/>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gene paralog 2</a:t>
            </a:r>
          </a:p>
        </p:txBody>
      </p:sp>
      <p:sp>
        <p:nvSpPr>
          <p:cNvPr id="12" name="TextBox 11">
            <a:extLst>
              <a:ext uri="{FF2B5EF4-FFF2-40B4-BE49-F238E27FC236}">
                <a16:creationId xmlns:a16="http://schemas.microsoft.com/office/drawing/2014/main" id="{A5E021FE-74CD-02CF-EB37-19F35E5F961A}"/>
              </a:ext>
            </a:extLst>
          </p:cNvPr>
          <p:cNvSpPr txBox="1"/>
          <p:nvPr/>
        </p:nvSpPr>
        <p:spPr>
          <a:xfrm>
            <a:off x="8120743" y="3498846"/>
            <a:ext cx="34077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paralog two picks up new function</a:t>
            </a:r>
          </a:p>
        </p:txBody>
      </p:sp>
      <p:sp>
        <p:nvSpPr>
          <p:cNvPr id="13" name="TextBox 12">
            <a:extLst>
              <a:ext uri="{FF2B5EF4-FFF2-40B4-BE49-F238E27FC236}">
                <a16:creationId xmlns:a16="http://schemas.microsoft.com/office/drawing/2014/main" id="{E7CD2E46-DA6C-860D-8B0E-2C6431795122}"/>
              </a:ext>
            </a:extLst>
          </p:cNvPr>
          <p:cNvSpPr txBox="1"/>
          <p:nvPr/>
        </p:nvSpPr>
        <p:spPr>
          <a:xfrm>
            <a:off x="402771" y="1589314"/>
            <a:ext cx="235974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Neofunctionalization</a:t>
            </a:r>
          </a:p>
        </p:txBody>
      </p:sp>
      <p:sp>
        <p:nvSpPr>
          <p:cNvPr id="14" name="TextBox 13">
            <a:extLst>
              <a:ext uri="{FF2B5EF4-FFF2-40B4-BE49-F238E27FC236}">
                <a16:creationId xmlns:a16="http://schemas.microsoft.com/office/drawing/2014/main" id="{CEF8D659-B242-9755-9C6E-7C6D88B7EFE3}"/>
              </a:ext>
            </a:extLst>
          </p:cNvPr>
          <p:cNvSpPr txBox="1"/>
          <p:nvPr/>
        </p:nvSpPr>
        <p:spPr>
          <a:xfrm>
            <a:off x="402771" y="4876481"/>
            <a:ext cx="37078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Does happen only very rarely, it at all.</a:t>
            </a:r>
          </a:p>
        </p:txBody>
      </p:sp>
    </p:spTree>
    <p:extLst>
      <p:ext uri="{BB962C8B-B14F-4D97-AF65-F5344CB8AC3E}">
        <p14:creationId xmlns:p14="http://schemas.microsoft.com/office/powerpoint/2010/main" val="2314680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0ACC99-B37E-FF43-894C-E4EEE0673ADF}"/>
              </a:ext>
            </a:extLst>
          </p:cNvPr>
          <p:cNvSpPr txBox="1"/>
          <p:nvPr/>
        </p:nvSpPr>
        <p:spPr>
          <a:xfrm>
            <a:off x="760214" y="1951672"/>
            <a:ext cx="10671572" cy="29546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Question: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It seems that gene duplications followed by gene loss play not a big role in evolution.   Conway and Lynch suggest that  these duplications play a major role in biodiversity in erecting post mating hybridization barriers.  How does this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374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3962400" y="811143"/>
            <a:ext cx="8229600" cy="1143000"/>
          </a:xfrm>
        </p:spPr>
        <p:txBody>
          <a:bodyPr/>
          <a:lstStyle/>
          <a:p>
            <a:r>
              <a:rPr lang="en-US" dirty="0">
                <a:latin typeface="Calibri" charset="0"/>
              </a:rPr>
              <a:t>Mutual aid</a:t>
            </a:r>
          </a:p>
        </p:txBody>
      </p:sp>
      <p:sp>
        <p:nvSpPr>
          <p:cNvPr id="32770" name="Content Placeholder 2"/>
          <p:cNvSpPr>
            <a:spLocks noGrp="1"/>
          </p:cNvSpPr>
          <p:nvPr>
            <p:ph idx="1"/>
          </p:nvPr>
        </p:nvSpPr>
        <p:spPr/>
        <p:txBody>
          <a:bodyPr/>
          <a:lstStyle/>
          <a:p>
            <a:r>
              <a:rPr lang="en-US" dirty="0">
                <a:latin typeface="Calibri" charset="0"/>
              </a:rPr>
              <a:t>Is the concept of mutual aid in conflict with Darwin’s theory of evolution by natural selection? </a:t>
            </a:r>
          </a:p>
          <a:p>
            <a:endParaRPr lang="en-US" dirty="0">
              <a:latin typeface="Calibri" charset="0"/>
            </a:endParaRPr>
          </a:p>
          <a:p>
            <a:r>
              <a:rPr lang="en-US" dirty="0">
                <a:latin typeface="Calibri" charset="0"/>
              </a:rPr>
              <a:t>Or only in conflict with social Darwinists?</a:t>
            </a:r>
          </a:p>
          <a:p>
            <a:endParaRPr lang="en-US" dirty="0">
              <a:latin typeface="Calibri" charset="0"/>
            </a:endParaRPr>
          </a:p>
          <a:p>
            <a:r>
              <a:rPr lang="en-US" dirty="0">
                <a:latin typeface="Calibri" charset="0"/>
              </a:rPr>
              <a:t>The different emphasis seems to be due to seeing the struggle for survival as a struggle with the environment, and not with members of the same species.  (=&gt; Group Selection) </a:t>
            </a:r>
          </a:p>
        </p:txBody>
      </p:sp>
      <p:sp>
        <p:nvSpPr>
          <p:cNvPr id="4" name="TextBox 3"/>
          <p:cNvSpPr txBox="1"/>
          <p:nvPr/>
        </p:nvSpPr>
        <p:spPr>
          <a:xfrm>
            <a:off x="603930" y="231775"/>
            <a:ext cx="2754539" cy="707886"/>
          </a:xfrm>
          <a:prstGeom prst="rect">
            <a:avLst/>
          </a:prstGeom>
          <a:noFill/>
        </p:spPr>
        <p:txBody>
          <a:bodyPr wrap="square" rtlCol="0">
            <a:spAutoFit/>
          </a:bodyPr>
          <a:lstStyle/>
          <a:p>
            <a:r>
              <a:rPr lang="en-US" sz="40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Discussion </a:t>
            </a:r>
            <a:endParaRPr lang="en-US"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2131470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D8ABA-F111-2E4F-9CF1-05E0A154EED4}"/>
              </a:ext>
            </a:extLst>
          </p:cNvPr>
          <p:cNvSpPr>
            <a:spLocks noGrp="1"/>
          </p:cNvSpPr>
          <p:nvPr>
            <p:ph type="title"/>
          </p:nvPr>
        </p:nvSpPr>
        <p:spPr>
          <a:xfrm>
            <a:off x="838200" y="361927"/>
            <a:ext cx="10515600" cy="1325563"/>
          </a:xfrm>
        </p:spPr>
        <p:txBody>
          <a:bodyPr>
            <a:normAutofit fontScale="90000"/>
          </a:bodyPr>
          <a:lstStyle/>
          <a:p>
            <a:r>
              <a:rPr lang="en-US" dirty="0"/>
              <a:t>Post mating hybridization barrier (hybrid infertility) through duplication followed by loss of function</a:t>
            </a:r>
          </a:p>
        </p:txBody>
      </p:sp>
      <p:sp>
        <p:nvSpPr>
          <p:cNvPr id="4" name="Freeform 3">
            <a:extLst>
              <a:ext uri="{FF2B5EF4-FFF2-40B4-BE49-F238E27FC236}">
                <a16:creationId xmlns:a16="http://schemas.microsoft.com/office/drawing/2014/main" id="{2F956911-ABC6-7244-AE4C-E85BB67CCBB7}"/>
              </a:ext>
            </a:extLst>
          </p:cNvPr>
          <p:cNvSpPr/>
          <p:nvPr/>
        </p:nvSpPr>
        <p:spPr>
          <a:xfrm>
            <a:off x="926275" y="2861953"/>
            <a:ext cx="581891" cy="1235034"/>
          </a:xfrm>
          <a:custGeom>
            <a:avLst/>
            <a:gdLst>
              <a:gd name="connsiteX0" fmla="*/ 0 w 581891"/>
              <a:gd name="connsiteY0" fmla="*/ 1235034 h 1235034"/>
              <a:gd name="connsiteX1" fmla="*/ 71252 w 581891"/>
              <a:gd name="connsiteY1" fmla="*/ 926276 h 1235034"/>
              <a:gd name="connsiteX2" fmla="*/ 356260 w 581891"/>
              <a:gd name="connsiteY2" fmla="*/ 783772 h 1235034"/>
              <a:gd name="connsiteX3" fmla="*/ 546265 w 581891"/>
              <a:gd name="connsiteY3" fmla="*/ 522515 h 1235034"/>
              <a:gd name="connsiteX4" fmla="*/ 451263 w 581891"/>
              <a:gd name="connsiteY4" fmla="*/ 190005 h 1235034"/>
              <a:gd name="connsiteX5" fmla="*/ 558141 w 581891"/>
              <a:gd name="connsiteY5" fmla="*/ 35626 h 1235034"/>
              <a:gd name="connsiteX6" fmla="*/ 581891 w 581891"/>
              <a:gd name="connsiteY6" fmla="*/ 0 h 1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891" h="1235034">
                <a:moveTo>
                  <a:pt x="0" y="1235034"/>
                </a:moveTo>
                <a:cubicBezTo>
                  <a:pt x="5937" y="1118260"/>
                  <a:pt x="11875" y="1001486"/>
                  <a:pt x="71252" y="926276"/>
                </a:cubicBezTo>
                <a:cubicBezTo>
                  <a:pt x="130629" y="851066"/>
                  <a:pt x="277091" y="851065"/>
                  <a:pt x="356260" y="783772"/>
                </a:cubicBezTo>
                <a:cubicBezTo>
                  <a:pt x="435429" y="716479"/>
                  <a:pt x="530431" y="621476"/>
                  <a:pt x="546265" y="522515"/>
                </a:cubicBezTo>
                <a:cubicBezTo>
                  <a:pt x="562099" y="423554"/>
                  <a:pt x="449284" y="271153"/>
                  <a:pt x="451263" y="190005"/>
                </a:cubicBezTo>
                <a:cubicBezTo>
                  <a:pt x="453242" y="108857"/>
                  <a:pt x="536370" y="67293"/>
                  <a:pt x="558141" y="35626"/>
                </a:cubicBezTo>
                <a:cubicBezTo>
                  <a:pt x="579912" y="3959"/>
                  <a:pt x="580901" y="1979"/>
                  <a:pt x="581891" y="0"/>
                </a:cubicBezTo>
              </a:path>
            </a:pathLst>
          </a:cu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reeform 4">
            <a:extLst>
              <a:ext uri="{FF2B5EF4-FFF2-40B4-BE49-F238E27FC236}">
                <a16:creationId xmlns:a16="http://schemas.microsoft.com/office/drawing/2014/main" id="{F1A80E89-9E99-784D-9A11-A05517BF1E3B}"/>
              </a:ext>
            </a:extLst>
          </p:cNvPr>
          <p:cNvSpPr/>
          <p:nvPr/>
        </p:nvSpPr>
        <p:spPr>
          <a:xfrm>
            <a:off x="1090550" y="2861953"/>
            <a:ext cx="581891" cy="1235034"/>
          </a:xfrm>
          <a:custGeom>
            <a:avLst/>
            <a:gdLst>
              <a:gd name="connsiteX0" fmla="*/ 0 w 581891"/>
              <a:gd name="connsiteY0" fmla="*/ 1235034 h 1235034"/>
              <a:gd name="connsiteX1" fmla="*/ 71252 w 581891"/>
              <a:gd name="connsiteY1" fmla="*/ 926276 h 1235034"/>
              <a:gd name="connsiteX2" fmla="*/ 356260 w 581891"/>
              <a:gd name="connsiteY2" fmla="*/ 783772 h 1235034"/>
              <a:gd name="connsiteX3" fmla="*/ 546265 w 581891"/>
              <a:gd name="connsiteY3" fmla="*/ 522515 h 1235034"/>
              <a:gd name="connsiteX4" fmla="*/ 451263 w 581891"/>
              <a:gd name="connsiteY4" fmla="*/ 190005 h 1235034"/>
              <a:gd name="connsiteX5" fmla="*/ 558141 w 581891"/>
              <a:gd name="connsiteY5" fmla="*/ 35626 h 1235034"/>
              <a:gd name="connsiteX6" fmla="*/ 581891 w 581891"/>
              <a:gd name="connsiteY6" fmla="*/ 0 h 1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891" h="1235034">
                <a:moveTo>
                  <a:pt x="0" y="1235034"/>
                </a:moveTo>
                <a:cubicBezTo>
                  <a:pt x="5937" y="1118260"/>
                  <a:pt x="11875" y="1001486"/>
                  <a:pt x="71252" y="926276"/>
                </a:cubicBezTo>
                <a:cubicBezTo>
                  <a:pt x="130629" y="851066"/>
                  <a:pt x="277091" y="851065"/>
                  <a:pt x="356260" y="783772"/>
                </a:cubicBezTo>
                <a:cubicBezTo>
                  <a:pt x="435429" y="716479"/>
                  <a:pt x="530431" y="621476"/>
                  <a:pt x="546265" y="522515"/>
                </a:cubicBezTo>
                <a:cubicBezTo>
                  <a:pt x="562099" y="423554"/>
                  <a:pt x="449284" y="271153"/>
                  <a:pt x="451263" y="190005"/>
                </a:cubicBezTo>
                <a:cubicBezTo>
                  <a:pt x="453242" y="108857"/>
                  <a:pt x="536370" y="67293"/>
                  <a:pt x="558141" y="35626"/>
                </a:cubicBezTo>
                <a:cubicBezTo>
                  <a:pt x="579912" y="3959"/>
                  <a:pt x="580901" y="1979"/>
                  <a:pt x="581891" y="0"/>
                </a:cubicBezTo>
              </a:path>
            </a:pathLst>
          </a:cu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6A1AB759-7542-9B4C-AD1F-77259DEE9DFB}"/>
                  </a:ext>
                </a:extLst>
              </p14:cNvPr>
              <p14:cNvContentPartPr/>
              <p14:nvPr/>
            </p14:nvContentPartPr>
            <p14:xfrm>
              <a:off x="1750778" y="2921676"/>
              <a:ext cx="548280" cy="1316520"/>
            </p14:xfrm>
          </p:contentPart>
        </mc:Choice>
        <mc:Fallback xmlns="">
          <p:pic>
            <p:nvPicPr>
              <p:cNvPr id="7" name="Ink 6">
                <a:extLst>
                  <a:ext uri="{FF2B5EF4-FFF2-40B4-BE49-F238E27FC236}">
                    <a16:creationId xmlns:a16="http://schemas.microsoft.com/office/drawing/2014/main" id="{6A1AB759-7542-9B4C-AD1F-77259DEE9DFB}"/>
                  </a:ext>
                </a:extLst>
              </p:cNvPr>
              <p:cNvPicPr/>
              <p:nvPr/>
            </p:nvPicPr>
            <p:blipFill>
              <a:blip r:embed="rId3"/>
              <a:stretch>
                <a:fillRect/>
              </a:stretch>
            </p:blipFill>
            <p:spPr>
              <a:xfrm>
                <a:off x="1741778" y="2912676"/>
                <a:ext cx="565920" cy="1334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1B0C3547-9D60-084B-B587-6D0D8229AFF0}"/>
                  </a:ext>
                </a:extLst>
              </p14:cNvPr>
              <p14:cNvContentPartPr/>
              <p14:nvPr/>
            </p14:nvContentPartPr>
            <p14:xfrm>
              <a:off x="1905218" y="2942196"/>
              <a:ext cx="552240" cy="1339920"/>
            </p14:xfrm>
          </p:contentPart>
        </mc:Choice>
        <mc:Fallback xmlns="">
          <p:pic>
            <p:nvPicPr>
              <p:cNvPr id="8" name="Ink 7">
                <a:extLst>
                  <a:ext uri="{FF2B5EF4-FFF2-40B4-BE49-F238E27FC236}">
                    <a16:creationId xmlns:a16="http://schemas.microsoft.com/office/drawing/2014/main" id="{1B0C3547-9D60-084B-B587-6D0D8229AFF0}"/>
                  </a:ext>
                </a:extLst>
              </p:cNvPr>
              <p:cNvPicPr/>
              <p:nvPr/>
            </p:nvPicPr>
            <p:blipFill>
              <a:blip r:embed="rId5"/>
              <a:stretch>
                <a:fillRect/>
              </a:stretch>
            </p:blipFill>
            <p:spPr>
              <a:xfrm>
                <a:off x="1896578" y="2933556"/>
                <a:ext cx="569880" cy="1357560"/>
              </a:xfrm>
              <a:prstGeom prst="rect">
                <a:avLst/>
              </a:prstGeom>
            </p:spPr>
          </p:pic>
        </mc:Fallback>
      </mc:AlternateContent>
      <p:grpSp>
        <p:nvGrpSpPr>
          <p:cNvPr id="11" name="Group 10">
            <a:extLst>
              <a:ext uri="{FF2B5EF4-FFF2-40B4-BE49-F238E27FC236}">
                <a16:creationId xmlns:a16="http://schemas.microsoft.com/office/drawing/2014/main" id="{E6CA4A01-C708-C54B-BE20-BD39A35B6499}"/>
              </a:ext>
            </a:extLst>
          </p:cNvPr>
          <p:cNvGrpSpPr/>
          <p:nvPr/>
        </p:nvGrpSpPr>
        <p:grpSpPr>
          <a:xfrm>
            <a:off x="1399058" y="3129036"/>
            <a:ext cx="231840" cy="100080"/>
            <a:chOff x="1399058" y="3129036"/>
            <a:chExt cx="231840" cy="100080"/>
          </a:xfrm>
        </p:grpSpPr>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1F99258C-B1C3-C745-B131-2F98FF2E1ED5}"/>
                    </a:ext>
                  </a:extLst>
                </p14:cNvPr>
                <p14:cNvContentPartPr/>
                <p14:nvPr/>
              </p14:nvContentPartPr>
              <p14:xfrm>
                <a:off x="1399058" y="3147036"/>
                <a:ext cx="64800" cy="82080"/>
              </p14:xfrm>
            </p:contentPart>
          </mc:Choice>
          <mc:Fallback xmlns="">
            <p:pic>
              <p:nvPicPr>
                <p:cNvPr id="9" name="Ink 8">
                  <a:extLst>
                    <a:ext uri="{FF2B5EF4-FFF2-40B4-BE49-F238E27FC236}">
                      <a16:creationId xmlns:a16="http://schemas.microsoft.com/office/drawing/2014/main" id="{1F99258C-B1C3-C745-B131-2F98FF2E1ED5}"/>
                    </a:ext>
                  </a:extLst>
                </p:cNvPr>
                <p:cNvPicPr/>
                <p:nvPr/>
              </p:nvPicPr>
              <p:blipFill>
                <a:blip r:embed="rId7"/>
                <a:stretch>
                  <a:fillRect/>
                </a:stretch>
              </p:blipFill>
              <p:spPr>
                <a:xfrm>
                  <a:off x="1394738" y="3142716"/>
                  <a:ext cx="734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D6A46475-C358-F74F-9BF1-801321D11E83}"/>
                    </a:ext>
                  </a:extLst>
                </p14:cNvPr>
                <p14:cNvContentPartPr/>
                <p14:nvPr/>
              </p14:nvContentPartPr>
              <p14:xfrm>
                <a:off x="1559978" y="3129036"/>
                <a:ext cx="70920" cy="82440"/>
              </p14:xfrm>
            </p:contentPart>
          </mc:Choice>
          <mc:Fallback xmlns="">
            <p:pic>
              <p:nvPicPr>
                <p:cNvPr id="10" name="Ink 9">
                  <a:extLst>
                    <a:ext uri="{FF2B5EF4-FFF2-40B4-BE49-F238E27FC236}">
                      <a16:creationId xmlns:a16="http://schemas.microsoft.com/office/drawing/2014/main" id="{D6A46475-C358-F74F-9BF1-801321D11E83}"/>
                    </a:ext>
                  </a:extLst>
                </p:cNvPr>
                <p:cNvPicPr/>
                <p:nvPr/>
              </p:nvPicPr>
              <p:blipFill>
                <a:blip r:embed="rId9"/>
                <a:stretch>
                  <a:fillRect/>
                </a:stretch>
              </p:blipFill>
              <p:spPr>
                <a:xfrm>
                  <a:off x="1555658" y="3124716"/>
                  <a:ext cx="79560" cy="91080"/>
                </a:xfrm>
                <a:prstGeom prst="rect">
                  <a:avLst/>
                </a:prstGeom>
              </p:spPr>
            </p:pic>
          </mc:Fallback>
        </mc:AlternateContent>
      </p:grpSp>
      <p:grpSp>
        <p:nvGrpSpPr>
          <p:cNvPr id="14" name="Group 13">
            <a:extLst>
              <a:ext uri="{FF2B5EF4-FFF2-40B4-BE49-F238E27FC236}">
                <a16:creationId xmlns:a16="http://schemas.microsoft.com/office/drawing/2014/main" id="{157A7A2B-BBFB-384F-BDBC-C6CF328F8766}"/>
              </a:ext>
            </a:extLst>
          </p:cNvPr>
          <p:cNvGrpSpPr/>
          <p:nvPr/>
        </p:nvGrpSpPr>
        <p:grpSpPr>
          <a:xfrm>
            <a:off x="1863818" y="3947676"/>
            <a:ext cx="164880" cy="113040"/>
            <a:chOff x="1863818" y="3947676"/>
            <a:chExt cx="164880" cy="113040"/>
          </a:xfrm>
        </p:grpSpPr>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8E1402E6-0344-6F41-8621-4CBC0F3BA2A5}"/>
                    </a:ext>
                  </a:extLst>
                </p14:cNvPr>
                <p14:cNvContentPartPr/>
                <p14:nvPr/>
              </p14:nvContentPartPr>
              <p14:xfrm>
                <a:off x="1863818" y="3947676"/>
                <a:ext cx="49320" cy="76680"/>
              </p14:xfrm>
            </p:contentPart>
          </mc:Choice>
          <mc:Fallback xmlns="">
            <p:pic>
              <p:nvPicPr>
                <p:cNvPr id="12" name="Ink 11">
                  <a:extLst>
                    <a:ext uri="{FF2B5EF4-FFF2-40B4-BE49-F238E27FC236}">
                      <a16:creationId xmlns:a16="http://schemas.microsoft.com/office/drawing/2014/main" id="{8E1402E6-0344-6F41-8621-4CBC0F3BA2A5}"/>
                    </a:ext>
                  </a:extLst>
                </p:cNvPr>
                <p:cNvPicPr/>
                <p:nvPr/>
              </p:nvPicPr>
              <p:blipFill>
                <a:blip r:embed="rId11"/>
                <a:stretch>
                  <a:fillRect/>
                </a:stretch>
              </p:blipFill>
              <p:spPr>
                <a:xfrm>
                  <a:off x="1859498" y="3943356"/>
                  <a:ext cx="579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EDCAB468-4B04-E842-90CE-DDE388CF6654}"/>
                    </a:ext>
                  </a:extLst>
                </p14:cNvPr>
                <p14:cNvContentPartPr/>
                <p14:nvPr/>
              </p14:nvContentPartPr>
              <p14:xfrm>
                <a:off x="1996658" y="3959916"/>
                <a:ext cx="32040" cy="100800"/>
              </p14:xfrm>
            </p:contentPart>
          </mc:Choice>
          <mc:Fallback xmlns="">
            <p:pic>
              <p:nvPicPr>
                <p:cNvPr id="13" name="Ink 12">
                  <a:extLst>
                    <a:ext uri="{FF2B5EF4-FFF2-40B4-BE49-F238E27FC236}">
                      <a16:creationId xmlns:a16="http://schemas.microsoft.com/office/drawing/2014/main" id="{EDCAB468-4B04-E842-90CE-DDE388CF6654}"/>
                    </a:ext>
                  </a:extLst>
                </p:cNvPr>
                <p:cNvPicPr/>
                <p:nvPr/>
              </p:nvPicPr>
              <p:blipFill>
                <a:blip r:embed="rId13"/>
                <a:stretch>
                  <a:fillRect/>
                </a:stretch>
              </p:blipFill>
              <p:spPr>
                <a:xfrm>
                  <a:off x="1992338" y="3955596"/>
                  <a:ext cx="40680" cy="109440"/>
                </a:xfrm>
                <a:prstGeom prst="rect">
                  <a:avLst/>
                </a:prstGeom>
              </p:spPr>
            </p:pic>
          </mc:Fallback>
        </mc:AlternateContent>
      </p:grpSp>
      <p:sp>
        <p:nvSpPr>
          <p:cNvPr id="16" name="TextBox 15">
            <a:extLst>
              <a:ext uri="{FF2B5EF4-FFF2-40B4-BE49-F238E27FC236}">
                <a16:creationId xmlns:a16="http://schemas.microsoft.com/office/drawing/2014/main" id="{24B38D18-3751-FB4C-8F10-78A1FFDBBEF7}"/>
              </a:ext>
            </a:extLst>
          </p:cNvPr>
          <p:cNvSpPr txBox="1"/>
          <p:nvPr/>
        </p:nvSpPr>
        <p:spPr>
          <a:xfrm>
            <a:off x="992601" y="2015676"/>
            <a:ext cx="20081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Parent Populations </a:t>
            </a:r>
          </a:p>
        </p:txBody>
      </p:sp>
      <p:sp>
        <p:nvSpPr>
          <p:cNvPr id="17" name="TextBox 16">
            <a:extLst>
              <a:ext uri="{FF2B5EF4-FFF2-40B4-BE49-F238E27FC236}">
                <a16:creationId xmlns:a16="http://schemas.microsoft.com/office/drawing/2014/main" id="{E89F7659-2B18-6D44-8141-C66BEA309525}"/>
              </a:ext>
            </a:extLst>
          </p:cNvPr>
          <p:cNvSpPr txBox="1"/>
          <p:nvPr/>
        </p:nvSpPr>
        <p:spPr>
          <a:xfrm>
            <a:off x="475013" y="4678878"/>
            <a:ext cx="229069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duplicated gene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before loss of function</a:t>
            </a:r>
          </a:p>
        </p:txBody>
      </p:sp>
      <p:sp>
        <p:nvSpPr>
          <p:cNvPr id="18" name="Freeform 17">
            <a:extLst>
              <a:ext uri="{FF2B5EF4-FFF2-40B4-BE49-F238E27FC236}">
                <a16:creationId xmlns:a16="http://schemas.microsoft.com/office/drawing/2014/main" id="{FA3A4205-9B67-D44B-A50D-CF56C6EBFC0F}"/>
              </a:ext>
            </a:extLst>
          </p:cNvPr>
          <p:cNvSpPr/>
          <p:nvPr/>
        </p:nvSpPr>
        <p:spPr>
          <a:xfrm>
            <a:off x="6742032" y="2224213"/>
            <a:ext cx="581891" cy="1235034"/>
          </a:xfrm>
          <a:custGeom>
            <a:avLst/>
            <a:gdLst>
              <a:gd name="connsiteX0" fmla="*/ 0 w 581891"/>
              <a:gd name="connsiteY0" fmla="*/ 1235034 h 1235034"/>
              <a:gd name="connsiteX1" fmla="*/ 71252 w 581891"/>
              <a:gd name="connsiteY1" fmla="*/ 926276 h 1235034"/>
              <a:gd name="connsiteX2" fmla="*/ 356260 w 581891"/>
              <a:gd name="connsiteY2" fmla="*/ 783772 h 1235034"/>
              <a:gd name="connsiteX3" fmla="*/ 546265 w 581891"/>
              <a:gd name="connsiteY3" fmla="*/ 522515 h 1235034"/>
              <a:gd name="connsiteX4" fmla="*/ 451263 w 581891"/>
              <a:gd name="connsiteY4" fmla="*/ 190005 h 1235034"/>
              <a:gd name="connsiteX5" fmla="*/ 558141 w 581891"/>
              <a:gd name="connsiteY5" fmla="*/ 35626 h 1235034"/>
              <a:gd name="connsiteX6" fmla="*/ 581891 w 581891"/>
              <a:gd name="connsiteY6" fmla="*/ 0 h 1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891" h="1235034">
                <a:moveTo>
                  <a:pt x="0" y="1235034"/>
                </a:moveTo>
                <a:cubicBezTo>
                  <a:pt x="5937" y="1118260"/>
                  <a:pt x="11875" y="1001486"/>
                  <a:pt x="71252" y="926276"/>
                </a:cubicBezTo>
                <a:cubicBezTo>
                  <a:pt x="130629" y="851066"/>
                  <a:pt x="277091" y="851065"/>
                  <a:pt x="356260" y="783772"/>
                </a:cubicBezTo>
                <a:cubicBezTo>
                  <a:pt x="435429" y="716479"/>
                  <a:pt x="530431" y="621476"/>
                  <a:pt x="546265" y="522515"/>
                </a:cubicBezTo>
                <a:cubicBezTo>
                  <a:pt x="562099" y="423554"/>
                  <a:pt x="449284" y="271153"/>
                  <a:pt x="451263" y="190005"/>
                </a:cubicBezTo>
                <a:cubicBezTo>
                  <a:pt x="453242" y="108857"/>
                  <a:pt x="536370" y="67293"/>
                  <a:pt x="558141" y="35626"/>
                </a:cubicBezTo>
                <a:cubicBezTo>
                  <a:pt x="579912" y="3959"/>
                  <a:pt x="580901" y="1979"/>
                  <a:pt x="581891" y="0"/>
                </a:cubicBezTo>
              </a:path>
            </a:pathLst>
          </a:cu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18">
            <a:extLst>
              <a:ext uri="{FF2B5EF4-FFF2-40B4-BE49-F238E27FC236}">
                <a16:creationId xmlns:a16="http://schemas.microsoft.com/office/drawing/2014/main" id="{A9C6C3DA-BE17-DE4E-BE1A-E1075A5A835A}"/>
              </a:ext>
            </a:extLst>
          </p:cNvPr>
          <p:cNvSpPr/>
          <p:nvPr/>
        </p:nvSpPr>
        <p:spPr>
          <a:xfrm>
            <a:off x="6906307" y="2224213"/>
            <a:ext cx="581891" cy="1235034"/>
          </a:xfrm>
          <a:custGeom>
            <a:avLst/>
            <a:gdLst>
              <a:gd name="connsiteX0" fmla="*/ 0 w 581891"/>
              <a:gd name="connsiteY0" fmla="*/ 1235034 h 1235034"/>
              <a:gd name="connsiteX1" fmla="*/ 71252 w 581891"/>
              <a:gd name="connsiteY1" fmla="*/ 926276 h 1235034"/>
              <a:gd name="connsiteX2" fmla="*/ 356260 w 581891"/>
              <a:gd name="connsiteY2" fmla="*/ 783772 h 1235034"/>
              <a:gd name="connsiteX3" fmla="*/ 546265 w 581891"/>
              <a:gd name="connsiteY3" fmla="*/ 522515 h 1235034"/>
              <a:gd name="connsiteX4" fmla="*/ 451263 w 581891"/>
              <a:gd name="connsiteY4" fmla="*/ 190005 h 1235034"/>
              <a:gd name="connsiteX5" fmla="*/ 558141 w 581891"/>
              <a:gd name="connsiteY5" fmla="*/ 35626 h 1235034"/>
              <a:gd name="connsiteX6" fmla="*/ 581891 w 581891"/>
              <a:gd name="connsiteY6" fmla="*/ 0 h 1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891" h="1235034">
                <a:moveTo>
                  <a:pt x="0" y="1235034"/>
                </a:moveTo>
                <a:cubicBezTo>
                  <a:pt x="5937" y="1118260"/>
                  <a:pt x="11875" y="1001486"/>
                  <a:pt x="71252" y="926276"/>
                </a:cubicBezTo>
                <a:cubicBezTo>
                  <a:pt x="130629" y="851066"/>
                  <a:pt x="277091" y="851065"/>
                  <a:pt x="356260" y="783772"/>
                </a:cubicBezTo>
                <a:cubicBezTo>
                  <a:pt x="435429" y="716479"/>
                  <a:pt x="530431" y="621476"/>
                  <a:pt x="546265" y="522515"/>
                </a:cubicBezTo>
                <a:cubicBezTo>
                  <a:pt x="562099" y="423554"/>
                  <a:pt x="449284" y="271153"/>
                  <a:pt x="451263" y="190005"/>
                </a:cubicBezTo>
                <a:cubicBezTo>
                  <a:pt x="453242" y="108857"/>
                  <a:pt x="536370" y="67293"/>
                  <a:pt x="558141" y="35626"/>
                </a:cubicBezTo>
                <a:cubicBezTo>
                  <a:pt x="579912" y="3959"/>
                  <a:pt x="580901" y="1979"/>
                  <a:pt x="581891" y="0"/>
                </a:cubicBezTo>
              </a:path>
            </a:pathLst>
          </a:cu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14">
            <p14:nvContentPartPr>
              <p14:cNvPr id="20" name="Ink 19">
                <a:extLst>
                  <a:ext uri="{FF2B5EF4-FFF2-40B4-BE49-F238E27FC236}">
                    <a16:creationId xmlns:a16="http://schemas.microsoft.com/office/drawing/2014/main" id="{C358631A-B028-F843-B3CB-74A7EAB05749}"/>
                  </a:ext>
                </a:extLst>
              </p14:cNvPr>
              <p14:cNvContentPartPr/>
              <p14:nvPr/>
            </p14:nvContentPartPr>
            <p14:xfrm>
              <a:off x="7566535" y="2283936"/>
              <a:ext cx="548280" cy="1316520"/>
            </p14:xfrm>
          </p:contentPart>
        </mc:Choice>
        <mc:Fallback xmlns="">
          <p:pic>
            <p:nvPicPr>
              <p:cNvPr id="20" name="Ink 19">
                <a:extLst>
                  <a:ext uri="{FF2B5EF4-FFF2-40B4-BE49-F238E27FC236}">
                    <a16:creationId xmlns:a16="http://schemas.microsoft.com/office/drawing/2014/main" id="{C358631A-B028-F843-B3CB-74A7EAB05749}"/>
                  </a:ext>
                </a:extLst>
              </p:cNvPr>
              <p:cNvPicPr/>
              <p:nvPr/>
            </p:nvPicPr>
            <p:blipFill>
              <a:blip r:embed="rId3"/>
              <a:stretch>
                <a:fillRect/>
              </a:stretch>
            </p:blipFill>
            <p:spPr>
              <a:xfrm>
                <a:off x="7557535" y="2274936"/>
                <a:ext cx="565920" cy="1334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 name="Ink 20">
                <a:extLst>
                  <a:ext uri="{FF2B5EF4-FFF2-40B4-BE49-F238E27FC236}">
                    <a16:creationId xmlns:a16="http://schemas.microsoft.com/office/drawing/2014/main" id="{8F69D9BC-D919-934F-9195-96378CBCB9A8}"/>
                  </a:ext>
                </a:extLst>
              </p14:cNvPr>
              <p14:cNvContentPartPr/>
              <p14:nvPr/>
            </p14:nvContentPartPr>
            <p14:xfrm>
              <a:off x="7720975" y="2304456"/>
              <a:ext cx="552240" cy="1339920"/>
            </p14:xfrm>
          </p:contentPart>
        </mc:Choice>
        <mc:Fallback xmlns="">
          <p:pic>
            <p:nvPicPr>
              <p:cNvPr id="21" name="Ink 20">
                <a:extLst>
                  <a:ext uri="{FF2B5EF4-FFF2-40B4-BE49-F238E27FC236}">
                    <a16:creationId xmlns:a16="http://schemas.microsoft.com/office/drawing/2014/main" id="{8F69D9BC-D919-934F-9195-96378CBCB9A8}"/>
                  </a:ext>
                </a:extLst>
              </p:cNvPr>
              <p:cNvPicPr/>
              <p:nvPr/>
            </p:nvPicPr>
            <p:blipFill>
              <a:blip r:embed="rId5"/>
              <a:stretch>
                <a:fillRect/>
              </a:stretch>
            </p:blipFill>
            <p:spPr>
              <a:xfrm>
                <a:off x="7712335" y="2295816"/>
                <a:ext cx="569880" cy="1357560"/>
              </a:xfrm>
              <a:prstGeom prst="rect">
                <a:avLst/>
              </a:prstGeom>
            </p:spPr>
          </p:pic>
        </mc:Fallback>
      </mc:AlternateContent>
      <p:grpSp>
        <p:nvGrpSpPr>
          <p:cNvPr id="22" name="Group 21">
            <a:extLst>
              <a:ext uri="{FF2B5EF4-FFF2-40B4-BE49-F238E27FC236}">
                <a16:creationId xmlns:a16="http://schemas.microsoft.com/office/drawing/2014/main" id="{412A4EC4-F32E-D946-8BFC-C2E09D404F46}"/>
              </a:ext>
            </a:extLst>
          </p:cNvPr>
          <p:cNvGrpSpPr/>
          <p:nvPr/>
        </p:nvGrpSpPr>
        <p:grpSpPr>
          <a:xfrm>
            <a:off x="7214815" y="2491296"/>
            <a:ext cx="231840" cy="100080"/>
            <a:chOff x="1399058" y="3129036"/>
            <a:chExt cx="231840" cy="100080"/>
          </a:xfrm>
        </p:grpSpPr>
        <mc:AlternateContent xmlns:mc="http://schemas.openxmlformats.org/markup-compatibility/2006" xmlns:p14="http://schemas.microsoft.com/office/powerpoint/2010/main">
          <mc:Choice Requires="p14">
            <p:contentPart p14:bwMode="auto" r:id="rId16">
              <p14:nvContentPartPr>
                <p14:cNvPr id="23" name="Ink 22">
                  <a:extLst>
                    <a:ext uri="{FF2B5EF4-FFF2-40B4-BE49-F238E27FC236}">
                      <a16:creationId xmlns:a16="http://schemas.microsoft.com/office/drawing/2014/main" id="{05854ABF-1A40-8D42-81A2-FF1C5BA394C0}"/>
                    </a:ext>
                  </a:extLst>
                </p14:cNvPr>
                <p14:cNvContentPartPr/>
                <p14:nvPr/>
              </p14:nvContentPartPr>
              <p14:xfrm>
                <a:off x="1399058" y="3147036"/>
                <a:ext cx="64800" cy="82080"/>
              </p14:xfrm>
            </p:contentPart>
          </mc:Choice>
          <mc:Fallback xmlns="">
            <p:pic>
              <p:nvPicPr>
                <p:cNvPr id="23" name="Ink 22">
                  <a:extLst>
                    <a:ext uri="{FF2B5EF4-FFF2-40B4-BE49-F238E27FC236}">
                      <a16:creationId xmlns:a16="http://schemas.microsoft.com/office/drawing/2014/main" id="{05854ABF-1A40-8D42-81A2-FF1C5BA394C0}"/>
                    </a:ext>
                  </a:extLst>
                </p:cNvPr>
                <p:cNvPicPr/>
                <p:nvPr/>
              </p:nvPicPr>
              <p:blipFill>
                <a:blip r:embed="rId7"/>
                <a:stretch>
                  <a:fillRect/>
                </a:stretch>
              </p:blipFill>
              <p:spPr>
                <a:xfrm>
                  <a:off x="1394738" y="3142716"/>
                  <a:ext cx="734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 name="Ink 23">
                  <a:extLst>
                    <a:ext uri="{FF2B5EF4-FFF2-40B4-BE49-F238E27FC236}">
                      <a16:creationId xmlns:a16="http://schemas.microsoft.com/office/drawing/2014/main" id="{50EA6EB0-B325-544F-A43E-BFDED6A3B125}"/>
                    </a:ext>
                  </a:extLst>
                </p14:cNvPr>
                <p14:cNvContentPartPr/>
                <p14:nvPr/>
              </p14:nvContentPartPr>
              <p14:xfrm>
                <a:off x="1559978" y="3129036"/>
                <a:ext cx="70920" cy="82440"/>
              </p14:xfrm>
            </p:contentPart>
          </mc:Choice>
          <mc:Fallback xmlns="">
            <p:pic>
              <p:nvPicPr>
                <p:cNvPr id="24" name="Ink 23">
                  <a:extLst>
                    <a:ext uri="{FF2B5EF4-FFF2-40B4-BE49-F238E27FC236}">
                      <a16:creationId xmlns:a16="http://schemas.microsoft.com/office/drawing/2014/main" id="{50EA6EB0-B325-544F-A43E-BFDED6A3B125}"/>
                    </a:ext>
                  </a:extLst>
                </p:cNvPr>
                <p:cNvPicPr/>
                <p:nvPr/>
              </p:nvPicPr>
              <p:blipFill>
                <a:blip r:embed="rId9"/>
                <a:stretch>
                  <a:fillRect/>
                </a:stretch>
              </p:blipFill>
              <p:spPr>
                <a:xfrm>
                  <a:off x="1555658" y="3124716"/>
                  <a:ext cx="79560" cy="91080"/>
                </a:xfrm>
                <a:prstGeom prst="rect">
                  <a:avLst/>
                </a:prstGeom>
              </p:spPr>
            </p:pic>
          </mc:Fallback>
        </mc:AlternateContent>
      </p:grpSp>
      <p:sp>
        <p:nvSpPr>
          <p:cNvPr id="29" name="Freeform 28">
            <a:extLst>
              <a:ext uri="{FF2B5EF4-FFF2-40B4-BE49-F238E27FC236}">
                <a16:creationId xmlns:a16="http://schemas.microsoft.com/office/drawing/2014/main" id="{00BACFCA-C18E-514E-9227-10DB4A49A9D6}"/>
              </a:ext>
            </a:extLst>
          </p:cNvPr>
          <p:cNvSpPr/>
          <p:nvPr/>
        </p:nvSpPr>
        <p:spPr>
          <a:xfrm>
            <a:off x="6396792" y="4361993"/>
            <a:ext cx="581891" cy="1235034"/>
          </a:xfrm>
          <a:custGeom>
            <a:avLst/>
            <a:gdLst>
              <a:gd name="connsiteX0" fmla="*/ 0 w 581891"/>
              <a:gd name="connsiteY0" fmla="*/ 1235034 h 1235034"/>
              <a:gd name="connsiteX1" fmla="*/ 71252 w 581891"/>
              <a:gd name="connsiteY1" fmla="*/ 926276 h 1235034"/>
              <a:gd name="connsiteX2" fmla="*/ 356260 w 581891"/>
              <a:gd name="connsiteY2" fmla="*/ 783772 h 1235034"/>
              <a:gd name="connsiteX3" fmla="*/ 546265 w 581891"/>
              <a:gd name="connsiteY3" fmla="*/ 522515 h 1235034"/>
              <a:gd name="connsiteX4" fmla="*/ 451263 w 581891"/>
              <a:gd name="connsiteY4" fmla="*/ 190005 h 1235034"/>
              <a:gd name="connsiteX5" fmla="*/ 558141 w 581891"/>
              <a:gd name="connsiteY5" fmla="*/ 35626 h 1235034"/>
              <a:gd name="connsiteX6" fmla="*/ 581891 w 581891"/>
              <a:gd name="connsiteY6" fmla="*/ 0 h 1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891" h="1235034">
                <a:moveTo>
                  <a:pt x="0" y="1235034"/>
                </a:moveTo>
                <a:cubicBezTo>
                  <a:pt x="5937" y="1118260"/>
                  <a:pt x="11875" y="1001486"/>
                  <a:pt x="71252" y="926276"/>
                </a:cubicBezTo>
                <a:cubicBezTo>
                  <a:pt x="130629" y="851066"/>
                  <a:pt x="277091" y="851065"/>
                  <a:pt x="356260" y="783772"/>
                </a:cubicBezTo>
                <a:cubicBezTo>
                  <a:pt x="435429" y="716479"/>
                  <a:pt x="530431" y="621476"/>
                  <a:pt x="546265" y="522515"/>
                </a:cubicBezTo>
                <a:cubicBezTo>
                  <a:pt x="562099" y="423554"/>
                  <a:pt x="449284" y="271153"/>
                  <a:pt x="451263" y="190005"/>
                </a:cubicBezTo>
                <a:cubicBezTo>
                  <a:pt x="453242" y="108857"/>
                  <a:pt x="536370" y="67293"/>
                  <a:pt x="558141" y="35626"/>
                </a:cubicBezTo>
                <a:cubicBezTo>
                  <a:pt x="579912" y="3959"/>
                  <a:pt x="580901" y="1979"/>
                  <a:pt x="581891" y="0"/>
                </a:cubicBezTo>
              </a:path>
            </a:pathLst>
          </a:cu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29">
            <a:extLst>
              <a:ext uri="{FF2B5EF4-FFF2-40B4-BE49-F238E27FC236}">
                <a16:creationId xmlns:a16="http://schemas.microsoft.com/office/drawing/2014/main" id="{9A8EE4CD-8E28-FF49-940A-A74342DA05E0}"/>
              </a:ext>
            </a:extLst>
          </p:cNvPr>
          <p:cNvSpPr/>
          <p:nvPr/>
        </p:nvSpPr>
        <p:spPr>
          <a:xfrm>
            <a:off x="6561067" y="4361993"/>
            <a:ext cx="581891" cy="1235034"/>
          </a:xfrm>
          <a:custGeom>
            <a:avLst/>
            <a:gdLst>
              <a:gd name="connsiteX0" fmla="*/ 0 w 581891"/>
              <a:gd name="connsiteY0" fmla="*/ 1235034 h 1235034"/>
              <a:gd name="connsiteX1" fmla="*/ 71252 w 581891"/>
              <a:gd name="connsiteY1" fmla="*/ 926276 h 1235034"/>
              <a:gd name="connsiteX2" fmla="*/ 356260 w 581891"/>
              <a:gd name="connsiteY2" fmla="*/ 783772 h 1235034"/>
              <a:gd name="connsiteX3" fmla="*/ 546265 w 581891"/>
              <a:gd name="connsiteY3" fmla="*/ 522515 h 1235034"/>
              <a:gd name="connsiteX4" fmla="*/ 451263 w 581891"/>
              <a:gd name="connsiteY4" fmla="*/ 190005 h 1235034"/>
              <a:gd name="connsiteX5" fmla="*/ 558141 w 581891"/>
              <a:gd name="connsiteY5" fmla="*/ 35626 h 1235034"/>
              <a:gd name="connsiteX6" fmla="*/ 581891 w 581891"/>
              <a:gd name="connsiteY6" fmla="*/ 0 h 1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891" h="1235034">
                <a:moveTo>
                  <a:pt x="0" y="1235034"/>
                </a:moveTo>
                <a:cubicBezTo>
                  <a:pt x="5937" y="1118260"/>
                  <a:pt x="11875" y="1001486"/>
                  <a:pt x="71252" y="926276"/>
                </a:cubicBezTo>
                <a:cubicBezTo>
                  <a:pt x="130629" y="851066"/>
                  <a:pt x="277091" y="851065"/>
                  <a:pt x="356260" y="783772"/>
                </a:cubicBezTo>
                <a:cubicBezTo>
                  <a:pt x="435429" y="716479"/>
                  <a:pt x="530431" y="621476"/>
                  <a:pt x="546265" y="522515"/>
                </a:cubicBezTo>
                <a:cubicBezTo>
                  <a:pt x="562099" y="423554"/>
                  <a:pt x="449284" y="271153"/>
                  <a:pt x="451263" y="190005"/>
                </a:cubicBezTo>
                <a:cubicBezTo>
                  <a:pt x="453242" y="108857"/>
                  <a:pt x="536370" y="67293"/>
                  <a:pt x="558141" y="35626"/>
                </a:cubicBezTo>
                <a:cubicBezTo>
                  <a:pt x="579912" y="3959"/>
                  <a:pt x="580901" y="1979"/>
                  <a:pt x="581891" y="0"/>
                </a:cubicBezTo>
              </a:path>
            </a:pathLst>
          </a:cu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18">
            <p14:nvContentPartPr>
              <p14:cNvPr id="31" name="Ink 30">
                <a:extLst>
                  <a:ext uri="{FF2B5EF4-FFF2-40B4-BE49-F238E27FC236}">
                    <a16:creationId xmlns:a16="http://schemas.microsoft.com/office/drawing/2014/main" id="{688052D7-84BC-7F46-ACA3-B33C10D989BD}"/>
                  </a:ext>
                </a:extLst>
              </p14:cNvPr>
              <p14:cNvContentPartPr/>
              <p14:nvPr/>
            </p14:nvContentPartPr>
            <p14:xfrm>
              <a:off x="7221295" y="4421716"/>
              <a:ext cx="548280" cy="1316520"/>
            </p14:xfrm>
          </p:contentPart>
        </mc:Choice>
        <mc:Fallback xmlns="">
          <p:pic>
            <p:nvPicPr>
              <p:cNvPr id="31" name="Ink 30">
                <a:extLst>
                  <a:ext uri="{FF2B5EF4-FFF2-40B4-BE49-F238E27FC236}">
                    <a16:creationId xmlns:a16="http://schemas.microsoft.com/office/drawing/2014/main" id="{688052D7-84BC-7F46-ACA3-B33C10D989BD}"/>
                  </a:ext>
                </a:extLst>
              </p:cNvPr>
              <p:cNvPicPr/>
              <p:nvPr/>
            </p:nvPicPr>
            <p:blipFill>
              <a:blip r:embed="rId3"/>
              <a:stretch>
                <a:fillRect/>
              </a:stretch>
            </p:blipFill>
            <p:spPr>
              <a:xfrm>
                <a:off x="7212295" y="4412716"/>
                <a:ext cx="565920" cy="1334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2" name="Ink 31">
                <a:extLst>
                  <a:ext uri="{FF2B5EF4-FFF2-40B4-BE49-F238E27FC236}">
                    <a16:creationId xmlns:a16="http://schemas.microsoft.com/office/drawing/2014/main" id="{1978CCA3-8026-9E4B-9B00-C404F3EFF7D3}"/>
                  </a:ext>
                </a:extLst>
              </p14:cNvPr>
              <p14:cNvContentPartPr/>
              <p14:nvPr/>
            </p14:nvContentPartPr>
            <p14:xfrm>
              <a:off x="7375735" y="4442236"/>
              <a:ext cx="552240" cy="1339920"/>
            </p14:xfrm>
          </p:contentPart>
        </mc:Choice>
        <mc:Fallback xmlns="">
          <p:pic>
            <p:nvPicPr>
              <p:cNvPr id="32" name="Ink 31">
                <a:extLst>
                  <a:ext uri="{FF2B5EF4-FFF2-40B4-BE49-F238E27FC236}">
                    <a16:creationId xmlns:a16="http://schemas.microsoft.com/office/drawing/2014/main" id="{1978CCA3-8026-9E4B-9B00-C404F3EFF7D3}"/>
                  </a:ext>
                </a:extLst>
              </p:cNvPr>
              <p:cNvPicPr/>
              <p:nvPr/>
            </p:nvPicPr>
            <p:blipFill>
              <a:blip r:embed="rId20"/>
              <a:stretch>
                <a:fillRect/>
              </a:stretch>
            </p:blipFill>
            <p:spPr>
              <a:xfrm>
                <a:off x="7366735" y="4433236"/>
                <a:ext cx="569880" cy="1357560"/>
              </a:xfrm>
              <a:prstGeom prst="rect">
                <a:avLst/>
              </a:prstGeom>
            </p:spPr>
          </p:pic>
        </mc:Fallback>
      </mc:AlternateContent>
      <p:grpSp>
        <p:nvGrpSpPr>
          <p:cNvPr id="36" name="Group 35">
            <a:extLst>
              <a:ext uri="{FF2B5EF4-FFF2-40B4-BE49-F238E27FC236}">
                <a16:creationId xmlns:a16="http://schemas.microsoft.com/office/drawing/2014/main" id="{12B50271-69DC-8A4B-A885-137F731B5D5F}"/>
              </a:ext>
            </a:extLst>
          </p:cNvPr>
          <p:cNvGrpSpPr/>
          <p:nvPr/>
        </p:nvGrpSpPr>
        <p:grpSpPr>
          <a:xfrm>
            <a:off x="7334335" y="5447716"/>
            <a:ext cx="164880" cy="113040"/>
            <a:chOff x="1863818" y="3947676"/>
            <a:chExt cx="164880" cy="113040"/>
          </a:xfrm>
        </p:grpSpPr>
        <mc:AlternateContent xmlns:mc="http://schemas.openxmlformats.org/markup-compatibility/2006" xmlns:p14="http://schemas.microsoft.com/office/powerpoint/2010/main">
          <mc:Choice Requires="p14">
            <p:contentPart p14:bwMode="auto" r:id="rId21">
              <p14:nvContentPartPr>
                <p14:cNvPr id="37" name="Ink 36">
                  <a:extLst>
                    <a:ext uri="{FF2B5EF4-FFF2-40B4-BE49-F238E27FC236}">
                      <a16:creationId xmlns:a16="http://schemas.microsoft.com/office/drawing/2014/main" id="{93CC63F1-694D-B54C-8FDF-1C51178F9AFB}"/>
                    </a:ext>
                  </a:extLst>
                </p14:cNvPr>
                <p14:cNvContentPartPr/>
                <p14:nvPr/>
              </p14:nvContentPartPr>
              <p14:xfrm>
                <a:off x="1863818" y="3947676"/>
                <a:ext cx="49320" cy="76680"/>
              </p14:xfrm>
            </p:contentPart>
          </mc:Choice>
          <mc:Fallback xmlns="">
            <p:pic>
              <p:nvPicPr>
                <p:cNvPr id="37" name="Ink 36">
                  <a:extLst>
                    <a:ext uri="{FF2B5EF4-FFF2-40B4-BE49-F238E27FC236}">
                      <a16:creationId xmlns:a16="http://schemas.microsoft.com/office/drawing/2014/main" id="{93CC63F1-694D-B54C-8FDF-1C51178F9AFB}"/>
                    </a:ext>
                  </a:extLst>
                </p:cNvPr>
                <p:cNvPicPr/>
                <p:nvPr/>
              </p:nvPicPr>
              <p:blipFill>
                <a:blip r:embed="rId22"/>
                <a:stretch>
                  <a:fillRect/>
                </a:stretch>
              </p:blipFill>
              <p:spPr>
                <a:xfrm>
                  <a:off x="1859498" y="3943356"/>
                  <a:ext cx="579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8" name="Ink 37">
                  <a:extLst>
                    <a:ext uri="{FF2B5EF4-FFF2-40B4-BE49-F238E27FC236}">
                      <a16:creationId xmlns:a16="http://schemas.microsoft.com/office/drawing/2014/main" id="{65453385-F50D-634D-ABC4-66403BBE1FE3}"/>
                    </a:ext>
                  </a:extLst>
                </p14:cNvPr>
                <p14:cNvContentPartPr/>
                <p14:nvPr/>
              </p14:nvContentPartPr>
              <p14:xfrm>
                <a:off x="1996658" y="3959916"/>
                <a:ext cx="32040" cy="100800"/>
              </p14:xfrm>
            </p:contentPart>
          </mc:Choice>
          <mc:Fallback xmlns="">
            <p:pic>
              <p:nvPicPr>
                <p:cNvPr id="38" name="Ink 37">
                  <a:extLst>
                    <a:ext uri="{FF2B5EF4-FFF2-40B4-BE49-F238E27FC236}">
                      <a16:creationId xmlns:a16="http://schemas.microsoft.com/office/drawing/2014/main" id="{65453385-F50D-634D-ABC4-66403BBE1FE3}"/>
                    </a:ext>
                  </a:extLst>
                </p:cNvPr>
                <p:cNvPicPr/>
                <p:nvPr/>
              </p:nvPicPr>
              <p:blipFill>
                <a:blip r:embed="rId13"/>
                <a:stretch>
                  <a:fillRect/>
                </a:stretch>
              </p:blipFill>
              <p:spPr>
                <a:xfrm>
                  <a:off x="1992338" y="3955596"/>
                  <a:ext cx="40680" cy="109440"/>
                </a:xfrm>
                <a:prstGeom prst="rect">
                  <a:avLst/>
                </a:prstGeom>
              </p:spPr>
            </p:pic>
          </mc:Fallback>
        </mc:AlternateContent>
      </p:grpSp>
      <p:sp>
        <p:nvSpPr>
          <p:cNvPr id="40" name="TextBox 39">
            <a:extLst>
              <a:ext uri="{FF2B5EF4-FFF2-40B4-BE49-F238E27FC236}">
                <a16:creationId xmlns:a16="http://schemas.microsoft.com/office/drawing/2014/main" id="{7E5E62B0-9628-1546-AE68-2013466010EF}"/>
              </a:ext>
            </a:extLst>
          </p:cNvPr>
          <p:cNvSpPr txBox="1"/>
          <p:nvPr/>
        </p:nvSpPr>
        <p:spPr>
          <a:xfrm>
            <a:off x="3426450" y="3359751"/>
            <a:ext cx="278949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50% of the cases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two sub populations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will lose the function in different copies </a:t>
            </a:r>
          </a:p>
        </p:txBody>
      </p:sp>
      <p:sp>
        <p:nvSpPr>
          <p:cNvPr id="41" name="TextBox 40">
            <a:extLst>
              <a:ext uri="{FF2B5EF4-FFF2-40B4-BE49-F238E27FC236}">
                <a16:creationId xmlns:a16="http://schemas.microsoft.com/office/drawing/2014/main" id="{6C1104A6-F7B9-564C-A424-7DEBE37FB4A2}"/>
              </a:ext>
            </a:extLst>
          </p:cNvPr>
          <p:cNvSpPr txBox="1"/>
          <p:nvPr/>
        </p:nvSpPr>
        <p:spPr>
          <a:xfrm>
            <a:off x="9096499" y="2871809"/>
            <a:ext cx="177272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Subpopulation a </a:t>
            </a:r>
          </a:p>
        </p:txBody>
      </p:sp>
      <p:sp>
        <p:nvSpPr>
          <p:cNvPr id="42" name="TextBox 41">
            <a:extLst>
              <a:ext uri="{FF2B5EF4-FFF2-40B4-BE49-F238E27FC236}">
                <a16:creationId xmlns:a16="http://schemas.microsoft.com/office/drawing/2014/main" id="{6BD080DA-654D-4B41-A645-E388FA1F4D53}"/>
              </a:ext>
            </a:extLst>
          </p:cNvPr>
          <p:cNvSpPr txBox="1"/>
          <p:nvPr/>
        </p:nvSpPr>
        <p:spPr>
          <a:xfrm>
            <a:off x="9096499" y="5023262"/>
            <a:ext cx="177272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Subpopulation b </a:t>
            </a:r>
          </a:p>
        </p:txBody>
      </p:sp>
    </p:spTree>
    <p:extLst>
      <p:ext uri="{BB962C8B-B14F-4D97-AF65-F5344CB8AC3E}">
        <p14:creationId xmlns:p14="http://schemas.microsoft.com/office/powerpoint/2010/main" val="944417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820D6EAF-F9EF-8A49-A41C-4688E029AD97}"/>
              </a:ext>
            </a:extLst>
          </p:cNvPr>
          <p:cNvSpPr/>
          <p:nvPr/>
        </p:nvSpPr>
        <p:spPr>
          <a:xfrm>
            <a:off x="1267508" y="1143560"/>
            <a:ext cx="581891" cy="1235034"/>
          </a:xfrm>
          <a:custGeom>
            <a:avLst/>
            <a:gdLst>
              <a:gd name="connsiteX0" fmla="*/ 0 w 581891"/>
              <a:gd name="connsiteY0" fmla="*/ 1235034 h 1235034"/>
              <a:gd name="connsiteX1" fmla="*/ 71252 w 581891"/>
              <a:gd name="connsiteY1" fmla="*/ 926276 h 1235034"/>
              <a:gd name="connsiteX2" fmla="*/ 356260 w 581891"/>
              <a:gd name="connsiteY2" fmla="*/ 783772 h 1235034"/>
              <a:gd name="connsiteX3" fmla="*/ 546265 w 581891"/>
              <a:gd name="connsiteY3" fmla="*/ 522515 h 1235034"/>
              <a:gd name="connsiteX4" fmla="*/ 451263 w 581891"/>
              <a:gd name="connsiteY4" fmla="*/ 190005 h 1235034"/>
              <a:gd name="connsiteX5" fmla="*/ 558141 w 581891"/>
              <a:gd name="connsiteY5" fmla="*/ 35626 h 1235034"/>
              <a:gd name="connsiteX6" fmla="*/ 581891 w 581891"/>
              <a:gd name="connsiteY6" fmla="*/ 0 h 1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891" h="1235034">
                <a:moveTo>
                  <a:pt x="0" y="1235034"/>
                </a:moveTo>
                <a:cubicBezTo>
                  <a:pt x="5937" y="1118260"/>
                  <a:pt x="11875" y="1001486"/>
                  <a:pt x="71252" y="926276"/>
                </a:cubicBezTo>
                <a:cubicBezTo>
                  <a:pt x="130629" y="851066"/>
                  <a:pt x="277091" y="851065"/>
                  <a:pt x="356260" y="783772"/>
                </a:cubicBezTo>
                <a:cubicBezTo>
                  <a:pt x="435429" y="716479"/>
                  <a:pt x="530431" y="621476"/>
                  <a:pt x="546265" y="522515"/>
                </a:cubicBezTo>
                <a:cubicBezTo>
                  <a:pt x="562099" y="423554"/>
                  <a:pt x="449284" y="271153"/>
                  <a:pt x="451263" y="190005"/>
                </a:cubicBezTo>
                <a:cubicBezTo>
                  <a:pt x="453242" y="108857"/>
                  <a:pt x="536370" y="67293"/>
                  <a:pt x="558141" y="35626"/>
                </a:cubicBezTo>
                <a:cubicBezTo>
                  <a:pt x="579912" y="3959"/>
                  <a:pt x="580901" y="1979"/>
                  <a:pt x="581891" y="0"/>
                </a:cubicBezTo>
              </a:path>
            </a:pathLst>
          </a:cu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reeform 4">
            <a:extLst>
              <a:ext uri="{FF2B5EF4-FFF2-40B4-BE49-F238E27FC236}">
                <a16:creationId xmlns:a16="http://schemas.microsoft.com/office/drawing/2014/main" id="{55CE27B4-6E90-D543-94F3-1FD0A3C0866C}"/>
              </a:ext>
            </a:extLst>
          </p:cNvPr>
          <p:cNvSpPr/>
          <p:nvPr/>
        </p:nvSpPr>
        <p:spPr>
          <a:xfrm>
            <a:off x="1431783" y="1143560"/>
            <a:ext cx="581891" cy="1235034"/>
          </a:xfrm>
          <a:custGeom>
            <a:avLst/>
            <a:gdLst>
              <a:gd name="connsiteX0" fmla="*/ 0 w 581891"/>
              <a:gd name="connsiteY0" fmla="*/ 1235034 h 1235034"/>
              <a:gd name="connsiteX1" fmla="*/ 71252 w 581891"/>
              <a:gd name="connsiteY1" fmla="*/ 926276 h 1235034"/>
              <a:gd name="connsiteX2" fmla="*/ 356260 w 581891"/>
              <a:gd name="connsiteY2" fmla="*/ 783772 h 1235034"/>
              <a:gd name="connsiteX3" fmla="*/ 546265 w 581891"/>
              <a:gd name="connsiteY3" fmla="*/ 522515 h 1235034"/>
              <a:gd name="connsiteX4" fmla="*/ 451263 w 581891"/>
              <a:gd name="connsiteY4" fmla="*/ 190005 h 1235034"/>
              <a:gd name="connsiteX5" fmla="*/ 558141 w 581891"/>
              <a:gd name="connsiteY5" fmla="*/ 35626 h 1235034"/>
              <a:gd name="connsiteX6" fmla="*/ 581891 w 581891"/>
              <a:gd name="connsiteY6" fmla="*/ 0 h 1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891" h="1235034">
                <a:moveTo>
                  <a:pt x="0" y="1235034"/>
                </a:moveTo>
                <a:cubicBezTo>
                  <a:pt x="5937" y="1118260"/>
                  <a:pt x="11875" y="1001486"/>
                  <a:pt x="71252" y="926276"/>
                </a:cubicBezTo>
                <a:cubicBezTo>
                  <a:pt x="130629" y="851066"/>
                  <a:pt x="277091" y="851065"/>
                  <a:pt x="356260" y="783772"/>
                </a:cubicBezTo>
                <a:cubicBezTo>
                  <a:pt x="435429" y="716479"/>
                  <a:pt x="530431" y="621476"/>
                  <a:pt x="546265" y="522515"/>
                </a:cubicBezTo>
                <a:cubicBezTo>
                  <a:pt x="562099" y="423554"/>
                  <a:pt x="449284" y="271153"/>
                  <a:pt x="451263" y="190005"/>
                </a:cubicBezTo>
                <a:cubicBezTo>
                  <a:pt x="453242" y="108857"/>
                  <a:pt x="536370" y="67293"/>
                  <a:pt x="558141" y="35626"/>
                </a:cubicBezTo>
                <a:cubicBezTo>
                  <a:pt x="579912" y="3959"/>
                  <a:pt x="580901" y="1979"/>
                  <a:pt x="581891" y="0"/>
                </a:cubicBezTo>
              </a:path>
            </a:pathLst>
          </a:cu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764E5D84-C61B-4C40-A4DA-81A78AE7DE62}"/>
                  </a:ext>
                </a:extLst>
              </p14:cNvPr>
              <p14:cNvContentPartPr/>
              <p14:nvPr/>
            </p14:nvContentPartPr>
            <p14:xfrm>
              <a:off x="2092011" y="1203283"/>
              <a:ext cx="548280" cy="1316520"/>
            </p14:xfrm>
          </p:contentPart>
        </mc:Choice>
        <mc:Fallback xmlns="">
          <p:pic>
            <p:nvPicPr>
              <p:cNvPr id="6" name="Ink 5">
                <a:extLst>
                  <a:ext uri="{FF2B5EF4-FFF2-40B4-BE49-F238E27FC236}">
                    <a16:creationId xmlns:a16="http://schemas.microsoft.com/office/drawing/2014/main" id="{764E5D84-C61B-4C40-A4DA-81A78AE7DE62}"/>
                  </a:ext>
                </a:extLst>
              </p:cNvPr>
              <p:cNvPicPr/>
              <p:nvPr/>
            </p:nvPicPr>
            <p:blipFill>
              <a:blip r:embed="rId3"/>
              <a:stretch>
                <a:fillRect/>
              </a:stretch>
            </p:blipFill>
            <p:spPr>
              <a:xfrm>
                <a:off x="2083011" y="1194283"/>
                <a:ext cx="565920" cy="1334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6176B27F-41D8-4A46-B75B-8A48522673CB}"/>
                  </a:ext>
                </a:extLst>
              </p14:cNvPr>
              <p14:cNvContentPartPr/>
              <p14:nvPr/>
            </p14:nvContentPartPr>
            <p14:xfrm>
              <a:off x="2246451" y="1223803"/>
              <a:ext cx="552240" cy="1339920"/>
            </p14:xfrm>
          </p:contentPart>
        </mc:Choice>
        <mc:Fallback xmlns="">
          <p:pic>
            <p:nvPicPr>
              <p:cNvPr id="7" name="Ink 6">
                <a:extLst>
                  <a:ext uri="{FF2B5EF4-FFF2-40B4-BE49-F238E27FC236}">
                    <a16:creationId xmlns:a16="http://schemas.microsoft.com/office/drawing/2014/main" id="{6176B27F-41D8-4A46-B75B-8A48522673CB}"/>
                  </a:ext>
                </a:extLst>
              </p:cNvPr>
              <p:cNvPicPr/>
              <p:nvPr/>
            </p:nvPicPr>
            <p:blipFill>
              <a:blip r:embed="rId5"/>
              <a:stretch>
                <a:fillRect/>
              </a:stretch>
            </p:blipFill>
            <p:spPr>
              <a:xfrm>
                <a:off x="2237811" y="1215163"/>
                <a:ext cx="569880" cy="1357560"/>
              </a:xfrm>
              <a:prstGeom prst="rect">
                <a:avLst/>
              </a:prstGeom>
            </p:spPr>
          </p:pic>
        </mc:Fallback>
      </mc:AlternateContent>
      <p:grpSp>
        <p:nvGrpSpPr>
          <p:cNvPr id="8" name="Group 7">
            <a:extLst>
              <a:ext uri="{FF2B5EF4-FFF2-40B4-BE49-F238E27FC236}">
                <a16:creationId xmlns:a16="http://schemas.microsoft.com/office/drawing/2014/main" id="{C45AB1D0-562D-5440-92E3-7EFADA3112AE}"/>
              </a:ext>
            </a:extLst>
          </p:cNvPr>
          <p:cNvGrpSpPr/>
          <p:nvPr/>
        </p:nvGrpSpPr>
        <p:grpSpPr>
          <a:xfrm>
            <a:off x="1740291" y="1410643"/>
            <a:ext cx="231840" cy="100080"/>
            <a:chOff x="1399058" y="3129036"/>
            <a:chExt cx="231840" cy="100080"/>
          </a:xfrm>
        </p:grpSpPr>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06A251BA-37F1-E741-A087-283AC7CE0F28}"/>
                    </a:ext>
                  </a:extLst>
                </p14:cNvPr>
                <p14:cNvContentPartPr/>
                <p14:nvPr/>
              </p14:nvContentPartPr>
              <p14:xfrm>
                <a:off x="1399058" y="3147036"/>
                <a:ext cx="64800" cy="82080"/>
              </p14:xfrm>
            </p:contentPart>
          </mc:Choice>
          <mc:Fallback xmlns="">
            <p:pic>
              <p:nvPicPr>
                <p:cNvPr id="9" name="Ink 8">
                  <a:extLst>
                    <a:ext uri="{FF2B5EF4-FFF2-40B4-BE49-F238E27FC236}">
                      <a16:creationId xmlns:a16="http://schemas.microsoft.com/office/drawing/2014/main" id="{06A251BA-37F1-E741-A087-283AC7CE0F28}"/>
                    </a:ext>
                  </a:extLst>
                </p:cNvPr>
                <p:cNvPicPr/>
                <p:nvPr/>
              </p:nvPicPr>
              <p:blipFill>
                <a:blip r:embed="rId7"/>
                <a:stretch>
                  <a:fillRect/>
                </a:stretch>
              </p:blipFill>
              <p:spPr>
                <a:xfrm>
                  <a:off x="1394738" y="3142716"/>
                  <a:ext cx="734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678B1F69-4069-234B-9203-3329272186F6}"/>
                    </a:ext>
                  </a:extLst>
                </p14:cNvPr>
                <p14:cNvContentPartPr/>
                <p14:nvPr/>
              </p14:nvContentPartPr>
              <p14:xfrm>
                <a:off x="1559978" y="3129036"/>
                <a:ext cx="70920" cy="82440"/>
              </p14:xfrm>
            </p:contentPart>
          </mc:Choice>
          <mc:Fallback xmlns="">
            <p:pic>
              <p:nvPicPr>
                <p:cNvPr id="10" name="Ink 9">
                  <a:extLst>
                    <a:ext uri="{FF2B5EF4-FFF2-40B4-BE49-F238E27FC236}">
                      <a16:creationId xmlns:a16="http://schemas.microsoft.com/office/drawing/2014/main" id="{678B1F69-4069-234B-9203-3329272186F6}"/>
                    </a:ext>
                  </a:extLst>
                </p:cNvPr>
                <p:cNvPicPr/>
                <p:nvPr/>
              </p:nvPicPr>
              <p:blipFill>
                <a:blip r:embed="rId9"/>
                <a:stretch>
                  <a:fillRect/>
                </a:stretch>
              </p:blipFill>
              <p:spPr>
                <a:xfrm>
                  <a:off x="1555658" y="3124716"/>
                  <a:ext cx="79560" cy="91080"/>
                </a:xfrm>
                <a:prstGeom prst="rect">
                  <a:avLst/>
                </a:prstGeom>
              </p:spPr>
            </p:pic>
          </mc:Fallback>
        </mc:AlternateContent>
      </p:grpSp>
      <p:sp>
        <p:nvSpPr>
          <p:cNvPr id="11" name="Freeform 10">
            <a:extLst>
              <a:ext uri="{FF2B5EF4-FFF2-40B4-BE49-F238E27FC236}">
                <a16:creationId xmlns:a16="http://schemas.microsoft.com/office/drawing/2014/main" id="{5F69DEB9-AD2B-EB4D-A791-CF4A77A62939}"/>
              </a:ext>
            </a:extLst>
          </p:cNvPr>
          <p:cNvSpPr/>
          <p:nvPr/>
        </p:nvSpPr>
        <p:spPr>
          <a:xfrm>
            <a:off x="922268" y="3281340"/>
            <a:ext cx="581891" cy="1235034"/>
          </a:xfrm>
          <a:custGeom>
            <a:avLst/>
            <a:gdLst>
              <a:gd name="connsiteX0" fmla="*/ 0 w 581891"/>
              <a:gd name="connsiteY0" fmla="*/ 1235034 h 1235034"/>
              <a:gd name="connsiteX1" fmla="*/ 71252 w 581891"/>
              <a:gd name="connsiteY1" fmla="*/ 926276 h 1235034"/>
              <a:gd name="connsiteX2" fmla="*/ 356260 w 581891"/>
              <a:gd name="connsiteY2" fmla="*/ 783772 h 1235034"/>
              <a:gd name="connsiteX3" fmla="*/ 546265 w 581891"/>
              <a:gd name="connsiteY3" fmla="*/ 522515 h 1235034"/>
              <a:gd name="connsiteX4" fmla="*/ 451263 w 581891"/>
              <a:gd name="connsiteY4" fmla="*/ 190005 h 1235034"/>
              <a:gd name="connsiteX5" fmla="*/ 558141 w 581891"/>
              <a:gd name="connsiteY5" fmla="*/ 35626 h 1235034"/>
              <a:gd name="connsiteX6" fmla="*/ 581891 w 581891"/>
              <a:gd name="connsiteY6" fmla="*/ 0 h 1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891" h="1235034">
                <a:moveTo>
                  <a:pt x="0" y="1235034"/>
                </a:moveTo>
                <a:cubicBezTo>
                  <a:pt x="5937" y="1118260"/>
                  <a:pt x="11875" y="1001486"/>
                  <a:pt x="71252" y="926276"/>
                </a:cubicBezTo>
                <a:cubicBezTo>
                  <a:pt x="130629" y="851066"/>
                  <a:pt x="277091" y="851065"/>
                  <a:pt x="356260" y="783772"/>
                </a:cubicBezTo>
                <a:cubicBezTo>
                  <a:pt x="435429" y="716479"/>
                  <a:pt x="530431" y="621476"/>
                  <a:pt x="546265" y="522515"/>
                </a:cubicBezTo>
                <a:cubicBezTo>
                  <a:pt x="562099" y="423554"/>
                  <a:pt x="449284" y="271153"/>
                  <a:pt x="451263" y="190005"/>
                </a:cubicBezTo>
                <a:cubicBezTo>
                  <a:pt x="453242" y="108857"/>
                  <a:pt x="536370" y="67293"/>
                  <a:pt x="558141" y="35626"/>
                </a:cubicBezTo>
                <a:cubicBezTo>
                  <a:pt x="579912" y="3959"/>
                  <a:pt x="580901" y="1979"/>
                  <a:pt x="581891" y="0"/>
                </a:cubicBezTo>
              </a:path>
            </a:pathLst>
          </a:cu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11">
            <a:extLst>
              <a:ext uri="{FF2B5EF4-FFF2-40B4-BE49-F238E27FC236}">
                <a16:creationId xmlns:a16="http://schemas.microsoft.com/office/drawing/2014/main" id="{990DE3E3-A5AC-7345-AE32-1A46918B8492}"/>
              </a:ext>
            </a:extLst>
          </p:cNvPr>
          <p:cNvSpPr/>
          <p:nvPr/>
        </p:nvSpPr>
        <p:spPr>
          <a:xfrm>
            <a:off x="1086543" y="3281340"/>
            <a:ext cx="581891" cy="1235034"/>
          </a:xfrm>
          <a:custGeom>
            <a:avLst/>
            <a:gdLst>
              <a:gd name="connsiteX0" fmla="*/ 0 w 581891"/>
              <a:gd name="connsiteY0" fmla="*/ 1235034 h 1235034"/>
              <a:gd name="connsiteX1" fmla="*/ 71252 w 581891"/>
              <a:gd name="connsiteY1" fmla="*/ 926276 h 1235034"/>
              <a:gd name="connsiteX2" fmla="*/ 356260 w 581891"/>
              <a:gd name="connsiteY2" fmla="*/ 783772 h 1235034"/>
              <a:gd name="connsiteX3" fmla="*/ 546265 w 581891"/>
              <a:gd name="connsiteY3" fmla="*/ 522515 h 1235034"/>
              <a:gd name="connsiteX4" fmla="*/ 451263 w 581891"/>
              <a:gd name="connsiteY4" fmla="*/ 190005 h 1235034"/>
              <a:gd name="connsiteX5" fmla="*/ 558141 w 581891"/>
              <a:gd name="connsiteY5" fmla="*/ 35626 h 1235034"/>
              <a:gd name="connsiteX6" fmla="*/ 581891 w 581891"/>
              <a:gd name="connsiteY6" fmla="*/ 0 h 1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891" h="1235034">
                <a:moveTo>
                  <a:pt x="0" y="1235034"/>
                </a:moveTo>
                <a:cubicBezTo>
                  <a:pt x="5937" y="1118260"/>
                  <a:pt x="11875" y="1001486"/>
                  <a:pt x="71252" y="926276"/>
                </a:cubicBezTo>
                <a:cubicBezTo>
                  <a:pt x="130629" y="851066"/>
                  <a:pt x="277091" y="851065"/>
                  <a:pt x="356260" y="783772"/>
                </a:cubicBezTo>
                <a:cubicBezTo>
                  <a:pt x="435429" y="716479"/>
                  <a:pt x="530431" y="621476"/>
                  <a:pt x="546265" y="522515"/>
                </a:cubicBezTo>
                <a:cubicBezTo>
                  <a:pt x="562099" y="423554"/>
                  <a:pt x="449284" y="271153"/>
                  <a:pt x="451263" y="190005"/>
                </a:cubicBezTo>
                <a:cubicBezTo>
                  <a:pt x="453242" y="108857"/>
                  <a:pt x="536370" y="67293"/>
                  <a:pt x="558141" y="35626"/>
                </a:cubicBezTo>
                <a:cubicBezTo>
                  <a:pt x="579912" y="3959"/>
                  <a:pt x="580901" y="1979"/>
                  <a:pt x="581891" y="0"/>
                </a:cubicBezTo>
              </a:path>
            </a:pathLst>
          </a:cu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46BAD4B9-54B5-BC47-AA99-4BBD59CA5587}"/>
                  </a:ext>
                </a:extLst>
              </p14:cNvPr>
              <p14:cNvContentPartPr/>
              <p14:nvPr/>
            </p14:nvContentPartPr>
            <p14:xfrm>
              <a:off x="1746771" y="3341063"/>
              <a:ext cx="548280" cy="1316520"/>
            </p14:xfrm>
          </p:contentPart>
        </mc:Choice>
        <mc:Fallback xmlns="">
          <p:pic>
            <p:nvPicPr>
              <p:cNvPr id="13" name="Ink 12">
                <a:extLst>
                  <a:ext uri="{FF2B5EF4-FFF2-40B4-BE49-F238E27FC236}">
                    <a16:creationId xmlns:a16="http://schemas.microsoft.com/office/drawing/2014/main" id="{46BAD4B9-54B5-BC47-AA99-4BBD59CA5587}"/>
                  </a:ext>
                </a:extLst>
              </p:cNvPr>
              <p:cNvPicPr/>
              <p:nvPr/>
            </p:nvPicPr>
            <p:blipFill>
              <a:blip r:embed="rId3"/>
              <a:stretch>
                <a:fillRect/>
              </a:stretch>
            </p:blipFill>
            <p:spPr>
              <a:xfrm>
                <a:off x="1737771" y="3332063"/>
                <a:ext cx="565920" cy="1334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ED588AFA-28CE-9849-934A-1AC4E35B9C7E}"/>
                  </a:ext>
                </a:extLst>
              </p14:cNvPr>
              <p14:cNvContentPartPr/>
              <p14:nvPr/>
            </p14:nvContentPartPr>
            <p14:xfrm>
              <a:off x="1901211" y="3361583"/>
              <a:ext cx="552240" cy="1339920"/>
            </p14:xfrm>
          </p:contentPart>
        </mc:Choice>
        <mc:Fallback xmlns="">
          <p:pic>
            <p:nvPicPr>
              <p:cNvPr id="14" name="Ink 13">
                <a:extLst>
                  <a:ext uri="{FF2B5EF4-FFF2-40B4-BE49-F238E27FC236}">
                    <a16:creationId xmlns:a16="http://schemas.microsoft.com/office/drawing/2014/main" id="{ED588AFA-28CE-9849-934A-1AC4E35B9C7E}"/>
                  </a:ext>
                </a:extLst>
              </p:cNvPr>
              <p:cNvPicPr/>
              <p:nvPr/>
            </p:nvPicPr>
            <p:blipFill>
              <a:blip r:embed="rId12"/>
              <a:stretch>
                <a:fillRect/>
              </a:stretch>
            </p:blipFill>
            <p:spPr>
              <a:xfrm>
                <a:off x="1892211" y="3352583"/>
                <a:ext cx="569880" cy="1357560"/>
              </a:xfrm>
              <a:prstGeom prst="rect">
                <a:avLst/>
              </a:prstGeom>
            </p:spPr>
          </p:pic>
        </mc:Fallback>
      </mc:AlternateContent>
      <p:grpSp>
        <p:nvGrpSpPr>
          <p:cNvPr id="15" name="Group 14">
            <a:extLst>
              <a:ext uri="{FF2B5EF4-FFF2-40B4-BE49-F238E27FC236}">
                <a16:creationId xmlns:a16="http://schemas.microsoft.com/office/drawing/2014/main" id="{94027B5C-3493-7A4E-9163-9ACEEF67B9A0}"/>
              </a:ext>
            </a:extLst>
          </p:cNvPr>
          <p:cNvGrpSpPr/>
          <p:nvPr/>
        </p:nvGrpSpPr>
        <p:grpSpPr>
          <a:xfrm>
            <a:off x="1859811" y="4367063"/>
            <a:ext cx="164880" cy="113040"/>
            <a:chOff x="1863818" y="3947676"/>
            <a:chExt cx="164880" cy="113040"/>
          </a:xfrm>
        </p:grpSpPr>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6CB88C62-6ECA-5144-B29D-6970F03D6890}"/>
                    </a:ext>
                  </a:extLst>
                </p14:cNvPr>
                <p14:cNvContentPartPr/>
                <p14:nvPr/>
              </p14:nvContentPartPr>
              <p14:xfrm>
                <a:off x="1863818" y="3947676"/>
                <a:ext cx="49320" cy="76680"/>
              </p14:xfrm>
            </p:contentPart>
          </mc:Choice>
          <mc:Fallback xmlns="">
            <p:pic>
              <p:nvPicPr>
                <p:cNvPr id="16" name="Ink 15">
                  <a:extLst>
                    <a:ext uri="{FF2B5EF4-FFF2-40B4-BE49-F238E27FC236}">
                      <a16:creationId xmlns:a16="http://schemas.microsoft.com/office/drawing/2014/main" id="{6CB88C62-6ECA-5144-B29D-6970F03D6890}"/>
                    </a:ext>
                  </a:extLst>
                </p:cNvPr>
                <p:cNvPicPr/>
                <p:nvPr/>
              </p:nvPicPr>
              <p:blipFill>
                <a:blip r:embed="rId14"/>
                <a:stretch>
                  <a:fillRect/>
                </a:stretch>
              </p:blipFill>
              <p:spPr>
                <a:xfrm>
                  <a:off x="1859498" y="3943356"/>
                  <a:ext cx="579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EAEE78DE-6820-6A45-A1A2-2A0F6850704C}"/>
                    </a:ext>
                  </a:extLst>
                </p14:cNvPr>
                <p14:cNvContentPartPr/>
                <p14:nvPr/>
              </p14:nvContentPartPr>
              <p14:xfrm>
                <a:off x="1996658" y="3959916"/>
                <a:ext cx="32040" cy="100800"/>
              </p14:xfrm>
            </p:contentPart>
          </mc:Choice>
          <mc:Fallback xmlns="">
            <p:pic>
              <p:nvPicPr>
                <p:cNvPr id="17" name="Ink 16">
                  <a:extLst>
                    <a:ext uri="{FF2B5EF4-FFF2-40B4-BE49-F238E27FC236}">
                      <a16:creationId xmlns:a16="http://schemas.microsoft.com/office/drawing/2014/main" id="{EAEE78DE-6820-6A45-A1A2-2A0F6850704C}"/>
                    </a:ext>
                  </a:extLst>
                </p:cNvPr>
                <p:cNvPicPr/>
                <p:nvPr/>
              </p:nvPicPr>
              <p:blipFill>
                <a:blip r:embed="rId16"/>
                <a:stretch>
                  <a:fillRect/>
                </a:stretch>
              </p:blipFill>
              <p:spPr>
                <a:xfrm>
                  <a:off x="1992338" y="3955596"/>
                  <a:ext cx="40680" cy="109440"/>
                </a:xfrm>
                <a:prstGeom prst="rect">
                  <a:avLst/>
                </a:prstGeom>
              </p:spPr>
            </p:pic>
          </mc:Fallback>
        </mc:AlternateContent>
      </p:grpSp>
      <p:sp>
        <p:nvSpPr>
          <p:cNvPr id="23" name="Freeform 22">
            <a:extLst>
              <a:ext uri="{FF2B5EF4-FFF2-40B4-BE49-F238E27FC236}">
                <a16:creationId xmlns:a16="http://schemas.microsoft.com/office/drawing/2014/main" id="{FDA1D166-7550-9D4C-AECA-ED2A4675595F}"/>
              </a:ext>
            </a:extLst>
          </p:cNvPr>
          <p:cNvSpPr/>
          <p:nvPr/>
        </p:nvSpPr>
        <p:spPr>
          <a:xfrm>
            <a:off x="4711352" y="2046085"/>
            <a:ext cx="581891" cy="1235034"/>
          </a:xfrm>
          <a:custGeom>
            <a:avLst/>
            <a:gdLst>
              <a:gd name="connsiteX0" fmla="*/ 0 w 581891"/>
              <a:gd name="connsiteY0" fmla="*/ 1235034 h 1235034"/>
              <a:gd name="connsiteX1" fmla="*/ 71252 w 581891"/>
              <a:gd name="connsiteY1" fmla="*/ 926276 h 1235034"/>
              <a:gd name="connsiteX2" fmla="*/ 356260 w 581891"/>
              <a:gd name="connsiteY2" fmla="*/ 783772 h 1235034"/>
              <a:gd name="connsiteX3" fmla="*/ 546265 w 581891"/>
              <a:gd name="connsiteY3" fmla="*/ 522515 h 1235034"/>
              <a:gd name="connsiteX4" fmla="*/ 451263 w 581891"/>
              <a:gd name="connsiteY4" fmla="*/ 190005 h 1235034"/>
              <a:gd name="connsiteX5" fmla="*/ 558141 w 581891"/>
              <a:gd name="connsiteY5" fmla="*/ 35626 h 1235034"/>
              <a:gd name="connsiteX6" fmla="*/ 581891 w 581891"/>
              <a:gd name="connsiteY6" fmla="*/ 0 h 1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891" h="1235034">
                <a:moveTo>
                  <a:pt x="0" y="1235034"/>
                </a:moveTo>
                <a:cubicBezTo>
                  <a:pt x="5937" y="1118260"/>
                  <a:pt x="11875" y="1001486"/>
                  <a:pt x="71252" y="926276"/>
                </a:cubicBezTo>
                <a:cubicBezTo>
                  <a:pt x="130629" y="851066"/>
                  <a:pt x="277091" y="851065"/>
                  <a:pt x="356260" y="783772"/>
                </a:cubicBezTo>
                <a:cubicBezTo>
                  <a:pt x="435429" y="716479"/>
                  <a:pt x="530431" y="621476"/>
                  <a:pt x="546265" y="522515"/>
                </a:cubicBezTo>
                <a:cubicBezTo>
                  <a:pt x="562099" y="423554"/>
                  <a:pt x="449284" y="271153"/>
                  <a:pt x="451263" y="190005"/>
                </a:cubicBezTo>
                <a:cubicBezTo>
                  <a:pt x="453242" y="108857"/>
                  <a:pt x="536370" y="67293"/>
                  <a:pt x="558141" y="35626"/>
                </a:cubicBezTo>
                <a:cubicBezTo>
                  <a:pt x="579912" y="3959"/>
                  <a:pt x="580901" y="1979"/>
                  <a:pt x="581891" y="0"/>
                </a:cubicBezTo>
              </a:path>
            </a:pathLst>
          </a:cu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23">
            <a:extLst>
              <a:ext uri="{FF2B5EF4-FFF2-40B4-BE49-F238E27FC236}">
                <a16:creationId xmlns:a16="http://schemas.microsoft.com/office/drawing/2014/main" id="{ADB3426A-331B-3E4C-B151-551A0C12F5F3}"/>
              </a:ext>
            </a:extLst>
          </p:cNvPr>
          <p:cNvSpPr/>
          <p:nvPr/>
        </p:nvSpPr>
        <p:spPr>
          <a:xfrm>
            <a:off x="4875627" y="2046085"/>
            <a:ext cx="581891" cy="1235034"/>
          </a:xfrm>
          <a:custGeom>
            <a:avLst/>
            <a:gdLst>
              <a:gd name="connsiteX0" fmla="*/ 0 w 581891"/>
              <a:gd name="connsiteY0" fmla="*/ 1235034 h 1235034"/>
              <a:gd name="connsiteX1" fmla="*/ 71252 w 581891"/>
              <a:gd name="connsiteY1" fmla="*/ 926276 h 1235034"/>
              <a:gd name="connsiteX2" fmla="*/ 356260 w 581891"/>
              <a:gd name="connsiteY2" fmla="*/ 783772 h 1235034"/>
              <a:gd name="connsiteX3" fmla="*/ 546265 w 581891"/>
              <a:gd name="connsiteY3" fmla="*/ 522515 h 1235034"/>
              <a:gd name="connsiteX4" fmla="*/ 451263 w 581891"/>
              <a:gd name="connsiteY4" fmla="*/ 190005 h 1235034"/>
              <a:gd name="connsiteX5" fmla="*/ 558141 w 581891"/>
              <a:gd name="connsiteY5" fmla="*/ 35626 h 1235034"/>
              <a:gd name="connsiteX6" fmla="*/ 581891 w 581891"/>
              <a:gd name="connsiteY6" fmla="*/ 0 h 1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891" h="1235034">
                <a:moveTo>
                  <a:pt x="0" y="1235034"/>
                </a:moveTo>
                <a:cubicBezTo>
                  <a:pt x="5937" y="1118260"/>
                  <a:pt x="11875" y="1001486"/>
                  <a:pt x="71252" y="926276"/>
                </a:cubicBezTo>
                <a:cubicBezTo>
                  <a:pt x="130629" y="851066"/>
                  <a:pt x="277091" y="851065"/>
                  <a:pt x="356260" y="783772"/>
                </a:cubicBezTo>
                <a:cubicBezTo>
                  <a:pt x="435429" y="716479"/>
                  <a:pt x="530431" y="621476"/>
                  <a:pt x="546265" y="522515"/>
                </a:cubicBezTo>
                <a:cubicBezTo>
                  <a:pt x="562099" y="423554"/>
                  <a:pt x="449284" y="271153"/>
                  <a:pt x="451263" y="190005"/>
                </a:cubicBezTo>
                <a:cubicBezTo>
                  <a:pt x="453242" y="108857"/>
                  <a:pt x="536370" y="67293"/>
                  <a:pt x="558141" y="35626"/>
                </a:cubicBezTo>
                <a:cubicBezTo>
                  <a:pt x="579912" y="3959"/>
                  <a:pt x="580901" y="1979"/>
                  <a:pt x="581891" y="0"/>
                </a:cubicBezTo>
              </a:path>
            </a:pathLst>
          </a:cu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17">
            <p14:nvContentPartPr>
              <p14:cNvPr id="27" name="Ink 26">
                <a:extLst>
                  <a:ext uri="{FF2B5EF4-FFF2-40B4-BE49-F238E27FC236}">
                    <a16:creationId xmlns:a16="http://schemas.microsoft.com/office/drawing/2014/main" id="{F972A870-E123-A84C-878A-A22925907C16}"/>
                  </a:ext>
                </a:extLst>
              </p14:cNvPr>
              <p14:cNvContentPartPr/>
              <p14:nvPr/>
            </p14:nvContentPartPr>
            <p14:xfrm>
              <a:off x="5345055" y="2313168"/>
              <a:ext cx="70920" cy="82440"/>
            </p14:xfrm>
          </p:contentPart>
        </mc:Choice>
        <mc:Fallback xmlns="">
          <p:pic>
            <p:nvPicPr>
              <p:cNvPr id="27" name="Ink 26">
                <a:extLst>
                  <a:ext uri="{FF2B5EF4-FFF2-40B4-BE49-F238E27FC236}">
                    <a16:creationId xmlns:a16="http://schemas.microsoft.com/office/drawing/2014/main" id="{F972A870-E123-A84C-878A-A22925907C16}"/>
                  </a:ext>
                </a:extLst>
              </p:cNvPr>
              <p:cNvPicPr/>
              <p:nvPr/>
            </p:nvPicPr>
            <p:blipFill>
              <a:blip r:embed="rId9"/>
              <a:stretch>
                <a:fillRect/>
              </a:stretch>
            </p:blipFill>
            <p:spPr>
              <a:xfrm>
                <a:off x="5340735" y="2308848"/>
                <a:ext cx="795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Ink 27">
                <a:extLst>
                  <a:ext uri="{FF2B5EF4-FFF2-40B4-BE49-F238E27FC236}">
                    <a16:creationId xmlns:a16="http://schemas.microsoft.com/office/drawing/2014/main" id="{25D203A0-6E70-A044-AD35-9096D83E7895}"/>
                  </a:ext>
                </a:extLst>
              </p14:cNvPr>
              <p14:cNvContentPartPr/>
              <p14:nvPr/>
            </p14:nvContentPartPr>
            <p14:xfrm>
              <a:off x="5558751" y="2082278"/>
              <a:ext cx="548280" cy="1316520"/>
            </p14:xfrm>
          </p:contentPart>
        </mc:Choice>
        <mc:Fallback xmlns="">
          <p:pic>
            <p:nvPicPr>
              <p:cNvPr id="28" name="Ink 27">
                <a:extLst>
                  <a:ext uri="{FF2B5EF4-FFF2-40B4-BE49-F238E27FC236}">
                    <a16:creationId xmlns:a16="http://schemas.microsoft.com/office/drawing/2014/main" id="{25D203A0-6E70-A044-AD35-9096D83E7895}"/>
                  </a:ext>
                </a:extLst>
              </p:cNvPr>
              <p:cNvPicPr/>
              <p:nvPr/>
            </p:nvPicPr>
            <p:blipFill>
              <a:blip r:embed="rId3"/>
              <a:stretch>
                <a:fillRect/>
              </a:stretch>
            </p:blipFill>
            <p:spPr>
              <a:xfrm>
                <a:off x="5549751" y="2073278"/>
                <a:ext cx="565920" cy="1334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Ink 28">
                <a:extLst>
                  <a:ext uri="{FF2B5EF4-FFF2-40B4-BE49-F238E27FC236}">
                    <a16:creationId xmlns:a16="http://schemas.microsoft.com/office/drawing/2014/main" id="{9A26DF4D-C146-6B4D-B8D7-123B777D208B}"/>
                  </a:ext>
                </a:extLst>
              </p14:cNvPr>
              <p14:cNvContentPartPr/>
              <p14:nvPr/>
            </p14:nvContentPartPr>
            <p14:xfrm>
              <a:off x="5713191" y="2102798"/>
              <a:ext cx="552240" cy="1339920"/>
            </p14:xfrm>
          </p:contentPart>
        </mc:Choice>
        <mc:Fallback xmlns="">
          <p:pic>
            <p:nvPicPr>
              <p:cNvPr id="29" name="Ink 28">
                <a:extLst>
                  <a:ext uri="{FF2B5EF4-FFF2-40B4-BE49-F238E27FC236}">
                    <a16:creationId xmlns:a16="http://schemas.microsoft.com/office/drawing/2014/main" id="{9A26DF4D-C146-6B4D-B8D7-123B777D208B}"/>
                  </a:ext>
                </a:extLst>
              </p:cNvPr>
              <p:cNvPicPr/>
              <p:nvPr/>
            </p:nvPicPr>
            <p:blipFill>
              <a:blip r:embed="rId12"/>
              <a:stretch>
                <a:fillRect/>
              </a:stretch>
            </p:blipFill>
            <p:spPr>
              <a:xfrm>
                <a:off x="5704191" y="2093798"/>
                <a:ext cx="569880" cy="1357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1" name="Ink 30">
                <a:extLst>
                  <a:ext uri="{FF2B5EF4-FFF2-40B4-BE49-F238E27FC236}">
                    <a16:creationId xmlns:a16="http://schemas.microsoft.com/office/drawing/2014/main" id="{4EEDB827-F830-E346-8B6A-93E0335DB920}"/>
                  </a:ext>
                </a:extLst>
              </p14:cNvPr>
              <p14:cNvContentPartPr/>
              <p14:nvPr/>
            </p14:nvContentPartPr>
            <p14:xfrm>
              <a:off x="5671791" y="3108278"/>
              <a:ext cx="49320" cy="76680"/>
            </p14:xfrm>
          </p:contentPart>
        </mc:Choice>
        <mc:Fallback xmlns="">
          <p:pic>
            <p:nvPicPr>
              <p:cNvPr id="31" name="Ink 30">
                <a:extLst>
                  <a:ext uri="{FF2B5EF4-FFF2-40B4-BE49-F238E27FC236}">
                    <a16:creationId xmlns:a16="http://schemas.microsoft.com/office/drawing/2014/main" id="{4EEDB827-F830-E346-8B6A-93E0335DB920}"/>
                  </a:ext>
                </a:extLst>
              </p:cNvPr>
              <p:cNvPicPr/>
              <p:nvPr/>
            </p:nvPicPr>
            <p:blipFill>
              <a:blip r:embed="rId14"/>
              <a:stretch>
                <a:fillRect/>
              </a:stretch>
            </p:blipFill>
            <p:spPr>
              <a:xfrm>
                <a:off x="5667471" y="3103958"/>
                <a:ext cx="57960" cy="85320"/>
              </a:xfrm>
              <a:prstGeom prst="rect">
                <a:avLst/>
              </a:prstGeom>
            </p:spPr>
          </p:pic>
        </mc:Fallback>
      </mc:AlternateContent>
      <p:sp>
        <p:nvSpPr>
          <p:cNvPr id="33" name="TextBox 32">
            <a:extLst>
              <a:ext uri="{FF2B5EF4-FFF2-40B4-BE49-F238E27FC236}">
                <a16:creationId xmlns:a16="http://schemas.microsoft.com/office/drawing/2014/main" id="{542B0089-4FF3-8843-8D58-62611FCD8CE5}"/>
              </a:ext>
            </a:extLst>
          </p:cNvPr>
          <p:cNvSpPr txBox="1"/>
          <p:nvPr/>
        </p:nvSpPr>
        <p:spPr>
          <a:xfrm>
            <a:off x="4590912" y="3610793"/>
            <a:ext cx="193567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Hybrid will have two functional genes in different locations </a:t>
            </a:r>
          </a:p>
        </p:txBody>
      </p:sp>
      <mc:AlternateContent xmlns:mc="http://schemas.openxmlformats.org/markup-compatibility/2006" xmlns:p14="http://schemas.microsoft.com/office/powerpoint/2010/main">
        <mc:Choice Requires="p14">
          <p:contentPart p14:bwMode="auto" r:id="rId21">
            <p14:nvContentPartPr>
              <p14:cNvPr id="42" name="Ink 41">
                <a:extLst>
                  <a:ext uri="{FF2B5EF4-FFF2-40B4-BE49-F238E27FC236}">
                    <a16:creationId xmlns:a16="http://schemas.microsoft.com/office/drawing/2014/main" id="{5BE80AA9-0AA0-344C-B162-28DEDCF7623B}"/>
                  </a:ext>
                </a:extLst>
              </p14:cNvPr>
              <p14:cNvContentPartPr/>
              <p14:nvPr/>
            </p14:nvContentPartPr>
            <p14:xfrm>
              <a:off x="2846258" y="2090203"/>
              <a:ext cx="1477080" cy="863280"/>
            </p14:xfrm>
          </p:contentPart>
        </mc:Choice>
        <mc:Fallback xmlns="">
          <p:pic>
            <p:nvPicPr>
              <p:cNvPr id="42" name="Ink 41">
                <a:extLst>
                  <a:ext uri="{FF2B5EF4-FFF2-40B4-BE49-F238E27FC236}">
                    <a16:creationId xmlns:a16="http://schemas.microsoft.com/office/drawing/2014/main" id="{5BE80AA9-0AA0-344C-B162-28DEDCF7623B}"/>
                  </a:ext>
                </a:extLst>
              </p:cNvPr>
              <p:cNvPicPr/>
              <p:nvPr/>
            </p:nvPicPr>
            <p:blipFill>
              <a:blip r:embed="rId22"/>
              <a:stretch>
                <a:fillRect/>
              </a:stretch>
            </p:blipFill>
            <p:spPr>
              <a:xfrm>
                <a:off x="2841938" y="2085883"/>
                <a:ext cx="1485720" cy="871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3" name="Ink 42">
                <a:extLst>
                  <a:ext uri="{FF2B5EF4-FFF2-40B4-BE49-F238E27FC236}">
                    <a16:creationId xmlns:a16="http://schemas.microsoft.com/office/drawing/2014/main" id="{67F779BE-B567-8D41-B2B0-6903CD79D50B}"/>
                  </a:ext>
                </a:extLst>
              </p14:cNvPr>
              <p14:cNvContentPartPr/>
              <p14:nvPr/>
            </p14:nvContentPartPr>
            <p14:xfrm>
              <a:off x="2695778" y="2968963"/>
              <a:ext cx="1589760" cy="912600"/>
            </p14:xfrm>
          </p:contentPart>
        </mc:Choice>
        <mc:Fallback xmlns="">
          <p:pic>
            <p:nvPicPr>
              <p:cNvPr id="43" name="Ink 42">
                <a:extLst>
                  <a:ext uri="{FF2B5EF4-FFF2-40B4-BE49-F238E27FC236}">
                    <a16:creationId xmlns:a16="http://schemas.microsoft.com/office/drawing/2014/main" id="{67F779BE-B567-8D41-B2B0-6903CD79D50B}"/>
                  </a:ext>
                </a:extLst>
              </p:cNvPr>
              <p:cNvPicPr/>
              <p:nvPr/>
            </p:nvPicPr>
            <p:blipFill>
              <a:blip r:embed="rId24"/>
              <a:stretch>
                <a:fillRect/>
              </a:stretch>
            </p:blipFill>
            <p:spPr>
              <a:xfrm>
                <a:off x="2691458" y="2964643"/>
                <a:ext cx="1598400" cy="921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0" name="Ink 49">
                <a:extLst>
                  <a:ext uri="{FF2B5EF4-FFF2-40B4-BE49-F238E27FC236}">
                    <a16:creationId xmlns:a16="http://schemas.microsoft.com/office/drawing/2014/main" id="{38279B8C-7DFF-C442-B0C1-8DBE3ED091AB}"/>
                  </a:ext>
                </a:extLst>
              </p14:cNvPr>
              <p14:cNvContentPartPr/>
              <p14:nvPr/>
            </p14:nvContentPartPr>
            <p14:xfrm>
              <a:off x="4201298" y="2835403"/>
              <a:ext cx="146520" cy="221400"/>
            </p14:xfrm>
          </p:contentPart>
        </mc:Choice>
        <mc:Fallback xmlns="">
          <p:pic>
            <p:nvPicPr>
              <p:cNvPr id="50" name="Ink 49">
                <a:extLst>
                  <a:ext uri="{FF2B5EF4-FFF2-40B4-BE49-F238E27FC236}">
                    <a16:creationId xmlns:a16="http://schemas.microsoft.com/office/drawing/2014/main" id="{38279B8C-7DFF-C442-B0C1-8DBE3ED091AB}"/>
                  </a:ext>
                </a:extLst>
              </p:cNvPr>
              <p:cNvPicPr/>
              <p:nvPr/>
            </p:nvPicPr>
            <p:blipFill>
              <a:blip r:embed="rId26"/>
              <a:stretch>
                <a:fillRect/>
              </a:stretch>
            </p:blipFill>
            <p:spPr>
              <a:xfrm>
                <a:off x="4196978" y="2831083"/>
                <a:ext cx="15516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1" name="Ink 50">
                <a:extLst>
                  <a:ext uri="{FF2B5EF4-FFF2-40B4-BE49-F238E27FC236}">
                    <a16:creationId xmlns:a16="http://schemas.microsoft.com/office/drawing/2014/main" id="{6F459CC2-AB6E-B340-9021-DC8921005FE4}"/>
                  </a:ext>
                </a:extLst>
              </p14:cNvPr>
              <p14:cNvContentPartPr/>
              <p14:nvPr/>
            </p14:nvContentPartPr>
            <p14:xfrm>
              <a:off x="1517498" y="-251364"/>
              <a:ext cx="360" cy="1440"/>
            </p14:xfrm>
          </p:contentPart>
        </mc:Choice>
        <mc:Fallback xmlns="">
          <p:pic>
            <p:nvPicPr>
              <p:cNvPr id="51" name="Ink 50">
                <a:extLst>
                  <a:ext uri="{FF2B5EF4-FFF2-40B4-BE49-F238E27FC236}">
                    <a16:creationId xmlns:a16="http://schemas.microsoft.com/office/drawing/2014/main" id="{6F459CC2-AB6E-B340-9021-DC8921005FE4}"/>
                  </a:ext>
                </a:extLst>
              </p:cNvPr>
              <p:cNvPicPr/>
              <p:nvPr/>
            </p:nvPicPr>
            <p:blipFill>
              <a:blip r:embed="rId28"/>
              <a:stretch>
                <a:fillRect/>
              </a:stretch>
            </p:blipFill>
            <p:spPr>
              <a:xfrm>
                <a:off x="1513178" y="-255684"/>
                <a:ext cx="900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2" name="Ink 51">
                <a:extLst>
                  <a:ext uri="{FF2B5EF4-FFF2-40B4-BE49-F238E27FC236}">
                    <a16:creationId xmlns:a16="http://schemas.microsoft.com/office/drawing/2014/main" id="{B7C5C0E4-E331-FC48-8D57-A1913C873796}"/>
                  </a:ext>
                </a:extLst>
              </p14:cNvPr>
              <p14:cNvContentPartPr/>
              <p14:nvPr/>
            </p14:nvContentPartPr>
            <p14:xfrm>
              <a:off x="4231898" y="-473124"/>
              <a:ext cx="360" cy="1440"/>
            </p14:xfrm>
          </p:contentPart>
        </mc:Choice>
        <mc:Fallback xmlns="">
          <p:pic>
            <p:nvPicPr>
              <p:cNvPr id="52" name="Ink 51">
                <a:extLst>
                  <a:ext uri="{FF2B5EF4-FFF2-40B4-BE49-F238E27FC236}">
                    <a16:creationId xmlns:a16="http://schemas.microsoft.com/office/drawing/2014/main" id="{B7C5C0E4-E331-FC48-8D57-A1913C873796}"/>
                  </a:ext>
                </a:extLst>
              </p:cNvPr>
              <p:cNvPicPr/>
              <p:nvPr/>
            </p:nvPicPr>
            <p:blipFill>
              <a:blip r:embed="rId28"/>
              <a:stretch>
                <a:fillRect/>
              </a:stretch>
            </p:blipFill>
            <p:spPr>
              <a:xfrm>
                <a:off x="4227578" y="-477444"/>
                <a:ext cx="900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3" name="Ink 52">
                <a:extLst>
                  <a:ext uri="{FF2B5EF4-FFF2-40B4-BE49-F238E27FC236}">
                    <a16:creationId xmlns:a16="http://schemas.microsoft.com/office/drawing/2014/main" id="{69879359-690A-1343-BA0E-A12EE2FF7698}"/>
                  </a:ext>
                </a:extLst>
              </p14:cNvPr>
              <p14:cNvContentPartPr/>
              <p14:nvPr/>
            </p14:nvContentPartPr>
            <p14:xfrm>
              <a:off x="7701578" y="-356124"/>
              <a:ext cx="360" cy="360"/>
            </p14:xfrm>
          </p:contentPart>
        </mc:Choice>
        <mc:Fallback xmlns="">
          <p:pic>
            <p:nvPicPr>
              <p:cNvPr id="53" name="Ink 52">
                <a:extLst>
                  <a:ext uri="{FF2B5EF4-FFF2-40B4-BE49-F238E27FC236}">
                    <a16:creationId xmlns:a16="http://schemas.microsoft.com/office/drawing/2014/main" id="{69879359-690A-1343-BA0E-A12EE2FF7698}"/>
                  </a:ext>
                </a:extLst>
              </p:cNvPr>
              <p:cNvPicPr/>
              <p:nvPr/>
            </p:nvPicPr>
            <p:blipFill>
              <a:blip r:embed="rId28"/>
              <a:stretch>
                <a:fillRect/>
              </a:stretch>
            </p:blipFill>
            <p:spPr>
              <a:xfrm>
                <a:off x="7697258" y="-360444"/>
                <a:ext cx="9000" cy="9000"/>
              </a:xfrm>
              <a:prstGeom prst="rect">
                <a:avLst/>
              </a:prstGeom>
            </p:spPr>
          </p:pic>
        </mc:Fallback>
      </mc:AlternateContent>
      <p:sp>
        <p:nvSpPr>
          <p:cNvPr id="54" name="TextBox 53">
            <a:extLst>
              <a:ext uri="{FF2B5EF4-FFF2-40B4-BE49-F238E27FC236}">
                <a16:creationId xmlns:a16="http://schemas.microsoft.com/office/drawing/2014/main" id="{C4A49162-05A2-134D-B3D6-0147913D8865}"/>
              </a:ext>
            </a:extLst>
          </p:cNvPr>
          <p:cNvSpPr txBox="1"/>
          <p:nvPr/>
        </p:nvSpPr>
        <p:spPr>
          <a:xfrm>
            <a:off x="5456793" y="881950"/>
            <a:ext cx="53251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F1</a:t>
            </a:r>
          </a:p>
        </p:txBody>
      </p:sp>
      <p:sp>
        <p:nvSpPr>
          <p:cNvPr id="55" name="TextBox 54">
            <a:extLst>
              <a:ext uri="{FF2B5EF4-FFF2-40B4-BE49-F238E27FC236}">
                <a16:creationId xmlns:a16="http://schemas.microsoft.com/office/drawing/2014/main" id="{0E59EBDF-13F9-ED41-B904-A0CC069BCD07}"/>
              </a:ext>
            </a:extLst>
          </p:cNvPr>
          <p:cNvSpPr txBox="1"/>
          <p:nvPr/>
        </p:nvSpPr>
        <p:spPr>
          <a:xfrm>
            <a:off x="9413031" y="809094"/>
            <a:ext cx="53251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F2</a:t>
            </a:r>
          </a:p>
        </p:txBody>
      </p:sp>
      <p:cxnSp>
        <p:nvCxnSpPr>
          <p:cNvPr id="57" name="Straight Connector 56">
            <a:extLst>
              <a:ext uri="{FF2B5EF4-FFF2-40B4-BE49-F238E27FC236}">
                <a16:creationId xmlns:a16="http://schemas.microsoft.com/office/drawing/2014/main" id="{B426020C-5FCA-C14F-99EB-32FC57E16652}"/>
              </a:ext>
            </a:extLst>
          </p:cNvPr>
          <p:cNvCxnSpPr/>
          <p:nvPr/>
        </p:nvCxnSpPr>
        <p:spPr>
          <a:xfrm>
            <a:off x="8348352" y="1846699"/>
            <a:ext cx="26244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EA4BB41-9347-ED47-B3DF-A802382C2F1E}"/>
              </a:ext>
            </a:extLst>
          </p:cNvPr>
          <p:cNvCxnSpPr/>
          <p:nvPr/>
        </p:nvCxnSpPr>
        <p:spPr>
          <a:xfrm>
            <a:off x="8348352" y="2663602"/>
            <a:ext cx="26244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83F4769-C980-E041-92CD-7D222480F9EC}"/>
              </a:ext>
            </a:extLst>
          </p:cNvPr>
          <p:cNvCxnSpPr/>
          <p:nvPr/>
        </p:nvCxnSpPr>
        <p:spPr>
          <a:xfrm>
            <a:off x="8348351" y="3593276"/>
            <a:ext cx="2624447" cy="0"/>
          </a:xfrm>
          <a:prstGeom prst="line">
            <a:avLst/>
          </a:prstGeom>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B9710970-6BAD-7D42-AF83-45F1986E9AB8}"/>
              </a:ext>
            </a:extLst>
          </p:cNvPr>
          <p:cNvSpPr txBox="1"/>
          <p:nvPr/>
        </p:nvSpPr>
        <p:spPr>
          <a:xfrm>
            <a:off x="8597735" y="1413164"/>
            <a:ext cx="7425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Chr1+</a:t>
            </a:r>
          </a:p>
        </p:txBody>
      </p:sp>
      <p:sp>
        <p:nvSpPr>
          <p:cNvPr id="61" name="TextBox 60">
            <a:extLst>
              <a:ext uri="{FF2B5EF4-FFF2-40B4-BE49-F238E27FC236}">
                <a16:creationId xmlns:a16="http://schemas.microsoft.com/office/drawing/2014/main" id="{EBBECA45-7DFE-DA4B-87F8-356A00778719}"/>
              </a:ext>
            </a:extLst>
          </p:cNvPr>
          <p:cNvSpPr txBox="1"/>
          <p:nvPr/>
        </p:nvSpPr>
        <p:spPr>
          <a:xfrm>
            <a:off x="10173966" y="1405248"/>
            <a:ext cx="75052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Chr1 -</a:t>
            </a:r>
          </a:p>
        </p:txBody>
      </p:sp>
      <p:cxnSp>
        <p:nvCxnSpPr>
          <p:cNvPr id="62" name="Straight Connector 61">
            <a:extLst>
              <a:ext uri="{FF2B5EF4-FFF2-40B4-BE49-F238E27FC236}">
                <a16:creationId xmlns:a16="http://schemas.microsoft.com/office/drawing/2014/main" id="{AB39D6EB-D2E8-964C-B3D9-A7851B849929}"/>
              </a:ext>
            </a:extLst>
          </p:cNvPr>
          <p:cNvCxnSpPr>
            <a:cxnSpLocks/>
          </p:cNvCxnSpPr>
          <p:nvPr/>
        </p:nvCxnSpPr>
        <p:spPr>
          <a:xfrm flipV="1">
            <a:off x="8348351" y="1861544"/>
            <a:ext cx="0" cy="1731732"/>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0159A28-D50D-E247-8C50-9481C21B1644}"/>
              </a:ext>
            </a:extLst>
          </p:cNvPr>
          <p:cNvCxnSpPr>
            <a:cxnSpLocks/>
          </p:cNvCxnSpPr>
          <p:nvPr/>
        </p:nvCxnSpPr>
        <p:spPr>
          <a:xfrm flipV="1">
            <a:off x="9785265" y="1849669"/>
            <a:ext cx="0" cy="1731732"/>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36F61BE-26C5-404E-A9E8-3984B9CAD5CB}"/>
              </a:ext>
            </a:extLst>
          </p:cNvPr>
          <p:cNvCxnSpPr>
            <a:cxnSpLocks/>
          </p:cNvCxnSpPr>
          <p:nvPr/>
        </p:nvCxnSpPr>
        <p:spPr>
          <a:xfrm flipV="1">
            <a:off x="10972797" y="1837793"/>
            <a:ext cx="0" cy="1731732"/>
          </a:xfrm>
          <a:prstGeom prst="line">
            <a:avLst/>
          </a:prstGeom>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EB12A1E3-A4C3-7F42-B940-CFAFC768B513}"/>
              </a:ext>
            </a:extLst>
          </p:cNvPr>
          <p:cNvSpPr txBox="1"/>
          <p:nvPr/>
        </p:nvSpPr>
        <p:spPr>
          <a:xfrm>
            <a:off x="7441565" y="2058933"/>
            <a:ext cx="7425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Chr2+</a:t>
            </a:r>
          </a:p>
        </p:txBody>
      </p:sp>
      <p:sp>
        <p:nvSpPr>
          <p:cNvPr id="68" name="TextBox 67">
            <a:extLst>
              <a:ext uri="{FF2B5EF4-FFF2-40B4-BE49-F238E27FC236}">
                <a16:creationId xmlns:a16="http://schemas.microsoft.com/office/drawing/2014/main" id="{9F7177B0-191B-174D-82ED-C991681E40C5}"/>
              </a:ext>
            </a:extLst>
          </p:cNvPr>
          <p:cNvSpPr txBox="1"/>
          <p:nvPr/>
        </p:nvSpPr>
        <p:spPr>
          <a:xfrm>
            <a:off x="7441565" y="3029700"/>
            <a:ext cx="75052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Chr2- </a:t>
            </a:r>
          </a:p>
        </p:txBody>
      </p:sp>
      <p:sp>
        <p:nvSpPr>
          <p:cNvPr id="69" name="TextBox 68">
            <a:extLst>
              <a:ext uri="{FF2B5EF4-FFF2-40B4-BE49-F238E27FC236}">
                <a16:creationId xmlns:a16="http://schemas.microsoft.com/office/drawing/2014/main" id="{2E8EA824-A5D7-B24D-8093-57049EAFAB20}"/>
              </a:ext>
            </a:extLst>
          </p:cNvPr>
          <p:cNvSpPr txBox="1"/>
          <p:nvPr/>
        </p:nvSpPr>
        <p:spPr>
          <a:xfrm>
            <a:off x="8760439" y="2068998"/>
            <a:ext cx="4171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70" name="TextBox 69">
            <a:extLst>
              <a:ext uri="{FF2B5EF4-FFF2-40B4-BE49-F238E27FC236}">
                <a16:creationId xmlns:a16="http://schemas.microsoft.com/office/drawing/2014/main" id="{E1B0E3BC-4430-4C47-82D4-DAE2EB0CC5EB}"/>
              </a:ext>
            </a:extLst>
          </p:cNvPr>
          <p:cNvSpPr txBox="1"/>
          <p:nvPr/>
        </p:nvSpPr>
        <p:spPr>
          <a:xfrm>
            <a:off x="10197352" y="2067638"/>
            <a:ext cx="4171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72" name="TextBox 71">
            <a:extLst>
              <a:ext uri="{FF2B5EF4-FFF2-40B4-BE49-F238E27FC236}">
                <a16:creationId xmlns:a16="http://schemas.microsoft.com/office/drawing/2014/main" id="{AE438034-5F89-2144-AA2B-E28C3ACD6701}"/>
              </a:ext>
            </a:extLst>
          </p:cNvPr>
          <p:cNvSpPr txBox="1"/>
          <p:nvPr/>
        </p:nvSpPr>
        <p:spPr>
          <a:xfrm>
            <a:off x="8784189" y="2982038"/>
            <a:ext cx="4171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73" name="TextBox 72">
            <a:extLst>
              <a:ext uri="{FF2B5EF4-FFF2-40B4-BE49-F238E27FC236}">
                <a16:creationId xmlns:a16="http://schemas.microsoft.com/office/drawing/2014/main" id="{134E51E3-34E2-724D-8429-9D6409423FF3}"/>
              </a:ext>
            </a:extLst>
          </p:cNvPr>
          <p:cNvSpPr txBox="1"/>
          <p:nvPr/>
        </p:nvSpPr>
        <p:spPr>
          <a:xfrm>
            <a:off x="10124376" y="2943773"/>
            <a:ext cx="4700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0 +</a:t>
            </a:r>
          </a:p>
        </p:txBody>
      </p:sp>
      <p:sp>
        <p:nvSpPr>
          <p:cNvPr id="74" name="TextBox 73">
            <a:extLst>
              <a:ext uri="{FF2B5EF4-FFF2-40B4-BE49-F238E27FC236}">
                <a16:creationId xmlns:a16="http://schemas.microsoft.com/office/drawing/2014/main" id="{0678507F-6D06-024A-A8B5-40ED3438EC87}"/>
              </a:ext>
            </a:extLst>
          </p:cNvPr>
          <p:cNvSpPr txBox="1"/>
          <p:nvPr/>
        </p:nvSpPr>
        <p:spPr>
          <a:xfrm>
            <a:off x="8033655" y="3723071"/>
            <a:ext cx="35032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25% the F2 will not have a functional gene.</a:t>
            </a:r>
          </a:p>
        </p:txBody>
      </p:sp>
      <p:sp>
        <p:nvSpPr>
          <p:cNvPr id="75" name="TextBox 74">
            <a:extLst>
              <a:ext uri="{FF2B5EF4-FFF2-40B4-BE49-F238E27FC236}">
                <a16:creationId xmlns:a16="http://schemas.microsoft.com/office/drawing/2014/main" id="{A6F4E3EC-F624-E246-836C-950AFFB31C7A}"/>
              </a:ext>
            </a:extLst>
          </p:cNvPr>
          <p:cNvSpPr txBox="1"/>
          <p:nvPr/>
        </p:nvSpPr>
        <p:spPr>
          <a:xfrm>
            <a:off x="3244575" y="5211268"/>
            <a:ext cx="839398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case 100 genes were initially duplicated.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50 will be differentially fixed, and for each of </a:t>
            </a:r>
            <a:b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these the chance of being completely lost is 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chance the none of the 50 genes is lost is 0.75</a:t>
            </a:r>
            <a:r>
              <a:rPr kumimoji="0" lang="en-US" sz="2400" b="0" i="0" u="none" strike="noStrike" kern="1200" cap="none" spc="0" normalizeH="0" baseline="30000" noProof="0" dirty="0">
                <a:ln>
                  <a:noFill/>
                </a:ln>
                <a:solidFill>
                  <a:prstClr val="black"/>
                </a:solidFill>
                <a:effectLst/>
                <a:uLnTx/>
                <a:uFillTx/>
                <a:latin typeface="Calibri" panose="020F0502020204030204"/>
                <a:ea typeface="+mn-ea"/>
                <a:cs typeface="+mn-cs"/>
              </a:rPr>
              <a:t>50</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6x10</a:t>
            </a:r>
            <a:r>
              <a:rPr kumimoji="0" lang="en-US" sz="2400" b="0" i="0" u="none" strike="noStrike" kern="1200" cap="none" spc="0" normalizeH="0" baseline="30000" noProof="0" dirty="0">
                <a:ln>
                  <a:noFill/>
                </a:ln>
                <a:solidFill>
                  <a:prstClr val="black"/>
                </a:solidFill>
                <a:effectLst/>
                <a:uLnTx/>
                <a:uFillTx/>
                <a:latin typeface="Calibri" panose="020F0502020204030204"/>
                <a:ea typeface="+mn-ea"/>
                <a:cs typeface="+mn-cs"/>
              </a:rPr>
              <a:t>-7</a:t>
            </a:r>
          </a:p>
        </p:txBody>
      </p:sp>
    </p:spTree>
    <p:extLst>
      <p:ext uri="{BB962C8B-B14F-4D97-AF65-F5344CB8AC3E}">
        <p14:creationId xmlns:p14="http://schemas.microsoft.com/office/powerpoint/2010/main" val="3543328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a:spLocks noGrp="1"/>
          </p:cNvSpPr>
          <p:nvPr>
            <p:ph type="body" idx="1"/>
          </p:nvPr>
        </p:nvSpPr>
        <p:spPr>
          <a:xfrm>
            <a:off x="206400" y="1069067"/>
            <a:ext cx="11779200" cy="2826800"/>
          </a:xfrm>
          <a:prstGeom prst="rect">
            <a:avLst/>
          </a:prstGeom>
          <a:noFill/>
          <a:ln>
            <a:noFill/>
          </a:ln>
        </p:spPr>
        <p:txBody>
          <a:bodyPr spcFirstLastPara="1" vert="horz" wrap="square" lIns="121900" tIns="60933" rIns="121900" bIns="60933" rtlCol="0" anchor="t" anchorCtr="0">
            <a:noAutofit/>
          </a:bodyPr>
          <a:lstStyle/>
          <a:p>
            <a:pPr marL="457189" indent="-440256">
              <a:spcBef>
                <a:spcPts val="0"/>
              </a:spcBef>
              <a:buClr>
                <a:srgbClr val="000000"/>
              </a:buClr>
              <a:buSzPts val="1800"/>
              <a:buFont typeface="Noto Sans Symbols"/>
              <a:buChar char="▪"/>
            </a:pPr>
            <a:r>
              <a:rPr lang="en">
                <a:solidFill>
                  <a:srgbClr val="000000"/>
                </a:solidFill>
              </a:rPr>
              <a:t>With nucleic sequences, each residue is expected every 4 positions on average</a:t>
            </a:r>
            <a:endParaRPr sz="2133">
              <a:solidFill>
                <a:srgbClr val="000000"/>
              </a:solidFill>
            </a:endParaRPr>
          </a:p>
          <a:p>
            <a:pPr marL="990575" lvl="1" indent="-364058">
              <a:spcBef>
                <a:spcPts val="480"/>
              </a:spcBef>
              <a:buClr>
                <a:srgbClr val="000000"/>
              </a:buClr>
              <a:buSzPts val="1600"/>
              <a:buFont typeface="Noto Sans Symbols"/>
              <a:buChar char="▪"/>
            </a:pPr>
            <a:r>
              <a:rPr lang="en" sz="2133">
                <a:solidFill>
                  <a:srgbClr val="000000"/>
                </a:solidFill>
              </a:rPr>
              <a:t>Single letter-based dot plot not very informative</a:t>
            </a:r>
            <a:endParaRPr sz="1600">
              <a:solidFill>
                <a:srgbClr val="000000"/>
              </a:solidFill>
            </a:endParaRPr>
          </a:p>
          <a:p>
            <a:pPr marL="457189" indent="-440256">
              <a:spcBef>
                <a:spcPts val="533"/>
              </a:spcBef>
              <a:buClr>
                <a:schemeClr val="dk1"/>
              </a:buClr>
              <a:buSzPts val="1800"/>
              <a:buFont typeface="Noto Sans Symbols"/>
              <a:buChar char="▪"/>
            </a:pPr>
            <a:r>
              <a:rPr lang="en">
                <a:solidFill>
                  <a:srgbClr val="000000"/>
                </a:solidFill>
              </a:rPr>
              <a:t>Can set up dot plots to display only</a:t>
            </a:r>
            <a:r>
              <a:rPr lang="en"/>
              <a:t> </a:t>
            </a:r>
            <a:r>
              <a:rPr lang="en" b="1">
                <a:solidFill>
                  <a:srgbClr val="31859B"/>
                </a:solidFill>
              </a:rPr>
              <a:t>word</a:t>
            </a:r>
            <a:r>
              <a:rPr lang="en"/>
              <a:t> (</a:t>
            </a:r>
            <a:r>
              <a:rPr lang="en">
                <a:solidFill>
                  <a:srgbClr val="000000"/>
                </a:solidFill>
              </a:rPr>
              <a:t>multiple letter) matches</a:t>
            </a:r>
            <a:endParaRPr sz="2133">
              <a:solidFill>
                <a:srgbClr val="000000"/>
              </a:solidFill>
            </a:endParaRPr>
          </a:p>
          <a:p>
            <a:pPr marL="990575" lvl="1" indent="-364058">
              <a:spcBef>
                <a:spcPts val="480"/>
              </a:spcBef>
              <a:buClr>
                <a:srgbClr val="000000"/>
              </a:buClr>
              <a:buSzPts val="1600"/>
              <a:buFont typeface="Noto Sans Symbols"/>
              <a:buChar char="▪"/>
            </a:pPr>
            <a:r>
              <a:rPr lang="en" sz="2133">
                <a:solidFill>
                  <a:srgbClr val="000000"/>
                </a:solidFill>
              </a:rPr>
              <a:t>Words correspond to a diagonal of dots in the letter-based dot plot</a:t>
            </a:r>
            <a:endParaRPr sz="1600">
              <a:solidFill>
                <a:srgbClr val="000000"/>
              </a:solidFill>
            </a:endParaRPr>
          </a:p>
          <a:p>
            <a:pPr marL="457189" indent="-440256">
              <a:spcBef>
                <a:spcPts val="533"/>
              </a:spcBef>
              <a:buClr>
                <a:schemeClr val="dk1"/>
              </a:buClr>
              <a:buSzPts val="1800"/>
              <a:buFont typeface="Noto Sans Symbols"/>
              <a:buChar char="▪"/>
            </a:pPr>
            <a:r>
              <a:rPr lang="en">
                <a:solidFill>
                  <a:srgbClr val="000000"/>
                </a:solidFill>
              </a:rPr>
              <a:t>Ex: alignment of </a:t>
            </a:r>
            <a:r>
              <a:rPr lang="en">
                <a:solidFill>
                  <a:srgbClr val="FF0000"/>
                </a:solidFill>
              </a:rPr>
              <a:t>PHO5</a:t>
            </a:r>
            <a:r>
              <a:rPr lang="en"/>
              <a:t> </a:t>
            </a:r>
            <a:r>
              <a:rPr lang="en">
                <a:solidFill>
                  <a:srgbClr val="000000"/>
                </a:solidFill>
              </a:rPr>
              <a:t>and</a:t>
            </a:r>
            <a:r>
              <a:rPr lang="en"/>
              <a:t> </a:t>
            </a:r>
            <a:r>
              <a:rPr lang="en">
                <a:solidFill>
                  <a:srgbClr val="FF0000"/>
                </a:solidFill>
              </a:rPr>
              <a:t>PHO3</a:t>
            </a:r>
            <a:r>
              <a:rPr lang="en"/>
              <a:t> </a:t>
            </a:r>
            <a:r>
              <a:rPr lang="en">
                <a:solidFill>
                  <a:srgbClr val="000000"/>
                </a:solidFill>
              </a:rPr>
              <a:t>coding sequences, with different word sizes</a:t>
            </a:r>
            <a:endParaRPr sz="2133">
              <a:solidFill>
                <a:srgbClr val="000000"/>
              </a:solidFill>
            </a:endParaRPr>
          </a:p>
          <a:p>
            <a:pPr marL="990575" lvl="1" indent="-364058">
              <a:spcBef>
                <a:spcPts val="480"/>
              </a:spcBef>
              <a:spcAft>
                <a:spcPts val="2133"/>
              </a:spcAft>
              <a:buClr>
                <a:srgbClr val="000000"/>
              </a:buClr>
              <a:buSzPts val="1600"/>
              <a:buFont typeface="Noto Sans Symbols"/>
              <a:buChar char="▪"/>
            </a:pPr>
            <a:r>
              <a:rPr lang="en" sz="2133">
                <a:solidFill>
                  <a:srgbClr val="000000"/>
                </a:solidFill>
              </a:rPr>
              <a:t>larger the word size, higher the stringency of match</a:t>
            </a:r>
            <a:endParaRPr sz="1600">
              <a:solidFill>
                <a:srgbClr val="000000"/>
              </a:solidFill>
            </a:endParaRPr>
          </a:p>
        </p:txBody>
      </p:sp>
      <p:pic>
        <p:nvPicPr>
          <p:cNvPr id="110" name="Google Shape;110;p19"/>
          <p:cNvPicPr preferRelativeResize="0"/>
          <p:nvPr/>
        </p:nvPicPr>
        <p:blipFill rotWithShape="1">
          <a:blip r:embed="rId3">
            <a:alphaModFix/>
          </a:blip>
          <a:srcRect t="5926"/>
          <a:stretch/>
        </p:blipFill>
        <p:spPr>
          <a:xfrm>
            <a:off x="7981903" y="4121067"/>
            <a:ext cx="3255333" cy="2618999"/>
          </a:xfrm>
          <a:prstGeom prst="rect">
            <a:avLst/>
          </a:prstGeom>
          <a:noFill/>
          <a:ln>
            <a:noFill/>
          </a:ln>
        </p:spPr>
      </p:pic>
      <p:sp>
        <p:nvSpPr>
          <p:cNvPr id="111" name="Google Shape;111;p19"/>
          <p:cNvSpPr/>
          <p:nvPr/>
        </p:nvSpPr>
        <p:spPr>
          <a:xfrm>
            <a:off x="8964257" y="4225740"/>
            <a:ext cx="1722000" cy="402800"/>
          </a:xfrm>
          <a:prstGeom prst="rect">
            <a:avLst/>
          </a:prstGeom>
          <a:solidFill>
            <a:schemeClr val="lt1"/>
          </a:solidFill>
          <a:ln>
            <a:noFill/>
          </a:ln>
        </p:spPr>
        <p:txBody>
          <a:bodyPr spcFirstLastPara="1" wrap="square" lIns="121900" tIns="60933" rIns="121900" bIns="60933" anchor="t" anchorCtr="0">
            <a:noAutofit/>
          </a:bodyPr>
          <a:lstStyle/>
          <a:p>
            <a:pPr algn="ctr"/>
            <a:r>
              <a:rPr lang="en" sz="1600">
                <a:solidFill>
                  <a:schemeClr val="dk1"/>
                </a:solidFill>
                <a:latin typeface="Arial"/>
                <a:ea typeface="Arial"/>
                <a:cs typeface="Arial"/>
                <a:sym typeface="Arial"/>
              </a:rPr>
              <a:t>Word size = 10</a:t>
            </a:r>
            <a:endParaRPr sz="2400"/>
          </a:p>
        </p:txBody>
      </p:sp>
      <p:pic>
        <p:nvPicPr>
          <p:cNvPr id="112" name="Google Shape;112;p19"/>
          <p:cNvPicPr preferRelativeResize="0"/>
          <p:nvPr/>
        </p:nvPicPr>
        <p:blipFill rotWithShape="1">
          <a:blip r:embed="rId4">
            <a:alphaModFix/>
          </a:blip>
          <a:srcRect/>
          <a:stretch/>
        </p:blipFill>
        <p:spPr>
          <a:xfrm>
            <a:off x="4571421" y="4165367"/>
            <a:ext cx="3153649" cy="2574267"/>
          </a:xfrm>
          <a:prstGeom prst="rect">
            <a:avLst/>
          </a:prstGeom>
          <a:noFill/>
          <a:ln>
            <a:noFill/>
          </a:ln>
        </p:spPr>
      </p:pic>
      <p:sp>
        <p:nvSpPr>
          <p:cNvPr id="113" name="Google Shape;113;p19"/>
          <p:cNvSpPr/>
          <p:nvPr/>
        </p:nvSpPr>
        <p:spPr>
          <a:xfrm>
            <a:off x="5565363" y="4225833"/>
            <a:ext cx="1514000" cy="402800"/>
          </a:xfrm>
          <a:prstGeom prst="rect">
            <a:avLst/>
          </a:prstGeom>
          <a:solidFill>
            <a:schemeClr val="lt1"/>
          </a:solidFill>
          <a:ln>
            <a:noFill/>
          </a:ln>
        </p:spPr>
        <p:txBody>
          <a:bodyPr spcFirstLastPara="1" wrap="square" lIns="121900" tIns="60933" rIns="121900" bIns="60933" anchor="t" anchorCtr="0">
            <a:noAutofit/>
          </a:bodyPr>
          <a:lstStyle/>
          <a:p>
            <a:pPr algn="ctr"/>
            <a:r>
              <a:rPr lang="en" sz="1600">
                <a:solidFill>
                  <a:schemeClr val="dk1"/>
                </a:solidFill>
                <a:latin typeface="Arial"/>
                <a:ea typeface="Arial"/>
                <a:cs typeface="Arial"/>
                <a:sym typeface="Arial"/>
              </a:rPr>
              <a:t>Word size = 3</a:t>
            </a:r>
            <a:endParaRPr sz="2400"/>
          </a:p>
        </p:txBody>
      </p:sp>
      <p:pic>
        <p:nvPicPr>
          <p:cNvPr id="114" name="Google Shape;114;p19"/>
          <p:cNvPicPr preferRelativeResize="0"/>
          <p:nvPr/>
        </p:nvPicPr>
        <p:blipFill rotWithShape="1">
          <a:blip r:embed="rId5">
            <a:alphaModFix/>
          </a:blip>
          <a:srcRect/>
          <a:stretch/>
        </p:blipFill>
        <p:spPr>
          <a:xfrm>
            <a:off x="1284435" y="4123733"/>
            <a:ext cx="3002800" cy="2616699"/>
          </a:xfrm>
          <a:prstGeom prst="rect">
            <a:avLst/>
          </a:prstGeom>
          <a:noFill/>
          <a:ln>
            <a:noFill/>
          </a:ln>
        </p:spPr>
      </p:pic>
      <p:sp>
        <p:nvSpPr>
          <p:cNvPr id="115" name="Google Shape;115;p19"/>
          <p:cNvSpPr/>
          <p:nvPr/>
        </p:nvSpPr>
        <p:spPr>
          <a:xfrm>
            <a:off x="2166467" y="4225833"/>
            <a:ext cx="1514000" cy="402800"/>
          </a:xfrm>
          <a:prstGeom prst="rect">
            <a:avLst/>
          </a:prstGeom>
          <a:solidFill>
            <a:schemeClr val="lt1"/>
          </a:solidFill>
          <a:ln>
            <a:noFill/>
          </a:ln>
        </p:spPr>
        <p:txBody>
          <a:bodyPr spcFirstLastPara="1" wrap="square" lIns="121900" tIns="60933" rIns="121900" bIns="60933" anchor="t" anchorCtr="0">
            <a:noAutofit/>
          </a:bodyPr>
          <a:lstStyle/>
          <a:p>
            <a:pPr algn="ctr"/>
            <a:r>
              <a:rPr lang="en" sz="1600">
                <a:solidFill>
                  <a:schemeClr val="dk1"/>
                </a:solidFill>
                <a:latin typeface="Arial"/>
                <a:ea typeface="Arial"/>
                <a:cs typeface="Arial"/>
                <a:sym typeface="Arial"/>
              </a:rPr>
              <a:t>Word size = 2</a:t>
            </a:r>
            <a:endParaRPr sz="2400"/>
          </a:p>
        </p:txBody>
      </p:sp>
      <p:sp>
        <p:nvSpPr>
          <p:cNvPr id="116" name="Google Shape;116;p19"/>
          <p:cNvSpPr txBox="1">
            <a:spLocks noGrp="1"/>
          </p:cNvSpPr>
          <p:nvPr>
            <p:ph type="title"/>
          </p:nvPr>
        </p:nvSpPr>
        <p:spPr>
          <a:xfrm>
            <a:off x="415600" y="237867"/>
            <a:ext cx="11360800" cy="831200"/>
          </a:xfrm>
          <a:prstGeom prst="rect">
            <a:avLst/>
          </a:prstGeom>
        </p:spPr>
        <p:txBody>
          <a:bodyPr spcFirstLastPara="1" vert="horz" wrap="square" lIns="121900" tIns="60933" rIns="121900" bIns="60933" rtlCol="0" anchor="ctr" anchorCtr="0">
            <a:noAutofit/>
          </a:bodyPr>
          <a:lstStyle/>
          <a:p>
            <a:pPr>
              <a:spcBef>
                <a:spcPts val="0"/>
              </a:spcBef>
            </a:pPr>
            <a:r>
              <a:rPr lang="en">
                <a:latin typeface="Proxima Nova"/>
                <a:ea typeface="Proxima Nova"/>
                <a:cs typeface="Proxima Nova"/>
                <a:sym typeface="Proxima Nova"/>
              </a:rPr>
              <a:t>Dotplot with Word Matches</a:t>
            </a:r>
            <a:endParaRPr>
              <a:latin typeface="Proxima Nova"/>
              <a:ea typeface="Proxima Nova"/>
              <a:cs typeface="Proxima Nova"/>
              <a:sym typeface="Proxima Nov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BB621-1871-F64E-9864-85F30A9B60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40EACA1-3171-644F-BDBD-A1CBA7D4839C}"/>
              </a:ext>
            </a:extLst>
          </p:cNvPr>
          <p:cNvSpPr>
            <a:spLocks noGrp="1"/>
          </p:cNvSpPr>
          <p:nvPr>
            <p:ph idx="1"/>
          </p:nvPr>
        </p:nvSpPr>
        <p:spPr>
          <a:xfrm>
            <a:off x="393356" y="2000035"/>
            <a:ext cx="3793388" cy="4351338"/>
          </a:xfrm>
        </p:spPr>
        <p:txBody>
          <a:bodyPr/>
          <a:lstStyle/>
          <a:p>
            <a:pPr marL="0" indent="0">
              <a:buNone/>
            </a:pPr>
            <a:r>
              <a:rPr lang="en-US" dirty="0"/>
              <a:t>Alignment of a protein against itself consisting of multiple </a:t>
            </a:r>
            <a:r>
              <a:rPr lang="en-US" dirty="0" err="1"/>
              <a:t>repeted</a:t>
            </a:r>
            <a:r>
              <a:rPr lang="en-US" dirty="0"/>
              <a:t> domains </a:t>
            </a:r>
          </a:p>
        </p:txBody>
      </p:sp>
      <p:pic>
        <p:nvPicPr>
          <p:cNvPr id="4" name="Picture 3">
            <a:extLst>
              <a:ext uri="{FF2B5EF4-FFF2-40B4-BE49-F238E27FC236}">
                <a16:creationId xmlns:a16="http://schemas.microsoft.com/office/drawing/2014/main" id="{C12AB733-9C55-1145-BD17-8F7B55D1C341}"/>
              </a:ext>
            </a:extLst>
          </p:cNvPr>
          <p:cNvPicPr>
            <a:picLocks noChangeAspect="1"/>
          </p:cNvPicPr>
          <p:nvPr/>
        </p:nvPicPr>
        <p:blipFill>
          <a:blip r:embed="rId2"/>
          <a:stretch>
            <a:fillRect/>
          </a:stretch>
        </p:blipFill>
        <p:spPr>
          <a:xfrm>
            <a:off x="4186744" y="0"/>
            <a:ext cx="8005256" cy="6351373"/>
          </a:xfrm>
          <a:prstGeom prst="rect">
            <a:avLst/>
          </a:prstGeom>
        </p:spPr>
      </p:pic>
      <p:sp>
        <p:nvSpPr>
          <p:cNvPr id="5" name="TextBox 4">
            <a:extLst>
              <a:ext uri="{FF2B5EF4-FFF2-40B4-BE49-F238E27FC236}">
                <a16:creationId xmlns:a16="http://schemas.microsoft.com/office/drawing/2014/main" id="{0890D25C-6796-804A-B854-1F3B58A31F71}"/>
              </a:ext>
            </a:extLst>
          </p:cNvPr>
          <p:cNvSpPr txBox="1"/>
          <p:nvPr/>
        </p:nvSpPr>
        <p:spPr>
          <a:xfrm>
            <a:off x="0" y="6476054"/>
            <a:ext cx="5787033" cy="369332"/>
          </a:xfrm>
          <a:prstGeom prst="rect">
            <a:avLst/>
          </a:prstGeom>
          <a:noFill/>
        </p:spPr>
        <p:txBody>
          <a:bodyPr wrap="none" rtlCol="0">
            <a:spAutoFit/>
          </a:bodyPr>
          <a:lstStyle/>
          <a:p>
            <a:r>
              <a:rPr lang="en-US" dirty="0"/>
              <a:t>from: https://</a:t>
            </a:r>
            <a:r>
              <a:rPr lang="en-US" dirty="0" err="1"/>
              <a:t>myhits.sib.swiss</a:t>
            </a:r>
            <a:r>
              <a:rPr lang="en-US" dirty="0"/>
              <a:t>/util/</a:t>
            </a:r>
            <a:r>
              <a:rPr lang="en-US" dirty="0" err="1"/>
              <a:t>dotlet</a:t>
            </a:r>
            <a:r>
              <a:rPr lang="en-US" dirty="0"/>
              <a:t>/doc/</a:t>
            </a:r>
            <a:r>
              <a:rPr lang="en-US" dirty="0" err="1"/>
              <a:t>repeats.html</a:t>
            </a:r>
            <a:r>
              <a:rPr lang="en-US" dirty="0"/>
              <a:t> </a:t>
            </a:r>
          </a:p>
        </p:txBody>
      </p:sp>
    </p:spTree>
    <p:extLst>
      <p:ext uri="{BB962C8B-B14F-4D97-AF65-F5344CB8AC3E}">
        <p14:creationId xmlns:p14="http://schemas.microsoft.com/office/powerpoint/2010/main" val="1912568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B4CB25-676D-8A48-A3F8-1B17E6B39E1F}"/>
              </a:ext>
            </a:extLst>
          </p:cNvPr>
          <p:cNvSpPr>
            <a:spLocks noGrp="1"/>
          </p:cNvSpPr>
          <p:nvPr>
            <p:ph idx="1"/>
          </p:nvPr>
        </p:nvSpPr>
        <p:spPr>
          <a:xfrm>
            <a:off x="640492" y="597313"/>
            <a:ext cx="10515600" cy="1065856"/>
          </a:xfrm>
        </p:spPr>
        <p:txBody>
          <a:bodyPr/>
          <a:lstStyle/>
          <a:p>
            <a:pPr marL="0" indent="0">
              <a:buNone/>
            </a:pPr>
            <a:r>
              <a:rPr lang="en-US" dirty="0" err="1"/>
              <a:t>dotplots</a:t>
            </a:r>
            <a:r>
              <a:rPr lang="en-US" dirty="0"/>
              <a:t>  can also be used to compare a DNA sequence (in the three forward reading frames) against a protein: </a:t>
            </a:r>
          </a:p>
        </p:txBody>
      </p:sp>
      <p:pic>
        <p:nvPicPr>
          <p:cNvPr id="2050" name="Picture 2" descr="exons in dotlet">
            <a:extLst>
              <a:ext uri="{FF2B5EF4-FFF2-40B4-BE49-F238E27FC236}">
                <a16:creationId xmlns:a16="http://schemas.microsoft.com/office/drawing/2014/main" id="{6632C4E4-B50B-EA43-855C-0DE96DF0EE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4663" y="2656703"/>
            <a:ext cx="6762571" cy="248370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9A4D9A8-E9F8-E647-80AC-C93C149C95E9}"/>
              </a:ext>
            </a:extLst>
          </p:cNvPr>
          <p:cNvSpPr txBox="1"/>
          <p:nvPr/>
        </p:nvSpPr>
        <p:spPr>
          <a:xfrm>
            <a:off x="4497859" y="2067722"/>
            <a:ext cx="4830938" cy="369332"/>
          </a:xfrm>
          <a:prstGeom prst="rect">
            <a:avLst/>
          </a:prstGeom>
          <a:noFill/>
        </p:spPr>
        <p:txBody>
          <a:bodyPr wrap="none" rtlCol="0">
            <a:spAutoFit/>
          </a:bodyPr>
          <a:lstStyle/>
          <a:p>
            <a:r>
              <a:rPr lang="en-US" dirty="0"/>
              <a:t>gene encoding the V-ATPases A SU in Arabidopsis </a:t>
            </a:r>
          </a:p>
        </p:txBody>
      </p:sp>
      <p:sp>
        <p:nvSpPr>
          <p:cNvPr id="5" name="TextBox 4">
            <a:extLst>
              <a:ext uri="{FF2B5EF4-FFF2-40B4-BE49-F238E27FC236}">
                <a16:creationId xmlns:a16="http://schemas.microsoft.com/office/drawing/2014/main" id="{F74AFF36-C4BB-DA4A-B31A-8C6D602D1159}"/>
              </a:ext>
            </a:extLst>
          </p:cNvPr>
          <p:cNvSpPr txBox="1"/>
          <p:nvPr/>
        </p:nvSpPr>
        <p:spPr>
          <a:xfrm rot="16200000">
            <a:off x="1940011" y="3448133"/>
            <a:ext cx="3037819" cy="646331"/>
          </a:xfrm>
          <a:prstGeom prst="rect">
            <a:avLst/>
          </a:prstGeom>
          <a:noFill/>
        </p:spPr>
        <p:txBody>
          <a:bodyPr wrap="none" rtlCol="0">
            <a:spAutoFit/>
          </a:bodyPr>
          <a:lstStyle/>
          <a:p>
            <a:r>
              <a:rPr lang="en-US" dirty="0"/>
              <a:t>protein sequence of the </a:t>
            </a:r>
            <a:br>
              <a:rPr lang="en-US" dirty="0"/>
            </a:br>
            <a:r>
              <a:rPr lang="en-US" dirty="0"/>
              <a:t>V-ATPases A SU in Arabidopsis </a:t>
            </a:r>
          </a:p>
        </p:txBody>
      </p:sp>
    </p:spTree>
    <p:extLst>
      <p:ext uri="{BB962C8B-B14F-4D97-AF65-F5344CB8AC3E}">
        <p14:creationId xmlns:p14="http://schemas.microsoft.com/office/powerpoint/2010/main" val="3930421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A85312-3620-E84F-8550-1CE0C3469E81}"/>
              </a:ext>
            </a:extLst>
          </p:cNvPr>
          <p:cNvSpPr>
            <a:spLocks noGrp="1"/>
          </p:cNvSpPr>
          <p:nvPr>
            <p:ph idx="1"/>
          </p:nvPr>
        </p:nvSpPr>
        <p:spPr>
          <a:xfrm>
            <a:off x="220363" y="159758"/>
            <a:ext cx="5537886" cy="868148"/>
          </a:xfrm>
        </p:spPr>
        <p:txBody>
          <a:bodyPr>
            <a:normAutofit fontScale="85000" lnSpcReduction="10000"/>
          </a:bodyPr>
          <a:lstStyle/>
          <a:p>
            <a:pPr marL="0" indent="0">
              <a:buNone/>
            </a:pPr>
            <a:r>
              <a:rPr lang="en-US" dirty="0"/>
              <a:t>A similar result is obtained using </a:t>
            </a:r>
            <a:r>
              <a:rPr lang="en-US" dirty="0" err="1"/>
              <a:t>blastx</a:t>
            </a:r>
            <a:r>
              <a:rPr lang="en-US" dirty="0"/>
              <a:t>, with the gene sequence as query: </a:t>
            </a:r>
          </a:p>
        </p:txBody>
      </p:sp>
      <p:pic>
        <p:nvPicPr>
          <p:cNvPr id="4" name="Picture 3">
            <a:extLst>
              <a:ext uri="{FF2B5EF4-FFF2-40B4-BE49-F238E27FC236}">
                <a16:creationId xmlns:a16="http://schemas.microsoft.com/office/drawing/2014/main" id="{72594412-AF89-7840-9AD9-D971ED2EA3F1}"/>
              </a:ext>
            </a:extLst>
          </p:cNvPr>
          <p:cNvPicPr>
            <a:picLocks noChangeAspect="1"/>
          </p:cNvPicPr>
          <p:nvPr/>
        </p:nvPicPr>
        <p:blipFill>
          <a:blip r:embed="rId2"/>
          <a:stretch>
            <a:fillRect/>
          </a:stretch>
        </p:blipFill>
        <p:spPr>
          <a:xfrm>
            <a:off x="1803400" y="1305697"/>
            <a:ext cx="8585200" cy="3505200"/>
          </a:xfrm>
          <a:prstGeom prst="rect">
            <a:avLst/>
          </a:prstGeom>
        </p:spPr>
      </p:pic>
      <p:sp>
        <p:nvSpPr>
          <p:cNvPr id="5" name="TextBox 4">
            <a:extLst>
              <a:ext uri="{FF2B5EF4-FFF2-40B4-BE49-F238E27FC236}">
                <a16:creationId xmlns:a16="http://schemas.microsoft.com/office/drawing/2014/main" id="{EDA97824-EE9E-B942-B824-1A339E8DC28C}"/>
              </a:ext>
            </a:extLst>
          </p:cNvPr>
          <p:cNvSpPr txBox="1"/>
          <p:nvPr/>
        </p:nvSpPr>
        <p:spPr>
          <a:xfrm>
            <a:off x="220363" y="5498757"/>
            <a:ext cx="11370961" cy="1200329"/>
          </a:xfrm>
          <a:prstGeom prst="rect">
            <a:avLst/>
          </a:prstGeom>
          <a:noFill/>
        </p:spPr>
        <p:txBody>
          <a:bodyPr wrap="square" rtlCol="0">
            <a:spAutoFit/>
          </a:bodyPr>
          <a:lstStyle/>
          <a:p>
            <a:r>
              <a:rPr lang="en-US" dirty="0"/>
              <a:t>The parts of the query that does not have matches corresponds to introns.  </a:t>
            </a:r>
          </a:p>
          <a:p>
            <a:br>
              <a:rPr lang="en-US" dirty="0"/>
            </a:br>
            <a:r>
              <a:rPr lang="en-US" dirty="0"/>
              <a:t>Note the large number of introns present in Arabidopsis, which is a plant with a very small genome.  In other organisms the introns are even larger. </a:t>
            </a:r>
          </a:p>
        </p:txBody>
      </p:sp>
    </p:spTree>
    <p:extLst>
      <p:ext uri="{BB962C8B-B14F-4D97-AF65-F5344CB8AC3E}">
        <p14:creationId xmlns:p14="http://schemas.microsoft.com/office/powerpoint/2010/main" val="1849973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CFDDC3-3032-744C-B3FA-C0436DCF4854}"/>
              </a:ext>
            </a:extLst>
          </p:cNvPr>
          <p:cNvPicPr>
            <a:picLocks noChangeAspect="1"/>
          </p:cNvPicPr>
          <p:nvPr/>
        </p:nvPicPr>
        <p:blipFill rotWithShape="1">
          <a:blip r:embed="rId2"/>
          <a:srcRect t="23737" b="8037"/>
          <a:stretch/>
        </p:blipFill>
        <p:spPr>
          <a:xfrm>
            <a:off x="4611188" y="885009"/>
            <a:ext cx="7420303" cy="1143000"/>
          </a:xfrm>
          <a:prstGeom prst="rect">
            <a:avLst/>
          </a:prstGeom>
        </p:spPr>
      </p:pic>
      <p:sp>
        <p:nvSpPr>
          <p:cNvPr id="3" name="TextBox 2">
            <a:extLst>
              <a:ext uri="{FF2B5EF4-FFF2-40B4-BE49-F238E27FC236}">
                <a16:creationId xmlns:a16="http://schemas.microsoft.com/office/drawing/2014/main" id="{650C7095-2D5A-E740-9A1D-F136F8F2EAFE}"/>
              </a:ext>
            </a:extLst>
          </p:cNvPr>
          <p:cNvSpPr txBox="1"/>
          <p:nvPr/>
        </p:nvSpPr>
        <p:spPr>
          <a:xfrm>
            <a:off x="321878" y="179559"/>
            <a:ext cx="9266622"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vma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genes  (encoding the vacuolar ATPase catalytic subunit)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C7C78EF-BD0C-5C45-AA53-628989F7E238}"/>
              </a:ext>
            </a:extLst>
          </p:cNvPr>
          <p:cNvSpPr txBox="1"/>
          <p:nvPr/>
        </p:nvSpPr>
        <p:spPr>
          <a:xfrm>
            <a:off x="827859" y="1245717"/>
            <a:ext cx="3270254"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Saccharomyces cerevisiae S288C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i="1" u="none" strike="noStrike" kern="1200" cap="none" spc="0" normalizeH="0" baseline="0" noProof="0" dirty="0">
                <a:ln>
                  <a:noFill/>
                </a:ln>
                <a:solidFill>
                  <a:prstClr val="black"/>
                </a:solidFill>
                <a:effectLst/>
                <a:uLnTx/>
                <a:uFillTx/>
                <a:latin typeface="Calibri" panose="020F0502020204030204"/>
                <a:ea typeface="+mn-ea"/>
                <a:cs typeface="+mn-cs"/>
              </a:rPr>
              <a:t>(1 exon)</a:t>
            </a:r>
            <a:endParaRPr kumimoji="0" lang="en-US" sz="18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6E6A2D2-01F0-4C46-B60A-863B8E467D4D}"/>
              </a:ext>
            </a:extLst>
          </p:cNvPr>
          <p:cNvPicPr>
            <a:picLocks noChangeAspect="1"/>
          </p:cNvPicPr>
          <p:nvPr/>
        </p:nvPicPr>
        <p:blipFill>
          <a:blip r:embed="rId3"/>
          <a:stretch>
            <a:fillRect/>
          </a:stretch>
        </p:blipFill>
        <p:spPr>
          <a:xfrm>
            <a:off x="4611188" y="2182046"/>
            <a:ext cx="7580812" cy="1364407"/>
          </a:xfrm>
          <a:prstGeom prst="rect">
            <a:avLst/>
          </a:prstGeom>
        </p:spPr>
      </p:pic>
      <p:sp>
        <p:nvSpPr>
          <p:cNvPr id="7" name="TextBox 6">
            <a:extLst>
              <a:ext uri="{FF2B5EF4-FFF2-40B4-BE49-F238E27FC236}">
                <a16:creationId xmlns:a16="http://schemas.microsoft.com/office/drawing/2014/main" id="{250FB705-0E50-7843-A764-4E8CD12ECABB}"/>
              </a:ext>
            </a:extLst>
          </p:cNvPr>
          <p:cNvSpPr txBox="1"/>
          <p:nvPr/>
        </p:nvSpPr>
        <p:spPr>
          <a:xfrm>
            <a:off x="827859" y="2707775"/>
            <a:ext cx="293541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prstClr val="black"/>
                </a:solidFill>
                <a:effectLst/>
                <a:uLnTx/>
                <a:uFillTx/>
                <a:latin typeface="Calibri" panose="020F0502020204030204"/>
                <a:ea typeface="+mn-ea"/>
                <a:cs typeface="+mn-cs"/>
              </a:rPr>
              <a:t>Schizosaccharomyces</a:t>
            </a: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 pombe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 exons)</a:t>
            </a:r>
          </a:p>
        </p:txBody>
      </p:sp>
      <p:pic>
        <p:nvPicPr>
          <p:cNvPr id="8" name="Picture 7">
            <a:extLst>
              <a:ext uri="{FF2B5EF4-FFF2-40B4-BE49-F238E27FC236}">
                <a16:creationId xmlns:a16="http://schemas.microsoft.com/office/drawing/2014/main" id="{0A7D8F1B-3794-B94D-B87E-873030876802}"/>
              </a:ext>
            </a:extLst>
          </p:cNvPr>
          <p:cNvPicPr>
            <a:picLocks noChangeAspect="1"/>
          </p:cNvPicPr>
          <p:nvPr/>
        </p:nvPicPr>
        <p:blipFill>
          <a:blip r:embed="rId4"/>
          <a:stretch>
            <a:fillRect/>
          </a:stretch>
        </p:blipFill>
        <p:spPr>
          <a:xfrm>
            <a:off x="4611185" y="5506388"/>
            <a:ext cx="7580813" cy="901313"/>
          </a:xfrm>
          <a:prstGeom prst="rect">
            <a:avLst/>
          </a:prstGeom>
        </p:spPr>
      </p:pic>
      <p:pic>
        <p:nvPicPr>
          <p:cNvPr id="9" name="Picture 8">
            <a:extLst>
              <a:ext uri="{FF2B5EF4-FFF2-40B4-BE49-F238E27FC236}">
                <a16:creationId xmlns:a16="http://schemas.microsoft.com/office/drawing/2014/main" id="{8BC24D90-F9F9-A046-B9BA-A9DCD3F5F10F}"/>
              </a:ext>
            </a:extLst>
          </p:cNvPr>
          <p:cNvPicPr>
            <a:picLocks noChangeAspect="1"/>
          </p:cNvPicPr>
          <p:nvPr/>
        </p:nvPicPr>
        <p:blipFill>
          <a:blip r:embed="rId5"/>
          <a:stretch>
            <a:fillRect/>
          </a:stretch>
        </p:blipFill>
        <p:spPr>
          <a:xfrm>
            <a:off x="4611184" y="6407701"/>
            <a:ext cx="7580813" cy="419602"/>
          </a:xfrm>
          <a:prstGeom prst="rect">
            <a:avLst/>
          </a:prstGeom>
        </p:spPr>
      </p:pic>
      <p:sp>
        <p:nvSpPr>
          <p:cNvPr id="10" name="TextBox 9">
            <a:extLst>
              <a:ext uri="{FF2B5EF4-FFF2-40B4-BE49-F238E27FC236}">
                <a16:creationId xmlns:a16="http://schemas.microsoft.com/office/drawing/2014/main" id="{0A7AE3AE-8535-A74C-8445-C0DD646623B8}"/>
              </a:ext>
            </a:extLst>
          </p:cNvPr>
          <p:cNvSpPr txBox="1"/>
          <p:nvPr/>
        </p:nvSpPr>
        <p:spPr>
          <a:xfrm>
            <a:off x="862081" y="5864828"/>
            <a:ext cx="249940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Homo sapiens</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(human)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~15 exons</a:t>
            </a:r>
          </a:p>
        </p:txBody>
      </p:sp>
      <p:pic>
        <p:nvPicPr>
          <p:cNvPr id="11" name="Picture 10">
            <a:extLst>
              <a:ext uri="{FF2B5EF4-FFF2-40B4-BE49-F238E27FC236}">
                <a16:creationId xmlns:a16="http://schemas.microsoft.com/office/drawing/2014/main" id="{F9D1A5BF-3453-6341-9D8F-72C40FC8E073}"/>
              </a:ext>
            </a:extLst>
          </p:cNvPr>
          <p:cNvPicPr>
            <a:picLocks noChangeAspect="1"/>
          </p:cNvPicPr>
          <p:nvPr/>
        </p:nvPicPr>
        <p:blipFill>
          <a:blip r:embed="rId6"/>
          <a:stretch>
            <a:fillRect/>
          </a:stretch>
        </p:blipFill>
        <p:spPr>
          <a:xfrm flipV="1">
            <a:off x="4611186" y="3873644"/>
            <a:ext cx="7580814" cy="922274"/>
          </a:xfrm>
          <a:prstGeom prst="rect">
            <a:avLst/>
          </a:prstGeom>
        </p:spPr>
      </p:pic>
      <p:pic>
        <p:nvPicPr>
          <p:cNvPr id="12" name="Picture 11">
            <a:extLst>
              <a:ext uri="{FF2B5EF4-FFF2-40B4-BE49-F238E27FC236}">
                <a16:creationId xmlns:a16="http://schemas.microsoft.com/office/drawing/2014/main" id="{DDEBFA88-7295-B845-8675-1EA9A91357AC}"/>
              </a:ext>
            </a:extLst>
          </p:cNvPr>
          <p:cNvPicPr>
            <a:picLocks noChangeAspect="1"/>
          </p:cNvPicPr>
          <p:nvPr/>
        </p:nvPicPr>
        <p:blipFill>
          <a:blip r:embed="rId7"/>
          <a:stretch>
            <a:fillRect/>
          </a:stretch>
        </p:blipFill>
        <p:spPr>
          <a:xfrm>
            <a:off x="4611185" y="4795918"/>
            <a:ext cx="7580815" cy="333528"/>
          </a:xfrm>
          <a:prstGeom prst="rect">
            <a:avLst/>
          </a:prstGeom>
        </p:spPr>
      </p:pic>
      <p:sp>
        <p:nvSpPr>
          <p:cNvPr id="13" name="TextBox 12">
            <a:extLst>
              <a:ext uri="{FF2B5EF4-FFF2-40B4-BE49-F238E27FC236}">
                <a16:creationId xmlns:a16="http://schemas.microsoft.com/office/drawing/2014/main" id="{DF950235-6576-4A41-98C1-3F57D5DB7081}"/>
              </a:ext>
            </a:extLst>
          </p:cNvPr>
          <p:cNvSpPr txBox="1"/>
          <p:nvPr/>
        </p:nvSpPr>
        <p:spPr>
          <a:xfrm>
            <a:off x="827859" y="4081087"/>
            <a:ext cx="3695499"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Xenopus </a:t>
            </a:r>
            <a:r>
              <a:rPr kumimoji="0" lang="en-US" sz="1800" b="1" i="1" u="none" strike="noStrike" kern="1200" cap="none" spc="0" normalizeH="0" baseline="0" noProof="0" dirty="0" err="1">
                <a:ln>
                  <a:noFill/>
                </a:ln>
                <a:solidFill>
                  <a:prstClr val="black"/>
                </a:solidFill>
                <a:effectLst/>
                <a:uLnTx/>
                <a:uFillTx/>
                <a:latin typeface="Calibri" panose="020F0502020204030204"/>
                <a:ea typeface="+mn-ea"/>
                <a:cs typeface="+mn-cs"/>
              </a:rPr>
              <a:t>laevis</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(African clawed frog)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(one of two paralogs)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~16 exons</a:t>
            </a:r>
          </a:p>
        </p:txBody>
      </p:sp>
    </p:spTree>
    <p:extLst>
      <p:ext uri="{BB962C8B-B14F-4D97-AF65-F5344CB8AC3E}">
        <p14:creationId xmlns:p14="http://schemas.microsoft.com/office/powerpoint/2010/main" val="1033382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0C7095-2D5A-E740-9A1D-F136F8F2EAFE}"/>
              </a:ext>
            </a:extLst>
          </p:cNvPr>
          <p:cNvSpPr txBox="1"/>
          <p:nvPr/>
        </p:nvSpPr>
        <p:spPr>
          <a:xfrm>
            <a:off x="588579" y="346841"/>
            <a:ext cx="128112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vma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genes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C7C78EF-BD0C-5C45-AA53-628989F7E238}"/>
              </a:ext>
            </a:extLst>
          </p:cNvPr>
          <p:cNvSpPr txBox="1"/>
          <p:nvPr/>
        </p:nvSpPr>
        <p:spPr>
          <a:xfrm>
            <a:off x="738129" y="989814"/>
            <a:ext cx="346344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Arabidopsis thaliana</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thale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cress)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7DEE0C3-FD86-3648-8B58-C7C637D1C820}"/>
              </a:ext>
            </a:extLst>
          </p:cNvPr>
          <p:cNvPicPr>
            <a:picLocks noChangeAspect="1"/>
          </p:cNvPicPr>
          <p:nvPr/>
        </p:nvPicPr>
        <p:blipFill>
          <a:blip r:embed="rId3"/>
          <a:stretch>
            <a:fillRect/>
          </a:stretch>
        </p:blipFill>
        <p:spPr>
          <a:xfrm>
            <a:off x="4451357" y="0"/>
            <a:ext cx="7580815" cy="2010534"/>
          </a:xfrm>
          <a:prstGeom prst="rect">
            <a:avLst/>
          </a:prstGeom>
        </p:spPr>
      </p:pic>
      <p:pic>
        <p:nvPicPr>
          <p:cNvPr id="15" name="Picture 14">
            <a:extLst>
              <a:ext uri="{FF2B5EF4-FFF2-40B4-BE49-F238E27FC236}">
                <a16:creationId xmlns:a16="http://schemas.microsoft.com/office/drawing/2014/main" id="{2F09ABFB-6176-064E-9858-47E5AF9B622E}"/>
              </a:ext>
            </a:extLst>
          </p:cNvPr>
          <p:cNvPicPr>
            <a:picLocks noChangeAspect="1"/>
          </p:cNvPicPr>
          <p:nvPr/>
        </p:nvPicPr>
        <p:blipFill>
          <a:blip r:embed="rId4"/>
          <a:stretch>
            <a:fillRect/>
          </a:stretch>
        </p:blipFill>
        <p:spPr>
          <a:xfrm>
            <a:off x="4532810" y="2009717"/>
            <a:ext cx="7537268" cy="1300953"/>
          </a:xfrm>
          <a:prstGeom prst="rect">
            <a:avLst/>
          </a:prstGeom>
        </p:spPr>
      </p:pic>
      <p:sp>
        <p:nvSpPr>
          <p:cNvPr id="17" name="TextBox 16">
            <a:extLst>
              <a:ext uri="{FF2B5EF4-FFF2-40B4-BE49-F238E27FC236}">
                <a16:creationId xmlns:a16="http://schemas.microsoft.com/office/drawing/2014/main" id="{4868385A-B044-A848-9398-3A0C89FF2C3F}"/>
              </a:ext>
            </a:extLst>
          </p:cNvPr>
          <p:cNvSpPr txBox="1"/>
          <p:nvPr/>
        </p:nvSpPr>
        <p:spPr>
          <a:xfrm>
            <a:off x="738129" y="2552447"/>
            <a:ext cx="262988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prstClr val="black"/>
                </a:solidFill>
                <a:effectLst/>
                <a:uLnTx/>
                <a:uFillTx/>
                <a:latin typeface="Calibri" panose="020F0502020204030204"/>
                <a:ea typeface="+mn-ea"/>
                <a:cs typeface="+mn-cs"/>
              </a:rPr>
              <a:t>Zea</a:t>
            </a: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 mays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chromosome 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CE7A6812-6E62-4B40-9248-98F14583B39F}"/>
              </a:ext>
            </a:extLst>
          </p:cNvPr>
          <p:cNvPicPr>
            <a:picLocks noChangeAspect="1"/>
          </p:cNvPicPr>
          <p:nvPr/>
        </p:nvPicPr>
        <p:blipFill>
          <a:blip r:embed="rId5"/>
          <a:stretch>
            <a:fillRect/>
          </a:stretch>
        </p:blipFill>
        <p:spPr>
          <a:xfrm>
            <a:off x="4545874" y="3338505"/>
            <a:ext cx="7537268" cy="1363491"/>
          </a:xfrm>
          <a:prstGeom prst="rect">
            <a:avLst/>
          </a:prstGeom>
        </p:spPr>
      </p:pic>
      <p:sp>
        <p:nvSpPr>
          <p:cNvPr id="19" name="TextBox 18">
            <a:extLst>
              <a:ext uri="{FF2B5EF4-FFF2-40B4-BE49-F238E27FC236}">
                <a16:creationId xmlns:a16="http://schemas.microsoft.com/office/drawing/2014/main" id="{65EAA627-85B8-D448-8C33-26168948E70C}"/>
              </a:ext>
            </a:extLst>
          </p:cNvPr>
          <p:cNvSpPr txBox="1"/>
          <p:nvPr/>
        </p:nvSpPr>
        <p:spPr>
          <a:xfrm>
            <a:off x="738129" y="4020250"/>
            <a:ext cx="256993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prstClr val="black"/>
                </a:solidFill>
                <a:effectLst/>
                <a:uLnTx/>
                <a:uFillTx/>
                <a:latin typeface="Calibri" panose="020F0502020204030204"/>
                <a:ea typeface="+mn-ea"/>
                <a:cs typeface="+mn-cs"/>
              </a:rPr>
              <a:t>Zea</a:t>
            </a: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 mays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chromosome 5</a:t>
            </a:r>
          </a:p>
        </p:txBody>
      </p:sp>
      <p:sp>
        <p:nvSpPr>
          <p:cNvPr id="21" name="TextBox 20">
            <a:extLst>
              <a:ext uri="{FF2B5EF4-FFF2-40B4-BE49-F238E27FC236}">
                <a16:creationId xmlns:a16="http://schemas.microsoft.com/office/drawing/2014/main" id="{6B09023E-2EE3-8B44-BDC0-72625C220592}"/>
              </a:ext>
            </a:extLst>
          </p:cNvPr>
          <p:cNvSpPr txBox="1"/>
          <p:nvPr/>
        </p:nvSpPr>
        <p:spPr>
          <a:xfrm>
            <a:off x="738129" y="6211669"/>
            <a:ext cx="319831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Phalaenopsis </a:t>
            </a:r>
            <a:r>
              <a:rPr kumimoji="0" lang="en-US" sz="1800" b="1" i="1" u="none" strike="noStrike" kern="1200" cap="none" spc="0" normalizeH="0" baseline="0" noProof="0" dirty="0" err="1">
                <a:ln>
                  <a:noFill/>
                </a:ln>
                <a:solidFill>
                  <a:prstClr val="black"/>
                </a:solidFill>
                <a:effectLst/>
                <a:uLnTx/>
                <a:uFillTx/>
                <a:latin typeface="Calibri" panose="020F0502020204030204"/>
                <a:ea typeface="+mn-ea"/>
                <a:cs typeface="+mn-cs"/>
              </a:rPr>
              <a:t>equestris</a:t>
            </a: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(orchid)</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969D0C31-E13F-0D4B-8EDF-18527084D70F}"/>
              </a:ext>
            </a:extLst>
          </p:cNvPr>
          <p:cNvPicPr>
            <a:picLocks noChangeAspect="1"/>
          </p:cNvPicPr>
          <p:nvPr/>
        </p:nvPicPr>
        <p:blipFill rotWithShape="1">
          <a:blip r:embed="rId6"/>
          <a:srcRect b="28204"/>
          <a:stretch/>
        </p:blipFill>
        <p:spPr>
          <a:xfrm>
            <a:off x="4545874" y="4905486"/>
            <a:ext cx="7646126" cy="768335"/>
          </a:xfrm>
          <a:prstGeom prst="rect">
            <a:avLst/>
          </a:prstGeom>
        </p:spPr>
      </p:pic>
      <p:sp>
        <p:nvSpPr>
          <p:cNvPr id="23" name="Rectangle 22">
            <a:extLst>
              <a:ext uri="{FF2B5EF4-FFF2-40B4-BE49-F238E27FC236}">
                <a16:creationId xmlns:a16="http://schemas.microsoft.com/office/drawing/2014/main" id="{62D756B2-D2C2-BE43-9EC8-C84E223A0728}"/>
              </a:ext>
            </a:extLst>
          </p:cNvPr>
          <p:cNvSpPr/>
          <p:nvPr/>
        </p:nvSpPr>
        <p:spPr>
          <a:xfrm>
            <a:off x="738129" y="5257905"/>
            <a:ext cx="316625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Phoenix dactylifera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(date palm)</a:t>
            </a:r>
          </a:p>
        </p:txBody>
      </p:sp>
      <p:pic>
        <p:nvPicPr>
          <p:cNvPr id="25" name="Picture 24">
            <a:extLst>
              <a:ext uri="{FF2B5EF4-FFF2-40B4-BE49-F238E27FC236}">
                <a16:creationId xmlns:a16="http://schemas.microsoft.com/office/drawing/2014/main" id="{DEE5C7DE-1F40-FF40-8F99-9D99A7254B57}"/>
              </a:ext>
            </a:extLst>
          </p:cNvPr>
          <p:cNvPicPr>
            <a:picLocks noChangeAspect="1"/>
          </p:cNvPicPr>
          <p:nvPr/>
        </p:nvPicPr>
        <p:blipFill>
          <a:blip r:embed="rId7"/>
          <a:stretch>
            <a:fillRect/>
          </a:stretch>
        </p:blipFill>
        <p:spPr>
          <a:xfrm>
            <a:off x="4532810" y="5786816"/>
            <a:ext cx="7646127" cy="1042974"/>
          </a:xfrm>
          <a:prstGeom prst="rect">
            <a:avLst/>
          </a:prstGeom>
        </p:spPr>
      </p:pic>
    </p:spTree>
    <p:extLst>
      <p:ext uri="{BB962C8B-B14F-4D97-AF65-F5344CB8AC3E}">
        <p14:creationId xmlns:p14="http://schemas.microsoft.com/office/powerpoint/2010/main" val="38547066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B424DE-7488-79C0-58ED-E4021C732840}"/>
              </a:ext>
            </a:extLst>
          </p:cNvPr>
          <p:cNvSpPr>
            <a:spLocks noChangeArrowheads="1"/>
          </p:cNvSpPr>
          <p:nvPr/>
        </p:nvSpPr>
        <p:spPr bwMode="auto">
          <a:xfrm>
            <a:off x="536625" y="160636"/>
            <a:ext cx="1111874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3200" dirty="0"/>
              <a:t>Multiple </a:t>
            </a:r>
            <a:r>
              <a:rPr lang="en-US" sz="3200" dirty="0" err="1"/>
              <a:t>fasta</a:t>
            </a:r>
            <a:r>
              <a:rPr lang="en-US" sz="3200" dirty="0"/>
              <a:t> file (containing 4 genomes) compared against itself.</a:t>
            </a:r>
          </a:p>
        </p:txBody>
      </p:sp>
      <p:pic>
        <p:nvPicPr>
          <p:cNvPr id="2049" name="Picture 178">
            <a:extLst>
              <a:ext uri="{FF2B5EF4-FFF2-40B4-BE49-F238E27FC236}">
                <a16:creationId xmlns:a16="http://schemas.microsoft.com/office/drawing/2014/main" id="{FA51D7EA-A1E7-1123-E77B-3697FD09B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310" y="1085963"/>
            <a:ext cx="11018659" cy="473237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DEE07CA-B885-021F-E7BB-2F4E92C2FC4F}"/>
              </a:ext>
            </a:extLst>
          </p:cNvPr>
          <p:cNvSpPr>
            <a:spLocks noChangeArrowheads="1"/>
          </p:cNvSpPr>
          <p:nvPr/>
        </p:nvSpPr>
        <p:spPr bwMode="auto">
          <a:xfrm>
            <a:off x="315310" y="293632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rgbClr val="1F3762"/>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B7BACADF-C179-68BF-19EA-36D9CD21BC4D}"/>
              </a:ext>
            </a:extLst>
          </p:cNvPr>
          <p:cNvSpPr txBox="1"/>
          <p:nvPr/>
        </p:nvSpPr>
        <p:spPr>
          <a:xfrm>
            <a:off x="315310" y="5835722"/>
            <a:ext cx="11759878" cy="646331"/>
          </a:xfrm>
          <a:prstGeom prst="rect">
            <a:avLst/>
          </a:prstGeom>
          <a:noFill/>
        </p:spPr>
        <p:txBody>
          <a:bodyPr wrap="square" rtlCol="0">
            <a:spAutoFit/>
          </a:bodyPr>
          <a:lstStyle/>
          <a:p>
            <a:r>
              <a:rPr lang="en-US" dirty="0"/>
              <a:t>From: </a:t>
            </a:r>
            <a:r>
              <a:rPr lang="en-US" b="0" i="0" u="none" strike="noStrike" dirty="0" err="1">
                <a:solidFill>
                  <a:srgbClr val="2B2B2B"/>
                </a:solidFill>
                <a:effectLst/>
                <a:latin typeface="open_sansregular"/>
              </a:rPr>
              <a:t>Kapinos</a:t>
            </a:r>
            <a:r>
              <a:rPr lang="en-US" b="0" i="0" u="none" strike="noStrike" dirty="0">
                <a:solidFill>
                  <a:srgbClr val="2B2B2B"/>
                </a:solidFill>
                <a:effectLst/>
                <a:latin typeface="open_sansregular"/>
              </a:rPr>
              <a:t>, A., Torres, C., </a:t>
            </a:r>
            <a:r>
              <a:rPr lang="en-US" b="0" i="0" u="none" strike="noStrike" dirty="0" err="1">
                <a:solidFill>
                  <a:srgbClr val="2B2B2B"/>
                </a:solidFill>
                <a:effectLst/>
                <a:latin typeface="open_sansregular"/>
              </a:rPr>
              <a:t>Freise</a:t>
            </a:r>
            <a:r>
              <a:rPr lang="en-US" b="0" i="0" u="none" strike="noStrike" dirty="0">
                <a:solidFill>
                  <a:srgbClr val="2B2B2B"/>
                </a:solidFill>
                <a:effectLst/>
                <a:latin typeface="open_sansregular"/>
              </a:rPr>
              <a:t>, A., McClory, S., </a:t>
            </a:r>
            <a:r>
              <a:rPr lang="en-US" b="0" i="0" u="none" strike="noStrike" dirty="0" err="1">
                <a:solidFill>
                  <a:srgbClr val="2B2B2B"/>
                </a:solidFill>
                <a:effectLst/>
                <a:latin typeface="open_sansregular"/>
              </a:rPr>
              <a:t>Cornely</a:t>
            </a:r>
            <a:r>
              <a:rPr lang="en-US" b="0" i="0" u="none" strike="noStrike" dirty="0">
                <a:solidFill>
                  <a:srgbClr val="2B2B2B"/>
                </a:solidFill>
                <a:effectLst/>
                <a:latin typeface="open_sansregular"/>
              </a:rPr>
              <a:t>, K. (2020). </a:t>
            </a:r>
            <a:r>
              <a:rPr lang="en-US" b="0" i="0" u="none" strike="noStrike" dirty="0">
                <a:solidFill>
                  <a:srgbClr val="597F2F"/>
                </a:solidFill>
                <a:effectLst/>
                <a:latin typeface="montserratregular"/>
                <a:hlinkClick r:id="rId3"/>
              </a:rPr>
              <a:t>Using Dotplots for Comparative Genomic Analysis</a:t>
            </a:r>
            <a:r>
              <a:rPr lang="en-US" b="0" i="0" u="none" strike="noStrike" dirty="0">
                <a:solidFill>
                  <a:srgbClr val="2B2B2B"/>
                </a:solidFill>
                <a:effectLst/>
                <a:latin typeface="open_sansregular"/>
              </a:rPr>
              <a:t>.  </a:t>
            </a:r>
            <a:r>
              <a:rPr lang="en-US" b="0" i="0" u="none" strike="noStrike" dirty="0">
                <a:solidFill>
                  <a:srgbClr val="597F2F"/>
                </a:solidFill>
                <a:effectLst/>
                <a:latin typeface="montserratregular"/>
                <a:hlinkClick r:id="rId4"/>
              </a:rPr>
              <a:t>HHMI Science Education Alliance (SEA) Faculty Group</a:t>
            </a:r>
            <a:r>
              <a:rPr lang="en-US" b="0" i="0" u="none" strike="noStrike" dirty="0">
                <a:solidFill>
                  <a:srgbClr val="2B2B2B"/>
                </a:solidFill>
                <a:effectLst/>
                <a:latin typeface="open_sansregular"/>
              </a:rPr>
              <a:t>, QUBES Educational Resources. </a:t>
            </a:r>
            <a:r>
              <a:rPr lang="en-US" b="0" i="0" u="none" strike="noStrike" dirty="0">
                <a:solidFill>
                  <a:srgbClr val="597F2F"/>
                </a:solidFill>
                <a:effectLst/>
                <a:latin typeface="montserratregular"/>
                <a:hlinkClick r:id="rId3"/>
              </a:rPr>
              <a:t>doi:10.25334/RR9F-HD75</a:t>
            </a:r>
            <a:endParaRPr lang="en-US" dirty="0"/>
          </a:p>
        </p:txBody>
      </p:sp>
      <p:sp>
        <p:nvSpPr>
          <p:cNvPr id="6" name="TextBox 5">
            <a:extLst>
              <a:ext uri="{FF2B5EF4-FFF2-40B4-BE49-F238E27FC236}">
                <a16:creationId xmlns:a16="http://schemas.microsoft.com/office/drawing/2014/main" id="{B2E5F250-F882-7203-CDE5-929E2CFF3E91}"/>
              </a:ext>
            </a:extLst>
          </p:cNvPr>
          <p:cNvSpPr txBox="1"/>
          <p:nvPr/>
        </p:nvSpPr>
        <p:spPr>
          <a:xfrm>
            <a:off x="536625" y="828118"/>
            <a:ext cx="5191293" cy="646331"/>
          </a:xfrm>
          <a:prstGeom prst="rect">
            <a:avLst/>
          </a:prstGeom>
          <a:noFill/>
        </p:spPr>
        <p:txBody>
          <a:bodyPr wrap="none" rtlCol="0">
            <a:spAutoFit/>
          </a:bodyPr>
          <a:lstStyle/>
          <a:p>
            <a:r>
              <a:rPr lang="en-US" dirty="0"/>
              <a:t>using </a:t>
            </a:r>
            <a:r>
              <a:rPr lang="en-US" b="1" i="0" u="none" strike="noStrike" cap="all" dirty="0">
                <a:solidFill>
                  <a:srgbClr val="474749"/>
                </a:solidFill>
                <a:effectLst/>
                <a:latin typeface="Open Sans" panose="020B0606030504020204" pitchFamily="34" charset="0"/>
              </a:rPr>
              <a:t>GENOME PAIR RAPID DOTTER (GEPARD)</a:t>
            </a:r>
          </a:p>
          <a:p>
            <a:endParaRPr lang="en-US" dirty="0"/>
          </a:p>
        </p:txBody>
      </p:sp>
    </p:spTree>
    <p:extLst>
      <p:ext uri="{BB962C8B-B14F-4D97-AF65-F5344CB8AC3E}">
        <p14:creationId xmlns:p14="http://schemas.microsoft.com/office/powerpoint/2010/main" val="818425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37"/>
          <p:cNvPicPr preferRelativeResize="0"/>
          <p:nvPr/>
        </p:nvPicPr>
        <p:blipFill rotWithShape="1">
          <a:blip r:embed="rId3">
            <a:alphaModFix/>
          </a:blip>
          <a:srcRect l="26537" t="11678" r="-7" b="2321"/>
          <a:stretch/>
        </p:blipFill>
        <p:spPr>
          <a:xfrm>
            <a:off x="154901" y="1982234"/>
            <a:ext cx="3833281" cy="3735365"/>
          </a:xfrm>
          <a:prstGeom prst="rect">
            <a:avLst/>
          </a:prstGeom>
          <a:noFill/>
          <a:ln>
            <a:noFill/>
          </a:ln>
        </p:spPr>
      </p:pic>
      <p:pic>
        <p:nvPicPr>
          <p:cNvPr id="247" name="Google Shape;247;p37"/>
          <p:cNvPicPr preferRelativeResize="0"/>
          <p:nvPr/>
        </p:nvPicPr>
        <p:blipFill rotWithShape="1">
          <a:blip r:embed="rId4">
            <a:alphaModFix/>
          </a:blip>
          <a:srcRect l="26643" t="12273"/>
          <a:stretch/>
        </p:blipFill>
        <p:spPr>
          <a:xfrm>
            <a:off x="4191348" y="1982234"/>
            <a:ext cx="3918333" cy="3735367"/>
          </a:xfrm>
          <a:prstGeom prst="rect">
            <a:avLst/>
          </a:prstGeom>
          <a:noFill/>
          <a:ln>
            <a:noFill/>
          </a:ln>
        </p:spPr>
      </p:pic>
      <p:pic>
        <p:nvPicPr>
          <p:cNvPr id="248" name="Google Shape;248;p37"/>
          <p:cNvPicPr preferRelativeResize="0"/>
          <p:nvPr/>
        </p:nvPicPr>
        <p:blipFill rotWithShape="1">
          <a:blip r:embed="rId5">
            <a:alphaModFix/>
          </a:blip>
          <a:srcRect l="25367" t="11283" b="2583"/>
          <a:stretch/>
        </p:blipFill>
        <p:spPr>
          <a:xfrm>
            <a:off x="8112334" y="1982234"/>
            <a:ext cx="3876025" cy="3735367"/>
          </a:xfrm>
          <a:prstGeom prst="rect">
            <a:avLst/>
          </a:prstGeom>
          <a:noFill/>
          <a:ln>
            <a:noFill/>
          </a:ln>
        </p:spPr>
      </p:pic>
      <p:sp>
        <p:nvSpPr>
          <p:cNvPr id="249" name="Google Shape;249;p37"/>
          <p:cNvSpPr txBox="1">
            <a:spLocks noGrp="1"/>
          </p:cNvSpPr>
          <p:nvPr>
            <p:ph type="title"/>
          </p:nvPr>
        </p:nvSpPr>
        <p:spPr>
          <a:xfrm>
            <a:off x="286733" y="1151033"/>
            <a:ext cx="3619600" cy="831200"/>
          </a:xfrm>
          <a:prstGeom prst="rect">
            <a:avLst/>
          </a:prstGeom>
        </p:spPr>
        <p:txBody>
          <a:bodyPr spcFirstLastPara="1" vert="horz" wrap="square" lIns="121900" tIns="121900" rIns="121900" bIns="121900" numCol="1" anchor="ctr" anchorCtr="0" compatLnSpc="1">
            <a:prstTxWarp prst="textNoShape">
              <a:avLst/>
            </a:prstTxWarp>
            <a:noAutofit/>
          </a:bodyPr>
          <a:lstStyle/>
          <a:p>
            <a:r>
              <a:rPr lang="en" sz="2667">
                <a:latin typeface="Proxima Nova"/>
                <a:ea typeface="Proxima Nova"/>
                <a:cs typeface="Proxima Nova"/>
                <a:sym typeface="Proxima Nova"/>
              </a:rPr>
              <a:t>Word size = 10</a:t>
            </a:r>
            <a:endParaRPr sz="2667">
              <a:latin typeface="Proxima Nova"/>
              <a:ea typeface="Proxima Nova"/>
              <a:cs typeface="Proxima Nova"/>
              <a:sym typeface="Proxima Nova"/>
            </a:endParaRPr>
          </a:p>
        </p:txBody>
      </p:sp>
      <p:sp>
        <p:nvSpPr>
          <p:cNvPr id="250" name="Google Shape;250;p37"/>
          <p:cNvSpPr txBox="1">
            <a:spLocks noGrp="1"/>
          </p:cNvSpPr>
          <p:nvPr>
            <p:ph type="title"/>
          </p:nvPr>
        </p:nvSpPr>
        <p:spPr>
          <a:xfrm>
            <a:off x="4400233" y="1151033"/>
            <a:ext cx="3619600" cy="831200"/>
          </a:xfrm>
          <a:prstGeom prst="rect">
            <a:avLst/>
          </a:prstGeom>
        </p:spPr>
        <p:txBody>
          <a:bodyPr spcFirstLastPara="1" vert="horz" wrap="square" lIns="121900" tIns="121900" rIns="121900" bIns="121900" numCol="1" anchor="ctr" anchorCtr="0" compatLnSpc="1">
            <a:prstTxWarp prst="textNoShape">
              <a:avLst/>
            </a:prstTxWarp>
            <a:noAutofit/>
          </a:bodyPr>
          <a:lstStyle/>
          <a:p>
            <a:r>
              <a:rPr lang="en" sz="2667">
                <a:latin typeface="Proxima Nova"/>
                <a:ea typeface="Proxima Nova"/>
                <a:cs typeface="Proxima Nova"/>
                <a:sym typeface="Proxima Nova"/>
              </a:rPr>
              <a:t>Word size = 15</a:t>
            </a:r>
            <a:endParaRPr sz="2667">
              <a:latin typeface="Proxima Nova"/>
              <a:ea typeface="Proxima Nova"/>
              <a:cs typeface="Proxima Nova"/>
              <a:sym typeface="Proxima Nova"/>
            </a:endParaRPr>
          </a:p>
        </p:txBody>
      </p:sp>
      <p:sp>
        <p:nvSpPr>
          <p:cNvPr id="251" name="Google Shape;251;p37"/>
          <p:cNvSpPr txBox="1">
            <a:spLocks noGrp="1"/>
          </p:cNvSpPr>
          <p:nvPr>
            <p:ph type="title"/>
          </p:nvPr>
        </p:nvSpPr>
        <p:spPr>
          <a:xfrm>
            <a:off x="8312867" y="1151033"/>
            <a:ext cx="3619600" cy="831200"/>
          </a:xfrm>
          <a:prstGeom prst="rect">
            <a:avLst/>
          </a:prstGeom>
        </p:spPr>
        <p:txBody>
          <a:bodyPr spcFirstLastPara="1" vert="horz" wrap="square" lIns="121900" tIns="121900" rIns="121900" bIns="121900" numCol="1" anchor="ctr" anchorCtr="0" compatLnSpc="1">
            <a:prstTxWarp prst="textNoShape">
              <a:avLst/>
            </a:prstTxWarp>
            <a:noAutofit/>
          </a:bodyPr>
          <a:lstStyle/>
          <a:p>
            <a:r>
              <a:rPr lang="en" sz="2667">
                <a:latin typeface="Proxima Nova"/>
                <a:ea typeface="Proxima Nova"/>
                <a:cs typeface="Proxima Nova"/>
                <a:sym typeface="Proxima Nova"/>
              </a:rPr>
              <a:t>Word size = 40</a:t>
            </a:r>
            <a:endParaRPr sz="2667">
              <a:latin typeface="Proxima Nova"/>
              <a:ea typeface="Proxima Nova"/>
              <a:cs typeface="Proxima Nova"/>
              <a:sym typeface="Proxima Nova"/>
            </a:endParaRPr>
          </a:p>
        </p:txBody>
      </p:sp>
      <p:sp>
        <p:nvSpPr>
          <p:cNvPr id="2" name="TextBox 1">
            <a:extLst>
              <a:ext uri="{FF2B5EF4-FFF2-40B4-BE49-F238E27FC236}">
                <a16:creationId xmlns:a16="http://schemas.microsoft.com/office/drawing/2014/main" id="{98C94A39-E765-DA21-68D0-3B558112FF68}"/>
              </a:ext>
            </a:extLst>
          </p:cNvPr>
          <p:cNvSpPr txBox="1"/>
          <p:nvPr/>
        </p:nvSpPr>
        <p:spPr>
          <a:xfrm>
            <a:off x="462988" y="289367"/>
            <a:ext cx="10275570" cy="461665"/>
          </a:xfrm>
          <a:prstGeom prst="rect">
            <a:avLst/>
          </a:prstGeom>
          <a:noFill/>
        </p:spPr>
        <p:txBody>
          <a:bodyPr wrap="none" rtlCol="0">
            <a:spAutoFit/>
          </a:bodyPr>
          <a:lstStyle/>
          <a:p>
            <a:r>
              <a:rPr lang="en-US" sz="2400" dirty="0"/>
              <a:t>Comparing 4 phage genomes (multiple </a:t>
            </a:r>
            <a:r>
              <a:rPr lang="en-US" sz="2400" dirty="0" err="1"/>
              <a:t>fasta</a:t>
            </a:r>
            <a:r>
              <a:rPr lang="en-US" sz="2400" dirty="0"/>
              <a:t> file) against themselves using </a:t>
            </a:r>
            <a:r>
              <a:rPr lang="en-US" sz="2400" dirty="0" err="1"/>
              <a:t>gepard</a:t>
            </a:r>
            <a:endParaRPr lang="en-US" sz="2400" dirty="0"/>
          </a:p>
        </p:txBody>
      </p:sp>
      <p:sp>
        <p:nvSpPr>
          <p:cNvPr id="5" name="TextBox 4">
            <a:extLst>
              <a:ext uri="{FF2B5EF4-FFF2-40B4-BE49-F238E27FC236}">
                <a16:creationId xmlns:a16="http://schemas.microsoft.com/office/drawing/2014/main" id="{D2315A68-B0ED-9546-E9B4-60DF2AD6551B}"/>
              </a:ext>
            </a:extLst>
          </p:cNvPr>
          <p:cNvSpPr txBox="1"/>
          <p:nvPr/>
        </p:nvSpPr>
        <p:spPr>
          <a:xfrm>
            <a:off x="286733" y="6067216"/>
            <a:ext cx="11759878" cy="646331"/>
          </a:xfrm>
          <a:prstGeom prst="rect">
            <a:avLst/>
          </a:prstGeom>
          <a:noFill/>
        </p:spPr>
        <p:txBody>
          <a:bodyPr wrap="square" rtlCol="0">
            <a:spAutoFit/>
          </a:bodyPr>
          <a:lstStyle/>
          <a:p>
            <a:r>
              <a:rPr lang="en-US" dirty="0"/>
              <a:t>From: </a:t>
            </a:r>
            <a:r>
              <a:rPr lang="en-US" b="0" i="0" u="none" strike="noStrike" dirty="0" err="1">
                <a:solidFill>
                  <a:srgbClr val="2B2B2B"/>
                </a:solidFill>
                <a:effectLst/>
                <a:latin typeface="open_sansregular"/>
              </a:rPr>
              <a:t>Kapinos</a:t>
            </a:r>
            <a:r>
              <a:rPr lang="en-US" b="0" i="0" u="none" strike="noStrike" dirty="0">
                <a:solidFill>
                  <a:srgbClr val="2B2B2B"/>
                </a:solidFill>
                <a:effectLst/>
                <a:latin typeface="open_sansregular"/>
              </a:rPr>
              <a:t>, A., Torres, C., </a:t>
            </a:r>
            <a:r>
              <a:rPr lang="en-US" b="0" i="0" u="none" strike="noStrike" dirty="0" err="1">
                <a:solidFill>
                  <a:srgbClr val="2B2B2B"/>
                </a:solidFill>
                <a:effectLst/>
                <a:latin typeface="open_sansregular"/>
              </a:rPr>
              <a:t>Freise</a:t>
            </a:r>
            <a:r>
              <a:rPr lang="en-US" b="0" i="0" u="none" strike="noStrike" dirty="0">
                <a:solidFill>
                  <a:srgbClr val="2B2B2B"/>
                </a:solidFill>
                <a:effectLst/>
                <a:latin typeface="open_sansregular"/>
              </a:rPr>
              <a:t>, A., McClory, S., </a:t>
            </a:r>
            <a:r>
              <a:rPr lang="en-US" b="0" i="0" u="none" strike="noStrike" dirty="0" err="1">
                <a:solidFill>
                  <a:srgbClr val="2B2B2B"/>
                </a:solidFill>
                <a:effectLst/>
                <a:latin typeface="open_sansregular"/>
              </a:rPr>
              <a:t>Cornely</a:t>
            </a:r>
            <a:r>
              <a:rPr lang="en-US" b="0" i="0" u="none" strike="noStrike" dirty="0">
                <a:solidFill>
                  <a:srgbClr val="2B2B2B"/>
                </a:solidFill>
                <a:effectLst/>
                <a:latin typeface="open_sansregular"/>
              </a:rPr>
              <a:t>, K. (2020). </a:t>
            </a:r>
            <a:r>
              <a:rPr lang="en-US" b="0" i="0" u="none" strike="noStrike" dirty="0">
                <a:solidFill>
                  <a:srgbClr val="597F2F"/>
                </a:solidFill>
                <a:effectLst/>
                <a:latin typeface="montserratregular"/>
                <a:hlinkClick r:id="rId6"/>
              </a:rPr>
              <a:t>Using Dotplots for Comparative Genomic Analysis</a:t>
            </a:r>
            <a:r>
              <a:rPr lang="en-US" b="0" i="0" u="none" strike="noStrike" dirty="0">
                <a:solidFill>
                  <a:srgbClr val="2B2B2B"/>
                </a:solidFill>
                <a:effectLst/>
                <a:latin typeface="open_sansregular"/>
              </a:rPr>
              <a:t>.  </a:t>
            </a:r>
            <a:r>
              <a:rPr lang="en-US" b="0" i="0" u="none" strike="noStrike" dirty="0">
                <a:solidFill>
                  <a:srgbClr val="597F2F"/>
                </a:solidFill>
                <a:effectLst/>
                <a:latin typeface="montserratregular"/>
                <a:hlinkClick r:id="rId7"/>
              </a:rPr>
              <a:t>HHMI Science Education Alliance (SEA) Faculty Group</a:t>
            </a:r>
            <a:r>
              <a:rPr lang="en-US" b="0" i="0" u="none" strike="noStrike" dirty="0">
                <a:solidFill>
                  <a:srgbClr val="2B2B2B"/>
                </a:solidFill>
                <a:effectLst/>
                <a:latin typeface="open_sansregular"/>
              </a:rPr>
              <a:t>, QUBES Educational Resources. </a:t>
            </a:r>
            <a:r>
              <a:rPr lang="en-US" b="0" i="0" u="none" strike="noStrike" dirty="0">
                <a:solidFill>
                  <a:srgbClr val="597F2F"/>
                </a:solidFill>
                <a:effectLst/>
                <a:latin typeface="montserratregular"/>
                <a:hlinkClick r:id="rId6"/>
              </a:rPr>
              <a:t>doi:10.25334/RR9F-HD75</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kuloth\2015\07-July\10-07-2015\nrg_issue\slides_img\nrg3962-f2.jpg">
            <a:extLst>
              <a:ext uri="{FF2B5EF4-FFF2-40B4-BE49-F238E27FC236}">
                <a16:creationId xmlns:a16="http://schemas.microsoft.com/office/drawing/2014/main" id="{82EB79B9-3F08-DA46-9D04-7B4922A2DD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237"/>
          <a:stretch/>
        </p:blipFill>
        <p:spPr bwMode="auto">
          <a:xfrm>
            <a:off x="4061460" y="205742"/>
            <a:ext cx="7845420" cy="653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B3779A0-7798-C642-A7E1-03BC7AAC2A6D}"/>
              </a:ext>
            </a:extLst>
          </p:cNvPr>
          <p:cNvSpPr txBox="1"/>
          <p:nvPr/>
        </p:nvSpPr>
        <p:spPr>
          <a:xfrm>
            <a:off x="0" y="205741"/>
            <a:ext cx="398429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effectLst/>
                <a:uLnTx/>
                <a:uFillTx/>
                <a:latin typeface="Calibri"/>
                <a:ea typeface="+mn-ea"/>
                <a:cs typeface="+mn-cs"/>
              </a:rPr>
              <a:t>Levels of Selection</a:t>
            </a:r>
          </a:p>
        </p:txBody>
      </p:sp>
    </p:spTree>
    <p:extLst>
      <p:ext uri="{BB962C8B-B14F-4D97-AF65-F5344CB8AC3E}">
        <p14:creationId xmlns:p14="http://schemas.microsoft.com/office/powerpoint/2010/main" val="3229587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38"/>
          <p:cNvPicPr preferRelativeResize="0"/>
          <p:nvPr/>
        </p:nvPicPr>
        <p:blipFill>
          <a:blip r:embed="rId3">
            <a:alphaModFix/>
          </a:blip>
          <a:stretch>
            <a:fillRect/>
          </a:stretch>
        </p:blipFill>
        <p:spPr>
          <a:xfrm>
            <a:off x="162467" y="203201"/>
            <a:ext cx="6732803" cy="6451599"/>
          </a:xfrm>
          <a:prstGeom prst="rect">
            <a:avLst/>
          </a:prstGeom>
          <a:noFill/>
          <a:ln>
            <a:noFill/>
          </a:ln>
        </p:spPr>
      </p:pic>
      <p:sp>
        <p:nvSpPr>
          <p:cNvPr id="257" name="Google Shape;257;p38"/>
          <p:cNvSpPr txBox="1">
            <a:spLocks noGrp="1"/>
          </p:cNvSpPr>
          <p:nvPr>
            <p:ph type="body" idx="1"/>
          </p:nvPr>
        </p:nvSpPr>
        <p:spPr>
          <a:xfrm>
            <a:off x="7304333" y="830600"/>
            <a:ext cx="4385200" cy="5490400"/>
          </a:xfrm>
          <a:prstGeom prst="rect">
            <a:avLst/>
          </a:prstGeom>
        </p:spPr>
        <p:txBody>
          <a:bodyPr spcFirstLastPara="1" vert="horz" wrap="square" lIns="121900" tIns="121900" rIns="121900" bIns="121900" numCol="1" anchor="t" anchorCtr="0" compatLnSpc="1">
            <a:prstTxWarp prst="textNoShape">
              <a:avLst/>
            </a:prstTxWarp>
            <a:noAutofit/>
          </a:bodyPr>
          <a:lstStyle/>
          <a:p>
            <a:pPr marL="0" indent="0">
              <a:buNone/>
            </a:pPr>
            <a:r>
              <a:rPr lang="en" sz="1200" b="1" dirty="0" err="1">
                <a:solidFill>
                  <a:schemeClr val="tx1">
                    <a:lumMod val="65000"/>
                    <a:lumOff val="35000"/>
                  </a:schemeClr>
                </a:solidFill>
                <a:highlight>
                  <a:srgbClr val="FFFFFF"/>
                </a:highlight>
                <a:latin typeface="Roboto"/>
                <a:ea typeface="Roboto"/>
                <a:cs typeface="Roboto"/>
                <a:sym typeface="Roboto"/>
              </a:rPr>
              <a:t>Dotplot</a:t>
            </a:r>
            <a:r>
              <a:rPr lang="en" sz="1200" b="1" dirty="0">
                <a:solidFill>
                  <a:schemeClr val="tx1">
                    <a:lumMod val="65000"/>
                    <a:lumOff val="35000"/>
                  </a:schemeClr>
                </a:solidFill>
                <a:highlight>
                  <a:srgbClr val="FFFFFF"/>
                </a:highlight>
                <a:latin typeface="Roboto"/>
                <a:ea typeface="Roboto"/>
                <a:cs typeface="Roboto"/>
                <a:sym typeface="Roboto"/>
              </a:rPr>
              <a:t> Comparison of Nucleotide Similarity Among 22 </a:t>
            </a:r>
            <a:r>
              <a:rPr lang="en" sz="1200" b="1" dirty="0" err="1">
                <a:solidFill>
                  <a:schemeClr val="tx1">
                    <a:lumMod val="65000"/>
                    <a:lumOff val="35000"/>
                  </a:schemeClr>
                </a:solidFill>
                <a:highlight>
                  <a:srgbClr val="FFFFFF"/>
                </a:highlight>
                <a:latin typeface="Roboto"/>
                <a:ea typeface="Roboto"/>
                <a:cs typeface="Roboto"/>
                <a:sym typeface="Roboto"/>
              </a:rPr>
              <a:t>Siphoviridae</a:t>
            </a:r>
            <a:r>
              <a:rPr lang="en" sz="1200" b="1" dirty="0">
                <a:solidFill>
                  <a:schemeClr val="tx1">
                    <a:lumMod val="65000"/>
                    <a:lumOff val="35000"/>
                  </a:schemeClr>
                </a:solidFill>
                <a:highlight>
                  <a:srgbClr val="FFFFFF"/>
                </a:highlight>
                <a:latin typeface="Roboto"/>
                <a:ea typeface="Roboto"/>
                <a:cs typeface="Roboto"/>
                <a:sym typeface="Roboto"/>
              </a:rPr>
              <a:t> Phages</a:t>
            </a:r>
            <a:r>
              <a:rPr lang="en" sz="1200" dirty="0">
                <a:solidFill>
                  <a:schemeClr val="tx1">
                    <a:lumMod val="65000"/>
                    <a:lumOff val="35000"/>
                  </a:schemeClr>
                </a:solidFill>
                <a:highlight>
                  <a:srgbClr val="FFFFFF"/>
                </a:highlight>
                <a:latin typeface="Roboto"/>
                <a:ea typeface="Roboto"/>
                <a:cs typeface="Roboto"/>
                <a:sym typeface="Roboto"/>
              </a:rPr>
              <a:t> </a:t>
            </a:r>
            <a:endParaRPr sz="1200" dirty="0">
              <a:solidFill>
                <a:schemeClr val="tx1">
                  <a:lumMod val="65000"/>
                  <a:lumOff val="35000"/>
                </a:schemeClr>
              </a:solidFill>
              <a:highlight>
                <a:srgbClr val="FFFFFF"/>
              </a:highlight>
              <a:latin typeface="Roboto"/>
              <a:ea typeface="Roboto"/>
              <a:cs typeface="Roboto"/>
              <a:sym typeface="Roboto"/>
            </a:endParaRPr>
          </a:p>
          <a:p>
            <a:pPr marL="0" indent="0">
              <a:spcBef>
                <a:spcPts val="2133"/>
              </a:spcBef>
              <a:buNone/>
            </a:pPr>
            <a:r>
              <a:rPr lang="en" sz="1200" dirty="0">
                <a:solidFill>
                  <a:schemeClr val="tx1">
                    <a:lumMod val="65000"/>
                    <a:lumOff val="35000"/>
                  </a:schemeClr>
                </a:solidFill>
                <a:highlight>
                  <a:srgbClr val="FFFFFF"/>
                </a:highlight>
                <a:latin typeface="Roboto"/>
                <a:ea typeface="Roboto"/>
                <a:cs typeface="Roboto"/>
                <a:sym typeface="Roboto"/>
              </a:rPr>
              <a:t>Nucleotide sequences of 22 </a:t>
            </a:r>
            <a:r>
              <a:rPr lang="en" sz="1200" dirty="0" err="1">
                <a:solidFill>
                  <a:schemeClr val="tx1">
                    <a:lumMod val="65000"/>
                    <a:lumOff val="35000"/>
                  </a:schemeClr>
                </a:solidFill>
                <a:highlight>
                  <a:srgbClr val="FFFFFF"/>
                </a:highlight>
                <a:latin typeface="Roboto"/>
                <a:ea typeface="Roboto"/>
                <a:cs typeface="Roboto"/>
                <a:sym typeface="Roboto"/>
              </a:rPr>
              <a:t>Siphoviridae</a:t>
            </a:r>
            <a:r>
              <a:rPr lang="en" sz="1200" dirty="0">
                <a:solidFill>
                  <a:schemeClr val="tx1">
                    <a:lumMod val="65000"/>
                    <a:lumOff val="35000"/>
                  </a:schemeClr>
                </a:solidFill>
                <a:highlight>
                  <a:srgbClr val="FFFFFF"/>
                </a:highlight>
                <a:latin typeface="Roboto"/>
                <a:ea typeface="Roboto"/>
                <a:cs typeface="Roboto"/>
                <a:sym typeface="Roboto"/>
              </a:rPr>
              <a:t> were compiled into a single file in FASTA format. Phages were selected from a variety of different clusters and subclusters infecting different host species. Hosts belonged to one of four bacterial genera, comprising two distinct phyla. </a:t>
            </a:r>
            <a:r>
              <a:rPr lang="en" sz="1200" dirty="0" err="1">
                <a:solidFill>
                  <a:schemeClr val="tx1">
                    <a:lumMod val="65000"/>
                    <a:lumOff val="35000"/>
                  </a:schemeClr>
                </a:solidFill>
                <a:highlight>
                  <a:srgbClr val="FFFFFF"/>
                </a:highlight>
                <a:latin typeface="Roboto"/>
                <a:ea typeface="Roboto"/>
                <a:cs typeface="Roboto"/>
                <a:sym typeface="Roboto"/>
              </a:rPr>
              <a:t>Dotplots</a:t>
            </a:r>
            <a:r>
              <a:rPr lang="en" sz="1200" dirty="0">
                <a:solidFill>
                  <a:schemeClr val="tx1">
                    <a:lumMod val="65000"/>
                    <a:lumOff val="35000"/>
                  </a:schemeClr>
                </a:solidFill>
                <a:highlight>
                  <a:srgbClr val="FFFFFF"/>
                </a:highlight>
                <a:latin typeface="Roboto"/>
                <a:ea typeface="Roboto"/>
                <a:cs typeface="Roboto"/>
                <a:sym typeface="Roboto"/>
              </a:rPr>
              <a:t> were created using the Genome Pair Rapid Dotter (GEPARD) platform and manually annotated to highlight regions of nucleotide similarity. In general, phages exhibited the highest degree of nucleotide similarity with other phages belonging to the same cluster or infecting the same host. Overall, phage nucleotide similarity tended to be broadly organized based on host phyla, with Bacillus phages exhibiting little similarity to </a:t>
            </a:r>
            <a:r>
              <a:rPr lang="en" sz="1200" dirty="0" err="1">
                <a:solidFill>
                  <a:schemeClr val="tx1">
                    <a:lumMod val="65000"/>
                    <a:lumOff val="35000"/>
                  </a:schemeClr>
                </a:solidFill>
                <a:highlight>
                  <a:srgbClr val="FFFFFF"/>
                </a:highlight>
                <a:latin typeface="Roboto"/>
                <a:ea typeface="Roboto"/>
                <a:cs typeface="Roboto"/>
                <a:sym typeface="Roboto"/>
              </a:rPr>
              <a:t>Actinobacteriophages</a:t>
            </a:r>
            <a:r>
              <a:rPr lang="en" sz="1200" dirty="0">
                <a:solidFill>
                  <a:schemeClr val="tx1">
                    <a:lumMod val="65000"/>
                    <a:lumOff val="35000"/>
                  </a:schemeClr>
                </a:solidFill>
                <a:highlight>
                  <a:srgbClr val="FFFFFF"/>
                </a:highlight>
                <a:latin typeface="Roboto"/>
                <a:ea typeface="Roboto"/>
                <a:cs typeface="Roboto"/>
                <a:sym typeface="Roboto"/>
              </a:rPr>
              <a:t> (phages infecting Streptomyces, </a:t>
            </a:r>
            <a:r>
              <a:rPr lang="en" sz="1200" dirty="0" err="1">
                <a:solidFill>
                  <a:schemeClr val="tx1">
                    <a:lumMod val="65000"/>
                    <a:lumOff val="35000"/>
                  </a:schemeClr>
                </a:solidFill>
                <a:highlight>
                  <a:srgbClr val="FFFFFF"/>
                </a:highlight>
                <a:latin typeface="Roboto"/>
                <a:ea typeface="Roboto"/>
                <a:cs typeface="Roboto"/>
                <a:sym typeface="Roboto"/>
              </a:rPr>
              <a:t>Microbacterium</a:t>
            </a:r>
            <a:r>
              <a:rPr lang="en" sz="1200" dirty="0">
                <a:solidFill>
                  <a:schemeClr val="tx1">
                    <a:lumMod val="65000"/>
                    <a:lumOff val="35000"/>
                  </a:schemeClr>
                </a:solidFill>
                <a:highlight>
                  <a:srgbClr val="FFFFFF"/>
                </a:highlight>
                <a:latin typeface="Roboto"/>
                <a:ea typeface="Roboto"/>
                <a:cs typeface="Roboto"/>
                <a:sym typeface="Roboto"/>
              </a:rPr>
              <a:t>, and </a:t>
            </a:r>
            <a:r>
              <a:rPr lang="en" sz="1200" dirty="0" err="1">
                <a:solidFill>
                  <a:schemeClr val="tx1">
                    <a:lumMod val="65000"/>
                    <a:lumOff val="35000"/>
                  </a:schemeClr>
                </a:solidFill>
                <a:highlight>
                  <a:srgbClr val="FFFFFF"/>
                </a:highlight>
                <a:latin typeface="Roboto"/>
                <a:ea typeface="Roboto"/>
                <a:cs typeface="Roboto"/>
                <a:sym typeface="Roboto"/>
              </a:rPr>
              <a:t>Gordonia</a:t>
            </a:r>
            <a:r>
              <a:rPr lang="en" sz="1200" dirty="0">
                <a:solidFill>
                  <a:schemeClr val="tx1">
                    <a:lumMod val="65000"/>
                    <a:lumOff val="35000"/>
                  </a:schemeClr>
                </a:solidFill>
                <a:highlight>
                  <a:srgbClr val="FFFFFF"/>
                </a:highlight>
                <a:latin typeface="Roboto"/>
                <a:ea typeface="Roboto"/>
                <a:cs typeface="Roboto"/>
                <a:sym typeface="Roboto"/>
              </a:rPr>
              <a:t> hosts).</a:t>
            </a:r>
            <a:endParaRPr sz="1200" dirty="0">
              <a:solidFill>
                <a:schemeClr val="tx1">
                  <a:lumMod val="65000"/>
                  <a:lumOff val="35000"/>
                </a:schemeClr>
              </a:solidFill>
              <a:highlight>
                <a:srgbClr val="FFFFFF"/>
              </a:highlight>
              <a:latin typeface="Roboto"/>
              <a:ea typeface="Roboto"/>
              <a:cs typeface="Roboto"/>
              <a:sym typeface="Roboto"/>
            </a:endParaRPr>
          </a:p>
          <a:p>
            <a:pPr marL="0" indent="0">
              <a:spcBef>
                <a:spcPts val="2133"/>
              </a:spcBef>
              <a:spcAft>
                <a:spcPts val="2133"/>
              </a:spcAft>
              <a:buNone/>
            </a:pPr>
            <a:r>
              <a:rPr lang="en" sz="1200" dirty="0" err="1">
                <a:solidFill>
                  <a:schemeClr val="tx1">
                    <a:lumMod val="65000"/>
                    <a:lumOff val="35000"/>
                  </a:schemeClr>
                </a:solidFill>
                <a:highlight>
                  <a:srgbClr val="FFFFFF"/>
                </a:highlight>
                <a:latin typeface="Roboto"/>
                <a:ea typeface="Roboto"/>
                <a:cs typeface="Roboto"/>
                <a:sym typeface="Roboto"/>
              </a:rPr>
              <a:t>Kapinos</a:t>
            </a:r>
            <a:r>
              <a:rPr lang="en" sz="1200" dirty="0">
                <a:solidFill>
                  <a:schemeClr val="tx1">
                    <a:lumMod val="65000"/>
                    <a:lumOff val="35000"/>
                  </a:schemeClr>
                </a:solidFill>
                <a:highlight>
                  <a:srgbClr val="FFFFFF"/>
                </a:highlight>
                <a:latin typeface="Roboto"/>
                <a:ea typeface="Roboto"/>
                <a:cs typeface="Roboto"/>
                <a:sym typeface="Roboto"/>
              </a:rPr>
              <a:t> A, </a:t>
            </a:r>
            <a:r>
              <a:rPr lang="en" sz="1200" dirty="0" err="1">
                <a:solidFill>
                  <a:schemeClr val="tx1">
                    <a:lumMod val="65000"/>
                    <a:lumOff val="35000"/>
                  </a:schemeClr>
                </a:solidFill>
                <a:highlight>
                  <a:srgbClr val="FFFFFF"/>
                </a:highlight>
                <a:latin typeface="Roboto"/>
                <a:ea typeface="Roboto"/>
                <a:cs typeface="Roboto"/>
                <a:sym typeface="Roboto"/>
              </a:rPr>
              <a:t>Remijas</a:t>
            </a:r>
            <a:r>
              <a:rPr lang="en" sz="1200" dirty="0">
                <a:solidFill>
                  <a:schemeClr val="tx1">
                    <a:lumMod val="65000"/>
                    <a:lumOff val="35000"/>
                  </a:schemeClr>
                </a:solidFill>
                <a:highlight>
                  <a:srgbClr val="FFFFFF"/>
                </a:highlight>
                <a:latin typeface="Roboto"/>
                <a:ea typeface="Roboto"/>
                <a:cs typeface="Roboto"/>
                <a:sym typeface="Roboto"/>
              </a:rPr>
              <a:t> L, Torres C </a:t>
            </a:r>
            <a:r>
              <a:rPr lang="en" sz="1200" i="1" dirty="0">
                <a:solidFill>
                  <a:schemeClr val="tx1">
                    <a:lumMod val="65000"/>
                    <a:lumOff val="35000"/>
                  </a:schemeClr>
                </a:solidFill>
                <a:highlight>
                  <a:srgbClr val="FFFFFF"/>
                </a:highlight>
                <a:latin typeface="Roboto"/>
                <a:ea typeface="Roboto"/>
                <a:cs typeface="Roboto"/>
                <a:sym typeface="Roboto"/>
              </a:rPr>
              <a:t>et al.</a:t>
            </a:r>
            <a:r>
              <a:rPr lang="en" sz="1200" dirty="0">
                <a:solidFill>
                  <a:schemeClr val="tx1">
                    <a:lumMod val="65000"/>
                    <a:lumOff val="35000"/>
                  </a:schemeClr>
                </a:solidFill>
                <a:highlight>
                  <a:srgbClr val="FFFFFF"/>
                </a:highlight>
                <a:latin typeface="Roboto"/>
                <a:ea typeface="Roboto"/>
                <a:cs typeface="Roboto"/>
                <a:sym typeface="Roboto"/>
              </a:rPr>
              <a:t> Stability and host specificity of phages </a:t>
            </a:r>
            <a:r>
              <a:rPr lang="en" sz="1200" dirty="0" err="1">
                <a:solidFill>
                  <a:schemeClr val="tx1">
                    <a:lumMod val="65000"/>
                    <a:lumOff val="35000"/>
                  </a:schemeClr>
                </a:solidFill>
                <a:highlight>
                  <a:srgbClr val="FFFFFF"/>
                </a:highlight>
                <a:latin typeface="Roboto"/>
                <a:ea typeface="Roboto"/>
                <a:cs typeface="Roboto"/>
                <a:sym typeface="Roboto"/>
              </a:rPr>
              <a:t>Zorp</a:t>
            </a:r>
            <a:r>
              <a:rPr lang="en" sz="1200" dirty="0">
                <a:solidFill>
                  <a:schemeClr val="tx1">
                    <a:lumMod val="65000"/>
                    <a:lumOff val="35000"/>
                  </a:schemeClr>
                </a:solidFill>
                <a:highlight>
                  <a:srgbClr val="FFFFFF"/>
                </a:highlight>
                <a:latin typeface="Roboto"/>
                <a:ea typeface="Roboto"/>
                <a:cs typeface="Roboto"/>
                <a:sym typeface="Roboto"/>
              </a:rPr>
              <a:t> and Tanis for use in phage therapies [version 1; not peer reviewed]. </a:t>
            </a:r>
            <a:r>
              <a:rPr lang="en" sz="1200" i="1" dirty="0">
                <a:solidFill>
                  <a:schemeClr val="tx1">
                    <a:lumMod val="65000"/>
                    <a:lumOff val="35000"/>
                  </a:schemeClr>
                </a:solidFill>
                <a:highlight>
                  <a:srgbClr val="FFFFFF"/>
                </a:highlight>
                <a:latin typeface="Roboto"/>
                <a:ea typeface="Roboto"/>
                <a:cs typeface="Roboto"/>
                <a:sym typeface="Roboto"/>
              </a:rPr>
              <a:t>F1000Research</a:t>
            </a:r>
            <a:r>
              <a:rPr lang="en" sz="1200" dirty="0">
                <a:solidFill>
                  <a:schemeClr val="tx1">
                    <a:lumMod val="65000"/>
                    <a:lumOff val="35000"/>
                  </a:schemeClr>
                </a:solidFill>
                <a:highlight>
                  <a:srgbClr val="FFFFFF"/>
                </a:highlight>
                <a:latin typeface="Roboto"/>
                <a:ea typeface="Roboto"/>
                <a:cs typeface="Roboto"/>
                <a:sym typeface="Roboto"/>
              </a:rPr>
              <a:t> 2019, </a:t>
            </a:r>
            <a:r>
              <a:rPr lang="en" sz="1200" b="1" dirty="0">
                <a:solidFill>
                  <a:schemeClr val="tx1">
                    <a:lumMod val="65000"/>
                    <a:lumOff val="35000"/>
                  </a:schemeClr>
                </a:solidFill>
                <a:highlight>
                  <a:srgbClr val="FFFFFF"/>
                </a:highlight>
                <a:latin typeface="Roboto"/>
                <a:ea typeface="Roboto"/>
                <a:cs typeface="Roboto"/>
                <a:sym typeface="Roboto"/>
              </a:rPr>
              <a:t>8</a:t>
            </a:r>
            <a:r>
              <a:rPr lang="en" sz="1200" dirty="0">
                <a:solidFill>
                  <a:schemeClr val="tx1">
                    <a:lumMod val="65000"/>
                    <a:lumOff val="35000"/>
                  </a:schemeClr>
                </a:solidFill>
                <a:highlight>
                  <a:srgbClr val="FFFFFF"/>
                </a:highlight>
                <a:latin typeface="Roboto"/>
                <a:ea typeface="Roboto"/>
                <a:cs typeface="Roboto"/>
                <a:sym typeface="Roboto"/>
              </a:rPr>
              <a:t>:1110 (poster) (</a:t>
            </a:r>
            <a:r>
              <a:rPr lang="en" sz="1200" dirty="0">
                <a:solidFill>
                  <a:schemeClr val="tx1">
                    <a:lumMod val="65000"/>
                    <a:lumOff val="35000"/>
                  </a:schemeClr>
                </a:solidFill>
                <a:highlight>
                  <a:srgbClr val="FFFFFF"/>
                </a:highlight>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https://doi.org/10.7490/f1000research.1117059.1</a:t>
            </a:r>
            <a:r>
              <a:rPr lang="en" sz="1200" dirty="0">
                <a:solidFill>
                  <a:schemeClr val="tx1">
                    <a:lumMod val="65000"/>
                    <a:lumOff val="35000"/>
                  </a:schemeClr>
                </a:solidFill>
                <a:highlight>
                  <a:srgbClr val="FFFFFF"/>
                </a:highlight>
                <a:latin typeface="Roboto"/>
                <a:ea typeface="Roboto"/>
                <a:cs typeface="Roboto"/>
                <a:sym typeface="Roboto"/>
              </a:rPr>
              <a:t>)</a:t>
            </a:r>
            <a:endParaRPr dirty="0">
              <a:solidFill>
                <a:schemeClr val="tx1">
                  <a:lumMod val="65000"/>
                  <a:lumOff val="35000"/>
                </a:schemeClr>
              </a:solidFill>
            </a:endParaRPr>
          </a:p>
        </p:txBody>
      </p:sp>
      <p:sp>
        <p:nvSpPr>
          <p:cNvPr id="3" name="TextBox 2">
            <a:extLst>
              <a:ext uri="{FF2B5EF4-FFF2-40B4-BE49-F238E27FC236}">
                <a16:creationId xmlns:a16="http://schemas.microsoft.com/office/drawing/2014/main" id="{CBF6089B-E15D-21AD-9C11-2D57C861975A}"/>
              </a:ext>
            </a:extLst>
          </p:cNvPr>
          <p:cNvSpPr txBox="1"/>
          <p:nvPr/>
        </p:nvSpPr>
        <p:spPr>
          <a:xfrm>
            <a:off x="7083706" y="5835722"/>
            <a:ext cx="4991482" cy="954107"/>
          </a:xfrm>
          <a:prstGeom prst="rect">
            <a:avLst/>
          </a:prstGeom>
          <a:noFill/>
        </p:spPr>
        <p:txBody>
          <a:bodyPr wrap="square" rtlCol="0">
            <a:spAutoFit/>
          </a:bodyPr>
          <a:lstStyle/>
          <a:p>
            <a:r>
              <a:rPr lang="en-US" sz="1400" dirty="0"/>
              <a:t>From: </a:t>
            </a:r>
            <a:r>
              <a:rPr lang="en-US" sz="1400" b="0" i="0" u="none" strike="noStrike" dirty="0" err="1">
                <a:solidFill>
                  <a:srgbClr val="2B2B2B"/>
                </a:solidFill>
                <a:effectLst/>
                <a:latin typeface="open_sansregular"/>
              </a:rPr>
              <a:t>Kapinos</a:t>
            </a:r>
            <a:r>
              <a:rPr lang="en-US" sz="1400" b="0" i="0" u="none" strike="noStrike" dirty="0">
                <a:solidFill>
                  <a:srgbClr val="2B2B2B"/>
                </a:solidFill>
                <a:effectLst/>
                <a:latin typeface="open_sansregular"/>
              </a:rPr>
              <a:t>, A., Torres, C., </a:t>
            </a:r>
            <a:r>
              <a:rPr lang="en-US" sz="1400" b="0" i="0" u="none" strike="noStrike" dirty="0" err="1">
                <a:solidFill>
                  <a:srgbClr val="2B2B2B"/>
                </a:solidFill>
                <a:effectLst/>
                <a:latin typeface="open_sansregular"/>
              </a:rPr>
              <a:t>Freise</a:t>
            </a:r>
            <a:r>
              <a:rPr lang="en-US" sz="1400" b="0" i="0" u="none" strike="noStrike" dirty="0">
                <a:solidFill>
                  <a:srgbClr val="2B2B2B"/>
                </a:solidFill>
                <a:effectLst/>
                <a:latin typeface="open_sansregular"/>
              </a:rPr>
              <a:t>, A., McClory, S., </a:t>
            </a:r>
            <a:r>
              <a:rPr lang="en-US" sz="1400" b="0" i="0" u="none" strike="noStrike" dirty="0" err="1">
                <a:solidFill>
                  <a:srgbClr val="2B2B2B"/>
                </a:solidFill>
                <a:effectLst/>
                <a:latin typeface="open_sansregular"/>
              </a:rPr>
              <a:t>Cornely</a:t>
            </a:r>
            <a:r>
              <a:rPr lang="en-US" sz="1400" b="0" i="0" u="none" strike="noStrike" dirty="0">
                <a:solidFill>
                  <a:srgbClr val="2B2B2B"/>
                </a:solidFill>
                <a:effectLst/>
                <a:latin typeface="open_sansregular"/>
              </a:rPr>
              <a:t>, K. (2020). </a:t>
            </a:r>
            <a:r>
              <a:rPr lang="en-US" sz="1400" b="0" i="0" u="none" strike="noStrike" dirty="0">
                <a:solidFill>
                  <a:srgbClr val="597F2F"/>
                </a:solidFill>
                <a:effectLst/>
                <a:latin typeface="montserratregular"/>
                <a:hlinkClick r:id="rId5"/>
              </a:rPr>
              <a:t>Using Dotplots for Comparative Genomic Analysis</a:t>
            </a:r>
            <a:r>
              <a:rPr lang="en-US" sz="1400" b="0" i="0" u="none" strike="noStrike" dirty="0">
                <a:solidFill>
                  <a:srgbClr val="2B2B2B"/>
                </a:solidFill>
                <a:effectLst/>
                <a:latin typeface="open_sansregular"/>
              </a:rPr>
              <a:t>.  </a:t>
            </a:r>
            <a:r>
              <a:rPr lang="en-US" sz="1400" b="0" i="0" u="none" strike="noStrike" dirty="0">
                <a:solidFill>
                  <a:srgbClr val="597F2F"/>
                </a:solidFill>
                <a:effectLst/>
                <a:latin typeface="montserratregular"/>
                <a:hlinkClick r:id="rId6"/>
              </a:rPr>
              <a:t>HHMI Science Education Alliance (SEA) Faculty Group</a:t>
            </a:r>
            <a:r>
              <a:rPr lang="en-US" sz="1400" b="0" i="0" u="none" strike="noStrike" dirty="0">
                <a:solidFill>
                  <a:srgbClr val="2B2B2B"/>
                </a:solidFill>
                <a:effectLst/>
                <a:latin typeface="open_sansregular"/>
              </a:rPr>
              <a:t>, QUBES Educational Resources. </a:t>
            </a:r>
            <a:r>
              <a:rPr lang="en-US" sz="1400" b="0" i="0" u="none" strike="noStrike" dirty="0">
                <a:solidFill>
                  <a:srgbClr val="597F2F"/>
                </a:solidFill>
                <a:effectLst/>
                <a:latin typeface="montserratregular"/>
                <a:hlinkClick r:id="rId5"/>
              </a:rPr>
              <a:t>doi:10.25334/RR9F-HD75</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a:latin typeface="Calibri" charset="0"/>
              </a:rPr>
              <a:t>Symbiogenesis </a:t>
            </a:r>
          </a:p>
        </p:txBody>
      </p:sp>
      <p:sp>
        <p:nvSpPr>
          <p:cNvPr id="3" name="Content Placeholder 2"/>
          <p:cNvSpPr>
            <a:spLocks noGrp="1"/>
          </p:cNvSpPr>
          <p:nvPr>
            <p:ph idx="1"/>
          </p:nvPr>
        </p:nvSpPr>
        <p:spPr>
          <a:xfrm>
            <a:off x="1451113" y="1600201"/>
            <a:ext cx="5581513" cy="2892286"/>
          </a:xfrm>
        </p:spPr>
        <p:txBody>
          <a:bodyPr rtlCol="0">
            <a:normAutofit/>
          </a:bodyPr>
          <a:lstStyle/>
          <a:p>
            <a:pPr>
              <a:buFont typeface="Arial"/>
              <a:buChar char="•"/>
              <a:defRPr/>
            </a:pPr>
            <a:r>
              <a:rPr lang="en-US" b="1" dirty="0">
                <a:ea typeface="+mn-ea"/>
                <a:cs typeface="+mn-cs"/>
                <a:hlinkClick r:id="rId2"/>
              </a:rPr>
              <a:t>Konstantin </a:t>
            </a:r>
            <a:r>
              <a:rPr lang="en-US" b="1" dirty="0" err="1">
                <a:ea typeface="+mn-ea"/>
                <a:cs typeface="+mn-cs"/>
                <a:hlinkClick r:id="rId2"/>
              </a:rPr>
              <a:t>Mereschkowski</a:t>
            </a:r>
            <a:r>
              <a:rPr lang="en-US" b="1" dirty="0">
                <a:ea typeface="+mn-ea"/>
                <a:cs typeface="+mn-cs"/>
              </a:rPr>
              <a:t>: </a:t>
            </a:r>
          </a:p>
          <a:p>
            <a:pPr>
              <a:buFont typeface="Arial"/>
              <a:buChar char="•"/>
              <a:defRPr/>
            </a:pPr>
            <a:r>
              <a:rPr lang="en-US" i="1" dirty="0">
                <a:ea typeface="+mn-ea"/>
                <a:cs typeface="+mn-cs"/>
              </a:rPr>
              <a:t>The nature and origins of </a:t>
            </a:r>
            <a:r>
              <a:rPr lang="en-US" i="1" dirty="0" err="1">
                <a:ea typeface="+mn-ea"/>
                <a:cs typeface="+mn-cs"/>
              </a:rPr>
              <a:t>chromatophores</a:t>
            </a:r>
            <a:r>
              <a:rPr lang="en-US" i="1" dirty="0">
                <a:ea typeface="+mn-ea"/>
                <a:cs typeface="+mn-cs"/>
              </a:rPr>
              <a:t> in the plant kingdom (1905)</a:t>
            </a:r>
          </a:p>
          <a:p>
            <a:pPr>
              <a:buFont typeface="Arial"/>
              <a:buChar char="•"/>
              <a:defRPr/>
            </a:pPr>
            <a:r>
              <a:rPr lang="en-US" i="1" dirty="0">
                <a:ea typeface="+mn-ea"/>
                <a:cs typeface="+mn-cs"/>
              </a:rPr>
              <a:t>The Theory of Two </a:t>
            </a:r>
            <a:r>
              <a:rPr lang="en-US" i="1" dirty="0" err="1">
                <a:ea typeface="+mn-ea"/>
                <a:cs typeface="+mn-cs"/>
              </a:rPr>
              <a:t>Plasms</a:t>
            </a:r>
            <a:r>
              <a:rPr lang="en-US" i="1" dirty="0">
                <a:ea typeface="+mn-ea"/>
                <a:cs typeface="+mn-cs"/>
              </a:rPr>
              <a:t> as the Basis of </a:t>
            </a:r>
            <a:r>
              <a:rPr lang="en-US" i="1" dirty="0" err="1">
                <a:ea typeface="+mn-ea"/>
                <a:cs typeface="+mn-cs"/>
              </a:rPr>
              <a:t>Symbiogenesis</a:t>
            </a:r>
            <a:r>
              <a:rPr lang="en-US" i="1" dirty="0">
                <a:ea typeface="+mn-ea"/>
                <a:cs typeface="+mn-cs"/>
              </a:rPr>
              <a:t> (1909)</a:t>
            </a:r>
            <a:endParaRPr lang="en-US" b="1" dirty="0">
              <a:ea typeface="+mn-ea"/>
              <a:cs typeface="+mn-cs"/>
            </a:endParaRPr>
          </a:p>
        </p:txBody>
      </p:sp>
      <p:pic>
        <p:nvPicPr>
          <p:cNvPr id="2560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85076" y="1217613"/>
            <a:ext cx="3082925" cy="418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4" name="TextBox 4"/>
          <p:cNvSpPr txBox="1">
            <a:spLocks noChangeArrowheads="1"/>
          </p:cNvSpPr>
          <p:nvPr/>
        </p:nvSpPr>
        <p:spPr bwMode="auto">
          <a:xfrm>
            <a:off x="1981200" y="4913314"/>
            <a:ext cx="5259132"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Natural selection cannot create novelty.  </a:t>
            </a:r>
            <a:br>
              <a:rPr lang="en-US" sz="1800"/>
            </a:br>
            <a:r>
              <a:rPr lang="en-US" sz="1800">
                <a:sym typeface="Wingdings" charset="0"/>
              </a:rPr>
              <a:t> </a:t>
            </a:r>
            <a:r>
              <a:rPr lang="en-US" sz="1800"/>
              <a:t>Acquisition and inheritance of microbes</a:t>
            </a:r>
          </a:p>
          <a:p>
            <a:pPr eaLnBrk="1" hangingPunct="1"/>
            <a:endParaRPr lang="en-US" sz="1800"/>
          </a:p>
          <a:p>
            <a:pPr eaLnBrk="1" hangingPunct="1"/>
            <a:r>
              <a:rPr lang="en-US" sz="1800"/>
              <a:t>(see also Lynn Margulis' theory of serial endosybiosis) </a:t>
            </a:r>
          </a:p>
        </p:txBody>
      </p:sp>
    </p:spTree>
    <p:extLst>
      <p:ext uri="{BB962C8B-B14F-4D97-AF65-F5344CB8AC3E}">
        <p14:creationId xmlns:p14="http://schemas.microsoft.com/office/powerpoint/2010/main" val="137407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4114800" cy="1143000"/>
          </a:xfrm>
        </p:spPr>
        <p:txBody>
          <a:bodyPr>
            <a:normAutofit fontScale="90000"/>
          </a:bodyPr>
          <a:lstStyle/>
          <a:p>
            <a:r>
              <a:rPr lang="en-US" dirty="0"/>
              <a:t>Holobiont and Evolution</a:t>
            </a:r>
          </a:p>
        </p:txBody>
      </p:sp>
      <p:sp>
        <p:nvSpPr>
          <p:cNvPr id="3" name="Content Placeholder 2"/>
          <p:cNvSpPr>
            <a:spLocks noGrp="1"/>
          </p:cNvSpPr>
          <p:nvPr>
            <p:ph idx="1"/>
          </p:nvPr>
        </p:nvSpPr>
        <p:spPr>
          <a:xfrm>
            <a:off x="1664408" y="1600201"/>
            <a:ext cx="4307939" cy="4525963"/>
          </a:xfrm>
        </p:spPr>
        <p:txBody>
          <a:bodyPr/>
          <a:lstStyle/>
          <a:p>
            <a:pPr marL="0" indent="0">
              <a:buNone/>
            </a:pPr>
            <a:r>
              <a:rPr lang="en-US" sz="2000" dirty="0"/>
              <a:t>Holobiont = Host plus all its Symbionts </a:t>
            </a:r>
          </a:p>
          <a:p>
            <a:pPr marL="0" indent="0">
              <a:buNone/>
            </a:pPr>
            <a:r>
              <a:rPr lang="en-US" sz="2000" dirty="0"/>
              <a:t>In science symbiont is usually defined as living together, </a:t>
            </a:r>
            <a:r>
              <a:rPr lang="en-US" sz="2000" i="1" dirty="0"/>
              <a:t>i.e.</a:t>
            </a:r>
            <a:r>
              <a:rPr lang="en-US" sz="2000" dirty="0"/>
              <a:t> the term includes mutualistic, commensal and parasitic interactions.</a:t>
            </a:r>
          </a:p>
          <a:p>
            <a:pPr marL="0" indent="0">
              <a:buNone/>
            </a:pPr>
            <a:endParaRPr lang="en-US" sz="2000" dirty="0"/>
          </a:p>
          <a:p>
            <a:pPr marL="0" indent="0">
              <a:buNone/>
            </a:pPr>
            <a:r>
              <a:rPr lang="en-US" sz="2400" dirty="0"/>
              <a:t>The fitness of the Holobiont is the arbiter of selection. </a:t>
            </a:r>
          </a:p>
          <a:p>
            <a:pPr marL="0" indent="0">
              <a:buNone/>
            </a:pPr>
            <a:endParaRPr lang="en-US" sz="2400" dirty="0"/>
          </a:p>
          <a:p>
            <a:pPr marL="0" indent="0">
              <a:buNone/>
            </a:pPr>
            <a:r>
              <a:rPr lang="en-US" sz="2400" dirty="0"/>
              <a:t>The </a:t>
            </a:r>
            <a:r>
              <a:rPr lang="en-US" sz="2400" dirty="0" err="1"/>
              <a:t>Hologenome</a:t>
            </a:r>
            <a:r>
              <a:rPr lang="en-US" sz="2400" dirty="0"/>
              <a:t> Theory of Evolution </a:t>
            </a:r>
          </a:p>
        </p:txBody>
      </p:sp>
      <p:pic>
        <p:nvPicPr>
          <p:cNvPr id="4" name="Picture 3"/>
          <p:cNvPicPr>
            <a:picLocks noChangeAspect="1"/>
          </p:cNvPicPr>
          <p:nvPr/>
        </p:nvPicPr>
        <p:blipFill>
          <a:blip r:embed="rId2"/>
          <a:stretch>
            <a:fillRect/>
          </a:stretch>
        </p:blipFill>
        <p:spPr>
          <a:xfrm>
            <a:off x="6096000" y="0"/>
            <a:ext cx="4572000" cy="6858000"/>
          </a:xfrm>
          <a:prstGeom prst="rect">
            <a:avLst/>
          </a:prstGeom>
        </p:spPr>
      </p:pic>
      <p:sp>
        <p:nvSpPr>
          <p:cNvPr id="5" name="TextBox 4"/>
          <p:cNvSpPr txBox="1"/>
          <p:nvPr/>
        </p:nvSpPr>
        <p:spPr>
          <a:xfrm>
            <a:off x="1524000" y="6331112"/>
            <a:ext cx="4590094" cy="369332"/>
          </a:xfrm>
          <a:prstGeom prst="rect">
            <a:avLst/>
          </a:prstGeom>
          <a:noFill/>
        </p:spPr>
        <p:txBody>
          <a:bodyPr wrap="none" rtlCol="0">
            <a:spAutoFit/>
          </a:bodyPr>
          <a:lstStyle/>
          <a:p>
            <a:r>
              <a:rPr lang="en-US" dirty="0"/>
              <a:t>Image:</a:t>
            </a:r>
            <a:r>
              <a:rPr lang="en-US" i="1" dirty="0"/>
              <a:t> BODY MICROBES</a:t>
            </a:r>
            <a:r>
              <a:rPr lang="en-US" dirty="0"/>
              <a:t>, by </a:t>
            </a:r>
            <a:r>
              <a:rPr lang="en-US" dirty="0">
                <a:hlinkClick r:id="rId3" tooltip="About Bruno Vergauwen"/>
              </a:rPr>
              <a:t>Bruno Vergauwen</a:t>
            </a:r>
            <a:r>
              <a:rPr lang="en-US" dirty="0"/>
              <a:t>.</a:t>
            </a:r>
          </a:p>
        </p:txBody>
      </p:sp>
    </p:spTree>
    <p:extLst>
      <p:ext uri="{BB962C8B-B14F-4D97-AF65-F5344CB8AC3E}">
        <p14:creationId xmlns:p14="http://schemas.microsoft.com/office/powerpoint/2010/main" val="3156908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981200" y="846138"/>
            <a:ext cx="8229600" cy="1143000"/>
          </a:xfrm>
        </p:spPr>
        <p:txBody>
          <a:bodyPr/>
          <a:lstStyle/>
          <a:p>
            <a:r>
              <a:rPr lang="en-US" dirty="0">
                <a:latin typeface="Calibri" charset="0"/>
              </a:rPr>
              <a:t>Follow up questions on mutual aid</a:t>
            </a:r>
          </a:p>
        </p:txBody>
      </p:sp>
      <p:sp>
        <p:nvSpPr>
          <p:cNvPr id="32770" name="Content Placeholder 2"/>
          <p:cNvSpPr>
            <a:spLocks noGrp="1"/>
          </p:cNvSpPr>
          <p:nvPr>
            <p:ph idx="1"/>
          </p:nvPr>
        </p:nvSpPr>
        <p:spPr>
          <a:xfrm>
            <a:off x="1981200" y="2045566"/>
            <a:ext cx="8229600" cy="4525963"/>
          </a:xfrm>
        </p:spPr>
        <p:txBody>
          <a:bodyPr/>
          <a:lstStyle/>
          <a:p>
            <a:r>
              <a:rPr lang="en-US" dirty="0">
                <a:latin typeface="Calibri" charset="0"/>
              </a:rPr>
              <a:t>mutual aid in the bacterial world – rule or exception?  </a:t>
            </a:r>
            <a:br>
              <a:rPr lang="en-US" dirty="0">
                <a:latin typeface="Calibri" charset="0"/>
              </a:rPr>
            </a:br>
            <a:r>
              <a:rPr lang="en-US" dirty="0">
                <a:latin typeface="Calibri" charset="0"/>
              </a:rPr>
              <a:t>Example:	distributed metabolic pathways 			ammonium to nitrite to nitrate</a:t>
            </a:r>
          </a:p>
          <a:p>
            <a:pPr marL="0" indent="0">
              <a:buNone/>
            </a:pPr>
            <a:endParaRPr lang="en-US" dirty="0">
              <a:latin typeface="Calibri" charset="0"/>
            </a:endParaRPr>
          </a:p>
          <a:p>
            <a:r>
              <a:rPr lang="en-US" dirty="0">
                <a:latin typeface="Calibri" charset="0"/>
              </a:rPr>
              <a:t>Is there a difference between cooperation, mutualism and cheating?  </a:t>
            </a:r>
          </a:p>
        </p:txBody>
      </p:sp>
      <p:sp>
        <p:nvSpPr>
          <p:cNvPr id="5" name="TextBox 4"/>
          <p:cNvSpPr txBox="1"/>
          <p:nvPr/>
        </p:nvSpPr>
        <p:spPr>
          <a:xfrm>
            <a:off x="1829145" y="346404"/>
            <a:ext cx="2754539" cy="707886"/>
          </a:xfrm>
          <a:prstGeom prst="rect">
            <a:avLst/>
          </a:prstGeom>
          <a:noFill/>
        </p:spPr>
        <p:txBody>
          <a:bodyPr wrap="square" rtlCol="0">
            <a:spAutoFit/>
          </a:bodyPr>
          <a:lstStyle/>
          <a:p>
            <a:r>
              <a:rPr lang="en-US" sz="40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Discussion </a:t>
            </a:r>
            <a:endParaRPr lang="en-US"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1955217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052" y="240376"/>
            <a:ext cx="5235662" cy="689008"/>
          </a:xfrm>
        </p:spPr>
        <p:txBody>
          <a:bodyPr/>
          <a:lstStyle/>
          <a:p>
            <a:r>
              <a:rPr lang="en-US" sz="3200" dirty="0"/>
              <a:t>The Black Queen Hypothesis </a:t>
            </a:r>
          </a:p>
        </p:txBody>
      </p:sp>
      <p:sp>
        <p:nvSpPr>
          <p:cNvPr id="3" name="Content Placeholder 2"/>
          <p:cNvSpPr>
            <a:spLocks noGrp="1"/>
          </p:cNvSpPr>
          <p:nvPr>
            <p:ph idx="1"/>
          </p:nvPr>
        </p:nvSpPr>
        <p:spPr>
          <a:xfrm>
            <a:off x="699052" y="1044751"/>
            <a:ext cx="9744677" cy="1819005"/>
          </a:xfrm>
        </p:spPr>
        <p:txBody>
          <a:bodyPr/>
          <a:lstStyle/>
          <a:p>
            <a:pPr marL="0" indent="0">
              <a:buNone/>
            </a:pPr>
            <a:r>
              <a:rPr lang="en-US" sz="1800" dirty="0"/>
              <a:t>explains the emergence of collaboration between microbes through the loss of genes encoding common goods (leaky products).  E.g.:   </a:t>
            </a:r>
          </a:p>
          <a:p>
            <a:pPr marL="0" indent="0">
              <a:buNone/>
            </a:pPr>
            <a:r>
              <a:rPr lang="en-US" sz="1800" dirty="0"/>
              <a:t>Start -                                                                   After selection for small streamlined genomes</a:t>
            </a:r>
            <a:br>
              <a:rPr lang="en-US" sz="1800" dirty="0"/>
            </a:br>
            <a:r>
              <a:rPr lang="en-US" sz="1800" dirty="0"/>
              <a:t>Cells with identical genomes                           Cells are mutually dependent</a:t>
            </a:r>
            <a:r>
              <a:rPr lang="en-US" sz="2400" dirty="0"/>
              <a:t> </a:t>
            </a:r>
          </a:p>
        </p:txBody>
      </p:sp>
      <p:pic>
        <p:nvPicPr>
          <p:cNvPr id="4" name="Picture 3"/>
          <p:cNvPicPr>
            <a:picLocks noChangeAspect="1"/>
          </p:cNvPicPr>
          <p:nvPr/>
        </p:nvPicPr>
        <p:blipFill>
          <a:blip r:embed="rId2"/>
          <a:stretch>
            <a:fillRect/>
          </a:stretch>
        </p:blipFill>
        <p:spPr>
          <a:xfrm>
            <a:off x="6783149" y="17954"/>
            <a:ext cx="4329355" cy="689008"/>
          </a:xfrm>
          <a:prstGeom prst="rect">
            <a:avLst/>
          </a:prstGeom>
        </p:spPr>
      </p:pic>
      <p:sp>
        <p:nvSpPr>
          <p:cNvPr id="5" name="TextBox 4"/>
          <p:cNvSpPr txBox="1"/>
          <p:nvPr/>
        </p:nvSpPr>
        <p:spPr>
          <a:xfrm>
            <a:off x="9090797" y="296609"/>
            <a:ext cx="2021707" cy="646331"/>
          </a:xfrm>
          <a:prstGeom prst="rect">
            <a:avLst/>
          </a:prstGeom>
          <a:noFill/>
        </p:spPr>
        <p:txBody>
          <a:bodyPr wrap="none" rtlCol="0">
            <a:spAutoFit/>
          </a:bodyPr>
          <a:lstStyle/>
          <a:p>
            <a:r>
              <a:rPr lang="en-US" sz="1200" dirty="0" err="1">
                <a:hlinkClick r:id="rId3" action="ppaction://hlinkfile"/>
              </a:rPr>
              <a:t>doi</a:t>
            </a:r>
            <a:r>
              <a:rPr lang="en-US" sz="1200" dirty="0">
                <a:hlinkClick r:id="rId3" action="ppaction://hlinkfile"/>
              </a:rPr>
              <a:t>: 10.1128/mBio.00036-12 </a:t>
            </a:r>
            <a:br>
              <a:rPr lang="en-US" sz="1200" dirty="0"/>
            </a:br>
            <a:r>
              <a:rPr lang="en-US" sz="1200" i="1" dirty="0"/>
              <a:t>23 March 2012 </a:t>
            </a:r>
            <a:br>
              <a:rPr lang="en-US" sz="1200" i="1" dirty="0"/>
            </a:br>
            <a:r>
              <a:rPr lang="en-US" sz="1200" i="1" dirty="0" err="1"/>
              <a:t>mBio</a:t>
            </a:r>
            <a:r>
              <a:rPr lang="en-US" sz="1200" i="1" dirty="0"/>
              <a:t> vol. 3 no. 2 e00036-12 </a:t>
            </a:r>
            <a:endParaRPr lang="en-US" sz="1200" dirty="0"/>
          </a:p>
        </p:txBody>
      </p:sp>
      <p:pic>
        <p:nvPicPr>
          <p:cNvPr id="2052" name="Picture 4">
            <a:extLst>
              <a:ext uri="{FF2B5EF4-FFF2-40B4-BE49-F238E27FC236}">
                <a16:creationId xmlns:a16="http://schemas.microsoft.com/office/drawing/2014/main" id="{D4EE20B8-02DC-6EF5-3CA6-6E49313976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5136" y="2555613"/>
            <a:ext cx="6009949" cy="420696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13FA37D-9495-55E5-04C9-7951EC541E1C}"/>
              </a:ext>
            </a:extLst>
          </p:cNvPr>
          <p:cNvSpPr txBox="1"/>
          <p:nvPr/>
        </p:nvSpPr>
        <p:spPr>
          <a:xfrm>
            <a:off x="8225078" y="3611898"/>
            <a:ext cx="3563267" cy="2862322"/>
          </a:xfrm>
          <a:prstGeom prst="rect">
            <a:avLst/>
          </a:prstGeom>
          <a:noFill/>
        </p:spPr>
        <p:txBody>
          <a:bodyPr wrap="square" rtlCol="0">
            <a:spAutoFit/>
          </a:bodyPr>
          <a:lstStyle/>
          <a:p>
            <a:r>
              <a:rPr lang="en-US" dirty="0"/>
              <a:t>The name refers to the game of Hearts, where the usual strategy is to avoid hearts and the queen of spades (in analogy to get rid of as many genes encoding leaky functions as possible  - cheating).</a:t>
            </a:r>
          </a:p>
          <a:p>
            <a:r>
              <a:rPr lang="en-US" dirty="0"/>
              <a:t>The alternative is to get all hearts and the Black Queen (corresponding to the maintaining the keystone genome).</a:t>
            </a:r>
          </a:p>
        </p:txBody>
      </p:sp>
    </p:spTree>
    <p:extLst>
      <p:ext uri="{BB962C8B-B14F-4D97-AF65-F5344CB8AC3E}">
        <p14:creationId xmlns:p14="http://schemas.microsoft.com/office/powerpoint/2010/main" val="4000658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183" y="0"/>
            <a:ext cx="10972800" cy="1143000"/>
          </a:xfrm>
        </p:spPr>
        <p:txBody>
          <a:bodyPr>
            <a:normAutofit/>
          </a:bodyPr>
          <a:lstStyle/>
          <a:p>
            <a:r>
              <a:rPr lang="en-US" sz="3600" dirty="0"/>
              <a:t>The Red Queen* hypothesis</a:t>
            </a:r>
          </a:p>
        </p:txBody>
      </p:sp>
      <p:sp>
        <p:nvSpPr>
          <p:cNvPr id="14" name="Text Box 8"/>
          <p:cNvSpPr txBox="1">
            <a:spLocks noChangeArrowheads="1"/>
          </p:cNvSpPr>
          <p:nvPr/>
        </p:nvSpPr>
        <p:spPr bwMode="auto">
          <a:xfrm>
            <a:off x="76570" y="3671929"/>
            <a:ext cx="1960796" cy="304485"/>
          </a:xfrm>
          <a:prstGeom prst="rect">
            <a:avLst/>
          </a:prstGeom>
          <a:noFill/>
          <a:ln w="9525">
            <a:noFill/>
            <a:miter lim="800000"/>
            <a:headEnd/>
            <a:tailEnd/>
          </a:ln>
        </p:spPr>
        <p:txBody>
          <a:bodyPr wrap="none" lIns="88171" tIns="44090" rIns="88171" bIns="44090">
            <a:prstTxWarp prst="textNoShape">
              <a:avLst/>
            </a:prstTxWarp>
            <a:spAutoFit/>
          </a:bodyPr>
          <a:lstStyle/>
          <a:p>
            <a:pPr defTabSz="791303" eaLnBrk="0" hangingPunct="0"/>
            <a:r>
              <a:rPr lang="en-US" sz="1400" dirty="0">
                <a:solidFill>
                  <a:srgbClr val="000000"/>
                </a:solidFill>
                <a:latin typeface="Calibri"/>
                <a:ea typeface="ＭＳ Ｐゴシック" charset="-128"/>
                <a:cs typeface="ＭＳ Ｐゴシック" charset="-128"/>
              </a:rPr>
              <a:t>Edwards-Venn cogwheel</a:t>
            </a:r>
          </a:p>
        </p:txBody>
      </p:sp>
      <p:sp>
        <p:nvSpPr>
          <p:cNvPr id="5" name="Content Placeholder 4">
            <a:extLst>
              <a:ext uri="{FF2B5EF4-FFF2-40B4-BE49-F238E27FC236}">
                <a16:creationId xmlns:a16="http://schemas.microsoft.com/office/drawing/2014/main" id="{68B8D50E-D3FC-2C49-912F-04825C883226}"/>
              </a:ext>
            </a:extLst>
          </p:cNvPr>
          <p:cNvSpPr>
            <a:spLocks noGrp="1"/>
          </p:cNvSpPr>
          <p:nvPr>
            <p:ph sz="half" idx="2"/>
          </p:nvPr>
        </p:nvSpPr>
        <p:spPr>
          <a:xfrm>
            <a:off x="7163628" y="4366173"/>
            <a:ext cx="5028371" cy="4525963"/>
          </a:xfrm>
        </p:spPr>
        <p:txBody>
          <a:bodyPr/>
          <a:lstStyle/>
          <a:p>
            <a:pPr marL="0" indent="0">
              <a:buNone/>
            </a:pPr>
            <a:endParaRPr lang="en-US" sz="2400" dirty="0"/>
          </a:p>
          <a:p>
            <a:pPr marL="0" indent="0">
              <a:buNone/>
            </a:pPr>
            <a:r>
              <a:rPr lang="en-US" sz="2400" dirty="0">
                <a:latin typeface="Calibri" panose="020F0502020204030204" pitchFamily="34" charset="0"/>
                <a:cs typeface="Calibri" panose="020F0502020204030204" pitchFamily="34" charset="0"/>
              </a:rPr>
              <a:t>* In analogy to to the Red Queen from Lewis Carroll’s </a:t>
            </a:r>
            <a:r>
              <a:rPr lang="en-US" sz="2400" i="1" dirty="0">
                <a:latin typeface="Calibri" panose="020F0502020204030204" pitchFamily="34" charset="0"/>
                <a:cs typeface="Calibri" panose="020F0502020204030204" pitchFamily="34" charset="0"/>
              </a:rPr>
              <a:t>Through the Looking-Glass, </a:t>
            </a:r>
            <a:r>
              <a:rPr lang="en-US" sz="2400" dirty="0">
                <a:latin typeface="Calibri" panose="020F0502020204030204" pitchFamily="34" charset="0"/>
                <a:cs typeface="Calibri" panose="020F0502020204030204" pitchFamily="34" charset="0"/>
              </a:rPr>
              <a:t>who states that "</a:t>
            </a:r>
            <a:r>
              <a:rPr lang="en-US" sz="2400" i="1" dirty="0">
                <a:latin typeface="Calibri" panose="020F0502020204030204" pitchFamily="34" charset="0"/>
                <a:cs typeface="Calibri" panose="020F0502020204030204" pitchFamily="34" charset="0"/>
              </a:rPr>
              <a:t>it takes all the running you can do, to keep in the same place</a:t>
            </a:r>
            <a:r>
              <a:rPr lang="en-US" sz="2400" dirty="0">
                <a:latin typeface="Calibri" panose="020F0502020204030204" pitchFamily="34" charset="0"/>
                <a:cs typeface="Calibri" panose="020F0502020204030204" pitchFamily="34" charset="0"/>
              </a:rPr>
              <a:t>" </a:t>
            </a:r>
          </a:p>
          <a:p>
            <a:endParaRPr lang="en-US" dirty="0"/>
          </a:p>
        </p:txBody>
      </p:sp>
      <p:pic>
        <p:nvPicPr>
          <p:cNvPr id="21506" name="Picture 2">
            <a:extLst>
              <a:ext uri="{FF2B5EF4-FFF2-40B4-BE49-F238E27FC236}">
                <a16:creationId xmlns:a16="http://schemas.microsoft.com/office/drawing/2014/main" id="{F19304E7-0A76-9543-BE05-4697F32A3D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636" y="2632830"/>
            <a:ext cx="6609101" cy="41747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64F42EE-91AD-D61E-5A12-419D86E9FB4F}"/>
              </a:ext>
            </a:extLst>
          </p:cNvPr>
          <p:cNvSpPr txBox="1"/>
          <p:nvPr/>
        </p:nvSpPr>
        <p:spPr>
          <a:xfrm>
            <a:off x="478183" y="1349306"/>
            <a:ext cx="10602097" cy="1077218"/>
          </a:xfrm>
          <a:prstGeom prst="rect">
            <a:avLst/>
          </a:prstGeom>
          <a:noFill/>
        </p:spPr>
        <p:txBody>
          <a:bodyPr wrap="square" rtlCol="0">
            <a:spAutoFit/>
          </a:bodyPr>
          <a:lstStyle/>
          <a:p>
            <a:r>
              <a:rPr lang="en-US" sz="3200" b="0" i="0" u="none" strike="noStrike" dirty="0">
                <a:solidFill>
                  <a:srgbClr val="202122"/>
                </a:solidFill>
                <a:effectLst/>
                <a:latin typeface="Arial" panose="020B0604020202020204" pitchFamily="34" charset="0"/>
              </a:rPr>
              <a:t>A Species must constantly</a:t>
            </a:r>
            <a:r>
              <a:rPr lang="en-US" sz="3200" dirty="0">
                <a:solidFill>
                  <a:srgbClr val="202122"/>
                </a:solidFill>
                <a:latin typeface="Arial" panose="020B0604020202020204" pitchFamily="34" charset="0"/>
              </a:rPr>
              <a:t> evolve in </a:t>
            </a:r>
            <a:r>
              <a:rPr lang="en-US" sz="3200" b="0" i="0" u="none" strike="noStrike" dirty="0">
                <a:solidFill>
                  <a:srgbClr val="202122"/>
                </a:solidFill>
                <a:effectLst/>
                <a:latin typeface="Arial" panose="020B0604020202020204" pitchFamily="34" charset="0"/>
              </a:rPr>
              <a:t>order to survive while pitted against ever-evolving competing  species. </a:t>
            </a:r>
            <a:endParaRPr lang="en-US" sz="3200" dirty="0"/>
          </a:p>
        </p:txBody>
      </p:sp>
    </p:spTree>
    <p:extLst>
      <p:ext uri="{BB962C8B-B14F-4D97-AF65-F5344CB8AC3E}">
        <p14:creationId xmlns:p14="http://schemas.microsoft.com/office/powerpoint/2010/main" val="666620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 b="1"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 b="1"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3222</TotalTime>
  <Words>2568</Words>
  <Application>Microsoft Macintosh PowerPoint</Application>
  <PresentationFormat>Widescreen</PresentationFormat>
  <Paragraphs>230</Paragraphs>
  <Slides>40</Slides>
  <Notes>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40</vt:i4>
      </vt:variant>
    </vt:vector>
  </HeadingPairs>
  <TitlesOfParts>
    <vt:vector size="53" baseType="lpstr">
      <vt:lpstr>Arial</vt:lpstr>
      <vt:lpstr>Calibri</vt:lpstr>
      <vt:lpstr>Calibri Light</vt:lpstr>
      <vt:lpstr>montserratregular</vt:lpstr>
      <vt:lpstr>Noto Sans Symbols</vt:lpstr>
      <vt:lpstr>Open Sans</vt:lpstr>
      <vt:lpstr>open_sansregular</vt:lpstr>
      <vt:lpstr>Proxima Nova</vt:lpstr>
      <vt:lpstr>Roboto</vt:lpstr>
      <vt:lpstr>Times</vt:lpstr>
      <vt:lpstr>Times New Roman</vt:lpstr>
      <vt:lpstr>Office Theme</vt:lpstr>
      <vt:lpstr>2_Default Design</vt:lpstr>
      <vt:lpstr>Mutual aid</vt:lpstr>
      <vt:lpstr>PowerPoint Presentation</vt:lpstr>
      <vt:lpstr>Mutual aid</vt:lpstr>
      <vt:lpstr>PowerPoint Presentation</vt:lpstr>
      <vt:lpstr>Symbiogenesis </vt:lpstr>
      <vt:lpstr>Holobiont and Evolution</vt:lpstr>
      <vt:lpstr>Follow up questions on mutual aid</vt:lpstr>
      <vt:lpstr>The Black Queen Hypothesis </vt:lpstr>
      <vt:lpstr>The Red Queen* hypothesis</vt:lpstr>
      <vt:lpstr>PowerPoint Presentation</vt:lpstr>
      <vt:lpstr>Two versions at NCBI (refseq and genbank)</vt:lpstr>
      <vt:lpstr>To get the complete genome</vt:lpstr>
      <vt:lpstr>PowerPoint Presentation</vt:lpstr>
      <vt:lpstr>PowerPoint Presentation</vt:lpstr>
      <vt:lpstr>Streptococcus pyogenes strain MGAS10786 chromosome, complete genome</vt:lpstr>
      <vt:lpstr>Class 13</vt:lpstr>
      <vt:lpstr>PowerPoint Presentation</vt:lpstr>
      <vt:lpstr>PowerPoint Presentation</vt:lpstr>
      <vt:lpstr>PowerPoint Presentation</vt:lpstr>
      <vt:lpstr>PowerPoint Presentation</vt:lpstr>
      <vt:lpstr>PowerPoint Presentation</vt:lpstr>
      <vt:lpstr>Gene and genome duplication    versus    Horizontal Gene Transfer </vt:lpstr>
      <vt:lpstr>Fate of Duplicated genes</vt:lpstr>
      <vt:lpstr>Fate of Duplicated genes</vt:lpstr>
      <vt:lpstr>Fate of Duplicated genes</vt:lpstr>
      <vt:lpstr>The Fate of Duplicated Genes</vt:lpstr>
      <vt:lpstr>Fate of Duplicated genes</vt:lpstr>
      <vt:lpstr>The Fate of Duplicated Genes</vt:lpstr>
      <vt:lpstr>PowerPoint Presentation</vt:lpstr>
      <vt:lpstr>Post mating hybridization barrier (hybrid infertility) through duplication followed by loss of function</vt:lpstr>
      <vt:lpstr>PowerPoint Presentation</vt:lpstr>
      <vt:lpstr>Dotplot with Word Matches</vt:lpstr>
      <vt:lpstr>PowerPoint Presentation</vt:lpstr>
      <vt:lpstr>PowerPoint Presentation</vt:lpstr>
      <vt:lpstr>PowerPoint Presentation</vt:lpstr>
      <vt:lpstr>PowerPoint Presentation</vt:lpstr>
      <vt:lpstr>PowerPoint Presentation</vt:lpstr>
      <vt:lpstr>PowerPoint Presentation</vt:lpstr>
      <vt:lpstr>Word size = 10</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Gogarten, J. Peter</dc:creator>
  <cp:lastModifiedBy>Gogarten, J. Peter</cp:lastModifiedBy>
  <cp:revision>31</cp:revision>
  <dcterms:created xsi:type="dcterms:W3CDTF">2020-10-07T17:26:26Z</dcterms:created>
  <dcterms:modified xsi:type="dcterms:W3CDTF">2023-10-18T01:29:01Z</dcterms:modified>
</cp:coreProperties>
</file>