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5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1" r:id="rId11"/>
    <p:sldId id="272" r:id="rId12"/>
    <p:sldId id="270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38864D-B158-0244-8B13-023970EA3A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817D81-A24A-814D-BFA9-31717CAF1A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D82A089F-F4CF-C042-8A54-6E926F4B6615}" type="datetimeFigureOut">
              <a:rPr lang="en-US"/>
              <a:pPr>
                <a:defRPr/>
              </a:pPr>
              <a:t>8/28/23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83F3F7-8615-A240-B734-1C3C028FDB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F7E25D-05BF-B74F-A6DC-EF743DD0AA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5E3648E9-C971-4648-B01D-D7DF688C5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C18F6F-2FCB-5A4E-9BC4-D8C4BD4584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59F2DC-E048-F44F-8B2F-F0B970853CF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E68F1F92-1F2B-C144-926F-7BDAC484CA64}" type="datetimeFigureOut">
              <a:rPr lang="en-US" altLang="en-US"/>
              <a:pPr>
                <a:defRPr/>
              </a:pPr>
              <a:t>8/28/23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DC9A046-B0A3-DE4B-B68C-72B72A408D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D5104BB-671A-E34D-8327-41B221E93C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9B26E-26F3-F74C-81D3-832D657A82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0A259-F5B3-1E4B-93F3-741596D47D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D7EF48A4-9AB5-CD46-99D2-4B360B1310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5F52A4C3-C1F8-1E4F-BFF3-68676BEF32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0F4D56E-4118-2F4E-ACAA-38EB0B3F2FB2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A21A1AE-C8BB-4D41-91EF-9E17B2135A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52463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2D8F8C8-92CE-1D4B-A92D-A3220CF0EE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4352925"/>
            <a:ext cx="5000625" cy="41386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6493" tIns="43247" rIns="86493" bIns="4324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A684D03C-165B-B841-A386-BA908584B3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36E9232-0C80-4943-8154-761A54331161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6169235B-992E-9E49-B268-8163952A62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52463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8A8A45D-D45A-2748-BDE3-9AD802C0D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4352925"/>
            <a:ext cx="5000625" cy="41386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6493" tIns="43247" rIns="86493" bIns="4324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C32D54FE-AD46-B94A-96F3-CECB80B337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4B81B40-BC78-B749-B32F-D2D9109BE4E1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06" name="Rectangle 1026">
            <a:extLst>
              <a:ext uri="{FF2B5EF4-FFF2-40B4-BE49-F238E27FC236}">
                <a16:creationId xmlns:a16="http://schemas.microsoft.com/office/drawing/2014/main" id="{B0A422C1-FDA6-A347-A040-D28F066D97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52463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1027">
            <a:extLst>
              <a:ext uri="{FF2B5EF4-FFF2-40B4-BE49-F238E27FC236}">
                <a16:creationId xmlns:a16="http://schemas.microsoft.com/office/drawing/2014/main" id="{8E29BE67-B629-D049-ADB3-3B1C792894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4352925"/>
            <a:ext cx="5000625" cy="41386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6493" tIns="43247" rIns="86493" bIns="4324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4756C9C7-BF8E-5240-859D-6E68956572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FF6A761-4DD6-7146-A89E-3280460792EF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94F8B06F-7016-7A43-AE7B-F68D87A643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52463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824BBD2F-6EB7-6340-A9B3-9AF2DA1BCE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4352925"/>
            <a:ext cx="5000625" cy="41386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6493" tIns="43247" rIns="86493" bIns="4324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CADF0A39-C8C8-F345-AE8D-BB95963631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C1A7399-7FE0-FA4B-900F-7E8FFFA7832D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B1B934C3-2B63-7C4C-A48F-7CE40C9E6B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52463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FC3C927-87EA-B745-A6F0-B95455D424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4352925"/>
            <a:ext cx="5000625" cy="41386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6493" tIns="43247" rIns="86493" bIns="4324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See the article from Walter Fitch on Homology.  Available in reading materials on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HuskyCT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57147624-C3C7-8841-9D04-A08473FB1B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BF09CC1-CE7B-BF4C-9550-466DDF9050CD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F77D7024-B998-1B43-909E-BF3A64CCD9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52463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A35E7CD-4584-384A-B0C9-C5DF71BFDD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4352925"/>
            <a:ext cx="5000625" cy="41386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6493" tIns="43247" rIns="86493" bIns="4324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0F0E89FA-0D2A-1244-91C5-20B946B992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82F9D2E-6130-1545-A294-162210BDB8F2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807656AD-D057-7649-B1CF-913ABA3E47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52463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4D822E0-BC2F-284B-B26B-9C831C2858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4352925"/>
            <a:ext cx="5000625" cy="41386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6493" tIns="43247" rIns="86493" bIns="4324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5AEE850B-1FCA-B544-9ED7-353C64EA28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7B851366-5757-4641-8B66-1D6DD5A3F3DC}" type="slidenum">
              <a:rPr lang="en-US" altLang="en-US" smtClean="0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1E01177B-9393-E742-B89E-EA289627D7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DB14F09-8CB1-3F46-8CD4-F6BDA5E0D1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F24E6BB5-D909-0A40-B45F-8B816DDAC5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569C2B4-DA38-3A4E-A7FC-64360C917FC0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F48F653C-73FA-804E-A1D5-5A21992B05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52463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19D65101-CCD7-5F4F-AB7A-13FB6AF309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4352925"/>
            <a:ext cx="5000625" cy="41386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6493" tIns="43247" rIns="86493" bIns="4324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CFA07-97E6-0140-8881-A139386CB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FE678-F13E-D94C-9A0B-5DDBB7F367D4}" type="datetimeFigureOut">
              <a:rPr lang="en-US" altLang="en-US"/>
              <a:pPr>
                <a:defRPr/>
              </a:pPr>
              <a:t>8/28/23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E70A7-DD11-9F43-B5F5-1DE3584AD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A08CB-285C-9842-BDC9-C984AF6B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614F7-4327-E64D-9763-15463B74E2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297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BA1A1-0E2E-2649-811F-C6A608A8B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121BC-8BA1-7E42-8A17-779B0F4EF476}" type="datetimeFigureOut">
              <a:rPr lang="en-US" altLang="en-US"/>
              <a:pPr>
                <a:defRPr/>
              </a:pPr>
              <a:t>8/28/23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93091-D493-4747-B58B-09087A01B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D65D5-F387-5C4C-825E-706EEB828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52AB3-B671-8C4B-8F42-5E8CC4976F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61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1BFD5-908B-E545-BB5A-32BF16D9A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F1AB2-28B4-1142-BE90-C2550F9909CA}" type="datetimeFigureOut">
              <a:rPr lang="en-US" altLang="en-US"/>
              <a:pPr>
                <a:defRPr/>
              </a:pPr>
              <a:t>8/28/23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2CABA-F274-804A-8B5E-D4D1A2B58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B45F0-1E87-B347-B774-098D7EAE4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07F3A-48BE-3348-AB70-B42FBF435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33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F7673-E696-2246-9A5E-E61F08147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22E60-6E98-1743-80E5-D4198D1AEC7E}" type="datetimeFigureOut">
              <a:rPr lang="en-US" altLang="en-US"/>
              <a:pPr>
                <a:defRPr/>
              </a:pPr>
              <a:t>8/28/23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BFF32-05EB-3D48-84F7-31C4E36DF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E664E-C4CB-5B4F-982D-8946E35BB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B12CC-6750-3E44-A123-2920BC538A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201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D6171-321E-D04F-8114-58CC713CB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929A6-E583-3847-97A2-D6C91B75255B}" type="datetimeFigureOut">
              <a:rPr lang="en-US" altLang="en-US"/>
              <a:pPr>
                <a:defRPr/>
              </a:pPr>
              <a:t>8/28/23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02850-585C-8C4C-9B84-2310F31BB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520CA-A671-5740-996B-9D1CFCDD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6A953-DB98-6E4E-B28A-06CCA0C15B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398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BC64CF-331D-2E40-BB3A-1791ECAF5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B29B6-8E28-484A-AD7F-F940822651D8}" type="datetimeFigureOut">
              <a:rPr lang="en-US" altLang="en-US"/>
              <a:pPr>
                <a:defRPr/>
              </a:pPr>
              <a:t>8/28/23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A17580-422F-1444-B5E4-EDDB9690F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94A993-D26D-AF4F-8A3A-F5084B246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BD999-14E8-C747-9453-53F40522D0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341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5AA5D70-3C6F-7C4C-B529-029388779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1261D-C5A3-1D48-AB7E-25DB8407BDB4}" type="datetimeFigureOut">
              <a:rPr lang="en-US" altLang="en-US"/>
              <a:pPr>
                <a:defRPr/>
              </a:pPr>
              <a:t>8/28/23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454391C-2011-3F47-B356-B078917F6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C417C3A-6D7F-7240-A765-16CC2347D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1FE95-08B5-5644-810E-094CA17993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812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5C0EC39-59CF-8C45-83EA-95D42C938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2061D-F100-D644-A1B2-CDF679FA7FB0}" type="datetimeFigureOut">
              <a:rPr lang="en-US" altLang="en-US"/>
              <a:pPr>
                <a:defRPr/>
              </a:pPr>
              <a:t>8/28/23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A19591C-4FF8-C545-AC13-C766CB865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04BA570-B7C6-B948-A01C-E7176DF63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22937-8EBC-5344-99D3-B9F5F04C9C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040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939DF8E-210B-D246-9EEA-B92C8AD0C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1C310-3314-BC43-8C44-2320E7AEA7A5}" type="datetimeFigureOut">
              <a:rPr lang="en-US" altLang="en-US"/>
              <a:pPr>
                <a:defRPr/>
              </a:pPr>
              <a:t>8/28/23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9348CA0-3133-634F-AAAD-E077E3B39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BCD913D-D2C7-EC4D-8DAD-7A0BA71D3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0D77A-66A9-4748-BB15-C222D5FE84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93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343ACF-45D3-3D4B-88B2-3062E55B4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D86DF-181D-6749-A2B5-EE2121D62093}" type="datetimeFigureOut">
              <a:rPr lang="en-US" altLang="en-US"/>
              <a:pPr>
                <a:defRPr/>
              </a:pPr>
              <a:t>8/28/23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97FE9C-41BD-494F-ACD5-79672D4AF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B9DC18-8E8E-8B43-A76F-454D9FF3A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30355-F231-B54B-B41C-71E55C8F8E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3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6007D1-C35F-D74D-B2B2-6EA231CB8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AC92A-91AA-A545-998B-B5575DB540AB}" type="datetimeFigureOut">
              <a:rPr lang="en-US" altLang="en-US"/>
              <a:pPr>
                <a:defRPr/>
              </a:pPr>
              <a:t>8/28/23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760D99-5EA1-924B-8F19-47DA84017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5A8947-F96C-4641-9A32-5C94B83F2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28EB3-3D7C-4B4E-BB3C-48A911C7A4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941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4B31952-3154-F740-8246-80B61679955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2D4ADE2-B8E3-814F-A79B-C7B8F67686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DB8CB-3B33-284D-93C2-7F52C6C3BA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B6966B18-D413-544A-8B8D-B69DD5C58D00}" type="datetimeFigureOut">
              <a:rPr lang="en-US" altLang="en-US"/>
              <a:pPr>
                <a:defRPr/>
              </a:pPr>
              <a:t>8/28/23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0A5D5-20B7-F741-927D-F235E889AB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5CBB9-9FA9-4B45-BF3B-E4121FA6A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17076150-32E3-6C40-9615-8467853149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n.wikipedia.org/wiki/Levinthal%27s_paradox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eptide_bond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A566560-8951-C14D-A293-5B7B127011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MCB3421 - 2023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586AB3-F46F-8E43-9FDF-D496A77ED3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Class 2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33B8634E-0E30-3F4C-A9B1-A00CD1234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Ways to construct sequence Space</a:t>
            </a:r>
          </a:p>
        </p:txBody>
      </p:sp>
      <p:sp>
        <p:nvSpPr>
          <p:cNvPr id="30722" name="Rectangle 5">
            <a:extLst>
              <a:ext uri="{FF2B5EF4-FFF2-40B4-BE49-F238E27FC236}">
                <a16:creationId xmlns:a16="http://schemas.microsoft.com/office/drawing/2014/main" id="{A17CDD72-16B2-BB44-8B46-F0368B35D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138" y="2481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30723" name="Picture 4">
            <a:extLst>
              <a:ext uri="{FF2B5EF4-FFF2-40B4-BE49-F238E27FC236}">
                <a16:creationId xmlns:a16="http://schemas.microsoft.com/office/drawing/2014/main" id="{78C39E15-AFC7-BB4B-9A4E-4343BE977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79475"/>
            <a:ext cx="777240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6">
            <a:extLst>
              <a:ext uri="{FF2B5EF4-FFF2-40B4-BE49-F238E27FC236}">
                <a16:creationId xmlns:a16="http://schemas.microsoft.com/office/drawing/2014/main" id="{4CBED0B7-735C-3F43-AF2A-679968295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57600"/>
            <a:ext cx="91440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Figure from Eigen et al. 1988 illustrating the construction of a high dimensional sequence space.  Each additional sequence position adds another dimension, doubling the diagram for the shorter sequence.  Shown is the progression from a single sequence position (line) to a tetramer (hypercube).  A four (or twenty) letter code can be accommodated either through allowing four (or twenty) values for each dimension (Rechenberg 1973; Casari et al. 1995), or through additional dimensions (Eigen and Winkler-Oswatitsch 1992).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Eigen, M. and R. Winkler-Oswatitsch (1992). </a:t>
            </a:r>
            <a:r>
              <a:rPr lang="en-US" altLang="en-US" sz="1200" i="1">
                <a:latin typeface="Times New Roman" panose="02020603050405020304" pitchFamily="18" charset="0"/>
              </a:rPr>
              <a:t>Steps Towards Life: A Perspective on Evolution</a:t>
            </a:r>
            <a:r>
              <a:rPr lang="en-US" altLang="en-US" sz="1200">
                <a:latin typeface="Times New Roman" panose="02020603050405020304" pitchFamily="18" charset="0"/>
              </a:rPr>
              <a:t>. Oxford; New York, Oxford University Press.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Eigen, M., R. Winkler-Oswatitsch and A. Dress (1988). "Statistical geometry in sequence space: a method of quantitative comparative sequence analysis." </a:t>
            </a:r>
            <a:r>
              <a:rPr lang="en-US" altLang="en-US" sz="1200" i="1">
                <a:latin typeface="Times New Roman" panose="02020603050405020304" pitchFamily="18" charset="0"/>
              </a:rPr>
              <a:t>Proc Natl Acad Sci U S A</a:t>
            </a:r>
            <a:r>
              <a:rPr lang="en-US" altLang="en-US" sz="1200">
                <a:latin typeface="Times New Roman" panose="02020603050405020304" pitchFamily="18" charset="0"/>
              </a:rPr>
              <a:t> </a:t>
            </a:r>
            <a:r>
              <a:rPr lang="en-US" altLang="en-US" sz="1200" b="1">
                <a:latin typeface="Times New Roman" panose="02020603050405020304" pitchFamily="18" charset="0"/>
              </a:rPr>
              <a:t>85</a:t>
            </a:r>
            <a:r>
              <a:rPr lang="en-US" altLang="en-US" sz="1200">
                <a:latin typeface="Times New Roman" panose="02020603050405020304" pitchFamily="18" charset="0"/>
              </a:rPr>
              <a:t>(16): 5913-7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Casari, G., C. Sander and A. Valencia (1995). "A method to predict functional residues in proteins." </a:t>
            </a:r>
            <a:r>
              <a:rPr lang="en-US" altLang="en-US" sz="1200" i="1">
                <a:latin typeface="Times New Roman" panose="02020603050405020304" pitchFamily="18" charset="0"/>
              </a:rPr>
              <a:t>Nat Struct Biol</a:t>
            </a:r>
            <a:r>
              <a:rPr lang="en-US" altLang="en-US" sz="1200">
                <a:latin typeface="Times New Roman" panose="02020603050405020304" pitchFamily="18" charset="0"/>
              </a:rPr>
              <a:t> </a:t>
            </a:r>
            <a:r>
              <a:rPr lang="en-US" altLang="en-US" sz="1200" b="1">
                <a:latin typeface="Times New Roman" panose="02020603050405020304" pitchFamily="18" charset="0"/>
              </a:rPr>
              <a:t>2</a:t>
            </a:r>
            <a:r>
              <a:rPr lang="en-US" altLang="en-US" sz="1200">
                <a:latin typeface="Times New Roman" panose="02020603050405020304" pitchFamily="18" charset="0"/>
              </a:rPr>
              <a:t>(2): 171-8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Rechenberg, I. (1973). </a:t>
            </a:r>
            <a:r>
              <a:rPr lang="en-US" altLang="en-US" sz="1200" i="1">
                <a:latin typeface="Times New Roman" panose="02020603050405020304" pitchFamily="18" charset="0"/>
              </a:rPr>
              <a:t>Evolutionsstrategie; Optimierung technischer Systeme nach Prinzipien der biologischen Evolution.</a:t>
            </a:r>
            <a:r>
              <a:rPr lang="en-US" altLang="en-US" sz="1200">
                <a:latin typeface="Times New Roman" panose="02020603050405020304" pitchFamily="18" charset="0"/>
              </a:rPr>
              <a:t> Stuttgart-Bad Cannstatt, Frommann-Holzboog.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6ECE0-158B-8F44-AB78-EB24492F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1" y="274638"/>
            <a:ext cx="8229600" cy="819871"/>
          </a:xfrm>
        </p:spPr>
        <p:txBody>
          <a:bodyPr/>
          <a:lstStyle/>
          <a:p>
            <a:r>
              <a:rPr lang="en-US" sz="3600" dirty="0"/>
              <a:t>Size of protein space </a:t>
            </a:r>
            <a:r>
              <a:rPr lang="en-US" sz="3600" i="1" dirty="0"/>
              <a:t>versus</a:t>
            </a:r>
            <a:r>
              <a:rPr lang="en-US" sz="3600" dirty="0"/>
              <a:t> connectivity: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C96E5E-8FA3-F74C-9D63-35198E4C24BC}"/>
              </a:ext>
            </a:extLst>
          </p:cNvPr>
          <p:cNvSpPr txBox="1"/>
          <p:nvPr/>
        </p:nvSpPr>
        <p:spPr>
          <a:xfrm>
            <a:off x="713509" y="1607127"/>
            <a:ext cx="77169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While the </a:t>
            </a:r>
            <a:r>
              <a:rPr lang="en-US" sz="2800" b="1" dirty="0">
                <a:solidFill>
                  <a:srgbClr val="FF0000"/>
                </a:solidFill>
              </a:rPr>
              <a:t>size</a:t>
            </a:r>
            <a:r>
              <a:rPr lang="en-US" sz="2800" dirty="0"/>
              <a:t> of the combinatoric space for proteins is unimaginable (for 600 amino acid long  proteins this space has </a:t>
            </a:r>
            <a:r>
              <a:rPr lang="en-US" altLang="en-US" sz="2800" b="1" dirty="0">
                <a:solidFill>
                  <a:srgbClr val="FF0000"/>
                </a:solidFill>
              </a:rPr>
              <a:t>4*10</a:t>
            </a:r>
            <a:r>
              <a:rPr lang="en-US" altLang="en-US" sz="2800" b="1" baseline="30000" dirty="0">
                <a:solidFill>
                  <a:srgbClr val="FF0000"/>
                </a:solidFill>
              </a:rPr>
              <a:t>780 </a:t>
            </a:r>
            <a:r>
              <a:rPr lang="en-US" altLang="en-US" sz="2800" b="1" dirty="0">
                <a:solidFill>
                  <a:srgbClr val="FF0000"/>
                </a:solidFill>
              </a:rPr>
              <a:t>vertices</a:t>
            </a:r>
            <a:r>
              <a:rPr lang="en-US" altLang="en-US" sz="2800" dirty="0">
                <a:solidFill>
                  <a:srgbClr val="000000"/>
                </a:solidFill>
              </a:rPr>
              <a:t>), </a:t>
            </a:r>
            <a:br>
              <a:rPr lang="en-US" altLang="en-US" sz="2800" dirty="0">
                <a:solidFill>
                  <a:srgbClr val="000000"/>
                </a:solidFill>
              </a:rPr>
            </a:br>
            <a:br>
              <a:rPr lang="en-US" altLang="en-US" sz="2800" dirty="0">
                <a:solidFill>
                  <a:srgbClr val="000000"/>
                </a:solidFill>
              </a:rPr>
            </a:br>
            <a:r>
              <a:rPr lang="en-US" altLang="en-US" sz="2800" dirty="0">
                <a:solidFill>
                  <a:srgbClr val="000000"/>
                </a:solidFill>
              </a:rPr>
              <a:t>this space is also highly connected, that is, it takes less than </a:t>
            </a:r>
            <a:r>
              <a:rPr lang="en-US" altLang="en-US" sz="2800" b="1" dirty="0">
                <a:solidFill>
                  <a:srgbClr val="FF0000"/>
                </a:solidFill>
              </a:rPr>
              <a:t>600 steps </a:t>
            </a:r>
            <a:r>
              <a:rPr lang="en-US" altLang="en-US" sz="2800" dirty="0">
                <a:solidFill>
                  <a:srgbClr val="000000"/>
                </a:solidFill>
              </a:rPr>
              <a:t>(counting a </a:t>
            </a:r>
            <a:r>
              <a:rPr lang="en-US" altLang="en-US" sz="2800" dirty="0" err="1">
                <a:solidFill>
                  <a:srgbClr val="000000"/>
                </a:solidFill>
              </a:rPr>
              <a:t>muatation</a:t>
            </a:r>
            <a:r>
              <a:rPr lang="en-US" altLang="en-US" sz="2800" dirty="0">
                <a:solidFill>
                  <a:srgbClr val="000000"/>
                </a:solidFill>
              </a:rPr>
              <a:t> of an amino acid in the sequence as a step) </a:t>
            </a:r>
            <a:br>
              <a:rPr lang="en-US" altLang="en-US" sz="2800" dirty="0">
                <a:solidFill>
                  <a:srgbClr val="000000"/>
                </a:solidFill>
              </a:rPr>
            </a:br>
            <a:r>
              <a:rPr lang="en-US" altLang="en-US" sz="2800" dirty="0">
                <a:solidFill>
                  <a:srgbClr val="FF0000"/>
                </a:solidFill>
              </a:rPr>
              <a:t>to get from an arbitrary point in this space to any other arbitrary point</a:t>
            </a:r>
            <a:r>
              <a:rPr lang="en-US" altLang="en-US" sz="2800" dirty="0">
                <a:solidFill>
                  <a:srgbClr val="000000"/>
                </a:solidFill>
              </a:rPr>
              <a:t>.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9105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1104C168-ECD2-6A41-9E2A-E5D67C5DAF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381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imes New Roman" charset="0"/>
                <a:ea typeface="+mj-ea"/>
                <a:cs typeface="+mj-cs"/>
              </a:rPr>
              <a:t>no similarity </a:t>
            </a:r>
            <a:r>
              <a:rPr lang="en-US" i="1" dirty="0">
                <a:latin typeface="Times New Roman" charset="0"/>
                <a:ea typeface="+mj-ea"/>
                <a:cs typeface="+mj-cs"/>
              </a:rPr>
              <a:t>vs</a:t>
            </a:r>
            <a:r>
              <a:rPr lang="en-US" dirty="0">
                <a:latin typeface="Times New Roman" charset="0"/>
                <a:ea typeface="+mj-ea"/>
                <a:cs typeface="+mj-cs"/>
              </a:rPr>
              <a:t> no homology 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B04D844F-9FC8-4543-A69D-087CEEA6B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00" y="815019"/>
            <a:ext cx="88519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two (complex) sequences show 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similarity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their primary sequence, 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have shared ancestry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probably similar function.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2000" dirty="0">
                <a:solidFill>
                  <a:srgbClr val="000000"/>
                </a:solidFill>
              </a:rPr>
            </a:br>
            <a:r>
              <a:rPr lang="en-US" altLang="en-US" sz="2000" dirty="0">
                <a:solidFill>
                  <a:srgbClr val="000000"/>
                </a:solidFill>
              </a:rPr>
              <a:t>&gt;&gt;&gt; </a:t>
            </a:r>
            <a:r>
              <a:rPr lang="en-US" altLang="en-US" sz="2000" b="1" dirty="0">
                <a:solidFill>
                  <a:srgbClr val="000000"/>
                </a:solidFill>
              </a:rPr>
              <a:t>THE REVERSE IS NOT TRUE !!  &lt;&lt;&lt;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2771" name="Group 4">
            <a:extLst>
              <a:ext uri="{FF2B5EF4-FFF2-40B4-BE49-F238E27FC236}">
                <a16:creationId xmlns:a16="http://schemas.microsoft.com/office/drawing/2014/main" id="{DF0B0647-893D-D841-8E86-0ED1716523F5}"/>
              </a:ext>
            </a:extLst>
          </p:cNvPr>
          <p:cNvGrpSpPr>
            <a:grpSpLocks/>
          </p:cNvGrpSpPr>
          <p:nvPr/>
        </p:nvGrpSpPr>
        <p:grpSpPr bwMode="auto">
          <a:xfrm>
            <a:off x="114300" y="2188531"/>
            <a:ext cx="8839200" cy="3482019"/>
            <a:chOff x="-2" y="516"/>
            <a:chExt cx="5188" cy="1034"/>
          </a:xfrm>
        </p:grpSpPr>
        <p:grpSp>
          <p:nvGrpSpPr>
            <p:cNvPr id="32773" name="Group 5">
              <a:extLst>
                <a:ext uri="{FF2B5EF4-FFF2-40B4-BE49-F238E27FC236}">
                  <a16:creationId xmlns:a16="http://schemas.microsoft.com/office/drawing/2014/main" id="{C52D8E22-0C6D-CF4B-A317-9FC3DB4EFD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18"/>
              <a:ext cx="5184" cy="1032"/>
              <a:chOff x="0" y="518"/>
              <a:chExt cx="5184" cy="1032"/>
            </a:xfrm>
          </p:grpSpPr>
          <p:sp>
            <p:nvSpPr>
              <p:cNvPr id="32775" name="Rectangle 6">
                <a:extLst>
                  <a:ext uri="{FF2B5EF4-FFF2-40B4-BE49-F238E27FC236}">
                    <a16:creationId xmlns:a16="http://schemas.microsoft.com/office/drawing/2014/main" id="{C0711DCB-B703-2345-A143-0E2B12F9BE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" y="581"/>
                <a:ext cx="5040" cy="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tabLst>
                    <a:tab pos="457200" algn="l"/>
                  </a:tabLst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tabLst>
                    <a:tab pos="457200" algn="l"/>
                  </a:tabLst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tabLst>
                    <a:tab pos="457200" algn="l"/>
                  </a:tabLs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tabLst>
                    <a:tab pos="4572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tabLst>
                    <a:tab pos="4572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4572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4572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4572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4572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rgbClr val="FF0000"/>
                    </a:solidFill>
                  </a:rPr>
                  <a:t>PROTEINS WITH THE </a:t>
                </a:r>
                <a:r>
                  <a:rPr lang="en-US" altLang="en-US" sz="2000" b="1" dirty="0">
                    <a:solidFill>
                      <a:srgbClr val="FF0000"/>
                    </a:solidFill>
                  </a:rPr>
                  <a:t>SAME OR SIMILAR FUNCTION DO NOT ALWAYS SHOW SIGNIFICANT SEQUENCE SIMILARITY</a:t>
                </a:r>
                <a:br>
                  <a:rPr lang="en-US" altLang="en-US" sz="2000" b="1" dirty="0">
                    <a:solidFill>
                      <a:srgbClr val="FF0000"/>
                    </a:solidFill>
                  </a:rPr>
                </a:br>
                <a:br>
                  <a:rPr lang="en-US" altLang="en-US" sz="2000" b="1" dirty="0">
                    <a:solidFill>
                      <a:srgbClr val="FF0000"/>
                    </a:solidFill>
                  </a:rPr>
                </a:br>
                <a:r>
                  <a:rPr lang="en-US" altLang="en-US" sz="2000" dirty="0">
                    <a:solidFill>
                      <a:srgbClr val="000000"/>
                    </a:solidFill>
                  </a:rPr>
                  <a:t>for one of two reasons: </a:t>
                </a:r>
                <a:endParaRPr lang="en-US" altLang="en-US" sz="200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rgbClr val="000000"/>
                    </a:solidFill>
                  </a:rPr>
                  <a:t>a)  they evolved independently (e.g. different types of nucleotide binding sites), i.e. </a:t>
                </a:r>
                <a:r>
                  <a:rPr lang="en-US" altLang="en-US" sz="2000" dirty="0">
                    <a:solidFill>
                      <a:srgbClr val="FF0000"/>
                    </a:solidFill>
                  </a:rPr>
                  <a:t>they are </a:t>
                </a:r>
                <a:r>
                  <a:rPr lang="en-US" altLang="en-US" sz="2000" b="1" dirty="0">
                    <a:solidFill>
                      <a:srgbClr val="FF0000"/>
                    </a:solidFill>
                  </a:rPr>
                  <a:t>not</a:t>
                </a:r>
                <a:r>
                  <a:rPr lang="en-US" altLang="en-US" sz="2000" dirty="0">
                    <a:solidFill>
                      <a:srgbClr val="FF0000"/>
                    </a:solidFill>
                  </a:rPr>
                  <a:t> homologous</a:t>
                </a:r>
                <a:r>
                  <a:rPr lang="en-US" altLang="en-US" sz="2000" dirty="0">
                    <a:solidFill>
                      <a:srgbClr val="000000"/>
                    </a:solidFill>
                  </a:rPr>
                  <a:t>; </a:t>
                </a:r>
                <a:endParaRPr lang="en-US" altLang="en-US" sz="200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rgbClr val="000000"/>
                    </a:solidFill>
                  </a:rPr>
                  <a:t>or </a:t>
                </a:r>
                <a:endParaRPr lang="en-US" altLang="en-US" sz="200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rgbClr val="000000"/>
                    </a:solidFill>
                  </a:rPr>
                  <a:t>b)   they underwent so many substitution events that there is no readily detectable similarity remaining; i.e. </a:t>
                </a:r>
                <a:r>
                  <a:rPr lang="en-US" altLang="en-US" sz="2000" dirty="0">
                    <a:solidFill>
                      <a:srgbClr val="FF0000"/>
                    </a:solidFill>
                  </a:rPr>
                  <a:t>they </a:t>
                </a:r>
                <a:r>
                  <a:rPr lang="en-US" altLang="en-US" sz="2000" b="1" dirty="0">
                    <a:solidFill>
                      <a:srgbClr val="FF0000"/>
                    </a:solidFill>
                  </a:rPr>
                  <a:t>are homologous</a:t>
                </a:r>
                <a:r>
                  <a:rPr lang="en-US" altLang="en-US" sz="2000" dirty="0">
                    <a:solidFill>
                      <a:srgbClr val="FF0000"/>
                    </a:solidFill>
                  </a:rPr>
                  <a:t>, but the homology can no longer be inferred from the similarity of the primary sequence (too many substitutions</a:t>
                </a:r>
                <a:r>
                  <a:rPr lang="en-US" altLang="en-US" sz="2000" dirty="0">
                    <a:solidFill>
                      <a:srgbClr val="000000"/>
                    </a:solidFill>
                  </a:rPr>
                  <a:t>; </a:t>
                </a:r>
                <a:endParaRPr lang="en-US" altLang="en-US" sz="200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776" name="Rectangle 7">
                <a:extLst>
                  <a:ext uri="{FF2B5EF4-FFF2-40B4-BE49-F238E27FC236}">
                    <a16:creationId xmlns:a16="http://schemas.microsoft.com/office/drawing/2014/main" id="{49838507-74B7-B147-A81B-FA0074067C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18"/>
                <a:ext cx="5184" cy="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2774" name="Rectangle 8">
              <a:extLst>
                <a:ext uri="{FF2B5EF4-FFF2-40B4-BE49-F238E27FC236}">
                  <a16:creationId xmlns:a16="http://schemas.microsoft.com/office/drawing/2014/main" id="{CBA5AC7C-00D8-274E-9A35-34098C4B9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" y="516"/>
              <a:ext cx="5188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90121" name="Text Box 9">
            <a:extLst>
              <a:ext uri="{FF2B5EF4-FFF2-40B4-BE49-F238E27FC236}">
                <a16:creationId xmlns:a16="http://schemas.microsoft.com/office/drawing/2014/main" id="{0D554B85-B918-404C-B9CB-2C93503E2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670550"/>
            <a:ext cx="8610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Corollary: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PROTEINS WITH SHARED ANCESTRY DO NOT ALWAYS SHOW SIGNIFICANT SIMILARITY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b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E6F82-2D0F-724B-BD50-0F901E36A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834" y="0"/>
            <a:ext cx="8229600" cy="903890"/>
          </a:xfrm>
        </p:spPr>
        <p:txBody>
          <a:bodyPr/>
          <a:lstStyle/>
          <a:p>
            <a:r>
              <a:rPr lang="en-US" sz="3600" dirty="0"/>
              <a:t>The space of of possible protein folds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4C337A-67B7-4047-85E6-62E580D6D227}"/>
              </a:ext>
            </a:extLst>
          </p:cNvPr>
          <p:cNvSpPr txBox="1"/>
          <p:nvPr/>
        </p:nvSpPr>
        <p:spPr>
          <a:xfrm>
            <a:off x="320566" y="821985"/>
            <a:ext cx="86973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According to the rules of combinatorics, an astronomical number of possible different amino acid sequences exists sequences.  </a:t>
            </a:r>
          </a:p>
          <a:p>
            <a:endParaRPr lang="en-US" sz="2000" dirty="0"/>
          </a:p>
          <a:p>
            <a:r>
              <a:rPr lang="en-US" sz="2000" dirty="0"/>
              <a:t>Levinthal estimated the possible number of conformations for a given protein sequence also is astronomical.</a:t>
            </a:r>
          </a:p>
          <a:p>
            <a:r>
              <a:rPr lang="en-US" sz="2000" dirty="0"/>
              <a:t>He calculated that a protein with 100 amino acids has 99 peptide bonds, each with a phi and psi angles, resulting in a total of 198 angles around which the peptide backbone can rotate.  If each of these can exist in three possible energetic minima (the sidechains are staggered), one arrives at 3</a:t>
            </a:r>
            <a:r>
              <a:rPr lang="en-US" sz="2000" baseline="30000" dirty="0"/>
              <a:t>198 </a:t>
            </a:r>
            <a:r>
              <a:rPr lang="en-US" sz="2000" dirty="0"/>
              <a:t>= 3•10</a:t>
            </a:r>
            <a:r>
              <a:rPr lang="en-US" sz="2000" baseline="30000" dirty="0"/>
              <a:t>94</a:t>
            </a:r>
            <a:r>
              <a:rPr lang="en-US" sz="2000" dirty="0"/>
              <a:t> possible conformations.   </a:t>
            </a:r>
          </a:p>
          <a:p>
            <a:endParaRPr lang="en-US" sz="2000" dirty="0"/>
          </a:p>
          <a:p>
            <a:r>
              <a:rPr lang="en-US" sz="2000" b="1" dirty="0">
                <a:hlinkClick r:id="rId2"/>
              </a:rPr>
              <a:t>Levinthal's paradox </a:t>
            </a:r>
            <a:r>
              <a:rPr lang="en-US" sz="2000" dirty="0"/>
              <a:t>says: If a protein would randomly explore all possible conformations, it would require a time longer than the age of the universe to arrive at its correct native conformation</a:t>
            </a:r>
            <a:r>
              <a:rPr lang="en-US" sz="2400" dirty="0"/>
              <a:t>.  </a:t>
            </a: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091F1125-618A-E849-A50D-DD3BE916A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684" y="4940300"/>
            <a:ext cx="6311900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162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2F3332DE-3CFD-614E-A62F-1A638D6AC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55" y="1956292"/>
            <a:ext cx="4331765" cy="35931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45816B-B17B-654D-8964-2CDD0AEF9F8C}"/>
              </a:ext>
            </a:extLst>
          </p:cNvPr>
          <p:cNvSpPr txBox="1"/>
          <p:nvPr/>
        </p:nvSpPr>
        <p:spPr>
          <a:xfrm>
            <a:off x="515171" y="846874"/>
            <a:ext cx="3770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Formation of a peptide bond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55742D-A47C-6F4C-9AD6-80F2BDCD159A}"/>
              </a:ext>
            </a:extLst>
          </p:cNvPr>
          <p:cNvSpPr txBox="1"/>
          <p:nvPr/>
        </p:nvSpPr>
        <p:spPr>
          <a:xfrm>
            <a:off x="0" y="5921741"/>
            <a:ext cx="4389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From: </a:t>
            </a:r>
            <a:br>
              <a:rPr lang="en-US" dirty="0"/>
            </a:br>
            <a:r>
              <a:rPr lang="en-US" dirty="0">
                <a:hlinkClick r:id="rId3"/>
              </a:rPr>
              <a:t>https://en.wikipedia.org/wiki/Peptide_bond</a:t>
            </a:r>
            <a:r>
              <a:rPr lang="en-US" dirty="0"/>
              <a:t> </a:t>
            </a:r>
          </a:p>
        </p:txBody>
      </p:sp>
      <p:pic>
        <p:nvPicPr>
          <p:cNvPr id="21506" name="Picture 2" descr="Image">
            <a:extLst>
              <a:ext uri="{FF2B5EF4-FFF2-40B4-BE49-F238E27FC236}">
                <a16:creationId xmlns:a16="http://schemas.microsoft.com/office/drawing/2014/main" id="{8BB61450-BF51-F64E-BA1D-205D102E3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668" y="1809785"/>
            <a:ext cx="4385621" cy="217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0F081E-131C-2140-A8C1-E2505D6B5D89}"/>
              </a:ext>
            </a:extLst>
          </p:cNvPr>
          <p:cNvSpPr txBox="1"/>
          <p:nvPr/>
        </p:nvSpPr>
        <p:spPr>
          <a:xfrm>
            <a:off x="4812235" y="4085480"/>
            <a:ext cx="4331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Illustration of the peptide plane (gray area) and </a:t>
            </a:r>
            <a:r>
              <a:rPr lang="el-GR" dirty="0"/>
              <a:t>φ-ψ </a:t>
            </a:r>
            <a:r>
              <a:rPr lang="en-US" dirty="0"/>
              <a:t>angles. The red line formed by the repeating -C</a:t>
            </a:r>
            <a:r>
              <a:rPr lang="el-GR" dirty="0"/>
              <a:t>α-</a:t>
            </a:r>
            <a:r>
              <a:rPr lang="en-US" dirty="0"/>
              <a:t>C-N-C</a:t>
            </a:r>
            <a:r>
              <a:rPr lang="el-GR" dirty="0"/>
              <a:t>α- </a:t>
            </a:r>
            <a:r>
              <a:rPr lang="en-US" dirty="0"/>
              <a:t>is the </a:t>
            </a:r>
            <a:r>
              <a:rPr lang="en-US" b="1" dirty="0"/>
              <a:t>backbone</a:t>
            </a:r>
            <a:r>
              <a:rPr lang="en-US" dirty="0"/>
              <a:t> of the peptide chain.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0FBD49-651F-734D-98EA-BB42269F3281}"/>
              </a:ext>
            </a:extLst>
          </p:cNvPr>
          <p:cNvSpPr txBox="1"/>
          <p:nvPr/>
        </p:nvSpPr>
        <p:spPr>
          <a:xfrm>
            <a:off x="4586168" y="543766"/>
            <a:ext cx="4371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Phi and Psi angles associated with each alpha carbon along the peptide chain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4FCFCAD-25C3-6D46-839A-14D9F89576BF}"/>
              </a:ext>
            </a:extLst>
          </p:cNvPr>
          <p:cNvCxnSpPr>
            <a:cxnSpLocks/>
          </p:cNvCxnSpPr>
          <p:nvPr/>
        </p:nvCxnSpPr>
        <p:spPr>
          <a:xfrm>
            <a:off x="1944413" y="4085480"/>
            <a:ext cx="109524" cy="2494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8F824FD-D9F3-A148-9AA0-0B49B7F7A482}"/>
              </a:ext>
            </a:extLst>
          </p:cNvPr>
          <p:cNvSpPr txBox="1"/>
          <p:nvPr/>
        </p:nvSpPr>
        <p:spPr>
          <a:xfrm>
            <a:off x="1718589" y="3820355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φ</a:t>
            </a: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45D57ED-F719-3C4B-9898-8F8610296652}"/>
              </a:ext>
            </a:extLst>
          </p:cNvPr>
          <p:cNvCxnSpPr>
            <a:cxnSpLocks/>
          </p:cNvCxnSpPr>
          <p:nvPr/>
        </p:nvCxnSpPr>
        <p:spPr>
          <a:xfrm flipH="1">
            <a:off x="2390138" y="4085480"/>
            <a:ext cx="132345" cy="2494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8D61520-0161-D146-A232-E21B3BB98C91}"/>
              </a:ext>
            </a:extLst>
          </p:cNvPr>
          <p:cNvSpPr/>
          <p:nvPr/>
        </p:nvSpPr>
        <p:spPr>
          <a:xfrm>
            <a:off x="2423345" y="3800760"/>
            <a:ext cx="348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89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DBEABA-6132-474C-9AC0-FD956FC50C01}"/>
              </a:ext>
            </a:extLst>
          </p:cNvPr>
          <p:cNvSpPr txBox="1"/>
          <p:nvPr/>
        </p:nvSpPr>
        <p:spPr>
          <a:xfrm>
            <a:off x="199697" y="5192111"/>
            <a:ext cx="857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three staggered conformations of a C-C bond.  The 6 residues are indicated by different colors.</a:t>
            </a:r>
          </a:p>
        </p:txBody>
      </p:sp>
      <p:pic>
        <p:nvPicPr>
          <p:cNvPr id="12" name="Picture 11" descr="A close up of a person&#10;&#10;Description automatically generated">
            <a:extLst>
              <a:ext uri="{FF2B5EF4-FFF2-40B4-BE49-F238E27FC236}">
                <a16:creationId xmlns:a16="http://schemas.microsoft.com/office/drawing/2014/main" id="{3FAB25B5-E357-FD4A-81AD-E39764A0B0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41" b="40077"/>
          <a:stretch/>
        </p:blipFill>
        <p:spPr>
          <a:xfrm>
            <a:off x="1247759" y="654039"/>
            <a:ext cx="6256627" cy="429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34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26E52-6A8F-CB43-A21C-00777A77A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345" y="274638"/>
            <a:ext cx="8762035" cy="1143000"/>
          </a:xfrm>
        </p:spPr>
        <p:txBody>
          <a:bodyPr/>
          <a:lstStyle/>
          <a:p>
            <a:r>
              <a:rPr lang="en-US" sz="3600" dirty="0"/>
              <a:t>What does Bioinformatics have to do with Molecular Evolution?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E0F668-3DBA-8D47-A961-73DD395CAAFE}"/>
              </a:ext>
            </a:extLst>
          </p:cNvPr>
          <p:cNvSpPr/>
          <p:nvPr/>
        </p:nvSpPr>
        <p:spPr>
          <a:xfrm>
            <a:off x="457200" y="1452031"/>
            <a:ext cx="7951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, Helvetica, sans-serif"/>
              </a:rPr>
              <a:t>DNA sequence   -&gt;   transcription     -&gt;   translation   -&gt;   protein folding   -&gt; </a:t>
            </a:r>
            <a:br>
              <a:rPr lang="en-US" dirty="0">
                <a:solidFill>
                  <a:srgbClr val="000000"/>
                </a:solidFill>
                <a:latin typeface="Arial, Helvetica, sans-serif"/>
              </a:rPr>
            </a:br>
            <a:r>
              <a:rPr lang="en-US" dirty="0">
                <a:solidFill>
                  <a:srgbClr val="000000"/>
                </a:solidFill>
                <a:latin typeface="Arial, Helvetica, sans-serif"/>
              </a:rPr>
              <a:t>protein function (catalytic and other properties)  -&gt; </a:t>
            </a:r>
            <a:br>
              <a:rPr lang="en-US" dirty="0">
                <a:solidFill>
                  <a:srgbClr val="000000"/>
                </a:solidFill>
                <a:latin typeface="Arial, Helvetica, sans-serif"/>
              </a:rPr>
            </a:br>
            <a:r>
              <a:rPr lang="en-US" dirty="0">
                <a:solidFill>
                  <a:srgbClr val="000000"/>
                </a:solidFill>
                <a:latin typeface="Arial, Helvetica, sans-serif"/>
              </a:rPr>
              <a:t>properties of the organism(s)  -&gt; p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roperties of the population and community</a:t>
            </a:r>
            <a:r>
              <a:rPr lang="en-US" dirty="0">
                <a:solidFill>
                  <a:srgbClr val="000000"/>
                </a:solidFill>
                <a:latin typeface="Arial, Helvetica, sans-serif"/>
              </a:rPr>
              <a:t> </a:t>
            </a:r>
            <a:b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-&gt; ecology (taking also the non biological environment into account) 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CA1FE2-6E41-144F-BC3F-6DFD0F0CC0EF}"/>
              </a:ext>
            </a:extLst>
          </p:cNvPr>
          <p:cNvSpPr txBox="1"/>
          <p:nvPr/>
        </p:nvSpPr>
        <p:spPr>
          <a:xfrm>
            <a:off x="318304" y="2728313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Most scientists believe that the principle of reductionism (plus new laws and relations emerging on each level); however, at several steps along the way from DNA to function </a:t>
            </a:r>
            <a:r>
              <a:rPr lang="en-US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our understanding 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of the chemical and physical processes involved </a:t>
            </a:r>
            <a:r>
              <a:rPr lang="en-US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 so incomplete 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that prediction of protein function based on only a single DNA sequence and first principles </a:t>
            </a:r>
            <a:r>
              <a:rPr lang="en-US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 at present impossible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for proteins of reasonable size.  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2AF1C79-0F5F-7F4A-92D8-CA420A993977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5278056"/>
          <a:ext cx="8229600" cy="791839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562103603"/>
                    </a:ext>
                  </a:extLst>
                </a:gridCol>
              </a:tblGrid>
              <a:tr h="791839">
                <a:tc>
                  <a:txBody>
                    <a:bodyPr/>
                    <a:lstStyle/>
                    <a:p>
                      <a:pPr algn="r"/>
                      <a:br>
                        <a:rPr lang="en-US" dirty="0"/>
                      </a:br>
                      <a:endParaRPr lang="en-US" sz="1600" kern="1200" dirty="0">
                        <a:solidFill>
                          <a:schemeClr val="tx1"/>
                        </a:solidFill>
                        <a:latin typeface="-webkit-standard"/>
                        <a:ea typeface="ＭＳ Ｐゴシック" panose="020B0600070205080204" pitchFamily="34" charset="-128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0704161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29D9B723-69CE-8B49-A7A9-AB8BC7E8F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345" y="4505631"/>
            <a:ext cx="8935656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Solution: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 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8B008B"/>
                </a:solidFill>
                <a:effectLst/>
                <a:latin typeface="Calibri Light" panose="020F0302020204030204" pitchFamily="34" charset="0"/>
                <a:ea typeface="Helvetica Neue" panose="02000503000000020004" pitchFamily="2" charset="0"/>
                <a:cs typeface="Calibri Light" panose="020F0302020204030204" pitchFamily="34" charset="0"/>
              </a:rPr>
              <a:t>Use evolutionary </a:t>
            </a:r>
            <a:r>
              <a:rPr lang="en-US" altLang="en-US" dirty="0">
                <a:solidFill>
                  <a:srgbClr val="8B008B"/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 Light" panose="020F0302020204030204" pitchFamily="34" charset="0"/>
              </a:rPr>
              <a:t>context:</a:t>
            </a:r>
            <a:br>
              <a:rPr lang="en-US" altLang="en-US" dirty="0">
                <a:solidFill>
                  <a:srgbClr val="8B008B"/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 Light" panose="020F0302020204030204" pitchFamily="34" charset="0"/>
              </a:rPr>
            </a:br>
            <a:r>
              <a:rPr lang="en-US" altLang="en-US" dirty="0">
                <a:solidFill>
                  <a:srgbClr val="8B008B"/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 Light" panose="020F0302020204030204" pitchFamily="34" charset="0"/>
              </a:rPr>
              <a:t>  </a:t>
            </a:r>
            <a:r>
              <a:rPr lang="en-US" altLang="en-US" b="1" dirty="0">
                <a:latin typeface="Calibri Light" panose="020F0302020204030204" pitchFamily="34" charset="0"/>
                <a:ea typeface="Helvetica Neue" panose="02000503000000020004" pitchFamily="2" charset="0"/>
                <a:cs typeface="Calibri Light" panose="020F0302020204030204" pitchFamily="34" charset="0"/>
              </a:rPr>
              <a:t>"Nothing in biology makes sense except in the light of evolution"  </a:t>
            </a:r>
            <a:r>
              <a:rPr lang="en-US" altLang="en-US" dirty="0">
                <a:latin typeface="Calibri Light" panose="020F0302020204030204" pitchFamily="34" charset="0"/>
                <a:ea typeface="Helvetica Neue" panose="02000503000000020004" pitchFamily="2" charset="0"/>
                <a:cs typeface="Calibri Light" panose="020F0302020204030204" pitchFamily="34" charset="0"/>
              </a:rPr>
              <a:t>(</a:t>
            </a:r>
            <a:r>
              <a:rPr lang="en-US" dirty="0">
                <a:latin typeface="Calibri Light" panose="020F0302020204030204" pitchFamily="34" charset="0"/>
                <a:ea typeface="Helvetica Neue" panose="02000503000000020004" pitchFamily="2" charset="0"/>
                <a:cs typeface="Calibri Light" panose="020F0302020204030204" pitchFamily="34" charset="0"/>
              </a:rPr>
              <a:t>Theodosius Dobzhansky)</a:t>
            </a:r>
            <a:endParaRPr lang="en-US" altLang="en-US" dirty="0">
              <a:latin typeface="Calibri Light" panose="020F0302020204030204" pitchFamily="34" charset="0"/>
              <a:ea typeface="Helvetica Neue" panose="02000503000000020004" pitchFamily="2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lang="en-US" altLang="en-US" sz="2000" dirty="0">
                <a:latin typeface="Calibri Light" panose="020F0302020204030204" pitchFamily="34" charset="0"/>
                <a:ea typeface="Helvetica Neue" panose="02000503000000020004" pitchFamily="2" charset="0"/>
                <a:cs typeface="Calibri Light" panose="020F0302020204030204" pitchFamily="34" charset="0"/>
              </a:rPr>
            </a:b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Present day proteins evolved through substitution and selection from ancestral proteins.  </a:t>
            </a:r>
            <a:r>
              <a:rPr lang="en-US" altLang="en-US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Related proteins have similar sequence AND similar structure AND similar function.</a:t>
            </a:r>
            <a:endParaRPr kumimoji="0" lang="en-US" alt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823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A6BD54A2-B2EB-A044-8779-FA9FBE7EC9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0955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>
                <a:latin typeface="Times New Roman" charset="0"/>
                <a:ea typeface="+mj-ea"/>
                <a:cs typeface="+mj-cs"/>
              </a:rPr>
              <a:t>"Nothing in biology makes sense except in the light of evolution" </a:t>
            </a:r>
            <a:br>
              <a:rPr lang="en-US" sz="3600">
                <a:latin typeface="Times New Roman" charset="0"/>
                <a:ea typeface="+mj-ea"/>
                <a:cs typeface="+mj-cs"/>
              </a:rPr>
            </a:br>
            <a:endParaRPr lang="en-US" sz="3600">
              <a:latin typeface="Times New Roman" charset="0"/>
              <a:ea typeface="+mj-ea"/>
              <a:cs typeface="+mj-cs"/>
            </a:endParaRPr>
          </a:p>
        </p:txBody>
      </p:sp>
      <p:sp>
        <p:nvSpPr>
          <p:cNvPr id="16386" name="Text Box 3">
            <a:extLst>
              <a:ext uri="{FF2B5EF4-FFF2-40B4-BE49-F238E27FC236}">
                <a16:creationId xmlns:a16="http://schemas.microsoft.com/office/drawing/2014/main" id="{0228C1D4-0F20-CA4A-9B8D-75F193722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01638"/>
            <a:ext cx="4692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</a:rPr>
              <a:t>Theodosius Dobzhansky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>
            <a:extLst>
              <a:ext uri="{FF2B5EF4-FFF2-40B4-BE49-F238E27FC236}">
                <a16:creationId xmlns:a16="http://schemas.microsoft.com/office/drawing/2014/main" id="{A58E519E-22CC-6D48-A252-3B3A4FBD1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588963"/>
            <a:ext cx="854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3366"/>
                </a:solidFill>
                <a:latin typeface="Arial" panose="020B0604020202020204" pitchFamily="34" charset="0"/>
              </a:rPr>
              <a:t>Homology</a:t>
            </a:r>
            <a:endParaRPr lang="en-US" altLang="en-US" sz="2200" b="1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pic>
        <p:nvPicPr>
          <p:cNvPr id="18434" name="Picture 3" descr="Untitled-1">
            <a:extLst>
              <a:ext uri="{FF2B5EF4-FFF2-40B4-BE49-F238E27FC236}">
                <a16:creationId xmlns:a16="http://schemas.microsoft.com/office/drawing/2014/main" id="{73F3DDDA-1C51-6D47-8D51-D44427394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711325"/>
            <a:ext cx="2860675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Untitled-2">
            <a:extLst>
              <a:ext uri="{FF2B5EF4-FFF2-40B4-BE49-F238E27FC236}">
                <a16:creationId xmlns:a16="http://schemas.microsoft.com/office/drawing/2014/main" id="{85CA7415-FBE3-9340-9B23-12728CF85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1687513"/>
            <a:ext cx="2803525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Untitled-3">
            <a:extLst>
              <a:ext uri="{FF2B5EF4-FFF2-40B4-BE49-F238E27FC236}">
                <a16:creationId xmlns:a16="http://schemas.microsoft.com/office/drawing/2014/main" id="{C6F97A02-DFFA-B747-A5E3-650D35908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3959225"/>
            <a:ext cx="290036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6">
            <a:extLst>
              <a:ext uri="{FF2B5EF4-FFF2-40B4-BE49-F238E27FC236}">
                <a16:creationId xmlns:a16="http://schemas.microsoft.com/office/drawing/2014/main" id="{4FDE1053-48F4-B74F-9076-7E82A4E94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3032125"/>
            <a:ext cx="1133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bird wing</a:t>
            </a:r>
            <a:endParaRPr lang="en-US" altLang="en-US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8" name="Text Box 7">
            <a:extLst>
              <a:ext uri="{FF2B5EF4-FFF2-40B4-BE49-F238E27FC236}">
                <a16:creationId xmlns:a16="http://schemas.microsoft.com/office/drawing/2014/main" id="{917D4056-E1F9-8C41-BD50-ED52C66D8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8588" y="3035300"/>
            <a:ext cx="10017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bat wing</a:t>
            </a: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9" name="Text Box 8">
            <a:extLst>
              <a:ext uri="{FF2B5EF4-FFF2-40B4-BE49-F238E27FC236}">
                <a16:creationId xmlns:a16="http://schemas.microsoft.com/office/drawing/2014/main" id="{BD27DF23-8220-C544-9F2C-53F026C7C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5010150"/>
            <a:ext cx="1427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human arm</a:t>
            </a:r>
          </a:p>
        </p:txBody>
      </p:sp>
      <p:cxnSp>
        <p:nvCxnSpPr>
          <p:cNvPr id="18440" name="AutoShape 9">
            <a:extLst>
              <a:ext uri="{FF2B5EF4-FFF2-40B4-BE49-F238E27FC236}">
                <a16:creationId xmlns:a16="http://schemas.microsoft.com/office/drawing/2014/main" id="{89EB7D9D-4E16-6144-A137-34489F5FB84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46463" y="3298825"/>
            <a:ext cx="407987" cy="488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1" name="AutoShape 10">
            <a:extLst>
              <a:ext uri="{FF2B5EF4-FFF2-40B4-BE49-F238E27FC236}">
                <a16:creationId xmlns:a16="http://schemas.microsoft.com/office/drawing/2014/main" id="{4BD68D3A-204E-4549-BF6F-0F3E51C80B6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22988" y="3292475"/>
            <a:ext cx="455612" cy="511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2" name="AutoShape 11">
            <a:extLst>
              <a:ext uri="{FF2B5EF4-FFF2-40B4-BE49-F238E27FC236}">
                <a16:creationId xmlns:a16="http://schemas.microsoft.com/office/drawing/2014/main" id="{FB5EC0A7-D22D-3A48-B5CE-4F4B8A2CB41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03675" y="2362200"/>
            <a:ext cx="11366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3" name="Text Box 12">
            <a:extLst>
              <a:ext uri="{FF2B5EF4-FFF2-40B4-BE49-F238E27FC236}">
                <a16:creationId xmlns:a16="http://schemas.microsoft.com/office/drawing/2014/main" id="{3C197B03-633E-CB46-B13F-4167E40015D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591343" y="5709444"/>
            <a:ext cx="1731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3366"/>
                </a:solidFill>
                <a:latin typeface="Arial" panose="020B0604020202020204" pitchFamily="34" charset="0"/>
              </a:rPr>
              <a:t>by Bob Friedman</a:t>
            </a:r>
            <a:endParaRPr lang="en-US" altLang="en-US" sz="1600" i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9D7660-A717-B64E-9891-DE3317117754}"/>
              </a:ext>
            </a:extLst>
          </p:cNvPr>
          <p:cNvSpPr txBox="1"/>
          <p:nvPr/>
        </p:nvSpPr>
        <p:spPr>
          <a:xfrm>
            <a:off x="2220912" y="5934075"/>
            <a:ext cx="4445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homology</a:t>
            </a:r>
            <a:r>
              <a:rPr lang="en-US" dirty="0"/>
              <a:t> is similarity due to shared ancestry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26">
            <a:extLst>
              <a:ext uri="{FF2B5EF4-FFF2-40B4-BE49-F238E27FC236}">
                <a16:creationId xmlns:a16="http://schemas.microsoft.com/office/drawing/2014/main" id="{C1787780-C611-B743-82A5-2C808B9F35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homology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vs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analogy</a:t>
            </a:r>
          </a:p>
        </p:txBody>
      </p:sp>
      <p:sp>
        <p:nvSpPr>
          <p:cNvPr id="20482" name="Rectangle 1027">
            <a:extLst>
              <a:ext uri="{FF2B5EF4-FFF2-40B4-BE49-F238E27FC236}">
                <a16:creationId xmlns:a16="http://schemas.microsoft.com/office/drawing/2014/main" id="{A0ED2DA0-C672-A945-B955-082ECF93C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1371600"/>
            <a:ext cx="861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US" altLang="en-US" sz="1400">
                <a:solidFill>
                  <a:srgbClr val="000000"/>
                </a:solidFill>
                <a:latin typeface="Comic Sans MS" panose="030F0902030302020204" pitchFamily="66" charset="0"/>
              </a:rPr>
              <a:t> </a:t>
            </a:r>
            <a:r>
              <a:rPr lang="en-US" altLang="en-US" sz="1800">
                <a:solidFill>
                  <a:srgbClr val="B2B2B2"/>
                </a:solidFill>
                <a:latin typeface="Comic Sans MS" panose="030F0902030302020204" pitchFamily="66" charset="0"/>
              </a:rPr>
              <a:t>Homology</a:t>
            </a:r>
            <a:r>
              <a:rPr lang="en-US" altLang="en-US" sz="1800">
                <a:solidFill>
                  <a:srgbClr val="000000"/>
                </a:solidFill>
                <a:latin typeface="Comic Sans MS" panose="030F0902030302020204" pitchFamily="66" charset="0"/>
              </a:rPr>
              <a:t> (shared ancestry) </a:t>
            </a:r>
            <a:r>
              <a:rPr lang="en-US" altLang="en-US" sz="1800" i="1">
                <a:solidFill>
                  <a:srgbClr val="000000"/>
                </a:solidFill>
                <a:latin typeface="Comic Sans MS" panose="030F0902030302020204" pitchFamily="66" charset="0"/>
              </a:rPr>
              <a:t>versus</a:t>
            </a:r>
            <a:r>
              <a:rPr lang="en-US" altLang="en-US" sz="1800">
                <a:solidFill>
                  <a:srgbClr val="000000"/>
                </a:solidFill>
                <a:latin typeface="Comic Sans MS" panose="030F0902030302020204" pitchFamily="66" charset="0"/>
              </a:rPr>
              <a:t>  </a:t>
            </a:r>
            <a:r>
              <a:rPr lang="en-US" altLang="en-US" sz="1800">
                <a:solidFill>
                  <a:srgbClr val="FF0000"/>
                </a:solidFill>
                <a:latin typeface="Comic Sans MS" panose="030F0902030302020204" pitchFamily="66" charset="0"/>
              </a:rPr>
              <a:t>Analogy</a:t>
            </a:r>
            <a:r>
              <a:rPr lang="en-US" altLang="en-US" sz="1800">
                <a:solidFill>
                  <a:srgbClr val="000000"/>
                </a:solidFill>
                <a:latin typeface="Comic Sans MS" panose="030F0902030302020204" pitchFamily="66" charset="0"/>
              </a:rPr>
              <a:t> (convergent evolution)</a:t>
            </a: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0483" name="Text Box 1028">
            <a:extLst>
              <a:ext uri="{FF2B5EF4-FFF2-40B4-BE49-F238E27FC236}">
                <a16:creationId xmlns:a16="http://schemas.microsoft.com/office/drawing/2014/main" id="{23CE890C-0887-3A44-B48A-4A45E409F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38200"/>
            <a:ext cx="8072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A priori sequences could be similar due to convergent evolution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20484" name="Picture 1029" descr="Untitled-1">
            <a:extLst>
              <a:ext uri="{FF2B5EF4-FFF2-40B4-BE49-F238E27FC236}">
                <a16:creationId xmlns:a16="http://schemas.microsoft.com/office/drawing/2014/main" id="{BDF420D6-B5F7-F54B-A87D-A6E3BAD66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11363"/>
            <a:ext cx="286067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1030">
            <a:extLst>
              <a:ext uri="{FF2B5EF4-FFF2-40B4-BE49-F238E27FC236}">
                <a16:creationId xmlns:a16="http://schemas.microsoft.com/office/drawing/2014/main" id="{9F25F105-9CFE-394C-A3D4-F5BD23A1E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4290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bird wing</a:t>
            </a:r>
          </a:p>
        </p:txBody>
      </p:sp>
      <p:graphicFrame>
        <p:nvGraphicFramePr>
          <p:cNvPr id="20486" name="Object 2">
            <a:extLst>
              <a:ext uri="{FF2B5EF4-FFF2-40B4-BE49-F238E27FC236}">
                <a16:creationId xmlns:a16="http://schemas.microsoft.com/office/drawing/2014/main" id="{6F126832-9285-BA43-984F-B19F835CF4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6400" y="1981200"/>
          <a:ext cx="23622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1892300" imgH="1231900" progId="Photoshop.Image.6">
                  <p:embed/>
                </p:oleObj>
              </mc:Choice>
              <mc:Fallback>
                <p:oleObj name="Image" r:id="rId4" imgW="1892300" imgH="1231900" progId="Photoshop.Image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981200"/>
                        <a:ext cx="23622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Text Box 1032">
            <a:extLst>
              <a:ext uri="{FF2B5EF4-FFF2-40B4-BE49-F238E27FC236}">
                <a16:creationId xmlns:a16="http://schemas.microsoft.com/office/drawing/2014/main" id="{95360C6C-0BD0-E143-9A49-6AFA6918F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505200"/>
            <a:ext cx="1460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butterfly wing</a:t>
            </a:r>
          </a:p>
        </p:txBody>
      </p:sp>
      <p:pic>
        <p:nvPicPr>
          <p:cNvPr id="20488" name="Picture 1033" descr="Untitled-2">
            <a:extLst>
              <a:ext uri="{FF2B5EF4-FFF2-40B4-BE49-F238E27FC236}">
                <a16:creationId xmlns:a16="http://schemas.microsoft.com/office/drawing/2014/main" id="{FA4C1B84-0DEA-0444-A87E-25C7AFE8D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00600"/>
            <a:ext cx="2803525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 Box 1034">
            <a:extLst>
              <a:ext uri="{FF2B5EF4-FFF2-40B4-BE49-F238E27FC236}">
                <a16:creationId xmlns:a16="http://schemas.microsoft.com/office/drawing/2014/main" id="{23838E42-C68B-5048-8C48-A940D7E55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096000"/>
            <a:ext cx="977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bat wing</a:t>
            </a:r>
          </a:p>
        </p:txBody>
      </p:sp>
      <p:graphicFrame>
        <p:nvGraphicFramePr>
          <p:cNvPr id="20490" name="Object 3">
            <a:extLst>
              <a:ext uri="{FF2B5EF4-FFF2-40B4-BE49-F238E27FC236}">
                <a16:creationId xmlns:a16="http://schemas.microsoft.com/office/drawing/2014/main" id="{5FFDB3C7-1578-BC41-9743-0EF114EE22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4648200"/>
          <a:ext cx="2644775" cy="142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7" imgW="2203450" imgH="1187450" progId="Photoshop.Image.6">
                  <p:embed/>
                </p:oleObj>
              </mc:Choice>
              <mc:Fallback>
                <p:oleObj name="Image" r:id="rId7" imgW="2203450" imgH="1187450" progId="Photoshop.Image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648200"/>
                        <a:ext cx="2644775" cy="1423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1" name="Text Box 1036">
            <a:extLst>
              <a:ext uri="{FF2B5EF4-FFF2-40B4-BE49-F238E27FC236}">
                <a16:creationId xmlns:a16="http://schemas.microsoft.com/office/drawing/2014/main" id="{63C1BA70-CE61-E043-B318-40DCE0B61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0960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fly wing</a:t>
            </a:r>
          </a:p>
        </p:txBody>
      </p:sp>
      <p:sp>
        <p:nvSpPr>
          <p:cNvPr id="20492" name="Line 1037">
            <a:extLst>
              <a:ext uri="{FF2B5EF4-FFF2-40B4-BE49-F238E27FC236}">
                <a16:creationId xmlns:a16="http://schemas.microsoft.com/office/drawing/2014/main" id="{F66F51D6-84C2-E14A-B650-C6C27D34068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733800"/>
            <a:ext cx="0" cy="9906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Line 1038">
            <a:extLst>
              <a:ext uri="{FF2B5EF4-FFF2-40B4-BE49-F238E27FC236}">
                <a16:creationId xmlns:a16="http://schemas.microsoft.com/office/drawing/2014/main" id="{95BDA95B-7D69-A945-8149-FF6AD9526DA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810000"/>
            <a:ext cx="0" cy="9906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Line 1039">
            <a:extLst>
              <a:ext uri="{FF2B5EF4-FFF2-40B4-BE49-F238E27FC236}">
                <a16:creationId xmlns:a16="http://schemas.microsoft.com/office/drawing/2014/main" id="{342C290B-13BC-8346-B923-87E4609C0C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667000"/>
            <a:ext cx="12192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Line 1040">
            <a:extLst>
              <a:ext uri="{FF2B5EF4-FFF2-40B4-BE49-F238E27FC236}">
                <a16:creationId xmlns:a16="http://schemas.microsoft.com/office/drawing/2014/main" id="{13F8652E-4879-1041-B54A-9FCD48D076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5486400"/>
            <a:ext cx="12192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6" name="Line 1041">
            <a:extLst>
              <a:ext uri="{FF2B5EF4-FFF2-40B4-BE49-F238E27FC236}">
                <a16:creationId xmlns:a16="http://schemas.microsoft.com/office/drawing/2014/main" id="{B821A041-B720-A749-9DFF-AEECAD6ACC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3505200"/>
            <a:ext cx="1066800" cy="1143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7" name="Line 1042">
            <a:extLst>
              <a:ext uri="{FF2B5EF4-FFF2-40B4-BE49-F238E27FC236}">
                <a16:creationId xmlns:a16="http://schemas.microsoft.com/office/drawing/2014/main" id="{051DD135-9113-3648-A7E5-747609EE92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3505200"/>
            <a:ext cx="1143000" cy="1143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AA4B81A9-FCED-3C48-AEDA-54F8F0B1DA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Related proteins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4EA59859-7841-9140-B248-DD0542E1F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7924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Present day proteins evolved through substitution and selection from ancestral proteins.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Related proteins have similar sequence AND similar structure AND similar function 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(at least if they did not diverge too much).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2531" name="Rectangle 4">
            <a:extLst>
              <a:ext uri="{FF2B5EF4-FFF2-40B4-BE49-F238E27FC236}">
                <a16:creationId xmlns:a16="http://schemas.microsoft.com/office/drawing/2014/main" id="{003D52BF-53E7-8547-A305-46E78D0B9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819400"/>
            <a:ext cx="85344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In the above mantra "similar function" can refer to: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identical function,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similar function, e.g.:</a:t>
            </a:r>
          </a:p>
          <a:p>
            <a:pPr lvl="2">
              <a:spcBef>
                <a:spcPct val="0"/>
              </a:spcBef>
              <a:buFontTx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identical reactions catalyzed in different organisms; or </a:t>
            </a:r>
          </a:p>
          <a:p>
            <a:pPr lvl="2">
              <a:spcBef>
                <a:spcPct val="0"/>
              </a:spcBef>
              <a:buFontTx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same catalytic mechanism but different substrate (malic and lactic acid dehydrogenases); </a:t>
            </a:r>
          </a:p>
          <a:p>
            <a:pPr lvl="2">
              <a:spcBef>
                <a:spcPct val="0"/>
              </a:spcBef>
              <a:buFontTx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similar subunits and domains that are brought together through a (hypothetical) process called domain shuffling, e.g. nucleotide binding domains in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hexokinse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myosin, HSP70, and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ATPsynthases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1A27E4EA-ED2B-CF4B-96A1-0C4AE75E13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77091"/>
            <a:ext cx="8229600" cy="12954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 Rounded MT Bold" panose="020F0704030504030204" pitchFamily="34" charset="77"/>
                <a:ea typeface="+mj-ea"/>
                <a:cs typeface="+mj-cs"/>
              </a:rPr>
              <a:t>homology</a:t>
            </a:r>
            <a:br>
              <a:rPr lang="en-US" dirty="0">
                <a:latin typeface="Arial Rounded MT Bold" panose="020F0704030504030204" pitchFamily="34" charset="77"/>
                <a:ea typeface="+mj-ea"/>
                <a:cs typeface="+mj-cs"/>
              </a:rPr>
            </a:br>
            <a:endParaRPr lang="en-US" dirty="0">
              <a:latin typeface="Arial Rounded MT Bold" panose="020F0704030504030204" pitchFamily="34" charset="77"/>
              <a:ea typeface="+mj-ea"/>
              <a:cs typeface="+mj-cs"/>
            </a:endParaRP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648AD9F9-B229-214A-856A-78A0F8D96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064659"/>
            <a:ext cx="8534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9900"/>
                </a:solidFill>
                <a:latin typeface="Arial Rounded MT Bold" panose="020F0704030504030204" pitchFamily="34" charset="77"/>
              </a:rPr>
              <a:t>Two sequences are homologous, if there existed an ancestral molecule in the past that is ancestral to both of the extant sequences</a:t>
            </a:r>
            <a:r>
              <a:rPr lang="en-US" altLang="en-US" sz="2000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 </a:t>
            </a:r>
          </a:p>
        </p:txBody>
      </p:sp>
      <p:sp>
        <p:nvSpPr>
          <p:cNvPr id="83972" name="Rectangle 4">
            <a:extLst>
              <a:ext uri="{FF2B5EF4-FFF2-40B4-BE49-F238E27FC236}">
                <a16:creationId xmlns:a16="http://schemas.microsoft.com/office/drawing/2014/main" id="{855EAB97-D503-2749-B440-10127C055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07250"/>
            <a:ext cx="82296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Homology is a "yes" or "no" character (don't know is also possible as is very likely). 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Either sequences (or characters) share ancestry or they don't (like pregnancy). Molecular biologist often use homology as synonymous to similarity or percent identity. One often reads: sequence A and B are 70% homologous. 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an evolutionary biologist this sounds as wrong as 70% pregnant. </a:t>
            </a:r>
          </a:p>
        </p:txBody>
      </p:sp>
      <p:sp>
        <p:nvSpPr>
          <p:cNvPr id="24580" name="Rectangle 5">
            <a:extLst>
              <a:ext uri="{FF2B5EF4-FFF2-40B4-BE49-F238E27FC236}">
                <a16:creationId xmlns:a16="http://schemas.microsoft.com/office/drawing/2014/main" id="{57B15B2E-13BB-5F4B-883E-499DA08F6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782078"/>
            <a:ext cx="8382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types of Homology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Orthology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bifurcation in molecular tree reflects speciation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Paralogy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bifurcation in molecular tree reflects gene duplication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types of homology that are often distinguished are 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synology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(due to genome fusion) and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xenology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(due to gene transfer)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0DC82334-38B0-8143-B22A-B7B132A65E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6106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Sequence Similarity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vs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Homology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4DEDE075-5A27-7945-AA70-325FF8247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The following is based on observation and not on an </a:t>
            </a:r>
            <a:r>
              <a:rPr lang="en-US" altLang="en-US" sz="1800" i="1" dirty="0">
                <a:solidFill>
                  <a:srgbClr val="000000"/>
                </a:solidFill>
              </a:rPr>
              <a:t>a priori</a:t>
            </a:r>
            <a:r>
              <a:rPr lang="en-US" altLang="en-US" sz="1800" dirty="0">
                <a:solidFill>
                  <a:srgbClr val="000000"/>
                </a:solidFill>
              </a:rPr>
              <a:t> truth:</a:t>
            </a:r>
            <a:endParaRPr lang="en-US" altLang="en-US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1" name="Rectangle 6">
            <a:extLst>
              <a:ext uri="{FF2B5EF4-FFF2-40B4-BE49-F238E27FC236}">
                <a16:creationId xmlns:a16="http://schemas.microsoft.com/office/drawing/2014/main" id="{459D126E-4793-604E-B72F-E642B562D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35" y="3099854"/>
            <a:ext cx="8477543" cy="218546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If two (complex) sequences show significant similarity in their primary sequence, they have shared ancestry (i.e. </a:t>
            </a:r>
            <a:r>
              <a:rPr lang="en-US" altLang="en-US" sz="2400" b="1" u="sng" dirty="0">
                <a:solidFill>
                  <a:srgbClr val="FF0000"/>
                </a:solidFill>
              </a:rPr>
              <a:t>they are homologs</a:t>
            </a:r>
            <a:r>
              <a:rPr lang="en-US" altLang="en-US" sz="2400" b="1" dirty="0">
                <a:solidFill>
                  <a:srgbClr val="FF0000"/>
                </a:solidFill>
              </a:rPr>
              <a:t>)</a:t>
            </a:r>
            <a:r>
              <a:rPr lang="en-US" altLang="en-US" sz="2400" b="1" dirty="0">
                <a:solidFill>
                  <a:srgbClr val="000000"/>
                </a:solidFill>
              </a:rPr>
              <a:t>, </a:t>
            </a:r>
            <a:r>
              <a:rPr lang="en-US" altLang="en-US" sz="2400" b="1" dirty="0">
                <a:solidFill>
                  <a:srgbClr val="FF0000"/>
                </a:solidFill>
              </a:rPr>
              <a:t>and probably similar function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dirty="0">
                <a:solidFill>
                  <a:srgbClr val="000000"/>
                </a:solidFill>
              </a:rPr>
              <a:t>(although some proteins acquired radically new functional assignments, lysozyme -&gt; </a:t>
            </a:r>
            <a:r>
              <a:rPr lang="en-US" altLang="en-US" sz="2400" dirty="0" err="1">
                <a:solidFill>
                  <a:srgbClr val="000000"/>
                </a:solidFill>
              </a:rPr>
              <a:t>lense</a:t>
            </a:r>
            <a:r>
              <a:rPr lang="en-US" altLang="en-US" sz="2400" dirty="0">
                <a:solidFill>
                  <a:srgbClr val="000000"/>
                </a:solidFill>
              </a:rPr>
              <a:t> crystalline). 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8" name="Rectangle 9">
            <a:extLst>
              <a:ext uri="{FF2B5EF4-FFF2-40B4-BE49-F238E27FC236}">
                <a16:creationId xmlns:a16="http://schemas.microsoft.com/office/drawing/2014/main" id="{9B1AC1A8-57CA-EB40-9C55-40BF9357A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51263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1200">
                <a:solidFill>
                  <a:srgbClr val="000000"/>
                </a:solidFill>
              </a:rPr>
            </a:br>
            <a:br>
              <a:rPr lang="en-US" altLang="en-US" sz="1200">
                <a:solidFill>
                  <a:srgbClr val="000000"/>
                </a:solidFill>
              </a:rPr>
            </a:b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ECD4E6C9-578C-044D-AF87-17CA72FA8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sz="2800" b="1">
                <a:latin typeface="Arial" panose="020B0604020202020204" pitchFamily="34" charset="0"/>
                <a:ea typeface="ＭＳ Ｐゴシック" panose="020B0600070205080204" pitchFamily="34" charset="-128"/>
              </a:rPr>
              <a:t>The Size of Protein Sequence Space</a:t>
            </a:r>
            <a:br>
              <a:rPr lang="en-US" altLang="en-US" sz="18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18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(back of the envelope calculation)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FAAF248F-F2D3-C84D-B60E-47C5D8835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429000"/>
            <a:ext cx="8915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For comparison the universe contains only about 10</a:t>
            </a:r>
            <a:r>
              <a:rPr lang="en-US" altLang="en-US" sz="2000" baseline="30000" dirty="0">
                <a:solidFill>
                  <a:srgbClr val="000000"/>
                </a:solidFill>
              </a:rPr>
              <a:t>89</a:t>
            </a:r>
            <a:r>
              <a:rPr lang="en-US" altLang="en-US" sz="2000" dirty="0">
                <a:solidFill>
                  <a:srgbClr val="000000"/>
                </a:solidFill>
              </a:rPr>
              <a:t> protons and has an age of about 5*10</a:t>
            </a:r>
            <a:r>
              <a:rPr lang="en-US" altLang="en-US" sz="2000" baseline="30000" dirty="0">
                <a:solidFill>
                  <a:srgbClr val="000000"/>
                </a:solidFill>
              </a:rPr>
              <a:t>17</a:t>
            </a:r>
            <a:r>
              <a:rPr lang="en-US" altLang="en-US" sz="2000" dirty="0">
                <a:solidFill>
                  <a:srgbClr val="000000"/>
                </a:solidFill>
              </a:rPr>
              <a:t> seconds or 5*10</a:t>
            </a:r>
            <a:r>
              <a:rPr lang="en-US" altLang="en-US" sz="2000" baseline="30000" dirty="0">
                <a:solidFill>
                  <a:srgbClr val="000000"/>
                </a:solidFill>
              </a:rPr>
              <a:t>29</a:t>
            </a:r>
            <a:r>
              <a:rPr lang="en-US" altLang="en-US" sz="2000" dirty="0">
                <a:solidFill>
                  <a:srgbClr val="000000"/>
                </a:solidFill>
              </a:rPr>
              <a:t> picoseconds. </a:t>
            </a:r>
            <a:br>
              <a:rPr lang="en-US" altLang="en-US" sz="2000" dirty="0">
                <a:solidFill>
                  <a:srgbClr val="000000"/>
                </a:solidFill>
              </a:rPr>
            </a:b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Rectangle 4">
            <a:extLst>
              <a:ext uri="{FF2B5EF4-FFF2-40B4-BE49-F238E27FC236}">
                <a16:creationId xmlns:a16="http://schemas.microsoft.com/office/drawing/2014/main" id="{F131FC3A-CF7D-D74B-B4D7-7AB322CAB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479925"/>
            <a:ext cx="85344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If every proton in the universe were a super-computer that explored one possible protein sequence per picosecond, we only would have explored</a:t>
            </a:r>
            <a:r>
              <a:rPr lang="en-US" altLang="en-US" sz="2000" dirty="0">
                <a:solidFill>
                  <a:srgbClr val="000000"/>
                </a:solidFill>
              </a:rPr>
              <a:t> 5*10</a:t>
            </a:r>
            <a:r>
              <a:rPr lang="en-US" altLang="en-US" sz="2000" baseline="30000" dirty="0">
                <a:solidFill>
                  <a:srgbClr val="000000"/>
                </a:solidFill>
              </a:rPr>
              <a:t>118</a:t>
            </a:r>
            <a:r>
              <a:rPr lang="en-US" altLang="en-US" sz="2000" dirty="0">
                <a:solidFill>
                  <a:srgbClr val="000000"/>
                </a:solidFill>
              </a:rPr>
              <a:t> sequences, i.e. </a:t>
            </a:r>
            <a:r>
              <a:rPr lang="en-US" altLang="en-US" sz="2000" dirty="0">
                <a:solidFill>
                  <a:srgbClr val="FF0000"/>
                </a:solidFill>
              </a:rPr>
              <a:t>a negligible fraction of the possible sequences</a:t>
            </a:r>
            <a:r>
              <a:rPr lang="en-US" altLang="en-US" sz="2000" dirty="0">
                <a:solidFill>
                  <a:srgbClr val="000000"/>
                </a:solidFill>
              </a:rPr>
              <a:t> with length 600 (</a:t>
            </a:r>
            <a:r>
              <a:rPr lang="en-US" altLang="en-US" sz="2000" dirty="0">
                <a:solidFill>
                  <a:srgbClr val="FF0000"/>
                </a:solidFill>
              </a:rPr>
              <a:t>one in about 10</a:t>
            </a:r>
            <a:r>
              <a:rPr lang="en-US" altLang="en-US" sz="2000" baseline="30000" dirty="0">
                <a:solidFill>
                  <a:srgbClr val="FF0000"/>
                </a:solidFill>
              </a:rPr>
              <a:t>662</a:t>
            </a:r>
            <a:r>
              <a:rPr lang="en-US" altLang="en-US" sz="2000" dirty="0">
                <a:solidFill>
                  <a:srgbClr val="000000"/>
                </a:solidFill>
              </a:rPr>
              <a:t>)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6" name="Rectangle 5">
            <a:extLst>
              <a:ext uri="{FF2B5EF4-FFF2-40B4-BE49-F238E27FC236}">
                <a16:creationId xmlns:a16="http://schemas.microsoft.com/office/drawing/2014/main" id="{E3475820-FF28-0C49-B549-912978EFA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03325"/>
            <a:ext cx="8763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Consider a protein of 600 amino acids. </a:t>
            </a:r>
            <a:br>
              <a:rPr lang="en-US" altLang="en-US" sz="2000" dirty="0">
                <a:solidFill>
                  <a:srgbClr val="000000"/>
                </a:solidFill>
              </a:rPr>
            </a:br>
            <a:r>
              <a:rPr lang="en-US" altLang="en-US" sz="2000" dirty="0">
                <a:solidFill>
                  <a:srgbClr val="000000"/>
                </a:solidFill>
              </a:rPr>
              <a:t>Assume that for every position there could be any of the twenty possible amino acid. </a:t>
            </a:r>
            <a:br>
              <a:rPr lang="en-US" altLang="en-US" sz="2000" dirty="0">
                <a:solidFill>
                  <a:srgbClr val="000000"/>
                </a:solidFill>
              </a:rPr>
            </a:br>
            <a:r>
              <a:rPr lang="en-US" altLang="en-US" sz="2000" dirty="0">
                <a:solidFill>
                  <a:srgbClr val="000000"/>
                </a:solidFill>
              </a:rPr>
              <a:t>Then the total number of possibilities is 20 choices for the first position times 20 for the second position times 20 to the third .... = 20 to the 600 = 4*10</a:t>
            </a:r>
            <a:r>
              <a:rPr lang="en-US" altLang="en-US" sz="2000" baseline="30000" dirty="0">
                <a:solidFill>
                  <a:srgbClr val="000000"/>
                </a:solidFill>
              </a:rPr>
              <a:t>780</a:t>
            </a:r>
            <a:r>
              <a:rPr lang="en-US" altLang="en-US" sz="2000" dirty="0">
                <a:solidFill>
                  <a:srgbClr val="000000"/>
                </a:solidFill>
              </a:rPr>
              <a:t> different proteins possible with lengths of 600 amino acids.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1432</Words>
  <Application>Microsoft Macintosh PowerPoint</Application>
  <PresentationFormat>On-screen Show (4:3)</PresentationFormat>
  <Paragraphs>87</Paragraphs>
  <Slides>15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-webkit-standard</vt:lpstr>
      <vt:lpstr>Arial</vt:lpstr>
      <vt:lpstr>Arial Rounded MT Bold</vt:lpstr>
      <vt:lpstr>Arial, Helvetica, sans-serif</vt:lpstr>
      <vt:lpstr>Calibri</vt:lpstr>
      <vt:lpstr>Calibri Light</vt:lpstr>
      <vt:lpstr>Comic Sans MS</vt:lpstr>
      <vt:lpstr>Helvetica Neue</vt:lpstr>
      <vt:lpstr>Times New Roman</vt:lpstr>
      <vt:lpstr>Office Theme</vt:lpstr>
      <vt:lpstr>Image</vt:lpstr>
      <vt:lpstr>MCB3421 - 2023</vt:lpstr>
      <vt:lpstr>What does Bioinformatics have to do with Molecular Evolution? </vt:lpstr>
      <vt:lpstr>"Nothing in biology makes sense except in the light of evolution"  </vt:lpstr>
      <vt:lpstr>PowerPoint Presentation</vt:lpstr>
      <vt:lpstr>homology vs analogy</vt:lpstr>
      <vt:lpstr>Related proteins</vt:lpstr>
      <vt:lpstr>homology </vt:lpstr>
      <vt:lpstr>Sequence Similarity vs Homology</vt:lpstr>
      <vt:lpstr>The Size of Protein Sequence Space  (back of the envelope calculation)</vt:lpstr>
      <vt:lpstr>Ways to construct sequence Space</vt:lpstr>
      <vt:lpstr>Size of protein space versus connectivity: </vt:lpstr>
      <vt:lpstr>no similarity vs no homology </vt:lpstr>
      <vt:lpstr>The space of of possible protein folds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MCB3421 2015</dc:title>
  <dc:creator>Gogarten, J. Peter</dc:creator>
  <cp:lastModifiedBy>Gogarten, J. Peter</cp:lastModifiedBy>
  <cp:revision>22</cp:revision>
  <dcterms:created xsi:type="dcterms:W3CDTF">2015-08-24T18:04:02Z</dcterms:created>
  <dcterms:modified xsi:type="dcterms:W3CDTF">2023-08-28T16:17:58Z</dcterms:modified>
</cp:coreProperties>
</file>