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56" r:id="rId2"/>
    <p:sldId id="266" r:id="rId3"/>
    <p:sldId id="267" r:id="rId4"/>
    <p:sldId id="268" r:id="rId5"/>
    <p:sldId id="269" r:id="rId6"/>
    <p:sldId id="271" r:id="rId7"/>
    <p:sldId id="272" r:id="rId8"/>
    <p:sldId id="270" r:id="rId9"/>
    <p:sldId id="273" r:id="rId10"/>
    <p:sldId id="274" r:id="rId11"/>
    <p:sldId id="276" r:id="rId12"/>
    <p:sldId id="275" r:id="rId13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63"/>
    <p:restoredTop sz="94694"/>
  </p:normalViewPr>
  <p:slideViewPr>
    <p:cSldViewPr snapToGrid="0" snapToObjects="1">
      <p:cViewPr varScale="1">
        <p:scale>
          <a:sx n="121" d="100"/>
          <a:sy n="121" d="100"/>
        </p:scale>
        <p:origin x="198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C38864D-B158-0244-8B13-023970EA3AB1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5817D81-A24A-814D-BFA9-31717CAF1A0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82A089F-F4CF-C042-8A54-6E926F4B6615}" type="datetimeFigureOut">
              <a:rPr lang="en-US"/>
              <a:pPr>
                <a:defRPr/>
              </a:pPr>
              <a:t>9/5/23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483F3F7-8615-A240-B734-1C3C028FDB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DF7E25D-05BF-B74F-A6DC-EF743DD0AA5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5E3648E9-C971-4648-B01D-D7DF688C5E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2BC18F6F-2FCB-5A4E-9BC4-D8C4BD4584C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C59F2DC-E048-F44F-8B2F-F0B970853CF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E68F1F92-1F2B-C144-926F-7BDAC484CA64}" type="datetimeFigureOut">
              <a:rPr lang="en-US" altLang="en-US"/>
              <a:pPr>
                <a:defRPr/>
              </a:pPr>
              <a:t>9/5/23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0DC9A046-B0A3-DE4B-B68C-72B72A408DD4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0D5104BB-671A-E34D-8327-41B221E93C4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E9B26E-26F3-F74C-81D3-832D657A828F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C0A259-F5B3-1E4B-93F3-741596D47D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D7EF48A4-9AB5-CD46-99D2-4B360B1310F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ＭＳ Ｐゴシック" charset="0"/>
      </a:defRPr>
    </a:lvl1pPr>
    <a:lvl2pPr marL="4572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2pPr>
    <a:lvl3pPr marL="9144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3pPr>
    <a:lvl4pPr marL="13716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4pPr>
    <a:lvl5pPr marL="1828800" algn="l" defTabSz="4572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7">
            <a:extLst>
              <a:ext uri="{FF2B5EF4-FFF2-40B4-BE49-F238E27FC236}">
                <a16:creationId xmlns:a16="http://schemas.microsoft.com/office/drawing/2014/main" id="{4756C9C7-BF8E-5240-859D-6E68956572B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FF6A761-4DD6-7146-A89E-3280460792EF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3554" name="Rectangle 2">
            <a:extLst>
              <a:ext uri="{FF2B5EF4-FFF2-40B4-BE49-F238E27FC236}">
                <a16:creationId xmlns:a16="http://schemas.microsoft.com/office/drawing/2014/main" id="{94F8B06F-7016-7A43-AE7B-F68D87A6439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5" name="Rectangle 3">
            <a:extLst>
              <a:ext uri="{FF2B5EF4-FFF2-40B4-BE49-F238E27FC236}">
                <a16:creationId xmlns:a16="http://schemas.microsoft.com/office/drawing/2014/main" id="{824BBD2F-6EB7-6340-A9B3-9AF2DA1BCE9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7">
            <a:extLst>
              <a:ext uri="{FF2B5EF4-FFF2-40B4-BE49-F238E27FC236}">
                <a16:creationId xmlns:a16="http://schemas.microsoft.com/office/drawing/2014/main" id="{CADF0A39-C8C8-F345-AE8D-BB959636318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FC1A7399-7FE0-FA4B-900F-7E8FFFA7832D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5602" name="Rectangle 2">
            <a:extLst>
              <a:ext uri="{FF2B5EF4-FFF2-40B4-BE49-F238E27FC236}">
                <a16:creationId xmlns:a16="http://schemas.microsoft.com/office/drawing/2014/main" id="{B1B934C3-2B63-7C4C-A48F-7CE40C9E6B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Rectangle 3">
            <a:extLst>
              <a:ext uri="{FF2B5EF4-FFF2-40B4-BE49-F238E27FC236}">
                <a16:creationId xmlns:a16="http://schemas.microsoft.com/office/drawing/2014/main" id="{2FC3C927-87EA-B745-A6F0-B95455D4247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See the article from Walter Fitch on Homology.  Available in reading materials on </a:t>
            </a:r>
            <a:r>
              <a:rPr lang="en-US" altLang="en-US" dirty="0" err="1">
                <a:latin typeface="Arial" panose="020B0604020202020204" pitchFamily="34" charset="0"/>
                <a:ea typeface="ＭＳ Ｐゴシック" panose="020B0600070205080204" pitchFamily="34" charset="-128"/>
              </a:rPr>
              <a:t>HuskyCT</a:t>
            </a:r>
            <a:r>
              <a:rPr lang="en-US" altLang="en-US" dirty="0">
                <a:latin typeface="Arial" panose="020B0604020202020204" pitchFamily="34" charset="0"/>
                <a:ea typeface="ＭＳ Ｐゴシック" panose="020B0600070205080204" pitchFamily="34" charset="-128"/>
              </a:rPr>
              <a:t>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>
            <a:extLst>
              <a:ext uri="{FF2B5EF4-FFF2-40B4-BE49-F238E27FC236}">
                <a16:creationId xmlns:a16="http://schemas.microsoft.com/office/drawing/2014/main" id="{57147624-C3C7-8841-9D04-A08473FB1BE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ABF09CC1-CE7B-BF4C-9550-466DDF9050CD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7650" name="Rectangle 2">
            <a:extLst>
              <a:ext uri="{FF2B5EF4-FFF2-40B4-BE49-F238E27FC236}">
                <a16:creationId xmlns:a16="http://schemas.microsoft.com/office/drawing/2014/main" id="{F77D7024-B998-1B43-909E-BF3A64CCD9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Rectangle 3">
            <a:extLst>
              <a:ext uri="{FF2B5EF4-FFF2-40B4-BE49-F238E27FC236}">
                <a16:creationId xmlns:a16="http://schemas.microsoft.com/office/drawing/2014/main" id="{9A35E7CD-4584-384A-B0C9-C5DF71BFDDE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7">
            <a:extLst>
              <a:ext uri="{FF2B5EF4-FFF2-40B4-BE49-F238E27FC236}">
                <a16:creationId xmlns:a16="http://schemas.microsoft.com/office/drawing/2014/main" id="{0F0E89FA-0D2A-1244-91C5-20B946B992A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782F9D2E-6130-1545-A294-162210BDB8F2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807656AD-D057-7649-B1CF-913ABA3E47D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04D822E0-BC2F-284B-B26B-9C831C28581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7">
            <a:extLst>
              <a:ext uri="{FF2B5EF4-FFF2-40B4-BE49-F238E27FC236}">
                <a16:creationId xmlns:a16="http://schemas.microsoft.com/office/drawing/2014/main" id="{5AEE850B-1FCA-B544-9ED7-353C64EA289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fld id="{7B851366-5757-4641-8B66-1D6DD5A3F3DC}" type="slidenum">
              <a:rPr lang="en-US" altLang="en-US" smtClean="0">
                <a:latin typeface="Times New Roman" panose="02020603050405020304" pitchFamily="18" charset="0"/>
              </a:rPr>
              <a:pPr/>
              <a:t>6</a:t>
            </a:fld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31746" name="Rectangle 2">
            <a:extLst>
              <a:ext uri="{FF2B5EF4-FFF2-40B4-BE49-F238E27FC236}">
                <a16:creationId xmlns:a16="http://schemas.microsoft.com/office/drawing/2014/main" id="{1E01177B-9393-E742-B89E-EA289627D7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DB14F09-8CB1-3F46-8CD4-F6BDA5E0D11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>
            <a:extLst>
              <a:ext uri="{FF2B5EF4-FFF2-40B4-BE49-F238E27FC236}">
                <a16:creationId xmlns:a16="http://schemas.microsoft.com/office/drawing/2014/main" id="{F24E6BB5-D909-0A40-B45F-8B816DDAC52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9239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92392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C569C2B4-DA38-3A4E-A7FC-64360C917FC0}" type="slidenum">
              <a:rPr lang="en-US" altLang="en-US" smtClean="0">
                <a:solidFill>
                  <a:srgbClr val="000000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US" altLang="en-US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33794" name="Rectangle 2">
            <a:extLst>
              <a:ext uri="{FF2B5EF4-FFF2-40B4-BE49-F238E27FC236}">
                <a16:creationId xmlns:a16="http://schemas.microsoft.com/office/drawing/2014/main" id="{F48F653C-73FA-804E-A1D5-5A21992B056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04900" y="652463"/>
            <a:ext cx="4645025" cy="3484562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19D65101-CCD7-5F4F-AB7A-13FB6AF3098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928688" y="4352925"/>
            <a:ext cx="5000625" cy="41386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lIns="86493" tIns="43247" rIns="86493" bIns="43247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FCFA07-97E6-0140-8881-A139386CB4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CFE678-F13E-D94C-9A0B-5DDBB7F367D4}" type="datetimeFigureOut">
              <a:rPr lang="en-US" altLang="en-US"/>
              <a:pPr>
                <a:defRPr/>
              </a:pPr>
              <a:t>9/5/23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8E70A7-DD11-9F43-B5F5-1DE3584ADF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DA08CB-285C-9842-BDC9-C984AF6B28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B614F7-4327-E64D-9763-15463B74E2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202975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3BA1A1-0E2E-2649-811F-C6A608A8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121BC-8BA1-7E42-8A17-779B0F4EF476}" type="datetimeFigureOut">
              <a:rPr lang="en-US" altLang="en-US"/>
              <a:pPr>
                <a:defRPr/>
              </a:pPr>
              <a:t>9/5/23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C93091-D493-4747-B58B-09087A01BB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03D65D5-F387-5C4C-825E-706EEB828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652AB3-B671-8C4B-8F42-5E8CC4976F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5613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F1BFD5-908B-E545-BB5A-32BF16D9A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DF1AB2-28B4-1142-BE90-C2550F9909CA}" type="datetimeFigureOut">
              <a:rPr lang="en-US" altLang="en-US"/>
              <a:pPr>
                <a:defRPr/>
              </a:pPr>
              <a:t>9/5/23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C2CABA-F274-804A-8B5E-D4D1A2B58F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9B45F0-1E87-B347-B774-098D7EAE4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907F3A-48BE-3348-AB70-B42FBF435A2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793331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5F7673-E696-2246-9A5E-E61F08147E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522E60-6E98-1743-80E5-D4198D1AEC7E}" type="datetimeFigureOut">
              <a:rPr lang="en-US" altLang="en-US"/>
              <a:pPr>
                <a:defRPr/>
              </a:pPr>
              <a:t>9/5/23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E1BFF32-05EB-3D48-84F7-31C4E36DF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D5E664E-C4CB-5B4F-982D-8946E35BB3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8B12CC-6750-3E44-A123-2920BC538A5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4201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08D6171-321E-D04F-8114-58CC713CBF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929A6-E583-3847-97A2-D6C91B75255B}" type="datetimeFigureOut">
              <a:rPr lang="en-US" altLang="en-US"/>
              <a:pPr>
                <a:defRPr/>
              </a:pPr>
              <a:t>9/5/23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02850-585C-8C4C-9B84-2310F31BB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5520CA-A671-5740-996B-9D1CFCDDB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F6A953-DB98-6E4E-B28A-06CCA0C15B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039871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6CBC64CF-331D-2E40-BB3A-1791ECAF5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B29B6-8E28-484A-AD7F-F940822651D8}" type="datetimeFigureOut">
              <a:rPr lang="en-US" altLang="en-US"/>
              <a:pPr>
                <a:defRPr/>
              </a:pPr>
              <a:t>9/5/23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EA17580-422F-1444-B5E4-EDDB9690FF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A94A993-D26D-AF4F-8A3A-F5084B2466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ABD999-14E8-C747-9453-53F40522D0E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923417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15AA5D70-3C6F-7C4C-B529-0293887793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B1261D-C5A3-1D48-AB7E-25DB8407BDB4}" type="datetimeFigureOut">
              <a:rPr lang="en-US" altLang="en-US"/>
              <a:pPr>
                <a:defRPr/>
              </a:pPr>
              <a:t>9/5/23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6454391C-2011-3F47-B356-B078917F6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C417C3A-6D7F-7240-A765-16CC2347D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11FE95-08B5-5644-810E-094CA17993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928121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65C0EC39-59CF-8C45-83EA-95D42C9380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72061D-F100-D644-A1B2-CDF679FA7FB0}" type="datetimeFigureOut">
              <a:rPr lang="en-US" altLang="en-US"/>
              <a:pPr>
                <a:defRPr/>
              </a:pPr>
              <a:t>9/5/23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7A19591C-4FF8-C545-AC13-C766CB8652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104BA570-B7C6-B948-A01C-E7176DF63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422937-8EBC-5344-99D3-B9F5F04C9C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9040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939DF8E-210B-D246-9EEA-B92C8AD0C0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F1C310-3314-BC43-8C44-2320E7AEA7A5}" type="datetimeFigureOut">
              <a:rPr lang="en-US" altLang="en-US"/>
              <a:pPr>
                <a:defRPr/>
              </a:pPr>
              <a:t>9/5/23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9348CA0-3133-634F-AAAD-E077E3B39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BCD913D-D2C7-EC4D-8DAD-7A0BA71D3D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90D77A-66A9-4748-BB15-C222D5FE84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0493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1343ACF-45D3-3D4B-88B2-3062E55B4B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6D86DF-181D-6749-A2B5-EE2121D62093}" type="datetimeFigureOut">
              <a:rPr lang="en-US" altLang="en-US"/>
              <a:pPr>
                <a:defRPr/>
              </a:pPr>
              <a:t>9/5/23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8497FE9C-41BD-494F-ACD5-79672D4AF5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BB9DC18-8E8E-8B43-A76F-454D9FF3AC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030355-F231-B54B-B41C-71E55C8F8E0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34395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B76007D1-C35F-D74D-B2B2-6EA231CB81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8AC92A-91AA-A545-998B-B5575DB540AB}" type="datetimeFigureOut">
              <a:rPr lang="en-US" altLang="en-US"/>
              <a:pPr>
                <a:defRPr/>
              </a:pPr>
              <a:t>9/5/23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BF760D99-5EA1-924B-8F19-47DA84017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C5A8947-F96C-4641-9A32-5C94B83F22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28EB3-3D7C-4B4E-BB3C-48A911C7A49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89416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54B31952-3154-F740-8246-80B616799550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2D4ADE2-B8E3-814F-A79B-C7B8F676869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DDB8CB-3B33-284D-93C2-7F52C6C3BA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B6966B18-D413-544A-8B8D-B69DD5C58D00}" type="datetimeFigureOut">
              <a:rPr lang="en-US" altLang="en-US"/>
              <a:pPr>
                <a:defRPr/>
              </a:pPr>
              <a:t>9/5/23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90A5D5-20B7-F741-927D-F235E889AB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45CBB9-9FA9-4B45-BF3B-E4121FA6A4F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17076150-32E3-6C40-9615-8467853149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en.wikipedia.org/wiki/Peptide_bond" TargetMode="External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n.wikipedia.org/wiki/Levinthal%27s_paradox" TargetMode="Externa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en.wikipedia.org/wiki/Levinthal%27s_paradox" TargetMode="Externa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9A566560-8951-C14D-A293-5B7B1270114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panose="020B0600070205080204" pitchFamily="34" charset="-128"/>
              </a:rPr>
              <a:t>MCB3421 - 2023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2586AB3-F46F-8E43-9FDF-D496A77ED3B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Class 3 </a:t>
            </a:r>
          </a:p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 dirty="0">
                <a:ea typeface="+mn-ea"/>
                <a:cs typeface="+mn-cs"/>
              </a:rPr>
              <a:t>Homology continued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clock&#10;&#10;Description automatically generated">
            <a:extLst>
              <a:ext uri="{FF2B5EF4-FFF2-40B4-BE49-F238E27FC236}">
                <a16:creationId xmlns:a16="http://schemas.microsoft.com/office/drawing/2014/main" id="{2F3332DE-3CFD-614E-A62F-1A638D6AC73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955" y="1956292"/>
            <a:ext cx="4331765" cy="359316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45816B-B17B-654D-8964-2CDD0AEF9F8C}"/>
              </a:ext>
            </a:extLst>
          </p:cNvPr>
          <p:cNvSpPr txBox="1"/>
          <p:nvPr/>
        </p:nvSpPr>
        <p:spPr>
          <a:xfrm>
            <a:off x="515171" y="846874"/>
            <a:ext cx="377013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Formation of a peptide bond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55742D-A47C-6F4C-9AD6-80F2BDCD159A}"/>
              </a:ext>
            </a:extLst>
          </p:cNvPr>
          <p:cNvSpPr txBox="1"/>
          <p:nvPr/>
        </p:nvSpPr>
        <p:spPr>
          <a:xfrm>
            <a:off x="0" y="5921741"/>
            <a:ext cx="43896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From: </a:t>
            </a:r>
            <a:br>
              <a:rPr lang="en-US" dirty="0"/>
            </a:br>
            <a:r>
              <a:rPr lang="en-US" dirty="0">
                <a:hlinkClick r:id="rId3"/>
              </a:rPr>
              <a:t>https://en.wikipedia.org/wiki/Peptide_bond</a:t>
            </a:r>
            <a:r>
              <a:rPr lang="en-US" dirty="0"/>
              <a:t> </a:t>
            </a:r>
          </a:p>
        </p:txBody>
      </p:sp>
      <p:pic>
        <p:nvPicPr>
          <p:cNvPr id="21506" name="Picture 2" descr="Image">
            <a:extLst>
              <a:ext uri="{FF2B5EF4-FFF2-40B4-BE49-F238E27FC236}">
                <a16:creationId xmlns:a16="http://schemas.microsoft.com/office/drawing/2014/main" id="{8BB61450-BF51-F64E-BA1D-205D102E3E6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51668" y="1809785"/>
            <a:ext cx="4385621" cy="21756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4F0F081E-131C-2140-A8C1-E2505D6B5D89}"/>
              </a:ext>
            </a:extLst>
          </p:cNvPr>
          <p:cNvSpPr txBox="1"/>
          <p:nvPr/>
        </p:nvSpPr>
        <p:spPr>
          <a:xfrm>
            <a:off x="4812235" y="4085480"/>
            <a:ext cx="433176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Illustration of the peptide plane (gray area) and </a:t>
            </a:r>
            <a:r>
              <a:rPr lang="el-GR" dirty="0"/>
              <a:t>φ-ψ </a:t>
            </a:r>
            <a:r>
              <a:rPr lang="en-US" dirty="0"/>
              <a:t>angles. The red line formed by the repeating -C</a:t>
            </a:r>
            <a:r>
              <a:rPr lang="el-GR" dirty="0"/>
              <a:t>α-</a:t>
            </a:r>
            <a:r>
              <a:rPr lang="en-US" dirty="0"/>
              <a:t>C-N-C</a:t>
            </a:r>
            <a:r>
              <a:rPr lang="el-GR" dirty="0"/>
              <a:t>α- </a:t>
            </a:r>
            <a:r>
              <a:rPr lang="en-US" dirty="0"/>
              <a:t>is the </a:t>
            </a:r>
            <a:r>
              <a:rPr lang="en-US" b="1" dirty="0"/>
              <a:t>backbone</a:t>
            </a:r>
            <a:r>
              <a:rPr lang="en-US" dirty="0"/>
              <a:t> of the peptide chain.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10FBD49-651F-734D-98EA-BB42269F3281}"/>
              </a:ext>
            </a:extLst>
          </p:cNvPr>
          <p:cNvSpPr txBox="1"/>
          <p:nvPr/>
        </p:nvSpPr>
        <p:spPr>
          <a:xfrm>
            <a:off x="4586168" y="543766"/>
            <a:ext cx="437145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The Phi and Psi angles associated with each alpha carbon along the peptide chain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24FCFCAD-25C3-6D46-839A-14D9F89576BF}"/>
              </a:ext>
            </a:extLst>
          </p:cNvPr>
          <p:cNvCxnSpPr>
            <a:cxnSpLocks/>
          </p:cNvCxnSpPr>
          <p:nvPr/>
        </p:nvCxnSpPr>
        <p:spPr>
          <a:xfrm>
            <a:off x="1944413" y="4085480"/>
            <a:ext cx="109524" cy="2494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D8F824FD-D9F3-A148-9AA0-0B49B7F7A482}"/>
              </a:ext>
            </a:extLst>
          </p:cNvPr>
          <p:cNvSpPr txBox="1"/>
          <p:nvPr/>
        </p:nvSpPr>
        <p:spPr>
          <a:xfrm>
            <a:off x="1718589" y="3820355"/>
            <a:ext cx="3353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/>
              <a:t>φ</a:t>
            </a:r>
            <a:endParaRPr lang="en-US" dirty="0"/>
          </a:p>
        </p:txBody>
      </p: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245D57ED-F719-3C4B-9898-8F8610296652}"/>
              </a:ext>
            </a:extLst>
          </p:cNvPr>
          <p:cNvCxnSpPr>
            <a:cxnSpLocks/>
          </p:cNvCxnSpPr>
          <p:nvPr/>
        </p:nvCxnSpPr>
        <p:spPr>
          <a:xfrm flipH="1">
            <a:off x="2390138" y="4085480"/>
            <a:ext cx="132345" cy="2494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Rectangle 17">
            <a:extLst>
              <a:ext uri="{FF2B5EF4-FFF2-40B4-BE49-F238E27FC236}">
                <a16:creationId xmlns:a16="http://schemas.microsoft.com/office/drawing/2014/main" id="{38D61520-0161-D146-A232-E21B3BB98C91}"/>
              </a:ext>
            </a:extLst>
          </p:cNvPr>
          <p:cNvSpPr/>
          <p:nvPr/>
        </p:nvSpPr>
        <p:spPr>
          <a:xfrm>
            <a:off x="2423345" y="3800760"/>
            <a:ext cx="34817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/>
              <a:t>ψ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18980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E6F82-2D0F-724B-BD50-0F901E36A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34" y="0"/>
            <a:ext cx="8229600" cy="903890"/>
          </a:xfrm>
        </p:spPr>
        <p:txBody>
          <a:bodyPr/>
          <a:lstStyle/>
          <a:p>
            <a:r>
              <a:rPr lang="en-US" sz="3600" dirty="0"/>
              <a:t>The space of of possible protein folds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4C337A-67B7-4047-85E6-62E580D6D227}"/>
              </a:ext>
            </a:extLst>
          </p:cNvPr>
          <p:cNvSpPr txBox="1"/>
          <p:nvPr/>
        </p:nvSpPr>
        <p:spPr>
          <a:xfrm>
            <a:off x="441435" y="844603"/>
            <a:ext cx="869731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According to the rules of combinatorics, an astronomical number of possible different amino acid sequences exists sequences.  </a:t>
            </a:r>
          </a:p>
          <a:p>
            <a:endParaRPr lang="en-US" sz="2000" dirty="0"/>
          </a:p>
          <a:p>
            <a:r>
              <a:rPr lang="en-US" sz="2000" b="1" dirty="0"/>
              <a:t>Levinthal</a:t>
            </a:r>
            <a:r>
              <a:rPr lang="en-US" sz="2000" dirty="0"/>
              <a:t> estimated the possible number of conformations for a given protein sequence also is astronomical.</a:t>
            </a:r>
          </a:p>
          <a:p>
            <a:r>
              <a:rPr lang="en-US" sz="2000" dirty="0"/>
              <a:t>He calculated that a protein with 100 amino acids has 99 peptide bonds, each with a phi and psi angles, resulting in a total of 198 angles around which the peptide backbone can rotate.  If each of these can exist in three possible energetic minima (the sidechains are staggered), one arrives at 3</a:t>
            </a:r>
            <a:r>
              <a:rPr lang="en-US" sz="2000" baseline="30000" dirty="0"/>
              <a:t>198 </a:t>
            </a:r>
            <a:r>
              <a:rPr lang="en-US" sz="2000" dirty="0"/>
              <a:t>= 3•10</a:t>
            </a:r>
            <a:r>
              <a:rPr lang="en-US" sz="2000" baseline="30000" dirty="0"/>
              <a:t>94</a:t>
            </a:r>
            <a:r>
              <a:rPr lang="en-US" sz="2000" dirty="0"/>
              <a:t> possible conformations.   </a:t>
            </a:r>
          </a:p>
          <a:p>
            <a:endParaRPr lang="en-US" sz="2000" dirty="0"/>
          </a:p>
          <a:p>
            <a:r>
              <a:rPr lang="en-US" sz="2000" b="1" dirty="0">
                <a:hlinkClick r:id="rId2"/>
              </a:rPr>
              <a:t>Levinthal's paradox </a:t>
            </a:r>
            <a:r>
              <a:rPr lang="en-US" sz="2000" dirty="0"/>
              <a:t>says: If a protein would randomly explore all possible conformations, it would require a time longer than the age of the universe to arrive at its correct native conformation</a:t>
            </a:r>
            <a:r>
              <a:rPr lang="en-US" sz="2400" dirty="0"/>
              <a:t>.  </a:t>
            </a:r>
          </a:p>
        </p:txBody>
      </p:sp>
      <p:pic>
        <p:nvPicPr>
          <p:cNvPr id="22530" name="Picture 2">
            <a:extLst>
              <a:ext uri="{FF2B5EF4-FFF2-40B4-BE49-F238E27FC236}">
                <a16:creationId xmlns:a16="http://schemas.microsoft.com/office/drawing/2014/main" id="{091F1125-618A-E849-A50D-DD3BE916A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684" y="4940300"/>
            <a:ext cx="6311900" cy="191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546327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DDBEABA-6132-474C-9AC0-FD956FC50C01}"/>
              </a:ext>
            </a:extLst>
          </p:cNvPr>
          <p:cNvSpPr txBox="1"/>
          <p:nvPr/>
        </p:nvSpPr>
        <p:spPr>
          <a:xfrm>
            <a:off x="199697" y="5192111"/>
            <a:ext cx="857644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The three staggered conformations of a C-C bond.  The 6 residues are indicated by different colors.</a:t>
            </a:r>
          </a:p>
        </p:txBody>
      </p:sp>
      <p:pic>
        <p:nvPicPr>
          <p:cNvPr id="12" name="Picture 11" descr="A close up of a person&#10;&#10;Description automatically generated">
            <a:extLst>
              <a:ext uri="{FF2B5EF4-FFF2-40B4-BE49-F238E27FC236}">
                <a16:creationId xmlns:a16="http://schemas.microsoft.com/office/drawing/2014/main" id="{3FAB25B5-E357-FD4A-81AD-E39764A0B03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1341" b="40077"/>
          <a:stretch/>
        </p:blipFill>
        <p:spPr>
          <a:xfrm>
            <a:off x="1247759" y="654039"/>
            <a:ext cx="6256627" cy="4296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62340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>
            <a:extLst>
              <a:ext uri="{FF2B5EF4-FFF2-40B4-BE49-F238E27FC236}">
                <a16:creationId xmlns:a16="http://schemas.microsoft.com/office/drawing/2014/main" id="{AA4B81A9-FCED-3C48-AEDA-54F8F0B1DA0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pPr eaLnBrk="1" hangingPunct="1"/>
            <a:r>
              <a:rPr lang="en-US" altLang="en-US" sz="2800" b="1">
                <a:solidFill>
                  <a:srgbClr val="FF0000"/>
                </a:solidFill>
                <a:latin typeface="Times New Roman" panose="02020603050405020304" pitchFamily="18" charset="0"/>
                <a:ea typeface="ＭＳ Ｐゴシック" panose="020B0600070205080204" pitchFamily="34" charset="-128"/>
              </a:rPr>
              <a:t>Related proteins</a:t>
            </a:r>
          </a:p>
        </p:txBody>
      </p:sp>
      <p:sp>
        <p:nvSpPr>
          <p:cNvPr id="22530" name="Rectangle 3">
            <a:extLst>
              <a:ext uri="{FF2B5EF4-FFF2-40B4-BE49-F238E27FC236}">
                <a16:creationId xmlns:a16="http://schemas.microsoft.com/office/drawing/2014/main" id="{4EA59859-7841-9140-B248-DD0542E1FC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1143000"/>
            <a:ext cx="79248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Present day proteins evolved through substitution and selection from ancestral proteins.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Related proteins have similar sequence AND similar structure AND similar function </a:t>
            </a:r>
            <a:r>
              <a:rPr lang="en-US" altLang="en-US" sz="1800" dirty="0">
                <a:solidFill>
                  <a:srgbClr val="FF0000"/>
                </a:solidFill>
                <a:latin typeface="Times New Roman" panose="02020603050405020304" pitchFamily="18" charset="0"/>
              </a:rPr>
              <a:t>(at least if they did not diverge too much).</a:t>
            </a:r>
            <a:r>
              <a:rPr lang="en-US" altLang="en-US" sz="1800" dirty="0">
                <a:solidFill>
                  <a:srgbClr val="000000"/>
                </a:solidFill>
                <a:latin typeface="Times New Roman" panose="02020603050405020304" pitchFamily="18" charset="0"/>
              </a:rPr>
              <a:t> </a:t>
            </a:r>
          </a:p>
        </p:txBody>
      </p:sp>
      <p:sp>
        <p:nvSpPr>
          <p:cNvPr id="22531" name="Rectangle 4">
            <a:extLst>
              <a:ext uri="{FF2B5EF4-FFF2-40B4-BE49-F238E27FC236}">
                <a16:creationId xmlns:a16="http://schemas.microsoft.com/office/drawing/2014/main" id="{003D52BF-53E7-8547-A305-46E78D0B98D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2819400"/>
            <a:ext cx="8534400" cy="374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In the above mantra "similar function" can refer to: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identical function,</a:t>
            </a:r>
          </a:p>
          <a:p>
            <a:pPr lvl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lvl="1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similar function, e.g.:</a:t>
            </a:r>
          </a:p>
          <a:p>
            <a:pPr lvl="2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identical reactions catalyzed in different organisms; or </a:t>
            </a:r>
          </a:p>
          <a:p>
            <a:pPr lvl="2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same catalytic mechanism but different substrate (malic and lactic acid dehydrogenases); </a:t>
            </a:r>
          </a:p>
          <a:p>
            <a:pPr lvl="2">
              <a:spcBef>
                <a:spcPct val="0"/>
              </a:spcBef>
              <a:buFontTx/>
              <a:buChar char="•"/>
            </a:pP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similar subunits and domains that are brought together through a (hypothetical) process called domain shuffling, e.g. nucleotide binding domains in </a:t>
            </a:r>
            <a:r>
              <a:rPr lang="en-US" alt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hexokinse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, myosin, HSP70, and </a:t>
            </a:r>
            <a:r>
              <a:rPr lang="en-US" altLang="en-US" sz="2000" dirty="0" err="1">
                <a:solidFill>
                  <a:srgbClr val="000000"/>
                </a:solidFill>
                <a:latin typeface="Times New Roman" panose="02020603050405020304" pitchFamily="18" charset="0"/>
              </a:rPr>
              <a:t>ATPsynthases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>
            <a:extLst>
              <a:ext uri="{FF2B5EF4-FFF2-40B4-BE49-F238E27FC236}">
                <a16:creationId xmlns:a16="http://schemas.microsoft.com/office/drawing/2014/main" id="{1A27E4EA-ED2B-CF4B-96A1-0C4AE75E13D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77091"/>
            <a:ext cx="8229600" cy="1295400"/>
          </a:xfrm>
        </p:spPr>
        <p:txBody>
          <a:bodyPr rtlCol="0">
            <a:normAutofit fontScale="90000"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dirty="0">
                <a:latin typeface="Arial Rounded MT Bold" panose="020F0704030504030204" pitchFamily="34" charset="77"/>
                <a:ea typeface="+mj-ea"/>
                <a:cs typeface="+mj-cs"/>
              </a:rPr>
              <a:t>homology</a:t>
            </a:r>
            <a:br>
              <a:rPr lang="en-US" dirty="0">
                <a:latin typeface="Arial Rounded MT Bold" panose="020F0704030504030204" pitchFamily="34" charset="77"/>
                <a:ea typeface="+mj-ea"/>
                <a:cs typeface="+mj-cs"/>
              </a:rPr>
            </a:br>
            <a:endParaRPr lang="en-US" dirty="0">
              <a:latin typeface="Arial Rounded MT Bold" panose="020F0704030504030204" pitchFamily="34" charset="77"/>
              <a:ea typeface="+mj-ea"/>
              <a:cs typeface="+mj-cs"/>
            </a:endParaRPr>
          </a:p>
        </p:txBody>
      </p:sp>
      <p:sp>
        <p:nvSpPr>
          <p:cNvPr id="24578" name="Rectangle 3">
            <a:extLst>
              <a:ext uri="{FF2B5EF4-FFF2-40B4-BE49-F238E27FC236}">
                <a16:creationId xmlns:a16="http://schemas.microsoft.com/office/drawing/2014/main" id="{648AD9F9-B229-214A-856A-78A0F8D9679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1064659"/>
            <a:ext cx="8534400" cy="10156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9900"/>
                </a:solidFill>
                <a:latin typeface="Arial Rounded MT Bold" panose="020F0704030504030204" pitchFamily="34" charset="77"/>
              </a:rPr>
              <a:t>Two sequences are homologous, if there existed an ancestral molecule in the past that is ancestral to both of the extant sequences</a:t>
            </a:r>
            <a:r>
              <a:rPr lang="en-US" altLang="en-US" sz="2000" dirty="0">
                <a:solidFill>
                  <a:srgbClr val="000000"/>
                </a:solidFill>
                <a:latin typeface="Arial Rounded MT Bold" panose="020F0704030504030204" pitchFamily="34" charset="77"/>
              </a:rPr>
              <a:t> </a:t>
            </a:r>
          </a:p>
        </p:txBody>
      </p:sp>
      <p:sp>
        <p:nvSpPr>
          <p:cNvPr id="83972" name="Rectangle 4">
            <a:extLst>
              <a:ext uri="{FF2B5EF4-FFF2-40B4-BE49-F238E27FC236}">
                <a16:creationId xmlns:a16="http://schemas.microsoft.com/office/drawing/2014/main" id="{855EAB97-D503-2749-B440-10127C05522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2307250"/>
            <a:ext cx="8229600" cy="2247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Homology is a "yes" or "no" character (don't know is also possible as is very likely). 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Either sequences (or characters) share ancestry or they don't (like pregnancy). Molecular biologist often use homology as synonymous to similarity or percent identity. One often reads: sequence A and B are 70% homologous. 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 an evolutionary biologist this sounds as wrong as 70% pregnant. </a:t>
            </a:r>
          </a:p>
        </p:txBody>
      </p:sp>
      <p:sp>
        <p:nvSpPr>
          <p:cNvPr id="24580" name="Rectangle 5">
            <a:extLst>
              <a:ext uri="{FF2B5EF4-FFF2-40B4-BE49-F238E27FC236}">
                <a16:creationId xmlns:a16="http://schemas.microsoft.com/office/drawing/2014/main" id="{57B15B2E-13BB-5F4B-883E-499DA08F6AB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3400" y="4782078"/>
            <a:ext cx="8382000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Important types of Homology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Orthology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bifurcation in molecular tree reflects speciation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Paralogy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bifurcation in molecular tree reflects gene duplication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other types of homology that are often distinguished are 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synology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(due to genome fusion) and </a:t>
            </a:r>
            <a:r>
              <a:rPr lang="en-US" altLang="en-US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xenology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(due to gene transfer)</a:t>
            </a:r>
          </a:p>
          <a:p>
            <a:pPr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39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2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>
            <a:extLst>
              <a:ext uri="{FF2B5EF4-FFF2-40B4-BE49-F238E27FC236}">
                <a16:creationId xmlns:a16="http://schemas.microsoft.com/office/drawing/2014/main" id="{0DC82334-38B0-8143-B22A-B7B132A65E0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76200" y="228600"/>
            <a:ext cx="8610600" cy="1143000"/>
          </a:xfrm>
        </p:spPr>
        <p:txBody>
          <a:bodyPr/>
          <a:lstStyle/>
          <a:p>
            <a:pPr eaLnBrk="1" hangingPunct="1"/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Sequence Similarity </a:t>
            </a:r>
            <a:r>
              <a:rPr lang="en-US" altLang="en-US" i="1">
                <a:latin typeface="Times New Roman" panose="02020603050405020304" pitchFamily="18" charset="0"/>
                <a:ea typeface="ＭＳ Ｐゴシック" panose="020B0600070205080204" pitchFamily="34" charset="-128"/>
              </a:rPr>
              <a:t>vs</a:t>
            </a:r>
            <a:r>
              <a:rPr lang="en-US" altLang="en-US">
                <a:latin typeface="Times New Roman" panose="02020603050405020304" pitchFamily="18" charset="0"/>
                <a:ea typeface="ＭＳ Ｐゴシック" panose="020B0600070205080204" pitchFamily="34" charset="-128"/>
              </a:rPr>
              <a:t> Homology</a:t>
            </a:r>
          </a:p>
        </p:txBody>
      </p:sp>
      <p:sp>
        <p:nvSpPr>
          <p:cNvPr id="26626" name="Rectangle 3">
            <a:extLst>
              <a:ext uri="{FF2B5EF4-FFF2-40B4-BE49-F238E27FC236}">
                <a16:creationId xmlns:a16="http://schemas.microsoft.com/office/drawing/2014/main" id="{4DEDE075-5A27-7945-AA70-325FF82472D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28800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 dirty="0">
                <a:solidFill>
                  <a:srgbClr val="000000"/>
                </a:solidFill>
              </a:rPr>
              <a:t>The following is based on observation and not on an </a:t>
            </a:r>
            <a:r>
              <a:rPr lang="en-US" altLang="en-US" sz="1800" i="1" dirty="0">
                <a:solidFill>
                  <a:srgbClr val="000000"/>
                </a:solidFill>
              </a:rPr>
              <a:t>a priori</a:t>
            </a:r>
            <a:r>
              <a:rPr lang="en-US" altLang="en-US" sz="1800" dirty="0">
                <a:solidFill>
                  <a:srgbClr val="000000"/>
                </a:solidFill>
              </a:rPr>
              <a:t> truth:</a:t>
            </a:r>
            <a:endParaRPr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31" name="Rectangle 6">
            <a:extLst>
              <a:ext uri="{FF2B5EF4-FFF2-40B4-BE49-F238E27FC236}">
                <a16:creationId xmlns:a16="http://schemas.microsoft.com/office/drawing/2014/main" id="{459D126E-4793-604E-B72F-E642B562D7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32435" y="3099854"/>
            <a:ext cx="8477543" cy="2185468"/>
          </a:xfrm>
          <a:prstGeom prst="rect">
            <a:avLst/>
          </a:prstGeom>
          <a:noFill/>
          <a:ln w="9525">
            <a:solidFill>
              <a:schemeClr val="accent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 dirty="0">
                <a:solidFill>
                  <a:srgbClr val="FF0000"/>
                </a:solidFill>
              </a:rPr>
              <a:t>If two (complex) sequences show significant similarity in their primary sequence, they have shared ancestry (</a:t>
            </a:r>
            <a:r>
              <a:rPr lang="en-US" altLang="en-US" sz="2400" b="1" i="1" dirty="0">
                <a:solidFill>
                  <a:srgbClr val="FF0000"/>
                </a:solidFill>
              </a:rPr>
              <a:t>i.e.</a:t>
            </a:r>
            <a:r>
              <a:rPr lang="en-US" altLang="en-US" sz="2400" b="1" dirty="0">
                <a:solidFill>
                  <a:srgbClr val="FF0000"/>
                </a:solidFill>
              </a:rPr>
              <a:t>, </a:t>
            </a:r>
            <a:r>
              <a:rPr lang="en-US" altLang="en-US" sz="2400" b="1" u="sng" dirty="0">
                <a:solidFill>
                  <a:srgbClr val="FF0000"/>
                </a:solidFill>
              </a:rPr>
              <a:t>they are homologs</a:t>
            </a:r>
            <a:r>
              <a:rPr lang="en-US" altLang="en-US" sz="2400" b="1" dirty="0">
                <a:solidFill>
                  <a:srgbClr val="FF0000"/>
                </a:solidFill>
              </a:rPr>
              <a:t>)</a:t>
            </a:r>
            <a:r>
              <a:rPr lang="en-US" altLang="en-US" sz="2400" b="1" dirty="0">
                <a:solidFill>
                  <a:srgbClr val="000000"/>
                </a:solidFill>
              </a:rPr>
              <a:t>, </a:t>
            </a:r>
            <a:r>
              <a:rPr lang="en-US" altLang="en-US" sz="2400" b="1" dirty="0">
                <a:solidFill>
                  <a:srgbClr val="FF0000"/>
                </a:solidFill>
              </a:rPr>
              <a:t>and probably similar function</a:t>
            </a:r>
            <a:r>
              <a:rPr lang="en-US" altLang="en-US" sz="2400" b="1" dirty="0">
                <a:solidFill>
                  <a:srgbClr val="000000"/>
                </a:solidFill>
              </a:rPr>
              <a:t> </a:t>
            </a:r>
            <a:r>
              <a:rPr lang="en-US" altLang="en-US" sz="2400" dirty="0">
                <a:solidFill>
                  <a:srgbClr val="000000"/>
                </a:solidFill>
              </a:rPr>
              <a:t>(although some proteins acquired radically new functional assignments). </a:t>
            </a:r>
            <a:endParaRPr lang="en-US" altLang="en-US" sz="24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6628" name="Rectangle 9">
            <a:extLst>
              <a:ext uri="{FF2B5EF4-FFF2-40B4-BE49-F238E27FC236}">
                <a16:creationId xmlns:a16="http://schemas.microsoft.com/office/drawing/2014/main" id="{9B1AC1A8-57CA-EB40-9C55-40BF9357A2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3751263"/>
            <a:ext cx="91440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br>
              <a:rPr lang="en-US" altLang="en-US" sz="1200">
                <a:solidFill>
                  <a:srgbClr val="000000"/>
                </a:solidFill>
              </a:rPr>
            </a:br>
            <a:br>
              <a:rPr lang="en-US" altLang="en-US" sz="1200">
                <a:solidFill>
                  <a:srgbClr val="000000"/>
                </a:solidFill>
              </a:rPr>
            </a:br>
            <a:endParaRPr lang="en-US" altLang="en-US" sz="180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>
            <a:extLst>
              <a:ext uri="{FF2B5EF4-FFF2-40B4-BE49-F238E27FC236}">
                <a16:creationId xmlns:a16="http://schemas.microsoft.com/office/drawing/2014/main" id="{ECD4E6C9-578C-044D-AF87-17CA72FA8C8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152400"/>
            <a:ext cx="7772400" cy="1143000"/>
          </a:xfrm>
        </p:spPr>
        <p:txBody>
          <a:bodyPr/>
          <a:lstStyle/>
          <a:p>
            <a:pPr algn="l" eaLnBrk="1" hangingPunct="1"/>
            <a:r>
              <a:rPr lang="en-US" altLang="en-US" sz="2800" b="1">
                <a:latin typeface="Arial" panose="020B0604020202020204" pitchFamily="34" charset="0"/>
                <a:ea typeface="ＭＳ Ｐゴシック" panose="020B0600070205080204" pitchFamily="34" charset="-128"/>
              </a:rPr>
              <a:t>The Size of Protein Sequence Space</a:t>
            </a:r>
            <a:br>
              <a:rPr lang="en-US" altLang="en-US" sz="1800" b="1">
                <a:latin typeface="Arial" panose="020B0604020202020204" pitchFamily="34" charset="0"/>
                <a:ea typeface="ＭＳ Ｐゴシック" panose="020B0600070205080204" pitchFamily="34" charset="-128"/>
              </a:rPr>
            </a:br>
            <a:r>
              <a:rPr lang="en-US" altLang="en-US" sz="1800" b="1">
                <a:latin typeface="Arial" panose="020B0604020202020204" pitchFamily="34" charset="0"/>
                <a:ea typeface="ＭＳ Ｐゴシック" panose="020B0600070205080204" pitchFamily="34" charset="-128"/>
              </a:rPr>
              <a:t> </a:t>
            </a:r>
            <a:r>
              <a:rPr lang="en-US" altLang="en-US" sz="1800">
                <a:latin typeface="Arial" panose="020B0604020202020204" pitchFamily="34" charset="0"/>
                <a:ea typeface="ＭＳ Ｐゴシック" panose="020B0600070205080204" pitchFamily="34" charset="-128"/>
              </a:rPr>
              <a:t>(back of the envelope calculation)</a:t>
            </a:r>
          </a:p>
        </p:txBody>
      </p:sp>
      <p:sp>
        <p:nvSpPr>
          <p:cNvPr id="28674" name="Rectangle 3">
            <a:extLst>
              <a:ext uri="{FF2B5EF4-FFF2-40B4-BE49-F238E27FC236}">
                <a16:creationId xmlns:a16="http://schemas.microsoft.com/office/drawing/2014/main" id="{FAAF248F-F2D3-C84D-B60E-47C5D8835DC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3429000"/>
            <a:ext cx="8915400" cy="1006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For comparison the universe contains only about 10</a:t>
            </a:r>
            <a:r>
              <a:rPr lang="en-US" altLang="en-US" sz="2000" baseline="30000" dirty="0">
                <a:solidFill>
                  <a:srgbClr val="000000"/>
                </a:solidFill>
              </a:rPr>
              <a:t>89</a:t>
            </a:r>
            <a:r>
              <a:rPr lang="en-US" altLang="en-US" sz="2000" dirty="0">
                <a:solidFill>
                  <a:srgbClr val="000000"/>
                </a:solidFill>
              </a:rPr>
              <a:t> protons and has an age of about 5*10</a:t>
            </a:r>
            <a:r>
              <a:rPr lang="en-US" altLang="en-US" sz="2000" baseline="30000" dirty="0">
                <a:solidFill>
                  <a:srgbClr val="000000"/>
                </a:solidFill>
              </a:rPr>
              <a:t>17</a:t>
            </a:r>
            <a:r>
              <a:rPr lang="en-US" altLang="en-US" sz="2000" dirty="0">
                <a:solidFill>
                  <a:srgbClr val="000000"/>
                </a:solidFill>
              </a:rPr>
              <a:t> seconds or 5*10</a:t>
            </a:r>
            <a:r>
              <a:rPr lang="en-US" altLang="en-US" sz="2000" baseline="30000" dirty="0">
                <a:solidFill>
                  <a:srgbClr val="000000"/>
                </a:solidFill>
              </a:rPr>
              <a:t>29</a:t>
            </a:r>
            <a:r>
              <a:rPr lang="en-US" altLang="en-US" sz="2000" dirty="0">
                <a:solidFill>
                  <a:srgbClr val="000000"/>
                </a:solidFill>
              </a:rPr>
              <a:t> picoseconds. </a:t>
            </a:r>
            <a:br>
              <a:rPr lang="en-US" altLang="en-US" sz="2000" dirty="0">
                <a:solidFill>
                  <a:srgbClr val="000000"/>
                </a:solidFill>
              </a:rPr>
            </a:b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5" name="Rectangle 4">
            <a:extLst>
              <a:ext uri="{FF2B5EF4-FFF2-40B4-BE49-F238E27FC236}">
                <a16:creationId xmlns:a16="http://schemas.microsoft.com/office/drawing/2014/main" id="{F131FC3A-CF7D-D74B-B4D7-7AB322CABFE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4479925"/>
            <a:ext cx="8534400" cy="1768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</a:rPr>
              <a:t>If every proton in the universe were a super-computer that explored one possible protein sequence per picosecond, we only would have explored</a:t>
            </a:r>
            <a:r>
              <a:rPr lang="en-US" altLang="en-US" sz="2000" dirty="0">
                <a:solidFill>
                  <a:srgbClr val="000000"/>
                </a:solidFill>
              </a:rPr>
              <a:t> 5*10</a:t>
            </a:r>
            <a:r>
              <a:rPr lang="en-US" altLang="en-US" sz="2000" baseline="30000" dirty="0">
                <a:solidFill>
                  <a:srgbClr val="000000"/>
                </a:solidFill>
              </a:rPr>
              <a:t>118</a:t>
            </a:r>
            <a:r>
              <a:rPr lang="en-US" altLang="en-US" sz="2000" dirty="0">
                <a:solidFill>
                  <a:srgbClr val="000000"/>
                </a:solidFill>
              </a:rPr>
              <a:t> sequences, i.e. </a:t>
            </a:r>
            <a:r>
              <a:rPr lang="en-US" altLang="en-US" sz="2000" dirty="0">
                <a:solidFill>
                  <a:srgbClr val="FF0000"/>
                </a:solidFill>
              </a:rPr>
              <a:t>a negligible fraction of the possible sequences</a:t>
            </a:r>
            <a:r>
              <a:rPr lang="en-US" altLang="en-US" sz="2000" dirty="0">
                <a:solidFill>
                  <a:srgbClr val="000000"/>
                </a:solidFill>
              </a:rPr>
              <a:t> with length 600 (</a:t>
            </a:r>
            <a:r>
              <a:rPr lang="en-US" altLang="en-US" sz="2000" dirty="0">
                <a:solidFill>
                  <a:srgbClr val="FF0000"/>
                </a:solidFill>
              </a:rPr>
              <a:t>one in about 10</a:t>
            </a:r>
            <a:r>
              <a:rPr lang="en-US" altLang="en-US" sz="2000" baseline="30000" dirty="0">
                <a:solidFill>
                  <a:srgbClr val="FF0000"/>
                </a:solidFill>
              </a:rPr>
              <a:t>662</a:t>
            </a:r>
            <a:r>
              <a:rPr lang="en-US" altLang="en-US" sz="2000" dirty="0">
                <a:solidFill>
                  <a:srgbClr val="000000"/>
                </a:solidFill>
              </a:rPr>
              <a:t>)</a:t>
            </a:r>
            <a:r>
              <a:rPr lang="en-US" altLang="en-US" sz="2000" dirty="0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28676" name="Rectangle 5">
            <a:extLst>
              <a:ext uri="{FF2B5EF4-FFF2-40B4-BE49-F238E27FC236}">
                <a16:creationId xmlns:a16="http://schemas.microsoft.com/office/drawing/2014/main" id="{E3475820-FF28-0C49-B549-912978EFA2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203325"/>
            <a:ext cx="8763000" cy="1920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000000"/>
                </a:solidFill>
              </a:rPr>
              <a:t>Consider a protein of 600 amino acids. </a:t>
            </a:r>
            <a:br>
              <a:rPr lang="en-US" altLang="en-US" sz="2000" dirty="0">
                <a:solidFill>
                  <a:srgbClr val="000000"/>
                </a:solidFill>
              </a:rPr>
            </a:br>
            <a:r>
              <a:rPr lang="en-US" altLang="en-US" sz="2000" dirty="0">
                <a:solidFill>
                  <a:srgbClr val="000000"/>
                </a:solidFill>
              </a:rPr>
              <a:t>Assume that for every position there could be any of the twenty possible amino acid. </a:t>
            </a:r>
            <a:br>
              <a:rPr lang="en-US" altLang="en-US" sz="2000" dirty="0">
                <a:solidFill>
                  <a:srgbClr val="000000"/>
                </a:solidFill>
              </a:rPr>
            </a:br>
            <a:r>
              <a:rPr lang="en-US" altLang="en-US" sz="2000" dirty="0">
                <a:solidFill>
                  <a:srgbClr val="000000"/>
                </a:solidFill>
              </a:rPr>
              <a:t>Then the total number of possibilities is 20 choices for the first position times 20 for the second position times 20 to the third .... = 20 to the 600 = 4*10</a:t>
            </a:r>
            <a:r>
              <a:rPr lang="en-US" altLang="en-US" sz="2000" baseline="30000" dirty="0">
                <a:solidFill>
                  <a:srgbClr val="000000"/>
                </a:solidFill>
              </a:rPr>
              <a:t>780</a:t>
            </a:r>
            <a:r>
              <a:rPr lang="en-US" altLang="en-US" sz="2000" dirty="0">
                <a:solidFill>
                  <a:srgbClr val="000000"/>
                </a:solidFill>
              </a:rPr>
              <a:t> different proteins possible with lengths of 600 amino acids.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>
            <a:extLst>
              <a:ext uri="{FF2B5EF4-FFF2-40B4-BE49-F238E27FC236}">
                <a16:creationId xmlns:a16="http://schemas.microsoft.com/office/drawing/2014/main" id="{33B8634E-0E30-3F4C-A9B1-A00CD1234F79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81000" y="0"/>
            <a:ext cx="8458200" cy="1143000"/>
          </a:xfrm>
        </p:spPr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Ways to construct sequence Space</a:t>
            </a:r>
          </a:p>
        </p:txBody>
      </p:sp>
      <p:sp>
        <p:nvSpPr>
          <p:cNvPr id="30722" name="Rectangle 5">
            <a:extLst>
              <a:ext uri="{FF2B5EF4-FFF2-40B4-BE49-F238E27FC236}">
                <a16:creationId xmlns:a16="http://schemas.microsoft.com/office/drawing/2014/main" id="{A17CDD72-16B2-BB44-8B46-F0368B35D2A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89138" y="2481263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400">
              <a:latin typeface="Times New Roman" panose="02020603050405020304" pitchFamily="18" charset="0"/>
            </a:endParaRPr>
          </a:p>
        </p:txBody>
      </p:sp>
      <p:pic>
        <p:nvPicPr>
          <p:cNvPr id="30723" name="Picture 4">
            <a:extLst>
              <a:ext uri="{FF2B5EF4-FFF2-40B4-BE49-F238E27FC236}">
                <a16:creationId xmlns:a16="http://schemas.microsoft.com/office/drawing/2014/main" id="{78C39E15-AFC7-BB4B-9A4E-4343BE977E2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879475"/>
            <a:ext cx="7772400" cy="2854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4" name="Text Box 6">
            <a:extLst>
              <a:ext uri="{FF2B5EF4-FFF2-40B4-BE49-F238E27FC236}">
                <a16:creationId xmlns:a16="http://schemas.microsoft.com/office/drawing/2014/main" id="{4CBED0B7-735C-3F43-AF2A-679968295D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3657600"/>
            <a:ext cx="9144000" cy="3017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Times New Roman" panose="02020603050405020304" pitchFamily="18" charset="0"/>
              </a:rPr>
              <a:t>Figure from Eigen et al. 1988 illustrating the construction of a high dimensional sequence space.  Each additional sequence position adds another dimension, doubling the diagram for the shorter sequence.  Shown is the progression from a single sequence position (line) to a tetramer (hypercube).  A four (or twenty) letter code can be accommodated either through allowing four (or twenty) values for each dimension (Rechenberg 1973; Casari et al. 1995), or through additional dimensions (Eigen and Winkler-Oswatitsch 1992).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Eigen, M. and R. Winkler-Oswatitsch (1992). </a:t>
            </a:r>
            <a:r>
              <a:rPr lang="en-US" altLang="en-US" sz="1200" i="1">
                <a:latin typeface="Times New Roman" panose="02020603050405020304" pitchFamily="18" charset="0"/>
              </a:rPr>
              <a:t>Steps Towards Life: A Perspective on Evolution</a:t>
            </a:r>
            <a:r>
              <a:rPr lang="en-US" altLang="en-US" sz="1200">
                <a:latin typeface="Times New Roman" panose="02020603050405020304" pitchFamily="18" charset="0"/>
              </a:rPr>
              <a:t>. Oxford; New York, Oxford University Press.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Eigen, M., R. Winkler-Oswatitsch and A. Dress (1988). "Statistical geometry in sequence space: a method of quantitative comparative sequence analysis." </a:t>
            </a:r>
            <a:r>
              <a:rPr lang="en-US" altLang="en-US" sz="1200" i="1">
                <a:latin typeface="Times New Roman" panose="02020603050405020304" pitchFamily="18" charset="0"/>
              </a:rPr>
              <a:t>Proc Natl Acad Sci U S A</a:t>
            </a:r>
            <a:r>
              <a:rPr lang="en-US" altLang="en-US" sz="1200">
                <a:latin typeface="Times New Roman" panose="02020603050405020304" pitchFamily="18" charset="0"/>
              </a:rPr>
              <a:t> </a:t>
            </a:r>
            <a:r>
              <a:rPr lang="en-US" altLang="en-US" sz="1200" b="1">
                <a:latin typeface="Times New Roman" panose="02020603050405020304" pitchFamily="18" charset="0"/>
              </a:rPr>
              <a:t>85</a:t>
            </a:r>
            <a:r>
              <a:rPr lang="en-US" altLang="en-US" sz="1200">
                <a:latin typeface="Times New Roman" panose="02020603050405020304" pitchFamily="18" charset="0"/>
              </a:rPr>
              <a:t>(16): 5913-7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Casari, G., C. Sander and A. Valencia (1995). "A method to predict functional residues in proteins." </a:t>
            </a:r>
            <a:r>
              <a:rPr lang="en-US" altLang="en-US" sz="1200" i="1">
                <a:latin typeface="Times New Roman" panose="02020603050405020304" pitchFamily="18" charset="0"/>
              </a:rPr>
              <a:t>Nat Struct Biol</a:t>
            </a:r>
            <a:r>
              <a:rPr lang="en-US" altLang="en-US" sz="1200">
                <a:latin typeface="Times New Roman" panose="02020603050405020304" pitchFamily="18" charset="0"/>
              </a:rPr>
              <a:t> </a:t>
            </a:r>
            <a:r>
              <a:rPr lang="en-US" altLang="en-US" sz="1200" b="1">
                <a:latin typeface="Times New Roman" panose="02020603050405020304" pitchFamily="18" charset="0"/>
              </a:rPr>
              <a:t>2</a:t>
            </a:r>
            <a:r>
              <a:rPr lang="en-US" altLang="en-US" sz="1200">
                <a:latin typeface="Times New Roman" panose="02020603050405020304" pitchFamily="18" charset="0"/>
              </a:rPr>
              <a:t>(2): 171-8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200">
                <a:latin typeface="Times New Roman" panose="02020603050405020304" pitchFamily="18" charset="0"/>
              </a:rPr>
              <a:t>Rechenberg, I. (1973). </a:t>
            </a:r>
            <a:r>
              <a:rPr lang="en-US" altLang="en-US" sz="1200" i="1">
                <a:latin typeface="Times New Roman" panose="02020603050405020304" pitchFamily="18" charset="0"/>
              </a:rPr>
              <a:t>Evolutionsstrategie; Optimierung technischer Systeme nach Prinzipien der biologischen Evolution.</a:t>
            </a:r>
            <a:r>
              <a:rPr lang="en-US" altLang="en-US" sz="1200">
                <a:latin typeface="Times New Roman" panose="02020603050405020304" pitchFamily="18" charset="0"/>
              </a:rPr>
              <a:t> Stuttgart-Bad Cannstatt, Frommann-Holzboog. 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6ECE0-158B-8F44-AB78-EB24492F05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0891" y="274638"/>
            <a:ext cx="8229600" cy="819871"/>
          </a:xfrm>
        </p:spPr>
        <p:txBody>
          <a:bodyPr/>
          <a:lstStyle/>
          <a:p>
            <a:r>
              <a:rPr lang="en-US" sz="3600" dirty="0"/>
              <a:t>Size of protein space </a:t>
            </a:r>
            <a:r>
              <a:rPr lang="en-US" sz="3600" i="1" dirty="0"/>
              <a:t>versus</a:t>
            </a:r>
            <a:r>
              <a:rPr lang="en-US" sz="3600" dirty="0"/>
              <a:t> connectivity: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0C96E5E-8FA3-F74C-9D63-35198E4C24BC}"/>
              </a:ext>
            </a:extLst>
          </p:cNvPr>
          <p:cNvSpPr txBox="1"/>
          <p:nvPr/>
        </p:nvSpPr>
        <p:spPr>
          <a:xfrm>
            <a:off x="713509" y="1607127"/>
            <a:ext cx="7716982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While the </a:t>
            </a:r>
            <a:r>
              <a:rPr lang="en-US" sz="2800" b="1" dirty="0">
                <a:solidFill>
                  <a:srgbClr val="FF0000"/>
                </a:solidFill>
              </a:rPr>
              <a:t>size</a:t>
            </a:r>
            <a:r>
              <a:rPr lang="en-US" sz="2800" dirty="0"/>
              <a:t> of the combinatoric space for proteins is unimaginable (for 600 amino acid long  proteins this space has </a:t>
            </a:r>
            <a:r>
              <a:rPr lang="en-US" altLang="en-US" sz="2800" b="1" dirty="0">
                <a:solidFill>
                  <a:srgbClr val="FF0000"/>
                </a:solidFill>
              </a:rPr>
              <a:t>4*10</a:t>
            </a:r>
            <a:r>
              <a:rPr lang="en-US" altLang="en-US" sz="2800" b="1" baseline="30000" dirty="0">
                <a:solidFill>
                  <a:srgbClr val="FF0000"/>
                </a:solidFill>
              </a:rPr>
              <a:t>780 </a:t>
            </a:r>
            <a:r>
              <a:rPr lang="en-US" altLang="en-US" sz="2800" b="1" dirty="0">
                <a:solidFill>
                  <a:srgbClr val="FF0000"/>
                </a:solidFill>
              </a:rPr>
              <a:t>vertices</a:t>
            </a:r>
            <a:r>
              <a:rPr lang="en-US" altLang="en-US" sz="2800" dirty="0">
                <a:solidFill>
                  <a:srgbClr val="000000"/>
                </a:solidFill>
              </a:rPr>
              <a:t>), </a:t>
            </a:r>
            <a:br>
              <a:rPr lang="en-US" altLang="en-US" sz="2800" dirty="0">
                <a:solidFill>
                  <a:srgbClr val="000000"/>
                </a:solidFill>
              </a:rPr>
            </a:b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000000"/>
                </a:solidFill>
              </a:rPr>
              <a:t>this space is also highly connected, that is, it takes less than </a:t>
            </a:r>
            <a:r>
              <a:rPr lang="en-US" altLang="en-US" sz="2800" b="1" dirty="0">
                <a:solidFill>
                  <a:srgbClr val="FF0000"/>
                </a:solidFill>
              </a:rPr>
              <a:t>600 steps </a:t>
            </a:r>
            <a:r>
              <a:rPr lang="en-US" altLang="en-US" sz="2800" dirty="0">
                <a:solidFill>
                  <a:srgbClr val="000000"/>
                </a:solidFill>
              </a:rPr>
              <a:t>(counting a mutation of an amino acid in the sequence as a step) </a:t>
            </a:r>
            <a:br>
              <a:rPr lang="en-US" altLang="en-US" sz="2800" dirty="0">
                <a:solidFill>
                  <a:srgbClr val="000000"/>
                </a:solidFill>
              </a:rPr>
            </a:br>
            <a:r>
              <a:rPr lang="en-US" altLang="en-US" sz="2800" dirty="0">
                <a:solidFill>
                  <a:srgbClr val="FF0000"/>
                </a:solidFill>
              </a:rPr>
              <a:t>to get from an arbitrary point in this space to any other arbitrary point</a:t>
            </a:r>
            <a:r>
              <a:rPr lang="en-US" altLang="en-US" sz="2800" dirty="0">
                <a:solidFill>
                  <a:srgbClr val="000000"/>
                </a:solidFill>
              </a:rPr>
              <a:t>.  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539105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>
            <a:extLst>
              <a:ext uri="{FF2B5EF4-FFF2-40B4-BE49-F238E27FC236}">
                <a16:creationId xmlns:a16="http://schemas.microsoft.com/office/drawing/2014/main" id="{1104C168-ECD2-6A41-9E2A-E5D67C5DAF6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228600" y="228600"/>
            <a:ext cx="7772400" cy="381000"/>
          </a:xfrm>
        </p:spPr>
        <p:txBody>
          <a:bodyPr rtlCol="0"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>
                <a:latin typeface="Times New Roman" charset="0"/>
                <a:ea typeface="+mj-ea"/>
                <a:cs typeface="+mj-cs"/>
              </a:rPr>
              <a:t>no similarity </a:t>
            </a:r>
            <a:r>
              <a:rPr lang="en-US" i="1" dirty="0">
                <a:latin typeface="Times New Roman" charset="0"/>
                <a:ea typeface="+mj-ea"/>
                <a:cs typeface="+mj-cs"/>
              </a:rPr>
              <a:t>vs</a:t>
            </a:r>
            <a:r>
              <a:rPr lang="en-US" dirty="0">
                <a:latin typeface="Times New Roman" charset="0"/>
                <a:ea typeface="+mj-ea"/>
                <a:cs typeface="+mj-cs"/>
              </a:rPr>
              <a:t> no homology </a:t>
            </a:r>
          </a:p>
        </p:txBody>
      </p:sp>
      <p:sp>
        <p:nvSpPr>
          <p:cNvPr id="32770" name="Rectangle 3">
            <a:extLst>
              <a:ext uri="{FF2B5EF4-FFF2-40B4-BE49-F238E27FC236}">
                <a16:creationId xmlns:a16="http://schemas.microsoft.com/office/drawing/2014/main" id="{B04D844F-9FC8-4543-A69D-087CEEA6B1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2100" y="815019"/>
            <a:ext cx="8851900" cy="20928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 two (complex) sequences show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significant similarity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 their primary sequence, </a:t>
            </a:r>
            <a:r>
              <a:rPr lang="en-US" altLang="en-U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they have shared ancestry</a:t>
            </a:r>
            <a: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n-US" altLang="en-US" sz="2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and probably similar function.</a:t>
            </a:r>
            <a:br>
              <a:rPr lang="en-US" altLang="en-US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US" altLang="en-US" sz="2000" dirty="0">
                <a:solidFill>
                  <a:srgbClr val="000000"/>
                </a:solidFill>
              </a:rPr>
            </a:br>
            <a:r>
              <a:rPr lang="en-US" altLang="en-US" sz="2000" dirty="0">
                <a:solidFill>
                  <a:srgbClr val="000000"/>
                </a:solidFill>
              </a:rPr>
              <a:t>&gt;&gt;&gt; </a:t>
            </a:r>
            <a:r>
              <a:rPr lang="en-US" altLang="en-US" sz="2000" b="1" dirty="0">
                <a:solidFill>
                  <a:srgbClr val="000000"/>
                </a:solidFill>
              </a:rPr>
              <a:t>THE REVERSE IS NOT TRUE !!  &lt;&lt;&lt;</a:t>
            </a: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20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200" dirty="0">
              <a:solidFill>
                <a:srgbClr val="000000"/>
              </a:solidFill>
              <a:latin typeface="Times New Roman" panose="02020603050405020304" pitchFamily="18" charset="0"/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1800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2771" name="Group 4">
            <a:extLst>
              <a:ext uri="{FF2B5EF4-FFF2-40B4-BE49-F238E27FC236}">
                <a16:creationId xmlns:a16="http://schemas.microsoft.com/office/drawing/2014/main" id="{DF0B0647-893D-D841-8E86-0ED1716523F5}"/>
              </a:ext>
            </a:extLst>
          </p:cNvPr>
          <p:cNvGrpSpPr>
            <a:grpSpLocks/>
          </p:cNvGrpSpPr>
          <p:nvPr/>
        </p:nvGrpSpPr>
        <p:grpSpPr bwMode="auto">
          <a:xfrm>
            <a:off x="114300" y="2188531"/>
            <a:ext cx="8839200" cy="3482019"/>
            <a:chOff x="-2" y="516"/>
            <a:chExt cx="5188" cy="1034"/>
          </a:xfrm>
        </p:grpSpPr>
        <p:grpSp>
          <p:nvGrpSpPr>
            <p:cNvPr id="32773" name="Group 5">
              <a:extLst>
                <a:ext uri="{FF2B5EF4-FFF2-40B4-BE49-F238E27FC236}">
                  <a16:creationId xmlns:a16="http://schemas.microsoft.com/office/drawing/2014/main" id="{C52D8E22-0C6D-CF4B-A317-9FC3DB4EFD2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0" y="518"/>
              <a:ext cx="5184" cy="1032"/>
              <a:chOff x="0" y="518"/>
              <a:chExt cx="5184" cy="1032"/>
            </a:xfrm>
          </p:grpSpPr>
          <p:sp>
            <p:nvSpPr>
              <p:cNvPr id="32775" name="Rectangle 6">
                <a:extLst>
                  <a:ext uri="{FF2B5EF4-FFF2-40B4-BE49-F238E27FC236}">
                    <a16:creationId xmlns:a16="http://schemas.microsoft.com/office/drawing/2014/main" id="{C0711DCB-B703-2345-A143-0E2B12F9BECC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4" y="581"/>
                <a:ext cx="5040" cy="9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anchor="ctr"/>
              <a:lstStyle>
                <a:lvl1pPr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457200" algn="l"/>
                  </a:tabLst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457200" algn="l"/>
                  </a:tabLst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tabLst>
                    <a:tab pos="457200" algn="l"/>
                  </a:tabLst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tabLst>
                    <a:tab pos="457200" algn="l"/>
                  </a:tabLst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solidFill>
                      <a:srgbClr val="FF0000"/>
                    </a:solidFill>
                  </a:rPr>
                  <a:t>PROTEINS WITH THE </a:t>
                </a:r>
                <a:r>
                  <a:rPr lang="en-US" altLang="en-US" sz="2000" b="1" dirty="0">
                    <a:solidFill>
                      <a:srgbClr val="FF0000"/>
                    </a:solidFill>
                  </a:rPr>
                  <a:t>SAME OR SIMILAR FUNCTION DO NOT ALWAYS SHOW SIGNIFICANT SEQUENCE SIMILARITY</a:t>
                </a:r>
                <a:br>
                  <a:rPr lang="en-US" altLang="en-US" sz="2000" b="1" dirty="0">
                    <a:solidFill>
                      <a:srgbClr val="FF0000"/>
                    </a:solidFill>
                  </a:rPr>
                </a:br>
                <a:br>
                  <a:rPr lang="en-US" altLang="en-US" sz="2000" b="1" dirty="0">
                    <a:solidFill>
                      <a:srgbClr val="FF0000"/>
                    </a:solidFill>
                  </a:rPr>
                </a:br>
                <a:r>
                  <a:rPr lang="en-US" altLang="en-US" sz="2000" dirty="0">
                    <a:solidFill>
                      <a:srgbClr val="000000"/>
                    </a:solidFill>
                  </a:rPr>
                  <a:t>for one of two reasons: </a:t>
                </a: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solidFill>
                      <a:srgbClr val="000000"/>
                    </a:solidFill>
                  </a:rPr>
                  <a:t>a)  they evolved independently (e.g., different types of nucleotide binding sites), i.e. </a:t>
                </a:r>
                <a:r>
                  <a:rPr lang="en-US" altLang="en-US" sz="2000" dirty="0">
                    <a:solidFill>
                      <a:srgbClr val="FF0000"/>
                    </a:solidFill>
                  </a:rPr>
                  <a:t>they are </a:t>
                </a:r>
                <a:r>
                  <a:rPr lang="en-US" altLang="en-US" sz="2000" b="1" dirty="0">
                    <a:solidFill>
                      <a:srgbClr val="FF0000"/>
                    </a:solidFill>
                  </a:rPr>
                  <a:t>not</a:t>
                </a:r>
                <a:r>
                  <a:rPr lang="en-US" altLang="en-US" sz="2000" dirty="0">
                    <a:solidFill>
                      <a:srgbClr val="FF0000"/>
                    </a:solidFill>
                  </a:rPr>
                  <a:t> homologous</a:t>
                </a:r>
                <a:r>
                  <a:rPr lang="en-US" altLang="en-US" sz="2000" dirty="0">
                    <a:solidFill>
                      <a:srgbClr val="000000"/>
                    </a:solidFill>
                  </a:rPr>
                  <a:t>; </a:t>
                </a: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solidFill>
                      <a:srgbClr val="000000"/>
                    </a:solidFill>
                  </a:rPr>
                  <a:t>or </a:t>
                </a: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r>
                  <a:rPr lang="en-US" altLang="en-US" sz="2000" dirty="0">
                    <a:solidFill>
                      <a:srgbClr val="000000"/>
                    </a:solidFill>
                  </a:rPr>
                  <a:t>b)   they underwent so many substitution events that there is no readily detectable similarity remaining; i.e. </a:t>
                </a:r>
                <a:r>
                  <a:rPr lang="en-US" altLang="en-US" sz="2000" dirty="0">
                    <a:solidFill>
                      <a:srgbClr val="FF0000"/>
                    </a:solidFill>
                  </a:rPr>
                  <a:t>they </a:t>
                </a:r>
                <a:r>
                  <a:rPr lang="en-US" altLang="en-US" sz="2000" b="1" dirty="0">
                    <a:solidFill>
                      <a:srgbClr val="FF0000"/>
                    </a:solidFill>
                  </a:rPr>
                  <a:t>are homologous</a:t>
                </a:r>
                <a:r>
                  <a:rPr lang="en-US" altLang="en-US" sz="2000" dirty="0">
                    <a:solidFill>
                      <a:srgbClr val="FF0000"/>
                    </a:solidFill>
                  </a:rPr>
                  <a:t>, but the homology can no longer be inferred from the similarity of the primary sequence (too many substitutions</a:t>
                </a:r>
                <a:r>
                  <a:rPr lang="en-US" altLang="en-US" sz="2000" dirty="0">
                    <a:solidFill>
                      <a:srgbClr val="000000"/>
                    </a:solidFill>
                  </a:rPr>
                  <a:t>; </a:t>
                </a: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  <a:p>
                <a:pPr>
                  <a:spcBef>
                    <a:spcPct val="0"/>
                  </a:spcBef>
                  <a:buFontTx/>
                  <a:buNone/>
                </a:pPr>
                <a:endParaRPr lang="en-US" altLang="en-US" sz="2000" dirty="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  <p:sp>
            <p:nvSpPr>
              <p:cNvPr id="32776" name="Rectangle 7">
                <a:extLst>
                  <a:ext uri="{FF2B5EF4-FFF2-40B4-BE49-F238E27FC236}">
                    <a16:creationId xmlns:a16="http://schemas.microsoft.com/office/drawing/2014/main" id="{49838507-74B7-B147-A81B-FA0074067C7B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0" y="518"/>
                <a:ext cx="5184" cy="9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7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5pPr>
                <a:lvl6pPr marL="25146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6pPr>
                <a:lvl7pPr marL="29718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7pPr>
                <a:lvl8pPr marL="34290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8pPr>
                <a:lvl9pPr marL="3886200" indent="-228600" defTabSz="4572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  <a:ea typeface="ＭＳ Ｐゴシック" panose="020B0600070205080204" pitchFamily="34" charset="-128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solidFill>
                    <a:srgbClr val="000000"/>
                  </a:solidFill>
                  <a:latin typeface="Times New Roman" panose="02020603050405020304" pitchFamily="18" charset="0"/>
                </a:endParaRPr>
              </a:p>
            </p:txBody>
          </p:sp>
        </p:grpSp>
        <p:sp>
          <p:nvSpPr>
            <p:cNvPr id="32774" name="Rectangle 8">
              <a:extLst>
                <a:ext uri="{FF2B5EF4-FFF2-40B4-BE49-F238E27FC236}">
                  <a16:creationId xmlns:a16="http://schemas.microsoft.com/office/drawing/2014/main" id="{CBA5AC7C-00D8-274E-9A35-34098C4B9E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-2" y="516"/>
              <a:ext cx="5188" cy="97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635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solidFill>
                  <a:srgbClr val="00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90121" name="Text Box 9">
            <a:extLst>
              <a:ext uri="{FF2B5EF4-FFF2-40B4-BE49-F238E27FC236}">
                <a16:creationId xmlns:a16="http://schemas.microsoft.com/office/drawing/2014/main" id="{0D554B85-B918-404C-B9CB-2C93503E222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8600" y="5670550"/>
            <a:ext cx="8610600" cy="1187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Corollary: </a:t>
            </a:r>
            <a:r>
              <a:rPr lang="en-US" altLang="en-US" sz="2400" b="1">
                <a:solidFill>
                  <a:srgbClr val="FF0000"/>
                </a:solidFill>
                <a:latin typeface="Times New Roman" panose="02020603050405020304" pitchFamily="18" charset="0"/>
              </a:rPr>
              <a:t>PROTEINS WITH SHARED ANCESTRY DO NOT ALWAYS SHOW SIGNIFICANT SIMILARITY</a:t>
            </a:r>
            <a: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  <a:t>. </a:t>
            </a:r>
            <a:br>
              <a:rPr lang="en-US" altLang="en-US" sz="2400" b="1">
                <a:solidFill>
                  <a:srgbClr val="000000"/>
                </a:solidFill>
                <a:latin typeface="Times New Roman" panose="02020603050405020304" pitchFamily="18" charset="0"/>
              </a:rPr>
            </a:br>
            <a:endParaRPr lang="en-US" altLang="en-US" sz="2400" b="1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0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121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DE6F82-2D0F-724B-BD50-0F901E36AB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3834" y="0"/>
            <a:ext cx="8229600" cy="903890"/>
          </a:xfrm>
        </p:spPr>
        <p:txBody>
          <a:bodyPr/>
          <a:lstStyle/>
          <a:p>
            <a:r>
              <a:rPr lang="en-US" sz="3600" dirty="0"/>
              <a:t>The space of of possible protein folds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04C337A-67B7-4047-85E6-62E580D6D227}"/>
              </a:ext>
            </a:extLst>
          </p:cNvPr>
          <p:cNvSpPr txBox="1"/>
          <p:nvPr/>
        </p:nvSpPr>
        <p:spPr>
          <a:xfrm>
            <a:off x="441435" y="844603"/>
            <a:ext cx="869731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According to the rules of combinatorics, an astronomical number of possible different amino acid sequences exists sequences.  </a:t>
            </a:r>
          </a:p>
          <a:p>
            <a:endParaRPr lang="en-US" sz="2000" dirty="0"/>
          </a:p>
          <a:p>
            <a:r>
              <a:rPr lang="en-US" sz="2000" b="1" dirty="0"/>
              <a:t>Levinthal</a:t>
            </a:r>
            <a:r>
              <a:rPr lang="en-US" sz="2000" dirty="0"/>
              <a:t> estimated the possible number of conformations for a given protein sequence also is astronomical.</a:t>
            </a:r>
          </a:p>
          <a:p>
            <a:r>
              <a:rPr lang="en-US" sz="2000" dirty="0"/>
              <a:t>He calculated that a protein with 100 amino acids has 99 peptide bonds, each with a phi and psi angles, resulting in a total of 198 angles around which the peptide backbone can rotate.  If each of these can exist in three possible energetic minima (the sidechains are staggered), one arrives at 3</a:t>
            </a:r>
            <a:r>
              <a:rPr lang="en-US" sz="2000" baseline="30000" dirty="0"/>
              <a:t>198 </a:t>
            </a:r>
            <a:r>
              <a:rPr lang="en-US" sz="2000" dirty="0"/>
              <a:t>= 3•10</a:t>
            </a:r>
            <a:r>
              <a:rPr lang="en-US" sz="2000" baseline="30000" dirty="0"/>
              <a:t>94</a:t>
            </a:r>
            <a:r>
              <a:rPr lang="en-US" sz="2000" dirty="0"/>
              <a:t> possible conformations.   </a:t>
            </a:r>
          </a:p>
          <a:p>
            <a:endParaRPr lang="en-US" sz="2000" dirty="0"/>
          </a:p>
          <a:p>
            <a:r>
              <a:rPr lang="en-US" sz="2000" b="1" dirty="0">
                <a:hlinkClick r:id="rId2"/>
              </a:rPr>
              <a:t>Levinthal's paradox </a:t>
            </a:r>
            <a:r>
              <a:rPr lang="en-US" sz="2000" dirty="0"/>
              <a:t>says: If a protein would randomly explore all possible conformations, it would require a time longer than the age of the universe to arrive at its correct native conformation</a:t>
            </a:r>
            <a:r>
              <a:rPr lang="en-US" sz="2400" dirty="0"/>
              <a:t>.  </a:t>
            </a:r>
          </a:p>
        </p:txBody>
      </p:sp>
      <p:pic>
        <p:nvPicPr>
          <p:cNvPr id="22530" name="Picture 2">
            <a:extLst>
              <a:ext uri="{FF2B5EF4-FFF2-40B4-BE49-F238E27FC236}">
                <a16:creationId xmlns:a16="http://schemas.microsoft.com/office/drawing/2014/main" id="{091F1125-618A-E849-A50D-DD3BE916AC7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2684" y="4940300"/>
            <a:ext cx="6311900" cy="1917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21162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243</TotalTime>
  <Words>1320</Words>
  <Application>Microsoft Macintosh PowerPoint</Application>
  <PresentationFormat>On-screen Show (4:3)</PresentationFormat>
  <Paragraphs>71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Arial Rounded MT Bold</vt:lpstr>
      <vt:lpstr>Calibri</vt:lpstr>
      <vt:lpstr>Times New Roman</vt:lpstr>
      <vt:lpstr>Office Theme</vt:lpstr>
      <vt:lpstr>MCB3421 - 2023</vt:lpstr>
      <vt:lpstr>Related proteins</vt:lpstr>
      <vt:lpstr>homology </vt:lpstr>
      <vt:lpstr>Sequence Similarity vs Homology</vt:lpstr>
      <vt:lpstr>The Size of Protein Sequence Space  (back of the envelope calculation)</vt:lpstr>
      <vt:lpstr>Ways to construct sequence Space</vt:lpstr>
      <vt:lpstr>Size of protein space versus connectivity: </vt:lpstr>
      <vt:lpstr>no similarity vs no homology </vt:lpstr>
      <vt:lpstr>The space of of possible protein folds</vt:lpstr>
      <vt:lpstr>PowerPoint Presentation</vt:lpstr>
      <vt:lpstr>The space of of possible protein folds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MCB3421 2015</dc:title>
  <dc:creator>Gogarten, J. Peter</dc:creator>
  <cp:lastModifiedBy>Gogarten, J. Peter</cp:lastModifiedBy>
  <cp:revision>24</cp:revision>
  <dcterms:created xsi:type="dcterms:W3CDTF">2015-08-24T18:04:02Z</dcterms:created>
  <dcterms:modified xsi:type="dcterms:W3CDTF">2023-09-05T22:58:42Z</dcterms:modified>
</cp:coreProperties>
</file>