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2"/>
  </p:notesMasterIdLst>
  <p:sldIdLst>
    <p:sldId id="261" r:id="rId3"/>
    <p:sldId id="257" r:id="rId4"/>
    <p:sldId id="258" r:id="rId5"/>
    <p:sldId id="259" r:id="rId6"/>
    <p:sldId id="260" r:id="rId7"/>
    <p:sldId id="271" r:id="rId8"/>
    <p:sldId id="256" r:id="rId9"/>
    <p:sldId id="272" r:id="rId10"/>
    <p:sldId id="765" r:id="rId11"/>
    <p:sldId id="273" r:id="rId12"/>
    <p:sldId id="274" r:id="rId13"/>
    <p:sldId id="275" r:id="rId14"/>
    <p:sldId id="276" r:id="rId15"/>
    <p:sldId id="263" r:id="rId16"/>
    <p:sldId id="262" r:id="rId17"/>
    <p:sldId id="264" r:id="rId18"/>
    <p:sldId id="265" r:id="rId19"/>
    <p:sldId id="266" r:id="rId20"/>
    <p:sldId id="267" r:id="rId21"/>
    <p:sldId id="268" r:id="rId22"/>
    <p:sldId id="269" r:id="rId23"/>
    <p:sldId id="270" r:id="rId24"/>
    <p:sldId id="277" r:id="rId25"/>
    <p:sldId id="702" r:id="rId26"/>
    <p:sldId id="751" r:id="rId27"/>
    <p:sldId id="759" r:id="rId28"/>
    <p:sldId id="709" r:id="rId29"/>
    <p:sldId id="697" r:id="rId30"/>
    <p:sldId id="760" r:id="rId31"/>
    <p:sldId id="744" r:id="rId32"/>
    <p:sldId id="745" r:id="rId33"/>
    <p:sldId id="761" r:id="rId34"/>
    <p:sldId id="679" r:id="rId35"/>
    <p:sldId id="762" r:id="rId36"/>
    <p:sldId id="748" r:id="rId37"/>
    <p:sldId id="763" r:id="rId38"/>
    <p:sldId id="750" r:id="rId39"/>
    <p:sldId id="624" r:id="rId40"/>
    <p:sldId id="764" r:id="rId41"/>
    <p:sldId id="726" r:id="rId42"/>
    <p:sldId id="736" r:id="rId43"/>
    <p:sldId id="741" r:id="rId44"/>
    <p:sldId id="700" r:id="rId45"/>
    <p:sldId id="747" r:id="rId46"/>
    <p:sldId id="677" r:id="rId47"/>
    <p:sldId id="738" r:id="rId48"/>
    <p:sldId id="737" r:id="rId49"/>
    <p:sldId id="739" r:id="rId50"/>
    <p:sldId id="692" r:id="rId51"/>
    <p:sldId id="686" r:id="rId52"/>
    <p:sldId id="685" r:id="rId53"/>
    <p:sldId id="680" r:id="rId54"/>
    <p:sldId id="681" r:id="rId55"/>
    <p:sldId id="682" r:id="rId56"/>
    <p:sldId id="687" r:id="rId57"/>
    <p:sldId id="690" r:id="rId58"/>
    <p:sldId id="691" r:id="rId59"/>
    <p:sldId id="688" r:id="rId60"/>
    <p:sldId id="68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39F1B-4A89-9447-8C50-CDCCAA2E9C18}" v="1" dt="2023-09-11T15:05:38.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6327"/>
  </p:normalViewPr>
  <p:slideViewPr>
    <p:cSldViewPr snapToGrid="0">
      <p:cViewPr varScale="1">
        <p:scale>
          <a:sx n="122" d="100"/>
          <a:sy n="122" d="100"/>
        </p:scale>
        <p:origin x="744"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C5639F1B-4A89-9447-8C50-CDCCAA2E9C18}"/>
    <pc:docChg chg="addSld modSld sldOrd">
      <pc:chgData name="Gogarten, J. Peter" userId="08c346f3-9f2a-4776-a6cf-add1e690cd47" providerId="ADAL" clId="{C5639F1B-4A89-9447-8C50-CDCCAA2E9C18}" dt="2023-09-11T15:05:57.422" v="2" actId="20578"/>
      <pc:docMkLst>
        <pc:docMk/>
      </pc:docMkLst>
      <pc:sldChg chg="add ord">
        <pc:chgData name="Gogarten, J. Peter" userId="08c346f3-9f2a-4776-a6cf-add1e690cd47" providerId="ADAL" clId="{C5639F1B-4A89-9447-8C50-CDCCAA2E9C18}" dt="2023-09-11T15:05:51.944" v="1" actId="20578"/>
        <pc:sldMkLst>
          <pc:docMk/>
          <pc:sldMk cId="2657037564" sldId="256"/>
        </pc:sldMkLst>
      </pc:sldChg>
      <pc:sldChg chg="ord">
        <pc:chgData name="Gogarten, J. Peter" userId="08c346f3-9f2a-4776-a6cf-add1e690cd47" providerId="ADAL" clId="{C5639F1B-4A89-9447-8C50-CDCCAA2E9C18}" dt="2023-09-11T15:05:57.422" v="2" actId="20578"/>
        <pc:sldMkLst>
          <pc:docMk/>
          <pc:sldMk cId="1531796070" sldId="277"/>
        </pc:sldMkLst>
      </pc:sldChg>
      <pc:sldChg chg="add">
        <pc:chgData name="Gogarten, J. Peter" userId="08c346f3-9f2a-4776-a6cf-add1e690cd47" providerId="ADAL" clId="{C5639F1B-4A89-9447-8C50-CDCCAA2E9C18}" dt="2023-09-11T15:05:38.578" v="0"/>
        <pc:sldMkLst>
          <pc:docMk/>
          <pc:sldMk cId="1442762658" sldId="7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F2C2-A5EE-BE47-8BFC-3CC6305826C8}" type="datetimeFigureOut">
              <a:rPr lang="en-US" smtClean="0"/>
              <a:t>9/11/23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91BFE-7115-3A46-938B-27C7AF77FB69}" type="slidenum">
              <a:rPr lang="en-US" smtClean="0"/>
              <a:t>‹#›</a:t>
            </a:fld>
            <a:endParaRPr lang="en-US"/>
          </a:p>
        </p:txBody>
      </p:sp>
    </p:spTree>
    <p:extLst>
      <p:ext uri="{BB962C8B-B14F-4D97-AF65-F5344CB8AC3E}">
        <p14:creationId xmlns:p14="http://schemas.microsoft.com/office/powerpoint/2010/main" val="3089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33BEB0-572A-E849-9634-070D9F037F8B}" type="slidenum">
              <a:rPr lang="en-US" altLang="en-US" smtClean="0"/>
              <a:pPr>
                <a:defRPr/>
              </a:pPr>
              <a:t>14</a:t>
            </a:fld>
            <a:endParaRPr lang="en-US" altLang="en-US"/>
          </a:p>
        </p:txBody>
      </p:sp>
    </p:spTree>
    <p:extLst>
      <p:ext uri="{BB962C8B-B14F-4D97-AF65-F5344CB8AC3E}">
        <p14:creationId xmlns:p14="http://schemas.microsoft.com/office/powerpoint/2010/main" val="48514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701AE6D-DC0E-2547-B283-6F3E0976F3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E561A9-FFD1-7249-ABAB-D20D3BACC62F}" type="slidenum">
              <a:rPr lang="en-US" altLang="en-US"/>
              <a:pPr>
                <a:spcBef>
                  <a:spcPct val="0"/>
                </a:spcBef>
              </a:pPr>
              <a:t>52</a:t>
            </a:fld>
            <a:endParaRPr lang="en-US" altLang="en-US"/>
          </a:p>
        </p:txBody>
      </p:sp>
      <p:sp>
        <p:nvSpPr>
          <p:cNvPr id="20482" name="Rectangle 2">
            <a:extLst>
              <a:ext uri="{FF2B5EF4-FFF2-40B4-BE49-F238E27FC236}">
                <a16:creationId xmlns:a16="http://schemas.microsoft.com/office/drawing/2014/main" id="{C975B9B1-B584-364D-8551-198A60ED2477}"/>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0DE9869B-085F-0D43-BE1A-99A6AB0E15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F024F7B0-2564-7B48-BF5A-F935A7FEB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27FE77-CEB7-A549-B253-895318D5866E}" type="slidenum">
              <a:rPr lang="en-US" altLang="en-US"/>
              <a:pPr>
                <a:spcBef>
                  <a:spcPct val="0"/>
                </a:spcBef>
              </a:pPr>
              <a:t>53</a:t>
            </a:fld>
            <a:endParaRPr lang="en-US" altLang="en-US"/>
          </a:p>
        </p:txBody>
      </p:sp>
      <p:sp>
        <p:nvSpPr>
          <p:cNvPr id="22530" name="Rectangle 1026">
            <a:extLst>
              <a:ext uri="{FF2B5EF4-FFF2-40B4-BE49-F238E27FC236}">
                <a16:creationId xmlns:a16="http://schemas.microsoft.com/office/drawing/2014/main" id="{D049332E-5278-1B45-AF31-094CFACE40B1}"/>
              </a:ext>
            </a:extLst>
          </p:cNvPr>
          <p:cNvSpPr>
            <a:spLocks noGrp="1" noRot="1" noChangeAspect="1" noChangeArrowheads="1" noTextEdit="1"/>
          </p:cNvSpPr>
          <p:nvPr>
            <p:ph type="sldImg"/>
          </p:nvPr>
        </p:nvSpPr>
        <p:spPr>
          <a:ln/>
        </p:spPr>
      </p:sp>
      <p:sp>
        <p:nvSpPr>
          <p:cNvPr id="22531" name="Rectangle 1027">
            <a:extLst>
              <a:ext uri="{FF2B5EF4-FFF2-40B4-BE49-F238E27FC236}">
                <a16:creationId xmlns:a16="http://schemas.microsoft.com/office/drawing/2014/main" id="{E6F07823-2D96-CA44-AB44-E421073694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60B2EF46-54BB-F34B-B1A9-F674C0000D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64360B-7DD5-F04B-BEE3-761C92F5F6C5}" type="slidenum">
              <a:rPr lang="en-US" altLang="en-US"/>
              <a:pPr>
                <a:spcBef>
                  <a:spcPct val="0"/>
                </a:spcBef>
              </a:pPr>
              <a:t>54</a:t>
            </a:fld>
            <a:endParaRPr lang="en-US" altLang="en-US"/>
          </a:p>
        </p:txBody>
      </p:sp>
      <p:sp>
        <p:nvSpPr>
          <p:cNvPr id="24578" name="Rectangle 2">
            <a:extLst>
              <a:ext uri="{FF2B5EF4-FFF2-40B4-BE49-F238E27FC236}">
                <a16:creationId xmlns:a16="http://schemas.microsoft.com/office/drawing/2014/main" id="{457CCA5B-4594-004E-8EBD-8379D54D264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F582DBA9-4C70-E149-8D91-8F898395C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1FEB-BA1B-8345-B464-2AA5CCCD80FD}" type="slidenum">
              <a:rPr lang="en-US" altLang="en-US" smtClean="0"/>
              <a:pPr/>
              <a:t>55</a:t>
            </a:fld>
            <a:endParaRPr lang="en-US" altLang="en-US"/>
          </a:p>
        </p:txBody>
      </p:sp>
    </p:spTree>
    <p:extLst>
      <p:ext uri="{BB962C8B-B14F-4D97-AF65-F5344CB8AC3E}">
        <p14:creationId xmlns:p14="http://schemas.microsoft.com/office/powerpoint/2010/main" val="414479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28</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927350" y="515938"/>
            <a:ext cx="3441700"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51510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BA49DC-C501-6F4D-9FE2-995E192DE70A}" type="slidenum">
              <a:rPr lang="en-US" altLang="en-US" smtClean="0"/>
              <a:pPr>
                <a:defRPr/>
              </a:pPr>
              <a:t>29</a:t>
            </a:fld>
            <a:endParaRPr lang="en-US" altLang="en-US"/>
          </a:p>
        </p:txBody>
      </p:sp>
    </p:spTree>
    <p:extLst>
      <p:ext uri="{BB962C8B-B14F-4D97-AF65-F5344CB8AC3E}">
        <p14:creationId xmlns:p14="http://schemas.microsoft.com/office/powerpoint/2010/main" val="266799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252C586-4789-3141-95FC-2A0C0F349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9F14F9-A17B-FA4A-8517-7D1DD915AF30}" type="slidenum">
              <a:rPr lang="en-US" altLang="en-US" smtClean="0">
                <a:solidFill>
                  <a:srgbClr val="000000"/>
                </a:solidFill>
              </a:rPr>
              <a:pPr>
                <a:spcBef>
                  <a:spcPct val="0"/>
                </a:spcBef>
              </a:pPr>
              <a:t>35</a:t>
            </a:fld>
            <a:endParaRPr lang="en-US" altLang="en-US">
              <a:solidFill>
                <a:srgbClr val="000000"/>
              </a:solidFill>
            </a:endParaRPr>
          </a:p>
        </p:txBody>
      </p:sp>
      <p:sp>
        <p:nvSpPr>
          <p:cNvPr id="34818" name="Rectangle 2">
            <a:extLst>
              <a:ext uri="{FF2B5EF4-FFF2-40B4-BE49-F238E27FC236}">
                <a16:creationId xmlns:a16="http://schemas.microsoft.com/office/drawing/2014/main" id="{D6401169-717D-7F4F-AE2D-8020270B6C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7A3CEE9-A4BE-F940-B4DB-DC44A3E873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1977</a:t>
            </a:r>
          </a:p>
        </p:txBody>
      </p:sp>
    </p:spTree>
    <p:extLst>
      <p:ext uri="{BB962C8B-B14F-4D97-AF65-F5344CB8AC3E}">
        <p14:creationId xmlns:p14="http://schemas.microsoft.com/office/powerpoint/2010/main" val="159049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83773585-C16B-5849-AAB3-E603C4C2CC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defTabSz="923925">
              <a:defRPr sz="2400">
                <a:solidFill>
                  <a:schemeClr val="tx1"/>
                </a:solidFill>
                <a:latin typeface="Arial" panose="020B0604020202020204" pitchFamily="34" charset="0"/>
                <a:ea typeface="ＭＳ Ｐゴシック" panose="020B0600070205080204" pitchFamily="34" charset="-128"/>
              </a:defRPr>
            </a:lvl2pPr>
            <a:lvl3pPr defTabSz="923925">
              <a:defRPr sz="2400">
                <a:solidFill>
                  <a:schemeClr val="tx1"/>
                </a:solidFill>
                <a:latin typeface="Arial" panose="020B0604020202020204" pitchFamily="34" charset="0"/>
                <a:ea typeface="ＭＳ Ｐゴシック" panose="020B0600070205080204" pitchFamily="34" charset="-128"/>
              </a:defRPr>
            </a:lvl3pPr>
            <a:lvl4pPr defTabSz="923925">
              <a:defRPr sz="2400">
                <a:solidFill>
                  <a:schemeClr val="tx1"/>
                </a:solidFill>
                <a:latin typeface="Arial" panose="020B0604020202020204" pitchFamily="34" charset="0"/>
                <a:ea typeface="ＭＳ Ｐゴシック" panose="020B0600070205080204" pitchFamily="34" charset="-128"/>
              </a:defRPr>
            </a:lvl4pPr>
            <a:lvl5pPr defTabSz="923925">
              <a:defRPr sz="2400">
                <a:solidFill>
                  <a:schemeClr val="tx1"/>
                </a:solidFill>
                <a:latin typeface="Arial" panose="020B0604020202020204" pitchFamily="34" charset="0"/>
                <a:ea typeface="ＭＳ Ｐゴシック" panose="020B0600070205080204" pitchFamily="34" charset="-128"/>
              </a:defRPr>
            </a:lvl5pPr>
            <a:lvl6pPr marL="22828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6373F28C-AB2F-7A42-9285-95AF42708A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0" name="Rectangle 2">
            <a:extLst>
              <a:ext uri="{FF2B5EF4-FFF2-40B4-BE49-F238E27FC236}">
                <a16:creationId xmlns:a16="http://schemas.microsoft.com/office/drawing/2014/main" id="{69F87D14-E37E-B448-83C0-F816C486943A}"/>
              </a:ext>
            </a:extLst>
          </p:cNvPr>
          <p:cNvSpPr>
            <a:spLocks noGrp="1" noRot="1" noChangeAspect="1" noChangeArrowheads="1" noTextEdit="1"/>
          </p:cNvSpPr>
          <p:nvPr>
            <p:ph type="sldImg"/>
          </p:nvPr>
        </p:nvSpPr>
        <p:spPr>
          <a:xfrm>
            <a:off x="2863850" y="520700"/>
            <a:ext cx="3416300" cy="2562225"/>
          </a:xfrm>
          <a:ln cap="flat"/>
        </p:spPr>
      </p:sp>
      <p:sp>
        <p:nvSpPr>
          <p:cNvPr id="35843" name="Rectangle 3">
            <a:extLst>
              <a:ext uri="{FF2B5EF4-FFF2-40B4-BE49-F238E27FC236}">
                <a16:creationId xmlns:a16="http://schemas.microsoft.com/office/drawing/2014/main" id="{098620AF-FA8A-3B48-BC49-C61ABDB952D7}"/>
              </a:ext>
            </a:extLst>
          </p:cNvPr>
          <p:cNvSpPr>
            <a:spLocks noGrp="1" noChangeArrowheads="1"/>
          </p:cNvSpPr>
          <p:nvPr>
            <p:ph type="body" idx="1"/>
          </p:nvPr>
        </p:nvSpPr>
        <p:spPr>
          <a:ln/>
        </p:spPr>
        <p:txBody>
          <a:bodyPr/>
          <a:lstStyle/>
          <a:p>
            <a:pPr eaLnBrk="1" hangingPunct="1">
              <a:defRPr/>
            </a:pPr>
            <a:r>
              <a:rPr lang="en-US" dirty="0">
                <a:cs typeface="+mn-cs"/>
              </a:rPr>
              <a:t>Rooting the Tree of Life by an ancient Gene </a:t>
            </a:r>
            <a:r>
              <a:rPr lang="en-US" dirty="0" err="1">
                <a:cs typeface="+mn-cs"/>
              </a:rPr>
              <a:t>Duplicaiton</a:t>
            </a:r>
            <a:endParaRPr lang="en-US" dirty="0">
              <a:cs typeface="+mn-cs"/>
            </a:endParaRPr>
          </a:p>
        </p:txBody>
      </p:sp>
    </p:spTree>
    <p:extLst>
      <p:ext uri="{BB962C8B-B14F-4D97-AF65-F5344CB8AC3E}">
        <p14:creationId xmlns:p14="http://schemas.microsoft.com/office/powerpoint/2010/main" val="240799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69F013F-1678-5543-AA2D-CC7132A4A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34199EF-8149-1C4A-B9C7-0B89CE6CDF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66" name="Rectangle 2">
            <a:extLst>
              <a:ext uri="{FF2B5EF4-FFF2-40B4-BE49-F238E27FC236}">
                <a16:creationId xmlns:a16="http://schemas.microsoft.com/office/drawing/2014/main" id="{810C2357-34E6-BC4A-8CC2-404866E31860}"/>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D8707CAA-85DE-A04C-825A-C1E94DE3D66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Tree in Halifax – Image from Olga Zhaxybayeva – used as illustration for the ribosomal tree of life </a:t>
            </a:r>
          </a:p>
          <a:p>
            <a:pPr eaLnBrk="1" hangingPunct="1"/>
            <a:r>
              <a:rPr lang="en-US" altLang="en-US">
                <a:latin typeface="Arial" panose="020B0604020202020204" pitchFamily="34" charset="0"/>
                <a:ea typeface="ＭＳ Ｐゴシック" panose="020B0600070205080204" pitchFamily="34" charset="-128"/>
              </a:rPr>
              <a:t>?  What about life without ribosomes?  What other possibilities are there to root the tree of life?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811F6DAD-86C8-FF4A-A2F3-F96B6264F2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773561-E9FE-4B4B-8FFF-330F193EEC40}" type="slidenum">
              <a:rPr lang="en-US" altLang="en-US"/>
              <a:pPr>
                <a:spcBef>
                  <a:spcPct val="0"/>
                </a:spcBef>
              </a:pPr>
              <a:t>45</a:t>
            </a:fld>
            <a:endParaRPr lang="en-US" altLang="en-US"/>
          </a:p>
        </p:txBody>
      </p:sp>
      <p:sp>
        <p:nvSpPr>
          <p:cNvPr id="16386" name="Rectangle 2">
            <a:extLst>
              <a:ext uri="{FF2B5EF4-FFF2-40B4-BE49-F238E27FC236}">
                <a16:creationId xmlns:a16="http://schemas.microsoft.com/office/drawing/2014/main" id="{48959F7B-5EB5-8E4A-80E9-A8A10C37829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3208DD3F-C463-3A4D-B2BC-E2234558DF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Reverse transcriptase </a:t>
            </a:r>
          </a:p>
          <a:p>
            <a:pPr eaLnBrk="1" hangingPunct="1"/>
            <a:r>
              <a:rPr lang="en-US" altLang="en-US" dirty="0">
                <a:latin typeface="Arial" panose="020B0604020202020204" pitchFamily="34" charset="0"/>
                <a:ea typeface="ＭＳ Ｐゴシック" panose="020B0600070205080204" pitchFamily="34" charset="-128"/>
              </a:rPr>
              <a:t>Also, proteins can modify a DNA sequence – however, they never back translate a protein into RNA or DNA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8544EC1C-483E-9445-B61D-B7770B3859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43469A-B502-8C47-B277-16FD8E3B53A5}" type="slidenum">
              <a:rPr lang="en-US" altLang="en-US"/>
              <a:pPr>
                <a:spcBef>
                  <a:spcPct val="0"/>
                </a:spcBef>
              </a:pPr>
              <a:t>50</a:t>
            </a:fld>
            <a:endParaRPr lang="en-US" altLang="en-US"/>
          </a:p>
        </p:txBody>
      </p:sp>
      <p:sp>
        <p:nvSpPr>
          <p:cNvPr id="26626" name="Rectangle 1026">
            <a:extLst>
              <a:ext uri="{FF2B5EF4-FFF2-40B4-BE49-F238E27FC236}">
                <a16:creationId xmlns:a16="http://schemas.microsoft.com/office/drawing/2014/main" id="{C81AF0C2-53C0-3042-A245-85A2C474DC3F}"/>
              </a:ext>
            </a:extLst>
          </p:cNvPr>
          <p:cNvSpPr>
            <a:spLocks noGrp="1" noRot="1" noChangeAspect="1" noChangeArrowheads="1" noTextEdit="1"/>
          </p:cNvSpPr>
          <p:nvPr>
            <p:ph type="sldImg"/>
          </p:nvPr>
        </p:nvSpPr>
        <p:spPr>
          <a:ln/>
        </p:spPr>
      </p:sp>
      <p:sp>
        <p:nvSpPr>
          <p:cNvPr id="26627" name="Rectangle 1027">
            <a:extLst>
              <a:ext uri="{FF2B5EF4-FFF2-40B4-BE49-F238E27FC236}">
                <a16:creationId xmlns:a16="http://schemas.microsoft.com/office/drawing/2014/main" id="{0E3F5B5D-632B-9E4B-A6CB-3D3727672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03C30E4-DC68-724D-9908-6459827C5A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E3F2730-B5F6-2145-BC64-114606108064}" type="slidenum">
              <a:rPr lang="en-US" altLang="en-US"/>
              <a:pPr>
                <a:spcBef>
                  <a:spcPct val="0"/>
                </a:spcBef>
              </a:pPr>
              <a:t>51</a:t>
            </a:fld>
            <a:endParaRPr lang="en-US" altLang="en-US"/>
          </a:p>
        </p:txBody>
      </p:sp>
      <p:sp>
        <p:nvSpPr>
          <p:cNvPr id="18434" name="Rectangle 1026">
            <a:extLst>
              <a:ext uri="{FF2B5EF4-FFF2-40B4-BE49-F238E27FC236}">
                <a16:creationId xmlns:a16="http://schemas.microsoft.com/office/drawing/2014/main" id="{E3415AC4-D569-D240-A2E9-45E6CB3C698E}"/>
              </a:ext>
            </a:extLst>
          </p:cNvPr>
          <p:cNvSpPr>
            <a:spLocks noGrp="1" noRot="1" noChangeAspect="1" noChangeArrowheads="1" noTextEdit="1"/>
          </p:cNvSpPr>
          <p:nvPr>
            <p:ph type="sldImg"/>
          </p:nvPr>
        </p:nvSpPr>
        <p:spPr>
          <a:ln/>
        </p:spPr>
      </p:sp>
      <p:sp>
        <p:nvSpPr>
          <p:cNvPr id="18435" name="Rectangle 1027">
            <a:extLst>
              <a:ext uri="{FF2B5EF4-FFF2-40B4-BE49-F238E27FC236}">
                <a16:creationId xmlns:a16="http://schemas.microsoft.com/office/drawing/2014/main" id="{9767814C-64CA-504F-AF6A-5C6B7FAADD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BC83-E947-D63F-0317-979AA410D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C4E4A-01A5-2CCF-4F63-6F536B859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D75991-51AA-3065-B30C-718BD3AADAEE}"/>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5" name="Footer Placeholder 4">
            <a:extLst>
              <a:ext uri="{FF2B5EF4-FFF2-40B4-BE49-F238E27FC236}">
                <a16:creationId xmlns:a16="http://schemas.microsoft.com/office/drawing/2014/main" id="{B6F807FB-4D07-EBA8-40F1-5150F2312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4DC0E-0A7A-A1C2-D7C6-B783277BD506}"/>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66227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CFA8-F192-4255-9FEF-382BB2BBB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E0B3ED-121C-6100-6B38-BAF8B46D86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99A1C-86C1-1F41-7352-094BA95B0D09}"/>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5" name="Footer Placeholder 4">
            <a:extLst>
              <a:ext uri="{FF2B5EF4-FFF2-40B4-BE49-F238E27FC236}">
                <a16:creationId xmlns:a16="http://schemas.microsoft.com/office/drawing/2014/main" id="{B317FF9D-0BC0-9F69-242E-361099FC5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D2688-5351-FE65-E574-907A557CFC83}"/>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85990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32FDC-1240-51B9-8240-D7F50998DE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DCBB66-24F6-15C5-DACF-2FA1486B7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98D5B-98CD-CFF5-3092-C87664BFA7F6}"/>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5" name="Footer Placeholder 4">
            <a:extLst>
              <a:ext uri="{FF2B5EF4-FFF2-40B4-BE49-F238E27FC236}">
                <a16:creationId xmlns:a16="http://schemas.microsoft.com/office/drawing/2014/main" id="{150DE6A4-6D8C-3737-EEED-121FD1ADD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979DF-5849-0EDA-E6F0-95A460EE91D5}"/>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078189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0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43441" indent="0" algn="ctr">
              <a:buNone/>
              <a:defRPr/>
            </a:lvl2pPr>
            <a:lvl3pPr marL="886869" indent="0" algn="ctr">
              <a:buNone/>
              <a:defRPr/>
            </a:lvl3pPr>
            <a:lvl4pPr marL="1330299" indent="0" algn="ctr">
              <a:buNone/>
              <a:defRPr/>
            </a:lvl4pPr>
            <a:lvl5pPr marL="1773733" indent="0" algn="ctr">
              <a:buNone/>
              <a:defRPr/>
            </a:lvl5pPr>
            <a:lvl6pPr marL="2217158" indent="0" algn="ctr">
              <a:buNone/>
              <a:defRPr/>
            </a:lvl6pPr>
            <a:lvl7pPr marL="2660588" indent="0" algn="ctr">
              <a:buNone/>
              <a:defRPr/>
            </a:lvl7pPr>
            <a:lvl8pPr marL="3104029" indent="0" algn="ctr">
              <a:buNone/>
              <a:defRPr/>
            </a:lvl8pPr>
            <a:lvl9pPr marL="354745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D3DCF6-DECA-CC48-9398-7410A9D96A01}"/>
              </a:ext>
            </a:extLst>
          </p:cNvPr>
          <p:cNvSpPr>
            <a:spLocks noGrp="1" noChangeArrowheads="1"/>
          </p:cNvSpPr>
          <p:nvPr>
            <p:ph type="dt" sz="half" idx="10"/>
          </p:nvPr>
        </p:nvSpPr>
        <p:spPr>
          <a:xfrm>
            <a:off x="914400" y="6248400"/>
            <a:ext cx="25400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AE10B2D-C173-4F42-BB07-D29FD9A09358}"/>
              </a:ext>
            </a:extLst>
          </p:cNvPr>
          <p:cNvSpPr>
            <a:spLocks noGrp="1" noChangeArrowheads="1"/>
          </p:cNvSpPr>
          <p:nvPr>
            <p:ph type="ftr" sz="quarter" idx="11"/>
          </p:nvPr>
        </p:nvSpPr>
        <p:spPr>
          <a:xfrm>
            <a:off x="4165600" y="6248400"/>
            <a:ext cx="38608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B763A670-01A1-904F-9183-319562DC7F04}"/>
              </a:ext>
            </a:extLst>
          </p:cNvPr>
          <p:cNvSpPr>
            <a:spLocks noGrp="1" noChangeArrowheads="1"/>
          </p:cNvSpPr>
          <p:nvPr>
            <p:ph type="sldNum" sz="quarter" idx="12"/>
          </p:nvPr>
        </p:nvSpPr>
        <p:spPr>
          <a:xfrm>
            <a:off x="8737600" y="6248400"/>
            <a:ext cx="2540000" cy="457200"/>
          </a:xfrm>
          <a:prstGeom prst="rect">
            <a:avLst/>
          </a:prstGeom>
        </p:spPr>
        <p:txBody>
          <a:bodyPr vert="horz" wrap="square" lIns="79698" tIns="39833" rIns="79698" bIns="39833" numCol="1" anchor="t" anchorCtr="0" compatLnSpc="1">
            <a:prstTxWarp prst="textNoShape">
              <a:avLst/>
            </a:prstTxWarp>
          </a:bodyPr>
          <a:lstStyle>
            <a:lvl1pPr defTabSz="898525" eaLnBrk="1" hangingPunct="1">
              <a:defRPr sz="2200">
                <a:solidFill>
                  <a:srgbClr val="000000"/>
                </a:solidFill>
              </a:defRPr>
            </a:lvl1pPr>
          </a:lstStyle>
          <a:p>
            <a:pPr>
              <a:defRPr/>
            </a:pPr>
            <a:fld id="{61FE6828-0B76-F04D-9773-5B716D5C12CC}" type="slidenum">
              <a:rPr lang="en-US" altLang="en-US"/>
              <a:pPr>
                <a:defRPr/>
              </a:pPr>
              <a:t>‹#›</a:t>
            </a:fld>
            <a:endParaRPr lang="en-US" altLang="en-US"/>
          </a:p>
        </p:txBody>
      </p:sp>
    </p:spTree>
    <p:extLst>
      <p:ext uri="{BB962C8B-B14F-4D97-AF65-F5344CB8AC3E}">
        <p14:creationId xmlns:p14="http://schemas.microsoft.com/office/powerpoint/2010/main" val="5825193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B42D3A-63F5-7F41-929D-D2415E884DF5}"/>
              </a:ext>
            </a:extLst>
          </p:cNvPr>
          <p:cNvSpPr>
            <a:spLocks noGrp="1" noChangeArrowheads="1"/>
          </p:cNvSpPr>
          <p:nvPr>
            <p:ph type="dt" sz="half" idx="10"/>
          </p:nvPr>
        </p:nvSpPr>
        <p:spPr>
          <a:xfrm>
            <a:off x="914400" y="6248400"/>
            <a:ext cx="25400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10CC8AC7-984A-2446-BCC2-041A2459E6A0}"/>
              </a:ext>
            </a:extLst>
          </p:cNvPr>
          <p:cNvSpPr>
            <a:spLocks noGrp="1" noChangeArrowheads="1"/>
          </p:cNvSpPr>
          <p:nvPr>
            <p:ph type="ftr" sz="quarter" idx="11"/>
          </p:nvPr>
        </p:nvSpPr>
        <p:spPr>
          <a:xfrm>
            <a:off x="4165600" y="6248400"/>
            <a:ext cx="38608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11662A32-EB56-5B4D-8F26-705903E9B388}"/>
              </a:ext>
            </a:extLst>
          </p:cNvPr>
          <p:cNvSpPr>
            <a:spLocks noGrp="1" noChangeArrowheads="1"/>
          </p:cNvSpPr>
          <p:nvPr>
            <p:ph type="sldNum" sz="quarter" idx="12"/>
          </p:nvPr>
        </p:nvSpPr>
        <p:spPr>
          <a:xfrm>
            <a:off x="8737600" y="6248400"/>
            <a:ext cx="2540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000000"/>
                </a:solidFill>
              </a:defRPr>
            </a:lvl1pPr>
          </a:lstStyle>
          <a:p>
            <a:pPr>
              <a:defRPr/>
            </a:pPr>
            <a:fld id="{2F64162F-B57F-D041-AC65-0E722A34C4AD}" type="slidenum">
              <a:rPr lang="en-US" altLang="en-US"/>
              <a:pPr>
                <a:defRPr/>
              </a:pPr>
              <a:t>‹#›</a:t>
            </a:fld>
            <a:endParaRPr lang="en-US" altLang="en-US"/>
          </a:p>
        </p:txBody>
      </p:sp>
    </p:spTree>
    <p:extLst>
      <p:ext uri="{BB962C8B-B14F-4D97-AF65-F5344CB8AC3E}">
        <p14:creationId xmlns:p14="http://schemas.microsoft.com/office/powerpoint/2010/main" val="10007694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AC57-71B1-8FFF-BF87-9CC23D81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47F5AB-3644-F7E9-D08A-119D0EA41CEB}"/>
              </a:ext>
            </a:extLst>
          </p:cNvPr>
          <p:cNvSpPr>
            <a:spLocks noGrp="1"/>
          </p:cNvSpPr>
          <p:nvPr>
            <p:ph type="dt" sz="half" idx="10"/>
          </p:nvPr>
        </p:nvSpPr>
        <p:spPr/>
        <p:txBody>
          <a:bodyPr/>
          <a:lstStyle/>
          <a:p>
            <a:fld id="{2F53F89F-8196-4749-A953-68D6A07EC23C}" type="datetimeFigureOut">
              <a:rPr lang="en-US" smtClean="0"/>
              <a:t>9/11/23</a:t>
            </a:fld>
            <a:endParaRPr lang="en-US"/>
          </a:p>
        </p:txBody>
      </p:sp>
      <p:sp>
        <p:nvSpPr>
          <p:cNvPr id="4" name="Footer Placeholder 3">
            <a:extLst>
              <a:ext uri="{FF2B5EF4-FFF2-40B4-BE49-F238E27FC236}">
                <a16:creationId xmlns:a16="http://schemas.microsoft.com/office/drawing/2014/main" id="{56846DC5-B85B-14F4-DEA4-6B4E16AECD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4322DA-F4CF-D48F-D216-0BA02417DC39}"/>
              </a:ext>
            </a:extLst>
          </p:cNvPr>
          <p:cNvSpPr>
            <a:spLocks noGrp="1"/>
          </p:cNvSpPr>
          <p:nvPr>
            <p:ph type="sldNum" sz="quarter" idx="12"/>
          </p:nvPr>
        </p:nvSpPr>
        <p:spPr/>
        <p:txBody>
          <a:bodyPr/>
          <a:lstStyle/>
          <a:p>
            <a:fld id="{06D0B64A-D65F-294D-BB71-71DEEDF5C63B}" type="slidenum">
              <a:rPr lang="en-US" smtClean="0"/>
              <a:t>‹#›</a:t>
            </a:fld>
            <a:endParaRPr lang="en-US"/>
          </a:p>
        </p:txBody>
      </p:sp>
    </p:spTree>
    <p:extLst>
      <p:ext uri="{BB962C8B-B14F-4D97-AF65-F5344CB8AC3E}">
        <p14:creationId xmlns:p14="http://schemas.microsoft.com/office/powerpoint/2010/main" val="277682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2AF7-A09F-10CF-B058-75B0D238A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BDE0B-0346-402A-B787-3A461F190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2F1A1-A7E7-E00F-7EE7-CFD8FFFF68C2}"/>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5" name="Footer Placeholder 4">
            <a:extLst>
              <a:ext uri="{FF2B5EF4-FFF2-40B4-BE49-F238E27FC236}">
                <a16:creationId xmlns:a16="http://schemas.microsoft.com/office/drawing/2014/main" id="{33A4355E-D3F2-DFE1-6337-AE2368932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B362F-258B-A956-6AE3-4FCE23FD5C09}"/>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78053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C2D3-A0AE-7F42-34F3-611603089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26D54-D5F1-4390-8BC7-010BFB4D2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0499E-900B-AED2-F3AC-C8EB172D7AB5}"/>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5" name="Footer Placeholder 4">
            <a:extLst>
              <a:ext uri="{FF2B5EF4-FFF2-40B4-BE49-F238E27FC236}">
                <a16:creationId xmlns:a16="http://schemas.microsoft.com/office/drawing/2014/main" id="{8F6E5826-96F6-BD63-6996-F7D084ED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2B415-3935-311C-EC12-5567A0317B39}"/>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45006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3783-7EDB-22D5-4B03-2186F5921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F5E62-2C26-42A7-E12B-383EAB9A12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CD3A6-19DE-B16B-0A85-430224418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6714C-552D-4176-546D-742A19FDAE7A}"/>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6" name="Footer Placeholder 5">
            <a:extLst>
              <a:ext uri="{FF2B5EF4-FFF2-40B4-BE49-F238E27FC236}">
                <a16:creationId xmlns:a16="http://schemas.microsoft.com/office/drawing/2014/main" id="{D7159D62-E071-F365-2282-E06498D82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1DADE-7AD7-6799-EB25-47526D25C4D4}"/>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99183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3253-1026-7CD8-DD75-908FE513F7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524CE-DCAE-4DE0-FCC4-D1CAE7A47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29174-8D05-9D3C-8EC7-15BE7630A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2D6B1-F097-6E34-8F06-6650F5945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7A5497-2A5D-3193-BC7E-D77ECC94B6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DEDB4-90C5-5074-9EDD-FFD1397A718F}"/>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8" name="Footer Placeholder 7">
            <a:extLst>
              <a:ext uri="{FF2B5EF4-FFF2-40B4-BE49-F238E27FC236}">
                <a16:creationId xmlns:a16="http://schemas.microsoft.com/office/drawing/2014/main" id="{3F904625-5731-5157-4855-421EC04C6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ED3D48-28C2-A9D7-9996-AE79EB75B77A}"/>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87025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3920-6F45-7F44-8A13-5498E5949A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2A03-9FBC-5654-2BB8-272B3289D9FC}"/>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4" name="Footer Placeholder 3">
            <a:extLst>
              <a:ext uri="{FF2B5EF4-FFF2-40B4-BE49-F238E27FC236}">
                <a16:creationId xmlns:a16="http://schemas.microsoft.com/office/drawing/2014/main" id="{D05A1969-0B8B-C224-6E8A-5DF1DAAB1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DC94EE-2013-C97B-E451-A8005FEB1572}"/>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73222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5C178-38C7-86E8-21D1-EF01DD1145EC}"/>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3" name="Footer Placeholder 2">
            <a:extLst>
              <a:ext uri="{FF2B5EF4-FFF2-40B4-BE49-F238E27FC236}">
                <a16:creationId xmlns:a16="http://schemas.microsoft.com/office/drawing/2014/main" id="{C09019DC-FBE9-A2BB-CBEC-05E44D8F1D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91163-12A2-FD90-961F-EF8036A9EA03}"/>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49801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D7C2-28F9-CF81-3483-EE162780A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716A1-8FAB-B676-C910-24A0A9609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45495-8733-206D-BF3C-1F69B6572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73A8B-A306-30F0-925E-407BD948D627}"/>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6" name="Footer Placeholder 5">
            <a:extLst>
              <a:ext uri="{FF2B5EF4-FFF2-40B4-BE49-F238E27FC236}">
                <a16:creationId xmlns:a16="http://schemas.microsoft.com/office/drawing/2014/main" id="{1AF7238F-EAF4-E859-B0B9-28F7E904D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3AFF-5F00-8801-6D31-6F6FD08DFB6B}"/>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35499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F8EB-DF58-9C00-A7E8-D11B6B083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BF921B-340A-2653-8394-F90546C8C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0CE09C-129C-264D-42EA-8D16DC449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BBA36-C399-E92B-532D-C066DC98D83C}"/>
              </a:ext>
            </a:extLst>
          </p:cNvPr>
          <p:cNvSpPr>
            <a:spLocks noGrp="1"/>
          </p:cNvSpPr>
          <p:nvPr>
            <p:ph type="dt" sz="half" idx="10"/>
          </p:nvPr>
        </p:nvSpPr>
        <p:spPr/>
        <p:txBody>
          <a:bodyPr/>
          <a:lstStyle/>
          <a:p>
            <a:fld id="{E0424E0A-1D1E-B443-B77E-5CA62E701A6C}" type="datetimeFigureOut">
              <a:rPr lang="en-US" smtClean="0"/>
              <a:t>9/11/23</a:t>
            </a:fld>
            <a:endParaRPr lang="en-US"/>
          </a:p>
        </p:txBody>
      </p:sp>
      <p:sp>
        <p:nvSpPr>
          <p:cNvPr id="6" name="Footer Placeholder 5">
            <a:extLst>
              <a:ext uri="{FF2B5EF4-FFF2-40B4-BE49-F238E27FC236}">
                <a16:creationId xmlns:a16="http://schemas.microsoft.com/office/drawing/2014/main" id="{4F9C106B-7793-57D1-0F90-8BE89C05F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B3857-C94E-523C-9FB0-EFAF13748A84}"/>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93800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56E10-0A8A-2471-DAE7-5406230452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BCEFCC-697F-F007-6C99-306183516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EE31B-9B6D-B999-4CE8-EB8E9448F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24E0A-1D1E-B443-B77E-5CA62E701A6C}" type="datetimeFigureOut">
              <a:rPr lang="en-US" smtClean="0"/>
              <a:t>9/11/23</a:t>
            </a:fld>
            <a:endParaRPr lang="en-US"/>
          </a:p>
        </p:txBody>
      </p:sp>
      <p:sp>
        <p:nvSpPr>
          <p:cNvPr id="5" name="Footer Placeholder 4">
            <a:extLst>
              <a:ext uri="{FF2B5EF4-FFF2-40B4-BE49-F238E27FC236}">
                <a16:creationId xmlns:a16="http://schemas.microsoft.com/office/drawing/2014/main" id="{A18FBD45-1D89-B200-2073-8764ED567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B6BA44-CE80-2BE6-91A0-37CD2263B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FFDB1-F5BD-5B46-ACC4-503781016127}" type="slidenum">
              <a:rPr lang="en-US" smtClean="0"/>
              <a:t>‹#›</a:t>
            </a:fld>
            <a:endParaRPr lang="en-US"/>
          </a:p>
        </p:txBody>
      </p:sp>
    </p:spTree>
    <p:extLst>
      <p:ext uri="{BB962C8B-B14F-4D97-AF65-F5344CB8AC3E}">
        <p14:creationId xmlns:p14="http://schemas.microsoft.com/office/powerpoint/2010/main" val="41585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6A2220B0-4347-0548-B85D-7D6B61407B4F}"/>
              </a:ext>
            </a:extLst>
          </p:cNvPr>
          <p:cNvSpPr>
            <a:spLocks noGrp="1" noChangeArrowheads="1"/>
          </p:cNvSpPr>
          <p:nvPr>
            <p:ph type="title"/>
          </p:nvPr>
        </p:nvSpPr>
        <p:spPr bwMode="auto">
          <a:xfrm>
            <a:off x="897467" y="568325"/>
            <a:ext cx="104097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2">
            <a:extLst>
              <a:ext uri="{FF2B5EF4-FFF2-40B4-BE49-F238E27FC236}">
                <a16:creationId xmlns:a16="http://schemas.microsoft.com/office/drawing/2014/main" id="{AD6DB61D-C00F-CF4A-8262-A2DEC291F8E8}"/>
              </a:ext>
            </a:extLst>
          </p:cNvPr>
          <p:cNvSpPr>
            <a:spLocks noGrp="1" noChangeArrowheads="1"/>
          </p:cNvSpPr>
          <p:nvPr>
            <p:ph type="body" idx="1"/>
          </p:nvPr>
        </p:nvSpPr>
        <p:spPr bwMode="auto">
          <a:xfrm>
            <a:off x="897467" y="1906588"/>
            <a:ext cx="1040976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2115223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37981"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36044"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3412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3219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4650" indent="-280988" algn="l" defTabSz="39687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0888" indent="-249238" algn="l" defTabSz="39687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27125" indent="-187325" algn="l" defTabSz="39687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03363" indent="-187325" algn="l" defTabSz="39687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79600" indent="-187325" algn="l" defTabSz="39687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77871"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7594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74034"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47209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398077" rtl="0" eaLnBrk="1" latinLnBrk="0" hangingPunct="1">
        <a:defRPr sz="1500" kern="1200">
          <a:solidFill>
            <a:schemeClr val="tx1"/>
          </a:solidFill>
          <a:latin typeface="+mn-lt"/>
          <a:ea typeface="+mn-ea"/>
          <a:cs typeface="+mn-cs"/>
        </a:defRPr>
      </a:lvl1pPr>
      <a:lvl2pPr marL="398077" algn="l" defTabSz="398077" rtl="0" eaLnBrk="1" latinLnBrk="0" hangingPunct="1">
        <a:defRPr sz="1500" kern="1200">
          <a:solidFill>
            <a:schemeClr val="tx1"/>
          </a:solidFill>
          <a:latin typeface="+mn-lt"/>
          <a:ea typeface="+mn-ea"/>
          <a:cs typeface="+mn-cs"/>
        </a:defRPr>
      </a:lvl2pPr>
      <a:lvl3pPr marL="796131" algn="l" defTabSz="398077" rtl="0" eaLnBrk="1" latinLnBrk="0" hangingPunct="1">
        <a:defRPr sz="1500" kern="1200">
          <a:solidFill>
            <a:schemeClr val="tx1"/>
          </a:solidFill>
          <a:latin typeface="+mn-lt"/>
          <a:ea typeface="+mn-ea"/>
          <a:cs typeface="+mn-cs"/>
        </a:defRPr>
      </a:lvl3pPr>
      <a:lvl4pPr marL="1194251" algn="l" defTabSz="398077" rtl="0" eaLnBrk="1" latinLnBrk="0" hangingPunct="1">
        <a:defRPr sz="1500" kern="1200">
          <a:solidFill>
            <a:schemeClr val="tx1"/>
          </a:solidFill>
          <a:latin typeface="+mn-lt"/>
          <a:ea typeface="+mn-ea"/>
          <a:cs typeface="+mn-cs"/>
        </a:defRPr>
      </a:lvl4pPr>
      <a:lvl5pPr marL="1592301" algn="l" defTabSz="398077" rtl="0" eaLnBrk="1" latinLnBrk="0" hangingPunct="1">
        <a:defRPr sz="1500" kern="1200">
          <a:solidFill>
            <a:schemeClr val="tx1"/>
          </a:solidFill>
          <a:latin typeface="+mn-lt"/>
          <a:ea typeface="+mn-ea"/>
          <a:cs typeface="+mn-cs"/>
        </a:defRPr>
      </a:lvl5pPr>
      <a:lvl6pPr marL="1990386" algn="l" defTabSz="398077" rtl="0" eaLnBrk="1" latinLnBrk="0" hangingPunct="1">
        <a:defRPr sz="1500" kern="1200">
          <a:solidFill>
            <a:schemeClr val="tx1"/>
          </a:solidFill>
          <a:latin typeface="+mn-lt"/>
          <a:ea typeface="+mn-ea"/>
          <a:cs typeface="+mn-cs"/>
        </a:defRPr>
      </a:lvl6pPr>
      <a:lvl7pPr marL="2388462" algn="l" defTabSz="398077" rtl="0" eaLnBrk="1" latinLnBrk="0" hangingPunct="1">
        <a:defRPr sz="1500" kern="1200">
          <a:solidFill>
            <a:schemeClr val="tx1"/>
          </a:solidFill>
          <a:latin typeface="+mn-lt"/>
          <a:ea typeface="+mn-ea"/>
          <a:cs typeface="+mn-cs"/>
        </a:defRPr>
      </a:lvl7pPr>
      <a:lvl8pPr marL="2786532" algn="l" defTabSz="398077" rtl="0" eaLnBrk="1" latinLnBrk="0" hangingPunct="1">
        <a:defRPr sz="1500" kern="1200">
          <a:solidFill>
            <a:schemeClr val="tx1"/>
          </a:solidFill>
          <a:latin typeface="+mn-lt"/>
          <a:ea typeface="+mn-ea"/>
          <a:cs typeface="+mn-cs"/>
        </a:defRPr>
      </a:lvl8pPr>
      <a:lvl9pPr marL="3184602" algn="l" defTabSz="398077"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proteopedia.org/wiki/index.php/Rossmann_fold"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proteopedia.org/wiki/index.php/Rossmann_fold"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ncbi.nlm.nih.gov/pmc/articles/PMC214361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q4/qjwmzvy16472krcq70d248340000gn/T/com.microsoft.Word/WebArchiveCopyPasteTempFiles/Isolating-aptamers-by-Selective-Evolution-of-Ligands-by-Exponential-Enrichment-SELEX_W640.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file:////var/folders/q4/qjwmzvy16472krcq70d248340000gn/T/com.microsoft.Word/WebArchiveCopyPasteTempFiles/1-s2.0-S0968000403000367-gr1.gif" TargetMode="External"/><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hyperlink" Target="https://www.sciencedirect.com/science/article/pii/S096800040300036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www.sciencedirect.com/science/article/pii/S0968000403000367" TargetMode="External"/><Relationship Id="rId1" Type="http://schemas.openxmlformats.org/officeDocument/2006/relationships/slideLayout" Target="../slideLayouts/slideLayout2.xml"/><Relationship Id="rId4" Type="http://schemas.openxmlformats.org/officeDocument/2006/relationships/image" Target="file:////var/folders/q4/qjwmzvy16472krcq70d248340000gn/T/com.microsoft.Word/WebArchiveCopyPasteTempFiles/1-s2.0-S0968000403000367-gr3.gi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file:////var/folders/q4/qjwmzvy16472krcq70d248340000gn/T/com.microsoft.Word/WebArchiveCopyPasteTempFiles/410715aa.2.jpg"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www.nature.com/articles/3507061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www.ncbi.nlm.nih.gov/pubmed/15024384" TargetMode="External"/><Relationship Id="rId1" Type="http://schemas.openxmlformats.org/officeDocument/2006/relationships/slideLayout" Target="../slideLayouts/slideLayout2.xml"/><Relationship Id="rId4" Type="http://schemas.openxmlformats.org/officeDocument/2006/relationships/hyperlink" Target="https://www.nature.com/articles/nsmb745"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hyperlink" Target="https://www.nature.com/articles/35070613" TargetMode="External"/><Relationship Id="rId2" Type="http://schemas.openxmlformats.org/officeDocument/2006/relationships/hyperlink" Target="https://en.wikipedia.org/wiki/Systematic_evolution_of_ligands_by_exponential_enrichmen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hyperlink" Target="http://dx.doi.org/10.1038/nrg3962" TargetMode="External"/><Relationship Id="rId2" Type="http://schemas.openxmlformats.org/officeDocument/2006/relationships/image" Target="../media/image23.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3.xml"/><Relationship Id="rId4" Type="http://schemas.openxmlformats.org/officeDocument/2006/relationships/hyperlink" Target="https://en.wikipedia.org/wiki/Viktor_Vasnets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microbiochem.weebly.com/chemiosmotic-coupling-hypothesis.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Endogenous_retrovirus#Human_endogenous_retroviruses" TargetMode="External"/><Relationship Id="rId2" Type="http://schemas.openxmlformats.org/officeDocument/2006/relationships/hyperlink" Target="https://en.wikipedia.org/wiki/HIV/AIDS" TargetMode="External"/><Relationship Id="rId1" Type="http://schemas.openxmlformats.org/officeDocument/2006/relationships/slideLayout" Target="../slideLayouts/slideLayout2.xml"/><Relationship Id="rId6" Type="http://schemas.openxmlformats.org/officeDocument/2006/relationships/hyperlink" Target="https://pubmed.ncbi.nlm.nih.gov/25369106/" TargetMode="External"/><Relationship Id="rId5" Type="http://schemas.openxmlformats.org/officeDocument/2006/relationships/hyperlink" Target="https://pubmed.ncbi.nlm.nih.gov/19803737/" TargetMode="External"/><Relationship Id="rId4" Type="http://schemas.openxmlformats.org/officeDocument/2006/relationships/hyperlink" Target="https://en.wikipedia.org/wiki/Darwin%27s_Radio"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Nucleobase"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Coenzyme_F420" TargetMode="External"/><Relationship Id="rId3" Type="http://schemas.openxmlformats.org/officeDocument/2006/relationships/hyperlink" Target="https://en.wikipedia.org/wiki/Nicotinamide_adenine_dinucleotide_phosphate" TargetMode="External"/><Relationship Id="rId7" Type="http://schemas.openxmlformats.org/officeDocument/2006/relationships/hyperlink" Target="https://en.wikipedia.org/wiki/Flavin_adenine_dinucleotide" TargetMode="External"/><Relationship Id="rId2" Type="http://schemas.openxmlformats.org/officeDocument/2006/relationships/hyperlink" Target="https://en.wikipedia.org/wiki/Adenosine_triphosphate" TargetMode="External"/><Relationship Id="rId1" Type="http://schemas.openxmlformats.org/officeDocument/2006/relationships/slideLayout" Target="../slideLayouts/slideLayout2.xml"/><Relationship Id="rId6" Type="http://schemas.openxmlformats.org/officeDocument/2006/relationships/hyperlink" Target="https://en.wikipedia.org/wiki/Acetyl-CoA" TargetMode="External"/><Relationship Id="rId5" Type="http://schemas.openxmlformats.org/officeDocument/2006/relationships/hyperlink" Target="https://en.wikipedia.org/wiki/Flavin_mononucleotide" TargetMode="External"/><Relationship Id="rId4" Type="http://schemas.openxmlformats.org/officeDocument/2006/relationships/hyperlink" Target="https://en.wikipedia.org/wiki/Nicotinamide_adenine_dinucleotide"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7.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8430-7227-4740-AAA7-FB418F5F7763}"/>
              </a:ext>
            </a:extLst>
          </p:cNvPr>
          <p:cNvSpPr>
            <a:spLocks noGrp="1"/>
          </p:cNvSpPr>
          <p:nvPr>
            <p:ph type="ctrTitle"/>
          </p:nvPr>
        </p:nvSpPr>
        <p:spPr>
          <a:xfrm>
            <a:off x="2667000" y="388072"/>
            <a:ext cx="6858000" cy="2387600"/>
          </a:xfrm>
        </p:spPr>
        <p:txBody>
          <a:bodyPr/>
          <a:lstStyle/>
          <a:p>
            <a:r>
              <a:rPr lang="en-US" dirty="0"/>
              <a:t>MCB 3421</a:t>
            </a:r>
            <a:br>
              <a:rPr lang="en-US" dirty="0"/>
            </a:br>
            <a:r>
              <a:rPr lang="en-US" dirty="0"/>
              <a:t>Class 4 2023</a:t>
            </a:r>
          </a:p>
        </p:txBody>
      </p:sp>
      <p:sp>
        <p:nvSpPr>
          <p:cNvPr id="3" name="Subtitle 2">
            <a:extLst>
              <a:ext uri="{FF2B5EF4-FFF2-40B4-BE49-F238E27FC236}">
                <a16:creationId xmlns:a16="http://schemas.microsoft.com/office/drawing/2014/main" id="{92F969A0-087A-F747-AB1D-446373D9937B}"/>
              </a:ext>
            </a:extLst>
          </p:cNvPr>
          <p:cNvSpPr>
            <a:spLocks noGrp="1"/>
          </p:cNvSpPr>
          <p:nvPr>
            <p:ph type="subTitle" idx="1"/>
          </p:nvPr>
        </p:nvSpPr>
        <p:spPr/>
        <p:txBody>
          <a:bodyPr>
            <a:normAutofit fontScale="55000" lnSpcReduction="20000"/>
          </a:bodyPr>
          <a:lstStyle/>
          <a:p>
            <a:r>
              <a:rPr lang="en-US" dirty="0"/>
              <a:t>Discussion of Lab</a:t>
            </a:r>
          </a:p>
          <a:p>
            <a:endParaRPr lang="en-US" dirty="0"/>
          </a:p>
          <a:p>
            <a:r>
              <a:rPr lang="en-US" dirty="0"/>
              <a:t>ATP binding sites –</a:t>
            </a:r>
          </a:p>
          <a:p>
            <a:r>
              <a:rPr lang="en-US" dirty="0"/>
              <a:t>Shared Ancestry </a:t>
            </a:r>
            <a:r>
              <a:rPr lang="en-US" i="1" dirty="0"/>
              <a:t>versus</a:t>
            </a:r>
            <a:r>
              <a:rPr lang="en-US" dirty="0"/>
              <a:t> Convergent Evolution </a:t>
            </a:r>
          </a:p>
          <a:p>
            <a:endParaRPr lang="en-US" dirty="0"/>
          </a:p>
          <a:p>
            <a:r>
              <a:rPr lang="en-US" dirty="0"/>
              <a:t>The RNA World </a:t>
            </a:r>
          </a:p>
        </p:txBody>
      </p:sp>
    </p:spTree>
    <p:extLst>
      <p:ext uri="{BB962C8B-B14F-4D97-AF65-F5344CB8AC3E}">
        <p14:creationId xmlns:p14="http://schemas.microsoft.com/office/powerpoint/2010/main" val="2988891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F6DEA-104A-A54D-B76F-9111249DB27B}"/>
              </a:ext>
            </a:extLst>
          </p:cNvPr>
          <p:cNvSpPr txBox="1"/>
          <p:nvPr/>
        </p:nvSpPr>
        <p:spPr>
          <a:xfrm>
            <a:off x="2062716" y="448887"/>
            <a:ext cx="8330964" cy="1477328"/>
          </a:xfrm>
          <a:prstGeom prst="rect">
            <a:avLst/>
          </a:prstGeom>
          <a:noFill/>
        </p:spPr>
        <p:txBody>
          <a:bodyPr wrap="square" rtlCol="0">
            <a:spAutoFit/>
          </a:bodyPr>
          <a:lstStyle/>
          <a:p>
            <a:r>
              <a:rPr lang="en-US" dirty="0"/>
              <a:t>The most common fold in proteins is the </a:t>
            </a:r>
            <a:r>
              <a:rPr lang="en-US" u="sng" dirty="0">
                <a:hlinkClick r:id="rId2"/>
              </a:rPr>
              <a:t>Rossmann fold</a:t>
            </a:r>
            <a:r>
              <a:rPr lang="en-US" dirty="0"/>
              <a:t> occurring in most nucleotide binding proteins.  Examples are the V-/F-/A-ATPases, helicases, P-type ATPases, myosin …. </a:t>
            </a:r>
          </a:p>
          <a:p>
            <a:r>
              <a:rPr lang="en-US" dirty="0"/>
              <a:t>At the core of the fold is a beta alpha beta fold, and the presence of the so-called Walker motifs. </a:t>
            </a:r>
          </a:p>
        </p:txBody>
      </p:sp>
      <p:pic>
        <p:nvPicPr>
          <p:cNvPr id="6" name="Picture 5">
            <a:extLst>
              <a:ext uri="{FF2B5EF4-FFF2-40B4-BE49-F238E27FC236}">
                <a16:creationId xmlns:a16="http://schemas.microsoft.com/office/drawing/2014/main" id="{22B16B80-5AEA-7246-92D2-65FC5FD11C6D}"/>
              </a:ext>
            </a:extLst>
          </p:cNvPr>
          <p:cNvPicPr>
            <a:picLocks noChangeAspect="1"/>
          </p:cNvPicPr>
          <p:nvPr/>
        </p:nvPicPr>
        <p:blipFill>
          <a:blip r:embed="rId3"/>
          <a:stretch>
            <a:fillRect/>
          </a:stretch>
        </p:blipFill>
        <p:spPr>
          <a:xfrm>
            <a:off x="2331720" y="3371850"/>
            <a:ext cx="7645400" cy="2266950"/>
          </a:xfrm>
          <a:prstGeom prst="rect">
            <a:avLst/>
          </a:prstGeom>
        </p:spPr>
      </p:pic>
      <p:sp>
        <p:nvSpPr>
          <p:cNvPr id="8" name="TextBox 7">
            <a:extLst>
              <a:ext uri="{FF2B5EF4-FFF2-40B4-BE49-F238E27FC236}">
                <a16:creationId xmlns:a16="http://schemas.microsoft.com/office/drawing/2014/main" id="{EC585D3B-674B-FA46-A5CE-8E5BF6594421}"/>
              </a:ext>
            </a:extLst>
          </p:cNvPr>
          <p:cNvSpPr txBox="1"/>
          <p:nvPr/>
        </p:nvSpPr>
        <p:spPr>
          <a:xfrm>
            <a:off x="2164081" y="6096000"/>
            <a:ext cx="6148543" cy="369332"/>
          </a:xfrm>
          <a:prstGeom prst="rect">
            <a:avLst/>
          </a:prstGeom>
          <a:noFill/>
        </p:spPr>
        <p:txBody>
          <a:bodyPr wrap="none" rtlCol="0">
            <a:spAutoFit/>
          </a:bodyPr>
          <a:lstStyle/>
          <a:p>
            <a:r>
              <a:rPr lang="en-US" dirty="0"/>
              <a:t>(From </a:t>
            </a:r>
            <a:r>
              <a:rPr lang="en-US" dirty="0">
                <a:hlinkClick r:id="rId2"/>
              </a:rPr>
              <a:t>http://proteopedia.org/wiki/index.php/Rossmann_fold</a:t>
            </a:r>
            <a:r>
              <a:rPr lang="en-US" dirty="0"/>
              <a:t>)  </a:t>
            </a:r>
          </a:p>
        </p:txBody>
      </p:sp>
    </p:spTree>
    <p:extLst>
      <p:ext uri="{BB962C8B-B14F-4D97-AF65-F5344CB8AC3E}">
        <p14:creationId xmlns:p14="http://schemas.microsoft.com/office/powerpoint/2010/main" val="399744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F6DEA-104A-A54D-B76F-9111249DB27B}"/>
              </a:ext>
            </a:extLst>
          </p:cNvPr>
          <p:cNvSpPr txBox="1"/>
          <p:nvPr/>
        </p:nvSpPr>
        <p:spPr>
          <a:xfrm>
            <a:off x="1374721" y="547797"/>
            <a:ext cx="8330964" cy="1938992"/>
          </a:xfrm>
          <a:prstGeom prst="rect">
            <a:avLst/>
          </a:prstGeom>
          <a:noFill/>
        </p:spPr>
        <p:txBody>
          <a:bodyPr wrap="square" rtlCol="0">
            <a:spAutoFit/>
          </a:bodyPr>
          <a:lstStyle/>
          <a:p>
            <a:r>
              <a:rPr lang="en-US" sz="2000" dirty="0"/>
              <a:t>It is conceivable that all the </a:t>
            </a:r>
            <a:r>
              <a:rPr lang="en-US" sz="2000" dirty="0" err="1"/>
              <a:t>Rossmann</a:t>
            </a:r>
            <a:r>
              <a:rPr lang="en-US" sz="2000" dirty="0"/>
              <a:t> fold domains are homologous, but the beta alpha beta arrangement is rather simple, and one cannot exclude the possibility of convergent evolution (i.e., the </a:t>
            </a:r>
            <a:r>
              <a:rPr lang="en-US" sz="2000" dirty="0" err="1"/>
              <a:t>Rossmann</a:t>
            </a:r>
            <a:r>
              <a:rPr lang="en-US" sz="2000" dirty="0"/>
              <a:t> fold in ATP synthases, might not have common shared ancestry with the </a:t>
            </a:r>
            <a:r>
              <a:rPr lang="en-US" sz="2000" dirty="0" err="1"/>
              <a:t>Rossmann</a:t>
            </a:r>
            <a:r>
              <a:rPr lang="en-US" sz="2000" dirty="0"/>
              <a:t> fold in P-type ATPases, ABC transporters, or the NADH binding 3-phosphoglycerate dehydrogenase) </a:t>
            </a:r>
          </a:p>
        </p:txBody>
      </p:sp>
      <p:sp>
        <p:nvSpPr>
          <p:cNvPr id="3" name="TextBox 2">
            <a:extLst>
              <a:ext uri="{FF2B5EF4-FFF2-40B4-BE49-F238E27FC236}">
                <a16:creationId xmlns:a16="http://schemas.microsoft.com/office/drawing/2014/main" id="{E6F759CE-5411-3940-B988-5A7868317D09}"/>
              </a:ext>
            </a:extLst>
          </p:cNvPr>
          <p:cNvSpPr txBox="1"/>
          <p:nvPr/>
        </p:nvSpPr>
        <p:spPr>
          <a:xfrm>
            <a:off x="1374721" y="3522023"/>
            <a:ext cx="8896350" cy="2554545"/>
          </a:xfrm>
          <a:prstGeom prst="rect">
            <a:avLst/>
          </a:prstGeom>
          <a:noFill/>
        </p:spPr>
        <p:txBody>
          <a:bodyPr wrap="square" rtlCol="0">
            <a:spAutoFit/>
          </a:bodyPr>
          <a:lstStyle/>
          <a:p>
            <a:r>
              <a:rPr lang="en-US" sz="2000" dirty="0"/>
              <a:t>“</a:t>
            </a:r>
            <a:r>
              <a:rPr lang="en-US" sz="2000" i="1" dirty="0"/>
              <a:t>The basic nucleus of the </a:t>
            </a:r>
            <a:r>
              <a:rPr lang="el-GR" sz="2000" i="1" dirty="0" err="1"/>
              <a:t>βαβ</a:t>
            </a:r>
            <a:r>
              <a:rPr lang="el-GR" sz="2000" i="1" dirty="0"/>
              <a:t> </a:t>
            </a:r>
            <a:r>
              <a:rPr lang="en-US" sz="2000" i="1" dirty="0"/>
              <a:t>fold is about 30 residues. In many proteins that do not share any significant sequence homology, there exists an extensive tertiary structural homology beyond this 30 residue segment, particularly in specific domains that bind dinucleotides. Therefore, the probability that this type of extensive structural homology evolved independently is very low. Thus, most likely </a:t>
            </a:r>
            <a:r>
              <a:rPr lang="el-GR" sz="2000" i="1" dirty="0" err="1"/>
              <a:t>βαβ</a:t>
            </a:r>
            <a:r>
              <a:rPr lang="el-GR" sz="2000" i="1" dirty="0"/>
              <a:t> </a:t>
            </a:r>
            <a:r>
              <a:rPr lang="en-US" sz="2000" i="1" dirty="0"/>
              <a:t>fold represents an ancient structure that left its vestige in numerous proteins. Certainly, this conclusion does not exclude the possibility of independent convergent evolution.</a:t>
            </a:r>
            <a:r>
              <a:rPr lang="en-US" sz="2000" dirty="0"/>
              <a:t>” </a:t>
            </a:r>
            <a:br>
              <a:rPr lang="en-US" sz="2000" dirty="0"/>
            </a:br>
            <a:r>
              <a:rPr lang="en-US" sz="2000" dirty="0"/>
              <a:t>From </a:t>
            </a:r>
            <a:r>
              <a:rPr lang="en-US" sz="2000" dirty="0">
                <a:hlinkClick r:id="rId2"/>
              </a:rPr>
              <a:t>http://proteopedia.org/wiki/index.php/Rossmann_fold</a:t>
            </a:r>
            <a:r>
              <a:rPr lang="en-US" sz="2000" dirty="0"/>
              <a:t>  </a:t>
            </a:r>
          </a:p>
        </p:txBody>
      </p:sp>
    </p:spTree>
    <p:extLst>
      <p:ext uri="{BB962C8B-B14F-4D97-AF65-F5344CB8AC3E}">
        <p14:creationId xmlns:p14="http://schemas.microsoft.com/office/powerpoint/2010/main" val="31180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CA98-890A-EC45-A9AE-DC9B5EF1A9FE}"/>
              </a:ext>
            </a:extLst>
          </p:cNvPr>
          <p:cNvSpPr>
            <a:spLocks noGrp="1"/>
          </p:cNvSpPr>
          <p:nvPr>
            <p:ph type="title"/>
          </p:nvPr>
        </p:nvSpPr>
        <p:spPr/>
        <p:txBody>
          <a:bodyPr/>
          <a:lstStyle/>
          <a:p>
            <a:r>
              <a:rPr lang="en-US" dirty="0"/>
              <a:t>GRASP ATP binding site </a:t>
            </a:r>
          </a:p>
        </p:txBody>
      </p:sp>
      <p:sp>
        <p:nvSpPr>
          <p:cNvPr id="3" name="Content Placeholder 2">
            <a:extLst>
              <a:ext uri="{FF2B5EF4-FFF2-40B4-BE49-F238E27FC236}">
                <a16:creationId xmlns:a16="http://schemas.microsoft.com/office/drawing/2014/main" id="{70876CAC-A5EF-7145-BDB2-9A73B12FEF22}"/>
              </a:ext>
            </a:extLst>
          </p:cNvPr>
          <p:cNvSpPr>
            <a:spLocks noGrp="1"/>
          </p:cNvSpPr>
          <p:nvPr>
            <p:ph idx="1"/>
          </p:nvPr>
        </p:nvSpPr>
        <p:spPr>
          <a:xfrm>
            <a:off x="1858662" y="1992787"/>
            <a:ext cx="7886700" cy="4351338"/>
          </a:xfrm>
        </p:spPr>
        <p:txBody>
          <a:bodyPr>
            <a:normAutofit/>
          </a:bodyPr>
          <a:lstStyle/>
          <a:p>
            <a:pPr marL="0" indent="0">
              <a:buNone/>
            </a:pPr>
            <a:r>
              <a:rPr lang="en-US" dirty="0"/>
              <a:t>A second unrelated ATP binding domain is the </a:t>
            </a:r>
            <a:r>
              <a:rPr lang="en-US" u="sng" dirty="0">
                <a:hlinkClick r:id="rId2"/>
              </a:rPr>
              <a:t>GRASP domain</a:t>
            </a:r>
            <a:r>
              <a:rPr lang="en-US" dirty="0"/>
              <a:t>.  Examples are D </a:t>
            </a:r>
            <a:r>
              <a:rPr lang="en-US" dirty="0" err="1"/>
              <a:t>alanin</a:t>
            </a:r>
            <a:r>
              <a:rPr lang="en-US" dirty="0"/>
              <a:t> – D-</a:t>
            </a:r>
            <a:r>
              <a:rPr lang="en-US" dirty="0" err="1"/>
              <a:t>Alanin</a:t>
            </a:r>
            <a:r>
              <a:rPr lang="en-US" dirty="0"/>
              <a:t> ligase, glutathione synthetase, carbamoyl phosphate synthetase and many other enzymes that use the energy from ATP to ligate two substrates.</a:t>
            </a:r>
          </a:p>
        </p:txBody>
      </p:sp>
    </p:spTree>
    <p:extLst>
      <p:ext uri="{BB962C8B-B14F-4D97-AF65-F5344CB8AC3E}">
        <p14:creationId xmlns:p14="http://schemas.microsoft.com/office/powerpoint/2010/main" val="1252032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CA98-890A-EC45-A9AE-DC9B5EF1A9FE}"/>
              </a:ext>
            </a:extLst>
          </p:cNvPr>
          <p:cNvSpPr>
            <a:spLocks noGrp="1"/>
          </p:cNvSpPr>
          <p:nvPr>
            <p:ph type="title"/>
          </p:nvPr>
        </p:nvSpPr>
        <p:spPr>
          <a:xfrm>
            <a:off x="757881" y="476338"/>
            <a:ext cx="7886700" cy="1325563"/>
          </a:xfrm>
        </p:spPr>
        <p:txBody>
          <a:bodyPr>
            <a:normAutofit fontScale="90000"/>
          </a:bodyPr>
          <a:lstStyle/>
          <a:p>
            <a:r>
              <a:rPr lang="en-US" dirty="0"/>
              <a:t>GRASP </a:t>
            </a:r>
            <a:br>
              <a:rPr lang="en-US" dirty="0"/>
            </a:br>
            <a:r>
              <a:rPr lang="en-US" dirty="0"/>
              <a:t>ATP </a:t>
            </a:r>
            <a:br>
              <a:rPr lang="en-US" dirty="0"/>
            </a:br>
            <a:r>
              <a:rPr lang="en-US" dirty="0"/>
              <a:t>binding sites </a:t>
            </a:r>
          </a:p>
        </p:txBody>
      </p:sp>
      <p:pic>
        <p:nvPicPr>
          <p:cNvPr id="6" name="Picture 5">
            <a:extLst>
              <a:ext uri="{FF2B5EF4-FFF2-40B4-BE49-F238E27FC236}">
                <a16:creationId xmlns:a16="http://schemas.microsoft.com/office/drawing/2014/main" id="{2497F576-0E0A-7648-9B87-53A2D068F35B}"/>
              </a:ext>
            </a:extLst>
          </p:cNvPr>
          <p:cNvPicPr>
            <a:picLocks noChangeAspect="1"/>
          </p:cNvPicPr>
          <p:nvPr/>
        </p:nvPicPr>
        <p:blipFill>
          <a:blip r:embed="rId2"/>
          <a:stretch>
            <a:fillRect/>
          </a:stretch>
        </p:blipFill>
        <p:spPr>
          <a:xfrm>
            <a:off x="3886200" y="95250"/>
            <a:ext cx="6527800" cy="6527800"/>
          </a:xfrm>
          <a:prstGeom prst="rect">
            <a:avLst/>
          </a:prstGeom>
        </p:spPr>
      </p:pic>
    </p:spTree>
    <p:extLst>
      <p:ext uri="{BB962C8B-B14F-4D97-AF65-F5344CB8AC3E}">
        <p14:creationId xmlns:p14="http://schemas.microsoft.com/office/powerpoint/2010/main" val="403951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0EC3-75A4-F34D-AF0A-A3B207BE111B}"/>
              </a:ext>
            </a:extLst>
          </p:cNvPr>
          <p:cNvSpPr>
            <a:spLocks noGrp="1"/>
          </p:cNvSpPr>
          <p:nvPr>
            <p:ph type="title"/>
          </p:nvPr>
        </p:nvSpPr>
        <p:spPr>
          <a:xfrm>
            <a:off x="1102326" y="250272"/>
            <a:ext cx="7886700" cy="968374"/>
          </a:xfrm>
        </p:spPr>
        <p:txBody>
          <a:bodyPr/>
          <a:lstStyle/>
          <a:p>
            <a:r>
              <a:rPr lang="en-US" dirty="0"/>
              <a:t>SELEX </a:t>
            </a:r>
          </a:p>
        </p:txBody>
      </p:sp>
      <p:sp>
        <p:nvSpPr>
          <p:cNvPr id="4" name="Rectangle 2">
            <a:extLst>
              <a:ext uri="{FF2B5EF4-FFF2-40B4-BE49-F238E27FC236}">
                <a16:creationId xmlns:a16="http://schemas.microsoft.com/office/drawing/2014/main" id="{08BD2B00-36D4-A548-8D2C-BD96BDD2715C}"/>
              </a:ext>
            </a:extLst>
          </p:cNvPr>
          <p:cNvSpPr>
            <a:spLocks noChangeArrowheads="1"/>
          </p:cNvSpPr>
          <p:nvPr/>
        </p:nvSpPr>
        <p:spPr bwMode="auto">
          <a:xfrm>
            <a:off x="3505200" y="203320"/>
            <a:ext cx="124934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3249" name="Picture 3" descr="/var/folders/q4/qjwmzvy16472krcq70d248340000gn/T/com.microsoft.Word/WebArchiveCopyPasteTempFiles/Isolating-aptamers-by-Selective-Evolution-of-Ligands-by-Exponential-Enrichment-SELEX_W640.jpg">
            <a:extLst>
              <a:ext uri="{FF2B5EF4-FFF2-40B4-BE49-F238E27FC236}">
                <a16:creationId xmlns:a16="http://schemas.microsoft.com/office/drawing/2014/main" id="{CCC09D69-17A9-E04A-ADF9-6EE9E5A802A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05200" y="365127"/>
            <a:ext cx="6879656" cy="590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3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B96D-E420-7D4E-9C15-7237C65B251B}"/>
              </a:ext>
            </a:extLst>
          </p:cNvPr>
          <p:cNvSpPr>
            <a:spLocks noGrp="1"/>
          </p:cNvSpPr>
          <p:nvPr>
            <p:ph type="title"/>
          </p:nvPr>
        </p:nvSpPr>
        <p:spPr>
          <a:xfrm>
            <a:off x="2152650" y="365127"/>
            <a:ext cx="7886700" cy="930274"/>
          </a:xfrm>
        </p:spPr>
        <p:txBody>
          <a:bodyPr/>
          <a:lstStyle/>
          <a:p>
            <a:r>
              <a:rPr lang="en-US" dirty="0"/>
              <a:t>RNA display </a:t>
            </a:r>
          </a:p>
        </p:txBody>
      </p:sp>
      <p:sp>
        <p:nvSpPr>
          <p:cNvPr id="4" name="Rectangle 2">
            <a:extLst>
              <a:ext uri="{FF2B5EF4-FFF2-40B4-BE49-F238E27FC236}">
                <a16:creationId xmlns:a16="http://schemas.microsoft.com/office/drawing/2014/main" id="{CEFC1AED-7930-FB41-8B7F-69625948B8F1}"/>
              </a:ext>
            </a:extLst>
          </p:cNvPr>
          <p:cNvSpPr>
            <a:spLocks noChangeArrowheads="1"/>
          </p:cNvSpPr>
          <p:nvPr/>
        </p:nvSpPr>
        <p:spPr bwMode="auto">
          <a:xfrm>
            <a:off x="5467350" y="9643"/>
            <a:ext cx="15291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4273" name="Picture 4" descr="/var/folders/q4/qjwmzvy16472krcq70d248340000gn/T/com.microsoft.Word/WebArchiveCopyPasteTempFiles/1-s2.0-S0968000403000367-gr1.gif">
            <a:extLst>
              <a:ext uri="{FF2B5EF4-FFF2-40B4-BE49-F238E27FC236}">
                <a16:creationId xmlns:a16="http://schemas.microsoft.com/office/drawing/2014/main" id="{17A431E9-E3E8-2346-BCB4-840BEDF42B5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39571" y="171450"/>
            <a:ext cx="4266429" cy="6246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49F23B-606A-CD48-8E50-2A0FEAC9AF3E}"/>
              </a:ext>
            </a:extLst>
          </p:cNvPr>
          <p:cNvSpPr txBox="1"/>
          <p:nvPr/>
        </p:nvSpPr>
        <p:spPr>
          <a:xfrm>
            <a:off x="1638300" y="6417991"/>
            <a:ext cx="8295156" cy="400110"/>
          </a:xfrm>
          <a:prstGeom prst="rect">
            <a:avLst/>
          </a:prstGeom>
          <a:noFill/>
        </p:spPr>
        <p:txBody>
          <a:bodyPr wrap="none" rtlCol="0">
            <a:spAutoFit/>
          </a:bodyPr>
          <a:lstStyle/>
          <a:p>
            <a:r>
              <a:rPr lang="en-US" sz="2000" dirty="0"/>
              <a:t>from </a:t>
            </a:r>
            <a:r>
              <a:rPr lang="en-US" sz="2000" u="sng" dirty="0">
                <a:hlinkClick r:id="rId4"/>
              </a:rPr>
              <a:t>https://www.sciencedirect.com/science/article/pii/S0968000403000367</a:t>
            </a:r>
            <a:endParaRPr lang="en-US" sz="2000" dirty="0"/>
          </a:p>
        </p:txBody>
      </p:sp>
    </p:spTree>
    <p:extLst>
      <p:ext uri="{BB962C8B-B14F-4D97-AF65-F5344CB8AC3E}">
        <p14:creationId xmlns:p14="http://schemas.microsoft.com/office/powerpoint/2010/main" val="3064717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B96D-E420-7D4E-9C15-7237C65B251B}"/>
              </a:ext>
            </a:extLst>
          </p:cNvPr>
          <p:cNvSpPr>
            <a:spLocks noGrp="1"/>
          </p:cNvSpPr>
          <p:nvPr>
            <p:ph type="title"/>
          </p:nvPr>
        </p:nvSpPr>
        <p:spPr>
          <a:xfrm>
            <a:off x="2152650" y="365127"/>
            <a:ext cx="7886700" cy="930274"/>
          </a:xfrm>
        </p:spPr>
        <p:txBody>
          <a:bodyPr/>
          <a:lstStyle/>
          <a:p>
            <a:r>
              <a:rPr lang="en-US" dirty="0"/>
              <a:t> </a:t>
            </a:r>
          </a:p>
        </p:txBody>
      </p:sp>
      <p:sp>
        <p:nvSpPr>
          <p:cNvPr id="4" name="Rectangle 2">
            <a:extLst>
              <a:ext uri="{FF2B5EF4-FFF2-40B4-BE49-F238E27FC236}">
                <a16:creationId xmlns:a16="http://schemas.microsoft.com/office/drawing/2014/main" id="{CEFC1AED-7930-FB41-8B7F-69625948B8F1}"/>
              </a:ext>
            </a:extLst>
          </p:cNvPr>
          <p:cNvSpPr>
            <a:spLocks noChangeArrowheads="1"/>
          </p:cNvSpPr>
          <p:nvPr/>
        </p:nvSpPr>
        <p:spPr bwMode="auto">
          <a:xfrm>
            <a:off x="5467350" y="9643"/>
            <a:ext cx="15291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3549F23B-606A-CD48-8E50-2A0FEAC9AF3E}"/>
              </a:ext>
            </a:extLst>
          </p:cNvPr>
          <p:cNvSpPr txBox="1"/>
          <p:nvPr/>
        </p:nvSpPr>
        <p:spPr>
          <a:xfrm>
            <a:off x="1638300" y="6417991"/>
            <a:ext cx="8295156" cy="400110"/>
          </a:xfrm>
          <a:prstGeom prst="rect">
            <a:avLst/>
          </a:prstGeom>
          <a:noFill/>
        </p:spPr>
        <p:txBody>
          <a:bodyPr wrap="none" rtlCol="0">
            <a:spAutoFit/>
          </a:bodyPr>
          <a:lstStyle/>
          <a:p>
            <a:r>
              <a:rPr lang="en-US" sz="2000" dirty="0"/>
              <a:t>from </a:t>
            </a:r>
            <a:r>
              <a:rPr lang="en-US" sz="2000" u="sng" dirty="0">
                <a:hlinkClick r:id="rId2"/>
              </a:rPr>
              <a:t>https://www.sciencedirect.com/science/article/pii/S0968000403000367</a:t>
            </a:r>
            <a:endParaRPr lang="en-US" sz="2000" dirty="0"/>
          </a:p>
        </p:txBody>
      </p:sp>
      <p:sp>
        <p:nvSpPr>
          <p:cNvPr id="3" name="Rectangle 2">
            <a:extLst>
              <a:ext uri="{FF2B5EF4-FFF2-40B4-BE49-F238E27FC236}">
                <a16:creationId xmlns:a16="http://schemas.microsoft.com/office/drawing/2014/main" id="{50DC0890-1AFE-2742-838B-BE923BA867AD}"/>
              </a:ext>
            </a:extLst>
          </p:cNvPr>
          <p:cNvSpPr>
            <a:spLocks noChangeArrowheads="1"/>
          </p:cNvSpPr>
          <p:nvPr/>
        </p:nvSpPr>
        <p:spPr bwMode="auto">
          <a:xfrm>
            <a:off x="1638300" y="55362"/>
            <a:ext cx="191718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5297" name="Picture 5" descr="/var/folders/q4/qjwmzvy16472krcq70d248340000gn/T/com.microsoft.Word/WebArchiveCopyPasteTempFiles/1-s2.0-S0968000403000367-gr3.gif">
            <a:extLst>
              <a:ext uri="{FF2B5EF4-FFF2-40B4-BE49-F238E27FC236}">
                <a16:creationId xmlns:a16="http://schemas.microsoft.com/office/drawing/2014/main" id="{870331D3-13AB-1943-B13F-073460A6590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38300" y="217169"/>
            <a:ext cx="893493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87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6" descr="Figure 1">
            <a:extLst>
              <a:ext uri="{FF2B5EF4-FFF2-40B4-BE49-F238E27FC236}">
                <a16:creationId xmlns:a16="http://schemas.microsoft.com/office/drawing/2014/main" id="{7752B346-EFA8-844E-9CA2-25B4467082E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52650" y="398072"/>
            <a:ext cx="8401050" cy="4949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7E175D-7E7E-5C42-8267-AC6BB0BCEA04}"/>
              </a:ext>
            </a:extLst>
          </p:cNvPr>
          <p:cNvSpPr>
            <a:spLocks noGrp="1"/>
          </p:cNvSpPr>
          <p:nvPr>
            <p:ph type="title"/>
          </p:nvPr>
        </p:nvSpPr>
        <p:spPr>
          <a:xfrm>
            <a:off x="1655345" y="-146253"/>
            <a:ext cx="7886700" cy="1325563"/>
          </a:xfrm>
        </p:spPr>
        <p:txBody>
          <a:bodyPr/>
          <a:lstStyle/>
          <a:p>
            <a:r>
              <a:rPr lang="en-US" dirty="0"/>
              <a:t>Keefe and </a:t>
            </a:r>
            <a:r>
              <a:rPr lang="en-US" dirty="0" err="1"/>
              <a:t>Szostak’s</a:t>
            </a:r>
            <a:r>
              <a:rPr lang="en-US" dirty="0"/>
              <a:t> description</a:t>
            </a:r>
          </a:p>
        </p:txBody>
      </p:sp>
      <p:sp>
        <p:nvSpPr>
          <p:cNvPr id="5" name="Rectangle 4">
            <a:extLst>
              <a:ext uri="{FF2B5EF4-FFF2-40B4-BE49-F238E27FC236}">
                <a16:creationId xmlns:a16="http://schemas.microsoft.com/office/drawing/2014/main" id="{C268E0E8-02C6-6D40-A3A7-E6607CBF2C13}"/>
              </a:ext>
            </a:extLst>
          </p:cNvPr>
          <p:cNvSpPr>
            <a:spLocks noChangeArrowheads="1"/>
          </p:cNvSpPr>
          <p:nvPr/>
        </p:nvSpPr>
        <p:spPr bwMode="auto">
          <a:xfrm>
            <a:off x="1828800" y="1528882"/>
            <a:ext cx="16347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A53F73C7-3BE4-AA4C-8424-8BA3407F6C88}"/>
              </a:ext>
            </a:extLst>
          </p:cNvPr>
          <p:cNvSpPr/>
          <p:nvPr/>
        </p:nvSpPr>
        <p:spPr>
          <a:xfrm>
            <a:off x="4395628" y="6339208"/>
            <a:ext cx="7620828"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from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https://www.nature.com/articles/35070613</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E038C720-4951-F14E-9555-D0CBF8BC1292}"/>
              </a:ext>
            </a:extLst>
          </p:cNvPr>
          <p:cNvSpPr txBox="1"/>
          <p:nvPr/>
        </p:nvSpPr>
        <p:spPr>
          <a:xfrm>
            <a:off x="2040777" y="5143401"/>
            <a:ext cx="7954293" cy="1292662"/>
          </a:xfrm>
          <a:prstGeom prst="rect">
            <a:avLst/>
          </a:prstGeom>
          <a:noFill/>
        </p:spPr>
        <p:txBody>
          <a:bodyPr wrap="none" rtlCol="0">
            <a:spAutoFit/>
          </a:bodyPr>
          <a:lstStyle/>
          <a:p>
            <a:r>
              <a:rPr lang="en-US" sz="2000" dirty="0"/>
              <a:t>Four distinct ATP binding peptides isolated.</a:t>
            </a:r>
          </a:p>
          <a:p>
            <a:r>
              <a:rPr lang="en-US" sz="2000" i="1" dirty="0"/>
              <a:t>”estimate that roughly 1 in 10</a:t>
            </a:r>
            <a:r>
              <a:rPr lang="en-US" sz="2000" i="1" baseline="30000" dirty="0"/>
              <a:t>11</a:t>
            </a:r>
            <a:r>
              <a:rPr lang="en-US" sz="2000" i="1" dirty="0"/>
              <a:t> of all random-sequence proteins </a:t>
            </a:r>
            <a:br>
              <a:rPr lang="en-US" sz="2000" i="1" dirty="0"/>
            </a:br>
            <a:r>
              <a:rPr lang="en-US" sz="2000" i="1" dirty="0"/>
              <a:t>have ATP-binding activity comparable to the proteins isolated in this study”</a:t>
            </a:r>
          </a:p>
          <a:p>
            <a:endParaRPr lang="en-US" dirty="0"/>
          </a:p>
        </p:txBody>
      </p:sp>
    </p:spTree>
    <p:extLst>
      <p:ext uri="{BB962C8B-B14F-4D97-AF65-F5344CB8AC3E}">
        <p14:creationId xmlns:p14="http://schemas.microsoft.com/office/powerpoint/2010/main" val="3760560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D4F2-D6B4-1548-BA0D-793BA110492A}"/>
              </a:ext>
            </a:extLst>
          </p:cNvPr>
          <p:cNvSpPr>
            <a:spLocks noGrp="1"/>
          </p:cNvSpPr>
          <p:nvPr>
            <p:ph type="title"/>
          </p:nvPr>
        </p:nvSpPr>
        <p:spPr>
          <a:xfrm>
            <a:off x="397991" y="713516"/>
            <a:ext cx="7886700" cy="1325563"/>
          </a:xfrm>
        </p:spPr>
        <p:txBody>
          <a:bodyPr>
            <a:normAutofit fontScale="90000"/>
          </a:bodyPr>
          <a:lstStyle/>
          <a:p>
            <a:r>
              <a:rPr lang="en-US" dirty="0"/>
              <a:t>One of these in vitro selected peptides was crystalized by </a:t>
            </a:r>
            <a:br>
              <a:rPr lang="en-US" dirty="0"/>
            </a:br>
            <a:r>
              <a:rPr lang="en-US" sz="2700" b="1" u="sng" dirty="0">
                <a:hlinkClick r:id="rId2"/>
              </a:rPr>
              <a:t>Lo Surdo, P.</a:t>
            </a:r>
            <a:r>
              <a:rPr lang="en-US" sz="2700" dirty="0">
                <a:hlinkClick r:id="rId2"/>
              </a:rPr>
              <a:t>, </a:t>
            </a:r>
            <a:br>
              <a:rPr lang="en-US" sz="2700" dirty="0">
                <a:hlinkClick r:id="rId2"/>
              </a:rPr>
            </a:br>
            <a:r>
              <a:rPr lang="en-US" sz="2700" b="1" u="sng" dirty="0">
                <a:hlinkClick r:id="rId2"/>
              </a:rPr>
              <a:t>Walsh, M.A.</a:t>
            </a:r>
            <a:r>
              <a:rPr lang="en-US" sz="2700" dirty="0">
                <a:hlinkClick r:id="rId2"/>
              </a:rPr>
              <a:t>,</a:t>
            </a:r>
            <a:br>
              <a:rPr lang="en-US" sz="2700" dirty="0">
                <a:hlinkClick r:id="rId2"/>
              </a:rPr>
            </a:br>
            <a:r>
              <a:rPr lang="en-US" sz="2700" dirty="0">
                <a:hlinkClick r:id="rId2"/>
              </a:rPr>
              <a:t> </a:t>
            </a:r>
            <a:r>
              <a:rPr lang="en-US" sz="2700" b="1" u="sng" dirty="0">
                <a:hlinkClick r:id="rId2"/>
              </a:rPr>
              <a:t>Sollazzo, M.</a:t>
            </a:r>
            <a:r>
              <a:rPr lang="en-US" sz="2700" dirty="0"/>
              <a:t>  </a:t>
            </a:r>
            <a:br>
              <a:rPr lang="en-US" sz="2700" dirty="0"/>
            </a:br>
            <a:endParaRPr lang="en-US" sz="2700" dirty="0"/>
          </a:p>
        </p:txBody>
      </p:sp>
      <p:pic>
        <p:nvPicPr>
          <p:cNvPr id="7" name="Picture 6">
            <a:extLst>
              <a:ext uri="{FF2B5EF4-FFF2-40B4-BE49-F238E27FC236}">
                <a16:creationId xmlns:a16="http://schemas.microsoft.com/office/drawing/2014/main" id="{5A63D3D8-0D4C-9144-8A9E-B337B0DCECBD}"/>
              </a:ext>
            </a:extLst>
          </p:cNvPr>
          <p:cNvPicPr>
            <a:picLocks noChangeAspect="1"/>
          </p:cNvPicPr>
          <p:nvPr/>
        </p:nvPicPr>
        <p:blipFill>
          <a:blip r:embed="rId3"/>
          <a:stretch>
            <a:fillRect/>
          </a:stretch>
        </p:blipFill>
        <p:spPr>
          <a:xfrm>
            <a:off x="7330994" y="383719"/>
            <a:ext cx="4131609" cy="6090562"/>
          </a:xfrm>
          <a:prstGeom prst="rect">
            <a:avLst/>
          </a:prstGeom>
        </p:spPr>
      </p:pic>
      <p:sp>
        <p:nvSpPr>
          <p:cNvPr id="8" name="TextBox 7">
            <a:extLst>
              <a:ext uri="{FF2B5EF4-FFF2-40B4-BE49-F238E27FC236}">
                <a16:creationId xmlns:a16="http://schemas.microsoft.com/office/drawing/2014/main" id="{F293B95F-68AC-FA45-8B1B-65DE5E6349D9}"/>
              </a:ext>
            </a:extLst>
          </p:cNvPr>
          <p:cNvSpPr txBox="1"/>
          <p:nvPr/>
        </p:nvSpPr>
        <p:spPr>
          <a:xfrm>
            <a:off x="729397" y="5766395"/>
            <a:ext cx="4925003" cy="707886"/>
          </a:xfrm>
          <a:prstGeom prst="rect">
            <a:avLst/>
          </a:prstGeom>
          <a:noFill/>
        </p:spPr>
        <p:txBody>
          <a:bodyPr wrap="none" rtlCol="0">
            <a:spAutoFit/>
          </a:bodyPr>
          <a:lstStyle/>
          <a:p>
            <a:r>
              <a:rPr lang="en-US" sz="2000" dirty="0"/>
              <a:t>From: </a:t>
            </a:r>
            <a:br>
              <a:rPr lang="en-US" sz="2000" dirty="0"/>
            </a:br>
            <a:r>
              <a:rPr lang="en-US" sz="2000" dirty="0">
                <a:hlinkClick r:id="rId4"/>
              </a:rPr>
              <a:t>https://www.nature.com/articles/nsmb745</a:t>
            </a:r>
            <a:r>
              <a:rPr lang="en-US" sz="2000" dirty="0"/>
              <a:t> </a:t>
            </a:r>
          </a:p>
        </p:txBody>
      </p:sp>
    </p:spTree>
    <p:extLst>
      <p:ext uri="{BB962C8B-B14F-4D97-AF65-F5344CB8AC3E}">
        <p14:creationId xmlns:p14="http://schemas.microsoft.com/office/powerpoint/2010/main" val="1947236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FD4BFF-CD51-A64C-91E7-EDFDB0FDC721}"/>
              </a:ext>
            </a:extLst>
          </p:cNvPr>
          <p:cNvPicPr>
            <a:picLocks noGrp="1" noChangeAspect="1"/>
          </p:cNvPicPr>
          <p:nvPr>
            <p:ph idx="1"/>
          </p:nvPr>
        </p:nvPicPr>
        <p:blipFill>
          <a:blip r:embed="rId2"/>
          <a:stretch>
            <a:fillRect/>
          </a:stretch>
        </p:blipFill>
        <p:spPr>
          <a:xfrm rot="10800000">
            <a:off x="1838022" y="986420"/>
            <a:ext cx="5073791" cy="5649170"/>
          </a:xfrm>
        </p:spPr>
      </p:pic>
      <p:sp>
        <p:nvSpPr>
          <p:cNvPr id="6" name="TextBox 5">
            <a:extLst>
              <a:ext uri="{FF2B5EF4-FFF2-40B4-BE49-F238E27FC236}">
                <a16:creationId xmlns:a16="http://schemas.microsoft.com/office/drawing/2014/main" id="{3DCFE18E-AF30-414C-B8FA-66494DAEFBFB}"/>
              </a:ext>
            </a:extLst>
          </p:cNvPr>
          <p:cNvSpPr txBox="1"/>
          <p:nvPr/>
        </p:nvSpPr>
        <p:spPr>
          <a:xfrm>
            <a:off x="7171765" y="292661"/>
            <a:ext cx="2552815" cy="646331"/>
          </a:xfrm>
          <a:prstGeom prst="rect">
            <a:avLst/>
          </a:prstGeom>
          <a:noFill/>
        </p:spPr>
        <p:txBody>
          <a:bodyPr wrap="none" rtlCol="0">
            <a:spAutoFit/>
          </a:bodyPr>
          <a:lstStyle/>
          <a:p>
            <a:r>
              <a:rPr lang="en-US" dirty="0"/>
              <a:t>GRASP ATP from the </a:t>
            </a:r>
            <a:br>
              <a:rPr lang="en-US" dirty="0"/>
            </a:br>
            <a:r>
              <a:rPr lang="en-US" dirty="0"/>
              <a:t>D-</a:t>
            </a:r>
            <a:r>
              <a:rPr lang="en-US" dirty="0" err="1"/>
              <a:t>alanin</a:t>
            </a:r>
            <a:r>
              <a:rPr lang="en-US" dirty="0"/>
              <a:t> D-alanine ligase </a:t>
            </a:r>
          </a:p>
        </p:txBody>
      </p:sp>
    </p:spTree>
    <p:extLst>
      <p:ext uri="{BB962C8B-B14F-4D97-AF65-F5344CB8AC3E}">
        <p14:creationId xmlns:p14="http://schemas.microsoft.com/office/powerpoint/2010/main" val="152966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U 188 上 ">
            <a:extLst>
              <a:ext uri="{FF2B5EF4-FFF2-40B4-BE49-F238E27FC236}">
                <a16:creationId xmlns:a16="http://schemas.microsoft.com/office/drawing/2014/main" id="{BD37889A-C9B2-E347-BF97-855EFCB37D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8625" y="496957"/>
            <a:ext cx="6525638" cy="57300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AF1E74-1281-9B41-97AF-14DA4E969FB1}"/>
              </a:ext>
            </a:extLst>
          </p:cNvPr>
          <p:cNvSpPr/>
          <p:nvPr/>
        </p:nvSpPr>
        <p:spPr>
          <a:xfrm>
            <a:off x="341657" y="237511"/>
            <a:ext cx="5120029" cy="6278642"/>
          </a:xfrm>
          <a:prstGeom prst="rect">
            <a:avLst/>
          </a:prstGeom>
        </p:spPr>
        <p:txBody>
          <a:bodyPr wrap="square">
            <a:spAutoFit/>
          </a:bodyPr>
          <a:lstStyle/>
          <a:p>
            <a:r>
              <a:rPr lang="en-US" sz="2000" dirty="0">
                <a:latin typeface="Calibri" panose="020F0502020204030204" pitchFamily="34" charset="0"/>
              </a:rPr>
              <a:t>Some answered the questions: </a:t>
            </a:r>
            <a:br>
              <a:rPr lang="en-US" sz="2000" dirty="0">
                <a:latin typeface="Calibri" panose="020F0502020204030204" pitchFamily="34" charset="0"/>
              </a:rPr>
            </a:br>
            <a:r>
              <a:rPr lang="en-US" sz="2000" dirty="0">
                <a:latin typeface="Calibri" panose="020F0502020204030204" pitchFamily="34" charset="0"/>
              </a:rPr>
              <a:t>Can you determine </a:t>
            </a:r>
            <a:r>
              <a:rPr lang="en-US" sz="2000" dirty="0">
                <a:solidFill>
                  <a:srgbClr val="0000FF"/>
                </a:solidFill>
                <a:latin typeface="-webkit-standard"/>
              </a:rPr>
              <a:t>which chain, </a:t>
            </a:r>
            <a:r>
              <a:rPr lang="en-US" sz="2000" dirty="0">
                <a:latin typeface="Calibri" panose="020F0502020204030204" pitchFamily="34" charset="0"/>
              </a:rPr>
              <a:t>via (Select &gt; chain), </a:t>
            </a:r>
            <a:r>
              <a:rPr lang="en-US" sz="2000" dirty="0">
                <a:solidFill>
                  <a:srgbClr val="0000FF"/>
                </a:solidFill>
                <a:latin typeface="-webkit-standard"/>
              </a:rPr>
              <a:t>does not have an ATP or ATP analog bound? </a:t>
            </a:r>
            <a:r>
              <a:rPr lang="en-US" sz="2000" dirty="0">
                <a:latin typeface="Calibri" panose="020F0502020204030204" pitchFamily="34" charset="0"/>
              </a:rPr>
              <a:t>  </a:t>
            </a:r>
          </a:p>
          <a:p>
            <a:r>
              <a:rPr lang="en-US" sz="2000" dirty="0">
                <a:latin typeface="Calibri" panose="020F0502020204030204" pitchFamily="34" charset="0"/>
              </a:rPr>
              <a:t>with </a:t>
            </a:r>
            <a:br>
              <a:rPr lang="en-US" sz="2000" dirty="0">
                <a:latin typeface="Calibri" panose="020F0502020204030204" pitchFamily="34" charset="0"/>
              </a:rPr>
            </a:br>
            <a:r>
              <a:rPr lang="en-US" sz="2000" dirty="0">
                <a:solidFill>
                  <a:srgbClr val="0070C0"/>
                </a:solidFill>
                <a:latin typeface="Calibri" panose="020F0502020204030204" pitchFamily="34" charset="0"/>
              </a:rPr>
              <a:t>chain G</a:t>
            </a:r>
            <a:r>
              <a:rPr lang="en-US" sz="2000" dirty="0">
                <a:latin typeface="Calibri" panose="020F0502020204030204" pitchFamily="34" charset="0"/>
              </a:rPr>
              <a:t> (the gamma subunit) -- this is technically correct.  </a:t>
            </a:r>
            <a:br>
              <a:rPr lang="en-US" sz="2000" dirty="0">
                <a:latin typeface="Calibri" panose="020F0502020204030204" pitchFamily="34" charset="0"/>
              </a:rPr>
            </a:br>
            <a:r>
              <a:rPr lang="en-US" sz="2000" dirty="0">
                <a:latin typeface="Calibri" panose="020F0502020204030204" pitchFamily="34" charset="0"/>
              </a:rPr>
              <a:t>However, we were studying the 6 subunits in the head group, and one of the three beta subunits has an empty ATP binding site.   </a:t>
            </a:r>
          </a:p>
          <a:p>
            <a:r>
              <a:rPr lang="en-US" sz="2000" dirty="0">
                <a:latin typeface="Calibri" panose="020F0502020204030204" pitchFamily="34" charset="0"/>
              </a:rPr>
              <a:t>The expected answer was </a:t>
            </a:r>
          </a:p>
          <a:p>
            <a:r>
              <a:rPr lang="en-US" sz="2000" dirty="0">
                <a:latin typeface="Calibri" panose="020F0502020204030204" pitchFamily="34" charset="0"/>
              </a:rPr>
              <a:t>CHAIN E: BETA(E) (E for Empty)</a:t>
            </a:r>
          </a:p>
          <a:p>
            <a:endParaRPr lang="en-US" dirty="0">
              <a:latin typeface="Calibri" panose="020F0502020204030204" pitchFamily="34" charset="0"/>
            </a:endParaRPr>
          </a:p>
          <a:p>
            <a:r>
              <a:rPr lang="en-US" dirty="0">
                <a:solidFill>
                  <a:srgbClr val="000000"/>
                </a:solidFill>
                <a:latin typeface="Calibri" panose="020F0502020204030204" pitchFamily="34" charset="0"/>
              </a:rPr>
              <a:t>(one could have obtained this answer by hovering the mouse pointer over the subunit without the ATP (which at this point might have been visible as space filling balls).  The label that pops up gives the aa one points at followed by the chain. Or one could look at the </a:t>
            </a:r>
            <a:r>
              <a:rPr lang="en-US" dirty="0" err="1">
                <a:solidFill>
                  <a:srgbClr val="000000"/>
                </a:solidFill>
                <a:latin typeface="Calibri" panose="020F0502020204030204" pitchFamily="34" charset="0"/>
              </a:rPr>
              <a:t>pdb</a:t>
            </a:r>
            <a:r>
              <a:rPr lang="en-US" dirty="0">
                <a:solidFill>
                  <a:srgbClr val="000000"/>
                </a:solidFill>
                <a:latin typeface="Calibri" panose="020F0502020204030204" pitchFamily="34" charset="0"/>
              </a:rPr>
              <a:t> file (or you could have consulted the answer you gave to the previous question). </a:t>
            </a:r>
          </a:p>
          <a:p>
            <a:r>
              <a:rPr lang="en-US"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16412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C1B078-830A-6B4F-A31A-B75693238B3A}"/>
              </a:ext>
            </a:extLst>
          </p:cNvPr>
          <p:cNvPicPr>
            <a:picLocks noGrp="1" noChangeAspect="1"/>
          </p:cNvPicPr>
          <p:nvPr>
            <p:ph idx="1"/>
          </p:nvPr>
        </p:nvPicPr>
        <p:blipFill>
          <a:blip r:embed="rId2"/>
          <a:stretch>
            <a:fillRect/>
          </a:stretch>
        </p:blipFill>
        <p:spPr>
          <a:xfrm>
            <a:off x="2008094" y="1"/>
            <a:ext cx="5799932" cy="6457657"/>
          </a:xfrm>
        </p:spPr>
      </p:pic>
      <p:sp>
        <p:nvSpPr>
          <p:cNvPr id="6" name="TextBox 5">
            <a:extLst>
              <a:ext uri="{FF2B5EF4-FFF2-40B4-BE49-F238E27FC236}">
                <a16:creationId xmlns:a16="http://schemas.microsoft.com/office/drawing/2014/main" id="{60FD29D1-D9BB-1D4E-B4DD-9765344376A3}"/>
              </a:ext>
            </a:extLst>
          </p:cNvPr>
          <p:cNvSpPr txBox="1"/>
          <p:nvPr/>
        </p:nvSpPr>
        <p:spPr>
          <a:xfrm>
            <a:off x="8059272" y="484095"/>
            <a:ext cx="1621213" cy="923330"/>
          </a:xfrm>
          <a:prstGeom prst="rect">
            <a:avLst/>
          </a:prstGeom>
          <a:noFill/>
        </p:spPr>
        <p:txBody>
          <a:bodyPr wrap="none" rtlCol="0">
            <a:spAutoFit/>
          </a:bodyPr>
          <a:lstStyle/>
          <a:p>
            <a:r>
              <a:rPr lang="en-US" dirty="0"/>
              <a:t>Rossman fold</a:t>
            </a:r>
          </a:p>
          <a:p>
            <a:r>
              <a:rPr lang="en-US" dirty="0"/>
              <a:t>ATPase beta SU</a:t>
            </a:r>
          </a:p>
          <a:p>
            <a:r>
              <a:rPr lang="en-US" dirty="0"/>
              <a:t>1BMF.pdb </a:t>
            </a:r>
          </a:p>
        </p:txBody>
      </p:sp>
    </p:spTree>
    <p:extLst>
      <p:ext uri="{BB962C8B-B14F-4D97-AF65-F5344CB8AC3E}">
        <p14:creationId xmlns:p14="http://schemas.microsoft.com/office/powerpoint/2010/main" val="1060331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CF1C6-B069-874F-90BB-C381392B0505}"/>
              </a:ext>
            </a:extLst>
          </p:cNvPr>
          <p:cNvPicPr>
            <a:picLocks noGrp="1" noChangeAspect="1"/>
          </p:cNvPicPr>
          <p:nvPr>
            <p:ph idx="1"/>
          </p:nvPr>
        </p:nvPicPr>
        <p:blipFill>
          <a:blip r:embed="rId2"/>
          <a:stretch>
            <a:fillRect/>
          </a:stretch>
        </p:blipFill>
        <p:spPr>
          <a:xfrm>
            <a:off x="585866" y="277625"/>
            <a:ext cx="5910151" cy="6580375"/>
          </a:xfrm>
        </p:spPr>
      </p:pic>
      <p:sp>
        <p:nvSpPr>
          <p:cNvPr id="6" name="TextBox 5">
            <a:extLst>
              <a:ext uri="{FF2B5EF4-FFF2-40B4-BE49-F238E27FC236}">
                <a16:creationId xmlns:a16="http://schemas.microsoft.com/office/drawing/2014/main" id="{19A3507C-6056-994D-A471-F88C955175B7}"/>
              </a:ext>
            </a:extLst>
          </p:cNvPr>
          <p:cNvSpPr txBox="1"/>
          <p:nvPr/>
        </p:nvSpPr>
        <p:spPr>
          <a:xfrm>
            <a:off x="5610205" y="349624"/>
            <a:ext cx="4724370" cy="1200329"/>
          </a:xfrm>
          <a:prstGeom prst="rect">
            <a:avLst/>
          </a:prstGeom>
          <a:noFill/>
        </p:spPr>
        <p:txBody>
          <a:bodyPr wrap="none" rtlCol="0">
            <a:spAutoFit/>
          </a:bodyPr>
          <a:lstStyle/>
          <a:p>
            <a:r>
              <a:rPr lang="en-US" sz="3600" dirty="0"/>
              <a:t>In vitro selected peptide</a:t>
            </a:r>
          </a:p>
          <a:p>
            <a:r>
              <a:rPr lang="en-US" sz="3600" dirty="0"/>
              <a:t>1UW1.pdb</a:t>
            </a:r>
          </a:p>
        </p:txBody>
      </p:sp>
    </p:spTree>
    <p:extLst>
      <p:ext uri="{BB962C8B-B14F-4D97-AF65-F5344CB8AC3E}">
        <p14:creationId xmlns:p14="http://schemas.microsoft.com/office/powerpoint/2010/main" val="396389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2F3-A2E1-B64C-A76C-AD762547C1BE}"/>
              </a:ext>
            </a:extLst>
          </p:cNvPr>
          <p:cNvSpPr>
            <a:spLocks noGrp="1"/>
          </p:cNvSpPr>
          <p:nvPr>
            <p:ph type="title"/>
          </p:nvPr>
        </p:nvSpPr>
        <p:spPr>
          <a:xfrm>
            <a:off x="1957778" y="574989"/>
            <a:ext cx="7886700" cy="1325563"/>
          </a:xfrm>
        </p:spPr>
        <p:txBody>
          <a:bodyPr>
            <a:normAutofit fontScale="90000"/>
          </a:bodyPr>
          <a:lstStyle/>
          <a:p>
            <a:r>
              <a:rPr lang="en-US" dirty="0"/>
              <a:t>Convergent evolution of ATP binding sites did not lead to a similar arrangement of secondary structures building blocks. </a:t>
            </a:r>
          </a:p>
        </p:txBody>
      </p:sp>
      <p:pic>
        <p:nvPicPr>
          <p:cNvPr id="4" name="Content Placeholder 4">
            <a:extLst>
              <a:ext uri="{FF2B5EF4-FFF2-40B4-BE49-F238E27FC236}">
                <a16:creationId xmlns:a16="http://schemas.microsoft.com/office/drawing/2014/main" id="{CD6EF732-E5B2-344F-856E-6EE0379F3A68}"/>
              </a:ext>
            </a:extLst>
          </p:cNvPr>
          <p:cNvPicPr>
            <a:picLocks noChangeAspect="1"/>
          </p:cNvPicPr>
          <p:nvPr/>
        </p:nvPicPr>
        <p:blipFill rotWithShape="1">
          <a:blip r:embed="rId2"/>
          <a:srcRect l="21397" t="28507" r="16264" b="21607"/>
          <a:stretch/>
        </p:blipFill>
        <p:spPr>
          <a:xfrm rot="10800000">
            <a:off x="1643919" y="3207894"/>
            <a:ext cx="3162926" cy="2818150"/>
          </a:xfrm>
          <a:prstGeom prst="rect">
            <a:avLst/>
          </a:prstGeom>
        </p:spPr>
      </p:pic>
      <p:sp>
        <p:nvSpPr>
          <p:cNvPr id="5" name="TextBox 4">
            <a:extLst>
              <a:ext uri="{FF2B5EF4-FFF2-40B4-BE49-F238E27FC236}">
                <a16:creationId xmlns:a16="http://schemas.microsoft.com/office/drawing/2014/main" id="{859FDCF0-8DDA-DF44-831D-71EB2D2C3450}"/>
              </a:ext>
            </a:extLst>
          </p:cNvPr>
          <p:cNvSpPr txBox="1"/>
          <p:nvPr/>
        </p:nvSpPr>
        <p:spPr>
          <a:xfrm>
            <a:off x="2165052" y="6283011"/>
            <a:ext cx="8438977" cy="400110"/>
          </a:xfrm>
          <a:prstGeom prst="rect">
            <a:avLst/>
          </a:prstGeom>
          <a:noFill/>
        </p:spPr>
        <p:txBody>
          <a:bodyPr wrap="none" rtlCol="0">
            <a:spAutoFit/>
          </a:bodyPr>
          <a:lstStyle/>
          <a:p>
            <a:r>
              <a:rPr lang="en-US" sz="2000" dirty="0"/>
              <a:t>ATP GRASP                          </a:t>
            </a:r>
            <a:r>
              <a:rPr lang="en-US" sz="2000" dirty="0" err="1"/>
              <a:t>Rossmann</a:t>
            </a:r>
            <a:r>
              <a:rPr lang="en-US" sz="2000" dirty="0"/>
              <a:t> fold                            </a:t>
            </a:r>
            <a:r>
              <a:rPr lang="en-US" sz="2000" i="1" dirty="0"/>
              <a:t>In vitro </a:t>
            </a:r>
            <a:r>
              <a:rPr lang="en-US" sz="2000" dirty="0"/>
              <a:t>evolved peptide</a:t>
            </a:r>
          </a:p>
        </p:txBody>
      </p:sp>
      <p:pic>
        <p:nvPicPr>
          <p:cNvPr id="6" name="Content Placeholder 4">
            <a:extLst>
              <a:ext uri="{FF2B5EF4-FFF2-40B4-BE49-F238E27FC236}">
                <a16:creationId xmlns:a16="http://schemas.microsoft.com/office/drawing/2014/main" id="{570CDAC3-57F4-CD46-B6B7-D526FB75CE90}"/>
              </a:ext>
            </a:extLst>
          </p:cNvPr>
          <p:cNvPicPr>
            <a:picLocks noGrp="1" noChangeAspect="1"/>
          </p:cNvPicPr>
          <p:nvPr>
            <p:ph idx="1"/>
          </p:nvPr>
        </p:nvPicPr>
        <p:blipFill rotWithShape="1">
          <a:blip r:embed="rId3"/>
          <a:srcRect l="6978" t="23538" r="39171" b="26555"/>
          <a:stretch/>
        </p:blipFill>
        <p:spPr>
          <a:xfrm>
            <a:off x="4886676" y="3147504"/>
            <a:ext cx="2848132" cy="2938931"/>
          </a:xfrm>
        </p:spPr>
      </p:pic>
      <p:pic>
        <p:nvPicPr>
          <p:cNvPr id="7" name="Content Placeholder 4">
            <a:extLst>
              <a:ext uri="{FF2B5EF4-FFF2-40B4-BE49-F238E27FC236}">
                <a16:creationId xmlns:a16="http://schemas.microsoft.com/office/drawing/2014/main" id="{5D7D00C5-6DC5-DB4B-801F-70326A62F91B}"/>
              </a:ext>
            </a:extLst>
          </p:cNvPr>
          <p:cNvPicPr>
            <a:picLocks noChangeAspect="1"/>
          </p:cNvPicPr>
          <p:nvPr/>
        </p:nvPicPr>
        <p:blipFill rotWithShape="1">
          <a:blip r:embed="rId4"/>
          <a:srcRect l="33361" t="25693" r="7796" b="16937"/>
          <a:stretch/>
        </p:blipFill>
        <p:spPr>
          <a:xfrm>
            <a:off x="7814640" y="3012164"/>
            <a:ext cx="2853360" cy="3097405"/>
          </a:xfrm>
          <a:prstGeom prst="rect">
            <a:avLst/>
          </a:prstGeom>
        </p:spPr>
      </p:pic>
    </p:spTree>
    <p:extLst>
      <p:ext uri="{BB962C8B-B14F-4D97-AF65-F5344CB8AC3E}">
        <p14:creationId xmlns:p14="http://schemas.microsoft.com/office/powerpoint/2010/main" val="323230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07E6-0EE9-0E43-883D-63D0EF1D1BF5}"/>
              </a:ext>
            </a:extLst>
          </p:cNvPr>
          <p:cNvSpPr>
            <a:spLocks noGrp="1"/>
          </p:cNvSpPr>
          <p:nvPr>
            <p:ph type="title"/>
          </p:nvPr>
        </p:nvSpPr>
        <p:spPr/>
        <p:txBody>
          <a:bodyPr/>
          <a:lstStyle/>
          <a:p>
            <a:r>
              <a:rPr lang="en-US" dirty="0" err="1"/>
              <a:t>Rossmann</a:t>
            </a:r>
            <a:r>
              <a:rPr lang="en-US" dirty="0"/>
              <a:t>, ATP GRASP, </a:t>
            </a:r>
            <a:r>
              <a:rPr lang="en-US" i="1" dirty="0"/>
              <a:t>in vitro </a:t>
            </a:r>
            <a:r>
              <a:rPr lang="en-US" dirty="0"/>
              <a:t>evolution</a:t>
            </a:r>
          </a:p>
        </p:txBody>
      </p:sp>
      <p:sp>
        <p:nvSpPr>
          <p:cNvPr id="3" name="Content Placeholder 2">
            <a:extLst>
              <a:ext uri="{FF2B5EF4-FFF2-40B4-BE49-F238E27FC236}">
                <a16:creationId xmlns:a16="http://schemas.microsoft.com/office/drawing/2014/main" id="{B32DADBD-F99C-2F45-8FE5-22AFD4269EC6}"/>
              </a:ext>
            </a:extLst>
          </p:cNvPr>
          <p:cNvSpPr>
            <a:spLocks noGrp="1"/>
          </p:cNvSpPr>
          <p:nvPr>
            <p:ph idx="1"/>
          </p:nvPr>
        </p:nvSpPr>
        <p:spPr/>
        <p:txBody>
          <a:bodyPr/>
          <a:lstStyle/>
          <a:p>
            <a:pPr marL="0" indent="0">
              <a:buNone/>
            </a:pPr>
            <a:r>
              <a:rPr lang="en-US" dirty="0"/>
              <a:t>The </a:t>
            </a:r>
            <a:r>
              <a:rPr lang="en-US" dirty="0" err="1"/>
              <a:t>Rossmann</a:t>
            </a:r>
            <a:r>
              <a:rPr lang="en-US" dirty="0"/>
              <a:t> and GRASP domains evolved through natural selection.  </a:t>
            </a:r>
            <a:br>
              <a:rPr lang="en-US" dirty="0"/>
            </a:br>
            <a:endParaRPr lang="en-US" dirty="0"/>
          </a:p>
          <a:p>
            <a:pPr marL="0" indent="0">
              <a:buNone/>
            </a:pPr>
            <a:r>
              <a:rPr lang="en-US" dirty="0"/>
              <a:t>Using an approach similar to the selection of substrate binding aptamers (RNA) in the </a:t>
            </a:r>
            <a:r>
              <a:rPr lang="en-US" u="sng" dirty="0">
                <a:hlinkClick r:id="rId2"/>
              </a:rPr>
              <a:t>selex </a:t>
            </a:r>
            <a:r>
              <a:rPr lang="en-US" dirty="0"/>
              <a:t> approach (co-invented by former UConn undergraduate Larry Gold), </a:t>
            </a:r>
            <a:r>
              <a:rPr lang="en-US" u="sng" dirty="0">
                <a:hlinkClick r:id="rId3"/>
              </a:rPr>
              <a:t>Keefe and Szostak</a:t>
            </a:r>
            <a:r>
              <a:rPr lang="en-US" dirty="0"/>
              <a:t> used Puromycin to link the synthesized protein to the encoding DNA. (aka RNA display)  </a:t>
            </a:r>
          </a:p>
          <a:p>
            <a:pPr marL="0" indent="0">
              <a:buNone/>
            </a:pPr>
            <a:endParaRPr lang="en-US" dirty="0"/>
          </a:p>
          <a:p>
            <a:endParaRPr lang="en-US" dirty="0"/>
          </a:p>
        </p:txBody>
      </p:sp>
    </p:spTree>
    <p:extLst>
      <p:ext uri="{BB962C8B-B14F-4D97-AF65-F5344CB8AC3E}">
        <p14:creationId xmlns:p14="http://schemas.microsoft.com/office/powerpoint/2010/main" val="153179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39CE"/>
            </a:gs>
            <a:gs pos="1600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FCB453F-D61A-704D-86C4-7E7FD5F4861C}"/>
              </a:ext>
            </a:extLst>
          </p:cNvPr>
          <p:cNvSpPr>
            <a:spLocks noGrp="1"/>
          </p:cNvSpPr>
          <p:nvPr>
            <p:ph type="subTitle" idx="1"/>
          </p:nvPr>
        </p:nvSpPr>
        <p:spPr>
          <a:xfrm>
            <a:off x="2895600" y="2552700"/>
            <a:ext cx="6400800" cy="1752600"/>
          </a:xfrm>
        </p:spPr>
        <p:txBody>
          <a:bodyPr/>
          <a:lstStyle/>
          <a:p>
            <a:r>
              <a:rPr lang="en-US" dirty="0"/>
              <a:t>The tangled tree of life</a:t>
            </a:r>
          </a:p>
          <a:p>
            <a:r>
              <a:rPr lang="en-US" dirty="0"/>
              <a:t>or</a:t>
            </a:r>
          </a:p>
          <a:p>
            <a:r>
              <a:rPr lang="en-US" dirty="0"/>
              <a:t>How to depict evolutionary history? </a:t>
            </a:r>
          </a:p>
        </p:txBody>
      </p:sp>
    </p:spTree>
    <p:extLst>
      <p:ext uri="{BB962C8B-B14F-4D97-AF65-F5344CB8AC3E}">
        <p14:creationId xmlns:p14="http://schemas.microsoft.com/office/powerpoint/2010/main" val="267775119"/>
      </p:ext>
    </p:extLst>
  </p:cSld>
  <p:clrMapOvr>
    <a:overrideClrMapping bg1="lt1" tx1="dk1" bg2="lt2" tx2="dk2" accent1="accent1" accent2="accent2" accent3="accent3" accent4="accent4" accent5="accent5" accent6="accent6" hlink="hlink" folHlink="folHlink"/>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16902D39-C220-6247-8775-5947D9D2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506" y="23457"/>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639281B-B405-DEEE-E2A7-23DA2CED881F}"/>
              </a:ext>
            </a:extLst>
          </p:cNvPr>
          <p:cNvSpPr txBox="1"/>
          <p:nvPr/>
        </p:nvSpPr>
        <p:spPr>
          <a:xfrm>
            <a:off x="1681140" y="275294"/>
            <a:ext cx="4186018" cy="4247317"/>
          </a:xfrm>
          <a:prstGeom prst="rect">
            <a:avLst/>
          </a:prstGeom>
          <a:noFill/>
        </p:spPr>
        <p:txBody>
          <a:bodyPr wrap="square" rtlCol="0">
            <a:spAutoFit/>
          </a:bodyPr>
          <a:lstStyle/>
          <a:p>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If you want to learn more about</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the recent upheaval of tree thinking with respect to evolution see the book by David </a:t>
            </a:r>
            <a:r>
              <a:rPr lang="en-US" dirty="0" err="1">
                <a:latin typeface="Calibri Light" panose="020F0302020204030204" pitchFamily="34" charset="0"/>
                <a:cs typeface="Calibri Light" panose="020F0302020204030204" pitchFamily="34" charset="0"/>
              </a:rPr>
              <a:t>Quamann</a:t>
            </a:r>
            <a:r>
              <a:rPr lang="en-US" dirty="0">
                <a:latin typeface="Calibri Light" panose="020F0302020204030204" pitchFamily="34" charset="0"/>
                <a:cs typeface="Calibri Light" panose="020F0302020204030204" pitchFamily="34" charset="0"/>
              </a:rPr>
              <a:t>:</a:t>
            </a:r>
          </a:p>
          <a:p>
            <a:r>
              <a:rPr lang="en-US" b="1" dirty="0">
                <a:latin typeface="Calibri Light" panose="020F0302020204030204" pitchFamily="34" charset="0"/>
                <a:cs typeface="Calibri Light" panose="020F0302020204030204" pitchFamily="34" charset="0"/>
              </a:rPr>
              <a:t>The Tangled Tree, </a:t>
            </a:r>
          </a:p>
          <a:p>
            <a:r>
              <a:rPr lang="en-US" b="1" dirty="0">
                <a:latin typeface="Calibri Light" panose="020F0302020204030204" pitchFamily="34" charset="0"/>
                <a:cs typeface="Calibri Light" panose="020F0302020204030204" pitchFamily="34" charset="0"/>
              </a:rPr>
              <a:t>A Radical New History of Life</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and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Soucy SM, Huang J, Gogarten JP (2015)</a:t>
            </a:r>
            <a:br>
              <a:rPr lang="en-US" dirty="0">
                <a:latin typeface="Calibri Light" panose="020F0302020204030204" pitchFamily="34" charset="0"/>
                <a:cs typeface="Calibri Light" panose="020F0302020204030204" pitchFamily="34" charset="0"/>
              </a:rPr>
            </a:br>
            <a:r>
              <a:rPr lang="en-US" b="1" dirty="0">
                <a:latin typeface="Calibri Light" panose="020F0302020204030204" pitchFamily="34" charset="0"/>
                <a:cs typeface="Calibri Light" panose="020F0302020204030204" pitchFamily="34" charset="0"/>
              </a:rPr>
              <a:t>Horizontal gene transfer: building the web of life.</a:t>
            </a:r>
            <a:br>
              <a:rPr lang="en-US" b="1"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Nature Reviews in Genetics 16, 472–482.  </a:t>
            </a:r>
            <a:r>
              <a:rPr lang="en-US" dirty="0">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doi: 10.1038/nrg3962</a:t>
            </a:r>
            <a:endParaRPr lang="en-US" dirty="0">
              <a:latin typeface="Calibri Light" panose="020F0302020204030204" pitchFamily="34" charset="0"/>
              <a:cs typeface="Calibri Light" panose="020F030202020403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16902D39-C220-6247-8775-5947D9D2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506" y="23457"/>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33574BA-0860-8CD0-9E63-3DA4495D1B66}"/>
              </a:ext>
            </a:extLst>
          </p:cNvPr>
          <p:cNvPicPr>
            <a:picLocks noChangeAspect="1"/>
          </p:cNvPicPr>
          <p:nvPr/>
        </p:nvPicPr>
        <p:blipFill>
          <a:blip r:embed="rId3"/>
          <a:stretch>
            <a:fillRect/>
          </a:stretch>
        </p:blipFill>
        <p:spPr>
          <a:xfrm>
            <a:off x="1744769" y="3564591"/>
            <a:ext cx="4030964" cy="2500829"/>
          </a:xfrm>
          <a:prstGeom prst="rect">
            <a:avLst/>
          </a:prstGeom>
        </p:spPr>
      </p:pic>
      <p:sp>
        <p:nvSpPr>
          <p:cNvPr id="4" name="TextBox 3">
            <a:extLst>
              <a:ext uri="{FF2B5EF4-FFF2-40B4-BE49-F238E27FC236}">
                <a16:creationId xmlns:a16="http://schemas.microsoft.com/office/drawing/2014/main" id="{5B20EDBD-1C22-2527-2CE8-55DA9971F7B6}"/>
              </a:ext>
            </a:extLst>
          </p:cNvPr>
          <p:cNvSpPr txBox="1"/>
          <p:nvPr/>
        </p:nvSpPr>
        <p:spPr>
          <a:xfrm>
            <a:off x="2251699" y="6050629"/>
            <a:ext cx="2672210" cy="584775"/>
          </a:xfrm>
          <a:prstGeom prst="rect">
            <a:avLst/>
          </a:prstGeom>
          <a:noFill/>
        </p:spPr>
        <p:txBody>
          <a:bodyPr wrap="square" rtlCol="0">
            <a:spAutoFit/>
          </a:bodyPr>
          <a:lstStyle/>
          <a:p>
            <a:r>
              <a:rPr lang="en-US" sz="1600" dirty="0"/>
              <a:t>Painting by </a:t>
            </a:r>
            <a:r>
              <a:rPr lang="en-US" sz="1600" dirty="0">
                <a:hlinkClick r:id="rId4"/>
              </a:rPr>
              <a:t>Viktor Vasnetsov</a:t>
            </a:r>
            <a:r>
              <a:rPr lang="en-US" sz="1600" dirty="0"/>
              <a:t> 1887, </a:t>
            </a:r>
            <a:r>
              <a:rPr lang="en-US" sz="1600" i="1" dirty="0"/>
              <a:t>via</a:t>
            </a:r>
            <a:r>
              <a:rPr lang="en-US" sz="1600" dirty="0"/>
              <a:t> Wikipedia </a:t>
            </a:r>
          </a:p>
        </p:txBody>
      </p:sp>
      <p:sp>
        <p:nvSpPr>
          <p:cNvPr id="5" name="TextBox 4">
            <a:extLst>
              <a:ext uri="{FF2B5EF4-FFF2-40B4-BE49-F238E27FC236}">
                <a16:creationId xmlns:a16="http://schemas.microsoft.com/office/drawing/2014/main" id="{C0A49358-EDFB-57E1-A68D-FF31F21B0B00}"/>
              </a:ext>
            </a:extLst>
          </p:cNvPr>
          <p:cNvSpPr txBox="1"/>
          <p:nvPr/>
        </p:nvSpPr>
        <p:spPr>
          <a:xfrm>
            <a:off x="1744770" y="433310"/>
            <a:ext cx="4162425" cy="1938992"/>
          </a:xfrm>
          <a:prstGeom prst="rect">
            <a:avLst/>
          </a:prstGeom>
          <a:noFill/>
        </p:spPr>
        <p:txBody>
          <a:bodyPr wrap="square" rtlCol="0">
            <a:spAutoFit/>
          </a:bodyPr>
          <a:lstStyle/>
          <a:p>
            <a:r>
              <a:rPr lang="en-US" sz="2400" dirty="0">
                <a:latin typeface="+mj-lt"/>
              </a:rPr>
              <a:t>One of the </a:t>
            </a:r>
            <a:r>
              <a:rPr lang="en-US" sz="2400" i="1" dirty="0">
                <a:latin typeface="+mj-lt"/>
              </a:rPr>
              <a:t>“the four horsemen” </a:t>
            </a:r>
            <a:r>
              <a:rPr lang="en-US" sz="2400" dirty="0">
                <a:latin typeface="+mj-lt"/>
              </a:rPr>
              <a:t>of the gene-transfer apocalypse: William Martin, Jeffrey Lawrence, Peter Gogarten and Ford Doolittle. </a:t>
            </a:r>
          </a:p>
        </p:txBody>
      </p:sp>
      <p:sp>
        <p:nvSpPr>
          <p:cNvPr id="6" name="TextBox 5">
            <a:extLst>
              <a:ext uri="{FF2B5EF4-FFF2-40B4-BE49-F238E27FC236}">
                <a16:creationId xmlns:a16="http://schemas.microsoft.com/office/drawing/2014/main" id="{0E786C18-A9A7-2D6B-B0DD-053603737252}"/>
              </a:ext>
            </a:extLst>
          </p:cNvPr>
          <p:cNvSpPr txBox="1"/>
          <p:nvPr/>
        </p:nvSpPr>
        <p:spPr>
          <a:xfrm>
            <a:off x="1799919" y="2792929"/>
            <a:ext cx="4030964" cy="984885"/>
          </a:xfrm>
          <a:prstGeom prst="rect">
            <a:avLst/>
          </a:prstGeom>
          <a:noFill/>
        </p:spPr>
        <p:txBody>
          <a:bodyPr wrap="square" rtlCol="0">
            <a:spAutoFit/>
          </a:bodyPr>
          <a:lstStyle/>
          <a:p>
            <a:r>
              <a:rPr lang="en-US" sz="2000" i="1" dirty="0">
                <a:latin typeface="Calibri Light" panose="020F0302020204030204" pitchFamily="34" charset="0"/>
                <a:cs typeface="Calibri Light" panose="020F0302020204030204" pitchFamily="34" charset="0"/>
              </a:rPr>
              <a:t>The debate is ongoing as to who is </a:t>
            </a:r>
            <a:br>
              <a:rPr lang="en-US" sz="2000" i="1" dirty="0">
                <a:latin typeface="Calibri Light" panose="020F0302020204030204" pitchFamily="34" charset="0"/>
                <a:cs typeface="Calibri Light" panose="020F0302020204030204" pitchFamily="34" charset="0"/>
              </a:rPr>
            </a:br>
            <a:r>
              <a:rPr lang="en-US" sz="2000" i="1" dirty="0">
                <a:latin typeface="Calibri Light" panose="020F0302020204030204" pitchFamily="34" charset="0"/>
                <a:cs typeface="Calibri Light" panose="020F0302020204030204" pitchFamily="34" charset="0"/>
              </a:rPr>
              <a:t>Pestilence, War, Famine, and Death.  </a:t>
            </a:r>
          </a:p>
          <a:p>
            <a:endParaRPr lang="en-US" dirty="0"/>
          </a:p>
        </p:txBody>
      </p:sp>
    </p:spTree>
    <p:extLst>
      <p:ext uri="{BB962C8B-B14F-4D97-AF65-F5344CB8AC3E}">
        <p14:creationId xmlns:p14="http://schemas.microsoft.com/office/powerpoint/2010/main" val="194734641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7417B-343E-9247-82BE-8F5E1CCFC67A}"/>
              </a:ext>
            </a:extLst>
          </p:cNvPr>
          <p:cNvSpPr>
            <a:spLocks noGrp="1"/>
          </p:cNvSpPr>
          <p:nvPr>
            <p:ph idx="1"/>
          </p:nvPr>
        </p:nvSpPr>
        <p:spPr>
          <a:xfrm>
            <a:off x="1870841" y="599421"/>
            <a:ext cx="8450318" cy="3394472"/>
          </a:xfrm>
        </p:spPr>
        <p:txBody>
          <a:bodyPr/>
          <a:lstStyle/>
          <a:p>
            <a:pPr marL="0" indent="0">
              <a:buNone/>
            </a:pPr>
            <a:r>
              <a:rPr lang="en-US" sz="2100" dirty="0"/>
              <a:t>Trees have a long history in depicting evolutionary history, but also for depicting the diversity of life.  </a:t>
            </a:r>
            <a:br>
              <a:rPr lang="en-US" sz="2100" dirty="0"/>
            </a:br>
            <a:r>
              <a:rPr lang="en-US" sz="2100" dirty="0"/>
              <a:t>(Note, many Trees of Life depict the latter, and do not imply an evolutionary history)</a:t>
            </a:r>
          </a:p>
        </p:txBody>
      </p:sp>
      <p:pic>
        <p:nvPicPr>
          <p:cNvPr id="4" name="Picture 3">
            <a:extLst>
              <a:ext uri="{FF2B5EF4-FFF2-40B4-BE49-F238E27FC236}">
                <a16:creationId xmlns:a16="http://schemas.microsoft.com/office/drawing/2014/main" id="{EDE9F792-BE06-B84D-A8CE-676F96CF49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0841" y="2119399"/>
            <a:ext cx="2583462" cy="3321594"/>
          </a:xfrm>
          <a:prstGeom prst="rect">
            <a:avLst/>
          </a:prstGeom>
        </p:spPr>
      </p:pic>
      <p:sp>
        <p:nvSpPr>
          <p:cNvPr id="5" name="TextBox 4">
            <a:extLst>
              <a:ext uri="{FF2B5EF4-FFF2-40B4-BE49-F238E27FC236}">
                <a16:creationId xmlns:a16="http://schemas.microsoft.com/office/drawing/2014/main" id="{9A161FE8-0C44-8742-95DB-980021BA32C2}"/>
              </a:ext>
            </a:extLst>
          </p:cNvPr>
          <p:cNvSpPr txBox="1"/>
          <p:nvPr/>
        </p:nvSpPr>
        <p:spPr>
          <a:xfrm>
            <a:off x="1893411" y="5524374"/>
            <a:ext cx="1715534" cy="553998"/>
          </a:xfrm>
          <a:prstGeom prst="rect">
            <a:avLst/>
          </a:prstGeom>
          <a:noFill/>
        </p:spPr>
        <p:txBody>
          <a:bodyPr wrap="none" rtlCol="0">
            <a:spAutoFit/>
          </a:bodyPr>
          <a:lstStyle/>
          <a:p>
            <a:r>
              <a:rPr lang="en-US" sz="1500" dirty="0"/>
              <a:t>Yggdrasil </a:t>
            </a:r>
            <a:br>
              <a:rPr lang="en-US" sz="1500" dirty="0"/>
            </a:br>
            <a:r>
              <a:rPr lang="en-US" sz="1500" dirty="0"/>
              <a:t>(North Mythology)</a:t>
            </a:r>
          </a:p>
        </p:txBody>
      </p:sp>
      <p:pic>
        <p:nvPicPr>
          <p:cNvPr id="6" name="Picture 5">
            <a:extLst>
              <a:ext uri="{FF2B5EF4-FFF2-40B4-BE49-F238E27FC236}">
                <a16:creationId xmlns:a16="http://schemas.microsoft.com/office/drawing/2014/main" id="{F4BED3A0-91E6-A84E-946F-4A17625A01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1050" y="2440136"/>
            <a:ext cx="2780590" cy="2147182"/>
          </a:xfrm>
          <a:prstGeom prst="rect">
            <a:avLst/>
          </a:prstGeom>
        </p:spPr>
      </p:pic>
      <p:sp>
        <p:nvSpPr>
          <p:cNvPr id="7" name="TextBox 6">
            <a:extLst>
              <a:ext uri="{FF2B5EF4-FFF2-40B4-BE49-F238E27FC236}">
                <a16:creationId xmlns:a16="http://schemas.microsoft.com/office/drawing/2014/main" id="{684ED7DC-824F-D14A-B178-EFA8CA59BEB2}"/>
              </a:ext>
            </a:extLst>
          </p:cNvPr>
          <p:cNvSpPr txBox="1"/>
          <p:nvPr/>
        </p:nvSpPr>
        <p:spPr>
          <a:xfrm>
            <a:off x="4766061" y="4737008"/>
            <a:ext cx="2292682" cy="323165"/>
          </a:xfrm>
          <a:prstGeom prst="rect">
            <a:avLst/>
          </a:prstGeom>
          <a:noFill/>
        </p:spPr>
        <p:txBody>
          <a:bodyPr wrap="square" rtlCol="0">
            <a:spAutoFit/>
          </a:bodyPr>
          <a:lstStyle/>
          <a:p>
            <a:r>
              <a:rPr lang="en-US" sz="1500" dirty="0"/>
              <a:t>The biblical tree of life</a:t>
            </a:r>
          </a:p>
        </p:txBody>
      </p:sp>
      <p:pic>
        <p:nvPicPr>
          <p:cNvPr id="9" name="Picture 8">
            <a:extLst>
              <a:ext uri="{FF2B5EF4-FFF2-40B4-BE49-F238E27FC236}">
                <a16:creationId xmlns:a16="http://schemas.microsoft.com/office/drawing/2014/main" id="{A51C8E8E-B6B2-0749-89A3-DB8DCE21D2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246" y="1952091"/>
            <a:ext cx="2587233" cy="3488903"/>
          </a:xfrm>
          <a:prstGeom prst="rect">
            <a:avLst/>
          </a:prstGeom>
        </p:spPr>
      </p:pic>
      <p:sp>
        <p:nvSpPr>
          <p:cNvPr id="10" name="TextBox 9">
            <a:extLst>
              <a:ext uri="{FF2B5EF4-FFF2-40B4-BE49-F238E27FC236}">
                <a16:creationId xmlns:a16="http://schemas.microsoft.com/office/drawing/2014/main" id="{2CA997C2-F354-5D40-8B66-008B407139BA}"/>
              </a:ext>
            </a:extLst>
          </p:cNvPr>
          <p:cNvSpPr txBox="1"/>
          <p:nvPr/>
        </p:nvSpPr>
        <p:spPr>
          <a:xfrm>
            <a:off x="7640329" y="5524375"/>
            <a:ext cx="1702710" cy="323165"/>
          </a:xfrm>
          <a:prstGeom prst="rect">
            <a:avLst/>
          </a:prstGeom>
          <a:noFill/>
        </p:spPr>
        <p:txBody>
          <a:bodyPr wrap="none" rtlCol="0">
            <a:spAutoFit/>
          </a:bodyPr>
          <a:lstStyle/>
          <a:p>
            <a:r>
              <a:rPr lang="en-US" sz="1500" dirty="0"/>
              <a:t>Mexican tree of life</a:t>
            </a:r>
          </a:p>
        </p:txBody>
      </p:sp>
    </p:spTree>
    <p:extLst>
      <p:ext uri="{BB962C8B-B14F-4D97-AF65-F5344CB8AC3E}">
        <p14:creationId xmlns:p14="http://schemas.microsoft.com/office/powerpoint/2010/main" val="134063868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29"/>
          <p:cNvSpPr>
            <a:spLocks noChangeShapeType="1"/>
          </p:cNvSpPr>
          <p:nvPr/>
        </p:nvSpPr>
        <p:spPr bwMode="auto">
          <a:xfrm>
            <a:off x="3869767" y="1068283"/>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3600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3735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3735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3735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3735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3735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3600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4210922" y="5190651"/>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4191938" y="4473479"/>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4205950" y="3812798"/>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4205952" y="3118035"/>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4205945" y="2385906"/>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4205950" y="1698614"/>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4273185" y="891793"/>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1838707" y="5760749"/>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1852713" y="3959401"/>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1987186" y="1740638"/>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2054415" y="866577"/>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3735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2607246" y="179299"/>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5348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6826149" y="3161516"/>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1215016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Box 3"/>
          <p:cNvSpPr txBox="1">
            <a:spLocks noChangeArrowheads="1"/>
          </p:cNvSpPr>
          <p:nvPr/>
        </p:nvSpPr>
        <p:spPr bwMode="auto">
          <a:xfrm>
            <a:off x="1931418" y="5494161"/>
            <a:ext cx="3260912" cy="116783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fontAlgn="base">
              <a:spcBef>
                <a:spcPct val="0"/>
              </a:spcBef>
              <a:spcAft>
                <a:spcPct val="0"/>
              </a:spcAft>
              <a:defRPr/>
            </a:pPr>
            <a:r>
              <a:rPr lang="en-US" sz="1765" dirty="0">
                <a:solidFill>
                  <a:srgbClr val="0000FF"/>
                </a:solidFill>
                <a:latin typeface="Times New Roman" charset="0"/>
                <a:ea typeface="ＭＳ Ｐゴシック" charset="-128"/>
                <a:cs typeface="ＭＳ Ｐゴシック" charset="-128"/>
              </a:rPr>
              <a:t>Genealogy</a:t>
            </a:r>
            <a:br>
              <a:rPr lang="en-US" sz="1765" dirty="0">
                <a:solidFill>
                  <a:srgbClr val="0000FF"/>
                </a:solidFill>
                <a:latin typeface="Times New Roman" charset="0"/>
                <a:ea typeface="ＭＳ Ｐゴシック" charset="-128"/>
                <a:cs typeface="ＭＳ Ｐゴシック" charset="-128"/>
              </a:rPr>
            </a:br>
            <a:r>
              <a:rPr lang="en-US" sz="1765" dirty="0">
                <a:solidFill>
                  <a:srgbClr val="0000FF"/>
                </a:solidFill>
                <a:latin typeface="Times New Roman" charset="0"/>
                <a:ea typeface="ＭＳ Ｐゴシック" charset="-128"/>
                <a:cs typeface="ＭＳ Ｐゴシック" charset="-128"/>
              </a:rPr>
              <a:t>(Church Ceiling, </a:t>
            </a:r>
            <a:br>
              <a:rPr lang="en-US" sz="1765" dirty="0">
                <a:solidFill>
                  <a:srgbClr val="0000FF"/>
                </a:solidFill>
                <a:latin typeface="Times New Roman" charset="0"/>
                <a:ea typeface="ＭＳ Ｐゴシック" charset="-128"/>
                <a:cs typeface="ＭＳ Ｐゴシック" charset="-128"/>
              </a:rPr>
            </a:br>
            <a:r>
              <a:rPr lang="en-US" sz="1765" dirty="0">
                <a:solidFill>
                  <a:srgbClr val="0000FF"/>
                </a:solidFill>
                <a:latin typeface="Times New Roman" charset="0"/>
                <a:ea typeface="ＭＳ Ｐゴシック" charset="-128"/>
                <a:cs typeface="ＭＳ Ｐゴシック" charset="-128"/>
              </a:rPr>
              <a:t>Santo Domingo, </a:t>
            </a:r>
            <a:br>
              <a:rPr lang="en-US" sz="1765" dirty="0">
                <a:solidFill>
                  <a:srgbClr val="0000FF"/>
                </a:solidFill>
                <a:latin typeface="Times New Roman" charset="0"/>
                <a:ea typeface="ＭＳ Ｐゴシック" charset="-128"/>
                <a:cs typeface="ＭＳ Ｐゴシック" charset="-128"/>
              </a:rPr>
            </a:br>
            <a:r>
              <a:rPr lang="en-US" sz="1765" dirty="0">
                <a:solidFill>
                  <a:srgbClr val="0000FF"/>
                </a:solidFill>
                <a:latin typeface="Times New Roman" charset="0"/>
                <a:ea typeface="ＭＳ Ｐゴシック" charset="-128"/>
                <a:cs typeface="ＭＳ Ｐゴシック" charset="-128"/>
              </a:rPr>
              <a:t>Oaxaca) </a:t>
            </a:r>
          </a:p>
        </p:txBody>
      </p:sp>
      <p:pic>
        <p:nvPicPr>
          <p:cNvPr id="5" name="Picture 4" descr="church_ceiling"/>
          <p:cNvPicPr>
            <a:picLocks noChangeAspect="1" noChangeArrowheads="1"/>
          </p:cNvPicPr>
          <p:nvPr/>
        </p:nvPicPr>
        <p:blipFill>
          <a:blip r:embed="rId3">
            <a:lum bright="20000" contrast="20000"/>
          </a:blip>
          <a:srcRect/>
          <a:stretch>
            <a:fillRect/>
          </a:stretch>
        </p:blipFill>
        <p:spPr bwMode="auto">
          <a:xfrm>
            <a:off x="1736916" y="1154206"/>
            <a:ext cx="3154691" cy="4224618"/>
          </a:xfrm>
          <a:prstGeom prst="rect">
            <a:avLst/>
          </a:prstGeom>
          <a:noFill/>
          <a:effectLst>
            <a:outerShdw blurRad="63500" dist="38099" dir="2700000" algn="ctr" rotWithShape="0">
              <a:srgbClr val="000000">
                <a:alpha val="74998"/>
              </a:srgbClr>
            </a:outerShdw>
          </a:effectLst>
        </p:spPr>
      </p:pic>
      <p:sp>
        <p:nvSpPr>
          <p:cNvPr id="7" name="Text Box 3"/>
          <p:cNvSpPr txBox="1">
            <a:spLocks noChangeArrowheads="1"/>
          </p:cNvSpPr>
          <p:nvPr/>
        </p:nvSpPr>
        <p:spPr bwMode="auto">
          <a:xfrm>
            <a:off x="6077595" y="5651041"/>
            <a:ext cx="3630706" cy="352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fontAlgn="base">
              <a:spcBef>
                <a:spcPct val="0"/>
              </a:spcBef>
              <a:spcAft>
                <a:spcPct val="0"/>
              </a:spcAft>
              <a:defRPr/>
            </a:pPr>
            <a:r>
              <a:rPr lang="en-US" sz="1765" dirty="0">
                <a:solidFill>
                  <a:srgbClr val="0000FF"/>
                </a:solidFill>
                <a:latin typeface="Times New Roman" charset="0"/>
                <a:ea typeface="ＭＳ Ｐゴシック" charset="-128"/>
                <a:cs typeface="ＭＳ Ｐゴシック" charset="-128"/>
              </a:rPr>
              <a:t>Charles Darwin's Family "Tree"</a:t>
            </a:r>
            <a:endParaRPr lang="en-US" sz="1588" dirty="0">
              <a:solidFill>
                <a:srgbClr val="0000FF"/>
              </a:solidFill>
              <a:latin typeface="Times New Roman" charset="0"/>
              <a:ea typeface="ＭＳ Ｐゴシック" charset="-128"/>
              <a:cs typeface="ＭＳ Ｐゴシック" charset="-128"/>
            </a:endParaRPr>
          </a:p>
        </p:txBody>
      </p:sp>
      <p:sp>
        <p:nvSpPr>
          <p:cNvPr id="9" name="TextBox 8"/>
          <p:cNvSpPr txBox="1"/>
          <p:nvPr/>
        </p:nvSpPr>
        <p:spPr>
          <a:xfrm>
            <a:off x="3036795" y="302561"/>
            <a:ext cx="6146695" cy="556598"/>
          </a:xfrm>
          <a:prstGeom prst="rect">
            <a:avLst/>
          </a:prstGeom>
          <a:noFill/>
        </p:spPr>
        <p:txBody>
          <a:bodyPr wrap="none" lIns="80619" tIns="40308" rIns="80619" bIns="40308" rtlCol="0">
            <a:spAutoFit/>
          </a:bodyPr>
          <a:lstStyle/>
          <a:p>
            <a:pPr fontAlgn="base">
              <a:spcBef>
                <a:spcPct val="0"/>
              </a:spcBef>
              <a:spcAft>
                <a:spcPct val="0"/>
              </a:spcAft>
              <a:defRPr/>
            </a:pPr>
            <a:r>
              <a:rPr lang="en-US" sz="3088" dirty="0">
                <a:solidFill>
                  <a:srgbClr val="0000FF"/>
                </a:solidFill>
                <a:effectLst>
                  <a:outerShdw blurRad="50800" dist="38100" dir="2700000" algn="br">
                    <a:srgbClr val="000000">
                      <a:alpha val="43000"/>
                    </a:srgbClr>
                  </a:outerShdw>
                </a:effectLst>
                <a:latin typeface="Times New Roman" charset="0"/>
                <a:ea typeface="ＭＳ Ｐゴシック" charset="-128"/>
                <a:cs typeface="ＭＳ Ｐゴシック" charset="-128"/>
              </a:rPr>
              <a:t>Family Trees, Genealogies, Pedigrees</a:t>
            </a:r>
          </a:p>
        </p:txBody>
      </p:sp>
      <p:pic>
        <p:nvPicPr>
          <p:cNvPr id="11" name="Picture 10"/>
          <p:cNvPicPr>
            <a:picLocks noChangeAspect="1"/>
          </p:cNvPicPr>
          <p:nvPr/>
        </p:nvPicPr>
        <p:blipFill>
          <a:blip r:embed="rId4"/>
          <a:stretch>
            <a:fillRect/>
          </a:stretch>
        </p:blipFill>
        <p:spPr>
          <a:xfrm>
            <a:off x="5038660" y="1154210"/>
            <a:ext cx="5450047" cy="4375897"/>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153311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8368BAB-6474-1943-B0FD-E47561EF1004}"/>
              </a:ext>
            </a:extLst>
          </p:cNvPr>
          <p:cNvSpPr>
            <a:spLocks noChangeArrowheads="1"/>
          </p:cNvSpPr>
          <p:nvPr/>
        </p:nvSpPr>
        <p:spPr bwMode="auto">
          <a:xfrm>
            <a:off x="198782" y="217538"/>
            <a:ext cx="12089015"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For the answer to "</a:t>
            </a:r>
            <a:r>
              <a:rPr kumimoji="0" lang="en-US" altLang="en-US" b="0" i="1" u="none" strike="noStrike" cap="none" normalizeH="0" baseline="0" dirty="0">
                <a:ln>
                  <a:noFill/>
                </a:ln>
                <a:solidFill>
                  <a:schemeClr val="tx1"/>
                </a:solidFill>
                <a:effectLst/>
                <a:latin typeface="Calibri" panose="020F0502020204030204" pitchFamily="34" charset="0"/>
              </a:rPr>
              <a:t>Make a guess as to how much ATP are synthesized in the human body per day</a:t>
            </a:r>
            <a:r>
              <a:rPr kumimoji="0" lang="en-US" altLang="en-US" b="0" i="0" u="none" strike="noStrike" cap="none" normalizeH="0" baseline="0" dirty="0">
                <a:ln>
                  <a:noFill/>
                </a:ln>
                <a:solidFill>
                  <a:schemeClr val="tx1"/>
                </a:solidFill>
                <a:effectLst/>
                <a:latin typeface="Calibri" panose="020F0502020204030204" pitchFamily="34" charset="0"/>
              </a:rPr>
              <a:t>" some had very low guesses.  </a:t>
            </a:r>
            <a:br>
              <a:rPr kumimoji="0" lang="en-US" altLang="en-US" b="0" i="0" u="none" strike="noStrike" cap="none" normalizeH="0" baseline="0" dirty="0">
                <a:ln>
                  <a:noFill/>
                </a:ln>
                <a:solidFill>
                  <a:schemeClr val="tx1"/>
                </a:solidFill>
                <a:effectLst/>
                <a:latin typeface="Calibri" panose="020F0502020204030204" pitchFamily="34" charset="0"/>
              </a:rPr>
            </a:br>
            <a:r>
              <a:rPr kumimoji="0" lang="en-US" altLang="en-US" b="0" i="0" u="none" strike="noStrike" cap="none" normalizeH="0" baseline="0" dirty="0">
                <a:ln>
                  <a:noFill/>
                </a:ln>
                <a:solidFill>
                  <a:schemeClr val="tx1"/>
                </a:solidFill>
                <a:effectLst/>
                <a:latin typeface="Calibri" panose="020F0502020204030204" pitchFamily="34" charset="0"/>
              </a:rPr>
              <a:t>The answers on the web and in the literature are slightly different, But all in the range of about the bodyweight.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rPr>
              <a:t>              </a:t>
            </a:r>
            <a:r>
              <a:rPr kumimoji="0" lang="en-US" altLang="en-US" sz="99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or:</a:t>
            </a:r>
            <a:endParaRPr kumimoji="0" lang="en-US" altLang="en-US"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67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or from Wikipedia:</a:t>
            </a:r>
            <a:endParaRPr kumimoji="0" lang="en-US" altLang="en-US"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76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Daily turnover of ATP &#10;Value &#10;Comments &#10;1 Body weight ATP/day Range: or —60kg &#10;Body weight ATP/day &#10;Note-a value of 1 body weight equivalent /day &#10;of ATP given by Tömroth-Horsefield et al., &#10;2008 p. 19565 1st paragraph PMID 19073922 ">
            <a:extLst>
              <a:ext uri="{FF2B5EF4-FFF2-40B4-BE49-F238E27FC236}">
                <a16:creationId xmlns:a16="http://schemas.microsoft.com/office/drawing/2014/main" id="{61E065F0-2222-E947-B16C-B0AC9E618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81" b="1655"/>
          <a:stretch/>
        </p:blipFill>
        <p:spPr bwMode="auto">
          <a:xfrm>
            <a:off x="1040848" y="931207"/>
            <a:ext cx="7182568" cy="16637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otally quantity of ATP in an adult is approximately 0.10 mol/L. Approximately 100 to &#10;150 mol/L of ATP are required daily, which means that each ATP molecule is recycled &#10;some 1000 to 1500 times per day. Basically, the human body turns over its weight in &#10;ATP daily. ">
            <a:extLst>
              <a:ext uri="{FF2B5EF4-FFF2-40B4-BE49-F238E27FC236}">
                <a16:creationId xmlns:a16="http://schemas.microsoft.com/office/drawing/2014/main" id="{7915D21A-E8C9-9046-B7D5-BA6DC9740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60" y="2773990"/>
            <a:ext cx="7802989" cy="1365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P recycling &#10;[ edit ] &#10;The total quantity of ATP in the human body is about 0.2 moles. The majority of ATP is recycled from ADP by the &#10;aforementioned processes. Thus, at any given time, the total amount of ATP + ADP remains fairly constant. &#10;The energy used by human cells in an adult requires the hydrolysis of 100 to 150 moles of ATP daily, which is around 50 to &#10;75 kg. A human will typically use up his or her body weight of ATP over the course of the day. Each equivalent of ATP is &#10;recycled 1000—1500 times during a single day (100 / 0.2 = ">
            <a:extLst>
              <a:ext uri="{FF2B5EF4-FFF2-40B4-BE49-F238E27FC236}">
                <a16:creationId xmlns:a16="http://schemas.microsoft.com/office/drawing/2014/main" id="{AE6134DF-917C-B345-A893-C05240712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48" y="4911297"/>
            <a:ext cx="8923340" cy="178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660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F90D78-2297-CB2E-3E8B-B548A0416FC0}"/>
              </a:ext>
            </a:extLst>
          </p:cNvPr>
          <p:cNvSpPr txBox="1"/>
          <p:nvPr/>
        </p:nvSpPr>
        <p:spPr>
          <a:xfrm>
            <a:off x="2248422" y="474499"/>
            <a:ext cx="1834413"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Family Tree</a:t>
            </a:r>
          </a:p>
        </p:txBody>
      </p:sp>
      <p:sp>
        <p:nvSpPr>
          <p:cNvPr id="7" name="TextBox 6">
            <a:extLst>
              <a:ext uri="{FF2B5EF4-FFF2-40B4-BE49-F238E27FC236}">
                <a16:creationId xmlns:a16="http://schemas.microsoft.com/office/drawing/2014/main" id="{4B2CA602-17D0-B49A-7FD0-343EF209B1BF}"/>
              </a:ext>
            </a:extLst>
          </p:cNvPr>
          <p:cNvSpPr txBox="1"/>
          <p:nvPr/>
        </p:nvSpPr>
        <p:spPr>
          <a:xfrm>
            <a:off x="1996544" y="1476534"/>
            <a:ext cx="3908121"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Each individual has two parents.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Tree branches, as one goes back in time </a:t>
            </a:r>
          </a:p>
          <a:p>
            <a:endParaRPr lang="en-US"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3617892C-0652-79C3-2166-DE177FEF3917}"/>
              </a:ext>
            </a:extLst>
          </p:cNvPr>
          <p:cNvSpPr txBox="1"/>
          <p:nvPr/>
        </p:nvSpPr>
        <p:spPr>
          <a:xfrm>
            <a:off x="7407252" y="476387"/>
            <a:ext cx="1948034"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Species tree</a:t>
            </a:r>
          </a:p>
        </p:txBody>
      </p:sp>
      <p:sp>
        <p:nvSpPr>
          <p:cNvPr id="94" name="TextBox 93">
            <a:extLst>
              <a:ext uri="{FF2B5EF4-FFF2-40B4-BE49-F238E27FC236}">
                <a16:creationId xmlns:a16="http://schemas.microsoft.com/office/drawing/2014/main" id="{68D5F11A-FD8D-C8D2-6A5F-124431E3804B}"/>
              </a:ext>
            </a:extLst>
          </p:cNvPr>
          <p:cNvSpPr txBox="1"/>
          <p:nvPr/>
        </p:nvSpPr>
        <p:spPr>
          <a:xfrm>
            <a:off x="1522472" y="5596854"/>
            <a:ext cx="922047" cy="369332"/>
          </a:xfrm>
          <a:prstGeom prst="rect">
            <a:avLst/>
          </a:prstGeom>
          <a:noFill/>
        </p:spPr>
        <p:txBody>
          <a:bodyPr wrap="none" rtlCol="0">
            <a:spAutoFit/>
          </a:bodyPr>
          <a:lstStyle/>
          <a:p>
            <a:r>
              <a:rPr lang="en-US" dirty="0"/>
              <a:t>Present </a:t>
            </a:r>
          </a:p>
        </p:txBody>
      </p:sp>
      <p:grpSp>
        <p:nvGrpSpPr>
          <p:cNvPr id="134" name="Group 133">
            <a:extLst>
              <a:ext uri="{FF2B5EF4-FFF2-40B4-BE49-F238E27FC236}">
                <a16:creationId xmlns:a16="http://schemas.microsoft.com/office/drawing/2014/main" id="{5016738F-3637-2739-D46E-3BC73DED0DD9}"/>
              </a:ext>
            </a:extLst>
          </p:cNvPr>
          <p:cNvGrpSpPr/>
          <p:nvPr/>
        </p:nvGrpSpPr>
        <p:grpSpPr>
          <a:xfrm>
            <a:off x="3087587" y="4081455"/>
            <a:ext cx="2352651" cy="2097229"/>
            <a:chOff x="1138340" y="4545846"/>
            <a:chExt cx="1543340" cy="1516751"/>
          </a:xfrm>
        </p:grpSpPr>
        <p:cxnSp>
          <p:nvCxnSpPr>
            <p:cNvPr id="13" name="Straight Connector 12">
              <a:extLst>
                <a:ext uri="{FF2B5EF4-FFF2-40B4-BE49-F238E27FC236}">
                  <a16:creationId xmlns:a16="http://schemas.microsoft.com/office/drawing/2014/main" id="{61812970-C2C1-2024-77EE-3CD62418F54F}"/>
                </a:ext>
              </a:extLst>
            </p:cNvPr>
            <p:cNvCxnSpPr/>
            <p:nvPr/>
          </p:nvCxnSpPr>
          <p:spPr bwMode="auto">
            <a:xfrm flipV="1">
              <a:off x="1929008" y="5774499"/>
              <a:ext cx="0" cy="28809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22AD0C5-D243-C591-8B28-993F4C46A6A9}"/>
                </a:ext>
              </a:extLst>
            </p:cNvPr>
            <p:cNvCxnSpPr>
              <a:cxnSpLocks/>
            </p:cNvCxnSpPr>
            <p:nvPr/>
          </p:nvCxnSpPr>
          <p:spPr bwMode="auto">
            <a:xfrm>
              <a:off x="156043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5CCA5AB6-8FFD-6A5A-01F0-6D1041641F2D}"/>
                </a:ext>
              </a:extLst>
            </p:cNvPr>
            <p:cNvCxnSpPr>
              <a:cxnSpLocks/>
            </p:cNvCxnSpPr>
            <p:nvPr/>
          </p:nvCxnSpPr>
          <p:spPr bwMode="auto">
            <a:xfrm flipV="1">
              <a:off x="192900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B2EA75F8-6426-6B7B-0366-70271F82B9F0}"/>
                </a:ext>
              </a:extLst>
            </p:cNvPr>
            <p:cNvCxnSpPr>
              <a:cxnSpLocks/>
            </p:cNvCxnSpPr>
            <p:nvPr/>
          </p:nvCxnSpPr>
          <p:spPr bwMode="auto">
            <a:xfrm flipH="1">
              <a:off x="1563568" y="5311036"/>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4CC4B05-585D-70E5-F0C6-65C1BCC04B84}"/>
                </a:ext>
              </a:extLst>
            </p:cNvPr>
            <p:cNvCxnSpPr>
              <a:cxnSpLocks/>
            </p:cNvCxnSpPr>
            <p:nvPr/>
          </p:nvCxnSpPr>
          <p:spPr bwMode="auto">
            <a:xfrm>
              <a:off x="1379283" y="5311036"/>
              <a:ext cx="192111"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950CCFA5-1ACA-8FB8-25AC-86B22F2DCFF8}"/>
                </a:ext>
              </a:extLst>
            </p:cNvPr>
            <p:cNvCxnSpPr>
              <a:cxnSpLocks/>
            </p:cNvCxnSpPr>
            <p:nvPr/>
          </p:nvCxnSpPr>
          <p:spPr bwMode="auto">
            <a:xfrm flipH="1">
              <a:off x="2290077" y="5298510"/>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112E5FB6-5393-C3EC-3F88-376049C101F2}"/>
                </a:ext>
              </a:extLst>
            </p:cNvPr>
            <p:cNvCxnSpPr>
              <a:cxnSpLocks/>
            </p:cNvCxnSpPr>
            <p:nvPr/>
          </p:nvCxnSpPr>
          <p:spPr bwMode="auto">
            <a:xfrm>
              <a:off x="2122753" y="5304773"/>
              <a:ext cx="167324"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B90CF675-7083-9732-01A8-4162F7D1DA00}"/>
                </a:ext>
              </a:extLst>
            </p:cNvPr>
            <p:cNvCxnSpPr>
              <a:cxnSpLocks/>
            </p:cNvCxnSpPr>
            <p:nvPr/>
          </p:nvCxnSpPr>
          <p:spPr bwMode="auto">
            <a:xfrm>
              <a:off x="1247763" y="5047990"/>
              <a:ext cx="125260"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162403D0-E2C2-E75E-6003-E0FBC4E68735}"/>
                </a:ext>
              </a:extLst>
            </p:cNvPr>
            <p:cNvCxnSpPr>
              <a:cxnSpLocks/>
            </p:cNvCxnSpPr>
            <p:nvPr/>
          </p:nvCxnSpPr>
          <p:spPr bwMode="auto">
            <a:xfrm flipV="1">
              <a:off x="1376153" y="5054253"/>
              <a:ext cx="63059" cy="256783"/>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F935DA85-2F96-778F-334F-7574D3640B49}"/>
                </a:ext>
              </a:extLst>
            </p:cNvPr>
            <p:cNvCxnSpPr>
              <a:cxnSpLocks/>
            </p:cNvCxnSpPr>
            <p:nvPr/>
          </p:nvCxnSpPr>
          <p:spPr bwMode="auto">
            <a:xfrm>
              <a:off x="1672735" y="5051122"/>
              <a:ext cx="77391" cy="26617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DFF119B-3E71-CCB8-5EA4-D636C27A0C80}"/>
                </a:ext>
              </a:extLst>
            </p:cNvPr>
            <p:cNvCxnSpPr>
              <a:cxnSpLocks/>
            </p:cNvCxnSpPr>
            <p:nvPr/>
          </p:nvCxnSpPr>
          <p:spPr bwMode="auto">
            <a:xfrm flipV="1">
              <a:off x="1753256" y="5047797"/>
              <a:ext cx="109167"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3C17B1C4-7D16-1830-85B3-55F66C5C6938}"/>
                </a:ext>
              </a:extLst>
            </p:cNvPr>
            <p:cNvCxnSpPr>
              <a:cxnSpLocks/>
            </p:cNvCxnSpPr>
            <p:nvPr/>
          </p:nvCxnSpPr>
          <p:spPr bwMode="auto">
            <a:xfrm>
              <a:off x="2044285" y="5047797"/>
              <a:ext cx="86074"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A79F1C8-6F0A-DED6-8F2F-C75009E77975}"/>
                </a:ext>
              </a:extLst>
            </p:cNvPr>
            <p:cNvCxnSpPr>
              <a:cxnSpLocks/>
            </p:cNvCxnSpPr>
            <p:nvPr/>
          </p:nvCxnSpPr>
          <p:spPr bwMode="auto">
            <a:xfrm flipV="1">
              <a:off x="2130359" y="5051122"/>
              <a:ext cx="43248"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42939EAB-48C2-523C-3381-12B127016078}"/>
                </a:ext>
              </a:extLst>
            </p:cNvPr>
            <p:cNvCxnSpPr>
              <a:cxnSpLocks/>
            </p:cNvCxnSpPr>
            <p:nvPr/>
          </p:nvCxnSpPr>
          <p:spPr bwMode="auto">
            <a:xfrm>
              <a:off x="2402374" y="5051122"/>
              <a:ext cx="61252"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D85139FA-CEA3-C714-A981-1EBC2FF7B4D8}"/>
                </a:ext>
              </a:extLst>
            </p:cNvPr>
            <p:cNvCxnSpPr>
              <a:cxnSpLocks/>
            </p:cNvCxnSpPr>
            <p:nvPr/>
          </p:nvCxnSpPr>
          <p:spPr bwMode="auto">
            <a:xfrm flipV="1">
              <a:off x="2471232" y="5054253"/>
              <a:ext cx="128237" cy="25052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A3260DFF-861D-B680-735A-862917A95BD1}"/>
                </a:ext>
              </a:extLst>
            </p:cNvPr>
            <p:cNvCxnSpPr>
              <a:cxnSpLocks/>
            </p:cNvCxnSpPr>
            <p:nvPr/>
          </p:nvCxnSpPr>
          <p:spPr bwMode="auto">
            <a:xfrm>
              <a:off x="1178729"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861747EF-F5B6-DE3B-ECFC-A64F1A64904B}"/>
                </a:ext>
              </a:extLst>
            </p:cNvPr>
            <p:cNvCxnSpPr>
              <a:cxnSpLocks/>
            </p:cNvCxnSpPr>
            <p:nvPr/>
          </p:nvCxnSpPr>
          <p:spPr bwMode="auto">
            <a:xfrm flipV="1">
              <a:off x="1244940"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9B023E66-3F5B-366F-5CFB-BD17D8F729D3}"/>
                </a:ext>
              </a:extLst>
            </p:cNvPr>
            <p:cNvCxnSpPr>
              <a:cxnSpLocks/>
            </p:cNvCxnSpPr>
            <p:nvPr/>
          </p:nvCxnSpPr>
          <p:spPr bwMode="auto">
            <a:xfrm>
              <a:off x="1378234"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CEA9542-F826-9F32-0D60-74D598420E37}"/>
                </a:ext>
              </a:extLst>
            </p:cNvPr>
            <p:cNvCxnSpPr>
              <a:cxnSpLocks/>
            </p:cNvCxnSpPr>
            <p:nvPr/>
          </p:nvCxnSpPr>
          <p:spPr bwMode="auto">
            <a:xfrm flipV="1">
              <a:off x="1444445"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EDDD63EF-9330-8CA7-87FE-44A86B6519B3}"/>
                </a:ext>
              </a:extLst>
            </p:cNvPr>
            <p:cNvCxnSpPr>
              <a:cxnSpLocks/>
            </p:cNvCxnSpPr>
            <p:nvPr/>
          </p:nvCxnSpPr>
          <p:spPr bwMode="auto">
            <a:xfrm>
              <a:off x="1604341"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03CCBF49-52FF-0132-7B81-1903D99594B6}"/>
                </a:ext>
              </a:extLst>
            </p:cNvPr>
            <p:cNvCxnSpPr>
              <a:cxnSpLocks/>
            </p:cNvCxnSpPr>
            <p:nvPr/>
          </p:nvCxnSpPr>
          <p:spPr bwMode="auto">
            <a:xfrm flipV="1">
              <a:off x="1670552" y="4785717"/>
              <a:ext cx="58771" cy="26266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55B9042E-4C46-B860-74B3-ED59FEACD76D}"/>
                </a:ext>
              </a:extLst>
            </p:cNvPr>
            <p:cNvCxnSpPr>
              <a:cxnSpLocks/>
            </p:cNvCxnSpPr>
            <p:nvPr/>
          </p:nvCxnSpPr>
          <p:spPr bwMode="auto">
            <a:xfrm>
              <a:off x="2331267"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2798F11B-9102-C6BC-F383-88F04B07A776}"/>
                </a:ext>
              </a:extLst>
            </p:cNvPr>
            <p:cNvCxnSpPr>
              <a:cxnSpLocks/>
            </p:cNvCxnSpPr>
            <p:nvPr/>
          </p:nvCxnSpPr>
          <p:spPr bwMode="auto">
            <a:xfrm flipV="1">
              <a:off x="2397478" y="4798436"/>
              <a:ext cx="48424" cy="24994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50D04F40-C9B2-20F5-CEE0-3ADEBDFC0BA4}"/>
                </a:ext>
              </a:extLst>
            </p:cNvPr>
            <p:cNvCxnSpPr>
              <a:cxnSpLocks/>
            </p:cNvCxnSpPr>
            <p:nvPr/>
          </p:nvCxnSpPr>
          <p:spPr bwMode="auto">
            <a:xfrm>
              <a:off x="1986726" y="4785717"/>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33F0DCA9-9AAC-C214-24E0-5D529A3B0C3B}"/>
                </a:ext>
              </a:extLst>
            </p:cNvPr>
            <p:cNvCxnSpPr>
              <a:cxnSpLocks/>
            </p:cNvCxnSpPr>
            <p:nvPr/>
          </p:nvCxnSpPr>
          <p:spPr bwMode="auto">
            <a:xfrm flipV="1">
              <a:off x="2052937" y="4795112"/>
              <a:ext cx="28787"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C09088D4-3C13-B278-EF84-85F2D4A79134}"/>
                </a:ext>
              </a:extLst>
            </p:cNvPr>
            <p:cNvCxnSpPr>
              <a:cxnSpLocks/>
            </p:cNvCxnSpPr>
            <p:nvPr/>
          </p:nvCxnSpPr>
          <p:spPr bwMode="auto">
            <a:xfrm>
              <a:off x="2159537" y="4795112"/>
              <a:ext cx="16428"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A621AAE6-2DC8-13CF-3B25-E01C83A3B98C}"/>
                </a:ext>
              </a:extLst>
            </p:cNvPr>
            <p:cNvCxnSpPr>
              <a:cxnSpLocks/>
            </p:cNvCxnSpPr>
            <p:nvPr/>
          </p:nvCxnSpPr>
          <p:spPr bwMode="auto">
            <a:xfrm flipV="1">
              <a:off x="2175965" y="4791787"/>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2A1BEA5F-AB35-9389-6E76-ECB2DCA38B52}"/>
                </a:ext>
              </a:extLst>
            </p:cNvPr>
            <p:cNvCxnSpPr>
              <a:cxnSpLocks/>
            </p:cNvCxnSpPr>
            <p:nvPr/>
          </p:nvCxnSpPr>
          <p:spPr bwMode="auto">
            <a:xfrm>
              <a:off x="1817876" y="4791787"/>
              <a:ext cx="48856"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9989C5BF-DEB2-97AE-3920-5E23AF958788}"/>
                </a:ext>
              </a:extLst>
            </p:cNvPr>
            <p:cNvCxnSpPr>
              <a:cxnSpLocks/>
            </p:cNvCxnSpPr>
            <p:nvPr/>
          </p:nvCxnSpPr>
          <p:spPr bwMode="auto">
            <a:xfrm flipV="1">
              <a:off x="1866732" y="4785717"/>
              <a:ext cx="33589" cy="26266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63FB9D64-FDF4-5698-3000-DEE4CA44D4AB}"/>
                </a:ext>
              </a:extLst>
            </p:cNvPr>
            <p:cNvCxnSpPr>
              <a:cxnSpLocks/>
            </p:cNvCxnSpPr>
            <p:nvPr/>
          </p:nvCxnSpPr>
          <p:spPr bwMode="auto">
            <a:xfrm>
              <a:off x="2549863" y="4803050"/>
              <a:ext cx="43796" cy="26469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8BC5C194-E71A-5E30-07F5-CFF6086F3EA0}"/>
                </a:ext>
              </a:extLst>
            </p:cNvPr>
            <p:cNvCxnSpPr>
              <a:cxnSpLocks/>
            </p:cNvCxnSpPr>
            <p:nvPr/>
          </p:nvCxnSpPr>
          <p:spPr bwMode="auto">
            <a:xfrm flipV="1">
              <a:off x="2593659" y="4798436"/>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6210FC52-CECF-9BFE-5C54-446B649154EA}"/>
                </a:ext>
              </a:extLst>
            </p:cNvPr>
            <p:cNvCxnSpPr>
              <a:cxnSpLocks/>
            </p:cNvCxnSpPr>
            <p:nvPr/>
          </p:nvCxnSpPr>
          <p:spPr bwMode="auto">
            <a:xfrm>
              <a:off x="1138340"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8CAE4614-8A38-14EF-2DF5-F8395AD9C045}"/>
                </a:ext>
              </a:extLst>
            </p:cNvPr>
            <p:cNvCxnSpPr>
              <a:cxnSpLocks/>
            </p:cNvCxnSpPr>
            <p:nvPr/>
          </p:nvCxnSpPr>
          <p:spPr bwMode="auto">
            <a:xfrm flipH="1">
              <a:off x="1184698"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4D034218-76BE-1DB3-6C77-619023D1B828}"/>
                </a:ext>
              </a:extLst>
            </p:cNvPr>
            <p:cNvCxnSpPr>
              <a:cxnSpLocks/>
            </p:cNvCxnSpPr>
            <p:nvPr/>
          </p:nvCxnSpPr>
          <p:spPr bwMode="auto">
            <a:xfrm>
              <a:off x="1265089" y="454584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E18149B1-AE40-8752-7D7C-55DFC342B777}"/>
                </a:ext>
              </a:extLst>
            </p:cNvPr>
            <p:cNvCxnSpPr>
              <a:cxnSpLocks/>
            </p:cNvCxnSpPr>
            <p:nvPr/>
          </p:nvCxnSpPr>
          <p:spPr bwMode="auto">
            <a:xfrm flipH="1">
              <a:off x="1311447" y="454584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FBA61AA0-71F4-DAAE-030C-4B1DC85EE624}"/>
                </a:ext>
              </a:extLst>
            </p:cNvPr>
            <p:cNvCxnSpPr>
              <a:cxnSpLocks/>
            </p:cNvCxnSpPr>
            <p:nvPr/>
          </p:nvCxnSpPr>
          <p:spPr bwMode="auto">
            <a:xfrm>
              <a:off x="1337517"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B97565BA-7485-BF95-F66F-02C269968900}"/>
                </a:ext>
              </a:extLst>
            </p:cNvPr>
            <p:cNvCxnSpPr>
              <a:cxnSpLocks/>
            </p:cNvCxnSpPr>
            <p:nvPr/>
          </p:nvCxnSpPr>
          <p:spPr bwMode="auto">
            <a:xfrm flipH="1">
              <a:off x="1383875"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8199A258-DFDE-597A-8CDC-121BDA08D35F}"/>
                </a:ext>
              </a:extLst>
            </p:cNvPr>
            <p:cNvCxnSpPr>
              <a:cxnSpLocks/>
            </p:cNvCxnSpPr>
            <p:nvPr/>
          </p:nvCxnSpPr>
          <p:spPr bwMode="auto">
            <a:xfrm>
              <a:off x="1468792" y="455942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77218A4F-BAAC-FC0A-2B87-9EB53542613C}"/>
                </a:ext>
              </a:extLst>
            </p:cNvPr>
            <p:cNvCxnSpPr>
              <a:cxnSpLocks/>
            </p:cNvCxnSpPr>
            <p:nvPr/>
          </p:nvCxnSpPr>
          <p:spPr bwMode="auto">
            <a:xfrm flipH="1">
              <a:off x="1515150" y="455942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8317AE5C-C05A-6CBC-D461-ACF267B6C094}"/>
                </a:ext>
              </a:extLst>
            </p:cNvPr>
            <p:cNvCxnSpPr>
              <a:cxnSpLocks/>
            </p:cNvCxnSpPr>
            <p:nvPr/>
          </p:nvCxnSpPr>
          <p:spPr bwMode="auto">
            <a:xfrm>
              <a:off x="1568380"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17E6867C-1211-72A5-4B52-AC03A7223DDB}"/>
                </a:ext>
              </a:extLst>
            </p:cNvPr>
            <p:cNvCxnSpPr>
              <a:cxnSpLocks/>
            </p:cNvCxnSpPr>
            <p:nvPr/>
          </p:nvCxnSpPr>
          <p:spPr bwMode="auto">
            <a:xfrm flipH="1">
              <a:off x="1614738"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4FEAA064-3B34-4789-2146-C0CA3D502BB6}"/>
                </a:ext>
              </a:extLst>
            </p:cNvPr>
            <p:cNvCxnSpPr>
              <a:cxnSpLocks/>
            </p:cNvCxnSpPr>
            <p:nvPr/>
          </p:nvCxnSpPr>
          <p:spPr bwMode="auto">
            <a:xfrm>
              <a:off x="1686075"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1EACCF5E-AA98-FA9C-A040-C1DB5BE47972}"/>
                </a:ext>
              </a:extLst>
            </p:cNvPr>
            <p:cNvCxnSpPr>
              <a:cxnSpLocks/>
            </p:cNvCxnSpPr>
            <p:nvPr/>
          </p:nvCxnSpPr>
          <p:spPr bwMode="auto">
            <a:xfrm flipH="1">
              <a:off x="1732433"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DD43E063-02EB-3499-9D55-D458A4E4FCC4}"/>
                </a:ext>
              </a:extLst>
            </p:cNvPr>
            <p:cNvCxnSpPr>
              <a:cxnSpLocks/>
            </p:cNvCxnSpPr>
            <p:nvPr/>
          </p:nvCxnSpPr>
          <p:spPr bwMode="auto">
            <a:xfrm>
              <a:off x="1772083"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83669071-A173-89BB-B826-C8F18E29ECFA}"/>
                </a:ext>
              </a:extLst>
            </p:cNvPr>
            <p:cNvCxnSpPr>
              <a:cxnSpLocks/>
            </p:cNvCxnSpPr>
            <p:nvPr/>
          </p:nvCxnSpPr>
          <p:spPr bwMode="auto">
            <a:xfrm flipH="1">
              <a:off x="1818441"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EDCED32F-147D-53DD-A7B1-C668A7EC9E93}"/>
                </a:ext>
              </a:extLst>
            </p:cNvPr>
            <p:cNvCxnSpPr>
              <a:cxnSpLocks/>
            </p:cNvCxnSpPr>
            <p:nvPr/>
          </p:nvCxnSpPr>
          <p:spPr bwMode="auto">
            <a:xfrm>
              <a:off x="1858091"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BAFAD4B7-2D70-98A1-2946-30F286C24265}"/>
                </a:ext>
              </a:extLst>
            </p:cNvPr>
            <p:cNvCxnSpPr>
              <a:cxnSpLocks/>
            </p:cNvCxnSpPr>
            <p:nvPr/>
          </p:nvCxnSpPr>
          <p:spPr bwMode="auto">
            <a:xfrm flipH="1">
              <a:off x="1904449"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D3890FE6-4835-FA80-EC2F-379A1FEE639A}"/>
                </a:ext>
              </a:extLst>
            </p:cNvPr>
            <p:cNvCxnSpPr>
              <a:cxnSpLocks/>
            </p:cNvCxnSpPr>
            <p:nvPr/>
          </p:nvCxnSpPr>
          <p:spPr bwMode="auto">
            <a:xfrm>
              <a:off x="1948626" y="4563951"/>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6454F6D4-A6BC-5E75-C2CF-494AAE6DB891}"/>
                </a:ext>
              </a:extLst>
            </p:cNvPr>
            <p:cNvCxnSpPr>
              <a:cxnSpLocks/>
            </p:cNvCxnSpPr>
            <p:nvPr/>
          </p:nvCxnSpPr>
          <p:spPr bwMode="auto">
            <a:xfrm flipH="1">
              <a:off x="1994984" y="4563951"/>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B20B7A0B-11B0-1F06-D131-EEF11C5A1C3D}"/>
                </a:ext>
              </a:extLst>
            </p:cNvPr>
            <p:cNvCxnSpPr>
              <a:cxnSpLocks/>
            </p:cNvCxnSpPr>
            <p:nvPr/>
          </p:nvCxnSpPr>
          <p:spPr bwMode="auto">
            <a:xfrm>
              <a:off x="2043687" y="457300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2F58F646-239D-17FD-78B9-B40FB9D31D1C}"/>
                </a:ext>
              </a:extLst>
            </p:cNvPr>
            <p:cNvCxnSpPr>
              <a:cxnSpLocks/>
            </p:cNvCxnSpPr>
            <p:nvPr/>
          </p:nvCxnSpPr>
          <p:spPr bwMode="auto">
            <a:xfrm flipH="1">
              <a:off x="2090045" y="457300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36C49C61-E2E7-0548-4333-10643E1E78A6}"/>
                </a:ext>
              </a:extLst>
            </p:cNvPr>
            <p:cNvCxnSpPr>
              <a:cxnSpLocks/>
            </p:cNvCxnSpPr>
            <p:nvPr/>
          </p:nvCxnSpPr>
          <p:spPr bwMode="auto">
            <a:xfrm>
              <a:off x="2134222" y="4587191"/>
              <a:ext cx="23040" cy="211333"/>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F27D0F55-4CC8-9301-C1A3-450F5C150E5C}"/>
                </a:ext>
              </a:extLst>
            </p:cNvPr>
            <p:cNvCxnSpPr>
              <a:cxnSpLocks/>
            </p:cNvCxnSpPr>
            <p:nvPr/>
          </p:nvCxnSpPr>
          <p:spPr bwMode="auto">
            <a:xfrm flipH="1">
              <a:off x="2162473"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0F60495B-2BBC-48B8-CC0F-8AB5578F1AB2}"/>
                </a:ext>
              </a:extLst>
            </p:cNvPr>
            <p:cNvCxnSpPr>
              <a:cxnSpLocks/>
            </p:cNvCxnSpPr>
            <p:nvPr/>
          </p:nvCxnSpPr>
          <p:spPr bwMode="auto">
            <a:xfrm>
              <a:off x="220212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A73819AA-3F21-84D1-DB38-32906EAE937B}"/>
                </a:ext>
              </a:extLst>
            </p:cNvPr>
            <p:cNvCxnSpPr>
              <a:cxnSpLocks/>
            </p:cNvCxnSpPr>
            <p:nvPr/>
          </p:nvCxnSpPr>
          <p:spPr bwMode="auto">
            <a:xfrm flipH="1">
              <a:off x="224848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FD979C9B-931F-9945-E525-A2421A3F7880}"/>
                </a:ext>
              </a:extLst>
            </p:cNvPr>
            <p:cNvCxnSpPr>
              <a:cxnSpLocks/>
            </p:cNvCxnSpPr>
            <p:nvPr/>
          </p:nvCxnSpPr>
          <p:spPr bwMode="auto">
            <a:xfrm>
              <a:off x="2292658" y="4554899"/>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65AF4677-DC6C-FC28-641E-E203CDE4B064}"/>
                </a:ext>
              </a:extLst>
            </p:cNvPr>
            <p:cNvCxnSpPr>
              <a:cxnSpLocks/>
            </p:cNvCxnSpPr>
            <p:nvPr/>
          </p:nvCxnSpPr>
          <p:spPr bwMode="auto">
            <a:xfrm flipH="1">
              <a:off x="2339016" y="4554899"/>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41AF37CA-9447-06FF-4B45-9C7843681622}"/>
                </a:ext>
              </a:extLst>
            </p:cNvPr>
            <p:cNvCxnSpPr>
              <a:cxnSpLocks/>
            </p:cNvCxnSpPr>
            <p:nvPr/>
          </p:nvCxnSpPr>
          <p:spPr bwMode="auto">
            <a:xfrm>
              <a:off x="241035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3948B861-560F-32E8-9C89-02A5441D0179}"/>
                </a:ext>
              </a:extLst>
            </p:cNvPr>
            <p:cNvCxnSpPr>
              <a:cxnSpLocks/>
            </p:cNvCxnSpPr>
            <p:nvPr/>
          </p:nvCxnSpPr>
          <p:spPr bwMode="auto">
            <a:xfrm flipH="1">
              <a:off x="245671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76FBAF65-7739-4658-415B-30FDB44778FA}"/>
                </a:ext>
              </a:extLst>
            </p:cNvPr>
            <p:cNvCxnSpPr>
              <a:cxnSpLocks/>
            </p:cNvCxnSpPr>
            <p:nvPr/>
          </p:nvCxnSpPr>
          <p:spPr bwMode="auto">
            <a:xfrm>
              <a:off x="2496361" y="455489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28F39C8E-B833-A0FE-3208-DFA02A921B42}"/>
                </a:ext>
              </a:extLst>
            </p:cNvPr>
            <p:cNvCxnSpPr>
              <a:cxnSpLocks/>
            </p:cNvCxnSpPr>
            <p:nvPr/>
          </p:nvCxnSpPr>
          <p:spPr bwMode="auto">
            <a:xfrm flipH="1">
              <a:off x="2542719" y="455489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26FB10F4-6A78-310C-E85D-6A7B4D936F9D}"/>
                </a:ext>
              </a:extLst>
            </p:cNvPr>
            <p:cNvCxnSpPr>
              <a:cxnSpLocks/>
            </p:cNvCxnSpPr>
            <p:nvPr/>
          </p:nvCxnSpPr>
          <p:spPr bwMode="auto">
            <a:xfrm>
              <a:off x="2614056" y="456847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D56593BE-B57F-B70C-44C2-5B8530CF3043}"/>
                </a:ext>
              </a:extLst>
            </p:cNvPr>
            <p:cNvCxnSpPr>
              <a:cxnSpLocks/>
            </p:cNvCxnSpPr>
            <p:nvPr/>
          </p:nvCxnSpPr>
          <p:spPr bwMode="auto">
            <a:xfrm flipH="1">
              <a:off x="2660414" y="456847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135" name="TextBox 134">
            <a:extLst>
              <a:ext uri="{FF2B5EF4-FFF2-40B4-BE49-F238E27FC236}">
                <a16:creationId xmlns:a16="http://schemas.microsoft.com/office/drawing/2014/main" id="{B5040098-D672-0BCE-3CCE-DF322E1706C3}"/>
              </a:ext>
            </a:extLst>
          </p:cNvPr>
          <p:cNvSpPr txBox="1"/>
          <p:nvPr/>
        </p:nvSpPr>
        <p:spPr>
          <a:xfrm>
            <a:off x="1712603" y="3938022"/>
            <a:ext cx="569387" cy="369332"/>
          </a:xfrm>
          <a:prstGeom prst="rect">
            <a:avLst/>
          </a:prstGeom>
          <a:noFill/>
        </p:spPr>
        <p:txBody>
          <a:bodyPr wrap="none" rtlCol="0">
            <a:spAutoFit/>
          </a:bodyPr>
          <a:lstStyle/>
          <a:p>
            <a:r>
              <a:rPr lang="en-US" dirty="0"/>
              <a:t>Past</a:t>
            </a:r>
          </a:p>
        </p:txBody>
      </p:sp>
      <p:sp>
        <p:nvSpPr>
          <p:cNvPr id="136" name="Right Arrow 135">
            <a:extLst>
              <a:ext uri="{FF2B5EF4-FFF2-40B4-BE49-F238E27FC236}">
                <a16:creationId xmlns:a16="http://schemas.microsoft.com/office/drawing/2014/main" id="{F32D7174-2879-F396-4D76-D6FD92190095}"/>
              </a:ext>
            </a:extLst>
          </p:cNvPr>
          <p:cNvSpPr/>
          <p:nvPr/>
        </p:nvSpPr>
        <p:spPr bwMode="auto">
          <a:xfrm rot="16200000">
            <a:off x="1610011" y="4673491"/>
            <a:ext cx="976947" cy="63949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92" charset="0"/>
            </a:endParaRPr>
          </a:p>
        </p:txBody>
      </p:sp>
      <p:sp>
        <p:nvSpPr>
          <p:cNvPr id="138" name="TextBox 137">
            <a:extLst>
              <a:ext uri="{FF2B5EF4-FFF2-40B4-BE49-F238E27FC236}">
                <a16:creationId xmlns:a16="http://schemas.microsoft.com/office/drawing/2014/main" id="{6A308484-0D17-C1F8-BA03-0E849618EA83}"/>
              </a:ext>
            </a:extLst>
          </p:cNvPr>
          <p:cNvSpPr txBox="1"/>
          <p:nvPr/>
        </p:nvSpPr>
        <p:spPr>
          <a:xfrm>
            <a:off x="6981151" y="1311908"/>
            <a:ext cx="3554927" cy="36933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Species split at time moves forward </a:t>
            </a:r>
          </a:p>
        </p:txBody>
      </p:sp>
      <p:grpSp>
        <p:nvGrpSpPr>
          <p:cNvPr id="139" name="Group 138">
            <a:extLst>
              <a:ext uri="{FF2B5EF4-FFF2-40B4-BE49-F238E27FC236}">
                <a16:creationId xmlns:a16="http://schemas.microsoft.com/office/drawing/2014/main" id="{632D7D42-9186-10E5-781A-7F46830B399D}"/>
              </a:ext>
            </a:extLst>
          </p:cNvPr>
          <p:cNvGrpSpPr/>
          <p:nvPr/>
        </p:nvGrpSpPr>
        <p:grpSpPr>
          <a:xfrm rot="10800000">
            <a:off x="6886814" y="3938022"/>
            <a:ext cx="2232376" cy="2072086"/>
            <a:chOff x="1138340" y="4545846"/>
            <a:chExt cx="1543340" cy="1516751"/>
          </a:xfrm>
        </p:grpSpPr>
        <p:cxnSp>
          <p:nvCxnSpPr>
            <p:cNvPr id="140" name="Straight Connector 139">
              <a:extLst>
                <a:ext uri="{FF2B5EF4-FFF2-40B4-BE49-F238E27FC236}">
                  <a16:creationId xmlns:a16="http://schemas.microsoft.com/office/drawing/2014/main" id="{E8243327-BAFF-B868-C5E5-DADB6E8B8ADF}"/>
                </a:ext>
              </a:extLst>
            </p:cNvPr>
            <p:cNvCxnSpPr/>
            <p:nvPr/>
          </p:nvCxnSpPr>
          <p:spPr bwMode="auto">
            <a:xfrm flipV="1">
              <a:off x="1929008" y="5774499"/>
              <a:ext cx="0" cy="28809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E976DA5B-AEBB-52A6-250D-ABF8D6DCAD56}"/>
                </a:ext>
              </a:extLst>
            </p:cNvPr>
            <p:cNvCxnSpPr>
              <a:cxnSpLocks/>
            </p:cNvCxnSpPr>
            <p:nvPr/>
          </p:nvCxnSpPr>
          <p:spPr bwMode="auto">
            <a:xfrm>
              <a:off x="156043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FD11EC70-97CC-D8E0-EA27-7A5A4E3521F5}"/>
                </a:ext>
              </a:extLst>
            </p:cNvPr>
            <p:cNvCxnSpPr>
              <a:cxnSpLocks/>
            </p:cNvCxnSpPr>
            <p:nvPr/>
          </p:nvCxnSpPr>
          <p:spPr bwMode="auto">
            <a:xfrm flipV="1">
              <a:off x="192900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19E66754-1275-D2C0-E044-6622FD30CB54}"/>
                </a:ext>
              </a:extLst>
            </p:cNvPr>
            <p:cNvCxnSpPr>
              <a:cxnSpLocks/>
            </p:cNvCxnSpPr>
            <p:nvPr/>
          </p:nvCxnSpPr>
          <p:spPr bwMode="auto">
            <a:xfrm flipH="1">
              <a:off x="1563568" y="5311036"/>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1086678A-F183-3A6B-A872-B65719E37A2C}"/>
                </a:ext>
              </a:extLst>
            </p:cNvPr>
            <p:cNvCxnSpPr>
              <a:cxnSpLocks/>
            </p:cNvCxnSpPr>
            <p:nvPr/>
          </p:nvCxnSpPr>
          <p:spPr bwMode="auto">
            <a:xfrm>
              <a:off x="1379283" y="5311036"/>
              <a:ext cx="192111"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662FD787-A44C-6544-AACD-9C7A25264B54}"/>
                </a:ext>
              </a:extLst>
            </p:cNvPr>
            <p:cNvCxnSpPr>
              <a:cxnSpLocks/>
            </p:cNvCxnSpPr>
            <p:nvPr/>
          </p:nvCxnSpPr>
          <p:spPr bwMode="auto">
            <a:xfrm flipH="1">
              <a:off x="2290077" y="5298510"/>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A23C4E4E-8C37-64E7-B1CA-33E237101CBA}"/>
                </a:ext>
              </a:extLst>
            </p:cNvPr>
            <p:cNvCxnSpPr>
              <a:cxnSpLocks/>
            </p:cNvCxnSpPr>
            <p:nvPr/>
          </p:nvCxnSpPr>
          <p:spPr bwMode="auto">
            <a:xfrm>
              <a:off x="2122753" y="5304773"/>
              <a:ext cx="167324"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3DBD3BE0-EECB-647B-EA7F-37102326C5A7}"/>
                </a:ext>
              </a:extLst>
            </p:cNvPr>
            <p:cNvCxnSpPr>
              <a:cxnSpLocks/>
            </p:cNvCxnSpPr>
            <p:nvPr/>
          </p:nvCxnSpPr>
          <p:spPr bwMode="auto">
            <a:xfrm>
              <a:off x="1247763" y="5047990"/>
              <a:ext cx="125260"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0869D981-57E5-6D97-8A78-E6EE8D95A266}"/>
                </a:ext>
              </a:extLst>
            </p:cNvPr>
            <p:cNvCxnSpPr>
              <a:cxnSpLocks/>
            </p:cNvCxnSpPr>
            <p:nvPr/>
          </p:nvCxnSpPr>
          <p:spPr bwMode="auto">
            <a:xfrm rot="10800000">
              <a:off x="1439211" y="5054253"/>
              <a:ext cx="119146" cy="51669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C335E820-2EB3-36EB-787E-3D89D56DD671}"/>
                </a:ext>
              </a:extLst>
            </p:cNvPr>
            <p:cNvCxnSpPr>
              <a:cxnSpLocks/>
            </p:cNvCxnSpPr>
            <p:nvPr/>
          </p:nvCxnSpPr>
          <p:spPr bwMode="auto">
            <a:xfrm>
              <a:off x="1672735" y="5051122"/>
              <a:ext cx="77391" cy="26617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A5A68AF0-4D61-1FDF-6AB9-70DA519D3D8A}"/>
                </a:ext>
              </a:extLst>
            </p:cNvPr>
            <p:cNvCxnSpPr>
              <a:cxnSpLocks/>
            </p:cNvCxnSpPr>
            <p:nvPr/>
          </p:nvCxnSpPr>
          <p:spPr bwMode="auto">
            <a:xfrm flipV="1">
              <a:off x="1753256" y="5047797"/>
              <a:ext cx="109167"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6667602F-E5EF-F954-DE88-004E4ED6E735}"/>
                </a:ext>
              </a:extLst>
            </p:cNvPr>
            <p:cNvCxnSpPr>
              <a:cxnSpLocks/>
            </p:cNvCxnSpPr>
            <p:nvPr/>
          </p:nvCxnSpPr>
          <p:spPr bwMode="auto">
            <a:xfrm>
              <a:off x="2044285" y="5047797"/>
              <a:ext cx="86074"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3C5939F7-1D3A-AD62-E94B-495AA2AF1FF9}"/>
                </a:ext>
              </a:extLst>
            </p:cNvPr>
            <p:cNvCxnSpPr>
              <a:cxnSpLocks/>
            </p:cNvCxnSpPr>
            <p:nvPr/>
          </p:nvCxnSpPr>
          <p:spPr bwMode="auto">
            <a:xfrm flipV="1">
              <a:off x="2130359" y="5051122"/>
              <a:ext cx="43248"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F158DFFB-5EC7-5987-6939-D5C5293A15B5}"/>
                </a:ext>
              </a:extLst>
            </p:cNvPr>
            <p:cNvCxnSpPr>
              <a:cxnSpLocks/>
            </p:cNvCxnSpPr>
            <p:nvPr/>
          </p:nvCxnSpPr>
          <p:spPr bwMode="auto">
            <a:xfrm>
              <a:off x="2402374" y="5051122"/>
              <a:ext cx="61252"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088ACC83-7A2A-5209-58E3-336D3D7E8080}"/>
                </a:ext>
              </a:extLst>
            </p:cNvPr>
            <p:cNvCxnSpPr>
              <a:cxnSpLocks/>
            </p:cNvCxnSpPr>
            <p:nvPr/>
          </p:nvCxnSpPr>
          <p:spPr bwMode="auto">
            <a:xfrm flipV="1">
              <a:off x="2471232" y="5054253"/>
              <a:ext cx="128237" cy="25052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03BC6690-2DBC-2976-5BC1-B58466C77411}"/>
                </a:ext>
              </a:extLst>
            </p:cNvPr>
            <p:cNvCxnSpPr>
              <a:cxnSpLocks/>
            </p:cNvCxnSpPr>
            <p:nvPr/>
          </p:nvCxnSpPr>
          <p:spPr bwMode="auto">
            <a:xfrm>
              <a:off x="1178729"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F8EA70A2-9335-BAEB-401E-65C0A7FACD5F}"/>
                </a:ext>
              </a:extLst>
            </p:cNvPr>
            <p:cNvCxnSpPr>
              <a:cxnSpLocks/>
            </p:cNvCxnSpPr>
            <p:nvPr/>
          </p:nvCxnSpPr>
          <p:spPr bwMode="auto">
            <a:xfrm flipV="1">
              <a:off x="1244940"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F324BCB8-2578-ACDC-852F-BFD78C75CADE}"/>
                </a:ext>
              </a:extLst>
            </p:cNvPr>
            <p:cNvCxnSpPr>
              <a:cxnSpLocks/>
            </p:cNvCxnSpPr>
            <p:nvPr/>
          </p:nvCxnSpPr>
          <p:spPr bwMode="auto">
            <a:xfrm>
              <a:off x="1378234"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C13F04A6-872D-52A5-BC23-3FBD9441B1A7}"/>
                </a:ext>
              </a:extLst>
            </p:cNvPr>
            <p:cNvCxnSpPr>
              <a:cxnSpLocks/>
            </p:cNvCxnSpPr>
            <p:nvPr/>
          </p:nvCxnSpPr>
          <p:spPr bwMode="auto">
            <a:xfrm flipV="1">
              <a:off x="1444445"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9361DA7E-3A65-B2CB-D065-75EA31AC8FB7}"/>
                </a:ext>
              </a:extLst>
            </p:cNvPr>
            <p:cNvCxnSpPr>
              <a:cxnSpLocks/>
            </p:cNvCxnSpPr>
            <p:nvPr/>
          </p:nvCxnSpPr>
          <p:spPr bwMode="auto">
            <a:xfrm>
              <a:off x="1604341"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D2B18AE5-06CB-CA7D-07D8-D4AF5ED15468}"/>
                </a:ext>
              </a:extLst>
            </p:cNvPr>
            <p:cNvCxnSpPr>
              <a:cxnSpLocks/>
            </p:cNvCxnSpPr>
            <p:nvPr/>
          </p:nvCxnSpPr>
          <p:spPr bwMode="auto">
            <a:xfrm flipV="1">
              <a:off x="1670552" y="4785717"/>
              <a:ext cx="58771" cy="26266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7F5293BB-1A7C-ECA9-E0BB-9CB1A445408B}"/>
                </a:ext>
              </a:extLst>
            </p:cNvPr>
            <p:cNvCxnSpPr>
              <a:cxnSpLocks/>
            </p:cNvCxnSpPr>
            <p:nvPr/>
          </p:nvCxnSpPr>
          <p:spPr bwMode="auto">
            <a:xfrm>
              <a:off x="2331267"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A295927F-4574-FF5C-C3EB-A97209E7158F}"/>
                </a:ext>
              </a:extLst>
            </p:cNvPr>
            <p:cNvCxnSpPr>
              <a:cxnSpLocks/>
            </p:cNvCxnSpPr>
            <p:nvPr/>
          </p:nvCxnSpPr>
          <p:spPr bwMode="auto">
            <a:xfrm flipV="1">
              <a:off x="2397478" y="4798436"/>
              <a:ext cx="48424" cy="24994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7AA51FA0-2F15-BE8B-7377-58F1EAB7C9E3}"/>
                </a:ext>
              </a:extLst>
            </p:cNvPr>
            <p:cNvCxnSpPr>
              <a:cxnSpLocks/>
            </p:cNvCxnSpPr>
            <p:nvPr/>
          </p:nvCxnSpPr>
          <p:spPr bwMode="auto">
            <a:xfrm>
              <a:off x="1986726" y="4785717"/>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23B802C0-94DC-D14A-9517-A2D42C1135C6}"/>
                </a:ext>
              </a:extLst>
            </p:cNvPr>
            <p:cNvCxnSpPr>
              <a:cxnSpLocks/>
            </p:cNvCxnSpPr>
            <p:nvPr/>
          </p:nvCxnSpPr>
          <p:spPr bwMode="auto">
            <a:xfrm flipV="1">
              <a:off x="2052937" y="4795112"/>
              <a:ext cx="28787"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8ABA1FB5-1B31-AFA2-363B-C80C779DE2EA}"/>
                </a:ext>
              </a:extLst>
            </p:cNvPr>
            <p:cNvCxnSpPr>
              <a:cxnSpLocks/>
            </p:cNvCxnSpPr>
            <p:nvPr/>
          </p:nvCxnSpPr>
          <p:spPr bwMode="auto">
            <a:xfrm>
              <a:off x="2159537" y="4795112"/>
              <a:ext cx="16428"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500A6E10-B530-DBD7-BD50-FBA51E6A730E}"/>
                </a:ext>
              </a:extLst>
            </p:cNvPr>
            <p:cNvCxnSpPr>
              <a:cxnSpLocks/>
            </p:cNvCxnSpPr>
            <p:nvPr/>
          </p:nvCxnSpPr>
          <p:spPr bwMode="auto">
            <a:xfrm flipV="1">
              <a:off x="2175965" y="4791787"/>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7C8512C5-E7EA-B6DC-2283-EDD4D8C15647}"/>
                </a:ext>
              </a:extLst>
            </p:cNvPr>
            <p:cNvCxnSpPr>
              <a:cxnSpLocks/>
            </p:cNvCxnSpPr>
            <p:nvPr/>
          </p:nvCxnSpPr>
          <p:spPr bwMode="auto">
            <a:xfrm>
              <a:off x="1817876" y="4791787"/>
              <a:ext cx="48856"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750C1571-01C8-6BF8-A690-741FE438C227}"/>
                </a:ext>
              </a:extLst>
            </p:cNvPr>
            <p:cNvCxnSpPr>
              <a:cxnSpLocks/>
            </p:cNvCxnSpPr>
            <p:nvPr/>
          </p:nvCxnSpPr>
          <p:spPr bwMode="auto">
            <a:xfrm flipV="1">
              <a:off x="1866732" y="4785717"/>
              <a:ext cx="33589" cy="26266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8EC0ADD7-2B81-A62D-BAEC-822EF470C4A3}"/>
                </a:ext>
              </a:extLst>
            </p:cNvPr>
            <p:cNvCxnSpPr>
              <a:cxnSpLocks/>
            </p:cNvCxnSpPr>
            <p:nvPr/>
          </p:nvCxnSpPr>
          <p:spPr bwMode="auto">
            <a:xfrm>
              <a:off x="2549863" y="4803050"/>
              <a:ext cx="43796" cy="26469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AAFC0E33-4B21-EDCC-1E45-B8805635F101}"/>
                </a:ext>
              </a:extLst>
            </p:cNvPr>
            <p:cNvCxnSpPr>
              <a:cxnSpLocks/>
            </p:cNvCxnSpPr>
            <p:nvPr/>
          </p:nvCxnSpPr>
          <p:spPr bwMode="auto">
            <a:xfrm flipV="1">
              <a:off x="2593659" y="4798436"/>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87BA018A-5DD5-624A-FBB3-7C4F7F75DFB3}"/>
                </a:ext>
              </a:extLst>
            </p:cNvPr>
            <p:cNvCxnSpPr>
              <a:cxnSpLocks/>
            </p:cNvCxnSpPr>
            <p:nvPr/>
          </p:nvCxnSpPr>
          <p:spPr bwMode="auto">
            <a:xfrm>
              <a:off x="1138340"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899887DD-578A-177D-2C5D-5DF3F97C5BBE}"/>
                </a:ext>
              </a:extLst>
            </p:cNvPr>
            <p:cNvCxnSpPr>
              <a:cxnSpLocks/>
            </p:cNvCxnSpPr>
            <p:nvPr/>
          </p:nvCxnSpPr>
          <p:spPr bwMode="auto">
            <a:xfrm flipH="1">
              <a:off x="1184698"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4D9782DF-84AD-548D-7AD4-5DFE358E1D82}"/>
                </a:ext>
              </a:extLst>
            </p:cNvPr>
            <p:cNvCxnSpPr>
              <a:cxnSpLocks/>
            </p:cNvCxnSpPr>
            <p:nvPr/>
          </p:nvCxnSpPr>
          <p:spPr bwMode="auto">
            <a:xfrm>
              <a:off x="1265089" y="454584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23CB87FA-52FD-A303-3F5F-0E21EDA5A487}"/>
                </a:ext>
              </a:extLst>
            </p:cNvPr>
            <p:cNvCxnSpPr>
              <a:cxnSpLocks/>
            </p:cNvCxnSpPr>
            <p:nvPr/>
          </p:nvCxnSpPr>
          <p:spPr bwMode="auto">
            <a:xfrm flipH="1">
              <a:off x="1311447" y="454584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27CE9E4F-162D-80BA-9AA4-862EC937357F}"/>
                </a:ext>
              </a:extLst>
            </p:cNvPr>
            <p:cNvCxnSpPr>
              <a:cxnSpLocks/>
            </p:cNvCxnSpPr>
            <p:nvPr/>
          </p:nvCxnSpPr>
          <p:spPr bwMode="auto">
            <a:xfrm>
              <a:off x="1337517"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94186846-63C1-0331-8F53-BF5C2C57520A}"/>
                </a:ext>
              </a:extLst>
            </p:cNvPr>
            <p:cNvCxnSpPr>
              <a:cxnSpLocks/>
            </p:cNvCxnSpPr>
            <p:nvPr/>
          </p:nvCxnSpPr>
          <p:spPr bwMode="auto">
            <a:xfrm flipH="1">
              <a:off x="1383875"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418FBEBC-A8F9-6C01-06AC-44F786C77E97}"/>
                </a:ext>
              </a:extLst>
            </p:cNvPr>
            <p:cNvCxnSpPr>
              <a:cxnSpLocks/>
            </p:cNvCxnSpPr>
            <p:nvPr/>
          </p:nvCxnSpPr>
          <p:spPr bwMode="auto">
            <a:xfrm>
              <a:off x="1468792" y="455942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AA823F22-9C6F-A498-4EC8-BBE335782AF0}"/>
                </a:ext>
              </a:extLst>
            </p:cNvPr>
            <p:cNvCxnSpPr>
              <a:cxnSpLocks/>
            </p:cNvCxnSpPr>
            <p:nvPr/>
          </p:nvCxnSpPr>
          <p:spPr bwMode="auto">
            <a:xfrm flipH="1">
              <a:off x="1515150" y="455942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7375C843-40F5-440C-DD44-39A7135F3280}"/>
                </a:ext>
              </a:extLst>
            </p:cNvPr>
            <p:cNvCxnSpPr>
              <a:cxnSpLocks/>
            </p:cNvCxnSpPr>
            <p:nvPr/>
          </p:nvCxnSpPr>
          <p:spPr bwMode="auto">
            <a:xfrm>
              <a:off x="1568380"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D7C5AB3F-2783-78F3-F8DA-7027645F06DA}"/>
                </a:ext>
              </a:extLst>
            </p:cNvPr>
            <p:cNvCxnSpPr>
              <a:cxnSpLocks/>
            </p:cNvCxnSpPr>
            <p:nvPr/>
          </p:nvCxnSpPr>
          <p:spPr bwMode="auto">
            <a:xfrm flipH="1">
              <a:off x="1614738"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865FF10B-DBC2-79AA-6C56-CB79D0BCDEE1}"/>
                </a:ext>
              </a:extLst>
            </p:cNvPr>
            <p:cNvCxnSpPr>
              <a:cxnSpLocks/>
            </p:cNvCxnSpPr>
            <p:nvPr/>
          </p:nvCxnSpPr>
          <p:spPr bwMode="auto">
            <a:xfrm>
              <a:off x="1686075"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B3AF82BB-329C-0258-3D4B-DD2C43068201}"/>
                </a:ext>
              </a:extLst>
            </p:cNvPr>
            <p:cNvCxnSpPr>
              <a:cxnSpLocks/>
            </p:cNvCxnSpPr>
            <p:nvPr/>
          </p:nvCxnSpPr>
          <p:spPr bwMode="auto">
            <a:xfrm flipH="1">
              <a:off x="1732433"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2734598D-B9CF-302D-844B-9BF57C19A2A8}"/>
                </a:ext>
              </a:extLst>
            </p:cNvPr>
            <p:cNvCxnSpPr>
              <a:cxnSpLocks/>
            </p:cNvCxnSpPr>
            <p:nvPr/>
          </p:nvCxnSpPr>
          <p:spPr bwMode="auto">
            <a:xfrm>
              <a:off x="1772083"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7DBC19DA-F20A-6ACA-36B5-CAD5E6F68818}"/>
                </a:ext>
              </a:extLst>
            </p:cNvPr>
            <p:cNvCxnSpPr>
              <a:cxnSpLocks/>
            </p:cNvCxnSpPr>
            <p:nvPr/>
          </p:nvCxnSpPr>
          <p:spPr bwMode="auto">
            <a:xfrm flipH="1">
              <a:off x="1818441"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4177C7BA-517D-5781-4F38-E258D1226F0D}"/>
                </a:ext>
              </a:extLst>
            </p:cNvPr>
            <p:cNvCxnSpPr>
              <a:cxnSpLocks/>
            </p:cNvCxnSpPr>
            <p:nvPr/>
          </p:nvCxnSpPr>
          <p:spPr bwMode="auto">
            <a:xfrm>
              <a:off x="1858091"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B12FA5B1-358D-61DC-166B-C795A34AB73F}"/>
                </a:ext>
              </a:extLst>
            </p:cNvPr>
            <p:cNvCxnSpPr>
              <a:cxnSpLocks/>
            </p:cNvCxnSpPr>
            <p:nvPr/>
          </p:nvCxnSpPr>
          <p:spPr bwMode="auto">
            <a:xfrm flipH="1">
              <a:off x="1904449"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E09301F1-9E92-2BFC-FC54-EB1A2B00563E}"/>
                </a:ext>
              </a:extLst>
            </p:cNvPr>
            <p:cNvCxnSpPr>
              <a:cxnSpLocks/>
            </p:cNvCxnSpPr>
            <p:nvPr/>
          </p:nvCxnSpPr>
          <p:spPr bwMode="auto">
            <a:xfrm>
              <a:off x="1948626" y="4563951"/>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B1C8DFFE-16BA-DAAD-7E3C-8BD715A800D3}"/>
                </a:ext>
              </a:extLst>
            </p:cNvPr>
            <p:cNvCxnSpPr>
              <a:cxnSpLocks/>
            </p:cNvCxnSpPr>
            <p:nvPr/>
          </p:nvCxnSpPr>
          <p:spPr bwMode="auto">
            <a:xfrm flipH="1">
              <a:off x="1994984" y="4563951"/>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8CF3FE04-556D-BDF4-1346-75F08593493C}"/>
                </a:ext>
              </a:extLst>
            </p:cNvPr>
            <p:cNvCxnSpPr>
              <a:cxnSpLocks/>
            </p:cNvCxnSpPr>
            <p:nvPr/>
          </p:nvCxnSpPr>
          <p:spPr bwMode="auto">
            <a:xfrm>
              <a:off x="2043687" y="457300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42AE1FDD-5445-F3BB-BE88-C7042FC5BB04}"/>
                </a:ext>
              </a:extLst>
            </p:cNvPr>
            <p:cNvCxnSpPr>
              <a:cxnSpLocks/>
            </p:cNvCxnSpPr>
            <p:nvPr/>
          </p:nvCxnSpPr>
          <p:spPr bwMode="auto">
            <a:xfrm flipH="1">
              <a:off x="2090045" y="457300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A729362E-C2DB-B15A-4730-99BFD393CCC1}"/>
                </a:ext>
              </a:extLst>
            </p:cNvPr>
            <p:cNvCxnSpPr>
              <a:cxnSpLocks/>
            </p:cNvCxnSpPr>
            <p:nvPr/>
          </p:nvCxnSpPr>
          <p:spPr bwMode="auto">
            <a:xfrm>
              <a:off x="2134222" y="4587191"/>
              <a:ext cx="23040" cy="211333"/>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431463EE-1AB5-A97D-2C90-E9E83C12AD86}"/>
                </a:ext>
              </a:extLst>
            </p:cNvPr>
            <p:cNvCxnSpPr>
              <a:cxnSpLocks/>
            </p:cNvCxnSpPr>
            <p:nvPr/>
          </p:nvCxnSpPr>
          <p:spPr bwMode="auto">
            <a:xfrm flipH="1">
              <a:off x="2162473"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4D188071-3927-AE3A-1419-CD0C84210ACF}"/>
                </a:ext>
              </a:extLst>
            </p:cNvPr>
            <p:cNvCxnSpPr>
              <a:cxnSpLocks/>
            </p:cNvCxnSpPr>
            <p:nvPr/>
          </p:nvCxnSpPr>
          <p:spPr bwMode="auto">
            <a:xfrm>
              <a:off x="220212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0C1AD138-F73F-774A-F49F-8571FEA3F459}"/>
                </a:ext>
              </a:extLst>
            </p:cNvPr>
            <p:cNvCxnSpPr>
              <a:cxnSpLocks/>
            </p:cNvCxnSpPr>
            <p:nvPr/>
          </p:nvCxnSpPr>
          <p:spPr bwMode="auto">
            <a:xfrm flipH="1">
              <a:off x="224848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E4BD1D01-2473-45CE-3A23-C577B1313FF3}"/>
                </a:ext>
              </a:extLst>
            </p:cNvPr>
            <p:cNvCxnSpPr>
              <a:cxnSpLocks/>
            </p:cNvCxnSpPr>
            <p:nvPr/>
          </p:nvCxnSpPr>
          <p:spPr bwMode="auto">
            <a:xfrm>
              <a:off x="2292658" y="4554899"/>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36F1C7CC-1B01-4627-981D-510BD6BEE4B0}"/>
                </a:ext>
              </a:extLst>
            </p:cNvPr>
            <p:cNvCxnSpPr>
              <a:cxnSpLocks/>
            </p:cNvCxnSpPr>
            <p:nvPr/>
          </p:nvCxnSpPr>
          <p:spPr bwMode="auto">
            <a:xfrm flipH="1">
              <a:off x="2339016" y="4554899"/>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2BEEE980-0141-BD9B-565C-96BD32C2E104}"/>
                </a:ext>
              </a:extLst>
            </p:cNvPr>
            <p:cNvCxnSpPr>
              <a:cxnSpLocks/>
            </p:cNvCxnSpPr>
            <p:nvPr/>
          </p:nvCxnSpPr>
          <p:spPr bwMode="auto">
            <a:xfrm>
              <a:off x="241035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D4C05313-545D-0636-368B-6E69A7B0019F}"/>
                </a:ext>
              </a:extLst>
            </p:cNvPr>
            <p:cNvCxnSpPr>
              <a:cxnSpLocks/>
            </p:cNvCxnSpPr>
            <p:nvPr/>
          </p:nvCxnSpPr>
          <p:spPr bwMode="auto">
            <a:xfrm flipH="1">
              <a:off x="245671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C1B8ADD4-7CF8-514C-D46F-4903E15E0810}"/>
                </a:ext>
              </a:extLst>
            </p:cNvPr>
            <p:cNvCxnSpPr>
              <a:cxnSpLocks/>
            </p:cNvCxnSpPr>
            <p:nvPr/>
          </p:nvCxnSpPr>
          <p:spPr bwMode="auto">
            <a:xfrm>
              <a:off x="2496361" y="455489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15993559-39FA-274E-CDC2-1E06A53C371D}"/>
                </a:ext>
              </a:extLst>
            </p:cNvPr>
            <p:cNvCxnSpPr>
              <a:cxnSpLocks/>
            </p:cNvCxnSpPr>
            <p:nvPr/>
          </p:nvCxnSpPr>
          <p:spPr bwMode="auto">
            <a:xfrm flipH="1">
              <a:off x="2542719" y="455489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33234A89-37BF-7FF1-571A-834E96A3FB59}"/>
                </a:ext>
              </a:extLst>
            </p:cNvPr>
            <p:cNvCxnSpPr>
              <a:cxnSpLocks/>
            </p:cNvCxnSpPr>
            <p:nvPr/>
          </p:nvCxnSpPr>
          <p:spPr bwMode="auto">
            <a:xfrm>
              <a:off x="2614056" y="456847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D4605E34-64EE-DE0F-70C8-B311B281F9F7}"/>
                </a:ext>
              </a:extLst>
            </p:cNvPr>
            <p:cNvCxnSpPr>
              <a:cxnSpLocks/>
            </p:cNvCxnSpPr>
            <p:nvPr/>
          </p:nvCxnSpPr>
          <p:spPr bwMode="auto">
            <a:xfrm flipH="1">
              <a:off x="2660414" y="456847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204" name="TextBox 203">
            <a:extLst>
              <a:ext uri="{FF2B5EF4-FFF2-40B4-BE49-F238E27FC236}">
                <a16:creationId xmlns:a16="http://schemas.microsoft.com/office/drawing/2014/main" id="{E3A04EC2-5281-7174-46C9-B57334E44A14}"/>
              </a:ext>
            </a:extLst>
          </p:cNvPr>
          <p:cNvSpPr txBox="1"/>
          <p:nvPr/>
        </p:nvSpPr>
        <p:spPr>
          <a:xfrm>
            <a:off x="9361942" y="5514976"/>
            <a:ext cx="922047" cy="369332"/>
          </a:xfrm>
          <a:prstGeom prst="rect">
            <a:avLst/>
          </a:prstGeom>
          <a:noFill/>
        </p:spPr>
        <p:txBody>
          <a:bodyPr wrap="none" rtlCol="0">
            <a:spAutoFit/>
          </a:bodyPr>
          <a:lstStyle/>
          <a:p>
            <a:r>
              <a:rPr lang="en-US" dirty="0"/>
              <a:t>Present </a:t>
            </a:r>
          </a:p>
        </p:txBody>
      </p:sp>
      <p:sp>
        <p:nvSpPr>
          <p:cNvPr id="205" name="TextBox 204">
            <a:extLst>
              <a:ext uri="{FF2B5EF4-FFF2-40B4-BE49-F238E27FC236}">
                <a16:creationId xmlns:a16="http://schemas.microsoft.com/office/drawing/2014/main" id="{E88F7493-3A66-9203-9AB7-6355890A123D}"/>
              </a:ext>
            </a:extLst>
          </p:cNvPr>
          <p:cNvSpPr txBox="1"/>
          <p:nvPr/>
        </p:nvSpPr>
        <p:spPr>
          <a:xfrm>
            <a:off x="9552073" y="3856144"/>
            <a:ext cx="569387" cy="369332"/>
          </a:xfrm>
          <a:prstGeom prst="rect">
            <a:avLst/>
          </a:prstGeom>
          <a:noFill/>
        </p:spPr>
        <p:txBody>
          <a:bodyPr wrap="none" rtlCol="0">
            <a:spAutoFit/>
          </a:bodyPr>
          <a:lstStyle/>
          <a:p>
            <a:r>
              <a:rPr lang="en-US" dirty="0"/>
              <a:t>Past</a:t>
            </a:r>
          </a:p>
        </p:txBody>
      </p:sp>
      <p:sp>
        <p:nvSpPr>
          <p:cNvPr id="206" name="Right Arrow 205">
            <a:extLst>
              <a:ext uri="{FF2B5EF4-FFF2-40B4-BE49-F238E27FC236}">
                <a16:creationId xmlns:a16="http://schemas.microsoft.com/office/drawing/2014/main" id="{0A78D410-0ACE-7922-D700-B03E128D9F9C}"/>
              </a:ext>
            </a:extLst>
          </p:cNvPr>
          <p:cNvSpPr/>
          <p:nvPr/>
        </p:nvSpPr>
        <p:spPr bwMode="auto">
          <a:xfrm rot="5400000">
            <a:off x="9449481" y="4591613"/>
            <a:ext cx="976947" cy="63949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92" charset="0"/>
            </a:endParaRPr>
          </a:p>
        </p:txBody>
      </p:sp>
      <p:sp>
        <p:nvSpPr>
          <p:cNvPr id="207" name="TextBox 206">
            <a:extLst>
              <a:ext uri="{FF2B5EF4-FFF2-40B4-BE49-F238E27FC236}">
                <a16:creationId xmlns:a16="http://schemas.microsoft.com/office/drawing/2014/main" id="{E85EB2B1-80BB-1359-6C62-F65EBF722A8E}"/>
              </a:ext>
            </a:extLst>
          </p:cNvPr>
          <p:cNvSpPr txBox="1"/>
          <p:nvPr/>
        </p:nvSpPr>
        <p:spPr>
          <a:xfrm>
            <a:off x="6990128" y="2541800"/>
            <a:ext cx="3148083"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Tree branches as one moves forward in time </a:t>
            </a:r>
          </a:p>
        </p:txBody>
      </p:sp>
    </p:spTree>
    <p:extLst>
      <p:ext uri="{BB962C8B-B14F-4D97-AF65-F5344CB8AC3E}">
        <p14:creationId xmlns:p14="http://schemas.microsoft.com/office/powerpoint/2010/main" val="136012665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57A071-DF7D-F079-4456-CF26245C96F8}"/>
              </a:ext>
            </a:extLst>
          </p:cNvPr>
          <p:cNvSpPr txBox="1"/>
          <p:nvPr/>
        </p:nvSpPr>
        <p:spPr>
          <a:xfrm>
            <a:off x="1837362" y="267128"/>
            <a:ext cx="8517277" cy="646331"/>
          </a:xfrm>
          <a:prstGeom prst="rect">
            <a:avLst/>
          </a:prstGeom>
          <a:noFill/>
        </p:spPr>
        <p:txBody>
          <a:bodyPr wrap="square" rtlCol="0">
            <a:spAutoFit/>
          </a:bodyPr>
          <a:lstStyle/>
          <a:p>
            <a:r>
              <a:rPr lang="en-US" dirty="0"/>
              <a:t>Following Darwin most biologist draw phylogenetic trees to that the present time is on top and the past at the bottom</a:t>
            </a:r>
          </a:p>
        </p:txBody>
      </p:sp>
      <p:pic>
        <p:nvPicPr>
          <p:cNvPr id="2050" name="Picture 2">
            <a:extLst>
              <a:ext uri="{FF2B5EF4-FFF2-40B4-BE49-F238E27FC236}">
                <a16:creationId xmlns:a16="http://schemas.microsoft.com/office/drawing/2014/main" id="{BB426EFD-7759-FBB3-5111-AF27CF65F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561" y="1288222"/>
            <a:ext cx="7027524" cy="41250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8071CC-2A21-7268-8E5A-126EBE8A690A}"/>
              </a:ext>
            </a:extLst>
          </p:cNvPr>
          <p:cNvSpPr txBox="1"/>
          <p:nvPr/>
        </p:nvSpPr>
        <p:spPr>
          <a:xfrm>
            <a:off x="2294561" y="5774076"/>
            <a:ext cx="4679486" cy="369332"/>
          </a:xfrm>
          <a:prstGeom prst="rect">
            <a:avLst/>
          </a:prstGeom>
          <a:noFill/>
        </p:spPr>
        <p:txBody>
          <a:bodyPr wrap="none" rtlCol="0">
            <a:spAutoFit/>
          </a:bodyPr>
          <a:lstStyle/>
          <a:p>
            <a:r>
              <a:rPr lang="en-US" dirty="0"/>
              <a:t>Mathematicians often do it the other way around</a:t>
            </a:r>
          </a:p>
        </p:txBody>
      </p:sp>
      <p:sp>
        <p:nvSpPr>
          <p:cNvPr id="6" name="TextBox 5">
            <a:extLst>
              <a:ext uri="{FF2B5EF4-FFF2-40B4-BE49-F238E27FC236}">
                <a16:creationId xmlns:a16="http://schemas.microsoft.com/office/drawing/2014/main" id="{F020AEDD-5CD2-FAB5-DC4C-9B2749E485CE}"/>
              </a:ext>
            </a:extLst>
          </p:cNvPr>
          <p:cNvSpPr txBox="1"/>
          <p:nvPr/>
        </p:nvSpPr>
        <p:spPr>
          <a:xfrm>
            <a:off x="9337187" y="2248825"/>
            <a:ext cx="922047" cy="369332"/>
          </a:xfrm>
          <a:prstGeom prst="rect">
            <a:avLst/>
          </a:prstGeom>
          <a:noFill/>
        </p:spPr>
        <p:txBody>
          <a:bodyPr wrap="none" rtlCol="0">
            <a:spAutoFit/>
          </a:bodyPr>
          <a:lstStyle/>
          <a:p>
            <a:r>
              <a:rPr lang="en-US" dirty="0"/>
              <a:t>Present </a:t>
            </a:r>
          </a:p>
        </p:txBody>
      </p:sp>
      <p:sp>
        <p:nvSpPr>
          <p:cNvPr id="7" name="TextBox 6">
            <a:extLst>
              <a:ext uri="{FF2B5EF4-FFF2-40B4-BE49-F238E27FC236}">
                <a16:creationId xmlns:a16="http://schemas.microsoft.com/office/drawing/2014/main" id="{8F8BAA57-ED2A-CBA9-19DC-E0E122557637}"/>
              </a:ext>
            </a:extLst>
          </p:cNvPr>
          <p:cNvSpPr txBox="1"/>
          <p:nvPr/>
        </p:nvSpPr>
        <p:spPr>
          <a:xfrm>
            <a:off x="9497330" y="4891307"/>
            <a:ext cx="569387" cy="369332"/>
          </a:xfrm>
          <a:prstGeom prst="rect">
            <a:avLst/>
          </a:prstGeom>
          <a:noFill/>
        </p:spPr>
        <p:txBody>
          <a:bodyPr wrap="none" rtlCol="0">
            <a:spAutoFit/>
          </a:bodyPr>
          <a:lstStyle/>
          <a:p>
            <a:r>
              <a:rPr lang="en-US" dirty="0"/>
              <a:t>Past</a:t>
            </a:r>
          </a:p>
        </p:txBody>
      </p:sp>
      <p:sp>
        <p:nvSpPr>
          <p:cNvPr id="8" name="Right Arrow 7">
            <a:extLst>
              <a:ext uri="{FF2B5EF4-FFF2-40B4-BE49-F238E27FC236}">
                <a16:creationId xmlns:a16="http://schemas.microsoft.com/office/drawing/2014/main" id="{C5FBB523-877A-D19B-E1CF-98F402824FB5}"/>
              </a:ext>
            </a:extLst>
          </p:cNvPr>
          <p:cNvSpPr/>
          <p:nvPr/>
        </p:nvSpPr>
        <p:spPr bwMode="auto">
          <a:xfrm rot="16200000">
            <a:off x="9408967" y="3568254"/>
            <a:ext cx="976947" cy="63949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92" charset="0"/>
            </a:endParaRPr>
          </a:p>
        </p:txBody>
      </p:sp>
    </p:spTree>
    <p:extLst>
      <p:ext uri="{BB962C8B-B14F-4D97-AF65-F5344CB8AC3E}">
        <p14:creationId xmlns:p14="http://schemas.microsoft.com/office/powerpoint/2010/main" val="15119073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8478" y="5588004"/>
            <a:ext cx="8636000" cy="2076825"/>
          </a:xfrm>
        </p:spPr>
        <p:txBody>
          <a:bodyPr/>
          <a:lstStyle/>
          <a:p>
            <a:pPr algn="l"/>
            <a:r>
              <a:rPr lang="en-US" sz="1765" b="1" dirty="0">
                <a:solidFill>
                  <a:srgbClr val="262699"/>
                </a:solidFill>
              </a:rPr>
              <a:t>Tree of animal life</a:t>
            </a:r>
            <a:r>
              <a:rPr lang="en-US" sz="1765" dirty="0">
                <a:solidFill>
                  <a:srgbClr val="262699"/>
                </a:solidFill>
              </a:rPr>
              <a:t>, Depiction of the tree proposed </a:t>
            </a:r>
            <a:br>
              <a:rPr lang="en-US" sz="1765" dirty="0">
                <a:solidFill>
                  <a:srgbClr val="262699"/>
                </a:solidFill>
              </a:rPr>
            </a:br>
            <a:r>
              <a:rPr lang="en-US" sz="1765" dirty="0">
                <a:solidFill>
                  <a:srgbClr val="262699"/>
                </a:solidFill>
              </a:rPr>
              <a:t>by Peter Simon Pallas</a:t>
            </a:r>
            <a:r>
              <a:rPr lang="en-US" sz="1588" dirty="0">
                <a:solidFill>
                  <a:srgbClr val="262699"/>
                </a:solidFill>
              </a:rPr>
              <a:t>,  </a:t>
            </a:r>
            <a:r>
              <a:rPr lang="en-US" sz="1765" dirty="0">
                <a:solidFill>
                  <a:srgbClr val="262699"/>
                </a:solidFill>
              </a:rPr>
              <a:t>from Carl Edward von </a:t>
            </a:r>
            <a:r>
              <a:rPr lang="en-US" sz="1765" dirty="0" err="1">
                <a:solidFill>
                  <a:srgbClr val="262699"/>
                </a:solidFill>
              </a:rPr>
              <a:t>Eichwald's</a:t>
            </a:r>
            <a:r>
              <a:rPr lang="en-US" sz="1765" dirty="0">
                <a:solidFill>
                  <a:srgbClr val="262699"/>
                </a:solidFill>
              </a:rPr>
              <a:t> </a:t>
            </a:r>
            <a:r>
              <a:rPr lang="en-US" sz="1765" b="1" i="1" dirty="0" err="1">
                <a:solidFill>
                  <a:srgbClr val="262699"/>
                </a:solidFill>
              </a:rPr>
              <a:t>Zoologia</a:t>
            </a:r>
            <a:r>
              <a:rPr lang="en-US" sz="1765" b="1" i="1" dirty="0">
                <a:solidFill>
                  <a:srgbClr val="262699"/>
                </a:solidFill>
              </a:rPr>
              <a:t> </a:t>
            </a:r>
            <a:r>
              <a:rPr lang="en-US" sz="1765" b="1" i="1" dirty="0" err="1">
                <a:solidFill>
                  <a:srgbClr val="262699"/>
                </a:solidFill>
              </a:rPr>
              <a:t>specialis</a:t>
            </a:r>
            <a:r>
              <a:rPr lang="en-US" sz="1765" b="1" i="1" dirty="0">
                <a:solidFill>
                  <a:srgbClr val="262699"/>
                </a:solidFill>
              </a:rPr>
              <a:t> </a:t>
            </a:r>
            <a:r>
              <a:rPr lang="en-US" sz="1765" b="1" dirty="0">
                <a:solidFill>
                  <a:srgbClr val="262699"/>
                </a:solidFill>
              </a:rPr>
              <a:t>(1829)</a:t>
            </a:r>
            <a:r>
              <a:rPr lang="en-US" sz="1765" dirty="0">
                <a:solidFill>
                  <a:srgbClr val="262699"/>
                </a:solidFill>
              </a:rPr>
              <a:t>. (From: </a:t>
            </a:r>
            <a:r>
              <a:rPr lang="en-US" sz="1765" i="1" dirty="0">
                <a:solidFill>
                  <a:srgbClr val="262699"/>
                </a:solidFill>
              </a:rPr>
              <a:t>Mark A. Ragan: "Trees and networks before and after Darwin", </a:t>
            </a:r>
            <a:r>
              <a:rPr lang="en-US" sz="1765" i="1" dirty="0" err="1">
                <a:solidFill>
                  <a:srgbClr val="262699"/>
                </a:solidFill>
              </a:rPr>
              <a:t>Biol</a:t>
            </a:r>
            <a:r>
              <a:rPr lang="en-US" sz="1765" i="1" dirty="0">
                <a:solidFill>
                  <a:srgbClr val="262699"/>
                </a:solidFill>
              </a:rPr>
              <a:t> Direct. 2009 Nov 16;4:43</a:t>
            </a:r>
            <a:r>
              <a:rPr lang="en-US" sz="1765" dirty="0">
                <a:solidFill>
                  <a:srgbClr val="262699"/>
                </a:solidFill>
              </a:rPr>
              <a:t>.)</a:t>
            </a:r>
          </a:p>
          <a:p>
            <a:pPr algn="l"/>
            <a:endParaRPr lang="en-US" sz="1765" dirty="0"/>
          </a:p>
        </p:txBody>
      </p:sp>
      <p:pic>
        <p:nvPicPr>
          <p:cNvPr id="4" name="Picture 3"/>
          <p:cNvPicPr>
            <a:picLocks noChangeAspect="1"/>
          </p:cNvPicPr>
          <p:nvPr/>
        </p:nvPicPr>
        <p:blipFill>
          <a:blip r:embed="rId2"/>
          <a:stretch>
            <a:fillRect/>
          </a:stretch>
        </p:blipFill>
        <p:spPr>
          <a:xfrm>
            <a:off x="6983223" y="119532"/>
            <a:ext cx="3326190" cy="5588000"/>
          </a:xfrm>
          <a:prstGeom prst="rect">
            <a:avLst/>
          </a:prstGeom>
        </p:spPr>
      </p:pic>
      <p:sp>
        <p:nvSpPr>
          <p:cNvPr id="5" name="TextBox 4"/>
          <p:cNvSpPr txBox="1"/>
          <p:nvPr/>
        </p:nvSpPr>
        <p:spPr>
          <a:xfrm>
            <a:off x="1748121" y="134471"/>
            <a:ext cx="5199529" cy="5118423"/>
          </a:xfrm>
          <a:prstGeom prst="rect">
            <a:avLst/>
          </a:prstGeom>
          <a:noFill/>
        </p:spPr>
        <p:txBody>
          <a:bodyPr wrap="square" lIns="80619" tIns="40308" rIns="80619" bIns="40308" rtlCol="0">
            <a:spAutoFit/>
          </a:bodyPr>
          <a:lstStyle/>
          <a:p>
            <a:pPr>
              <a:spcAft>
                <a:spcPts val="3702"/>
              </a:spcAft>
            </a:pPr>
            <a:r>
              <a:rPr lang="en-US" sz="1941" dirty="0">
                <a:solidFill>
                  <a:srgbClr val="3333CC">
                    <a:lumMod val="75000"/>
                  </a:srgbClr>
                </a:solidFill>
                <a:latin typeface="Arial" pitchFamily="-65" charset="0"/>
                <a:ea typeface="Lucida Sans Unicode"/>
              </a:rPr>
              <a:t>Russian naturalist </a:t>
            </a:r>
            <a:r>
              <a:rPr lang="en-US" sz="1941" b="1" dirty="0">
                <a:solidFill>
                  <a:srgbClr val="3333CC">
                    <a:lumMod val="75000"/>
                  </a:srgbClr>
                </a:solidFill>
                <a:latin typeface="Arial" pitchFamily="-65" charset="0"/>
                <a:ea typeface="Lucida Sans Unicode"/>
              </a:rPr>
              <a:t>Peter Simon Pallas (</a:t>
            </a:r>
            <a:r>
              <a:rPr lang="en-US" sz="1941" dirty="0">
                <a:solidFill>
                  <a:srgbClr val="3333CC">
                    <a:lumMod val="75000"/>
                  </a:srgbClr>
                </a:solidFill>
                <a:latin typeface="Arial" pitchFamily="-65" charset="0"/>
                <a:ea typeface="Lucida Sans Unicode"/>
              </a:rPr>
              <a:t>1766): "But the system of organic bodies is best of all represented by an image of a tree which immediately from the root would lead forth out of the most simple plants and animals a double, variously contiguous animal and vegetable trunk; the </a:t>
            </a:r>
            <a:r>
              <a:rPr lang="en-US" sz="1941" dirty="0" err="1">
                <a:solidFill>
                  <a:srgbClr val="3333CC">
                    <a:lumMod val="75000"/>
                  </a:srgbClr>
                </a:solidFill>
                <a:latin typeface="Arial" pitchFamily="-65" charset="0"/>
                <a:ea typeface="Lucida Sans Unicode"/>
              </a:rPr>
              <a:t>ﬁrst</a:t>
            </a:r>
            <a:r>
              <a:rPr lang="en-US" sz="1941" dirty="0">
                <a:solidFill>
                  <a:srgbClr val="3333CC">
                    <a:lumMod val="75000"/>
                  </a:srgbClr>
                </a:solidFill>
                <a:latin typeface="Arial" pitchFamily="-65" charset="0"/>
                <a:ea typeface="Lucida Sans Unicode"/>
              </a:rPr>
              <a:t> of which </a:t>
            </a:r>
            <a:r>
              <a:rPr lang="en-US" sz="1941" b="1" dirty="0">
                <a:solidFill>
                  <a:srgbClr val="3333CC">
                    <a:lumMod val="75000"/>
                  </a:srgbClr>
                </a:solidFill>
                <a:latin typeface="Arial" pitchFamily="-65" charset="0"/>
                <a:ea typeface="Lucida Sans Unicode"/>
              </a:rPr>
              <a:t>would proceed </a:t>
            </a:r>
            <a:r>
              <a:rPr lang="en-US" sz="1941" dirty="0">
                <a:solidFill>
                  <a:srgbClr val="3333CC">
                    <a:lumMod val="75000"/>
                  </a:srgbClr>
                </a:solidFill>
                <a:latin typeface="Arial" pitchFamily="-65" charset="0"/>
                <a:ea typeface="Lucida Sans Unicode"/>
              </a:rPr>
              <a:t>from mollusks to </a:t>
            </a:r>
            <a:r>
              <a:rPr lang="en-US" sz="1941" dirty="0" err="1">
                <a:solidFill>
                  <a:srgbClr val="3333CC">
                    <a:lumMod val="75000"/>
                  </a:srgbClr>
                </a:solidFill>
                <a:latin typeface="Arial" pitchFamily="-65" charset="0"/>
                <a:ea typeface="Lucida Sans Unicode"/>
              </a:rPr>
              <a:t>ﬁshes</a:t>
            </a:r>
            <a:r>
              <a:rPr lang="en-US" sz="1941" dirty="0">
                <a:solidFill>
                  <a:srgbClr val="3333CC">
                    <a:lumMod val="75000"/>
                  </a:srgbClr>
                </a:solidFill>
                <a:latin typeface="Arial" pitchFamily="-65" charset="0"/>
                <a:ea typeface="Lucida Sans Unicode"/>
              </a:rPr>
              <a:t>, with a large side branch of insects sent out between these, hence to amphibians and at the farthest tip it would sustain the quadrupeds, but below the quadrupeds it would put forth birds as an equally large side branch.”</a:t>
            </a:r>
            <a:br>
              <a:rPr lang="en-US" sz="1941"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(translation from Latin by E. N. Genovese,</a:t>
            </a:r>
            <a:r>
              <a:rPr lang="en-US" sz="2206" dirty="0">
                <a:solidFill>
                  <a:srgbClr val="3333CC">
                    <a:lumMod val="75000"/>
                  </a:srgbClr>
                </a:solidFill>
                <a:latin typeface="Arial" pitchFamily="-65" charset="0"/>
                <a:ea typeface="Lucida Sans Unicode"/>
              </a:rPr>
              <a:t> </a:t>
            </a:r>
            <a:br>
              <a:rPr lang="en-US" sz="2206"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from </a:t>
            </a:r>
            <a:r>
              <a:rPr lang="en-US" sz="1765" i="1" dirty="0">
                <a:solidFill>
                  <a:srgbClr val="3333CC">
                    <a:lumMod val="75000"/>
                  </a:srgbClr>
                </a:solidFill>
                <a:latin typeface="Arial" pitchFamily="-65" charset="0"/>
                <a:ea typeface="Lucida Sans Unicode"/>
              </a:rPr>
              <a:t>J. David Archibald: "Edward Hitchcock’s Pre-Darwinian (1840) ‘Tree of Life’" Journal of the History of Biology (2009) 42:561–592</a:t>
            </a:r>
            <a:r>
              <a:rPr lang="en-US" sz="1765" dirty="0">
                <a:solidFill>
                  <a:srgbClr val="3333CC">
                    <a:lumMod val="75000"/>
                  </a:srgbClr>
                </a:solidFill>
                <a:latin typeface="Arial" pitchFamily="-65" charset="0"/>
                <a:ea typeface="Lucida Sans Unicode"/>
              </a:rPr>
              <a:t>)</a:t>
            </a:r>
          </a:p>
        </p:txBody>
      </p:sp>
    </p:spTree>
    <p:extLst>
      <p:ext uri="{BB962C8B-B14F-4D97-AF65-F5344CB8AC3E}">
        <p14:creationId xmlns:p14="http://schemas.microsoft.com/office/powerpoint/2010/main" val="316235635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26E56-C5CA-A642-A283-DC6C8F02D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7989" y="138114"/>
            <a:ext cx="2370137" cy="29987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amarck_tree_of_life">
            <a:extLst>
              <a:ext uri="{FF2B5EF4-FFF2-40B4-BE49-F238E27FC236}">
                <a16:creationId xmlns:a16="http://schemas.microsoft.com/office/drawing/2014/main" id="{2A189522-732C-6044-8B30-1B07DF60A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88" y="728664"/>
            <a:ext cx="3217862" cy="4414837"/>
          </a:xfrm>
          <a:prstGeom prst="rect">
            <a:avLst/>
          </a:prstGeom>
          <a:solidFill>
            <a:srgbClr val="4D4E8D"/>
          </a:solidFill>
          <a:ln>
            <a:noFill/>
          </a:ln>
          <a:effectLst>
            <a:outerShdw blurRad="50800" dist="38100" dir="2700000" algn="br"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31747" name="Rectangle 8">
            <a:extLst>
              <a:ext uri="{FF2B5EF4-FFF2-40B4-BE49-F238E27FC236}">
                <a16:creationId xmlns:a16="http://schemas.microsoft.com/office/drawing/2014/main" id="{19058D58-7561-9944-956C-3560DAC5F9F3}"/>
              </a:ext>
            </a:extLst>
          </p:cNvPr>
          <p:cNvSpPr>
            <a:spLocks noChangeArrowheads="1"/>
          </p:cNvSpPr>
          <p:nvPr/>
        </p:nvSpPr>
        <p:spPr bwMode="auto">
          <a:xfrm>
            <a:off x="1524000" y="3189289"/>
            <a:ext cx="25209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dirty="0">
                <a:latin typeface="Arial" panose="020B0604020202020204" pitchFamily="34" charset="0"/>
                <a:ea typeface="ＭＳ Ｐゴシック" panose="020B0600070205080204" pitchFamily="34" charset="-128"/>
              </a:rPr>
              <a:t>Jean-Baptiste Lamarck</a:t>
            </a:r>
          </a:p>
        </p:txBody>
      </p:sp>
      <p:pic>
        <p:nvPicPr>
          <p:cNvPr id="11" name="Picture 10">
            <a:extLst>
              <a:ext uri="{FF2B5EF4-FFF2-40B4-BE49-F238E27FC236}">
                <a16:creationId xmlns:a16="http://schemas.microsoft.com/office/drawing/2014/main" id="{C0519EEC-CF59-9D4D-AED1-9DA307F8D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9426" y="773114"/>
            <a:ext cx="2951163" cy="43703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1">
            <a:extLst>
              <a:ext uri="{FF2B5EF4-FFF2-40B4-BE49-F238E27FC236}">
                <a16:creationId xmlns:a16="http://schemas.microsoft.com/office/drawing/2014/main" id="{284CEBF3-F307-D84B-85F1-4439BA0C6F1A}"/>
              </a:ext>
            </a:extLst>
          </p:cNvPr>
          <p:cNvSpPr txBox="1">
            <a:spLocks noChangeArrowheads="1"/>
          </p:cNvSpPr>
          <p:nvPr/>
        </p:nvSpPr>
        <p:spPr bwMode="auto">
          <a:xfrm>
            <a:off x="4456114" y="5378450"/>
            <a:ext cx="17303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 from 1809</a:t>
            </a:r>
          </a:p>
        </p:txBody>
      </p:sp>
      <p:sp>
        <p:nvSpPr>
          <p:cNvPr id="31750" name="Rectangle 12">
            <a:extLst>
              <a:ext uri="{FF2B5EF4-FFF2-40B4-BE49-F238E27FC236}">
                <a16:creationId xmlns:a16="http://schemas.microsoft.com/office/drawing/2014/main" id="{AE6DA5B9-C6EF-8B49-A7A7-ACEF442F8C9E}"/>
              </a:ext>
            </a:extLst>
          </p:cNvPr>
          <p:cNvSpPr>
            <a:spLocks noChangeArrowheads="1"/>
          </p:cNvSpPr>
          <p:nvPr/>
        </p:nvSpPr>
        <p:spPr bwMode="auto">
          <a:xfrm>
            <a:off x="7567613" y="5326064"/>
            <a:ext cx="2486238" cy="63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Tree-like classification </a:t>
            </a:r>
            <a:br>
              <a:rPr lang="en-US" altLang="en-US" sz="1800">
                <a:latin typeface="Arial" panose="020B0604020202020204" pitchFamily="34" charset="0"/>
                <a:ea typeface="ＭＳ Ｐゴシック" panose="020B0600070205080204" pitchFamily="34" charset="-128"/>
              </a:rPr>
            </a:br>
            <a:r>
              <a:rPr lang="en-US" altLang="en-US" sz="1800">
                <a:latin typeface="Arial" panose="020B0604020202020204" pitchFamily="34" charset="0"/>
                <a:ea typeface="ＭＳ Ｐゴシック" panose="020B0600070205080204" pitchFamily="34" charset="-128"/>
              </a:rPr>
              <a:t>from 1815</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B4AEB3E-F3F0-8F48-A366-66116DA22AC7}"/>
              </a:ext>
            </a:extLst>
          </p:cNvPr>
          <p:cNvSpPr>
            <a:spLocks noChangeArrowheads="1"/>
          </p:cNvSpPr>
          <p:nvPr/>
        </p:nvSpPr>
        <p:spPr bwMode="auto">
          <a:xfrm>
            <a:off x="1838325" y="893763"/>
            <a:ext cx="62547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191966"/>
                </a:solidFill>
                <a:latin typeface="Times New Roman" panose="02020603050405020304" pitchFamily="18"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32771" name="Text Box 3">
            <a:extLst>
              <a:ext uri="{FF2B5EF4-FFF2-40B4-BE49-F238E27FC236}">
                <a16:creationId xmlns:a16="http://schemas.microsoft.com/office/drawing/2014/main" id="{6F8001C6-BA7D-2448-B0FF-4B1464D297AC}"/>
              </a:ext>
            </a:extLst>
          </p:cNvPr>
          <p:cNvSpPr txBox="1">
            <a:spLocks noChangeArrowheads="1"/>
          </p:cNvSpPr>
          <p:nvPr/>
        </p:nvSpPr>
        <p:spPr bwMode="auto">
          <a:xfrm>
            <a:off x="1879600" y="5419725"/>
            <a:ext cx="878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191966"/>
                </a:solidFill>
              </a:rPr>
              <a:t>Charles Darwin in </a:t>
            </a:r>
            <a:br>
              <a:rPr lang="en-US" altLang="en-US" sz="2200" dirty="0">
                <a:solidFill>
                  <a:srgbClr val="191966"/>
                </a:solidFill>
              </a:rPr>
            </a:br>
            <a:r>
              <a:rPr lang="en-US" altLang="en-US" sz="2200" dirty="0">
                <a:solidFill>
                  <a:srgbClr val="191966"/>
                </a:solidFill>
              </a:rPr>
              <a:t>“On the </a:t>
            </a:r>
            <a:r>
              <a:rPr lang="en-US" altLang="en-US" sz="2200" b="1" dirty="0">
                <a:solidFill>
                  <a:srgbClr val="191966"/>
                </a:solidFill>
              </a:rPr>
              <a:t>Origin of Species</a:t>
            </a:r>
            <a:r>
              <a:rPr lang="en-US" altLang="en-US" sz="2200" dirty="0">
                <a:solidFill>
                  <a:srgbClr val="191966"/>
                </a:solidFill>
              </a:rPr>
              <a:t> by </a:t>
            </a:r>
            <a:r>
              <a:rPr lang="en-US" altLang="en-US" sz="2200" b="1" dirty="0">
                <a:solidFill>
                  <a:srgbClr val="191966"/>
                </a:solidFill>
              </a:rPr>
              <a:t>Means of Natural Selection</a:t>
            </a:r>
            <a:r>
              <a:rPr lang="en-US" altLang="en-US" sz="2200" dirty="0">
                <a:solidFill>
                  <a:srgbClr val="191966"/>
                </a:solidFill>
              </a:rPr>
              <a:t> or the </a:t>
            </a:r>
            <a:r>
              <a:rPr lang="en-US" altLang="en-US" sz="2200" b="1" dirty="0">
                <a:solidFill>
                  <a:srgbClr val="191966"/>
                </a:solidFill>
              </a:rPr>
              <a:t>Preservation of </a:t>
            </a:r>
            <a:r>
              <a:rPr lang="en-US" altLang="en-US" sz="2200" b="1" dirty="0" err="1">
                <a:solidFill>
                  <a:srgbClr val="191966"/>
                </a:solidFill>
              </a:rPr>
              <a:t>Favoured</a:t>
            </a:r>
            <a:r>
              <a:rPr lang="en-US" altLang="en-US" sz="2200" b="1" dirty="0">
                <a:solidFill>
                  <a:srgbClr val="191966"/>
                </a:solidFill>
              </a:rPr>
              <a:t> Races in the Struggle for Life</a:t>
            </a:r>
            <a:r>
              <a:rPr lang="en-US" altLang="en-US" sz="2200" dirty="0">
                <a:solidFill>
                  <a:srgbClr val="191966"/>
                </a:solidFill>
              </a:rPr>
              <a:t>”, </a:t>
            </a:r>
            <a:br>
              <a:rPr lang="en-US" altLang="en-US" sz="2200" dirty="0">
                <a:solidFill>
                  <a:srgbClr val="191966"/>
                </a:solidFill>
              </a:rPr>
            </a:br>
            <a:r>
              <a:rPr lang="en-US" altLang="en-US" sz="2200" dirty="0">
                <a:solidFill>
                  <a:srgbClr val="191966"/>
                </a:solidFill>
              </a:rPr>
              <a:t>p 162 ff, London, John Murray, 1859</a:t>
            </a:r>
          </a:p>
        </p:txBody>
      </p:sp>
      <p:pic>
        <p:nvPicPr>
          <p:cNvPr id="32772" name="Picture 3">
            <a:extLst>
              <a:ext uri="{FF2B5EF4-FFF2-40B4-BE49-F238E27FC236}">
                <a16:creationId xmlns:a16="http://schemas.microsoft.com/office/drawing/2014/main" id="{C2D4D76B-50E2-174C-8A61-825F38B6AC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0888" y="223838"/>
            <a:ext cx="2036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CA51B7AC-6E1C-2F4F-A7EF-E7CAC6BAD5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8189" y="4659314"/>
            <a:ext cx="20669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0A6E2A-F752-8A4E-9188-F8D63FE0AB11}"/>
              </a:ext>
            </a:extLst>
          </p:cNvPr>
          <p:cNvSpPr txBox="1">
            <a:spLocks noChangeArrowheads="1"/>
          </p:cNvSpPr>
          <p:nvPr/>
        </p:nvSpPr>
        <p:spPr bwMode="auto">
          <a:xfrm>
            <a:off x="8620126" y="5886450"/>
            <a:ext cx="1554163" cy="420688"/>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a:defRPr/>
            </a:pPr>
            <a:r>
              <a:rPr lang="en-US" sz="2200" dirty="0">
                <a:solidFill>
                  <a:srgbClr val="000000"/>
                </a:solidFill>
                <a:latin typeface="Times New Roman"/>
                <a:ea typeface="Lucida Sans Unicode"/>
              </a:rPr>
              <a:t>George Fox</a:t>
            </a:r>
          </a:p>
        </p:txBody>
      </p:sp>
      <p:sp>
        <p:nvSpPr>
          <p:cNvPr id="9" name="TextBox 8">
            <a:extLst>
              <a:ext uri="{FF2B5EF4-FFF2-40B4-BE49-F238E27FC236}">
                <a16:creationId xmlns:a16="http://schemas.microsoft.com/office/drawing/2014/main" id="{40FCD599-FA4C-6548-A2D7-ACE53CF4550C}"/>
              </a:ext>
            </a:extLst>
          </p:cNvPr>
          <p:cNvSpPr txBox="1">
            <a:spLocks noChangeArrowheads="1"/>
          </p:cNvSpPr>
          <p:nvPr/>
        </p:nvSpPr>
        <p:spPr bwMode="auto">
          <a:xfrm>
            <a:off x="8743950" y="3033713"/>
            <a:ext cx="1504950" cy="41910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a:defRPr/>
            </a:pPr>
            <a:r>
              <a:rPr lang="en-US" sz="2200" dirty="0">
                <a:solidFill>
                  <a:srgbClr val="000000"/>
                </a:solidFill>
                <a:latin typeface="Times New Roman"/>
                <a:ea typeface="Lucida Sans Unicode"/>
              </a:rPr>
              <a:t>Carl </a:t>
            </a:r>
            <a:r>
              <a:rPr lang="en-US" sz="2200" dirty="0" err="1">
                <a:solidFill>
                  <a:srgbClr val="000000"/>
                </a:solidFill>
                <a:latin typeface="Times New Roman"/>
                <a:ea typeface="Lucida Sans Unicode"/>
              </a:rPr>
              <a:t>Woese</a:t>
            </a:r>
            <a:endParaRPr lang="en-US" sz="2200" dirty="0">
              <a:solidFill>
                <a:srgbClr val="000000"/>
              </a:solidFill>
              <a:latin typeface="Times New Roman"/>
              <a:ea typeface="Lucida Sans Unicode"/>
            </a:endParaRPr>
          </a:p>
        </p:txBody>
      </p:sp>
      <p:sp>
        <p:nvSpPr>
          <p:cNvPr id="33795" name="Rectangle 2">
            <a:extLst>
              <a:ext uri="{FF2B5EF4-FFF2-40B4-BE49-F238E27FC236}">
                <a16:creationId xmlns:a16="http://schemas.microsoft.com/office/drawing/2014/main" id="{2D696241-2002-3143-B4B0-9BF1A11837B8}"/>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33796" name="Rectangle 3">
            <a:extLst>
              <a:ext uri="{FF2B5EF4-FFF2-40B4-BE49-F238E27FC236}">
                <a16:creationId xmlns:a16="http://schemas.microsoft.com/office/drawing/2014/main" id="{7C96DC9E-AB2F-C648-ABE0-BFE68B42A0D5}"/>
              </a:ext>
            </a:extLst>
          </p:cNvPr>
          <p:cNvSpPr>
            <a:spLocks noGrp="1" noChangeArrowheads="1"/>
          </p:cNvSpPr>
          <p:nvPr>
            <p:ph type="subTitle" idx="1"/>
          </p:nvPr>
        </p:nvSpPr>
        <p:spPr/>
        <p:txBody>
          <a:bodyPr/>
          <a:lstStyle/>
          <a:p>
            <a:pPr eaLnBrk="1" hangingPunct="1"/>
            <a:endParaRPr lang="en-US" altLang="en-US"/>
          </a:p>
        </p:txBody>
      </p:sp>
      <p:pic>
        <p:nvPicPr>
          <p:cNvPr id="33797" name="Picture 5" descr="Big_Tree_Bold_Letters_white.png">
            <a:extLst>
              <a:ext uri="{FF2B5EF4-FFF2-40B4-BE49-F238E27FC236}">
                <a16:creationId xmlns:a16="http://schemas.microsoft.com/office/drawing/2014/main" id="{B48379B1-4C2C-F548-93E8-D8C7D722F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246063"/>
            <a:ext cx="6167438"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14981B-9F91-B24D-ADEC-C6E6B99ABD66}"/>
              </a:ext>
            </a:extLst>
          </p:cNvPr>
          <p:cNvSpPr txBox="1">
            <a:spLocks noChangeArrowheads="1"/>
          </p:cNvSpPr>
          <p:nvPr/>
        </p:nvSpPr>
        <p:spPr bwMode="auto">
          <a:xfrm rot="-5400000">
            <a:off x="-1328737" y="2870200"/>
            <a:ext cx="6858000" cy="11176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lIns="79689" tIns="39828" rIns="79689" bIns="39828">
            <a:spAutoFit/>
          </a:bodyPr>
          <a:lstStyle/>
          <a:p>
            <a:pPr defTabSz="806957">
              <a:defRPr/>
            </a:pPr>
            <a:r>
              <a:rPr lang="en-US" sz="3300" dirty="0">
                <a:solidFill>
                  <a:srgbClr val="3333CC">
                    <a:lumMod val="50000"/>
                  </a:srgbClr>
                </a:solidFill>
                <a:latin typeface="Times New Roman"/>
                <a:ea typeface="Lucida Sans Unicode"/>
              </a:rPr>
              <a:t>Small Subunit Ribosomal RNA based Tree of Life. </a:t>
            </a:r>
            <a:endParaRPr lang="en-US" sz="2200" dirty="0">
              <a:solidFill>
                <a:srgbClr val="000000"/>
              </a:solidFill>
              <a:latin typeface="Times New Roman"/>
              <a:ea typeface="Lucida Sans Unicode"/>
            </a:endParaRPr>
          </a:p>
        </p:txBody>
      </p:sp>
      <p:pic>
        <p:nvPicPr>
          <p:cNvPr id="8" name="Picture 7" descr="0000351.jpg">
            <a:extLst>
              <a:ext uri="{FF2B5EF4-FFF2-40B4-BE49-F238E27FC236}">
                <a16:creationId xmlns:a16="http://schemas.microsoft.com/office/drawing/2014/main" id="{B487DF3E-BB7B-8447-B553-D949D3FE06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3113" y="1120776"/>
            <a:ext cx="2228850" cy="1876425"/>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E43476B-34E5-3E48-ADED-743BF1C3EE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7914" y="3744913"/>
            <a:ext cx="1570037" cy="2106612"/>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738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72A9-1363-D75E-A5B9-569F432AC041}"/>
              </a:ext>
            </a:extLst>
          </p:cNvPr>
          <p:cNvSpPr>
            <a:spLocks noGrp="1"/>
          </p:cNvSpPr>
          <p:nvPr>
            <p:ph type="ctrTitle"/>
          </p:nvPr>
        </p:nvSpPr>
        <p:spPr>
          <a:xfrm>
            <a:off x="2246744" y="158367"/>
            <a:ext cx="7772400" cy="735013"/>
          </a:xfrm>
        </p:spPr>
        <p:txBody>
          <a:bodyPr/>
          <a:lstStyle/>
          <a:p>
            <a:r>
              <a:rPr lang="en-US" dirty="0"/>
              <a:t>How to root a tree?</a:t>
            </a:r>
          </a:p>
        </p:txBody>
      </p:sp>
      <p:sp>
        <p:nvSpPr>
          <p:cNvPr id="5" name="TextBox 4">
            <a:extLst>
              <a:ext uri="{FF2B5EF4-FFF2-40B4-BE49-F238E27FC236}">
                <a16:creationId xmlns:a16="http://schemas.microsoft.com/office/drawing/2014/main" id="{FEC4CD46-B0D2-6D2F-4AD7-F1813788F1DE}"/>
              </a:ext>
            </a:extLst>
          </p:cNvPr>
          <p:cNvSpPr txBox="1"/>
          <p:nvPr/>
        </p:nvSpPr>
        <p:spPr>
          <a:xfrm>
            <a:off x="1992922" y="1318668"/>
            <a:ext cx="5406362" cy="1938992"/>
          </a:xfrm>
          <a:prstGeom prst="rect">
            <a:avLst/>
          </a:prstGeom>
          <a:noFill/>
        </p:spPr>
        <p:txBody>
          <a:bodyPr wrap="square" rtlCol="0">
            <a:spAutoFit/>
          </a:bodyPr>
          <a:lstStyle/>
          <a:p>
            <a:pPr marL="457200" indent="-457200">
              <a:buFont typeface="Arial" panose="020B0604020202020204" pitchFamily="34" charset="0"/>
              <a:buChar char="•"/>
            </a:pPr>
            <a:r>
              <a:rPr lang="en-US" sz="2000" dirty="0"/>
              <a:t>Using polarized characters (i.e., derived and primitive characters).  For many characters, especially molecular characters (e.g., a nucleotide position in a gene) this is not possible. </a:t>
            </a:r>
            <a:br>
              <a:rPr lang="en-US" sz="2000" dirty="0"/>
            </a:br>
            <a:endParaRPr lang="en-US" sz="2000" dirty="0"/>
          </a:p>
        </p:txBody>
      </p:sp>
      <p:pic>
        <p:nvPicPr>
          <p:cNvPr id="7" name="Picture 6" descr="A picture containing diagram&#10;&#10;Description automatically generated">
            <a:extLst>
              <a:ext uri="{FF2B5EF4-FFF2-40B4-BE49-F238E27FC236}">
                <a16:creationId xmlns:a16="http://schemas.microsoft.com/office/drawing/2014/main" id="{06301E37-E203-EB9E-7661-9891BB6ABA81}"/>
              </a:ext>
            </a:extLst>
          </p:cNvPr>
          <p:cNvPicPr>
            <a:picLocks noChangeAspect="1"/>
          </p:cNvPicPr>
          <p:nvPr/>
        </p:nvPicPr>
        <p:blipFill>
          <a:blip r:embed="rId2"/>
          <a:stretch>
            <a:fillRect/>
          </a:stretch>
        </p:blipFill>
        <p:spPr>
          <a:xfrm>
            <a:off x="7619096" y="2196224"/>
            <a:ext cx="2886356" cy="4661776"/>
          </a:xfrm>
          <a:prstGeom prst="rect">
            <a:avLst/>
          </a:prstGeom>
        </p:spPr>
      </p:pic>
      <p:sp>
        <p:nvSpPr>
          <p:cNvPr id="8" name="TextBox 7">
            <a:extLst>
              <a:ext uri="{FF2B5EF4-FFF2-40B4-BE49-F238E27FC236}">
                <a16:creationId xmlns:a16="http://schemas.microsoft.com/office/drawing/2014/main" id="{1D2884F8-922C-7D73-1B89-A654884EEDCA}"/>
              </a:ext>
            </a:extLst>
          </p:cNvPr>
          <p:cNvSpPr txBox="1"/>
          <p:nvPr/>
        </p:nvSpPr>
        <p:spPr>
          <a:xfrm>
            <a:off x="1992923" y="3682951"/>
            <a:ext cx="4739977" cy="1908215"/>
          </a:xfrm>
          <a:prstGeom prst="rect">
            <a:avLst/>
          </a:prstGeom>
          <a:noFill/>
        </p:spPr>
        <p:txBody>
          <a:bodyPr wrap="square" rtlCol="0">
            <a:spAutoFit/>
          </a:bodyPr>
          <a:lstStyle/>
          <a:p>
            <a:pPr marL="457200" indent="-457200">
              <a:buFont typeface="Arial" panose="020B0604020202020204" pitchFamily="34" charset="0"/>
              <a:buChar char="•"/>
            </a:pPr>
            <a:r>
              <a:rPr lang="en-US" sz="2000" dirty="0"/>
              <a:t>Using an Outgroup:  Include one or more organisms that are related but outside of the group one wants to study.  E.g., for a tree of birds, one could use crocodiles as outgroup.  </a:t>
            </a:r>
          </a:p>
          <a:p>
            <a:endParaRPr lang="en-US" dirty="0"/>
          </a:p>
        </p:txBody>
      </p:sp>
      <p:sp>
        <p:nvSpPr>
          <p:cNvPr id="9" name="TextBox 8">
            <a:extLst>
              <a:ext uri="{FF2B5EF4-FFF2-40B4-BE49-F238E27FC236}">
                <a16:creationId xmlns:a16="http://schemas.microsoft.com/office/drawing/2014/main" id="{B690BCEB-AD32-E2A7-D45A-13E80A2E509A}"/>
              </a:ext>
            </a:extLst>
          </p:cNvPr>
          <p:cNvSpPr txBox="1"/>
          <p:nvPr/>
        </p:nvSpPr>
        <p:spPr>
          <a:xfrm>
            <a:off x="6096001" y="5452665"/>
            <a:ext cx="971741" cy="369332"/>
          </a:xfrm>
          <a:prstGeom prst="rect">
            <a:avLst/>
          </a:prstGeom>
          <a:noFill/>
        </p:spPr>
        <p:txBody>
          <a:bodyPr wrap="none" rtlCol="0">
            <a:spAutoFit/>
          </a:bodyPr>
          <a:lstStyle/>
          <a:p>
            <a:r>
              <a:rPr lang="en-US" dirty="0"/>
              <a:t>Fig. 4.12</a:t>
            </a:r>
          </a:p>
        </p:txBody>
      </p:sp>
    </p:spTree>
    <p:extLst>
      <p:ext uri="{BB962C8B-B14F-4D97-AF65-F5344CB8AC3E}">
        <p14:creationId xmlns:p14="http://schemas.microsoft.com/office/powerpoint/2010/main" val="2708632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0">
            <a:extLst>
              <a:ext uri="{FF2B5EF4-FFF2-40B4-BE49-F238E27FC236}">
                <a16:creationId xmlns:a16="http://schemas.microsoft.com/office/drawing/2014/main" id="{0DACCE4F-9CC9-704B-BA23-0E536602DF1C}"/>
              </a:ext>
            </a:extLst>
          </p:cNvPr>
          <p:cNvGrpSpPr>
            <a:grpSpLocks/>
          </p:cNvGrpSpPr>
          <p:nvPr/>
        </p:nvGrpSpPr>
        <p:grpSpPr bwMode="auto">
          <a:xfrm>
            <a:off x="4057651" y="2679701"/>
            <a:ext cx="3813175" cy="2498725"/>
            <a:chOff x="1796" y="1688"/>
            <a:chExt cx="2702" cy="1574"/>
          </a:xfrm>
        </p:grpSpPr>
        <p:grpSp>
          <p:nvGrpSpPr>
            <p:cNvPr id="26647" name="Group 5">
              <a:extLst>
                <a:ext uri="{FF2B5EF4-FFF2-40B4-BE49-F238E27FC236}">
                  <a16:creationId xmlns:a16="http://schemas.microsoft.com/office/drawing/2014/main" id="{46CEA6C9-E26B-D649-84FA-FC26F5AF31E3}"/>
                </a:ext>
              </a:extLst>
            </p:cNvPr>
            <p:cNvGrpSpPr>
              <a:grpSpLocks/>
            </p:cNvGrpSpPr>
            <p:nvPr/>
          </p:nvGrpSpPr>
          <p:grpSpPr bwMode="auto">
            <a:xfrm>
              <a:off x="1796" y="1688"/>
              <a:ext cx="1349" cy="1574"/>
              <a:chOff x="1796" y="1688"/>
              <a:chExt cx="1349" cy="1574"/>
            </a:xfrm>
          </p:grpSpPr>
          <p:sp>
            <p:nvSpPr>
              <p:cNvPr id="26652" name="Line 2">
                <a:extLst>
                  <a:ext uri="{FF2B5EF4-FFF2-40B4-BE49-F238E27FC236}">
                    <a16:creationId xmlns:a16="http://schemas.microsoft.com/office/drawing/2014/main" id="{8BBD4AE6-5CEC-BE40-AAD9-A222C646DE21}"/>
                  </a:ext>
                </a:extLst>
              </p:cNvPr>
              <p:cNvSpPr>
                <a:spLocks noChangeShapeType="1"/>
              </p:cNvSpPr>
              <p:nvPr/>
            </p:nvSpPr>
            <p:spPr bwMode="auto">
              <a:xfrm>
                <a:off x="1796" y="1688"/>
                <a:ext cx="1349" cy="15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3" name="Line 3">
                <a:extLst>
                  <a:ext uri="{FF2B5EF4-FFF2-40B4-BE49-F238E27FC236}">
                    <a16:creationId xmlns:a16="http://schemas.microsoft.com/office/drawing/2014/main" id="{76C4E438-AA7E-8448-AFAF-01124246DC4D}"/>
                  </a:ext>
                </a:extLst>
              </p:cNvPr>
              <p:cNvSpPr>
                <a:spLocks noChangeShapeType="1"/>
              </p:cNvSpPr>
              <p:nvPr/>
            </p:nvSpPr>
            <p:spPr bwMode="auto">
              <a:xfrm flipH="1">
                <a:off x="2164" y="1688"/>
                <a:ext cx="377" cy="43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4" name="Line 4">
                <a:extLst>
                  <a:ext uri="{FF2B5EF4-FFF2-40B4-BE49-F238E27FC236}">
                    <a16:creationId xmlns:a16="http://schemas.microsoft.com/office/drawing/2014/main" id="{5A0751EA-8420-5047-BF07-1AC24CC8C16C}"/>
                  </a:ext>
                </a:extLst>
              </p:cNvPr>
              <p:cNvSpPr>
                <a:spLocks noChangeShapeType="1"/>
              </p:cNvSpPr>
              <p:nvPr/>
            </p:nvSpPr>
            <p:spPr bwMode="auto">
              <a:xfrm flipH="1">
                <a:off x="2375" y="1689"/>
                <a:ext cx="613" cy="68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grpSp>
        <p:grpSp>
          <p:nvGrpSpPr>
            <p:cNvPr id="26648" name="Group 9">
              <a:extLst>
                <a:ext uri="{FF2B5EF4-FFF2-40B4-BE49-F238E27FC236}">
                  <a16:creationId xmlns:a16="http://schemas.microsoft.com/office/drawing/2014/main" id="{3498449A-649B-9541-9C48-C48B70C5776C}"/>
                </a:ext>
              </a:extLst>
            </p:cNvPr>
            <p:cNvGrpSpPr>
              <a:grpSpLocks/>
            </p:cNvGrpSpPr>
            <p:nvPr/>
          </p:nvGrpSpPr>
          <p:grpSpPr bwMode="auto">
            <a:xfrm>
              <a:off x="3146" y="1688"/>
              <a:ext cx="1352" cy="1574"/>
              <a:chOff x="3146" y="1688"/>
              <a:chExt cx="1352" cy="1574"/>
            </a:xfrm>
          </p:grpSpPr>
          <p:sp>
            <p:nvSpPr>
              <p:cNvPr id="26649" name="Line 6">
                <a:extLst>
                  <a:ext uri="{FF2B5EF4-FFF2-40B4-BE49-F238E27FC236}">
                    <a16:creationId xmlns:a16="http://schemas.microsoft.com/office/drawing/2014/main" id="{B7BB9F72-74A0-2A47-81C0-F0BEFAAC735C}"/>
                  </a:ext>
                </a:extLst>
              </p:cNvPr>
              <p:cNvSpPr>
                <a:spLocks noChangeShapeType="1"/>
              </p:cNvSpPr>
              <p:nvPr/>
            </p:nvSpPr>
            <p:spPr bwMode="auto">
              <a:xfrm flipH="1">
                <a:off x="3146" y="1688"/>
                <a:ext cx="1352" cy="1574"/>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0" name="Line 7">
                <a:extLst>
                  <a:ext uri="{FF2B5EF4-FFF2-40B4-BE49-F238E27FC236}">
                    <a16:creationId xmlns:a16="http://schemas.microsoft.com/office/drawing/2014/main" id="{04C23A37-190A-774A-A7E6-44CC51791D9A}"/>
                  </a:ext>
                </a:extLst>
              </p:cNvPr>
              <p:cNvSpPr>
                <a:spLocks noChangeShapeType="1"/>
              </p:cNvSpPr>
              <p:nvPr/>
            </p:nvSpPr>
            <p:spPr bwMode="auto">
              <a:xfrm flipH="1">
                <a:off x="3702" y="1688"/>
                <a:ext cx="378" cy="430"/>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1" name="Line 8">
                <a:extLst>
                  <a:ext uri="{FF2B5EF4-FFF2-40B4-BE49-F238E27FC236}">
                    <a16:creationId xmlns:a16="http://schemas.microsoft.com/office/drawing/2014/main" id="{3660C205-2CBA-7849-A870-44FCE98E114C}"/>
                  </a:ext>
                </a:extLst>
              </p:cNvPr>
              <p:cNvSpPr>
                <a:spLocks noChangeShapeType="1"/>
              </p:cNvSpPr>
              <p:nvPr/>
            </p:nvSpPr>
            <p:spPr bwMode="auto">
              <a:xfrm>
                <a:off x="3305" y="1689"/>
                <a:ext cx="613" cy="687"/>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grpSp>
      </p:grpSp>
      <p:grpSp>
        <p:nvGrpSpPr>
          <p:cNvPr id="26626" name="Group 19">
            <a:extLst>
              <a:ext uri="{FF2B5EF4-FFF2-40B4-BE49-F238E27FC236}">
                <a16:creationId xmlns:a16="http://schemas.microsoft.com/office/drawing/2014/main" id="{68B4560D-4568-9D4B-BA97-5F13BEB9469F}"/>
              </a:ext>
            </a:extLst>
          </p:cNvPr>
          <p:cNvGrpSpPr>
            <a:grpSpLocks/>
          </p:cNvGrpSpPr>
          <p:nvPr/>
        </p:nvGrpSpPr>
        <p:grpSpPr bwMode="auto">
          <a:xfrm>
            <a:off x="3771900" y="1974851"/>
            <a:ext cx="5119688" cy="441325"/>
            <a:chOff x="1593" y="1244"/>
            <a:chExt cx="3628" cy="278"/>
          </a:xfrm>
        </p:grpSpPr>
        <p:grpSp>
          <p:nvGrpSpPr>
            <p:cNvPr id="26639" name="Group 14">
              <a:extLst>
                <a:ext uri="{FF2B5EF4-FFF2-40B4-BE49-F238E27FC236}">
                  <a16:creationId xmlns:a16="http://schemas.microsoft.com/office/drawing/2014/main" id="{F00A4BF9-DCB9-9D46-872E-D79E33E59DA0}"/>
                </a:ext>
              </a:extLst>
            </p:cNvPr>
            <p:cNvGrpSpPr>
              <a:grpSpLocks/>
            </p:cNvGrpSpPr>
            <p:nvPr/>
          </p:nvGrpSpPr>
          <p:grpSpPr bwMode="auto">
            <a:xfrm>
              <a:off x="1593" y="1244"/>
              <a:ext cx="2105" cy="278"/>
              <a:chOff x="1593" y="1244"/>
              <a:chExt cx="2105" cy="278"/>
            </a:xfrm>
          </p:grpSpPr>
          <p:sp>
            <p:nvSpPr>
              <p:cNvPr id="26644" name="Rectangle 11">
                <a:extLst>
                  <a:ext uri="{FF2B5EF4-FFF2-40B4-BE49-F238E27FC236}">
                    <a16:creationId xmlns:a16="http://schemas.microsoft.com/office/drawing/2014/main" id="{A3673FBB-BC83-CB4B-877F-B5695C9DD52F}"/>
                  </a:ext>
                </a:extLst>
              </p:cNvPr>
              <p:cNvSpPr>
                <a:spLocks noChangeArrowheads="1"/>
              </p:cNvSpPr>
              <p:nvPr/>
            </p:nvSpPr>
            <p:spPr bwMode="auto">
              <a:xfrm rot="-2520000">
                <a:off x="1593"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Archaea</a:t>
                </a:r>
              </a:p>
            </p:txBody>
          </p:sp>
          <p:sp>
            <p:nvSpPr>
              <p:cNvPr id="26645" name="Rectangle 12">
                <a:extLst>
                  <a:ext uri="{FF2B5EF4-FFF2-40B4-BE49-F238E27FC236}">
                    <a16:creationId xmlns:a16="http://schemas.microsoft.com/office/drawing/2014/main" id="{3873E220-FD6E-3F46-B04A-BD889525258B}"/>
                  </a:ext>
                </a:extLst>
              </p:cNvPr>
              <p:cNvSpPr>
                <a:spLocks noChangeArrowheads="1"/>
              </p:cNvSpPr>
              <p:nvPr/>
            </p:nvSpPr>
            <p:spPr bwMode="auto">
              <a:xfrm rot="-2520000">
                <a:off x="2346" y="1244"/>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Eukarya</a:t>
                </a:r>
              </a:p>
            </p:txBody>
          </p:sp>
          <p:sp>
            <p:nvSpPr>
              <p:cNvPr id="26646" name="Rectangle 13">
                <a:extLst>
                  <a:ext uri="{FF2B5EF4-FFF2-40B4-BE49-F238E27FC236}">
                    <a16:creationId xmlns:a16="http://schemas.microsoft.com/office/drawing/2014/main" id="{5795F75B-D45C-D943-BD1F-1132945556A4}"/>
                  </a:ext>
                </a:extLst>
              </p:cNvPr>
              <p:cNvSpPr>
                <a:spLocks noChangeArrowheads="1"/>
              </p:cNvSpPr>
              <p:nvPr/>
            </p:nvSpPr>
            <p:spPr bwMode="auto">
              <a:xfrm rot="-2520000">
                <a:off x="2794" y="1245"/>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Bacteria</a:t>
                </a:r>
              </a:p>
            </p:txBody>
          </p:sp>
        </p:grpSp>
        <p:grpSp>
          <p:nvGrpSpPr>
            <p:cNvPr id="26640" name="Group 18">
              <a:extLst>
                <a:ext uri="{FF2B5EF4-FFF2-40B4-BE49-F238E27FC236}">
                  <a16:creationId xmlns:a16="http://schemas.microsoft.com/office/drawing/2014/main" id="{936C1190-5633-9041-9FFC-5857C677BD80}"/>
                </a:ext>
              </a:extLst>
            </p:cNvPr>
            <p:cNvGrpSpPr>
              <a:grpSpLocks/>
            </p:cNvGrpSpPr>
            <p:nvPr/>
          </p:nvGrpSpPr>
          <p:grpSpPr bwMode="auto">
            <a:xfrm>
              <a:off x="3115" y="1244"/>
              <a:ext cx="2106" cy="278"/>
              <a:chOff x="3115" y="1244"/>
              <a:chExt cx="2106" cy="278"/>
            </a:xfrm>
          </p:grpSpPr>
          <p:sp>
            <p:nvSpPr>
              <p:cNvPr id="26641" name="Rectangle 15">
                <a:extLst>
                  <a:ext uri="{FF2B5EF4-FFF2-40B4-BE49-F238E27FC236}">
                    <a16:creationId xmlns:a16="http://schemas.microsoft.com/office/drawing/2014/main" id="{EED12638-9F53-D849-9673-52DD75E736F7}"/>
                  </a:ext>
                </a:extLst>
              </p:cNvPr>
              <p:cNvSpPr>
                <a:spLocks noChangeArrowheads="1"/>
              </p:cNvSpPr>
              <p:nvPr/>
            </p:nvSpPr>
            <p:spPr bwMode="auto">
              <a:xfrm rot="-2520000">
                <a:off x="3115" y="1245"/>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FF0033"/>
                    </a:solidFill>
                  </a:rPr>
                  <a:t>Archaea</a:t>
                </a:r>
              </a:p>
            </p:txBody>
          </p:sp>
          <p:sp>
            <p:nvSpPr>
              <p:cNvPr id="26642" name="Rectangle 16">
                <a:extLst>
                  <a:ext uri="{FF2B5EF4-FFF2-40B4-BE49-F238E27FC236}">
                    <a16:creationId xmlns:a16="http://schemas.microsoft.com/office/drawing/2014/main" id="{A8E184BC-8A95-D042-ABE8-3557C2036575}"/>
                  </a:ext>
                </a:extLst>
              </p:cNvPr>
              <p:cNvSpPr>
                <a:spLocks noChangeArrowheads="1"/>
              </p:cNvSpPr>
              <p:nvPr/>
            </p:nvSpPr>
            <p:spPr bwMode="auto">
              <a:xfrm rot="-2520000">
                <a:off x="3870" y="1245"/>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FF0033"/>
                    </a:solidFill>
                  </a:rPr>
                  <a:t>Eukarya</a:t>
                </a:r>
              </a:p>
            </p:txBody>
          </p:sp>
          <p:sp>
            <p:nvSpPr>
              <p:cNvPr id="26643" name="Rectangle 17">
                <a:extLst>
                  <a:ext uri="{FF2B5EF4-FFF2-40B4-BE49-F238E27FC236}">
                    <a16:creationId xmlns:a16="http://schemas.microsoft.com/office/drawing/2014/main" id="{3D2727E4-2179-3A4C-8B80-FDF640E2E3CB}"/>
                  </a:ext>
                </a:extLst>
              </p:cNvPr>
              <p:cNvSpPr>
                <a:spLocks noChangeArrowheads="1"/>
              </p:cNvSpPr>
              <p:nvPr/>
            </p:nvSpPr>
            <p:spPr bwMode="auto">
              <a:xfrm rot="-2520000">
                <a:off x="4317"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FF0033"/>
                    </a:solidFill>
                  </a:rPr>
                  <a:t>Bacteria</a:t>
                </a:r>
              </a:p>
            </p:txBody>
          </p:sp>
        </p:grpSp>
      </p:grpSp>
      <p:grpSp>
        <p:nvGrpSpPr>
          <p:cNvPr id="26627" name="Group 22">
            <a:extLst>
              <a:ext uri="{FF2B5EF4-FFF2-40B4-BE49-F238E27FC236}">
                <a16:creationId xmlns:a16="http://schemas.microsoft.com/office/drawing/2014/main" id="{40806142-C122-E44F-BB7D-E4F34A45020A}"/>
              </a:ext>
            </a:extLst>
          </p:cNvPr>
          <p:cNvGrpSpPr>
            <a:grpSpLocks/>
          </p:cNvGrpSpPr>
          <p:nvPr/>
        </p:nvGrpSpPr>
        <p:grpSpPr bwMode="auto">
          <a:xfrm>
            <a:off x="3338514" y="950914"/>
            <a:ext cx="6237287" cy="485775"/>
            <a:chOff x="1475" y="752"/>
            <a:chExt cx="4420" cy="306"/>
          </a:xfrm>
        </p:grpSpPr>
        <p:sp>
          <p:nvSpPr>
            <p:cNvPr id="26637" name="Rectangle 20">
              <a:extLst>
                <a:ext uri="{FF2B5EF4-FFF2-40B4-BE49-F238E27FC236}">
                  <a16:creationId xmlns:a16="http://schemas.microsoft.com/office/drawing/2014/main" id="{42CDEFD5-7C1D-F048-A107-71037AC5C586}"/>
                </a:ext>
              </a:extLst>
            </p:cNvPr>
            <p:cNvSpPr>
              <a:spLocks noChangeArrowheads="1"/>
            </p:cNvSpPr>
            <p:nvPr/>
          </p:nvSpPr>
          <p:spPr bwMode="auto">
            <a:xfrm>
              <a:off x="1475" y="752"/>
              <a:ext cx="198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300" b="1">
                  <a:solidFill>
                    <a:srgbClr val="000000"/>
                  </a:solidFill>
                </a:rPr>
                <a:t>Catalytic subunits</a:t>
              </a:r>
            </a:p>
          </p:txBody>
        </p:sp>
        <p:sp>
          <p:nvSpPr>
            <p:cNvPr id="26638" name="Rectangle 21">
              <a:extLst>
                <a:ext uri="{FF2B5EF4-FFF2-40B4-BE49-F238E27FC236}">
                  <a16:creationId xmlns:a16="http://schemas.microsoft.com/office/drawing/2014/main" id="{14D60AAA-078B-404B-926C-789EE9DAE456}"/>
                </a:ext>
              </a:extLst>
            </p:cNvPr>
            <p:cNvSpPr>
              <a:spLocks noChangeArrowheads="1"/>
            </p:cNvSpPr>
            <p:nvPr/>
          </p:nvSpPr>
          <p:spPr bwMode="auto">
            <a:xfrm>
              <a:off x="3479" y="752"/>
              <a:ext cx="241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300" b="1">
                  <a:solidFill>
                    <a:srgbClr val="FF0033"/>
                  </a:solidFill>
                </a:rPr>
                <a:t>Non catalytic subunits</a:t>
              </a:r>
            </a:p>
          </p:txBody>
        </p:sp>
      </p:grpSp>
      <p:sp>
        <p:nvSpPr>
          <p:cNvPr id="26628" name="Rectangle 23">
            <a:extLst>
              <a:ext uri="{FF2B5EF4-FFF2-40B4-BE49-F238E27FC236}">
                <a16:creationId xmlns:a16="http://schemas.microsoft.com/office/drawing/2014/main" id="{AA160DDC-7B66-8C46-A928-174FDFCA3836}"/>
              </a:ext>
            </a:extLst>
          </p:cNvPr>
          <p:cNvSpPr>
            <a:spLocks noChangeArrowheads="1"/>
          </p:cNvSpPr>
          <p:nvPr/>
        </p:nvSpPr>
        <p:spPr bwMode="auto">
          <a:xfrm>
            <a:off x="3140075" y="3935414"/>
            <a:ext cx="15303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speciation</a:t>
            </a:r>
          </a:p>
        </p:txBody>
      </p:sp>
      <p:sp>
        <p:nvSpPr>
          <p:cNvPr id="26629" name="Line 24">
            <a:extLst>
              <a:ext uri="{FF2B5EF4-FFF2-40B4-BE49-F238E27FC236}">
                <a16:creationId xmlns:a16="http://schemas.microsoft.com/office/drawing/2014/main" id="{B9C134C9-0F99-BE48-8A46-A502C8EA4E9D}"/>
              </a:ext>
            </a:extLst>
          </p:cNvPr>
          <p:cNvSpPr>
            <a:spLocks noChangeShapeType="1"/>
          </p:cNvSpPr>
          <p:nvPr/>
        </p:nvSpPr>
        <p:spPr bwMode="auto">
          <a:xfrm flipV="1">
            <a:off x="4446588" y="3836988"/>
            <a:ext cx="355600" cy="23971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0" name="Line 25">
            <a:extLst>
              <a:ext uri="{FF2B5EF4-FFF2-40B4-BE49-F238E27FC236}">
                <a16:creationId xmlns:a16="http://schemas.microsoft.com/office/drawing/2014/main" id="{E4FA7C4D-B826-A94B-B0E5-283240EC5D1B}"/>
              </a:ext>
            </a:extLst>
          </p:cNvPr>
          <p:cNvSpPr>
            <a:spLocks noChangeShapeType="1"/>
          </p:cNvSpPr>
          <p:nvPr/>
        </p:nvSpPr>
        <p:spPr bwMode="auto">
          <a:xfrm flipV="1">
            <a:off x="4452938" y="3492500"/>
            <a:ext cx="87312" cy="55880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1" name="Rectangle 26">
            <a:extLst>
              <a:ext uri="{FF2B5EF4-FFF2-40B4-BE49-F238E27FC236}">
                <a16:creationId xmlns:a16="http://schemas.microsoft.com/office/drawing/2014/main" id="{79C86179-EA25-6F47-85A6-A9DB7515334F}"/>
              </a:ext>
            </a:extLst>
          </p:cNvPr>
          <p:cNvSpPr>
            <a:spLocks noChangeArrowheads="1"/>
          </p:cNvSpPr>
          <p:nvPr/>
        </p:nvSpPr>
        <p:spPr bwMode="auto">
          <a:xfrm>
            <a:off x="3181351" y="4968875"/>
            <a:ext cx="23018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gene duplication</a:t>
            </a:r>
          </a:p>
        </p:txBody>
      </p:sp>
      <p:sp>
        <p:nvSpPr>
          <p:cNvPr id="26632" name="Line 27">
            <a:extLst>
              <a:ext uri="{FF2B5EF4-FFF2-40B4-BE49-F238E27FC236}">
                <a16:creationId xmlns:a16="http://schemas.microsoft.com/office/drawing/2014/main" id="{A13DF9E5-9B63-A14E-B16A-CF357FDC92B5}"/>
              </a:ext>
            </a:extLst>
          </p:cNvPr>
          <p:cNvSpPr>
            <a:spLocks noChangeShapeType="1"/>
          </p:cNvSpPr>
          <p:nvPr/>
        </p:nvSpPr>
        <p:spPr bwMode="auto">
          <a:xfrm>
            <a:off x="5408614" y="5165725"/>
            <a:ext cx="414337" cy="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3" name="Line 28">
            <a:extLst>
              <a:ext uri="{FF2B5EF4-FFF2-40B4-BE49-F238E27FC236}">
                <a16:creationId xmlns:a16="http://schemas.microsoft.com/office/drawing/2014/main" id="{30728059-B537-174D-A03B-46EAD0424A63}"/>
              </a:ext>
            </a:extLst>
          </p:cNvPr>
          <p:cNvSpPr>
            <a:spLocks noChangeShapeType="1"/>
          </p:cNvSpPr>
          <p:nvPr/>
        </p:nvSpPr>
        <p:spPr bwMode="auto">
          <a:xfrm>
            <a:off x="5962650" y="5167314"/>
            <a:ext cx="0" cy="3587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4" name="Line 29">
            <a:extLst>
              <a:ext uri="{FF2B5EF4-FFF2-40B4-BE49-F238E27FC236}">
                <a16:creationId xmlns:a16="http://schemas.microsoft.com/office/drawing/2014/main" id="{4D0A651A-B9EB-B140-A313-717DF24B5852}"/>
              </a:ext>
            </a:extLst>
          </p:cNvPr>
          <p:cNvSpPr>
            <a:spLocks noChangeShapeType="1"/>
          </p:cNvSpPr>
          <p:nvPr/>
        </p:nvSpPr>
        <p:spPr bwMode="auto">
          <a:xfrm flipH="1" flipV="1">
            <a:off x="8174039" y="3981450"/>
            <a:ext cx="3175" cy="1290638"/>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5" name="Rectangle 30">
            <a:extLst>
              <a:ext uri="{FF2B5EF4-FFF2-40B4-BE49-F238E27FC236}">
                <a16:creationId xmlns:a16="http://schemas.microsoft.com/office/drawing/2014/main" id="{2F69E099-E474-9244-B8B9-92511CF6165B}"/>
              </a:ext>
            </a:extLst>
          </p:cNvPr>
          <p:cNvSpPr>
            <a:spLocks noChangeArrowheads="1"/>
          </p:cNvSpPr>
          <p:nvPr/>
        </p:nvSpPr>
        <p:spPr bwMode="auto">
          <a:xfrm>
            <a:off x="8264526" y="4579939"/>
            <a:ext cx="7477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a:solidFill>
                  <a:srgbClr val="000000"/>
                </a:solidFill>
              </a:rPr>
              <a:t>time</a:t>
            </a:r>
          </a:p>
        </p:txBody>
      </p:sp>
      <p:sp>
        <p:nvSpPr>
          <p:cNvPr id="26636" name="TextBox 5">
            <a:extLst>
              <a:ext uri="{FF2B5EF4-FFF2-40B4-BE49-F238E27FC236}">
                <a16:creationId xmlns:a16="http://schemas.microsoft.com/office/drawing/2014/main" id="{7B06F566-D76E-F044-A752-6CCE9FD8177F}"/>
              </a:ext>
            </a:extLst>
          </p:cNvPr>
          <p:cNvSpPr txBox="1">
            <a:spLocks noChangeArrowheads="1"/>
          </p:cNvSpPr>
          <p:nvPr/>
        </p:nvSpPr>
        <p:spPr bwMode="auto">
          <a:xfrm>
            <a:off x="1806575" y="602615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en-US" altLang="en-US" sz="2400">
                <a:solidFill>
                  <a:srgbClr val="000000"/>
                </a:solidFill>
                <a:latin typeface="Arial" panose="020B0604020202020204" pitchFamily="34" charset="0"/>
                <a:ea typeface="ＭＳ Ｐゴシック" panose="020B0600070205080204" pitchFamily="34" charset="-128"/>
              </a:rPr>
              <a:t>Gogarten et al, 1989, PNAS 86, 17, </a:t>
            </a:r>
            <a:r>
              <a:rPr lang="fi-FI" altLang="en-US" sz="2400">
                <a:solidFill>
                  <a:srgbClr val="000000"/>
                </a:solidFill>
                <a:latin typeface="Arial" panose="020B0604020202020204" pitchFamily="34" charset="0"/>
                <a:ea typeface="ＭＳ Ｐゴシック" panose="020B0600070205080204" pitchFamily="34" charset="-128"/>
              </a:rPr>
              <a:t>6661–6665   </a:t>
            </a:r>
            <a:br>
              <a:rPr lang="fi-FI" altLang="en-US" sz="2400">
                <a:solidFill>
                  <a:srgbClr val="000000"/>
                </a:solidFill>
                <a:latin typeface="Arial" panose="020B0604020202020204" pitchFamily="34" charset="0"/>
                <a:ea typeface="ＭＳ Ｐゴシック" panose="020B0600070205080204" pitchFamily="34" charset="-128"/>
              </a:rPr>
            </a:br>
            <a:r>
              <a:rPr lang="fi-FI" altLang="en-US" sz="2400">
                <a:solidFill>
                  <a:srgbClr val="000000"/>
                </a:solidFill>
                <a:latin typeface="Arial" panose="020B0604020202020204" pitchFamily="34" charset="0"/>
                <a:ea typeface="ＭＳ Ｐゴシック" panose="020B0600070205080204" pitchFamily="34" charset="-128"/>
              </a:rPr>
              <a:t>http://www.pnas.org/content/113/32/E4654.full.pdf?with-ds=yes</a:t>
            </a:r>
          </a:p>
          <a:p>
            <a:pPr fontAlgn="base">
              <a:spcBef>
                <a:spcPct val="0"/>
              </a:spcBef>
              <a:spcAft>
                <a:spcPct val="0"/>
              </a:spcAft>
              <a:defRPr/>
            </a:pPr>
            <a:endParaRPr lang="en-US" altLang="en-US" sz="240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831639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35842" name="Picture 2" descr="night_trees2">
            <a:extLst>
              <a:ext uri="{FF2B5EF4-FFF2-40B4-BE49-F238E27FC236}">
                <a16:creationId xmlns:a16="http://schemas.microsoft.com/office/drawing/2014/main" id="{095F2577-D083-3640-8EA1-6E2E50AD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00"/>
            <a:ext cx="695325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C3965281-B717-7A42-936F-B96C9ACF2310}"/>
              </a:ext>
            </a:extLst>
          </p:cNvPr>
          <p:cNvSpPr txBox="1">
            <a:spLocks noChangeArrowheads="1"/>
          </p:cNvSpPr>
          <p:nvPr/>
        </p:nvSpPr>
        <p:spPr bwMode="auto">
          <a:xfrm>
            <a:off x="6486525" y="5211764"/>
            <a:ext cx="34369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FFEC00"/>
                </a:solidFill>
                <a:cs typeface="Lucida Sans Unicode"/>
              </a:rPr>
              <a:t>Cenancestor </a:t>
            </a:r>
            <a:br>
              <a:rPr lang="en-US" altLang="en-US">
                <a:solidFill>
                  <a:srgbClr val="FFEC00"/>
                </a:solidFill>
                <a:cs typeface="Lucida Sans Unicode"/>
              </a:rPr>
            </a:br>
            <a:r>
              <a:rPr lang="en-US" altLang="en-US">
                <a:solidFill>
                  <a:srgbClr val="FFEC00"/>
                </a:solidFill>
                <a:cs typeface="Lucida Sans Unicode"/>
              </a:rPr>
              <a:t>(aka MRCA or LUCA)</a:t>
            </a:r>
            <a:br>
              <a:rPr lang="en-US" altLang="en-US" sz="1800">
                <a:solidFill>
                  <a:srgbClr val="FFEC00"/>
                </a:solidFill>
                <a:cs typeface="Lucida Sans Unicode"/>
              </a:rPr>
            </a:br>
            <a:r>
              <a:rPr lang="en-US" altLang="en-US" sz="1800">
                <a:solidFill>
                  <a:srgbClr val="FFEC00"/>
                </a:solidFill>
                <a:cs typeface="Lucida Sans Unicode"/>
              </a:rPr>
              <a:t>as placed by ancient duplicated genes (ATPases, Signal recognition particles, EF)</a:t>
            </a:r>
            <a:endParaRPr lang="en-US" altLang="en-US" sz="1800">
              <a:solidFill>
                <a:srgbClr val="FFFF00"/>
              </a:solidFill>
              <a:cs typeface="Lucida Sans Unicode"/>
            </a:endParaRPr>
          </a:p>
        </p:txBody>
      </p:sp>
      <p:sp>
        <p:nvSpPr>
          <p:cNvPr id="35844" name="Line 4">
            <a:extLst>
              <a:ext uri="{FF2B5EF4-FFF2-40B4-BE49-F238E27FC236}">
                <a16:creationId xmlns:a16="http://schemas.microsoft.com/office/drawing/2014/main" id="{42510066-8097-4643-9E64-9A40B0558045}"/>
              </a:ext>
            </a:extLst>
          </p:cNvPr>
          <p:cNvSpPr>
            <a:spLocks noChangeShapeType="1"/>
          </p:cNvSpPr>
          <p:nvPr/>
        </p:nvSpPr>
        <p:spPr bwMode="auto">
          <a:xfrm flipH="1">
            <a:off x="5730875" y="6215064"/>
            <a:ext cx="546100" cy="300037"/>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panose="020B0600070205080204" pitchFamily="34" charset="-128"/>
              <a:cs typeface="Lucida Sans Unicode"/>
            </a:endParaRPr>
          </a:p>
        </p:txBody>
      </p:sp>
      <p:sp>
        <p:nvSpPr>
          <p:cNvPr id="35845" name="Text Box 6">
            <a:extLst>
              <a:ext uri="{FF2B5EF4-FFF2-40B4-BE49-F238E27FC236}">
                <a16:creationId xmlns:a16="http://schemas.microsoft.com/office/drawing/2014/main" id="{3C6AF499-A58E-A544-B73F-D19F6532980A}"/>
              </a:ext>
            </a:extLst>
          </p:cNvPr>
          <p:cNvSpPr txBox="1">
            <a:spLocks noChangeArrowheads="1"/>
          </p:cNvSpPr>
          <p:nvPr/>
        </p:nvSpPr>
        <p:spPr bwMode="auto">
          <a:xfrm>
            <a:off x="3444876" y="6134101"/>
            <a:ext cx="1758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FFEC00"/>
                </a:solidFill>
                <a:cs typeface="Lucida Sans Unicode"/>
              </a:rPr>
              <a:t>The </a:t>
            </a:r>
            <a:r>
              <a:rPr lang="ja-JP" altLang="en-US">
                <a:solidFill>
                  <a:srgbClr val="FFEC00"/>
                </a:solidFill>
                <a:cs typeface="Lucida Sans Unicode"/>
              </a:rPr>
              <a:t>“</a:t>
            </a:r>
            <a:r>
              <a:rPr lang="en-US" altLang="ja-JP">
                <a:solidFill>
                  <a:srgbClr val="FFEC00"/>
                </a:solidFill>
                <a:cs typeface="Lucida Sans Unicode"/>
              </a:rPr>
              <a:t>Root</a:t>
            </a:r>
            <a:r>
              <a:rPr lang="ja-JP" altLang="en-US">
                <a:solidFill>
                  <a:srgbClr val="FFEC00"/>
                </a:solidFill>
                <a:cs typeface="Lucida Sans Unicode"/>
              </a:rPr>
              <a:t>”</a:t>
            </a:r>
            <a:endParaRPr lang="en-US" altLang="en-US">
              <a:solidFill>
                <a:srgbClr val="FFFF00"/>
              </a:solidFill>
              <a:cs typeface="Lucida Sans Unicode"/>
            </a:endParaRPr>
          </a:p>
        </p:txBody>
      </p:sp>
      <p:sp>
        <p:nvSpPr>
          <p:cNvPr id="35846" name="WordArt 7">
            <a:extLst>
              <a:ext uri="{FF2B5EF4-FFF2-40B4-BE49-F238E27FC236}">
                <a16:creationId xmlns:a16="http://schemas.microsoft.com/office/drawing/2014/main" id="{F9E94D30-4C4C-164D-800D-CF3C03544B9B}"/>
              </a:ext>
            </a:extLst>
          </p:cNvPr>
          <p:cNvSpPr>
            <a:spLocks noChangeArrowheads="1" noChangeShapeType="1" noTextEdit="1"/>
          </p:cNvSpPr>
          <p:nvPr/>
        </p:nvSpPr>
        <p:spPr bwMode="auto">
          <a:xfrm rot="-2502374">
            <a:off x="1844675" y="1562100"/>
            <a:ext cx="2197100" cy="984250"/>
          </a:xfrm>
          <a:prstGeom prst="rect">
            <a:avLst/>
          </a:prstGeom>
        </p:spPr>
        <p:txBody>
          <a:bodyPr spcFirstLastPara="1" wrap="none" fromWordArt="1">
            <a:prstTxWarp prst="textArchUp">
              <a:avLst>
                <a:gd name="adj" fmla="val 12015415"/>
              </a:avLst>
            </a:prstTxWarp>
          </a:bodyPr>
          <a:lstStyle/>
          <a:p>
            <a:pPr algn="ctr" eaLnBrk="0" fontAlgn="base" hangingPunct="0">
              <a:spcBef>
                <a:spcPct val="0"/>
              </a:spcBef>
              <a:spcAft>
                <a:spcPct val="0"/>
              </a:spcAft>
            </a:pPr>
            <a:r>
              <a:rPr lang="en-US" sz="3600" kern="10" dirty="0">
                <a:ln w="9525">
                  <a:solidFill>
                    <a:srgbClr val="000000"/>
                  </a:solidFill>
                  <a:round/>
                  <a:headEnd/>
                  <a:tailEnd/>
                </a:ln>
                <a:solidFill>
                  <a:srgbClr val="FFEC00"/>
                </a:solidFill>
                <a:latin typeface="Arial Black" panose="020B0604020202020204" pitchFamily="34" charset="0"/>
                <a:ea typeface="ＭＳ Ｐゴシック" panose="020B0600070205080204" pitchFamily="34" charset="-128"/>
                <a:cs typeface="Arial Black" panose="020B0604020202020204" pitchFamily="34" charset="0"/>
              </a:rPr>
              <a:t>Bacteria</a:t>
            </a:r>
          </a:p>
        </p:txBody>
      </p:sp>
      <p:sp>
        <p:nvSpPr>
          <p:cNvPr id="35847" name="WordArt 8">
            <a:extLst>
              <a:ext uri="{FF2B5EF4-FFF2-40B4-BE49-F238E27FC236}">
                <a16:creationId xmlns:a16="http://schemas.microsoft.com/office/drawing/2014/main" id="{1BCABB17-2DAF-8448-9009-7F1DD8215B05}"/>
              </a:ext>
            </a:extLst>
          </p:cNvPr>
          <p:cNvSpPr>
            <a:spLocks noChangeArrowheads="1" noChangeShapeType="1" noTextEdit="1"/>
          </p:cNvSpPr>
          <p:nvPr/>
        </p:nvSpPr>
        <p:spPr bwMode="auto">
          <a:xfrm rot="699706">
            <a:off x="4511675" y="1257300"/>
            <a:ext cx="2197100" cy="984250"/>
          </a:xfrm>
          <a:prstGeom prst="rect">
            <a:avLst/>
          </a:prstGeom>
        </p:spPr>
        <p:txBody>
          <a:bodyPr spcFirstLastPara="1" wrap="none" fromWordArt="1">
            <a:prstTxWarp prst="textArchUp">
              <a:avLst>
                <a:gd name="adj" fmla="val 11057433"/>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EC00"/>
                </a:solidFill>
                <a:latin typeface="Arial Black" panose="020B0604020202020204" pitchFamily="34" charset="0"/>
                <a:ea typeface="ＭＳ Ｐゴシック" panose="020B0600070205080204" pitchFamily="34" charset="-128"/>
                <a:cs typeface="Arial Black" panose="020B0604020202020204" pitchFamily="34" charset="0"/>
              </a:rPr>
              <a:t>Eukaryotes</a:t>
            </a:r>
          </a:p>
        </p:txBody>
      </p:sp>
      <p:sp>
        <p:nvSpPr>
          <p:cNvPr id="35848" name="WordArt 9">
            <a:extLst>
              <a:ext uri="{FF2B5EF4-FFF2-40B4-BE49-F238E27FC236}">
                <a16:creationId xmlns:a16="http://schemas.microsoft.com/office/drawing/2014/main" id="{BE1B680A-FEC3-9643-97D2-B67049181873}"/>
              </a:ext>
            </a:extLst>
          </p:cNvPr>
          <p:cNvSpPr>
            <a:spLocks noChangeArrowheads="1" noChangeShapeType="1" noTextEdit="1"/>
          </p:cNvSpPr>
          <p:nvPr/>
        </p:nvSpPr>
        <p:spPr bwMode="auto">
          <a:xfrm rot="1680440">
            <a:off x="6492875" y="2476500"/>
            <a:ext cx="2197100" cy="984250"/>
          </a:xfrm>
          <a:prstGeom prst="rect">
            <a:avLst/>
          </a:prstGeom>
        </p:spPr>
        <p:txBody>
          <a:bodyPr spcFirstLastPara="1" wrap="none" fromWordArt="1">
            <a:prstTxWarp prst="textArchUp">
              <a:avLst>
                <a:gd name="adj" fmla="val 12015415"/>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EC00"/>
                </a:solidFill>
                <a:latin typeface="Arial Black" panose="020B0604020202020204" pitchFamily="34" charset="0"/>
                <a:ea typeface="ＭＳ Ｐゴシック" panose="020B0600070205080204" pitchFamily="34" charset="-128"/>
                <a:cs typeface="Arial Black" panose="020B0604020202020204" pitchFamily="34" charset="0"/>
              </a:rPr>
              <a:t>Archaea</a:t>
            </a:r>
          </a:p>
        </p:txBody>
      </p:sp>
      <p:sp>
        <p:nvSpPr>
          <p:cNvPr id="35849" name="Text Box 10">
            <a:extLst>
              <a:ext uri="{FF2B5EF4-FFF2-40B4-BE49-F238E27FC236}">
                <a16:creationId xmlns:a16="http://schemas.microsoft.com/office/drawing/2014/main" id="{3004C5B2-83D7-5D44-9C28-E70A4EE1FC91}"/>
              </a:ext>
            </a:extLst>
          </p:cNvPr>
          <p:cNvSpPr txBox="1">
            <a:spLocks noChangeArrowheads="1"/>
          </p:cNvSpPr>
          <p:nvPr/>
        </p:nvSpPr>
        <p:spPr bwMode="auto">
          <a:xfrm>
            <a:off x="8229600" y="563564"/>
            <a:ext cx="2438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strictly bifurcating</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no reticulation</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only extant lineages</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based on a single molecular phylogeny</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branch length is not proportional to time</a:t>
            </a:r>
          </a:p>
          <a:p>
            <a:pPr eaLnBrk="0" fontAlgn="base" hangingPunct="0">
              <a:spcBef>
                <a:spcPct val="0"/>
              </a:spcBef>
              <a:spcAft>
                <a:spcPct val="0"/>
              </a:spcAft>
              <a:buFont typeface="Times" pitchFamily="2" charset="0"/>
              <a:buChar char="•"/>
            </a:pPr>
            <a:endParaRPr lang="en-US" altLang="en-US" sz="1800">
              <a:solidFill>
                <a:srgbClr val="FFEC00"/>
              </a:solidFill>
              <a:cs typeface="Lucida Sans Unicode"/>
            </a:endParaRPr>
          </a:p>
        </p:txBody>
      </p:sp>
      <p:sp>
        <p:nvSpPr>
          <p:cNvPr id="35850" name="Rectangle 11">
            <a:extLst>
              <a:ext uri="{FF2B5EF4-FFF2-40B4-BE49-F238E27FC236}">
                <a16:creationId xmlns:a16="http://schemas.microsoft.com/office/drawing/2014/main" id="{24F4F171-A558-A54A-81A8-9030ACE9757B}"/>
              </a:ext>
            </a:extLst>
          </p:cNvPr>
          <p:cNvSpPr>
            <a:spLocks noGrp="1" noChangeArrowheads="1"/>
          </p:cNvSpPr>
          <p:nvPr>
            <p:ph type="ctrTitle"/>
          </p:nvPr>
        </p:nvSpPr>
        <p:spPr>
          <a:xfrm>
            <a:off x="1524001" y="0"/>
            <a:ext cx="7408863" cy="661988"/>
          </a:xfrm>
        </p:spPr>
        <p:txBody>
          <a:bodyPr/>
          <a:lstStyle/>
          <a:p>
            <a:pPr eaLnBrk="1" hangingPunct="1"/>
            <a:r>
              <a:rPr lang="en-US" altLang="en-US" sz="2400" dirty="0">
                <a:solidFill>
                  <a:srgbClr val="FFEC00"/>
                </a:solidFill>
              </a:rPr>
              <a:t>The Tree of Life according to SSU ribosomal RNA (+)</a:t>
            </a:r>
            <a:endParaRPr lang="en-US" altLang="en-US" dirty="0"/>
          </a:p>
        </p:txBody>
      </p:sp>
      <p:sp>
        <p:nvSpPr>
          <p:cNvPr id="35851" name="Line 12">
            <a:extLst>
              <a:ext uri="{FF2B5EF4-FFF2-40B4-BE49-F238E27FC236}">
                <a16:creationId xmlns:a16="http://schemas.microsoft.com/office/drawing/2014/main" id="{E33F84C8-B0F7-FE41-940B-3FE4CA353A74}"/>
              </a:ext>
            </a:extLst>
          </p:cNvPr>
          <p:cNvSpPr>
            <a:spLocks noChangeShapeType="1"/>
          </p:cNvSpPr>
          <p:nvPr/>
        </p:nvSpPr>
        <p:spPr bwMode="auto">
          <a:xfrm>
            <a:off x="4953001" y="6477000"/>
            <a:ext cx="333375" cy="128588"/>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panose="020B0600070205080204" pitchFamily="34" charset="-128"/>
              <a:cs typeface="Lucida Sans Unicode"/>
            </a:endParaRPr>
          </a:p>
        </p:txBody>
      </p:sp>
      <p:sp>
        <p:nvSpPr>
          <p:cNvPr id="902157" name="Rectangle 13">
            <a:extLst>
              <a:ext uri="{FF2B5EF4-FFF2-40B4-BE49-F238E27FC236}">
                <a16:creationId xmlns:a16="http://schemas.microsoft.com/office/drawing/2014/main" id="{6D2794DC-6024-8C4B-9549-A510CC062C20}"/>
              </a:ext>
            </a:extLst>
          </p:cNvPr>
          <p:cNvSpPr>
            <a:spLocks noChangeArrowheads="1"/>
          </p:cNvSpPr>
          <p:nvPr/>
        </p:nvSpPr>
        <p:spPr bwMode="auto">
          <a:xfrm>
            <a:off x="1524000" y="3654426"/>
            <a:ext cx="8509000" cy="701675"/>
          </a:xfrm>
          <a:prstGeom prst="rect">
            <a:avLst/>
          </a:prstGeom>
          <a:solidFill>
            <a:srgbClr val="00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000" dirty="0">
                <a:solidFill>
                  <a:srgbClr val="FFFFFF"/>
                </a:solidFill>
                <a:latin typeface="Times New Roman" panose="02020603050405020304" pitchFamily="18" charset="0"/>
                <a:cs typeface="Lucida Sans Unicode"/>
              </a:rPr>
              <a:t>PHYLOGENY: from Greek phylon, race or class, and -</a:t>
            </a:r>
            <a:r>
              <a:rPr lang="en-US" altLang="en-US" sz="2000" dirty="0" err="1">
                <a:solidFill>
                  <a:srgbClr val="FFFFFF"/>
                </a:solidFill>
                <a:latin typeface="Times New Roman" panose="02020603050405020304" pitchFamily="18" charset="0"/>
                <a:cs typeface="Lucida Sans Unicode"/>
              </a:rPr>
              <a:t>geneia</a:t>
            </a:r>
            <a:r>
              <a:rPr lang="en-US" altLang="en-US" sz="2000" dirty="0">
                <a:solidFill>
                  <a:srgbClr val="FFFFFF"/>
                </a:solidFill>
                <a:latin typeface="Times New Roman" panose="02020603050405020304" pitchFamily="18" charset="0"/>
                <a:cs typeface="Lucida Sans Unicode"/>
              </a:rPr>
              <a:t>, born.</a:t>
            </a:r>
            <a:endParaRPr lang="en-US" altLang="en-US" dirty="0">
              <a:solidFill>
                <a:srgbClr val="FFFFFF"/>
              </a:solidFill>
              <a:cs typeface="Lucida Sans Unicode"/>
            </a:endParaRPr>
          </a:p>
          <a:p>
            <a:pPr fontAlgn="base">
              <a:spcBef>
                <a:spcPct val="0"/>
              </a:spcBef>
              <a:spcAft>
                <a:spcPct val="0"/>
              </a:spcAft>
            </a:pPr>
            <a:r>
              <a:rPr lang="ja-JP" altLang="en-US" sz="2000">
                <a:solidFill>
                  <a:srgbClr val="FFFFFF"/>
                </a:solidFill>
                <a:latin typeface="Times New Roman" panose="02020603050405020304" pitchFamily="18" charset="0"/>
                <a:cs typeface="Lucida Sans Unicode"/>
              </a:rPr>
              <a:t>“</a:t>
            </a:r>
            <a:r>
              <a:rPr lang="en-US" altLang="ja-JP" sz="2000" i="1" dirty="0">
                <a:solidFill>
                  <a:srgbClr val="FFFFFF"/>
                </a:solidFill>
                <a:latin typeface="Times New Roman" panose="02020603050405020304" pitchFamily="18" charset="0"/>
                <a:cs typeface="Lucida Sans Unicode"/>
              </a:rPr>
              <a:t>the origin and evolution of a set of organisms, usually of a species</a:t>
            </a:r>
            <a:r>
              <a:rPr lang="ja-JP" altLang="en-US" sz="2000">
                <a:solidFill>
                  <a:srgbClr val="FFFFFF"/>
                </a:solidFill>
                <a:latin typeface="Times New Roman" panose="02020603050405020304" pitchFamily="18" charset="0"/>
                <a:cs typeface="Lucida Sans Unicode"/>
              </a:rPr>
              <a:t>”</a:t>
            </a:r>
            <a:r>
              <a:rPr lang="en-US" altLang="ja-JP" sz="2000" dirty="0">
                <a:solidFill>
                  <a:srgbClr val="FFFFFF"/>
                </a:solidFill>
                <a:latin typeface="Times New Roman" panose="02020603050405020304" pitchFamily="18" charset="0"/>
                <a:cs typeface="Lucida Sans Unicode"/>
              </a:rPr>
              <a:t> (Wikipedia);</a:t>
            </a:r>
            <a:endParaRPr lang="en-US" altLang="en-US" sz="2000" dirty="0">
              <a:solidFill>
                <a:srgbClr val="FFFFFF"/>
              </a:solidFill>
              <a:latin typeface="Times New Roman" panose="02020603050405020304" pitchFamily="18" charset="0"/>
              <a:cs typeface="Lucida Sans Unicode"/>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1037-19EB-A201-9F5C-11EFF2B93698}"/>
              </a:ext>
            </a:extLst>
          </p:cNvPr>
          <p:cNvSpPr>
            <a:spLocks noGrp="1"/>
          </p:cNvSpPr>
          <p:nvPr>
            <p:ph type="ctrTitle"/>
          </p:nvPr>
        </p:nvSpPr>
        <p:spPr>
          <a:xfrm>
            <a:off x="2209800" y="1219200"/>
            <a:ext cx="7772400" cy="1470026"/>
          </a:xfrm>
        </p:spPr>
        <p:txBody>
          <a:bodyPr/>
          <a:lstStyle/>
          <a:p>
            <a:r>
              <a:rPr lang="en-US" dirty="0"/>
              <a:t>What could one use to root the tree of life that contains all living organisms?  </a:t>
            </a:r>
          </a:p>
        </p:txBody>
      </p:sp>
      <p:sp>
        <p:nvSpPr>
          <p:cNvPr id="3" name="Subtitle 2">
            <a:extLst>
              <a:ext uri="{FF2B5EF4-FFF2-40B4-BE49-F238E27FC236}">
                <a16:creationId xmlns:a16="http://schemas.microsoft.com/office/drawing/2014/main" id="{5E6634B4-0F29-4FEF-56FF-60E1DBAC57F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78372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613A-6EAB-A84A-9066-61A24B3B290D}"/>
              </a:ext>
            </a:extLst>
          </p:cNvPr>
          <p:cNvSpPr>
            <a:spLocks noGrp="1"/>
          </p:cNvSpPr>
          <p:nvPr>
            <p:ph type="title"/>
          </p:nvPr>
        </p:nvSpPr>
        <p:spPr>
          <a:xfrm>
            <a:off x="133865" y="0"/>
            <a:ext cx="10515600" cy="1325563"/>
          </a:xfrm>
        </p:spPr>
        <p:txBody>
          <a:bodyPr/>
          <a:lstStyle/>
          <a:p>
            <a:r>
              <a:rPr lang="en-US" dirty="0"/>
              <a:t>Chemiosmotic coupling</a:t>
            </a:r>
          </a:p>
        </p:txBody>
      </p:sp>
      <p:sp>
        <p:nvSpPr>
          <p:cNvPr id="4" name="Rectangle 3">
            <a:extLst>
              <a:ext uri="{FF2B5EF4-FFF2-40B4-BE49-F238E27FC236}">
                <a16:creationId xmlns:a16="http://schemas.microsoft.com/office/drawing/2014/main" id="{F7D11767-22C4-2A4C-8944-6D917D074AEE}"/>
              </a:ext>
            </a:extLst>
          </p:cNvPr>
          <p:cNvSpPr/>
          <p:nvPr/>
        </p:nvSpPr>
        <p:spPr>
          <a:xfrm>
            <a:off x="1787610" y="3690035"/>
            <a:ext cx="6096000" cy="646331"/>
          </a:xfrm>
          <a:prstGeom prst="rect">
            <a:avLst/>
          </a:prstGeom>
        </p:spPr>
        <p:txBody>
          <a:bodyPr>
            <a:spAutoFit/>
          </a:bodyPr>
          <a:lstStyle/>
          <a:p>
            <a:r>
              <a:rPr lang="en-US" dirty="0"/>
              <a:t>https://</a:t>
            </a:r>
            <a:r>
              <a:rPr lang="en-US" dirty="0" err="1"/>
              <a:t>microbiochem.weebly.com</a:t>
            </a:r>
            <a:r>
              <a:rPr lang="en-US" dirty="0"/>
              <a:t>/uploads/2/8/8/2/28824147/9076073.png?588</a:t>
            </a:r>
          </a:p>
        </p:txBody>
      </p:sp>
      <p:pic>
        <p:nvPicPr>
          <p:cNvPr id="3074" name="Picture 2" descr="Picture">
            <a:extLst>
              <a:ext uri="{FF2B5EF4-FFF2-40B4-BE49-F238E27FC236}">
                <a16:creationId xmlns:a16="http://schemas.microsoft.com/office/drawing/2014/main" id="{62813BDA-11DA-CB4D-AF87-C3AF7D973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809" y="1041301"/>
            <a:ext cx="7634417" cy="5816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FCE332-F4FE-A04A-BCC4-58C82886BC76}"/>
              </a:ext>
            </a:extLst>
          </p:cNvPr>
          <p:cNvSpPr txBox="1"/>
          <p:nvPr/>
        </p:nvSpPr>
        <p:spPr>
          <a:xfrm>
            <a:off x="8736226" y="5473188"/>
            <a:ext cx="3476372" cy="1200329"/>
          </a:xfrm>
          <a:prstGeom prst="rect">
            <a:avLst/>
          </a:prstGeom>
          <a:noFill/>
        </p:spPr>
        <p:txBody>
          <a:bodyPr wrap="square" rtlCol="0">
            <a:spAutoFit/>
          </a:bodyPr>
          <a:lstStyle/>
          <a:p>
            <a:r>
              <a:rPr lang="en-US" dirty="0"/>
              <a:t>From: </a:t>
            </a:r>
          </a:p>
          <a:p>
            <a:r>
              <a:rPr lang="en-US" dirty="0">
                <a:hlinkClick r:id="rId3"/>
              </a:rPr>
              <a:t>https://microbiochem.weebly.com/chemiosmotic-coupling-hypothesis.html</a:t>
            </a:r>
            <a:r>
              <a:rPr lang="en-US" dirty="0"/>
              <a:t> </a:t>
            </a:r>
          </a:p>
        </p:txBody>
      </p:sp>
    </p:spTree>
    <p:extLst>
      <p:ext uri="{BB962C8B-B14F-4D97-AF65-F5344CB8AC3E}">
        <p14:creationId xmlns:p14="http://schemas.microsoft.com/office/powerpoint/2010/main" val="3437016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a:extLst>
              <a:ext uri="{FF2B5EF4-FFF2-40B4-BE49-F238E27FC236}">
                <a16:creationId xmlns:a16="http://schemas.microsoft.com/office/drawing/2014/main" id="{2566CA16-7F3A-9140-ABE1-0F43A5C05ADA}"/>
              </a:ext>
            </a:extLst>
          </p:cNvPr>
          <p:cNvSpPr>
            <a:spLocks noGrp="1" noChangeArrowheads="1"/>
          </p:cNvSpPr>
          <p:nvPr>
            <p:ph type="title"/>
          </p:nvPr>
        </p:nvSpPr>
        <p:spPr>
          <a:xfrm>
            <a:off x="1757856" y="233855"/>
            <a:ext cx="8300545" cy="1143000"/>
          </a:xfrm>
        </p:spPr>
        <p:txBody>
          <a:bodyPr/>
          <a:lstStyle/>
          <a:p>
            <a:pPr eaLnBrk="1" hangingPunct="1"/>
            <a:r>
              <a:rPr lang="en-US" altLang="en-US" sz="3600" b="1" dirty="0">
                <a:ea typeface="ＭＳ Ｐゴシック" panose="020B0600070205080204" pitchFamily="34" charset="-128"/>
              </a:rPr>
              <a:t>Deep Paralogs </a:t>
            </a:r>
            <a:br>
              <a:rPr lang="en-US" altLang="en-US" sz="3600" b="1" dirty="0">
                <a:ea typeface="ＭＳ Ｐゴシック" panose="020B0600070205080204" pitchFamily="34" charset="-128"/>
              </a:rPr>
            </a:br>
            <a:r>
              <a:rPr lang="en-US" altLang="en-US" sz="2400" dirty="0">
                <a:ea typeface="ＭＳ Ｐゴシック" panose="020B0600070205080204" pitchFamily="34" charset="-128"/>
              </a:rPr>
              <a:t>(Paralog: homologs that evolved through a gene duplication)</a:t>
            </a:r>
          </a:p>
        </p:txBody>
      </p:sp>
      <p:sp>
        <p:nvSpPr>
          <p:cNvPr id="25603" name="Rectangle 1027">
            <a:extLst>
              <a:ext uri="{FF2B5EF4-FFF2-40B4-BE49-F238E27FC236}">
                <a16:creationId xmlns:a16="http://schemas.microsoft.com/office/drawing/2014/main" id="{28069EFC-2338-4346-80A2-C18B518CEF53}"/>
              </a:ext>
            </a:extLst>
          </p:cNvPr>
          <p:cNvSpPr>
            <a:spLocks noGrp="1" noChangeArrowheads="1"/>
          </p:cNvSpPr>
          <p:nvPr>
            <p:ph type="body" idx="1"/>
          </p:nvPr>
        </p:nvSpPr>
        <p:spPr>
          <a:xfrm>
            <a:off x="1849821" y="1524000"/>
            <a:ext cx="4419600" cy="4343400"/>
          </a:xfrm>
        </p:spPr>
        <p:txBody>
          <a:bodyPr/>
          <a:lstStyle/>
          <a:p>
            <a:pPr eaLnBrk="1" hangingPunct="1">
              <a:lnSpc>
                <a:spcPct val="90000"/>
              </a:lnSpc>
            </a:pPr>
            <a:r>
              <a:rPr lang="en-US" altLang="en-US" sz="1800" dirty="0">
                <a:ea typeface="ＭＳ Ｐゴシック" panose="020B0600070205080204" pitchFamily="34" charset="-128"/>
              </a:rPr>
              <a:t>Gene families evolve by </a:t>
            </a:r>
            <a:r>
              <a:rPr lang="en-US" altLang="en-US" sz="1800" b="1" dirty="0">
                <a:ea typeface="ＭＳ Ｐゴシック" panose="020B0600070205080204" pitchFamily="34" charset="-128"/>
              </a:rPr>
              <a:t>duplication</a:t>
            </a:r>
            <a:r>
              <a:rPr lang="en-US" altLang="en-US" sz="1800" dirty="0">
                <a:ea typeface="ＭＳ Ｐゴシック" panose="020B0600070205080204" pitchFamily="34" charset="-128"/>
              </a:rPr>
              <a:t>, </a:t>
            </a:r>
            <a:r>
              <a:rPr lang="en-US" altLang="en-US" sz="1800" b="1" dirty="0">
                <a:ea typeface="ＭＳ Ｐゴシック" panose="020B0600070205080204" pitchFamily="34" charset="-128"/>
              </a:rPr>
              <a:t>gene transfer </a:t>
            </a:r>
            <a:r>
              <a:rPr lang="en-US" altLang="en-US" sz="1800" dirty="0">
                <a:ea typeface="ＭＳ Ｐゴシック" panose="020B0600070205080204" pitchFamily="34" charset="-128"/>
              </a:rPr>
              <a:t>and </a:t>
            </a:r>
            <a:r>
              <a:rPr lang="en-US" altLang="en-US" sz="1800" b="1" dirty="0">
                <a:ea typeface="ＭＳ Ｐゴシック" panose="020B0600070205080204" pitchFamily="34" charset="-128"/>
              </a:rPr>
              <a:t>divergence</a:t>
            </a:r>
            <a:r>
              <a:rPr lang="en-US" altLang="en-US" sz="1800" dirty="0">
                <a:ea typeface="ＭＳ Ｐゴシック" panose="020B0600070205080204" pitchFamily="34" charset="-128"/>
              </a:rPr>
              <a:t> </a:t>
            </a:r>
          </a:p>
          <a:p>
            <a:pPr eaLnBrk="1" hangingPunct="1">
              <a:lnSpc>
                <a:spcPct val="90000"/>
              </a:lnSpc>
              <a:buFontTx/>
              <a:buNone/>
            </a:pPr>
            <a:endParaRPr lang="en-US" altLang="en-US" sz="1800" dirty="0">
              <a:ea typeface="ＭＳ Ｐゴシック" panose="020B0600070205080204" pitchFamily="34" charset="-128"/>
            </a:endParaRPr>
          </a:p>
          <a:p>
            <a:pPr eaLnBrk="1" hangingPunct="1">
              <a:lnSpc>
                <a:spcPct val="90000"/>
              </a:lnSpc>
            </a:pPr>
            <a:r>
              <a:rPr lang="en-US" altLang="en-US" sz="1800" dirty="0">
                <a:ea typeface="ＭＳ Ｐゴシック" panose="020B0600070205080204" pitchFamily="34" charset="-128"/>
              </a:rPr>
              <a:t>For ancient proteins, some of these divergences occurred before the divergence of the three domains of life (MRCA, aka Last Universal Common Ancestor LUCA);</a:t>
            </a:r>
          </a:p>
          <a:p>
            <a:pPr eaLnBrk="1" hangingPunct="1">
              <a:lnSpc>
                <a:spcPct val="90000"/>
              </a:lnSpc>
              <a:buFontTx/>
              <a:buNone/>
            </a:pPr>
            <a:endParaRPr lang="en-US" altLang="en-US" sz="1800" dirty="0">
              <a:ea typeface="ＭＳ Ｐゴシック" panose="020B0600070205080204" pitchFamily="34" charset="-128"/>
            </a:endParaRPr>
          </a:p>
          <a:p>
            <a:pPr eaLnBrk="1" hangingPunct="1">
              <a:lnSpc>
                <a:spcPct val="90000"/>
              </a:lnSpc>
            </a:pPr>
            <a:r>
              <a:rPr lang="en-US" altLang="en-US" sz="1800" dirty="0">
                <a:ea typeface="ＭＳ Ｐゴシック" panose="020B0600070205080204" pitchFamily="34" charset="-128"/>
              </a:rPr>
              <a:t>Determining function of paralog ancestors could elucidate primordial physiology… however, lack of time machine prevents direct experimental observation.</a:t>
            </a:r>
          </a:p>
          <a:p>
            <a:pPr eaLnBrk="1" hangingPunct="1">
              <a:lnSpc>
                <a:spcPct val="90000"/>
              </a:lnSpc>
              <a:buFontTx/>
              <a:buNone/>
            </a:pPr>
            <a:endParaRPr lang="en-US" altLang="en-US" sz="1800" dirty="0">
              <a:ea typeface="ＭＳ Ｐゴシック" panose="020B0600070205080204" pitchFamily="34" charset="-128"/>
            </a:endParaRPr>
          </a:p>
          <a:p>
            <a:pPr eaLnBrk="1" hangingPunct="1">
              <a:lnSpc>
                <a:spcPct val="90000"/>
              </a:lnSpc>
            </a:pPr>
            <a:r>
              <a:rPr lang="en-US" altLang="en-US" sz="1800" dirty="0">
                <a:ea typeface="ＭＳ Ｐゴシック" panose="020B0600070205080204" pitchFamily="34" charset="-128"/>
              </a:rPr>
              <a:t>In some special cases, can be inferred using amino acid composition…</a:t>
            </a:r>
          </a:p>
        </p:txBody>
      </p:sp>
      <p:pic>
        <p:nvPicPr>
          <p:cNvPr id="25604" name="Picture 5" descr="Gordon10_fig4.tif">
            <a:extLst>
              <a:ext uri="{FF2B5EF4-FFF2-40B4-BE49-F238E27FC236}">
                <a16:creationId xmlns:a16="http://schemas.microsoft.com/office/drawing/2014/main" id="{4D31FB3A-DBCC-414C-9A31-2E55D9FA9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1"/>
            <a:ext cx="34290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D7FB-15AA-03DD-FA31-0B97EB02FCF6}"/>
              </a:ext>
            </a:extLst>
          </p:cNvPr>
          <p:cNvSpPr>
            <a:spLocks noGrp="1"/>
          </p:cNvSpPr>
          <p:nvPr>
            <p:ph type="ctrTitle"/>
          </p:nvPr>
        </p:nvSpPr>
        <p:spPr>
          <a:xfrm>
            <a:off x="1947333" y="0"/>
            <a:ext cx="7772400" cy="1470026"/>
          </a:xfrm>
        </p:spPr>
        <p:txBody>
          <a:bodyPr/>
          <a:lstStyle/>
          <a:p>
            <a:r>
              <a:rPr lang="en-US" sz="2600" dirty="0"/>
              <a:t>Other ancient duplicated genes used to root the tree of life:</a:t>
            </a:r>
          </a:p>
        </p:txBody>
      </p:sp>
      <p:sp>
        <p:nvSpPr>
          <p:cNvPr id="4" name="TextBox 3">
            <a:extLst>
              <a:ext uri="{FF2B5EF4-FFF2-40B4-BE49-F238E27FC236}">
                <a16:creationId xmlns:a16="http://schemas.microsoft.com/office/drawing/2014/main" id="{E8D21B3F-97AC-6414-A497-266EBAC708EC}"/>
              </a:ext>
            </a:extLst>
          </p:cNvPr>
          <p:cNvSpPr txBox="1"/>
          <p:nvPr/>
        </p:nvSpPr>
        <p:spPr>
          <a:xfrm>
            <a:off x="2065867" y="1317626"/>
            <a:ext cx="7992533" cy="3139321"/>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Elongation factors </a:t>
            </a:r>
            <a:r>
              <a:rPr lang="en-US" dirty="0">
                <a:latin typeface="Calibri Light" panose="020F0302020204030204" pitchFamily="34" charset="0"/>
                <a:cs typeface="Calibri Light" panose="020F0302020204030204" pitchFamily="34" charset="0"/>
              </a:rPr>
              <a:t>(play a role in ribosomal protein synthesis)</a:t>
            </a:r>
          </a:p>
          <a:p>
            <a:pPr marL="342900" indent="-34290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Signal recognitions factors </a:t>
            </a:r>
            <a:r>
              <a:rPr lang="en-US" dirty="0">
                <a:latin typeface="Calibri Light" panose="020F0302020204030204" pitchFamily="34" charset="0"/>
                <a:cs typeface="Calibri Light" panose="020F0302020204030204" pitchFamily="34" charset="0"/>
              </a:rPr>
              <a:t>(bind to membrane proteins during their synthesis at the ribosome and direct them to the membrane)</a:t>
            </a:r>
          </a:p>
          <a:p>
            <a:pPr marL="342900" indent="-34290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Aminoacyl tRNA synthetases </a:t>
            </a:r>
            <a:r>
              <a:rPr lang="en-US" dirty="0">
                <a:latin typeface="Calibri Light" panose="020F0302020204030204" pitchFamily="34" charset="0"/>
                <a:cs typeface="Calibri Light" panose="020F0302020204030204" pitchFamily="34" charset="0"/>
              </a:rPr>
              <a:t>(they charge the tRNAs with the correct amino acid). These enzymes fall into two groups of homologs. </a:t>
            </a:r>
          </a:p>
          <a:p>
            <a:pPr marL="342900" indent="-34290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Lactic and malic acid dehydrogenase</a:t>
            </a:r>
            <a:r>
              <a:rPr lang="en-US" dirty="0">
                <a:latin typeface="Calibri Light" panose="020F0302020204030204" pitchFamily="34" charset="0"/>
                <a:cs typeface="Calibri Light" panose="020F0302020204030204" pitchFamily="34" charset="0"/>
              </a:rPr>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58444527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00E9A9-5FA8-BE2C-A5F3-EF46A72F8E2E}"/>
              </a:ext>
            </a:extLst>
          </p:cNvPr>
          <p:cNvSpPr txBox="1"/>
          <p:nvPr/>
        </p:nvSpPr>
        <p:spPr>
          <a:xfrm>
            <a:off x="2319866" y="423334"/>
            <a:ext cx="8128001" cy="1754326"/>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Based on the ancient duplicated genes, </a:t>
            </a:r>
          </a:p>
          <a:p>
            <a:r>
              <a:rPr lang="en-US" dirty="0">
                <a:latin typeface="Calibri Light" panose="020F0302020204030204" pitchFamily="34" charset="0"/>
                <a:cs typeface="Calibri Light" panose="020F0302020204030204" pitchFamily="34" charset="0"/>
              </a:rPr>
              <a:t>The </a:t>
            </a:r>
            <a:r>
              <a:rPr lang="en-US" b="1" dirty="0">
                <a:latin typeface="Calibri Light" panose="020F0302020204030204" pitchFamily="34" charset="0"/>
                <a:cs typeface="Calibri Light" panose="020F0302020204030204" pitchFamily="34" charset="0"/>
              </a:rPr>
              <a:t>Last Universal Common Ancestor </a:t>
            </a:r>
            <a:r>
              <a:rPr lang="en-US" dirty="0">
                <a:latin typeface="Calibri Light" panose="020F0302020204030204" pitchFamily="34" charset="0"/>
                <a:cs typeface="Calibri Light" panose="020F0302020204030204" pitchFamily="34" charset="0"/>
              </a:rPr>
              <a:t>(aka </a:t>
            </a:r>
            <a:r>
              <a:rPr lang="en-US" b="1" dirty="0">
                <a:latin typeface="Calibri Light" panose="020F0302020204030204" pitchFamily="34" charset="0"/>
                <a:cs typeface="Calibri Light" panose="020F0302020204030204" pitchFamily="34" charset="0"/>
              </a:rPr>
              <a:t>LUCA</a:t>
            </a:r>
            <a:r>
              <a:rPr lang="en-US" dirty="0">
                <a:latin typeface="Calibri Light" panose="020F0302020204030204" pitchFamily="34" charset="0"/>
                <a:cs typeface="Calibri Light" panose="020F0302020204030204" pitchFamily="34" charset="0"/>
              </a:rPr>
              <a:t> or </a:t>
            </a:r>
            <a:r>
              <a:rPr lang="en-US" dirty="0" err="1">
                <a:latin typeface="Calibri Light" panose="020F0302020204030204" pitchFamily="34" charset="0"/>
                <a:cs typeface="Calibri Light" panose="020F0302020204030204" pitchFamily="34" charset="0"/>
              </a:rPr>
              <a:t>cenancestor</a:t>
            </a:r>
            <a:r>
              <a:rPr lang="en-US" dirty="0">
                <a:latin typeface="Calibri Light" panose="020F0302020204030204" pitchFamily="34" charset="0"/>
                <a:cs typeface="Calibri Light" panose="020F0302020204030204" pitchFamily="34" charset="0"/>
              </a:rPr>
              <a:t>) had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energized membranes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ribosomal template directed protein biosynthesis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used 20 different amino acids </a:t>
            </a:r>
          </a:p>
          <a:p>
            <a:endParaRPr lang="en-US" dirty="0">
              <a:latin typeface="Calibri Light" panose="020F0302020204030204" pitchFamily="34" charset="0"/>
              <a:cs typeface="Calibri Light" panose="020F0302020204030204" pitchFamily="34" charset="0"/>
            </a:endParaRPr>
          </a:p>
        </p:txBody>
      </p:sp>
      <p:pic>
        <p:nvPicPr>
          <p:cNvPr id="7" name="Picture 6" descr="Diagram&#10;&#10;Description automatically generated">
            <a:extLst>
              <a:ext uri="{FF2B5EF4-FFF2-40B4-BE49-F238E27FC236}">
                <a16:creationId xmlns:a16="http://schemas.microsoft.com/office/drawing/2014/main" id="{2DAA37B0-0EE2-0216-828A-B99AF03F10D5}"/>
              </a:ext>
            </a:extLst>
          </p:cNvPr>
          <p:cNvPicPr>
            <a:picLocks noChangeAspect="1"/>
          </p:cNvPicPr>
          <p:nvPr/>
        </p:nvPicPr>
        <p:blipFill>
          <a:blip r:embed="rId2"/>
          <a:stretch>
            <a:fillRect/>
          </a:stretch>
        </p:blipFill>
        <p:spPr>
          <a:xfrm>
            <a:off x="3564468" y="3100991"/>
            <a:ext cx="5272617" cy="2428075"/>
          </a:xfrm>
          <a:prstGeom prst="rect">
            <a:avLst/>
          </a:prstGeom>
        </p:spPr>
      </p:pic>
      <p:sp>
        <p:nvSpPr>
          <p:cNvPr id="8" name="TextBox 7">
            <a:extLst>
              <a:ext uri="{FF2B5EF4-FFF2-40B4-BE49-F238E27FC236}">
                <a16:creationId xmlns:a16="http://schemas.microsoft.com/office/drawing/2014/main" id="{26BEA8F1-BEE4-4F92-249E-DFB15307D71E}"/>
              </a:ext>
            </a:extLst>
          </p:cNvPr>
          <p:cNvSpPr txBox="1"/>
          <p:nvPr/>
        </p:nvSpPr>
        <p:spPr>
          <a:xfrm>
            <a:off x="2218267" y="3341512"/>
            <a:ext cx="2692400"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This is very different from the first living thing.  </a:t>
            </a:r>
          </a:p>
          <a:p>
            <a:endParaRPr lang="en-US" dirty="0"/>
          </a:p>
        </p:txBody>
      </p:sp>
      <p:sp>
        <p:nvSpPr>
          <p:cNvPr id="9" name="TextBox 8">
            <a:extLst>
              <a:ext uri="{FF2B5EF4-FFF2-40B4-BE49-F238E27FC236}">
                <a16:creationId xmlns:a16="http://schemas.microsoft.com/office/drawing/2014/main" id="{9F7AF678-0D72-4A0A-4EE7-77D2191A06C0}"/>
              </a:ext>
            </a:extLst>
          </p:cNvPr>
          <p:cNvSpPr txBox="1"/>
          <p:nvPr/>
        </p:nvSpPr>
        <p:spPr>
          <a:xfrm>
            <a:off x="9282679" y="4911172"/>
            <a:ext cx="1011815" cy="369332"/>
          </a:xfrm>
          <a:prstGeom prst="rect">
            <a:avLst/>
          </a:prstGeom>
          <a:noFill/>
        </p:spPr>
        <p:txBody>
          <a:bodyPr wrap="none" rtlCol="0">
            <a:spAutoFit/>
          </a:bodyPr>
          <a:lstStyle/>
          <a:p>
            <a:r>
              <a:rPr lang="en-US" dirty="0"/>
              <a:t>Fig. 17.1</a:t>
            </a:r>
          </a:p>
        </p:txBody>
      </p:sp>
    </p:spTree>
    <p:extLst>
      <p:ext uri="{BB962C8B-B14F-4D97-AF65-F5344CB8AC3E}">
        <p14:creationId xmlns:p14="http://schemas.microsoft.com/office/powerpoint/2010/main" val="30426698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8E5BB-E635-B147-9FB6-E0E98E7FF068}"/>
              </a:ext>
            </a:extLst>
          </p:cNvPr>
          <p:cNvPicPr>
            <a:picLocks noChangeAspect="1"/>
          </p:cNvPicPr>
          <p:nvPr/>
        </p:nvPicPr>
        <p:blipFill>
          <a:blip r:embed="rId2"/>
          <a:stretch>
            <a:fillRect/>
          </a:stretch>
        </p:blipFill>
        <p:spPr>
          <a:xfrm>
            <a:off x="2190337" y="1027044"/>
            <a:ext cx="7710356" cy="4452731"/>
          </a:xfrm>
          <a:prstGeom prst="rect">
            <a:avLst/>
          </a:prstGeom>
        </p:spPr>
      </p:pic>
      <p:sp>
        <p:nvSpPr>
          <p:cNvPr id="3" name="TextBox 2">
            <a:extLst>
              <a:ext uri="{FF2B5EF4-FFF2-40B4-BE49-F238E27FC236}">
                <a16:creationId xmlns:a16="http://schemas.microsoft.com/office/drawing/2014/main" id="{3AB5530E-CA27-A53D-EDD4-68CDF2720BC7}"/>
              </a:ext>
            </a:extLst>
          </p:cNvPr>
          <p:cNvSpPr txBox="1"/>
          <p:nvPr/>
        </p:nvSpPr>
        <p:spPr>
          <a:xfrm>
            <a:off x="2097971" y="211666"/>
            <a:ext cx="2672526" cy="369332"/>
          </a:xfrm>
          <a:prstGeom prst="rect">
            <a:avLst/>
          </a:prstGeom>
          <a:noFill/>
        </p:spPr>
        <p:txBody>
          <a:bodyPr wrap="none" rtlCol="0">
            <a:spAutoFit/>
          </a:bodyPr>
          <a:lstStyle/>
          <a:p>
            <a:r>
              <a:rPr lang="en-US" dirty="0"/>
              <a:t>The early evolution of life:</a:t>
            </a:r>
          </a:p>
        </p:txBody>
      </p:sp>
      <p:sp>
        <p:nvSpPr>
          <p:cNvPr id="4" name="TextBox 3">
            <a:extLst>
              <a:ext uri="{FF2B5EF4-FFF2-40B4-BE49-F238E27FC236}">
                <a16:creationId xmlns:a16="http://schemas.microsoft.com/office/drawing/2014/main" id="{13A4FA1A-8977-77F4-6043-367B26D640B8}"/>
              </a:ext>
            </a:extLst>
          </p:cNvPr>
          <p:cNvSpPr txBox="1"/>
          <p:nvPr/>
        </p:nvSpPr>
        <p:spPr>
          <a:xfrm>
            <a:off x="1873322" y="5415459"/>
            <a:ext cx="8650841" cy="1323439"/>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Why is the RNA-world assumed to be an early stage in Life’s history?</a:t>
            </a:r>
          </a:p>
          <a:p>
            <a:r>
              <a:rPr lang="en-US" sz="2000" dirty="0">
                <a:latin typeface="Calibri Light" panose="020F0302020204030204" pitchFamily="34" charset="0"/>
                <a:cs typeface="Calibri Light" panose="020F0302020204030204" pitchFamily="34" charset="0"/>
              </a:rPr>
              <a:t>What problem is solved by assuming a progenote phase of life? </a:t>
            </a:r>
          </a:p>
          <a:p>
            <a:r>
              <a:rPr lang="en-US" sz="2000" dirty="0">
                <a:latin typeface="Calibri Light" panose="020F0302020204030204" pitchFamily="34" charset="0"/>
                <a:cs typeface="Calibri Light" panose="020F0302020204030204" pitchFamily="34" charset="0"/>
              </a:rPr>
              <a:t>(progenote:  organisms existing before a strict linkage between </a:t>
            </a:r>
            <a:r>
              <a:rPr lang="en-US" sz="2000" dirty="0" err="1">
                <a:latin typeface="Calibri Light" panose="020F0302020204030204" pitchFamily="34" charset="0"/>
                <a:cs typeface="Calibri Light" panose="020F0302020204030204" pitchFamily="34" charset="0"/>
              </a:rPr>
              <a:t>geno</a:t>
            </a:r>
            <a:r>
              <a:rPr lang="en-US" sz="2000" dirty="0">
                <a:latin typeface="Calibri Light" panose="020F0302020204030204" pitchFamily="34" charset="0"/>
                <a:cs typeface="Calibri Light" panose="020F0302020204030204" pitchFamily="34" charset="0"/>
              </a:rPr>
              <a:t>- and phenotype – genes frequently transferred between entities)</a:t>
            </a:r>
          </a:p>
        </p:txBody>
      </p:sp>
    </p:spTree>
    <p:extLst>
      <p:ext uri="{BB962C8B-B14F-4D97-AF65-F5344CB8AC3E}">
        <p14:creationId xmlns:p14="http://schemas.microsoft.com/office/powerpoint/2010/main" val="4110396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5013-7FC0-2544-8F30-3772E1192599}"/>
              </a:ext>
            </a:extLst>
          </p:cNvPr>
          <p:cNvSpPr>
            <a:spLocks noGrp="1"/>
          </p:cNvSpPr>
          <p:nvPr>
            <p:ph type="title"/>
          </p:nvPr>
        </p:nvSpPr>
        <p:spPr>
          <a:xfrm>
            <a:off x="2226223" y="2980505"/>
            <a:ext cx="7886700" cy="1325563"/>
          </a:xfrm>
        </p:spPr>
        <p:txBody>
          <a:bodyPr>
            <a:normAutofit fontScale="90000"/>
          </a:bodyPr>
          <a:lstStyle/>
          <a:p>
            <a:pPr algn="ctr"/>
            <a:r>
              <a:rPr lang="en-US" dirty="0"/>
              <a:t>The RNA World </a:t>
            </a:r>
            <a:br>
              <a:rPr lang="en-US" dirty="0"/>
            </a:br>
            <a:r>
              <a:rPr lang="en-US" dirty="0"/>
              <a:t>and the </a:t>
            </a:r>
            <a:br>
              <a:rPr lang="en-US" dirty="0"/>
            </a:br>
            <a:r>
              <a:rPr lang="en-US" dirty="0"/>
              <a:t>Central Dogma</a:t>
            </a:r>
          </a:p>
        </p:txBody>
      </p:sp>
    </p:spTree>
    <p:extLst>
      <p:ext uri="{BB962C8B-B14F-4D97-AF65-F5344CB8AC3E}">
        <p14:creationId xmlns:p14="http://schemas.microsoft.com/office/powerpoint/2010/main" val="1623668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FE9E9B5-39AD-574B-B1E2-5289BEF9681A}"/>
              </a:ext>
            </a:extLst>
          </p:cNvPr>
          <p:cNvSpPr>
            <a:spLocks noGrp="1" noChangeArrowheads="1"/>
          </p:cNvSpPr>
          <p:nvPr>
            <p:ph type="ctrTitle"/>
          </p:nvPr>
        </p:nvSpPr>
        <p:spPr>
          <a:xfrm>
            <a:off x="1930401" y="939800"/>
            <a:ext cx="2043113" cy="1371600"/>
          </a:xfrm>
        </p:spPr>
        <p:txBody>
          <a:bodyPr>
            <a:normAutofit fontScale="90000"/>
          </a:bodyPr>
          <a:lstStyle/>
          <a:p>
            <a:pPr algn="l" eaLnBrk="1" hangingPunct="1"/>
            <a:r>
              <a:rPr lang="en-US" altLang="en-US"/>
              <a:t>The central dogma</a:t>
            </a:r>
            <a:br>
              <a:rPr lang="en-US" altLang="en-US"/>
            </a:br>
            <a:endParaRPr lang="en-US" altLang="en-US"/>
          </a:p>
        </p:txBody>
      </p:sp>
      <p:pic>
        <p:nvPicPr>
          <p:cNvPr id="15362" name="Picture 4" descr="1">
            <a:extLst>
              <a:ext uri="{FF2B5EF4-FFF2-40B4-BE49-F238E27FC236}">
                <a16:creationId xmlns:a16="http://schemas.microsoft.com/office/drawing/2014/main" id="{24694887-63AF-5341-BA14-65317A679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4" y="0"/>
            <a:ext cx="6256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a:extLst>
              <a:ext uri="{FF2B5EF4-FFF2-40B4-BE49-F238E27FC236}">
                <a16:creationId xmlns:a16="http://schemas.microsoft.com/office/drawing/2014/main" id="{06793AC1-AF19-CB40-8900-2AA0D59D2398}"/>
              </a:ext>
            </a:extLst>
          </p:cNvPr>
          <p:cNvSpPr txBox="1">
            <a:spLocks noChangeArrowheads="1"/>
          </p:cNvSpPr>
          <p:nvPr/>
        </p:nvSpPr>
        <p:spPr bwMode="auto">
          <a:xfrm>
            <a:off x="2155825" y="3235325"/>
            <a:ext cx="1866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Wingdings" pitchFamily="2" charset="2"/>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Wingdings" pitchFamily="2" charset="2"/>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Arial" panose="020B0604020202020204" pitchFamily="34" charset="0"/>
              </a:rPr>
              <a:t>Why might this be wrong or incomplete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572F-92BE-FB4C-BF54-5E837A5ECA09}"/>
              </a:ext>
            </a:extLst>
          </p:cNvPr>
          <p:cNvSpPr>
            <a:spLocks noGrp="1"/>
          </p:cNvSpPr>
          <p:nvPr>
            <p:ph type="title"/>
          </p:nvPr>
        </p:nvSpPr>
        <p:spPr>
          <a:xfrm>
            <a:off x="2209800" y="431181"/>
            <a:ext cx="7772400" cy="1143000"/>
          </a:xfrm>
        </p:spPr>
        <p:txBody>
          <a:bodyPr>
            <a:normAutofit fontScale="90000"/>
          </a:bodyPr>
          <a:lstStyle/>
          <a:p>
            <a:r>
              <a:rPr lang="en-US" altLang="en-US" sz="3200" dirty="0">
                <a:latin typeface="Arial" panose="020B0604020202020204" pitchFamily="34" charset="0"/>
              </a:rPr>
              <a:t>Why might the central dogma as depicted in the last slide be wrong or incomplete</a:t>
            </a:r>
            <a:br>
              <a:rPr lang="en-US" altLang="en-US"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4C7886F-BB38-F147-99D4-3A7D6F53368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21364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572F-92BE-FB4C-BF54-5E837A5ECA09}"/>
              </a:ext>
            </a:extLst>
          </p:cNvPr>
          <p:cNvSpPr>
            <a:spLocks noGrp="1"/>
          </p:cNvSpPr>
          <p:nvPr>
            <p:ph type="title"/>
          </p:nvPr>
        </p:nvSpPr>
        <p:spPr>
          <a:xfrm>
            <a:off x="2209800" y="431181"/>
            <a:ext cx="7772400" cy="1143000"/>
          </a:xfrm>
        </p:spPr>
        <p:txBody>
          <a:bodyPr>
            <a:normAutofit fontScale="90000"/>
          </a:bodyPr>
          <a:lstStyle/>
          <a:p>
            <a:r>
              <a:rPr lang="en-US" altLang="en-US" sz="3200" dirty="0">
                <a:latin typeface="Arial" panose="020B0604020202020204" pitchFamily="34" charset="0"/>
              </a:rPr>
              <a:t>Why might the central dogma as depicted in the last slide be wrong or incomplete</a:t>
            </a:r>
            <a:br>
              <a:rPr lang="en-US" altLang="en-US"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4C7886F-BB38-F147-99D4-3A7D6F533681}"/>
              </a:ext>
            </a:extLst>
          </p:cNvPr>
          <p:cNvSpPr>
            <a:spLocks noGrp="1"/>
          </p:cNvSpPr>
          <p:nvPr>
            <p:ph idx="1"/>
          </p:nvPr>
        </p:nvSpPr>
        <p:spPr>
          <a:xfrm>
            <a:off x="2120590" y="1371601"/>
            <a:ext cx="7772400" cy="6099717"/>
          </a:xfrm>
        </p:spPr>
        <p:txBody>
          <a:bodyPr/>
          <a:lstStyle/>
          <a:p>
            <a:r>
              <a:rPr lang="en-US" sz="2400" dirty="0"/>
              <a:t>Many viruses (e.g., HIV, HERVs)  possess a reverse transcriptase that can transcript RNA back into DNA.  </a:t>
            </a:r>
            <a:br>
              <a:rPr lang="en-US" dirty="0"/>
            </a:br>
            <a:br>
              <a:rPr lang="en-US" sz="2000" dirty="0"/>
            </a:br>
            <a:r>
              <a:rPr lang="en-US" sz="2000" dirty="0">
                <a:hlinkClick r:id="rId2"/>
              </a:rPr>
              <a:t>HIV</a:t>
            </a:r>
            <a:r>
              <a:rPr lang="en-US" sz="2000" dirty="0"/>
              <a:t>: Human Immunodeficiency Virus </a:t>
            </a:r>
            <a:br>
              <a:rPr lang="en-US" sz="2000" dirty="0"/>
            </a:br>
            <a:r>
              <a:rPr lang="en-US" sz="2000" dirty="0">
                <a:hlinkClick r:id="rId3"/>
              </a:rPr>
              <a:t>HERV</a:t>
            </a:r>
            <a:r>
              <a:rPr lang="en-US" sz="2000" dirty="0"/>
              <a:t>: Human endogenous retroviruses</a:t>
            </a:r>
            <a:r>
              <a:rPr lang="en-US" sz="2400" dirty="0"/>
              <a:t> </a:t>
            </a:r>
            <a:br>
              <a:rPr lang="en-US" sz="2400" dirty="0"/>
            </a:br>
            <a:r>
              <a:rPr lang="en-US" sz="2400" dirty="0"/>
              <a:t>(For </a:t>
            </a:r>
            <a:r>
              <a:rPr lang="en-US" sz="2400" dirty="0" err="1"/>
              <a:t>SciFi</a:t>
            </a:r>
            <a:r>
              <a:rPr lang="en-US" sz="2400" dirty="0"/>
              <a:t> on HERVs see </a:t>
            </a:r>
            <a:r>
              <a:rPr lang="en-US" sz="2400" dirty="0">
                <a:hlinkClick r:id="rId4"/>
              </a:rPr>
              <a:t>Darwin’s Radio</a:t>
            </a:r>
            <a:r>
              <a:rPr lang="en-US" sz="2400" dirty="0"/>
              <a:t>) </a:t>
            </a:r>
            <a:endParaRPr lang="en-US" dirty="0"/>
          </a:p>
          <a:p>
            <a:pPr marL="0" indent="0">
              <a:buNone/>
            </a:pPr>
            <a:endParaRPr lang="en-US" sz="2400" dirty="0"/>
          </a:p>
          <a:p>
            <a:pPr marL="0" indent="0">
              <a:buNone/>
            </a:pPr>
            <a:r>
              <a:rPr lang="en-US" sz="2400" dirty="0"/>
              <a:t>In Eukaryotes, many gene duplications occur through an RNA intermediate (see work from Craig Nelson’s lab (</a:t>
            </a:r>
            <a:r>
              <a:rPr lang="en-US" sz="2400" dirty="0">
                <a:hlinkClick r:id="rId5"/>
              </a:rPr>
              <a:t>here</a:t>
            </a:r>
            <a:r>
              <a:rPr lang="en-US" sz="2400" dirty="0"/>
              <a:t> and </a:t>
            </a:r>
            <a:r>
              <a:rPr lang="en-US" sz="2400" dirty="0">
                <a:hlinkClick r:id="rId6"/>
              </a:rPr>
              <a:t>here</a:t>
            </a:r>
            <a:r>
              <a:rPr lang="en-US" sz="2400" dirty="0"/>
              <a:t>)  </a:t>
            </a:r>
          </a:p>
        </p:txBody>
      </p:sp>
    </p:spTree>
    <p:extLst>
      <p:ext uri="{BB962C8B-B14F-4D97-AF65-F5344CB8AC3E}">
        <p14:creationId xmlns:p14="http://schemas.microsoft.com/office/powerpoint/2010/main" val="1911073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572F-92BE-FB4C-BF54-5E837A5ECA09}"/>
              </a:ext>
            </a:extLst>
          </p:cNvPr>
          <p:cNvSpPr>
            <a:spLocks noGrp="1"/>
          </p:cNvSpPr>
          <p:nvPr>
            <p:ph type="title"/>
          </p:nvPr>
        </p:nvSpPr>
        <p:spPr>
          <a:xfrm>
            <a:off x="2209800" y="431181"/>
            <a:ext cx="7772400" cy="1143000"/>
          </a:xfrm>
        </p:spPr>
        <p:txBody>
          <a:bodyPr>
            <a:normAutofit fontScale="90000"/>
          </a:bodyPr>
          <a:lstStyle/>
          <a:p>
            <a:r>
              <a:rPr lang="en-US" altLang="en-US" sz="3200" dirty="0">
                <a:latin typeface="Arial" panose="020B0604020202020204" pitchFamily="34" charset="0"/>
              </a:rPr>
              <a:t>Why might the central dogma as depicted in the last slide be wrong or incomplete</a:t>
            </a:r>
            <a:br>
              <a:rPr lang="en-US" altLang="en-US"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4C7886F-BB38-F147-99D4-3A7D6F533681}"/>
              </a:ext>
            </a:extLst>
          </p:cNvPr>
          <p:cNvSpPr>
            <a:spLocks noGrp="1"/>
          </p:cNvSpPr>
          <p:nvPr>
            <p:ph idx="1"/>
          </p:nvPr>
        </p:nvSpPr>
        <p:spPr>
          <a:xfrm>
            <a:off x="2209800" y="1574181"/>
            <a:ext cx="7772400" cy="4114800"/>
          </a:xfrm>
        </p:spPr>
        <p:txBody>
          <a:bodyPr/>
          <a:lstStyle/>
          <a:p>
            <a:r>
              <a:rPr lang="en-US" sz="2400" dirty="0"/>
              <a:t>Proteins can modify DNA sequences, e.g., homing endonucleases, mismatch repair enzymes;</a:t>
            </a:r>
            <a:br>
              <a:rPr lang="en-US" sz="2400" dirty="0"/>
            </a:br>
            <a:r>
              <a:rPr lang="en-US" sz="2400" dirty="0"/>
              <a:t> </a:t>
            </a:r>
            <a:br>
              <a:rPr lang="en-US" sz="2400" dirty="0"/>
            </a:br>
            <a:r>
              <a:rPr lang="en-US" sz="2400" dirty="0"/>
              <a:t>however, these do not back translate a protein sequence into a nucleotide sequence.  </a:t>
            </a:r>
          </a:p>
        </p:txBody>
      </p:sp>
    </p:spTree>
    <p:extLst>
      <p:ext uri="{BB962C8B-B14F-4D97-AF65-F5344CB8AC3E}">
        <p14:creationId xmlns:p14="http://schemas.microsoft.com/office/powerpoint/2010/main" val="378044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753C4EA4-4B7B-AC4C-A2AD-443700062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919" y="800000"/>
            <a:ext cx="4675371" cy="37416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A97E08-6722-EF41-BD70-5F4ACB9E971D}"/>
              </a:ext>
            </a:extLst>
          </p:cNvPr>
          <p:cNvSpPr txBox="1"/>
          <p:nvPr/>
        </p:nvSpPr>
        <p:spPr>
          <a:xfrm>
            <a:off x="1969919" y="4917428"/>
            <a:ext cx="4424855" cy="1015663"/>
          </a:xfrm>
          <a:prstGeom prst="rect">
            <a:avLst/>
          </a:prstGeom>
          <a:noFill/>
        </p:spPr>
        <p:txBody>
          <a:bodyPr wrap="square" rtlCol="0">
            <a:spAutoFit/>
          </a:bodyPr>
          <a:lstStyle/>
          <a:p>
            <a:r>
              <a:rPr lang="en-US" sz="2000" dirty="0">
                <a:solidFill>
                  <a:schemeClr val="tx2">
                    <a:lumMod val="10000"/>
                  </a:schemeClr>
                </a:solidFill>
              </a:rPr>
              <a:t>A comparison of RNA (</a:t>
            </a:r>
            <a:r>
              <a:rPr lang="en-US" sz="2000" i="1" dirty="0">
                <a:solidFill>
                  <a:schemeClr val="tx2">
                    <a:lumMod val="10000"/>
                  </a:schemeClr>
                </a:solidFill>
              </a:rPr>
              <a:t>left</a:t>
            </a:r>
            <a:r>
              <a:rPr lang="en-US" sz="2000" dirty="0">
                <a:solidFill>
                  <a:schemeClr val="tx2">
                    <a:lumMod val="10000"/>
                  </a:schemeClr>
                </a:solidFill>
              </a:rPr>
              <a:t>) with DNA (</a:t>
            </a:r>
            <a:r>
              <a:rPr lang="en-US" sz="2000" i="1" dirty="0">
                <a:solidFill>
                  <a:schemeClr val="tx2">
                    <a:lumMod val="10000"/>
                  </a:schemeClr>
                </a:solidFill>
              </a:rPr>
              <a:t>right</a:t>
            </a:r>
            <a:r>
              <a:rPr lang="en-US" sz="2000" dirty="0">
                <a:solidFill>
                  <a:schemeClr val="tx2">
                    <a:lumMod val="10000"/>
                  </a:schemeClr>
                </a:solidFill>
              </a:rPr>
              <a:t>), showing the helices and </a:t>
            </a:r>
            <a:r>
              <a:rPr lang="en-US" sz="2000" u="sng" dirty="0">
                <a:solidFill>
                  <a:schemeClr val="tx2">
                    <a:lumMod val="10000"/>
                  </a:schemeClr>
                </a:solidFill>
                <a:hlinkClick r:id="rId3">
                  <a:extLst>
                    <a:ext uri="{A12FA001-AC4F-418D-AE19-62706E023703}">
                      <ahyp:hlinkClr xmlns:ahyp="http://schemas.microsoft.com/office/drawing/2018/hyperlinkcolor" val="tx"/>
                    </a:ext>
                  </a:extLst>
                </a:hlinkClick>
              </a:rPr>
              <a:t>nucleobases</a:t>
            </a:r>
            <a:r>
              <a:rPr lang="en-US" sz="2000" dirty="0">
                <a:solidFill>
                  <a:schemeClr val="tx2">
                    <a:lumMod val="10000"/>
                  </a:schemeClr>
                </a:solidFill>
              </a:rPr>
              <a:t> each employs</a:t>
            </a:r>
          </a:p>
        </p:txBody>
      </p:sp>
      <p:pic>
        <p:nvPicPr>
          <p:cNvPr id="41988" name="Picture 4">
            <a:extLst>
              <a:ext uri="{FF2B5EF4-FFF2-40B4-BE49-F238E27FC236}">
                <a16:creationId xmlns:a16="http://schemas.microsoft.com/office/drawing/2014/main" id="{6AEA1B79-2096-2240-9A0E-756108E09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89" y="704193"/>
            <a:ext cx="4092510" cy="35630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D69D71-B6A9-E943-8448-75FE74925FE6}"/>
              </a:ext>
            </a:extLst>
          </p:cNvPr>
          <p:cNvSpPr txBox="1"/>
          <p:nvPr/>
        </p:nvSpPr>
        <p:spPr>
          <a:xfrm>
            <a:off x="6645290" y="4533294"/>
            <a:ext cx="3699641" cy="1015663"/>
          </a:xfrm>
          <a:prstGeom prst="rect">
            <a:avLst/>
          </a:prstGeom>
          <a:noFill/>
        </p:spPr>
        <p:txBody>
          <a:bodyPr wrap="square" rtlCol="0">
            <a:spAutoFit/>
          </a:bodyPr>
          <a:lstStyle/>
          <a:p>
            <a:r>
              <a:rPr lang="en-US" sz="2000" dirty="0">
                <a:solidFill>
                  <a:schemeClr val="tx2">
                    <a:lumMod val="10000"/>
                  </a:schemeClr>
                </a:solidFill>
              </a:rPr>
              <a:t>Base pairing in RNA </a:t>
            </a:r>
            <a:br>
              <a:rPr lang="en-US" sz="2000" dirty="0">
                <a:solidFill>
                  <a:schemeClr val="tx2">
                    <a:lumMod val="10000"/>
                  </a:schemeClr>
                </a:solidFill>
              </a:rPr>
            </a:br>
            <a:r>
              <a:rPr lang="en-US" sz="2000" dirty="0">
                <a:solidFill>
                  <a:schemeClr val="tx2">
                    <a:lumMod val="10000"/>
                  </a:schemeClr>
                </a:solidFill>
              </a:rPr>
              <a:t>Note the OH group at C2of the ribose </a:t>
            </a:r>
          </a:p>
        </p:txBody>
      </p:sp>
      <p:sp>
        <p:nvSpPr>
          <p:cNvPr id="6" name="TextBox 5">
            <a:extLst>
              <a:ext uri="{FF2B5EF4-FFF2-40B4-BE49-F238E27FC236}">
                <a16:creationId xmlns:a16="http://schemas.microsoft.com/office/drawing/2014/main" id="{DE3C7235-B831-8847-9CD3-59F57A5E329C}"/>
              </a:ext>
            </a:extLst>
          </p:cNvPr>
          <p:cNvSpPr txBox="1"/>
          <p:nvPr/>
        </p:nvSpPr>
        <p:spPr>
          <a:xfrm>
            <a:off x="1857671" y="6237891"/>
            <a:ext cx="1663725" cy="369332"/>
          </a:xfrm>
          <a:prstGeom prst="rect">
            <a:avLst/>
          </a:prstGeom>
          <a:noFill/>
        </p:spPr>
        <p:txBody>
          <a:bodyPr wrap="none" rtlCol="0">
            <a:spAutoFit/>
          </a:bodyPr>
          <a:lstStyle/>
          <a:p>
            <a:r>
              <a:rPr lang="en-US" dirty="0">
                <a:solidFill>
                  <a:schemeClr val="tx2">
                    <a:lumMod val="10000"/>
                  </a:schemeClr>
                </a:solidFill>
              </a:rPr>
              <a:t>From Wikipedia</a:t>
            </a:r>
          </a:p>
        </p:txBody>
      </p:sp>
    </p:spTree>
    <p:extLst>
      <p:ext uri="{BB962C8B-B14F-4D97-AF65-F5344CB8AC3E}">
        <p14:creationId xmlns:p14="http://schemas.microsoft.com/office/powerpoint/2010/main" val="124808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A680577D-09FB-8A4D-B3F1-C2AE07A28D3A}"/>
              </a:ext>
            </a:extLst>
          </p:cNvPr>
          <p:cNvPicPr/>
          <p:nvPr/>
        </p:nvPicPr>
        <p:blipFill>
          <a:blip r:embed="rId2"/>
          <a:stretch/>
        </p:blipFill>
        <p:spPr>
          <a:xfrm>
            <a:off x="3361038" y="385308"/>
            <a:ext cx="8830962" cy="6214420"/>
          </a:xfrm>
          <a:prstGeom prst="rect">
            <a:avLst/>
          </a:prstGeom>
          <a:ln>
            <a:noFill/>
          </a:ln>
        </p:spPr>
      </p:pic>
      <p:sp>
        <p:nvSpPr>
          <p:cNvPr id="5" name="TextBox 4">
            <a:extLst>
              <a:ext uri="{FF2B5EF4-FFF2-40B4-BE49-F238E27FC236}">
                <a16:creationId xmlns:a16="http://schemas.microsoft.com/office/drawing/2014/main" id="{1D5C793A-FEA5-4446-B13D-35D81F993657}"/>
              </a:ext>
            </a:extLst>
          </p:cNvPr>
          <p:cNvSpPr txBox="1"/>
          <p:nvPr/>
        </p:nvSpPr>
        <p:spPr>
          <a:xfrm>
            <a:off x="227614" y="4139513"/>
            <a:ext cx="3701835" cy="2862322"/>
          </a:xfrm>
          <a:prstGeom prst="rect">
            <a:avLst/>
          </a:prstGeom>
          <a:noFill/>
        </p:spPr>
        <p:txBody>
          <a:bodyPr wrap="square" rtlCol="0">
            <a:spAutoFit/>
          </a:bodyPr>
          <a:lstStyle/>
          <a:p>
            <a:r>
              <a:rPr lang="en-US" dirty="0"/>
              <a:t>From:  </a:t>
            </a:r>
            <a:br>
              <a:rPr lang="en-US" dirty="0"/>
            </a:br>
            <a:r>
              <a:rPr lang="en-US" dirty="0"/>
              <a:t>Mitochondrial compartmentalization: emerging themes in structure and function. </a:t>
            </a:r>
          </a:p>
          <a:p>
            <a:r>
              <a:rPr lang="en-US" dirty="0"/>
              <a:t>Joseph C. </a:t>
            </a:r>
            <a:r>
              <a:rPr lang="en-US" dirty="0" err="1"/>
              <a:t>Iovine</a:t>
            </a:r>
            <a:r>
              <a:rPr lang="en-US" dirty="0"/>
              <a:t>, Steven M. Claypool, Nathan N. Alder </a:t>
            </a:r>
          </a:p>
          <a:p>
            <a:r>
              <a:rPr lang="en-US" dirty="0"/>
              <a:t>Trends in Biochemical Sciences </a:t>
            </a:r>
          </a:p>
          <a:p>
            <a:endParaRPr lang="en-US" dirty="0"/>
          </a:p>
          <a:p>
            <a:r>
              <a:rPr lang="en-US" dirty="0"/>
              <a:t>DOI: 10.1016/j.tibs.2021.06.003</a:t>
            </a:r>
          </a:p>
          <a:p>
            <a:endParaRPr lang="en-US" dirty="0"/>
          </a:p>
        </p:txBody>
      </p:sp>
    </p:spTree>
    <p:extLst>
      <p:ext uri="{BB962C8B-B14F-4D97-AF65-F5344CB8AC3E}">
        <p14:creationId xmlns:p14="http://schemas.microsoft.com/office/powerpoint/2010/main" val="2783882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E4A6305-FAE8-8F44-87C6-A6B41763DD4F}"/>
              </a:ext>
            </a:extLst>
          </p:cNvPr>
          <p:cNvSpPr>
            <a:spLocks noGrp="1" noChangeArrowheads="1"/>
          </p:cNvSpPr>
          <p:nvPr>
            <p:ph type="title"/>
          </p:nvPr>
        </p:nvSpPr>
        <p:spPr>
          <a:xfrm>
            <a:off x="1701800" y="381000"/>
            <a:ext cx="7772400" cy="1143000"/>
          </a:xfrm>
        </p:spPr>
        <p:txBody>
          <a:bodyPr/>
          <a:lstStyle/>
          <a:p>
            <a:pPr algn="l" eaLnBrk="1" hangingPunct="1"/>
            <a:r>
              <a:rPr lang="en-US" altLang="en-US"/>
              <a:t>The RNA world concept</a:t>
            </a:r>
          </a:p>
        </p:txBody>
      </p:sp>
      <p:sp>
        <p:nvSpPr>
          <p:cNvPr id="2" name="TextBox 1">
            <a:extLst>
              <a:ext uri="{FF2B5EF4-FFF2-40B4-BE49-F238E27FC236}">
                <a16:creationId xmlns:a16="http://schemas.microsoft.com/office/drawing/2014/main" id="{82B2FFEA-8CDD-4143-B0DE-3CFAB8429974}"/>
              </a:ext>
            </a:extLst>
          </p:cNvPr>
          <p:cNvSpPr txBox="1"/>
          <p:nvPr/>
        </p:nvSpPr>
        <p:spPr>
          <a:xfrm>
            <a:off x="1935170" y="2107895"/>
            <a:ext cx="8126902" cy="646331"/>
          </a:xfrm>
          <a:prstGeom prst="rect">
            <a:avLst/>
          </a:prstGeom>
          <a:noFill/>
        </p:spPr>
        <p:txBody>
          <a:bodyPr wrap="square" rtlCol="0">
            <a:spAutoFit/>
          </a:bodyPr>
          <a:lstStyle/>
          <a:p>
            <a:r>
              <a:rPr lang="en-US" dirty="0"/>
              <a:t>Today RNA usually is an intermediate between information storage (DNA) and catalytic action/structures (protein)</a:t>
            </a:r>
          </a:p>
        </p:txBody>
      </p:sp>
      <p:sp>
        <p:nvSpPr>
          <p:cNvPr id="3" name="TextBox 2">
            <a:extLst>
              <a:ext uri="{FF2B5EF4-FFF2-40B4-BE49-F238E27FC236}">
                <a16:creationId xmlns:a16="http://schemas.microsoft.com/office/drawing/2014/main" id="{78951E2E-16E6-9A43-B223-5F088A67F65A}"/>
              </a:ext>
            </a:extLst>
          </p:cNvPr>
          <p:cNvSpPr txBox="1"/>
          <p:nvPr/>
        </p:nvSpPr>
        <p:spPr>
          <a:xfrm>
            <a:off x="1935171" y="3919111"/>
            <a:ext cx="8545543" cy="646331"/>
          </a:xfrm>
          <a:prstGeom prst="rect">
            <a:avLst/>
          </a:prstGeom>
          <a:noFill/>
        </p:spPr>
        <p:txBody>
          <a:bodyPr wrap="square" rtlCol="0">
            <a:spAutoFit/>
          </a:bodyPr>
          <a:lstStyle/>
          <a:p>
            <a:r>
              <a:rPr lang="en-US" dirty="0"/>
              <a:t>The RNA world hypothesis says that early in life RNA was fulfilling both functions: information storage (as in today’s RNA viruses – SARS1&amp;2, HIV) and catalytic activity.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3C99C702-11AA-2241-A50B-668BCB138347}"/>
              </a:ext>
            </a:extLst>
          </p:cNvPr>
          <p:cNvSpPr>
            <a:spLocks noGrp="1" noChangeArrowheads="1"/>
          </p:cNvSpPr>
          <p:nvPr>
            <p:ph type="title"/>
          </p:nvPr>
        </p:nvSpPr>
        <p:spPr/>
        <p:txBody>
          <a:bodyPr/>
          <a:lstStyle/>
          <a:p>
            <a:pPr eaLnBrk="1" hangingPunct="1"/>
            <a:r>
              <a:rPr lang="en-US" altLang="en-US"/>
              <a:t>RNA enzymes: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C3FEB00-50EA-8349-B0A3-CACFFEB7A00B}"/>
              </a:ext>
            </a:extLst>
          </p:cNvPr>
          <p:cNvSpPr>
            <a:spLocks noGrp="1" noChangeArrowheads="1"/>
          </p:cNvSpPr>
          <p:nvPr>
            <p:ph type="title"/>
          </p:nvPr>
        </p:nvSpPr>
        <p:spPr>
          <a:xfrm>
            <a:off x="1884363" y="635000"/>
            <a:ext cx="4191000" cy="1143000"/>
          </a:xfrm>
        </p:spPr>
        <p:txBody>
          <a:bodyPr>
            <a:normAutofit fontScale="90000"/>
          </a:bodyPr>
          <a:lstStyle/>
          <a:p>
            <a:pPr eaLnBrk="1" hangingPunct="1"/>
            <a:r>
              <a:rPr lang="en-US" altLang="en-US"/>
              <a:t>Ribosome</a:t>
            </a:r>
            <a:br>
              <a:rPr lang="en-US" altLang="en-US"/>
            </a:br>
            <a:endParaRPr lang="en-US" altLang="en-US"/>
          </a:p>
        </p:txBody>
      </p:sp>
      <p:sp>
        <p:nvSpPr>
          <p:cNvPr id="19458" name="Rectangle 3">
            <a:extLst>
              <a:ext uri="{FF2B5EF4-FFF2-40B4-BE49-F238E27FC236}">
                <a16:creationId xmlns:a16="http://schemas.microsoft.com/office/drawing/2014/main" id="{54912056-54B6-0D49-A81A-A7052A5BBCFC}"/>
              </a:ext>
            </a:extLst>
          </p:cNvPr>
          <p:cNvSpPr>
            <a:spLocks noGrp="1" noChangeArrowheads="1"/>
          </p:cNvSpPr>
          <p:nvPr>
            <p:ph type="body" idx="1"/>
          </p:nvPr>
        </p:nvSpPr>
        <p:spPr/>
        <p:txBody>
          <a:bodyPr/>
          <a:lstStyle/>
          <a:p>
            <a:pPr eaLnBrk="1" hangingPunct="1"/>
            <a:endParaRPr lang="en-US" altLang="en-US"/>
          </a:p>
        </p:txBody>
      </p:sp>
      <p:pic>
        <p:nvPicPr>
          <p:cNvPr id="19459" name="Picture 4" descr="1">
            <a:extLst>
              <a:ext uri="{FF2B5EF4-FFF2-40B4-BE49-F238E27FC236}">
                <a16:creationId xmlns:a16="http://schemas.microsoft.com/office/drawing/2014/main" id="{B94D6357-F377-2E4E-BBA5-2C02D5752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1" y="0"/>
            <a:ext cx="2208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6224025-B5CA-DA47-8846-39F9A771CA94}"/>
              </a:ext>
            </a:extLst>
          </p:cNvPr>
          <p:cNvSpPr>
            <a:spLocks noGrp="1" noChangeArrowheads="1"/>
          </p:cNvSpPr>
          <p:nvPr>
            <p:ph type="title"/>
          </p:nvPr>
        </p:nvSpPr>
        <p:spPr/>
        <p:txBody>
          <a:bodyPr/>
          <a:lstStyle/>
          <a:p>
            <a:pPr eaLnBrk="1" hangingPunct="1"/>
            <a:r>
              <a:rPr lang="en-US" altLang="en-US"/>
              <a:t>Self-splicing introns </a:t>
            </a:r>
          </a:p>
        </p:txBody>
      </p:sp>
      <p:sp>
        <p:nvSpPr>
          <p:cNvPr id="21506" name="Rectangle 3">
            <a:extLst>
              <a:ext uri="{FF2B5EF4-FFF2-40B4-BE49-F238E27FC236}">
                <a16:creationId xmlns:a16="http://schemas.microsoft.com/office/drawing/2014/main" id="{3CC4174B-A79D-004E-A4CD-5C907C0F3BB8}"/>
              </a:ext>
            </a:extLst>
          </p:cNvPr>
          <p:cNvSpPr>
            <a:spLocks noGrp="1" noChangeArrowheads="1"/>
          </p:cNvSpPr>
          <p:nvPr>
            <p:ph type="body" idx="1"/>
          </p:nvPr>
        </p:nvSpPr>
        <p:spPr/>
        <p:txBody>
          <a:bodyPr/>
          <a:lstStyle/>
          <a:p>
            <a:pPr eaLnBrk="1" hangingPunct="1"/>
            <a:endParaRPr lang="en-US" altLang="en-US"/>
          </a:p>
        </p:txBody>
      </p:sp>
      <p:pic>
        <p:nvPicPr>
          <p:cNvPr id="21507" name="Picture 4" descr="1">
            <a:extLst>
              <a:ext uri="{FF2B5EF4-FFF2-40B4-BE49-F238E27FC236}">
                <a16:creationId xmlns:a16="http://schemas.microsoft.com/office/drawing/2014/main" id="{C3ED0315-C424-F74A-89CC-192542621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6" y="1839914"/>
            <a:ext cx="8259763"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0464CD9A-F693-AA4A-870B-93BF28CE5C2C}"/>
              </a:ext>
            </a:extLst>
          </p:cNvPr>
          <p:cNvSpPr>
            <a:spLocks noGrp="1" noChangeArrowheads="1"/>
          </p:cNvSpPr>
          <p:nvPr>
            <p:ph type="title"/>
          </p:nvPr>
        </p:nvSpPr>
        <p:spPr>
          <a:xfrm>
            <a:off x="1854200" y="120650"/>
            <a:ext cx="7772400" cy="952500"/>
          </a:xfrm>
        </p:spPr>
        <p:txBody>
          <a:bodyPr/>
          <a:lstStyle/>
          <a:p>
            <a:pPr algn="l" eaLnBrk="1" hangingPunct="1"/>
            <a:r>
              <a:rPr lang="en-US" altLang="en-US"/>
              <a:t>Group II intron</a:t>
            </a:r>
          </a:p>
        </p:txBody>
      </p:sp>
      <p:pic>
        <p:nvPicPr>
          <p:cNvPr id="23554" name="Picture 4" descr="IntronGroupII">
            <a:extLst>
              <a:ext uri="{FF2B5EF4-FFF2-40B4-BE49-F238E27FC236}">
                <a16:creationId xmlns:a16="http://schemas.microsoft.com/office/drawing/2014/main" id="{8E3917B0-3A5E-7E44-9EE8-8F91E6E89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4" y="1135063"/>
            <a:ext cx="5995987"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C565290-8E77-3C46-9108-04B10149C41C}"/>
              </a:ext>
            </a:extLst>
          </p:cNvPr>
          <p:cNvSpPr>
            <a:spLocks noGrp="1" noChangeArrowheads="1"/>
          </p:cNvSpPr>
          <p:nvPr>
            <p:ph type="title"/>
          </p:nvPr>
        </p:nvSpPr>
        <p:spPr>
          <a:xfrm>
            <a:off x="2209800" y="374650"/>
            <a:ext cx="7772400" cy="1143000"/>
          </a:xfrm>
        </p:spPr>
        <p:txBody>
          <a:bodyPr/>
          <a:lstStyle/>
          <a:p>
            <a:r>
              <a:rPr lang="en-US" altLang="en-US"/>
              <a:t>Pro-RNA world</a:t>
            </a:r>
          </a:p>
        </p:txBody>
      </p:sp>
      <p:sp>
        <p:nvSpPr>
          <p:cNvPr id="27650" name="Content Placeholder 2">
            <a:extLst>
              <a:ext uri="{FF2B5EF4-FFF2-40B4-BE49-F238E27FC236}">
                <a16:creationId xmlns:a16="http://schemas.microsoft.com/office/drawing/2014/main" id="{A5EA6086-B2C0-634A-B235-4037DA70C9B5}"/>
              </a:ext>
            </a:extLst>
          </p:cNvPr>
          <p:cNvSpPr>
            <a:spLocks noGrp="1" noChangeArrowheads="1"/>
          </p:cNvSpPr>
          <p:nvPr>
            <p:ph idx="1"/>
          </p:nvPr>
        </p:nvSpPr>
        <p:spPr>
          <a:xfrm>
            <a:off x="2209800" y="1752600"/>
            <a:ext cx="7772400" cy="4858407"/>
          </a:xfrm>
        </p:spPr>
        <p:txBody>
          <a:bodyPr/>
          <a:lstStyle/>
          <a:p>
            <a:r>
              <a:rPr lang="en-US" altLang="en-US" dirty="0"/>
              <a:t>RNA connects Information Storage (DNA) and catalysis (Protein) </a:t>
            </a:r>
            <a:br>
              <a:rPr lang="en-US" altLang="en-US" dirty="0"/>
            </a:br>
            <a:r>
              <a:rPr lang="en-US" altLang="en-US" sz="2000" dirty="0"/>
              <a:t>One could envision the DNA and protein polymers added to the RNA world </a:t>
            </a:r>
          </a:p>
          <a:p>
            <a:r>
              <a:rPr lang="en-US" altLang="en-US" dirty="0"/>
              <a:t>RNA can be genetic material </a:t>
            </a:r>
          </a:p>
          <a:p>
            <a:r>
              <a:rPr lang="en-US" altLang="en-US" dirty="0"/>
              <a:t>RNA can be an enzyme</a:t>
            </a:r>
          </a:p>
          <a:p>
            <a:r>
              <a:rPr lang="en-US" altLang="en-US" dirty="0"/>
              <a:t>Many cofactors are ribonucleotides, which has been interpreted as a remnant from the RNA world</a:t>
            </a:r>
          </a:p>
          <a:p>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6A89-F3E5-F14B-B38A-ABEEB32F8E3A}"/>
              </a:ext>
            </a:extLst>
          </p:cNvPr>
          <p:cNvSpPr>
            <a:spLocks noGrp="1"/>
          </p:cNvSpPr>
          <p:nvPr>
            <p:ph type="title"/>
          </p:nvPr>
        </p:nvSpPr>
        <p:spPr>
          <a:xfrm>
            <a:off x="1650124" y="609600"/>
            <a:ext cx="8923283" cy="1143000"/>
          </a:xfrm>
        </p:spPr>
        <p:txBody>
          <a:bodyPr/>
          <a:lstStyle/>
          <a:p>
            <a:r>
              <a:rPr lang="en-US" sz="3600" dirty="0"/>
              <a:t>Can you name some cofactors that might be remnants from the RNA world?  </a:t>
            </a:r>
          </a:p>
        </p:txBody>
      </p:sp>
      <p:sp>
        <p:nvSpPr>
          <p:cNvPr id="3" name="Content Placeholder 2">
            <a:extLst>
              <a:ext uri="{FF2B5EF4-FFF2-40B4-BE49-F238E27FC236}">
                <a16:creationId xmlns:a16="http://schemas.microsoft.com/office/drawing/2014/main" id="{E3874510-7EF2-6D44-88C3-B597E156369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79314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6A89-F3E5-F14B-B38A-ABEEB32F8E3A}"/>
              </a:ext>
            </a:extLst>
          </p:cNvPr>
          <p:cNvSpPr>
            <a:spLocks noGrp="1"/>
          </p:cNvSpPr>
          <p:nvPr>
            <p:ph type="title"/>
          </p:nvPr>
        </p:nvSpPr>
        <p:spPr>
          <a:xfrm>
            <a:off x="1650124" y="609600"/>
            <a:ext cx="8923283" cy="1143000"/>
          </a:xfrm>
        </p:spPr>
        <p:txBody>
          <a:bodyPr/>
          <a:lstStyle/>
          <a:p>
            <a:r>
              <a:rPr lang="en-US" sz="3600" dirty="0"/>
              <a:t>Can you name some cofactors that might be remnants from the RNA world?  </a:t>
            </a:r>
          </a:p>
        </p:txBody>
      </p:sp>
      <p:sp>
        <p:nvSpPr>
          <p:cNvPr id="3" name="Content Placeholder 2">
            <a:extLst>
              <a:ext uri="{FF2B5EF4-FFF2-40B4-BE49-F238E27FC236}">
                <a16:creationId xmlns:a16="http://schemas.microsoft.com/office/drawing/2014/main" id="{E3874510-7EF2-6D44-88C3-B597E1563690}"/>
              </a:ext>
            </a:extLst>
          </p:cNvPr>
          <p:cNvSpPr>
            <a:spLocks noGrp="1"/>
          </p:cNvSpPr>
          <p:nvPr>
            <p:ph idx="1"/>
          </p:nvPr>
        </p:nvSpPr>
        <p:spPr>
          <a:xfrm>
            <a:off x="2472996" y="2038165"/>
            <a:ext cx="8458200" cy="4114800"/>
          </a:xfrm>
        </p:spPr>
        <p:txBody>
          <a:bodyPr/>
          <a:lstStyle/>
          <a:p>
            <a:r>
              <a:rPr lang="en-US" dirty="0">
                <a:hlinkClick r:id="rId2"/>
              </a:rPr>
              <a:t> ATP</a:t>
            </a:r>
            <a:r>
              <a:rPr lang="en-US" dirty="0"/>
              <a:t> </a:t>
            </a:r>
          </a:p>
          <a:p>
            <a:r>
              <a:rPr lang="en-US" dirty="0">
                <a:hlinkClick r:id="rId3"/>
              </a:rPr>
              <a:t> Nicotinamide adenine dinucleotide phosphate (NADP</a:t>
            </a:r>
            <a:r>
              <a:rPr lang="en-US" baseline="30000" dirty="0">
                <a:hlinkClick r:id="rId3"/>
              </a:rPr>
              <a:t>+</a:t>
            </a:r>
            <a:r>
              <a:rPr lang="en-US" dirty="0">
                <a:hlinkClick r:id="rId3"/>
              </a:rPr>
              <a:t>) </a:t>
            </a:r>
            <a:endParaRPr lang="en-US" dirty="0"/>
          </a:p>
          <a:p>
            <a:r>
              <a:rPr lang="en-US" dirty="0">
                <a:hlinkClick r:id="rId4" tooltip="Nicotinamide adenine dinucleotide"/>
              </a:rPr>
              <a:t> NAD</a:t>
            </a:r>
            <a:r>
              <a:rPr lang="en-US" baseline="30000" dirty="0"/>
              <a:t>+</a:t>
            </a:r>
          </a:p>
          <a:p>
            <a:r>
              <a:rPr lang="en-US" dirty="0">
                <a:hlinkClick r:id="rId5"/>
              </a:rPr>
              <a:t> Flavin Mono Nucleotide </a:t>
            </a:r>
            <a:endParaRPr lang="en-US" dirty="0"/>
          </a:p>
          <a:p>
            <a:r>
              <a:rPr lang="en-US" dirty="0"/>
              <a:t> </a:t>
            </a:r>
            <a:r>
              <a:rPr lang="en-US" dirty="0">
                <a:hlinkClick r:id="rId6" tooltip="Acetyl-CoA"/>
              </a:rPr>
              <a:t>acetyl-CoA</a:t>
            </a:r>
            <a:r>
              <a:rPr lang="en-US" dirty="0"/>
              <a:t> </a:t>
            </a:r>
          </a:p>
          <a:p>
            <a:r>
              <a:rPr lang="en-US" dirty="0"/>
              <a:t> </a:t>
            </a:r>
            <a:r>
              <a:rPr lang="en-US" dirty="0">
                <a:hlinkClick r:id="rId7" tooltip="Flavin adenine dinucleotide"/>
              </a:rPr>
              <a:t>FADH</a:t>
            </a:r>
            <a:endParaRPr lang="en-US" dirty="0"/>
          </a:p>
          <a:p>
            <a:r>
              <a:rPr lang="en-US" dirty="0"/>
              <a:t>coenzyme  </a:t>
            </a:r>
            <a:r>
              <a:rPr lang="en-US" dirty="0">
                <a:hlinkClick r:id="rId8" tooltip="Coenzyme F420"/>
              </a:rPr>
              <a:t>F420</a:t>
            </a:r>
            <a:r>
              <a:rPr lang="en-US" dirty="0"/>
              <a:t> (in methanogenesis)</a:t>
            </a:r>
          </a:p>
        </p:txBody>
      </p:sp>
    </p:spTree>
    <p:extLst>
      <p:ext uri="{BB962C8B-B14F-4D97-AF65-F5344CB8AC3E}">
        <p14:creationId xmlns:p14="http://schemas.microsoft.com/office/powerpoint/2010/main" val="3265827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617EBCB5-349F-8046-A57A-B5AE7F495323}"/>
              </a:ext>
            </a:extLst>
          </p:cNvPr>
          <p:cNvSpPr>
            <a:spLocks noGrp="1" noChangeArrowheads="1"/>
          </p:cNvSpPr>
          <p:nvPr>
            <p:ph type="title"/>
          </p:nvPr>
        </p:nvSpPr>
        <p:spPr>
          <a:xfrm>
            <a:off x="2209800" y="0"/>
            <a:ext cx="7772400" cy="1143000"/>
          </a:xfrm>
        </p:spPr>
        <p:txBody>
          <a:bodyPr/>
          <a:lstStyle/>
          <a:p>
            <a:r>
              <a:rPr lang="en-US" altLang="en-US"/>
              <a:t>Contra-RNA world</a:t>
            </a:r>
          </a:p>
        </p:txBody>
      </p:sp>
      <p:sp>
        <p:nvSpPr>
          <p:cNvPr id="28674" name="Content Placeholder 2">
            <a:extLst>
              <a:ext uri="{FF2B5EF4-FFF2-40B4-BE49-F238E27FC236}">
                <a16:creationId xmlns:a16="http://schemas.microsoft.com/office/drawing/2014/main" id="{8841F2F3-EBDD-3342-929C-F139DF15A49B}"/>
              </a:ext>
            </a:extLst>
          </p:cNvPr>
          <p:cNvSpPr>
            <a:spLocks noGrp="1" noChangeArrowheads="1"/>
          </p:cNvSpPr>
          <p:nvPr>
            <p:ph idx="1"/>
          </p:nvPr>
        </p:nvSpPr>
        <p:spPr>
          <a:xfrm>
            <a:off x="1724722" y="1143000"/>
            <a:ext cx="8943278" cy="4114800"/>
          </a:xfrm>
        </p:spPr>
        <p:txBody>
          <a:bodyPr/>
          <a:lstStyle/>
          <a:p>
            <a:r>
              <a:rPr lang="en-US" altLang="en-US" dirty="0"/>
              <a:t>RNA is reactive and instable </a:t>
            </a:r>
            <a:br>
              <a:rPr lang="en-US" altLang="en-US" dirty="0"/>
            </a:br>
            <a:r>
              <a:rPr lang="en-US" altLang="en-US" sz="1800" dirty="0"/>
              <a:t>(</a:t>
            </a:r>
            <a:r>
              <a:rPr lang="en-US" altLang="en-US" sz="1800" b="1" dirty="0"/>
              <a:t>D</a:t>
            </a:r>
            <a:r>
              <a:rPr lang="en-US" altLang="en-US" sz="1800" dirty="0"/>
              <a:t>NA is more stable – the OH group on C2 is rather reactive)</a:t>
            </a:r>
          </a:p>
          <a:p>
            <a:r>
              <a:rPr lang="en-US" altLang="en-US" dirty="0"/>
              <a:t>RNA catalysts are slow </a:t>
            </a:r>
          </a:p>
          <a:p>
            <a:r>
              <a:rPr lang="en-US" altLang="en-US" dirty="0"/>
              <a:t>RNA is not a likely product of prebiotic synthesis </a:t>
            </a:r>
            <a:br>
              <a:rPr lang="en-US" altLang="en-US" dirty="0"/>
            </a:br>
            <a:r>
              <a:rPr lang="en-US" altLang="en-US" sz="1800" dirty="0"/>
              <a:t>The first self replicating RNA would need plenty of </a:t>
            </a:r>
            <a:br>
              <a:rPr lang="en-US" altLang="en-US" sz="1800" dirty="0"/>
            </a:br>
            <a:r>
              <a:rPr lang="en-US" altLang="en-US" sz="1800" dirty="0"/>
              <a:t>activated nucleotides.  Even small contaminations </a:t>
            </a:r>
            <a:br>
              <a:rPr lang="en-US" altLang="en-US" sz="1800" dirty="0"/>
            </a:br>
            <a:r>
              <a:rPr lang="en-US" altLang="en-US" sz="1800" dirty="0"/>
              <a:t>with the stereoisomer kills replication.  </a:t>
            </a:r>
          </a:p>
          <a:p>
            <a:r>
              <a:rPr lang="en-US" altLang="en-US" dirty="0"/>
              <a:t>The primordial soup would </a:t>
            </a:r>
            <a:br>
              <a:rPr lang="en-US" altLang="en-US" dirty="0"/>
            </a:br>
            <a:r>
              <a:rPr lang="en-US" altLang="en-US" dirty="0"/>
              <a:t>have been too diluted </a:t>
            </a:r>
            <a:br>
              <a:rPr lang="en-US" altLang="en-US" dirty="0"/>
            </a:br>
            <a:r>
              <a:rPr lang="en-US" altLang="en-US" sz="2000" dirty="0"/>
              <a:t>-&gt; primordial pizza (sandwich) reactants </a:t>
            </a:r>
            <a:br>
              <a:rPr lang="en-US" altLang="en-US" sz="2000" dirty="0"/>
            </a:br>
            <a:r>
              <a:rPr lang="en-US" altLang="en-US" sz="2000" dirty="0"/>
              <a:t>bound to surface  </a:t>
            </a:r>
          </a:p>
        </p:txBody>
      </p:sp>
      <p:pic>
        <p:nvPicPr>
          <p:cNvPr id="28675" name="Picture 3">
            <a:extLst>
              <a:ext uri="{FF2B5EF4-FFF2-40B4-BE49-F238E27FC236}">
                <a16:creationId xmlns:a16="http://schemas.microsoft.com/office/drawing/2014/main" id="{74367861-586E-8448-AE7F-7D767DC1D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200" y="3924300"/>
            <a:ext cx="2717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35E6285-E8CF-824B-AB16-1F2B1BE05C46}"/>
              </a:ext>
            </a:extLst>
          </p:cNvPr>
          <p:cNvSpPr>
            <a:spLocks noGrp="1" noChangeArrowheads="1"/>
          </p:cNvSpPr>
          <p:nvPr>
            <p:ph type="title"/>
          </p:nvPr>
        </p:nvSpPr>
        <p:spPr/>
        <p:txBody>
          <a:bodyPr/>
          <a:lstStyle/>
          <a:p>
            <a:endParaRPr lang="en-US" altLang="en-US"/>
          </a:p>
        </p:txBody>
      </p:sp>
      <p:pic>
        <p:nvPicPr>
          <p:cNvPr id="29700" name="Picture 3">
            <a:extLst>
              <a:ext uri="{FF2B5EF4-FFF2-40B4-BE49-F238E27FC236}">
                <a16:creationId xmlns:a16="http://schemas.microsoft.com/office/drawing/2014/main" id="{17ADCE57-B569-934C-A95A-74FE839EE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45" y="706438"/>
            <a:ext cx="5541963"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643FA6A-FBC1-8147-A672-D5331135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339" y="-152041"/>
            <a:ext cx="5097516" cy="22301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30B703-C7DE-9F4B-ABBB-2B1FFC829C8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978827" y="2235778"/>
            <a:ext cx="3542029" cy="4622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9146-2C99-6E4F-9791-1A4E3BDEB0E5}"/>
              </a:ext>
            </a:extLst>
          </p:cNvPr>
          <p:cNvSpPr>
            <a:spLocks noGrp="1"/>
          </p:cNvSpPr>
          <p:nvPr>
            <p:ph type="title"/>
          </p:nvPr>
        </p:nvSpPr>
        <p:spPr/>
        <p:txBody>
          <a:bodyPr/>
          <a:lstStyle/>
          <a:p>
            <a:endParaRPr lang="en-US"/>
          </a:p>
        </p:txBody>
      </p:sp>
      <p:pic>
        <p:nvPicPr>
          <p:cNvPr id="1026" name="Picture 2" descr="F-ATPase catalytic and non-catalytic subunit">
            <a:extLst>
              <a:ext uri="{FF2B5EF4-FFF2-40B4-BE49-F238E27FC236}">
                <a16:creationId xmlns:a16="http://schemas.microsoft.com/office/drawing/2014/main" id="{6171797F-0F55-104E-8C0A-5921D2F7E5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3958" y="220719"/>
            <a:ext cx="6820760" cy="5927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240704-383B-1A47-86FD-90536BA78BA9}"/>
              </a:ext>
            </a:extLst>
          </p:cNvPr>
          <p:cNvSpPr txBox="1"/>
          <p:nvPr/>
        </p:nvSpPr>
        <p:spPr>
          <a:xfrm>
            <a:off x="3275528" y="6292691"/>
            <a:ext cx="3560205" cy="369332"/>
          </a:xfrm>
          <a:prstGeom prst="rect">
            <a:avLst/>
          </a:prstGeom>
          <a:noFill/>
        </p:spPr>
        <p:txBody>
          <a:bodyPr wrap="none" rtlCol="0">
            <a:spAutoFit/>
          </a:bodyPr>
          <a:lstStyle/>
          <a:p>
            <a:r>
              <a:rPr lang="en-US" dirty="0" err="1"/>
              <a:t>BetaTP</a:t>
            </a:r>
            <a:r>
              <a:rPr lang="en-US" dirty="0"/>
              <a:t> and </a:t>
            </a:r>
            <a:r>
              <a:rPr lang="en-US" dirty="0" err="1"/>
              <a:t>alphaTP</a:t>
            </a:r>
            <a:r>
              <a:rPr lang="en-US" dirty="0"/>
              <a:t> from </a:t>
            </a:r>
            <a:r>
              <a:rPr lang="en-US"/>
              <a:t>1bmf.pdb </a:t>
            </a:r>
            <a:endParaRPr lang="en-US" dirty="0"/>
          </a:p>
        </p:txBody>
      </p:sp>
    </p:spTree>
    <p:extLst>
      <p:ext uri="{BB962C8B-B14F-4D97-AF65-F5344CB8AC3E}">
        <p14:creationId xmlns:p14="http://schemas.microsoft.com/office/powerpoint/2010/main" val="118719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4AD5-F161-B6F1-02AC-AAC49E2B60C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E73B631-276A-CE36-37D8-46B3FA3E4C2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2C729C9-6192-D25B-AF3E-CC84AF893A6E}"/>
              </a:ext>
            </a:extLst>
          </p:cNvPr>
          <p:cNvPicPr>
            <a:picLocks noChangeAspect="1"/>
          </p:cNvPicPr>
          <p:nvPr/>
        </p:nvPicPr>
        <p:blipFill>
          <a:blip r:embed="rId2"/>
          <a:stretch>
            <a:fillRect/>
          </a:stretch>
        </p:blipFill>
        <p:spPr>
          <a:xfrm>
            <a:off x="307150" y="1881767"/>
            <a:ext cx="4678398" cy="4596712"/>
          </a:xfrm>
          <a:prstGeom prst="rect">
            <a:avLst/>
          </a:prstGeom>
        </p:spPr>
      </p:pic>
      <p:pic>
        <p:nvPicPr>
          <p:cNvPr id="5" name="Picture 4">
            <a:extLst>
              <a:ext uri="{FF2B5EF4-FFF2-40B4-BE49-F238E27FC236}">
                <a16:creationId xmlns:a16="http://schemas.microsoft.com/office/drawing/2014/main" id="{B90CAC3A-FE9E-73CB-6C7B-5A0ADFDF4CDB}"/>
              </a:ext>
            </a:extLst>
          </p:cNvPr>
          <p:cNvPicPr>
            <a:picLocks noChangeAspect="1"/>
          </p:cNvPicPr>
          <p:nvPr/>
        </p:nvPicPr>
        <p:blipFill>
          <a:blip r:embed="rId3"/>
          <a:stretch>
            <a:fillRect/>
          </a:stretch>
        </p:blipFill>
        <p:spPr>
          <a:xfrm>
            <a:off x="5939508" y="1928821"/>
            <a:ext cx="3988452" cy="4482819"/>
          </a:xfrm>
          <a:prstGeom prst="rect">
            <a:avLst/>
          </a:prstGeom>
        </p:spPr>
      </p:pic>
      <p:pic>
        <p:nvPicPr>
          <p:cNvPr id="6" name="Picture 5">
            <a:extLst>
              <a:ext uri="{FF2B5EF4-FFF2-40B4-BE49-F238E27FC236}">
                <a16:creationId xmlns:a16="http://schemas.microsoft.com/office/drawing/2014/main" id="{40C0A218-3B06-2F02-B9F3-CE30BAE67D2E}"/>
              </a:ext>
            </a:extLst>
          </p:cNvPr>
          <p:cNvPicPr>
            <a:picLocks noChangeAspect="1"/>
          </p:cNvPicPr>
          <p:nvPr/>
        </p:nvPicPr>
        <p:blipFill>
          <a:blip r:embed="rId4"/>
          <a:stretch>
            <a:fillRect/>
          </a:stretch>
        </p:blipFill>
        <p:spPr>
          <a:xfrm>
            <a:off x="307150" y="983233"/>
            <a:ext cx="7772400" cy="806459"/>
          </a:xfrm>
          <a:prstGeom prst="rect">
            <a:avLst/>
          </a:prstGeom>
        </p:spPr>
      </p:pic>
    </p:spTree>
    <p:extLst>
      <p:ext uri="{BB962C8B-B14F-4D97-AF65-F5344CB8AC3E}">
        <p14:creationId xmlns:p14="http://schemas.microsoft.com/office/powerpoint/2010/main" val="265703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tas_CC" descr="betas_CC">
            <a:hlinkClick r:id="" action="ppaction://media"/>
            <a:hlinkHover r:id="" action="ppaction://ole?verb=0"/>
            <a:extLst>
              <a:ext uri="{FF2B5EF4-FFF2-40B4-BE49-F238E27FC236}">
                <a16:creationId xmlns:a16="http://schemas.microsoft.com/office/drawing/2014/main" id="{43D8DEA0-9A69-1B49-AC56-E347D3F399E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31500" r="32761"/>
          <a:stretch/>
        </p:blipFill>
        <p:spPr>
          <a:xfrm>
            <a:off x="2406869" y="1027574"/>
            <a:ext cx="3184633" cy="5170411"/>
          </a:xfrm>
        </p:spPr>
      </p:pic>
      <p:pic>
        <p:nvPicPr>
          <p:cNvPr id="5" name="Picture 2" descr="F-ATPase catalytic and non-catalytic subunit">
            <a:extLst>
              <a:ext uri="{FF2B5EF4-FFF2-40B4-BE49-F238E27FC236}">
                <a16:creationId xmlns:a16="http://schemas.microsoft.com/office/drawing/2014/main" id="{D73852D2-B879-9140-B4B5-13A906B959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59" t="4609" r="7551" b="6202"/>
          <a:stretch/>
        </p:blipFill>
        <p:spPr bwMode="auto">
          <a:xfrm>
            <a:off x="6544627" y="1027908"/>
            <a:ext cx="3114380" cy="517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0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5C3E-8339-99DF-DADE-A7BE71603E7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F269CE5-4A2B-8833-ADDA-9AA001C6F1BD}"/>
              </a:ext>
            </a:extLst>
          </p:cNvPr>
          <p:cNvSpPr>
            <a:spLocks noGrp="1"/>
          </p:cNvSpPr>
          <p:nvPr>
            <p:ph idx="1"/>
          </p:nvPr>
        </p:nvSpPr>
        <p:spPr/>
        <p:txBody>
          <a:bodyPr/>
          <a:lstStyle/>
          <a:p>
            <a:endParaRPr lang="en-US" dirty="0"/>
          </a:p>
        </p:txBody>
      </p:sp>
      <p:pic>
        <p:nvPicPr>
          <p:cNvPr id="4" name="Picture 2">
            <a:extLst>
              <a:ext uri="{FF2B5EF4-FFF2-40B4-BE49-F238E27FC236}">
                <a16:creationId xmlns:a16="http://schemas.microsoft.com/office/drawing/2014/main" id="{7E3B30D9-1F05-02AF-4938-560A156AF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81" y="0"/>
            <a:ext cx="6249932" cy="4603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184340-373C-DE40-10BF-61745B95F37E}"/>
              </a:ext>
            </a:extLst>
          </p:cNvPr>
          <p:cNvSpPr txBox="1"/>
          <p:nvPr/>
        </p:nvSpPr>
        <p:spPr>
          <a:xfrm>
            <a:off x="1069374" y="5167312"/>
            <a:ext cx="6625275" cy="369332"/>
          </a:xfrm>
          <a:prstGeom prst="rect">
            <a:avLst/>
          </a:prstGeom>
          <a:noFill/>
        </p:spPr>
        <p:txBody>
          <a:bodyPr wrap="none" rtlCol="0">
            <a:spAutoFit/>
          </a:bodyPr>
          <a:lstStyle/>
          <a:p>
            <a:r>
              <a:rPr lang="en-US" dirty="0"/>
              <a:t>From https://</a:t>
            </a:r>
            <a:r>
              <a:rPr lang="en-US" dirty="0" err="1"/>
              <a:t>twitter.com</a:t>
            </a:r>
            <a:r>
              <a:rPr lang="en-US" dirty="0"/>
              <a:t>/</a:t>
            </a:r>
            <a:r>
              <a:rPr lang="en-US" dirty="0" err="1"/>
              <a:t>KirkMMaxey</a:t>
            </a:r>
            <a:r>
              <a:rPr lang="en-US" dirty="0"/>
              <a:t>/status/577886323912015872</a:t>
            </a:r>
          </a:p>
        </p:txBody>
      </p:sp>
      <p:sp>
        <p:nvSpPr>
          <p:cNvPr id="7" name="TextBox 6">
            <a:extLst>
              <a:ext uri="{FF2B5EF4-FFF2-40B4-BE49-F238E27FC236}">
                <a16:creationId xmlns:a16="http://schemas.microsoft.com/office/drawing/2014/main" id="{C2B65D54-CCEA-0D65-7B62-D76553234692}"/>
              </a:ext>
            </a:extLst>
          </p:cNvPr>
          <p:cNvSpPr txBox="1"/>
          <p:nvPr/>
        </p:nvSpPr>
        <p:spPr>
          <a:xfrm>
            <a:off x="7513694" y="1690688"/>
            <a:ext cx="4698124" cy="2862322"/>
          </a:xfrm>
          <a:prstGeom prst="rect">
            <a:avLst/>
          </a:prstGeom>
          <a:noFill/>
        </p:spPr>
        <p:txBody>
          <a:bodyPr wrap="square">
            <a:spAutoFit/>
          </a:bodyPr>
          <a:lstStyle/>
          <a:p>
            <a:pPr algn="l" fontAlgn="base"/>
            <a:r>
              <a:rPr lang="en-US" b="1" i="0" u="none" strike="noStrike" dirty="0">
                <a:solidFill>
                  <a:srgbClr val="121212"/>
                </a:solidFill>
                <a:effectLst/>
                <a:latin typeface="inherit"/>
              </a:rPr>
              <a:t>Name:</a:t>
            </a:r>
            <a:r>
              <a:rPr lang="en-US" b="0" i="0" u="none" strike="noStrike" dirty="0">
                <a:solidFill>
                  <a:srgbClr val="121212"/>
                </a:solidFill>
                <a:effectLst/>
                <a:latin typeface="GuardianTextEgyptian"/>
              </a:rPr>
              <a:t> SHH – sonic hedgehog</a:t>
            </a:r>
            <a:br>
              <a:rPr lang="en-US" b="0" i="0" u="none" strike="noStrike" dirty="0">
                <a:solidFill>
                  <a:srgbClr val="121212"/>
                </a:solidFill>
                <a:effectLst/>
                <a:latin typeface="GuardianTextEgyptian"/>
              </a:rPr>
            </a:br>
            <a:r>
              <a:rPr lang="en-US" b="1" i="0" u="none" strike="noStrike" dirty="0">
                <a:solidFill>
                  <a:srgbClr val="121212"/>
                </a:solidFill>
                <a:effectLst/>
                <a:latin typeface="inherit"/>
              </a:rPr>
              <a:t>Location:</a:t>
            </a:r>
            <a:r>
              <a:rPr lang="en-US" b="0" i="0" u="none" strike="noStrike" dirty="0">
                <a:solidFill>
                  <a:srgbClr val="121212"/>
                </a:solidFill>
                <a:effectLst/>
                <a:latin typeface="GuardianTextEgyptian"/>
              </a:rPr>
              <a:t> Chromosome 7</a:t>
            </a:r>
            <a:br>
              <a:rPr lang="en-US" b="0" i="0" u="none" strike="noStrike" dirty="0">
                <a:solidFill>
                  <a:srgbClr val="121212"/>
                </a:solidFill>
                <a:effectLst/>
                <a:latin typeface="GuardianTextEgyptian"/>
              </a:rPr>
            </a:br>
            <a:r>
              <a:rPr lang="en-US" b="1" i="0" u="none" strike="noStrike" dirty="0">
                <a:solidFill>
                  <a:srgbClr val="121212"/>
                </a:solidFill>
                <a:effectLst/>
                <a:latin typeface="inherit"/>
              </a:rPr>
              <a:t>Length:</a:t>
            </a:r>
            <a:r>
              <a:rPr lang="en-US" b="0" i="0" u="none" strike="noStrike" dirty="0">
                <a:solidFill>
                  <a:srgbClr val="121212"/>
                </a:solidFill>
                <a:effectLst/>
                <a:latin typeface="GuardianTextEgyptian"/>
              </a:rPr>
              <a:t> 12,288 bases</a:t>
            </a:r>
            <a:br>
              <a:rPr lang="en-US" b="0" i="0" u="none" strike="noStrike" dirty="0">
                <a:solidFill>
                  <a:srgbClr val="121212"/>
                </a:solidFill>
                <a:effectLst/>
                <a:latin typeface="GuardianTextEgyptian"/>
              </a:rPr>
            </a:br>
            <a:r>
              <a:rPr lang="en-US" b="1" i="0" u="none" strike="noStrike" dirty="0">
                <a:solidFill>
                  <a:srgbClr val="121212"/>
                </a:solidFill>
                <a:effectLst/>
                <a:latin typeface="inherit"/>
              </a:rPr>
              <a:t>Role:</a:t>
            </a:r>
            <a:r>
              <a:rPr lang="en-US" b="0" i="0" u="none" strike="noStrike" dirty="0">
                <a:solidFill>
                  <a:srgbClr val="121212"/>
                </a:solidFill>
                <a:effectLst/>
                <a:latin typeface="GuardianTextEgyptian"/>
              </a:rPr>
              <a:t> Codes for a </a:t>
            </a:r>
            <a:r>
              <a:rPr lang="en-US" b="0" i="0" u="none" strike="noStrike" dirty="0" err="1">
                <a:solidFill>
                  <a:srgbClr val="121212"/>
                </a:solidFill>
                <a:effectLst/>
                <a:latin typeface="GuardianTextEgyptian"/>
              </a:rPr>
              <a:t>signalling</a:t>
            </a:r>
            <a:r>
              <a:rPr lang="en-US" b="0" i="0" u="none" strike="noStrike" dirty="0">
                <a:solidFill>
                  <a:srgbClr val="121212"/>
                </a:solidFill>
                <a:effectLst/>
                <a:latin typeface="GuardianTextEgyptian"/>
              </a:rPr>
              <a:t> protein crucial for determining the placement of limbs and organs in the developing embryo</a:t>
            </a:r>
          </a:p>
          <a:p>
            <a:pPr algn="l" fontAlgn="base"/>
            <a:r>
              <a:rPr lang="en-US" b="1" i="0" u="none" strike="noStrike" dirty="0">
                <a:solidFill>
                  <a:srgbClr val="121212"/>
                </a:solidFill>
                <a:effectLst/>
                <a:latin typeface="inherit"/>
              </a:rPr>
              <a:t>Site of action:</a:t>
            </a:r>
            <a:r>
              <a:rPr lang="en-US" b="0" i="0" u="none" strike="noStrike" dirty="0">
                <a:solidFill>
                  <a:srgbClr val="121212"/>
                </a:solidFill>
                <a:effectLst/>
                <a:latin typeface="GuardianTextEgyptian"/>
              </a:rPr>
              <a:t> The embryo</a:t>
            </a:r>
          </a:p>
          <a:p>
            <a:r>
              <a:rPr lang="en-US" dirty="0"/>
              <a:t>https://</a:t>
            </a:r>
            <a:r>
              <a:rPr lang="en-US" dirty="0" err="1"/>
              <a:t>www.theguardian.com</a:t>
            </a:r>
            <a:r>
              <a:rPr lang="en-US" dirty="0"/>
              <a:t>/science/2011/oct/26/sonic-hedgehog-gene</a:t>
            </a:r>
            <a:br>
              <a:rPr lang="en-US" dirty="0"/>
            </a:br>
            <a:endParaRPr lang="en-US" dirty="0"/>
          </a:p>
        </p:txBody>
      </p:sp>
    </p:spTree>
    <p:extLst>
      <p:ext uri="{BB962C8B-B14F-4D97-AF65-F5344CB8AC3E}">
        <p14:creationId xmlns:p14="http://schemas.microsoft.com/office/powerpoint/2010/main" val="1442762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25</TotalTime>
  <Words>2638</Words>
  <Application>Microsoft Macintosh PowerPoint</Application>
  <PresentationFormat>Widescreen</PresentationFormat>
  <Paragraphs>241</Paragraphs>
  <Slides>59</Slides>
  <Notes>13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-webkit-standard</vt:lpstr>
      <vt:lpstr>Arial</vt:lpstr>
      <vt:lpstr>Arial Black</vt:lpstr>
      <vt:lpstr>Calibri</vt:lpstr>
      <vt:lpstr>Calibri Light</vt:lpstr>
      <vt:lpstr>GuardianTextEgyptian</vt:lpstr>
      <vt:lpstr>inherit</vt:lpstr>
      <vt:lpstr>StarSymbol</vt:lpstr>
      <vt:lpstr>Times</vt:lpstr>
      <vt:lpstr>Times New Roman</vt:lpstr>
      <vt:lpstr>Office Theme</vt:lpstr>
      <vt:lpstr>3_Office Theme</vt:lpstr>
      <vt:lpstr>MCB 3421 Class 4 2023</vt:lpstr>
      <vt:lpstr>PowerPoint Presentation</vt:lpstr>
      <vt:lpstr>PowerPoint Presentation</vt:lpstr>
      <vt:lpstr>Chemiosmotic coupling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GRASP ATP binding site </vt:lpstr>
      <vt:lpstr>GRASP  ATP  binding sites </vt:lpstr>
      <vt:lpstr>SELEX </vt:lpstr>
      <vt:lpstr>RNA display </vt:lpstr>
      <vt:lpstr> </vt:lpstr>
      <vt:lpstr>Keefe and Szostak’s description</vt:lpstr>
      <vt:lpstr>One of these in vitro selected peptides was crystalized by  Lo Surdo, P.,  Walsh, M.A.,  Sollazzo, M.   </vt:lpstr>
      <vt:lpstr>PowerPoint Presentation</vt:lpstr>
      <vt:lpstr>PowerPoint Presentation</vt:lpstr>
      <vt:lpstr>PowerPoint Presentation</vt:lpstr>
      <vt:lpstr>Convergent evolution of ATP binding sites did not lead to a similar arrangement of secondary structures building blocks. </vt:lpstr>
      <vt:lpstr>Rossmann, ATP GRASP, in vitro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root a tree?</vt:lpstr>
      <vt:lpstr>PowerPoint Presentation</vt:lpstr>
      <vt:lpstr>The Tree of Life according to SSU ribosomal RNA (+)</vt:lpstr>
      <vt:lpstr>What could one use to root the tree of life that contains all living organisms?  </vt:lpstr>
      <vt:lpstr>Deep Paralogs  (Paralog: homologs that evolved through a gene duplication)</vt:lpstr>
      <vt:lpstr>Other ancient duplicated genes used to root the tree of life:</vt:lpstr>
      <vt:lpstr>PowerPoint Presentation</vt:lpstr>
      <vt:lpstr>PowerPoint Presentation</vt:lpstr>
      <vt:lpstr>The RNA World  and the  Central Dogma</vt:lpstr>
      <vt:lpstr>The central dogma </vt:lpstr>
      <vt:lpstr>Why might the central dogma as depicted in the last slide be wrong or incomplete </vt:lpstr>
      <vt:lpstr>Why might the central dogma as depicted in the last slide be wrong or incomplete </vt:lpstr>
      <vt:lpstr>Why might the central dogma as depicted in the last slide be wrong or incomplete </vt:lpstr>
      <vt:lpstr>PowerPoint Presentation</vt:lpstr>
      <vt:lpstr>The RNA world concept</vt:lpstr>
      <vt:lpstr>RNA enzymes:</vt:lpstr>
      <vt:lpstr>Ribosome </vt:lpstr>
      <vt:lpstr>Self-splicing introns </vt:lpstr>
      <vt:lpstr>Group II intron</vt:lpstr>
      <vt:lpstr>Pro-RNA world</vt:lpstr>
      <vt:lpstr>Can you name some cofactors that might be remnants from the RNA world?  </vt:lpstr>
      <vt:lpstr>Can you name some cofactors that might be remnants from the RNA world?  </vt:lpstr>
      <vt:lpstr>Contra-RNA world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 3421 Class 4 2023</dc:title>
  <dc:creator>Gogarten, J. Peter</dc:creator>
  <cp:lastModifiedBy>Gogarten, J. Peter</cp:lastModifiedBy>
  <cp:revision>1</cp:revision>
  <dcterms:created xsi:type="dcterms:W3CDTF">2023-09-10T18:07:06Z</dcterms:created>
  <dcterms:modified xsi:type="dcterms:W3CDTF">2023-09-11T15:05:59Z</dcterms:modified>
</cp:coreProperties>
</file>