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20" r:id="rId1"/>
  </p:sldMasterIdLst>
  <p:notesMasterIdLst>
    <p:notesMasterId r:id="rId25"/>
  </p:notesMasterIdLst>
  <p:handoutMasterIdLst>
    <p:handoutMasterId r:id="rId26"/>
  </p:handoutMasterIdLst>
  <p:sldIdLst>
    <p:sldId id="702" r:id="rId2"/>
    <p:sldId id="366" r:id="rId3"/>
    <p:sldId id="365" r:id="rId4"/>
    <p:sldId id="509" r:id="rId5"/>
    <p:sldId id="510" r:id="rId6"/>
    <p:sldId id="511" r:id="rId7"/>
    <p:sldId id="512" r:id="rId8"/>
    <p:sldId id="513" r:id="rId9"/>
    <p:sldId id="938" r:id="rId10"/>
    <p:sldId id="515" r:id="rId11"/>
    <p:sldId id="526" r:id="rId12"/>
    <p:sldId id="527" r:id="rId13"/>
    <p:sldId id="528" r:id="rId14"/>
    <p:sldId id="529" r:id="rId15"/>
    <p:sldId id="939" r:id="rId16"/>
    <p:sldId id="631" r:id="rId17"/>
    <p:sldId id="619" r:id="rId18"/>
    <p:sldId id="517" r:id="rId19"/>
    <p:sldId id="516" r:id="rId20"/>
    <p:sldId id="518" r:id="rId21"/>
    <p:sldId id="940" r:id="rId22"/>
    <p:sldId id="941" r:id="rId23"/>
    <p:sldId id="942" r:id="rId2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56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28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00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72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74" userDrawn="1">
          <p15:clr>
            <a:srgbClr val="A4A3A4"/>
          </p15:clr>
        </p15:guide>
        <p15:guide id="2" pos="42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FFCC66"/>
    <a:srgbClr val="008000"/>
    <a:srgbClr val="FFFFFF"/>
    <a:srgbClr val="FF0000"/>
    <a:srgbClr val="00002E"/>
    <a:srgbClr val="24255E"/>
    <a:srgbClr val="3537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2DF46-88CD-694B-987E-27C31D09998A}" v="1" dt="2024-11-15T22:28:44.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558"/>
  </p:normalViewPr>
  <p:slideViewPr>
    <p:cSldViewPr snapToGrid="0">
      <p:cViewPr varScale="1">
        <p:scale>
          <a:sx n="121" d="100"/>
          <a:sy n="121" d="100"/>
        </p:scale>
        <p:origin x="736" y="168"/>
      </p:cViewPr>
      <p:guideLst>
        <p:guide orient="horz" pos="1974"/>
        <p:guide pos="4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C3BA40-92AF-0344-B15B-C6B0E549E0EF}" type="slidenum">
              <a:rPr lang="en-US"/>
              <a:pPr>
                <a:defRPr/>
              </a:pPr>
              <a:t>‹#›</a:t>
            </a:fld>
            <a:endParaRPr lang="en-US"/>
          </a:p>
        </p:txBody>
      </p:sp>
    </p:spTree>
    <p:extLst>
      <p:ext uri="{BB962C8B-B14F-4D97-AF65-F5344CB8AC3E}">
        <p14:creationId xmlns:p14="http://schemas.microsoft.com/office/powerpoint/2010/main" val="379151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E8A2EA-786E-B244-8EA6-E03D723A4CC8}" type="slidenum">
              <a:rPr lang="en-US"/>
              <a:pPr>
                <a:defRPr/>
              </a:pPr>
              <a:t>‹#›</a:t>
            </a:fld>
            <a:endParaRPr lang="en-US"/>
          </a:p>
        </p:txBody>
      </p:sp>
    </p:spTree>
    <p:extLst>
      <p:ext uri="{BB962C8B-B14F-4D97-AF65-F5344CB8AC3E}">
        <p14:creationId xmlns:p14="http://schemas.microsoft.com/office/powerpoint/2010/main" val="261430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4665" algn="l" defTabSz="456933" rtl="0" eaLnBrk="1" latinLnBrk="0" hangingPunct="1">
      <a:defRPr sz="1200" kern="1200">
        <a:solidFill>
          <a:schemeClr val="tx1"/>
        </a:solidFill>
        <a:latin typeface="+mn-lt"/>
        <a:ea typeface="+mn-ea"/>
        <a:cs typeface="+mn-cs"/>
      </a:defRPr>
    </a:lvl6pPr>
    <a:lvl7pPr marL="2741596" algn="l" defTabSz="456933" rtl="0" eaLnBrk="1" latinLnBrk="0" hangingPunct="1">
      <a:defRPr sz="1200" kern="1200">
        <a:solidFill>
          <a:schemeClr val="tx1"/>
        </a:solidFill>
        <a:latin typeface="+mn-lt"/>
        <a:ea typeface="+mn-ea"/>
        <a:cs typeface="+mn-cs"/>
      </a:defRPr>
    </a:lvl7pPr>
    <a:lvl8pPr marL="3198530" algn="l" defTabSz="456933" rtl="0" eaLnBrk="1" latinLnBrk="0" hangingPunct="1">
      <a:defRPr sz="1200" kern="1200">
        <a:solidFill>
          <a:schemeClr val="tx1"/>
        </a:solidFill>
        <a:latin typeface="+mn-lt"/>
        <a:ea typeface="+mn-ea"/>
        <a:cs typeface="+mn-cs"/>
      </a:defRPr>
    </a:lvl8pPr>
    <a:lvl9pPr marL="3655460" algn="l" defTabSz="4569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30050CA-D02C-6140-8641-41BDE6751512}"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37442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200C0F-6002-4F40-BF6D-BB8E82A56891}"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76839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0DF76A-3DBE-EC4D-BCD2-86E96AE269DF}"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57778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B933CC2-B27A-5241-9F6B-325C60D5EBA0}"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80767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DD0794F-DC64-8040-944A-171E70E33BD3}"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27032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91A52D0-9ECD-464F-8D3F-864A99E754A1}"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6626" name="Rectangle 2"/>
          <p:cNvSpPr>
            <a:spLocks noGrp="1" noRot="1" noChangeAspect="1" noChangeArrowheads="1"/>
          </p:cNvSpPr>
          <p:nvPr>
            <p:ph type="sldImg"/>
          </p:nvPr>
        </p:nvSpPr>
        <p:spPr>
          <a:xfrm>
            <a:off x="331788" y="652463"/>
            <a:ext cx="6196012" cy="3486150"/>
          </a:xfrm>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48245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91780BC-23CD-0A41-A23A-6C5C4DE9B483}"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8674" name="Rectangle 2"/>
          <p:cNvSpPr>
            <a:spLocks noGrp="1" noRot="1" noChangeAspect="1" noChangeArrowheads="1" noTextEdit="1"/>
          </p:cNvSpPr>
          <p:nvPr>
            <p:ph type="sldImg"/>
          </p:nvPr>
        </p:nvSpPr>
        <p:spPr>
          <a:xfrm>
            <a:off x="331788" y="652463"/>
            <a:ext cx="6196012" cy="3486150"/>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57869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BC50A5C-25E3-524A-BE01-300FF791F156}"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0722" name="Rectangle 2"/>
          <p:cNvSpPr>
            <a:spLocks noGrp="1" noRot="1" noChangeAspect="1" noChangeArrowheads="1"/>
          </p:cNvSpPr>
          <p:nvPr>
            <p:ph type="sldImg"/>
          </p:nvPr>
        </p:nvSpPr>
        <p:spPr>
          <a:xfrm>
            <a:off x="331788" y="652463"/>
            <a:ext cx="6196012" cy="3486150"/>
          </a:xfrm>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96794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BC50A5C-25E3-524A-BE01-300FF791F156}"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0722" name="Rectangle 2"/>
          <p:cNvSpPr>
            <a:spLocks noGrp="1" noRot="1" noChangeAspect="1" noChangeArrowheads="1"/>
          </p:cNvSpPr>
          <p:nvPr>
            <p:ph type="sldImg"/>
          </p:nvPr>
        </p:nvSpPr>
        <p:spPr>
          <a:xfrm>
            <a:off x="331788" y="652463"/>
            <a:ext cx="6196012" cy="3486150"/>
          </a:xfrm>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63670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5372FE19-51D5-2444-A02A-6942122D498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DE85F1D5-84F9-3041-BD48-82AB7ADF07B7}"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AB84EC35-BDA5-8E48-896F-1903B9DB88A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0D0A9A0E-7ED5-A445-88EF-DB6BC39BE1B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3639291A-7C9C-8B45-AB95-92342BDB7A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B1BDA691-1D67-B346-A274-561D6ED9FC4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fld id="{678A5CA9-EFFF-154E-BC2F-8C86C78FF04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fld id="{39C667E7-1BF9-624F-B8F7-6BF9657C89D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fld id="{443602AD-BBD9-EE43-8CFD-D3B852FB3C6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1"/>
            <a:ext cx="4011084"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5EBFFAC1-FB4C-6B48-BC50-1FFEA7E6FE61}"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6A9170CE-1317-C441-80D2-974CF21F68D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Times New Roman" charset="0"/>
              </a:defRPr>
            </a:lvl1pPr>
          </a:lstStyle>
          <a:p>
            <a:fld id="{57A68C95-D7D6-8C47-B315-75E46AC4C4C8}" type="slidenum">
              <a:rPr lang="en-US" altLang="en-US" smtClean="0">
                <a:ea typeface="ＭＳ Ｐゴシック" charset="-128"/>
                <a:cs typeface=""/>
              </a:rPr>
              <a:pPr/>
              <a:t>‹#›</a:t>
            </a:fld>
            <a:endParaRPr lang="en-US" altLang="en-US">
              <a:ea typeface="ＭＳ Ｐゴシック" charset="-128"/>
              <a:cs typeface=""/>
            </a:endParaRPr>
          </a:p>
        </p:txBody>
      </p:sp>
    </p:spTree>
    <p:extLst>
      <p:ext uri="{BB962C8B-B14F-4D97-AF65-F5344CB8AC3E}">
        <p14:creationId xmlns:p14="http://schemas.microsoft.com/office/powerpoint/2010/main" val="1496573896"/>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39775" indent="-282575" algn="l" rtl="0" eaLnBrk="0" fontAlgn="base" hangingPunct="0">
        <a:spcBef>
          <a:spcPct val="20000"/>
        </a:spcBef>
        <a:spcAft>
          <a:spcPct val="0"/>
        </a:spcAft>
        <a:buChar char="–"/>
        <a:defRPr sz="2800">
          <a:solidFill>
            <a:schemeClr val="tx1"/>
          </a:solidFill>
          <a:latin typeface="+mn-lt"/>
          <a:ea typeface="ＭＳ Ｐゴシック"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charset="-128"/>
        </a:defRPr>
      </a:lvl3pPr>
      <a:lvl4pPr marL="1597025" indent="-225425" algn="l" rtl="0" eaLnBrk="0" fontAlgn="base" hangingPunct="0">
        <a:spcBef>
          <a:spcPct val="20000"/>
        </a:spcBef>
        <a:spcAft>
          <a:spcPct val="0"/>
        </a:spcAft>
        <a:buChar char="–"/>
        <a:defRPr sz="2000">
          <a:solidFill>
            <a:schemeClr val="tx1"/>
          </a:solidFill>
          <a:latin typeface="+mn-lt"/>
          <a:ea typeface="ＭＳ Ｐゴシック" charset="-128"/>
        </a:defRPr>
      </a:lvl4pPr>
      <a:lvl5pPr marL="2054225" indent="-225425"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toolkit.tuebingen.mpg.de/tools/hhpre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BLAST/Blast.cgi?CMD=Web&amp;LAYOUT=TwoWindows&amp;AUTO_FORMAT=Semiauto&amp;ALIGNMENTS=250&amp;ALIGNMENT_VIEW=Pairwise&amp;CLIENT=web&amp;COMPOSITION_BASED_STATISTICS=on&amp;DATABASE=nr&amp;CDD_SEARCH=on&amp;DESCRIPTIONS=500&amp;ENTREZ_QUERY=(none)&amp;EXPEC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BD28-A026-D948-9AC2-1511FB28FAF3}"/>
              </a:ext>
            </a:extLst>
          </p:cNvPr>
          <p:cNvSpPr>
            <a:spLocks noGrp="1"/>
          </p:cNvSpPr>
          <p:nvPr>
            <p:ph type="ctrTitle"/>
          </p:nvPr>
        </p:nvSpPr>
        <p:spPr>
          <a:xfrm>
            <a:off x="2741428" y="3933515"/>
            <a:ext cx="6858000" cy="982314"/>
          </a:xfrm>
        </p:spPr>
        <p:txBody>
          <a:bodyPr>
            <a:normAutofit fontScale="90000"/>
          </a:bodyPr>
          <a:lstStyle/>
          <a:p>
            <a:r>
              <a:rPr lang="en-US" sz="4050" dirty="0"/>
              <a:t>PSI blast</a:t>
            </a:r>
            <a:br>
              <a:rPr lang="en-US" sz="4050" dirty="0"/>
            </a:br>
            <a:r>
              <a:rPr lang="en-US" sz="4050" dirty="0"/>
              <a:t> </a:t>
            </a:r>
            <a:endParaRPr lang="en-US" sz="3300" dirty="0"/>
          </a:p>
        </p:txBody>
      </p:sp>
      <p:sp>
        <p:nvSpPr>
          <p:cNvPr id="3" name="Subtitle 2">
            <a:extLst>
              <a:ext uri="{FF2B5EF4-FFF2-40B4-BE49-F238E27FC236}">
                <a16:creationId xmlns:a16="http://schemas.microsoft.com/office/drawing/2014/main" id="{77D92B8B-967F-A648-91EC-AE15D5933F25}"/>
              </a:ext>
            </a:extLst>
          </p:cNvPr>
          <p:cNvSpPr>
            <a:spLocks noGrp="1"/>
          </p:cNvSpPr>
          <p:nvPr>
            <p:ph type="subTitle" idx="1"/>
          </p:nvPr>
        </p:nvSpPr>
        <p:spPr>
          <a:xfrm>
            <a:off x="2741428" y="1114097"/>
            <a:ext cx="6858000" cy="1241822"/>
          </a:xfrm>
        </p:spPr>
        <p:txBody>
          <a:bodyPr/>
          <a:lstStyle/>
          <a:p>
            <a:r>
              <a:rPr lang="en-US" dirty="0"/>
              <a:t>MCB 3421 – 2024</a:t>
            </a:r>
          </a:p>
          <a:p>
            <a:endParaRPr lang="en-US" dirty="0"/>
          </a:p>
          <a:p>
            <a:r>
              <a:rPr lang="en-US" dirty="0"/>
              <a:t>Class 22</a:t>
            </a:r>
          </a:p>
        </p:txBody>
      </p:sp>
    </p:spTree>
    <p:extLst>
      <p:ext uri="{BB962C8B-B14F-4D97-AF65-F5344CB8AC3E}">
        <p14:creationId xmlns:p14="http://schemas.microsoft.com/office/powerpoint/2010/main" val="44448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061B4-658D-7244-8665-4B22911C7C2C}"/>
              </a:ext>
            </a:extLst>
          </p:cNvPr>
          <p:cNvSpPr txBox="1"/>
          <p:nvPr/>
        </p:nvSpPr>
        <p:spPr>
          <a:xfrm>
            <a:off x="773083" y="232940"/>
            <a:ext cx="11177179" cy="3139321"/>
          </a:xfrm>
          <a:prstGeom prst="rect">
            <a:avLst/>
          </a:prstGeom>
          <a:noFill/>
        </p:spPr>
        <p:txBody>
          <a:bodyPr wrap="square" rtlCol="0">
            <a:spAutoFit/>
          </a:bodyPr>
          <a:lstStyle/>
          <a:p>
            <a:r>
              <a:rPr lang="en-US" sz="2200" b="1" dirty="0"/>
              <a:t>Practical matters:  </a:t>
            </a:r>
          </a:p>
          <a:p>
            <a:endParaRPr lang="en-US" sz="2200" dirty="0"/>
          </a:p>
          <a:p>
            <a:r>
              <a:rPr lang="en-US" sz="2200" dirty="0">
                <a:latin typeface="Calibri" panose="020F0502020204030204" pitchFamily="34" charset="0"/>
                <a:cs typeface="Calibri" panose="020F0502020204030204" pitchFamily="34" charset="0"/>
              </a:rPr>
              <a:t>In </a:t>
            </a:r>
            <a:r>
              <a:rPr lang="en-US" sz="2200" b="1" dirty="0">
                <a:latin typeface="Calibri" panose="020F0502020204030204" pitchFamily="34" charset="0"/>
                <a:cs typeface="Calibri" panose="020F0502020204030204" pitchFamily="34" charset="0"/>
              </a:rPr>
              <a:t>creating a profile  </a:t>
            </a:r>
            <a:r>
              <a:rPr lang="en-US" sz="2200" dirty="0">
                <a:latin typeface="Calibri" panose="020F0502020204030204" pitchFamily="34" charset="0"/>
                <a:cs typeface="Calibri" panose="020F0502020204030204" pitchFamily="34" charset="0"/>
              </a:rPr>
              <a:t>(PSSM or HMM) having a lot of diversity in the databank is a good thing. </a:t>
            </a: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Popular choices are the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non-redundant database (this takes time, don’t try this with a web interface) </a:t>
            </a:r>
          </a:p>
          <a:p>
            <a:pPr marL="285750" indent="-285750">
              <a:buFont typeface="Arial" panose="020B0604020202020204" pitchFamily="34" charset="0"/>
              <a:buChar char="•"/>
            </a:pPr>
            <a:r>
              <a:rPr lang="en-US" sz="2200" dirty="0" err="1">
                <a:latin typeface="Calibri" panose="020F0502020204030204" pitchFamily="34" charset="0"/>
                <a:cs typeface="Calibri" panose="020F0502020204030204" pitchFamily="34" charset="0"/>
              </a:rPr>
              <a:t>Swissprot</a:t>
            </a:r>
            <a:r>
              <a:rPr lang="en-US" sz="2200" dirty="0">
                <a:latin typeface="Calibri" panose="020F0502020204030204" pitchFamily="34" charset="0"/>
                <a:cs typeface="Calibri" panose="020F0502020204030204" pitchFamily="34" charset="0"/>
              </a:rPr>
              <a:t> (a databank with a gate keeper)</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Uniref50  - a databank where sequences that have more similar that 50 identity are placed into a single cluster and represented by a single sequence.  </a:t>
            </a:r>
          </a:p>
        </p:txBody>
      </p:sp>
      <p:sp>
        <p:nvSpPr>
          <p:cNvPr id="4" name="TextBox 3">
            <a:extLst>
              <a:ext uri="{FF2B5EF4-FFF2-40B4-BE49-F238E27FC236}">
                <a16:creationId xmlns:a16="http://schemas.microsoft.com/office/drawing/2014/main" id="{4FEEB1B6-D01B-B445-AD11-4D9FC1879EFC}"/>
              </a:ext>
            </a:extLst>
          </p:cNvPr>
          <p:cNvSpPr txBox="1"/>
          <p:nvPr/>
        </p:nvSpPr>
        <p:spPr>
          <a:xfrm>
            <a:off x="678490" y="3429000"/>
            <a:ext cx="11271772" cy="3139321"/>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Once you have matches (after 3 to five iterations), you can use the profile generated from the alignment from the matching sequences in the last iteration and search a databank that has good annotations, structure models, or what ever corresponds to your goals.  Popular are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PDB (clustered)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Protein Family database (</a:t>
            </a:r>
            <a:r>
              <a:rPr lang="en-US" sz="2200" dirty="0" err="1">
                <a:latin typeface="Calibri" panose="020F0502020204030204" pitchFamily="34" charset="0"/>
                <a:cs typeface="Calibri" panose="020F0502020204030204" pitchFamily="34" charset="0"/>
              </a:rPr>
              <a:t>Pfam</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SMART data base (Simple modular architecture research tool)</a:t>
            </a:r>
          </a:p>
          <a:p>
            <a:pPr marL="285750" indent="-285750">
              <a:buFont typeface="Arial" panose="020B0604020202020204" pitchFamily="34" charset="0"/>
              <a:buChar char="•"/>
            </a:pPr>
            <a:r>
              <a:rPr lang="en-US" sz="2200" dirty="0" err="1">
                <a:latin typeface="Calibri" panose="020F0502020204030204" pitchFamily="34" charset="0"/>
                <a:cs typeface="Calibri" panose="020F0502020204030204" pitchFamily="34" charset="0"/>
              </a:rPr>
              <a:t>SCOPe</a:t>
            </a:r>
            <a:r>
              <a:rPr lang="en-US" sz="2200" dirty="0">
                <a:latin typeface="Calibri" panose="020F0502020204030204" pitchFamily="34" charset="0"/>
                <a:cs typeface="Calibri" panose="020F0502020204030204" pitchFamily="34" charset="0"/>
              </a:rPr>
              <a:t> database (Structural Classification of Proteins)</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Cluster of Orthologous Genes (COGS)</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The genome you have just sequences</a:t>
            </a:r>
          </a:p>
        </p:txBody>
      </p:sp>
    </p:spTree>
    <p:extLst>
      <p:ext uri="{BB962C8B-B14F-4D97-AF65-F5344CB8AC3E}">
        <p14:creationId xmlns:p14="http://schemas.microsoft.com/office/powerpoint/2010/main" val="163610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785212" y="1454427"/>
            <a:ext cx="8830323" cy="5370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lang="en-US" sz="1900" dirty="0">
                <a:solidFill>
                  <a:srgbClr val="01DB70"/>
                </a:solidFill>
                <a:latin typeface="Times New Roman Bold" charset="0"/>
                <a:ea typeface="+mn-ea"/>
                <a:cs typeface="+mn-cs"/>
              </a:rPr>
              <a:t>Often/usually  you want to run a PSIBLAST search with two different databanks - </a:t>
            </a:r>
            <a:br>
              <a:rPr lang="en-US" sz="1900" dirty="0">
                <a:solidFill>
                  <a:srgbClr val="01DB70"/>
                </a:solidFill>
                <a:latin typeface="Times New Roman Bold" charset="0"/>
                <a:ea typeface="+mn-ea"/>
                <a:cs typeface="+mn-cs"/>
              </a:rPr>
            </a:br>
            <a:r>
              <a:rPr lang="en-US" sz="1900" dirty="0">
                <a:solidFill>
                  <a:srgbClr val="01DB70"/>
                </a:solidFill>
                <a:latin typeface="Times New Roman Bold" charset="0"/>
                <a:ea typeface="+mn-ea"/>
                <a:cs typeface="+mn-cs"/>
              </a:rPr>
              <a:t>one to create the PSSM, the other to get sequences:</a:t>
            </a:r>
            <a:br>
              <a:rPr lang="en-US" sz="1900" dirty="0">
                <a:solidFill>
                  <a:srgbClr val="01DB70"/>
                </a:solidFill>
                <a:latin typeface="Times New Roman Bold" charset="0"/>
                <a:ea typeface="+mn-ea"/>
                <a:cs typeface="+mn-cs"/>
              </a:rPr>
            </a:br>
            <a:r>
              <a:rPr lang="en-US" sz="1900" dirty="0">
                <a:solidFill>
                  <a:srgbClr val="01DB70"/>
                </a:solidFill>
                <a:latin typeface="Times New Roman Bold" charset="0"/>
                <a:ea typeface="+mn-ea"/>
                <a:cs typeface="+mn-cs"/>
              </a:rPr>
              <a:t>To create the PSSM: </a:t>
            </a:r>
          </a:p>
          <a:p>
            <a:pPr defTabSz="457200" fontAlgn="auto">
              <a:spcBef>
                <a:spcPts val="0"/>
              </a:spcBef>
              <a:spcAft>
                <a:spcPts val="0"/>
              </a:spcAft>
              <a:defRPr/>
            </a:pPr>
            <a:endParaRPr lang="en-US" sz="1600" dirty="0">
              <a:solidFill>
                <a:srgbClr val="000000"/>
              </a:solidFill>
              <a:latin typeface="Times New Roman" charset="0"/>
              <a:ea typeface="+mn-ea"/>
              <a:cs typeface="+mn-cs"/>
            </a:endParaRPr>
          </a:p>
          <a:p>
            <a:pPr>
              <a:defRPr/>
            </a:pPr>
            <a:r>
              <a:rPr lang="en-US" sz="1600" dirty="0" err="1">
                <a:solidFill>
                  <a:srgbClr val="000000"/>
                </a:solidFill>
                <a:latin typeface="Courier New" panose="02070309020205020404" pitchFamily="49" charset="0"/>
                <a:cs typeface="Courier New" panose="02070309020205020404" pitchFamily="49" charset="0"/>
              </a:rPr>
              <a:t>psiblast</a:t>
            </a:r>
            <a:r>
              <a:rPr lang="en-US" sz="1600" dirty="0">
                <a:solidFill>
                  <a:srgbClr val="000000"/>
                </a:solidFill>
                <a:latin typeface="Courier New" panose="02070309020205020404" pitchFamily="49" charset="0"/>
                <a:cs typeface="Courier New" panose="02070309020205020404" pitchFamily="49" charset="0"/>
              </a:rPr>
              <a:t> -query </a:t>
            </a:r>
            <a:r>
              <a:rPr lang="en-US" sz="1600" dirty="0" err="1">
                <a:solidFill>
                  <a:srgbClr val="000000"/>
                </a:solidFill>
                <a:latin typeface="Courier New" panose="02070309020205020404" pitchFamily="49" charset="0"/>
                <a:cs typeface="Courier New" panose="02070309020205020404" pitchFamily="49" charset="0"/>
              </a:rPr>
              <a:t>name_of_query</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db</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nr</a:t>
            </a:r>
            <a:r>
              <a:rPr lang="en-US" sz="1600" dirty="0">
                <a:solidFill>
                  <a:srgbClr val="000000"/>
                </a:solidFill>
                <a:latin typeface="Courier New" panose="02070309020205020404" pitchFamily="49" charset="0"/>
                <a:cs typeface="Courier New" panose="02070309020205020404" pitchFamily="49" charset="0"/>
              </a:rPr>
              <a:t> -out </a:t>
            </a:r>
            <a:r>
              <a:rPr lang="en-US" sz="1600" dirty="0" err="1">
                <a:solidFill>
                  <a:srgbClr val="000000"/>
                </a:solidFill>
                <a:latin typeface="Courier New" panose="02070309020205020404" pitchFamily="49" charset="0"/>
                <a:cs typeface="Courier New" panose="02070309020205020404" pitchFamily="49" charset="0"/>
              </a:rPr>
              <a:t>name_of_outfile</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outfmt</a:t>
            </a:r>
            <a:r>
              <a:rPr lang="en-US" sz="1600" dirty="0">
                <a:solidFill>
                  <a:srgbClr val="000000"/>
                </a:solidFill>
                <a:latin typeface="Courier New" panose="02070309020205020404" pitchFamily="49" charset="0"/>
                <a:cs typeface="Courier New" panose="02070309020205020404" pitchFamily="49" charset="0"/>
              </a:rPr>
              <a:t> 6 </a:t>
            </a:r>
            <a:br>
              <a:rPr lang="en-US" sz="1600" dirty="0">
                <a:solidFill>
                  <a:srgbClr val="000000"/>
                </a:solidFill>
                <a:latin typeface="Courier New" panose="02070309020205020404" pitchFamily="49" charset="0"/>
                <a:cs typeface="Courier New" panose="02070309020205020404" pitchFamily="49" charset="0"/>
              </a:rPr>
            </a:b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inclusion_ethresh</a:t>
            </a:r>
            <a:r>
              <a:rPr lang="en-US" sz="1600" dirty="0">
                <a:solidFill>
                  <a:srgbClr val="000000"/>
                </a:solidFill>
                <a:latin typeface="Courier New" panose="02070309020205020404" pitchFamily="49" charset="0"/>
                <a:cs typeface="Courier New" panose="02070309020205020404" pitchFamily="49" charset="0"/>
              </a:rPr>
              <a:t> 0.001 -</a:t>
            </a:r>
            <a:r>
              <a:rPr lang="en-US" sz="1600" dirty="0" err="1">
                <a:solidFill>
                  <a:srgbClr val="000000"/>
                </a:solidFill>
                <a:latin typeface="Courier New" panose="02070309020205020404" pitchFamily="49" charset="0"/>
                <a:cs typeface="Courier New" panose="02070309020205020404" pitchFamily="49" charset="0"/>
              </a:rPr>
              <a:t>num_threads</a:t>
            </a:r>
            <a:r>
              <a:rPr lang="en-US" sz="1600" dirty="0">
                <a:solidFill>
                  <a:srgbClr val="000000"/>
                </a:solidFill>
                <a:latin typeface="Courier New" panose="02070309020205020404" pitchFamily="49" charset="0"/>
                <a:cs typeface="Courier New" panose="02070309020205020404" pitchFamily="49" charset="0"/>
              </a:rPr>
              <a:t> 2 -</a:t>
            </a:r>
            <a:r>
              <a:rPr lang="en-US" sz="1600" dirty="0" err="1">
                <a:solidFill>
                  <a:srgbClr val="000000"/>
                </a:solidFill>
                <a:latin typeface="Courier New" panose="02070309020205020404" pitchFamily="49" charset="0"/>
                <a:cs typeface="Courier New" panose="02070309020205020404" pitchFamily="49" charset="0"/>
              </a:rPr>
              <a:t>num_iterations</a:t>
            </a:r>
            <a:r>
              <a:rPr lang="en-US" sz="1600" dirty="0">
                <a:solidFill>
                  <a:srgbClr val="000000"/>
                </a:solidFill>
                <a:latin typeface="Courier New" panose="02070309020205020404" pitchFamily="49" charset="0"/>
                <a:cs typeface="Courier New" panose="02070309020205020404" pitchFamily="49" charset="0"/>
              </a:rPr>
              <a:t> 5 </a:t>
            </a:r>
            <a:br>
              <a:rPr lang="en-US" sz="1600" dirty="0">
                <a:solidFill>
                  <a:srgbClr val="000000"/>
                </a:solidFill>
                <a:latin typeface="Courier New" panose="02070309020205020404" pitchFamily="49" charset="0"/>
                <a:cs typeface="Courier New" panose="02070309020205020404" pitchFamily="49" charset="0"/>
              </a:rPr>
            </a:b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out_pssm</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name_of_query.pssm</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save_pssm_after_last_round</a:t>
            </a:r>
            <a:r>
              <a:rPr lang="en-US" sz="1600" dirty="0">
                <a:solidFill>
                  <a:srgbClr val="000000"/>
                </a:solidFill>
                <a:latin typeface="Courier New" panose="02070309020205020404" pitchFamily="49" charset="0"/>
                <a:cs typeface="Courier New" panose="02070309020205020404" pitchFamily="49" charset="0"/>
              </a:rPr>
              <a:t> </a:t>
            </a:r>
          </a:p>
          <a:p>
            <a:pPr>
              <a:defRPr/>
            </a:pP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max_target_seqs</a:t>
            </a:r>
            <a:r>
              <a:rPr lang="en-US" sz="1600" dirty="0">
                <a:solidFill>
                  <a:srgbClr val="000000"/>
                </a:solidFill>
                <a:latin typeface="Courier New" panose="02070309020205020404" pitchFamily="49" charset="0"/>
                <a:cs typeface="Courier New" panose="02070309020205020404" pitchFamily="49" charset="0"/>
              </a:rPr>
              <a:t> 100000</a:t>
            </a:r>
          </a:p>
          <a:p>
            <a:pPr lvl="0">
              <a:defRPr/>
            </a:pPr>
            <a:endParaRPr lang="en-US" sz="1600" dirty="0">
              <a:solidFill>
                <a:srgbClr val="000000"/>
              </a:solidFill>
              <a:latin typeface="Courier New" panose="02070309020205020404" pitchFamily="49" charset="0"/>
              <a:cs typeface="Courier New" panose="02070309020205020404" pitchFamily="49" charset="0"/>
            </a:endParaRPr>
          </a:p>
          <a:p>
            <a:pPr lvl="0">
              <a:defRPr/>
            </a:pPr>
            <a:endParaRPr lang="en-US" sz="1900" dirty="0">
              <a:solidFill>
                <a:srgbClr val="01DB70"/>
              </a:solidFill>
              <a:latin typeface="Times New Roman Bold" charset="0"/>
              <a:ea typeface="+mn-ea"/>
              <a:cs typeface="+mn-cs"/>
            </a:endParaRPr>
          </a:p>
          <a:p>
            <a:pPr lvl="0">
              <a:defRPr/>
            </a:pPr>
            <a:r>
              <a:rPr lang="en-US" sz="1900" dirty="0">
                <a:solidFill>
                  <a:srgbClr val="01DB70"/>
                </a:solidFill>
                <a:latin typeface="Times New Roman Bold" charset="0"/>
                <a:ea typeface="+mn-ea"/>
                <a:cs typeface="+mn-cs"/>
              </a:rPr>
              <a:t>Runs 5 iterations of a </a:t>
            </a:r>
            <a:r>
              <a:rPr lang="en-US" sz="1900" dirty="0" err="1">
                <a:solidFill>
                  <a:srgbClr val="01DB70"/>
                </a:solidFill>
                <a:latin typeface="Times New Roman Bold" charset="0"/>
                <a:ea typeface="+mn-ea"/>
                <a:cs typeface="+mn-cs"/>
              </a:rPr>
              <a:t>PSIblast</a:t>
            </a:r>
            <a:endParaRPr lang="en-US" sz="1900" dirty="0">
              <a:solidFill>
                <a:srgbClr val="01DB70"/>
              </a:solidFill>
              <a:latin typeface="Times New Roman Bold" charset="0"/>
              <a:ea typeface="+mn-ea"/>
              <a:cs typeface="+mn-cs"/>
            </a:endParaRPr>
          </a:p>
          <a:p>
            <a:pPr lvl="0">
              <a:defRPr/>
            </a:pPr>
            <a:r>
              <a:rPr lang="en-US" sz="1900" dirty="0">
                <a:solidFill>
                  <a:srgbClr val="01DB70"/>
                </a:solidFill>
                <a:latin typeface="Times New Roman Bold" charset="0"/>
                <a:ea typeface="+mn-ea"/>
                <a:cs typeface="+mn-cs"/>
              </a:rPr>
              <a:t>the </a:t>
            </a:r>
            <a:r>
              <a:rPr lang="en-US" sz="1900" dirty="0">
                <a:solidFill>
                  <a:srgbClr val="01DB70"/>
                </a:solidFill>
                <a:latin typeface="Times New Roman Bold" charset="0"/>
              </a:rPr>
              <a:t>-</a:t>
            </a:r>
            <a:r>
              <a:rPr lang="en-US" sz="1900" dirty="0" err="1">
                <a:solidFill>
                  <a:srgbClr val="01DB70"/>
                </a:solidFill>
                <a:latin typeface="Times New Roman Bold" charset="0"/>
              </a:rPr>
              <a:t>inclusion_ethresh</a:t>
            </a:r>
            <a:r>
              <a:rPr lang="en-US" sz="1900" dirty="0">
                <a:solidFill>
                  <a:srgbClr val="01DB70"/>
                </a:solidFill>
                <a:latin typeface="Times New Roman Bold" charset="0"/>
              </a:rPr>
              <a:t> option </a:t>
            </a:r>
            <a:r>
              <a:rPr lang="en-US" sz="1900" dirty="0">
                <a:solidFill>
                  <a:srgbClr val="01DB70"/>
                </a:solidFill>
                <a:latin typeface="Times New Roman Bold" charset="0"/>
                <a:ea typeface="+mn-ea"/>
                <a:cs typeface="+mn-cs"/>
              </a:rPr>
              <a:t>tells the program to use matches with </a:t>
            </a:r>
            <a:br>
              <a:rPr lang="en-US" sz="1900" dirty="0">
                <a:solidFill>
                  <a:srgbClr val="01DB70"/>
                </a:solidFill>
                <a:latin typeface="Times New Roman Bold" charset="0"/>
                <a:ea typeface="+mn-ea"/>
                <a:cs typeface="+mn-cs"/>
              </a:rPr>
            </a:br>
            <a:r>
              <a:rPr lang="en-US" sz="1900" dirty="0">
                <a:solidFill>
                  <a:srgbClr val="01DB70"/>
                </a:solidFill>
                <a:latin typeface="Times New Roman Bold" charset="0"/>
                <a:ea typeface="+mn-ea"/>
                <a:cs typeface="+mn-cs"/>
              </a:rPr>
              <a:t>E &lt;10^-3 for the next iteration,</a:t>
            </a:r>
            <a:r>
              <a:rPr lang="en-US" sz="1900" dirty="0">
                <a:solidFill>
                  <a:srgbClr val="01DB70"/>
                </a:solidFill>
                <a:latin typeface="Times New Roman Bold" charset="0"/>
              </a:rPr>
              <a:t> </a:t>
            </a:r>
            <a:r>
              <a:rPr lang="en-US" sz="1900" dirty="0">
                <a:solidFill>
                  <a:srgbClr val="01DB70"/>
                </a:solidFill>
                <a:latin typeface="Times New Roman Bold" charset="0"/>
                <a:ea typeface="+mn-ea"/>
                <a:cs typeface="+mn-cs"/>
              </a:rPr>
              <a:t>(the default is </a:t>
            </a:r>
            <a:r>
              <a:rPr lang="en-US" sz="1900" dirty="0">
                <a:solidFill>
                  <a:srgbClr val="01DB70"/>
                </a:solidFill>
                <a:latin typeface="Times New Roman Bold" charset="0"/>
              </a:rPr>
              <a:t>5*</a:t>
            </a:r>
            <a:r>
              <a:rPr lang="en-US" sz="1900" dirty="0">
                <a:solidFill>
                  <a:srgbClr val="01DB70"/>
                </a:solidFill>
                <a:latin typeface="Times New Roman Bold" charset="0"/>
                <a:ea typeface="+mn-ea"/>
                <a:cs typeface="+mn-cs"/>
              </a:rPr>
              <a:t>10</a:t>
            </a:r>
            <a:r>
              <a:rPr lang="en-US" sz="1900" baseline="30000" dirty="0">
                <a:solidFill>
                  <a:srgbClr val="01DB70"/>
                </a:solidFill>
                <a:latin typeface="Times New Roman Bold" charset="0"/>
                <a:ea typeface="+mn-ea"/>
                <a:cs typeface="+mn-cs"/>
              </a:rPr>
              <a:t>-3 </a:t>
            </a:r>
            <a:r>
              <a:rPr lang="en-US" sz="1900" dirty="0">
                <a:solidFill>
                  <a:srgbClr val="01DB70"/>
                </a:solidFill>
                <a:latin typeface="Times New Roman Bold" charset="0"/>
                <a:ea typeface="+mn-ea"/>
                <a:cs typeface="+mn-cs"/>
              </a:rPr>
              <a:t>)</a:t>
            </a:r>
          </a:p>
          <a:p>
            <a:pPr defTabSz="457200" fontAlgn="auto">
              <a:spcBef>
                <a:spcPts val="0"/>
              </a:spcBef>
              <a:spcAft>
                <a:spcPts val="0"/>
              </a:spcAft>
              <a:defRPr/>
            </a:pPr>
            <a:r>
              <a:rPr lang="en-US" sz="1900" dirty="0">
                <a:solidFill>
                  <a:srgbClr val="01DB70"/>
                </a:solidFill>
                <a:latin typeface="Times New Roman Bold" charset="0"/>
                <a:ea typeface="+mn-ea"/>
                <a:cs typeface="+mn-cs"/>
              </a:rPr>
              <a:t>The </a:t>
            </a:r>
            <a:r>
              <a:rPr lang="en-US" sz="1900" dirty="0" err="1">
                <a:solidFill>
                  <a:srgbClr val="01DB70"/>
                </a:solidFill>
                <a:latin typeface="Times New Roman Bold" charset="0"/>
                <a:ea typeface="+mn-ea"/>
                <a:cs typeface="+mn-cs"/>
              </a:rPr>
              <a:t>nr</a:t>
            </a:r>
            <a:r>
              <a:rPr lang="en-US" sz="1900" dirty="0">
                <a:solidFill>
                  <a:srgbClr val="01DB70"/>
                </a:solidFill>
                <a:latin typeface="Times New Roman Bold" charset="0"/>
                <a:ea typeface="+mn-ea"/>
                <a:cs typeface="+mn-cs"/>
              </a:rPr>
              <a:t> databank should be in your path once you load the blast module</a:t>
            </a:r>
          </a:p>
          <a:p>
            <a:pPr defTabSz="457200" fontAlgn="auto">
              <a:spcBef>
                <a:spcPts val="0"/>
              </a:spcBef>
              <a:spcAft>
                <a:spcPts val="0"/>
              </a:spcAft>
              <a:defRPr/>
            </a:pPr>
            <a:endParaRPr lang="en-US" sz="1900" dirty="0">
              <a:solidFill>
                <a:srgbClr val="01DB70"/>
              </a:solidFill>
              <a:latin typeface="Times New Roman Bold" charset="0"/>
              <a:ea typeface="+mn-ea"/>
              <a:cs typeface="+mn-cs"/>
            </a:endParaRPr>
          </a:p>
          <a:p>
            <a:pPr defTabSz="457200" fontAlgn="auto">
              <a:spcBef>
                <a:spcPts val="0"/>
              </a:spcBef>
              <a:spcAft>
                <a:spcPts val="0"/>
              </a:spcAft>
              <a:defRPr/>
            </a:pPr>
            <a:r>
              <a:rPr lang="en-US" sz="1900" dirty="0">
                <a:solidFill>
                  <a:srgbClr val="01DB70"/>
                </a:solidFill>
                <a:latin typeface="Times New Roman Bold" charset="0"/>
                <a:ea typeface="+mn-ea"/>
                <a:cs typeface="+mn-cs"/>
              </a:rPr>
              <a:t>The uniref50 databank on </a:t>
            </a:r>
            <a:r>
              <a:rPr lang="en-US" sz="1900" dirty="0" err="1">
                <a:solidFill>
                  <a:srgbClr val="01DB70"/>
                </a:solidFill>
                <a:latin typeface="Times New Roman Bold" charset="0"/>
                <a:ea typeface="+mn-ea"/>
                <a:cs typeface="+mn-cs"/>
              </a:rPr>
              <a:t>xanadu</a:t>
            </a:r>
            <a:r>
              <a:rPr lang="en-US" sz="1900" dirty="0">
                <a:solidFill>
                  <a:srgbClr val="01DB70"/>
                </a:solidFill>
                <a:latin typeface="Times New Roman Bold" charset="0"/>
                <a:ea typeface="+mn-ea"/>
                <a:cs typeface="+mn-cs"/>
              </a:rPr>
              <a:t> is at /</a:t>
            </a:r>
            <a:r>
              <a:rPr lang="en-US" sz="1900" dirty="0" err="1">
                <a:solidFill>
                  <a:srgbClr val="01DB70"/>
                </a:solidFill>
                <a:latin typeface="Times New Roman Bold" charset="0"/>
                <a:ea typeface="+mn-ea"/>
                <a:cs typeface="+mn-cs"/>
              </a:rPr>
              <a:t>isg</a:t>
            </a:r>
            <a:r>
              <a:rPr lang="en-US" sz="1900" dirty="0">
                <a:solidFill>
                  <a:srgbClr val="01DB70"/>
                </a:solidFill>
                <a:latin typeface="Times New Roman Bold" charset="0"/>
                <a:ea typeface="+mn-ea"/>
                <a:cs typeface="+mn-cs"/>
              </a:rPr>
              <a:t>/shared/databases/</a:t>
            </a:r>
            <a:r>
              <a:rPr lang="en-US" sz="1900" dirty="0" err="1">
                <a:solidFill>
                  <a:srgbClr val="01DB70"/>
                </a:solidFill>
                <a:latin typeface="Times New Roman Bold" charset="0"/>
                <a:ea typeface="+mn-ea"/>
                <a:cs typeface="+mn-cs"/>
              </a:rPr>
              <a:t>uniprot</a:t>
            </a:r>
            <a:r>
              <a:rPr lang="en-US" sz="1900" dirty="0">
                <a:solidFill>
                  <a:srgbClr val="01DB70"/>
                </a:solidFill>
                <a:latin typeface="Times New Roman Bold" charset="0"/>
                <a:ea typeface="+mn-ea"/>
                <a:cs typeface="+mn-cs"/>
              </a:rPr>
              <a:t>/uniref50/uniref50</a:t>
            </a:r>
          </a:p>
          <a:p>
            <a:pPr defTabSz="457200" fontAlgn="auto">
              <a:spcBef>
                <a:spcPts val="0"/>
              </a:spcBef>
              <a:spcAft>
                <a:spcPts val="0"/>
              </a:spcAft>
              <a:defRPr/>
            </a:pPr>
            <a:endParaRPr lang="en-US" sz="1900" dirty="0">
              <a:solidFill>
                <a:srgbClr val="01DB70"/>
              </a:solidFill>
              <a:latin typeface="Times New Roman Bold" charset="0"/>
            </a:endParaRPr>
          </a:p>
          <a:p>
            <a:pPr defTabSz="457200" fontAlgn="auto">
              <a:spcBef>
                <a:spcPts val="0"/>
              </a:spcBef>
              <a:spcAft>
                <a:spcPts val="0"/>
              </a:spcAft>
              <a:defRPr/>
            </a:pPr>
            <a:r>
              <a:rPr lang="en-US" sz="1900" dirty="0">
                <a:latin typeface="Times New Roman Bold" charset="0"/>
                <a:ea typeface="+mn-ea"/>
                <a:cs typeface="+mn-cs"/>
              </a:rPr>
              <a:t>This usually runs longer than your time limit.  </a:t>
            </a:r>
            <a:br>
              <a:rPr lang="en-US" sz="1900" dirty="0">
                <a:latin typeface="Times New Roman Bold" charset="0"/>
                <a:ea typeface="+mn-ea"/>
                <a:cs typeface="+mn-cs"/>
              </a:rPr>
            </a:br>
            <a:r>
              <a:rPr lang="en-US" sz="1900" dirty="0">
                <a:latin typeface="Times New Roman Bold" charset="0"/>
                <a:ea typeface="+mn-ea"/>
                <a:cs typeface="+mn-cs"/>
              </a:rPr>
              <a:t>To submit it as a job to the queue, use the following </a:t>
            </a:r>
          </a:p>
        </p:txBody>
      </p:sp>
      <p:sp>
        <p:nvSpPr>
          <p:cNvPr id="27650" name="Rectangle 3"/>
          <p:cNvSpPr>
            <a:spLocks noGrp="1" noChangeArrowheads="1"/>
          </p:cNvSpPr>
          <p:nvPr>
            <p:ph type="title" idx="4294967295"/>
          </p:nvPr>
        </p:nvSpPr>
        <p:spPr>
          <a:xfrm>
            <a:off x="1785211" y="390939"/>
            <a:ext cx="7772400" cy="762000"/>
          </a:xfrm>
        </p:spPr>
        <p:txBody>
          <a:bodyPr/>
          <a:lstStyle/>
          <a:p>
            <a:pPr algn="l" eaLnBrk="1" hangingPunct="1"/>
            <a:r>
              <a:rPr lang="en-GB" sz="2400" b="1" dirty="0">
                <a:solidFill>
                  <a:srgbClr val="003366"/>
                </a:solidFill>
                <a:latin typeface="Arial" charset="0"/>
              </a:rPr>
              <a:t>To create a PSSM using </a:t>
            </a:r>
            <a:br>
              <a:rPr lang="en-GB" sz="2400" b="1" dirty="0">
                <a:solidFill>
                  <a:srgbClr val="003366"/>
                </a:solidFill>
                <a:latin typeface="Arial" charset="0"/>
              </a:rPr>
            </a:br>
            <a:r>
              <a:rPr lang="en-GB" sz="2400" b="1" dirty="0">
                <a:solidFill>
                  <a:srgbClr val="003366"/>
                </a:solidFill>
                <a:latin typeface="Arial" charset="0"/>
              </a:rPr>
              <a:t>PSI Blast from the command line</a:t>
            </a:r>
            <a:endParaRPr lang="en-US" sz="2400" b="1" dirty="0">
              <a:solidFill>
                <a:srgbClr val="003366"/>
              </a:solidFill>
              <a:latin typeface="Arial" charset="0"/>
            </a:endParaRPr>
          </a:p>
        </p:txBody>
      </p:sp>
    </p:spTree>
    <p:extLst>
      <p:ext uri="{BB962C8B-B14F-4D97-AF65-F5344CB8AC3E}">
        <p14:creationId xmlns:p14="http://schemas.microsoft.com/office/powerpoint/2010/main" val="123332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890E4-B132-214E-9B35-3D15DE690E90}"/>
              </a:ext>
            </a:extLst>
          </p:cNvPr>
          <p:cNvSpPr txBox="1"/>
          <p:nvPr/>
        </p:nvSpPr>
        <p:spPr>
          <a:xfrm>
            <a:off x="364435" y="39046"/>
            <a:ext cx="7374135" cy="1569660"/>
          </a:xfrm>
          <a:prstGeom prst="rect">
            <a:avLst/>
          </a:prstGeom>
          <a:noFill/>
        </p:spPr>
        <p:txBody>
          <a:bodyPr wrap="none" rtlCol="0">
            <a:spAutoFit/>
          </a:bodyPr>
          <a:lstStyle/>
          <a:p>
            <a:r>
              <a:rPr lang="en-US" dirty="0"/>
              <a:t>Create a file (</a:t>
            </a:r>
            <a:r>
              <a:rPr lang="en-US" dirty="0" err="1">
                <a:solidFill>
                  <a:srgbClr val="00B050"/>
                </a:solidFill>
              </a:rPr>
              <a:t>your_name.sh</a:t>
            </a:r>
            <a:r>
              <a:rPr lang="en-US" dirty="0"/>
              <a:t>) following this template, </a:t>
            </a:r>
            <a:br>
              <a:rPr lang="en-US" dirty="0"/>
            </a:br>
            <a:r>
              <a:rPr lang="en-US" dirty="0"/>
              <a:t>and move it to your directory on the cluster  </a:t>
            </a:r>
          </a:p>
          <a:p>
            <a:endParaRPr lang="en-US" dirty="0"/>
          </a:p>
          <a:p>
            <a:endParaRPr lang="en-US" dirty="0"/>
          </a:p>
        </p:txBody>
      </p:sp>
      <p:sp>
        <p:nvSpPr>
          <p:cNvPr id="3" name="TextBox 2">
            <a:extLst>
              <a:ext uri="{FF2B5EF4-FFF2-40B4-BE49-F238E27FC236}">
                <a16:creationId xmlns:a16="http://schemas.microsoft.com/office/drawing/2014/main" id="{9AB294DA-4182-3649-9A85-83F31E6D4F90}"/>
              </a:ext>
            </a:extLst>
          </p:cNvPr>
          <p:cNvSpPr txBox="1"/>
          <p:nvPr/>
        </p:nvSpPr>
        <p:spPr>
          <a:xfrm>
            <a:off x="364436" y="893378"/>
            <a:ext cx="11701440" cy="5416868"/>
          </a:xfrm>
          <a:prstGeom prst="rect">
            <a:avLst/>
          </a:prstGeom>
          <a:noFill/>
        </p:spPr>
        <p:txBody>
          <a:bodyPr wrap="square" rtlCol="0">
            <a:spAutoFit/>
          </a:bodyPr>
          <a:lstStyle/>
          <a:p>
            <a:r>
              <a:rPr lang="en-US" sz="1400" dirty="0">
                <a:latin typeface="Courier" pitchFamily="2" charset="0"/>
                <a:ea typeface="Helvetica Neue Light" panose="02000403000000020004" pitchFamily="2" charset="0"/>
              </a:rPr>
              <a:t>#!/</a:t>
            </a:r>
            <a:r>
              <a:rPr lang="en-US" sz="1400" dirty="0" err="1">
                <a:latin typeface="Courier" pitchFamily="2" charset="0"/>
                <a:ea typeface="Helvetica Neue Light" panose="02000403000000020004" pitchFamily="2" charset="0"/>
              </a:rPr>
              <a:t>usr</a:t>
            </a:r>
            <a:r>
              <a:rPr lang="en-US" sz="1400" dirty="0">
                <a:latin typeface="Courier" pitchFamily="2" charset="0"/>
                <a:ea typeface="Helvetica Neue Light" panose="02000403000000020004" pitchFamily="2" charset="0"/>
              </a:rPr>
              <a:t>/bin/</a:t>
            </a:r>
            <a:r>
              <a:rPr lang="en-US" sz="1400" dirty="0" err="1">
                <a:latin typeface="Courier" pitchFamily="2" charset="0"/>
                <a:ea typeface="Helvetica Neue Light" panose="02000403000000020004" pitchFamily="2" charset="0"/>
              </a:rPr>
              <a:t>env</a:t>
            </a:r>
            <a:r>
              <a:rPr lang="en-US" sz="1400" dirty="0">
                <a:latin typeface="Courier" pitchFamily="2" charset="0"/>
                <a:ea typeface="Helvetica Neue Light" panose="02000403000000020004" pitchFamily="2" charset="0"/>
              </a:rPr>
              <a:t> bash</a:t>
            </a:r>
          </a:p>
          <a:p>
            <a:r>
              <a:rPr lang="en-US" sz="1400" dirty="0">
                <a:latin typeface="Courier" pitchFamily="2" charset="0"/>
                <a:ea typeface="Helvetica Neue Light" panose="02000403000000020004" pitchFamily="2" charset="0"/>
              </a:rPr>
              <a:t>#SBATCH --job-name=</a:t>
            </a:r>
            <a:r>
              <a:rPr lang="en-US" sz="1400" dirty="0" err="1">
                <a:latin typeface="Courier" pitchFamily="2" charset="0"/>
                <a:ea typeface="Helvetica Neue Light" panose="02000403000000020004" pitchFamily="2" charset="0"/>
              </a:rPr>
              <a:t>InteinPSSM</a:t>
            </a:r>
            <a:endParaRPr lang="en-US" sz="1400" dirty="0">
              <a:latin typeface="Courier" pitchFamily="2" charset="0"/>
              <a:ea typeface="Helvetica Neue Light" panose="02000403000000020004" pitchFamily="2" charset="0"/>
            </a:endParaRPr>
          </a:p>
          <a:p>
            <a:r>
              <a:rPr lang="en-US" sz="1400" dirty="0">
                <a:latin typeface="Courier" pitchFamily="2" charset="0"/>
                <a:ea typeface="Helvetica Neue Light" panose="02000403000000020004" pitchFamily="2" charset="0"/>
              </a:rPr>
              <a:t>#SBATCH --nodes=1</a:t>
            </a:r>
          </a:p>
          <a:p>
            <a:r>
              <a:rPr lang="en-US" sz="1400" dirty="0">
                <a:latin typeface="Courier" pitchFamily="2" charset="0"/>
                <a:ea typeface="Helvetica Neue Light" panose="02000403000000020004" pitchFamily="2" charset="0"/>
              </a:rPr>
              <a:t>#SBATCH --</a:t>
            </a:r>
            <a:r>
              <a:rPr lang="en-US" sz="1400" dirty="0" err="1">
                <a:latin typeface="Courier" pitchFamily="2" charset="0"/>
                <a:ea typeface="Helvetica Neue Light" panose="02000403000000020004" pitchFamily="2" charset="0"/>
              </a:rPr>
              <a:t>qos</a:t>
            </a:r>
            <a:r>
              <a:rPr lang="en-US" sz="1400" dirty="0">
                <a:latin typeface="Courier" pitchFamily="2" charset="0"/>
                <a:ea typeface="Helvetica Neue Light" panose="02000403000000020004" pitchFamily="2" charset="0"/>
              </a:rPr>
              <a:t>=</a:t>
            </a:r>
            <a:r>
              <a:rPr lang="en-US" sz="1400" dirty="0" err="1">
                <a:latin typeface="Courier" pitchFamily="2" charset="0"/>
                <a:ea typeface="Helvetica Neue Light" panose="02000403000000020004" pitchFamily="2" charset="0"/>
              </a:rPr>
              <a:t>mcbstudent</a:t>
            </a:r>
            <a:endParaRPr lang="en-US" sz="1400" dirty="0">
              <a:latin typeface="Courier" pitchFamily="2" charset="0"/>
              <a:ea typeface="Helvetica Neue Light" panose="02000403000000020004" pitchFamily="2" charset="0"/>
            </a:endParaRPr>
          </a:p>
          <a:p>
            <a:r>
              <a:rPr lang="en-US" sz="1400" dirty="0">
                <a:latin typeface="Courier" pitchFamily="2" charset="0"/>
                <a:ea typeface="Helvetica Neue Light" panose="02000403000000020004" pitchFamily="2" charset="0"/>
              </a:rPr>
              <a:t>#SBATCH --partition=</a:t>
            </a:r>
            <a:r>
              <a:rPr lang="en-US" sz="1400" dirty="0" err="1">
                <a:latin typeface="Courier" pitchFamily="2" charset="0"/>
                <a:ea typeface="Helvetica Neue Light" panose="02000403000000020004" pitchFamily="2" charset="0"/>
              </a:rPr>
              <a:t>mcbstudent</a:t>
            </a:r>
            <a:endParaRPr lang="en-US" sz="1400" dirty="0">
              <a:latin typeface="Courier" pitchFamily="2" charset="0"/>
              <a:ea typeface="Helvetica Neue Light" panose="02000403000000020004" pitchFamily="2" charset="0"/>
            </a:endParaRPr>
          </a:p>
          <a:p>
            <a:r>
              <a:rPr lang="en-US" sz="1400" dirty="0">
                <a:latin typeface="Courier" pitchFamily="2" charset="0"/>
                <a:ea typeface="Helvetica Neue Light" panose="02000403000000020004" pitchFamily="2" charset="0"/>
              </a:rPr>
              <a:t>#SBATCH --</a:t>
            </a:r>
            <a:r>
              <a:rPr lang="en-US" sz="1400" dirty="0" err="1">
                <a:latin typeface="Courier" pitchFamily="2" charset="0"/>
                <a:ea typeface="Helvetica Neue Light" panose="02000403000000020004" pitchFamily="2" charset="0"/>
              </a:rPr>
              <a:t>ntasks</a:t>
            </a:r>
            <a:r>
              <a:rPr lang="en-US" sz="1400" dirty="0">
                <a:latin typeface="Courier" pitchFamily="2" charset="0"/>
                <a:ea typeface="Helvetica Neue Light" panose="02000403000000020004" pitchFamily="2" charset="0"/>
              </a:rPr>
              <a:t>=1</a:t>
            </a:r>
          </a:p>
          <a:p>
            <a:r>
              <a:rPr lang="en-US" sz="1400" dirty="0">
                <a:latin typeface="Courier" pitchFamily="2" charset="0"/>
                <a:ea typeface="Helvetica Neue Light" panose="02000403000000020004" pitchFamily="2" charset="0"/>
              </a:rPr>
              <a:t>#SBATCH --</a:t>
            </a:r>
            <a:r>
              <a:rPr lang="en-US" sz="1400" dirty="0" err="1">
                <a:latin typeface="Courier" pitchFamily="2" charset="0"/>
                <a:ea typeface="Helvetica Neue Light" panose="02000403000000020004" pitchFamily="2" charset="0"/>
              </a:rPr>
              <a:t>cpus</a:t>
            </a:r>
            <a:r>
              <a:rPr lang="en-US" sz="1400" dirty="0">
                <a:latin typeface="Courier" pitchFamily="2" charset="0"/>
                <a:ea typeface="Helvetica Neue Light" panose="02000403000000020004" pitchFamily="2" charset="0"/>
              </a:rPr>
              <a:t>-per-task=2</a:t>
            </a:r>
          </a:p>
          <a:p>
            <a:r>
              <a:rPr lang="en-US" sz="1400" dirty="0">
                <a:latin typeface="Courier" pitchFamily="2" charset="0"/>
                <a:ea typeface="Helvetica Neue Light" panose="02000403000000020004" pitchFamily="2" charset="0"/>
              </a:rPr>
              <a:t>#SBATCH --mem=30gb</a:t>
            </a:r>
          </a:p>
          <a:p>
            <a:r>
              <a:rPr lang="en-US" sz="1400" dirty="0">
                <a:latin typeface="Courier" pitchFamily="2" charset="0"/>
                <a:ea typeface="Helvetica Neue Light" panose="02000403000000020004" pitchFamily="2" charset="0"/>
              </a:rPr>
              <a:t>#SBATCH -o </a:t>
            </a:r>
            <a:r>
              <a:rPr lang="en-US" sz="1400" dirty="0" err="1">
                <a:latin typeface="Courier" pitchFamily="2" charset="0"/>
                <a:ea typeface="Helvetica Neue Light" panose="02000403000000020004" pitchFamily="2" charset="0"/>
              </a:rPr>
              <a:t>InteinPSSM.out</a:t>
            </a:r>
            <a:endParaRPr lang="en-US" sz="1400" dirty="0">
              <a:latin typeface="Courier" pitchFamily="2" charset="0"/>
              <a:ea typeface="Helvetica Neue Light" panose="02000403000000020004" pitchFamily="2" charset="0"/>
            </a:endParaRPr>
          </a:p>
          <a:p>
            <a:r>
              <a:rPr lang="en-US" sz="1400" dirty="0">
                <a:latin typeface="Courier" pitchFamily="2" charset="0"/>
                <a:ea typeface="Helvetica Neue Light" panose="02000403000000020004" pitchFamily="2" charset="0"/>
              </a:rPr>
              <a:t>#SBATCH -t 300:00:00</a:t>
            </a:r>
          </a:p>
          <a:p>
            <a:r>
              <a:rPr lang="en-US" sz="1400" dirty="0">
                <a:solidFill>
                  <a:srgbClr val="00B050"/>
                </a:solidFill>
                <a:latin typeface="Courier" pitchFamily="2" charset="0"/>
                <a:ea typeface="Helvetica Neue Light" panose="02000403000000020004" pitchFamily="2" charset="0"/>
              </a:rPr>
              <a:t>#the above details the resources that the workload manager will request from the cluster.</a:t>
            </a:r>
          </a:p>
          <a:p>
            <a:r>
              <a:rPr lang="en-US" sz="1400" dirty="0">
                <a:solidFill>
                  <a:srgbClr val="00B050"/>
                </a:solidFill>
                <a:latin typeface="Courier" pitchFamily="2" charset="0"/>
                <a:ea typeface="Helvetica Neue Light" panose="02000403000000020004" pitchFamily="2" charset="0"/>
              </a:rPr>
              <a:t># in this case, 1 node, 2 </a:t>
            </a:r>
            <a:r>
              <a:rPr lang="en-US" sz="1400" dirty="0" err="1">
                <a:solidFill>
                  <a:srgbClr val="00B050"/>
                </a:solidFill>
                <a:latin typeface="Courier" pitchFamily="2" charset="0"/>
                <a:ea typeface="Helvetica Neue Light" panose="02000403000000020004" pitchFamily="2" charset="0"/>
              </a:rPr>
              <a:t>cpus</a:t>
            </a:r>
            <a:r>
              <a:rPr lang="en-US" sz="1400" dirty="0">
                <a:solidFill>
                  <a:srgbClr val="00B050"/>
                </a:solidFill>
                <a:latin typeface="Courier" pitchFamily="2" charset="0"/>
                <a:ea typeface="Helvetica Neue Light" panose="02000403000000020004" pitchFamily="2" charset="0"/>
              </a:rPr>
              <a:t> and 30gb of memory.</a:t>
            </a:r>
          </a:p>
          <a:p>
            <a:r>
              <a:rPr lang="en-US" sz="1400" dirty="0">
                <a:solidFill>
                  <a:srgbClr val="00B050"/>
                </a:solidFill>
                <a:latin typeface="Courier" pitchFamily="2" charset="0"/>
                <a:ea typeface="Helvetica Neue Light" panose="02000403000000020004" pitchFamily="2" charset="0"/>
              </a:rPr>
              <a:t>#-t is set to 300 hours</a:t>
            </a:r>
          </a:p>
          <a:p>
            <a:endParaRPr lang="en-US" sz="1400" dirty="0">
              <a:latin typeface="Courier" pitchFamily="2" charset="0"/>
              <a:ea typeface="Helvetica Neue Light" panose="02000403000000020004" pitchFamily="2" charset="0"/>
            </a:endParaRPr>
          </a:p>
          <a:p>
            <a:r>
              <a:rPr lang="en-US" sz="1400" dirty="0" err="1">
                <a:latin typeface="Courier" pitchFamily="2" charset="0"/>
                <a:ea typeface="Helvetica Neue Light" panose="02000403000000020004" pitchFamily="2" charset="0"/>
              </a:rPr>
              <a:t>pwd;hostname;date</a:t>
            </a:r>
            <a:endParaRPr lang="en-US" sz="1400" dirty="0">
              <a:latin typeface="Courier" pitchFamily="2" charset="0"/>
              <a:ea typeface="Helvetica Neue Light" panose="02000403000000020004" pitchFamily="2" charset="0"/>
            </a:endParaRPr>
          </a:p>
          <a:p>
            <a:r>
              <a:rPr lang="en-US" sz="1400" dirty="0">
                <a:solidFill>
                  <a:srgbClr val="00B050"/>
                </a:solidFill>
                <a:latin typeface="Courier" pitchFamily="2" charset="0"/>
                <a:ea typeface="Helvetica Neue Light" panose="02000403000000020004" pitchFamily="2" charset="0"/>
              </a:rPr>
              <a:t>#prints out to logfile</a:t>
            </a:r>
          </a:p>
          <a:p>
            <a:r>
              <a:rPr lang="en-US" sz="1400" dirty="0">
                <a:latin typeface="Courier" pitchFamily="2" charset="0"/>
                <a:ea typeface="Helvetica Neue Light" panose="02000403000000020004" pitchFamily="2" charset="0"/>
              </a:rPr>
              <a:t>module load blast</a:t>
            </a:r>
          </a:p>
          <a:p>
            <a:r>
              <a:rPr lang="en-US" sz="1400" dirty="0">
                <a:solidFill>
                  <a:srgbClr val="00B050"/>
                </a:solidFill>
                <a:latin typeface="Courier" pitchFamily="2" charset="0"/>
                <a:ea typeface="Helvetica Neue Light" panose="02000403000000020004" pitchFamily="2" charset="0"/>
              </a:rPr>
              <a:t>#loads blast module</a:t>
            </a:r>
          </a:p>
          <a:p>
            <a:r>
              <a:rPr lang="en-US" sz="1400" dirty="0" err="1">
                <a:latin typeface="Courier" pitchFamily="2" charset="0"/>
                <a:ea typeface="Helvetica Neue Light" panose="02000403000000020004" pitchFamily="2" charset="0"/>
              </a:rPr>
              <a:t>psiblast</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db</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isg</a:t>
            </a:r>
            <a:r>
              <a:rPr lang="en-US" sz="1400" dirty="0">
                <a:latin typeface="Courier" pitchFamily="2" charset="0"/>
                <a:ea typeface="Helvetica Neue Light" panose="02000403000000020004" pitchFamily="2" charset="0"/>
              </a:rPr>
              <a:t>/shared/databases/</a:t>
            </a:r>
            <a:r>
              <a:rPr lang="en-US" sz="1400" dirty="0" err="1">
                <a:latin typeface="Courier" pitchFamily="2" charset="0"/>
                <a:ea typeface="Helvetica Neue Light" panose="02000403000000020004" pitchFamily="2" charset="0"/>
              </a:rPr>
              <a:t>uniprot</a:t>
            </a:r>
            <a:r>
              <a:rPr lang="en-US" sz="1400" dirty="0">
                <a:latin typeface="Courier" pitchFamily="2" charset="0"/>
                <a:ea typeface="Helvetica Neue Light" panose="02000403000000020004" pitchFamily="2" charset="0"/>
              </a:rPr>
              <a:t>/uniref50/uniref50 -out </a:t>
            </a:r>
            <a:r>
              <a:rPr lang="en-US" sz="1400" dirty="0" err="1">
                <a:latin typeface="Courier" pitchFamily="2" charset="0"/>
                <a:ea typeface="Helvetica Neue Light" panose="02000403000000020004" pitchFamily="2" charset="0"/>
              </a:rPr>
              <a:t>out.inteinq</a:t>
            </a:r>
            <a:r>
              <a:rPr lang="en-US" sz="1400" dirty="0">
                <a:latin typeface="Courier" pitchFamily="2" charset="0"/>
                <a:ea typeface="Helvetica Neue Light" panose="02000403000000020004" pitchFamily="2" charset="0"/>
              </a:rPr>
              <a:t> -query </a:t>
            </a:r>
            <a:r>
              <a:rPr lang="en-US" sz="1400" dirty="0" err="1">
                <a:latin typeface="Courier" pitchFamily="2" charset="0"/>
                <a:ea typeface="Helvetica Neue Light" panose="02000403000000020004" pitchFamily="2" charset="0"/>
              </a:rPr>
              <a:t>intein_query.fasta</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out_pssm</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inteinquery.pssm</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out_ascii_pssm</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inteinquery.asci.pssm</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inclusion_ethresh</a:t>
            </a:r>
            <a:r>
              <a:rPr lang="en-US" sz="1400" dirty="0">
                <a:latin typeface="Courier" pitchFamily="2" charset="0"/>
                <a:ea typeface="Helvetica Neue Light" panose="02000403000000020004" pitchFamily="2" charset="0"/>
              </a:rPr>
              <a:t> 0.0001 -</a:t>
            </a:r>
            <a:r>
              <a:rPr lang="en-US" sz="1400" dirty="0" err="1">
                <a:latin typeface="Courier" pitchFamily="2" charset="0"/>
                <a:ea typeface="Helvetica Neue Light" panose="02000403000000020004" pitchFamily="2" charset="0"/>
              </a:rPr>
              <a:t>outfmt</a:t>
            </a:r>
            <a:r>
              <a:rPr lang="en-US" sz="1400" dirty="0">
                <a:latin typeface="Courier" pitchFamily="2" charset="0"/>
                <a:ea typeface="Helvetica Neue Light" panose="02000403000000020004" pitchFamily="2" charset="0"/>
              </a:rPr>
              <a:t> 6 -</a:t>
            </a:r>
            <a:r>
              <a:rPr lang="en-US" sz="1400" dirty="0" err="1">
                <a:latin typeface="Courier" pitchFamily="2" charset="0"/>
                <a:ea typeface="Helvetica Neue Light" panose="02000403000000020004" pitchFamily="2" charset="0"/>
              </a:rPr>
              <a:t>num_iterations</a:t>
            </a:r>
            <a:r>
              <a:rPr lang="en-US" sz="1400" dirty="0">
                <a:latin typeface="Courier" pitchFamily="2" charset="0"/>
                <a:ea typeface="Helvetica Neue Light" panose="02000403000000020004" pitchFamily="2" charset="0"/>
              </a:rPr>
              <a:t> 5 -</a:t>
            </a:r>
            <a:r>
              <a:rPr lang="en-US" sz="1400" dirty="0" err="1">
                <a:latin typeface="Courier" pitchFamily="2" charset="0"/>
                <a:ea typeface="Helvetica Neue Light" panose="02000403000000020004" pitchFamily="2" charset="0"/>
              </a:rPr>
              <a:t>num_threads</a:t>
            </a:r>
            <a:r>
              <a:rPr lang="en-US" sz="1400" dirty="0">
                <a:latin typeface="Courier" pitchFamily="2" charset="0"/>
                <a:ea typeface="Helvetica Neue Light" panose="02000403000000020004" pitchFamily="2" charset="0"/>
              </a:rPr>
              <a:t> 2 -</a:t>
            </a:r>
            <a:r>
              <a:rPr lang="en-US" sz="1400" dirty="0" err="1">
                <a:latin typeface="Courier" pitchFamily="2" charset="0"/>
                <a:ea typeface="Helvetica Neue Light" panose="02000403000000020004" pitchFamily="2" charset="0"/>
              </a:rPr>
              <a:t>save_pssm_after_last_round</a:t>
            </a:r>
            <a:endParaRPr lang="en-US" sz="1400" dirty="0">
              <a:latin typeface="Courier" pitchFamily="2" charset="0"/>
              <a:ea typeface="Helvetica Neue Light" panose="02000403000000020004" pitchFamily="2" charset="0"/>
            </a:endParaRPr>
          </a:p>
          <a:p>
            <a:r>
              <a:rPr lang="en-US" sz="1400" dirty="0">
                <a:solidFill>
                  <a:srgbClr val="00B050"/>
                </a:solidFill>
                <a:latin typeface="Courier" pitchFamily="2" charset="0"/>
                <a:ea typeface="Helvetica Neue Light" panose="02000403000000020004" pitchFamily="2" charset="0"/>
              </a:rPr>
              <a:t>#runs </a:t>
            </a:r>
            <a:r>
              <a:rPr lang="en-US" sz="1400" dirty="0" err="1">
                <a:solidFill>
                  <a:srgbClr val="00B050"/>
                </a:solidFill>
                <a:latin typeface="Courier" pitchFamily="2" charset="0"/>
                <a:ea typeface="Helvetica Neue Light" panose="02000403000000020004" pitchFamily="2" charset="0"/>
              </a:rPr>
              <a:t>PSIblast</a:t>
            </a:r>
            <a:r>
              <a:rPr lang="en-US" sz="1400" dirty="0">
                <a:solidFill>
                  <a:srgbClr val="00B050"/>
                </a:solidFill>
                <a:latin typeface="Courier" pitchFamily="2" charset="0"/>
                <a:ea typeface="Helvetica Neue Light" panose="02000403000000020004" pitchFamily="2" charset="0"/>
              </a:rPr>
              <a:t> using </a:t>
            </a:r>
            <a:r>
              <a:rPr lang="en-US" sz="1400" dirty="0" err="1">
                <a:solidFill>
                  <a:srgbClr val="00B050"/>
                </a:solidFill>
                <a:latin typeface="Courier" pitchFamily="2" charset="0"/>
                <a:ea typeface="Helvetica Neue Light" panose="02000403000000020004" pitchFamily="2" charset="0"/>
              </a:rPr>
              <a:t>intein_query.fasta</a:t>
            </a:r>
            <a:r>
              <a:rPr lang="en-US" sz="1400" dirty="0">
                <a:solidFill>
                  <a:srgbClr val="00B050"/>
                </a:solidFill>
                <a:latin typeface="Courier" pitchFamily="2" charset="0"/>
                <a:ea typeface="Helvetica Neue Light" panose="02000403000000020004" pitchFamily="2" charset="0"/>
              </a:rPr>
              <a:t> as query and saves PSSM in two formats</a:t>
            </a:r>
          </a:p>
          <a:p>
            <a:r>
              <a:rPr lang="en-US" sz="1400" dirty="0">
                <a:solidFill>
                  <a:srgbClr val="00B050"/>
                </a:solidFill>
                <a:latin typeface="Courier" pitchFamily="2" charset="0"/>
                <a:ea typeface="Helvetica Neue Light" panose="02000403000000020004" pitchFamily="2" charset="0"/>
              </a:rPr>
              <a:t>#the </a:t>
            </a:r>
            <a:r>
              <a:rPr lang="en-US" sz="1400" dirty="0" err="1">
                <a:solidFill>
                  <a:srgbClr val="00B050"/>
                </a:solidFill>
                <a:latin typeface="Courier" pitchFamily="2" charset="0"/>
                <a:ea typeface="Helvetica Neue Light" panose="02000403000000020004" pitchFamily="2" charset="0"/>
              </a:rPr>
              <a:t>PSIblast</a:t>
            </a:r>
            <a:r>
              <a:rPr lang="en-US" sz="1400" dirty="0">
                <a:solidFill>
                  <a:srgbClr val="00B050"/>
                </a:solidFill>
                <a:latin typeface="Courier" pitchFamily="2" charset="0"/>
                <a:ea typeface="Helvetica Neue Light" panose="02000403000000020004" pitchFamily="2" charset="0"/>
              </a:rPr>
              <a:t> command is on one line </a:t>
            </a:r>
          </a:p>
          <a:p>
            <a:endParaRPr lang="en-US" dirty="0"/>
          </a:p>
        </p:txBody>
      </p:sp>
      <p:sp>
        <p:nvSpPr>
          <p:cNvPr id="4" name="TextBox 3">
            <a:extLst>
              <a:ext uri="{FF2B5EF4-FFF2-40B4-BE49-F238E27FC236}">
                <a16:creationId xmlns:a16="http://schemas.microsoft.com/office/drawing/2014/main" id="{C2952C6F-416F-A64E-BC79-A618278A2FDF}"/>
              </a:ext>
            </a:extLst>
          </p:cNvPr>
          <p:cNvSpPr txBox="1"/>
          <p:nvPr/>
        </p:nvSpPr>
        <p:spPr>
          <a:xfrm>
            <a:off x="364435" y="5987957"/>
            <a:ext cx="4645824" cy="830997"/>
          </a:xfrm>
          <a:prstGeom prst="rect">
            <a:avLst/>
          </a:prstGeom>
          <a:noFill/>
        </p:spPr>
        <p:txBody>
          <a:bodyPr wrap="none" rtlCol="0">
            <a:spAutoFit/>
          </a:bodyPr>
          <a:lstStyle/>
          <a:p>
            <a:r>
              <a:rPr lang="en-US" dirty="0"/>
              <a:t>Execute from the </a:t>
            </a:r>
            <a:r>
              <a:rPr lang="en-US" dirty="0" err="1"/>
              <a:t>commandline</a:t>
            </a:r>
            <a:r>
              <a:rPr lang="en-US" dirty="0"/>
              <a:t>:</a:t>
            </a:r>
          </a:p>
          <a:p>
            <a:r>
              <a:rPr lang="en-US" dirty="0"/>
              <a:t>      &gt; </a:t>
            </a:r>
            <a:r>
              <a:rPr lang="en-US" dirty="0" err="1">
                <a:latin typeface="Courier New" panose="02070309020205020404" pitchFamily="49" charset="0"/>
                <a:cs typeface="Courier New" panose="02070309020205020404" pitchFamily="49" charset="0"/>
              </a:rPr>
              <a:t>sbatch</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your_name.sh</a:t>
            </a:r>
            <a:r>
              <a:rPr lang="en-US"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17328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294289" y="178676"/>
            <a:ext cx="7772400" cy="1143000"/>
          </a:xfrm>
        </p:spPr>
        <p:txBody>
          <a:bodyPr/>
          <a:lstStyle/>
          <a:p>
            <a:pPr algn="l" eaLnBrk="1" hangingPunct="1"/>
            <a:r>
              <a:rPr lang="en-US" sz="2400" b="1" dirty="0">
                <a:solidFill>
                  <a:srgbClr val="003366"/>
                </a:solidFill>
                <a:latin typeface="Calibri" panose="020F0502020204030204" pitchFamily="34" charset="0"/>
                <a:cs typeface="Calibri" panose="020F0502020204030204" pitchFamily="34" charset="0"/>
              </a:rPr>
              <a:t>To use the PSSM to search a protein databank</a:t>
            </a:r>
            <a:br>
              <a:rPr lang="en-US" sz="2400" b="1" dirty="0">
                <a:solidFill>
                  <a:srgbClr val="003366"/>
                </a:solidFill>
                <a:latin typeface="Calibri" panose="020F0502020204030204" pitchFamily="34" charset="0"/>
                <a:cs typeface="Calibri" panose="020F0502020204030204" pitchFamily="34" charset="0"/>
              </a:rPr>
            </a:br>
            <a:r>
              <a:rPr lang="en-US" sz="2400" b="1" dirty="0">
                <a:solidFill>
                  <a:srgbClr val="003366"/>
                </a:solidFill>
                <a:latin typeface="Calibri" panose="020F0502020204030204" pitchFamily="34" charset="0"/>
                <a:cs typeface="Calibri" panose="020F0502020204030204" pitchFamily="34" charset="0"/>
              </a:rPr>
              <a:t>     (often custom made):</a:t>
            </a: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BB32E4C-60F3-DA4B-94C6-8DDB71070577}"/>
              </a:ext>
            </a:extLst>
          </p:cNvPr>
          <p:cNvSpPr txBox="1"/>
          <p:nvPr/>
        </p:nvSpPr>
        <p:spPr>
          <a:xfrm>
            <a:off x="1008994" y="2583113"/>
            <a:ext cx="9082537" cy="707886"/>
          </a:xfrm>
          <a:prstGeom prst="rect">
            <a:avLst/>
          </a:prstGeom>
          <a:noFill/>
        </p:spPr>
        <p:txBody>
          <a:bodyPr wrap="square" rtlCol="0">
            <a:spAutoFit/>
          </a:bodyPr>
          <a:lstStyle/>
          <a:p>
            <a:r>
              <a:rPr lang="en-US" sz="2000" dirty="0" err="1">
                <a:latin typeface="Calibri" panose="020F0502020204030204" pitchFamily="34" charset="0"/>
                <a:cs typeface="Calibri" panose="020F0502020204030204" pitchFamily="34" charset="0"/>
              </a:rPr>
              <a:t>psiblast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db</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your_protein_databank.faa</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t>
            </a:r>
            <a:r>
              <a:rPr lang="en-US" sz="2000" b="1" dirty="0" err="1">
                <a:latin typeface="Calibri" panose="020F0502020204030204" pitchFamily="34" charset="0"/>
                <a:cs typeface="Calibri" panose="020F0502020204030204" pitchFamily="34" charset="0"/>
              </a:rPr>
              <a:t>in_pssm</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your_PSSM.pssm</a:t>
            </a:r>
            <a:r>
              <a:rPr lang="en-US" sz="2000" dirty="0">
                <a:latin typeface="Calibri" panose="020F0502020204030204" pitchFamily="34" charset="0"/>
                <a:cs typeface="Calibri" panose="020F0502020204030204" pitchFamily="34" charset="0"/>
              </a:rPr>
              <a:t> -out </a:t>
            </a:r>
            <a:r>
              <a:rPr lang="en-US" sz="2000" dirty="0" err="1">
                <a:latin typeface="Calibri" panose="020F0502020204030204" pitchFamily="34" charset="0"/>
                <a:cs typeface="Calibri" panose="020F0502020204030204" pitchFamily="34" charset="0"/>
              </a:rPr>
              <a:t>PSIblastP.out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inclusion_ethresh</a:t>
            </a:r>
            <a:r>
              <a:rPr lang="en-US" sz="2000" dirty="0">
                <a:latin typeface="Calibri" panose="020F0502020204030204" pitchFamily="34" charset="0"/>
                <a:cs typeface="Calibri" panose="020F0502020204030204" pitchFamily="34" charset="0"/>
              </a:rPr>
              <a:t> 1e-3 -</a:t>
            </a:r>
            <a:r>
              <a:rPr lang="en-US" sz="2000" dirty="0" err="1">
                <a:latin typeface="Calibri" panose="020F0502020204030204" pitchFamily="34" charset="0"/>
                <a:cs typeface="Calibri" panose="020F0502020204030204" pitchFamily="34" charset="0"/>
              </a:rPr>
              <a:t>evalue</a:t>
            </a:r>
            <a:r>
              <a:rPr lang="en-US" sz="2000" dirty="0">
                <a:latin typeface="Calibri" panose="020F0502020204030204" pitchFamily="34" charset="0"/>
                <a:cs typeface="Calibri" panose="020F0502020204030204" pitchFamily="34" charset="0"/>
              </a:rPr>
              <a:t> 1e-3 -</a:t>
            </a:r>
            <a:r>
              <a:rPr lang="en-US" sz="2000" dirty="0" err="1">
                <a:latin typeface="Calibri" panose="020F0502020204030204" pitchFamily="34" charset="0"/>
                <a:cs typeface="Calibri" panose="020F0502020204030204" pitchFamily="34" charset="0"/>
              </a:rPr>
              <a:t>outfmt</a:t>
            </a:r>
            <a:r>
              <a:rPr lang="en-US" sz="2000" dirty="0">
                <a:latin typeface="Calibri" panose="020F0502020204030204" pitchFamily="34" charset="0"/>
                <a:cs typeface="Calibri" panose="020F0502020204030204" pitchFamily="34" charset="0"/>
              </a:rPr>
              <a:t> 6 -</a:t>
            </a:r>
            <a:r>
              <a:rPr lang="en-US" sz="2000" dirty="0" err="1">
                <a:latin typeface="Calibri" panose="020F0502020204030204" pitchFamily="34" charset="0"/>
                <a:cs typeface="Calibri" panose="020F0502020204030204" pitchFamily="34" charset="0"/>
              </a:rPr>
              <a:t>num_threads</a:t>
            </a:r>
            <a:r>
              <a:rPr lang="en-US" sz="2000" dirty="0">
                <a:latin typeface="Calibri" panose="020F0502020204030204" pitchFamily="34" charset="0"/>
                <a:cs typeface="Calibri" panose="020F0502020204030204" pitchFamily="34" charset="0"/>
              </a:rPr>
              <a:t> 2</a:t>
            </a:r>
          </a:p>
        </p:txBody>
      </p:sp>
      <p:sp>
        <p:nvSpPr>
          <p:cNvPr id="3" name="TextBox 2">
            <a:extLst>
              <a:ext uri="{FF2B5EF4-FFF2-40B4-BE49-F238E27FC236}">
                <a16:creationId xmlns:a16="http://schemas.microsoft.com/office/drawing/2014/main" id="{51C4099C-C126-7B4B-8AC2-E3D3A17A34F5}"/>
              </a:ext>
            </a:extLst>
          </p:cNvPr>
          <p:cNvSpPr txBox="1"/>
          <p:nvPr/>
        </p:nvSpPr>
        <p:spPr>
          <a:xfrm>
            <a:off x="1008994" y="3567001"/>
            <a:ext cx="9428164" cy="3170099"/>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As we do not do any iterations, the value for the e-value can be higher; however, if you only want significant hits, 1e-3 is appropriate.  </a:t>
            </a:r>
          </a:p>
          <a:p>
            <a:endParaRPr lang="en-US" sz="2000" dirty="0">
              <a:solidFill>
                <a:srgbClr val="00B050"/>
              </a:solidFill>
              <a:latin typeface="Calibri" panose="020F0502020204030204" pitchFamily="34" charset="0"/>
              <a:cs typeface="Calibri" panose="020F0502020204030204" pitchFamily="34" charset="0"/>
            </a:endParaRPr>
          </a:p>
          <a:p>
            <a:r>
              <a:rPr lang="en-US" sz="2000" b="1" dirty="0">
                <a:solidFill>
                  <a:srgbClr val="00B050"/>
                </a:solidFill>
                <a:latin typeface="Calibri" panose="020F0502020204030204" pitchFamily="34" charset="0"/>
                <a:cs typeface="Calibri" panose="020F0502020204030204" pitchFamily="34" charset="0"/>
              </a:rPr>
              <a:t>The default value for -</a:t>
            </a:r>
            <a:r>
              <a:rPr lang="en-US" sz="2000" b="1" dirty="0" err="1">
                <a:solidFill>
                  <a:srgbClr val="00B050"/>
                </a:solidFill>
                <a:latin typeface="Calibri" panose="020F0502020204030204" pitchFamily="34" charset="0"/>
                <a:cs typeface="Calibri" panose="020F0502020204030204" pitchFamily="34" charset="0"/>
              </a:rPr>
              <a:t>evalue</a:t>
            </a:r>
            <a:r>
              <a:rPr lang="en-US" sz="2000" b="1" dirty="0">
                <a:solidFill>
                  <a:srgbClr val="00B050"/>
                </a:solidFill>
                <a:latin typeface="Calibri" panose="020F0502020204030204" pitchFamily="34" charset="0"/>
                <a:cs typeface="Calibri" panose="020F0502020204030204" pitchFamily="34" charset="0"/>
              </a:rPr>
              <a:t> </a:t>
            </a:r>
            <a:r>
              <a:rPr lang="en-US" sz="2000" dirty="0">
                <a:solidFill>
                  <a:srgbClr val="00B050"/>
                </a:solidFill>
                <a:latin typeface="Calibri" panose="020F0502020204030204" pitchFamily="34" charset="0"/>
                <a:cs typeface="Calibri" panose="020F0502020204030204" pitchFamily="34" charset="0"/>
              </a:rPr>
              <a:t>(the value up to which matches are reported in the </a:t>
            </a:r>
            <a:r>
              <a:rPr lang="en-US" sz="2000" dirty="0" err="1">
                <a:solidFill>
                  <a:srgbClr val="00B050"/>
                </a:solidFill>
                <a:latin typeface="Calibri" panose="020F0502020204030204" pitchFamily="34" charset="0"/>
                <a:cs typeface="Calibri" panose="020F0502020204030204" pitchFamily="34" charset="0"/>
              </a:rPr>
              <a:t>outfile</a:t>
            </a:r>
            <a:r>
              <a:rPr lang="en-US" sz="2000" dirty="0">
                <a:solidFill>
                  <a:srgbClr val="00B050"/>
                </a:solidFill>
                <a:latin typeface="Calibri" panose="020F0502020204030204" pitchFamily="34" charset="0"/>
                <a:cs typeface="Calibri" panose="020F0502020204030204" pitchFamily="34" charset="0"/>
              </a:rPr>
              <a:t>) </a:t>
            </a:r>
            <a:r>
              <a:rPr lang="en-US" sz="2000" b="1" dirty="0">
                <a:solidFill>
                  <a:srgbClr val="00B050"/>
                </a:solidFill>
                <a:latin typeface="Calibri" panose="020F0502020204030204" pitchFamily="34" charset="0"/>
                <a:cs typeface="Calibri" panose="020F0502020204030204" pitchFamily="34" charset="0"/>
              </a:rPr>
              <a:t>is 10.  </a:t>
            </a:r>
            <a:r>
              <a:rPr lang="en-US" sz="2000" dirty="0">
                <a:solidFill>
                  <a:srgbClr val="00B050"/>
                </a:solidFill>
                <a:latin typeface="Calibri" panose="020F0502020204030204" pitchFamily="34" charset="0"/>
                <a:cs typeface="Calibri" panose="020F0502020204030204" pitchFamily="34" charset="0"/>
              </a:rPr>
              <a:t>This may lead to problems, when you use a script to extract the number of significant hits. </a:t>
            </a:r>
          </a:p>
          <a:p>
            <a:endParaRPr lang="en-US" sz="2000" dirty="0">
              <a:solidFill>
                <a:srgbClr val="00B050"/>
              </a:solidFill>
              <a:latin typeface="Calibri" panose="020F0502020204030204" pitchFamily="34" charset="0"/>
              <a:cs typeface="Calibri" panose="020F0502020204030204" pitchFamily="34" charset="0"/>
            </a:endParaRPr>
          </a:p>
          <a:p>
            <a:r>
              <a:rPr lang="en-US" sz="2000" dirty="0">
                <a:solidFill>
                  <a:srgbClr val="00B050"/>
                </a:solidFill>
                <a:latin typeface="Calibri" panose="020F0502020204030204" pitchFamily="34" charset="0"/>
                <a:cs typeface="Calibri" panose="020F0502020204030204" pitchFamily="34" charset="0"/>
              </a:rPr>
              <a:t>The results will be written into a table with the name </a:t>
            </a:r>
            <a:r>
              <a:rPr lang="en-US" sz="2000" dirty="0" err="1">
                <a:solidFill>
                  <a:srgbClr val="00B050"/>
                </a:solidFill>
                <a:latin typeface="Calibri" panose="020F0502020204030204" pitchFamily="34" charset="0"/>
                <a:cs typeface="Calibri" panose="020F0502020204030204" pitchFamily="34" charset="0"/>
              </a:rPr>
              <a:t>PSIblastP.out</a:t>
            </a:r>
            <a:r>
              <a:rPr lang="en-US" sz="2000" dirty="0">
                <a:solidFill>
                  <a:srgbClr val="00B050"/>
                </a:solidFill>
                <a:latin typeface="Calibri" panose="020F0502020204030204" pitchFamily="34" charset="0"/>
                <a:cs typeface="Calibri" panose="020F0502020204030204" pitchFamily="34" charset="0"/>
              </a:rPr>
              <a:t>, or any other name that you want to use.   </a:t>
            </a:r>
          </a:p>
          <a:p>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18432BD-1571-1543-9B22-F61AAEA8221E}"/>
              </a:ext>
            </a:extLst>
          </p:cNvPr>
          <p:cNvSpPr txBox="1"/>
          <p:nvPr/>
        </p:nvSpPr>
        <p:spPr>
          <a:xfrm>
            <a:off x="1008994" y="1120899"/>
            <a:ext cx="10993819" cy="132343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Often you want to know, if an organism encodes homologous proteins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(you might want to know how many transposases, reverse transcriptase, </a:t>
            </a:r>
            <a:r>
              <a:rPr lang="en-US" sz="2000" dirty="0" err="1">
                <a:latin typeface="Calibri" panose="020F0502020204030204" pitchFamily="34" charset="0"/>
                <a:cs typeface="Calibri" panose="020F0502020204030204" pitchFamily="34" charset="0"/>
              </a:rPr>
              <a:t>transglycosidases</a:t>
            </a:r>
            <a:r>
              <a:rPr lang="en-US" sz="2000" dirty="0">
                <a:latin typeface="Calibri" panose="020F0502020204030204" pitchFamily="34" charset="0"/>
                <a:cs typeface="Calibri" panose="020F0502020204030204" pitchFamily="34" charset="0"/>
              </a:rPr>
              <a:t>,  or inteins are in a genome).  You can make a searchable databank from the proteins and search it with the PSSM you have created)</a:t>
            </a:r>
          </a:p>
        </p:txBody>
      </p:sp>
    </p:spTree>
    <p:extLst>
      <p:ext uri="{BB962C8B-B14F-4D97-AF65-F5344CB8AC3E}">
        <p14:creationId xmlns:p14="http://schemas.microsoft.com/office/powerpoint/2010/main" val="356450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399019" y="0"/>
            <a:ext cx="10393507" cy="1143000"/>
          </a:xfrm>
        </p:spPr>
        <p:txBody>
          <a:bodyPr/>
          <a:lstStyle/>
          <a:p>
            <a:pPr algn="l" eaLnBrk="1" hangingPunct="1"/>
            <a:r>
              <a:rPr lang="en-US" sz="2400" b="1" dirty="0">
                <a:solidFill>
                  <a:srgbClr val="003366"/>
                </a:solidFill>
                <a:latin typeface="Calibri" panose="020F0502020204030204" pitchFamily="34" charset="0"/>
                <a:cs typeface="Calibri" panose="020F0502020204030204" pitchFamily="34" charset="0"/>
              </a:rPr>
              <a:t>To use the PSSM to search a nucleotide databank</a:t>
            </a:r>
            <a:br>
              <a:rPr lang="en-US" sz="2400" b="1" dirty="0">
                <a:solidFill>
                  <a:srgbClr val="003366"/>
                </a:solidFill>
                <a:latin typeface="Calibri" panose="020F0502020204030204" pitchFamily="34" charset="0"/>
                <a:cs typeface="Calibri" panose="020F0502020204030204" pitchFamily="34" charset="0"/>
              </a:rPr>
            </a:br>
            <a:r>
              <a:rPr lang="en-US" sz="2400" b="1" dirty="0">
                <a:solidFill>
                  <a:srgbClr val="003366"/>
                </a:solidFill>
                <a:latin typeface="Calibri" panose="020F0502020204030204" pitchFamily="34" charset="0"/>
                <a:cs typeface="Calibri" panose="020F0502020204030204" pitchFamily="34" charset="0"/>
              </a:rPr>
              <a:t>     (often custom made):</a:t>
            </a: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BB32E4C-60F3-DA4B-94C6-8DDB71070577}"/>
              </a:ext>
            </a:extLst>
          </p:cNvPr>
          <p:cNvSpPr txBox="1"/>
          <p:nvPr/>
        </p:nvSpPr>
        <p:spPr>
          <a:xfrm>
            <a:off x="846083" y="2967336"/>
            <a:ext cx="10830910" cy="707886"/>
          </a:xfrm>
          <a:prstGeom prst="rect">
            <a:avLst/>
          </a:prstGeom>
          <a:noFill/>
        </p:spPr>
        <p:txBody>
          <a:bodyPr wrap="square" rtlCol="0">
            <a:spAutoFit/>
          </a:bodyPr>
          <a:lstStyle/>
          <a:p>
            <a:r>
              <a:rPr lang="en-US" sz="2000" dirty="0" err="1">
                <a:latin typeface="Courier New" panose="02070309020205020404" pitchFamily="49" charset="0"/>
                <a:cs typeface="Courier New" panose="02070309020205020404" pitchFamily="49" charset="0"/>
              </a:rPr>
              <a:t>tblastn</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db</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your_nucleotide_databank.fna</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in_pssm</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your_PSSM.pssm</a:t>
            </a:r>
            <a:r>
              <a:rPr lang="en-US" sz="2000" dirty="0">
                <a:latin typeface="Courier New" panose="02070309020205020404" pitchFamily="49" charset="0"/>
                <a:cs typeface="Courier New" panose="02070309020205020404" pitchFamily="49" charset="0"/>
              </a:rPr>
              <a:t> -out </a:t>
            </a:r>
            <a:r>
              <a:rPr lang="en-US" sz="2000" dirty="0" err="1">
                <a:latin typeface="Courier New" panose="02070309020205020404" pitchFamily="49" charset="0"/>
                <a:cs typeface="Courier New" panose="02070309020205020404" pitchFamily="49" charset="0"/>
              </a:rPr>
              <a:t>psitblastn.out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evalue</a:t>
            </a:r>
            <a:r>
              <a:rPr lang="en-US" sz="2000" dirty="0">
                <a:latin typeface="Courier New" panose="02070309020205020404" pitchFamily="49" charset="0"/>
                <a:cs typeface="Courier New" panose="02070309020205020404" pitchFamily="49" charset="0"/>
              </a:rPr>
              <a:t> 1e-3 -</a:t>
            </a:r>
            <a:r>
              <a:rPr lang="en-US" sz="2000" dirty="0" err="1">
                <a:latin typeface="Courier New" panose="02070309020205020404" pitchFamily="49" charset="0"/>
                <a:cs typeface="Courier New" panose="02070309020205020404" pitchFamily="49" charset="0"/>
              </a:rPr>
              <a:t>outfmt</a:t>
            </a:r>
            <a:r>
              <a:rPr lang="en-US" sz="2000" dirty="0">
                <a:latin typeface="Courier New" panose="02070309020205020404" pitchFamily="49" charset="0"/>
                <a:cs typeface="Courier New" panose="02070309020205020404" pitchFamily="49" charset="0"/>
              </a:rPr>
              <a:t> 6 -</a:t>
            </a:r>
            <a:r>
              <a:rPr lang="en-US" sz="2000" dirty="0" err="1">
                <a:latin typeface="Courier New" panose="02070309020205020404" pitchFamily="49" charset="0"/>
                <a:cs typeface="Courier New" panose="02070309020205020404" pitchFamily="49" charset="0"/>
              </a:rPr>
              <a:t>num_threads</a:t>
            </a:r>
            <a:r>
              <a:rPr lang="en-US" sz="2000" dirty="0">
                <a:latin typeface="Courier New" panose="02070309020205020404" pitchFamily="49" charset="0"/>
                <a:cs typeface="Courier New" panose="02070309020205020404" pitchFamily="49" charset="0"/>
              </a:rPr>
              <a:t> 2</a:t>
            </a:r>
          </a:p>
        </p:txBody>
      </p:sp>
      <p:sp>
        <p:nvSpPr>
          <p:cNvPr id="3" name="TextBox 2">
            <a:extLst>
              <a:ext uri="{FF2B5EF4-FFF2-40B4-BE49-F238E27FC236}">
                <a16:creationId xmlns:a16="http://schemas.microsoft.com/office/drawing/2014/main" id="{51C4099C-C126-7B4B-8AC2-E3D3A17A34F5}"/>
              </a:ext>
            </a:extLst>
          </p:cNvPr>
          <p:cNvSpPr txBox="1"/>
          <p:nvPr/>
        </p:nvSpPr>
        <p:spPr>
          <a:xfrm>
            <a:off x="748304" y="4150163"/>
            <a:ext cx="11298719" cy="2246769"/>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Again, if you only want significant hits in the </a:t>
            </a:r>
            <a:r>
              <a:rPr lang="en-US" sz="2000" dirty="0" err="1">
                <a:solidFill>
                  <a:srgbClr val="00B050"/>
                </a:solidFill>
                <a:latin typeface="Calibri" panose="020F0502020204030204" pitchFamily="34" charset="0"/>
                <a:cs typeface="Calibri" panose="020F0502020204030204" pitchFamily="34" charset="0"/>
              </a:rPr>
              <a:t>outfile</a:t>
            </a:r>
            <a:r>
              <a:rPr lang="en-US" sz="2000" dirty="0">
                <a:solidFill>
                  <a:srgbClr val="00B050"/>
                </a:solidFill>
                <a:latin typeface="Calibri" panose="020F0502020204030204" pitchFamily="34" charset="0"/>
                <a:cs typeface="Calibri" panose="020F0502020204030204" pitchFamily="34" charset="0"/>
              </a:rPr>
              <a:t>, you need to set the –</a:t>
            </a:r>
            <a:r>
              <a:rPr lang="en-US" sz="2000" dirty="0" err="1">
                <a:solidFill>
                  <a:srgbClr val="00B050"/>
                </a:solidFill>
                <a:latin typeface="Calibri" panose="020F0502020204030204" pitchFamily="34" charset="0"/>
                <a:cs typeface="Calibri" panose="020F0502020204030204" pitchFamily="34" charset="0"/>
              </a:rPr>
              <a:t>evalue</a:t>
            </a:r>
            <a:r>
              <a:rPr lang="en-US" sz="2000" dirty="0">
                <a:solidFill>
                  <a:srgbClr val="00B050"/>
                </a:solidFill>
                <a:latin typeface="Calibri" panose="020F0502020204030204" pitchFamily="34" charset="0"/>
                <a:cs typeface="Calibri" panose="020F0502020204030204" pitchFamily="34" charset="0"/>
              </a:rPr>
              <a:t>.</a:t>
            </a:r>
          </a:p>
          <a:p>
            <a:r>
              <a:rPr lang="en-US" sz="2000" b="1" dirty="0">
                <a:solidFill>
                  <a:srgbClr val="00B050"/>
                </a:solidFill>
                <a:latin typeface="Calibri" panose="020F0502020204030204" pitchFamily="34" charset="0"/>
                <a:cs typeface="Calibri" panose="020F0502020204030204" pitchFamily="34" charset="0"/>
              </a:rPr>
              <a:t>The default value for -</a:t>
            </a:r>
            <a:r>
              <a:rPr lang="en-US" sz="2000" b="1" dirty="0" err="1">
                <a:solidFill>
                  <a:srgbClr val="00B050"/>
                </a:solidFill>
                <a:latin typeface="Calibri" panose="020F0502020204030204" pitchFamily="34" charset="0"/>
                <a:cs typeface="Calibri" panose="020F0502020204030204" pitchFamily="34" charset="0"/>
              </a:rPr>
              <a:t>evalue</a:t>
            </a:r>
            <a:r>
              <a:rPr lang="en-US" sz="2000" b="1" dirty="0">
                <a:solidFill>
                  <a:srgbClr val="00B050"/>
                </a:solidFill>
                <a:latin typeface="Calibri" panose="020F0502020204030204" pitchFamily="34" charset="0"/>
                <a:cs typeface="Calibri" panose="020F0502020204030204" pitchFamily="34" charset="0"/>
              </a:rPr>
              <a:t> </a:t>
            </a:r>
            <a:r>
              <a:rPr lang="en-US" sz="2000" dirty="0">
                <a:solidFill>
                  <a:srgbClr val="00B050"/>
                </a:solidFill>
                <a:latin typeface="Calibri" panose="020F0502020204030204" pitchFamily="34" charset="0"/>
                <a:cs typeface="Calibri" panose="020F0502020204030204" pitchFamily="34" charset="0"/>
              </a:rPr>
              <a:t>(the value up to which matches are reported in the </a:t>
            </a:r>
            <a:r>
              <a:rPr lang="en-US" sz="2000" dirty="0" err="1">
                <a:solidFill>
                  <a:srgbClr val="00B050"/>
                </a:solidFill>
                <a:latin typeface="Calibri" panose="020F0502020204030204" pitchFamily="34" charset="0"/>
                <a:cs typeface="Calibri" panose="020F0502020204030204" pitchFamily="34" charset="0"/>
              </a:rPr>
              <a:t>outfile</a:t>
            </a:r>
            <a:r>
              <a:rPr lang="en-US" sz="2000" dirty="0">
                <a:solidFill>
                  <a:srgbClr val="00B050"/>
                </a:solidFill>
                <a:latin typeface="Calibri" panose="020F0502020204030204" pitchFamily="34" charset="0"/>
                <a:cs typeface="Calibri" panose="020F0502020204030204" pitchFamily="34" charset="0"/>
              </a:rPr>
              <a:t>) </a:t>
            </a:r>
            <a:r>
              <a:rPr lang="en-US" sz="2000" b="1" dirty="0">
                <a:solidFill>
                  <a:srgbClr val="00B050"/>
                </a:solidFill>
                <a:latin typeface="Calibri" panose="020F0502020204030204" pitchFamily="34" charset="0"/>
                <a:cs typeface="Calibri" panose="020F0502020204030204" pitchFamily="34" charset="0"/>
              </a:rPr>
              <a:t>is 10.  </a:t>
            </a:r>
            <a:r>
              <a:rPr lang="en-US" sz="2000" dirty="0">
                <a:solidFill>
                  <a:srgbClr val="00B050"/>
                </a:solidFill>
                <a:latin typeface="Calibri" panose="020F0502020204030204" pitchFamily="34" charset="0"/>
                <a:cs typeface="Calibri" panose="020F0502020204030204" pitchFamily="34" charset="0"/>
              </a:rPr>
              <a:t>This may lead to problems, when you use a script to extract the number of significant hits. </a:t>
            </a:r>
          </a:p>
          <a:p>
            <a:endParaRPr lang="en-US" sz="2000" dirty="0">
              <a:solidFill>
                <a:srgbClr val="00B050"/>
              </a:solidFill>
              <a:latin typeface="Calibri" panose="020F0502020204030204" pitchFamily="34" charset="0"/>
              <a:cs typeface="Calibri" panose="020F0502020204030204" pitchFamily="34" charset="0"/>
            </a:endParaRPr>
          </a:p>
          <a:p>
            <a:r>
              <a:rPr lang="en-US" sz="2000" dirty="0">
                <a:solidFill>
                  <a:srgbClr val="00B050"/>
                </a:solidFill>
                <a:latin typeface="Calibri" panose="020F0502020204030204" pitchFamily="34" charset="0"/>
                <a:cs typeface="Calibri" panose="020F0502020204030204" pitchFamily="34" charset="0"/>
              </a:rPr>
              <a:t>The results will be written into a table with the name </a:t>
            </a:r>
            <a:r>
              <a:rPr lang="en-US" sz="2000" dirty="0" err="1">
                <a:solidFill>
                  <a:srgbClr val="00B050"/>
                </a:solidFill>
                <a:latin typeface="Calibri" panose="020F0502020204030204" pitchFamily="34" charset="0"/>
                <a:cs typeface="Calibri" panose="020F0502020204030204" pitchFamily="34" charset="0"/>
              </a:rPr>
              <a:t>psitblastn.out</a:t>
            </a:r>
            <a:r>
              <a:rPr lang="en-US" sz="2000" dirty="0">
                <a:solidFill>
                  <a:srgbClr val="00B050"/>
                </a:solidFill>
                <a:latin typeface="Calibri" panose="020F0502020204030204" pitchFamily="34" charset="0"/>
                <a:cs typeface="Calibri" panose="020F0502020204030204" pitchFamily="34" charset="0"/>
              </a:rPr>
              <a:t>, or any other name that you want to use.   </a:t>
            </a:r>
          </a:p>
          <a:p>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18432BD-1571-1543-9B22-F61AAEA8221E}"/>
              </a:ext>
            </a:extLst>
          </p:cNvPr>
          <p:cNvSpPr txBox="1"/>
          <p:nvPr/>
        </p:nvSpPr>
        <p:spPr>
          <a:xfrm>
            <a:off x="846083" y="1076622"/>
            <a:ext cx="10499834" cy="163121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Often the organism or metagenome you  are interested in is not efficiently translated into proteins. Or you might be interested in decaying homologous genes that are no longer translated (e.g., transposases, reverse transcriptase in </a:t>
            </a:r>
            <a:r>
              <a:rPr lang="en-US" sz="2000" dirty="0" err="1">
                <a:latin typeface="Calibri" panose="020F0502020204030204" pitchFamily="34" charset="0"/>
                <a:cs typeface="Calibri" panose="020F0502020204030204" pitchFamily="34" charset="0"/>
              </a:rPr>
              <a:t>humanERV</a:t>
            </a:r>
            <a:r>
              <a:rPr lang="en-US" sz="2000" dirty="0">
                <a:latin typeface="Calibri" panose="020F0502020204030204" pitchFamily="34" charset="0"/>
                <a:cs typeface="Calibri" panose="020F0502020204030204" pitchFamily="34" charset="0"/>
              </a:rPr>
              <a:t>, or inteins are in a genome).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You can make a searchable databank from the genomes you are interested in and search it with the PSSM you have created)</a:t>
            </a:r>
          </a:p>
        </p:txBody>
      </p:sp>
    </p:spTree>
    <p:extLst>
      <p:ext uri="{BB962C8B-B14F-4D97-AF65-F5344CB8AC3E}">
        <p14:creationId xmlns:p14="http://schemas.microsoft.com/office/powerpoint/2010/main" val="341168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EDA66B-66D5-3C48-A6E2-B9C75F878BE0}"/>
              </a:ext>
            </a:extLst>
          </p:cNvPr>
          <p:cNvSpPr txBox="1"/>
          <p:nvPr/>
        </p:nvSpPr>
        <p:spPr>
          <a:xfrm>
            <a:off x="1271755" y="767256"/>
            <a:ext cx="8531503" cy="3231654"/>
          </a:xfrm>
          <a:prstGeom prst="rect">
            <a:avLst/>
          </a:prstGeom>
          <a:noFill/>
        </p:spPr>
        <p:txBody>
          <a:bodyPr wrap="none" rtlCol="0">
            <a:spAutoFit/>
          </a:bodyPr>
          <a:lstStyle/>
          <a:p>
            <a:r>
              <a:rPr lang="en-US" sz="2000" dirty="0"/>
              <a:t>To identify a function of an ORF that does not have an obvious match:</a:t>
            </a:r>
          </a:p>
          <a:p>
            <a:endParaRPr lang="en-US" sz="3600" dirty="0"/>
          </a:p>
          <a:p>
            <a:r>
              <a:rPr lang="en-US" sz="3600" dirty="0" err="1">
                <a:hlinkClick r:id="rId2"/>
              </a:rPr>
              <a:t>HHPred</a:t>
            </a:r>
            <a:endParaRPr lang="en-US" sz="3600" dirty="0"/>
          </a:p>
          <a:p>
            <a:endParaRPr lang="en-US" sz="2800" dirty="0"/>
          </a:p>
          <a:p>
            <a:r>
              <a:rPr lang="en-US" sz="2800" dirty="0"/>
              <a:t>Search a databank </a:t>
            </a:r>
          </a:p>
          <a:p>
            <a:r>
              <a:rPr lang="en-US" sz="2800" dirty="0"/>
              <a:t>                      -&gt; make a profile </a:t>
            </a:r>
          </a:p>
          <a:p>
            <a:r>
              <a:rPr lang="en-US" sz="2800" dirty="0"/>
              <a:t>                                      -&gt; search a profile databank </a:t>
            </a:r>
          </a:p>
        </p:txBody>
      </p:sp>
    </p:spTree>
    <p:extLst>
      <p:ext uri="{BB962C8B-B14F-4D97-AF65-F5344CB8AC3E}">
        <p14:creationId xmlns:p14="http://schemas.microsoft.com/office/powerpoint/2010/main" val="313370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EA7C41-4E0D-8445-F690-A36BE0499C4D}"/>
              </a:ext>
            </a:extLst>
          </p:cNvPr>
          <p:cNvSpPr txBox="1"/>
          <p:nvPr/>
        </p:nvSpPr>
        <p:spPr>
          <a:xfrm>
            <a:off x="810705" y="320511"/>
            <a:ext cx="6774227" cy="523220"/>
          </a:xfrm>
          <a:prstGeom prst="rect">
            <a:avLst/>
          </a:prstGeom>
          <a:noFill/>
        </p:spPr>
        <p:txBody>
          <a:bodyPr wrap="none" rtlCol="0">
            <a:spAutoFit/>
          </a:bodyPr>
          <a:lstStyle/>
          <a:p>
            <a:r>
              <a:rPr lang="en-US" sz="2800" dirty="0"/>
              <a:t>How to ascertain the presence of an intein?  </a:t>
            </a:r>
          </a:p>
        </p:txBody>
      </p:sp>
      <p:sp>
        <p:nvSpPr>
          <p:cNvPr id="5" name="TextBox 4">
            <a:extLst>
              <a:ext uri="{FF2B5EF4-FFF2-40B4-BE49-F238E27FC236}">
                <a16:creationId xmlns:a16="http://schemas.microsoft.com/office/drawing/2014/main" id="{BE189B27-8B3A-EC7D-D305-2CE3024249E7}"/>
              </a:ext>
            </a:extLst>
          </p:cNvPr>
          <p:cNvSpPr txBox="1"/>
          <p:nvPr/>
        </p:nvSpPr>
        <p:spPr>
          <a:xfrm>
            <a:off x="1338606" y="1395167"/>
            <a:ext cx="9096866" cy="2554545"/>
          </a:xfrm>
          <a:prstGeom prst="rect">
            <a:avLst/>
          </a:prstGeom>
          <a:noFill/>
        </p:spPr>
        <p:txBody>
          <a:bodyPr wrap="square" rtlCol="0">
            <a:spAutoFit/>
          </a:bodyPr>
          <a:lstStyle/>
          <a:p>
            <a:pPr marL="342900" indent="-342900">
              <a:buFont typeface="+mj-lt"/>
              <a:buAutoNum type="arabicPeriod"/>
            </a:pPr>
            <a:r>
              <a:rPr lang="en-US" sz="2000" dirty="0">
                <a:solidFill>
                  <a:schemeClr val="bg2">
                    <a:lumMod val="75000"/>
                  </a:schemeClr>
                </a:solidFill>
              </a:rPr>
              <a:t>Alignment between intein invaded and intein free genes reveals clear boundaries between intein and extein.  </a:t>
            </a:r>
            <a:br>
              <a:rPr lang="en-US" sz="2000" dirty="0">
                <a:solidFill>
                  <a:schemeClr val="bg2">
                    <a:lumMod val="75000"/>
                  </a:schemeClr>
                </a:solidFill>
              </a:rPr>
            </a:br>
            <a:r>
              <a:rPr lang="en-US" sz="2000" dirty="0">
                <a:solidFill>
                  <a:schemeClr val="bg2">
                    <a:lumMod val="75000"/>
                  </a:schemeClr>
                </a:solidFill>
              </a:rPr>
              <a:t>A frequent problem is that different intein alleles invade neighboring regions in the extein.  As the intein alleles are somewhat similar to one another (19-40% identity) </a:t>
            </a:r>
          </a:p>
          <a:p>
            <a:pPr marL="342900" indent="-342900">
              <a:buFont typeface="+mj-lt"/>
              <a:buAutoNum type="arabicPeriod"/>
            </a:pPr>
            <a:r>
              <a:rPr lang="en-US" sz="2000" dirty="0">
                <a:solidFill>
                  <a:schemeClr val="bg2">
                    <a:lumMod val="75000"/>
                  </a:schemeClr>
                </a:solidFill>
              </a:rPr>
              <a:t>Phylogeny between intein and exteins sequences reflect horizontal transfers of the intein</a:t>
            </a:r>
          </a:p>
          <a:p>
            <a:pPr marL="342900" indent="-342900">
              <a:buFont typeface="+mj-lt"/>
              <a:buAutoNum type="arabicPeriod"/>
            </a:pPr>
            <a:r>
              <a:rPr lang="en-US" sz="2000" dirty="0"/>
              <a:t>PSI-blast, </a:t>
            </a:r>
            <a:r>
              <a:rPr lang="en-US" sz="2000" dirty="0" err="1"/>
              <a:t>HMMer</a:t>
            </a:r>
            <a:r>
              <a:rPr lang="en-US" sz="2000" dirty="0"/>
              <a:t>, or </a:t>
            </a:r>
            <a:r>
              <a:rPr lang="en-US" sz="2000" dirty="0" err="1"/>
              <a:t>HHPred</a:t>
            </a:r>
            <a:r>
              <a:rPr lang="en-US" sz="2000" dirty="0"/>
              <a:t> searches reveal conserved splicing and usually homing endonuclease domains    </a:t>
            </a:r>
          </a:p>
        </p:txBody>
      </p:sp>
    </p:spTree>
    <p:extLst>
      <p:ext uri="{BB962C8B-B14F-4D97-AF65-F5344CB8AC3E}">
        <p14:creationId xmlns:p14="http://schemas.microsoft.com/office/powerpoint/2010/main" val="424443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BFEF-DFA2-AF5B-5935-24EE2886701C}"/>
              </a:ext>
            </a:extLst>
          </p:cNvPr>
          <p:cNvSpPr>
            <a:spLocks noGrp="1"/>
          </p:cNvSpPr>
          <p:nvPr>
            <p:ph type="title"/>
          </p:nvPr>
        </p:nvSpPr>
        <p:spPr>
          <a:xfrm>
            <a:off x="146115" y="405113"/>
            <a:ext cx="4821811" cy="1565089"/>
          </a:xfrm>
        </p:spPr>
        <p:txBody>
          <a:bodyPr>
            <a:normAutofit fontScale="90000"/>
          </a:bodyPr>
          <a:lstStyle/>
          <a:p>
            <a:r>
              <a:rPr lang="en-US" dirty="0" err="1"/>
              <a:t>HHPred</a:t>
            </a:r>
            <a:r>
              <a:rPr lang="en-US" dirty="0"/>
              <a:t> searches </a:t>
            </a:r>
            <a:br>
              <a:rPr lang="en-US" dirty="0"/>
            </a:br>
            <a:r>
              <a:rPr lang="en-US" dirty="0"/>
              <a:t>against conserved </a:t>
            </a:r>
            <a:br>
              <a:rPr lang="en-US" dirty="0"/>
            </a:br>
            <a:r>
              <a:rPr lang="en-US" dirty="0"/>
              <a:t>domain databases</a:t>
            </a:r>
          </a:p>
        </p:txBody>
      </p:sp>
      <p:pic>
        <p:nvPicPr>
          <p:cNvPr id="7" name="Picture 6">
            <a:extLst>
              <a:ext uri="{FF2B5EF4-FFF2-40B4-BE49-F238E27FC236}">
                <a16:creationId xmlns:a16="http://schemas.microsoft.com/office/drawing/2014/main" id="{DBE909E3-BCAE-CC5D-F5C4-6939B899BA76}"/>
              </a:ext>
            </a:extLst>
          </p:cNvPr>
          <p:cNvPicPr>
            <a:picLocks noChangeAspect="1"/>
          </p:cNvPicPr>
          <p:nvPr/>
        </p:nvPicPr>
        <p:blipFill>
          <a:blip r:embed="rId2"/>
          <a:stretch>
            <a:fillRect/>
          </a:stretch>
        </p:blipFill>
        <p:spPr>
          <a:xfrm>
            <a:off x="5288437" y="1727852"/>
            <a:ext cx="5665509" cy="4916009"/>
          </a:xfrm>
          <a:prstGeom prst="rect">
            <a:avLst/>
          </a:prstGeom>
        </p:spPr>
      </p:pic>
      <p:pic>
        <p:nvPicPr>
          <p:cNvPr id="8" name="Picture 7">
            <a:extLst>
              <a:ext uri="{FF2B5EF4-FFF2-40B4-BE49-F238E27FC236}">
                <a16:creationId xmlns:a16="http://schemas.microsoft.com/office/drawing/2014/main" id="{08F3B49E-BAF1-AAB8-40F9-35C7C10964FD}"/>
              </a:ext>
            </a:extLst>
          </p:cNvPr>
          <p:cNvPicPr>
            <a:picLocks noChangeAspect="1"/>
          </p:cNvPicPr>
          <p:nvPr/>
        </p:nvPicPr>
        <p:blipFill>
          <a:blip r:embed="rId3"/>
          <a:stretch>
            <a:fillRect/>
          </a:stretch>
        </p:blipFill>
        <p:spPr>
          <a:xfrm>
            <a:off x="5207523" y="57799"/>
            <a:ext cx="5746423" cy="1670053"/>
          </a:xfrm>
          <a:prstGeom prst="rect">
            <a:avLst/>
          </a:prstGeom>
        </p:spPr>
      </p:pic>
      <p:sp>
        <p:nvSpPr>
          <p:cNvPr id="9" name="TextBox 8">
            <a:extLst>
              <a:ext uri="{FF2B5EF4-FFF2-40B4-BE49-F238E27FC236}">
                <a16:creationId xmlns:a16="http://schemas.microsoft.com/office/drawing/2014/main" id="{AE426527-14D2-69DC-76B3-FA6F91FD2EC8}"/>
              </a:ext>
            </a:extLst>
          </p:cNvPr>
          <p:cNvSpPr txBox="1"/>
          <p:nvPr/>
        </p:nvSpPr>
        <p:spPr>
          <a:xfrm>
            <a:off x="84841" y="2564091"/>
            <a:ext cx="4883085" cy="646331"/>
          </a:xfrm>
          <a:prstGeom prst="rect">
            <a:avLst/>
          </a:prstGeom>
          <a:noFill/>
        </p:spPr>
        <p:txBody>
          <a:bodyPr wrap="square" rtlCol="0">
            <a:spAutoFit/>
          </a:bodyPr>
          <a:lstStyle/>
          <a:p>
            <a:r>
              <a:rPr lang="en-US" dirty="0"/>
              <a:t>Intein in Capablanca_187, a homolog to a CRISPR cas4 exonuclease.</a:t>
            </a:r>
          </a:p>
        </p:txBody>
      </p:sp>
    </p:spTree>
    <p:extLst>
      <p:ext uri="{BB962C8B-B14F-4D97-AF65-F5344CB8AC3E}">
        <p14:creationId xmlns:p14="http://schemas.microsoft.com/office/powerpoint/2010/main" val="305620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2B0D36-6D61-4F4A-A469-A2D7386B57F3}"/>
              </a:ext>
            </a:extLst>
          </p:cNvPr>
          <p:cNvPicPr>
            <a:picLocks noChangeAspect="1"/>
          </p:cNvPicPr>
          <p:nvPr/>
        </p:nvPicPr>
        <p:blipFill>
          <a:blip r:embed="rId2"/>
          <a:stretch>
            <a:fillRect/>
          </a:stretch>
        </p:blipFill>
        <p:spPr>
          <a:xfrm>
            <a:off x="1524000" y="1285875"/>
            <a:ext cx="9144000" cy="4286250"/>
          </a:xfrm>
          <a:prstGeom prst="rect">
            <a:avLst/>
          </a:prstGeom>
        </p:spPr>
      </p:pic>
    </p:spTree>
    <p:extLst>
      <p:ext uri="{BB962C8B-B14F-4D97-AF65-F5344CB8AC3E}">
        <p14:creationId xmlns:p14="http://schemas.microsoft.com/office/powerpoint/2010/main" val="3243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23822-C387-A547-AA00-6A62281861B8}"/>
              </a:ext>
            </a:extLst>
          </p:cNvPr>
          <p:cNvPicPr>
            <a:picLocks noChangeAspect="1"/>
          </p:cNvPicPr>
          <p:nvPr/>
        </p:nvPicPr>
        <p:blipFill>
          <a:blip r:embed="rId2"/>
          <a:stretch>
            <a:fillRect/>
          </a:stretch>
        </p:blipFill>
        <p:spPr>
          <a:xfrm>
            <a:off x="2246342" y="0"/>
            <a:ext cx="7699316" cy="6858000"/>
          </a:xfrm>
          <a:prstGeom prst="rect">
            <a:avLst/>
          </a:prstGeom>
        </p:spPr>
      </p:pic>
    </p:spTree>
    <p:extLst>
      <p:ext uri="{BB962C8B-B14F-4D97-AF65-F5344CB8AC3E}">
        <p14:creationId xmlns:p14="http://schemas.microsoft.com/office/powerpoint/2010/main" val="295522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C321-A825-AC46-BD95-B7E86934E788}"/>
              </a:ext>
            </a:extLst>
          </p:cNvPr>
          <p:cNvSpPr>
            <a:spLocks noGrp="1"/>
          </p:cNvSpPr>
          <p:nvPr>
            <p:ph type="title"/>
          </p:nvPr>
        </p:nvSpPr>
        <p:spPr>
          <a:xfrm>
            <a:off x="914400" y="152658"/>
            <a:ext cx="10363200" cy="1143000"/>
          </a:xfrm>
        </p:spPr>
        <p:txBody>
          <a:bodyPr/>
          <a:lstStyle/>
          <a:p>
            <a:r>
              <a:rPr lang="en-US" dirty="0"/>
              <a:t>BLAST</a:t>
            </a:r>
          </a:p>
        </p:txBody>
      </p:sp>
      <p:sp>
        <p:nvSpPr>
          <p:cNvPr id="3" name="TextBox 2">
            <a:extLst>
              <a:ext uri="{FF2B5EF4-FFF2-40B4-BE49-F238E27FC236}">
                <a16:creationId xmlns:a16="http://schemas.microsoft.com/office/drawing/2014/main" id="{75FB487E-B81E-4F44-AC47-F642520BB5AC}"/>
              </a:ext>
            </a:extLst>
          </p:cNvPr>
          <p:cNvSpPr txBox="1"/>
          <p:nvPr/>
        </p:nvSpPr>
        <p:spPr>
          <a:xfrm>
            <a:off x="3994288" y="1240736"/>
            <a:ext cx="6947736" cy="1200329"/>
          </a:xfrm>
          <a:prstGeom prst="rect">
            <a:avLst/>
          </a:prstGeom>
          <a:noFill/>
        </p:spPr>
        <p:txBody>
          <a:bodyPr wrap="none" rtlCol="0">
            <a:spAutoFit/>
          </a:bodyPr>
          <a:lstStyle/>
          <a:p>
            <a:r>
              <a:rPr lang="en-US" dirty="0"/>
              <a:t>= Basic </a:t>
            </a:r>
            <a:r>
              <a:rPr lang="en-US" b="1" dirty="0"/>
              <a:t>Local</a:t>
            </a:r>
            <a:r>
              <a:rPr lang="en-US" dirty="0"/>
              <a:t> Alignment Search Tool</a:t>
            </a:r>
            <a:br>
              <a:rPr lang="en-US" dirty="0"/>
            </a:br>
            <a:r>
              <a:rPr lang="en-US" i="1" dirty="0"/>
              <a:t>i.e., </a:t>
            </a:r>
            <a:r>
              <a:rPr lang="en-US" dirty="0"/>
              <a:t>not a global alignment between 2  sequences</a:t>
            </a:r>
          </a:p>
          <a:p>
            <a:endParaRPr lang="en-US" dirty="0"/>
          </a:p>
        </p:txBody>
      </p:sp>
      <p:pic>
        <p:nvPicPr>
          <p:cNvPr id="5" name="Picture 4">
            <a:extLst>
              <a:ext uri="{FF2B5EF4-FFF2-40B4-BE49-F238E27FC236}">
                <a16:creationId xmlns:a16="http://schemas.microsoft.com/office/drawing/2014/main" id="{A2232B8F-D3D8-4541-AD4F-5D4FA8437084}"/>
              </a:ext>
            </a:extLst>
          </p:cNvPr>
          <p:cNvPicPr>
            <a:picLocks noChangeAspect="1"/>
          </p:cNvPicPr>
          <p:nvPr/>
        </p:nvPicPr>
        <p:blipFill>
          <a:blip r:embed="rId2"/>
          <a:stretch>
            <a:fillRect/>
          </a:stretch>
        </p:blipFill>
        <p:spPr>
          <a:xfrm>
            <a:off x="1524000" y="2628643"/>
            <a:ext cx="9144000" cy="1600715"/>
          </a:xfrm>
          <a:prstGeom prst="rect">
            <a:avLst/>
          </a:prstGeom>
        </p:spPr>
      </p:pic>
      <p:sp>
        <p:nvSpPr>
          <p:cNvPr id="6" name="TextBox 5">
            <a:extLst>
              <a:ext uri="{FF2B5EF4-FFF2-40B4-BE49-F238E27FC236}">
                <a16:creationId xmlns:a16="http://schemas.microsoft.com/office/drawing/2014/main" id="{63AD0BE3-EFE9-7A49-B436-27D74C9389CA}"/>
              </a:ext>
            </a:extLst>
          </p:cNvPr>
          <p:cNvSpPr txBox="1"/>
          <p:nvPr/>
        </p:nvSpPr>
        <p:spPr>
          <a:xfrm>
            <a:off x="2050774" y="5317436"/>
            <a:ext cx="6991850" cy="461665"/>
          </a:xfrm>
          <a:prstGeom prst="rect">
            <a:avLst/>
          </a:prstGeom>
          <a:noFill/>
        </p:spPr>
        <p:txBody>
          <a:bodyPr wrap="none" rtlCol="0">
            <a:spAutoFit/>
          </a:bodyPr>
          <a:lstStyle/>
          <a:p>
            <a:r>
              <a:rPr lang="en-US" dirty="0"/>
              <a:t>Available on the web or from the command line …</a:t>
            </a:r>
          </a:p>
        </p:txBody>
      </p:sp>
    </p:spTree>
    <p:extLst>
      <p:ext uri="{BB962C8B-B14F-4D97-AF65-F5344CB8AC3E}">
        <p14:creationId xmlns:p14="http://schemas.microsoft.com/office/powerpoint/2010/main" val="14025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FBE429-0EB4-8546-9D0F-4CA00867D4D5}"/>
              </a:ext>
            </a:extLst>
          </p:cNvPr>
          <p:cNvPicPr>
            <a:picLocks noChangeAspect="1"/>
          </p:cNvPicPr>
          <p:nvPr/>
        </p:nvPicPr>
        <p:blipFill>
          <a:blip r:embed="rId2"/>
          <a:stretch>
            <a:fillRect/>
          </a:stretch>
        </p:blipFill>
        <p:spPr>
          <a:xfrm>
            <a:off x="1524000" y="444500"/>
            <a:ext cx="9144000" cy="5969000"/>
          </a:xfrm>
          <a:prstGeom prst="rect">
            <a:avLst/>
          </a:prstGeom>
        </p:spPr>
      </p:pic>
    </p:spTree>
    <p:extLst>
      <p:ext uri="{BB962C8B-B14F-4D97-AF65-F5344CB8AC3E}">
        <p14:creationId xmlns:p14="http://schemas.microsoft.com/office/powerpoint/2010/main" val="64206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0AC7C-859D-734E-B2FA-7F6433E27F83}"/>
              </a:ext>
            </a:extLst>
          </p:cNvPr>
          <p:cNvPicPr>
            <a:picLocks noChangeAspect="1"/>
          </p:cNvPicPr>
          <p:nvPr/>
        </p:nvPicPr>
        <p:blipFill>
          <a:blip r:embed="rId2"/>
          <a:stretch>
            <a:fillRect/>
          </a:stretch>
        </p:blipFill>
        <p:spPr>
          <a:xfrm>
            <a:off x="1524000" y="70955"/>
            <a:ext cx="9144000" cy="6605734"/>
          </a:xfrm>
          <a:prstGeom prst="rect">
            <a:avLst/>
          </a:prstGeom>
        </p:spPr>
      </p:pic>
      <p:sp>
        <p:nvSpPr>
          <p:cNvPr id="3" name="Donut 2">
            <a:extLst>
              <a:ext uri="{FF2B5EF4-FFF2-40B4-BE49-F238E27FC236}">
                <a16:creationId xmlns:a16="http://schemas.microsoft.com/office/drawing/2014/main" id="{16E3D595-8AD9-AD48-A1A9-67BA83E6F3B2}"/>
              </a:ext>
            </a:extLst>
          </p:cNvPr>
          <p:cNvSpPr/>
          <p:nvPr/>
        </p:nvSpPr>
        <p:spPr>
          <a:xfrm>
            <a:off x="2577548" y="3140766"/>
            <a:ext cx="733211" cy="576470"/>
          </a:xfrm>
          <a:prstGeom prst="donut">
            <a:avLst>
              <a:gd name="adj" fmla="val 0"/>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a:extLst>
              <a:ext uri="{FF2B5EF4-FFF2-40B4-BE49-F238E27FC236}">
                <a16:creationId xmlns:a16="http://schemas.microsoft.com/office/drawing/2014/main" id="{BA3FE7E8-7F6A-8A46-B707-9461D2607907}"/>
              </a:ext>
            </a:extLst>
          </p:cNvPr>
          <p:cNvSpPr txBox="1"/>
          <p:nvPr/>
        </p:nvSpPr>
        <p:spPr>
          <a:xfrm>
            <a:off x="1013519" y="3717235"/>
            <a:ext cx="10164962" cy="461665"/>
          </a:xfrm>
          <a:prstGeom prst="rect">
            <a:avLst/>
          </a:prstGeom>
          <a:noFill/>
        </p:spPr>
        <p:txBody>
          <a:bodyPr wrap="none" rtlCol="0">
            <a:spAutoFit/>
          </a:bodyPr>
          <a:lstStyle/>
          <a:p>
            <a:r>
              <a:rPr lang="en-US" dirty="0"/>
              <a:t>Name in </a:t>
            </a:r>
            <a:r>
              <a:rPr lang="en-US" dirty="0" err="1"/>
              <a:t>pdb</a:t>
            </a:r>
            <a:r>
              <a:rPr lang="en-US" dirty="0"/>
              <a:t> (protein databank) – you can load the structure into chimera</a:t>
            </a:r>
          </a:p>
        </p:txBody>
      </p:sp>
    </p:spTree>
    <p:extLst>
      <p:ext uri="{BB962C8B-B14F-4D97-AF65-F5344CB8AC3E}">
        <p14:creationId xmlns:p14="http://schemas.microsoft.com/office/powerpoint/2010/main" val="2863704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3D9A2-09C6-854A-9A8B-E6830C6B2A85}"/>
              </a:ext>
            </a:extLst>
          </p:cNvPr>
          <p:cNvSpPr txBox="1"/>
          <p:nvPr/>
        </p:nvSpPr>
        <p:spPr>
          <a:xfrm>
            <a:off x="2090530" y="536714"/>
            <a:ext cx="8474628" cy="461665"/>
          </a:xfrm>
          <a:prstGeom prst="rect">
            <a:avLst/>
          </a:prstGeom>
          <a:noFill/>
        </p:spPr>
        <p:txBody>
          <a:bodyPr wrap="none" rtlCol="0">
            <a:spAutoFit/>
          </a:bodyPr>
          <a:lstStyle/>
          <a:p>
            <a:r>
              <a:rPr lang="en-US" dirty="0"/>
              <a:t>Note:  The more matches you have, the longer this takes  ….</a:t>
            </a:r>
          </a:p>
        </p:txBody>
      </p:sp>
      <p:sp>
        <p:nvSpPr>
          <p:cNvPr id="3" name="TextBox 2">
            <a:extLst>
              <a:ext uri="{FF2B5EF4-FFF2-40B4-BE49-F238E27FC236}">
                <a16:creationId xmlns:a16="http://schemas.microsoft.com/office/drawing/2014/main" id="{5EB626FF-23FE-8240-A9CF-F5D3D741CA89}"/>
              </a:ext>
            </a:extLst>
          </p:cNvPr>
          <p:cNvSpPr txBox="1"/>
          <p:nvPr/>
        </p:nvSpPr>
        <p:spPr>
          <a:xfrm>
            <a:off x="2011018" y="1540566"/>
            <a:ext cx="7185990" cy="4524315"/>
          </a:xfrm>
          <a:prstGeom prst="rect">
            <a:avLst/>
          </a:prstGeom>
          <a:noFill/>
        </p:spPr>
        <p:txBody>
          <a:bodyPr wrap="square" rtlCol="0">
            <a:spAutoFit/>
          </a:bodyPr>
          <a:lstStyle/>
          <a:p>
            <a:r>
              <a:rPr lang="en-US" dirty="0"/>
              <a:t>&gt;ORF18</a:t>
            </a:r>
          </a:p>
          <a:p>
            <a:r>
              <a:rPr lang="en-US" dirty="0">
                <a:latin typeface="Courier New" panose="02070309020205020404" pitchFamily="49" charset="0"/>
                <a:cs typeface="Courier New" panose="02070309020205020404" pitchFamily="49" charset="0"/>
              </a:rPr>
              <a:t>MDIKHKGAAFGLYGQDGGYNDTRDVLVTSTTDGVDLNDLWDEYQATVAIANAQRQALIDFLSFPVTNNIETVTQLSGAKFERASEYGEPRGARQRPAAFSLGYDFGWYDLANRYTWQFLADADVAQVNANHSAALQGHNELVFELVLSALYGGNTNRETDIDGQIIAVKGLYNADGTVPPTYKTNTFDGTHNHYMVSGAAVIDSGDLDDLFEQLRHHGYDKSNGVQQIVAVNSREGKVIRQFRVANGDTYDFIPAAGEPMDQILDPGQQLGGGGRISSTYAGLRAIGTYGEMIIVEDDLFPVGYVLNVGSGGAANLNNPVGIREHKNASLRGLRLVKGRDADYPLIDSFYNVGLGTGIRQRGGAAVMQIKASGSYAPPAQYLP</a:t>
            </a:r>
          </a:p>
        </p:txBody>
      </p:sp>
    </p:spTree>
    <p:extLst>
      <p:ext uri="{BB962C8B-B14F-4D97-AF65-F5344CB8AC3E}">
        <p14:creationId xmlns:p14="http://schemas.microsoft.com/office/powerpoint/2010/main" val="2930676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3249D7-AC0F-AB48-884F-E8AD38FC0030}"/>
              </a:ext>
            </a:extLst>
          </p:cNvPr>
          <p:cNvPicPr>
            <a:picLocks noChangeAspect="1"/>
          </p:cNvPicPr>
          <p:nvPr/>
        </p:nvPicPr>
        <p:blipFill>
          <a:blip r:embed="rId2"/>
          <a:stretch>
            <a:fillRect/>
          </a:stretch>
        </p:blipFill>
        <p:spPr>
          <a:xfrm>
            <a:off x="1524000" y="334347"/>
            <a:ext cx="9144000" cy="6189306"/>
          </a:xfrm>
          <a:prstGeom prst="rect">
            <a:avLst/>
          </a:prstGeom>
        </p:spPr>
      </p:pic>
    </p:spTree>
    <p:extLst>
      <p:ext uri="{BB962C8B-B14F-4D97-AF65-F5344CB8AC3E}">
        <p14:creationId xmlns:p14="http://schemas.microsoft.com/office/powerpoint/2010/main" val="255027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97062F-D216-BE48-8583-8896AFBE9EB0}"/>
              </a:ext>
            </a:extLst>
          </p:cNvPr>
          <p:cNvSpPr txBox="1"/>
          <p:nvPr/>
        </p:nvSpPr>
        <p:spPr>
          <a:xfrm>
            <a:off x="2402738" y="1840984"/>
            <a:ext cx="7696200" cy="4770537"/>
          </a:xfrm>
          <a:prstGeom prst="rect">
            <a:avLst/>
          </a:prstGeom>
          <a:noFill/>
        </p:spPr>
        <p:txBody>
          <a:bodyPr wrap="square" rtlCol="0">
            <a:spAutoFit/>
          </a:bodyPr>
          <a:lstStyle/>
          <a:p>
            <a:endParaRPr lang="en-US" dirty="0"/>
          </a:p>
          <a:p>
            <a:r>
              <a:rPr lang="en-US" dirty="0"/>
              <a:t>Assume that a match between a query and a sequence in the databank has an E-value of 5.5 x 10</a:t>
            </a:r>
            <a:r>
              <a:rPr lang="en-US" baseline="30000" dirty="0"/>
              <a:t>-9</a:t>
            </a:r>
            <a:r>
              <a:rPr lang="en-US" dirty="0"/>
              <a:t>.</a:t>
            </a:r>
          </a:p>
          <a:p>
            <a:r>
              <a:rPr lang="en-US" dirty="0"/>
              <a:t>What is the chance (probability) that this match is a false positive?  </a:t>
            </a:r>
          </a:p>
          <a:p>
            <a:r>
              <a:rPr lang="en-US" dirty="0"/>
              <a:t>What is the chance (probability) that this match is a false negative?  </a:t>
            </a:r>
          </a:p>
          <a:p>
            <a:endParaRPr lang="en-US" dirty="0"/>
          </a:p>
          <a:p>
            <a:endParaRPr lang="en-US" dirty="0"/>
          </a:p>
          <a:p>
            <a:r>
              <a:rPr lang="en-US" dirty="0"/>
              <a:t>How many false negatives might there be in a databank search? </a:t>
            </a:r>
          </a:p>
          <a:p>
            <a:endParaRPr lang="en-US" dirty="0"/>
          </a:p>
          <a:p>
            <a:endParaRPr lang="en-US" baseline="30000" dirty="0"/>
          </a:p>
        </p:txBody>
      </p:sp>
      <p:sp>
        <p:nvSpPr>
          <p:cNvPr id="3" name="TextBox 2">
            <a:extLst>
              <a:ext uri="{FF2B5EF4-FFF2-40B4-BE49-F238E27FC236}">
                <a16:creationId xmlns:a16="http://schemas.microsoft.com/office/drawing/2014/main" id="{348A557B-E094-B84A-98B8-8ED639D9AD4E}"/>
              </a:ext>
            </a:extLst>
          </p:cNvPr>
          <p:cNvSpPr txBox="1"/>
          <p:nvPr/>
        </p:nvSpPr>
        <p:spPr>
          <a:xfrm>
            <a:off x="2221985" y="779722"/>
            <a:ext cx="1996059" cy="461665"/>
          </a:xfrm>
          <a:prstGeom prst="rect">
            <a:avLst/>
          </a:prstGeom>
          <a:noFill/>
        </p:spPr>
        <p:txBody>
          <a:bodyPr wrap="none" rtlCol="0">
            <a:spAutoFit/>
          </a:bodyPr>
          <a:lstStyle/>
          <a:p>
            <a:r>
              <a:rPr lang="en-US" dirty="0"/>
              <a:t>QUESTIONS</a:t>
            </a:r>
          </a:p>
        </p:txBody>
      </p:sp>
    </p:spTree>
    <p:extLst>
      <p:ext uri="{BB962C8B-B14F-4D97-AF65-F5344CB8AC3E}">
        <p14:creationId xmlns:p14="http://schemas.microsoft.com/office/powerpoint/2010/main" val="42904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2667000" y="381000"/>
            <a:ext cx="69088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r>
              <a:rPr lang="en-GB" sz="2800" b="1" dirty="0">
                <a:solidFill>
                  <a:srgbClr val="FF0000"/>
                </a:solidFill>
                <a:latin typeface="Times New Roman"/>
                <a:ea typeface="+mn-ea"/>
                <a:cs typeface="+mn-cs"/>
              </a:rPr>
              <a:t>PSI </a:t>
            </a:r>
            <a:r>
              <a:rPr lang="en-GB" sz="2800" b="1" dirty="0">
                <a:solidFill>
                  <a:srgbClr val="000000"/>
                </a:solidFill>
                <a:latin typeface="Times New Roman"/>
                <a:ea typeface="+mn-ea"/>
                <a:cs typeface="+mn-cs"/>
              </a:rPr>
              <a:t>(</a:t>
            </a:r>
            <a:r>
              <a:rPr lang="en-US" sz="2800" dirty="0">
                <a:solidFill>
                  <a:srgbClr val="000000"/>
                </a:solidFill>
                <a:latin typeface="Times New Roman"/>
                <a:ea typeface="+mn-ea"/>
                <a:cs typeface="+mn-cs"/>
              </a:rPr>
              <a:t>position-specific iterated) </a:t>
            </a:r>
            <a:r>
              <a:rPr lang="en-GB" sz="2800" b="1" dirty="0">
                <a:solidFill>
                  <a:srgbClr val="FF0000"/>
                </a:solidFill>
                <a:latin typeface="Times New Roman"/>
                <a:ea typeface="+mn-ea"/>
                <a:cs typeface="+mn-cs"/>
              </a:rPr>
              <a:t>BLAST</a:t>
            </a:r>
          </a:p>
        </p:txBody>
      </p:sp>
      <p:sp>
        <p:nvSpPr>
          <p:cNvPr id="15362" name="Text Box 4"/>
          <p:cNvSpPr txBox="1">
            <a:spLocks noChangeArrowheads="1"/>
          </p:cNvSpPr>
          <p:nvPr/>
        </p:nvSpPr>
        <p:spPr bwMode="auto">
          <a:xfrm>
            <a:off x="672662" y="1371601"/>
            <a:ext cx="112776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spcBef>
                <a:spcPts val="0"/>
              </a:spcBef>
              <a:spcAft>
                <a:spcPts val="0"/>
              </a:spcAft>
              <a:defRPr/>
            </a:pPr>
            <a:r>
              <a:rPr lang="en-US" b="0" dirty="0">
                <a:solidFill>
                  <a:srgbClr val="000000"/>
                </a:solidFill>
                <a:latin typeface="Arial" charset="0"/>
              </a:rPr>
              <a:t>The NCBI page described PSI blast as follows: </a:t>
            </a:r>
          </a:p>
          <a:p>
            <a:pPr defTabSz="457200" fontAlgn="auto">
              <a:spcBef>
                <a:spcPts val="0"/>
              </a:spcBef>
              <a:spcAft>
                <a:spcPts val="0"/>
              </a:spcAft>
              <a:defRPr/>
            </a:pPr>
            <a:endParaRPr lang="en-US" b="0" dirty="0">
              <a:solidFill>
                <a:srgbClr val="000000"/>
              </a:solidFill>
              <a:latin typeface="Arial" charset="0"/>
            </a:endParaRPr>
          </a:p>
          <a:p>
            <a:pPr defTabSz="457200" fontAlgn="auto">
              <a:spcBef>
                <a:spcPts val="0"/>
              </a:spcBef>
              <a:spcAft>
                <a:spcPts val="0"/>
              </a:spcAft>
              <a:defRPr/>
            </a:pPr>
            <a:r>
              <a:rPr lang="en-US" b="0" dirty="0">
                <a:solidFill>
                  <a:srgbClr val="000000"/>
                </a:solidFill>
                <a:latin typeface="Arial" charset="0"/>
              </a:rPr>
              <a:t>“</a:t>
            </a:r>
            <a:r>
              <a:rPr lang="en-US" altLang="ja-JP" b="0" i="1" dirty="0">
                <a:solidFill>
                  <a:srgbClr val="000000"/>
                </a:solidFill>
                <a:latin typeface="Arial" charset="0"/>
              </a:rPr>
              <a:t>Position-Specific Iterated BLAST (PSI-BLAST) provides an automated, easy-to-use version of a "profile" search, which is a sensitive way to look for sequence homologues. </a:t>
            </a:r>
          </a:p>
          <a:p>
            <a:pPr defTabSz="457200" fontAlgn="auto">
              <a:spcBef>
                <a:spcPts val="0"/>
              </a:spcBef>
              <a:spcAft>
                <a:spcPts val="0"/>
              </a:spcAft>
              <a:defRPr/>
            </a:pPr>
            <a:endParaRPr lang="en-US" b="0" i="1" dirty="0">
              <a:solidFill>
                <a:srgbClr val="000000"/>
              </a:solidFill>
              <a:latin typeface="Arial" charset="0"/>
            </a:endParaRPr>
          </a:p>
          <a:p>
            <a:pPr defTabSz="457200" fontAlgn="auto">
              <a:spcBef>
                <a:spcPts val="0"/>
              </a:spcBef>
              <a:spcAft>
                <a:spcPts val="0"/>
              </a:spcAft>
              <a:defRPr/>
            </a:pPr>
            <a:r>
              <a:rPr lang="en-US" b="0" i="1" dirty="0">
                <a:solidFill>
                  <a:srgbClr val="000000"/>
                </a:solidFill>
                <a:latin typeface="Arial" charset="0"/>
              </a:rPr>
              <a:t>The program first performs a gapped BLAST database search. The PSI-BLAST program uses the information from any significant alignments returned to construct a position-specific score matrix, which replaces the query sequence for the next round of database searching. </a:t>
            </a:r>
            <a:br>
              <a:rPr lang="en-US" b="0" i="1" dirty="0">
                <a:solidFill>
                  <a:srgbClr val="000000"/>
                </a:solidFill>
                <a:latin typeface="Arial" charset="0"/>
              </a:rPr>
            </a:br>
            <a:endParaRPr lang="en-US" b="0" i="1" dirty="0">
              <a:solidFill>
                <a:srgbClr val="000000"/>
              </a:solidFill>
              <a:latin typeface="Arial" charset="0"/>
            </a:endParaRPr>
          </a:p>
          <a:p>
            <a:pPr defTabSz="457200" fontAlgn="auto">
              <a:spcBef>
                <a:spcPts val="0"/>
              </a:spcBef>
              <a:spcAft>
                <a:spcPts val="0"/>
              </a:spcAft>
              <a:defRPr/>
            </a:pPr>
            <a:r>
              <a:rPr lang="en-US" b="0" i="1" dirty="0">
                <a:solidFill>
                  <a:srgbClr val="000000"/>
                </a:solidFill>
                <a:latin typeface="Arial" charset="0"/>
              </a:rPr>
              <a:t>PSI-BLAST may be iterated until no new significant alignments are found. At this time PSI-BLAST may be used only for comparing protein queries with protein databases.</a:t>
            </a:r>
            <a:r>
              <a:rPr lang="en-US" b="0" dirty="0">
                <a:solidFill>
                  <a:srgbClr val="000000"/>
                </a:solidFill>
                <a:latin typeface="Arial" charset="0"/>
              </a:rPr>
              <a:t>”  </a:t>
            </a:r>
            <a:endParaRPr lang="en-US" b="0" dirty="0">
              <a:solidFill>
                <a:srgbClr val="000000"/>
              </a:solidFill>
            </a:endParaRPr>
          </a:p>
        </p:txBody>
      </p:sp>
      <p:sp>
        <p:nvSpPr>
          <p:cNvPr id="15363" name="TextBox 1"/>
          <p:cNvSpPr txBox="1">
            <a:spLocks noChangeArrowheads="1"/>
          </p:cNvSpPr>
          <p:nvPr/>
        </p:nvSpPr>
        <p:spPr bwMode="auto">
          <a:xfrm>
            <a:off x="9939339" y="3436938"/>
            <a:ext cx="1857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eaLnBrk="1" fontAlgn="auto" hangingPunct="1">
              <a:spcBef>
                <a:spcPts val="0"/>
              </a:spcBef>
              <a:spcAft>
                <a:spcPts val="0"/>
              </a:spcAft>
              <a:defRPr/>
            </a:pPr>
            <a:endParaRPr lang="en-US">
              <a:solidFill>
                <a:srgbClr val="000000"/>
              </a:solidFill>
            </a:endParaRPr>
          </a:p>
        </p:txBody>
      </p:sp>
    </p:spTree>
    <p:extLst>
      <p:ext uri="{BB962C8B-B14F-4D97-AF65-F5344CB8AC3E}">
        <p14:creationId xmlns:p14="http://schemas.microsoft.com/office/powerpoint/2010/main" val="393688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2665413" y="687388"/>
            <a:ext cx="69088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r>
              <a:rPr lang="en-GB" b="1" dirty="0">
                <a:solidFill>
                  <a:srgbClr val="003366"/>
                </a:solidFill>
                <a:latin typeface="Times New Roman"/>
                <a:ea typeface="+mn-ea"/>
                <a:cs typeface="+mn-cs"/>
              </a:rPr>
              <a:t>The Psi-Blast </a:t>
            </a:r>
            <a:r>
              <a:rPr lang="en-GB" sz="2800" b="1" dirty="0">
                <a:solidFill>
                  <a:srgbClr val="003366"/>
                </a:solidFill>
                <a:latin typeface="Times New Roman"/>
                <a:ea typeface="+mn-ea"/>
                <a:cs typeface="+mn-cs"/>
              </a:rPr>
              <a:t>Approach</a:t>
            </a:r>
            <a:endParaRPr lang="en-GB" sz="2800" dirty="0">
              <a:solidFill>
                <a:srgbClr val="FF0000"/>
              </a:solidFill>
              <a:latin typeface="Times New Roman" charset="0"/>
              <a:ea typeface="+mn-ea"/>
              <a:cs typeface="+mn-cs"/>
            </a:endParaRPr>
          </a:p>
        </p:txBody>
      </p:sp>
      <p:sp>
        <p:nvSpPr>
          <p:cNvPr id="17410" name="Text Box 3"/>
          <p:cNvSpPr txBox="1">
            <a:spLocks noChangeArrowheads="1"/>
          </p:cNvSpPr>
          <p:nvPr/>
        </p:nvSpPr>
        <p:spPr bwMode="auto">
          <a:xfrm>
            <a:off x="1303283" y="1498008"/>
            <a:ext cx="10710042" cy="2239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lnSpc>
                <a:spcPct val="150000"/>
              </a:lnSpc>
              <a:spcBef>
                <a:spcPts val="0"/>
              </a:spcBef>
              <a:spcAft>
                <a:spcPts val="0"/>
              </a:spcAft>
              <a:defRPr/>
            </a:pPr>
            <a:r>
              <a:rPr lang="en-US" b="0" dirty="0">
                <a:solidFill>
                  <a:srgbClr val="000000"/>
                </a:solidFill>
                <a:latin typeface="Arial" charset="0"/>
              </a:rPr>
              <a:t>1. Use results of </a:t>
            </a:r>
            <a:r>
              <a:rPr lang="en-US" b="0" dirty="0" err="1">
                <a:solidFill>
                  <a:srgbClr val="000000"/>
                </a:solidFill>
                <a:latin typeface="Arial" charset="0"/>
              </a:rPr>
              <a:t>BlastP</a:t>
            </a:r>
            <a:r>
              <a:rPr lang="en-US" b="0" dirty="0">
                <a:solidFill>
                  <a:srgbClr val="000000"/>
                </a:solidFill>
                <a:latin typeface="Arial" charset="0"/>
              </a:rPr>
              <a:t> query to construct a multiple sequence alignment</a:t>
            </a:r>
          </a:p>
          <a:p>
            <a:pPr defTabSz="457200" fontAlgn="auto">
              <a:lnSpc>
                <a:spcPct val="150000"/>
              </a:lnSpc>
              <a:spcBef>
                <a:spcPts val="0"/>
              </a:spcBef>
              <a:spcAft>
                <a:spcPts val="0"/>
              </a:spcAft>
              <a:defRPr/>
            </a:pPr>
            <a:r>
              <a:rPr lang="en-US" b="0" dirty="0">
                <a:solidFill>
                  <a:srgbClr val="000000"/>
                </a:solidFill>
                <a:latin typeface="Arial" charset="0"/>
              </a:rPr>
              <a:t>2. Construct a position-specific scoring matrix from the alignment</a:t>
            </a:r>
          </a:p>
          <a:p>
            <a:pPr defTabSz="457200" fontAlgn="auto">
              <a:lnSpc>
                <a:spcPct val="150000"/>
              </a:lnSpc>
              <a:spcBef>
                <a:spcPts val="0"/>
              </a:spcBef>
              <a:spcAft>
                <a:spcPts val="0"/>
              </a:spcAft>
              <a:defRPr/>
            </a:pPr>
            <a:r>
              <a:rPr lang="en-US" b="0" dirty="0">
                <a:solidFill>
                  <a:srgbClr val="000000"/>
                </a:solidFill>
                <a:latin typeface="Arial" charset="0"/>
              </a:rPr>
              <a:t>3. Search database with alignment instead of query sequence</a:t>
            </a:r>
          </a:p>
          <a:p>
            <a:pPr defTabSz="457200" fontAlgn="auto">
              <a:lnSpc>
                <a:spcPct val="150000"/>
              </a:lnSpc>
              <a:spcBef>
                <a:spcPts val="0"/>
              </a:spcBef>
              <a:spcAft>
                <a:spcPts val="0"/>
              </a:spcAft>
              <a:defRPr/>
            </a:pPr>
            <a:r>
              <a:rPr lang="en-US" b="0" dirty="0">
                <a:solidFill>
                  <a:srgbClr val="000000"/>
                </a:solidFill>
                <a:latin typeface="Arial" charset="0"/>
              </a:rPr>
              <a:t>4. Add matches to alignment and repeat</a:t>
            </a:r>
          </a:p>
        </p:txBody>
      </p:sp>
      <p:sp>
        <p:nvSpPr>
          <p:cNvPr id="17411" name="Text Box 5"/>
          <p:cNvSpPr txBox="1">
            <a:spLocks noChangeArrowheads="1"/>
          </p:cNvSpPr>
          <p:nvPr/>
        </p:nvSpPr>
        <p:spPr bwMode="auto">
          <a:xfrm>
            <a:off x="1962150" y="4519450"/>
            <a:ext cx="761206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spcBef>
                <a:spcPts val="0"/>
              </a:spcBef>
              <a:spcAft>
                <a:spcPts val="0"/>
              </a:spcAft>
              <a:defRPr/>
            </a:pPr>
            <a:r>
              <a:rPr lang="en-US" b="0" dirty="0">
                <a:solidFill>
                  <a:srgbClr val="000000"/>
                </a:solidFill>
                <a:latin typeface="Arial" charset="0"/>
              </a:rPr>
              <a:t>Psi-Blast can use existing multiple alignment, </a:t>
            </a:r>
          </a:p>
          <a:p>
            <a:pPr defTabSz="457200" fontAlgn="auto">
              <a:spcBef>
                <a:spcPts val="0"/>
              </a:spcBef>
              <a:spcAft>
                <a:spcPts val="0"/>
              </a:spcAft>
              <a:defRPr/>
            </a:pPr>
            <a:r>
              <a:rPr lang="en-US" b="0" dirty="0">
                <a:solidFill>
                  <a:srgbClr val="000000"/>
                </a:solidFill>
                <a:latin typeface="Arial" charset="0"/>
              </a:rPr>
              <a:t>or </a:t>
            </a:r>
          </a:p>
          <a:p>
            <a:pPr defTabSz="457200" fontAlgn="auto">
              <a:spcBef>
                <a:spcPts val="0"/>
              </a:spcBef>
              <a:spcAft>
                <a:spcPts val="0"/>
              </a:spcAft>
              <a:defRPr/>
            </a:pPr>
            <a:r>
              <a:rPr lang="en-US" b="0" dirty="0">
                <a:solidFill>
                  <a:srgbClr val="000000"/>
                </a:solidFill>
                <a:latin typeface="Arial" charset="0"/>
              </a:rPr>
              <a:t>use RPS-Blast to search a database of PSSMs </a:t>
            </a:r>
          </a:p>
        </p:txBody>
      </p:sp>
    </p:spTree>
    <p:extLst>
      <p:ext uri="{BB962C8B-B14F-4D97-AF65-F5344CB8AC3E}">
        <p14:creationId xmlns:p14="http://schemas.microsoft.com/office/powerpoint/2010/main" val="251676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algn="l" eaLnBrk="1" hangingPunct="1"/>
            <a:r>
              <a:rPr lang="en-US">
                <a:latin typeface="Times New Roman" charset="0"/>
              </a:rPr>
              <a:t>PSI BLAST scheme</a:t>
            </a:r>
          </a:p>
        </p:txBody>
      </p:sp>
      <p:pic>
        <p:nvPicPr>
          <p:cNvPr id="1945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1239" y="1981201"/>
            <a:ext cx="7627937" cy="434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04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2586038" y="420688"/>
            <a:ext cx="69088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457200" fontAlgn="auto">
              <a:spcBef>
                <a:spcPts val="0"/>
              </a:spcBef>
              <a:spcAft>
                <a:spcPts val="0"/>
              </a:spcAft>
              <a:defRPr/>
            </a:pPr>
            <a:r>
              <a:rPr lang="en-GB" sz="1800" b="1">
                <a:solidFill>
                  <a:srgbClr val="003366"/>
                </a:solidFill>
                <a:latin typeface="Times New Roman"/>
                <a:ea typeface="+mn-ea"/>
                <a:cs typeface="+mn-cs"/>
              </a:rPr>
              <a:t>Position-specific Matrix</a:t>
            </a:r>
            <a:endParaRPr lang="en-GB" sz="4400">
              <a:solidFill>
                <a:srgbClr val="FF0000"/>
              </a:solidFill>
              <a:latin typeface="Times New Roman" charset="0"/>
              <a:ea typeface="+mn-ea"/>
              <a:cs typeface="+mn-cs"/>
            </a:endParaRPr>
          </a:p>
        </p:txBody>
      </p:sp>
      <p:sp>
        <p:nvSpPr>
          <p:cNvPr id="21506" name="Text Box 3"/>
          <p:cNvSpPr txBox="1">
            <a:spLocks noChangeArrowheads="1"/>
          </p:cNvSpPr>
          <p:nvPr/>
        </p:nvSpPr>
        <p:spPr bwMode="auto">
          <a:xfrm>
            <a:off x="2968625" y="6040438"/>
            <a:ext cx="541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spcBef>
                <a:spcPts val="0"/>
              </a:spcBef>
              <a:spcAft>
                <a:spcPts val="0"/>
              </a:spcAft>
              <a:defRPr/>
            </a:pPr>
            <a:r>
              <a:rPr lang="en-US" sz="1200">
                <a:solidFill>
                  <a:srgbClr val="000000"/>
                </a:solidFill>
                <a:latin typeface="Arial" charset="0"/>
              </a:rPr>
              <a:t>M Gribskov, A D McLachlan, and D Eisenberg (1987) Profile analysis: detection of distantly related proteins. PNAS 84:4355-8.</a:t>
            </a:r>
          </a:p>
        </p:txBody>
      </p:sp>
      <p:pic>
        <p:nvPicPr>
          <p:cNvPr id="21507" name="Picture 4"/>
          <p:cNvPicPr>
            <a:picLocks noChangeAspect="1" noChangeArrowheads="1"/>
          </p:cNvPicPr>
          <p:nvPr/>
        </p:nvPicPr>
        <p:blipFill>
          <a:blip r:embed="rId3" cstate="hqprint">
            <a:extLst>
              <a:ext uri="{28A0092B-C50C-407E-A947-70E740481C1C}">
                <a14:useLocalDpi xmlns:a14="http://schemas.microsoft.com/office/drawing/2010/main"/>
              </a:ext>
            </a:extLst>
          </a:blip>
          <a:srcRect l="3006" t="12343" r="3920" b="7832"/>
          <a:stretch>
            <a:fillRect/>
          </a:stretch>
        </p:blipFill>
        <p:spPr bwMode="auto">
          <a:xfrm>
            <a:off x="2963863" y="1155701"/>
            <a:ext cx="6056312" cy="487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rot="-5400000">
            <a:off x="826294" y="5807869"/>
            <a:ext cx="17319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defTabSz="457200" fontAlgn="auto">
              <a:spcBef>
                <a:spcPts val="0"/>
              </a:spcBef>
              <a:spcAft>
                <a:spcPts val="0"/>
              </a:spcAft>
              <a:defRPr/>
            </a:pPr>
            <a:r>
              <a:rPr lang="en-US" sz="1600" b="0" i="1">
                <a:solidFill>
                  <a:srgbClr val="003366"/>
                </a:solidFill>
                <a:latin typeface="Arial" charset="0"/>
              </a:rPr>
              <a:t>by Bob Friedman</a:t>
            </a:r>
            <a:endParaRPr lang="en-US" sz="1600" b="0" i="1">
              <a:solidFill>
                <a:srgbClr val="000000"/>
              </a:solidFill>
              <a:latin typeface="Arial" charset="0"/>
            </a:endParaRPr>
          </a:p>
        </p:txBody>
      </p:sp>
    </p:spTree>
    <p:extLst>
      <p:ext uri="{BB962C8B-B14F-4D97-AF65-F5344CB8AC3E}">
        <p14:creationId xmlns:p14="http://schemas.microsoft.com/office/powerpoint/2010/main" val="413819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676400" y="152400"/>
            <a:ext cx="69088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auto">
              <a:spcBef>
                <a:spcPts val="0"/>
              </a:spcBef>
              <a:spcAft>
                <a:spcPts val="0"/>
              </a:spcAft>
              <a:defRPr/>
            </a:pPr>
            <a:endParaRPr lang="en-GB" sz="4400">
              <a:solidFill>
                <a:srgbClr val="FF0000"/>
              </a:solidFill>
              <a:latin typeface="Times New Roman" charset="0"/>
              <a:ea typeface="+mn-ea"/>
              <a:cs typeface="+mn-cs"/>
            </a:endParaRPr>
          </a:p>
        </p:txBody>
      </p:sp>
      <p:sp>
        <p:nvSpPr>
          <p:cNvPr id="23554" name="Rectangle 3"/>
          <p:cNvSpPr>
            <a:spLocks noGrp="1" noChangeArrowheads="1"/>
          </p:cNvSpPr>
          <p:nvPr>
            <p:ph type="title" idx="4294967295"/>
          </p:nvPr>
        </p:nvSpPr>
        <p:spPr>
          <a:xfrm>
            <a:off x="1752600" y="0"/>
            <a:ext cx="7772400" cy="1143000"/>
          </a:xfrm>
        </p:spPr>
        <p:txBody>
          <a:bodyPr/>
          <a:lstStyle/>
          <a:p>
            <a:pPr algn="l" eaLnBrk="1" hangingPunct="1"/>
            <a:r>
              <a:rPr lang="en-GB" sz="2400" b="1">
                <a:solidFill>
                  <a:srgbClr val="003366"/>
                </a:solidFill>
                <a:latin typeface="Arial" charset="0"/>
                <a:hlinkClick r:id="rId3"/>
              </a:rPr>
              <a:t>Psi-Blast </a:t>
            </a:r>
            <a:r>
              <a:rPr lang="en-GB" sz="2400" b="1">
                <a:solidFill>
                  <a:srgbClr val="003366"/>
                </a:solidFill>
                <a:latin typeface="Arial" charset="0"/>
              </a:rPr>
              <a:t>Results</a:t>
            </a:r>
            <a:endParaRPr lang="en-US">
              <a:latin typeface="Times New Roman" charset="0"/>
            </a:endParaRPr>
          </a:p>
        </p:txBody>
      </p:sp>
      <p:sp>
        <p:nvSpPr>
          <p:cNvPr id="23555" name="Rectangle 4"/>
          <p:cNvSpPr>
            <a:spLocks noChangeArrowheads="1"/>
          </p:cNvSpPr>
          <p:nvPr/>
        </p:nvSpPr>
        <p:spPr bwMode="auto">
          <a:xfrm>
            <a:off x="5394435" y="385802"/>
            <a:ext cx="3962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fontAlgn="auto">
              <a:spcBef>
                <a:spcPts val="0"/>
              </a:spcBef>
              <a:spcAft>
                <a:spcPts val="0"/>
              </a:spcAft>
              <a:defRPr/>
            </a:pPr>
            <a:r>
              <a:rPr lang="en-US" sz="1800" b="1" dirty="0">
                <a:solidFill>
                  <a:srgbClr val="000000"/>
                </a:solidFill>
                <a:latin typeface="Times New Roman" charset="0"/>
                <a:ea typeface="+mn-ea"/>
                <a:cs typeface="+mn-cs"/>
              </a:rPr>
              <a:t>Query: 55670331 (intein)</a:t>
            </a:r>
          </a:p>
        </p:txBody>
      </p:sp>
      <p:graphicFrame>
        <p:nvGraphicFramePr>
          <p:cNvPr id="23556" name="Object 2"/>
          <p:cNvGraphicFramePr>
            <a:graphicFrameLocks noChangeAspect="1"/>
          </p:cNvGraphicFramePr>
          <p:nvPr>
            <p:extLst>
              <p:ext uri="{D42A27DB-BD31-4B8C-83A1-F6EECF244321}">
                <p14:modId xmlns:p14="http://schemas.microsoft.com/office/powerpoint/2010/main" val="1572184581"/>
              </p:ext>
            </p:extLst>
          </p:nvPr>
        </p:nvGraphicFramePr>
        <p:xfrm>
          <a:off x="1336707" y="1447800"/>
          <a:ext cx="9128537" cy="4240619"/>
        </p:xfrm>
        <a:graphic>
          <a:graphicData uri="http://schemas.openxmlformats.org/presentationml/2006/ole">
            <mc:AlternateContent xmlns:mc="http://schemas.openxmlformats.org/markup-compatibility/2006">
              <mc:Choice xmlns:v="urn:schemas-microsoft-com:vml" Requires="v">
                <p:oleObj name="Photo Editor Photo" r:id="rId4" imgW="7628281" imgH="3543607" progId="MSPhotoEd.3">
                  <p:embed/>
                </p:oleObj>
              </mc:Choice>
              <mc:Fallback>
                <p:oleObj name="Photo Editor Photo" r:id="rId4" imgW="7628281" imgH="3543607" progId="MSPhotoEd.3">
                  <p:embed/>
                  <p:pic>
                    <p:nvPicPr>
                      <p:cNvPr id="2355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707" y="1447800"/>
                        <a:ext cx="9128537" cy="42406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1126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451945" y="1070001"/>
            <a:ext cx="11571889"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spcBef>
                <a:spcPts val="0"/>
              </a:spcBef>
              <a:spcAft>
                <a:spcPts val="0"/>
              </a:spcAft>
              <a:defRPr/>
            </a:pPr>
            <a:r>
              <a:rPr lang="en-US" b="0" dirty="0">
                <a:solidFill>
                  <a:srgbClr val="000000"/>
                </a:solidFill>
                <a:latin typeface="Arial" charset="0"/>
              </a:rPr>
              <a:t>Psi-Blast is for finding matches among divergent sequences (position-specific information)  </a:t>
            </a:r>
          </a:p>
          <a:p>
            <a:pPr defTabSz="457200" fontAlgn="auto">
              <a:spcBef>
                <a:spcPts val="0"/>
              </a:spcBef>
              <a:spcAft>
                <a:spcPts val="0"/>
              </a:spcAft>
              <a:defRPr/>
            </a:pPr>
            <a:br>
              <a:rPr lang="en-US" b="0" dirty="0">
                <a:solidFill>
                  <a:srgbClr val="000000"/>
                </a:solidFill>
                <a:latin typeface="Arial" charset="0"/>
              </a:rPr>
            </a:br>
            <a:r>
              <a:rPr lang="en-US" b="0" dirty="0">
                <a:solidFill>
                  <a:srgbClr val="FF0000"/>
                </a:solidFill>
                <a:latin typeface="Arial" charset="0"/>
              </a:rPr>
              <a:t>WARNING</a:t>
            </a:r>
            <a:r>
              <a:rPr lang="en-US" b="0" dirty="0">
                <a:solidFill>
                  <a:srgbClr val="000000"/>
                </a:solidFill>
                <a:latin typeface="Arial" charset="0"/>
              </a:rPr>
              <a:t>:  For the nth iteration of a PSI BLAST search, the E-value gives the expected number of matches </a:t>
            </a:r>
            <a:r>
              <a:rPr lang="en-US" b="0" dirty="0">
                <a:solidFill>
                  <a:srgbClr val="00B050"/>
                </a:solidFill>
                <a:latin typeface="Arial" charset="0"/>
              </a:rPr>
              <a:t>to the profile </a:t>
            </a:r>
            <a:r>
              <a:rPr lang="en-US" b="0" dirty="0">
                <a:solidFill>
                  <a:srgbClr val="FF0000"/>
                </a:solidFill>
                <a:latin typeface="Arial" charset="0"/>
              </a:rPr>
              <a:t>NOT</a:t>
            </a:r>
            <a:r>
              <a:rPr lang="en-US" b="0" dirty="0">
                <a:solidFill>
                  <a:srgbClr val="000000"/>
                </a:solidFill>
                <a:latin typeface="Arial" charset="0"/>
              </a:rPr>
              <a:t> to the </a:t>
            </a:r>
            <a:r>
              <a:rPr lang="en-US" b="0" dirty="0">
                <a:solidFill>
                  <a:srgbClr val="00B050"/>
                </a:solidFill>
                <a:latin typeface="Arial" charset="0"/>
              </a:rPr>
              <a:t>initial query sequence</a:t>
            </a:r>
            <a:r>
              <a:rPr lang="en-US" b="0" dirty="0">
                <a:solidFill>
                  <a:srgbClr val="000000"/>
                </a:solidFill>
                <a:latin typeface="Arial" charset="0"/>
              </a:rPr>
              <a:t>! </a:t>
            </a:r>
          </a:p>
          <a:p>
            <a:pPr defTabSz="457200" fontAlgn="auto">
              <a:spcBef>
                <a:spcPts val="0"/>
              </a:spcBef>
              <a:spcAft>
                <a:spcPts val="0"/>
              </a:spcAft>
              <a:defRPr/>
            </a:pPr>
            <a:endParaRPr lang="en-US" b="0" dirty="0">
              <a:solidFill>
                <a:srgbClr val="000000"/>
              </a:solidFill>
              <a:latin typeface="Arial" charset="0"/>
            </a:endParaRPr>
          </a:p>
          <a:p>
            <a:pPr defTabSz="457200" fontAlgn="auto">
              <a:spcBef>
                <a:spcPts val="0"/>
              </a:spcBef>
              <a:spcAft>
                <a:spcPts val="0"/>
              </a:spcAft>
              <a:defRPr/>
            </a:pPr>
            <a:r>
              <a:rPr lang="en-US" b="0" dirty="0">
                <a:solidFill>
                  <a:srgbClr val="000000"/>
                </a:solidFill>
                <a:latin typeface="Arial" charset="0"/>
              </a:rPr>
              <a:t>The </a:t>
            </a:r>
            <a:r>
              <a:rPr lang="en-US" b="0" dirty="0">
                <a:solidFill>
                  <a:srgbClr val="FF0000"/>
                </a:solidFill>
                <a:latin typeface="Arial" charset="0"/>
              </a:rPr>
              <a:t>danger</a:t>
            </a:r>
            <a:r>
              <a:rPr lang="en-US" b="0" dirty="0">
                <a:solidFill>
                  <a:srgbClr val="000000"/>
                </a:solidFill>
                <a:latin typeface="Arial" charset="0"/>
              </a:rPr>
              <a:t> is that the </a:t>
            </a:r>
            <a:r>
              <a:rPr lang="en-US" dirty="0">
                <a:solidFill>
                  <a:srgbClr val="000000"/>
                </a:solidFill>
                <a:latin typeface="Arial" charset="0"/>
              </a:rPr>
              <a:t>profile </a:t>
            </a:r>
            <a:r>
              <a:rPr lang="en-US" b="0" dirty="0">
                <a:solidFill>
                  <a:srgbClr val="000000"/>
                </a:solidFill>
                <a:latin typeface="Arial" charset="0"/>
              </a:rPr>
              <a:t>was </a:t>
            </a:r>
            <a:r>
              <a:rPr lang="en-US" dirty="0">
                <a:solidFill>
                  <a:srgbClr val="000000"/>
                </a:solidFill>
                <a:latin typeface="Arial" charset="0"/>
              </a:rPr>
              <a:t>corrupted</a:t>
            </a:r>
            <a:r>
              <a:rPr lang="en-US" b="0" dirty="0">
                <a:solidFill>
                  <a:srgbClr val="000000"/>
                </a:solidFill>
                <a:latin typeface="Arial" charset="0"/>
              </a:rPr>
              <a:t> in an earlier iteration.  </a:t>
            </a:r>
            <a:endParaRPr lang="en-US" b="0" dirty="0">
              <a:solidFill>
                <a:srgbClr val="000000"/>
              </a:solidFill>
            </a:endParaRPr>
          </a:p>
        </p:txBody>
      </p:sp>
      <p:sp>
        <p:nvSpPr>
          <p:cNvPr id="25602" name="Rectangle 3"/>
          <p:cNvSpPr>
            <a:spLocks noChangeArrowheads="1"/>
          </p:cNvSpPr>
          <p:nvPr/>
        </p:nvSpPr>
        <p:spPr bwMode="auto">
          <a:xfrm>
            <a:off x="2719389" y="-3651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fontAlgn="auto">
              <a:spcBef>
                <a:spcPts val="0"/>
              </a:spcBef>
              <a:spcAft>
                <a:spcPts val="0"/>
              </a:spcAft>
              <a:defRPr/>
            </a:pPr>
            <a:endParaRPr lang="en-US" sz="1800" b="1">
              <a:solidFill>
                <a:srgbClr val="000000"/>
              </a:solidFill>
              <a:latin typeface="Times New Roman" charset="0"/>
              <a:ea typeface="+mn-ea"/>
              <a:cs typeface="+mn-cs"/>
            </a:endParaRPr>
          </a:p>
        </p:txBody>
      </p:sp>
      <p:sp>
        <p:nvSpPr>
          <p:cNvPr id="25603" name="Rectangle 4"/>
          <p:cNvSpPr>
            <a:spLocks noGrp="1" noChangeArrowheads="1"/>
          </p:cNvSpPr>
          <p:nvPr>
            <p:ph type="title" idx="4294967295"/>
          </p:nvPr>
        </p:nvSpPr>
        <p:spPr>
          <a:xfrm>
            <a:off x="987972" y="71120"/>
            <a:ext cx="10363200" cy="1143000"/>
          </a:xfrm>
        </p:spPr>
        <p:txBody>
          <a:bodyPr/>
          <a:lstStyle/>
          <a:p>
            <a:pPr eaLnBrk="1" hangingPunct="1"/>
            <a:r>
              <a:rPr lang="en-US" dirty="0">
                <a:latin typeface="Times New Roman" charset="0"/>
              </a:rPr>
              <a:t>PSI BLAST and E-values!</a:t>
            </a:r>
          </a:p>
        </p:txBody>
      </p:sp>
      <p:sp>
        <p:nvSpPr>
          <p:cNvPr id="2" name="TextBox 1">
            <a:extLst>
              <a:ext uri="{FF2B5EF4-FFF2-40B4-BE49-F238E27FC236}">
                <a16:creationId xmlns:a16="http://schemas.microsoft.com/office/drawing/2014/main" id="{9369864B-35B7-8343-A003-343696CD1335}"/>
              </a:ext>
            </a:extLst>
          </p:cNvPr>
          <p:cNvSpPr txBox="1"/>
          <p:nvPr/>
        </p:nvSpPr>
        <p:spPr>
          <a:xfrm>
            <a:off x="451945" y="4238605"/>
            <a:ext cx="11288109" cy="2462213"/>
          </a:xfrm>
          <a:prstGeom prst="rect">
            <a:avLst/>
          </a:prstGeom>
          <a:noFill/>
        </p:spPr>
        <p:txBody>
          <a:bodyPr wrap="square" rtlCol="0">
            <a:spAutoFit/>
          </a:bodyPr>
          <a:lstStyle/>
          <a:p>
            <a:r>
              <a:rPr lang="en-US" sz="2200" dirty="0"/>
              <a:t>The danger of corruption increases with every iteration.  Using a stringent e-value cut-off, and filtering for regions of low complexity reduces the chance of corruption.  </a:t>
            </a:r>
          </a:p>
          <a:p>
            <a:endParaRPr lang="en-US" sz="2200" dirty="0"/>
          </a:p>
          <a:p>
            <a:r>
              <a:rPr lang="en-US" sz="2200" dirty="0"/>
              <a:t>Usually, it is not recommended to do more than 5 iterations.  </a:t>
            </a:r>
          </a:p>
          <a:p>
            <a:endParaRPr lang="en-US" sz="2200" dirty="0"/>
          </a:p>
          <a:p>
            <a:r>
              <a:rPr lang="en-US" sz="2200" dirty="0"/>
              <a:t>Because of the possibility of corruption, </a:t>
            </a:r>
            <a:r>
              <a:rPr lang="en-US" sz="2200" b="1" dirty="0"/>
              <a:t>the final e-value is no longer a measure for a false positive </a:t>
            </a:r>
          </a:p>
        </p:txBody>
      </p:sp>
    </p:spTree>
    <p:extLst>
      <p:ext uri="{BB962C8B-B14F-4D97-AF65-F5344CB8AC3E}">
        <p14:creationId xmlns:p14="http://schemas.microsoft.com/office/powerpoint/2010/main" val="4133868862"/>
      </p:ext>
    </p:extLst>
  </p:cSld>
  <p:clrMapOvr>
    <a:masterClrMapping/>
  </p:clrMapOvr>
</p:sld>
</file>

<file path=ppt/theme/theme1.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11142</TotalTime>
  <Words>1661</Words>
  <Application>Microsoft Macintosh PowerPoint</Application>
  <PresentationFormat>Widescreen</PresentationFormat>
  <Paragraphs>139</Paragraphs>
  <Slides>23</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Courier</vt:lpstr>
      <vt:lpstr>Courier New</vt:lpstr>
      <vt:lpstr>Times New Roman</vt:lpstr>
      <vt:lpstr>Times New Roman Bold</vt:lpstr>
      <vt:lpstr>1_Default Design</vt:lpstr>
      <vt:lpstr>Photo Editor Photo</vt:lpstr>
      <vt:lpstr>PSI blast  </vt:lpstr>
      <vt:lpstr>BLAST</vt:lpstr>
      <vt:lpstr>PowerPoint Presentation</vt:lpstr>
      <vt:lpstr>PowerPoint Presentation</vt:lpstr>
      <vt:lpstr>PowerPoint Presentation</vt:lpstr>
      <vt:lpstr>PSI BLAST scheme</vt:lpstr>
      <vt:lpstr>PowerPoint Presentation</vt:lpstr>
      <vt:lpstr>Psi-Blast Results</vt:lpstr>
      <vt:lpstr>PSI BLAST and E-values!</vt:lpstr>
      <vt:lpstr>PowerPoint Presentation</vt:lpstr>
      <vt:lpstr>To create a PSSM using  PSI Blast from the command line</vt:lpstr>
      <vt:lpstr>PowerPoint Presentation</vt:lpstr>
      <vt:lpstr>To use the PSSM to search a protein databank      (often custom made):</vt:lpstr>
      <vt:lpstr>To use the PSSM to search a nucleotide databank      (often custom made):</vt:lpstr>
      <vt:lpstr>PowerPoint Presentation</vt:lpstr>
      <vt:lpstr>PowerPoint Presentation</vt:lpstr>
      <vt:lpstr>HHPred searches  against conserved  domain databases</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gene transfer and microbial evolution: Is the Tree-of-Life a Tree? </dc:title>
  <dc:subject/>
  <dc:creator>gogarten</dc:creator>
  <cp:keywords/>
  <dc:description/>
  <cp:lastModifiedBy>Gogarten, J. Peter</cp:lastModifiedBy>
  <cp:revision>88</cp:revision>
  <dcterms:modified xsi:type="dcterms:W3CDTF">2024-11-15T22:30:29Z</dcterms:modified>
  <cp:category/>
</cp:coreProperties>
</file>