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9" r:id="rId1"/>
  </p:sldMasterIdLst>
  <p:notesMasterIdLst>
    <p:notesMasterId r:id="rId11"/>
  </p:notesMasterIdLst>
  <p:sldIdLst>
    <p:sldId id="548" r:id="rId2"/>
    <p:sldId id="261" r:id="rId3"/>
    <p:sldId id="262" r:id="rId4"/>
    <p:sldId id="263" r:id="rId5"/>
    <p:sldId id="264" r:id="rId6"/>
    <p:sldId id="561" r:id="rId7"/>
    <p:sldId id="562" r:id="rId8"/>
    <p:sldId id="563" r:id="rId9"/>
    <p:sldId id="5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2"/>
    <p:restoredTop sz="94694"/>
  </p:normalViewPr>
  <p:slideViewPr>
    <p:cSldViewPr snapToGrid="0" snapToObjects="1">
      <p:cViewPr varScale="1">
        <p:scale>
          <a:sx n="121" d="100"/>
          <a:sy n="121" d="100"/>
        </p:scale>
        <p:origin x="728" y="176"/>
      </p:cViewPr>
      <p:guideLst>
        <p:guide orient="horz" pos="2160"/>
        <p:guide pos="384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2E0EBF-A78E-394D-8A69-C2DDA1FF11CB}" type="datetimeFigureOut">
              <a:rPr lang="en-US" smtClean="0"/>
              <a:t>11/27/24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1A68D0-AB71-FD4B-A430-DEA9F7948DF9}" type="slidenum">
              <a:rPr lang="en-US" smtClean="0"/>
              <a:t>‹#›</a:t>
            </a:fld>
            <a:endParaRPr lang="en-US"/>
          </a:p>
        </p:txBody>
      </p:sp>
    </p:spTree>
    <p:extLst>
      <p:ext uri="{BB962C8B-B14F-4D97-AF65-F5344CB8AC3E}">
        <p14:creationId xmlns:p14="http://schemas.microsoft.com/office/powerpoint/2010/main" val="3287895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13FE1AF0-5E56-3741-8A79-54AAFF9FB4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5BCF-5D22-8E44-9F4E-91E1189031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4F8061-28C9-7645-BA48-C53A689A95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3E3D7-6D8B-FD4D-B326-498D886F1A09}"/>
              </a:ext>
            </a:extLst>
          </p:cNvPr>
          <p:cNvSpPr>
            <a:spLocks noGrp="1"/>
          </p:cNvSpPr>
          <p:nvPr>
            <p:ph type="dt" sz="half" idx="10"/>
          </p:nvPr>
        </p:nvSpPr>
        <p:spPr/>
        <p:txBody>
          <a:bodyPr/>
          <a:lstStyle/>
          <a:p>
            <a:fld id="{EB9FF4C5-8BC5-414C-81BA-F8F62800A728}" type="datetimeFigureOut">
              <a:rPr lang="en-US" smtClean="0"/>
              <a:t>11/27/24</a:t>
            </a:fld>
            <a:endParaRPr lang="en-US"/>
          </a:p>
        </p:txBody>
      </p:sp>
      <p:sp>
        <p:nvSpPr>
          <p:cNvPr id="5" name="Footer Placeholder 4">
            <a:extLst>
              <a:ext uri="{FF2B5EF4-FFF2-40B4-BE49-F238E27FC236}">
                <a16:creationId xmlns:a16="http://schemas.microsoft.com/office/drawing/2014/main" id="{0FF07101-40DC-184B-9723-5D49575E6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0CC05-5B56-094D-B513-D3EE0083028E}"/>
              </a:ext>
            </a:extLst>
          </p:cNvPr>
          <p:cNvSpPr>
            <a:spLocks noGrp="1"/>
          </p:cNvSpPr>
          <p:nvPr>
            <p:ph type="sldNum" sz="quarter" idx="12"/>
          </p:nvPr>
        </p:nvSpPr>
        <p:spPr/>
        <p:txBody>
          <a:bodyPr/>
          <a:lstStyle/>
          <a:p>
            <a:fld id="{A1B2B4DB-6EED-EE47-A80A-45D8940AF3BE}" type="slidenum">
              <a:rPr lang="en-US" smtClean="0"/>
              <a:t>‹#›</a:t>
            </a:fld>
            <a:endParaRPr lang="en-US"/>
          </a:p>
        </p:txBody>
      </p:sp>
    </p:spTree>
    <p:extLst>
      <p:ext uri="{BB962C8B-B14F-4D97-AF65-F5344CB8AC3E}">
        <p14:creationId xmlns:p14="http://schemas.microsoft.com/office/powerpoint/2010/main" val="7984406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22" tIns="45662" rIns="91322" bIns="4566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22" tIns="45662" rIns="91322" bIns="456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322" tIns="45662" rIns="91322" bIns="45662" numCol="1" anchor="t" anchorCtr="0" compatLnSpc="1">
            <a:prstTxWarp prst="textNoShape">
              <a:avLst/>
            </a:prstTxWarp>
          </a:bodyPr>
          <a:lstStyle>
            <a:lvl1pPr>
              <a:defRPr sz="1400" b="0">
                <a:solidFill>
                  <a:srgbClr val="000000"/>
                </a:solidFill>
                <a:latin typeface="Times New Roman" charset="0"/>
              </a:defRPr>
            </a:lvl1pPr>
          </a:lstStyle>
          <a:p>
            <a:pPr defTabSz="914400" fontAlgn="base">
              <a:spcBef>
                <a:spcPct val="0"/>
              </a:spcBef>
              <a:spcAft>
                <a:spcPct val="0"/>
              </a:spcAft>
              <a:defRPr/>
            </a:pPr>
            <a:endParaRPr lang="en-US">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322" tIns="45662" rIns="91322" bIns="45662" numCol="1" anchor="t" anchorCtr="0" compatLnSpc="1">
            <a:prstTxWarp prst="textNoShape">
              <a:avLst/>
            </a:prstTxWarp>
          </a:bodyPr>
          <a:lstStyle>
            <a:lvl1pPr algn="ctr">
              <a:defRPr sz="1400" b="0">
                <a:solidFill>
                  <a:srgbClr val="000000"/>
                </a:solidFill>
                <a:latin typeface="Times New Roman" charset="0"/>
              </a:defRPr>
            </a:lvl1pPr>
          </a:lstStyle>
          <a:p>
            <a:pPr defTabSz="914400" fontAlgn="base">
              <a:spcBef>
                <a:spcPct val="0"/>
              </a:spcBef>
              <a:spcAft>
                <a:spcPct val="0"/>
              </a:spcAft>
              <a:defRPr/>
            </a:pPr>
            <a:endParaRPr lang="en-US">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322" tIns="45662" rIns="91322" bIns="45662" numCol="1" anchor="t" anchorCtr="0" compatLnSpc="1">
            <a:prstTxWarp prst="textNoShape">
              <a:avLst/>
            </a:prstTxWarp>
          </a:bodyPr>
          <a:lstStyle>
            <a:lvl1pPr algn="r">
              <a:defRPr sz="1400" b="0">
                <a:solidFill>
                  <a:srgbClr val="000000"/>
                </a:solidFill>
                <a:latin typeface="Times New Roman" charset="0"/>
              </a:defRPr>
            </a:lvl1pPr>
          </a:lstStyle>
          <a:p>
            <a:pPr defTabSz="914400" fontAlgn="base">
              <a:spcBef>
                <a:spcPct val="0"/>
              </a:spcBef>
              <a:spcAft>
                <a:spcPct val="0"/>
              </a:spcAft>
              <a:defRPr/>
            </a:pPr>
            <a:fld id="{369D514B-E58A-464F-A1D6-5FC84B6A3562}" type="slidenum">
              <a:rPr lang="en-US" smtClean="0">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55769495"/>
      </p:ext>
    </p:extLst>
  </p:cSld>
  <p:clrMap bg1="lt1" tx1="dk1" bg2="lt2" tx2="dk2" accent1="accent1" accent2="accent2" accent3="accent3" accent4="accent4" accent5="accent5" accent6="accent6" hlink="hlink" folHlink="folHlink"/>
  <p:sldLayoutIdLst>
    <p:sldLayoutId id="2147483900" r:id="rId1"/>
    <p:sldLayoutId id="2147483902"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6614" algn="ctr" rtl="0" fontAlgn="base">
        <a:spcBef>
          <a:spcPct val="0"/>
        </a:spcBef>
        <a:spcAft>
          <a:spcPct val="0"/>
        </a:spcAft>
        <a:defRPr sz="4400">
          <a:solidFill>
            <a:schemeClr val="tx2"/>
          </a:solidFill>
          <a:latin typeface="Times New Roman" charset="0"/>
        </a:defRPr>
      </a:lvl6pPr>
      <a:lvl7pPr marL="913224" algn="ctr" rtl="0" fontAlgn="base">
        <a:spcBef>
          <a:spcPct val="0"/>
        </a:spcBef>
        <a:spcAft>
          <a:spcPct val="0"/>
        </a:spcAft>
        <a:defRPr sz="4400">
          <a:solidFill>
            <a:schemeClr val="tx2"/>
          </a:solidFill>
          <a:latin typeface="Times New Roman" charset="0"/>
        </a:defRPr>
      </a:lvl7pPr>
      <a:lvl8pPr marL="1369838" algn="ctr" rtl="0" fontAlgn="base">
        <a:spcBef>
          <a:spcPct val="0"/>
        </a:spcBef>
        <a:spcAft>
          <a:spcPct val="0"/>
        </a:spcAft>
        <a:defRPr sz="4400">
          <a:solidFill>
            <a:schemeClr val="tx2"/>
          </a:solidFill>
          <a:latin typeface="Times New Roman" charset="0"/>
        </a:defRPr>
      </a:lvl8pPr>
      <a:lvl9pPr marL="1826449" algn="ctr" rtl="0" fontAlgn="base">
        <a:spcBef>
          <a:spcPct val="0"/>
        </a:spcBef>
        <a:spcAft>
          <a:spcPct val="0"/>
        </a:spcAft>
        <a:defRPr sz="4400">
          <a:solidFill>
            <a:schemeClr val="tx2"/>
          </a:solidFill>
          <a:latin typeface="Times New Roman" charset="0"/>
        </a:defRPr>
      </a:lvl9pPr>
    </p:titleStyle>
    <p:bodyStyle>
      <a:lvl1pPr marL="340915" indent="-340915"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0494" indent="-283831" algn="l" rtl="0" eaLnBrk="0" fontAlgn="base" hangingPunct="0">
        <a:spcBef>
          <a:spcPct val="20000"/>
        </a:spcBef>
        <a:spcAft>
          <a:spcPct val="0"/>
        </a:spcAft>
        <a:buChar char="–"/>
        <a:defRPr sz="2800">
          <a:solidFill>
            <a:schemeClr val="tx1"/>
          </a:solidFill>
          <a:latin typeface="+mn-lt"/>
          <a:ea typeface="ＭＳ Ｐゴシック" charset="-128"/>
        </a:defRPr>
      </a:lvl2pPr>
      <a:lvl3pPr marL="1140079" indent="-226751" algn="l" rtl="0" eaLnBrk="0" fontAlgn="base" hangingPunct="0">
        <a:spcBef>
          <a:spcPct val="20000"/>
        </a:spcBef>
        <a:spcAft>
          <a:spcPct val="0"/>
        </a:spcAft>
        <a:buChar char="•"/>
        <a:defRPr sz="2400">
          <a:solidFill>
            <a:schemeClr val="tx1"/>
          </a:solidFill>
          <a:latin typeface="+mn-lt"/>
          <a:ea typeface="ＭＳ Ｐゴシック" charset="-128"/>
        </a:defRPr>
      </a:lvl3pPr>
      <a:lvl4pPr marL="1596746" indent="-226751" algn="l" rtl="0" eaLnBrk="0" fontAlgn="base" hangingPunct="0">
        <a:spcBef>
          <a:spcPct val="20000"/>
        </a:spcBef>
        <a:spcAft>
          <a:spcPct val="0"/>
        </a:spcAft>
        <a:buChar char="–"/>
        <a:defRPr sz="2000">
          <a:solidFill>
            <a:schemeClr val="tx1"/>
          </a:solidFill>
          <a:latin typeface="+mn-lt"/>
          <a:ea typeface="ＭＳ Ｐゴシック" charset="-128"/>
        </a:defRPr>
      </a:lvl4pPr>
      <a:lvl5pPr marL="2053411" indent="-226751" algn="l" rtl="0" eaLnBrk="0" fontAlgn="base" hangingPunct="0">
        <a:spcBef>
          <a:spcPct val="20000"/>
        </a:spcBef>
        <a:spcAft>
          <a:spcPct val="0"/>
        </a:spcAft>
        <a:buChar char="»"/>
        <a:defRPr sz="2000">
          <a:solidFill>
            <a:schemeClr val="tx1"/>
          </a:solidFill>
          <a:latin typeface="+mn-lt"/>
          <a:ea typeface="ＭＳ Ｐゴシック" charset="-128"/>
        </a:defRPr>
      </a:lvl5pPr>
      <a:lvl6pPr marL="2511368" indent="-228308" algn="l" rtl="0" fontAlgn="base">
        <a:spcBef>
          <a:spcPct val="20000"/>
        </a:spcBef>
        <a:spcAft>
          <a:spcPct val="0"/>
        </a:spcAft>
        <a:buChar char="»"/>
        <a:defRPr sz="2000">
          <a:solidFill>
            <a:schemeClr val="tx1"/>
          </a:solidFill>
          <a:latin typeface="+mn-lt"/>
          <a:ea typeface="ＭＳ Ｐゴシック" charset="-128"/>
        </a:defRPr>
      </a:lvl6pPr>
      <a:lvl7pPr marL="2967981" indent="-228308" algn="l" rtl="0" fontAlgn="base">
        <a:spcBef>
          <a:spcPct val="20000"/>
        </a:spcBef>
        <a:spcAft>
          <a:spcPct val="0"/>
        </a:spcAft>
        <a:buChar char="»"/>
        <a:defRPr sz="2000">
          <a:solidFill>
            <a:schemeClr val="tx1"/>
          </a:solidFill>
          <a:latin typeface="+mn-lt"/>
          <a:ea typeface="ＭＳ Ｐゴシック" charset="-128"/>
        </a:defRPr>
      </a:lvl7pPr>
      <a:lvl8pPr marL="3424592" indent="-228308" algn="l" rtl="0" fontAlgn="base">
        <a:spcBef>
          <a:spcPct val="20000"/>
        </a:spcBef>
        <a:spcAft>
          <a:spcPct val="0"/>
        </a:spcAft>
        <a:buChar char="»"/>
        <a:defRPr sz="2000">
          <a:solidFill>
            <a:schemeClr val="tx1"/>
          </a:solidFill>
          <a:latin typeface="+mn-lt"/>
          <a:ea typeface="ＭＳ Ｐゴシック" charset="-128"/>
        </a:defRPr>
      </a:lvl8pPr>
      <a:lvl9pPr marL="3881202" indent="-228308"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614" rtl="0" eaLnBrk="1" latinLnBrk="0" hangingPunct="1">
        <a:defRPr sz="1800" kern="1200">
          <a:solidFill>
            <a:schemeClr val="tx1"/>
          </a:solidFill>
          <a:latin typeface="+mn-lt"/>
          <a:ea typeface="+mn-ea"/>
          <a:cs typeface="+mn-cs"/>
        </a:defRPr>
      </a:lvl1pPr>
      <a:lvl2pPr marL="456614" algn="l" defTabSz="456614" rtl="0" eaLnBrk="1" latinLnBrk="0" hangingPunct="1">
        <a:defRPr sz="1800" kern="1200">
          <a:solidFill>
            <a:schemeClr val="tx1"/>
          </a:solidFill>
          <a:latin typeface="+mn-lt"/>
          <a:ea typeface="+mn-ea"/>
          <a:cs typeface="+mn-cs"/>
        </a:defRPr>
      </a:lvl2pPr>
      <a:lvl3pPr marL="913224" algn="l" defTabSz="456614" rtl="0" eaLnBrk="1" latinLnBrk="0" hangingPunct="1">
        <a:defRPr sz="1800" kern="1200">
          <a:solidFill>
            <a:schemeClr val="tx1"/>
          </a:solidFill>
          <a:latin typeface="+mn-lt"/>
          <a:ea typeface="+mn-ea"/>
          <a:cs typeface="+mn-cs"/>
        </a:defRPr>
      </a:lvl3pPr>
      <a:lvl4pPr marL="1369838" algn="l" defTabSz="456614" rtl="0" eaLnBrk="1" latinLnBrk="0" hangingPunct="1">
        <a:defRPr sz="1800" kern="1200">
          <a:solidFill>
            <a:schemeClr val="tx1"/>
          </a:solidFill>
          <a:latin typeface="+mn-lt"/>
          <a:ea typeface="+mn-ea"/>
          <a:cs typeface="+mn-cs"/>
        </a:defRPr>
      </a:lvl4pPr>
      <a:lvl5pPr marL="1826449" algn="l" defTabSz="456614" rtl="0" eaLnBrk="1" latinLnBrk="0" hangingPunct="1">
        <a:defRPr sz="1800" kern="1200">
          <a:solidFill>
            <a:schemeClr val="tx1"/>
          </a:solidFill>
          <a:latin typeface="+mn-lt"/>
          <a:ea typeface="+mn-ea"/>
          <a:cs typeface="+mn-cs"/>
        </a:defRPr>
      </a:lvl5pPr>
      <a:lvl6pPr marL="2283063" algn="l" defTabSz="456614" rtl="0" eaLnBrk="1" latinLnBrk="0" hangingPunct="1">
        <a:defRPr sz="1800" kern="1200">
          <a:solidFill>
            <a:schemeClr val="tx1"/>
          </a:solidFill>
          <a:latin typeface="+mn-lt"/>
          <a:ea typeface="+mn-ea"/>
          <a:cs typeface="+mn-cs"/>
        </a:defRPr>
      </a:lvl6pPr>
      <a:lvl7pPr marL="2739672" algn="l" defTabSz="456614" rtl="0" eaLnBrk="1" latinLnBrk="0" hangingPunct="1">
        <a:defRPr sz="1800" kern="1200">
          <a:solidFill>
            <a:schemeClr val="tx1"/>
          </a:solidFill>
          <a:latin typeface="+mn-lt"/>
          <a:ea typeface="+mn-ea"/>
          <a:cs typeface="+mn-cs"/>
        </a:defRPr>
      </a:lvl7pPr>
      <a:lvl8pPr marL="3196287" algn="l" defTabSz="456614" rtl="0" eaLnBrk="1" latinLnBrk="0" hangingPunct="1">
        <a:defRPr sz="1800" kern="1200">
          <a:solidFill>
            <a:schemeClr val="tx1"/>
          </a:solidFill>
          <a:latin typeface="+mn-lt"/>
          <a:ea typeface="+mn-ea"/>
          <a:cs typeface="+mn-cs"/>
        </a:defRPr>
      </a:lvl8pPr>
      <a:lvl9pPr marL="3652897" algn="l" defTabSz="4566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tree.bio.ed.ac.uk/softwa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ACA2D9-6ABF-9D40-A684-7283CF2827B0}"/>
              </a:ext>
            </a:extLst>
          </p:cNvPr>
          <p:cNvSpPr txBox="1"/>
          <p:nvPr/>
        </p:nvSpPr>
        <p:spPr>
          <a:xfrm>
            <a:off x="3775172" y="1407936"/>
            <a:ext cx="4426212" cy="4462760"/>
          </a:xfrm>
          <a:prstGeom prst="rect">
            <a:avLst/>
          </a:prstGeom>
          <a:noFill/>
        </p:spPr>
        <p:txBody>
          <a:bodyPr wrap="none" rtlCol="0">
            <a:spAutoFit/>
          </a:bodyPr>
          <a:lstStyle/>
          <a:p>
            <a:pPr algn="ctr"/>
            <a:r>
              <a:rPr lang="en-US" sz="4400" b="1" dirty="0">
                <a:latin typeface="Calibri Light" panose="020F0302020204030204" pitchFamily="34" charset="0"/>
                <a:cs typeface="Calibri Light" panose="020F0302020204030204" pitchFamily="34" charset="0"/>
              </a:rPr>
              <a:t>MCB3421</a:t>
            </a:r>
          </a:p>
          <a:p>
            <a:pPr algn="ctr"/>
            <a:r>
              <a:rPr lang="en-US" sz="4400" dirty="0">
                <a:latin typeface="Calibri Light" panose="020F0302020204030204" pitchFamily="34" charset="0"/>
                <a:cs typeface="Calibri Light" panose="020F0302020204030204" pitchFamily="34" charset="0"/>
              </a:rPr>
              <a:t>class 24 </a:t>
            </a:r>
          </a:p>
          <a:p>
            <a:endParaRPr lang="en-US" dirty="0"/>
          </a:p>
          <a:p>
            <a:endParaRPr lang="en-US" dirty="0"/>
          </a:p>
          <a:p>
            <a:endParaRPr lang="en-US" dirty="0"/>
          </a:p>
          <a:p>
            <a:endParaRPr lang="en-US" dirty="0"/>
          </a:p>
          <a:p>
            <a:endParaRPr lang="en-US" dirty="0"/>
          </a:p>
          <a:p>
            <a:pPr algn="ctr"/>
            <a:r>
              <a:rPr lang="en-US" sz="4400" dirty="0">
                <a:latin typeface="Calibri Light" panose="020F0302020204030204" pitchFamily="34" charset="0"/>
                <a:cs typeface="Calibri Light" panose="020F0302020204030204" pitchFamily="34" charset="0"/>
              </a:rPr>
              <a:t>Figtree</a:t>
            </a:r>
          </a:p>
          <a:p>
            <a:endParaRPr lang="en-US" sz="4400" dirty="0">
              <a:latin typeface="Calibri Light" panose="020F0302020204030204" pitchFamily="34" charset="0"/>
              <a:cs typeface="Calibri Light" panose="020F0302020204030204" pitchFamily="34" charset="0"/>
            </a:endParaRPr>
          </a:p>
          <a:p>
            <a:endParaRPr lang="en-US" dirty="0"/>
          </a:p>
        </p:txBody>
      </p:sp>
    </p:spTree>
    <p:extLst>
      <p:ext uri="{BB962C8B-B14F-4D97-AF65-F5344CB8AC3E}">
        <p14:creationId xmlns:p14="http://schemas.microsoft.com/office/powerpoint/2010/main" val="614825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CBD2-7E9A-664E-9C48-40F9F5012404}"/>
              </a:ext>
            </a:extLst>
          </p:cNvPr>
          <p:cNvSpPr>
            <a:spLocks noGrp="1"/>
          </p:cNvSpPr>
          <p:nvPr>
            <p:ph type="title"/>
          </p:nvPr>
        </p:nvSpPr>
        <p:spPr/>
        <p:txBody>
          <a:bodyPr>
            <a:normAutofit fontScale="90000"/>
          </a:bodyPr>
          <a:lstStyle/>
          <a:p>
            <a:r>
              <a:rPr lang="en-US" dirty="0"/>
              <a:t>Figtree</a:t>
            </a:r>
            <a:br>
              <a:rPr lang="en-US" dirty="0"/>
            </a:br>
            <a:r>
              <a:rPr lang="en-US" sz="3100" dirty="0"/>
              <a:t>developed by the </a:t>
            </a:r>
            <a:r>
              <a:rPr lang="en-US" sz="3100" dirty="0">
                <a:hlinkClick r:id="rId2"/>
              </a:rPr>
              <a:t>same group </a:t>
            </a:r>
            <a:r>
              <a:rPr lang="en-US" sz="3100" dirty="0"/>
              <a:t>that developed tracer</a:t>
            </a:r>
          </a:p>
        </p:txBody>
      </p:sp>
      <p:pic>
        <p:nvPicPr>
          <p:cNvPr id="4" name="Picture 3">
            <a:extLst>
              <a:ext uri="{FF2B5EF4-FFF2-40B4-BE49-F238E27FC236}">
                <a16:creationId xmlns:a16="http://schemas.microsoft.com/office/drawing/2014/main" id="{6EFA4FF0-D0FE-C94A-9155-D528D406EB78}"/>
              </a:ext>
            </a:extLst>
          </p:cNvPr>
          <p:cNvPicPr>
            <a:picLocks noChangeAspect="1"/>
          </p:cNvPicPr>
          <p:nvPr/>
        </p:nvPicPr>
        <p:blipFill>
          <a:blip r:embed="rId3"/>
          <a:stretch>
            <a:fillRect/>
          </a:stretch>
        </p:blipFill>
        <p:spPr>
          <a:xfrm>
            <a:off x="838200" y="2012091"/>
            <a:ext cx="7797800" cy="2438400"/>
          </a:xfrm>
          <a:prstGeom prst="rect">
            <a:avLst/>
          </a:prstGeom>
        </p:spPr>
      </p:pic>
      <p:sp>
        <p:nvSpPr>
          <p:cNvPr id="5" name="TextBox 4">
            <a:extLst>
              <a:ext uri="{FF2B5EF4-FFF2-40B4-BE49-F238E27FC236}">
                <a16:creationId xmlns:a16="http://schemas.microsoft.com/office/drawing/2014/main" id="{08FDFD45-3B1B-A645-87E9-25AAD5026AB3}"/>
              </a:ext>
            </a:extLst>
          </p:cNvPr>
          <p:cNvSpPr txBox="1"/>
          <p:nvPr/>
        </p:nvSpPr>
        <p:spPr>
          <a:xfrm>
            <a:off x="838200" y="5053913"/>
            <a:ext cx="10196383" cy="1200329"/>
          </a:xfrm>
          <a:prstGeom prst="rect">
            <a:avLst/>
          </a:prstGeom>
          <a:noFill/>
        </p:spPr>
        <p:txBody>
          <a:bodyPr wrap="square" rtlCol="0">
            <a:spAutoFit/>
          </a:bodyPr>
          <a:lstStyle/>
          <a:p>
            <a:r>
              <a:rPr lang="en-US" dirty="0"/>
              <a:t>Reads trees in a variety of different formats (including </a:t>
            </a:r>
            <a:r>
              <a:rPr lang="en-US" dirty="0" err="1"/>
              <a:t>Newick</a:t>
            </a:r>
            <a:r>
              <a:rPr lang="en-US" dirty="0"/>
              <a:t>)</a:t>
            </a:r>
          </a:p>
          <a:p>
            <a:r>
              <a:rPr lang="en-US" dirty="0"/>
              <a:t>Re-root, flip branches, (subtree – not really)</a:t>
            </a:r>
          </a:p>
          <a:p>
            <a:r>
              <a:rPr lang="en-US" dirty="0"/>
              <a:t>color, branch and node labels</a:t>
            </a:r>
          </a:p>
          <a:p>
            <a:r>
              <a:rPr lang="en-US" dirty="0"/>
              <a:t>Draws trees as trees, stars, and circular diagrams</a:t>
            </a:r>
          </a:p>
        </p:txBody>
      </p:sp>
    </p:spTree>
    <p:extLst>
      <p:ext uri="{BB962C8B-B14F-4D97-AF65-F5344CB8AC3E}">
        <p14:creationId xmlns:p14="http://schemas.microsoft.com/office/powerpoint/2010/main" val="152421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B4AE39-1624-254B-8EE4-529FCE33D50D}"/>
              </a:ext>
            </a:extLst>
          </p:cNvPr>
          <p:cNvPicPr>
            <a:picLocks noChangeAspect="1"/>
          </p:cNvPicPr>
          <p:nvPr/>
        </p:nvPicPr>
        <p:blipFill>
          <a:blip r:embed="rId2"/>
          <a:stretch>
            <a:fillRect/>
          </a:stretch>
        </p:blipFill>
        <p:spPr>
          <a:xfrm>
            <a:off x="42129" y="378331"/>
            <a:ext cx="4250725" cy="6101337"/>
          </a:xfrm>
          <a:prstGeom prst="rect">
            <a:avLst/>
          </a:prstGeom>
        </p:spPr>
      </p:pic>
      <p:pic>
        <p:nvPicPr>
          <p:cNvPr id="5" name="Picture 4">
            <a:extLst>
              <a:ext uri="{FF2B5EF4-FFF2-40B4-BE49-F238E27FC236}">
                <a16:creationId xmlns:a16="http://schemas.microsoft.com/office/drawing/2014/main" id="{BA207662-6D41-EC49-93F7-4234DBCE5FB7}"/>
              </a:ext>
            </a:extLst>
          </p:cNvPr>
          <p:cNvPicPr>
            <a:picLocks noChangeAspect="1"/>
          </p:cNvPicPr>
          <p:nvPr/>
        </p:nvPicPr>
        <p:blipFill>
          <a:blip r:embed="rId3"/>
          <a:stretch>
            <a:fillRect/>
          </a:stretch>
        </p:blipFill>
        <p:spPr>
          <a:xfrm>
            <a:off x="4184822" y="1367127"/>
            <a:ext cx="4616369" cy="4327846"/>
          </a:xfrm>
          <a:prstGeom prst="rect">
            <a:avLst/>
          </a:prstGeom>
        </p:spPr>
      </p:pic>
      <p:pic>
        <p:nvPicPr>
          <p:cNvPr id="6" name="Picture 5">
            <a:extLst>
              <a:ext uri="{FF2B5EF4-FFF2-40B4-BE49-F238E27FC236}">
                <a16:creationId xmlns:a16="http://schemas.microsoft.com/office/drawing/2014/main" id="{A4F6BD3E-25E0-2747-96B6-6BA411C7D023}"/>
              </a:ext>
            </a:extLst>
          </p:cNvPr>
          <p:cNvPicPr>
            <a:picLocks noChangeAspect="1"/>
          </p:cNvPicPr>
          <p:nvPr/>
        </p:nvPicPr>
        <p:blipFill>
          <a:blip r:embed="rId4"/>
          <a:stretch>
            <a:fillRect/>
          </a:stretch>
        </p:blipFill>
        <p:spPr>
          <a:xfrm>
            <a:off x="8801191" y="111212"/>
            <a:ext cx="3301589" cy="6227804"/>
          </a:xfrm>
          <a:prstGeom prst="rect">
            <a:avLst/>
          </a:prstGeom>
        </p:spPr>
      </p:pic>
      <p:sp>
        <p:nvSpPr>
          <p:cNvPr id="7" name="TextBox 6">
            <a:extLst>
              <a:ext uri="{FF2B5EF4-FFF2-40B4-BE49-F238E27FC236}">
                <a16:creationId xmlns:a16="http://schemas.microsoft.com/office/drawing/2014/main" id="{98EB230F-2620-5548-B9F0-F063040513A8}"/>
              </a:ext>
            </a:extLst>
          </p:cNvPr>
          <p:cNvSpPr txBox="1"/>
          <p:nvPr/>
        </p:nvSpPr>
        <p:spPr>
          <a:xfrm>
            <a:off x="4991981" y="494271"/>
            <a:ext cx="3110082" cy="369332"/>
          </a:xfrm>
          <a:prstGeom prst="rect">
            <a:avLst/>
          </a:prstGeom>
          <a:noFill/>
        </p:spPr>
        <p:txBody>
          <a:bodyPr wrap="none" rtlCol="0">
            <a:spAutoFit/>
          </a:bodyPr>
          <a:lstStyle/>
          <a:p>
            <a:r>
              <a:rPr lang="en-US" dirty="0"/>
              <a:t>Different ways to draw the tree</a:t>
            </a:r>
          </a:p>
        </p:txBody>
      </p:sp>
      <p:cxnSp>
        <p:nvCxnSpPr>
          <p:cNvPr id="8" name="Straight Arrow Connector 7">
            <a:extLst>
              <a:ext uri="{FF2B5EF4-FFF2-40B4-BE49-F238E27FC236}">
                <a16:creationId xmlns:a16="http://schemas.microsoft.com/office/drawing/2014/main" id="{B758726E-02C3-E143-8A40-D89747A70A6D}"/>
              </a:ext>
            </a:extLst>
          </p:cNvPr>
          <p:cNvCxnSpPr>
            <a:cxnSpLocks/>
          </p:cNvCxnSpPr>
          <p:nvPr/>
        </p:nvCxnSpPr>
        <p:spPr>
          <a:xfrm flipV="1">
            <a:off x="234778" y="3470757"/>
            <a:ext cx="1" cy="2224216"/>
          </a:xfrm>
          <a:prstGeom prst="straightConnector1">
            <a:avLst/>
          </a:prstGeom>
          <a:ln w="444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F4E0F888-3ABA-304A-8767-4E5315B43426}"/>
              </a:ext>
            </a:extLst>
          </p:cNvPr>
          <p:cNvCxnSpPr>
            <a:cxnSpLocks/>
          </p:cNvCxnSpPr>
          <p:nvPr/>
        </p:nvCxnSpPr>
        <p:spPr>
          <a:xfrm>
            <a:off x="6547022" y="3200224"/>
            <a:ext cx="215485" cy="793460"/>
          </a:xfrm>
          <a:prstGeom prst="straightConnector1">
            <a:avLst/>
          </a:prstGeom>
          <a:ln w="444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045C1BA1-5E40-BA4F-84E9-E0AD727D9E45}"/>
              </a:ext>
            </a:extLst>
          </p:cNvPr>
          <p:cNvSpPr txBox="1"/>
          <p:nvPr/>
        </p:nvSpPr>
        <p:spPr>
          <a:xfrm>
            <a:off x="2982443" y="6339016"/>
            <a:ext cx="7802008" cy="369332"/>
          </a:xfrm>
          <a:prstGeom prst="rect">
            <a:avLst/>
          </a:prstGeom>
          <a:noFill/>
        </p:spPr>
        <p:txBody>
          <a:bodyPr wrap="none" rtlCol="0">
            <a:spAutoFit/>
          </a:bodyPr>
          <a:lstStyle/>
          <a:p>
            <a:r>
              <a:rPr lang="en-US" dirty="0"/>
              <a:t>Given that the tree does not have an outgroup, the branch at the root is strange! </a:t>
            </a:r>
          </a:p>
        </p:txBody>
      </p:sp>
    </p:spTree>
    <p:extLst>
      <p:ext uri="{BB962C8B-B14F-4D97-AF65-F5344CB8AC3E}">
        <p14:creationId xmlns:p14="http://schemas.microsoft.com/office/powerpoint/2010/main" val="84071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FFB0B0-DD54-6D48-950B-DA6B9B2BEDF2}"/>
              </a:ext>
            </a:extLst>
          </p:cNvPr>
          <p:cNvPicPr>
            <a:picLocks noChangeAspect="1"/>
          </p:cNvPicPr>
          <p:nvPr/>
        </p:nvPicPr>
        <p:blipFill>
          <a:blip r:embed="rId2"/>
          <a:stretch>
            <a:fillRect/>
          </a:stretch>
        </p:blipFill>
        <p:spPr>
          <a:xfrm>
            <a:off x="0" y="1027906"/>
            <a:ext cx="5314145" cy="5810850"/>
          </a:xfrm>
          <a:prstGeom prst="rect">
            <a:avLst/>
          </a:prstGeom>
        </p:spPr>
      </p:pic>
      <p:cxnSp>
        <p:nvCxnSpPr>
          <p:cNvPr id="5" name="Straight Arrow Connector 4">
            <a:extLst>
              <a:ext uri="{FF2B5EF4-FFF2-40B4-BE49-F238E27FC236}">
                <a16:creationId xmlns:a16="http://schemas.microsoft.com/office/drawing/2014/main" id="{75104CEF-A7BE-9548-ADA1-6BF84149FC85}"/>
              </a:ext>
            </a:extLst>
          </p:cNvPr>
          <p:cNvCxnSpPr>
            <a:cxnSpLocks/>
          </p:cNvCxnSpPr>
          <p:nvPr/>
        </p:nvCxnSpPr>
        <p:spPr>
          <a:xfrm flipH="1">
            <a:off x="531341" y="687633"/>
            <a:ext cx="1037966" cy="1375945"/>
          </a:xfrm>
          <a:prstGeom prst="straightConnector1">
            <a:avLst/>
          </a:prstGeom>
          <a:ln w="44450" cap="flat" cmpd="sng" algn="ctr">
            <a:solidFill>
              <a:srgbClr val="FF0000">
                <a:alpha val="46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4E5820A7-6DCB-E04A-A46E-B44734F58C43}"/>
              </a:ext>
            </a:extLst>
          </p:cNvPr>
          <p:cNvSpPr txBox="1"/>
          <p:nvPr/>
        </p:nvSpPr>
        <p:spPr>
          <a:xfrm>
            <a:off x="1569307" y="318301"/>
            <a:ext cx="4394601" cy="369332"/>
          </a:xfrm>
          <a:prstGeom prst="rect">
            <a:avLst/>
          </a:prstGeom>
          <a:noFill/>
        </p:spPr>
        <p:txBody>
          <a:bodyPr wrap="none" rtlCol="0">
            <a:spAutoFit/>
          </a:bodyPr>
          <a:lstStyle/>
          <a:p>
            <a:r>
              <a:rPr lang="en-US" dirty="0"/>
              <a:t>moving the toot length lever to the left helps</a:t>
            </a:r>
          </a:p>
        </p:txBody>
      </p:sp>
      <p:pic>
        <p:nvPicPr>
          <p:cNvPr id="11" name="Picture 10">
            <a:extLst>
              <a:ext uri="{FF2B5EF4-FFF2-40B4-BE49-F238E27FC236}">
                <a16:creationId xmlns:a16="http://schemas.microsoft.com/office/drawing/2014/main" id="{98FD28B3-6A55-674B-AA0C-1378B075246F}"/>
              </a:ext>
            </a:extLst>
          </p:cNvPr>
          <p:cNvPicPr>
            <a:picLocks noChangeAspect="1"/>
          </p:cNvPicPr>
          <p:nvPr/>
        </p:nvPicPr>
        <p:blipFill>
          <a:blip r:embed="rId3"/>
          <a:stretch>
            <a:fillRect/>
          </a:stretch>
        </p:blipFill>
        <p:spPr>
          <a:xfrm>
            <a:off x="6289589" y="1003885"/>
            <a:ext cx="5727661" cy="5672646"/>
          </a:xfrm>
          <a:prstGeom prst="rect">
            <a:avLst/>
          </a:prstGeom>
        </p:spPr>
      </p:pic>
      <p:cxnSp>
        <p:nvCxnSpPr>
          <p:cNvPr id="12" name="Straight Arrow Connector 11">
            <a:extLst>
              <a:ext uri="{FF2B5EF4-FFF2-40B4-BE49-F238E27FC236}">
                <a16:creationId xmlns:a16="http://schemas.microsoft.com/office/drawing/2014/main" id="{F248DA07-3DF6-C14B-B873-96DC62333458}"/>
              </a:ext>
            </a:extLst>
          </p:cNvPr>
          <p:cNvCxnSpPr>
            <a:cxnSpLocks/>
          </p:cNvCxnSpPr>
          <p:nvPr/>
        </p:nvCxnSpPr>
        <p:spPr>
          <a:xfrm>
            <a:off x="6228094" y="648966"/>
            <a:ext cx="649763" cy="2217802"/>
          </a:xfrm>
          <a:prstGeom prst="straightConnector1">
            <a:avLst/>
          </a:prstGeom>
          <a:ln w="44450" cap="flat" cmpd="sng" algn="ctr">
            <a:solidFill>
              <a:srgbClr val="FF0000">
                <a:alpha val="46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8721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51F67C-AC1D-5F45-8E9F-F8E152836991}"/>
              </a:ext>
            </a:extLst>
          </p:cNvPr>
          <p:cNvPicPr>
            <a:picLocks noChangeAspect="1"/>
          </p:cNvPicPr>
          <p:nvPr/>
        </p:nvPicPr>
        <p:blipFill>
          <a:blip r:embed="rId2"/>
          <a:stretch>
            <a:fillRect/>
          </a:stretch>
        </p:blipFill>
        <p:spPr>
          <a:xfrm>
            <a:off x="34749" y="1376855"/>
            <a:ext cx="4554023" cy="5551370"/>
          </a:xfrm>
          <a:prstGeom prst="rect">
            <a:avLst/>
          </a:prstGeom>
        </p:spPr>
      </p:pic>
      <p:pic>
        <p:nvPicPr>
          <p:cNvPr id="7" name="Picture 6">
            <a:extLst>
              <a:ext uri="{FF2B5EF4-FFF2-40B4-BE49-F238E27FC236}">
                <a16:creationId xmlns:a16="http://schemas.microsoft.com/office/drawing/2014/main" id="{F10BCE78-D63A-164A-8107-D9EEBAAA866D}"/>
              </a:ext>
            </a:extLst>
          </p:cNvPr>
          <p:cNvPicPr>
            <a:picLocks noChangeAspect="1"/>
          </p:cNvPicPr>
          <p:nvPr/>
        </p:nvPicPr>
        <p:blipFill>
          <a:blip r:embed="rId3"/>
          <a:stretch>
            <a:fillRect/>
          </a:stretch>
        </p:blipFill>
        <p:spPr>
          <a:xfrm>
            <a:off x="4672186" y="1335536"/>
            <a:ext cx="4402201" cy="5551370"/>
          </a:xfrm>
          <a:prstGeom prst="rect">
            <a:avLst/>
          </a:prstGeom>
        </p:spPr>
      </p:pic>
      <p:sp>
        <p:nvSpPr>
          <p:cNvPr id="2" name="Title 1">
            <a:extLst>
              <a:ext uri="{FF2B5EF4-FFF2-40B4-BE49-F238E27FC236}">
                <a16:creationId xmlns:a16="http://schemas.microsoft.com/office/drawing/2014/main" id="{7B52C2D2-A54D-694B-8F7D-5D09E44AFF00}"/>
              </a:ext>
            </a:extLst>
          </p:cNvPr>
          <p:cNvSpPr>
            <a:spLocks noGrp="1"/>
          </p:cNvSpPr>
          <p:nvPr>
            <p:ph type="title"/>
          </p:nvPr>
        </p:nvSpPr>
        <p:spPr>
          <a:xfrm>
            <a:off x="937054" y="1"/>
            <a:ext cx="10515600" cy="939114"/>
          </a:xfrm>
        </p:spPr>
        <p:txBody>
          <a:bodyPr>
            <a:normAutofit/>
          </a:bodyPr>
          <a:lstStyle/>
          <a:p>
            <a:r>
              <a:rPr lang="en-US" sz="2000" dirty="0"/>
              <a:t>If you have multiple gene trees from the same set (or subset) of species, and the leaves have the same names, the colors carry over to the new tree you open</a:t>
            </a:r>
          </a:p>
        </p:txBody>
      </p:sp>
      <p:sp>
        <p:nvSpPr>
          <p:cNvPr id="10" name="TextBox 9">
            <a:extLst>
              <a:ext uri="{FF2B5EF4-FFF2-40B4-BE49-F238E27FC236}">
                <a16:creationId xmlns:a16="http://schemas.microsoft.com/office/drawing/2014/main" id="{729B7A62-94F5-7E4A-A2EA-BD50E618A2E9}"/>
              </a:ext>
            </a:extLst>
          </p:cNvPr>
          <p:cNvSpPr txBox="1"/>
          <p:nvPr/>
        </p:nvSpPr>
        <p:spPr>
          <a:xfrm>
            <a:off x="8996579" y="1298826"/>
            <a:ext cx="3096335" cy="707886"/>
          </a:xfrm>
          <a:prstGeom prst="rect">
            <a:avLst/>
          </a:prstGeom>
          <a:noFill/>
        </p:spPr>
        <p:txBody>
          <a:bodyPr wrap="square" rtlCol="0">
            <a:spAutoFit/>
          </a:bodyPr>
          <a:lstStyle/>
          <a:p>
            <a:r>
              <a:rPr lang="en-US" sz="2000" dirty="0"/>
              <a:t>Branches gradient colored according to support value</a:t>
            </a:r>
          </a:p>
        </p:txBody>
      </p:sp>
      <p:sp>
        <p:nvSpPr>
          <p:cNvPr id="11" name="TextBox 10">
            <a:extLst>
              <a:ext uri="{FF2B5EF4-FFF2-40B4-BE49-F238E27FC236}">
                <a16:creationId xmlns:a16="http://schemas.microsoft.com/office/drawing/2014/main" id="{650DC291-754A-8044-932D-147F940263C3}"/>
              </a:ext>
            </a:extLst>
          </p:cNvPr>
          <p:cNvSpPr txBox="1"/>
          <p:nvPr/>
        </p:nvSpPr>
        <p:spPr>
          <a:xfrm>
            <a:off x="2847703" y="2476024"/>
            <a:ext cx="761555" cy="369332"/>
          </a:xfrm>
          <a:prstGeom prst="rect">
            <a:avLst/>
          </a:prstGeom>
          <a:noFill/>
        </p:spPr>
        <p:txBody>
          <a:bodyPr wrap="none" rtlCol="0">
            <a:spAutoFit/>
          </a:bodyPr>
          <a:lstStyle/>
          <a:p>
            <a:r>
              <a:rPr lang="en-US" dirty="0"/>
              <a:t>Extein</a:t>
            </a:r>
          </a:p>
        </p:txBody>
      </p:sp>
      <p:sp>
        <p:nvSpPr>
          <p:cNvPr id="12" name="TextBox 11">
            <a:extLst>
              <a:ext uri="{FF2B5EF4-FFF2-40B4-BE49-F238E27FC236}">
                <a16:creationId xmlns:a16="http://schemas.microsoft.com/office/drawing/2014/main" id="{F5D0FF96-E189-2E46-92FC-D19BA5FA952C}"/>
              </a:ext>
            </a:extLst>
          </p:cNvPr>
          <p:cNvSpPr txBox="1"/>
          <p:nvPr/>
        </p:nvSpPr>
        <p:spPr>
          <a:xfrm>
            <a:off x="7500784" y="3595163"/>
            <a:ext cx="726674" cy="369332"/>
          </a:xfrm>
          <a:prstGeom prst="rect">
            <a:avLst/>
          </a:prstGeom>
          <a:noFill/>
        </p:spPr>
        <p:txBody>
          <a:bodyPr wrap="none" rtlCol="0">
            <a:spAutoFit/>
          </a:bodyPr>
          <a:lstStyle/>
          <a:p>
            <a:r>
              <a:rPr lang="en-US" dirty="0"/>
              <a:t>Intein</a:t>
            </a:r>
          </a:p>
        </p:txBody>
      </p:sp>
      <p:sp>
        <p:nvSpPr>
          <p:cNvPr id="13" name="TextBox 12">
            <a:extLst>
              <a:ext uri="{FF2B5EF4-FFF2-40B4-BE49-F238E27FC236}">
                <a16:creationId xmlns:a16="http://schemas.microsoft.com/office/drawing/2014/main" id="{9319C25B-4B2B-5344-ADB8-AEA8506B1E9A}"/>
              </a:ext>
            </a:extLst>
          </p:cNvPr>
          <p:cNvSpPr txBox="1"/>
          <p:nvPr/>
        </p:nvSpPr>
        <p:spPr>
          <a:xfrm>
            <a:off x="8996579" y="2677887"/>
            <a:ext cx="2995124" cy="3170099"/>
          </a:xfrm>
          <a:prstGeom prst="rect">
            <a:avLst/>
          </a:prstGeom>
          <a:noFill/>
        </p:spPr>
        <p:txBody>
          <a:bodyPr wrap="square" rtlCol="0">
            <a:spAutoFit/>
          </a:bodyPr>
          <a:lstStyle/>
          <a:p>
            <a:r>
              <a:rPr lang="en-US" sz="2000" dirty="0"/>
              <a:t>-&gt; the clans defined by the extein tree are not reflected in the intein phylogeny.  The intein was transferred several times between the red and green clans.   Note the nearly identical intein between red and green leaves.</a:t>
            </a:r>
          </a:p>
        </p:txBody>
      </p:sp>
    </p:spTree>
    <p:extLst>
      <p:ext uri="{BB962C8B-B14F-4D97-AF65-F5344CB8AC3E}">
        <p14:creationId xmlns:p14="http://schemas.microsoft.com/office/powerpoint/2010/main" val="2795336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C73E7-052D-234C-899B-712C10C3B8F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4994979-B9DF-7F49-AE59-D8C1F8336EB6}"/>
              </a:ext>
            </a:extLst>
          </p:cNvPr>
          <p:cNvPicPr>
            <a:picLocks noGrp="1" noChangeAspect="1"/>
          </p:cNvPicPr>
          <p:nvPr>
            <p:ph idx="1"/>
          </p:nvPr>
        </p:nvPicPr>
        <p:blipFill rotWithShape="1">
          <a:blip r:embed="rId2"/>
          <a:srcRect t="26281" r="12725" b="26970"/>
          <a:stretch/>
        </p:blipFill>
        <p:spPr>
          <a:xfrm>
            <a:off x="696079" y="0"/>
            <a:ext cx="5023115" cy="6502401"/>
          </a:xfrm>
          <a:prstGeom prst="rect">
            <a:avLst/>
          </a:prstGeom>
        </p:spPr>
      </p:pic>
      <p:pic>
        <p:nvPicPr>
          <p:cNvPr id="4" name="Picture 3">
            <a:extLst>
              <a:ext uri="{FF2B5EF4-FFF2-40B4-BE49-F238E27FC236}">
                <a16:creationId xmlns:a16="http://schemas.microsoft.com/office/drawing/2014/main" id="{EF60949A-9D8D-BD4C-B126-B73EA0A65464}"/>
              </a:ext>
            </a:extLst>
          </p:cNvPr>
          <p:cNvPicPr>
            <a:picLocks noChangeAspect="1"/>
          </p:cNvPicPr>
          <p:nvPr/>
        </p:nvPicPr>
        <p:blipFill>
          <a:blip r:embed="rId3"/>
          <a:stretch>
            <a:fillRect/>
          </a:stretch>
        </p:blipFill>
        <p:spPr>
          <a:xfrm>
            <a:off x="6344512" y="0"/>
            <a:ext cx="5735609" cy="6858000"/>
          </a:xfrm>
          <a:prstGeom prst="rect">
            <a:avLst/>
          </a:prstGeom>
        </p:spPr>
      </p:pic>
      <p:cxnSp>
        <p:nvCxnSpPr>
          <p:cNvPr id="7" name="Straight Arrow Connector 6">
            <a:extLst>
              <a:ext uri="{FF2B5EF4-FFF2-40B4-BE49-F238E27FC236}">
                <a16:creationId xmlns:a16="http://schemas.microsoft.com/office/drawing/2014/main" id="{2C38F288-162C-DA4E-8CE0-3F9D57EB58FA}"/>
              </a:ext>
            </a:extLst>
          </p:cNvPr>
          <p:cNvCxnSpPr/>
          <p:nvPr/>
        </p:nvCxnSpPr>
        <p:spPr bwMode="auto">
          <a:xfrm flipH="1" flipV="1">
            <a:off x="3359150" y="2329180"/>
            <a:ext cx="749300" cy="640080"/>
          </a:xfrm>
          <a:prstGeom prst="straightConnector1">
            <a:avLst/>
          </a:prstGeom>
          <a:solidFill>
            <a:schemeClr val="accent1"/>
          </a:solidFill>
          <a:ln w="66675"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p:spPr>
      </p:cxnSp>
      <p:cxnSp>
        <p:nvCxnSpPr>
          <p:cNvPr id="8" name="Straight Arrow Connector 7">
            <a:extLst>
              <a:ext uri="{FF2B5EF4-FFF2-40B4-BE49-F238E27FC236}">
                <a16:creationId xmlns:a16="http://schemas.microsoft.com/office/drawing/2014/main" id="{F765C9CB-BCD5-174E-B233-2D0FA4A83C89}"/>
              </a:ext>
            </a:extLst>
          </p:cNvPr>
          <p:cNvCxnSpPr/>
          <p:nvPr/>
        </p:nvCxnSpPr>
        <p:spPr bwMode="auto">
          <a:xfrm flipH="1" flipV="1">
            <a:off x="2984500" y="2838450"/>
            <a:ext cx="749300" cy="640080"/>
          </a:xfrm>
          <a:prstGeom prst="straightConnector1">
            <a:avLst/>
          </a:prstGeom>
          <a:solidFill>
            <a:schemeClr val="accent1"/>
          </a:solidFill>
          <a:ln w="66675"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p:spPr>
      </p:cxnSp>
      <p:cxnSp>
        <p:nvCxnSpPr>
          <p:cNvPr id="9" name="Straight Arrow Connector 8">
            <a:extLst>
              <a:ext uri="{FF2B5EF4-FFF2-40B4-BE49-F238E27FC236}">
                <a16:creationId xmlns:a16="http://schemas.microsoft.com/office/drawing/2014/main" id="{517F2D4B-978D-AD49-8397-1DB5D4A392DD}"/>
              </a:ext>
            </a:extLst>
          </p:cNvPr>
          <p:cNvCxnSpPr/>
          <p:nvPr/>
        </p:nvCxnSpPr>
        <p:spPr bwMode="auto">
          <a:xfrm flipH="1" flipV="1">
            <a:off x="2120900" y="3195320"/>
            <a:ext cx="749300" cy="640080"/>
          </a:xfrm>
          <a:prstGeom prst="straightConnector1">
            <a:avLst/>
          </a:prstGeom>
          <a:solidFill>
            <a:schemeClr val="accent1"/>
          </a:solidFill>
          <a:ln w="66675"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p:spPr>
      </p:cxnSp>
      <p:cxnSp>
        <p:nvCxnSpPr>
          <p:cNvPr id="10" name="Straight Arrow Connector 9">
            <a:extLst>
              <a:ext uri="{FF2B5EF4-FFF2-40B4-BE49-F238E27FC236}">
                <a16:creationId xmlns:a16="http://schemas.microsoft.com/office/drawing/2014/main" id="{78931ECC-5CA6-5C46-AC24-0AAB3841A22B}"/>
              </a:ext>
            </a:extLst>
          </p:cNvPr>
          <p:cNvCxnSpPr>
            <a:cxnSpLocks/>
          </p:cNvCxnSpPr>
          <p:nvPr/>
        </p:nvCxnSpPr>
        <p:spPr bwMode="auto">
          <a:xfrm flipV="1">
            <a:off x="355600" y="1899920"/>
            <a:ext cx="508000" cy="462280"/>
          </a:xfrm>
          <a:prstGeom prst="straightConnector1">
            <a:avLst/>
          </a:prstGeom>
          <a:solidFill>
            <a:schemeClr val="accent1"/>
          </a:solidFill>
          <a:ln w="66675"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264656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B9D11D-BFAF-384D-9C73-9C58721C0B3A}"/>
              </a:ext>
            </a:extLst>
          </p:cNvPr>
          <p:cNvPicPr>
            <a:picLocks noChangeAspect="1"/>
          </p:cNvPicPr>
          <p:nvPr/>
        </p:nvPicPr>
        <p:blipFill>
          <a:blip r:embed="rId2"/>
          <a:stretch>
            <a:fillRect/>
          </a:stretch>
        </p:blipFill>
        <p:spPr>
          <a:xfrm>
            <a:off x="22132" y="4559300"/>
            <a:ext cx="3797300" cy="2159000"/>
          </a:xfrm>
          <a:prstGeom prst="rect">
            <a:avLst/>
          </a:prstGeom>
        </p:spPr>
      </p:pic>
      <p:pic>
        <p:nvPicPr>
          <p:cNvPr id="5" name="Picture 4">
            <a:extLst>
              <a:ext uri="{FF2B5EF4-FFF2-40B4-BE49-F238E27FC236}">
                <a16:creationId xmlns:a16="http://schemas.microsoft.com/office/drawing/2014/main" id="{34DFA0E3-3323-C346-BD48-48FC885F0C05}"/>
              </a:ext>
            </a:extLst>
          </p:cNvPr>
          <p:cNvPicPr>
            <a:picLocks noChangeAspect="1"/>
          </p:cNvPicPr>
          <p:nvPr/>
        </p:nvPicPr>
        <p:blipFill>
          <a:blip r:embed="rId3"/>
          <a:stretch>
            <a:fillRect/>
          </a:stretch>
        </p:blipFill>
        <p:spPr>
          <a:xfrm>
            <a:off x="66582" y="1905000"/>
            <a:ext cx="3708400" cy="2565400"/>
          </a:xfrm>
          <a:prstGeom prst="rect">
            <a:avLst/>
          </a:prstGeom>
        </p:spPr>
      </p:pic>
      <p:pic>
        <p:nvPicPr>
          <p:cNvPr id="6" name="Picture 5">
            <a:extLst>
              <a:ext uri="{FF2B5EF4-FFF2-40B4-BE49-F238E27FC236}">
                <a16:creationId xmlns:a16="http://schemas.microsoft.com/office/drawing/2014/main" id="{FE0C08B6-7D32-1147-AAEE-4FBE5565EC10}"/>
              </a:ext>
            </a:extLst>
          </p:cNvPr>
          <p:cNvPicPr>
            <a:picLocks noChangeAspect="1"/>
          </p:cNvPicPr>
          <p:nvPr/>
        </p:nvPicPr>
        <p:blipFill>
          <a:blip r:embed="rId4"/>
          <a:stretch>
            <a:fillRect/>
          </a:stretch>
        </p:blipFill>
        <p:spPr>
          <a:xfrm>
            <a:off x="4851213" y="0"/>
            <a:ext cx="6045574" cy="6858000"/>
          </a:xfrm>
          <a:prstGeom prst="rect">
            <a:avLst/>
          </a:prstGeom>
        </p:spPr>
      </p:pic>
      <p:sp>
        <p:nvSpPr>
          <p:cNvPr id="7" name="TextBox 6">
            <a:extLst>
              <a:ext uri="{FF2B5EF4-FFF2-40B4-BE49-F238E27FC236}">
                <a16:creationId xmlns:a16="http://schemas.microsoft.com/office/drawing/2014/main" id="{1D22E287-2D2D-D641-B33D-3F0EF5CA2144}"/>
              </a:ext>
            </a:extLst>
          </p:cNvPr>
          <p:cNvSpPr txBox="1"/>
          <p:nvPr/>
        </p:nvSpPr>
        <p:spPr>
          <a:xfrm>
            <a:off x="2763167" y="906333"/>
            <a:ext cx="1011815" cy="923330"/>
          </a:xfrm>
          <a:prstGeom prst="rect">
            <a:avLst/>
          </a:prstGeom>
          <a:noFill/>
        </p:spPr>
        <p:txBody>
          <a:bodyPr wrap="none" rtlCol="0">
            <a:spAutoFit/>
          </a:bodyPr>
          <a:lstStyle/>
          <a:p>
            <a:r>
              <a:rPr lang="en-US" dirty="0"/>
              <a:t>no Intein</a:t>
            </a:r>
          </a:p>
          <a:p>
            <a:r>
              <a:rPr lang="en-US" dirty="0">
                <a:solidFill>
                  <a:srgbClr val="FF0000"/>
                </a:solidFill>
              </a:rPr>
              <a:t>clade 1</a:t>
            </a:r>
          </a:p>
          <a:p>
            <a:r>
              <a:rPr lang="en-US" dirty="0">
                <a:solidFill>
                  <a:schemeClr val="accent2">
                    <a:lumMod val="75000"/>
                  </a:schemeClr>
                </a:solidFill>
              </a:rPr>
              <a:t>clade 2</a:t>
            </a:r>
          </a:p>
        </p:txBody>
      </p:sp>
      <p:sp>
        <p:nvSpPr>
          <p:cNvPr id="8" name="TextBox 7">
            <a:extLst>
              <a:ext uri="{FF2B5EF4-FFF2-40B4-BE49-F238E27FC236}">
                <a16:creationId xmlns:a16="http://schemas.microsoft.com/office/drawing/2014/main" id="{CA130FC5-41EC-DC4C-A8C0-F20D637B86B0}"/>
              </a:ext>
            </a:extLst>
          </p:cNvPr>
          <p:cNvSpPr txBox="1"/>
          <p:nvPr/>
        </p:nvSpPr>
        <p:spPr>
          <a:xfrm>
            <a:off x="208656" y="0"/>
            <a:ext cx="4616970" cy="830997"/>
          </a:xfrm>
          <a:prstGeom prst="rect">
            <a:avLst/>
          </a:prstGeom>
          <a:noFill/>
        </p:spPr>
        <p:txBody>
          <a:bodyPr wrap="none" rtlCol="0">
            <a:spAutoFit/>
          </a:bodyPr>
          <a:lstStyle/>
          <a:p>
            <a:r>
              <a:rPr lang="en-US" sz="2400" dirty="0"/>
              <a:t>Phylogeny of Exteins in terminases </a:t>
            </a:r>
            <a:br>
              <a:rPr lang="en-US" sz="2400" dirty="0"/>
            </a:br>
            <a:r>
              <a:rPr lang="en-US" sz="2400" dirty="0"/>
              <a:t>of Actinophage cluster E</a:t>
            </a:r>
          </a:p>
        </p:txBody>
      </p:sp>
    </p:spTree>
    <p:extLst>
      <p:ext uri="{BB962C8B-B14F-4D97-AF65-F5344CB8AC3E}">
        <p14:creationId xmlns:p14="http://schemas.microsoft.com/office/powerpoint/2010/main" val="333810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F841-ABB9-8E41-8342-552263978492}"/>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07A38FA-DEBA-9B48-844C-A038794BFF1C}"/>
              </a:ext>
            </a:extLst>
          </p:cNvPr>
          <p:cNvPicPr>
            <a:picLocks noChangeAspect="1"/>
          </p:cNvPicPr>
          <p:nvPr/>
        </p:nvPicPr>
        <p:blipFill rotWithShape="1">
          <a:blip r:embed="rId2"/>
          <a:srcRect l="14286" t="13206" b="11963"/>
          <a:stretch/>
        </p:blipFill>
        <p:spPr>
          <a:xfrm>
            <a:off x="6704042" y="86568"/>
            <a:ext cx="5487958" cy="6771432"/>
          </a:xfrm>
          <a:prstGeom prst="rect">
            <a:avLst/>
          </a:prstGeom>
        </p:spPr>
      </p:pic>
      <p:pic>
        <p:nvPicPr>
          <p:cNvPr id="5" name="Picture 4">
            <a:extLst>
              <a:ext uri="{FF2B5EF4-FFF2-40B4-BE49-F238E27FC236}">
                <a16:creationId xmlns:a16="http://schemas.microsoft.com/office/drawing/2014/main" id="{C2F0D5F8-C33A-954D-993B-889F37EEAD7B}"/>
              </a:ext>
            </a:extLst>
          </p:cNvPr>
          <p:cNvPicPr>
            <a:picLocks noChangeAspect="1"/>
          </p:cNvPicPr>
          <p:nvPr/>
        </p:nvPicPr>
        <p:blipFill rotWithShape="1">
          <a:blip r:embed="rId3"/>
          <a:srcRect l="11745" t="6526" b="3579"/>
          <a:stretch/>
        </p:blipFill>
        <p:spPr>
          <a:xfrm>
            <a:off x="443401" y="603188"/>
            <a:ext cx="6260641" cy="5738192"/>
          </a:xfrm>
          <a:prstGeom prst="rect">
            <a:avLst/>
          </a:prstGeom>
        </p:spPr>
      </p:pic>
      <p:pic>
        <p:nvPicPr>
          <p:cNvPr id="6" name="Picture 5">
            <a:extLst>
              <a:ext uri="{FF2B5EF4-FFF2-40B4-BE49-F238E27FC236}">
                <a16:creationId xmlns:a16="http://schemas.microsoft.com/office/drawing/2014/main" id="{014226D4-173A-B240-A8A3-42C4A8837489}"/>
              </a:ext>
            </a:extLst>
          </p:cNvPr>
          <p:cNvPicPr>
            <a:picLocks noChangeAspect="1"/>
          </p:cNvPicPr>
          <p:nvPr/>
        </p:nvPicPr>
        <p:blipFill rotWithShape="1">
          <a:blip r:embed="rId2"/>
          <a:srcRect t="1" r="88479" b="64459"/>
          <a:stretch/>
        </p:blipFill>
        <p:spPr>
          <a:xfrm>
            <a:off x="7124700" y="86568"/>
            <a:ext cx="635000" cy="2768601"/>
          </a:xfrm>
          <a:prstGeom prst="rect">
            <a:avLst/>
          </a:prstGeom>
        </p:spPr>
      </p:pic>
      <p:pic>
        <p:nvPicPr>
          <p:cNvPr id="7" name="Picture 6">
            <a:extLst>
              <a:ext uri="{FF2B5EF4-FFF2-40B4-BE49-F238E27FC236}">
                <a16:creationId xmlns:a16="http://schemas.microsoft.com/office/drawing/2014/main" id="{9528DD83-451B-C744-A8F5-A440EB49B212}"/>
              </a:ext>
            </a:extLst>
          </p:cNvPr>
          <p:cNvPicPr>
            <a:picLocks noChangeAspect="1"/>
          </p:cNvPicPr>
          <p:nvPr/>
        </p:nvPicPr>
        <p:blipFill rotWithShape="1">
          <a:blip r:embed="rId3"/>
          <a:srcRect r="95130" b="29263"/>
          <a:stretch/>
        </p:blipFill>
        <p:spPr>
          <a:xfrm>
            <a:off x="-1" y="215899"/>
            <a:ext cx="520701" cy="6805155"/>
          </a:xfrm>
          <a:prstGeom prst="rect">
            <a:avLst/>
          </a:prstGeom>
        </p:spPr>
      </p:pic>
    </p:spTree>
    <p:extLst>
      <p:ext uri="{BB962C8B-B14F-4D97-AF65-F5344CB8AC3E}">
        <p14:creationId xmlns:p14="http://schemas.microsoft.com/office/powerpoint/2010/main" val="377690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CE871A-850F-F241-80BA-5D6A3ACE097C}"/>
              </a:ext>
            </a:extLst>
          </p:cNvPr>
          <p:cNvPicPr>
            <a:picLocks noChangeAspect="1"/>
          </p:cNvPicPr>
          <p:nvPr/>
        </p:nvPicPr>
        <p:blipFill rotWithShape="1">
          <a:blip r:embed="rId2"/>
          <a:srcRect l="2718" t="3712"/>
          <a:stretch/>
        </p:blipFill>
        <p:spPr>
          <a:xfrm rot="17926855">
            <a:off x="2557967" y="-2083602"/>
            <a:ext cx="6347721" cy="8472618"/>
          </a:xfrm>
          <a:prstGeom prst="rect">
            <a:avLst/>
          </a:prstGeom>
        </p:spPr>
      </p:pic>
      <p:sp>
        <p:nvSpPr>
          <p:cNvPr id="6" name="TextBox 5">
            <a:extLst>
              <a:ext uri="{FF2B5EF4-FFF2-40B4-BE49-F238E27FC236}">
                <a16:creationId xmlns:a16="http://schemas.microsoft.com/office/drawing/2014/main" id="{FFFECF03-731F-0F48-87F9-713DAAFC4A37}"/>
              </a:ext>
            </a:extLst>
          </p:cNvPr>
          <p:cNvSpPr txBox="1"/>
          <p:nvPr/>
        </p:nvSpPr>
        <p:spPr>
          <a:xfrm>
            <a:off x="10641811" y="1118534"/>
            <a:ext cx="1199367" cy="523220"/>
          </a:xfrm>
          <a:prstGeom prst="rect">
            <a:avLst/>
          </a:prstGeom>
          <a:noFill/>
        </p:spPr>
        <p:txBody>
          <a:bodyPr wrap="none" rtlCol="0">
            <a:spAutoFit/>
          </a:bodyPr>
          <a:lstStyle/>
          <a:p>
            <a:r>
              <a:rPr lang="en-US" sz="2800" dirty="0"/>
              <a:t>exteins</a:t>
            </a:r>
          </a:p>
        </p:txBody>
      </p:sp>
      <p:pic>
        <p:nvPicPr>
          <p:cNvPr id="7" name="Picture 6">
            <a:extLst>
              <a:ext uri="{FF2B5EF4-FFF2-40B4-BE49-F238E27FC236}">
                <a16:creationId xmlns:a16="http://schemas.microsoft.com/office/drawing/2014/main" id="{665B3D34-1133-684F-B1CD-B2377F9D4CCE}"/>
              </a:ext>
            </a:extLst>
          </p:cNvPr>
          <p:cNvPicPr>
            <a:picLocks noChangeAspect="1"/>
          </p:cNvPicPr>
          <p:nvPr/>
        </p:nvPicPr>
        <p:blipFill rotWithShape="1">
          <a:blip r:embed="rId3"/>
          <a:srcRect l="5240" t="3492" r="5218"/>
          <a:stretch/>
        </p:blipFill>
        <p:spPr>
          <a:xfrm rot="16375239">
            <a:off x="4111550" y="1435204"/>
            <a:ext cx="3298614" cy="7550014"/>
          </a:xfrm>
          <a:prstGeom prst="rect">
            <a:avLst/>
          </a:prstGeom>
        </p:spPr>
      </p:pic>
      <p:sp>
        <p:nvSpPr>
          <p:cNvPr id="8" name="TextBox 7">
            <a:extLst>
              <a:ext uri="{FF2B5EF4-FFF2-40B4-BE49-F238E27FC236}">
                <a16:creationId xmlns:a16="http://schemas.microsoft.com/office/drawing/2014/main" id="{CC059D01-BC6A-194F-8141-3BABAE19EF17}"/>
              </a:ext>
            </a:extLst>
          </p:cNvPr>
          <p:cNvSpPr txBox="1"/>
          <p:nvPr/>
        </p:nvSpPr>
        <p:spPr>
          <a:xfrm>
            <a:off x="9182894" y="4113482"/>
            <a:ext cx="2802370" cy="954107"/>
          </a:xfrm>
          <a:prstGeom prst="rect">
            <a:avLst/>
          </a:prstGeom>
          <a:noFill/>
        </p:spPr>
        <p:txBody>
          <a:bodyPr wrap="none" rtlCol="0">
            <a:spAutoFit/>
          </a:bodyPr>
          <a:lstStyle/>
          <a:p>
            <a:r>
              <a:rPr lang="en-US" sz="2800" dirty="0"/>
              <a:t>intein </a:t>
            </a:r>
            <a:br>
              <a:rPr lang="en-US" sz="2800" dirty="0"/>
            </a:br>
            <a:r>
              <a:rPr lang="en-US" sz="2800" dirty="0"/>
              <a:t>containing exteins</a:t>
            </a:r>
          </a:p>
        </p:txBody>
      </p:sp>
    </p:spTree>
    <p:extLst>
      <p:ext uri="{BB962C8B-B14F-4D97-AF65-F5344CB8AC3E}">
        <p14:creationId xmlns:p14="http://schemas.microsoft.com/office/powerpoint/2010/main" val="3646863727"/>
      </p:ext>
    </p:extLst>
  </p:cSld>
  <p:clrMapOvr>
    <a:masterClrMapping/>
  </p:clrMapOvr>
</p:sld>
</file>

<file path=ppt/theme/theme1.xml><?xml version="1.0" encoding="utf-8"?>
<a:theme xmlns:a="http://schemas.openxmlformats.org/drawingml/2006/main" name="9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15216</TotalTime>
  <Words>191</Words>
  <Application>Microsoft Macintosh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9_Default Design</vt:lpstr>
      <vt:lpstr>PowerPoint Presentation</vt:lpstr>
      <vt:lpstr>Figtree developed by the same group that developed tracer</vt:lpstr>
      <vt:lpstr>PowerPoint Presentation</vt:lpstr>
      <vt:lpstr>PowerPoint Presentation</vt:lpstr>
      <vt:lpstr>If you have multiple gene trees from the same set (or subset) of species, and the leaves have the same names, the colors carry over to the new tree you open</vt:lpstr>
      <vt:lpstr>PowerPoint Presentation</vt:lpstr>
      <vt:lpstr>PowerPoint Presentation</vt:lpstr>
      <vt:lpstr>PowerPoint Presentation</vt:lpstr>
      <vt:lpstr>PowerPoint Presentation</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Peter Gogarten</dc:creator>
  <cp:lastModifiedBy>Gogarten, J. Peter</cp:lastModifiedBy>
  <cp:revision>95</cp:revision>
  <dcterms:created xsi:type="dcterms:W3CDTF">2013-11-01T21:49:29Z</dcterms:created>
  <dcterms:modified xsi:type="dcterms:W3CDTF">2024-11-27T17:39:39Z</dcterms:modified>
</cp:coreProperties>
</file>