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9" r:id="rId1"/>
    <p:sldMasterId id="2147483904" r:id="rId2"/>
  </p:sldMasterIdLst>
  <p:notesMasterIdLst>
    <p:notesMasterId r:id="rId29"/>
  </p:notesMasterIdLst>
  <p:sldIdLst>
    <p:sldId id="548" r:id="rId3"/>
    <p:sldId id="939" r:id="rId4"/>
    <p:sldId id="531" r:id="rId5"/>
    <p:sldId id="532" r:id="rId6"/>
    <p:sldId id="749" r:id="rId7"/>
    <p:sldId id="549" r:id="rId8"/>
    <p:sldId id="550" r:id="rId9"/>
    <p:sldId id="551" r:id="rId10"/>
    <p:sldId id="553" r:id="rId11"/>
    <p:sldId id="552" r:id="rId12"/>
    <p:sldId id="554" r:id="rId13"/>
    <p:sldId id="555" r:id="rId14"/>
    <p:sldId id="556" r:id="rId15"/>
    <p:sldId id="744" r:id="rId16"/>
    <p:sldId id="935" r:id="rId17"/>
    <p:sldId id="750" r:id="rId18"/>
    <p:sldId id="534" r:id="rId19"/>
    <p:sldId id="535" r:id="rId20"/>
    <p:sldId id="672" r:id="rId21"/>
    <p:sldId id="673" r:id="rId22"/>
    <p:sldId id="938" r:id="rId23"/>
    <p:sldId id="259" r:id="rId24"/>
    <p:sldId id="936" r:id="rId25"/>
    <p:sldId id="557" r:id="rId26"/>
    <p:sldId id="940" r:id="rId27"/>
    <p:sldId id="93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C86561-1DFD-8948-9CE5-1848DC054785}" v="12" dt="2024-12-02T13:54:35.6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2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28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garten, J. Peter" userId="08c346f3-9f2a-4776-a6cf-add1e690cd47" providerId="ADAL" clId="{35C86561-1DFD-8948-9CE5-1848DC054785}"/>
    <pc:docChg chg="custSel addSld modSld">
      <pc:chgData name="Gogarten, J. Peter" userId="08c346f3-9f2a-4776-a6cf-add1e690cd47" providerId="ADAL" clId="{35C86561-1DFD-8948-9CE5-1848DC054785}" dt="2024-12-02T13:54:35.687" v="49" actId="1076"/>
      <pc:docMkLst>
        <pc:docMk/>
      </pc:docMkLst>
      <pc:sldChg chg="delSp modSp add mod">
        <pc:chgData name="Gogarten, J. Peter" userId="08c346f3-9f2a-4776-a6cf-add1e690cd47" providerId="ADAL" clId="{35C86561-1DFD-8948-9CE5-1848DC054785}" dt="2024-12-02T13:52:49.660" v="41" actId="1076"/>
        <pc:sldMkLst>
          <pc:docMk/>
          <pc:sldMk cId="597147359" sldId="931"/>
        </pc:sldMkLst>
        <pc:spChg chg="mod">
          <ac:chgData name="Gogarten, J. Peter" userId="08c346f3-9f2a-4776-a6cf-add1e690cd47" providerId="ADAL" clId="{35C86561-1DFD-8948-9CE5-1848DC054785}" dt="2024-12-02T13:52:44.045" v="40" actId="1038"/>
          <ac:spMkLst>
            <pc:docMk/>
            <pc:sldMk cId="597147359" sldId="931"/>
            <ac:spMk id="2" creationId="{DAE392B7-F741-FB45-7593-7E362BF9D786}"/>
          </ac:spMkLst>
        </pc:spChg>
        <pc:spChg chg="mod">
          <ac:chgData name="Gogarten, J. Peter" userId="08c346f3-9f2a-4776-a6cf-add1e690cd47" providerId="ADAL" clId="{35C86561-1DFD-8948-9CE5-1848DC054785}" dt="2024-12-02T13:52:44.045" v="40" actId="1038"/>
          <ac:spMkLst>
            <pc:docMk/>
            <pc:sldMk cId="597147359" sldId="931"/>
            <ac:spMk id="12" creationId="{642F3DB8-EE45-C543-AB0A-90BAC06B0D81}"/>
          </ac:spMkLst>
        </pc:spChg>
        <pc:spChg chg="mod">
          <ac:chgData name="Gogarten, J. Peter" userId="08c346f3-9f2a-4776-a6cf-add1e690cd47" providerId="ADAL" clId="{35C86561-1DFD-8948-9CE5-1848DC054785}" dt="2024-12-02T13:52:49.660" v="41" actId="1076"/>
          <ac:spMkLst>
            <pc:docMk/>
            <pc:sldMk cId="597147359" sldId="931"/>
            <ac:spMk id="15" creationId="{DC85A0CA-F8BE-9F49-933B-D2D8DB3AC772}"/>
          </ac:spMkLst>
        </pc:spChg>
        <pc:picChg chg="del mod">
          <ac:chgData name="Gogarten, J. Peter" userId="08c346f3-9f2a-4776-a6cf-add1e690cd47" providerId="ADAL" clId="{35C86561-1DFD-8948-9CE5-1848DC054785}" dt="2024-12-02T13:52:10.835" v="11" actId="21"/>
          <ac:picMkLst>
            <pc:docMk/>
            <pc:sldMk cId="597147359" sldId="931"/>
            <ac:picMk id="6" creationId="{A20FCD1B-15CA-4CD1-FD42-0353E3FA0D77}"/>
          </ac:picMkLst>
        </pc:picChg>
        <pc:picChg chg="mod">
          <ac:chgData name="Gogarten, J. Peter" userId="08c346f3-9f2a-4776-a6cf-add1e690cd47" providerId="ADAL" clId="{35C86561-1DFD-8948-9CE5-1848DC054785}" dt="2024-12-02T13:52:44.045" v="40" actId="1038"/>
          <ac:picMkLst>
            <pc:docMk/>
            <pc:sldMk cId="597147359" sldId="931"/>
            <ac:picMk id="8" creationId="{B5833A18-9B5C-E444-9D17-CD705DCE2A8C}"/>
          </ac:picMkLst>
        </pc:picChg>
      </pc:sldChg>
      <pc:sldChg chg="new">
        <pc:chgData name="Gogarten, J. Peter" userId="08c346f3-9f2a-4776-a6cf-add1e690cd47" providerId="ADAL" clId="{35C86561-1DFD-8948-9CE5-1848DC054785}" dt="2024-12-02T13:48:40.897" v="0" actId="680"/>
        <pc:sldMkLst>
          <pc:docMk/>
          <pc:sldMk cId="4237724600" sldId="939"/>
        </pc:sldMkLst>
      </pc:sldChg>
      <pc:sldChg chg="addSp delSp modSp new mod modClrScheme chgLayout">
        <pc:chgData name="Gogarten, J. Peter" userId="08c346f3-9f2a-4776-a6cf-add1e690cd47" providerId="ADAL" clId="{35C86561-1DFD-8948-9CE5-1848DC054785}" dt="2024-12-02T13:54:35.687" v="49" actId="1076"/>
        <pc:sldMkLst>
          <pc:docMk/>
          <pc:sldMk cId="4151447981" sldId="940"/>
        </pc:sldMkLst>
        <pc:spChg chg="del">
          <ac:chgData name="Gogarten, J. Peter" userId="08c346f3-9f2a-4776-a6cf-add1e690cd47" providerId="ADAL" clId="{35C86561-1DFD-8948-9CE5-1848DC054785}" dt="2024-12-02T13:52:29.106" v="16" actId="26606"/>
          <ac:spMkLst>
            <pc:docMk/>
            <pc:sldMk cId="4151447981" sldId="940"/>
            <ac:spMk id="2" creationId="{4AABF258-F93C-F770-E3CC-63C6D8C16B74}"/>
          </ac:spMkLst>
        </pc:spChg>
        <pc:picChg chg="add mod">
          <ac:chgData name="Gogarten, J. Peter" userId="08c346f3-9f2a-4776-a6cf-add1e690cd47" providerId="ADAL" clId="{35C86561-1DFD-8948-9CE5-1848DC054785}" dt="2024-12-02T13:54:35.687" v="49" actId="1076"/>
          <ac:picMkLst>
            <pc:docMk/>
            <pc:sldMk cId="4151447981" sldId="940"/>
            <ac:picMk id="3" creationId="{FC7C6B12-EBF5-F0A6-6CE5-A2C17D8BCD28}"/>
          </ac:picMkLst>
        </pc:picChg>
        <pc:picChg chg="add mod">
          <ac:chgData name="Gogarten, J. Peter" userId="08c346f3-9f2a-4776-a6cf-add1e690cd47" providerId="ADAL" clId="{35C86561-1DFD-8948-9CE5-1848DC054785}" dt="2024-12-02T13:54:32.845" v="48" actId="14100"/>
          <ac:picMkLst>
            <pc:docMk/>
            <pc:sldMk cId="4151447981" sldId="940"/>
            <ac:picMk id="4" creationId="{B3A494F1-1016-F619-3479-AE8A94CBF32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E0EBF-A78E-394D-8A69-C2DDA1FF11CB}" type="datetimeFigureOut">
              <a:rPr lang="en-US" smtClean="0"/>
              <a:t>12/2/24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A68D0-AB71-FD4B-A430-DEA9F794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95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id="{564D7152-96BF-E746-AA19-7EA34D683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FA7F21A7-A2AB-F543-AF8F-F27C79F1F176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Structures of human tri-snRNP and pre–B complex. (</a:t>
            </a:r>
            <a:r>
              <a:rPr lang="en-GB" altLang="en-US" sz="1400" b="1">
                <a:latin typeface="Arial" panose="020B0604020202020204" pitchFamily="34" charset="0"/>
                <a:ea typeface="msgothic" charset="0"/>
                <a:cs typeface="msgothic" charset="0"/>
              </a:rPr>
              <a:t>A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) Overview of human U4/U6.U5 tri-snRNP. (</a:t>
            </a:r>
            <a:r>
              <a:rPr lang="en-GB" altLang="en-US" sz="1400" b="1">
                <a:latin typeface="Arial" panose="020B0604020202020204" pitchFamily="34" charset="0"/>
                <a:ea typeface="msgothic" charset="0"/>
                <a:cs typeface="msgothic" charset="0"/>
              </a:rPr>
              <a:t>B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and </a:t>
            </a:r>
            <a:r>
              <a:rPr lang="en-GB" altLang="en-US" sz="1400" b="1">
                <a:latin typeface="Arial" panose="020B0604020202020204" pitchFamily="34" charset="0"/>
                <a:ea typeface="msgothic" charset="0"/>
                <a:cs typeface="msgothic" charset="0"/>
              </a:rPr>
              <a:t>C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) Overview of the human U1.U2.U4/U6.U5 pre–B complex in two orientations. The black dashed line represents the theoretical path of the pre-mRNA intron.</a:t>
            </a:r>
          </a:p>
        </p:txBody>
      </p:sp>
    </p:spTree>
    <p:extLst>
      <p:ext uri="{BB962C8B-B14F-4D97-AF65-F5344CB8AC3E}">
        <p14:creationId xmlns:p14="http://schemas.microsoft.com/office/powerpoint/2010/main" val="3685547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A68D0-AB71-FD4B-A430-DEA9F7948D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59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C88BB4-CA78-194A-9D7C-78E9301753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281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AA0993-78A8-1A4F-807B-82BA1594770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03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34B5D-3F22-614D-B2F9-943CB0365BD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46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3FE1AF0-5E56-3741-8A79-54AAFF9FB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D1AD1-AA5F-0844-A9F9-C1E199909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1F81B8-781F-B342-8B3B-0B7840F13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F434-AF65-C64A-9AF7-E29985E595EB}" type="datetimeFigureOut">
              <a:rPr lang="en-US" smtClean="0"/>
              <a:t>12/2/24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F996B4-7F6B-A34C-9F69-2F813AC70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E4B23B-4B95-6341-A1DE-6A9C1F156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0161-BFF6-9144-8891-4FE67302E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04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828540-2A91-7B41-A7D9-257648218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F434-AF65-C64A-9AF7-E29985E595EB}" type="datetimeFigureOut">
              <a:rPr lang="en-US" smtClean="0"/>
              <a:t>12/2/24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667075-610A-6F40-963E-65FFC4C27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C1E0A-74E4-A842-9A43-F2D2271CB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0161-BFF6-9144-8891-4FE67302E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03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1D957-8E64-F044-B9E5-7AF247A37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1475E-E02A-CA4D-AEB2-4A93028BC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8D9B89-EECB-4B4D-87A2-355656A33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45BBD-AA3A-FC43-A802-E12B23320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F434-AF65-C64A-9AF7-E29985E595EB}" type="datetimeFigureOut">
              <a:rPr lang="en-US" smtClean="0"/>
              <a:t>12/2/24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FB294-42C7-A74F-B0A6-EDAF2200E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28C362-8D48-6746-B5D9-EE3568099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0161-BFF6-9144-8891-4FE67302E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53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8F6AA-BCA2-6948-9DA0-42D94DDA0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8E433A-0A13-5640-B2A1-65220B0552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422CE-614B-B847-B67B-DBE7540CA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46922E-6F4E-8641-8BC4-5AB841372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F434-AF65-C64A-9AF7-E29985E595EB}" type="datetimeFigureOut">
              <a:rPr lang="en-US" smtClean="0"/>
              <a:t>12/2/24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B9724-B76F-2148-914F-51482AFBC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6AE4C7-5E06-894E-B543-16BC3BCF1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0161-BFF6-9144-8891-4FE67302E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57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470AE-54C4-D34C-924E-B8F756476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259F14-5AE9-044C-BF33-D046CE4BE6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A8D97-A487-B04E-83C8-F11920974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F434-AF65-C64A-9AF7-E29985E595EB}" type="datetimeFigureOut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F3682-89AB-374C-B24F-E505C65AA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015B4-4B47-2242-90A0-2CBD86797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0161-BFF6-9144-8891-4FE67302E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38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110500-D6D2-264C-8712-117BDEFF72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A548BE-2591-244A-82B5-65C20D6D7C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4D16D-9117-DF47-ABDE-1D3BB0D82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F434-AF65-C64A-9AF7-E29985E595EB}" type="datetimeFigureOut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0E3BC-5500-3B44-8172-233776541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22DB0-0393-7041-B079-D0A8387C3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0161-BFF6-9144-8891-4FE67302E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39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9D36B-6F8F-254A-8B8E-B1890AF61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95BCF-5D22-8E44-9F4E-91E118903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F8061-28C9-7645-BA48-C53A689A9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3E3D7-6D8B-FD4D-B326-498D886F1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F4C5-8BC5-414C-81BA-F8F62800A728}" type="datetimeFigureOut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07101-40DC-184B-9723-5D49575E6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0CC05-5B56-094D-B513-D3EE00830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B4DB-6EED-EE47-A80A-45D8940AF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40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081BD-691C-E043-9E12-A4BC698AF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DEC475-FC19-EB4F-83F3-EB39A1776A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60F1F-520F-5147-8B9D-1B369E07F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F434-AF65-C64A-9AF7-E29985E595EB}" type="datetimeFigureOut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A1518-A384-5340-83D9-9388785CF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82C35-01BA-D542-BD73-ED717BA54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0161-BFF6-9144-8891-4FE67302E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26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081BD-691C-E043-9E12-A4BC698AF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DEC475-FC19-EB4F-83F3-EB39A1776A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60F1F-520F-5147-8B9D-1B369E07F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F434-AF65-C64A-9AF7-E29985E595EB}" type="datetimeFigureOut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A1518-A384-5340-83D9-9388785CF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82C35-01BA-D542-BD73-ED717BA54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0161-BFF6-9144-8891-4FE67302E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2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F594E-E722-0E4A-885D-0ADABD035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05D83-5B51-D241-99BA-155C20EC4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C6FC4-F06D-7E40-8D5F-50A9B8D1F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F434-AF65-C64A-9AF7-E29985E595EB}" type="datetimeFigureOut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E0FCB-E774-4548-9FC8-1CD78F751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3B087-6F75-6A4F-AA74-062C6DE6F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0161-BFF6-9144-8891-4FE67302E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34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C0BD7-7B30-2048-9664-9B436D3BE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A7D1F-6E03-5144-9E09-CF3416A12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DACD0-4851-B446-88C2-152BC5D14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F434-AF65-C64A-9AF7-E29985E595EB}" type="datetimeFigureOut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AE52E-80C8-3640-898C-72CB2367C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743B7-5D01-0947-9A23-17628CECD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0161-BFF6-9144-8891-4FE67302E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2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2C2CF-84C5-EE42-B7DB-05A7362DB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2C3FC-968C-7F4C-B798-029BCCF7F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3C51DE-16D6-314A-9E72-02FA16779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4C4B13-7D99-1542-AC29-5628E2C2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F434-AF65-C64A-9AF7-E29985E595EB}" type="datetimeFigureOut">
              <a:rPr lang="en-US" smtClean="0"/>
              <a:t>12/2/24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9F5F0-31DF-A048-B10C-6495C49FF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60C9C-34C1-A540-908A-68288C9A6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0161-BFF6-9144-8891-4FE67302E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48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E1ED-6357-144E-8220-07C933A08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5129F-C499-DB47-8E81-52F2C1F96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B11C8B-B9DF-914B-978A-8C3A451D1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F6ACA8-1DAE-D94A-BFA1-94B2245F25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6F3433-88AE-E542-B9A9-3EB972C319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7B06C6-A4E3-F44C-A8FF-8C84391EC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F434-AF65-C64A-9AF7-E29985E595EB}" type="datetimeFigureOut">
              <a:rPr lang="en-US" smtClean="0"/>
              <a:t>12/2/24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EB853A-FA7A-E14C-9B4D-7EA28D1E7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FB3B0F-FBCA-204F-B76C-CF367F7E6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0161-BFF6-9144-8891-4FE67302E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22" tIns="45662" rIns="91322" bIns="456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69D514B-E58A-464F-A1D6-5FC84B6A3562}" type="slidenum">
              <a:rPr lang="en-US" smtClean="0"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6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661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32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6983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644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0915" indent="-34091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0494" indent="-28383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0079" indent="-226751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596746" indent="-22675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3411" indent="-22675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1368" indent="-2283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67981" indent="-2283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4592" indent="-2283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1202" indent="-2283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14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24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38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49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63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672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287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897" algn="l" defTabSz="4566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BE7936-CF09-074A-8308-F7A46C312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4711E0-18C1-8547-A0F7-61DF8ECD9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B280D-01B2-6144-BEEA-0CBDF2950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3F434-AF65-C64A-9AF7-E29985E595EB}" type="datetimeFigureOut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E63E2-85ED-8544-B285-3629D77CE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FC9FF-EFEF-BD40-A8E7-13F385BD7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10161-BFF6-9144-8891-4FE67302E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7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.umd.edu/labs/mount/RNAinfo/matrices.htm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med.ncbi.nlm.nih.gov/9536098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.umd.edu/labs/mount/RNAinfo/matrices.htm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med.ncbi.nlm.nih.gov/9536098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as.org/content/93/25/14632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nature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onsense-mediated_decay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n.wikipedia.org/wiki/MRNA_surveillanc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enomebiology.biomedcentral.com/articles/10.1186/gb-2010-11-7-12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ncbi.nlm.nih.gov/pmc/articles/PMC2926785/" TargetMode="Externa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Nonsense-mediated_decay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cb.jhu.edu/software/glimmer/index.shtml" TargetMode="External"/><Relationship Id="rId7" Type="http://schemas.openxmlformats.org/officeDocument/2006/relationships/hyperlink" Target="https://rast.nmpdr.org/" TargetMode="External"/><Relationship Id="rId2" Type="http://schemas.openxmlformats.org/officeDocument/2006/relationships/hyperlink" Target="http://exon.gatech.edu/GeneMar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cademic.oup.com/bioinformatics/article/30/14/2068/2390517" TargetMode="External"/><Relationship Id="rId5" Type="http://schemas.openxmlformats.org/officeDocument/2006/relationships/hyperlink" Target="https://github.com/tseemann/prokka" TargetMode="External"/><Relationship Id="rId4" Type="http://schemas.openxmlformats.org/officeDocument/2006/relationships/hyperlink" Target="GlimmerHM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n.wikipedia.org/wiki/Uncle_Sa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ACA2D9-6ABF-9D40-A684-7283CF2827B0}"/>
              </a:ext>
            </a:extLst>
          </p:cNvPr>
          <p:cNvSpPr txBox="1"/>
          <p:nvPr/>
        </p:nvSpPr>
        <p:spPr>
          <a:xfrm>
            <a:off x="2834402" y="1407936"/>
            <a:ext cx="6307752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MCB3421</a:t>
            </a:r>
          </a:p>
          <a:p>
            <a:pPr algn="ctr"/>
            <a:r>
              <a:rPr lang="en-US" sz="4400">
                <a:latin typeface="Calibri Light" panose="020F0302020204030204" pitchFamily="34" charset="0"/>
                <a:cs typeface="Calibri Light" panose="020F0302020204030204" pitchFamily="34" charset="0"/>
              </a:rPr>
              <a:t>class 24 </a:t>
            </a:r>
            <a:endParaRPr lang="en-US" sz="4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Introns Early </a:t>
            </a:r>
            <a:r>
              <a:rPr lang="en-US" sz="4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vs</a:t>
            </a:r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 Introns late</a:t>
            </a:r>
          </a:p>
          <a:p>
            <a:pPr algn="ctr"/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Figtree</a:t>
            </a:r>
          </a:p>
          <a:p>
            <a:endParaRPr lang="en-US" sz="4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25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927C-30E6-5643-AF9B-2612970BA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96092"/>
            <a:ext cx="10363200" cy="1143000"/>
          </a:xfrm>
        </p:spPr>
        <p:txBody>
          <a:bodyPr/>
          <a:lstStyle/>
          <a:p>
            <a:r>
              <a:rPr lang="en-US" dirty="0"/>
              <a:t>Splice site consensus in </a:t>
            </a:r>
            <a:r>
              <a:rPr lang="en-US" i="1" dirty="0"/>
              <a:t>Arabidopsis thaliana</a:t>
            </a:r>
          </a:p>
        </p:txBody>
      </p:sp>
      <p:pic>
        <p:nvPicPr>
          <p:cNvPr id="1026" name="Picture 2" descr="intron table">
            <a:extLst>
              <a:ext uri="{FF2B5EF4-FFF2-40B4-BE49-F238E27FC236}">
                <a16:creationId xmlns:a16="http://schemas.microsoft.com/office/drawing/2014/main" id="{3BC36BC4-58EC-5E40-8FE9-CDF0E561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30" y="1627958"/>
            <a:ext cx="9719733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143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F41202-E4FE-004B-A9EF-0BA19A304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538" y="1031071"/>
            <a:ext cx="10029440" cy="50215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FC9957-C5D0-6A41-9A9F-BA888A09462A}"/>
              </a:ext>
            </a:extLst>
          </p:cNvPr>
          <p:cNvSpPr txBox="1"/>
          <p:nvPr/>
        </p:nvSpPr>
        <p:spPr>
          <a:xfrm>
            <a:off x="535577" y="365760"/>
            <a:ext cx="5033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Splice site consensus humans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38279E-8D5B-3E42-B18B-931A442225ED}"/>
              </a:ext>
            </a:extLst>
          </p:cNvPr>
          <p:cNvSpPr txBox="1"/>
          <p:nvPr/>
        </p:nvSpPr>
        <p:spPr>
          <a:xfrm>
            <a:off x="835938" y="6472825"/>
            <a:ext cx="10245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From: </a:t>
            </a:r>
            <a:r>
              <a:rPr lang="en-US" dirty="0">
                <a:hlinkClick r:id="rId3"/>
              </a:rPr>
              <a:t>http://science.umd.edu/labs/mount/RNAinfo/matrices.html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https://pubmed.ncbi.nlm.nih.gov/9536098/</a:t>
            </a:r>
            <a:r>
              <a:rPr lang="en-US" dirty="0"/>
              <a:t> 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876C146E-A84C-A447-AC0F-DC6261FC1FD7}"/>
              </a:ext>
            </a:extLst>
          </p:cNvPr>
          <p:cNvSpPr/>
          <p:nvPr/>
        </p:nvSpPr>
        <p:spPr bwMode="auto">
          <a:xfrm>
            <a:off x="8725988" y="2024741"/>
            <a:ext cx="509452" cy="287383"/>
          </a:xfrm>
          <a:prstGeom prst="fram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02C7E42F-9CC7-6F4B-ACEF-0A7E6761654D}"/>
              </a:ext>
            </a:extLst>
          </p:cNvPr>
          <p:cNvSpPr/>
          <p:nvPr/>
        </p:nvSpPr>
        <p:spPr bwMode="auto">
          <a:xfrm>
            <a:off x="9248503" y="2673529"/>
            <a:ext cx="509452" cy="287383"/>
          </a:xfrm>
          <a:prstGeom prst="fram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CBADC303-D717-DE4B-BAF3-9E2270807701}"/>
              </a:ext>
            </a:extLst>
          </p:cNvPr>
          <p:cNvSpPr/>
          <p:nvPr/>
        </p:nvSpPr>
        <p:spPr bwMode="auto">
          <a:xfrm>
            <a:off x="8725988" y="4423953"/>
            <a:ext cx="509452" cy="287383"/>
          </a:xfrm>
          <a:prstGeom prst="fram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CE8DD83A-3FDB-B94D-BC23-5B193A4E8470}"/>
              </a:ext>
            </a:extLst>
          </p:cNvPr>
          <p:cNvSpPr/>
          <p:nvPr/>
        </p:nvSpPr>
        <p:spPr bwMode="auto">
          <a:xfrm>
            <a:off x="9248503" y="5064032"/>
            <a:ext cx="509452" cy="287383"/>
          </a:xfrm>
          <a:prstGeom prst="fram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E2D1A5C-CE74-A14C-99F6-853467155B3D}"/>
              </a:ext>
            </a:extLst>
          </p:cNvPr>
          <p:cNvCxnSpPr>
            <a:cxnSpLocks/>
          </p:cNvCxnSpPr>
          <p:nvPr/>
        </p:nvCxnSpPr>
        <p:spPr bwMode="auto">
          <a:xfrm>
            <a:off x="9888583" y="2942398"/>
            <a:ext cx="302255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A54FE9F-A2B9-FD4D-9FC0-D500987FC998}"/>
              </a:ext>
            </a:extLst>
          </p:cNvPr>
          <p:cNvCxnSpPr>
            <a:cxnSpLocks/>
          </p:cNvCxnSpPr>
          <p:nvPr/>
        </p:nvCxnSpPr>
        <p:spPr bwMode="auto">
          <a:xfrm>
            <a:off x="9888583" y="5338352"/>
            <a:ext cx="302255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5B3483-2BEE-D34C-8BAD-DC146209FB6B}"/>
              </a:ext>
            </a:extLst>
          </p:cNvPr>
          <p:cNvCxnSpPr>
            <a:cxnSpLocks/>
          </p:cNvCxnSpPr>
          <p:nvPr/>
        </p:nvCxnSpPr>
        <p:spPr bwMode="auto">
          <a:xfrm>
            <a:off x="8186058" y="5016134"/>
            <a:ext cx="302255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3C1B522-ED79-934D-8833-41C2C1E295E1}"/>
              </a:ext>
            </a:extLst>
          </p:cNvPr>
          <p:cNvCxnSpPr>
            <a:cxnSpLocks/>
          </p:cNvCxnSpPr>
          <p:nvPr/>
        </p:nvCxnSpPr>
        <p:spPr bwMode="auto">
          <a:xfrm>
            <a:off x="10223863" y="5621380"/>
            <a:ext cx="302255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99A7663-23B1-CF4E-A9BF-DCADCC131CA8}"/>
              </a:ext>
            </a:extLst>
          </p:cNvPr>
          <p:cNvCxnSpPr>
            <a:cxnSpLocks/>
          </p:cNvCxnSpPr>
          <p:nvPr/>
        </p:nvCxnSpPr>
        <p:spPr bwMode="auto">
          <a:xfrm>
            <a:off x="10210800" y="3233055"/>
            <a:ext cx="302255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109F992-1544-4347-B573-DD05BC97BEA7}"/>
              </a:ext>
            </a:extLst>
          </p:cNvPr>
          <p:cNvCxnSpPr>
            <a:cxnSpLocks/>
          </p:cNvCxnSpPr>
          <p:nvPr/>
        </p:nvCxnSpPr>
        <p:spPr bwMode="auto">
          <a:xfrm>
            <a:off x="8186058" y="2586443"/>
            <a:ext cx="302255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85B1780-AFDB-AB41-99A2-6116274B0EB7}"/>
              </a:ext>
            </a:extLst>
          </p:cNvPr>
          <p:cNvCxnSpPr>
            <a:cxnSpLocks/>
          </p:cNvCxnSpPr>
          <p:nvPr/>
        </p:nvCxnSpPr>
        <p:spPr bwMode="auto">
          <a:xfrm>
            <a:off x="6535784" y="2595151"/>
            <a:ext cx="302255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3ACAA85-5A9B-EC43-BD5C-C9A25EE7326C}"/>
              </a:ext>
            </a:extLst>
          </p:cNvPr>
          <p:cNvCxnSpPr>
            <a:cxnSpLocks/>
          </p:cNvCxnSpPr>
          <p:nvPr/>
        </p:nvCxnSpPr>
        <p:spPr bwMode="auto">
          <a:xfrm>
            <a:off x="6535784" y="5625733"/>
            <a:ext cx="302255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E726364-C624-BB45-B9F2-5399B312BC5E}"/>
              </a:ext>
            </a:extLst>
          </p:cNvPr>
          <p:cNvCxnSpPr>
            <a:cxnSpLocks/>
          </p:cNvCxnSpPr>
          <p:nvPr/>
        </p:nvCxnSpPr>
        <p:spPr bwMode="auto">
          <a:xfrm>
            <a:off x="5944872" y="2577733"/>
            <a:ext cx="302255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C0129AC-9325-C64E-8FC1-6A303D6C60FE}"/>
              </a:ext>
            </a:extLst>
          </p:cNvPr>
          <p:cNvCxnSpPr>
            <a:cxnSpLocks/>
          </p:cNvCxnSpPr>
          <p:nvPr/>
        </p:nvCxnSpPr>
        <p:spPr bwMode="auto">
          <a:xfrm>
            <a:off x="5978434" y="5621380"/>
            <a:ext cx="302255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74F3307-EC07-8641-85D0-B67C6FE102E6}"/>
              </a:ext>
            </a:extLst>
          </p:cNvPr>
          <p:cNvCxnSpPr>
            <a:cxnSpLocks/>
          </p:cNvCxnSpPr>
          <p:nvPr/>
        </p:nvCxnSpPr>
        <p:spPr bwMode="auto">
          <a:xfrm>
            <a:off x="7073543" y="5621380"/>
            <a:ext cx="302255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276E8E1-3F7A-2F4B-990A-8E1BF4017159}"/>
              </a:ext>
            </a:extLst>
          </p:cNvPr>
          <p:cNvCxnSpPr>
            <a:cxnSpLocks/>
          </p:cNvCxnSpPr>
          <p:nvPr/>
        </p:nvCxnSpPr>
        <p:spPr bwMode="auto">
          <a:xfrm>
            <a:off x="7080980" y="2573378"/>
            <a:ext cx="302255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2FACCBE-8CC0-1E49-95E4-13C019D6108C}"/>
              </a:ext>
            </a:extLst>
          </p:cNvPr>
          <p:cNvSpPr txBox="1"/>
          <p:nvPr/>
        </p:nvSpPr>
        <p:spPr>
          <a:xfrm>
            <a:off x="7690854" y="5948521"/>
            <a:ext cx="288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     C      A      G    || G    T</a:t>
            </a:r>
          </a:p>
        </p:txBody>
      </p:sp>
    </p:spTree>
    <p:extLst>
      <p:ext uri="{BB962C8B-B14F-4D97-AF65-F5344CB8AC3E}">
        <p14:creationId xmlns:p14="http://schemas.microsoft.com/office/powerpoint/2010/main" val="2795414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1EB6DE-328D-924C-8A24-0D5F5E139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577" y="793779"/>
            <a:ext cx="7687920" cy="52431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FC9957-C5D0-6A41-9A9F-BA888A09462A}"/>
              </a:ext>
            </a:extLst>
          </p:cNvPr>
          <p:cNvSpPr txBox="1"/>
          <p:nvPr/>
        </p:nvSpPr>
        <p:spPr>
          <a:xfrm>
            <a:off x="535577" y="365760"/>
            <a:ext cx="5033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Splice site consensus humans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876C146E-A84C-A447-AC0F-DC6261FC1FD7}"/>
              </a:ext>
            </a:extLst>
          </p:cNvPr>
          <p:cNvSpPr/>
          <p:nvPr/>
        </p:nvSpPr>
        <p:spPr bwMode="auto">
          <a:xfrm>
            <a:off x="4905076" y="2586441"/>
            <a:ext cx="509452" cy="287383"/>
          </a:xfrm>
          <a:prstGeom prst="fram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02C7E42F-9CC7-6F4B-ACEF-0A7E6761654D}"/>
              </a:ext>
            </a:extLst>
          </p:cNvPr>
          <p:cNvSpPr/>
          <p:nvPr/>
        </p:nvSpPr>
        <p:spPr bwMode="auto">
          <a:xfrm>
            <a:off x="5414528" y="2929335"/>
            <a:ext cx="509452" cy="287383"/>
          </a:xfrm>
          <a:prstGeom prst="fram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CBADC303-D717-DE4B-BAF3-9E2270807701}"/>
              </a:ext>
            </a:extLst>
          </p:cNvPr>
          <p:cNvSpPr/>
          <p:nvPr/>
        </p:nvSpPr>
        <p:spPr bwMode="auto">
          <a:xfrm>
            <a:off x="4892013" y="5181597"/>
            <a:ext cx="509452" cy="287383"/>
          </a:xfrm>
          <a:prstGeom prst="fram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CE8DD83A-3FDB-B94D-BC23-5B193A4E8470}"/>
              </a:ext>
            </a:extLst>
          </p:cNvPr>
          <p:cNvSpPr/>
          <p:nvPr/>
        </p:nvSpPr>
        <p:spPr bwMode="auto">
          <a:xfrm>
            <a:off x="5414528" y="5516877"/>
            <a:ext cx="509452" cy="287383"/>
          </a:xfrm>
          <a:prstGeom prst="fram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E2D1A5C-CE74-A14C-99F6-853467155B3D}"/>
              </a:ext>
            </a:extLst>
          </p:cNvPr>
          <p:cNvCxnSpPr>
            <a:cxnSpLocks/>
          </p:cNvCxnSpPr>
          <p:nvPr/>
        </p:nvCxnSpPr>
        <p:spPr bwMode="auto">
          <a:xfrm>
            <a:off x="7034358" y="2838987"/>
            <a:ext cx="302255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A54FE9F-A2B9-FD4D-9FC0-D500987FC998}"/>
              </a:ext>
            </a:extLst>
          </p:cNvPr>
          <p:cNvCxnSpPr>
            <a:cxnSpLocks/>
          </p:cNvCxnSpPr>
          <p:nvPr/>
        </p:nvCxnSpPr>
        <p:spPr bwMode="auto">
          <a:xfrm>
            <a:off x="4397833" y="2860761"/>
            <a:ext cx="302255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5B3483-2BEE-D34C-8BAD-DC146209FB6B}"/>
              </a:ext>
            </a:extLst>
          </p:cNvPr>
          <p:cNvCxnSpPr>
            <a:cxnSpLocks/>
          </p:cNvCxnSpPr>
          <p:nvPr/>
        </p:nvCxnSpPr>
        <p:spPr bwMode="auto">
          <a:xfrm>
            <a:off x="3875319" y="4767940"/>
            <a:ext cx="302255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109F992-1544-4347-B573-DD05BC97BEA7}"/>
              </a:ext>
            </a:extLst>
          </p:cNvPr>
          <p:cNvCxnSpPr>
            <a:cxnSpLocks/>
          </p:cNvCxnSpPr>
          <p:nvPr/>
        </p:nvCxnSpPr>
        <p:spPr bwMode="auto">
          <a:xfrm>
            <a:off x="6510537" y="2168429"/>
            <a:ext cx="302255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85B1780-AFDB-AB41-99A2-6116274B0EB7}"/>
              </a:ext>
            </a:extLst>
          </p:cNvPr>
          <p:cNvCxnSpPr>
            <a:cxnSpLocks/>
          </p:cNvCxnSpPr>
          <p:nvPr/>
        </p:nvCxnSpPr>
        <p:spPr bwMode="auto">
          <a:xfrm>
            <a:off x="5990740" y="4767940"/>
            <a:ext cx="302255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3ACAA85-5A9B-EC43-BD5C-C9A25EE7326C}"/>
              </a:ext>
            </a:extLst>
          </p:cNvPr>
          <p:cNvCxnSpPr>
            <a:cxnSpLocks/>
          </p:cNvCxnSpPr>
          <p:nvPr/>
        </p:nvCxnSpPr>
        <p:spPr bwMode="auto">
          <a:xfrm>
            <a:off x="6510536" y="4767940"/>
            <a:ext cx="302255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E726364-C624-BB45-B9F2-5399B312BC5E}"/>
              </a:ext>
            </a:extLst>
          </p:cNvPr>
          <p:cNvCxnSpPr>
            <a:cxnSpLocks/>
          </p:cNvCxnSpPr>
          <p:nvPr/>
        </p:nvCxnSpPr>
        <p:spPr bwMode="auto">
          <a:xfrm>
            <a:off x="5977678" y="2838987"/>
            <a:ext cx="302255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C0129AC-9325-C64E-8FC1-6A303D6C60FE}"/>
              </a:ext>
            </a:extLst>
          </p:cNvPr>
          <p:cNvCxnSpPr>
            <a:cxnSpLocks/>
          </p:cNvCxnSpPr>
          <p:nvPr/>
        </p:nvCxnSpPr>
        <p:spPr bwMode="auto">
          <a:xfrm>
            <a:off x="4397833" y="5460270"/>
            <a:ext cx="302255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74F3307-EC07-8641-85D0-B67C6FE102E6}"/>
              </a:ext>
            </a:extLst>
          </p:cNvPr>
          <p:cNvCxnSpPr>
            <a:cxnSpLocks/>
          </p:cNvCxnSpPr>
          <p:nvPr/>
        </p:nvCxnSpPr>
        <p:spPr bwMode="auto">
          <a:xfrm>
            <a:off x="7034358" y="5451560"/>
            <a:ext cx="302255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276E8E1-3F7A-2F4B-990A-8E1BF4017159}"/>
              </a:ext>
            </a:extLst>
          </p:cNvPr>
          <p:cNvCxnSpPr>
            <a:cxnSpLocks/>
          </p:cNvCxnSpPr>
          <p:nvPr/>
        </p:nvCxnSpPr>
        <p:spPr bwMode="auto">
          <a:xfrm>
            <a:off x="3888382" y="2168430"/>
            <a:ext cx="302255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EB277E2-C5ED-854C-AE7D-02D735E846BD}"/>
              </a:ext>
            </a:extLst>
          </p:cNvPr>
          <p:cNvSpPr txBox="1"/>
          <p:nvPr/>
        </p:nvSpPr>
        <p:spPr>
          <a:xfrm>
            <a:off x="3945031" y="6036881"/>
            <a:ext cx="445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    G    ||  G      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A19567-8254-AA49-8584-3605CD58D6C7}"/>
              </a:ext>
            </a:extLst>
          </p:cNvPr>
          <p:cNvSpPr/>
          <p:nvPr/>
        </p:nvSpPr>
        <p:spPr>
          <a:xfrm>
            <a:off x="825643" y="6476677"/>
            <a:ext cx="110484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From: </a:t>
            </a:r>
            <a:r>
              <a:rPr lang="en-US" dirty="0">
                <a:hlinkClick r:id="rId3"/>
              </a:rPr>
              <a:t>http://science.umd.edu/labs/mount/RNAinfo/matrices.html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https://pubmed.ncbi.nlm.nih.gov/9536098/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4693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EAC62E-39E1-734F-A78E-FD4F050D14B1}"/>
              </a:ext>
            </a:extLst>
          </p:cNvPr>
          <p:cNvSpPr txBox="1"/>
          <p:nvPr/>
        </p:nvSpPr>
        <p:spPr>
          <a:xfrm>
            <a:off x="313509" y="247476"/>
            <a:ext cx="87831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Predicting Intron and Exon sequences using computational approaches remains problematic. </a:t>
            </a:r>
          </a:p>
          <a:p>
            <a:endParaRPr lang="en-US" dirty="0"/>
          </a:p>
          <a:p>
            <a:r>
              <a:rPr lang="en-US" dirty="0"/>
              <a:t>The best way approach is to compare a cDNA or EST to the genome.  </a:t>
            </a:r>
          </a:p>
          <a:p>
            <a:r>
              <a:rPr lang="en-US" dirty="0"/>
              <a:t>The second best is to compare the genome sequence to a protein databank.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2E95B7-DB15-2248-801F-4B053B193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60" y="1676400"/>
            <a:ext cx="8585200" cy="3505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37459D-829E-4E4B-A47E-AAD0380BAFB3}"/>
              </a:ext>
            </a:extLst>
          </p:cNvPr>
          <p:cNvSpPr txBox="1"/>
          <p:nvPr/>
        </p:nvSpPr>
        <p:spPr>
          <a:xfrm>
            <a:off x="288109" y="5562478"/>
            <a:ext cx="11370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parts of the query that does not have matches corresponds to introns.  </a:t>
            </a:r>
          </a:p>
          <a:p>
            <a:br>
              <a:rPr lang="en-US" dirty="0"/>
            </a:br>
            <a:r>
              <a:rPr lang="en-US" dirty="0"/>
              <a:t>Note the large number of introns present in Arabidopsis, which is a plant with a very small genome.  In other organisms the introns are even larger. </a:t>
            </a:r>
          </a:p>
        </p:txBody>
      </p:sp>
    </p:spTree>
    <p:extLst>
      <p:ext uri="{BB962C8B-B14F-4D97-AF65-F5344CB8AC3E}">
        <p14:creationId xmlns:p14="http://schemas.microsoft.com/office/powerpoint/2010/main" val="4091422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Ribonucleotide Reductase</a:t>
            </a:r>
          </a:p>
        </p:txBody>
      </p:sp>
      <p:pic>
        <p:nvPicPr>
          <p:cNvPr id="211970" name="Picture 2" descr="HEG_grap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721" y="1643063"/>
            <a:ext cx="4874559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spect="1"/>
          </p:cNvSpPr>
          <p:nvPr/>
        </p:nvSpPr>
        <p:spPr bwMode="auto">
          <a:xfrm>
            <a:off x="8778409" y="2273394"/>
            <a:ext cx="148478" cy="152680"/>
          </a:xfrm>
          <a:prstGeom prst="rect">
            <a:avLst/>
          </a:prstGeom>
          <a:solidFill>
            <a:srgbClr val="ED1B24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89226" tIns="44617" rIns="89226" bIns="44617" anchor="ctr"/>
          <a:lstStyle/>
          <a:p>
            <a:pPr algn="ctr" defTabSz="444965" eaLnBrk="1" hangingPunct="1">
              <a:defRPr/>
            </a:pPr>
            <a:endParaRPr lang="en-US" sz="1765">
              <a:solidFill>
                <a:srgbClr val="FFFFFF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>
            <a:spLocks noChangeAspect="1"/>
          </p:cNvSpPr>
          <p:nvPr/>
        </p:nvSpPr>
        <p:spPr bwMode="auto">
          <a:xfrm>
            <a:off x="8778409" y="2552140"/>
            <a:ext cx="148478" cy="152681"/>
          </a:xfrm>
          <a:prstGeom prst="rect">
            <a:avLst/>
          </a:prstGeom>
          <a:solidFill>
            <a:srgbClr val="FAA734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89226" tIns="44617" rIns="89226" bIns="44617" anchor="ctr"/>
          <a:lstStyle/>
          <a:p>
            <a:pPr algn="ctr" defTabSz="444965" eaLnBrk="1" hangingPunct="1">
              <a:defRPr/>
            </a:pPr>
            <a:endParaRPr lang="en-US" sz="1765">
              <a:solidFill>
                <a:srgbClr val="FFFFFF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>
            <a:spLocks noChangeAspect="1"/>
          </p:cNvSpPr>
          <p:nvPr/>
        </p:nvSpPr>
        <p:spPr bwMode="auto">
          <a:xfrm>
            <a:off x="8778409" y="2832287"/>
            <a:ext cx="148478" cy="152681"/>
          </a:xfrm>
          <a:prstGeom prst="rect">
            <a:avLst/>
          </a:prstGeom>
          <a:solidFill>
            <a:srgbClr val="235E95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89226" tIns="44617" rIns="89226" bIns="44617" anchor="ctr"/>
          <a:lstStyle/>
          <a:p>
            <a:pPr algn="ctr" defTabSz="444965" eaLnBrk="1" hangingPunct="1">
              <a:defRPr/>
            </a:pPr>
            <a:endParaRPr lang="en-US" sz="1765">
              <a:solidFill>
                <a:srgbClr val="FFFFFF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11974" name="TextBox 6"/>
          <p:cNvSpPr txBox="1">
            <a:spLocks noChangeArrowheads="1"/>
          </p:cNvSpPr>
          <p:nvPr/>
        </p:nvSpPr>
        <p:spPr bwMode="auto">
          <a:xfrm>
            <a:off x="8936691" y="2140323"/>
            <a:ext cx="1596838" cy="117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26" tIns="44617" rIns="89226" bIns="44617">
            <a:spAutoFit/>
          </a:bodyPr>
          <a:lstStyle>
            <a:lvl1pPr defTabSz="506413">
              <a:spcBef>
                <a:spcPct val="20000"/>
              </a:spcBef>
              <a:buFont typeface="Arial" charset="0"/>
              <a:buChar char="•"/>
              <a:defRPr sz="3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506413">
              <a:spcBef>
                <a:spcPct val="20000"/>
              </a:spcBef>
              <a:buFont typeface="Arial" charset="0"/>
              <a:buChar char="–"/>
              <a:defRPr sz="3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506413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506413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506413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506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506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506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506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65">
                <a:solidFill>
                  <a:srgbClr val="000000"/>
                </a:solidFill>
              </a:rPr>
              <a:t>Intein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65">
                <a:solidFill>
                  <a:srgbClr val="000000"/>
                </a:solidFill>
              </a:rPr>
              <a:t>Group I Introns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65">
                <a:solidFill>
                  <a:srgbClr val="000000"/>
                </a:solidFill>
              </a:rPr>
              <a:t>Group II Introns</a:t>
            </a:r>
          </a:p>
        </p:txBody>
      </p:sp>
      <p:pic>
        <p:nvPicPr>
          <p:cNvPr id="21197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879" y="1867182"/>
            <a:ext cx="616324" cy="267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118" y="6252882"/>
            <a:ext cx="7922559" cy="60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061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3">
            <a:extLst>
              <a:ext uri="{FF2B5EF4-FFF2-40B4-BE49-F238E27FC236}">
                <a16:creationId xmlns:a16="http://schemas.microsoft.com/office/drawing/2014/main" id="{B91B08F9-DF8D-364A-A212-0D9463E05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1" y="0"/>
            <a:ext cx="76815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B880EA-7119-0D4D-BAED-0330A2895665}"/>
              </a:ext>
            </a:extLst>
          </p:cNvPr>
          <p:cNvSpPr txBox="1"/>
          <p:nvPr/>
        </p:nvSpPr>
        <p:spPr>
          <a:xfrm>
            <a:off x="6796726" y="476032"/>
            <a:ext cx="50433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From:</a:t>
            </a:r>
          </a:p>
          <a:p>
            <a:r>
              <a:rPr lang="en-US" b="1" dirty="0"/>
              <a:t>Intron positions correlate with module boundaries in ancient proteins</a:t>
            </a:r>
          </a:p>
          <a:p>
            <a:r>
              <a:rPr lang="en-US" dirty="0"/>
              <a:t>Sandro Jose de Souza, </a:t>
            </a:r>
            <a:r>
              <a:rPr lang="en-US" dirty="0" err="1"/>
              <a:t>Manyuan</a:t>
            </a:r>
            <a:r>
              <a:rPr lang="en-US" dirty="0"/>
              <a:t> Long, Lloyd </a:t>
            </a:r>
            <a:r>
              <a:rPr lang="en-US" dirty="0" err="1"/>
              <a:t>Schoenbach</a:t>
            </a:r>
            <a:r>
              <a:rPr lang="en-US" dirty="0"/>
              <a:t>, Scott William Roy, and Walter Gilbert</a:t>
            </a:r>
          </a:p>
          <a:p>
            <a:r>
              <a:rPr lang="en-US" dirty="0">
                <a:hlinkClick r:id="rId3"/>
              </a:rPr>
              <a:t>https://www.pnas.org/content/93/25/14632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353D31-E6C6-F04A-8C74-40F3EB472665}"/>
              </a:ext>
            </a:extLst>
          </p:cNvPr>
          <p:cNvSpPr txBox="1"/>
          <p:nvPr/>
        </p:nvSpPr>
        <p:spPr>
          <a:xfrm>
            <a:off x="8314441" y="5109328"/>
            <a:ext cx="3525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Named after </a:t>
            </a:r>
            <a:r>
              <a:rPr lang="en-US" dirty="0" err="1"/>
              <a:t>Mitiko</a:t>
            </a:r>
            <a:r>
              <a:rPr lang="en-US" dirty="0"/>
              <a:t> </a:t>
            </a:r>
            <a:r>
              <a:rPr lang="en-US" dirty="0" err="1"/>
              <a:t>Gō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340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C9380-4EA7-5442-B450-2C532324C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421" y="230309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D37048-69B0-B14C-9E0C-C8B89AA78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18" y="0"/>
            <a:ext cx="675525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E6E3AD-02EC-A94D-B8CD-A667D165E865}"/>
              </a:ext>
            </a:extLst>
          </p:cNvPr>
          <p:cNvSpPr/>
          <p:nvPr/>
        </p:nvSpPr>
        <p:spPr>
          <a:xfrm>
            <a:off x="2121244" y="7854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u="none" strike="noStrike" dirty="0">
                <a:solidFill>
                  <a:srgbClr val="222222"/>
                </a:solidFill>
                <a:effectLst/>
                <a:latin typeface="Harding"/>
              </a:rPr>
              <a:t>From: </a:t>
            </a:r>
          </a:p>
          <a:p>
            <a:r>
              <a:rPr lang="en-US" b="1" i="0" u="none" strike="noStrike" dirty="0">
                <a:solidFill>
                  <a:srgbClr val="222222"/>
                </a:solidFill>
                <a:effectLst/>
                <a:latin typeface="Harding"/>
              </a:rPr>
              <a:t>Correlation of DNA </a:t>
            </a:r>
            <a:r>
              <a:rPr lang="en-US" b="1" i="0" u="none" strike="noStrike" dirty="0" err="1">
                <a:solidFill>
                  <a:srgbClr val="222222"/>
                </a:solidFill>
                <a:effectLst/>
                <a:latin typeface="Harding"/>
              </a:rPr>
              <a:t>exonic</a:t>
            </a:r>
            <a:r>
              <a:rPr lang="en-US" b="1" i="0" u="none" strike="noStrike" dirty="0">
                <a:solidFill>
                  <a:srgbClr val="222222"/>
                </a:solidFill>
                <a:effectLst/>
                <a:latin typeface="Harding"/>
              </a:rPr>
              <a:t> regions with protein structural units in </a:t>
            </a:r>
            <a:r>
              <a:rPr lang="en-US" b="1" i="0" u="none" strike="noStrike" dirty="0" err="1">
                <a:solidFill>
                  <a:srgbClr val="222222"/>
                </a:solidFill>
                <a:effectLst/>
                <a:latin typeface="Harding"/>
              </a:rPr>
              <a:t>haemoglobin</a:t>
            </a:r>
            <a:endParaRPr lang="en-US" b="1" i="0" u="none" strike="noStrike" dirty="0">
              <a:solidFill>
                <a:srgbClr val="222222"/>
              </a:solidFill>
              <a:effectLst/>
              <a:latin typeface="Harding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006699"/>
                </a:solidFill>
                <a:effectLst/>
                <a:latin typeface="-apple-system"/>
              </a:rPr>
              <a:t>Mitiko</a:t>
            </a:r>
            <a:r>
              <a:rPr lang="en-US" b="0" i="0" u="none" strike="noStrike" dirty="0">
                <a:solidFill>
                  <a:srgbClr val="006699"/>
                </a:solidFill>
                <a:effectLst/>
                <a:latin typeface="-apple-system"/>
              </a:rPr>
              <a:t> </a:t>
            </a:r>
            <a:r>
              <a:rPr lang="en-US" b="0" i="0" u="none" strike="noStrike" dirty="0" err="1">
                <a:solidFill>
                  <a:srgbClr val="006699"/>
                </a:solidFill>
                <a:effectLst/>
                <a:latin typeface="-apple-system"/>
              </a:rPr>
              <a:t>Gō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-apple-system"/>
              </a:rPr>
              <a:t> </a:t>
            </a:r>
          </a:p>
          <a:p>
            <a:r>
              <a:rPr lang="en-US" b="0" i="1" u="none" strike="noStrike" dirty="0">
                <a:solidFill>
                  <a:srgbClr val="006699"/>
                </a:solidFill>
                <a:effectLst/>
                <a:latin typeface="-apple-system"/>
                <a:hlinkClick r:id="rId3"/>
              </a:rPr>
              <a:t>Nature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-apple-system"/>
              </a:rPr>
              <a:t> </a:t>
            </a:r>
            <a:r>
              <a:rPr lang="en-US" b="1" i="0" u="none" strike="noStrike" dirty="0">
                <a:solidFill>
                  <a:srgbClr val="222222"/>
                </a:solidFill>
                <a:effectLst/>
                <a:latin typeface="-apple-system"/>
              </a:rPr>
              <a:t>volume 291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-apple-system"/>
              </a:rPr>
              <a:t>, pages90–92(1981)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BDA7AE-51C6-AB43-8000-06FE85DF5E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68"/>
          <a:stretch/>
        </p:blipFill>
        <p:spPr>
          <a:xfrm>
            <a:off x="6967152" y="2210315"/>
            <a:ext cx="5222789" cy="46504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7299A2-351E-704C-8849-3B321B61235E}"/>
              </a:ext>
            </a:extLst>
          </p:cNvPr>
          <p:cNvSpPr txBox="1"/>
          <p:nvPr/>
        </p:nvSpPr>
        <p:spPr>
          <a:xfrm>
            <a:off x="6857711" y="1786181"/>
            <a:ext cx="3978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beta SU from 4N8T Go domains colored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AF8266-70C9-F941-84EE-44604E39DA8F}"/>
              </a:ext>
            </a:extLst>
          </p:cNvPr>
          <p:cNvSpPr txBox="1"/>
          <p:nvPr/>
        </p:nvSpPr>
        <p:spPr>
          <a:xfrm>
            <a:off x="10033398" y="5427362"/>
            <a:ext cx="803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F1</a:t>
            </a:r>
          </a:p>
          <a:p>
            <a:r>
              <a:rPr lang="en-US" dirty="0">
                <a:solidFill>
                  <a:srgbClr val="009051"/>
                </a:solidFill>
              </a:rPr>
              <a:t>F2</a:t>
            </a:r>
          </a:p>
          <a:p>
            <a:r>
              <a:rPr lang="en-US" dirty="0">
                <a:solidFill>
                  <a:srgbClr val="00FA00"/>
                </a:solidFill>
              </a:rPr>
              <a:t>F3</a:t>
            </a:r>
          </a:p>
          <a:p>
            <a:r>
              <a:rPr lang="en-US" dirty="0">
                <a:solidFill>
                  <a:srgbClr val="D883FF"/>
                </a:solidFill>
              </a:rPr>
              <a:t>F4</a:t>
            </a:r>
          </a:p>
        </p:txBody>
      </p:sp>
    </p:spTree>
    <p:extLst>
      <p:ext uri="{BB962C8B-B14F-4D97-AF65-F5344CB8AC3E}">
        <p14:creationId xmlns:p14="http://schemas.microsoft.com/office/powerpoint/2010/main" val="3824423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5606B7DF-0868-C043-B298-FD3CAFBC6F1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0723" name="Subtitle 2">
            <a:extLst>
              <a:ext uri="{FF2B5EF4-FFF2-40B4-BE49-F238E27FC236}">
                <a16:creationId xmlns:a16="http://schemas.microsoft.com/office/drawing/2014/main" id="{78AD9D84-0902-3841-A0CE-8ADF31660E8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30724" name="Picture 3">
            <a:extLst>
              <a:ext uri="{FF2B5EF4-FFF2-40B4-BE49-F238E27FC236}">
                <a16:creationId xmlns:a16="http://schemas.microsoft.com/office/drawing/2014/main" id="{505C925C-42A2-EE48-A59F-CB4EAD13A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4" y="2159001"/>
            <a:ext cx="8658225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>
            <a:extLst>
              <a:ext uri="{FF2B5EF4-FFF2-40B4-BE49-F238E27FC236}">
                <a16:creationId xmlns:a16="http://schemas.microsoft.com/office/drawing/2014/main" id="{71115BC4-92C0-E64C-A7C0-27C8B58642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5965825"/>
            <a:ext cx="88392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Down Arrow 7">
            <a:extLst>
              <a:ext uri="{FF2B5EF4-FFF2-40B4-BE49-F238E27FC236}">
                <a16:creationId xmlns:a16="http://schemas.microsoft.com/office/drawing/2014/main" id="{921B46D8-A409-5F4F-84EC-FC5756CC2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4939" y="1358901"/>
            <a:ext cx="447675" cy="777875"/>
          </a:xfrm>
          <a:prstGeom prst="downArrow">
            <a:avLst>
              <a:gd name="adj1" fmla="val 50000"/>
              <a:gd name="adj2" fmla="val 50125"/>
            </a:avLst>
          </a:prstGeom>
          <a:solidFill>
            <a:srgbClr val="FF0000"/>
          </a:solidFill>
          <a:ln w="9525">
            <a:solidFill>
              <a:srgbClr val="00CC99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996474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B2F59EC2-54A5-D643-8230-11C7C7D175C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1747" name="Subtitle 2">
            <a:extLst>
              <a:ext uri="{FF2B5EF4-FFF2-40B4-BE49-F238E27FC236}">
                <a16:creationId xmlns:a16="http://schemas.microsoft.com/office/drawing/2014/main" id="{04137763-4E1E-4345-A3B1-0ED05D46D10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31748" name="Picture 3">
            <a:extLst>
              <a:ext uri="{FF2B5EF4-FFF2-40B4-BE49-F238E27FC236}">
                <a16:creationId xmlns:a16="http://schemas.microsoft.com/office/drawing/2014/main" id="{E5D51088-28B0-0540-AC8E-E71C7D69C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185738"/>
            <a:ext cx="6513512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">
            <a:extLst>
              <a:ext uri="{FF2B5EF4-FFF2-40B4-BE49-F238E27FC236}">
                <a16:creationId xmlns:a16="http://schemas.microsoft.com/office/drawing/2014/main" id="{90225FAE-7FBC-B147-A58C-A06CC55C6A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6383338"/>
            <a:ext cx="88392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Down Arrow 5">
            <a:extLst>
              <a:ext uri="{FF2B5EF4-FFF2-40B4-BE49-F238E27FC236}">
                <a16:creationId xmlns:a16="http://schemas.microsoft.com/office/drawing/2014/main" id="{C8BB903C-4D9B-8846-9031-41E154631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0614" y="223838"/>
            <a:ext cx="268287" cy="419100"/>
          </a:xfrm>
          <a:prstGeom prst="downArrow">
            <a:avLst>
              <a:gd name="adj1" fmla="val 50000"/>
              <a:gd name="adj2" fmla="val 50212"/>
            </a:avLst>
          </a:prstGeom>
          <a:solidFill>
            <a:srgbClr val="FF0000"/>
          </a:solidFill>
          <a:ln w="9525">
            <a:solidFill>
              <a:srgbClr val="00CC99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C1371A97-81C8-BD42-981B-5F81F0768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464" y="1347788"/>
            <a:ext cx="269875" cy="417512"/>
          </a:xfrm>
          <a:prstGeom prst="downArrow">
            <a:avLst>
              <a:gd name="adj1" fmla="val 50000"/>
              <a:gd name="adj2" fmla="val 49728"/>
            </a:avLst>
          </a:prstGeom>
          <a:solidFill>
            <a:srgbClr val="CCFFCC"/>
          </a:solidFill>
          <a:ln w="9525">
            <a:solidFill>
              <a:srgbClr val="00CC99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BB9D6051-76EE-304A-9679-A32F44040423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2626520" y="5177632"/>
            <a:ext cx="280987" cy="419100"/>
          </a:xfrm>
          <a:prstGeom prst="downArrow">
            <a:avLst>
              <a:gd name="adj1" fmla="val 50000"/>
              <a:gd name="adj2" fmla="val 50070"/>
            </a:avLst>
          </a:prstGeom>
          <a:solidFill>
            <a:srgbClr val="CCFFCC"/>
          </a:solidFill>
          <a:ln w="9525">
            <a:solidFill>
              <a:srgbClr val="00CC99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BC5E0D3-1801-5E4B-8E55-56E42090DF79}"/>
              </a:ext>
            </a:extLst>
          </p:cNvPr>
          <p:cNvGrpSpPr>
            <a:grpSpLocks/>
          </p:cNvGrpSpPr>
          <p:nvPr/>
        </p:nvGrpSpPr>
        <p:grpSpPr bwMode="auto">
          <a:xfrm>
            <a:off x="3209925" y="1570038"/>
            <a:ext cx="1138238" cy="4165600"/>
            <a:chOff x="1685924" y="1569732"/>
            <a:chExt cx="1138526" cy="4166309"/>
          </a:xfrm>
        </p:grpSpPr>
        <p:sp>
          <p:nvSpPr>
            <p:cNvPr id="31754" name="Down Arrow 10">
              <a:extLst>
                <a:ext uri="{FF2B5EF4-FFF2-40B4-BE49-F238E27FC236}">
                  <a16:creationId xmlns:a16="http://schemas.microsoft.com/office/drawing/2014/main" id="{CA2DB053-5D94-8741-A311-4665C2B8A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924" y="5317687"/>
              <a:ext cx="268941" cy="418354"/>
            </a:xfrm>
            <a:prstGeom prst="downArrow">
              <a:avLst>
                <a:gd name="adj1" fmla="val 50000"/>
                <a:gd name="adj2" fmla="val 50001"/>
              </a:avLst>
            </a:prstGeom>
            <a:solidFill>
              <a:srgbClr val="FF0000"/>
            </a:solidFill>
            <a:ln w="9525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1755" name="Down Arrow 11">
              <a:extLst>
                <a:ext uri="{FF2B5EF4-FFF2-40B4-BE49-F238E27FC236}">
                  <a16:creationId xmlns:a16="http://schemas.microsoft.com/office/drawing/2014/main" id="{70C1E803-9A29-E34A-B12A-C99FA97E1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7721" y="5098338"/>
              <a:ext cx="268941" cy="418354"/>
            </a:xfrm>
            <a:prstGeom prst="downArrow">
              <a:avLst>
                <a:gd name="adj1" fmla="val 50000"/>
                <a:gd name="adj2" fmla="val 50001"/>
              </a:avLst>
            </a:prstGeom>
            <a:solidFill>
              <a:srgbClr val="FF0000"/>
            </a:solidFill>
            <a:ln w="9525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1756" name="Down Arrow 12">
              <a:extLst>
                <a:ext uri="{FF2B5EF4-FFF2-40B4-BE49-F238E27FC236}">
                  <a16:creationId xmlns:a16="http://schemas.microsoft.com/office/drawing/2014/main" id="{5073B4FB-F173-0740-A84E-20C9DF134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887" y="4832520"/>
              <a:ext cx="268941" cy="418354"/>
            </a:xfrm>
            <a:prstGeom prst="downArrow">
              <a:avLst>
                <a:gd name="adj1" fmla="val 50000"/>
                <a:gd name="adj2" fmla="val 50001"/>
              </a:avLst>
            </a:prstGeom>
            <a:solidFill>
              <a:srgbClr val="FF0000"/>
            </a:solidFill>
            <a:ln w="9525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1757" name="Down Arrow 14">
              <a:extLst>
                <a:ext uri="{FF2B5EF4-FFF2-40B4-BE49-F238E27FC236}">
                  <a16:creationId xmlns:a16="http://schemas.microsoft.com/office/drawing/2014/main" id="{B9CC2F61-8EAF-A14F-86E3-AD59701CC6D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812151" y="3841188"/>
              <a:ext cx="278792" cy="418354"/>
            </a:xfrm>
            <a:prstGeom prst="downArrow">
              <a:avLst>
                <a:gd name="adj1" fmla="val 50000"/>
                <a:gd name="adj2" fmla="val 49999"/>
              </a:avLst>
            </a:prstGeom>
            <a:solidFill>
              <a:srgbClr val="FF0000"/>
            </a:solidFill>
            <a:ln w="9525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1758" name="Down Arrow 15">
              <a:extLst>
                <a:ext uri="{FF2B5EF4-FFF2-40B4-BE49-F238E27FC236}">
                  <a16:creationId xmlns:a16="http://schemas.microsoft.com/office/drawing/2014/main" id="{D1A6541A-48A0-F741-B1DD-87102F83575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949062" y="2847361"/>
              <a:ext cx="278792" cy="418354"/>
            </a:xfrm>
            <a:prstGeom prst="downArrow">
              <a:avLst>
                <a:gd name="adj1" fmla="val 50000"/>
                <a:gd name="adj2" fmla="val 49999"/>
              </a:avLst>
            </a:prstGeom>
            <a:solidFill>
              <a:srgbClr val="FF0000"/>
            </a:solidFill>
            <a:ln w="9525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1759" name="Down Arrow 16">
              <a:extLst>
                <a:ext uri="{FF2B5EF4-FFF2-40B4-BE49-F238E27FC236}">
                  <a16:creationId xmlns:a16="http://schemas.microsoft.com/office/drawing/2014/main" id="{CE7DB33D-6C0F-FF47-9071-2D68757949D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008531" y="2132346"/>
              <a:ext cx="278792" cy="418354"/>
            </a:xfrm>
            <a:prstGeom prst="downArrow">
              <a:avLst>
                <a:gd name="adj1" fmla="val 50000"/>
                <a:gd name="adj2" fmla="val 49999"/>
              </a:avLst>
            </a:prstGeom>
            <a:solidFill>
              <a:srgbClr val="FF0000"/>
            </a:solidFill>
            <a:ln w="9525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1760" name="Down Arrow 17">
              <a:extLst>
                <a:ext uri="{FF2B5EF4-FFF2-40B4-BE49-F238E27FC236}">
                  <a16:creationId xmlns:a16="http://schemas.microsoft.com/office/drawing/2014/main" id="{C8DE22F9-9A44-1C48-8122-F77233B0C93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160931" y="1943976"/>
              <a:ext cx="278792" cy="418354"/>
            </a:xfrm>
            <a:prstGeom prst="downArrow">
              <a:avLst>
                <a:gd name="adj1" fmla="val 50000"/>
                <a:gd name="adj2" fmla="val 49999"/>
              </a:avLst>
            </a:prstGeom>
            <a:solidFill>
              <a:srgbClr val="FF0000"/>
            </a:solidFill>
            <a:ln w="9525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1761" name="Down Arrow 18">
              <a:extLst>
                <a:ext uri="{FF2B5EF4-FFF2-40B4-BE49-F238E27FC236}">
                  <a16:creationId xmlns:a16="http://schemas.microsoft.com/office/drawing/2014/main" id="{D9C1C724-52D4-CF4A-AD74-9BD3CC0B508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545658" y="1569732"/>
              <a:ext cx="278792" cy="418354"/>
            </a:xfrm>
            <a:prstGeom prst="downArrow">
              <a:avLst>
                <a:gd name="adj1" fmla="val 50000"/>
                <a:gd name="adj2" fmla="val 49999"/>
              </a:avLst>
            </a:prstGeom>
            <a:solidFill>
              <a:srgbClr val="FF0000"/>
            </a:solidFill>
            <a:ln w="9525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1762" name="Down Arrow 19">
              <a:extLst>
                <a:ext uri="{FF2B5EF4-FFF2-40B4-BE49-F238E27FC236}">
                  <a16:creationId xmlns:a16="http://schemas.microsoft.com/office/drawing/2014/main" id="{20A0B770-CEF0-9D43-A6E3-1D17BA21F66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372801" y="1784090"/>
              <a:ext cx="278792" cy="418354"/>
            </a:xfrm>
            <a:prstGeom prst="downArrow">
              <a:avLst>
                <a:gd name="adj1" fmla="val 50000"/>
                <a:gd name="adj2" fmla="val 49999"/>
              </a:avLst>
            </a:prstGeom>
            <a:solidFill>
              <a:srgbClr val="FF0000"/>
            </a:solidFill>
            <a:ln w="9525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69756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D9D2-6373-5142-9B63-819FAF27F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031" y="0"/>
            <a:ext cx="1098593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Nonsense-mediated mRNA decay (NMD) pathway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96529C4D-9400-2C48-A447-541A22505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366" y="1069175"/>
            <a:ext cx="8375267" cy="569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6BE4A3-C0A7-2845-A38A-AD146F4235EE}"/>
              </a:ext>
            </a:extLst>
          </p:cNvPr>
          <p:cNvSpPr txBox="1"/>
          <p:nvPr/>
        </p:nvSpPr>
        <p:spPr>
          <a:xfrm>
            <a:off x="128456" y="5654621"/>
            <a:ext cx="5565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From: </a:t>
            </a:r>
          </a:p>
          <a:p>
            <a:r>
              <a:rPr lang="en-US" dirty="0">
                <a:hlinkClick r:id="rId3"/>
              </a:rPr>
              <a:t>https://en.wikipedia.org/wiki/Nonsense-mediated_decay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8FCBBB-C228-FD44-9005-BFB5F91E3CEA}"/>
              </a:ext>
            </a:extLst>
          </p:cNvPr>
          <p:cNvSpPr txBox="1"/>
          <p:nvPr/>
        </p:nvSpPr>
        <p:spPr>
          <a:xfrm>
            <a:off x="128456" y="6300952"/>
            <a:ext cx="6524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details at </a:t>
            </a:r>
            <a:r>
              <a:rPr lang="en-US" dirty="0">
                <a:hlinkClick r:id="rId4"/>
              </a:rPr>
              <a:t>https://en.wikipedia.org/wiki/MRNA_surveillance</a:t>
            </a:r>
            <a:r>
              <a:rPr lang="en-US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6A265C-EBA3-F04C-9369-FC2E1D813014}"/>
              </a:ext>
            </a:extLst>
          </p:cNvPr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/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788275-2DDC-404B-9650-8809D0C70C81}"/>
              </a:ext>
            </a:extLst>
          </p:cNvPr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962335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BCF26-F0E5-1AED-BCB8-7B4EC8E4A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24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A6925-A079-3544-B555-5EEC276EF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55" y="-255484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From:  </a:t>
            </a:r>
            <a:r>
              <a:rPr lang="en-US" sz="3600" u="sng" dirty="0">
                <a:hlinkClick r:id="rId3"/>
              </a:rPr>
              <a:t>How do proteins gain new domains?</a:t>
            </a:r>
            <a:endParaRPr lang="en-US" sz="3600" dirty="0"/>
          </a:p>
        </p:txBody>
      </p:sp>
      <p:pic>
        <p:nvPicPr>
          <p:cNvPr id="7170" name="Picture 2" descr="Figure 1">
            <a:extLst>
              <a:ext uri="{FF2B5EF4-FFF2-40B4-BE49-F238E27FC236}">
                <a16:creationId xmlns:a16="http://schemas.microsoft.com/office/drawing/2014/main" id="{6549A476-B2D0-3345-A777-401D52C5A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49" y="1070079"/>
            <a:ext cx="7391271" cy="487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2F90BC6-6AC3-F54A-B630-F1DA57E5A595}"/>
              </a:ext>
            </a:extLst>
          </p:cNvPr>
          <p:cNvSpPr/>
          <p:nvPr/>
        </p:nvSpPr>
        <p:spPr>
          <a:xfrm>
            <a:off x="7567320" y="909343"/>
            <a:ext cx="46246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(a)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 Gene fusion. The noncoding region between two genes is modified so that the exons of the first gene become spliced with the second. (most common in animals)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(b)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 Exon extension. The noncoding region following an exon becomes part of the exon and codes for a new domain. 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(c)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Exon recombination. The exons of two genes become directly joined. 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(d)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 Intron recombination. An exon from one gene is inserted into the intron of another. 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rare Less than 10%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)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(e)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 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Retroposition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A retrotransposon sequence (RT, purple) mediates the copying of itself and a neighboring gene region via an mRNA intermediate, followed by insertion into another gene. 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Rare (?)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Gained domain encoded by a single exon).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629E7-4088-DE4A-A0CC-92D440EEC637}"/>
              </a:ext>
            </a:extLst>
          </p:cNvPr>
          <p:cNvSpPr txBox="1"/>
          <p:nvPr/>
        </p:nvSpPr>
        <p:spPr>
          <a:xfrm>
            <a:off x="325821" y="6369269"/>
            <a:ext cx="669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from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https://www.ncbi.nlm.nih.gov/pmc/articles/PMC2926785/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314234-8F36-3844-8F20-7BB5F7597976}"/>
              </a:ext>
            </a:extLst>
          </p:cNvPr>
          <p:cNvSpPr/>
          <p:nvPr/>
        </p:nvSpPr>
        <p:spPr>
          <a:xfrm>
            <a:off x="5958783" y="3244334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775954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CFB81-A271-6496-3F01-6DE0E2DAD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possible benefits of introns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6A738-722B-290B-1459-338C4E362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Alternative Splicing</a:t>
            </a:r>
          </a:p>
          <a:p>
            <a:r>
              <a:rPr lang="en-US" dirty="0"/>
              <a:t>Exon shuffling</a:t>
            </a:r>
          </a:p>
          <a:p>
            <a:r>
              <a:rPr lang="en-US" dirty="0"/>
              <a:t>If splicing is skipped the intron sequence can become a novel exon.</a:t>
            </a:r>
          </a:p>
        </p:txBody>
      </p:sp>
    </p:spTree>
    <p:extLst>
      <p:ext uri="{BB962C8B-B14F-4D97-AF65-F5344CB8AC3E}">
        <p14:creationId xmlns:p14="http://schemas.microsoft.com/office/powerpoint/2010/main" val="2182812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87125D-A3A6-2825-4F06-FEC0610E1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6" y="3171293"/>
            <a:ext cx="7397674" cy="14439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50D51A-D1C9-3684-9F35-AFE039AC5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775" y="114839"/>
            <a:ext cx="10515600" cy="1069562"/>
          </a:xfrm>
        </p:spPr>
        <p:txBody>
          <a:bodyPr/>
          <a:lstStyle/>
          <a:p>
            <a:r>
              <a:rPr lang="en-US" dirty="0"/>
              <a:t>Possible benefits of having intein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9703A-1246-85A3-3551-9926E2B9A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667" y="1400365"/>
            <a:ext cx="2513387" cy="3693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Exon shuffling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23F588-E4A0-EE7C-C2CE-D8D8368BF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2" y="2019228"/>
            <a:ext cx="7772400" cy="11189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EDDFE9-0D57-7EDE-F9B4-C20656C8664E}"/>
              </a:ext>
            </a:extLst>
          </p:cNvPr>
          <p:cNvSpPr txBox="1"/>
          <p:nvPr/>
        </p:nvSpPr>
        <p:spPr>
          <a:xfrm>
            <a:off x="63629" y="1884012"/>
            <a:ext cx="3043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Genes for the IgG  heavy chain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6F9F75-847E-4F11-E59C-380F74206E8B}"/>
              </a:ext>
            </a:extLst>
          </p:cNvPr>
          <p:cNvSpPr txBox="1"/>
          <p:nvPr/>
        </p:nvSpPr>
        <p:spPr>
          <a:xfrm>
            <a:off x="-6226" y="3278625"/>
            <a:ext cx="2848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Genes for the IgG light chain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7DCB7E-9258-2946-8ED5-273295ECB0C2}"/>
              </a:ext>
            </a:extLst>
          </p:cNvPr>
          <p:cNvSpPr txBox="1"/>
          <p:nvPr/>
        </p:nvSpPr>
        <p:spPr>
          <a:xfrm>
            <a:off x="208722" y="4995970"/>
            <a:ext cx="11479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the assembly of the light and heavy chain one region V (D) J are joined together 8,262,000 different antibodies can be produced through exon shuffling. </a:t>
            </a:r>
            <a:br>
              <a:rPr lang="en-US" sz="2400" dirty="0"/>
            </a:br>
            <a:r>
              <a:rPr lang="en-US" sz="2400" dirty="0"/>
              <a:t>In the maturation of B cells additional mutations further increase diversity.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5C181B-5976-2D26-E36C-9A796BE9D1AB}"/>
              </a:ext>
            </a:extLst>
          </p:cNvPr>
          <p:cNvSpPr txBox="1"/>
          <p:nvPr/>
        </p:nvSpPr>
        <p:spPr>
          <a:xfrm>
            <a:off x="6748670" y="6361043"/>
            <a:ext cx="5415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From: https://</a:t>
            </a:r>
            <a:r>
              <a:rPr lang="en-US" dirty="0" err="1"/>
              <a:t>www.ncbi.nlm.nih.gov</a:t>
            </a:r>
            <a:r>
              <a:rPr lang="en-US" dirty="0"/>
              <a:t>/books/NBK26860/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478545-6DAF-9D25-64A0-C1E259D9F4D3}"/>
              </a:ext>
            </a:extLst>
          </p:cNvPr>
          <p:cNvSpPr txBox="1"/>
          <p:nvPr/>
        </p:nvSpPr>
        <p:spPr>
          <a:xfrm>
            <a:off x="7521183" y="2394053"/>
            <a:ext cx="4684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51x27x6x5 = 41,310 different combinations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EEDCB0-BF36-618B-D31A-E3AA0AABC55D}"/>
              </a:ext>
            </a:extLst>
          </p:cNvPr>
          <p:cNvSpPr txBox="1"/>
          <p:nvPr/>
        </p:nvSpPr>
        <p:spPr>
          <a:xfrm>
            <a:off x="7745771" y="3788371"/>
            <a:ext cx="3448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40x 5 = 200 different combinations</a:t>
            </a:r>
          </a:p>
        </p:txBody>
      </p:sp>
    </p:spTree>
    <p:extLst>
      <p:ext uri="{BB962C8B-B14F-4D97-AF65-F5344CB8AC3E}">
        <p14:creationId xmlns:p14="http://schemas.microsoft.com/office/powerpoint/2010/main" val="2967010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3">
            <a:extLst>
              <a:ext uri="{FF2B5EF4-FFF2-40B4-BE49-F238E27FC236}">
                <a16:creationId xmlns:a16="http://schemas.microsoft.com/office/drawing/2014/main" id="{8D884A15-460F-884F-9F17-7ACAC8A1A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346076"/>
            <a:ext cx="1878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Introns early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45CE49-156B-DD42-A5D7-F098F14DACEB}"/>
              </a:ext>
            </a:extLst>
          </p:cNvPr>
          <p:cNvSpPr txBox="1"/>
          <p:nvPr/>
        </p:nvSpPr>
        <p:spPr>
          <a:xfrm>
            <a:off x="536028" y="1119188"/>
            <a:ext cx="5618711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Self splicing RNAs are an example for catalytic RNA that could have been present in RNA world.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There is little reason to assume that the RNA world was not plagued by self-splicing parasites.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Neighboring Introns are more frequently in same phase than expected by chance (but not by much </a:t>
            </a: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Wingdings" pitchFamily="2" charset="2"/>
              </a:rPr>
              <a:t>)</a:t>
            </a: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Spliceosomal introns are present in deep branching eukaryotes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Introns frequently are found in linker regions (see Go plots)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Exon shuffling can create a large number of different catalytic sites (see the maturation of the immune system)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hlinkClick r:id="rId2"/>
              </a:rPr>
              <a:t>nonsense mediated decay pathway </a:t>
            </a: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exists in plants, animals and fungi.  This pathway relies on tagging Exon Junction Complexes, i.e. the widespread presence of </a:t>
            </a:r>
            <a:r>
              <a:rPr lang="en-US" sz="16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spliceosomal</a:t>
            </a: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introns. </a:t>
            </a:r>
          </a:p>
          <a:p>
            <a:pPr eaLnBrk="1" hangingPunct="1">
              <a:defRPr/>
            </a:pP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TextBox 5">
            <a:extLst>
              <a:ext uri="{FF2B5EF4-FFF2-40B4-BE49-F238E27FC236}">
                <a16:creationId xmlns:a16="http://schemas.microsoft.com/office/drawing/2014/main" id="{6D93E677-D408-7B4E-AB61-61CCAB728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6713" y="346076"/>
            <a:ext cx="1708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Introns late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6C8591-9EC1-C042-A390-40A48A89B3E5}"/>
              </a:ext>
            </a:extLst>
          </p:cNvPr>
          <p:cNvSpPr txBox="1"/>
          <p:nvPr/>
        </p:nvSpPr>
        <p:spPr>
          <a:xfrm>
            <a:off x="6575426" y="1249363"/>
            <a:ext cx="5248712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Mapping individual introns onto organismal evolutionary history shows that many introns inserted into the sites where they are found presently more recently.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Intron preference for linker region could be the result of selection (they do less harm here than in tightly packed domains.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Exon shuffling in the maturation of the adaptive immune system is a modern trait of vertebrates. 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Even if some introns are ancient, this does not prove that they played a role in assembling the now existing protein families.  </a:t>
            </a:r>
            <a:b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In the recent evolution (in the presence of many large introns), recombination in introns (exon shuffling appears to be rare – gene fusions are more common)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7952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02325-4B49-D345-8F94-CF7449CBB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74320"/>
            <a:ext cx="12004766" cy="788126"/>
          </a:xfrm>
        </p:spPr>
        <p:txBody>
          <a:bodyPr/>
          <a:lstStyle/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Predicting Open Reading Frames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2CDD4D-802B-9942-BED4-F3B16A2A6B85}"/>
              </a:ext>
            </a:extLst>
          </p:cNvPr>
          <p:cNvSpPr txBox="1"/>
          <p:nvPr/>
        </p:nvSpPr>
        <p:spPr>
          <a:xfrm>
            <a:off x="746760" y="1471638"/>
            <a:ext cx="1069847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2"/>
              </a:rPr>
              <a:t>GeneMark</a:t>
            </a:r>
            <a:r>
              <a:rPr lang="en-US" b="1" dirty="0"/>
              <a:t>   uses hidden Markov models and can be trained using training sets </a:t>
            </a:r>
            <a:br>
              <a:rPr lang="en-US" b="1" dirty="0"/>
            </a:br>
            <a:r>
              <a:rPr lang="en-US" b="1" dirty="0"/>
              <a:t>                                            -- works for pro- and eukaryotes  and metagenomes</a:t>
            </a:r>
          </a:p>
          <a:p>
            <a:r>
              <a:rPr lang="en-US" b="1" dirty="0"/>
              <a:t>                                            -- </a:t>
            </a:r>
            <a:r>
              <a:rPr lang="en-US" b="1" dirty="0" err="1"/>
              <a:t>GenemarkS</a:t>
            </a:r>
            <a:r>
              <a:rPr lang="en-US" b="1" dirty="0"/>
              <a:t> is the “standard to gene calling in viruses and prokaryotes</a:t>
            </a:r>
          </a:p>
          <a:p>
            <a:endParaRPr lang="en-US" b="1" dirty="0"/>
          </a:p>
          <a:p>
            <a:r>
              <a:rPr lang="en-US" b="1" dirty="0">
                <a:hlinkClick r:id="rId3"/>
              </a:rPr>
              <a:t>Glimmer</a:t>
            </a:r>
            <a:r>
              <a:rPr lang="en-US" b="1" dirty="0"/>
              <a:t>   was developed for prokaryotes, </a:t>
            </a:r>
            <a:br>
              <a:rPr lang="en-US" b="1" dirty="0"/>
            </a:br>
            <a:r>
              <a:rPr lang="en-US" b="1" dirty="0"/>
              <a:t>					   -- a related software (</a:t>
            </a:r>
            <a:r>
              <a:rPr lang="en-US" b="1" dirty="0">
                <a:hlinkClick r:id="rId4"/>
              </a:rPr>
              <a:t>GlimmerHMM</a:t>
            </a:r>
            <a:r>
              <a:rPr lang="en-US" b="1" dirty="0"/>
              <a:t>) was developed for eukaryotes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Keep in mind that </a:t>
            </a:r>
            <a:r>
              <a:rPr lang="en-US" i="1" dirty="0"/>
              <a:t>ab initio </a:t>
            </a:r>
            <a:r>
              <a:rPr lang="en-US" dirty="0"/>
              <a:t>approaches work less well than those based on homology.  </a:t>
            </a:r>
          </a:p>
          <a:p>
            <a:r>
              <a:rPr lang="en-US" dirty="0"/>
              <a:t>Popular 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PROKKA</a:t>
            </a:r>
            <a:r>
              <a:rPr lang="en-US" dirty="0"/>
              <a:t> (described </a:t>
            </a:r>
            <a:r>
              <a:rPr lang="en-US" dirty="0">
                <a:hlinkClick r:id="rId6"/>
              </a:rPr>
              <a:t>here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7"/>
              </a:rPr>
              <a:t>RAST</a:t>
            </a:r>
            <a:r>
              <a:rPr lang="en-US" dirty="0"/>
              <a:t> </a:t>
            </a:r>
          </a:p>
          <a:p>
            <a:r>
              <a:rPr lang="en-US" dirty="0"/>
              <a:t>Both rely on homology and already annotated similar genomes.  </a:t>
            </a:r>
          </a:p>
          <a:p>
            <a:endParaRPr lang="en-US" dirty="0"/>
          </a:p>
          <a:p>
            <a:r>
              <a:rPr lang="en-US" dirty="0"/>
              <a:t>The cycle of identifying essential genes (</a:t>
            </a:r>
            <a:r>
              <a:rPr lang="en-US" dirty="0" err="1"/>
              <a:t>aatRNAsynthases</a:t>
            </a:r>
            <a:r>
              <a:rPr lang="en-US" dirty="0"/>
              <a:t>, DNA and RNA polymerases, </a:t>
            </a:r>
            <a:r>
              <a:rPr lang="en-US" dirty="0" err="1"/>
              <a:t>ATPsynthases</a:t>
            </a:r>
            <a:r>
              <a:rPr lang="en-US" dirty="0"/>
              <a:t>), and using these to train gene prediction software seems to work well.   </a:t>
            </a:r>
          </a:p>
        </p:txBody>
      </p:sp>
    </p:spTree>
    <p:extLst>
      <p:ext uri="{BB962C8B-B14F-4D97-AF65-F5344CB8AC3E}">
        <p14:creationId xmlns:p14="http://schemas.microsoft.com/office/powerpoint/2010/main" val="2952612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/UCONN - All My Professors rn">
            <a:extLst>
              <a:ext uri="{FF2B5EF4-FFF2-40B4-BE49-F238E27FC236}">
                <a16:creationId xmlns:a16="http://schemas.microsoft.com/office/drawing/2014/main" id="{FC7C6B12-EBF5-F0A6-6CE5-A2C17D8BC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8042" y="68262"/>
            <a:ext cx="5158730" cy="6721475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A494F1-1016-F619-3479-AE8A94CBF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073" y="1586787"/>
            <a:ext cx="3451560" cy="376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479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3E36D-C5D5-A24F-AD3A-E90FDBC2C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2379" y="790892"/>
            <a:ext cx="5492729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br>
              <a:rPr lang="en-US" sz="2400"/>
            </a:br>
            <a:endParaRPr lang="en-US" sz="2400"/>
          </a:p>
        </p:txBody>
      </p:sp>
      <p:pic>
        <p:nvPicPr>
          <p:cNvPr id="8" name="Picture 7" descr="A child posing for a picture&#10;&#10;Description automatically generated">
            <a:extLst>
              <a:ext uri="{FF2B5EF4-FFF2-40B4-BE49-F238E27FC236}">
                <a16:creationId xmlns:a16="http://schemas.microsoft.com/office/drawing/2014/main" id="{B5833A18-9B5C-E444-9D17-CD705DCE2A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3664"/>
          <a:stretch/>
        </p:blipFill>
        <p:spPr>
          <a:xfrm>
            <a:off x="3449425" y="125087"/>
            <a:ext cx="4832144" cy="64654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42F3DB8-EE45-C543-AB0A-90BAC06B0D81}"/>
              </a:ext>
            </a:extLst>
          </p:cNvPr>
          <p:cNvSpPr/>
          <p:nvPr/>
        </p:nvSpPr>
        <p:spPr>
          <a:xfrm>
            <a:off x="4373021" y="4459468"/>
            <a:ext cx="3185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Be Nice !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85A0CA-F8BE-9F49-933B-D2D8DB3AC772}"/>
              </a:ext>
            </a:extLst>
          </p:cNvPr>
          <p:cNvSpPr txBox="1"/>
          <p:nvPr/>
        </p:nvSpPr>
        <p:spPr>
          <a:xfrm>
            <a:off x="3107081" y="6498342"/>
            <a:ext cx="551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Columbia from </a:t>
            </a:r>
            <a:r>
              <a:rPr lang="en-US" dirty="0">
                <a:hlinkClick r:id="rId4"/>
              </a:rPr>
              <a:t>https://en.wikipedia.org/wiki/Uncle_Sam</a:t>
            </a:r>
            <a:r>
              <a:rPr lang="en-US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E392B7-F741-FB45-7593-7E362BF9D786}"/>
              </a:ext>
            </a:extLst>
          </p:cNvPr>
          <p:cNvSpPr/>
          <p:nvPr/>
        </p:nvSpPr>
        <p:spPr>
          <a:xfrm>
            <a:off x="3856566" y="5557133"/>
            <a:ext cx="4218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Do the SETs !</a:t>
            </a:r>
          </a:p>
        </p:txBody>
      </p:sp>
    </p:spTree>
    <p:extLst>
      <p:ext uri="{BB962C8B-B14F-4D97-AF65-F5344CB8AC3E}">
        <p14:creationId xmlns:p14="http://schemas.microsoft.com/office/powerpoint/2010/main" val="597147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5C0BA530-D3EB-5B45-BD17-2DFC6748607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7651" name="Subtitle 2">
            <a:extLst>
              <a:ext uri="{FF2B5EF4-FFF2-40B4-BE49-F238E27FC236}">
                <a16:creationId xmlns:a16="http://schemas.microsoft.com/office/drawing/2014/main" id="{06B35D5B-D58D-E945-A3C9-1B8C2F4B11B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7652" name="Picture 3">
            <a:extLst>
              <a:ext uri="{FF2B5EF4-FFF2-40B4-BE49-F238E27FC236}">
                <a16:creationId xmlns:a16="http://schemas.microsoft.com/office/drawing/2014/main" id="{E0FF92E4-C93E-454B-96E6-B46CFE20E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596900"/>
            <a:ext cx="6350000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004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5A22DCE0-15AE-B04B-ACE6-C35617CCBE7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8675" name="Subtitle 2">
            <a:extLst>
              <a:ext uri="{FF2B5EF4-FFF2-40B4-BE49-F238E27FC236}">
                <a16:creationId xmlns:a16="http://schemas.microsoft.com/office/drawing/2014/main" id="{BE333BE3-AC33-F443-A9D8-194DC06C58F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8676" name="Picture 3">
            <a:extLst>
              <a:ext uri="{FF2B5EF4-FFF2-40B4-BE49-F238E27FC236}">
                <a16:creationId xmlns:a16="http://schemas.microsoft.com/office/drawing/2014/main" id="{8E3AB073-E8DF-6B45-A79C-2BFD80076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609600"/>
            <a:ext cx="6350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107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>
            <a:extLst>
              <a:ext uri="{FF2B5EF4-FFF2-40B4-BE49-F238E27FC236}">
                <a16:creationId xmlns:a16="http://schemas.microsoft.com/office/drawing/2014/main" id="{7DBE1092-EBD6-2544-A568-6A536FD1D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995" y="381641"/>
            <a:ext cx="8494012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altLang="en-US" sz="1452" b="1">
                <a:latin typeface="Arial" panose="020B0604020202020204" pitchFamily="34" charset="0"/>
              </a:rPr>
              <a:t>Fig. 1 Structures of human tri-snRNP and pre–B complex.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C317E82-EA2E-694D-8C34-AB7954F81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191" y="6120644"/>
            <a:ext cx="1182364" cy="51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C4C1BD7A-ECD1-9541-ADB1-4684E6D3A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10" y="902492"/>
            <a:ext cx="10147395" cy="4684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>
            <a:extLst>
              <a:ext uri="{FF2B5EF4-FFF2-40B4-BE49-F238E27FC236}">
                <a16:creationId xmlns:a16="http://schemas.microsoft.com/office/drawing/2014/main" id="{05956F1C-0579-7A48-B322-73BC5E7AA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4631" y="5972308"/>
            <a:ext cx="3918652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1089" b="1">
                <a:latin typeface="Arial" panose="020B0604020202020204" pitchFamily="34" charset="0"/>
              </a:rPr>
              <a:t>Clément Charenton et al. Science 2019;364:362-367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A24C8815-C487-F047-8DBF-83CEFE97A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1451" y="6433157"/>
            <a:ext cx="4931078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907">
                <a:latin typeface="Arial" panose="020B0604020202020204" pitchFamily="34" charset="0"/>
              </a:rPr>
              <a:t>Copyright © 2019 The Authors, some rights reserved; exclusive licensee American Association for the Advancement of Science. No claim to original U.S. Government Works</a:t>
            </a:r>
          </a:p>
        </p:txBody>
      </p:sp>
    </p:spTree>
    <p:extLst>
      <p:ext uri="{BB962C8B-B14F-4D97-AF65-F5344CB8AC3E}">
        <p14:creationId xmlns:p14="http://schemas.microsoft.com/office/powerpoint/2010/main" val="2501931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70C977-46D4-7342-B55E-8D1E500CB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651" y="-39414"/>
            <a:ext cx="743234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7FEE81-7E51-934F-BF43-0757E79C5070}"/>
              </a:ext>
            </a:extLst>
          </p:cNvPr>
          <p:cNvSpPr txBox="1"/>
          <p:nvPr/>
        </p:nvSpPr>
        <p:spPr>
          <a:xfrm>
            <a:off x="288134" y="730318"/>
            <a:ext cx="3916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human tpi1 gene in NCBI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26A6DA1-D3B0-0F44-BF60-D4173E59742F}"/>
              </a:ext>
            </a:extLst>
          </p:cNvPr>
          <p:cNvCxnSpPr>
            <a:cxnSpLocks/>
          </p:cNvCxnSpPr>
          <p:nvPr/>
        </p:nvCxnSpPr>
        <p:spPr bwMode="auto">
          <a:xfrm>
            <a:off x="3398808" y="6538822"/>
            <a:ext cx="1360843" cy="141741"/>
          </a:xfrm>
          <a:prstGeom prst="straightConnector1">
            <a:avLst/>
          </a:prstGeom>
          <a:solidFill>
            <a:schemeClr val="accent1"/>
          </a:solidFill>
          <a:ln w="666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296834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EC3AE-5DA5-0A49-B2BA-B9466E51F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670CC5-E21F-A74F-B4B4-45CC9D7BB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355" y="-115614"/>
            <a:ext cx="950964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9F6C11-7272-994D-8A54-4B584969C7BD}"/>
              </a:ext>
            </a:extLst>
          </p:cNvPr>
          <p:cNvSpPr txBox="1"/>
          <p:nvPr/>
        </p:nvSpPr>
        <p:spPr>
          <a:xfrm>
            <a:off x="0" y="115614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neighboring gene, </a:t>
            </a:r>
            <a:br>
              <a:rPr lang="en-US" dirty="0"/>
            </a:br>
            <a:r>
              <a:rPr lang="en-US" dirty="0"/>
              <a:t>ubiquitin specific peptidase 5,</a:t>
            </a:r>
          </a:p>
          <a:p>
            <a:r>
              <a:rPr lang="en-US" dirty="0"/>
              <a:t>is perhaps more typical: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029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CFDDC3-3032-744C-B3FA-C0436DCF48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37" b="8037"/>
          <a:stretch/>
        </p:blipFill>
        <p:spPr>
          <a:xfrm>
            <a:off x="4611188" y="770709"/>
            <a:ext cx="7420303" cy="1143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0C7095-2D5A-E740-9A1D-F136F8F2EAFE}"/>
              </a:ext>
            </a:extLst>
          </p:cNvPr>
          <p:cNvSpPr txBox="1"/>
          <p:nvPr/>
        </p:nvSpPr>
        <p:spPr>
          <a:xfrm>
            <a:off x="588579" y="346841"/>
            <a:ext cx="1281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vma</a:t>
            </a:r>
            <a:r>
              <a:rPr lang="en-US" dirty="0"/>
              <a:t>1 genes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7C78EF-BD0C-5C45-AA53-628989F7E238}"/>
              </a:ext>
            </a:extLst>
          </p:cNvPr>
          <p:cNvSpPr txBox="1"/>
          <p:nvPr/>
        </p:nvSpPr>
        <p:spPr>
          <a:xfrm>
            <a:off x="827859" y="1131417"/>
            <a:ext cx="3339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Saccharomyces cerevisiae S288C</a:t>
            </a:r>
            <a:endParaRPr lang="en-US" b="1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E6A2D2-01F0-4C46-B60A-863B8E467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188" y="2182046"/>
            <a:ext cx="7580812" cy="13644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0FB705-0E50-7843-A764-4E8CD12ECABB}"/>
              </a:ext>
            </a:extLst>
          </p:cNvPr>
          <p:cNvSpPr txBox="1"/>
          <p:nvPr/>
        </p:nvSpPr>
        <p:spPr>
          <a:xfrm>
            <a:off x="827859" y="2707775"/>
            <a:ext cx="2935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/>
              <a:t>Schizosaccharomyces</a:t>
            </a:r>
            <a:r>
              <a:rPr lang="en-US" b="1" i="1" dirty="0"/>
              <a:t> pombe</a:t>
            </a:r>
            <a:endParaRPr lang="en-US" b="1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7D8F1B-3794-B94D-B87E-873030876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1185" y="5506388"/>
            <a:ext cx="7580813" cy="901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C24D90-F9F9-A046-B9BA-A9DCD3F5F1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1184" y="6407701"/>
            <a:ext cx="7580813" cy="4196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7AE3AE-8535-A74C-8445-C0DD646623B8}"/>
              </a:ext>
            </a:extLst>
          </p:cNvPr>
          <p:cNvSpPr txBox="1"/>
          <p:nvPr/>
        </p:nvSpPr>
        <p:spPr>
          <a:xfrm>
            <a:off x="862081" y="5864828"/>
            <a:ext cx="2499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Homo sapiens</a:t>
            </a:r>
            <a:r>
              <a:rPr lang="en-US" b="1" dirty="0"/>
              <a:t> (human) 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D1A5BF-3453-6341-9D8F-72C40FC8E0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4611186" y="3873644"/>
            <a:ext cx="7580814" cy="9222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EBFA88-7295-B845-8675-1EA9A91357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1185" y="4795918"/>
            <a:ext cx="7580815" cy="3335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F950235-6576-4A41-98C1-3F57D5DB7081}"/>
              </a:ext>
            </a:extLst>
          </p:cNvPr>
          <p:cNvSpPr txBox="1"/>
          <p:nvPr/>
        </p:nvSpPr>
        <p:spPr>
          <a:xfrm>
            <a:off x="827859" y="4081087"/>
            <a:ext cx="3841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Xenopus </a:t>
            </a:r>
            <a:r>
              <a:rPr lang="en-US" b="1" i="1" dirty="0" err="1"/>
              <a:t>laevis</a:t>
            </a:r>
            <a:r>
              <a:rPr lang="en-US" b="1" dirty="0"/>
              <a:t> (African clawed frog) </a:t>
            </a:r>
          </a:p>
          <a:p>
            <a:r>
              <a:rPr lang="en-US" dirty="0"/>
              <a:t>(one of two paralogs)</a:t>
            </a:r>
          </a:p>
        </p:txBody>
      </p:sp>
    </p:spTree>
    <p:extLst>
      <p:ext uri="{BB962C8B-B14F-4D97-AF65-F5344CB8AC3E}">
        <p14:creationId xmlns:p14="http://schemas.microsoft.com/office/powerpoint/2010/main" val="1033382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0C7095-2D5A-E740-9A1D-F136F8F2EAFE}"/>
              </a:ext>
            </a:extLst>
          </p:cNvPr>
          <p:cNvSpPr txBox="1"/>
          <p:nvPr/>
        </p:nvSpPr>
        <p:spPr>
          <a:xfrm>
            <a:off x="588579" y="346841"/>
            <a:ext cx="1281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vma</a:t>
            </a:r>
            <a:r>
              <a:rPr lang="en-US" dirty="0"/>
              <a:t>1 genes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7C78EF-BD0C-5C45-AA53-628989F7E238}"/>
              </a:ext>
            </a:extLst>
          </p:cNvPr>
          <p:cNvSpPr txBox="1"/>
          <p:nvPr/>
        </p:nvSpPr>
        <p:spPr>
          <a:xfrm>
            <a:off x="738129" y="989814"/>
            <a:ext cx="3463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Arabidopsis thaliana</a:t>
            </a:r>
            <a:r>
              <a:rPr lang="en-US" b="1" dirty="0"/>
              <a:t> </a:t>
            </a:r>
            <a:r>
              <a:rPr lang="en-US" dirty="0"/>
              <a:t>(</a:t>
            </a:r>
            <a:r>
              <a:rPr lang="en-US" dirty="0" err="1"/>
              <a:t>thale</a:t>
            </a:r>
            <a:r>
              <a:rPr lang="en-US" dirty="0"/>
              <a:t> cress) 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DEE0C3-FD86-3648-8B58-C7C637D1C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357" y="0"/>
            <a:ext cx="7580815" cy="20105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09ABFB-6176-064E-9858-47E5AF9B6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810" y="2009717"/>
            <a:ext cx="7537268" cy="130095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868385A-B044-A848-9398-3A0C89FF2C3F}"/>
              </a:ext>
            </a:extLst>
          </p:cNvPr>
          <p:cNvSpPr txBox="1"/>
          <p:nvPr/>
        </p:nvSpPr>
        <p:spPr>
          <a:xfrm>
            <a:off x="738129" y="2552447"/>
            <a:ext cx="2629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/>
              <a:t>Zea</a:t>
            </a:r>
            <a:r>
              <a:rPr lang="en-US" b="1" i="1" dirty="0"/>
              <a:t> mays  </a:t>
            </a:r>
            <a:r>
              <a:rPr lang="en-US" dirty="0"/>
              <a:t>chromosome 4</a:t>
            </a:r>
          </a:p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E7A6812-6E62-4B40-9248-98F14583B3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5874" y="3338505"/>
            <a:ext cx="7537268" cy="136349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5EAA627-85B8-D448-8C33-26168948E70C}"/>
              </a:ext>
            </a:extLst>
          </p:cNvPr>
          <p:cNvSpPr txBox="1"/>
          <p:nvPr/>
        </p:nvSpPr>
        <p:spPr>
          <a:xfrm>
            <a:off x="738129" y="4020250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/>
              <a:t>Zea</a:t>
            </a:r>
            <a:r>
              <a:rPr lang="en-US" b="1" i="1" dirty="0"/>
              <a:t> mays  </a:t>
            </a:r>
            <a:r>
              <a:rPr lang="en-US" dirty="0"/>
              <a:t>chromosome 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09023E-2EE3-8B44-BDC0-72625C220592}"/>
              </a:ext>
            </a:extLst>
          </p:cNvPr>
          <p:cNvSpPr txBox="1"/>
          <p:nvPr/>
        </p:nvSpPr>
        <p:spPr>
          <a:xfrm>
            <a:off x="738129" y="6121052"/>
            <a:ext cx="3198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Phalaenopsis </a:t>
            </a:r>
            <a:r>
              <a:rPr lang="en-US" b="1" i="1" dirty="0" err="1"/>
              <a:t>equestris</a:t>
            </a:r>
            <a:r>
              <a:rPr lang="en-US" b="1" i="1" dirty="0"/>
              <a:t> </a:t>
            </a:r>
            <a:r>
              <a:rPr lang="en-US" dirty="0"/>
              <a:t>(orchid)</a:t>
            </a:r>
            <a:endParaRPr lang="en-US" b="1" dirty="0"/>
          </a:p>
          <a:p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69D0C31-E13F-0D4B-8EDF-18527084D70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8204"/>
          <a:stretch/>
        </p:blipFill>
        <p:spPr>
          <a:xfrm>
            <a:off x="4545874" y="4905486"/>
            <a:ext cx="7646126" cy="76833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2D756B2-D2C2-BE43-9EC8-C84E223A0728}"/>
              </a:ext>
            </a:extLst>
          </p:cNvPr>
          <p:cNvSpPr/>
          <p:nvPr/>
        </p:nvSpPr>
        <p:spPr>
          <a:xfrm>
            <a:off x="738129" y="5257905"/>
            <a:ext cx="3166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Phoenix dactylifera </a:t>
            </a:r>
            <a:r>
              <a:rPr lang="en-US" dirty="0">
                <a:solidFill>
                  <a:srgbClr val="000000"/>
                </a:solidFill>
              </a:rPr>
              <a:t>(date palm)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EE5C7DE-1F40-FF40-8F99-9D99A7254B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2810" y="5786816"/>
            <a:ext cx="7646127" cy="104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06602"/>
      </p:ext>
    </p:extLst>
  </p:cSld>
  <p:clrMapOvr>
    <a:masterClrMapping/>
  </p:clrMapOvr>
</p:sld>
</file>

<file path=ppt/theme/theme1.xml><?xml version="1.0" encoding="utf-8"?>
<a:theme xmlns:a="http://schemas.openxmlformats.org/drawingml/2006/main" name="9_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15217</TotalTime>
  <Words>1190</Words>
  <Application>Microsoft Macintosh PowerPoint</Application>
  <PresentationFormat>Widescreen</PresentationFormat>
  <Paragraphs>118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ＭＳ Ｐゴシック</vt:lpstr>
      <vt:lpstr>-apple-system</vt:lpstr>
      <vt:lpstr>Arial</vt:lpstr>
      <vt:lpstr>Calibri</vt:lpstr>
      <vt:lpstr>Calibri Light</vt:lpstr>
      <vt:lpstr>Georgia</vt:lpstr>
      <vt:lpstr>Harding</vt:lpstr>
      <vt:lpstr>Times New Roman</vt:lpstr>
      <vt:lpstr>Wingdings</vt:lpstr>
      <vt:lpstr>9_Default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Splice site consensus in Arabidopsis thaliana</vt:lpstr>
      <vt:lpstr>PowerPoint Presentation</vt:lpstr>
      <vt:lpstr>PowerPoint Presentation</vt:lpstr>
      <vt:lpstr>PowerPoint Presentation</vt:lpstr>
      <vt:lpstr>Ribonucleotide Reductase</vt:lpstr>
      <vt:lpstr>PowerPoint Presentation</vt:lpstr>
      <vt:lpstr>PowerPoint Presentation</vt:lpstr>
      <vt:lpstr>PowerPoint Presentation</vt:lpstr>
      <vt:lpstr>PowerPoint Presentation</vt:lpstr>
      <vt:lpstr>Nonsense-mediated mRNA decay (NMD) pathway</vt:lpstr>
      <vt:lpstr>From:  How do proteins gain new domains?</vt:lpstr>
      <vt:lpstr>Other possible benefits of introns</vt:lpstr>
      <vt:lpstr>Possible benefits of having intein</vt:lpstr>
      <vt:lpstr>PowerPoint Presentation</vt:lpstr>
      <vt:lpstr>Predicting Open Reading Frames</vt:lpstr>
      <vt:lpstr>PowerPoint Presentation</vt:lpstr>
      <vt:lpstr>PowerPoint Presentation</vt:lpstr>
    </vt:vector>
  </TitlesOfParts>
  <Company>University of Connecticut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 Peter Gogarten</dc:creator>
  <cp:lastModifiedBy>Gogarten, J. Peter</cp:lastModifiedBy>
  <cp:revision>95</cp:revision>
  <dcterms:created xsi:type="dcterms:W3CDTF">2013-11-01T21:49:29Z</dcterms:created>
  <dcterms:modified xsi:type="dcterms:W3CDTF">2024-12-02T13:54:41Z</dcterms:modified>
</cp:coreProperties>
</file>