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4010" r:id="rId2"/>
  </p:sldMasterIdLst>
  <p:notesMasterIdLst>
    <p:notesMasterId r:id="rId45"/>
  </p:notesMasterIdLst>
  <p:handoutMasterIdLst>
    <p:handoutMasterId r:id="rId46"/>
  </p:handoutMasterIdLst>
  <p:sldIdLst>
    <p:sldId id="432" r:id="rId3"/>
    <p:sldId id="454" r:id="rId4"/>
    <p:sldId id="431" r:id="rId5"/>
    <p:sldId id="433" r:id="rId6"/>
    <p:sldId id="434" r:id="rId7"/>
    <p:sldId id="435" r:id="rId8"/>
    <p:sldId id="448" r:id="rId9"/>
    <p:sldId id="449" r:id="rId10"/>
    <p:sldId id="450" r:id="rId11"/>
    <p:sldId id="451" r:id="rId12"/>
    <p:sldId id="452" r:id="rId13"/>
    <p:sldId id="373" r:id="rId14"/>
    <p:sldId id="374" r:id="rId15"/>
    <p:sldId id="375" r:id="rId16"/>
    <p:sldId id="376" r:id="rId17"/>
    <p:sldId id="455" r:id="rId18"/>
    <p:sldId id="378" r:id="rId19"/>
    <p:sldId id="388" r:id="rId20"/>
    <p:sldId id="379" r:id="rId21"/>
    <p:sldId id="380" r:id="rId22"/>
    <p:sldId id="381" r:id="rId23"/>
    <p:sldId id="281" r:id="rId24"/>
    <p:sldId id="382" r:id="rId25"/>
    <p:sldId id="383" r:id="rId26"/>
    <p:sldId id="384" r:id="rId27"/>
    <p:sldId id="385" r:id="rId28"/>
    <p:sldId id="387" r:id="rId29"/>
    <p:sldId id="377" r:id="rId30"/>
    <p:sldId id="438" r:id="rId31"/>
    <p:sldId id="439" r:id="rId32"/>
    <p:sldId id="258" r:id="rId33"/>
    <p:sldId id="260" r:id="rId34"/>
    <p:sldId id="261" r:id="rId35"/>
    <p:sldId id="262" r:id="rId36"/>
    <p:sldId id="263" r:id="rId37"/>
    <p:sldId id="440" r:id="rId38"/>
    <p:sldId id="437" r:id="rId39"/>
    <p:sldId id="456" r:id="rId40"/>
    <p:sldId id="444" r:id="rId41"/>
    <p:sldId id="441" r:id="rId42"/>
    <p:sldId id="443" r:id="rId43"/>
    <p:sldId id="442" r:id="rId44"/>
  </p:sldIdLst>
  <p:sldSz cx="12192000" cy="6858000"/>
  <p:notesSz cx="9144000" cy="6858000"/>
  <p:defaultTextStyle>
    <a:defPPr>
      <a:defRPr lang="en-US"/>
    </a:defPPr>
    <a:lvl1pPr algn="l" defTabSz="453653"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3653" indent="1588" algn="l" defTabSz="453653"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0481" indent="1588" algn="l" defTabSz="453653"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65720" indent="3175" algn="l" defTabSz="453653"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2545" indent="3175" algn="l" defTabSz="453653"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4131" algn="l" defTabSz="456827" rtl="0" eaLnBrk="1" latinLnBrk="0" hangingPunct="1">
      <a:defRPr kern="1200">
        <a:solidFill>
          <a:schemeClr val="tx1"/>
        </a:solidFill>
        <a:latin typeface="Calibri" charset="0"/>
        <a:ea typeface="ＭＳ Ｐゴシック" charset="0"/>
        <a:cs typeface="ＭＳ Ｐゴシック" charset="0"/>
      </a:defRPr>
    </a:lvl6pPr>
    <a:lvl7pPr marL="2740955" algn="l" defTabSz="456827" rtl="0" eaLnBrk="1" latinLnBrk="0" hangingPunct="1">
      <a:defRPr kern="1200">
        <a:solidFill>
          <a:schemeClr val="tx1"/>
        </a:solidFill>
        <a:latin typeface="Calibri" charset="0"/>
        <a:ea typeface="ＭＳ Ｐゴシック" charset="0"/>
        <a:cs typeface="ＭＳ Ｐゴシック" charset="0"/>
      </a:defRPr>
    </a:lvl7pPr>
    <a:lvl8pPr marL="3197782" algn="l" defTabSz="456827" rtl="0" eaLnBrk="1" latinLnBrk="0" hangingPunct="1">
      <a:defRPr kern="1200">
        <a:solidFill>
          <a:schemeClr val="tx1"/>
        </a:solidFill>
        <a:latin typeface="Calibri" charset="0"/>
        <a:ea typeface="ＭＳ Ｐゴシック" charset="0"/>
        <a:cs typeface="ＭＳ Ｐゴシック" charset="0"/>
      </a:defRPr>
    </a:lvl8pPr>
    <a:lvl9pPr marL="3654606" algn="l" defTabSz="456827"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clrMode="gray" frameSlides="1"/>
  <p:clrMru>
    <a:srgbClr val="334DF9"/>
    <a:srgbClr val="772AFF"/>
    <a:srgbClr val="F80926"/>
    <a:srgbClr val="5FC28A"/>
    <a:srgbClr val="F839FC"/>
    <a:srgbClr val="75568D"/>
    <a:srgbClr val="74558C"/>
    <a:srgbClr val="FFE0A3"/>
    <a:srgbClr val="9DB6FE"/>
    <a:srgbClr val="FF683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74"/>
    <p:restoredTop sz="96327" autoAdjust="0"/>
  </p:normalViewPr>
  <p:slideViewPr>
    <p:cSldViewPr snapToGrid="0" snapToObjects="1">
      <p:cViewPr varScale="1">
        <p:scale>
          <a:sx n="139" d="100"/>
          <a:sy n="139" d="100"/>
        </p:scale>
        <p:origin x="184" y="160"/>
      </p:cViewPr>
      <p:guideLst>
        <p:guide orient="horz" pos="2160"/>
        <p:guide pos="3840"/>
      </p:guideLst>
    </p:cSldViewPr>
  </p:slideViewPr>
  <p:notesTextViewPr>
    <p:cViewPr>
      <p:scale>
        <a:sx n="100" d="100"/>
        <a:sy n="100" d="100"/>
      </p:scale>
      <p:origin x="0" y="0"/>
    </p:cViewPr>
  </p:notesTextViewPr>
  <p:sorterViewPr>
    <p:cViewPr>
      <p:scale>
        <a:sx n="193" d="100"/>
        <a:sy n="193" d="100"/>
      </p:scale>
      <p:origin x="0" y="159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51" Type="http://schemas.microsoft.com/office/2016/11/relationships/changesInfo" Target="changesInfos/changesInfo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garten, J. Peter" userId="08c346f3-9f2a-4776-a6cf-add1e690cd47" providerId="ADAL" clId="{F479DA70-4D7C-E246-853D-3F279AD735CA}"/>
    <pc:docChg chg="delSld delMainMaster">
      <pc:chgData name="Gogarten, J. Peter" userId="08c346f3-9f2a-4776-a6cf-add1e690cd47" providerId="ADAL" clId="{F479DA70-4D7C-E246-853D-3F279AD735CA}" dt="2024-10-01T15:07:10.395" v="0" actId="2696"/>
      <pc:docMkLst>
        <pc:docMk/>
      </pc:docMkLst>
      <pc:sldChg chg="del">
        <pc:chgData name="Gogarten, J. Peter" userId="08c346f3-9f2a-4776-a6cf-add1e690cd47" providerId="ADAL" clId="{F479DA70-4D7C-E246-853D-3F279AD735CA}" dt="2024-10-01T15:07:10.395" v="0" actId="2696"/>
        <pc:sldMkLst>
          <pc:docMk/>
          <pc:sldMk cId="1407023797" sldId="323"/>
        </pc:sldMkLst>
      </pc:sldChg>
      <pc:sldChg chg="del">
        <pc:chgData name="Gogarten, J. Peter" userId="08c346f3-9f2a-4776-a6cf-add1e690cd47" providerId="ADAL" clId="{F479DA70-4D7C-E246-853D-3F279AD735CA}" dt="2024-10-01T15:07:10.395" v="0" actId="2696"/>
        <pc:sldMkLst>
          <pc:docMk/>
          <pc:sldMk cId="3213897337" sldId="331"/>
        </pc:sldMkLst>
      </pc:sldChg>
      <pc:sldChg chg="del">
        <pc:chgData name="Gogarten, J. Peter" userId="08c346f3-9f2a-4776-a6cf-add1e690cd47" providerId="ADAL" clId="{F479DA70-4D7C-E246-853D-3F279AD735CA}" dt="2024-10-01T15:07:10.395" v="0" actId="2696"/>
        <pc:sldMkLst>
          <pc:docMk/>
          <pc:sldMk cId="4169187568" sldId="345"/>
        </pc:sldMkLst>
      </pc:sldChg>
      <pc:sldChg chg="del">
        <pc:chgData name="Gogarten, J. Peter" userId="08c346f3-9f2a-4776-a6cf-add1e690cd47" providerId="ADAL" clId="{F479DA70-4D7C-E246-853D-3F279AD735CA}" dt="2024-10-01T15:07:10.395" v="0" actId="2696"/>
        <pc:sldMkLst>
          <pc:docMk/>
          <pc:sldMk cId="1579962731" sldId="346"/>
        </pc:sldMkLst>
      </pc:sldChg>
      <pc:sldChg chg="del">
        <pc:chgData name="Gogarten, J. Peter" userId="08c346f3-9f2a-4776-a6cf-add1e690cd47" providerId="ADAL" clId="{F479DA70-4D7C-E246-853D-3F279AD735CA}" dt="2024-10-01T15:07:10.395" v="0" actId="2696"/>
        <pc:sldMkLst>
          <pc:docMk/>
          <pc:sldMk cId="2450921165" sldId="349"/>
        </pc:sldMkLst>
      </pc:sldChg>
      <pc:sldChg chg="del">
        <pc:chgData name="Gogarten, J. Peter" userId="08c346f3-9f2a-4776-a6cf-add1e690cd47" providerId="ADAL" clId="{F479DA70-4D7C-E246-853D-3F279AD735CA}" dt="2024-10-01T15:07:10.395" v="0" actId="2696"/>
        <pc:sldMkLst>
          <pc:docMk/>
          <pc:sldMk cId="3122744418" sldId="354"/>
        </pc:sldMkLst>
      </pc:sldChg>
      <pc:sldChg chg="del">
        <pc:chgData name="Gogarten, J. Peter" userId="08c346f3-9f2a-4776-a6cf-add1e690cd47" providerId="ADAL" clId="{F479DA70-4D7C-E246-853D-3F279AD735CA}" dt="2024-10-01T15:07:10.395" v="0" actId="2696"/>
        <pc:sldMkLst>
          <pc:docMk/>
          <pc:sldMk cId="2174054590" sldId="356"/>
        </pc:sldMkLst>
      </pc:sldChg>
      <pc:sldChg chg="del">
        <pc:chgData name="Gogarten, J. Peter" userId="08c346f3-9f2a-4776-a6cf-add1e690cd47" providerId="ADAL" clId="{F479DA70-4D7C-E246-853D-3F279AD735CA}" dt="2024-10-01T15:07:10.395" v="0" actId="2696"/>
        <pc:sldMkLst>
          <pc:docMk/>
          <pc:sldMk cId="1434469375" sldId="365"/>
        </pc:sldMkLst>
      </pc:sldChg>
      <pc:sldChg chg="del">
        <pc:chgData name="Gogarten, J. Peter" userId="08c346f3-9f2a-4776-a6cf-add1e690cd47" providerId="ADAL" clId="{F479DA70-4D7C-E246-853D-3F279AD735CA}" dt="2024-10-01T15:07:10.395" v="0" actId="2696"/>
        <pc:sldMkLst>
          <pc:docMk/>
          <pc:sldMk cId="1002020803" sldId="370"/>
        </pc:sldMkLst>
      </pc:sldChg>
      <pc:sldChg chg="del">
        <pc:chgData name="Gogarten, J. Peter" userId="08c346f3-9f2a-4776-a6cf-add1e690cd47" providerId="ADAL" clId="{F479DA70-4D7C-E246-853D-3F279AD735CA}" dt="2024-10-01T15:07:10.395" v="0" actId="2696"/>
        <pc:sldMkLst>
          <pc:docMk/>
          <pc:sldMk cId="1497413844" sldId="392"/>
        </pc:sldMkLst>
      </pc:sldChg>
      <pc:sldChg chg="del">
        <pc:chgData name="Gogarten, J. Peter" userId="08c346f3-9f2a-4776-a6cf-add1e690cd47" providerId="ADAL" clId="{F479DA70-4D7C-E246-853D-3F279AD735CA}" dt="2024-10-01T15:07:10.395" v="0" actId="2696"/>
        <pc:sldMkLst>
          <pc:docMk/>
          <pc:sldMk cId="312961328" sldId="412"/>
        </pc:sldMkLst>
      </pc:sldChg>
      <pc:sldChg chg="del">
        <pc:chgData name="Gogarten, J. Peter" userId="08c346f3-9f2a-4776-a6cf-add1e690cd47" providerId="ADAL" clId="{F479DA70-4D7C-E246-853D-3F279AD735CA}" dt="2024-10-01T15:07:10.395" v="0" actId="2696"/>
        <pc:sldMkLst>
          <pc:docMk/>
          <pc:sldMk cId="1693199877" sldId="413"/>
        </pc:sldMkLst>
      </pc:sldChg>
      <pc:sldChg chg="del">
        <pc:chgData name="Gogarten, J. Peter" userId="08c346f3-9f2a-4776-a6cf-add1e690cd47" providerId="ADAL" clId="{F479DA70-4D7C-E246-853D-3F279AD735CA}" dt="2024-10-01T15:07:10.395" v="0" actId="2696"/>
        <pc:sldMkLst>
          <pc:docMk/>
          <pc:sldMk cId="3498110648" sldId="414"/>
        </pc:sldMkLst>
      </pc:sldChg>
      <pc:sldChg chg="del">
        <pc:chgData name="Gogarten, J. Peter" userId="08c346f3-9f2a-4776-a6cf-add1e690cd47" providerId="ADAL" clId="{F479DA70-4D7C-E246-853D-3F279AD735CA}" dt="2024-10-01T15:07:10.395" v="0" actId="2696"/>
        <pc:sldMkLst>
          <pc:docMk/>
          <pc:sldMk cId="2095073195" sldId="415"/>
        </pc:sldMkLst>
      </pc:sldChg>
      <pc:sldChg chg="del">
        <pc:chgData name="Gogarten, J. Peter" userId="08c346f3-9f2a-4776-a6cf-add1e690cd47" providerId="ADAL" clId="{F479DA70-4D7C-E246-853D-3F279AD735CA}" dt="2024-10-01T15:07:10.395" v="0" actId="2696"/>
        <pc:sldMkLst>
          <pc:docMk/>
          <pc:sldMk cId="956212594" sldId="416"/>
        </pc:sldMkLst>
      </pc:sldChg>
      <pc:sldChg chg="del">
        <pc:chgData name="Gogarten, J. Peter" userId="08c346f3-9f2a-4776-a6cf-add1e690cd47" providerId="ADAL" clId="{F479DA70-4D7C-E246-853D-3F279AD735CA}" dt="2024-10-01T15:07:10.395" v="0" actId="2696"/>
        <pc:sldMkLst>
          <pc:docMk/>
          <pc:sldMk cId="789240351" sldId="417"/>
        </pc:sldMkLst>
      </pc:sldChg>
      <pc:sldChg chg="del">
        <pc:chgData name="Gogarten, J. Peter" userId="08c346f3-9f2a-4776-a6cf-add1e690cd47" providerId="ADAL" clId="{F479DA70-4D7C-E246-853D-3F279AD735CA}" dt="2024-10-01T15:07:10.395" v="0" actId="2696"/>
        <pc:sldMkLst>
          <pc:docMk/>
          <pc:sldMk cId="2617562710" sldId="421"/>
        </pc:sldMkLst>
      </pc:sldChg>
      <pc:sldChg chg="del">
        <pc:chgData name="Gogarten, J. Peter" userId="08c346f3-9f2a-4776-a6cf-add1e690cd47" providerId="ADAL" clId="{F479DA70-4D7C-E246-853D-3F279AD735CA}" dt="2024-10-01T15:07:10.395" v="0" actId="2696"/>
        <pc:sldMkLst>
          <pc:docMk/>
          <pc:sldMk cId="948476074" sldId="422"/>
        </pc:sldMkLst>
      </pc:sldChg>
      <pc:sldChg chg="del">
        <pc:chgData name="Gogarten, J. Peter" userId="08c346f3-9f2a-4776-a6cf-add1e690cd47" providerId="ADAL" clId="{F479DA70-4D7C-E246-853D-3F279AD735CA}" dt="2024-10-01T15:07:10.395" v="0" actId="2696"/>
        <pc:sldMkLst>
          <pc:docMk/>
          <pc:sldMk cId="266264037" sldId="423"/>
        </pc:sldMkLst>
      </pc:sldChg>
      <pc:sldChg chg="del">
        <pc:chgData name="Gogarten, J. Peter" userId="08c346f3-9f2a-4776-a6cf-add1e690cd47" providerId="ADAL" clId="{F479DA70-4D7C-E246-853D-3F279AD735CA}" dt="2024-10-01T15:07:10.395" v="0" actId="2696"/>
        <pc:sldMkLst>
          <pc:docMk/>
          <pc:sldMk cId="725090810" sldId="424"/>
        </pc:sldMkLst>
      </pc:sldChg>
      <pc:sldChg chg="del">
        <pc:chgData name="Gogarten, J. Peter" userId="08c346f3-9f2a-4776-a6cf-add1e690cd47" providerId="ADAL" clId="{F479DA70-4D7C-E246-853D-3F279AD735CA}" dt="2024-10-01T15:07:10.395" v="0" actId="2696"/>
        <pc:sldMkLst>
          <pc:docMk/>
          <pc:sldMk cId="1779030592" sldId="425"/>
        </pc:sldMkLst>
      </pc:sldChg>
      <pc:sldChg chg="del">
        <pc:chgData name="Gogarten, J. Peter" userId="08c346f3-9f2a-4776-a6cf-add1e690cd47" providerId="ADAL" clId="{F479DA70-4D7C-E246-853D-3F279AD735CA}" dt="2024-10-01T15:07:10.395" v="0" actId="2696"/>
        <pc:sldMkLst>
          <pc:docMk/>
          <pc:sldMk cId="752342563" sldId="426"/>
        </pc:sldMkLst>
      </pc:sldChg>
      <pc:sldChg chg="del">
        <pc:chgData name="Gogarten, J. Peter" userId="08c346f3-9f2a-4776-a6cf-add1e690cd47" providerId="ADAL" clId="{F479DA70-4D7C-E246-853D-3F279AD735CA}" dt="2024-10-01T15:07:10.395" v="0" actId="2696"/>
        <pc:sldMkLst>
          <pc:docMk/>
          <pc:sldMk cId="1423740215" sldId="427"/>
        </pc:sldMkLst>
      </pc:sldChg>
      <pc:sldChg chg="del">
        <pc:chgData name="Gogarten, J. Peter" userId="08c346f3-9f2a-4776-a6cf-add1e690cd47" providerId="ADAL" clId="{F479DA70-4D7C-E246-853D-3F279AD735CA}" dt="2024-10-01T15:07:10.395" v="0" actId="2696"/>
        <pc:sldMkLst>
          <pc:docMk/>
          <pc:sldMk cId="1538998631" sldId="428"/>
        </pc:sldMkLst>
      </pc:sldChg>
      <pc:sldChg chg="del">
        <pc:chgData name="Gogarten, J. Peter" userId="08c346f3-9f2a-4776-a6cf-add1e690cd47" providerId="ADAL" clId="{F479DA70-4D7C-E246-853D-3F279AD735CA}" dt="2024-10-01T15:07:10.395" v="0" actId="2696"/>
        <pc:sldMkLst>
          <pc:docMk/>
          <pc:sldMk cId="688096387" sldId="436"/>
        </pc:sldMkLst>
      </pc:sldChg>
      <pc:sldChg chg="del">
        <pc:chgData name="Gogarten, J. Peter" userId="08c346f3-9f2a-4776-a6cf-add1e690cd47" providerId="ADAL" clId="{F479DA70-4D7C-E246-853D-3F279AD735CA}" dt="2024-10-01T15:07:10.395" v="0" actId="2696"/>
        <pc:sldMkLst>
          <pc:docMk/>
          <pc:sldMk cId="1750381025" sldId="445"/>
        </pc:sldMkLst>
      </pc:sldChg>
      <pc:sldChg chg="del">
        <pc:chgData name="Gogarten, J. Peter" userId="08c346f3-9f2a-4776-a6cf-add1e690cd47" providerId="ADAL" clId="{F479DA70-4D7C-E246-853D-3F279AD735CA}" dt="2024-10-01T15:07:10.395" v="0" actId="2696"/>
        <pc:sldMkLst>
          <pc:docMk/>
          <pc:sldMk cId="14579753" sldId="446"/>
        </pc:sldMkLst>
      </pc:sldChg>
      <pc:sldChg chg="del">
        <pc:chgData name="Gogarten, J. Peter" userId="08c346f3-9f2a-4776-a6cf-add1e690cd47" providerId="ADAL" clId="{F479DA70-4D7C-E246-853D-3F279AD735CA}" dt="2024-10-01T15:07:10.395" v="0" actId="2696"/>
        <pc:sldMkLst>
          <pc:docMk/>
          <pc:sldMk cId="824898828" sldId="447"/>
        </pc:sldMkLst>
      </pc:sldChg>
      <pc:sldMasterChg chg="del delSldLayout">
        <pc:chgData name="Gogarten, J. Peter" userId="08c346f3-9f2a-4776-a6cf-add1e690cd47" providerId="ADAL" clId="{F479DA70-4D7C-E246-853D-3F279AD735CA}" dt="2024-10-01T15:07:10.395" v="0" actId="2696"/>
        <pc:sldMasterMkLst>
          <pc:docMk/>
          <pc:sldMasterMk cId="218564359" sldId="2147483920"/>
        </pc:sldMasterMkLst>
        <pc:sldLayoutChg chg="del">
          <pc:chgData name="Gogarten, J. Peter" userId="08c346f3-9f2a-4776-a6cf-add1e690cd47" providerId="ADAL" clId="{F479DA70-4D7C-E246-853D-3F279AD735CA}" dt="2024-10-01T15:07:10.395" v="0" actId="2696"/>
          <pc:sldLayoutMkLst>
            <pc:docMk/>
            <pc:sldMasterMk cId="218564359" sldId="2147483920"/>
            <pc:sldLayoutMk cId="2235395864" sldId="2147483922"/>
          </pc:sldLayoutMkLst>
        </pc:sldLayoutChg>
      </pc:sldMasterChg>
      <pc:sldMasterChg chg="del delSldLayout">
        <pc:chgData name="Gogarten, J. Peter" userId="08c346f3-9f2a-4776-a6cf-add1e690cd47" providerId="ADAL" clId="{F479DA70-4D7C-E246-853D-3F279AD735CA}" dt="2024-10-01T15:07:10.395" v="0" actId="2696"/>
        <pc:sldMasterMkLst>
          <pc:docMk/>
          <pc:sldMasterMk cId="3461613997" sldId="2147483923"/>
        </pc:sldMasterMkLst>
        <pc:sldLayoutChg chg="del">
          <pc:chgData name="Gogarten, J. Peter" userId="08c346f3-9f2a-4776-a6cf-add1e690cd47" providerId="ADAL" clId="{F479DA70-4D7C-E246-853D-3F279AD735CA}" dt="2024-10-01T15:07:10.395" v="0" actId="2696"/>
          <pc:sldLayoutMkLst>
            <pc:docMk/>
            <pc:sldMasterMk cId="3461613997" sldId="2147483923"/>
            <pc:sldLayoutMk cId="934262378" sldId="2147483924"/>
          </pc:sldLayoutMkLst>
        </pc:sldLayoutChg>
        <pc:sldLayoutChg chg="del">
          <pc:chgData name="Gogarten, J. Peter" userId="08c346f3-9f2a-4776-a6cf-add1e690cd47" providerId="ADAL" clId="{F479DA70-4D7C-E246-853D-3F279AD735CA}" dt="2024-10-01T15:07:10.395" v="0" actId="2696"/>
          <pc:sldLayoutMkLst>
            <pc:docMk/>
            <pc:sldMasterMk cId="3461613997" sldId="2147483923"/>
            <pc:sldLayoutMk cId="1982167286" sldId="2147483925"/>
          </pc:sldLayoutMkLst>
        </pc:sldLayoutChg>
        <pc:sldLayoutChg chg="del">
          <pc:chgData name="Gogarten, J. Peter" userId="08c346f3-9f2a-4776-a6cf-add1e690cd47" providerId="ADAL" clId="{F479DA70-4D7C-E246-853D-3F279AD735CA}" dt="2024-10-01T15:07:10.395" v="0" actId="2696"/>
          <pc:sldLayoutMkLst>
            <pc:docMk/>
            <pc:sldMasterMk cId="3461613997" sldId="2147483923"/>
            <pc:sldLayoutMk cId="2920835358" sldId="2147483926"/>
          </pc:sldLayoutMkLst>
        </pc:sldLayoutChg>
        <pc:sldLayoutChg chg="del">
          <pc:chgData name="Gogarten, J. Peter" userId="08c346f3-9f2a-4776-a6cf-add1e690cd47" providerId="ADAL" clId="{F479DA70-4D7C-E246-853D-3F279AD735CA}" dt="2024-10-01T15:07:10.395" v="0" actId="2696"/>
          <pc:sldLayoutMkLst>
            <pc:docMk/>
            <pc:sldMasterMk cId="3461613997" sldId="2147483923"/>
            <pc:sldLayoutMk cId="42525075" sldId="2147483927"/>
          </pc:sldLayoutMkLst>
        </pc:sldLayoutChg>
        <pc:sldLayoutChg chg="del">
          <pc:chgData name="Gogarten, J. Peter" userId="08c346f3-9f2a-4776-a6cf-add1e690cd47" providerId="ADAL" clId="{F479DA70-4D7C-E246-853D-3F279AD735CA}" dt="2024-10-01T15:07:10.395" v="0" actId="2696"/>
          <pc:sldLayoutMkLst>
            <pc:docMk/>
            <pc:sldMasterMk cId="3461613997" sldId="2147483923"/>
            <pc:sldLayoutMk cId="2807834024" sldId="2147483928"/>
          </pc:sldLayoutMkLst>
        </pc:sldLayoutChg>
        <pc:sldLayoutChg chg="del">
          <pc:chgData name="Gogarten, J. Peter" userId="08c346f3-9f2a-4776-a6cf-add1e690cd47" providerId="ADAL" clId="{F479DA70-4D7C-E246-853D-3F279AD735CA}" dt="2024-10-01T15:07:10.395" v="0" actId="2696"/>
          <pc:sldLayoutMkLst>
            <pc:docMk/>
            <pc:sldMasterMk cId="3461613997" sldId="2147483923"/>
            <pc:sldLayoutMk cId="1087948666" sldId="2147483929"/>
          </pc:sldLayoutMkLst>
        </pc:sldLayoutChg>
        <pc:sldLayoutChg chg="del">
          <pc:chgData name="Gogarten, J. Peter" userId="08c346f3-9f2a-4776-a6cf-add1e690cd47" providerId="ADAL" clId="{F479DA70-4D7C-E246-853D-3F279AD735CA}" dt="2024-10-01T15:07:10.395" v="0" actId="2696"/>
          <pc:sldLayoutMkLst>
            <pc:docMk/>
            <pc:sldMasterMk cId="3461613997" sldId="2147483923"/>
            <pc:sldLayoutMk cId="1196337027" sldId="2147483930"/>
          </pc:sldLayoutMkLst>
        </pc:sldLayoutChg>
        <pc:sldLayoutChg chg="del">
          <pc:chgData name="Gogarten, J. Peter" userId="08c346f3-9f2a-4776-a6cf-add1e690cd47" providerId="ADAL" clId="{F479DA70-4D7C-E246-853D-3F279AD735CA}" dt="2024-10-01T15:07:10.395" v="0" actId="2696"/>
          <pc:sldLayoutMkLst>
            <pc:docMk/>
            <pc:sldMasterMk cId="3461613997" sldId="2147483923"/>
            <pc:sldLayoutMk cId="811391160" sldId="2147483931"/>
          </pc:sldLayoutMkLst>
        </pc:sldLayoutChg>
        <pc:sldLayoutChg chg="del">
          <pc:chgData name="Gogarten, J. Peter" userId="08c346f3-9f2a-4776-a6cf-add1e690cd47" providerId="ADAL" clId="{F479DA70-4D7C-E246-853D-3F279AD735CA}" dt="2024-10-01T15:07:10.395" v="0" actId="2696"/>
          <pc:sldLayoutMkLst>
            <pc:docMk/>
            <pc:sldMasterMk cId="3461613997" sldId="2147483923"/>
            <pc:sldLayoutMk cId="350044725" sldId="2147483932"/>
          </pc:sldLayoutMkLst>
        </pc:sldLayoutChg>
        <pc:sldLayoutChg chg="del">
          <pc:chgData name="Gogarten, J. Peter" userId="08c346f3-9f2a-4776-a6cf-add1e690cd47" providerId="ADAL" clId="{F479DA70-4D7C-E246-853D-3F279AD735CA}" dt="2024-10-01T15:07:10.395" v="0" actId="2696"/>
          <pc:sldLayoutMkLst>
            <pc:docMk/>
            <pc:sldMasterMk cId="3461613997" sldId="2147483923"/>
            <pc:sldLayoutMk cId="2508313374" sldId="2147483933"/>
          </pc:sldLayoutMkLst>
        </pc:sldLayoutChg>
        <pc:sldLayoutChg chg="del">
          <pc:chgData name="Gogarten, J. Peter" userId="08c346f3-9f2a-4776-a6cf-add1e690cd47" providerId="ADAL" clId="{F479DA70-4D7C-E246-853D-3F279AD735CA}" dt="2024-10-01T15:07:10.395" v="0" actId="2696"/>
          <pc:sldLayoutMkLst>
            <pc:docMk/>
            <pc:sldMasterMk cId="3461613997" sldId="2147483923"/>
            <pc:sldLayoutMk cId="3197690646" sldId="2147483934"/>
          </pc:sldLayoutMkLst>
        </pc:sldLayoutChg>
      </pc:sldMasterChg>
      <pc:sldMasterChg chg="del delSldLayout">
        <pc:chgData name="Gogarten, J. Peter" userId="08c346f3-9f2a-4776-a6cf-add1e690cd47" providerId="ADAL" clId="{F479DA70-4D7C-E246-853D-3F279AD735CA}" dt="2024-10-01T15:07:10.395" v="0" actId="2696"/>
        <pc:sldMasterMkLst>
          <pc:docMk/>
          <pc:sldMasterMk cId="2414703607" sldId="2147483940"/>
        </pc:sldMasterMkLst>
        <pc:sldLayoutChg chg="del">
          <pc:chgData name="Gogarten, J. Peter" userId="08c346f3-9f2a-4776-a6cf-add1e690cd47" providerId="ADAL" clId="{F479DA70-4D7C-E246-853D-3F279AD735CA}" dt="2024-10-01T15:07:10.395" v="0" actId="2696"/>
          <pc:sldLayoutMkLst>
            <pc:docMk/>
            <pc:sldMasterMk cId="2414703607" sldId="2147483940"/>
            <pc:sldLayoutMk cId="1073494160" sldId="2147483941"/>
          </pc:sldLayoutMkLst>
        </pc:sldLayoutChg>
        <pc:sldLayoutChg chg="del">
          <pc:chgData name="Gogarten, J. Peter" userId="08c346f3-9f2a-4776-a6cf-add1e690cd47" providerId="ADAL" clId="{F479DA70-4D7C-E246-853D-3F279AD735CA}" dt="2024-10-01T15:07:10.395" v="0" actId="2696"/>
          <pc:sldLayoutMkLst>
            <pc:docMk/>
            <pc:sldMasterMk cId="2414703607" sldId="2147483940"/>
            <pc:sldLayoutMk cId="294846218" sldId="2147483942"/>
          </pc:sldLayoutMkLst>
        </pc:sldLayoutChg>
        <pc:sldLayoutChg chg="del">
          <pc:chgData name="Gogarten, J. Peter" userId="08c346f3-9f2a-4776-a6cf-add1e690cd47" providerId="ADAL" clId="{F479DA70-4D7C-E246-853D-3F279AD735CA}" dt="2024-10-01T15:07:10.395" v="0" actId="2696"/>
          <pc:sldLayoutMkLst>
            <pc:docMk/>
            <pc:sldMasterMk cId="2414703607" sldId="2147483940"/>
            <pc:sldLayoutMk cId="2799171327" sldId="2147483943"/>
          </pc:sldLayoutMkLst>
        </pc:sldLayoutChg>
        <pc:sldLayoutChg chg="del">
          <pc:chgData name="Gogarten, J. Peter" userId="08c346f3-9f2a-4776-a6cf-add1e690cd47" providerId="ADAL" clId="{F479DA70-4D7C-E246-853D-3F279AD735CA}" dt="2024-10-01T15:07:10.395" v="0" actId="2696"/>
          <pc:sldLayoutMkLst>
            <pc:docMk/>
            <pc:sldMasterMk cId="2414703607" sldId="2147483940"/>
            <pc:sldLayoutMk cId="2614634704" sldId="2147483944"/>
          </pc:sldLayoutMkLst>
        </pc:sldLayoutChg>
        <pc:sldLayoutChg chg="del">
          <pc:chgData name="Gogarten, J. Peter" userId="08c346f3-9f2a-4776-a6cf-add1e690cd47" providerId="ADAL" clId="{F479DA70-4D7C-E246-853D-3F279AD735CA}" dt="2024-10-01T15:07:10.395" v="0" actId="2696"/>
          <pc:sldLayoutMkLst>
            <pc:docMk/>
            <pc:sldMasterMk cId="2414703607" sldId="2147483940"/>
            <pc:sldLayoutMk cId="3949289237" sldId="2147483945"/>
          </pc:sldLayoutMkLst>
        </pc:sldLayoutChg>
        <pc:sldLayoutChg chg="del">
          <pc:chgData name="Gogarten, J. Peter" userId="08c346f3-9f2a-4776-a6cf-add1e690cd47" providerId="ADAL" clId="{F479DA70-4D7C-E246-853D-3F279AD735CA}" dt="2024-10-01T15:07:10.395" v="0" actId="2696"/>
          <pc:sldLayoutMkLst>
            <pc:docMk/>
            <pc:sldMasterMk cId="2414703607" sldId="2147483940"/>
            <pc:sldLayoutMk cId="163361939" sldId="2147483946"/>
          </pc:sldLayoutMkLst>
        </pc:sldLayoutChg>
        <pc:sldLayoutChg chg="del">
          <pc:chgData name="Gogarten, J. Peter" userId="08c346f3-9f2a-4776-a6cf-add1e690cd47" providerId="ADAL" clId="{F479DA70-4D7C-E246-853D-3F279AD735CA}" dt="2024-10-01T15:07:10.395" v="0" actId="2696"/>
          <pc:sldLayoutMkLst>
            <pc:docMk/>
            <pc:sldMasterMk cId="2414703607" sldId="2147483940"/>
            <pc:sldLayoutMk cId="668458668" sldId="2147483947"/>
          </pc:sldLayoutMkLst>
        </pc:sldLayoutChg>
        <pc:sldLayoutChg chg="del">
          <pc:chgData name="Gogarten, J. Peter" userId="08c346f3-9f2a-4776-a6cf-add1e690cd47" providerId="ADAL" clId="{F479DA70-4D7C-E246-853D-3F279AD735CA}" dt="2024-10-01T15:07:10.395" v="0" actId="2696"/>
          <pc:sldLayoutMkLst>
            <pc:docMk/>
            <pc:sldMasterMk cId="2414703607" sldId="2147483940"/>
            <pc:sldLayoutMk cId="3749713144" sldId="2147483948"/>
          </pc:sldLayoutMkLst>
        </pc:sldLayoutChg>
        <pc:sldLayoutChg chg="del">
          <pc:chgData name="Gogarten, J. Peter" userId="08c346f3-9f2a-4776-a6cf-add1e690cd47" providerId="ADAL" clId="{F479DA70-4D7C-E246-853D-3F279AD735CA}" dt="2024-10-01T15:07:10.395" v="0" actId="2696"/>
          <pc:sldLayoutMkLst>
            <pc:docMk/>
            <pc:sldMasterMk cId="2414703607" sldId="2147483940"/>
            <pc:sldLayoutMk cId="2743623169" sldId="2147483949"/>
          </pc:sldLayoutMkLst>
        </pc:sldLayoutChg>
        <pc:sldLayoutChg chg="del">
          <pc:chgData name="Gogarten, J. Peter" userId="08c346f3-9f2a-4776-a6cf-add1e690cd47" providerId="ADAL" clId="{F479DA70-4D7C-E246-853D-3F279AD735CA}" dt="2024-10-01T15:07:10.395" v="0" actId="2696"/>
          <pc:sldLayoutMkLst>
            <pc:docMk/>
            <pc:sldMasterMk cId="2414703607" sldId="2147483940"/>
            <pc:sldLayoutMk cId="1556334736" sldId="2147483950"/>
          </pc:sldLayoutMkLst>
        </pc:sldLayoutChg>
        <pc:sldLayoutChg chg="del">
          <pc:chgData name="Gogarten, J. Peter" userId="08c346f3-9f2a-4776-a6cf-add1e690cd47" providerId="ADAL" clId="{F479DA70-4D7C-E246-853D-3F279AD735CA}" dt="2024-10-01T15:07:10.395" v="0" actId="2696"/>
          <pc:sldLayoutMkLst>
            <pc:docMk/>
            <pc:sldMasterMk cId="2414703607" sldId="2147483940"/>
            <pc:sldLayoutMk cId="405268241" sldId="2147483951"/>
          </pc:sldLayoutMkLst>
        </pc:sldLayoutChg>
      </pc:sldMasterChg>
      <pc:sldMasterChg chg="del delSldLayout">
        <pc:chgData name="Gogarten, J. Peter" userId="08c346f3-9f2a-4776-a6cf-add1e690cd47" providerId="ADAL" clId="{F479DA70-4D7C-E246-853D-3F279AD735CA}" dt="2024-10-01T15:07:10.395" v="0" actId="2696"/>
        <pc:sldMasterMkLst>
          <pc:docMk/>
          <pc:sldMasterMk cId="3874505825" sldId="2147483952"/>
        </pc:sldMasterMkLst>
        <pc:sldLayoutChg chg="del">
          <pc:chgData name="Gogarten, J. Peter" userId="08c346f3-9f2a-4776-a6cf-add1e690cd47" providerId="ADAL" clId="{F479DA70-4D7C-E246-853D-3F279AD735CA}" dt="2024-10-01T15:07:10.395" v="0" actId="2696"/>
          <pc:sldLayoutMkLst>
            <pc:docMk/>
            <pc:sldMasterMk cId="3874505825" sldId="2147483952"/>
            <pc:sldLayoutMk cId="2716427457" sldId="2147483953"/>
          </pc:sldLayoutMkLst>
        </pc:sldLayoutChg>
        <pc:sldLayoutChg chg="del">
          <pc:chgData name="Gogarten, J. Peter" userId="08c346f3-9f2a-4776-a6cf-add1e690cd47" providerId="ADAL" clId="{F479DA70-4D7C-E246-853D-3F279AD735CA}" dt="2024-10-01T15:07:10.395" v="0" actId="2696"/>
          <pc:sldLayoutMkLst>
            <pc:docMk/>
            <pc:sldMasterMk cId="3874505825" sldId="2147483952"/>
            <pc:sldLayoutMk cId="4252544657" sldId="2147483954"/>
          </pc:sldLayoutMkLst>
        </pc:sldLayoutChg>
        <pc:sldLayoutChg chg="del">
          <pc:chgData name="Gogarten, J. Peter" userId="08c346f3-9f2a-4776-a6cf-add1e690cd47" providerId="ADAL" clId="{F479DA70-4D7C-E246-853D-3F279AD735CA}" dt="2024-10-01T15:07:10.395" v="0" actId="2696"/>
          <pc:sldLayoutMkLst>
            <pc:docMk/>
            <pc:sldMasterMk cId="3874505825" sldId="2147483952"/>
            <pc:sldLayoutMk cId="3952363547" sldId="2147483955"/>
          </pc:sldLayoutMkLst>
        </pc:sldLayoutChg>
        <pc:sldLayoutChg chg="del">
          <pc:chgData name="Gogarten, J. Peter" userId="08c346f3-9f2a-4776-a6cf-add1e690cd47" providerId="ADAL" clId="{F479DA70-4D7C-E246-853D-3F279AD735CA}" dt="2024-10-01T15:07:10.395" v="0" actId="2696"/>
          <pc:sldLayoutMkLst>
            <pc:docMk/>
            <pc:sldMasterMk cId="3874505825" sldId="2147483952"/>
            <pc:sldLayoutMk cId="1832020986" sldId="2147483956"/>
          </pc:sldLayoutMkLst>
        </pc:sldLayoutChg>
      </pc:sldMasterChg>
      <pc:sldMasterChg chg="del delSldLayout">
        <pc:chgData name="Gogarten, J. Peter" userId="08c346f3-9f2a-4776-a6cf-add1e690cd47" providerId="ADAL" clId="{F479DA70-4D7C-E246-853D-3F279AD735CA}" dt="2024-10-01T15:07:10.395" v="0" actId="2696"/>
        <pc:sldMasterMkLst>
          <pc:docMk/>
          <pc:sldMasterMk cId="1840081521" sldId="2147483957"/>
        </pc:sldMasterMkLst>
        <pc:sldLayoutChg chg="del">
          <pc:chgData name="Gogarten, J. Peter" userId="08c346f3-9f2a-4776-a6cf-add1e690cd47" providerId="ADAL" clId="{F479DA70-4D7C-E246-853D-3F279AD735CA}" dt="2024-10-01T15:07:10.395" v="0" actId="2696"/>
          <pc:sldLayoutMkLst>
            <pc:docMk/>
            <pc:sldMasterMk cId="1840081521" sldId="2147483957"/>
            <pc:sldLayoutMk cId="1575848306" sldId="2147483958"/>
          </pc:sldLayoutMkLst>
        </pc:sldLayoutChg>
        <pc:sldLayoutChg chg="del">
          <pc:chgData name="Gogarten, J. Peter" userId="08c346f3-9f2a-4776-a6cf-add1e690cd47" providerId="ADAL" clId="{F479DA70-4D7C-E246-853D-3F279AD735CA}" dt="2024-10-01T15:07:10.395" v="0" actId="2696"/>
          <pc:sldLayoutMkLst>
            <pc:docMk/>
            <pc:sldMasterMk cId="1840081521" sldId="2147483957"/>
            <pc:sldLayoutMk cId="1059372034" sldId="2147483959"/>
          </pc:sldLayoutMkLst>
        </pc:sldLayoutChg>
        <pc:sldLayoutChg chg="del">
          <pc:chgData name="Gogarten, J. Peter" userId="08c346f3-9f2a-4776-a6cf-add1e690cd47" providerId="ADAL" clId="{F479DA70-4D7C-E246-853D-3F279AD735CA}" dt="2024-10-01T15:07:10.395" v="0" actId="2696"/>
          <pc:sldLayoutMkLst>
            <pc:docMk/>
            <pc:sldMasterMk cId="1840081521" sldId="2147483957"/>
            <pc:sldLayoutMk cId="1801898566" sldId="2147483960"/>
          </pc:sldLayoutMkLst>
        </pc:sldLayoutChg>
        <pc:sldLayoutChg chg="del">
          <pc:chgData name="Gogarten, J. Peter" userId="08c346f3-9f2a-4776-a6cf-add1e690cd47" providerId="ADAL" clId="{F479DA70-4D7C-E246-853D-3F279AD735CA}" dt="2024-10-01T15:07:10.395" v="0" actId="2696"/>
          <pc:sldLayoutMkLst>
            <pc:docMk/>
            <pc:sldMasterMk cId="1840081521" sldId="2147483957"/>
            <pc:sldLayoutMk cId="3292794006" sldId="2147483961"/>
          </pc:sldLayoutMkLst>
        </pc:sldLayoutChg>
        <pc:sldLayoutChg chg="del">
          <pc:chgData name="Gogarten, J. Peter" userId="08c346f3-9f2a-4776-a6cf-add1e690cd47" providerId="ADAL" clId="{F479DA70-4D7C-E246-853D-3F279AD735CA}" dt="2024-10-01T15:07:10.395" v="0" actId="2696"/>
          <pc:sldLayoutMkLst>
            <pc:docMk/>
            <pc:sldMasterMk cId="1840081521" sldId="2147483957"/>
            <pc:sldLayoutMk cId="2681476162" sldId="2147483962"/>
          </pc:sldLayoutMkLst>
        </pc:sldLayoutChg>
        <pc:sldLayoutChg chg="del">
          <pc:chgData name="Gogarten, J. Peter" userId="08c346f3-9f2a-4776-a6cf-add1e690cd47" providerId="ADAL" clId="{F479DA70-4D7C-E246-853D-3F279AD735CA}" dt="2024-10-01T15:07:10.395" v="0" actId="2696"/>
          <pc:sldLayoutMkLst>
            <pc:docMk/>
            <pc:sldMasterMk cId="1840081521" sldId="2147483957"/>
            <pc:sldLayoutMk cId="1454677812" sldId="2147483963"/>
          </pc:sldLayoutMkLst>
        </pc:sldLayoutChg>
        <pc:sldLayoutChg chg="del">
          <pc:chgData name="Gogarten, J. Peter" userId="08c346f3-9f2a-4776-a6cf-add1e690cd47" providerId="ADAL" clId="{F479DA70-4D7C-E246-853D-3F279AD735CA}" dt="2024-10-01T15:07:10.395" v="0" actId="2696"/>
          <pc:sldLayoutMkLst>
            <pc:docMk/>
            <pc:sldMasterMk cId="1840081521" sldId="2147483957"/>
            <pc:sldLayoutMk cId="1025096691" sldId="2147483964"/>
          </pc:sldLayoutMkLst>
        </pc:sldLayoutChg>
        <pc:sldLayoutChg chg="del">
          <pc:chgData name="Gogarten, J. Peter" userId="08c346f3-9f2a-4776-a6cf-add1e690cd47" providerId="ADAL" clId="{F479DA70-4D7C-E246-853D-3F279AD735CA}" dt="2024-10-01T15:07:10.395" v="0" actId="2696"/>
          <pc:sldLayoutMkLst>
            <pc:docMk/>
            <pc:sldMasterMk cId="1840081521" sldId="2147483957"/>
            <pc:sldLayoutMk cId="826631691" sldId="2147483965"/>
          </pc:sldLayoutMkLst>
        </pc:sldLayoutChg>
        <pc:sldLayoutChg chg="del">
          <pc:chgData name="Gogarten, J. Peter" userId="08c346f3-9f2a-4776-a6cf-add1e690cd47" providerId="ADAL" clId="{F479DA70-4D7C-E246-853D-3F279AD735CA}" dt="2024-10-01T15:07:10.395" v="0" actId="2696"/>
          <pc:sldLayoutMkLst>
            <pc:docMk/>
            <pc:sldMasterMk cId="1840081521" sldId="2147483957"/>
            <pc:sldLayoutMk cId="1525722559" sldId="2147483966"/>
          </pc:sldLayoutMkLst>
        </pc:sldLayoutChg>
        <pc:sldLayoutChg chg="del">
          <pc:chgData name="Gogarten, J. Peter" userId="08c346f3-9f2a-4776-a6cf-add1e690cd47" providerId="ADAL" clId="{F479DA70-4D7C-E246-853D-3F279AD735CA}" dt="2024-10-01T15:07:10.395" v="0" actId="2696"/>
          <pc:sldLayoutMkLst>
            <pc:docMk/>
            <pc:sldMasterMk cId="1840081521" sldId="2147483957"/>
            <pc:sldLayoutMk cId="2739466631" sldId="2147483967"/>
          </pc:sldLayoutMkLst>
        </pc:sldLayoutChg>
        <pc:sldLayoutChg chg="del">
          <pc:chgData name="Gogarten, J. Peter" userId="08c346f3-9f2a-4776-a6cf-add1e690cd47" providerId="ADAL" clId="{F479DA70-4D7C-E246-853D-3F279AD735CA}" dt="2024-10-01T15:07:10.395" v="0" actId="2696"/>
          <pc:sldLayoutMkLst>
            <pc:docMk/>
            <pc:sldMasterMk cId="1840081521" sldId="2147483957"/>
            <pc:sldLayoutMk cId="4134658083" sldId="2147483968"/>
          </pc:sldLayoutMkLst>
        </pc:sldLayoutChg>
      </pc:sldMasterChg>
      <pc:sldMasterChg chg="del delSldLayout">
        <pc:chgData name="Gogarten, J. Peter" userId="08c346f3-9f2a-4776-a6cf-add1e690cd47" providerId="ADAL" clId="{F479DA70-4D7C-E246-853D-3F279AD735CA}" dt="2024-10-01T15:07:10.395" v="0" actId="2696"/>
        <pc:sldMasterMkLst>
          <pc:docMk/>
          <pc:sldMasterMk cId="1620008451" sldId="2147483969"/>
        </pc:sldMasterMkLst>
        <pc:sldLayoutChg chg="del">
          <pc:chgData name="Gogarten, J. Peter" userId="08c346f3-9f2a-4776-a6cf-add1e690cd47" providerId="ADAL" clId="{F479DA70-4D7C-E246-853D-3F279AD735CA}" dt="2024-10-01T15:07:10.395" v="0" actId="2696"/>
          <pc:sldLayoutMkLst>
            <pc:docMk/>
            <pc:sldMasterMk cId="1620008451" sldId="2147483969"/>
            <pc:sldLayoutMk cId="1167660045" sldId="2147483970"/>
          </pc:sldLayoutMkLst>
        </pc:sldLayoutChg>
      </pc:sldMasterChg>
      <pc:sldMasterChg chg="del delSldLayout">
        <pc:chgData name="Gogarten, J. Peter" userId="08c346f3-9f2a-4776-a6cf-add1e690cd47" providerId="ADAL" clId="{F479DA70-4D7C-E246-853D-3F279AD735CA}" dt="2024-10-01T15:07:10.395" v="0" actId="2696"/>
        <pc:sldMasterMkLst>
          <pc:docMk/>
          <pc:sldMasterMk cId="4016535192" sldId="2147483981"/>
        </pc:sldMasterMkLst>
        <pc:sldLayoutChg chg="del">
          <pc:chgData name="Gogarten, J. Peter" userId="08c346f3-9f2a-4776-a6cf-add1e690cd47" providerId="ADAL" clId="{F479DA70-4D7C-E246-853D-3F279AD735CA}" dt="2024-10-01T15:07:10.395" v="0" actId="2696"/>
          <pc:sldLayoutMkLst>
            <pc:docMk/>
            <pc:sldMasterMk cId="4016535192" sldId="2147483981"/>
            <pc:sldLayoutMk cId="2604397967" sldId="2147483982"/>
          </pc:sldLayoutMkLst>
        </pc:sldLayoutChg>
        <pc:sldLayoutChg chg="del">
          <pc:chgData name="Gogarten, J. Peter" userId="08c346f3-9f2a-4776-a6cf-add1e690cd47" providerId="ADAL" clId="{F479DA70-4D7C-E246-853D-3F279AD735CA}" dt="2024-10-01T15:07:10.395" v="0" actId="2696"/>
          <pc:sldLayoutMkLst>
            <pc:docMk/>
            <pc:sldMasterMk cId="4016535192" sldId="2147483981"/>
            <pc:sldLayoutMk cId="22775383" sldId="2147483983"/>
          </pc:sldLayoutMkLst>
        </pc:sldLayoutChg>
        <pc:sldLayoutChg chg="del">
          <pc:chgData name="Gogarten, J. Peter" userId="08c346f3-9f2a-4776-a6cf-add1e690cd47" providerId="ADAL" clId="{F479DA70-4D7C-E246-853D-3F279AD735CA}" dt="2024-10-01T15:07:10.395" v="0" actId="2696"/>
          <pc:sldLayoutMkLst>
            <pc:docMk/>
            <pc:sldMasterMk cId="4016535192" sldId="2147483981"/>
            <pc:sldLayoutMk cId="1860603576" sldId="2147483984"/>
          </pc:sldLayoutMkLst>
        </pc:sldLayoutChg>
        <pc:sldLayoutChg chg="del">
          <pc:chgData name="Gogarten, J. Peter" userId="08c346f3-9f2a-4776-a6cf-add1e690cd47" providerId="ADAL" clId="{F479DA70-4D7C-E246-853D-3F279AD735CA}" dt="2024-10-01T15:07:10.395" v="0" actId="2696"/>
          <pc:sldLayoutMkLst>
            <pc:docMk/>
            <pc:sldMasterMk cId="4016535192" sldId="2147483981"/>
            <pc:sldLayoutMk cId="4175874493" sldId="2147483985"/>
          </pc:sldLayoutMkLst>
        </pc:sldLayoutChg>
        <pc:sldLayoutChg chg="del">
          <pc:chgData name="Gogarten, J. Peter" userId="08c346f3-9f2a-4776-a6cf-add1e690cd47" providerId="ADAL" clId="{F479DA70-4D7C-E246-853D-3F279AD735CA}" dt="2024-10-01T15:07:10.395" v="0" actId="2696"/>
          <pc:sldLayoutMkLst>
            <pc:docMk/>
            <pc:sldMasterMk cId="4016535192" sldId="2147483981"/>
            <pc:sldLayoutMk cId="740721297" sldId="2147483986"/>
          </pc:sldLayoutMkLst>
        </pc:sldLayoutChg>
        <pc:sldLayoutChg chg="del">
          <pc:chgData name="Gogarten, J. Peter" userId="08c346f3-9f2a-4776-a6cf-add1e690cd47" providerId="ADAL" clId="{F479DA70-4D7C-E246-853D-3F279AD735CA}" dt="2024-10-01T15:07:10.395" v="0" actId="2696"/>
          <pc:sldLayoutMkLst>
            <pc:docMk/>
            <pc:sldMasterMk cId="4016535192" sldId="2147483981"/>
            <pc:sldLayoutMk cId="3865583158" sldId="2147483987"/>
          </pc:sldLayoutMkLst>
        </pc:sldLayoutChg>
        <pc:sldLayoutChg chg="del">
          <pc:chgData name="Gogarten, J. Peter" userId="08c346f3-9f2a-4776-a6cf-add1e690cd47" providerId="ADAL" clId="{F479DA70-4D7C-E246-853D-3F279AD735CA}" dt="2024-10-01T15:07:10.395" v="0" actId="2696"/>
          <pc:sldLayoutMkLst>
            <pc:docMk/>
            <pc:sldMasterMk cId="4016535192" sldId="2147483981"/>
            <pc:sldLayoutMk cId="2489642054" sldId="2147483988"/>
          </pc:sldLayoutMkLst>
        </pc:sldLayoutChg>
        <pc:sldLayoutChg chg="del">
          <pc:chgData name="Gogarten, J. Peter" userId="08c346f3-9f2a-4776-a6cf-add1e690cd47" providerId="ADAL" clId="{F479DA70-4D7C-E246-853D-3F279AD735CA}" dt="2024-10-01T15:07:10.395" v="0" actId="2696"/>
          <pc:sldLayoutMkLst>
            <pc:docMk/>
            <pc:sldMasterMk cId="4016535192" sldId="2147483981"/>
            <pc:sldLayoutMk cId="3336387527" sldId="2147483989"/>
          </pc:sldLayoutMkLst>
        </pc:sldLayoutChg>
        <pc:sldLayoutChg chg="del">
          <pc:chgData name="Gogarten, J. Peter" userId="08c346f3-9f2a-4776-a6cf-add1e690cd47" providerId="ADAL" clId="{F479DA70-4D7C-E246-853D-3F279AD735CA}" dt="2024-10-01T15:07:10.395" v="0" actId="2696"/>
          <pc:sldLayoutMkLst>
            <pc:docMk/>
            <pc:sldMasterMk cId="4016535192" sldId="2147483981"/>
            <pc:sldLayoutMk cId="1414089734" sldId="2147483990"/>
          </pc:sldLayoutMkLst>
        </pc:sldLayoutChg>
        <pc:sldLayoutChg chg="del">
          <pc:chgData name="Gogarten, J. Peter" userId="08c346f3-9f2a-4776-a6cf-add1e690cd47" providerId="ADAL" clId="{F479DA70-4D7C-E246-853D-3F279AD735CA}" dt="2024-10-01T15:07:10.395" v="0" actId="2696"/>
          <pc:sldLayoutMkLst>
            <pc:docMk/>
            <pc:sldMasterMk cId="4016535192" sldId="2147483981"/>
            <pc:sldLayoutMk cId="2095294829" sldId="2147483991"/>
          </pc:sldLayoutMkLst>
        </pc:sldLayoutChg>
        <pc:sldLayoutChg chg="del">
          <pc:chgData name="Gogarten, J. Peter" userId="08c346f3-9f2a-4776-a6cf-add1e690cd47" providerId="ADAL" clId="{F479DA70-4D7C-E246-853D-3F279AD735CA}" dt="2024-10-01T15:07:10.395" v="0" actId="2696"/>
          <pc:sldLayoutMkLst>
            <pc:docMk/>
            <pc:sldMasterMk cId="4016535192" sldId="2147483981"/>
            <pc:sldLayoutMk cId="3673474204" sldId="2147483992"/>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4131FDC1-D3B0-1A43-89C6-E0CE335BE8F5}" type="datetimeFigureOut">
              <a:rPr lang="en-US" smtClean="0"/>
              <a:t>10/1/24</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B2E02C57-E5B3-B948-A3CD-A637B62C0400}" type="slidenum">
              <a:rPr lang="en-US" smtClean="0"/>
              <a:t>‹#›</a:t>
            </a:fld>
            <a:endParaRPr lang="en-US"/>
          </a:p>
        </p:txBody>
      </p:sp>
    </p:spTree>
    <p:extLst>
      <p:ext uri="{BB962C8B-B14F-4D97-AF65-F5344CB8AC3E}">
        <p14:creationId xmlns:p14="http://schemas.microsoft.com/office/powerpoint/2010/main" val="15097979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C43E8F1D-492A-2345-B301-E2EB021EAB9A}" type="datetime1">
              <a:rPr lang="en-US"/>
              <a:pPr/>
              <a:t>10/1/24</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B4B5E3BC-C256-4D4B-86BA-2630D8C0A5D8}" type="slidenum">
              <a:rPr lang="en-US"/>
              <a:pPr/>
              <a:t>‹#›</a:t>
            </a:fld>
            <a:endParaRPr lang="en-US"/>
          </a:p>
        </p:txBody>
      </p:sp>
    </p:spTree>
    <p:extLst>
      <p:ext uri="{BB962C8B-B14F-4D97-AF65-F5344CB8AC3E}">
        <p14:creationId xmlns:p14="http://schemas.microsoft.com/office/powerpoint/2010/main" val="2807606162"/>
      </p:ext>
    </p:extLst>
  </p:cSld>
  <p:clrMap bg1="lt1" tx1="dk1" bg2="lt2" tx2="dk2" accent1="accent1" accent2="accent2" accent3="accent3" accent4="accent4" accent5="accent5" accent6="accent6" hlink="hlink" folHlink="folHlink"/>
  <p:notesStyle>
    <a:lvl1pPr algn="l" defTabSz="453653" rtl="0" eaLnBrk="0" fontAlgn="base" hangingPunct="0">
      <a:spcBef>
        <a:spcPct val="30000"/>
      </a:spcBef>
      <a:spcAft>
        <a:spcPct val="0"/>
      </a:spcAft>
      <a:defRPr sz="1200" kern="1200">
        <a:solidFill>
          <a:schemeClr val="tx1"/>
        </a:solidFill>
        <a:latin typeface="+mn-lt"/>
        <a:ea typeface="ＭＳ Ｐゴシック" pitchFamily="-128" charset="-128"/>
        <a:cs typeface="ＭＳ Ｐゴシック" pitchFamily="-128" charset="-128"/>
      </a:defRPr>
    </a:lvl1pPr>
    <a:lvl2pPr marL="453653" algn="l" defTabSz="453653" rtl="0" eaLnBrk="0" fontAlgn="base" hangingPunct="0">
      <a:spcBef>
        <a:spcPct val="30000"/>
      </a:spcBef>
      <a:spcAft>
        <a:spcPct val="0"/>
      </a:spcAft>
      <a:defRPr sz="1200" kern="1200">
        <a:solidFill>
          <a:schemeClr val="tx1"/>
        </a:solidFill>
        <a:latin typeface="+mn-lt"/>
        <a:ea typeface="ＭＳ Ｐゴシック" pitchFamily="-128" charset="-128"/>
        <a:cs typeface="+mn-cs"/>
      </a:defRPr>
    </a:lvl2pPr>
    <a:lvl3pPr marL="910481" algn="l" defTabSz="453653" rtl="0" eaLnBrk="0" fontAlgn="base" hangingPunct="0">
      <a:spcBef>
        <a:spcPct val="30000"/>
      </a:spcBef>
      <a:spcAft>
        <a:spcPct val="0"/>
      </a:spcAft>
      <a:defRPr sz="1200" kern="1200">
        <a:solidFill>
          <a:schemeClr val="tx1"/>
        </a:solidFill>
        <a:latin typeface="+mn-lt"/>
        <a:ea typeface="ＭＳ Ｐゴシック" pitchFamily="-128" charset="-128"/>
        <a:cs typeface="+mn-cs"/>
      </a:defRPr>
    </a:lvl3pPr>
    <a:lvl4pPr marL="1365720" algn="l" defTabSz="453653" rtl="0" eaLnBrk="0" fontAlgn="base" hangingPunct="0">
      <a:spcBef>
        <a:spcPct val="30000"/>
      </a:spcBef>
      <a:spcAft>
        <a:spcPct val="0"/>
      </a:spcAft>
      <a:defRPr sz="1200" kern="1200">
        <a:solidFill>
          <a:schemeClr val="tx1"/>
        </a:solidFill>
        <a:latin typeface="+mn-lt"/>
        <a:ea typeface="ＭＳ Ｐゴシック" pitchFamily="-128" charset="-128"/>
        <a:cs typeface="+mn-cs"/>
      </a:defRPr>
    </a:lvl4pPr>
    <a:lvl5pPr marL="1822545" algn="l" defTabSz="453653" rtl="0" eaLnBrk="0" fontAlgn="base" hangingPunct="0">
      <a:spcBef>
        <a:spcPct val="30000"/>
      </a:spcBef>
      <a:spcAft>
        <a:spcPct val="0"/>
      </a:spcAft>
      <a:defRPr sz="1200" kern="1200">
        <a:solidFill>
          <a:schemeClr val="tx1"/>
        </a:solidFill>
        <a:latin typeface="+mn-lt"/>
        <a:ea typeface="ＭＳ Ｐゴシック" pitchFamily="-128" charset="-128"/>
        <a:cs typeface="+mn-cs"/>
      </a:defRPr>
    </a:lvl5pPr>
    <a:lvl6pPr marL="2278794" algn="l" defTabSz="455762" rtl="0" eaLnBrk="1" latinLnBrk="0" hangingPunct="1">
      <a:defRPr sz="1200" kern="1200">
        <a:solidFill>
          <a:schemeClr val="tx1"/>
        </a:solidFill>
        <a:latin typeface="+mn-lt"/>
        <a:ea typeface="+mn-ea"/>
        <a:cs typeface="+mn-cs"/>
      </a:defRPr>
    </a:lvl6pPr>
    <a:lvl7pPr marL="2734551" algn="l" defTabSz="455762" rtl="0" eaLnBrk="1" latinLnBrk="0" hangingPunct="1">
      <a:defRPr sz="1200" kern="1200">
        <a:solidFill>
          <a:schemeClr val="tx1"/>
        </a:solidFill>
        <a:latin typeface="+mn-lt"/>
        <a:ea typeface="+mn-ea"/>
        <a:cs typeface="+mn-cs"/>
      </a:defRPr>
    </a:lvl7pPr>
    <a:lvl8pPr marL="3190313" algn="l" defTabSz="455762" rtl="0" eaLnBrk="1" latinLnBrk="0" hangingPunct="1">
      <a:defRPr sz="1200" kern="1200">
        <a:solidFill>
          <a:schemeClr val="tx1"/>
        </a:solidFill>
        <a:latin typeface="+mn-lt"/>
        <a:ea typeface="+mn-ea"/>
        <a:cs typeface="+mn-cs"/>
      </a:defRPr>
    </a:lvl8pPr>
    <a:lvl9pPr marL="3646069" algn="l" defTabSz="45576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B5E3BC-C256-4D4B-86BA-2630D8C0A5D8}" type="slidenum">
              <a:rPr lang="en-US" smtClean="0"/>
              <a:pPr/>
              <a:t>6</a:t>
            </a:fld>
            <a:endParaRPr lang="en-US"/>
          </a:p>
        </p:txBody>
      </p:sp>
    </p:spTree>
    <p:extLst>
      <p:ext uri="{BB962C8B-B14F-4D97-AF65-F5344CB8AC3E}">
        <p14:creationId xmlns:p14="http://schemas.microsoft.com/office/powerpoint/2010/main" val="771989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FEC98003-BEAC-EC4E-9196-FD20EE84F55A}" type="slidenum">
              <a:rPr lang="en-US">
                <a:solidFill>
                  <a:prstClr val="black"/>
                </a:solidFill>
              </a:rPr>
              <a:pPr/>
              <a:t>28</a:t>
            </a:fld>
            <a:endParaRPr lang="en-US">
              <a:solidFill>
                <a:prstClr val="black"/>
              </a:solidFill>
            </a:endParaRPr>
          </a:p>
        </p:txBody>
      </p:sp>
      <p:sp>
        <p:nvSpPr>
          <p:cNvPr id="78851" name="Rectangle 2"/>
          <p:cNvSpPr>
            <a:spLocks noGrp="1" noRot="1" noChangeAspect="1" noChangeArrowheads="1" noTextEdit="1"/>
          </p:cNvSpPr>
          <p:nvPr>
            <p:ph type="sldImg"/>
          </p:nvPr>
        </p:nvSpPr>
        <p:spPr>
          <a:xfrm>
            <a:off x="2286000" y="514350"/>
            <a:ext cx="4572000" cy="2571750"/>
          </a:xfrm>
          <a:ln/>
        </p:spPr>
      </p:sp>
      <p:sp>
        <p:nvSpPr>
          <p:cNvPr id="78852"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875420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B5E3BC-C256-4D4B-86BA-2630D8C0A5D8}" type="slidenum">
              <a:rPr lang="en-US" smtClean="0"/>
              <a:pPr/>
              <a:t>29</a:t>
            </a:fld>
            <a:endParaRPr lang="en-US"/>
          </a:p>
        </p:txBody>
      </p:sp>
    </p:spTree>
    <p:extLst>
      <p:ext uri="{BB962C8B-B14F-4D97-AF65-F5344CB8AC3E}">
        <p14:creationId xmlns:p14="http://schemas.microsoft.com/office/powerpoint/2010/main" val="1094560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1"/>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5762" indent="0" algn="ctr">
              <a:buNone/>
              <a:defRPr>
                <a:solidFill>
                  <a:schemeClr val="tx1">
                    <a:tint val="75000"/>
                  </a:schemeClr>
                </a:solidFill>
              </a:defRPr>
            </a:lvl2pPr>
            <a:lvl3pPr marL="911519" indent="0" algn="ctr">
              <a:buNone/>
              <a:defRPr>
                <a:solidFill>
                  <a:schemeClr val="tx1">
                    <a:tint val="75000"/>
                  </a:schemeClr>
                </a:solidFill>
              </a:defRPr>
            </a:lvl3pPr>
            <a:lvl4pPr marL="1367277" indent="0" algn="ctr">
              <a:buNone/>
              <a:defRPr>
                <a:solidFill>
                  <a:schemeClr val="tx1">
                    <a:tint val="75000"/>
                  </a:schemeClr>
                </a:solidFill>
              </a:defRPr>
            </a:lvl4pPr>
            <a:lvl5pPr marL="1823035" indent="0" algn="ctr">
              <a:buNone/>
              <a:defRPr>
                <a:solidFill>
                  <a:schemeClr val="tx1">
                    <a:tint val="75000"/>
                  </a:schemeClr>
                </a:solidFill>
              </a:defRPr>
            </a:lvl5pPr>
            <a:lvl6pPr marL="2278794" indent="0" algn="ctr">
              <a:buNone/>
              <a:defRPr>
                <a:solidFill>
                  <a:schemeClr val="tx1">
                    <a:tint val="75000"/>
                  </a:schemeClr>
                </a:solidFill>
              </a:defRPr>
            </a:lvl6pPr>
            <a:lvl7pPr marL="2734551" indent="0" algn="ctr">
              <a:buNone/>
              <a:defRPr>
                <a:solidFill>
                  <a:schemeClr val="tx1">
                    <a:tint val="75000"/>
                  </a:schemeClr>
                </a:solidFill>
              </a:defRPr>
            </a:lvl7pPr>
            <a:lvl8pPr marL="3190313" indent="0" algn="ctr">
              <a:buNone/>
              <a:defRPr>
                <a:solidFill>
                  <a:schemeClr val="tx1">
                    <a:tint val="75000"/>
                  </a:schemeClr>
                </a:solidFill>
              </a:defRPr>
            </a:lvl8pPr>
            <a:lvl9pPr marL="364606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9AD15D85-71ED-1043-97BE-C891F50EA369}" type="datetime1">
              <a:rPr lang="en-US"/>
              <a:pPr/>
              <a:t>10/1/24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EC90DC0-9AA7-8445-B3E4-3C9553C3DD33}" type="slidenum">
              <a:rPr lang="en-US"/>
              <a:pPr/>
              <a:t>‹#›</a:t>
            </a:fld>
            <a:endParaRPr lang="en-US"/>
          </a:p>
        </p:txBody>
      </p:sp>
    </p:spTree>
    <p:extLst>
      <p:ext uri="{BB962C8B-B14F-4D97-AF65-F5344CB8AC3E}">
        <p14:creationId xmlns:p14="http://schemas.microsoft.com/office/powerpoint/2010/main" val="3978463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6C99A86-9B56-FE43-8A16-383C02F76E7B}" type="datetime1">
              <a:rPr lang="en-US"/>
              <a:pPr/>
              <a:t>10/1/24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34B20E3-314D-774B-938B-6D3EED30B50E}" type="slidenum">
              <a:rPr lang="en-US"/>
              <a:pPr/>
              <a:t>‹#›</a:t>
            </a:fld>
            <a:endParaRPr lang="en-US"/>
          </a:p>
        </p:txBody>
      </p:sp>
    </p:spTree>
    <p:extLst>
      <p:ext uri="{BB962C8B-B14F-4D97-AF65-F5344CB8AC3E}">
        <p14:creationId xmlns:p14="http://schemas.microsoft.com/office/powerpoint/2010/main" val="1463221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3133F13-B740-FA40-806E-5F2E4DC4C43F}" type="datetime1">
              <a:rPr lang="en-US"/>
              <a:pPr/>
              <a:t>10/1/24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4866FFA-FAF1-AA43-9F59-39BD725A1BBA}" type="slidenum">
              <a:rPr lang="en-US"/>
              <a:pPr/>
              <a:t>‹#›</a:t>
            </a:fld>
            <a:endParaRPr lang="en-US"/>
          </a:p>
        </p:txBody>
      </p:sp>
    </p:spTree>
    <p:extLst>
      <p:ext uri="{BB962C8B-B14F-4D97-AF65-F5344CB8AC3E}">
        <p14:creationId xmlns:p14="http://schemas.microsoft.com/office/powerpoint/2010/main" val="4172219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pPr>
              <a:defRPr/>
            </a:pPr>
            <a:fld id="{6D475F53-3FF9-374C-8FAB-EB05AD6C766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014338"/>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pPr>
              <a:defRPr/>
            </a:pPr>
            <a:fld id="{E3AB813E-3865-DE47-B681-5CC60578E43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7739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pPr>
              <a:defRPr/>
            </a:pPr>
            <a:fld id="{E584DDA3-0DBA-1C4D-BE84-ED4870E7EEE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0885791"/>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pPr>
              <a:defRPr/>
            </a:pPr>
            <a:endParaRPr lang="en-US">
              <a:solidFill>
                <a:srgbClr val="000000"/>
              </a:solidFill>
            </a:endParaRPr>
          </a:p>
        </p:txBody>
      </p:sp>
      <p:sp>
        <p:nvSpPr>
          <p:cNvPr id="9" name="Footer Placeholder 8"/>
          <p:cNvSpPr>
            <a:spLocks noGrp="1"/>
          </p:cNvSpPr>
          <p:nvPr>
            <p:ph type="ftr" sz="quarter" idx="11"/>
          </p:nvPr>
        </p:nvSpPr>
        <p:spPr/>
        <p:txBody>
          <a:bodyPr/>
          <a:lstStyle/>
          <a:p>
            <a:pPr>
              <a:defRPr/>
            </a:pPr>
            <a:endParaRPr lang="en-US">
              <a:solidFill>
                <a:srgbClr val="000000"/>
              </a:solidFill>
            </a:endParaRPr>
          </a:p>
        </p:txBody>
      </p:sp>
      <p:sp>
        <p:nvSpPr>
          <p:cNvPr id="10" name="Slide Number Placeholder 9"/>
          <p:cNvSpPr>
            <a:spLocks noGrp="1"/>
          </p:cNvSpPr>
          <p:nvPr>
            <p:ph type="sldNum" sz="quarter" idx="12"/>
          </p:nvPr>
        </p:nvSpPr>
        <p:spPr/>
        <p:txBody>
          <a:bodyPr/>
          <a:lstStyle/>
          <a:p>
            <a:pPr>
              <a:defRPr/>
            </a:pPr>
            <a:fld id="{283C15DF-512C-5F43-B67A-F57B171A270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420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pPr defTabSz="898539">
              <a:defRPr/>
            </a:pPr>
            <a:endParaRPr lang="en-US">
              <a:solidFill>
                <a:srgbClr val="000000"/>
              </a:solidFill>
            </a:endParaRPr>
          </a:p>
        </p:txBody>
      </p:sp>
      <p:sp>
        <p:nvSpPr>
          <p:cNvPr id="8" name="Footer Placeholder 7"/>
          <p:cNvSpPr>
            <a:spLocks noGrp="1"/>
          </p:cNvSpPr>
          <p:nvPr>
            <p:ph type="ftr" sz="quarter" idx="11"/>
          </p:nvPr>
        </p:nvSpPr>
        <p:spPr/>
        <p:txBody>
          <a:bodyPr/>
          <a:lstStyle/>
          <a:p>
            <a:pPr defTabSz="898539">
              <a:defRPr/>
            </a:pPr>
            <a:endParaRPr lang="en-US">
              <a:solidFill>
                <a:srgbClr val="000000"/>
              </a:solidFill>
            </a:endParaRPr>
          </a:p>
        </p:txBody>
      </p:sp>
      <p:sp>
        <p:nvSpPr>
          <p:cNvPr id="9" name="Slide Number Placeholder 8"/>
          <p:cNvSpPr>
            <a:spLocks noGrp="1"/>
          </p:cNvSpPr>
          <p:nvPr>
            <p:ph type="sldNum" sz="quarter" idx="12"/>
          </p:nvPr>
        </p:nvSpPr>
        <p:spPr/>
        <p:txBody>
          <a:bodyPr/>
          <a:lstStyle/>
          <a:p>
            <a:pPr defTabSz="898539">
              <a:defRPr/>
            </a:pPr>
            <a:fld id="{4BF301D8-2F26-DE49-9A0B-B0988EA387A4}" type="slidenum">
              <a:rPr lang="en-US" smtClean="0">
                <a:solidFill>
                  <a:srgbClr val="000000"/>
                </a:solidFill>
              </a:rPr>
              <a:pPr defTabSz="898539">
                <a:defRPr/>
              </a:pPr>
              <a:t>‹#›</a:t>
            </a:fld>
            <a:endParaRPr lang="en-US">
              <a:solidFill>
                <a:srgbClr val="000000"/>
              </a:solidFill>
            </a:endParaRPr>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01890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p>
            <a:pPr>
              <a:defRPr/>
            </a:pPr>
            <a:fld id="{1E45A965-1A3B-FD46-9A8F-3727EBF79E2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3229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p>
            <a:pPr>
              <a:defRPr/>
            </a:pPr>
            <a:fld id="{17434EEB-F15B-284F-9FB8-DDEC5D33AC1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3203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pPr>
              <a:defRPr/>
            </a:pPr>
            <a:endParaRPr lang="en-US">
              <a:solidFill>
                <a:srgbClr val="000000"/>
              </a:solidFill>
            </a:endParaRPr>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pPr>
              <a:defRPr/>
            </a:pPr>
            <a:endParaRPr lang="en-US">
              <a:solidFill>
                <a:srgbClr val="000000"/>
              </a:solidFill>
            </a:endParaRPr>
          </a:p>
        </p:txBody>
      </p:sp>
      <p:sp>
        <p:nvSpPr>
          <p:cNvPr id="11" name="Slide Number Placeholder 10"/>
          <p:cNvSpPr>
            <a:spLocks noGrp="1"/>
          </p:cNvSpPr>
          <p:nvPr>
            <p:ph type="sldNum" sz="quarter" idx="12"/>
          </p:nvPr>
        </p:nvSpPr>
        <p:spPr/>
        <p:txBody>
          <a:bodyPr/>
          <a:lstStyle/>
          <a:p>
            <a:pPr>
              <a:defRPr/>
            </a:pPr>
            <a:fld id="{C6656BB2-9649-2645-AE00-4DBD0BC7A28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9352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0127C40-C55D-454E-9195-0CB070F34452}" type="datetime1">
              <a:rPr lang="en-US"/>
              <a:pPr/>
              <a:t>10/1/24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4A1DB5B-18D0-B24B-ADD8-39036940C5EA}" type="slidenum">
              <a:rPr lang="en-US"/>
              <a:pPr/>
              <a:t>‹#›</a:t>
            </a:fld>
            <a:endParaRPr lang="en-US"/>
          </a:p>
        </p:txBody>
      </p:sp>
    </p:spTree>
    <p:extLst>
      <p:ext uri="{BB962C8B-B14F-4D97-AF65-F5344CB8AC3E}">
        <p14:creationId xmlns:p14="http://schemas.microsoft.com/office/powerpoint/2010/main" val="4010500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pPr>
              <a:defRPr/>
            </a:pPr>
            <a:endParaRPr lang="en-US">
              <a:solidFill>
                <a:srgbClr val="000000"/>
              </a:solidFill>
            </a:endParaRPr>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pPr>
              <a:defRPr/>
            </a:pPr>
            <a:endParaRPr lang="en-US">
              <a:solidFill>
                <a:srgbClr val="000000"/>
              </a:solidFill>
            </a:endParaRPr>
          </a:p>
        </p:txBody>
      </p:sp>
      <p:sp>
        <p:nvSpPr>
          <p:cNvPr id="10" name="Slide Number Placeholder 9"/>
          <p:cNvSpPr>
            <a:spLocks noGrp="1"/>
          </p:cNvSpPr>
          <p:nvPr>
            <p:ph type="sldNum" sz="quarter" idx="12"/>
          </p:nvPr>
        </p:nvSpPr>
        <p:spPr/>
        <p:txBody>
          <a:bodyPr/>
          <a:lstStyle/>
          <a:p>
            <a:pPr>
              <a:defRPr/>
            </a:pPr>
            <a:fld id="{0FD84ACD-624A-194A-8A50-3EA7887EA9B5}"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28078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7EB211CE-C1EE-2048-AEEF-4D577371CCC1}"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7038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BCAECFC6-1C5A-1B45-A8E8-358CFC475B9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3094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5762" indent="0">
              <a:buNone/>
              <a:defRPr sz="1800">
                <a:solidFill>
                  <a:schemeClr val="tx1">
                    <a:tint val="75000"/>
                  </a:schemeClr>
                </a:solidFill>
              </a:defRPr>
            </a:lvl2pPr>
            <a:lvl3pPr marL="911519" indent="0">
              <a:buNone/>
              <a:defRPr sz="1600">
                <a:solidFill>
                  <a:schemeClr val="tx1">
                    <a:tint val="75000"/>
                  </a:schemeClr>
                </a:solidFill>
              </a:defRPr>
            </a:lvl3pPr>
            <a:lvl4pPr marL="1367277" indent="0">
              <a:buNone/>
              <a:defRPr sz="1400">
                <a:solidFill>
                  <a:schemeClr val="tx1">
                    <a:tint val="75000"/>
                  </a:schemeClr>
                </a:solidFill>
              </a:defRPr>
            </a:lvl4pPr>
            <a:lvl5pPr marL="1823035" indent="0">
              <a:buNone/>
              <a:defRPr sz="1400">
                <a:solidFill>
                  <a:schemeClr val="tx1">
                    <a:tint val="75000"/>
                  </a:schemeClr>
                </a:solidFill>
              </a:defRPr>
            </a:lvl5pPr>
            <a:lvl6pPr marL="2278794" indent="0">
              <a:buNone/>
              <a:defRPr sz="1400">
                <a:solidFill>
                  <a:schemeClr val="tx1">
                    <a:tint val="75000"/>
                  </a:schemeClr>
                </a:solidFill>
              </a:defRPr>
            </a:lvl6pPr>
            <a:lvl7pPr marL="2734551" indent="0">
              <a:buNone/>
              <a:defRPr sz="1400">
                <a:solidFill>
                  <a:schemeClr val="tx1">
                    <a:tint val="75000"/>
                  </a:schemeClr>
                </a:solidFill>
              </a:defRPr>
            </a:lvl7pPr>
            <a:lvl8pPr marL="3190313" indent="0">
              <a:buNone/>
              <a:defRPr sz="1400">
                <a:solidFill>
                  <a:schemeClr val="tx1">
                    <a:tint val="75000"/>
                  </a:schemeClr>
                </a:solidFill>
              </a:defRPr>
            </a:lvl8pPr>
            <a:lvl9pPr marL="364606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7ACB7554-CF9B-4E45-B539-3C1E0993ABC4}" type="datetime1">
              <a:rPr lang="en-US"/>
              <a:pPr/>
              <a:t>10/1/24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620E48F-A741-5A4F-9F7D-9170BF0C12FF}" type="slidenum">
              <a:rPr lang="en-US"/>
              <a:pPr/>
              <a:t>‹#›</a:t>
            </a:fld>
            <a:endParaRPr lang="en-US"/>
          </a:p>
        </p:txBody>
      </p:sp>
    </p:spTree>
    <p:extLst>
      <p:ext uri="{BB962C8B-B14F-4D97-AF65-F5344CB8AC3E}">
        <p14:creationId xmlns:p14="http://schemas.microsoft.com/office/powerpoint/2010/main" val="4054803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29"/>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29"/>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ADBD301B-6D1D-0245-A71E-F90F0EC0D341}" type="datetime1">
              <a:rPr lang="en-US"/>
              <a:pPr/>
              <a:t>10/1/24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4B0117BF-B05B-C646-998A-7B366E66C267}" type="slidenum">
              <a:rPr lang="en-US"/>
              <a:pPr/>
              <a:t>‹#›</a:t>
            </a:fld>
            <a:endParaRPr lang="en-US"/>
          </a:p>
        </p:txBody>
      </p:sp>
    </p:spTree>
    <p:extLst>
      <p:ext uri="{BB962C8B-B14F-4D97-AF65-F5344CB8AC3E}">
        <p14:creationId xmlns:p14="http://schemas.microsoft.com/office/powerpoint/2010/main" val="45077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5" y="1535113"/>
            <a:ext cx="5389033"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05"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F0C66C3D-AD2F-0F4D-A460-BAD3FEE490BC}" type="datetime1">
              <a:rPr lang="en-US"/>
              <a:pPr/>
              <a:t>10/1/24</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E400B7BB-E4A7-9A43-9053-CEAA251F3146}" type="slidenum">
              <a:rPr lang="en-US"/>
              <a:pPr/>
              <a:t>‹#›</a:t>
            </a:fld>
            <a:endParaRPr lang="en-US"/>
          </a:p>
        </p:txBody>
      </p:sp>
    </p:spTree>
    <p:extLst>
      <p:ext uri="{BB962C8B-B14F-4D97-AF65-F5344CB8AC3E}">
        <p14:creationId xmlns:p14="http://schemas.microsoft.com/office/powerpoint/2010/main" val="3701016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14691FDC-6DB9-364B-B247-2F27FE02A00E}" type="datetime1">
              <a:rPr lang="en-US"/>
              <a:pPr/>
              <a:t>10/1/24</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2EAB9C0D-B001-9E40-939B-78CDA26C05A7}" type="slidenum">
              <a:rPr lang="en-US"/>
              <a:pPr/>
              <a:t>‹#›</a:t>
            </a:fld>
            <a:endParaRPr lang="en-US"/>
          </a:p>
        </p:txBody>
      </p:sp>
    </p:spTree>
    <p:extLst>
      <p:ext uri="{BB962C8B-B14F-4D97-AF65-F5344CB8AC3E}">
        <p14:creationId xmlns:p14="http://schemas.microsoft.com/office/powerpoint/2010/main" val="2932397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0E602ED9-024A-5E44-9CB7-9999B95D50CD}" type="datetime1">
              <a:rPr lang="en-US"/>
              <a:pPr/>
              <a:t>10/1/24</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81F533C9-68E0-5D43-A126-6B20C91DA5E1}" type="slidenum">
              <a:rPr lang="en-US"/>
              <a:pPr/>
              <a:t>‹#›</a:t>
            </a:fld>
            <a:endParaRPr lang="en-US"/>
          </a:p>
        </p:txBody>
      </p:sp>
    </p:spTree>
    <p:extLst>
      <p:ext uri="{BB962C8B-B14F-4D97-AF65-F5344CB8AC3E}">
        <p14:creationId xmlns:p14="http://schemas.microsoft.com/office/powerpoint/2010/main" val="3813829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6"/>
            <a:ext cx="4011084" cy="4691063"/>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C4295B6A-C01A-5140-981F-D4D3953D6AFC}" type="datetime1">
              <a:rPr lang="en-US"/>
              <a:pPr/>
              <a:t>10/1/24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11111522-CA78-044F-B5C9-800B560C4130}" type="slidenum">
              <a:rPr lang="en-US"/>
              <a:pPr/>
              <a:t>‹#›</a:t>
            </a:fld>
            <a:endParaRPr lang="en-US"/>
          </a:p>
        </p:txBody>
      </p:sp>
    </p:spTree>
    <p:extLst>
      <p:ext uri="{BB962C8B-B14F-4D97-AF65-F5344CB8AC3E}">
        <p14:creationId xmlns:p14="http://schemas.microsoft.com/office/powerpoint/2010/main" val="3189310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5762" indent="0">
              <a:buNone/>
              <a:defRPr sz="2800"/>
            </a:lvl2pPr>
            <a:lvl3pPr marL="911519" indent="0">
              <a:buNone/>
              <a:defRPr sz="2400"/>
            </a:lvl3pPr>
            <a:lvl4pPr marL="1367277" indent="0">
              <a:buNone/>
              <a:defRPr sz="2000"/>
            </a:lvl4pPr>
            <a:lvl5pPr marL="1823035" indent="0">
              <a:buNone/>
              <a:defRPr sz="2000"/>
            </a:lvl5pPr>
            <a:lvl6pPr marL="2278794" indent="0">
              <a:buNone/>
              <a:defRPr sz="2000"/>
            </a:lvl6pPr>
            <a:lvl7pPr marL="2734551" indent="0">
              <a:buNone/>
              <a:defRPr sz="2000"/>
            </a:lvl7pPr>
            <a:lvl8pPr marL="3190313" indent="0">
              <a:buNone/>
              <a:defRPr sz="2000"/>
            </a:lvl8pPr>
            <a:lvl9pPr marL="364606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738E3965-F69A-694D-8025-B25E1D2C3B8A}" type="datetime1">
              <a:rPr lang="en-US"/>
              <a:pPr/>
              <a:t>10/1/24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137C050C-05D9-E94B-B1AF-3C666047E2EE}" type="slidenum">
              <a:rPr lang="en-US"/>
              <a:pPr/>
              <a:t>‹#›</a:t>
            </a:fld>
            <a:endParaRPr lang="en-US"/>
          </a:p>
        </p:txBody>
      </p:sp>
    </p:spTree>
    <p:extLst>
      <p:ext uri="{BB962C8B-B14F-4D97-AF65-F5344CB8AC3E}">
        <p14:creationId xmlns:p14="http://schemas.microsoft.com/office/powerpoint/2010/main" val="933860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152" tIns="45578" rIns="91152" bIns="45578"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10"/>
            <a:ext cx="109728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152" tIns="45578" rIns="91152" bIns="455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wrap="square" lIns="91152" tIns="45578" rIns="91152" bIns="45578" numCol="1" anchor="ctr" anchorCtr="0" compatLnSpc="1">
            <a:prstTxWarp prst="textNoShape">
              <a:avLst/>
            </a:prstTxWarp>
          </a:bodyPr>
          <a:lstStyle>
            <a:lvl1pPr>
              <a:defRPr sz="1200">
                <a:solidFill>
                  <a:srgbClr val="898989"/>
                </a:solidFill>
              </a:defRPr>
            </a:lvl1pPr>
          </a:lstStyle>
          <a:p>
            <a:fld id="{60674CDA-97B6-1843-B9B3-F54A4DDF6AE8}" type="datetime1">
              <a:rPr lang="en-US"/>
              <a:pPr/>
              <a:t>10/1/24</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wrap="square" lIns="91152" tIns="45578" rIns="91152" bIns="45578" numCol="1" anchor="ctr" anchorCtr="0" compatLnSpc="1">
            <a:prstTxWarp prst="textNoShape">
              <a:avLst/>
            </a:prstTxWarp>
          </a:bodyPr>
          <a:lstStyle>
            <a:lvl1pPr algn="ctr">
              <a:defRPr sz="1200">
                <a:solidFill>
                  <a:srgbClr val="898989"/>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wrap="square" lIns="91152" tIns="45578" rIns="91152" bIns="45578" numCol="1" anchor="ctr" anchorCtr="0" compatLnSpc="1">
            <a:prstTxWarp prst="textNoShape">
              <a:avLst/>
            </a:prstTxWarp>
          </a:bodyPr>
          <a:lstStyle>
            <a:lvl1pPr algn="r">
              <a:defRPr sz="1200">
                <a:solidFill>
                  <a:srgbClr val="898989"/>
                </a:solidFill>
              </a:defRPr>
            </a:lvl1pPr>
          </a:lstStyle>
          <a:p>
            <a:fld id="{89D2F36D-FF14-1248-BDE4-1D9FDFB8A3F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defTabSz="453653" rtl="0" eaLnBrk="0" fontAlgn="base" hangingPunct="0">
        <a:spcBef>
          <a:spcPct val="0"/>
        </a:spcBef>
        <a:spcAft>
          <a:spcPct val="0"/>
        </a:spcAft>
        <a:defRPr sz="4400" kern="1200">
          <a:solidFill>
            <a:schemeClr val="tx1"/>
          </a:solidFill>
          <a:latin typeface="+mj-lt"/>
          <a:ea typeface="ＭＳ Ｐゴシック" pitchFamily="-128" charset="-128"/>
          <a:cs typeface="ＭＳ Ｐゴシック" pitchFamily="-128" charset="-128"/>
        </a:defRPr>
      </a:lvl1pPr>
      <a:lvl2pPr algn="ctr" defTabSz="453653" rtl="0" eaLnBrk="0" fontAlgn="base" hangingPunct="0">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2pPr>
      <a:lvl3pPr algn="ctr" defTabSz="453653" rtl="0" eaLnBrk="0" fontAlgn="base" hangingPunct="0">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3pPr>
      <a:lvl4pPr algn="ctr" defTabSz="453653" rtl="0" eaLnBrk="0" fontAlgn="base" hangingPunct="0">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4pPr>
      <a:lvl5pPr algn="ctr" defTabSz="453653" rtl="0" eaLnBrk="0" fontAlgn="base" hangingPunct="0">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5pPr>
      <a:lvl6pPr marL="456453" algn="ctr" defTabSz="454870" rtl="0" fontAlgn="base">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6pPr>
      <a:lvl7pPr marL="912903" algn="ctr" defTabSz="454870" rtl="0" fontAlgn="base">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7pPr>
      <a:lvl8pPr marL="1369357" algn="ctr" defTabSz="454870" rtl="0" fontAlgn="base">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8pPr>
      <a:lvl9pPr marL="1825808" algn="ctr" defTabSz="454870" rtl="0" fontAlgn="base">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9pPr>
    </p:titleStyle>
    <p:bodyStyle>
      <a:lvl1pPr marL="339449" indent="-339449" algn="l" defTabSz="453653" rtl="0" eaLnBrk="0" fontAlgn="base" hangingPunct="0">
        <a:spcBef>
          <a:spcPct val="20000"/>
        </a:spcBef>
        <a:spcAft>
          <a:spcPct val="0"/>
        </a:spcAft>
        <a:buFont typeface="Arial" charset="0"/>
        <a:buChar char="•"/>
        <a:defRPr sz="3200" kern="1200">
          <a:solidFill>
            <a:schemeClr val="tx1"/>
          </a:solidFill>
          <a:latin typeface="+mn-lt"/>
          <a:ea typeface="ＭＳ Ｐゴシック" pitchFamily="-128" charset="-128"/>
          <a:cs typeface="ＭＳ Ｐゴシック" pitchFamily="-128" charset="-128"/>
        </a:defRPr>
      </a:lvl1pPr>
      <a:lvl2pPr marL="739169" indent="-282344" algn="l" defTabSz="453653" rtl="0" eaLnBrk="0" fontAlgn="base" hangingPunct="0">
        <a:spcBef>
          <a:spcPct val="20000"/>
        </a:spcBef>
        <a:spcAft>
          <a:spcPct val="0"/>
        </a:spcAft>
        <a:buFont typeface="Arial" charset="0"/>
        <a:buChar char="–"/>
        <a:defRPr sz="2800" kern="1200">
          <a:solidFill>
            <a:schemeClr val="tx1"/>
          </a:solidFill>
          <a:latin typeface="+mn-lt"/>
          <a:ea typeface="ＭＳ Ｐゴシック" pitchFamily="-128" charset="-128"/>
          <a:cs typeface="+mn-cs"/>
        </a:defRPr>
      </a:lvl2pPr>
      <a:lvl3pPr marL="1137307" indent="-225243" algn="l" defTabSz="453653" rtl="0" eaLnBrk="0" fontAlgn="base" hangingPunct="0">
        <a:spcBef>
          <a:spcPct val="20000"/>
        </a:spcBef>
        <a:spcAft>
          <a:spcPct val="0"/>
        </a:spcAft>
        <a:buFont typeface="Arial" charset="0"/>
        <a:buChar char="•"/>
        <a:defRPr sz="2400" kern="1200">
          <a:solidFill>
            <a:schemeClr val="tx1"/>
          </a:solidFill>
          <a:latin typeface="+mn-lt"/>
          <a:ea typeface="ＭＳ Ｐゴシック" pitchFamily="-128" charset="-128"/>
          <a:cs typeface="+mn-cs"/>
        </a:defRPr>
      </a:lvl3pPr>
      <a:lvl4pPr marL="1594131" indent="-225243" algn="l" defTabSz="45365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28" charset="-128"/>
          <a:cs typeface="+mn-cs"/>
        </a:defRPr>
      </a:lvl4pPr>
      <a:lvl5pPr marL="2049372" indent="-225243" algn="l" defTabSz="45365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28" charset="-128"/>
          <a:cs typeface="+mn-cs"/>
        </a:defRPr>
      </a:lvl5pPr>
      <a:lvl6pPr marL="2506676" indent="-227888" algn="l" defTabSz="455762" rtl="0" eaLnBrk="1" latinLnBrk="0" hangingPunct="1">
        <a:spcBef>
          <a:spcPct val="20000"/>
        </a:spcBef>
        <a:buFont typeface="Arial"/>
        <a:buChar char="•"/>
        <a:defRPr sz="2000" kern="1200">
          <a:solidFill>
            <a:schemeClr val="tx1"/>
          </a:solidFill>
          <a:latin typeface="+mn-lt"/>
          <a:ea typeface="+mn-ea"/>
          <a:cs typeface="+mn-cs"/>
        </a:defRPr>
      </a:lvl6pPr>
      <a:lvl7pPr marL="2962433" indent="-227888" algn="l" defTabSz="455762" rtl="0" eaLnBrk="1" latinLnBrk="0" hangingPunct="1">
        <a:spcBef>
          <a:spcPct val="20000"/>
        </a:spcBef>
        <a:buFont typeface="Arial"/>
        <a:buChar char="•"/>
        <a:defRPr sz="2000" kern="1200">
          <a:solidFill>
            <a:schemeClr val="tx1"/>
          </a:solidFill>
          <a:latin typeface="+mn-lt"/>
          <a:ea typeface="+mn-ea"/>
          <a:cs typeface="+mn-cs"/>
        </a:defRPr>
      </a:lvl7pPr>
      <a:lvl8pPr marL="3418191" indent="-227888" algn="l" defTabSz="455762" rtl="0" eaLnBrk="1" latinLnBrk="0" hangingPunct="1">
        <a:spcBef>
          <a:spcPct val="20000"/>
        </a:spcBef>
        <a:buFont typeface="Arial"/>
        <a:buChar char="•"/>
        <a:defRPr sz="2000" kern="1200">
          <a:solidFill>
            <a:schemeClr val="tx1"/>
          </a:solidFill>
          <a:latin typeface="+mn-lt"/>
          <a:ea typeface="+mn-ea"/>
          <a:cs typeface="+mn-cs"/>
        </a:defRPr>
      </a:lvl8pPr>
      <a:lvl9pPr marL="3873948" indent="-227888" algn="l" defTabSz="45576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5762" rtl="0" eaLnBrk="1" latinLnBrk="0" hangingPunct="1">
        <a:defRPr sz="1800" kern="1200">
          <a:solidFill>
            <a:schemeClr val="tx1"/>
          </a:solidFill>
          <a:latin typeface="+mn-lt"/>
          <a:ea typeface="+mn-ea"/>
          <a:cs typeface="+mn-cs"/>
        </a:defRPr>
      </a:lvl1pPr>
      <a:lvl2pPr marL="455762" algn="l" defTabSz="455762" rtl="0" eaLnBrk="1" latinLnBrk="0" hangingPunct="1">
        <a:defRPr sz="1800" kern="1200">
          <a:solidFill>
            <a:schemeClr val="tx1"/>
          </a:solidFill>
          <a:latin typeface="+mn-lt"/>
          <a:ea typeface="+mn-ea"/>
          <a:cs typeface="+mn-cs"/>
        </a:defRPr>
      </a:lvl2pPr>
      <a:lvl3pPr marL="911519" algn="l" defTabSz="455762" rtl="0" eaLnBrk="1" latinLnBrk="0" hangingPunct="1">
        <a:defRPr sz="1800" kern="1200">
          <a:solidFill>
            <a:schemeClr val="tx1"/>
          </a:solidFill>
          <a:latin typeface="+mn-lt"/>
          <a:ea typeface="+mn-ea"/>
          <a:cs typeface="+mn-cs"/>
        </a:defRPr>
      </a:lvl3pPr>
      <a:lvl4pPr marL="1367277" algn="l" defTabSz="455762" rtl="0" eaLnBrk="1" latinLnBrk="0" hangingPunct="1">
        <a:defRPr sz="1800" kern="1200">
          <a:solidFill>
            <a:schemeClr val="tx1"/>
          </a:solidFill>
          <a:latin typeface="+mn-lt"/>
          <a:ea typeface="+mn-ea"/>
          <a:cs typeface="+mn-cs"/>
        </a:defRPr>
      </a:lvl4pPr>
      <a:lvl5pPr marL="1823035" algn="l" defTabSz="455762" rtl="0" eaLnBrk="1" latinLnBrk="0" hangingPunct="1">
        <a:defRPr sz="1800" kern="1200">
          <a:solidFill>
            <a:schemeClr val="tx1"/>
          </a:solidFill>
          <a:latin typeface="+mn-lt"/>
          <a:ea typeface="+mn-ea"/>
          <a:cs typeface="+mn-cs"/>
        </a:defRPr>
      </a:lvl5pPr>
      <a:lvl6pPr marL="2278794" algn="l" defTabSz="455762" rtl="0" eaLnBrk="1" latinLnBrk="0" hangingPunct="1">
        <a:defRPr sz="1800" kern="1200">
          <a:solidFill>
            <a:schemeClr val="tx1"/>
          </a:solidFill>
          <a:latin typeface="+mn-lt"/>
          <a:ea typeface="+mn-ea"/>
          <a:cs typeface="+mn-cs"/>
        </a:defRPr>
      </a:lvl6pPr>
      <a:lvl7pPr marL="2734551" algn="l" defTabSz="455762" rtl="0" eaLnBrk="1" latinLnBrk="0" hangingPunct="1">
        <a:defRPr sz="1800" kern="1200">
          <a:solidFill>
            <a:schemeClr val="tx1"/>
          </a:solidFill>
          <a:latin typeface="+mn-lt"/>
          <a:ea typeface="+mn-ea"/>
          <a:cs typeface="+mn-cs"/>
        </a:defRPr>
      </a:lvl7pPr>
      <a:lvl8pPr marL="3190313" algn="l" defTabSz="455762" rtl="0" eaLnBrk="1" latinLnBrk="0" hangingPunct="1">
        <a:defRPr sz="1800" kern="1200">
          <a:solidFill>
            <a:schemeClr val="tx1"/>
          </a:solidFill>
          <a:latin typeface="+mn-lt"/>
          <a:ea typeface="+mn-ea"/>
          <a:cs typeface="+mn-cs"/>
        </a:defRPr>
      </a:lvl8pPr>
      <a:lvl9pPr marL="3646069" algn="l" defTabSz="45576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60674CDA-97B6-1843-B9B3-F54A4DDF6AE8}" type="datetime1">
              <a:rPr lang="en-US" smtClean="0"/>
              <a:pPr/>
              <a:t>10/1/24</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9D2F36D-FF14-1248-BDE4-1D9FDFB8A3FE}" type="slidenum">
              <a:rPr lang="en-US" smtClean="0"/>
              <a:pPr/>
              <a:t>‹#›</a:t>
            </a:fld>
            <a:endParaRPr lang="en-US"/>
          </a:p>
        </p:txBody>
      </p:sp>
    </p:spTree>
    <p:extLst>
      <p:ext uri="{BB962C8B-B14F-4D97-AF65-F5344CB8AC3E}">
        <p14:creationId xmlns:p14="http://schemas.microsoft.com/office/powerpoint/2010/main" val="3233592485"/>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en.wikipedia.org/wiki/Smith&#8211;Waterman_algorithm" TargetMode="Externa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www.ks.uiuc.edu/Training/SumSchool/materials/sources/tutorials/07-bioinformatics/seqlab-html/node6.html" TargetMode="External"/><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s://en.wikipedia.org/wiki/Needleman&#8211;Wunsch_algorithm"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link.springer.com/article/10.1007/BF02603120"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drive5.com/muscle/" TargetMode="External"/><Relationship Id="rId2" Type="http://schemas.openxmlformats.org/officeDocument/2006/relationships/hyperlink" Target="http://www.ebi.ac.uk/Tools/msa/muscle/"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guidance.tau.ac.il/ver2/" TargetMode="External"/><Relationship Id="rId2" Type="http://schemas.openxmlformats.org/officeDocument/2006/relationships/hyperlink" Target="http://wasabiapp.org/software/prank"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mafft.cbrc.jp/alignment/server/"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phylo.bio.ku.edu/software/sate/sate.html"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doua.prabi.fr/software/seaview" TargetMode="External"/><Relationship Id="rId2" Type="http://schemas.openxmlformats.org/officeDocument/2006/relationships/hyperlink" Target="https://www.jalview.org/"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hyperlink" Target="http://molevol.cmima.csic.es/castresana/Gblocks_server.html" TargetMode="External"/><Relationship Id="rId2" Type="http://schemas.openxmlformats.org/officeDocument/2006/relationships/hyperlink" Target="http://molevol.cmima.csic.es/castresana/Gblocks.html" TargetMode="Externa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guidance.tau.ac.i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themeOverride" Target="../theme/themeOverride1.xml"/><Relationship Id="rId4" Type="http://schemas.openxmlformats.org/officeDocument/2006/relationships/hyperlink" Target="https://en.wikipedia.org/wiki/Billion"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8.xml"/><Relationship Id="rId1" Type="http://schemas.openxmlformats.org/officeDocument/2006/relationships/themeOverride" Target="../theme/themeOverride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3.xml"/><Relationship Id="rId1" Type="http://schemas.openxmlformats.org/officeDocument/2006/relationships/themeOverride" Target="../theme/themeOverride3.xml"/><Relationship Id="rId4" Type="http://schemas.openxmlformats.org/officeDocument/2006/relationships/hyperlink" Target="https://en.wikipedia.org/wiki/Jemmy_Button"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3.xml"/><Relationship Id="rId1" Type="http://schemas.openxmlformats.org/officeDocument/2006/relationships/themeOverride" Target="../theme/themeOverride4.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8.xml"/><Relationship Id="rId1" Type="http://schemas.openxmlformats.org/officeDocument/2006/relationships/themeOverride" Target="../theme/themeOverride5.xml"/></Relationships>
</file>

<file path=ppt/slides/_rels/slide37.xml.rels><?xml version="1.0" encoding="UTF-8" standalone="yes"?>
<Relationships xmlns="http://schemas.openxmlformats.org/package/2006/relationships"><Relationship Id="rId8" Type="http://schemas.openxmlformats.org/officeDocument/2006/relationships/hyperlink" Target="http://www.nytimes.com/2016/09/01/science/oldest-fossils-on-earth.html" TargetMode="External"/><Relationship Id="rId3" Type="http://schemas.openxmlformats.org/officeDocument/2006/relationships/hyperlink" Target="http://www.geology.wisc.edu/~valley/zircons/Wilde2001Nature.pdf" TargetMode="External"/><Relationship Id="rId7" Type="http://schemas.openxmlformats.org/officeDocument/2006/relationships/hyperlink" Target="https://en.wikipedia.org/wiki/Stromatolite" TargetMode="External"/><Relationship Id="rId12" Type="http://schemas.openxmlformats.org/officeDocument/2006/relationships/hyperlink" Target="https://www.nature.com/articles/s41559-024-02461-1" TargetMode="External"/><Relationship Id="rId2" Type="http://schemas.openxmlformats.org/officeDocument/2006/relationships/slideLayout" Target="../slideLayouts/slideLayout18.xml"/><Relationship Id="rId1" Type="http://schemas.openxmlformats.org/officeDocument/2006/relationships/themeOverride" Target="../theme/themeOverride6.xml"/><Relationship Id="rId6" Type="http://schemas.openxmlformats.org/officeDocument/2006/relationships/hyperlink" Target="http://www.ncbi.nlm.nih.gov/entrez/query.fcgi?cmd=Retrieve&amp;db=PubMed&amp;list_uids=12167858&amp;dopt=Abstract" TargetMode="External"/><Relationship Id="rId11" Type="http://schemas.openxmlformats.org/officeDocument/2006/relationships/hyperlink" Target="https://www.nature.com/articles/nature21377" TargetMode="External"/><Relationship Id="rId5" Type="http://schemas.openxmlformats.org/officeDocument/2006/relationships/hyperlink" Target="http://www.ncbi.nlm.nih.gov/entrez/query.fcgi?cmd=Retrieve&amp;db=PubMed&amp;list_uids=8900275&amp;dopt=Abstract" TargetMode="External"/><Relationship Id="rId10" Type="http://schemas.openxmlformats.org/officeDocument/2006/relationships/hyperlink" Target="https://science.sciencemag.org/content/283/5402/674" TargetMode="External"/><Relationship Id="rId4" Type="http://schemas.openxmlformats.org/officeDocument/2006/relationships/hyperlink" Target="http://www.ncbi.nlm.nih.gov/pubmed/11196638" TargetMode="External"/><Relationship Id="rId9" Type="http://schemas.openxmlformats.org/officeDocument/2006/relationships/hyperlink" Target="http://www.nature.com/nature/journal/vaop/ncurrent/full/nature19355.html"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ncbi.nlm.nih.gov/entrez/query.fcgi?cmd=Retrieve&amp;db=PubMed&amp;list_uids=11882895&amp;dopt=Abstract" TargetMode="External"/><Relationship Id="rId2" Type="http://schemas.openxmlformats.org/officeDocument/2006/relationships/hyperlink" Target="http://www.ncbi.nlm.nih.gov/entrez/query.fcgi?cmd=Retrieve&amp;db=PubMed&amp;list_uids=11539831&amp;dopt=Abstract" TargetMode="External"/><Relationship Id="rId1" Type="http://schemas.openxmlformats.org/officeDocument/2006/relationships/slideLayout" Target="../slideLayouts/slideLayout18.xml"/><Relationship Id="rId6" Type="http://schemas.openxmlformats.org/officeDocument/2006/relationships/hyperlink" Target="https://www.nature.com/articles/nature21377" TargetMode="External"/><Relationship Id="rId5" Type="http://schemas.openxmlformats.org/officeDocument/2006/relationships/hyperlink" Target="https://science.sciencemag.org/content/283/5402/674" TargetMode="External"/><Relationship Id="rId4" Type="http://schemas.openxmlformats.org/officeDocument/2006/relationships/hyperlink" Target="http://www.ncbi.nlm.nih.gov/entrez/query.fcgi?cmd=Retrieve&amp;db=PubMed&amp;list_uids=10864322&amp;dopt=Abstract"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8.xml"/><Relationship Id="rId6" Type="http://schemas.openxmlformats.org/officeDocument/2006/relationships/hyperlink" Target="https://microbewiki.kenyon.edu/images/4/47/C_aurantiacus.jpg" TargetMode="External"/><Relationship Id="rId5" Type="http://schemas.openxmlformats.org/officeDocument/2006/relationships/image" Target="../media/image36.jpeg"/><Relationship Id="rId4" Type="http://schemas.openxmlformats.org/officeDocument/2006/relationships/hyperlink" Target="https://en.wikipedia.org/wiki/Oscillatoria"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s://www.nature.com/articles/416076a/figures/3" TargetMode="Externa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https://en.wikipedia.org/wiki/Mating_of_yeast#Mechanics_of_the_mating_type_switch" TargetMode="External"/><Relationship Id="rId4" Type="http://schemas.openxmlformats.org/officeDocument/2006/relationships/hyperlink" Target="https://en.wikipedia.org/wiki/Acetabularia"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5C9FC-75E0-9D4C-BC07-F49B29FD1C43}"/>
              </a:ext>
            </a:extLst>
          </p:cNvPr>
          <p:cNvSpPr>
            <a:spLocks noGrp="1"/>
          </p:cNvSpPr>
          <p:nvPr>
            <p:ph type="title"/>
          </p:nvPr>
        </p:nvSpPr>
        <p:spPr/>
        <p:txBody>
          <a:bodyPr/>
          <a:lstStyle/>
          <a:p>
            <a:r>
              <a:rPr lang="en-US"/>
              <a:t>MCB 3421_2024 </a:t>
            </a:r>
            <a:r>
              <a:rPr lang="en-US" dirty="0"/>
              <a:t>– class 10</a:t>
            </a:r>
          </a:p>
        </p:txBody>
      </p:sp>
      <p:sp>
        <p:nvSpPr>
          <p:cNvPr id="3" name="Content Placeholder 2">
            <a:extLst>
              <a:ext uri="{FF2B5EF4-FFF2-40B4-BE49-F238E27FC236}">
                <a16:creationId xmlns:a16="http://schemas.microsoft.com/office/drawing/2014/main" id="{DDAACCBE-D761-0A4F-BF92-EE073E2B3D47}"/>
              </a:ext>
            </a:extLst>
          </p:cNvPr>
          <p:cNvSpPr>
            <a:spLocks noGrp="1"/>
          </p:cNvSpPr>
          <p:nvPr>
            <p:ph idx="1"/>
          </p:nvPr>
        </p:nvSpPr>
        <p:spPr/>
        <p:txBody>
          <a:bodyPr/>
          <a:lstStyle/>
          <a:p>
            <a:r>
              <a:rPr lang="en-US" dirty="0"/>
              <a:t>The transitive property of homology</a:t>
            </a:r>
          </a:p>
          <a:p>
            <a:r>
              <a:rPr lang="en-US" dirty="0"/>
              <a:t>Blast searches via the </a:t>
            </a:r>
            <a:r>
              <a:rPr lang="en-US" dirty="0" err="1"/>
              <a:t>commandline</a:t>
            </a:r>
            <a:endParaRPr lang="en-US" dirty="0"/>
          </a:p>
          <a:p>
            <a:r>
              <a:rPr lang="en-US" dirty="0"/>
              <a:t>The fossil record for early life</a:t>
            </a:r>
          </a:p>
          <a:p>
            <a:r>
              <a:rPr lang="en-US" dirty="0"/>
              <a:t>LUCA and the early heavy bombardment of Earth</a:t>
            </a:r>
          </a:p>
        </p:txBody>
      </p:sp>
    </p:spTree>
    <p:extLst>
      <p:ext uri="{BB962C8B-B14F-4D97-AF65-F5344CB8AC3E}">
        <p14:creationId xmlns:p14="http://schemas.microsoft.com/office/powerpoint/2010/main" val="2507529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2AE749-E20C-3D4D-ABD5-5DDC9C3DF56E}"/>
              </a:ext>
            </a:extLst>
          </p:cNvPr>
          <p:cNvSpPr>
            <a:spLocks noGrp="1"/>
          </p:cNvSpPr>
          <p:nvPr>
            <p:ph type="title"/>
          </p:nvPr>
        </p:nvSpPr>
        <p:spPr>
          <a:xfrm>
            <a:off x="288235" y="640080"/>
            <a:ext cx="4336117" cy="3566160"/>
          </a:xfrm>
        </p:spPr>
        <p:txBody>
          <a:bodyPr vert="horz" lIns="91440" tIns="45720" rIns="91440" bIns="45720" rtlCol="0" anchor="b">
            <a:normAutofit fontScale="90000"/>
          </a:bodyPr>
          <a:lstStyle/>
          <a:p>
            <a:pPr algn="l"/>
            <a:r>
              <a:rPr lang="en-US" i="1" dirty="0">
                <a:latin typeface="Linux Libertine"/>
              </a:rPr>
              <a:t>Hiroshige’s </a:t>
            </a:r>
            <a:br>
              <a:rPr lang="en-US" i="1" dirty="0">
                <a:latin typeface="Linux Libertine"/>
              </a:rPr>
            </a:br>
            <a:r>
              <a:rPr lang="en-US" i="1" dirty="0">
                <a:latin typeface="Linux Libertine"/>
              </a:rPr>
              <a:t>‘Sudden Rain’</a:t>
            </a:r>
            <a:br>
              <a:rPr lang="en-US" i="1" dirty="0">
                <a:latin typeface="Linux Libertine"/>
              </a:rPr>
            </a:br>
            <a:r>
              <a:rPr lang="en-US" i="1" dirty="0">
                <a:latin typeface="Linux Libertine"/>
              </a:rPr>
              <a:t>aka </a:t>
            </a:r>
            <a:br>
              <a:rPr lang="en-US" b="1" i="0" u="none" strike="noStrike" dirty="0">
                <a:effectLst/>
              </a:rPr>
            </a:br>
            <a:r>
              <a:rPr lang="en-US" i="0" u="none" strike="noStrike" dirty="0">
                <a:effectLst/>
              </a:rPr>
              <a:t>’</a:t>
            </a:r>
            <a:r>
              <a:rPr lang="en-US" b="0" i="1" u="none" strike="noStrike" dirty="0">
                <a:effectLst/>
                <a:latin typeface="Linux Libertine"/>
              </a:rPr>
              <a:t>Sudden Shower over Shin-</a:t>
            </a:r>
            <a:r>
              <a:rPr lang="en-US" b="0" i="1" u="none" strike="noStrike" dirty="0" err="1">
                <a:effectLst/>
                <a:latin typeface="Linux Libertine"/>
              </a:rPr>
              <a:t>Ōhashi</a:t>
            </a:r>
            <a:r>
              <a:rPr lang="en-US" b="0" i="1" u="none" strike="noStrike" dirty="0">
                <a:effectLst/>
                <a:latin typeface="Linux Libertine"/>
              </a:rPr>
              <a:t> Bridge and </a:t>
            </a:r>
            <a:r>
              <a:rPr lang="en-US" b="0" i="1" u="none" strike="noStrike" dirty="0" err="1">
                <a:effectLst/>
                <a:latin typeface="Linux Libertine"/>
              </a:rPr>
              <a:t>Atake</a:t>
            </a:r>
            <a:r>
              <a:rPr lang="en-US" b="0" i="1" u="none" strike="noStrike" dirty="0">
                <a:effectLst/>
                <a:latin typeface="Linux Libertine"/>
              </a:rPr>
              <a:t>’</a:t>
            </a:r>
            <a:endParaRPr lang="en-US" b="1" i="0" u="none" strike="noStrike" dirty="0">
              <a:effectLst/>
            </a:endParaRPr>
          </a:p>
        </p:txBody>
      </p:sp>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D294719-9B5C-6D4A-AC7F-9AB6A68C9F2E}"/>
              </a:ext>
            </a:extLst>
          </p:cNvPr>
          <p:cNvPicPr>
            <a:picLocks noChangeAspect="1"/>
          </p:cNvPicPr>
          <p:nvPr/>
        </p:nvPicPr>
        <p:blipFill rotWithShape="1">
          <a:blip r:embed="rId2"/>
          <a:srcRect t="20420" b="1402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xtBox 4">
            <a:extLst>
              <a:ext uri="{FF2B5EF4-FFF2-40B4-BE49-F238E27FC236}">
                <a16:creationId xmlns:a16="http://schemas.microsoft.com/office/drawing/2014/main" id="{6464C7CC-A15E-1C48-AA83-A1D23F4FEE7F}"/>
              </a:ext>
            </a:extLst>
          </p:cNvPr>
          <p:cNvSpPr txBox="1"/>
          <p:nvPr/>
        </p:nvSpPr>
        <p:spPr>
          <a:xfrm>
            <a:off x="-1525" y="4682798"/>
            <a:ext cx="5029200" cy="2308324"/>
          </a:xfrm>
          <a:prstGeom prst="rect">
            <a:avLst/>
          </a:prstGeom>
          <a:noFill/>
        </p:spPr>
        <p:txBody>
          <a:bodyPr wrap="square" rtlCol="0">
            <a:spAutoFit/>
          </a:bodyPr>
          <a:lstStyle/>
          <a:p>
            <a:r>
              <a:rPr lang="en-US" dirty="0"/>
              <a:t>from: https://</a:t>
            </a:r>
            <a:r>
              <a:rPr lang="en-US" dirty="0" err="1"/>
              <a:t>www.nytimes.com</a:t>
            </a:r>
            <a:r>
              <a:rPr lang="en-US" dirty="0"/>
              <a:t>/interactive/2024/09/26/upshot/</a:t>
            </a:r>
            <a:r>
              <a:rPr lang="en-US" dirty="0" err="1"/>
              <a:t>ten-minute-challenge-bridge.html?smid</a:t>
            </a:r>
            <a:r>
              <a:rPr lang="en-US" dirty="0"/>
              <a:t>=</a:t>
            </a:r>
            <a:r>
              <a:rPr lang="en-US" dirty="0" err="1"/>
              <a:t>url</a:t>
            </a:r>
            <a:r>
              <a:rPr lang="en-US" dirty="0"/>
              <a:t>-share</a:t>
            </a:r>
          </a:p>
          <a:p>
            <a:r>
              <a:rPr lang="en-US" dirty="0"/>
              <a:t>and</a:t>
            </a:r>
          </a:p>
          <a:p>
            <a:r>
              <a:rPr lang="en-US" dirty="0"/>
              <a:t>https://</a:t>
            </a:r>
            <a:r>
              <a:rPr lang="en-US" dirty="0" err="1"/>
              <a:t>en.wikipedia.org</a:t>
            </a:r>
            <a:r>
              <a:rPr lang="en-US" dirty="0"/>
              <a:t>/wiki/</a:t>
            </a:r>
            <a:r>
              <a:rPr lang="en-US" dirty="0" err="1"/>
              <a:t>Sudden_Shower_over_Shin-Ōhashi_Bridge_and_Atake</a:t>
            </a:r>
            <a:endParaRPr lang="en-US" dirty="0"/>
          </a:p>
          <a:p>
            <a:endParaRPr lang="en-US" dirty="0"/>
          </a:p>
        </p:txBody>
      </p:sp>
    </p:spTree>
    <p:extLst>
      <p:ext uri="{BB962C8B-B14F-4D97-AF65-F5344CB8AC3E}">
        <p14:creationId xmlns:p14="http://schemas.microsoft.com/office/powerpoint/2010/main" val="1620274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1130A1-503F-CE44-AB70-AB5B5CF7422C}"/>
              </a:ext>
            </a:extLst>
          </p:cNvPr>
          <p:cNvPicPr>
            <a:picLocks noChangeAspect="1"/>
          </p:cNvPicPr>
          <p:nvPr/>
        </p:nvPicPr>
        <p:blipFill>
          <a:blip r:embed="rId2"/>
          <a:stretch>
            <a:fillRect/>
          </a:stretch>
        </p:blipFill>
        <p:spPr>
          <a:xfrm>
            <a:off x="492301" y="40367"/>
            <a:ext cx="10915928" cy="5950438"/>
          </a:xfrm>
          <a:prstGeom prst="rect">
            <a:avLst/>
          </a:prstGeom>
        </p:spPr>
      </p:pic>
      <p:sp>
        <p:nvSpPr>
          <p:cNvPr id="5" name="TextBox 4">
            <a:extLst>
              <a:ext uri="{FF2B5EF4-FFF2-40B4-BE49-F238E27FC236}">
                <a16:creationId xmlns:a16="http://schemas.microsoft.com/office/drawing/2014/main" id="{D19C390F-07DE-F244-8435-3F0A4F29E861}"/>
              </a:ext>
            </a:extLst>
          </p:cNvPr>
          <p:cNvSpPr txBox="1"/>
          <p:nvPr/>
        </p:nvSpPr>
        <p:spPr>
          <a:xfrm>
            <a:off x="273132" y="6448301"/>
            <a:ext cx="11785214" cy="369332"/>
          </a:xfrm>
          <a:prstGeom prst="rect">
            <a:avLst/>
          </a:prstGeom>
          <a:noFill/>
        </p:spPr>
        <p:txBody>
          <a:bodyPr wrap="none" rtlCol="0">
            <a:spAutoFit/>
          </a:bodyPr>
          <a:lstStyle/>
          <a:p>
            <a:r>
              <a:rPr lang="en-US"/>
              <a:t>This works moderately well for divergent sequences – one could increase the window size and decrease the lower color limit</a:t>
            </a:r>
            <a:endParaRPr lang="en-US" dirty="0"/>
          </a:p>
        </p:txBody>
      </p:sp>
    </p:spTree>
    <p:extLst>
      <p:ext uri="{BB962C8B-B14F-4D97-AF65-F5344CB8AC3E}">
        <p14:creationId xmlns:p14="http://schemas.microsoft.com/office/powerpoint/2010/main" val="1523925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1F1140-411F-914E-998F-A13F5FFE6A61}"/>
              </a:ext>
            </a:extLst>
          </p:cNvPr>
          <p:cNvSpPr>
            <a:spLocks noGrp="1"/>
          </p:cNvSpPr>
          <p:nvPr>
            <p:ph idx="1"/>
          </p:nvPr>
        </p:nvSpPr>
        <p:spPr>
          <a:xfrm>
            <a:off x="222250" y="145852"/>
            <a:ext cx="10515600" cy="744581"/>
          </a:xfrm>
        </p:spPr>
        <p:txBody>
          <a:bodyPr/>
          <a:lstStyle/>
          <a:p>
            <a:pPr marL="0" indent="0">
              <a:buNone/>
            </a:pPr>
            <a:r>
              <a:rPr lang="en-US" dirty="0"/>
              <a:t>Optimal alignments </a:t>
            </a:r>
          </a:p>
        </p:txBody>
      </p:sp>
      <p:sp>
        <p:nvSpPr>
          <p:cNvPr id="4" name="TextBox 3">
            <a:extLst>
              <a:ext uri="{FF2B5EF4-FFF2-40B4-BE49-F238E27FC236}">
                <a16:creationId xmlns:a16="http://schemas.microsoft.com/office/drawing/2014/main" id="{6210A308-8C00-B44A-A1E4-D9C81C752FE8}"/>
              </a:ext>
            </a:extLst>
          </p:cNvPr>
          <p:cNvSpPr txBox="1"/>
          <p:nvPr/>
        </p:nvSpPr>
        <p:spPr>
          <a:xfrm>
            <a:off x="280415" y="692801"/>
            <a:ext cx="11207578" cy="2031325"/>
          </a:xfrm>
          <a:prstGeom prst="rect">
            <a:avLst/>
          </a:prstGeom>
          <a:noFill/>
        </p:spPr>
        <p:txBody>
          <a:bodyPr wrap="square" rtlCol="0">
            <a:spAutoFit/>
          </a:bodyPr>
          <a:lstStyle/>
          <a:p>
            <a:r>
              <a:rPr lang="en-US" dirty="0"/>
              <a:t>For pairwise (this has been extended to three sequences) </a:t>
            </a:r>
            <a:r>
              <a:rPr lang="en-US" b="1" dirty="0"/>
              <a:t>dynamic programming </a:t>
            </a:r>
            <a:r>
              <a:rPr lang="en-US" dirty="0"/>
              <a:t>algorithms have been developed that guarantee to find an optimal alignment (given a scoring matrix and gap penalties) (and you can use shuffling to assess significance of the score) </a:t>
            </a:r>
          </a:p>
          <a:p>
            <a:r>
              <a:rPr lang="en-US" dirty="0"/>
              <a:t>The most famous of these are the Needleman Wunsch and the Smith Waterman algorithms.  </a:t>
            </a:r>
          </a:p>
          <a:p>
            <a:r>
              <a:rPr lang="en-US" dirty="0"/>
              <a:t>Wikipedia has a good description of the </a:t>
            </a:r>
            <a:r>
              <a:rPr lang="en-US" dirty="0">
                <a:hlinkClick r:id="rId2"/>
              </a:rPr>
              <a:t>Smith–Waterman algorithm</a:t>
            </a:r>
            <a:endParaRPr lang="en-US" dirty="0"/>
          </a:p>
          <a:p>
            <a:endParaRPr lang="en-US" dirty="0"/>
          </a:p>
          <a:p>
            <a:r>
              <a:rPr lang="en-US" dirty="0"/>
              <a:t>You write down the sequences on the two axes, and starting at the upper left fill in the maximum score for each field </a:t>
            </a:r>
          </a:p>
        </p:txBody>
      </p:sp>
      <p:pic>
        <p:nvPicPr>
          <p:cNvPr id="4098" name="Picture 2">
            <a:extLst>
              <a:ext uri="{FF2B5EF4-FFF2-40B4-BE49-F238E27FC236}">
                <a16:creationId xmlns:a16="http://schemas.microsoft.com/office/drawing/2014/main" id="{78F2A5E4-01D4-D74F-AF40-EA9CFB723B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415" y="2800325"/>
            <a:ext cx="3587392" cy="3946131"/>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4" descr="{\displaystyle H_{ij}=\max {\begin{cases}H_{i-1,j-1}+s(a_{i},b_{j}),\\H_{i-1,j}-W_{1},\\H_{i,j-1}-W_{1},\\0\end{cases}}}">
            <a:extLst>
              <a:ext uri="{FF2B5EF4-FFF2-40B4-BE49-F238E27FC236}">
                <a16:creationId xmlns:a16="http://schemas.microsoft.com/office/drawing/2014/main" id="{27E40E97-5FD0-0E4B-9ABC-5A0623E4AC4F}"/>
              </a:ext>
            </a:extLst>
          </p:cNvPr>
          <p:cNvSpPr>
            <a:spLocks noChangeAspect="1" noChangeArrowheads="1"/>
          </p:cNvSpPr>
          <p:nvPr/>
        </p:nvSpPr>
        <p:spPr bwMode="auto">
          <a:xfrm>
            <a:off x="69850" y="-682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descr="{\displaystyle H_{ij}=\max {\begin{cases}H_{i-1,j-1}+s(a_{i},b_{j}),\\H_{i-1,j}-W_{1},\\H_{i,j-1}-W_{1},\\0\end{cases}}}">
            <a:extLst>
              <a:ext uri="{FF2B5EF4-FFF2-40B4-BE49-F238E27FC236}">
                <a16:creationId xmlns:a16="http://schemas.microsoft.com/office/drawing/2014/main" id="{C5DBEBC7-4F8B-704D-A2A3-3FE11DD47424}"/>
              </a:ext>
            </a:extLst>
          </p:cNvPr>
          <p:cNvSpPr>
            <a:spLocks noChangeAspect="1" noChangeArrowheads="1"/>
          </p:cNvSpPr>
          <p:nvPr/>
        </p:nvSpPr>
        <p:spPr bwMode="auto">
          <a:xfrm>
            <a:off x="222250" y="84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B092BF41-B269-524B-B724-76207ECF2602}"/>
              </a:ext>
            </a:extLst>
          </p:cNvPr>
          <p:cNvPicPr>
            <a:picLocks noChangeAspect="1"/>
          </p:cNvPicPr>
          <p:nvPr/>
        </p:nvPicPr>
        <p:blipFill>
          <a:blip r:embed="rId4"/>
          <a:stretch>
            <a:fillRect/>
          </a:stretch>
        </p:blipFill>
        <p:spPr>
          <a:xfrm>
            <a:off x="4290649" y="3151795"/>
            <a:ext cx="5103451" cy="2544221"/>
          </a:xfrm>
          <a:prstGeom prst="rect">
            <a:avLst/>
          </a:prstGeom>
        </p:spPr>
      </p:pic>
      <p:sp>
        <p:nvSpPr>
          <p:cNvPr id="12" name="TextBox 11">
            <a:extLst>
              <a:ext uri="{FF2B5EF4-FFF2-40B4-BE49-F238E27FC236}">
                <a16:creationId xmlns:a16="http://schemas.microsoft.com/office/drawing/2014/main" id="{A2980C4A-26E7-E14D-BC77-A333F2E489B9}"/>
              </a:ext>
            </a:extLst>
          </p:cNvPr>
          <p:cNvSpPr txBox="1"/>
          <p:nvPr/>
        </p:nvSpPr>
        <p:spPr>
          <a:xfrm>
            <a:off x="4238367" y="2787001"/>
            <a:ext cx="3046540" cy="369332"/>
          </a:xfrm>
          <a:prstGeom prst="rect">
            <a:avLst/>
          </a:prstGeom>
          <a:noFill/>
        </p:spPr>
        <p:txBody>
          <a:bodyPr wrap="none" rtlCol="0">
            <a:spAutoFit/>
          </a:bodyPr>
          <a:lstStyle/>
          <a:p>
            <a:r>
              <a:rPr lang="en-US" dirty="0"/>
              <a:t>Assuming a linear gap penalty:</a:t>
            </a:r>
          </a:p>
        </p:txBody>
      </p:sp>
      <p:pic>
        <p:nvPicPr>
          <p:cNvPr id="13" name="Picture 12">
            <a:extLst>
              <a:ext uri="{FF2B5EF4-FFF2-40B4-BE49-F238E27FC236}">
                <a16:creationId xmlns:a16="http://schemas.microsoft.com/office/drawing/2014/main" id="{C9BF5C0F-DA2D-CB44-BAB0-2D3A1F3629F1}"/>
              </a:ext>
            </a:extLst>
          </p:cNvPr>
          <p:cNvPicPr>
            <a:picLocks noChangeAspect="1"/>
          </p:cNvPicPr>
          <p:nvPr/>
        </p:nvPicPr>
        <p:blipFill>
          <a:blip r:embed="rId5"/>
          <a:stretch>
            <a:fillRect/>
          </a:stretch>
        </p:blipFill>
        <p:spPr>
          <a:xfrm>
            <a:off x="9338900" y="3090760"/>
            <a:ext cx="2797899" cy="3440554"/>
          </a:xfrm>
          <a:prstGeom prst="rect">
            <a:avLst/>
          </a:prstGeom>
        </p:spPr>
      </p:pic>
      <p:pic>
        <p:nvPicPr>
          <p:cNvPr id="15" name="Picture 14">
            <a:extLst>
              <a:ext uri="{FF2B5EF4-FFF2-40B4-BE49-F238E27FC236}">
                <a16:creationId xmlns:a16="http://schemas.microsoft.com/office/drawing/2014/main" id="{C4F0D1EF-6105-A049-A3CC-7A8D8705CA30}"/>
              </a:ext>
            </a:extLst>
          </p:cNvPr>
          <p:cNvPicPr>
            <a:picLocks noChangeAspect="1"/>
          </p:cNvPicPr>
          <p:nvPr/>
        </p:nvPicPr>
        <p:blipFill>
          <a:blip r:embed="rId6"/>
          <a:stretch>
            <a:fillRect/>
          </a:stretch>
        </p:blipFill>
        <p:spPr>
          <a:xfrm>
            <a:off x="4162590" y="5820032"/>
            <a:ext cx="4616953" cy="912379"/>
          </a:xfrm>
          <a:prstGeom prst="rect">
            <a:avLst/>
          </a:prstGeom>
        </p:spPr>
      </p:pic>
    </p:spTree>
    <p:extLst>
      <p:ext uri="{BB962C8B-B14F-4D97-AF65-F5344CB8AC3E}">
        <p14:creationId xmlns:p14="http://schemas.microsoft.com/office/powerpoint/2010/main" val="1694665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DE4B646-4035-F04C-A15B-3ECEA50560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212" y="428374"/>
            <a:ext cx="4546990" cy="63657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7EE0AC9-4EEB-704B-BC37-3912991AFD9F}"/>
              </a:ext>
            </a:extLst>
          </p:cNvPr>
          <p:cNvSpPr txBox="1"/>
          <p:nvPr/>
        </p:nvSpPr>
        <p:spPr>
          <a:xfrm>
            <a:off x="5182483" y="199079"/>
            <a:ext cx="7157798" cy="923330"/>
          </a:xfrm>
          <a:prstGeom prst="rect">
            <a:avLst/>
          </a:prstGeom>
          <a:noFill/>
        </p:spPr>
        <p:txBody>
          <a:bodyPr wrap="square" rtlCol="0">
            <a:spAutoFit/>
          </a:bodyPr>
          <a:lstStyle/>
          <a:p>
            <a:endParaRPr lang="en-US" dirty="0"/>
          </a:p>
          <a:p>
            <a:r>
              <a:rPr lang="en-US" dirty="0"/>
              <a:t>The Needleman-Wunsch algorithm differs in that it allows for cells to have </a:t>
            </a:r>
          </a:p>
          <a:p>
            <a:r>
              <a:rPr lang="en-US" dirty="0"/>
              <a:t>negative scores.  A step by step version is </a:t>
            </a:r>
            <a:r>
              <a:rPr lang="en-US" dirty="0">
                <a:hlinkClick r:id="rId3"/>
              </a:rPr>
              <a:t>here</a:t>
            </a:r>
            <a:r>
              <a:rPr lang="en-US" dirty="0"/>
              <a:t>  or more readable </a:t>
            </a:r>
            <a:r>
              <a:rPr lang="en-US" dirty="0">
                <a:hlinkClick r:id="rId4"/>
              </a:rPr>
              <a:t>here</a:t>
            </a:r>
            <a:endParaRPr lang="en-US" dirty="0"/>
          </a:p>
        </p:txBody>
      </p:sp>
      <p:sp>
        <p:nvSpPr>
          <p:cNvPr id="7" name="Rectangle 6">
            <a:extLst>
              <a:ext uri="{FF2B5EF4-FFF2-40B4-BE49-F238E27FC236}">
                <a16:creationId xmlns:a16="http://schemas.microsoft.com/office/drawing/2014/main" id="{66B3359E-262C-2446-87C4-0EDD257ADDCB}"/>
              </a:ext>
            </a:extLst>
          </p:cNvPr>
          <p:cNvSpPr/>
          <p:nvPr/>
        </p:nvSpPr>
        <p:spPr>
          <a:xfrm>
            <a:off x="253356" y="14413"/>
            <a:ext cx="4444230" cy="369332"/>
          </a:xfrm>
          <a:prstGeom prst="rect">
            <a:avLst/>
          </a:prstGeom>
        </p:spPr>
        <p:txBody>
          <a:bodyPr wrap="none">
            <a:spAutoFit/>
          </a:bodyPr>
          <a:lstStyle/>
          <a:p>
            <a:r>
              <a:rPr lang="en-US" dirty="0"/>
              <a:t>Trace back from the highest number to zero.  </a:t>
            </a:r>
          </a:p>
        </p:txBody>
      </p:sp>
      <p:pic>
        <p:nvPicPr>
          <p:cNvPr id="9" name="Picture 8">
            <a:extLst>
              <a:ext uri="{FF2B5EF4-FFF2-40B4-BE49-F238E27FC236}">
                <a16:creationId xmlns:a16="http://schemas.microsoft.com/office/drawing/2014/main" id="{83EC886A-C1F4-AD4C-B701-672C2C78DD13}"/>
              </a:ext>
            </a:extLst>
          </p:cNvPr>
          <p:cNvPicPr>
            <a:picLocks noChangeAspect="1"/>
          </p:cNvPicPr>
          <p:nvPr/>
        </p:nvPicPr>
        <p:blipFill>
          <a:blip r:embed="rId5"/>
          <a:stretch>
            <a:fillRect/>
          </a:stretch>
        </p:blipFill>
        <p:spPr>
          <a:xfrm>
            <a:off x="6182429" y="1238701"/>
            <a:ext cx="4733558" cy="8729923"/>
          </a:xfrm>
          <a:prstGeom prst="rect">
            <a:avLst/>
          </a:prstGeom>
        </p:spPr>
      </p:pic>
    </p:spTree>
    <p:extLst>
      <p:ext uri="{BB962C8B-B14F-4D97-AF65-F5344CB8AC3E}">
        <p14:creationId xmlns:p14="http://schemas.microsoft.com/office/powerpoint/2010/main" val="1663338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DD7ACF-D64E-E240-89A4-D529D3052DD8}"/>
              </a:ext>
            </a:extLst>
          </p:cNvPr>
          <p:cNvSpPr>
            <a:spLocks noGrp="1"/>
          </p:cNvSpPr>
          <p:nvPr>
            <p:ph idx="1"/>
          </p:nvPr>
        </p:nvSpPr>
        <p:spPr>
          <a:xfrm>
            <a:off x="640492" y="1138860"/>
            <a:ext cx="10515600" cy="4351338"/>
          </a:xfrm>
        </p:spPr>
        <p:txBody>
          <a:bodyPr/>
          <a:lstStyle/>
          <a:p>
            <a:pPr marL="0" indent="0">
              <a:buNone/>
            </a:pPr>
            <a:r>
              <a:rPr lang="en-US" dirty="0"/>
              <a:t>Both algorithms are guaranteed to give you an optimum score; however, usually the report a single alignment; however, usually there are different alignment with the same score.  E.g.:  </a:t>
            </a:r>
          </a:p>
        </p:txBody>
      </p:sp>
      <p:pic>
        <p:nvPicPr>
          <p:cNvPr id="4" name="Picture 3">
            <a:extLst>
              <a:ext uri="{FF2B5EF4-FFF2-40B4-BE49-F238E27FC236}">
                <a16:creationId xmlns:a16="http://schemas.microsoft.com/office/drawing/2014/main" id="{F847930E-F875-B043-A014-7F4BC812333A}"/>
              </a:ext>
            </a:extLst>
          </p:cNvPr>
          <p:cNvPicPr>
            <a:picLocks noChangeAspect="1"/>
          </p:cNvPicPr>
          <p:nvPr/>
        </p:nvPicPr>
        <p:blipFill>
          <a:blip r:embed="rId2"/>
          <a:stretch>
            <a:fillRect/>
          </a:stretch>
        </p:blipFill>
        <p:spPr>
          <a:xfrm>
            <a:off x="2178050" y="3005610"/>
            <a:ext cx="7835900" cy="1612900"/>
          </a:xfrm>
          <a:prstGeom prst="rect">
            <a:avLst/>
          </a:prstGeom>
        </p:spPr>
      </p:pic>
      <p:sp>
        <p:nvSpPr>
          <p:cNvPr id="5" name="TextBox 4">
            <a:extLst>
              <a:ext uri="{FF2B5EF4-FFF2-40B4-BE49-F238E27FC236}">
                <a16:creationId xmlns:a16="http://schemas.microsoft.com/office/drawing/2014/main" id="{5818D723-F002-4446-89B5-112EA291B226}"/>
              </a:ext>
            </a:extLst>
          </p:cNvPr>
          <p:cNvSpPr txBox="1"/>
          <p:nvPr/>
        </p:nvSpPr>
        <p:spPr>
          <a:xfrm>
            <a:off x="284205" y="6400800"/>
            <a:ext cx="6651436" cy="369332"/>
          </a:xfrm>
          <a:prstGeom prst="rect">
            <a:avLst/>
          </a:prstGeom>
          <a:noFill/>
        </p:spPr>
        <p:txBody>
          <a:bodyPr wrap="none" rtlCol="0">
            <a:spAutoFit/>
          </a:bodyPr>
          <a:lstStyle/>
          <a:p>
            <a:r>
              <a:rPr lang="en-US" dirty="0"/>
              <a:t>From: https://</a:t>
            </a:r>
            <a:r>
              <a:rPr lang="en-US" dirty="0" err="1"/>
              <a:t>en.wikipedia.org</a:t>
            </a:r>
            <a:r>
              <a:rPr lang="en-US" dirty="0"/>
              <a:t>/wiki/Needleman–</a:t>
            </a:r>
            <a:r>
              <a:rPr lang="en-US" dirty="0" err="1"/>
              <a:t>Wunsch_algorithm</a:t>
            </a:r>
            <a:r>
              <a:rPr lang="en-US" dirty="0"/>
              <a:t> </a:t>
            </a:r>
          </a:p>
        </p:txBody>
      </p:sp>
    </p:spTree>
    <p:extLst>
      <p:ext uri="{BB962C8B-B14F-4D97-AF65-F5344CB8AC3E}">
        <p14:creationId xmlns:p14="http://schemas.microsoft.com/office/powerpoint/2010/main" val="3978021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D7750-7BA4-A64B-9617-4D51C141A4B6}"/>
              </a:ext>
            </a:extLst>
          </p:cNvPr>
          <p:cNvSpPr>
            <a:spLocks noGrp="1"/>
          </p:cNvSpPr>
          <p:nvPr>
            <p:ph type="title"/>
          </p:nvPr>
        </p:nvSpPr>
        <p:spPr>
          <a:xfrm>
            <a:off x="109151" y="117991"/>
            <a:ext cx="10515600" cy="872218"/>
          </a:xfrm>
        </p:spPr>
        <p:txBody>
          <a:bodyPr/>
          <a:lstStyle/>
          <a:p>
            <a:r>
              <a:rPr lang="en-US" dirty="0"/>
              <a:t>Multiple Sequence Alignments (MSAs)</a:t>
            </a:r>
          </a:p>
        </p:txBody>
      </p:sp>
      <p:pic>
        <p:nvPicPr>
          <p:cNvPr id="4" name="Picture 3">
            <a:extLst>
              <a:ext uri="{FF2B5EF4-FFF2-40B4-BE49-F238E27FC236}">
                <a16:creationId xmlns:a16="http://schemas.microsoft.com/office/drawing/2014/main" id="{D2BCF402-8640-9846-A412-E78A6DC96B7F}"/>
              </a:ext>
            </a:extLst>
          </p:cNvPr>
          <p:cNvPicPr>
            <a:picLocks noChangeAspect="1"/>
          </p:cNvPicPr>
          <p:nvPr/>
        </p:nvPicPr>
        <p:blipFill>
          <a:blip r:embed="rId2"/>
          <a:stretch>
            <a:fillRect/>
          </a:stretch>
        </p:blipFill>
        <p:spPr>
          <a:xfrm>
            <a:off x="183292" y="990208"/>
            <a:ext cx="11825416" cy="3221667"/>
          </a:xfrm>
          <a:prstGeom prst="rect">
            <a:avLst/>
          </a:prstGeom>
        </p:spPr>
      </p:pic>
      <p:sp>
        <p:nvSpPr>
          <p:cNvPr id="5" name="TextBox 4">
            <a:extLst>
              <a:ext uri="{FF2B5EF4-FFF2-40B4-BE49-F238E27FC236}">
                <a16:creationId xmlns:a16="http://schemas.microsoft.com/office/drawing/2014/main" id="{7482C187-0775-A44D-AB03-629870E96A2B}"/>
              </a:ext>
            </a:extLst>
          </p:cNvPr>
          <p:cNvSpPr txBox="1"/>
          <p:nvPr/>
        </p:nvSpPr>
        <p:spPr>
          <a:xfrm>
            <a:off x="556054" y="4519275"/>
            <a:ext cx="9337171" cy="2031325"/>
          </a:xfrm>
          <a:prstGeom prst="rect">
            <a:avLst/>
          </a:prstGeom>
          <a:noFill/>
        </p:spPr>
        <p:txBody>
          <a:bodyPr wrap="none" rtlCol="0">
            <a:spAutoFit/>
          </a:bodyPr>
          <a:lstStyle/>
          <a:p>
            <a:r>
              <a:rPr lang="en-US" dirty="0" err="1"/>
              <a:t>clustalx</a:t>
            </a:r>
            <a:r>
              <a:rPr lang="en-US" dirty="0"/>
              <a:t> (the same as </a:t>
            </a:r>
            <a:r>
              <a:rPr lang="en-US" dirty="0" err="1"/>
              <a:t>clustalw</a:t>
            </a:r>
            <a:r>
              <a:rPr lang="en-US" dirty="0"/>
              <a:t> with a GUI) is a frequently used progressive alignment algorithm*.</a:t>
            </a:r>
          </a:p>
          <a:p>
            <a:endParaRPr lang="en-US" dirty="0"/>
          </a:p>
          <a:p>
            <a:r>
              <a:rPr lang="en-US" dirty="0"/>
              <a:t>Gives excellent alignments that usually are very similar to alignments based on protein structures.</a:t>
            </a:r>
            <a:br>
              <a:rPr lang="en-US" dirty="0"/>
            </a:br>
            <a:r>
              <a:rPr lang="en-US" dirty="0"/>
              <a:t>It works better, the more sequences are included.  </a:t>
            </a:r>
            <a:br>
              <a:rPr lang="en-US" dirty="0"/>
            </a:br>
            <a:endParaRPr lang="en-US" dirty="0"/>
          </a:p>
          <a:p>
            <a:r>
              <a:rPr lang="en-US" dirty="0"/>
              <a:t>Often not acceptable as a start point to build molecular phylogenies! </a:t>
            </a:r>
          </a:p>
          <a:p>
            <a:endParaRPr lang="en-US" dirty="0"/>
          </a:p>
        </p:txBody>
      </p:sp>
      <p:sp>
        <p:nvSpPr>
          <p:cNvPr id="6" name="TextBox 5">
            <a:extLst>
              <a:ext uri="{FF2B5EF4-FFF2-40B4-BE49-F238E27FC236}">
                <a16:creationId xmlns:a16="http://schemas.microsoft.com/office/drawing/2014/main" id="{D24F7C26-8F96-7043-8E8B-826DB4DEE12B}"/>
              </a:ext>
            </a:extLst>
          </p:cNvPr>
          <p:cNvSpPr txBox="1"/>
          <p:nvPr/>
        </p:nvSpPr>
        <p:spPr>
          <a:xfrm>
            <a:off x="469557" y="6488668"/>
            <a:ext cx="9082999" cy="369332"/>
          </a:xfrm>
          <a:prstGeom prst="rect">
            <a:avLst/>
          </a:prstGeom>
          <a:noFill/>
        </p:spPr>
        <p:txBody>
          <a:bodyPr wrap="none" rtlCol="0">
            <a:spAutoFit/>
          </a:bodyPr>
          <a:lstStyle/>
          <a:p>
            <a:r>
              <a:rPr lang="en-US" dirty="0"/>
              <a:t>* the first effective multiple sequence alignment program was developed by </a:t>
            </a:r>
            <a:r>
              <a:rPr lang="en-US" dirty="0">
                <a:hlinkClick r:id="rId3"/>
              </a:rPr>
              <a:t>Feng and Doolittle</a:t>
            </a:r>
            <a:endParaRPr lang="en-US" dirty="0"/>
          </a:p>
        </p:txBody>
      </p:sp>
    </p:spTree>
    <p:extLst>
      <p:ext uri="{BB962C8B-B14F-4D97-AF65-F5344CB8AC3E}">
        <p14:creationId xmlns:p14="http://schemas.microsoft.com/office/powerpoint/2010/main" val="1010528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80AEF-D45A-ED41-83B3-B9E568B478F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539B459-E24A-8D42-AC99-BAEA44DE611B}"/>
              </a:ext>
            </a:extLst>
          </p:cNvPr>
          <p:cNvSpPr>
            <a:spLocks noGrp="1"/>
          </p:cNvSpPr>
          <p:nvPr>
            <p:ph idx="1"/>
          </p:nvPr>
        </p:nvSpPr>
        <p:spPr/>
        <p:txBody>
          <a:bodyPr/>
          <a:lstStyle/>
          <a:p>
            <a:pPr marL="0" indent="0">
              <a:buNone/>
            </a:pPr>
            <a:r>
              <a:rPr lang="en-US" dirty="0"/>
              <a:t>The second step (the</a:t>
            </a:r>
            <a:r>
              <a:rPr lang="en-US" b="1" dirty="0"/>
              <a:t> clustering analysis of the sequences</a:t>
            </a:r>
            <a:r>
              <a:rPr lang="en-US" dirty="0"/>
              <a:t>) is most important. The relationships found here will create a serious bias in the final alignment. The better the guide tree, the better the final alignment. One can load a guide tree into </a:t>
            </a:r>
            <a:r>
              <a:rPr lang="en-US" dirty="0" err="1"/>
              <a:t>clustal</a:t>
            </a:r>
            <a:r>
              <a:rPr lang="en-US" dirty="0"/>
              <a:t>. This tree will then be used instead of the neighbor joining tree calculated by </a:t>
            </a:r>
            <a:r>
              <a:rPr lang="en-US" dirty="0" err="1"/>
              <a:t>clustalw</a:t>
            </a:r>
            <a:r>
              <a:rPr lang="en-US" dirty="0"/>
              <a:t> as a default. (The guide tree needs to be in normal parenthesis notation WITH branch lengths).</a:t>
            </a:r>
          </a:p>
        </p:txBody>
      </p:sp>
    </p:spTree>
    <p:extLst>
      <p:ext uri="{BB962C8B-B14F-4D97-AF65-F5344CB8AC3E}">
        <p14:creationId xmlns:p14="http://schemas.microsoft.com/office/powerpoint/2010/main" val="4127579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C2DFD-EBE1-5044-9104-36D8AEF23CE2}"/>
              </a:ext>
            </a:extLst>
          </p:cNvPr>
          <p:cNvSpPr>
            <a:spLocks noGrp="1"/>
          </p:cNvSpPr>
          <p:nvPr>
            <p:ph type="title"/>
          </p:nvPr>
        </p:nvSpPr>
        <p:spPr/>
        <p:txBody>
          <a:bodyPr/>
          <a:lstStyle/>
          <a:p>
            <a:r>
              <a:rPr lang="en-US" dirty="0"/>
              <a:t>Other alignment programs:  </a:t>
            </a:r>
          </a:p>
        </p:txBody>
      </p:sp>
      <p:sp>
        <p:nvSpPr>
          <p:cNvPr id="3" name="Content Placeholder 2">
            <a:extLst>
              <a:ext uri="{FF2B5EF4-FFF2-40B4-BE49-F238E27FC236}">
                <a16:creationId xmlns:a16="http://schemas.microsoft.com/office/drawing/2014/main" id="{B24FA879-4F96-1349-82E9-CA79B8132CCB}"/>
              </a:ext>
            </a:extLst>
          </p:cNvPr>
          <p:cNvSpPr>
            <a:spLocks noGrp="1"/>
          </p:cNvSpPr>
          <p:nvPr>
            <p:ph idx="1"/>
          </p:nvPr>
        </p:nvSpPr>
        <p:spPr>
          <a:xfrm>
            <a:off x="838200" y="1690688"/>
            <a:ext cx="10515600" cy="2065766"/>
          </a:xfrm>
        </p:spPr>
        <p:txBody>
          <a:bodyPr/>
          <a:lstStyle/>
          <a:p>
            <a:pPr marL="0" indent="0">
              <a:buNone/>
            </a:pPr>
            <a:r>
              <a:rPr lang="en-US" sz="2800" b="1" dirty="0"/>
              <a:t>MUSCLE</a:t>
            </a:r>
            <a:r>
              <a:rPr lang="en-US" sz="2800" dirty="0"/>
              <a:t> is the current alignment program of choice. Most think that it gives better alignments compared to </a:t>
            </a:r>
            <a:r>
              <a:rPr lang="en-US" sz="2800" dirty="0" err="1"/>
              <a:t>clustal</a:t>
            </a:r>
            <a:r>
              <a:rPr lang="en-US" sz="2800" dirty="0"/>
              <a:t> (</a:t>
            </a:r>
            <a:r>
              <a:rPr lang="en-US" sz="2800" dirty="0" err="1"/>
              <a:t>clustalw</a:t>
            </a:r>
            <a:r>
              <a:rPr lang="en-US" sz="2800" dirty="0"/>
              <a:t> or </a:t>
            </a:r>
            <a:r>
              <a:rPr lang="en-US" sz="2800" dirty="0" err="1"/>
              <a:t>clustalo</a:t>
            </a:r>
            <a:r>
              <a:rPr lang="en-US" sz="2800" dirty="0"/>
              <a:t>), it is faster and works with </a:t>
            </a:r>
            <a:r>
              <a:rPr lang="en-US" sz="2800" dirty="0" err="1"/>
              <a:t>larg</a:t>
            </a:r>
            <a:r>
              <a:rPr lang="en-US" sz="2800" dirty="0"/>
              <a:t> datasets. The program is available through a </a:t>
            </a:r>
            <a:r>
              <a:rPr lang="en-US" sz="2800" dirty="0">
                <a:hlinkClick r:id="rId2"/>
              </a:rPr>
              <a:t>webserver</a:t>
            </a:r>
            <a:r>
              <a:rPr lang="en-US" sz="2800" dirty="0"/>
              <a:t> at the </a:t>
            </a:r>
            <a:r>
              <a:rPr lang="en-US" sz="2800" dirty="0" err="1"/>
              <a:t>ebi</a:t>
            </a:r>
            <a:r>
              <a:rPr lang="en-US" sz="2800" dirty="0"/>
              <a:t>, and as a command line program to download </a:t>
            </a:r>
            <a:r>
              <a:rPr lang="en-US" sz="2800" dirty="0">
                <a:hlinkClick r:id="rId3"/>
              </a:rPr>
              <a:t>here</a:t>
            </a:r>
            <a:r>
              <a:rPr lang="en-US" sz="2800" dirty="0"/>
              <a:t>, and already installed on Xanadu.</a:t>
            </a:r>
          </a:p>
          <a:p>
            <a:pPr marL="0" indent="0">
              <a:buNone/>
            </a:pPr>
            <a:endParaRPr lang="en-US" dirty="0"/>
          </a:p>
          <a:p>
            <a:pPr marL="0" indent="0">
              <a:buNone/>
            </a:pPr>
            <a:endParaRPr lang="en-US" dirty="0"/>
          </a:p>
        </p:txBody>
      </p:sp>
      <p:sp>
        <p:nvSpPr>
          <p:cNvPr id="4" name="TextBox 3">
            <a:extLst>
              <a:ext uri="{FF2B5EF4-FFF2-40B4-BE49-F238E27FC236}">
                <a16:creationId xmlns:a16="http://schemas.microsoft.com/office/drawing/2014/main" id="{EF109EF2-8DA0-5A41-AFAF-098256E2917A}"/>
              </a:ext>
            </a:extLst>
          </p:cNvPr>
          <p:cNvSpPr txBox="1"/>
          <p:nvPr/>
        </p:nvSpPr>
        <p:spPr>
          <a:xfrm>
            <a:off x="773442" y="4059913"/>
            <a:ext cx="6859891" cy="830997"/>
          </a:xfrm>
          <a:prstGeom prst="rect">
            <a:avLst/>
          </a:prstGeom>
          <a:noFill/>
        </p:spPr>
        <p:txBody>
          <a:bodyPr wrap="none" rtlCol="0">
            <a:spAutoFit/>
          </a:bodyPr>
          <a:lstStyle/>
          <a:p>
            <a:r>
              <a:rPr lang="en-US" sz="2400" dirty="0"/>
              <a:t>Developed by gentleman scientist Robert Edgar.  </a:t>
            </a:r>
            <a:br>
              <a:rPr lang="en-US" sz="2400" dirty="0"/>
            </a:br>
            <a:r>
              <a:rPr lang="en-US" sz="2400" dirty="0"/>
              <a:t>The paper on muscle has been citer over 47000 times</a:t>
            </a:r>
          </a:p>
        </p:txBody>
      </p:sp>
      <p:sp>
        <p:nvSpPr>
          <p:cNvPr id="6" name="TextBox 5">
            <a:extLst>
              <a:ext uri="{FF2B5EF4-FFF2-40B4-BE49-F238E27FC236}">
                <a16:creationId xmlns:a16="http://schemas.microsoft.com/office/drawing/2014/main" id="{CC675E05-7C3B-2DFE-EF16-E75625B0651E}"/>
              </a:ext>
            </a:extLst>
          </p:cNvPr>
          <p:cNvSpPr txBox="1"/>
          <p:nvPr/>
        </p:nvSpPr>
        <p:spPr>
          <a:xfrm>
            <a:off x="773442" y="5296642"/>
            <a:ext cx="7986225" cy="461665"/>
          </a:xfrm>
          <a:prstGeom prst="rect">
            <a:avLst/>
          </a:prstGeom>
          <a:noFill/>
        </p:spPr>
        <p:txBody>
          <a:bodyPr wrap="none" rtlCol="0">
            <a:spAutoFit/>
          </a:bodyPr>
          <a:lstStyle/>
          <a:p>
            <a:r>
              <a:rPr lang="en-US" sz="2400" dirty="0"/>
              <a:t>MUSCLE also is one option to use in the SEAVIEW GUI program</a:t>
            </a:r>
          </a:p>
        </p:txBody>
      </p:sp>
    </p:spTree>
    <p:extLst>
      <p:ext uri="{BB962C8B-B14F-4D97-AF65-F5344CB8AC3E}">
        <p14:creationId xmlns:p14="http://schemas.microsoft.com/office/powerpoint/2010/main" val="1243666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0BC5E-33E4-391E-87A4-58A7F97F0A6B}"/>
              </a:ext>
            </a:extLst>
          </p:cNvPr>
          <p:cNvSpPr>
            <a:spLocks noGrp="1"/>
          </p:cNvSpPr>
          <p:nvPr>
            <p:ph type="title"/>
          </p:nvPr>
        </p:nvSpPr>
        <p:spPr>
          <a:xfrm>
            <a:off x="532470" y="0"/>
            <a:ext cx="10363200" cy="1143000"/>
          </a:xfrm>
        </p:spPr>
        <p:txBody>
          <a:bodyPr/>
          <a:lstStyle/>
          <a:p>
            <a:r>
              <a:rPr lang="en-US" dirty="0"/>
              <a:t>Seaview</a:t>
            </a:r>
          </a:p>
        </p:txBody>
      </p:sp>
      <p:pic>
        <p:nvPicPr>
          <p:cNvPr id="4" name="Picture 3">
            <a:extLst>
              <a:ext uri="{FF2B5EF4-FFF2-40B4-BE49-F238E27FC236}">
                <a16:creationId xmlns:a16="http://schemas.microsoft.com/office/drawing/2014/main" id="{CFBB7373-B88D-3C3E-B7A5-E24783577BF8}"/>
              </a:ext>
            </a:extLst>
          </p:cNvPr>
          <p:cNvPicPr>
            <a:picLocks noChangeAspect="1"/>
          </p:cNvPicPr>
          <p:nvPr/>
        </p:nvPicPr>
        <p:blipFill>
          <a:blip r:embed="rId2"/>
          <a:stretch>
            <a:fillRect/>
          </a:stretch>
        </p:blipFill>
        <p:spPr>
          <a:xfrm>
            <a:off x="337624" y="841513"/>
            <a:ext cx="7244862" cy="2757267"/>
          </a:xfrm>
          <a:prstGeom prst="rect">
            <a:avLst/>
          </a:prstGeom>
        </p:spPr>
      </p:pic>
      <p:pic>
        <p:nvPicPr>
          <p:cNvPr id="5" name="Picture 4">
            <a:extLst>
              <a:ext uri="{FF2B5EF4-FFF2-40B4-BE49-F238E27FC236}">
                <a16:creationId xmlns:a16="http://schemas.microsoft.com/office/drawing/2014/main" id="{BB924596-76FB-0F26-B2BE-7D5A6BDCFD44}"/>
              </a:ext>
            </a:extLst>
          </p:cNvPr>
          <p:cNvPicPr>
            <a:picLocks noChangeAspect="1"/>
          </p:cNvPicPr>
          <p:nvPr/>
        </p:nvPicPr>
        <p:blipFill>
          <a:blip r:embed="rId3"/>
          <a:stretch>
            <a:fillRect/>
          </a:stretch>
        </p:blipFill>
        <p:spPr>
          <a:xfrm>
            <a:off x="337624" y="3668381"/>
            <a:ext cx="6268532" cy="2427619"/>
          </a:xfrm>
          <a:prstGeom prst="rect">
            <a:avLst/>
          </a:prstGeom>
        </p:spPr>
      </p:pic>
      <p:sp>
        <p:nvSpPr>
          <p:cNvPr id="6" name="TextBox 5">
            <a:extLst>
              <a:ext uri="{FF2B5EF4-FFF2-40B4-BE49-F238E27FC236}">
                <a16:creationId xmlns:a16="http://schemas.microsoft.com/office/drawing/2014/main" id="{19A0932A-353E-1970-A330-0FDFF3888523}"/>
              </a:ext>
            </a:extLst>
          </p:cNvPr>
          <p:cNvSpPr txBox="1"/>
          <p:nvPr/>
        </p:nvSpPr>
        <p:spPr>
          <a:xfrm>
            <a:off x="7936358" y="175467"/>
            <a:ext cx="4414668" cy="1631216"/>
          </a:xfrm>
          <a:prstGeom prst="rect">
            <a:avLst/>
          </a:prstGeom>
          <a:noFill/>
        </p:spPr>
        <p:txBody>
          <a:bodyPr wrap="square" rtlCol="0">
            <a:spAutoFit/>
          </a:bodyPr>
          <a:lstStyle/>
          <a:p>
            <a:pPr marL="342900" indent="-342900">
              <a:buFont typeface="Arial" panose="020B0604020202020204" pitchFamily="34" charset="0"/>
              <a:buChar char="•"/>
            </a:pPr>
            <a:r>
              <a:rPr lang="en-US" sz="2000" dirty="0"/>
              <a:t>aligns sequences</a:t>
            </a:r>
          </a:p>
          <a:p>
            <a:pPr marL="342900" indent="-342900">
              <a:buFont typeface="Arial" panose="020B0604020202020204" pitchFamily="34" charset="0"/>
              <a:buChar char="•"/>
            </a:pPr>
            <a:r>
              <a:rPr lang="en-US" sz="2000" dirty="0"/>
              <a:t>translates nucleotide sequences</a:t>
            </a:r>
          </a:p>
          <a:p>
            <a:pPr marL="342900" indent="-342900">
              <a:buFont typeface="Arial" panose="020B0604020202020204" pitchFamily="34" charset="0"/>
              <a:buChar char="•"/>
            </a:pPr>
            <a:r>
              <a:rPr lang="en-US" sz="2000" dirty="0"/>
              <a:t>reconstructs phylogenetic trees</a:t>
            </a:r>
          </a:p>
          <a:p>
            <a:pPr marL="342900" indent="-342900">
              <a:buFont typeface="Arial" panose="020B0604020202020204" pitchFamily="34" charset="0"/>
              <a:buChar char="•"/>
            </a:pPr>
            <a:r>
              <a:rPr lang="en-US" sz="2000" dirty="0"/>
              <a:t>easy to dissect alignment into domains</a:t>
            </a:r>
          </a:p>
        </p:txBody>
      </p:sp>
      <p:pic>
        <p:nvPicPr>
          <p:cNvPr id="7" name="Picture 6">
            <a:extLst>
              <a:ext uri="{FF2B5EF4-FFF2-40B4-BE49-F238E27FC236}">
                <a16:creationId xmlns:a16="http://schemas.microsoft.com/office/drawing/2014/main" id="{9BBD3DCB-BB56-C6CA-D176-D1B3A21A5C53}"/>
              </a:ext>
            </a:extLst>
          </p:cNvPr>
          <p:cNvPicPr>
            <a:picLocks noChangeAspect="1"/>
          </p:cNvPicPr>
          <p:nvPr/>
        </p:nvPicPr>
        <p:blipFill rotWithShape="1">
          <a:blip r:embed="rId4"/>
          <a:srcRect t="13960"/>
          <a:stretch/>
        </p:blipFill>
        <p:spPr>
          <a:xfrm>
            <a:off x="8554707" y="2246242"/>
            <a:ext cx="2840124" cy="4436291"/>
          </a:xfrm>
          <a:prstGeom prst="rect">
            <a:avLst/>
          </a:prstGeom>
        </p:spPr>
      </p:pic>
    </p:spTree>
    <p:extLst>
      <p:ext uri="{BB962C8B-B14F-4D97-AF65-F5344CB8AC3E}">
        <p14:creationId xmlns:p14="http://schemas.microsoft.com/office/powerpoint/2010/main" val="763108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FB4D8-1DC2-8744-AD43-E501A0E8A3B6}"/>
              </a:ext>
            </a:extLst>
          </p:cNvPr>
          <p:cNvSpPr>
            <a:spLocks noGrp="1"/>
          </p:cNvSpPr>
          <p:nvPr>
            <p:ph type="title"/>
          </p:nvPr>
        </p:nvSpPr>
        <p:spPr>
          <a:xfrm>
            <a:off x="914400" y="314179"/>
            <a:ext cx="10363200" cy="1143000"/>
          </a:xfrm>
        </p:spPr>
        <p:txBody>
          <a:bodyPr/>
          <a:lstStyle/>
          <a:p>
            <a:r>
              <a:rPr lang="en-US" dirty="0" err="1"/>
              <a:t>Statalign</a:t>
            </a:r>
            <a:r>
              <a:rPr lang="en-US" dirty="0"/>
              <a:t> – trees without MSAs </a:t>
            </a:r>
          </a:p>
        </p:txBody>
      </p:sp>
      <p:sp>
        <p:nvSpPr>
          <p:cNvPr id="3" name="Content Placeholder 2">
            <a:extLst>
              <a:ext uri="{FF2B5EF4-FFF2-40B4-BE49-F238E27FC236}">
                <a16:creationId xmlns:a16="http://schemas.microsoft.com/office/drawing/2014/main" id="{D96CFDA7-5FFB-D647-8E1B-923B6BF609B3}"/>
              </a:ext>
            </a:extLst>
          </p:cNvPr>
          <p:cNvSpPr>
            <a:spLocks noGrp="1"/>
          </p:cNvSpPr>
          <p:nvPr>
            <p:ph idx="1"/>
          </p:nvPr>
        </p:nvSpPr>
        <p:spPr>
          <a:xfrm>
            <a:off x="914400" y="1597855"/>
            <a:ext cx="10363200" cy="4114800"/>
          </a:xfrm>
        </p:spPr>
        <p:txBody>
          <a:bodyPr/>
          <a:lstStyle/>
          <a:p>
            <a:pPr marL="0" indent="0">
              <a:buNone/>
            </a:pPr>
            <a:r>
              <a:rPr lang="en-US" dirty="0"/>
              <a:t>If your sequences are not very similar, and if you are not able to generate a trustworthy multiple sequence alignment, you can calculate distance trees based on pairwise alignments only. </a:t>
            </a:r>
            <a:br>
              <a:rPr lang="en-US" dirty="0"/>
            </a:br>
            <a:r>
              <a:rPr lang="en-US" dirty="0"/>
              <a:t>The best program for this purpose is </a:t>
            </a:r>
            <a:r>
              <a:rPr lang="en-US" b="1" u="sng" dirty="0" err="1"/>
              <a:t>statalign</a:t>
            </a:r>
            <a:r>
              <a:rPr lang="en-US" dirty="0"/>
              <a:t> from Jeff Thorne (</a:t>
            </a:r>
            <a:r>
              <a:rPr lang="en-US" i="1" dirty="0"/>
              <a:t>Thorne JL, </a:t>
            </a:r>
            <a:r>
              <a:rPr lang="en-US" i="1" dirty="0" err="1"/>
              <a:t>Kishino</a:t>
            </a:r>
            <a:r>
              <a:rPr lang="en-US" i="1" dirty="0"/>
              <a:t> H (1992) Freeing phylogenies from artifacts of alignment. Mol Bio </a:t>
            </a:r>
            <a:r>
              <a:rPr lang="en-US" i="1" dirty="0" err="1"/>
              <a:t>Evol</a:t>
            </a:r>
            <a:r>
              <a:rPr lang="en-US" i="1" dirty="0"/>
              <a:t> 9:1148-1162</a:t>
            </a:r>
            <a:r>
              <a:rPr lang="en-US" dirty="0"/>
              <a:t>). It runs under standard UNIX.  It's only worth your effort if you are getting gray hairs because of a data set you cannot reliably align. Very out of fashion these days.</a:t>
            </a:r>
          </a:p>
        </p:txBody>
      </p:sp>
      <p:cxnSp>
        <p:nvCxnSpPr>
          <p:cNvPr id="5" name="Straight Connector 4">
            <a:extLst>
              <a:ext uri="{FF2B5EF4-FFF2-40B4-BE49-F238E27FC236}">
                <a16:creationId xmlns:a16="http://schemas.microsoft.com/office/drawing/2014/main" id="{AD6347BF-3110-8F45-0F8D-FEBB6A685DD0}"/>
              </a:ext>
            </a:extLst>
          </p:cNvPr>
          <p:cNvCxnSpPr>
            <a:cxnSpLocks/>
          </p:cNvCxnSpPr>
          <p:nvPr/>
        </p:nvCxnSpPr>
        <p:spPr bwMode="auto">
          <a:xfrm flipV="1">
            <a:off x="379828" y="576775"/>
            <a:ext cx="11380763" cy="5967046"/>
          </a:xfrm>
          <a:prstGeom prst="line">
            <a:avLst/>
          </a:prstGeom>
          <a:solidFill>
            <a:schemeClr val="accent1"/>
          </a:solidFill>
          <a:ln w="31750" cap="flat" cmpd="sng" algn="ctr">
            <a:solidFill>
              <a:srgbClr val="FF0000"/>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DF0995A9-5D44-4516-ED8A-290BCCB4507A}"/>
              </a:ext>
            </a:extLst>
          </p:cNvPr>
          <p:cNvCxnSpPr>
            <a:cxnSpLocks/>
          </p:cNvCxnSpPr>
          <p:nvPr/>
        </p:nvCxnSpPr>
        <p:spPr bwMode="auto">
          <a:xfrm>
            <a:off x="431409" y="576775"/>
            <a:ext cx="11380763" cy="5967046"/>
          </a:xfrm>
          <a:prstGeom prst="line">
            <a:avLst/>
          </a:prstGeom>
          <a:solidFill>
            <a:schemeClr val="accent1"/>
          </a:solidFill>
          <a:ln w="3175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2949702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448CD-F5DE-71ED-14A2-598A258B44DC}"/>
              </a:ext>
            </a:extLst>
          </p:cNvPr>
          <p:cNvSpPr>
            <a:spLocks noGrp="1"/>
          </p:cNvSpPr>
          <p:nvPr>
            <p:ph type="title"/>
          </p:nvPr>
        </p:nvSpPr>
        <p:spPr/>
        <p:txBody>
          <a:bodyPr/>
          <a:lstStyle/>
          <a:p>
            <a:r>
              <a:rPr lang="en-US" sz="3600" dirty="0"/>
              <a:t>Recommendation following the somewhat difficult use of filezilla and the absence of a decent text editor.</a:t>
            </a:r>
          </a:p>
        </p:txBody>
      </p:sp>
      <p:sp>
        <p:nvSpPr>
          <p:cNvPr id="3" name="Content Placeholder 2">
            <a:extLst>
              <a:ext uri="{FF2B5EF4-FFF2-40B4-BE49-F238E27FC236}">
                <a16:creationId xmlns:a16="http://schemas.microsoft.com/office/drawing/2014/main" id="{448267C9-1676-6418-492C-78875630FC61}"/>
              </a:ext>
            </a:extLst>
          </p:cNvPr>
          <p:cNvSpPr>
            <a:spLocks noGrp="1"/>
          </p:cNvSpPr>
          <p:nvPr>
            <p:ph idx="1"/>
          </p:nvPr>
        </p:nvSpPr>
        <p:spPr/>
        <p:txBody>
          <a:bodyPr/>
          <a:lstStyle/>
          <a:p>
            <a:r>
              <a:rPr lang="en-US" dirty="0"/>
              <a:t>If you use the class laptops, always check out the same laptop.  </a:t>
            </a:r>
          </a:p>
          <a:p>
            <a:r>
              <a:rPr lang="en-US" dirty="0"/>
              <a:t>Possibly set yourself up as a user </a:t>
            </a:r>
          </a:p>
          <a:p>
            <a:r>
              <a:rPr lang="en-US" dirty="0"/>
              <a:t>Then, if you use </a:t>
            </a:r>
            <a:r>
              <a:rPr lang="en-US" dirty="0" err="1"/>
              <a:t>filezilla’s</a:t>
            </a:r>
            <a:r>
              <a:rPr lang="en-US" dirty="0"/>
              <a:t> connection manager, filezilla will retain your settings.  </a:t>
            </a:r>
          </a:p>
          <a:p>
            <a:r>
              <a:rPr lang="en-US" dirty="0"/>
              <a:t>Text editors that do not impose wrapping text if the line becomes to long work better in case one look at multiple sequence </a:t>
            </a:r>
            <a:r>
              <a:rPr lang="en-US" dirty="0" err="1"/>
              <a:t>fasta</a:t>
            </a:r>
            <a:r>
              <a:rPr lang="en-US" dirty="0"/>
              <a:t> files.  I found BBEdit (there is a free version with limited but sufficient features) and the text editor in Visual Studio Code to work well </a:t>
            </a:r>
          </a:p>
        </p:txBody>
      </p:sp>
    </p:spTree>
    <p:extLst>
      <p:ext uri="{BB962C8B-B14F-4D97-AF65-F5344CB8AC3E}">
        <p14:creationId xmlns:p14="http://schemas.microsoft.com/office/powerpoint/2010/main" val="3671868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B98A6-B4B2-8A4E-8BF3-FFBACCB17F45}"/>
              </a:ext>
            </a:extLst>
          </p:cNvPr>
          <p:cNvSpPr>
            <a:spLocks noGrp="1"/>
          </p:cNvSpPr>
          <p:nvPr>
            <p:ph type="title"/>
          </p:nvPr>
        </p:nvSpPr>
        <p:spPr>
          <a:xfrm>
            <a:off x="914400" y="609600"/>
            <a:ext cx="10363200" cy="726831"/>
          </a:xfrm>
        </p:spPr>
        <p:txBody>
          <a:bodyPr/>
          <a:lstStyle/>
          <a:p>
            <a:r>
              <a:rPr lang="en-US" dirty="0"/>
              <a:t>Prank</a:t>
            </a:r>
          </a:p>
        </p:txBody>
      </p:sp>
      <p:sp>
        <p:nvSpPr>
          <p:cNvPr id="3" name="Content Placeholder 2">
            <a:extLst>
              <a:ext uri="{FF2B5EF4-FFF2-40B4-BE49-F238E27FC236}">
                <a16:creationId xmlns:a16="http://schemas.microsoft.com/office/drawing/2014/main" id="{5C7A24D5-5C9C-A04D-B5DB-0FDBECE24B95}"/>
              </a:ext>
            </a:extLst>
          </p:cNvPr>
          <p:cNvSpPr>
            <a:spLocks noGrp="1"/>
          </p:cNvSpPr>
          <p:nvPr>
            <p:ph idx="1"/>
          </p:nvPr>
        </p:nvSpPr>
        <p:spPr>
          <a:xfrm>
            <a:off x="914399" y="1371600"/>
            <a:ext cx="10663311" cy="5198012"/>
          </a:xfrm>
        </p:spPr>
        <p:txBody>
          <a:bodyPr/>
          <a:lstStyle/>
          <a:p>
            <a:pPr marL="0" indent="0">
              <a:buNone/>
            </a:pPr>
            <a:r>
              <a:rPr lang="en-US" dirty="0"/>
              <a:t>Most multiple sequence alignment programs produce alignments that are pleasing to the human eye by placing only a few large gaps into the sequences. </a:t>
            </a:r>
          </a:p>
          <a:p>
            <a:pPr marL="0" indent="0">
              <a:buNone/>
            </a:pPr>
            <a:r>
              <a:rPr lang="en-US" dirty="0"/>
              <a:t>However, for many applications it is better to align a particular amino acid to gaps in the other sequences, if one is not certain about the homology of the position. Programs that introduce more gaps are at present underutilized. An example is </a:t>
            </a:r>
            <a:r>
              <a:rPr lang="en-US" b="1" dirty="0">
                <a:hlinkClick r:id="rId2"/>
              </a:rPr>
              <a:t>PRANK</a:t>
            </a:r>
            <a:r>
              <a:rPr lang="en-US" dirty="0"/>
              <a:t> (a web version of PRANK is part of the </a:t>
            </a:r>
            <a:r>
              <a:rPr lang="en-US" dirty="0">
                <a:hlinkClick r:id="rId3"/>
              </a:rPr>
              <a:t>guidance </a:t>
            </a:r>
            <a:r>
              <a:rPr lang="en-US" dirty="0"/>
              <a:t>2 server to determine reliably aligned sites).</a:t>
            </a:r>
          </a:p>
        </p:txBody>
      </p:sp>
    </p:spTree>
    <p:extLst>
      <p:ext uri="{BB962C8B-B14F-4D97-AF65-F5344CB8AC3E}">
        <p14:creationId xmlns:p14="http://schemas.microsoft.com/office/powerpoint/2010/main" val="4239864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AF986-4F31-DD46-846A-D5DEA4C86ED0}"/>
              </a:ext>
            </a:extLst>
          </p:cNvPr>
          <p:cNvSpPr>
            <a:spLocks noGrp="1"/>
          </p:cNvSpPr>
          <p:nvPr>
            <p:ph type="title"/>
          </p:nvPr>
        </p:nvSpPr>
        <p:spPr>
          <a:xfrm>
            <a:off x="838200" y="95590"/>
            <a:ext cx="10363200" cy="792510"/>
          </a:xfrm>
        </p:spPr>
        <p:txBody>
          <a:bodyPr/>
          <a:lstStyle/>
          <a:p>
            <a:r>
              <a:rPr lang="en-US" dirty="0"/>
              <a:t>MAFFT</a:t>
            </a:r>
          </a:p>
        </p:txBody>
      </p:sp>
      <p:sp>
        <p:nvSpPr>
          <p:cNvPr id="3" name="Content Placeholder 2">
            <a:extLst>
              <a:ext uri="{FF2B5EF4-FFF2-40B4-BE49-F238E27FC236}">
                <a16:creationId xmlns:a16="http://schemas.microsoft.com/office/drawing/2014/main" id="{43CB6764-86FD-0045-BAF1-AE401B506C48}"/>
              </a:ext>
            </a:extLst>
          </p:cNvPr>
          <p:cNvSpPr>
            <a:spLocks noGrp="1"/>
          </p:cNvSpPr>
          <p:nvPr>
            <p:ph idx="1"/>
          </p:nvPr>
        </p:nvSpPr>
        <p:spPr>
          <a:xfrm>
            <a:off x="838200" y="1402110"/>
            <a:ext cx="10363200" cy="3733030"/>
          </a:xfrm>
        </p:spPr>
        <p:txBody>
          <a:bodyPr/>
          <a:lstStyle/>
          <a:p>
            <a:r>
              <a:rPr lang="en-US" sz="2800" dirty="0"/>
              <a:t>A collection of alignment programs with different options. </a:t>
            </a:r>
          </a:p>
          <a:p>
            <a:r>
              <a:rPr lang="en-US" sz="2800" dirty="0"/>
              <a:t>Options exist for sequences that are homologous over their entire length, or those that consist of multiple domains and may contain long gaps (missing domains) in some sequences.   </a:t>
            </a:r>
          </a:p>
          <a:p>
            <a:r>
              <a:rPr lang="en-US" sz="2800" dirty="0"/>
              <a:t>Another option (currently in testing) is to force or not force alignment of divergent regions.  An </a:t>
            </a:r>
            <a:r>
              <a:rPr lang="en-US" sz="2800" dirty="0" err="1"/>
              <a:t>unalign</a:t>
            </a:r>
            <a:r>
              <a:rPr lang="en-US" sz="2800" dirty="0"/>
              <a:t> level of .9 seems a good choice to avoid downstream artifacts </a:t>
            </a:r>
          </a:p>
        </p:txBody>
      </p:sp>
      <p:pic>
        <p:nvPicPr>
          <p:cNvPr id="4" name="Picture 3">
            <a:extLst>
              <a:ext uri="{FF2B5EF4-FFF2-40B4-BE49-F238E27FC236}">
                <a16:creationId xmlns:a16="http://schemas.microsoft.com/office/drawing/2014/main" id="{842B1B3A-5243-5449-A0B7-3817831A170A}"/>
              </a:ext>
            </a:extLst>
          </p:cNvPr>
          <p:cNvPicPr>
            <a:picLocks noChangeAspect="1"/>
          </p:cNvPicPr>
          <p:nvPr/>
        </p:nvPicPr>
        <p:blipFill>
          <a:blip r:embed="rId2"/>
          <a:stretch>
            <a:fillRect/>
          </a:stretch>
        </p:blipFill>
        <p:spPr>
          <a:xfrm>
            <a:off x="1626791" y="5135140"/>
            <a:ext cx="8369300" cy="1498600"/>
          </a:xfrm>
          <a:prstGeom prst="rect">
            <a:avLst/>
          </a:prstGeom>
        </p:spPr>
      </p:pic>
      <p:sp>
        <p:nvSpPr>
          <p:cNvPr id="5" name="TextBox 4">
            <a:extLst>
              <a:ext uri="{FF2B5EF4-FFF2-40B4-BE49-F238E27FC236}">
                <a16:creationId xmlns:a16="http://schemas.microsoft.com/office/drawing/2014/main" id="{181F982D-E343-3D41-BD75-54AFEBA14BD0}"/>
              </a:ext>
            </a:extLst>
          </p:cNvPr>
          <p:cNvSpPr txBox="1"/>
          <p:nvPr/>
        </p:nvSpPr>
        <p:spPr>
          <a:xfrm>
            <a:off x="2732689" y="833408"/>
            <a:ext cx="7878632" cy="369332"/>
          </a:xfrm>
          <a:prstGeom prst="rect">
            <a:avLst/>
          </a:prstGeom>
          <a:noFill/>
        </p:spPr>
        <p:txBody>
          <a:bodyPr wrap="none" rtlCol="0">
            <a:spAutoFit/>
          </a:bodyPr>
          <a:lstStyle/>
          <a:p>
            <a:r>
              <a:rPr lang="en-US" dirty="0"/>
              <a:t>(this seems currently the best program, if one wants to align divergent sequences)</a:t>
            </a:r>
          </a:p>
        </p:txBody>
      </p:sp>
    </p:spTree>
    <p:extLst>
      <p:ext uri="{BB962C8B-B14F-4D97-AF65-F5344CB8AC3E}">
        <p14:creationId xmlns:p14="http://schemas.microsoft.com/office/powerpoint/2010/main" val="536893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AF986-4F31-DD46-846A-D5DEA4C86ED0}"/>
              </a:ext>
            </a:extLst>
          </p:cNvPr>
          <p:cNvSpPr>
            <a:spLocks noGrp="1"/>
          </p:cNvSpPr>
          <p:nvPr>
            <p:ph type="title"/>
          </p:nvPr>
        </p:nvSpPr>
        <p:spPr>
          <a:xfrm>
            <a:off x="838200" y="365126"/>
            <a:ext cx="10515600" cy="528254"/>
          </a:xfrm>
        </p:spPr>
        <p:txBody>
          <a:bodyPr>
            <a:normAutofit fontScale="90000"/>
          </a:bodyPr>
          <a:lstStyle/>
          <a:p>
            <a:r>
              <a:rPr lang="en-US" dirty="0"/>
              <a:t>MAFFT</a:t>
            </a:r>
            <a:endParaRPr lang="en-US" sz="2200" dirty="0"/>
          </a:p>
        </p:txBody>
      </p:sp>
      <p:sp>
        <p:nvSpPr>
          <p:cNvPr id="3" name="Content Placeholder 2">
            <a:extLst>
              <a:ext uri="{FF2B5EF4-FFF2-40B4-BE49-F238E27FC236}">
                <a16:creationId xmlns:a16="http://schemas.microsoft.com/office/drawing/2014/main" id="{43CB6764-86FD-0045-BAF1-AE401B506C48}"/>
              </a:ext>
            </a:extLst>
          </p:cNvPr>
          <p:cNvSpPr>
            <a:spLocks noGrp="1"/>
          </p:cNvSpPr>
          <p:nvPr>
            <p:ph idx="1"/>
          </p:nvPr>
        </p:nvSpPr>
        <p:spPr>
          <a:xfrm>
            <a:off x="764627" y="1118331"/>
            <a:ext cx="11343289" cy="4351338"/>
          </a:xfrm>
        </p:spPr>
        <p:txBody>
          <a:bodyPr>
            <a:normAutofit/>
          </a:bodyPr>
          <a:lstStyle/>
          <a:p>
            <a:r>
              <a:rPr lang="en-US" sz="2000" dirty="0"/>
              <a:t>Available online, but only with very limited numbers of iterations. (Note the </a:t>
            </a:r>
            <a:r>
              <a:rPr lang="en-US" sz="2000" dirty="0" err="1"/>
              <a:t>webversion</a:t>
            </a:r>
            <a:r>
              <a:rPr lang="en-US" sz="2000" dirty="0"/>
              <a:t> also gives you the command line command that you can use to run the alignment locally.</a:t>
            </a:r>
          </a:p>
          <a:p>
            <a:r>
              <a:rPr lang="en-US" sz="2000" dirty="0"/>
              <a:t>If you use the web interface at </a:t>
            </a:r>
            <a:r>
              <a:rPr lang="en-US" sz="2000" dirty="0">
                <a:hlinkClick r:id="rId2"/>
              </a:rPr>
              <a:t>https://mafft.cbrc.jp/alignment/server/</a:t>
            </a:r>
            <a:r>
              <a:rPr lang="en-US" sz="2000" dirty="0"/>
              <a:t> , </a:t>
            </a:r>
            <a:br>
              <a:rPr lang="en-US" sz="2000" dirty="0"/>
            </a:br>
            <a:r>
              <a:rPr lang="en-US" sz="2000" dirty="0"/>
              <a:t>it tells which command it used – you can copy this and then use it on Xanadu </a:t>
            </a:r>
            <a:br>
              <a:rPr lang="en-US" sz="2000" dirty="0"/>
            </a:br>
            <a:r>
              <a:rPr lang="en-US" sz="2000" dirty="0"/>
              <a:t>or your own computer from the command-line, and increase the number of iterations.</a:t>
            </a:r>
          </a:p>
          <a:p>
            <a:endParaRPr lang="en-US" sz="2000" dirty="0"/>
          </a:p>
          <a:p>
            <a:r>
              <a:rPr lang="en-US" sz="2000" dirty="0"/>
              <a:t>Commands might be the following:</a:t>
            </a:r>
          </a:p>
          <a:p>
            <a:pPr marL="0" indent="0">
              <a:buNone/>
            </a:pPr>
            <a:r>
              <a:rPr lang="en-US" sz="2000" dirty="0" err="1">
                <a:latin typeface="Courier" pitchFamily="2" charset="0"/>
              </a:rPr>
              <a:t>mafft</a:t>
            </a:r>
            <a:r>
              <a:rPr lang="en-US" sz="2000" dirty="0">
                <a:latin typeface="Courier" pitchFamily="2" charset="0"/>
              </a:rPr>
              <a:t> --</a:t>
            </a:r>
            <a:r>
              <a:rPr lang="en-US" sz="2000" dirty="0" err="1">
                <a:latin typeface="Courier" pitchFamily="2" charset="0"/>
              </a:rPr>
              <a:t>globalpair</a:t>
            </a:r>
            <a:r>
              <a:rPr lang="en-US" sz="2000" dirty="0">
                <a:latin typeface="Courier" pitchFamily="2" charset="0"/>
              </a:rPr>
              <a:t> --</a:t>
            </a:r>
            <a:r>
              <a:rPr lang="en-US" sz="2000" dirty="0" err="1">
                <a:latin typeface="Courier" pitchFamily="2" charset="0"/>
              </a:rPr>
              <a:t>maxiterate</a:t>
            </a:r>
            <a:r>
              <a:rPr lang="en-US" sz="2000" dirty="0">
                <a:latin typeface="Courier" pitchFamily="2" charset="0"/>
              </a:rPr>
              <a:t> </a:t>
            </a:r>
            <a:r>
              <a:rPr lang="en-US" sz="2000" dirty="0">
                <a:solidFill>
                  <a:srgbClr val="FF0000"/>
                </a:solidFill>
                <a:latin typeface="Courier" pitchFamily="2" charset="0"/>
              </a:rPr>
              <a:t>1000</a:t>
            </a:r>
            <a:r>
              <a:rPr lang="en-US" sz="2000" dirty="0">
                <a:latin typeface="Courier" pitchFamily="2" charset="0"/>
              </a:rPr>
              <a:t> </a:t>
            </a:r>
            <a:r>
              <a:rPr lang="en-US" sz="2000" dirty="0" err="1">
                <a:latin typeface="Courier" pitchFamily="2" charset="0"/>
              </a:rPr>
              <a:t>all.fasta</a:t>
            </a:r>
            <a:r>
              <a:rPr lang="en-US" sz="2000" dirty="0">
                <a:latin typeface="Courier" pitchFamily="2" charset="0"/>
              </a:rPr>
              <a:t> &gt; </a:t>
            </a:r>
            <a:r>
              <a:rPr lang="en-US" sz="2000" dirty="0" err="1">
                <a:latin typeface="Courier" pitchFamily="2" charset="0"/>
              </a:rPr>
              <a:t>output_alignment.fasta</a:t>
            </a:r>
            <a:endParaRPr lang="en-US" sz="2000" dirty="0">
              <a:latin typeface="Courier" pitchFamily="2" charset="0"/>
            </a:endParaRPr>
          </a:p>
          <a:p>
            <a:pPr marL="0" indent="0">
              <a:buNone/>
            </a:pPr>
            <a:r>
              <a:rPr lang="en-US" sz="2000" dirty="0" err="1">
                <a:latin typeface="Courier" pitchFamily="2" charset="0"/>
              </a:rPr>
              <a:t>mafft</a:t>
            </a:r>
            <a:r>
              <a:rPr lang="en-US" sz="2000" dirty="0">
                <a:latin typeface="Courier" pitchFamily="2" charset="0"/>
              </a:rPr>
              <a:t> --</a:t>
            </a:r>
            <a:r>
              <a:rPr lang="en-US" sz="2000" dirty="0" err="1">
                <a:latin typeface="Courier" pitchFamily="2" charset="0"/>
              </a:rPr>
              <a:t>globalpair</a:t>
            </a:r>
            <a:r>
              <a:rPr lang="en-US" sz="2000" dirty="0">
                <a:latin typeface="Courier" pitchFamily="2" charset="0"/>
              </a:rPr>
              <a:t> --</a:t>
            </a:r>
            <a:r>
              <a:rPr lang="en-US" sz="2000" dirty="0" err="1">
                <a:latin typeface="Courier" pitchFamily="2" charset="0"/>
              </a:rPr>
              <a:t>unalignlevel</a:t>
            </a:r>
            <a:r>
              <a:rPr lang="en-US" sz="2000" dirty="0">
                <a:latin typeface="Courier" pitchFamily="2" charset="0"/>
              </a:rPr>
              <a:t> 0.8 --</a:t>
            </a:r>
            <a:r>
              <a:rPr lang="en-US" sz="2000" dirty="0" err="1">
                <a:latin typeface="Courier" pitchFamily="2" charset="0"/>
              </a:rPr>
              <a:t>leavegappyregion</a:t>
            </a:r>
            <a:r>
              <a:rPr lang="en-US" sz="2000" dirty="0">
                <a:latin typeface="Courier" pitchFamily="2" charset="0"/>
              </a:rPr>
              <a:t> --</a:t>
            </a:r>
            <a:r>
              <a:rPr lang="en-US" sz="2000" dirty="0" err="1">
                <a:latin typeface="Courier" pitchFamily="2" charset="0"/>
              </a:rPr>
              <a:t>maxiterate</a:t>
            </a:r>
            <a:r>
              <a:rPr lang="en-US" sz="2000" dirty="0">
                <a:latin typeface="Courier" pitchFamily="2" charset="0"/>
              </a:rPr>
              <a:t> 1000 </a:t>
            </a:r>
            <a:r>
              <a:rPr lang="en-US" sz="2000" dirty="0" err="1">
                <a:latin typeface="Courier" pitchFamily="2" charset="0"/>
              </a:rPr>
              <a:t>all.fasta</a:t>
            </a:r>
            <a:r>
              <a:rPr lang="en-US" sz="2000" dirty="0">
                <a:latin typeface="Courier" pitchFamily="2" charset="0"/>
              </a:rPr>
              <a:t> &gt; more_iterations_alignlevel0.8.fasta </a:t>
            </a:r>
          </a:p>
          <a:p>
            <a:pPr marL="0" indent="0">
              <a:buNone/>
            </a:pPr>
            <a:endParaRPr lang="en-US" sz="2000" dirty="0">
              <a:latin typeface="Courier" pitchFamily="2" charset="0"/>
            </a:endParaRPr>
          </a:p>
          <a:p>
            <a:r>
              <a:rPr lang="en-US" sz="2000" dirty="0"/>
              <a:t>The manual is at https://</a:t>
            </a:r>
            <a:r>
              <a:rPr lang="en-US" sz="2000" dirty="0" err="1"/>
              <a:t>mafft.cbrc.jp</a:t>
            </a:r>
            <a:r>
              <a:rPr lang="en-US" sz="2000" dirty="0"/>
              <a:t>/alignment/software/manual/</a:t>
            </a:r>
            <a:r>
              <a:rPr lang="en-US" sz="2000" dirty="0" err="1"/>
              <a:t>manual.html</a:t>
            </a:r>
            <a:endParaRPr lang="en-US" sz="2000" dirty="0"/>
          </a:p>
          <a:p>
            <a:endParaRPr lang="en-US" sz="2400" dirty="0"/>
          </a:p>
        </p:txBody>
      </p:sp>
    </p:spTree>
    <p:extLst>
      <p:ext uri="{BB962C8B-B14F-4D97-AF65-F5344CB8AC3E}">
        <p14:creationId xmlns:p14="http://schemas.microsoft.com/office/powerpoint/2010/main" val="820682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F7FCD-E442-F142-A9AE-C1ADD12C3313}"/>
              </a:ext>
            </a:extLst>
          </p:cNvPr>
          <p:cNvSpPr>
            <a:spLocks noGrp="1"/>
          </p:cNvSpPr>
          <p:nvPr>
            <p:ph type="title"/>
          </p:nvPr>
        </p:nvSpPr>
        <p:spPr/>
        <p:txBody>
          <a:bodyPr/>
          <a:lstStyle/>
          <a:p>
            <a:r>
              <a:rPr lang="en-US" dirty="0" err="1"/>
              <a:t>SATè</a:t>
            </a:r>
            <a:endParaRPr lang="en-US" dirty="0"/>
          </a:p>
        </p:txBody>
      </p:sp>
      <p:sp>
        <p:nvSpPr>
          <p:cNvPr id="3" name="Content Placeholder 2">
            <a:extLst>
              <a:ext uri="{FF2B5EF4-FFF2-40B4-BE49-F238E27FC236}">
                <a16:creationId xmlns:a16="http://schemas.microsoft.com/office/drawing/2014/main" id="{2592233D-7824-5D4E-A89F-C347EFABD339}"/>
              </a:ext>
            </a:extLst>
          </p:cNvPr>
          <p:cNvSpPr>
            <a:spLocks noGrp="1"/>
          </p:cNvSpPr>
          <p:nvPr>
            <p:ph idx="1"/>
          </p:nvPr>
        </p:nvSpPr>
        <p:spPr>
          <a:xfrm>
            <a:off x="838200" y="1553776"/>
            <a:ext cx="10515600" cy="4351338"/>
          </a:xfrm>
        </p:spPr>
        <p:txBody>
          <a:bodyPr/>
          <a:lstStyle/>
          <a:p>
            <a:pPr marL="0" indent="0">
              <a:buNone/>
            </a:pPr>
            <a:r>
              <a:rPr lang="en-US" dirty="0"/>
              <a:t>A program that combines phylogenetic reconstruction and multiple sequence alignment: </a:t>
            </a:r>
            <a:r>
              <a:rPr lang="en-US" b="1" dirty="0">
                <a:hlinkClick r:id="rId2"/>
              </a:rPr>
              <a:t>SATe</a:t>
            </a:r>
            <a:r>
              <a:rPr lang="en-US" dirty="0"/>
              <a:t>.</a:t>
            </a:r>
          </a:p>
          <a:p>
            <a:pPr marL="0" indent="0">
              <a:buNone/>
            </a:pPr>
            <a:endParaRPr lang="en-US" dirty="0"/>
          </a:p>
          <a:p>
            <a:pPr marL="0" indent="0">
              <a:buNone/>
            </a:pPr>
            <a:r>
              <a:rPr lang="en-US" i="1" dirty="0" err="1"/>
              <a:t>SATé</a:t>
            </a:r>
            <a:r>
              <a:rPr lang="en-US" i="1" dirty="0"/>
              <a:t> is a software package for inferring a sequence alignment and phylogenetic tree. The iterative algorithm involves repeated alignment and tree searching operations. The original data set is divided into smaller subproblems by a tree-based decomposition. These subproblems are aligned and further merged for phylogenetic tree inference.</a:t>
            </a:r>
          </a:p>
        </p:txBody>
      </p:sp>
      <p:cxnSp>
        <p:nvCxnSpPr>
          <p:cNvPr id="4" name="Straight Connector 3">
            <a:extLst>
              <a:ext uri="{FF2B5EF4-FFF2-40B4-BE49-F238E27FC236}">
                <a16:creationId xmlns:a16="http://schemas.microsoft.com/office/drawing/2014/main" id="{72B5D7B1-8CAD-6FAE-84F7-0615BB979250}"/>
              </a:ext>
            </a:extLst>
          </p:cNvPr>
          <p:cNvCxnSpPr>
            <a:cxnSpLocks/>
          </p:cNvCxnSpPr>
          <p:nvPr/>
        </p:nvCxnSpPr>
        <p:spPr bwMode="auto">
          <a:xfrm flipV="1">
            <a:off x="379828" y="576775"/>
            <a:ext cx="11380763" cy="5967046"/>
          </a:xfrm>
          <a:prstGeom prst="line">
            <a:avLst/>
          </a:prstGeom>
          <a:solidFill>
            <a:schemeClr val="accent1"/>
          </a:solidFill>
          <a:ln w="31750" cap="flat" cmpd="sng" algn="ctr">
            <a:solidFill>
              <a:srgbClr val="FF0000"/>
            </a:solidFill>
            <a:prstDash val="solid"/>
            <a:round/>
            <a:headEnd type="none" w="med" len="med"/>
            <a:tailEnd type="none" w="med" len="med"/>
          </a:ln>
          <a:effectLst/>
        </p:spPr>
      </p:cxnSp>
      <p:cxnSp>
        <p:nvCxnSpPr>
          <p:cNvPr id="5" name="Straight Connector 4">
            <a:extLst>
              <a:ext uri="{FF2B5EF4-FFF2-40B4-BE49-F238E27FC236}">
                <a16:creationId xmlns:a16="http://schemas.microsoft.com/office/drawing/2014/main" id="{4613E68D-7602-881F-BFFA-06FACA12A33D}"/>
              </a:ext>
            </a:extLst>
          </p:cNvPr>
          <p:cNvCxnSpPr>
            <a:cxnSpLocks/>
          </p:cNvCxnSpPr>
          <p:nvPr/>
        </p:nvCxnSpPr>
        <p:spPr bwMode="auto">
          <a:xfrm>
            <a:off x="431409" y="576775"/>
            <a:ext cx="11380763" cy="5967046"/>
          </a:xfrm>
          <a:prstGeom prst="line">
            <a:avLst/>
          </a:prstGeom>
          <a:solidFill>
            <a:schemeClr val="accent1"/>
          </a:solidFill>
          <a:ln w="3175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2086262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C47E1-2155-D54D-B760-8D22A9259433}"/>
              </a:ext>
            </a:extLst>
          </p:cNvPr>
          <p:cNvSpPr>
            <a:spLocks noGrp="1"/>
          </p:cNvSpPr>
          <p:nvPr>
            <p:ph type="title"/>
          </p:nvPr>
        </p:nvSpPr>
        <p:spPr/>
        <p:txBody>
          <a:bodyPr/>
          <a:lstStyle/>
          <a:p>
            <a:r>
              <a:rPr lang="en-US" dirty="0"/>
              <a:t>Recommendations</a:t>
            </a:r>
          </a:p>
        </p:txBody>
      </p:sp>
      <p:sp>
        <p:nvSpPr>
          <p:cNvPr id="3" name="Content Placeholder 2">
            <a:extLst>
              <a:ext uri="{FF2B5EF4-FFF2-40B4-BE49-F238E27FC236}">
                <a16:creationId xmlns:a16="http://schemas.microsoft.com/office/drawing/2014/main" id="{8F8F5524-AC0C-4046-837C-02DAD8E7F4F6}"/>
              </a:ext>
            </a:extLst>
          </p:cNvPr>
          <p:cNvSpPr>
            <a:spLocks noGrp="1"/>
          </p:cNvSpPr>
          <p:nvPr>
            <p:ph idx="1"/>
          </p:nvPr>
        </p:nvSpPr>
        <p:spPr>
          <a:xfrm>
            <a:off x="751703" y="1690688"/>
            <a:ext cx="10515600" cy="4351338"/>
          </a:xfrm>
        </p:spPr>
        <p:txBody>
          <a:bodyPr/>
          <a:lstStyle/>
          <a:p>
            <a:pPr marL="0" indent="0">
              <a:buNone/>
            </a:pPr>
            <a:r>
              <a:rPr lang="en-US" dirty="0"/>
              <a:t>If you need to use MSA in your work, my current recommendation is to use muscle, and test if an alignment calculated with PRANK or MAFFT gives similar results. </a:t>
            </a:r>
          </a:p>
          <a:p>
            <a:pPr marL="0" indent="0">
              <a:buNone/>
            </a:pPr>
            <a:endParaRPr lang="en-US" dirty="0"/>
          </a:p>
          <a:p>
            <a:pPr marL="0" indent="0">
              <a:buNone/>
            </a:pPr>
            <a:r>
              <a:rPr lang="en-US" dirty="0"/>
              <a:t>Note: in some instances none of the automated procedures gives satisfactory results and modifying alignments by hand is the only option.  </a:t>
            </a:r>
          </a:p>
        </p:txBody>
      </p:sp>
    </p:spTree>
    <p:extLst>
      <p:ext uri="{BB962C8B-B14F-4D97-AF65-F5344CB8AC3E}">
        <p14:creationId xmlns:p14="http://schemas.microsoft.com/office/powerpoint/2010/main" val="1325379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7FD57-A896-C34C-A42B-5D0E4ADDC677}"/>
              </a:ext>
            </a:extLst>
          </p:cNvPr>
          <p:cNvSpPr>
            <a:spLocks noGrp="1"/>
          </p:cNvSpPr>
          <p:nvPr>
            <p:ph type="title"/>
          </p:nvPr>
        </p:nvSpPr>
        <p:spPr>
          <a:xfrm>
            <a:off x="442784" y="231388"/>
            <a:ext cx="10515600" cy="1325563"/>
          </a:xfrm>
        </p:spPr>
        <p:txBody>
          <a:bodyPr/>
          <a:lstStyle/>
          <a:p>
            <a:r>
              <a:rPr lang="en-US" dirty="0"/>
              <a:t>Manual Alignments </a:t>
            </a:r>
          </a:p>
        </p:txBody>
      </p:sp>
      <p:sp>
        <p:nvSpPr>
          <p:cNvPr id="4" name="Rectangle 3">
            <a:extLst>
              <a:ext uri="{FF2B5EF4-FFF2-40B4-BE49-F238E27FC236}">
                <a16:creationId xmlns:a16="http://schemas.microsoft.com/office/drawing/2014/main" id="{80A22BFA-C515-1C43-A6BE-1D7D7E1DED32}"/>
              </a:ext>
            </a:extLst>
          </p:cNvPr>
          <p:cNvSpPr/>
          <p:nvPr/>
        </p:nvSpPr>
        <p:spPr>
          <a:xfrm>
            <a:off x="605480" y="1470453"/>
            <a:ext cx="10515600" cy="707886"/>
          </a:xfrm>
          <a:prstGeom prst="rect">
            <a:avLst/>
          </a:prstGeom>
        </p:spPr>
        <p:txBody>
          <a:bodyPr wrap="square">
            <a:spAutoFit/>
          </a:bodyPr>
          <a:lstStyle/>
          <a:p>
            <a:r>
              <a:rPr lang="en-US" sz="2000" dirty="0"/>
              <a:t>In some instances, none of the automated procedures gives satisfactory results and modifying alignments by hand is the only option.  </a:t>
            </a:r>
          </a:p>
        </p:txBody>
      </p:sp>
      <p:sp>
        <p:nvSpPr>
          <p:cNvPr id="5" name="TextBox 4">
            <a:extLst>
              <a:ext uri="{FF2B5EF4-FFF2-40B4-BE49-F238E27FC236}">
                <a16:creationId xmlns:a16="http://schemas.microsoft.com/office/drawing/2014/main" id="{10DD8F1B-388A-2842-A669-34685F250721}"/>
              </a:ext>
            </a:extLst>
          </p:cNvPr>
          <p:cNvSpPr txBox="1"/>
          <p:nvPr/>
        </p:nvSpPr>
        <p:spPr>
          <a:xfrm>
            <a:off x="605480" y="2607276"/>
            <a:ext cx="10762735" cy="1477328"/>
          </a:xfrm>
          <a:prstGeom prst="rect">
            <a:avLst/>
          </a:prstGeom>
          <a:noFill/>
        </p:spPr>
        <p:txBody>
          <a:bodyPr wrap="square" rtlCol="0">
            <a:spAutoFit/>
          </a:bodyPr>
          <a:lstStyle/>
          <a:p>
            <a:r>
              <a:rPr lang="en-US" dirty="0" err="1">
                <a:hlinkClick r:id="rId2"/>
              </a:rPr>
              <a:t>Jalview</a:t>
            </a:r>
            <a:r>
              <a:rPr lang="en-US" dirty="0"/>
              <a:t> remains a popular option. Advantages are the PCA analysis of the sequence alignment, and the integration of the different display windows. </a:t>
            </a:r>
          </a:p>
          <a:p>
            <a:endParaRPr lang="en-US" dirty="0"/>
          </a:p>
          <a:p>
            <a:r>
              <a:rPr lang="en-US" dirty="0">
                <a:hlinkClick r:id="rId3"/>
              </a:rPr>
              <a:t>Seaview</a:t>
            </a:r>
            <a:r>
              <a:rPr lang="en-US" dirty="0"/>
              <a:t> is similar, it has a nice GUI and uses has more sophisticated alignment (muscle, </a:t>
            </a:r>
            <a:r>
              <a:rPr lang="en-US" dirty="0" err="1"/>
              <a:t>clustalo</a:t>
            </a:r>
            <a:r>
              <a:rPr lang="en-US" dirty="0"/>
              <a:t>) and phylogenetic reconstruction programs.  </a:t>
            </a:r>
          </a:p>
        </p:txBody>
      </p:sp>
    </p:spTree>
    <p:extLst>
      <p:ext uri="{BB962C8B-B14F-4D97-AF65-F5344CB8AC3E}">
        <p14:creationId xmlns:p14="http://schemas.microsoft.com/office/powerpoint/2010/main" val="13784842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62C134-9A45-B840-90B5-D206F03470D4}"/>
              </a:ext>
            </a:extLst>
          </p:cNvPr>
          <p:cNvSpPr txBox="1"/>
          <p:nvPr/>
        </p:nvSpPr>
        <p:spPr>
          <a:xfrm>
            <a:off x="259078" y="159353"/>
            <a:ext cx="6042423" cy="369332"/>
          </a:xfrm>
          <a:prstGeom prst="rect">
            <a:avLst/>
          </a:prstGeom>
          <a:noFill/>
        </p:spPr>
        <p:txBody>
          <a:bodyPr wrap="none" rtlCol="0">
            <a:spAutoFit/>
          </a:bodyPr>
          <a:lstStyle/>
          <a:p>
            <a:r>
              <a:rPr lang="en-US" dirty="0"/>
              <a:t>E.g., a gene invaded by inteins inserted into different locations </a:t>
            </a:r>
          </a:p>
        </p:txBody>
      </p:sp>
      <p:grpSp>
        <p:nvGrpSpPr>
          <p:cNvPr id="3" name="Group 2">
            <a:extLst>
              <a:ext uri="{FF2B5EF4-FFF2-40B4-BE49-F238E27FC236}">
                <a16:creationId xmlns:a16="http://schemas.microsoft.com/office/drawing/2014/main" id="{F777221E-E1D4-5745-8F6F-22C2A6DA9B46}"/>
              </a:ext>
            </a:extLst>
          </p:cNvPr>
          <p:cNvGrpSpPr/>
          <p:nvPr/>
        </p:nvGrpSpPr>
        <p:grpSpPr>
          <a:xfrm>
            <a:off x="2209880" y="2551595"/>
            <a:ext cx="9680893" cy="2086402"/>
            <a:chOff x="1810273" y="673828"/>
            <a:chExt cx="9680893" cy="2086402"/>
          </a:xfrm>
        </p:grpSpPr>
        <p:pic>
          <p:nvPicPr>
            <p:cNvPr id="4" name="Picture 3">
              <a:extLst>
                <a:ext uri="{FF2B5EF4-FFF2-40B4-BE49-F238E27FC236}">
                  <a16:creationId xmlns:a16="http://schemas.microsoft.com/office/drawing/2014/main" id="{8CD53D4C-849B-8E42-8C22-F476E8C40C7F}"/>
                </a:ext>
              </a:extLst>
            </p:cNvPr>
            <p:cNvPicPr>
              <a:picLocks noChangeAspect="1"/>
            </p:cNvPicPr>
            <p:nvPr/>
          </p:nvPicPr>
          <p:blipFill rotWithShape="1">
            <a:blip r:embed="rId2"/>
            <a:srcRect l="1452" t="3402" r="-1452" b="16157"/>
            <a:stretch/>
          </p:blipFill>
          <p:spPr>
            <a:xfrm>
              <a:off x="1810273" y="673828"/>
              <a:ext cx="9680893" cy="2086402"/>
            </a:xfrm>
            <a:prstGeom prst="rect">
              <a:avLst/>
            </a:prstGeom>
          </p:spPr>
        </p:pic>
        <p:sp>
          <p:nvSpPr>
            <p:cNvPr id="6" name="TextBox 5">
              <a:extLst>
                <a:ext uri="{FF2B5EF4-FFF2-40B4-BE49-F238E27FC236}">
                  <a16:creationId xmlns:a16="http://schemas.microsoft.com/office/drawing/2014/main" id="{6EAD2455-04BE-B844-B5EE-0CBAA29AA881}"/>
                </a:ext>
              </a:extLst>
            </p:cNvPr>
            <p:cNvSpPr txBox="1"/>
            <p:nvPr/>
          </p:nvSpPr>
          <p:spPr>
            <a:xfrm>
              <a:off x="2918904" y="1686958"/>
              <a:ext cx="896592" cy="369332"/>
            </a:xfrm>
            <a:prstGeom prst="rect">
              <a:avLst/>
            </a:prstGeom>
            <a:solidFill>
              <a:schemeClr val="bg1"/>
            </a:solidFill>
          </p:spPr>
          <p:txBody>
            <a:bodyPr wrap="none" rtlCol="0">
              <a:spAutoFit/>
            </a:bodyPr>
            <a:lstStyle/>
            <a:p>
              <a:r>
                <a:rPr lang="en-US" dirty="0"/>
                <a:t>Intein 2</a:t>
              </a:r>
            </a:p>
          </p:txBody>
        </p:sp>
        <p:sp>
          <p:nvSpPr>
            <p:cNvPr id="7" name="TextBox 6">
              <a:extLst>
                <a:ext uri="{FF2B5EF4-FFF2-40B4-BE49-F238E27FC236}">
                  <a16:creationId xmlns:a16="http://schemas.microsoft.com/office/drawing/2014/main" id="{D55CDD3C-34B8-BB48-BEDE-8BC507AF88F8}"/>
                </a:ext>
              </a:extLst>
            </p:cNvPr>
            <p:cNvSpPr txBox="1"/>
            <p:nvPr/>
          </p:nvSpPr>
          <p:spPr>
            <a:xfrm>
              <a:off x="6096000" y="1675636"/>
              <a:ext cx="761555" cy="369332"/>
            </a:xfrm>
            <a:prstGeom prst="rect">
              <a:avLst/>
            </a:prstGeom>
            <a:solidFill>
              <a:schemeClr val="bg1"/>
            </a:solidFill>
          </p:spPr>
          <p:txBody>
            <a:bodyPr wrap="none" rtlCol="0">
              <a:spAutoFit/>
            </a:bodyPr>
            <a:lstStyle/>
            <a:p>
              <a:r>
                <a:rPr lang="en-US" dirty="0"/>
                <a:t>Extein</a:t>
              </a:r>
            </a:p>
          </p:txBody>
        </p:sp>
        <p:sp>
          <p:nvSpPr>
            <p:cNvPr id="8" name="TextBox 7">
              <a:extLst>
                <a:ext uri="{FF2B5EF4-FFF2-40B4-BE49-F238E27FC236}">
                  <a16:creationId xmlns:a16="http://schemas.microsoft.com/office/drawing/2014/main" id="{011C86B3-F2E8-1F40-A0B4-6B393AF9BC83}"/>
                </a:ext>
              </a:extLst>
            </p:cNvPr>
            <p:cNvSpPr txBox="1"/>
            <p:nvPr/>
          </p:nvSpPr>
          <p:spPr>
            <a:xfrm>
              <a:off x="9485135" y="1688246"/>
              <a:ext cx="896592" cy="369332"/>
            </a:xfrm>
            <a:prstGeom prst="rect">
              <a:avLst/>
            </a:prstGeom>
            <a:solidFill>
              <a:schemeClr val="bg1"/>
            </a:solidFill>
          </p:spPr>
          <p:txBody>
            <a:bodyPr wrap="none" rtlCol="0">
              <a:spAutoFit/>
            </a:bodyPr>
            <a:lstStyle/>
            <a:p>
              <a:r>
                <a:rPr lang="en-US" dirty="0"/>
                <a:t>Intein 3</a:t>
              </a:r>
            </a:p>
          </p:txBody>
        </p:sp>
      </p:grpSp>
      <p:sp>
        <p:nvSpPr>
          <p:cNvPr id="9" name="TextBox 8">
            <a:extLst>
              <a:ext uri="{FF2B5EF4-FFF2-40B4-BE49-F238E27FC236}">
                <a16:creationId xmlns:a16="http://schemas.microsoft.com/office/drawing/2014/main" id="{122EBC64-9655-EA42-AB09-05515F6C5476}"/>
              </a:ext>
            </a:extLst>
          </p:cNvPr>
          <p:cNvSpPr txBox="1"/>
          <p:nvPr/>
        </p:nvSpPr>
        <p:spPr>
          <a:xfrm>
            <a:off x="107741" y="4991776"/>
            <a:ext cx="3447535" cy="923330"/>
          </a:xfrm>
          <a:prstGeom prst="rect">
            <a:avLst/>
          </a:prstGeom>
          <a:noFill/>
        </p:spPr>
        <p:txBody>
          <a:bodyPr wrap="square" rtlCol="0">
            <a:spAutoFit/>
          </a:bodyPr>
          <a:lstStyle/>
          <a:p>
            <a:r>
              <a:rPr lang="en-US" dirty="0"/>
              <a:t>Muscle aligns the 2</a:t>
            </a:r>
            <a:r>
              <a:rPr lang="en-US" baseline="30000" dirty="0"/>
              <a:t>nd</a:t>
            </a:r>
            <a:r>
              <a:rPr lang="en-US" dirty="0"/>
              <a:t> intein to the 1</a:t>
            </a:r>
            <a:r>
              <a:rPr lang="en-US" baseline="30000" dirty="0"/>
              <a:t>st</a:t>
            </a:r>
            <a:r>
              <a:rPr lang="en-US" dirty="0"/>
              <a:t> intein mushes part of the extein with the intein sequence :</a:t>
            </a:r>
          </a:p>
        </p:txBody>
      </p:sp>
      <p:pic>
        <p:nvPicPr>
          <p:cNvPr id="11" name="Picture 10">
            <a:extLst>
              <a:ext uri="{FF2B5EF4-FFF2-40B4-BE49-F238E27FC236}">
                <a16:creationId xmlns:a16="http://schemas.microsoft.com/office/drawing/2014/main" id="{C8BEE583-E757-AA4C-BF9E-E85C9C3175B5}"/>
              </a:ext>
            </a:extLst>
          </p:cNvPr>
          <p:cNvPicPr>
            <a:picLocks noChangeAspect="1"/>
          </p:cNvPicPr>
          <p:nvPr/>
        </p:nvPicPr>
        <p:blipFill rotWithShape="1">
          <a:blip r:embed="rId3"/>
          <a:srcRect t="6924" b="12664"/>
          <a:stretch/>
        </p:blipFill>
        <p:spPr>
          <a:xfrm>
            <a:off x="3815496" y="4855265"/>
            <a:ext cx="7281183" cy="1843382"/>
          </a:xfrm>
          <a:prstGeom prst="rect">
            <a:avLst/>
          </a:prstGeom>
        </p:spPr>
      </p:pic>
      <p:grpSp>
        <p:nvGrpSpPr>
          <p:cNvPr id="2" name="Group 1">
            <a:extLst>
              <a:ext uri="{FF2B5EF4-FFF2-40B4-BE49-F238E27FC236}">
                <a16:creationId xmlns:a16="http://schemas.microsoft.com/office/drawing/2014/main" id="{25E41A52-FDAF-144F-830C-661BCDD933DD}"/>
              </a:ext>
            </a:extLst>
          </p:cNvPr>
          <p:cNvGrpSpPr/>
          <p:nvPr/>
        </p:nvGrpSpPr>
        <p:grpSpPr>
          <a:xfrm>
            <a:off x="259078" y="712149"/>
            <a:ext cx="9440684" cy="1724357"/>
            <a:chOff x="1668070" y="2768862"/>
            <a:chExt cx="9440684" cy="1724357"/>
          </a:xfrm>
        </p:grpSpPr>
        <p:pic>
          <p:nvPicPr>
            <p:cNvPr id="13" name="Picture 12">
              <a:extLst>
                <a:ext uri="{FF2B5EF4-FFF2-40B4-BE49-F238E27FC236}">
                  <a16:creationId xmlns:a16="http://schemas.microsoft.com/office/drawing/2014/main" id="{EFA1CA23-D170-8740-8892-8D9FE88647E8}"/>
                </a:ext>
              </a:extLst>
            </p:cNvPr>
            <p:cNvPicPr>
              <a:picLocks noChangeAspect="1"/>
            </p:cNvPicPr>
            <p:nvPr/>
          </p:nvPicPr>
          <p:blipFill rotWithShape="1">
            <a:blip r:embed="rId4"/>
            <a:srcRect t="15175" b="26292"/>
            <a:stretch/>
          </p:blipFill>
          <p:spPr>
            <a:xfrm>
              <a:off x="1668070" y="2768862"/>
              <a:ext cx="9440684" cy="1724357"/>
            </a:xfrm>
            <a:prstGeom prst="rect">
              <a:avLst/>
            </a:prstGeom>
          </p:spPr>
        </p:pic>
        <p:sp>
          <p:nvSpPr>
            <p:cNvPr id="15" name="TextBox 14">
              <a:extLst>
                <a:ext uri="{FF2B5EF4-FFF2-40B4-BE49-F238E27FC236}">
                  <a16:creationId xmlns:a16="http://schemas.microsoft.com/office/drawing/2014/main" id="{C376B98E-502B-3C41-B696-B64C18AE9349}"/>
                </a:ext>
              </a:extLst>
            </p:cNvPr>
            <p:cNvSpPr txBox="1"/>
            <p:nvPr/>
          </p:nvSpPr>
          <p:spPr>
            <a:xfrm>
              <a:off x="1831509" y="3824677"/>
              <a:ext cx="896592" cy="369332"/>
            </a:xfrm>
            <a:prstGeom prst="rect">
              <a:avLst/>
            </a:prstGeom>
            <a:solidFill>
              <a:schemeClr val="bg1"/>
            </a:solidFill>
          </p:spPr>
          <p:txBody>
            <a:bodyPr wrap="none" rtlCol="0">
              <a:spAutoFit/>
            </a:bodyPr>
            <a:lstStyle/>
            <a:p>
              <a:r>
                <a:rPr lang="en-US" dirty="0"/>
                <a:t>Intein 1</a:t>
              </a:r>
            </a:p>
          </p:txBody>
        </p:sp>
        <p:sp>
          <p:nvSpPr>
            <p:cNvPr id="16" name="TextBox 15">
              <a:extLst>
                <a:ext uri="{FF2B5EF4-FFF2-40B4-BE49-F238E27FC236}">
                  <a16:creationId xmlns:a16="http://schemas.microsoft.com/office/drawing/2014/main" id="{D6CD6BD6-3459-BB45-BF5F-2EC3183369EC}"/>
                </a:ext>
              </a:extLst>
            </p:cNvPr>
            <p:cNvSpPr txBox="1"/>
            <p:nvPr/>
          </p:nvSpPr>
          <p:spPr>
            <a:xfrm>
              <a:off x="5539946" y="3628004"/>
              <a:ext cx="761555" cy="369332"/>
            </a:xfrm>
            <a:prstGeom prst="rect">
              <a:avLst/>
            </a:prstGeom>
            <a:solidFill>
              <a:schemeClr val="bg1"/>
            </a:solidFill>
          </p:spPr>
          <p:txBody>
            <a:bodyPr wrap="none" rtlCol="0">
              <a:spAutoFit/>
            </a:bodyPr>
            <a:lstStyle/>
            <a:p>
              <a:r>
                <a:rPr lang="en-US" dirty="0"/>
                <a:t>Extein</a:t>
              </a:r>
            </a:p>
          </p:txBody>
        </p:sp>
        <p:sp>
          <p:nvSpPr>
            <p:cNvPr id="17" name="TextBox 16">
              <a:extLst>
                <a:ext uri="{FF2B5EF4-FFF2-40B4-BE49-F238E27FC236}">
                  <a16:creationId xmlns:a16="http://schemas.microsoft.com/office/drawing/2014/main" id="{6D4BF23E-25A9-204D-A6C0-968CC677672C}"/>
                </a:ext>
              </a:extLst>
            </p:cNvPr>
            <p:cNvSpPr txBox="1"/>
            <p:nvPr/>
          </p:nvSpPr>
          <p:spPr>
            <a:xfrm>
              <a:off x="9925185" y="3379834"/>
              <a:ext cx="896592" cy="369332"/>
            </a:xfrm>
            <a:prstGeom prst="rect">
              <a:avLst/>
            </a:prstGeom>
            <a:solidFill>
              <a:schemeClr val="bg1"/>
            </a:solidFill>
          </p:spPr>
          <p:txBody>
            <a:bodyPr wrap="none" rtlCol="0">
              <a:spAutoFit/>
            </a:bodyPr>
            <a:lstStyle/>
            <a:p>
              <a:r>
                <a:rPr lang="en-US" dirty="0"/>
                <a:t>Intein 2</a:t>
              </a:r>
            </a:p>
          </p:txBody>
        </p:sp>
      </p:grpSp>
    </p:spTree>
    <p:extLst>
      <p:ext uri="{BB962C8B-B14F-4D97-AF65-F5344CB8AC3E}">
        <p14:creationId xmlns:p14="http://schemas.microsoft.com/office/powerpoint/2010/main" val="5057752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482931-956C-1548-94ED-E13F4B8C7A0D}"/>
              </a:ext>
            </a:extLst>
          </p:cNvPr>
          <p:cNvSpPr>
            <a:spLocks noGrp="1"/>
          </p:cNvSpPr>
          <p:nvPr>
            <p:ph idx="1"/>
          </p:nvPr>
        </p:nvSpPr>
        <p:spPr>
          <a:xfrm>
            <a:off x="467497" y="367527"/>
            <a:ext cx="11555627" cy="6329835"/>
          </a:xfrm>
        </p:spPr>
        <p:txBody>
          <a:bodyPr>
            <a:normAutofit/>
          </a:bodyPr>
          <a:lstStyle/>
          <a:p>
            <a:pPr marL="0" indent="0">
              <a:buNone/>
            </a:pPr>
            <a:r>
              <a:rPr lang="en-US" sz="2400" dirty="0"/>
              <a:t>The question if one should use only reliably aligned sequences, or all sequences remains under debate.  Many think that using all of the sequences will inform on substitution patterns and thus generate more reliable models.</a:t>
            </a:r>
          </a:p>
          <a:p>
            <a:pPr marL="0" indent="0">
              <a:buNone/>
            </a:pPr>
            <a:r>
              <a:rPr lang="en-US" sz="2400" dirty="0"/>
              <a:t>Also, variable regions that cannot be aligned between divergent sequences, will help to resolve relationships closer to the tips.  </a:t>
            </a:r>
          </a:p>
          <a:p>
            <a:pPr marL="0" indent="0">
              <a:buNone/>
            </a:pPr>
            <a:endParaRPr lang="en-US" sz="2000" dirty="0"/>
          </a:p>
          <a:p>
            <a:pPr marL="0" indent="0">
              <a:buNone/>
            </a:pPr>
            <a:endParaRPr lang="en-US" sz="2000" dirty="0"/>
          </a:p>
          <a:p>
            <a:pPr marL="0" indent="0">
              <a:buNone/>
            </a:pPr>
            <a:endParaRPr lang="en-US" sz="2000" dirty="0"/>
          </a:p>
          <a:p>
            <a:pPr marL="0" indent="0">
              <a:buNone/>
            </a:pPr>
            <a:r>
              <a:rPr lang="en-US" sz="2400" dirty="0"/>
              <a:t>One approach to remove ambiguous alignment </a:t>
            </a:r>
            <a:br>
              <a:rPr lang="en-US" sz="2400" dirty="0"/>
            </a:br>
            <a:r>
              <a:rPr lang="en-US" sz="2400" dirty="0"/>
              <a:t>positions is </a:t>
            </a:r>
            <a:r>
              <a:rPr lang="en-US" sz="2400" b="1" dirty="0">
                <a:hlinkClick r:id="rId2"/>
              </a:rPr>
              <a:t>GBLOCK</a:t>
            </a:r>
            <a:r>
              <a:rPr lang="en-US" sz="2400" dirty="0"/>
              <a:t>  (implemented in </a:t>
            </a:r>
            <a:r>
              <a:rPr lang="en-US" sz="2400" dirty="0" err="1"/>
              <a:t>seaview</a:t>
            </a:r>
            <a:r>
              <a:rPr lang="en-US" sz="2400" dirty="0"/>
              <a:t> </a:t>
            </a:r>
            <a:br>
              <a:rPr lang="en-US" sz="2400" dirty="0"/>
            </a:br>
            <a:r>
              <a:rPr lang="en-US" sz="2400" dirty="0"/>
              <a:t>(see above, web server is </a:t>
            </a:r>
            <a:r>
              <a:rPr lang="en-US" sz="2400" dirty="0">
                <a:hlinkClick r:id="rId3"/>
              </a:rPr>
              <a:t>here</a:t>
            </a:r>
            <a:r>
              <a:rPr lang="en-US" sz="2400" dirty="0"/>
              <a:t>), another is </a:t>
            </a:r>
            <a:r>
              <a:rPr lang="en-US" sz="2400" b="1" dirty="0">
                <a:hlinkClick r:id="rId4"/>
              </a:rPr>
              <a:t>guidance</a:t>
            </a:r>
            <a:r>
              <a:rPr lang="en-US" sz="2400" dirty="0"/>
              <a:t> </a:t>
            </a:r>
            <a:br>
              <a:rPr lang="en-US" sz="2400" dirty="0"/>
            </a:br>
            <a:r>
              <a:rPr lang="en-US" sz="2400" dirty="0"/>
              <a:t>from Tal </a:t>
            </a:r>
            <a:r>
              <a:rPr lang="en-US" sz="2400" dirty="0" err="1"/>
              <a:t>Pupko's</a:t>
            </a:r>
            <a:r>
              <a:rPr lang="en-US" sz="2400" dirty="0"/>
              <a:t> lab at TAU (I like this one, because It </a:t>
            </a:r>
            <a:br>
              <a:rPr lang="en-US" sz="2400" dirty="0"/>
            </a:br>
            <a:r>
              <a:rPr lang="en-US" sz="2400" dirty="0"/>
              <a:t>allows to remove positions from poorly aligned individual </a:t>
            </a:r>
            <a:br>
              <a:rPr lang="en-US" sz="2400" dirty="0"/>
            </a:br>
            <a:r>
              <a:rPr lang="en-US" sz="2400" dirty="0"/>
              <a:t>sequences, not only complete columns).   </a:t>
            </a:r>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BFC9D0D4-2EA5-D245-94D3-0CB40F1F34DB}"/>
              </a:ext>
            </a:extLst>
          </p:cNvPr>
          <p:cNvPicPr>
            <a:picLocks noChangeAspect="1"/>
          </p:cNvPicPr>
          <p:nvPr/>
        </p:nvPicPr>
        <p:blipFill>
          <a:blip r:embed="rId5"/>
          <a:stretch>
            <a:fillRect/>
          </a:stretch>
        </p:blipFill>
        <p:spPr>
          <a:xfrm>
            <a:off x="7772401" y="2258513"/>
            <a:ext cx="4250724" cy="4438849"/>
          </a:xfrm>
          <a:prstGeom prst="rect">
            <a:avLst/>
          </a:prstGeom>
        </p:spPr>
      </p:pic>
    </p:spTree>
    <p:extLst>
      <p:ext uri="{BB962C8B-B14F-4D97-AF65-F5344CB8AC3E}">
        <p14:creationId xmlns:p14="http://schemas.microsoft.com/office/powerpoint/2010/main" val="20368779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18213" name="Picture 5" descr="origin of life nasa mural"/>
          <p:cNvPicPr>
            <a:picLocks noChangeAspect="1" noChangeArrowheads="1"/>
          </p:cNvPicPr>
          <p:nvPr/>
        </p:nvPicPr>
        <p:blipFill>
          <a:blip r:embed="rId3"/>
          <a:srcRect/>
          <a:stretch>
            <a:fillRect/>
          </a:stretch>
        </p:blipFill>
        <p:spPr bwMode="auto">
          <a:xfrm>
            <a:off x="552309" y="195947"/>
            <a:ext cx="10722229" cy="5311235"/>
          </a:xfrm>
          <a:prstGeom prst="rect">
            <a:avLst/>
          </a:prstGeom>
          <a:noFill/>
          <a:effectLst>
            <a:outerShdw blurRad="63500" dist="27786" dir="8950237" algn="ctr" rotWithShape="0">
              <a:srgbClr val="000000">
                <a:alpha val="74998"/>
              </a:srgbClr>
            </a:outerShdw>
          </a:effectLst>
        </p:spPr>
      </p:pic>
      <p:sp>
        <p:nvSpPr>
          <p:cNvPr id="13" name="Rectangle 12"/>
          <p:cNvSpPr/>
          <p:nvPr/>
        </p:nvSpPr>
        <p:spPr>
          <a:xfrm rot="5400000">
            <a:off x="10230194" y="1833194"/>
            <a:ext cx="3054369" cy="280424"/>
          </a:xfrm>
          <a:prstGeom prst="rect">
            <a:avLst/>
          </a:prstGeom>
        </p:spPr>
        <p:txBody>
          <a:bodyPr wrap="none" lIns="79624" tIns="39796" rIns="79624" bIns="39796">
            <a:spAutoFit/>
          </a:bodyPr>
          <a:lstStyle/>
          <a:p>
            <a:pPr defTabSz="806297"/>
            <a:r>
              <a:rPr lang="en-US" sz="1300" i="1" dirty="0">
                <a:solidFill>
                  <a:srgbClr val="000000"/>
                </a:solidFill>
                <a:latin typeface="Arial" pitchFamily="-65" charset="0"/>
              </a:rPr>
              <a:t>Mural at NASA Ames Research Center</a:t>
            </a:r>
            <a:endParaRPr lang="en-US" sz="1300" dirty="0">
              <a:solidFill>
                <a:srgbClr val="000000"/>
              </a:solidFill>
              <a:latin typeface="Arial" pitchFamily="-65" charset="0"/>
            </a:endParaRPr>
          </a:p>
        </p:txBody>
      </p:sp>
      <p:sp>
        <p:nvSpPr>
          <p:cNvPr id="3" name="TextBox 2"/>
          <p:cNvSpPr txBox="1"/>
          <p:nvPr/>
        </p:nvSpPr>
        <p:spPr>
          <a:xfrm>
            <a:off x="448142" y="5771291"/>
            <a:ext cx="11689773" cy="523220"/>
          </a:xfrm>
          <a:prstGeom prst="rect">
            <a:avLst/>
          </a:prstGeom>
          <a:noFill/>
        </p:spPr>
        <p:txBody>
          <a:bodyPr wrap="square" rtlCol="0">
            <a:spAutoFit/>
          </a:bodyPr>
          <a:lstStyle/>
          <a:p>
            <a:r>
              <a:rPr lang="en-US" sz="2800" dirty="0"/>
              <a:t>The record for early life</a:t>
            </a:r>
          </a:p>
        </p:txBody>
      </p:sp>
    </p:spTree>
    <p:extLst>
      <p:ext uri="{BB962C8B-B14F-4D97-AF65-F5344CB8AC3E}">
        <p14:creationId xmlns:p14="http://schemas.microsoft.com/office/powerpoint/2010/main" val="4560116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75900F-5FB5-664B-B871-F9CEE6027900}"/>
              </a:ext>
            </a:extLst>
          </p:cNvPr>
          <p:cNvSpPr txBox="1"/>
          <p:nvPr/>
        </p:nvSpPr>
        <p:spPr>
          <a:xfrm>
            <a:off x="477981" y="353291"/>
            <a:ext cx="11003973" cy="2308324"/>
          </a:xfrm>
          <a:prstGeom prst="rect">
            <a:avLst/>
          </a:prstGeom>
          <a:noFill/>
        </p:spPr>
        <p:txBody>
          <a:bodyPr wrap="square" rtlCol="0">
            <a:spAutoFit/>
          </a:bodyPr>
          <a:lstStyle/>
          <a:p>
            <a:r>
              <a:rPr lang="en-US" sz="2400" dirty="0"/>
              <a:t>With the insistence of NSF and NIH that articles reporting on funded research are accessible by the public within a year after publication, many recent articles are available to everyone.  </a:t>
            </a:r>
            <a:br>
              <a:rPr lang="en-US" sz="2400" dirty="0"/>
            </a:br>
            <a:r>
              <a:rPr lang="en-US" sz="2400" dirty="0"/>
              <a:t>Exceptions are review articles and commentaries and particularly annoying, older articles in Science (e.g., Bill </a:t>
            </a:r>
            <a:r>
              <a:rPr lang="en-US" sz="2400" dirty="0" err="1"/>
              <a:t>Schopf’s</a:t>
            </a:r>
            <a:r>
              <a:rPr lang="en-US" sz="2400" dirty="0"/>
              <a:t> article on 3.5 billion-year-old* cyanobacterial fossils.  </a:t>
            </a:r>
          </a:p>
        </p:txBody>
      </p:sp>
      <p:sp>
        <p:nvSpPr>
          <p:cNvPr id="5" name="TextBox 4">
            <a:extLst>
              <a:ext uri="{FF2B5EF4-FFF2-40B4-BE49-F238E27FC236}">
                <a16:creationId xmlns:a16="http://schemas.microsoft.com/office/drawing/2014/main" id="{B5570DB5-F34D-EA4F-B2CB-89E29DB4718D}"/>
              </a:ext>
            </a:extLst>
          </p:cNvPr>
          <p:cNvSpPr txBox="1"/>
          <p:nvPr/>
        </p:nvSpPr>
        <p:spPr>
          <a:xfrm>
            <a:off x="313459" y="4115575"/>
            <a:ext cx="11565082" cy="2554545"/>
          </a:xfrm>
          <a:prstGeom prst="rect">
            <a:avLst/>
          </a:prstGeom>
          <a:noFill/>
        </p:spPr>
        <p:txBody>
          <a:bodyPr wrap="square" rtlCol="0">
            <a:spAutoFit/>
          </a:bodyPr>
          <a:lstStyle/>
          <a:p>
            <a:r>
              <a:rPr lang="en-US" dirty="0"/>
              <a:t> </a:t>
            </a:r>
            <a:r>
              <a:rPr lang="en-US" sz="2000" dirty="0"/>
              <a:t>* Names and abbreviations for large numbers are a problem.  Most European countries denote “10</a:t>
            </a:r>
            <a:r>
              <a:rPr lang="en-US" sz="2000" baseline="30000" dirty="0"/>
              <a:t>9”</a:t>
            </a:r>
            <a:r>
              <a:rPr lang="en-US" sz="2000" dirty="0"/>
              <a:t> as a milliard and “10</a:t>
            </a:r>
            <a:r>
              <a:rPr lang="en-US" sz="2000" baseline="30000" dirty="0"/>
              <a:t>12”</a:t>
            </a:r>
            <a:r>
              <a:rPr lang="en-US" sz="2000" dirty="0"/>
              <a:t> as billion.  This is known as a the short (UK and US) and long scale respectively.  From </a:t>
            </a:r>
            <a:r>
              <a:rPr lang="en-US" sz="2000" dirty="0">
                <a:hlinkClick r:id="rId4"/>
              </a:rPr>
              <a:t>Wikipedia</a:t>
            </a:r>
            <a:r>
              <a:rPr lang="en-US" sz="2000" dirty="0"/>
              <a:t>:  </a:t>
            </a:r>
          </a:p>
          <a:p>
            <a:r>
              <a:rPr lang="en-US" sz="2000" i="1" dirty="0"/>
              <a:t>For example, Bulgarian, Catalan, Croatian, Czech, Danish, Dutch, Finnish, French, Georgian, German, Hebrew (Asia), Hungarian, Italian, Norwegian, Polish, Portuguese, Romanian, Russian, Serbian, Slovak, Slovenian, Spanish, Swedish, Turkish and Ukrainian — use milliard (or a related word) for the short scale billion, and billion (or a related word) for the long scale billion. </a:t>
            </a:r>
          </a:p>
          <a:p>
            <a:r>
              <a:rPr lang="en-US" sz="2000" i="1" dirty="0"/>
              <a:t>Giga Year Before Present </a:t>
            </a:r>
            <a:r>
              <a:rPr lang="en-US" sz="2000" dirty="0"/>
              <a:t>as less ambiguous</a:t>
            </a:r>
            <a:r>
              <a:rPr lang="en-US" dirty="0"/>
              <a:t>. </a:t>
            </a:r>
          </a:p>
        </p:txBody>
      </p:sp>
    </p:spTree>
    <p:extLst>
      <p:ext uri="{BB962C8B-B14F-4D97-AF65-F5344CB8AC3E}">
        <p14:creationId xmlns:p14="http://schemas.microsoft.com/office/powerpoint/2010/main" val="3915631603"/>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5EBB7-D260-8E46-B3E3-918F19818E8F}"/>
              </a:ext>
            </a:extLst>
          </p:cNvPr>
          <p:cNvSpPr>
            <a:spLocks noGrp="1"/>
          </p:cNvSpPr>
          <p:nvPr>
            <p:ph type="ctrTitle"/>
          </p:nvPr>
        </p:nvSpPr>
        <p:spPr>
          <a:xfrm>
            <a:off x="311727" y="63066"/>
            <a:ext cx="11180617" cy="1470025"/>
          </a:xfrm>
        </p:spPr>
        <p:txBody>
          <a:bodyPr/>
          <a:lstStyle/>
          <a:p>
            <a:pPr algn="l"/>
            <a:r>
              <a:rPr lang="en-US" sz="3200" dirty="0"/>
              <a:t>If         A is a homolog of B          &amp;            B is a homolog of C  </a:t>
            </a:r>
          </a:p>
        </p:txBody>
      </p:sp>
      <p:sp>
        <p:nvSpPr>
          <p:cNvPr id="5" name="TextBox 4">
            <a:extLst>
              <a:ext uri="{FF2B5EF4-FFF2-40B4-BE49-F238E27FC236}">
                <a16:creationId xmlns:a16="http://schemas.microsoft.com/office/drawing/2014/main" id="{33258DB2-CA31-844D-8771-F2DC77674CD8}"/>
              </a:ext>
            </a:extLst>
          </p:cNvPr>
          <p:cNvSpPr txBox="1"/>
          <p:nvPr/>
        </p:nvSpPr>
        <p:spPr>
          <a:xfrm>
            <a:off x="2545775" y="1319640"/>
            <a:ext cx="1204263" cy="461665"/>
          </a:xfrm>
          <a:prstGeom prst="rect">
            <a:avLst/>
          </a:prstGeom>
          <a:noFill/>
        </p:spPr>
        <p:txBody>
          <a:bodyPr wrap="square" rtlCol="0">
            <a:spAutoFit/>
          </a:bodyPr>
          <a:lstStyle/>
          <a:p>
            <a:r>
              <a:rPr lang="en-US" sz="2400" dirty="0"/>
              <a:t>A</a:t>
            </a:r>
          </a:p>
        </p:txBody>
      </p:sp>
      <p:sp>
        <p:nvSpPr>
          <p:cNvPr id="8" name="TextBox 7">
            <a:extLst>
              <a:ext uri="{FF2B5EF4-FFF2-40B4-BE49-F238E27FC236}">
                <a16:creationId xmlns:a16="http://schemas.microsoft.com/office/drawing/2014/main" id="{0C84E3FC-B1E0-6349-982A-74B0778DEE12}"/>
              </a:ext>
            </a:extLst>
          </p:cNvPr>
          <p:cNvSpPr txBox="1"/>
          <p:nvPr/>
        </p:nvSpPr>
        <p:spPr>
          <a:xfrm>
            <a:off x="3568738" y="1330033"/>
            <a:ext cx="362600" cy="461665"/>
          </a:xfrm>
          <a:prstGeom prst="rect">
            <a:avLst/>
          </a:prstGeom>
          <a:noFill/>
        </p:spPr>
        <p:txBody>
          <a:bodyPr wrap="none" rtlCol="0">
            <a:spAutoFit/>
          </a:bodyPr>
          <a:lstStyle/>
          <a:p>
            <a:r>
              <a:rPr lang="en-US" sz="2400" dirty="0"/>
              <a:t>B</a:t>
            </a:r>
          </a:p>
        </p:txBody>
      </p:sp>
      <p:sp>
        <p:nvSpPr>
          <p:cNvPr id="9" name="TextBox 8">
            <a:extLst>
              <a:ext uri="{FF2B5EF4-FFF2-40B4-BE49-F238E27FC236}">
                <a16:creationId xmlns:a16="http://schemas.microsoft.com/office/drawing/2014/main" id="{EE7EBFBB-E83E-154B-B26A-320C67215E82}"/>
              </a:ext>
            </a:extLst>
          </p:cNvPr>
          <p:cNvSpPr txBox="1"/>
          <p:nvPr/>
        </p:nvSpPr>
        <p:spPr>
          <a:xfrm>
            <a:off x="7471065" y="1319642"/>
            <a:ext cx="362600" cy="461665"/>
          </a:xfrm>
          <a:prstGeom prst="rect">
            <a:avLst/>
          </a:prstGeom>
          <a:noFill/>
        </p:spPr>
        <p:txBody>
          <a:bodyPr wrap="none" rtlCol="0">
            <a:spAutoFit/>
          </a:bodyPr>
          <a:lstStyle/>
          <a:p>
            <a:r>
              <a:rPr lang="en-US" sz="2400" dirty="0"/>
              <a:t>B</a:t>
            </a:r>
          </a:p>
        </p:txBody>
      </p:sp>
      <p:sp>
        <p:nvSpPr>
          <p:cNvPr id="10" name="TextBox 9">
            <a:extLst>
              <a:ext uri="{FF2B5EF4-FFF2-40B4-BE49-F238E27FC236}">
                <a16:creationId xmlns:a16="http://schemas.microsoft.com/office/drawing/2014/main" id="{DE080C8F-371B-694D-B87F-C5EFDFDF3C38}"/>
              </a:ext>
            </a:extLst>
          </p:cNvPr>
          <p:cNvSpPr txBox="1"/>
          <p:nvPr/>
        </p:nvSpPr>
        <p:spPr>
          <a:xfrm>
            <a:off x="8385464" y="1319641"/>
            <a:ext cx="348172" cy="461665"/>
          </a:xfrm>
          <a:prstGeom prst="rect">
            <a:avLst/>
          </a:prstGeom>
          <a:noFill/>
        </p:spPr>
        <p:txBody>
          <a:bodyPr wrap="none" rtlCol="0">
            <a:spAutoFit/>
          </a:bodyPr>
          <a:lstStyle/>
          <a:p>
            <a:r>
              <a:rPr lang="en-US" sz="2400" dirty="0"/>
              <a:t>C</a:t>
            </a:r>
          </a:p>
        </p:txBody>
      </p:sp>
      <p:cxnSp>
        <p:nvCxnSpPr>
          <p:cNvPr id="12" name="Straight Connector 11">
            <a:extLst>
              <a:ext uri="{FF2B5EF4-FFF2-40B4-BE49-F238E27FC236}">
                <a16:creationId xmlns:a16="http://schemas.microsoft.com/office/drawing/2014/main" id="{63A29B16-08E9-6B4F-8453-9765080505B6}"/>
              </a:ext>
            </a:extLst>
          </p:cNvPr>
          <p:cNvCxnSpPr>
            <a:cxnSpLocks/>
          </p:cNvCxnSpPr>
          <p:nvPr/>
        </p:nvCxnSpPr>
        <p:spPr>
          <a:xfrm>
            <a:off x="2774374" y="1791698"/>
            <a:ext cx="446809" cy="795635"/>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747E477-3900-3E48-8FC5-86E26A272FED}"/>
              </a:ext>
            </a:extLst>
          </p:cNvPr>
          <p:cNvCxnSpPr>
            <a:cxnSpLocks/>
            <a:stCxn id="8" idx="2"/>
          </p:cNvCxnSpPr>
          <p:nvPr/>
        </p:nvCxnSpPr>
        <p:spPr>
          <a:xfrm flipH="1">
            <a:off x="3221183" y="1791698"/>
            <a:ext cx="528855" cy="795635"/>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BE7D2390-FF88-CD4C-B4D3-3F0E1B149F55}"/>
              </a:ext>
            </a:extLst>
          </p:cNvPr>
          <p:cNvCxnSpPr>
            <a:cxnSpLocks/>
          </p:cNvCxnSpPr>
          <p:nvPr/>
        </p:nvCxnSpPr>
        <p:spPr>
          <a:xfrm>
            <a:off x="3221183" y="2587333"/>
            <a:ext cx="1" cy="446809"/>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112E9B56-D74F-314D-8C9D-32965EB764CB}"/>
              </a:ext>
            </a:extLst>
          </p:cNvPr>
          <p:cNvCxnSpPr>
            <a:cxnSpLocks/>
          </p:cNvCxnSpPr>
          <p:nvPr/>
        </p:nvCxnSpPr>
        <p:spPr>
          <a:xfrm>
            <a:off x="7606147" y="1843653"/>
            <a:ext cx="446809" cy="795635"/>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8E06DC42-444D-D94B-BF30-8070DC409C92}"/>
              </a:ext>
            </a:extLst>
          </p:cNvPr>
          <p:cNvCxnSpPr>
            <a:cxnSpLocks/>
          </p:cNvCxnSpPr>
          <p:nvPr/>
        </p:nvCxnSpPr>
        <p:spPr>
          <a:xfrm flipH="1">
            <a:off x="8052956" y="1843653"/>
            <a:ext cx="528855" cy="795635"/>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EBD1A3B4-561A-804E-B5CE-8B2A365816AC}"/>
              </a:ext>
            </a:extLst>
          </p:cNvPr>
          <p:cNvCxnSpPr>
            <a:cxnSpLocks/>
          </p:cNvCxnSpPr>
          <p:nvPr/>
        </p:nvCxnSpPr>
        <p:spPr>
          <a:xfrm>
            <a:off x="8052956" y="2639288"/>
            <a:ext cx="1" cy="446809"/>
          </a:xfrm>
          <a:prstGeom prst="line">
            <a:avLst/>
          </a:prstGeom>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F1FF09B2-1EEA-2B4D-A46F-DD03C9343561}"/>
              </a:ext>
            </a:extLst>
          </p:cNvPr>
          <p:cNvSpPr txBox="1"/>
          <p:nvPr/>
        </p:nvSpPr>
        <p:spPr>
          <a:xfrm>
            <a:off x="4821382" y="3491345"/>
            <a:ext cx="861133" cy="523220"/>
          </a:xfrm>
          <a:prstGeom prst="rect">
            <a:avLst/>
          </a:prstGeom>
          <a:noFill/>
        </p:spPr>
        <p:txBody>
          <a:bodyPr wrap="none" rtlCol="0">
            <a:spAutoFit/>
          </a:bodyPr>
          <a:lstStyle/>
          <a:p>
            <a:r>
              <a:rPr lang="en-US" sz="2800" dirty="0"/>
              <a:t>then</a:t>
            </a:r>
          </a:p>
        </p:txBody>
      </p:sp>
      <p:sp>
        <p:nvSpPr>
          <p:cNvPr id="24" name="TextBox 23">
            <a:extLst>
              <a:ext uri="{FF2B5EF4-FFF2-40B4-BE49-F238E27FC236}">
                <a16:creationId xmlns:a16="http://schemas.microsoft.com/office/drawing/2014/main" id="{2BE4C64B-5A42-C546-A12B-14338E9630D0}"/>
              </a:ext>
            </a:extLst>
          </p:cNvPr>
          <p:cNvSpPr txBox="1"/>
          <p:nvPr/>
        </p:nvSpPr>
        <p:spPr>
          <a:xfrm>
            <a:off x="1524003" y="4270668"/>
            <a:ext cx="1204263" cy="461665"/>
          </a:xfrm>
          <a:prstGeom prst="rect">
            <a:avLst/>
          </a:prstGeom>
          <a:noFill/>
        </p:spPr>
        <p:txBody>
          <a:bodyPr wrap="square" rtlCol="0">
            <a:spAutoFit/>
          </a:bodyPr>
          <a:lstStyle/>
          <a:p>
            <a:r>
              <a:rPr lang="en-US" sz="2400" dirty="0"/>
              <a:t>A</a:t>
            </a:r>
          </a:p>
        </p:txBody>
      </p:sp>
      <p:sp>
        <p:nvSpPr>
          <p:cNvPr id="25" name="TextBox 24">
            <a:extLst>
              <a:ext uri="{FF2B5EF4-FFF2-40B4-BE49-F238E27FC236}">
                <a16:creationId xmlns:a16="http://schemas.microsoft.com/office/drawing/2014/main" id="{F547AC98-A69D-6344-B954-5508F64F294A}"/>
              </a:ext>
            </a:extLst>
          </p:cNvPr>
          <p:cNvSpPr txBox="1"/>
          <p:nvPr/>
        </p:nvSpPr>
        <p:spPr>
          <a:xfrm>
            <a:off x="2546966" y="4281061"/>
            <a:ext cx="362600" cy="461665"/>
          </a:xfrm>
          <a:prstGeom prst="rect">
            <a:avLst/>
          </a:prstGeom>
          <a:noFill/>
        </p:spPr>
        <p:txBody>
          <a:bodyPr wrap="none" rtlCol="0">
            <a:spAutoFit/>
          </a:bodyPr>
          <a:lstStyle/>
          <a:p>
            <a:r>
              <a:rPr lang="en-US" sz="2400" dirty="0"/>
              <a:t>B</a:t>
            </a:r>
          </a:p>
        </p:txBody>
      </p:sp>
      <p:cxnSp>
        <p:nvCxnSpPr>
          <p:cNvPr id="26" name="Straight Connector 25">
            <a:extLst>
              <a:ext uri="{FF2B5EF4-FFF2-40B4-BE49-F238E27FC236}">
                <a16:creationId xmlns:a16="http://schemas.microsoft.com/office/drawing/2014/main" id="{11C791AD-561F-BC47-9DEA-40D41555A231}"/>
              </a:ext>
            </a:extLst>
          </p:cNvPr>
          <p:cNvCxnSpPr>
            <a:cxnSpLocks/>
          </p:cNvCxnSpPr>
          <p:nvPr/>
        </p:nvCxnSpPr>
        <p:spPr>
          <a:xfrm>
            <a:off x="1776845" y="4732333"/>
            <a:ext cx="755076" cy="1030668"/>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8FE9E29C-CC13-AA48-B5B7-53C7340F7463}"/>
              </a:ext>
            </a:extLst>
          </p:cNvPr>
          <p:cNvCxnSpPr>
            <a:cxnSpLocks/>
          </p:cNvCxnSpPr>
          <p:nvPr/>
        </p:nvCxnSpPr>
        <p:spPr>
          <a:xfrm>
            <a:off x="2710909" y="4703151"/>
            <a:ext cx="297294" cy="451272"/>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944E8DDD-4967-BB49-8EC7-79CAF0D455A5}"/>
              </a:ext>
            </a:extLst>
          </p:cNvPr>
          <p:cNvCxnSpPr>
            <a:cxnSpLocks/>
          </p:cNvCxnSpPr>
          <p:nvPr/>
        </p:nvCxnSpPr>
        <p:spPr>
          <a:xfrm>
            <a:off x="2531921" y="5766961"/>
            <a:ext cx="1" cy="446809"/>
          </a:xfrm>
          <a:prstGeom prst="line">
            <a:avLst/>
          </a:prstGeom>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2A6A988C-9C4D-CF4F-BC1F-E5CC3DA9E4CD}"/>
              </a:ext>
            </a:extLst>
          </p:cNvPr>
          <p:cNvSpPr txBox="1"/>
          <p:nvPr/>
        </p:nvSpPr>
        <p:spPr>
          <a:xfrm>
            <a:off x="3178031" y="4249893"/>
            <a:ext cx="348172" cy="461665"/>
          </a:xfrm>
          <a:prstGeom prst="rect">
            <a:avLst/>
          </a:prstGeom>
          <a:noFill/>
        </p:spPr>
        <p:txBody>
          <a:bodyPr wrap="none" rtlCol="0">
            <a:spAutoFit/>
          </a:bodyPr>
          <a:lstStyle/>
          <a:p>
            <a:r>
              <a:rPr lang="en-US" sz="2400" dirty="0"/>
              <a:t>C</a:t>
            </a:r>
          </a:p>
        </p:txBody>
      </p:sp>
      <p:cxnSp>
        <p:nvCxnSpPr>
          <p:cNvPr id="36" name="Straight Connector 35">
            <a:extLst>
              <a:ext uri="{FF2B5EF4-FFF2-40B4-BE49-F238E27FC236}">
                <a16:creationId xmlns:a16="http://schemas.microsoft.com/office/drawing/2014/main" id="{774ABE37-03AC-7B42-A48C-48E230D04DBF}"/>
              </a:ext>
            </a:extLst>
          </p:cNvPr>
          <p:cNvCxnSpPr>
            <a:cxnSpLocks/>
          </p:cNvCxnSpPr>
          <p:nvPr/>
        </p:nvCxnSpPr>
        <p:spPr>
          <a:xfrm flipH="1">
            <a:off x="2545775" y="4703151"/>
            <a:ext cx="806342" cy="1051443"/>
          </a:xfrm>
          <a:prstGeom prst="line">
            <a:avLst/>
          </a:prstGeom>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9BD9B00C-07DF-3A43-949B-48AE5585A1D8}"/>
              </a:ext>
            </a:extLst>
          </p:cNvPr>
          <p:cNvSpPr txBox="1"/>
          <p:nvPr/>
        </p:nvSpPr>
        <p:spPr>
          <a:xfrm>
            <a:off x="4836626" y="4318155"/>
            <a:ext cx="1204263" cy="461665"/>
          </a:xfrm>
          <a:prstGeom prst="rect">
            <a:avLst/>
          </a:prstGeom>
          <a:noFill/>
        </p:spPr>
        <p:txBody>
          <a:bodyPr wrap="square" rtlCol="0">
            <a:spAutoFit/>
          </a:bodyPr>
          <a:lstStyle/>
          <a:p>
            <a:r>
              <a:rPr lang="en-US" sz="2400" dirty="0"/>
              <a:t>A</a:t>
            </a:r>
          </a:p>
        </p:txBody>
      </p:sp>
      <p:sp>
        <p:nvSpPr>
          <p:cNvPr id="41" name="TextBox 40">
            <a:extLst>
              <a:ext uri="{FF2B5EF4-FFF2-40B4-BE49-F238E27FC236}">
                <a16:creationId xmlns:a16="http://schemas.microsoft.com/office/drawing/2014/main" id="{69446D82-2A55-1E43-8EED-EC44E045BCFF}"/>
              </a:ext>
            </a:extLst>
          </p:cNvPr>
          <p:cNvSpPr txBox="1"/>
          <p:nvPr/>
        </p:nvSpPr>
        <p:spPr>
          <a:xfrm>
            <a:off x="5596196" y="4299345"/>
            <a:ext cx="362600" cy="461665"/>
          </a:xfrm>
          <a:prstGeom prst="rect">
            <a:avLst/>
          </a:prstGeom>
          <a:noFill/>
        </p:spPr>
        <p:txBody>
          <a:bodyPr wrap="square" rtlCol="0">
            <a:spAutoFit/>
          </a:bodyPr>
          <a:lstStyle/>
          <a:p>
            <a:r>
              <a:rPr lang="en-US" sz="2400" dirty="0"/>
              <a:t>B</a:t>
            </a:r>
          </a:p>
        </p:txBody>
      </p:sp>
      <p:cxnSp>
        <p:nvCxnSpPr>
          <p:cNvPr id="42" name="Straight Connector 41">
            <a:extLst>
              <a:ext uri="{FF2B5EF4-FFF2-40B4-BE49-F238E27FC236}">
                <a16:creationId xmlns:a16="http://schemas.microsoft.com/office/drawing/2014/main" id="{C76379BA-0955-D947-9402-05FA8AC34B21}"/>
              </a:ext>
            </a:extLst>
          </p:cNvPr>
          <p:cNvCxnSpPr>
            <a:cxnSpLocks/>
          </p:cNvCxnSpPr>
          <p:nvPr/>
        </p:nvCxnSpPr>
        <p:spPr>
          <a:xfrm>
            <a:off x="5089468" y="4779820"/>
            <a:ext cx="755076" cy="1030668"/>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EF55C0AE-D321-4345-BC86-1B4344A05585}"/>
              </a:ext>
            </a:extLst>
          </p:cNvPr>
          <p:cNvCxnSpPr>
            <a:cxnSpLocks/>
          </p:cNvCxnSpPr>
          <p:nvPr/>
        </p:nvCxnSpPr>
        <p:spPr>
          <a:xfrm flipH="1">
            <a:off x="5429125" y="4800606"/>
            <a:ext cx="327569" cy="403779"/>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C4F6C354-2DB2-EC45-BD82-3A05FDBEB0CC}"/>
              </a:ext>
            </a:extLst>
          </p:cNvPr>
          <p:cNvCxnSpPr>
            <a:cxnSpLocks/>
          </p:cNvCxnSpPr>
          <p:nvPr/>
        </p:nvCxnSpPr>
        <p:spPr>
          <a:xfrm>
            <a:off x="5844544" y="5814448"/>
            <a:ext cx="1" cy="446809"/>
          </a:xfrm>
          <a:prstGeom prst="line">
            <a:avLst/>
          </a:prstGeom>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61ADC3AF-FD4D-2145-92A9-3724899E747D}"/>
              </a:ext>
            </a:extLst>
          </p:cNvPr>
          <p:cNvSpPr txBox="1"/>
          <p:nvPr/>
        </p:nvSpPr>
        <p:spPr>
          <a:xfrm>
            <a:off x="6490654" y="4297380"/>
            <a:ext cx="348172" cy="461665"/>
          </a:xfrm>
          <a:prstGeom prst="rect">
            <a:avLst/>
          </a:prstGeom>
          <a:noFill/>
        </p:spPr>
        <p:txBody>
          <a:bodyPr wrap="square" rtlCol="0">
            <a:spAutoFit/>
          </a:bodyPr>
          <a:lstStyle/>
          <a:p>
            <a:r>
              <a:rPr lang="en-US" sz="2400" dirty="0"/>
              <a:t>C</a:t>
            </a:r>
          </a:p>
        </p:txBody>
      </p:sp>
      <p:cxnSp>
        <p:nvCxnSpPr>
          <p:cNvPr id="47" name="Straight Connector 46">
            <a:extLst>
              <a:ext uri="{FF2B5EF4-FFF2-40B4-BE49-F238E27FC236}">
                <a16:creationId xmlns:a16="http://schemas.microsoft.com/office/drawing/2014/main" id="{EFCD985D-77A5-0147-BAE1-5F37D29E6295}"/>
              </a:ext>
            </a:extLst>
          </p:cNvPr>
          <p:cNvCxnSpPr>
            <a:cxnSpLocks/>
            <a:stCxn id="45" idx="2"/>
          </p:cNvCxnSpPr>
          <p:nvPr/>
        </p:nvCxnSpPr>
        <p:spPr>
          <a:xfrm flipH="1">
            <a:off x="5858400" y="4759045"/>
            <a:ext cx="806340" cy="1051443"/>
          </a:xfrm>
          <a:prstGeom prst="line">
            <a:avLst/>
          </a:prstGeom>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D5357DCF-BD4E-BB4D-9333-2689B4EC3CA3}"/>
              </a:ext>
            </a:extLst>
          </p:cNvPr>
          <p:cNvSpPr txBox="1"/>
          <p:nvPr/>
        </p:nvSpPr>
        <p:spPr>
          <a:xfrm>
            <a:off x="8323335" y="4349329"/>
            <a:ext cx="1204263" cy="461665"/>
          </a:xfrm>
          <a:prstGeom prst="rect">
            <a:avLst/>
          </a:prstGeom>
          <a:noFill/>
        </p:spPr>
        <p:txBody>
          <a:bodyPr wrap="square" rtlCol="0">
            <a:spAutoFit/>
          </a:bodyPr>
          <a:lstStyle/>
          <a:p>
            <a:r>
              <a:rPr lang="en-US" sz="2400" dirty="0"/>
              <a:t>A</a:t>
            </a:r>
          </a:p>
        </p:txBody>
      </p:sp>
      <p:sp>
        <p:nvSpPr>
          <p:cNvPr id="56" name="TextBox 55">
            <a:extLst>
              <a:ext uri="{FF2B5EF4-FFF2-40B4-BE49-F238E27FC236}">
                <a16:creationId xmlns:a16="http://schemas.microsoft.com/office/drawing/2014/main" id="{84078E2E-5E3A-074B-BAFE-A36D20A104E5}"/>
              </a:ext>
            </a:extLst>
          </p:cNvPr>
          <p:cNvSpPr txBox="1"/>
          <p:nvPr/>
        </p:nvSpPr>
        <p:spPr>
          <a:xfrm>
            <a:off x="10000133" y="4396832"/>
            <a:ext cx="806340" cy="461665"/>
          </a:xfrm>
          <a:prstGeom prst="rect">
            <a:avLst/>
          </a:prstGeom>
          <a:noFill/>
        </p:spPr>
        <p:txBody>
          <a:bodyPr wrap="square" rtlCol="0">
            <a:spAutoFit/>
          </a:bodyPr>
          <a:lstStyle/>
          <a:p>
            <a:r>
              <a:rPr lang="en-US" sz="2400" dirty="0"/>
              <a:t>B</a:t>
            </a:r>
          </a:p>
        </p:txBody>
      </p:sp>
      <p:cxnSp>
        <p:nvCxnSpPr>
          <p:cNvPr id="57" name="Straight Connector 56">
            <a:extLst>
              <a:ext uri="{FF2B5EF4-FFF2-40B4-BE49-F238E27FC236}">
                <a16:creationId xmlns:a16="http://schemas.microsoft.com/office/drawing/2014/main" id="{EB94CEFF-E394-904C-AD60-337499ABE5C9}"/>
              </a:ext>
            </a:extLst>
          </p:cNvPr>
          <p:cNvCxnSpPr>
            <a:cxnSpLocks/>
          </p:cNvCxnSpPr>
          <p:nvPr/>
        </p:nvCxnSpPr>
        <p:spPr>
          <a:xfrm>
            <a:off x="8576177" y="4810994"/>
            <a:ext cx="755076" cy="1030668"/>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056C556B-FCC1-0F49-8C1F-389E88737760}"/>
              </a:ext>
            </a:extLst>
          </p:cNvPr>
          <p:cNvCxnSpPr>
            <a:cxnSpLocks/>
          </p:cNvCxnSpPr>
          <p:nvPr/>
        </p:nvCxnSpPr>
        <p:spPr>
          <a:xfrm flipH="1">
            <a:off x="8915834" y="4831780"/>
            <a:ext cx="327569" cy="403779"/>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22030A8D-87CE-5940-8757-E5ABB1772E6F}"/>
              </a:ext>
            </a:extLst>
          </p:cNvPr>
          <p:cNvCxnSpPr>
            <a:cxnSpLocks/>
          </p:cNvCxnSpPr>
          <p:nvPr/>
        </p:nvCxnSpPr>
        <p:spPr>
          <a:xfrm>
            <a:off x="9331253" y="5845622"/>
            <a:ext cx="1" cy="446809"/>
          </a:xfrm>
          <a:prstGeom prst="line">
            <a:avLst/>
          </a:prstGeom>
        </p:spPr>
        <p:style>
          <a:lnRef idx="2">
            <a:schemeClr val="accent1"/>
          </a:lnRef>
          <a:fillRef idx="0">
            <a:schemeClr val="accent1"/>
          </a:fillRef>
          <a:effectRef idx="1">
            <a:schemeClr val="accent1"/>
          </a:effectRef>
          <a:fontRef idx="minor">
            <a:schemeClr val="tx1"/>
          </a:fontRef>
        </p:style>
      </p:cxnSp>
      <p:sp>
        <p:nvSpPr>
          <p:cNvPr id="60" name="TextBox 59">
            <a:extLst>
              <a:ext uri="{FF2B5EF4-FFF2-40B4-BE49-F238E27FC236}">
                <a16:creationId xmlns:a16="http://schemas.microsoft.com/office/drawing/2014/main" id="{945E0854-F0BD-0949-9708-69A528C57880}"/>
              </a:ext>
            </a:extLst>
          </p:cNvPr>
          <p:cNvSpPr txBox="1"/>
          <p:nvPr/>
        </p:nvSpPr>
        <p:spPr>
          <a:xfrm>
            <a:off x="9070246" y="4370115"/>
            <a:ext cx="348172" cy="461665"/>
          </a:xfrm>
          <a:prstGeom prst="rect">
            <a:avLst/>
          </a:prstGeom>
          <a:noFill/>
        </p:spPr>
        <p:txBody>
          <a:bodyPr wrap="square" rtlCol="0">
            <a:spAutoFit/>
          </a:bodyPr>
          <a:lstStyle/>
          <a:p>
            <a:r>
              <a:rPr lang="en-US" sz="2400" dirty="0"/>
              <a:t>C</a:t>
            </a:r>
          </a:p>
        </p:txBody>
      </p:sp>
      <p:cxnSp>
        <p:nvCxnSpPr>
          <p:cNvPr id="61" name="Straight Connector 60">
            <a:extLst>
              <a:ext uri="{FF2B5EF4-FFF2-40B4-BE49-F238E27FC236}">
                <a16:creationId xmlns:a16="http://schemas.microsoft.com/office/drawing/2014/main" id="{38D910D5-AEAA-AA48-BD3F-907781CC4D35}"/>
              </a:ext>
            </a:extLst>
          </p:cNvPr>
          <p:cNvCxnSpPr>
            <a:cxnSpLocks/>
          </p:cNvCxnSpPr>
          <p:nvPr/>
        </p:nvCxnSpPr>
        <p:spPr>
          <a:xfrm flipH="1">
            <a:off x="9334302" y="4759045"/>
            <a:ext cx="806340" cy="1051443"/>
          </a:xfrm>
          <a:prstGeom prst="line">
            <a:avLst/>
          </a:prstGeom>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52457FBF-406D-8F48-A1ED-7C1A335B8921}"/>
              </a:ext>
            </a:extLst>
          </p:cNvPr>
          <p:cNvSpPr txBox="1"/>
          <p:nvPr/>
        </p:nvSpPr>
        <p:spPr>
          <a:xfrm>
            <a:off x="3753641" y="5569928"/>
            <a:ext cx="386644" cy="369332"/>
          </a:xfrm>
          <a:prstGeom prst="rect">
            <a:avLst/>
          </a:prstGeom>
          <a:noFill/>
        </p:spPr>
        <p:txBody>
          <a:bodyPr wrap="none" rtlCol="0">
            <a:spAutoFit/>
          </a:bodyPr>
          <a:lstStyle/>
          <a:p>
            <a:r>
              <a:rPr lang="en-US" dirty="0"/>
              <a:t>or</a:t>
            </a:r>
          </a:p>
        </p:txBody>
      </p:sp>
      <p:sp>
        <p:nvSpPr>
          <p:cNvPr id="63" name="TextBox 62">
            <a:extLst>
              <a:ext uri="{FF2B5EF4-FFF2-40B4-BE49-F238E27FC236}">
                <a16:creationId xmlns:a16="http://schemas.microsoft.com/office/drawing/2014/main" id="{6441A0E7-F880-BF49-804C-5F5B6A0B4252}"/>
              </a:ext>
            </a:extLst>
          </p:cNvPr>
          <p:cNvSpPr txBox="1"/>
          <p:nvPr/>
        </p:nvSpPr>
        <p:spPr>
          <a:xfrm>
            <a:off x="7478692" y="5578335"/>
            <a:ext cx="386644" cy="369332"/>
          </a:xfrm>
          <a:prstGeom prst="rect">
            <a:avLst/>
          </a:prstGeom>
          <a:noFill/>
        </p:spPr>
        <p:txBody>
          <a:bodyPr wrap="none" rtlCol="0">
            <a:spAutoFit/>
          </a:bodyPr>
          <a:lstStyle/>
          <a:p>
            <a:r>
              <a:rPr lang="en-US" dirty="0"/>
              <a:t>or</a:t>
            </a:r>
          </a:p>
        </p:txBody>
      </p:sp>
      <p:sp>
        <p:nvSpPr>
          <p:cNvPr id="3" name="TextBox 2">
            <a:extLst>
              <a:ext uri="{FF2B5EF4-FFF2-40B4-BE49-F238E27FC236}">
                <a16:creationId xmlns:a16="http://schemas.microsoft.com/office/drawing/2014/main" id="{4E632DAD-91F2-C24B-0428-CA80580E772A}"/>
              </a:ext>
            </a:extLst>
          </p:cNvPr>
          <p:cNvSpPr txBox="1"/>
          <p:nvPr/>
        </p:nvSpPr>
        <p:spPr>
          <a:xfrm>
            <a:off x="566530" y="5516217"/>
            <a:ext cx="800219" cy="369332"/>
          </a:xfrm>
          <a:prstGeom prst="rect">
            <a:avLst/>
          </a:prstGeom>
          <a:noFill/>
        </p:spPr>
        <p:txBody>
          <a:bodyPr wrap="none" rtlCol="0">
            <a:spAutoFit/>
          </a:bodyPr>
          <a:lstStyle/>
          <a:p>
            <a:r>
              <a:rPr lang="en-US" dirty="0"/>
              <a:t>either </a:t>
            </a:r>
          </a:p>
        </p:txBody>
      </p:sp>
    </p:spTree>
    <p:extLst>
      <p:ext uri="{BB962C8B-B14F-4D97-AF65-F5344CB8AC3E}">
        <p14:creationId xmlns:p14="http://schemas.microsoft.com/office/powerpoint/2010/main" val="22042502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D0DA02-36BF-A14A-8319-B0C6476283E7}"/>
              </a:ext>
            </a:extLst>
          </p:cNvPr>
          <p:cNvPicPr>
            <a:picLocks noChangeAspect="1"/>
          </p:cNvPicPr>
          <p:nvPr/>
        </p:nvPicPr>
        <p:blipFill>
          <a:blip r:embed="rId3"/>
          <a:stretch>
            <a:fillRect/>
          </a:stretch>
        </p:blipFill>
        <p:spPr>
          <a:xfrm>
            <a:off x="1371601" y="419984"/>
            <a:ext cx="8846327" cy="5610114"/>
          </a:xfrm>
          <a:prstGeom prst="rect">
            <a:avLst/>
          </a:prstGeom>
        </p:spPr>
      </p:pic>
    </p:spTree>
    <p:extLst>
      <p:ext uri="{BB962C8B-B14F-4D97-AF65-F5344CB8AC3E}">
        <p14:creationId xmlns:p14="http://schemas.microsoft.com/office/powerpoint/2010/main" val="3947134465"/>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74199" y="515871"/>
            <a:ext cx="9814859" cy="6265139"/>
          </a:xfrm>
          <a:prstGeom prst="rect">
            <a:avLst/>
          </a:prstGeom>
        </p:spPr>
      </p:pic>
      <p:sp>
        <p:nvSpPr>
          <p:cNvPr id="5" name="TextBox 4"/>
          <p:cNvSpPr txBox="1"/>
          <p:nvPr/>
        </p:nvSpPr>
        <p:spPr>
          <a:xfrm>
            <a:off x="216876" y="146539"/>
            <a:ext cx="5230150" cy="523220"/>
          </a:xfrm>
          <a:prstGeom prst="rect">
            <a:avLst/>
          </a:prstGeom>
          <a:noFill/>
        </p:spPr>
        <p:txBody>
          <a:bodyPr wrap="none" rtlCol="0">
            <a:spAutoFit/>
          </a:bodyPr>
          <a:lstStyle/>
          <a:p>
            <a:r>
              <a:rPr lang="en-US" sz="2800" dirty="0"/>
              <a:t>The web’s solution to open access:</a:t>
            </a:r>
          </a:p>
        </p:txBody>
      </p:sp>
      <p:sp>
        <p:nvSpPr>
          <p:cNvPr id="6" name="TextBox 5"/>
          <p:cNvSpPr txBox="1"/>
          <p:nvPr/>
        </p:nvSpPr>
        <p:spPr>
          <a:xfrm>
            <a:off x="3141961" y="5149516"/>
            <a:ext cx="1601919" cy="369332"/>
          </a:xfrm>
          <a:prstGeom prst="rect">
            <a:avLst/>
          </a:prstGeom>
          <a:solidFill>
            <a:schemeClr val="bg1"/>
          </a:solidFill>
          <a:ln>
            <a:solidFill>
              <a:srgbClr val="FF0000"/>
            </a:solidFill>
          </a:ln>
        </p:spPr>
        <p:txBody>
          <a:bodyPr wrap="square" rtlCol="0">
            <a:spAutoFit/>
          </a:bodyPr>
          <a:lstStyle/>
          <a:p>
            <a:r>
              <a:rPr lang="en-US" dirty="0">
                <a:solidFill>
                  <a:srgbClr val="FF0000"/>
                </a:solidFill>
              </a:rPr>
              <a:t>Paste DOI here </a:t>
            </a:r>
          </a:p>
        </p:txBody>
      </p:sp>
      <p:cxnSp>
        <p:nvCxnSpPr>
          <p:cNvPr id="8" name="Straight Arrow Connector 7"/>
          <p:cNvCxnSpPr/>
          <p:nvPr/>
        </p:nvCxnSpPr>
        <p:spPr>
          <a:xfrm flipV="1">
            <a:off x="4750755" y="4661377"/>
            <a:ext cx="900650" cy="6737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40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41780"/>
          </a:xfrm>
        </p:spPr>
        <p:txBody>
          <a:bodyPr>
            <a:normAutofit fontScale="90000"/>
          </a:bodyPr>
          <a:lstStyle/>
          <a:p>
            <a:r>
              <a:rPr lang="en-US"/>
              <a:t>SCI-HUB</a:t>
            </a:r>
          </a:p>
        </p:txBody>
      </p:sp>
      <p:sp>
        <p:nvSpPr>
          <p:cNvPr id="3" name="Content Placeholder 2"/>
          <p:cNvSpPr>
            <a:spLocks noGrp="1"/>
          </p:cNvSpPr>
          <p:nvPr>
            <p:ph idx="1"/>
          </p:nvPr>
        </p:nvSpPr>
        <p:spPr>
          <a:xfrm>
            <a:off x="838200" y="1106905"/>
            <a:ext cx="10515600" cy="5252643"/>
          </a:xfrm>
        </p:spPr>
        <p:txBody>
          <a:bodyPr/>
          <a:lstStyle/>
          <a:p>
            <a:r>
              <a:rPr lang="en-US" dirty="0"/>
              <a:t>Even obscure and very recent Book Chapters are retrieved.  This was posted before the authors had received their pdf!</a:t>
            </a:r>
          </a:p>
        </p:txBody>
      </p:sp>
      <p:pic>
        <p:nvPicPr>
          <p:cNvPr id="4" name="Picture 3"/>
          <p:cNvPicPr>
            <a:picLocks noChangeAspect="1"/>
          </p:cNvPicPr>
          <p:nvPr/>
        </p:nvPicPr>
        <p:blipFill>
          <a:blip r:embed="rId2"/>
          <a:stretch>
            <a:fillRect/>
          </a:stretch>
        </p:blipFill>
        <p:spPr>
          <a:xfrm>
            <a:off x="2088574" y="1905825"/>
            <a:ext cx="8262752" cy="4863265"/>
          </a:xfrm>
          <a:prstGeom prst="rect">
            <a:avLst/>
          </a:prstGeom>
        </p:spPr>
      </p:pic>
    </p:spTree>
    <p:extLst>
      <p:ext uri="{BB962C8B-B14F-4D97-AF65-F5344CB8AC3E}">
        <p14:creationId xmlns:p14="http://schemas.microsoft.com/office/powerpoint/2010/main" val="29979269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41780"/>
          </a:xfrm>
        </p:spPr>
        <p:txBody>
          <a:bodyPr>
            <a:normAutofit fontScale="90000"/>
          </a:bodyPr>
          <a:lstStyle/>
          <a:p>
            <a:r>
              <a:rPr lang="en-US" dirty="0"/>
              <a:t>Companion site to SCI-HUB</a:t>
            </a:r>
          </a:p>
        </p:txBody>
      </p:sp>
      <p:pic>
        <p:nvPicPr>
          <p:cNvPr id="5" name="Content Placeholder 4"/>
          <p:cNvPicPr>
            <a:picLocks noGrp="1" noChangeAspect="1"/>
          </p:cNvPicPr>
          <p:nvPr>
            <p:ph idx="1"/>
          </p:nvPr>
        </p:nvPicPr>
        <p:blipFill>
          <a:blip r:embed="rId2"/>
          <a:stretch>
            <a:fillRect/>
          </a:stretch>
        </p:blipFill>
        <p:spPr>
          <a:xfrm>
            <a:off x="838200" y="1157066"/>
            <a:ext cx="10515600" cy="4670617"/>
          </a:xfrm>
          <a:prstGeom prst="rect">
            <a:avLst/>
          </a:prstGeom>
        </p:spPr>
      </p:pic>
    </p:spTree>
    <p:extLst>
      <p:ext uri="{BB962C8B-B14F-4D97-AF65-F5344CB8AC3E}">
        <p14:creationId xmlns:p14="http://schemas.microsoft.com/office/powerpoint/2010/main" val="37823536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6" name="Picture 5"/>
          <p:cNvPicPr>
            <a:picLocks noChangeAspect="1"/>
          </p:cNvPicPr>
          <p:nvPr/>
        </p:nvPicPr>
        <p:blipFill>
          <a:blip r:embed="rId3"/>
          <a:stretch>
            <a:fillRect/>
          </a:stretch>
        </p:blipFill>
        <p:spPr>
          <a:xfrm>
            <a:off x="0" y="623697"/>
            <a:ext cx="12192000" cy="3176789"/>
          </a:xfrm>
          <a:prstGeom prst="rect">
            <a:avLst/>
          </a:prstGeom>
        </p:spPr>
      </p:pic>
      <p:sp>
        <p:nvSpPr>
          <p:cNvPr id="2" name="TextBox 1">
            <a:extLst>
              <a:ext uri="{FF2B5EF4-FFF2-40B4-BE49-F238E27FC236}">
                <a16:creationId xmlns:a16="http://schemas.microsoft.com/office/drawing/2014/main" id="{BF3B4976-5ADD-254C-A42E-B85FAA12112D}"/>
              </a:ext>
            </a:extLst>
          </p:cNvPr>
          <p:cNvSpPr txBox="1"/>
          <p:nvPr/>
        </p:nvSpPr>
        <p:spPr>
          <a:xfrm>
            <a:off x="311728" y="4567508"/>
            <a:ext cx="11409217" cy="923330"/>
          </a:xfrm>
          <a:prstGeom prst="rect">
            <a:avLst/>
          </a:prstGeom>
          <a:noFill/>
        </p:spPr>
        <p:txBody>
          <a:bodyPr wrap="square" rtlCol="0">
            <a:spAutoFit/>
          </a:bodyPr>
          <a:lstStyle/>
          <a:p>
            <a:r>
              <a:rPr lang="en-US" dirty="0">
                <a:hlinkClick r:id="rId4"/>
              </a:rPr>
              <a:t>Jemmy Button </a:t>
            </a:r>
            <a:r>
              <a:rPr lang="en-US" dirty="0"/>
              <a:t>was a native American “abducted” by Captain </a:t>
            </a:r>
            <a:r>
              <a:rPr lang="en-US" dirty="0" err="1"/>
              <a:t>FitzRoy</a:t>
            </a:r>
            <a:r>
              <a:rPr lang="en-US" dirty="0"/>
              <a:t> (bought for a button, hence the name) to England to be civilized.  He, together with a missionary and other Fuegians were returned to Tierra del Fuego on the same trip that also brought Charles Darwin to the Galapagos.     </a:t>
            </a:r>
          </a:p>
        </p:txBody>
      </p:sp>
    </p:spTree>
    <p:extLst>
      <p:ext uri="{BB962C8B-B14F-4D97-AF65-F5344CB8AC3E}">
        <p14:creationId xmlns:p14="http://schemas.microsoft.com/office/powerpoint/2010/main" val="3415439409"/>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99457" y="0"/>
            <a:ext cx="9993086" cy="6858000"/>
          </a:xfrm>
          <a:prstGeom prst="rect">
            <a:avLst/>
          </a:prstGeom>
        </p:spPr>
      </p:pic>
      <p:sp>
        <p:nvSpPr>
          <p:cNvPr id="6" name="TextBox 5"/>
          <p:cNvSpPr txBox="1"/>
          <p:nvPr/>
        </p:nvSpPr>
        <p:spPr>
          <a:xfrm>
            <a:off x="6916439" y="1051904"/>
            <a:ext cx="1601919" cy="646331"/>
          </a:xfrm>
          <a:prstGeom prst="rect">
            <a:avLst/>
          </a:prstGeom>
          <a:solidFill>
            <a:schemeClr val="bg1"/>
          </a:solidFill>
          <a:ln>
            <a:solidFill>
              <a:srgbClr val="FF0000"/>
            </a:solidFill>
          </a:ln>
        </p:spPr>
        <p:txBody>
          <a:bodyPr wrap="square" rtlCol="0">
            <a:spAutoFit/>
          </a:bodyPr>
          <a:lstStyle/>
          <a:p>
            <a:r>
              <a:rPr lang="en-US" dirty="0">
                <a:solidFill>
                  <a:srgbClr val="FF0000"/>
                </a:solidFill>
              </a:rPr>
              <a:t>to download click here </a:t>
            </a:r>
          </a:p>
        </p:txBody>
      </p:sp>
      <p:cxnSp>
        <p:nvCxnSpPr>
          <p:cNvPr id="7" name="Straight Arrow Connector 6"/>
          <p:cNvCxnSpPr/>
          <p:nvPr/>
        </p:nvCxnSpPr>
        <p:spPr>
          <a:xfrm flipV="1">
            <a:off x="8518358" y="467513"/>
            <a:ext cx="900650" cy="6737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5559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94E4F2-70F9-2547-B54A-C7C4BFD8984F}"/>
              </a:ext>
            </a:extLst>
          </p:cNvPr>
          <p:cNvPicPr>
            <a:picLocks noChangeAspect="1"/>
          </p:cNvPicPr>
          <p:nvPr/>
        </p:nvPicPr>
        <p:blipFill>
          <a:blip r:embed="rId3"/>
          <a:stretch>
            <a:fillRect/>
          </a:stretch>
        </p:blipFill>
        <p:spPr>
          <a:xfrm>
            <a:off x="632488" y="0"/>
            <a:ext cx="10927023" cy="6858000"/>
          </a:xfrm>
          <a:prstGeom prst="rect">
            <a:avLst/>
          </a:prstGeom>
        </p:spPr>
      </p:pic>
    </p:spTree>
    <p:extLst>
      <p:ext uri="{BB962C8B-B14F-4D97-AF65-F5344CB8AC3E}">
        <p14:creationId xmlns:p14="http://schemas.microsoft.com/office/powerpoint/2010/main" val="3023168788"/>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2A803B-BC4A-1B4F-9094-537971B75749}"/>
              </a:ext>
            </a:extLst>
          </p:cNvPr>
          <p:cNvSpPr txBox="1"/>
          <p:nvPr/>
        </p:nvSpPr>
        <p:spPr>
          <a:xfrm>
            <a:off x="603727" y="266270"/>
            <a:ext cx="10785764" cy="6063198"/>
          </a:xfrm>
          <a:prstGeom prst="rect">
            <a:avLst/>
          </a:prstGeom>
          <a:noFill/>
        </p:spPr>
        <p:txBody>
          <a:bodyPr wrap="square" rtlCol="0">
            <a:spAutoFit/>
          </a:bodyPr>
          <a:lstStyle/>
          <a:p>
            <a:r>
              <a:rPr lang="en-US" sz="2800" b="1" dirty="0"/>
              <a:t>How old is life on Earth?</a:t>
            </a:r>
          </a:p>
          <a:p>
            <a:r>
              <a:rPr lang="en-US" dirty="0"/>
              <a:t>The Earth is about </a:t>
            </a:r>
            <a:r>
              <a:rPr lang="en-US" b="1" dirty="0"/>
              <a:t>4.6 Ga</a:t>
            </a:r>
            <a:r>
              <a:rPr lang="en-US" dirty="0"/>
              <a:t> old, but no crustal rocks has survived from that time. The oldest rocks are no older than </a:t>
            </a:r>
            <a:r>
              <a:rPr lang="en-US" b="1" dirty="0"/>
              <a:t>4.0 Ga</a:t>
            </a:r>
            <a:r>
              <a:rPr lang="en-US" dirty="0"/>
              <a:t>. But zircon crystals dated to </a:t>
            </a:r>
            <a:r>
              <a:rPr lang="en-US" b="1" dirty="0"/>
              <a:t>4.4 billion years BP </a:t>
            </a:r>
            <a:r>
              <a:rPr lang="en-US" dirty="0"/>
              <a:t>are found in rocks.  They are considered evidence for Earth's </a:t>
            </a:r>
            <a:r>
              <a:rPr lang="en-US" b="1" dirty="0"/>
              <a:t>crust</a:t>
            </a:r>
            <a:r>
              <a:rPr lang="en-US" dirty="0"/>
              <a:t> having had formed and being in </a:t>
            </a:r>
            <a:r>
              <a:rPr lang="en-US" b="1" dirty="0"/>
              <a:t>contact with water already 4.4 billion years </a:t>
            </a:r>
            <a:r>
              <a:rPr lang="en-US" b="1" dirty="0" err="1"/>
              <a:t>GaBP</a:t>
            </a:r>
            <a:r>
              <a:rPr lang="en-US" b="1" dirty="0"/>
              <a:t> </a:t>
            </a:r>
            <a:r>
              <a:rPr lang="en-US" dirty="0"/>
              <a:t>(</a:t>
            </a:r>
            <a:r>
              <a:rPr lang="en-US" dirty="0">
                <a:hlinkClick r:id="rId3"/>
              </a:rPr>
              <a:t>here</a:t>
            </a:r>
            <a:r>
              <a:rPr lang="en-US" dirty="0"/>
              <a:t> and </a:t>
            </a:r>
            <a:r>
              <a:rPr lang="en-US" dirty="0">
                <a:hlinkClick r:id="rId4"/>
              </a:rPr>
              <a:t>here</a:t>
            </a:r>
            <a:r>
              <a:rPr lang="en-US" dirty="0"/>
              <a:t>)</a:t>
            </a:r>
            <a:br>
              <a:rPr lang="en-US" dirty="0"/>
            </a:br>
            <a:endParaRPr lang="en-US" dirty="0"/>
          </a:p>
          <a:p>
            <a:r>
              <a:rPr lang="en-US" b="1" dirty="0"/>
              <a:t>Biological Signature Evidence </a:t>
            </a:r>
            <a:r>
              <a:rPr lang="en-US" dirty="0"/>
              <a:t>(examples)</a:t>
            </a:r>
            <a:r>
              <a:rPr lang="en-US" b="1" dirty="0"/>
              <a:t>: </a:t>
            </a:r>
            <a:r>
              <a:rPr lang="en-US" dirty="0"/>
              <a:t>Oldest geological evidence for life - </a:t>
            </a:r>
            <a:r>
              <a:rPr lang="en-US" b="1" dirty="0"/>
              <a:t>3.8 Ga</a:t>
            </a:r>
            <a:r>
              <a:rPr lang="en-US" dirty="0"/>
              <a:t> ago - is based on </a:t>
            </a:r>
            <a:r>
              <a:rPr lang="en-US" baseline="30000" dirty="0"/>
              <a:t>13</a:t>
            </a:r>
            <a:r>
              <a:rPr lang="en-US" dirty="0"/>
              <a:t>C discrimination (carbon derived from living systems often have lower delta </a:t>
            </a:r>
            <a:r>
              <a:rPr lang="en-US" baseline="30000" dirty="0"/>
              <a:t>13</a:t>
            </a:r>
            <a:r>
              <a:rPr lang="en-US" dirty="0"/>
              <a:t>C values than inorganic carbonates) </a:t>
            </a:r>
            <a:r>
              <a:rPr lang="en-US" dirty="0">
                <a:hlinkClick r:id="rId5"/>
              </a:rPr>
              <a:t>[here]</a:t>
            </a:r>
            <a:r>
              <a:rPr lang="en-US" dirty="0"/>
              <a:t>. The rocks are from </a:t>
            </a:r>
            <a:r>
              <a:rPr lang="en-US" dirty="0" err="1"/>
              <a:t>Akilia</a:t>
            </a:r>
            <a:r>
              <a:rPr lang="en-US" dirty="0"/>
              <a:t> island off the coast of Greenland, and severely altered by metamorphism. However, recently the evidence for that was </a:t>
            </a:r>
            <a:r>
              <a:rPr lang="en-US" dirty="0">
                <a:hlinkClick r:id="rId6"/>
              </a:rPr>
              <a:t>reassessed</a:t>
            </a:r>
            <a:r>
              <a:rPr lang="en-US" dirty="0"/>
              <a:t>.</a:t>
            </a:r>
          </a:p>
          <a:p>
            <a:r>
              <a:rPr lang="en-US" b="1" dirty="0"/>
              <a:t>3.7 billion</a:t>
            </a:r>
            <a:r>
              <a:rPr lang="en-US" dirty="0"/>
              <a:t> year of rocks from the </a:t>
            </a:r>
            <a:r>
              <a:rPr lang="en-US" dirty="0" err="1"/>
              <a:t>Isua</a:t>
            </a:r>
            <a:r>
              <a:rPr lang="en-US" dirty="0"/>
              <a:t> formation in Greenland contain structures described as </a:t>
            </a:r>
            <a:r>
              <a:rPr lang="en-US" dirty="0">
                <a:hlinkClick r:id="rId7"/>
              </a:rPr>
              <a:t>stromatholites</a:t>
            </a:r>
            <a:r>
              <a:rPr lang="en-US" dirty="0"/>
              <a:t>. </a:t>
            </a:r>
            <a:r>
              <a:rPr lang="en-US" dirty="0">
                <a:hlinkClick r:id="rId8"/>
              </a:rPr>
              <a:t>here in NYT</a:t>
            </a:r>
            <a:r>
              <a:rPr lang="en-US" dirty="0"/>
              <a:t>, report </a:t>
            </a:r>
            <a:r>
              <a:rPr lang="en-US" dirty="0">
                <a:hlinkClick r:id="rId9"/>
              </a:rPr>
              <a:t>in Nature</a:t>
            </a:r>
            <a:endParaRPr lang="en-US" dirty="0"/>
          </a:p>
          <a:p>
            <a:endParaRPr lang="en-US" dirty="0"/>
          </a:p>
          <a:p>
            <a:r>
              <a:rPr lang="en-US" dirty="0"/>
              <a:t>The amount of carbon in the </a:t>
            </a:r>
            <a:r>
              <a:rPr lang="en-US" dirty="0" err="1"/>
              <a:t>Issua</a:t>
            </a:r>
            <a:r>
              <a:rPr lang="en-US" dirty="0"/>
              <a:t> formation (and its discrimination against against 13C) is interpreted by </a:t>
            </a:r>
            <a:r>
              <a:rPr lang="en-US" dirty="0">
                <a:hlinkClick r:id="rId10"/>
              </a:rPr>
              <a:t>Minik Rosing </a:t>
            </a:r>
            <a:r>
              <a:rPr lang="en-US" dirty="0"/>
              <a:t>to indicate a highly productive biosphere.</a:t>
            </a:r>
          </a:p>
          <a:p>
            <a:r>
              <a:rPr lang="en-US" dirty="0"/>
              <a:t>  </a:t>
            </a:r>
            <a:br>
              <a:rPr lang="en-US" dirty="0"/>
            </a:br>
            <a:r>
              <a:rPr lang="en-US" b="1" dirty="0"/>
              <a:t>3.7GA </a:t>
            </a:r>
            <a:r>
              <a:rPr lang="en-US" dirty="0"/>
              <a:t>old fossils from marine hydrothermal vent systems (</a:t>
            </a:r>
            <a:r>
              <a:rPr lang="en-US" dirty="0">
                <a:hlinkClick r:id="rId11"/>
              </a:rPr>
              <a:t>Dodd et al 2017</a:t>
            </a:r>
            <a:r>
              <a:rPr lang="en-US" dirty="0"/>
              <a:t>)</a:t>
            </a:r>
          </a:p>
          <a:p>
            <a:endParaRPr lang="en-US" dirty="0"/>
          </a:p>
          <a:p>
            <a:r>
              <a:rPr lang="en-US" dirty="0"/>
              <a:t>Molecular dating from sequences usually has used microfossils (e.g., </a:t>
            </a:r>
            <a:r>
              <a:rPr lang="en-US" dirty="0" err="1"/>
              <a:t>Bangia</a:t>
            </a:r>
            <a:r>
              <a:rPr lang="en-US" dirty="0"/>
              <a:t> like fossils from 1.1 </a:t>
            </a:r>
            <a:r>
              <a:rPr lang="en-US" dirty="0" err="1"/>
              <a:t>GaBP</a:t>
            </a:r>
            <a:r>
              <a:rPr lang="en-US" dirty="0"/>
              <a:t>), and the end of the early heavy bombardment at around 3.9 </a:t>
            </a:r>
            <a:r>
              <a:rPr lang="en-US" dirty="0" err="1"/>
              <a:t>GaBP</a:t>
            </a:r>
            <a:r>
              <a:rPr lang="en-US" dirty="0"/>
              <a:t> and calibration points.  Without the latter, dates from molecular data appear much earlier.  A recent </a:t>
            </a:r>
            <a:r>
              <a:rPr lang="en-US" dirty="0">
                <a:hlinkClick r:id="rId12"/>
              </a:rPr>
              <a:t>manuscript</a:t>
            </a:r>
            <a:r>
              <a:rPr lang="en-US" dirty="0"/>
              <a:t> estimates that a complex LUCA has lived </a:t>
            </a:r>
            <a:r>
              <a:rPr lang="en-US" b="0" i="0" u="none" strike="noStrike" dirty="0">
                <a:solidFill>
                  <a:srgbClr val="222222"/>
                </a:solidFill>
                <a:effectLst/>
                <a:latin typeface="Harding"/>
              </a:rPr>
              <a:t> ~4.2 Ga (4.09–4.33 Ga)</a:t>
            </a:r>
            <a:r>
              <a:rPr lang="en-US" dirty="0"/>
              <a:t> BP.  </a:t>
            </a:r>
          </a:p>
        </p:txBody>
      </p:sp>
    </p:spTree>
    <p:extLst>
      <p:ext uri="{BB962C8B-B14F-4D97-AF65-F5344CB8AC3E}">
        <p14:creationId xmlns:p14="http://schemas.microsoft.com/office/powerpoint/2010/main" val="567307546"/>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2E9476-88BE-3FFE-175E-A96143E671FC}"/>
              </a:ext>
            </a:extLst>
          </p:cNvPr>
          <p:cNvSpPr txBox="1"/>
          <p:nvPr/>
        </p:nvSpPr>
        <p:spPr>
          <a:xfrm>
            <a:off x="347869" y="277143"/>
            <a:ext cx="6408870" cy="923330"/>
          </a:xfrm>
          <a:prstGeom prst="rect">
            <a:avLst/>
          </a:prstGeom>
          <a:noFill/>
        </p:spPr>
        <p:txBody>
          <a:bodyPr wrap="none" rtlCol="0">
            <a:spAutoFit/>
          </a:bodyPr>
          <a:lstStyle/>
          <a:p>
            <a:r>
              <a:rPr lang="en-US" sz="3600" b="1" dirty="0"/>
              <a:t>How old is life on Earth? </a:t>
            </a:r>
            <a:r>
              <a:rPr lang="en-US" sz="2400" b="1" dirty="0"/>
              <a:t>(continued)</a:t>
            </a:r>
          </a:p>
          <a:p>
            <a:endParaRPr lang="en-US" dirty="0"/>
          </a:p>
        </p:txBody>
      </p:sp>
      <p:sp>
        <p:nvSpPr>
          <p:cNvPr id="4" name="TextBox 3">
            <a:extLst>
              <a:ext uri="{FF2B5EF4-FFF2-40B4-BE49-F238E27FC236}">
                <a16:creationId xmlns:a16="http://schemas.microsoft.com/office/drawing/2014/main" id="{DA607335-1F7C-7BFB-2632-0DFE8671F503}"/>
              </a:ext>
            </a:extLst>
          </p:cNvPr>
          <p:cNvSpPr txBox="1"/>
          <p:nvPr/>
        </p:nvSpPr>
        <p:spPr>
          <a:xfrm>
            <a:off x="347869" y="3802510"/>
            <a:ext cx="11757991" cy="3323987"/>
          </a:xfrm>
          <a:prstGeom prst="rect">
            <a:avLst/>
          </a:prstGeom>
          <a:noFill/>
        </p:spPr>
        <p:txBody>
          <a:bodyPr wrap="square" rtlCol="0">
            <a:spAutoFit/>
          </a:bodyPr>
          <a:lstStyle/>
          <a:p>
            <a:r>
              <a:rPr lang="en-US" sz="2400" b="1" dirty="0"/>
              <a:t>Morphological Fossil Evidence</a:t>
            </a:r>
            <a:r>
              <a:rPr lang="en-US" sz="2400" dirty="0"/>
              <a:t>: </a:t>
            </a:r>
          </a:p>
          <a:p>
            <a:r>
              <a:rPr lang="en-US" sz="2400" dirty="0"/>
              <a:t>For about a decade the oldest microfossils were considered to be about </a:t>
            </a:r>
            <a:r>
              <a:rPr lang="en-US" sz="2400" b="1" dirty="0"/>
              <a:t>3.5 Ga</a:t>
            </a:r>
            <a:r>
              <a:rPr lang="en-US" sz="2400" dirty="0"/>
              <a:t> old (see </a:t>
            </a:r>
            <a:r>
              <a:rPr lang="en-US" sz="2400" dirty="0">
                <a:hlinkClick r:id="rId2"/>
              </a:rPr>
              <a:t>here</a:t>
            </a:r>
            <a:r>
              <a:rPr lang="en-US" sz="2400" dirty="0"/>
              <a:t>). The fossils (as interpreted by Bill </a:t>
            </a:r>
            <a:r>
              <a:rPr lang="en-US" sz="2400" dirty="0" err="1"/>
              <a:t>Schopf</a:t>
            </a:r>
            <a:r>
              <a:rPr lang="en-US" sz="2400" dirty="0"/>
              <a:t>) look like "modern" Cyanobacteria. Compare the time to to molecular trees of life: Is this a problem? However, the evidence for these fossils </a:t>
            </a:r>
            <a:r>
              <a:rPr lang="en-US" sz="2400" dirty="0">
                <a:hlinkClick r:id="rId3"/>
              </a:rPr>
              <a:t>was questioned</a:t>
            </a:r>
            <a:r>
              <a:rPr lang="en-US" sz="2400" dirty="0"/>
              <a:t>. </a:t>
            </a:r>
            <a:br>
              <a:rPr lang="en-US" sz="2400" b="1" dirty="0"/>
            </a:br>
            <a:r>
              <a:rPr lang="en-US" sz="2400" b="1" dirty="0"/>
              <a:t>3.2Ga</a:t>
            </a:r>
            <a:r>
              <a:rPr lang="en-US" sz="2400" dirty="0"/>
              <a:t> old filamentous fossils, probably of thermophilic chemotrophic prokaryotes (</a:t>
            </a:r>
            <a:r>
              <a:rPr lang="en-US" sz="2400" dirty="0">
                <a:hlinkClick r:id="rId4"/>
              </a:rPr>
              <a:t>Rasmussen, 2000</a:t>
            </a:r>
            <a:r>
              <a:rPr lang="en-US" sz="2400" dirty="0"/>
              <a:t>) </a:t>
            </a:r>
            <a:br>
              <a:rPr lang="en-US" sz="2400" dirty="0"/>
            </a:br>
            <a:r>
              <a:rPr lang="en-US" sz="2400" b="1" dirty="0"/>
              <a:t>1.8Ga</a:t>
            </a:r>
            <a:r>
              <a:rPr lang="en-US" sz="2400" dirty="0"/>
              <a:t> old fossils from Gunflint formation: iron-loving bacteria and cyanobacteria</a:t>
            </a:r>
          </a:p>
          <a:p>
            <a:endParaRPr lang="en-US" dirty="0"/>
          </a:p>
        </p:txBody>
      </p:sp>
      <p:sp>
        <p:nvSpPr>
          <p:cNvPr id="5" name="TextBox 4">
            <a:extLst>
              <a:ext uri="{FF2B5EF4-FFF2-40B4-BE49-F238E27FC236}">
                <a16:creationId xmlns:a16="http://schemas.microsoft.com/office/drawing/2014/main" id="{2D4A319C-D178-45A7-FCBA-C35E55C3774E}"/>
              </a:ext>
            </a:extLst>
          </p:cNvPr>
          <p:cNvSpPr txBox="1"/>
          <p:nvPr/>
        </p:nvSpPr>
        <p:spPr>
          <a:xfrm>
            <a:off x="347869" y="1578162"/>
            <a:ext cx="11400182" cy="1846659"/>
          </a:xfrm>
          <a:prstGeom prst="rect">
            <a:avLst/>
          </a:prstGeom>
          <a:noFill/>
        </p:spPr>
        <p:txBody>
          <a:bodyPr wrap="square" rtlCol="0">
            <a:spAutoFit/>
          </a:bodyPr>
          <a:lstStyle/>
          <a:p>
            <a:r>
              <a:rPr lang="en-US" sz="2400" dirty="0"/>
              <a:t>The amount of carbon in the </a:t>
            </a:r>
            <a:r>
              <a:rPr lang="en-US" sz="2400" dirty="0" err="1"/>
              <a:t>Issua</a:t>
            </a:r>
            <a:r>
              <a:rPr lang="en-US" sz="2400" dirty="0"/>
              <a:t> formation (and its discrimination against </a:t>
            </a:r>
            <a:r>
              <a:rPr lang="en-US" sz="2400" dirty="0" err="1"/>
              <a:t>agains</a:t>
            </a:r>
            <a:r>
              <a:rPr lang="en-US" sz="2400" dirty="0"/>
              <a:t> 13C) is interpreted by </a:t>
            </a:r>
            <a:r>
              <a:rPr lang="en-US" sz="2400" dirty="0">
                <a:hlinkClick r:id="rId5"/>
              </a:rPr>
              <a:t>Minik Rosing </a:t>
            </a:r>
            <a:r>
              <a:rPr lang="en-US" sz="2400" dirty="0"/>
              <a:t>to indicate a highly productive biosphere.</a:t>
            </a:r>
          </a:p>
          <a:p>
            <a:r>
              <a:rPr lang="en-US" sz="2400" dirty="0"/>
              <a:t>  </a:t>
            </a:r>
            <a:br>
              <a:rPr lang="en-US" sz="2400" dirty="0"/>
            </a:br>
            <a:r>
              <a:rPr lang="en-US" sz="2400" b="1" dirty="0"/>
              <a:t>3.7GA </a:t>
            </a:r>
            <a:r>
              <a:rPr lang="en-US" sz="2400" dirty="0"/>
              <a:t>old fossils from marine hydrothermal vent systems (</a:t>
            </a:r>
            <a:r>
              <a:rPr lang="en-US" sz="2400" dirty="0">
                <a:hlinkClick r:id="rId6"/>
              </a:rPr>
              <a:t>Dodd et al 2017</a:t>
            </a:r>
            <a:r>
              <a:rPr lang="en-US" sz="2400" dirty="0"/>
              <a:t>)</a:t>
            </a:r>
          </a:p>
          <a:p>
            <a:endParaRPr lang="en-US" dirty="0"/>
          </a:p>
        </p:txBody>
      </p:sp>
    </p:spTree>
    <p:extLst>
      <p:ext uri="{BB962C8B-B14F-4D97-AF65-F5344CB8AC3E}">
        <p14:creationId xmlns:p14="http://schemas.microsoft.com/office/powerpoint/2010/main" val="9618223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DC08C4-EDC5-0048-9B0C-8CC3D407A66B}"/>
              </a:ext>
            </a:extLst>
          </p:cNvPr>
          <p:cNvPicPr>
            <a:picLocks noChangeAspect="1"/>
          </p:cNvPicPr>
          <p:nvPr/>
        </p:nvPicPr>
        <p:blipFill>
          <a:blip r:embed="rId2"/>
          <a:stretch>
            <a:fillRect/>
          </a:stretch>
        </p:blipFill>
        <p:spPr>
          <a:xfrm>
            <a:off x="574962" y="665017"/>
            <a:ext cx="7065819" cy="4488873"/>
          </a:xfrm>
          <a:prstGeom prst="rect">
            <a:avLst/>
          </a:prstGeom>
        </p:spPr>
      </p:pic>
      <p:sp>
        <p:nvSpPr>
          <p:cNvPr id="3" name="TextBox 2">
            <a:extLst>
              <a:ext uri="{FF2B5EF4-FFF2-40B4-BE49-F238E27FC236}">
                <a16:creationId xmlns:a16="http://schemas.microsoft.com/office/drawing/2014/main" id="{45B471BD-FDA6-0942-8F4F-5F5FB4F2606E}"/>
              </a:ext>
            </a:extLst>
          </p:cNvPr>
          <p:cNvSpPr txBox="1"/>
          <p:nvPr/>
        </p:nvSpPr>
        <p:spPr>
          <a:xfrm>
            <a:off x="207819" y="5735782"/>
            <a:ext cx="11284527" cy="923330"/>
          </a:xfrm>
          <a:prstGeom prst="rect">
            <a:avLst/>
          </a:prstGeom>
          <a:noFill/>
        </p:spPr>
        <p:txBody>
          <a:bodyPr wrap="square" rtlCol="0">
            <a:spAutoFit/>
          </a:bodyPr>
          <a:lstStyle/>
          <a:p>
            <a:r>
              <a:rPr lang="en-US" dirty="0"/>
              <a:t>Cyanobacteria-like: Bill </a:t>
            </a:r>
            <a:r>
              <a:rPr lang="en-US" dirty="0" err="1"/>
              <a:t>Schopf</a:t>
            </a:r>
            <a:r>
              <a:rPr lang="en-US" dirty="0"/>
              <a:t> and others most of the time considered them cyanobacteria, especially when other wrote about the finding; however, there are non-oxygen producing filamentous photosynthetic bacteria with a very similar morphology </a:t>
            </a:r>
          </a:p>
        </p:txBody>
      </p:sp>
      <p:pic>
        <p:nvPicPr>
          <p:cNvPr id="2050" name="Picture 2">
            <a:extLst>
              <a:ext uri="{FF2B5EF4-FFF2-40B4-BE49-F238E27FC236}">
                <a16:creationId xmlns:a16="http://schemas.microsoft.com/office/drawing/2014/main" id="{B5A2DD91-7001-D94B-AD3C-6EA872B12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8882" y="130463"/>
            <a:ext cx="3403736" cy="22548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8C35318-6753-F74F-A48A-3483BC27938E}"/>
              </a:ext>
            </a:extLst>
          </p:cNvPr>
          <p:cNvSpPr txBox="1"/>
          <p:nvPr/>
        </p:nvSpPr>
        <p:spPr>
          <a:xfrm>
            <a:off x="8786754" y="2330220"/>
            <a:ext cx="3155864" cy="369332"/>
          </a:xfrm>
          <a:prstGeom prst="rect">
            <a:avLst/>
          </a:prstGeom>
          <a:noFill/>
        </p:spPr>
        <p:txBody>
          <a:bodyPr wrap="none" rtlCol="0">
            <a:spAutoFit/>
          </a:bodyPr>
          <a:lstStyle/>
          <a:p>
            <a:r>
              <a:rPr lang="en-US" i="1" dirty="0">
                <a:hlinkClick r:id="rId4"/>
              </a:rPr>
              <a:t>Oscillatoria</a:t>
            </a:r>
            <a:r>
              <a:rPr lang="en-US" dirty="0"/>
              <a:t> (a cyanobacterium)</a:t>
            </a:r>
          </a:p>
        </p:txBody>
      </p:sp>
      <p:pic>
        <p:nvPicPr>
          <p:cNvPr id="2052" name="Picture 4">
            <a:extLst>
              <a:ext uri="{FF2B5EF4-FFF2-40B4-BE49-F238E27FC236}">
                <a16:creationId xmlns:a16="http://schemas.microsoft.com/office/drawing/2014/main" id="{742D6B38-0CC4-B646-999A-83AB050BE8A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721" b="14485"/>
          <a:stretch/>
        </p:blipFill>
        <p:spPr bwMode="auto">
          <a:xfrm>
            <a:off x="8538882" y="2866620"/>
            <a:ext cx="3470890" cy="22587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8ECF373-095B-3148-B2FA-FD92F798DF16}"/>
              </a:ext>
            </a:extLst>
          </p:cNvPr>
          <p:cNvSpPr txBox="1"/>
          <p:nvPr/>
        </p:nvSpPr>
        <p:spPr>
          <a:xfrm>
            <a:off x="8306291" y="5075504"/>
            <a:ext cx="4008149" cy="369332"/>
          </a:xfrm>
          <a:prstGeom prst="rect">
            <a:avLst/>
          </a:prstGeom>
          <a:noFill/>
        </p:spPr>
        <p:txBody>
          <a:bodyPr wrap="none" rtlCol="0">
            <a:spAutoFit/>
          </a:bodyPr>
          <a:lstStyle/>
          <a:p>
            <a:r>
              <a:rPr lang="en-US" i="1" dirty="0">
                <a:hlinkClick r:id="rId6"/>
              </a:rPr>
              <a:t>Chloroflexus</a:t>
            </a:r>
            <a:r>
              <a:rPr lang="en-US" dirty="0"/>
              <a:t>  (green non-sulfur bacteria)</a:t>
            </a:r>
          </a:p>
        </p:txBody>
      </p:sp>
    </p:spTree>
    <p:extLst>
      <p:ext uri="{BB962C8B-B14F-4D97-AF65-F5344CB8AC3E}">
        <p14:creationId xmlns:p14="http://schemas.microsoft.com/office/powerpoint/2010/main" val="1338026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F5CFB-86D4-5343-B85E-4DEBD2D7F0D5}"/>
              </a:ext>
            </a:extLst>
          </p:cNvPr>
          <p:cNvSpPr>
            <a:spLocks noGrp="1"/>
          </p:cNvSpPr>
          <p:nvPr>
            <p:ph type="title"/>
          </p:nvPr>
        </p:nvSpPr>
        <p:spPr/>
        <p:txBody>
          <a:bodyPr/>
          <a:lstStyle/>
          <a:p>
            <a:r>
              <a:rPr lang="en-US" dirty="0"/>
              <a:t>The transitive property of homology</a:t>
            </a:r>
            <a:br>
              <a:rPr lang="en-US" dirty="0"/>
            </a:br>
            <a:r>
              <a:rPr lang="en-US" dirty="0"/>
              <a:t>”</a:t>
            </a:r>
            <a:r>
              <a:rPr lang="en-US" i="1" dirty="0"/>
              <a:t>Exceptions</a:t>
            </a:r>
            <a:r>
              <a:rPr lang="en-US" dirty="0"/>
              <a:t>”  </a:t>
            </a:r>
          </a:p>
        </p:txBody>
      </p:sp>
      <p:sp>
        <p:nvSpPr>
          <p:cNvPr id="3" name="Content Placeholder 2">
            <a:extLst>
              <a:ext uri="{FF2B5EF4-FFF2-40B4-BE49-F238E27FC236}">
                <a16:creationId xmlns:a16="http://schemas.microsoft.com/office/drawing/2014/main" id="{619DA2C6-521E-A741-B7B3-5DE7E977F92A}"/>
              </a:ext>
            </a:extLst>
          </p:cNvPr>
          <p:cNvSpPr>
            <a:spLocks noGrp="1"/>
          </p:cNvSpPr>
          <p:nvPr>
            <p:ph idx="1"/>
          </p:nvPr>
        </p:nvSpPr>
        <p:spPr>
          <a:xfrm>
            <a:off x="609600" y="1417638"/>
            <a:ext cx="10972800" cy="1279593"/>
          </a:xfrm>
        </p:spPr>
        <p:txBody>
          <a:bodyPr/>
          <a:lstStyle/>
          <a:p>
            <a:pPr marL="0" indent="0">
              <a:buNone/>
            </a:pPr>
            <a:r>
              <a:rPr lang="en-US" dirty="0"/>
              <a:t> A or B or C are not one, but several entities lumped together</a:t>
            </a:r>
          </a:p>
          <a:p>
            <a:pPr marL="0" indent="0">
              <a:buNone/>
            </a:pPr>
            <a:r>
              <a:rPr lang="en-US" dirty="0"/>
              <a:t>Example: </a:t>
            </a:r>
          </a:p>
          <a:p>
            <a:pPr marL="0" indent="0">
              <a:buNone/>
            </a:pPr>
            <a:endParaRPr lang="en-US" dirty="0"/>
          </a:p>
          <a:p>
            <a:pPr marL="0" indent="0">
              <a:buNone/>
            </a:pPr>
            <a:endParaRPr lang="en-US" dirty="0"/>
          </a:p>
        </p:txBody>
      </p:sp>
      <p:grpSp>
        <p:nvGrpSpPr>
          <p:cNvPr id="4" name="Group 23">
            <a:extLst>
              <a:ext uri="{FF2B5EF4-FFF2-40B4-BE49-F238E27FC236}">
                <a16:creationId xmlns:a16="http://schemas.microsoft.com/office/drawing/2014/main" id="{FBF92C21-75CD-324D-9F65-0290B245BF67}"/>
              </a:ext>
            </a:extLst>
          </p:cNvPr>
          <p:cNvGrpSpPr>
            <a:grpSpLocks/>
          </p:cNvGrpSpPr>
          <p:nvPr/>
        </p:nvGrpSpPr>
        <p:grpSpPr bwMode="auto">
          <a:xfrm>
            <a:off x="2353963" y="3480777"/>
            <a:ext cx="3493113" cy="2370488"/>
            <a:chOff x="319047" y="842954"/>
            <a:chExt cx="3598615" cy="2443239"/>
          </a:xfrm>
        </p:grpSpPr>
        <p:sp>
          <p:nvSpPr>
            <p:cNvPr id="5" name="Cube 4">
              <a:extLst>
                <a:ext uri="{FF2B5EF4-FFF2-40B4-BE49-F238E27FC236}">
                  <a16:creationId xmlns:a16="http://schemas.microsoft.com/office/drawing/2014/main" id="{DC9A2E2B-17D8-CE43-BA78-8B4557274513}"/>
                </a:ext>
              </a:extLst>
            </p:cNvPr>
            <p:cNvSpPr/>
            <p:nvPr/>
          </p:nvSpPr>
          <p:spPr>
            <a:xfrm>
              <a:off x="412700" y="1470252"/>
              <a:ext cx="590492" cy="328737"/>
            </a:xfrm>
            <a:prstGeom prst="cube">
              <a:avLst/>
            </a:prstGeom>
          </p:spPr>
          <p:style>
            <a:lnRef idx="1">
              <a:schemeClr val="accent1"/>
            </a:lnRef>
            <a:fillRef idx="3">
              <a:schemeClr val="accent1"/>
            </a:fillRef>
            <a:effectRef idx="2">
              <a:schemeClr val="accent1"/>
            </a:effectRef>
            <a:fontRef idx="minor">
              <a:schemeClr val="lt1"/>
            </a:fontRef>
          </p:style>
          <p:txBody>
            <a:bodyPr anchor="ctr"/>
            <a:lstStyle/>
            <a:p>
              <a:pPr algn="ctr" defTabSz="440282">
                <a:defRPr/>
              </a:pPr>
              <a:endParaRPr lang="en-US" sz="1747">
                <a:solidFill>
                  <a:prstClr val="white"/>
                </a:solidFill>
              </a:endParaRPr>
            </a:p>
          </p:txBody>
        </p:sp>
        <p:sp>
          <p:nvSpPr>
            <p:cNvPr id="6" name="Cube 5">
              <a:extLst>
                <a:ext uri="{FF2B5EF4-FFF2-40B4-BE49-F238E27FC236}">
                  <a16:creationId xmlns:a16="http://schemas.microsoft.com/office/drawing/2014/main" id="{3C0DB7B4-C663-D04A-B6C4-9A5F18402657}"/>
                </a:ext>
              </a:extLst>
            </p:cNvPr>
            <p:cNvSpPr/>
            <p:nvPr/>
          </p:nvSpPr>
          <p:spPr>
            <a:xfrm>
              <a:off x="412700" y="2095963"/>
              <a:ext cx="590492" cy="330324"/>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440282">
                <a:defRPr/>
              </a:pPr>
              <a:endParaRPr lang="en-US" sz="1747">
                <a:solidFill>
                  <a:prstClr val="white"/>
                </a:solidFill>
              </a:endParaRPr>
            </a:p>
          </p:txBody>
        </p:sp>
        <p:sp>
          <p:nvSpPr>
            <p:cNvPr id="7" name="Cube 6">
              <a:extLst>
                <a:ext uri="{FF2B5EF4-FFF2-40B4-BE49-F238E27FC236}">
                  <a16:creationId xmlns:a16="http://schemas.microsoft.com/office/drawing/2014/main" id="{6991E813-CAD9-544A-B3DB-4D58CEE43005}"/>
                </a:ext>
              </a:extLst>
            </p:cNvPr>
            <p:cNvSpPr/>
            <p:nvPr/>
          </p:nvSpPr>
          <p:spPr>
            <a:xfrm>
              <a:off x="412700" y="2693087"/>
              <a:ext cx="590492" cy="328737"/>
            </a:xfrm>
            <a:prstGeom prst="cube">
              <a:avLst/>
            </a:prstGeom>
            <a:gradFill flip="none" rotWithShape="1">
              <a:gsLst>
                <a:gs pos="0">
                  <a:schemeClr val="accent3">
                    <a:lumMod val="60000"/>
                    <a:lumOff val="40000"/>
                  </a:schemeClr>
                </a:gs>
                <a:gs pos="100000">
                  <a:srgbClr val="FFFFFF"/>
                </a:gs>
              </a:gsLst>
              <a:lin ang="16200000" scaled="0"/>
              <a:tileRect/>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440282">
                <a:defRPr/>
              </a:pPr>
              <a:endParaRPr lang="en-US" sz="1747">
                <a:solidFill>
                  <a:prstClr val="white"/>
                </a:solidFill>
              </a:endParaRPr>
            </a:p>
          </p:txBody>
        </p:sp>
        <p:sp>
          <p:nvSpPr>
            <p:cNvPr id="8" name="TextBox 2">
              <a:extLst>
                <a:ext uri="{FF2B5EF4-FFF2-40B4-BE49-F238E27FC236}">
                  <a16:creationId xmlns:a16="http://schemas.microsoft.com/office/drawing/2014/main" id="{83A8118C-66C4-C14E-8DDD-8B358D6684C6}"/>
                </a:ext>
              </a:extLst>
            </p:cNvPr>
            <p:cNvSpPr txBox="1">
              <a:spLocks noChangeArrowheads="1"/>
            </p:cNvSpPr>
            <p:nvPr/>
          </p:nvSpPr>
          <p:spPr bwMode="auto">
            <a:xfrm>
              <a:off x="1194146" y="1442552"/>
              <a:ext cx="2315156" cy="372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defTabSz="435479" eaLnBrk="1" hangingPunct="1"/>
              <a:r>
                <a:rPr lang="en-US" sz="1747">
                  <a:solidFill>
                    <a:prstClr val="black"/>
                  </a:solidFill>
                </a:rPr>
                <a:t>Extein   = Host Protein </a:t>
              </a:r>
            </a:p>
          </p:txBody>
        </p:sp>
        <p:sp>
          <p:nvSpPr>
            <p:cNvPr id="9" name="TextBox 3">
              <a:extLst>
                <a:ext uri="{FF2B5EF4-FFF2-40B4-BE49-F238E27FC236}">
                  <a16:creationId xmlns:a16="http://schemas.microsoft.com/office/drawing/2014/main" id="{47AB94D1-D0F4-1044-99F8-8B57D90B72CC}"/>
                </a:ext>
              </a:extLst>
            </p:cNvPr>
            <p:cNvSpPr txBox="1">
              <a:spLocks noChangeArrowheads="1"/>
            </p:cNvSpPr>
            <p:nvPr/>
          </p:nvSpPr>
          <p:spPr bwMode="auto">
            <a:xfrm>
              <a:off x="319047" y="842954"/>
              <a:ext cx="1155266" cy="403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defTabSz="435479" eaLnBrk="1" hangingPunct="1"/>
              <a:r>
                <a:rPr lang="en-US" sz="1941" b="1">
                  <a:solidFill>
                    <a:prstClr val="black"/>
                  </a:solidFill>
                </a:rPr>
                <a:t>Encoding</a:t>
              </a:r>
            </a:p>
          </p:txBody>
        </p:sp>
        <p:sp>
          <p:nvSpPr>
            <p:cNvPr id="10" name="TextBox 14">
              <a:extLst>
                <a:ext uri="{FF2B5EF4-FFF2-40B4-BE49-F238E27FC236}">
                  <a16:creationId xmlns:a16="http://schemas.microsoft.com/office/drawing/2014/main" id="{1A073474-7FF6-9C4F-A9FA-C7CBF58E3015}"/>
                </a:ext>
              </a:extLst>
            </p:cNvPr>
            <p:cNvSpPr txBox="1">
              <a:spLocks noChangeArrowheads="1"/>
            </p:cNvSpPr>
            <p:nvPr/>
          </p:nvSpPr>
          <p:spPr bwMode="auto">
            <a:xfrm>
              <a:off x="1194146" y="2025295"/>
              <a:ext cx="2281533" cy="372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defTabSz="435479" eaLnBrk="1" hangingPunct="1"/>
              <a:r>
                <a:rPr lang="en-US" sz="1747">
                  <a:solidFill>
                    <a:prstClr val="black"/>
                  </a:solidFill>
                </a:rPr>
                <a:t>Intein Splicing Domain</a:t>
              </a:r>
            </a:p>
          </p:txBody>
        </p:sp>
        <p:sp>
          <p:nvSpPr>
            <p:cNvPr id="11" name="TextBox 15">
              <a:extLst>
                <a:ext uri="{FF2B5EF4-FFF2-40B4-BE49-F238E27FC236}">
                  <a16:creationId xmlns:a16="http://schemas.microsoft.com/office/drawing/2014/main" id="{BFBF1275-2CBA-5C40-BAA6-F8980339B706}"/>
                </a:ext>
              </a:extLst>
            </p:cNvPr>
            <p:cNvSpPr txBox="1">
              <a:spLocks noChangeArrowheads="1"/>
            </p:cNvSpPr>
            <p:nvPr/>
          </p:nvSpPr>
          <p:spPr bwMode="auto">
            <a:xfrm>
              <a:off x="1194144" y="2636813"/>
              <a:ext cx="2723518" cy="6493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defTabSz="435479" eaLnBrk="1" hangingPunct="1"/>
              <a:r>
                <a:rPr lang="en-US" sz="1747" dirty="0">
                  <a:solidFill>
                    <a:prstClr val="black"/>
                  </a:solidFill>
                </a:rPr>
                <a:t>Homing Endonuclease (HE)</a:t>
              </a:r>
            </a:p>
            <a:p>
              <a:pPr defTabSz="435479" eaLnBrk="1" hangingPunct="1"/>
              <a:r>
                <a:rPr lang="en-US" sz="1747" dirty="0">
                  <a:solidFill>
                    <a:prstClr val="black"/>
                  </a:solidFill>
                </a:rPr>
                <a:t> domain</a:t>
              </a:r>
            </a:p>
          </p:txBody>
        </p:sp>
      </p:grpSp>
      <p:sp>
        <p:nvSpPr>
          <p:cNvPr id="12" name="Cube 11">
            <a:extLst>
              <a:ext uri="{FF2B5EF4-FFF2-40B4-BE49-F238E27FC236}">
                <a16:creationId xmlns:a16="http://schemas.microsoft.com/office/drawing/2014/main" id="{A49E10A0-6DD8-7A45-A80D-E076AC1C45CB}"/>
              </a:ext>
            </a:extLst>
          </p:cNvPr>
          <p:cNvSpPr/>
          <p:nvPr/>
        </p:nvSpPr>
        <p:spPr>
          <a:xfrm>
            <a:off x="2199882" y="2901433"/>
            <a:ext cx="2140183" cy="320488"/>
          </a:xfrm>
          <a:prstGeom prst="cube">
            <a:avLst/>
          </a:prstGeom>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algn="ctr" defTabSz="440282">
              <a:defRPr/>
            </a:pPr>
            <a:endParaRPr lang="en-US" sz="1747">
              <a:solidFill>
                <a:prstClr val="white"/>
              </a:solidFill>
            </a:endParaRPr>
          </a:p>
        </p:txBody>
      </p:sp>
      <p:sp>
        <p:nvSpPr>
          <p:cNvPr id="13" name="Cube 12">
            <a:extLst>
              <a:ext uri="{FF2B5EF4-FFF2-40B4-BE49-F238E27FC236}">
                <a16:creationId xmlns:a16="http://schemas.microsoft.com/office/drawing/2014/main" id="{CB1DABED-AD88-F542-B2B2-6A4448AABBD9}"/>
              </a:ext>
            </a:extLst>
          </p:cNvPr>
          <p:cNvSpPr/>
          <p:nvPr/>
        </p:nvSpPr>
        <p:spPr>
          <a:xfrm>
            <a:off x="4321574" y="2901433"/>
            <a:ext cx="912159" cy="320488"/>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algn="ctr" defTabSz="440282">
              <a:defRPr/>
            </a:pPr>
            <a:endParaRPr lang="en-US" sz="1747">
              <a:solidFill>
                <a:prstClr val="white"/>
              </a:solidFill>
            </a:endParaRPr>
          </a:p>
        </p:txBody>
      </p:sp>
      <p:sp>
        <p:nvSpPr>
          <p:cNvPr id="14" name="Cube 13">
            <a:extLst>
              <a:ext uri="{FF2B5EF4-FFF2-40B4-BE49-F238E27FC236}">
                <a16:creationId xmlns:a16="http://schemas.microsoft.com/office/drawing/2014/main" id="{FC2F3F53-4398-9443-AF03-ECC66FED609E}"/>
              </a:ext>
            </a:extLst>
          </p:cNvPr>
          <p:cNvSpPr/>
          <p:nvPr/>
        </p:nvSpPr>
        <p:spPr>
          <a:xfrm>
            <a:off x="5158234" y="2901433"/>
            <a:ext cx="1540809" cy="320488"/>
          </a:xfrm>
          <a:prstGeom prst="cube">
            <a:avLst/>
          </a:prstGeom>
          <a:gradFill flip="none" rotWithShape="1">
            <a:gsLst>
              <a:gs pos="0">
                <a:schemeClr val="accent3">
                  <a:lumMod val="60000"/>
                  <a:lumOff val="40000"/>
                </a:schemeClr>
              </a:gs>
              <a:gs pos="100000">
                <a:srgbClr val="FFFFFF"/>
              </a:gs>
            </a:gsLst>
            <a:lin ang="16200000" scaled="0"/>
            <a:tileRect/>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algn="ctr" defTabSz="440282">
              <a:defRPr/>
            </a:pPr>
            <a:endParaRPr lang="en-US" sz="1747">
              <a:solidFill>
                <a:prstClr val="white"/>
              </a:solidFill>
            </a:endParaRPr>
          </a:p>
        </p:txBody>
      </p:sp>
      <p:sp>
        <p:nvSpPr>
          <p:cNvPr id="15" name="Cube 14">
            <a:extLst>
              <a:ext uri="{FF2B5EF4-FFF2-40B4-BE49-F238E27FC236}">
                <a16:creationId xmlns:a16="http://schemas.microsoft.com/office/drawing/2014/main" id="{E3E7BFBF-1255-9A40-A811-5174ABE94BC9}"/>
              </a:ext>
            </a:extLst>
          </p:cNvPr>
          <p:cNvSpPr/>
          <p:nvPr/>
        </p:nvSpPr>
        <p:spPr>
          <a:xfrm>
            <a:off x="6605053" y="2901433"/>
            <a:ext cx="996904" cy="320488"/>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algn="ctr" defTabSz="440282">
              <a:defRPr/>
            </a:pPr>
            <a:endParaRPr lang="en-US" sz="1747">
              <a:solidFill>
                <a:prstClr val="white"/>
              </a:solidFill>
            </a:endParaRPr>
          </a:p>
        </p:txBody>
      </p:sp>
      <p:sp>
        <p:nvSpPr>
          <p:cNvPr id="16" name="Cube 15">
            <a:extLst>
              <a:ext uri="{FF2B5EF4-FFF2-40B4-BE49-F238E27FC236}">
                <a16:creationId xmlns:a16="http://schemas.microsoft.com/office/drawing/2014/main" id="{95021C73-FE36-F84A-87EC-18C76854FCA1}"/>
              </a:ext>
            </a:extLst>
          </p:cNvPr>
          <p:cNvSpPr/>
          <p:nvPr/>
        </p:nvSpPr>
        <p:spPr>
          <a:xfrm>
            <a:off x="7600416" y="2901433"/>
            <a:ext cx="2311213" cy="320488"/>
          </a:xfrm>
          <a:prstGeom prst="cube">
            <a:avLst/>
          </a:prstGeom>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algn="ctr" defTabSz="440282">
              <a:defRPr/>
            </a:pPr>
            <a:endParaRPr lang="en-US" sz="1747">
              <a:solidFill>
                <a:prstClr val="white"/>
              </a:solidFill>
            </a:endParaRPr>
          </a:p>
        </p:txBody>
      </p:sp>
      <p:pic>
        <p:nvPicPr>
          <p:cNvPr id="17" name="Picture 25">
            <a:extLst>
              <a:ext uri="{FF2B5EF4-FFF2-40B4-BE49-F238E27FC236}">
                <a16:creationId xmlns:a16="http://schemas.microsoft.com/office/drawing/2014/main" id="{7E3CC657-F9E9-8240-B011-6349EBA14D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42364" y="3440548"/>
            <a:ext cx="3593318" cy="26938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TextBox 17">
            <a:extLst>
              <a:ext uri="{FF2B5EF4-FFF2-40B4-BE49-F238E27FC236}">
                <a16:creationId xmlns:a16="http://schemas.microsoft.com/office/drawing/2014/main" id="{303D25C4-48A2-0642-82FD-356699EDB4B4}"/>
              </a:ext>
            </a:extLst>
          </p:cNvPr>
          <p:cNvSpPr txBox="1"/>
          <p:nvPr/>
        </p:nvSpPr>
        <p:spPr>
          <a:xfrm>
            <a:off x="6573881" y="3551043"/>
            <a:ext cx="680764" cy="361189"/>
          </a:xfrm>
          <a:prstGeom prst="rect">
            <a:avLst/>
          </a:prstGeom>
          <a:noFill/>
        </p:spPr>
        <p:txBody>
          <a:bodyPr wrap="none" rtlCol="0">
            <a:spAutoFit/>
          </a:bodyPr>
          <a:lstStyle/>
          <a:p>
            <a:pPr defTabSz="435479"/>
            <a:r>
              <a:rPr lang="en-US" sz="1747" dirty="0">
                <a:solidFill>
                  <a:prstClr val="white"/>
                </a:solidFill>
                <a:latin typeface="Calibri" charset="0"/>
                <a:ea typeface="ＭＳ Ｐゴシック" charset="0"/>
                <a:cs typeface="ＭＳ Ｐゴシック" charset="0"/>
              </a:rPr>
              <a:t>1LWS</a:t>
            </a:r>
          </a:p>
        </p:txBody>
      </p:sp>
      <p:sp>
        <p:nvSpPr>
          <p:cNvPr id="19" name="TextBox 18">
            <a:extLst>
              <a:ext uri="{FF2B5EF4-FFF2-40B4-BE49-F238E27FC236}">
                <a16:creationId xmlns:a16="http://schemas.microsoft.com/office/drawing/2014/main" id="{D2CFFCFF-C2D8-0E4C-86D5-0885D3710794}"/>
              </a:ext>
            </a:extLst>
          </p:cNvPr>
          <p:cNvSpPr txBox="1"/>
          <p:nvPr/>
        </p:nvSpPr>
        <p:spPr>
          <a:xfrm>
            <a:off x="1797393" y="6222306"/>
            <a:ext cx="7576754" cy="584775"/>
          </a:xfrm>
          <a:prstGeom prst="rect">
            <a:avLst/>
          </a:prstGeom>
          <a:noFill/>
        </p:spPr>
        <p:txBody>
          <a:bodyPr wrap="none" rtlCol="0">
            <a:spAutoFit/>
          </a:bodyPr>
          <a:lstStyle/>
          <a:p>
            <a:r>
              <a:rPr lang="en-US" sz="3200" dirty="0"/>
              <a:t>Each component can have its own homologs</a:t>
            </a:r>
          </a:p>
        </p:txBody>
      </p:sp>
    </p:spTree>
    <p:extLst>
      <p:ext uri="{BB962C8B-B14F-4D97-AF65-F5344CB8AC3E}">
        <p14:creationId xmlns:p14="http://schemas.microsoft.com/office/powerpoint/2010/main" val="34215705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2A6816-1722-634C-B291-C172AF0E8D6E}"/>
              </a:ext>
            </a:extLst>
          </p:cNvPr>
          <p:cNvPicPr>
            <a:picLocks noChangeAspect="1"/>
          </p:cNvPicPr>
          <p:nvPr/>
        </p:nvPicPr>
        <p:blipFill>
          <a:blip r:embed="rId2"/>
          <a:stretch>
            <a:fillRect/>
          </a:stretch>
        </p:blipFill>
        <p:spPr>
          <a:xfrm>
            <a:off x="422359" y="0"/>
            <a:ext cx="5673641" cy="6858000"/>
          </a:xfrm>
          <a:prstGeom prst="rect">
            <a:avLst/>
          </a:prstGeom>
        </p:spPr>
      </p:pic>
      <p:pic>
        <p:nvPicPr>
          <p:cNvPr id="3" name="Picture 2">
            <a:extLst>
              <a:ext uri="{FF2B5EF4-FFF2-40B4-BE49-F238E27FC236}">
                <a16:creationId xmlns:a16="http://schemas.microsoft.com/office/drawing/2014/main" id="{608D00E3-C36A-D64E-B8BC-F9A8972F8A69}"/>
              </a:ext>
            </a:extLst>
          </p:cNvPr>
          <p:cNvPicPr>
            <a:picLocks noChangeAspect="1"/>
          </p:cNvPicPr>
          <p:nvPr/>
        </p:nvPicPr>
        <p:blipFill>
          <a:blip r:embed="rId3"/>
          <a:stretch>
            <a:fillRect/>
          </a:stretch>
        </p:blipFill>
        <p:spPr>
          <a:xfrm>
            <a:off x="6222120" y="0"/>
            <a:ext cx="5649795" cy="6858000"/>
          </a:xfrm>
          <a:prstGeom prst="rect">
            <a:avLst/>
          </a:prstGeom>
        </p:spPr>
      </p:pic>
    </p:spTree>
    <p:extLst>
      <p:ext uri="{BB962C8B-B14F-4D97-AF65-F5344CB8AC3E}">
        <p14:creationId xmlns:p14="http://schemas.microsoft.com/office/powerpoint/2010/main" val="17378603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1D8E54-E3D7-6649-B2AC-7F4234DA1792}"/>
              </a:ext>
            </a:extLst>
          </p:cNvPr>
          <p:cNvPicPr>
            <a:picLocks noChangeAspect="1"/>
          </p:cNvPicPr>
          <p:nvPr/>
        </p:nvPicPr>
        <p:blipFill>
          <a:blip r:embed="rId2"/>
          <a:stretch>
            <a:fillRect/>
          </a:stretch>
        </p:blipFill>
        <p:spPr>
          <a:xfrm>
            <a:off x="0" y="1810891"/>
            <a:ext cx="12192000" cy="3236218"/>
          </a:xfrm>
          <a:prstGeom prst="rect">
            <a:avLst/>
          </a:prstGeom>
        </p:spPr>
      </p:pic>
    </p:spTree>
    <p:extLst>
      <p:ext uri="{BB962C8B-B14F-4D97-AF65-F5344CB8AC3E}">
        <p14:creationId xmlns:p14="http://schemas.microsoft.com/office/powerpoint/2010/main" val="26291023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3">
            <a:hlinkClick r:id="rId2"/>
            <a:extLst>
              <a:ext uri="{FF2B5EF4-FFF2-40B4-BE49-F238E27FC236}">
                <a16:creationId xmlns:a16="http://schemas.microsoft.com/office/drawing/2014/main" id="{2A628506-0506-C843-8A24-0E4C7C6473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110" y="0"/>
            <a:ext cx="10654940" cy="43330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A371AC4-6A5A-1541-8DFA-A68B1BABC561}"/>
              </a:ext>
            </a:extLst>
          </p:cNvPr>
          <p:cNvSpPr txBox="1"/>
          <p:nvPr/>
        </p:nvSpPr>
        <p:spPr>
          <a:xfrm>
            <a:off x="249382" y="4488873"/>
            <a:ext cx="11440391" cy="2031325"/>
          </a:xfrm>
          <a:prstGeom prst="rect">
            <a:avLst/>
          </a:prstGeom>
          <a:noFill/>
        </p:spPr>
        <p:txBody>
          <a:bodyPr wrap="square" rtlCol="0">
            <a:spAutoFit/>
          </a:bodyPr>
          <a:lstStyle/>
          <a:p>
            <a:r>
              <a:rPr lang="en-US" b="1" dirty="0"/>
              <a:t>a</a:t>
            </a:r>
            <a:r>
              <a:rPr lang="en-US" dirty="0"/>
              <a:t>, New image of putative </a:t>
            </a:r>
            <a:r>
              <a:rPr lang="en-US" dirty="0" err="1"/>
              <a:t>beggiatoan</a:t>
            </a:r>
            <a:r>
              <a:rPr lang="en-US" dirty="0"/>
              <a:t> </a:t>
            </a:r>
            <a:r>
              <a:rPr lang="en-US" i="1" dirty="0" err="1"/>
              <a:t>Eoleptonema</a:t>
            </a:r>
            <a:r>
              <a:rPr lang="en-US" i="1" dirty="0"/>
              <a:t> apex</a:t>
            </a:r>
            <a:r>
              <a:rPr lang="en-US" dirty="0"/>
              <a:t> Holotype (ref. 3), combining the most sharply focused images from successive focal planes; </a:t>
            </a:r>
            <a:r>
              <a:rPr lang="en-US" b="1" dirty="0"/>
              <a:t>b</a:t>
            </a:r>
            <a:r>
              <a:rPr lang="en-US" dirty="0"/>
              <a:t>, </a:t>
            </a:r>
            <a:r>
              <a:rPr lang="en-US" b="1" dirty="0"/>
              <a:t>c</a:t>
            </a:r>
            <a:r>
              <a:rPr lang="en-US" dirty="0"/>
              <a:t>, digital image and interpretative sketch in the style of ref. 3 that omits the lower structure; </a:t>
            </a:r>
            <a:r>
              <a:rPr lang="en-US" b="1" dirty="0"/>
              <a:t>d</a:t>
            </a:r>
            <a:r>
              <a:rPr lang="en-US" dirty="0"/>
              <a:t>, </a:t>
            </a:r>
            <a:r>
              <a:rPr lang="en-US" b="1" dirty="0"/>
              <a:t>e</a:t>
            </a:r>
            <a:r>
              <a:rPr lang="en-US" dirty="0"/>
              <a:t>, new single image frames showing continuity of original and newly imaged structures. </a:t>
            </a:r>
            <a:r>
              <a:rPr lang="en-US" b="1" dirty="0"/>
              <a:t>f</a:t>
            </a:r>
            <a:r>
              <a:rPr lang="en-US" dirty="0"/>
              <a:t>, Topographic map showing computer-selected focal planes (plus scale in µm) of </a:t>
            </a:r>
            <a:r>
              <a:rPr lang="en-US" b="1" dirty="0"/>
              <a:t>a</a:t>
            </a:r>
            <a:r>
              <a:rPr lang="en-US" dirty="0"/>
              <a:t>; </a:t>
            </a:r>
            <a:r>
              <a:rPr lang="en-US" b="1" dirty="0"/>
              <a:t>g</a:t>
            </a:r>
            <a:r>
              <a:rPr lang="en-US" dirty="0"/>
              <a:t>, new image of putative cyanobacterium </a:t>
            </a:r>
            <a:r>
              <a:rPr lang="en-US" i="1" dirty="0" err="1"/>
              <a:t>Archaeoscillatoriopsis</a:t>
            </a:r>
            <a:r>
              <a:rPr lang="en-US" i="1" dirty="0"/>
              <a:t> </a:t>
            </a:r>
            <a:r>
              <a:rPr lang="en-US" i="1" dirty="0" err="1"/>
              <a:t>disciformis</a:t>
            </a:r>
            <a:r>
              <a:rPr lang="en-US" dirty="0"/>
              <a:t> Holotype (ref. 3) showing rhombic ghost (arrow); </a:t>
            </a:r>
            <a:r>
              <a:rPr lang="en-US" b="1" dirty="0"/>
              <a:t>h</a:t>
            </a:r>
            <a:r>
              <a:rPr lang="en-US" dirty="0"/>
              <a:t>, </a:t>
            </a:r>
            <a:r>
              <a:rPr lang="en-US" b="1" dirty="0" err="1"/>
              <a:t>i</a:t>
            </a:r>
            <a:r>
              <a:rPr lang="en-US" dirty="0"/>
              <a:t>, digital image and interpretative sketch in the style of ref. 3 that omits the lower structure and side branch; </a:t>
            </a:r>
            <a:r>
              <a:rPr lang="en-US" b="1" dirty="0"/>
              <a:t>j</a:t>
            </a:r>
            <a:r>
              <a:rPr lang="en-US" dirty="0"/>
              <a:t>, </a:t>
            </a:r>
            <a:r>
              <a:rPr lang="en-US" b="1" dirty="0"/>
              <a:t>k</a:t>
            </a:r>
            <a:r>
              <a:rPr lang="en-US" dirty="0"/>
              <a:t>, </a:t>
            </a:r>
            <a:r>
              <a:rPr lang="en-US" b="1" dirty="0"/>
              <a:t>l</a:t>
            </a:r>
            <a:r>
              <a:rPr lang="en-US" dirty="0"/>
              <a:t>, new single image frames showing continuity of original and newly imaged structure. Scale bar, 40 µm.</a:t>
            </a:r>
          </a:p>
        </p:txBody>
      </p:sp>
    </p:spTree>
    <p:extLst>
      <p:ext uri="{BB962C8B-B14F-4D97-AF65-F5344CB8AC3E}">
        <p14:creationId xmlns:p14="http://schemas.microsoft.com/office/powerpoint/2010/main" val="2183558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F5CFB-86D4-5343-B85E-4DEBD2D7F0D5}"/>
              </a:ext>
            </a:extLst>
          </p:cNvPr>
          <p:cNvSpPr>
            <a:spLocks noGrp="1"/>
          </p:cNvSpPr>
          <p:nvPr>
            <p:ph type="title"/>
          </p:nvPr>
        </p:nvSpPr>
        <p:spPr>
          <a:xfrm>
            <a:off x="-1" y="274638"/>
            <a:ext cx="12063845" cy="1143000"/>
          </a:xfrm>
        </p:spPr>
        <p:txBody>
          <a:bodyPr/>
          <a:lstStyle/>
          <a:p>
            <a:r>
              <a:rPr lang="en-US" i="1" dirty="0"/>
              <a:t>Exception </a:t>
            </a:r>
            <a:r>
              <a:rPr lang="en-US" dirty="0"/>
              <a:t>to the transitive property of homology</a:t>
            </a:r>
            <a:br>
              <a:rPr lang="en-US" dirty="0"/>
            </a:br>
            <a:r>
              <a:rPr lang="en-US" dirty="0"/>
              <a:t> </a:t>
            </a:r>
          </a:p>
        </p:txBody>
      </p:sp>
      <p:sp>
        <p:nvSpPr>
          <p:cNvPr id="3" name="Content Placeholder 2">
            <a:extLst>
              <a:ext uri="{FF2B5EF4-FFF2-40B4-BE49-F238E27FC236}">
                <a16:creationId xmlns:a16="http://schemas.microsoft.com/office/drawing/2014/main" id="{619DA2C6-521E-A741-B7B3-5DE7E977F92A}"/>
              </a:ext>
            </a:extLst>
          </p:cNvPr>
          <p:cNvSpPr>
            <a:spLocks noGrp="1"/>
          </p:cNvSpPr>
          <p:nvPr>
            <p:ph idx="1"/>
          </p:nvPr>
        </p:nvSpPr>
        <p:spPr>
          <a:xfrm>
            <a:off x="357808" y="931024"/>
            <a:ext cx="11224591" cy="1279593"/>
          </a:xfrm>
        </p:spPr>
        <p:txBody>
          <a:bodyPr/>
          <a:lstStyle/>
          <a:p>
            <a:pPr marL="0" indent="0">
              <a:buNone/>
            </a:pPr>
            <a:r>
              <a:rPr lang="en-US" sz="2400" dirty="0"/>
              <a:t>In a pairwise blast search multiple components in the query might be revealed as follows: </a:t>
            </a:r>
          </a:p>
          <a:p>
            <a:pPr marL="0" indent="0">
              <a:buNone/>
            </a:pPr>
            <a:r>
              <a:rPr lang="en-US" dirty="0"/>
              <a:t>Query: GI 6320016 (V-ATPase a-SU from Yeast)</a:t>
            </a:r>
          </a:p>
        </p:txBody>
      </p:sp>
      <p:pic>
        <p:nvPicPr>
          <p:cNvPr id="20" name="Picture 19">
            <a:extLst>
              <a:ext uri="{FF2B5EF4-FFF2-40B4-BE49-F238E27FC236}">
                <a16:creationId xmlns:a16="http://schemas.microsoft.com/office/drawing/2014/main" id="{A8B044FC-391B-C94D-B95F-30BBB879365E}"/>
              </a:ext>
            </a:extLst>
          </p:cNvPr>
          <p:cNvPicPr>
            <a:picLocks noChangeAspect="1"/>
          </p:cNvPicPr>
          <p:nvPr/>
        </p:nvPicPr>
        <p:blipFill>
          <a:blip r:embed="rId2"/>
          <a:stretch>
            <a:fillRect/>
          </a:stretch>
        </p:blipFill>
        <p:spPr>
          <a:xfrm>
            <a:off x="4254500" y="4235358"/>
            <a:ext cx="7937500" cy="1892300"/>
          </a:xfrm>
          <a:prstGeom prst="rect">
            <a:avLst/>
          </a:prstGeom>
        </p:spPr>
      </p:pic>
      <p:sp>
        <p:nvSpPr>
          <p:cNvPr id="4" name="Rectangle 3">
            <a:extLst>
              <a:ext uri="{FF2B5EF4-FFF2-40B4-BE49-F238E27FC236}">
                <a16:creationId xmlns:a16="http://schemas.microsoft.com/office/drawing/2014/main" id="{FB5213C6-4661-1544-850C-AA86DF1BAFE2}"/>
              </a:ext>
            </a:extLst>
          </p:cNvPr>
          <p:cNvSpPr/>
          <p:nvPr/>
        </p:nvSpPr>
        <p:spPr>
          <a:xfrm>
            <a:off x="1181100" y="1525099"/>
            <a:ext cx="131765" cy="369267"/>
          </a:xfrm>
          <a:prstGeom prst="rect">
            <a:avLst/>
          </a:prstGeom>
        </p:spPr>
        <p:txBody>
          <a:bodyPr wrap="none">
            <a:spAutoFit/>
          </a:bodyPr>
          <a:lstStyle/>
          <a:p>
            <a:r>
              <a:rPr lang="en-US" dirty="0">
                <a:latin typeface="Cambria" panose="02040503050406030204" pitchFamily="18" charset="0"/>
              </a:rPr>
              <a:t>6320016 (V‐ATPase A‐SU from Yeast) </a:t>
            </a:r>
            <a:endParaRPr lang="en-US" dirty="0"/>
          </a:p>
        </p:txBody>
      </p:sp>
      <p:sp>
        <p:nvSpPr>
          <p:cNvPr id="5" name="Rectangle 4">
            <a:extLst>
              <a:ext uri="{FF2B5EF4-FFF2-40B4-BE49-F238E27FC236}">
                <a16:creationId xmlns:a16="http://schemas.microsoft.com/office/drawing/2014/main" id="{501AA660-19D4-C844-A734-E2FC14E9AA5C}"/>
              </a:ext>
            </a:extLst>
          </p:cNvPr>
          <p:cNvSpPr/>
          <p:nvPr/>
        </p:nvSpPr>
        <p:spPr>
          <a:xfrm>
            <a:off x="114300" y="2385831"/>
            <a:ext cx="1697901" cy="461665"/>
          </a:xfrm>
          <a:prstGeom prst="rect">
            <a:avLst/>
          </a:prstGeom>
        </p:spPr>
        <p:txBody>
          <a:bodyPr wrap="none">
            <a:spAutoFit/>
          </a:bodyPr>
          <a:lstStyle/>
          <a:p>
            <a:r>
              <a:rPr lang="en-US" sz="2400" dirty="0"/>
              <a:t>Homolog 1: </a:t>
            </a:r>
          </a:p>
        </p:txBody>
      </p:sp>
      <p:sp>
        <p:nvSpPr>
          <p:cNvPr id="7" name="Rectangle 6">
            <a:extLst>
              <a:ext uri="{FF2B5EF4-FFF2-40B4-BE49-F238E27FC236}">
                <a16:creationId xmlns:a16="http://schemas.microsoft.com/office/drawing/2014/main" id="{82C0EECC-980D-C847-8EAA-A230BA611A26}"/>
              </a:ext>
            </a:extLst>
          </p:cNvPr>
          <p:cNvSpPr/>
          <p:nvPr/>
        </p:nvSpPr>
        <p:spPr>
          <a:xfrm>
            <a:off x="114300" y="4416551"/>
            <a:ext cx="1697901" cy="461665"/>
          </a:xfrm>
          <a:prstGeom prst="rect">
            <a:avLst/>
          </a:prstGeom>
        </p:spPr>
        <p:txBody>
          <a:bodyPr wrap="none">
            <a:spAutoFit/>
          </a:bodyPr>
          <a:lstStyle/>
          <a:p>
            <a:r>
              <a:rPr lang="en-US" sz="2400" dirty="0"/>
              <a:t>Homolog 2: </a:t>
            </a:r>
          </a:p>
        </p:txBody>
      </p:sp>
      <p:pic>
        <p:nvPicPr>
          <p:cNvPr id="6" name="Picture 5">
            <a:extLst>
              <a:ext uri="{FF2B5EF4-FFF2-40B4-BE49-F238E27FC236}">
                <a16:creationId xmlns:a16="http://schemas.microsoft.com/office/drawing/2014/main" id="{B2C0C08F-0A71-3B4E-90D5-333AEEB147B3}"/>
              </a:ext>
            </a:extLst>
          </p:cNvPr>
          <p:cNvPicPr>
            <a:picLocks noChangeAspect="1"/>
          </p:cNvPicPr>
          <p:nvPr/>
        </p:nvPicPr>
        <p:blipFill>
          <a:blip r:embed="rId3"/>
          <a:stretch>
            <a:fillRect/>
          </a:stretch>
        </p:blipFill>
        <p:spPr>
          <a:xfrm>
            <a:off x="4254500" y="2162001"/>
            <a:ext cx="7937500" cy="1841500"/>
          </a:xfrm>
          <a:prstGeom prst="rect">
            <a:avLst/>
          </a:prstGeom>
        </p:spPr>
      </p:pic>
      <p:sp>
        <p:nvSpPr>
          <p:cNvPr id="10" name="Rectangle 9">
            <a:extLst>
              <a:ext uri="{FF2B5EF4-FFF2-40B4-BE49-F238E27FC236}">
                <a16:creationId xmlns:a16="http://schemas.microsoft.com/office/drawing/2014/main" id="{D72F5ECD-7678-A847-BEE6-9E5E38621E1E}"/>
              </a:ext>
            </a:extLst>
          </p:cNvPr>
          <p:cNvSpPr/>
          <p:nvPr/>
        </p:nvSpPr>
        <p:spPr>
          <a:xfrm>
            <a:off x="6003667" y="2332386"/>
            <a:ext cx="184666" cy="2193228"/>
          </a:xfrm>
          <a:prstGeom prst="rect">
            <a:avLst/>
          </a:prstGeom>
        </p:spPr>
        <p:txBody>
          <a:bodyPr wrap="none">
            <a:spAutoFit/>
          </a:bodyPr>
          <a:lstStyle/>
          <a:p>
            <a:r>
              <a:rPr lang="en-US" dirty="0"/>
              <a:t>GI 1303679 (V‐ATPase A‐SU  from  Acetabularia) </a:t>
            </a:r>
          </a:p>
        </p:txBody>
      </p:sp>
      <p:sp>
        <p:nvSpPr>
          <p:cNvPr id="11" name="Rectangle 10">
            <a:extLst>
              <a:ext uri="{FF2B5EF4-FFF2-40B4-BE49-F238E27FC236}">
                <a16:creationId xmlns:a16="http://schemas.microsoft.com/office/drawing/2014/main" id="{EC494031-0F33-3649-A432-5E6154F55489}"/>
              </a:ext>
            </a:extLst>
          </p:cNvPr>
          <p:cNvSpPr/>
          <p:nvPr/>
        </p:nvSpPr>
        <p:spPr>
          <a:xfrm>
            <a:off x="6003667" y="2332386"/>
            <a:ext cx="184666" cy="2193228"/>
          </a:xfrm>
          <a:prstGeom prst="rect">
            <a:avLst/>
          </a:prstGeom>
        </p:spPr>
        <p:txBody>
          <a:bodyPr wrap="none">
            <a:spAutoFit/>
          </a:bodyPr>
          <a:lstStyle/>
          <a:p>
            <a:r>
              <a:rPr lang="en-US" dirty="0"/>
              <a:t>GI 1303679 (V‐ATPase A‐SU  from  Acetabularia) </a:t>
            </a:r>
          </a:p>
        </p:txBody>
      </p:sp>
      <p:sp>
        <p:nvSpPr>
          <p:cNvPr id="12" name="Rectangle 11">
            <a:extLst>
              <a:ext uri="{FF2B5EF4-FFF2-40B4-BE49-F238E27FC236}">
                <a16:creationId xmlns:a16="http://schemas.microsoft.com/office/drawing/2014/main" id="{FC53F447-FBE4-5946-8280-905D5E0FEF14}"/>
              </a:ext>
            </a:extLst>
          </p:cNvPr>
          <p:cNvSpPr/>
          <p:nvPr/>
        </p:nvSpPr>
        <p:spPr>
          <a:xfrm>
            <a:off x="6003667" y="2332386"/>
            <a:ext cx="184666" cy="2193228"/>
          </a:xfrm>
          <a:prstGeom prst="rect">
            <a:avLst/>
          </a:prstGeom>
        </p:spPr>
        <p:txBody>
          <a:bodyPr wrap="none">
            <a:spAutoFit/>
          </a:bodyPr>
          <a:lstStyle/>
          <a:p>
            <a:r>
              <a:rPr lang="en-US" dirty="0"/>
              <a:t>GI 1303679 (V‐ATPase A‐SU  from  Acetabularia) </a:t>
            </a:r>
          </a:p>
        </p:txBody>
      </p:sp>
      <p:sp>
        <p:nvSpPr>
          <p:cNvPr id="9" name="TextBox 8">
            <a:extLst>
              <a:ext uri="{FF2B5EF4-FFF2-40B4-BE49-F238E27FC236}">
                <a16:creationId xmlns:a16="http://schemas.microsoft.com/office/drawing/2014/main" id="{BED6F81A-9293-FE4C-B45F-3834C48D7850}"/>
              </a:ext>
            </a:extLst>
          </p:cNvPr>
          <p:cNvSpPr txBox="1"/>
          <p:nvPr/>
        </p:nvSpPr>
        <p:spPr>
          <a:xfrm>
            <a:off x="357808" y="3038321"/>
            <a:ext cx="3258777" cy="369332"/>
          </a:xfrm>
          <a:prstGeom prst="rect">
            <a:avLst/>
          </a:prstGeom>
          <a:noFill/>
        </p:spPr>
        <p:txBody>
          <a:bodyPr wrap="none" rtlCol="0">
            <a:spAutoFit/>
          </a:bodyPr>
          <a:lstStyle/>
          <a:p>
            <a:r>
              <a:rPr lang="en-US" dirty="0"/>
              <a:t>V-ATPase a-SU from </a:t>
            </a:r>
            <a:r>
              <a:rPr lang="en-US" i="1" dirty="0">
                <a:hlinkClick r:id="rId4"/>
              </a:rPr>
              <a:t>Acetabularia</a:t>
            </a:r>
            <a:endParaRPr lang="en-US" i="1" dirty="0"/>
          </a:p>
        </p:txBody>
      </p:sp>
      <p:sp>
        <p:nvSpPr>
          <p:cNvPr id="13" name="TextBox 12">
            <a:extLst>
              <a:ext uri="{FF2B5EF4-FFF2-40B4-BE49-F238E27FC236}">
                <a16:creationId xmlns:a16="http://schemas.microsoft.com/office/drawing/2014/main" id="{5F0F72C4-9A64-4247-AA7E-79B05B7DFBF9}"/>
              </a:ext>
            </a:extLst>
          </p:cNvPr>
          <p:cNvSpPr txBox="1"/>
          <p:nvPr/>
        </p:nvSpPr>
        <p:spPr>
          <a:xfrm>
            <a:off x="357808" y="5148235"/>
            <a:ext cx="2955874" cy="369332"/>
          </a:xfrm>
          <a:prstGeom prst="rect">
            <a:avLst/>
          </a:prstGeom>
          <a:noFill/>
        </p:spPr>
        <p:txBody>
          <a:bodyPr wrap="none" rtlCol="0">
            <a:spAutoFit/>
          </a:bodyPr>
          <a:lstStyle/>
          <a:p>
            <a:r>
              <a:rPr lang="en-US" dirty="0">
                <a:hlinkClick r:id="rId5"/>
              </a:rPr>
              <a:t>HO-endonuclease </a:t>
            </a:r>
            <a:r>
              <a:rPr lang="en-US" dirty="0"/>
              <a:t>from Yeast </a:t>
            </a:r>
          </a:p>
        </p:txBody>
      </p:sp>
    </p:spTree>
    <p:extLst>
      <p:ext uri="{BB962C8B-B14F-4D97-AF65-F5344CB8AC3E}">
        <p14:creationId xmlns:p14="http://schemas.microsoft.com/office/powerpoint/2010/main" val="2922395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B9C0A1F-6082-B546-B08F-D4F43183566F}"/>
              </a:ext>
            </a:extLst>
          </p:cNvPr>
          <p:cNvPicPr>
            <a:picLocks noGrp="1" noChangeAspect="1"/>
          </p:cNvPicPr>
          <p:nvPr>
            <p:ph idx="1"/>
          </p:nvPr>
        </p:nvPicPr>
        <p:blipFill>
          <a:blip r:embed="rId3"/>
          <a:stretch>
            <a:fillRect/>
          </a:stretch>
        </p:blipFill>
        <p:spPr>
          <a:xfrm>
            <a:off x="333839" y="64585"/>
            <a:ext cx="5486194" cy="6728830"/>
          </a:xfrm>
          <a:prstGeom prst="rect">
            <a:avLst/>
          </a:prstGeom>
        </p:spPr>
      </p:pic>
      <p:sp>
        <p:nvSpPr>
          <p:cNvPr id="5" name="TextBox 4">
            <a:extLst>
              <a:ext uri="{FF2B5EF4-FFF2-40B4-BE49-F238E27FC236}">
                <a16:creationId xmlns:a16="http://schemas.microsoft.com/office/drawing/2014/main" id="{2DAE6B82-D800-BB44-B68D-90B90FEE1192}"/>
              </a:ext>
            </a:extLst>
          </p:cNvPr>
          <p:cNvSpPr txBox="1"/>
          <p:nvPr/>
        </p:nvSpPr>
        <p:spPr>
          <a:xfrm>
            <a:off x="5867400" y="1474037"/>
            <a:ext cx="5715000" cy="3416320"/>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While homology is a transitive property, the parts of a protein (or DNA) that  are  homologous  need  to  be  the  same. E.g. 6320016 (V‐ATPase A‐SU  from  Yeast) is  homologous  to  1303679  (V‐ATPase A‐SU  from Acetabularia)  and  to  2507047 (mating  type switching endonuclease from yeast), but different parts of 6320016 give rise to this homology. </a:t>
            </a:r>
          </a:p>
        </p:txBody>
      </p:sp>
    </p:spTree>
    <p:extLst>
      <p:ext uri="{BB962C8B-B14F-4D97-AF65-F5344CB8AC3E}">
        <p14:creationId xmlns:p14="http://schemas.microsoft.com/office/powerpoint/2010/main" val="1545798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E58A3-CB9E-6142-9C2E-DED6DDA9D507}"/>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09284AD2-C560-0A4C-9405-C5E75103C3D9}"/>
              </a:ext>
            </a:extLst>
          </p:cNvPr>
          <p:cNvPicPr>
            <a:picLocks noChangeAspect="1"/>
          </p:cNvPicPr>
          <p:nvPr/>
        </p:nvPicPr>
        <p:blipFill>
          <a:blip r:embed="rId2"/>
          <a:stretch>
            <a:fillRect/>
          </a:stretch>
        </p:blipFill>
        <p:spPr>
          <a:xfrm>
            <a:off x="609600" y="0"/>
            <a:ext cx="10829544" cy="5918079"/>
          </a:xfrm>
          <a:prstGeom prst="rect">
            <a:avLst/>
          </a:prstGeom>
        </p:spPr>
      </p:pic>
      <p:sp>
        <p:nvSpPr>
          <p:cNvPr id="5" name="TextBox 4">
            <a:extLst>
              <a:ext uri="{FF2B5EF4-FFF2-40B4-BE49-F238E27FC236}">
                <a16:creationId xmlns:a16="http://schemas.microsoft.com/office/drawing/2014/main" id="{162CE704-7C51-1F44-A487-0490DD30CEF3}"/>
              </a:ext>
            </a:extLst>
          </p:cNvPr>
          <p:cNvSpPr txBox="1"/>
          <p:nvPr/>
        </p:nvSpPr>
        <p:spPr>
          <a:xfrm>
            <a:off x="530352" y="5918079"/>
            <a:ext cx="6060826" cy="369332"/>
          </a:xfrm>
          <a:prstGeom prst="rect">
            <a:avLst/>
          </a:prstGeom>
          <a:noFill/>
        </p:spPr>
        <p:txBody>
          <a:bodyPr wrap="none" rtlCol="0">
            <a:spAutoFit/>
          </a:bodyPr>
          <a:lstStyle/>
          <a:p>
            <a:r>
              <a:rPr lang="en-US" dirty="0" err="1"/>
              <a:t>Dotplot</a:t>
            </a:r>
            <a:r>
              <a:rPr lang="en-US" dirty="0"/>
              <a:t> in </a:t>
            </a:r>
            <a:r>
              <a:rPr lang="en-US" dirty="0" err="1"/>
              <a:t>Gephard</a:t>
            </a:r>
            <a:r>
              <a:rPr lang="en-US" dirty="0"/>
              <a:t>:  Yeast vs </a:t>
            </a:r>
            <a:r>
              <a:rPr lang="en-US" dirty="0" err="1"/>
              <a:t>Neurosora</a:t>
            </a:r>
            <a:r>
              <a:rPr lang="en-US" dirty="0"/>
              <a:t> V-ATPase A-subunit.    </a:t>
            </a:r>
          </a:p>
        </p:txBody>
      </p:sp>
      <p:sp>
        <p:nvSpPr>
          <p:cNvPr id="6" name="TextBox 5">
            <a:extLst>
              <a:ext uri="{FF2B5EF4-FFF2-40B4-BE49-F238E27FC236}">
                <a16:creationId xmlns:a16="http://schemas.microsoft.com/office/drawing/2014/main" id="{DC9CD7CE-CDAC-C842-947D-3D679A69B15F}"/>
              </a:ext>
            </a:extLst>
          </p:cNvPr>
          <p:cNvSpPr txBox="1"/>
          <p:nvPr/>
        </p:nvSpPr>
        <p:spPr>
          <a:xfrm>
            <a:off x="609600" y="6287411"/>
            <a:ext cx="11287321" cy="369332"/>
          </a:xfrm>
          <a:prstGeom prst="rect">
            <a:avLst/>
          </a:prstGeom>
          <a:noFill/>
        </p:spPr>
        <p:txBody>
          <a:bodyPr wrap="none" rtlCol="0">
            <a:spAutoFit/>
          </a:bodyPr>
          <a:lstStyle/>
          <a:p>
            <a:r>
              <a:rPr lang="en-US" dirty="0"/>
              <a:t>Note:  while the match ends at position 283, the diagonal extends a little beyond this.  The first aa of the intein is the C</a:t>
            </a:r>
          </a:p>
        </p:txBody>
      </p:sp>
    </p:spTree>
    <p:extLst>
      <p:ext uri="{BB962C8B-B14F-4D97-AF65-F5344CB8AC3E}">
        <p14:creationId xmlns:p14="http://schemas.microsoft.com/office/powerpoint/2010/main" val="3555329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6DC96-74EA-3C41-8D34-EAEEC78551A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63EE273-1E30-5942-8148-A74D3B766F5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EBA979A-4E8E-7343-9BC4-02D36D68DBFA}"/>
              </a:ext>
            </a:extLst>
          </p:cNvPr>
          <p:cNvPicPr>
            <a:picLocks noChangeAspect="1"/>
          </p:cNvPicPr>
          <p:nvPr/>
        </p:nvPicPr>
        <p:blipFill>
          <a:blip r:embed="rId2"/>
          <a:stretch>
            <a:fillRect/>
          </a:stretch>
        </p:blipFill>
        <p:spPr>
          <a:xfrm>
            <a:off x="878774" y="108045"/>
            <a:ext cx="11313226" cy="6163175"/>
          </a:xfrm>
          <a:prstGeom prst="rect">
            <a:avLst/>
          </a:prstGeom>
        </p:spPr>
      </p:pic>
      <p:sp>
        <p:nvSpPr>
          <p:cNvPr id="7" name="TextBox 6">
            <a:extLst>
              <a:ext uri="{FF2B5EF4-FFF2-40B4-BE49-F238E27FC236}">
                <a16:creationId xmlns:a16="http://schemas.microsoft.com/office/drawing/2014/main" id="{0D7C241D-D9A4-E841-8AFA-A87FE017C70B}"/>
              </a:ext>
            </a:extLst>
          </p:cNvPr>
          <p:cNvSpPr txBox="1"/>
          <p:nvPr/>
        </p:nvSpPr>
        <p:spPr>
          <a:xfrm>
            <a:off x="2743200" y="6437376"/>
            <a:ext cx="3289106" cy="369332"/>
          </a:xfrm>
          <a:prstGeom prst="rect">
            <a:avLst/>
          </a:prstGeom>
          <a:noFill/>
        </p:spPr>
        <p:txBody>
          <a:bodyPr wrap="none" rtlCol="0">
            <a:spAutoFit/>
          </a:bodyPr>
          <a:lstStyle/>
          <a:p>
            <a:r>
              <a:rPr lang="en-US" dirty="0"/>
              <a:t>The last aa of the inteins are HN </a:t>
            </a:r>
          </a:p>
        </p:txBody>
      </p:sp>
    </p:spTree>
    <p:extLst>
      <p:ext uri="{BB962C8B-B14F-4D97-AF65-F5344CB8AC3E}">
        <p14:creationId xmlns:p14="http://schemas.microsoft.com/office/powerpoint/2010/main" val="215775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7B809C-FB1F-2647-A202-6742F8ACB73E}"/>
              </a:ext>
            </a:extLst>
          </p:cNvPr>
          <p:cNvSpPr txBox="1"/>
          <p:nvPr/>
        </p:nvSpPr>
        <p:spPr>
          <a:xfrm>
            <a:off x="283464" y="6382512"/>
            <a:ext cx="3717684" cy="369332"/>
          </a:xfrm>
          <a:prstGeom prst="rect">
            <a:avLst/>
          </a:prstGeom>
          <a:noFill/>
        </p:spPr>
        <p:txBody>
          <a:bodyPr wrap="none" rtlCol="0">
            <a:spAutoFit/>
          </a:bodyPr>
          <a:lstStyle/>
          <a:p>
            <a:r>
              <a:rPr lang="en-US" dirty="0"/>
              <a:t>Adjusting which windows to display.   </a:t>
            </a:r>
          </a:p>
        </p:txBody>
      </p:sp>
      <p:pic>
        <p:nvPicPr>
          <p:cNvPr id="5" name="Picture 4">
            <a:extLst>
              <a:ext uri="{FF2B5EF4-FFF2-40B4-BE49-F238E27FC236}">
                <a16:creationId xmlns:a16="http://schemas.microsoft.com/office/drawing/2014/main" id="{60CC6583-377C-CC41-9B39-92D8511D64D0}"/>
              </a:ext>
            </a:extLst>
          </p:cNvPr>
          <p:cNvPicPr>
            <a:picLocks noChangeAspect="1"/>
          </p:cNvPicPr>
          <p:nvPr/>
        </p:nvPicPr>
        <p:blipFill>
          <a:blip r:embed="rId2"/>
          <a:stretch>
            <a:fillRect/>
          </a:stretch>
        </p:blipFill>
        <p:spPr>
          <a:xfrm>
            <a:off x="0" y="105292"/>
            <a:ext cx="10917936" cy="5952761"/>
          </a:xfrm>
          <a:prstGeom prst="rect">
            <a:avLst/>
          </a:prstGeom>
        </p:spPr>
      </p:pic>
    </p:spTree>
    <p:extLst>
      <p:ext uri="{BB962C8B-B14F-4D97-AF65-F5344CB8AC3E}">
        <p14:creationId xmlns:p14="http://schemas.microsoft.com/office/powerpoint/2010/main" val="21089913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4.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32885</TotalTime>
  <Words>2714</Words>
  <Application>Microsoft Macintosh PowerPoint</Application>
  <PresentationFormat>Widescreen</PresentationFormat>
  <Paragraphs>168</Paragraphs>
  <Slides>42</Slides>
  <Notes>3</Notes>
  <HiddenSlides>1</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42</vt:i4>
      </vt:variant>
    </vt:vector>
  </HeadingPairs>
  <TitlesOfParts>
    <vt:vector size="52" baseType="lpstr">
      <vt:lpstr>Arial</vt:lpstr>
      <vt:lpstr>Calibri</vt:lpstr>
      <vt:lpstr>Calibri Light</vt:lpstr>
      <vt:lpstr>Cambria</vt:lpstr>
      <vt:lpstr>Courier</vt:lpstr>
      <vt:lpstr>Gill Sans MT</vt:lpstr>
      <vt:lpstr>Harding</vt:lpstr>
      <vt:lpstr>Linux Libertine</vt:lpstr>
      <vt:lpstr>Office Theme</vt:lpstr>
      <vt:lpstr>Parcel</vt:lpstr>
      <vt:lpstr>MCB 3421_2024 – class 10</vt:lpstr>
      <vt:lpstr>Recommendation following the somewhat difficult use of filezilla and the absence of a decent text editor.</vt:lpstr>
      <vt:lpstr>If         A is a homolog of B          &amp;            B is a homolog of C  </vt:lpstr>
      <vt:lpstr>The transitive property of homology ”Exceptions”  </vt:lpstr>
      <vt:lpstr>Exception to the transitive property of homology  </vt:lpstr>
      <vt:lpstr>PowerPoint Presentation</vt:lpstr>
      <vt:lpstr>PowerPoint Presentation</vt:lpstr>
      <vt:lpstr>PowerPoint Presentation</vt:lpstr>
      <vt:lpstr>PowerPoint Presentation</vt:lpstr>
      <vt:lpstr>Hiroshige’s  ‘Sudden Rain’ aka  ’Sudden Shower over Shin-Ōhashi Bridge and Atake’</vt:lpstr>
      <vt:lpstr>PowerPoint Presentation</vt:lpstr>
      <vt:lpstr>PowerPoint Presentation</vt:lpstr>
      <vt:lpstr>PowerPoint Presentation</vt:lpstr>
      <vt:lpstr>PowerPoint Presentation</vt:lpstr>
      <vt:lpstr>Multiple Sequence Alignments (MSAs)</vt:lpstr>
      <vt:lpstr>PowerPoint Presentation</vt:lpstr>
      <vt:lpstr>Other alignment programs:  </vt:lpstr>
      <vt:lpstr>Seaview</vt:lpstr>
      <vt:lpstr>Statalign – trees without MSAs </vt:lpstr>
      <vt:lpstr>Prank</vt:lpstr>
      <vt:lpstr>MAFFT</vt:lpstr>
      <vt:lpstr>MAFFT</vt:lpstr>
      <vt:lpstr>SATè</vt:lpstr>
      <vt:lpstr>Recommendations</vt:lpstr>
      <vt:lpstr>Manual Alignments </vt:lpstr>
      <vt:lpstr>PowerPoint Presentation</vt:lpstr>
      <vt:lpstr>PowerPoint Presentation</vt:lpstr>
      <vt:lpstr>PowerPoint Presentation</vt:lpstr>
      <vt:lpstr>PowerPoint Presentation</vt:lpstr>
      <vt:lpstr>PowerPoint Presentation</vt:lpstr>
      <vt:lpstr>PowerPoint Presentation</vt:lpstr>
      <vt:lpstr>SCI-HUB</vt:lpstr>
      <vt:lpstr>Companion site to SCI-HUB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Greg Fournier</dc:creator>
  <cp:lastModifiedBy>Gogarten, J. Peter</cp:lastModifiedBy>
  <cp:revision>194</cp:revision>
  <cp:lastPrinted>2015-04-29T19:30:53Z</cp:lastPrinted>
  <dcterms:created xsi:type="dcterms:W3CDTF">2011-07-01T19:39:54Z</dcterms:created>
  <dcterms:modified xsi:type="dcterms:W3CDTF">2024-10-01T15:07:20Z</dcterms:modified>
</cp:coreProperties>
</file>