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81"/>
  </p:notesMasterIdLst>
  <p:sldIdLst>
    <p:sldId id="282" r:id="rId4"/>
    <p:sldId id="350" r:id="rId5"/>
    <p:sldId id="337" r:id="rId6"/>
    <p:sldId id="408" r:id="rId7"/>
    <p:sldId id="347" r:id="rId8"/>
    <p:sldId id="256" r:id="rId9"/>
    <p:sldId id="383" r:id="rId10"/>
    <p:sldId id="384" r:id="rId11"/>
    <p:sldId id="385" r:id="rId12"/>
    <p:sldId id="386" r:id="rId13"/>
    <p:sldId id="271" r:id="rId14"/>
    <p:sldId id="272" r:id="rId15"/>
    <p:sldId id="263" r:id="rId16"/>
    <p:sldId id="275" r:id="rId17"/>
    <p:sldId id="276" r:id="rId18"/>
    <p:sldId id="277" r:id="rId19"/>
    <p:sldId id="264" r:id="rId20"/>
    <p:sldId id="351" r:id="rId21"/>
    <p:sldId id="265" r:id="rId22"/>
    <p:sldId id="266" r:id="rId23"/>
    <p:sldId id="278" r:id="rId24"/>
    <p:sldId id="267" r:id="rId25"/>
    <p:sldId id="268" r:id="rId26"/>
    <p:sldId id="269" r:id="rId27"/>
    <p:sldId id="279" r:id="rId28"/>
    <p:sldId id="270" r:id="rId29"/>
    <p:sldId id="280" r:id="rId30"/>
    <p:sldId id="358" r:id="rId31"/>
    <p:sldId id="333" r:id="rId32"/>
    <p:sldId id="334" r:id="rId33"/>
    <p:sldId id="335" r:id="rId34"/>
    <p:sldId id="257" r:id="rId35"/>
    <p:sldId id="320" r:id="rId36"/>
    <p:sldId id="353" r:id="rId37"/>
    <p:sldId id="354" r:id="rId38"/>
    <p:sldId id="352" r:id="rId39"/>
    <p:sldId id="355" r:id="rId40"/>
    <p:sldId id="356" r:id="rId41"/>
    <p:sldId id="357" r:id="rId42"/>
    <p:sldId id="369" r:id="rId43"/>
    <p:sldId id="388" r:id="rId44"/>
    <p:sldId id="321" r:id="rId45"/>
    <p:sldId id="322" r:id="rId46"/>
    <p:sldId id="371" r:id="rId47"/>
    <p:sldId id="372" r:id="rId48"/>
    <p:sldId id="373" r:id="rId49"/>
    <p:sldId id="323" r:id="rId50"/>
    <p:sldId id="327" r:id="rId51"/>
    <p:sldId id="410" r:id="rId52"/>
    <p:sldId id="261" r:id="rId53"/>
    <p:sldId id="375" r:id="rId54"/>
    <p:sldId id="377" r:id="rId55"/>
    <p:sldId id="330" r:id="rId56"/>
    <p:sldId id="390" r:id="rId57"/>
    <p:sldId id="391" r:id="rId58"/>
    <p:sldId id="392" r:id="rId59"/>
    <p:sldId id="393" r:id="rId60"/>
    <p:sldId id="394" r:id="rId61"/>
    <p:sldId id="331" r:id="rId62"/>
    <p:sldId id="409" r:id="rId63"/>
    <p:sldId id="304" r:id="rId64"/>
    <p:sldId id="363" r:id="rId65"/>
    <p:sldId id="341" r:id="rId66"/>
    <p:sldId id="364" r:id="rId67"/>
    <p:sldId id="366" r:id="rId68"/>
    <p:sldId id="365" r:id="rId69"/>
    <p:sldId id="343" r:id="rId70"/>
    <p:sldId id="367" r:id="rId71"/>
    <p:sldId id="368" r:id="rId72"/>
    <p:sldId id="313" r:id="rId73"/>
    <p:sldId id="344" r:id="rId74"/>
    <p:sldId id="345" r:id="rId75"/>
    <p:sldId id="397" r:id="rId76"/>
    <p:sldId id="291" r:id="rId77"/>
    <p:sldId id="283" r:id="rId78"/>
    <p:sldId id="287" r:id="rId79"/>
    <p:sldId id="36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AEE5B-C54F-A145-B299-15773995B21E}" v="4" dt="2024-09-21T22:52:07.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6"/>
    <p:restoredTop sz="94626"/>
  </p:normalViewPr>
  <p:slideViewPr>
    <p:cSldViewPr snapToGrid="0" snapToObjects="1">
      <p:cViewPr varScale="1">
        <p:scale>
          <a:sx n="91" d="100"/>
          <a:sy n="91" d="100"/>
        </p:scale>
        <p:origin x="224" y="82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Number</a:t>
            </a:r>
            <a:r>
              <a:rPr lang="en-US" baseline="0" dirty="0"/>
              <a:t> of alignments of randomized sequences with score in interval (-2)</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number</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Sheet1!$A$2:$A$29</c:f>
              <c:numCache>
                <c:formatCode>General</c:formatCode>
                <c:ptCount val="28"/>
                <c:pt idx="0">
                  <c:v>40</c:v>
                </c:pt>
                <c:pt idx="1">
                  <c:v>42</c:v>
                </c:pt>
                <c:pt idx="2">
                  <c:v>44</c:v>
                </c:pt>
                <c:pt idx="3">
                  <c:v>46</c:v>
                </c:pt>
                <c:pt idx="4">
                  <c:v>48</c:v>
                </c:pt>
                <c:pt idx="5">
                  <c:v>50</c:v>
                </c:pt>
                <c:pt idx="6">
                  <c:v>52</c:v>
                </c:pt>
                <c:pt idx="7">
                  <c:v>54</c:v>
                </c:pt>
                <c:pt idx="8">
                  <c:v>56</c:v>
                </c:pt>
                <c:pt idx="9">
                  <c:v>58</c:v>
                </c:pt>
                <c:pt idx="10">
                  <c:v>60</c:v>
                </c:pt>
                <c:pt idx="11">
                  <c:v>62</c:v>
                </c:pt>
                <c:pt idx="12">
                  <c:v>64</c:v>
                </c:pt>
                <c:pt idx="13">
                  <c:v>66</c:v>
                </c:pt>
                <c:pt idx="14">
                  <c:v>68</c:v>
                </c:pt>
                <c:pt idx="15">
                  <c:v>70</c:v>
                </c:pt>
                <c:pt idx="16">
                  <c:v>72</c:v>
                </c:pt>
                <c:pt idx="17">
                  <c:v>74</c:v>
                </c:pt>
                <c:pt idx="18">
                  <c:v>76</c:v>
                </c:pt>
                <c:pt idx="19">
                  <c:v>78</c:v>
                </c:pt>
                <c:pt idx="20">
                  <c:v>80</c:v>
                </c:pt>
                <c:pt idx="21">
                  <c:v>82</c:v>
                </c:pt>
                <c:pt idx="22">
                  <c:v>84</c:v>
                </c:pt>
                <c:pt idx="23">
                  <c:v>86</c:v>
                </c:pt>
                <c:pt idx="24">
                  <c:v>88</c:v>
                </c:pt>
                <c:pt idx="25">
                  <c:v>90</c:v>
                </c:pt>
                <c:pt idx="26">
                  <c:v>92</c:v>
                </c:pt>
                <c:pt idx="27">
                  <c:v>94</c:v>
                </c:pt>
              </c:numCache>
            </c:numRef>
          </c:xVal>
          <c:yVal>
            <c:numRef>
              <c:f>Sheet1!$B$2:$B$29</c:f>
              <c:numCache>
                <c:formatCode>General</c:formatCode>
                <c:ptCount val="28"/>
                <c:pt idx="0">
                  <c:v>0</c:v>
                </c:pt>
                <c:pt idx="1">
                  <c:v>0</c:v>
                </c:pt>
                <c:pt idx="2">
                  <c:v>1</c:v>
                </c:pt>
                <c:pt idx="3">
                  <c:v>5</c:v>
                </c:pt>
                <c:pt idx="4">
                  <c:v>7</c:v>
                </c:pt>
                <c:pt idx="5">
                  <c:v>12</c:v>
                </c:pt>
                <c:pt idx="6">
                  <c:v>11</c:v>
                </c:pt>
                <c:pt idx="7">
                  <c:v>10</c:v>
                </c:pt>
                <c:pt idx="8">
                  <c:v>10</c:v>
                </c:pt>
                <c:pt idx="9">
                  <c:v>9</c:v>
                </c:pt>
                <c:pt idx="10">
                  <c:v>4</c:v>
                </c:pt>
                <c:pt idx="11">
                  <c:v>4</c:v>
                </c:pt>
                <c:pt idx="12">
                  <c:v>7</c:v>
                </c:pt>
                <c:pt idx="13">
                  <c:v>3</c:v>
                </c:pt>
                <c:pt idx="14">
                  <c:v>4</c:v>
                </c:pt>
                <c:pt idx="15">
                  <c:v>3</c:v>
                </c:pt>
                <c:pt idx="16">
                  <c:v>2</c:v>
                </c:pt>
                <c:pt idx="17">
                  <c:v>1</c:v>
                </c:pt>
                <c:pt idx="18">
                  <c:v>0</c:v>
                </c:pt>
                <c:pt idx="19">
                  <c:v>1</c:v>
                </c:pt>
                <c:pt idx="20">
                  <c:v>2</c:v>
                </c:pt>
                <c:pt idx="21">
                  <c:v>1</c:v>
                </c:pt>
                <c:pt idx="22">
                  <c:v>0</c:v>
                </c:pt>
                <c:pt idx="23">
                  <c:v>0</c:v>
                </c:pt>
                <c:pt idx="24">
                  <c:v>0</c:v>
                </c:pt>
                <c:pt idx="25">
                  <c:v>0</c:v>
                </c:pt>
                <c:pt idx="26">
                  <c:v>1</c:v>
                </c:pt>
                <c:pt idx="27">
                  <c:v>2</c:v>
                </c:pt>
              </c:numCache>
            </c:numRef>
          </c:yVal>
          <c:smooth val="0"/>
          <c:extLst>
            <c:ext xmlns:c16="http://schemas.microsoft.com/office/drawing/2014/chart" uri="{C3380CC4-5D6E-409C-BE32-E72D297353CC}">
              <c16:uniqueId val="{00000000-951A-4246-9CF2-E4387F398E9A}"/>
            </c:ext>
          </c:extLst>
        </c:ser>
        <c:dLbls>
          <c:showLegendKey val="0"/>
          <c:showVal val="0"/>
          <c:showCatName val="0"/>
          <c:showSerName val="0"/>
          <c:showPercent val="0"/>
          <c:showBubbleSize val="0"/>
        </c:dLbls>
        <c:axId val="293197888"/>
        <c:axId val="625875263"/>
      </c:scatterChart>
      <c:valAx>
        <c:axId val="293197888"/>
        <c:scaling>
          <c:orientation val="minMax"/>
          <c:min val="3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875263"/>
        <c:crosses val="autoZero"/>
        <c:crossBetween val="midCat"/>
      </c:valAx>
      <c:valAx>
        <c:axId val="625875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31978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0.40815</cdr:x>
      <cdr:y>0.136</cdr:y>
    </cdr:from>
    <cdr:to>
      <cdr:x>0.40815</cdr:x>
      <cdr:y>0.94371</cdr:y>
    </cdr:to>
    <cdr:cxnSp macro="">
      <cdr:nvCxnSpPr>
        <cdr:cNvPr id="3" name="Straight Connector 2">
          <a:extLst xmlns:a="http://schemas.openxmlformats.org/drawingml/2006/main">
            <a:ext uri="{FF2B5EF4-FFF2-40B4-BE49-F238E27FC236}">
              <a16:creationId xmlns:a16="http://schemas.microsoft.com/office/drawing/2014/main" id="{97C83F01-BC7C-784A-9654-C85F11BFB422}"/>
            </a:ext>
          </a:extLst>
        </cdr:cNvPr>
        <cdr:cNvCxnSpPr/>
      </cdr:nvCxnSpPr>
      <cdr:spPr>
        <a:xfrm xmlns:a="http://schemas.openxmlformats.org/drawingml/2006/main">
          <a:off x="3029786" y="725905"/>
          <a:ext cx="0" cy="4311316"/>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AB79C-BD81-7F44-8519-01FCA5A82B37}" type="datetimeFigureOut">
              <a:rPr lang="en-US" smtClean="0"/>
              <a:t>9/23/24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B59E4-4D70-9A41-94E0-61C150A436A8}" type="slidenum">
              <a:rPr lang="en-US" smtClean="0"/>
              <a:t>‹#›</a:t>
            </a:fld>
            <a:endParaRPr lang="en-US"/>
          </a:p>
        </p:txBody>
      </p:sp>
    </p:spTree>
    <p:extLst>
      <p:ext uri="{BB962C8B-B14F-4D97-AF65-F5344CB8AC3E}">
        <p14:creationId xmlns:p14="http://schemas.microsoft.com/office/powerpoint/2010/main" val="37945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xfrm>
            <a:off x="2324100" y="522288"/>
            <a:ext cx="4954588" cy="27876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ＭＳ Ｐゴシック" charset="-128"/>
              </a:rPr>
              <a:t>Dayhoff recoding</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C8F3FC-8CB1-7149-B990-3C8DE2F67A5A}" type="slidenum">
              <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391117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6">
            <a:extLst>
              <a:ext uri="{FF2B5EF4-FFF2-40B4-BE49-F238E27FC236}">
                <a16:creationId xmlns:a16="http://schemas.microsoft.com/office/drawing/2014/main" id="{508BC143-CF57-2B4B-A13C-0B3FBB66DA0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3010" name="Rectangle 7">
            <a:extLst>
              <a:ext uri="{FF2B5EF4-FFF2-40B4-BE49-F238E27FC236}">
                <a16:creationId xmlns:a16="http://schemas.microsoft.com/office/drawing/2014/main" id="{90CF26F0-D9F9-5045-9E45-808936112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FF74C49-2A68-8F41-A446-6C57134FEAE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011" name="Rectangle 2">
            <a:extLst>
              <a:ext uri="{FF2B5EF4-FFF2-40B4-BE49-F238E27FC236}">
                <a16:creationId xmlns:a16="http://schemas.microsoft.com/office/drawing/2014/main" id="{92ABC349-7855-DD41-83B7-56F424406E21}"/>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64B0916-0C90-CD42-BF0B-E147924FD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0763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a:extLst>
              <a:ext uri="{FF2B5EF4-FFF2-40B4-BE49-F238E27FC236}">
                <a16:creationId xmlns:a16="http://schemas.microsoft.com/office/drawing/2014/main" id="{1FDD1228-B2CE-6D49-B90D-9F84031FBB1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5058" name="Rectangle 7">
            <a:extLst>
              <a:ext uri="{FF2B5EF4-FFF2-40B4-BE49-F238E27FC236}">
                <a16:creationId xmlns:a16="http://schemas.microsoft.com/office/drawing/2014/main" id="{48896C12-4955-2D46-B39E-5A13B43FCF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0714732-BC23-BA4D-95F8-F3EA8BF600AB}"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059" name="Rectangle 2">
            <a:extLst>
              <a:ext uri="{FF2B5EF4-FFF2-40B4-BE49-F238E27FC236}">
                <a16:creationId xmlns:a16="http://schemas.microsoft.com/office/drawing/2014/main" id="{5E3B0FA7-78D7-A94E-9E70-3B697759F6B2}"/>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D3F2AC23-BECF-984F-8E17-5032A78FF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3629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0F86379B-2DFC-424C-83ED-3037AE358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6F4C5E-8B57-A64F-8736-8C0B8D8589E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8" name="Rectangle 2">
            <a:extLst>
              <a:ext uri="{FF2B5EF4-FFF2-40B4-BE49-F238E27FC236}">
                <a16:creationId xmlns:a16="http://schemas.microsoft.com/office/drawing/2014/main" id="{A63340BE-7040-7D4E-A3D9-BCBA44A5D901}"/>
              </a:ext>
            </a:extLst>
          </p:cNvPr>
          <p:cNvSpPr>
            <a:spLocks noGrp="1" noRot="1" noChangeAspect="1" noChangeArrowheads="1" noTextEdit="1"/>
          </p:cNvSpPr>
          <p:nvPr>
            <p:ph type="sldImg"/>
          </p:nvPr>
        </p:nvSpPr>
        <p:spPr>
          <a:solidFill>
            <a:srgbClr val="FFFFFF"/>
          </a:solidFill>
          <a:ln/>
        </p:spPr>
      </p:sp>
      <p:sp>
        <p:nvSpPr>
          <p:cNvPr id="34819" name="Rectangle 3">
            <a:extLst>
              <a:ext uri="{FF2B5EF4-FFF2-40B4-BE49-F238E27FC236}">
                <a16:creationId xmlns:a16="http://schemas.microsoft.com/office/drawing/2014/main" id="{768A8862-4B27-704B-B0FF-F8CB29B7CA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46128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27CE2-9832-854B-9E0E-2A085893B79E}" type="slidenum">
              <a:rPr lang="en-US" smtClean="0"/>
              <a:t>36</a:t>
            </a:fld>
            <a:endParaRPr lang="en-US"/>
          </a:p>
        </p:txBody>
      </p:sp>
    </p:spTree>
    <p:extLst>
      <p:ext uri="{BB962C8B-B14F-4D97-AF65-F5344CB8AC3E}">
        <p14:creationId xmlns:p14="http://schemas.microsoft.com/office/powerpoint/2010/main" val="205333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071C1930-9884-3042-844A-2EB94C70A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9DC523-BB67-064C-861D-32B69653E7ED}"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6866" name="Rectangle 2">
            <a:extLst>
              <a:ext uri="{FF2B5EF4-FFF2-40B4-BE49-F238E27FC236}">
                <a16:creationId xmlns:a16="http://schemas.microsoft.com/office/drawing/2014/main" id="{A7040540-F1D6-B948-BC5B-D1E5DF296718}"/>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51D23E45-61E1-0348-8092-AEB791FDEC3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40050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B598FD55-E181-F249-9471-D2EE20A375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91FB3C-154B-414D-BB26-7659385E72A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8914" name="Rectangle 2">
            <a:extLst>
              <a:ext uri="{FF2B5EF4-FFF2-40B4-BE49-F238E27FC236}">
                <a16:creationId xmlns:a16="http://schemas.microsoft.com/office/drawing/2014/main" id="{BA81288A-FF5D-5247-9875-BAB1B9576FE4}"/>
              </a:ext>
            </a:extLst>
          </p:cNvPr>
          <p:cNvSpPr>
            <a:spLocks noGrp="1" noRot="1" noChangeAspect="1" noChangeArrowheads="1" noTextEdit="1"/>
          </p:cNvSpPr>
          <p:nvPr>
            <p:ph type="sldImg"/>
          </p:nvPr>
        </p:nvSpPr>
        <p:spPr>
          <a:solidFill>
            <a:srgbClr val="FFFFFF"/>
          </a:solidFill>
          <a:ln/>
        </p:spPr>
      </p:sp>
      <p:sp>
        <p:nvSpPr>
          <p:cNvPr id="38915" name="Rectangle 3">
            <a:extLst>
              <a:ext uri="{FF2B5EF4-FFF2-40B4-BE49-F238E27FC236}">
                <a16:creationId xmlns:a16="http://schemas.microsoft.com/office/drawing/2014/main" id="{4E4BCD86-261E-7645-9CDA-C25BCE16E71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85964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B5ADE670-207C-244F-B2E0-8B2E2F91583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0962" name="Rectangle 7">
            <a:extLst>
              <a:ext uri="{FF2B5EF4-FFF2-40B4-BE49-F238E27FC236}">
                <a16:creationId xmlns:a16="http://schemas.microsoft.com/office/drawing/2014/main" id="{E06E07A9-3997-FF43-AA57-B96F15DF93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FEBC203C-16F0-BB4A-9AC1-1DBBAF44FF25}"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63" name="Rectangle 2">
            <a:extLst>
              <a:ext uri="{FF2B5EF4-FFF2-40B4-BE49-F238E27FC236}">
                <a16:creationId xmlns:a16="http://schemas.microsoft.com/office/drawing/2014/main" id="{CC63C57D-02B1-8F47-AE22-460662144D0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02BDBCE6-98B9-7249-BFD0-6549EE516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2901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6">
            <a:extLst>
              <a:ext uri="{FF2B5EF4-FFF2-40B4-BE49-F238E27FC236}">
                <a16:creationId xmlns:a16="http://schemas.microsoft.com/office/drawing/2014/main" id="{508BC143-CF57-2B4B-A13C-0B3FBB66DA0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3010" name="Rectangle 7">
            <a:extLst>
              <a:ext uri="{FF2B5EF4-FFF2-40B4-BE49-F238E27FC236}">
                <a16:creationId xmlns:a16="http://schemas.microsoft.com/office/drawing/2014/main" id="{90CF26F0-D9F9-5045-9E45-808936112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FF74C49-2A68-8F41-A446-6C57134FEAE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011" name="Rectangle 2">
            <a:extLst>
              <a:ext uri="{FF2B5EF4-FFF2-40B4-BE49-F238E27FC236}">
                <a16:creationId xmlns:a16="http://schemas.microsoft.com/office/drawing/2014/main" id="{92ABC349-7855-DD41-83B7-56F424406E21}"/>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64B0916-0C90-CD42-BF0B-E147924FD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0763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a:extLst>
              <a:ext uri="{FF2B5EF4-FFF2-40B4-BE49-F238E27FC236}">
                <a16:creationId xmlns:a16="http://schemas.microsoft.com/office/drawing/2014/main" id="{1FDD1228-B2CE-6D49-B90D-9F84031FBB1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5058" name="Rectangle 7">
            <a:extLst>
              <a:ext uri="{FF2B5EF4-FFF2-40B4-BE49-F238E27FC236}">
                <a16:creationId xmlns:a16="http://schemas.microsoft.com/office/drawing/2014/main" id="{48896C12-4955-2D46-B39E-5A13B43FCF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0714732-BC23-BA4D-95F8-F3EA8BF600AB}"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059" name="Rectangle 2">
            <a:extLst>
              <a:ext uri="{FF2B5EF4-FFF2-40B4-BE49-F238E27FC236}">
                <a16:creationId xmlns:a16="http://schemas.microsoft.com/office/drawing/2014/main" id="{5E3B0FA7-78D7-A94E-9E70-3B697759F6B2}"/>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D3F2AC23-BECF-984F-8E17-5032A78FF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36291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74AC4727-AECB-534B-AA6E-7EDD4AFED4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8C316-1E39-424E-9E4E-BA3BB1103FB5}"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06" name="Rectangle 2">
            <a:extLst>
              <a:ext uri="{FF2B5EF4-FFF2-40B4-BE49-F238E27FC236}">
                <a16:creationId xmlns:a16="http://schemas.microsoft.com/office/drawing/2014/main" id="{F9A413C8-FA60-964C-BB01-08872928EA59}"/>
              </a:ext>
            </a:extLst>
          </p:cNvPr>
          <p:cNvSpPr>
            <a:spLocks noGrp="1" noRot="1" noChangeAspect="1" noChangeArrowheads="1" noTextEdit="1"/>
          </p:cNvSpPr>
          <p:nvPr>
            <p:ph type="sldImg"/>
          </p:nvPr>
        </p:nvSpPr>
        <p:spPr>
          <a:solidFill>
            <a:srgbClr val="FFFFFF"/>
          </a:solidFill>
          <a:ln/>
        </p:spPr>
      </p:sp>
      <p:sp>
        <p:nvSpPr>
          <p:cNvPr id="47107" name="Rectangle 3">
            <a:extLst>
              <a:ext uri="{FF2B5EF4-FFF2-40B4-BE49-F238E27FC236}">
                <a16:creationId xmlns:a16="http://schemas.microsoft.com/office/drawing/2014/main" id="{05494FEC-C59E-C448-B3B2-F9247544B8D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6672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charset="0"/>
                <a:ea typeface="ＭＳ Ｐゴシック" charset="-128"/>
              </a:defRPr>
            </a:lvl1pPr>
            <a:lvl2pPr marL="742950" indent="-285750" defTabSz="966788">
              <a:spcBef>
                <a:spcPct val="30000"/>
              </a:spcBef>
              <a:defRPr sz="1200">
                <a:solidFill>
                  <a:schemeClr val="tx1"/>
                </a:solidFill>
                <a:latin typeface="Times New Roman" charset="0"/>
                <a:ea typeface="ＭＳ Ｐゴシック" charset="-128"/>
              </a:defRPr>
            </a:lvl2pPr>
            <a:lvl3pPr marL="1143000" indent="-228600" defTabSz="966788">
              <a:spcBef>
                <a:spcPct val="30000"/>
              </a:spcBef>
              <a:defRPr sz="1200">
                <a:solidFill>
                  <a:schemeClr val="tx1"/>
                </a:solidFill>
                <a:latin typeface="Times New Roman" charset="0"/>
                <a:ea typeface="ＭＳ Ｐゴシック" charset="-128"/>
              </a:defRPr>
            </a:lvl3pPr>
            <a:lvl4pPr marL="1600200" indent="-228600" defTabSz="966788">
              <a:spcBef>
                <a:spcPct val="30000"/>
              </a:spcBef>
              <a:defRPr sz="1200">
                <a:solidFill>
                  <a:schemeClr val="tx1"/>
                </a:solidFill>
                <a:latin typeface="Times New Roman" charset="0"/>
                <a:ea typeface="ＭＳ Ｐゴシック" charset="-128"/>
              </a:defRPr>
            </a:lvl4pPr>
            <a:lvl5pPr marL="2057400" indent="-228600" defTabSz="966788">
              <a:spcBef>
                <a:spcPct val="30000"/>
              </a:spcBef>
              <a:defRPr sz="1200">
                <a:solidFill>
                  <a:schemeClr val="tx1"/>
                </a:solidFill>
                <a:latin typeface="Times New Roman"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charset="0"/>
                <a:ea typeface="ＭＳ Ｐゴシック" charset="-128"/>
              </a:rPr>
              <a:t>8.  Teaching Tools</a:t>
            </a:r>
          </a:p>
        </p:txBody>
      </p:sp>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charset="0"/>
                <a:ea typeface="ＭＳ Ｐゴシック" charset="-128"/>
              </a:defRPr>
            </a:lvl1pPr>
            <a:lvl2pPr marL="742950" indent="-285750" defTabSz="966788">
              <a:spcBef>
                <a:spcPct val="30000"/>
              </a:spcBef>
              <a:defRPr sz="1200">
                <a:solidFill>
                  <a:schemeClr val="tx1"/>
                </a:solidFill>
                <a:latin typeface="Times New Roman" charset="0"/>
                <a:ea typeface="ＭＳ Ｐゴシック" charset="-128"/>
              </a:defRPr>
            </a:lvl2pPr>
            <a:lvl3pPr marL="1143000" indent="-228600" defTabSz="966788">
              <a:spcBef>
                <a:spcPct val="30000"/>
              </a:spcBef>
              <a:defRPr sz="1200">
                <a:solidFill>
                  <a:schemeClr val="tx1"/>
                </a:solidFill>
                <a:latin typeface="Times New Roman" charset="0"/>
                <a:ea typeface="ＭＳ Ｐゴシック" charset="-128"/>
              </a:defRPr>
            </a:lvl3pPr>
            <a:lvl4pPr marL="1600200" indent="-228600" defTabSz="966788">
              <a:spcBef>
                <a:spcPct val="30000"/>
              </a:spcBef>
              <a:defRPr sz="1200">
                <a:solidFill>
                  <a:schemeClr val="tx1"/>
                </a:solidFill>
                <a:latin typeface="Times New Roman" charset="0"/>
                <a:ea typeface="ＭＳ Ｐゴシック" charset="-128"/>
              </a:defRPr>
            </a:lvl4pPr>
            <a:lvl5pPr marL="2057400" indent="-228600" defTabSz="966788">
              <a:spcBef>
                <a:spcPct val="30000"/>
              </a:spcBef>
              <a:defRPr sz="1200">
                <a:solidFill>
                  <a:schemeClr val="tx1"/>
                </a:solidFill>
                <a:latin typeface="Times New Roman"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733F3D2-80C8-2342-806C-3E6B56C09288}" type="slidenum">
              <a:rPr kumimoji="0" lang="en-US" altLang="en-US" sz="12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5843" name="Rectangle 2"/>
          <p:cNvSpPr>
            <a:spLocks noGrp="1" noRot="1" noChangeAspect="1" noChangeArrowheads="1" noTextEdit="1"/>
          </p:cNvSpPr>
          <p:nvPr>
            <p:ph type="sldImg"/>
          </p:nvPr>
        </p:nvSpPr>
        <p:spPr>
          <a:xfrm>
            <a:off x="2324100" y="522288"/>
            <a:ext cx="4954588" cy="27876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856214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F6F75087-1622-1749-9172-FA96ED752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83B895-F977-0640-8E3E-3E1863CF7B1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9154" name="Rectangle 2">
            <a:extLst>
              <a:ext uri="{FF2B5EF4-FFF2-40B4-BE49-F238E27FC236}">
                <a16:creationId xmlns:a16="http://schemas.microsoft.com/office/drawing/2014/main" id="{77B903AB-50DF-9D46-9900-F3CD50EC5C79}"/>
              </a:ext>
            </a:extLst>
          </p:cNvPr>
          <p:cNvSpPr>
            <a:spLocks noGrp="1" noRot="1" noChangeAspect="1"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73E0BD0F-9FB3-2642-BA8B-E9F2DE09958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52767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714e99fb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714e99fb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Started with a blast search on the </a:t>
            </a:r>
            <a:r>
              <a:rPr lang="en" dirty="0" err="1"/>
              <a:t>PauloDiaboli</a:t>
            </a:r>
            <a:r>
              <a:rPr lang="en" dirty="0"/>
              <a:t> protein sequence</a:t>
            </a:r>
            <a:endParaRPr dirty="0"/>
          </a:p>
          <a:p>
            <a:pPr marL="457200" lvl="0" indent="-298450" algn="l" rtl="0">
              <a:spcBef>
                <a:spcPts val="0"/>
              </a:spcBef>
              <a:spcAft>
                <a:spcPts val="0"/>
              </a:spcAft>
              <a:buSzPts val="1100"/>
              <a:buChar char="-"/>
            </a:pPr>
            <a:r>
              <a:rPr lang="en" dirty="0"/>
              <a:t>Each line represents a match to a phage that had significant alignment to the query phage (</a:t>
            </a:r>
            <a:r>
              <a:rPr lang="en" dirty="0" err="1"/>
              <a:t>PauloDiaboli</a:t>
            </a:r>
            <a:r>
              <a:rPr lang="en" dirty="0"/>
              <a:t>)</a:t>
            </a:r>
            <a:endParaRPr dirty="0"/>
          </a:p>
          <a:p>
            <a:pPr marL="457200" lvl="0" indent="-298450" algn="l" rtl="0">
              <a:spcBef>
                <a:spcPts val="0"/>
              </a:spcBef>
              <a:spcAft>
                <a:spcPts val="0"/>
              </a:spcAft>
              <a:buSzPts val="1100"/>
              <a:buChar char="-"/>
            </a:pPr>
            <a:r>
              <a:rPr lang="en" dirty="0"/>
              <a:t>We can see from this that there are intein only matches, extein only matches, and some that are extein and intein</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C67AC487-FB2B-104A-97AC-E47F58909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991E17-E2CC-2C44-B0E8-13C1F673294F}"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F22066E5-BE4E-5947-89A4-31A8DABDC1BF}"/>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D943C2EC-120B-6548-8AC9-38A8E083AD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86568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8E350E0D-F715-274B-8BF6-810CA5A86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2A40C6-7739-F448-9482-B286829EFEB1}"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4274" name="Rectangle 2">
            <a:extLst>
              <a:ext uri="{FF2B5EF4-FFF2-40B4-BE49-F238E27FC236}">
                <a16:creationId xmlns:a16="http://schemas.microsoft.com/office/drawing/2014/main" id="{611841A1-DB0C-1241-A01B-27E3D02FD05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91B7C29C-E485-774C-8D8F-A533DAE7FD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32006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B69B2C2-D2AB-FC43-A917-5EC374E5FA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1BD6F-ACCB-104D-A21A-FBB19C21D01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82377761-4C12-8347-9D27-8B67E1DC5A16}"/>
              </a:ext>
            </a:extLst>
          </p:cNvPr>
          <p:cNvSpPr>
            <a:spLocks noGrp="1" noRot="1" noChangeAspect="1" noChangeArrowheads="1" noTextEdit="1"/>
          </p:cNvSpPr>
          <p:nvPr>
            <p:ph type="sldImg"/>
          </p:nvPr>
        </p:nvSpPr>
        <p:spPr>
          <a:solidFill>
            <a:srgbClr val="FFFFFF"/>
          </a:solidFill>
          <a:ln/>
        </p:spPr>
      </p:sp>
      <p:sp>
        <p:nvSpPr>
          <p:cNvPr id="62467" name="Rectangle 3">
            <a:extLst>
              <a:ext uri="{FF2B5EF4-FFF2-40B4-BE49-F238E27FC236}">
                <a16:creationId xmlns:a16="http://schemas.microsoft.com/office/drawing/2014/main" id="{97754BC0-E4C9-544D-A8B5-E6DF5B5789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3074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768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76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CD502DB-B1EA-E643-9314-948F04D265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3A4AFB-D270-524B-AED4-9C48917EB29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A09337ED-BBAE-E240-A14E-032A73E4F614}"/>
              </a:ext>
            </a:extLst>
          </p:cNvPr>
          <p:cNvSpPr>
            <a:spLocks noGrp="1" noRot="1" noChangeAspect="1" noChangeArrowheads="1" noTextEdit="1"/>
          </p:cNvSpPr>
          <p:nvPr>
            <p:ph type="sldImg"/>
          </p:nvPr>
        </p:nvSpPr>
        <p:spPr>
          <a:solidFill>
            <a:srgbClr val="FFFFFF"/>
          </a:solidFill>
          <a:ln/>
        </p:spPr>
      </p:sp>
      <p:sp>
        <p:nvSpPr>
          <p:cNvPr id="68611" name="Rectangle 3">
            <a:extLst>
              <a:ext uri="{FF2B5EF4-FFF2-40B4-BE49-F238E27FC236}">
                <a16:creationId xmlns:a16="http://schemas.microsoft.com/office/drawing/2014/main" id="{40EA43B4-9808-A249-AD38-F2299F460E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04989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699B6117-8403-CC46-BF81-FAC81B98D3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269636-6097-6746-883F-2978902F365C}"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2A7264E3-9A7A-AB46-8861-C772E9499905}"/>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5CEB7F08-DDC4-874B-83CE-B395C9E5E9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98154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C001513-4AC9-304A-859D-8123038A85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59C89-F4D9-ED4F-8D92-4CF442217496}"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3E018BEB-3670-144E-8B66-48578CFC7CDC}"/>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AA829403-7A1E-1349-A4BB-9F829CC44C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9508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7</a:t>
            </a:fld>
            <a:endParaRPr lang="en-US"/>
          </a:p>
        </p:txBody>
      </p:sp>
    </p:spTree>
    <p:extLst>
      <p:ext uri="{BB962C8B-B14F-4D97-AF65-F5344CB8AC3E}">
        <p14:creationId xmlns:p14="http://schemas.microsoft.com/office/powerpoint/2010/main" val="6009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261643AB-332E-9345-B8B9-E5155BBC9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19365A-5683-234A-B884-532577A46A4E}"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2A7396F1-02E2-CA42-8F4D-FBEDBD5A77C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1036B8D-6A85-544A-B2D8-CE7AC4312C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02202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CD4D6F7-DC56-454C-AF34-16F76B90F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E74E7A-C5C5-3D48-9E7F-75AB3CA9AA03}"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467AE41B-A54E-9546-BCE7-C3013FD4C6DB}"/>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733DFEC-526F-484A-A3E6-EB9A4EA34D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50955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32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Distinction between probability and probability density</a:t>
            </a:r>
          </a:p>
        </p:txBody>
      </p:sp>
      <p:sp>
        <p:nvSpPr>
          <p:cNvPr id="4" name="Slide Number Placeholder 3"/>
          <p:cNvSpPr>
            <a:spLocks noGrp="1"/>
          </p:cNvSpPr>
          <p:nvPr>
            <p:ph type="sldNum" sz="quarter" idx="5"/>
          </p:nvPr>
        </p:nvSpPr>
        <p:spPr/>
        <p:txBody>
          <a:bodyPr/>
          <a:lstStyle/>
          <a:p>
            <a:fld id="{1F0B59E4-4D70-9A41-94E0-61C150A436A8}" type="slidenum">
              <a:rPr lang="en-US" smtClean="0"/>
              <a:t>8</a:t>
            </a:fld>
            <a:endParaRPr lang="en-US"/>
          </a:p>
        </p:txBody>
      </p:sp>
    </p:spTree>
    <p:extLst>
      <p:ext uri="{BB962C8B-B14F-4D97-AF65-F5344CB8AC3E}">
        <p14:creationId xmlns:p14="http://schemas.microsoft.com/office/powerpoint/2010/main" val="109303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a:t>
            </a:r>
            <a:r>
              <a:rPr lang="en-US" dirty="0" err="1"/>
              <a:t>stabds</a:t>
            </a:r>
            <a:r>
              <a:rPr lang="en-US" dirty="0"/>
              <a:t> for engineering format not </a:t>
            </a:r>
            <a:r>
              <a:rPr lang="en-US" dirty="0" err="1"/>
              <a:t>Eulers</a:t>
            </a:r>
            <a:r>
              <a:rPr lang="en-US" dirty="0"/>
              <a:t> number!  </a:t>
            </a:r>
          </a:p>
        </p:txBody>
      </p:sp>
      <p:sp>
        <p:nvSpPr>
          <p:cNvPr id="4" name="Slide Number Placeholder 3"/>
          <p:cNvSpPr>
            <a:spLocks noGrp="1"/>
          </p:cNvSpPr>
          <p:nvPr>
            <p:ph type="sldNum" sz="quarter" idx="5"/>
          </p:nvPr>
        </p:nvSpPr>
        <p:spPr/>
        <p:txBody>
          <a:bodyPr/>
          <a:lstStyle/>
          <a:p>
            <a:fld id="{1F0B59E4-4D70-9A41-94E0-61C150A436A8}" type="slidenum">
              <a:rPr lang="en-US" smtClean="0"/>
              <a:t>9</a:t>
            </a:fld>
            <a:endParaRPr lang="en-US"/>
          </a:p>
        </p:txBody>
      </p:sp>
    </p:spTree>
    <p:extLst>
      <p:ext uri="{BB962C8B-B14F-4D97-AF65-F5344CB8AC3E}">
        <p14:creationId xmlns:p14="http://schemas.microsoft.com/office/powerpoint/2010/main" val="2249529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12</a:t>
            </a:fld>
            <a:endParaRPr lang="en-US"/>
          </a:p>
        </p:txBody>
      </p:sp>
    </p:spTree>
    <p:extLst>
      <p:ext uri="{BB962C8B-B14F-4D97-AF65-F5344CB8AC3E}">
        <p14:creationId xmlns:p14="http://schemas.microsoft.com/office/powerpoint/2010/main" val="1081126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20</a:t>
            </a:fld>
            <a:endParaRPr lang="en-US"/>
          </a:p>
        </p:txBody>
      </p:sp>
    </p:spTree>
    <p:extLst>
      <p:ext uri="{BB962C8B-B14F-4D97-AF65-F5344CB8AC3E}">
        <p14:creationId xmlns:p14="http://schemas.microsoft.com/office/powerpoint/2010/main" val="275393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22</a:t>
            </a:fld>
            <a:endParaRPr lang="en-US"/>
          </a:p>
        </p:txBody>
      </p:sp>
    </p:spTree>
    <p:extLst>
      <p:ext uri="{BB962C8B-B14F-4D97-AF65-F5344CB8AC3E}">
        <p14:creationId xmlns:p14="http://schemas.microsoft.com/office/powerpoint/2010/main" val="360768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B5ADE670-207C-244F-B2E0-8B2E2F91583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0962" name="Rectangle 7">
            <a:extLst>
              <a:ext uri="{FF2B5EF4-FFF2-40B4-BE49-F238E27FC236}">
                <a16:creationId xmlns:a16="http://schemas.microsoft.com/office/drawing/2014/main" id="{E06E07A9-3997-FF43-AA57-B96F15DF93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FEBC203C-16F0-BB4A-9AC1-1DBBAF44FF25}"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63" name="Rectangle 2">
            <a:extLst>
              <a:ext uri="{FF2B5EF4-FFF2-40B4-BE49-F238E27FC236}">
                <a16:creationId xmlns:a16="http://schemas.microsoft.com/office/drawing/2014/main" id="{CC63C57D-02B1-8F47-AE22-460662144D0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02BDBCE6-98B9-7249-BFD0-6549EE516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290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6F6-D614-0B46-A0DB-D5A3A07F3C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67CD17-B01E-2840-9B53-B4862BE500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CBF7C5-54A5-C04E-9B23-D48FA3FA4BC5}"/>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5" name="Footer Placeholder 4">
            <a:extLst>
              <a:ext uri="{FF2B5EF4-FFF2-40B4-BE49-F238E27FC236}">
                <a16:creationId xmlns:a16="http://schemas.microsoft.com/office/drawing/2014/main" id="{B3478EC4-2A1D-7A4B-BDF7-65C11F538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E3D2D-F98F-644F-A99A-4EF2F16C8610}"/>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4185724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AA3-98A8-7E45-B751-5B20B8573D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4A4C7-CDB9-554F-A489-55DDFF0814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46CE2-8350-FB49-B3E6-D11A526A131E}"/>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5" name="Footer Placeholder 4">
            <a:extLst>
              <a:ext uri="{FF2B5EF4-FFF2-40B4-BE49-F238E27FC236}">
                <a16:creationId xmlns:a16="http://schemas.microsoft.com/office/drawing/2014/main" id="{DF0CA0A7-EA08-3547-AEDA-7E99010DE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4A0DD-D6B9-7746-8D08-D75CF4589F80}"/>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78474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CADF2-D3BC-B744-BAA2-685AA1C91E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425DE-9DC4-2D4F-B4AA-8D11C2F64B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BB7F9-FBCB-204B-877C-57C7D5AF0011}"/>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5" name="Footer Placeholder 4">
            <a:extLst>
              <a:ext uri="{FF2B5EF4-FFF2-40B4-BE49-F238E27FC236}">
                <a16:creationId xmlns:a16="http://schemas.microsoft.com/office/drawing/2014/main" id="{F22189DA-59A8-A249-B5FB-132C08A91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527F7-895A-CA42-9943-4CD0AB59CF01}"/>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82914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208BB-A01E-0142-96B0-53074A2E7741}" type="slidenum">
              <a:rPr lang="en-US" altLang="en-US"/>
              <a:pPr>
                <a:defRPr/>
              </a:pPr>
              <a:t>‹#›</a:t>
            </a:fld>
            <a:endParaRPr lang="en-US" altLang="en-US"/>
          </a:p>
        </p:txBody>
      </p:sp>
    </p:spTree>
    <p:extLst>
      <p:ext uri="{BB962C8B-B14F-4D97-AF65-F5344CB8AC3E}">
        <p14:creationId xmlns:p14="http://schemas.microsoft.com/office/powerpoint/2010/main" val="409381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BD1B9B-7515-E74F-A8AA-69B705F252CE}" type="slidenum">
              <a:rPr lang="en-US" altLang="en-US"/>
              <a:pPr>
                <a:defRPr/>
              </a:pPr>
              <a:t>‹#›</a:t>
            </a:fld>
            <a:endParaRPr lang="en-US" altLang="en-US"/>
          </a:p>
        </p:txBody>
      </p:sp>
    </p:spTree>
    <p:extLst>
      <p:ext uri="{BB962C8B-B14F-4D97-AF65-F5344CB8AC3E}">
        <p14:creationId xmlns:p14="http://schemas.microsoft.com/office/powerpoint/2010/main" val="458524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4AD53D-8EBC-AA42-BFC1-AF2C9A5C9A79}" type="slidenum">
              <a:rPr lang="en-US" altLang="en-US"/>
              <a:pPr>
                <a:defRPr/>
              </a:pPr>
              <a:t>‹#›</a:t>
            </a:fld>
            <a:endParaRPr lang="en-US" altLang="en-US"/>
          </a:p>
        </p:txBody>
      </p:sp>
    </p:spTree>
    <p:extLst>
      <p:ext uri="{BB962C8B-B14F-4D97-AF65-F5344CB8AC3E}">
        <p14:creationId xmlns:p14="http://schemas.microsoft.com/office/powerpoint/2010/main" val="40770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DE399-94E0-924B-918B-D2D72BE1B1FD}" type="slidenum">
              <a:rPr lang="en-US" altLang="en-US"/>
              <a:pPr>
                <a:defRPr/>
              </a:pPr>
              <a:t>‹#›</a:t>
            </a:fld>
            <a:endParaRPr lang="en-US" altLang="en-US"/>
          </a:p>
        </p:txBody>
      </p:sp>
    </p:spTree>
    <p:extLst>
      <p:ext uri="{BB962C8B-B14F-4D97-AF65-F5344CB8AC3E}">
        <p14:creationId xmlns:p14="http://schemas.microsoft.com/office/powerpoint/2010/main" val="2103804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FC8E2F-EB8B-7548-9201-C044C3F71579}" type="slidenum">
              <a:rPr lang="en-US" altLang="en-US"/>
              <a:pPr>
                <a:defRPr/>
              </a:pPr>
              <a:t>‹#›</a:t>
            </a:fld>
            <a:endParaRPr lang="en-US" altLang="en-US"/>
          </a:p>
        </p:txBody>
      </p:sp>
    </p:spTree>
    <p:extLst>
      <p:ext uri="{BB962C8B-B14F-4D97-AF65-F5344CB8AC3E}">
        <p14:creationId xmlns:p14="http://schemas.microsoft.com/office/powerpoint/2010/main" val="1281267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F8A70B-C9EA-FC4C-80E4-C636141418CE}" type="slidenum">
              <a:rPr lang="en-US" altLang="en-US"/>
              <a:pPr>
                <a:defRPr/>
              </a:pPr>
              <a:t>‹#›</a:t>
            </a:fld>
            <a:endParaRPr lang="en-US" altLang="en-US"/>
          </a:p>
        </p:txBody>
      </p:sp>
    </p:spTree>
    <p:extLst>
      <p:ext uri="{BB962C8B-B14F-4D97-AF65-F5344CB8AC3E}">
        <p14:creationId xmlns:p14="http://schemas.microsoft.com/office/powerpoint/2010/main" val="4120858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48001-43F2-B948-8418-653D9DAB7BB4}" type="slidenum">
              <a:rPr lang="en-US" altLang="en-US"/>
              <a:pPr>
                <a:defRPr/>
              </a:pPr>
              <a:t>‹#›</a:t>
            </a:fld>
            <a:endParaRPr lang="en-US" altLang="en-US"/>
          </a:p>
        </p:txBody>
      </p:sp>
    </p:spTree>
    <p:extLst>
      <p:ext uri="{BB962C8B-B14F-4D97-AF65-F5344CB8AC3E}">
        <p14:creationId xmlns:p14="http://schemas.microsoft.com/office/powerpoint/2010/main" val="313955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6076BA-C613-3E4D-B962-7D6D9E4005A0}" type="slidenum">
              <a:rPr lang="en-US" altLang="en-US"/>
              <a:pPr>
                <a:defRPr/>
              </a:pPr>
              <a:t>‹#›</a:t>
            </a:fld>
            <a:endParaRPr lang="en-US" altLang="en-US"/>
          </a:p>
        </p:txBody>
      </p:sp>
    </p:spTree>
    <p:extLst>
      <p:ext uri="{BB962C8B-B14F-4D97-AF65-F5344CB8AC3E}">
        <p14:creationId xmlns:p14="http://schemas.microsoft.com/office/powerpoint/2010/main" val="267692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3C1E5-0F10-F640-AE35-7F6D8B484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E52F9-F4A9-754B-AB7C-2CB98DC367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CD67D-CEF1-0341-898E-26375D4E35C1}"/>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5" name="Footer Placeholder 4">
            <a:extLst>
              <a:ext uri="{FF2B5EF4-FFF2-40B4-BE49-F238E27FC236}">
                <a16:creationId xmlns:a16="http://schemas.microsoft.com/office/drawing/2014/main" id="{1C63983E-C6DF-1642-BEBF-317BD446E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26AFC-3BCD-744C-BDFE-2AF3A5F45B60}"/>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533232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F6B43A-50E7-EF4C-BF40-4CEE06251B6F}" type="slidenum">
              <a:rPr lang="en-US" altLang="en-US"/>
              <a:pPr>
                <a:defRPr/>
              </a:pPr>
              <a:t>‹#›</a:t>
            </a:fld>
            <a:endParaRPr lang="en-US" altLang="en-US"/>
          </a:p>
        </p:txBody>
      </p:sp>
    </p:spTree>
    <p:extLst>
      <p:ext uri="{BB962C8B-B14F-4D97-AF65-F5344CB8AC3E}">
        <p14:creationId xmlns:p14="http://schemas.microsoft.com/office/powerpoint/2010/main" val="2145169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8AC25-2F05-C448-918E-DD99BC1BA51D}" type="slidenum">
              <a:rPr lang="en-US" altLang="en-US"/>
              <a:pPr>
                <a:defRPr/>
              </a:pPr>
              <a:t>‹#›</a:t>
            </a:fld>
            <a:endParaRPr lang="en-US" altLang="en-US"/>
          </a:p>
        </p:txBody>
      </p:sp>
    </p:spTree>
    <p:extLst>
      <p:ext uri="{BB962C8B-B14F-4D97-AF65-F5344CB8AC3E}">
        <p14:creationId xmlns:p14="http://schemas.microsoft.com/office/powerpoint/2010/main" val="1784202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40E93E-5CAE-F048-9A6A-8D1772131215}" type="slidenum">
              <a:rPr lang="en-US" altLang="en-US"/>
              <a:pPr>
                <a:defRPr/>
              </a:pPr>
              <a:t>‹#›</a:t>
            </a:fld>
            <a:endParaRPr lang="en-US" altLang="en-US"/>
          </a:p>
        </p:txBody>
      </p:sp>
    </p:spTree>
    <p:extLst>
      <p:ext uri="{BB962C8B-B14F-4D97-AF65-F5344CB8AC3E}">
        <p14:creationId xmlns:p14="http://schemas.microsoft.com/office/powerpoint/2010/main" val="2220435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CBEAB342-D89B-3E48-AB79-0698405F243C}"/>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3B4DBE58-BFE4-7449-856C-7338AD5689E0}"/>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C876D74E-67F4-9540-8438-9AE5CA06AC55}" type="slidenum">
              <a:rPr lang="en-US" altLang="en-US"/>
              <a:pPr/>
              <a:t>‹#›</a:t>
            </a:fld>
            <a:endParaRPr lang="en-US" altLang="en-US"/>
          </a:p>
        </p:txBody>
      </p:sp>
    </p:spTree>
    <p:extLst>
      <p:ext uri="{BB962C8B-B14F-4D97-AF65-F5344CB8AC3E}">
        <p14:creationId xmlns:p14="http://schemas.microsoft.com/office/powerpoint/2010/main" val="241917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B71EC30-DF40-9B44-A1F5-26E0F9CFEF08}"/>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608851DD-3C0F-5C4C-B79B-ECA340A1CDE4}"/>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6493D92C-2B4E-9D4F-9363-B65288D3B2D2}" type="slidenum">
              <a:rPr lang="en-US" altLang="en-US"/>
              <a:pPr/>
              <a:t>‹#›</a:t>
            </a:fld>
            <a:endParaRPr lang="en-US" altLang="en-US"/>
          </a:p>
        </p:txBody>
      </p:sp>
    </p:spTree>
    <p:extLst>
      <p:ext uri="{BB962C8B-B14F-4D97-AF65-F5344CB8AC3E}">
        <p14:creationId xmlns:p14="http://schemas.microsoft.com/office/powerpoint/2010/main" val="103090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481C3EE-0385-EB4A-8907-DE0B063279CB}"/>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1033AE3F-BE41-624F-AE7A-F225A1C1F46F}"/>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69CF7DA-AFD7-BF4F-A640-D2CF73DAECF1}" type="slidenum">
              <a:rPr lang="en-US" altLang="en-US"/>
              <a:pPr/>
              <a:t>‹#›</a:t>
            </a:fld>
            <a:endParaRPr lang="en-US" altLang="en-US"/>
          </a:p>
        </p:txBody>
      </p:sp>
    </p:spTree>
    <p:extLst>
      <p:ext uri="{BB962C8B-B14F-4D97-AF65-F5344CB8AC3E}">
        <p14:creationId xmlns:p14="http://schemas.microsoft.com/office/powerpoint/2010/main" val="1654961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86D75A0-00E2-F145-B781-1A5072D15C15}"/>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B906A1E1-DA87-6F43-9A80-1B2638F94BAD}"/>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D41131C-7BFE-964F-9EBA-43EFAF3D2255}" type="slidenum">
              <a:rPr lang="en-US" altLang="en-US"/>
              <a:pPr/>
              <a:t>‹#›</a:t>
            </a:fld>
            <a:endParaRPr lang="en-US" altLang="en-US"/>
          </a:p>
        </p:txBody>
      </p:sp>
    </p:spTree>
    <p:extLst>
      <p:ext uri="{BB962C8B-B14F-4D97-AF65-F5344CB8AC3E}">
        <p14:creationId xmlns:p14="http://schemas.microsoft.com/office/powerpoint/2010/main" val="320062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39B983B-F411-5D4D-BD47-ACE71B28AAB2}"/>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8" name="Rectangle 6">
            <a:extLst>
              <a:ext uri="{FF2B5EF4-FFF2-40B4-BE49-F238E27FC236}">
                <a16:creationId xmlns:a16="http://schemas.microsoft.com/office/drawing/2014/main" id="{866B7381-BC9C-B942-A478-9373D62349FB}"/>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5B4A7C4D-4FB2-A34B-9D26-34DCF190ACF9}" type="slidenum">
              <a:rPr lang="en-US" altLang="en-US"/>
              <a:pPr/>
              <a:t>‹#›</a:t>
            </a:fld>
            <a:endParaRPr lang="en-US" altLang="en-US"/>
          </a:p>
        </p:txBody>
      </p:sp>
    </p:spTree>
    <p:extLst>
      <p:ext uri="{BB962C8B-B14F-4D97-AF65-F5344CB8AC3E}">
        <p14:creationId xmlns:p14="http://schemas.microsoft.com/office/powerpoint/2010/main" val="1412495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97894F35-3837-1440-AAE5-9C8A7DEBF08A}"/>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4" name="Rectangle 6">
            <a:extLst>
              <a:ext uri="{FF2B5EF4-FFF2-40B4-BE49-F238E27FC236}">
                <a16:creationId xmlns:a16="http://schemas.microsoft.com/office/drawing/2014/main" id="{32E941BA-84D4-E049-BEBF-9A17AF97EFD3}"/>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305D650F-BD8A-6C4A-B589-098D028BF7A2}" type="slidenum">
              <a:rPr lang="en-US" altLang="en-US"/>
              <a:pPr/>
              <a:t>‹#›</a:t>
            </a:fld>
            <a:endParaRPr lang="en-US" altLang="en-US"/>
          </a:p>
        </p:txBody>
      </p:sp>
    </p:spTree>
    <p:extLst>
      <p:ext uri="{BB962C8B-B14F-4D97-AF65-F5344CB8AC3E}">
        <p14:creationId xmlns:p14="http://schemas.microsoft.com/office/powerpoint/2010/main" val="1261046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691F803-6BEC-5B4B-9DD6-5DE6FC0965FD}"/>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3" name="Rectangle 6">
            <a:extLst>
              <a:ext uri="{FF2B5EF4-FFF2-40B4-BE49-F238E27FC236}">
                <a16:creationId xmlns:a16="http://schemas.microsoft.com/office/drawing/2014/main" id="{C38DF713-2D6E-C841-9569-281A55B9D07A}"/>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601C0456-4950-5E45-A33D-443E39C1FB6C}" type="slidenum">
              <a:rPr lang="en-US" altLang="en-US"/>
              <a:pPr/>
              <a:t>‹#›</a:t>
            </a:fld>
            <a:endParaRPr lang="en-US" altLang="en-US"/>
          </a:p>
        </p:txBody>
      </p:sp>
    </p:spTree>
    <p:extLst>
      <p:ext uri="{BB962C8B-B14F-4D97-AF65-F5344CB8AC3E}">
        <p14:creationId xmlns:p14="http://schemas.microsoft.com/office/powerpoint/2010/main" val="231978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9CFE-B6CC-1A46-AB8E-997B7950BB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26DA6A-D919-624F-B213-B228AFA415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AB42CA-A9FF-4847-BF0E-2846BB54B9B0}"/>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5" name="Footer Placeholder 4">
            <a:extLst>
              <a:ext uri="{FF2B5EF4-FFF2-40B4-BE49-F238E27FC236}">
                <a16:creationId xmlns:a16="http://schemas.microsoft.com/office/drawing/2014/main" id="{491D5199-AA13-3F4A-B25D-A773B5746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79FED-AAC8-A543-823B-0CAAD28491C8}"/>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505002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2B474E2-446C-494F-8620-FDD0F1B0B5BF}"/>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348FCAF0-3239-CA4A-A91F-A53E044CB145}"/>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53FFC1B-CBC8-5140-AC68-B26460F6A4A4}" type="slidenum">
              <a:rPr lang="en-US" altLang="en-US"/>
              <a:pPr/>
              <a:t>‹#›</a:t>
            </a:fld>
            <a:endParaRPr lang="en-US" altLang="en-US"/>
          </a:p>
        </p:txBody>
      </p:sp>
    </p:spTree>
    <p:extLst>
      <p:ext uri="{BB962C8B-B14F-4D97-AF65-F5344CB8AC3E}">
        <p14:creationId xmlns:p14="http://schemas.microsoft.com/office/powerpoint/2010/main" val="2865901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68195A3-DC5A-DB4E-8C5A-FC3A9FFB4D9D}"/>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0D3FBEDB-F7D6-DF41-AD3A-F3BE537402E9}"/>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B2ACA7DE-721E-2D41-865C-3F5EDDA2BCAE}" type="slidenum">
              <a:rPr lang="en-US" altLang="en-US"/>
              <a:pPr/>
              <a:t>‹#›</a:t>
            </a:fld>
            <a:endParaRPr lang="en-US" altLang="en-US"/>
          </a:p>
        </p:txBody>
      </p:sp>
    </p:spTree>
    <p:extLst>
      <p:ext uri="{BB962C8B-B14F-4D97-AF65-F5344CB8AC3E}">
        <p14:creationId xmlns:p14="http://schemas.microsoft.com/office/powerpoint/2010/main" val="44021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C2141D1-A571-794C-B5F4-83A8668A566A}"/>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65D964BF-9EFF-A043-A30F-458031D2D6C2}"/>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5DFF7B0E-44D4-A94F-AA40-6B957C288EC3}" type="slidenum">
              <a:rPr lang="en-US" altLang="en-US"/>
              <a:pPr/>
              <a:t>‹#›</a:t>
            </a:fld>
            <a:endParaRPr lang="en-US" altLang="en-US"/>
          </a:p>
        </p:txBody>
      </p:sp>
    </p:spTree>
    <p:extLst>
      <p:ext uri="{BB962C8B-B14F-4D97-AF65-F5344CB8AC3E}">
        <p14:creationId xmlns:p14="http://schemas.microsoft.com/office/powerpoint/2010/main" val="1837476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6E04437-7041-5342-B446-AC5B20404B4F}"/>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3F20FE95-4462-2C41-9717-E947ABBBA2E6}"/>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06918993-9EEC-594B-88FE-BD31C804433C}" type="slidenum">
              <a:rPr lang="en-US" altLang="en-US"/>
              <a:pPr/>
              <a:t>‹#›</a:t>
            </a:fld>
            <a:endParaRPr lang="en-US" altLang="en-US"/>
          </a:p>
        </p:txBody>
      </p:sp>
    </p:spTree>
    <p:extLst>
      <p:ext uri="{BB962C8B-B14F-4D97-AF65-F5344CB8AC3E}">
        <p14:creationId xmlns:p14="http://schemas.microsoft.com/office/powerpoint/2010/main" val="2035571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5">
            <a:extLst>
              <a:ext uri="{FF2B5EF4-FFF2-40B4-BE49-F238E27FC236}">
                <a16:creationId xmlns:a16="http://schemas.microsoft.com/office/drawing/2014/main" id="{944301B3-01C5-8D42-B93D-5FCB630494C9}"/>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9F8C4832-F07E-FA40-9144-4EE082C8F046}"/>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2800AE07-D4CB-044A-A41C-672C1D213E24}" type="slidenum">
              <a:rPr lang="en-US" altLang="en-US"/>
              <a:pPr/>
              <a:t>‹#›</a:t>
            </a:fld>
            <a:endParaRPr lang="en-US" altLang="en-US"/>
          </a:p>
        </p:txBody>
      </p:sp>
    </p:spTree>
    <p:extLst>
      <p:ext uri="{BB962C8B-B14F-4D97-AF65-F5344CB8AC3E}">
        <p14:creationId xmlns:p14="http://schemas.microsoft.com/office/powerpoint/2010/main" val="706422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E231419-5542-2346-94AF-BDCE35B0EE4E}"/>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A06F9882-A754-EE44-A11A-B8D33F34726A}"/>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DA7843EB-83D4-604A-9981-EC6F571BA1B5}" type="slidenum">
              <a:rPr lang="en-US" altLang="en-US"/>
              <a:pPr/>
              <a:t>‹#›</a:t>
            </a:fld>
            <a:endParaRPr lang="en-US" altLang="en-US"/>
          </a:p>
        </p:txBody>
      </p:sp>
    </p:spTree>
    <p:extLst>
      <p:ext uri="{BB962C8B-B14F-4D97-AF65-F5344CB8AC3E}">
        <p14:creationId xmlns:p14="http://schemas.microsoft.com/office/powerpoint/2010/main" val="3942043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325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9E7-C4DE-4347-8611-D446359298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30B63-9F2E-F448-806E-5B324AF037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D29B26-CD77-1C4E-A0F7-E44EB381CD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41B93-9596-614C-9191-86BFEAE8DF01}"/>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6" name="Footer Placeholder 5">
            <a:extLst>
              <a:ext uri="{FF2B5EF4-FFF2-40B4-BE49-F238E27FC236}">
                <a16:creationId xmlns:a16="http://schemas.microsoft.com/office/drawing/2014/main" id="{9A72167B-7088-5A42-9B1A-45C3ABBB6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4765E-58CE-6741-B0AA-CAFD2AD783CF}"/>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53192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DE2F-9862-1A43-86DE-860E9D072E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0DC30E-14EB-D54D-B230-85A70DE06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F924E2-AA9F-8C44-803B-CB37BB2533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D75AA1-D8C3-5144-B6AD-68DC5EA71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2073DD-9C0E-7E43-993E-B7453B313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4DAF94-4658-F84C-A53E-C672EE7588BD}"/>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8" name="Footer Placeholder 7">
            <a:extLst>
              <a:ext uri="{FF2B5EF4-FFF2-40B4-BE49-F238E27FC236}">
                <a16:creationId xmlns:a16="http://schemas.microsoft.com/office/drawing/2014/main" id="{FE5B60E1-7C81-0748-9F0F-D061A8C2FC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E7EE1-683A-844F-BACA-DF81DCF32BD6}"/>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44231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19353-23CA-F74C-B2A9-FECB90B016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D399FD-26E0-5D44-A52C-DD8782B2249F}"/>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4" name="Footer Placeholder 3">
            <a:extLst>
              <a:ext uri="{FF2B5EF4-FFF2-40B4-BE49-F238E27FC236}">
                <a16:creationId xmlns:a16="http://schemas.microsoft.com/office/drawing/2014/main" id="{25A5718F-CBF4-F845-ABC1-385650CF0A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ACD296-94C7-9B49-8732-41FA719BFA1B}"/>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61676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D255E-3DAB-7440-8DDD-FB7AD9A4A89D}"/>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3" name="Footer Placeholder 2">
            <a:extLst>
              <a:ext uri="{FF2B5EF4-FFF2-40B4-BE49-F238E27FC236}">
                <a16:creationId xmlns:a16="http://schemas.microsoft.com/office/drawing/2014/main" id="{559841A7-720B-9B4B-8253-EC82E4429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22C381-D4EB-0944-955C-D1B39D22B171}"/>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55395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1DEA-DC2B-7A4A-A5A0-2AE5D23A43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1B920F-71E6-1648-9DBB-064DA6599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7D3F92-290F-5343-AF84-9321407BE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4DB684-F002-C243-88B3-EB0291F3B4AB}"/>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6" name="Footer Placeholder 5">
            <a:extLst>
              <a:ext uri="{FF2B5EF4-FFF2-40B4-BE49-F238E27FC236}">
                <a16:creationId xmlns:a16="http://schemas.microsoft.com/office/drawing/2014/main" id="{FD40028E-CE3E-304A-A9C8-B9587D93F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3686D-6FA5-7C4E-AA79-04512AB034BB}"/>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426777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80E0-B3D7-8948-9F62-3A7DF9A47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74A96-0982-B44D-9EE6-436C898580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D32E4B-10EB-434F-8473-BF69888C0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43E2C-0992-434B-99CF-230229219365}"/>
              </a:ext>
            </a:extLst>
          </p:cNvPr>
          <p:cNvSpPr>
            <a:spLocks noGrp="1"/>
          </p:cNvSpPr>
          <p:nvPr>
            <p:ph type="dt" sz="half" idx="10"/>
          </p:nvPr>
        </p:nvSpPr>
        <p:spPr/>
        <p:txBody>
          <a:bodyPr/>
          <a:lstStyle/>
          <a:p>
            <a:fld id="{71870437-D47E-F142-ADE9-1AAB18E3899A}" type="datetimeFigureOut">
              <a:rPr lang="en-US" smtClean="0"/>
              <a:t>9/23/24</a:t>
            </a:fld>
            <a:endParaRPr lang="en-US"/>
          </a:p>
        </p:txBody>
      </p:sp>
      <p:sp>
        <p:nvSpPr>
          <p:cNvPr id="6" name="Footer Placeholder 5">
            <a:extLst>
              <a:ext uri="{FF2B5EF4-FFF2-40B4-BE49-F238E27FC236}">
                <a16:creationId xmlns:a16="http://schemas.microsoft.com/office/drawing/2014/main" id="{A23E168E-45A7-934C-9212-05C31E9DE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1B1B8-F301-A24F-B734-151925A757BC}"/>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186479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D6B9DF-63FA-F14F-B82E-248059CB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DF234-E9B7-9D40-B2AB-97101A0E1E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0A0B6-D068-DC4F-979F-36DDE2C18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70437-D47E-F142-ADE9-1AAB18E3899A}" type="datetimeFigureOut">
              <a:rPr lang="en-US" smtClean="0"/>
              <a:t>9/23/24</a:t>
            </a:fld>
            <a:endParaRPr lang="en-US"/>
          </a:p>
        </p:txBody>
      </p:sp>
      <p:sp>
        <p:nvSpPr>
          <p:cNvPr id="5" name="Footer Placeholder 4">
            <a:extLst>
              <a:ext uri="{FF2B5EF4-FFF2-40B4-BE49-F238E27FC236}">
                <a16:creationId xmlns:a16="http://schemas.microsoft.com/office/drawing/2014/main" id="{DCFC27A2-2315-E24C-BA37-BAAF8B5321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D2EC72-C277-1441-967A-084C46EE01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547FC-2745-8E42-9E3B-8F96B317552B}" type="slidenum">
              <a:rPr lang="en-US" smtClean="0"/>
              <a:t>‹#›</a:t>
            </a:fld>
            <a:endParaRPr lang="en-US"/>
          </a:p>
        </p:txBody>
      </p:sp>
    </p:spTree>
    <p:extLst>
      <p:ext uri="{BB962C8B-B14F-4D97-AF65-F5344CB8AC3E}">
        <p14:creationId xmlns:p14="http://schemas.microsoft.com/office/powerpoint/2010/main" val="1819375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2DD626B-9ACD-614B-A0BC-F78C3634D4C9}" type="slidenum">
              <a:rPr lang="en-US" altLang="en-US"/>
              <a:pPr>
                <a:defRPr/>
              </a:pPr>
              <a:t>‹#›</a:t>
            </a:fld>
            <a:endParaRPr lang="en-US" altLang="en-US"/>
          </a:p>
        </p:txBody>
      </p:sp>
    </p:spTree>
    <p:extLst>
      <p:ext uri="{BB962C8B-B14F-4D97-AF65-F5344CB8AC3E}">
        <p14:creationId xmlns:p14="http://schemas.microsoft.com/office/powerpoint/2010/main" val="1992468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96D0330-6613-1247-87E8-67CC6DB5588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461DDA94-903A-2343-B2B5-794D39CF8FA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9781" name="Rectangle 5">
            <a:extLst>
              <a:ext uri="{FF2B5EF4-FFF2-40B4-BE49-F238E27FC236}">
                <a16:creationId xmlns:a16="http://schemas.microsoft.com/office/drawing/2014/main" id="{25070269-D443-CA4A-917D-9209DD95F96D}"/>
              </a:ext>
            </a:extLst>
          </p:cNvPr>
          <p:cNvSpPr>
            <a:spLocks noGrp="1" noChangeArrowheads="1"/>
          </p:cNvSpPr>
          <p:nvPr>
            <p:ph type="ftr" sz="quarter" idx="3"/>
          </p:nvPr>
        </p:nvSpPr>
        <p:spPr bwMode="auto">
          <a:xfrm>
            <a:off x="609600" y="6381750"/>
            <a:ext cx="6502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cs typeface="Arial" charset="0"/>
              </a:defRPr>
            </a:lvl1pPr>
          </a:lstStyle>
          <a:p>
            <a:pPr>
              <a:defRPr/>
            </a:pPr>
            <a:r>
              <a:rPr lang="en-US"/>
              <a:t>Kerfeld and Scott, PLoS Biology 2010</a:t>
            </a:r>
          </a:p>
        </p:txBody>
      </p:sp>
      <p:sp>
        <p:nvSpPr>
          <p:cNvPr id="459782" name="Rectangle 6">
            <a:extLst>
              <a:ext uri="{FF2B5EF4-FFF2-40B4-BE49-F238E27FC236}">
                <a16:creationId xmlns:a16="http://schemas.microsoft.com/office/drawing/2014/main" id="{8479617A-6709-2C4E-B549-8DBA0F68DDF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fld id="{609A60FB-D73F-B649-8411-B4A816089FCB}" type="slidenum">
              <a:rPr lang="en-US" altLang="en-US"/>
              <a:pPr/>
              <a:t>‹#›</a:t>
            </a:fld>
            <a:endParaRPr lang="en-US" altLang="en-US"/>
          </a:p>
        </p:txBody>
      </p:sp>
      <p:sp>
        <p:nvSpPr>
          <p:cNvPr id="5" name="Rectangle 4">
            <a:extLst>
              <a:ext uri="{FF2B5EF4-FFF2-40B4-BE49-F238E27FC236}">
                <a16:creationId xmlns:a16="http://schemas.microsoft.com/office/drawing/2014/main" id="{2EE3683F-B730-F140-A947-138AA09661F2}"/>
              </a:ext>
            </a:extLst>
          </p:cNvPr>
          <p:cNvSpPr/>
          <p:nvPr userDrawn="1"/>
        </p:nvSpPr>
        <p:spPr>
          <a:xfrm>
            <a:off x="0" y="0"/>
            <a:ext cx="12192000" cy="6858000"/>
          </a:xfrm>
          <a:prstGeom prst="rect">
            <a:avLst/>
          </a:prstGeom>
          <a:noFill/>
          <a:ln w="19050">
            <a:solidFill>
              <a:srgbClr val="A1A7B3"/>
            </a:solidFill>
          </a:ln>
        </p:spPr>
        <p:style>
          <a:lnRef idx="2">
            <a:schemeClr val="accent1">
              <a:shade val="50000"/>
            </a:schemeClr>
          </a:lnRef>
          <a:fillRef idx="1">
            <a:schemeClr val="accent1"/>
          </a:fillRef>
          <a:effectRef idx="0">
            <a:schemeClr val="accent1"/>
          </a:effectRef>
          <a:fontRef idx="minor">
            <a:schemeClr val="lt1"/>
          </a:fontRef>
        </p:style>
        <p:txBody>
          <a:bodyPr lIns="20510" tIns="10255" rIns="20510" bIns="10255" anchor="ctr"/>
          <a:lstStyle/>
          <a:p>
            <a:pPr algn="ctr" defTabSz="914151" eaLnBrk="1" fontAlgn="auto" hangingPunct="1">
              <a:spcBef>
                <a:spcPts val="0"/>
              </a:spcBef>
              <a:spcAft>
                <a:spcPts val="0"/>
              </a:spcAft>
              <a:defRPr/>
            </a:pPr>
            <a:endParaRPr lang="en-US" sz="1800" b="0">
              <a:ln>
                <a:solidFill>
                  <a:srgbClr val="A1A7B3"/>
                </a:solidFill>
              </a:ln>
              <a:solidFill>
                <a:srgbClr val="FFFFFF"/>
              </a:solidFill>
            </a:endParaRPr>
          </a:p>
        </p:txBody>
      </p:sp>
    </p:spTree>
    <p:extLst>
      <p:ext uri="{BB962C8B-B14F-4D97-AF65-F5344CB8AC3E}">
        <p14:creationId xmlns:p14="http://schemas.microsoft.com/office/powerpoint/2010/main" val="431426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ivethirtyeight.com/features/science-isnt-broken/#part1" TargetMode="External"/><Relationship Id="rId2" Type="http://schemas.openxmlformats.org/officeDocument/2006/relationships/hyperlink" Target="https://projects.fivethirtyeight.com/p-hacki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mathworld.wolfram.com/BonferroniCorrection.html" TargetMode="External"/><Relationship Id="rId2" Type="http://schemas.openxmlformats.org/officeDocument/2006/relationships/hyperlink" Target="https://en.wikipedia.org/wiki/Data_dredgin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Verbal_overshadowing" TargetMode="External"/><Relationship Id="rId2" Type="http://schemas.openxmlformats.org/officeDocument/2006/relationships/hyperlink" Target="https://en.wikipedia.org/wiki/Decline_effect" TargetMode="External"/><Relationship Id="rId1" Type="http://schemas.openxmlformats.org/officeDocument/2006/relationships/slideLayout" Target="../slideLayouts/slideLayout2.xml"/><Relationship Id="rId4" Type="http://schemas.openxmlformats.org/officeDocument/2006/relationships/hyperlink" Target="https://www.newyorker.com/magazine/2010/12/13/the-truth-wears-of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3389/fpsyt.2017.00275"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journals.plos.org/plosmedicine/article?id=10.1371/journal.pmed.0050045"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https://j.p.gogarten.uconn.edu/mcb3421_2019/fasta_search.html#gi%7C3122907" TargetMode="Externa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hyperlink" Target="http://www.ncbi.nlm.nih.gov/BLAST/Blast.cgi?CMD=Web&amp;LAYOUT=TwoWindows&amp;AUTO_FORMAT=Semiauto&amp;ALIGNMENTS=250&amp;ALIGNMENT_VIEW=Pairwise&amp;CDD_SEARCH=on&amp;CLIENT=web&amp;DATABASE=nr&amp;DESCRIPTIONS=500&amp;ENTREZ_QUERY=(none)&amp;EXPECT=10&amp;FILTER=L&amp;FORMAT_OBJECT=Alignm" TargetMode="External"/><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hyperlink" Target="https://phagesdb.org/blastp/KashFlow_CDS_155/" TargetMode="External"/><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carrot.mcb.uconn.edu/mcb372/old/UNIXCOMM.htm" TargetMode="External"/><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hyperlink" Target="ftp://ftp.uconn.edu/packages/ssh/pc/" TargetMode="External"/><Relationship Id="rId5" Type="http://schemas.openxmlformats.org/officeDocument/2006/relationships/hyperlink" Target="http://www.chiark.greenend.org.uk/~sgtatham/putty/download.html" TargetMode="External"/><Relationship Id="rId4" Type="http://schemas.openxmlformats.org/officeDocument/2006/relationships/hyperlink" Target="http://catcode.com/teachmod/"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hyperlink" Target="http://carrot.mcb.uconn.edu/mcb372/old/UNIXCOMM.htm" TargetMode="External"/><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hyperlink" Target="http://kb.iu.edu/data/abdb.htm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codecademy.com/courses/learn-the-command-line" TargetMode="External"/><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hyperlink" Target="https://www.barebones.com/products/bbedit/" TargetMode="External"/><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hyperlink" Target="https://filezilla-project.org/" TargetMode="External"/><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en.wikipedia.org/wiki/Standard_score" TargetMode="Externa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3D1F-C24C-3A02-4832-AE3D080EA3EC}"/>
              </a:ext>
            </a:extLst>
          </p:cNvPr>
          <p:cNvSpPr>
            <a:spLocks noGrp="1"/>
          </p:cNvSpPr>
          <p:nvPr>
            <p:ph type="title"/>
          </p:nvPr>
        </p:nvSpPr>
        <p:spPr>
          <a:xfrm>
            <a:off x="914400" y="2177"/>
            <a:ext cx="10363200" cy="1143000"/>
          </a:xfrm>
        </p:spPr>
        <p:txBody>
          <a:bodyPr/>
          <a:lstStyle/>
          <a:p>
            <a:r>
              <a:rPr lang="en-US" dirty="0"/>
              <a:t>From Lab 4 you should have</a:t>
            </a:r>
          </a:p>
        </p:txBody>
      </p:sp>
      <p:sp>
        <p:nvSpPr>
          <p:cNvPr id="3" name="Content Placeholder 2">
            <a:extLst>
              <a:ext uri="{FF2B5EF4-FFF2-40B4-BE49-F238E27FC236}">
                <a16:creationId xmlns:a16="http://schemas.microsoft.com/office/drawing/2014/main" id="{84957E36-5974-648F-8E0C-907901754A27}"/>
              </a:ext>
            </a:extLst>
          </p:cNvPr>
          <p:cNvSpPr>
            <a:spLocks noGrp="1"/>
          </p:cNvSpPr>
          <p:nvPr>
            <p:ph idx="1"/>
          </p:nvPr>
        </p:nvSpPr>
        <p:spPr>
          <a:xfrm>
            <a:off x="352098" y="924459"/>
            <a:ext cx="11734799" cy="6786154"/>
          </a:xfrm>
        </p:spPr>
        <p:txBody>
          <a:bodyPr/>
          <a:lstStyle/>
          <a:p>
            <a:r>
              <a:rPr lang="en-US" sz="2400" dirty="0">
                <a:latin typeface="Calibri Light" panose="020F0302020204030204" pitchFamily="34" charset="0"/>
                <a:cs typeface="Calibri Light" panose="020F0302020204030204" pitchFamily="34" charset="0"/>
              </a:rPr>
              <a:t>The amino acid sequence of the </a:t>
            </a:r>
            <a:r>
              <a:rPr lang="en-US" sz="2400" b="1" dirty="0">
                <a:latin typeface="Calibri Light" panose="020F0302020204030204" pitchFamily="34" charset="0"/>
                <a:cs typeface="Calibri Light" panose="020F0302020204030204" pitchFamily="34" charset="0"/>
              </a:rPr>
              <a:t>gene that encodes the putative intein</a:t>
            </a:r>
          </a:p>
          <a:p>
            <a:r>
              <a:rPr lang="en-US" sz="2400" dirty="0">
                <a:latin typeface="Calibri Light" panose="020F0302020204030204" pitchFamily="34" charset="0"/>
                <a:cs typeface="Calibri Light" panose="020F0302020204030204" pitchFamily="34" charset="0"/>
              </a:rPr>
              <a:t>A homolog of the </a:t>
            </a:r>
            <a:r>
              <a:rPr lang="en-US" sz="2400" b="1" dirty="0">
                <a:latin typeface="Calibri Light" panose="020F0302020204030204" pitchFamily="34" charset="0"/>
                <a:cs typeface="Calibri Light" panose="020F0302020204030204" pitchFamily="34" charset="0"/>
              </a:rPr>
              <a:t>gene that does not contain the intein</a:t>
            </a:r>
            <a:r>
              <a:rPr lang="en-US" sz="2400" dirty="0">
                <a:latin typeface="Calibri Light" panose="020F0302020204030204" pitchFamily="34" charset="0"/>
                <a:cs typeface="Calibri Light" panose="020F0302020204030204" pitchFamily="34" charset="0"/>
              </a:rPr>
              <a:t>.  </a:t>
            </a:r>
            <a:br>
              <a:rPr lang="en-US"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Let me know, if you failed in obtaining this.  The reasons may be </a:t>
            </a:r>
          </a:p>
          <a:p>
            <a:pPr lvl="1"/>
            <a:r>
              <a:rPr lang="en-US" sz="2400" dirty="0">
                <a:latin typeface="Calibri Light" panose="020F0302020204030204" pitchFamily="34" charset="0"/>
                <a:cs typeface="Calibri Light" panose="020F0302020204030204" pitchFamily="34" charset="0"/>
              </a:rPr>
              <a:t>this is not an intein</a:t>
            </a:r>
          </a:p>
          <a:p>
            <a:pPr lvl="1"/>
            <a:r>
              <a:rPr lang="en-US" sz="2400" dirty="0">
                <a:latin typeface="Calibri Light" panose="020F0302020204030204" pitchFamily="34" charset="0"/>
                <a:cs typeface="Calibri Light" panose="020F0302020204030204" pitchFamily="34" charset="0"/>
              </a:rPr>
              <a:t>there are so many intein containing homologs that the matches without the intein are not listed in the blast search.</a:t>
            </a:r>
          </a:p>
          <a:p>
            <a:pPr lvl="1"/>
            <a:r>
              <a:rPr lang="en-US" sz="2400" dirty="0">
                <a:latin typeface="Calibri Light" panose="020F0302020204030204" pitchFamily="34" charset="0"/>
                <a:cs typeface="Calibri Light" panose="020F0302020204030204" pitchFamily="34" charset="0"/>
              </a:rPr>
              <a:t>This is a really strange intein.</a:t>
            </a:r>
          </a:p>
          <a:p>
            <a:r>
              <a:rPr lang="en-US" sz="2400" dirty="0">
                <a:latin typeface="Calibri Light" panose="020F0302020204030204" pitchFamily="34" charset="0"/>
                <a:cs typeface="Calibri Light" panose="020F0302020204030204" pitchFamily="34" charset="0"/>
              </a:rPr>
              <a:t>The </a:t>
            </a:r>
            <a:r>
              <a:rPr lang="en-US" sz="2400" dirty="0" err="1">
                <a:latin typeface="Calibri Light" panose="020F0302020204030204" pitchFamily="34" charset="0"/>
                <a:cs typeface="Calibri Light" panose="020F0302020204030204" pitchFamily="34" charset="0"/>
              </a:rPr>
              <a:t>phamily</a:t>
            </a:r>
            <a:r>
              <a:rPr lang="en-US" sz="2400" dirty="0">
                <a:latin typeface="Calibri Light" panose="020F0302020204030204" pitchFamily="34" charset="0"/>
                <a:cs typeface="Calibri Light" panose="020F0302020204030204" pitchFamily="34" charset="0"/>
              </a:rPr>
              <a:t> or phamilies to which the intein containing and intein free genes belong</a:t>
            </a:r>
            <a:br>
              <a:rPr lang="en-US"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based on the size of the gene, the plus and minus intein genes may be  classified into different phams</a:t>
            </a:r>
          </a:p>
          <a:p>
            <a:pPr marL="0" indent="0">
              <a:buNone/>
            </a:pPr>
            <a:endParaRPr lang="en-US" dirty="0"/>
          </a:p>
        </p:txBody>
      </p:sp>
    </p:spTree>
    <p:extLst>
      <p:ext uri="{BB962C8B-B14F-4D97-AF65-F5344CB8AC3E}">
        <p14:creationId xmlns:p14="http://schemas.microsoft.com/office/powerpoint/2010/main" val="2402811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28B60-1311-B048-9287-BC149294BAF9}"/>
              </a:ext>
            </a:extLst>
          </p:cNvPr>
          <p:cNvPicPr>
            <a:picLocks noChangeAspect="1"/>
          </p:cNvPicPr>
          <p:nvPr/>
        </p:nvPicPr>
        <p:blipFill>
          <a:blip r:embed="rId2"/>
          <a:stretch>
            <a:fillRect/>
          </a:stretch>
        </p:blipFill>
        <p:spPr>
          <a:xfrm>
            <a:off x="3818113" y="0"/>
            <a:ext cx="7635858" cy="6858000"/>
          </a:xfrm>
          <a:prstGeom prst="rect">
            <a:avLst/>
          </a:prstGeom>
        </p:spPr>
      </p:pic>
      <p:sp>
        <p:nvSpPr>
          <p:cNvPr id="5" name="TextBox 4">
            <a:extLst>
              <a:ext uri="{FF2B5EF4-FFF2-40B4-BE49-F238E27FC236}">
                <a16:creationId xmlns:a16="http://schemas.microsoft.com/office/drawing/2014/main" id="{B1710174-B4DE-E14A-AD54-EA803120564A}"/>
              </a:ext>
            </a:extLst>
          </p:cNvPr>
          <p:cNvSpPr txBox="1"/>
          <p:nvPr/>
        </p:nvSpPr>
        <p:spPr>
          <a:xfrm>
            <a:off x="368968" y="1283368"/>
            <a:ext cx="3216443" cy="1754326"/>
          </a:xfrm>
          <a:prstGeom prst="rect">
            <a:avLst/>
          </a:prstGeom>
          <a:noFill/>
        </p:spPr>
        <p:txBody>
          <a:bodyPr wrap="square" rtlCol="0">
            <a:spAutoFit/>
          </a:bodyPr>
          <a:lstStyle/>
          <a:p>
            <a:r>
              <a:rPr lang="en-US" dirty="0"/>
              <a:t>FASTA databank search</a:t>
            </a:r>
          </a:p>
          <a:p>
            <a:endParaRPr lang="en-US" dirty="0"/>
          </a:p>
          <a:p>
            <a:r>
              <a:rPr lang="en-US" dirty="0"/>
              <a:t>(Distribution under H</a:t>
            </a:r>
            <a:r>
              <a:rPr lang="en-US" baseline="-25000" dirty="0"/>
              <a:t>0</a:t>
            </a:r>
            <a:r>
              <a:rPr lang="en-US" dirty="0"/>
              <a:t> is estimated from the data, i.e. all scores against the databank sequences)</a:t>
            </a:r>
          </a:p>
        </p:txBody>
      </p:sp>
    </p:spTree>
    <p:extLst>
      <p:ext uri="{BB962C8B-B14F-4D97-AF65-F5344CB8AC3E}">
        <p14:creationId xmlns:p14="http://schemas.microsoft.com/office/powerpoint/2010/main" val="1554056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629B-8CBE-F548-B494-FB79BA5BDBDF}"/>
              </a:ext>
            </a:extLst>
          </p:cNvPr>
          <p:cNvSpPr>
            <a:spLocks noGrp="1"/>
          </p:cNvSpPr>
          <p:nvPr>
            <p:ph type="title"/>
          </p:nvPr>
        </p:nvSpPr>
        <p:spPr>
          <a:xfrm>
            <a:off x="688075" y="351477"/>
            <a:ext cx="10515600" cy="1325563"/>
          </a:xfrm>
        </p:spPr>
        <p:txBody>
          <a:bodyPr/>
          <a:lstStyle/>
          <a:p>
            <a:r>
              <a:rPr lang="en-US" dirty="0"/>
              <a:t>False Positives </a:t>
            </a:r>
            <a:r>
              <a:rPr lang="en-US" sz="2800" dirty="0"/>
              <a:t>(probability of) </a:t>
            </a:r>
          </a:p>
        </p:txBody>
      </p:sp>
      <p:sp>
        <p:nvSpPr>
          <p:cNvPr id="3" name="Content Placeholder 2">
            <a:extLst>
              <a:ext uri="{FF2B5EF4-FFF2-40B4-BE49-F238E27FC236}">
                <a16:creationId xmlns:a16="http://schemas.microsoft.com/office/drawing/2014/main" id="{28A9D78C-7CAE-2847-B529-558E055A3029}"/>
              </a:ext>
            </a:extLst>
          </p:cNvPr>
          <p:cNvSpPr>
            <a:spLocks noGrp="1"/>
          </p:cNvSpPr>
          <p:nvPr>
            <p:ph idx="1"/>
          </p:nvPr>
        </p:nvSpPr>
        <p:spPr>
          <a:xfrm>
            <a:off x="688075" y="1552670"/>
            <a:ext cx="10515600" cy="5068136"/>
          </a:xfrm>
        </p:spPr>
        <p:txBody>
          <a:bodyPr>
            <a:normAutofit/>
          </a:bodyPr>
          <a:lstStyle/>
          <a:p>
            <a:pPr marL="0" indent="0">
              <a:buNone/>
            </a:pPr>
            <a:r>
              <a:rPr lang="en-US" sz="2400" dirty="0"/>
              <a:t>The probability of have the observed outcome under the null hypothesis </a:t>
            </a:r>
            <a:br>
              <a:rPr lang="en-US" sz="2200" dirty="0">
                <a:latin typeface="+mj-lt"/>
              </a:rPr>
            </a:br>
            <a:r>
              <a:rPr lang="en-US" sz="2200" dirty="0">
                <a:latin typeface="+mj-lt"/>
              </a:rPr>
              <a:t>(the drug doesn’t make a difference, the sequences aren’t related, the target sites are not particularly conserved …)</a:t>
            </a:r>
          </a:p>
          <a:p>
            <a:pPr marL="0" indent="0">
              <a:buNone/>
            </a:pPr>
            <a:r>
              <a:rPr lang="en-US" dirty="0"/>
              <a:t>Example: Sequence similarity between two sequences. </a:t>
            </a:r>
            <a:br>
              <a:rPr lang="en-US" dirty="0"/>
            </a:br>
            <a:r>
              <a:rPr lang="en-US" dirty="0"/>
              <a:t> </a:t>
            </a:r>
          </a:p>
          <a:p>
            <a:pPr marL="0" indent="0">
              <a:buNone/>
            </a:pPr>
            <a:r>
              <a:rPr lang="en-US" dirty="0">
                <a:latin typeface="+mj-lt"/>
              </a:rPr>
              <a:t>How to measure what is expected under the null hypothesis?</a:t>
            </a:r>
          </a:p>
          <a:p>
            <a:pPr marL="0" indent="0">
              <a:buNone/>
            </a:pPr>
            <a:r>
              <a:rPr lang="en-US" sz="2400" dirty="0"/>
              <a:t>Possibility 1: Randomize one or both of the sequences.</a:t>
            </a:r>
          </a:p>
          <a:p>
            <a:pPr marL="0" indent="0">
              <a:buNone/>
            </a:pPr>
            <a:r>
              <a:rPr lang="en-US" sz="2400" dirty="0"/>
              <a:t>Possibility 2: Compare one of the sequences against a databank.   </a:t>
            </a:r>
            <a:r>
              <a:rPr lang="en-US" sz="2200" dirty="0">
                <a:latin typeface="+mj-lt"/>
              </a:rPr>
              <a:t>(Assuming the databank has mainly unrelated sequences) </a:t>
            </a:r>
          </a:p>
          <a:p>
            <a:pPr marL="0" indent="0">
              <a:buNone/>
            </a:pPr>
            <a:r>
              <a:rPr lang="en-US" sz="2400" dirty="0"/>
              <a:t>Possibility 3: </a:t>
            </a:r>
            <a:r>
              <a:rPr lang="en-US" sz="2400" dirty="0">
                <a:latin typeface="+mj-lt"/>
              </a:rPr>
              <a:t> </a:t>
            </a:r>
            <a:r>
              <a:rPr lang="en-US" sz="2400" dirty="0"/>
              <a:t>Use a formula for the distribution that is based on a model or that fit  observations.   </a:t>
            </a:r>
          </a:p>
        </p:txBody>
      </p:sp>
    </p:spTree>
    <p:extLst>
      <p:ext uri="{BB962C8B-B14F-4D97-AF65-F5344CB8AC3E}">
        <p14:creationId xmlns:p14="http://schemas.microsoft.com/office/powerpoint/2010/main" val="893713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869AFC-55F7-B640-A91F-CC055F6037A4}"/>
              </a:ext>
            </a:extLst>
          </p:cNvPr>
          <p:cNvSpPr>
            <a:spLocks noGrp="1"/>
          </p:cNvSpPr>
          <p:nvPr>
            <p:ph idx="1"/>
          </p:nvPr>
        </p:nvSpPr>
        <p:spPr>
          <a:xfrm>
            <a:off x="574668" y="1585878"/>
            <a:ext cx="11232107" cy="4361811"/>
          </a:xfrm>
        </p:spPr>
        <p:txBody>
          <a:bodyPr>
            <a:normAutofit lnSpcReduction="10000"/>
          </a:bodyPr>
          <a:lstStyle/>
          <a:p>
            <a:r>
              <a:rPr lang="en-US" sz="2400" dirty="0"/>
              <a:t>Calculate alignment score for actual sequences</a:t>
            </a:r>
          </a:p>
          <a:p>
            <a:pPr marL="0" indent="0">
              <a:buNone/>
            </a:pPr>
            <a:endParaRPr lang="en-US" sz="2400" dirty="0"/>
          </a:p>
          <a:p>
            <a:pPr marL="0" indent="0">
              <a:buNone/>
            </a:pPr>
            <a:r>
              <a:rPr lang="en-US" sz="2400" dirty="0"/>
              <a:t>Calculate expectation under null hypothesis </a:t>
            </a:r>
          </a:p>
          <a:p>
            <a:r>
              <a:rPr lang="en-US" sz="2400" dirty="0"/>
              <a:t>randomize (scramble) one (or both) of the sequences and calculate the alignment score for the randomized sequences.</a:t>
            </a:r>
          </a:p>
          <a:p>
            <a:r>
              <a:rPr lang="en-US" sz="2400" dirty="0"/>
              <a:t>repeat the last step at least 100 times (usually 1000)</a:t>
            </a:r>
          </a:p>
          <a:p>
            <a:r>
              <a:rPr lang="en-US" sz="2400" dirty="0"/>
              <a:t>describe distribution of randomized alignment scores</a:t>
            </a:r>
          </a:p>
          <a:p>
            <a:pPr marL="0" indent="0">
              <a:buNone/>
            </a:pPr>
            <a:endParaRPr lang="en-US" sz="2400" dirty="0"/>
          </a:p>
          <a:p>
            <a:r>
              <a:rPr lang="en-US" sz="2400" dirty="0"/>
              <a:t>Calculate the probability of the score for actual sequences under the null hypothesis, </a:t>
            </a:r>
            <a:r>
              <a:rPr lang="en-US" sz="2400" i="1" dirty="0"/>
              <a:t>i.e.</a:t>
            </a:r>
            <a:r>
              <a:rPr lang="en-US" sz="2400" dirty="0"/>
              <a:t>, Is the score obtained for the real sequences significantly better than the score for the randomized sequences?  </a:t>
            </a:r>
          </a:p>
          <a:p>
            <a:endParaRPr lang="en-US" dirty="0"/>
          </a:p>
        </p:txBody>
      </p:sp>
      <p:sp>
        <p:nvSpPr>
          <p:cNvPr id="4" name="TextBox 3">
            <a:extLst>
              <a:ext uri="{FF2B5EF4-FFF2-40B4-BE49-F238E27FC236}">
                <a16:creationId xmlns:a16="http://schemas.microsoft.com/office/drawing/2014/main" id="{66EF9354-276C-9140-B583-8DFD28DD537B}"/>
              </a:ext>
            </a:extLst>
          </p:cNvPr>
          <p:cNvSpPr txBox="1"/>
          <p:nvPr/>
        </p:nvSpPr>
        <p:spPr>
          <a:xfrm>
            <a:off x="189445" y="6492875"/>
            <a:ext cx="12002555" cy="892552"/>
          </a:xfrm>
          <a:prstGeom prst="rect">
            <a:avLst/>
          </a:prstGeom>
          <a:noFill/>
        </p:spPr>
        <p:txBody>
          <a:bodyPr wrap="square" rtlCol="0">
            <a:spAutoFit/>
          </a:bodyPr>
          <a:lstStyle/>
          <a:p>
            <a:r>
              <a:rPr lang="en-US" sz="1600" dirty="0"/>
              <a:t>Lipman and Pearson (1984) Rapid and Sensitive Protein Similarity Searches, Science 227(4693):1435-41, DOI: 10.1126/science.2983426</a:t>
            </a:r>
          </a:p>
          <a:p>
            <a:endParaRPr lang="en-US" dirty="0"/>
          </a:p>
          <a:p>
            <a:endParaRPr lang="en-US" dirty="0"/>
          </a:p>
        </p:txBody>
      </p:sp>
      <p:sp>
        <p:nvSpPr>
          <p:cNvPr id="5" name="TextBox 4">
            <a:extLst>
              <a:ext uri="{FF2B5EF4-FFF2-40B4-BE49-F238E27FC236}">
                <a16:creationId xmlns:a16="http://schemas.microsoft.com/office/drawing/2014/main" id="{F96394B1-F3A5-0845-AFF6-264FB878D989}"/>
              </a:ext>
            </a:extLst>
          </p:cNvPr>
          <p:cNvSpPr txBox="1"/>
          <p:nvPr/>
        </p:nvSpPr>
        <p:spPr>
          <a:xfrm>
            <a:off x="354431" y="455917"/>
            <a:ext cx="10637271" cy="584775"/>
          </a:xfrm>
          <a:prstGeom prst="rect">
            <a:avLst/>
          </a:prstGeom>
          <a:noFill/>
        </p:spPr>
        <p:txBody>
          <a:bodyPr wrap="none" rtlCol="0">
            <a:spAutoFit/>
          </a:bodyPr>
          <a:lstStyle/>
          <a:p>
            <a:r>
              <a:rPr lang="en-US" sz="3200" dirty="0">
                <a:latin typeface="+mj-lt"/>
              </a:rPr>
              <a:t>Distribution under null hypothesis from randomized sequences </a:t>
            </a:r>
          </a:p>
        </p:txBody>
      </p:sp>
    </p:spTree>
    <p:extLst>
      <p:ext uri="{BB962C8B-B14F-4D97-AF65-F5344CB8AC3E}">
        <p14:creationId xmlns:p14="http://schemas.microsoft.com/office/powerpoint/2010/main" val="269771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B714-6C31-944A-BF5B-002D4FE2A239}"/>
              </a:ext>
            </a:extLst>
          </p:cNvPr>
          <p:cNvSpPr>
            <a:spLocks noGrp="1"/>
          </p:cNvSpPr>
          <p:nvPr>
            <p:ph type="title"/>
          </p:nvPr>
        </p:nvSpPr>
        <p:spPr>
          <a:xfrm>
            <a:off x="753979" y="0"/>
            <a:ext cx="10515600" cy="1325563"/>
          </a:xfrm>
        </p:spPr>
        <p:txBody>
          <a:bodyPr/>
          <a:lstStyle/>
          <a:p>
            <a:r>
              <a:rPr lang="en-US" dirty="0"/>
              <a:t>False Positives </a:t>
            </a:r>
            <a:r>
              <a:rPr lang="en-US" i="1" dirty="0"/>
              <a:t>versus</a:t>
            </a:r>
            <a:r>
              <a:rPr lang="en-US" dirty="0"/>
              <a:t> False Negatives </a:t>
            </a:r>
          </a:p>
        </p:txBody>
      </p:sp>
      <p:sp>
        <p:nvSpPr>
          <p:cNvPr id="3" name="Content Placeholder 2">
            <a:extLst>
              <a:ext uri="{FF2B5EF4-FFF2-40B4-BE49-F238E27FC236}">
                <a16:creationId xmlns:a16="http://schemas.microsoft.com/office/drawing/2014/main" id="{514E34B4-F5EB-3647-93A9-D1DDB18144CA}"/>
              </a:ext>
            </a:extLst>
          </p:cNvPr>
          <p:cNvSpPr>
            <a:spLocks noGrp="1"/>
          </p:cNvSpPr>
          <p:nvPr>
            <p:ph idx="1"/>
          </p:nvPr>
        </p:nvSpPr>
        <p:spPr>
          <a:xfrm>
            <a:off x="711868" y="1079666"/>
            <a:ext cx="10599821" cy="5778333"/>
          </a:xfrm>
        </p:spPr>
        <p:txBody>
          <a:bodyPr>
            <a:normAutofit fontScale="70000" lnSpcReduction="20000"/>
          </a:bodyPr>
          <a:lstStyle/>
          <a:p>
            <a:pPr marL="0" indent="0">
              <a:lnSpc>
                <a:spcPct val="120000"/>
              </a:lnSpc>
              <a:buNone/>
            </a:pPr>
            <a:r>
              <a:rPr lang="en-US" sz="3400" dirty="0"/>
              <a:t>If a databank search with a sequence is considered a ”homology search” (significant similar complex sequence are homologs), then</a:t>
            </a:r>
          </a:p>
          <a:p>
            <a:pPr marL="0" indent="0">
              <a:lnSpc>
                <a:spcPct val="120000"/>
              </a:lnSpc>
              <a:buNone/>
            </a:pPr>
            <a:r>
              <a:rPr lang="en-US" sz="3400" dirty="0"/>
              <a:t>False Positives: non-homologous sequences that are reported as similar (these are very well estimated by E-values)</a:t>
            </a:r>
          </a:p>
          <a:p>
            <a:pPr marL="0" indent="0">
              <a:lnSpc>
                <a:spcPct val="120000"/>
              </a:lnSpc>
              <a:buNone/>
            </a:pPr>
            <a:r>
              <a:rPr lang="en-US" sz="3400" dirty="0"/>
              <a:t>False Negatives: homologous sequences that are not reported as similar (there are many, but the number is unknown) </a:t>
            </a:r>
            <a:endParaRPr lang="en-US" sz="2400" dirty="0"/>
          </a:p>
          <a:p>
            <a:pPr marL="0" indent="0">
              <a:lnSpc>
                <a:spcPct val="120000"/>
              </a:lnSpc>
              <a:buNone/>
            </a:pPr>
            <a:r>
              <a:rPr lang="en-US" sz="2400" dirty="0">
                <a:latin typeface="+mj-lt"/>
              </a:rPr>
              <a:t>Aside: </a:t>
            </a:r>
            <a:br>
              <a:rPr lang="en-US" sz="2400" dirty="0">
                <a:latin typeface="+mj-lt"/>
              </a:rPr>
            </a:br>
            <a:r>
              <a:rPr lang="en-US" sz="2900" b="1" dirty="0">
                <a:latin typeface="+mj-lt"/>
              </a:rPr>
              <a:t>E-values give the expected number of matches with an alignment score this good or better due to chance alone (no shared ancestry, no convergent evolution) </a:t>
            </a:r>
          </a:p>
          <a:p>
            <a:pPr marL="0" indent="0">
              <a:lnSpc>
                <a:spcPct val="120000"/>
              </a:lnSpc>
              <a:buNone/>
            </a:pPr>
            <a:r>
              <a:rPr lang="en-US" sz="2900" b="1" dirty="0">
                <a:latin typeface="+mj-lt"/>
              </a:rPr>
              <a:t>P-values give the probability of to find a match of this quality or better due to chance alone (no shared ancestry, no convergent evolution). </a:t>
            </a:r>
            <a:br>
              <a:rPr lang="en-US" sz="2900" b="1" dirty="0">
                <a:latin typeface="+mj-lt"/>
              </a:rPr>
            </a:br>
            <a:r>
              <a:rPr lang="en-US" sz="2900" b="1" dirty="0">
                <a:latin typeface="+mj-lt"/>
              </a:rPr>
              <a:t>The P value is equal to the probability that the null hypothesis (similarity is due to chance alone) is true. This probability is also known as the significance level at which the null hypothesis can be rejected. </a:t>
            </a:r>
          </a:p>
          <a:p>
            <a:pPr marL="0" indent="0">
              <a:lnSpc>
                <a:spcPct val="120000"/>
              </a:lnSpc>
              <a:buNone/>
            </a:pPr>
            <a:r>
              <a:rPr lang="en-US" sz="2900" b="1" dirty="0">
                <a:latin typeface="+mj-lt"/>
              </a:rPr>
              <a:t>P values are [0,1], E-values are [0,infinity). </a:t>
            </a:r>
            <a:endParaRPr lang="en-US" sz="2900" b="1" dirty="0"/>
          </a:p>
        </p:txBody>
      </p:sp>
    </p:spTree>
    <p:extLst>
      <p:ext uri="{BB962C8B-B14F-4D97-AF65-F5344CB8AC3E}">
        <p14:creationId xmlns:p14="http://schemas.microsoft.com/office/powerpoint/2010/main" val="271592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7C0B-3D89-1948-A985-89DA1B884921}"/>
              </a:ext>
            </a:extLst>
          </p:cNvPr>
          <p:cNvSpPr>
            <a:spLocks noGrp="1"/>
          </p:cNvSpPr>
          <p:nvPr>
            <p:ph type="title"/>
          </p:nvPr>
        </p:nvSpPr>
        <p:spPr/>
        <p:txBody>
          <a:bodyPr/>
          <a:lstStyle/>
          <a:p>
            <a:r>
              <a:rPr lang="en-US" dirty="0"/>
              <a:t>P-Hacking</a:t>
            </a:r>
          </a:p>
        </p:txBody>
      </p:sp>
      <p:sp>
        <p:nvSpPr>
          <p:cNvPr id="3" name="Content Placeholder 2">
            <a:extLst>
              <a:ext uri="{FF2B5EF4-FFF2-40B4-BE49-F238E27FC236}">
                <a16:creationId xmlns:a16="http://schemas.microsoft.com/office/drawing/2014/main" id="{C5AB65AD-C83A-E04F-B5B8-AF8BA81382DC}"/>
              </a:ext>
            </a:extLst>
          </p:cNvPr>
          <p:cNvSpPr>
            <a:spLocks noGrp="1"/>
          </p:cNvSpPr>
          <p:nvPr>
            <p:ph idx="1"/>
          </p:nvPr>
        </p:nvSpPr>
        <p:spPr>
          <a:xfrm>
            <a:off x="838200" y="1405212"/>
            <a:ext cx="10515600" cy="5174264"/>
          </a:xfrm>
        </p:spPr>
        <p:txBody>
          <a:bodyPr>
            <a:normAutofit fontScale="92500" lnSpcReduction="10000"/>
          </a:bodyPr>
          <a:lstStyle/>
          <a:p>
            <a:r>
              <a:rPr lang="en-US" dirty="0"/>
              <a:t>You should define a testable hypothesis </a:t>
            </a:r>
            <a:r>
              <a:rPr lang="en-US" b="1" dirty="0"/>
              <a:t>before</a:t>
            </a:r>
            <a:r>
              <a:rPr lang="en-US" dirty="0"/>
              <a:t> you select the data to analyze.  </a:t>
            </a:r>
          </a:p>
          <a:p>
            <a:r>
              <a:rPr lang="en-US" dirty="0"/>
              <a:t>The interactive selection of which data to include or exclude is known as P-hacking – you try out different things until you get the expected result.  </a:t>
            </a:r>
            <a:br>
              <a:rPr lang="en-US" dirty="0"/>
            </a:br>
            <a:br>
              <a:rPr lang="en-US" dirty="0"/>
            </a:br>
            <a:r>
              <a:rPr lang="en-US" dirty="0"/>
              <a:t>For example, the question if a government formed by democrats (or republicans) is significantly beneficial to the economy.</a:t>
            </a:r>
            <a:br>
              <a:rPr lang="en-US" dirty="0"/>
            </a:br>
            <a:r>
              <a:rPr lang="en-US" dirty="0"/>
              <a:t>This depends on which level of government you include, and which measures for the economy you use. </a:t>
            </a:r>
            <a:br>
              <a:rPr lang="en-US" dirty="0"/>
            </a:br>
            <a:endParaRPr lang="en-US" dirty="0"/>
          </a:p>
          <a:p>
            <a:pPr marL="0" indent="0">
              <a:buNone/>
            </a:pPr>
            <a:r>
              <a:rPr lang="en-US" dirty="0"/>
              <a:t>An interactive P-hacking scheme on this question is at </a:t>
            </a:r>
          </a:p>
          <a:p>
            <a:pPr marL="0" indent="0">
              <a:buNone/>
            </a:pPr>
            <a:r>
              <a:rPr lang="en-US" dirty="0">
                <a:hlinkClick r:id="rId2"/>
              </a:rPr>
              <a:t>https://projects.fivethirtyeight.com/p-hacking/</a:t>
            </a:r>
            <a:endParaRPr lang="en-US" dirty="0"/>
          </a:p>
          <a:p>
            <a:pPr marL="0" indent="0">
              <a:buNone/>
            </a:pPr>
            <a:r>
              <a:rPr lang="en-US" dirty="0"/>
              <a:t>Also see </a:t>
            </a:r>
            <a:r>
              <a:rPr lang="en-US" dirty="0">
                <a:hlinkClick r:id="rId3"/>
              </a:rPr>
              <a:t>https://fivethirtyeight.com/features/science-isnt-broken/#part1</a:t>
            </a:r>
            <a:r>
              <a:rPr lang="en-US" dirty="0"/>
              <a:t> </a:t>
            </a:r>
          </a:p>
          <a:p>
            <a:pPr marL="0" indent="0">
              <a:buNone/>
            </a:pPr>
            <a:endParaRPr lang="en-US" dirty="0"/>
          </a:p>
        </p:txBody>
      </p:sp>
    </p:spTree>
    <p:extLst>
      <p:ext uri="{BB962C8B-B14F-4D97-AF65-F5344CB8AC3E}">
        <p14:creationId xmlns:p14="http://schemas.microsoft.com/office/powerpoint/2010/main" val="2168901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0874-B2E2-7B4D-A559-F75E1A00A326}"/>
              </a:ext>
            </a:extLst>
          </p:cNvPr>
          <p:cNvSpPr>
            <a:spLocks noGrp="1"/>
          </p:cNvSpPr>
          <p:nvPr>
            <p:ph type="title"/>
          </p:nvPr>
        </p:nvSpPr>
        <p:spPr>
          <a:xfrm>
            <a:off x="838200" y="365126"/>
            <a:ext cx="10515600" cy="654378"/>
          </a:xfrm>
        </p:spPr>
        <p:txBody>
          <a:bodyPr>
            <a:normAutofit/>
          </a:bodyPr>
          <a:lstStyle/>
          <a:p>
            <a:r>
              <a:rPr lang="en-US" sz="3600" dirty="0"/>
              <a:t>Using all the data does not give significant results</a:t>
            </a:r>
          </a:p>
        </p:txBody>
      </p:sp>
      <p:pic>
        <p:nvPicPr>
          <p:cNvPr id="4" name="Picture 3">
            <a:extLst>
              <a:ext uri="{FF2B5EF4-FFF2-40B4-BE49-F238E27FC236}">
                <a16:creationId xmlns:a16="http://schemas.microsoft.com/office/drawing/2014/main" id="{6C8D1DCD-DB8A-F946-9F8A-9A4BCD0E98A6}"/>
              </a:ext>
            </a:extLst>
          </p:cNvPr>
          <p:cNvPicPr>
            <a:picLocks noChangeAspect="1"/>
          </p:cNvPicPr>
          <p:nvPr/>
        </p:nvPicPr>
        <p:blipFill>
          <a:blip r:embed="rId2"/>
          <a:stretch>
            <a:fillRect/>
          </a:stretch>
        </p:blipFill>
        <p:spPr>
          <a:xfrm>
            <a:off x="0" y="1315732"/>
            <a:ext cx="6117358" cy="5177142"/>
          </a:xfrm>
          <a:prstGeom prst="rect">
            <a:avLst/>
          </a:prstGeom>
        </p:spPr>
      </p:pic>
      <p:pic>
        <p:nvPicPr>
          <p:cNvPr id="5" name="Picture 4">
            <a:extLst>
              <a:ext uri="{FF2B5EF4-FFF2-40B4-BE49-F238E27FC236}">
                <a16:creationId xmlns:a16="http://schemas.microsoft.com/office/drawing/2014/main" id="{EF196956-9949-4846-A377-AEE78DE2FC51}"/>
              </a:ext>
            </a:extLst>
          </p:cNvPr>
          <p:cNvPicPr>
            <a:picLocks noChangeAspect="1"/>
          </p:cNvPicPr>
          <p:nvPr/>
        </p:nvPicPr>
        <p:blipFill>
          <a:blip r:embed="rId3"/>
          <a:stretch>
            <a:fillRect/>
          </a:stretch>
        </p:blipFill>
        <p:spPr>
          <a:xfrm>
            <a:off x="6096000" y="1315732"/>
            <a:ext cx="6123819" cy="5177142"/>
          </a:xfrm>
          <a:prstGeom prst="rect">
            <a:avLst/>
          </a:prstGeom>
        </p:spPr>
      </p:pic>
    </p:spTree>
    <p:extLst>
      <p:ext uri="{BB962C8B-B14F-4D97-AF65-F5344CB8AC3E}">
        <p14:creationId xmlns:p14="http://schemas.microsoft.com/office/powerpoint/2010/main" val="717992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0874-B2E2-7B4D-A559-F75E1A00A326}"/>
              </a:ext>
            </a:extLst>
          </p:cNvPr>
          <p:cNvSpPr>
            <a:spLocks noGrp="1"/>
          </p:cNvSpPr>
          <p:nvPr>
            <p:ph type="title"/>
          </p:nvPr>
        </p:nvSpPr>
        <p:spPr>
          <a:xfrm>
            <a:off x="838200" y="365126"/>
            <a:ext cx="10515600" cy="654378"/>
          </a:xfrm>
        </p:spPr>
        <p:txBody>
          <a:bodyPr>
            <a:normAutofit/>
          </a:bodyPr>
          <a:lstStyle/>
          <a:p>
            <a:r>
              <a:rPr lang="en-US" sz="3600" dirty="0"/>
              <a:t>But with minor modification:</a:t>
            </a:r>
          </a:p>
        </p:txBody>
      </p:sp>
      <p:pic>
        <p:nvPicPr>
          <p:cNvPr id="3" name="Picture 2">
            <a:extLst>
              <a:ext uri="{FF2B5EF4-FFF2-40B4-BE49-F238E27FC236}">
                <a16:creationId xmlns:a16="http://schemas.microsoft.com/office/drawing/2014/main" id="{CDFBEF52-DFEF-9241-93F9-F87E04CFEADF}"/>
              </a:ext>
            </a:extLst>
          </p:cNvPr>
          <p:cNvPicPr>
            <a:picLocks noChangeAspect="1"/>
          </p:cNvPicPr>
          <p:nvPr/>
        </p:nvPicPr>
        <p:blipFill>
          <a:blip r:embed="rId2"/>
          <a:stretch>
            <a:fillRect/>
          </a:stretch>
        </p:blipFill>
        <p:spPr>
          <a:xfrm>
            <a:off x="6117358" y="1315732"/>
            <a:ext cx="6091454" cy="5177142"/>
          </a:xfrm>
          <a:prstGeom prst="rect">
            <a:avLst/>
          </a:prstGeom>
        </p:spPr>
      </p:pic>
      <p:pic>
        <p:nvPicPr>
          <p:cNvPr id="6" name="Picture 5">
            <a:extLst>
              <a:ext uri="{FF2B5EF4-FFF2-40B4-BE49-F238E27FC236}">
                <a16:creationId xmlns:a16="http://schemas.microsoft.com/office/drawing/2014/main" id="{E14EE027-4B55-1A4F-8B9D-0013957F338E}"/>
              </a:ext>
            </a:extLst>
          </p:cNvPr>
          <p:cNvPicPr>
            <a:picLocks noChangeAspect="1"/>
          </p:cNvPicPr>
          <p:nvPr/>
        </p:nvPicPr>
        <p:blipFill>
          <a:blip r:embed="rId3"/>
          <a:stretch>
            <a:fillRect/>
          </a:stretch>
        </p:blipFill>
        <p:spPr>
          <a:xfrm>
            <a:off x="-2743" y="1303858"/>
            <a:ext cx="6091454" cy="5189016"/>
          </a:xfrm>
          <a:prstGeom prst="rect">
            <a:avLst/>
          </a:prstGeom>
        </p:spPr>
      </p:pic>
    </p:spTree>
    <p:extLst>
      <p:ext uri="{BB962C8B-B14F-4D97-AF65-F5344CB8AC3E}">
        <p14:creationId xmlns:p14="http://schemas.microsoft.com/office/powerpoint/2010/main" val="413540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C34A-FCFD-D740-9B9A-F6C95D73BA09}"/>
              </a:ext>
            </a:extLst>
          </p:cNvPr>
          <p:cNvSpPr>
            <a:spLocks noGrp="1"/>
          </p:cNvSpPr>
          <p:nvPr>
            <p:ph type="title"/>
          </p:nvPr>
        </p:nvSpPr>
        <p:spPr>
          <a:xfrm>
            <a:off x="838200" y="140535"/>
            <a:ext cx="10515600" cy="1325563"/>
          </a:xfrm>
        </p:spPr>
        <p:txBody>
          <a:bodyPr/>
          <a:lstStyle/>
          <a:p>
            <a:r>
              <a:rPr lang="en-US" dirty="0"/>
              <a:t>Data Dredging aka Fishing Expeditions</a:t>
            </a:r>
          </a:p>
        </p:txBody>
      </p:sp>
      <p:sp>
        <p:nvSpPr>
          <p:cNvPr id="3" name="Content Placeholder 2">
            <a:extLst>
              <a:ext uri="{FF2B5EF4-FFF2-40B4-BE49-F238E27FC236}">
                <a16:creationId xmlns:a16="http://schemas.microsoft.com/office/drawing/2014/main" id="{4C1192F3-15D1-5E42-958C-517F6C7127E5}"/>
              </a:ext>
            </a:extLst>
          </p:cNvPr>
          <p:cNvSpPr>
            <a:spLocks noGrp="1"/>
          </p:cNvSpPr>
          <p:nvPr>
            <p:ph idx="1"/>
          </p:nvPr>
        </p:nvSpPr>
        <p:spPr>
          <a:xfrm>
            <a:off x="838200" y="1276911"/>
            <a:ext cx="10515600" cy="4910639"/>
          </a:xfrm>
        </p:spPr>
        <p:txBody>
          <a:bodyPr>
            <a:normAutofit/>
          </a:bodyPr>
          <a:lstStyle/>
          <a:p>
            <a:pPr marL="0" indent="0">
              <a:lnSpc>
                <a:spcPct val="100000"/>
              </a:lnSpc>
              <a:buNone/>
            </a:pPr>
            <a:r>
              <a:rPr lang="en-US" dirty="0"/>
              <a:t>If you do 100 experiments, you expect to find one experiment that is significant at the 1% level due to chance alone.  </a:t>
            </a:r>
            <a:br>
              <a:rPr lang="en-US" dirty="0"/>
            </a:br>
            <a:r>
              <a:rPr lang="en-US" dirty="0"/>
              <a:t>(P-value = The probability to find something under the null hypothesis or due to chance alone.)  </a:t>
            </a:r>
          </a:p>
          <a:p>
            <a:pPr marL="0" indent="0">
              <a:lnSpc>
                <a:spcPct val="100000"/>
              </a:lnSpc>
              <a:buNone/>
            </a:pPr>
            <a:r>
              <a:rPr lang="en-US" dirty="0"/>
              <a:t>If in 100 experiments with a probability of 1% you do not want to have any false positive then you need to correct the P-value for the individual test.  </a:t>
            </a:r>
          </a:p>
          <a:p>
            <a:pPr marL="0" indent="0">
              <a:lnSpc>
                <a:spcPct val="100000"/>
              </a:lnSpc>
              <a:buNone/>
            </a:pPr>
            <a:endParaRPr lang="en-US" dirty="0"/>
          </a:p>
          <a:p>
            <a:pPr marL="0" indent="0">
              <a:lnSpc>
                <a:spcPct val="100000"/>
              </a:lnSpc>
              <a:buNone/>
            </a:pPr>
            <a:r>
              <a:rPr lang="en-US" dirty="0"/>
              <a:t>Question: What is the Null Hypothesis that is tested by the P (</a:t>
            </a:r>
            <a:r>
              <a:rPr lang="en-US" dirty="0" err="1"/>
              <a:t>orE</a:t>
            </a:r>
            <a:r>
              <a:rPr lang="en-US" dirty="0"/>
              <a:t>-) value of a databank search?  </a:t>
            </a:r>
          </a:p>
        </p:txBody>
      </p:sp>
    </p:spTree>
    <p:extLst>
      <p:ext uri="{BB962C8B-B14F-4D97-AF65-F5344CB8AC3E}">
        <p14:creationId xmlns:p14="http://schemas.microsoft.com/office/powerpoint/2010/main" val="361028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3270-001A-114B-9586-C3B2E6941930}"/>
              </a:ext>
            </a:extLst>
          </p:cNvPr>
          <p:cNvSpPr>
            <a:spLocks noGrp="1"/>
          </p:cNvSpPr>
          <p:nvPr>
            <p:ph type="title"/>
          </p:nvPr>
        </p:nvSpPr>
        <p:spPr>
          <a:xfrm>
            <a:off x="924697" y="0"/>
            <a:ext cx="10515600" cy="1325563"/>
          </a:xfrm>
        </p:spPr>
        <p:txBody>
          <a:bodyPr/>
          <a:lstStyle/>
          <a:p>
            <a:r>
              <a:rPr lang="en-US" b="1" dirty="0"/>
              <a:t>Types of Error in a Databank Search </a:t>
            </a:r>
            <a:endParaRPr lang="en-US" dirty="0"/>
          </a:p>
        </p:txBody>
      </p:sp>
      <p:sp>
        <p:nvSpPr>
          <p:cNvPr id="3" name="Content Placeholder 2">
            <a:extLst>
              <a:ext uri="{FF2B5EF4-FFF2-40B4-BE49-F238E27FC236}">
                <a16:creationId xmlns:a16="http://schemas.microsoft.com/office/drawing/2014/main" id="{A089333A-8335-0641-9AEE-E288D480C42B}"/>
              </a:ext>
            </a:extLst>
          </p:cNvPr>
          <p:cNvSpPr>
            <a:spLocks noGrp="1"/>
          </p:cNvSpPr>
          <p:nvPr>
            <p:ph idx="1"/>
          </p:nvPr>
        </p:nvSpPr>
        <p:spPr>
          <a:xfrm>
            <a:off x="838200" y="1253330"/>
            <a:ext cx="10515600" cy="5604669"/>
          </a:xfrm>
        </p:spPr>
        <p:txBody>
          <a:bodyPr>
            <a:noAutofit/>
          </a:bodyPr>
          <a:lstStyle/>
          <a:p>
            <a:pPr>
              <a:lnSpc>
                <a:spcPct val="120000"/>
              </a:lnSpc>
            </a:pPr>
            <a:r>
              <a:rPr lang="en-US" sz="1900" b="1" dirty="0"/>
              <a:t>False positives</a:t>
            </a:r>
            <a:r>
              <a:rPr lang="en-US" sz="1900" dirty="0"/>
              <a:t>: The number of false positives are estimated in the E-value. The P-value or significance value gives the probability that a positive identification is made in error (same as with drug tests). </a:t>
            </a:r>
            <a:br>
              <a:rPr lang="en-US" sz="1900" dirty="0"/>
            </a:br>
            <a:r>
              <a:rPr lang="en-US" sz="1900" dirty="0"/>
              <a:t>Danger: avoid </a:t>
            </a:r>
            <a:r>
              <a:rPr lang="en-US" sz="1900" dirty="0">
                <a:hlinkClick r:id="rId2"/>
              </a:rPr>
              <a:t>fishing expeditions</a:t>
            </a:r>
            <a:r>
              <a:rPr lang="en-US" sz="1900" dirty="0"/>
              <a:t>. If you do 100 tests on random data, you expect one to be positive at the 1% significance level. </a:t>
            </a:r>
            <a:br>
              <a:rPr lang="en-US" sz="1900" dirty="0"/>
            </a:br>
            <a:r>
              <a:rPr lang="en-US" sz="1900" dirty="0"/>
              <a:t>You could apply the </a:t>
            </a:r>
            <a:r>
              <a:rPr lang="en-US" sz="1900" dirty="0">
                <a:hlinkClick r:id="rId3"/>
              </a:rPr>
              <a:t>Bonferroni correction</a:t>
            </a:r>
            <a:r>
              <a:rPr lang="en-US" sz="1900" dirty="0"/>
              <a:t>:</a:t>
            </a:r>
          </a:p>
          <a:p>
            <a:pPr>
              <a:lnSpc>
                <a:spcPct val="120000"/>
              </a:lnSpc>
            </a:pPr>
            <a:r>
              <a:rPr lang="en-US" sz="2400" dirty="0"/>
              <a:t>The significance level for the individual test is calculated through dividing the overall desired significance level by the number of parallel tests. </a:t>
            </a:r>
            <a:br>
              <a:rPr lang="en-US" sz="2400" dirty="0"/>
            </a:br>
            <a:r>
              <a:rPr lang="en-US" sz="2400" dirty="0"/>
              <a:t>The null-hypothesis of the overall test is that </a:t>
            </a:r>
            <a:r>
              <a:rPr lang="en-US" sz="2400" b="1" dirty="0"/>
              <a:t>None of the individual tests is significantly different from chance</a:t>
            </a:r>
            <a:r>
              <a:rPr lang="en-US" sz="2400" dirty="0"/>
              <a:t>. (The opposite of none being "at least one") </a:t>
            </a:r>
          </a:p>
          <a:p>
            <a:pPr>
              <a:lnSpc>
                <a:spcPct val="120000"/>
              </a:lnSpc>
            </a:pPr>
            <a:r>
              <a:rPr lang="en-US" sz="1900" b="1" dirty="0"/>
              <a:t>False negatives</a:t>
            </a:r>
            <a:r>
              <a:rPr lang="en-US" sz="1900" dirty="0"/>
              <a:t>: Homologous sequences in the databank that are not recognized as such. If there are only 12000 different protein families, on average a sequence should have (size of the databank)/12000 matches. In other words, the number of false negatives is probably very large.</a:t>
            </a:r>
          </a:p>
        </p:txBody>
      </p:sp>
    </p:spTree>
    <p:extLst>
      <p:ext uri="{BB962C8B-B14F-4D97-AF65-F5344CB8AC3E}">
        <p14:creationId xmlns:p14="http://schemas.microsoft.com/office/powerpoint/2010/main" val="4283381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8800-CE52-334E-8419-8314263D14A3}"/>
              </a:ext>
            </a:extLst>
          </p:cNvPr>
          <p:cNvSpPr>
            <a:spLocks noGrp="1"/>
          </p:cNvSpPr>
          <p:nvPr>
            <p:ph type="title"/>
          </p:nvPr>
        </p:nvSpPr>
        <p:spPr/>
        <p:txBody>
          <a:bodyPr>
            <a:normAutofit fontScale="90000"/>
          </a:bodyPr>
          <a:lstStyle/>
          <a:p>
            <a:r>
              <a:rPr lang="en-US" dirty="0"/>
              <a:t>When do you need a correction for multiple tests?  </a:t>
            </a:r>
            <a:br>
              <a:rPr lang="en-US" dirty="0"/>
            </a:br>
            <a:endParaRPr lang="en-US" dirty="0"/>
          </a:p>
        </p:txBody>
      </p:sp>
      <p:sp>
        <p:nvSpPr>
          <p:cNvPr id="3" name="Content Placeholder 2">
            <a:extLst>
              <a:ext uri="{FF2B5EF4-FFF2-40B4-BE49-F238E27FC236}">
                <a16:creationId xmlns:a16="http://schemas.microsoft.com/office/drawing/2014/main" id="{AD51E9C3-F2DC-EA4D-9861-7002A6254AB7}"/>
              </a:ext>
            </a:extLst>
          </p:cNvPr>
          <p:cNvSpPr>
            <a:spLocks noGrp="1"/>
          </p:cNvSpPr>
          <p:nvPr>
            <p:ph idx="1"/>
          </p:nvPr>
        </p:nvSpPr>
        <p:spPr>
          <a:xfrm>
            <a:off x="838200" y="1544888"/>
            <a:ext cx="10515600" cy="4351338"/>
          </a:xfrm>
        </p:spPr>
        <p:txBody>
          <a:bodyPr/>
          <a:lstStyle/>
          <a:p>
            <a:r>
              <a:rPr lang="en-US" dirty="0"/>
              <a:t>Expression studies, where you test all possible transcripts simultaneously</a:t>
            </a:r>
          </a:p>
          <a:p>
            <a:r>
              <a:rPr lang="en-US" dirty="0"/>
              <a:t>Test all genes in a genome against a database of pathogenicity genes</a:t>
            </a:r>
          </a:p>
          <a:p>
            <a:endParaRPr lang="en-US" dirty="0"/>
          </a:p>
        </p:txBody>
      </p:sp>
    </p:spTree>
    <p:extLst>
      <p:ext uri="{BB962C8B-B14F-4D97-AF65-F5344CB8AC3E}">
        <p14:creationId xmlns:p14="http://schemas.microsoft.com/office/powerpoint/2010/main" val="327488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7A60-D9D5-F2A5-C71A-1AEA7618B21D}"/>
              </a:ext>
            </a:extLst>
          </p:cNvPr>
          <p:cNvSpPr>
            <a:spLocks noGrp="1"/>
          </p:cNvSpPr>
          <p:nvPr>
            <p:ph type="title"/>
          </p:nvPr>
        </p:nvSpPr>
        <p:spPr>
          <a:xfrm>
            <a:off x="228600" y="-266700"/>
            <a:ext cx="10363200" cy="1143000"/>
          </a:xfrm>
        </p:spPr>
        <p:txBody>
          <a:bodyPr/>
          <a:lstStyle/>
          <a:p>
            <a:pPr algn="l"/>
            <a:r>
              <a:rPr lang="en-US" dirty="0"/>
              <a:t>Recap:  </a:t>
            </a:r>
          </a:p>
        </p:txBody>
      </p:sp>
      <p:sp>
        <p:nvSpPr>
          <p:cNvPr id="3" name="Content Placeholder 2">
            <a:extLst>
              <a:ext uri="{FF2B5EF4-FFF2-40B4-BE49-F238E27FC236}">
                <a16:creationId xmlns:a16="http://schemas.microsoft.com/office/drawing/2014/main" id="{FB0034D3-172F-DB0A-D5B0-E6565F44AB84}"/>
              </a:ext>
            </a:extLst>
          </p:cNvPr>
          <p:cNvSpPr>
            <a:spLocks noGrp="1"/>
          </p:cNvSpPr>
          <p:nvPr>
            <p:ph idx="1"/>
          </p:nvPr>
        </p:nvSpPr>
        <p:spPr>
          <a:xfrm>
            <a:off x="685800" y="811267"/>
            <a:ext cx="11506200" cy="5235466"/>
          </a:xfrm>
        </p:spPr>
        <p:txBody>
          <a:bodyPr/>
          <a:lstStyle/>
          <a:p>
            <a:pPr marL="0" indent="0">
              <a:buNone/>
            </a:pPr>
            <a:r>
              <a:rPr lang="en-US" altLang="en-US" b="1" dirty="0">
                <a:solidFill>
                  <a:srgbClr val="000000"/>
                </a:solidFill>
                <a:latin typeface="Calibri Light" panose="020F0302020204030204" pitchFamily="34" charset="0"/>
                <a:cs typeface="Calibri Light" panose="020F0302020204030204" pitchFamily="34" charset="0"/>
              </a:rPr>
              <a:t>Margaret Belle (Oakley) </a:t>
            </a:r>
            <a:r>
              <a:rPr lang="en-US" altLang="en-US" b="1" dirty="0" err="1">
                <a:solidFill>
                  <a:srgbClr val="000000"/>
                </a:solidFill>
                <a:latin typeface="Calibri Light" panose="020F0302020204030204" pitchFamily="34" charset="0"/>
                <a:cs typeface="Calibri Light" panose="020F0302020204030204" pitchFamily="34" charset="0"/>
              </a:rPr>
              <a:t>Dayhoff</a:t>
            </a:r>
            <a:r>
              <a:rPr lang="en-US" altLang="en-US" b="1" dirty="0">
                <a:solidFill>
                  <a:srgbClr val="000000"/>
                </a:solidFill>
                <a:latin typeface="Calibri Light" panose="020F0302020204030204" pitchFamily="34" charset="0"/>
                <a:cs typeface="Calibri Light" panose="020F0302020204030204" pitchFamily="34" charset="0"/>
              </a:rPr>
              <a:t> </a:t>
            </a:r>
          </a:p>
          <a:p>
            <a:r>
              <a:rPr lang="en-US" altLang="en-US" dirty="0">
                <a:solidFill>
                  <a:srgbClr val="000000"/>
                </a:solidFill>
                <a:latin typeface="Calibri Light" panose="020F0302020204030204" pitchFamily="34" charset="0"/>
                <a:cs typeface="Calibri Light" panose="020F0302020204030204" pitchFamily="34" charset="0"/>
              </a:rPr>
              <a:t>started the field now known as bioinformatics.  </a:t>
            </a:r>
          </a:p>
          <a:p>
            <a:r>
              <a:rPr lang="en-US" altLang="en-US" dirty="0">
                <a:solidFill>
                  <a:srgbClr val="000000"/>
                </a:solidFill>
                <a:latin typeface="Calibri Light" panose="020F0302020204030204" pitchFamily="34" charset="0"/>
                <a:cs typeface="Calibri Light" panose="020F0302020204030204" pitchFamily="34" charset="0"/>
              </a:rPr>
              <a:t>She was fearless -  she aligned ancient paralogs, used them to reconstruct phylogenies, and realized that these could be used to learn about early evolution.</a:t>
            </a:r>
          </a:p>
          <a:p>
            <a:r>
              <a:rPr lang="en-US" altLang="en-US" dirty="0">
                <a:solidFill>
                  <a:srgbClr val="000000"/>
                </a:solidFill>
                <a:latin typeface="Calibri Light" panose="020F0302020204030204" pitchFamily="34" charset="0"/>
                <a:cs typeface="Calibri Light" panose="020F0302020204030204" pitchFamily="34" charset="0"/>
              </a:rPr>
              <a:t>created the first nucleotide and protein data banks</a:t>
            </a:r>
          </a:p>
          <a:p>
            <a:r>
              <a:rPr lang="en-US" altLang="en-US" dirty="0">
                <a:solidFill>
                  <a:srgbClr val="000000"/>
                </a:solidFill>
                <a:latin typeface="Calibri Light" panose="020F0302020204030204" pitchFamily="34" charset="0"/>
                <a:cs typeface="Calibri Light" panose="020F0302020204030204" pitchFamily="34" charset="0"/>
              </a:rPr>
              <a:t>calculated the first log/odds matrices (PAM) to score alignments</a:t>
            </a:r>
          </a:p>
          <a:p>
            <a:r>
              <a:rPr lang="en-US" altLang="en-US" dirty="0">
                <a:solidFill>
                  <a:srgbClr val="000000"/>
                </a:solidFill>
                <a:latin typeface="Calibri Light" panose="020F0302020204030204" pitchFamily="34" charset="0"/>
                <a:cs typeface="Calibri Light" panose="020F0302020204030204" pitchFamily="34" charset="0"/>
              </a:rPr>
              <a:t>Used these to classify aa into groups that are frequently substituting for one another  </a:t>
            </a:r>
          </a:p>
          <a:p>
            <a:r>
              <a:rPr lang="en-US" altLang="en-US" dirty="0">
                <a:solidFill>
                  <a:srgbClr val="000000"/>
                </a:solidFill>
                <a:latin typeface="Calibri Light" panose="020F0302020204030204" pitchFamily="34" charset="0"/>
                <a:cs typeface="Calibri Light" panose="020F0302020204030204" pitchFamily="34" charset="0"/>
              </a:rPr>
              <a:t>invented the the single letter amino acid code</a:t>
            </a:r>
            <a:endParaRPr lang="en-US" dirty="0">
              <a:latin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3717550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F6C641-66F3-6448-B059-47625E537145}"/>
              </a:ext>
            </a:extLst>
          </p:cNvPr>
          <p:cNvSpPr txBox="1"/>
          <p:nvPr/>
        </p:nvSpPr>
        <p:spPr>
          <a:xfrm>
            <a:off x="954504" y="488318"/>
            <a:ext cx="1266116" cy="369332"/>
          </a:xfrm>
          <a:prstGeom prst="rect">
            <a:avLst/>
          </a:prstGeom>
          <a:noFill/>
        </p:spPr>
        <p:txBody>
          <a:bodyPr wrap="none" rtlCol="0">
            <a:spAutoFit/>
          </a:bodyPr>
          <a:lstStyle/>
          <a:p>
            <a:r>
              <a:rPr lang="en-US" dirty="0"/>
              <a:t>One Person</a:t>
            </a:r>
          </a:p>
        </p:txBody>
      </p:sp>
      <p:sp>
        <p:nvSpPr>
          <p:cNvPr id="6" name="TextBox 5">
            <a:extLst>
              <a:ext uri="{FF2B5EF4-FFF2-40B4-BE49-F238E27FC236}">
                <a16:creationId xmlns:a16="http://schemas.microsoft.com/office/drawing/2014/main" id="{76EB097C-63F2-454D-A23F-1A8C07AF042C}"/>
              </a:ext>
            </a:extLst>
          </p:cNvPr>
          <p:cNvSpPr txBox="1"/>
          <p:nvPr/>
        </p:nvSpPr>
        <p:spPr>
          <a:xfrm>
            <a:off x="954504" y="762849"/>
            <a:ext cx="732893" cy="369332"/>
          </a:xfrm>
          <a:prstGeom prst="rect">
            <a:avLst/>
          </a:prstGeom>
          <a:noFill/>
        </p:spPr>
        <p:txBody>
          <a:bodyPr wrap="none" rtlCol="0">
            <a:spAutoFit/>
          </a:bodyPr>
          <a:lstStyle/>
          <a:p>
            <a:r>
              <a:rPr lang="en-US" dirty="0"/>
              <a:t>doing</a:t>
            </a:r>
          </a:p>
        </p:txBody>
      </p:sp>
      <p:sp>
        <p:nvSpPr>
          <p:cNvPr id="7" name="TextBox 6">
            <a:extLst>
              <a:ext uri="{FF2B5EF4-FFF2-40B4-BE49-F238E27FC236}">
                <a16:creationId xmlns:a16="http://schemas.microsoft.com/office/drawing/2014/main" id="{5B491261-9871-D644-AF25-4A8B32480086}"/>
              </a:ext>
            </a:extLst>
          </p:cNvPr>
          <p:cNvSpPr txBox="1"/>
          <p:nvPr/>
        </p:nvSpPr>
        <p:spPr>
          <a:xfrm>
            <a:off x="954504" y="1037380"/>
            <a:ext cx="1034001" cy="369332"/>
          </a:xfrm>
          <a:prstGeom prst="rect">
            <a:avLst/>
          </a:prstGeom>
          <a:noFill/>
        </p:spPr>
        <p:txBody>
          <a:bodyPr wrap="none" rtlCol="0">
            <a:spAutoFit/>
          </a:bodyPr>
          <a:lstStyle/>
          <a:p>
            <a:r>
              <a:rPr lang="en-US" dirty="0"/>
              <a:t>one test </a:t>
            </a:r>
          </a:p>
        </p:txBody>
      </p:sp>
      <p:pic>
        <p:nvPicPr>
          <p:cNvPr id="8" name="Picture 7">
            <a:extLst>
              <a:ext uri="{FF2B5EF4-FFF2-40B4-BE49-F238E27FC236}">
                <a16:creationId xmlns:a16="http://schemas.microsoft.com/office/drawing/2014/main" id="{6FD42801-B23E-2B4D-A539-82C239E0434E}"/>
              </a:ext>
            </a:extLst>
          </p:cNvPr>
          <p:cNvPicPr>
            <a:picLocks noChangeAspect="1"/>
          </p:cNvPicPr>
          <p:nvPr/>
        </p:nvPicPr>
        <p:blipFill>
          <a:blip r:embed="rId3"/>
          <a:stretch>
            <a:fillRect/>
          </a:stretch>
        </p:blipFill>
        <p:spPr>
          <a:xfrm>
            <a:off x="688035" y="1564375"/>
            <a:ext cx="1799055" cy="1199165"/>
          </a:xfrm>
          <a:prstGeom prst="rect">
            <a:avLst/>
          </a:prstGeom>
        </p:spPr>
      </p:pic>
      <p:pic>
        <p:nvPicPr>
          <p:cNvPr id="9" name="Picture 8">
            <a:extLst>
              <a:ext uri="{FF2B5EF4-FFF2-40B4-BE49-F238E27FC236}">
                <a16:creationId xmlns:a16="http://schemas.microsoft.com/office/drawing/2014/main" id="{BEE7ED74-70D4-034D-B180-8A0E1C6806BF}"/>
              </a:ext>
            </a:extLst>
          </p:cNvPr>
          <p:cNvPicPr>
            <a:picLocks noChangeAspect="1"/>
          </p:cNvPicPr>
          <p:nvPr/>
        </p:nvPicPr>
        <p:blipFill>
          <a:blip r:embed="rId4"/>
          <a:stretch>
            <a:fillRect/>
          </a:stretch>
        </p:blipFill>
        <p:spPr>
          <a:xfrm>
            <a:off x="216242" y="3098078"/>
            <a:ext cx="1271305" cy="2710691"/>
          </a:xfrm>
          <a:prstGeom prst="rect">
            <a:avLst/>
          </a:prstGeom>
        </p:spPr>
      </p:pic>
      <p:sp>
        <p:nvSpPr>
          <p:cNvPr id="11" name="TextBox 10">
            <a:extLst>
              <a:ext uri="{FF2B5EF4-FFF2-40B4-BE49-F238E27FC236}">
                <a16:creationId xmlns:a16="http://schemas.microsoft.com/office/drawing/2014/main" id="{A982163E-8824-CB4E-B65E-AA68C55F952A}"/>
              </a:ext>
            </a:extLst>
          </p:cNvPr>
          <p:cNvSpPr txBox="1"/>
          <p:nvPr/>
        </p:nvSpPr>
        <p:spPr>
          <a:xfrm>
            <a:off x="2174512" y="4298407"/>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12" name="TextBox 11">
            <a:extLst>
              <a:ext uri="{FF2B5EF4-FFF2-40B4-BE49-F238E27FC236}">
                <a16:creationId xmlns:a16="http://schemas.microsoft.com/office/drawing/2014/main" id="{5EC1F11D-AB3B-6247-8A2F-FDAF5CC344E8}"/>
              </a:ext>
            </a:extLst>
          </p:cNvPr>
          <p:cNvSpPr txBox="1"/>
          <p:nvPr/>
        </p:nvSpPr>
        <p:spPr>
          <a:xfrm>
            <a:off x="2230096" y="3098078"/>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3" name="TextBox 12">
            <a:extLst>
              <a:ext uri="{FF2B5EF4-FFF2-40B4-BE49-F238E27FC236}">
                <a16:creationId xmlns:a16="http://schemas.microsoft.com/office/drawing/2014/main" id="{862FCAED-E104-A74F-9B0C-400883922685}"/>
              </a:ext>
            </a:extLst>
          </p:cNvPr>
          <p:cNvSpPr txBox="1"/>
          <p:nvPr/>
        </p:nvSpPr>
        <p:spPr>
          <a:xfrm>
            <a:off x="7110923" y="407182"/>
            <a:ext cx="1266116" cy="369332"/>
          </a:xfrm>
          <a:prstGeom prst="rect">
            <a:avLst/>
          </a:prstGeom>
          <a:noFill/>
        </p:spPr>
        <p:txBody>
          <a:bodyPr wrap="none" rtlCol="0">
            <a:spAutoFit/>
          </a:bodyPr>
          <a:lstStyle/>
          <a:p>
            <a:r>
              <a:rPr lang="en-US" dirty="0"/>
              <a:t>One Person</a:t>
            </a:r>
          </a:p>
        </p:txBody>
      </p:sp>
      <p:sp>
        <p:nvSpPr>
          <p:cNvPr id="14" name="TextBox 13">
            <a:extLst>
              <a:ext uri="{FF2B5EF4-FFF2-40B4-BE49-F238E27FC236}">
                <a16:creationId xmlns:a16="http://schemas.microsoft.com/office/drawing/2014/main" id="{8F257947-7865-9D47-AB6A-C7417A4FB4F4}"/>
              </a:ext>
            </a:extLst>
          </p:cNvPr>
          <p:cNvSpPr txBox="1"/>
          <p:nvPr/>
        </p:nvSpPr>
        <p:spPr>
          <a:xfrm>
            <a:off x="7137734" y="718736"/>
            <a:ext cx="732893" cy="369332"/>
          </a:xfrm>
          <a:prstGeom prst="rect">
            <a:avLst/>
          </a:prstGeom>
          <a:noFill/>
        </p:spPr>
        <p:txBody>
          <a:bodyPr wrap="none" rtlCol="0">
            <a:spAutoFit/>
          </a:bodyPr>
          <a:lstStyle/>
          <a:p>
            <a:r>
              <a:rPr lang="en-US" dirty="0"/>
              <a:t>doing</a:t>
            </a:r>
          </a:p>
        </p:txBody>
      </p:sp>
      <p:sp>
        <p:nvSpPr>
          <p:cNvPr id="15" name="TextBox 14">
            <a:extLst>
              <a:ext uri="{FF2B5EF4-FFF2-40B4-BE49-F238E27FC236}">
                <a16:creationId xmlns:a16="http://schemas.microsoft.com/office/drawing/2014/main" id="{9711569C-D675-BB44-819E-CCEA8787E9A4}"/>
              </a:ext>
            </a:extLst>
          </p:cNvPr>
          <p:cNvSpPr txBox="1"/>
          <p:nvPr/>
        </p:nvSpPr>
        <p:spPr>
          <a:xfrm>
            <a:off x="7110923" y="1037380"/>
            <a:ext cx="1466812" cy="369332"/>
          </a:xfrm>
          <a:prstGeom prst="rect">
            <a:avLst/>
          </a:prstGeom>
          <a:noFill/>
        </p:spPr>
        <p:txBody>
          <a:bodyPr wrap="none" rtlCol="0">
            <a:spAutoFit/>
          </a:bodyPr>
          <a:lstStyle/>
          <a:p>
            <a:r>
              <a:rPr lang="en-US" dirty="0"/>
              <a:t>N=1000 tests </a:t>
            </a:r>
          </a:p>
        </p:txBody>
      </p:sp>
      <p:pic>
        <p:nvPicPr>
          <p:cNvPr id="29" name="Picture 28">
            <a:extLst>
              <a:ext uri="{FF2B5EF4-FFF2-40B4-BE49-F238E27FC236}">
                <a16:creationId xmlns:a16="http://schemas.microsoft.com/office/drawing/2014/main" id="{E7F7616B-6CE0-1241-896F-9C351AFB6FCA}"/>
              </a:ext>
            </a:extLst>
          </p:cNvPr>
          <p:cNvPicPr>
            <a:picLocks noChangeAspect="1"/>
          </p:cNvPicPr>
          <p:nvPr/>
        </p:nvPicPr>
        <p:blipFill>
          <a:blip r:embed="rId4"/>
          <a:stretch>
            <a:fillRect/>
          </a:stretch>
        </p:blipFill>
        <p:spPr>
          <a:xfrm>
            <a:off x="5027106" y="1722686"/>
            <a:ext cx="1271305" cy="2710691"/>
          </a:xfrm>
          <a:prstGeom prst="rect">
            <a:avLst/>
          </a:prstGeom>
        </p:spPr>
      </p:pic>
      <p:pic>
        <p:nvPicPr>
          <p:cNvPr id="30" name="Picture 29">
            <a:extLst>
              <a:ext uri="{FF2B5EF4-FFF2-40B4-BE49-F238E27FC236}">
                <a16:creationId xmlns:a16="http://schemas.microsoft.com/office/drawing/2014/main" id="{F34D9D5A-6435-384B-92B9-A2F9F6A0AE69}"/>
              </a:ext>
            </a:extLst>
          </p:cNvPr>
          <p:cNvPicPr>
            <a:picLocks noChangeAspect="1"/>
          </p:cNvPicPr>
          <p:nvPr/>
        </p:nvPicPr>
        <p:blipFill>
          <a:blip r:embed="rId4"/>
          <a:stretch>
            <a:fillRect/>
          </a:stretch>
        </p:blipFill>
        <p:spPr>
          <a:xfrm>
            <a:off x="5256829" y="1893648"/>
            <a:ext cx="1271305" cy="2710691"/>
          </a:xfrm>
          <a:prstGeom prst="rect">
            <a:avLst/>
          </a:prstGeom>
        </p:spPr>
      </p:pic>
      <p:pic>
        <p:nvPicPr>
          <p:cNvPr id="31" name="Picture 30">
            <a:extLst>
              <a:ext uri="{FF2B5EF4-FFF2-40B4-BE49-F238E27FC236}">
                <a16:creationId xmlns:a16="http://schemas.microsoft.com/office/drawing/2014/main" id="{18974A20-DD88-5043-B73B-8A817FCAF581}"/>
              </a:ext>
            </a:extLst>
          </p:cNvPr>
          <p:cNvPicPr>
            <a:picLocks noChangeAspect="1"/>
          </p:cNvPicPr>
          <p:nvPr/>
        </p:nvPicPr>
        <p:blipFill>
          <a:blip r:embed="rId4"/>
          <a:stretch>
            <a:fillRect/>
          </a:stretch>
        </p:blipFill>
        <p:spPr>
          <a:xfrm>
            <a:off x="5409229" y="2046048"/>
            <a:ext cx="1271305" cy="2710691"/>
          </a:xfrm>
          <a:prstGeom prst="rect">
            <a:avLst/>
          </a:prstGeom>
        </p:spPr>
      </p:pic>
      <p:pic>
        <p:nvPicPr>
          <p:cNvPr id="32" name="Picture 31">
            <a:extLst>
              <a:ext uri="{FF2B5EF4-FFF2-40B4-BE49-F238E27FC236}">
                <a16:creationId xmlns:a16="http://schemas.microsoft.com/office/drawing/2014/main" id="{9165D7F8-85A6-2848-9648-59DD47973416}"/>
              </a:ext>
            </a:extLst>
          </p:cNvPr>
          <p:cNvPicPr>
            <a:picLocks noChangeAspect="1"/>
          </p:cNvPicPr>
          <p:nvPr/>
        </p:nvPicPr>
        <p:blipFill>
          <a:blip r:embed="rId4"/>
          <a:stretch>
            <a:fillRect/>
          </a:stretch>
        </p:blipFill>
        <p:spPr>
          <a:xfrm>
            <a:off x="5561629" y="2198448"/>
            <a:ext cx="1271305" cy="2710691"/>
          </a:xfrm>
          <a:prstGeom prst="rect">
            <a:avLst/>
          </a:prstGeom>
        </p:spPr>
      </p:pic>
      <p:pic>
        <p:nvPicPr>
          <p:cNvPr id="33" name="Picture 32">
            <a:extLst>
              <a:ext uri="{FF2B5EF4-FFF2-40B4-BE49-F238E27FC236}">
                <a16:creationId xmlns:a16="http://schemas.microsoft.com/office/drawing/2014/main" id="{2CA28F77-F98A-8241-AA07-3C6DBA05C19D}"/>
              </a:ext>
            </a:extLst>
          </p:cNvPr>
          <p:cNvPicPr>
            <a:picLocks noChangeAspect="1"/>
          </p:cNvPicPr>
          <p:nvPr/>
        </p:nvPicPr>
        <p:blipFill>
          <a:blip r:embed="rId4"/>
          <a:stretch>
            <a:fillRect/>
          </a:stretch>
        </p:blipFill>
        <p:spPr>
          <a:xfrm>
            <a:off x="5714029" y="2350848"/>
            <a:ext cx="1271305" cy="2710691"/>
          </a:xfrm>
          <a:prstGeom prst="rect">
            <a:avLst/>
          </a:prstGeom>
        </p:spPr>
      </p:pic>
      <p:pic>
        <p:nvPicPr>
          <p:cNvPr id="34" name="Picture 33">
            <a:extLst>
              <a:ext uri="{FF2B5EF4-FFF2-40B4-BE49-F238E27FC236}">
                <a16:creationId xmlns:a16="http://schemas.microsoft.com/office/drawing/2014/main" id="{748EBE79-1F15-A546-9AE3-49002C690CE9}"/>
              </a:ext>
            </a:extLst>
          </p:cNvPr>
          <p:cNvPicPr>
            <a:picLocks noChangeAspect="1"/>
          </p:cNvPicPr>
          <p:nvPr/>
        </p:nvPicPr>
        <p:blipFill>
          <a:blip r:embed="rId4"/>
          <a:stretch>
            <a:fillRect/>
          </a:stretch>
        </p:blipFill>
        <p:spPr>
          <a:xfrm>
            <a:off x="5866429" y="2503248"/>
            <a:ext cx="1271305" cy="2710691"/>
          </a:xfrm>
          <a:prstGeom prst="rect">
            <a:avLst/>
          </a:prstGeom>
        </p:spPr>
      </p:pic>
      <p:pic>
        <p:nvPicPr>
          <p:cNvPr id="35" name="Picture 34">
            <a:extLst>
              <a:ext uri="{FF2B5EF4-FFF2-40B4-BE49-F238E27FC236}">
                <a16:creationId xmlns:a16="http://schemas.microsoft.com/office/drawing/2014/main" id="{7A7BDE41-5169-5D42-8AB4-8F2BEEFEBE02}"/>
              </a:ext>
            </a:extLst>
          </p:cNvPr>
          <p:cNvPicPr>
            <a:picLocks noChangeAspect="1"/>
          </p:cNvPicPr>
          <p:nvPr/>
        </p:nvPicPr>
        <p:blipFill>
          <a:blip r:embed="rId4"/>
          <a:stretch>
            <a:fillRect/>
          </a:stretch>
        </p:blipFill>
        <p:spPr>
          <a:xfrm>
            <a:off x="6034905" y="2672049"/>
            <a:ext cx="1271305" cy="2710691"/>
          </a:xfrm>
          <a:prstGeom prst="rect">
            <a:avLst/>
          </a:prstGeom>
        </p:spPr>
      </p:pic>
      <p:pic>
        <p:nvPicPr>
          <p:cNvPr id="36" name="Picture 35">
            <a:extLst>
              <a:ext uri="{FF2B5EF4-FFF2-40B4-BE49-F238E27FC236}">
                <a16:creationId xmlns:a16="http://schemas.microsoft.com/office/drawing/2014/main" id="{3970B6F8-BF4D-B744-9AFE-8659E920B08A}"/>
              </a:ext>
            </a:extLst>
          </p:cNvPr>
          <p:cNvPicPr>
            <a:picLocks noChangeAspect="1"/>
          </p:cNvPicPr>
          <p:nvPr/>
        </p:nvPicPr>
        <p:blipFill>
          <a:blip r:embed="rId4"/>
          <a:stretch>
            <a:fillRect/>
          </a:stretch>
        </p:blipFill>
        <p:spPr>
          <a:xfrm>
            <a:off x="6171229" y="2808048"/>
            <a:ext cx="1271305" cy="2710691"/>
          </a:xfrm>
          <a:prstGeom prst="rect">
            <a:avLst/>
          </a:prstGeom>
        </p:spPr>
      </p:pic>
      <p:pic>
        <p:nvPicPr>
          <p:cNvPr id="37" name="Picture 36">
            <a:extLst>
              <a:ext uri="{FF2B5EF4-FFF2-40B4-BE49-F238E27FC236}">
                <a16:creationId xmlns:a16="http://schemas.microsoft.com/office/drawing/2014/main" id="{A226311D-A008-7849-AE6B-5343557D1D85}"/>
              </a:ext>
            </a:extLst>
          </p:cNvPr>
          <p:cNvPicPr>
            <a:picLocks noChangeAspect="1"/>
          </p:cNvPicPr>
          <p:nvPr/>
        </p:nvPicPr>
        <p:blipFill>
          <a:blip r:embed="rId4"/>
          <a:stretch>
            <a:fillRect/>
          </a:stretch>
        </p:blipFill>
        <p:spPr>
          <a:xfrm>
            <a:off x="4426046" y="2517488"/>
            <a:ext cx="1271305" cy="2710691"/>
          </a:xfrm>
          <a:prstGeom prst="rect">
            <a:avLst/>
          </a:prstGeom>
        </p:spPr>
      </p:pic>
      <p:pic>
        <p:nvPicPr>
          <p:cNvPr id="38" name="Picture 37">
            <a:extLst>
              <a:ext uri="{FF2B5EF4-FFF2-40B4-BE49-F238E27FC236}">
                <a16:creationId xmlns:a16="http://schemas.microsoft.com/office/drawing/2014/main" id="{6453A505-981E-4749-B236-C94F02932956}"/>
              </a:ext>
            </a:extLst>
          </p:cNvPr>
          <p:cNvPicPr>
            <a:picLocks noChangeAspect="1"/>
          </p:cNvPicPr>
          <p:nvPr/>
        </p:nvPicPr>
        <p:blipFill>
          <a:blip r:embed="rId4"/>
          <a:stretch>
            <a:fillRect/>
          </a:stretch>
        </p:blipFill>
        <p:spPr>
          <a:xfrm>
            <a:off x="4655769" y="2688450"/>
            <a:ext cx="1271305" cy="2710691"/>
          </a:xfrm>
          <a:prstGeom prst="rect">
            <a:avLst/>
          </a:prstGeom>
        </p:spPr>
      </p:pic>
      <p:pic>
        <p:nvPicPr>
          <p:cNvPr id="39" name="Picture 38">
            <a:extLst>
              <a:ext uri="{FF2B5EF4-FFF2-40B4-BE49-F238E27FC236}">
                <a16:creationId xmlns:a16="http://schemas.microsoft.com/office/drawing/2014/main" id="{36C7A47A-BDF9-7E41-84EF-7C6A99C53780}"/>
              </a:ext>
            </a:extLst>
          </p:cNvPr>
          <p:cNvPicPr>
            <a:picLocks noChangeAspect="1"/>
          </p:cNvPicPr>
          <p:nvPr/>
        </p:nvPicPr>
        <p:blipFill>
          <a:blip r:embed="rId4"/>
          <a:stretch>
            <a:fillRect/>
          </a:stretch>
        </p:blipFill>
        <p:spPr>
          <a:xfrm>
            <a:off x="4808169" y="2840850"/>
            <a:ext cx="1271305" cy="2710691"/>
          </a:xfrm>
          <a:prstGeom prst="rect">
            <a:avLst/>
          </a:prstGeom>
        </p:spPr>
      </p:pic>
      <p:pic>
        <p:nvPicPr>
          <p:cNvPr id="40" name="Picture 39">
            <a:extLst>
              <a:ext uri="{FF2B5EF4-FFF2-40B4-BE49-F238E27FC236}">
                <a16:creationId xmlns:a16="http://schemas.microsoft.com/office/drawing/2014/main" id="{AAADC338-28D4-6E40-84B3-981B02046259}"/>
              </a:ext>
            </a:extLst>
          </p:cNvPr>
          <p:cNvPicPr>
            <a:picLocks noChangeAspect="1"/>
          </p:cNvPicPr>
          <p:nvPr/>
        </p:nvPicPr>
        <p:blipFill>
          <a:blip r:embed="rId4"/>
          <a:stretch>
            <a:fillRect/>
          </a:stretch>
        </p:blipFill>
        <p:spPr>
          <a:xfrm>
            <a:off x="4960569" y="2993250"/>
            <a:ext cx="1271305" cy="2710691"/>
          </a:xfrm>
          <a:prstGeom prst="rect">
            <a:avLst/>
          </a:prstGeom>
        </p:spPr>
      </p:pic>
      <p:pic>
        <p:nvPicPr>
          <p:cNvPr id="41" name="Picture 40">
            <a:extLst>
              <a:ext uri="{FF2B5EF4-FFF2-40B4-BE49-F238E27FC236}">
                <a16:creationId xmlns:a16="http://schemas.microsoft.com/office/drawing/2014/main" id="{86D9DEBE-F7F0-5946-8D42-66004617F855}"/>
              </a:ext>
            </a:extLst>
          </p:cNvPr>
          <p:cNvPicPr>
            <a:picLocks noChangeAspect="1"/>
          </p:cNvPicPr>
          <p:nvPr/>
        </p:nvPicPr>
        <p:blipFill>
          <a:blip r:embed="rId4"/>
          <a:stretch>
            <a:fillRect/>
          </a:stretch>
        </p:blipFill>
        <p:spPr>
          <a:xfrm>
            <a:off x="5112969" y="3145650"/>
            <a:ext cx="1271305" cy="2710691"/>
          </a:xfrm>
          <a:prstGeom prst="rect">
            <a:avLst/>
          </a:prstGeom>
        </p:spPr>
      </p:pic>
      <p:pic>
        <p:nvPicPr>
          <p:cNvPr id="42" name="Picture 41">
            <a:extLst>
              <a:ext uri="{FF2B5EF4-FFF2-40B4-BE49-F238E27FC236}">
                <a16:creationId xmlns:a16="http://schemas.microsoft.com/office/drawing/2014/main" id="{3AE827D6-4F71-144E-BCC4-4B77405FE538}"/>
              </a:ext>
            </a:extLst>
          </p:cNvPr>
          <p:cNvPicPr>
            <a:picLocks noChangeAspect="1"/>
          </p:cNvPicPr>
          <p:nvPr/>
        </p:nvPicPr>
        <p:blipFill>
          <a:blip r:embed="rId4"/>
          <a:stretch>
            <a:fillRect/>
          </a:stretch>
        </p:blipFill>
        <p:spPr>
          <a:xfrm>
            <a:off x="5265369" y="3298050"/>
            <a:ext cx="1271305" cy="2710691"/>
          </a:xfrm>
          <a:prstGeom prst="rect">
            <a:avLst/>
          </a:prstGeom>
        </p:spPr>
      </p:pic>
      <p:pic>
        <p:nvPicPr>
          <p:cNvPr id="43" name="Picture 42">
            <a:extLst>
              <a:ext uri="{FF2B5EF4-FFF2-40B4-BE49-F238E27FC236}">
                <a16:creationId xmlns:a16="http://schemas.microsoft.com/office/drawing/2014/main" id="{85331FD1-491F-044C-BE2B-6BE37788C5C9}"/>
              </a:ext>
            </a:extLst>
          </p:cNvPr>
          <p:cNvPicPr>
            <a:picLocks noChangeAspect="1"/>
          </p:cNvPicPr>
          <p:nvPr/>
        </p:nvPicPr>
        <p:blipFill>
          <a:blip r:embed="rId4"/>
          <a:stretch>
            <a:fillRect/>
          </a:stretch>
        </p:blipFill>
        <p:spPr>
          <a:xfrm>
            <a:off x="5417769" y="3450450"/>
            <a:ext cx="1271305" cy="2710691"/>
          </a:xfrm>
          <a:prstGeom prst="rect">
            <a:avLst/>
          </a:prstGeom>
        </p:spPr>
      </p:pic>
      <p:pic>
        <p:nvPicPr>
          <p:cNvPr id="44" name="Picture 43">
            <a:extLst>
              <a:ext uri="{FF2B5EF4-FFF2-40B4-BE49-F238E27FC236}">
                <a16:creationId xmlns:a16="http://schemas.microsoft.com/office/drawing/2014/main" id="{9ED1B019-8C14-6C47-9B92-8D7518FB745B}"/>
              </a:ext>
            </a:extLst>
          </p:cNvPr>
          <p:cNvPicPr>
            <a:picLocks noChangeAspect="1"/>
          </p:cNvPicPr>
          <p:nvPr/>
        </p:nvPicPr>
        <p:blipFill>
          <a:blip r:embed="rId4"/>
          <a:stretch>
            <a:fillRect/>
          </a:stretch>
        </p:blipFill>
        <p:spPr>
          <a:xfrm>
            <a:off x="5570169" y="3602850"/>
            <a:ext cx="1271305" cy="2710691"/>
          </a:xfrm>
          <a:prstGeom prst="rect">
            <a:avLst/>
          </a:prstGeom>
        </p:spPr>
      </p:pic>
      <p:pic>
        <p:nvPicPr>
          <p:cNvPr id="16" name="Picture 15">
            <a:extLst>
              <a:ext uri="{FF2B5EF4-FFF2-40B4-BE49-F238E27FC236}">
                <a16:creationId xmlns:a16="http://schemas.microsoft.com/office/drawing/2014/main" id="{6F863FD1-27AB-D84E-A107-839DFCA9BCF4}"/>
              </a:ext>
            </a:extLst>
          </p:cNvPr>
          <p:cNvPicPr>
            <a:picLocks noChangeAspect="1"/>
          </p:cNvPicPr>
          <p:nvPr/>
        </p:nvPicPr>
        <p:blipFill>
          <a:blip r:embed="rId3"/>
          <a:stretch>
            <a:fillRect/>
          </a:stretch>
        </p:blipFill>
        <p:spPr>
          <a:xfrm>
            <a:off x="7058038" y="1483228"/>
            <a:ext cx="1799055" cy="1199165"/>
          </a:xfrm>
          <a:prstGeom prst="rect">
            <a:avLst/>
          </a:prstGeom>
        </p:spPr>
      </p:pic>
      <p:sp>
        <p:nvSpPr>
          <p:cNvPr id="19" name="TextBox 18">
            <a:extLst>
              <a:ext uri="{FF2B5EF4-FFF2-40B4-BE49-F238E27FC236}">
                <a16:creationId xmlns:a16="http://schemas.microsoft.com/office/drawing/2014/main" id="{31034AB9-F605-FA49-BDCE-2C2B7C1DE699}"/>
              </a:ext>
            </a:extLst>
          </p:cNvPr>
          <p:cNvSpPr txBox="1"/>
          <p:nvPr/>
        </p:nvSpPr>
        <p:spPr>
          <a:xfrm>
            <a:off x="8008582" y="3195734"/>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8" name="TextBox 17">
            <a:extLst>
              <a:ext uri="{FF2B5EF4-FFF2-40B4-BE49-F238E27FC236}">
                <a16:creationId xmlns:a16="http://schemas.microsoft.com/office/drawing/2014/main" id="{01F40563-3A99-2441-90E5-66DE84482A51}"/>
              </a:ext>
            </a:extLst>
          </p:cNvPr>
          <p:cNvSpPr txBox="1"/>
          <p:nvPr/>
        </p:nvSpPr>
        <p:spPr>
          <a:xfrm>
            <a:off x="9997694" y="3238229"/>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 close to 1 </a:t>
            </a:r>
          </a:p>
        </p:txBody>
      </p:sp>
      <p:pic>
        <p:nvPicPr>
          <p:cNvPr id="46" name="Picture 45">
            <a:extLst>
              <a:ext uri="{FF2B5EF4-FFF2-40B4-BE49-F238E27FC236}">
                <a16:creationId xmlns:a16="http://schemas.microsoft.com/office/drawing/2014/main" id="{B88965BE-C8AC-D242-9303-58EA82ACB7BF}"/>
              </a:ext>
            </a:extLst>
          </p:cNvPr>
          <p:cNvPicPr>
            <a:picLocks noChangeAspect="1"/>
          </p:cNvPicPr>
          <p:nvPr/>
        </p:nvPicPr>
        <p:blipFill>
          <a:blip r:embed="rId4"/>
          <a:stretch>
            <a:fillRect/>
          </a:stretch>
        </p:blipFill>
        <p:spPr>
          <a:xfrm>
            <a:off x="4722308" y="1722686"/>
            <a:ext cx="1271305" cy="2710691"/>
          </a:xfrm>
          <a:prstGeom prst="rect">
            <a:avLst/>
          </a:prstGeom>
        </p:spPr>
      </p:pic>
      <p:pic>
        <p:nvPicPr>
          <p:cNvPr id="47" name="Picture 46">
            <a:extLst>
              <a:ext uri="{FF2B5EF4-FFF2-40B4-BE49-F238E27FC236}">
                <a16:creationId xmlns:a16="http://schemas.microsoft.com/office/drawing/2014/main" id="{00E17BB8-25E4-8C41-843C-D5D67107F186}"/>
              </a:ext>
            </a:extLst>
          </p:cNvPr>
          <p:cNvPicPr>
            <a:picLocks noChangeAspect="1"/>
          </p:cNvPicPr>
          <p:nvPr/>
        </p:nvPicPr>
        <p:blipFill>
          <a:blip r:embed="rId4"/>
          <a:stretch>
            <a:fillRect/>
          </a:stretch>
        </p:blipFill>
        <p:spPr>
          <a:xfrm>
            <a:off x="4952031" y="1893648"/>
            <a:ext cx="1271305" cy="2710691"/>
          </a:xfrm>
          <a:prstGeom prst="rect">
            <a:avLst/>
          </a:prstGeom>
        </p:spPr>
      </p:pic>
      <p:pic>
        <p:nvPicPr>
          <p:cNvPr id="48" name="Picture 47">
            <a:extLst>
              <a:ext uri="{FF2B5EF4-FFF2-40B4-BE49-F238E27FC236}">
                <a16:creationId xmlns:a16="http://schemas.microsoft.com/office/drawing/2014/main" id="{0AF60C79-3654-ED4A-B8E3-0A2269AB6598}"/>
              </a:ext>
            </a:extLst>
          </p:cNvPr>
          <p:cNvPicPr>
            <a:picLocks noChangeAspect="1"/>
          </p:cNvPicPr>
          <p:nvPr/>
        </p:nvPicPr>
        <p:blipFill>
          <a:blip r:embed="rId4"/>
          <a:stretch>
            <a:fillRect/>
          </a:stretch>
        </p:blipFill>
        <p:spPr>
          <a:xfrm>
            <a:off x="5104431" y="2046048"/>
            <a:ext cx="1271305" cy="2710691"/>
          </a:xfrm>
          <a:prstGeom prst="rect">
            <a:avLst/>
          </a:prstGeom>
        </p:spPr>
      </p:pic>
      <p:pic>
        <p:nvPicPr>
          <p:cNvPr id="49" name="Picture 48">
            <a:extLst>
              <a:ext uri="{FF2B5EF4-FFF2-40B4-BE49-F238E27FC236}">
                <a16:creationId xmlns:a16="http://schemas.microsoft.com/office/drawing/2014/main" id="{186D69D0-C42B-BB46-BD39-1A125E2AF7ED}"/>
              </a:ext>
            </a:extLst>
          </p:cNvPr>
          <p:cNvPicPr>
            <a:picLocks noChangeAspect="1"/>
          </p:cNvPicPr>
          <p:nvPr/>
        </p:nvPicPr>
        <p:blipFill>
          <a:blip r:embed="rId4"/>
          <a:stretch>
            <a:fillRect/>
          </a:stretch>
        </p:blipFill>
        <p:spPr>
          <a:xfrm>
            <a:off x="5256831" y="2198448"/>
            <a:ext cx="1271305" cy="2710691"/>
          </a:xfrm>
          <a:prstGeom prst="rect">
            <a:avLst/>
          </a:prstGeom>
        </p:spPr>
      </p:pic>
      <p:pic>
        <p:nvPicPr>
          <p:cNvPr id="50" name="Picture 49">
            <a:extLst>
              <a:ext uri="{FF2B5EF4-FFF2-40B4-BE49-F238E27FC236}">
                <a16:creationId xmlns:a16="http://schemas.microsoft.com/office/drawing/2014/main" id="{8C2EB333-B785-0B45-8B59-AB6EBC535BCA}"/>
              </a:ext>
            </a:extLst>
          </p:cNvPr>
          <p:cNvPicPr>
            <a:picLocks noChangeAspect="1"/>
          </p:cNvPicPr>
          <p:nvPr/>
        </p:nvPicPr>
        <p:blipFill>
          <a:blip r:embed="rId4"/>
          <a:stretch>
            <a:fillRect/>
          </a:stretch>
        </p:blipFill>
        <p:spPr>
          <a:xfrm>
            <a:off x="5409231" y="2350848"/>
            <a:ext cx="1271305" cy="2710691"/>
          </a:xfrm>
          <a:prstGeom prst="rect">
            <a:avLst/>
          </a:prstGeom>
        </p:spPr>
      </p:pic>
      <p:pic>
        <p:nvPicPr>
          <p:cNvPr id="51" name="Picture 50">
            <a:extLst>
              <a:ext uri="{FF2B5EF4-FFF2-40B4-BE49-F238E27FC236}">
                <a16:creationId xmlns:a16="http://schemas.microsoft.com/office/drawing/2014/main" id="{BE3D3BEE-88B1-BA44-9B03-8548D6F0C23F}"/>
              </a:ext>
            </a:extLst>
          </p:cNvPr>
          <p:cNvPicPr>
            <a:picLocks noChangeAspect="1"/>
          </p:cNvPicPr>
          <p:nvPr/>
        </p:nvPicPr>
        <p:blipFill>
          <a:blip r:embed="rId4"/>
          <a:stretch>
            <a:fillRect/>
          </a:stretch>
        </p:blipFill>
        <p:spPr>
          <a:xfrm>
            <a:off x="5561631" y="2503248"/>
            <a:ext cx="1271305" cy="2710691"/>
          </a:xfrm>
          <a:prstGeom prst="rect">
            <a:avLst/>
          </a:prstGeom>
        </p:spPr>
      </p:pic>
      <p:pic>
        <p:nvPicPr>
          <p:cNvPr id="52" name="Picture 51">
            <a:extLst>
              <a:ext uri="{FF2B5EF4-FFF2-40B4-BE49-F238E27FC236}">
                <a16:creationId xmlns:a16="http://schemas.microsoft.com/office/drawing/2014/main" id="{C45CB6D2-1E5C-364D-A491-846F422AC7CD}"/>
              </a:ext>
            </a:extLst>
          </p:cNvPr>
          <p:cNvPicPr>
            <a:picLocks noChangeAspect="1"/>
          </p:cNvPicPr>
          <p:nvPr/>
        </p:nvPicPr>
        <p:blipFill>
          <a:blip r:embed="rId4"/>
          <a:stretch>
            <a:fillRect/>
          </a:stretch>
        </p:blipFill>
        <p:spPr>
          <a:xfrm>
            <a:off x="5714031" y="2655648"/>
            <a:ext cx="1271305" cy="2710691"/>
          </a:xfrm>
          <a:prstGeom prst="rect">
            <a:avLst/>
          </a:prstGeom>
        </p:spPr>
      </p:pic>
      <p:pic>
        <p:nvPicPr>
          <p:cNvPr id="53" name="Picture 52">
            <a:extLst>
              <a:ext uri="{FF2B5EF4-FFF2-40B4-BE49-F238E27FC236}">
                <a16:creationId xmlns:a16="http://schemas.microsoft.com/office/drawing/2014/main" id="{BA7312C0-78FD-5B46-83B0-6293733B87D5}"/>
              </a:ext>
            </a:extLst>
          </p:cNvPr>
          <p:cNvPicPr>
            <a:picLocks noChangeAspect="1"/>
          </p:cNvPicPr>
          <p:nvPr/>
        </p:nvPicPr>
        <p:blipFill>
          <a:blip r:embed="rId4"/>
          <a:stretch>
            <a:fillRect/>
          </a:stretch>
        </p:blipFill>
        <p:spPr>
          <a:xfrm>
            <a:off x="5866431" y="2808048"/>
            <a:ext cx="1271305" cy="2710691"/>
          </a:xfrm>
          <a:prstGeom prst="rect">
            <a:avLst/>
          </a:prstGeom>
        </p:spPr>
      </p:pic>
      <p:sp>
        <p:nvSpPr>
          <p:cNvPr id="54" name="TextBox 53">
            <a:extLst>
              <a:ext uri="{FF2B5EF4-FFF2-40B4-BE49-F238E27FC236}">
                <a16:creationId xmlns:a16="http://schemas.microsoft.com/office/drawing/2014/main" id="{58DF9E49-560A-2244-A63D-6A032E241ABA}"/>
              </a:ext>
            </a:extLst>
          </p:cNvPr>
          <p:cNvSpPr txBox="1"/>
          <p:nvPr/>
        </p:nvSpPr>
        <p:spPr>
          <a:xfrm>
            <a:off x="8008582" y="5372276"/>
            <a:ext cx="20293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P&lt;0.01/N=0.00001</a:t>
            </a:r>
          </a:p>
        </p:txBody>
      </p:sp>
      <p:sp>
        <p:nvSpPr>
          <p:cNvPr id="55" name="TextBox 54">
            <a:extLst>
              <a:ext uri="{FF2B5EF4-FFF2-40B4-BE49-F238E27FC236}">
                <a16:creationId xmlns:a16="http://schemas.microsoft.com/office/drawing/2014/main" id="{8C086A4D-C61B-AA4F-93FC-5A0283595FA3}"/>
              </a:ext>
            </a:extLst>
          </p:cNvPr>
          <p:cNvSpPr txBox="1"/>
          <p:nvPr/>
        </p:nvSpPr>
        <p:spPr>
          <a:xfrm>
            <a:off x="10225884" y="5515241"/>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57" name="TextBox 56">
            <a:extLst>
              <a:ext uri="{FF2B5EF4-FFF2-40B4-BE49-F238E27FC236}">
                <a16:creationId xmlns:a16="http://schemas.microsoft.com/office/drawing/2014/main" id="{AA94E959-CF08-C040-8ACC-F2F516F6ED4B}"/>
              </a:ext>
            </a:extLst>
          </p:cNvPr>
          <p:cNvSpPr txBox="1"/>
          <p:nvPr/>
        </p:nvSpPr>
        <p:spPr>
          <a:xfrm>
            <a:off x="8799921" y="2676893"/>
            <a:ext cx="1976695" cy="369332"/>
          </a:xfrm>
          <a:prstGeom prst="rect">
            <a:avLst/>
          </a:prstGeom>
          <a:noFill/>
        </p:spPr>
        <p:txBody>
          <a:bodyPr wrap="none" rtlCol="0">
            <a:spAutoFit/>
          </a:bodyPr>
          <a:lstStyle/>
          <a:p>
            <a:r>
              <a:rPr lang="en-US" dirty="0"/>
              <a:t>Without correction</a:t>
            </a:r>
          </a:p>
        </p:txBody>
      </p:sp>
      <p:sp>
        <p:nvSpPr>
          <p:cNvPr id="58" name="TextBox 57">
            <a:extLst>
              <a:ext uri="{FF2B5EF4-FFF2-40B4-BE49-F238E27FC236}">
                <a16:creationId xmlns:a16="http://schemas.microsoft.com/office/drawing/2014/main" id="{C9D99393-DC96-4141-ABFA-FF453D7ED4F8}"/>
              </a:ext>
            </a:extLst>
          </p:cNvPr>
          <p:cNvSpPr txBox="1"/>
          <p:nvPr/>
        </p:nvSpPr>
        <p:spPr>
          <a:xfrm>
            <a:off x="8446391" y="4933943"/>
            <a:ext cx="2762551" cy="369332"/>
          </a:xfrm>
          <a:prstGeom prst="rect">
            <a:avLst/>
          </a:prstGeom>
          <a:noFill/>
        </p:spPr>
        <p:txBody>
          <a:bodyPr wrap="none" rtlCol="0">
            <a:spAutoFit/>
          </a:bodyPr>
          <a:lstStyle/>
          <a:p>
            <a:r>
              <a:rPr lang="en-US" dirty="0"/>
              <a:t>With Bonferroni correction </a:t>
            </a:r>
          </a:p>
        </p:txBody>
      </p:sp>
      <p:pic>
        <p:nvPicPr>
          <p:cNvPr id="61" name="Picture 60">
            <a:extLst>
              <a:ext uri="{FF2B5EF4-FFF2-40B4-BE49-F238E27FC236}">
                <a16:creationId xmlns:a16="http://schemas.microsoft.com/office/drawing/2014/main" id="{DF457230-74F0-3A4F-B598-E590A4B42C66}"/>
              </a:ext>
            </a:extLst>
          </p:cNvPr>
          <p:cNvPicPr>
            <a:picLocks noChangeAspect="1"/>
          </p:cNvPicPr>
          <p:nvPr/>
        </p:nvPicPr>
        <p:blipFill>
          <a:blip r:embed="rId4"/>
          <a:stretch>
            <a:fillRect/>
          </a:stretch>
        </p:blipFill>
        <p:spPr>
          <a:xfrm>
            <a:off x="6018831" y="2960448"/>
            <a:ext cx="1271305" cy="2710691"/>
          </a:xfrm>
          <a:prstGeom prst="rect">
            <a:avLst/>
          </a:prstGeom>
        </p:spPr>
      </p:pic>
      <p:pic>
        <p:nvPicPr>
          <p:cNvPr id="62" name="Picture 61">
            <a:extLst>
              <a:ext uri="{FF2B5EF4-FFF2-40B4-BE49-F238E27FC236}">
                <a16:creationId xmlns:a16="http://schemas.microsoft.com/office/drawing/2014/main" id="{1B61F316-C391-FA4B-AACB-73AEEEE8EDCD}"/>
              </a:ext>
            </a:extLst>
          </p:cNvPr>
          <p:cNvPicPr>
            <a:picLocks noChangeAspect="1"/>
          </p:cNvPicPr>
          <p:nvPr/>
        </p:nvPicPr>
        <p:blipFill>
          <a:blip r:embed="rId4"/>
          <a:stretch>
            <a:fillRect/>
          </a:stretch>
        </p:blipFill>
        <p:spPr>
          <a:xfrm>
            <a:off x="6171231" y="3112848"/>
            <a:ext cx="1271305" cy="2710691"/>
          </a:xfrm>
          <a:prstGeom prst="rect">
            <a:avLst/>
          </a:prstGeom>
        </p:spPr>
      </p:pic>
      <p:pic>
        <p:nvPicPr>
          <p:cNvPr id="63" name="Picture 62">
            <a:extLst>
              <a:ext uri="{FF2B5EF4-FFF2-40B4-BE49-F238E27FC236}">
                <a16:creationId xmlns:a16="http://schemas.microsoft.com/office/drawing/2014/main" id="{4FF70BC1-8B1D-7443-AF9A-82F226F5266F}"/>
              </a:ext>
            </a:extLst>
          </p:cNvPr>
          <p:cNvPicPr>
            <a:picLocks noChangeAspect="1"/>
          </p:cNvPicPr>
          <p:nvPr/>
        </p:nvPicPr>
        <p:blipFill>
          <a:blip r:embed="rId4"/>
          <a:stretch>
            <a:fillRect/>
          </a:stretch>
        </p:blipFill>
        <p:spPr>
          <a:xfrm>
            <a:off x="6323631" y="3265248"/>
            <a:ext cx="1271305" cy="2710691"/>
          </a:xfrm>
          <a:prstGeom prst="rect">
            <a:avLst/>
          </a:prstGeom>
        </p:spPr>
      </p:pic>
      <p:pic>
        <p:nvPicPr>
          <p:cNvPr id="64" name="Picture 63">
            <a:extLst>
              <a:ext uri="{FF2B5EF4-FFF2-40B4-BE49-F238E27FC236}">
                <a16:creationId xmlns:a16="http://schemas.microsoft.com/office/drawing/2014/main" id="{05770D37-325C-7647-AE94-B6603317A6B8}"/>
              </a:ext>
            </a:extLst>
          </p:cNvPr>
          <p:cNvPicPr>
            <a:picLocks noChangeAspect="1"/>
          </p:cNvPicPr>
          <p:nvPr/>
        </p:nvPicPr>
        <p:blipFill>
          <a:blip r:embed="rId4"/>
          <a:stretch>
            <a:fillRect/>
          </a:stretch>
        </p:blipFill>
        <p:spPr>
          <a:xfrm>
            <a:off x="6476031" y="3417648"/>
            <a:ext cx="1271305" cy="2710691"/>
          </a:xfrm>
          <a:prstGeom prst="rect">
            <a:avLst/>
          </a:prstGeom>
        </p:spPr>
      </p:pic>
      <p:pic>
        <p:nvPicPr>
          <p:cNvPr id="65" name="Picture 64">
            <a:extLst>
              <a:ext uri="{FF2B5EF4-FFF2-40B4-BE49-F238E27FC236}">
                <a16:creationId xmlns:a16="http://schemas.microsoft.com/office/drawing/2014/main" id="{CAEF24AB-27D5-594A-81A9-0BE96247D4CB}"/>
              </a:ext>
            </a:extLst>
          </p:cNvPr>
          <p:cNvPicPr>
            <a:picLocks noChangeAspect="1"/>
          </p:cNvPicPr>
          <p:nvPr/>
        </p:nvPicPr>
        <p:blipFill>
          <a:blip r:embed="rId4"/>
          <a:stretch>
            <a:fillRect/>
          </a:stretch>
        </p:blipFill>
        <p:spPr>
          <a:xfrm>
            <a:off x="6628431" y="3570048"/>
            <a:ext cx="1271305" cy="2710691"/>
          </a:xfrm>
          <a:prstGeom prst="rect">
            <a:avLst/>
          </a:prstGeom>
        </p:spPr>
      </p:pic>
    </p:spTree>
    <p:extLst>
      <p:ext uri="{BB962C8B-B14F-4D97-AF65-F5344CB8AC3E}">
        <p14:creationId xmlns:p14="http://schemas.microsoft.com/office/powerpoint/2010/main" val="3559506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8800-CE52-334E-8419-8314263D14A3}"/>
              </a:ext>
            </a:extLst>
          </p:cNvPr>
          <p:cNvSpPr>
            <a:spLocks noGrp="1"/>
          </p:cNvSpPr>
          <p:nvPr>
            <p:ph type="title"/>
          </p:nvPr>
        </p:nvSpPr>
        <p:spPr/>
        <p:txBody>
          <a:bodyPr>
            <a:normAutofit fontScale="90000"/>
          </a:bodyPr>
          <a:lstStyle/>
          <a:p>
            <a:r>
              <a:rPr lang="en-US" dirty="0"/>
              <a:t>When do you need a correction for multiple tests?  </a:t>
            </a:r>
            <a:br>
              <a:rPr lang="en-US" dirty="0"/>
            </a:br>
            <a:endParaRPr lang="en-US" dirty="0"/>
          </a:p>
        </p:txBody>
      </p:sp>
      <p:sp>
        <p:nvSpPr>
          <p:cNvPr id="3" name="Content Placeholder 2">
            <a:extLst>
              <a:ext uri="{FF2B5EF4-FFF2-40B4-BE49-F238E27FC236}">
                <a16:creationId xmlns:a16="http://schemas.microsoft.com/office/drawing/2014/main" id="{AD51E9C3-F2DC-EA4D-9861-7002A6254AB7}"/>
              </a:ext>
            </a:extLst>
          </p:cNvPr>
          <p:cNvSpPr>
            <a:spLocks noGrp="1"/>
          </p:cNvSpPr>
          <p:nvPr>
            <p:ph idx="1"/>
          </p:nvPr>
        </p:nvSpPr>
        <p:spPr>
          <a:xfrm>
            <a:off x="838200" y="1544888"/>
            <a:ext cx="10515600" cy="4351338"/>
          </a:xfrm>
        </p:spPr>
        <p:txBody>
          <a:bodyPr/>
          <a:lstStyle/>
          <a:p>
            <a:r>
              <a:rPr lang="en-US" dirty="0"/>
              <a:t>Expression studies, where you test all possible transcripts simultaneously</a:t>
            </a:r>
          </a:p>
          <a:p>
            <a:r>
              <a:rPr lang="en-US" dirty="0"/>
              <a:t>Test all genes in a genome against a database of pathogenicity genes</a:t>
            </a:r>
          </a:p>
          <a:p>
            <a:endParaRPr lang="en-US" dirty="0"/>
          </a:p>
        </p:txBody>
      </p:sp>
      <p:sp>
        <p:nvSpPr>
          <p:cNvPr id="4" name="TextBox 3">
            <a:extLst>
              <a:ext uri="{FF2B5EF4-FFF2-40B4-BE49-F238E27FC236}">
                <a16:creationId xmlns:a16="http://schemas.microsoft.com/office/drawing/2014/main" id="{C6A5D544-3618-F764-2B28-F1E1830C4AC9}"/>
              </a:ext>
            </a:extLst>
          </p:cNvPr>
          <p:cNvSpPr txBox="1"/>
          <p:nvPr/>
        </p:nvSpPr>
        <p:spPr>
          <a:xfrm>
            <a:off x="998483" y="3250325"/>
            <a:ext cx="10773104" cy="3416320"/>
          </a:xfrm>
          <a:prstGeom prst="rect">
            <a:avLst/>
          </a:prstGeom>
          <a:noFill/>
        </p:spPr>
        <p:txBody>
          <a:bodyPr wrap="square" rtlCol="0">
            <a:spAutoFit/>
          </a:bodyPr>
          <a:lstStyle/>
          <a:p>
            <a:r>
              <a:rPr lang="en-US" sz="3600" dirty="0"/>
              <a:t>If you, your class, or collaborators do the repeated tests, it is obvious that one should apply a correction for multiple tests!</a:t>
            </a:r>
          </a:p>
          <a:p>
            <a:endParaRPr lang="en-US" sz="3600" dirty="0"/>
          </a:p>
          <a:p>
            <a:r>
              <a:rPr lang="en-US" sz="3600" dirty="0"/>
              <a:t>Problem:  What happens if people do not know about the other tests being performed?  </a:t>
            </a:r>
          </a:p>
        </p:txBody>
      </p:sp>
    </p:spTree>
    <p:extLst>
      <p:ext uri="{BB962C8B-B14F-4D97-AF65-F5344CB8AC3E}">
        <p14:creationId xmlns:p14="http://schemas.microsoft.com/office/powerpoint/2010/main" val="3854331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27202345-EFAE-B243-A966-A5687C93DAA6}"/>
              </a:ext>
            </a:extLst>
          </p:cNvPr>
          <p:cNvPicPr>
            <a:picLocks noChangeAspect="1"/>
          </p:cNvPicPr>
          <p:nvPr/>
        </p:nvPicPr>
        <p:blipFill>
          <a:blip r:embed="rId3"/>
          <a:stretch>
            <a:fillRect/>
          </a:stretch>
        </p:blipFill>
        <p:spPr>
          <a:xfrm>
            <a:off x="6270124" y="153438"/>
            <a:ext cx="1799055" cy="1199165"/>
          </a:xfrm>
          <a:prstGeom prst="rect">
            <a:avLst/>
          </a:prstGeom>
        </p:spPr>
      </p:pic>
      <p:sp>
        <p:nvSpPr>
          <p:cNvPr id="4" name="TextBox 3">
            <a:extLst>
              <a:ext uri="{FF2B5EF4-FFF2-40B4-BE49-F238E27FC236}">
                <a16:creationId xmlns:a16="http://schemas.microsoft.com/office/drawing/2014/main" id="{69F6C641-66F3-6448-B059-47625E537145}"/>
              </a:ext>
            </a:extLst>
          </p:cNvPr>
          <p:cNvSpPr txBox="1"/>
          <p:nvPr/>
        </p:nvSpPr>
        <p:spPr>
          <a:xfrm>
            <a:off x="954504" y="488318"/>
            <a:ext cx="1266116" cy="369332"/>
          </a:xfrm>
          <a:prstGeom prst="rect">
            <a:avLst/>
          </a:prstGeom>
          <a:noFill/>
        </p:spPr>
        <p:txBody>
          <a:bodyPr wrap="none" rtlCol="0">
            <a:spAutoFit/>
          </a:bodyPr>
          <a:lstStyle/>
          <a:p>
            <a:r>
              <a:rPr lang="en-US" dirty="0"/>
              <a:t>One Person</a:t>
            </a:r>
          </a:p>
        </p:txBody>
      </p:sp>
      <p:sp>
        <p:nvSpPr>
          <p:cNvPr id="6" name="TextBox 5">
            <a:extLst>
              <a:ext uri="{FF2B5EF4-FFF2-40B4-BE49-F238E27FC236}">
                <a16:creationId xmlns:a16="http://schemas.microsoft.com/office/drawing/2014/main" id="{76EB097C-63F2-454D-A23F-1A8C07AF042C}"/>
              </a:ext>
            </a:extLst>
          </p:cNvPr>
          <p:cNvSpPr txBox="1"/>
          <p:nvPr/>
        </p:nvSpPr>
        <p:spPr>
          <a:xfrm>
            <a:off x="954504" y="762849"/>
            <a:ext cx="732893" cy="369332"/>
          </a:xfrm>
          <a:prstGeom prst="rect">
            <a:avLst/>
          </a:prstGeom>
          <a:noFill/>
        </p:spPr>
        <p:txBody>
          <a:bodyPr wrap="none" rtlCol="0">
            <a:spAutoFit/>
          </a:bodyPr>
          <a:lstStyle/>
          <a:p>
            <a:r>
              <a:rPr lang="en-US" dirty="0"/>
              <a:t>doing</a:t>
            </a:r>
          </a:p>
        </p:txBody>
      </p:sp>
      <p:sp>
        <p:nvSpPr>
          <p:cNvPr id="7" name="TextBox 6">
            <a:extLst>
              <a:ext uri="{FF2B5EF4-FFF2-40B4-BE49-F238E27FC236}">
                <a16:creationId xmlns:a16="http://schemas.microsoft.com/office/drawing/2014/main" id="{5B491261-9871-D644-AF25-4A8B32480086}"/>
              </a:ext>
            </a:extLst>
          </p:cNvPr>
          <p:cNvSpPr txBox="1"/>
          <p:nvPr/>
        </p:nvSpPr>
        <p:spPr>
          <a:xfrm>
            <a:off x="954504" y="1037380"/>
            <a:ext cx="1034001" cy="369332"/>
          </a:xfrm>
          <a:prstGeom prst="rect">
            <a:avLst/>
          </a:prstGeom>
          <a:noFill/>
        </p:spPr>
        <p:txBody>
          <a:bodyPr wrap="none" rtlCol="0">
            <a:spAutoFit/>
          </a:bodyPr>
          <a:lstStyle/>
          <a:p>
            <a:r>
              <a:rPr lang="en-US" dirty="0"/>
              <a:t>one test </a:t>
            </a:r>
          </a:p>
        </p:txBody>
      </p:sp>
      <p:pic>
        <p:nvPicPr>
          <p:cNvPr id="8" name="Picture 7">
            <a:extLst>
              <a:ext uri="{FF2B5EF4-FFF2-40B4-BE49-F238E27FC236}">
                <a16:creationId xmlns:a16="http://schemas.microsoft.com/office/drawing/2014/main" id="{6FD42801-B23E-2B4D-A539-82C239E0434E}"/>
              </a:ext>
            </a:extLst>
          </p:cNvPr>
          <p:cNvPicPr>
            <a:picLocks noChangeAspect="1"/>
          </p:cNvPicPr>
          <p:nvPr/>
        </p:nvPicPr>
        <p:blipFill>
          <a:blip r:embed="rId3"/>
          <a:stretch>
            <a:fillRect/>
          </a:stretch>
        </p:blipFill>
        <p:spPr>
          <a:xfrm>
            <a:off x="688035" y="1564375"/>
            <a:ext cx="1799055" cy="1199165"/>
          </a:xfrm>
          <a:prstGeom prst="rect">
            <a:avLst/>
          </a:prstGeom>
        </p:spPr>
      </p:pic>
      <p:pic>
        <p:nvPicPr>
          <p:cNvPr id="9" name="Picture 8">
            <a:extLst>
              <a:ext uri="{FF2B5EF4-FFF2-40B4-BE49-F238E27FC236}">
                <a16:creationId xmlns:a16="http://schemas.microsoft.com/office/drawing/2014/main" id="{BEE7ED74-70D4-034D-B180-8A0E1C6806BF}"/>
              </a:ext>
            </a:extLst>
          </p:cNvPr>
          <p:cNvPicPr>
            <a:picLocks noChangeAspect="1"/>
          </p:cNvPicPr>
          <p:nvPr/>
        </p:nvPicPr>
        <p:blipFill>
          <a:blip r:embed="rId4"/>
          <a:stretch>
            <a:fillRect/>
          </a:stretch>
        </p:blipFill>
        <p:spPr>
          <a:xfrm>
            <a:off x="216242" y="3098078"/>
            <a:ext cx="1271305" cy="2710691"/>
          </a:xfrm>
          <a:prstGeom prst="rect">
            <a:avLst/>
          </a:prstGeom>
        </p:spPr>
      </p:pic>
      <p:sp>
        <p:nvSpPr>
          <p:cNvPr id="11" name="TextBox 10">
            <a:extLst>
              <a:ext uri="{FF2B5EF4-FFF2-40B4-BE49-F238E27FC236}">
                <a16:creationId xmlns:a16="http://schemas.microsoft.com/office/drawing/2014/main" id="{A982163E-8824-CB4E-B65E-AA68C55F952A}"/>
              </a:ext>
            </a:extLst>
          </p:cNvPr>
          <p:cNvSpPr txBox="1"/>
          <p:nvPr/>
        </p:nvSpPr>
        <p:spPr>
          <a:xfrm>
            <a:off x="2174512" y="4298407"/>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12" name="TextBox 11">
            <a:extLst>
              <a:ext uri="{FF2B5EF4-FFF2-40B4-BE49-F238E27FC236}">
                <a16:creationId xmlns:a16="http://schemas.microsoft.com/office/drawing/2014/main" id="{5EC1F11D-AB3B-6247-8A2F-FDAF5CC344E8}"/>
              </a:ext>
            </a:extLst>
          </p:cNvPr>
          <p:cNvSpPr txBox="1"/>
          <p:nvPr/>
        </p:nvSpPr>
        <p:spPr>
          <a:xfrm>
            <a:off x="2230096" y="3098078"/>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3" name="TextBox 12">
            <a:extLst>
              <a:ext uri="{FF2B5EF4-FFF2-40B4-BE49-F238E27FC236}">
                <a16:creationId xmlns:a16="http://schemas.microsoft.com/office/drawing/2014/main" id="{862FCAED-E104-A74F-9B0C-400883922685}"/>
              </a:ext>
            </a:extLst>
          </p:cNvPr>
          <p:cNvSpPr txBox="1"/>
          <p:nvPr/>
        </p:nvSpPr>
        <p:spPr>
          <a:xfrm>
            <a:off x="9059590" y="471310"/>
            <a:ext cx="1347035" cy="369332"/>
          </a:xfrm>
          <a:prstGeom prst="rect">
            <a:avLst/>
          </a:prstGeom>
          <a:noFill/>
        </p:spPr>
        <p:txBody>
          <a:bodyPr wrap="none" rtlCol="0">
            <a:spAutoFit/>
          </a:bodyPr>
          <a:lstStyle/>
          <a:p>
            <a:r>
              <a:rPr lang="en-US" dirty="0"/>
              <a:t>1000 People</a:t>
            </a:r>
          </a:p>
        </p:txBody>
      </p:sp>
      <p:sp>
        <p:nvSpPr>
          <p:cNvPr id="14" name="TextBox 13">
            <a:extLst>
              <a:ext uri="{FF2B5EF4-FFF2-40B4-BE49-F238E27FC236}">
                <a16:creationId xmlns:a16="http://schemas.microsoft.com/office/drawing/2014/main" id="{8F257947-7865-9D47-AB6A-C7417A4FB4F4}"/>
              </a:ext>
            </a:extLst>
          </p:cNvPr>
          <p:cNvSpPr txBox="1"/>
          <p:nvPr/>
        </p:nvSpPr>
        <p:spPr>
          <a:xfrm>
            <a:off x="9059590" y="745841"/>
            <a:ext cx="732893" cy="369332"/>
          </a:xfrm>
          <a:prstGeom prst="rect">
            <a:avLst/>
          </a:prstGeom>
          <a:noFill/>
        </p:spPr>
        <p:txBody>
          <a:bodyPr wrap="none" rtlCol="0">
            <a:spAutoFit/>
          </a:bodyPr>
          <a:lstStyle/>
          <a:p>
            <a:r>
              <a:rPr lang="en-US" dirty="0"/>
              <a:t>doing</a:t>
            </a:r>
          </a:p>
        </p:txBody>
      </p:sp>
      <p:sp>
        <p:nvSpPr>
          <p:cNvPr id="15" name="TextBox 14">
            <a:extLst>
              <a:ext uri="{FF2B5EF4-FFF2-40B4-BE49-F238E27FC236}">
                <a16:creationId xmlns:a16="http://schemas.microsoft.com/office/drawing/2014/main" id="{9711569C-D675-BB44-819E-CCEA8787E9A4}"/>
              </a:ext>
            </a:extLst>
          </p:cNvPr>
          <p:cNvSpPr txBox="1"/>
          <p:nvPr/>
        </p:nvSpPr>
        <p:spPr>
          <a:xfrm>
            <a:off x="9059590" y="1020372"/>
            <a:ext cx="1524520" cy="369332"/>
          </a:xfrm>
          <a:prstGeom prst="rect">
            <a:avLst/>
          </a:prstGeom>
          <a:noFill/>
        </p:spPr>
        <p:txBody>
          <a:bodyPr wrap="none" rtlCol="0">
            <a:spAutoFit/>
          </a:bodyPr>
          <a:lstStyle/>
          <a:p>
            <a:r>
              <a:rPr lang="en-US" dirty="0"/>
              <a:t>N=1 test each </a:t>
            </a:r>
          </a:p>
        </p:txBody>
      </p:sp>
      <p:pic>
        <p:nvPicPr>
          <p:cNvPr id="37" name="Picture 36">
            <a:extLst>
              <a:ext uri="{FF2B5EF4-FFF2-40B4-BE49-F238E27FC236}">
                <a16:creationId xmlns:a16="http://schemas.microsoft.com/office/drawing/2014/main" id="{A226311D-A008-7849-AE6B-5343557D1D85}"/>
              </a:ext>
            </a:extLst>
          </p:cNvPr>
          <p:cNvPicPr>
            <a:picLocks noChangeAspect="1"/>
          </p:cNvPicPr>
          <p:nvPr/>
        </p:nvPicPr>
        <p:blipFill>
          <a:blip r:embed="rId4"/>
          <a:stretch>
            <a:fillRect/>
          </a:stretch>
        </p:blipFill>
        <p:spPr>
          <a:xfrm>
            <a:off x="5302154" y="3777441"/>
            <a:ext cx="1271305" cy="2710691"/>
          </a:xfrm>
          <a:prstGeom prst="rect">
            <a:avLst/>
          </a:prstGeom>
        </p:spPr>
      </p:pic>
      <p:pic>
        <p:nvPicPr>
          <p:cNvPr id="16" name="Picture 15">
            <a:extLst>
              <a:ext uri="{FF2B5EF4-FFF2-40B4-BE49-F238E27FC236}">
                <a16:creationId xmlns:a16="http://schemas.microsoft.com/office/drawing/2014/main" id="{6F863FD1-27AB-D84E-A107-839DFCA9BCF4}"/>
              </a:ext>
            </a:extLst>
          </p:cNvPr>
          <p:cNvPicPr>
            <a:picLocks noChangeAspect="1"/>
          </p:cNvPicPr>
          <p:nvPr/>
        </p:nvPicPr>
        <p:blipFill>
          <a:blip r:embed="rId3"/>
          <a:stretch>
            <a:fillRect/>
          </a:stretch>
        </p:blipFill>
        <p:spPr>
          <a:xfrm>
            <a:off x="3847765" y="505573"/>
            <a:ext cx="1799055" cy="1199165"/>
          </a:xfrm>
          <a:prstGeom prst="rect">
            <a:avLst/>
          </a:prstGeom>
        </p:spPr>
      </p:pic>
      <p:sp>
        <p:nvSpPr>
          <p:cNvPr id="19" name="TextBox 18">
            <a:extLst>
              <a:ext uri="{FF2B5EF4-FFF2-40B4-BE49-F238E27FC236}">
                <a16:creationId xmlns:a16="http://schemas.microsoft.com/office/drawing/2014/main" id="{31034AB9-F605-FA49-BDCE-2C2B7C1DE699}"/>
              </a:ext>
            </a:extLst>
          </p:cNvPr>
          <p:cNvSpPr txBox="1"/>
          <p:nvPr/>
        </p:nvSpPr>
        <p:spPr>
          <a:xfrm>
            <a:off x="8265254" y="2658327"/>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8" name="TextBox 17">
            <a:extLst>
              <a:ext uri="{FF2B5EF4-FFF2-40B4-BE49-F238E27FC236}">
                <a16:creationId xmlns:a16="http://schemas.microsoft.com/office/drawing/2014/main" id="{01F40563-3A99-2441-90E5-66DE84482A51}"/>
              </a:ext>
            </a:extLst>
          </p:cNvPr>
          <p:cNvSpPr txBox="1"/>
          <p:nvPr/>
        </p:nvSpPr>
        <p:spPr>
          <a:xfrm>
            <a:off x="10254366" y="2700822"/>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P=1</a:t>
            </a:r>
          </a:p>
        </p:txBody>
      </p:sp>
      <p:sp>
        <p:nvSpPr>
          <p:cNvPr id="57" name="TextBox 56">
            <a:extLst>
              <a:ext uri="{FF2B5EF4-FFF2-40B4-BE49-F238E27FC236}">
                <a16:creationId xmlns:a16="http://schemas.microsoft.com/office/drawing/2014/main" id="{AA94E959-CF08-C040-8ACC-F2F516F6ED4B}"/>
              </a:ext>
            </a:extLst>
          </p:cNvPr>
          <p:cNvSpPr txBox="1"/>
          <p:nvPr/>
        </p:nvSpPr>
        <p:spPr>
          <a:xfrm>
            <a:off x="9141095" y="2216708"/>
            <a:ext cx="1976695" cy="369332"/>
          </a:xfrm>
          <a:prstGeom prst="rect">
            <a:avLst/>
          </a:prstGeom>
          <a:noFill/>
        </p:spPr>
        <p:txBody>
          <a:bodyPr wrap="none" rtlCol="0">
            <a:spAutoFit/>
          </a:bodyPr>
          <a:lstStyle/>
          <a:p>
            <a:r>
              <a:rPr lang="en-US" dirty="0"/>
              <a:t>Without correction</a:t>
            </a:r>
          </a:p>
        </p:txBody>
      </p:sp>
      <p:pic>
        <p:nvPicPr>
          <p:cNvPr id="60" name="Picture 59">
            <a:extLst>
              <a:ext uri="{FF2B5EF4-FFF2-40B4-BE49-F238E27FC236}">
                <a16:creationId xmlns:a16="http://schemas.microsoft.com/office/drawing/2014/main" id="{40B56297-EFC8-0147-AB87-895A3DC19498}"/>
              </a:ext>
            </a:extLst>
          </p:cNvPr>
          <p:cNvPicPr>
            <a:picLocks noChangeAspect="1"/>
          </p:cNvPicPr>
          <p:nvPr/>
        </p:nvPicPr>
        <p:blipFill>
          <a:blip r:embed="rId3"/>
          <a:stretch>
            <a:fillRect/>
          </a:stretch>
        </p:blipFill>
        <p:spPr>
          <a:xfrm>
            <a:off x="4000165" y="657973"/>
            <a:ext cx="1799055" cy="1199165"/>
          </a:xfrm>
          <a:prstGeom prst="rect">
            <a:avLst/>
          </a:prstGeom>
        </p:spPr>
      </p:pic>
      <p:pic>
        <p:nvPicPr>
          <p:cNvPr id="66" name="Picture 65">
            <a:extLst>
              <a:ext uri="{FF2B5EF4-FFF2-40B4-BE49-F238E27FC236}">
                <a16:creationId xmlns:a16="http://schemas.microsoft.com/office/drawing/2014/main" id="{936AAE48-7223-9B48-B210-1E71CB43C53F}"/>
              </a:ext>
            </a:extLst>
          </p:cNvPr>
          <p:cNvPicPr>
            <a:picLocks noChangeAspect="1"/>
          </p:cNvPicPr>
          <p:nvPr/>
        </p:nvPicPr>
        <p:blipFill>
          <a:blip r:embed="rId3"/>
          <a:stretch>
            <a:fillRect/>
          </a:stretch>
        </p:blipFill>
        <p:spPr>
          <a:xfrm>
            <a:off x="4152565" y="810373"/>
            <a:ext cx="1799055" cy="1199165"/>
          </a:xfrm>
          <a:prstGeom prst="rect">
            <a:avLst/>
          </a:prstGeom>
        </p:spPr>
      </p:pic>
      <p:pic>
        <p:nvPicPr>
          <p:cNvPr id="67" name="Picture 66">
            <a:extLst>
              <a:ext uri="{FF2B5EF4-FFF2-40B4-BE49-F238E27FC236}">
                <a16:creationId xmlns:a16="http://schemas.microsoft.com/office/drawing/2014/main" id="{36BF7350-4655-CD4E-88BB-18D65DA0DC84}"/>
              </a:ext>
            </a:extLst>
          </p:cNvPr>
          <p:cNvPicPr>
            <a:picLocks noChangeAspect="1"/>
          </p:cNvPicPr>
          <p:nvPr/>
        </p:nvPicPr>
        <p:blipFill>
          <a:blip r:embed="rId3"/>
          <a:stretch>
            <a:fillRect/>
          </a:stretch>
        </p:blipFill>
        <p:spPr>
          <a:xfrm>
            <a:off x="4304965" y="962773"/>
            <a:ext cx="1799055" cy="1199165"/>
          </a:xfrm>
          <a:prstGeom prst="rect">
            <a:avLst/>
          </a:prstGeom>
        </p:spPr>
      </p:pic>
      <p:pic>
        <p:nvPicPr>
          <p:cNvPr id="68" name="Picture 67">
            <a:extLst>
              <a:ext uri="{FF2B5EF4-FFF2-40B4-BE49-F238E27FC236}">
                <a16:creationId xmlns:a16="http://schemas.microsoft.com/office/drawing/2014/main" id="{0198A113-6660-FF4E-BAAC-652A7E06D0A7}"/>
              </a:ext>
            </a:extLst>
          </p:cNvPr>
          <p:cNvPicPr>
            <a:picLocks noChangeAspect="1"/>
          </p:cNvPicPr>
          <p:nvPr/>
        </p:nvPicPr>
        <p:blipFill>
          <a:blip r:embed="rId3"/>
          <a:stretch>
            <a:fillRect/>
          </a:stretch>
        </p:blipFill>
        <p:spPr>
          <a:xfrm>
            <a:off x="4457365" y="1115173"/>
            <a:ext cx="1799055" cy="1199165"/>
          </a:xfrm>
          <a:prstGeom prst="rect">
            <a:avLst/>
          </a:prstGeom>
        </p:spPr>
      </p:pic>
      <p:pic>
        <p:nvPicPr>
          <p:cNvPr id="69" name="Picture 68">
            <a:extLst>
              <a:ext uri="{FF2B5EF4-FFF2-40B4-BE49-F238E27FC236}">
                <a16:creationId xmlns:a16="http://schemas.microsoft.com/office/drawing/2014/main" id="{55023D96-76DE-1544-BEE7-B27CACF01A85}"/>
              </a:ext>
            </a:extLst>
          </p:cNvPr>
          <p:cNvPicPr>
            <a:picLocks noChangeAspect="1"/>
          </p:cNvPicPr>
          <p:nvPr/>
        </p:nvPicPr>
        <p:blipFill>
          <a:blip r:embed="rId3"/>
          <a:stretch>
            <a:fillRect/>
          </a:stretch>
        </p:blipFill>
        <p:spPr>
          <a:xfrm>
            <a:off x="4609765" y="1267573"/>
            <a:ext cx="1799055" cy="1199165"/>
          </a:xfrm>
          <a:prstGeom prst="rect">
            <a:avLst/>
          </a:prstGeom>
        </p:spPr>
      </p:pic>
      <p:pic>
        <p:nvPicPr>
          <p:cNvPr id="70" name="Picture 69">
            <a:extLst>
              <a:ext uri="{FF2B5EF4-FFF2-40B4-BE49-F238E27FC236}">
                <a16:creationId xmlns:a16="http://schemas.microsoft.com/office/drawing/2014/main" id="{DEFE4BAB-6BA8-4244-9A09-C9E91DF99443}"/>
              </a:ext>
            </a:extLst>
          </p:cNvPr>
          <p:cNvPicPr>
            <a:picLocks noChangeAspect="1"/>
          </p:cNvPicPr>
          <p:nvPr/>
        </p:nvPicPr>
        <p:blipFill>
          <a:blip r:embed="rId3"/>
          <a:stretch>
            <a:fillRect/>
          </a:stretch>
        </p:blipFill>
        <p:spPr>
          <a:xfrm>
            <a:off x="4762165" y="1419973"/>
            <a:ext cx="1799055" cy="1199165"/>
          </a:xfrm>
          <a:prstGeom prst="rect">
            <a:avLst/>
          </a:prstGeom>
        </p:spPr>
      </p:pic>
      <p:pic>
        <p:nvPicPr>
          <p:cNvPr id="71" name="Picture 70">
            <a:extLst>
              <a:ext uri="{FF2B5EF4-FFF2-40B4-BE49-F238E27FC236}">
                <a16:creationId xmlns:a16="http://schemas.microsoft.com/office/drawing/2014/main" id="{6031D08F-5B55-ED47-90A8-BD0D7E9B07F8}"/>
              </a:ext>
            </a:extLst>
          </p:cNvPr>
          <p:cNvPicPr>
            <a:picLocks noChangeAspect="1"/>
          </p:cNvPicPr>
          <p:nvPr/>
        </p:nvPicPr>
        <p:blipFill>
          <a:blip r:embed="rId3"/>
          <a:stretch>
            <a:fillRect/>
          </a:stretch>
        </p:blipFill>
        <p:spPr>
          <a:xfrm>
            <a:off x="4914565" y="1572373"/>
            <a:ext cx="1799055" cy="1199165"/>
          </a:xfrm>
          <a:prstGeom prst="rect">
            <a:avLst/>
          </a:prstGeom>
        </p:spPr>
      </p:pic>
      <p:pic>
        <p:nvPicPr>
          <p:cNvPr id="72" name="Picture 71">
            <a:extLst>
              <a:ext uri="{FF2B5EF4-FFF2-40B4-BE49-F238E27FC236}">
                <a16:creationId xmlns:a16="http://schemas.microsoft.com/office/drawing/2014/main" id="{AD32852D-3119-E84D-AB31-E71D497E08FB}"/>
              </a:ext>
            </a:extLst>
          </p:cNvPr>
          <p:cNvPicPr>
            <a:picLocks noChangeAspect="1"/>
          </p:cNvPicPr>
          <p:nvPr/>
        </p:nvPicPr>
        <p:blipFill>
          <a:blip r:embed="rId3"/>
          <a:stretch>
            <a:fillRect/>
          </a:stretch>
        </p:blipFill>
        <p:spPr>
          <a:xfrm>
            <a:off x="5066965" y="1724773"/>
            <a:ext cx="1799055" cy="1199165"/>
          </a:xfrm>
          <a:prstGeom prst="rect">
            <a:avLst/>
          </a:prstGeom>
        </p:spPr>
      </p:pic>
      <p:pic>
        <p:nvPicPr>
          <p:cNvPr id="73" name="Picture 72">
            <a:extLst>
              <a:ext uri="{FF2B5EF4-FFF2-40B4-BE49-F238E27FC236}">
                <a16:creationId xmlns:a16="http://schemas.microsoft.com/office/drawing/2014/main" id="{6FA57378-69DD-5446-B783-6B9F5040F66D}"/>
              </a:ext>
            </a:extLst>
          </p:cNvPr>
          <p:cNvPicPr>
            <a:picLocks noChangeAspect="1"/>
          </p:cNvPicPr>
          <p:nvPr/>
        </p:nvPicPr>
        <p:blipFill>
          <a:blip r:embed="rId3"/>
          <a:stretch>
            <a:fillRect/>
          </a:stretch>
        </p:blipFill>
        <p:spPr>
          <a:xfrm>
            <a:off x="5219365" y="1877173"/>
            <a:ext cx="1799055" cy="1199165"/>
          </a:xfrm>
          <a:prstGeom prst="rect">
            <a:avLst/>
          </a:prstGeom>
        </p:spPr>
      </p:pic>
      <p:pic>
        <p:nvPicPr>
          <p:cNvPr id="2" name="Picture 1">
            <a:extLst>
              <a:ext uri="{FF2B5EF4-FFF2-40B4-BE49-F238E27FC236}">
                <a16:creationId xmlns:a16="http://schemas.microsoft.com/office/drawing/2014/main" id="{CA22D6E7-ECC5-6640-9B6B-89309AA93E3F}"/>
              </a:ext>
            </a:extLst>
          </p:cNvPr>
          <p:cNvPicPr>
            <a:picLocks noChangeAspect="1"/>
          </p:cNvPicPr>
          <p:nvPr/>
        </p:nvPicPr>
        <p:blipFill>
          <a:blip r:embed="rId5"/>
          <a:stretch>
            <a:fillRect/>
          </a:stretch>
        </p:blipFill>
        <p:spPr>
          <a:xfrm>
            <a:off x="5191008" y="19045"/>
            <a:ext cx="1739003" cy="1571388"/>
          </a:xfrm>
          <a:prstGeom prst="rect">
            <a:avLst/>
          </a:prstGeom>
        </p:spPr>
      </p:pic>
      <p:pic>
        <p:nvPicPr>
          <p:cNvPr id="76" name="Picture 75">
            <a:extLst>
              <a:ext uri="{FF2B5EF4-FFF2-40B4-BE49-F238E27FC236}">
                <a16:creationId xmlns:a16="http://schemas.microsoft.com/office/drawing/2014/main" id="{AC0DFE22-710F-C54D-A513-281785BF8DC7}"/>
              </a:ext>
            </a:extLst>
          </p:cNvPr>
          <p:cNvPicPr>
            <a:picLocks noChangeAspect="1"/>
          </p:cNvPicPr>
          <p:nvPr/>
        </p:nvPicPr>
        <p:blipFill>
          <a:blip r:embed="rId5"/>
          <a:stretch>
            <a:fillRect/>
          </a:stretch>
        </p:blipFill>
        <p:spPr>
          <a:xfrm>
            <a:off x="5495808" y="323845"/>
            <a:ext cx="1739003" cy="1571388"/>
          </a:xfrm>
          <a:prstGeom prst="rect">
            <a:avLst/>
          </a:prstGeom>
        </p:spPr>
      </p:pic>
      <p:pic>
        <p:nvPicPr>
          <p:cNvPr id="84" name="Picture 83">
            <a:extLst>
              <a:ext uri="{FF2B5EF4-FFF2-40B4-BE49-F238E27FC236}">
                <a16:creationId xmlns:a16="http://schemas.microsoft.com/office/drawing/2014/main" id="{A2431CEB-681A-7843-AC4D-885A47646C16}"/>
              </a:ext>
            </a:extLst>
          </p:cNvPr>
          <p:cNvPicPr>
            <a:picLocks noChangeAspect="1"/>
          </p:cNvPicPr>
          <p:nvPr/>
        </p:nvPicPr>
        <p:blipFill>
          <a:blip r:embed="rId3"/>
          <a:stretch>
            <a:fillRect/>
          </a:stretch>
        </p:blipFill>
        <p:spPr>
          <a:xfrm>
            <a:off x="6573459" y="421292"/>
            <a:ext cx="1799055" cy="1199165"/>
          </a:xfrm>
          <a:prstGeom prst="rect">
            <a:avLst/>
          </a:prstGeom>
        </p:spPr>
      </p:pic>
      <p:pic>
        <p:nvPicPr>
          <p:cNvPr id="79" name="Picture 78">
            <a:extLst>
              <a:ext uri="{FF2B5EF4-FFF2-40B4-BE49-F238E27FC236}">
                <a16:creationId xmlns:a16="http://schemas.microsoft.com/office/drawing/2014/main" id="{32127741-51EA-B743-8C6D-85AA2C0DA147}"/>
              </a:ext>
            </a:extLst>
          </p:cNvPr>
          <p:cNvPicPr>
            <a:picLocks noChangeAspect="1"/>
          </p:cNvPicPr>
          <p:nvPr/>
        </p:nvPicPr>
        <p:blipFill>
          <a:blip r:embed="rId5"/>
          <a:stretch>
            <a:fillRect/>
          </a:stretch>
        </p:blipFill>
        <p:spPr>
          <a:xfrm>
            <a:off x="5876976" y="707767"/>
            <a:ext cx="1739003" cy="1571388"/>
          </a:xfrm>
          <a:prstGeom prst="rect">
            <a:avLst/>
          </a:prstGeom>
        </p:spPr>
      </p:pic>
      <p:pic>
        <p:nvPicPr>
          <p:cNvPr id="85" name="Picture 84">
            <a:extLst>
              <a:ext uri="{FF2B5EF4-FFF2-40B4-BE49-F238E27FC236}">
                <a16:creationId xmlns:a16="http://schemas.microsoft.com/office/drawing/2014/main" id="{0472EE22-41FC-6447-8F0C-BDEFB6EDBD02}"/>
              </a:ext>
            </a:extLst>
          </p:cNvPr>
          <p:cNvPicPr>
            <a:picLocks noChangeAspect="1"/>
          </p:cNvPicPr>
          <p:nvPr/>
        </p:nvPicPr>
        <p:blipFill>
          <a:blip r:embed="rId3"/>
          <a:stretch>
            <a:fillRect/>
          </a:stretch>
        </p:blipFill>
        <p:spPr>
          <a:xfrm>
            <a:off x="6790641" y="794117"/>
            <a:ext cx="1799055" cy="1199165"/>
          </a:xfrm>
          <a:prstGeom prst="rect">
            <a:avLst/>
          </a:prstGeom>
        </p:spPr>
      </p:pic>
      <p:pic>
        <p:nvPicPr>
          <p:cNvPr id="81" name="Picture 80">
            <a:extLst>
              <a:ext uri="{FF2B5EF4-FFF2-40B4-BE49-F238E27FC236}">
                <a16:creationId xmlns:a16="http://schemas.microsoft.com/office/drawing/2014/main" id="{58E598DF-7FA0-5242-B363-EFDFEB075BDC}"/>
              </a:ext>
            </a:extLst>
          </p:cNvPr>
          <p:cNvPicPr>
            <a:picLocks noChangeAspect="1"/>
          </p:cNvPicPr>
          <p:nvPr/>
        </p:nvPicPr>
        <p:blipFill>
          <a:blip r:embed="rId5"/>
          <a:stretch>
            <a:fillRect/>
          </a:stretch>
        </p:blipFill>
        <p:spPr>
          <a:xfrm>
            <a:off x="6167477" y="1050931"/>
            <a:ext cx="1739003" cy="1571388"/>
          </a:xfrm>
          <a:prstGeom prst="rect">
            <a:avLst/>
          </a:prstGeom>
        </p:spPr>
      </p:pic>
      <p:pic>
        <p:nvPicPr>
          <p:cNvPr id="86" name="Picture 85">
            <a:extLst>
              <a:ext uri="{FF2B5EF4-FFF2-40B4-BE49-F238E27FC236}">
                <a16:creationId xmlns:a16="http://schemas.microsoft.com/office/drawing/2014/main" id="{1B502374-44F9-7344-BE96-3353BB18B13A}"/>
              </a:ext>
            </a:extLst>
          </p:cNvPr>
          <p:cNvPicPr>
            <a:picLocks noChangeAspect="1"/>
          </p:cNvPicPr>
          <p:nvPr/>
        </p:nvPicPr>
        <p:blipFill>
          <a:blip r:embed="rId3"/>
          <a:stretch>
            <a:fillRect/>
          </a:stretch>
        </p:blipFill>
        <p:spPr>
          <a:xfrm>
            <a:off x="7056993" y="1331727"/>
            <a:ext cx="1799055" cy="1199165"/>
          </a:xfrm>
          <a:prstGeom prst="rect">
            <a:avLst/>
          </a:prstGeom>
        </p:spPr>
      </p:pic>
      <p:pic>
        <p:nvPicPr>
          <p:cNvPr id="82" name="Picture 81">
            <a:extLst>
              <a:ext uri="{FF2B5EF4-FFF2-40B4-BE49-F238E27FC236}">
                <a16:creationId xmlns:a16="http://schemas.microsoft.com/office/drawing/2014/main" id="{70CE31D6-D95A-0443-B2EA-C948D5D03EDB}"/>
              </a:ext>
            </a:extLst>
          </p:cNvPr>
          <p:cNvPicPr>
            <a:picLocks noChangeAspect="1"/>
          </p:cNvPicPr>
          <p:nvPr/>
        </p:nvPicPr>
        <p:blipFill>
          <a:blip r:embed="rId5"/>
          <a:stretch>
            <a:fillRect/>
          </a:stretch>
        </p:blipFill>
        <p:spPr>
          <a:xfrm>
            <a:off x="6489180" y="1411830"/>
            <a:ext cx="1739003" cy="1571388"/>
          </a:xfrm>
          <a:prstGeom prst="rect">
            <a:avLst/>
          </a:prstGeom>
        </p:spPr>
      </p:pic>
      <p:sp>
        <p:nvSpPr>
          <p:cNvPr id="5" name="TextBox 4">
            <a:extLst>
              <a:ext uri="{FF2B5EF4-FFF2-40B4-BE49-F238E27FC236}">
                <a16:creationId xmlns:a16="http://schemas.microsoft.com/office/drawing/2014/main" id="{FC101500-FC8E-8C47-9DB5-AA03D2B10A03}"/>
              </a:ext>
            </a:extLst>
          </p:cNvPr>
          <p:cNvSpPr txBox="1"/>
          <p:nvPr/>
        </p:nvSpPr>
        <p:spPr>
          <a:xfrm>
            <a:off x="6932540" y="3962107"/>
            <a:ext cx="4708357" cy="3139321"/>
          </a:xfrm>
          <a:prstGeom prst="rect">
            <a:avLst/>
          </a:prstGeom>
          <a:noFill/>
        </p:spPr>
        <p:txBody>
          <a:bodyPr wrap="square" rtlCol="0">
            <a:spAutoFit/>
          </a:bodyPr>
          <a:lstStyle/>
          <a:p>
            <a:r>
              <a:rPr lang="en-US" dirty="0"/>
              <a:t>990 people have an insignificant finding and conclude this was a good idea, while it lasted. </a:t>
            </a:r>
          </a:p>
          <a:p>
            <a:endParaRPr lang="en-US" dirty="0"/>
          </a:p>
          <a:p>
            <a:r>
              <a:rPr lang="en-US" dirty="0"/>
              <a:t>10 people have a significant result with P &lt; 0.01</a:t>
            </a:r>
          </a:p>
          <a:p>
            <a:r>
              <a:rPr lang="en-US" dirty="0"/>
              <a:t>1 person has a a significant result with P &lt; 0.001</a:t>
            </a:r>
          </a:p>
          <a:p>
            <a:r>
              <a:rPr lang="en-US" dirty="0"/>
              <a:t>They conclude that this is an important and exciting result providing significant support to an important hypothesis.  </a:t>
            </a:r>
          </a:p>
          <a:p>
            <a:endParaRPr lang="en-US" dirty="0"/>
          </a:p>
          <a:p>
            <a:r>
              <a:rPr lang="en-US" dirty="0"/>
              <a:t>=&gt; News Headline!</a:t>
            </a:r>
          </a:p>
          <a:p>
            <a:endParaRPr lang="en-US" dirty="0"/>
          </a:p>
        </p:txBody>
      </p:sp>
      <p:sp>
        <p:nvSpPr>
          <p:cNvPr id="10" name="TextBox 9">
            <a:extLst>
              <a:ext uri="{FF2B5EF4-FFF2-40B4-BE49-F238E27FC236}">
                <a16:creationId xmlns:a16="http://schemas.microsoft.com/office/drawing/2014/main" id="{86219F32-FFC4-494F-A39F-B66C15F36D03}"/>
              </a:ext>
            </a:extLst>
          </p:cNvPr>
          <p:cNvSpPr txBox="1"/>
          <p:nvPr/>
        </p:nvSpPr>
        <p:spPr>
          <a:xfrm>
            <a:off x="6942861" y="3592775"/>
            <a:ext cx="825034" cy="369332"/>
          </a:xfrm>
          <a:prstGeom prst="rect">
            <a:avLst/>
          </a:prstGeom>
          <a:noFill/>
        </p:spPr>
        <p:txBody>
          <a:bodyPr wrap="none" rtlCol="0">
            <a:spAutoFit/>
          </a:bodyPr>
          <a:lstStyle/>
          <a:p>
            <a:r>
              <a:rPr lang="en-US" dirty="0"/>
              <a:t>Result:</a:t>
            </a:r>
          </a:p>
        </p:txBody>
      </p:sp>
    </p:spTree>
    <p:extLst>
      <p:ext uri="{BB962C8B-B14F-4D97-AF65-F5344CB8AC3E}">
        <p14:creationId xmlns:p14="http://schemas.microsoft.com/office/powerpoint/2010/main" val="3142452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750CC-5C8C-C64D-B7E6-CFFF11971CB8}"/>
              </a:ext>
            </a:extLst>
          </p:cNvPr>
          <p:cNvSpPr>
            <a:spLocks noGrp="1"/>
          </p:cNvSpPr>
          <p:nvPr>
            <p:ph idx="1"/>
          </p:nvPr>
        </p:nvSpPr>
        <p:spPr>
          <a:xfrm>
            <a:off x="838200" y="1239324"/>
            <a:ext cx="10515600" cy="4799765"/>
          </a:xfrm>
        </p:spPr>
        <p:txBody>
          <a:bodyPr>
            <a:normAutofit/>
          </a:bodyPr>
          <a:lstStyle/>
          <a:p>
            <a:pPr marL="0" indent="0">
              <a:lnSpc>
                <a:spcPct val="110000"/>
              </a:lnSpc>
              <a:buNone/>
            </a:pPr>
            <a:r>
              <a:rPr lang="en-US" sz="2400" b="1" dirty="0"/>
              <a:t>Verbal overshadowing</a:t>
            </a:r>
            <a:r>
              <a:rPr lang="en-US" sz="2400" dirty="0"/>
              <a:t> is the phenomenon, where giving a verbal description of a face (or other complex stimuli) impairs recognition of that face or stimuli first reported by Schooler and </a:t>
            </a:r>
            <a:r>
              <a:rPr lang="en-US" sz="2400" dirty="0" err="1"/>
              <a:t>Englster</a:t>
            </a:r>
            <a:r>
              <a:rPr lang="en-US" sz="2400" dirty="0"/>
              <a:t>-Schooler (1990). The effects are observed across multiple domains of cognition that are known to rely on non-verbal knowledge and perceptual expertise, such as memory. Memory has been known to be influenced by language. Seminal work by Carmichael and collaborators (1932) demonstrated that labels attached to, or associated with, non-verbal forms during memory encoding can affect the way the forms were subsequently reproduced. Because of this, memory performance that relies on reportable aspects of memory that encode visual forms should be vulnerable to the effects of verbalization.</a:t>
            </a:r>
          </a:p>
        </p:txBody>
      </p:sp>
      <p:sp>
        <p:nvSpPr>
          <p:cNvPr id="4" name="TextBox 3">
            <a:extLst>
              <a:ext uri="{FF2B5EF4-FFF2-40B4-BE49-F238E27FC236}">
                <a16:creationId xmlns:a16="http://schemas.microsoft.com/office/drawing/2014/main" id="{77E0F25A-3A28-FC4F-9BC4-2943594AAD74}"/>
              </a:ext>
            </a:extLst>
          </p:cNvPr>
          <p:cNvSpPr txBox="1"/>
          <p:nvPr/>
        </p:nvSpPr>
        <p:spPr>
          <a:xfrm>
            <a:off x="738489" y="5828882"/>
            <a:ext cx="9787744" cy="923330"/>
          </a:xfrm>
          <a:prstGeom prst="rect">
            <a:avLst/>
          </a:prstGeom>
          <a:noFill/>
        </p:spPr>
        <p:txBody>
          <a:bodyPr wrap="none" rtlCol="0">
            <a:spAutoFit/>
          </a:bodyPr>
          <a:lstStyle/>
          <a:p>
            <a:r>
              <a:rPr lang="en-US" dirty="0"/>
              <a:t>From Wikipedia 	</a:t>
            </a:r>
            <a:r>
              <a:rPr lang="en-US" dirty="0">
                <a:hlinkClick r:id="rId2"/>
              </a:rPr>
              <a:t>https://en.wikipedia.org/wiki/Decline_effect</a:t>
            </a:r>
            <a:r>
              <a:rPr lang="en-US" dirty="0"/>
              <a:t> </a:t>
            </a:r>
            <a:br>
              <a:rPr lang="en-US" dirty="0"/>
            </a:br>
            <a:r>
              <a:rPr lang="en-US" dirty="0"/>
              <a:t>		</a:t>
            </a:r>
            <a:r>
              <a:rPr lang="en-US" dirty="0">
                <a:hlinkClick r:id="rId3"/>
              </a:rPr>
              <a:t>https://en.wikipedia.org/wiki/Verbal_overshadowing</a:t>
            </a:r>
            <a:r>
              <a:rPr lang="en-US" dirty="0"/>
              <a:t> </a:t>
            </a:r>
          </a:p>
          <a:p>
            <a:r>
              <a:rPr lang="en-US" dirty="0"/>
              <a:t>See: Article in New Yorker at </a:t>
            </a:r>
            <a:r>
              <a:rPr lang="en-US" dirty="0">
                <a:hlinkClick r:id="rId4"/>
              </a:rPr>
              <a:t>https://www.newyorker.com/magazine/2010/12/13/the-truth-wears-off</a:t>
            </a:r>
            <a:r>
              <a:rPr lang="en-US" dirty="0"/>
              <a:t>  </a:t>
            </a:r>
          </a:p>
        </p:txBody>
      </p:sp>
      <p:sp>
        <p:nvSpPr>
          <p:cNvPr id="2" name="TextBox 1">
            <a:extLst>
              <a:ext uri="{FF2B5EF4-FFF2-40B4-BE49-F238E27FC236}">
                <a16:creationId xmlns:a16="http://schemas.microsoft.com/office/drawing/2014/main" id="{006C9D87-D9C2-67E7-CEDF-EBDF944DCE30}"/>
              </a:ext>
            </a:extLst>
          </p:cNvPr>
          <p:cNvSpPr txBox="1"/>
          <p:nvPr/>
        </p:nvSpPr>
        <p:spPr>
          <a:xfrm>
            <a:off x="659524" y="367361"/>
            <a:ext cx="3384068" cy="584775"/>
          </a:xfrm>
          <a:prstGeom prst="rect">
            <a:avLst/>
          </a:prstGeom>
          <a:noFill/>
        </p:spPr>
        <p:txBody>
          <a:bodyPr wrap="none" rtlCol="0">
            <a:spAutoFit/>
          </a:bodyPr>
          <a:lstStyle/>
          <a:p>
            <a:r>
              <a:rPr lang="en-US" sz="3200" dirty="0"/>
              <a:t>The truth wears off</a:t>
            </a:r>
          </a:p>
        </p:txBody>
      </p:sp>
    </p:spTree>
    <p:extLst>
      <p:ext uri="{BB962C8B-B14F-4D97-AF65-F5344CB8AC3E}">
        <p14:creationId xmlns:p14="http://schemas.microsoft.com/office/powerpoint/2010/main" val="718094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FE82-5720-CF4B-AD1D-1AD8D6F5B363}"/>
              </a:ext>
            </a:extLst>
          </p:cNvPr>
          <p:cNvSpPr>
            <a:spLocks noGrp="1"/>
          </p:cNvSpPr>
          <p:nvPr>
            <p:ph type="title"/>
          </p:nvPr>
        </p:nvSpPr>
        <p:spPr>
          <a:xfrm>
            <a:off x="162951" y="182245"/>
            <a:ext cx="10515600" cy="1325563"/>
          </a:xfrm>
        </p:spPr>
        <p:txBody>
          <a:bodyPr/>
          <a:lstStyle/>
          <a:p>
            <a:r>
              <a:rPr lang="en-US" dirty="0"/>
              <a:t>The Decline Effect</a:t>
            </a:r>
            <a:br>
              <a:rPr lang="en-US" dirty="0"/>
            </a:br>
            <a:endParaRPr lang="en-US" dirty="0"/>
          </a:p>
        </p:txBody>
      </p:sp>
      <p:sp>
        <p:nvSpPr>
          <p:cNvPr id="3" name="Content Placeholder 2">
            <a:extLst>
              <a:ext uri="{FF2B5EF4-FFF2-40B4-BE49-F238E27FC236}">
                <a16:creationId xmlns:a16="http://schemas.microsoft.com/office/drawing/2014/main" id="{65274B58-78B4-1346-8BEB-93A45E189B88}"/>
              </a:ext>
            </a:extLst>
          </p:cNvPr>
          <p:cNvSpPr>
            <a:spLocks noGrp="1"/>
          </p:cNvSpPr>
          <p:nvPr>
            <p:ph idx="1"/>
          </p:nvPr>
        </p:nvSpPr>
        <p:spPr>
          <a:xfrm>
            <a:off x="625333" y="973048"/>
            <a:ext cx="10515600" cy="4639961"/>
          </a:xfrm>
        </p:spPr>
        <p:txBody>
          <a:bodyPr>
            <a:normAutofit fontScale="92500" lnSpcReduction="10000"/>
          </a:bodyPr>
          <a:lstStyle/>
          <a:p>
            <a:pPr marL="0" indent="0">
              <a:buNone/>
            </a:pPr>
            <a:r>
              <a:rPr lang="en-US" dirty="0"/>
              <a:t>Other examples</a:t>
            </a:r>
          </a:p>
          <a:p>
            <a:r>
              <a:rPr lang="en-US" dirty="0"/>
              <a:t>second generation anti-psychotic drugs</a:t>
            </a:r>
          </a:p>
          <a:p>
            <a:r>
              <a:rPr lang="en-US" dirty="0"/>
              <a:t>connection between symmetry and sexual preference of female birds in nature</a:t>
            </a:r>
          </a:p>
          <a:p>
            <a:pPr marL="0" indent="0">
              <a:buNone/>
            </a:pPr>
            <a:endParaRPr lang="en-US" dirty="0"/>
          </a:p>
          <a:p>
            <a:pPr marL="0" indent="0">
              <a:buNone/>
            </a:pPr>
            <a:r>
              <a:rPr lang="en-US" dirty="0"/>
              <a:t>The “truth wears off” because:</a:t>
            </a:r>
          </a:p>
          <a:p>
            <a:r>
              <a:rPr lang="en-US" dirty="0"/>
              <a:t>regression toward the mean </a:t>
            </a:r>
          </a:p>
          <a:p>
            <a:r>
              <a:rPr lang="en-US" dirty="0"/>
              <a:t>publication bias</a:t>
            </a:r>
          </a:p>
          <a:p>
            <a:r>
              <a:rPr lang="en-US" dirty="0"/>
              <a:t>novel drugs might have a stronger placebo effect</a:t>
            </a:r>
          </a:p>
          <a:p>
            <a:r>
              <a:rPr lang="en-US" dirty="0"/>
              <a:t>Study designs maybe biased *. </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771057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3407-6072-4B9F-603E-8BC977DB19CE}"/>
              </a:ext>
            </a:extLst>
          </p:cNvPr>
          <p:cNvSpPr>
            <a:spLocks noGrp="1"/>
          </p:cNvSpPr>
          <p:nvPr>
            <p:ph type="title"/>
          </p:nvPr>
        </p:nvSpPr>
        <p:spPr>
          <a:xfrm>
            <a:off x="599049" y="1645919"/>
            <a:ext cx="10515600" cy="1325563"/>
          </a:xfrm>
        </p:spPr>
        <p:txBody>
          <a:bodyPr>
            <a:normAutofit fontScale="90000"/>
          </a:bodyPr>
          <a:lstStyle/>
          <a:p>
            <a:pPr algn="l"/>
            <a:r>
              <a:rPr lang="en-US" sz="2700" dirty="0"/>
              <a:t>From: </a:t>
            </a:r>
            <a:r>
              <a:rPr lang="en-US" sz="3100" b="0" i="0" u="none" strike="noStrike" dirty="0">
                <a:solidFill>
                  <a:srgbClr val="282828"/>
                </a:solidFill>
                <a:effectLst/>
                <a:latin typeface="MuseoSans"/>
              </a:rPr>
              <a:t>Methodological Flaws, Conflicts of Interest, and Scientific Fallacies: Implications for the Evaluation of Antidepressants’ Efficacy and Harm</a:t>
            </a:r>
            <a:br>
              <a:rPr lang="en-US" sz="3100" b="0" i="0" u="none" strike="noStrike" dirty="0">
                <a:solidFill>
                  <a:srgbClr val="282828"/>
                </a:solidFill>
                <a:effectLst/>
                <a:latin typeface="MuseoSans"/>
              </a:rPr>
            </a:br>
            <a:r>
              <a:rPr lang="en-US" sz="2700" b="0" dirty="0">
                <a:solidFill>
                  <a:srgbClr val="282828"/>
                </a:solidFill>
                <a:effectLst/>
                <a:latin typeface="MuseoSans"/>
              </a:rPr>
              <a:t>Front. Psychiatry, 07 December 2017</a:t>
            </a:r>
            <a:br>
              <a:rPr lang="en-US" sz="2700" b="0" dirty="0">
                <a:solidFill>
                  <a:srgbClr val="282828"/>
                </a:solidFill>
                <a:effectLst/>
                <a:latin typeface="MuseoSans"/>
              </a:rPr>
            </a:br>
            <a:r>
              <a:rPr lang="en-US" sz="2700" b="0" dirty="0">
                <a:solidFill>
                  <a:srgbClr val="282828"/>
                </a:solidFill>
                <a:effectLst/>
                <a:latin typeface="MuseoSans"/>
              </a:rPr>
              <a:t>Sec. Public Mental Health </a:t>
            </a:r>
            <a:br>
              <a:rPr lang="en-US" sz="2700" b="0" dirty="0">
                <a:solidFill>
                  <a:srgbClr val="282828"/>
                </a:solidFill>
                <a:effectLst/>
                <a:latin typeface="MuseoSans"/>
              </a:rPr>
            </a:br>
            <a:r>
              <a:rPr lang="en-US" sz="2700" b="0" dirty="0">
                <a:solidFill>
                  <a:srgbClr val="282828"/>
                </a:solidFill>
                <a:effectLst/>
                <a:latin typeface="MuseoSans"/>
              </a:rPr>
              <a:t>Volume 8 - 2017 | </a:t>
            </a:r>
            <a:r>
              <a:rPr lang="en-US" sz="2700" b="0" u="none" strike="noStrike" dirty="0">
                <a:solidFill>
                  <a:srgbClr val="282828"/>
                </a:solidFill>
                <a:effectLst/>
                <a:latin typeface="MuseoSans"/>
                <a:hlinkClick r:id="rId2"/>
              </a:rPr>
              <a:t>https://doi.org/10.3389/fpsyt.2017.00275</a:t>
            </a:r>
            <a:br>
              <a:rPr lang="en-US" sz="2700" b="0" dirty="0">
                <a:solidFill>
                  <a:srgbClr val="282828"/>
                </a:solidFill>
                <a:effectLst/>
                <a:latin typeface="MuseoSans"/>
              </a:rPr>
            </a:br>
            <a:br>
              <a:rPr lang="en-US" sz="2700" dirty="0">
                <a:effectLst/>
              </a:rPr>
            </a:br>
            <a:br>
              <a:rPr lang="en-US" sz="1100" dirty="0">
                <a:effectLst/>
              </a:rPr>
            </a:br>
            <a:br>
              <a:rPr lang="en-US" sz="2700" dirty="0"/>
            </a:br>
            <a:r>
              <a:rPr lang="en-US" dirty="0"/>
              <a:t> </a:t>
            </a:r>
          </a:p>
        </p:txBody>
      </p:sp>
      <p:sp>
        <p:nvSpPr>
          <p:cNvPr id="6" name="TextBox 5">
            <a:extLst>
              <a:ext uri="{FF2B5EF4-FFF2-40B4-BE49-F238E27FC236}">
                <a16:creationId xmlns:a16="http://schemas.microsoft.com/office/drawing/2014/main" id="{98655A20-5FC3-BD6F-E597-9AF04684B8DD}"/>
              </a:ext>
            </a:extLst>
          </p:cNvPr>
          <p:cNvSpPr txBox="1"/>
          <p:nvPr/>
        </p:nvSpPr>
        <p:spPr>
          <a:xfrm>
            <a:off x="599049" y="3429000"/>
            <a:ext cx="10733649" cy="2308324"/>
          </a:xfrm>
          <a:prstGeom prst="rect">
            <a:avLst/>
          </a:prstGeom>
          <a:noFill/>
        </p:spPr>
        <p:txBody>
          <a:bodyPr wrap="square" rtlCol="0">
            <a:spAutoFit/>
          </a:bodyPr>
          <a:lstStyle/>
          <a:p>
            <a:r>
              <a:rPr lang="en-US" sz="2400" b="1" i="0" u="none" strike="noStrike" dirty="0">
                <a:solidFill>
                  <a:srgbClr val="282828"/>
                </a:solidFill>
                <a:effectLst/>
                <a:latin typeface="MuseoSans"/>
              </a:rPr>
              <a:t>Conclusion:</a:t>
            </a:r>
            <a:r>
              <a:rPr lang="en-US" sz="2400" b="0" i="0" u="none" strike="noStrike" dirty="0">
                <a:solidFill>
                  <a:srgbClr val="282828"/>
                </a:solidFill>
                <a:effectLst/>
                <a:latin typeface="MuseoSans"/>
              </a:rPr>
              <a:t> The strong reliance on industry-funded research results in an uncritical approval of antidepressants. Due to several flaws such as publication and reporting bias, unblinding of outcome assessors, concealment and recoding of serious adverse events, the efficacy of antidepressants is systematically overestimated, and harm is systematically underestimated. Therefore, I conclude that antidepressants are largely ineffective and potentially harmful.</a:t>
            </a:r>
            <a:endParaRPr lang="en-US" sz="2400" dirty="0"/>
          </a:p>
        </p:txBody>
      </p:sp>
    </p:spTree>
    <p:extLst>
      <p:ext uri="{BB962C8B-B14F-4D97-AF65-F5344CB8AC3E}">
        <p14:creationId xmlns:p14="http://schemas.microsoft.com/office/powerpoint/2010/main" val="233472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F539-A21A-FB40-8ADE-BAD867BAF9D6}"/>
              </a:ext>
            </a:extLst>
          </p:cNvPr>
          <p:cNvSpPr>
            <a:spLocks noGrp="1"/>
          </p:cNvSpPr>
          <p:nvPr>
            <p:ph type="title"/>
          </p:nvPr>
        </p:nvSpPr>
        <p:spPr>
          <a:xfrm>
            <a:off x="554501" y="688805"/>
            <a:ext cx="10868465" cy="1325563"/>
          </a:xfrm>
        </p:spPr>
        <p:txBody>
          <a:bodyPr>
            <a:normAutofit fontScale="90000"/>
          </a:bodyPr>
          <a:lstStyle/>
          <a:p>
            <a:r>
              <a:rPr lang="en-US" dirty="0"/>
              <a:t>What can one do to prevent the scientific enterprise to report false results on a regular basis?</a:t>
            </a:r>
          </a:p>
        </p:txBody>
      </p:sp>
    </p:spTree>
    <p:extLst>
      <p:ext uri="{BB962C8B-B14F-4D97-AF65-F5344CB8AC3E}">
        <p14:creationId xmlns:p14="http://schemas.microsoft.com/office/powerpoint/2010/main" val="823774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F539-A21A-FB40-8ADE-BAD867BAF9D6}"/>
              </a:ext>
            </a:extLst>
          </p:cNvPr>
          <p:cNvSpPr>
            <a:spLocks noGrp="1"/>
          </p:cNvSpPr>
          <p:nvPr>
            <p:ph type="title"/>
          </p:nvPr>
        </p:nvSpPr>
        <p:spPr>
          <a:xfrm>
            <a:off x="554501" y="688805"/>
            <a:ext cx="10868465" cy="1325563"/>
          </a:xfrm>
        </p:spPr>
        <p:txBody>
          <a:bodyPr>
            <a:normAutofit fontScale="90000"/>
          </a:bodyPr>
          <a:lstStyle/>
          <a:p>
            <a:r>
              <a:rPr lang="en-US" dirty="0"/>
              <a:t>What can one do to prevent the scientific enterprise to report false results on a regular basis?</a:t>
            </a:r>
          </a:p>
        </p:txBody>
      </p:sp>
      <p:sp>
        <p:nvSpPr>
          <p:cNvPr id="3" name="TextBox 2">
            <a:extLst>
              <a:ext uri="{FF2B5EF4-FFF2-40B4-BE49-F238E27FC236}">
                <a16:creationId xmlns:a16="http://schemas.microsoft.com/office/drawing/2014/main" id="{8FA18255-AACB-7C88-87EF-83310B2B2629}"/>
              </a:ext>
            </a:extLst>
          </p:cNvPr>
          <p:cNvSpPr txBox="1"/>
          <p:nvPr/>
        </p:nvSpPr>
        <p:spPr>
          <a:xfrm>
            <a:off x="844061" y="2447778"/>
            <a:ext cx="8481920" cy="3416320"/>
          </a:xfrm>
          <a:prstGeom prst="rect">
            <a:avLst/>
          </a:prstGeom>
          <a:noFill/>
        </p:spPr>
        <p:txBody>
          <a:bodyPr wrap="square" rtlCol="0">
            <a:spAutoFit/>
          </a:bodyPr>
          <a:lstStyle/>
          <a:p>
            <a:pPr algn="l"/>
            <a:r>
              <a:rPr lang="en-US" dirty="0"/>
              <a:t>A) </a:t>
            </a:r>
            <a:r>
              <a:rPr lang="en-US" sz="2000" dirty="0" err="1"/>
              <a:t>metastudies</a:t>
            </a:r>
            <a:r>
              <a:rPr lang="en-US" dirty="0"/>
              <a:t>, e.g., </a:t>
            </a:r>
            <a:r>
              <a:rPr lang="en-US" b="0" i="0" u="none" strike="noStrike" dirty="0">
                <a:solidFill>
                  <a:srgbClr val="660099"/>
                </a:solidFill>
                <a:effectLst/>
                <a:latin typeface="Arial" panose="020B0604020202020204" pitchFamily="34" charset="0"/>
                <a:hlinkClick r:id="rId2"/>
              </a:rPr>
              <a:t>Initial severity and antidepressant benefits: A meta-analysis of data submitted to the Food and Drug Administration</a:t>
            </a:r>
            <a:endParaRPr lang="en-US" b="0" i="0" u="none" strike="noStrike" dirty="0">
              <a:solidFill>
                <a:srgbClr val="222222"/>
              </a:solidFill>
              <a:effectLst/>
              <a:latin typeface="Arial" panose="020B0604020202020204" pitchFamily="34" charset="0"/>
            </a:endParaRPr>
          </a:p>
          <a:p>
            <a:r>
              <a:rPr lang="en-US" b="0" i="0" u="none" strike="noStrike" dirty="0">
                <a:solidFill>
                  <a:srgbClr val="777777"/>
                </a:solidFill>
                <a:effectLst/>
                <a:latin typeface="Arial" panose="020B0604020202020204" pitchFamily="34" charset="0"/>
              </a:rPr>
              <a:t>Authors</a:t>
            </a:r>
          </a:p>
          <a:p>
            <a:pPr algn="l"/>
            <a:r>
              <a:rPr lang="en-US" b="0" i="0" u="none" strike="noStrike" dirty="0">
                <a:solidFill>
                  <a:srgbClr val="222222"/>
                </a:solidFill>
                <a:effectLst/>
                <a:latin typeface="Arial" panose="020B0604020202020204" pitchFamily="34" charset="0"/>
              </a:rPr>
              <a:t>Irving Kirsch, Brett J Deacon, Tania B </a:t>
            </a:r>
            <a:r>
              <a:rPr lang="en-US" b="0" i="0" u="none" strike="noStrike" dirty="0" err="1">
                <a:solidFill>
                  <a:srgbClr val="222222"/>
                </a:solidFill>
                <a:effectLst/>
                <a:latin typeface="Arial" panose="020B0604020202020204" pitchFamily="34" charset="0"/>
              </a:rPr>
              <a:t>Huedo</a:t>
            </a:r>
            <a:r>
              <a:rPr lang="en-US" b="0" i="0" u="none" strike="noStrike" dirty="0">
                <a:solidFill>
                  <a:srgbClr val="222222"/>
                </a:solidFill>
                <a:effectLst/>
                <a:latin typeface="Arial" panose="020B0604020202020204" pitchFamily="34" charset="0"/>
              </a:rPr>
              <a:t>-Medina, Alan </a:t>
            </a:r>
            <a:r>
              <a:rPr lang="en-US" b="0" i="0" u="none" strike="noStrike" dirty="0" err="1">
                <a:solidFill>
                  <a:srgbClr val="222222"/>
                </a:solidFill>
                <a:effectLst/>
                <a:latin typeface="Arial" panose="020B0604020202020204" pitchFamily="34" charset="0"/>
              </a:rPr>
              <a:t>Scoboria</a:t>
            </a:r>
            <a:r>
              <a:rPr lang="en-US" b="0" i="0" u="none" strike="noStrike" dirty="0">
                <a:solidFill>
                  <a:srgbClr val="222222"/>
                </a:solidFill>
                <a:effectLst/>
                <a:latin typeface="Arial" panose="020B0604020202020204" pitchFamily="34" charset="0"/>
              </a:rPr>
              <a:t>, Thomas J Moore, Blair T Johnson</a:t>
            </a:r>
            <a:endParaRPr lang="en-US" dirty="0">
              <a:solidFill>
                <a:srgbClr val="222222"/>
              </a:solidFill>
              <a:latin typeface="Arial" panose="020B0604020202020204" pitchFamily="34" charset="0"/>
            </a:endParaRPr>
          </a:p>
          <a:p>
            <a:pPr algn="l"/>
            <a:endParaRPr lang="en-US" b="0" i="0" u="none" strike="noStrike" dirty="0">
              <a:solidFill>
                <a:srgbClr val="222222"/>
              </a:solidFill>
              <a:effectLst/>
              <a:latin typeface="Arial" panose="020B0604020202020204" pitchFamily="34" charset="0"/>
            </a:endParaRPr>
          </a:p>
          <a:p>
            <a:pPr algn="l"/>
            <a:r>
              <a:rPr lang="en-US" dirty="0">
                <a:solidFill>
                  <a:srgbClr val="222222"/>
                </a:solidFill>
                <a:latin typeface="Arial" panose="020B0604020202020204" pitchFamily="34" charset="0"/>
              </a:rPr>
              <a:t>B) Don’t turn every dietary study with P&lt;.05 into a headline</a:t>
            </a:r>
          </a:p>
          <a:p>
            <a:pPr algn="l"/>
            <a:endParaRPr lang="en-US" b="0" i="0" u="none" strike="noStrike" dirty="0">
              <a:solidFill>
                <a:srgbClr val="222222"/>
              </a:solidFill>
              <a:effectLst/>
              <a:latin typeface="Arial" panose="020B0604020202020204" pitchFamily="34" charset="0"/>
            </a:endParaRPr>
          </a:p>
          <a:p>
            <a:pPr algn="l"/>
            <a:r>
              <a:rPr lang="en-US" dirty="0">
                <a:solidFill>
                  <a:srgbClr val="222222"/>
                </a:solidFill>
                <a:latin typeface="Arial" panose="020B0604020202020204" pitchFamily="34" charset="0"/>
              </a:rPr>
              <a:t>C) use higher significant cut-offs </a:t>
            </a:r>
          </a:p>
          <a:p>
            <a:pPr algn="l"/>
            <a:endParaRPr lang="en-US" b="0" i="0" u="none" strike="noStrike" dirty="0">
              <a:solidFill>
                <a:srgbClr val="222222"/>
              </a:solidFill>
              <a:effectLst/>
              <a:latin typeface="Arial" panose="020B0604020202020204" pitchFamily="34" charset="0"/>
            </a:endParaRPr>
          </a:p>
          <a:p>
            <a:pPr algn="l"/>
            <a:r>
              <a:rPr lang="en-US" dirty="0">
                <a:solidFill>
                  <a:srgbClr val="222222"/>
                </a:solidFill>
                <a:latin typeface="Arial" panose="020B0604020202020204" pitchFamily="34" charset="0"/>
              </a:rPr>
              <a:t>D) publish results that do not have a significant outcome.  </a:t>
            </a:r>
            <a:endParaRPr lang="en-US" b="0" i="0" u="none" strike="noStrike" dirty="0">
              <a:solidFill>
                <a:srgbClr val="222222"/>
              </a:solidFill>
              <a:effectLst/>
              <a:latin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A6E5FCAB-B451-59CC-2E53-B3D034F82B1A}"/>
              </a:ext>
            </a:extLst>
          </p:cNvPr>
          <p:cNvSpPr txBox="1"/>
          <p:nvPr/>
        </p:nvSpPr>
        <p:spPr>
          <a:xfrm>
            <a:off x="998806" y="488148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20621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59F77-95B8-0C6A-216C-3B53B2B7AA6B}"/>
              </a:ext>
            </a:extLst>
          </p:cNvPr>
          <p:cNvSpPr txBox="1"/>
          <p:nvPr/>
        </p:nvSpPr>
        <p:spPr>
          <a:xfrm>
            <a:off x="520504" y="1308295"/>
            <a:ext cx="11113477" cy="3416320"/>
          </a:xfrm>
          <a:prstGeom prst="rect">
            <a:avLst/>
          </a:prstGeom>
          <a:noFill/>
        </p:spPr>
        <p:txBody>
          <a:bodyPr wrap="square" rtlCol="0">
            <a:spAutoFit/>
          </a:bodyPr>
          <a:lstStyle/>
          <a:p>
            <a:r>
              <a:rPr lang="en-US" sz="3600" dirty="0"/>
              <a:t>BLAST = </a:t>
            </a:r>
            <a:r>
              <a:rPr lang="en-US" sz="3600" i="0" u="none" strike="noStrike" dirty="0">
                <a:solidFill>
                  <a:srgbClr val="212121"/>
                </a:solidFill>
                <a:effectLst/>
                <a:latin typeface="Source Sans Pro" panose="020B0503030403020204" pitchFamily="34" charset="0"/>
              </a:rPr>
              <a:t>Basic </a:t>
            </a:r>
            <a:r>
              <a:rPr lang="en-US" sz="3600" b="1" i="0" u="none" strike="noStrike" dirty="0">
                <a:solidFill>
                  <a:srgbClr val="212121"/>
                </a:solidFill>
                <a:effectLst/>
                <a:latin typeface="Source Sans Pro" panose="020B0503030403020204" pitchFamily="34" charset="0"/>
              </a:rPr>
              <a:t>Local</a:t>
            </a:r>
            <a:r>
              <a:rPr lang="en-US" sz="3600" i="0" u="none" strike="noStrike" dirty="0">
                <a:solidFill>
                  <a:srgbClr val="212121"/>
                </a:solidFill>
                <a:effectLst/>
                <a:latin typeface="Source Sans Pro" panose="020B0503030403020204" pitchFamily="34" charset="0"/>
              </a:rPr>
              <a:t> Alignment Search Tool</a:t>
            </a:r>
          </a:p>
          <a:p>
            <a:r>
              <a:rPr lang="en-US" sz="3600" dirty="0"/>
              <a:t> </a:t>
            </a:r>
          </a:p>
          <a:p>
            <a:endParaRPr lang="en-US" sz="3600" dirty="0"/>
          </a:p>
          <a:p>
            <a:r>
              <a:rPr lang="en-US" sz="3600" dirty="0"/>
              <a:t>meaning:  Blast does not align the whole query sequence to the target sequence in the database, but only provides local matches.  </a:t>
            </a:r>
          </a:p>
        </p:txBody>
      </p:sp>
    </p:spTree>
    <p:extLst>
      <p:ext uri="{BB962C8B-B14F-4D97-AF65-F5344CB8AC3E}">
        <p14:creationId xmlns:p14="http://schemas.microsoft.com/office/powerpoint/2010/main" val="2997593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4" name="Picture 10">
            <a:extLst>
              <a:ext uri="{FF2B5EF4-FFF2-40B4-BE49-F238E27FC236}">
                <a16:creationId xmlns:a16="http://schemas.microsoft.com/office/drawing/2014/main" id="{E9A8B147-0817-3D4A-B991-14B6B5767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535" y="2286000"/>
            <a:ext cx="4645541" cy="339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38" name="Rectangle 5">
            <a:extLst>
              <a:ext uri="{FF2B5EF4-FFF2-40B4-BE49-F238E27FC236}">
                <a16:creationId xmlns:a16="http://schemas.microsoft.com/office/drawing/2014/main" id="{9B6EBBA8-1D01-2D42-A947-F61824DFE03F}"/>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39939" name="Slide Number Placeholder 6">
            <a:extLst>
              <a:ext uri="{FF2B5EF4-FFF2-40B4-BE49-F238E27FC236}">
                <a16:creationId xmlns:a16="http://schemas.microsoft.com/office/drawing/2014/main" id="{6C4F147E-CE9B-AA49-8D37-0CCE4A498FB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DC1FB1-ECBE-CE49-A432-2A5749F0004D}"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Rectangle 6">
            <a:extLst>
              <a:ext uri="{FF2B5EF4-FFF2-40B4-BE49-F238E27FC236}">
                <a16:creationId xmlns:a16="http://schemas.microsoft.com/office/drawing/2014/main" id="{284AD4F3-4FDC-FA4A-8D63-480FD999D809}"/>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82C533-5D31-9B42-B3BC-2BEA53D2780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9941" name="Rectangle 2">
            <a:extLst>
              <a:ext uri="{FF2B5EF4-FFF2-40B4-BE49-F238E27FC236}">
                <a16:creationId xmlns:a16="http://schemas.microsoft.com/office/drawing/2014/main" id="{3379F2C4-178C-FC46-8E43-CFE3ACD813D7}"/>
              </a:ext>
            </a:extLst>
          </p:cNvPr>
          <p:cNvSpPr>
            <a:spLocks noGrp="1" noChangeArrowheads="1"/>
          </p:cNvSpPr>
          <p:nvPr>
            <p:ph type="title"/>
          </p:nvPr>
        </p:nvSpPr>
        <p:spPr/>
        <p:txBody>
          <a:bodyPr/>
          <a:lstStyle/>
          <a:p>
            <a:pPr eaLnBrk="1" hangingPunct="1"/>
            <a:r>
              <a:rPr lang="en-US" altLang="en-US" sz="2400" b="1" dirty="0"/>
              <a:t>BLAST Phase 1:  </a:t>
            </a:r>
            <a:r>
              <a:rPr lang="en-US" altLang="en-US" sz="2400" dirty="0"/>
              <a:t>Segmenting the query sequence; </a:t>
            </a:r>
            <a:br>
              <a:rPr lang="en-US" altLang="en-US" sz="2400" dirty="0"/>
            </a:br>
            <a:r>
              <a:rPr lang="en-US" altLang="en-US" sz="2400" dirty="0"/>
              <a:t>scoring potential word matches--compile</a:t>
            </a:r>
          </a:p>
        </p:txBody>
      </p:sp>
      <p:sp>
        <p:nvSpPr>
          <p:cNvPr id="39942" name="Rectangle 3">
            <a:extLst>
              <a:ext uri="{FF2B5EF4-FFF2-40B4-BE49-F238E27FC236}">
                <a16:creationId xmlns:a16="http://schemas.microsoft.com/office/drawing/2014/main" id="{94D2199D-39E0-B849-A96E-9ECD1C65C9F8}"/>
              </a:ext>
            </a:extLst>
          </p:cNvPr>
          <p:cNvSpPr>
            <a:spLocks noGrp="1" noChangeArrowheads="1"/>
          </p:cNvSpPr>
          <p:nvPr>
            <p:ph sz="half" idx="2"/>
          </p:nvPr>
        </p:nvSpPr>
        <p:spPr/>
        <p:txBody>
          <a:bodyPr/>
          <a:lstStyle/>
          <a:p>
            <a:pPr eaLnBrk="1" hangingPunct="1">
              <a:lnSpc>
                <a:spcPct val="80000"/>
              </a:lnSpc>
            </a:pPr>
            <a:r>
              <a:rPr lang="en-US" altLang="en-US" sz="2400" dirty="0"/>
              <a:t>BLAST:</a:t>
            </a:r>
          </a:p>
          <a:p>
            <a:pPr lvl="1" eaLnBrk="1" hangingPunct="1"/>
            <a:r>
              <a:rPr lang="en-US" altLang="en-US" sz="2000" dirty="0"/>
              <a:t>Segments the query sequence into pieces (“words”) </a:t>
            </a:r>
          </a:p>
          <a:p>
            <a:pPr lvl="2" eaLnBrk="1" hangingPunct="1"/>
            <a:r>
              <a:rPr lang="en-US" altLang="en-US" sz="1800" dirty="0"/>
              <a:t>Default word length:  3 amino acids or 11 nucleic acids</a:t>
            </a:r>
          </a:p>
          <a:p>
            <a:pPr lvl="1" eaLnBrk="1" hangingPunct="1"/>
            <a:r>
              <a:rPr lang="en-US" altLang="en-US" sz="2000" dirty="0"/>
              <a:t>Creates a list of synonyms and their scores for comparing query words to target words</a:t>
            </a:r>
          </a:p>
          <a:p>
            <a:pPr lvl="2" eaLnBrk="1" hangingPunct="1"/>
            <a:r>
              <a:rPr lang="en-US" altLang="en-US" sz="1800" dirty="0"/>
              <a:t>Uses scoring matrix to calculate scores for synonyms that might be found in the database</a:t>
            </a:r>
          </a:p>
          <a:p>
            <a:pPr lvl="1" eaLnBrk="1" hangingPunct="1"/>
            <a:r>
              <a:rPr lang="en-US" altLang="en-US" sz="2000" dirty="0"/>
              <a:t>Saves the scores (and synonyms) exceeding a given threshold T</a:t>
            </a:r>
          </a:p>
        </p:txBody>
      </p:sp>
    </p:spTree>
    <p:extLst>
      <p:ext uri="{BB962C8B-B14F-4D97-AF65-F5344CB8AC3E}">
        <p14:creationId xmlns:p14="http://schemas.microsoft.com/office/powerpoint/2010/main" val="760730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50266"/>
            <a:ext cx="6276975"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179" y="457201"/>
            <a:ext cx="6466416" cy="330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7"/>
          <p:cNvSpPr txBox="1">
            <a:spLocks noChangeArrowheads="1"/>
          </p:cNvSpPr>
          <p:nvPr/>
        </p:nvSpPr>
        <p:spPr bwMode="auto">
          <a:xfrm>
            <a:off x="4281487" y="-4762"/>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charset="0"/>
                <a:ea typeface="ＭＳ Ｐゴシック" charset="-128"/>
                <a:cs typeface="+mn-cs"/>
              </a:rPr>
              <a:t>PAM 250 log (odds) matrix</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5">
            <a:extLst>
              <a:ext uri="{FF2B5EF4-FFF2-40B4-BE49-F238E27FC236}">
                <a16:creationId xmlns:a16="http://schemas.microsoft.com/office/drawing/2014/main" id="{A81A2A41-11CB-C946-9BF3-A7AE07E4960F}"/>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41986" name="Rectangle 6">
            <a:extLst>
              <a:ext uri="{FF2B5EF4-FFF2-40B4-BE49-F238E27FC236}">
                <a16:creationId xmlns:a16="http://schemas.microsoft.com/office/drawing/2014/main" id="{3DB5CF1F-3280-4442-B3CC-58B2E39F84D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C3634A-88FC-C245-934E-ABAAFC5DF28F}"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7" name="Rectangle 6">
            <a:extLst>
              <a:ext uri="{FF2B5EF4-FFF2-40B4-BE49-F238E27FC236}">
                <a16:creationId xmlns:a16="http://schemas.microsoft.com/office/drawing/2014/main" id="{9F48D9B4-F919-6E4F-9B13-31431D6C56F5}"/>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479B9-C4FF-3A4F-B53B-C65AF1DBF6D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Rectangle 2">
            <a:extLst>
              <a:ext uri="{FF2B5EF4-FFF2-40B4-BE49-F238E27FC236}">
                <a16:creationId xmlns:a16="http://schemas.microsoft.com/office/drawing/2014/main" id="{EA2AD991-3B25-404B-BA81-1537CB21B4C3}"/>
              </a:ext>
            </a:extLst>
          </p:cNvPr>
          <p:cNvSpPr>
            <a:spLocks noGrp="1" noChangeArrowheads="1"/>
          </p:cNvSpPr>
          <p:nvPr>
            <p:ph type="title"/>
          </p:nvPr>
        </p:nvSpPr>
        <p:spPr>
          <a:xfrm>
            <a:off x="1981200" y="0"/>
            <a:ext cx="8229600" cy="1143000"/>
          </a:xfrm>
        </p:spPr>
        <p:txBody>
          <a:bodyPr/>
          <a:lstStyle/>
          <a:p>
            <a:pPr eaLnBrk="1" hangingPunct="1"/>
            <a:r>
              <a:rPr lang="en-US" altLang="en-US" sz="2400" b="1" dirty="0"/>
              <a:t>BLAST Phase 2: </a:t>
            </a:r>
            <a:r>
              <a:rPr lang="en-US" altLang="en-US" sz="2400" dirty="0"/>
              <a:t>Scanning the database</a:t>
            </a:r>
          </a:p>
        </p:txBody>
      </p:sp>
      <p:sp>
        <p:nvSpPr>
          <p:cNvPr id="41989" name="Rectangle 3">
            <a:extLst>
              <a:ext uri="{FF2B5EF4-FFF2-40B4-BE49-F238E27FC236}">
                <a16:creationId xmlns:a16="http://schemas.microsoft.com/office/drawing/2014/main" id="{B40251EE-71BC-E740-9622-3118B1F846E5}"/>
              </a:ext>
            </a:extLst>
          </p:cNvPr>
          <p:cNvSpPr>
            <a:spLocks noGrp="1" noChangeArrowheads="1"/>
          </p:cNvSpPr>
          <p:nvPr>
            <p:ph type="body" sz="half" idx="1"/>
          </p:nvPr>
        </p:nvSpPr>
        <p:spPr>
          <a:xfrm>
            <a:off x="1981200" y="990601"/>
            <a:ext cx="8229600" cy="2187575"/>
          </a:xfrm>
        </p:spPr>
        <p:txBody>
          <a:bodyPr/>
          <a:lstStyle/>
          <a:p>
            <a:pPr eaLnBrk="1" hangingPunct="1"/>
            <a:r>
              <a:rPr lang="en-US" altLang="en-US" sz="2800" dirty="0"/>
              <a:t>BLAST </a:t>
            </a:r>
          </a:p>
          <a:p>
            <a:pPr lvl="1" eaLnBrk="1" hangingPunct="1"/>
            <a:r>
              <a:rPr lang="en-US" altLang="en-US" sz="2400" dirty="0"/>
              <a:t>Scans the database for matches to the word list with acceptable T values</a:t>
            </a:r>
          </a:p>
          <a:p>
            <a:pPr lvl="1" eaLnBrk="1" hangingPunct="1"/>
            <a:r>
              <a:rPr lang="en-US" altLang="en-US" sz="2400" dirty="0"/>
              <a:t>Requires two matches (“hits”) within the target sequence</a:t>
            </a:r>
          </a:p>
          <a:p>
            <a:pPr lvl="1" eaLnBrk="1" hangingPunct="1"/>
            <a:r>
              <a:rPr lang="en-US" altLang="en-US" sz="2400" dirty="0"/>
              <a:t>Sets aside sequences with matches above T for further analysis</a:t>
            </a:r>
          </a:p>
          <a:p>
            <a:pPr lvl="1" eaLnBrk="1" hangingPunct="1"/>
            <a:endParaRPr lang="en-US" altLang="en-US" sz="2400" dirty="0"/>
          </a:p>
          <a:p>
            <a:pPr lvl="1" eaLnBrk="1" hangingPunct="1">
              <a:buFontTx/>
              <a:buNone/>
            </a:pPr>
            <a:endParaRPr lang="en-US" altLang="en-US" sz="2400" dirty="0"/>
          </a:p>
        </p:txBody>
      </p:sp>
      <p:sp>
        <p:nvSpPr>
          <p:cNvPr id="41990" name="TextBox 9">
            <a:extLst>
              <a:ext uri="{FF2B5EF4-FFF2-40B4-BE49-F238E27FC236}">
                <a16:creationId xmlns:a16="http://schemas.microsoft.com/office/drawing/2014/main" id="{92EF914E-1E9D-C843-851A-A2D8F5067D20}"/>
              </a:ext>
            </a:extLst>
          </p:cNvPr>
          <p:cNvSpPr txBox="1">
            <a:spLocks noChangeArrowheads="1"/>
          </p:cNvSpPr>
          <p:nvPr/>
        </p:nvSpPr>
        <p:spPr bwMode="auto">
          <a:xfrm>
            <a:off x="2590801" y="5265738"/>
            <a:ext cx="3355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…………..SWITEASFSPPGIM…..</a:t>
            </a:r>
          </a:p>
        </p:txBody>
      </p:sp>
      <p:sp>
        <p:nvSpPr>
          <p:cNvPr id="41991" name="Rectangle 10">
            <a:extLst>
              <a:ext uri="{FF2B5EF4-FFF2-40B4-BE49-F238E27FC236}">
                <a16:creationId xmlns:a16="http://schemas.microsoft.com/office/drawing/2014/main" id="{08A6A476-7802-BF46-874E-86432A260B2C}"/>
              </a:ext>
            </a:extLst>
          </p:cNvPr>
          <p:cNvSpPr>
            <a:spLocks noChangeArrowheads="1"/>
          </p:cNvSpPr>
          <p:nvPr/>
        </p:nvSpPr>
        <p:spPr bwMode="auto">
          <a:xfrm>
            <a:off x="3429001" y="4964114"/>
            <a:ext cx="62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SWI</a:t>
            </a:r>
          </a:p>
        </p:txBody>
      </p:sp>
      <p:sp>
        <p:nvSpPr>
          <p:cNvPr id="41992" name="Rectangle 11">
            <a:extLst>
              <a:ext uri="{FF2B5EF4-FFF2-40B4-BE49-F238E27FC236}">
                <a16:creationId xmlns:a16="http://schemas.microsoft.com/office/drawing/2014/main" id="{A820D920-D3EC-5045-BAA7-719C8B79FAE7}"/>
              </a:ext>
            </a:extLst>
          </p:cNvPr>
          <p:cNvSpPr>
            <a:spLocks noChangeArrowheads="1"/>
          </p:cNvSpPr>
          <p:nvPr/>
        </p:nvSpPr>
        <p:spPr bwMode="auto">
          <a:xfrm>
            <a:off x="4800600" y="4964114"/>
            <a:ext cx="598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PGI</a:t>
            </a:r>
          </a:p>
        </p:txBody>
      </p:sp>
      <p:sp>
        <p:nvSpPr>
          <p:cNvPr id="41993" name="TextBox 13">
            <a:extLst>
              <a:ext uri="{FF2B5EF4-FFF2-40B4-BE49-F238E27FC236}">
                <a16:creationId xmlns:a16="http://schemas.microsoft.com/office/drawing/2014/main" id="{2937F6D5-CF3F-B94D-B7FD-041FBD308A2E}"/>
              </a:ext>
            </a:extLst>
          </p:cNvPr>
          <p:cNvSpPr txBox="1">
            <a:spLocks noChangeArrowheads="1"/>
          </p:cNvSpPr>
          <p:nvPr/>
        </p:nvSpPr>
        <p:spPr bwMode="auto">
          <a:xfrm>
            <a:off x="6705601" y="5268914"/>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Possible match from the database</a:t>
            </a:r>
          </a:p>
        </p:txBody>
      </p:sp>
      <p:sp>
        <p:nvSpPr>
          <p:cNvPr id="41994" name="TextBox 14">
            <a:extLst>
              <a:ext uri="{FF2B5EF4-FFF2-40B4-BE49-F238E27FC236}">
                <a16:creationId xmlns:a16="http://schemas.microsoft.com/office/drawing/2014/main" id="{FFB2C0AA-E836-4D41-B492-31966C05C5A2}"/>
              </a:ext>
            </a:extLst>
          </p:cNvPr>
          <p:cNvSpPr txBox="1">
            <a:spLocks noChangeArrowheads="1"/>
          </p:cNvSpPr>
          <p:nvPr/>
        </p:nvSpPr>
        <p:spPr bwMode="auto">
          <a:xfrm>
            <a:off x="5715000" y="3810001"/>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Words</a:t>
            </a:r>
          </a:p>
        </p:txBody>
      </p:sp>
      <p:cxnSp>
        <p:nvCxnSpPr>
          <p:cNvPr id="41995" name="Straight Arrow Connector 15">
            <a:extLst>
              <a:ext uri="{FF2B5EF4-FFF2-40B4-BE49-F238E27FC236}">
                <a16:creationId xmlns:a16="http://schemas.microsoft.com/office/drawing/2014/main" id="{B77E5C29-6164-894A-B308-053D153588CE}"/>
              </a:ext>
            </a:extLst>
          </p:cNvPr>
          <p:cNvCxnSpPr>
            <a:cxnSpLocks noChangeShapeType="1"/>
            <a:stCxn id="41994" idx="1"/>
            <a:endCxn id="41992" idx="0"/>
          </p:cNvCxnSpPr>
          <p:nvPr/>
        </p:nvCxnSpPr>
        <p:spPr bwMode="auto">
          <a:xfrm flipH="1">
            <a:off x="5100638" y="3994151"/>
            <a:ext cx="614362" cy="9699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1996" name="Straight Arrow Connector 18">
            <a:extLst>
              <a:ext uri="{FF2B5EF4-FFF2-40B4-BE49-F238E27FC236}">
                <a16:creationId xmlns:a16="http://schemas.microsoft.com/office/drawing/2014/main" id="{4CFFB060-16DA-EE44-8D3C-B9BB02F6FB16}"/>
              </a:ext>
            </a:extLst>
          </p:cNvPr>
          <p:cNvCxnSpPr>
            <a:cxnSpLocks noChangeShapeType="1"/>
            <a:stCxn id="41994" idx="1"/>
            <a:endCxn id="41991" idx="0"/>
          </p:cNvCxnSpPr>
          <p:nvPr/>
        </p:nvCxnSpPr>
        <p:spPr bwMode="auto">
          <a:xfrm flipH="1">
            <a:off x="3740150" y="3994151"/>
            <a:ext cx="1974850" cy="9699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1997" name="Straight Arrow Connector 21">
            <a:extLst>
              <a:ext uri="{FF2B5EF4-FFF2-40B4-BE49-F238E27FC236}">
                <a16:creationId xmlns:a16="http://schemas.microsoft.com/office/drawing/2014/main" id="{82312FB9-F5A8-0144-BD64-CB97D629C991}"/>
              </a:ext>
            </a:extLst>
          </p:cNvPr>
          <p:cNvCxnSpPr>
            <a:cxnSpLocks noChangeShapeType="1"/>
            <a:stCxn id="41993" idx="1"/>
            <a:endCxn id="41990" idx="3"/>
          </p:cNvCxnSpPr>
          <p:nvPr/>
        </p:nvCxnSpPr>
        <p:spPr bwMode="auto">
          <a:xfrm rot="10800000">
            <a:off x="5946776" y="5449888"/>
            <a:ext cx="758825" cy="4762"/>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5224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5">
            <a:extLst>
              <a:ext uri="{FF2B5EF4-FFF2-40B4-BE49-F238E27FC236}">
                <a16:creationId xmlns:a16="http://schemas.microsoft.com/office/drawing/2014/main" id="{756ADC7D-F972-6D4F-90C1-BFC5565B94DB}"/>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44034" name="Slide Number Placeholder 6">
            <a:extLst>
              <a:ext uri="{FF2B5EF4-FFF2-40B4-BE49-F238E27FC236}">
                <a16:creationId xmlns:a16="http://schemas.microsoft.com/office/drawing/2014/main" id="{A289AFBF-FCC6-8D4D-8E30-92B25874094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86DFF4-8148-D745-9FD5-DDC0AB2D9037}"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6">
            <a:extLst>
              <a:ext uri="{FF2B5EF4-FFF2-40B4-BE49-F238E27FC236}">
                <a16:creationId xmlns:a16="http://schemas.microsoft.com/office/drawing/2014/main" id="{C5DF7222-F7EC-784F-9766-854CEA0BE46B}"/>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831CD-D08C-1342-AD9A-C6D3009EE27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a:extLst>
              <a:ext uri="{FF2B5EF4-FFF2-40B4-BE49-F238E27FC236}">
                <a16:creationId xmlns:a16="http://schemas.microsoft.com/office/drawing/2014/main" id="{1C719726-F725-2B4C-AE13-AA54CB1492F3}"/>
              </a:ext>
            </a:extLst>
          </p:cNvPr>
          <p:cNvSpPr>
            <a:spLocks noGrp="1" noChangeArrowheads="1"/>
          </p:cNvSpPr>
          <p:nvPr>
            <p:ph type="title"/>
          </p:nvPr>
        </p:nvSpPr>
        <p:spPr>
          <a:xfrm>
            <a:off x="1981200" y="-152400"/>
            <a:ext cx="8229600" cy="1143000"/>
          </a:xfrm>
        </p:spPr>
        <p:txBody>
          <a:bodyPr/>
          <a:lstStyle/>
          <a:p>
            <a:pPr eaLnBrk="1" hangingPunct="1"/>
            <a:r>
              <a:rPr lang="en-US" altLang="en-US" sz="2400" b="1"/>
              <a:t>BLAST Phase 3: Extending the hits</a:t>
            </a:r>
          </a:p>
        </p:txBody>
      </p:sp>
      <p:sp>
        <p:nvSpPr>
          <p:cNvPr id="44037" name="Rectangle 3">
            <a:extLst>
              <a:ext uri="{FF2B5EF4-FFF2-40B4-BE49-F238E27FC236}">
                <a16:creationId xmlns:a16="http://schemas.microsoft.com/office/drawing/2014/main" id="{3B4FDA98-061E-1F49-B138-F4B2A8C0C235}"/>
              </a:ext>
            </a:extLst>
          </p:cNvPr>
          <p:cNvSpPr>
            <a:spLocks noGrp="1" noChangeArrowheads="1"/>
          </p:cNvSpPr>
          <p:nvPr>
            <p:ph type="body" sz="half" idx="1"/>
          </p:nvPr>
        </p:nvSpPr>
        <p:spPr>
          <a:xfrm>
            <a:off x="1981200" y="762001"/>
            <a:ext cx="8229600" cy="2187575"/>
          </a:xfrm>
        </p:spPr>
        <p:txBody>
          <a:bodyPr/>
          <a:lstStyle/>
          <a:p>
            <a:pPr eaLnBrk="1" hangingPunct="1"/>
            <a:r>
              <a:rPr lang="en-US" altLang="en-US" sz="2800"/>
              <a:t>BLAST</a:t>
            </a:r>
          </a:p>
          <a:p>
            <a:pPr lvl="1" eaLnBrk="1" hangingPunct="1"/>
            <a:r>
              <a:rPr lang="en-US" altLang="en-US" sz="2400"/>
              <a:t>Searches 5’ and 3’ of the word hit on both the query and target sequence </a:t>
            </a:r>
          </a:p>
          <a:p>
            <a:pPr lvl="1" eaLnBrk="1" hangingPunct="1"/>
            <a:r>
              <a:rPr lang="en-US" altLang="en-US" sz="2400"/>
              <a:t>Adds up the score for sequence identity or similarity until value exceeds S</a:t>
            </a:r>
          </a:p>
          <a:p>
            <a:pPr lvl="1" eaLnBrk="1" hangingPunct="1"/>
            <a:r>
              <a:rPr lang="en-US" altLang="en-US" sz="2400"/>
              <a:t>Alignment is dropped from subsequent analyses if value never exceeds S</a:t>
            </a:r>
          </a:p>
        </p:txBody>
      </p:sp>
      <p:pic>
        <p:nvPicPr>
          <p:cNvPr id="44038" name="Picture 5">
            <a:extLst>
              <a:ext uri="{FF2B5EF4-FFF2-40B4-BE49-F238E27FC236}">
                <a16:creationId xmlns:a16="http://schemas.microsoft.com/office/drawing/2014/main" id="{725C2036-3504-204C-B6CC-F87A33BBB9D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24188" y="3733800"/>
            <a:ext cx="5726112" cy="1295400"/>
          </a:xfrm>
        </p:spPr>
      </p:pic>
    </p:spTree>
    <p:extLst>
      <p:ext uri="{BB962C8B-B14F-4D97-AF65-F5344CB8AC3E}">
        <p14:creationId xmlns:p14="http://schemas.microsoft.com/office/powerpoint/2010/main" val="3023597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691F-1EE1-4649-8595-0D3770E8D4B6}"/>
              </a:ext>
            </a:extLst>
          </p:cNvPr>
          <p:cNvSpPr>
            <a:spLocks noGrp="1"/>
          </p:cNvSpPr>
          <p:nvPr>
            <p:ph type="title"/>
          </p:nvPr>
        </p:nvSpPr>
        <p:spPr>
          <a:xfrm>
            <a:off x="660400" y="365125"/>
            <a:ext cx="10693400" cy="1325563"/>
          </a:xfrm>
        </p:spPr>
        <p:txBody>
          <a:bodyPr>
            <a:normAutofit/>
          </a:bodyPr>
          <a:lstStyle/>
          <a:p>
            <a:r>
              <a:rPr lang="en-US" sz="3600" dirty="0"/>
              <a:t>Aligning sequences is part of many analytical pipelines </a:t>
            </a:r>
          </a:p>
        </p:txBody>
      </p:sp>
      <p:sp>
        <p:nvSpPr>
          <p:cNvPr id="3" name="Content Placeholder 2">
            <a:extLst>
              <a:ext uri="{FF2B5EF4-FFF2-40B4-BE49-F238E27FC236}">
                <a16:creationId xmlns:a16="http://schemas.microsoft.com/office/drawing/2014/main" id="{82B593F9-9A0A-F64F-B897-E2BC56C32F46}"/>
              </a:ext>
            </a:extLst>
          </p:cNvPr>
          <p:cNvSpPr>
            <a:spLocks noGrp="1"/>
          </p:cNvSpPr>
          <p:nvPr>
            <p:ph idx="1"/>
          </p:nvPr>
        </p:nvSpPr>
        <p:spPr>
          <a:xfrm>
            <a:off x="660400" y="1400476"/>
            <a:ext cx="10515600" cy="4351338"/>
          </a:xfrm>
        </p:spPr>
        <p:txBody>
          <a:bodyPr/>
          <a:lstStyle/>
          <a:p>
            <a:pPr marL="0" indent="0">
              <a:buNone/>
            </a:pPr>
            <a:r>
              <a:rPr lang="en-US" dirty="0"/>
              <a:t>Alignments can be local or global</a:t>
            </a:r>
          </a:p>
          <a:p>
            <a:pPr marL="0" indent="0">
              <a:buNone/>
            </a:pPr>
            <a:endParaRPr lang="en-US" dirty="0"/>
          </a:p>
          <a:p>
            <a:pPr marL="0" indent="0">
              <a:buNone/>
            </a:pPr>
            <a:r>
              <a:rPr lang="en-US" dirty="0">
                <a:solidFill>
                  <a:schemeClr val="accent1"/>
                </a:solidFill>
              </a:rPr>
              <a:t>local:</a:t>
            </a:r>
            <a:r>
              <a:rPr lang="en-US" dirty="0"/>
              <a:t> e.g. blast finds stretches of similar sequences</a:t>
            </a:r>
          </a:p>
          <a:p>
            <a:pPr marL="0" indent="0">
              <a:buNone/>
            </a:pPr>
            <a:r>
              <a:rPr lang="en-US" dirty="0">
                <a:solidFill>
                  <a:schemeClr val="accent1"/>
                </a:solidFill>
              </a:rPr>
              <a:t>global</a:t>
            </a:r>
            <a:r>
              <a:rPr lang="en-US" dirty="0"/>
              <a:t>:  two (or more) sequences are aligned from beginning to end (e.g. in </a:t>
            </a:r>
            <a:r>
              <a:rPr lang="en-US" dirty="0" err="1"/>
              <a:t>fasta</a:t>
            </a:r>
            <a:r>
              <a:rPr lang="en-US" dirty="0"/>
              <a:t> databank searches)</a:t>
            </a:r>
          </a:p>
          <a:p>
            <a:pPr marL="0" indent="0">
              <a:buNone/>
            </a:pPr>
            <a:endParaRPr lang="en-US" dirty="0"/>
          </a:p>
        </p:txBody>
      </p:sp>
      <p:pic>
        <p:nvPicPr>
          <p:cNvPr id="3074" name="Picture 2">
            <a:extLst>
              <a:ext uri="{FF2B5EF4-FFF2-40B4-BE49-F238E27FC236}">
                <a16:creationId xmlns:a16="http://schemas.microsoft.com/office/drawing/2014/main" id="{AD9F5F63-F6D1-7141-9067-0DA18E46B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448" y="3429000"/>
            <a:ext cx="4960551" cy="3174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908F62-6A11-8846-96DB-A9B7AA87E3DE}"/>
              </a:ext>
            </a:extLst>
          </p:cNvPr>
          <p:cNvSpPr txBox="1"/>
          <p:nvPr/>
        </p:nvSpPr>
        <p:spPr>
          <a:xfrm>
            <a:off x="908746" y="6488668"/>
            <a:ext cx="10374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en.wikipedia.org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/wiki/Smith–</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Waterman_algorithm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#/media/</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File:Alignment-Comparison-En.png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301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2FA0BD4-D132-B048-BB77-DFC3071A2305}"/>
              </a:ext>
            </a:extLst>
          </p:cNvPr>
          <p:cNvSpPr>
            <a:spLocks noChangeArrowheads="1"/>
          </p:cNvSpPr>
          <p:nvPr/>
        </p:nvSpPr>
        <p:spPr bwMode="auto">
          <a:xfrm>
            <a:off x="2641600" y="304800"/>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fontAlgn="base">
              <a:spcBef>
                <a:spcPct val="0"/>
              </a:spcBef>
              <a:spcAft>
                <a:spcPct val="0"/>
              </a:spcAft>
              <a:buNone/>
            </a:pPr>
            <a:r>
              <a:rPr lang="en-GB" altLang="en-US" sz="2400" b="1">
                <a:solidFill>
                  <a:srgbClr val="003366"/>
                </a:solidFill>
                <a:latin typeface="Arial" panose="020B0604020202020204" pitchFamily="34" charset="0"/>
              </a:rPr>
              <a:t>Types of Blast searching</a:t>
            </a:r>
            <a:endParaRPr lang="en-GB" altLang="en-US" sz="4400">
              <a:solidFill>
                <a:srgbClr val="FF0000"/>
              </a:solidFill>
            </a:endParaRPr>
          </a:p>
        </p:txBody>
      </p:sp>
      <p:sp>
        <p:nvSpPr>
          <p:cNvPr id="33794" name="Rectangle 3">
            <a:extLst>
              <a:ext uri="{FF2B5EF4-FFF2-40B4-BE49-F238E27FC236}">
                <a16:creationId xmlns:a16="http://schemas.microsoft.com/office/drawing/2014/main" id="{FBCCB1B2-0AFA-D44F-B01F-C95C740EE971}"/>
              </a:ext>
            </a:extLst>
          </p:cNvPr>
          <p:cNvSpPr>
            <a:spLocks noChangeArrowheads="1"/>
          </p:cNvSpPr>
          <p:nvPr/>
        </p:nvSpPr>
        <p:spPr bwMode="auto">
          <a:xfrm>
            <a:off x="1860550" y="1143001"/>
            <a:ext cx="9210724" cy="541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fontAlgn="base">
              <a:lnSpc>
                <a:spcPct val="90000"/>
              </a:lnSpc>
              <a:spcAft>
                <a:spcPct val="0"/>
              </a:spcAft>
            </a:pPr>
            <a:r>
              <a:rPr lang="en-GB" altLang="en-US" sz="2400" dirty="0" err="1">
                <a:solidFill>
                  <a:srgbClr val="000000"/>
                </a:solidFill>
                <a:latin typeface="+mj-lt"/>
              </a:rPr>
              <a:t>blastp</a:t>
            </a:r>
            <a:r>
              <a:rPr lang="en-GB" altLang="en-US" sz="2400" dirty="0">
                <a:solidFill>
                  <a:srgbClr val="000000"/>
                </a:solidFill>
                <a:latin typeface="+mj-lt"/>
              </a:rPr>
              <a:t> compares an amino acid query sequence against a protein sequence database</a:t>
            </a:r>
          </a:p>
          <a:p>
            <a:pPr fontAlgn="base">
              <a:lnSpc>
                <a:spcPct val="90000"/>
              </a:lnSpc>
              <a:spcAft>
                <a:spcPct val="0"/>
              </a:spcAft>
            </a:pPr>
            <a:endParaRPr lang="en-GB" altLang="en-US" sz="2400" dirty="0">
              <a:solidFill>
                <a:srgbClr val="000000"/>
              </a:solidFill>
              <a:latin typeface="+mj-lt"/>
            </a:endParaRPr>
          </a:p>
          <a:p>
            <a:pPr fontAlgn="base">
              <a:lnSpc>
                <a:spcPct val="90000"/>
              </a:lnSpc>
              <a:spcAft>
                <a:spcPct val="0"/>
              </a:spcAft>
            </a:pPr>
            <a:r>
              <a:rPr lang="en-GB" altLang="en-US" sz="2400" dirty="0">
                <a:solidFill>
                  <a:srgbClr val="000000"/>
                </a:solidFill>
                <a:latin typeface="+mj-lt"/>
              </a:rPr>
              <a:t>blastn compares a nucleotide query sequence against a nucleotide sequence database</a:t>
            </a:r>
          </a:p>
          <a:p>
            <a:pPr fontAlgn="base">
              <a:lnSpc>
                <a:spcPct val="90000"/>
              </a:lnSpc>
              <a:spcAft>
                <a:spcPct val="0"/>
              </a:spcAft>
            </a:pPr>
            <a:endParaRPr lang="en-GB" altLang="en-US" sz="2400" dirty="0">
              <a:solidFill>
                <a:srgbClr val="000000"/>
              </a:solidFill>
              <a:latin typeface="+mj-lt"/>
            </a:endParaRPr>
          </a:p>
          <a:p>
            <a:pPr fontAlgn="base">
              <a:lnSpc>
                <a:spcPct val="90000"/>
              </a:lnSpc>
              <a:spcAft>
                <a:spcPct val="0"/>
              </a:spcAft>
            </a:pPr>
            <a:r>
              <a:rPr lang="en-GB" altLang="en-US" sz="2400" dirty="0" err="1">
                <a:solidFill>
                  <a:srgbClr val="000000"/>
                </a:solidFill>
                <a:latin typeface="+mj-lt"/>
              </a:rPr>
              <a:t>blastx</a:t>
            </a:r>
            <a:r>
              <a:rPr lang="en-GB" altLang="en-US" sz="2400" dirty="0">
                <a:solidFill>
                  <a:srgbClr val="000000"/>
                </a:solidFill>
                <a:latin typeface="+mj-lt"/>
              </a:rPr>
              <a:t> compares the six-frame conceptual protein translation products of a nucleotide query sequence against a protein sequence database</a:t>
            </a:r>
          </a:p>
          <a:p>
            <a:pPr fontAlgn="base">
              <a:lnSpc>
                <a:spcPct val="90000"/>
              </a:lnSpc>
              <a:spcAft>
                <a:spcPct val="0"/>
              </a:spcAft>
            </a:pPr>
            <a:endParaRPr lang="en-GB" altLang="en-US" sz="2400" dirty="0">
              <a:solidFill>
                <a:srgbClr val="000000"/>
              </a:solidFill>
              <a:latin typeface="+mj-lt"/>
            </a:endParaRPr>
          </a:p>
          <a:p>
            <a:pPr fontAlgn="base">
              <a:lnSpc>
                <a:spcPct val="90000"/>
              </a:lnSpc>
              <a:spcAft>
                <a:spcPct val="0"/>
              </a:spcAft>
            </a:pPr>
            <a:r>
              <a:rPr lang="en-GB" altLang="en-US" sz="2400" dirty="0" err="1">
                <a:solidFill>
                  <a:srgbClr val="000000"/>
                </a:solidFill>
                <a:latin typeface="+mj-lt"/>
              </a:rPr>
              <a:t>tblastn</a:t>
            </a:r>
            <a:r>
              <a:rPr lang="en-GB" altLang="en-US" sz="2400" dirty="0">
                <a:solidFill>
                  <a:srgbClr val="000000"/>
                </a:solidFill>
                <a:latin typeface="+mj-lt"/>
              </a:rPr>
              <a:t> compares a protein query sequence against a nucleotide sequence database translated in six reading frames</a:t>
            </a:r>
          </a:p>
          <a:p>
            <a:pPr fontAlgn="base">
              <a:lnSpc>
                <a:spcPct val="90000"/>
              </a:lnSpc>
              <a:spcAft>
                <a:spcPct val="0"/>
              </a:spcAft>
            </a:pPr>
            <a:endParaRPr lang="en-GB" altLang="en-US" sz="2400" dirty="0">
              <a:solidFill>
                <a:srgbClr val="000000"/>
              </a:solidFill>
              <a:latin typeface="+mj-lt"/>
            </a:endParaRPr>
          </a:p>
          <a:p>
            <a:pPr fontAlgn="base">
              <a:lnSpc>
                <a:spcPct val="90000"/>
              </a:lnSpc>
              <a:spcAft>
                <a:spcPct val="0"/>
              </a:spcAft>
            </a:pPr>
            <a:r>
              <a:rPr lang="en-GB" altLang="en-US" sz="2400" dirty="0" err="1">
                <a:solidFill>
                  <a:srgbClr val="000000"/>
                </a:solidFill>
                <a:latin typeface="+mj-lt"/>
              </a:rPr>
              <a:t>tblastx</a:t>
            </a:r>
            <a:r>
              <a:rPr lang="en-GB" altLang="en-US" sz="2400" dirty="0">
                <a:solidFill>
                  <a:srgbClr val="000000"/>
                </a:solidFill>
                <a:latin typeface="+mj-lt"/>
              </a:rPr>
              <a:t> compares the six-frame translations of a nucleotide query sequence against the six-frame translations of a nucleotide sequence database. </a:t>
            </a:r>
          </a:p>
        </p:txBody>
      </p:sp>
      <p:sp>
        <p:nvSpPr>
          <p:cNvPr id="33795" name="Text Box 4">
            <a:extLst>
              <a:ext uri="{FF2B5EF4-FFF2-40B4-BE49-F238E27FC236}">
                <a16:creationId xmlns:a16="http://schemas.microsoft.com/office/drawing/2014/main" id="{8E4580BA-BCBA-5941-A9CF-F2A6679DD875}"/>
              </a:ext>
            </a:extLst>
          </p:cNvPr>
          <p:cNvSpPr txBox="1">
            <a:spLocks noChangeArrowheads="1"/>
          </p:cNvSpPr>
          <p:nvPr/>
        </p:nvSpPr>
        <p:spPr bwMode="auto">
          <a:xfrm rot="16200000">
            <a:off x="165894" y="5631656"/>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0" fontAlgn="base" hangingPunct="0">
              <a:spcBef>
                <a:spcPct val="0"/>
              </a:spcBef>
              <a:spcAft>
                <a:spcPct val="0"/>
              </a:spcAft>
              <a:buNone/>
            </a:pPr>
            <a:r>
              <a:rPr lang="en-US" altLang="en-US" sz="1600" i="1" dirty="0">
                <a:solidFill>
                  <a:srgbClr val="003366"/>
                </a:solidFill>
                <a:latin typeface="Arial" panose="020B0604020202020204" pitchFamily="34" charset="0"/>
              </a:rPr>
              <a:t>by Bob Friedman</a:t>
            </a:r>
            <a:endParaRPr lang="en-US" altLang="en-US" sz="1600" i="1" dirty="0">
              <a:solidFill>
                <a:srgbClr val="000000"/>
              </a:solidFill>
              <a:latin typeface="Arial" panose="020B0604020202020204" pitchFamily="34" charset="0"/>
            </a:endParaRPr>
          </a:p>
        </p:txBody>
      </p:sp>
      <p:sp>
        <p:nvSpPr>
          <p:cNvPr id="33796" name="Rectangle 5">
            <a:extLst>
              <a:ext uri="{FF2B5EF4-FFF2-40B4-BE49-F238E27FC236}">
                <a16:creationId xmlns:a16="http://schemas.microsoft.com/office/drawing/2014/main" id="{825ECF6B-13AB-B445-9F7E-3499ACBB5A94}"/>
              </a:ext>
            </a:extLst>
          </p:cNvPr>
          <p:cNvSpPr>
            <a:spLocks noChangeArrowheads="1"/>
          </p:cNvSpPr>
          <p:nvPr/>
        </p:nvSpPr>
        <p:spPr bwMode="auto">
          <a:xfrm>
            <a:off x="1358900" y="47053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fontAlgn="base">
              <a:spcBef>
                <a:spcPct val="0"/>
              </a:spcBef>
              <a:spcAft>
                <a:spcPct val="0"/>
              </a:spcAft>
              <a:buNone/>
            </a:pPr>
            <a:endParaRPr lang="en-US" altLang="en-US" sz="2400" b="1">
              <a:solidFill>
                <a:srgbClr val="000000"/>
              </a:solidFill>
            </a:endParaRPr>
          </a:p>
        </p:txBody>
      </p:sp>
    </p:spTree>
    <p:extLst>
      <p:ext uri="{BB962C8B-B14F-4D97-AF65-F5344CB8AC3E}">
        <p14:creationId xmlns:p14="http://schemas.microsoft.com/office/powerpoint/2010/main" val="2375551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92A42-6892-1F0D-6CA3-C22D8CFDDF5E}"/>
              </a:ext>
            </a:extLst>
          </p:cNvPr>
          <p:cNvSpPr txBox="1"/>
          <p:nvPr/>
        </p:nvSpPr>
        <p:spPr>
          <a:xfrm>
            <a:off x="8089399" y="1252026"/>
            <a:ext cx="2136995" cy="369332"/>
          </a:xfrm>
          <a:prstGeom prst="rect">
            <a:avLst/>
          </a:prstGeom>
          <a:noFill/>
        </p:spPr>
        <p:txBody>
          <a:bodyPr wrap="none" rtlCol="0">
            <a:spAutoFit/>
          </a:bodyPr>
          <a:lstStyle/>
          <a:p>
            <a:r>
              <a:rPr lang="en-US" dirty="0"/>
              <a:t>Nucleotide databank</a:t>
            </a:r>
          </a:p>
        </p:txBody>
      </p:sp>
      <p:sp>
        <p:nvSpPr>
          <p:cNvPr id="3" name="TextBox 2">
            <a:extLst>
              <a:ext uri="{FF2B5EF4-FFF2-40B4-BE49-F238E27FC236}">
                <a16:creationId xmlns:a16="http://schemas.microsoft.com/office/drawing/2014/main" id="{1A6501F7-9920-B920-56CB-92E6C3D2C913}"/>
              </a:ext>
            </a:extLst>
          </p:cNvPr>
          <p:cNvSpPr txBox="1"/>
          <p:nvPr/>
        </p:nvSpPr>
        <p:spPr>
          <a:xfrm>
            <a:off x="8261626" y="3143128"/>
            <a:ext cx="1792542" cy="646331"/>
          </a:xfrm>
          <a:prstGeom prst="rect">
            <a:avLst/>
          </a:prstGeom>
          <a:noFill/>
        </p:spPr>
        <p:txBody>
          <a:bodyPr wrap="none" rtlCol="0">
            <a:spAutoFit/>
          </a:bodyPr>
          <a:lstStyle/>
          <a:p>
            <a:r>
              <a:rPr lang="en-US" dirty="0"/>
              <a:t>Protein databank</a:t>
            </a:r>
          </a:p>
          <a:p>
            <a:endParaRPr lang="en-US" dirty="0"/>
          </a:p>
        </p:txBody>
      </p:sp>
      <p:sp>
        <p:nvSpPr>
          <p:cNvPr id="4" name="TextBox 3">
            <a:extLst>
              <a:ext uri="{FF2B5EF4-FFF2-40B4-BE49-F238E27FC236}">
                <a16:creationId xmlns:a16="http://schemas.microsoft.com/office/drawing/2014/main" id="{94425C2D-5253-AABE-7994-75B311BAE96F}"/>
              </a:ext>
            </a:extLst>
          </p:cNvPr>
          <p:cNvSpPr txBox="1"/>
          <p:nvPr/>
        </p:nvSpPr>
        <p:spPr>
          <a:xfrm>
            <a:off x="1786597" y="1252026"/>
            <a:ext cx="1894621" cy="369332"/>
          </a:xfrm>
          <a:prstGeom prst="rect">
            <a:avLst/>
          </a:prstGeom>
          <a:noFill/>
        </p:spPr>
        <p:txBody>
          <a:bodyPr wrap="none" rtlCol="0">
            <a:spAutoFit/>
          </a:bodyPr>
          <a:lstStyle/>
          <a:p>
            <a:r>
              <a:rPr lang="en-US" dirty="0"/>
              <a:t>Nucleotide Query </a:t>
            </a:r>
          </a:p>
        </p:txBody>
      </p:sp>
      <p:sp>
        <p:nvSpPr>
          <p:cNvPr id="5" name="TextBox 4">
            <a:extLst>
              <a:ext uri="{FF2B5EF4-FFF2-40B4-BE49-F238E27FC236}">
                <a16:creationId xmlns:a16="http://schemas.microsoft.com/office/drawing/2014/main" id="{7926A150-660B-C420-BFE0-2F5BE53D1EA9}"/>
              </a:ext>
            </a:extLst>
          </p:cNvPr>
          <p:cNvSpPr txBox="1"/>
          <p:nvPr/>
        </p:nvSpPr>
        <p:spPr>
          <a:xfrm>
            <a:off x="1786597" y="3235461"/>
            <a:ext cx="1575816" cy="369332"/>
          </a:xfrm>
          <a:prstGeom prst="rect">
            <a:avLst/>
          </a:prstGeom>
          <a:noFill/>
        </p:spPr>
        <p:txBody>
          <a:bodyPr wrap="none" rtlCol="0">
            <a:spAutoFit/>
          </a:bodyPr>
          <a:lstStyle/>
          <a:p>
            <a:r>
              <a:rPr lang="en-US" dirty="0"/>
              <a:t>Protein Query </a:t>
            </a:r>
          </a:p>
        </p:txBody>
      </p:sp>
      <p:sp>
        <p:nvSpPr>
          <p:cNvPr id="6" name="TextBox 5">
            <a:extLst>
              <a:ext uri="{FF2B5EF4-FFF2-40B4-BE49-F238E27FC236}">
                <a16:creationId xmlns:a16="http://schemas.microsoft.com/office/drawing/2014/main" id="{FC9F1EE8-05AE-0865-6581-29C6307E3E51}"/>
              </a:ext>
            </a:extLst>
          </p:cNvPr>
          <p:cNvSpPr txBox="1"/>
          <p:nvPr/>
        </p:nvSpPr>
        <p:spPr>
          <a:xfrm>
            <a:off x="5663581" y="882694"/>
            <a:ext cx="755976" cy="369332"/>
          </a:xfrm>
          <a:prstGeom prst="rect">
            <a:avLst/>
          </a:prstGeom>
          <a:noFill/>
        </p:spPr>
        <p:txBody>
          <a:bodyPr wrap="none" rtlCol="0">
            <a:spAutoFit/>
          </a:bodyPr>
          <a:lstStyle/>
          <a:p>
            <a:r>
              <a:rPr lang="en-US" dirty="0"/>
              <a:t>blastn</a:t>
            </a:r>
          </a:p>
        </p:txBody>
      </p:sp>
      <p:cxnSp>
        <p:nvCxnSpPr>
          <p:cNvPr id="8" name="Straight Arrow Connector 7">
            <a:extLst>
              <a:ext uri="{FF2B5EF4-FFF2-40B4-BE49-F238E27FC236}">
                <a16:creationId xmlns:a16="http://schemas.microsoft.com/office/drawing/2014/main" id="{95557B69-B185-D659-8115-9EF5193ED571}"/>
              </a:ext>
            </a:extLst>
          </p:cNvPr>
          <p:cNvCxnSpPr/>
          <p:nvPr/>
        </p:nvCxnSpPr>
        <p:spPr>
          <a:xfrm>
            <a:off x="4023360" y="1436692"/>
            <a:ext cx="3812345" cy="0"/>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20652180-FB0D-257C-BF59-A1E296C6A200}"/>
              </a:ext>
            </a:extLst>
          </p:cNvPr>
          <p:cNvSpPr txBox="1"/>
          <p:nvPr/>
        </p:nvSpPr>
        <p:spPr>
          <a:xfrm>
            <a:off x="1597044" y="5034230"/>
            <a:ext cx="8997912" cy="369332"/>
          </a:xfrm>
          <a:prstGeom prst="rect">
            <a:avLst/>
          </a:prstGeom>
          <a:noFill/>
        </p:spPr>
        <p:txBody>
          <a:bodyPr wrap="none" rtlCol="0">
            <a:spAutoFit/>
          </a:bodyPr>
          <a:lstStyle/>
          <a:p>
            <a:r>
              <a:rPr lang="en-US" dirty="0"/>
              <a:t>e.g., finding ribosomal RNA sequences in a genome (after turning the genome into a databank</a:t>
            </a:r>
          </a:p>
        </p:txBody>
      </p:sp>
      <p:sp>
        <p:nvSpPr>
          <p:cNvPr id="11" name="Donut 10">
            <a:extLst>
              <a:ext uri="{FF2B5EF4-FFF2-40B4-BE49-F238E27FC236}">
                <a16:creationId xmlns:a16="http://schemas.microsoft.com/office/drawing/2014/main" id="{ACD9D2E9-F325-1BA8-24A4-6078E46E8CE5}"/>
              </a:ext>
            </a:extLst>
          </p:cNvPr>
          <p:cNvSpPr/>
          <p:nvPr/>
        </p:nvSpPr>
        <p:spPr>
          <a:xfrm>
            <a:off x="1425973" y="1067359"/>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950322C1-E3A6-DF05-45E8-15E65AAD93A3}"/>
              </a:ext>
            </a:extLst>
          </p:cNvPr>
          <p:cNvSpPr/>
          <p:nvPr/>
        </p:nvSpPr>
        <p:spPr>
          <a:xfrm>
            <a:off x="7889717" y="1067358"/>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2578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92A42-6892-1F0D-6CA3-C22D8CFDDF5E}"/>
              </a:ext>
            </a:extLst>
          </p:cNvPr>
          <p:cNvSpPr txBox="1"/>
          <p:nvPr/>
        </p:nvSpPr>
        <p:spPr>
          <a:xfrm>
            <a:off x="8089399" y="1252026"/>
            <a:ext cx="2136995" cy="369332"/>
          </a:xfrm>
          <a:prstGeom prst="rect">
            <a:avLst/>
          </a:prstGeom>
          <a:noFill/>
        </p:spPr>
        <p:txBody>
          <a:bodyPr wrap="none" rtlCol="0">
            <a:spAutoFit/>
          </a:bodyPr>
          <a:lstStyle/>
          <a:p>
            <a:r>
              <a:rPr lang="en-US" dirty="0"/>
              <a:t>Nucleotide databank</a:t>
            </a:r>
          </a:p>
        </p:txBody>
      </p:sp>
      <p:sp>
        <p:nvSpPr>
          <p:cNvPr id="3" name="TextBox 2">
            <a:extLst>
              <a:ext uri="{FF2B5EF4-FFF2-40B4-BE49-F238E27FC236}">
                <a16:creationId xmlns:a16="http://schemas.microsoft.com/office/drawing/2014/main" id="{1A6501F7-9920-B920-56CB-92E6C3D2C913}"/>
              </a:ext>
            </a:extLst>
          </p:cNvPr>
          <p:cNvSpPr txBox="1"/>
          <p:nvPr/>
        </p:nvSpPr>
        <p:spPr>
          <a:xfrm>
            <a:off x="8261626" y="3143128"/>
            <a:ext cx="1792542" cy="646331"/>
          </a:xfrm>
          <a:prstGeom prst="rect">
            <a:avLst/>
          </a:prstGeom>
          <a:noFill/>
        </p:spPr>
        <p:txBody>
          <a:bodyPr wrap="none" rtlCol="0">
            <a:spAutoFit/>
          </a:bodyPr>
          <a:lstStyle/>
          <a:p>
            <a:r>
              <a:rPr lang="en-US" dirty="0"/>
              <a:t>Protein databank</a:t>
            </a:r>
          </a:p>
          <a:p>
            <a:endParaRPr lang="en-US" dirty="0"/>
          </a:p>
        </p:txBody>
      </p:sp>
      <p:sp>
        <p:nvSpPr>
          <p:cNvPr id="4" name="TextBox 3">
            <a:extLst>
              <a:ext uri="{FF2B5EF4-FFF2-40B4-BE49-F238E27FC236}">
                <a16:creationId xmlns:a16="http://schemas.microsoft.com/office/drawing/2014/main" id="{94425C2D-5253-AABE-7994-75B311BAE96F}"/>
              </a:ext>
            </a:extLst>
          </p:cNvPr>
          <p:cNvSpPr txBox="1"/>
          <p:nvPr/>
        </p:nvSpPr>
        <p:spPr>
          <a:xfrm>
            <a:off x="1786597" y="1252026"/>
            <a:ext cx="1894621" cy="369332"/>
          </a:xfrm>
          <a:prstGeom prst="rect">
            <a:avLst/>
          </a:prstGeom>
          <a:noFill/>
        </p:spPr>
        <p:txBody>
          <a:bodyPr wrap="none" rtlCol="0">
            <a:spAutoFit/>
          </a:bodyPr>
          <a:lstStyle/>
          <a:p>
            <a:r>
              <a:rPr lang="en-US" dirty="0"/>
              <a:t>Nucleotide Query </a:t>
            </a:r>
          </a:p>
        </p:txBody>
      </p:sp>
      <p:sp>
        <p:nvSpPr>
          <p:cNvPr id="5" name="TextBox 4">
            <a:extLst>
              <a:ext uri="{FF2B5EF4-FFF2-40B4-BE49-F238E27FC236}">
                <a16:creationId xmlns:a16="http://schemas.microsoft.com/office/drawing/2014/main" id="{7926A150-660B-C420-BFE0-2F5BE53D1EA9}"/>
              </a:ext>
            </a:extLst>
          </p:cNvPr>
          <p:cNvSpPr txBox="1"/>
          <p:nvPr/>
        </p:nvSpPr>
        <p:spPr>
          <a:xfrm>
            <a:off x="1786597" y="3235461"/>
            <a:ext cx="1575816" cy="369332"/>
          </a:xfrm>
          <a:prstGeom prst="rect">
            <a:avLst/>
          </a:prstGeom>
          <a:noFill/>
        </p:spPr>
        <p:txBody>
          <a:bodyPr wrap="none" rtlCol="0">
            <a:spAutoFit/>
          </a:bodyPr>
          <a:lstStyle/>
          <a:p>
            <a:r>
              <a:rPr lang="en-US" dirty="0"/>
              <a:t>Protein Query </a:t>
            </a:r>
          </a:p>
        </p:txBody>
      </p:sp>
      <p:sp>
        <p:nvSpPr>
          <p:cNvPr id="6" name="TextBox 5">
            <a:extLst>
              <a:ext uri="{FF2B5EF4-FFF2-40B4-BE49-F238E27FC236}">
                <a16:creationId xmlns:a16="http://schemas.microsoft.com/office/drawing/2014/main" id="{FC9F1EE8-05AE-0865-6581-29C6307E3E51}"/>
              </a:ext>
            </a:extLst>
          </p:cNvPr>
          <p:cNvSpPr txBox="1"/>
          <p:nvPr/>
        </p:nvSpPr>
        <p:spPr>
          <a:xfrm>
            <a:off x="5570596" y="2857527"/>
            <a:ext cx="755976" cy="369332"/>
          </a:xfrm>
          <a:prstGeom prst="rect">
            <a:avLst/>
          </a:prstGeom>
          <a:noFill/>
        </p:spPr>
        <p:txBody>
          <a:bodyPr wrap="none" rtlCol="0">
            <a:spAutoFit/>
          </a:bodyPr>
          <a:lstStyle/>
          <a:p>
            <a:r>
              <a:rPr lang="en-US" dirty="0" err="1"/>
              <a:t>blastp</a:t>
            </a:r>
            <a:endParaRPr lang="en-US" dirty="0"/>
          </a:p>
        </p:txBody>
      </p:sp>
      <p:cxnSp>
        <p:nvCxnSpPr>
          <p:cNvPr id="8" name="Straight Arrow Connector 7">
            <a:extLst>
              <a:ext uri="{FF2B5EF4-FFF2-40B4-BE49-F238E27FC236}">
                <a16:creationId xmlns:a16="http://schemas.microsoft.com/office/drawing/2014/main" id="{95557B69-B185-D659-8115-9EF5193ED571}"/>
              </a:ext>
            </a:extLst>
          </p:cNvPr>
          <p:cNvCxnSpPr/>
          <p:nvPr/>
        </p:nvCxnSpPr>
        <p:spPr>
          <a:xfrm>
            <a:off x="3930375" y="3411525"/>
            <a:ext cx="3812345" cy="0"/>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20652180-FB0D-257C-BF59-A1E296C6A200}"/>
              </a:ext>
            </a:extLst>
          </p:cNvPr>
          <p:cNvSpPr txBox="1"/>
          <p:nvPr/>
        </p:nvSpPr>
        <p:spPr>
          <a:xfrm>
            <a:off x="1786597" y="4941897"/>
            <a:ext cx="6764993" cy="369332"/>
          </a:xfrm>
          <a:prstGeom prst="rect">
            <a:avLst/>
          </a:prstGeom>
          <a:noFill/>
        </p:spPr>
        <p:txBody>
          <a:bodyPr wrap="none" rtlCol="0">
            <a:spAutoFit/>
          </a:bodyPr>
          <a:lstStyle/>
          <a:p>
            <a:r>
              <a:rPr lang="en-US" dirty="0"/>
              <a:t>e.g., finding homologs to a particular protein in a databank or genome </a:t>
            </a:r>
          </a:p>
        </p:txBody>
      </p:sp>
      <p:sp>
        <p:nvSpPr>
          <p:cNvPr id="7" name="Donut 6">
            <a:extLst>
              <a:ext uri="{FF2B5EF4-FFF2-40B4-BE49-F238E27FC236}">
                <a16:creationId xmlns:a16="http://schemas.microsoft.com/office/drawing/2014/main" id="{FD532431-D890-CDF2-D771-297A6B13AEFE}"/>
              </a:ext>
            </a:extLst>
          </p:cNvPr>
          <p:cNvSpPr/>
          <p:nvPr/>
        </p:nvSpPr>
        <p:spPr>
          <a:xfrm>
            <a:off x="1254902" y="3050799"/>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C4329944-05E3-CFB6-3C36-547456EB4349}"/>
              </a:ext>
            </a:extLst>
          </p:cNvPr>
          <p:cNvSpPr/>
          <p:nvPr/>
        </p:nvSpPr>
        <p:spPr>
          <a:xfrm>
            <a:off x="7944738" y="2953905"/>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0276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C8D7-B76D-E44D-A379-1E3C21C326F0}"/>
              </a:ext>
            </a:extLst>
          </p:cNvPr>
          <p:cNvSpPr>
            <a:spLocks noGrp="1"/>
          </p:cNvSpPr>
          <p:nvPr>
            <p:ph type="title"/>
          </p:nvPr>
        </p:nvSpPr>
        <p:spPr>
          <a:xfrm>
            <a:off x="751702" y="124104"/>
            <a:ext cx="10974859" cy="1325563"/>
          </a:xfrm>
        </p:spPr>
        <p:txBody>
          <a:bodyPr>
            <a:normAutofit/>
          </a:bodyPr>
          <a:lstStyle/>
          <a:p>
            <a:r>
              <a:rPr lang="en-US" sz="3600" dirty="0" err="1"/>
              <a:t>blastn</a:t>
            </a:r>
            <a:r>
              <a:rPr lang="en-US" sz="3600" dirty="0"/>
              <a:t> and </a:t>
            </a:r>
            <a:r>
              <a:rPr lang="en-US" sz="3600" dirty="0" err="1"/>
              <a:t>blastp</a:t>
            </a:r>
            <a:r>
              <a:rPr lang="en-US" sz="3600" dirty="0"/>
              <a:t> searches using the same gene as query</a:t>
            </a:r>
          </a:p>
        </p:txBody>
      </p:sp>
      <p:graphicFrame>
        <p:nvGraphicFramePr>
          <p:cNvPr id="4" name="Content Placeholder 3">
            <a:extLst>
              <a:ext uri="{FF2B5EF4-FFF2-40B4-BE49-F238E27FC236}">
                <a16:creationId xmlns:a16="http://schemas.microsoft.com/office/drawing/2014/main" id="{5681EA78-FB4D-5C49-9CF5-04670D984DFD}"/>
              </a:ext>
            </a:extLst>
          </p:cNvPr>
          <p:cNvGraphicFramePr>
            <a:graphicFrameLocks noGrp="1"/>
          </p:cNvGraphicFramePr>
          <p:nvPr>
            <p:ph idx="1"/>
          </p:nvPr>
        </p:nvGraphicFramePr>
        <p:xfrm>
          <a:off x="1186250" y="1283129"/>
          <a:ext cx="9193426" cy="4291741"/>
        </p:xfrm>
        <a:graphic>
          <a:graphicData uri="http://schemas.openxmlformats.org/drawingml/2006/table">
            <a:tbl>
              <a:tblPr firstRow="1" firstCol="1" bandRow="1">
                <a:tableStyleId>{5C22544A-7EE6-4342-B048-85BDC9FD1C3A}</a:tableStyleId>
              </a:tblPr>
              <a:tblGrid>
                <a:gridCol w="4493947">
                  <a:extLst>
                    <a:ext uri="{9D8B030D-6E8A-4147-A177-3AD203B41FA5}">
                      <a16:colId xmlns:a16="http://schemas.microsoft.com/office/drawing/2014/main" val="3824771272"/>
                    </a:ext>
                  </a:extLst>
                </a:gridCol>
                <a:gridCol w="2430842">
                  <a:extLst>
                    <a:ext uri="{9D8B030D-6E8A-4147-A177-3AD203B41FA5}">
                      <a16:colId xmlns:a16="http://schemas.microsoft.com/office/drawing/2014/main" val="4082261128"/>
                    </a:ext>
                  </a:extLst>
                </a:gridCol>
                <a:gridCol w="2268637">
                  <a:extLst>
                    <a:ext uri="{9D8B030D-6E8A-4147-A177-3AD203B41FA5}">
                      <a16:colId xmlns:a16="http://schemas.microsoft.com/office/drawing/2014/main" val="1913693923"/>
                    </a:ext>
                  </a:extLst>
                </a:gridCol>
              </a:tblGrid>
              <a:tr h="580768">
                <a:tc>
                  <a:txBody>
                    <a:bodyPr/>
                    <a:lstStyle/>
                    <a:p>
                      <a:pPr marL="0" marR="0">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Nucleotide Query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Protein Query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3645726"/>
                  </a:ext>
                </a:extLst>
              </a:tr>
              <a:tr h="473070">
                <a:tc>
                  <a:txBody>
                    <a:bodyPr/>
                    <a:lstStyle/>
                    <a:p>
                      <a:pPr marL="0" marR="0">
                        <a:spcBef>
                          <a:spcPts val="0"/>
                        </a:spcBef>
                        <a:spcAft>
                          <a:spcPts val="0"/>
                        </a:spcAft>
                      </a:pPr>
                      <a:r>
                        <a:rPr lang="en-US" sz="2400">
                          <a:effectLst/>
                        </a:rPr>
                        <a:t>Flowering plants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1417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2055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8292712"/>
                  </a:ext>
                </a:extLst>
              </a:tr>
              <a:tr h="473070">
                <a:tc>
                  <a:txBody>
                    <a:bodyPr/>
                    <a:lstStyle/>
                    <a:p>
                      <a:pPr marL="0" marR="0">
                        <a:spcBef>
                          <a:spcPts val="0"/>
                        </a:spcBef>
                        <a:spcAft>
                          <a:spcPts val="0"/>
                        </a:spcAft>
                      </a:pPr>
                      <a:r>
                        <a:rPr lang="en-US" sz="2400" dirty="0">
                          <a:effectLst/>
                        </a:rPr>
                        <a:t>Other green plants  </a:t>
                      </a:r>
                      <a:br>
                        <a:rPr lang="en-US" sz="2400" dirty="0">
                          <a:effectLst/>
                        </a:rPr>
                      </a:br>
                      <a:r>
                        <a:rPr lang="en-US" sz="2400" dirty="0">
                          <a:effectLst/>
                        </a:rPr>
                        <a:t>(minus flowering plants)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708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7031230"/>
                  </a:ext>
                </a:extLst>
              </a:tr>
              <a:tr h="497129">
                <a:tc>
                  <a:txBody>
                    <a:bodyPr/>
                    <a:lstStyle/>
                    <a:p>
                      <a:pPr marL="0" marR="0">
                        <a:spcBef>
                          <a:spcPts val="0"/>
                        </a:spcBef>
                        <a:spcAft>
                          <a:spcPts val="0"/>
                        </a:spcAft>
                      </a:pPr>
                      <a:r>
                        <a:rPr lang="en-US" sz="2400">
                          <a:effectLst/>
                        </a:rPr>
                        <a:t>Red algae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9538781"/>
                  </a:ext>
                </a:extLst>
              </a:tr>
              <a:tr h="517769">
                <a:tc>
                  <a:txBody>
                    <a:bodyPr/>
                    <a:lstStyle/>
                    <a:p>
                      <a:pPr marL="0" marR="0">
                        <a:spcBef>
                          <a:spcPts val="0"/>
                        </a:spcBef>
                        <a:spcAft>
                          <a:spcPts val="0"/>
                        </a:spcAft>
                      </a:pPr>
                      <a:r>
                        <a:rPr lang="en-US" sz="2400">
                          <a:effectLst/>
                        </a:rPr>
                        <a:t>Opisthokonts (animals and fungi)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2479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&gt;5000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141294"/>
                  </a:ext>
                </a:extLst>
              </a:tr>
              <a:tr h="545345">
                <a:tc>
                  <a:txBody>
                    <a:bodyPr/>
                    <a:lstStyle/>
                    <a:p>
                      <a:pPr marL="0" marR="0">
                        <a:spcBef>
                          <a:spcPts val="0"/>
                        </a:spcBef>
                        <a:spcAft>
                          <a:spcPts val="0"/>
                        </a:spcAft>
                      </a:pPr>
                      <a:r>
                        <a:rPr lang="en-US" sz="2400">
                          <a:effectLst/>
                        </a:rPr>
                        <a:t>Primates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152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046194"/>
                  </a:ext>
                </a:extLst>
              </a:tr>
              <a:tr h="473070">
                <a:tc>
                  <a:txBody>
                    <a:bodyPr/>
                    <a:lstStyle/>
                    <a:p>
                      <a:pPr marL="0" marR="0">
                        <a:spcBef>
                          <a:spcPts val="0"/>
                        </a:spcBef>
                        <a:spcAft>
                          <a:spcPts val="0"/>
                        </a:spcAft>
                      </a:pPr>
                      <a:r>
                        <a:rPr lang="en-US" sz="2400">
                          <a:effectLst/>
                        </a:rPr>
                        <a:t>Thermoplasmatales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5874274"/>
                  </a:ext>
                </a:extLst>
              </a:tr>
              <a:tr h="473070">
                <a:tc>
                  <a:txBody>
                    <a:bodyPr/>
                    <a:lstStyle/>
                    <a:p>
                      <a:pPr marL="0" marR="0">
                        <a:spcBef>
                          <a:spcPts val="0"/>
                        </a:spcBef>
                        <a:spcAft>
                          <a:spcPts val="0"/>
                        </a:spcAft>
                      </a:pPr>
                      <a:r>
                        <a:rPr lang="en-US" sz="2400" dirty="0">
                          <a:effectLst/>
                        </a:rPr>
                        <a:t>Cyanobacteria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326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3450581"/>
                  </a:ext>
                </a:extLst>
              </a:tr>
            </a:tbl>
          </a:graphicData>
        </a:graphic>
      </p:graphicFrame>
      <p:sp>
        <p:nvSpPr>
          <p:cNvPr id="5" name="TextBox 4">
            <a:extLst>
              <a:ext uri="{FF2B5EF4-FFF2-40B4-BE49-F238E27FC236}">
                <a16:creationId xmlns:a16="http://schemas.microsoft.com/office/drawing/2014/main" id="{7FBF23C5-A9EF-7C48-A78B-C006F5558A91}"/>
              </a:ext>
            </a:extLst>
          </p:cNvPr>
          <p:cNvSpPr txBox="1"/>
          <p:nvPr/>
        </p:nvSpPr>
        <p:spPr>
          <a:xfrm>
            <a:off x="362465" y="5918887"/>
            <a:ext cx="11467070" cy="646331"/>
          </a:xfrm>
          <a:prstGeom prst="rect">
            <a:avLst/>
          </a:prstGeom>
          <a:noFill/>
        </p:spPr>
        <p:txBody>
          <a:bodyPr wrap="square" rtlCol="0">
            <a:spAutoFit/>
          </a:bodyPr>
          <a:lstStyle/>
          <a:p>
            <a:r>
              <a:rPr lang="en-US" dirty="0"/>
              <a:t>The first 6 searches target organisms that posses the vacuolar/archaeal type ATPase,  the </a:t>
            </a:r>
            <a:r>
              <a:rPr lang="en-US"/>
              <a:t>cyanobacteria only have </a:t>
            </a:r>
            <a:r>
              <a:rPr lang="en-US" dirty="0"/>
              <a:t>the more divergent F-ATPase</a:t>
            </a:r>
          </a:p>
        </p:txBody>
      </p:sp>
    </p:spTree>
    <p:extLst>
      <p:ext uri="{BB962C8B-B14F-4D97-AF65-F5344CB8AC3E}">
        <p14:creationId xmlns:p14="http://schemas.microsoft.com/office/powerpoint/2010/main" val="2399019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92A42-6892-1F0D-6CA3-C22D8CFDDF5E}"/>
              </a:ext>
            </a:extLst>
          </p:cNvPr>
          <p:cNvSpPr txBox="1"/>
          <p:nvPr/>
        </p:nvSpPr>
        <p:spPr>
          <a:xfrm>
            <a:off x="8089399" y="1252026"/>
            <a:ext cx="2136995" cy="369332"/>
          </a:xfrm>
          <a:prstGeom prst="rect">
            <a:avLst/>
          </a:prstGeom>
          <a:noFill/>
        </p:spPr>
        <p:txBody>
          <a:bodyPr wrap="none" rtlCol="0">
            <a:spAutoFit/>
          </a:bodyPr>
          <a:lstStyle/>
          <a:p>
            <a:r>
              <a:rPr lang="en-US" dirty="0"/>
              <a:t>Nucleotide databank</a:t>
            </a:r>
          </a:p>
        </p:txBody>
      </p:sp>
      <p:sp>
        <p:nvSpPr>
          <p:cNvPr id="3" name="TextBox 2">
            <a:extLst>
              <a:ext uri="{FF2B5EF4-FFF2-40B4-BE49-F238E27FC236}">
                <a16:creationId xmlns:a16="http://schemas.microsoft.com/office/drawing/2014/main" id="{1A6501F7-9920-B920-56CB-92E6C3D2C913}"/>
              </a:ext>
            </a:extLst>
          </p:cNvPr>
          <p:cNvSpPr txBox="1"/>
          <p:nvPr/>
        </p:nvSpPr>
        <p:spPr>
          <a:xfrm>
            <a:off x="8261625" y="3235461"/>
            <a:ext cx="1792542" cy="646331"/>
          </a:xfrm>
          <a:prstGeom prst="rect">
            <a:avLst/>
          </a:prstGeom>
          <a:noFill/>
        </p:spPr>
        <p:txBody>
          <a:bodyPr wrap="none" rtlCol="0">
            <a:spAutoFit/>
          </a:bodyPr>
          <a:lstStyle/>
          <a:p>
            <a:r>
              <a:rPr lang="en-US" dirty="0"/>
              <a:t>Protein databank</a:t>
            </a:r>
          </a:p>
          <a:p>
            <a:endParaRPr lang="en-US" dirty="0"/>
          </a:p>
        </p:txBody>
      </p:sp>
      <p:sp>
        <p:nvSpPr>
          <p:cNvPr id="4" name="TextBox 3">
            <a:extLst>
              <a:ext uri="{FF2B5EF4-FFF2-40B4-BE49-F238E27FC236}">
                <a16:creationId xmlns:a16="http://schemas.microsoft.com/office/drawing/2014/main" id="{94425C2D-5253-AABE-7994-75B311BAE96F}"/>
              </a:ext>
            </a:extLst>
          </p:cNvPr>
          <p:cNvSpPr txBox="1"/>
          <p:nvPr/>
        </p:nvSpPr>
        <p:spPr>
          <a:xfrm>
            <a:off x="1786597" y="1252026"/>
            <a:ext cx="1894621" cy="369332"/>
          </a:xfrm>
          <a:prstGeom prst="rect">
            <a:avLst/>
          </a:prstGeom>
          <a:noFill/>
        </p:spPr>
        <p:txBody>
          <a:bodyPr wrap="none" rtlCol="0">
            <a:spAutoFit/>
          </a:bodyPr>
          <a:lstStyle/>
          <a:p>
            <a:r>
              <a:rPr lang="en-US" dirty="0"/>
              <a:t>Nucleotide Query </a:t>
            </a:r>
          </a:p>
        </p:txBody>
      </p:sp>
      <p:sp>
        <p:nvSpPr>
          <p:cNvPr id="5" name="TextBox 4">
            <a:extLst>
              <a:ext uri="{FF2B5EF4-FFF2-40B4-BE49-F238E27FC236}">
                <a16:creationId xmlns:a16="http://schemas.microsoft.com/office/drawing/2014/main" id="{7926A150-660B-C420-BFE0-2F5BE53D1EA9}"/>
              </a:ext>
            </a:extLst>
          </p:cNvPr>
          <p:cNvSpPr txBox="1"/>
          <p:nvPr/>
        </p:nvSpPr>
        <p:spPr>
          <a:xfrm>
            <a:off x="1786597" y="3235461"/>
            <a:ext cx="1575816" cy="369332"/>
          </a:xfrm>
          <a:prstGeom prst="rect">
            <a:avLst/>
          </a:prstGeom>
          <a:noFill/>
        </p:spPr>
        <p:txBody>
          <a:bodyPr wrap="none" rtlCol="0">
            <a:spAutoFit/>
          </a:bodyPr>
          <a:lstStyle/>
          <a:p>
            <a:r>
              <a:rPr lang="en-US" dirty="0"/>
              <a:t>Protein Query </a:t>
            </a:r>
          </a:p>
        </p:txBody>
      </p:sp>
      <p:sp>
        <p:nvSpPr>
          <p:cNvPr id="6" name="TextBox 5">
            <a:extLst>
              <a:ext uri="{FF2B5EF4-FFF2-40B4-BE49-F238E27FC236}">
                <a16:creationId xmlns:a16="http://schemas.microsoft.com/office/drawing/2014/main" id="{FC9F1EE8-05AE-0865-6581-29C6307E3E51}"/>
              </a:ext>
            </a:extLst>
          </p:cNvPr>
          <p:cNvSpPr txBox="1"/>
          <p:nvPr/>
        </p:nvSpPr>
        <p:spPr>
          <a:xfrm>
            <a:off x="4300371" y="2188975"/>
            <a:ext cx="786434" cy="369332"/>
          </a:xfrm>
          <a:prstGeom prst="rect">
            <a:avLst/>
          </a:prstGeom>
          <a:noFill/>
        </p:spPr>
        <p:txBody>
          <a:bodyPr wrap="none" rtlCol="0">
            <a:spAutoFit/>
          </a:bodyPr>
          <a:lstStyle/>
          <a:p>
            <a:r>
              <a:rPr lang="en-US" dirty="0" err="1"/>
              <a:t>blastx</a:t>
            </a:r>
            <a:r>
              <a:rPr lang="en-US" dirty="0"/>
              <a:t> </a:t>
            </a:r>
          </a:p>
        </p:txBody>
      </p:sp>
      <p:cxnSp>
        <p:nvCxnSpPr>
          <p:cNvPr id="8" name="Straight Arrow Connector 7">
            <a:extLst>
              <a:ext uri="{FF2B5EF4-FFF2-40B4-BE49-F238E27FC236}">
                <a16:creationId xmlns:a16="http://schemas.microsoft.com/office/drawing/2014/main" id="{95557B69-B185-D659-8115-9EF5193ED571}"/>
              </a:ext>
            </a:extLst>
          </p:cNvPr>
          <p:cNvCxnSpPr>
            <a:cxnSpLocks/>
          </p:cNvCxnSpPr>
          <p:nvPr/>
        </p:nvCxnSpPr>
        <p:spPr>
          <a:xfrm flipV="1">
            <a:off x="3545058" y="3411525"/>
            <a:ext cx="4197662" cy="17475"/>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20652180-FB0D-257C-BF59-A1E296C6A200}"/>
              </a:ext>
            </a:extLst>
          </p:cNvPr>
          <p:cNvSpPr txBox="1"/>
          <p:nvPr/>
        </p:nvSpPr>
        <p:spPr>
          <a:xfrm>
            <a:off x="1786597" y="4941897"/>
            <a:ext cx="7123104" cy="369332"/>
          </a:xfrm>
          <a:prstGeom prst="rect">
            <a:avLst/>
          </a:prstGeom>
          <a:noFill/>
        </p:spPr>
        <p:txBody>
          <a:bodyPr wrap="none" rtlCol="0">
            <a:spAutoFit/>
          </a:bodyPr>
          <a:lstStyle/>
          <a:p>
            <a:r>
              <a:rPr lang="en-US" dirty="0"/>
              <a:t>e.g., check if anything with homologs is encoded in a nucleotide sequence</a:t>
            </a:r>
          </a:p>
        </p:txBody>
      </p:sp>
      <p:cxnSp>
        <p:nvCxnSpPr>
          <p:cNvPr id="7" name="Straight Arrow Connector 6">
            <a:extLst>
              <a:ext uri="{FF2B5EF4-FFF2-40B4-BE49-F238E27FC236}">
                <a16:creationId xmlns:a16="http://schemas.microsoft.com/office/drawing/2014/main" id="{0731DDF4-6466-67F7-00B3-82BFDB9CD5B8}"/>
              </a:ext>
            </a:extLst>
          </p:cNvPr>
          <p:cNvCxnSpPr>
            <a:cxnSpLocks/>
          </p:cNvCxnSpPr>
          <p:nvPr/>
        </p:nvCxnSpPr>
        <p:spPr>
          <a:xfrm>
            <a:off x="2423022" y="1735125"/>
            <a:ext cx="0" cy="1408003"/>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
        <p:nvSpPr>
          <p:cNvPr id="12" name="Donut 11">
            <a:extLst>
              <a:ext uri="{FF2B5EF4-FFF2-40B4-BE49-F238E27FC236}">
                <a16:creationId xmlns:a16="http://schemas.microsoft.com/office/drawing/2014/main" id="{E2F595E3-96B4-10B1-DBAF-A0B587F4B29F}"/>
              </a:ext>
            </a:extLst>
          </p:cNvPr>
          <p:cNvSpPr/>
          <p:nvPr/>
        </p:nvSpPr>
        <p:spPr>
          <a:xfrm>
            <a:off x="1425973" y="1067359"/>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a:extLst>
              <a:ext uri="{FF2B5EF4-FFF2-40B4-BE49-F238E27FC236}">
                <a16:creationId xmlns:a16="http://schemas.microsoft.com/office/drawing/2014/main" id="{755C9D61-29CB-604F-2123-6AE4549FF065}"/>
              </a:ext>
            </a:extLst>
          </p:cNvPr>
          <p:cNvSpPr/>
          <p:nvPr/>
        </p:nvSpPr>
        <p:spPr>
          <a:xfrm>
            <a:off x="7979087" y="3050795"/>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1828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92A42-6892-1F0D-6CA3-C22D8CFDDF5E}"/>
              </a:ext>
            </a:extLst>
          </p:cNvPr>
          <p:cNvSpPr txBox="1"/>
          <p:nvPr/>
        </p:nvSpPr>
        <p:spPr>
          <a:xfrm>
            <a:off x="8089399" y="1252026"/>
            <a:ext cx="2136995" cy="369332"/>
          </a:xfrm>
          <a:prstGeom prst="rect">
            <a:avLst/>
          </a:prstGeom>
          <a:noFill/>
        </p:spPr>
        <p:txBody>
          <a:bodyPr wrap="none" rtlCol="0">
            <a:spAutoFit/>
          </a:bodyPr>
          <a:lstStyle/>
          <a:p>
            <a:r>
              <a:rPr lang="en-US" dirty="0"/>
              <a:t>Nucleotide databank</a:t>
            </a:r>
          </a:p>
        </p:txBody>
      </p:sp>
      <p:sp>
        <p:nvSpPr>
          <p:cNvPr id="3" name="TextBox 2">
            <a:extLst>
              <a:ext uri="{FF2B5EF4-FFF2-40B4-BE49-F238E27FC236}">
                <a16:creationId xmlns:a16="http://schemas.microsoft.com/office/drawing/2014/main" id="{1A6501F7-9920-B920-56CB-92E6C3D2C913}"/>
              </a:ext>
            </a:extLst>
          </p:cNvPr>
          <p:cNvSpPr txBox="1"/>
          <p:nvPr/>
        </p:nvSpPr>
        <p:spPr>
          <a:xfrm>
            <a:off x="8261625" y="3235461"/>
            <a:ext cx="1792542" cy="646331"/>
          </a:xfrm>
          <a:prstGeom prst="rect">
            <a:avLst/>
          </a:prstGeom>
          <a:noFill/>
        </p:spPr>
        <p:txBody>
          <a:bodyPr wrap="none" rtlCol="0">
            <a:spAutoFit/>
          </a:bodyPr>
          <a:lstStyle/>
          <a:p>
            <a:r>
              <a:rPr lang="en-US" dirty="0"/>
              <a:t>Protein databank</a:t>
            </a:r>
          </a:p>
          <a:p>
            <a:endParaRPr lang="en-US" dirty="0"/>
          </a:p>
        </p:txBody>
      </p:sp>
      <p:sp>
        <p:nvSpPr>
          <p:cNvPr id="4" name="TextBox 3">
            <a:extLst>
              <a:ext uri="{FF2B5EF4-FFF2-40B4-BE49-F238E27FC236}">
                <a16:creationId xmlns:a16="http://schemas.microsoft.com/office/drawing/2014/main" id="{94425C2D-5253-AABE-7994-75B311BAE96F}"/>
              </a:ext>
            </a:extLst>
          </p:cNvPr>
          <p:cNvSpPr txBox="1"/>
          <p:nvPr/>
        </p:nvSpPr>
        <p:spPr>
          <a:xfrm>
            <a:off x="1786597" y="1252026"/>
            <a:ext cx="1894621" cy="369332"/>
          </a:xfrm>
          <a:prstGeom prst="rect">
            <a:avLst/>
          </a:prstGeom>
          <a:noFill/>
        </p:spPr>
        <p:txBody>
          <a:bodyPr wrap="none" rtlCol="0">
            <a:spAutoFit/>
          </a:bodyPr>
          <a:lstStyle/>
          <a:p>
            <a:r>
              <a:rPr lang="en-US" dirty="0"/>
              <a:t>Nucleotide Query </a:t>
            </a:r>
          </a:p>
        </p:txBody>
      </p:sp>
      <p:sp>
        <p:nvSpPr>
          <p:cNvPr id="5" name="TextBox 4">
            <a:extLst>
              <a:ext uri="{FF2B5EF4-FFF2-40B4-BE49-F238E27FC236}">
                <a16:creationId xmlns:a16="http://schemas.microsoft.com/office/drawing/2014/main" id="{7926A150-660B-C420-BFE0-2F5BE53D1EA9}"/>
              </a:ext>
            </a:extLst>
          </p:cNvPr>
          <p:cNvSpPr txBox="1"/>
          <p:nvPr/>
        </p:nvSpPr>
        <p:spPr>
          <a:xfrm>
            <a:off x="1786597" y="3235461"/>
            <a:ext cx="1575816" cy="369332"/>
          </a:xfrm>
          <a:prstGeom prst="rect">
            <a:avLst/>
          </a:prstGeom>
          <a:noFill/>
        </p:spPr>
        <p:txBody>
          <a:bodyPr wrap="none" rtlCol="0">
            <a:spAutoFit/>
          </a:bodyPr>
          <a:lstStyle/>
          <a:p>
            <a:r>
              <a:rPr lang="en-US" dirty="0"/>
              <a:t>Protein Query </a:t>
            </a:r>
          </a:p>
        </p:txBody>
      </p:sp>
      <p:sp>
        <p:nvSpPr>
          <p:cNvPr id="6" name="TextBox 5">
            <a:extLst>
              <a:ext uri="{FF2B5EF4-FFF2-40B4-BE49-F238E27FC236}">
                <a16:creationId xmlns:a16="http://schemas.microsoft.com/office/drawing/2014/main" id="{FC9F1EE8-05AE-0865-6581-29C6307E3E51}"/>
              </a:ext>
            </a:extLst>
          </p:cNvPr>
          <p:cNvSpPr txBox="1"/>
          <p:nvPr/>
        </p:nvSpPr>
        <p:spPr>
          <a:xfrm>
            <a:off x="6322232" y="2105380"/>
            <a:ext cx="885820" cy="369332"/>
          </a:xfrm>
          <a:prstGeom prst="rect">
            <a:avLst/>
          </a:prstGeom>
          <a:noFill/>
        </p:spPr>
        <p:txBody>
          <a:bodyPr wrap="none" rtlCol="0">
            <a:spAutoFit/>
          </a:bodyPr>
          <a:lstStyle/>
          <a:p>
            <a:r>
              <a:rPr lang="en-US" dirty="0" err="1"/>
              <a:t>tblastn</a:t>
            </a:r>
            <a:r>
              <a:rPr lang="en-US" dirty="0"/>
              <a:t> </a:t>
            </a:r>
          </a:p>
        </p:txBody>
      </p:sp>
      <p:cxnSp>
        <p:nvCxnSpPr>
          <p:cNvPr id="8" name="Straight Arrow Connector 7">
            <a:extLst>
              <a:ext uri="{FF2B5EF4-FFF2-40B4-BE49-F238E27FC236}">
                <a16:creationId xmlns:a16="http://schemas.microsoft.com/office/drawing/2014/main" id="{95557B69-B185-D659-8115-9EF5193ED571}"/>
              </a:ext>
            </a:extLst>
          </p:cNvPr>
          <p:cNvCxnSpPr>
            <a:cxnSpLocks/>
          </p:cNvCxnSpPr>
          <p:nvPr/>
        </p:nvCxnSpPr>
        <p:spPr>
          <a:xfrm flipV="1">
            <a:off x="3545058" y="3411525"/>
            <a:ext cx="4197662" cy="17475"/>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20652180-FB0D-257C-BF59-A1E296C6A200}"/>
              </a:ext>
            </a:extLst>
          </p:cNvPr>
          <p:cNvSpPr txBox="1"/>
          <p:nvPr/>
        </p:nvSpPr>
        <p:spPr>
          <a:xfrm>
            <a:off x="1195754" y="4933295"/>
            <a:ext cx="10405403" cy="1477328"/>
          </a:xfrm>
          <a:prstGeom prst="rect">
            <a:avLst/>
          </a:prstGeom>
          <a:noFill/>
        </p:spPr>
        <p:txBody>
          <a:bodyPr wrap="square" rtlCol="0">
            <a:spAutoFit/>
          </a:bodyPr>
          <a:lstStyle/>
          <a:p>
            <a:r>
              <a:rPr lang="en-US" dirty="0"/>
              <a:t>e.g., check if homologs to a protein of interests are encoded in a genome.  </a:t>
            </a:r>
            <a:br>
              <a:rPr lang="en-US" dirty="0"/>
            </a:br>
            <a:r>
              <a:rPr lang="en-US" dirty="0"/>
              <a:t>This works great to find pseudogenes such as decaying transposases or retroviral reverse </a:t>
            </a:r>
            <a:r>
              <a:rPr lang="en-US" dirty="0" err="1"/>
              <a:t>transcriptases</a:t>
            </a:r>
            <a:r>
              <a:rPr lang="en-US" dirty="0"/>
              <a:t> in a genome.</a:t>
            </a:r>
          </a:p>
          <a:p>
            <a:r>
              <a:rPr lang="en-US" dirty="0"/>
              <a:t>This works to detect pseudogenes (where there isn’t a contiguous open reading frame), and it works with Position Specific Scoring Matrices.  </a:t>
            </a:r>
          </a:p>
        </p:txBody>
      </p:sp>
      <p:cxnSp>
        <p:nvCxnSpPr>
          <p:cNvPr id="7" name="Straight Arrow Connector 6">
            <a:extLst>
              <a:ext uri="{FF2B5EF4-FFF2-40B4-BE49-F238E27FC236}">
                <a16:creationId xmlns:a16="http://schemas.microsoft.com/office/drawing/2014/main" id="{0731DDF4-6466-67F7-00B3-82BFDB9CD5B8}"/>
              </a:ext>
            </a:extLst>
          </p:cNvPr>
          <p:cNvCxnSpPr>
            <a:cxnSpLocks/>
          </p:cNvCxnSpPr>
          <p:nvPr/>
        </p:nvCxnSpPr>
        <p:spPr>
          <a:xfrm>
            <a:off x="9048904" y="1759857"/>
            <a:ext cx="0" cy="1337105"/>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
        <p:nvSpPr>
          <p:cNvPr id="11" name="TextBox 10">
            <a:extLst>
              <a:ext uri="{FF2B5EF4-FFF2-40B4-BE49-F238E27FC236}">
                <a16:creationId xmlns:a16="http://schemas.microsoft.com/office/drawing/2014/main" id="{F518504D-9B40-E92D-44FF-902985613EA9}"/>
              </a:ext>
            </a:extLst>
          </p:cNvPr>
          <p:cNvSpPr txBox="1"/>
          <p:nvPr/>
        </p:nvSpPr>
        <p:spPr>
          <a:xfrm>
            <a:off x="9383151" y="2447778"/>
            <a:ext cx="1973232" cy="369332"/>
          </a:xfrm>
          <a:prstGeom prst="rect">
            <a:avLst/>
          </a:prstGeom>
          <a:noFill/>
        </p:spPr>
        <p:txBody>
          <a:bodyPr wrap="none" rtlCol="0">
            <a:spAutoFit/>
          </a:bodyPr>
          <a:lstStyle/>
          <a:p>
            <a:r>
              <a:rPr lang="en-US" dirty="0"/>
              <a:t>6 frame translation</a:t>
            </a:r>
          </a:p>
        </p:txBody>
      </p:sp>
      <p:sp>
        <p:nvSpPr>
          <p:cNvPr id="13" name="Donut 12">
            <a:extLst>
              <a:ext uri="{FF2B5EF4-FFF2-40B4-BE49-F238E27FC236}">
                <a16:creationId xmlns:a16="http://schemas.microsoft.com/office/drawing/2014/main" id="{627816B6-8C62-A537-4CBB-6D2492A27CB1}"/>
              </a:ext>
            </a:extLst>
          </p:cNvPr>
          <p:cNvSpPr/>
          <p:nvPr/>
        </p:nvSpPr>
        <p:spPr>
          <a:xfrm>
            <a:off x="1260904" y="3096962"/>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a:extLst>
              <a:ext uri="{FF2B5EF4-FFF2-40B4-BE49-F238E27FC236}">
                <a16:creationId xmlns:a16="http://schemas.microsoft.com/office/drawing/2014/main" id="{CD1FE60B-43D4-C2BA-1072-FA60278DB6B9}"/>
              </a:ext>
            </a:extLst>
          </p:cNvPr>
          <p:cNvSpPr/>
          <p:nvPr/>
        </p:nvSpPr>
        <p:spPr>
          <a:xfrm>
            <a:off x="7953001" y="1046210"/>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05125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92A42-6892-1F0D-6CA3-C22D8CFDDF5E}"/>
              </a:ext>
            </a:extLst>
          </p:cNvPr>
          <p:cNvSpPr txBox="1"/>
          <p:nvPr/>
        </p:nvSpPr>
        <p:spPr>
          <a:xfrm>
            <a:off x="8089399" y="1252026"/>
            <a:ext cx="2136995" cy="369332"/>
          </a:xfrm>
          <a:prstGeom prst="rect">
            <a:avLst/>
          </a:prstGeom>
          <a:noFill/>
        </p:spPr>
        <p:txBody>
          <a:bodyPr wrap="none" rtlCol="0">
            <a:spAutoFit/>
          </a:bodyPr>
          <a:lstStyle/>
          <a:p>
            <a:r>
              <a:rPr lang="en-US" dirty="0"/>
              <a:t>Nucleotide databank</a:t>
            </a:r>
          </a:p>
        </p:txBody>
      </p:sp>
      <p:sp>
        <p:nvSpPr>
          <p:cNvPr id="3" name="TextBox 2">
            <a:extLst>
              <a:ext uri="{FF2B5EF4-FFF2-40B4-BE49-F238E27FC236}">
                <a16:creationId xmlns:a16="http://schemas.microsoft.com/office/drawing/2014/main" id="{1A6501F7-9920-B920-56CB-92E6C3D2C913}"/>
              </a:ext>
            </a:extLst>
          </p:cNvPr>
          <p:cNvSpPr txBox="1"/>
          <p:nvPr/>
        </p:nvSpPr>
        <p:spPr>
          <a:xfrm>
            <a:off x="8261625" y="3235461"/>
            <a:ext cx="1792542" cy="646331"/>
          </a:xfrm>
          <a:prstGeom prst="rect">
            <a:avLst/>
          </a:prstGeom>
          <a:noFill/>
        </p:spPr>
        <p:txBody>
          <a:bodyPr wrap="none" rtlCol="0">
            <a:spAutoFit/>
          </a:bodyPr>
          <a:lstStyle/>
          <a:p>
            <a:r>
              <a:rPr lang="en-US" dirty="0"/>
              <a:t>Protein databank</a:t>
            </a:r>
          </a:p>
          <a:p>
            <a:endParaRPr lang="en-US" dirty="0"/>
          </a:p>
        </p:txBody>
      </p:sp>
      <p:sp>
        <p:nvSpPr>
          <p:cNvPr id="4" name="TextBox 3">
            <a:extLst>
              <a:ext uri="{FF2B5EF4-FFF2-40B4-BE49-F238E27FC236}">
                <a16:creationId xmlns:a16="http://schemas.microsoft.com/office/drawing/2014/main" id="{94425C2D-5253-AABE-7994-75B311BAE96F}"/>
              </a:ext>
            </a:extLst>
          </p:cNvPr>
          <p:cNvSpPr txBox="1"/>
          <p:nvPr/>
        </p:nvSpPr>
        <p:spPr>
          <a:xfrm>
            <a:off x="1716257" y="1252026"/>
            <a:ext cx="1894621" cy="369332"/>
          </a:xfrm>
          <a:prstGeom prst="rect">
            <a:avLst/>
          </a:prstGeom>
          <a:noFill/>
        </p:spPr>
        <p:txBody>
          <a:bodyPr wrap="none" rtlCol="0">
            <a:spAutoFit/>
          </a:bodyPr>
          <a:lstStyle/>
          <a:p>
            <a:r>
              <a:rPr lang="en-US" dirty="0"/>
              <a:t>Nucleotide Query </a:t>
            </a:r>
          </a:p>
        </p:txBody>
      </p:sp>
      <p:sp>
        <p:nvSpPr>
          <p:cNvPr id="5" name="TextBox 4">
            <a:extLst>
              <a:ext uri="{FF2B5EF4-FFF2-40B4-BE49-F238E27FC236}">
                <a16:creationId xmlns:a16="http://schemas.microsoft.com/office/drawing/2014/main" id="{7926A150-660B-C420-BFE0-2F5BE53D1EA9}"/>
              </a:ext>
            </a:extLst>
          </p:cNvPr>
          <p:cNvSpPr txBox="1"/>
          <p:nvPr/>
        </p:nvSpPr>
        <p:spPr>
          <a:xfrm>
            <a:off x="1786597" y="3235461"/>
            <a:ext cx="1575816" cy="369332"/>
          </a:xfrm>
          <a:prstGeom prst="rect">
            <a:avLst/>
          </a:prstGeom>
          <a:noFill/>
        </p:spPr>
        <p:txBody>
          <a:bodyPr wrap="none" rtlCol="0">
            <a:spAutoFit/>
          </a:bodyPr>
          <a:lstStyle/>
          <a:p>
            <a:r>
              <a:rPr lang="en-US" dirty="0"/>
              <a:t>Protein Query </a:t>
            </a:r>
          </a:p>
        </p:txBody>
      </p:sp>
      <p:sp>
        <p:nvSpPr>
          <p:cNvPr id="6" name="TextBox 5">
            <a:extLst>
              <a:ext uri="{FF2B5EF4-FFF2-40B4-BE49-F238E27FC236}">
                <a16:creationId xmlns:a16="http://schemas.microsoft.com/office/drawing/2014/main" id="{FC9F1EE8-05AE-0865-6581-29C6307E3E51}"/>
              </a:ext>
            </a:extLst>
          </p:cNvPr>
          <p:cNvSpPr txBox="1"/>
          <p:nvPr/>
        </p:nvSpPr>
        <p:spPr>
          <a:xfrm>
            <a:off x="5293393" y="2078446"/>
            <a:ext cx="885820" cy="369332"/>
          </a:xfrm>
          <a:prstGeom prst="rect">
            <a:avLst/>
          </a:prstGeom>
          <a:noFill/>
        </p:spPr>
        <p:txBody>
          <a:bodyPr wrap="none" rtlCol="0">
            <a:spAutoFit/>
          </a:bodyPr>
          <a:lstStyle/>
          <a:p>
            <a:r>
              <a:rPr lang="en-US" dirty="0" err="1"/>
              <a:t>tblastx</a:t>
            </a:r>
            <a:r>
              <a:rPr lang="en-US" dirty="0"/>
              <a:t> </a:t>
            </a:r>
          </a:p>
        </p:txBody>
      </p:sp>
      <p:cxnSp>
        <p:nvCxnSpPr>
          <p:cNvPr id="8" name="Straight Arrow Connector 7">
            <a:extLst>
              <a:ext uri="{FF2B5EF4-FFF2-40B4-BE49-F238E27FC236}">
                <a16:creationId xmlns:a16="http://schemas.microsoft.com/office/drawing/2014/main" id="{95557B69-B185-D659-8115-9EF5193ED571}"/>
              </a:ext>
            </a:extLst>
          </p:cNvPr>
          <p:cNvCxnSpPr>
            <a:cxnSpLocks/>
          </p:cNvCxnSpPr>
          <p:nvPr/>
        </p:nvCxnSpPr>
        <p:spPr>
          <a:xfrm flipV="1">
            <a:off x="3545058" y="3420127"/>
            <a:ext cx="4544341" cy="8873"/>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20652180-FB0D-257C-BF59-A1E296C6A200}"/>
              </a:ext>
            </a:extLst>
          </p:cNvPr>
          <p:cNvSpPr txBox="1"/>
          <p:nvPr/>
        </p:nvSpPr>
        <p:spPr>
          <a:xfrm>
            <a:off x="1195754" y="4933295"/>
            <a:ext cx="10405403" cy="1477328"/>
          </a:xfrm>
          <a:prstGeom prst="rect">
            <a:avLst/>
          </a:prstGeom>
          <a:noFill/>
        </p:spPr>
        <p:txBody>
          <a:bodyPr wrap="square" rtlCol="0">
            <a:spAutoFit/>
          </a:bodyPr>
          <a:lstStyle/>
          <a:p>
            <a:r>
              <a:rPr lang="en-US" dirty="0"/>
              <a:t>e.g., check if homologs to a protein of interests are encoded in a genome.  </a:t>
            </a:r>
            <a:br>
              <a:rPr lang="en-US" dirty="0"/>
            </a:br>
            <a:r>
              <a:rPr lang="en-US" dirty="0"/>
              <a:t>This works great to find pseudogenes such as decaying transposases or retroviral reverse </a:t>
            </a:r>
            <a:r>
              <a:rPr lang="en-US" dirty="0" err="1"/>
              <a:t>transcriptases</a:t>
            </a:r>
            <a:r>
              <a:rPr lang="en-US" dirty="0"/>
              <a:t> in a genome.</a:t>
            </a:r>
          </a:p>
          <a:p>
            <a:r>
              <a:rPr lang="en-US" dirty="0"/>
              <a:t>This works to detect pseudogenes (where there isn’t a contiguous open reading frame), and it works with Position Specific Scoring Matrices.  </a:t>
            </a:r>
          </a:p>
        </p:txBody>
      </p:sp>
      <p:cxnSp>
        <p:nvCxnSpPr>
          <p:cNvPr id="7" name="Straight Arrow Connector 6">
            <a:extLst>
              <a:ext uri="{FF2B5EF4-FFF2-40B4-BE49-F238E27FC236}">
                <a16:creationId xmlns:a16="http://schemas.microsoft.com/office/drawing/2014/main" id="{0731DDF4-6466-67F7-00B3-82BFDB9CD5B8}"/>
              </a:ext>
            </a:extLst>
          </p:cNvPr>
          <p:cNvCxnSpPr>
            <a:cxnSpLocks/>
          </p:cNvCxnSpPr>
          <p:nvPr/>
        </p:nvCxnSpPr>
        <p:spPr>
          <a:xfrm>
            <a:off x="9048904" y="1759857"/>
            <a:ext cx="0" cy="1337105"/>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
        <p:nvSpPr>
          <p:cNvPr id="11" name="TextBox 10">
            <a:extLst>
              <a:ext uri="{FF2B5EF4-FFF2-40B4-BE49-F238E27FC236}">
                <a16:creationId xmlns:a16="http://schemas.microsoft.com/office/drawing/2014/main" id="{F518504D-9B40-E92D-44FF-902985613EA9}"/>
              </a:ext>
            </a:extLst>
          </p:cNvPr>
          <p:cNvSpPr txBox="1"/>
          <p:nvPr/>
        </p:nvSpPr>
        <p:spPr>
          <a:xfrm>
            <a:off x="9383151" y="2447778"/>
            <a:ext cx="1973232" cy="369332"/>
          </a:xfrm>
          <a:prstGeom prst="rect">
            <a:avLst/>
          </a:prstGeom>
          <a:noFill/>
        </p:spPr>
        <p:txBody>
          <a:bodyPr wrap="none" rtlCol="0">
            <a:spAutoFit/>
          </a:bodyPr>
          <a:lstStyle/>
          <a:p>
            <a:r>
              <a:rPr lang="en-US" dirty="0"/>
              <a:t>6 frame translation</a:t>
            </a:r>
          </a:p>
        </p:txBody>
      </p:sp>
      <p:sp>
        <p:nvSpPr>
          <p:cNvPr id="13" name="Donut 12">
            <a:extLst>
              <a:ext uri="{FF2B5EF4-FFF2-40B4-BE49-F238E27FC236}">
                <a16:creationId xmlns:a16="http://schemas.microsoft.com/office/drawing/2014/main" id="{627816B6-8C62-A537-4CBB-6D2492A27CB1}"/>
              </a:ext>
            </a:extLst>
          </p:cNvPr>
          <p:cNvSpPr/>
          <p:nvPr/>
        </p:nvSpPr>
        <p:spPr>
          <a:xfrm>
            <a:off x="1361347" y="1042767"/>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a:extLst>
              <a:ext uri="{FF2B5EF4-FFF2-40B4-BE49-F238E27FC236}">
                <a16:creationId xmlns:a16="http://schemas.microsoft.com/office/drawing/2014/main" id="{CD1FE60B-43D4-C2BA-1072-FA60278DB6B9}"/>
              </a:ext>
            </a:extLst>
          </p:cNvPr>
          <p:cNvSpPr/>
          <p:nvPr/>
        </p:nvSpPr>
        <p:spPr>
          <a:xfrm>
            <a:off x="7953001" y="1046210"/>
            <a:ext cx="2426316" cy="756401"/>
          </a:xfrm>
          <a:prstGeom prst="donut">
            <a:avLst>
              <a:gd name="adj" fmla="val 82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a:extLst>
              <a:ext uri="{FF2B5EF4-FFF2-40B4-BE49-F238E27FC236}">
                <a16:creationId xmlns:a16="http://schemas.microsoft.com/office/drawing/2014/main" id="{2ECEAF01-4219-257F-1599-4D4C1333B98E}"/>
              </a:ext>
            </a:extLst>
          </p:cNvPr>
          <p:cNvCxnSpPr>
            <a:cxnSpLocks/>
          </p:cNvCxnSpPr>
          <p:nvPr/>
        </p:nvCxnSpPr>
        <p:spPr>
          <a:xfrm>
            <a:off x="2574505" y="1802611"/>
            <a:ext cx="0" cy="1337105"/>
          </a:xfrm>
          <a:prstGeom prst="straightConnector1">
            <a:avLst/>
          </a:prstGeom>
          <a:ln w="53975">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526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304D-92BA-9C9B-5F53-E2F1F95AD253}"/>
              </a:ext>
            </a:extLst>
          </p:cNvPr>
          <p:cNvSpPr>
            <a:spLocks noGrp="1"/>
          </p:cNvSpPr>
          <p:nvPr>
            <p:ph type="title"/>
          </p:nvPr>
        </p:nvSpPr>
        <p:spPr>
          <a:xfrm>
            <a:off x="914400" y="190500"/>
            <a:ext cx="10363200" cy="1143000"/>
          </a:xfrm>
        </p:spPr>
        <p:txBody>
          <a:bodyPr/>
          <a:lstStyle/>
          <a:p>
            <a:r>
              <a:rPr lang="en-US" dirty="0"/>
              <a:t>Odds and log(odds)</a:t>
            </a:r>
          </a:p>
        </p:txBody>
      </p:sp>
      <p:sp>
        <p:nvSpPr>
          <p:cNvPr id="3" name="Content Placeholder 2">
            <a:extLst>
              <a:ext uri="{FF2B5EF4-FFF2-40B4-BE49-F238E27FC236}">
                <a16:creationId xmlns:a16="http://schemas.microsoft.com/office/drawing/2014/main" id="{A0127BEC-17A0-50E7-03F1-B3EAD732C536}"/>
              </a:ext>
            </a:extLst>
          </p:cNvPr>
          <p:cNvSpPr>
            <a:spLocks noGrp="1"/>
          </p:cNvSpPr>
          <p:nvPr>
            <p:ph idx="1"/>
          </p:nvPr>
        </p:nvSpPr>
        <p:spPr>
          <a:xfrm>
            <a:off x="914400" y="1245475"/>
            <a:ext cx="10363200" cy="4114800"/>
          </a:xfrm>
        </p:spPr>
        <p:txBody>
          <a:bodyPr/>
          <a:lstStyle/>
          <a:p>
            <a:r>
              <a:rPr lang="en-US" dirty="0"/>
              <a:t>P:  The probability of an event.</a:t>
            </a:r>
          </a:p>
          <a:p>
            <a:r>
              <a:rPr lang="en-US" dirty="0"/>
              <a:t>1-P: the probability that the event does not happen.</a:t>
            </a:r>
          </a:p>
          <a:p>
            <a:r>
              <a:rPr lang="en-US" dirty="0"/>
              <a:t>Odds (aka odds ratios): P/1-P: </a:t>
            </a:r>
            <a:br>
              <a:rPr lang="en-US" dirty="0"/>
            </a:br>
            <a:r>
              <a:rPr lang="en-US" dirty="0"/>
              <a:t>		example: 20% chance of rain P=.2 </a:t>
            </a:r>
            <a:br>
              <a:rPr lang="en-US" dirty="0"/>
            </a:br>
            <a:r>
              <a:rPr lang="en-US" dirty="0"/>
              <a:t>		Odds for rain = .2/.8 = 25%, odds for no rain: 4</a:t>
            </a:r>
          </a:p>
          <a:p>
            <a:r>
              <a:rPr lang="en-US" dirty="0"/>
              <a:t>Odds rations are related to the likelihood ratio and Bayes factors that are used to compare two different models.  </a:t>
            </a:r>
          </a:p>
          <a:p>
            <a:r>
              <a:rPr lang="en-US" dirty="0"/>
              <a:t>Log(odds are symmetrical:  </a:t>
            </a:r>
            <a:br>
              <a:rPr lang="en-US" dirty="0"/>
            </a:br>
            <a:r>
              <a:rPr lang="en-US" dirty="0"/>
              <a:t>Log</a:t>
            </a:r>
            <a:r>
              <a:rPr lang="en-US" baseline="-25000" dirty="0"/>
              <a:t>10</a:t>
            </a:r>
            <a:r>
              <a:rPr lang="en-US" dirty="0"/>
              <a:t>(odds) rain = -0.6  </a:t>
            </a:r>
            <a:br>
              <a:rPr lang="en-US" dirty="0"/>
            </a:br>
            <a:r>
              <a:rPr lang="en-US" dirty="0"/>
              <a:t>Log</a:t>
            </a:r>
            <a:r>
              <a:rPr lang="en-US" baseline="-25000" dirty="0"/>
              <a:t>10</a:t>
            </a:r>
            <a:r>
              <a:rPr lang="en-US" dirty="0"/>
              <a:t>(odds) no-rain = 0.6  </a:t>
            </a:r>
          </a:p>
          <a:p>
            <a:endParaRPr lang="en-US" dirty="0"/>
          </a:p>
        </p:txBody>
      </p:sp>
    </p:spTree>
    <p:extLst>
      <p:ext uri="{BB962C8B-B14F-4D97-AF65-F5344CB8AC3E}">
        <p14:creationId xmlns:p14="http://schemas.microsoft.com/office/powerpoint/2010/main" val="2673399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9E8C-24F4-0044-A0B2-BC76FDFB1A28}"/>
              </a:ext>
            </a:extLst>
          </p:cNvPr>
          <p:cNvSpPr>
            <a:spLocks noGrp="1"/>
          </p:cNvSpPr>
          <p:nvPr>
            <p:ph type="title"/>
          </p:nvPr>
        </p:nvSpPr>
        <p:spPr/>
        <p:txBody>
          <a:bodyPr/>
          <a:lstStyle/>
          <a:p>
            <a:pPr algn="l"/>
            <a:r>
              <a:rPr lang="en-US" dirty="0" err="1"/>
              <a:t>fasta</a:t>
            </a:r>
            <a:r>
              <a:rPr lang="en-US" dirty="0"/>
              <a:t>: an alternative to blast  </a:t>
            </a:r>
          </a:p>
        </p:txBody>
      </p:sp>
      <p:sp>
        <p:nvSpPr>
          <p:cNvPr id="3" name="TextBox 2">
            <a:extLst>
              <a:ext uri="{FF2B5EF4-FFF2-40B4-BE49-F238E27FC236}">
                <a16:creationId xmlns:a16="http://schemas.microsoft.com/office/drawing/2014/main" id="{21824CEE-C329-3A4F-AB5D-370B90259E50}"/>
              </a:ext>
            </a:extLst>
          </p:cNvPr>
          <p:cNvSpPr txBox="1"/>
          <p:nvPr/>
        </p:nvSpPr>
        <p:spPr>
          <a:xfrm>
            <a:off x="914400" y="1927654"/>
            <a:ext cx="5602816" cy="2031325"/>
          </a:xfrm>
          <a:prstGeom prst="rect">
            <a:avLst/>
          </a:prstGeom>
          <a:noFill/>
        </p:spPr>
        <p:txBody>
          <a:bodyPr wrap="none" rtlCol="0">
            <a:spAutoFit/>
          </a:bodyPr>
          <a:lstStyle/>
          <a:p>
            <a:r>
              <a:rPr lang="en-US" dirty="0"/>
              <a:t>slower</a:t>
            </a:r>
          </a:p>
          <a:p>
            <a:endParaRPr lang="en-US" dirty="0"/>
          </a:p>
          <a:p>
            <a:r>
              <a:rPr lang="en-US" dirty="0"/>
              <a:t>better alignments between query and database sequences.  </a:t>
            </a:r>
          </a:p>
          <a:p>
            <a:endParaRPr lang="en-US" dirty="0"/>
          </a:p>
          <a:p>
            <a:endParaRPr lang="en-US" dirty="0"/>
          </a:p>
          <a:p>
            <a:endParaRPr lang="en-US" dirty="0"/>
          </a:p>
          <a:p>
            <a:r>
              <a:rPr lang="en-US" dirty="0"/>
              <a:t>An example output is </a:t>
            </a:r>
            <a:r>
              <a:rPr lang="en-US" dirty="0">
                <a:hlinkClick r:id="rId2"/>
              </a:rPr>
              <a:t>here</a:t>
            </a:r>
            <a:endParaRPr lang="en-US" dirty="0"/>
          </a:p>
        </p:txBody>
      </p:sp>
    </p:spTree>
    <p:extLst>
      <p:ext uri="{BB962C8B-B14F-4D97-AF65-F5344CB8AC3E}">
        <p14:creationId xmlns:p14="http://schemas.microsoft.com/office/powerpoint/2010/main" val="55360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EC8A3D-7C25-1917-B32C-F9C467827302}"/>
              </a:ext>
            </a:extLst>
          </p:cNvPr>
          <p:cNvSpPr>
            <a:spLocks noGrp="1"/>
          </p:cNvSpPr>
          <p:nvPr>
            <p:ph type="title"/>
          </p:nvPr>
        </p:nvSpPr>
        <p:spPr/>
        <p:txBody>
          <a:bodyPr/>
          <a:lstStyle/>
          <a:p>
            <a:r>
              <a:rPr lang="en-US" dirty="0"/>
              <a:t>blast searches via web interfaces</a:t>
            </a:r>
          </a:p>
        </p:txBody>
      </p:sp>
      <p:sp>
        <p:nvSpPr>
          <p:cNvPr id="7" name="Content Placeholder 6">
            <a:extLst>
              <a:ext uri="{FF2B5EF4-FFF2-40B4-BE49-F238E27FC236}">
                <a16:creationId xmlns:a16="http://schemas.microsoft.com/office/drawing/2014/main" id="{A5BF1C89-4841-A8CD-AFDA-143890F32ECB}"/>
              </a:ext>
            </a:extLst>
          </p:cNvPr>
          <p:cNvSpPr>
            <a:spLocks noGrp="1"/>
          </p:cNvSpPr>
          <p:nvPr>
            <p:ph idx="1"/>
          </p:nvPr>
        </p:nvSpPr>
        <p:spPr/>
        <p:txBody>
          <a:bodyPr/>
          <a:lstStyle/>
          <a:p>
            <a:r>
              <a:rPr lang="en-US" dirty="0"/>
              <a:t>@ NCBI</a:t>
            </a:r>
          </a:p>
          <a:p>
            <a:r>
              <a:rPr lang="en-US" dirty="0"/>
              <a:t>@ phagesDB</a:t>
            </a:r>
          </a:p>
          <a:p>
            <a:r>
              <a:rPr lang="en-US" dirty="0"/>
              <a:t>@ EMBL</a:t>
            </a:r>
          </a:p>
          <a:p>
            <a:r>
              <a:rPr lang="en-US" dirty="0"/>
              <a:t>@ .....</a:t>
            </a:r>
          </a:p>
          <a:p>
            <a:endParaRPr lang="en-US" dirty="0"/>
          </a:p>
        </p:txBody>
      </p:sp>
    </p:spTree>
    <p:extLst>
      <p:ext uri="{BB962C8B-B14F-4D97-AF65-F5344CB8AC3E}">
        <p14:creationId xmlns:p14="http://schemas.microsoft.com/office/powerpoint/2010/main" val="3990353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AF36C0CC-6047-A64B-9F6C-EE9CA4D01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9" y="1128714"/>
            <a:ext cx="5602287"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3">
            <a:extLst>
              <a:ext uri="{FF2B5EF4-FFF2-40B4-BE49-F238E27FC236}">
                <a16:creationId xmlns:a16="http://schemas.microsoft.com/office/drawing/2014/main" id="{23907701-3FC1-6D40-8BC7-4BB664D46151}"/>
              </a:ext>
            </a:extLst>
          </p:cNvPr>
          <p:cNvSpPr txBox="1">
            <a:spLocks noChangeArrowheads="1"/>
          </p:cNvSpPr>
          <p:nvPr/>
        </p:nvSpPr>
        <p:spPr bwMode="auto">
          <a:xfrm>
            <a:off x="1858963" y="404813"/>
            <a:ext cx="853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Routine BlastP search</a:t>
            </a:r>
            <a:endParaRPr kumimoji="0" lang="en-US" altLang="en-US" sz="22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35843" name="Line 4">
            <a:extLst>
              <a:ext uri="{FF2B5EF4-FFF2-40B4-BE49-F238E27FC236}">
                <a16:creationId xmlns:a16="http://schemas.microsoft.com/office/drawing/2014/main" id="{203A85CD-C5F9-C44A-8B9D-F8796DAAF9E6}"/>
              </a:ext>
            </a:extLst>
          </p:cNvPr>
          <p:cNvSpPr>
            <a:spLocks noChangeShapeType="1"/>
          </p:cNvSpPr>
          <p:nvPr/>
        </p:nvSpPr>
        <p:spPr bwMode="auto">
          <a:xfrm>
            <a:off x="3290888" y="1793876"/>
            <a:ext cx="1752600" cy="1431925"/>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4" name="Text Box 5">
            <a:extLst>
              <a:ext uri="{FF2B5EF4-FFF2-40B4-BE49-F238E27FC236}">
                <a16:creationId xmlns:a16="http://schemas.microsoft.com/office/drawing/2014/main" id="{94807269-B299-E64A-8463-80B49261244F}"/>
              </a:ext>
            </a:extLst>
          </p:cNvPr>
          <p:cNvSpPr txBox="1">
            <a:spLocks noChangeArrowheads="1"/>
          </p:cNvSpPr>
          <p:nvPr/>
        </p:nvSpPr>
        <p:spPr bwMode="auto">
          <a:xfrm>
            <a:off x="1738313" y="1374775"/>
            <a:ext cx="22209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FASTA formatted text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or Genbank ID#</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5" name="Line 6">
            <a:extLst>
              <a:ext uri="{FF2B5EF4-FFF2-40B4-BE49-F238E27FC236}">
                <a16:creationId xmlns:a16="http://schemas.microsoft.com/office/drawing/2014/main" id="{AEF2860E-480A-1941-999A-7B8C08BB55F1}"/>
              </a:ext>
            </a:extLst>
          </p:cNvPr>
          <p:cNvSpPr>
            <a:spLocks noChangeShapeType="1"/>
          </p:cNvSpPr>
          <p:nvPr/>
        </p:nvSpPr>
        <p:spPr bwMode="auto">
          <a:xfrm>
            <a:off x="3243263" y="3575050"/>
            <a:ext cx="1871662" cy="78898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6" name="Text Box 7">
            <a:extLst>
              <a:ext uri="{FF2B5EF4-FFF2-40B4-BE49-F238E27FC236}">
                <a16:creationId xmlns:a16="http://schemas.microsoft.com/office/drawing/2014/main" id="{5CE7C45C-B996-BF46-BEA4-FE1BA3AA1B72}"/>
              </a:ext>
            </a:extLst>
          </p:cNvPr>
          <p:cNvSpPr txBox="1">
            <a:spLocks noChangeArrowheads="1"/>
          </p:cNvSpPr>
          <p:nvPr/>
        </p:nvSpPr>
        <p:spPr bwMode="auto">
          <a:xfrm>
            <a:off x="1785939" y="3232150"/>
            <a:ext cx="1811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Protein database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7" name="Line 8">
            <a:extLst>
              <a:ext uri="{FF2B5EF4-FFF2-40B4-BE49-F238E27FC236}">
                <a16:creationId xmlns:a16="http://schemas.microsoft.com/office/drawing/2014/main" id="{01BFF5BD-5106-8347-B3C3-E2FD7EA199F8}"/>
              </a:ext>
            </a:extLst>
          </p:cNvPr>
          <p:cNvSpPr>
            <a:spLocks noChangeShapeType="1"/>
          </p:cNvSpPr>
          <p:nvPr/>
        </p:nvSpPr>
        <p:spPr bwMode="auto">
          <a:xfrm>
            <a:off x="3244850" y="4757739"/>
            <a:ext cx="1873250" cy="192087"/>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8" name="Text Box 9">
            <a:extLst>
              <a:ext uri="{FF2B5EF4-FFF2-40B4-BE49-F238E27FC236}">
                <a16:creationId xmlns:a16="http://schemas.microsoft.com/office/drawing/2014/main" id="{691CC62F-78EB-F845-9C0F-BDC72086653D}"/>
              </a:ext>
            </a:extLst>
          </p:cNvPr>
          <p:cNvSpPr txBox="1">
            <a:spLocks noChangeArrowheads="1"/>
          </p:cNvSpPr>
          <p:nvPr/>
        </p:nvSpPr>
        <p:spPr bwMode="auto">
          <a:xfrm>
            <a:off x="2506664" y="4522788"/>
            <a:ext cx="879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Run</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9" name="Text Box 10">
            <a:extLst>
              <a:ext uri="{FF2B5EF4-FFF2-40B4-BE49-F238E27FC236}">
                <a16:creationId xmlns:a16="http://schemas.microsoft.com/office/drawing/2014/main" id="{D5C73476-A3BF-CB4A-9450-E4A911B97F20}"/>
              </a:ext>
            </a:extLst>
          </p:cNvPr>
          <p:cNvSpPr txBox="1">
            <a:spLocks noChangeArrowheads="1"/>
          </p:cNvSpPr>
          <p:nvPr/>
        </p:nvSpPr>
        <p:spPr bwMode="auto">
          <a:xfrm rot="16200000">
            <a:off x="-532949" y="5647532"/>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20521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BFB901D6-7E2F-AB44-B49A-39D06EF17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025" y="1174751"/>
            <a:ext cx="5602288"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Line 3">
            <a:extLst>
              <a:ext uri="{FF2B5EF4-FFF2-40B4-BE49-F238E27FC236}">
                <a16:creationId xmlns:a16="http://schemas.microsoft.com/office/drawing/2014/main" id="{911EAE93-DB5D-ED4D-8CAC-2B50F6E97C5A}"/>
              </a:ext>
            </a:extLst>
          </p:cNvPr>
          <p:cNvSpPr>
            <a:spLocks noChangeShapeType="1"/>
          </p:cNvSpPr>
          <p:nvPr/>
        </p:nvSpPr>
        <p:spPr bwMode="auto">
          <a:xfrm>
            <a:off x="4095751" y="2027238"/>
            <a:ext cx="2670175" cy="385762"/>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Text Box 4">
            <a:extLst>
              <a:ext uri="{FF2B5EF4-FFF2-40B4-BE49-F238E27FC236}">
                <a16:creationId xmlns:a16="http://schemas.microsoft.com/office/drawing/2014/main" id="{92789835-75E5-A147-983D-F5EC4A60EB3B}"/>
              </a:ext>
            </a:extLst>
          </p:cNvPr>
          <p:cNvSpPr txBox="1">
            <a:spLocks noChangeArrowheads="1"/>
          </p:cNvSpPr>
          <p:nvPr/>
        </p:nvSpPr>
        <p:spPr bwMode="auto">
          <a:xfrm>
            <a:off x="1752600" y="1752600"/>
            <a:ext cx="2611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Restrict by taxonomic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group</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2" name="Line 5">
            <a:extLst>
              <a:ext uri="{FF2B5EF4-FFF2-40B4-BE49-F238E27FC236}">
                <a16:creationId xmlns:a16="http://schemas.microsoft.com/office/drawing/2014/main" id="{8B917199-D7F1-AC4C-8A3F-637D22347859}"/>
              </a:ext>
            </a:extLst>
          </p:cNvPr>
          <p:cNvSpPr>
            <a:spLocks noChangeShapeType="1"/>
          </p:cNvSpPr>
          <p:nvPr/>
        </p:nvSpPr>
        <p:spPr bwMode="auto">
          <a:xfrm>
            <a:off x="3957638" y="3033713"/>
            <a:ext cx="671512" cy="188912"/>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3" name="Text Box 6">
            <a:extLst>
              <a:ext uri="{FF2B5EF4-FFF2-40B4-BE49-F238E27FC236}">
                <a16:creationId xmlns:a16="http://schemas.microsoft.com/office/drawing/2014/main" id="{0E341639-8C8B-1545-A9D4-6E30AC497B4E}"/>
              </a:ext>
            </a:extLst>
          </p:cNvPr>
          <p:cNvSpPr txBox="1">
            <a:spLocks noChangeArrowheads="1"/>
          </p:cNvSpPr>
          <p:nvPr/>
        </p:nvSpPr>
        <p:spPr bwMode="auto">
          <a:xfrm>
            <a:off x="1524000" y="2667001"/>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Filter repetitive regions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4" name="Line 7">
            <a:extLst>
              <a:ext uri="{FF2B5EF4-FFF2-40B4-BE49-F238E27FC236}">
                <a16:creationId xmlns:a16="http://schemas.microsoft.com/office/drawing/2014/main" id="{CBD9BB45-6DD4-1C49-BD06-4F2911ABB1D3}"/>
              </a:ext>
            </a:extLst>
          </p:cNvPr>
          <p:cNvSpPr>
            <a:spLocks noChangeShapeType="1"/>
          </p:cNvSpPr>
          <p:nvPr/>
        </p:nvSpPr>
        <p:spPr bwMode="auto">
          <a:xfrm>
            <a:off x="3657600" y="3505200"/>
            <a:ext cx="1168400" cy="6508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5" name="Text Box 8">
            <a:extLst>
              <a:ext uri="{FF2B5EF4-FFF2-40B4-BE49-F238E27FC236}">
                <a16:creationId xmlns:a16="http://schemas.microsoft.com/office/drawing/2014/main" id="{F467FB77-FC9B-964D-8B0B-F97E78BECDAB}"/>
              </a:ext>
            </a:extLst>
          </p:cNvPr>
          <p:cNvSpPr txBox="1">
            <a:spLocks noChangeArrowheads="1"/>
          </p:cNvSpPr>
          <p:nvPr/>
        </p:nvSpPr>
        <p:spPr bwMode="auto">
          <a:xfrm>
            <a:off x="1676401" y="3276601"/>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Statistical cut-off</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6" name="Line 9">
            <a:extLst>
              <a:ext uri="{FF2B5EF4-FFF2-40B4-BE49-F238E27FC236}">
                <a16:creationId xmlns:a16="http://schemas.microsoft.com/office/drawing/2014/main" id="{24AE49A1-AEC5-AD45-ABEA-3EAC12619B79}"/>
              </a:ext>
            </a:extLst>
          </p:cNvPr>
          <p:cNvSpPr>
            <a:spLocks noChangeShapeType="1"/>
          </p:cNvSpPr>
          <p:nvPr/>
        </p:nvSpPr>
        <p:spPr bwMode="auto">
          <a:xfrm flipV="1">
            <a:off x="3727451" y="4276725"/>
            <a:ext cx="1101725" cy="21113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7" name="Text Box 10">
            <a:extLst>
              <a:ext uri="{FF2B5EF4-FFF2-40B4-BE49-F238E27FC236}">
                <a16:creationId xmlns:a16="http://schemas.microsoft.com/office/drawing/2014/main" id="{9E349D37-501A-D143-BFE8-EFFED3A730EF}"/>
              </a:ext>
            </a:extLst>
          </p:cNvPr>
          <p:cNvSpPr txBox="1">
            <a:spLocks noChangeArrowheads="1"/>
          </p:cNvSpPr>
          <p:nvPr/>
        </p:nvSpPr>
        <p:spPr bwMode="auto">
          <a:xfrm>
            <a:off x="1971676" y="4319588"/>
            <a:ext cx="1838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Similarity matrix (cost of gaps)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8" name="Text Box 11">
            <a:extLst>
              <a:ext uri="{FF2B5EF4-FFF2-40B4-BE49-F238E27FC236}">
                <a16:creationId xmlns:a16="http://schemas.microsoft.com/office/drawing/2014/main" id="{4C614D1B-4630-474B-93FD-77497260212D}"/>
              </a:ext>
            </a:extLst>
          </p:cNvPr>
          <p:cNvSpPr txBox="1">
            <a:spLocks noChangeArrowheads="1"/>
          </p:cNvSpPr>
          <p:nvPr/>
        </p:nvSpPr>
        <p:spPr bwMode="auto">
          <a:xfrm>
            <a:off x="1858963" y="404813"/>
            <a:ext cx="853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BlastP parameters</a:t>
            </a:r>
            <a:endParaRPr kumimoji="0" lang="en-US" altLang="en-US" sz="22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37899" name="Text Box 12">
            <a:extLst>
              <a:ext uri="{FF2B5EF4-FFF2-40B4-BE49-F238E27FC236}">
                <a16:creationId xmlns:a16="http://schemas.microsoft.com/office/drawing/2014/main" id="{7A446D3E-2F9D-3940-A3B0-299B3692E858}"/>
              </a:ext>
            </a:extLst>
          </p:cNvPr>
          <p:cNvSpPr txBox="1">
            <a:spLocks noChangeArrowheads="1"/>
          </p:cNvSpPr>
          <p:nvPr/>
        </p:nvSpPr>
        <p:spPr bwMode="auto">
          <a:xfrm rot="16200000">
            <a:off x="-482448" y="5658644"/>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900" name="Text Box 13">
            <a:extLst>
              <a:ext uri="{FF2B5EF4-FFF2-40B4-BE49-F238E27FC236}">
                <a16:creationId xmlns:a16="http://schemas.microsoft.com/office/drawing/2014/main" id="{5E40D0FC-2A43-244D-94B7-4DC79FF01EAF}"/>
              </a:ext>
            </a:extLst>
          </p:cNvPr>
          <p:cNvSpPr txBox="1">
            <a:spLocks noChangeArrowheads="1"/>
          </p:cNvSpPr>
          <p:nvPr/>
        </p:nvSpPr>
        <p:spPr bwMode="auto">
          <a:xfrm>
            <a:off x="1676401" y="3657600"/>
            <a:ext cx="2219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Size of words in look-up table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901" name="Line 14">
            <a:extLst>
              <a:ext uri="{FF2B5EF4-FFF2-40B4-BE49-F238E27FC236}">
                <a16:creationId xmlns:a16="http://schemas.microsoft.com/office/drawing/2014/main" id="{5FEE7201-08B7-B744-B3F9-650F67C5AB76}"/>
              </a:ext>
            </a:extLst>
          </p:cNvPr>
          <p:cNvSpPr>
            <a:spLocks noChangeShapeType="1"/>
          </p:cNvSpPr>
          <p:nvPr/>
        </p:nvSpPr>
        <p:spPr bwMode="auto">
          <a:xfrm>
            <a:off x="3657601" y="3886201"/>
            <a:ext cx="1052513" cy="36513"/>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30824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4" name="Picture 10">
            <a:extLst>
              <a:ext uri="{FF2B5EF4-FFF2-40B4-BE49-F238E27FC236}">
                <a16:creationId xmlns:a16="http://schemas.microsoft.com/office/drawing/2014/main" id="{E9A8B147-0817-3D4A-B991-14B6B5767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535" y="2286000"/>
            <a:ext cx="4645541" cy="339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38" name="Rectangle 5">
            <a:extLst>
              <a:ext uri="{FF2B5EF4-FFF2-40B4-BE49-F238E27FC236}">
                <a16:creationId xmlns:a16="http://schemas.microsoft.com/office/drawing/2014/main" id="{9B6EBBA8-1D01-2D42-A947-F61824DFE03F}"/>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39939" name="Slide Number Placeholder 6">
            <a:extLst>
              <a:ext uri="{FF2B5EF4-FFF2-40B4-BE49-F238E27FC236}">
                <a16:creationId xmlns:a16="http://schemas.microsoft.com/office/drawing/2014/main" id="{6C4F147E-CE9B-AA49-8D37-0CCE4A498FB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DC1FB1-ECBE-CE49-A432-2A5749F0004D}"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Rectangle 6">
            <a:extLst>
              <a:ext uri="{FF2B5EF4-FFF2-40B4-BE49-F238E27FC236}">
                <a16:creationId xmlns:a16="http://schemas.microsoft.com/office/drawing/2014/main" id="{284AD4F3-4FDC-FA4A-8D63-480FD999D809}"/>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82C533-5D31-9B42-B3BC-2BEA53D2780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9941" name="Rectangle 2">
            <a:extLst>
              <a:ext uri="{FF2B5EF4-FFF2-40B4-BE49-F238E27FC236}">
                <a16:creationId xmlns:a16="http://schemas.microsoft.com/office/drawing/2014/main" id="{3379F2C4-178C-FC46-8E43-CFE3ACD813D7}"/>
              </a:ext>
            </a:extLst>
          </p:cNvPr>
          <p:cNvSpPr>
            <a:spLocks noGrp="1" noChangeArrowheads="1"/>
          </p:cNvSpPr>
          <p:nvPr>
            <p:ph type="title"/>
          </p:nvPr>
        </p:nvSpPr>
        <p:spPr/>
        <p:txBody>
          <a:bodyPr/>
          <a:lstStyle/>
          <a:p>
            <a:pPr eaLnBrk="1" hangingPunct="1"/>
            <a:r>
              <a:rPr lang="en-US" altLang="en-US" sz="2400" b="1" dirty="0"/>
              <a:t>BLAST Phase 1:  </a:t>
            </a:r>
            <a:r>
              <a:rPr lang="en-US" altLang="en-US" sz="2400" dirty="0"/>
              <a:t>Segmenting the query sequence; </a:t>
            </a:r>
            <a:br>
              <a:rPr lang="en-US" altLang="en-US" sz="2400" dirty="0"/>
            </a:br>
            <a:r>
              <a:rPr lang="en-US" altLang="en-US" sz="2400" dirty="0"/>
              <a:t>scoring potential word matches--compile</a:t>
            </a:r>
          </a:p>
        </p:txBody>
      </p:sp>
      <p:sp>
        <p:nvSpPr>
          <p:cNvPr id="39942" name="Rectangle 3">
            <a:extLst>
              <a:ext uri="{FF2B5EF4-FFF2-40B4-BE49-F238E27FC236}">
                <a16:creationId xmlns:a16="http://schemas.microsoft.com/office/drawing/2014/main" id="{94D2199D-39E0-B849-A96E-9ECD1C65C9F8}"/>
              </a:ext>
            </a:extLst>
          </p:cNvPr>
          <p:cNvSpPr>
            <a:spLocks noGrp="1" noChangeArrowheads="1"/>
          </p:cNvSpPr>
          <p:nvPr>
            <p:ph sz="half" idx="2"/>
          </p:nvPr>
        </p:nvSpPr>
        <p:spPr/>
        <p:txBody>
          <a:bodyPr/>
          <a:lstStyle/>
          <a:p>
            <a:pPr eaLnBrk="1" hangingPunct="1">
              <a:lnSpc>
                <a:spcPct val="80000"/>
              </a:lnSpc>
            </a:pPr>
            <a:r>
              <a:rPr lang="en-US" altLang="en-US" sz="2400" dirty="0"/>
              <a:t>BLAST:</a:t>
            </a:r>
          </a:p>
          <a:p>
            <a:pPr lvl="1" eaLnBrk="1" hangingPunct="1"/>
            <a:r>
              <a:rPr lang="en-US" altLang="en-US" sz="2000" dirty="0"/>
              <a:t>Segments the query sequence into pieces (“words”) </a:t>
            </a:r>
          </a:p>
          <a:p>
            <a:pPr lvl="2" eaLnBrk="1" hangingPunct="1"/>
            <a:r>
              <a:rPr lang="en-US" altLang="en-US" sz="1800" dirty="0"/>
              <a:t>Default word length:  3 amino acids or 11 nucleic acids</a:t>
            </a:r>
          </a:p>
          <a:p>
            <a:pPr lvl="1" eaLnBrk="1" hangingPunct="1"/>
            <a:r>
              <a:rPr lang="en-US" altLang="en-US" sz="2000" dirty="0"/>
              <a:t>Creates a list of synonyms and their scores for comparing query words to target words</a:t>
            </a:r>
          </a:p>
          <a:p>
            <a:pPr lvl="2" eaLnBrk="1" hangingPunct="1"/>
            <a:r>
              <a:rPr lang="en-US" altLang="en-US" sz="1800" dirty="0"/>
              <a:t>Uses scoring matrix to calculate scores for synonyms that might be found in the database</a:t>
            </a:r>
          </a:p>
          <a:p>
            <a:pPr lvl="1" eaLnBrk="1" hangingPunct="1"/>
            <a:r>
              <a:rPr lang="en-US" altLang="en-US" sz="2000" dirty="0"/>
              <a:t>Saves the scores (and synonyms) exceeding a given threshold T</a:t>
            </a:r>
          </a:p>
        </p:txBody>
      </p:sp>
    </p:spTree>
    <p:extLst>
      <p:ext uri="{BB962C8B-B14F-4D97-AF65-F5344CB8AC3E}">
        <p14:creationId xmlns:p14="http://schemas.microsoft.com/office/powerpoint/2010/main" val="349501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5">
            <a:extLst>
              <a:ext uri="{FF2B5EF4-FFF2-40B4-BE49-F238E27FC236}">
                <a16:creationId xmlns:a16="http://schemas.microsoft.com/office/drawing/2014/main" id="{A81A2A41-11CB-C946-9BF3-A7AE07E4960F}"/>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41986" name="Rectangle 6">
            <a:extLst>
              <a:ext uri="{FF2B5EF4-FFF2-40B4-BE49-F238E27FC236}">
                <a16:creationId xmlns:a16="http://schemas.microsoft.com/office/drawing/2014/main" id="{3DB5CF1F-3280-4442-B3CC-58B2E39F84D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C3634A-88FC-C245-934E-ABAAFC5DF28F}"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7" name="Rectangle 6">
            <a:extLst>
              <a:ext uri="{FF2B5EF4-FFF2-40B4-BE49-F238E27FC236}">
                <a16:creationId xmlns:a16="http://schemas.microsoft.com/office/drawing/2014/main" id="{9F48D9B4-F919-6E4F-9B13-31431D6C56F5}"/>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479B9-C4FF-3A4F-B53B-C65AF1DBF6D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Rectangle 2">
            <a:extLst>
              <a:ext uri="{FF2B5EF4-FFF2-40B4-BE49-F238E27FC236}">
                <a16:creationId xmlns:a16="http://schemas.microsoft.com/office/drawing/2014/main" id="{EA2AD991-3B25-404B-BA81-1537CB21B4C3}"/>
              </a:ext>
            </a:extLst>
          </p:cNvPr>
          <p:cNvSpPr>
            <a:spLocks noGrp="1" noChangeArrowheads="1"/>
          </p:cNvSpPr>
          <p:nvPr>
            <p:ph type="title"/>
          </p:nvPr>
        </p:nvSpPr>
        <p:spPr>
          <a:xfrm>
            <a:off x="1981200" y="0"/>
            <a:ext cx="8229600" cy="1143000"/>
          </a:xfrm>
        </p:spPr>
        <p:txBody>
          <a:bodyPr/>
          <a:lstStyle/>
          <a:p>
            <a:pPr eaLnBrk="1" hangingPunct="1"/>
            <a:r>
              <a:rPr lang="en-US" altLang="en-US" sz="2400" b="1" dirty="0"/>
              <a:t>BLAST Phase 2: </a:t>
            </a:r>
            <a:r>
              <a:rPr lang="en-US" altLang="en-US" sz="2400" dirty="0"/>
              <a:t>Scanning the database</a:t>
            </a:r>
          </a:p>
        </p:txBody>
      </p:sp>
      <p:sp>
        <p:nvSpPr>
          <p:cNvPr id="41989" name="Rectangle 3">
            <a:extLst>
              <a:ext uri="{FF2B5EF4-FFF2-40B4-BE49-F238E27FC236}">
                <a16:creationId xmlns:a16="http://schemas.microsoft.com/office/drawing/2014/main" id="{B40251EE-71BC-E740-9622-3118B1F846E5}"/>
              </a:ext>
            </a:extLst>
          </p:cNvPr>
          <p:cNvSpPr>
            <a:spLocks noGrp="1" noChangeArrowheads="1"/>
          </p:cNvSpPr>
          <p:nvPr>
            <p:ph type="body" sz="half" idx="1"/>
          </p:nvPr>
        </p:nvSpPr>
        <p:spPr>
          <a:xfrm>
            <a:off x="1981200" y="990601"/>
            <a:ext cx="8229600" cy="2187575"/>
          </a:xfrm>
        </p:spPr>
        <p:txBody>
          <a:bodyPr/>
          <a:lstStyle/>
          <a:p>
            <a:pPr eaLnBrk="1" hangingPunct="1"/>
            <a:r>
              <a:rPr lang="en-US" altLang="en-US" sz="2800" dirty="0"/>
              <a:t>BLAST </a:t>
            </a:r>
          </a:p>
          <a:p>
            <a:pPr lvl="1" eaLnBrk="1" hangingPunct="1"/>
            <a:r>
              <a:rPr lang="en-US" altLang="en-US" sz="2400" dirty="0"/>
              <a:t>Scans the database for matches to the word list with acceptable T values</a:t>
            </a:r>
          </a:p>
          <a:p>
            <a:pPr lvl="1" eaLnBrk="1" hangingPunct="1"/>
            <a:r>
              <a:rPr lang="en-US" altLang="en-US" sz="2400" dirty="0"/>
              <a:t>Requires two matches (“hits”) within the target sequence</a:t>
            </a:r>
          </a:p>
          <a:p>
            <a:pPr lvl="1" eaLnBrk="1" hangingPunct="1"/>
            <a:r>
              <a:rPr lang="en-US" altLang="en-US" sz="2400" dirty="0"/>
              <a:t>Sets aside sequences with matches above T for further analysis</a:t>
            </a:r>
          </a:p>
          <a:p>
            <a:pPr lvl="1" eaLnBrk="1" hangingPunct="1"/>
            <a:endParaRPr lang="en-US" altLang="en-US" sz="2400" dirty="0"/>
          </a:p>
          <a:p>
            <a:pPr lvl="1" eaLnBrk="1" hangingPunct="1">
              <a:buFontTx/>
              <a:buNone/>
            </a:pPr>
            <a:endParaRPr lang="en-US" altLang="en-US" sz="2400" dirty="0"/>
          </a:p>
        </p:txBody>
      </p:sp>
      <p:sp>
        <p:nvSpPr>
          <p:cNvPr id="41990" name="TextBox 9">
            <a:extLst>
              <a:ext uri="{FF2B5EF4-FFF2-40B4-BE49-F238E27FC236}">
                <a16:creationId xmlns:a16="http://schemas.microsoft.com/office/drawing/2014/main" id="{92EF914E-1E9D-C843-851A-A2D8F5067D20}"/>
              </a:ext>
            </a:extLst>
          </p:cNvPr>
          <p:cNvSpPr txBox="1">
            <a:spLocks noChangeArrowheads="1"/>
          </p:cNvSpPr>
          <p:nvPr/>
        </p:nvSpPr>
        <p:spPr bwMode="auto">
          <a:xfrm>
            <a:off x="2590801" y="5265738"/>
            <a:ext cx="3355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…………..SWITEASFSPPGIM…..</a:t>
            </a:r>
          </a:p>
        </p:txBody>
      </p:sp>
      <p:sp>
        <p:nvSpPr>
          <p:cNvPr id="41991" name="Rectangle 10">
            <a:extLst>
              <a:ext uri="{FF2B5EF4-FFF2-40B4-BE49-F238E27FC236}">
                <a16:creationId xmlns:a16="http://schemas.microsoft.com/office/drawing/2014/main" id="{08A6A476-7802-BF46-874E-86432A260B2C}"/>
              </a:ext>
            </a:extLst>
          </p:cNvPr>
          <p:cNvSpPr>
            <a:spLocks noChangeArrowheads="1"/>
          </p:cNvSpPr>
          <p:nvPr/>
        </p:nvSpPr>
        <p:spPr bwMode="auto">
          <a:xfrm>
            <a:off x="3429001" y="4964114"/>
            <a:ext cx="62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SWI</a:t>
            </a:r>
          </a:p>
        </p:txBody>
      </p:sp>
      <p:sp>
        <p:nvSpPr>
          <p:cNvPr id="41992" name="Rectangle 11">
            <a:extLst>
              <a:ext uri="{FF2B5EF4-FFF2-40B4-BE49-F238E27FC236}">
                <a16:creationId xmlns:a16="http://schemas.microsoft.com/office/drawing/2014/main" id="{A820D920-D3EC-5045-BAA7-719C8B79FAE7}"/>
              </a:ext>
            </a:extLst>
          </p:cNvPr>
          <p:cNvSpPr>
            <a:spLocks noChangeArrowheads="1"/>
          </p:cNvSpPr>
          <p:nvPr/>
        </p:nvSpPr>
        <p:spPr bwMode="auto">
          <a:xfrm>
            <a:off x="4800600" y="4964114"/>
            <a:ext cx="598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PGI</a:t>
            </a:r>
          </a:p>
        </p:txBody>
      </p:sp>
      <p:sp>
        <p:nvSpPr>
          <p:cNvPr id="41993" name="TextBox 13">
            <a:extLst>
              <a:ext uri="{FF2B5EF4-FFF2-40B4-BE49-F238E27FC236}">
                <a16:creationId xmlns:a16="http://schemas.microsoft.com/office/drawing/2014/main" id="{2937F6D5-CF3F-B94D-B7FD-041FBD308A2E}"/>
              </a:ext>
            </a:extLst>
          </p:cNvPr>
          <p:cNvSpPr txBox="1">
            <a:spLocks noChangeArrowheads="1"/>
          </p:cNvSpPr>
          <p:nvPr/>
        </p:nvSpPr>
        <p:spPr bwMode="auto">
          <a:xfrm>
            <a:off x="6705601" y="5268914"/>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Possible match from the database</a:t>
            </a:r>
          </a:p>
        </p:txBody>
      </p:sp>
      <p:sp>
        <p:nvSpPr>
          <p:cNvPr id="41994" name="TextBox 14">
            <a:extLst>
              <a:ext uri="{FF2B5EF4-FFF2-40B4-BE49-F238E27FC236}">
                <a16:creationId xmlns:a16="http://schemas.microsoft.com/office/drawing/2014/main" id="{FFB2C0AA-E836-4D41-B492-31966C05C5A2}"/>
              </a:ext>
            </a:extLst>
          </p:cNvPr>
          <p:cNvSpPr txBox="1">
            <a:spLocks noChangeArrowheads="1"/>
          </p:cNvSpPr>
          <p:nvPr/>
        </p:nvSpPr>
        <p:spPr bwMode="auto">
          <a:xfrm>
            <a:off x="5715000" y="3810001"/>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Words</a:t>
            </a:r>
          </a:p>
        </p:txBody>
      </p:sp>
      <p:cxnSp>
        <p:nvCxnSpPr>
          <p:cNvPr id="41995" name="Straight Arrow Connector 15">
            <a:extLst>
              <a:ext uri="{FF2B5EF4-FFF2-40B4-BE49-F238E27FC236}">
                <a16:creationId xmlns:a16="http://schemas.microsoft.com/office/drawing/2014/main" id="{B77E5C29-6164-894A-B308-053D153588CE}"/>
              </a:ext>
            </a:extLst>
          </p:cNvPr>
          <p:cNvCxnSpPr>
            <a:cxnSpLocks noChangeShapeType="1"/>
            <a:stCxn id="41994" idx="1"/>
            <a:endCxn id="41992" idx="0"/>
          </p:cNvCxnSpPr>
          <p:nvPr/>
        </p:nvCxnSpPr>
        <p:spPr bwMode="auto">
          <a:xfrm flipH="1">
            <a:off x="5100638" y="3994151"/>
            <a:ext cx="614362" cy="9699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1996" name="Straight Arrow Connector 18">
            <a:extLst>
              <a:ext uri="{FF2B5EF4-FFF2-40B4-BE49-F238E27FC236}">
                <a16:creationId xmlns:a16="http://schemas.microsoft.com/office/drawing/2014/main" id="{4CFFB060-16DA-EE44-8D3C-B9BB02F6FB16}"/>
              </a:ext>
            </a:extLst>
          </p:cNvPr>
          <p:cNvCxnSpPr>
            <a:cxnSpLocks noChangeShapeType="1"/>
            <a:stCxn id="41994" idx="1"/>
            <a:endCxn id="41991" idx="0"/>
          </p:cNvCxnSpPr>
          <p:nvPr/>
        </p:nvCxnSpPr>
        <p:spPr bwMode="auto">
          <a:xfrm flipH="1">
            <a:off x="3740150" y="3994151"/>
            <a:ext cx="1974850" cy="9699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1997" name="Straight Arrow Connector 21">
            <a:extLst>
              <a:ext uri="{FF2B5EF4-FFF2-40B4-BE49-F238E27FC236}">
                <a16:creationId xmlns:a16="http://schemas.microsoft.com/office/drawing/2014/main" id="{82312FB9-F5A8-0144-BD64-CB97D629C991}"/>
              </a:ext>
            </a:extLst>
          </p:cNvPr>
          <p:cNvCxnSpPr>
            <a:cxnSpLocks noChangeShapeType="1"/>
            <a:stCxn id="41993" idx="1"/>
            <a:endCxn id="41990" idx="3"/>
          </p:cNvCxnSpPr>
          <p:nvPr/>
        </p:nvCxnSpPr>
        <p:spPr bwMode="auto">
          <a:xfrm rot="10800000">
            <a:off x="5946776" y="5449888"/>
            <a:ext cx="758825" cy="4762"/>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90254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5">
            <a:extLst>
              <a:ext uri="{FF2B5EF4-FFF2-40B4-BE49-F238E27FC236}">
                <a16:creationId xmlns:a16="http://schemas.microsoft.com/office/drawing/2014/main" id="{756ADC7D-F972-6D4F-90C1-BFC5565B94DB}"/>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44034" name="Slide Number Placeholder 6">
            <a:extLst>
              <a:ext uri="{FF2B5EF4-FFF2-40B4-BE49-F238E27FC236}">
                <a16:creationId xmlns:a16="http://schemas.microsoft.com/office/drawing/2014/main" id="{A289AFBF-FCC6-8D4D-8E30-92B25874094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86DFF4-8148-D745-9FD5-DDC0AB2D9037}"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6">
            <a:extLst>
              <a:ext uri="{FF2B5EF4-FFF2-40B4-BE49-F238E27FC236}">
                <a16:creationId xmlns:a16="http://schemas.microsoft.com/office/drawing/2014/main" id="{C5DF7222-F7EC-784F-9766-854CEA0BE46B}"/>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831CD-D08C-1342-AD9A-C6D3009EE27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a:extLst>
              <a:ext uri="{FF2B5EF4-FFF2-40B4-BE49-F238E27FC236}">
                <a16:creationId xmlns:a16="http://schemas.microsoft.com/office/drawing/2014/main" id="{1C719726-F725-2B4C-AE13-AA54CB1492F3}"/>
              </a:ext>
            </a:extLst>
          </p:cNvPr>
          <p:cNvSpPr>
            <a:spLocks noGrp="1" noChangeArrowheads="1"/>
          </p:cNvSpPr>
          <p:nvPr>
            <p:ph type="title"/>
          </p:nvPr>
        </p:nvSpPr>
        <p:spPr>
          <a:xfrm>
            <a:off x="1981200" y="-152400"/>
            <a:ext cx="8229600" cy="1143000"/>
          </a:xfrm>
        </p:spPr>
        <p:txBody>
          <a:bodyPr/>
          <a:lstStyle/>
          <a:p>
            <a:pPr eaLnBrk="1" hangingPunct="1"/>
            <a:r>
              <a:rPr lang="en-US" altLang="en-US" sz="2400" b="1"/>
              <a:t>BLAST Phase 3: Extending the hits</a:t>
            </a:r>
          </a:p>
        </p:txBody>
      </p:sp>
      <p:sp>
        <p:nvSpPr>
          <p:cNvPr id="44037" name="Rectangle 3">
            <a:extLst>
              <a:ext uri="{FF2B5EF4-FFF2-40B4-BE49-F238E27FC236}">
                <a16:creationId xmlns:a16="http://schemas.microsoft.com/office/drawing/2014/main" id="{3B4FDA98-061E-1F49-B138-F4B2A8C0C235}"/>
              </a:ext>
            </a:extLst>
          </p:cNvPr>
          <p:cNvSpPr>
            <a:spLocks noGrp="1" noChangeArrowheads="1"/>
          </p:cNvSpPr>
          <p:nvPr>
            <p:ph type="body" sz="half" idx="1"/>
          </p:nvPr>
        </p:nvSpPr>
        <p:spPr>
          <a:xfrm>
            <a:off x="1981200" y="762001"/>
            <a:ext cx="8229600" cy="2187575"/>
          </a:xfrm>
        </p:spPr>
        <p:txBody>
          <a:bodyPr/>
          <a:lstStyle/>
          <a:p>
            <a:pPr eaLnBrk="1" hangingPunct="1"/>
            <a:r>
              <a:rPr lang="en-US" altLang="en-US" sz="2800"/>
              <a:t>BLAST</a:t>
            </a:r>
          </a:p>
          <a:p>
            <a:pPr lvl="1" eaLnBrk="1" hangingPunct="1"/>
            <a:r>
              <a:rPr lang="en-US" altLang="en-US" sz="2400"/>
              <a:t>Searches 5’ and 3’ of the word hit on both the query and target sequence </a:t>
            </a:r>
          </a:p>
          <a:p>
            <a:pPr lvl="1" eaLnBrk="1" hangingPunct="1"/>
            <a:r>
              <a:rPr lang="en-US" altLang="en-US" sz="2400"/>
              <a:t>Adds up the score for sequence identity or similarity until value exceeds S</a:t>
            </a:r>
          </a:p>
          <a:p>
            <a:pPr lvl="1" eaLnBrk="1" hangingPunct="1"/>
            <a:r>
              <a:rPr lang="en-US" altLang="en-US" sz="2400"/>
              <a:t>Alignment is dropped from subsequent analyses if value never exceeds S</a:t>
            </a:r>
          </a:p>
        </p:txBody>
      </p:sp>
      <p:pic>
        <p:nvPicPr>
          <p:cNvPr id="44038" name="Picture 5">
            <a:extLst>
              <a:ext uri="{FF2B5EF4-FFF2-40B4-BE49-F238E27FC236}">
                <a16:creationId xmlns:a16="http://schemas.microsoft.com/office/drawing/2014/main" id="{725C2036-3504-204C-B6CC-F87A33BBB9D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24188" y="3733800"/>
            <a:ext cx="5726112" cy="1295400"/>
          </a:xfrm>
        </p:spPr>
      </p:pic>
    </p:spTree>
    <p:extLst>
      <p:ext uri="{BB962C8B-B14F-4D97-AF65-F5344CB8AC3E}">
        <p14:creationId xmlns:p14="http://schemas.microsoft.com/office/powerpoint/2010/main" val="2575620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a:extLst>
              <a:ext uri="{FF2B5EF4-FFF2-40B4-BE49-F238E27FC236}">
                <a16:creationId xmlns:a16="http://schemas.microsoft.com/office/drawing/2014/main" id="{577B4301-7EBE-764B-8FB2-AC89D7AFC7D1}"/>
              </a:ext>
            </a:extLst>
          </p:cNvPr>
          <p:cNvSpPr txBox="1">
            <a:spLocks noChangeArrowheads="1"/>
          </p:cNvSpPr>
          <p:nvPr/>
        </p:nvSpPr>
        <p:spPr bwMode="auto">
          <a:xfrm>
            <a:off x="732550" y="305576"/>
            <a:ext cx="8539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When is a hit significant</a:t>
            </a:r>
            <a:endParaRPr kumimoji="0" lang="en-US" altLang="en-US" sz="22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46082" name="Text Box 3">
            <a:extLst>
              <a:ext uri="{FF2B5EF4-FFF2-40B4-BE49-F238E27FC236}">
                <a16:creationId xmlns:a16="http://schemas.microsoft.com/office/drawing/2014/main" id="{0F73C49C-5B9D-F04F-9548-7E57E96104FE}"/>
              </a:ext>
            </a:extLst>
          </p:cNvPr>
          <p:cNvSpPr txBox="1">
            <a:spLocks noChangeArrowheads="1"/>
          </p:cNvSpPr>
          <p:nvPr/>
        </p:nvSpPr>
        <p:spPr bwMode="auto">
          <a:xfrm>
            <a:off x="2001796" y="2001796"/>
            <a:ext cx="926756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is the Expected number of sequence matches in database of </a:t>
            </a: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number of sequences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database size is arbitrary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multiple testing problem</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E-value calculated from many assumptions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E-value depends on size of data bank.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Examples: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1 = expect the match to occur in the database by chance 1x</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.01 = expect 1% chance of match occurring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1x10</a:t>
            </a:r>
            <a:r>
              <a:rPr kumimoji="0" lang="en-US" altLang="en-US" sz="2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strict match between protein domains</a:t>
            </a:r>
          </a:p>
        </p:txBody>
      </p:sp>
      <p:sp>
        <p:nvSpPr>
          <p:cNvPr id="46083" name="Text Box 4">
            <a:extLst>
              <a:ext uri="{FF2B5EF4-FFF2-40B4-BE49-F238E27FC236}">
                <a16:creationId xmlns:a16="http://schemas.microsoft.com/office/drawing/2014/main" id="{21DF8272-A57F-FC45-A4F0-FE1B6FB071FB}"/>
              </a:ext>
            </a:extLst>
          </p:cNvPr>
          <p:cNvSpPr txBox="1">
            <a:spLocks noChangeArrowheads="1"/>
          </p:cNvSpPr>
          <p:nvPr/>
        </p:nvSpPr>
        <p:spPr bwMode="auto">
          <a:xfrm>
            <a:off x="1359243" y="1284160"/>
            <a:ext cx="91141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Blast</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 E-value indicates statistical significance of a sequence match</a:t>
            </a:r>
          </a:p>
        </p:txBody>
      </p:sp>
      <p:sp>
        <p:nvSpPr>
          <p:cNvPr id="46084" name="Text Box 5">
            <a:extLst>
              <a:ext uri="{FF2B5EF4-FFF2-40B4-BE49-F238E27FC236}">
                <a16:creationId xmlns:a16="http://schemas.microsoft.com/office/drawing/2014/main" id="{BE287993-0D2A-6E44-A405-937B08C395C3}"/>
              </a:ext>
            </a:extLst>
          </p:cNvPr>
          <p:cNvSpPr txBox="1">
            <a:spLocks noChangeArrowheads="1"/>
          </p:cNvSpPr>
          <p:nvPr/>
        </p:nvSpPr>
        <p:spPr bwMode="auto">
          <a:xfrm rot="16200000">
            <a:off x="-446451" y="5602224"/>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4284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3C1CB107-DDBF-2345-A009-3D509EBD3549}"/>
              </a:ext>
            </a:extLst>
          </p:cNvPr>
          <p:cNvSpPr>
            <a:spLocks noChangeArrowheads="1"/>
          </p:cNvSpPr>
          <p:nvPr/>
        </p:nvSpPr>
        <p:spPr bwMode="auto">
          <a:xfrm>
            <a:off x="2641600" y="228600"/>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Blast databases</a:t>
            </a:r>
            <a:endParaRPr kumimoji="0" lang="en-GB"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0" name="Rectangle 3">
            <a:extLst>
              <a:ext uri="{FF2B5EF4-FFF2-40B4-BE49-F238E27FC236}">
                <a16:creationId xmlns:a16="http://schemas.microsoft.com/office/drawing/2014/main" id="{C8FD4605-C6D7-4048-BC8E-551F5E697DE5}"/>
              </a:ext>
            </a:extLst>
          </p:cNvPr>
          <p:cNvSpPr>
            <a:spLocks noChangeArrowheads="1"/>
          </p:cNvSpPr>
          <p:nvPr/>
        </p:nvSpPr>
        <p:spPr bwMode="auto">
          <a:xfrm>
            <a:off x="1829075" y="945293"/>
            <a:ext cx="10086202"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EST - Expression Sequence Tags; cDNA</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wgs</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whole genome shotgun reads</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Reference genome sequences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NR - non-redundant DNA or amino acid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NT - NR database excluding EST, STS, GSS, HTGS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PDB - DNA or amino acid sequences accompanied by 3d structures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STS -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Sequence Tagged Sites; short genomic markers for mapping</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Swissprot</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well-annotated amino-acid sequences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Refseq_select</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proteins/mRNAs encoded by well characterized transcripts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env_nr</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Metagenomic proteins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SRA – sequence read archive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wgs</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whole genome shotgun sequences</a:t>
            </a:r>
          </a:p>
          <a:p>
            <a:pPr marL="0" marR="0" lvl="0" indent="0" algn="l" defTabSz="914400" rtl="0" eaLnBrk="1" fontAlgn="base" latinLnBrk="0" hangingPunct="1">
              <a:lnSpc>
                <a:spcPct val="90000"/>
              </a:lnSpc>
              <a:spcBef>
                <a:spcPct val="20000"/>
              </a:spcBef>
              <a:spcAft>
                <a:spcPct val="0"/>
              </a:spcAft>
              <a:buClrTx/>
              <a:buSzTx/>
              <a:buFontTx/>
              <a:buNone/>
              <a:tabLst/>
              <a:defRPr/>
            </a:pPr>
            <a:b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the EBI: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Uniref90 / Uniref50 – data base that clusters sequences more than 90 or 50 % identical and represents each cluster by a single representative sequence </a:t>
            </a:r>
            <a:b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Great to assemble sequences to calculate profiles.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21886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518C9-790C-A9C7-8EF3-755AE259897D}"/>
              </a:ext>
            </a:extLst>
          </p:cNvPr>
          <p:cNvSpPr txBox="1"/>
          <p:nvPr/>
        </p:nvSpPr>
        <p:spPr>
          <a:xfrm>
            <a:off x="2025748" y="956604"/>
            <a:ext cx="2210862" cy="646331"/>
          </a:xfrm>
          <a:prstGeom prst="rect">
            <a:avLst/>
          </a:prstGeom>
          <a:noFill/>
        </p:spPr>
        <p:txBody>
          <a:bodyPr wrap="none" rtlCol="0">
            <a:spAutoFit/>
          </a:bodyPr>
          <a:lstStyle/>
          <a:p>
            <a:r>
              <a:rPr lang="en-US" sz="3600" dirty="0"/>
              <a:t>Examples</a:t>
            </a:r>
          </a:p>
        </p:txBody>
      </p:sp>
    </p:spTree>
    <p:extLst>
      <p:ext uri="{BB962C8B-B14F-4D97-AF65-F5344CB8AC3E}">
        <p14:creationId xmlns:p14="http://schemas.microsoft.com/office/powerpoint/2010/main" val="292002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a:xfrm>
            <a:off x="1828800" y="228601"/>
            <a:ext cx="8534400" cy="563563"/>
          </a:xfrm>
        </p:spPr>
        <p:txBody>
          <a:bodyPr/>
          <a:lstStyle/>
          <a:p>
            <a:pPr eaLnBrk="1" hangingPunct="1"/>
            <a:r>
              <a:rPr lang="en-US" altLang="en-US" sz="3500">
                <a:ea typeface="ＭＳ Ｐゴシック" charset="-128"/>
              </a:rPr>
              <a:t>Selecting Scoring Matrices</a:t>
            </a:r>
          </a:p>
        </p:txBody>
      </p:sp>
      <p:sp>
        <p:nvSpPr>
          <p:cNvPr id="34821" name="Rectangle 3"/>
          <p:cNvSpPr>
            <a:spLocks noGrp="1" noChangeArrowheads="1"/>
          </p:cNvSpPr>
          <p:nvPr>
            <p:ph type="body" idx="1"/>
          </p:nvPr>
        </p:nvSpPr>
        <p:spPr>
          <a:xfrm>
            <a:off x="740979" y="1450428"/>
            <a:ext cx="4648200" cy="4525963"/>
          </a:xfrm>
        </p:spPr>
        <p:txBody>
          <a:bodyPr/>
          <a:lstStyle/>
          <a:p>
            <a:pPr eaLnBrk="1" hangingPunct="1"/>
            <a:r>
              <a:rPr lang="en-US" altLang="en-US" sz="2400" dirty="0">
                <a:ea typeface="ＭＳ Ｐゴシック" charset="-128"/>
              </a:rPr>
              <a:t>Choose a matrix appropriate to the suspected degree of sequence identity between the query and its target sequences</a:t>
            </a:r>
          </a:p>
          <a:p>
            <a:pPr eaLnBrk="1" hangingPunct="1"/>
            <a:r>
              <a:rPr lang="en-US" altLang="en-US" sz="2400" dirty="0">
                <a:ea typeface="ＭＳ Ｐゴシック" charset="-128"/>
              </a:rPr>
              <a:t>PAM:  empirically derived for close relatives</a:t>
            </a:r>
          </a:p>
          <a:p>
            <a:pPr eaLnBrk="1" hangingPunct="1"/>
            <a:r>
              <a:rPr lang="en-US" altLang="en-US" sz="2400" dirty="0">
                <a:ea typeface="ＭＳ Ｐゴシック" charset="-128"/>
              </a:rPr>
              <a:t>BLOSUM:  empirically derived for distant relatives</a:t>
            </a:r>
          </a:p>
        </p:txBody>
      </p:sp>
      <p:pic>
        <p:nvPicPr>
          <p:cNvPr id="348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1219200"/>
            <a:ext cx="34210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D4673-38D3-BF44-B9CF-59DF305C75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FFBBCE-051C-1643-9089-9C1CF97FE77E}"/>
              </a:ext>
            </a:extLst>
          </p:cNvPr>
          <p:cNvPicPr>
            <a:picLocks noChangeAspect="1"/>
          </p:cNvPicPr>
          <p:nvPr/>
        </p:nvPicPr>
        <p:blipFill>
          <a:blip r:embed="rId2"/>
          <a:stretch>
            <a:fillRect/>
          </a:stretch>
        </p:blipFill>
        <p:spPr>
          <a:xfrm>
            <a:off x="0" y="684944"/>
            <a:ext cx="12192000" cy="6173056"/>
          </a:xfrm>
          <a:prstGeom prst="rect">
            <a:avLst/>
          </a:prstGeom>
        </p:spPr>
      </p:pic>
      <p:sp>
        <p:nvSpPr>
          <p:cNvPr id="5" name="TextBox 4">
            <a:extLst>
              <a:ext uri="{FF2B5EF4-FFF2-40B4-BE49-F238E27FC236}">
                <a16:creationId xmlns:a16="http://schemas.microsoft.com/office/drawing/2014/main" id="{90AF5F1A-5F10-7349-B2B2-3C11140FBB06}"/>
              </a:ext>
            </a:extLst>
          </p:cNvPr>
          <p:cNvSpPr txBox="1"/>
          <p:nvPr/>
        </p:nvSpPr>
        <p:spPr>
          <a:xfrm>
            <a:off x="123568" y="234778"/>
            <a:ext cx="50689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Blast search with an intein containing protein query </a:t>
            </a:r>
          </a:p>
        </p:txBody>
      </p:sp>
      <p:sp>
        <p:nvSpPr>
          <p:cNvPr id="6" name="TextBox 5">
            <a:extLst>
              <a:ext uri="{FF2B5EF4-FFF2-40B4-BE49-F238E27FC236}">
                <a16:creationId xmlns:a16="http://schemas.microsoft.com/office/drawing/2014/main" id="{2C9E829C-43D4-0747-A404-70010A648CF6}"/>
              </a:ext>
            </a:extLst>
          </p:cNvPr>
          <p:cNvSpPr txBox="1"/>
          <p:nvPr/>
        </p:nvSpPr>
        <p:spPr>
          <a:xfrm rot="2555628">
            <a:off x="3300105" y="4248287"/>
            <a:ext cx="1081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7" name="TextBox 6">
            <a:extLst>
              <a:ext uri="{FF2B5EF4-FFF2-40B4-BE49-F238E27FC236}">
                <a16:creationId xmlns:a16="http://schemas.microsoft.com/office/drawing/2014/main" id="{776C684B-592E-8F4C-A2A2-311A90D5E702}"/>
              </a:ext>
            </a:extLst>
          </p:cNvPr>
          <p:cNvSpPr txBox="1"/>
          <p:nvPr/>
        </p:nvSpPr>
        <p:spPr>
          <a:xfrm rot="2555628">
            <a:off x="7031846" y="4297714"/>
            <a:ext cx="1081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8" name="TextBox 7">
            <a:extLst>
              <a:ext uri="{FF2B5EF4-FFF2-40B4-BE49-F238E27FC236}">
                <a16:creationId xmlns:a16="http://schemas.microsoft.com/office/drawing/2014/main" id="{7DBD0B3A-A2CA-A84D-8EFE-60C5D62F9AEA}"/>
              </a:ext>
            </a:extLst>
          </p:cNvPr>
          <p:cNvSpPr txBox="1"/>
          <p:nvPr/>
        </p:nvSpPr>
        <p:spPr>
          <a:xfrm>
            <a:off x="5253875" y="4248287"/>
            <a:ext cx="10254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spTree>
    <p:extLst>
      <p:ext uri="{BB962C8B-B14F-4D97-AF65-F5344CB8AC3E}">
        <p14:creationId xmlns:p14="http://schemas.microsoft.com/office/powerpoint/2010/main" val="4221505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403034" y="1356967"/>
            <a:ext cx="5835365" cy="5341165"/>
          </a:xfrm>
          <a:prstGeom prst="rect">
            <a:avLst/>
          </a:prstGeom>
          <a:noFill/>
          <a:ln>
            <a:noFill/>
          </a:ln>
        </p:spPr>
      </p:pic>
      <p:sp>
        <p:nvSpPr>
          <p:cNvPr id="86" name="Google Shape;86;p18"/>
          <p:cNvSpPr txBox="1">
            <a:spLocks noGrp="1"/>
          </p:cNvSpPr>
          <p:nvPr>
            <p:ph type="title"/>
          </p:nvPr>
        </p:nvSpPr>
        <p:spPr>
          <a:xfrm>
            <a:off x="403034" y="66053"/>
            <a:ext cx="11360800" cy="763600"/>
          </a:xfrm>
          <a:prstGeom prst="rect">
            <a:avLst/>
          </a:prstGeom>
        </p:spPr>
        <p:txBody>
          <a:bodyPr spcFirstLastPara="1" vert="horz" wrap="square" lIns="121900" tIns="121900" rIns="121900" bIns="121900" rtlCol="0" anchor="t" anchorCtr="0">
            <a:normAutofit fontScale="90000"/>
          </a:bodyPr>
          <a:lstStyle/>
          <a:p>
            <a:r>
              <a:rPr lang="en" dirty="0" err="1"/>
              <a:t>PauloDiaboli</a:t>
            </a:r>
            <a:r>
              <a:rPr lang="en" dirty="0"/>
              <a:t> Terminase </a:t>
            </a:r>
            <a:r>
              <a:rPr lang="en" dirty="0" err="1"/>
              <a:t>Blastp</a:t>
            </a:r>
            <a:r>
              <a:rPr lang="en" dirty="0"/>
              <a:t> Search on </a:t>
            </a:r>
            <a:r>
              <a:rPr lang="en" dirty="0" err="1"/>
              <a:t>PhagesDB</a:t>
            </a:r>
            <a:endParaRPr dirty="0"/>
          </a:p>
        </p:txBody>
      </p:sp>
      <p:sp>
        <p:nvSpPr>
          <p:cNvPr id="87" name="Google Shape;87;p18"/>
          <p:cNvSpPr txBox="1">
            <a:spLocks noGrp="1"/>
          </p:cNvSpPr>
          <p:nvPr>
            <p:ph type="body" idx="1"/>
          </p:nvPr>
        </p:nvSpPr>
        <p:spPr>
          <a:xfrm>
            <a:off x="6238399" y="1522267"/>
            <a:ext cx="5835365" cy="4555200"/>
          </a:xfrm>
          <a:prstGeom prst="rect">
            <a:avLst/>
          </a:prstGeom>
        </p:spPr>
        <p:txBody>
          <a:bodyPr spcFirstLastPara="1" vert="horz" wrap="square" lIns="121900" tIns="121900" rIns="121900" bIns="121900" rtlCol="0" anchor="t" anchorCtr="0">
            <a:normAutofit/>
          </a:bodyPr>
          <a:lstStyle/>
          <a:p>
            <a:pPr marL="0" indent="0">
              <a:spcBef>
                <a:spcPts val="1600"/>
              </a:spcBef>
              <a:spcAft>
                <a:spcPts val="1600"/>
              </a:spcAft>
              <a:buNone/>
            </a:pPr>
            <a:endParaRPr dirty="0"/>
          </a:p>
        </p:txBody>
      </p:sp>
      <p:cxnSp>
        <p:nvCxnSpPr>
          <p:cNvPr id="89" name="Google Shape;89;p18"/>
          <p:cNvCxnSpPr>
            <a:cxnSpLocks/>
          </p:cNvCxnSpPr>
          <p:nvPr/>
        </p:nvCxnSpPr>
        <p:spPr>
          <a:xfrm flipH="1" flipV="1">
            <a:off x="3965439" y="5736567"/>
            <a:ext cx="3482302" cy="36558"/>
          </a:xfrm>
          <a:prstGeom prst="straightConnector1">
            <a:avLst/>
          </a:prstGeom>
          <a:noFill/>
          <a:ln w="9525" cap="flat" cmpd="sng">
            <a:solidFill>
              <a:schemeClr val="dk2"/>
            </a:solidFill>
            <a:prstDash val="solid"/>
            <a:round/>
            <a:headEnd type="none" w="med" len="med"/>
            <a:tailEnd type="triangle" w="med" len="med"/>
          </a:ln>
        </p:spPr>
      </p:cxnSp>
      <p:sp>
        <p:nvSpPr>
          <p:cNvPr id="90" name="Google Shape;90;p18"/>
          <p:cNvSpPr txBox="1"/>
          <p:nvPr/>
        </p:nvSpPr>
        <p:spPr>
          <a:xfrm>
            <a:off x="7447741" y="5465368"/>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Intein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Google Shape;91;p18"/>
          <p:cNvCxnSpPr>
            <a:cxnSpLocks/>
          </p:cNvCxnSpPr>
          <p:nvPr/>
        </p:nvCxnSpPr>
        <p:spPr>
          <a:xfrm flipH="1" flipV="1">
            <a:off x="5927834" y="4315168"/>
            <a:ext cx="1965333" cy="26799"/>
          </a:xfrm>
          <a:prstGeom prst="straightConnector1">
            <a:avLst/>
          </a:prstGeom>
          <a:noFill/>
          <a:ln w="9525" cap="flat" cmpd="sng">
            <a:solidFill>
              <a:schemeClr val="dk2"/>
            </a:solidFill>
            <a:prstDash val="solid"/>
            <a:round/>
            <a:headEnd type="none" w="med" len="med"/>
            <a:tailEnd type="triangle" w="med" len="med"/>
          </a:ln>
        </p:spPr>
      </p:cxnSp>
      <p:sp>
        <p:nvSpPr>
          <p:cNvPr id="92" name="Google Shape;92;p18"/>
          <p:cNvSpPr txBox="1"/>
          <p:nvPr/>
        </p:nvSpPr>
        <p:spPr>
          <a:xfrm>
            <a:off x="7879766" y="4061767"/>
            <a:ext cx="3651033"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More divergent Extein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Google Shape;93;p18"/>
          <p:cNvSpPr txBox="1"/>
          <p:nvPr/>
        </p:nvSpPr>
        <p:spPr>
          <a:xfrm>
            <a:off x="8155833" y="2262852"/>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prstClr val="black"/>
                </a:solidFill>
                <a:effectLst/>
                <a:uLnTx/>
                <a:uFillTx/>
                <a:latin typeface="Calibri" panose="020F0502020204030204"/>
                <a:ea typeface="+mn-ea"/>
                <a:cs typeface="+mn-cs"/>
              </a:rPr>
              <a:t>Extein and Intein</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Google Shape;94;p18"/>
          <p:cNvCxnSpPr>
            <a:cxnSpLocks/>
          </p:cNvCxnSpPr>
          <p:nvPr/>
        </p:nvCxnSpPr>
        <p:spPr>
          <a:xfrm flipH="1">
            <a:off x="5927834" y="2543051"/>
            <a:ext cx="2227999" cy="0"/>
          </a:xfrm>
          <a:prstGeom prst="straightConnector1">
            <a:avLst/>
          </a:prstGeom>
          <a:noFill/>
          <a:ln w="9525" cap="flat" cmpd="sng">
            <a:solidFill>
              <a:schemeClr val="dk2"/>
            </a:solidFill>
            <a:prstDash val="solid"/>
            <a:round/>
            <a:headEnd type="none" w="med" len="med"/>
            <a:tailEnd type="triangle" w="med" len="med"/>
          </a:ln>
        </p:spPr>
      </p:cxnSp>
      <p:cxnSp>
        <p:nvCxnSpPr>
          <p:cNvPr id="11" name="Google Shape;91;p18">
            <a:extLst>
              <a:ext uri="{FF2B5EF4-FFF2-40B4-BE49-F238E27FC236}">
                <a16:creationId xmlns:a16="http://schemas.microsoft.com/office/drawing/2014/main" id="{F89FB418-85EE-4F49-B3D2-69FFD89D251B}"/>
              </a:ext>
            </a:extLst>
          </p:cNvPr>
          <p:cNvCxnSpPr>
            <a:cxnSpLocks/>
          </p:cNvCxnSpPr>
          <p:nvPr/>
        </p:nvCxnSpPr>
        <p:spPr>
          <a:xfrm flipH="1" flipV="1">
            <a:off x="5927834" y="3007152"/>
            <a:ext cx="2175540" cy="1"/>
          </a:xfrm>
          <a:prstGeom prst="straightConnector1">
            <a:avLst/>
          </a:prstGeom>
          <a:noFill/>
          <a:ln w="9525" cap="flat" cmpd="sng">
            <a:solidFill>
              <a:schemeClr val="dk2"/>
            </a:solidFill>
            <a:prstDash val="solid"/>
            <a:round/>
            <a:headEnd type="none" w="med" len="med"/>
            <a:tailEnd type="triangle" w="med" len="med"/>
          </a:ln>
        </p:spPr>
      </p:cxnSp>
      <p:sp>
        <p:nvSpPr>
          <p:cNvPr id="12" name="Google Shape;92;p18">
            <a:extLst>
              <a:ext uri="{FF2B5EF4-FFF2-40B4-BE49-F238E27FC236}">
                <a16:creationId xmlns:a16="http://schemas.microsoft.com/office/drawing/2014/main" id="{75530530-245D-8245-B253-1653F546513C}"/>
              </a:ext>
            </a:extLst>
          </p:cNvPr>
          <p:cNvSpPr txBox="1"/>
          <p:nvPr/>
        </p:nvSpPr>
        <p:spPr>
          <a:xfrm>
            <a:off x="8089974" y="2726953"/>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Extein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BD205BB-BA67-EF4B-9082-43D514BBB633}"/>
              </a:ext>
            </a:extLst>
          </p:cNvPr>
          <p:cNvSpPr txBox="1"/>
          <p:nvPr/>
        </p:nvSpPr>
        <p:spPr>
          <a:xfrm rot="2555628">
            <a:off x="684014" y="3333805"/>
            <a:ext cx="1169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20" name="TextBox 19">
            <a:extLst>
              <a:ext uri="{FF2B5EF4-FFF2-40B4-BE49-F238E27FC236}">
                <a16:creationId xmlns:a16="http://schemas.microsoft.com/office/drawing/2014/main" id="{70CAC8BB-480E-2A48-AD94-0709FDD86ABE}"/>
              </a:ext>
            </a:extLst>
          </p:cNvPr>
          <p:cNvSpPr txBox="1"/>
          <p:nvPr/>
        </p:nvSpPr>
        <p:spPr>
          <a:xfrm rot="2555628">
            <a:off x="3795076" y="3522991"/>
            <a:ext cx="1169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21" name="TextBox 20">
            <a:extLst>
              <a:ext uri="{FF2B5EF4-FFF2-40B4-BE49-F238E27FC236}">
                <a16:creationId xmlns:a16="http://schemas.microsoft.com/office/drawing/2014/main" id="{04468D0E-55AF-2A4F-BDBA-68A223445196}"/>
              </a:ext>
            </a:extLst>
          </p:cNvPr>
          <p:cNvSpPr txBox="1"/>
          <p:nvPr/>
        </p:nvSpPr>
        <p:spPr>
          <a:xfrm>
            <a:off x="1920686" y="4066957"/>
            <a:ext cx="10254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sp>
        <p:nvSpPr>
          <p:cNvPr id="6" name="TextBox 5">
            <a:extLst>
              <a:ext uri="{FF2B5EF4-FFF2-40B4-BE49-F238E27FC236}">
                <a16:creationId xmlns:a16="http://schemas.microsoft.com/office/drawing/2014/main" id="{3FB917FC-C241-7740-AFB1-CE92290F699D}"/>
              </a:ext>
            </a:extLst>
          </p:cNvPr>
          <p:cNvSpPr txBox="1"/>
          <p:nvPr/>
        </p:nvSpPr>
        <p:spPr>
          <a:xfrm>
            <a:off x="3494160" y="5978174"/>
            <a:ext cx="828224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Note: blast tries to extend the alignment.  Consequently, the boundaries are not always reliable. </a:t>
            </a:r>
          </a:p>
        </p:txBody>
      </p:sp>
      <p:sp>
        <p:nvSpPr>
          <p:cNvPr id="7" name="Right Brace 6">
            <a:extLst>
              <a:ext uri="{FF2B5EF4-FFF2-40B4-BE49-F238E27FC236}">
                <a16:creationId xmlns:a16="http://schemas.microsoft.com/office/drawing/2014/main" id="{3F3106FE-7873-DA43-A272-B4594A98BC57}"/>
              </a:ext>
            </a:extLst>
          </p:cNvPr>
          <p:cNvSpPr/>
          <p:nvPr/>
        </p:nvSpPr>
        <p:spPr>
          <a:xfrm>
            <a:off x="5695407" y="2465295"/>
            <a:ext cx="95172" cy="2616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ight Brace 23">
            <a:extLst>
              <a:ext uri="{FF2B5EF4-FFF2-40B4-BE49-F238E27FC236}">
                <a16:creationId xmlns:a16="http://schemas.microsoft.com/office/drawing/2014/main" id="{47D31D72-8788-D347-BBBD-4191BA068DE9}"/>
              </a:ext>
            </a:extLst>
          </p:cNvPr>
          <p:cNvSpPr/>
          <p:nvPr/>
        </p:nvSpPr>
        <p:spPr>
          <a:xfrm>
            <a:off x="5673774" y="2748101"/>
            <a:ext cx="269205" cy="49165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8FD8FC97-4041-F14F-B2EE-EC79D266F4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0"/>
            <a:ext cx="897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035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B1C97BC-3151-3F4A-9EA0-0EFF90727D81}"/>
              </a:ext>
            </a:extLst>
          </p:cNvPr>
          <p:cNvSpPr>
            <a:spLocks noGrp="1" noChangeArrowheads="1"/>
          </p:cNvSpPr>
          <p:nvPr>
            <p:ph type="title"/>
          </p:nvPr>
        </p:nvSpPr>
        <p:spPr>
          <a:xfrm>
            <a:off x="1676400" y="0"/>
            <a:ext cx="7772400" cy="1143000"/>
          </a:xfrm>
        </p:spPr>
        <p:txBody>
          <a:bodyPr/>
          <a:lstStyle/>
          <a:p>
            <a:pPr algn="l" eaLnBrk="1" hangingPunct="1"/>
            <a:r>
              <a:rPr lang="en-US" altLang="en-US" sz="2800" b="1">
                <a:ea typeface="ＭＳ Ｐゴシック" panose="020B0600070205080204" pitchFamily="34" charset="-128"/>
              </a:rPr>
              <a:t>Example of web based BLAST</a:t>
            </a:r>
            <a:r>
              <a:rPr lang="en-US" altLang="en-US">
                <a:ea typeface="ＭＳ Ｐゴシック" panose="020B0600070205080204" pitchFamily="34" charset="-128"/>
              </a:rPr>
              <a:t> </a:t>
            </a:r>
          </a:p>
        </p:txBody>
      </p:sp>
      <p:sp>
        <p:nvSpPr>
          <p:cNvPr id="51202" name="Text Box 3">
            <a:extLst>
              <a:ext uri="{FF2B5EF4-FFF2-40B4-BE49-F238E27FC236}">
                <a16:creationId xmlns:a16="http://schemas.microsoft.com/office/drawing/2014/main" id="{BD069D0F-0044-3A48-9177-605887E65A95}"/>
              </a:ext>
            </a:extLst>
          </p:cNvPr>
          <p:cNvSpPr txBox="1">
            <a:spLocks noChangeArrowheads="1"/>
          </p:cNvSpPr>
          <p:nvPr/>
        </p:nvSpPr>
        <p:spPr bwMode="auto">
          <a:xfrm>
            <a:off x="2209800" y="1066800"/>
            <a:ext cx="36464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program: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BLASTP</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sequence: vma1 gi:</a:t>
            </a:r>
            <a:r>
              <a:rPr kumimoji="0" lang="en-US" altLang="en-US" sz="2400" b="1" i="0" u="none" strike="noStrike" kern="1200" cap="none" spc="0" normalizeH="0" baseline="0" noProof="0" dirty="0">
                <a:ln>
                  <a:noFill/>
                </a:ln>
                <a:solidFill>
                  <a:srgbClr val="000000"/>
                </a:solidFill>
                <a:effectLst/>
                <a:uLnTx/>
                <a:uFillTx/>
                <a:latin typeface="Arial Unicode MS" panose="020B0604020202020204" pitchFamily="34" charset="-128"/>
                <a:ea typeface="ＭＳ Ｐゴシック" panose="020B0600070205080204" pitchFamily="34" charset="-128"/>
                <a:cs typeface="+mn-cs"/>
              </a:rPr>
              <a:t>137464</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aphicFrame>
        <p:nvGraphicFramePr>
          <p:cNvPr id="51203" name="Object 2">
            <a:extLst>
              <a:ext uri="{FF2B5EF4-FFF2-40B4-BE49-F238E27FC236}">
                <a16:creationId xmlns:a16="http://schemas.microsoft.com/office/drawing/2014/main" id="{3B32034A-CBB8-DC48-8777-288F5C24C94B}"/>
              </a:ext>
            </a:extLst>
          </p:cNvPr>
          <p:cNvGraphicFramePr>
            <a:graphicFrameLocks noChangeAspect="1"/>
          </p:cNvGraphicFramePr>
          <p:nvPr/>
        </p:nvGraphicFramePr>
        <p:xfrm>
          <a:off x="5867400" y="990600"/>
          <a:ext cx="4654550" cy="5105400"/>
        </p:xfrm>
        <a:graphic>
          <a:graphicData uri="http://schemas.openxmlformats.org/presentationml/2006/ole">
            <mc:AlternateContent xmlns:mc="http://schemas.openxmlformats.org/markup-compatibility/2006">
              <mc:Choice xmlns:v="urn:schemas-microsoft-com:vml" Requires="v">
                <p:oleObj name="Photo Editor Photo" r:id="rId4" imgW="3670300" imgH="4025900" progId="MSPhotoEd.3">
                  <p:embed/>
                </p:oleObj>
              </mc:Choice>
              <mc:Fallback>
                <p:oleObj name="Photo Editor Photo" r:id="rId4" imgW="3670300" imgH="4025900" progId="MSPhotoEd.3">
                  <p:embed/>
                  <p:pic>
                    <p:nvPicPr>
                      <p:cNvPr id="51203" name="Object 2">
                        <a:extLst>
                          <a:ext uri="{FF2B5EF4-FFF2-40B4-BE49-F238E27FC236}">
                            <a16:creationId xmlns:a16="http://schemas.microsoft.com/office/drawing/2014/main" id="{3B32034A-CBB8-DC48-8777-288F5C24C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90600"/>
                        <a:ext cx="46545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42722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179A-23ED-74D8-78A8-15182CCCD5DD}"/>
              </a:ext>
            </a:extLst>
          </p:cNvPr>
          <p:cNvSpPr>
            <a:spLocks noGrp="1"/>
          </p:cNvSpPr>
          <p:nvPr>
            <p:ph type="title"/>
          </p:nvPr>
        </p:nvSpPr>
        <p:spPr>
          <a:xfrm>
            <a:off x="76200" y="609600"/>
            <a:ext cx="2667000" cy="1143000"/>
          </a:xfrm>
        </p:spPr>
        <p:txBody>
          <a:bodyPr/>
          <a:lstStyle/>
          <a:p>
            <a:r>
              <a:rPr lang="en-US" dirty="0"/>
              <a:t>PhagesDB</a:t>
            </a:r>
            <a:br>
              <a:rPr lang="en-US" dirty="0"/>
            </a:br>
            <a:endParaRPr lang="en-US" dirty="0"/>
          </a:p>
        </p:txBody>
      </p:sp>
      <p:pic>
        <p:nvPicPr>
          <p:cNvPr id="3" name="Picture 2">
            <a:extLst>
              <a:ext uri="{FF2B5EF4-FFF2-40B4-BE49-F238E27FC236}">
                <a16:creationId xmlns:a16="http://schemas.microsoft.com/office/drawing/2014/main" id="{1E06B277-158D-C0A6-DBB6-039B9213ED8A}"/>
              </a:ext>
            </a:extLst>
          </p:cNvPr>
          <p:cNvPicPr>
            <a:picLocks noChangeAspect="1"/>
          </p:cNvPicPr>
          <p:nvPr/>
        </p:nvPicPr>
        <p:blipFill>
          <a:blip r:embed="rId2"/>
          <a:stretch>
            <a:fillRect/>
          </a:stretch>
        </p:blipFill>
        <p:spPr>
          <a:xfrm>
            <a:off x="3200399" y="76200"/>
            <a:ext cx="8649317" cy="6553200"/>
          </a:xfrm>
          <a:prstGeom prst="rect">
            <a:avLst/>
          </a:prstGeom>
        </p:spPr>
      </p:pic>
      <p:pic>
        <p:nvPicPr>
          <p:cNvPr id="4" name="Picture 3">
            <a:extLst>
              <a:ext uri="{FF2B5EF4-FFF2-40B4-BE49-F238E27FC236}">
                <a16:creationId xmlns:a16="http://schemas.microsoft.com/office/drawing/2014/main" id="{34EDE92D-5FA0-6D79-5BC8-51FB58C0DC96}"/>
              </a:ext>
            </a:extLst>
          </p:cNvPr>
          <p:cNvPicPr>
            <a:picLocks noChangeAspect="1"/>
          </p:cNvPicPr>
          <p:nvPr/>
        </p:nvPicPr>
        <p:blipFill>
          <a:blip r:embed="rId3"/>
          <a:stretch>
            <a:fillRect/>
          </a:stretch>
        </p:blipFill>
        <p:spPr>
          <a:xfrm>
            <a:off x="111512" y="1447800"/>
            <a:ext cx="2950358" cy="3276600"/>
          </a:xfrm>
          <a:prstGeom prst="rect">
            <a:avLst/>
          </a:prstGeom>
        </p:spPr>
      </p:pic>
      <p:sp>
        <p:nvSpPr>
          <p:cNvPr id="5" name="TextBox 4">
            <a:extLst>
              <a:ext uri="{FF2B5EF4-FFF2-40B4-BE49-F238E27FC236}">
                <a16:creationId xmlns:a16="http://schemas.microsoft.com/office/drawing/2014/main" id="{B0C2FA6A-BC44-D827-39C7-25B0B1FD6FEF}"/>
              </a:ext>
            </a:extLst>
          </p:cNvPr>
          <p:cNvSpPr txBox="1"/>
          <p:nvPr/>
        </p:nvSpPr>
        <p:spPr>
          <a:xfrm>
            <a:off x="211873" y="5475249"/>
            <a:ext cx="3140927" cy="830997"/>
          </a:xfrm>
          <a:prstGeom prst="rect">
            <a:avLst/>
          </a:prstGeom>
          <a:noFill/>
        </p:spPr>
        <p:txBody>
          <a:bodyPr wrap="square" rtlCol="0">
            <a:spAutoFit/>
          </a:bodyPr>
          <a:lstStyle/>
          <a:p>
            <a:r>
              <a:rPr lang="en-US" dirty="0"/>
              <a:t>Phams:  Families of Phage proteins</a:t>
            </a:r>
          </a:p>
        </p:txBody>
      </p:sp>
    </p:spTree>
    <p:extLst>
      <p:ext uri="{BB962C8B-B14F-4D97-AF65-F5344CB8AC3E}">
        <p14:creationId xmlns:p14="http://schemas.microsoft.com/office/powerpoint/2010/main" val="1932535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4665E9-1C02-9D03-9C6A-B5EE9076D5AE}"/>
              </a:ext>
            </a:extLst>
          </p:cNvPr>
          <p:cNvSpPr txBox="1"/>
          <p:nvPr/>
        </p:nvSpPr>
        <p:spPr>
          <a:xfrm>
            <a:off x="4355" y="685800"/>
            <a:ext cx="6777446" cy="4708981"/>
          </a:xfrm>
          <a:prstGeom prst="rect">
            <a:avLst/>
          </a:prstGeom>
          <a:noFill/>
        </p:spPr>
        <p:txBody>
          <a:bodyPr wrap="square" rtlCol="0">
            <a:spAutoFit/>
          </a:bodyPr>
          <a:lstStyle/>
          <a:p>
            <a:r>
              <a:rPr lang="en-US" sz="2400" dirty="0"/>
              <a:t>Every phage has their own page, which links to the  </a:t>
            </a:r>
            <a:r>
              <a:rPr lang="en-US" sz="2400" dirty="0" err="1"/>
              <a:t>fasta</a:t>
            </a:r>
            <a:r>
              <a:rPr lang="en-US" sz="2400" dirty="0"/>
              <a:t> sequence of the genome,</a:t>
            </a:r>
          </a:p>
          <a:p>
            <a:r>
              <a:rPr lang="en-US" sz="2400" dirty="0"/>
              <a:t>a list of phages in the same cluster, </a:t>
            </a:r>
          </a:p>
          <a:p>
            <a:r>
              <a:rPr lang="en-US" sz="2400" dirty="0"/>
              <a:t>a Gene List of all encoded proteins, </a:t>
            </a:r>
          </a:p>
          <a:p>
            <a:r>
              <a:rPr lang="en-US" sz="2400" dirty="0"/>
              <a:t>data on who isolated the phage where and when,</a:t>
            </a:r>
          </a:p>
          <a:p>
            <a:r>
              <a:rPr lang="en-US" sz="2400" dirty="0"/>
              <a:t>an image of the plaque, and </a:t>
            </a:r>
          </a:p>
          <a:p>
            <a:r>
              <a:rPr lang="en-US" sz="2400" dirty="0"/>
              <a:t>often a negative contrast EM picture.  </a:t>
            </a:r>
          </a:p>
          <a:p>
            <a:endParaRPr lang="en-US" sz="2400" dirty="0"/>
          </a:p>
          <a:p>
            <a:r>
              <a:rPr lang="en-US" sz="2400" dirty="0"/>
              <a:t>On top is a link to blastn the genome against the other phage genomes in </a:t>
            </a:r>
            <a:r>
              <a:rPr lang="en-US" sz="2400" dirty="0" err="1"/>
              <a:t>phagesdb</a:t>
            </a:r>
            <a:r>
              <a:rPr lang="en-US" sz="2400" dirty="0"/>
              <a:t> </a:t>
            </a:r>
            <a:br>
              <a:rPr lang="en-US" dirty="0"/>
            </a:br>
            <a:endParaRPr lang="en-US" dirty="0"/>
          </a:p>
          <a:p>
            <a:endParaRPr lang="en-US" dirty="0"/>
          </a:p>
        </p:txBody>
      </p:sp>
      <p:pic>
        <p:nvPicPr>
          <p:cNvPr id="7" name="Picture 6">
            <a:extLst>
              <a:ext uri="{FF2B5EF4-FFF2-40B4-BE49-F238E27FC236}">
                <a16:creationId xmlns:a16="http://schemas.microsoft.com/office/drawing/2014/main" id="{FD05641B-21BC-DA97-C648-DBD01E19F154}"/>
              </a:ext>
            </a:extLst>
          </p:cNvPr>
          <p:cNvPicPr>
            <a:picLocks noChangeAspect="1"/>
          </p:cNvPicPr>
          <p:nvPr/>
        </p:nvPicPr>
        <p:blipFill>
          <a:blip r:embed="rId2"/>
          <a:stretch>
            <a:fillRect/>
          </a:stretch>
        </p:blipFill>
        <p:spPr>
          <a:xfrm>
            <a:off x="7086600" y="0"/>
            <a:ext cx="4664404" cy="6858000"/>
          </a:xfrm>
          <a:prstGeom prst="rect">
            <a:avLst/>
          </a:prstGeom>
        </p:spPr>
      </p:pic>
    </p:spTree>
    <p:extLst>
      <p:ext uri="{BB962C8B-B14F-4D97-AF65-F5344CB8AC3E}">
        <p14:creationId xmlns:p14="http://schemas.microsoft.com/office/powerpoint/2010/main" val="694915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6F65E-8161-2C9C-B65E-9DE95299FAB7}"/>
              </a:ext>
            </a:extLst>
          </p:cNvPr>
          <p:cNvPicPr>
            <a:picLocks noChangeAspect="1"/>
          </p:cNvPicPr>
          <p:nvPr/>
        </p:nvPicPr>
        <p:blipFill>
          <a:blip r:embed="rId2"/>
          <a:stretch>
            <a:fillRect/>
          </a:stretch>
        </p:blipFill>
        <p:spPr>
          <a:xfrm>
            <a:off x="4029105" y="0"/>
            <a:ext cx="4133789" cy="6858000"/>
          </a:xfrm>
          <a:prstGeom prst="rect">
            <a:avLst/>
          </a:prstGeom>
        </p:spPr>
      </p:pic>
    </p:spTree>
    <p:extLst>
      <p:ext uri="{BB962C8B-B14F-4D97-AF65-F5344CB8AC3E}">
        <p14:creationId xmlns:p14="http://schemas.microsoft.com/office/powerpoint/2010/main" val="464717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BB8395-A5C2-B318-CD7D-F17D4ADCBD3E}"/>
              </a:ext>
            </a:extLst>
          </p:cNvPr>
          <p:cNvSpPr txBox="1"/>
          <p:nvPr/>
        </p:nvSpPr>
        <p:spPr>
          <a:xfrm>
            <a:off x="0" y="705394"/>
            <a:ext cx="3962400" cy="2215991"/>
          </a:xfrm>
          <a:prstGeom prst="rect">
            <a:avLst/>
          </a:prstGeom>
          <a:noFill/>
        </p:spPr>
        <p:txBody>
          <a:bodyPr wrap="square" rtlCol="0">
            <a:spAutoFit/>
          </a:bodyPr>
          <a:lstStyle/>
          <a:p>
            <a:r>
              <a:rPr lang="en-US" sz="2000" dirty="0"/>
              <a:t>If on the gene list, one follows the link to a particular gene, one has links to amino acid sequence, other members of the protein </a:t>
            </a:r>
            <a:r>
              <a:rPr lang="en-US" sz="2000" dirty="0" err="1"/>
              <a:t>phamily</a:t>
            </a:r>
            <a:r>
              <a:rPr lang="en-US" sz="2000" dirty="0"/>
              <a:t>, and on top links to blast searches at NCBI and phagesDB</a:t>
            </a:r>
          </a:p>
          <a:p>
            <a:endParaRPr lang="en-US" dirty="0"/>
          </a:p>
        </p:txBody>
      </p:sp>
      <p:pic>
        <p:nvPicPr>
          <p:cNvPr id="5" name="Picture 4">
            <a:extLst>
              <a:ext uri="{FF2B5EF4-FFF2-40B4-BE49-F238E27FC236}">
                <a16:creationId xmlns:a16="http://schemas.microsoft.com/office/drawing/2014/main" id="{4233C7F9-9D07-7F32-3A6F-8F2148464F8D}"/>
              </a:ext>
            </a:extLst>
          </p:cNvPr>
          <p:cNvPicPr>
            <a:picLocks noChangeAspect="1"/>
          </p:cNvPicPr>
          <p:nvPr/>
        </p:nvPicPr>
        <p:blipFill rotWithShape="1">
          <a:blip r:embed="rId2"/>
          <a:srcRect l="1273" r="8361" b="7621"/>
          <a:stretch/>
        </p:blipFill>
        <p:spPr>
          <a:xfrm>
            <a:off x="3962399" y="381000"/>
            <a:ext cx="8258176" cy="6477000"/>
          </a:xfrm>
          <a:prstGeom prst="rect">
            <a:avLst/>
          </a:prstGeom>
        </p:spPr>
      </p:pic>
      <p:sp>
        <p:nvSpPr>
          <p:cNvPr id="6" name="TextBox 5">
            <a:extLst>
              <a:ext uri="{FF2B5EF4-FFF2-40B4-BE49-F238E27FC236}">
                <a16:creationId xmlns:a16="http://schemas.microsoft.com/office/drawing/2014/main" id="{8EE76253-6BCD-D2A0-C343-5D160B576B98}"/>
              </a:ext>
            </a:extLst>
          </p:cNvPr>
          <p:cNvSpPr txBox="1"/>
          <p:nvPr/>
        </p:nvSpPr>
        <p:spPr>
          <a:xfrm>
            <a:off x="228600" y="4953000"/>
            <a:ext cx="3581400" cy="830997"/>
          </a:xfrm>
          <a:prstGeom prst="rect">
            <a:avLst/>
          </a:prstGeom>
          <a:noFill/>
        </p:spPr>
        <p:txBody>
          <a:bodyPr wrap="square" rtlCol="0">
            <a:spAutoFit/>
          </a:bodyPr>
          <a:lstStyle/>
          <a:p>
            <a:r>
              <a:rPr lang="en-US" dirty="0">
                <a:hlinkClick r:id="rId3"/>
              </a:rPr>
              <a:t>https://phagesdb.org/blastp/KashFlow_CDS_155/</a:t>
            </a:r>
            <a:r>
              <a:rPr lang="en-US" dirty="0"/>
              <a:t> </a:t>
            </a:r>
          </a:p>
        </p:txBody>
      </p:sp>
    </p:spTree>
    <p:extLst>
      <p:ext uri="{BB962C8B-B14F-4D97-AF65-F5344CB8AC3E}">
        <p14:creationId xmlns:p14="http://schemas.microsoft.com/office/powerpoint/2010/main" val="1480496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A34CD-F0E8-BDFA-56D3-8B371E5F83BF}"/>
              </a:ext>
            </a:extLst>
          </p:cNvPr>
          <p:cNvPicPr>
            <a:picLocks noChangeAspect="1"/>
          </p:cNvPicPr>
          <p:nvPr/>
        </p:nvPicPr>
        <p:blipFill>
          <a:blip r:embed="rId2"/>
          <a:stretch>
            <a:fillRect/>
          </a:stretch>
        </p:blipFill>
        <p:spPr>
          <a:xfrm>
            <a:off x="6553200" y="2177"/>
            <a:ext cx="5253073" cy="6858000"/>
          </a:xfrm>
          <a:prstGeom prst="rect">
            <a:avLst/>
          </a:prstGeom>
        </p:spPr>
      </p:pic>
      <p:pic>
        <p:nvPicPr>
          <p:cNvPr id="5" name="Picture 4">
            <a:extLst>
              <a:ext uri="{FF2B5EF4-FFF2-40B4-BE49-F238E27FC236}">
                <a16:creationId xmlns:a16="http://schemas.microsoft.com/office/drawing/2014/main" id="{CE97EE58-892F-3FDB-BC6A-2618A67C96C1}"/>
              </a:ext>
            </a:extLst>
          </p:cNvPr>
          <p:cNvPicPr>
            <a:picLocks noChangeAspect="1"/>
          </p:cNvPicPr>
          <p:nvPr/>
        </p:nvPicPr>
        <p:blipFill>
          <a:blip r:embed="rId3"/>
          <a:stretch>
            <a:fillRect/>
          </a:stretch>
        </p:blipFill>
        <p:spPr>
          <a:xfrm>
            <a:off x="228600" y="0"/>
            <a:ext cx="5319081" cy="6858000"/>
          </a:xfrm>
          <a:prstGeom prst="rect">
            <a:avLst/>
          </a:prstGeom>
        </p:spPr>
      </p:pic>
    </p:spTree>
    <p:extLst>
      <p:ext uri="{BB962C8B-B14F-4D97-AF65-F5344CB8AC3E}">
        <p14:creationId xmlns:p14="http://schemas.microsoft.com/office/powerpoint/2010/main" val="1537497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63DF64F-ADF8-6E4C-B512-E87717AF1C2E}"/>
              </a:ext>
            </a:extLst>
          </p:cNvPr>
          <p:cNvSpPr>
            <a:spLocks noGrp="1" noChangeArrowheads="1"/>
          </p:cNvSpPr>
          <p:nvPr>
            <p:ph type="title"/>
          </p:nvPr>
        </p:nvSpPr>
        <p:spPr>
          <a:xfrm>
            <a:off x="615778" y="152400"/>
            <a:ext cx="7772400" cy="1143000"/>
          </a:xfrm>
        </p:spPr>
        <p:txBody>
          <a:bodyPr/>
          <a:lstStyle/>
          <a:p>
            <a:pPr algn="l" eaLnBrk="1" hangingPunct="1"/>
            <a:r>
              <a:rPr lang="en-US" altLang="en-US" sz="3600" dirty="0">
                <a:ea typeface="ＭＳ Ｐゴシック" panose="020B0600070205080204" pitchFamily="34" charset="-128"/>
              </a:rPr>
              <a:t>Effect of low complexity filter</a:t>
            </a:r>
          </a:p>
        </p:txBody>
      </p:sp>
      <p:graphicFrame>
        <p:nvGraphicFramePr>
          <p:cNvPr id="53250" name="Object 2">
            <a:extLst>
              <a:ext uri="{FF2B5EF4-FFF2-40B4-BE49-F238E27FC236}">
                <a16:creationId xmlns:a16="http://schemas.microsoft.com/office/drawing/2014/main" id="{BEDE1E4D-4136-2244-9961-BF10AAC1F2D0}"/>
              </a:ext>
            </a:extLst>
          </p:cNvPr>
          <p:cNvGraphicFramePr>
            <a:graphicFrameLocks noChangeAspect="1"/>
          </p:cNvGraphicFramePr>
          <p:nvPr/>
        </p:nvGraphicFramePr>
        <p:xfrm>
          <a:off x="1752600" y="1295400"/>
          <a:ext cx="8272389" cy="4648199"/>
        </p:xfrm>
        <a:graphic>
          <a:graphicData uri="http://schemas.openxmlformats.org/presentationml/2006/ole">
            <mc:AlternateContent xmlns:mc="http://schemas.openxmlformats.org/markup-compatibility/2006">
              <mc:Choice xmlns:v="urn:schemas-microsoft-com:vml" Requires="v">
                <p:oleObj name="Photo Editor Photo" r:id="rId3" imgW="5492750" imgH="3086100" progId="MSPhotoEd.3">
                  <p:embed/>
                </p:oleObj>
              </mc:Choice>
              <mc:Fallback>
                <p:oleObj name="Photo Editor Photo" r:id="rId3" imgW="5492750" imgH="3086100" progId="MSPhotoEd.3">
                  <p:embed/>
                  <p:pic>
                    <p:nvPicPr>
                      <p:cNvPr id="53250" name="Object 2">
                        <a:extLst>
                          <a:ext uri="{FF2B5EF4-FFF2-40B4-BE49-F238E27FC236}">
                            <a16:creationId xmlns:a16="http://schemas.microsoft.com/office/drawing/2014/main" id="{BEDE1E4D-4136-2244-9961-BF10AAC1F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8272389" cy="4648199"/>
                      </a:xfrm>
                      <a:prstGeom prst="rect">
                        <a:avLst/>
                      </a:prstGeom>
                      <a:noFill/>
                      <a:ln>
                        <a:noFill/>
                      </a:ln>
                      <a:effectLst/>
                    </p:spPr>
                  </p:pic>
                </p:oleObj>
              </mc:Fallback>
            </mc:AlternateContent>
          </a:graphicData>
        </a:graphic>
      </p:graphicFrame>
      <p:sp>
        <p:nvSpPr>
          <p:cNvPr id="53251" name="Text Box 4">
            <a:extLst>
              <a:ext uri="{FF2B5EF4-FFF2-40B4-BE49-F238E27FC236}">
                <a16:creationId xmlns:a16="http://schemas.microsoft.com/office/drawing/2014/main" id="{52D46BD3-80CD-D148-97BC-2E3E362E26C8}"/>
              </a:ext>
            </a:extLst>
          </p:cNvPr>
          <p:cNvSpPr txBox="1">
            <a:spLocks noChangeArrowheads="1"/>
          </p:cNvSpPr>
          <p:nvPr/>
        </p:nvSpPr>
        <p:spPr bwMode="auto">
          <a:xfrm>
            <a:off x="1149923" y="6001264"/>
            <a:ext cx="9892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the most common sequences in databases are simple repeats !!! </a:t>
            </a:r>
          </a:p>
        </p:txBody>
      </p:sp>
    </p:spTree>
    <p:extLst>
      <p:ext uri="{BB962C8B-B14F-4D97-AF65-F5344CB8AC3E}">
        <p14:creationId xmlns:p14="http://schemas.microsoft.com/office/powerpoint/2010/main" val="401423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EC10-AE0A-294E-A987-AD75C09A6BA0}"/>
              </a:ext>
            </a:extLst>
          </p:cNvPr>
          <p:cNvSpPr>
            <a:spLocks noGrp="1"/>
          </p:cNvSpPr>
          <p:nvPr>
            <p:ph type="ctrTitle"/>
          </p:nvPr>
        </p:nvSpPr>
        <p:spPr>
          <a:xfrm>
            <a:off x="1597573" y="3429000"/>
            <a:ext cx="9144000" cy="1060677"/>
          </a:xfrm>
        </p:spPr>
        <p:txBody>
          <a:bodyPr>
            <a:normAutofit fontScale="90000"/>
          </a:bodyPr>
          <a:lstStyle/>
          <a:p>
            <a:r>
              <a:rPr lang="en-US" dirty="0"/>
              <a:t>Intro to Statistics </a:t>
            </a:r>
            <a:br>
              <a:rPr lang="en-US" dirty="0"/>
            </a:br>
            <a:endParaRPr lang="en-US" sz="3600" dirty="0"/>
          </a:p>
        </p:txBody>
      </p:sp>
      <p:sp>
        <p:nvSpPr>
          <p:cNvPr id="6" name="Subtitle 5">
            <a:extLst>
              <a:ext uri="{FF2B5EF4-FFF2-40B4-BE49-F238E27FC236}">
                <a16:creationId xmlns:a16="http://schemas.microsoft.com/office/drawing/2014/main" id="{D241630B-A34B-B14B-B9EF-C6CF2705EEB2}"/>
              </a:ext>
            </a:extLst>
          </p:cNvPr>
          <p:cNvSpPr>
            <a:spLocks noGrp="1"/>
          </p:cNvSpPr>
          <p:nvPr>
            <p:ph type="subTitle" idx="1"/>
          </p:nvPr>
        </p:nvSpPr>
        <p:spPr>
          <a:xfrm>
            <a:off x="1433010" y="1454626"/>
            <a:ext cx="9144000" cy="1655762"/>
          </a:xfrm>
        </p:spPr>
        <p:txBody>
          <a:bodyPr>
            <a:normAutofit/>
          </a:bodyPr>
          <a:lstStyle/>
          <a:p>
            <a:r>
              <a:rPr lang="en-US" sz="2800" dirty="0"/>
              <a:t>MCB 3421 2024</a:t>
            </a:r>
          </a:p>
          <a:p>
            <a:endParaRPr lang="en-US" sz="2800" dirty="0"/>
          </a:p>
          <a:p>
            <a:r>
              <a:rPr lang="en-US" sz="2800" dirty="0"/>
              <a:t>Class 8</a:t>
            </a:r>
          </a:p>
        </p:txBody>
      </p:sp>
    </p:spTree>
    <p:extLst>
      <p:ext uri="{BB962C8B-B14F-4D97-AF65-F5344CB8AC3E}">
        <p14:creationId xmlns:p14="http://schemas.microsoft.com/office/powerpoint/2010/main" val="3761367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4A1E7C-B984-C310-D2DC-36928CF964F0}"/>
              </a:ext>
            </a:extLst>
          </p:cNvPr>
          <p:cNvSpPr txBox="1"/>
          <p:nvPr/>
        </p:nvSpPr>
        <p:spPr>
          <a:xfrm>
            <a:off x="567720" y="979080"/>
            <a:ext cx="10604938" cy="4431983"/>
          </a:xfrm>
          <a:prstGeom prst="rect">
            <a:avLst/>
          </a:prstGeom>
          <a:noFill/>
        </p:spPr>
        <p:txBody>
          <a:bodyPr wrap="square" rtlCol="0">
            <a:spAutoFit/>
          </a:bodyPr>
          <a:lstStyle/>
          <a:p>
            <a:r>
              <a:rPr lang="en-US" sz="2400" dirty="0"/>
              <a:t>Databanks at the NCBI and at the </a:t>
            </a:r>
            <a:r>
              <a:rPr lang="en-US" sz="2400" dirty="0" err="1"/>
              <a:t>ebi</a:t>
            </a:r>
            <a:r>
              <a:rPr lang="en-US" sz="2400" dirty="0"/>
              <a:t> are great, but often you want to do searches that of data that you generated, e.g., a genome that your lab has sequenced and that is not in the databank;  </a:t>
            </a:r>
          </a:p>
          <a:p>
            <a:r>
              <a:rPr lang="en-US" sz="2400" dirty="0"/>
              <a:t>or you want to do thousands of bast searches of hundreds of genomes. </a:t>
            </a:r>
          </a:p>
          <a:p>
            <a:endParaRPr lang="en-US" sz="2400" dirty="0"/>
          </a:p>
          <a:p>
            <a:endParaRPr lang="en-US" sz="2400" dirty="0"/>
          </a:p>
          <a:p>
            <a:r>
              <a:rPr lang="en-US" sz="2400" dirty="0"/>
              <a:t>BLAST searches can be run locally, and comparing all ORFs in one genome against all ORFs in another genome is a </a:t>
            </a:r>
            <a:r>
              <a:rPr lang="en-US" sz="2400" dirty="0" err="1"/>
              <a:t>oneline</a:t>
            </a:r>
            <a:r>
              <a:rPr lang="en-US" sz="2400" dirty="0"/>
              <a:t> command. </a:t>
            </a:r>
          </a:p>
          <a:p>
            <a:endParaRPr lang="en-US" sz="2400" dirty="0"/>
          </a:p>
          <a:p>
            <a:r>
              <a:rPr lang="en-US" sz="2400" dirty="0"/>
              <a:t>Most applications in Bioinformatics run under the UNIX operating system.  (</a:t>
            </a:r>
            <a:r>
              <a:rPr lang="en-US" sz="2400" dirty="0" err="1"/>
              <a:t>MacOSX</a:t>
            </a:r>
            <a:r>
              <a:rPr lang="en-US" sz="2400" dirty="0"/>
              <a:t> is a GUI on top of UNIX) </a:t>
            </a:r>
          </a:p>
          <a:p>
            <a:endParaRPr lang="en-US" dirty="0"/>
          </a:p>
        </p:txBody>
      </p:sp>
    </p:spTree>
    <p:extLst>
      <p:ext uri="{BB962C8B-B14F-4D97-AF65-F5344CB8AC3E}">
        <p14:creationId xmlns:p14="http://schemas.microsoft.com/office/powerpoint/2010/main" val="3670697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E2FAD01-7887-0646-B386-AAC0692C2023}"/>
              </a:ext>
            </a:extLst>
          </p:cNvPr>
          <p:cNvSpPr>
            <a:spLocks noChangeArrowheads="1"/>
          </p:cNvSpPr>
          <p:nvPr/>
        </p:nvSpPr>
        <p:spPr bwMode="auto">
          <a:xfrm>
            <a:off x="2655888" y="490538"/>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Formatting a custom database</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Text Box 3">
            <a:extLst>
              <a:ext uri="{FF2B5EF4-FFF2-40B4-BE49-F238E27FC236}">
                <a16:creationId xmlns:a16="http://schemas.microsoft.com/office/drawing/2014/main" id="{D7388AF9-D7B1-174C-96A7-A742627A8FB3}"/>
              </a:ext>
            </a:extLst>
          </p:cNvPr>
          <p:cNvSpPr txBox="1">
            <a:spLocks noChangeArrowheads="1"/>
          </p:cNvSpPr>
          <p:nvPr/>
        </p:nvSpPr>
        <p:spPr bwMode="auto">
          <a:xfrm>
            <a:off x="2054396" y="1465897"/>
            <a:ext cx="76136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Format sequence data into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format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Example of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format: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&gt;sequence_1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AAATGCTTAAAAA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&gt;sequence_2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AAATTGCTAAAAGA</a:t>
            </a:r>
          </a:p>
        </p:txBody>
      </p:sp>
      <p:sp>
        <p:nvSpPr>
          <p:cNvPr id="61443" name="Text Box 4">
            <a:extLst>
              <a:ext uri="{FF2B5EF4-FFF2-40B4-BE49-F238E27FC236}">
                <a16:creationId xmlns:a16="http://schemas.microsoft.com/office/drawing/2014/main" id="{C6F3E526-A069-8740-8968-C690DA354794}"/>
              </a:ext>
            </a:extLst>
          </p:cNvPr>
          <p:cNvSpPr txBox="1">
            <a:spLocks noChangeArrowheads="1"/>
          </p:cNvSpPr>
          <p:nvPr/>
        </p:nvSpPr>
        <p:spPr bwMode="auto">
          <a:xfrm>
            <a:off x="476594" y="4040677"/>
            <a:ext cx="115753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Convert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 Blast format by using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makeblastdb</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program from command-line: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makeblastdb</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-in </a:t>
            </a:r>
            <a:r>
              <a:rPr kumimoji="0" lang="en-US" sz="2400" b="0" i="1"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proteins</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.faa</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dbtype</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prot</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parse_seqids</a:t>
            </a:r>
            <a:b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formatdb.log</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 a file where the results are logged from the formatting operation)</a:t>
            </a:r>
          </a:p>
        </p:txBody>
      </p:sp>
    </p:spTree>
    <p:extLst>
      <p:ext uri="{BB962C8B-B14F-4D97-AF65-F5344CB8AC3E}">
        <p14:creationId xmlns:p14="http://schemas.microsoft.com/office/powerpoint/2010/main" val="2323528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94BD0-2629-D14B-B6C8-A5AB2F402E7E}"/>
              </a:ext>
            </a:extLst>
          </p:cNvPr>
          <p:cNvSpPr txBox="1"/>
          <p:nvPr/>
        </p:nvSpPr>
        <p:spPr>
          <a:xfrm>
            <a:off x="331573" y="208665"/>
            <a:ext cx="38122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Searching a custom database:</a:t>
            </a:r>
          </a:p>
        </p:txBody>
      </p:sp>
      <p:sp>
        <p:nvSpPr>
          <p:cNvPr id="3" name="Rectangle 2">
            <a:extLst>
              <a:ext uri="{FF2B5EF4-FFF2-40B4-BE49-F238E27FC236}">
                <a16:creationId xmlns:a16="http://schemas.microsoft.com/office/drawing/2014/main" id="{A93651E5-8CEB-FA41-BD7C-97FC76E7A3A0}"/>
              </a:ext>
            </a:extLst>
          </p:cNvPr>
          <p:cNvSpPr/>
          <p:nvPr/>
        </p:nvSpPr>
        <p:spPr>
          <a:xfrm>
            <a:off x="467498" y="843677"/>
            <a:ext cx="11528854" cy="44627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blastp</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-query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query_protein</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db</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proteins</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-out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blast.txt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outfmt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6</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000000"/>
                </a:solidFill>
                <a:effectLst/>
                <a:uLnTx/>
                <a:uFillTx/>
                <a:latin typeface="-webkit-standard"/>
                <a:ea typeface="+mn-ea"/>
                <a:cs typeface="+mn-cs"/>
              </a:rPr>
            </a:b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outfmt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6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specifies a tabular output format.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default e-value cut-off is 10 (i.e. at the bottom of the list you expect about 10 false positives).  To reduce the size of the output file you can set the e value cut-off to 0.0001 (you would probably not have any false positives).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You would add </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evalue</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0.0001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to the above command.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output will be written to a text file called </a:t>
            </a:r>
            <a:r>
              <a:rPr kumimoji="0" lang="en-US" sz="2000" b="0" i="0" u="none" strike="noStrike" kern="1200" cap="none" spc="0" normalizeH="0" baseline="0" noProof="0" dirty="0" err="1">
                <a:ln>
                  <a:noFill/>
                </a:ln>
                <a:solidFill>
                  <a:srgbClr val="000000"/>
                </a:solidFill>
                <a:effectLst/>
                <a:uLnTx/>
                <a:uFillTx/>
                <a:latin typeface="-webkit-standard"/>
                <a:ea typeface="+mn-ea"/>
                <a:cs typeface="+mn-cs"/>
              </a:rPr>
              <a:t>blast.txt</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file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query_protein</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can contain one or many sequences in </a:t>
            </a:r>
            <a:r>
              <a:rPr kumimoji="0" lang="en-US" sz="2000" b="0" i="0" u="none" strike="noStrike" kern="1200" cap="none" spc="0" normalizeH="0" baseline="0" noProof="0" dirty="0" err="1">
                <a:ln>
                  <a:noFill/>
                </a:ln>
                <a:solidFill>
                  <a:srgbClr val="000000"/>
                </a:solidFill>
                <a:effectLst/>
                <a:uLnTx/>
                <a:uFillTx/>
                <a:latin typeface="-webkit-standard"/>
                <a:ea typeface="+mn-ea"/>
                <a:cs typeface="+mn-cs"/>
              </a:rPr>
              <a:t>fasta</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 format.  If the file has more than one sequences a blast search will be done for every sequence.  However, all the output goes into the same file.  </a:t>
            </a:r>
          </a:p>
        </p:txBody>
      </p:sp>
    </p:spTree>
    <p:extLst>
      <p:ext uri="{BB962C8B-B14F-4D97-AF65-F5344CB8AC3E}">
        <p14:creationId xmlns:p14="http://schemas.microsoft.com/office/powerpoint/2010/main" val="3667113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2">
            <a:extLst>
              <a:ext uri="{FF2B5EF4-FFF2-40B4-BE49-F238E27FC236}">
                <a16:creationId xmlns:a16="http://schemas.microsoft.com/office/drawing/2014/main" id="{6FF62B3A-5ED0-0E40-BDF3-17A7626F13AC}"/>
              </a:ext>
            </a:extLst>
          </p:cNvPr>
          <p:cNvSpPr txBox="1">
            <a:spLocks noChangeArrowheads="1"/>
          </p:cNvSpPr>
          <p:nvPr/>
        </p:nvSpPr>
        <p:spPr bwMode="auto">
          <a:xfrm>
            <a:off x="2729041" y="202686"/>
            <a:ext cx="4344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 -h</a:t>
            </a:r>
          </a:p>
        </p:txBody>
      </p:sp>
      <p:sp>
        <p:nvSpPr>
          <p:cNvPr id="2" name="Rectangle 1">
            <a:extLst>
              <a:ext uri="{FF2B5EF4-FFF2-40B4-BE49-F238E27FC236}">
                <a16:creationId xmlns:a16="http://schemas.microsoft.com/office/drawing/2014/main" id="{B0C5089F-7768-854E-A39A-CF997B4CC81A}"/>
              </a:ext>
            </a:extLst>
          </p:cNvPr>
          <p:cNvSpPr/>
          <p:nvPr/>
        </p:nvSpPr>
        <p:spPr>
          <a:xfrm>
            <a:off x="407773" y="873126"/>
            <a:ext cx="11883081"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bash-4.2$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blastp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blastp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 [-help]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import_search_strategy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export_search_strategy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[-task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task_name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num_letters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seqidlist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negative_gilist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negative_seqidlist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entrez_query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entrez_query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db_soft_mask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filtering_algorithm</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db_hard_mask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filtering_algorithm</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[-subject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subject_input_file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subject_loc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range] [-query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[-out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output_file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word_size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gapopen</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open_penalty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gapextend</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extend_penalty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qcov_hsp_perc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max_hsps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xdrop_ungap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xdrop_gap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xdrop_gap_final</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searchsp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sum_stats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bool_value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[-seg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SEG_options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soft_masking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soft_masking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[-matrix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matrix_name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[-threshold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culling_limit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best_hit_overhang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best_hit_score_edge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window_size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lcase_masking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query_loc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parse_deflines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outfmt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format]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show_gis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num_descriptions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num_alignments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line_length</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line_length</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[-html]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max_target_seqs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num_sequences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num_threads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ungapped</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[-remote]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comp_based_stats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compo]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use_sw_tback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[-version]</a:t>
            </a:r>
            <a:b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Protein-Protein BLAST 2.7.1+</a:t>
            </a:r>
            <a:b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Use '-help' to print detailed descriptions of command line arguments</a:t>
            </a:r>
          </a:p>
        </p:txBody>
      </p:sp>
    </p:spTree>
    <p:extLst>
      <p:ext uri="{BB962C8B-B14F-4D97-AF65-F5344CB8AC3E}">
        <p14:creationId xmlns:p14="http://schemas.microsoft.com/office/powerpoint/2010/main" val="7423019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5304B-59EF-EF41-BB25-CBF278A6557D}"/>
              </a:ext>
            </a:extLst>
          </p:cNvPr>
          <p:cNvSpPr txBox="1"/>
          <p:nvPr/>
        </p:nvSpPr>
        <p:spPr>
          <a:xfrm>
            <a:off x="556053" y="358346"/>
            <a:ext cx="43268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From blast –help:   (goes over several pages)</a:t>
            </a:r>
          </a:p>
        </p:txBody>
      </p:sp>
      <p:sp>
        <p:nvSpPr>
          <p:cNvPr id="3" name="Rectangle 2">
            <a:extLst>
              <a:ext uri="{FF2B5EF4-FFF2-40B4-BE49-F238E27FC236}">
                <a16:creationId xmlns:a16="http://schemas.microsoft.com/office/drawing/2014/main" id="{A54466CE-5188-0E4F-A5C1-E81F18E9134F}"/>
              </a:ext>
            </a:extLst>
          </p:cNvPr>
          <p:cNvSpPr/>
          <p:nvPr/>
        </p:nvSpPr>
        <p:spPr>
          <a:xfrm>
            <a:off x="197708" y="899263"/>
            <a:ext cx="10466173"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Formatting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outfmt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&lt;String&gt;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alignment view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0 = Pairwise,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 = Query-anchored showing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2 = Query-anchored no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3 = Flat query-anchored showing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4 = Flat query-anchored no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5 = BLAST XML,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6 = Tabular,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7 = Tabular with comment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8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(Text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9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(Binary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10 = Comma-separated 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11 = BLAST archive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12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13 = Multiple-file BLAST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14 = Multiple-file BLAST XML2,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15 = Single-file BLAST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16 = Single-file BLAST XML2,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18 = Organism Report</a:t>
            </a:r>
          </a:p>
        </p:txBody>
      </p:sp>
    </p:spTree>
    <p:extLst>
      <p:ext uri="{BB962C8B-B14F-4D97-AF65-F5344CB8AC3E}">
        <p14:creationId xmlns:p14="http://schemas.microsoft.com/office/powerpoint/2010/main" val="42164670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5304B-59EF-EF41-BB25-CBF278A6557D}"/>
              </a:ext>
            </a:extLst>
          </p:cNvPr>
          <p:cNvSpPr txBox="1"/>
          <p:nvPr/>
        </p:nvSpPr>
        <p:spPr>
          <a:xfrm>
            <a:off x="556053" y="358346"/>
            <a:ext cx="3050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From blast –help:   (continued)</a:t>
            </a:r>
          </a:p>
        </p:txBody>
      </p:sp>
      <p:sp>
        <p:nvSpPr>
          <p:cNvPr id="5" name="TextBox 4">
            <a:extLst>
              <a:ext uri="{FF2B5EF4-FFF2-40B4-BE49-F238E27FC236}">
                <a16:creationId xmlns:a16="http://schemas.microsoft.com/office/drawing/2014/main" id="{FD8994BF-D61F-B541-A51A-94DC4E040331}"/>
              </a:ext>
            </a:extLst>
          </p:cNvPr>
          <p:cNvSpPr txBox="1"/>
          <p:nvPr/>
        </p:nvSpPr>
        <p:spPr>
          <a:xfrm>
            <a:off x="-135923" y="751021"/>
            <a:ext cx="6320961" cy="63709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Options 6, 7 and 10 can be additionally configured to produce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 custom format specified by space delimited format specifiers.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The supported format specifiers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Seq-id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qaccver</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accesion.version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qlen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sequence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Seq-id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Seq-id(s),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GIs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accession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saccver</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accession.version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accessions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slen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sequence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qstart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Start of alignment in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qend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End of alignment in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sstart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Start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send means End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qseq</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Aligned part of query 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sseq</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Aligned part of subject 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evalue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Expect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bitscore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score means Raw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length means Alignment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pident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Percentage of identical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nident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Number of identical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mismatch means Number of mismatches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positive means Number of positive-scoring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gapopen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Number of gap openings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gaps means Total number of gaps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E8EEA1AD-9326-B14E-AC25-A6736D45EB95}"/>
              </a:ext>
            </a:extLst>
          </p:cNvPr>
          <p:cNvSpPr txBox="1"/>
          <p:nvPr/>
        </p:nvSpPr>
        <p:spPr>
          <a:xfrm>
            <a:off x="5480701" y="1445055"/>
            <a:ext cx="6971780" cy="4985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ppos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Percentage of positive-scoring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frames means Query and subject frames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qframe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sframe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btop</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Blast traceback operations (BTOP)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staxid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Taxonomy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ssciname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Scientific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scomname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Common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sblastname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Blast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sskingdom</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Super Kingdom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staxids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Taxonomy ID(s),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numerical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sscinames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Scientific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scomnames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Common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sblastnames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Blast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alphabetical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sskingdoms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Super Kingdom(s),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alphabetical order)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stitle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salltitles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Title(s), separated by a '&lt;&gt;'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sstrand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Strand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qcovhsp</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HSP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qcovus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Unique Subject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blastn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14261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605E91-27A3-B742-94E9-6C734BB98E51}"/>
              </a:ext>
            </a:extLst>
          </p:cNvPr>
          <p:cNvSpPr txBox="1"/>
          <p:nvPr/>
        </p:nvSpPr>
        <p:spPr>
          <a:xfrm>
            <a:off x="790832" y="1062682"/>
            <a:ext cx="10386177"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When not provided, the default value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qaccver</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saccver</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pident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length mismatch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gapopen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qstart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qend</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sstart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send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evalue</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bitscore</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which is equivalent to the keyword 'std'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Default =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4F61EF7D-D25B-9C48-8CE1-AF6EDC64F798}"/>
              </a:ext>
            </a:extLst>
          </p:cNvPr>
          <p:cNvSpPr txBox="1"/>
          <p:nvPr/>
        </p:nvSpPr>
        <p:spPr>
          <a:xfrm>
            <a:off x="1198607" y="2471331"/>
            <a:ext cx="726577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Query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accession_number.version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Subject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accession_number.version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Alignment length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Number of mismatches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Number of gap openings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Start of alignment in query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End of alignment in query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Start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End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Expect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316293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2">
            <a:extLst>
              <a:ext uri="{FF2B5EF4-FFF2-40B4-BE49-F238E27FC236}">
                <a16:creationId xmlns:a16="http://schemas.microsoft.com/office/drawing/2014/main" id="{8829CE7A-DCF7-484E-B788-C6C76C1A7719}"/>
              </a:ext>
            </a:extLst>
          </p:cNvPr>
          <p:cNvSpPr txBox="1">
            <a:spLocks noChangeArrowheads="1"/>
          </p:cNvSpPr>
          <p:nvPr/>
        </p:nvSpPr>
        <p:spPr bwMode="auto">
          <a:xfrm>
            <a:off x="205581" y="152401"/>
            <a:ext cx="43444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 -h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2712AA4C-5A81-6F49-A1E3-1952B0E2B951}"/>
              </a:ext>
            </a:extLst>
          </p:cNvPr>
          <p:cNvSpPr/>
          <p:nvPr/>
        </p:nvSpPr>
        <p:spPr>
          <a:xfrm>
            <a:off x="323152" y="1166842"/>
            <a:ext cx="11545695"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bash-4.2$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makeblastdb</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makeblastdb</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 [-help]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[-in </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input_file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input_type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dbtype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molecule_type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[-title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database_title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parse_seqids</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hash_index</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mask_data</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mask_data_files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mask_algo_ids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mask_desc</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mask_algo_descriptions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gi_mask</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gi_mask_name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gi_based_mask_names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[-out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max_file_sz</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number_of_bytes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[-logfile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File_Name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taxid_map</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TaxIDMapFile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[-version]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Application to create BLAST databases, version 2.7.1+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Use '-help' to print detailed descriptions of command line arguments</a:t>
            </a:r>
          </a:p>
        </p:txBody>
      </p:sp>
    </p:spTree>
    <p:extLst>
      <p:ext uri="{BB962C8B-B14F-4D97-AF65-F5344CB8AC3E}">
        <p14:creationId xmlns:p14="http://schemas.microsoft.com/office/powerpoint/2010/main" val="2504217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737F2-AF59-974F-9BF6-27A1DC29A120}"/>
              </a:ext>
            </a:extLst>
          </p:cNvPr>
          <p:cNvSpPr txBox="1"/>
          <p:nvPr/>
        </p:nvSpPr>
        <p:spPr>
          <a:xfrm>
            <a:off x="163335" y="281984"/>
            <a:ext cx="93794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Default tabular output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outfmt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6):  (gene 10 from bacteriophage Zhengyi against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actinophagedb</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9D12183E-841B-D546-B6C4-359DD43E191C}"/>
              </a:ext>
            </a:extLst>
          </p:cNvPr>
          <p:cNvSpPr txBox="1"/>
          <p:nvPr/>
        </p:nvSpPr>
        <p:spPr>
          <a:xfrm>
            <a:off x="163335" y="928315"/>
            <a:ext cx="11546751" cy="50013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94287_EugeneKrabs_Draft_10	99.463	745	4	0	1	745	1	745	0.0	1544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311157_Unphazed_10	85.542	747	106	1	1	745	1	747	0.0	1338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325083_Xitlalli_Draft_10	85.906	745	103	1	3	745	4	748	0.0	1337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15244_ArMaWen_10	85.542	747	106	1	1	745	1	747	0.0	1337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169244_LilyLou_11	85.408	747	107	1	1	745	1	747	0.0	1335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288178_Stormbreaker_Draft_10	85.638	745	105	1	3	745	4	748	0.0	1332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35842_BlueRugrat_Draft_10	85.599	743	105	1	5	745	3	745	0.0	1330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301381_TinyTimothy_10	84.688	738	105	2	8	745	4	733	0.0	1288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319351_Wesak_10	84.553	738	106	2	8	745	4	733	0.0	1285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233484_Phogo_10	81.392	747	129	4	1	745	1	739	0.0	1245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5978_Alex44_10	81.258	747	130	4	1	745	1	739	0.0	1243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219502_Pabst_Draft_11	75.963	753	165	7	3	745	4	750	0.0	1155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5386_Akoni_10	60.881	772	242	11	5	745	7	749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16330_Ashton_10	60.881	772	242	11	5	745	7	749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6996_AloeVera_Draft_10	61.061	773	239	12	5	745	4	746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307288_Truong_10	60.931	773	240	12	5	745	7	749	0.0	887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97649_Fede_Draft_10	61.282	749	269	13	5	745	4	739	0.0	879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17656_Atraxi_Draft_10	60.610	754	261	12	5	745	4	734	0.0	874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184880_Mazun_Draft_10	60.898	757	248	15	7	745	6	732	0.0	870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234940_PhriedRice_10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234112_Phractured_10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229391_Phedro_10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228522_Pharky_10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14465_Arete_11	37.517	757	416	19	3	745	13	726	1.30e-133	414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45652_Burro_10	37.813	759	403	21	7	745	15	724	3.58e-130	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13154_Araxxi_10	36.842	760	413	21	5	745	14	725	2.12e-124	390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307086_Troy_42	26.267	750	406	35	6	721	2	638	1.45e-33	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265199_SamW_42	26.267	750	406	35	6	721	2	638	1.45e-33	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164472_Lederberg_42	26.267	750	406	35	6	721	2	638	1.45e-33	139</a:t>
            </a:r>
          </a:p>
        </p:txBody>
      </p:sp>
      <p:sp>
        <p:nvSpPr>
          <p:cNvPr id="5" name="TextBox 4">
            <a:extLst>
              <a:ext uri="{FF2B5EF4-FFF2-40B4-BE49-F238E27FC236}">
                <a16:creationId xmlns:a16="http://schemas.microsoft.com/office/drawing/2014/main" id="{8645747F-60D5-E94A-8EB1-27BB758F9F56}"/>
              </a:ext>
            </a:extLst>
          </p:cNvPr>
          <p:cNvSpPr txBox="1"/>
          <p:nvPr/>
        </p:nvSpPr>
        <p:spPr>
          <a:xfrm>
            <a:off x="345989" y="6215449"/>
            <a:ext cx="11319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Often looks strange, because some entries run into the next tab – making the font smaller, or loading it into excel helps.  </a:t>
            </a:r>
          </a:p>
        </p:txBody>
      </p:sp>
    </p:spTree>
    <p:extLst>
      <p:ext uri="{BB962C8B-B14F-4D97-AF65-F5344CB8AC3E}">
        <p14:creationId xmlns:p14="http://schemas.microsoft.com/office/powerpoint/2010/main" val="23989334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737F2-AF59-974F-9BF6-27A1DC29A120}"/>
              </a:ext>
            </a:extLst>
          </p:cNvPr>
          <p:cNvSpPr txBox="1"/>
          <p:nvPr/>
        </p:nvSpPr>
        <p:spPr>
          <a:xfrm>
            <a:off x="93816" y="133703"/>
            <a:ext cx="120981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Default tabular output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outfmt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7): gene all proteins in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Hfx</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genome against a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nanohaloarchaeal</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genome  (strain SG9)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5">
            <a:extLst>
              <a:ext uri="{FF2B5EF4-FFF2-40B4-BE49-F238E27FC236}">
                <a16:creationId xmlns:a16="http://schemas.microsoft.com/office/drawing/2014/main" id="{D246BCC5-5157-1E42-B322-BC5A88D5F6C2}"/>
              </a:ext>
            </a:extLst>
          </p:cNvPr>
          <p:cNvSpPr/>
          <p:nvPr/>
        </p:nvSpPr>
        <p:spPr>
          <a:xfrm>
            <a:off x="284205" y="558747"/>
            <a:ext cx="11623589" cy="54476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WP_004040797.1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11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AOV94602.1	45.000	20	11	0	66	85	1240	1259	0.14	26.6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AOV95267.1	27.273	66	38	3	25	84	354	415	0.37	25.4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AOV94348.1	50.000	14	7	0	104	117	44	57	2.8	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AOV94453.1	25.000	60	43	1	57	116	352	409	3.2	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AOV94962.1	27.869	61	42	2	15	73	547	607	3.2	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AOV94961.1	20.909	110	75	3	10	117	8	107	4.0	21.9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AOV94654.1	66.667	15	5	0	82	96	314	328	6.7	21.6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AOV94708.1	37.500	24	15	0	62	85	8	31	6.9	21.6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AOV94738.1	41.935	31	18	0	30	60	487	517	7.9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AOV94984.1	37.143	35	20	1	27	59	722	756	8.7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AOV94472.1	28.235	85	57	1	6	86	142	226	9.4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BLASTP 2.7.1+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WP_004040798.1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2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WP_004040798.1	AOV95137.1	28.889	45	32	0	7	51	15	59	0.23	25.8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WP_004040798.1	AOV95296.1	50.000	14	7	0	125	138	243	256	6.7	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BLASTP 2.7.1+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WP_004040800.1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13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WP_004040800.1	AOV94411.1	30.645	62	42	1	247	307	18	79	0.83	26.2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p>
        </p:txBody>
      </p:sp>
      <p:sp>
        <p:nvSpPr>
          <p:cNvPr id="7" name="TextBox 6">
            <a:extLst>
              <a:ext uri="{FF2B5EF4-FFF2-40B4-BE49-F238E27FC236}">
                <a16:creationId xmlns:a16="http://schemas.microsoft.com/office/drawing/2014/main" id="{BBD02754-4A60-CE4D-AECB-4E8F7123FA81}"/>
              </a:ext>
            </a:extLst>
          </p:cNvPr>
          <p:cNvSpPr txBox="1"/>
          <p:nvPr/>
        </p:nvSpPr>
        <p:spPr>
          <a:xfrm>
            <a:off x="333632" y="6227805"/>
            <a:ext cx="6298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Continues for all ~4000 genes in the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genome.  </a:t>
            </a:r>
          </a:p>
        </p:txBody>
      </p:sp>
    </p:spTree>
    <p:extLst>
      <p:ext uri="{BB962C8B-B14F-4D97-AF65-F5344CB8AC3E}">
        <p14:creationId xmlns:p14="http://schemas.microsoft.com/office/powerpoint/2010/main" val="2211019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693E71C-ADC8-AA49-AB59-8BDFC5122811}"/>
              </a:ext>
            </a:extLst>
          </p:cNvPr>
          <p:cNvGraphicFramePr>
            <a:graphicFrameLocks/>
          </p:cNvGraphicFramePr>
          <p:nvPr/>
        </p:nvGraphicFramePr>
        <p:xfrm>
          <a:off x="732087" y="866274"/>
          <a:ext cx="7423150" cy="533767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7F4F3A3-106B-9140-A440-F4ACAEC8DA54}"/>
              </a:ext>
            </a:extLst>
          </p:cNvPr>
          <p:cNvSpPr txBox="1"/>
          <p:nvPr/>
        </p:nvSpPr>
        <p:spPr>
          <a:xfrm>
            <a:off x="3368841" y="1307432"/>
            <a:ext cx="773673" cy="369332"/>
          </a:xfrm>
          <a:prstGeom prst="rect">
            <a:avLst/>
          </a:prstGeom>
          <a:noFill/>
        </p:spPr>
        <p:txBody>
          <a:bodyPr wrap="none" rtlCol="0">
            <a:spAutoFit/>
          </a:bodyPr>
          <a:lstStyle/>
          <a:p>
            <a:r>
              <a:rPr lang="en-US" dirty="0"/>
              <a:t>MEAN</a:t>
            </a:r>
          </a:p>
        </p:txBody>
      </p:sp>
      <p:cxnSp>
        <p:nvCxnSpPr>
          <p:cNvPr id="7" name="Straight Arrow Connector 6">
            <a:extLst>
              <a:ext uri="{FF2B5EF4-FFF2-40B4-BE49-F238E27FC236}">
                <a16:creationId xmlns:a16="http://schemas.microsoft.com/office/drawing/2014/main" id="{5BF9FC1C-704F-7147-8971-1DEE028F00D8}"/>
              </a:ext>
            </a:extLst>
          </p:cNvPr>
          <p:cNvCxnSpPr/>
          <p:nvPr/>
        </p:nvCxnSpPr>
        <p:spPr>
          <a:xfrm>
            <a:off x="375567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6EEE9F-C72B-FA4C-8EF1-DA6801890056}"/>
              </a:ext>
            </a:extLst>
          </p:cNvPr>
          <p:cNvCxnSpPr/>
          <p:nvPr/>
        </p:nvCxnSpPr>
        <p:spPr>
          <a:xfrm>
            <a:off x="475028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A12F602-E84B-2542-A11C-9832C1DDE77F}"/>
              </a:ext>
            </a:extLst>
          </p:cNvPr>
          <p:cNvCxnSpPr/>
          <p:nvPr/>
        </p:nvCxnSpPr>
        <p:spPr>
          <a:xfrm>
            <a:off x="574489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605AE8-D87A-6B45-A8E3-A8F5B9A4DD7B}"/>
              </a:ext>
            </a:extLst>
          </p:cNvPr>
          <p:cNvSpPr txBox="1"/>
          <p:nvPr/>
        </p:nvSpPr>
        <p:spPr>
          <a:xfrm>
            <a:off x="3787950" y="2446418"/>
            <a:ext cx="930063" cy="369332"/>
          </a:xfrm>
          <a:prstGeom prst="rect">
            <a:avLst/>
          </a:prstGeom>
          <a:noFill/>
        </p:spPr>
        <p:txBody>
          <a:bodyPr wrap="none" rtlCol="0">
            <a:spAutoFit/>
          </a:bodyPr>
          <a:lstStyle/>
          <a:p>
            <a:r>
              <a:rPr lang="en-US" dirty="0"/>
              <a:t>STDDEV</a:t>
            </a:r>
          </a:p>
        </p:txBody>
      </p:sp>
      <p:cxnSp>
        <p:nvCxnSpPr>
          <p:cNvPr id="11" name="Straight Arrow Connector 10">
            <a:extLst>
              <a:ext uri="{FF2B5EF4-FFF2-40B4-BE49-F238E27FC236}">
                <a16:creationId xmlns:a16="http://schemas.microsoft.com/office/drawing/2014/main" id="{A4E652A3-C7A6-3548-9027-06ED80114E0A}"/>
              </a:ext>
            </a:extLst>
          </p:cNvPr>
          <p:cNvCxnSpPr/>
          <p:nvPr/>
        </p:nvCxnSpPr>
        <p:spPr>
          <a:xfrm>
            <a:off x="6739507" y="2816114"/>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362457-3E2D-6945-9C78-332867160A9E}"/>
              </a:ext>
            </a:extLst>
          </p:cNvPr>
          <p:cNvCxnSpPr>
            <a:cxnSpLocks/>
          </p:cNvCxnSpPr>
          <p:nvPr/>
        </p:nvCxnSpPr>
        <p:spPr>
          <a:xfrm>
            <a:off x="7843861" y="2061589"/>
            <a:ext cx="0" cy="569495"/>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D88912-1664-C848-B9B8-390C387704E4}"/>
              </a:ext>
            </a:extLst>
          </p:cNvPr>
          <p:cNvSpPr txBox="1"/>
          <p:nvPr/>
        </p:nvSpPr>
        <p:spPr>
          <a:xfrm>
            <a:off x="6779268" y="1347538"/>
            <a:ext cx="1835759" cy="646331"/>
          </a:xfrm>
          <a:prstGeom prst="rect">
            <a:avLst/>
          </a:prstGeom>
          <a:noFill/>
        </p:spPr>
        <p:txBody>
          <a:bodyPr wrap="none" rtlCol="0">
            <a:spAutoFit/>
          </a:bodyPr>
          <a:lstStyle/>
          <a:p>
            <a:r>
              <a:rPr lang="en-US" dirty="0"/>
              <a:t>Alignment Score </a:t>
            </a:r>
          </a:p>
          <a:p>
            <a:r>
              <a:rPr lang="en-US" dirty="0"/>
              <a:t>Actual Sequences</a:t>
            </a:r>
          </a:p>
        </p:txBody>
      </p:sp>
      <p:sp>
        <p:nvSpPr>
          <p:cNvPr id="15" name="TextBox 14">
            <a:extLst>
              <a:ext uri="{FF2B5EF4-FFF2-40B4-BE49-F238E27FC236}">
                <a16:creationId xmlns:a16="http://schemas.microsoft.com/office/drawing/2014/main" id="{47C3B6A3-BAD6-2943-9232-42E08648B034}"/>
              </a:ext>
            </a:extLst>
          </p:cNvPr>
          <p:cNvSpPr txBox="1"/>
          <p:nvPr/>
        </p:nvSpPr>
        <p:spPr>
          <a:xfrm>
            <a:off x="9314925" y="3059668"/>
            <a:ext cx="1426865" cy="369332"/>
          </a:xfrm>
          <a:prstGeom prst="rect">
            <a:avLst/>
          </a:prstGeom>
          <a:noFill/>
        </p:spPr>
        <p:txBody>
          <a:bodyPr wrap="none" rtlCol="0">
            <a:spAutoFit/>
          </a:bodyPr>
          <a:lstStyle/>
          <a:p>
            <a:r>
              <a:rPr lang="en-US" b="1" dirty="0"/>
              <a:t>z Score = 4.1 </a:t>
            </a:r>
          </a:p>
        </p:txBody>
      </p:sp>
      <p:sp>
        <p:nvSpPr>
          <p:cNvPr id="13" name="Title 1">
            <a:extLst>
              <a:ext uri="{FF2B5EF4-FFF2-40B4-BE49-F238E27FC236}">
                <a16:creationId xmlns:a16="http://schemas.microsoft.com/office/drawing/2014/main" id="{FA731CC0-97CF-1C49-9C94-13F863AA9D3A}"/>
              </a:ext>
            </a:extLst>
          </p:cNvPr>
          <p:cNvSpPr>
            <a:spLocks noGrp="1"/>
          </p:cNvSpPr>
          <p:nvPr>
            <p:ph type="title"/>
          </p:nvPr>
        </p:nvSpPr>
        <p:spPr>
          <a:xfrm>
            <a:off x="295060" y="201448"/>
            <a:ext cx="10515600" cy="315912"/>
          </a:xfrm>
        </p:spPr>
        <p:txBody>
          <a:bodyPr>
            <a:normAutofit fontScale="90000"/>
          </a:bodyPr>
          <a:lstStyle/>
          <a:p>
            <a:r>
              <a:rPr lang="en-US" dirty="0"/>
              <a:t>z -score </a:t>
            </a:r>
          </a:p>
        </p:txBody>
      </p:sp>
    </p:spTree>
    <p:extLst>
      <p:ext uri="{BB962C8B-B14F-4D97-AF65-F5344CB8AC3E}">
        <p14:creationId xmlns:p14="http://schemas.microsoft.com/office/powerpoint/2010/main" val="33927887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2">
            <a:extLst>
              <a:ext uri="{FF2B5EF4-FFF2-40B4-BE49-F238E27FC236}">
                <a16:creationId xmlns:a16="http://schemas.microsoft.com/office/drawing/2014/main" id="{03ACDE14-EF2E-7543-A004-5D075840A5AE}"/>
              </a:ext>
            </a:extLst>
          </p:cNvPr>
          <p:cNvSpPr txBox="1">
            <a:spLocks noChangeArrowheads="1"/>
          </p:cNvSpPr>
          <p:nvPr/>
        </p:nvSpPr>
        <p:spPr bwMode="auto">
          <a:xfrm>
            <a:off x="2133600" y="914401"/>
            <a:ext cx="838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favored operating system flavor in computational biology is UNIX/LINUX.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command line is similar to DOS.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Some of the frequently used commands are </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here</a:t>
            </a: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3">
            <a:extLst>
              <a:ext uri="{FF2B5EF4-FFF2-40B4-BE49-F238E27FC236}">
                <a16:creationId xmlns:a16="http://schemas.microsoft.com/office/drawing/2014/main" id="{D8700084-B6AF-8A43-9933-27D1DA97460D}"/>
              </a:ext>
            </a:extLst>
          </p:cNvPr>
          <p:cNvSpPr>
            <a:spLocks noGrp="1" noChangeArrowheads="1"/>
          </p:cNvSpPr>
          <p:nvPr>
            <p:ph type="title" idx="4294967295"/>
          </p:nvPr>
        </p:nvSpPr>
        <p:spPr>
          <a:xfrm>
            <a:off x="1524000" y="0"/>
            <a:ext cx="7772400" cy="762000"/>
          </a:xfrm>
        </p:spPr>
        <p:txBody>
          <a:bodyPr/>
          <a:lstStyle/>
          <a:p>
            <a:pPr algn="l" eaLnBrk="1" hangingPunct="1"/>
            <a:r>
              <a:rPr lang="en-US" altLang="en-US">
                <a:ea typeface="ＭＳ Ｐゴシック" panose="020B0600070205080204" pitchFamily="34" charset="-128"/>
              </a:rPr>
              <a:t>Command Line </a:t>
            </a:r>
          </a:p>
        </p:txBody>
      </p:sp>
      <p:sp>
        <p:nvSpPr>
          <p:cNvPr id="67587" name="Text Box 4">
            <a:extLst>
              <a:ext uri="{FF2B5EF4-FFF2-40B4-BE49-F238E27FC236}">
                <a16:creationId xmlns:a16="http://schemas.microsoft.com/office/drawing/2014/main" id="{CFC06422-51AD-DE4D-9F8F-78F417C33B1C}"/>
              </a:ext>
            </a:extLst>
          </p:cNvPr>
          <p:cNvSpPr txBox="1">
            <a:spLocks noChangeArrowheads="1"/>
          </p:cNvSpPr>
          <p:nvPr/>
        </p:nvSpPr>
        <p:spPr bwMode="auto">
          <a:xfrm>
            <a:off x="2133600" y="2438401"/>
            <a:ext cx="33845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pwd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ls –l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hlinkClick r:id="rId4"/>
              </a:rPr>
              <a:t>chmod</a:t>
            </a: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chmod a+x blastall.sh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chmod 755 *.sh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$HOME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passwd</a:t>
            </a:r>
          </a:p>
        </p:txBody>
      </p:sp>
      <p:sp>
        <p:nvSpPr>
          <p:cNvPr id="67588" name="Text Box 5">
            <a:extLst>
              <a:ext uri="{FF2B5EF4-FFF2-40B4-BE49-F238E27FC236}">
                <a16:creationId xmlns:a16="http://schemas.microsoft.com/office/drawing/2014/main" id="{B0C2B699-FE77-5848-9C24-72703E723C92}"/>
              </a:ext>
            </a:extLst>
          </p:cNvPr>
          <p:cNvSpPr txBox="1">
            <a:spLocks noChangeArrowheads="1"/>
          </p:cNvSpPr>
          <p:nvPr/>
        </p:nvSpPr>
        <p:spPr bwMode="auto">
          <a:xfrm>
            <a:off x="6096000" y="2438401"/>
            <a:ext cx="4038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aux</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rm</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more</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cat </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vi (text editor)</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aux</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ssh</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sftp</a:t>
            </a:r>
          </a:p>
        </p:txBody>
      </p:sp>
      <p:sp>
        <p:nvSpPr>
          <p:cNvPr id="67589" name="Text Box 6">
            <a:extLst>
              <a:ext uri="{FF2B5EF4-FFF2-40B4-BE49-F238E27FC236}">
                <a16:creationId xmlns:a16="http://schemas.microsoft.com/office/drawing/2014/main" id="{12A5A6AE-BCAD-1446-95B9-966AB9384969}"/>
              </a:ext>
            </a:extLst>
          </p:cNvPr>
          <p:cNvSpPr txBox="1">
            <a:spLocks noChangeArrowheads="1"/>
          </p:cNvSpPr>
          <p:nvPr/>
        </p:nvSpPr>
        <p:spPr bwMode="auto">
          <a:xfrm>
            <a:off x="2057400" y="5715001"/>
            <a:ext cx="85227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an </a:t>
            </a:r>
            <a:r>
              <a:rPr kumimoji="0" lang="ja-JP"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ok</a:t>
            </a:r>
            <a:r>
              <a:rPr kumimoji="0" lang="ja-JP"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ssh program is </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5"/>
              </a:rPr>
              <a:t>putty</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UConn also has a site license for the ssh program from </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6" action="ppaction://hlinkfile"/>
              </a:rPr>
              <a:t>ssh.com </a:t>
            </a: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01619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2">
            <a:extLst>
              <a:ext uri="{FF2B5EF4-FFF2-40B4-BE49-F238E27FC236}">
                <a16:creationId xmlns:a16="http://schemas.microsoft.com/office/drawing/2014/main" id="{459FBC35-F951-A848-9A80-7EDD6FEC42C0}"/>
              </a:ext>
            </a:extLst>
          </p:cNvPr>
          <p:cNvSpPr txBox="1">
            <a:spLocks noChangeArrowheads="1"/>
          </p:cNvSpPr>
          <p:nvPr/>
        </p:nvSpPr>
        <p:spPr bwMode="auto">
          <a:xfrm>
            <a:off x="1655763" y="228601"/>
            <a:ext cx="7008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on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unix</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commands:  man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a:t>
            </a:r>
          </a:p>
        </p:txBody>
      </p:sp>
      <p:pic>
        <p:nvPicPr>
          <p:cNvPr id="69634" name="Picture 3">
            <a:extLst>
              <a:ext uri="{FF2B5EF4-FFF2-40B4-BE49-F238E27FC236}">
                <a16:creationId xmlns:a16="http://schemas.microsoft.com/office/drawing/2014/main" id="{DD27A99C-08C5-B34B-8103-C095A309CA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890589"/>
            <a:ext cx="9144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3210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2">
            <a:extLst>
              <a:ext uri="{FF2B5EF4-FFF2-40B4-BE49-F238E27FC236}">
                <a16:creationId xmlns:a16="http://schemas.microsoft.com/office/drawing/2014/main" id="{FC2D2A51-F4A7-064D-981A-8CB46DEABB44}"/>
              </a:ext>
            </a:extLst>
          </p:cNvPr>
          <p:cNvSpPr txBox="1">
            <a:spLocks noChangeArrowheads="1"/>
          </p:cNvSpPr>
          <p:nvPr/>
        </p:nvSpPr>
        <p:spPr bwMode="auto">
          <a:xfrm>
            <a:off x="1655763" y="228601"/>
            <a:ext cx="2500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 </a:t>
            </a:r>
            <a:r>
              <a:rPr kumimoji="0" lang="en-US" altLang="en-US" sz="2400" b="1" i="0" u="none" strike="noStrike" kern="1200" cap="none" spc="0" normalizeH="0" baseline="0" noProof="0">
                <a:ln>
                  <a:noFill/>
                </a:ln>
                <a:solidFill>
                  <a:srgbClr val="000000"/>
                </a:solidFill>
                <a:effectLst/>
                <a:uLnTx/>
                <a:uFillTx/>
                <a:latin typeface="Courier" pitchFamily="2" charset="0"/>
                <a:ea typeface="Courier" pitchFamily="2" charset="0"/>
                <a:cs typeface="Courier" pitchFamily="2" charset="0"/>
              </a:rPr>
              <a:t>command</a:t>
            </a:r>
          </a:p>
        </p:txBody>
      </p:sp>
      <p:pic>
        <p:nvPicPr>
          <p:cNvPr id="70658" name="Picture 1">
            <a:extLst>
              <a:ext uri="{FF2B5EF4-FFF2-40B4-BE49-F238E27FC236}">
                <a16:creationId xmlns:a16="http://schemas.microsoft.com/office/drawing/2014/main" id="{F49A4A71-913F-9748-B81D-607E2FB1E7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4925" y="0"/>
            <a:ext cx="554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4">
            <a:extLst>
              <a:ext uri="{FF2B5EF4-FFF2-40B4-BE49-F238E27FC236}">
                <a16:creationId xmlns:a16="http://schemas.microsoft.com/office/drawing/2014/main" id="{FE3943D7-61A7-F04C-9D7A-257C952B312E}"/>
              </a:ext>
            </a:extLst>
          </p:cNvPr>
          <p:cNvSpPr txBox="1">
            <a:spLocks noChangeArrowheads="1"/>
          </p:cNvSpPr>
          <p:nvPr/>
        </p:nvSpPr>
        <p:spPr bwMode="auto">
          <a:xfrm>
            <a:off x="1914525" y="1155700"/>
            <a:ext cx="3200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 often gives too much information, </a:t>
            </a:r>
            <a:b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google is a great alternative</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70660" name="Picture 6">
            <a:extLst>
              <a:ext uri="{FF2B5EF4-FFF2-40B4-BE49-F238E27FC236}">
                <a16:creationId xmlns:a16="http://schemas.microsoft.com/office/drawing/2014/main" id="{EA7B138A-BE45-D64E-8981-2218D2726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903" y="2078038"/>
            <a:ext cx="4430681" cy="464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2098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4A0526A9-D50D-6542-B604-365519CEFF1A}"/>
              </a:ext>
            </a:extLst>
          </p:cNvPr>
          <p:cNvSpPr>
            <a:spLocks noGrp="1" noChangeArrowheads="1"/>
          </p:cNvSpPr>
          <p:nvPr>
            <p:ph type="title"/>
          </p:nvPr>
        </p:nvSpPr>
        <p:spPr>
          <a:xfrm>
            <a:off x="1524000" y="0"/>
            <a:ext cx="7772400" cy="1143000"/>
          </a:xfrm>
        </p:spPr>
        <p:txBody>
          <a:bodyPr/>
          <a:lstStyle/>
          <a:p>
            <a:pPr algn="l" eaLnBrk="1" hangingPunct="1"/>
            <a:r>
              <a:rPr lang="en-US" altLang="en-US">
                <a:ea typeface="ＭＳ Ｐゴシック" panose="020B0600070205080204" pitchFamily="34" charset="-128"/>
              </a:rPr>
              <a:t>UNIX</a:t>
            </a:r>
          </a:p>
        </p:txBody>
      </p:sp>
      <p:sp>
        <p:nvSpPr>
          <p:cNvPr id="71682" name="Text Box 3">
            <a:extLst>
              <a:ext uri="{FF2B5EF4-FFF2-40B4-BE49-F238E27FC236}">
                <a16:creationId xmlns:a16="http://schemas.microsoft.com/office/drawing/2014/main" id="{779101D0-115B-0540-BF3D-FB56955545D0}"/>
              </a:ext>
            </a:extLst>
          </p:cNvPr>
          <p:cNvSpPr txBox="1">
            <a:spLocks noChangeArrowheads="1"/>
          </p:cNvSpPr>
          <p:nvPr/>
        </p:nvSpPr>
        <p:spPr bwMode="auto">
          <a:xfrm>
            <a:off x="1676400" y="914400"/>
            <a:ext cx="89916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Basic UNIX commands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ls, cd,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cp, rm,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mkdir</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more (or) less, vi,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ps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kill </a:t>
            </a:r>
            <a:r>
              <a:rPr kumimoji="0" lang="en-US" altLang="en-US" sz="2400" b="0" i="0" u="none" strike="noStrike" kern="1200" cap="none" spc="0" normalizeH="0" baseline="0" noProof="0" dirty="0">
                <a:ln>
                  <a:noFill/>
                </a:ln>
                <a:solidFill>
                  <a:srgbClr val="000000"/>
                </a:solidFill>
                <a:effectLst/>
                <a:uLnTx/>
                <a:uFillTx/>
                <a:latin typeface="Lucida Grande" panose="020B0600040502020204" pitchFamily="34" charset="0"/>
                <a:ea typeface="ＭＳ Ｐゴシック" panose="020B0600070205080204" pitchFamily="34" charset="-128"/>
                <a:cs typeface="+mn-cs"/>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9, 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 brief listing is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here</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 a particular pain in the ... . </a:t>
            </a: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Under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unix</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every file has an owner and the owner, his group and everyone else have permissions to read, write and/or execute the file (or they don</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 If you want to see which permissions are currently assigned to your files, type ls -l at the command prompt. </a:t>
            </a:r>
            <a:b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a+x</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*.pl gives everyone execute permission for all files that end with .pl the * is a wildcard. (warning don't ever use rm in conjunction with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For more on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type  </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man </a:t>
            </a:r>
            <a:r>
              <a:rPr kumimoji="0" lang="en-US" altLang="ja-JP" sz="20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chmod</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or see </a:t>
            </a:r>
            <a:r>
              <a:rPr kumimoji="0" lang="en-US" altLang="ja-JP" sz="2000" b="0"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4"/>
              </a:rPr>
              <a:t>here</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b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the OSX GUI you can control click at a file, and change permissions in the info box). Most </a:t>
            </a: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ssh</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clients (FUGU and SSH) allow you to use a GUI to change file permissions (in FUGU ctrl click).</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938997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836A33A3-2E4C-F84B-B695-A585179512AE}"/>
              </a:ext>
            </a:extLst>
          </p:cNvPr>
          <p:cNvSpPr>
            <a:spLocks noGrp="1" noChangeArrowheads="1"/>
          </p:cNvSpPr>
          <p:nvPr>
            <p:ph type="title"/>
          </p:nvPr>
        </p:nvSpPr>
        <p:spPr>
          <a:xfrm>
            <a:off x="1524000" y="0"/>
            <a:ext cx="7772400" cy="1143000"/>
          </a:xfrm>
        </p:spPr>
        <p:txBody>
          <a:bodyPr/>
          <a:lstStyle/>
          <a:p>
            <a:pPr eaLnBrk="1" hangingPunct="1"/>
            <a:r>
              <a:rPr lang="en-US" altLang="en-US">
                <a:ea typeface="ＭＳ Ｐゴシック" panose="020B0600070205080204" pitchFamily="34" charset="-128"/>
              </a:rPr>
              <a:t>Unix - command line interface</a:t>
            </a:r>
          </a:p>
        </p:txBody>
      </p:sp>
      <p:sp>
        <p:nvSpPr>
          <p:cNvPr id="73730" name="Text Box 3">
            <a:extLst>
              <a:ext uri="{FF2B5EF4-FFF2-40B4-BE49-F238E27FC236}">
                <a16:creationId xmlns:a16="http://schemas.microsoft.com/office/drawing/2014/main" id="{00CA7A46-0D23-A74C-B1FA-510F6EB16DE8}"/>
              </a:ext>
            </a:extLst>
          </p:cNvPr>
          <p:cNvSpPr txBox="1">
            <a:spLocks noChangeArrowheads="1"/>
          </p:cNvSpPr>
          <p:nvPr/>
        </p:nvSpPr>
        <p:spPr bwMode="auto">
          <a:xfrm>
            <a:off x="1981200" y="1295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3731" name="Text Box 4">
            <a:extLst>
              <a:ext uri="{FF2B5EF4-FFF2-40B4-BE49-F238E27FC236}">
                <a16:creationId xmlns:a16="http://schemas.microsoft.com/office/drawing/2014/main" id="{7A5C87F4-8BCC-9343-A94A-98FBD83374A5}"/>
              </a:ext>
            </a:extLst>
          </p:cNvPr>
          <p:cNvSpPr txBox="1">
            <a:spLocks noChangeArrowheads="1"/>
          </p:cNvSpPr>
          <p:nvPr/>
        </p:nvSpPr>
        <p:spPr bwMode="auto">
          <a:xfrm>
            <a:off x="1812926" y="1119189"/>
            <a:ext cx="8626475"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tried to execute a command, and you made a mistake, for example, you mistyped a file name, </a:t>
            </a:r>
            <a:r>
              <a:rPr kumimoji="0" lang="en-US" altLang="en-US" sz="24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ＭＳ Ｐゴシック" panose="020B0600070205080204" pitchFamily="34" charset="-128"/>
                <a:cs typeface="+mn-cs"/>
              </a:rPr>
              <a:t>you can recall the last command using the up arrow</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(down arrow for more recent).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are tired typing long filenames, you can use the </a:t>
            </a:r>
            <a:r>
              <a:rPr kumimoji="0" lang="en-US" altLang="en-US" sz="24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ＭＳ Ｐゴシック" panose="020B0600070205080204" pitchFamily="34" charset="-128"/>
                <a:cs typeface="+mn-cs"/>
              </a:rPr>
              <a:t>tab key to complete the line</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provided there is only one way to complete the line.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E.g</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cd /Desktop could be replaced by cd /D&lt;tab&gt;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there are two or more choices you hear a boing, if you hit &lt;tab&gt; again, you get a list of choices.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want to become more familiar with the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unix</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command line, the code-academy has a good introduction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https://www.codecademy.com/courses/learn-the-command-line</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093688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C1F5356B-511A-AB43-8270-8B3CF1996D98}"/>
              </a:ext>
            </a:extLst>
          </p:cNvPr>
          <p:cNvSpPr>
            <a:spLocks noGrp="1" noChangeArrowheads="1"/>
          </p:cNvSpPr>
          <p:nvPr>
            <p:ph type="title"/>
          </p:nvPr>
        </p:nvSpPr>
        <p:spPr>
          <a:xfrm>
            <a:off x="160638" y="-233364"/>
            <a:ext cx="7772400" cy="1143000"/>
          </a:xfrm>
        </p:spPr>
        <p:txBody>
          <a:bodyPr/>
          <a:lstStyle/>
          <a:p>
            <a:pPr algn="l" eaLnBrk="1" hangingPunct="1"/>
            <a:r>
              <a:rPr lang="en-US" altLang="en-US" dirty="0">
                <a:ea typeface="ＭＳ Ｐゴシック" panose="020B0600070205080204" pitchFamily="34" charset="-128"/>
              </a:rPr>
              <a:t>characters at the end of lines</a:t>
            </a:r>
          </a:p>
        </p:txBody>
      </p:sp>
      <p:sp>
        <p:nvSpPr>
          <p:cNvPr id="75778" name="Text Box 3">
            <a:extLst>
              <a:ext uri="{FF2B5EF4-FFF2-40B4-BE49-F238E27FC236}">
                <a16:creationId xmlns:a16="http://schemas.microsoft.com/office/drawing/2014/main" id="{AD849ECB-A226-9542-A811-01615A1B4592}"/>
              </a:ext>
            </a:extLst>
          </p:cNvPr>
          <p:cNvSpPr txBox="1">
            <a:spLocks noChangeArrowheads="1"/>
          </p:cNvSpPr>
          <p:nvPr/>
        </p:nvSpPr>
        <p:spPr bwMode="auto">
          <a:xfrm>
            <a:off x="1752600" y="1066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9" name="Text Box 4">
            <a:extLst>
              <a:ext uri="{FF2B5EF4-FFF2-40B4-BE49-F238E27FC236}">
                <a16:creationId xmlns:a16="http://schemas.microsoft.com/office/drawing/2014/main" id="{F79F1D70-ACCD-1B49-9413-C4E9E999F446}"/>
              </a:ext>
            </a:extLst>
          </p:cNvPr>
          <p:cNvSpPr txBox="1">
            <a:spLocks noChangeArrowheads="1"/>
          </p:cNvSpPr>
          <p:nvPr/>
        </p:nvSpPr>
        <p:spPr bwMode="auto">
          <a:xfrm>
            <a:off x="94735" y="909636"/>
            <a:ext cx="11936627"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File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tranfers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from Windows to UNIX and return: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End of Line characters are a problem. Under Windows DO NOT use notepad, it does not understand UNIX newline symbols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Best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write your programs under UNIX using vi or vim (or any other editor you are comfortable 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2nd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best is to use a text editor like </a:t>
            </a:r>
            <a:r>
              <a:rPr kumimoji="0" lang="en-US" altLang="en-US" sz="1800" b="0" i="0" u="sng"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bbedit</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(very nice and free program for UNIX). Like vi and vim it provides context dependent coloring.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3rd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best is to remove end of line symbols in a UNIX editor or use sed (Stream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EDitor</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after you transferred the file: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sed s/.$// </a:t>
            </a:r>
            <a:r>
              <a:rPr kumimoji="0" lang="en-US" altLang="en-US" sz="18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name_of_WINDOWS_infile</a:t>
            </a: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 &gt; </a:t>
            </a:r>
            <a:r>
              <a:rPr kumimoji="0" lang="en-US" altLang="en-US" sz="18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name_of_UNIX_outfile</a:t>
            </a: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(This replaces the last non letter character before the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eol</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with nothing)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Some versions of office allow to save files as UNIX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textfiles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but ...</a:t>
            </a: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 related problem is encountered by Mac users. Many older text editors will use MAC carriage returns at the end of the line. Most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unix</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programs will not be able to handle these. In a terminal window you could use the following command to convert your file: </a:t>
            </a:r>
            <a:b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 &lt; </a:t>
            </a:r>
            <a:r>
              <a:rPr kumimoji="0" lang="en-US" altLang="ja-JP"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name_of_the_Mac_file</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&gt; </a:t>
            </a:r>
            <a:r>
              <a:rPr kumimoji="0" lang="en-US" altLang="ja-JP"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name_of_the_unix_file</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EoL</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confusion is very inconvenient, but there really is no easy solution, tough luck; and you better know about this in case something goes wrong.</a:t>
            </a:r>
          </a:p>
        </p:txBody>
      </p:sp>
    </p:spTree>
    <p:extLst>
      <p:ext uri="{BB962C8B-B14F-4D97-AF65-F5344CB8AC3E}">
        <p14:creationId xmlns:p14="http://schemas.microsoft.com/office/powerpoint/2010/main" val="3284049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207788D7-E0B5-E440-B10A-40C02377B1EA}"/>
              </a:ext>
            </a:extLst>
          </p:cNvPr>
          <p:cNvSpPr>
            <a:spLocks noGrp="1" noChangeArrowheads="1"/>
          </p:cNvSpPr>
          <p:nvPr>
            <p:ph type="title"/>
          </p:nvPr>
        </p:nvSpPr>
        <p:spPr/>
        <p:txBody>
          <a:bodyPr/>
          <a:lstStyle/>
          <a:p>
            <a:pPr algn="l" eaLnBrk="1" hangingPunct="1"/>
            <a:r>
              <a:rPr lang="en-US" altLang="en-US" sz="2400">
                <a:latin typeface="Arial" panose="020B0604020202020204" pitchFamily="34" charset="0"/>
                <a:ea typeface="ＭＳ Ｐゴシック" panose="020B0600070205080204" pitchFamily="34" charset="-128"/>
              </a:rPr>
              <a:t>Special characters:</a:t>
            </a:r>
            <a:endParaRPr lang="en-US" altLang="en-US">
              <a:latin typeface="Arial" panose="020B0604020202020204" pitchFamily="34" charset="0"/>
              <a:ea typeface="ＭＳ Ｐゴシック" panose="020B0600070205080204" pitchFamily="34" charset="-128"/>
            </a:endParaRPr>
          </a:p>
        </p:txBody>
      </p:sp>
      <p:sp>
        <p:nvSpPr>
          <p:cNvPr id="77826" name="Rectangle 3">
            <a:extLst>
              <a:ext uri="{FF2B5EF4-FFF2-40B4-BE49-F238E27FC236}">
                <a16:creationId xmlns:a16="http://schemas.microsoft.com/office/drawing/2014/main" id="{4A0B25A3-75DA-F84A-A296-F5D42EEBA1D2}"/>
              </a:ext>
            </a:extLst>
          </p:cNvPr>
          <p:cNvSpPr>
            <a:spLocks noChangeArrowheads="1"/>
          </p:cNvSpPr>
          <p:nvPr/>
        </p:nvSpPr>
        <p:spPr bwMode="auto">
          <a:xfrm>
            <a:off x="4038600" y="1965326"/>
            <a:ext cx="1860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 #newline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 #tab</a:t>
            </a:r>
            <a:r>
              <a:rPr kumimoji="0" lang="en-US" altLang="en-US" sz="16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 </a:t>
            </a:r>
          </a:p>
        </p:txBody>
      </p:sp>
    </p:spTree>
    <p:extLst>
      <p:ext uri="{BB962C8B-B14F-4D97-AF65-F5344CB8AC3E}">
        <p14:creationId xmlns:p14="http://schemas.microsoft.com/office/powerpoint/2010/main" val="27810996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2">
            <a:extLst>
              <a:ext uri="{FF2B5EF4-FFF2-40B4-BE49-F238E27FC236}">
                <a16:creationId xmlns:a16="http://schemas.microsoft.com/office/drawing/2014/main" id="{16E636B0-2B45-764F-9367-A9E9D9A52D6C}"/>
              </a:ext>
            </a:extLst>
          </p:cNvPr>
          <p:cNvSpPr txBox="1">
            <a:spLocks noChangeArrowheads="1"/>
          </p:cNvSpPr>
          <p:nvPr/>
        </p:nvSpPr>
        <p:spPr bwMode="auto">
          <a:xfrm>
            <a:off x="290512" y="176345"/>
            <a:ext cx="5805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To move files between local PC and server:</a:t>
            </a:r>
          </a:p>
        </p:txBody>
      </p:sp>
      <p:sp>
        <p:nvSpPr>
          <p:cNvPr id="79874" name="TextBox 3">
            <a:extLst>
              <a:ext uri="{FF2B5EF4-FFF2-40B4-BE49-F238E27FC236}">
                <a16:creationId xmlns:a16="http://schemas.microsoft.com/office/drawing/2014/main" id="{20B80A60-166C-D44E-8725-48385153543C}"/>
              </a:ext>
            </a:extLst>
          </p:cNvPr>
          <p:cNvSpPr txBox="1">
            <a:spLocks noChangeArrowheads="1"/>
          </p:cNvSpPr>
          <p:nvPr/>
        </p:nvSpPr>
        <p:spPr bwMode="auto">
          <a:xfrm>
            <a:off x="834259" y="874455"/>
            <a:ext cx="8610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machines: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install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Filezilla</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client for transfer and putty as terminal.</a:t>
            </a:r>
            <a:b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Macintosh computers: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install Filezilla (client!) from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https://filezilla-project.org/</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C8817260-EC51-A547-9CC0-D3DC676FE1DA}"/>
              </a:ext>
            </a:extLst>
          </p:cNvPr>
          <p:cNvSpPr txBox="1"/>
          <p:nvPr/>
        </p:nvSpPr>
        <p:spPr>
          <a:xfrm>
            <a:off x="290512" y="2868087"/>
            <a:ext cx="8322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To establish a command line connection via </a:t>
            </a:r>
            <a:r>
              <a:rPr kumimoji="0" lang="en-US" sz="2400" b="1" i="0" u="none" strike="noStrike" kern="1200" cap="none" spc="0" normalizeH="0" baseline="0" noProof="0" dirty="0" err="1">
                <a:ln>
                  <a:noFill/>
                </a:ln>
                <a:solidFill>
                  <a:srgbClr val="000000"/>
                </a:solidFill>
                <a:effectLst/>
                <a:uLnTx/>
                <a:uFillTx/>
                <a:latin typeface="Times New Roman"/>
                <a:ea typeface="+mn-ea"/>
                <a:cs typeface="+mn-cs"/>
              </a:rPr>
              <a:t>ssh</a:t>
            </a:r>
            <a:r>
              <a:rPr kumimoji="0" lang="en-US" sz="2400" b="1" i="0" u="none" strike="noStrike" kern="1200" cap="none" spc="0" normalizeH="0" baseline="0" noProof="0" dirty="0">
                <a:ln>
                  <a:noFill/>
                </a:ln>
                <a:solidFill>
                  <a:srgbClr val="000000"/>
                </a:solidFill>
                <a:effectLst/>
                <a:uLnTx/>
                <a:uFillTx/>
                <a:latin typeface="Times New Roman"/>
                <a:ea typeface="+mn-ea"/>
                <a:cs typeface="+mn-cs"/>
              </a:rPr>
              <a:t> (secure shell): </a:t>
            </a:r>
          </a:p>
        </p:txBody>
      </p:sp>
      <p:sp>
        <p:nvSpPr>
          <p:cNvPr id="5" name="TextBox 3">
            <a:extLst>
              <a:ext uri="{FF2B5EF4-FFF2-40B4-BE49-F238E27FC236}">
                <a16:creationId xmlns:a16="http://schemas.microsoft.com/office/drawing/2014/main" id="{973A2F0B-C4E4-2444-8E97-A860C4D298C9}"/>
              </a:ext>
            </a:extLst>
          </p:cNvPr>
          <p:cNvSpPr txBox="1">
            <a:spLocks noChangeArrowheads="1"/>
          </p:cNvSpPr>
          <p:nvPr/>
        </p:nvSpPr>
        <p:spPr bwMode="auto">
          <a:xfrm>
            <a:off x="834259" y="3429000"/>
            <a:ext cx="1135774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machines: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PuTTY to establish an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ssh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connection</a:t>
            </a:r>
            <a:b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There are more user-friendly programs (e.g., </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Bitvise</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SSH Client); however, UConn’s bioinformatics cluster Xanadu uses different nodes for file transfer and </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ssh</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connections, thus the program with more bells and whistles that assume the same address for both doesn’t help much, and mainly creates confusion.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Macintosh computers: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the terminal program that is part of the operating system (in the Applications/Utilities folder</a:t>
            </a:r>
          </a:p>
        </p:txBody>
      </p:sp>
    </p:spTree>
    <p:extLst>
      <p:ext uri="{BB962C8B-B14F-4D97-AF65-F5344CB8AC3E}">
        <p14:creationId xmlns:p14="http://schemas.microsoft.com/office/powerpoint/2010/main" val="1286723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9E1B-1718-CA4E-955E-78BCEB3CE9C7}"/>
              </a:ext>
            </a:extLst>
          </p:cNvPr>
          <p:cNvSpPr>
            <a:spLocks noGrp="1"/>
          </p:cNvSpPr>
          <p:nvPr>
            <p:ph type="title"/>
          </p:nvPr>
        </p:nvSpPr>
        <p:spPr>
          <a:xfrm>
            <a:off x="838200" y="365126"/>
            <a:ext cx="10515600" cy="315912"/>
          </a:xfrm>
        </p:spPr>
        <p:txBody>
          <a:bodyPr>
            <a:normAutofit fontScale="90000"/>
          </a:bodyPr>
          <a:lstStyle/>
          <a:p>
            <a:r>
              <a:rPr lang="en-US" dirty="0"/>
              <a:t>z -score </a:t>
            </a:r>
          </a:p>
        </p:txBody>
      </p:sp>
      <p:pic>
        <p:nvPicPr>
          <p:cNvPr id="5" name="Graphic 4">
            <a:extLst>
              <a:ext uri="{FF2B5EF4-FFF2-40B4-BE49-F238E27FC236}">
                <a16:creationId xmlns:a16="http://schemas.microsoft.com/office/drawing/2014/main" id="{F4FC0597-8440-0D47-ADEB-D2DB8225A5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407570"/>
            <a:ext cx="10423358" cy="7817520"/>
          </a:xfrm>
          <a:prstGeom prst="rect">
            <a:avLst/>
          </a:prstGeom>
        </p:spPr>
      </p:pic>
      <p:sp>
        <p:nvSpPr>
          <p:cNvPr id="6" name="TextBox 5">
            <a:extLst>
              <a:ext uri="{FF2B5EF4-FFF2-40B4-BE49-F238E27FC236}">
                <a16:creationId xmlns:a16="http://schemas.microsoft.com/office/drawing/2014/main" id="{3C6ECF39-EC1F-2241-8219-48B31F4452B2}"/>
              </a:ext>
            </a:extLst>
          </p:cNvPr>
          <p:cNvSpPr txBox="1"/>
          <p:nvPr/>
        </p:nvSpPr>
        <p:spPr>
          <a:xfrm>
            <a:off x="381000" y="6400800"/>
            <a:ext cx="5132431" cy="369332"/>
          </a:xfrm>
          <a:prstGeom prst="rect">
            <a:avLst/>
          </a:prstGeom>
          <a:noFill/>
        </p:spPr>
        <p:txBody>
          <a:bodyPr wrap="none" rtlCol="0">
            <a:spAutoFit/>
          </a:bodyPr>
          <a:lstStyle/>
          <a:p>
            <a:r>
              <a:rPr lang="en-US" dirty="0"/>
              <a:t>From: </a:t>
            </a:r>
            <a:r>
              <a:rPr lang="en-US" dirty="0">
                <a:hlinkClick r:id="rId5"/>
              </a:rPr>
              <a:t>https://en.wikipedia.org/wiki/Standard_score</a:t>
            </a:r>
            <a:r>
              <a:rPr lang="en-US" dirty="0"/>
              <a:t> </a:t>
            </a:r>
          </a:p>
        </p:txBody>
      </p:sp>
    </p:spTree>
    <p:extLst>
      <p:ext uri="{BB962C8B-B14F-4D97-AF65-F5344CB8AC3E}">
        <p14:creationId xmlns:p14="http://schemas.microsoft.com/office/powerpoint/2010/main" val="413722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AE347F-12C3-F540-8DF6-30371C07B707}"/>
              </a:ext>
            </a:extLst>
          </p:cNvPr>
          <p:cNvSpPr txBox="1"/>
          <p:nvPr/>
        </p:nvSpPr>
        <p:spPr>
          <a:xfrm>
            <a:off x="810126" y="753979"/>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2A57E16C-1108-FF4B-AA94-0A39A4E9037A}"/>
              </a:ext>
            </a:extLst>
          </p:cNvPr>
          <p:cNvPicPr>
            <a:picLocks noChangeAspect="1"/>
          </p:cNvPicPr>
          <p:nvPr/>
        </p:nvPicPr>
        <p:blipFill>
          <a:blip r:embed="rId3"/>
          <a:stretch>
            <a:fillRect/>
          </a:stretch>
        </p:blipFill>
        <p:spPr>
          <a:xfrm>
            <a:off x="2553114" y="680644"/>
            <a:ext cx="2897159" cy="6177356"/>
          </a:xfrm>
          <a:prstGeom prst="rect">
            <a:avLst/>
          </a:prstGeom>
        </p:spPr>
      </p:pic>
      <p:sp>
        <p:nvSpPr>
          <p:cNvPr id="7" name="TextBox 6">
            <a:extLst>
              <a:ext uri="{FF2B5EF4-FFF2-40B4-BE49-F238E27FC236}">
                <a16:creationId xmlns:a16="http://schemas.microsoft.com/office/drawing/2014/main" id="{B94E9C37-6726-5A41-9E5F-825836A41E62}"/>
              </a:ext>
            </a:extLst>
          </p:cNvPr>
          <p:cNvSpPr txBox="1"/>
          <p:nvPr/>
        </p:nvSpPr>
        <p:spPr>
          <a:xfrm>
            <a:off x="513877" y="908853"/>
            <a:ext cx="1448025" cy="369332"/>
          </a:xfrm>
          <a:prstGeom prst="rect">
            <a:avLst/>
          </a:prstGeom>
          <a:noFill/>
        </p:spPr>
        <p:txBody>
          <a:bodyPr wrap="none" rtlCol="0">
            <a:spAutoFit/>
          </a:bodyPr>
          <a:lstStyle/>
          <a:p>
            <a:r>
              <a:rPr lang="en-US" dirty="0"/>
              <a:t>Modern PRSS</a:t>
            </a:r>
          </a:p>
        </p:txBody>
      </p:sp>
      <p:sp>
        <p:nvSpPr>
          <p:cNvPr id="8" name="TextBox 7">
            <a:extLst>
              <a:ext uri="{FF2B5EF4-FFF2-40B4-BE49-F238E27FC236}">
                <a16:creationId xmlns:a16="http://schemas.microsoft.com/office/drawing/2014/main" id="{3A0F636D-BF87-844E-8239-39AC08950D9F}"/>
              </a:ext>
            </a:extLst>
          </p:cNvPr>
          <p:cNvSpPr txBox="1"/>
          <p:nvPr/>
        </p:nvSpPr>
        <p:spPr>
          <a:xfrm>
            <a:off x="5471294" y="1050182"/>
            <a:ext cx="6237605" cy="4524315"/>
          </a:xfrm>
          <a:prstGeom prst="rect">
            <a:avLst/>
          </a:prstGeom>
          <a:noFill/>
        </p:spPr>
        <p:txBody>
          <a:bodyPr wrap="none" rtlCol="0">
            <a:spAutoFit/>
          </a:bodyPr>
          <a:lstStyle/>
          <a:p>
            <a:r>
              <a:rPr lang="en-US" dirty="0"/>
              <a:t>  </a:t>
            </a:r>
            <a:r>
              <a:rPr lang="en-US" dirty="0">
                <a:latin typeface="Courier New" panose="02070309020205020404" pitchFamily="49" charset="0"/>
                <a:cs typeface="Courier New" panose="02070309020205020404" pitchFamily="49" charset="0"/>
              </a:rPr>
              <a:t>43400 residues in 100 sequences,</a:t>
            </a:r>
          </a:p>
          <a:p>
            <a:r>
              <a:rPr lang="en-US" dirty="0">
                <a:latin typeface="Courier New" panose="02070309020205020404" pitchFamily="49" charset="0"/>
                <a:cs typeface="Courier New" panose="02070309020205020404" pitchFamily="49" charset="0"/>
              </a:rPr>
              <a:t> BLOSUM50 matrix,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gap penalties: -12,-2</a:t>
            </a:r>
          </a:p>
          <a:p>
            <a:r>
              <a:rPr lang="en-US" dirty="0">
                <a:latin typeface="Courier New" panose="02070309020205020404" pitchFamily="49" charset="0"/>
                <a:cs typeface="Courier New" panose="02070309020205020404" pitchFamily="49" charset="0"/>
              </a:rPr>
              <a:t> unshuffled s-w score: 269; </a:t>
            </a:r>
          </a:p>
          <a:p>
            <a:r>
              <a:rPr lang="en-US" dirty="0">
                <a:latin typeface="Courier New" panose="02070309020205020404" pitchFamily="49" charset="0"/>
                <a:cs typeface="Courier New" panose="02070309020205020404" pitchFamily="49" charset="0"/>
              </a:rPr>
              <a:t> shuffled score range: 43 - 96</a:t>
            </a:r>
          </a:p>
          <a:p>
            <a:r>
              <a:rPr lang="en-US" dirty="0">
                <a:latin typeface="Courier New" panose="02070309020205020404" pitchFamily="49" charset="0"/>
                <a:cs typeface="Courier New" panose="02070309020205020404" pitchFamily="49" charset="0"/>
              </a:rPr>
              <a:t> Lambda: 0.13635 K: 0.0055017; </a:t>
            </a:r>
          </a:p>
          <a:p>
            <a:r>
              <a:rPr lang="en-US" dirty="0">
                <a:latin typeface="Courier New" panose="02070309020205020404" pitchFamily="49" charset="0"/>
                <a:cs typeface="Courier New" panose="02070309020205020404" pitchFamily="49" charset="0"/>
              </a:rPr>
              <a:t>P(269)= 1.9668e-13</a:t>
            </a:r>
          </a:p>
          <a:p>
            <a:r>
              <a:rPr lang="en-US" dirty="0">
                <a:latin typeface="Courier New" panose="02070309020205020404" pitchFamily="49" charset="0"/>
                <a:cs typeface="Courier New" panose="02070309020205020404" pitchFamily="49" charset="0"/>
              </a:rPr>
              <a:t>For 100 sequences,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a score &gt;=269 is expected </a:t>
            </a:r>
          </a:p>
          <a:p>
            <a:r>
              <a:rPr lang="en-US" dirty="0">
                <a:latin typeface="Courier New" panose="02070309020205020404" pitchFamily="49" charset="0"/>
                <a:cs typeface="Courier New" panose="02070309020205020404" pitchFamily="49" charset="0"/>
              </a:rPr>
              <a:t>    1.97e-11 times</a:t>
            </a:r>
          </a:p>
          <a:p>
            <a:br>
              <a:rPr lang="en-US" dirty="0">
                <a:latin typeface="Courier New" panose="02070309020205020404" pitchFamily="49" charset="0"/>
                <a:cs typeface="Courier New" panose="02070309020205020404" pitchFamily="49" charset="0"/>
              </a:rPr>
            </a:br>
            <a:endParaRPr lang="en-US" dirty="0">
              <a:latin typeface="Courier New" panose="02070309020205020404" pitchFamily="49" charset="0"/>
              <a:cs typeface="Courier New" panose="02070309020205020404" pitchFamily="49" charset="0"/>
            </a:endParaRPr>
          </a:p>
        </p:txBody>
      </p:sp>
      <p:sp>
        <p:nvSpPr>
          <p:cNvPr id="2" name="TextBox 1">
            <a:extLst>
              <a:ext uri="{FF2B5EF4-FFF2-40B4-BE49-F238E27FC236}">
                <a16:creationId xmlns:a16="http://schemas.microsoft.com/office/drawing/2014/main" id="{A26B6E6B-31DE-4A46-9E68-669D15F4672C}"/>
              </a:ext>
            </a:extLst>
          </p:cNvPr>
          <p:cNvSpPr txBox="1"/>
          <p:nvPr/>
        </p:nvSpPr>
        <p:spPr>
          <a:xfrm>
            <a:off x="142617" y="106042"/>
            <a:ext cx="4762650" cy="523220"/>
          </a:xfrm>
          <a:prstGeom prst="rect">
            <a:avLst/>
          </a:prstGeom>
          <a:noFill/>
        </p:spPr>
        <p:txBody>
          <a:bodyPr wrap="none" rtlCol="0">
            <a:spAutoFit/>
          </a:bodyPr>
          <a:lstStyle/>
          <a:p>
            <a:r>
              <a:rPr lang="en-US" sz="2800" dirty="0">
                <a:latin typeface="+mj-lt"/>
              </a:rPr>
              <a:t>Using a probability distribution </a:t>
            </a:r>
          </a:p>
        </p:txBody>
      </p:sp>
    </p:spTree>
    <p:extLst>
      <p:ext uri="{BB962C8B-B14F-4D97-AF65-F5344CB8AC3E}">
        <p14:creationId xmlns:p14="http://schemas.microsoft.com/office/powerpoint/2010/main" val="4134671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7781</TotalTime>
  <Words>7617</Words>
  <Application>Microsoft Macintosh PowerPoint</Application>
  <PresentationFormat>Widescreen</PresentationFormat>
  <Paragraphs>740</Paragraphs>
  <Slides>77</Slides>
  <Notes>32</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77</vt:i4>
      </vt:variant>
    </vt:vector>
  </HeadingPairs>
  <TitlesOfParts>
    <vt:vector size="94" baseType="lpstr">
      <vt:lpstr>Arial Unicode MS</vt:lpstr>
      <vt:lpstr>ＭＳ Ｐゴシック</vt:lpstr>
      <vt:lpstr>-webkit-standard</vt:lpstr>
      <vt:lpstr>Arial</vt:lpstr>
      <vt:lpstr>Calibri</vt:lpstr>
      <vt:lpstr>Calibri Light</vt:lpstr>
      <vt:lpstr>Courier</vt:lpstr>
      <vt:lpstr>Courier New</vt:lpstr>
      <vt:lpstr>Lucida Grande</vt:lpstr>
      <vt:lpstr>Menlo</vt:lpstr>
      <vt:lpstr>MuseoSans</vt:lpstr>
      <vt:lpstr>Source Sans Pro</vt:lpstr>
      <vt:lpstr>Times New Roman</vt:lpstr>
      <vt:lpstr>Office Theme</vt:lpstr>
      <vt:lpstr>Default Design</vt:lpstr>
      <vt:lpstr>1_Default Design</vt:lpstr>
      <vt:lpstr>Photo Editor Photo</vt:lpstr>
      <vt:lpstr>From Lab 4 you should have</vt:lpstr>
      <vt:lpstr>Recap:  </vt:lpstr>
      <vt:lpstr>PowerPoint Presentation</vt:lpstr>
      <vt:lpstr>Odds and log(odds)</vt:lpstr>
      <vt:lpstr>Selecting Scoring Matrices</vt:lpstr>
      <vt:lpstr>Intro to Statistics  </vt:lpstr>
      <vt:lpstr>z -score </vt:lpstr>
      <vt:lpstr>z -score </vt:lpstr>
      <vt:lpstr>PowerPoint Presentation</vt:lpstr>
      <vt:lpstr>PowerPoint Presentation</vt:lpstr>
      <vt:lpstr>False Positives (probability of) </vt:lpstr>
      <vt:lpstr>PowerPoint Presentation</vt:lpstr>
      <vt:lpstr>False Positives versus False Negatives </vt:lpstr>
      <vt:lpstr>P-Hacking</vt:lpstr>
      <vt:lpstr>Using all the data does not give significant results</vt:lpstr>
      <vt:lpstr>But with minor modification:</vt:lpstr>
      <vt:lpstr>Data Dredging aka Fishing Expeditions</vt:lpstr>
      <vt:lpstr>Types of Error in a Databank Search </vt:lpstr>
      <vt:lpstr>When do you need a correction for multiple tests?   </vt:lpstr>
      <vt:lpstr>PowerPoint Presentation</vt:lpstr>
      <vt:lpstr>When do you need a correction for multiple tests?   </vt:lpstr>
      <vt:lpstr>PowerPoint Presentation</vt:lpstr>
      <vt:lpstr>PowerPoint Presentation</vt:lpstr>
      <vt:lpstr>The Decline Effect </vt:lpstr>
      <vt:lpstr>From: Methodological Flaws, Conflicts of Interest, and Scientific Fallacies: Implications for the Evaluation of Antidepressants’ Efficacy and Harm Front. Psychiatry, 07 December 2017 Sec. Public Mental Health  Volume 8 - 2017 | https://doi.org/10.3389/fpsyt.2017.00275     </vt:lpstr>
      <vt:lpstr>What can one do to prevent the scientific enterprise to report false results on a regular basis?</vt:lpstr>
      <vt:lpstr>What can one do to prevent the scientific enterprise to report false results on a regular basis?</vt:lpstr>
      <vt:lpstr>PowerPoint Presentation</vt:lpstr>
      <vt:lpstr>BLAST Phase 1:  Segmenting the query sequence;  scoring potential word matches--compile</vt:lpstr>
      <vt:lpstr>BLAST Phase 2: Scanning the database</vt:lpstr>
      <vt:lpstr>BLAST Phase 3: Extending the hits</vt:lpstr>
      <vt:lpstr>Aligning sequences is part of many analytical pipelines </vt:lpstr>
      <vt:lpstr>PowerPoint Presentation</vt:lpstr>
      <vt:lpstr>PowerPoint Presentation</vt:lpstr>
      <vt:lpstr>PowerPoint Presentation</vt:lpstr>
      <vt:lpstr>blastn and blastp searches using the same gene as query</vt:lpstr>
      <vt:lpstr>PowerPoint Presentation</vt:lpstr>
      <vt:lpstr>PowerPoint Presentation</vt:lpstr>
      <vt:lpstr>PowerPoint Presentation</vt:lpstr>
      <vt:lpstr>fasta: an alternative to blast  </vt:lpstr>
      <vt:lpstr>blast searches via web interfaces</vt:lpstr>
      <vt:lpstr>PowerPoint Presentation</vt:lpstr>
      <vt:lpstr>PowerPoint Presentation</vt:lpstr>
      <vt:lpstr>BLAST Phase 1:  Segmenting the query sequence;  scoring potential word matches--compile</vt:lpstr>
      <vt:lpstr>BLAST Phase 2: Scanning the database</vt:lpstr>
      <vt:lpstr>BLAST Phase 3: Extending the hits</vt:lpstr>
      <vt:lpstr>PowerPoint Presentation</vt:lpstr>
      <vt:lpstr>PowerPoint Presentation</vt:lpstr>
      <vt:lpstr>PowerPoint Presentation</vt:lpstr>
      <vt:lpstr>PowerPoint Presentation</vt:lpstr>
      <vt:lpstr>PauloDiaboli Terminase Blastp Search on PhagesDB</vt:lpstr>
      <vt:lpstr>PowerPoint Presentation</vt:lpstr>
      <vt:lpstr>Example of web based BLAST </vt:lpstr>
      <vt:lpstr>PhagesDB </vt:lpstr>
      <vt:lpstr>PowerPoint Presentation</vt:lpstr>
      <vt:lpstr>PowerPoint Presentation</vt:lpstr>
      <vt:lpstr>PowerPoint Presentation</vt:lpstr>
      <vt:lpstr>PowerPoint Presentation</vt:lpstr>
      <vt:lpstr>Effect of low complexity filter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Command Line </vt:lpstr>
      <vt:lpstr>PowerPoint Presentation</vt:lpstr>
      <vt:lpstr>PowerPoint Presentation</vt:lpstr>
      <vt:lpstr>UNIX</vt:lpstr>
      <vt:lpstr>Unix - command line interface</vt:lpstr>
      <vt:lpstr>characters at the end of lines</vt:lpstr>
      <vt:lpstr>Special characters: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Statistics </dc:title>
  <dc:creator>Gogarten, J. Peter</dc:creator>
  <cp:lastModifiedBy>Gogarten, J. Peter</cp:lastModifiedBy>
  <cp:revision>72</cp:revision>
  <dcterms:created xsi:type="dcterms:W3CDTF">2019-10-21T18:32:12Z</dcterms:created>
  <dcterms:modified xsi:type="dcterms:W3CDTF">2024-09-23T14:55:53Z</dcterms:modified>
</cp:coreProperties>
</file>