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6" r:id="rId3"/>
  </p:sldMasterIdLst>
  <p:notesMasterIdLst>
    <p:notesMasterId r:id="rId60"/>
  </p:notesMasterIdLst>
  <p:sldIdLst>
    <p:sldId id="256" r:id="rId4"/>
    <p:sldId id="257" r:id="rId5"/>
    <p:sldId id="390" r:id="rId6"/>
    <p:sldId id="321" r:id="rId7"/>
    <p:sldId id="322" r:id="rId8"/>
    <p:sldId id="323" r:id="rId9"/>
    <p:sldId id="391" r:id="rId10"/>
    <p:sldId id="331" r:id="rId11"/>
    <p:sldId id="411" r:id="rId12"/>
    <p:sldId id="261" r:id="rId13"/>
    <p:sldId id="412" r:id="rId14"/>
    <p:sldId id="413" r:id="rId15"/>
    <p:sldId id="330" r:id="rId16"/>
    <p:sldId id="369" r:id="rId17"/>
    <p:sldId id="409" r:id="rId18"/>
    <p:sldId id="313" r:id="rId19"/>
    <p:sldId id="389" r:id="rId20"/>
    <p:sldId id="344" r:id="rId21"/>
    <p:sldId id="345" r:id="rId22"/>
    <p:sldId id="371" r:id="rId23"/>
    <p:sldId id="291" r:id="rId24"/>
    <p:sldId id="283" r:id="rId25"/>
    <p:sldId id="287" r:id="rId26"/>
    <p:sldId id="304" r:id="rId27"/>
    <p:sldId id="363" r:id="rId28"/>
    <p:sldId id="341" r:id="rId29"/>
    <p:sldId id="364" r:id="rId30"/>
    <p:sldId id="366" r:id="rId31"/>
    <p:sldId id="365" r:id="rId32"/>
    <p:sldId id="343" r:id="rId33"/>
    <p:sldId id="367" r:id="rId34"/>
    <p:sldId id="368" r:id="rId35"/>
    <p:sldId id="362" r:id="rId36"/>
    <p:sldId id="258" r:id="rId37"/>
    <p:sldId id="372" r:id="rId38"/>
    <p:sldId id="260" r:id="rId39"/>
    <p:sldId id="373" r:id="rId40"/>
    <p:sldId id="374" r:id="rId41"/>
    <p:sldId id="375" r:id="rId42"/>
    <p:sldId id="376" r:id="rId43"/>
    <p:sldId id="377" r:id="rId44"/>
    <p:sldId id="378" r:id="rId45"/>
    <p:sldId id="388" r:id="rId46"/>
    <p:sldId id="379" r:id="rId47"/>
    <p:sldId id="380" r:id="rId48"/>
    <p:sldId id="381" r:id="rId49"/>
    <p:sldId id="281" r:id="rId50"/>
    <p:sldId id="382" r:id="rId51"/>
    <p:sldId id="383" r:id="rId52"/>
    <p:sldId id="384" r:id="rId53"/>
    <p:sldId id="385" r:id="rId54"/>
    <p:sldId id="387" r:id="rId55"/>
    <p:sldId id="414" r:id="rId56"/>
    <p:sldId id="392" r:id="rId57"/>
    <p:sldId id="393" r:id="rId58"/>
    <p:sldId id="39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E70C8-CDA8-2940-B3D7-7E0E56A10865}" v="6" dt="2024-09-24T20:56:10.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92"/>
    <p:restoredTop sz="94626"/>
  </p:normalViewPr>
  <p:slideViewPr>
    <p:cSldViewPr snapToGrid="0" snapToObjects="1">
      <p:cViewPr varScale="1">
        <p:scale>
          <a:sx n="121" d="100"/>
          <a:sy n="121" d="100"/>
        </p:scale>
        <p:origin x="248"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AB79C-BD81-7F44-8519-01FCA5A82B37}" type="datetimeFigureOut">
              <a:rPr lang="en-US" smtClean="0"/>
              <a:t>9/25/24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B59E4-4D70-9A41-94E0-61C150A436A8}" type="slidenum">
              <a:rPr lang="en-US" smtClean="0"/>
              <a:t>‹#›</a:t>
            </a:fld>
            <a:endParaRPr lang="en-US"/>
          </a:p>
        </p:txBody>
      </p:sp>
    </p:spTree>
    <p:extLst>
      <p:ext uri="{BB962C8B-B14F-4D97-AF65-F5344CB8AC3E}">
        <p14:creationId xmlns:p14="http://schemas.microsoft.com/office/powerpoint/2010/main" val="37945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071C1930-9884-3042-844A-2EB94C70A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9DC523-BB67-064C-861D-32B69653E7ED}"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6866" name="Rectangle 2">
            <a:extLst>
              <a:ext uri="{FF2B5EF4-FFF2-40B4-BE49-F238E27FC236}">
                <a16:creationId xmlns:a16="http://schemas.microsoft.com/office/drawing/2014/main" id="{A7040540-F1D6-B948-BC5B-D1E5DF296718}"/>
              </a:ext>
            </a:extLst>
          </p:cNvPr>
          <p:cNvSpPr>
            <a:spLocks noGrp="1" noRot="1" noChangeAspect="1" noChangeArrowheads="1" noTextEdit="1"/>
          </p:cNvSpPr>
          <p:nvPr>
            <p:ph type="sldImg"/>
          </p:nvPr>
        </p:nvSpPr>
        <p:spPr>
          <a:solidFill>
            <a:srgbClr val="FFFFFF"/>
          </a:solidFill>
          <a:ln/>
        </p:spPr>
      </p:sp>
      <p:sp>
        <p:nvSpPr>
          <p:cNvPr id="36867" name="Rectangle 3">
            <a:extLst>
              <a:ext uri="{FF2B5EF4-FFF2-40B4-BE49-F238E27FC236}">
                <a16:creationId xmlns:a16="http://schemas.microsoft.com/office/drawing/2014/main" id="{51D23E45-61E1-0348-8092-AEB791FDEC3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06810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5C001513-4AC9-304A-859D-8123038A85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759C89-F4D9-ED4F-8D92-4CF442217496}"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4754" name="Rectangle 2">
            <a:extLst>
              <a:ext uri="{FF2B5EF4-FFF2-40B4-BE49-F238E27FC236}">
                <a16:creationId xmlns:a16="http://schemas.microsoft.com/office/drawing/2014/main" id="{3E018BEB-3670-144E-8B66-48578CFC7CDC}"/>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AA829403-7A1E-1349-A4BB-9F829CC44C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79295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261643AB-332E-9345-B8B9-E5155BBC9D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19365A-5683-234A-B884-532577A46A4E}"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2A7396F1-02E2-CA42-8F4D-FBEDBD5A77CF}"/>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A1036B8D-6A85-544A-B2D8-CE7AC4312C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58071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9CD4D6F7-DC56-454C-AF34-16F76B90FF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E74E7A-C5C5-3D48-9E7F-75AB3CA9AA03}"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850" name="Rectangle 2">
            <a:extLst>
              <a:ext uri="{FF2B5EF4-FFF2-40B4-BE49-F238E27FC236}">
                <a16:creationId xmlns:a16="http://schemas.microsoft.com/office/drawing/2014/main" id="{467AE41B-A54E-9546-BCE7-C3013FD4C6DB}"/>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2733DFEC-526F-484A-A3E6-EB9A4EA34D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8840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3B69B2C2-D2AB-FC43-A917-5EC374E5FA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A1BD6F-ACCB-104D-A21A-FBB19C21D01A}"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2466" name="Rectangle 2">
            <a:extLst>
              <a:ext uri="{FF2B5EF4-FFF2-40B4-BE49-F238E27FC236}">
                <a16:creationId xmlns:a16="http://schemas.microsoft.com/office/drawing/2014/main" id="{82377761-4C12-8347-9D27-8B67E1DC5A16}"/>
              </a:ext>
            </a:extLst>
          </p:cNvPr>
          <p:cNvSpPr>
            <a:spLocks noGrp="1" noRot="1" noChangeAspect="1" noChangeArrowheads="1" noTextEdit="1"/>
          </p:cNvSpPr>
          <p:nvPr>
            <p:ph type="sldImg"/>
          </p:nvPr>
        </p:nvSpPr>
        <p:spPr>
          <a:solidFill>
            <a:srgbClr val="FFFFFF"/>
          </a:solidFill>
          <a:ln/>
        </p:spPr>
      </p:sp>
      <p:sp>
        <p:nvSpPr>
          <p:cNvPr id="62467" name="Rectangle 3">
            <a:extLst>
              <a:ext uri="{FF2B5EF4-FFF2-40B4-BE49-F238E27FC236}">
                <a16:creationId xmlns:a16="http://schemas.microsoft.com/office/drawing/2014/main" id="{97754BC0-E4C9-544D-A8B5-E6DF5B57892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93854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27CE2-9832-854B-9E0E-2A085893B79E}" type="slidenum">
              <a:rPr lang="en-US" smtClean="0"/>
              <a:t>27</a:t>
            </a:fld>
            <a:endParaRPr lang="en-US"/>
          </a:p>
        </p:txBody>
      </p:sp>
    </p:spTree>
    <p:extLst>
      <p:ext uri="{BB962C8B-B14F-4D97-AF65-F5344CB8AC3E}">
        <p14:creationId xmlns:p14="http://schemas.microsoft.com/office/powerpoint/2010/main" val="1228774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27CE2-9832-854B-9E0E-2A085893B79E}" type="slidenum">
              <a:rPr lang="en-US" smtClean="0"/>
              <a:t>32</a:t>
            </a:fld>
            <a:endParaRPr lang="en-US"/>
          </a:p>
        </p:txBody>
      </p:sp>
    </p:spTree>
    <p:extLst>
      <p:ext uri="{BB962C8B-B14F-4D97-AF65-F5344CB8AC3E}">
        <p14:creationId xmlns:p14="http://schemas.microsoft.com/office/powerpoint/2010/main" val="4253544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27CE2-9832-854B-9E0E-2A085893B79E}" type="slidenum">
              <a:rPr lang="en-US" smtClean="0"/>
              <a:t>33</a:t>
            </a:fld>
            <a:endParaRPr lang="en-US"/>
          </a:p>
        </p:txBody>
      </p:sp>
    </p:spTree>
    <p:extLst>
      <p:ext uri="{BB962C8B-B14F-4D97-AF65-F5344CB8AC3E}">
        <p14:creationId xmlns:p14="http://schemas.microsoft.com/office/powerpoint/2010/main" val="3415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B598FD55-E181-F249-9471-D2EE20A375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91FB3C-154B-414D-BB26-7659385E72A4}"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8914" name="Rectangle 2">
            <a:extLst>
              <a:ext uri="{FF2B5EF4-FFF2-40B4-BE49-F238E27FC236}">
                <a16:creationId xmlns:a16="http://schemas.microsoft.com/office/drawing/2014/main" id="{BA81288A-FF5D-5247-9875-BAB1B9576FE4}"/>
              </a:ext>
            </a:extLst>
          </p:cNvPr>
          <p:cNvSpPr>
            <a:spLocks noGrp="1" noRot="1" noChangeAspect="1" noChangeArrowheads="1" noTextEdit="1"/>
          </p:cNvSpPr>
          <p:nvPr>
            <p:ph type="sldImg"/>
          </p:nvPr>
        </p:nvSpPr>
        <p:spPr>
          <a:solidFill>
            <a:srgbClr val="FFFFFF"/>
          </a:solidFill>
          <a:ln/>
        </p:spPr>
      </p:sp>
      <p:sp>
        <p:nvSpPr>
          <p:cNvPr id="38915" name="Rectangle 3">
            <a:extLst>
              <a:ext uri="{FF2B5EF4-FFF2-40B4-BE49-F238E27FC236}">
                <a16:creationId xmlns:a16="http://schemas.microsoft.com/office/drawing/2014/main" id="{4E4BCD86-261E-7645-9CDA-C25BCE16E71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9680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74AC4727-AECB-534B-AA6E-7EDD4AFED4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08C316-1E39-424E-9E4E-BA3BB1103FB5}"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7106" name="Rectangle 2">
            <a:extLst>
              <a:ext uri="{FF2B5EF4-FFF2-40B4-BE49-F238E27FC236}">
                <a16:creationId xmlns:a16="http://schemas.microsoft.com/office/drawing/2014/main" id="{F9A413C8-FA60-964C-BB01-08872928EA59}"/>
              </a:ext>
            </a:extLst>
          </p:cNvPr>
          <p:cNvSpPr>
            <a:spLocks noGrp="1" noRot="1" noChangeAspect="1" noChangeArrowheads="1" noTextEdit="1"/>
          </p:cNvSpPr>
          <p:nvPr>
            <p:ph type="sldImg"/>
          </p:nvPr>
        </p:nvSpPr>
        <p:spPr>
          <a:solidFill>
            <a:srgbClr val="FFFFFF"/>
          </a:solidFill>
          <a:ln/>
        </p:spPr>
      </p:sp>
      <p:sp>
        <p:nvSpPr>
          <p:cNvPr id="47107" name="Rectangle 3">
            <a:extLst>
              <a:ext uri="{FF2B5EF4-FFF2-40B4-BE49-F238E27FC236}">
                <a16:creationId xmlns:a16="http://schemas.microsoft.com/office/drawing/2014/main" id="{05494FEC-C59E-C448-B3B2-F9247544B8D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1275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F6F75087-1622-1749-9172-FA96ED7529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83B895-F977-0640-8E3E-3E1863CF7B14}"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9154" name="Rectangle 2">
            <a:extLst>
              <a:ext uri="{FF2B5EF4-FFF2-40B4-BE49-F238E27FC236}">
                <a16:creationId xmlns:a16="http://schemas.microsoft.com/office/drawing/2014/main" id="{77B903AB-50DF-9D46-9900-F3CD50EC5C79}"/>
              </a:ext>
            </a:extLst>
          </p:cNvPr>
          <p:cNvSpPr>
            <a:spLocks noGrp="1" noRot="1" noChangeAspect="1" noChangeArrowheads="1" noTextEdit="1"/>
          </p:cNvSpPr>
          <p:nvPr>
            <p:ph type="sldImg"/>
          </p:nvPr>
        </p:nvSpPr>
        <p:spPr>
          <a:solidFill>
            <a:srgbClr val="FFFFFF"/>
          </a:solidFill>
          <a:ln/>
        </p:spPr>
      </p:sp>
      <p:sp>
        <p:nvSpPr>
          <p:cNvPr id="49155" name="Rectangle 3">
            <a:extLst>
              <a:ext uri="{FF2B5EF4-FFF2-40B4-BE49-F238E27FC236}">
                <a16:creationId xmlns:a16="http://schemas.microsoft.com/office/drawing/2014/main" id="{73E0BD0F-9FB3-2642-BA8B-E9F2DE09958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62403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E350E0D-F715-274B-8BF6-810CA5A864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2A40C6-7739-F448-9482-B286829EFEB1}"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4" name="Rectangle 2">
            <a:extLst>
              <a:ext uri="{FF2B5EF4-FFF2-40B4-BE49-F238E27FC236}">
                <a16:creationId xmlns:a16="http://schemas.microsoft.com/office/drawing/2014/main" id="{611841A1-DB0C-1241-A01B-27E3D02FD05B}"/>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91B7C29C-E485-774C-8D8F-A533DAE7FD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8453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714e99fb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714e99fb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Started with a blast search on the </a:t>
            </a:r>
            <a:r>
              <a:rPr lang="en" dirty="0" err="1"/>
              <a:t>PauloDiaboli</a:t>
            </a:r>
            <a:r>
              <a:rPr lang="en" dirty="0"/>
              <a:t> protein sequence</a:t>
            </a:r>
            <a:endParaRPr dirty="0"/>
          </a:p>
          <a:p>
            <a:pPr marL="457200" lvl="0" indent="-298450" algn="l" rtl="0">
              <a:spcBef>
                <a:spcPts val="0"/>
              </a:spcBef>
              <a:spcAft>
                <a:spcPts val="0"/>
              </a:spcAft>
              <a:buSzPts val="1100"/>
              <a:buChar char="-"/>
            </a:pPr>
            <a:r>
              <a:rPr lang="en" dirty="0"/>
              <a:t>Each line represents a match to a phage that had significant alignment to the query phage (</a:t>
            </a:r>
            <a:r>
              <a:rPr lang="en" dirty="0" err="1"/>
              <a:t>PauloDiaboli</a:t>
            </a:r>
            <a:r>
              <a:rPr lang="en" dirty="0"/>
              <a:t>)</a:t>
            </a:r>
            <a:endParaRPr dirty="0"/>
          </a:p>
          <a:p>
            <a:pPr marL="457200" lvl="0" indent="-298450" algn="l" rtl="0">
              <a:spcBef>
                <a:spcPts val="0"/>
              </a:spcBef>
              <a:spcAft>
                <a:spcPts val="0"/>
              </a:spcAft>
              <a:buSzPts val="1100"/>
              <a:buChar char="-"/>
            </a:pPr>
            <a:r>
              <a:rPr lang="en" dirty="0"/>
              <a:t>We can see from this that there are intein only matches, extein only matches, and some that are extein and intein</a:t>
            </a:r>
            <a:endParaRPr dirty="0"/>
          </a:p>
        </p:txBody>
      </p:sp>
    </p:spTree>
    <p:extLst>
      <p:ext uri="{BB962C8B-B14F-4D97-AF65-F5344CB8AC3E}">
        <p14:creationId xmlns:p14="http://schemas.microsoft.com/office/powerpoint/2010/main" val="129220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C67AC487-FB2B-104A-97AC-E47F58909E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991E17-E2CC-2C44-B0E8-13C1F673294F}"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226" name="Rectangle 2">
            <a:extLst>
              <a:ext uri="{FF2B5EF4-FFF2-40B4-BE49-F238E27FC236}">
                <a16:creationId xmlns:a16="http://schemas.microsoft.com/office/drawing/2014/main" id="{F22066E5-BE4E-5947-89A4-31A8DABDC1BF}"/>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D943C2EC-120B-6548-8AC9-38A8E083AD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7690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DCD502DB-B1EA-E643-9314-948F04D265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3A4AFB-D270-524B-AED4-9C48917EB294}"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8610" name="Rectangle 2">
            <a:extLst>
              <a:ext uri="{FF2B5EF4-FFF2-40B4-BE49-F238E27FC236}">
                <a16:creationId xmlns:a16="http://schemas.microsoft.com/office/drawing/2014/main" id="{A09337ED-BBAE-E240-A14E-032A73E4F614}"/>
              </a:ext>
            </a:extLst>
          </p:cNvPr>
          <p:cNvSpPr>
            <a:spLocks noGrp="1" noRot="1" noChangeAspect="1" noChangeArrowheads="1" noTextEdit="1"/>
          </p:cNvSpPr>
          <p:nvPr>
            <p:ph type="sldImg"/>
          </p:nvPr>
        </p:nvSpPr>
        <p:spPr>
          <a:solidFill>
            <a:srgbClr val="FFFFFF"/>
          </a:solidFill>
          <a:ln/>
        </p:spPr>
      </p:sp>
      <p:sp>
        <p:nvSpPr>
          <p:cNvPr id="68611" name="Rectangle 3">
            <a:extLst>
              <a:ext uri="{FF2B5EF4-FFF2-40B4-BE49-F238E27FC236}">
                <a16:creationId xmlns:a16="http://schemas.microsoft.com/office/drawing/2014/main" id="{40EA43B4-9808-A249-AD38-F2299F460E9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66460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699B6117-8403-CC46-BF81-FAC81B98D3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269636-6097-6746-883F-2978902F365C}"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2706" name="Rectangle 2">
            <a:extLst>
              <a:ext uri="{FF2B5EF4-FFF2-40B4-BE49-F238E27FC236}">
                <a16:creationId xmlns:a16="http://schemas.microsoft.com/office/drawing/2014/main" id="{2A7264E3-9A7A-AB46-8861-C772E9499905}"/>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5CEB7F08-DDC4-874B-83CE-B395C9E5E9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6904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96F6-D614-0B46-A0DB-D5A3A07F3C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67CD17-B01E-2840-9B53-B4862BE500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BF7C5-54A5-C04E-9B23-D48FA3FA4BC5}"/>
              </a:ext>
            </a:extLst>
          </p:cNvPr>
          <p:cNvSpPr>
            <a:spLocks noGrp="1"/>
          </p:cNvSpPr>
          <p:nvPr>
            <p:ph type="dt" sz="half" idx="10"/>
          </p:nvPr>
        </p:nvSpPr>
        <p:spPr/>
        <p:txBody>
          <a:bodyPr/>
          <a:lstStyle/>
          <a:p>
            <a:fld id="{71870437-D47E-F142-ADE9-1AAB18E3899A}" type="datetimeFigureOut">
              <a:rPr lang="en-US" smtClean="0"/>
              <a:t>9/25/24</a:t>
            </a:fld>
            <a:endParaRPr lang="en-US"/>
          </a:p>
        </p:txBody>
      </p:sp>
      <p:sp>
        <p:nvSpPr>
          <p:cNvPr id="5" name="Footer Placeholder 4">
            <a:extLst>
              <a:ext uri="{FF2B5EF4-FFF2-40B4-BE49-F238E27FC236}">
                <a16:creationId xmlns:a16="http://schemas.microsoft.com/office/drawing/2014/main" id="{B3478EC4-2A1D-7A4B-BDF7-65C11F538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E3D2D-F98F-644F-A99A-4EF2F16C8610}"/>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418572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AA3-98A8-7E45-B751-5B20B8573D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84A4C7-CDB9-554F-A489-55DDFF0814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46CE2-8350-FB49-B3E6-D11A526A131E}"/>
              </a:ext>
            </a:extLst>
          </p:cNvPr>
          <p:cNvSpPr>
            <a:spLocks noGrp="1"/>
          </p:cNvSpPr>
          <p:nvPr>
            <p:ph type="dt" sz="half" idx="10"/>
          </p:nvPr>
        </p:nvSpPr>
        <p:spPr/>
        <p:txBody>
          <a:bodyPr/>
          <a:lstStyle/>
          <a:p>
            <a:fld id="{71870437-D47E-F142-ADE9-1AAB18E3899A}" type="datetimeFigureOut">
              <a:rPr lang="en-US" smtClean="0"/>
              <a:t>9/25/24</a:t>
            </a:fld>
            <a:endParaRPr lang="en-US"/>
          </a:p>
        </p:txBody>
      </p:sp>
      <p:sp>
        <p:nvSpPr>
          <p:cNvPr id="5" name="Footer Placeholder 4">
            <a:extLst>
              <a:ext uri="{FF2B5EF4-FFF2-40B4-BE49-F238E27FC236}">
                <a16:creationId xmlns:a16="http://schemas.microsoft.com/office/drawing/2014/main" id="{DF0CA0A7-EA08-3547-AEDA-7E99010DE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4A0DD-D6B9-7746-8D08-D75CF4589F80}"/>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78474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7CADF2-D3BC-B744-BAA2-685AA1C91E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8425DE-9DC4-2D4F-B4AA-8D11C2F64B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BB7F9-FBCB-204B-877C-57C7D5AF0011}"/>
              </a:ext>
            </a:extLst>
          </p:cNvPr>
          <p:cNvSpPr>
            <a:spLocks noGrp="1"/>
          </p:cNvSpPr>
          <p:nvPr>
            <p:ph type="dt" sz="half" idx="10"/>
          </p:nvPr>
        </p:nvSpPr>
        <p:spPr/>
        <p:txBody>
          <a:bodyPr/>
          <a:lstStyle/>
          <a:p>
            <a:fld id="{71870437-D47E-F142-ADE9-1AAB18E3899A}" type="datetimeFigureOut">
              <a:rPr lang="en-US" smtClean="0"/>
              <a:t>9/25/24</a:t>
            </a:fld>
            <a:endParaRPr lang="en-US"/>
          </a:p>
        </p:txBody>
      </p:sp>
      <p:sp>
        <p:nvSpPr>
          <p:cNvPr id="5" name="Footer Placeholder 4">
            <a:extLst>
              <a:ext uri="{FF2B5EF4-FFF2-40B4-BE49-F238E27FC236}">
                <a16:creationId xmlns:a16="http://schemas.microsoft.com/office/drawing/2014/main" id="{F22189DA-59A8-A249-B5FB-132C08A91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527F7-895A-CA42-9943-4CD0AB59CF01}"/>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382914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34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CBEAB342-D89B-3E48-AB79-0698405F243C}"/>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3B4DBE58-BFE4-7449-856C-7338AD5689E0}"/>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C876D74E-67F4-9540-8438-9AE5CA06AC55}" type="slidenum">
              <a:rPr lang="en-US" altLang="en-US"/>
              <a:pPr/>
              <a:t>‹#›</a:t>
            </a:fld>
            <a:endParaRPr lang="en-US" altLang="en-US"/>
          </a:p>
        </p:txBody>
      </p:sp>
    </p:spTree>
    <p:extLst>
      <p:ext uri="{BB962C8B-B14F-4D97-AF65-F5344CB8AC3E}">
        <p14:creationId xmlns:p14="http://schemas.microsoft.com/office/powerpoint/2010/main" val="2419178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B71EC30-DF40-9B44-A1F5-26E0F9CFEF08}"/>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608851DD-3C0F-5C4C-B79B-ECA340A1CDE4}"/>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6493D92C-2B4E-9D4F-9363-B65288D3B2D2}" type="slidenum">
              <a:rPr lang="en-US" altLang="en-US"/>
              <a:pPr/>
              <a:t>‹#›</a:t>
            </a:fld>
            <a:endParaRPr lang="en-US" altLang="en-US"/>
          </a:p>
        </p:txBody>
      </p:sp>
    </p:spTree>
    <p:extLst>
      <p:ext uri="{BB962C8B-B14F-4D97-AF65-F5344CB8AC3E}">
        <p14:creationId xmlns:p14="http://schemas.microsoft.com/office/powerpoint/2010/main" val="1030904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81C3EE-0385-EB4A-8907-DE0B063279CB}"/>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1033AE3F-BE41-624F-AE7A-F225A1C1F46F}"/>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169CF7DA-AFD7-BF4F-A640-D2CF73DAECF1}" type="slidenum">
              <a:rPr lang="en-US" altLang="en-US"/>
              <a:pPr/>
              <a:t>‹#›</a:t>
            </a:fld>
            <a:endParaRPr lang="en-US" altLang="en-US"/>
          </a:p>
        </p:txBody>
      </p:sp>
    </p:spTree>
    <p:extLst>
      <p:ext uri="{BB962C8B-B14F-4D97-AF65-F5344CB8AC3E}">
        <p14:creationId xmlns:p14="http://schemas.microsoft.com/office/powerpoint/2010/main" val="1654961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86D75A0-00E2-F145-B781-1A5072D15C15}"/>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6" name="Rectangle 6">
            <a:extLst>
              <a:ext uri="{FF2B5EF4-FFF2-40B4-BE49-F238E27FC236}">
                <a16:creationId xmlns:a16="http://schemas.microsoft.com/office/drawing/2014/main" id="{B906A1E1-DA87-6F43-9A80-1B2638F94BAD}"/>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1D41131C-7BFE-964F-9EBA-43EFAF3D2255}" type="slidenum">
              <a:rPr lang="en-US" altLang="en-US"/>
              <a:pPr/>
              <a:t>‹#›</a:t>
            </a:fld>
            <a:endParaRPr lang="en-US" altLang="en-US"/>
          </a:p>
        </p:txBody>
      </p:sp>
    </p:spTree>
    <p:extLst>
      <p:ext uri="{BB962C8B-B14F-4D97-AF65-F5344CB8AC3E}">
        <p14:creationId xmlns:p14="http://schemas.microsoft.com/office/powerpoint/2010/main" val="320062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39B983B-F411-5D4D-BD47-ACE71B28AAB2}"/>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8" name="Rectangle 6">
            <a:extLst>
              <a:ext uri="{FF2B5EF4-FFF2-40B4-BE49-F238E27FC236}">
                <a16:creationId xmlns:a16="http://schemas.microsoft.com/office/drawing/2014/main" id="{866B7381-BC9C-B942-A478-9373D62349FB}"/>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5B4A7C4D-4FB2-A34B-9D26-34DCF190ACF9}" type="slidenum">
              <a:rPr lang="en-US" altLang="en-US"/>
              <a:pPr/>
              <a:t>‹#›</a:t>
            </a:fld>
            <a:endParaRPr lang="en-US" altLang="en-US"/>
          </a:p>
        </p:txBody>
      </p:sp>
    </p:spTree>
    <p:extLst>
      <p:ext uri="{BB962C8B-B14F-4D97-AF65-F5344CB8AC3E}">
        <p14:creationId xmlns:p14="http://schemas.microsoft.com/office/powerpoint/2010/main" val="1412495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97894F35-3837-1440-AAE5-9C8A7DEBF08A}"/>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4" name="Rectangle 6">
            <a:extLst>
              <a:ext uri="{FF2B5EF4-FFF2-40B4-BE49-F238E27FC236}">
                <a16:creationId xmlns:a16="http://schemas.microsoft.com/office/drawing/2014/main" id="{32E941BA-84D4-E049-BEBF-9A17AF97EFD3}"/>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305D650F-BD8A-6C4A-B589-098D028BF7A2}" type="slidenum">
              <a:rPr lang="en-US" altLang="en-US"/>
              <a:pPr/>
              <a:t>‹#›</a:t>
            </a:fld>
            <a:endParaRPr lang="en-US" altLang="en-US"/>
          </a:p>
        </p:txBody>
      </p:sp>
    </p:spTree>
    <p:extLst>
      <p:ext uri="{BB962C8B-B14F-4D97-AF65-F5344CB8AC3E}">
        <p14:creationId xmlns:p14="http://schemas.microsoft.com/office/powerpoint/2010/main" val="1261046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691F803-6BEC-5B4B-9DD6-5DE6FC0965FD}"/>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3" name="Rectangle 6">
            <a:extLst>
              <a:ext uri="{FF2B5EF4-FFF2-40B4-BE49-F238E27FC236}">
                <a16:creationId xmlns:a16="http://schemas.microsoft.com/office/drawing/2014/main" id="{C38DF713-2D6E-C841-9569-281A55B9D07A}"/>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601C0456-4950-5E45-A33D-443E39C1FB6C}" type="slidenum">
              <a:rPr lang="en-US" altLang="en-US"/>
              <a:pPr/>
              <a:t>‹#›</a:t>
            </a:fld>
            <a:endParaRPr lang="en-US" altLang="en-US"/>
          </a:p>
        </p:txBody>
      </p:sp>
    </p:spTree>
    <p:extLst>
      <p:ext uri="{BB962C8B-B14F-4D97-AF65-F5344CB8AC3E}">
        <p14:creationId xmlns:p14="http://schemas.microsoft.com/office/powerpoint/2010/main" val="231978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C1E5-0F10-F640-AE35-7F6D8B484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E52F9-F4A9-754B-AB7C-2CB98DC367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CD67D-CEF1-0341-898E-26375D4E35C1}"/>
              </a:ext>
            </a:extLst>
          </p:cNvPr>
          <p:cNvSpPr>
            <a:spLocks noGrp="1"/>
          </p:cNvSpPr>
          <p:nvPr>
            <p:ph type="dt" sz="half" idx="10"/>
          </p:nvPr>
        </p:nvSpPr>
        <p:spPr/>
        <p:txBody>
          <a:bodyPr/>
          <a:lstStyle/>
          <a:p>
            <a:fld id="{71870437-D47E-F142-ADE9-1AAB18E3899A}" type="datetimeFigureOut">
              <a:rPr lang="en-US" smtClean="0"/>
              <a:t>9/25/24</a:t>
            </a:fld>
            <a:endParaRPr lang="en-US"/>
          </a:p>
        </p:txBody>
      </p:sp>
      <p:sp>
        <p:nvSpPr>
          <p:cNvPr id="5" name="Footer Placeholder 4">
            <a:extLst>
              <a:ext uri="{FF2B5EF4-FFF2-40B4-BE49-F238E27FC236}">
                <a16:creationId xmlns:a16="http://schemas.microsoft.com/office/drawing/2014/main" id="{1C63983E-C6DF-1642-BEBF-317BD446E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26AFC-3BCD-744C-BDFE-2AF3A5F45B60}"/>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533232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2B474E2-446C-494F-8620-FDD0F1B0B5BF}"/>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6" name="Rectangle 6">
            <a:extLst>
              <a:ext uri="{FF2B5EF4-FFF2-40B4-BE49-F238E27FC236}">
                <a16:creationId xmlns:a16="http://schemas.microsoft.com/office/drawing/2014/main" id="{348FCAF0-3239-CA4A-A91F-A53E044CB145}"/>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153FFC1B-CBC8-5140-AC68-B26460F6A4A4}" type="slidenum">
              <a:rPr lang="en-US" altLang="en-US"/>
              <a:pPr/>
              <a:t>‹#›</a:t>
            </a:fld>
            <a:endParaRPr lang="en-US" altLang="en-US"/>
          </a:p>
        </p:txBody>
      </p:sp>
    </p:spTree>
    <p:extLst>
      <p:ext uri="{BB962C8B-B14F-4D97-AF65-F5344CB8AC3E}">
        <p14:creationId xmlns:p14="http://schemas.microsoft.com/office/powerpoint/2010/main" val="2865901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68195A3-DC5A-DB4E-8C5A-FC3A9FFB4D9D}"/>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6" name="Rectangle 6">
            <a:extLst>
              <a:ext uri="{FF2B5EF4-FFF2-40B4-BE49-F238E27FC236}">
                <a16:creationId xmlns:a16="http://schemas.microsoft.com/office/drawing/2014/main" id="{0D3FBEDB-F7D6-DF41-AD3A-F3BE537402E9}"/>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B2ACA7DE-721E-2D41-865C-3F5EDDA2BCAE}" type="slidenum">
              <a:rPr lang="en-US" altLang="en-US"/>
              <a:pPr/>
              <a:t>‹#›</a:t>
            </a:fld>
            <a:endParaRPr lang="en-US" altLang="en-US"/>
          </a:p>
        </p:txBody>
      </p:sp>
    </p:spTree>
    <p:extLst>
      <p:ext uri="{BB962C8B-B14F-4D97-AF65-F5344CB8AC3E}">
        <p14:creationId xmlns:p14="http://schemas.microsoft.com/office/powerpoint/2010/main" val="44021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C2141D1-A571-794C-B5F4-83A8668A566A}"/>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65D964BF-9EFF-A043-A30F-458031D2D6C2}"/>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5DFF7B0E-44D4-A94F-AA40-6B957C288EC3}" type="slidenum">
              <a:rPr lang="en-US" altLang="en-US"/>
              <a:pPr/>
              <a:t>‹#›</a:t>
            </a:fld>
            <a:endParaRPr lang="en-US" altLang="en-US"/>
          </a:p>
        </p:txBody>
      </p:sp>
    </p:spTree>
    <p:extLst>
      <p:ext uri="{BB962C8B-B14F-4D97-AF65-F5344CB8AC3E}">
        <p14:creationId xmlns:p14="http://schemas.microsoft.com/office/powerpoint/2010/main" val="1837476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6E04437-7041-5342-B446-AC5B20404B4F}"/>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3F20FE95-4462-2C41-9717-E947ABBBA2E6}"/>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06918993-9EEC-594B-88FE-BD31C804433C}" type="slidenum">
              <a:rPr lang="en-US" altLang="en-US"/>
              <a:pPr/>
              <a:t>‹#›</a:t>
            </a:fld>
            <a:endParaRPr lang="en-US" altLang="en-US"/>
          </a:p>
        </p:txBody>
      </p:sp>
    </p:spTree>
    <p:extLst>
      <p:ext uri="{BB962C8B-B14F-4D97-AF65-F5344CB8AC3E}">
        <p14:creationId xmlns:p14="http://schemas.microsoft.com/office/powerpoint/2010/main" val="2035571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5">
            <a:extLst>
              <a:ext uri="{FF2B5EF4-FFF2-40B4-BE49-F238E27FC236}">
                <a16:creationId xmlns:a16="http://schemas.microsoft.com/office/drawing/2014/main" id="{944301B3-01C5-8D42-B93D-5FCB630494C9}"/>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9F8C4832-F07E-FA40-9144-4EE082C8F046}"/>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2800AE07-D4CB-044A-A41C-672C1D213E24}" type="slidenum">
              <a:rPr lang="en-US" altLang="en-US"/>
              <a:pPr/>
              <a:t>‹#›</a:t>
            </a:fld>
            <a:endParaRPr lang="en-US" altLang="en-US"/>
          </a:p>
        </p:txBody>
      </p:sp>
    </p:spTree>
    <p:extLst>
      <p:ext uri="{BB962C8B-B14F-4D97-AF65-F5344CB8AC3E}">
        <p14:creationId xmlns:p14="http://schemas.microsoft.com/office/powerpoint/2010/main" val="706422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E231419-5542-2346-94AF-BDCE35B0EE4E}"/>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6" name="Rectangle 6">
            <a:extLst>
              <a:ext uri="{FF2B5EF4-FFF2-40B4-BE49-F238E27FC236}">
                <a16:creationId xmlns:a16="http://schemas.microsoft.com/office/drawing/2014/main" id="{A06F9882-A754-EE44-A11A-B8D33F34726A}"/>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DA7843EB-83D4-604A-9981-EC6F571BA1B5}" type="slidenum">
              <a:rPr lang="en-US" altLang="en-US"/>
              <a:pPr/>
              <a:t>‹#›</a:t>
            </a:fld>
            <a:endParaRPr lang="en-US" altLang="en-US"/>
          </a:p>
        </p:txBody>
      </p:sp>
    </p:spTree>
    <p:extLst>
      <p:ext uri="{BB962C8B-B14F-4D97-AF65-F5344CB8AC3E}">
        <p14:creationId xmlns:p14="http://schemas.microsoft.com/office/powerpoint/2010/main" val="3942043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AE38E12-EF91-1448-A1C1-85A70E2A8F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3C136F-D6B9-454F-82EF-2FF0C4FFCB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56CC3F-60A4-7649-903D-EB0603D7BDE4}"/>
              </a:ext>
            </a:extLst>
          </p:cNvPr>
          <p:cNvSpPr>
            <a:spLocks noGrp="1" noChangeArrowheads="1"/>
          </p:cNvSpPr>
          <p:nvPr>
            <p:ph type="sldNum" sz="quarter" idx="12"/>
          </p:nvPr>
        </p:nvSpPr>
        <p:spPr>
          <a:ln/>
        </p:spPr>
        <p:txBody>
          <a:bodyPr/>
          <a:lstStyle>
            <a:lvl1pPr>
              <a:defRPr/>
            </a:lvl1pPr>
          </a:lstStyle>
          <a:p>
            <a:fld id="{2FADC91C-A94F-A749-84F0-DF38D19F3B2A}" type="slidenum">
              <a:rPr lang="en-US" altLang="en-US"/>
              <a:pPr/>
              <a:t>‹#›</a:t>
            </a:fld>
            <a:endParaRPr lang="en-US" altLang="en-US"/>
          </a:p>
        </p:txBody>
      </p:sp>
    </p:spTree>
    <p:extLst>
      <p:ext uri="{BB962C8B-B14F-4D97-AF65-F5344CB8AC3E}">
        <p14:creationId xmlns:p14="http://schemas.microsoft.com/office/powerpoint/2010/main" val="1136574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C16995-C496-A14D-BB6F-D222BB3722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4379C5-6173-A94A-8C92-B8AE890663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395367-4164-9449-92FE-0C0F35E68D71}"/>
              </a:ext>
            </a:extLst>
          </p:cNvPr>
          <p:cNvSpPr>
            <a:spLocks noGrp="1" noChangeArrowheads="1"/>
          </p:cNvSpPr>
          <p:nvPr>
            <p:ph type="sldNum" sz="quarter" idx="12"/>
          </p:nvPr>
        </p:nvSpPr>
        <p:spPr>
          <a:ln/>
        </p:spPr>
        <p:txBody>
          <a:bodyPr/>
          <a:lstStyle>
            <a:lvl1pPr>
              <a:defRPr/>
            </a:lvl1pPr>
          </a:lstStyle>
          <a:p>
            <a:fld id="{45AB52F4-5280-9F48-92C6-45E57E083729}" type="slidenum">
              <a:rPr lang="en-US" altLang="en-US"/>
              <a:pPr/>
              <a:t>‹#›</a:t>
            </a:fld>
            <a:endParaRPr lang="en-US" altLang="en-US"/>
          </a:p>
        </p:txBody>
      </p:sp>
    </p:spTree>
    <p:extLst>
      <p:ext uri="{BB962C8B-B14F-4D97-AF65-F5344CB8AC3E}">
        <p14:creationId xmlns:p14="http://schemas.microsoft.com/office/powerpoint/2010/main" val="3717743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72FFC01-5292-DA43-9043-7D98AA9178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5A7AE8-AB36-EA4A-B07A-A971F52583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C37C1C-41F0-404F-A622-9DDFB32B76FD}"/>
              </a:ext>
            </a:extLst>
          </p:cNvPr>
          <p:cNvSpPr>
            <a:spLocks noGrp="1" noChangeArrowheads="1"/>
          </p:cNvSpPr>
          <p:nvPr>
            <p:ph type="sldNum" sz="quarter" idx="12"/>
          </p:nvPr>
        </p:nvSpPr>
        <p:spPr>
          <a:ln/>
        </p:spPr>
        <p:txBody>
          <a:bodyPr/>
          <a:lstStyle>
            <a:lvl1pPr>
              <a:defRPr/>
            </a:lvl1pPr>
          </a:lstStyle>
          <a:p>
            <a:fld id="{8C927A08-9CC5-6C4E-ACE7-9DF1DD6236E5}" type="slidenum">
              <a:rPr lang="en-US" altLang="en-US"/>
              <a:pPr/>
              <a:t>‹#›</a:t>
            </a:fld>
            <a:endParaRPr lang="en-US" altLang="en-US"/>
          </a:p>
        </p:txBody>
      </p:sp>
    </p:spTree>
    <p:extLst>
      <p:ext uri="{BB962C8B-B14F-4D97-AF65-F5344CB8AC3E}">
        <p14:creationId xmlns:p14="http://schemas.microsoft.com/office/powerpoint/2010/main" val="3136194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1E8E85-AC6C-174D-AD49-84D6EC73BF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AE6954-8675-0F40-9972-341BAB8A30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DE6EE7-E813-C447-B7D2-D48DB9877834}"/>
              </a:ext>
            </a:extLst>
          </p:cNvPr>
          <p:cNvSpPr>
            <a:spLocks noGrp="1" noChangeArrowheads="1"/>
          </p:cNvSpPr>
          <p:nvPr>
            <p:ph type="sldNum" sz="quarter" idx="12"/>
          </p:nvPr>
        </p:nvSpPr>
        <p:spPr>
          <a:ln/>
        </p:spPr>
        <p:txBody>
          <a:bodyPr/>
          <a:lstStyle>
            <a:lvl1pPr>
              <a:defRPr/>
            </a:lvl1pPr>
          </a:lstStyle>
          <a:p>
            <a:fld id="{3D6B5623-59A3-C54E-9A1C-CA8DAEFC2B2F}" type="slidenum">
              <a:rPr lang="en-US" altLang="en-US"/>
              <a:pPr/>
              <a:t>‹#›</a:t>
            </a:fld>
            <a:endParaRPr lang="en-US" altLang="en-US"/>
          </a:p>
        </p:txBody>
      </p:sp>
    </p:spTree>
    <p:extLst>
      <p:ext uri="{BB962C8B-B14F-4D97-AF65-F5344CB8AC3E}">
        <p14:creationId xmlns:p14="http://schemas.microsoft.com/office/powerpoint/2010/main" val="297311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9CFE-B6CC-1A46-AB8E-997B7950BB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26DA6A-D919-624F-B213-B228AFA41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AB42CA-A9FF-4847-BF0E-2846BB54B9B0}"/>
              </a:ext>
            </a:extLst>
          </p:cNvPr>
          <p:cNvSpPr>
            <a:spLocks noGrp="1"/>
          </p:cNvSpPr>
          <p:nvPr>
            <p:ph type="dt" sz="half" idx="10"/>
          </p:nvPr>
        </p:nvSpPr>
        <p:spPr/>
        <p:txBody>
          <a:bodyPr/>
          <a:lstStyle/>
          <a:p>
            <a:fld id="{71870437-D47E-F142-ADE9-1AAB18E3899A}" type="datetimeFigureOut">
              <a:rPr lang="en-US" smtClean="0"/>
              <a:t>9/25/24</a:t>
            </a:fld>
            <a:endParaRPr lang="en-US"/>
          </a:p>
        </p:txBody>
      </p:sp>
      <p:sp>
        <p:nvSpPr>
          <p:cNvPr id="5" name="Footer Placeholder 4">
            <a:extLst>
              <a:ext uri="{FF2B5EF4-FFF2-40B4-BE49-F238E27FC236}">
                <a16:creationId xmlns:a16="http://schemas.microsoft.com/office/drawing/2014/main" id="{491D5199-AA13-3F4A-B25D-A773B574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79FED-AAC8-A543-823B-0CAAD28491C8}"/>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3505002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AF52AE2-7F59-5A41-A7F4-C9235818749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00D0F60-5C69-0444-A0D6-B64AD13735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4D3EE69-DD1E-BE48-8474-0B9815DF4AB2}"/>
              </a:ext>
            </a:extLst>
          </p:cNvPr>
          <p:cNvSpPr>
            <a:spLocks noGrp="1" noChangeArrowheads="1"/>
          </p:cNvSpPr>
          <p:nvPr>
            <p:ph type="sldNum" sz="quarter" idx="12"/>
          </p:nvPr>
        </p:nvSpPr>
        <p:spPr>
          <a:ln/>
        </p:spPr>
        <p:txBody>
          <a:bodyPr/>
          <a:lstStyle>
            <a:lvl1pPr>
              <a:defRPr/>
            </a:lvl1pPr>
          </a:lstStyle>
          <a:p>
            <a:fld id="{DEBDB78B-5BC4-864D-BEB5-CB7A6EF147F1}" type="slidenum">
              <a:rPr lang="en-US" altLang="en-US"/>
              <a:pPr/>
              <a:t>‹#›</a:t>
            </a:fld>
            <a:endParaRPr lang="en-US" altLang="en-US"/>
          </a:p>
        </p:txBody>
      </p:sp>
    </p:spTree>
    <p:extLst>
      <p:ext uri="{BB962C8B-B14F-4D97-AF65-F5344CB8AC3E}">
        <p14:creationId xmlns:p14="http://schemas.microsoft.com/office/powerpoint/2010/main" val="1265832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275B70-0A21-AC4D-87E2-03CAB4F3F3D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F942846-0AB4-9D46-B93F-6A9A2C536D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EBDBD4-6884-A646-9BC7-A8D5236B1136}"/>
              </a:ext>
            </a:extLst>
          </p:cNvPr>
          <p:cNvSpPr>
            <a:spLocks noGrp="1" noChangeArrowheads="1"/>
          </p:cNvSpPr>
          <p:nvPr>
            <p:ph type="sldNum" sz="quarter" idx="12"/>
          </p:nvPr>
        </p:nvSpPr>
        <p:spPr>
          <a:ln/>
        </p:spPr>
        <p:txBody>
          <a:bodyPr/>
          <a:lstStyle>
            <a:lvl1pPr>
              <a:defRPr/>
            </a:lvl1pPr>
          </a:lstStyle>
          <a:p>
            <a:fld id="{41AD9177-F8B8-C846-A012-EE4BA3F1E83E}" type="slidenum">
              <a:rPr lang="en-US" altLang="en-US"/>
              <a:pPr/>
              <a:t>‹#›</a:t>
            </a:fld>
            <a:endParaRPr lang="en-US" altLang="en-US"/>
          </a:p>
        </p:txBody>
      </p:sp>
    </p:spTree>
    <p:extLst>
      <p:ext uri="{BB962C8B-B14F-4D97-AF65-F5344CB8AC3E}">
        <p14:creationId xmlns:p14="http://schemas.microsoft.com/office/powerpoint/2010/main" val="788024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EA67C4-E8B4-864E-B1A6-095677F85D5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3AED2A3-7C3D-0C43-A31D-54FD002C0D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289929F-625A-D343-B534-02CA7D18E589}"/>
              </a:ext>
            </a:extLst>
          </p:cNvPr>
          <p:cNvSpPr>
            <a:spLocks noGrp="1" noChangeArrowheads="1"/>
          </p:cNvSpPr>
          <p:nvPr>
            <p:ph type="sldNum" sz="quarter" idx="12"/>
          </p:nvPr>
        </p:nvSpPr>
        <p:spPr>
          <a:ln/>
        </p:spPr>
        <p:txBody>
          <a:bodyPr/>
          <a:lstStyle>
            <a:lvl1pPr>
              <a:defRPr/>
            </a:lvl1pPr>
          </a:lstStyle>
          <a:p>
            <a:fld id="{88830D83-7251-4841-BE40-5892EF9D8B90}" type="slidenum">
              <a:rPr lang="en-US" altLang="en-US"/>
              <a:pPr/>
              <a:t>‹#›</a:t>
            </a:fld>
            <a:endParaRPr lang="en-US" altLang="en-US"/>
          </a:p>
        </p:txBody>
      </p:sp>
    </p:spTree>
    <p:extLst>
      <p:ext uri="{BB962C8B-B14F-4D97-AF65-F5344CB8AC3E}">
        <p14:creationId xmlns:p14="http://schemas.microsoft.com/office/powerpoint/2010/main" val="567927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A3CC8EB-23A8-3C4E-AFDB-53D6C02BA1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04DA0FF-DE97-8840-81C7-74B7D7C2C5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4A69840-F107-454A-B0EF-0B9AD4307293}"/>
              </a:ext>
            </a:extLst>
          </p:cNvPr>
          <p:cNvSpPr>
            <a:spLocks noGrp="1" noChangeArrowheads="1"/>
          </p:cNvSpPr>
          <p:nvPr>
            <p:ph type="sldNum" sz="quarter" idx="12"/>
          </p:nvPr>
        </p:nvSpPr>
        <p:spPr>
          <a:ln/>
        </p:spPr>
        <p:txBody>
          <a:bodyPr/>
          <a:lstStyle>
            <a:lvl1pPr>
              <a:defRPr/>
            </a:lvl1pPr>
          </a:lstStyle>
          <a:p>
            <a:fld id="{B8D50BE4-CFB7-DA4F-9DFF-8182918350E1}" type="slidenum">
              <a:rPr lang="en-US" altLang="en-US"/>
              <a:pPr/>
              <a:t>‹#›</a:t>
            </a:fld>
            <a:endParaRPr lang="en-US" altLang="en-US"/>
          </a:p>
        </p:txBody>
      </p:sp>
    </p:spTree>
    <p:extLst>
      <p:ext uri="{BB962C8B-B14F-4D97-AF65-F5344CB8AC3E}">
        <p14:creationId xmlns:p14="http://schemas.microsoft.com/office/powerpoint/2010/main" val="1311435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F2F241C-7208-7742-98C8-1C22E5D3FE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0CB2D8F-6EEA-1743-AF8F-4D868A784F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68D56D-5033-924E-96D0-40FED09C7A77}"/>
              </a:ext>
            </a:extLst>
          </p:cNvPr>
          <p:cNvSpPr>
            <a:spLocks noGrp="1" noChangeArrowheads="1"/>
          </p:cNvSpPr>
          <p:nvPr>
            <p:ph type="sldNum" sz="quarter" idx="12"/>
          </p:nvPr>
        </p:nvSpPr>
        <p:spPr>
          <a:ln/>
        </p:spPr>
        <p:txBody>
          <a:bodyPr/>
          <a:lstStyle>
            <a:lvl1pPr>
              <a:defRPr/>
            </a:lvl1pPr>
          </a:lstStyle>
          <a:p>
            <a:fld id="{B1E77206-D9D3-E64C-A7B6-760915752D89}" type="slidenum">
              <a:rPr lang="en-US" altLang="en-US"/>
              <a:pPr/>
              <a:t>‹#›</a:t>
            </a:fld>
            <a:endParaRPr lang="en-US" altLang="en-US"/>
          </a:p>
        </p:txBody>
      </p:sp>
    </p:spTree>
    <p:extLst>
      <p:ext uri="{BB962C8B-B14F-4D97-AF65-F5344CB8AC3E}">
        <p14:creationId xmlns:p14="http://schemas.microsoft.com/office/powerpoint/2010/main" val="2363304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5734F5-8C0B-124B-A27F-8A23B77CE5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D1B064-2F98-9C4E-9028-2C255C915A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AE72D5-8C50-DC41-84EF-6437C5AC3ECC}"/>
              </a:ext>
            </a:extLst>
          </p:cNvPr>
          <p:cNvSpPr>
            <a:spLocks noGrp="1" noChangeArrowheads="1"/>
          </p:cNvSpPr>
          <p:nvPr>
            <p:ph type="sldNum" sz="quarter" idx="12"/>
          </p:nvPr>
        </p:nvSpPr>
        <p:spPr>
          <a:ln/>
        </p:spPr>
        <p:txBody>
          <a:bodyPr/>
          <a:lstStyle>
            <a:lvl1pPr>
              <a:defRPr/>
            </a:lvl1pPr>
          </a:lstStyle>
          <a:p>
            <a:fld id="{98A9CA88-784D-2345-A144-B46F5F962482}" type="slidenum">
              <a:rPr lang="en-US" altLang="en-US"/>
              <a:pPr/>
              <a:t>‹#›</a:t>
            </a:fld>
            <a:endParaRPr lang="en-US" altLang="en-US"/>
          </a:p>
        </p:txBody>
      </p:sp>
    </p:spTree>
    <p:extLst>
      <p:ext uri="{BB962C8B-B14F-4D97-AF65-F5344CB8AC3E}">
        <p14:creationId xmlns:p14="http://schemas.microsoft.com/office/powerpoint/2010/main" val="477460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AC07D2-8D6A-0D41-9FFA-CF78D743B8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EB13C0-0260-A24B-BAAB-37F35ABD72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68D008-A94D-274E-9F7E-7D7A571CB07C}"/>
              </a:ext>
            </a:extLst>
          </p:cNvPr>
          <p:cNvSpPr>
            <a:spLocks noGrp="1" noChangeArrowheads="1"/>
          </p:cNvSpPr>
          <p:nvPr>
            <p:ph type="sldNum" sz="quarter" idx="12"/>
          </p:nvPr>
        </p:nvSpPr>
        <p:spPr>
          <a:ln/>
        </p:spPr>
        <p:txBody>
          <a:bodyPr/>
          <a:lstStyle>
            <a:lvl1pPr>
              <a:defRPr/>
            </a:lvl1pPr>
          </a:lstStyle>
          <a:p>
            <a:fld id="{CD2F2835-F40B-CE49-9197-ED6410FD49B9}" type="slidenum">
              <a:rPr lang="en-US" altLang="en-US"/>
              <a:pPr/>
              <a:t>‹#›</a:t>
            </a:fld>
            <a:endParaRPr lang="en-US" altLang="en-US"/>
          </a:p>
        </p:txBody>
      </p:sp>
    </p:spTree>
    <p:extLst>
      <p:ext uri="{BB962C8B-B14F-4D97-AF65-F5344CB8AC3E}">
        <p14:creationId xmlns:p14="http://schemas.microsoft.com/office/powerpoint/2010/main" val="260823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99E7-C4DE-4347-8611-D44635929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030B63-9F2E-F448-806E-5B324AF037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D29B26-CD77-1C4E-A0F7-E44EB381CD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41B93-9596-614C-9191-86BFEAE8DF01}"/>
              </a:ext>
            </a:extLst>
          </p:cNvPr>
          <p:cNvSpPr>
            <a:spLocks noGrp="1"/>
          </p:cNvSpPr>
          <p:nvPr>
            <p:ph type="dt" sz="half" idx="10"/>
          </p:nvPr>
        </p:nvSpPr>
        <p:spPr/>
        <p:txBody>
          <a:bodyPr/>
          <a:lstStyle/>
          <a:p>
            <a:fld id="{71870437-D47E-F142-ADE9-1AAB18E3899A}" type="datetimeFigureOut">
              <a:rPr lang="en-US" smtClean="0"/>
              <a:t>9/25/24</a:t>
            </a:fld>
            <a:endParaRPr lang="en-US"/>
          </a:p>
        </p:txBody>
      </p:sp>
      <p:sp>
        <p:nvSpPr>
          <p:cNvPr id="6" name="Footer Placeholder 5">
            <a:extLst>
              <a:ext uri="{FF2B5EF4-FFF2-40B4-BE49-F238E27FC236}">
                <a16:creationId xmlns:a16="http://schemas.microsoft.com/office/drawing/2014/main" id="{9A72167B-7088-5A42-9B1A-45C3ABBB6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4765E-58CE-6741-B0AA-CAFD2AD783CF}"/>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53192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DE2F-9862-1A43-86DE-860E9D072E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0DC30E-14EB-D54D-B230-85A70DE06E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F924E2-AA9F-8C44-803B-CB37BB2533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D75AA1-D8C3-5144-B6AD-68DC5EA71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2073DD-9C0E-7E43-993E-B7453B313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4DAF94-4658-F84C-A53E-C672EE7588BD}"/>
              </a:ext>
            </a:extLst>
          </p:cNvPr>
          <p:cNvSpPr>
            <a:spLocks noGrp="1"/>
          </p:cNvSpPr>
          <p:nvPr>
            <p:ph type="dt" sz="half" idx="10"/>
          </p:nvPr>
        </p:nvSpPr>
        <p:spPr/>
        <p:txBody>
          <a:bodyPr/>
          <a:lstStyle/>
          <a:p>
            <a:fld id="{71870437-D47E-F142-ADE9-1AAB18E3899A}" type="datetimeFigureOut">
              <a:rPr lang="en-US" smtClean="0"/>
              <a:t>9/25/24</a:t>
            </a:fld>
            <a:endParaRPr lang="en-US"/>
          </a:p>
        </p:txBody>
      </p:sp>
      <p:sp>
        <p:nvSpPr>
          <p:cNvPr id="8" name="Footer Placeholder 7">
            <a:extLst>
              <a:ext uri="{FF2B5EF4-FFF2-40B4-BE49-F238E27FC236}">
                <a16:creationId xmlns:a16="http://schemas.microsoft.com/office/drawing/2014/main" id="{FE5B60E1-7C81-0748-9F0F-D061A8C2FC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CE7EE1-683A-844F-BACA-DF81DCF32BD6}"/>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44231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9353-23CA-F74C-B2A9-FECB90B01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D399FD-26E0-5D44-A52C-DD8782B2249F}"/>
              </a:ext>
            </a:extLst>
          </p:cNvPr>
          <p:cNvSpPr>
            <a:spLocks noGrp="1"/>
          </p:cNvSpPr>
          <p:nvPr>
            <p:ph type="dt" sz="half" idx="10"/>
          </p:nvPr>
        </p:nvSpPr>
        <p:spPr/>
        <p:txBody>
          <a:bodyPr/>
          <a:lstStyle/>
          <a:p>
            <a:fld id="{71870437-D47E-F142-ADE9-1AAB18E3899A}" type="datetimeFigureOut">
              <a:rPr lang="en-US" smtClean="0"/>
              <a:t>9/25/24</a:t>
            </a:fld>
            <a:endParaRPr lang="en-US"/>
          </a:p>
        </p:txBody>
      </p:sp>
      <p:sp>
        <p:nvSpPr>
          <p:cNvPr id="4" name="Footer Placeholder 3">
            <a:extLst>
              <a:ext uri="{FF2B5EF4-FFF2-40B4-BE49-F238E27FC236}">
                <a16:creationId xmlns:a16="http://schemas.microsoft.com/office/drawing/2014/main" id="{25A5718F-CBF4-F845-ABC1-385650CF0A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ACD296-94C7-9B49-8732-41FA719BFA1B}"/>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61676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5D255E-3DAB-7440-8DDD-FB7AD9A4A89D}"/>
              </a:ext>
            </a:extLst>
          </p:cNvPr>
          <p:cNvSpPr>
            <a:spLocks noGrp="1"/>
          </p:cNvSpPr>
          <p:nvPr>
            <p:ph type="dt" sz="half" idx="10"/>
          </p:nvPr>
        </p:nvSpPr>
        <p:spPr/>
        <p:txBody>
          <a:bodyPr/>
          <a:lstStyle/>
          <a:p>
            <a:fld id="{71870437-D47E-F142-ADE9-1AAB18E3899A}" type="datetimeFigureOut">
              <a:rPr lang="en-US" smtClean="0"/>
              <a:t>9/25/24</a:t>
            </a:fld>
            <a:endParaRPr lang="en-US"/>
          </a:p>
        </p:txBody>
      </p:sp>
      <p:sp>
        <p:nvSpPr>
          <p:cNvPr id="3" name="Footer Placeholder 2">
            <a:extLst>
              <a:ext uri="{FF2B5EF4-FFF2-40B4-BE49-F238E27FC236}">
                <a16:creationId xmlns:a16="http://schemas.microsoft.com/office/drawing/2014/main" id="{559841A7-720B-9B4B-8253-EC82E44295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2C381-D4EB-0944-955C-D1B39D22B171}"/>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355395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1DEA-DC2B-7A4A-A5A0-2AE5D23A4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1B920F-71E6-1648-9DBB-064DA65995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7D3F92-290F-5343-AF84-9321407BE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DB684-F002-C243-88B3-EB0291F3B4AB}"/>
              </a:ext>
            </a:extLst>
          </p:cNvPr>
          <p:cNvSpPr>
            <a:spLocks noGrp="1"/>
          </p:cNvSpPr>
          <p:nvPr>
            <p:ph type="dt" sz="half" idx="10"/>
          </p:nvPr>
        </p:nvSpPr>
        <p:spPr/>
        <p:txBody>
          <a:bodyPr/>
          <a:lstStyle/>
          <a:p>
            <a:fld id="{71870437-D47E-F142-ADE9-1AAB18E3899A}" type="datetimeFigureOut">
              <a:rPr lang="en-US" smtClean="0"/>
              <a:t>9/25/24</a:t>
            </a:fld>
            <a:endParaRPr lang="en-US"/>
          </a:p>
        </p:txBody>
      </p:sp>
      <p:sp>
        <p:nvSpPr>
          <p:cNvPr id="6" name="Footer Placeholder 5">
            <a:extLst>
              <a:ext uri="{FF2B5EF4-FFF2-40B4-BE49-F238E27FC236}">
                <a16:creationId xmlns:a16="http://schemas.microsoft.com/office/drawing/2014/main" id="{FD40028E-CE3E-304A-A9C8-B9587D93F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3686D-6FA5-7C4E-AA79-04512AB034BB}"/>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426777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80E0-B3D7-8948-9F62-3A7DF9A47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874A96-0982-B44D-9EE6-436C898580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D32E4B-10EB-434F-8473-BF69888C0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43E2C-0992-434B-99CF-230229219365}"/>
              </a:ext>
            </a:extLst>
          </p:cNvPr>
          <p:cNvSpPr>
            <a:spLocks noGrp="1"/>
          </p:cNvSpPr>
          <p:nvPr>
            <p:ph type="dt" sz="half" idx="10"/>
          </p:nvPr>
        </p:nvSpPr>
        <p:spPr/>
        <p:txBody>
          <a:bodyPr/>
          <a:lstStyle/>
          <a:p>
            <a:fld id="{71870437-D47E-F142-ADE9-1AAB18E3899A}" type="datetimeFigureOut">
              <a:rPr lang="en-US" smtClean="0"/>
              <a:t>9/25/24</a:t>
            </a:fld>
            <a:endParaRPr lang="en-US"/>
          </a:p>
        </p:txBody>
      </p:sp>
      <p:sp>
        <p:nvSpPr>
          <p:cNvPr id="6" name="Footer Placeholder 5">
            <a:extLst>
              <a:ext uri="{FF2B5EF4-FFF2-40B4-BE49-F238E27FC236}">
                <a16:creationId xmlns:a16="http://schemas.microsoft.com/office/drawing/2014/main" id="{A23E168E-45A7-934C-9212-05C31E9DED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1B1B8-F301-A24F-B734-151925A757BC}"/>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18647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D6B9DF-63FA-F14F-B82E-248059CBE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3DF234-E9B7-9D40-B2AB-97101A0E1E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0A0B6-D068-DC4F-979F-36DDE2C18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70437-D47E-F142-ADE9-1AAB18E3899A}" type="datetimeFigureOut">
              <a:rPr lang="en-US" smtClean="0"/>
              <a:t>9/25/24</a:t>
            </a:fld>
            <a:endParaRPr lang="en-US"/>
          </a:p>
        </p:txBody>
      </p:sp>
      <p:sp>
        <p:nvSpPr>
          <p:cNvPr id="5" name="Footer Placeholder 4">
            <a:extLst>
              <a:ext uri="{FF2B5EF4-FFF2-40B4-BE49-F238E27FC236}">
                <a16:creationId xmlns:a16="http://schemas.microsoft.com/office/drawing/2014/main" id="{DCFC27A2-2315-E24C-BA37-BAAF8B5321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D2EC72-C277-1441-967A-084C46EE0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547FC-2745-8E42-9E3B-8F96B317552B}" type="slidenum">
              <a:rPr lang="en-US" smtClean="0"/>
              <a:t>‹#›</a:t>
            </a:fld>
            <a:endParaRPr lang="en-US"/>
          </a:p>
        </p:txBody>
      </p:sp>
    </p:spTree>
    <p:extLst>
      <p:ext uri="{BB962C8B-B14F-4D97-AF65-F5344CB8AC3E}">
        <p14:creationId xmlns:p14="http://schemas.microsoft.com/office/powerpoint/2010/main" val="1819375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96D0330-6613-1247-87E8-67CC6DB5588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461DDA94-903A-2343-B2B5-794D39CF8FA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9781" name="Rectangle 5">
            <a:extLst>
              <a:ext uri="{FF2B5EF4-FFF2-40B4-BE49-F238E27FC236}">
                <a16:creationId xmlns:a16="http://schemas.microsoft.com/office/drawing/2014/main" id="{25070269-D443-CA4A-917D-9209DD95F96D}"/>
              </a:ext>
            </a:extLst>
          </p:cNvPr>
          <p:cNvSpPr>
            <a:spLocks noGrp="1" noChangeArrowheads="1"/>
          </p:cNvSpPr>
          <p:nvPr>
            <p:ph type="ftr" sz="quarter" idx="3"/>
          </p:nvPr>
        </p:nvSpPr>
        <p:spPr bwMode="auto">
          <a:xfrm>
            <a:off x="609600" y="6381750"/>
            <a:ext cx="650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ea typeface="+mn-ea"/>
                <a:cs typeface="Arial" charset="0"/>
              </a:defRPr>
            </a:lvl1pPr>
          </a:lstStyle>
          <a:p>
            <a:pPr>
              <a:defRPr/>
            </a:pPr>
            <a:r>
              <a:rPr lang="en-US"/>
              <a:t>Kerfeld and Scott, PLoS Biology 2010</a:t>
            </a:r>
          </a:p>
        </p:txBody>
      </p:sp>
      <p:sp>
        <p:nvSpPr>
          <p:cNvPr id="459782" name="Rectangle 6">
            <a:extLst>
              <a:ext uri="{FF2B5EF4-FFF2-40B4-BE49-F238E27FC236}">
                <a16:creationId xmlns:a16="http://schemas.microsoft.com/office/drawing/2014/main" id="{8479617A-6709-2C4E-B549-8DBA0F68DDF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panose="020B0604020202020204" pitchFamily="34" charset="0"/>
              </a:defRPr>
            </a:lvl1pPr>
          </a:lstStyle>
          <a:p>
            <a:fld id="{609A60FB-D73F-B649-8411-B4A816089FCB}" type="slidenum">
              <a:rPr lang="en-US" altLang="en-US"/>
              <a:pPr/>
              <a:t>‹#›</a:t>
            </a:fld>
            <a:endParaRPr lang="en-US" altLang="en-US"/>
          </a:p>
        </p:txBody>
      </p:sp>
      <p:sp>
        <p:nvSpPr>
          <p:cNvPr id="5" name="Rectangle 4">
            <a:extLst>
              <a:ext uri="{FF2B5EF4-FFF2-40B4-BE49-F238E27FC236}">
                <a16:creationId xmlns:a16="http://schemas.microsoft.com/office/drawing/2014/main" id="{2EE3683F-B730-F140-A947-138AA09661F2}"/>
              </a:ext>
            </a:extLst>
          </p:cNvPr>
          <p:cNvSpPr/>
          <p:nvPr userDrawn="1"/>
        </p:nvSpPr>
        <p:spPr>
          <a:xfrm>
            <a:off x="0" y="0"/>
            <a:ext cx="12192000" cy="6858000"/>
          </a:xfrm>
          <a:prstGeom prst="rect">
            <a:avLst/>
          </a:prstGeom>
          <a:noFill/>
          <a:ln w="19050">
            <a:solidFill>
              <a:srgbClr val="A1A7B3"/>
            </a:solidFill>
          </a:ln>
        </p:spPr>
        <p:style>
          <a:lnRef idx="2">
            <a:schemeClr val="accent1">
              <a:shade val="50000"/>
            </a:schemeClr>
          </a:lnRef>
          <a:fillRef idx="1">
            <a:schemeClr val="accent1"/>
          </a:fillRef>
          <a:effectRef idx="0">
            <a:schemeClr val="accent1"/>
          </a:effectRef>
          <a:fontRef idx="minor">
            <a:schemeClr val="lt1"/>
          </a:fontRef>
        </p:style>
        <p:txBody>
          <a:bodyPr lIns="20510" tIns="10255" rIns="20510" bIns="10255" anchor="ctr"/>
          <a:lstStyle/>
          <a:p>
            <a:pPr algn="ctr" defTabSz="914151" eaLnBrk="1" fontAlgn="auto" hangingPunct="1">
              <a:spcBef>
                <a:spcPts val="0"/>
              </a:spcBef>
              <a:spcAft>
                <a:spcPts val="0"/>
              </a:spcAft>
              <a:defRPr/>
            </a:pPr>
            <a:endParaRPr lang="en-US" sz="1800" b="0">
              <a:ln>
                <a:solidFill>
                  <a:srgbClr val="A1A7B3"/>
                </a:solidFill>
              </a:ln>
              <a:solidFill>
                <a:srgbClr val="FFFFFF"/>
              </a:solidFill>
            </a:endParaRPr>
          </a:p>
        </p:txBody>
      </p:sp>
    </p:spTree>
    <p:extLst>
      <p:ext uri="{BB962C8B-B14F-4D97-AF65-F5344CB8AC3E}">
        <p14:creationId xmlns:p14="http://schemas.microsoft.com/office/powerpoint/2010/main" val="431426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32BE665-B37E-0941-8DC6-34617D35F984}"/>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B10C826-5F7D-BA4B-BDBC-1FD4A0D36B38}"/>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B80761A-B928-0447-9239-E0EC9F282724}"/>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FF693F1C-F5D5-7042-8EE3-0D37D1FFB7FE}"/>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Times New Roman"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A2E749CA-92CB-7C4A-835C-393770BD4EDE}"/>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fld id="{066715A0-5499-B541-BE36-A6CB511C92B0}" type="slidenum">
              <a:rPr lang="en-US" altLang="en-US"/>
              <a:pPr/>
              <a:t>‹#›</a:t>
            </a:fld>
            <a:endParaRPr lang="en-US" altLang="en-US"/>
          </a:p>
        </p:txBody>
      </p:sp>
    </p:spTree>
    <p:extLst>
      <p:ext uri="{BB962C8B-B14F-4D97-AF65-F5344CB8AC3E}">
        <p14:creationId xmlns:p14="http://schemas.microsoft.com/office/powerpoint/2010/main" val="236275645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64" charset="0"/>
        </a:defRPr>
      </a:lvl6pPr>
      <a:lvl7pPr marL="914400" algn="ctr" rtl="0" fontAlgn="base">
        <a:spcBef>
          <a:spcPct val="0"/>
        </a:spcBef>
        <a:spcAft>
          <a:spcPct val="0"/>
        </a:spcAft>
        <a:defRPr sz="4400">
          <a:solidFill>
            <a:schemeClr val="tx2"/>
          </a:solidFill>
          <a:latin typeface="Times New Roman" pitchFamily="64" charset="0"/>
        </a:defRPr>
      </a:lvl7pPr>
      <a:lvl8pPr marL="1371600" algn="ctr" rtl="0" fontAlgn="base">
        <a:spcBef>
          <a:spcPct val="0"/>
        </a:spcBef>
        <a:spcAft>
          <a:spcPct val="0"/>
        </a:spcAft>
        <a:defRPr sz="4400">
          <a:solidFill>
            <a:schemeClr val="tx2"/>
          </a:solidFill>
          <a:latin typeface="Times New Roman" pitchFamily="64" charset="0"/>
        </a:defRPr>
      </a:lvl8pPr>
      <a:lvl9pPr marL="1828800" algn="ctr" rtl="0" fontAlgn="base">
        <a:spcBef>
          <a:spcPct val="0"/>
        </a:spcBef>
        <a:spcAft>
          <a:spcPct val="0"/>
        </a:spcAft>
        <a:defRPr sz="4400">
          <a:solidFill>
            <a:schemeClr val="tx2"/>
          </a:solidFill>
          <a:latin typeface="Times New Roman"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ncbi.nlm.nih.gov/BLAST/Blast.cgi?CMD=Web&amp;LAYOUT=TwoWindows&amp;AUTO_FORMAT=Semiauto&amp;ALIGNMENTS=250&amp;ALIGNMENT_VIEW=Pairwise&amp;CDD_SEARCH=on&amp;CLIENT=web&amp;DATABASE=nr&amp;DESCRIPTIONS=500&amp;ENTREZ_QUERY=(none)&amp;EXPECT=10&amp;FILTER=L&amp;FORMAT_OBJECT=Align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hyperlink" Target="https://j.p.gogarten.uconn.edu/mcb3421_2019/fasta_search.html#gi%7C3122907"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hyperlink" Target="http://carrot.mcb.uconn.edu/mcb372/old/UNIXCOMM.htm"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hyperlink" Target="ftp://ftp.uconn.edu/packages/ssh/pc/" TargetMode="External"/><Relationship Id="rId5" Type="http://schemas.openxmlformats.org/officeDocument/2006/relationships/hyperlink" Target="http://www.chiark.greenend.org.uk/~sgtatham/putty/download.html" TargetMode="External"/><Relationship Id="rId4" Type="http://schemas.openxmlformats.org/officeDocument/2006/relationships/hyperlink" Target="http://catcode.com/teachmo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bioinformatics.uconn.edu/resources-and-events/tutorials-2/xanadu/" TargetMode="External"/><Relationship Id="rId2" Type="http://schemas.openxmlformats.org/officeDocument/2006/relationships/hyperlink" Target="https://health.uconn.edu/high-performance-computing/resources/" TargetMode="Externa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arrot.mcb.uconn.edu/mcb372/old/UNIXCOMM.htm" TargetMode="External"/><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hyperlink" Target="http://kb.iu.edu/data/abdb.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wcarpentry.github.io/shell-novice/01-intro.html" TargetMode="External"/><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hyperlink" Target="https://www.barebones.com/products/bbedit/" TargetMode="External"/><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hyperlink" Target="https://filezilla-project.org/"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hyperlink" Target="https://cube.univie.ac.at/gepard" TargetMode="External"/><Relationship Id="rId2" Type="http://schemas.openxmlformats.org/officeDocument/2006/relationships/hyperlink" Target="https://en.wikipedia.org/wiki/Dot_plot_(bioinformatics)" TargetMode="Externa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ki/Smith&#8211;Waterman_algorithm" TargetMode="External"/><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hyperlink" Target="http://www.ks.uiuc.edu/Training/SumSchool/materials/sources/tutorials/07-bioinformatics/seqlab-html/node6.html" TargetMode="External"/><Relationship Id="rId2" Type="http://schemas.openxmlformats.org/officeDocument/2006/relationships/image" Target="../media/image19.png"/><Relationship Id="rId1" Type="http://schemas.openxmlformats.org/officeDocument/2006/relationships/slideLayout" Target="../slideLayouts/slideLayout27.xml"/><Relationship Id="rId5" Type="http://schemas.openxmlformats.org/officeDocument/2006/relationships/image" Target="../media/image20.png"/><Relationship Id="rId4" Type="http://schemas.openxmlformats.org/officeDocument/2006/relationships/hyperlink" Target="https://en.wikipedia.org/wiki/Needleman&#8211;Wunsch_algorithm"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link.springer.com/article/10.1007/BF02603120" TargetMode="External"/><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hyperlink" Target="http://www.drive5.com/muscle/" TargetMode="External"/><Relationship Id="rId2" Type="http://schemas.openxmlformats.org/officeDocument/2006/relationships/hyperlink" Target="http://www.ebi.ac.uk/Tools/msa/muscle/" TargetMode="Externa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hyperlink" Target="http://guidance.tau.ac.il/ver2/" TargetMode="External"/><Relationship Id="rId2" Type="http://schemas.openxmlformats.org/officeDocument/2006/relationships/hyperlink" Target="http://wasabiapp.org/software/prank" TargetMode="Externa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hyperlink" Target="https://mafft.cbrc.jp/alignment/server/" TargetMode="Externa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hyperlink" Target="http://phylo.bio.ku.edu/software/sate/sate.html" TargetMode="Externa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doua.prabi.fr/software/seaview" TargetMode="External"/><Relationship Id="rId2" Type="http://schemas.openxmlformats.org/officeDocument/2006/relationships/hyperlink" Target="https://www.jalview.org/" TargetMode="Externa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hyperlink" Target="http://molevol.cmima.csic.es/castresana/Gblocks_server.html" TargetMode="External"/><Relationship Id="rId2" Type="http://schemas.openxmlformats.org/officeDocument/2006/relationships/hyperlink" Target="http://molevol.cmima.csic.es/castresana/Gblocks.html" TargetMode="External"/><Relationship Id="rId1" Type="http://schemas.openxmlformats.org/officeDocument/2006/relationships/slideLayout" Target="../slideLayouts/slideLayout27.xml"/><Relationship Id="rId5" Type="http://schemas.openxmlformats.org/officeDocument/2006/relationships/image" Target="../media/image30.png"/><Relationship Id="rId4" Type="http://schemas.openxmlformats.org/officeDocument/2006/relationships/hyperlink" Target="http://guidance.tau.ac.il/"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hyperlink" Target="https://phagesdb.org/blastp/KashFlow_CDS_155/" TargetMode="External"/><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EC10-AE0A-294E-A987-AD75C09A6BA0}"/>
              </a:ext>
            </a:extLst>
          </p:cNvPr>
          <p:cNvSpPr>
            <a:spLocks noGrp="1"/>
          </p:cNvSpPr>
          <p:nvPr>
            <p:ph type="ctrTitle"/>
          </p:nvPr>
        </p:nvSpPr>
        <p:spPr>
          <a:xfrm>
            <a:off x="1671145" y="4873035"/>
            <a:ext cx="9144000" cy="1060677"/>
          </a:xfrm>
        </p:spPr>
        <p:txBody>
          <a:bodyPr>
            <a:normAutofit fontScale="90000"/>
          </a:bodyPr>
          <a:lstStyle/>
          <a:p>
            <a:r>
              <a:rPr lang="en-US" dirty="0"/>
              <a:t>Alignments, UNIX, blast via the command line</a:t>
            </a:r>
            <a:br>
              <a:rPr lang="en-US" dirty="0"/>
            </a:br>
            <a:endParaRPr lang="en-US" sz="3600" dirty="0"/>
          </a:p>
        </p:txBody>
      </p:sp>
      <p:sp>
        <p:nvSpPr>
          <p:cNvPr id="6" name="Subtitle 5">
            <a:extLst>
              <a:ext uri="{FF2B5EF4-FFF2-40B4-BE49-F238E27FC236}">
                <a16:creationId xmlns:a16="http://schemas.microsoft.com/office/drawing/2014/main" id="{D241630B-A34B-B14B-B9EF-C6CF2705EEB2}"/>
              </a:ext>
            </a:extLst>
          </p:cNvPr>
          <p:cNvSpPr>
            <a:spLocks noGrp="1"/>
          </p:cNvSpPr>
          <p:nvPr>
            <p:ph type="subTitle" idx="1"/>
          </p:nvPr>
        </p:nvSpPr>
        <p:spPr>
          <a:xfrm>
            <a:off x="1433010" y="1454626"/>
            <a:ext cx="9144000" cy="1655762"/>
          </a:xfrm>
        </p:spPr>
        <p:txBody>
          <a:bodyPr>
            <a:normAutofit/>
          </a:bodyPr>
          <a:lstStyle/>
          <a:p>
            <a:r>
              <a:rPr lang="en-US" sz="2800" dirty="0"/>
              <a:t>MCB 3421 2024</a:t>
            </a:r>
          </a:p>
          <a:p>
            <a:endParaRPr lang="en-US" sz="2800" dirty="0"/>
          </a:p>
          <a:p>
            <a:r>
              <a:rPr lang="en-US" sz="2800" dirty="0"/>
              <a:t>Class 9</a:t>
            </a:r>
          </a:p>
        </p:txBody>
      </p:sp>
    </p:spTree>
    <p:extLst>
      <p:ext uri="{BB962C8B-B14F-4D97-AF65-F5344CB8AC3E}">
        <p14:creationId xmlns:p14="http://schemas.microsoft.com/office/powerpoint/2010/main" val="376136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ED4673-38D3-BF44-B9CF-59DF305C753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DFFBBCE-051C-1643-9089-9C1CF97FE77E}"/>
              </a:ext>
            </a:extLst>
          </p:cNvPr>
          <p:cNvPicPr>
            <a:picLocks noChangeAspect="1"/>
          </p:cNvPicPr>
          <p:nvPr/>
        </p:nvPicPr>
        <p:blipFill>
          <a:blip r:embed="rId2"/>
          <a:stretch>
            <a:fillRect/>
          </a:stretch>
        </p:blipFill>
        <p:spPr>
          <a:xfrm>
            <a:off x="0" y="684944"/>
            <a:ext cx="12192000" cy="6173056"/>
          </a:xfrm>
          <a:prstGeom prst="rect">
            <a:avLst/>
          </a:prstGeom>
        </p:spPr>
      </p:pic>
      <p:sp>
        <p:nvSpPr>
          <p:cNvPr id="5" name="TextBox 4">
            <a:extLst>
              <a:ext uri="{FF2B5EF4-FFF2-40B4-BE49-F238E27FC236}">
                <a16:creationId xmlns:a16="http://schemas.microsoft.com/office/drawing/2014/main" id="{90AF5F1A-5F10-7349-B2B2-3C11140FBB06}"/>
              </a:ext>
            </a:extLst>
          </p:cNvPr>
          <p:cNvSpPr txBox="1"/>
          <p:nvPr/>
        </p:nvSpPr>
        <p:spPr>
          <a:xfrm>
            <a:off x="123568" y="234778"/>
            <a:ext cx="50689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Blast search with an intein containing protein query </a:t>
            </a:r>
          </a:p>
        </p:txBody>
      </p:sp>
      <p:sp>
        <p:nvSpPr>
          <p:cNvPr id="6" name="TextBox 5">
            <a:extLst>
              <a:ext uri="{FF2B5EF4-FFF2-40B4-BE49-F238E27FC236}">
                <a16:creationId xmlns:a16="http://schemas.microsoft.com/office/drawing/2014/main" id="{2C9E829C-43D4-0747-A404-70010A648CF6}"/>
              </a:ext>
            </a:extLst>
          </p:cNvPr>
          <p:cNvSpPr txBox="1"/>
          <p:nvPr/>
        </p:nvSpPr>
        <p:spPr>
          <a:xfrm rot="2555628">
            <a:off x="3300105" y="4248287"/>
            <a:ext cx="108113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Extein</a:t>
            </a:r>
          </a:p>
        </p:txBody>
      </p:sp>
      <p:sp>
        <p:nvSpPr>
          <p:cNvPr id="7" name="TextBox 6">
            <a:extLst>
              <a:ext uri="{FF2B5EF4-FFF2-40B4-BE49-F238E27FC236}">
                <a16:creationId xmlns:a16="http://schemas.microsoft.com/office/drawing/2014/main" id="{776C684B-592E-8F4C-A2A2-311A90D5E702}"/>
              </a:ext>
            </a:extLst>
          </p:cNvPr>
          <p:cNvSpPr txBox="1"/>
          <p:nvPr/>
        </p:nvSpPr>
        <p:spPr>
          <a:xfrm rot="2555628">
            <a:off x="7031846" y="4297714"/>
            <a:ext cx="108113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Extein</a:t>
            </a:r>
          </a:p>
        </p:txBody>
      </p:sp>
      <p:sp>
        <p:nvSpPr>
          <p:cNvPr id="8" name="TextBox 7">
            <a:extLst>
              <a:ext uri="{FF2B5EF4-FFF2-40B4-BE49-F238E27FC236}">
                <a16:creationId xmlns:a16="http://schemas.microsoft.com/office/drawing/2014/main" id="{7DBD0B3A-A2CA-A84D-8EFE-60C5D62F9AEA}"/>
              </a:ext>
            </a:extLst>
          </p:cNvPr>
          <p:cNvSpPr txBox="1"/>
          <p:nvPr/>
        </p:nvSpPr>
        <p:spPr>
          <a:xfrm>
            <a:off x="5253875" y="4248287"/>
            <a:ext cx="102547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Intein</a:t>
            </a:r>
          </a:p>
        </p:txBody>
      </p:sp>
    </p:spTree>
    <p:extLst>
      <p:ext uri="{BB962C8B-B14F-4D97-AF65-F5344CB8AC3E}">
        <p14:creationId xmlns:p14="http://schemas.microsoft.com/office/powerpoint/2010/main" val="405063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403034" y="1356967"/>
            <a:ext cx="5835365" cy="5341165"/>
          </a:xfrm>
          <a:prstGeom prst="rect">
            <a:avLst/>
          </a:prstGeom>
          <a:noFill/>
          <a:ln>
            <a:noFill/>
          </a:ln>
        </p:spPr>
      </p:pic>
      <p:sp>
        <p:nvSpPr>
          <p:cNvPr id="86" name="Google Shape;86;p18"/>
          <p:cNvSpPr txBox="1">
            <a:spLocks noGrp="1"/>
          </p:cNvSpPr>
          <p:nvPr>
            <p:ph type="title"/>
          </p:nvPr>
        </p:nvSpPr>
        <p:spPr>
          <a:xfrm>
            <a:off x="403034" y="66053"/>
            <a:ext cx="11360800" cy="763600"/>
          </a:xfrm>
          <a:prstGeom prst="rect">
            <a:avLst/>
          </a:prstGeom>
        </p:spPr>
        <p:txBody>
          <a:bodyPr spcFirstLastPara="1" vert="horz" wrap="square" lIns="121900" tIns="121900" rIns="121900" bIns="121900" rtlCol="0" anchor="t" anchorCtr="0">
            <a:normAutofit fontScale="90000"/>
          </a:bodyPr>
          <a:lstStyle/>
          <a:p>
            <a:r>
              <a:rPr lang="en" dirty="0" err="1"/>
              <a:t>PauloDiaboli</a:t>
            </a:r>
            <a:r>
              <a:rPr lang="en" dirty="0"/>
              <a:t> Terminase </a:t>
            </a:r>
            <a:r>
              <a:rPr lang="en" dirty="0" err="1"/>
              <a:t>Blastp</a:t>
            </a:r>
            <a:r>
              <a:rPr lang="en" dirty="0"/>
              <a:t> Search on </a:t>
            </a:r>
            <a:r>
              <a:rPr lang="en" dirty="0" err="1"/>
              <a:t>PhagesDB</a:t>
            </a:r>
            <a:endParaRPr dirty="0"/>
          </a:p>
        </p:txBody>
      </p:sp>
      <p:sp>
        <p:nvSpPr>
          <p:cNvPr id="87" name="Google Shape;87;p18"/>
          <p:cNvSpPr txBox="1">
            <a:spLocks noGrp="1"/>
          </p:cNvSpPr>
          <p:nvPr>
            <p:ph type="body" idx="1"/>
          </p:nvPr>
        </p:nvSpPr>
        <p:spPr>
          <a:xfrm>
            <a:off x="6238399" y="1522267"/>
            <a:ext cx="5835365" cy="4555200"/>
          </a:xfrm>
          <a:prstGeom prst="rect">
            <a:avLst/>
          </a:prstGeom>
        </p:spPr>
        <p:txBody>
          <a:bodyPr spcFirstLastPara="1" vert="horz" wrap="square" lIns="121900" tIns="121900" rIns="121900" bIns="121900" rtlCol="0" anchor="t" anchorCtr="0">
            <a:normAutofit/>
          </a:bodyPr>
          <a:lstStyle/>
          <a:p>
            <a:pPr marL="0" indent="0">
              <a:spcBef>
                <a:spcPts val="1600"/>
              </a:spcBef>
              <a:spcAft>
                <a:spcPts val="1600"/>
              </a:spcAft>
              <a:buNone/>
            </a:pPr>
            <a:endParaRPr dirty="0"/>
          </a:p>
        </p:txBody>
      </p:sp>
      <p:cxnSp>
        <p:nvCxnSpPr>
          <p:cNvPr id="89" name="Google Shape;89;p18"/>
          <p:cNvCxnSpPr>
            <a:cxnSpLocks/>
          </p:cNvCxnSpPr>
          <p:nvPr/>
        </p:nvCxnSpPr>
        <p:spPr>
          <a:xfrm flipH="1" flipV="1">
            <a:off x="3965439" y="5736567"/>
            <a:ext cx="3482302" cy="36558"/>
          </a:xfrm>
          <a:prstGeom prst="straightConnector1">
            <a:avLst/>
          </a:prstGeom>
          <a:noFill/>
          <a:ln w="9525" cap="flat" cmpd="sng">
            <a:solidFill>
              <a:schemeClr val="dk2"/>
            </a:solidFill>
            <a:prstDash val="solid"/>
            <a:round/>
            <a:headEnd type="none" w="med" len="med"/>
            <a:tailEnd type="triangle" w="med" len="med"/>
          </a:ln>
        </p:spPr>
      </p:cxnSp>
      <p:sp>
        <p:nvSpPr>
          <p:cNvPr id="90" name="Google Shape;90;p18"/>
          <p:cNvSpPr txBox="1"/>
          <p:nvPr/>
        </p:nvSpPr>
        <p:spPr>
          <a:xfrm>
            <a:off x="7447741" y="5465368"/>
            <a:ext cx="2429600" cy="615513"/>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Calibri" panose="020F0502020204030204"/>
                <a:ea typeface="+mn-ea"/>
                <a:cs typeface="+mn-cs"/>
              </a:rPr>
              <a:t>Intein only</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1" name="Google Shape;91;p18"/>
          <p:cNvCxnSpPr>
            <a:cxnSpLocks/>
          </p:cNvCxnSpPr>
          <p:nvPr/>
        </p:nvCxnSpPr>
        <p:spPr>
          <a:xfrm flipH="1" flipV="1">
            <a:off x="5927834" y="4315168"/>
            <a:ext cx="1965333" cy="26799"/>
          </a:xfrm>
          <a:prstGeom prst="straightConnector1">
            <a:avLst/>
          </a:prstGeom>
          <a:noFill/>
          <a:ln w="9525" cap="flat" cmpd="sng">
            <a:solidFill>
              <a:schemeClr val="dk2"/>
            </a:solidFill>
            <a:prstDash val="solid"/>
            <a:round/>
            <a:headEnd type="none" w="med" len="med"/>
            <a:tailEnd type="triangle" w="med" len="med"/>
          </a:ln>
        </p:spPr>
      </p:cxnSp>
      <p:sp>
        <p:nvSpPr>
          <p:cNvPr id="92" name="Google Shape;92;p18"/>
          <p:cNvSpPr txBox="1"/>
          <p:nvPr/>
        </p:nvSpPr>
        <p:spPr>
          <a:xfrm>
            <a:off x="7879766" y="4061767"/>
            <a:ext cx="3651033" cy="615513"/>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Calibri" panose="020F0502020204030204"/>
                <a:ea typeface="+mn-ea"/>
                <a:cs typeface="+mn-cs"/>
              </a:rPr>
              <a:t>More divergent Extein only</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Google Shape;93;p18"/>
          <p:cNvSpPr txBox="1"/>
          <p:nvPr/>
        </p:nvSpPr>
        <p:spPr>
          <a:xfrm>
            <a:off x="8155833" y="2262852"/>
            <a:ext cx="2429600" cy="615513"/>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a:ln>
                  <a:noFill/>
                </a:ln>
                <a:solidFill>
                  <a:prstClr val="black"/>
                </a:solidFill>
                <a:effectLst/>
                <a:uLnTx/>
                <a:uFillTx/>
                <a:latin typeface="Calibri" panose="020F0502020204030204"/>
                <a:ea typeface="+mn-ea"/>
                <a:cs typeface="+mn-cs"/>
              </a:rPr>
              <a:t>Extein and Intein</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94" name="Google Shape;94;p18"/>
          <p:cNvCxnSpPr>
            <a:cxnSpLocks/>
          </p:cNvCxnSpPr>
          <p:nvPr/>
        </p:nvCxnSpPr>
        <p:spPr>
          <a:xfrm flipH="1">
            <a:off x="5927834" y="2543051"/>
            <a:ext cx="2227999" cy="0"/>
          </a:xfrm>
          <a:prstGeom prst="straightConnector1">
            <a:avLst/>
          </a:prstGeom>
          <a:noFill/>
          <a:ln w="9525" cap="flat" cmpd="sng">
            <a:solidFill>
              <a:schemeClr val="dk2"/>
            </a:solidFill>
            <a:prstDash val="solid"/>
            <a:round/>
            <a:headEnd type="none" w="med" len="med"/>
            <a:tailEnd type="triangle" w="med" len="med"/>
          </a:ln>
        </p:spPr>
      </p:cxnSp>
      <p:cxnSp>
        <p:nvCxnSpPr>
          <p:cNvPr id="11" name="Google Shape;91;p18">
            <a:extLst>
              <a:ext uri="{FF2B5EF4-FFF2-40B4-BE49-F238E27FC236}">
                <a16:creationId xmlns:a16="http://schemas.microsoft.com/office/drawing/2014/main" id="{F89FB418-85EE-4F49-B3D2-69FFD89D251B}"/>
              </a:ext>
            </a:extLst>
          </p:cNvPr>
          <p:cNvCxnSpPr>
            <a:cxnSpLocks/>
          </p:cNvCxnSpPr>
          <p:nvPr/>
        </p:nvCxnSpPr>
        <p:spPr>
          <a:xfrm flipH="1" flipV="1">
            <a:off x="5927834" y="3007152"/>
            <a:ext cx="2175540" cy="1"/>
          </a:xfrm>
          <a:prstGeom prst="straightConnector1">
            <a:avLst/>
          </a:prstGeom>
          <a:noFill/>
          <a:ln w="9525" cap="flat" cmpd="sng">
            <a:solidFill>
              <a:schemeClr val="dk2"/>
            </a:solidFill>
            <a:prstDash val="solid"/>
            <a:round/>
            <a:headEnd type="none" w="med" len="med"/>
            <a:tailEnd type="triangle" w="med" len="med"/>
          </a:ln>
        </p:spPr>
      </p:cxnSp>
      <p:sp>
        <p:nvSpPr>
          <p:cNvPr id="12" name="Google Shape;92;p18">
            <a:extLst>
              <a:ext uri="{FF2B5EF4-FFF2-40B4-BE49-F238E27FC236}">
                <a16:creationId xmlns:a16="http://schemas.microsoft.com/office/drawing/2014/main" id="{75530530-245D-8245-B253-1653F546513C}"/>
              </a:ext>
            </a:extLst>
          </p:cNvPr>
          <p:cNvSpPr txBox="1"/>
          <p:nvPr/>
        </p:nvSpPr>
        <p:spPr>
          <a:xfrm>
            <a:off x="8089974" y="2726953"/>
            <a:ext cx="2429600" cy="615513"/>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Calibri" panose="020F0502020204030204"/>
                <a:ea typeface="+mn-ea"/>
                <a:cs typeface="+mn-cs"/>
              </a:rPr>
              <a:t>Extein only</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D205BB-BA67-EF4B-9082-43D514BBB633}"/>
              </a:ext>
            </a:extLst>
          </p:cNvPr>
          <p:cNvSpPr txBox="1"/>
          <p:nvPr/>
        </p:nvSpPr>
        <p:spPr>
          <a:xfrm rot="2555628">
            <a:off x="684014" y="3333805"/>
            <a:ext cx="11692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Extein</a:t>
            </a:r>
          </a:p>
        </p:txBody>
      </p:sp>
      <p:sp>
        <p:nvSpPr>
          <p:cNvPr id="20" name="TextBox 19">
            <a:extLst>
              <a:ext uri="{FF2B5EF4-FFF2-40B4-BE49-F238E27FC236}">
                <a16:creationId xmlns:a16="http://schemas.microsoft.com/office/drawing/2014/main" id="{70CAC8BB-480E-2A48-AD94-0709FDD86ABE}"/>
              </a:ext>
            </a:extLst>
          </p:cNvPr>
          <p:cNvSpPr txBox="1"/>
          <p:nvPr/>
        </p:nvSpPr>
        <p:spPr>
          <a:xfrm rot="2555628">
            <a:off x="3795076" y="3522991"/>
            <a:ext cx="11692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Extein</a:t>
            </a:r>
          </a:p>
        </p:txBody>
      </p:sp>
      <p:sp>
        <p:nvSpPr>
          <p:cNvPr id="21" name="TextBox 20">
            <a:extLst>
              <a:ext uri="{FF2B5EF4-FFF2-40B4-BE49-F238E27FC236}">
                <a16:creationId xmlns:a16="http://schemas.microsoft.com/office/drawing/2014/main" id="{04468D0E-55AF-2A4F-BDBA-68A223445196}"/>
              </a:ext>
            </a:extLst>
          </p:cNvPr>
          <p:cNvSpPr txBox="1"/>
          <p:nvPr/>
        </p:nvSpPr>
        <p:spPr>
          <a:xfrm>
            <a:off x="1920686" y="4066957"/>
            <a:ext cx="102547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Intein</a:t>
            </a:r>
          </a:p>
        </p:txBody>
      </p:sp>
      <p:sp>
        <p:nvSpPr>
          <p:cNvPr id="6" name="TextBox 5">
            <a:extLst>
              <a:ext uri="{FF2B5EF4-FFF2-40B4-BE49-F238E27FC236}">
                <a16:creationId xmlns:a16="http://schemas.microsoft.com/office/drawing/2014/main" id="{3FB917FC-C241-7740-AFB1-CE92290F699D}"/>
              </a:ext>
            </a:extLst>
          </p:cNvPr>
          <p:cNvSpPr txBox="1"/>
          <p:nvPr/>
        </p:nvSpPr>
        <p:spPr>
          <a:xfrm>
            <a:off x="3494160" y="5978174"/>
            <a:ext cx="8282240"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Note: blast tries to extend the alignment.  Consequently, the boundaries are not always reliable. </a:t>
            </a:r>
          </a:p>
        </p:txBody>
      </p:sp>
      <p:sp>
        <p:nvSpPr>
          <p:cNvPr id="7" name="Right Brace 6">
            <a:extLst>
              <a:ext uri="{FF2B5EF4-FFF2-40B4-BE49-F238E27FC236}">
                <a16:creationId xmlns:a16="http://schemas.microsoft.com/office/drawing/2014/main" id="{3F3106FE-7873-DA43-A272-B4594A98BC57}"/>
              </a:ext>
            </a:extLst>
          </p:cNvPr>
          <p:cNvSpPr/>
          <p:nvPr/>
        </p:nvSpPr>
        <p:spPr>
          <a:xfrm>
            <a:off x="5695407" y="2465295"/>
            <a:ext cx="95172" cy="26165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ight Brace 23">
            <a:extLst>
              <a:ext uri="{FF2B5EF4-FFF2-40B4-BE49-F238E27FC236}">
                <a16:creationId xmlns:a16="http://schemas.microsoft.com/office/drawing/2014/main" id="{47D31D72-8788-D347-BBBD-4191BA068DE9}"/>
              </a:ext>
            </a:extLst>
          </p:cNvPr>
          <p:cNvSpPr/>
          <p:nvPr/>
        </p:nvSpPr>
        <p:spPr>
          <a:xfrm>
            <a:off x="5673774" y="2748101"/>
            <a:ext cx="269205" cy="4916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994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a:extLst>
              <a:ext uri="{FF2B5EF4-FFF2-40B4-BE49-F238E27FC236}">
                <a16:creationId xmlns:a16="http://schemas.microsoft.com/office/drawing/2014/main" id="{8FD8FC97-4041-F14F-B2EE-EC79D266F4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0"/>
            <a:ext cx="8972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23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EB1C97BC-3151-3F4A-9EA0-0EFF90727D81}"/>
              </a:ext>
            </a:extLst>
          </p:cNvPr>
          <p:cNvSpPr>
            <a:spLocks noGrp="1" noChangeArrowheads="1"/>
          </p:cNvSpPr>
          <p:nvPr>
            <p:ph type="title"/>
          </p:nvPr>
        </p:nvSpPr>
        <p:spPr>
          <a:xfrm>
            <a:off x="1676400" y="0"/>
            <a:ext cx="7772400" cy="1143000"/>
          </a:xfrm>
        </p:spPr>
        <p:txBody>
          <a:bodyPr/>
          <a:lstStyle/>
          <a:p>
            <a:pPr algn="l" eaLnBrk="1" hangingPunct="1"/>
            <a:r>
              <a:rPr lang="en-US" altLang="en-US" sz="2800" b="1">
                <a:ea typeface="ＭＳ Ｐゴシック" panose="020B0600070205080204" pitchFamily="34" charset="-128"/>
              </a:rPr>
              <a:t>Example of web based BLAST</a:t>
            </a:r>
            <a:r>
              <a:rPr lang="en-US" altLang="en-US">
                <a:ea typeface="ＭＳ Ｐゴシック" panose="020B0600070205080204" pitchFamily="34" charset="-128"/>
              </a:rPr>
              <a:t> </a:t>
            </a:r>
          </a:p>
        </p:txBody>
      </p:sp>
      <p:sp>
        <p:nvSpPr>
          <p:cNvPr id="51202" name="Text Box 3">
            <a:extLst>
              <a:ext uri="{FF2B5EF4-FFF2-40B4-BE49-F238E27FC236}">
                <a16:creationId xmlns:a16="http://schemas.microsoft.com/office/drawing/2014/main" id="{BD069D0F-0044-3A48-9177-605887E65A95}"/>
              </a:ext>
            </a:extLst>
          </p:cNvPr>
          <p:cNvSpPr txBox="1">
            <a:spLocks noChangeArrowheads="1"/>
          </p:cNvSpPr>
          <p:nvPr/>
        </p:nvSpPr>
        <p:spPr bwMode="auto">
          <a:xfrm>
            <a:off x="2209800" y="1066800"/>
            <a:ext cx="36464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program: </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hlinkClick r:id="rId3"/>
              </a:rPr>
              <a:t>BLASTP</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b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b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sequence: vma1 gi:</a:t>
            </a:r>
            <a:r>
              <a:rPr kumimoji="0" lang="en-US" altLang="en-US" sz="2400" b="1" i="0" u="none" strike="noStrike" kern="1200" cap="none" spc="0" normalizeH="0" baseline="0" noProof="0" dirty="0">
                <a:ln>
                  <a:noFill/>
                </a:ln>
                <a:solidFill>
                  <a:srgbClr val="000000"/>
                </a:solidFill>
                <a:effectLst/>
                <a:uLnTx/>
                <a:uFillTx/>
                <a:latin typeface="Arial Unicode MS" panose="020B0604020202020204" pitchFamily="34" charset="-128"/>
                <a:ea typeface="ＭＳ Ｐゴシック" panose="020B0600070205080204" pitchFamily="34" charset="-128"/>
                <a:cs typeface="+mn-cs"/>
              </a:rPr>
              <a:t>137464</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b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b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aphicFrame>
        <p:nvGraphicFramePr>
          <p:cNvPr id="51203" name="Object 2">
            <a:extLst>
              <a:ext uri="{FF2B5EF4-FFF2-40B4-BE49-F238E27FC236}">
                <a16:creationId xmlns:a16="http://schemas.microsoft.com/office/drawing/2014/main" id="{3B32034A-CBB8-DC48-8777-288F5C24C94B}"/>
              </a:ext>
            </a:extLst>
          </p:cNvPr>
          <p:cNvGraphicFramePr>
            <a:graphicFrameLocks noChangeAspect="1"/>
          </p:cNvGraphicFramePr>
          <p:nvPr/>
        </p:nvGraphicFramePr>
        <p:xfrm>
          <a:off x="5867400" y="990600"/>
          <a:ext cx="4654550" cy="5105400"/>
        </p:xfrm>
        <a:graphic>
          <a:graphicData uri="http://schemas.openxmlformats.org/presentationml/2006/ole">
            <mc:AlternateContent xmlns:mc="http://schemas.openxmlformats.org/markup-compatibility/2006">
              <mc:Choice xmlns:v="urn:schemas-microsoft-com:vml" Requires="v">
                <p:oleObj name="Photo Editor Photo" r:id="rId4" imgW="3670300" imgH="4025900" progId="MSPhotoEd.3">
                  <p:embed/>
                </p:oleObj>
              </mc:Choice>
              <mc:Fallback>
                <p:oleObj name="Photo Editor Photo" r:id="rId4" imgW="3670300" imgH="4025900" progId="MSPhotoEd.3">
                  <p:embed/>
                  <p:pic>
                    <p:nvPicPr>
                      <p:cNvPr id="51203" name="Object 2">
                        <a:extLst>
                          <a:ext uri="{FF2B5EF4-FFF2-40B4-BE49-F238E27FC236}">
                            <a16:creationId xmlns:a16="http://schemas.microsoft.com/office/drawing/2014/main" id="{3B32034A-CBB8-DC48-8777-288F5C24C9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990600"/>
                        <a:ext cx="46545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754441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9E8C-24F4-0044-A0B2-BC76FDFB1A28}"/>
              </a:ext>
            </a:extLst>
          </p:cNvPr>
          <p:cNvSpPr>
            <a:spLocks noGrp="1"/>
          </p:cNvSpPr>
          <p:nvPr>
            <p:ph type="title"/>
          </p:nvPr>
        </p:nvSpPr>
        <p:spPr/>
        <p:txBody>
          <a:bodyPr/>
          <a:lstStyle/>
          <a:p>
            <a:pPr algn="l"/>
            <a:r>
              <a:rPr lang="en-US" dirty="0" err="1"/>
              <a:t>fasta</a:t>
            </a:r>
            <a:r>
              <a:rPr lang="en-US" dirty="0"/>
              <a:t>: an alternative to blast  </a:t>
            </a:r>
          </a:p>
        </p:txBody>
      </p:sp>
      <p:sp>
        <p:nvSpPr>
          <p:cNvPr id="3" name="TextBox 2">
            <a:extLst>
              <a:ext uri="{FF2B5EF4-FFF2-40B4-BE49-F238E27FC236}">
                <a16:creationId xmlns:a16="http://schemas.microsoft.com/office/drawing/2014/main" id="{21824CEE-C329-3A4F-AB5D-370B90259E50}"/>
              </a:ext>
            </a:extLst>
          </p:cNvPr>
          <p:cNvSpPr txBox="1"/>
          <p:nvPr/>
        </p:nvSpPr>
        <p:spPr>
          <a:xfrm>
            <a:off x="914400" y="1927654"/>
            <a:ext cx="8866530" cy="2862322"/>
          </a:xfrm>
          <a:prstGeom prst="rect">
            <a:avLst/>
          </a:prstGeom>
          <a:noFill/>
        </p:spPr>
        <p:txBody>
          <a:bodyPr wrap="none" rtlCol="0">
            <a:spAutoFit/>
          </a:bodyPr>
          <a:lstStyle/>
          <a:p>
            <a:r>
              <a:rPr lang="en-US" dirty="0"/>
              <a:t>slower</a:t>
            </a:r>
          </a:p>
          <a:p>
            <a:endParaRPr lang="en-US" dirty="0"/>
          </a:p>
          <a:p>
            <a:r>
              <a:rPr lang="en-US" dirty="0"/>
              <a:t>calculates all global alignments between query and each of the databank sequences-</a:t>
            </a:r>
            <a:br>
              <a:rPr lang="en-US" dirty="0"/>
            </a:br>
            <a:r>
              <a:rPr lang="en-US" dirty="0"/>
              <a:t>better alignments between query and database sequences.  </a:t>
            </a:r>
          </a:p>
          <a:p>
            <a:endParaRPr lang="en-US" dirty="0"/>
          </a:p>
          <a:p>
            <a:r>
              <a:rPr lang="en-US" dirty="0"/>
              <a:t>An example output is </a:t>
            </a:r>
            <a:r>
              <a:rPr lang="en-US" dirty="0">
                <a:hlinkClick r:id="rId2"/>
              </a:rPr>
              <a:t>here</a:t>
            </a:r>
            <a:endParaRPr lang="en-US" dirty="0"/>
          </a:p>
          <a:p>
            <a:endParaRPr lang="en-US" dirty="0"/>
          </a:p>
          <a:p>
            <a:endParaRPr lang="en-US" dirty="0"/>
          </a:p>
          <a:p>
            <a:r>
              <a:rPr lang="en-US" dirty="0"/>
              <a:t>BLAST: local alignments</a:t>
            </a:r>
          </a:p>
          <a:p>
            <a:r>
              <a:rPr lang="en-US" dirty="0"/>
              <a:t>FASTA: global alignments</a:t>
            </a:r>
          </a:p>
        </p:txBody>
      </p:sp>
    </p:spTree>
    <p:extLst>
      <p:ext uri="{BB962C8B-B14F-4D97-AF65-F5344CB8AC3E}">
        <p14:creationId xmlns:p14="http://schemas.microsoft.com/office/powerpoint/2010/main" val="55360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4A1E7C-B984-C310-D2DC-36928CF964F0}"/>
              </a:ext>
            </a:extLst>
          </p:cNvPr>
          <p:cNvSpPr txBox="1"/>
          <p:nvPr/>
        </p:nvSpPr>
        <p:spPr>
          <a:xfrm>
            <a:off x="713226" y="1525618"/>
            <a:ext cx="10604938" cy="4062651"/>
          </a:xfrm>
          <a:prstGeom prst="rect">
            <a:avLst/>
          </a:prstGeom>
          <a:noFill/>
        </p:spPr>
        <p:txBody>
          <a:bodyPr wrap="square" rtlCol="0">
            <a:spAutoFit/>
          </a:bodyPr>
          <a:lstStyle/>
          <a:p>
            <a:r>
              <a:rPr lang="en-US" sz="2400" dirty="0"/>
              <a:t>Databanks at the NCBI and at the </a:t>
            </a:r>
            <a:r>
              <a:rPr lang="en-US" sz="2400" dirty="0" err="1"/>
              <a:t>ebi</a:t>
            </a:r>
            <a:r>
              <a:rPr lang="en-US" sz="2400" dirty="0"/>
              <a:t> are great, but often you want to do searches of data that you generated, e.g., a genome that your lab has sequenced and that is not in the databank;  </a:t>
            </a:r>
          </a:p>
          <a:p>
            <a:r>
              <a:rPr lang="en-US" sz="2400" dirty="0"/>
              <a:t>or you want to do thousands of bast searches of hundreds of genomes. </a:t>
            </a:r>
          </a:p>
          <a:p>
            <a:endParaRPr lang="en-US" sz="2400" dirty="0"/>
          </a:p>
          <a:p>
            <a:r>
              <a:rPr lang="en-US" sz="2400" dirty="0"/>
              <a:t>BLAST searches can be run locally, and comparing all ORFs in one genome against all ORFs in another genome is a one line command. </a:t>
            </a:r>
          </a:p>
          <a:p>
            <a:endParaRPr lang="en-US" sz="2400" dirty="0"/>
          </a:p>
          <a:p>
            <a:r>
              <a:rPr lang="en-US" sz="2400" dirty="0"/>
              <a:t>Most applications in Bioinformatics run under the UNIX operating system.  (</a:t>
            </a:r>
            <a:r>
              <a:rPr lang="en-US" sz="2400" dirty="0" err="1"/>
              <a:t>MacOSX</a:t>
            </a:r>
            <a:r>
              <a:rPr lang="en-US" sz="2400" dirty="0"/>
              <a:t> is a GUI on top of UNIX) </a:t>
            </a:r>
          </a:p>
          <a:p>
            <a:endParaRPr lang="en-US" dirty="0"/>
          </a:p>
        </p:txBody>
      </p:sp>
      <p:sp>
        <p:nvSpPr>
          <p:cNvPr id="3" name="Rectangle 2">
            <a:extLst>
              <a:ext uri="{FF2B5EF4-FFF2-40B4-BE49-F238E27FC236}">
                <a16:creationId xmlns:a16="http://schemas.microsoft.com/office/drawing/2014/main" id="{CD765B13-A0D6-CFF4-5378-47492DF00221}"/>
              </a:ext>
            </a:extLst>
          </p:cNvPr>
          <p:cNvSpPr>
            <a:spLocks noChangeArrowheads="1"/>
          </p:cNvSpPr>
          <p:nvPr/>
        </p:nvSpPr>
        <p:spPr bwMode="auto">
          <a:xfrm>
            <a:off x="2561295" y="312401"/>
            <a:ext cx="6908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fontAlgn="base">
              <a:spcBef>
                <a:spcPct val="0"/>
              </a:spcBef>
              <a:spcAft>
                <a:spcPct val="0"/>
              </a:spcAft>
              <a:buNone/>
            </a:pPr>
            <a:r>
              <a:rPr lang="en-GB" altLang="en-US" sz="2400" b="1" dirty="0">
                <a:solidFill>
                  <a:srgbClr val="003366"/>
                </a:solidFill>
                <a:latin typeface="Arial" panose="020B0604020202020204" pitchFamily="34" charset="0"/>
              </a:rPr>
              <a:t>Custom databases</a:t>
            </a:r>
            <a:endParaRPr lang="en-GB" altLang="en-US" sz="4400" dirty="0">
              <a:solidFill>
                <a:srgbClr val="FF0000"/>
              </a:solidFill>
            </a:endParaRPr>
          </a:p>
        </p:txBody>
      </p:sp>
    </p:spTree>
    <p:extLst>
      <p:ext uri="{BB962C8B-B14F-4D97-AF65-F5344CB8AC3E}">
        <p14:creationId xmlns:p14="http://schemas.microsoft.com/office/powerpoint/2010/main" val="169836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
            <a:extLst>
              <a:ext uri="{FF2B5EF4-FFF2-40B4-BE49-F238E27FC236}">
                <a16:creationId xmlns:a16="http://schemas.microsoft.com/office/drawing/2014/main" id="{03ACDE14-EF2E-7543-A004-5D075840A5AE}"/>
              </a:ext>
            </a:extLst>
          </p:cNvPr>
          <p:cNvSpPr txBox="1">
            <a:spLocks noChangeArrowheads="1"/>
          </p:cNvSpPr>
          <p:nvPr/>
        </p:nvSpPr>
        <p:spPr bwMode="auto">
          <a:xfrm>
            <a:off x="4584333" y="135331"/>
            <a:ext cx="8382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000" b="1" dirty="0">
                <a:solidFill>
                  <a:srgbClr val="000000"/>
                </a:solidFill>
              </a:rPr>
              <a:t>The favored operating system flavor in computational biology is UNIX/LINUX.  </a:t>
            </a:r>
          </a:p>
          <a:p>
            <a:pPr fontAlgn="base">
              <a:spcBef>
                <a:spcPct val="0"/>
              </a:spcBef>
              <a:spcAft>
                <a:spcPct val="0"/>
              </a:spcAft>
              <a:buNone/>
            </a:pPr>
            <a:r>
              <a:rPr lang="en-US" altLang="en-US" sz="2000" b="1" dirty="0">
                <a:solidFill>
                  <a:srgbClr val="000000"/>
                </a:solidFill>
              </a:rPr>
              <a:t>The command line is similar to DOS.</a:t>
            </a:r>
          </a:p>
          <a:p>
            <a:pPr fontAlgn="base">
              <a:spcBef>
                <a:spcPct val="0"/>
              </a:spcBef>
              <a:spcAft>
                <a:spcPct val="0"/>
              </a:spcAft>
              <a:buNone/>
            </a:pPr>
            <a:r>
              <a:rPr lang="en-US" altLang="en-US" sz="2000" b="1" dirty="0">
                <a:solidFill>
                  <a:srgbClr val="000000"/>
                </a:solidFill>
              </a:rPr>
              <a:t>Some of the frequently used commands are </a:t>
            </a:r>
            <a:r>
              <a:rPr lang="en-US" altLang="en-US" sz="2000" b="1" dirty="0">
                <a:solidFill>
                  <a:srgbClr val="000000"/>
                </a:solidFill>
                <a:hlinkClick r:id="rId3"/>
              </a:rPr>
              <a:t>here</a:t>
            </a:r>
            <a:endParaRPr lang="en-US" altLang="en-US" sz="2000" b="1" dirty="0">
              <a:solidFill>
                <a:srgbClr val="000000"/>
              </a:solidFill>
            </a:endParaRPr>
          </a:p>
          <a:p>
            <a:pPr fontAlgn="base">
              <a:spcBef>
                <a:spcPct val="0"/>
              </a:spcBef>
              <a:spcAft>
                <a:spcPct val="0"/>
              </a:spcAft>
              <a:buNone/>
            </a:pPr>
            <a:r>
              <a:rPr lang="en-US" altLang="en-US" sz="2000" b="1" dirty="0" err="1">
                <a:solidFill>
                  <a:srgbClr val="000000"/>
                </a:solidFill>
              </a:rPr>
              <a:t>MacOsX</a:t>
            </a:r>
            <a:r>
              <a:rPr lang="en-US" altLang="en-US" sz="2000" b="1" dirty="0">
                <a:solidFill>
                  <a:srgbClr val="000000"/>
                </a:solidFill>
              </a:rPr>
              <a:t> runs on top of UNIX</a:t>
            </a:r>
          </a:p>
        </p:txBody>
      </p:sp>
      <p:sp>
        <p:nvSpPr>
          <p:cNvPr id="67586" name="Rectangle 3">
            <a:extLst>
              <a:ext uri="{FF2B5EF4-FFF2-40B4-BE49-F238E27FC236}">
                <a16:creationId xmlns:a16="http://schemas.microsoft.com/office/drawing/2014/main" id="{D8700084-B6AF-8A43-9933-27D1DA97460D}"/>
              </a:ext>
            </a:extLst>
          </p:cNvPr>
          <p:cNvSpPr>
            <a:spLocks noGrp="1" noChangeArrowheads="1"/>
          </p:cNvSpPr>
          <p:nvPr>
            <p:ph type="title" idx="4294967295"/>
          </p:nvPr>
        </p:nvSpPr>
        <p:spPr>
          <a:xfrm>
            <a:off x="342900" y="0"/>
            <a:ext cx="7772400" cy="762000"/>
          </a:xfrm>
        </p:spPr>
        <p:txBody>
          <a:bodyPr/>
          <a:lstStyle/>
          <a:p>
            <a:pPr algn="l" eaLnBrk="1" hangingPunct="1"/>
            <a:r>
              <a:rPr lang="en-US" altLang="en-US" dirty="0">
                <a:ea typeface="ＭＳ Ｐゴシック" panose="020B0600070205080204" pitchFamily="34" charset="-128"/>
              </a:rPr>
              <a:t>Command Line </a:t>
            </a:r>
          </a:p>
        </p:txBody>
      </p:sp>
      <p:sp>
        <p:nvSpPr>
          <p:cNvPr id="67587" name="Text Box 4">
            <a:extLst>
              <a:ext uri="{FF2B5EF4-FFF2-40B4-BE49-F238E27FC236}">
                <a16:creationId xmlns:a16="http://schemas.microsoft.com/office/drawing/2014/main" id="{CFC06422-51AD-DE4D-9F8F-78F417C33B1C}"/>
              </a:ext>
            </a:extLst>
          </p:cNvPr>
          <p:cNvSpPr txBox="1">
            <a:spLocks noChangeArrowheads="1"/>
          </p:cNvSpPr>
          <p:nvPr/>
        </p:nvSpPr>
        <p:spPr bwMode="auto">
          <a:xfrm>
            <a:off x="1199783" y="2090996"/>
            <a:ext cx="33845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000" b="1" dirty="0" err="1">
                <a:solidFill>
                  <a:srgbClr val="000000"/>
                </a:solidFill>
                <a:latin typeface="Courier New" panose="02070309020205020404" pitchFamily="49" charset="0"/>
              </a:rPr>
              <a:t>pwd</a:t>
            </a:r>
            <a:endParaRPr lang="en-US" altLang="en-US" sz="2000" b="1" dirty="0">
              <a:solidFill>
                <a:srgbClr val="000000"/>
              </a:solidFill>
              <a:latin typeface="Courier New" panose="02070309020205020404" pitchFamily="49" charset="0"/>
            </a:endParaRPr>
          </a:p>
          <a:p>
            <a:pPr fontAlgn="base">
              <a:spcBef>
                <a:spcPct val="0"/>
              </a:spcBef>
              <a:spcAft>
                <a:spcPct val="0"/>
              </a:spcAft>
              <a:buNone/>
            </a:pPr>
            <a:r>
              <a:rPr lang="en-US" altLang="en-US" sz="2000" b="1" dirty="0">
                <a:solidFill>
                  <a:srgbClr val="000000"/>
                </a:solidFill>
                <a:latin typeface="Courier New" panose="02070309020205020404" pitchFamily="49" charset="0"/>
              </a:rPr>
              <a:t>ls </a:t>
            </a:r>
          </a:p>
          <a:p>
            <a:pPr fontAlgn="base">
              <a:spcBef>
                <a:spcPct val="0"/>
              </a:spcBef>
              <a:spcAft>
                <a:spcPct val="0"/>
              </a:spcAft>
              <a:buNone/>
            </a:pPr>
            <a:r>
              <a:rPr lang="en-US" altLang="en-US" sz="2000" b="1" dirty="0">
                <a:solidFill>
                  <a:srgbClr val="000000"/>
                </a:solidFill>
                <a:latin typeface="Courier New" panose="02070309020205020404" pitchFamily="49" charset="0"/>
              </a:rPr>
              <a:t>ls –l</a:t>
            </a:r>
          </a:p>
          <a:p>
            <a:pPr fontAlgn="base">
              <a:spcBef>
                <a:spcPct val="0"/>
              </a:spcBef>
              <a:spcAft>
                <a:spcPct val="0"/>
              </a:spcAft>
              <a:buNone/>
            </a:pPr>
            <a:r>
              <a:rPr lang="en-US" altLang="en-US" sz="2000" b="1" dirty="0">
                <a:solidFill>
                  <a:srgbClr val="000000"/>
                </a:solidFill>
                <a:latin typeface="Courier New" panose="02070309020205020404" pitchFamily="49" charset="0"/>
                <a:hlinkClick r:id="rId4"/>
              </a:rPr>
              <a:t>chmod</a:t>
            </a:r>
            <a:endParaRPr lang="en-US" altLang="en-US" sz="2000" b="1" dirty="0">
              <a:solidFill>
                <a:srgbClr val="000000"/>
              </a:solidFill>
              <a:latin typeface="Courier New" panose="02070309020205020404" pitchFamily="49" charset="0"/>
            </a:endParaRPr>
          </a:p>
          <a:p>
            <a:pPr fontAlgn="base">
              <a:spcBef>
                <a:spcPct val="0"/>
              </a:spcBef>
              <a:spcAft>
                <a:spcPct val="0"/>
              </a:spcAft>
              <a:buNone/>
            </a:pPr>
            <a:r>
              <a:rPr lang="en-US" altLang="en-US" sz="2000" b="1" dirty="0" err="1">
                <a:solidFill>
                  <a:srgbClr val="000000"/>
                </a:solidFill>
                <a:latin typeface="Courier New" panose="02070309020205020404" pitchFamily="49" charset="0"/>
              </a:rPr>
              <a:t>chmod</a:t>
            </a:r>
            <a:r>
              <a:rPr lang="en-US" altLang="en-US" sz="2000"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a+x</a:t>
            </a:r>
            <a:r>
              <a:rPr lang="en-US" altLang="en-US" sz="2000"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blastall.sh</a:t>
            </a:r>
            <a:endParaRPr lang="en-US" altLang="en-US" sz="2000" b="1" dirty="0">
              <a:solidFill>
                <a:srgbClr val="000000"/>
              </a:solidFill>
              <a:latin typeface="Courier New" panose="02070309020205020404" pitchFamily="49" charset="0"/>
            </a:endParaRPr>
          </a:p>
          <a:p>
            <a:pPr fontAlgn="base">
              <a:spcBef>
                <a:spcPct val="0"/>
              </a:spcBef>
              <a:spcAft>
                <a:spcPct val="0"/>
              </a:spcAft>
              <a:buNone/>
            </a:pPr>
            <a:r>
              <a:rPr lang="en-US" altLang="en-US" sz="2000" b="1" dirty="0" err="1">
                <a:solidFill>
                  <a:srgbClr val="000000"/>
                </a:solidFill>
                <a:latin typeface="Courier New" panose="02070309020205020404" pitchFamily="49" charset="0"/>
              </a:rPr>
              <a:t>chmod</a:t>
            </a:r>
            <a:r>
              <a:rPr lang="en-US" altLang="en-US" sz="2000" b="1" dirty="0">
                <a:solidFill>
                  <a:srgbClr val="000000"/>
                </a:solidFill>
                <a:latin typeface="Courier New" panose="02070309020205020404" pitchFamily="49" charset="0"/>
              </a:rPr>
              <a:t> 755 *.</a:t>
            </a:r>
            <a:r>
              <a:rPr lang="en-US" altLang="en-US" sz="2000" b="1" dirty="0" err="1">
                <a:solidFill>
                  <a:srgbClr val="000000"/>
                </a:solidFill>
                <a:latin typeface="Courier New" panose="02070309020205020404" pitchFamily="49" charset="0"/>
              </a:rPr>
              <a:t>sh</a:t>
            </a:r>
            <a:endParaRPr lang="en-US" altLang="en-US" sz="2000" b="1" dirty="0">
              <a:solidFill>
                <a:srgbClr val="000000"/>
              </a:solidFill>
              <a:latin typeface="Courier New" panose="02070309020205020404" pitchFamily="49" charset="0"/>
            </a:endParaRPr>
          </a:p>
          <a:p>
            <a:pPr fontAlgn="base">
              <a:spcBef>
                <a:spcPct val="0"/>
              </a:spcBef>
              <a:spcAft>
                <a:spcPct val="0"/>
              </a:spcAft>
              <a:buNone/>
            </a:pPr>
            <a:r>
              <a:rPr lang="en-US" altLang="en-US" sz="2000" b="1" dirty="0">
                <a:solidFill>
                  <a:srgbClr val="000000"/>
                </a:solidFill>
                <a:latin typeface="Courier New" panose="02070309020205020404" pitchFamily="49" charset="0"/>
              </a:rPr>
              <a:t>cd </a:t>
            </a:r>
          </a:p>
          <a:p>
            <a:pPr fontAlgn="base">
              <a:spcBef>
                <a:spcPct val="0"/>
              </a:spcBef>
              <a:spcAft>
                <a:spcPct val="0"/>
              </a:spcAft>
              <a:buNone/>
            </a:pPr>
            <a:r>
              <a:rPr lang="en-US" altLang="en-US" sz="2000" b="1" dirty="0">
                <a:solidFill>
                  <a:srgbClr val="000000"/>
                </a:solidFill>
                <a:latin typeface="Courier New" panose="02070309020205020404" pitchFamily="49" charset="0"/>
              </a:rPr>
              <a:t>cd ..</a:t>
            </a:r>
          </a:p>
          <a:p>
            <a:pPr fontAlgn="base">
              <a:spcBef>
                <a:spcPct val="0"/>
              </a:spcBef>
              <a:spcAft>
                <a:spcPct val="0"/>
              </a:spcAft>
              <a:buNone/>
            </a:pPr>
            <a:r>
              <a:rPr lang="en-US" altLang="en-US" sz="2000" b="1" dirty="0">
                <a:solidFill>
                  <a:srgbClr val="000000"/>
                </a:solidFill>
                <a:latin typeface="Courier New" panose="02070309020205020404" pitchFamily="49" charset="0"/>
              </a:rPr>
              <a:t>cd $HOME</a:t>
            </a:r>
          </a:p>
          <a:p>
            <a:pPr fontAlgn="base">
              <a:spcBef>
                <a:spcPct val="0"/>
              </a:spcBef>
              <a:spcAft>
                <a:spcPct val="0"/>
              </a:spcAft>
              <a:buNone/>
            </a:pPr>
            <a:r>
              <a:rPr lang="en-US" altLang="en-US" sz="2000" b="1" dirty="0">
                <a:solidFill>
                  <a:srgbClr val="000000"/>
                </a:solidFill>
                <a:latin typeface="Courier New" panose="02070309020205020404" pitchFamily="49" charset="0"/>
              </a:rPr>
              <a:t>passwd</a:t>
            </a:r>
          </a:p>
        </p:txBody>
      </p:sp>
      <p:sp>
        <p:nvSpPr>
          <p:cNvPr id="67588" name="Text Box 5">
            <a:extLst>
              <a:ext uri="{FF2B5EF4-FFF2-40B4-BE49-F238E27FC236}">
                <a16:creationId xmlns:a16="http://schemas.microsoft.com/office/drawing/2014/main" id="{B0C2B699-FE77-5848-9C24-72703E723C92}"/>
              </a:ext>
            </a:extLst>
          </p:cNvPr>
          <p:cNvSpPr txBox="1">
            <a:spLocks noChangeArrowheads="1"/>
          </p:cNvSpPr>
          <p:nvPr/>
        </p:nvSpPr>
        <p:spPr bwMode="auto">
          <a:xfrm>
            <a:off x="5924809" y="2404238"/>
            <a:ext cx="4038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50000"/>
              </a:spcBef>
              <a:spcAft>
                <a:spcPct val="0"/>
              </a:spcAft>
              <a:buNone/>
            </a:pPr>
            <a:r>
              <a:rPr lang="en-US" altLang="en-US" sz="2000" b="1" dirty="0" err="1">
                <a:solidFill>
                  <a:srgbClr val="000000"/>
                </a:solidFill>
                <a:latin typeface="Courier New" panose="02070309020205020404" pitchFamily="49" charset="0"/>
              </a:rPr>
              <a:t>ps</a:t>
            </a:r>
            <a:r>
              <a:rPr lang="en-US" altLang="en-US" sz="2000" b="1" dirty="0">
                <a:solidFill>
                  <a:srgbClr val="000000"/>
                </a:solidFill>
                <a:latin typeface="Courier New" panose="02070309020205020404" pitchFamily="49" charset="0"/>
              </a:rPr>
              <a:t> </a:t>
            </a:r>
            <a:br>
              <a:rPr lang="en-US" altLang="en-US" sz="2000" b="1" dirty="0">
                <a:solidFill>
                  <a:srgbClr val="000000"/>
                </a:solidFill>
                <a:latin typeface="Courier New" panose="02070309020205020404" pitchFamily="49" charset="0"/>
              </a:rPr>
            </a:br>
            <a:r>
              <a:rPr lang="en-US" altLang="en-US" sz="2000" b="1" dirty="0">
                <a:solidFill>
                  <a:srgbClr val="000000"/>
                </a:solidFill>
                <a:latin typeface="Courier New" panose="02070309020205020404" pitchFamily="49" charset="0"/>
              </a:rPr>
              <a:t>rm</a:t>
            </a:r>
            <a:br>
              <a:rPr lang="en-US" altLang="en-US" sz="2000" b="1" dirty="0">
                <a:solidFill>
                  <a:srgbClr val="000000"/>
                </a:solidFill>
                <a:latin typeface="Courier New" panose="02070309020205020404" pitchFamily="49" charset="0"/>
              </a:rPr>
            </a:br>
            <a:r>
              <a:rPr lang="en-US" altLang="en-US" sz="2000" b="1" dirty="0">
                <a:solidFill>
                  <a:srgbClr val="000000"/>
                </a:solidFill>
                <a:latin typeface="Courier New" panose="02070309020205020404" pitchFamily="49" charset="0"/>
              </a:rPr>
              <a:t>more</a:t>
            </a:r>
            <a:br>
              <a:rPr lang="en-US" altLang="en-US" sz="2000" b="1" dirty="0">
                <a:solidFill>
                  <a:srgbClr val="000000"/>
                </a:solidFill>
                <a:latin typeface="Courier New" panose="02070309020205020404" pitchFamily="49" charset="0"/>
              </a:rPr>
            </a:br>
            <a:r>
              <a:rPr lang="en-US" altLang="en-US" sz="2000" b="1" dirty="0">
                <a:solidFill>
                  <a:srgbClr val="000000"/>
                </a:solidFill>
                <a:latin typeface="Courier New" panose="02070309020205020404" pitchFamily="49" charset="0"/>
              </a:rPr>
              <a:t>cat </a:t>
            </a:r>
            <a:br>
              <a:rPr lang="en-US" altLang="en-US" sz="2000" b="1" dirty="0">
                <a:solidFill>
                  <a:srgbClr val="000000"/>
                </a:solidFill>
                <a:latin typeface="Courier New" panose="02070309020205020404" pitchFamily="49" charset="0"/>
              </a:rPr>
            </a:br>
            <a:r>
              <a:rPr lang="en-US" altLang="en-US" sz="2000" b="1" dirty="0">
                <a:solidFill>
                  <a:srgbClr val="000000"/>
                </a:solidFill>
                <a:latin typeface="Courier New" panose="02070309020205020404" pitchFamily="49" charset="0"/>
              </a:rPr>
              <a:t>vi (text editor)</a:t>
            </a:r>
            <a:br>
              <a:rPr lang="en-US" altLang="en-US" sz="2000" b="1" dirty="0">
                <a:solidFill>
                  <a:srgbClr val="000000"/>
                </a:solidFill>
                <a:latin typeface="Courier New" panose="02070309020205020404" pitchFamily="49" charset="0"/>
              </a:rPr>
            </a:br>
            <a:r>
              <a:rPr lang="en-US" altLang="en-US" sz="2000" b="1" dirty="0">
                <a:solidFill>
                  <a:srgbClr val="000000"/>
                </a:solidFill>
                <a:latin typeface="Courier New" panose="02070309020205020404" pitchFamily="49" charset="0"/>
              </a:rPr>
              <a:t>ssh</a:t>
            </a:r>
            <a:br>
              <a:rPr lang="en-US" altLang="en-US" sz="2000" b="1" dirty="0">
                <a:solidFill>
                  <a:srgbClr val="000000"/>
                </a:solidFill>
                <a:latin typeface="Courier New" panose="02070309020205020404" pitchFamily="49" charset="0"/>
              </a:rPr>
            </a:br>
            <a:r>
              <a:rPr lang="en-US" altLang="en-US" sz="2000" b="1" dirty="0">
                <a:solidFill>
                  <a:srgbClr val="000000"/>
                </a:solidFill>
                <a:latin typeface="Courier New" panose="02070309020205020404" pitchFamily="49" charset="0"/>
              </a:rPr>
              <a:t>sftp</a:t>
            </a:r>
          </a:p>
        </p:txBody>
      </p:sp>
      <p:sp>
        <p:nvSpPr>
          <p:cNvPr id="67589" name="Text Box 6">
            <a:extLst>
              <a:ext uri="{FF2B5EF4-FFF2-40B4-BE49-F238E27FC236}">
                <a16:creationId xmlns:a16="http://schemas.microsoft.com/office/drawing/2014/main" id="{12A5A6AE-BCAD-1446-95B9-966AB9384969}"/>
              </a:ext>
            </a:extLst>
          </p:cNvPr>
          <p:cNvSpPr txBox="1">
            <a:spLocks noChangeArrowheads="1"/>
          </p:cNvSpPr>
          <p:nvPr/>
        </p:nvSpPr>
        <p:spPr bwMode="auto">
          <a:xfrm>
            <a:off x="1058593" y="5607682"/>
            <a:ext cx="85227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400" b="1" dirty="0">
                <a:solidFill>
                  <a:srgbClr val="000000"/>
                </a:solidFill>
              </a:rPr>
              <a:t>For windows an </a:t>
            </a:r>
            <a:r>
              <a:rPr lang="ja-JP" altLang="en-US" sz="2400" b="1">
                <a:solidFill>
                  <a:srgbClr val="000000"/>
                </a:solidFill>
              </a:rPr>
              <a:t>“</a:t>
            </a:r>
            <a:r>
              <a:rPr lang="en-US" altLang="ja-JP" sz="2400" b="1" dirty="0">
                <a:solidFill>
                  <a:srgbClr val="000000"/>
                </a:solidFill>
              </a:rPr>
              <a:t>ok</a:t>
            </a:r>
            <a:r>
              <a:rPr lang="ja-JP" altLang="en-US" sz="2400" b="1">
                <a:solidFill>
                  <a:srgbClr val="000000"/>
                </a:solidFill>
              </a:rPr>
              <a:t>”</a:t>
            </a:r>
            <a:r>
              <a:rPr lang="en-US" altLang="ja-JP" sz="2400" b="1" dirty="0">
                <a:solidFill>
                  <a:srgbClr val="000000"/>
                </a:solidFill>
              </a:rPr>
              <a:t> </a:t>
            </a:r>
            <a:r>
              <a:rPr lang="en-US" altLang="ja-JP" sz="2400" b="1" dirty="0" err="1">
                <a:solidFill>
                  <a:srgbClr val="000000"/>
                </a:solidFill>
              </a:rPr>
              <a:t>ssh</a:t>
            </a:r>
            <a:r>
              <a:rPr lang="en-US" altLang="ja-JP" sz="2400" b="1" dirty="0">
                <a:solidFill>
                  <a:srgbClr val="000000"/>
                </a:solidFill>
              </a:rPr>
              <a:t> program is </a:t>
            </a:r>
            <a:r>
              <a:rPr lang="en-US" altLang="ja-JP" sz="2400" b="1" dirty="0">
                <a:solidFill>
                  <a:srgbClr val="000000"/>
                </a:solidFill>
                <a:hlinkClick r:id="rId5"/>
              </a:rPr>
              <a:t>putty</a:t>
            </a:r>
            <a:r>
              <a:rPr lang="en-US" altLang="ja-JP" sz="2400" b="1" dirty="0">
                <a:solidFill>
                  <a:srgbClr val="000000"/>
                </a:solidFill>
              </a:rPr>
              <a:t>.  </a:t>
            </a:r>
          </a:p>
          <a:p>
            <a:pPr fontAlgn="base">
              <a:spcBef>
                <a:spcPct val="0"/>
              </a:spcBef>
              <a:spcAft>
                <a:spcPct val="0"/>
              </a:spcAft>
              <a:buNone/>
            </a:pPr>
            <a:r>
              <a:rPr lang="en-US" altLang="en-US" sz="2400" b="1" dirty="0">
                <a:solidFill>
                  <a:srgbClr val="000000"/>
                </a:solidFill>
              </a:rPr>
              <a:t>UConn also has a site license for the </a:t>
            </a:r>
            <a:r>
              <a:rPr lang="en-US" altLang="en-US" sz="2400" b="1" dirty="0" err="1">
                <a:solidFill>
                  <a:srgbClr val="000000"/>
                </a:solidFill>
              </a:rPr>
              <a:t>ssh</a:t>
            </a:r>
            <a:r>
              <a:rPr lang="en-US" altLang="en-US" sz="2400" b="1" dirty="0">
                <a:solidFill>
                  <a:srgbClr val="000000"/>
                </a:solidFill>
              </a:rPr>
              <a:t> program from </a:t>
            </a:r>
            <a:r>
              <a:rPr lang="en-US" altLang="en-US" sz="2400" b="1" dirty="0">
                <a:solidFill>
                  <a:srgbClr val="000000"/>
                </a:solidFill>
                <a:hlinkClick r:id="rId6" action="ppaction://hlinkfile"/>
              </a:rPr>
              <a:t>ssh.com </a:t>
            </a:r>
            <a:endParaRPr lang="en-US" altLang="en-US" sz="2400" b="1" dirty="0">
              <a:solidFill>
                <a:srgbClr val="000000"/>
              </a:solidFill>
            </a:endParaRPr>
          </a:p>
        </p:txBody>
      </p:sp>
    </p:spTree>
    <p:extLst>
      <p:ext uri="{BB962C8B-B14F-4D97-AF65-F5344CB8AC3E}">
        <p14:creationId xmlns:p14="http://schemas.microsoft.com/office/powerpoint/2010/main" val="87995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8B499-9805-EF06-0611-DE76FF55B50A}"/>
              </a:ext>
            </a:extLst>
          </p:cNvPr>
          <p:cNvSpPr txBox="1"/>
          <p:nvPr/>
        </p:nvSpPr>
        <p:spPr>
          <a:xfrm>
            <a:off x="759853" y="682580"/>
            <a:ext cx="10444767" cy="5632311"/>
          </a:xfrm>
          <a:prstGeom prst="rect">
            <a:avLst/>
          </a:prstGeom>
          <a:noFill/>
        </p:spPr>
        <p:txBody>
          <a:bodyPr wrap="square" rtlCol="0">
            <a:spAutoFit/>
          </a:bodyPr>
          <a:lstStyle/>
          <a:p>
            <a:r>
              <a:rPr lang="en-US" sz="2400" dirty="0"/>
              <a:t>The bioinformatics cluster at UConn is called Xanadu.  You will get a student account on that cluster. </a:t>
            </a:r>
          </a:p>
          <a:p>
            <a:endParaRPr lang="en-US" sz="2400" dirty="0"/>
          </a:p>
          <a:p>
            <a:r>
              <a:rPr lang="en-US" sz="2400" dirty="0"/>
              <a:t>Info on hardware is at </a:t>
            </a:r>
            <a:r>
              <a:rPr lang="en-US" sz="2400" dirty="0">
                <a:hlinkClick r:id="rId2"/>
              </a:rPr>
              <a:t>https://health.uconn.edu/high-performance-computing/resources/</a:t>
            </a:r>
            <a:endParaRPr lang="en-US" sz="2400" dirty="0"/>
          </a:p>
          <a:p>
            <a:endParaRPr lang="en-US" sz="2400" dirty="0"/>
          </a:p>
          <a:p>
            <a:r>
              <a:rPr lang="en-US" sz="2400" dirty="0"/>
              <a:t>A rather lengthy introduction is at </a:t>
            </a:r>
            <a:r>
              <a:rPr lang="en-US" sz="2400" dirty="0">
                <a:hlinkClick r:id="rId3"/>
              </a:rPr>
              <a:t>https://bioinformatics.uconn.edu/resources-and-events/tutorials-2/xanadu/</a:t>
            </a:r>
            <a:endParaRPr lang="en-US" sz="2400" dirty="0"/>
          </a:p>
          <a:p>
            <a:endParaRPr lang="en-US" sz="2400" dirty="0"/>
          </a:p>
          <a:p>
            <a:r>
              <a:rPr lang="en-US" sz="2400" dirty="0"/>
              <a:t>The main thing to keep in mind is that the cluster has one head node (which is the node where you end up when you establish a connection to the cluster via </a:t>
            </a:r>
            <a:r>
              <a:rPr lang="en-US" sz="2400" dirty="0" err="1"/>
              <a:t>ssh</a:t>
            </a:r>
            <a:r>
              <a:rPr lang="en-US" sz="2400" dirty="0"/>
              <a:t>.  </a:t>
            </a:r>
          </a:p>
          <a:p>
            <a:r>
              <a:rPr lang="en-US" sz="2400" dirty="0"/>
              <a:t>All computational work should be done on a compute node, or via a shell script submitted to the compute queue. </a:t>
            </a:r>
          </a:p>
          <a:p>
            <a:endParaRPr lang="en-US" sz="2400" dirty="0"/>
          </a:p>
          <a:p>
            <a:r>
              <a:rPr lang="en-US" sz="2400" dirty="0"/>
              <a:t>NEVER RUN ANALYSES ON THE HEADNODE!   </a:t>
            </a:r>
          </a:p>
        </p:txBody>
      </p:sp>
    </p:spTree>
    <p:extLst>
      <p:ext uri="{BB962C8B-B14F-4D97-AF65-F5344CB8AC3E}">
        <p14:creationId xmlns:p14="http://schemas.microsoft.com/office/powerpoint/2010/main" val="604691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2">
            <a:extLst>
              <a:ext uri="{FF2B5EF4-FFF2-40B4-BE49-F238E27FC236}">
                <a16:creationId xmlns:a16="http://schemas.microsoft.com/office/drawing/2014/main" id="{459FBC35-F951-A848-9A80-7EDD6FEC42C0}"/>
              </a:ext>
            </a:extLst>
          </p:cNvPr>
          <p:cNvSpPr txBox="1">
            <a:spLocks noChangeArrowheads="1"/>
          </p:cNvSpPr>
          <p:nvPr/>
        </p:nvSpPr>
        <p:spPr bwMode="auto">
          <a:xfrm>
            <a:off x="1655763" y="228601"/>
            <a:ext cx="7008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400" b="1" dirty="0">
                <a:solidFill>
                  <a:srgbClr val="000000"/>
                </a:solidFill>
              </a:rPr>
              <a:t>How to get help on </a:t>
            </a:r>
            <a:r>
              <a:rPr lang="en-US" altLang="en-US" sz="2400" b="1" dirty="0" err="1">
                <a:solidFill>
                  <a:srgbClr val="000000"/>
                </a:solidFill>
              </a:rPr>
              <a:t>unix</a:t>
            </a:r>
            <a:r>
              <a:rPr lang="en-US" altLang="en-US" sz="2400" b="1" dirty="0">
                <a:solidFill>
                  <a:srgbClr val="000000"/>
                </a:solidFill>
              </a:rPr>
              <a:t> commands:  man </a:t>
            </a:r>
            <a:r>
              <a:rPr lang="en-US" altLang="en-US" sz="2400" b="1" dirty="0">
                <a:solidFill>
                  <a:srgbClr val="000000"/>
                </a:solidFill>
                <a:latin typeface="Courier" pitchFamily="2" charset="0"/>
                <a:ea typeface="Courier" pitchFamily="2" charset="0"/>
                <a:cs typeface="Courier" pitchFamily="2" charset="0"/>
              </a:rPr>
              <a:t>command</a:t>
            </a:r>
          </a:p>
        </p:txBody>
      </p:sp>
      <p:pic>
        <p:nvPicPr>
          <p:cNvPr id="69634" name="Picture 3">
            <a:extLst>
              <a:ext uri="{FF2B5EF4-FFF2-40B4-BE49-F238E27FC236}">
                <a16:creationId xmlns:a16="http://schemas.microsoft.com/office/drawing/2014/main" id="{DD27A99C-08C5-B34B-8103-C095A309CA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890589"/>
            <a:ext cx="9144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586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2">
            <a:extLst>
              <a:ext uri="{FF2B5EF4-FFF2-40B4-BE49-F238E27FC236}">
                <a16:creationId xmlns:a16="http://schemas.microsoft.com/office/drawing/2014/main" id="{FC2D2A51-F4A7-064D-981A-8CB46DEABB44}"/>
              </a:ext>
            </a:extLst>
          </p:cNvPr>
          <p:cNvSpPr txBox="1">
            <a:spLocks noChangeArrowheads="1"/>
          </p:cNvSpPr>
          <p:nvPr/>
        </p:nvSpPr>
        <p:spPr bwMode="auto">
          <a:xfrm>
            <a:off x="3245645" y="68158"/>
            <a:ext cx="25003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400" b="1" dirty="0">
                <a:solidFill>
                  <a:srgbClr val="000000"/>
                </a:solidFill>
              </a:rPr>
              <a:t>How to get help:  </a:t>
            </a:r>
            <a:br>
              <a:rPr lang="en-US" altLang="en-US" sz="2400" b="1" dirty="0">
                <a:solidFill>
                  <a:srgbClr val="000000"/>
                </a:solidFill>
              </a:rPr>
            </a:br>
            <a:r>
              <a:rPr lang="en-US" altLang="en-US" sz="2400" b="1" dirty="0">
                <a:solidFill>
                  <a:srgbClr val="000000"/>
                </a:solidFill>
                <a:latin typeface="Courier New" panose="02070309020205020404" pitchFamily="49" charset="0"/>
                <a:cs typeface="Courier New" panose="02070309020205020404" pitchFamily="49" charset="0"/>
              </a:rPr>
              <a:t>man</a:t>
            </a:r>
            <a:r>
              <a:rPr lang="en-US" altLang="en-US" sz="2400" b="1" dirty="0">
                <a:solidFill>
                  <a:srgbClr val="000000"/>
                </a:solidFill>
              </a:rPr>
              <a:t> </a:t>
            </a:r>
            <a:r>
              <a:rPr lang="en-US" altLang="en-US" sz="2400" b="1" dirty="0">
                <a:solidFill>
                  <a:srgbClr val="000000"/>
                </a:solidFill>
                <a:latin typeface="Courier New" panose="02070309020205020404" pitchFamily="49" charset="0"/>
                <a:ea typeface="Courier" pitchFamily="2" charset="0"/>
                <a:cs typeface="Courier New" panose="02070309020205020404" pitchFamily="49" charset="0"/>
              </a:rPr>
              <a:t>command</a:t>
            </a:r>
          </a:p>
        </p:txBody>
      </p:sp>
      <p:pic>
        <p:nvPicPr>
          <p:cNvPr id="70658" name="Picture 1">
            <a:extLst>
              <a:ext uri="{FF2B5EF4-FFF2-40B4-BE49-F238E27FC236}">
                <a16:creationId xmlns:a16="http://schemas.microsoft.com/office/drawing/2014/main" id="{F49A4A71-913F-9748-B81D-607E2FB1E7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8722" y="0"/>
            <a:ext cx="5543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4">
            <a:extLst>
              <a:ext uri="{FF2B5EF4-FFF2-40B4-BE49-F238E27FC236}">
                <a16:creationId xmlns:a16="http://schemas.microsoft.com/office/drawing/2014/main" id="{FE3943D7-61A7-F04C-9D7A-257C952B312E}"/>
              </a:ext>
            </a:extLst>
          </p:cNvPr>
          <p:cNvSpPr txBox="1">
            <a:spLocks noChangeArrowheads="1"/>
          </p:cNvSpPr>
          <p:nvPr/>
        </p:nvSpPr>
        <p:spPr bwMode="auto">
          <a:xfrm>
            <a:off x="353903" y="972444"/>
            <a:ext cx="3200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1800" dirty="0">
                <a:solidFill>
                  <a:srgbClr val="000000"/>
                </a:solidFill>
                <a:latin typeface="Courier New" panose="02070309020205020404" pitchFamily="49" charset="0"/>
                <a:cs typeface="Courier New" panose="02070309020205020404" pitchFamily="49" charset="0"/>
              </a:rPr>
              <a:t>man</a:t>
            </a:r>
            <a:r>
              <a:rPr lang="en-US" altLang="en-US" sz="1800" dirty="0">
                <a:solidFill>
                  <a:srgbClr val="000000"/>
                </a:solidFill>
              </a:rPr>
              <a:t> usually gives too much information, </a:t>
            </a:r>
            <a:br>
              <a:rPr lang="en-US" altLang="en-US" sz="1800" dirty="0">
                <a:solidFill>
                  <a:srgbClr val="000000"/>
                </a:solidFill>
              </a:rPr>
            </a:br>
            <a:r>
              <a:rPr lang="en-US" altLang="en-US" sz="1800" b="1" dirty="0">
                <a:solidFill>
                  <a:srgbClr val="000000"/>
                </a:solidFill>
              </a:rPr>
              <a:t>google is a great alternative</a:t>
            </a:r>
            <a:r>
              <a:rPr lang="en-US" altLang="en-US" sz="1800" dirty="0">
                <a:solidFill>
                  <a:srgbClr val="000000"/>
                </a:solidFill>
              </a:rPr>
              <a:t>.  </a:t>
            </a:r>
          </a:p>
        </p:txBody>
      </p:sp>
      <p:pic>
        <p:nvPicPr>
          <p:cNvPr id="70660" name="Picture 6">
            <a:extLst>
              <a:ext uri="{FF2B5EF4-FFF2-40B4-BE49-F238E27FC236}">
                <a16:creationId xmlns:a16="http://schemas.microsoft.com/office/drawing/2014/main" id="{EA7B138A-BE45-D64E-8981-2218D27265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902" y="1968804"/>
            <a:ext cx="5742097" cy="602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49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691F-1EE1-4649-8595-0D3770E8D4B6}"/>
              </a:ext>
            </a:extLst>
          </p:cNvPr>
          <p:cNvSpPr>
            <a:spLocks noGrp="1"/>
          </p:cNvSpPr>
          <p:nvPr>
            <p:ph type="title"/>
          </p:nvPr>
        </p:nvSpPr>
        <p:spPr>
          <a:xfrm>
            <a:off x="660400" y="365125"/>
            <a:ext cx="10693400" cy="1325563"/>
          </a:xfrm>
        </p:spPr>
        <p:txBody>
          <a:bodyPr>
            <a:normAutofit/>
          </a:bodyPr>
          <a:lstStyle/>
          <a:p>
            <a:r>
              <a:rPr lang="en-US" sz="3600" dirty="0"/>
              <a:t>Aligning sequences is part of many analytical pipelines </a:t>
            </a:r>
          </a:p>
        </p:txBody>
      </p:sp>
      <p:sp>
        <p:nvSpPr>
          <p:cNvPr id="3" name="Content Placeholder 2">
            <a:extLst>
              <a:ext uri="{FF2B5EF4-FFF2-40B4-BE49-F238E27FC236}">
                <a16:creationId xmlns:a16="http://schemas.microsoft.com/office/drawing/2014/main" id="{82B593F9-9A0A-F64F-B897-E2BC56C32F46}"/>
              </a:ext>
            </a:extLst>
          </p:cNvPr>
          <p:cNvSpPr>
            <a:spLocks noGrp="1"/>
          </p:cNvSpPr>
          <p:nvPr>
            <p:ph idx="1"/>
          </p:nvPr>
        </p:nvSpPr>
        <p:spPr>
          <a:xfrm>
            <a:off x="660400" y="1400476"/>
            <a:ext cx="10515600" cy="4351338"/>
          </a:xfrm>
        </p:spPr>
        <p:txBody>
          <a:bodyPr/>
          <a:lstStyle/>
          <a:p>
            <a:pPr marL="0" indent="0">
              <a:buNone/>
            </a:pPr>
            <a:r>
              <a:rPr lang="en-US" dirty="0"/>
              <a:t>Alignments can be local or global</a:t>
            </a:r>
          </a:p>
          <a:p>
            <a:pPr marL="0" indent="0">
              <a:buNone/>
            </a:pPr>
            <a:endParaRPr lang="en-US" dirty="0"/>
          </a:p>
          <a:p>
            <a:pPr marL="0" indent="0">
              <a:buNone/>
            </a:pPr>
            <a:r>
              <a:rPr lang="en-US" dirty="0">
                <a:solidFill>
                  <a:schemeClr val="accent1"/>
                </a:solidFill>
              </a:rPr>
              <a:t>local:</a:t>
            </a:r>
            <a:r>
              <a:rPr lang="en-US" dirty="0"/>
              <a:t> e.g. blast finds stretches of similar sequences</a:t>
            </a:r>
          </a:p>
          <a:p>
            <a:pPr marL="0" indent="0">
              <a:buNone/>
            </a:pPr>
            <a:r>
              <a:rPr lang="en-US" dirty="0">
                <a:solidFill>
                  <a:schemeClr val="accent1"/>
                </a:solidFill>
              </a:rPr>
              <a:t>global</a:t>
            </a:r>
            <a:r>
              <a:rPr lang="en-US" dirty="0"/>
              <a:t>:  two (or more) sequences are aligned from beginning to end (e.g. in </a:t>
            </a:r>
            <a:r>
              <a:rPr lang="en-US" dirty="0" err="1"/>
              <a:t>fasta</a:t>
            </a:r>
            <a:r>
              <a:rPr lang="en-US" dirty="0"/>
              <a:t> databank searches)</a:t>
            </a:r>
          </a:p>
          <a:p>
            <a:pPr marL="0" indent="0">
              <a:buNone/>
            </a:pPr>
            <a:endParaRPr lang="en-US" dirty="0"/>
          </a:p>
        </p:txBody>
      </p:sp>
      <p:pic>
        <p:nvPicPr>
          <p:cNvPr id="3074" name="Picture 2">
            <a:extLst>
              <a:ext uri="{FF2B5EF4-FFF2-40B4-BE49-F238E27FC236}">
                <a16:creationId xmlns:a16="http://schemas.microsoft.com/office/drawing/2014/main" id="{AD9F5F63-F6D1-7141-9067-0DA18E46B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448" y="3429000"/>
            <a:ext cx="4960551" cy="3174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908F62-6A11-8846-96DB-A9B7AA87E3DE}"/>
              </a:ext>
            </a:extLst>
          </p:cNvPr>
          <p:cNvSpPr txBox="1"/>
          <p:nvPr/>
        </p:nvSpPr>
        <p:spPr>
          <a:xfrm>
            <a:off x="908746" y="6488668"/>
            <a:ext cx="10374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From 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en.wikipedia.org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/wiki/Smith–</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Waterman_algorithm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#/media/</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File:Alignment-Comparison-En.png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301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4A0526A9-D50D-6542-B604-365519CEFF1A}"/>
              </a:ext>
            </a:extLst>
          </p:cNvPr>
          <p:cNvSpPr>
            <a:spLocks noGrp="1" noChangeArrowheads="1"/>
          </p:cNvSpPr>
          <p:nvPr>
            <p:ph type="title"/>
          </p:nvPr>
        </p:nvSpPr>
        <p:spPr>
          <a:xfrm>
            <a:off x="1524000" y="0"/>
            <a:ext cx="7772400" cy="1143000"/>
          </a:xfrm>
        </p:spPr>
        <p:txBody>
          <a:bodyPr/>
          <a:lstStyle/>
          <a:p>
            <a:pPr algn="l" eaLnBrk="1" hangingPunct="1"/>
            <a:r>
              <a:rPr lang="en-US" altLang="en-US">
                <a:ea typeface="ＭＳ Ｐゴシック" panose="020B0600070205080204" pitchFamily="34" charset="-128"/>
              </a:rPr>
              <a:t>UNIX</a:t>
            </a:r>
          </a:p>
        </p:txBody>
      </p:sp>
      <p:sp>
        <p:nvSpPr>
          <p:cNvPr id="71682" name="Text Box 3">
            <a:extLst>
              <a:ext uri="{FF2B5EF4-FFF2-40B4-BE49-F238E27FC236}">
                <a16:creationId xmlns:a16="http://schemas.microsoft.com/office/drawing/2014/main" id="{779101D0-115B-0540-BF3D-FB56955545D0}"/>
              </a:ext>
            </a:extLst>
          </p:cNvPr>
          <p:cNvSpPr txBox="1">
            <a:spLocks noChangeArrowheads="1"/>
          </p:cNvSpPr>
          <p:nvPr/>
        </p:nvSpPr>
        <p:spPr bwMode="auto">
          <a:xfrm>
            <a:off x="1676400" y="914400"/>
            <a:ext cx="9296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400" b="1" dirty="0">
                <a:solidFill>
                  <a:srgbClr val="000000"/>
                </a:solidFill>
                <a:latin typeface="Arial" panose="020B0604020202020204" pitchFamily="34" charset="0"/>
              </a:rPr>
              <a:t>Basic UNIX commands </a:t>
            </a:r>
            <a:r>
              <a:rPr lang="en-US" altLang="en-US" sz="2400" dirty="0">
                <a:solidFill>
                  <a:srgbClr val="000000"/>
                </a:solidFill>
                <a:latin typeface="Arial" panose="020B0604020202020204" pitchFamily="34" charset="0"/>
              </a:rPr>
              <a:t> </a:t>
            </a:r>
            <a:br>
              <a:rPr lang="en-US" altLang="en-US" sz="2400" dirty="0">
                <a:solidFill>
                  <a:srgbClr val="000000"/>
                </a:solidFill>
                <a:latin typeface="Arial" panose="020B0604020202020204" pitchFamily="34" charset="0"/>
              </a:rPr>
            </a:br>
            <a:r>
              <a:rPr lang="en-US" altLang="en-US" sz="2400" dirty="0">
                <a:solidFill>
                  <a:srgbClr val="000000"/>
                </a:solidFill>
                <a:latin typeface="Arial" panose="020B0604020202020204" pitchFamily="34" charset="0"/>
              </a:rPr>
              <a:t>ls, cd, </a:t>
            </a:r>
            <a:r>
              <a:rPr lang="en-US" altLang="en-US" sz="2400" dirty="0" err="1">
                <a:solidFill>
                  <a:srgbClr val="000000"/>
                </a:solidFill>
                <a:latin typeface="Arial" panose="020B0604020202020204" pitchFamily="34" charset="0"/>
              </a:rPr>
              <a:t>chmod</a:t>
            </a:r>
            <a:r>
              <a:rPr lang="en-US" altLang="en-US" sz="2400" dirty="0">
                <a:solidFill>
                  <a:srgbClr val="000000"/>
                </a:solidFill>
                <a:latin typeface="Arial" panose="020B0604020202020204" pitchFamily="34" charset="0"/>
              </a:rPr>
              <a:t>, cp, rm, </a:t>
            </a:r>
            <a:r>
              <a:rPr lang="en-US" altLang="en-US" sz="2400" dirty="0" err="1">
                <a:solidFill>
                  <a:srgbClr val="000000"/>
                </a:solidFill>
                <a:latin typeface="Arial" panose="020B0604020202020204" pitchFamily="34" charset="0"/>
              </a:rPr>
              <a:t>mkdir</a:t>
            </a:r>
            <a:r>
              <a:rPr lang="en-US" altLang="en-US" sz="2400" dirty="0">
                <a:solidFill>
                  <a:srgbClr val="000000"/>
                </a:solidFill>
                <a:latin typeface="Arial" panose="020B0604020202020204" pitchFamily="34" charset="0"/>
              </a:rPr>
              <a:t>, more (or) less, cat, </a:t>
            </a:r>
            <a:r>
              <a:rPr lang="en-US" altLang="en-US" sz="2400" dirty="0" err="1">
                <a:solidFill>
                  <a:srgbClr val="000000"/>
                </a:solidFill>
                <a:latin typeface="Arial" panose="020B0604020202020204" pitchFamily="34" charset="0"/>
              </a:rPr>
              <a:t>ps</a:t>
            </a:r>
            <a:r>
              <a:rPr lang="en-US" altLang="en-US" sz="2400" dirty="0">
                <a:solidFill>
                  <a:srgbClr val="000000"/>
                </a:solidFill>
                <a:latin typeface="Arial" panose="020B0604020202020204" pitchFamily="34" charset="0"/>
              </a:rPr>
              <a:t>, kill </a:t>
            </a:r>
            <a:r>
              <a:rPr lang="en-US" altLang="en-US" sz="2400" dirty="0">
                <a:solidFill>
                  <a:srgbClr val="000000"/>
                </a:solidFill>
                <a:latin typeface="Lucida Grande" panose="020B0600040502020204" pitchFamily="34" charset="0"/>
              </a:rPr>
              <a:t>-</a:t>
            </a:r>
            <a:r>
              <a:rPr lang="en-US" altLang="en-US" sz="2400" dirty="0">
                <a:solidFill>
                  <a:srgbClr val="000000"/>
                </a:solidFill>
                <a:latin typeface="Arial" panose="020B0604020202020204" pitchFamily="34" charset="0"/>
              </a:rPr>
              <a:t>9</a:t>
            </a:r>
          </a:p>
          <a:p>
            <a:pPr fontAlgn="base">
              <a:spcBef>
                <a:spcPct val="0"/>
              </a:spcBef>
              <a:spcAft>
                <a:spcPct val="0"/>
              </a:spcAft>
              <a:buNone/>
            </a:pPr>
            <a:r>
              <a:rPr lang="en-US" altLang="en-US" sz="2400" dirty="0">
                <a:solidFill>
                  <a:srgbClr val="000000"/>
                </a:solidFill>
                <a:latin typeface="Arial" panose="020B0604020202020204" pitchFamily="34" charset="0"/>
              </a:rPr>
              <a:t>A brief listing is  </a:t>
            </a:r>
            <a:r>
              <a:rPr lang="en-US" altLang="en-US" sz="2400" dirty="0">
                <a:solidFill>
                  <a:srgbClr val="000000"/>
                </a:solidFill>
                <a:latin typeface="Arial" panose="020B0604020202020204" pitchFamily="34" charset="0"/>
                <a:hlinkClick r:id="rId3"/>
              </a:rPr>
              <a:t>here</a:t>
            </a:r>
            <a:endParaRPr lang="en-US" altLang="en-US" sz="2400" dirty="0">
              <a:solidFill>
                <a:srgbClr val="000000"/>
              </a:solidFill>
              <a:latin typeface="Arial" panose="020B0604020202020204" pitchFamily="34" charset="0"/>
            </a:endParaRPr>
          </a:p>
          <a:p>
            <a:pPr fontAlgn="base">
              <a:spcBef>
                <a:spcPct val="0"/>
              </a:spcBef>
              <a:spcAft>
                <a:spcPct val="0"/>
              </a:spcAft>
              <a:buNone/>
            </a:pPr>
            <a:endParaRPr lang="en-US" altLang="en-US" sz="2400" u="sng" dirty="0">
              <a:solidFill>
                <a:srgbClr val="0000FF"/>
              </a:solidFill>
              <a:latin typeface="Arial" panose="020B0604020202020204" pitchFamily="34" charset="0"/>
            </a:endParaRPr>
          </a:p>
          <a:p>
            <a:pPr fontAlgn="base">
              <a:spcBef>
                <a:spcPct val="0"/>
              </a:spcBef>
              <a:spcAft>
                <a:spcPct val="0"/>
              </a:spcAft>
              <a:buNone/>
            </a:pPr>
            <a:r>
              <a:rPr lang="en-US" altLang="en-US" sz="2400" b="1" dirty="0" err="1">
                <a:solidFill>
                  <a:srgbClr val="000000"/>
                </a:solidFill>
                <a:latin typeface="Arial" panose="020B0604020202020204" pitchFamily="34" charset="0"/>
              </a:rPr>
              <a:t>chmod</a:t>
            </a:r>
            <a:r>
              <a:rPr lang="en-US" altLang="en-US" sz="2400" dirty="0">
                <a:solidFill>
                  <a:srgbClr val="000000"/>
                </a:solidFill>
                <a:latin typeface="Arial" panose="020B0604020202020204" pitchFamily="34" charset="0"/>
              </a:rPr>
              <a:t> is a particular pain in the ... . </a:t>
            </a:r>
            <a:br>
              <a:rPr lang="en-US" altLang="en-US" sz="2400" dirty="0">
                <a:solidFill>
                  <a:srgbClr val="000000"/>
                </a:solidFill>
                <a:latin typeface="Arial" panose="020B0604020202020204" pitchFamily="34" charset="0"/>
              </a:rPr>
            </a:br>
            <a:r>
              <a:rPr lang="en-US" altLang="en-US" sz="2000" dirty="0">
                <a:solidFill>
                  <a:srgbClr val="000000"/>
                </a:solidFill>
                <a:latin typeface="Arial" panose="020B0604020202020204" pitchFamily="34" charset="0"/>
              </a:rPr>
              <a:t>Under </a:t>
            </a:r>
            <a:r>
              <a:rPr lang="en-US" altLang="en-US" sz="2000" dirty="0" err="1">
                <a:solidFill>
                  <a:srgbClr val="000000"/>
                </a:solidFill>
                <a:latin typeface="Arial" panose="020B0604020202020204" pitchFamily="34" charset="0"/>
              </a:rPr>
              <a:t>unix</a:t>
            </a:r>
            <a:r>
              <a:rPr lang="en-US" altLang="en-US" sz="2000" dirty="0">
                <a:solidFill>
                  <a:srgbClr val="000000"/>
                </a:solidFill>
                <a:latin typeface="Arial" panose="020B0604020202020204" pitchFamily="34" charset="0"/>
              </a:rPr>
              <a:t> every file has an owner and the owner, his group and everyone else have permissions to read, write and/or execute the file (or they don</a:t>
            </a:r>
            <a:r>
              <a:rPr lang="ja-JP" altLang="en-US" sz="2000">
                <a:solidFill>
                  <a:srgbClr val="000000"/>
                </a:solidFill>
                <a:latin typeface="Arial" panose="020B0604020202020204" pitchFamily="34" charset="0"/>
              </a:rPr>
              <a:t>’</a:t>
            </a:r>
            <a:r>
              <a:rPr lang="en-US" altLang="ja-JP" sz="2000" dirty="0">
                <a:solidFill>
                  <a:srgbClr val="000000"/>
                </a:solidFill>
                <a:latin typeface="Arial" panose="020B0604020202020204" pitchFamily="34" charset="0"/>
              </a:rPr>
              <a:t>t). If you want to see which permissions are currently assigned to your files, type ls -l at the command prompt. </a:t>
            </a:r>
            <a:br>
              <a:rPr lang="en-US" altLang="ja-JP" sz="2000" dirty="0">
                <a:solidFill>
                  <a:srgbClr val="000000"/>
                </a:solidFill>
                <a:latin typeface="Arial" panose="020B0604020202020204" pitchFamily="34" charset="0"/>
              </a:rPr>
            </a:br>
            <a:r>
              <a:rPr lang="en-US" altLang="ja-JP" sz="2000" dirty="0" err="1">
                <a:solidFill>
                  <a:srgbClr val="000000"/>
                </a:solidFill>
                <a:latin typeface="Arial" panose="020B0604020202020204" pitchFamily="34" charset="0"/>
              </a:rPr>
              <a:t>chmod</a:t>
            </a:r>
            <a:r>
              <a:rPr lang="en-US" altLang="ja-JP" sz="2000" dirty="0">
                <a:solidFill>
                  <a:srgbClr val="000000"/>
                </a:solidFill>
                <a:latin typeface="Arial" panose="020B0604020202020204" pitchFamily="34" charset="0"/>
              </a:rPr>
              <a:t> </a:t>
            </a:r>
            <a:r>
              <a:rPr lang="en-US" altLang="ja-JP" sz="2000" dirty="0" err="1">
                <a:solidFill>
                  <a:srgbClr val="000000"/>
                </a:solidFill>
                <a:latin typeface="Arial" panose="020B0604020202020204" pitchFamily="34" charset="0"/>
              </a:rPr>
              <a:t>a+x</a:t>
            </a:r>
            <a:r>
              <a:rPr lang="en-US" altLang="ja-JP" sz="2000" dirty="0">
                <a:solidFill>
                  <a:srgbClr val="000000"/>
                </a:solidFill>
                <a:latin typeface="Arial" panose="020B0604020202020204" pitchFamily="34" charset="0"/>
              </a:rPr>
              <a:t> *.pl gives everyone execute permission for all files that end with .pl the * is a wildcard. (warning don't ever use rm in conjunction with *)  </a:t>
            </a:r>
          </a:p>
          <a:p>
            <a:pPr fontAlgn="base">
              <a:spcBef>
                <a:spcPct val="0"/>
              </a:spcBef>
              <a:spcAft>
                <a:spcPct val="0"/>
              </a:spcAft>
              <a:buNone/>
            </a:pPr>
            <a:r>
              <a:rPr lang="en-US" altLang="en-US" sz="2000" dirty="0">
                <a:solidFill>
                  <a:srgbClr val="000000"/>
                </a:solidFill>
                <a:latin typeface="Arial" panose="020B0604020202020204" pitchFamily="34" charset="0"/>
              </a:rPr>
              <a:t>For more on </a:t>
            </a:r>
            <a:r>
              <a:rPr lang="en-US" altLang="en-US" sz="2000" dirty="0" err="1">
                <a:solidFill>
                  <a:srgbClr val="000000"/>
                </a:solidFill>
                <a:latin typeface="Arial" panose="020B0604020202020204" pitchFamily="34" charset="0"/>
              </a:rPr>
              <a:t>chmod</a:t>
            </a:r>
            <a:r>
              <a:rPr lang="en-US" altLang="en-US" sz="2000" dirty="0">
                <a:solidFill>
                  <a:srgbClr val="000000"/>
                </a:solidFill>
                <a:latin typeface="Arial" panose="020B0604020202020204" pitchFamily="34" charset="0"/>
              </a:rPr>
              <a:t> type  </a:t>
            </a:r>
            <a:r>
              <a:rPr lang="ja-JP" altLang="en-US" sz="2000">
                <a:solidFill>
                  <a:srgbClr val="000000"/>
                </a:solidFill>
                <a:latin typeface="Arial" panose="020B0604020202020204" pitchFamily="34" charset="0"/>
              </a:rPr>
              <a:t>”</a:t>
            </a:r>
            <a:r>
              <a:rPr lang="en-US" altLang="ja-JP" sz="2000" dirty="0">
                <a:solidFill>
                  <a:srgbClr val="000000"/>
                </a:solidFill>
                <a:latin typeface="Courier New" panose="02070309020205020404" pitchFamily="49" charset="0"/>
              </a:rPr>
              <a:t>man </a:t>
            </a:r>
            <a:r>
              <a:rPr lang="en-US" altLang="ja-JP" sz="2000" dirty="0" err="1">
                <a:solidFill>
                  <a:srgbClr val="000000"/>
                </a:solidFill>
                <a:latin typeface="Courier New" panose="02070309020205020404" pitchFamily="49" charset="0"/>
              </a:rPr>
              <a:t>chmod</a:t>
            </a:r>
            <a:r>
              <a:rPr lang="ja-JP" altLang="en-US" sz="2000">
                <a:solidFill>
                  <a:srgbClr val="000000"/>
                </a:solidFill>
                <a:latin typeface="Arial" panose="020B0604020202020204" pitchFamily="34" charset="0"/>
              </a:rPr>
              <a:t>”</a:t>
            </a:r>
            <a:r>
              <a:rPr lang="en-US" altLang="ja-JP" sz="2000" dirty="0">
                <a:solidFill>
                  <a:srgbClr val="000000"/>
                </a:solidFill>
                <a:latin typeface="Arial" panose="020B0604020202020204" pitchFamily="34" charset="0"/>
              </a:rPr>
              <a:t> or see </a:t>
            </a:r>
            <a:r>
              <a:rPr lang="en-US" altLang="ja-JP" sz="2000" u="sng" dirty="0">
                <a:solidFill>
                  <a:srgbClr val="0000FF"/>
                </a:solidFill>
                <a:latin typeface="Arial" panose="020B0604020202020204" pitchFamily="34" charset="0"/>
                <a:hlinkClick r:id="rId4"/>
              </a:rPr>
              <a:t>here</a:t>
            </a:r>
            <a:r>
              <a:rPr lang="en-US" altLang="ja-JP" sz="2000" dirty="0">
                <a:solidFill>
                  <a:srgbClr val="000000"/>
                </a:solidFill>
                <a:latin typeface="Arial" panose="020B0604020202020204" pitchFamily="34" charset="0"/>
              </a:rPr>
              <a:t>. </a:t>
            </a:r>
            <a:br>
              <a:rPr lang="en-US" altLang="ja-JP" sz="2000" dirty="0">
                <a:solidFill>
                  <a:srgbClr val="000000"/>
                </a:solidFill>
                <a:latin typeface="Arial" panose="020B0604020202020204" pitchFamily="34" charset="0"/>
              </a:rPr>
            </a:br>
            <a:r>
              <a:rPr lang="en-US" altLang="ja-JP" sz="2000" dirty="0">
                <a:solidFill>
                  <a:srgbClr val="000000"/>
                </a:solidFill>
                <a:latin typeface="Arial" panose="020B0604020202020204" pitchFamily="34" charset="0"/>
              </a:rPr>
              <a:t>(In the </a:t>
            </a:r>
            <a:r>
              <a:rPr lang="en-US" altLang="ja-JP" sz="2000" dirty="0" err="1">
                <a:solidFill>
                  <a:srgbClr val="000000"/>
                </a:solidFill>
                <a:latin typeface="Arial" panose="020B0604020202020204" pitchFamily="34" charset="0"/>
              </a:rPr>
              <a:t>OsX</a:t>
            </a:r>
            <a:r>
              <a:rPr lang="en-US" altLang="ja-JP" sz="2000" dirty="0">
                <a:solidFill>
                  <a:srgbClr val="000000"/>
                </a:solidFill>
                <a:latin typeface="Arial" panose="020B0604020202020204" pitchFamily="34" charset="0"/>
              </a:rPr>
              <a:t> GUI you can control click at a file, select info, and then change permissions). Most file transfer programs (</a:t>
            </a:r>
            <a:r>
              <a:rPr lang="en-US" altLang="ja-JP" sz="2000" b="1" dirty="0">
                <a:solidFill>
                  <a:srgbClr val="000000"/>
                </a:solidFill>
                <a:latin typeface="Arial" panose="020B0604020202020204" pitchFamily="34" charset="0"/>
              </a:rPr>
              <a:t>Filezilla</a:t>
            </a:r>
            <a:r>
              <a:rPr lang="en-US" altLang="ja-JP" sz="2000" dirty="0">
                <a:solidFill>
                  <a:srgbClr val="000000"/>
                </a:solidFill>
                <a:latin typeface="Arial" panose="020B0604020202020204" pitchFamily="34" charset="0"/>
              </a:rPr>
              <a:t>) allow you to use a GUI to change file permissions on a server (in filezilla: right click).</a:t>
            </a:r>
            <a:endParaRPr lang="en-US" altLang="en-US"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553253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836A33A3-2E4C-F84B-B695-A585179512AE}"/>
              </a:ext>
            </a:extLst>
          </p:cNvPr>
          <p:cNvSpPr>
            <a:spLocks noGrp="1" noChangeArrowheads="1"/>
          </p:cNvSpPr>
          <p:nvPr>
            <p:ph type="title"/>
          </p:nvPr>
        </p:nvSpPr>
        <p:spPr>
          <a:xfrm>
            <a:off x="1524000" y="0"/>
            <a:ext cx="7772400" cy="1143000"/>
          </a:xfrm>
        </p:spPr>
        <p:txBody>
          <a:bodyPr/>
          <a:lstStyle/>
          <a:p>
            <a:pPr eaLnBrk="1" hangingPunct="1"/>
            <a:r>
              <a:rPr lang="en-US" altLang="en-US">
                <a:ea typeface="ＭＳ Ｐゴシック" panose="020B0600070205080204" pitchFamily="34" charset="-128"/>
              </a:rPr>
              <a:t>Unix - command line interface</a:t>
            </a:r>
          </a:p>
        </p:txBody>
      </p:sp>
      <p:sp>
        <p:nvSpPr>
          <p:cNvPr id="73730" name="Text Box 3">
            <a:extLst>
              <a:ext uri="{FF2B5EF4-FFF2-40B4-BE49-F238E27FC236}">
                <a16:creationId xmlns:a16="http://schemas.microsoft.com/office/drawing/2014/main" id="{00CA7A46-0D23-A74C-B1FA-510F6EB16DE8}"/>
              </a:ext>
            </a:extLst>
          </p:cNvPr>
          <p:cNvSpPr txBox="1">
            <a:spLocks noChangeArrowheads="1"/>
          </p:cNvSpPr>
          <p:nvPr/>
        </p:nvSpPr>
        <p:spPr bwMode="auto">
          <a:xfrm>
            <a:off x="1981200" y="1295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endParaRPr lang="en-US" altLang="en-US" sz="2400" b="1">
              <a:solidFill>
                <a:srgbClr val="000000"/>
              </a:solidFill>
            </a:endParaRPr>
          </a:p>
        </p:txBody>
      </p:sp>
      <p:sp>
        <p:nvSpPr>
          <p:cNvPr id="73731" name="Text Box 4">
            <a:extLst>
              <a:ext uri="{FF2B5EF4-FFF2-40B4-BE49-F238E27FC236}">
                <a16:creationId xmlns:a16="http://schemas.microsoft.com/office/drawing/2014/main" id="{7A5C87F4-8BCC-9343-A94A-98FBD83374A5}"/>
              </a:ext>
            </a:extLst>
          </p:cNvPr>
          <p:cNvSpPr txBox="1">
            <a:spLocks noChangeArrowheads="1"/>
          </p:cNvSpPr>
          <p:nvPr/>
        </p:nvSpPr>
        <p:spPr bwMode="auto">
          <a:xfrm>
            <a:off x="1812926" y="1119189"/>
            <a:ext cx="862647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400" b="1" dirty="0">
                <a:solidFill>
                  <a:srgbClr val="000000"/>
                </a:solidFill>
              </a:rPr>
              <a:t>If you tried to execute a command, and you made a mistake, for example, you mistyped a file name, </a:t>
            </a:r>
            <a:r>
              <a:rPr lang="en-US" altLang="en-US" sz="2400" b="1" dirty="0">
                <a:solidFill>
                  <a:srgbClr val="000000"/>
                </a:solidFill>
                <a:highlight>
                  <a:srgbClr val="FFFF00"/>
                </a:highlight>
              </a:rPr>
              <a:t>you can recall the last command using the up arrow</a:t>
            </a:r>
            <a:r>
              <a:rPr lang="en-US" altLang="en-US" sz="2400" b="1" dirty="0">
                <a:solidFill>
                  <a:srgbClr val="000000"/>
                </a:solidFill>
              </a:rPr>
              <a:t> (down arrow for more recent).</a:t>
            </a:r>
          </a:p>
          <a:p>
            <a:pPr fontAlgn="base">
              <a:spcBef>
                <a:spcPct val="0"/>
              </a:spcBef>
              <a:spcAft>
                <a:spcPct val="0"/>
              </a:spcAft>
              <a:buNone/>
            </a:pPr>
            <a:endParaRPr lang="en-US" altLang="en-US" sz="2400" b="1" dirty="0">
              <a:solidFill>
                <a:srgbClr val="000000"/>
              </a:solidFill>
            </a:endParaRPr>
          </a:p>
          <a:p>
            <a:pPr fontAlgn="base">
              <a:spcBef>
                <a:spcPct val="0"/>
              </a:spcBef>
              <a:spcAft>
                <a:spcPct val="0"/>
              </a:spcAft>
              <a:buNone/>
            </a:pPr>
            <a:r>
              <a:rPr lang="en-US" altLang="en-US" sz="2400" b="1" dirty="0">
                <a:solidFill>
                  <a:srgbClr val="000000"/>
                </a:solidFill>
              </a:rPr>
              <a:t>If you are tired typing long filenames, you can use the </a:t>
            </a:r>
            <a:r>
              <a:rPr lang="en-US" altLang="en-US" sz="2400" b="1" dirty="0">
                <a:solidFill>
                  <a:srgbClr val="000000"/>
                </a:solidFill>
                <a:highlight>
                  <a:srgbClr val="FFFF00"/>
                </a:highlight>
              </a:rPr>
              <a:t>tab key to complete the line</a:t>
            </a:r>
            <a:r>
              <a:rPr lang="en-US" altLang="en-US" sz="2400" b="1" dirty="0">
                <a:solidFill>
                  <a:srgbClr val="000000"/>
                </a:solidFill>
              </a:rPr>
              <a:t>, provided there is only one way to complete the line.  </a:t>
            </a:r>
            <a:r>
              <a:rPr lang="en-US" altLang="en-US" sz="2400" b="1" dirty="0" err="1">
                <a:solidFill>
                  <a:srgbClr val="000000"/>
                </a:solidFill>
              </a:rPr>
              <a:t>E.g</a:t>
            </a:r>
            <a:r>
              <a:rPr lang="en-US" altLang="en-US" sz="2400" b="1" dirty="0">
                <a:solidFill>
                  <a:srgbClr val="000000"/>
                </a:solidFill>
              </a:rPr>
              <a:t>:  </a:t>
            </a:r>
            <a:r>
              <a:rPr lang="en-US" altLang="en-US" sz="2400" b="1" dirty="0">
                <a:solidFill>
                  <a:srgbClr val="000000"/>
                </a:solidFill>
                <a:latin typeface="Courier New" panose="02070309020205020404" pitchFamily="49" charset="0"/>
                <a:cs typeface="Courier New" panose="02070309020205020404" pitchFamily="49" charset="0"/>
              </a:rPr>
              <a:t>cd /Desktop </a:t>
            </a:r>
            <a:r>
              <a:rPr lang="en-US" altLang="en-US" sz="2400" b="1" dirty="0">
                <a:solidFill>
                  <a:srgbClr val="000000"/>
                </a:solidFill>
              </a:rPr>
              <a:t>could be replaced by </a:t>
            </a:r>
            <a:r>
              <a:rPr lang="en-US" altLang="en-US" sz="2400" b="1" dirty="0">
                <a:solidFill>
                  <a:srgbClr val="000000"/>
                </a:solidFill>
                <a:latin typeface="Courier New" panose="02070309020205020404" pitchFamily="49" charset="0"/>
                <a:cs typeface="Courier New" panose="02070309020205020404" pitchFamily="49" charset="0"/>
              </a:rPr>
              <a:t>cd /D&lt;tab&gt;</a:t>
            </a:r>
          </a:p>
          <a:p>
            <a:pPr fontAlgn="base">
              <a:spcBef>
                <a:spcPct val="0"/>
              </a:spcBef>
              <a:spcAft>
                <a:spcPct val="0"/>
              </a:spcAft>
              <a:buNone/>
            </a:pPr>
            <a:r>
              <a:rPr lang="en-US" altLang="en-US" sz="2400" b="1" dirty="0">
                <a:solidFill>
                  <a:srgbClr val="000000"/>
                </a:solidFill>
              </a:rPr>
              <a:t>If there are two or more choices you hear a boing, if you hit &lt;tab&gt; again, you get a list of choices.</a:t>
            </a:r>
          </a:p>
          <a:p>
            <a:pPr fontAlgn="base">
              <a:spcBef>
                <a:spcPct val="0"/>
              </a:spcBef>
              <a:spcAft>
                <a:spcPct val="0"/>
              </a:spcAft>
              <a:buNone/>
            </a:pPr>
            <a:endParaRPr lang="en-US" altLang="en-US" sz="2400" b="1" dirty="0">
              <a:solidFill>
                <a:srgbClr val="000000"/>
              </a:solidFill>
            </a:endParaRPr>
          </a:p>
          <a:p>
            <a:pPr fontAlgn="base">
              <a:spcBef>
                <a:spcPct val="0"/>
              </a:spcBef>
              <a:spcAft>
                <a:spcPct val="0"/>
              </a:spcAft>
              <a:buNone/>
            </a:pPr>
            <a:r>
              <a:rPr lang="en-US" altLang="en-US" sz="2400" b="1" dirty="0">
                <a:solidFill>
                  <a:srgbClr val="000000"/>
                </a:solidFill>
              </a:rPr>
              <a:t>If you want to become more familiar with the </a:t>
            </a:r>
            <a:r>
              <a:rPr lang="en-US" altLang="en-US" sz="2400" b="1" dirty="0" err="1">
                <a:solidFill>
                  <a:srgbClr val="000000"/>
                </a:solidFill>
              </a:rPr>
              <a:t>unix</a:t>
            </a:r>
            <a:r>
              <a:rPr lang="en-US" altLang="en-US" sz="2400" b="1" dirty="0">
                <a:solidFill>
                  <a:srgbClr val="000000"/>
                </a:solidFill>
              </a:rPr>
              <a:t> command line, the software carpentry website on the </a:t>
            </a:r>
            <a:r>
              <a:rPr lang="en-US" altLang="en-US" sz="2400" b="1" dirty="0" err="1">
                <a:solidFill>
                  <a:srgbClr val="000000"/>
                </a:solidFill>
              </a:rPr>
              <a:t>commandline</a:t>
            </a:r>
            <a:r>
              <a:rPr lang="en-US" altLang="en-US" sz="2400" b="1" dirty="0">
                <a:solidFill>
                  <a:srgbClr val="000000"/>
                </a:solidFill>
              </a:rPr>
              <a:t> </a:t>
            </a:r>
            <a:r>
              <a:rPr lang="en-US" altLang="en-US" sz="2400" b="1" dirty="0">
                <a:solidFill>
                  <a:srgbClr val="000000"/>
                </a:solidFill>
                <a:hlinkClick r:id="rId3"/>
              </a:rPr>
              <a:t>https://</a:t>
            </a:r>
            <a:r>
              <a:rPr lang="en-US" altLang="en-US" sz="2400" b="1" dirty="0" err="1">
                <a:solidFill>
                  <a:srgbClr val="000000"/>
                </a:solidFill>
                <a:hlinkClick r:id="rId3"/>
              </a:rPr>
              <a:t>swcarpentry.github.io</a:t>
            </a:r>
            <a:r>
              <a:rPr lang="en-US" altLang="en-US" sz="2400" b="1" dirty="0">
                <a:solidFill>
                  <a:srgbClr val="000000"/>
                </a:solidFill>
                <a:hlinkClick r:id="rId3"/>
              </a:rPr>
              <a:t>/shell-novice/01-intro.html</a:t>
            </a:r>
            <a:endParaRPr lang="en-US" altLang="en-US" sz="2400" b="1" dirty="0">
              <a:solidFill>
                <a:srgbClr val="000000"/>
              </a:solidFill>
            </a:endParaRPr>
          </a:p>
          <a:p>
            <a:pPr fontAlgn="base">
              <a:spcBef>
                <a:spcPct val="0"/>
              </a:spcBef>
              <a:spcAft>
                <a:spcPct val="0"/>
              </a:spcAft>
              <a:buNone/>
            </a:pPr>
            <a:endParaRPr lang="en-US" altLang="en-US" sz="2400" b="1" dirty="0">
              <a:solidFill>
                <a:srgbClr val="000000"/>
              </a:solidFill>
            </a:endParaRPr>
          </a:p>
          <a:p>
            <a:pPr fontAlgn="base">
              <a:spcBef>
                <a:spcPct val="0"/>
              </a:spcBef>
              <a:spcAft>
                <a:spcPct val="0"/>
              </a:spcAft>
              <a:buNone/>
            </a:pPr>
            <a:endParaRPr lang="en-US" altLang="en-US" sz="2400" b="1" dirty="0">
              <a:solidFill>
                <a:srgbClr val="000000"/>
              </a:solidFill>
            </a:endParaRPr>
          </a:p>
          <a:p>
            <a:pPr fontAlgn="base">
              <a:spcBef>
                <a:spcPct val="0"/>
              </a:spcBef>
              <a:spcAft>
                <a:spcPct val="0"/>
              </a:spcAft>
              <a:buNone/>
            </a:pPr>
            <a:endParaRPr lang="en-US" altLang="en-US" sz="2400" b="1" dirty="0">
              <a:solidFill>
                <a:srgbClr val="000000"/>
              </a:solidFill>
            </a:endParaRPr>
          </a:p>
        </p:txBody>
      </p:sp>
    </p:spTree>
    <p:extLst>
      <p:ext uri="{BB962C8B-B14F-4D97-AF65-F5344CB8AC3E}">
        <p14:creationId xmlns:p14="http://schemas.microsoft.com/office/powerpoint/2010/main" val="297334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C1F5356B-511A-AB43-8270-8B3CF1996D98}"/>
              </a:ext>
            </a:extLst>
          </p:cNvPr>
          <p:cNvSpPr>
            <a:spLocks noGrp="1" noChangeArrowheads="1"/>
          </p:cNvSpPr>
          <p:nvPr>
            <p:ph type="title"/>
          </p:nvPr>
        </p:nvSpPr>
        <p:spPr>
          <a:xfrm>
            <a:off x="160638" y="-233364"/>
            <a:ext cx="7772400" cy="1143000"/>
          </a:xfrm>
        </p:spPr>
        <p:txBody>
          <a:bodyPr/>
          <a:lstStyle/>
          <a:p>
            <a:pPr algn="l" eaLnBrk="1" hangingPunct="1"/>
            <a:r>
              <a:rPr lang="en-US" altLang="en-US" dirty="0">
                <a:ea typeface="ＭＳ Ｐゴシック" panose="020B0600070205080204" pitchFamily="34" charset="-128"/>
              </a:rPr>
              <a:t>characters at the end of lines</a:t>
            </a:r>
          </a:p>
        </p:txBody>
      </p:sp>
      <p:sp>
        <p:nvSpPr>
          <p:cNvPr id="75778" name="Text Box 3">
            <a:extLst>
              <a:ext uri="{FF2B5EF4-FFF2-40B4-BE49-F238E27FC236}">
                <a16:creationId xmlns:a16="http://schemas.microsoft.com/office/drawing/2014/main" id="{AD849ECB-A226-9542-A811-01615A1B4592}"/>
              </a:ext>
            </a:extLst>
          </p:cNvPr>
          <p:cNvSpPr txBox="1">
            <a:spLocks noChangeArrowheads="1"/>
          </p:cNvSpPr>
          <p:nvPr/>
        </p:nvSpPr>
        <p:spPr bwMode="auto">
          <a:xfrm>
            <a:off x="1752600" y="1066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50000"/>
              </a:spcBef>
              <a:spcAft>
                <a:spcPct val="0"/>
              </a:spcAft>
              <a:buNone/>
            </a:pPr>
            <a:endParaRPr lang="en-US" altLang="en-US" sz="2400" b="1">
              <a:solidFill>
                <a:srgbClr val="000000"/>
              </a:solidFill>
            </a:endParaRPr>
          </a:p>
        </p:txBody>
      </p:sp>
      <p:sp>
        <p:nvSpPr>
          <p:cNvPr id="75779" name="Text Box 4">
            <a:extLst>
              <a:ext uri="{FF2B5EF4-FFF2-40B4-BE49-F238E27FC236}">
                <a16:creationId xmlns:a16="http://schemas.microsoft.com/office/drawing/2014/main" id="{F79F1D70-ACCD-1B49-9413-C4E9E999F446}"/>
              </a:ext>
            </a:extLst>
          </p:cNvPr>
          <p:cNvSpPr txBox="1">
            <a:spLocks noChangeArrowheads="1"/>
          </p:cNvSpPr>
          <p:nvPr/>
        </p:nvSpPr>
        <p:spPr bwMode="auto">
          <a:xfrm>
            <a:off x="94735" y="909636"/>
            <a:ext cx="1193662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1800" dirty="0">
                <a:solidFill>
                  <a:srgbClr val="000000"/>
                </a:solidFill>
                <a:latin typeface="Arial" panose="020B0604020202020204" pitchFamily="34" charset="0"/>
              </a:rPr>
              <a:t>File </a:t>
            </a:r>
            <a:r>
              <a:rPr lang="en-US" altLang="en-US" sz="1800" dirty="0" err="1">
                <a:solidFill>
                  <a:srgbClr val="000000"/>
                </a:solidFill>
                <a:latin typeface="Arial" panose="020B0604020202020204" pitchFamily="34" charset="0"/>
              </a:rPr>
              <a:t>tranfers</a:t>
            </a:r>
            <a:r>
              <a:rPr lang="en-US" altLang="en-US" sz="1800" dirty="0">
                <a:solidFill>
                  <a:srgbClr val="000000"/>
                </a:solidFill>
                <a:latin typeface="Arial" panose="020B0604020202020204" pitchFamily="34" charset="0"/>
              </a:rPr>
              <a:t> from Windows to UNIX and return: </a:t>
            </a:r>
          </a:p>
          <a:p>
            <a:pPr fontAlgn="base">
              <a:spcBef>
                <a:spcPct val="0"/>
              </a:spcBef>
              <a:spcAft>
                <a:spcPct val="0"/>
              </a:spcAft>
              <a:buNone/>
            </a:pPr>
            <a:r>
              <a:rPr lang="en-US" altLang="en-US" sz="1800" dirty="0">
                <a:solidFill>
                  <a:srgbClr val="000000"/>
                </a:solidFill>
                <a:latin typeface="Arial" panose="020B0604020202020204" pitchFamily="34" charset="0"/>
              </a:rPr>
              <a:t>End of Line characters are a problem. Under Windows DO NOT use notepad, it does not understand UNIX newline symbols </a:t>
            </a:r>
            <a:r>
              <a:rPr lang="ja-JP" altLang="en-US" sz="1800">
                <a:solidFill>
                  <a:srgbClr val="000000"/>
                </a:solidFill>
                <a:latin typeface="Arial" panose="020B0604020202020204" pitchFamily="34" charset="0"/>
              </a:rPr>
              <a:t>‘</a:t>
            </a:r>
            <a:r>
              <a:rPr lang="en-US" altLang="ja-JP" sz="1800" dirty="0">
                <a:solidFill>
                  <a:srgbClr val="000000"/>
                </a:solidFill>
                <a:latin typeface="Arial" panose="020B0604020202020204" pitchFamily="34" charset="0"/>
              </a:rPr>
              <a:t>\n</a:t>
            </a:r>
            <a:r>
              <a:rPr lang="ja-JP" altLang="en-US" sz="1800">
                <a:solidFill>
                  <a:srgbClr val="000000"/>
                </a:solidFill>
                <a:latin typeface="Arial" panose="020B0604020202020204" pitchFamily="34" charset="0"/>
              </a:rPr>
              <a:t>’</a:t>
            </a:r>
            <a:r>
              <a:rPr lang="en-US" altLang="ja-JP" sz="1800" dirty="0">
                <a:solidFill>
                  <a:srgbClr val="000000"/>
                </a:solidFill>
                <a:latin typeface="Arial" panose="020B0604020202020204" pitchFamily="34" charset="0"/>
              </a:rPr>
              <a:t>.  </a:t>
            </a:r>
          </a:p>
          <a:p>
            <a:pPr fontAlgn="base">
              <a:spcBef>
                <a:spcPct val="0"/>
              </a:spcBef>
              <a:spcAft>
                <a:spcPct val="0"/>
              </a:spcAft>
              <a:buNone/>
            </a:pPr>
            <a:r>
              <a:rPr lang="en-US" altLang="en-US" sz="1800" dirty="0">
                <a:solidFill>
                  <a:srgbClr val="FF0000"/>
                </a:solidFill>
                <a:latin typeface="Arial" panose="020B0604020202020204" pitchFamily="34" charset="0"/>
              </a:rPr>
              <a:t>Best </a:t>
            </a:r>
            <a:r>
              <a:rPr lang="en-US" altLang="en-US" sz="1800" dirty="0">
                <a:solidFill>
                  <a:srgbClr val="000000"/>
                </a:solidFill>
                <a:latin typeface="Arial" panose="020B0604020202020204" pitchFamily="34" charset="0"/>
              </a:rPr>
              <a:t>write your programs under UNIX using vi or vim (or any other editor you are comfortable with)</a:t>
            </a:r>
          </a:p>
          <a:p>
            <a:pPr fontAlgn="base">
              <a:spcBef>
                <a:spcPct val="0"/>
              </a:spcBef>
              <a:spcAft>
                <a:spcPct val="0"/>
              </a:spcAft>
              <a:buNone/>
            </a:pPr>
            <a:r>
              <a:rPr lang="en-US" altLang="en-US" sz="1800" dirty="0">
                <a:solidFill>
                  <a:srgbClr val="FF0000"/>
                </a:solidFill>
                <a:latin typeface="Arial" panose="020B0604020202020204" pitchFamily="34" charset="0"/>
              </a:rPr>
              <a:t>2nd </a:t>
            </a:r>
            <a:r>
              <a:rPr lang="en-US" altLang="en-US" sz="1800" dirty="0">
                <a:solidFill>
                  <a:srgbClr val="000000"/>
                </a:solidFill>
                <a:latin typeface="Arial" panose="020B0604020202020204" pitchFamily="34" charset="0"/>
              </a:rPr>
              <a:t>best is to use a text editor like </a:t>
            </a:r>
            <a:r>
              <a:rPr lang="en-US" altLang="en-US" sz="1800" u="sng" dirty="0" err="1">
                <a:solidFill>
                  <a:srgbClr val="000000"/>
                </a:solidFill>
                <a:latin typeface="Arial" panose="020B0604020202020204" pitchFamily="34" charset="0"/>
                <a:hlinkClick r:id="rId3"/>
              </a:rPr>
              <a:t>bbedit</a:t>
            </a:r>
            <a:r>
              <a:rPr lang="en-US" altLang="en-US" sz="1800" dirty="0">
                <a:solidFill>
                  <a:srgbClr val="000000"/>
                </a:solidFill>
                <a:latin typeface="Arial" panose="020B0604020202020204" pitchFamily="34" charset="0"/>
              </a:rPr>
              <a:t> (very nice and free program for UNIX). Like vi and vim it provides context dependent coloring.</a:t>
            </a:r>
          </a:p>
          <a:p>
            <a:pPr fontAlgn="base">
              <a:spcBef>
                <a:spcPct val="0"/>
              </a:spcBef>
              <a:spcAft>
                <a:spcPct val="0"/>
              </a:spcAft>
              <a:buNone/>
            </a:pPr>
            <a:r>
              <a:rPr lang="en-US" altLang="en-US" sz="1800" dirty="0">
                <a:solidFill>
                  <a:srgbClr val="FF0000"/>
                </a:solidFill>
                <a:latin typeface="Arial" panose="020B0604020202020204" pitchFamily="34" charset="0"/>
              </a:rPr>
              <a:t>3rd </a:t>
            </a:r>
            <a:r>
              <a:rPr lang="en-US" altLang="en-US" sz="1800" dirty="0">
                <a:solidFill>
                  <a:srgbClr val="000000"/>
                </a:solidFill>
                <a:latin typeface="Arial" panose="020B0604020202020204" pitchFamily="34" charset="0"/>
              </a:rPr>
              <a:t>best is to remove end of line symbols in a UNIX editor or use sed (Stream </a:t>
            </a:r>
            <a:r>
              <a:rPr lang="en-US" altLang="en-US" sz="1800" dirty="0" err="1">
                <a:solidFill>
                  <a:srgbClr val="000000"/>
                </a:solidFill>
                <a:latin typeface="Arial" panose="020B0604020202020204" pitchFamily="34" charset="0"/>
              </a:rPr>
              <a:t>EDitor</a:t>
            </a:r>
            <a:r>
              <a:rPr lang="en-US" altLang="en-US" sz="1800" dirty="0">
                <a:solidFill>
                  <a:srgbClr val="000000"/>
                </a:solidFill>
                <a:latin typeface="Arial" panose="020B0604020202020204" pitchFamily="34" charset="0"/>
              </a:rPr>
              <a:t>) after you transferred the file:  </a:t>
            </a:r>
          </a:p>
          <a:p>
            <a:pPr fontAlgn="base">
              <a:spcBef>
                <a:spcPct val="0"/>
              </a:spcBef>
              <a:spcAft>
                <a:spcPct val="0"/>
              </a:spcAft>
              <a:buNone/>
            </a:pPr>
            <a:r>
              <a:rPr lang="en-US" altLang="en-US" sz="1800" dirty="0">
                <a:solidFill>
                  <a:srgbClr val="000000"/>
                </a:solidFill>
                <a:latin typeface="Courier New" panose="02070309020205020404" pitchFamily="49" charset="0"/>
              </a:rPr>
              <a:t>sed s/.$// </a:t>
            </a:r>
            <a:r>
              <a:rPr lang="en-US" altLang="en-US" sz="1800" dirty="0" err="1">
                <a:solidFill>
                  <a:srgbClr val="000000"/>
                </a:solidFill>
                <a:latin typeface="Courier New" panose="02070309020205020404" pitchFamily="49" charset="0"/>
              </a:rPr>
              <a:t>name_of_WINDOWS_infile</a:t>
            </a:r>
            <a:r>
              <a:rPr lang="en-US" altLang="en-US" sz="1800" dirty="0">
                <a:solidFill>
                  <a:srgbClr val="000000"/>
                </a:solidFill>
                <a:latin typeface="Courier New" panose="02070309020205020404" pitchFamily="49" charset="0"/>
              </a:rPr>
              <a:t> &gt; </a:t>
            </a:r>
            <a:r>
              <a:rPr lang="en-US" altLang="en-US" sz="1800" dirty="0" err="1">
                <a:solidFill>
                  <a:srgbClr val="000000"/>
                </a:solidFill>
                <a:latin typeface="Courier New" panose="02070309020205020404" pitchFamily="49" charset="0"/>
              </a:rPr>
              <a:t>name_of_UNIX_outfile</a:t>
            </a:r>
            <a:r>
              <a:rPr lang="en-US" altLang="en-US" sz="1800" dirty="0">
                <a:solidFill>
                  <a:srgbClr val="000000"/>
                </a:solidFill>
                <a:latin typeface="Courier New" panose="02070309020205020404" pitchFamily="49" charset="0"/>
              </a:rPr>
              <a:t>  </a:t>
            </a:r>
            <a:r>
              <a:rPr lang="en-US" altLang="en-US" sz="1800" dirty="0">
                <a:solidFill>
                  <a:srgbClr val="000000"/>
                </a:solidFill>
                <a:latin typeface="Arial" panose="020B0604020202020204" pitchFamily="34" charset="0"/>
              </a:rPr>
              <a:t>(This replaces the last non letter character before the </a:t>
            </a:r>
            <a:r>
              <a:rPr lang="en-US" altLang="en-US" sz="1800" dirty="0" err="1">
                <a:solidFill>
                  <a:srgbClr val="000000"/>
                </a:solidFill>
                <a:latin typeface="Arial" panose="020B0604020202020204" pitchFamily="34" charset="0"/>
              </a:rPr>
              <a:t>eol</a:t>
            </a:r>
            <a:r>
              <a:rPr lang="en-US" altLang="en-US" sz="1800" dirty="0">
                <a:solidFill>
                  <a:srgbClr val="000000"/>
                </a:solidFill>
                <a:latin typeface="Arial" panose="020B0604020202020204" pitchFamily="34" charset="0"/>
              </a:rPr>
              <a:t> ($) with nothing)</a:t>
            </a:r>
          </a:p>
          <a:p>
            <a:pPr fontAlgn="base">
              <a:spcBef>
                <a:spcPct val="0"/>
              </a:spcBef>
              <a:spcAft>
                <a:spcPct val="0"/>
              </a:spcAft>
              <a:buNone/>
            </a:pPr>
            <a:endParaRPr lang="en-US" altLang="en-US" sz="1800" dirty="0">
              <a:solidFill>
                <a:srgbClr val="000000"/>
              </a:solidFill>
              <a:latin typeface="Arial" panose="020B0604020202020204" pitchFamily="34" charset="0"/>
            </a:endParaRPr>
          </a:p>
          <a:p>
            <a:pPr fontAlgn="base">
              <a:spcBef>
                <a:spcPct val="0"/>
              </a:spcBef>
              <a:spcAft>
                <a:spcPct val="0"/>
              </a:spcAft>
              <a:buNone/>
            </a:pPr>
            <a:r>
              <a:rPr lang="en-US" altLang="en-US" sz="1800" dirty="0">
                <a:solidFill>
                  <a:srgbClr val="000000"/>
                </a:solidFill>
                <a:latin typeface="Arial" panose="020B0604020202020204" pitchFamily="34" charset="0"/>
              </a:rPr>
              <a:t>Some versions of office allow to save files as UNIX </a:t>
            </a:r>
            <a:r>
              <a:rPr lang="en-US" altLang="en-US" sz="1800" dirty="0" err="1">
                <a:solidFill>
                  <a:srgbClr val="000000"/>
                </a:solidFill>
                <a:latin typeface="Arial" panose="020B0604020202020204" pitchFamily="34" charset="0"/>
              </a:rPr>
              <a:t>textfiles</a:t>
            </a:r>
            <a:r>
              <a:rPr lang="en-US" altLang="en-US" sz="1800" dirty="0">
                <a:solidFill>
                  <a:srgbClr val="000000"/>
                </a:solidFill>
                <a:latin typeface="Arial" panose="020B0604020202020204" pitchFamily="34" charset="0"/>
              </a:rPr>
              <a:t>, but ...</a:t>
            </a:r>
            <a:endParaRPr lang="en-US" altLang="en-US" sz="1800" dirty="0">
              <a:solidFill>
                <a:srgbClr val="FF0000"/>
              </a:solidFill>
              <a:latin typeface="Arial" panose="020B0604020202020204" pitchFamily="34" charset="0"/>
            </a:endParaRPr>
          </a:p>
          <a:p>
            <a:pPr fontAlgn="base">
              <a:spcBef>
                <a:spcPct val="0"/>
              </a:spcBef>
              <a:spcAft>
                <a:spcPct val="0"/>
              </a:spcAft>
              <a:buNone/>
            </a:pPr>
            <a:endParaRPr lang="en-US" altLang="en-US" sz="1800" dirty="0">
              <a:solidFill>
                <a:srgbClr val="FF0000"/>
              </a:solidFill>
              <a:latin typeface="Arial" panose="020B0604020202020204" pitchFamily="34" charset="0"/>
            </a:endParaRPr>
          </a:p>
          <a:p>
            <a:pPr fontAlgn="base">
              <a:spcBef>
                <a:spcPct val="0"/>
              </a:spcBef>
              <a:spcAft>
                <a:spcPct val="0"/>
              </a:spcAft>
              <a:buNone/>
            </a:pPr>
            <a:r>
              <a:rPr lang="en-US" altLang="en-US" sz="1800" dirty="0">
                <a:solidFill>
                  <a:srgbClr val="000000"/>
                </a:solidFill>
                <a:latin typeface="Arial" panose="020B0604020202020204" pitchFamily="34" charset="0"/>
              </a:rPr>
              <a:t>A related problem is encountered by Mac users. Many older text editors will use MAC carriage returns at the end of the line. Most </a:t>
            </a:r>
            <a:r>
              <a:rPr lang="en-US" altLang="en-US" sz="1800" dirty="0" err="1">
                <a:solidFill>
                  <a:srgbClr val="000000"/>
                </a:solidFill>
                <a:latin typeface="Arial" panose="020B0604020202020204" pitchFamily="34" charset="0"/>
              </a:rPr>
              <a:t>unix</a:t>
            </a:r>
            <a:r>
              <a:rPr lang="en-US" altLang="en-US" sz="1800" dirty="0">
                <a:solidFill>
                  <a:srgbClr val="000000"/>
                </a:solidFill>
                <a:latin typeface="Arial" panose="020B0604020202020204" pitchFamily="34" charset="0"/>
              </a:rPr>
              <a:t> programs will not be able to handle these. In a terminal window you could use the following command to convert your file: </a:t>
            </a:r>
            <a:br>
              <a:rPr lang="en-US" altLang="en-US" sz="1800" dirty="0">
                <a:solidFill>
                  <a:srgbClr val="000000"/>
                </a:solidFill>
                <a:latin typeface="Arial" panose="020B0604020202020204" pitchFamily="34" charset="0"/>
              </a:rPr>
            </a:br>
            <a:r>
              <a:rPr lang="en-US" altLang="en-US" sz="1800" dirty="0">
                <a:solidFill>
                  <a:srgbClr val="000000"/>
                </a:solidFill>
                <a:latin typeface="Arial" panose="020B0604020202020204" pitchFamily="34" charset="0"/>
              </a:rPr>
              <a:t>tr </a:t>
            </a:r>
            <a:r>
              <a:rPr lang="ja-JP" altLang="en-US" sz="1800">
                <a:solidFill>
                  <a:srgbClr val="000000"/>
                </a:solidFill>
                <a:latin typeface="Arial" panose="020B0604020202020204" pitchFamily="34" charset="0"/>
              </a:rPr>
              <a:t>’</a:t>
            </a:r>
            <a:r>
              <a:rPr lang="en-US" altLang="ja-JP" sz="1800" dirty="0">
                <a:solidFill>
                  <a:srgbClr val="000000"/>
                </a:solidFill>
                <a:latin typeface="Arial" panose="020B0604020202020204" pitchFamily="34" charset="0"/>
              </a:rPr>
              <a:t>\r' </a:t>
            </a:r>
            <a:r>
              <a:rPr lang="ja-JP" altLang="en-US" sz="1800">
                <a:solidFill>
                  <a:srgbClr val="000000"/>
                </a:solidFill>
                <a:latin typeface="Arial" panose="020B0604020202020204" pitchFamily="34" charset="0"/>
              </a:rPr>
              <a:t>’</a:t>
            </a:r>
            <a:r>
              <a:rPr lang="en-US" altLang="ja-JP" sz="1800" dirty="0">
                <a:solidFill>
                  <a:srgbClr val="000000"/>
                </a:solidFill>
                <a:latin typeface="Arial" panose="020B0604020202020204" pitchFamily="34" charset="0"/>
              </a:rPr>
              <a:t>\n' &lt; </a:t>
            </a:r>
            <a:r>
              <a:rPr lang="en-US" altLang="ja-JP" sz="1800" dirty="0" err="1">
                <a:solidFill>
                  <a:srgbClr val="000000"/>
                </a:solidFill>
                <a:latin typeface="Arial" panose="020B0604020202020204" pitchFamily="34" charset="0"/>
              </a:rPr>
              <a:t>name_of_the_Mac_file</a:t>
            </a:r>
            <a:r>
              <a:rPr lang="en-US" altLang="ja-JP" sz="1800" dirty="0">
                <a:solidFill>
                  <a:srgbClr val="000000"/>
                </a:solidFill>
                <a:latin typeface="Arial" panose="020B0604020202020204" pitchFamily="34" charset="0"/>
              </a:rPr>
              <a:t> &gt; </a:t>
            </a:r>
            <a:r>
              <a:rPr lang="en-US" altLang="ja-JP" sz="1800" dirty="0" err="1">
                <a:solidFill>
                  <a:srgbClr val="000000"/>
                </a:solidFill>
                <a:latin typeface="Arial" panose="020B0604020202020204" pitchFamily="34" charset="0"/>
              </a:rPr>
              <a:t>name_of_the_unix_file</a:t>
            </a:r>
            <a:r>
              <a:rPr lang="en-US" altLang="ja-JP" sz="1800" dirty="0">
                <a:solidFill>
                  <a:srgbClr val="000000"/>
                </a:solidFill>
                <a:latin typeface="Arial" panose="020B0604020202020204" pitchFamily="34" charset="0"/>
              </a:rPr>
              <a:t>  </a:t>
            </a:r>
          </a:p>
          <a:p>
            <a:pPr fontAlgn="base">
              <a:spcBef>
                <a:spcPct val="0"/>
              </a:spcBef>
              <a:spcAft>
                <a:spcPct val="0"/>
              </a:spcAft>
              <a:buNone/>
            </a:pPr>
            <a:endParaRPr lang="en-US" altLang="en-US" sz="1800" dirty="0">
              <a:solidFill>
                <a:srgbClr val="000000"/>
              </a:solidFill>
              <a:latin typeface="Arial" panose="020B0604020202020204" pitchFamily="34" charset="0"/>
            </a:endParaRPr>
          </a:p>
          <a:p>
            <a:pPr fontAlgn="base">
              <a:spcBef>
                <a:spcPct val="0"/>
              </a:spcBef>
              <a:spcAft>
                <a:spcPct val="0"/>
              </a:spcAft>
              <a:buNone/>
            </a:pPr>
            <a:r>
              <a:rPr lang="en-US" altLang="en-US" sz="1800" dirty="0">
                <a:solidFill>
                  <a:srgbClr val="000000"/>
                </a:solidFill>
                <a:latin typeface="Arial" panose="020B0604020202020204" pitchFamily="34" charset="0"/>
              </a:rPr>
              <a:t>The </a:t>
            </a:r>
            <a:r>
              <a:rPr lang="en-US" altLang="en-US" sz="1800" dirty="0" err="1">
                <a:solidFill>
                  <a:srgbClr val="000000"/>
                </a:solidFill>
                <a:latin typeface="Arial" panose="020B0604020202020204" pitchFamily="34" charset="0"/>
              </a:rPr>
              <a:t>EoL</a:t>
            </a:r>
            <a:r>
              <a:rPr lang="en-US" altLang="en-US" sz="1800" dirty="0">
                <a:solidFill>
                  <a:srgbClr val="000000"/>
                </a:solidFill>
                <a:latin typeface="Arial" panose="020B0604020202020204" pitchFamily="34" charset="0"/>
              </a:rPr>
              <a:t> confusion is very inconvenient, but there really is no easy solution, tough luck; and you better know about this in case something goes wrong.</a:t>
            </a:r>
          </a:p>
        </p:txBody>
      </p:sp>
    </p:spTree>
    <p:extLst>
      <p:ext uri="{BB962C8B-B14F-4D97-AF65-F5344CB8AC3E}">
        <p14:creationId xmlns:p14="http://schemas.microsoft.com/office/powerpoint/2010/main" val="3335147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207788D7-E0B5-E440-B10A-40C02377B1EA}"/>
              </a:ext>
            </a:extLst>
          </p:cNvPr>
          <p:cNvSpPr>
            <a:spLocks noGrp="1" noChangeArrowheads="1"/>
          </p:cNvSpPr>
          <p:nvPr>
            <p:ph type="title"/>
          </p:nvPr>
        </p:nvSpPr>
        <p:spPr/>
        <p:txBody>
          <a:bodyPr/>
          <a:lstStyle/>
          <a:p>
            <a:pPr algn="l" eaLnBrk="1" hangingPunct="1"/>
            <a:r>
              <a:rPr lang="en-US" altLang="en-US" sz="2400">
                <a:latin typeface="Arial" panose="020B0604020202020204" pitchFamily="34" charset="0"/>
                <a:ea typeface="ＭＳ Ｐゴシック" panose="020B0600070205080204" pitchFamily="34" charset="-128"/>
              </a:rPr>
              <a:t>Special characters:</a:t>
            </a:r>
            <a:endParaRPr lang="en-US" altLang="en-US">
              <a:latin typeface="Arial" panose="020B0604020202020204" pitchFamily="34" charset="0"/>
              <a:ea typeface="ＭＳ Ｐゴシック" panose="020B0600070205080204" pitchFamily="34" charset="-128"/>
            </a:endParaRPr>
          </a:p>
        </p:txBody>
      </p:sp>
      <p:sp>
        <p:nvSpPr>
          <p:cNvPr id="77826" name="Rectangle 3">
            <a:extLst>
              <a:ext uri="{FF2B5EF4-FFF2-40B4-BE49-F238E27FC236}">
                <a16:creationId xmlns:a16="http://schemas.microsoft.com/office/drawing/2014/main" id="{4A0B25A3-75DA-F84A-A296-F5D42EEBA1D2}"/>
              </a:ext>
            </a:extLst>
          </p:cNvPr>
          <p:cNvSpPr>
            <a:spLocks noChangeArrowheads="1"/>
          </p:cNvSpPr>
          <p:nvPr/>
        </p:nvSpPr>
        <p:spPr bwMode="auto">
          <a:xfrm>
            <a:off x="4038600" y="1965326"/>
            <a:ext cx="1860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000">
                <a:solidFill>
                  <a:srgbClr val="000000"/>
                </a:solidFill>
                <a:latin typeface="Courier New" panose="02070309020205020404" pitchFamily="49" charset="0"/>
              </a:rPr>
              <a:t>\n #newline</a:t>
            </a:r>
          </a:p>
          <a:p>
            <a:pPr fontAlgn="base">
              <a:spcBef>
                <a:spcPct val="0"/>
              </a:spcBef>
              <a:spcAft>
                <a:spcPct val="0"/>
              </a:spcAft>
              <a:buNone/>
            </a:pPr>
            <a:r>
              <a:rPr lang="en-US" altLang="en-US" sz="2000">
                <a:solidFill>
                  <a:srgbClr val="000000"/>
                </a:solidFill>
                <a:latin typeface="Courier New" panose="02070309020205020404" pitchFamily="49" charset="0"/>
              </a:rPr>
              <a:t>\t #tab</a:t>
            </a:r>
            <a:r>
              <a:rPr lang="en-US" altLang="en-US" sz="1600">
                <a:solidFill>
                  <a:srgbClr val="000000"/>
                </a:solidFill>
                <a:latin typeface="Courier New" panose="02070309020205020404" pitchFamily="49" charset="0"/>
              </a:rPr>
              <a:t> </a:t>
            </a:r>
          </a:p>
        </p:txBody>
      </p:sp>
    </p:spTree>
    <p:extLst>
      <p:ext uri="{BB962C8B-B14F-4D97-AF65-F5344CB8AC3E}">
        <p14:creationId xmlns:p14="http://schemas.microsoft.com/office/powerpoint/2010/main" val="716249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EE2FAD01-7887-0646-B386-AAC0692C2023}"/>
              </a:ext>
            </a:extLst>
          </p:cNvPr>
          <p:cNvSpPr>
            <a:spLocks noChangeArrowheads="1"/>
          </p:cNvSpPr>
          <p:nvPr/>
        </p:nvSpPr>
        <p:spPr bwMode="auto">
          <a:xfrm>
            <a:off x="2655888" y="490538"/>
            <a:ext cx="6908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fontAlgn="base">
              <a:spcBef>
                <a:spcPct val="0"/>
              </a:spcBef>
              <a:spcAft>
                <a:spcPct val="0"/>
              </a:spcAft>
              <a:buNone/>
            </a:pPr>
            <a:r>
              <a:rPr lang="en-GB" altLang="en-US" sz="2400" b="1">
                <a:solidFill>
                  <a:srgbClr val="003366"/>
                </a:solidFill>
                <a:latin typeface="Arial" panose="020B0604020202020204" pitchFamily="34" charset="0"/>
              </a:rPr>
              <a:t>Formatting a custom database</a:t>
            </a:r>
            <a:endParaRPr lang="en-GB" altLang="en-US" sz="4400">
              <a:solidFill>
                <a:srgbClr val="FF0000"/>
              </a:solidFill>
            </a:endParaRPr>
          </a:p>
        </p:txBody>
      </p:sp>
      <p:sp>
        <p:nvSpPr>
          <p:cNvPr id="61442" name="Text Box 3">
            <a:extLst>
              <a:ext uri="{FF2B5EF4-FFF2-40B4-BE49-F238E27FC236}">
                <a16:creationId xmlns:a16="http://schemas.microsoft.com/office/drawing/2014/main" id="{D7388AF9-D7B1-174C-96A7-A742627A8FB3}"/>
              </a:ext>
            </a:extLst>
          </p:cNvPr>
          <p:cNvSpPr txBox="1">
            <a:spLocks noChangeArrowheads="1"/>
          </p:cNvSpPr>
          <p:nvPr/>
        </p:nvSpPr>
        <p:spPr bwMode="auto">
          <a:xfrm>
            <a:off x="2054396" y="1465897"/>
            <a:ext cx="76136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000" dirty="0">
                <a:solidFill>
                  <a:srgbClr val="000000"/>
                </a:solidFill>
                <a:latin typeface="Arial" panose="020B0604020202020204" pitchFamily="34" charset="0"/>
              </a:rPr>
              <a:t>Format sequence data into </a:t>
            </a:r>
            <a:r>
              <a:rPr lang="en-US" altLang="en-US" sz="2000" dirty="0" err="1">
                <a:solidFill>
                  <a:srgbClr val="000000"/>
                </a:solidFill>
                <a:latin typeface="Arial" panose="020B0604020202020204" pitchFamily="34" charset="0"/>
              </a:rPr>
              <a:t>Fasta</a:t>
            </a:r>
            <a:r>
              <a:rPr lang="en-US" altLang="en-US" sz="2000" dirty="0">
                <a:solidFill>
                  <a:srgbClr val="000000"/>
                </a:solidFill>
                <a:latin typeface="Arial" panose="020B0604020202020204" pitchFamily="34" charset="0"/>
              </a:rPr>
              <a:t> format</a:t>
            </a:r>
          </a:p>
          <a:p>
            <a:pPr eaLnBrk="0" fontAlgn="base" hangingPunct="0">
              <a:spcBef>
                <a:spcPct val="0"/>
              </a:spcBef>
              <a:spcAft>
                <a:spcPct val="0"/>
              </a:spcAft>
              <a:buNone/>
            </a:pPr>
            <a:endParaRPr lang="en-US" altLang="en-US" sz="2000" dirty="0">
              <a:solidFill>
                <a:srgbClr val="000000"/>
              </a:solidFill>
              <a:latin typeface="Arial" panose="020B0604020202020204" pitchFamily="34" charset="0"/>
            </a:endParaRPr>
          </a:p>
          <a:p>
            <a:pPr eaLnBrk="0" fontAlgn="base" hangingPunct="0">
              <a:spcBef>
                <a:spcPct val="0"/>
              </a:spcBef>
              <a:spcAft>
                <a:spcPct val="0"/>
              </a:spcAft>
              <a:buNone/>
            </a:pPr>
            <a:r>
              <a:rPr lang="en-US" altLang="en-US" sz="2000" dirty="0">
                <a:solidFill>
                  <a:srgbClr val="000000"/>
                </a:solidFill>
                <a:latin typeface="Arial" panose="020B0604020202020204" pitchFamily="34" charset="0"/>
              </a:rPr>
              <a:t>Example of </a:t>
            </a:r>
            <a:r>
              <a:rPr lang="en-US" altLang="en-US" sz="2000" dirty="0" err="1">
                <a:solidFill>
                  <a:srgbClr val="000000"/>
                </a:solidFill>
                <a:latin typeface="Arial" panose="020B0604020202020204" pitchFamily="34" charset="0"/>
              </a:rPr>
              <a:t>Fasta</a:t>
            </a:r>
            <a:r>
              <a:rPr lang="en-US" altLang="en-US" sz="2000" dirty="0">
                <a:solidFill>
                  <a:srgbClr val="000000"/>
                </a:solidFill>
                <a:latin typeface="Arial" panose="020B0604020202020204" pitchFamily="34" charset="0"/>
              </a:rPr>
              <a:t> format:</a:t>
            </a:r>
          </a:p>
          <a:p>
            <a:pPr eaLnBrk="0" fontAlgn="base" hangingPunct="0">
              <a:spcBef>
                <a:spcPct val="0"/>
              </a:spcBef>
              <a:spcAft>
                <a:spcPct val="0"/>
              </a:spcAft>
              <a:buNone/>
            </a:pPr>
            <a:r>
              <a:rPr lang="en-US" altLang="en-US" sz="2000" dirty="0">
                <a:solidFill>
                  <a:srgbClr val="000000"/>
                </a:solidFill>
                <a:latin typeface="Arial" panose="020B0604020202020204" pitchFamily="34" charset="0"/>
              </a:rPr>
              <a:t>&gt;sequence 1</a:t>
            </a:r>
          </a:p>
          <a:p>
            <a:pPr eaLnBrk="0" fontAlgn="base" hangingPunct="0">
              <a:spcBef>
                <a:spcPct val="0"/>
              </a:spcBef>
              <a:spcAft>
                <a:spcPct val="0"/>
              </a:spcAft>
              <a:buNone/>
            </a:pPr>
            <a:r>
              <a:rPr lang="en-US" altLang="en-US" sz="2000" dirty="0">
                <a:solidFill>
                  <a:srgbClr val="000000"/>
                </a:solidFill>
                <a:latin typeface="Arial" panose="020B0604020202020204" pitchFamily="34" charset="0"/>
              </a:rPr>
              <a:t>AAATGCTTAAAAA</a:t>
            </a:r>
          </a:p>
          <a:p>
            <a:pPr eaLnBrk="0" fontAlgn="base" hangingPunct="0">
              <a:spcBef>
                <a:spcPct val="0"/>
              </a:spcBef>
              <a:spcAft>
                <a:spcPct val="0"/>
              </a:spcAft>
              <a:buNone/>
            </a:pPr>
            <a:r>
              <a:rPr lang="en-US" altLang="en-US" sz="2000" dirty="0">
                <a:solidFill>
                  <a:srgbClr val="000000"/>
                </a:solidFill>
                <a:latin typeface="Arial" panose="020B0604020202020204" pitchFamily="34" charset="0"/>
              </a:rPr>
              <a:t>&gt;sequence 2</a:t>
            </a:r>
          </a:p>
          <a:p>
            <a:pPr eaLnBrk="0" fontAlgn="base" hangingPunct="0">
              <a:spcBef>
                <a:spcPct val="0"/>
              </a:spcBef>
              <a:spcAft>
                <a:spcPct val="0"/>
              </a:spcAft>
              <a:buNone/>
            </a:pPr>
            <a:r>
              <a:rPr lang="en-US" altLang="en-US" sz="2000" dirty="0">
                <a:solidFill>
                  <a:srgbClr val="000000"/>
                </a:solidFill>
                <a:latin typeface="Arial" panose="020B0604020202020204" pitchFamily="34" charset="0"/>
              </a:rPr>
              <a:t>AAATTGCTAAAAGA</a:t>
            </a:r>
          </a:p>
        </p:txBody>
      </p:sp>
      <p:sp>
        <p:nvSpPr>
          <p:cNvPr id="61443" name="Text Box 4">
            <a:extLst>
              <a:ext uri="{FF2B5EF4-FFF2-40B4-BE49-F238E27FC236}">
                <a16:creationId xmlns:a16="http://schemas.microsoft.com/office/drawing/2014/main" id="{C6F3E526-A069-8740-8968-C690DA354794}"/>
              </a:ext>
            </a:extLst>
          </p:cNvPr>
          <p:cNvSpPr txBox="1">
            <a:spLocks noChangeArrowheads="1"/>
          </p:cNvSpPr>
          <p:nvPr/>
        </p:nvSpPr>
        <p:spPr bwMode="auto">
          <a:xfrm>
            <a:off x="476594" y="4040677"/>
            <a:ext cx="1157536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000" dirty="0">
                <a:solidFill>
                  <a:srgbClr val="000000"/>
                </a:solidFill>
                <a:latin typeface="Arial" panose="020B0604020202020204" pitchFamily="34" charset="0"/>
              </a:rPr>
              <a:t>Convert </a:t>
            </a:r>
            <a:r>
              <a:rPr lang="en-US" altLang="en-US" sz="2000" dirty="0" err="1">
                <a:solidFill>
                  <a:srgbClr val="000000"/>
                </a:solidFill>
                <a:latin typeface="Arial" panose="020B0604020202020204" pitchFamily="34" charset="0"/>
              </a:rPr>
              <a:t>Fasta</a:t>
            </a:r>
            <a:r>
              <a:rPr lang="en-US" altLang="en-US" sz="2000" dirty="0">
                <a:solidFill>
                  <a:srgbClr val="000000"/>
                </a:solidFill>
                <a:latin typeface="Arial" panose="020B0604020202020204" pitchFamily="34" charset="0"/>
              </a:rPr>
              <a:t> to Blast format by using </a:t>
            </a:r>
            <a:r>
              <a:rPr lang="en-US" altLang="en-US" sz="2000" dirty="0" err="1">
                <a:solidFill>
                  <a:srgbClr val="000000"/>
                </a:solidFill>
                <a:latin typeface="Arial" panose="020B0604020202020204" pitchFamily="34" charset="0"/>
              </a:rPr>
              <a:t>makeblastdb</a:t>
            </a:r>
            <a:r>
              <a:rPr lang="en-US" altLang="en-US" sz="2000" dirty="0">
                <a:solidFill>
                  <a:srgbClr val="000000"/>
                </a:solidFill>
                <a:latin typeface="Arial" panose="020B0604020202020204" pitchFamily="34" charset="0"/>
              </a:rPr>
              <a:t> program from command-line:</a:t>
            </a:r>
          </a:p>
          <a:p>
            <a:pPr eaLnBrk="0" fontAlgn="base" hangingPunct="0">
              <a:spcBef>
                <a:spcPct val="0"/>
              </a:spcBef>
              <a:spcAft>
                <a:spcPct val="0"/>
              </a:spcAft>
              <a:buNone/>
            </a:pPr>
            <a:r>
              <a:rPr lang="en-US" sz="2400" dirty="0" err="1">
                <a:latin typeface="Courier New" panose="02070309020205020404" pitchFamily="49" charset="0"/>
                <a:cs typeface="Courier New" panose="02070309020205020404" pitchFamily="49" charset="0"/>
              </a:rPr>
              <a:t>makeblastdb</a:t>
            </a:r>
            <a:r>
              <a:rPr lang="en-US" sz="2400" dirty="0">
                <a:latin typeface="Courier New" panose="02070309020205020404" pitchFamily="49" charset="0"/>
                <a:cs typeface="Courier New" panose="02070309020205020404" pitchFamily="49" charset="0"/>
              </a:rPr>
              <a:t> -in </a:t>
            </a:r>
            <a:r>
              <a:rPr lang="en-US" sz="2400" i="1" dirty="0" err="1">
                <a:latin typeface="Courier New" panose="02070309020205020404" pitchFamily="49" charset="0"/>
                <a:cs typeface="Courier New" panose="02070309020205020404" pitchFamily="49" charset="0"/>
              </a:rPr>
              <a:t>proteins</a:t>
            </a:r>
            <a:r>
              <a:rPr lang="en-US" sz="2400" dirty="0" err="1">
                <a:latin typeface="Courier New" panose="02070309020205020404" pitchFamily="49" charset="0"/>
                <a:cs typeface="Courier New" panose="02070309020205020404" pitchFamily="49" charset="0"/>
              </a:rPr>
              <a:t>.faa</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dbtype</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prot</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parse_seqids</a:t>
            </a:r>
            <a:br>
              <a:rPr lang="en-US" sz="2000" dirty="0"/>
            </a:br>
            <a:endParaRPr lang="en-US" altLang="en-US" sz="2000" dirty="0">
              <a:solidFill>
                <a:srgbClr val="000000"/>
              </a:solidFill>
              <a:latin typeface="Arial" panose="020B0604020202020204" pitchFamily="34" charset="0"/>
            </a:endParaRPr>
          </a:p>
          <a:p>
            <a:pPr eaLnBrk="0" fontAlgn="base" hangingPunct="0">
              <a:spcBef>
                <a:spcPct val="0"/>
              </a:spcBef>
              <a:spcAft>
                <a:spcPct val="0"/>
              </a:spcAft>
              <a:buNone/>
            </a:pPr>
            <a:r>
              <a:rPr lang="en-US" altLang="en-US" sz="2000" dirty="0">
                <a:solidFill>
                  <a:srgbClr val="000000"/>
                </a:solidFill>
                <a:latin typeface="Arial" panose="020B0604020202020204" pitchFamily="34" charset="0"/>
              </a:rPr>
              <a:t>(</a:t>
            </a:r>
            <a:r>
              <a:rPr lang="en-US" altLang="en-US" sz="2000" dirty="0" err="1">
                <a:solidFill>
                  <a:srgbClr val="000000"/>
                </a:solidFill>
                <a:latin typeface="Arial" panose="020B0604020202020204" pitchFamily="34" charset="0"/>
              </a:rPr>
              <a:t>formatdb.log</a:t>
            </a:r>
            <a:r>
              <a:rPr lang="en-US" altLang="en-US" sz="2000" dirty="0">
                <a:solidFill>
                  <a:srgbClr val="000000"/>
                </a:solidFill>
                <a:latin typeface="Arial" panose="020B0604020202020204" pitchFamily="34" charset="0"/>
              </a:rPr>
              <a:t> is a file where the results are logged from the formatting operation)</a:t>
            </a:r>
          </a:p>
        </p:txBody>
      </p:sp>
      <p:sp>
        <p:nvSpPr>
          <p:cNvPr id="61444" name="Text Box 5">
            <a:extLst>
              <a:ext uri="{FF2B5EF4-FFF2-40B4-BE49-F238E27FC236}">
                <a16:creationId xmlns:a16="http://schemas.microsoft.com/office/drawing/2014/main" id="{B5E81511-73A4-D948-962E-A3EC65A8EB46}"/>
              </a:ext>
            </a:extLst>
          </p:cNvPr>
          <p:cNvSpPr txBox="1">
            <a:spLocks noChangeArrowheads="1"/>
          </p:cNvSpPr>
          <p:nvPr/>
        </p:nvSpPr>
        <p:spPr bwMode="auto">
          <a:xfrm rot="16200000">
            <a:off x="-725936" y="5823744"/>
            <a:ext cx="1731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0" fontAlgn="base" hangingPunct="0">
              <a:spcBef>
                <a:spcPct val="0"/>
              </a:spcBef>
              <a:spcAft>
                <a:spcPct val="0"/>
              </a:spcAft>
              <a:buNone/>
            </a:pPr>
            <a:r>
              <a:rPr lang="en-US" altLang="en-US" sz="1600" i="1" dirty="0">
                <a:solidFill>
                  <a:srgbClr val="003366"/>
                </a:solidFill>
                <a:latin typeface="Arial" panose="020B0604020202020204" pitchFamily="34" charset="0"/>
              </a:rPr>
              <a:t>by Bob Friedman</a:t>
            </a:r>
            <a:endParaRPr lang="en-US" altLang="en-US" sz="1600"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1795856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294BD0-2629-D14B-B6C8-A5AB2F402E7E}"/>
              </a:ext>
            </a:extLst>
          </p:cNvPr>
          <p:cNvSpPr txBox="1"/>
          <p:nvPr/>
        </p:nvSpPr>
        <p:spPr>
          <a:xfrm>
            <a:off x="331573" y="208665"/>
            <a:ext cx="3812262" cy="461665"/>
          </a:xfrm>
          <a:prstGeom prst="rect">
            <a:avLst/>
          </a:prstGeom>
          <a:noFill/>
        </p:spPr>
        <p:txBody>
          <a:bodyPr wrap="none" rtlCol="0">
            <a:spAutoFit/>
          </a:bodyPr>
          <a:lstStyle/>
          <a:p>
            <a:r>
              <a:rPr lang="en-US" sz="2400" dirty="0"/>
              <a:t>Searching a custom database:</a:t>
            </a:r>
          </a:p>
        </p:txBody>
      </p:sp>
      <p:sp>
        <p:nvSpPr>
          <p:cNvPr id="3" name="Rectangle 2">
            <a:extLst>
              <a:ext uri="{FF2B5EF4-FFF2-40B4-BE49-F238E27FC236}">
                <a16:creationId xmlns:a16="http://schemas.microsoft.com/office/drawing/2014/main" id="{A93651E5-8CEB-FA41-BD7C-97FC76E7A3A0}"/>
              </a:ext>
            </a:extLst>
          </p:cNvPr>
          <p:cNvSpPr/>
          <p:nvPr/>
        </p:nvSpPr>
        <p:spPr>
          <a:xfrm>
            <a:off x="467498" y="843677"/>
            <a:ext cx="11528854" cy="4462760"/>
          </a:xfrm>
          <a:prstGeom prst="rect">
            <a:avLst/>
          </a:prstGeom>
        </p:spPr>
        <p:txBody>
          <a:bodyPr wrap="square">
            <a:spAutoFit/>
          </a:bodyPr>
          <a:lstStyle/>
          <a:p>
            <a:r>
              <a:rPr lang="en-US" sz="2000" b="1" dirty="0" err="1">
                <a:solidFill>
                  <a:srgbClr val="000000"/>
                </a:solidFill>
                <a:latin typeface="Courier New" panose="02070309020205020404" pitchFamily="49" charset="0"/>
              </a:rPr>
              <a:t>blastp</a:t>
            </a:r>
            <a:r>
              <a:rPr lang="en-US" sz="2000" b="1" dirty="0">
                <a:solidFill>
                  <a:srgbClr val="000000"/>
                </a:solidFill>
                <a:latin typeface="Courier New" panose="02070309020205020404" pitchFamily="49" charset="0"/>
              </a:rPr>
              <a:t> -query </a:t>
            </a:r>
            <a:r>
              <a:rPr lang="en-US" sz="2000" b="1" i="1" dirty="0" err="1">
                <a:solidFill>
                  <a:srgbClr val="000000"/>
                </a:solidFill>
                <a:latin typeface="Courier New" panose="02070309020205020404" pitchFamily="49" charset="0"/>
              </a:rPr>
              <a:t>query_protein</a:t>
            </a:r>
            <a:r>
              <a:rPr lang="en-US" sz="2000" b="1" dirty="0" err="1">
                <a:solidFill>
                  <a:srgbClr val="000000"/>
                </a:solidFill>
                <a:latin typeface="Courier New" panose="02070309020205020404" pitchFamily="49" charset="0"/>
              </a:rPr>
              <a:t>.faa</a:t>
            </a:r>
            <a:r>
              <a:rPr lang="en-US" sz="2000" b="1" dirty="0">
                <a:solidFill>
                  <a:srgbClr val="000000"/>
                </a:solidFill>
                <a:latin typeface="Courier New" panose="02070309020205020404" pitchFamily="49" charset="0"/>
              </a:rPr>
              <a:t> -</a:t>
            </a:r>
            <a:r>
              <a:rPr lang="en-US" sz="2000" b="1" dirty="0" err="1">
                <a:solidFill>
                  <a:srgbClr val="000000"/>
                </a:solidFill>
                <a:latin typeface="Courier New" panose="02070309020205020404" pitchFamily="49" charset="0"/>
              </a:rPr>
              <a:t>db</a:t>
            </a:r>
            <a:r>
              <a:rPr lang="en-US" sz="2000" b="1" dirty="0">
                <a:solidFill>
                  <a:srgbClr val="000000"/>
                </a:solidFill>
                <a:latin typeface="Courier New" panose="02070309020205020404" pitchFamily="49" charset="0"/>
              </a:rPr>
              <a:t> </a:t>
            </a:r>
            <a:r>
              <a:rPr lang="en-US" sz="2000" b="1" i="1" dirty="0" err="1">
                <a:solidFill>
                  <a:srgbClr val="000000"/>
                </a:solidFill>
                <a:latin typeface="Courier New" panose="02070309020205020404" pitchFamily="49" charset="0"/>
              </a:rPr>
              <a:t>proteins</a:t>
            </a:r>
            <a:r>
              <a:rPr lang="en-US" sz="2000" b="1" dirty="0" err="1">
                <a:solidFill>
                  <a:srgbClr val="000000"/>
                </a:solidFill>
                <a:latin typeface="Courier New" panose="02070309020205020404" pitchFamily="49" charset="0"/>
              </a:rPr>
              <a:t>.faa</a:t>
            </a:r>
            <a:r>
              <a:rPr lang="en-US" sz="2000" b="1" dirty="0">
                <a:solidFill>
                  <a:srgbClr val="000000"/>
                </a:solidFill>
                <a:latin typeface="Courier New" panose="02070309020205020404" pitchFamily="49" charset="0"/>
              </a:rPr>
              <a:t> -out </a:t>
            </a:r>
            <a:r>
              <a:rPr lang="en-US" sz="2000" b="1" dirty="0" err="1">
                <a:solidFill>
                  <a:srgbClr val="000000"/>
                </a:solidFill>
                <a:latin typeface="Courier New" panose="02070309020205020404" pitchFamily="49" charset="0"/>
              </a:rPr>
              <a:t>blast.txt</a:t>
            </a:r>
            <a:r>
              <a:rPr lang="en-US" sz="2000" b="1" dirty="0">
                <a:solidFill>
                  <a:srgbClr val="000000"/>
                </a:solidFill>
                <a:latin typeface="Courier New" panose="02070309020205020404" pitchFamily="49" charset="0"/>
              </a:rPr>
              <a:t> -</a:t>
            </a:r>
            <a:r>
              <a:rPr lang="en-US" sz="2000" b="1" dirty="0" err="1">
                <a:solidFill>
                  <a:srgbClr val="000000"/>
                </a:solidFill>
                <a:latin typeface="Courier New" panose="02070309020205020404" pitchFamily="49" charset="0"/>
              </a:rPr>
              <a:t>outfmt</a:t>
            </a:r>
            <a:r>
              <a:rPr lang="en-US" sz="2000" b="1" dirty="0">
                <a:solidFill>
                  <a:srgbClr val="000000"/>
                </a:solidFill>
                <a:latin typeface="Courier New" panose="02070309020205020404" pitchFamily="49" charset="0"/>
              </a:rPr>
              <a:t> 6</a:t>
            </a:r>
          </a:p>
          <a:p>
            <a:br>
              <a:rPr lang="en-US" sz="2400" dirty="0">
                <a:solidFill>
                  <a:srgbClr val="000000"/>
                </a:solidFill>
                <a:latin typeface="-webkit-standard"/>
              </a:rPr>
            </a:br>
            <a:r>
              <a:rPr lang="en-US" sz="2000" b="1" dirty="0">
                <a:solidFill>
                  <a:srgbClr val="000000"/>
                </a:solidFill>
                <a:latin typeface="Courier New" panose="02070309020205020404" pitchFamily="49" charset="0"/>
                <a:cs typeface="Courier New" panose="02070309020205020404" pitchFamily="49" charset="0"/>
              </a:rPr>
              <a:t>-</a:t>
            </a:r>
            <a:r>
              <a:rPr lang="en-US" sz="2000" b="1" dirty="0" err="1">
                <a:solidFill>
                  <a:srgbClr val="000000"/>
                </a:solidFill>
                <a:latin typeface="Courier New" panose="02070309020205020404" pitchFamily="49" charset="0"/>
                <a:cs typeface="Courier New" panose="02070309020205020404" pitchFamily="49" charset="0"/>
              </a:rPr>
              <a:t>outfmt</a:t>
            </a:r>
            <a:r>
              <a:rPr lang="en-US" sz="2000" b="1" dirty="0">
                <a:solidFill>
                  <a:srgbClr val="000000"/>
                </a:solidFill>
                <a:latin typeface="Courier New" panose="02070309020205020404" pitchFamily="49" charset="0"/>
                <a:cs typeface="Courier New" panose="02070309020205020404" pitchFamily="49" charset="0"/>
              </a:rPr>
              <a:t> 6 </a:t>
            </a:r>
            <a:r>
              <a:rPr lang="en-US" sz="2000" dirty="0">
                <a:solidFill>
                  <a:srgbClr val="000000"/>
                </a:solidFill>
                <a:latin typeface="-webkit-standard"/>
              </a:rPr>
              <a:t>specifies a tabular output format. </a:t>
            </a:r>
          </a:p>
          <a:p>
            <a:endParaRPr lang="en-US" sz="2000" dirty="0">
              <a:solidFill>
                <a:srgbClr val="000000"/>
              </a:solidFill>
              <a:latin typeface="-webkit-standard"/>
            </a:endParaRPr>
          </a:p>
          <a:p>
            <a:r>
              <a:rPr lang="en-US" sz="2000" dirty="0">
                <a:solidFill>
                  <a:srgbClr val="000000"/>
                </a:solidFill>
                <a:latin typeface="-webkit-standard"/>
              </a:rPr>
              <a:t>The default e-value cut-off is 10 (i.e. at the bottom of the list you expect about 10 false positives).  To reduce the size of the output file you can set the e value cut-off to 0.0001 (you would probably not have any false positives).   </a:t>
            </a:r>
          </a:p>
          <a:p>
            <a:r>
              <a:rPr lang="en-US" sz="2000" dirty="0">
                <a:solidFill>
                  <a:srgbClr val="000000"/>
                </a:solidFill>
                <a:latin typeface="-webkit-standard"/>
              </a:rPr>
              <a:t>You would add </a:t>
            </a:r>
            <a:r>
              <a:rPr lang="en-US" sz="2000" b="1" dirty="0">
                <a:solidFill>
                  <a:srgbClr val="000000"/>
                </a:solidFill>
                <a:latin typeface="Courier New" panose="02070309020205020404" pitchFamily="49" charset="0"/>
              </a:rPr>
              <a:t>-</a:t>
            </a:r>
            <a:r>
              <a:rPr lang="en-US" sz="2000" b="1" dirty="0" err="1">
                <a:solidFill>
                  <a:srgbClr val="000000"/>
                </a:solidFill>
                <a:latin typeface="Courier New" panose="02070309020205020404" pitchFamily="49" charset="0"/>
              </a:rPr>
              <a:t>evalue</a:t>
            </a:r>
            <a:r>
              <a:rPr lang="en-US" sz="2000" b="1" dirty="0">
                <a:solidFill>
                  <a:srgbClr val="000000"/>
                </a:solidFill>
                <a:latin typeface="Courier New" panose="02070309020205020404" pitchFamily="49" charset="0"/>
              </a:rPr>
              <a:t> 0.0001 </a:t>
            </a:r>
            <a:r>
              <a:rPr lang="en-US" sz="2000" dirty="0">
                <a:solidFill>
                  <a:srgbClr val="000000"/>
                </a:solidFill>
                <a:latin typeface="-webkit-standard"/>
              </a:rPr>
              <a:t>to the above command.  </a:t>
            </a:r>
          </a:p>
          <a:p>
            <a:endParaRPr lang="en-US" sz="2000" dirty="0">
              <a:solidFill>
                <a:srgbClr val="000000"/>
              </a:solidFill>
              <a:latin typeface="-webkit-standard"/>
            </a:endParaRPr>
          </a:p>
          <a:p>
            <a:r>
              <a:rPr lang="en-US" sz="2000" dirty="0">
                <a:solidFill>
                  <a:srgbClr val="000000"/>
                </a:solidFill>
                <a:latin typeface="-webkit-standard"/>
              </a:rPr>
              <a:t>The output will be written to a text file called </a:t>
            </a:r>
            <a:r>
              <a:rPr lang="en-US" sz="2000" dirty="0" err="1">
                <a:solidFill>
                  <a:srgbClr val="000000"/>
                </a:solidFill>
                <a:latin typeface="-webkit-standard"/>
              </a:rPr>
              <a:t>blast.txt</a:t>
            </a:r>
            <a:r>
              <a:rPr lang="en-US" sz="2000" dirty="0">
                <a:solidFill>
                  <a:srgbClr val="000000"/>
                </a:solidFill>
                <a:latin typeface="-webkit-standard"/>
              </a:rPr>
              <a:t>.</a:t>
            </a:r>
          </a:p>
          <a:p>
            <a:endParaRPr lang="en-US" sz="2000" dirty="0">
              <a:solidFill>
                <a:srgbClr val="000000"/>
              </a:solidFill>
              <a:latin typeface="-webkit-standard"/>
            </a:endParaRPr>
          </a:p>
          <a:p>
            <a:r>
              <a:rPr lang="en-US" sz="2000" dirty="0">
                <a:solidFill>
                  <a:srgbClr val="000000"/>
                </a:solidFill>
                <a:latin typeface="-webkit-standard"/>
              </a:rPr>
              <a:t>The file </a:t>
            </a:r>
            <a:r>
              <a:rPr lang="en-US" sz="2000" b="1" i="1" dirty="0" err="1">
                <a:solidFill>
                  <a:srgbClr val="000000"/>
                </a:solidFill>
                <a:latin typeface="Courier New" panose="02070309020205020404" pitchFamily="49" charset="0"/>
              </a:rPr>
              <a:t>query_protein</a:t>
            </a:r>
            <a:r>
              <a:rPr lang="en-US" sz="2000" b="1" dirty="0" err="1">
                <a:solidFill>
                  <a:srgbClr val="000000"/>
                </a:solidFill>
                <a:latin typeface="Courier New" panose="02070309020205020404" pitchFamily="49" charset="0"/>
              </a:rPr>
              <a:t>.faa</a:t>
            </a:r>
            <a:r>
              <a:rPr lang="en-US" sz="2000" b="1" dirty="0">
                <a:solidFill>
                  <a:srgbClr val="000000"/>
                </a:solidFill>
                <a:latin typeface="Courier New" panose="02070309020205020404" pitchFamily="49" charset="0"/>
              </a:rPr>
              <a:t> </a:t>
            </a:r>
            <a:r>
              <a:rPr lang="en-US" sz="2000" dirty="0">
                <a:solidFill>
                  <a:srgbClr val="000000"/>
                </a:solidFill>
                <a:latin typeface="-webkit-standard"/>
              </a:rPr>
              <a:t>can contain one or many sequences in </a:t>
            </a:r>
            <a:r>
              <a:rPr lang="en-US" sz="2000" dirty="0" err="1">
                <a:solidFill>
                  <a:srgbClr val="000000"/>
                </a:solidFill>
                <a:latin typeface="-webkit-standard"/>
              </a:rPr>
              <a:t>fasta</a:t>
            </a:r>
            <a:r>
              <a:rPr lang="en-US" sz="2000" dirty="0">
                <a:solidFill>
                  <a:srgbClr val="000000"/>
                </a:solidFill>
                <a:latin typeface="-webkit-standard"/>
              </a:rPr>
              <a:t> format.  If the file has more than one sequences a blast search will be done for every sequence.  However, all the output goes into the same file.  </a:t>
            </a:r>
          </a:p>
        </p:txBody>
      </p:sp>
    </p:spTree>
    <p:extLst>
      <p:ext uri="{BB962C8B-B14F-4D97-AF65-F5344CB8AC3E}">
        <p14:creationId xmlns:p14="http://schemas.microsoft.com/office/powerpoint/2010/main" val="3060872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2">
            <a:extLst>
              <a:ext uri="{FF2B5EF4-FFF2-40B4-BE49-F238E27FC236}">
                <a16:creationId xmlns:a16="http://schemas.microsoft.com/office/drawing/2014/main" id="{6FF62B3A-5ED0-0E40-BDF3-17A7626F13AC}"/>
              </a:ext>
            </a:extLst>
          </p:cNvPr>
          <p:cNvSpPr txBox="1">
            <a:spLocks noChangeArrowheads="1"/>
          </p:cNvSpPr>
          <p:nvPr/>
        </p:nvSpPr>
        <p:spPr bwMode="auto">
          <a:xfrm>
            <a:off x="2729041" y="202686"/>
            <a:ext cx="4344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400" b="1" dirty="0">
                <a:solidFill>
                  <a:srgbClr val="000000"/>
                </a:solidFill>
              </a:rPr>
              <a:t>How to get help:  </a:t>
            </a:r>
            <a:r>
              <a:rPr lang="en-US" altLang="en-US" sz="2400" b="1" dirty="0">
                <a:solidFill>
                  <a:srgbClr val="000000"/>
                </a:solidFill>
                <a:latin typeface="Courier" pitchFamily="2" charset="0"/>
                <a:ea typeface="Courier" pitchFamily="2" charset="0"/>
                <a:cs typeface="Courier" pitchFamily="2" charset="0"/>
              </a:rPr>
              <a:t>command -h</a:t>
            </a:r>
          </a:p>
        </p:txBody>
      </p:sp>
      <p:sp>
        <p:nvSpPr>
          <p:cNvPr id="2" name="Rectangle 1">
            <a:extLst>
              <a:ext uri="{FF2B5EF4-FFF2-40B4-BE49-F238E27FC236}">
                <a16:creationId xmlns:a16="http://schemas.microsoft.com/office/drawing/2014/main" id="{B0C5089F-7768-854E-A39A-CF997B4CC81A}"/>
              </a:ext>
            </a:extLst>
          </p:cNvPr>
          <p:cNvSpPr/>
          <p:nvPr/>
        </p:nvSpPr>
        <p:spPr>
          <a:xfrm>
            <a:off x="407773" y="873126"/>
            <a:ext cx="11883081" cy="5909310"/>
          </a:xfrm>
          <a:prstGeom prst="rect">
            <a:avLst/>
          </a:prstGeom>
        </p:spPr>
        <p:txBody>
          <a:bodyPr wrap="square">
            <a:spAutoFit/>
          </a:bodyPr>
          <a:lstStyle/>
          <a:p>
            <a:r>
              <a:rPr lang="en-US" sz="1400" dirty="0">
                <a:solidFill>
                  <a:srgbClr val="000000"/>
                </a:solidFill>
                <a:latin typeface="Menlo" panose="020B0609030804020204" pitchFamily="49" charset="0"/>
              </a:rPr>
              <a:t>bash-4.2$ </a:t>
            </a:r>
            <a:r>
              <a:rPr lang="en-US" sz="1400" b="1" dirty="0" err="1">
                <a:solidFill>
                  <a:srgbClr val="000000"/>
                </a:solidFill>
                <a:latin typeface="Menlo" panose="020B0609030804020204" pitchFamily="49" charset="0"/>
              </a:rPr>
              <a:t>blastp</a:t>
            </a:r>
            <a:r>
              <a:rPr lang="en-US" sz="1400" b="1" dirty="0">
                <a:solidFill>
                  <a:srgbClr val="000000"/>
                </a:solidFill>
                <a:latin typeface="Menlo" panose="020B0609030804020204" pitchFamily="49" charset="0"/>
              </a:rPr>
              <a:t> -h</a:t>
            </a:r>
          </a:p>
          <a:p>
            <a:r>
              <a:rPr lang="en-US" sz="1400" dirty="0">
                <a:solidFill>
                  <a:srgbClr val="000000"/>
                </a:solidFill>
                <a:latin typeface="Menlo" panose="020B0609030804020204" pitchFamily="49" charset="0"/>
              </a:rPr>
              <a:t>USAGE</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blastp</a:t>
            </a:r>
            <a:r>
              <a:rPr lang="en-US" sz="1400" dirty="0">
                <a:solidFill>
                  <a:srgbClr val="000000"/>
                </a:solidFill>
                <a:latin typeface="Menlo" panose="020B0609030804020204" pitchFamily="49" charset="0"/>
              </a:rPr>
              <a:t> [-h] [-help] [-</a:t>
            </a:r>
            <a:r>
              <a:rPr lang="en-US" sz="1400" dirty="0" err="1">
                <a:solidFill>
                  <a:srgbClr val="000000"/>
                </a:solidFill>
                <a:latin typeface="Menlo" panose="020B0609030804020204" pitchFamily="49" charset="0"/>
              </a:rPr>
              <a:t>import_search_strategy</a:t>
            </a:r>
            <a:r>
              <a:rPr lang="en-US" sz="1400" dirty="0">
                <a:solidFill>
                  <a:srgbClr val="000000"/>
                </a:solidFill>
                <a:latin typeface="Menlo" panose="020B0609030804020204" pitchFamily="49" charset="0"/>
              </a:rPr>
              <a:t> filename]</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export_search_strategy</a:t>
            </a:r>
            <a:r>
              <a:rPr lang="en-US" sz="1400" dirty="0">
                <a:solidFill>
                  <a:srgbClr val="000000"/>
                </a:solidFill>
                <a:latin typeface="Menlo" panose="020B0609030804020204" pitchFamily="49" charset="0"/>
              </a:rPr>
              <a:t> filename] [-task </a:t>
            </a:r>
            <a:r>
              <a:rPr lang="en-US" sz="1400" dirty="0" err="1">
                <a:solidFill>
                  <a:srgbClr val="000000"/>
                </a:solidFill>
                <a:latin typeface="Menlo" panose="020B0609030804020204" pitchFamily="49" charset="0"/>
              </a:rPr>
              <a:t>task_name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db</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database_name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dbsize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num_letters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gilist</a:t>
            </a:r>
            <a:r>
              <a:rPr lang="en-US" sz="1400" dirty="0">
                <a:solidFill>
                  <a:srgbClr val="000000"/>
                </a:solidFill>
                <a:latin typeface="Menlo" panose="020B0609030804020204" pitchFamily="49" charset="0"/>
              </a:rPr>
              <a:t> filename] [-</a:t>
            </a:r>
            <a:r>
              <a:rPr lang="en-US" sz="1400" dirty="0" err="1">
                <a:solidFill>
                  <a:srgbClr val="000000"/>
                </a:solidFill>
                <a:latin typeface="Menlo" panose="020B0609030804020204" pitchFamily="49" charset="0"/>
              </a:rPr>
              <a:t>seqidlist</a:t>
            </a:r>
            <a:r>
              <a:rPr lang="en-US" sz="1400" dirty="0">
                <a:solidFill>
                  <a:srgbClr val="000000"/>
                </a:solidFill>
                <a:latin typeface="Menlo" panose="020B0609030804020204" pitchFamily="49" charset="0"/>
              </a:rPr>
              <a:t> filename]</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negative_gilist</a:t>
            </a:r>
            <a:r>
              <a:rPr lang="en-US" sz="1400" dirty="0">
                <a:solidFill>
                  <a:srgbClr val="000000"/>
                </a:solidFill>
                <a:latin typeface="Menlo" panose="020B0609030804020204" pitchFamily="49" charset="0"/>
              </a:rPr>
              <a:t> filename] [-</a:t>
            </a:r>
            <a:r>
              <a:rPr lang="en-US" sz="1400" dirty="0" err="1">
                <a:solidFill>
                  <a:srgbClr val="000000"/>
                </a:solidFill>
                <a:latin typeface="Menlo" panose="020B0609030804020204" pitchFamily="49" charset="0"/>
              </a:rPr>
              <a:t>negative_seqidlist</a:t>
            </a:r>
            <a:r>
              <a:rPr lang="en-US" sz="1400" dirty="0">
                <a:solidFill>
                  <a:srgbClr val="000000"/>
                </a:solidFill>
                <a:latin typeface="Menlo" panose="020B0609030804020204" pitchFamily="49" charset="0"/>
              </a:rPr>
              <a:t> filename]</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entrez_query</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entrez_query</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db_soft_mask</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filtering_algorithm</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db_hard_mask</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filtering_algorithm</a:t>
            </a:r>
            <a:r>
              <a:rPr lang="en-US" sz="1400" dirty="0">
                <a:solidFill>
                  <a:srgbClr val="000000"/>
                </a:solidFill>
                <a:latin typeface="Menlo" panose="020B0609030804020204" pitchFamily="49" charset="0"/>
              </a:rPr>
              <a:t>] [-subject </a:t>
            </a:r>
            <a:r>
              <a:rPr lang="en-US" sz="1400" dirty="0" err="1">
                <a:solidFill>
                  <a:srgbClr val="000000"/>
                </a:solidFill>
                <a:latin typeface="Menlo" panose="020B0609030804020204" pitchFamily="49" charset="0"/>
              </a:rPr>
              <a:t>subject_input_file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subject_loc</a:t>
            </a:r>
            <a:r>
              <a:rPr lang="en-US" sz="1400" dirty="0">
                <a:solidFill>
                  <a:srgbClr val="000000"/>
                </a:solidFill>
                <a:latin typeface="Menlo" panose="020B0609030804020204" pitchFamily="49" charset="0"/>
              </a:rPr>
              <a:t> range] [-query </a:t>
            </a:r>
            <a:r>
              <a:rPr lang="en-US" sz="1400" dirty="0" err="1">
                <a:solidFill>
                  <a:srgbClr val="000000"/>
                </a:solidFill>
                <a:latin typeface="Menlo" panose="020B0609030804020204" pitchFamily="49" charset="0"/>
              </a:rPr>
              <a:t>input_file</a:t>
            </a:r>
            <a:r>
              <a:rPr lang="en-US" sz="1400" dirty="0">
                <a:solidFill>
                  <a:srgbClr val="000000"/>
                </a:solidFill>
                <a:latin typeface="Menlo" panose="020B0609030804020204" pitchFamily="49" charset="0"/>
              </a:rPr>
              <a:t>] [-out </a:t>
            </a:r>
            <a:r>
              <a:rPr lang="en-US" sz="1400" dirty="0" err="1">
                <a:solidFill>
                  <a:srgbClr val="000000"/>
                </a:solidFill>
                <a:latin typeface="Menlo" panose="020B0609030804020204" pitchFamily="49" charset="0"/>
              </a:rPr>
              <a:t>output_file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evalue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evalue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word_size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gapopen</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open_penalty</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gapextend</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extend_penalty</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qcov_hsp_perc</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float_value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max_hsps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xdrop_ungap</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float_value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xdrop_gap</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float_value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xdrop_gap_final</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float_value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searchsp</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sum_stats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bool_value</a:t>
            </a:r>
            <a:r>
              <a:rPr lang="en-US" sz="1400" dirty="0">
                <a:solidFill>
                  <a:srgbClr val="000000"/>
                </a:solidFill>
                <a:latin typeface="Menlo" panose="020B0609030804020204" pitchFamily="49" charset="0"/>
              </a:rPr>
              <a:t>] [-seg </a:t>
            </a:r>
            <a:r>
              <a:rPr lang="en-US" sz="1400" dirty="0" err="1">
                <a:solidFill>
                  <a:srgbClr val="000000"/>
                </a:solidFill>
                <a:latin typeface="Menlo" panose="020B0609030804020204" pitchFamily="49" charset="0"/>
              </a:rPr>
              <a:t>SEG_options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soft_masking</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soft_masking</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[-matrix </a:t>
            </a:r>
            <a:r>
              <a:rPr lang="en-US" sz="1400" dirty="0" err="1">
                <a:solidFill>
                  <a:srgbClr val="000000"/>
                </a:solidFill>
                <a:latin typeface="Menlo" panose="020B0609030804020204" pitchFamily="49" charset="0"/>
              </a:rPr>
              <a:t>matrix_name</a:t>
            </a:r>
            <a:r>
              <a:rPr lang="en-US" sz="1400" dirty="0">
                <a:solidFill>
                  <a:srgbClr val="000000"/>
                </a:solidFill>
                <a:latin typeface="Menlo" panose="020B0609030804020204" pitchFamily="49" charset="0"/>
              </a:rPr>
              <a:t>] [-threshold </a:t>
            </a:r>
            <a:r>
              <a:rPr lang="en-US" sz="1400" dirty="0" err="1">
                <a:solidFill>
                  <a:srgbClr val="000000"/>
                </a:solidFill>
                <a:latin typeface="Menlo" panose="020B0609030804020204" pitchFamily="49" charset="0"/>
              </a:rPr>
              <a:t>float_value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culling_limit</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best_hit_overhang</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float_value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best_hit_score_edge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float_value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window_size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lcase_masking</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query_loc</a:t>
            </a:r>
            <a:r>
              <a:rPr lang="en-US" sz="1400" dirty="0">
                <a:solidFill>
                  <a:srgbClr val="000000"/>
                </a:solidFill>
                <a:latin typeface="Menlo" panose="020B0609030804020204" pitchFamily="49" charset="0"/>
              </a:rPr>
              <a:t> range]</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parse_deflines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outfmt</a:t>
            </a:r>
            <a:r>
              <a:rPr lang="en-US" sz="1400" dirty="0">
                <a:solidFill>
                  <a:srgbClr val="000000"/>
                </a:solidFill>
                <a:latin typeface="Menlo" panose="020B0609030804020204" pitchFamily="49" charset="0"/>
              </a:rPr>
              <a:t> format] [-</a:t>
            </a:r>
            <a:r>
              <a:rPr lang="en-US" sz="1400" dirty="0" err="1">
                <a:solidFill>
                  <a:srgbClr val="000000"/>
                </a:solidFill>
                <a:latin typeface="Menlo" panose="020B0609030804020204" pitchFamily="49" charset="0"/>
              </a:rPr>
              <a:t>show_gis</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num_descriptions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num_alignments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line_length</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line_length</a:t>
            </a:r>
            <a:r>
              <a:rPr lang="en-US" sz="1400" dirty="0">
                <a:solidFill>
                  <a:srgbClr val="000000"/>
                </a:solidFill>
                <a:latin typeface="Menlo" panose="020B0609030804020204" pitchFamily="49" charset="0"/>
              </a:rPr>
              <a:t>] [-html] [-</a:t>
            </a:r>
            <a:r>
              <a:rPr lang="en-US" sz="1400" dirty="0" err="1">
                <a:solidFill>
                  <a:srgbClr val="000000"/>
                </a:solidFill>
                <a:latin typeface="Menlo" panose="020B0609030804020204" pitchFamily="49" charset="0"/>
              </a:rPr>
              <a:t>max_target_seqs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num_sequences</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num_threads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ungapped</a:t>
            </a:r>
            <a:r>
              <a:rPr lang="en-US" sz="1400" dirty="0">
                <a:solidFill>
                  <a:srgbClr val="000000"/>
                </a:solidFill>
                <a:latin typeface="Menlo" panose="020B0609030804020204" pitchFamily="49" charset="0"/>
              </a:rPr>
              <a:t>] [-remote] [-</a:t>
            </a:r>
            <a:r>
              <a:rPr lang="en-US" sz="1400" dirty="0" err="1">
                <a:solidFill>
                  <a:srgbClr val="000000"/>
                </a:solidFill>
                <a:latin typeface="Menlo" panose="020B0609030804020204" pitchFamily="49" charset="0"/>
              </a:rPr>
              <a:t>comp_based_stats</a:t>
            </a:r>
            <a:r>
              <a:rPr lang="en-US" sz="1400" dirty="0">
                <a:solidFill>
                  <a:srgbClr val="000000"/>
                </a:solidFill>
                <a:latin typeface="Menlo" panose="020B0609030804020204" pitchFamily="49" charset="0"/>
              </a:rPr>
              <a:t> compo]</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use_sw_tback</a:t>
            </a:r>
            <a:r>
              <a:rPr lang="en-US" sz="1400" dirty="0">
                <a:solidFill>
                  <a:srgbClr val="000000"/>
                </a:solidFill>
                <a:latin typeface="Menlo" panose="020B0609030804020204" pitchFamily="49" charset="0"/>
              </a:rPr>
              <a:t>] [-version]</a:t>
            </a:r>
            <a:br>
              <a:rPr lang="en-US" sz="1400" dirty="0">
                <a:solidFill>
                  <a:srgbClr val="000000"/>
                </a:solidFill>
                <a:latin typeface="Menlo" panose="020B0609030804020204" pitchFamily="49" charset="0"/>
              </a:rPr>
            </a:br>
            <a:endParaRPr lang="en-US" sz="1400" dirty="0">
              <a:solidFill>
                <a:srgbClr val="000000"/>
              </a:solidFill>
              <a:latin typeface="Menlo" panose="020B0609030804020204" pitchFamily="49" charset="0"/>
            </a:endParaRPr>
          </a:p>
          <a:p>
            <a:r>
              <a:rPr lang="en-US" sz="1400" dirty="0">
                <a:solidFill>
                  <a:srgbClr val="000000"/>
                </a:solidFill>
                <a:latin typeface="Menlo" panose="020B0609030804020204" pitchFamily="49" charset="0"/>
              </a:rPr>
              <a:t>DESCRIPTION</a:t>
            </a:r>
          </a:p>
          <a:p>
            <a:r>
              <a:rPr lang="en-US" sz="1400" dirty="0">
                <a:solidFill>
                  <a:srgbClr val="000000"/>
                </a:solidFill>
                <a:latin typeface="Menlo" panose="020B0609030804020204" pitchFamily="49" charset="0"/>
              </a:rPr>
              <a:t>   Protein-Protein BLAST 2.7.1+</a:t>
            </a:r>
            <a:br>
              <a:rPr lang="en-US" sz="1400" dirty="0">
                <a:solidFill>
                  <a:srgbClr val="000000"/>
                </a:solidFill>
                <a:latin typeface="Menlo" panose="020B0609030804020204" pitchFamily="49" charset="0"/>
              </a:rPr>
            </a:br>
            <a:endParaRPr lang="en-US" sz="1400" dirty="0">
              <a:solidFill>
                <a:srgbClr val="000000"/>
              </a:solidFill>
              <a:latin typeface="Menlo" panose="020B0609030804020204" pitchFamily="49" charset="0"/>
            </a:endParaRPr>
          </a:p>
          <a:p>
            <a:r>
              <a:rPr lang="en-US" sz="1400" dirty="0">
                <a:solidFill>
                  <a:srgbClr val="000000"/>
                </a:solidFill>
                <a:latin typeface="Menlo" panose="020B0609030804020204" pitchFamily="49" charset="0"/>
              </a:rPr>
              <a:t>Use '-help' to print detailed descriptions of command line arguments</a:t>
            </a:r>
          </a:p>
        </p:txBody>
      </p:sp>
    </p:spTree>
    <p:extLst>
      <p:ext uri="{BB962C8B-B14F-4D97-AF65-F5344CB8AC3E}">
        <p14:creationId xmlns:p14="http://schemas.microsoft.com/office/powerpoint/2010/main" val="2287879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B5304B-59EF-EF41-BB25-CBF278A6557D}"/>
              </a:ext>
            </a:extLst>
          </p:cNvPr>
          <p:cNvSpPr txBox="1"/>
          <p:nvPr/>
        </p:nvSpPr>
        <p:spPr>
          <a:xfrm>
            <a:off x="556053" y="358346"/>
            <a:ext cx="4326826" cy="369332"/>
          </a:xfrm>
          <a:prstGeom prst="rect">
            <a:avLst/>
          </a:prstGeom>
          <a:noFill/>
        </p:spPr>
        <p:txBody>
          <a:bodyPr wrap="none" rtlCol="0">
            <a:spAutoFit/>
          </a:bodyPr>
          <a:lstStyle/>
          <a:p>
            <a:r>
              <a:rPr lang="en-US" dirty="0"/>
              <a:t>From blast –help:   (goes over several pages)</a:t>
            </a:r>
          </a:p>
        </p:txBody>
      </p:sp>
      <p:sp>
        <p:nvSpPr>
          <p:cNvPr id="3" name="Rectangle 2">
            <a:extLst>
              <a:ext uri="{FF2B5EF4-FFF2-40B4-BE49-F238E27FC236}">
                <a16:creationId xmlns:a16="http://schemas.microsoft.com/office/drawing/2014/main" id="{A54466CE-5188-0E4F-A5C1-E81F18E9134F}"/>
              </a:ext>
            </a:extLst>
          </p:cNvPr>
          <p:cNvSpPr/>
          <p:nvPr/>
        </p:nvSpPr>
        <p:spPr>
          <a:xfrm>
            <a:off x="197708" y="899263"/>
            <a:ext cx="10466173" cy="5909310"/>
          </a:xfrm>
          <a:prstGeom prst="rect">
            <a:avLst/>
          </a:prstGeom>
        </p:spPr>
        <p:txBody>
          <a:bodyPr wrap="square">
            <a:spAutoFit/>
          </a:bodyPr>
          <a:lstStyle/>
          <a:p>
            <a:r>
              <a:rPr lang="en-US" dirty="0">
                <a:solidFill>
                  <a:srgbClr val="000000"/>
                </a:solidFill>
                <a:latin typeface="Courier" pitchFamily="2" charset="0"/>
              </a:rPr>
              <a:t>*** Formatting options</a:t>
            </a:r>
          </a:p>
          <a:p>
            <a:r>
              <a:rPr lang="en-US" dirty="0">
                <a:solidFill>
                  <a:srgbClr val="000000"/>
                </a:solidFill>
                <a:latin typeface="Courier" pitchFamily="2" charset="0"/>
              </a:rPr>
              <a:t> -</a:t>
            </a:r>
            <a:r>
              <a:rPr lang="en-US" dirty="0" err="1">
                <a:solidFill>
                  <a:srgbClr val="000000"/>
                </a:solidFill>
                <a:latin typeface="Courier" pitchFamily="2" charset="0"/>
              </a:rPr>
              <a:t>outfmt</a:t>
            </a:r>
            <a:r>
              <a:rPr lang="en-US" dirty="0">
                <a:solidFill>
                  <a:srgbClr val="000000"/>
                </a:solidFill>
                <a:latin typeface="Courier" pitchFamily="2" charset="0"/>
              </a:rPr>
              <a:t> &lt;String&gt;</a:t>
            </a:r>
          </a:p>
          <a:p>
            <a:r>
              <a:rPr lang="en-US" dirty="0">
                <a:solidFill>
                  <a:srgbClr val="000000"/>
                </a:solidFill>
                <a:latin typeface="Courier" pitchFamily="2" charset="0"/>
              </a:rPr>
              <a:t>   alignment view options:</a:t>
            </a:r>
          </a:p>
          <a:p>
            <a:r>
              <a:rPr lang="en-US" dirty="0">
                <a:solidFill>
                  <a:srgbClr val="000000"/>
                </a:solidFill>
                <a:latin typeface="Courier" pitchFamily="2" charset="0"/>
              </a:rPr>
              <a:t>     0 = Pairwise,</a:t>
            </a:r>
          </a:p>
          <a:p>
            <a:r>
              <a:rPr lang="en-US" dirty="0">
                <a:solidFill>
                  <a:srgbClr val="000000"/>
                </a:solidFill>
                <a:latin typeface="Courier" pitchFamily="2" charset="0"/>
              </a:rPr>
              <a:t>     1 = Query-anchored showing identities,</a:t>
            </a:r>
          </a:p>
          <a:p>
            <a:r>
              <a:rPr lang="en-US" dirty="0">
                <a:solidFill>
                  <a:srgbClr val="000000"/>
                </a:solidFill>
                <a:latin typeface="Courier" pitchFamily="2" charset="0"/>
              </a:rPr>
              <a:t>     2 = Query-anchored no identities,</a:t>
            </a:r>
          </a:p>
          <a:p>
            <a:r>
              <a:rPr lang="en-US" dirty="0">
                <a:solidFill>
                  <a:srgbClr val="000000"/>
                </a:solidFill>
                <a:latin typeface="Courier" pitchFamily="2" charset="0"/>
              </a:rPr>
              <a:t>     3 = Flat query-anchored showing identities,</a:t>
            </a:r>
          </a:p>
          <a:p>
            <a:r>
              <a:rPr lang="en-US" dirty="0">
                <a:solidFill>
                  <a:srgbClr val="000000"/>
                </a:solidFill>
                <a:latin typeface="Courier" pitchFamily="2" charset="0"/>
              </a:rPr>
              <a:t>     4 = Flat query-anchored no identities,</a:t>
            </a:r>
          </a:p>
          <a:p>
            <a:r>
              <a:rPr lang="en-US" dirty="0">
                <a:solidFill>
                  <a:srgbClr val="000000"/>
                </a:solidFill>
                <a:latin typeface="Courier" pitchFamily="2" charset="0"/>
              </a:rPr>
              <a:t>     5 = BLAST XML,</a:t>
            </a:r>
          </a:p>
          <a:p>
            <a:r>
              <a:rPr lang="en-US" dirty="0">
                <a:solidFill>
                  <a:srgbClr val="000000"/>
                </a:solidFill>
                <a:latin typeface="Courier" pitchFamily="2" charset="0"/>
              </a:rPr>
              <a:t>     6 = Tabular,</a:t>
            </a:r>
          </a:p>
          <a:p>
            <a:r>
              <a:rPr lang="en-US" dirty="0">
                <a:solidFill>
                  <a:srgbClr val="000000"/>
                </a:solidFill>
                <a:latin typeface="Courier" pitchFamily="2" charset="0"/>
              </a:rPr>
              <a:t>     7 = Tabular with comment lines,</a:t>
            </a:r>
          </a:p>
          <a:p>
            <a:r>
              <a:rPr lang="en-US" dirty="0">
                <a:solidFill>
                  <a:srgbClr val="000000"/>
                </a:solidFill>
                <a:latin typeface="Courier" pitchFamily="2" charset="0"/>
              </a:rPr>
              <a:t>     8 = </a:t>
            </a:r>
            <a:r>
              <a:rPr lang="en-US" dirty="0" err="1">
                <a:solidFill>
                  <a:srgbClr val="000000"/>
                </a:solidFill>
                <a:latin typeface="Courier" pitchFamily="2" charset="0"/>
              </a:rPr>
              <a:t>Seqalign</a:t>
            </a:r>
            <a:r>
              <a:rPr lang="en-US" dirty="0">
                <a:solidFill>
                  <a:srgbClr val="000000"/>
                </a:solidFill>
                <a:latin typeface="Courier" pitchFamily="2" charset="0"/>
              </a:rPr>
              <a:t> (Text ASN.1),</a:t>
            </a:r>
          </a:p>
          <a:p>
            <a:r>
              <a:rPr lang="en-US" dirty="0">
                <a:solidFill>
                  <a:srgbClr val="000000"/>
                </a:solidFill>
                <a:latin typeface="Courier" pitchFamily="2" charset="0"/>
              </a:rPr>
              <a:t>     9 = </a:t>
            </a:r>
            <a:r>
              <a:rPr lang="en-US" dirty="0" err="1">
                <a:solidFill>
                  <a:srgbClr val="000000"/>
                </a:solidFill>
                <a:latin typeface="Courier" pitchFamily="2" charset="0"/>
              </a:rPr>
              <a:t>Seqalign</a:t>
            </a:r>
            <a:r>
              <a:rPr lang="en-US" dirty="0">
                <a:solidFill>
                  <a:srgbClr val="000000"/>
                </a:solidFill>
                <a:latin typeface="Courier" pitchFamily="2" charset="0"/>
              </a:rPr>
              <a:t> (Binary ASN.1),</a:t>
            </a:r>
          </a:p>
          <a:p>
            <a:r>
              <a:rPr lang="en-US" dirty="0">
                <a:solidFill>
                  <a:srgbClr val="000000"/>
                </a:solidFill>
                <a:latin typeface="Courier" pitchFamily="2" charset="0"/>
              </a:rPr>
              <a:t>    10 = Comma-separated values,</a:t>
            </a:r>
          </a:p>
          <a:p>
            <a:r>
              <a:rPr lang="en-US" dirty="0">
                <a:solidFill>
                  <a:srgbClr val="000000"/>
                </a:solidFill>
                <a:latin typeface="Courier" pitchFamily="2" charset="0"/>
              </a:rPr>
              <a:t>    11 = BLAST archive (ASN.1),</a:t>
            </a:r>
          </a:p>
          <a:p>
            <a:r>
              <a:rPr lang="en-US" dirty="0">
                <a:solidFill>
                  <a:srgbClr val="000000"/>
                </a:solidFill>
                <a:latin typeface="Courier" pitchFamily="2" charset="0"/>
              </a:rPr>
              <a:t>    12 = </a:t>
            </a:r>
            <a:r>
              <a:rPr lang="en-US" dirty="0" err="1">
                <a:solidFill>
                  <a:srgbClr val="000000"/>
                </a:solidFill>
                <a:latin typeface="Courier" pitchFamily="2" charset="0"/>
              </a:rPr>
              <a:t>Seqalign</a:t>
            </a:r>
            <a:r>
              <a:rPr lang="en-US" dirty="0">
                <a:solidFill>
                  <a:srgbClr val="000000"/>
                </a:solidFill>
                <a:latin typeface="Courier" pitchFamily="2" charset="0"/>
              </a:rPr>
              <a:t> (JSON),</a:t>
            </a:r>
          </a:p>
          <a:p>
            <a:r>
              <a:rPr lang="en-US" dirty="0">
                <a:solidFill>
                  <a:srgbClr val="000000"/>
                </a:solidFill>
                <a:latin typeface="Courier" pitchFamily="2" charset="0"/>
              </a:rPr>
              <a:t>    13 = Multiple-file BLAST JSON,</a:t>
            </a:r>
          </a:p>
          <a:p>
            <a:r>
              <a:rPr lang="en-US" dirty="0">
                <a:solidFill>
                  <a:srgbClr val="000000"/>
                </a:solidFill>
                <a:latin typeface="Courier" pitchFamily="2" charset="0"/>
              </a:rPr>
              <a:t>    14 = Multiple-file BLAST XML2,</a:t>
            </a:r>
          </a:p>
          <a:p>
            <a:r>
              <a:rPr lang="en-US" dirty="0">
                <a:solidFill>
                  <a:srgbClr val="000000"/>
                </a:solidFill>
                <a:latin typeface="Courier" pitchFamily="2" charset="0"/>
              </a:rPr>
              <a:t>    15 = Single-file BLAST JSON,</a:t>
            </a:r>
          </a:p>
          <a:p>
            <a:r>
              <a:rPr lang="en-US" dirty="0">
                <a:solidFill>
                  <a:srgbClr val="000000"/>
                </a:solidFill>
                <a:latin typeface="Courier" pitchFamily="2" charset="0"/>
              </a:rPr>
              <a:t>    16 = Single-file BLAST XML2,</a:t>
            </a:r>
          </a:p>
          <a:p>
            <a:r>
              <a:rPr lang="en-US" dirty="0">
                <a:solidFill>
                  <a:srgbClr val="000000"/>
                </a:solidFill>
                <a:latin typeface="Courier" pitchFamily="2" charset="0"/>
              </a:rPr>
              <a:t>    18 = Organism Report</a:t>
            </a:r>
          </a:p>
        </p:txBody>
      </p:sp>
    </p:spTree>
    <p:extLst>
      <p:ext uri="{BB962C8B-B14F-4D97-AF65-F5344CB8AC3E}">
        <p14:creationId xmlns:p14="http://schemas.microsoft.com/office/powerpoint/2010/main" val="2652402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B5304B-59EF-EF41-BB25-CBF278A6557D}"/>
              </a:ext>
            </a:extLst>
          </p:cNvPr>
          <p:cNvSpPr txBox="1"/>
          <p:nvPr/>
        </p:nvSpPr>
        <p:spPr>
          <a:xfrm>
            <a:off x="556053" y="358346"/>
            <a:ext cx="3050835" cy="369332"/>
          </a:xfrm>
          <a:prstGeom prst="rect">
            <a:avLst/>
          </a:prstGeom>
          <a:noFill/>
        </p:spPr>
        <p:txBody>
          <a:bodyPr wrap="none" rtlCol="0">
            <a:spAutoFit/>
          </a:bodyPr>
          <a:lstStyle/>
          <a:p>
            <a:r>
              <a:rPr lang="en-US" dirty="0"/>
              <a:t>From blast –help:   (continued)</a:t>
            </a:r>
          </a:p>
        </p:txBody>
      </p:sp>
      <p:sp>
        <p:nvSpPr>
          <p:cNvPr id="5" name="TextBox 4">
            <a:extLst>
              <a:ext uri="{FF2B5EF4-FFF2-40B4-BE49-F238E27FC236}">
                <a16:creationId xmlns:a16="http://schemas.microsoft.com/office/drawing/2014/main" id="{FD8994BF-D61F-B541-A51A-94DC4E040331}"/>
              </a:ext>
            </a:extLst>
          </p:cNvPr>
          <p:cNvSpPr txBox="1"/>
          <p:nvPr/>
        </p:nvSpPr>
        <p:spPr>
          <a:xfrm>
            <a:off x="-135923" y="751021"/>
            <a:ext cx="6320961" cy="6370975"/>
          </a:xfrm>
          <a:prstGeom prst="rect">
            <a:avLst/>
          </a:prstGeom>
          <a:noFill/>
        </p:spPr>
        <p:txBody>
          <a:bodyPr wrap="none" rtlCol="0">
            <a:spAutoFit/>
          </a:bodyPr>
          <a:lstStyle/>
          <a:p>
            <a:r>
              <a:rPr lang="en-US" sz="1200" dirty="0">
                <a:latin typeface="Courier" pitchFamily="2" charset="0"/>
              </a:rPr>
              <a:t>   Options 6, 7 and 10 can be additionally configured to produce</a:t>
            </a:r>
          </a:p>
          <a:p>
            <a:r>
              <a:rPr lang="en-US" sz="1200" dirty="0">
                <a:latin typeface="Courier" pitchFamily="2" charset="0"/>
              </a:rPr>
              <a:t>   a custom format specified by space delimited format specifiers.</a:t>
            </a:r>
          </a:p>
          <a:p>
            <a:r>
              <a:rPr lang="en-US" sz="1200" dirty="0">
                <a:latin typeface="Courier" pitchFamily="2" charset="0"/>
              </a:rPr>
              <a:t>   The supported format specifiers are:</a:t>
            </a:r>
          </a:p>
          <a:p>
            <a:r>
              <a:rPr lang="en-US" sz="1200" dirty="0">
                <a:latin typeface="Courier" pitchFamily="2" charset="0"/>
              </a:rPr>
              <a:t>       </a:t>
            </a:r>
            <a:r>
              <a:rPr lang="en-US" sz="1200" dirty="0" err="1">
                <a:latin typeface="Courier" pitchFamily="2" charset="0"/>
              </a:rPr>
              <a:t>qseqid</a:t>
            </a:r>
            <a:r>
              <a:rPr lang="en-US" sz="1200" dirty="0">
                <a:latin typeface="Courier" pitchFamily="2" charset="0"/>
              </a:rPr>
              <a:t> means Query Seq-id</a:t>
            </a:r>
          </a:p>
          <a:p>
            <a:r>
              <a:rPr lang="en-US" sz="1200" dirty="0">
                <a:latin typeface="Courier" pitchFamily="2" charset="0"/>
              </a:rPr>
              <a:t>          </a:t>
            </a:r>
            <a:r>
              <a:rPr lang="en-US" sz="1200" dirty="0" err="1">
                <a:latin typeface="Courier" pitchFamily="2" charset="0"/>
              </a:rPr>
              <a:t>qgi</a:t>
            </a:r>
            <a:r>
              <a:rPr lang="en-US" sz="1200" dirty="0">
                <a:latin typeface="Courier" pitchFamily="2" charset="0"/>
              </a:rPr>
              <a:t> means Query GI</a:t>
            </a:r>
          </a:p>
          <a:p>
            <a:r>
              <a:rPr lang="en-US" sz="1200" dirty="0">
                <a:latin typeface="Courier" pitchFamily="2" charset="0"/>
              </a:rPr>
              <a:t>         </a:t>
            </a:r>
            <a:r>
              <a:rPr lang="en-US" sz="1200" dirty="0" err="1">
                <a:latin typeface="Courier" pitchFamily="2" charset="0"/>
              </a:rPr>
              <a:t>qacc</a:t>
            </a:r>
            <a:r>
              <a:rPr lang="en-US" sz="1200" dirty="0">
                <a:latin typeface="Courier" pitchFamily="2" charset="0"/>
              </a:rPr>
              <a:t> means Query </a:t>
            </a:r>
            <a:r>
              <a:rPr lang="en-US" sz="1200" dirty="0" err="1">
                <a:latin typeface="Courier" pitchFamily="2" charset="0"/>
              </a:rPr>
              <a:t>accesion</a:t>
            </a:r>
            <a:endParaRPr lang="en-US" sz="1200" dirty="0">
              <a:latin typeface="Courier" pitchFamily="2" charset="0"/>
            </a:endParaRPr>
          </a:p>
          <a:p>
            <a:r>
              <a:rPr lang="en-US" sz="1200" dirty="0">
                <a:latin typeface="Courier" pitchFamily="2" charset="0"/>
              </a:rPr>
              <a:t>      </a:t>
            </a:r>
            <a:r>
              <a:rPr lang="en-US" sz="1200" dirty="0" err="1">
                <a:latin typeface="Courier" pitchFamily="2" charset="0"/>
              </a:rPr>
              <a:t>qaccver</a:t>
            </a:r>
            <a:r>
              <a:rPr lang="en-US" sz="1200" dirty="0">
                <a:latin typeface="Courier" pitchFamily="2" charset="0"/>
              </a:rPr>
              <a:t> means Query </a:t>
            </a:r>
            <a:r>
              <a:rPr lang="en-US" sz="1200" dirty="0" err="1">
                <a:latin typeface="Courier" pitchFamily="2" charset="0"/>
              </a:rPr>
              <a:t>accesion.version</a:t>
            </a:r>
            <a:endParaRPr lang="en-US" sz="1200" dirty="0">
              <a:latin typeface="Courier" pitchFamily="2" charset="0"/>
            </a:endParaRPr>
          </a:p>
          <a:p>
            <a:r>
              <a:rPr lang="en-US" sz="1200" dirty="0">
                <a:latin typeface="Courier" pitchFamily="2" charset="0"/>
              </a:rPr>
              <a:t>         </a:t>
            </a:r>
            <a:r>
              <a:rPr lang="en-US" sz="1200" dirty="0" err="1">
                <a:latin typeface="Courier" pitchFamily="2" charset="0"/>
              </a:rPr>
              <a:t>qlen</a:t>
            </a:r>
            <a:r>
              <a:rPr lang="en-US" sz="1200" dirty="0">
                <a:latin typeface="Courier" pitchFamily="2" charset="0"/>
              </a:rPr>
              <a:t> means Query sequence length</a:t>
            </a:r>
          </a:p>
          <a:p>
            <a:r>
              <a:rPr lang="en-US" sz="1200" dirty="0">
                <a:latin typeface="Courier" pitchFamily="2" charset="0"/>
              </a:rPr>
              <a:t>       </a:t>
            </a:r>
            <a:r>
              <a:rPr lang="en-US" sz="1200" dirty="0" err="1">
                <a:latin typeface="Courier" pitchFamily="2" charset="0"/>
              </a:rPr>
              <a:t>sseqid</a:t>
            </a:r>
            <a:r>
              <a:rPr lang="en-US" sz="1200" dirty="0">
                <a:latin typeface="Courier" pitchFamily="2" charset="0"/>
              </a:rPr>
              <a:t> means Subject Seq-id</a:t>
            </a:r>
          </a:p>
          <a:p>
            <a:r>
              <a:rPr lang="en-US" sz="1200" dirty="0">
                <a:latin typeface="Courier" pitchFamily="2" charset="0"/>
              </a:rPr>
              <a:t>    </a:t>
            </a:r>
            <a:r>
              <a:rPr lang="en-US" sz="1200" dirty="0" err="1">
                <a:latin typeface="Courier" pitchFamily="2" charset="0"/>
              </a:rPr>
              <a:t>sallseqid</a:t>
            </a:r>
            <a:r>
              <a:rPr lang="en-US" sz="1200" dirty="0">
                <a:latin typeface="Courier" pitchFamily="2" charset="0"/>
              </a:rPr>
              <a:t> means All subject Seq-id(s), separated by a ';'</a:t>
            </a:r>
          </a:p>
          <a:p>
            <a:r>
              <a:rPr lang="en-US" sz="1200" dirty="0">
                <a:latin typeface="Courier" pitchFamily="2" charset="0"/>
              </a:rPr>
              <a:t>          </a:t>
            </a:r>
            <a:r>
              <a:rPr lang="en-US" sz="1200" dirty="0" err="1">
                <a:latin typeface="Courier" pitchFamily="2" charset="0"/>
              </a:rPr>
              <a:t>sgi</a:t>
            </a:r>
            <a:r>
              <a:rPr lang="en-US" sz="1200" dirty="0">
                <a:latin typeface="Courier" pitchFamily="2" charset="0"/>
              </a:rPr>
              <a:t> means Subject GI</a:t>
            </a:r>
          </a:p>
          <a:p>
            <a:r>
              <a:rPr lang="en-US" sz="1200" dirty="0">
                <a:latin typeface="Courier" pitchFamily="2" charset="0"/>
              </a:rPr>
              <a:t>       </a:t>
            </a:r>
            <a:r>
              <a:rPr lang="en-US" sz="1200" dirty="0" err="1">
                <a:latin typeface="Courier" pitchFamily="2" charset="0"/>
              </a:rPr>
              <a:t>sallgi</a:t>
            </a:r>
            <a:r>
              <a:rPr lang="en-US" sz="1200" dirty="0">
                <a:latin typeface="Courier" pitchFamily="2" charset="0"/>
              </a:rPr>
              <a:t> means All subject GIs</a:t>
            </a:r>
          </a:p>
          <a:p>
            <a:r>
              <a:rPr lang="en-US" sz="1200" dirty="0">
                <a:latin typeface="Courier" pitchFamily="2" charset="0"/>
              </a:rPr>
              <a:t>         </a:t>
            </a:r>
            <a:r>
              <a:rPr lang="en-US" sz="1200" dirty="0" err="1">
                <a:latin typeface="Courier" pitchFamily="2" charset="0"/>
              </a:rPr>
              <a:t>sacc</a:t>
            </a:r>
            <a:r>
              <a:rPr lang="en-US" sz="1200" dirty="0">
                <a:latin typeface="Courier" pitchFamily="2" charset="0"/>
              </a:rPr>
              <a:t> means Subject accession</a:t>
            </a:r>
          </a:p>
          <a:p>
            <a:r>
              <a:rPr lang="en-US" sz="1200" dirty="0">
                <a:latin typeface="Courier" pitchFamily="2" charset="0"/>
              </a:rPr>
              <a:t>      </a:t>
            </a:r>
            <a:r>
              <a:rPr lang="en-US" sz="1200" dirty="0" err="1">
                <a:latin typeface="Courier" pitchFamily="2" charset="0"/>
              </a:rPr>
              <a:t>saccver</a:t>
            </a:r>
            <a:r>
              <a:rPr lang="en-US" sz="1200" dirty="0">
                <a:latin typeface="Courier" pitchFamily="2" charset="0"/>
              </a:rPr>
              <a:t> means Subject </a:t>
            </a:r>
            <a:r>
              <a:rPr lang="en-US" sz="1200" dirty="0" err="1">
                <a:latin typeface="Courier" pitchFamily="2" charset="0"/>
              </a:rPr>
              <a:t>accession.version</a:t>
            </a:r>
            <a:endParaRPr lang="en-US" sz="1200" dirty="0">
              <a:latin typeface="Courier" pitchFamily="2" charset="0"/>
            </a:endParaRPr>
          </a:p>
          <a:p>
            <a:r>
              <a:rPr lang="en-US" sz="1200" dirty="0">
                <a:latin typeface="Courier" pitchFamily="2" charset="0"/>
              </a:rPr>
              <a:t>      </a:t>
            </a:r>
            <a:r>
              <a:rPr lang="en-US" sz="1200" dirty="0" err="1">
                <a:latin typeface="Courier" pitchFamily="2" charset="0"/>
              </a:rPr>
              <a:t>sallacc</a:t>
            </a:r>
            <a:r>
              <a:rPr lang="en-US" sz="1200" dirty="0">
                <a:latin typeface="Courier" pitchFamily="2" charset="0"/>
              </a:rPr>
              <a:t> means All subject accessions</a:t>
            </a:r>
          </a:p>
          <a:p>
            <a:r>
              <a:rPr lang="en-US" sz="1200" dirty="0">
                <a:latin typeface="Courier" pitchFamily="2" charset="0"/>
              </a:rPr>
              <a:t>         </a:t>
            </a:r>
            <a:r>
              <a:rPr lang="en-US" sz="1200" dirty="0" err="1">
                <a:latin typeface="Courier" pitchFamily="2" charset="0"/>
              </a:rPr>
              <a:t>slen</a:t>
            </a:r>
            <a:r>
              <a:rPr lang="en-US" sz="1200" dirty="0">
                <a:latin typeface="Courier" pitchFamily="2" charset="0"/>
              </a:rPr>
              <a:t> means Subject sequence length</a:t>
            </a:r>
          </a:p>
          <a:p>
            <a:r>
              <a:rPr lang="en-US" sz="1200" dirty="0">
                <a:latin typeface="Courier" pitchFamily="2" charset="0"/>
              </a:rPr>
              <a:t>       </a:t>
            </a:r>
            <a:r>
              <a:rPr lang="en-US" sz="1200" dirty="0" err="1">
                <a:latin typeface="Courier" pitchFamily="2" charset="0"/>
              </a:rPr>
              <a:t>qstart</a:t>
            </a:r>
            <a:r>
              <a:rPr lang="en-US" sz="1200" dirty="0">
                <a:latin typeface="Courier" pitchFamily="2" charset="0"/>
              </a:rPr>
              <a:t> means Start of alignment in query</a:t>
            </a:r>
          </a:p>
          <a:p>
            <a:r>
              <a:rPr lang="en-US" sz="1200" dirty="0">
                <a:latin typeface="Courier" pitchFamily="2" charset="0"/>
              </a:rPr>
              <a:t>         </a:t>
            </a:r>
            <a:r>
              <a:rPr lang="en-US" sz="1200" dirty="0" err="1">
                <a:latin typeface="Courier" pitchFamily="2" charset="0"/>
              </a:rPr>
              <a:t>qend</a:t>
            </a:r>
            <a:r>
              <a:rPr lang="en-US" sz="1200" dirty="0">
                <a:latin typeface="Courier" pitchFamily="2" charset="0"/>
              </a:rPr>
              <a:t> means End of alignment in query</a:t>
            </a:r>
          </a:p>
          <a:p>
            <a:r>
              <a:rPr lang="en-US" sz="1200" dirty="0">
                <a:latin typeface="Courier" pitchFamily="2" charset="0"/>
              </a:rPr>
              <a:t>       </a:t>
            </a:r>
            <a:r>
              <a:rPr lang="en-US" sz="1200" dirty="0" err="1">
                <a:latin typeface="Courier" pitchFamily="2" charset="0"/>
              </a:rPr>
              <a:t>sstart</a:t>
            </a:r>
            <a:r>
              <a:rPr lang="en-US" sz="1200" dirty="0">
                <a:latin typeface="Courier" pitchFamily="2" charset="0"/>
              </a:rPr>
              <a:t> means Start of alignment in subject</a:t>
            </a:r>
          </a:p>
          <a:p>
            <a:r>
              <a:rPr lang="en-US" sz="1200" dirty="0">
                <a:latin typeface="Courier" pitchFamily="2" charset="0"/>
              </a:rPr>
              <a:t>         send means End of alignment in subject</a:t>
            </a:r>
          </a:p>
          <a:p>
            <a:r>
              <a:rPr lang="en-US" sz="1200" dirty="0">
                <a:latin typeface="Courier" pitchFamily="2" charset="0"/>
              </a:rPr>
              <a:t>         </a:t>
            </a:r>
            <a:r>
              <a:rPr lang="en-US" sz="1200" dirty="0" err="1">
                <a:latin typeface="Courier" pitchFamily="2" charset="0"/>
              </a:rPr>
              <a:t>qseq</a:t>
            </a:r>
            <a:r>
              <a:rPr lang="en-US" sz="1200" dirty="0">
                <a:latin typeface="Courier" pitchFamily="2" charset="0"/>
              </a:rPr>
              <a:t> means Aligned part of query sequence</a:t>
            </a:r>
          </a:p>
          <a:p>
            <a:r>
              <a:rPr lang="en-US" sz="1200" dirty="0">
                <a:latin typeface="Courier" pitchFamily="2" charset="0"/>
              </a:rPr>
              <a:t>         </a:t>
            </a:r>
            <a:r>
              <a:rPr lang="en-US" sz="1200" dirty="0" err="1">
                <a:latin typeface="Courier" pitchFamily="2" charset="0"/>
              </a:rPr>
              <a:t>sseq</a:t>
            </a:r>
            <a:r>
              <a:rPr lang="en-US" sz="1200" dirty="0">
                <a:latin typeface="Courier" pitchFamily="2" charset="0"/>
              </a:rPr>
              <a:t> means Aligned part of subject sequence</a:t>
            </a:r>
          </a:p>
          <a:p>
            <a:r>
              <a:rPr lang="en-US" sz="1200" dirty="0">
                <a:latin typeface="Courier" pitchFamily="2" charset="0"/>
              </a:rPr>
              <a:t>       </a:t>
            </a:r>
            <a:r>
              <a:rPr lang="en-US" sz="1200" dirty="0" err="1">
                <a:latin typeface="Courier" pitchFamily="2" charset="0"/>
              </a:rPr>
              <a:t>evalue</a:t>
            </a:r>
            <a:r>
              <a:rPr lang="en-US" sz="1200" dirty="0">
                <a:latin typeface="Courier" pitchFamily="2" charset="0"/>
              </a:rPr>
              <a:t> means Expect value</a:t>
            </a:r>
          </a:p>
          <a:p>
            <a:r>
              <a:rPr lang="en-US" sz="1200" dirty="0">
                <a:latin typeface="Courier" pitchFamily="2" charset="0"/>
              </a:rPr>
              <a:t>     </a:t>
            </a:r>
            <a:r>
              <a:rPr lang="en-US" sz="1200" dirty="0" err="1">
                <a:latin typeface="Courier" pitchFamily="2" charset="0"/>
              </a:rPr>
              <a:t>bitscore</a:t>
            </a:r>
            <a:r>
              <a:rPr lang="en-US" sz="1200" dirty="0">
                <a:latin typeface="Courier" pitchFamily="2" charset="0"/>
              </a:rPr>
              <a:t> means Bit score</a:t>
            </a:r>
          </a:p>
          <a:p>
            <a:r>
              <a:rPr lang="en-US" sz="1200" dirty="0">
                <a:latin typeface="Courier" pitchFamily="2" charset="0"/>
              </a:rPr>
              <a:t>        score means Raw score</a:t>
            </a:r>
          </a:p>
          <a:p>
            <a:r>
              <a:rPr lang="en-US" sz="1200" dirty="0">
                <a:latin typeface="Courier" pitchFamily="2" charset="0"/>
              </a:rPr>
              <a:t>       length means Alignment length</a:t>
            </a:r>
          </a:p>
          <a:p>
            <a:r>
              <a:rPr lang="en-US" sz="1200" dirty="0">
                <a:latin typeface="Courier" pitchFamily="2" charset="0"/>
              </a:rPr>
              <a:t>       </a:t>
            </a:r>
            <a:r>
              <a:rPr lang="en-US" sz="1200" dirty="0" err="1">
                <a:latin typeface="Courier" pitchFamily="2" charset="0"/>
              </a:rPr>
              <a:t>pident</a:t>
            </a:r>
            <a:r>
              <a:rPr lang="en-US" sz="1200" dirty="0">
                <a:latin typeface="Courier" pitchFamily="2" charset="0"/>
              </a:rPr>
              <a:t> means Percentage of identical matches</a:t>
            </a:r>
          </a:p>
          <a:p>
            <a:r>
              <a:rPr lang="en-US" sz="1200" dirty="0">
                <a:latin typeface="Courier" pitchFamily="2" charset="0"/>
              </a:rPr>
              <a:t>       </a:t>
            </a:r>
            <a:r>
              <a:rPr lang="en-US" sz="1200" dirty="0" err="1">
                <a:latin typeface="Courier" pitchFamily="2" charset="0"/>
              </a:rPr>
              <a:t>nident</a:t>
            </a:r>
            <a:r>
              <a:rPr lang="en-US" sz="1200" dirty="0">
                <a:latin typeface="Courier" pitchFamily="2" charset="0"/>
              </a:rPr>
              <a:t> means Number of identical matches</a:t>
            </a:r>
          </a:p>
          <a:p>
            <a:r>
              <a:rPr lang="en-US" sz="1200" dirty="0">
                <a:latin typeface="Courier" pitchFamily="2" charset="0"/>
              </a:rPr>
              <a:t>     mismatch means Number of mismatches</a:t>
            </a:r>
          </a:p>
          <a:p>
            <a:r>
              <a:rPr lang="en-US" sz="1200" dirty="0">
                <a:latin typeface="Courier" pitchFamily="2" charset="0"/>
              </a:rPr>
              <a:t>     positive means Number of positive-scoring matches</a:t>
            </a:r>
          </a:p>
          <a:p>
            <a:r>
              <a:rPr lang="en-US" sz="1200" dirty="0">
                <a:latin typeface="Courier" pitchFamily="2" charset="0"/>
              </a:rPr>
              <a:t>      </a:t>
            </a:r>
            <a:r>
              <a:rPr lang="en-US" sz="1200" dirty="0" err="1">
                <a:latin typeface="Courier" pitchFamily="2" charset="0"/>
              </a:rPr>
              <a:t>gapopen</a:t>
            </a:r>
            <a:r>
              <a:rPr lang="en-US" sz="1200" dirty="0">
                <a:latin typeface="Courier" pitchFamily="2" charset="0"/>
              </a:rPr>
              <a:t> means Number of gap openings</a:t>
            </a:r>
          </a:p>
          <a:p>
            <a:r>
              <a:rPr lang="en-US" sz="1200" dirty="0">
                <a:latin typeface="Courier" pitchFamily="2" charset="0"/>
              </a:rPr>
              <a:t>         gaps means Total number of gaps</a:t>
            </a:r>
          </a:p>
          <a:p>
            <a:endParaRPr lang="en-US" dirty="0"/>
          </a:p>
        </p:txBody>
      </p:sp>
      <p:sp>
        <p:nvSpPr>
          <p:cNvPr id="6" name="TextBox 5">
            <a:extLst>
              <a:ext uri="{FF2B5EF4-FFF2-40B4-BE49-F238E27FC236}">
                <a16:creationId xmlns:a16="http://schemas.microsoft.com/office/drawing/2014/main" id="{E8EEA1AD-9326-B14E-AC25-A6736D45EB95}"/>
              </a:ext>
            </a:extLst>
          </p:cNvPr>
          <p:cNvSpPr txBox="1"/>
          <p:nvPr/>
        </p:nvSpPr>
        <p:spPr>
          <a:xfrm>
            <a:off x="5480701" y="1445055"/>
            <a:ext cx="6971780" cy="4985980"/>
          </a:xfrm>
          <a:prstGeom prst="rect">
            <a:avLst/>
          </a:prstGeom>
          <a:noFill/>
        </p:spPr>
        <p:txBody>
          <a:bodyPr wrap="none" rtlCol="0">
            <a:spAutoFit/>
          </a:bodyPr>
          <a:lstStyle/>
          <a:p>
            <a:r>
              <a:rPr lang="en-US" sz="1200" dirty="0">
                <a:latin typeface="Courier" pitchFamily="2" charset="0"/>
              </a:rPr>
              <a:t>         </a:t>
            </a:r>
            <a:r>
              <a:rPr lang="en-US" sz="1200" dirty="0" err="1">
                <a:latin typeface="Courier" pitchFamily="2" charset="0"/>
              </a:rPr>
              <a:t>ppos</a:t>
            </a:r>
            <a:r>
              <a:rPr lang="en-US" sz="1200" dirty="0">
                <a:latin typeface="Courier" pitchFamily="2" charset="0"/>
              </a:rPr>
              <a:t> means Percentage of positive-scoring matches</a:t>
            </a:r>
          </a:p>
          <a:p>
            <a:r>
              <a:rPr lang="en-US" sz="1200" dirty="0">
                <a:latin typeface="Courier" pitchFamily="2" charset="0"/>
              </a:rPr>
              <a:t>       frames means Query and subject frames separated by a '/'</a:t>
            </a:r>
          </a:p>
          <a:p>
            <a:r>
              <a:rPr lang="en-US" sz="1200" dirty="0">
                <a:latin typeface="Courier" pitchFamily="2" charset="0"/>
              </a:rPr>
              <a:t>       </a:t>
            </a:r>
            <a:r>
              <a:rPr lang="en-US" sz="1200" dirty="0" err="1">
                <a:latin typeface="Courier" pitchFamily="2" charset="0"/>
              </a:rPr>
              <a:t>qframe</a:t>
            </a:r>
            <a:r>
              <a:rPr lang="en-US" sz="1200" dirty="0">
                <a:latin typeface="Courier" pitchFamily="2" charset="0"/>
              </a:rPr>
              <a:t> means Query frame</a:t>
            </a:r>
          </a:p>
          <a:p>
            <a:r>
              <a:rPr lang="en-US" sz="1200" dirty="0">
                <a:latin typeface="Courier" pitchFamily="2" charset="0"/>
              </a:rPr>
              <a:t>       </a:t>
            </a:r>
            <a:r>
              <a:rPr lang="en-US" sz="1200" dirty="0" err="1">
                <a:latin typeface="Courier" pitchFamily="2" charset="0"/>
              </a:rPr>
              <a:t>sframe</a:t>
            </a:r>
            <a:r>
              <a:rPr lang="en-US" sz="1200" dirty="0">
                <a:latin typeface="Courier" pitchFamily="2" charset="0"/>
              </a:rPr>
              <a:t> means Subject frame</a:t>
            </a:r>
          </a:p>
          <a:p>
            <a:r>
              <a:rPr lang="en-US" sz="1200" dirty="0">
                <a:latin typeface="Courier" pitchFamily="2" charset="0"/>
              </a:rPr>
              <a:t>         </a:t>
            </a:r>
            <a:r>
              <a:rPr lang="en-US" sz="1200" dirty="0" err="1">
                <a:latin typeface="Courier" pitchFamily="2" charset="0"/>
              </a:rPr>
              <a:t>btop</a:t>
            </a:r>
            <a:r>
              <a:rPr lang="en-US" sz="1200" dirty="0">
                <a:latin typeface="Courier" pitchFamily="2" charset="0"/>
              </a:rPr>
              <a:t> means Blast traceback operations (BTOP)</a:t>
            </a:r>
          </a:p>
          <a:p>
            <a:r>
              <a:rPr lang="en-US" sz="1200" dirty="0">
                <a:latin typeface="Courier" pitchFamily="2" charset="0"/>
              </a:rPr>
              <a:t>       </a:t>
            </a:r>
            <a:r>
              <a:rPr lang="en-US" sz="1200" dirty="0" err="1">
                <a:latin typeface="Courier" pitchFamily="2" charset="0"/>
              </a:rPr>
              <a:t>staxid</a:t>
            </a:r>
            <a:r>
              <a:rPr lang="en-US" sz="1200" dirty="0">
                <a:latin typeface="Courier" pitchFamily="2" charset="0"/>
              </a:rPr>
              <a:t> means Subject Taxonomy ID</a:t>
            </a:r>
          </a:p>
          <a:p>
            <a:r>
              <a:rPr lang="en-US" sz="1200" dirty="0">
                <a:latin typeface="Courier" pitchFamily="2" charset="0"/>
              </a:rPr>
              <a:t>     </a:t>
            </a:r>
            <a:r>
              <a:rPr lang="en-US" sz="1200" dirty="0" err="1">
                <a:latin typeface="Courier" pitchFamily="2" charset="0"/>
              </a:rPr>
              <a:t>ssciname</a:t>
            </a:r>
            <a:r>
              <a:rPr lang="en-US" sz="1200" dirty="0">
                <a:latin typeface="Courier" pitchFamily="2" charset="0"/>
              </a:rPr>
              <a:t> means Subject Scientific Name</a:t>
            </a:r>
          </a:p>
          <a:p>
            <a:r>
              <a:rPr lang="en-US" sz="1200" dirty="0">
                <a:latin typeface="Courier" pitchFamily="2" charset="0"/>
              </a:rPr>
              <a:t>     </a:t>
            </a:r>
            <a:r>
              <a:rPr lang="en-US" sz="1200" dirty="0" err="1">
                <a:latin typeface="Courier" pitchFamily="2" charset="0"/>
              </a:rPr>
              <a:t>scomname</a:t>
            </a:r>
            <a:r>
              <a:rPr lang="en-US" sz="1200" dirty="0">
                <a:latin typeface="Courier" pitchFamily="2" charset="0"/>
              </a:rPr>
              <a:t> means Subject Common Name</a:t>
            </a:r>
          </a:p>
          <a:p>
            <a:r>
              <a:rPr lang="en-US" sz="1200" dirty="0">
                <a:latin typeface="Courier" pitchFamily="2" charset="0"/>
              </a:rPr>
              <a:t>   </a:t>
            </a:r>
            <a:r>
              <a:rPr lang="en-US" sz="1200" dirty="0" err="1">
                <a:latin typeface="Courier" pitchFamily="2" charset="0"/>
              </a:rPr>
              <a:t>sblastname</a:t>
            </a:r>
            <a:r>
              <a:rPr lang="en-US" sz="1200" dirty="0">
                <a:latin typeface="Courier" pitchFamily="2" charset="0"/>
              </a:rPr>
              <a:t> means Subject Blast Name</a:t>
            </a:r>
          </a:p>
          <a:p>
            <a:r>
              <a:rPr lang="en-US" sz="1200" dirty="0">
                <a:latin typeface="Courier" pitchFamily="2" charset="0"/>
              </a:rPr>
              <a:t>    </a:t>
            </a:r>
            <a:r>
              <a:rPr lang="en-US" sz="1200" dirty="0" err="1">
                <a:latin typeface="Courier" pitchFamily="2" charset="0"/>
              </a:rPr>
              <a:t>sskingdom</a:t>
            </a:r>
            <a:r>
              <a:rPr lang="en-US" sz="1200" dirty="0">
                <a:latin typeface="Courier" pitchFamily="2" charset="0"/>
              </a:rPr>
              <a:t> means Subject Super Kingdom</a:t>
            </a:r>
          </a:p>
          <a:p>
            <a:r>
              <a:rPr lang="en-US" sz="1200" dirty="0">
                <a:latin typeface="Courier" pitchFamily="2" charset="0"/>
              </a:rPr>
              <a:t>      </a:t>
            </a:r>
            <a:r>
              <a:rPr lang="en-US" sz="1200" dirty="0" err="1">
                <a:latin typeface="Courier" pitchFamily="2" charset="0"/>
              </a:rPr>
              <a:t>staxids</a:t>
            </a:r>
            <a:r>
              <a:rPr lang="en-US" sz="1200" dirty="0">
                <a:latin typeface="Courier" pitchFamily="2" charset="0"/>
              </a:rPr>
              <a:t> means unique Subject Taxonomy ID(s), separated by a ';'</a:t>
            </a:r>
          </a:p>
          <a:p>
            <a:r>
              <a:rPr lang="en-US" sz="1200" dirty="0">
                <a:latin typeface="Courier" pitchFamily="2" charset="0"/>
              </a:rPr>
              <a:t>    (in numerical order)</a:t>
            </a:r>
          </a:p>
          <a:p>
            <a:r>
              <a:rPr lang="en-US" sz="1200" dirty="0">
                <a:latin typeface="Courier" pitchFamily="2" charset="0"/>
              </a:rPr>
              <a:t>    </a:t>
            </a:r>
            <a:r>
              <a:rPr lang="en-US" sz="1200" dirty="0" err="1">
                <a:latin typeface="Courier" pitchFamily="2" charset="0"/>
              </a:rPr>
              <a:t>sscinames</a:t>
            </a:r>
            <a:r>
              <a:rPr lang="en-US" sz="1200" dirty="0">
                <a:latin typeface="Courier" pitchFamily="2" charset="0"/>
              </a:rPr>
              <a:t> means unique Subject Scientific Name(s), separated by a ';'</a:t>
            </a:r>
          </a:p>
          <a:p>
            <a:r>
              <a:rPr lang="en-US" sz="1200" dirty="0">
                <a:latin typeface="Courier" pitchFamily="2" charset="0"/>
              </a:rPr>
              <a:t>    </a:t>
            </a:r>
            <a:r>
              <a:rPr lang="en-US" sz="1200" dirty="0" err="1">
                <a:latin typeface="Courier" pitchFamily="2" charset="0"/>
              </a:rPr>
              <a:t>scomnames</a:t>
            </a:r>
            <a:r>
              <a:rPr lang="en-US" sz="1200" dirty="0">
                <a:latin typeface="Courier" pitchFamily="2" charset="0"/>
              </a:rPr>
              <a:t> means unique Subject Common Name(s), separated by a ';'</a:t>
            </a:r>
          </a:p>
          <a:p>
            <a:r>
              <a:rPr lang="en-US" sz="1200" dirty="0">
                <a:latin typeface="Courier" pitchFamily="2" charset="0"/>
              </a:rPr>
              <a:t>   </a:t>
            </a:r>
            <a:r>
              <a:rPr lang="en-US" sz="1200" dirty="0" err="1">
                <a:latin typeface="Courier" pitchFamily="2" charset="0"/>
              </a:rPr>
              <a:t>sblastnames</a:t>
            </a:r>
            <a:r>
              <a:rPr lang="en-US" sz="1200" dirty="0">
                <a:latin typeface="Courier" pitchFamily="2" charset="0"/>
              </a:rPr>
              <a:t> means unique Subject Blast Name(s), separated by a ';'</a:t>
            </a:r>
          </a:p>
          <a:p>
            <a:r>
              <a:rPr lang="en-US" sz="1200" dirty="0">
                <a:latin typeface="Courier" pitchFamily="2" charset="0"/>
              </a:rPr>
              <a:t>    (in alphabetical order)</a:t>
            </a:r>
          </a:p>
          <a:p>
            <a:r>
              <a:rPr lang="en-US" sz="1200" dirty="0">
                <a:latin typeface="Courier" pitchFamily="2" charset="0"/>
              </a:rPr>
              <a:t>   </a:t>
            </a:r>
            <a:r>
              <a:rPr lang="en-US" sz="1200" dirty="0" err="1">
                <a:latin typeface="Courier" pitchFamily="2" charset="0"/>
              </a:rPr>
              <a:t>sskingdoms</a:t>
            </a:r>
            <a:r>
              <a:rPr lang="en-US" sz="1200" dirty="0">
                <a:latin typeface="Courier" pitchFamily="2" charset="0"/>
              </a:rPr>
              <a:t> means unique Subject Super Kingdom(s), separated by a ';'</a:t>
            </a:r>
          </a:p>
          <a:p>
            <a:r>
              <a:rPr lang="en-US" sz="1200" dirty="0">
                <a:latin typeface="Courier" pitchFamily="2" charset="0"/>
              </a:rPr>
              <a:t>    (in alphabetical order) </a:t>
            </a:r>
          </a:p>
          <a:p>
            <a:r>
              <a:rPr lang="en-US" sz="1200" dirty="0">
                <a:latin typeface="Courier" pitchFamily="2" charset="0"/>
              </a:rPr>
              <a:t>       </a:t>
            </a:r>
            <a:r>
              <a:rPr lang="en-US" sz="1200" dirty="0" err="1">
                <a:latin typeface="Courier" pitchFamily="2" charset="0"/>
              </a:rPr>
              <a:t>stitle</a:t>
            </a:r>
            <a:r>
              <a:rPr lang="en-US" sz="1200" dirty="0">
                <a:latin typeface="Courier" pitchFamily="2" charset="0"/>
              </a:rPr>
              <a:t> means Subject Title</a:t>
            </a:r>
          </a:p>
          <a:p>
            <a:r>
              <a:rPr lang="en-US" sz="1200" dirty="0">
                <a:latin typeface="Courier" pitchFamily="2" charset="0"/>
              </a:rPr>
              <a:t>   </a:t>
            </a:r>
            <a:r>
              <a:rPr lang="en-US" sz="1200" dirty="0" err="1">
                <a:latin typeface="Courier" pitchFamily="2" charset="0"/>
              </a:rPr>
              <a:t>salltitles</a:t>
            </a:r>
            <a:r>
              <a:rPr lang="en-US" sz="1200" dirty="0">
                <a:latin typeface="Courier" pitchFamily="2" charset="0"/>
              </a:rPr>
              <a:t> means All Subject Title(s), separated by a '&lt;&gt;'</a:t>
            </a:r>
          </a:p>
          <a:p>
            <a:r>
              <a:rPr lang="en-US" sz="1200" dirty="0">
                <a:latin typeface="Courier" pitchFamily="2" charset="0"/>
              </a:rPr>
              <a:t>      </a:t>
            </a:r>
            <a:r>
              <a:rPr lang="en-US" sz="1200" dirty="0" err="1">
                <a:latin typeface="Courier" pitchFamily="2" charset="0"/>
              </a:rPr>
              <a:t>sstrand</a:t>
            </a:r>
            <a:r>
              <a:rPr lang="en-US" sz="1200" dirty="0">
                <a:latin typeface="Courier" pitchFamily="2" charset="0"/>
              </a:rPr>
              <a:t> means Subject Strand</a:t>
            </a:r>
          </a:p>
          <a:p>
            <a:r>
              <a:rPr lang="en-US" sz="1200" dirty="0">
                <a:latin typeface="Courier" pitchFamily="2" charset="0"/>
              </a:rPr>
              <a:t>        </a:t>
            </a:r>
            <a:r>
              <a:rPr lang="en-US" sz="1200" dirty="0" err="1">
                <a:latin typeface="Courier" pitchFamily="2" charset="0"/>
              </a:rPr>
              <a:t>qcovs</a:t>
            </a:r>
            <a:r>
              <a:rPr lang="en-US" sz="1200" dirty="0">
                <a:latin typeface="Courier" pitchFamily="2" charset="0"/>
              </a:rPr>
              <a:t> means Query Coverage Per Subject</a:t>
            </a:r>
          </a:p>
          <a:p>
            <a:r>
              <a:rPr lang="en-US" sz="1200" dirty="0">
                <a:latin typeface="Courier" pitchFamily="2" charset="0"/>
              </a:rPr>
              <a:t>      </a:t>
            </a:r>
            <a:r>
              <a:rPr lang="en-US" sz="1200" dirty="0" err="1">
                <a:latin typeface="Courier" pitchFamily="2" charset="0"/>
              </a:rPr>
              <a:t>qcovhsp</a:t>
            </a:r>
            <a:r>
              <a:rPr lang="en-US" sz="1200" dirty="0">
                <a:latin typeface="Courier" pitchFamily="2" charset="0"/>
              </a:rPr>
              <a:t> means Query Coverage Per HSP</a:t>
            </a:r>
          </a:p>
          <a:p>
            <a:r>
              <a:rPr lang="en-US" sz="1200" dirty="0">
                <a:latin typeface="Courier" pitchFamily="2" charset="0"/>
              </a:rPr>
              <a:t>       </a:t>
            </a:r>
            <a:r>
              <a:rPr lang="en-US" sz="1200" dirty="0" err="1">
                <a:latin typeface="Courier" pitchFamily="2" charset="0"/>
              </a:rPr>
              <a:t>qcovus</a:t>
            </a:r>
            <a:r>
              <a:rPr lang="en-US" sz="1200" dirty="0">
                <a:latin typeface="Courier" pitchFamily="2" charset="0"/>
              </a:rPr>
              <a:t> means Query Coverage Per Unique Subject (</a:t>
            </a:r>
            <a:r>
              <a:rPr lang="en-US" sz="1200" dirty="0" err="1">
                <a:latin typeface="Courier" pitchFamily="2" charset="0"/>
              </a:rPr>
              <a:t>blastn</a:t>
            </a:r>
            <a:r>
              <a:rPr lang="en-US" sz="1200" dirty="0">
                <a:latin typeface="Courier" pitchFamily="2" charset="0"/>
              </a:rPr>
              <a:t> only)</a:t>
            </a:r>
          </a:p>
          <a:p>
            <a:endParaRPr lang="en-US" dirty="0"/>
          </a:p>
        </p:txBody>
      </p:sp>
    </p:spTree>
    <p:extLst>
      <p:ext uri="{BB962C8B-B14F-4D97-AF65-F5344CB8AC3E}">
        <p14:creationId xmlns:p14="http://schemas.microsoft.com/office/powerpoint/2010/main" val="326294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605E91-27A3-B742-94E9-6C734BB98E51}"/>
              </a:ext>
            </a:extLst>
          </p:cNvPr>
          <p:cNvSpPr txBox="1"/>
          <p:nvPr/>
        </p:nvSpPr>
        <p:spPr>
          <a:xfrm>
            <a:off x="790832" y="1062682"/>
            <a:ext cx="10386177" cy="1477328"/>
          </a:xfrm>
          <a:prstGeom prst="rect">
            <a:avLst/>
          </a:prstGeom>
          <a:noFill/>
        </p:spPr>
        <p:txBody>
          <a:bodyPr wrap="none" rtlCol="0">
            <a:spAutoFit/>
          </a:bodyPr>
          <a:lstStyle/>
          <a:p>
            <a:r>
              <a:rPr lang="en-US" dirty="0">
                <a:latin typeface="Courier" pitchFamily="2" charset="0"/>
              </a:rPr>
              <a:t>When not provided, the default value is:</a:t>
            </a:r>
          </a:p>
          <a:p>
            <a:r>
              <a:rPr lang="en-US" dirty="0">
                <a:latin typeface="Courier" pitchFamily="2" charset="0"/>
              </a:rPr>
              <a:t>   '</a:t>
            </a:r>
            <a:r>
              <a:rPr lang="en-US" dirty="0" err="1">
                <a:latin typeface="Courier" pitchFamily="2" charset="0"/>
              </a:rPr>
              <a:t>qaccver</a:t>
            </a:r>
            <a:r>
              <a:rPr lang="en-US" dirty="0">
                <a:latin typeface="Courier" pitchFamily="2" charset="0"/>
              </a:rPr>
              <a:t> </a:t>
            </a:r>
            <a:r>
              <a:rPr lang="en-US" dirty="0" err="1">
                <a:latin typeface="Courier" pitchFamily="2" charset="0"/>
              </a:rPr>
              <a:t>saccver</a:t>
            </a:r>
            <a:r>
              <a:rPr lang="en-US" dirty="0">
                <a:latin typeface="Courier" pitchFamily="2" charset="0"/>
              </a:rPr>
              <a:t> </a:t>
            </a:r>
            <a:r>
              <a:rPr lang="en-US" dirty="0" err="1">
                <a:latin typeface="Courier" pitchFamily="2" charset="0"/>
              </a:rPr>
              <a:t>pident</a:t>
            </a:r>
            <a:r>
              <a:rPr lang="en-US" dirty="0">
                <a:latin typeface="Courier" pitchFamily="2" charset="0"/>
              </a:rPr>
              <a:t> length mismatch </a:t>
            </a:r>
            <a:r>
              <a:rPr lang="en-US" dirty="0" err="1">
                <a:latin typeface="Courier" pitchFamily="2" charset="0"/>
              </a:rPr>
              <a:t>gapopen</a:t>
            </a:r>
            <a:r>
              <a:rPr lang="en-US" dirty="0">
                <a:latin typeface="Courier" pitchFamily="2" charset="0"/>
              </a:rPr>
              <a:t> </a:t>
            </a:r>
            <a:r>
              <a:rPr lang="en-US" dirty="0" err="1">
                <a:latin typeface="Courier" pitchFamily="2" charset="0"/>
              </a:rPr>
              <a:t>qstart</a:t>
            </a:r>
            <a:r>
              <a:rPr lang="en-US" dirty="0">
                <a:latin typeface="Courier" pitchFamily="2" charset="0"/>
              </a:rPr>
              <a:t> </a:t>
            </a:r>
            <a:r>
              <a:rPr lang="en-US" dirty="0" err="1">
                <a:latin typeface="Courier" pitchFamily="2" charset="0"/>
              </a:rPr>
              <a:t>qend</a:t>
            </a:r>
            <a:r>
              <a:rPr lang="en-US" dirty="0">
                <a:latin typeface="Courier" pitchFamily="2" charset="0"/>
              </a:rPr>
              <a:t> </a:t>
            </a:r>
            <a:r>
              <a:rPr lang="en-US" dirty="0" err="1">
                <a:latin typeface="Courier" pitchFamily="2" charset="0"/>
              </a:rPr>
              <a:t>sstart</a:t>
            </a:r>
            <a:r>
              <a:rPr lang="en-US" dirty="0">
                <a:latin typeface="Courier" pitchFamily="2" charset="0"/>
              </a:rPr>
              <a:t> send</a:t>
            </a:r>
          </a:p>
          <a:p>
            <a:r>
              <a:rPr lang="en-US" dirty="0">
                <a:latin typeface="Courier" pitchFamily="2" charset="0"/>
              </a:rPr>
              <a:t>   </a:t>
            </a:r>
            <a:r>
              <a:rPr lang="en-US" dirty="0" err="1">
                <a:latin typeface="Courier" pitchFamily="2" charset="0"/>
              </a:rPr>
              <a:t>evalue</a:t>
            </a:r>
            <a:r>
              <a:rPr lang="en-US" dirty="0">
                <a:latin typeface="Courier" pitchFamily="2" charset="0"/>
              </a:rPr>
              <a:t> </a:t>
            </a:r>
            <a:r>
              <a:rPr lang="en-US" dirty="0" err="1">
                <a:latin typeface="Courier" pitchFamily="2" charset="0"/>
              </a:rPr>
              <a:t>bitscore</a:t>
            </a:r>
            <a:r>
              <a:rPr lang="en-US" dirty="0">
                <a:latin typeface="Courier" pitchFamily="2" charset="0"/>
              </a:rPr>
              <a:t>', which is equivalent to the keyword 'std'</a:t>
            </a:r>
          </a:p>
          <a:p>
            <a:r>
              <a:rPr lang="en-US" dirty="0">
                <a:latin typeface="Courier" pitchFamily="2" charset="0"/>
              </a:rPr>
              <a:t>   Default = `0'</a:t>
            </a:r>
          </a:p>
          <a:p>
            <a:endParaRPr lang="en-US" dirty="0"/>
          </a:p>
        </p:txBody>
      </p:sp>
      <p:sp>
        <p:nvSpPr>
          <p:cNvPr id="3" name="TextBox 2">
            <a:extLst>
              <a:ext uri="{FF2B5EF4-FFF2-40B4-BE49-F238E27FC236}">
                <a16:creationId xmlns:a16="http://schemas.microsoft.com/office/drawing/2014/main" id="{4F61EF7D-D25B-9C48-8CE1-AF6EDC64F798}"/>
              </a:ext>
            </a:extLst>
          </p:cNvPr>
          <p:cNvSpPr txBox="1"/>
          <p:nvPr/>
        </p:nvSpPr>
        <p:spPr>
          <a:xfrm>
            <a:off x="1198607" y="2471331"/>
            <a:ext cx="7265773" cy="3693319"/>
          </a:xfrm>
          <a:prstGeom prst="rect">
            <a:avLst/>
          </a:prstGeom>
          <a:noFill/>
        </p:spPr>
        <p:txBody>
          <a:bodyPr wrap="square" rtlCol="0">
            <a:spAutoFit/>
          </a:bodyPr>
          <a:lstStyle/>
          <a:p>
            <a:r>
              <a:rPr lang="en-US" dirty="0">
                <a:latin typeface="Courier" pitchFamily="2" charset="0"/>
              </a:rPr>
              <a:t>Query </a:t>
            </a:r>
            <a:r>
              <a:rPr lang="en-US" dirty="0" err="1">
                <a:latin typeface="Courier" pitchFamily="2" charset="0"/>
              </a:rPr>
              <a:t>accession_number.version</a:t>
            </a:r>
            <a:r>
              <a:rPr lang="en-US" dirty="0">
                <a:latin typeface="Courier" pitchFamily="2" charset="0"/>
              </a:rPr>
              <a:t> </a:t>
            </a:r>
          </a:p>
          <a:p>
            <a:r>
              <a:rPr lang="en-US" dirty="0">
                <a:latin typeface="Courier" pitchFamily="2" charset="0"/>
              </a:rPr>
              <a:t>Subject </a:t>
            </a:r>
            <a:r>
              <a:rPr lang="en-US" dirty="0" err="1">
                <a:latin typeface="Courier" pitchFamily="2" charset="0"/>
              </a:rPr>
              <a:t>accession_number.version</a:t>
            </a:r>
            <a:r>
              <a:rPr lang="en-US" dirty="0">
                <a:latin typeface="Courier" pitchFamily="2" charset="0"/>
              </a:rPr>
              <a:t>  </a:t>
            </a:r>
          </a:p>
          <a:p>
            <a:r>
              <a:rPr lang="en-US" dirty="0">
                <a:latin typeface="Courier" pitchFamily="2" charset="0"/>
              </a:rPr>
              <a:t>% identity </a:t>
            </a:r>
          </a:p>
          <a:p>
            <a:r>
              <a:rPr lang="en-US" dirty="0">
                <a:latin typeface="Courier" pitchFamily="2" charset="0"/>
              </a:rPr>
              <a:t>Alignment length </a:t>
            </a:r>
          </a:p>
          <a:p>
            <a:r>
              <a:rPr lang="en-US" dirty="0">
                <a:latin typeface="Courier" pitchFamily="2" charset="0"/>
              </a:rPr>
              <a:t>Number of mismatches </a:t>
            </a:r>
          </a:p>
          <a:p>
            <a:r>
              <a:rPr lang="en-US" dirty="0">
                <a:latin typeface="Courier" pitchFamily="2" charset="0"/>
              </a:rPr>
              <a:t>Number of gap openings </a:t>
            </a:r>
          </a:p>
          <a:p>
            <a:r>
              <a:rPr lang="en-US" dirty="0">
                <a:latin typeface="Courier" pitchFamily="2" charset="0"/>
              </a:rPr>
              <a:t>Start of alignment in query </a:t>
            </a:r>
          </a:p>
          <a:p>
            <a:r>
              <a:rPr lang="en-US" dirty="0">
                <a:latin typeface="Courier" pitchFamily="2" charset="0"/>
              </a:rPr>
              <a:t>End of alignment in query </a:t>
            </a:r>
          </a:p>
          <a:p>
            <a:r>
              <a:rPr lang="en-US" dirty="0">
                <a:latin typeface="Courier" pitchFamily="2" charset="0"/>
              </a:rPr>
              <a:t>Start of alignment in subject</a:t>
            </a:r>
          </a:p>
          <a:p>
            <a:r>
              <a:rPr lang="en-US" dirty="0">
                <a:latin typeface="Courier" pitchFamily="2" charset="0"/>
              </a:rPr>
              <a:t>End of alignment in subject</a:t>
            </a:r>
          </a:p>
          <a:p>
            <a:r>
              <a:rPr lang="en-US" dirty="0">
                <a:latin typeface="Courier" pitchFamily="2" charset="0"/>
              </a:rPr>
              <a:t>Expect value</a:t>
            </a:r>
          </a:p>
          <a:p>
            <a:r>
              <a:rPr lang="en-US" dirty="0">
                <a:latin typeface="Courier" pitchFamily="2" charset="0"/>
              </a:rPr>
              <a:t>Bit score</a:t>
            </a:r>
          </a:p>
          <a:p>
            <a:r>
              <a:rPr lang="en-US" dirty="0">
                <a:latin typeface="Courier" pitchFamily="2" charset="0"/>
              </a:rPr>
              <a:t>   </a:t>
            </a:r>
            <a:endParaRPr lang="en-US" dirty="0"/>
          </a:p>
        </p:txBody>
      </p:sp>
    </p:spTree>
    <p:extLst>
      <p:ext uri="{BB962C8B-B14F-4D97-AF65-F5344CB8AC3E}">
        <p14:creationId xmlns:p14="http://schemas.microsoft.com/office/powerpoint/2010/main" val="48497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EC8A3D-7C25-1917-B32C-F9C467827302}"/>
              </a:ext>
            </a:extLst>
          </p:cNvPr>
          <p:cNvSpPr>
            <a:spLocks noGrp="1"/>
          </p:cNvSpPr>
          <p:nvPr>
            <p:ph type="title"/>
          </p:nvPr>
        </p:nvSpPr>
        <p:spPr/>
        <p:txBody>
          <a:bodyPr/>
          <a:lstStyle/>
          <a:p>
            <a:r>
              <a:rPr lang="en-US" dirty="0"/>
              <a:t>blast searches via web interfaces</a:t>
            </a:r>
          </a:p>
        </p:txBody>
      </p:sp>
      <p:sp>
        <p:nvSpPr>
          <p:cNvPr id="7" name="Content Placeholder 6">
            <a:extLst>
              <a:ext uri="{FF2B5EF4-FFF2-40B4-BE49-F238E27FC236}">
                <a16:creationId xmlns:a16="http://schemas.microsoft.com/office/drawing/2014/main" id="{A5BF1C89-4841-A8CD-AFDA-143890F32ECB}"/>
              </a:ext>
            </a:extLst>
          </p:cNvPr>
          <p:cNvSpPr>
            <a:spLocks noGrp="1"/>
          </p:cNvSpPr>
          <p:nvPr>
            <p:ph idx="1"/>
          </p:nvPr>
        </p:nvSpPr>
        <p:spPr/>
        <p:txBody>
          <a:bodyPr/>
          <a:lstStyle/>
          <a:p>
            <a:r>
              <a:rPr lang="en-US" dirty="0"/>
              <a:t>@ NCBI</a:t>
            </a:r>
          </a:p>
          <a:p>
            <a:r>
              <a:rPr lang="en-US" dirty="0"/>
              <a:t>@ phagesDB</a:t>
            </a:r>
          </a:p>
          <a:p>
            <a:r>
              <a:rPr lang="en-US" dirty="0"/>
              <a:t>@ EMBL</a:t>
            </a:r>
          </a:p>
          <a:p>
            <a:r>
              <a:rPr lang="en-US" dirty="0"/>
              <a:t>@ .....</a:t>
            </a:r>
          </a:p>
          <a:p>
            <a:endParaRPr lang="en-US" dirty="0"/>
          </a:p>
        </p:txBody>
      </p:sp>
    </p:spTree>
    <p:extLst>
      <p:ext uri="{BB962C8B-B14F-4D97-AF65-F5344CB8AC3E}">
        <p14:creationId xmlns:p14="http://schemas.microsoft.com/office/powerpoint/2010/main" val="760912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2">
            <a:extLst>
              <a:ext uri="{FF2B5EF4-FFF2-40B4-BE49-F238E27FC236}">
                <a16:creationId xmlns:a16="http://schemas.microsoft.com/office/drawing/2014/main" id="{8829CE7A-DCF7-484E-B788-C6C76C1A7719}"/>
              </a:ext>
            </a:extLst>
          </p:cNvPr>
          <p:cNvSpPr txBox="1">
            <a:spLocks noChangeArrowheads="1"/>
          </p:cNvSpPr>
          <p:nvPr/>
        </p:nvSpPr>
        <p:spPr bwMode="auto">
          <a:xfrm>
            <a:off x="205581" y="152401"/>
            <a:ext cx="43444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400" b="1" dirty="0">
                <a:solidFill>
                  <a:srgbClr val="000000"/>
                </a:solidFill>
              </a:rPr>
              <a:t>How to get help:  </a:t>
            </a:r>
            <a:r>
              <a:rPr lang="en-US" altLang="en-US" sz="2400" b="1" dirty="0">
                <a:solidFill>
                  <a:srgbClr val="000000"/>
                </a:solidFill>
                <a:latin typeface="Courier" pitchFamily="2" charset="0"/>
                <a:ea typeface="Courier" pitchFamily="2" charset="0"/>
                <a:cs typeface="Courier" pitchFamily="2" charset="0"/>
              </a:rPr>
              <a:t>command -h</a:t>
            </a:r>
          </a:p>
          <a:p>
            <a:pPr eaLnBrk="0" fontAlgn="base" hangingPunct="0">
              <a:spcBef>
                <a:spcPct val="0"/>
              </a:spcBef>
              <a:spcAft>
                <a:spcPct val="0"/>
              </a:spcAft>
              <a:buNone/>
            </a:pPr>
            <a:endParaRPr lang="en-US" altLang="en-US" sz="2400" b="1" dirty="0">
              <a:solidFill>
                <a:srgbClr val="000000"/>
              </a:solidFill>
            </a:endParaRPr>
          </a:p>
        </p:txBody>
      </p:sp>
      <p:sp>
        <p:nvSpPr>
          <p:cNvPr id="2" name="Rectangle 1">
            <a:extLst>
              <a:ext uri="{FF2B5EF4-FFF2-40B4-BE49-F238E27FC236}">
                <a16:creationId xmlns:a16="http://schemas.microsoft.com/office/drawing/2014/main" id="{2712AA4C-5A81-6F49-A1E3-1952B0E2B951}"/>
              </a:ext>
            </a:extLst>
          </p:cNvPr>
          <p:cNvSpPr/>
          <p:nvPr/>
        </p:nvSpPr>
        <p:spPr>
          <a:xfrm>
            <a:off x="323152" y="1166842"/>
            <a:ext cx="11545695" cy="4524315"/>
          </a:xfrm>
          <a:prstGeom prst="rect">
            <a:avLst/>
          </a:prstGeom>
        </p:spPr>
        <p:txBody>
          <a:bodyPr wrap="square">
            <a:spAutoFit/>
          </a:bodyPr>
          <a:lstStyle/>
          <a:p>
            <a:r>
              <a:rPr lang="en-US" dirty="0">
                <a:solidFill>
                  <a:srgbClr val="000000"/>
                </a:solidFill>
                <a:latin typeface="Menlo" panose="020B0609030804020204" pitchFamily="49" charset="0"/>
              </a:rPr>
              <a:t>bash-4.2$ </a:t>
            </a:r>
            <a:r>
              <a:rPr lang="en-US" dirty="0" err="1">
                <a:solidFill>
                  <a:srgbClr val="000000"/>
                </a:solidFill>
                <a:latin typeface="Menlo" panose="020B0609030804020204" pitchFamily="49" charset="0"/>
              </a:rPr>
              <a:t>makeblastdb</a:t>
            </a:r>
            <a:r>
              <a:rPr lang="en-US" dirty="0">
                <a:solidFill>
                  <a:srgbClr val="000000"/>
                </a:solidFill>
                <a:latin typeface="Menlo" panose="020B0609030804020204" pitchFamily="49" charset="0"/>
              </a:rPr>
              <a:t> -h</a:t>
            </a:r>
          </a:p>
          <a:p>
            <a:r>
              <a:rPr lang="en-US" dirty="0">
                <a:solidFill>
                  <a:srgbClr val="000000"/>
                </a:solidFill>
                <a:latin typeface="Menlo" panose="020B0609030804020204" pitchFamily="49" charset="0"/>
              </a:rPr>
              <a:t>USAGE</a:t>
            </a:r>
          </a:p>
          <a:p>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makeblastdb</a:t>
            </a:r>
            <a:r>
              <a:rPr lang="en-US" dirty="0">
                <a:solidFill>
                  <a:srgbClr val="000000"/>
                </a:solidFill>
                <a:latin typeface="Menlo" panose="020B0609030804020204" pitchFamily="49" charset="0"/>
              </a:rPr>
              <a:t> [-h] [-help] </a:t>
            </a:r>
            <a:r>
              <a:rPr lang="en-US" dirty="0">
                <a:solidFill>
                  <a:srgbClr val="000000"/>
                </a:solidFill>
                <a:highlight>
                  <a:srgbClr val="FFFF00"/>
                </a:highlight>
                <a:latin typeface="Menlo" panose="020B0609030804020204" pitchFamily="49" charset="0"/>
              </a:rPr>
              <a:t>[-in </a:t>
            </a:r>
            <a:r>
              <a:rPr lang="en-US" dirty="0" err="1">
                <a:solidFill>
                  <a:srgbClr val="000000"/>
                </a:solidFill>
                <a:highlight>
                  <a:srgbClr val="FFFF00"/>
                </a:highlight>
                <a:latin typeface="Menlo" panose="020B0609030804020204" pitchFamily="49" charset="0"/>
              </a:rPr>
              <a:t>input_file</a:t>
            </a:r>
            <a:r>
              <a:rPr lang="en-US" dirty="0">
                <a:solidFill>
                  <a:srgbClr val="000000"/>
                </a:solidFill>
                <a:highlight>
                  <a:srgbClr val="FFFF00"/>
                </a:highlight>
                <a:latin typeface="Menlo" panose="020B0609030804020204" pitchFamily="49" charset="0"/>
              </a:rPr>
              <a:t>] </a:t>
            </a:r>
            <a:r>
              <a:rPr lang="en-US" dirty="0">
                <a:solidFill>
                  <a:srgbClr val="000000"/>
                </a:solidFill>
                <a:latin typeface="Menlo" panose="020B0609030804020204" pitchFamily="49" charset="0"/>
              </a:rPr>
              <a:t>[-</a:t>
            </a:r>
            <a:r>
              <a:rPr lang="en-US" dirty="0" err="1">
                <a:solidFill>
                  <a:srgbClr val="000000"/>
                </a:solidFill>
                <a:latin typeface="Menlo" panose="020B0609030804020204" pitchFamily="49" charset="0"/>
              </a:rPr>
              <a:t>input_type</a:t>
            </a:r>
            <a:r>
              <a:rPr lang="en-US" dirty="0">
                <a:solidFill>
                  <a:srgbClr val="000000"/>
                </a:solidFill>
                <a:latin typeface="Menlo" panose="020B0609030804020204" pitchFamily="49" charset="0"/>
              </a:rPr>
              <a:t> type]</a:t>
            </a:r>
          </a:p>
          <a:p>
            <a:r>
              <a:rPr lang="en-US" dirty="0">
                <a:solidFill>
                  <a:srgbClr val="000000"/>
                </a:solidFill>
                <a:latin typeface="Menlo" panose="020B0609030804020204" pitchFamily="49" charset="0"/>
              </a:rPr>
              <a:t>    </a:t>
            </a:r>
            <a:r>
              <a:rPr lang="en-US" dirty="0">
                <a:solidFill>
                  <a:srgbClr val="000000"/>
                </a:solidFill>
                <a:highlight>
                  <a:srgbClr val="FFFF00"/>
                </a:highlight>
                <a:latin typeface="Menlo" panose="020B0609030804020204" pitchFamily="49" charset="0"/>
              </a:rPr>
              <a:t>-</a:t>
            </a:r>
            <a:r>
              <a:rPr lang="en-US" dirty="0" err="1">
                <a:solidFill>
                  <a:srgbClr val="000000"/>
                </a:solidFill>
                <a:highlight>
                  <a:srgbClr val="FFFF00"/>
                </a:highlight>
                <a:latin typeface="Menlo" panose="020B0609030804020204" pitchFamily="49" charset="0"/>
              </a:rPr>
              <a:t>dbtype</a:t>
            </a:r>
            <a:r>
              <a:rPr lang="en-US" dirty="0">
                <a:solidFill>
                  <a:srgbClr val="000000"/>
                </a:solidFill>
                <a:highlight>
                  <a:srgbClr val="FFFF00"/>
                </a:highlight>
                <a:latin typeface="Menlo" panose="020B0609030804020204" pitchFamily="49" charset="0"/>
              </a:rPr>
              <a:t> </a:t>
            </a:r>
            <a:r>
              <a:rPr lang="en-US" dirty="0" err="1">
                <a:solidFill>
                  <a:srgbClr val="000000"/>
                </a:solidFill>
                <a:highlight>
                  <a:srgbClr val="FFFF00"/>
                </a:highlight>
                <a:latin typeface="Menlo" panose="020B0609030804020204" pitchFamily="49" charset="0"/>
              </a:rPr>
              <a:t>molecule_type</a:t>
            </a:r>
            <a:r>
              <a:rPr lang="en-US" dirty="0">
                <a:solidFill>
                  <a:srgbClr val="000000"/>
                </a:solidFill>
                <a:highlight>
                  <a:srgbClr val="FFFF00"/>
                </a:highlight>
                <a:latin typeface="Menlo" panose="020B0609030804020204" pitchFamily="49" charset="0"/>
              </a:rPr>
              <a:t> </a:t>
            </a:r>
            <a:r>
              <a:rPr lang="en-US" dirty="0">
                <a:solidFill>
                  <a:srgbClr val="000000"/>
                </a:solidFill>
                <a:latin typeface="Menlo" panose="020B0609030804020204" pitchFamily="49" charset="0"/>
              </a:rPr>
              <a:t>[-title </a:t>
            </a:r>
            <a:r>
              <a:rPr lang="en-US" dirty="0" err="1">
                <a:solidFill>
                  <a:srgbClr val="000000"/>
                </a:solidFill>
                <a:latin typeface="Menlo" panose="020B0609030804020204" pitchFamily="49" charset="0"/>
              </a:rPr>
              <a:t>database_title</a:t>
            </a:r>
            <a:r>
              <a:rPr lang="en-US" dirty="0">
                <a:solidFill>
                  <a:srgbClr val="000000"/>
                </a:solidFill>
                <a:latin typeface="Menlo" panose="020B0609030804020204" pitchFamily="49" charset="0"/>
              </a:rPr>
              <a:t>] </a:t>
            </a:r>
            <a:r>
              <a:rPr lang="en-US" dirty="0">
                <a:solidFill>
                  <a:srgbClr val="000000"/>
                </a:solidFill>
                <a:highlight>
                  <a:srgbClr val="FFFF00"/>
                </a:highlight>
                <a:latin typeface="Menlo" panose="020B0609030804020204" pitchFamily="49" charset="0"/>
              </a:rPr>
              <a:t>[-</a:t>
            </a:r>
            <a:r>
              <a:rPr lang="en-US" dirty="0" err="1">
                <a:solidFill>
                  <a:srgbClr val="000000"/>
                </a:solidFill>
                <a:highlight>
                  <a:srgbClr val="FFFF00"/>
                </a:highlight>
                <a:latin typeface="Menlo" panose="020B0609030804020204" pitchFamily="49" charset="0"/>
              </a:rPr>
              <a:t>parse_seqids</a:t>
            </a:r>
            <a:r>
              <a:rPr lang="en-US" dirty="0">
                <a:solidFill>
                  <a:srgbClr val="000000"/>
                </a:solidFill>
                <a:highlight>
                  <a:srgbClr val="FFFF00"/>
                </a:highlight>
                <a:latin typeface="Menlo" panose="020B0609030804020204" pitchFamily="49" charset="0"/>
              </a:rPr>
              <a:t>]</a:t>
            </a:r>
          </a:p>
          <a:p>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hash_index</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mask_data</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mask_data_files</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mask_id</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mask_algo_ids</a:t>
            </a:r>
            <a:r>
              <a:rPr lang="en-US" dirty="0">
                <a:solidFill>
                  <a:srgbClr val="000000"/>
                </a:solidFill>
                <a:latin typeface="Menlo" panose="020B0609030804020204" pitchFamily="49" charset="0"/>
              </a:rPr>
              <a:t>]</a:t>
            </a:r>
          </a:p>
          <a:p>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mask_desc</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mask_algo_descriptions</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gi_mask</a:t>
            </a:r>
            <a:r>
              <a:rPr lang="en-US" dirty="0">
                <a:solidFill>
                  <a:srgbClr val="000000"/>
                </a:solidFill>
                <a:latin typeface="Menlo" panose="020B0609030804020204" pitchFamily="49" charset="0"/>
              </a:rPr>
              <a:t>]</a:t>
            </a:r>
          </a:p>
          <a:p>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gi_mask_name</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gi_based_mask_names</a:t>
            </a:r>
            <a:r>
              <a:rPr lang="en-US" dirty="0">
                <a:solidFill>
                  <a:srgbClr val="000000"/>
                </a:solidFill>
                <a:latin typeface="Menlo" panose="020B0609030804020204" pitchFamily="49" charset="0"/>
              </a:rPr>
              <a:t>] [-out </a:t>
            </a:r>
            <a:r>
              <a:rPr lang="en-US" dirty="0" err="1">
                <a:solidFill>
                  <a:srgbClr val="000000"/>
                </a:solidFill>
                <a:latin typeface="Menlo" panose="020B0609030804020204" pitchFamily="49" charset="0"/>
              </a:rPr>
              <a:t>database_name</a:t>
            </a:r>
            <a:r>
              <a:rPr lang="en-US" dirty="0">
                <a:solidFill>
                  <a:srgbClr val="000000"/>
                </a:solidFill>
                <a:latin typeface="Menlo" panose="020B0609030804020204" pitchFamily="49" charset="0"/>
              </a:rPr>
              <a:t>]</a:t>
            </a:r>
          </a:p>
          <a:p>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max_file_sz</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number_of_bytes</a:t>
            </a:r>
            <a:r>
              <a:rPr lang="en-US" dirty="0">
                <a:solidFill>
                  <a:srgbClr val="000000"/>
                </a:solidFill>
                <a:latin typeface="Menlo" panose="020B0609030804020204" pitchFamily="49" charset="0"/>
              </a:rPr>
              <a:t>] [-logfile </a:t>
            </a:r>
            <a:r>
              <a:rPr lang="en-US" dirty="0" err="1">
                <a:solidFill>
                  <a:srgbClr val="000000"/>
                </a:solidFill>
                <a:latin typeface="Menlo" panose="020B0609030804020204" pitchFamily="49" charset="0"/>
              </a:rPr>
              <a:t>File_Name</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taxid</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TaxID</a:t>
            </a:r>
            <a:r>
              <a:rPr lang="en-US" dirty="0">
                <a:solidFill>
                  <a:srgbClr val="000000"/>
                </a:solidFill>
                <a:latin typeface="Menlo" panose="020B0609030804020204" pitchFamily="49" charset="0"/>
              </a:rPr>
              <a:t>]</a:t>
            </a:r>
          </a:p>
          <a:p>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taxid_map</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TaxIDMapFile</a:t>
            </a:r>
            <a:r>
              <a:rPr lang="en-US" dirty="0">
                <a:solidFill>
                  <a:srgbClr val="000000"/>
                </a:solidFill>
                <a:latin typeface="Menlo" panose="020B0609030804020204" pitchFamily="49" charset="0"/>
              </a:rPr>
              <a:t>] [-version]</a:t>
            </a:r>
          </a:p>
          <a:p>
            <a:br>
              <a:rPr lang="en-US" dirty="0">
                <a:solidFill>
                  <a:srgbClr val="000000"/>
                </a:solidFill>
                <a:latin typeface="Menlo" panose="020B0609030804020204" pitchFamily="49" charset="0"/>
              </a:rPr>
            </a:br>
            <a:endParaRPr lang="en-US" dirty="0">
              <a:solidFill>
                <a:srgbClr val="000000"/>
              </a:solidFill>
              <a:latin typeface="Menlo" panose="020B0609030804020204" pitchFamily="49" charset="0"/>
            </a:endParaRPr>
          </a:p>
          <a:p>
            <a:r>
              <a:rPr lang="en-US" dirty="0">
                <a:solidFill>
                  <a:srgbClr val="000000"/>
                </a:solidFill>
                <a:latin typeface="Menlo" panose="020B0609030804020204" pitchFamily="49" charset="0"/>
              </a:rPr>
              <a:t>DESCRIPTION</a:t>
            </a:r>
          </a:p>
          <a:p>
            <a:r>
              <a:rPr lang="en-US" dirty="0">
                <a:solidFill>
                  <a:srgbClr val="000000"/>
                </a:solidFill>
                <a:latin typeface="Menlo" panose="020B0609030804020204" pitchFamily="49" charset="0"/>
              </a:rPr>
              <a:t>   Application to create BLAST databases, version 2.7.1+</a:t>
            </a:r>
          </a:p>
          <a:p>
            <a:br>
              <a:rPr lang="en-US" dirty="0">
                <a:solidFill>
                  <a:srgbClr val="000000"/>
                </a:solidFill>
                <a:latin typeface="Menlo" panose="020B0609030804020204" pitchFamily="49" charset="0"/>
              </a:rPr>
            </a:br>
            <a:endParaRPr lang="en-US" dirty="0">
              <a:solidFill>
                <a:srgbClr val="000000"/>
              </a:solidFill>
              <a:latin typeface="Menlo" panose="020B0609030804020204" pitchFamily="49" charset="0"/>
            </a:endParaRPr>
          </a:p>
          <a:p>
            <a:r>
              <a:rPr lang="en-US" dirty="0">
                <a:solidFill>
                  <a:srgbClr val="000000"/>
                </a:solidFill>
                <a:latin typeface="Menlo" panose="020B0609030804020204" pitchFamily="49" charset="0"/>
              </a:rPr>
              <a:t>Use '-help' to print detailed descriptions of command line arguments</a:t>
            </a:r>
          </a:p>
        </p:txBody>
      </p:sp>
    </p:spTree>
    <p:extLst>
      <p:ext uri="{BB962C8B-B14F-4D97-AF65-F5344CB8AC3E}">
        <p14:creationId xmlns:p14="http://schemas.microsoft.com/office/powerpoint/2010/main" val="85580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E737F2-AF59-974F-9BF6-27A1DC29A120}"/>
              </a:ext>
            </a:extLst>
          </p:cNvPr>
          <p:cNvSpPr txBox="1"/>
          <p:nvPr/>
        </p:nvSpPr>
        <p:spPr>
          <a:xfrm>
            <a:off x="163335" y="281984"/>
            <a:ext cx="9379491" cy="646331"/>
          </a:xfrm>
          <a:prstGeom prst="rect">
            <a:avLst/>
          </a:prstGeom>
          <a:noFill/>
        </p:spPr>
        <p:txBody>
          <a:bodyPr wrap="none" rtlCol="0">
            <a:spAutoFit/>
          </a:bodyPr>
          <a:lstStyle/>
          <a:p>
            <a:r>
              <a:rPr lang="en-US" dirty="0"/>
              <a:t>Default tabular output (–</a:t>
            </a:r>
            <a:r>
              <a:rPr lang="en-US" dirty="0" err="1"/>
              <a:t>outfmt</a:t>
            </a:r>
            <a:r>
              <a:rPr lang="en-US" dirty="0"/>
              <a:t> 6):  (gene 10 from bacteriophage Zhengyi against </a:t>
            </a:r>
            <a:r>
              <a:rPr lang="en-US" dirty="0" err="1"/>
              <a:t>actinophagedb</a:t>
            </a:r>
            <a:r>
              <a:rPr lang="en-US" dirty="0"/>
              <a:t>)  </a:t>
            </a:r>
          </a:p>
          <a:p>
            <a:endParaRPr lang="en-US" dirty="0"/>
          </a:p>
        </p:txBody>
      </p:sp>
      <p:sp>
        <p:nvSpPr>
          <p:cNvPr id="3" name="TextBox 2">
            <a:extLst>
              <a:ext uri="{FF2B5EF4-FFF2-40B4-BE49-F238E27FC236}">
                <a16:creationId xmlns:a16="http://schemas.microsoft.com/office/drawing/2014/main" id="{9D12183E-841B-D546-B6C4-359DD43E191C}"/>
              </a:ext>
            </a:extLst>
          </p:cNvPr>
          <p:cNvSpPr txBox="1"/>
          <p:nvPr/>
        </p:nvSpPr>
        <p:spPr>
          <a:xfrm>
            <a:off x="163335" y="928315"/>
            <a:ext cx="11546751" cy="5001369"/>
          </a:xfrm>
          <a:prstGeom prst="rect">
            <a:avLst/>
          </a:prstGeom>
          <a:noFill/>
        </p:spPr>
        <p:txBody>
          <a:bodyPr wrap="none" rtlCol="0">
            <a:spAutoFit/>
          </a:bodyPr>
          <a:lstStyle/>
          <a:p>
            <a:r>
              <a:rPr lang="en-US" sz="1100" dirty="0"/>
              <a:t>Zhengyi	94287_EugeneKrabs_Draft_10	99.463	745	4	0	1	745	1	745	0.0	1544</a:t>
            </a:r>
          </a:p>
          <a:p>
            <a:r>
              <a:rPr lang="en-US" sz="1100" dirty="0"/>
              <a:t>Zhengyi	311157_Unphazed_10	85.542	747	106	1	1	745	1	747	0.0	1338</a:t>
            </a:r>
          </a:p>
          <a:p>
            <a:r>
              <a:rPr lang="en-US" sz="1100" dirty="0"/>
              <a:t>Zhengyi	325083_Xitlalli_Draft_10	85.906	745	103	1	3	745	4	748	0.0	1337</a:t>
            </a:r>
          </a:p>
          <a:p>
            <a:r>
              <a:rPr lang="en-US" sz="1100" dirty="0"/>
              <a:t>Zhengyi	15244_ArMaWen_10	85.542	747	106	1	1	745	1	747	0.0	1337</a:t>
            </a:r>
          </a:p>
          <a:p>
            <a:r>
              <a:rPr lang="en-US" sz="1100" dirty="0"/>
              <a:t>Zhengyi	169244_LilyLou_11	85.408	747	107	1	1	745	1	747	0.0	1335</a:t>
            </a:r>
          </a:p>
          <a:p>
            <a:r>
              <a:rPr lang="en-US" sz="1100" dirty="0"/>
              <a:t>Zhengyi	288178_Stormbreaker_Draft_10	85.638	745	105	1	3	745	4	748	0.0	1332</a:t>
            </a:r>
          </a:p>
          <a:p>
            <a:r>
              <a:rPr lang="en-US" sz="1100" dirty="0"/>
              <a:t>Zhengyi	35842_BlueRugrat_Draft_10	85.599	743	105	1	5	745	3	745	0.0	1330</a:t>
            </a:r>
          </a:p>
          <a:p>
            <a:r>
              <a:rPr lang="en-US" sz="1100" dirty="0"/>
              <a:t>Zhengyi	301381_TinyTimothy_10	84.688	738	105	2	8	745	4	733	0.0	1288</a:t>
            </a:r>
          </a:p>
          <a:p>
            <a:r>
              <a:rPr lang="en-US" sz="1100" dirty="0"/>
              <a:t>Zhengyi	319351_Wesak_10	84.553	738	106	2	8	745	4	733	0.0	1285</a:t>
            </a:r>
          </a:p>
          <a:p>
            <a:r>
              <a:rPr lang="en-US" sz="1100" dirty="0"/>
              <a:t>Zhengyi	233484_Phogo_10	81.392	747	129	4	1	745	1	739	0.0	1245</a:t>
            </a:r>
          </a:p>
          <a:p>
            <a:r>
              <a:rPr lang="en-US" sz="1100" dirty="0"/>
              <a:t>Zhengyi	5978_Alex44_10	81.258	747	130	4	1	745	1	739	0.0	1243</a:t>
            </a:r>
          </a:p>
          <a:p>
            <a:r>
              <a:rPr lang="en-US" sz="1100" dirty="0"/>
              <a:t>Zhengyi	219502_Pabst_Draft_11	75.963	753	165	7	3	745	4	750	0.0	1155</a:t>
            </a:r>
          </a:p>
          <a:p>
            <a:r>
              <a:rPr lang="en-US" sz="1100" dirty="0"/>
              <a:t>Zhengyi	5386_Akoni_10	60.881	772	242	11	5	745	7	749	0.0	889</a:t>
            </a:r>
          </a:p>
          <a:p>
            <a:r>
              <a:rPr lang="en-US" sz="1100" dirty="0"/>
              <a:t>Zhengyi	16330_Ashton_10	60.881	772	242	11	5	745	7	749	0.0	889</a:t>
            </a:r>
          </a:p>
          <a:p>
            <a:r>
              <a:rPr lang="en-US" sz="1100" dirty="0"/>
              <a:t>Zhengyi	6996_AloeVera_Draft_10	61.061	773	239	12	5	745	4	746	0.0	889</a:t>
            </a:r>
          </a:p>
          <a:p>
            <a:r>
              <a:rPr lang="en-US" sz="1100" dirty="0"/>
              <a:t>Zhengyi	307288_Truong_10	60.931	773	240	12	5	745	7	749	0.0	887</a:t>
            </a:r>
          </a:p>
          <a:p>
            <a:r>
              <a:rPr lang="en-US" sz="1100" dirty="0"/>
              <a:t>Zhengyi	97649_Fede_Draft_10	61.282	749	269	13	5	745	4	739	0.0	879</a:t>
            </a:r>
          </a:p>
          <a:p>
            <a:r>
              <a:rPr lang="en-US" sz="1100" dirty="0"/>
              <a:t>Zhengyi	17656_Atraxi_Draft_10	60.610	754	261	12	5	745	4	734	0.0	874</a:t>
            </a:r>
          </a:p>
          <a:p>
            <a:r>
              <a:rPr lang="en-US" sz="1100" dirty="0"/>
              <a:t>Zhengyi	184880_Mazun_Draft_10	60.898	757	248	15	7	745	6	732	0.0	870</a:t>
            </a:r>
          </a:p>
          <a:p>
            <a:r>
              <a:rPr lang="en-US" sz="1100" dirty="0"/>
              <a:t>Zhengyi	234940_PhriedRice_10	60.956	753	254	13	7	745	6	732	0.0	867</a:t>
            </a:r>
          </a:p>
          <a:p>
            <a:r>
              <a:rPr lang="en-US" sz="1100" dirty="0"/>
              <a:t>Zhengyi	234112_Phractured_10	60.956	753	254	13	7	745	6	732	0.0	867</a:t>
            </a:r>
          </a:p>
          <a:p>
            <a:r>
              <a:rPr lang="en-US" sz="1100" dirty="0"/>
              <a:t>Zhengyi	229391_Phedro_10	60.956	753	254	13	7	745	6	732	0.0	867</a:t>
            </a:r>
          </a:p>
          <a:p>
            <a:r>
              <a:rPr lang="en-US" sz="1100" dirty="0"/>
              <a:t>Zhengyi	228522_Pharky_10	60.956	753	254	13	7	745	6	732	0.0	867</a:t>
            </a:r>
          </a:p>
          <a:p>
            <a:r>
              <a:rPr lang="en-US" sz="1100" dirty="0"/>
              <a:t>Zhengyi	14465_Arete_11	37.517	757	416	19	3	745	13	726	1.30e-133	414</a:t>
            </a:r>
          </a:p>
          <a:p>
            <a:r>
              <a:rPr lang="en-US" sz="1100" dirty="0"/>
              <a:t>Zhengyi	45652_Burro_10	37.813	759	403	21	7	745	15	724	3.58e-130	405</a:t>
            </a:r>
          </a:p>
          <a:p>
            <a:r>
              <a:rPr lang="en-US" sz="1100" dirty="0"/>
              <a:t>Zhengyi	13154_Araxxi_10	36.842	760	413	21	5	745	14	725	2.12e-124	390</a:t>
            </a:r>
          </a:p>
          <a:p>
            <a:r>
              <a:rPr lang="en-US" sz="1100" dirty="0"/>
              <a:t>Zhengyi	307086_Troy_42	26.267	750	406	35	6	721	2	638	1.45e-33	139</a:t>
            </a:r>
          </a:p>
          <a:p>
            <a:r>
              <a:rPr lang="en-US" sz="1100" dirty="0"/>
              <a:t>Zhengyi	265199_SamW_42	26.267	750	406	35	6	721	2	638	1.45e-33	139</a:t>
            </a:r>
          </a:p>
          <a:p>
            <a:r>
              <a:rPr lang="en-US" sz="1100" dirty="0"/>
              <a:t>Zhengyi	164472_Lederberg_42	26.267	750	406	35	6	721	2	638	1.45e-33	139</a:t>
            </a:r>
          </a:p>
        </p:txBody>
      </p:sp>
      <p:sp>
        <p:nvSpPr>
          <p:cNvPr id="5" name="TextBox 4">
            <a:extLst>
              <a:ext uri="{FF2B5EF4-FFF2-40B4-BE49-F238E27FC236}">
                <a16:creationId xmlns:a16="http://schemas.microsoft.com/office/drawing/2014/main" id="{8645747F-60D5-E94A-8EB1-27BB758F9F56}"/>
              </a:ext>
            </a:extLst>
          </p:cNvPr>
          <p:cNvSpPr txBox="1"/>
          <p:nvPr/>
        </p:nvSpPr>
        <p:spPr>
          <a:xfrm>
            <a:off x="345989" y="6215449"/>
            <a:ext cx="11319509" cy="369332"/>
          </a:xfrm>
          <a:prstGeom prst="rect">
            <a:avLst/>
          </a:prstGeom>
          <a:noFill/>
        </p:spPr>
        <p:txBody>
          <a:bodyPr wrap="none" rtlCol="0">
            <a:spAutoFit/>
          </a:bodyPr>
          <a:lstStyle/>
          <a:p>
            <a:r>
              <a:rPr lang="en-US" dirty="0"/>
              <a:t>Often looks strange, because some entries run into the next tab – making the font smaller, or loading it into excel helps.  </a:t>
            </a:r>
          </a:p>
        </p:txBody>
      </p:sp>
    </p:spTree>
    <p:extLst>
      <p:ext uri="{BB962C8B-B14F-4D97-AF65-F5344CB8AC3E}">
        <p14:creationId xmlns:p14="http://schemas.microsoft.com/office/powerpoint/2010/main" val="436606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E737F2-AF59-974F-9BF6-27A1DC29A120}"/>
              </a:ext>
            </a:extLst>
          </p:cNvPr>
          <p:cNvSpPr txBox="1"/>
          <p:nvPr/>
        </p:nvSpPr>
        <p:spPr>
          <a:xfrm>
            <a:off x="93816" y="133703"/>
            <a:ext cx="12098184" cy="646331"/>
          </a:xfrm>
          <a:prstGeom prst="rect">
            <a:avLst/>
          </a:prstGeom>
          <a:noFill/>
        </p:spPr>
        <p:txBody>
          <a:bodyPr wrap="none" rtlCol="0">
            <a:spAutoFit/>
          </a:bodyPr>
          <a:lstStyle/>
          <a:p>
            <a:r>
              <a:rPr lang="en-US" dirty="0"/>
              <a:t>Default tabular output (–</a:t>
            </a:r>
            <a:r>
              <a:rPr lang="en-US" dirty="0" err="1"/>
              <a:t>outfmt</a:t>
            </a:r>
            <a:r>
              <a:rPr lang="en-US" dirty="0"/>
              <a:t> 7): gene all proteins in </a:t>
            </a:r>
            <a:r>
              <a:rPr lang="en-US" i="1" dirty="0" err="1"/>
              <a:t>Hfx</a:t>
            </a:r>
            <a:r>
              <a:rPr lang="en-US" i="1" dirty="0"/>
              <a:t>. </a:t>
            </a:r>
            <a:r>
              <a:rPr lang="en-US" i="1" dirty="0" err="1"/>
              <a:t>volcanii</a:t>
            </a:r>
            <a:r>
              <a:rPr lang="en-US" i="1" dirty="0"/>
              <a:t> </a:t>
            </a:r>
            <a:r>
              <a:rPr lang="en-US" dirty="0"/>
              <a:t>genome against a </a:t>
            </a:r>
            <a:r>
              <a:rPr lang="en-US" dirty="0" err="1"/>
              <a:t>nanohaloarchaeal</a:t>
            </a:r>
            <a:r>
              <a:rPr lang="en-US" dirty="0"/>
              <a:t> genome  (strain SG9)  </a:t>
            </a:r>
          </a:p>
          <a:p>
            <a:endParaRPr lang="en-US" dirty="0"/>
          </a:p>
        </p:txBody>
      </p:sp>
      <p:sp>
        <p:nvSpPr>
          <p:cNvPr id="6" name="Rectangle 5">
            <a:extLst>
              <a:ext uri="{FF2B5EF4-FFF2-40B4-BE49-F238E27FC236}">
                <a16:creationId xmlns:a16="http://schemas.microsoft.com/office/drawing/2014/main" id="{D246BCC5-5157-1E42-B322-BC5A88D5F6C2}"/>
              </a:ext>
            </a:extLst>
          </p:cNvPr>
          <p:cNvSpPr/>
          <p:nvPr/>
        </p:nvSpPr>
        <p:spPr>
          <a:xfrm>
            <a:off x="284205" y="558747"/>
            <a:ext cx="11623589" cy="5447645"/>
          </a:xfrm>
          <a:prstGeom prst="rect">
            <a:avLst/>
          </a:prstGeom>
        </p:spPr>
        <p:txBody>
          <a:bodyPr wrap="square">
            <a:spAutoFit/>
          </a:bodyPr>
          <a:lstStyle/>
          <a:p>
            <a:r>
              <a:rPr lang="en-US" sz="1200" dirty="0"/>
              <a:t># Query: WP_004040797.1 hypothetical protein [</a:t>
            </a:r>
            <a:r>
              <a:rPr lang="en-US" sz="1200" dirty="0" err="1"/>
              <a:t>Haloferax</a:t>
            </a:r>
            <a:r>
              <a:rPr lang="en-US" sz="1200" dirty="0"/>
              <a:t> </a:t>
            </a:r>
            <a:r>
              <a:rPr lang="en-US" sz="1200" dirty="0" err="1"/>
              <a:t>volcanii</a:t>
            </a:r>
            <a:r>
              <a:rPr lang="en-US" sz="1200" dirty="0"/>
              <a:t>]</a:t>
            </a:r>
          </a:p>
          <a:p>
            <a:r>
              <a:rPr lang="en-US" sz="1200" dirty="0"/>
              <a:t># Database: SG9.faa</a:t>
            </a:r>
          </a:p>
          <a:p>
            <a:r>
              <a:rPr lang="en-US" sz="1200" dirty="0"/>
              <a:t># Fields: query </a:t>
            </a:r>
            <a:r>
              <a:rPr lang="en-US" sz="1200" dirty="0" err="1"/>
              <a:t>acc.ver</a:t>
            </a:r>
            <a:r>
              <a:rPr lang="en-US" sz="1200" dirty="0"/>
              <a:t>, subject </a:t>
            </a:r>
            <a:r>
              <a:rPr lang="en-US" sz="1200" dirty="0" err="1"/>
              <a:t>acc.ver</a:t>
            </a:r>
            <a:r>
              <a:rPr lang="en-US" sz="1200" dirty="0"/>
              <a:t>, % identity, alignment length, mismatches, gap opens, q. start, q. end, s. start, s. end, </a:t>
            </a:r>
            <a:r>
              <a:rPr lang="en-US" sz="1200" dirty="0" err="1"/>
              <a:t>evalue</a:t>
            </a:r>
            <a:r>
              <a:rPr lang="en-US" sz="1200" dirty="0"/>
              <a:t>, bit score</a:t>
            </a:r>
          </a:p>
          <a:p>
            <a:r>
              <a:rPr lang="en-US" sz="1200" dirty="0"/>
              <a:t># 11 hits found</a:t>
            </a:r>
          </a:p>
          <a:p>
            <a:r>
              <a:rPr lang="en-US" sz="1200" dirty="0"/>
              <a:t>WP_004040797.1	AOV94602.1	45.000	20	11	0	66	85	1240	1259	0.14	26.6</a:t>
            </a:r>
          </a:p>
          <a:p>
            <a:r>
              <a:rPr lang="en-US" sz="1200" dirty="0"/>
              <a:t>WP_004040797.1	AOV95267.1	27.273	66	38	3	25	84	354	415	0.37	25.4</a:t>
            </a:r>
          </a:p>
          <a:p>
            <a:r>
              <a:rPr lang="en-US" sz="1200" dirty="0"/>
              <a:t>WP_004040797.1	AOV94348.1	50.000	14	7	0	104	117	44	57	2.8	22.7</a:t>
            </a:r>
          </a:p>
          <a:p>
            <a:r>
              <a:rPr lang="en-US" sz="1200" dirty="0"/>
              <a:t>WP_004040797.1	AOV94453.1	25.000	60	43	1	57	116	352	409	3.2	22.7</a:t>
            </a:r>
          </a:p>
          <a:p>
            <a:r>
              <a:rPr lang="en-US" sz="1200" dirty="0"/>
              <a:t>WP_004040797.1	AOV94962.1	27.869	61	42	2	15	73	547	607	3.2	22.3</a:t>
            </a:r>
          </a:p>
          <a:p>
            <a:r>
              <a:rPr lang="en-US" sz="1200" dirty="0"/>
              <a:t>WP_004040797.1	AOV94961.1	20.909	110	75	3	10	117	8	107	4.0	21.9</a:t>
            </a:r>
          </a:p>
          <a:p>
            <a:r>
              <a:rPr lang="en-US" sz="1200" dirty="0"/>
              <a:t>WP_004040797.1	AOV94654.1	66.667	15	5	0	82	96	314	328	6.7	21.6</a:t>
            </a:r>
          </a:p>
          <a:p>
            <a:r>
              <a:rPr lang="en-US" sz="1200" dirty="0"/>
              <a:t>WP_004040797.1	AOV94708.1	37.500	24	15	0	62	85	8	31	6.9	21.6</a:t>
            </a:r>
          </a:p>
          <a:p>
            <a:r>
              <a:rPr lang="en-US" sz="1200" dirty="0"/>
              <a:t>WP_004040797.1	AOV94738.1	41.935	31	18	0	30	60	487	517	7.9	21.2</a:t>
            </a:r>
          </a:p>
          <a:p>
            <a:r>
              <a:rPr lang="en-US" sz="1200" dirty="0"/>
              <a:t>WP_004040797.1	AOV94984.1	37.143	35	20	1	27	59	722	756	8.7	21.2</a:t>
            </a:r>
          </a:p>
          <a:p>
            <a:r>
              <a:rPr lang="en-US" sz="1200" dirty="0"/>
              <a:t>WP_004040797.1	AOV94472.1	28.235	85	57	1	6	86	142	226	9.4	21.2</a:t>
            </a:r>
          </a:p>
          <a:p>
            <a:r>
              <a:rPr lang="en-US" sz="1200" dirty="0"/>
              <a:t># BLASTP 2.7.1+</a:t>
            </a:r>
          </a:p>
          <a:p>
            <a:r>
              <a:rPr lang="en-US" sz="1200" dirty="0"/>
              <a:t># Query: WP_004040798.1 hypothetical protein [</a:t>
            </a:r>
            <a:r>
              <a:rPr lang="en-US" sz="1200" dirty="0" err="1"/>
              <a:t>Haloferax</a:t>
            </a:r>
            <a:r>
              <a:rPr lang="en-US" sz="1200" dirty="0"/>
              <a:t> </a:t>
            </a:r>
            <a:r>
              <a:rPr lang="en-US" sz="1200" dirty="0" err="1"/>
              <a:t>volcanii</a:t>
            </a:r>
            <a:r>
              <a:rPr lang="en-US" sz="1200" dirty="0"/>
              <a:t>]</a:t>
            </a:r>
          </a:p>
          <a:p>
            <a:r>
              <a:rPr lang="en-US" sz="1200" dirty="0"/>
              <a:t># Database: SG9.faa</a:t>
            </a:r>
          </a:p>
          <a:p>
            <a:r>
              <a:rPr lang="en-US" sz="1200" dirty="0"/>
              <a:t># Fields: query </a:t>
            </a:r>
            <a:r>
              <a:rPr lang="en-US" sz="1200" dirty="0" err="1"/>
              <a:t>acc.ver</a:t>
            </a:r>
            <a:r>
              <a:rPr lang="en-US" sz="1200" dirty="0"/>
              <a:t>, subject </a:t>
            </a:r>
            <a:r>
              <a:rPr lang="en-US" sz="1200" dirty="0" err="1"/>
              <a:t>acc.ver</a:t>
            </a:r>
            <a:r>
              <a:rPr lang="en-US" sz="1200" dirty="0"/>
              <a:t>, % identity, alignment length, mismatches, gap opens, q. start, q. end, s. start, s. end, </a:t>
            </a:r>
            <a:r>
              <a:rPr lang="en-US" sz="1200" dirty="0" err="1"/>
              <a:t>evalue</a:t>
            </a:r>
            <a:r>
              <a:rPr lang="en-US" sz="1200" dirty="0"/>
              <a:t>, bit score</a:t>
            </a:r>
          </a:p>
          <a:p>
            <a:r>
              <a:rPr lang="en-US" sz="1200" dirty="0"/>
              <a:t># 2 hits found</a:t>
            </a:r>
          </a:p>
          <a:p>
            <a:r>
              <a:rPr lang="en-US" sz="1200" dirty="0"/>
              <a:t>WP_004040798.1	AOV95137.1	28.889	45	32	0	7	51	15	59	0.23	25.8</a:t>
            </a:r>
          </a:p>
          <a:p>
            <a:r>
              <a:rPr lang="en-US" sz="1200" dirty="0"/>
              <a:t>WP_004040798.1	AOV95296.1	50.000	14	7	0	125	138	243	256	6.7	22.3</a:t>
            </a:r>
          </a:p>
          <a:p>
            <a:r>
              <a:rPr lang="en-US" sz="1200" dirty="0"/>
              <a:t># BLASTP 2.7.1+</a:t>
            </a:r>
          </a:p>
          <a:p>
            <a:r>
              <a:rPr lang="en-US" sz="1200" dirty="0"/>
              <a:t># Query: WP_004040800.1 hypothetical protein [</a:t>
            </a:r>
            <a:r>
              <a:rPr lang="en-US" sz="1200" dirty="0" err="1"/>
              <a:t>Haloferax</a:t>
            </a:r>
            <a:r>
              <a:rPr lang="en-US" sz="1200" dirty="0"/>
              <a:t> </a:t>
            </a:r>
            <a:r>
              <a:rPr lang="en-US" sz="1200" dirty="0" err="1"/>
              <a:t>volcanii</a:t>
            </a:r>
            <a:r>
              <a:rPr lang="en-US" sz="1200" dirty="0"/>
              <a:t>]</a:t>
            </a:r>
          </a:p>
          <a:p>
            <a:r>
              <a:rPr lang="en-US" sz="1200" dirty="0"/>
              <a:t># Database: SG9.faa</a:t>
            </a:r>
          </a:p>
          <a:p>
            <a:r>
              <a:rPr lang="en-US" sz="1200" dirty="0"/>
              <a:t># Fields: query </a:t>
            </a:r>
            <a:r>
              <a:rPr lang="en-US" sz="1200" dirty="0" err="1"/>
              <a:t>acc.ver</a:t>
            </a:r>
            <a:r>
              <a:rPr lang="en-US" sz="1200" dirty="0"/>
              <a:t>, subject </a:t>
            </a:r>
            <a:r>
              <a:rPr lang="en-US" sz="1200" dirty="0" err="1"/>
              <a:t>acc.ver</a:t>
            </a:r>
            <a:r>
              <a:rPr lang="en-US" sz="1200" dirty="0"/>
              <a:t>, % identity, alignment length, mismatches, gap opens, q. start, q. end, s. start, s. end, </a:t>
            </a:r>
            <a:r>
              <a:rPr lang="en-US" sz="1200" dirty="0" err="1"/>
              <a:t>evalue</a:t>
            </a:r>
            <a:r>
              <a:rPr lang="en-US" sz="1200" dirty="0"/>
              <a:t>, bit score</a:t>
            </a:r>
          </a:p>
          <a:p>
            <a:r>
              <a:rPr lang="en-US" sz="1200" dirty="0"/>
              <a:t># 13 hits found</a:t>
            </a:r>
          </a:p>
          <a:p>
            <a:r>
              <a:rPr lang="en-US" sz="1200" dirty="0"/>
              <a:t>WP_004040800.1	AOV94411.1	30.645	62	42	1	247	307	18	79	0.83	26.2</a:t>
            </a:r>
          </a:p>
          <a:p>
            <a:r>
              <a:rPr lang="en-US" sz="1200" dirty="0"/>
              <a:t>...  </a:t>
            </a:r>
          </a:p>
        </p:txBody>
      </p:sp>
      <p:sp>
        <p:nvSpPr>
          <p:cNvPr id="7" name="TextBox 6">
            <a:extLst>
              <a:ext uri="{FF2B5EF4-FFF2-40B4-BE49-F238E27FC236}">
                <a16:creationId xmlns:a16="http://schemas.microsoft.com/office/drawing/2014/main" id="{BBD02754-4A60-CE4D-AECB-4E8F7123FA81}"/>
              </a:ext>
            </a:extLst>
          </p:cNvPr>
          <p:cNvSpPr txBox="1"/>
          <p:nvPr/>
        </p:nvSpPr>
        <p:spPr>
          <a:xfrm>
            <a:off x="333632" y="6227805"/>
            <a:ext cx="6298519" cy="369332"/>
          </a:xfrm>
          <a:prstGeom prst="rect">
            <a:avLst/>
          </a:prstGeom>
          <a:noFill/>
        </p:spPr>
        <p:txBody>
          <a:bodyPr wrap="none" rtlCol="0">
            <a:spAutoFit/>
          </a:bodyPr>
          <a:lstStyle/>
          <a:p>
            <a:r>
              <a:rPr lang="en-US" dirty="0"/>
              <a:t>Continues for all ~4000 genes in the </a:t>
            </a:r>
            <a:r>
              <a:rPr lang="en-US" i="1" dirty="0" err="1"/>
              <a:t>Haloferax</a:t>
            </a:r>
            <a:r>
              <a:rPr lang="en-US" i="1" dirty="0"/>
              <a:t> </a:t>
            </a:r>
            <a:r>
              <a:rPr lang="en-US" i="1" dirty="0" err="1"/>
              <a:t>volcanii</a:t>
            </a:r>
            <a:r>
              <a:rPr lang="en-US" i="1" dirty="0"/>
              <a:t> </a:t>
            </a:r>
            <a:r>
              <a:rPr lang="en-US" dirty="0"/>
              <a:t>genome.  </a:t>
            </a:r>
          </a:p>
        </p:txBody>
      </p:sp>
    </p:spTree>
    <p:extLst>
      <p:ext uri="{BB962C8B-B14F-4D97-AF65-F5344CB8AC3E}">
        <p14:creationId xmlns:p14="http://schemas.microsoft.com/office/powerpoint/2010/main" val="3213856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Box 2">
            <a:extLst>
              <a:ext uri="{FF2B5EF4-FFF2-40B4-BE49-F238E27FC236}">
                <a16:creationId xmlns:a16="http://schemas.microsoft.com/office/drawing/2014/main" id="{16E636B0-2B45-764F-9367-A9E9D9A52D6C}"/>
              </a:ext>
            </a:extLst>
          </p:cNvPr>
          <p:cNvSpPr txBox="1">
            <a:spLocks noChangeArrowheads="1"/>
          </p:cNvSpPr>
          <p:nvPr/>
        </p:nvSpPr>
        <p:spPr bwMode="auto">
          <a:xfrm>
            <a:off x="290512" y="176345"/>
            <a:ext cx="580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400" b="1" dirty="0">
                <a:solidFill>
                  <a:srgbClr val="000000"/>
                </a:solidFill>
              </a:rPr>
              <a:t>To move files between local PC and server:</a:t>
            </a:r>
          </a:p>
        </p:txBody>
      </p:sp>
      <p:sp>
        <p:nvSpPr>
          <p:cNvPr id="79874" name="TextBox 3">
            <a:extLst>
              <a:ext uri="{FF2B5EF4-FFF2-40B4-BE49-F238E27FC236}">
                <a16:creationId xmlns:a16="http://schemas.microsoft.com/office/drawing/2014/main" id="{20B80A60-166C-D44E-8725-48385153543C}"/>
              </a:ext>
            </a:extLst>
          </p:cNvPr>
          <p:cNvSpPr txBox="1">
            <a:spLocks noChangeArrowheads="1"/>
          </p:cNvSpPr>
          <p:nvPr/>
        </p:nvSpPr>
        <p:spPr bwMode="auto">
          <a:xfrm>
            <a:off x="834259" y="752466"/>
            <a:ext cx="8610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000" b="1" dirty="0">
                <a:solidFill>
                  <a:srgbClr val="000000"/>
                </a:solidFill>
              </a:rPr>
              <a:t>For windows machines:  </a:t>
            </a:r>
            <a:br>
              <a:rPr lang="en-US" altLang="en-US" sz="2000" b="1" dirty="0">
                <a:solidFill>
                  <a:srgbClr val="000000"/>
                </a:solidFill>
              </a:rPr>
            </a:br>
            <a:r>
              <a:rPr lang="en-US" altLang="en-US" sz="2000" dirty="0">
                <a:solidFill>
                  <a:srgbClr val="000000"/>
                </a:solidFill>
              </a:rPr>
              <a:t>install </a:t>
            </a:r>
            <a:r>
              <a:rPr lang="en-US" altLang="en-US" sz="2000" dirty="0">
                <a:solidFill>
                  <a:srgbClr val="000000"/>
                </a:solidFill>
                <a:hlinkClick r:id="rId3"/>
              </a:rPr>
              <a:t>Filezilla</a:t>
            </a:r>
            <a:r>
              <a:rPr lang="en-US" altLang="en-US" sz="2000" dirty="0">
                <a:solidFill>
                  <a:srgbClr val="000000"/>
                </a:solidFill>
              </a:rPr>
              <a:t> client for transfer and putty as terminal.</a:t>
            </a:r>
            <a:br>
              <a:rPr lang="en-US" altLang="en-US" sz="2000" dirty="0">
                <a:solidFill>
                  <a:srgbClr val="000000"/>
                </a:solidFill>
              </a:rPr>
            </a:br>
            <a:endParaRPr lang="en-US" altLang="en-US" sz="2000" b="1" dirty="0">
              <a:solidFill>
                <a:srgbClr val="000000"/>
              </a:solidFill>
            </a:endParaRPr>
          </a:p>
          <a:p>
            <a:pPr fontAlgn="base">
              <a:spcBef>
                <a:spcPct val="0"/>
              </a:spcBef>
              <a:spcAft>
                <a:spcPct val="0"/>
              </a:spcAft>
              <a:buNone/>
            </a:pPr>
            <a:r>
              <a:rPr lang="en-US" altLang="en-US" sz="2000" b="1" dirty="0">
                <a:solidFill>
                  <a:srgbClr val="000000"/>
                </a:solidFill>
              </a:rPr>
              <a:t>For Macintosh computers:  </a:t>
            </a:r>
            <a:br>
              <a:rPr lang="en-US" altLang="en-US" sz="2000" b="1" dirty="0">
                <a:solidFill>
                  <a:srgbClr val="000000"/>
                </a:solidFill>
              </a:rPr>
            </a:br>
            <a:r>
              <a:rPr lang="en-US" altLang="en-US" sz="2000" dirty="0">
                <a:solidFill>
                  <a:srgbClr val="000000"/>
                </a:solidFill>
              </a:rPr>
              <a:t>install Filezilla (client!) from </a:t>
            </a:r>
            <a:r>
              <a:rPr lang="en-US" altLang="en-US" sz="2000" dirty="0">
                <a:solidFill>
                  <a:srgbClr val="000000"/>
                </a:solidFill>
                <a:hlinkClick r:id="rId3"/>
              </a:rPr>
              <a:t>https://filezilla-project.org/</a:t>
            </a:r>
            <a:endParaRPr lang="en-US" altLang="en-US" sz="2000" dirty="0">
              <a:solidFill>
                <a:srgbClr val="000000"/>
              </a:solidFill>
            </a:endParaRPr>
          </a:p>
        </p:txBody>
      </p:sp>
      <p:sp>
        <p:nvSpPr>
          <p:cNvPr id="2" name="TextBox 1">
            <a:extLst>
              <a:ext uri="{FF2B5EF4-FFF2-40B4-BE49-F238E27FC236}">
                <a16:creationId xmlns:a16="http://schemas.microsoft.com/office/drawing/2014/main" id="{C8817260-EC51-A547-9CC0-D3DC676FE1DA}"/>
              </a:ext>
            </a:extLst>
          </p:cNvPr>
          <p:cNvSpPr txBox="1"/>
          <p:nvPr/>
        </p:nvSpPr>
        <p:spPr>
          <a:xfrm>
            <a:off x="290512" y="3388592"/>
            <a:ext cx="8322919" cy="461665"/>
          </a:xfrm>
          <a:prstGeom prst="rect">
            <a:avLst/>
          </a:prstGeom>
          <a:noFill/>
        </p:spPr>
        <p:txBody>
          <a:bodyPr wrap="none" rtlCol="0">
            <a:spAutoFit/>
          </a:bodyPr>
          <a:lstStyle/>
          <a:p>
            <a:r>
              <a:rPr lang="en-US" sz="2400" b="1" dirty="0"/>
              <a:t>To establish a command line connection via </a:t>
            </a:r>
            <a:r>
              <a:rPr lang="en-US" sz="2400" b="1" dirty="0" err="1"/>
              <a:t>ssh</a:t>
            </a:r>
            <a:r>
              <a:rPr lang="en-US" sz="2400" b="1" dirty="0"/>
              <a:t> (secure shell): </a:t>
            </a:r>
          </a:p>
        </p:txBody>
      </p:sp>
      <p:sp>
        <p:nvSpPr>
          <p:cNvPr id="5" name="TextBox 3">
            <a:extLst>
              <a:ext uri="{FF2B5EF4-FFF2-40B4-BE49-F238E27FC236}">
                <a16:creationId xmlns:a16="http://schemas.microsoft.com/office/drawing/2014/main" id="{973A2F0B-C4E4-2444-8E97-A860C4D298C9}"/>
              </a:ext>
            </a:extLst>
          </p:cNvPr>
          <p:cNvSpPr txBox="1">
            <a:spLocks noChangeArrowheads="1"/>
          </p:cNvSpPr>
          <p:nvPr/>
        </p:nvSpPr>
        <p:spPr bwMode="auto">
          <a:xfrm>
            <a:off x="834259" y="3949505"/>
            <a:ext cx="1135774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000" b="1" dirty="0">
                <a:solidFill>
                  <a:srgbClr val="000000"/>
                </a:solidFill>
              </a:rPr>
              <a:t>For windows machines:  </a:t>
            </a:r>
            <a:br>
              <a:rPr lang="en-US" altLang="en-US" sz="2000" b="1" dirty="0">
                <a:solidFill>
                  <a:srgbClr val="000000"/>
                </a:solidFill>
              </a:rPr>
            </a:br>
            <a:r>
              <a:rPr lang="en-US" altLang="en-US" sz="2000" dirty="0">
                <a:solidFill>
                  <a:srgbClr val="000000"/>
                </a:solidFill>
              </a:rPr>
              <a:t>Use PuTTY to establish an </a:t>
            </a:r>
            <a:r>
              <a:rPr lang="en-US" altLang="en-US" sz="2000" dirty="0" err="1">
                <a:solidFill>
                  <a:srgbClr val="000000"/>
                </a:solidFill>
              </a:rPr>
              <a:t>ssh</a:t>
            </a:r>
            <a:r>
              <a:rPr lang="en-US" altLang="en-US" sz="2000" dirty="0">
                <a:solidFill>
                  <a:srgbClr val="000000"/>
                </a:solidFill>
              </a:rPr>
              <a:t> connection</a:t>
            </a:r>
            <a:br>
              <a:rPr lang="en-US" altLang="en-US" sz="2000" dirty="0">
                <a:solidFill>
                  <a:srgbClr val="000000"/>
                </a:solidFill>
              </a:rPr>
            </a:br>
            <a:r>
              <a:rPr lang="en-US" altLang="en-US" sz="2000" i="1" dirty="0">
                <a:solidFill>
                  <a:srgbClr val="000000"/>
                </a:solidFill>
              </a:rPr>
              <a:t>There are more user-friendly programs (e.g., </a:t>
            </a:r>
            <a:r>
              <a:rPr lang="en-US" altLang="en-US" sz="2000" i="1" dirty="0" err="1">
                <a:solidFill>
                  <a:srgbClr val="000000"/>
                </a:solidFill>
              </a:rPr>
              <a:t>Bitvise</a:t>
            </a:r>
            <a:r>
              <a:rPr lang="en-US" altLang="en-US" sz="2000" i="1" dirty="0">
                <a:solidFill>
                  <a:srgbClr val="000000"/>
                </a:solidFill>
              </a:rPr>
              <a:t> SSH Client); however, UConn’s bioinformatics cluster Xanadu uses different nodes for file transfer and </a:t>
            </a:r>
            <a:r>
              <a:rPr lang="en-US" altLang="en-US" sz="2000" i="1" dirty="0" err="1">
                <a:solidFill>
                  <a:srgbClr val="000000"/>
                </a:solidFill>
              </a:rPr>
              <a:t>ssh</a:t>
            </a:r>
            <a:r>
              <a:rPr lang="en-US" altLang="en-US" sz="2000" i="1" dirty="0">
                <a:solidFill>
                  <a:srgbClr val="000000"/>
                </a:solidFill>
              </a:rPr>
              <a:t> connections, thus the programs with more bells and whistles that assume the same address for both don’t help much, and mainly create confusion.  </a:t>
            </a:r>
          </a:p>
          <a:p>
            <a:pPr fontAlgn="base">
              <a:spcBef>
                <a:spcPct val="0"/>
              </a:spcBef>
              <a:spcAft>
                <a:spcPct val="0"/>
              </a:spcAft>
              <a:buNone/>
            </a:pPr>
            <a:endParaRPr lang="en-US" altLang="en-US" sz="2000" b="1" i="1" dirty="0">
              <a:solidFill>
                <a:srgbClr val="000000"/>
              </a:solidFill>
            </a:endParaRPr>
          </a:p>
          <a:p>
            <a:pPr fontAlgn="base">
              <a:spcBef>
                <a:spcPct val="0"/>
              </a:spcBef>
              <a:spcAft>
                <a:spcPct val="0"/>
              </a:spcAft>
              <a:buNone/>
            </a:pPr>
            <a:r>
              <a:rPr lang="en-US" altLang="en-US" sz="2000" b="1" dirty="0">
                <a:solidFill>
                  <a:srgbClr val="000000"/>
                </a:solidFill>
              </a:rPr>
              <a:t>For Macintosh computers:  </a:t>
            </a:r>
            <a:br>
              <a:rPr lang="en-US" altLang="en-US" sz="2000" b="1" dirty="0">
                <a:solidFill>
                  <a:srgbClr val="000000"/>
                </a:solidFill>
              </a:rPr>
            </a:br>
            <a:r>
              <a:rPr lang="en-US" altLang="en-US" sz="2000" dirty="0">
                <a:solidFill>
                  <a:srgbClr val="000000"/>
                </a:solidFill>
              </a:rPr>
              <a:t>Use the terminal program that is part of the operating system (in the Applications/Utilities folder)</a:t>
            </a:r>
          </a:p>
        </p:txBody>
      </p:sp>
      <p:sp>
        <p:nvSpPr>
          <p:cNvPr id="3" name="TextBox 2">
            <a:extLst>
              <a:ext uri="{FF2B5EF4-FFF2-40B4-BE49-F238E27FC236}">
                <a16:creationId xmlns:a16="http://schemas.microsoft.com/office/drawing/2014/main" id="{D54BD467-1DEE-BE3D-07E3-78CE31452AB8}"/>
              </a:ext>
            </a:extLst>
          </p:cNvPr>
          <p:cNvSpPr txBox="1"/>
          <p:nvPr/>
        </p:nvSpPr>
        <p:spPr>
          <a:xfrm>
            <a:off x="328351" y="2673590"/>
            <a:ext cx="8557151" cy="400110"/>
          </a:xfrm>
          <a:prstGeom prst="rect">
            <a:avLst/>
          </a:prstGeom>
          <a:noFill/>
        </p:spPr>
        <p:txBody>
          <a:bodyPr wrap="none" rtlCol="0">
            <a:spAutoFit/>
          </a:bodyPr>
          <a:lstStyle/>
          <a:p>
            <a:r>
              <a:rPr lang="en-US" sz="2000" dirty="0"/>
              <a:t>Filezilla also allows you to change file permissions and to create new directories. </a:t>
            </a:r>
          </a:p>
        </p:txBody>
      </p:sp>
    </p:spTree>
    <p:extLst>
      <p:ext uri="{BB962C8B-B14F-4D97-AF65-F5344CB8AC3E}">
        <p14:creationId xmlns:p14="http://schemas.microsoft.com/office/powerpoint/2010/main" val="208105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3148-07A0-CE4D-99EE-ED940B967893}"/>
              </a:ext>
            </a:extLst>
          </p:cNvPr>
          <p:cNvSpPr>
            <a:spLocks noGrp="1"/>
          </p:cNvSpPr>
          <p:nvPr>
            <p:ph type="title"/>
          </p:nvPr>
        </p:nvSpPr>
        <p:spPr>
          <a:xfrm>
            <a:off x="207579" y="-191923"/>
            <a:ext cx="10515600" cy="1325563"/>
          </a:xfrm>
        </p:spPr>
        <p:txBody>
          <a:bodyPr/>
          <a:lstStyle/>
          <a:p>
            <a:r>
              <a:rPr lang="en-US" dirty="0" err="1"/>
              <a:t>dotplot</a:t>
            </a:r>
            <a:endParaRPr lang="en-US" dirty="0"/>
          </a:p>
        </p:txBody>
      </p:sp>
      <p:sp>
        <p:nvSpPr>
          <p:cNvPr id="3" name="Content Placeholder 2">
            <a:extLst>
              <a:ext uri="{FF2B5EF4-FFF2-40B4-BE49-F238E27FC236}">
                <a16:creationId xmlns:a16="http://schemas.microsoft.com/office/drawing/2014/main" id="{4E7ED33E-F307-2640-A1DC-D8CFEE318008}"/>
              </a:ext>
            </a:extLst>
          </p:cNvPr>
          <p:cNvSpPr>
            <a:spLocks noGrp="1"/>
          </p:cNvSpPr>
          <p:nvPr>
            <p:ph idx="1"/>
          </p:nvPr>
        </p:nvSpPr>
        <p:spPr>
          <a:xfrm>
            <a:off x="470338" y="848163"/>
            <a:ext cx="11049000" cy="4351338"/>
          </a:xfrm>
        </p:spPr>
        <p:txBody>
          <a:bodyPr/>
          <a:lstStyle/>
          <a:p>
            <a:pPr marL="0" indent="0">
              <a:buNone/>
            </a:pPr>
            <a:r>
              <a:rPr lang="en-US" sz="2800" dirty="0"/>
              <a:t>The easiest way (provided the program runs on your computer) to align two sequences is to use a </a:t>
            </a:r>
            <a:r>
              <a:rPr lang="en-US" sz="2800" dirty="0">
                <a:hlinkClick r:id="rId2"/>
              </a:rPr>
              <a:t>dotplot</a:t>
            </a:r>
            <a:r>
              <a:rPr lang="en-US" sz="2800" dirty="0"/>
              <a:t> or </a:t>
            </a:r>
            <a:r>
              <a:rPr lang="en-US" sz="2800" dirty="0">
                <a:hlinkClick r:id="rId3"/>
              </a:rPr>
              <a:t>gepard</a:t>
            </a:r>
            <a:r>
              <a:rPr lang="en-US" sz="2800" dirty="0"/>
              <a:t>.</a:t>
            </a:r>
          </a:p>
          <a:p>
            <a:pPr marL="0" indent="0">
              <a:buNone/>
            </a:pPr>
            <a:r>
              <a:rPr lang="en-US" sz="2800" dirty="0"/>
              <a:t>In realistic implementations a window of 5 to 20 nucleotides or amino acids is slid along one of the axes (i.e., sequences) and compared to every possible window on the other axis (sequence). </a:t>
            </a:r>
            <a:br>
              <a:rPr lang="en-US" sz="2800" dirty="0"/>
            </a:br>
            <a:r>
              <a:rPr lang="en-US" sz="2800" dirty="0"/>
              <a:t>The dot intensity can be adjusted to reflect the percent identity (or similarity) in the two windows. </a:t>
            </a:r>
          </a:p>
        </p:txBody>
      </p:sp>
      <p:pic>
        <p:nvPicPr>
          <p:cNvPr id="1026" name="Picture 2" descr="repetitive domains">
            <a:extLst>
              <a:ext uri="{FF2B5EF4-FFF2-40B4-BE49-F238E27FC236}">
                <a16:creationId xmlns:a16="http://schemas.microsoft.com/office/drawing/2014/main" id="{52825D70-0E7F-AF4D-A9A3-A6F561A3E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139" y="3599301"/>
            <a:ext cx="31877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9EDEC3-E82C-BB45-8B64-9CFE901D7AF7}"/>
              </a:ext>
            </a:extLst>
          </p:cNvPr>
          <p:cNvSpPr txBox="1"/>
          <p:nvPr/>
        </p:nvSpPr>
        <p:spPr>
          <a:xfrm>
            <a:off x="778967" y="6009837"/>
            <a:ext cx="588224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Example of 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dotplot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comparison of a protein with 13 repeated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domians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compared against itself </a:t>
            </a:r>
          </a:p>
        </p:txBody>
      </p:sp>
    </p:spTree>
    <p:extLst>
      <p:ext uri="{BB962C8B-B14F-4D97-AF65-F5344CB8AC3E}">
        <p14:creationId xmlns:p14="http://schemas.microsoft.com/office/powerpoint/2010/main" val="1084509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B621-1871-F64E-9864-85F30A9B60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0EACA1-3171-644F-BDBD-A1CBA7D4839C}"/>
              </a:ext>
            </a:extLst>
          </p:cNvPr>
          <p:cNvSpPr>
            <a:spLocks noGrp="1"/>
          </p:cNvSpPr>
          <p:nvPr>
            <p:ph idx="1"/>
          </p:nvPr>
        </p:nvSpPr>
        <p:spPr>
          <a:xfrm>
            <a:off x="393356" y="2000035"/>
            <a:ext cx="3793388" cy="4351338"/>
          </a:xfrm>
        </p:spPr>
        <p:txBody>
          <a:bodyPr/>
          <a:lstStyle/>
          <a:p>
            <a:pPr marL="0" indent="0">
              <a:buNone/>
            </a:pPr>
            <a:r>
              <a:rPr lang="en-US" dirty="0"/>
              <a:t>Alignment of a protein against itself consisting of multiple repeated domains </a:t>
            </a:r>
          </a:p>
        </p:txBody>
      </p:sp>
      <p:pic>
        <p:nvPicPr>
          <p:cNvPr id="4" name="Picture 3">
            <a:extLst>
              <a:ext uri="{FF2B5EF4-FFF2-40B4-BE49-F238E27FC236}">
                <a16:creationId xmlns:a16="http://schemas.microsoft.com/office/drawing/2014/main" id="{C12AB733-9C55-1145-BD17-8F7B55D1C341}"/>
              </a:ext>
            </a:extLst>
          </p:cNvPr>
          <p:cNvPicPr>
            <a:picLocks noChangeAspect="1"/>
          </p:cNvPicPr>
          <p:nvPr/>
        </p:nvPicPr>
        <p:blipFill>
          <a:blip r:embed="rId2"/>
          <a:stretch>
            <a:fillRect/>
          </a:stretch>
        </p:blipFill>
        <p:spPr>
          <a:xfrm>
            <a:off x="4186744" y="0"/>
            <a:ext cx="8005256" cy="6351373"/>
          </a:xfrm>
          <a:prstGeom prst="rect">
            <a:avLst/>
          </a:prstGeom>
        </p:spPr>
      </p:pic>
      <p:sp>
        <p:nvSpPr>
          <p:cNvPr id="5" name="TextBox 4">
            <a:extLst>
              <a:ext uri="{FF2B5EF4-FFF2-40B4-BE49-F238E27FC236}">
                <a16:creationId xmlns:a16="http://schemas.microsoft.com/office/drawing/2014/main" id="{0890D25C-6796-804A-B854-1F3B58A31F71}"/>
              </a:ext>
            </a:extLst>
          </p:cNvPr>
          <p:cNvSpPr txBox="1"/>
          <p:nvPr/>
        </p:nvSpPr>
        <p:spPr>
          <a:xfrm>
            <a:off x="0" y="6476054"/>
            <a:ext cx="57870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from: 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myhits.sib.swiss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/util/</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dotlet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/doc/</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repeats.html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30093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4CB25-676D-8A48-A3F8-1B17E6B39E1F}"/>
              </a:ext>
            </a:extLst>
          </p:cNvPr>
          <p:cNvSpPr>
            <a:spLocks noGrp="1"/>
          </p:cNvSpPr>
          <p:nvPr>
            <p:ph idx="1"/>
          </p:nvPr>
        </p:nvSpPr>
        <p:spPr>
          <a:xfrm>
            <a:off x="640492" y="597313"/>
            <a:ext cx="10515600" cy="1065856"/>
          </a:xfrm>
        </p:spPr>
        <p:txBody>
          <a:bodyPr/>
          <a:lstStyle/>
          <a:p>
            <a:pPr marL="0" indent="0">
              <a:buNone/>
            </a:pPr>
            <a:r>
              <a:rPr lang="en-US" dirty="0" err="1"/>
              <a:t>dotplots</a:t>
            </a:r>
            <a:r>
              <a:rPr lang="en-US" dirty="0"/>
              <a:t>  can also be used to compare a DNA sequence (in the three forward reading frames) against a protein: </a:t>
            </a:r>
          </a:p>
        </p:txBody>
      </p:sp>
      <p:pic>
        <p:nvPicPr>
          <p:cNvPr id="2050" name="Picture 2" descr="exons in dotlet">
            <a:extLst>
              <a:ext uri="{FF2B5EF4-FFF2-40B4-BE49-F238E27FC236}">
                <a16:creationId xmlns:a16="http://schemas.microsoft.com/office/drawing/2014/main" id="{6632C4E4-B50B-EA43-855C-0DE96DF0E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63" y="2656703"/>
            <a:ext cx="6762571" cy="24837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A4D9A8-E9F8-E647-80AC-C93C149C95E9}"/>
              </a:ext>
            </a:extLst>
          </p:cNvPr>
          <p:cNvSpPr txBox="1"/>
          <p:nvPr/>
        </p:nvSpPr>
        <p:spPr>
          <a:xfrm>
            <a:off x="4497859" y="2067722"/>
            <a:ext cx="48309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 encoding the V-ATPases A SU in Arabidopsis </a:t>
            </a:r>
          </a:p>
        </p:txBody>
      </p:sp>
      <p:sp>
        <p:nvSpPr>
          <p:cNvPr id="5" name="TextBox 4">
            <a:extLst>
              <a:ext uri="{FF2B5EF4-FFF2-40B4-BE49-F238E27FC236}">
                <a16:creationId xmlns:a16="http://schemas.microsoft.com/office/drawing/2014/main" id="{F74AFF36-C4BB-DA4A-B31A-8C6D602D1159}"/>
              </a:ext>
            </a:extLst>
          </p:cNvPr>
          <p:cNvSpPr txBox="1"/>
          <p:nvPr/>
        </p:nvSpPr>
        <p:spPr>
          <a:xfrm rot="16200000">
            <a:off x="1940011" y="3448133"/>
            <a:ext cx="303781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protein sequence of the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V-ATPases A SU in Arabidopsis </a:t>
            </a:r>
          </a:p>
        </p:txBody>
      </p:sp>
    </p:spTree>
    <p:extLst>
      <p:ext uri="{BB962C8B-B14F-4D97-AF65-F5344CB8AC3E}">
        <p14:creationId xmlns:p14="http://schemas.microsoft.com/office/powerpoint/2010/main" val="413366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1F1140-411F-914E-998F-A13F5FFE6A61}"/>
              </a:ext>
            </a:extLst>
          </p:cNvPr>
          <p:cNvSpPr>
            <a:spLocks noGrp="1"/>
          </p:cNvSpPr>
          <p:nvPr>
            <p:ph idx="1"/>
          </p:nvPr>
        </p:nvSpPr>
        <p:spPr>
          <a:xfrm>
            <a:off x="222250" y="145852"/>
            <a:ext cx="10515600" cy="744581"/>
          </a:xfrm>
        </p:spPr>
        <p:txBody>
          <a:bodyPr/>
          <a:lstStyle/>
          <a:p>
            <a:pPr marL="0" indent="0">
              <a:buNone/>
            </a:pPr>
            <a:r>
              <a:rPr lang="en-US" dirty="0"/>
              <a:t>Optimal alignments </a:t>
            </a:r>
          </a:p>
        </p:txBody>
      </p:sp>
      <p:sp>
        <p:nvSpPr>
          <p:cNvPr id="4" name="TextBox 3">
            <a:extLst>
              <a:ext uri="{FF2B5EF4-FFF2-40B4-BE49-F238E27FC236}">
                <a16:creationId xmlns:a16="http://schemas.microsoft.com/office/drawing/2014/main" id="{6210A308-8C00-B44A-A1E4-D9C81C752FE8}"/>
              </a:ext>
            </a:extLst>
          </p:cNvPr>
          <p:cNvSpPr txBox="1"/>
          <p:nvPr/>
        </p:nvSpPr>
        <p:spPr>
          <a:xfrm>
            <a:off x="280415" y="692801"/>
            <a:ext cx="11207578" cy="2031325"/>
          </a:xfrm>
          <a:prstGeom prst="rect">
            <a:avLst/>
          </a:prstGeom>
          <a:noFill/>
        </p:spPr>
        <p:txBody>
          <a:bodyPr wrap="square" rtlCol="0">
            <a:spAutoFit/>
          </a:bodyPr>
          <a:lstStyle/>
          <a:p>
            <a:r>
              <a:rPr lang="en-US" dirty="0"/>
              <a:t>For pairwise (this has been extended to three sequences) </a:t>
            </a:r>
            <a:r>
              <a:rPr lang="en-US" b="1" dirty="0"/>
              <a:t>dynamic programming </a:t>
            </a:r>
            <a:r>
              <a:rPr lang="en-US" dirty="0"/>
              <a:t>algorithms have been developed that guarantee to find an optimal alignment (given a scoring matrix and gap penalties) (and you can use shuffling to assess significance of the score) </a:t>
            </a:r>
          </a:p>
          <a:p>
            <a:r>
              <a:rPr lang="en-US" dirty="0"/>
              <a:t>The most famous of these are the Needleman Wunsch and the Smith Waterman algorithms.  </a:t>
            </a:r>
          </a:p>
          <a:p>
            <a:r>
              <a:rPr lang="en-US" dirty="0"/>
              <a:t>Wikipedia has a good description of the </a:t>
            </a:r>
            <a:r>
              <a:rPr lang="en-US" dirty="0">
                <a:hlinkClick r:id="rId2"/>
              </a:rPr>
              <a:t>Smith–Waterman algorithm</a:t>
            </a:r>
            <a:endParaRPr lang="en-US" dirty="0"/>
          </a:p>
          <a:p>
            <a:endParaRPr lang="en-US" dirty="0"/>
          </a:p>
          <a:p>
            <a:r>
              <a:rPr lang="en-US" dirty="0"/>
              <a:t>You write down the sequences on the two axes, and starting at the upper left fill in the maximum score for each field </a:t>
            </a:r>
          </a:p>
        </p:txBody>
      </p:sp>
      <p:pic>
        <p:nvPicPr>
          <p:cNvPr id="4098" name="Picture 2">
            <a:extLst>
              <a:ext uri="{FF2B5EF4-FFF2-40B4-BE49-F238E27FC236}">
                <a16:creationId xmlns:a16="http://schemas.microsoft.com/office/drawing/2014/main" id="{78F2A5E4-01D4-D74F-AF40-EA9CFB723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5" y="2800325"/>
            <a:ext cx="3587392" cy="394613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displaystyle H_{ij}=\max {\begin{cases}H_{i-1,j-1}+s(a_{i},b_{j}),\\H_{i-1,j}-W_{1},\\H_{i,j-1}-W_{1},\\0\end{cases}}}">
            <a:extLst>
              <a:ext uri="{FF2B5EF4-FFF2-40B4-BE49-F238E27FC236}">
                <a16:creationId xmlns:a16="http://schemas.microsoft.com/office/drawing/2014/main" id="{27E40E97-5FD0-0E4B-9ABC-5A0623E4AC4F}"/>
              </a:ext>
            </a:extLst>
          </p:cNvPr>
          <p:cNvSpPr>
            <a:spLocks noChangeAspect="1" noChangeArrowheads="1"/>
          </p:cNvSpPr>
          <p:nvPr/>
        </p:nvSpPr>
        <p:spPr bwMode="auto">
          <a:xfrm>
            <a:off x="6985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isplaystyle H_{ij}=\max {\begin{cases}H_{i-1,j-1}+s(a_{i},b_{j}),\\H_{i-1,j}-W_{1},\\H_{i,j-1}-W_{1},\\0\end{cases}}}">
            <a:extLst>
              <a:ext uri="{FF2B5EF4-FFF2-40B4-BE49-F238E27FC236}">
                <a16:creationId xmlns:a16="http://schemas.microsoft.com/office/drawing/2014/main" id="{C5DBEBC7-4F8B-704D-A2A3-3FE11DD47424}"/>
              </a:ext>
            </a:extLst>
          </p:cNvPr>
          <p:cNvSpPr>
            <a:spLocks noChangeAspect="1" noChangeArrowheads="1"/>
          </p:cNvSpPr>
          <p:nvPr/>
        </p:nvSpPr>
        <p:spPr bwMode="auto">
          <a:xfrm>
            <a:off x="222250" y="84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B092BF41-B269-524B-B724-76207ECF2602}"/>
              </a:ext>
            </a:extLst>
          </p:cNvPr>
          <p:cNvPicPr>
            <a:picLocks noChangeAspect="1"/>
          </p:cNvPicPr>
          <p:nvPr/>
        </p:nvPicPr>
        <p:blipFill>
          <a:blip r:embed="rId4"/>
          <a:stretch>
            <a:fillRect/>
          </a:stretch>
        </p:blipFill>
        <p:spPr>
          <a:xfrm>
            <a:off x="4290649" y="3151795"/>
            <a:ext cx="5103451" cy="2544221"/>
          </a:xfrm>
          <a:prstGeom prst="rect">
            <a:avLst/>
          </a:prstGeom>
        </p:spPr>
      </p:pic>
      <p:sp>
        <p:nvSpPr>
          <p:cNvPr id="12" name="TextBox 11">
            <a:extLst>
              <a:ext uri="{FF2B5EF4-FFF2-40B4-BE49-F238E27FC236}">
                <a16:creationId xmlns:a16="http://schemas.microsoft.com/office/drawing/2014/main" id="{A2980C4A-26E7-E14D-BC77-A333F2E489B9}"/>
              </a:ext>
            </a:extLst>
          </p:cNvPr>
          <p:cNvSpPr txBox="1"/>
          <p:nvPr/>
        </p:nvSpPr>
        <p:spPr>
          <a:xfrm>
            <a:off x="4238367" y="2787001"/>
            <a:ext cx="3046540" cy="369332"/>
          </a:xfrm>
          <a:prstGeom prst="rect">
            <a:avLst/>
          </a:prstGeom>
          <a:noFill/>
        </p:spPr>
        <p:txBody>
          <a:bodyPr wrap="none" rtlCol="0">
            <a:spAutoFit/>
          </a:bodyPr>
          <a:lstStyle/>
          <a:p>
            <a:r>
              <a:rPr lang="en-US" dirty="0"/>
              <a:t>Assuming a linear gap penalty:</a:t>
            </a:r>
          </a:p>
        </p:txBody>
      </p:sp>
      <p:pic>
        <p:nvPicPr>
          <p:cNvPr id="13" name="Picture 12">
            <a:extLst>
              <a:ext uri="{FF2B5EF4-FFF2-40B4-BE49-F238E27FC236}">
                <a16:creationId xmlns:a16="http://schemas.microsoft.com/office/drawing/2014/main" id="{C9BF5C0F-DA2D-CB44-BAB0-2D3A1F3629F1}"/>
              </a:ext>
            </a:extLst>
          </p:cNvPr>
          <p:cNvPicPr>
            <a:picLocks noChangeAspect="1"/>
          </p:cNvPicPr>
          <p:nvPr/>
        </p:nvPicPr>
        <p:blipFill>
          <a:blip r:embed="rId5"/>
          <a:stretch>
            <a:fillRect/>
          </a:stretch>
        </p:blipFill>
        <p:spPr>
          <a:xfrm>
            <a:off x="9338900" y="3090760"/>
            <a:ext cx="2797899" cy="3440554"/>
          </a:xfrm>
          <a:prstGeom prst="rect">
            <a:avLst/>
          </a:prstGeom>
        </p:spPr>
      </p:pic>
      <p:pic>
        <p:nvPicPr>
          <p:cNvPr id="15" name="Picture 14">
            <a:extLst>
              <a:ext uri="{FF2B5EF4-FFF2-40B4-BE49-F238E27FC236}">
                <a16:creationId xmlns:a16="http://schemas.microsoft.com/office/drawing/2014/main" id="{C4F0D1EF-6105-A049-A3CC-7A8D8705CA30}"/>
              </a:ext>
            </a:extLst>
          </p:cNvPr>
          <p:cNvPicPr>
            <a:picLocks noChangeAspect="1"/>
          </p:cNvPicPr>
          <p:nvPr/>
        </p:nvPicPr>
        <p:blipFill>
          <a:blip r:embed="rId6"/>
          <a:stretch>
            <a:fillRect/>
          </a:stretch>
        </p:blipFill>
        <p:spPr>
          <a:xfrm>
            <a:off x="4162590" y="5820032"/>
            <a:ext cx="4616953" cy="912379"/>
          </a:xfrm>
          <a:prstGeom prst="rect">
            <a:avLst/>
          </a:prstGeom>
        </p:spPr>
      </p:pic>
    </p:spTree>
    <p:extLst>
      <p:ext uri="{BB962C8B-B14F-4D97-AF65-F5344CB8AC3E}">
        <p14:creationId xmlns:p14="http://schemas.microsoft.com/office/powerpoint/2010/main" val="1694665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DE4B646-4035-F04C-A15B-3ECEA5056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12" y="428374"/>
            <a:ext cx="4546990" cy="63657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EE0AC9-4EEB-704B-BC37-3912991AFD9F}"/>
              </a:ext>
            </a:extLst>
          </p:cNvPr>
          <p:cNvSpPr txBox="1"/>
          <p:nvPr/>
        </p:nvSpPr>
        <p:spPr>
          <a:xfrm>
            <a:off x="5182483" y="199079"/>
            <a:ext cx="7157798" cy="923330"/>
          </a:xfrm>
          <a:prstGeom prst="rect">
            <a:avLst/>
          </a:prstGeom>
          <a:noFill/>
        </p:spPr>
        <p:txBody>
          <a:bodyPr wrap="square" rtlCol="0">
            <a:spAutoFit/>
          </a:bodyPr>
          <a:lstStyle/>
          <a:p>
            <a:endParaRPr lang="en-US" dirty="0"/>
          </a:p>
          <a:p>
            <a:r>
              <a:rPr lang="en-US" dirty="0"/>
              <a:t>The Needleman-Wunsch algorithm differs in that it allows for cells to have </a:t>
            </a:r>
          </a:p>
          <a:p>
            <a:r>
              <a:rPr lang="en-US" dirty="0"/>
              <a:t>negative scores.  A step by step version is </a:t>
            </a:r>
            <a:r>
              <a:rPr lang="en-US" dirty="0">
                <a:hlinkClick r:id="rId3"/>
              </a:rPr>
              <a:t>here</a:t>
            </a:r>
            <a:r>
              <a:rPr lang="en-US" dirty="0"/>
              <a:t>  or more readable </a:t>
            </a:r>
            <a:r>
              <a:rPr lang="en-US" dirty="0">
                <a:hlinkClick r:id="rId4"/>
              </a:rPr>
              <a:t>here</a:t>
            </a:r>
            <a:endParaRPr lang="en-US" dirty="0"/>
          </a:p>
        </p:txBody>
      </p:sp>
      <p:sp>
        <p:nvSpPr>
          <p:cNvPr id="7" name="Rectangle 6">
            <a:extLst>
              <a:ext uri="{FF2B5EF4-FFF2-40B4-BE49-F238E27FC236}">
                <a16:creationId xmlns:a16="http://schemas.microsoft.com/office/drawing/2014/main" id="{66B3359E-262C-2446-87C4-0EDD257ADDCB}"/>
              </a:ext>
            </a:extLst>
          </p:cNvPr>
          <p:cNvSpPr/>
          <p:nvPr/>
        </p:nvSpPr>
        <p:spPr>
          <a:xfrm>
            <a:off x="253356" y="14413"/>
            <a:ext cx="4444230" cy="369332"/>
          </a:xfrm>
          <a:prstGeom prst="rect">
            <a:avLst/>
          </a:prstGeom>
        </p:spPr>
        <p:txBody>
          <a:bodyPr wrap="none">
            <a:spAutoFit/>
          </a:bodyPr>
          <a:lstStyle/>
          <a:p>
            <a:r>
              <a:rPr lang="en-US" dirty="0"/>
              <a:t>Trace back from the highest number to zero.  </a:t>
            </a:r>
          </a:p>
        </p:txBody>
      </p:sp>
      <p:pic>
        <p:nvPicPr>
          <p:cNvPr id="9" name="Picture 8">
            <a:extLst>
              <a:ext uri="{FF2B5EF4-FFF2-40B4-BE49-F238E27FC236}">
                <a16:creationId xmlns:a16="http://schemas.microsoft.com/office/drawing/2014/main" id="{83EC886A-C1F4-AD4C-B701-672C2C78DD13}"/>
              </a:ext>
            </a:extLst>
          </p:cNvPr>
          <p:cNvPicPr>
            <a:picLocks noChangeAspect="1"/>
          </p:cNvPicPr>
          <p:nvPr/>
        </p:nvPicPr>
        <p:blipFill>
          <a:blip r:embed="rId5"/>
          <a:stretch>
            <a:fillRect/>
          </a:stretch>
        </p:blipFill>
        <p:spPr>
          <a:xfrm>
            <a:off x="6182429" y="1238701"/>
            <a:ext cx="4733558" cy="8729923"/>
          </a:xfrm>
          <a:prstGeom prst="rect">
            <a:avLst/>
          </a:prstGeom>
        </p:spPr>
      </p:pic>
    </p:spTree>
    <p:extLst>
      <p:ext uri="{BB962C8B-B14F-4D97-AF65-F5344CB8AC3E}">
        <p14:creationId xmlns:p14="http://schemas.microsoft.com/office/powerpoint/2010/main" val="1663338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D7ACF-D64E-E240-89A4-D529D3052DD8}"/>
              </a:ext>
            </a:extLst>
          </p:cNvPr>
          <p:cNvSpPr>
            <a:spLocks noGrp="1"/>
          </p:cNvSpPr>
          <p:nvPr>
            <p:ph idx="1"/>
          </p:nvPr>
        </p:nvSpPr>
        <p:spPr>
          <a:xfrm>
            <a:off x="640492" y="1138860"/>
            <a:ext cx="10515600" cy="4351338"/>
          </a:xfrm>
        </p:spPr>
        <p:txBody>
          <a:bodyPr/>
          <a:lstStyle/>
          <a:p>
            <a:pPr marL="0" indent="0">
              <a:buNone/>
            </a:pPr>
            <a:r>
              <a:rPr lang="en-US" dirty="0"/>
              <a:t>Both algorithms are guaranteed to give you an optimum score; however, usually the report a single alignment; however, usually there are different alignment with the same score.  E.g.:  </a:t>
            </a:r>
          </a:p>
        </p:txBody>
      </p:sp>
      <p:pic>
        <p:nvPicPr>
          <p:cNvPr id="4" name="Picture 3">
            <a:extLst>
              <a:ext uri="{FF2B5EF4-FFF2-40B4-BE49-F238E27FC236}">
                <a16:creationId xmlns:a16="http://schemas.microsoft.com/office/drawing/2014/main" id="{F847930E-F875-B043-A014-7F4BC812333A}"/>
              </a:ext>
            </a:extLst>
          </p:cNvPr>
          <p:cNvPicPr>
            <a:picLocks noChangeAspect="1"/>
          </p:cNvPicPr>
          <p:nvPr/>
        </p:nvPicPr>
        <p:blipFill>
          <a:blip r:embed="rId2"/>
          <a:stretch>
            <a:fillRect/>
          </a:stretch>
        </p:blipFill>
        <p:spPr>
          <a:xfrm>
            <a:off x="2178050" y="3005610"/>
            <a:ext cx="7835900" cy="1612900"/>
          </a:xfrm>
          <a:prstGeom prst="rect">
            <a:avLst/>
          </a:prstGeom>
        </p:spPr>
      </p:pic>
      <p:sp>
        <p:nvSpPr>
          <p:cNvPr id="5" name="TextBox 4">
            <a:extLst>
              <a:ext uri="{FF2B5EF4-FFF2-40B4-BE49-F238E27FC236}">
                <a16:creationId xmlns:a16="http://schemas.microsoft.com/office/drawing/2014/main" id="{5818D723-F002-4446-89B5-112EA291B226}"/>
              </a:ext>
            </a:extLst>
          </p:cNvPr>
          <p:cNvSpPr txBox="1"/>
          <p:nvPr/>
        </p:nvSpPr>
        <p:spPr>
          <a:xfrm>
            <a:off x="284205" y="6400800"/>
            <a:ext cx="6651436" cy="369332"/>
          </a:xfrm>
          <a:prstGeom prst="rect">
            <a:avLst/>
          </a:prstGeom>
          <a:noFill/>
        </p:spPr>
        <p:txBody>
          <a:bodyPr wrap="none" rtlCol="0">
            <a:spAutoFit/>
          </a:bodyPr>
          <a:lstStyle/>
          <a:p>
            <a:r>
              <a:rPr lang="en-US" dirty="0"/>
              <a:t>From: https://</a:t>
            </a:r>
            <a:r>
              <a:rPr lang="en-US" dirty="0" err="1"/>
              <a:t>en.wikipedia.org</a:t>
            </a:r>
            <a:r>
              <a:rPr lang="en-US" dirty="0"/>
              <a:t>/wiki/Needleman–</a:t>
            </a:r>
            <a:r>
              <a:rPr lang="en-US" dirty="0" err="1"/>
              <a:t>Wunsch_algorithm</a:t>
            </a:r>
            <a:r>
              <a:rPr lang="en-US" dirty="0"/>
              <a:t> </a:t>
            </a:r>
          </a:p>
        </p:txBody>
      </p:sp>
    </p:spTree>
    <p:extLst>
      <p:ext uri="{BB962C8B-B14F-4D97-AF65-F5344CB8AC3E}">
        <p14:creationId xmlns:p14="http://schemas.microsoft.com/office/powerpoint/2010/main" val="397802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a:extLst>
              <a:ext uri="{FF2B5EF4-FFF2-40B4-BE49-F238E27FC236}">
                <a16:creationId xmlns:a16="http://schemas.microsoft.com/office/drawing/2014/main" id="{AF36C0CC-6047-A64B-9F6C-EE9CA4D01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9" y="1128714"/>
            <a:ext cx="5602287"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 Box 3">
            <a:extLst>
              <a:ext uri="{FF2B5EF4-FFF2-40B4-BE49-F238E27FC236}">
                <a16:creationId xmlns:a16="http://schemas.microsoft.com/office/drawing/2014/main" id="{23907701-3FC1-6D40-8BC7-4BB664D46151}"/>
              </a:ext>
            </a:extLst>
          </p:cNvPr>
          <p:cNvSpPr txBox="1">
            <a:spLocks noChangeArrowheads="1"/>
          </p:cNvSpPr>
          <p:nvPr/>
        </p:nvSpPr>
        <p:spPr bwMode="auto">
          <a:xfrm>
            <a:off x="1858963" y="404813"/>
            <a:ext cx="8539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3366"/>
                </a:solidFill>
                <a:effectLst/>
                <a:uLnTx/>
                <a:uFillTx/>
                <a:latin typeface="Arial" panose="020B0604020202020204" pitchFamily="34" charset="0"/>
                <a:ea typeface="ＭＳ Ｐゴシック" panose="020B0600070205080204" pitchFamily="34" charset="-128"/>
                <a:cs typeface="+mn-cs"/>
              </a:rPr>
              <a:t>Routine BlastP search</a:t>
            </a:r>
            <a:endParaRPr kumimoji="0" lang="en-US" altLang="en-US" sz="2200" b="1" i="0" u="none" strike="noStrike" kern="1200" cap="none" spc="0" normalizeH="0" baseline="0" noProof="0">
              <a:ln>
                <a:noFill/>
              </a:ln>
              <a:solidFill>
                <a:srgbClr val="003366"/>
              </a:solidFill>
              <a:effectLst/>
              <a:uLnTx/>
              <a:uFillTx/>
              <a:latin typeface="Arial" panose="020B0604020202020204" pitchFamily="34" charset="0"/>
              <a:ea typeface="ＭＳ Ｐゴシック" panose="020B0600070205080204" pitchFamily="34" charset="-128"/>
              <a:cs typeface="+mn-cs"/>
            </a:endParaRPr>
          </a:p>
        </p:txBody>
      </p:sp>
      <p:sp>
        <p:nvSpPr>
          <p:cNvPr id="35843" name="Line 4">
            <a:extLst>
              <a:ext uri="{FF2B5EF4-FFF2-40B4-BE49-F238E27FC236}">
                <a16:creationId xmlns:a16="http://schemas.microsoft.com/office/drawing/2014/main" id="{203A85CD-C5F9-C44A-8B9D-F8796DAAF9E6}"/>
              </a:ext>
            </a:extLst>
          </p:cNvPr>
          <p:cNvSpPr>
            <a:spLocks noChangeShapeType="1"/>
          </p:cNvSpPr>
          <p:nvPr/>
        </p:nvSpPr>
        <p:spPr bwMode="auto">
          <a:xfrm>
            <a:off x="3290888" y="1793876"/>
            <a:ext cx="1752600" cy="1431925"/>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5844" name="Text Box 5">
            <a:extLst>
              <a:ext uri="{FF2B5EF4-FFF2-40B4-BE49-F238E27FC236}">
                <a16:creationId xmlns:a16="http://schemas.microsoft.com/office/drawing/2014/main" id="{94807269-B299-E64A-8463-80B49261244F}"/>
              </a:ext>
            </a:extLst>
          </p:cNvPr>
          <p:cNvSpPr txBox="1">
            <a:spLocks noChangeArrowheads="1"/>
          </p:cNvSpPr>
          <p:nvPr/>
        </p:nvSpPr>
        <p:spPr bwMode="auto">
          <a:xfrm>
            <a:off x="1738313" y="1374775"/>
            <a:ext cx="22209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FASTA formatted text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or Genbank ID#</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5845" name="Line 6">
            <a:extLst>
              <a:ext uri="{FF2B5EF4-FFF2-40B4-BE49-F238E27FC236}">
                <a16:creationId xmlns:a16="http://schemas.microsoft.com/office/drawing/2014/main" id="{AEF2860E-480A-1941-999A-7B8C08BB55F1}"/>
              </a:ext>
            </a:extLst>
          </p:cNvPr>
          <p:cNvSpPr>
            <a:spLocks noChangeShapeType="1"/>
          </p:cNvSpPr>
          <p:nvPr/>
        </p:nvSpPr>
        <p:spPr bwMode="auto">
          <a:xfrm>
            <a:off x="3243263" y="3575050"/>
            <a:ext cx="1871662" cy="788988"/>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5846" name="Text Box 7">
            <a:extLst>
              <a:ext uri="{FF2B5EF4-FFF2-40B4-BE49-F238E27FC236}">
                <a16:creationId xmlns:a16="http://schemas.microsoft.com/office/drawing/2014/main" id="{5CE7C45C-B996-BF46-BEA4-FE1BA3AA1B72}"/>
              </a:ext>
            </a:extLst>
          </p:cNvPr>
          <p:cNvSpPr txBox="1">
            <a:spLocks noChangeArrowheads="1"/>
          </p:cNvSpPr>
          <p:nvPr/>
        </p:nvSpPr>
        <p:spPr bwMode="auto">
          <a:xfrm>
            <a:off x="1785939" y="3232150"/>
            <a:ext cx="1811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Protein database</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5847" name="Line 8">
            <a:extLst>
              <a:ext uri="{FF2B5EF4-FFF2-40B4-BE49-F238E27FC236}">
                <a16:creationId xmlns:a16="http://schemas.microsoft.com/office/drawing/2014/main" id="{01BFF5BD-5106-8347-B3C3-E2FD7EA199F8}"/>
              </a:ext>
            </a:extLst>
          </p:cNvPr>
          <p:cNvSpPr>
            <a:spLocks noChangeShapeType="1"/>
          </p:cNvSpPr>
          <p:nvPr/>
        </p:nvSpPr>
        <p:spPr bwMode="auto">
          <a:xfrm>
            <a:off x="3244850" y="4757739"/>
            <a:ext cx="1873250" cy="192087"/>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5848" name="Text Box 9">
            <a:extLst>
              <a:ext uri="{FF2B5EF4-FFF2-40B4-BE49-F238E27FC236}">
                <a16:creationId xmlns:a16="http://schemas.microsoft.com/office/drawing/2014/main" id="{691CC62F-78EB-F845-9C0F-BDC72086653D}"/>
              </a:ext>
            </a:extLst>
          </p:cNvPr>
          <p:cNvSpPr txBox="1">
            <a:spLocks noChangeArrowheads="1"/>
          </p:cNvSpPr>
          <p:nvPr/>
        </p:nvSpPr>
        <p:spPr bwMode="auto">
          <a:xfrm>
            <a:off x="2506664" y="4522788"/>
            <a:ext cx="879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Run</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5849" name="Text Box 10">
            <a:extLst>
              <a:ext uri="{FF2B5EF4-FFF2-40B4-BE49-F238E27FC236}">
                <a16:creationId xmlns:a16="http://schemas.microsoft.com/office/drawing/2014/main" id="{D5C73476-A3BF-CB4A-9450-E4A911B97F20}"/>
              </a:ext>
            </a:extLst>
          </p:cNvPr>
          <p:cNvSpPr txBox="1">
            <a:spLocks noChangeArrowheads="1"/>
          </p:cNvSpPr>
          <p:nvPr/>
        </p:nvSpPr>
        <p:spPr bwMode="auto">
          <a:xfrm rot="16200000">
            <a:off x="-532949" y="5647532"/>
            <a:ext cx="1731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3366"/>
                </a:solidFill>
                <a:effectLst/>
                <a:uLnTx/>
                <a:uFillTx/>
                <a:latin typeface="Arial" panose="020B0604020202020204" pitchFamily="34" charset="0"/>
                <a:ea typeface="ＭＳ Ｐゴシック" panose="020B0600070205080204" pitchFamily="34" charset="-128"/>
                <a:cs typeface="+mn-cs"/>
              </a:rPr>
              <a:t>by Bob Friedman</a:t>
            </a:r>
            <a:endPar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59711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7750-7BA4-A64B-9617-4D51C141A4B6}"/>
              </a:ext>
            </a:extLst>
          </p:cNvPr>
          <p:cNvSpPr>
            <a:spLocks noGrp="1"/>
          </p:cNvSpPr>
          <p:nvPr>
            <p:ph type="title"/>
          </p:nvPr>
        </p:nvSpPr>
        <p:spPr>
          <a:xfrm>
            <a:off x="109151" y="117991"/>
            <a:ext cx="10515600" cy="872218"/>
          </a:xfrm>
        </p:spPr>
        <p:txBody>
          <a:bodyPr/>
          <a:lstStyle/>
          <a:p>
            <a:r>
              <a:rPr lang="en-US" dirty="0"/>
              <a:t>Multiple Sequence Alignments (MSAs)</a:t>
            </a:r>
          </a:p>
        </p:txBody>
      </p:sp>
      <p:pic>
        <p:nvPicPr>
          <p:cNvPr id="4" name="Picture 3">
            <a:extLst>
              <a:ext uri="{FF2B5EF4-FFF2-40B4-BE49-F238E27FC236}">
                <a16:creationId xmlns:a16="http://schemas.microsoft.com/office/drawing/2014/main" id="{D2BCF402-8640-9846-A412-E78A6DC96B7F}"/>
              </a:ext>
            </a:extLst>
          </p:cNvPr>
          <p:cNvPicPr>
            <a:picLocks noChangeAspect="1"/>
          </p:cNvPicPr>
          <p:nvPr/>
        </p:nvPicPr>
        <p:blipFill>
          <a:blip r:embed="rId2"/>
          <a:stretch>
            <a:fillRect/>
          </a:stretch>
        </p:blipFill>
        <p:spPr>
          <a:xfrm>
            <a:off x="183292" y="990208"/>
            <a:ext cx="11825416" cy="3221667"/>
          </a:xfrm>
          <a:prstGeom prst="rect">
            <a:avLst/>
          </a:prstGeom>
        </p:spPr>
      </p:pic>
      <p:sp>
        <p:nvSpPr>
          <p:cNvPr id="5" name="TextBox 4">
            <a:extLst>
              <a:ext uri="{FF2B5EF4-FFF2-40B4-BE49-F238E27FC236}">
                <a16:creationId xmlns:a16="http://schemas.microsoft.com/office/drawing/2014/main" id="{7482C187-0775-A44D-AB03-629870E96A2B}"/>
              </a:ext>
            </a:extLst>
          </p:cNvPr>
          <p:cNvSpPr txBox="1"/>
          <p:nvPr/>
        </p:nvSpPr>
        <p:spPr>
          <a:xfrm>
            <a:off x="556054" y="4519275"/>
            <a:ext cx="9337171" cy="2031325"/>
          </a:xfrm>
          <a:prstGeom prst="rect">
            <a:avLst/>
          </a:prstGeom>
          <a:noFill/>
        </p:spPr>
        <p:txBody>
          <a:bodyPr wrap="none" rtlCol="0">
            <a:spAutoFit/>
          </a:bodyPr>
          <a:lstStyle/>
          <a:p>
            <a:r>
              <a:rPr lang="en-US" dirty="0" err="1"/>
              <a:t>clustalx</a:t>
            </a:r>
            <a:r>
              <a:rPr lang="en-US" dirty="0"/>
              <a:t> (the same as </a:t>
            </a:r>
            <a:r>
              <a:rPr lang="en-US" dirty="0" err="1"/>
              <a:t>clustalw</a:t>
            </a:r>
            <a:r>
              <a:rPr lang="en-US" dirty="0"/>
              <a:t> with a GUI) is a frequently used progressive alignment algorithm*.</a:t>
            </a:r>
          </a:p>
          <a:p>
            <a:endParaRPr lang="en-US" dirty="0"/>
          </a:p>
          <a:p>
            <a:r>
              <a:rPr lang="en-US" dirty="0"/>
              <a:t>Gives excellent alignments that usually are very similar to alignments based on protein structures.</a:t>
            </a:r>
            <a:br>
              <a:rPr lang="en-US" dirty="0"/>
            </a:br>
            <a:r>
              <a:rPr lang="en-US" dirty="0"/>
              <a:t>It works better, the more sequences are included.  </a:t>
            </a:r>
            <a:br>
              <a:rPr lang="en-US" dirty="0"/>
            </a:br>
            <a:endParaRPr lang="en-US" dirty="0"/>
          </a:p>
          <a:p>
            <a:r>
              <a:rPr lang="en-US" dirty="0"/>
              <a:t>Often not acceptable as a start point to build molecular phylogenies! </a:t>
            </a:r>
          </a:p>
          <a:p>
            <a:endParaRPr lang="en-US" dirty="0"/>
          </a:p>
        </p:txBody>
      </p:sp>
      <p:sp>
        <p:nvSpPr>
          <p:cNvPr id="6" name="TextBox 5">
            <a:extLst>
              <a:ext uri="{FF2B5EF4-FFF2-40B4-BE49-F238E27FC236}">
                <a16:creationId xmlns:a16="http://schemas.microsoft.com/office/drawing/2014/main" id="{D24F7C26-8F96-7043-8E8B-826DB4DEE12B}"/>
              </a:ext>
            </a:extLst>
          </p:cNvPr>
          <p:cNvSpPr txBox="1"/>
          <p:nvPr/>
        </p:nvSpPr>
        <p:spPr>
          <a:xfrm>
            <a:off x="469557" y="6488668"/>
            <a:ext cx="9082999" cy="369332"/>
          </a:xfrm>
          <a:prstGeom prst="rect">
            <a:avLst/>
          </a:prstGeom>
          <a:noFill/>
        </p:spPr>
        <p:txBody>
          <a:bodyPr wrap="none" rtlCol="0">
            <a:spAutoFit/>
          </a:bodyPr>
          <a:lstStyle/>
          <a:p>
            <a:r>
              <a:rPr lang="en-US" dirty="0"/>
              <a:t>* the first effective multiple sequence alignment program was developed by </a:t>
            </a:r>
            <a:r>
              <a:rPr lang="en-US" dirty="0">
                <a:hlinkClick r:id="rId3"/>
              </a:rPr>
              <a:t>Feng and Doolittle</a:t>
            </a:r>
            <a:endParaRPr lang="en-US" dirty="0"/>
          </a:p>
        </p:txBody>
      </p:sp>
    </p:spTree>
    <p:extLst>
      <p:ext uri="{BB962C8B-B14F-4D97-AF65-F5344CB8AC3E}">
        <p14:creationId xmlns:p14="http://schemas.microsoft.com/office/powerpoint/2010/main" val="1010528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0AEF-D45A-ED41-83B3-B9E568B478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39B459-E24A-8D42-AC99-BAEA44DE611B}"/>
              </a:ext>
            </a:extLst>
          </p:cNvPr>
          <p:cNvSpPr>
            <a:spLocks noGrp="1"/>
          </p:cNvSpPr>
          <p:nvPr>
            <p:ph idx="1"/>
          </p:nvPr>
        </p:nvSpPr>
        <p:spPr/>
        <p:txBody>
          <a:bodyPr/>
          <a:lstStyle/>
          <a:p>
            <a:pPr marL="0" indent="0">
              <a:buNone/>
            </a:pPr>
            <a:r>
              <a:rPr lang="en-US" dirty="0"/>
              <a:t>The second step (the</a:t>
            </a:r>
            <a:r>
              <a:rPr lang="en-US" b="1" dirty="0"/>
              <a:t> clustering analysis of the sequences</a:t>
            </a:r>
            <a:r>
              <a:rPr lang="en-US" dirty="0"/>
              <a:t>) is most important. The relationships found here will create a serious bias in the final alignment. The better the guide tree, the better the final alignment. One can load a guide tree into </a:t>
            </a:r>
            <a:r>
              <a:rPr lang="en-US" dirty="0" err="1"/>
              <a:t>clustal</a:t>
            </a:r>
            <a:r>
              <a:rPr lang="en-US" dirty="0"/>
              <a:t>. This tree will then be used instead of the neighbor joining tree calculated by </a:t>
            </a:r>
            <a:r>
              <a:rPr lang="en-US" dirty="0" err="1"/>
              <a:t>clustalw</a:t>
            </a:r>
            <a:r>
              <a:rPr lang="en-US" dirty="0"/>
              <a:t> as a default. (The guide tree needs to be in normal parenthesis notation WITH branch lengths).</a:t>
            </a:r>
          </a:p>
        </p:txBody>
      </p:sp>
    </p:spTree>
    <p:extLst>
      <p:ext uri="{BB962C8B-B14F-4D97-AF65-F5344CB8AC3E}">
        <p14:creationId xmlns:p14="http://schemas.microsoft.com/office/powerpoint/2010/main" val="4127579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2DFD-EBE1-5044-9104-36D8AEF23CE2}"/>
              </a:ext>
            </a:extLst>
          </p:cNvPr>
          <p:cNvSpPr>
            <a:spLocks noGrp="1"/>
          </p:cNvSpPr>
          <p:nvPr>
            <p:ph type="title"/>
          </p:nvPr>
        </p:nvSpPr>
        <p:spPr/>
        <p:txBody>
          <a:bodyPr/>
          <a:lstStyle/>
          <a:p>
            <a:r>
              <a:rPr lang="en-US" dirty="0"/>
              <a:t>Other alignment programs:  </a:t>
            </a:r>
          </a:p>
        </p:txBody>
      </p:sp>
      <p:sp>
        <p:nvSpPr>
          <p:cNvPr id="3" name="Content Placeholder 2">
            <a:extLst>
              <a:ext uri="{FF2B5EF4-FFF2-40B4-BE49-F238E27FC236}">
                <a16:creationId xmlns:a16="http://schemas.microsoft.com/office/drawing/2014/main" id="{B24FA879-4F96-1349-82E9-CA79B8132CCB}"/>
              </a:ext>
            </a:extLst>
          </p:cNvPr>
          <p:cNvSpPr>
            <a:spLocks noGrp="1"/>
          </p:cNvSpPr>
          <p:nvPr>
            <p:ph idx="1"/>
          </p:nvPr>
        </p:nvSpPr>
        <p:spPr>
          <a:xfrm>
            <a:off x="838200" y="1690688"/>
            <a:ext cx="10515600" cy="2065766"/>
          </a:xfrm>
        </p:spPr>
        <p:txBody>
          <a:bodyPr/>
          <a:lstStyle/>
          <a:p>
            <a:pPr marL="0" indent="0">
              <a:buNone/>
            </a:pPr>
            <a:r>
              <a:rPr lang="en-US" b="1" dirty="0"/>
              <a:t>MUSCLE</a:t>
            </a:r>
            <a:r>
              <a:rPr lang="en-US" dirty="0"/>
              <a:t> is the current alignment program of choice. It is thought to give better alignments compared to </a:t>
            </a:r>
            <a:r>
              <a:rPr lang="en-US" dirty="0" err="1"/>
              <a:t>clustal</a:t>
            </a:r>
            <a:r>
              <a:rPr lang="en-US" dirty="0"/>
              <a:t>, it is faster and works with larger datasets. The program is available through a </a:t>
            </a:r>
            <a:r>
              <a:rPr lang="en-US" dirty="0">
                <a:hlinkClick r:id="rId2"/>
              </a:rPr>
              <a:t>webserver</a:t>
            </a:r>
            <a:r>
              <a:rPr lang="en-US" dirty="0"/>
              <a:t> at the </a:t>
            </a:r>
            <a:r>
              <a:rPr lang="en-US" dirty="0" err="1"/>
              <a:t>ebi</a:t>
            </a:r>
            <a:r>
              <a:rPr lang="en-US" dirty="0"/>
              <a:t>, and as a command line program to download </a:t>
            </a:r>
            <a:r>
              <a:rPr lang="en-US" dirty="0">
                <a:hlinkClick r:id="rId3"/>
              </a:rPr>
              <a:t>here</a:t>
            </a:r>
            <a:r>
              <a:rPr lang="en-US" dirty="0"/>
              <a:t>, and already installed on Xanadu.</a:t>
            </a:r>
          </a:p>
        </p:txBody>
      </p:sp>
      <p:sp>
        <p:nvSpPr>
          <p:cNvPr id="4" name="TextBox 3">
            <a:extLst>
              <a:ext uri="{FF2B5EF4-FFF2-40B4-BE49-F238E27FC236}">
                <a16:creationId xmlns:a16="http://schemas.microsoft.com/office/drawing/2014/main" id="{EF109EF2-8DA0-5A41-AFAF-098256E2917A}"/>
              </a:ext>
            </a:extLst>
          </p:cNvPr>
          <p:cNvSpPr txBox="1"/>
          <p:nvPr/>
        </p:nvSpPr>
        <p:spPr>
          <a:xfrm>
            <a:off x="838200" y="4579304"/>
            <a:ext cx="9690281" cy="369332"/>
          </a:xfrm>
          <a:prstGeom prst="rect">
            <a:avLst/>
          </a:prstGeom>
          <a:noFill/>
        </p:spPr>
        <p:txBody>
          <a:bodyPr wrap="none" rtlCol="0">
            <a:spAutoFit/>
          </a:bodyPr>
          <a:lstStyle/>
          <a:p>
            <a:r>
              <a:rPr lang="en-US" dirty="0"/>
              <a:t>Developed by gentleman scientist Robert Edgar.  The paper on muscle has been citer over 31000 times</a:t>
            </a:r>
          </a:p>
        </p:txBody>
      </p:sp>
      <p:sp>
        <p:nvSpPr>
          <p:cNvPr id="6" name="TextBox 5">
            <a:extLst>
              <a:ext uri="{FF2B5EF4-FFF2-40B4-BE49-F238E27FC236}">
                <a16:creationId xmlns:a16="http://schemas.microsoft.com/office/drawing/2014/main" id="{CC675E05-7C3B-2DFE-EF16-E75625B0651E}"/>
              </a:ext>
            </a:extLst>
          </p:cNvPr>
          <p:cNvSpPr txBox="1"/>
          <p:nvPr/>
        </p:nvSpPr>
        <p:spPr>
          <a:xfrm>
            <a:off x="893379" y="5286703"/>
            <a:ext cx="6351162" cy="369332"/>
          </a:xfrm>
          <a:prstGeom prst="rect">
            <a:avLst/>
          </a:prstGeom>
          <a:noFill/>
        </p:spPr>
        <p:txBody>
          <a:bodyPr wrap="none" rtlCol="0">
            <a:spAutoFit/>
          </a:bodyPr>
          <a:lstStyle/>
          <a:p>
            <a:r>
              <a:rPr lang="en-US" dirty="0"/>
              <a:t>MUSCLE also is one option to use in the SEAVIEW GUI program</a:t>
            </a:r>
          </a:p>
        </p:txBody>
      </p:sp>
    </p:spTree>
    <p:extLst>
      <p:ext uri="{BB962C8B-B14F-4D97-AF65-F5344CB8AC3E}">
        <p14:creationId xmlns:p14="http://schemas.microsoft.com/office/powerpoint/2010/main" val="1243666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BC5E-33E4-391E-87A4-58A7F97F0A6B}"/>
              </a:ext>
            </a:extLst>
          </p:cNvPr>
          <p:cNvSpPr>
            <a:spLocks noGrp="1"/>
          </p:cNvSpPr>
          <p:nvPr>
            <p:ph type="title"/>
          </p:nvPr>
        </p:nvSpPr>
        <p:spPr>
          <a:xfrm>
            <a:off x="532470" y="0"/>
            <a:ext cx="10363200" cy="1143000"/>
          </a:xfrm>
        </p:spPr>
        <p:txBody>
          <a:bodyPr/>
          <a:lstStyle/>
          <a:p>
            <a:r>
              <a:rPr lang="en-US" dirty="0"/>
              <a:t>Seaview</a:t>
            </a:r>
          </a:p>
        </p:txBody>
      </p:sp>
      <p:pic>
        <p:nvPicPr>
          <p:cNvPr id="4" name="Picture 3">
            <a:extLst>
              <a:ext uri="{FF2B5EF4-FFF2-40B4-BE49-F238E27FC236}">
                <a16:creationId xmlns:a16="http://schemas.microsoft.com/office/drawing/2014/main" id="{CFBB7373-B88D-3C3E-B7A5-E24783577BF8}"/>
              </a:ext>
            </a:extLst>
          </p:cNvPr>
          <p:cNvPicPr>
            <a:picLocks noChangeAspect="1"/>
          </p:cNvPicPr>
          <p:nvPr/>
        </p:nvPicPr>
        <p:blipFill>
          <a:blip r:embed="rId2"/>
          <a:stretch>
            <a:fillRect/>
          </a:stretch>
        </p:blipFill>
        <p:spPr>
          <a:xfrm>
            <a:off x="337624" y="762000"/>
            <a:ext cx="7244862" cy="2757267"/>
          </a:xfrm>
          <a:prstGeom prst="rect">
            <a:avLst/>
          </a:prstGeom>
        </p:spPr>
      </p:pic>
      <p:pic>
        <p:nvPicPr>
          <p:cNvPr id="5" name="Picture 4">
            <a:extLst>
              <a:ext uri="{FF2B5EF4-FFF2-40B4-BE49-F238E27FC236}">
                <a16:creationId xmlns:a16="http://schemas.microsoft.com/office/drawing/2014/main" id="{BB924596-76FB-0F26-B2BE-7D5A6BDCFD44}"/>
              </a:ext>
            </a:extLst>
          </p:cNvPr>
          <p:cNvPicPr>
            <a:picLocks noChangeAspect="1"/>
          </p:cNvPicPr>
          <p:nvPr/>
        </p:nvPicPr>
        <p:blipFill>
          <a:blip r:embed="rId3"/>
          <a:stretch>
            <a:fillRect/>
          </a:stretch>
        </p:blipFill>
        <p:spPr>
          <a:xfrm>
            <a:off x="337624" y="3668381"/>
            <a:ext cx="6268532" cy="2427619"/>
          </a:xfrm>
          <a:prstGeom prst="rect">
            <a:avLst/>
          </a:prstGeom>
        </p:spPr>
      </p:pic>
      <p:sp>
        <p:nvSpPr>
          <p:cNvPr id="6" name="TextBox 5">
            <a:extLst>
              <a:ext uri="{FF2B5EF4-FFF2-40B4-BE49-F238E27FC236}">
                <a16:creationId xmlns:a16="http://schemas.microsoft.com/office/drawing/2014/main" id="{19A0932A-353E-1970-A330-0FDFF3888523}"/>
              </a:ext>
            </a:extLst>
          </p:cNvPr>
          <p:cNvSpPr txBox="1"/>
          <p:nvPr/>
        </p:nvSpPr>
        <p:spPr>
          <a:xfrm>
            <a:off x="7777332" y="405732"/>
            <a:ext cx="4371710"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aligns sequences</a:t>
            </a:r>
          </a:p>
          <a:p>
            <a:pPr marL="342900" indent="-342900">
              <a:buFont typeface="Arial" panose="020B0604020202020204" pitchFamily="34" charset="0"/>
              <a:buChar char="•"/>
            </a:pPr>
            <a:r>
              <a:rPr lang="en-US" sz="2400" dirty="0"/>
              <a:t>translates nucleotide sequences</a:t>
            </a:r>
          </a:p>
          <a:p>
            <a:pPr marL="342900" indent="-342900">
              <a:buFont typeface="Arial" panose="020B0604020202020204" pitchFamily="34" charset="0"/>
              <a:buChar char="•"/>
            </a:pPr>
            <a:r>
              <a:rPr lang="en-US" sz="2400" dirty="0"/>
              <a:t>reconstructs phylogenetic trees</a:t>
            </a:r>
          </a:p>
        </p:txBody>
      </p:sp>
      <p:pic>
        <p:nvPicPr>
          <p:cNvPr id="7" name="Picture 6">
            <a:extLst>
              <a:ext uri="{FF2B5EF4-FFF2-40B4-BE49-F238E27FC236}">
                <a16:creationId xmlns:a16="http://schemas.microsoft.com/office/drawing/2014/main" id="{9BBD3DCB-BB56-C6CA-D176-D1B3A21A5C53}"/>
              </a:ext>
            </a:extLst>
          </p:cNvPr>
          <p:cNvPicPr>
            <a:picLocks noChangeAspect="1"/>
          </p:cNvPicPr>
          <p:nvPr/>
        </p:nvPicPr>
        <p:blipFill rotWithShape="1">
          <a:blip r:embed="rId4"/>
          <a:srcRect t="13960"/>
          <a:stretch/>
        </p:blipFill>
        <p:spPr>
          <a:xfrm>
            <a:off x="8192073" y="1679806"/>
            <a:ext cx="3202758" cy="5002728"/>
          </a:xfrm>
          <a:prstGeom prst="rect">
            <a:avLst/>
          </a:prstGeom>
        </p:spPr>
      </p:pic>
    </p:spTree>
    <p:extLst>
      <p:ext uri="{BB962C8B-B14F-4D97-AF65-F5344CB8AC3E}">
        <p14:creationId xmlns:p14="http://schemas.microsoft.com/office/powerpoint/2010/main" val="763108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B4D8-1DC2-8744-AD43-E501A0E8A3B6}"/>
              </a:ext>
            </a:extLst>
          </p:cNvPr>
          <p:cNvSpPr>
            <a:spLocks noGrp="1"/>
          </p:cNvSpPr>
          <p:nvPr>
            <p:ph type="title"/>
          </p:nvPr>
        </p:nvSpPr>
        <p:spPr>
          <a:xfrm>
            <a:off x="914400" y="314179"/>
            <a:ext cx="10363200" cy="1143000"/>
          </a:xfrm>
        </p:spPr>
        <p:txBody>
          <a:bodyPr/>
          <a:lstStyle/>
          <a:p>
            <a:r>
              <a:rPr lang="en-US" dirty="0" err="1"/>
              <a:t>Statalign</a:t>
            </a:r>
            <a:r>
              <a:rPr lang="en-US" dirty="0"/>
              <a:t> – trees without MSAs </a:t>
            </a:r>
          </a:p>
        </p:txBody>
      </p:sp>
      <p:sp>
        <p:nvSpPr>
          <p:cNvPr id="3" name="Content Placeholder 2">
            <a:extLst>
              <a:ext uri="{FF2B5EF4-FFF2-40B4-BE49-F238E27FC236}">
                <a16:creationId xmlns:a16="http://schemas.microsoft.com/office/drawing/2014/main" id="{D96CFDA7-5FFB-D647-8E1B-923B6BF609B3}"/>
              </a:ext>
            </a:extLst>
          </p:cNvPr>
          <p:cNvSpPr>
            <a:spLocks noGrp="1"/>
          </p:cNvSpPr>
          <p:nvPr>
            <p:ph idx="1"/>
          </p:nvPr>
        </p:nvSpPr>
        <p:spPr>
          <a:xfrm>
            <a:off x="914400" y="1597855"/>
            <a:ext cx="10363200" cy="4114800"/>
          </a:xfrm>
        </p:spPr>
        <p:txBody>
          <a:bodyPr/>
          <a:lstStyle/>
          <a:p>
            <a:pPr marL="0" indent="0">
              <a:buNone/>
            </a:pPr>
            <a:r>
              <a:rPr lang="en-US" dirty="0"/>
              <a:t>If your sequences are not very similar, and if you are not able to generate a trustworthy multiple sequence alignment, you can calculate distance trees based on pairwise alignments only. </a:t>
            </a:r>
            <a:br>
              <a:rPr lang="en-US" dirty="0"/>
            </a:br>
            <a:r>
              <a:rPr lang="en-US" dirty="0"/>
              <a:t>The best program for this purpose is </a:t>
            </a:r>
            <a:r>
              <a:rPr lang="en-US" b="1" u="sng" dirty="0" err="1"/>
              <a:t>statalign</a:t>
            </a:r>
            <a:r>
              <a:rPr lang="en-US" dirty="0"/>
              <a:t> from Jeff Thorne (</a:t>
            </a:r>
            <a:r>
              <a:rPr lang="en-US" i="1" dirty="0"/>
              <a:t>Thorne JL, </a:t>
            </a:r>
            <a:r>
              <a:rPr lang="en-US" i="1" dirty="0" err="1"/>
              <a:t>Kishino</a:t>
            </a:r>
            <a:r>
              <a:rPr lang="en-US" i="1" dirty="0"/>
              <a:t> H (1992) Freeing phylogenies from artifacts of alignment. Mol Bio </a:t>
            </a:r>
            <a:r>
              <a:rPr lang="en-US" i="1" dirty="0" err="1"/>
              <a:t>Evol</a:t>
            </a:r>
            <a:r>
              <a:rPr lang="en-US" i="1" dirty="0"/>
              <a:t> 9:1148-1162</a:t>
            </a:r>
            <a:r>
              <a:rPr lang="en-US" dirty="0"/>
              <a:t>). It runs under standard UNIX.  It's only worth your effort if you are getting gray hairs because of a data set you cannot reliably align. Very out of fashion these days.</a:t>
            </a:r>
          </a:p>
        </p:txBody>
      </p:sp>
      <p:cxnSp>
        <p:nvCxnSpPr>
          <p:cNvPr id="5" name="Straight Connector 4">
            <a:extLst>
              <a:ext uri="{FF2B5EF4-FFF2-40B4-BE49-F238E27FC236}">
                <a16:creationId xmlns:a16="http://schemas.microsoft.com/office/drawing/2014/main" id="{AD6347BF-3110-8F45-0F8D-FEBB6A685DD0}"/>
              </a:ext>
            </a:extLst>
          </p:cNvPr>
          <p:cNvCxnSpPr>
            <a:cxnSpLocks/>
          </p:cNvCxnSpPr>
          <p:nvPr/>
        </p:nvCxnSpPr>
        <p:spPr bwMode="auto">
          <a:xfrm flipV="1">
            <a:off x="379828" y="576775"/>
            <a:ext cx="11380763" cy="5967046"/>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DF0995A9-5D44-4516-ED8A-290BCCB4507A}"/>
              </a:ext>
            </a:extLst>
          </p:cNvPr>
          <p:cNvCxnSpPr>
            <a:cxnSpLocks/>
          </p:cNvCxnSpPr>
          <p:nvPr/>
        </p:nvCxnSpPr>
        <p:spPr bwMode="auto">
          <a:xfrm>
            <a:off x="431409" y="576775"/>
            <a:ext cx="11380763" cy="5967046"/>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949702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98A6-B4B2-8A4E-8BF3-FFBACCB17F45}"/>
              </a:ext>
            </a:extLst>
          </p:cNvPr>
          <p:cNvSpPr>
            <a:spLocks noGrp="1"/>
          </p:cNvSpPr>
          <p:nvPr>
            <p:ph type="title"/>
          </p:nvPr>
        </p:nvSpPr>
        <p:spPr>
          <a:xfrm>
            <a:off x="914400" y="609600"/>
            <a:ext cx="10363200" cy="726831"/>
          </a:xfrm>
        </p:spPr>
        <p:txBody>
          <a:bodyPr/>
          <a:lstStyle/>
          <a:p>
            <a:r>
              <a:rPr lang="en-US" dirty="0"/>
              <a:t>Prank</a:t>
            </a:r>
          </a:p>
        </p:txBody>
      </p:sp>
      <p:sp>
        <p:nvSpPr>
          <p:cNvPr id="3" name="Content Placeholder 2">
            <a:extLst>
              <a:ext uri="{FF2B5EF4-FFF2-40B4-BE49-F238E27FC236}">
                <a16:creationId xmlns:a16="http://schemas.microsoft.com/office/drawing/2014/main" id="{5C7A24D5-5C9C-A04D-B5DB-0FDBECE24B95}"/>
              </a:ext>
            </a:extLst>
          </p:cNvPr>
          <p:cNvSpPr>
            <a:spLocks noGrp="1"/>
          </p:cNvSpPr>
          <p:nvPr>
            <p:ph idx="1"/>
          </p:nvPr>
        </p:nvSpPr>
        <p:spPr>
          <a:xfrm>
            <a:off x="914399" y="1371600"/>
            <a:ext cx="10663311" cy="5198012"/>
          </a:xfrm>
        </p:spPr>
        <p:txBody>
          <a:bodyPr/>
          <a:lstStyle/>
          <a:p>
            <a:pPr marL="0" indent="0">
              <a:buNone/>
            </a:pPr>
            <a:r>
              <a:rPr lang="en-US" dirty="0"/>
              <a:t>Most multiple sequence alignment programs produce alignments that are pleasing to the human eye by placing only a few large gaps into the sequences. </a:t>
            </a:r>
          </a:p>
          <a:p>
            <a:pPr marL="0" indent="0">
              <a:buNone/>
            </a:pPr>
            <a:r>
              <a:rPr lang="en-US" dirty="0"/>
              <a:t>However, for many applications it is better to align a particular amino acid to gaps in the other sequences, if one is not certain about the homology of the position. The programs that introduce more gaps are at present underutilized. An example is </a:t>
            </a:r>
            <a:r>
              <a:rPr lang="en-US" b="1" dirty="0">
                <a:hlinkClick r:id="rId2"/>
              </a:rPr>
              <a:t>PRANK</a:t>
            </a:r>
            <a:r>
              <a:rPr lang="en-US" dirty="0"/>
              <a:t> (a web version of PRANK is part of the </a:t>
            </a:r>
            <a:r>
              <a:rPr lang="en-US" dirty="0">
                <a:hlinkClick r:id="rId3"/>
              </a:rPr>
              <a:t>guidance </a:t>
            </a:r>
            <a:r>
              <a:rPr lang="en-US" dirty="0"/>
              <a:t>2 server to determine reliably aligned sites).</a:t>
            </a:r>
          </a:p>
        </p:txBody>
      </p:sp>
    </p:spTree>
    <p:extLst>
      <p:ext uri="{BB962C8B-B14F-4D97-AF65-F5344CB8AC3E}">
        <p14:creationId xmlns:p14="http://schemas.microsoft.com/office/powerpoint/2010/main" val="4239864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F986-4F31-DD46-846A-D5DEA4C86ED0}"/>
              </a:ext>
            </a:extLst>
          </p:cNvPr>
          <p:cNvSpPr>
            <a:spLocks noGrp="1"/>
          </p:cNvSpPr>
          <p:nvPr>
            <p:ph type="title"/>
          </p:nvPr>
        </p:nvSpPr>
        <p:spPr>
          <a:xfrm>
            <a:off x="838200" y="95590"/>
            <a:ext cx="10363200" cy="792510"/>
          </a:xfrm>
        </p:spPr>
        <p:txBody>
          <a:bodyPr/>
          <a:lstStyle/>
          <a:p>
            <a:r>
              <a:rPr lang="en-US" dirty="0"/>
              <a:t>MAFFT</a:t>
            </a:r>
          </a:p>
        </p:txBody>
      </p:sp>
      <p:sp>
        <p:nvSpPr>
          <p:cNvPr id="3" name="Content Placeholder 2">
            <a:extLst>
              <a:ext uri="{FF2B5EF4-FFF2-40B4-BE49-F238E27FC236}">
                <a16:creationId xmlns:a16="http://schemas.microsoft.com/office/drawing/2014/main" id="{43CB6764-86FD-0045-BAF1-AE401B506C48}"/>
              </a:ext>
            </a:extLst>
          </p:cNvPr>
          <p:cNvSpPr>
            <a:spLocks noGrp="1"/>
          </p:cNvSpPr>
          <p:nvPr>
            <p:ph idx="1"/>
          </p:nvPr>
        </p:nvSpPr>
        <p:spPr>
          <a:xfrm>
            <a:off x="838200" y="1402110"/>
            <a:ext cx="10363200" cy="3733030"/>
          </a:xfrm>
        </p:spPr>
        <p:txBody>
          <a:bodyPr/>
          <a:lstStyle/>
          <a:p>
            <a:r>
              <a:rPr lang="en-US" sz="2800" dirty="0"/>
              <a:t>A collection of alignment programs with different options. </a:t>
            </a:r>
          </a:p>
          <a:p>
            <a:r>
              <a:rPr lang="en-US" sz="2800" dirty="0"/>
              <a:t>Options exist for sequences that are homologous over their entire length, or those that consist of multiple domains and may contain long gaps (missing domains) in some sequences.   </a:t>
            </a:r>
          </a:p>
          <a:p>
            <a:r>
              <a:rPr lang="en-US" sz="2800" dirty="0"/>
              <a:t>Another option (currently in testing) is to force or not force alignment of divergent regions.  An </a:t>
            </a:r>
            <a:r>
              <a:rPr lang="en-US" sz="2800" dirty="0" err="1"/>
              <a:t>unalign</a:t>
            </a:r>
            <a:r>
              <a:rPr lang="en-US" sz="2800" dirty="0"/>
              <a:t> level of .9 seems a good choice to avoid downstream artifacts </a:t>
            </a:r>
          </a:p>
        </p:txBody>
      </p:sp>
      <p:pic>
        <p:nvPicPr>
          <p:cNvPr id="4" name="Picture 3">
            <a:extLst>
              <a:ext uri="{FF2B5EF4-FFF2-40B4-BE49-F238E27FC236}">
                <a16:creationId xmlns:a16="http://schemas.microsoft.com/office/drawing/2014/main" id="{842B1B3A-5243-5449-A0B7-3817831A170A}"/>
              </a:ext>
            </a:extLst>
          </p:cNvPr>
          <p:cNvPicPr>
            <a:picLocks noChangeAspect="1"/>
          </p:cNvPicPr>
          <p:nvPr/>
        </p:nvPicPr>
        <p:blipFill>
          <a:blip r:embed="rId2"/>
          <a:stretch>
            <a:fillRect/>
          </a:stretch>
        </p:blipFill>
        <p:spPr>
          <a:xfrm>
            <a:off x="1626791" y="5135140"/>
            <a:ext cx="8369300" cy="1498600"/>
          </a:xfrm>
          <a:prstGeom prst="rect">
            <a:avLst/>
          </a:prstGeom>
        </p:spPr>
      </p:pic>
      <p:sp>
        <p:nvSpPr>
          <p:cNvPr id="5" name="TextBox 4">
            <a:extLst>
              <a:ext uri="{FF2B5EF4-FFF2-40B4-BE49-F238E27FC236}">
                <a16:creationId xmlns:a16="http://schemas.microsoft.com/office/drawing/2014/main" id="{181F982D-E343-3D41-BD75-54AFEBA14BD0}"/>
              </a:ext>
            </a:extLst>
          </p:cNvPr>
          <p:cNvSpPr txBox="1"/>
          <p:nvPr/>
        </p:nvSpPr>
        <p:spPr>
          <a:xfrm>
            <a:off x="2732689" y="833408"/>
            <a:ext cx="7878632" cy="369332"/>
          </a:xfrm>
          <a:prstGeom prst="rect">
            <a:avLst/>
          </a:prstGeom>
          <a:noFill/>
        </p:spPr>
        <p:txBody>
          <a:bodyPr wrap="none" rtlCol="0">
            <a:spAutoFit/>
          </a:bodyPr>
          <a:lstStyle/>
          <a:p>
            <a:r>
              <a:rPr lang="en-US" dirty="0"/>
              <a:t>(this seems currently the best program, if one wants to align divergent sequences)</a:t>
            </a:r>
          </a:p>
        </p:txBody>
      </p:sp>
    </p:spTree>
    <p:extLst>
      <p:ext uri="{BB962C8B-B14F-4D97-AF65-F5344CB8AC3E}">
        <p14:creationId xmlns:p14="http://schemas.microsoft.com/office/powerpoint/2010/main" val="536893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F986-4F31-DD46-846A-D5DEA4C86ED0}"/>
              </a:ext>
            </a:extLst>
          </p:cNvPr>
          <p:cNvSpPr>
            <a:spLocks noGrp="1"/>
          </p:cNvSpPr>
          <p:nvPr>
            <p:ph type="title"/>
          </p:nvPr>
        </p:nvSpPr>
        <p:spPr>
          <a:xfrm>
            <a:off x="838200" y="365126"/>
            <a:ext cx="10515600" cy="528254"/>
          </a:xfrm>
        </p:spPr>
        <p:txBody>
          <a:bodyPr>
            <a:normAutofit fontScale="90000"/>
          </a:bodyPr>
          <a:lstStyle/>
          <a:p>
            <a:r>
              <a:rPr lang="en-US" dirty="0"/>
              <a:t>MAFFT</a:t>
            </a:r>
            <a:endParaRPr lang="en-US" sz="2200" dirty="0"/>
          </a:p>
        </p:txBody>
      </p:sp>
      <p:sp>
        <p:nvSpPr>
          <p:cNvPr id="3" name="Content Placeholder 2">
            <a:extLst>
              <a:ext uri="{FF2B5EF4-FFF2-40B4-BE49-F238E27FC236}">
                <a16:creationId xmlns:a16="http://schemas.microsoft.com/office/drawing/2014/main" id="{43CB6764-86FD-0045-BAF1-AE401B506C48}"/>
              </a:ext>
            </a:extLst>
          </p:cNvPr>
          <p:cNvSpPr>
            <a:spLocks noGrp="1"/>
          </p:cNvSpPr>
          <p:nvPr>
            <p:ph idx="1"/>
          </p:nvPr>
        </p:nvSpPr>
        <p:spPr>
          <a:xfrm>
            <a:off x="764627" y="1118331"/>
            <a:ext cx="11343289" cy="4351338"/>
          </a:xfrm>
        </p:spPr>
        <p:txBody>
          <a:bodyPr>
            <a:normAutofit/>
          </a:bodyPr>
          <a:lstStyle/>
          <a:p>
            <a:r>
              <a:rPr lang="en-US" sz="2000" dirty="0"/>
              <a:t>Available online, but only with very limited numbers of iterations. </a:t>
            </a:r>
          </a:p>
          <a:p>
            <a:r>
              <a:rPr lang="en-US" sz="2000" dirty="0"/>
              <a:t>Command line versions are available for different operating systems.  </a:t>
            </a:r>
          </a:p>
          <a:p>
            <a:r>
              <a:rPr lang="en-US" sz="2000" dirty="0"/>
              <a:t>If you use the web interface at </a:t>
            </a:r>
            <a:r>
              <a:rPr lang="en-US" sz="2000" dirty="0">
                <a:hlinkClick r:id="rId2"/>
              </a:rPr>
              <a:t>https://mafft.cbrc.jp/alignment/server/</a:t>
            </a:r>
            <a:r>
              <a:rPr lang="en-US" sz="2000" dirty="0"/>
              <a:t> , </a:t>
            </a:r>
            <a:br>
              <a:rPr lang="en-US" sz="2000" dirty="0"/>
            </a:br>
            <a:r>
              <a:rPr lang="en-US" sz="2000" dirty="0"/>
              <a:t>it tells which command it used – you can copy this and then use it on Xanadu </a:t>
            </a:r>
            <a:br>
              <a:rPr lang="en-US" sz="2000" dirty="0"/>
            </a:br>
            <a:r>
              <a:rPr lang="en-US" sz="2000" dirty="0"/>
              <a:t>or your own computer from the </a:t>
            </a:r>
            <a:r>
              <a:rPr lang="en-US" sz="2000" dirty="0" err="1"/>
              <a:t>commandline</a:t>
            </a:r>
            <a:r>
              <a:rPr lang="en-US" sz="2000" dirty="0"/>
              <a:t>, and increase the number of iterations.</a:t>
            </a:r>
          </a:p>
          <a:p>
            <a:endParaRPr lang="en-US" sz="2000" dirty="0"/>
          </a:p>
          <a:p>
            <a:r>
              <a:rPr lang="en-US" sz="2000" dirty="0"/>
              <a:t>Commands might be the following:</a:t>
            </a:r>
          </a:p>
          <a:p>
            <a:pPr marL="0" indent="0">
              <a:buNone/>
            </a:pPr>
            <a:r>
              <a:rPr lang="en-US" sz="2000" dirty="0" err="1">
                <a:latin typeface="Courier" pitchFamily="2" charset="0"/>
              </a:rPr>
              <a:t>mafft</a:t>
            </a:r>
            <a:r>
              <a:rPr lang="en-US" sz="2000" dirty="0">
                <a:latin typeface="Courier" pitchFamily="2" charset="0"/>
              </a:rPr>
              <a:t> --</a:t>
            </a:r>
            <a:r>
              <a:rPr lang="en-US" sz="2000" dirty="0" err="1">
                <a:latin typeface="Courier" pitchFamily="2" charset="0"/>
              </a:rPr>
              <a:t>globalpair</a:t>
            </a:r>
            <a:r>
              <a:rPr lang="en-US" sz="2000" dirty="0">
                <a:latin typeface="Courier" pitchFamily="2" charset="0"/>
              </a:rPr>
              <a:t> --</a:t>
            </a:r>
            <a:r>
              <a:rPr lang="en-US" sz="2000" dirty="0" err="1">
                <a:latin typeface="Courier" pitchFamily="2" charset="0"/>
              </a:rPr>
              <a:t>maxiterate</a:t>
            </a:r>
            <a:r>
              <a:rPr lang="en-US" sz="2000" dirty="0">
                <a:latin typeface="Courier" pitchFamily="2" charset="0"/>
              </a:rPr>
              <a:t> </a:t>
            </a:r>
            <a:r>
              <a:rPr lang="en-US" sz="2000" dirty="0">
                <a:solidFill>
                  <a:srgbClr val="FF0000"/>
                </a:solidFill>
                <a:latin typeface="Courier" pitchFamily="2" charset="0"/>
              </a:rPr>
              <a:t>1000</a:t>
            </a:r>
            <a:r>
              <a:rPr lang="en-US" sz="2000" dirty="0">
                <a:latin typeface="Courier" pitchFamily="2" charset="0"/>
              </a:rPr>
              <a:t> </a:t>
            </a:r>
            <a:r>
              <a:rPr lang="en-US" sz="2000" dirty="0" err="1">
                <a:latin typeface="Courier" pitchFamily="2" charset="0"/>
              </a:rPr>
              <a:t>all.fasta</a:t>
            </a:r>
            <a:r>
              <a:rPr lang="en-US" sz="2000" dirty="0">
                <a:latin typeface="Courier" pitchFamily="2" charset="0"/>
              </a:rPr>
              <a:t> &gt; </a:t>
            </a:r>
            <a:r>
              <a:rPr lang="en-US" sz="2000" dirty="0" err="1">
                <a:latin typeface="Courier" pitchFamily="2" charset="0"/>
              </a:rPr>
              <a:t>output_alignment.fasta</a:t>
            </a:r>
            <a:endParaRPr lang="en-US" sz="2000" dirty="0">
              <a:latin typeface="Courier" pitchFamily="2" charset="0"/>
            </a:endParaRPr>
          </a:p>
          <a:p>
            <a:pPr marL="0" indent="0">
              <a:buNone/>
            </a:pPr>
            <a:r>
              <a:rPr lang="en-US" sz="2000" dirty="0" err="1">
                <a:latin typeface="Courier" pitchFamily="2" charset="0"/>
              </a:rPr>
              <a:t>mafft</a:t>
            </a:r>
            <a:r>
              <a:rPr lang="en-US" sz="2000" dirty="0">
                <a:latin typeface="Courier" pitchFamily="2" charset="0"/>
              </a:rPr>
              <a:t> --</a:t>
            </a:r>
            <a:r>
              <a:rPr lang="en-US" sz="2000" dirty="0" err="1">
                <a:latin typeface="Courier" pitchFamily="2" charset="0"/>
              </a:rPr>
              <a:t>globalpair</a:t>
            </a:r>
            <a:r>
              <a:rPr lang="en-US" sz="2000" dirty="0">
                <a:latin typeface="Courier" pitchFamily="2" charset="0"/>
              </a:rPr>
              <a:t> --</a:t>
            </a:r>
            <a:r>
              <a:rPr lang="en-US" sz="2000" dirty="0" err="1">
                <a:latin typeface="Courier" pitchFamily="2" charset="0"/>
              </a:rPr>
              <a:t>unalignlevel</a:t>
            </a:r>
            <a:r>
              <a:rPr lang="en-US" sz="2000" dirty="0">
                <a:latin typeface="Courier" pitchFamily="2" charset="0"/>
              </a:rPr>
              <a:t> 0.8 --</a:t>
            </a:r>
            <a:r>
              <a:rPr lang="en-US" sz="2000" dirty="0" err="1">
                <a:latin typeface="Courier" pitchFamily="2" charset="0"/>
              </a:rPr>
              <a:t>leavegappyregion</a:t>
            </a:r>
            <a:r>
              <a:rPr lang="en-US" sz="2000" dirty="0">
                <a:latin typeface="Courier" pitchFamily="2" charset="0"/>
              </a:rPr>
              <a:t> --</a:t>
            </a:r>
            <a:r>
              <a:rPr lang="en-US" sz="2000" dirty="0" err="1">
                <a:latin typeface="Courier" pitchFamily="2" charset="0"/>
              </a:rPr>
              <a:t>maxiterate</a:t>
            </a:r>
            <a:r>
              <a:rPr lang="en-US" sz="2000" dirty="0">
                <a:latin typeface="Courier" pitchFamily="2" charset="0"/>
              </a:rPr>
              <a:t> 1000 </a:t>
            </a:r>
            <a:r>
              <a:rPr lang="en-US" sz="2000" dirty="0" err="1">
                <a:latin typeface="Courier" pitchFamily="2" charset="0"/>
              </a:rPr>
              <a:t>all.fasta</a:t>
            </a:r>
            <a:r>
              <a:rPr lang="en-US" sz="2000" dirty="0">
                <a:latin typeface="Courier" pitchFamily="2" charset="0"/>
              </a:rPr>
              <a:t> &gt; more_iterations_alignlevel0.8.fasta </a:t>
            </a:r>
          </a:p>
          <a:p>
            <a:pPr marL="0" indent="0">
              <a:buNone/>
            </a:pPr>
            <a:endParaRPr lang="en-US" sz="2000" dirty="0">
              <a:latin typeface="Courier" pitchFamily="2" charset="0"/>
            </a:endParaRPr>
          </a:p>
          <a:p>
            <a:r>
              <a:rPr lang="en-US" sz="2000" dirty="0"/>
              <a:t>The manual is at https://</a:t>
            </a:r>
            <a:r>
              <a:rPr lang="en-US" sz="2000" dirty="0" err="1"/>
              <a:t>mafft.cbrc.jp</a:t>
            </a:r>
            <a:r>
              <a:rPr lang="en-US" sz="2000" dirty="0"/>
              <a:t>/alignment/software/manual/</a:t>
            </a:r>
            <a:r>
              <a:rPr lang="en-US" sz="2000" dirty="0" err="1"/>
              <a:t>manual.html</a:t>
            </a:r>
            <a:endParaRPr lang="en-US" sz="2000" dirty="0"/>
          </a:p>
          <a:p>
            <a:endParaRPr lang="en-US" sz="2400" dirty="0"/>
          </a:p>
        </p:txBody>
      </p:sp>
    </p:spTree>
    <p:extLst>
      <p:ext uri="{BB962C8B-B14F-4D97-AF65-F5344CB8AC3E}">
        <p14:creationId xmlns:p14="http://schemas.microsoft.com/office/powerpoint/2010/main" val="820682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7FCD-E442-F142-A9AE-C1ADD12C3313}"/>
              </a:ext>
            </a:extLst>
          </p:cNvPr>
          <p:cNvSpPr>
            <a:spLocks noGrp="1"/>
          </p:cNvSpPr>
          <p:nvPr>
            <p:ph type="title"/>
          </p:nvPr>
        </p:nvSpPr>
        <p:spPr/>
        <p:txBody>
          <a:bodyPr/>
          <a:lstStyle/>
          <a:p>
            <a:r>
              <a:rPr lang="en-US" dirty="0" err="1"/>
              <a:t>SATè</a:t>
            </a:r>
            <a:endParaRPr lang="en-US" dirty="0"/>
          </a:p>
        </p:txBody>
      </p:sp>
      <p:sp>
        <p:nvSpPr>
          <p:cNvPr id="3" name="Content Placeholder 2">
            <a:extLst>
              <a:ext uri="{FF2B5EF4-FFF2-40B4-BE49-F238E27FC236}">
                <a16:creationId xmlns:a16="http://schemas.microsoft.com/office/drawing/2014/main" id="{2592233D-7824-5D4E-A89F-C347EFABD339}"/>
              </a:ext>
            </a:extLst>
          </p:cNvPr>
          <p:cNvSpPr>
            <a:spLocks noGrp="1"/>
          </p:cNvSpPr>
          <p:nvPr>
            <p:ph idx="1"/>
          </p:nvPr>
        </p:nvSpPr>
        <p:spPr>
          <a:xfrm>
            <a:off x="838200" y="1553776"/>
            <a:ext cx="10515600" cy="4351338"/>
          </a:xfrm>
        </p:spPr>
        <p:txBody>
          <a:bodyPr/>
          <a:lstStyle/>
          <a:p>
            <a:pPr marL="0" indent="0">
              <a:buNone/>
            </a:pPr>
            <a:r>
              <a:rPr lang="en-US" dirty="0"/>
              <a:t>A program that combines phylogenetic reconstruction and multiple sequence alignment: </a:t>
            </a:r>
            <a:r>
              <a:rPr lang="en-US" b="1" dirty="0">
                <a:hlinkClick r:id="rId2"/>
              </a:rPr>
              <a:t>SATe</a:t>
            </a:r>
            <a:r>
              <a:rPr lang="en-US" dirty="0"/>
              <a:t>.</a:t>
            </a:r>
          </a:p>
          <a:p>
            <a:pPr marL="0" indent="0">
              <a:buNone/>
            </a:pPr>
            <a:endParaRPr lang="en-US" dirty="0"/>
          </a:p>
          <a:p>
            <a:pPr marL="0" indent="0">
              <a:buNone/>
            </a:pPr>
            <a:r>
              <a:rPr lang="en-US" i="1" dirty="0" err="1"/>
              <a:t>SATé</a:t>
            </a:r>
            <a:r>
              <a:rPr lang="en-US" i="1" dirty="0"/>
              <a:t> is a software package for inferring a sequence alignment and phylogenetic tree. The iterative algorithm involves repeated alignment and tree searching operations. The original data set is divided into smaller subproblems by a tree-based decomposition. These subproblems are aligned and further merged for phylogenetic tree inference.</a:t>
            </a:r>
          </a:p>
        </p:txBody>
      </p:sp>
      <p:cxnSp>
        <p:nvCxnSpPr>
          <p:cNvPr id="4" name="Straight Connector 3">
            <a:extLst>
              <a:ext uri="{FF2B5EF4-FFF2-40B4-BE49-F238E27FC236}">
                <a16:creationId xmlns:a16="http://schemas.microsoft.com/office/drawing/2014/main" id="{72B5D7B1-8CAD-6FAE-84F7-0615BB979250}"/>
              </a:ext>
            </a:extLst>
          </p:cNvPr>
          <p:cNvCxnSpPr>
            <a:cxnSpLocks/>
          </p:cNvCxnSpPr>
          <p:nvPr/>
        </p:nvCxnSpPr>
        <p:spPr bwMode="auto">
          <a:xfrm flipV="1">
            <a:off x="379828" y="576775"/>
            <a:ext cx="11380763" cy="5967046"/>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613E68D-7602-881F-BFFA-06FACA12A33D}"/>
              </a:ext>
            </a:extLst>
          </p:cNvPr>
          <p:cNvCxnSpPr>
            <a:cxnSpLocks/>
          </p:cNvCxnSpPr>
          <p:nvPr/>
        </p:nvCxnSpPr>
        <p:spPr bwMode="auto">
          <a:xfrm>
            <a:off x="431409" y="576775"/>
            <a:ext cx="11380763" cy="5967046"/>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08626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47E1-2155-D54D-B760-8D22A9259433}"/>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8F8F5524-AC0C-4046-837C-02DAD8E7F4F6}"/>
              </a:ext>
            </a:extLst>
          </p:cNvPr>
          <p:cNvSpPr>
            <a:spLocks noGrp="1"/>
          </p:cNvSpPr>
          <p:nvPr>
            <p:ph idx="1"/>
          </p:nvPr>
        </p:nvSpPr>
        <p:spPr>
          <a:xfrm>
            <a:off x="751703" y="1690688"/>
            <a:ext cx="10515600" cy="4351338"/>
          </a:xfrm>
        </p:spPr>
        <p:txBody>
          <a:bodyPr/>
          <a:lstStyle/>
          <a:p>
            <a:pPr marL="0" indent="0">
              <a:buNone/>
            </a:pPr>
            <a:r>
              <a:rPr lang="en-US" dirty="0"/>
              <a:t>If you need to use MSA in your work, my current recommendation is to use muscle, and test if an alignment calculated with PRANK or MAFFT gives similar results. </a:t>
            </a:r>
          </a:p>
          <a:p>
            <a:pPr marL="0" indent="0">
              <a:buNone/>
            </a:pPr>
            <a:endParaRPr lang="en-US" dirty="0"/>
          </a:p>
          <a:p>
            <a:pPr marL="0" indent="0">
              <a:buNone/>
            </a:pPr>
            <a:r>
              <a:rPr lang="en-US" dirty="0"/>
              <a:t>Note: in some instances none of the automated procedures gives satisfactory results and modifying alignments by hand is the only option.  </a:t>
            </a:r>
          </a:p>
        </p:txBody>
      </p:sp>
    </p:spTree>
    <p:extLst>
      <p:ext uri="{BB962C8B-B14F-4D97-AF65-F5344CB8AC3E}">
        <p14:creationId xmlns:p14="http://schemas.microsoft.com/office/powerpoint/2010/main" val="13253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a:extLst>
              <a:ext uri="{FF2B5EF4-FFF2-40B4-BE49-F238E27FC236}">
                <a16:creationId xmlns:a16="http://schemas.microsoft.com/office/drawing/2014/main" id="{BFB901D6-7E2F-AB44-B49A-39D06EF17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025" y="1174751"/>
            <a:ext cx="5602288"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Line 3">
            <a:extLst>
              <a:ext uri="{FF2B5EF4-FFF2-40B4-BE49-F238E27FC236}">
                <a16:creationId xmlns:a16="http://schemas.microsoft.com/office/drawing/2014/main" id="{911EAE93-DB5D-ED4D-8CAC-2B50F6E97C5A}"/>
              </a:ext>
            </a:extLst>
          </p:cNvPr>
          <p:cNvSpPr>
            <a:spLocks noChangeShapeType="1"/>
          </p:cNvSpPr>
          <p:nvPr/>
        </p:nvSpPr>
        <p:spPr bwMode="auto">
          <a:xfrm>
            <a:off x="4095751" y="2027238"/>
            <a:ext cx="2670175" cy="385762"/>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7891" name="Text Box 4">
            <a:extLst>
              <a:ext uri="{FF2B5EF4-FFF2-40B4-BE49-F238E27FC236}">
                <a16:creationId xmlns:a16="http://schemas.microsoft.com/office/drawing/2014/main" id="{92789835-75E5-A147-983D-F5EC4A60EB3B}"/>
              </a:ext>
            </a:extLst>
          </p:cNvPr>
          <p:cNvSpPr txBox="1">
            <a:spLocks noChangeArrowheads="1"/>
          </p:cNvSpPr>
          <p:nvPr/>
        </p:nvSpPr>
        <p:spPr bwMode="auto">
          <a:xfrm>
            <a:off x="1752600" y="1752600"/>
            <a:ext cx="26114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Restrict by taxonomic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group</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7892" name="Line 5">
            <a:extLst>
              <a:ext uri="{FF2B5EF4-FFF2-40B4-BE49-F238E27FC236}">
                <a16:creationId xmlns:a16="http://schemas.microsoft.com/office/drawing/2014/main" id="{8B917199-D7F1-AC4C-8A3F-637D22347859}"/>
              </a:ext>
            </a:extLst>
          </p:cNvPr>
          <p:cNvSpPr>
            <a:spLocks noChangeShapeType="1"/>
          </p:cNvSpPr>
          <p:nvPr/>
        </p:nvSpPr>
        <p:spPr bwMode="auto">
          <a:xfrm>
            <a:off x="3957638" y="3033713"/>
            <a:ext cx="671512" cy="188912"/>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7893" name="Text Box 6">
            <a:extLst>
              <a:ext uri="{FF2B5EF4-FFF2-40B4-BE49-F238E27FC236}">
                <a16:creationId xmlns:a16="http://schemas.microsoft.com/office/drawing/2014/main" id="{0E341639-8C8B-1545-A9D4-6E30AC497B4E}"/>
              </a:ext>
            </a:extLst>
          </p:cNvPr>
          <p:cNvSpPr txBox="1">
            <a:spLocks noChangeArrowheads="1"/>
          </p:cNvSpPr>
          <p:nvPr/>
        </p:nvSpPr>
        <p:spPr bwMode="auto">
          <a:xfrm>
            <a:off x="1524000" y="2667001"/>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Filter repetitive regions</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7894" name="Line 7">
            <a:extLst>
              <a:ext uri="{FF2B5EF4-FFF2-40B4-BE49-F238E27FC236}">
                <a16:creationId xmlns:a16="http://schemas.microsoft.com/office/drawing/2014/main" id="{CBD9BB45-6DD4-1C49-BD06-4F2911ABB1D3}"/>
              </a:ext>
            </a:extLst>
          </p:cNvPr>
          <p:cNvSpPr>
            <a:spLocks noChangeShapeType="1"/>
          </p:cNvSpPr>
          <p:nvPr/>
        </p:nvSpPr>
        <p:spPr bwMode="auto">
          <a:xfrm>
            <a:off x="3657600" y="3505200"/>
            <a:ext cx="1168400" cy="65088"/>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7895" name="Text Box 8">
            <a:extLst>
              <a:ext uri="{FF2B5EF4-FFF2-40B4-BE49-F238E27FC236}">
                <a16:creationId xmlns:a16="http://schemas.microsoft.com/office/drawing/2014/main" id="{F467FB77-FC9B-964D-8B0B-F97E78BECDAB}"/>
              </a:ext>
            </a:extLst>
          </p:cNvPr>
          <p:cNvSpPr txBox="1">
            <a:spLocks noChangeArrowheads="1"/>
          </p:cNvSpPr>
          <p:nvPr/>
        </p:nvSpPr>
        <p:spPr bwMode="auto">
          <a:xfrm>
            <a:off x="1676401" y="3276601"/>
            <a:ext cx="2219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Statistical cut-off</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7896" name="Line 9">
            <a:extLst>
              <a:ext uri="{FF2B5EF4-FFF2-40B4-BE49-F238E27FC236}">
                <a16:creationId xmlns:a16="http://schemas.microsoft.com/office/drawing/2014/main" id="{24AE49A1-AEC5-AD45-ABEA-3EAC12619B79}"/>
              </a:ext>
            </a:extLst>
          </p:cNvPr>
          <p:cNvSpPr>
            <a:spLocks noChangeShapeType="1"/>
          </p:cNvSpPr>
          <p:nvPr/>
        </p:nvSpPr>
        <p:spPr bwMode="auto">
          <a:xfrm flipV="1">
            <a:off x="3727451" y="4276725"/>
            <a:ext cx="1101725" cy="211138"/>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7897" name="Text Box 10">
            <a:extLst>
              <a:ext uri="{FF2B5EF4-FFF2-40B4-BE49-F238E27FC236}">
                <a16:creationId xmlns:a16="http://schemas.microsoft.com/office/drawing/2014/main" id="{9E349D37-501A-D143-BFE8-EFFED3A730EF}"/>
              </a:ext>
            </a:extLst>
          </p:cNvPr>
          <p:cNvSpPr txBox="1">
            <a:spLocks noChangeArrowheads="1"/>
          </p:cNvSpPr>
          <p:nvPr/>
        </p:nvSpPr>
        <p:spPr bwMode="auto">
          <a:xfrm>
            <a:off x="1971676" y="4319588"/>
            <a:ext cx="1838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Similarity matrix (cost of gaps)</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7898" name="Text Box 11">
            <a:extLst>
              <a:ext uri="{FF2B5EF4-FFF2-40B4-BE49-F238E27FC236}">
                <a16:creationId xmlns:a16="http://schemas.microsoft.com/office/drawing/2014/main" id="{4C614D1B-4630-474B-93FD-77497260212D}"/>
              </a:ext>
            </a:extLst>
          </p:cNvPr>
          <p:cNvSpPr txBox="1">
            <a:spLocks noChangeArrowheads="1"/>
          </p:cNvSpPr>
          <p:nvPr/>
        </p:nvSpPr>
        <p:spPr bwMode="auto">
          <a:xfrm>
            <a:off x="1858963" y="404813"/>
            <a:ext cx="8539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3366"/>
                </a:solidFill>
                <a:effectLst/>
                <a:uLnTx/>
                <a:uFillTx/>
                <a:latin typeface="Arial" panose="020B0604020202020204" pitchFamily="34" charset="0"/>
                <a:ea typeface="ＭＳ Ｐゴシック" panose="020B0600070205080204" pitchFamily="34" charset="-128"/>
                <a:cs typeface="+mn-cs"/>
              </a:rPr>
              <a:t>BlastP parameters</a:t>
            </a:r>
            <a:endParaRPr kumimoji="0" lang="en-US" altLang="en-US" sz="2200" b="1" i="0" u="none" strike="noStrike" kern="1200" cap="none" spc="0" normalizeH="0" baseline="0" noProof="0">
              <a:ln>
                <a:noFill/>
              </a:ln>
              <a:solidFill>
                <a:srgbClr val="003366"/>
              </a:solidFill>
              <a:effectLst/>
              <a:uLnTx/>
              <a:uFillTx/>
              <a:latin typeface="Arial" panose="020B0604020202020204" pitchFamily="34" charset="0"/>
              <a:ea typeface="ＭＳ Ｐゴシック" panose="020B0600070205080204" pitchFamily="34" charset="-128"/>
              <a:cs typeface="+mn-cs"/>
            </a:endParaRPr>
          </a:p>
        </p:txBody>
      </p:sp>
      <p:sp>
        <p:nvSpPr>
          <p:cNvPr id="37899" name="Text Box 12">
            <a:extLst>
              <a:ext uri="{FF2B5EF4-FFF2-40B4-BE49-F238E27FC236}">
                <a16:creationId xmlns:a16="http://schemas.microsoft.com/office/drawing/2014/main" id="{7A446D3E-2F9D-3940-A3B0-299B3692E858}"/>
              </a:ext>
            </a:extLst>
          </p:cNvPr>
          <p:cNvSpPr txBox="1">
            <a:spLocks noChangeArrowheads="1"/>
          </p:cNvSpPr>
          <p:nvPr/>
        </p:nvSpPr>
        <p:spPr bwMode="auto">
          <a:xfrm rot="16200000">
            <a:off x="-482448" y="5658644"/>
            <a:ext cx="1731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3366"/>
                </a:solidFill>
                <a:effectLst/>
                <a:uLnTx/>
                <a:uFillTx/>
                <a:latin typeface="Arial" panose="020B0604020202020204" pitchFamily="34" charset="0"/>
                <a:ea typeface="ＭＳ Ｐゴシック" panose="020B0600070205080204" pitchFamily="34" charset="-128"/>
                <a:cs typeface="+mn-cs"/>
              </a:rPr>
              <a:t>by Bob Friedman</a:t>
            </a:r>
            <a:endPar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900" name="Text Box 13">
            <a:extLst>
              <a:ext uri="{FF2B5EF4-FFF2-40B4-BE49-F238E27FC236}">
                <a16:creationId xmlns:a16="http://schemas.microsoft.com/office/drawing/2014/main" id="{5E40D0FC-2A43-244D-94B7-4DC79FF01EAF}"/>
              </a:ext>
            </a:extLst>
          </p:cNvPr>
          <p:cNvSpPr txBox="1">
            <a:spLocks noChangeArrowheads="1"/>
          </p:cNvSpPr>
          <p:nvPr/>
        </p:nvSpPr>
        <p:spPr bwMode="auto">
          <a:xfrm>
            <a:off x="1676401" y="3657600"/>
            <a:ext cx="2219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Size of words in look-up table</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7901" name="Line 14">
            <a:extLst>
              <a:ext uri="{FF2B5EF4-FFF2-40B4-BE49-F238E27FC236}">
                <a16:creationId xmlns:a16="http://schemas.microsoft.com/office/drawing/2014/main" id="{5FEE7201-08B7-B744-B3F9-650F67C5AB76}"/>
              </a:ext>
            </a:extLst>
          </p:cNvPr>
          <p:cNvSpPr>
            <a:spLocks noChangeShapeType="1"/>
          </p:cNvSpPr>
          <p:nvPr/>
        </p:nvSpPr>
        <p:spPr bwMode="auto">
          <a:xfrm>
            <a:off x="3657601" y="3886201"/>
            <a:ext cx="1052513" cy="36513"/>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296763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7FD57-A896-C34C-A42B-5D0E4ADDC677}"/>
              </a:ext>
            </a:extLst>
          </p:cNvPr>
          <p:cNvSpPr>
            <a:spLocks noGrp="1"/>
          </p:cNvSpPr>
          <p:nvPr>
            <p:ph type="title"/>
          </p:nvPr>
        </p:nvSpPr>
        <p:spPr>
          <a:xfrm>
            <a:off x="442784" y="231388"/>
            <a:ext cx="10515600" cy="1325563"/>
          </a:xfrm>
        </p:spPr>
        <p:txBody>
          <a:bodyPr/>
          <a:lstStyle/>
          <a:p>
            <a:r>
              <a:rPr lang="en-US" dirty="0"/>
              <a:t>Manual Alignments </a:t>
            </a:r>
          </a:p>
        </p:txBody>
      </p:sp>
      <p:sp>
        <p:nvSpPr>
          <p:cNvPr id="4" name="Rectangle 3">
            <a:extLst>
              <a:ext uri="{FF2B5EF4-FFF2-40B4-BE49-F238E27FC236}">
                <a16:creationId xmlns:a16="http://schemas.microsoft.com/office/drawing/2014/main" id="{80A22BFA-C515-1C43-A6BE-1D7D7E1DED32}"/>
              </a:ext>
            </a:extLst>
          </p:cNvPr>
          <p:cNvSpPr/>
          <p:nvPr/>
        </p:nvSpPr>
        <p:spPr>
          <a:xfrm>
            <a:off x="605480" y="1470453"/>
            <a:ext cx="10515600" cy="707886"/>
          </a:xfrm>
          <a:prstGeom prst="rect">
            <a:avLst/>
          </a:prstGeom>
        </p:spPr>
        <p:txBody>
          <a:bodyPr wrap="square">
            <a:spAutoFit/>
          </a:bodyPr>
          <a:lstStyle/>
          <a:p>
            <a:r>
              <a:rPr lang="en-US" sz="2000" dirty="0"/>
              <a:t>In some instances, none of the automated procedures gives satisfactory results and modifying alignments by hand is the only option.  </a:t>
            </a:r>
          </a:p>
        </p:txBody>
      </p:sp>
      <p:sp>
        <p:nvSpPr>
          <p:cNvPr id="5" name="TextBox 4">
            <a:extLst>
              <a:ext uri="{FF2B5EF4-FFF2-40B4-BE49-F238E27FC236}">
                <a16:creationId xmlns:a16="http://schemas.microsoft.com/office/drawing/2014/main" id="{10DD8F1B-388A-2842-A669-34685F250721}"/>
              </a:ext>
            </a:extLst>
          </p:cNvPr>
          <p:cNvSpPr txBox="1"/>
          <p:nvPr/>
        </p:nvSpPr>
        <p:spPr>
          <a:xfrm>
            <a:off x="605480" y="2607276"/>
            <a:ext cx="10762735" cy="1477328"/>
          </a:xfrm>
          <a:prstGeom prst="rect">
            <a:avLst/>
          </a:prstGeom>
          <a:noFill/>
        </p:spPr>
        <p:txBody>
          <a:bodyPr wrap="square" rtlCol="0">
            <a:spAutoFit/>
          </a:bodyPr>
          <a:lstStyle/>
          <a:p>
            <a:r>
              <a:rPr lang="en-US" dirty="0" err="1">
                <a:hlinkClick r:id="rId2"/>
              </a:rPr>
              <a:t>Jalview</a:t>
            </a:r>
            <a:r>
              <a:rPr lang="en-US" dirty="0"/>
              <a:t> remains a popular option. Advantages are the PCA analysis of the sequence alignment, and the integration of the different display windows. </a:t>
            </a:r>
          </a:p>
          <a:p>
            <a:endParaRPr lang="en-US" dirty="0"/>
          </a:p>
          <a:p>
            <a:r>
              <a:rPr lang="en-US" dirty="0">
                <a:hlinkClick r:id="rId3"/>
              </a:rPr>
              <a:t>Seaview</a:t>
            </a:r>
            <a:r>
              <a:rPr lang="en-US" dirty="0"/>
              <a:t> is similar, it has a nice GUI and uses has more sophisticated alignment (muscle, </a:t>
            </a:r>
            <a:r>
              <a:rPr lang="en-US" dirty="0" err="1"/>
              <a:t>clustalo</a:t>
            </a:r>
            <a:r>
              <a:rPr lang="en-US" dirty="0"/>
              <a:t>) and phylogenetic reconstruction programs.  </a:t>
            </a:r>
          </a:p>
        </p:txBody>
      </p:sp>
    </p:spTree>
    <p:extLst>
      <p:ext uri="{BB962C8B-B14F-4D97-AF65-F5344CB8AC3E}">
        <p14:creationId xmlns:p14="http://schemas.microsoft.com/office/powerpoint/2010/main" val="1378484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62C134-9A45-B840-90B5-D206F03470D4}"/>
              </a:ext>
            </a:extLst>
          </p:cNvPr>
          <p:cNvSpPr txBox="1"/>
          <p:nvPr/>
        </p:nvSpPr>
        <p:spPr>
          <a:xfrm>
            <a:off x="259078" y="159353"/>
            <a:ext cx="6042423" cy="369332"/>
          </a:xfrm>
          <a:prstGeom prst="rect">
            <a:avLst/>
          </a:prstGeom>
          <a:noFill/>
        </p:spPr>
        <p:txBody>
          <a:bodyPr wrap="none" rtlCol="0">
            <a:spAutoFit/>
          </a:bodyPr>
          <a:lstStyle/>
          <a:p>
            <a:r>
              <a:rPr lang="en-US" dirty="0"/>
              <a:t>E.g., a gene invaded by inteins inserted into different locations </a:t>
            </a:r>
          </a:p>
        </p:txBody>
      </p:sp>
      <p:grpSp>
        <p:nvGrpSpPr>
          <p:cNvPr id="3" name="Group 2">
            <a:extLst>
              <a:ext uri="{FF2B5EF4-FFF2-40B4-BE49-F238E27FC236}">
                <a16:creationId xmlns:a16="http://schemas.microsoft.com/office/drawing/2014/main" id="{F777221E-E1D4-5745-8F6F-22C2A6DA9B46}"/>
              </a:ext>
            </a:extLst>
          </p:cNvPr>
          <p:cNvGrpSpPr/>
          <p:nvPr/>
        </p:nvGrpSpPr>
        <p:grpSpPr>
          <a:xfrm>
            <a:off x="2209880" y="2551595"/>
            <a:ext cx="9680893" cy="2086402"/>
            <a:chOff x="1810273" y="673828"/>
            <a:chExt cx="9680893" cy="2086402"/>
          </a:xfrm>
        </p:grpSpPr>
        <p:pic>
          <p:nvPicPr>
            <p:cNvPr id="4" name="Picture 3">
              <a:extLst>
                <a:ext uri="{FF2B5EF4-FFF2-40B4-BE49-F238E27FC236}">
                  <a16:creationId xmlns:a16="http://schemas.microsoft.com/office/drawing/2014/main" id="{8CD53D4C-849B-8E42-8C22-F476E8C40C7F}"/>
                </a:ext>
              </a:extLst>
            </p:cNvPr>
            <p:cNvPicPr>
              <a:picLocks noChangeAspect="1"/>
            </p:cNvPicPr>
            <p:nvPr/>
          </p:nvPicPr>
          <p:blipFill rotWithShape="1">
            <a:blip r:embed="rId2"/>
            <a:srcRect l="1452" t="3402" r="-1452" b="16157"/>
            <a:stretch/>
          </p:blipFill>
          <p:spPr>
            <a:xfrm>
              <a:off x="1810273" y="673828"/>
              <a:ext cx="9680893" cy="2086402"/>
            </a:xfrm>
            <a:prstGeom prst="rect">
              <a:avLst/>
            </a:prstGeom>
          </p:spPr>
        </p:pic>
        <p:sp>
          <p:nvSpPr>
            <p:cNvPr id="6" name="TextBox 5">
              <a:extLst>
                <a:ext uri="{FF2B5EF4-FFF2-40B4-BE49-F238E27FC236}">
                  <a16:creationId xmlns:a16="http://schemas.microsoft.com/office/drawing/2014/main" id="{6EAD2455-04BE-B844-B5EE-0CBAA29AA881}"/>
                </a:ext>
              </a:extLst>
            </p:cNvPr>
            <p:cNvSpPr txBox="1"/>
            <p:nvPr/>
          </p:nvSpPr>
          <p:spPr>
            <a:xfrm>
              <a:off x="2918904" y="1686958"/>
              <a:ext cx="896592" cy="369332"/>
            </a:xfrm>
            <a:prstGeom prst="rect">
              <a:avLst/>
            </a:prstGeom>
            <a:solidFill>
              <a:schemeClr val="bg1"/>
            </a:solidFill>
          </p:spPr>
          <p:txBody>
            <a:bodyPr wrap="none" rtlCol="0">
              <a:spAutoFit/>
            </a:bodyPr>
            <a:lstStyle/>
            <a:p>
              <a:r>
                <a:rPr lang="en-US" dirty="0"/>
                <a:t>Intein 2</a:t>
              </a:r>
            </a:p>
          </p:txBody>
        </p:sp>
        <p:sp>
          <p:nvSpPr>
            <p:cNvPr id="7" name="TextBox 6">
              <a:extLst>
                <a:ext uri="{FF2B5EF4-FFF2-40B4-BE49-F238E27FC236}">
                  <a16:creationId xmlns:a16="http://schemas.microsoft.com/office/drawing/2014/main" id="{D55CDD3C-34B8-BB48-BEDE-8BC507AF88F8}"/>
                </a:ext>
              </a:extLst>
            </p:cNvPr>
            <p:cNvSpPr txBox="1"/>
            <p:nvPr/>
          </p:nvSpPr>
          <p:spPr>
            <a:xfrm>
              <a:off x="6096000" y="1675636"/>
              <a:ext cx="761555" cy="369332"/>
            </a:xfrm>
            <a:prstGeom prst="rect">
              <a:avLst/>
            </a:prstGeom>
            <a:solidFill>
              <a:schemeClr val="bg1"/>
            </a:solidFill>
          </p:spPr>
          <p:txBody>
            <a:bodyPr wrap="none" rtlCol="0">
              <a:spAutoFit/>
            </a:bodyPr>
            <a:lstStyle/>
            <a:p>
              <a:r>
                <a:rPr lang="en-US" dirty="0"/>
                <a:t>Extein</a:t>
              </a:r>
            </a:p>
          </p:txBody>
        </p:sp>
        <p:sp>
          <p:nvSpPr>
            <p:cNvPr id="8" name="TextBox 7">
              <a:extLst>
                <a:ext uri="{FF2B5EF4-FFF2-40B4-BE49-F238E27FC236}">
                  <a16:creationId xmlns:a16="http://schemas.microsoft.com/office/drawing/2014/main" id="{011C86B3-F2E8-1F40-A0B4-6B393AF9BC83}"/>
                </a:ext>
              </a:extLst>
            </p:cNvPr>
            <p:cNvSpPr txBox="1"/>
            <p:nvPr/>
          </p:nvSpPr>
          <p:spPr>
            <a:xfrm>
              <a:off x="9485135" y="1688246"/>
              <a:ext cx="896592" cy="369332"/>
            </a:xfrm>
            <a:prstGeom prst="rect">
              <a:avLst/>
            </a:prstGeom>
            <a:solidFill>
              <a:schemeClr val="bg1"/>
            </a:solidFill>
          </p:spPr>
          <p:txBody>
            <a:bodyPr wrap="none" rtlCol="0">
              <a:spAutoFit/>
            </a:bodyPr>
            <a:lstStyle/>
            <a:p>
              <a:r>
                <a:rPr lang="en-US" dirty="0"/>
                <a:t>Intein 3</a:t>
              </a:r>
            </a:p>
          </p:txBody>
        </p:sp>
      </p:grpSp>
      <p:sp>
        <p:nvSpPr>
          <p:cNvPr id="9" name="TextBox 8">
            <a:extLst>
              <a:ext uri="{FF2B5EF4-FFF2-40B4-BE49-F238E27FC236}">
                <a16:creationId xmlns:a16="http://schemas.microsoft.com/office/drawing/2014/main" id="{122EBC64-9655-EA42-AB09-05515F6C5476}"/>
              </a:ext>
            </a:extLst>
          </p:cNvPr>
          <p:cNvSpPr txBox="1"/>
          <p:nvPr/>
        </p:nvSpPr>
        <p:spPr>
          <a:xfrm>
            <a:off x="107741" y="4991776"/>
            <a:ext cx="3447535" cy="923330"/>
          </a:xfrm>
          <a:prstGeom prst="rect">
            <a:avLst/>
          </a:prstGeom>
          <a:noFill/>
        </p:spPr>
        <p:txBody>
          <a:bodyPr wrap="square" rtlCol="0">
            <a:spAutoFit/>
          </a:bodyPr>
          <a:lstStyle/>
          <a:p>
            <a:r>
              <a:rPr lang="en-US" dirty="0"/>
              <a:t>Muscle aligns the 2</a:t>
            </a:r>
            <a:r>
              <a:rPr lang="en-US" baseline="30000" dirty="0"/>
              <a:t>nd</a:t>
            </a:r>
            <a:r>
              <a:rPr lang="en-US" dirty="0"/>
              <a:t> intein to the 1</a:t>
            </a:r>
            <a:r>
              <a:rPr lang="en-US" baseline="30000" dirty="0"/>
              <a:t>st</a:t>
            </a:r>
            <a:r>
              <a:rPr lang="en-US" dirty="0"/>
              <a:t> intein mushes part of the extein with the intein sequence :</a:t>
            </a:r>
          </a:p>
        </p:txBody>
      </p:sp>
      <p:pic>
        <p:nvPicPr>
          <p:cNvPr id="11" name="Picture 10">
            <a:extLst>
              <a:ext uri="{FF2B5EF4-FFF2-40B4-BE49-F238E27FC236}">
                <a16:creationId xmlns:a16="http://schemas.microsoft.com/office/drawing/2014/main" id="{C8BEE583-E757-AA4C-BF9E-E85C9C3175B5}"/>
              </a:ext>
            </a:extLst>
          </p:cNvPr>
          <p:cNvPicPr>
            <a:picLocks noChangeAspect="1"/>
          </p:cNvPicPr>
          <p:nvPr/>
        </p:nvPicPr>
        <p:blipFill rotWithShape="1">
          <a:blip r:embed="rId3"/>
          <a:srcRect t="6924" b="12664"/>
          <a:stretch/>
        </p:blipFill>
        <p:spPr>
          <a:xfrm>
            <a:off x="3815496" y="4855265"/>
            <a:ext cx="7281183" cy="1843382"/>
          </a:xfrm>
          <a:prstGeom prst="rect">
            <a:avLst/>
          </a:prstGeom>
        </p:spPr>
      </p:pic>
      <p:grpSp>
        <p:nvGrpSpPr>
          <p:cNvPr id="2" name="Group 1">
            <a:extLst>
              <a:ext uri="{FF2B5EF4-FFF2-40B4-BE49-F238E27FC236}">
                <a16:creationId xmlns:a16="http://schemas.microsoft.com/office/drawing/2014/main" id="{25E41A52-FDAF-144F-830C-661BCDD933DD}"/>
              </a:ext>
            </a:extLst>
          </p:cNvPr>
          <p:cNvGrpSpPr/>
          <p:nvPr/>
        </p:nvGrpSpPr>
        <p:grpSpPr>
          <a:xfrm>
            <a:off x="259078" y="712149"/>
            <a:ext cx="9440684" cy="1724357"/>
            <a:chOff x="1668070" y="2768862"/>
            <a:chExt cx="9440684" cy="1724357"/>
          </a:xfrm>
        </p:grpSpPr>
        <p:pic>
          <p:nvPicPr>
            <p:cNvPr id="13" name="Picture 12">
              <a:extLst>
                <a:ext uri="{FF2B5EF4-FFF2-40B4-BE49-F238E27FC236}">
                  <a16:creationId xmlns:a16="http://schemas.microsoft.com/office/drawing/2014/main" id="{EFA1CA23-D170-8740-8892-8D9FE88647E8}"/>
                </a:ext>
              </a:extLst>
            </p:cNvPr>
            <p:cNvPicPr>
              <a:picLocks noChangeAspect="1"/>
            </p:cNvPicPr>
            <p:nvPr/>
          </p:nvPicPr>
          <p:blipFill rotWithShape="1">
            <a:blip r:embed="rId4"/>
            <a:srcRect t="15175" b="26292"/>
            <a:stretch/>
          </p:blipFill>
          <p:spPr>
            <a:xfrm>
              <a:off x="1668070" y="2768862"/>
              <a:ext cx="9440684" cy="1724357"/>
            </a:xfrm>
            <a:prstGeom prst="rect">
              <a:avLst/>
            </a:prstGeom>
          </p:spPr>
        </p:pic>
        <p:sp>
          <p:nvSpPr>
            <p:cNvPr id="15" name="TextBox 14">
              <a:extLst>
                <a:ext uri="{FF2B5EF4-FFF2-40B4-BE49-F238E27FC236}">
                  <a16:creationId xmlns:a16="http://schemas.microsoft.com/office/drawing/2014/main" id="{C376B98E-502B-3C41-B696-B64C18AE9349}"/>
                </a:ext>
              </a:extLst>
            </p:cNvPr>
            <p:cNvSpPr txBox="1"/>
            <p:nvPr/>
          </p:nvSpPr>
          <p:spPr>
            <a:xfrm>
              <a:off x="1831509" y="3824677"/>
              <a:ext cx="896592" cy="369332"/>
            </a:xfrm>
            <a:prstGeom prst="rect">
              <a:avLst/>
            </a:prstGeom>
            <a:solidFill>
              <a:schemeClr val="bg1"/>
            </a:solidFill>
          </p:spPr>
          <p:txBody>
            <a:bodyPr wrap="none" rtlCol="0">
              <a:spAutoFit/>
            </a:bodyPr>
            <a:lstStyle/>
            <a:p>
              <a:r>
                <a:rPr lang="en-US" dirty="0"/>
                <a:t>Intein 1</a:t>
              </a:r>
            </a:p>
          </p:txBody>
        </p:sp>
        <p:sp>
          <p:nvSpPr>
            <p:cNvPr id="16" name="TextBox 15">
              <a:extLst>
                <a:ext uri="{FF2B5EF4-FFF2-40B4-BE49-F238E27FC236}">
                  <a16:creationId xmlns:a16="http://schemas.microsoft.com/office/drawing/2014/main" id="{D6CD6BD6-3459-BB45-BF5F-2EC3183369EC}"/>
                </a:ext>
              </a:extLst>
            </p:cNvPr>
            <p:cNvSpPr txBox="1"/>
            <p:nvPr/>
          </p:nvSpPr>
          <p:spPr>
            <a:xfrm>
              <a:off x="5539946" y="3628004"/>
              <a:ext cx="761555" cy="369332"/>
            </a:xfrm>
            <a:prstGeom prst="rect">
              <a:avLst/>
            </a:prstGeom>
            <a:solidFill>
              <a:schemeClr val="bg1"/>
            </a:solidFill>
          </p:spPr>
          <p:txBody>
            <a:bodyPr wrap="none" rtlCol="0">
              <a:spAutoFit/>
            </a:bodyPr>
            <a:lstStyle/>
            <a:p>
              <a:r>
                <a:rPr lang="en-US" dirty="0"/>
                <a:t>Extein</a:t>
              </a:r>
            </a:p>
          </p:txBody>
        </p:sp>
        <p:sp>
          <p:nvSpPr>
            <p:cNvPr id="17" name="TextBox 16">
              <a:extLst>
                <a:ext uri="{FF2B5EF4-FFF2-40B4-BE49-F238E27FC236}">
                  <a16:creationId xmlns:a16="http://schemas.microsoft.com/office/drawing/2014/main" id="{6D4BF23E-25A9-204D-A6C0-968CC677672C}"/>
                </a:ext>
              </a:extLst>
            </p:cNvPr>
            <p:cNvSpPr txBox="1"/>
            <p:nvPr/>
          </p:nvSpPr>
          <p:spPr>
            <a:xfrm>
              <a:off x="9925185" y="3379834"/>
              <a:ext cx="896592" cy="369332"/>
            </a:xfrm>
            <a:prstGeom prst="rect">
              <a:avLst/>
            </a:prstGeom>
            <a:solidFill>
              <a:schemeClr val="bg1"/>
            </a:solidFill>
          </p:spPr>
          <p:txBody>
            <a:bodyPr wrap="none" rtlCol="0">
              <a:spAutoFit/>
            </a:bodyPr>
            <a:lstStyle/>
            <a:p>
              <a:r>
                <a:rPr lang="en-US" dirty="0"/>
                <a:t>Intein 2</a:t>
              </a:r>
            </a:p>
          </p:txBody>
        </p:sp>
      </p:grpSp>
    </p:spTree>
    <p:extLst>
      <p:ext uri="{BB962C8B-B14F-4D97-AF65-F5344CB8AC3E}">
        <p14:creationId xmlns:p14="http://schemas.microsoft.com/office/powerpoint/2010/main" val="505775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82931-956C-1548-94ED-E13F4B8C7A0D}"/>
              </a:ext>
            </a:extLst>
          </p:cNvPr>
          <p:cNvSpPr>
            <a:spLocks noGrp="1"/>
          </p:cNvSpPr>
          <p:nvPr>
            <p:ph idx="1"/>
          </p:nvPr>
        </p:nvSpPr>
        <p:spPr>
          <a:xfrm>
            <a:off x="467497" y="367527"/>
            <a:ext cx="11555627" cy="6329835"/>
          </a:xfrm>
        </p:spPr>
        <p:txBody>
          <a:bodyPr>
            <a:normAutofit/>
          </a:bodyPr>
          <a:lstStyle/>
          <a:p>
            <a:pPr marL="0" indent="0">
              <a:buNone/>
            </a:pPr>
            <a:r>
              <a:rPr lang="en-US" sz="2400" dirty="0"/>
              <a:t>The question if one should use only reliably aligned sequences, or all sequences remains under debate.  Many think that using all of the sequences will inform on substitution patterns and thus generate more reliable models.</a:t>
            </a:r>
          </a:p>
          <a:p>
            <a:pPr marL="0" indent="0">
              <a:buNone/>
            </a:pPr>
            <a:r>
              <a:rPr lang="en-US" sz="2400" dirty="0"/>
              <a:t>Also, variable regions that cannot be aligned between divergent sequences, will help to resolve relationships closer to the tips.  </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400" dirty="0"/>
              <a:t>One approach to remove ambiguous alignment </a:t>
            </a:r>
            <a:br>
              <a:rPr lang="en-US" sz="2400" dirty="0"/>
            </a:br>
            <a:r>
              <a:rPr lang="en-US" sz="2400" dirty="0"/>
              <a:t>positions is </a:t>
            </a:r>
            <a:r>
              <a:rPr lang="en-US" sz="2400" b="1" dirty="0">
                <a:hlinkClick r:id="rId2"/>
              </a:rPr>
              <a:t>GBLOCK</a:t>
            </a:r>
            <a:r>
              <a:rPr lang="en-US" sz="2400" dirty="0"/>
              <a:t>  (implemented in </a:t>
            </a:r>
            <a:r>
              <a:rPr lang="en-US" sz="2400" dirty="0" err="1"/>
              <a:t>seaview</a:t>
            </a:r>
            <a:r>
              <a:rPr lang="en-US" sz="2400" dirty="0"/>
              <a:t> </a:t>
            </a:r>
            <a:br>
              <a:rPr lang="en-US" sz="2400" dirty="0"/>
            </a:br>
            <a:r>
              <a:rPr lang="en-US" sz="2400" dirty="0"/>
              <a:t>(see above, web server is </a:t>
            </a:r>
            <a:r>
              <a:rPr lang="en-US" sz="2400" dirty="0">
                <a:hlinkClick r:id="rId3"/>
              </a:rPr>
              <a:t>here</a:t>
            </a:r>
            <a:r>
              <a:rPr lang="en-US" sz="2400" dirty="0"/>
              <a:t>), another is </a:t>
            </a:r>
            <a:r>
              <a:rPr lang="en-US" sz="2400" b="1" dirty="0">
                <a:hlinkClick r:id="rId4"/>
              </a:rPr>
              <a:t>guidance</a:t>
            </a:r>
            <a:r>
              <a:rPr lang="en-US" sz="2400" dirty="0"/>
              <a:t> </a:t>
            </a:r>
            <a:br>
              <a:rPr lang="en-US" sz="2400" dirty="0"/>
            </a:br>
            <a:r>
              <a:rPr lang="en-US" sz="2400" dirty="0"/>
              <a:t>from Tal </a:t>
            </a:r>
            <a:r>
              <a:rPr lang="en-US" sz="2400" dirty="0" err="1"/>
              <a:t>Pupko's</a:t>
            </a:r>
            <a:r>
              <a:rPr lang="en-US" sz="2400" dirty="0"/>
              <a:t> lab at TAU (I like this one, because It </a:t>
            </a:r>
            <a:br>
              <a:rPr lang="en-US" sz="2400" dirty="0"/>
            </a:br>
            <a:r>
              <a:rPr lang="en-US" sz="2400" dirty="0"/>
              <a:t>allows to remove positions from poorly aligned individual </a:t>
            </a:r>
            <a:br>
              <a:rPr lang="en-US" sz="2400" dirty="0"/>
            </a:br>
            <a:r>
              <a:rPr lang="en-US" sz="2400" dirty="0"/>
              <a:t>sequences, not only complete columns).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BFC9D0D4-2EA5-D245-94D3-0CB40F1F34DB}"/>
              </a:ext>
            </a:extLst>
          </p:cNvPr>
          <p:cNvPicPr>
            <a:picLocks noChangeAspect="1"/>
          </p:cNvPicPr>
          <p:nvPr/>
        </p:nvPicPr>
        <p:blipFill>
          <a:blip r:embed="rId5"/>
          <a:stretch>
            <a:fillRect/>
          </a:stretch>
        </p:blipFill>
        <p:spPr>
          <a:xfrm>
            <a:off x="7772401" y="2258513"/>
            <a:ext cx="4250724" cy="4438849"/>
          </a:xfrm>
          <a:prstGeom prst="rect">
            <a:avLst/>
          </a:prstGeom>
        </p:spPr>
      </p:pic>
    </p:spTree>
    <p:extLst>
      <p:ext uri="{BB962C8B-B14F-4D97-AF65-F5344CB8AC3E}">
        <p14:creationId xmlns:p14="http://schemas.microsoft.com/office/powerpoint/2010/main" val="2036877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4665E9-1C02-9D03-9C6A-B5EE9076D5AE}"/>
              </a:ext>
            </a:extLst>
          </p:cNvPr>
          <p:cNvSpPr txBox="1"/>
          <p:nvPr/>
        </p:nvSpPr>
        <p:spPr>
          <a:xfrm>
            <a:off x="4355" y="685800"/>
            <a:ext cx="6777446" cy="4708981"/>
          </a:xfrm>
          <a:prstGeom prst="rect">
            <a:avLst/>
          </a:prstGeom>
          <a:noFill/>
        </p:spPr>
        <p:txBody>
          <a:bodyPr wrap="square" rtlCol="0">
            <a:spAutoFit/>
          </a:bodyPr>
          <a:lstStyle/>
          <a:p>
            <a:r>
              <a:rPr lang="en-US" sz="2400" dirty="0"/>
              <a:t>Every phage has their own page, which links to the  </a:t>
            </a:r>
            <a:r>
              <a:rPr lang="en-US" sz="2400" dirty="0" err="1"/>
              <a:t>fasta</a:t>
            </a:r>
            <a:r>
              <a:rPr lang="en-US" sz="2400" dirty="0"/>
              <a:t> sequence of the genome,</a:t>
            </a:r>
          </a:p>
          <a:p>
            <a:r>
              <a:rPr lang="en-US" sz="2400" dirty="0"/>
              <a:t>a list of phages in the same cluster, </a:t>
            </a:r>
          </a:p>
          <a:p>
            <a:r>
              <a:rPr lang="en-US" sz="2400" dirty="0"/>
              <a:t>a Gene List of all encoded proteins, </a:t>
            </a:r>
          </a:p>
          <a:p>
            <a:r>
              <a:rPr lang="en-US" sz="2400" dirty="0"/>
              <a:t>data on who isolated the phage where and when,</a:t>
            </a:r>
          </a:p>
          <a:p>
            <a:r>
              <a:rPr lang="en-US" sz="2400" dirty="0"/>
              <a:t>an image of the plaque, and </a:t>
            </a:r>
          </a:p>
          <a:p>
            <a:r>
              <a:rPr lang="en-US" sz="2400" dirty="0"/>
              <a:t>often a negative contrast EM picture.  </a:t>
            </a:r>
          </a:p>
          <a:p>
            <a:endParaRPr lang="en-US" sz="2400" dirty="0"/>
          </a:p>
          <a:p>
            <a:r>
              <a:rPr lang="en-US" sz="2400" dirty="0"/>
              <a:t>On top is a link to blastn the genome against the other phage genomes in </a:t>
            </a:r>
            <a:r>
              <a:rPr lang="en-US" sz="2400" dirty="0" err="1"/>
              <a:t>phagesdb</a:t>
            </a:r>
            <a:r>
              <a:rPr lang="en-US" sz="2400" dirty="0"/>
              <a:t> </a:t>
            </a:r>
            <a:br>
              <a:rPr lang="en-US" dirty="0"/>
            </a:br>
            <a:endParaRPr lang="en-US" dirty="0"/>
          </a:p>
          <a:p>
            <a:endParaRPr lang="en-US" dirty="0"/>
          </a:p>
        </p:txBody>
      </p:sp>
      <p:pic>
        <p:nvPicPr>
          <p:cNvPr id="7" name="Picture 6">
            <a:extLst>
              <a:ext uri="{FF2B5EF4-FFF2-40B4-BE49-F238E27FC236}">
                <a16:creationId xmlns:a16="http://schemas.microsoft.com/office/drawing/2014/main" id="{FD05641B-21BC-DA97-C648-DBD01E19F154}"/>
              </a:ext>
            </a:extLst>
          </p:cNvPr>
          <p:cNvPicPr>
            <a:picLocks noChangeAspect="1"/>
          </p:cNvPicPr>
          <p:nvPr/>
        </p:nvPicPr>
        <p:blipFill>
          <a:blip r:embed="rId2"/>
          <a:stretch>
            <a:fillRect/>
          </a:stretch>
        </p:blipFill>
        <p:spPr>
          <a:xfrm>
            <a:off x="7086600" y="0"/>
            <a:ext cx="4664404" cy="6858000"/>
          </a:xfrm>
          <a:prstGeom prst="rect">
            <a:avLst/>
          </a:prstGeom>
        </p:spPr>
      </p:pic>
    </p:spTree>
    <p:extLst>
      <p:ext uri="{BB962C8B-B14F-4D97-AF65-F5344CB8AC3E}">
        <p14:creationId xmlns:p14="http://schemas.microsoft.com/office/powerpoint/2010/main" val="4245293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06F65E-8161-2C9C-B65E-9DE95299FAB7}"/>
              </a:ext>
            </a:extLst>
          </p:cNvPr>
          <p:cNvPicPr>
            <a:picLocks noChangeAspect="1"/>
          </p:cNvPicPr>
          <p:nvPr/>
        </p:nvPicPr>
        <p:blipFill>
          <a:blip r:embed="rId2"/>
          <a:stretch>
            <a:fillRect/>
          </a:stretch>
        </p:blipFill>
        <p:spPr>
          <a:xfrm>
            <a:off x="4029105" y="0"/>
            <a:ext cx="4133789" cy="6858000"/>
          </a:xfrm>
          <a:prstGeom prst="rect">
            <a:avLst/>
          </a:prstGeom>
        </p:spPr>
      </p:pic>
    </p:spTree>
    <p:extLst>
      <p:ext uri="{BB962C8B-B14F-4D97-AF65-F5344CB8AC3E}">
        <p14:creationId xmlns:p14="http://schemas.microsoft.com/office/powerpoint/2010/main" val="1944466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BB8395-A5C2-B318-CD7D-F17D4ADCBD3E}"/>
              </a:ext>
            </a:extLst>
          </p:cNvPr>
          <p:cNvSpPr txBox="1"/>
          <p:nvPr/>
        </p:nvSpPr>
        <p:spPr>
          <a:xfrm>
            <a:off x="0" y="705394"/>
            <a:ext cx="3962400" cy="2215991"/>
          </a:xfrm>
          <a:prstGeom prst="rect">
            <a:avLst/>
          </a:prstGeom>
          <a:noFill/>
        </p:spPr>
        <p:txBody>
          <a:bodyPr wrap="square" rtlCol="0">
            <a:spAutoFit/>
          </a:bodyPr>
          <a:lstStyle/>
          <a:p>
            <a:r>
              <a:rPr lang="en-US" sz="2000" dirty="0"/>
              <a:t>If on the gene list, one follows the link to a particular gene, one has links to amino acid sequence, other members of the protein </a:t>
            </a:r>
            <a:r>
              <a:rPr lang="en-US" sz="2000" dirty="0" err="1"/>
              <a:t>phamily</a:t>
            </a:r>
            <a:r>
              <a:rPr lang="en-US" sz="2000" dirty="0"/>
              <a:t>, and on top links to blast searches at NCBI and phagesDB</a:t>
            </a:r>
          </a:p>
          <a:p>
            <a:endParaRPr lang="en-US" dirty="0"/>
          </a:p>
        </p:txBody>
      </p:sp>
      <p:pic>
        <p:nvPicPr>
          <p:cNvPr id="5" name="Picture 4">
            <a:extLst>
              <a:ext uri="{FF2B5EF4-FFF2-40B4-BE49-F238E27FC236}">
                <a16:creationId xmlns:a16="http://schemas.microsoft.com/office/drawing/2014/main" id="{4233C7F9-9D07-7F32-3A6F-8F2148464F8D}"/>
              </a:ext>
            </a:extLst>
          </p:cNvPr>
          <p:cNvPicPr>
            <a:picLocks noChangeAspect="1"/>
          </p:cNvPicPr>
          <p:nvPr/>
        </p:nvPicPr>
        <p:blipFill rotWithShape="1">
          <a:blip r:embed="rId2"/>
          <a:srcRect l="1273" r="8361" b="7621"/>
          <a:stretch/>
        </p:blipFill>
        <p:spPr>
          <a:xfrm>
            <a:off x="3962399" y="381000"/>
            <a:ext cx="8258176" cy="6477000"/>
          </a:xfrm>
          <a:prstGeom prst="rect">
            <a:avLst/>
          </a:prstGeom>
        </p:spPr>
      </p:pic>
      <p:sp>
        <p:nvSpPr>
          <p:cNvPr id="6" name="TextBox 5">
            <a:extLst>
              <a:ext uri="{FF2B5EF4-FFF2-40B4-BE49-F238E27FC236}">
                <a16:creationId xmlns:a16="http://schemas.microsoft.com/office/drawing/2014/main" id="{8EE76253-6BCD-D2A0-C343-5D160B576B98}"/>
              </a:ext>
            </a:extLst>
          </p:cNvPr>
          <p:cNvSpPr txBox="1"/>
          <p:nvPr/>
        </p:nvSpPr>
        <p:spPr>
          <a:xfrm>
            <a:off x="228600" y="4953000"/>
            <a:ext cx="3581400" cy="830997"/>
          </a:xfrm>
          <a:prstGeom prst="rect">
            <a:avLst/>
          </a:prstGeom>
          <a:noFill/>
        </p:spPr>
        <p:txBody>
          <a:bodyPr wrap="square" rtlCol="0">
            <a:spAutoFit/>
          </a:bodyPr>
          <a:lstStyle/>
          <a:p>
            <a:r>
              <a:rPr lang="en-US" dirty="0">
                <a:hlinkClick r:id="rId3"/>
              </a:rPr>
              <a:t>https://phagesdb.org/blastp/KashFlow_CDS_155/</a:t>
            </a:r>
            <a:r>
              <a:rPr lang="en-US" dirty="0"/>
              <a:t> </a:t>
            </a:r>
          </a:p>
        </p:txBody>
      </p:sp>
    </p:spTree>
    <p:extLst>
      <p:ext uri="{BB962C8B-B14F-4D97-AF65-F5344CB8AC3E}">
        <p14:creationId xmlns:p14="http://schemas.microsoft.com/office/powerpoint/2010/main" val="2756898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5A34CD-F0E8-BDFA-56D3-8B371E5F83BF}"/>
              </a:ext>
            </a:extLst>
          </p:cNvPr>
          <p:cNvPicPr>
            <a:picLocks noChangeAspect="1"/>
          </p:cNvPicPr>
          <p:nvPr/>
        </p:nvPicPr>
        <p:blipFill>
          <a:blip r:embed="rId2"/>
          <a:stretch>
            <a:fillRect/>
          </a:stretch>
        </p:blipFill>
        <p:spPr>
          <a:xfrm>
            <a:off x="6553200" y="2177"/>
            <a:ext cx="5253073" cy="6858000"/>
          </a:xfrm>
          <a:prstGeom prst="rect">
            <a:avLst/>
          </a:prstGeom>
        </p:spPr>
      </p:pic>
      <p:pic>
        <p:nvPicPr>
          <p:cNvPr id="5" name="Picture 4">
            <a:extLst>
              <a:ext uri="{FF2B5EF4-FFF2-40B4-BE49-F238E27FC236}">
                <a16:creationId xmlns:a16="http://schemas.microsoft.com/office/drawing/2014/main" id="{CE97EE58-892F-3FDB-BC6A-2618A67C96C1}"/>
              </a:ext>
            </a:extLst>
          </p:cNvPr>
          <p:cNvPicPr>
            <a:picLocks noChangeAspect="1"/>
          </p:cNvPicPr>
          <p:nvPr/>
        </p:nvPicPr>
        <p:blipFill>
          <a:blip r:embed="rId3"/>
          <a:stretch>
            <a:fillRect/>
          </a:stretch>
        </p:blipFill>
        <p:spPr>
          <a:xfrm>
            <a:off x="228600" y="0"/>
            <a:ext cx="5319081" cy="6858000"/>
          </a:xfrm>
          <a:prstGeom prst="rect">
            <a:avLst/>
          </a:prstGeom>
        </p:spPr>
      </p:pic>
    </p:spTree>
    <p:extLst>
      <p:ext uri="{BB962C8B-B14F-4D97-AF65-F5344CB8AC3E}">
        <p14:creationId xmlns:p14="http://schemas.microsoft.com/office/powerpoint/2010/main" val="419772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a:extLst>
              <a:ext uri="{FF2B5EF4-FFF2-40B4-BE49-F238E27FC236}">
                <a16:creationId xmlns:a16="http://schemas.microsoft.com/office/drawing/2014/main" id="{577B4301-7EBE-764B-8FB2-AC89D7AFC7D1}"/>
              </a:ext>
            </a:extLst>
          </p:cNvPr>
          <p:cNvSpPr txBox="1">
            <a:spLocks noChangeArrowheads="1"/>
          </p:cNvSpPr>
          <p:nvPr/>
        </p:nvSpPr>
        <p:spPr bwMode="auto">
          <a:xfrm>
            <a:off x="732550" y="305576"/>
            <a:ext cx="8539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3366"/>
                </a:solidFill>
                <a:effectLst/>
                <a:uLnTx/>
                <a:uFillTx/>
                <a:latin typeface="Arial" panose="020B0604020202020204" pitchFamily="34" charset="0"/>
                <a:ea typeface="ＭＳ Ｐゴシック" panose="020B0600070205080204" pitchFamily="34" charset="-128"/>
                <a:cs typeface="+mn-cs"/>
              </a:rPr>
              <a:t>When is a hit significant</a:t>
            </a:r>
            <a:endParaRPr kumimoji="0" lang="en-US" altLang="en-US" sz="2200" b="1" i="0" u="none" strike="noStrike" kern="1200" cap="none" spc="0" normalizeH="0" baseline="0" noProof="0" dirty="0">
              <a:ln>
                <a:noFill/>
              </a:ln>
              <a:solidFill>
                <a:srgbClr val="003366"/>
              </a:solidFill>
              <a:effectLst/>
              <a:uLnTx/>
              <a:uFillTx/>
              <a:latin typeface="Arial" panose="020B0604020202020204" pitchFamily="34" charset="0"/>
              <a:ea typeface="ＭＳ Ｐゴシック" panose="020B0600070205080204" pitchFamily="34" charset="-128"/>
              <a:cs typeface="+mn-cs"/>
            </a:endParaRPr>
          </a:p>
        </p:txBody>
      </p:sp>
      <p:sp>
        <p:nvSpPr>
          <p:cNvPr id="46082" name="Text Box 3">
            <a:extLst>
              <a:ext uri="{FF2B5EF4-FFF2-40B4-BE49-F238E27FC236}">
                <a16:creationId xmlns:a16="http://schemas.microsoft.com/office/drawing/2014/main" id="{0F73C49C-5B9D-F04F-9548-7E57E96104FE}"/>
              </a:ext>
            </a:extLst>
          </p:cNvPr>
          <p:cNvSpPr txBox="1">
            <a:spLocks noChangeArrowheads="1"/>
          </p:cNvSpPr>
          <p:nvPr/>
        </p:nvSpPr>
        <p:spPr bwMode="auto">
          <a:xfrm>
            <a:off x="2001796" y="2001796"/>
            <a:ext cx="926756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E-value is the Expected number of sequence matches in database of </a:t>
            </a:r>
            <a:r>
              <a:rPr kumimoji="0" lang="en-US" altLang="en-US" sz="20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number of sequences</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database size is arbitrary</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multiple testing problem</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E-value calculated from many assumptions</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E-value depends on size of data bank.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Examples: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E-value = 1 = expect the match to occur in the database by chance 1x</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E-value = .01 = expect 1% chance of match occurring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E-value = 1x10</a:t>
            </a:r>
            <a:r>
              <a:rPr kumimoji="0" lang="en-US" altLang="en-US" sz="2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strict match between protein domains</a:t>
            </a:r>
          </a:p>
        </p:txBody>
      </p:sp>
      <p:sp>
        <p:nvSpPr>
          <p:cNvPr id="46083" name="Text Box 4">
            <a:extLst>
              <a:ext uri="{FF2B5EF4-FFF2-40B4-BE49-F238E27FC236}">
                <a16:creationId xmlns:a16="http://schemas.microsoft.com/office/drawing/2014/main" id="{21DF8272-A57F-FC45-A4F0-FE1B6FB071FB}"/>
              </a:ext>
            </a:extLst>
          </p:cNvPr>
          <p:cNvSpPr txBox="1">
            <a:spLocks noChangeArrowheads="1"/>
          </p:cNvSpPr>
          <p:nvPr/>
        </p:nvSpPr>
        <p:spPr bwMode="auto">
          <a:xfrm>
            <a:off x="1359243" y="1284160"/>
            <a:ext cx="91141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Blast</a:t>
            </a:r>
            <a:r>
              <a:rPr kumimoji="0" lang="ja-JP"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 E-value indicates statistical significance of a sequence match</a:t>
            </a:r>
          </a:p>
        </p:txBody>
      </p:sp>
      <p:sp>
        <p:nvSpPr>
          <p:cNvPr id="46084" name="Text Box 5">
            <a:extLst>
              <a:ext uri="{FF2B5EF4-FFF2-40B4-BE49-F238E27FC236}">
                <a16:creationId xmlns:a16="http://schemas.microsoft.com/office/drawing/2014/main" id="{BE287993-0D2A-6E44-A405-937B08C395C3}"/>
              </a:ext>
            </a:extLst>
          </p:cNvPr>
          <p:cNvSpPr txBox="1">
            <a:spLocks noChangeArrowheads="1"/>
          </p:cNvSpPr>
          <p:nvPr/>
        </p:nvSpPr>
        <p:spPr bwMode="auto">
          <a:xfrm rot="16200000">
            <a:off x="-446451" y="5602224"/>
            <a:ext cx="1731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3366"/>
                </a:solidFill>
                <a:effectLst/>
                <a:uLnTx/>
                <a:uFillTx/>
                <a:latin typeface="Arial" panose="020B0604020202020204" pitchFamily="34" charset="0"/>
                <a:ea typeface="ＭＳ Ｐゴシック" panose="020B0600070205080204" pitchFamily="34" charset="-128"/>
                <a:cs typeface="+mn-cs"/>
              </a:rPr>
              <a:t>by Bob Friedman</a:t>
            </a:r>
            <a:endParaRPr kumimoji="0" lang="en-US" altLang="en-US" sz="16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0870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3C1CB107-DDBF-2345-A009-3D509EBD3549}"/>
              </a:ext>
            </a:extLst>
          </p:cNvPr>
          <p:cNvSpPr>
            <a:spLocks noChangeArrowheads="1"/>
          </p:cNvSpPr>
          <p:nvPr/>
        </p:nvSpPr>
        <p:spPr bwMode="auto">
          <a:xfrm>
            <a:off x="2641600" y="228600"/>
            <a:ext cx="6908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003366"/>
                </a:solidFill>
                <a:effectLst/>
                <a:uLnTx/>
                <a:uFillTx/>
                <a:latin typeface="Arial" panose="020B0604020202020204" pitchFamily="34" charset="0"/>
                <a:ea typeface="ＭＳ Ｐゴシック" panose="020B0600070205080204" pitchFamily="34" charset="-128"/>
                <a:cs typeface="+mn-cs"/>
              </a:rPr>
              <a:t>Blast databases</a:t>
            </a:r>
            <a:endParaRPr kumimoji="0" lang="en-GB"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0" name="Rectangle 3">
            <a:extLst>
              <a:ext uri="{FF2B5EF4-FFF2-40B4-BE49-F238E27FC236}">
                <a16:creationId xmlns:a16="http://schemas.microsoft.com/office/drawing/2014/main" id="{C8FD4605-C6D7-4048-BC8E-551F5E697DE5}"/>
              </a:ext>
            </a:extLst>
          </p:cNvPr>
          <p:cNvSpPr>
            <a:spLocks noChangeArrowheads="1"/>
          </p:cNvSpPr>
          <p:nvPr/>
        </p:nvSpPr>
        <p:spPr bwMode="auto">
          <a:xfrm>
            <a:off x="1829075" y="945293"/>
            <a:ext cx="10086202"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EST - Expression Sequence Tags; cDNA</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wgs</a:t>
            </a: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whole genome shotgun reads</a:t>
            </a: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Reference genome sequences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NR - non-redundant DNA or amino acid sequence database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NT - NR database excluding EST, STS, GSS, HTGS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PDB - DNA or amino acid sequences accompanied by 3d structures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STS - </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Sequence Tagged Sites; short genomic markers for mapping</a:t>
            </a: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Swissprot</a:t>
            </a: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well-annotated amino-acid sequences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Refseq_select</a:t>
            </a: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proteins/mRNAs encoded by well characterized transcripts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env_nr</a:t>
            </a: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Metagenomic proteins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SRA – sequence read archive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wgs</a:t>
            </a: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whole genome shotgun sequences</a:t>
            </a:r>
          </a:p>
          <a:p>
            <a:pPr marL="0" marR="0" lvl="0" indent="0" algn="l" defTabSz="914400" rtl="0" eaLnBrk="1" fontAlgn="base" latinLnBrk="0" hangingPunct="1">
              <a:lnSpc>
                <a:spcPct val="90000"/>
              </a:lnSpc>
              <a:spcBef>
                <a:spcPct val="20000"/>
              </a:spcBef>
              <a:spcAft>
                <a:spcPct val="0"/>
              </a:spcAft>
              <a:buClrTx/>
              <a:buSzTx/>
              <a:buFontTx/>
              <a:buNone/>
              <a:tabLst/>
              <a:defRPr/>
            </a:pPr>
            <a:b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b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the EBI: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Uniref90 / Uniref50 – data base that clusters sequences more than 90 or 50 % identical and represents each cluster by a single representative sequence </a:t>
            </a:r>
            <a:b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b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Great to assemble sequences to calculate profiles.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90975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B63DF64F-ADF8-6E4C-B512-E87717AF1C2E}"/>
              </a:ext>
            </a:extLst>
          </p:cNvPr>
          <p:cNvSpPr>
            <a:spLocks noGrp="1" noChangeArrowheads="1"/>
          </p:cNvSpPr>
          <p:nvPr>
            <p:ph type="title"/>
          </p:nvPr>
        </p:nvSpPr>
        <p:spPr>
          <a:xfrm>
            <a:off x="615778" y="152400"/>
            <a:ext cx="7772400" cy="1143000"/>
          </a:xfrm>
        </p:spPr>
        <p:txBody>
          <a:bodyPr/>
          <a:lstStyle/>
          <a:p>
            <a:pPr algn="l" eaLnBrk="1" hangingPunct="1"/>
            <a:r>
              <a:rPr lang="en-US" altLang="en-US" sz="3600" dirty="0">
                <a:ea typeface="ＭＳ Ｐゴシック" panose="020B0600070205080204" pitchFamily="34" charset="-128"/>
              </a:rPr>
              <a:t>Effect of low complexity filter</a:t>
            </a:r>
          </a:p>
        </p:txBody>
      </p:sp>
      <p:graphicFrame>
        <p:nvGraphicFramePr>
          <p:cNvPr id="53250" name="Object 2">
            <a:extLst>
              <a:ext uri="{FF2B5EF4-FFF2-40B4-BE49-F238E27FC236}">
                <a16:creationId xmlns:a16="http://schemas.microsoft.com/office/drawing/2014/main" id="{BEDE1E4D-4136-2244-9961-BF10AAC1F2D0}"/>
              </a:ext>
            </a:extLst>
          </p:cNvPr>
          <p:cNvGraphicFramePr>
            <a:graphicFrameLocks noChangeAspect="1"/>
          </p:cNvGraphicFramePr>
          <p:nvPr/>
        </p:nvGraphicFramePr>
        <p:xfrm>
          <a:off x="1752600" y="1295400"/>
          <a:ext cx="8272389" cy="4648199"/>
        </p:xfrm>
        <a:graphic>
          <a:graphicData uri="http://schemas.openxmlformats.org/presentationml/2006/ole">
            <mc:AlternateContent xmlns:mc="http://schemas.openxmlformats.org/markup-compatibility/2006">
              <mc:Choice xmlns:v="urn:schemas-microsoft-com:vml" Requires="v">
                <p:oleObj name="Photo Editor Photo" r:id="rId3" imgW="5492750" imgH="3086100" progId="MSPhotoEd.3">
                  <p:embed/>
                </p:oleObj>
              </mc:Choice>
              <mc:Fallback>
                <p:oleObj name="Photo Editor Photo" r:id="rId3" imgW="5492750" imgH="3086100" progId="MSPhotoEd.3">
                  <p:embed/>
                  <p:pic>
                    <p:nvPicPr>
                      <p:cNvPr id="53250" name="Object 2">
                        <a:extLst>
                          <a:ext uri="{FF2B5EF4-FFF2-40B4-BE49-F238E27FC236}">
                            <a16:creationId xmlns:a16="http://schemas.microsoft.com/office/drawing/2014/main" id="{BEDE1E4D-4136-2244-9961-BF10AAC1F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295400"/>
                        <a:ext cx="8272389" cy="4648199"/>
                      </a:xfrm>
                      <a:prstGeom prst="rect">
                        <a:avLst/>
                      </a:prstGeom>
                      <a:noFill/>
                      <a:ln>
                        <a:noFill/>
                      </a:ln>
                      <a:effectLst/>
                    </p:spPr>
                  </p:pic>
                </p:oleObj>
              </mc:Fallback>
            </mc:AlternateContent>
          </a:graphicData>
        </a:graphic>
      </p:graphicFrame>
      <p:sp>
        <p:nvSpPr>
          <p:cNvPr id="53251" name="Text Box 4">
            <a:extLst>
              <a:ext uri="{FF2B5EF4-FFF2-40B4-BE49-F238E27FC236}">
                <a16:creationId xmlns:a16="http://schemas.microsoft.com/office/drawing/2014/main" id="{52D46BD3-80CD-D148-97BC-2E3E362E26C8}"/>
              </a:ext>
            </a:extLst>
          </p:cNvPr>
          <p:cNvSpPr txBox="1">
            <a:spLocks noChangeArrowheads="1"/>
          </p:cNvSpPr>
          <p:nvPr/>
        </p:nvSpPr>
        <p:spPr bwMode="auto">
          <a:xfrm>
            <a:off x="1149923" y="6001264"/>
            <a:ext cx="9892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the most common sequences in databases are simple repeats !!! </a:t>
            </a:r>
          </a:p>
        </p:txBody>
      </p:sp>
    </p:spTree>
    <p:extLst>
      <p:ext uri="{BB962C8B-B14F-4D97-AF65-F5344CB8AC3E}">
        <p14:creationId xmlns:p14="http://schemas.microsoft.com/office/powerpoint/2010/main" val="209365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2518C9-790C-A9C7-8EF3-755AE259897D}"/>
              </a:ext>
            </a:extLst>
          </p:cNvPr>
          <p:cNvSpPr txBox="1"/>
          <p:nvPr/>
        </p:nvSpPr>
        <p:spPr>
          <a:xfrm>
            <a:off x="2025748" y="956604"/>
            <a:ext cx="2210862" cy="646331"/>
          </a:xfrm>
          <a:prstGeom prst="rect">
            <a:avLst/>
          </a:prstGeom>
          <a:noFill/>
        </p:spPr>
        <p:txBody>
          <a:bodyPr wrap="none" rtlCol="0">
            <a:spAutoFit/>
          </a:bodyPr>
          <a:lstStyle/>
          <a:p>
            <a:r>
              <a:rPr lang="en-US" sz="3600" dirty="0"/>
              <a:t>Examples</a:t>
            </a:r>
          </a:p>
        </p:txBody>
      </p:sp>
    </p:spTree>
    <p:extLst>
      <p:ext uri="{BB962C8B-B14F-4D97-AF65-F5344CB8AC3E}">
        <p14:creationId xmlns:p14="http://schemas.microsoft.com/office/powerpoint/2010/main" val="1343965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pitchFamily="6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7840</TotalTime>
  <Words>6174</Words>
  <Application>Microsoft Macintosh PowerPoint</Application>
  <PresentationFormat>Widescreen</PresentationFormat>
  <Paragraphs>498</Paragraphs>
  <Slides>56</Slides>
  <Notes>16</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56</vt:i4>
      </vt:variant>
    </vt:vector>
  </HeadingPairs>
  <TitlesOfParts>
    <vt:vector size="71" baseType="lpstr">
      <vt:lpstr>Arial Unicode MS</vt:lpstr>
      <vt:lpstr>ＭＳ Ｐゴシック</vt:lpstr>
      <vt:lpstr>-webkit-standard</vt:lpstr>
      <vt:lpstr>Arial</vt:lpstr>
      <vt:lpstr>Calibri</vt:lpstr>
      <vt:lpstr>Calibri Light</vt:lpstr>
      <vt:lpstr>Courier</vt:lpstr>
      <vt:lpstr>Courier New</vt:lpstr>
      <vt:lpstr>Lucida Grande</vt:lpstr>
      <vt:lpstr>Menlo</vt:lpstr>
      <vt:lpstr>Times New Roman</vt:lpstr>
      <vt:lpstr>Office Theme</vt:lpstr>
      <vt:lpstr>1_Default Design</vt:lpstr>
      <vt:lpstr>2_Default Design</vt:lpstr>
      <vt:lpstr>Photo Editor Photo</vt:lpstr>
      <vt:lpstr>Alignments, UNIX, blast via the command line </vt:lpstr>
      <vt:lpstr>Aligning sequences is part of many analytical pipelines </vt:lpstr>
      <vt:lpstr>blast searches via web interfaces</vt:lpstr>
      <vt:lpstr>PowerPoint Presentation</vt:lpstr>
      <vt:lpstr>PowerPoint Presentation</vt:lpstr>
      <vt:lpstr>PowerPoint Presentation</vt:lpstr>
      <vt:lpstr>PowerPoint Presentation</vt:lpstr>
      <vt:lpstr>Effect of low complexity filter</vt:lpstr>
      <vt:lpstr>PowerPoint Presentation</vt:lpstr>
      <vt:lpstr>PowerPoint Presentation</vt:lpstr>
      <vt:lpstr>PauloDiaboli Terminase Blastp Search on PhagesDB</vt:lpstr>
      <vt:lpstr>PowerPoint Presentation</vt:lpstr>
      <vt:lpstr>Example of web based BLAST </vt:lpstr>
      <vt:lpstr>fasta: an alternative to blast  </vt:lpstr>
      <vt:lpstr>PowerPoint Presentation</vt:lpstr>
      <vt:lpstr>Command Line </vt:lpstr>
      <vt:lpstr>PowerPoint Presentation</vt:lpstr>
      <vt:lpstr>PowerPoint Presentation</vt:lpstr>
      <vt:lpstr>PowerPoint Presentation</vt:lpstr>
      <vt:lpstr>UNIX</vt:lpstr>
      <vt:lpstr>Unix - command line interface</vt:lpstr>
      <vt:lpstr>characters at the end of lines</vt:lpstr>
      <vt:lpstr>Special characters: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dotplot</vt:lpstr>
      <vt:lpstr>PowerPoint Presentation</vt:lpstr>
      <vt:lpstr>PowerPoint Presentation</vt:lpstr>
      <vt:lpstr>PowerPoint Presentation</vt:lpstr>
      <vt:lpstr>PowerPoint Presentation</vt:lpstr>
      <vt:lpstr>PowerPoint Presentation</vt:lpstr>
      <vt:lpstr>Multiple Sequence Alignments (MSAs)</vt:lpstr>
      <vt:lpstr>PowerPoint Presentation</vt:lpstr>
      <vt:lpstr>Other alignment programs:  </vt:lpstr>
      <vt:lpstr>Seaview</vt:lpstr>
      <vt:lpstr>Statalign – trees without MSAs </vt:lpstr>
      <vt:lpstr>Prank</vt:lpstr>
      <vt:lpstr>MAFFT</vt:lpstr>
      <vt:lpstr>MAFFT</vt:lpstr>
      <vt:lpstr>SATè</vt:lpstr>
      <vt:lpstr>Recommendations</vt:lpstr>
      <vt:lpstr>Manual Alignments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dc:title>
  <dc:creator>Gogarten, J. Peter</dc:creator>
  <cp:lastModifiedBy>Gogarten, J. Peter</cp:lastModifiedBy>
  <cp:revision>73</cp:revision>
  <dcterms:created xsi:type="dcterms:W3CDTF">2019-10-21T18:32:12Z</dcterms:created>
  <dcterms:modified xsi:type="dcterms:W3CDTF">2024-09-25T14:39:57Z</dcterms:modified>
</cp:coreProperties>
</file>