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9" r:id="rId2"/>
    <p:sldMasterId id="2147484971" r:id="rId3"/>
  </p:sldMasterIdLst>
  <p:notesMasterIdLst>
    <p:notesMasterId r:id="rId89"/>
  </p:notesMasterIdLst>
  <p:handoutMasterIdLst>
    <p:handoutMasterId r:id="rId90"/>
  </p:handoutMasterIdLst>
  <p:sldIdLst>
    <p:sldId id="727" r:id="rId4"/>
    <p:sldId id="831" r:id="rId5"/>
    <p:sldId id="446" r:id="rId6"/>
    <p:sldId id="447" r:id="rId7"/>
    <p:sldId id="448" r:id="rId8"/>
    <p:sldId id="299" r:id="rId9"/>
    <p:sldId id="445" r:id="rId10"/>
    <p:sldId id="300" r:id="rId11"/>
    <p:sldId id="449" r:id="rId12"/>
    <p:sldId id="843" r:id="rId13"/>
    <p:sldId id="450" r:id="rId14"/>
    <p:sldId id="451" r:id="rId15"/>
    <p:sldId id="452" r:id="rId16"/>
    <p:sldId id="453" r:id="rId17"/>
    <p:sldId id="454" r:id="rId18"/>
    <p:sldId id="455" r:id="rId19"/>
    <p:sldId id="368" r:id="rId20"/>
    <p:sldId id="844" r:id="rId21"/>
    <p:sldId id="371" r:id="rId22"/>
    <p:sldId id="846" r:id="rId23"/>
    <p:sldId id="373" r:id="rId24"/>
    <p:sldId id="372" r:id="rId25"/>
    <p:sldId id="376" r:id="rId26"/>
    <p:sldId id="377" r:id="rId27"/>
    <p:sldId id="378" r:id="rId28"/>
    <p:sldId id="374" r:id="rId29"/>
    <p:sldId id="321" r:id="rId30"/>
    <p:sldId id="332" r:id="rId31"/>
    <p:sldId id="333" r:id="rId32"/>
    <p:sldId id="334" r:id="rId33"/>
    <p:sldId id="335" r:id="rId34"/>
    <p:sldId id="336" r:id="rId35"/>
    <p:sldId id="337" r:id="rId36"/>
    <p:sldId id="338" r:id="rId37"/>
    <p:sldId id="339" r:id="rId38"/>
    <p:sldId id="847" r:id="rId39"/>
    <p:sldId id="341" r:id="rId40"/>
    <p:sldId id="342" r:id="rId41"/>
    <p:sldId id="487" r:id="rId42"/>
    <p:sldId id="343" r:id="rId43"/>
    <p:sldId id="344" r:id="rId44"/>
    <p:sldId id="456" r:id="rId45"/>
    <p:sldId id="457" r:id="rId46"/>
    <p:sldId id="345" r:id="rId47"/>
    <p:sldId id="458" r:id="rId48"/>
    <p:sldId id="459" r:id="rId49"/>
    <p:sldId id="488" r:id="rId50"/>
    <p:sldId id="489" r:id="rId51"/>
    <p:sldId id="494" r:id="rId52"/>
    <p:sldId id="495" r:id="rId53"/>
    <p:sldId id="490" r:id="rId54"/>
    <p:sldId id="491" r:id="rId55"/>
    <p:sldId id="492" r:id="rId56"/>
    <p:sldId id="493" r:id="rId57"/>
    <p:sldId id="496" r:id="rId58"/>
    <p:sldId id="497" r:id="rId59"/>
    <p:sldId id="460" r:id="rId60"/>
    <p:sldId id="461" r:id="rId61"/>
    <p:sldId id="462" r:id="rId62"/>
    <p:sldId id="463" r:id="rId63"/>
    <p:sldId id="464" r:id="rId64"/>
    <p:sldId id="465" r:id="rId65"/>
    <p:sldId id="938" r:id="rId66"/>
    <p:sldId id="939" r:id="rId67"/>
    <p:sldId id="940" r:id="rId68"/>
    <p:sldId id="941" r:id="rId69"/>
    <p:sldId id="942" r:id="rId70"/>
    <p:sldId id="943" r:id="rId71"/>
    <p:sldId id="944" r:id="rId72"/>
    <p:sldId id="945" r:id="rId73"/>
    <p:sldId id="946" r:id="rId74"/>
    <p:sldId id="947" r:id="rId75"/>
    <p:sldId id="948" r:id="rId76"/>
    <p:sldId id="958" r:id="rId77"/>
    <p:sldId id="959" r:id="rId78"/>
    <p:sldId id="949" r:id="rId79"/>
    <p:sldId id="970" r:id="rId80"/>
    <p:sldId id="950" r:id="rId81"/>
    <p:sldId id="952" r:id="rId82"/>
    <p:sldId id="965" r:id="rId83"/>
    <p:sldId id="953" r:id="rId84"/>
    <p:sldId id="954" r:id="rId85"/>
    <p:sldId id="971" r:id="rId86"/>
    <p:sldId id="956" r:id="rId87"/>
    <p:sldId id="957" r:id="rId8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FF66FF"/>
    <a:srgbClr val="FFCC66"/>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29A54-5351-B74F-A39C-72C79E8F22D5}" v="56" dt="2024-11-09T18:03:12.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720"/>
  </p:normalViewPr>
  <p:slideViewPr>
    <p:cSldViewPr snapToGrid="0">
      <p:cViewPr varScale="1">
        <p:scale>
          <a:sx n="130" d="100"/>
          <a:sy n="130" d="100"/>
        </p:scale>
        <p:origin x="192" y="184"/>
      </p:cViewPr>
      <p:guideLst>
        <p:guide orient="horz" pos="1974"/>
        <p:guide pos="42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F0329A54-5351-B74F-A39C-72C79E8F22D5}"/>
    <pc:docChg chg="modSld">
      <pc:chgData name="Gogarten, J. Peter" userId="08c346f3-9f2a-4776-a6cf-add1e690cd47" providerId="ADAL" clId="{F0329A54-5351-B74F-A39C-72C79E8F22D5}" dt="2024-11-11T15:44:38.020" v="29" actId="20577"/>
      <pc:docMkLst>
        <pc:docMk/>
      </pc:docMkLst>
      <pc:sldChg chg="modSp mod">
        <pc:chgData name="Gogarten, J. Peter" userId="08c346f3-9f2a-4776-a6cf-add1e690cd47" providerId="ADAL" clId="{F0329A54-5351-B74F-A39C-72C79E8F22D5}" dt="2024-11-11T15:44:38.020" v="29" actId="20577"/>
        <pc:sldMkLst>
          <pc:docMk/>
          <pc:sldMk cId="481527467" sldId="938"/>
        </pc:sldMkLst>
        <pc:spChg chg="mod">
          <ac:chgData name="Gogarten, J. Peter" userId="08c346f3-9f2a-4776-a6cf-add1e690cd47" providerId="ADAL" clId="{F0329A54-5351-B74F-A39C-72C79E8F22D5}" dt="2024-11-11T15:44:38.020" v="29" actId="20577"/>
          <ac:spMkLst>
            <pc:docMk/>
            <pc:sldMk cId="481527467" sldId="938"/>
            <ac:spMk id="16281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6</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160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BCA043-70DC-8A46-BCEB-CAD37B11510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340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52E16A7-D57E-EB46-9CDF-7F1F8B78D7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558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C0409-DD64-F64F-8F81-7AE6C7BA7C4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4601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DC884-9A59-0C41-AFC1-7B85695C25C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845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0CA629-7ED4-D441-B96F-FF2FECBB185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81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946B30-2C95-454A-A1B3-2796883DF5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455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012C3F-472C-D64B-85AC-7D57BC478F5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23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39D8C8-387B-B345-849D-CABD268718F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978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96E21C-7233-0042-B9F1-1FDF573F19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617319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50A521-6EB2-864F-86CF-D8804044D3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20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FDD1FC-85FF-0C40-A4ED-66DE2AE9E2B2}" type="slidenum">
              <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700642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A2B9E1-78A5-FE4C-AF67-F5518A153D8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330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765215-3514-2D45-AD4D-AF6A981AE6C5}"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47507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A33A8-0E10-844E-8BA9-B7D93815D7F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4399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0AA3F7-EEC1-FB4D-BA13-AA8B4E813C9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022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9DA90B-82C4-5245-863D-D440285F00D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196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A33A8-0E10-844E-8BA9-B7D93815D7F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7771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D41196-8D67-0240-8FC0-9E719642A0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0777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536E54-634A-2B4B-AB7C-9407BFCAB2B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034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641C7-900D-C349-AE67-35D494C287B0}"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6572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51951-10D3-B944-BC31-631E067A61F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12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3F6477-2EC2-9B43-A3E9-0CD966B7FC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21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D299A9-650C-9B4A-A1C8-4A8CB852508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9236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Geographic origin of the three populations studied. (</a:t>
            </a:r>
            <a:r>
              <a:rPr lang="en-GB" i="1">
                <a:latin typeface="Arial" charset="0"/>
                <a:cs typeface="msgothic" charset="0"/>
              </a:rPr>
              <a:t>A</a:t>
            </a:r>
            <a:r>
              <a:rPr lang="en-GB">
                <a:latin typeface="Arial" charset="0"/>
                <a:cs typeface="msgothic" charset="0"/>
              </a:rPr>
              <a:t>) European/Romanians and </a:t>
            </a:r>
            <a:r>
              <a:rPr lang="en-GB" err="1">
                <a:latin typeface="Arial" charset="0"/>
                <a:cs typeface="msgothic" charset="0"/>
              </a:rPr>
              <a:t>Rroma</a:t>
            </a:r>
            <a:r>
              <a:rPr lang="en-GB">
                <a:latin typeface="Arial" charset="0"/>
                <a:cs typeface="msgothic" charset="0"/>
              </a:rPr>
              <a:t>/Gipsy share the same location, even if the origin of the latter is in North India. (</a:t>
            </a:r>
            <a:r>
              <a:rPr lang="en-GB" i="1">
                <a:latin typeface="Arial" charset="0"/>
                <a:cs typeface="msgothic" charset="0"/>
              </a:rPr>
              <a:t>B</a:t>
            </a:r>
            <a:r>
              <a:rPr lang="en-GB">
                <a:latin typeface="Arial" charset="0"/>
                <a:cs typeface="msgothic" charset="0"/>
              </a:rPr>
              <a:t>) Plot of the populations under analysis according to the coordinates to the two main eigenvectors of </a:t>
            </a:r>
            <a:r>
              <a:rPr lang="en-GB" err="1">
                <a:latin typeface="Arial" charset="0"/>
                <a:cs typeface="msgothic" charset="0"/>
              </a:rPr>
              <a:t>smartpca</a:t>
            </a:r>
            <a:r>
              <a:rPr lang="en-GB">
                <a:latin typeface="Arial" charset="0"/>
                <a:cs typeface="msgothic" charset="0"/>
              </a:rPr>
              <a:t> (</a:t>
            </a:r>
            <a:r>
              <a:rPr lang="en-GB" err="1">
                <a:latin typeface="Arial" charset="0"/>
                <a:cs typeface="msgothic" charset="0"/>
              </a:rPr>
              <a:t>Eigensoft</a:t>
            </a:r>
            <a:r>
              <a:rPr lang="en-GB">
                <a:latin typeface="Arial" charset="0"/>
                <a:cs typeface="msgothic" charset="0"/>
              </a:rPr>
              <a:t>) analysis, in which each dot represents an individual. Individuals within the circles and the same </a:t>
            </a:r>
            <a:r>
              <a:rPr lang="en-GB" err="1">
                <a:latin typeface="Arial" charset="0"/>
                <a:cs typeface="msgothic" charset="0"/>
              </a:rPr>
              <a:t>color</a:t>
            </a:r>
            <a:r>
              <a:rPr lang="en-GB">
                <a:latin typeface="Arial" charset="0"/>
                <a:cs typeface="msgothic" charset="0"/>
              </a:rPr>
              <a:t> have been considered for the study; those of different </a:t>
            </a:r>
            <a:r>
              <a:rPr lang="en-GB" err="1">
                <a:latin typeface="Arial" charset="0"/>
                <a:cs typeface="msgothic" charset="0"/>
              </a:rPr>
              <a:t>colors</a:t>
            </a:r>
            <a:r>
              <a:rPr lang="en-GB">
                <a:latin typeface="Arial" charset="0"/>
                <a:cs typeface="msgothic" charset="0"/>
              </a:rPr>
              <a:t> represent false population allocation and those intermediate represent admixed individuals. ROM, </a:t>
            </a:r>
            <a:r>
              <a:rPr lang="en-GB" err="1">
                <a:latin typeface="Arial" charset="0"/>
                <a:cs typeface="msgothic" charset="0"/>
              </a:rPr>
              <a:t>nongypsy</a:t>
            </a:r>
            <a:r>
              <a:rPr lang="en-GB">
                <a:latin typeface="Arial" charset="0"/>
                <a:cs typeface="msgothic" charset="0"/>
              </a:rPr>
              <a:t> Romanians; INDI, individuals from North India; GYP, </a:t>
            </a:r>
            <a:r>
              <a:rPr lang="en-GB" err="1">
                <a:latin typeface="Arial" charset="0"/>
                <a:cs typeface="msgothic" charset="0"/>
              </a:rPr>
              <a:t>Rroma</a:t>
            </a:r>
            <a:r>
              <a:rPr lang="en-GB">
                <a:latin typeface="Arial" charset="0"/>
                <a:cs typeface="msgothic" charset="0"/>
              </a:rPr>
              <a:t>/Gypsies living in Romania.</a:t>
            </a:r>
          </a:p>
        </p:txBody>
      </p:sp>
    </p:spTree>
    <p:extLst>
      <p:ext uri="{BB962C8B-B14F-4D97-AF65-F5344CB8AC3E}">
        <p14:creationId xmlns:p14="http://schemas.microsoft.com/office/powerpoint/2010/main" val="2992921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583537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0CB78EB-935D-2A4D-8B0C-3635A797E277}"/>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8" name="Text Box 2">
            <a:extLst>
              <a:ext uri="{FF2B5EF4-FFF2-40B4-BE49-F238E27FC236}">
                <a16:creationId xmlns:a16="http://schemas.microsoft.com/office/drawing/2014/main" id="{5299D3BD-7CB0-8643-A3A9-B53314CFF7C4}"/>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Schematic depiction of two demographic scenarios compatible with the observed genealogy of the microcephalin locus. In both scenarios, an ancestral population, depicted in green, was subdivided into two reproductively isolated populations. One population, depicted in red, fixes the non-D allele, whereas the other population, depicted in blue, fixes the D allele. (A) In the first scenario, the blue population went through a severe bottleneck that dramatically reduced genetic diversity. It then expanded and merged with the other population. (B) In the second scenario, a rare interbreeding event occurred between the two populations, bringing a copy of the D allele from the blue into the red population. This copy subsequently amplified to high frequency under positive selective pressure. The first scenario depends on demography only and does not require selection. This scenario should therefore affect all sites in the genome. The second scenario requires the action of positive selection on the </a:t>
            </a:r>
            <a:r>
              <a:rPr lang="en-GB" altLang="en-US" err="1">
                <a:latin typeface="Arial" panose="020B0604020202020204" pitchFamily="34" charset="0"/>
                <a:ea typeface="msgothic" charset="0"/>
                <a:cs typeface="msgothic" charset="0"/>
              </a:rPr>
              <a:t>introgressed</a:t>
            </a:r>
            <a:r>
              <a:rPr lang="en-GB" altLang="en-US">
                <a:latin typeface="Arial" panose="020B0604020202020204" pitchFamily="34" charset="0"/>
                <a:ea typeface="msgothic" charset="0"/>
                <a:cs typeface="msgothic" charset="0"/>
              </a:rPr>
              <a:t> allele and is therefore not expected to have a genome-wide effect. The observation that the genealogy of microcephalin is not representative of the genome is consistent with the second scenario.</a:t>
            </a:r>
          </a:p>
        </p:txBody>
      </p:sp>
    </p:spTree>
    <p:extLst>
      <p:ext uri="{BB962C8B-B14F-4D97-AF65-F5344CB8AC3E}">
        <p14:creationId xmlns:p14="http://schemas.microsoft.com/office/powerpoint/2010/main" val="3296641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773765B-6E8C-3C4F-9D75-5F53CBBDD58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8" name="Text Box 2">
            <a:extLst>
              <a:ext uri="{FF2B5EF4-FFF2-40B4-BE49-F238E27FC236}">
                <a16:creationId xmlns:a16="http://schemas.microsoft.com/office/drawing/2014/main" id="{8B0E4C66-8BAD-D141-B7A4-736372F650C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A population network including four episodes of gene flow, with an embedded gene genealogy. Upper case letters (</a:t>
            </a:r>
            <a:r>
              <a:rPr lang="en-GB" altLang="en-US" i="1" dirty="0">
                <a:latin typeface="Arial" panose="020B0604020202020204" pitchFamily="34" charset="0"/>
                <a:ea typeface="msgothic" charset="0"/>
                <a:cs typeface="msgothic" charset="0"/>
              </a:rPr>
              <a:t>X</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Y</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N</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and </a:t>
            </a:r>
            <a:r>
              <a:rPr lang="en-GB" altLang="en-US" i="1" dirty="0">
                <a:latin typeface="Arial" panose="020B0604020202020204" pitchFamily="34" charset="0"/>
                <a:ea typeface="msgothic" charset="0"/>
                <a:cs typeface="msgothic" charset="0"/>
              </a:rPr>
              <a:t>S</a:t>
            </a:r>
            <a:r>
              <a:rPr lang="en-GB" altLang="en-US" dirty="0">
                <a:latin typeface="Arial" panose="020B0604020202020204" pitchFamily="34" charset="0"/>
                <a:ea typeface="msgothic" charset="0"/>
                <a:cs typeface="msgothic" charset="0"/>
              </a:rPr>
              <a:t>) represent populations (Africa, Europe, Neanderthal, Denisovan, and </a:t>
            </a:r>
            <a:r>
              <a:rPr lang="en-GB" altLang="en-US" dirty="0" err="1">
                <a:latin typeface="Arial" panose="020B0604020202020204" pitchFamily="34" charset="0"/>
                <a:ea typeface="msgothic" charset="0"/>
                <a:cs typeface="msgothic" charset="0"/>
              </a:rPr>
              <a:t>superarchaic</a:t>
            </a:r>
            <a:r>
              <a:rPr lang="en-GB" altLang="en-US" dirty="0">
                <a:latin typeface="Arial" panose="020B0604020202020204" pitchFamily="34" charset="0"/>
                <a:ea typeface="msgothic" charset="0"/>
                <a:cs typeface="msgothic" charset="0"/>
              </a:rPr>
              <a:t>). Greek letters label episodes of admixture.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and </a:t>
            </a:r>
            <a:r>
              <a:rPr lang="en-GB" altLang="en-US" i="1" dirty="0" err="1">
                <a:latin typeface="Arial" panose="020B0604020202020204" pitchFamily="34" charset="0"/>
                <a:ea typeface="msgothic" charset="0"/>
                <a:cs typeface="msgothic" charset="0"/>
              </a:rPr>
              <a:t>xyn</a:t>
            </a:r>
            <a:r>
              <a:rPr lang="en-GB" altLang="en-US" dirty="0">
                <a:latin typeface="Arial" panose="020B0604020202020204" pitchFamily="34" charset="0"/>
                <a:ea typeface="msgothic" charset="0"/>
                <a:cs typeface="msgothic" charset="0"/>
              </a:rPr>
              <a:t> illustrate two nucleotide site patterns, in which 0 and 1 represent the ancestral and derived alleles. A mutation on the red branch would generate site pattern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One on the blue branch would generate </a:t>
            </a:r>
            <a:r>
              <a:rPr lang="en-GB" altLang="en-US" i="1" dirty="0" err="1">
                <a:latin typeface="Arial" panose="020B0604020202020204" pitchFamily="34" charset="0"/>
                <a:ea typeface="msgothic" charset="0"/>
                <a:cs typeface="msgothic" charset="0"/>
              </a:rPr>
              <a:t>xyn</a:t>
            </a:r>
            <a:r>
              <a:rPr lang="en-GB" altLang="en-US" dirty="0">
                <a:latin typeface="Arial" panose="020B0604020202020204" pitchFamily="34" charset="0"/>
                <a:ea typeface="msgothic" charset="0"/>
                <a:cs typeface="msgothic" charset="0"/>
              </a:rPr>
              <a:t>. For simplicity, this figure refers to Neanderthals with a single letter. Elsewhere, we use two letters to distinguish between the Altai and </a:t>
            </a:r>
            <a:r>
              <a:rPr lang="en-GB" altLang="en-US" dirty="0" err="1">
                <a:latin typeface="Arial" panose="020B0604020202020204" pitchFamily="34" charset="0"/>
                <a:ea typeface="msgothic" charset="0"/>
                <a:cs typeface="msgothic" charset="0"/>
              </a:rPr>
              <a:t>Vindija</a:t>
            </a:r>
            <a:r>
              <a:rPr lang="en-GB" altLang="en-US" dirty="0">
                <a:latin typeface="Arial" panose="020B0604020202020204" pitchFamily="34" charset="0"/>
                <a:ea typeface="msgothic" charset="0"/>
                <a:cs typeface="msgothic" charset="0"/>
              </a:rPr>
              <a:t> Neanderthals.</a:t>
            </a:r>
          </a:p>
        </p:txBody>
      </p:sp>
    </p:spTree>
    <p:extLst>
      <p:ext uri="{BB962C8B-B14F-4D97-AF65-F5344CB8AC3E}">
        <p14:creationId xmlns:p14="http://schemas.microsoft.com/office/powerpoint/2010/main" val="2165521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EF48A4-9AB5-CD46-99D2-4B360B1310F0}"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0249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403B94-B660-5C4C-8046-85B38CDE13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0234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090B1F-20F9-A843-BAAA-8DA9E96697E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684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5C13E-8D74-253D-C91C-F85DC54057BB}"/>
            </a:ext>
          </a:extLst>
        </p:cNvPr>
        <p:cNvGrpSpPr/>
        <p:nvPr/>
      </p:nvGrpSpPr>
      <p:grpSpPr>
        <a:xfrm>
          <a:off x="0" y="0"/>
          <a:ext cx="0" cy="0"/>
          <a:chOff x="0" y="0"/>
          <a:chExt cx="0" cy="0"/>
        </a:xfrm>
      </p:grpSpPr>
      <p:sp>
        <p:nvSpPr>
          <p:cNvPr id="126977" name="Rectangle 7">
            <a:extLst>
              <a:ext uri="{FF2B5EF4-FFF2-40B4-BE49-F238E27FC236}">
                <a16:creationId xmlns:a16="http://schemas.microsoft.com/office/drawing/2014/main" id="{89E4B763-CBAB-CAF4-9F8A-A95163A692B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090B1F-20F9-A843-BAAA-8DA9E96697E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6978" name="Rectangle 2">
            <a:extLst>
              <a:ext uri="{FF2B5EF4-FFF2-40B4-BE49-F238E27FC236}">
                <a16:creationId xmlns:a16="http://schemas.microsoft.com/office/drawing/2014/main" id="{EE7A589D-5366-417B-3E91-DDC890730A59}"/>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CA536188-04E4-3938-868F-6F3DB73BEDEC}"/>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43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C1B176-0F6D-D647-A42B-CB2512D81DC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520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202425-2686-9F44-A0C7-40B183C61F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6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CC3C4-9294-4848-B304-12395C817F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681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extLst>
      <p:ext uri="{BB962C8B-B14F-4D97-AF65-F5344CB8AC3E}">
        <p14:creationId xmlns:p14="http://schemas.microsoft.com/office/powerpoint/2010/main" val="124356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extLst>
      <p:ext uri="{BB962C8B-B14F-4D97-AF65-F5344CB8AC3E}">
        <p14:creationId xmlns:p14="http://schemas.microsoft.com/office/powerpoint/2010/main" val="3528275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extLst>
      <p:ext uri="{BB962C8B-B14F-4D97-AF65-F5344CB8AC3E}">
        <p14:creationId xmlns:p14="http://schemas.microsoft.com/office/powerpoint/2010/main" val="2473636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extLst>
      <p:ext uri="{BB962C8B-B14F-4D97-AF65-F5344CB8AC3E}">
        <p14:creationId xmlns:p14="http://schemas.microsoft.com/office/powerpoint/2010/main" val="1998913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extLst>
      <p:ext uri="{BB962C8B-B14F-4D97-AF65-F5344CB8AC3E}">
        <p14:creationId xmlns:p14="http://schemas.microsoft.com/office/powerpoint/2010/main" val="2185122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extLst>
      <p:ext uri="{BB962C8B-B14F-4D97-AF65-F5344CB8AC3E}">
        <p14:creationId xmlns:p14="http://schemas.microsoft.com/office/powerpoint/2010/main" val="4149186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extLst>
      <p:ext uri="{BB962C8B-B14F-4D97-AF65-F5344CB8AC3E}">
        <p14:creationId xmlns:p14="http://schemas.microsoft.com/office/powerpoint/2010/main" val="176910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extLst>
      <p:ext uri="{BB962C8B-B14F-4D97-AF65-F5344CB8AC3E}">
        <p14:creationId xmlns:p14="http://schemas.microsoft.com/office/powerpoint/2010/main" val="287290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extLst>
      <p:ext uri="{BB962C8B-B14F-4D97-AF65-F5344CB8AC3E}">
        <p14:creationId xmlns:p14="http://schemas.microsoft.com/office/powerpoint/2010/main" val="2552355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extLst>
      <p:ext uri="{BB962C8B-B14F-4D97-AF65-F5344CB8AC3E}">
        <p14:creationId xmlns:p14="http://schemas.microsoft.com/office/powerpoint/2010/main" val="4042541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extLst>
      <p:ext uri="{BB962C8B-B14F-4D97-AF65-F5344CB8AC3E}">
        <p14:creationId xmlns:p14="http://schemas.microsoft.com/office/powerpoint/2010/main" val="222025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714059061"/>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books.google.com/books?id=0nt-qaAfIbAC&amp;pg=PA51&amp;source=gbs_toc_r&amp;cad=4#v=onepage&amp;q&amp;f=false"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7" Type="http://schemas.openxmlformats.org/officeDocument/2006/relationships/hyperlink" Target="https://pmc.ncbi.nlm.nih.gov/articles/PMC1180675/"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hyperlink" Target="https://www.pnas.org/doi/10.1073/pnas.0401566101" TargetMode="Externa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hyperlink" Target="http://www.cs.tau.ac.il/~bchor/CG/Fitch.pdf" TargetMode="External"/><Relationship Id="rId2" Type="http://schemas.openxmlformats.org/officeDocument/2006/relationships/image" Target="../media/image44.emf"/><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hyperlink" Target="http://www.genetics.org/cgi/content/abstract/155/1/431"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hyperlink" Target="http://web.uconn.edu/gogarten/bioinf/flu_data.paup"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oleObject" Target="../embeddings/oleObject3.bin"/><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hyperlink" Target="http://www.ncbi.nlm.nih.gov/pmc/articles/PMC3169818/" TargetMode="Externa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ncbi.nlm.nih.gov/pmc/articles/PMC1635020/" TargetMode="Externa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18.xml"/><Relationship Id="rId4" Type="http://schemas.openxmlformats.org/officeDocument/2006/relationships/hyperlink" Target="https://science.sciencemag.org/content/309/5741/1720.lo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18.xml"/><Relationship Id="rId4" Type="http://schemas.openxmlformats.org/officeDocument/2006/relationships/hyperlink" Target="https://science.sciencemag.org/content/309/5741/1717.lo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wsj.com/articles/SB115040765329081636" TargetMode="External"/><Relationship Id="rId1" Type="http://schemas.openxmlformats.org/officeDocument/2006/relationships/slideLayout" Target="../slideLayouts/slideLayout18.xml"/><Relationship Id="rId4" Type="http://schemas.openxmlformats.org/officeDocument/2006/relationships/image" Target="../media/image65.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8.xml"/><Relationship Id="rId4" Type="http://schemas.openxmlformats.org/officeDocument/2006/relationships/hyperlink" Target="https://upload.wikimedia.org/wikipedia/commons/3/3e/Hominini_lineage.sv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8.xml"/><Relationship Id="rId4" Type="http://schemas.openxmlformats.org/officeDocument/2006/relationships/hyperlink" Target="https://pubmed.ncbi.nlm.nih.gov/16710306/"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en.wikipedia.org/wiki/Multiregional_Evolution" TargetMode="External"/><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_r=1" TargetMode="External"/><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image" Target="../media/image74.jpeg"/><Relationship Id="rId1" Type="http://schemas.openxmlformats.org/officeDocument/2006/relationships/slideLayout" Target="../slideLayouts/slideLayout18.xml"/><Relationship Id="rId6" Type="http://schemas.openxmlformats.org/officeDocument/2006/relationships/hyperlink" Target="https://creativecommons.org/licenses/by-sa/3.0/legalcode" TargetMode="External"/><Relationship Id="rId5" Type="http://schemas.openxmlformats.org/officeDocument/2006/relationships/hyperlink" Target="https://en.wikipedia.org/wiki/Interbreeding_between_archaic_and_modern_humans#cite_note-meyer12highcov-16" TargetMode="External"/><Relationship Id="rId4" Type="http://schemas.openxmlformats.org/officeDocument/2006/relationships/hyperlink" Target="https://en.wikipedia.org/wiki/Phalanx_bon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8" Type="http://schemas.openxmlformats.org/officeDocument/2006/relationships/hyperlink" Target="https://commons.wikimedia.org/wiki/User:Dbachmann" TargetMode="External"/><Relationship Id="rId3" Type="http://schemas.openxmlformats.org/officeDocument/2006/relationships/hyperlink" Target="https://en.wikipedia.org/wiki/Year#Abbreviations_yr_and_ya" TargetMode="External"/><Relationship Id="rId7" Type="http://schemas.openxmlformats.org/officeDocument/2006/relationships/hyperlink" Target="https://en.wikipedia.org/wiki/Interbreeding_between_archaic_and_modern_humans" TargetMode="External"/><Relationship Id="rId2" Type="http://schemas.openxmlformats.org/officeDocument/2006/relationships/image" Target="../media/image75.png"/><Relationship Id="rId1" Type="http://schemas.openxmlformats.org/officeDocument/2006/relationships/slideLayout" Target="../slideLayouts/slideLayout29.xml"/><Relationship Id="rId6" Type="http://schemas.openxmlformats.org/officeDocument/2006/relationships/hyperlink" Target="https://en.wikipedia.org/wiki/Hominins" TargetMode="External"/><Relationship Id="rId5" Type="http://schemas.openxmlformats.org/officeDocument/2006/relationships/hyperlink" Target="https://en.wikipedia.org/wiki/Homo_heidelbergensis" TargetMode="External"/><Relationship Id="rId4" Type="http://schemas.openxmlformats.org/officeDocument/2006/relationships/hyperlink" Target="https://en.wikipedia.org/wiki/Interbreeding_between_archaic_and_modern_humans#cite_note-1" TargetMode="External"/><Relationship Id="rId9" Type="http://schemas.openxmlformats.org/officeDocument/2006/relationships/hyperlink" Target="https://creativecommons.org/licenses/by-sa/4.0"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image" Target="../media/image78.tiff"/><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en.wikipedia.org/wiki/Denisovan" TargetMode="Externa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hyperlink" Target="https://www.ncbi.nlm.nih.gov/pmc/articles/PMC4134395/"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lecture 20</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2585546"/>
            <a:ext cx="10363200" cy="4114800"/>
          </a:xfrm>
        </p:spPr>
        <p:txBody>
          <a:bodyPr/>
          <a:lstStyle/>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Intro to population genetics</a:t>
            </a: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Detecting types </a:t>
            </a:r>
            <a:r>
              <a:rPr lang="en-US">
                <a:latin typeface="Calibri" panose="020F0502020204030204" pitchFamily="34" charset="0"/>
                <a:cs typeface="Calibri" panose="020F0502020204030204" pitchFamily="34" charset="0"/>
              </a:rPr>
              <a:t>of selection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7808-EF2C-FCB3-F6C2-A0C604B62B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C5E671-933B-0281-740A-02F110E4D86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EA9895-6616-A93B-A24D-C51CCAE1ECCC}"/>
              </a:ext>
            </a:extLst>
          </p:cNvPr>
          <p:cNvPicPr>
            <a:picLocks noChangeAspect="1"/>
          </p:cNvPicPr>
          <p:nvPr/>
        </p:nvPicPr>
        <p:blipFill>
          <a:blip r:embed="rId2"/>
          <a:stretch>
            <a:fillRect/>
          </a:stretch>
        </p:blipFill>
        <p:spPr>
          <a:xfrm>
            <a:off x="135821" y="605757"/>
            <a:ext cx="11741323" cy="5561679"/>
          </a:xfrm>
          <a:prstGeom prst="rect">
            <a:avLst/>
          </a:prstGeom>
        </p:spPr>
      </p:pic>
    </p:spTree>
    <p:extLst>
      <p:ext uri="{BB962C8B-B14F-4D97-AF65-F5344CB8AC3E}">
        <p14:creationId xmlns:p14="http://schemas.microsoft.com/office/powerpoint/2010/main" val="3583859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1477362" y="1592306"/>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6083" name="TextBox 6"/>
          <p:cNvSpPr txBox="1">
            <a:spLocks noChangeArrowheads="1"/>
          </p:cNvSpPr>
          <p:nvPr/>
        </p:nvSpPr>
        <p:spPr bwMode="auto">
          <a:xfrm>
            <a:off x="3382362" y="1592306"/>
            <a:ext cx="1928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50 replicates</a:t>
            </a:r>
          </a:p>
        </p:txBody>
      </p:sp>
      <p:pic>
        <p:nvPicPr>
          <p:cNvPr id="4608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4949" y="2213019"/>
            <a:ext cx="9144000" cy="401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354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N=10   s=0</a:t>
            </a:r>
          </a:p>
        </p:txBody>
      </p:sp>
      <p:sp>
        <p:nvSpPr>
          <p:cNvPr id="47107"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71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1476"/>
            <a:ext cx="91440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B0CAB5AE-DF31-1946-A366-8E3C1A9389CD}"/>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tx1"/>
              </a:solidFill>
            </a:endParaRPr>
          </a:p>
        </p:txBody>
      </p:sp>
    </p:spTree>
    <p:extLst>
      <p:ext uri="{BB962C8B-B14F-4D97-AF65-F5344CB8AC3E}">
        <p14:creationId xmlns:p14="http://schemas.microsoft.com/office/powerpoint/2010/main" val="413927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8131"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813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3064"/>
            <a:ext cx="9144000"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AC260B7B-3AA4-B945-982C-400AB7A13E01}"/>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tx1"/>
              </a:solidFill>
            </a:endParaRPr>
          </a:p>
        </p:txBody>
      </p:sp>
    </p:spTree>
    <p:extLst>
      <p:ext uri="{BB962C8B-B14F-4D97-AF65-F5344CB8AC3E}">
        <p14:creationId xmlns:p14="http://schemas.microsoft.com/office/powerpoint/2010/main" val="688046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3"/>
          <p:cNvSpPr txBox="1">
            <a:spLocks noChangeArrowheads="1"/>
          </p:cNvSpPr>
          <p:nvPr/>
        </p:nvSpPr>
        <p:spPr bwMode="auto">
          <a:xfrm>
            <a:off x="4129088" y="221456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2854326"/>
            <a:ext cx="9144000" cy="395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2A772C8E-5020-0845-A69D-42E706967F86}"/>
              </a:ext>
            </a:extLst>
          </p:cNvPr>
          <p:cNvSpPr/>
          <p:nvPr/>
        </p:nvSpPr>
        <p:spPr>
          <a:xfrm>
            <a:off x="1833348" y="2141733"/>
            <a:ext cx="1367052"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tx1"/>
              </a:solidFill>
            </a:endParaRPr>
          </a:p>
        </p:txBody>
      </p:sp>
    </p:spTree>
    <p:extLst>
      <p:ext uri="{BB962C8B-B14F-4D97-AF65-F5344CB8AC3E}">
        <p14:creationId xmlns:p14="http://schemas.microsoft.com/office/powerpoint/2010/main" val="4943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3"/>
          <p:cNvSpPr txBox="1">
            <a:spLocks noChangeArrowheads="1"/>
          </p:cNvSpPr>
          <p:nvPr/>
        </p:nvSpPr>
        <p:spPr bwMode="auto">
          <a:xfrm>
            <a:off x="3919538" y="220821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89250"/>
            <a:ext cx="91440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89248D01-18E0-FA4F-BA6F-1BAF21500DF7}"/>
              </a:ext>
            </a:extLst>
          </p:cNvPr>
          <p:cNvSpPr/>
          <p:nvPr/>
        </p:nvSpPr>
        <p:spPr>
          <a:xfrm>
            <a:off x="1833348" y="2141733"/>
            <a:ext cx="1354695"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tx1"/>
              </a:solidFill>
            </a:endParaRPr>
          </a:p>
        </p:txBody>
      </p:sp>
    </p:spTree>
    <p:extLst>
      <p:ext uri="{BB962C8B-B14F-4D97-AF65-F5344CB8AC3E}">
        <p14:creationId xmlns:p14="http://schemas.microsoft.com/office/powerpoint/2010/main" val="3814067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2022475" y="2222501"/>
            <a:ext cx="203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Box 3"/>
          <p:cNvSpPr txBox="1">
            <a:spLocks noChangeArrowheads="1"/>
          </p:cNvSpPr>
          <p:nvPr/>
        </p:nvSpPr>
        <p:spPr bwMode="auto">
          <a:xfrm>
            <a:off x="4149725" y="2222501"/>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09864"/>
            <a:ext cx="91440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052F7D94-5E85-9C4D-8E61-DAECA8FD506E}"/>
              </a:ext>
            </a:extLst>
          </p:cNvPr>
          <p:cNvSpPr/>
          <p:nvPr/>
        </p:nvSpPr>
        <p:spPr>
          <a:xfrm>
            <a:off x="1833348" y="2141733"/>
            <a:ext cx="1577117"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tx1"/>
              </a:solidFill>
            </a:endParaRPr>
          </a:p>
        </p:txBody>
      </p:sp>
    </p:spTree>
    <p:extLst>
      <p:ext uri="{BB962C8B-B14F-4D97-AF65-F5344CB8AC3E}">
        <p14:creationId xmlns:p14="http://schemas.microsoft.com/office/powerpoint/2010/main" val="1116923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659152" y="255195"/>
            <a:ext cx="7543800" cy="685800"/>
          </a:xfrm>
        </p:spPr>
        <p:txBody>
          <a:bodyPr/>
          <a:lstStyle/>
          <a:p>
            <a:pPr algn="l" eaLnBrk="1" hangingPunct="1"/>
            <a:r>
              <a:rPr lang="en-US" sz="4000" dirty="0">
                <a:latin typeface="Times New Roman" charset="0"/>
              </a:rPr>
              <a:t>s=0 -- neutral mutation </a:t>
            </a:r>
            <a:br>
              <a:rPr lang="en-US" dirty="0">
                <a:latin typeface="Times New Roman" charset="0"/>
              </a:rPr>
            </a:br>
            <a:r>
              <a:rPr lang="en-US" sz="2800" dirty="0">
                <a:latin typeface="Times New Roman" charset="0"/>
              </a:rPr>
              <a:t>        – no selective advantage or disadvantage</a:t>
            </a:r>
          </a:p>
        </p:txBody>
      </p:sp>
      <p:sp>
        <p:nvSpPr>
          <p:cNvPr id="120834" name="Rectangle 3"/>
          <p:cNvSpPr>
            <a:spLocks noChangeArrowheads="1"/>
          </p:cNvSpPr>
          <p:nvPr/>
        </p:nvSpPr>
        <p:spPr bwMode="auto">
          <a:xfrm>
            <a:off x="1524000" y="1277193"/>
            <a:ext cx="9914253" cy="4093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The probability of fixation, P, is equal to frequency of allele in population.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Mutation rate (per gene/per unit of time) = u ;   </a:t>
            </a:r>
          </a:p>
          <a:p>
            <a:pPr eaLnBrk="0" fontAlgn="base" hangingPunct="0">
              <a:spcBef>
                <a:spcPct val="0"/>
              </a:spcBef>
              <a:spcAft>
                <a:spcPct val="0"/>
              </a:spcAft>
            </a:pPr>
            <a:r>
              <a:rPr lang="en-US" sz="2000" b="1" dirty="0">
                <a:solidFill>
                  <a:srgbClr val="000000"/>
                </a:solidFill>
                <a:latin typeface="Arial" charset="0"/>
                <a:ea typeface="ＭＳ Ｐゴシック" charset="0"/>
                <a:cs typeface="ＭＳ Ｐゴシック" charset="0"/>
              </a:rPr>
              <a:t>freq. with which allele is generated </a:t>
            </a:r>
            <a:r>
              <a:rPr lang="en-US" sz="2000" dirty="0">
                <a:solidFill>
                  <a:srgbClr val="000000"/>
                </a:solidFill>
                <a:latin typeface="Arial" charset="0"/>
                <a:ea typeface="ＭＳ Ｐゴシック" charset="0"/>
                <a:cs typeface="ＭＳ Ｐゴシック" charset="0"/>
              </a:rPr>
              <a:t>in diploid population size N </a:t>
            </a:r>
            <a:r>
              <a:rPr lang="en-US" sz="2000" b="1" dirty="0">
                <a:solidFill>
                  <a:srgbClr val="000000"/>
                </a:solidFill>
                <a:latin typeface="Arial" charset="0"/>
                <a:ea typeface="ＭＳ Ｐゴシック" charset="0"/>
                <a:cs typeface="ＭＳ Ｐゴシック" charset="0"/>
              </a:rPr>
              <a:t>=u*2N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for each allele = 1/(2N)</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FF0000"/>
                </a:solidFill>
                <a:latin typeface="Arial" charset="0"/>
                <a:ea typeface="ＭＳ Ｐゴシック" charset="0"/>
                <a:cs typeface="ＭＳ Ｐゴシック" charset="0"/>
              </a:rPr>
              <a:t>Substitution rate </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frequency with which new alleles are generated * Probability of fixation= u*2N *1/(2N) =</a:t>
            </a:r>
            <a:r>
              <a:rPr lang="en-US" sz="2000" dirty="0">
                <a:solidFill>
                  <a:srgbClr val="FF0000"/>
                </a:solidFill>
                <a:latin typeface="Arial" charset="0"/>
                <a:ea typeface="ＭＳ Ｐゴシック" charset="0"/>
                <a:cs typeface="ＭＳ Ｐゴシック" charset="0"/>
              </a:rPr>
              <a:t> u = Mutation rate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Therefore: </a:t>
            </a:r>
            <a:br>
              <a:rPr lang="en-US" sz="2000" dirty="0">
                <a:solidFill>
                  <a:srgbClr val="800080"/>
                </a:solidFill>
                <a:latin typeface="Arial" charset="0"/>
                <a:ea typeface="ＭＳ Ｐゴシック" charset="0"/>
                <a:cs typeface="ＭＳ Ｐゴシック" charset="0"/>
              </a:rPr>
            </a:br>
            <a:r>
              <a:rPr lang="en-US" sz="2000" dirty="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dirty="0">
                <a:solidFill>
                  <a:srgbClr val="000000"/>
                </a:solidFill>
                <a:latin typeface="Arial" charset="0"/>
                <a:ea typeface="ＭＳ Ｐゴシック" charset="0"/>
                <a:cs typeface="ＭＳ Ｐゴシック" charset="0"/>
              </a:rPr>
              <a:t>  (NOTE: Mutation unequal Substitution!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This is the reason that there is hope that the molecular clock might sometimes work.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524000" y="5278830"/>
            <a:ext cx="7848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  or (1/N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 = n/N</a:t>
            </a:r>
            <a:r>
              <a:rPr lang="en-US" sz="2000" baseline="-30000" dirty="0">
                <a:solidFill>
                  <a:srgbClr val="000000"/>
                </a:solidFill>
                <a:latin typeface="Arial" charset="0"/>
                <a:ea typeface="ＭＳ Ｐゴシック" charset="0"/>
                <a:cs typeface="ＭＳ Ｐゴシック" charset="0"/>
              </a:rPr>
              <a:t>e</a:t>
            </a:r>
            <a:endParaRPr lang="en-US" sz="20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3293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2DEA2-BFA8-108D-6CBD-158ED6EADD53}"/>
              </a:ext>
            </a:extLst>
          </p:cNvPr>
          <p:cNvSpPr txBox="1"/>
          <p:nvPr/>
        </p:nvSpPr>
        <p:spPr>
          <a:xfrm>
            <a:off x="984565" y="331608"/>
            <a:ext cx="6096000" cy="1446550"/>
          </a:xfrm>
          <a:prstGeom prst="rect">
            <a:avLst/>
          </a:prstGeom>
          <a:noFill/>
        </p:spPr>
        <p:txBody>
          <a:bodyPr wrap="square">
            <a:spAutoFit/>
          </a:bodyPr>
          <a:lstStyle/>
          <a:p>
            <a:r>
              <a:rPr lang="en-US" sz="2400" dirty="0">
                <a:solidFill>
                  <a:srgbClr val="000000"/>
                </a:solidFill>
                <a:latin typeface="Arial" charset="0"/>
                <a:ea typeface="ＭＳ Ｐゴシック" charset="0"/>
                <a:cs typeface="ＭＳ Ｐゴシック" charset="0"/>
              </a:rPr>
              <a:t>(1/N</a:t>
            </a:r>
            <a:r>
              <a:rPr lang="en-US" sz="2400" baseline="-30000" dirty="0">
                <a:solidFill>
                  <a:srgbClr val="000000"/>
                </a:solidFill>
                <a:latin typeface="Arial" charset="0"/>
                <a:ea typeface="ＭＳ Ｐゴシック" charset="0"/>
                <a:cs typeface="ＭＳ Ｐゴシック" charset="0"/>
              </a:rPr>
              <a:t>1</a:t>
            </a:r>
            <a:r>
              <a:rPr lang="en-US" sz="2400" dirty="0">
                <a:solidFill>
                  <a:srgbClr val="000000"/>
                </a:solidFill>
                <a:latin typeface="Arial" charset="0"/>
                <a:ea typeface="ＭＳ Ｐゴシック" charset="0"/>
                <a:cs typeface="ＭＳ Ｐゴシック" charset="0"/>
              </a:rPr>
              <a:t>+1/N</a:t>
            </a:r>
            <a:r>
              <a:rPr lang="en-US" sz="2400" baseline="-30000" dirty="0">
                <a:solidFill>
                  <a:srgbClr val="000000"/>
                </a:solidFill>
                <a:latin typeface="Arial" charset="0"/>
                <a:ea typeface="ＭＳ Ｐゴシック" charset="0"/>
                <a:cs typeface="ＭＳ Ｐゴシック" charset="0"/>
              </a:rPr>
              <a:t>2</a:t>
            </a:r>
            <a:r>
              <a:rPr lang="en-US" sz="2400" dirty="0">
                <a:solidFill>
                  <a:srgbClr val="000000"/>
                </a:solidFill>
                <a:latin typeface="Arial" charset="0"/>
                <a:ea typeface="ＭＳ Ｐゴシック" charset="0"/>
                <a:cs typeface="ＭＳ Ｐゴシック" charset="0"/>
              </a:rPr>
              <a:t>+…..1/</a:t>
            </a:r>
            <a:r>
              <a:rPr lang="en-US" sz="2400" dirty="0" err="1">
                <a:solidFill>
                  <a:srgbClr val="000000"/>
                </a:solidFill>
                <a:latin typeface="Arial" charset="0"/>
                <a:ea typeface="ＭＳ Ｐゴシック" charset="0"/>
                <a:cs typeface="ＭＳ Ｐゴシック" charset="0"/>
              </a:rPr>
              <a:t>N</a:t>
            </a:r>
            <a:r>
              <a:rPr lang="en-US" sz="2400" baseline="-30000" dirty="0" err="1">
                <a:solidFill>
                  <a:srgbClr val="000000"/>
                </a:solidFill>
                <a:latin typeface="Arial" charset="0"/>
                <a:ea typeface="ＭＳ Ｐゴシック" charset="0"/>
                <a:cs typeface="ＭＳ Ｐゴシック" charset="0"/>
              </a:rPr>
              <a:t>n</a:t>
            </a:r>
            <a:r>
              <a:rPr lang="en-US" sz="2400" dirty="0">
                <a:solidFill>
                  <a:srgbClr val="000000"/>
                </a:solidFill>
                <a:latin typeface="Arial" charset="0"/>
                <a:ea typeface="ＭＳ Ｐゴシック" charset="0"/>
                <a:cs typeface="ＭＳ Ｐゴシック" charset="0"/>
              </a:rPr>
              <a:t>) = n/N</a:t>
            </a:r>
            <a:r>
              <a:rPr lang="en-US" sz="2400" baseline="-30000" dirty="0">
                <a:solidFill>
                  <a:srgbClr val="000000"/>
                </a:solidFill>
                <a:latin typeface="Arial" charset="0"/>
                <a:ea typeface="ＭＳ Ｐゴシック" charset="0"/>
                <a:cs typeface="ＭＳ Ｐゴシック" charset="0"/>
              </a:rPr>
              <a:t>e</a:t>
            </a:r>
          </a:p>
          <a:p>
            <a:endParaRPr lang="en-US" baseline="-30000" dirty="0">
              <a:solidFill>
                <a:srgbClr val="000000"/>
              </a:solidFill>
            </a:endParaRPr>
          </a:p>
          <a:p>
            <a:r>
              <a:rPr lang="en-US" sz="2400" dirty="0">
                <a:solidFill>
                  <a:srgbClr val="000000"/>
                </a:solidFill>
                <a:latin typeface="Arial" charset="0"/>
                <a:ea typeface="ＭＳ Ｐゴシック" charset="0"/>
                <a:cs typeface="ＭＳ Ｐゴシック" charset="0"/>
              </a:rPr>
              <a:t>(1/N</a:t>
            </a:r>
            <a:r>
              <a:rPr lang="en-US" sz="2400" baseline="-30000" dirty="0">
                <a:solidFill>
                  <a:srgbClr val="000000"/>
                </a:solidFill>
                <a:latin typeface="Arial" charset="0"/>
                <a:ea typeface="ＭＳ Ｐゴシック" charset="0"/>
                <a:cs typeface="ＭＳ Ｐゴシック" charset="0"/>
              </a:rPr>
              <a:t>1</a:t>
            </a:r>
            <a:r>
              <a:rPr lang="en-US" sz="2400" dirty="0">
                <a:solidFill>
                  <a:srgbClr val="000000"/>
                </a:solidFill>
                <a:latin typeface="Arial" charset="0"/>
                <a:ea typeface="ＭＳ Ｐゴシック" charset="0"/>
                <a:cs typeface="ＭＳ Ｐゴシック" charset="0"/>
              </a:rPr>
              <a:t>+1/N</a:t>
            </a:r>
            <a:r>
              <a:rPr lang="en-US" sz="2400" baseline="-30000" dirty="0">
                <a:solidFill>
                  <a:srgbClr val="000000"/>
                </a:solidFill>
                <a:latin typeface="Arial" charset="0"/>
                <a:ea typeface="ＭＳ Ｐゴシック" charset="0"/>
                <a:cs typeface="ＭＳ Ｐゴシック" charset="0"/>
              </a:rPr>
              <a:t>2</a:t>
            </a:r>
            <a:r>
              <a:rPr lang="en-US" sz="2400" dirty="0">
                <a:solidFill>
                  <a:srgbClr val="000000"/>
                </a:solidFill>
                <a:latin typeface="Arial" charset="0"/>
                <a:ea typeface="ＭＳ Ｐゴシック" charset="0"/>
                <a:cs typeface="ＭＳ Ｐゴシック" charset="0"/>
              </a:rPr>
              <a:t>+…..1/</a:t>
            </a:r>
            <a:r>
              <a:rPr lang="en-US" sz="2400" dirty="0" err="1">
                <a:solidFill>
                  <a:srgbClr val="000000"/>
                </a:solidFill>
                <a:latin typeface="Arial" charset="0"/>
                <a:ea typeface="ＭＳ Ｐゴシック" charset="0"/>
                <a:cs typeface="ＭＳ Ｐゴシック" charset="0"/>
              </a:rPr>
              <a:t>N</a:t>
            </a:r>
            <a:r>
              <a:rPr lang="en-US" sz="2400" baseline="-30000" dirty="0" err="1">
                <a:solidFill>
                  <a:srgbClr val="000000"/>
                </a:solidFill>
                <a:latin typeface="Arial" charset="0"/>
                <a:ea typeface="ＭＳ Ｐゴシック" charset="0"/>
                <a:cs typeface="ＭＳ Ｐゴシック" charset="0"/>
              </a:rPr>
              <a:t>n</a:t>
            </a:r>
            <a:r>
              <a:rPr lang="en-US" sz="2400" dirty="0">
                <a:solidFill>
                  <a:srgbClr val="000000"/>
                </a:solidFill>
                <a:latin typeface="Arial" charset="0"/>
                <a:ea typeface="ＭＳ Ｐゴシック" charset="0"/>
                <a:cs typeface="ＭＳ Ｐゴシック" charset="0"/>
              </a:rPr>
              <a:t>)/n = 1/N</a:t>
            </a:r>
            <a:r>
              <a:rPr lang="en-US" sz="2400" baseline="-30000" dirty="0">
                <a:solidFill>
                  <a:srgbClr val="000000"/>
                </a:solidFill>
                <a:latin typeface="Arial" charset="0"/>
                <a:ea typeface="ＭＳ Ｐゴシック" charset="0"/>
                <a:cs typeface="ＭＳ Ｐゴシック" charset="0"/>
              </a:rPr>
              <a:t>e</a:t>
            </a:r>
          </a:p>
          <a:p>
            <a:endParaRPr lang="en-US" dirty="0"/>
          </a:p>
        </p:txBody>
      </p:sp>
      <p:pic>
        <p:nvPicPr>
          <p:cNvPr id="1026" name="Picture 2" descr="Par a shows four resistors connected in series and part b shows four resistors connected in parallel.">
            <a:extLst>
              <a:ext uri="{FF2B5EF4-FFF2-40B4-BE49-F238E27FC236}">
                <a16:creationId xmlns:a16="http://schemas.microsoft.com/office/drawing/2014/main" id="{7AC75C30-98C6-57A1-2CB1-C923809B1B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581" t="-811" r="-4218" b="811"/>
          <a:stretch/>
        </p:blipFill>
        <p:spPr bwMode="auto">
          <a:xfrm>
            <a:off x="568411" y="2109527"/>
            <a:ext cx="5129252" cy="34685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973D5B-6A94-3080-904A-C7D62F4BEA14}"/>
              </a:ext>
            </a:extLst>
          </p:cNvPr>
          <p:cNvSpPr txBox="1"/>
          <p:nvPr/>
        </p:nvSpPr>
        <p:spPr>
          <a:xfrm>
            <a:off x="6096000" y="4107135"/>
            <a:ext cx="5498756" cy="1569660"/>
          </a:xfrm>
          <a:prstGeom prst="rect">
            <a:avLst/>
          </a:prstGeom>
          <a:noFill/>
        </p:spPr>
        <p:txBody>
          <a:bodyPr wrap="square" rtlCol="0">
            <a:spAutoFit/>
          </a:bodyPr>
          <a:lstStyle/>
          <a:p>
            <a:r>
              <a:rPr lang="en-US" dirty="0"/>
              <a:t>The effective population size is dominated by the size of the population </a:t>
            </a:r>
            <a:br>
              <a:rPr lang="en-US" dirty="0"/>
            </a:br>
            <a:r>
              <a:rPr lang="en-US" dirty="0"/>
              <a:t>bottle neck </a:t>
            </a:r>
            <a:br>
              <a:rPr lang="en-US" dirty="0"/>
            </a:br>
            <a:r>
              <a:rPr lang="en-US" dirty="0"/>
              <a:t>(in analogy to the smallest resistance)</a:t>
            </a:r>
          </a:p>
        </p:txBody>
      </p:sp>
      <p:sp>
        <p:nvSpPr>
          <p:cNvPr id="9" name="TextBox 8">
            <a:extLst>
              <a:ext uri="{FF2B5EF4-FFF2-40B4-BE49-F238E27FC236}">
                <a16:creationId xmlns:a16="http://schemas.microsoft.com/office/drawing/2014/main" id="{A40E69C1-5F84-211A-9FE8-A30DF21D7E7D}"/>
              </a:ext>
            </a:extLst>
          </p:cNvPr>
          <p:cNvSpPr txBox="1"/>
          <p:nvPr/>
        </p:nvSpPr>
        <p:spPr>
          <a:xfrm>
            <a:off x="6096000" y="2865220"/>
            <a:ext cx="4386137" cy="830997"/>
          </a:xfrm>
          <a:prstGeom prst="rect">
            <a:avLst/>
          </a:prstGeom>
          <a:noFill/>
        </p:spPr>
        <p:txBody>
          <a:bodyPr wrap="none" rtlCol="0">
            <a:spAutoFit/>
          </a:bodyPr>
          <a:lstStyle/>
          <a:p>
            <a:r>
              <a:rPr lang="en-US" sz="2400" dirty="0">
                <a:solidFill>
                  <a:srgbClr val="000000"/>
                </a:solidFill>
                <a:latin typeface="Arial" charset="0"/>
                <a:ea typeface="ＭＳ Ｐゴシック" charset="0"/>
                <a:cs typeface="ＭＳ Ｐゴシック" charset="0"/>
              </a:rPr>
              <a:t>(1/R</a:t>
            </a:r>
            <a:r>
              <a:rPr lang="en-US" sz="2400" baseline="-30000" dirty="0">
                <a:solidFill>
                  <a:srgbClr val="000000"/>
                </a:solidFill>
                <a:latin typeface="Arial" charset="0"/>
                <a:ea typeface="ＭＳ Ｐゴシック" charset="0"/>
                <a:cs typeface="ＭＳ Ｐゴシック" charset="0"/>
              </a:rPr>
              <a:t>1</a:t>
            </a:r>
            <a:r>
              <a:rPr lang="en-US" sz="2400" dirty="0">
                <a:solidFill>
                  <a:srgbClr val="000000"/>
                </a:solidFill>
                <a:latin typeface="Arial" charset="0"/>
                <a:ea typeface="ＭＳ Ｐゴシック" charset="0"/>
                <a:cs typeface="ＭＳ Ｐゴシック" charset="0"/>
              </a:rPr>
              <a:t>+1/R</a:t>
            </a:r>
            <a:r>
              <a:rPr lang="en-US" sz="2400" baseline="-30000" dirty="0">
                <a:solidFill>
                  <a:srgbClr val="000000"/>
                </a:solidFill>
                <a:latin typeface="Arial" charset="0"/>
                <a:ea typeface="ＭＳ Ｐゴシック" charset="0"/>
                <a:cs typeface="ＭＳ Ｐゴシック" charset="0"/>
              </a:rPr>
              <a:t>2</a:t>
            </a:r>
            <a:r>
              <a:rPr lang="en-US" sz="2400" dirty="0">
                <a:solidFill>
                  <a:srgbClr val="000000"/>
                </a:solidFill>
                <a:latin typeface="Arial" charset="0"/>
                <a:ea typeface="ＭＳ Ｐゴシック" charset="0"/>
                <a:cs typeface="ＭＳ Ｐゴシック" charset="0"/>
              </a:rPr>
              <a:t>+1/R</a:t>
            </a:r>
            <a:r>
              <a:rPr lang="en-US" sz="2400" baseline="-30000" dirty="0">
                <a:solidFill>
                  <a:srgbClr val="000000"/>
                </a:solidFill>
                <a:latin typeface="Arial" charset="0"/>
                <a:ea typeface="ＭＳ Ｐゴシック" charset="0"/>
                <a:cs typeface="ＭＳ Ｐゴシック" charset="0"/>
              </a:rPr>
              <a:t>3</a:t>
            </a:r>
            <a:r>
              <a:rPr lang="en-US" sz="2400" dirty="0">
                <a:solidFill>
                  <a:srgbClr val="000000"/>
                </a:solidFill>
                <a:latin typeface="Arial" charset="0"/>
                <a:ea typeface="ＭＳ Ｐゴシック" charset="0"/>
                <a:cs typeface="ＭＳ Ｐゴシック" charset="0"/>
              </a:rPr>
              <a:t>+1/R</a:t>
            </a:r>
            <a:r>
              <a:rPr lang="en-US" sz="2400" baseline="-30000" dirty="0">
                <a:solidFill>
                  <a:srgbClr val="000000"/>
                </a:solidFill>
                <a:latin typeface="Arial" charset="0"/>
                <a:ea typeface="ＭＳ Ｐゴシック" charset="0"/>
                <a:cs typeface="ＭＳ Ｐゴシック" charset="0"/>
              </a:rPr>
              <a:t>4</a:t>
            </a:r>
            <a:r>
              <a:rPr lang="en-US" sz="2400" dirty="0">
                <a:solidFill>
                  <a:srgbClr val="000000"/>
                </a:solidFill>
                <a:latin typeface="Arial" charset="0"/>
                <a:ea typeface="ＭＳ Ｐゴシック" charset="0"/>
                <a:cs typeface="ＭＳ Ｐゴシック" charset="0"/>
              </a:rPr>
              <a:t>)/n = 1/R</a:t>
            </a:r>
            <a:endParaRPr lang="en-US" sz="2400" baseline="-30000" dirty="0">
              <a:solidFill>
                <a:srgbClr val="000000"/>
              </a:solidFill>
              <a:latin typeface="Arial" charset="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2550116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1524000" y="0"/>
            <a:ext cx="7772400" cy="762000"/>
          </a:xfrm>
        </p:spPr>
        <p:txBody>
          <a:bodyPr/>
          <a:lstStyle/>
          <a:p>
            <a:pPr algn="l" eaLnBrk="1" hangingPunct="1"/>
            <a:r>
              <a:rPr lang="en-US">
                <a:latin typeface="Times New Roman" charset="0"/>
              </a:rPr>
              <a:t>s&gt;0</a:t>
            </a:r>
          </a:p>
        </p:txBody>
      </p:sp>
      <p:sp>
        <p:nvSpPr>
          <p:cNvPr id="125954" name="Rectangle 3"/>
          <p:cNvSpPr>
            <a:spLocks noChangeArrowheads="1"/>
          </p:cNvSpPr>
          <p:nvPr/>
        </p:nvSpPr>
        <p:spPr bwMode="auto">
          <a:xfrm>
            <a:off x="641131" y="688428"/>
            <a:ext cx="11550869" cy="6309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ln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endParaRPr lang="en-US" sz="2000" dirty="0">
              <a:solidFill>
                <a:srgbClr val="FF0000"/>
              </a:solidFill>
              <a:latin typeface="Arial" charset="0"/>
              <a:ea typeface="ＭＳ Ｐゴシック" charset="0"/>
              <a:cs typeface="ＭＳ Ｐゴシック" charset="0"/>
            </a:endParaRPr>
          </a:p>
          <a:p>
            <a:pPr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hangingPunct="0"/>
            <a:r>
              <a:rPr lang="en-US" sz="2000" dirty="0">
                <a:solidFill>
                  <a:srgbClr val="000000"/>
                </a:solidFill>
              </a:rPr>
              <a:t>N=10</a:t>
            </a:r>
            <a:r>
              <a:rPr lang="en-US" sz="2000" baseline="30000" dirty="0">
                <a:solidFill>
                  <a:srgbClr val="000000"/>
                </a:solidFill>
              </a:rPr>
              <a:t>4</a:t>
            </a:r>
            <a:r>
              <a:rPr lang="en-US" sz="2000" dirty="0">
                <a:solidFill>
                  <a:srgbClr val="000000"/>
                </a:solidFill>
              </a:rPr>
              <a:t>, </a:t>
            </a:r>
          </a:p>
          <a:p>
            <a:pPr eaLnBrk="0" hangingPunct="0"/>
            <a:r>
              <a:rPr lang="en-US" sz="2000" dirty="0">
                <a:solidFill>
                  <a:srgbClr val="000000"/>
                </a:solidFill>
              </a:rPr>
              <a:t>s=0:  average time to fixation: 40.000 generations</a:t>
            </a:r>
            <a:br>
              <a:rPr lang="en-US" sz="2000" dirty="0">
                <a:solidFill>
                  <a:srgbClr val="000000"/>
                </a:solidFill>
              </a:rPr>
            </a:br>
            <a:r>
              <a:rPr lang="en-US" sz="2000" dirty="0">
                <a:solidFill>
                  <a:srgbClr val="000000"/>
                </a:solidFill>
              </a:rPr>
              <a:t>s=0.01:  average time to fixation: 1.900 generations </a:t>
            </a:r>
          </a:p>
          <a:p>
            <a:pPr eaLnBrk="0" hangingPunct="0"/>
            <a:endParaRPr lang="en-US" sz="2000" dirty="0">
              <a:solidFill>
                <a:srgbClr val="000000"/>
              </a:solidFill>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2*10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.5 billion years)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5200 generations (about 14 years)</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rPr>
              <a:t>Probability of fixation, P, is approximately equal to 2s;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      e.g., if selective advantage s = 1% then P = 2% </a:t>
            </a:r>
            <a:br>
              <a:rPr lang="en-US" sz="2000" dirty="0"/>
            </a:br>
            <a:r>
              <a:rPr lang="en-US" dirty="0"/>
              <a:t>     </a:t>
            </a:r>
            <a:endParaRPr lang="en-US" sz="20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14025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FD381-C7F3-EE4D-B855-3877473708F5}"/>
              </a:ext>
            </a:extLst>
          </p:cNvPr>
          <p:cNvSpPr>
            <a:spLocks noGrp="1"/>
          </p:cNvSpPr>
          <p:nvPr>
            <p:ph type="title"/>
          </p:nvPr>
        </p:nvSpPr>
        <p:spPr/>
        <p:txBody>
          <a:bodyPr/>
          <a:lstStyle/>
          <a:p>
            <a:r>
              <a:rPr lang="en-US"/>
              <a:t>Population Genetics </a:t>
            </a:r>
          </a:p>
        </p:txBody>
      </p:sp>
      <p:sp>
        <p:nvSpPr>
          <p:cNvPr id="3" name="Content Placeholder 2">
            <a:extLst>
              <a:ext uri="{FF2B5EF4-FFF2-40B4-BE49-F238E27FC236}">
                <a16:creationId xmlns:a16="http://schemas.microsoft.com/office/drawing/2014/main" id="{57C08B97-A2B5-FF4D-9C31-0D82706984AA}"/>
              </a:ext>
            </a:extLst>
          </p:cNvPr>
          <p:cNvSpPr>
            <a:spLocks noGrp="1"/>
          </p:cNvSpPr>
          <p:nvPr>
            <p:ph idx="1"/>
          </p:nvPr>
        </p:nvSpPr>
        <p:spPr>
          <a:xfrm>
            <a:off x="395816" y="2193925"/>
            <a:ext cx="11400367" cy="4664075"/>
          </a:xfrm>
        </p:spPr>
        <p:txBody>
          <a:bodyPr/>
          <a:lstStyle/>
          <a:p>
            <a:pPr marL="0" indent="0">
              <a:buNone/>
            </a:pPr>
            <a:r>
              <a:rPr lang="en-US"/>
              <a:t>Drift </a:t>
            </a:r>
            <a:r>
              <a:rPr lang="en-US" i="1"/>
              <a:t>versus</a:t>
            </a:r>
            <a:r>
              <a:rPr lang="en-US"/>
              <a:t> Selection</a:t>
            </a:r>
          </a:p>
          <a:p>
            <a:pPr marL="0" indent="0">
              <a:buNone/>
            </a:pPr>
            <a:r>
              <a:rPr lang="en-US"/>
              <a:t>A) In a population of infinite size in which allele frequencies follow a differential equation a mutation with a selective advantage will be fixed</a:t>
            </a:r>
          </a:p>
        </p:txBody>
      </p:sp>
    </p:spTree>
    <p:extLst>
      <p:ext uri="{BB962C8B-B14F-4D97-AF65-F5344CB8AC3E}">
        <p14:creationId xmlns:p14="http://schemas.microsoft.com/office/powerpoint/2010/main" val="3139239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01987-4BC4-1990-A86A-FD674CCE9BB1}"/>
            </a:ext>
          </a:extLst>
        </p:cNvPr>
        <p:cNvGrpSpPr/>
        <p:nvPr/>
      </p:nvGrpSpPr>
      <p:grpSpPr>
        <a:xfrm>
          <a:off x="0" y="0"/>
          <a:ext cx="0" cy="0"/>
          <a:chOff x="0" y="0"/>
          <a:chExt cx="0" cy="0"/>
        </a:xfrm>
      </p:grpSpPr>
      <p:sp>
        <p:nvSpPr>
          <p:cNvPr id="125953" name="Rectangle 2">
            <a:extLst>
              <a:ext uri="{FF2B5EF4-FFF2-40B4-BE49-F238E27FC236}">
                <a16:creationId xmlns:a16="http://schemas.microsoft.com/office/drawing/2014/main" id="{12404D1F-073A-705E-1ECA-58B9C8383348}"/>
              </a:ext>
            </a:extLst>
          </p:cNvPr>
          <p:cNvSpPr>
            <a:spLocks noGrp="1" noChangeArrowheads="1"/>
          </p:cNvSpPr>
          <p:nvPr>
            <p:ph type="title" idx="4294967295"/>
          </p:nvPr>
        </p:nvSpPr>
        <p:spPr>
          <a:xfrm>
            <a:off x="1524000" y="0"/>
            <a:ext cx="7772400" cy="762000"/>
          </a:xfrm>
        </p:spPr>
        <p:txBody>
          <a:bodyPr/>
          <a:lstStyle/>
          <a:p>
            <a:pPr algn="l" eaLnBrk="1" hangingPunct="1"/>
            <a:r>
              <a:rPr lang="en-US">
                <a:latin typeface="Times New Roman" charset="0"/>
              </a:rPr>
              <a:t>s&gt;0</a:t>
            </a:r>
          </a:p>
        </p:txBody>
      </p:sp>
      <p:sp>
        <p:nvSpPr>
          <p:cNvPr id="125954" name="Rectangle 3">
            <a:extLst>
              <a:ext uri="{FF2B5EF4-FFF2-40B4-BE49-F238E27FC236}">
                <a16:creationId xmlns:a16="http://schemas.microsoft.com/office/drawing/2014/main" id="{60950399-0B7B-3963-C5DF-3CD10F7AA949}"/>
              </a:ext>
            </a:extLst>
          </p:cNvPr>
          <p:cNvSpPr>
            <a:spLocks noChangeArrowheads="1"/>
          </p:cNvSpPr>
          <p:nvPr/>
        </p:nvSpPr>
        <p:spPr bwMode="auto">
          <a:xfrm>
            <a:off x="641131" y="688428"/>
            <a:ext cx="11550869" cy="6309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ln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(how come that this is also true for mutations with negative </a:t>
            </a:r>
            <a:r>
              <a:rPr lang="ja-JP" altLang="en-US" sz="200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hangingPunct="0"/>
            <a:r>
              <a:rPr lang="en-US" sz="2000" dirty="0">
                <a:solidFill>
                  <a:srgbClr val="000000"/>
                </a:solidFill>
              </a:rPr>
              <a:t>N=10</a:t>
            </a:r>
            <a:r>
              <a:rPr lang="en-US" sz="2000" baseline="30000" dirty="0">
                <a:solidFill>
                  <a:srgbClr val="000000"/>
                </a:solidFill>
              </a:rPr>
              <a:t>4</a:t>
            </a:r>
            <a:r>
              <a:rPr lang="en-US" sz="2000" dirty="0">
                <a:solidFill>
                  <a:srgbClr val="000000"/>
                </a:solidFill>
              </a:rPr>
              <a:t>, </a:t>
            </a:r>
          </a:p>
          <a:p>
            <a:pPr eaLnBrk="0" hangingPunct="0"/>
            <a:r>
              <a:rPr lang="en-US" sz="2000" dirty="0">
                <a:solidFill>
                  <a:srgbClr val="000000"/>
                </a:solidFill>
              </a:rPr>
              <a:t>s=0:  average time to fixation: 40.000 generations</a:t>
            </a:r>
            <a:br>
              <a:rPr lang="en-US" sz="2000" dirty="0">
                <a:solidFill>
                  <a:srgbClr val="000000"/>
                </a:solidFill>
              </a:rPr>
            </a:br>
            <a:r>
              <a:rPr lang="en-US" sz="2000" dirty="0">
                <a:solidFill>
                  <a:srgbClr val="000000"/>
                </a:solidFill>
              </a:rPr>
              <a:t>s=0.01:  average time to fixation: 1.900 generations </a:t>
            </a:r>
          </a:p>
          <a:p>
            <a:pPr eaLnBrk="0" hangingPunct="0"/>
            <a:endParaRPr lang="en-US" sz="2000" dirty="0">
              <a:solidFill>
                <a:srgbClr val="000000"/>
              </a:solidFill>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2*10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.5 billion years)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5200 generations (about 14 years)</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rPr>
              <a:t>Probability of fixation, P, is approximately equal to 2s;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      e.g., if selective advantage s = 1% then P = 2% </a:t>
            </a:r>
            <a:br>
              <a:rPr lang="en-US" sz="2000" dirty="0"/>
            </a:br>
            <a:r>
              <a:rPr lang="en-US" dirty="0"/>
              <a:t>     </a:t>
            </a:r>
            <a:endParaRPr lang="en-US" sz="20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255841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2209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2209800" y="1819407"/>
            <a:ext cx="7772400" cy="4114800"/>
          </a:xfrm>
        </p:spPr>
        <p:txBody>
          <a:bodyPr/>
          <a:lstStyle/>
          <a:p>
            <a:pPr eaLnBrk="1" hangingPunct="1">
              <a:lnSpc>
                <a:spcPct val="90000"/>
              </a:lnSpc>
            </a:pPr>
            <a:r>
              <a:rPr lang="en-IE" sz="2800">
                <a:latin typeface="Times New Roman" charset="0"/>
              </a:rPr>
              <a:t>A new allele (mutant) confers some </a:t>
            </a:r>
            <a:r>
              <a:rPr lang="en-IE" sz="2800" u="sng">
                <a:latin typeface="Times New Roman" charset="0"/>
              </a:rPr>
              <a:t>increase</a:t>
            </a:r>
            <a:r>
              <a:rPr lang="en-IE" sz="2800">
                <a:latin typeface="Times New Roman" charset="0"/>
              </a:rPr>
              <a:t> in the </a:t>
            </a:r>
            <a:r>
              <a:rPr lang="en-IE" sz="2800" b="1">
                <a:latin typeface="Times New Roman" charset="0"/>
              </a:rPr>
              <a:t>fitness</a:t>
            </a:r>
            <a:r>
              <a:rPr lang="en-IE" sz="2800">
                <a:latin typeface="Times New Roman" charset="0"/>
              </a:rPr>
              <a:t> of the organism</a:t>
            </a:r>
          </a:p>
          <a:p>
            <a:pPr eaLnBrk="1" hangingPunct="1">
              <a:lnSpc>
                <a:spcPct val="90000"/>
              </a:lnSpc>
            </a:pPr>
            <a:endParaRPr lang="en-IE" sz="2800">
              <a:latin typeface="Times New Roman" charset="0"/>
            </a:endParaRPr>
          </a:p>
          <a:p>
            <a:pPr eaLnBrk="1" hangingPunct="1">
              <a:lnSpc>
                <a:spcPct val="90000"/>
              </a:lnSpc>
            </a:pPr>
            <a:r>
              <a:rPr lang="en-IE" sz="2800">
                <a:latin typeface="Times New Roman" charset="0"/>
              </a:rPr>
              <a:t>Selection acts to favour this allele</a:t>
            </a:r>
          </a:p>
          <a:p>
            <a:pPr eaLnBrk="1" hangingPunct="1">
              <a:lnSpc>
                <a:spcPct val="90000"/>
              </a:lnSpc>
            </a:pPr>
            <a:endParaRPr lang="en-IE" sz="2800">
              <a:latin typeface="Times New Roman" charset="0"/>
            </a:endParaRPr>
          </a:p>
          <a:p>
            <a:pPr eaLnBrk="1" hangingPunct="1">
              <a:lnSpc>
                <a:spcPct val="90000"/>
              </a:lnSpc>
            </a:pPr>
            <a:r>
              <a:rPr lang="en-IE" sz="2800">
                <a:latin typeface="Times New Roman" charset="0"/>
              </a:rPr>
              <a:t>Also called adaptive selection or Darwinian selection. </a:t>
            </a:r>
          </a:p>
          <a:p>
            <a:pPr eaLnBrk="1" hangingPunct="1">
              <a:lnSpc>
                <a:spcPct val="90000"/>
              </a:lnSpc>
            </a:pPr>
            <a:endParaRPr lang="en-IE" sz="2800">
              <a:latin typeface="Times New Roman" charset="0"/>
            </a:endParaRPr>
          </a:p>
          <a:p>
            <a:pPr eaLnBrk="1" hangingPunct="1">
              <a:lnSpc>
                <a:spcPct val="90000"/>
              </a:lnSpc>
              <a:buFontTx/>
              <a:buNone/>
            </a:pPr>
            <a:r>
              <a:rPr lang="en-IE" sz="2000">
                <a:latin typeface="Times New Roman" charset="0"/>
              </a:rPr>
              <a:t>NOTE</a:t>
            </a:r>
            <a:r>
              <a:rPr lang="en-IE" sz="2800">
                <a:latin typeface="Times New Roman" charset="0"/>
              </a:rPr>
              <a:t>: </a:t>
            </a:r>
            <a:r>
              <a:rPr lang="en-IE" sz="2800" b="1">
                <a:latin typeface="Times New Roman" charset="0"/>
              </a:rPr>
              <a:t>Fitness</a:t>
            </a:r>
            <a:r>
              <a:rPr lang="en-IE" sz="2800">
                <a:latin typeface="Times New Roman" charset="0"/>
              </a:rPr>
              <a:t> = ability to survive and </a:t>
            </a:r>
            <a:r>
              <a:rPr lang="en-IE" sz="2800" u="sng">
                <a:latin typeface="Times New Roman" charset="0"/>
              </a:rPr>
              <a:t>reproduce</a:t>
            </a:r>
          </a:p>
        </p:txBody>
      </p:sp>
      <p:sp>
        <p:nvSpPr>
          <p:cNvPr id="130051"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853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2566988" y="1312864"/>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7751763" y="1312864"/>
            <a:ext cx="0" cy="45354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7824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8543926" y="5465764"/>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2566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5480051"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3792539" y="836613"/>
            <a:ext cx="3146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7802564" y="855663"/>
            <a:ext cx="14509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2030266" y="2728692"/>
            <a:ext cx="492420" cy="1918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2208214" y="5589589"/>
            <a:ext cx="3127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1919288" y="1268414"/>
            <a:ext cx="569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3482976"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8883651" y="1865314"/>
            <a:ext cx="1635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8667750" y="5105400"/>
            <a:ext cx="1930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9658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79783"/>
            <a:ext cx="9144000" cy="6498434"/>
          </a:xfrm>
          <a:prstGeom prst="rect">
            <a:avLst/>
          </a:prstGeom>
        </p:spPr>
      </p:pic>
      <p:sp>
        <p:nvSpPr>
          <p:cNvPr id="5" name="TextBox 4"/>
          <p:cNvSpPr txBox="1"/>
          <p:nvPr/>
        </p:nvSpPr>
        <p:spPr>
          <a:xfrm>
            <a:off x="1949753" y="2111352"/>
            <a:ext cx="520094" cy="369332"/>
          </a:xfrm>
          <a:prstGeom prst="rect">
            <a:avLst/>
          </a:prstGeom>
          <a:noFill/>
        </p:spPr>
        <p:txBody>
          <a:bodyPr wrap="none" rtlCol="0">
            <a:spAutoFit/>
          </a:bodyPr>
          <a:lstStyle/>
          <a:p>
            <a:pPr defTabSz="457200"/>
            <a:r>
              <a:rPr lang="en-US">
                <a:solidFill>
                  <a:srgbClr val="000000"/>
                </a:solidFill>
                <a:latin typeface="Times New Roman"/>
                <a:ea typeface="ＭＳ Ｐゴシック"/>
              </a:rPr>
              <a:t>s=0</a:t>
            </a:r>
          </a:p>
        </p:txBody>
      </p:sp>
      <p:sp>
        <p:nvSpPr>
          <p:cNvPr id="6" name="Donut 5">
            <a:extLst>
              <a:ext uri="{FF2B5EF4-FFF2-40B4-BE49-F238E27FC236}">
                <a16:creationId xmlns:a16="http://schemas.microsoft.com/office/drawing/2014/main" id="{898CF11F-B364-1F40-B328-F495806B2459}"/>
              </a:ext>
            </a:extLst>
          </p:cNvPr>
          <p:cNvSpPr/>
          <p:nvPr/>
        </p:nvSpPr>
        <p:spPr>
          <a:xfrm>
            <a:off x="1563344" y="2012844"/>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tx1"/>
              </a:solidFill>
            </a:endParaRPr>
          </a:p>
        </p:txBody>
      </p:sp>
    </p:spTree>
    <p:extLst>
      <p:ext uri="{BB962C8B-B14F-4D97-AF65-F5344CB8AC3E}">
        <p14:creationId xmlns:p14="http://schemas.microsoft.com/office/powerpoint/2010/main" val="4171221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1878014" y="388939"/>
            <a:ext cx="803014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dirty="0">
                <a:solidFill>
                  <a:prstClr val="black"/>
                </a:solidFill>
              </a:rPr>
              <a:t>For advantageous mutations: </a:t>
            </a:r>
          </a:p>
          <a:p>
            <a:pPr defTabSz="457200" eaLnBrk="1" hangingPunct="1"/>
            <a:r>
              <a:rPr lang="en-US" dirty="0">
                <a:solidFill>
                  <a:prstClr val="black"/>
                </a:solidFill>
              </a:rPr>
              <a:t>      Probability of fixation, P, is approximately equal to 2s; </a:t>
            </a:r>
          </a:p>
          <a:p>
            <a:pPr defTabSz="457200" eaLnBrk="1" hangingPunct="1"/>
            <a:r>
              <a:rPr lang="en-US" dirty="0">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17664"/>
            <a:ext cx="9144000" cy="399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Box 6"/>
          <p:cNvSpPr txBox="1">
            <a:spLocks noChangeArrowheads="1"/>
          </p:cNvSpPr>
          <p:nvPr/>
        </p:nvSpPr>
        <p:spPr bwMode="auto">
          <a:xfrm>
            <a:off x="2714626" y="6270626"/>
            <a:ext cx="601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
        <p:nvSpPr>
          <p:cNvPr id="5" name="Donut 4">
            <a:extLst>
              <a:ext uri="{FF2B5EF4-FFF2-40B4-BE49-F238E27FC236}">
                <a16:creationId xmlns:a16="http://schemas.microsoft.com/office/drawing/2014/main" id="{0F5D8098-D63C-4C4A-B031-ACB8F289548A}"/>
              </a:ext>
            </a:extLst>
          </p:cNvPr>
          <p:cNvSpPr/>
          <p:nvPr/>
        </p:nvSpPr>
        <p:spPr>
          <a:xfrm>
            <a:off x="6017999" y="1051317"/>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tx1"/>
              </a:solidFill>
            </a:endParaRPr>
          </a:p>
        </p:txBody>
      </p:sp>
    </p:spTree>
    <p:extLst>
      <p:ext uri="{BB962C8B-B14F-4D97-AF65-F5344CB8AC3E}">
        <p14:creationId xmlns:p14="http://schemas.microsoft.com/office/powerpoint/2010/main" val="2164063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405032"/>
            <a:ext cx="9144000" cy="4047937"/>
          </a:xfrm>
          <a:prstGeom prst="rect">
            <a:avLst/>
          </a:prstGeom>
        </p:spPr>
      </p:pic>
      <p:sp>
        <p:nvSpPr>
          <p:cNvPr id="5" name="TextBox 4"/>
          <p:cNvSpPr txBox="1"/>
          <p:nvPr/>
        </p:nvSpPr>
        <p:spPr>
          <a:xfrm>
            <a:off x="1995056" y="5985164"/>
            <a:ext cx="3222357" cy="369332"/>
          </a:xfrm>
          <a:prstGeom prst="rect">
            <a:avLst/>
          </a:prstGeom>
          <a:noFill/>
        </p:spPr>
        <p:txBody>
          <a:bodyPr wrap="none" rtlCol="0">
            <a:spAutoFit/>
          </a:bodyPr>
          <a:lstStyle/>
          <a:p>
            <a:pPr defTabSz="457200"/>
            <a:r>
              <a:rPr lang="en-US">
                <a:solidFill>
                  <a:srgbClr val="000000"/>
                </a:solidFill>
                <a:latin typeface="Times New Roman"/>
                <a:ea typeface="ＭＳ Ｐゴシック"/>
              </a:rPr>
              <a:t>S=.2    =&gt; shorter fixation time.  </a:t>
            </a:r>
          </a:p>
        </p:txBody>
      </p:sp>
    </p:spTree>
    <p:extLst>
      <p:ext uri="{BB962C8B-B14F-4D97-AF65-F5344CB8AC3E}">
        <p14:creationId xmlns:p14="http://schemas.microsoft.com/office/powerpoint/2010/main" val="2202887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2711451" y="2590801"/>
            <a:ext cx="6327775" cy="4525963"/>
          </a:xfrm>
        </p:spPr>
      </p:pic>
      <p:sp>
        <p:nvSpPr>
          <p:cNvPr id="132099" name="Text Box 4"/>
          <p:cNvSpPr txBox="1">
            <a:spLocks noChangeArrowheads="1"/>
          </p:cNvSpPr>
          <p:nvPr/>
        </p:nvSpPr>
        <p:spPr bwMode="auto">
          <a:xfrm>
            <a:off x="3359151" y="1766888"/>
            <a:ext cx="5375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678254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1099751" y="1524001"/>
            <a:ext cx="8958649" cy="4893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higher fixation probability? (Hint: HGT)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1560241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dirty="0">
                <a:latin typeface="Times New Roman" charset="0"/>
              </a:rPr>
              <a:t>A new allele (mutant) confers some </a:t>
            </a:r>
            <a:r>
              <a:rPr lang="en-IE" u="sng" dirty="0">
                <a:latin typeface="Times New Roman" charset="0"/>
              </a:rPr>
              <a:t>decrease</a:t>
            </a:r>
            <a:r>
              <a:rPr lang="en-IE" dirty="0">
                <a:latin typeface="Times New Roman" charset="0"/>
              </a:rPr>
              <a:t> in the fitness of the organism</a:t>
            </a:r>
          </a:p>
          <a:p>
            <a:pPr eaLnBrk="1" hangingPunct="1"/>
            <a:r>
              <a:rPr lang="en-IE" dirty="0">
                <a:latin typeface="Times New Roman" charset="0"/>
              </a:rPr>
              <a:t>Selection acts to remove this allele</a:t>
            </a:r>
          </a:p>
          <a:p>
            <a:pPr eaLnBrk="1" hangingPunct="1"/>
            <a:endParaRPr lang="en-IE" dirty="0">
              <a:latin typeface="Times New Roman" charset="0"/>
            </a:endParaRPr>
          </a:p>
          <a:p>
            <a:pPr eaLnBrk="1" hangingPunct="1"/>
            <a:r>
              <a:rPr lang="en-IE" dirty="0">
                <a:latin typeface="Times New Roman" charset="0"/>
              </a:rPr>
              <a:t>Also called </a:t>
            </a:r>
            <a:r>
              <a:rPr lang="en-IE" b="1" dirty="0">
                <a:latin typeface="Times New Roman" charset="0"/>
              </a:rPr>
              <a:t>purifying selection</a:t>
            </a:r>
          </a:p>
        </p:txBody>
      </p:sp>
      <p:sp>
        <p:nvSpPr>
          <p:cNvPr id="134147"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80429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2057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8926" y="3119439"/>
            <a:ext cx="9109075" cy="1692275"/>
          </a:xfrm>
        </p:spPr>
      </p:pic>
      <p:sp>
        <p:nvSpPr>
          <p:cNvPr id="136195" name="Text Box 4"/>
          <p:cNvSpPr txBox="1">
            <a:spLocks noChangeArrowheads="1"/>
          </p:cNvSpPr>
          <p:nvPr/>
        </p:nvSpPr>
        <p:spPr bwMode="auto">
          <a:xfrm>
            <a:off x="3878264" y="1484313"/>
            <a:ext cx="4276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Human breast cancer gene, BRCA2</a:t>
            </a:r>
          </a:p>
        </p:txBody>
      </p:sp>
      <p:sp>
        <p:nvSpPr>
          <p:cNvPr id="136196" name="Text Box 5"/>
          <p:cNvSpPr txBox="1">
            <a:spLocks noChangeArrowheads="1"/>
          </p:cNvSpPr>
          <p:nvPr/>
        </p:nvSpPr>
        <p:spPr bwMode="auto">
          <a:xfrm>
            <a:off x="1682750" y="2944814"/>
            <a:ext cx="2827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Normal (wild type) allele</a:t>
            </a:r>
          </a:p>
        </p:txBody>
      </p:sp>
      <p:sp>
        <p:nvSpPr>
          <p:cNvPr id="136197" name="Text Box 6"/>
          <p:cNvSpPr txBox="1">
            <a:spLocks noChangeArrowheads="1"/>
          </p:cNvSpPr>
          <p:nvPr/>
        </p:nvSpPr>
        <p:spPr bwMode="auto">
          <a:xfrm>
            <a:off x="1703389" y="4508501"/>
            <a:ext cx="1673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Mutant allele</a:t>
            </a:r>
          </a:p>
          <a:p>
            <a:pPr eaLnBrk="1" fontAlgn="base" hangingPunct="1">
              <a:spcBef>
                <a:spcPct val="0"/>
              </a:spcBef>
              <a:spcAft>
                <a:spcPct val="0"/>
              </a:spcAft>
            </a:pPr>
            <a:r>
              <a:rPr lang="en-GB" sz="1800" b="1">
                <a:solidFill>
                  <a:srgbClr val="FF0000"/>
                </a:solidFill>
              </a:rPr>
              <a:t>(Montreal 440</a:t>
            </a:r>
          </a:p>
          <a:p>
            <a:pPr eaLnBrk="1" fontAlgn="base" hangingPunct="1">
              <a:spcBef>
                <a:spcPct val="0"/>
              </a:spcBef>
              <a:spcAft>
                <a:spcPct val="0"/>
              </a:spcAft>
            </a:pPr>
            <a:r>
              <a:rPr lang="en-GB" sz="1800" b="1">
                <a:solidFill>
                  <a:srgbClr val="FF0000"/>
                </a:solidFill>
              </a:rPr>
              <a:t>Family)</a:t>
            </a:r>
          </a:p>
        </p:txBody>
      </p:sp>
      <p:sp>
        <p:nvSpPr>
          <p:cNvPr id="136198" name="Freeform 7"/>
          <p:cNvSpPr>
            <a:spLocks/>
          </p:cNvSpPr>
          <p:nvPr/>
        </p:nvSpPr>
        <p:spPr bwMode="auto">
          <a:xfrm rot="-8841351">
            <a:off x="3346451" y="4362451"/>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676400" y="5715001"/>
            <a:ext cx="21986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4 base pair deletion</a:t>
            </a:r>
          </a:p>
          <a:p>
            <a:pPr eaLnBrk="1" fontAlgn="base" hangingPunct="1">
              <a:spcBef>
                <a:spcPct val="0"/>
              </a:spcBef>
              <a:spcAft>
                <a:spcPct val="0"/>
              </a:spcAft>
            </a:pPr>
            <a:r>
              <a:rPr lang="en-GB" sz="1800">
                <a:solidFill>
                  <a:srgbClr val="000000"/>
                </a:solidFill>
              </a:rPr>
              <a:t>Causes frameshift</a:t>
            </a:r>
          </a:p>
        </p:txBody>
      </p:sp>
      <p:sp>
        <p:nvSpPr>
          <p:cNvPr id="136200" name="Line 9"/>
          <p:cNvSpPr>
            <a:spLocks noChangeShapeType="1"/>
          </p:cNvSpPr>
          <p:nvPr/>
        </p:nvSpPr>
        <p:spPr bwMode="auto">
          <a:xfrm flipH="1" flipV="1">
            <a:off x="8543925" y="4437063"/>
            <a:ext cx="71438" cy="43180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8112125" y="4960939"/>
            <a:ext cx="1352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Stop codon</a:t>
            </a:r>
          </a:p>
        </p:txBody>
      </p:sp>
      <p:sp>
        <p:nvSpPr>
          <p:cNvPr id="136202" name="Text Box 11"/>
          <p:cNvSpPr txBox="1">
            <a:spLocks noChangeArrowheads="1"/>
          </p:cNvSpPr>
          <p:nvPr/>
        </p:nvSpPr>
        <p:spPr bwMode="auto">
          <a:xfrm>
            <a:off x="5022850" y="1989138"/>
            <a:ext cx="5702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5% of breast cancer cases are familial</a:t>
            </a:r>
          </a:p>
          <a:p>
            <a:pPr eaLnBrk="1" fontAlgn="base" hangingPunct="1">
              <a:spcBef>
                <a:spcPct val="0"/>
              </a:spcBef>
              <a:spcAft>
                <a:spcPct val="0"/>
              </a:spcAft>
            </a:pPr>
            <a:r>
              <a:rPr lang="en-GB" sz="1800">
                <a:solidFill>
                  <a:srgbClr val="000000"/>
                </a:solidFill>
              </a:rPr>
              <a:t>Mutations in BRCA2 account for 20% of familial cases</a:t>
            </a:r>
          </a:p>
        </p:txBody>
      </p:sp>
      <p:sp>
        <p:nvSpPr>
          <p:cNvPr id="136203" name="Text Box 12"/>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280754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8123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725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of allele frequency in small populations</a:t>
            </a:r>
            <a:endParaRPr lang="en-IE" b="1">
              <a:latin typeface="Times New Roman" charset="0"/>
            </a:endParaRPr>
          </a:p>
        </p:txBody>
      </p:sp>
    </p:spTree>
    <p:extLst>
      <p:ext uri="{BB962C8B-B14F-4D97-AF65-F5344CB8AC3E}">
        <p14:creationId xmlns:p14="http://schemas.microsoft.com/office/powerpoint/2010/main" val="2440448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2133600" y="0"/>
            <a:ext cx="7772400"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1790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Ka</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164721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1435443" y="11684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469557" y="228600"/>
            <a:ext cx="10651524" cy="685800"/>
          </a:xfrm>
        </p:spPr>
        <p:txBody>
          <a:bodyPr/>
          <a:lstStyle/>
          <a:p>
            <a:pPr eaLnBrk="1" hangingPunct="1"/>
            <a:r>
              <a:rPr lang="en-US" dirty="0">
                <a:latin typeface="Times New Roman" charset="0"/>
              </a:rPr>
              <a:t>Genetic Code – Note degeneracy of 1</a:t>
            </a:r>
            <a:r>
              <a:rPr lang="en-US" baseline="30000" dirty="0">
                <a:latin typeface="Times New Roman" charset="0"/>
              </a:rPr>
              <a:t>st</a:t>
            </a:r>
            <a:r>
              <a:rPr lang="en-US" dirty="0">
                <a:latin typeface="Times New Roman" charset="0"/>
              </a:rPr>
              <a:t> vs 2</a:t>
            </a:r>
            <a:r>
              <a:rPr lang="en-US" baseline="30000" dirty="0">
                <a:latin typeface="Times New Roman" charset="0"/>
              </a:rPr>
              <a:t>nd</a:t>
            </a:r>
            <a:r>
              <a:rPr lang="en-US" dirty="0">
                <a:latin typeface="Times New Roman" charset="0"/>
              </a:rPr>
              <a:t> vs 3</a:t>
            </a:r>
            <a:r>
              <a:rPr lang="en-US" baseline="30000" dirty="0">
                <a:latin typeface="Times New Roman" charset="0"/>
              </a:rPr>
              <a:t>rd</a:t>
            </a:r>
            <a:r>
              <a:rPr lang="en-US" dirty="0">
                <a:latin typeface="Times New Roman" charset="0"/>
              </a:rPr>
              <a:t> position sites</a:t>
            </a:r>
          </a:p>
        </p:txBody>
      </p:sp>
    </p:spTree>
    <p:extLst>
      <p:ext uri="{BB962C8B-B14F-4D97-AF65-F5344CB8AC3E}">
        <p14:creationId xmlns:p14="http://schemas.microsoft.com/office/powerpoint/2010/main" val="382632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3733800" y="2209800"/>
            <a:ext cx="2438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2057400" y="4343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4419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704219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5943600" y="2209800"/>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2057401" y="4343401"/>
            <a:ext cx="8323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6705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1524000" y="60198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1221810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1908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2065339"/>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4957764"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3286126" y="2273301"/>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3390901"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4818064" y="4981576"/>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6246814"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7659689" y="4976814"/>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5141914" y="325438"/>
            <a:ext cx="1735987" cy="369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314807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2209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1524000" y="6078709"/>
            <a:ext cx="9144000"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8000"/>
                </a:solidFill>
                <a:effectLst/>
                <a:uLnTx/>
                <a:uFillTx/>
                <a:latin typeface="Arial" charset="0"/>
                <a:ea typeface="ＭＳ Ｐゴシック" charset="0"/>
                <a:cs typeface="ＭＳ Ｐゴシック" charset="0"/>
              </a:rPr>
              <a:t>From: </a:t>
            </a:r>
            <a:r>
              <a:rPr kumimoji="0" lang="en-US" sz="2400" b="0" i="0" u="none" strike="noStrike" kern="1200" cap="none" spc="0" normalizeH="0" baseline="0" noProof="0" err="1">
                <a:ln>
                  <a:noFill/>
                </a:ln>
                <a:solidFill>
                  <a:srgbClr val="008000"/>
                </a:solidFill>
                <a:effectLst/>
                <a:uLnTx/>
                <a:uFillTx/>
                <a:latin typeface="Arial" charset="0"/>
                <a:ea typeface="ＭＳ Ｐゴシック" charset="0"/>
                <a:cs typeface="ＭＳ Ｐゴシック" charset="0"/>
              </a:rPr>
              <a:t>mentor.lscf.ucsb.edu</a:t>
            </a:r>
            <a:r>
              <a:rPr kumimoji="0" lang="en-US" sz="2400" b="0" i="0" u="none" strike="noStrike" kern="1200" cap="none" spc="0" normalizeH="0" baseline="0" noProof="0">
                <a:ln>
                  <a:noFill/>
                </a:ln>
                <a:solidFill>
                  <a:srgbClr val="008000"/>
                </a:solidFill>
                <a:effectLst/>
                <a:uLnTx/>
                <a:uFillTx/>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3062032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8077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5867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5181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2209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3276600" y="1143000"/>
            <a:ext cx="5718210" cy="156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urier New" charset="0"/>
                <a:ea typeface="ＭＳ Ｐゴシック" charset="0"/>
              </a:rPr>
              <a:t>          Ser Ser Ser Ser Ser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urier New" charset="0"/>
                <a:ea typeface="ＭＳ Ｐゴシック" charset="0"/>
              </a:rPr>
              <a:t>Species1  TGA TGC TGT TGT TGT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urier New" charset="0"/>
                <a:ea typeface="ＭＳ Ｐゴシック" charset="0"/>
              </a:rPr>
              <a:t>		Ser Ser Ser Ser Ala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urier New" charset="0"/>
                <a:ea typeface="ＭＳ Ｐゴシック" charset="0"/>
              </a:rPr>
              <a:t>Species2 	TGT TGT TGT TGT GGT</a:t>
            </a:r>
          </a:p>
        </p:txBody>
      </p:sp>
      <p:sp>
        <p:nvSpPr>
          <p:cNvPr id="150534" name="Text Box 7"/>
          <p:cNvSpPr txBox="1">
            <a:spLocks noChangeArrowheads="1"/>
          </p:cNvSpPr>
          <p:nvPr/>
        </p:nvSpPr>
        <p:spPr bwMode="auto">
          <a:xfrm>
            <a:off x="2438400" y="3048000"/>
            <a:ext cx="1640170" cy="156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#s = 2 sites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#a = 1 site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#a/#s=0.5</a:t>
            </a:r>
          </a:p>
        </p:txBody>
      </p:sp>
      <p:sp>
        <p:nvSpPr>
          <p:cNvPr id="150535" name="Rectangle 8"/>
          <p:cNvSpPr>
            <a:spLocks noChangeArrowheads="1"/>
          </p:cNvSpPr>
          <p:nvPr/>
        </p:nvSpPr>
        <p:spPr bwMode="auto">
          <a:xfrm>
            <a:off x="1752600" y="6030912"/>
            <a:ext cx="9144000" cy="707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8000"/>
                </a:solidFill>
                <a:effectLst/>
                <a:uLnTx/>
                <a:uFillTx/>
                <a:latin typeface="Arial" charset="0"/>
                <a:ea typeface="ＭＳ Ｐゴシック" charset="0"/>
                <a:cs typeface="ＭＳ Ｐゴシック" charset="0"/>
              </a:rPr>
              <a:t>Modified from: </a:t>
            </a:r>
            <a:r>
              <a:rPr kumimoji="0" lang="en-US" sz="2000" b="0" i="0" u="none" strike="noStrike" kern="1200" cap="none" spc="0" normalizeH="0" baseline="0" noProof="0" dirty="0" err="1">
                <a:ln>
                  <a:noFill/>
                </a:ln>
                <a:solidFill>
                  <a:srgbClr val="008000"/>
                </a:solidFill>
                <a:effectLst/>
                <a:uLnTx/>
                <a:uFillTx/>
                <a:latin typeface="Arial" charset="0"/>
                <a:ea typeface="ＭＳ Ｐゴシック" charset="0"/>
                <a:cs typeface="ＭＳ Ｐゴシック" charset="0"/>
              </a:rPr>
              <a:t>mentor.lscf.ucsb.edu</a:t>
            </a:r>
            <a:r>
              <a:rPr kumimoji="0" lang="en-US" sz="2000" b="0" i="0" u="none" strike="noStrike" kern="1200" cap="none" spc="0" normalizeH="0" baseline="0" noProof="0" dirty="0">
                <a:ln>
                  <a:noFill/>
                </a:ln>
                <a:solidFill>
                  <a:srgbClr val="008000"/>
                </a:solidFill>
                <a:effectLst/>
                <a:uLnTx/>
                <a:uFillTx/>
                <a:latin typeface="Arial" charset="0"/>
                <a:ea typeface="ＭＳ Ｐゴシック" charset="0"/>
                <a:cs typeface="ＭＳ Ｐゴシック" charset="0"/>
              </a:rPr>
              <a:t>/course/spring/eemb102/lecture/Lecture7.ppt</a:t>
            </a:r>
          </a:p>
        </p:txBody>
      </p:sp>
      <p:sp>
        <p:nvSpPr>
          <p:cNvPr id="150536" name="Text Box 9"/>
          <p:cNvSpPr txBox="1">
            <a:spLocks noChangeArrowheads="1"/>
          </p:cNvSpPr>
          <p:nvPr/>
        </p:nvSpPr>
        <p:spPr bwMode="auto">
          <a:xfrm>
            <a:off x="5019368" y="2973889"/>
            <a:ext cx="5791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To assess selection pressures one needs to calculate the  rates (Ka, Ks), i.e. the occurring substitutions </a:t>
            </a:r>
            <a:r>
              <a:rPr kumimoji="0" lang="en-US" sz="2400" b="1" i="0" u="none" strike="noStrike" kern="1200" cap="none" spc="0" normalizeH="0" baseline="0" noProof="0">
                <a:ln>
                  <a:noFill/>
                </a:ln>
                <a:solidFill>
                  <a:srgbClr val="FF0000"/>
                </a:solidFill>
                <a:effectLst/>
                <a:uLnTx/>
                <a:uFillTx/>
                <a:latin typeface="Times New Roman" charset="0"/>
                <a:ea typeface="ＭＳ Ｐゴシック" charset="0"/>
              </a:rPr>
              <a:t>as a fraction of the </a:t>
            </a:r>
            <a:r>
              <a:rPr kumimoji="0" lang="en-US" sz="2400" b="1" i="0" u="sng" strike="noStrike" kern="1200" cap="none" spc="0" normalizeH="0" baseline="0" noProof="0">
                <a:ln>
                  <a:noFill/>
                </a:ln>
                <a:solidFill>
                  <a:srgbClr val="FF0000"/>
                </a:solidFill>
                <a:effectLst/>
                <a:uLnTx/>
                <a:uFillTx/>
                <a:latin typeface="Times New Roman" charset="0"/>
                <a:ea typeface="ＭＳ Ｐゴシック" charset="0"/>
              </a:rPr>
              <a:t>possible</a:t>
            </a:r>
            <a:r>
              <a:rPr kumimoji="0" lang="en-US" sz="2400" b="1" i="0" u="none" strike="noStrike" kern="1200" cap="none" spc="0" normalizeH="0" baseline="0" noProof="0">
                <a:ln>
                  <a:noFill/>
                </a:ln>
                <a:solidFill>
                  <a:srgbClr val="FF0000"/>
                </a:solidFill>
                <a:effectLst/>
                <a:uLnTx/>
                <a:uFillTx/>
                <a:latin typeface="Times New Roman" charset="0"/>
                <a:ea typeface="ＭＳ Ｐゴシック" charset="0"/>
              </a:rPr>
              <a:t> syn. and </a:t>
            </a:r>
            <a:r>
              <a:rPr kumimoji="0" lang="en-US" sz="2400" b="1" i="0" u="none" strike="noStrike" kern="1200" cap="none" spc="0" normalizeH="0" baseline="0" noProof="0" err="1">
                <a:ln>
                  <a:noFill/>
                </a:ln>
                <a:solidFill>
                  <a:srgbClr val="FF0000"/>
                </a:solidFill>
                <a:effectLst/>
                <a:uLnTx/>
                <a:uFillTx/>
                <a:latin typeface="Times New Roman" charset="0"/>
                <a:ea typeface="ＭＳ Ｐゴシック" charset="0"/>
              </a:rPr>
              <a:t>nonsyn</a:t>
            </a:r>
            <a:r>
              <a:rPr kumimoji="0" lang="en-US" sz="2400" b="1" i="0" u="none" strike="noStrike" kern="1200" cap="none" spc="0" normalizeH="0" baseline="0" noProof="0">
                <a:ln>
                  <a:noFill/>
                </a:ln>
                <a:solidFill>
                  <a:srgbClr val="FF0000"/>
                </a:solidFill>
                <a:effectLst/>
                <a:uLnTx/>
                <a:uFillTx/>
                <a:latin typeface="Times New Roman" charset="0"/>
                <a:ea typeface="ＭＳ Ｐゴシック" charset="0"/>
              </a:rPr>
              <a:t>. substitutions. </a:t>
            </a:r>
          </a:p>
        </p:txBody>
      </p:sp>
      <p:sp>
        <p:nvSpPr>
          <p:cNvPr id="150537" name="Text Box 10"/>
          <p:cNvSpPr txBox="1">
            <a:spLocks noChangeArrowheads="1"/>
          </p:cNvSpPr>
          <p:nvPr/>
        </p:nvSpPr>
        <p:spPr bwMode="auto">
          <a:xfrm>
            <a:off x="550606" y="4724400"/>
            <a:ext cx="9888794"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Things get more complicated, if one wants to take transition transversion ratios and codon bias into account.  See </a:t>
            </a:r>
            <a:b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hlinkClick r:id="rId3"/>
              </a:rPr>
              <a:t>chapter 4 in Nei and Kumar, Molecular Evolution and Phylogenetics.  </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55044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1792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1917700" y="1254126"/>
            <a:ext cx="72263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1225"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rPr>
              <a:t>dN</a:t>
            </a: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rPr>
              <a:t>dS</a:t>
            </a: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sz="1800" b="0" i="0" u="none" strike="noStrike" kern="1200" cap="none" spc="0" normalizeH="0" baseline="0" noProof="0">
                <a:ln>
                  <a:noFill/>
                </a:ln>
                <a:solidFill>
                  <a:srgbClr val="000000"/>
                </a:solidFill>
                <a:effectLst/>
                <a:uLnTx/>
                <a:uFillTx/>
                <a:latin typeface="Calibri" charset="0"/>
                <a:ea typeface="ＭＳ Ｐゴシック" charset="0"/>
              </a:rPr>
              <a:t>ratio (</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aka </a:t>
            </a: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Ka</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/Ks</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 or </a:t>
            </a:r>
            <a:r>
              <a:rPr kumimoji="0" lang="el-GR"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ω</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(omega) ratio) where</a:t>
            </a:r>
          </a:p>
          <a:p>
            <a:pPr marL="0" marR="0" lvl="0" indent="0" algn="l" defTabSz="9112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1225"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dN</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 = number of non-synonymous substitutions / number of all possible non-synonymous substitutions </a:t>
            </a:r>
          </a:p>
          <a:p>
            <a:pPr marL="0" marR="0" lvl="0" indent="0" algn="ctr" defTabSz="9112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1225"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1225"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dS</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 =number of synonymous substitutions / number of all possible synonymous substitutions </a:t>
            </a:r>
          </a:p>
          <a:p>
            <a:pPr marL="0" marR="0" lvl="0" indent="0" algn="ctr" defTabSz="9112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12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 name="Rectangle 2"/>
          <p:cNvSpPr>
            <a:spLocks noChangeArrowheads="1"/>
          </p:cNvSpPr>
          <p:nvPr/>
        </p:nvSpPr>
        <p:spPr bwMode="auto">
          <a:xfrm>
            <a:off x="2438400" y="3922713"/>
            <a:ext cx="41544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marL="0" marR="0" lvl="0" indent="0" algn="l" defTabSz="91122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dN/dS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2438399" y="4633119"/>
            <a:ext cx="9406760" cy="1200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9" tIns="45627" rIns="91249" bIns="45627">
            <a:spAutoFit/>
          </a:bodyPr>
          <a:lstStyle/>
          <a:p>
            <a:pPr marL="0" marR="0" lvl="0" indent="0" algn="l" defTabSz="91122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dN</a:t>
            </a: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24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=1 neutral evolution   This usually is the null hypothesis!</a:t>
            </a:r>
          </a:p>
          <a:p>
            <a:pPr marL="0" marR="0" lvl="0" indent="0" algn="l" defTabSz="91122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122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5"/>
          <p:cNvSpPr>
            <a:spLocks noChangeArrowheads="1"/>
          </p:cNvSpPr>
          <p:nvPr/>
        </p:nvSpPr>
        <p:spPr bwMode="auto">
          <a:xfrm>
            <a:off x="2470150" y="5345113"/>
            <a:ext cx="40909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marL="0" marR="0" lvl="0" indent="0" algn="l" defTabSz="91122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dN/dS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1572601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19433" y="267928"/>
            <a:ext cx="8915400" cy="535857"/>
          </a:xfrm>
        </p:spPr>
        <p:txBody>
          <a:bodyPr/>
          <a:lstStyle/>
          <a:p>
            <a:pPr algn="l" eaLnBrk="1" hangingPunct="1"/>
            <a:r>
              <a:rPr lang="en-US">
                <a:latin typeface="Times New Roman" charset="0"/>
              </a:rPr>
              <a:t>PAML (</a:t>
            </a:r>
            <a:r>
              <a:rPr lang="en-US" err="1">
                <a:latin typeface="Times New Roman" charset="0"/>
              </a:rPr>
              <a:t>codeml</a:t>
            </a:r>
            <a:r>
              <a:rPr lang="en-US">
                <a:latin typeface="Times New Roman" charset="0"/>
              </a:rPr>
              <a:t>)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 y="1472127"/>
            <a:ext cx="10370137" cy="4850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1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350"/>
            <a:ext cx="6527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1905000" y="5410201"/>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In the deterministic model, the time till fixation depends on the selective advantage, but fixation is guaranteed.</a:t>
            </a:r>
          </a:p>
        </p:txBody>
      </p:sp>
    </p:spTree>
    <p:extLst>
      <p:ext uri="{BB962C8B-B14F-4D97-AF65-F5344CB8AC3E}">
        <p14:creationId xmlns:p14="http://schemas.microsoft.com/office/powerpoint/2010/main" val="1793402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1455174" y="417478"/>
            <a:ext cx="8458200" cy="990600"/>
          </a:xfrm>
        </p:spPr>
        <p:txBody>
          <a:bodyPr/>
          <a:lstStyle/>
          <a:p>
            <a:pPr algn="l" eaLnBrk="1" hangingPunct="1"/>
            <a:r>
              <a:rPr lang="en-US" err="1">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1455174" y="992889"/>
            <a:ext cx="9743768" cy="5447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Two programs worked well for me to align nucleotide sequences based on the amino acid alignment,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One is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hlinkClick r:id="rId3"/>
              </a:rPr>
              <a:t>DAMBE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cs typeface="ＭＳ Ｐゴシック" charset="0"/>
              </a:rPr>
              <a:t>codeml</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(from PAML) for you.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If you follow the instructions to the letter, it works fine.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DAMBE also calculates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cs typeface="ＭＳ Ｐゴシック" charset="0"/>
              </a:rPr>
              <a:t>Ka</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481462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1752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1828800" y="685801"/>
          <a:ext cx="8686800" cy="6202363"/>
        </p:xfrm>
        <a:graphic>
          <a:graphicData uri="http://schemas.openxmlformats.org/presentationml/2006/ole">
            <mc:AlternateContent xmlns:mc="http://schemas.openxmlformats.org/markup-compatibility/2006">
              <mc:Choice xmlns:v="urn:schemas-microsoft-com:vml" Requires="v">
                <p:oleObj name="Photo Editor Photo" r:id="rId3" imgW="7917866" imgH="5654530" progId="">
                  <p:embed/>
                </p:oleObj>
              </mc:Choice>
              <mc:Fallback>
                <p:oleObj name="Photo Editor Photo" r:id="rId3" imgW="7917866" imgH="5654530" progId="">
                  <p:embed/>
                  <p:pic>
                    <p:nvPicPr>
                      <p:cNvPr id="1546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1"/>
                        <a:ext cx="8686800" cy="620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23358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215" y="172045"/>
            <a:ext cx="8229600" cy="500730"/>
          </a:xfrm>
        </p:spPr>
        <p:txBody>
          <a:bodyPr/>
          <a:lstStyle/>
          <a:p>
            <a:pPr algn="l"/>
            <a:r>
              <a:rPr lang="en-US" sz="3200"/>
              <a:t>Codon based alignments in </a:t>
            </a:r>
            <a:r>
              <a:rPr lang="en-US" sz="3200" err="1"/>
              <a:t>Seaview</a:t>
            </a:r>
            <a:endParaRPr lang="en-US" sz="3200"/>
          </a:p>
        </p:txBody>
      </p:sp>
      <p:sp>
        <p:nvSpPr>
          <p:cNvPr id="3" name="TextBox 2"/>
          <p:cNvSpPr txBox="1"/>
          <p:nvPr/>
        </p:nvSpPr>
        <p:spPr>
          <a:xfrm>
            <a:off x="1925053" y="695160"/>
            <a:ext cx="8649369"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ＭＳ Ｐゴシック" charset="0"/>
              </a:rPr>
              <a:t>Load nucleotide sequences (</a:t>
            </a:r>
            <a:r>
              <a:rPr kumimoji="0" lang="en-US" sz="2400" b="1" i="0" u="none" strike="noStrike" kern="1200" cap="none" spc="0" normalizeH="0" baseline="0" noProof="0">
                <a:ln>
                  <a:noFill/>
                </a:ln>
                <a:solidFill>
                  <a:prstClr val="black"/>
                </a:solidFill>
                <a:effectLst/>
                <a:uLnTx/>
                <a:uFillTx/>
                <a:latin typeface="Calibri"/>
                <a:ea typeface="ＭＳ Ｐゴシック" charset="0"/>
              </a:rPr>
              <a:t>no gaps in sequences, sequence starts with nucleotide corresponding to 1</a:t>
            </a:r>
            <a:r>
              <a:rPr kumimoji="0" lang="en-US" sz="2400" b="1" i="0" u="none" strike="noStrike" kern="1200" cap="none" spc="0" normalizeH="0" baseline="30000" noProof="0">
                <a:ln>
                  <a:noFill/>
                </a:ln>
                <a:solidFill>
                  <a:prstClr val="black"/>
                </a:solidFill>
                <a:effectLst/>
                <a:uLnTx/>
                <a:uFillTx/>
                <a:latin typeface="Calibri"/>
                <a:ea typeface="ＭＳ Ｐゴシック" charset="0"/>
              </a:rPr>
              <a:t>st</a:t>
            </a:r>
            <a:r>
              <a:rPr kumimoji="0" lang="en-US" sz="2400" b="1" i="0" u="none" strike="noStrike" kern="1200" cap="none" spc="0" normalizeH="0" baseline="0" noProof="0">
                <a:ln>
                  <a:noFill/>
                </a:ln>
                <a:solidFill>
                  <a:prstClr val="black"/>
                </a:solidFill>
                <a:effectLst/>
                <a:uLnTx/>
                <a:uFillTx/>
                <a:latin typeface="Calibri"/>
                <a:ea typeface="ＭＳ Ｐゴシック" charset="0"/>
              </a:rPr>
              <a:t> codon position</a:t>
            </a:r>
            <a:r>
              <a:rPr kumimoji="0" lang="en-US" sz="2400" b="0" i="0" u="none" strike="noStrike" kern="1200" cap="none" spc="0" normalizeH="0" baseline="0" noProof="0">
                <a:ln>
                  <a:noFill/>
                </a:ln>
                <a:solidFill>
                  <a:prstClr val="black"/>
                </a:solidFill>
                <a:effectLst/>
                <a:uLnTx/>
                <a:uFillTx/>
                <a:latin typeface="Calibri"/>
                <a:ea typeface="ＭＳ Ｐゴシック" charset="0"/>
              </a:rPr>
              <a:t>)</a:t>
            </a:r>
          </a:p>
        </p:txBody>
      </p:sp>
      <p:sp>
        <p:nvSpPr>
          <p:cNvPr id="4" name="TextBox 3"/>
          <p:cNvSpPr txBox="1"/>
          <p:nvPr/>
        </p:nvSpPr>
        <p:spPr>
          <a:xfrm>
            <a:off x="1801977" y="4012849"/>
            <a:ext cx="2371803"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ＭＳ Ｐゴシック" charset="0"/>
              </a:rPr>
              <a:t>Select view as proteins </a:t>
            </a:r>
          </a:p>
        </p:txBody>
      </p:sp>
      <p:pic>
        <p:nvPicPr>
          <p:cNvPr id="5" name="Picture 4"/>
          <p:cNvPicPr>
            <a:picLocks noChangeAspect="1"/>
          </p:cNvPicPr>
          <p:nvPr/>
        </p:nvPicPr>
        <p:blipFill>
          <a:blip r:embed="rId2"/>
          <a:stretch>
            <a:fillRect/>
          </a:stretch>
        </p:blipFill>
        <p:spPr>
          <a:xfrm>
            <a:off x="2157662" y="1419502"/>
            <a:ext cx="8702330" cy="2347495"/>
          </a:xfrm>
          <a:prstGeom prst="rect">
            <a:avLst/>
          </a:prstGeom>
        </p:spPr>
      </p:pic>
      <p:pic>
        <p:nvPicPr>
          <p:cNvPr id="6" name="Picture 5"/>
          <p:cNvPicPr>
            <a:picLocks noChangeAspect="1"/>
          </p:cNvPicPr>
          <p:nvPr/>
        </p:nvPicPr>
        <p:blipFill>
          <a:blip r:embed="rId3"/>
          <a:stretch>
            <a:fillRect/>
          </a:stretch>
        </p:blipFill>
        <p:spPr>
          <a:xfrm>
            <a:off x="2261419" y="4356994"/>
            <a:ext cx="9621933" cy="2158332"/>
          </a:xfrm>
          <a:prstGeom prst="rect">
            <a:avLst/>
          </a:prstGeom>
        </p:spPr>
      </p:pic>
      <p:cxnSp>
        <p:nvCxnSpPr>
          <p:cNvPr id="8" name="Straight Arrow Connector 7"/>
          <p:cNvCxnSpPr/>
          <p:nvPr/>
        </p:nvCxnSpPr>
        <p:spPr>
          <a:xfrm flipV="1">
            <a:off x="2390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157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107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84421" y="4021890"/>
            <a:ext cx="9144000" cy="2701636"/>
          </a:xfrm>
          <a:prstGeom prst="rect">
            <a:avLst/>
          </a:prstGeom>
        </p:spPr>
      </p:pic>
      <p:sp>
        <p:nvSpPr>
          <p:cNvPr id="2" name="Title 1"/>
          <p:cNvSpPr>
            <a:spLocks noGrp="1"/>
          </p:cNvSpPr>
          <p:nvPr>
            <p:ph type="title"/>
          </p:nvPr>
        </p:nvSpPr>
        <p:spPr>
          <a:xfrm>
            <a:off x="1887621" y="127585"/>
            <a:ext cx="8229600" cy="500730"/>
          </a:xfrm>
        </p:spPr>
        <p:txBody>
          <a:bodyPr/>
          <a:lstStyle/>
          <a:p>
            <a:pPr algn="l"/>
            <a:r>
              <a:rPr lang="en-US" sz="3200"/>
              <a:t>Codon based alignments in </a:t>
            </a:r>
            <a:r>
              <a:rPr lang="en-US" sz="3200" err="1"/>
              <a:t>Seaview</a:t>
            </a:r>
            <a:endParaRPr lang="en-US" sz="3200"/>
          </a:p>
        </p:txBody>
      </p:sp>
      <p:sp>
        <p:nvSpPr>
          <p:cNvPr id="3" name="TextBox 2"/>
          <p:cNvSpPr txBox="1"/>
          <p:nvPr/>
        </p:nvSpPr>
        <p:spPr>
          <a:xfrm>
            <a:off x="1925053" y="695159"/>
            <a:ext cx="8649369"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ＭＳ Ｐゴシック" charset="0"/>
              </a:rPr>
              <a:t>With the protein sequences displayed, align sequences</a:t>
            </a:r>
          </a:p>
        </p:txBody>
      </p:sp>
      <p:sp>
        <p:nvSpPr>
          <p:cNvPr id="4" name="TextBox 3"/>
          <p:cNvSpPr txBox="1"/>
          <p:nvPr/>
        </p:nvSpPr>
        <p:spPr>
          <a:xfrm>
            <a:off x="1898315" y="3676307"/>
            <a:ext cx="263290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ＭＳ Ｐゴシック" charset="0"/>
              </a:rPr>
              <a:t>Select view as nucleotides</a:t>
            </a:r>
          </a:p>
        </p:txBody>
      </p:sp>
      <p:cxnSp>
        <p:nvCxnSpPr>
          <p:cNvPr id="9" name="Straight Arrow Connector 8"/>
          <p:cNvCxnSpPr/>
          <p:nvPr/>
        </p:nvCxnSpPr>
        <p:spPr>
          <a:xfrm flipV="1">
            <a:off x="2590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1524000" y="1110248"/>
            <a:ext cx="9144000" cy="2297804"/>
          </a:xfrm>
          <a:prstGeom prst="rect">
            <a:avLst/>
          </a:prstGeom>
        </p:spPr>
      </p:pic>
      <p:cxnSp>
        <p:nvCxnSpPr>
          <p:cNvPr id="8" name="Straight Arrow Connector 7"/>
          <p:cNvCxnSpPr/>
          <p:nvPr/>
        </p:nvCxnSpPr>
        <p:spPr>
          <a:xfrm flipH="1" flipV="1">
            <a:off x="2439738" y="1604211"/>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06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52400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11" y="1342416"/>
            <a:ext cx="10214081" cy="4777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433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1524000" y="0"/>
            <a:ext cx="7772400" cy="762000"/>
          </a:xfrm>
        </p:spPr>
        <p:txBody>
          <a:bodyPr/>
          <a:lstStyle/>
          <a:p>
            <a:pPr algn="l" eaLnBrk="1" hangingPunct="1"/>
            <a:r>
              <a:rPr lang="en-US" dirty="0">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1866900" y="949831"/>
            <a:ext cx="84582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You can determine omega for the whole dataset; however, usually not all sites in a sequence are under selection all the time.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PAML (and other programs) allow to either determine omega for each site over the whole tree,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or determine omega for each branch for the whole sequence,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6" y="3647131"/>
            <a:ext cx="18811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898" y="2867151"/>
            <a:ext cx="152400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1889126" y="4384675"/>
            <a:ext cx="873954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It would be great to do both, i.e., conclude codon 176 in the vacuolar ATPases was under positive selection during the evolution of modern humans – alas, a single site often does not provide much statistics.  </a:t>
            </a:r>
            <a:r>
              <a:rPr kumimoji="0" lang="en-US" sz="2400" b="1" i="0" u="none" strike="noStrike" kern="1200" cap="none" spc="0" normalizeH="0" baseline="0" noProof="0" dirty="0">
                <a:ln>
                  <a:noFill/>
                </a:ln>
                <a:solidFill>
                  <a:srgbClr val="FF0000"/>
                </a:solidFill>
                <a:effectLst/>
                <a:uLnTx/>
                <a:uFillTx/>
                <a:latin typeface="Times New Roman" charset="0"/>
                <a:ea typeface="ＭＳ Ｐゴシック" charset="0"/>
              </a:rPr>
              <a:t>PAML does provide a branch site model.</a:t>
            </a: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19211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339213" y="150282"/>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1646903" y="961584"/>
            <a:ext cx="120346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have been shown to work great in few instances.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The most celebrated case is the influenza virus HA gene.  </a:t>
            </a:r>
          </a:p>
        </p:txBody>
      </p:sp>
      <p:sp>
        <p:nvSpPr>
          <p:cNvPr id="76803" name="Rectangle 4"/>
          <p:cNvSpPr>
            <a:spLocks noChangeArrowheads="1"/>
          </p:cNvSpPr>
          <p:nvPr/>
        </p:nvSpPr>
        <p:spPr bwMode="auto">
          <a:xfrm>
            <a:off x="1646903" y="1841884"/>
            <a:ext cx="8458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A talk by Walter Fitch (slides and sound) on the evolution of</a:t>
            </a:r>
            <a:b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b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this molecule is </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hlinkClick r:id="rId3"/>
              </a:rPr>
              <a:t>here</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9546119E-1759-BF45-ACAD-793123A55D85}"/>
              </a:ext>
            </a:extLst>
          </p:cNvPr>
          <p:cNvSpPr txBox="1"/>
          <p:nvPr/>
        </p:nvSpPr>
        <p:spPr>
          <a:xfrm>
            <a:off x="411724" y="3091516"/>
            <a:ext cx="11780276"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rPr>
              <a:t>This</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hlinkClick r:id="rId4"/>
              </a:rPr>
              <a:t> article by Yang et al, 2000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rPr>
              <a:t>gives more background on ml approaches to measure omega.  </a:t>
            </a:r>
            <a:b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rPr>
            </a:b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rPr>
              <a:t>The dataset used by Yang et al is here: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hlinkClick r:id="rId5"/>
              </a:rPr>
              <a:t>flu_data.paup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 name="TextBox 2">
            <a:extLst>
              <a:ext uri="{FF2B5EF4-FFF2-40B4-BE49-F238E27FC236}">
                <a16:creationId xmlns:a16="http://schemas.microsoft.com/office/drawing/2014/main" id="{B1D9CFEA-89F7-444B-B4B1-0F83B3C32654}"/>
              </a:ext>
            </a:extLst>
          </p:cNvPr>
          <p:cNvSpPr txBox="1"/>
          <p:nvPr/>
        </p:nvSpPr>
        <p:spPr>
          <a:xfrm>
            <a:off x="766916" y="285135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F67F587E-352A-5970-E3D4-D9BFF18E306C}"/>
              </a:ext>
            </a:extLst>
          </p:cNvPr>
          <p:cNvSpPr txBox="1"/>
          <p:nvPr/>
        </p:nvSpPr>
        <p:spPr>
          <a:xfrm>
            <a:off x="364440" y="4150289"/>
            <a:ext cx="11463119" cy="1200329"/>
          </a:xfrm>
          <a:prstGeom prst="rect">
            <a:avLst/>
          </a:prstGeom>
          <a:noFill/>
        </p:spPr>
        <p:txBody>
          <a:bodyPr wrap="square" rtlCol="0">
            <a:spAutoFit/>
          </a:bodyPr>
          <a:lstStyle/>
          <a:p>
            <a:r>
              <a:rPr lang="en-US" dirty="0">
                <a:latin typeface="+mn-lt"/>
              </a:rPr>
              <a:t>On the other hand,  if sequences are difficult to align and contain pseudogenes, diversifying selection can be inferred erroneously.   Misaligned regions, often surrounding gaps, result in higher rates of non-synonymous substitutions.  </a:t>
            </a:r>
          </a:p>
        </p:txBody>
      </p:sp>
      <p:sp>
        <p:nvSpPr>
          <p:cNvPr id="7" name="TextBox 6">
            <a:extLst>
              <a:ext uri="{FF2B5EF4-FFF2-40B4-BE49-F238E27FC236}">
                <a16:creationId xmlns:a16="http://schemas.microsoft.com/office/drawing/2014/main" id="{294C5952-D432-42E3-6B62-E3F007A73207}"/>
              </a:ext>
            </a:extLst>
          </p:cNvPr>
          <p:cNvSpPr txBox="1"/>
          <p:nvPr/>
        </p:nvSpPr>
        <p:spPr>
          <a:xfrm>
            <a:off x="411724" y="6025036"/>
            <a:ext cx="8419934" cy="461665"/>
          </a:xfrm>
          <a:prstGeom prst="rect">
            <a:avLst/>
          </a:prstGeom>
          <a:noFill/>
        </p:spPr>
        <p:txBody>
          <a:bodyPr wrap="none" rtlCol="0">
            <a:spAutoFit/>
          </a:bodyPr>
          <a:lstStyle/>
          <a:p>
            <a:r>
              <a:rPr lang="en-US" dirty="0"/>
              <a:t>critical: </a:t>
            </a:r>
            <a:r>
              <a:rPr lang="en-US" dirty="0">
                <a:hlinkClick r:id="rId6"/>
              </a:rPr>
              <a:t>https://</a:t>
            </a:r>
            <a:r>
              <a:rPr lang="en-US" dirty="0" err="1">
                <a:hlinkClick r:id="rId6"/>
              </a:rPr>
              <a:t>www.pnas.org</a:t>
            </a:r>
            <a:r>
              <a:rPr lang="en-US" dirty="0">
                <a:hlinkClick r:id="rId6"/>
              </a:rPr>
              <a:t>/</a:t>
            </a:r>
            <a:r>
              <a:rPr lang="en-US" dirty="0" err="1">
                <a:hlinkClick r:id="rId6"/>
              </a:rPr>
              <a:t>doi</a:t>
            </a:r>
            <a:r>
              <a:rPr lang="en-US" dirty="0">
                <a:hlinkClick r:id="rId6"/>
              </a:rPr>
              <a:t>/10.1073/pnas.0401566101 </a:t>
            </a:r>
            <a:endParaRPr lang="en-US" dirty="0"/>
          </a:p>
        </p:txBody>
      </p:sp>
      <p:sp>
        <p:nvSpPr>
          <p:cNvPr id="8" name="TextBox 7">
            <a:extLst>
              <a:ext uri="{FF2B5EF4-FFF2-40B4-BE49-F238E27FC236}">
                <a16:creationId xmlns:a16="http://schemas.microsoft.com/office/drawing/2014/main" id="{B421B0F7-F6DE-6425-807D-69FB93BEEA74}"/>
              </a:ext>
            </a:extLst>
          </p:cNvPr>
          <p:cNvSpPr txBox="1"/>
          <p:nvPr/>
        </p:nvSpPr>
        <p:spPr>
          <a:xfrm>
            <a:off x="411724" y="5563542"/>
            <a:ext cx="7708777" cy="461665"/>
          </a:xfrm>
          <a:prstGeom prst="rect">
            <a:avLst/>
          </a:prstGeom>
          <a:noFill/>
        </p:spPr>
        <p:txBody>
          <a:bodyPr wrap="none" rtlCol="0">
            <a:spAutoFit/>
          </a:bodyPr>
          <a:lstStyle/>
          <a:p>
            <a:r>
              <a:rPr lang="en-US" dirty="0"/>
              <a:t>pro: </a:t>
            </a:r>
            <a:r>
              <a:rPr lang="en-US" dirty="0">
                <a:hlinkClick r:id="rId7"/>
              </a:rPr>
              <a:t>https://</a:t>
            </a:r>
            <a:r>
              <a:rPr lang="en-US" dirty="0" err="1">
                <a:hlinkClick r:id="rId7"/>
              </a:rPr>
              <a:t>pmc.ncbi.nlm.nih.gov</a:t>
            </a:r>
            <a:r>
              <a:rPr lang="en-US" dirty="0">
                <a:hlinkClick r:id="rId7"/>
              </a:rPr>
              <a:t>/articles/PMC1180675/</a:t>
            </a:r>
            <a:endParaRPr lang="en-US" dirty="0"/>
          </a:p>
        </p:txBody>
      </p:sp>
    </p:spTree>
    <p:extLst>
      <p:ext uri="{BB962C8B-B14F-4D97-AF65-F5344CB8AC3E}">
        <p14:creationId xmlns:p14="http://schemas.microsoft.com/office/powerpoint/2010/main" val="297839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042BC-3922-194B-9D3D-8D4F9AA8DB16}"/>
              </a:ext>
            </a:extLst>
          </p:cNvPr>
          <p:cNvPicPr>
            <a:picLocks noChangeAspect="1"/>
          </p:cNvPicPr>
          <p:nvPr/>
        </p:nvPicPr>
        <p:blipFill>
          <a:blip r:embed="rId2"/>
          <a:stretch>
            <a:fillRect/>
          </a:stretch>
        </p:blipFill>
        <p:spPr>
          <a:xfrm>
            <a:off x="1881052" y="846138"/>
            <a:ext cx="9919063" cy="6119333"/>
          </a:xfrm>
          <a:prstGeom prst="rect">
            <a:avLst/>
          </a:prstGeom>
        </p:spPr>
      </p:pic>
      <p:sp>
        <p:nvSpPr>
          <p:cNvPr id="5" name="TextBox 4">
            <a:extLst>
              <a:ext uri="{FF2B5EF4-FFF2-40B4-BE49-F238E27FC236}">
                <a16:creationId xmlns:a16="http://schemas.microsoft.com/office/drawing/2014/main" id="{EB1E3CF3-8AFD-FF45-84AC-4B8EB01C6F24}"/>
              </a:ext>
            </a:extLst>
          </p:cNvPr>
          <p:cNvSpPr txBox="1"/>
          <p:nvPr/>
        </p:nvSpPr>
        <p:spPr>
          <a:xfrm>
            <a:off x="130629" y="326571"/>
            <a:ext cx="29463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Slides from Walter Fitch’s talk</a:t>
            </a:r>
          </a:p>
        </p:txBody>
      </p:sp>
    </p:spTree>
    <p:extLst>
      <p:ext uri="{BB962C8B-B14F-4D97-AF65-F5344CB8AC3E}">
        <p14:creationId xmlns:p14="http://schemas.microsoft.com/office/powerpoint/2010/main" val="1373638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37339-A260-9B44-B06C-69879F75FED2}"/>
              </a:ext>
            </a:extLst>
          </p:cNvPr>
          <p:cNvPicPr>
            <a:picLocks noChangeAspect="1"/>
          </p:cNvPicPr>
          <p:nvPr/>
        </p:nvPicPr>
        <p:blipFill>
          <a:blip r:embed="rId2"/>
          <a:stretch>
            <a:fillRect/>
          </a:stretch>
        </p:blipFill>
        <p:spPr>
          <a:xfrm>
            <a:off x="7066669" y="0"/>
            <a:ext cx="4485588" cy="6858000"/>
          </a:xfrm>
          <a:prstGeom prst="rect">
            <a:avLst/>
          </a:prstGeom>
        </p:spPr>
      </p:pic>
      <p:pic>
        <p:nvPicPr>
          <p:cNvPr id="3" name="Picture 2">
            <a:extLst>
              <a:ext uri="{FF2B5EF4-FFF2-40B4-BE49-F238E27FC236}">
                <a16:creationId xmlns:a16="http://schemas.microsoft.com/office/drawing/2014/main" id="{037295A5-24F7-054E-BEF4-60CCB91AA38F}"/>
              </a:ext>
            </a:extLst>
          </p:cNvPr>
          <p:cNvPicPr>
            <a:picLocks noChangeAspect="1"/>
          </p:cNvPicPr>
          <p:nvPr/>
        </p:nvPicPr>
        <p:blipFill>
          <a:blip r:embed="rId3"/>
          <a:stretch>
            <a:fillRect/>
          </a:stretch>
        </p:blipFill>
        <p:spPr>
          <a:xfrm>
            <a:off x="326571" y="1214846"/>
            <a:ext cx="6360229" cy="4623933"/>
          </a:xfrm>
          <a:prstGeom prst="rect">
            <a:avLst/>
          </a:prstGeom>
        </p:spPr>
      </p:pic>
    </p:spTree>
    <p:extLst>
      <p:ext uri="{BB962C8B-B14F-4D97-AF65-F5344CB8AC3E}">
        <p14:creationId xmlns:p14="http://schemas.microsoft.com/office/powerpoint/2010/main" val="1338898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CECE-B554-854B-8709-9B05E1F71AD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F31CDE-2B35-6E4E-82FE-0B6F678EC9DA}"/>
              </a:ext>
            </a:extLst>
          </p:cNvPr>
          <p:cNvPicPr>
            <a:picLocks noChangeAspect="1"/>
          </p:cNvPicPr>
          <p:nvPr/>
        </p:nvPicPr>
        <p:blipFill>
          <a:blip r:embed="rId2"/>
          <a:stretch>
            <a:fillRect/>
          </a:stretch>
        </p:blipFill>
        <p:spPr>
          <a:xfrm>
            <a:off x="278751" y="0"/>
            <a:ext cx="4831087" cy="5695406"/>
          </a:xfrm>
          <a:prstGeom prst="rect">
            <a:avLst/>
          </a:prstGeom>
        </p:spPr>
      </p:pic>
      <p:pic>
        <p:nvPicPr>
          <p:cNvPr id="5" name="Picture 4">
            <a:extLst>
              <a:ext uri="{FF2B5EF4-FFF2-40B4-BE49-F238E27FC236}">
                <a16:creationId xmlns:a16="http://schemas.microsoft.com/office/drawing/2014/main" id="{54C55F32-3EF7-964B-B802-46DB8A9FA947}"/>
              </a:ext>
            </a:extLst>
          </p:cNvPr>
          <p:cNvPicPr>
            <a:picLocks noChangeAspect="1"/>
          </p:cNvPicPr>
          <p:nvPr/>
        </p:nvPicPr>
        <p:blipFill>
          <a:blip r:embed="rId3"/>
          <a:stretch>
            <a:fillRect/>
          </a:stretch>
        </p:blipFill>
        <p:spPr>
          <a:xfrm>
            <a:off x="7082163" y="0"/>
            <a:ext cx="3622707" cy="5390588"/>
          </a:xfrm>
          <a:prstGeom prst="rect">
            <a:avLst/>
          </a:prstGeom>
        </p:spPr>
      </p:pic>
    </p:spTree>
    <p:extLst>
      <p:ext uri="{BB962C8B-B14F-4D97-AF65-F5344CB8AC3E}">
        <p14:creationId xmlns:p14="http://schemas.microsoft.com/office/powerpoint/2010/main" val="2291806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
            <a:ext cx="6324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1"/>
          <p:cNvSpPr txBox="1">
            <a:spLocks noChangeArrowheads="1"/>
          </p:cNvSpPr>
          <p:nvPr/>
        </p:nvSpPr>
        <p:spPr bwMode="auto">
          <a:xfrm>
            <a:off x="1905000" y="5334001"/>
            <a:ext cx="802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Only in case the heterozygote has an advantage (=balancing </a:t>
            </a:r>
            <a:br>
              <a:rPr lang="en-US" altLang="en-US"/>
            </a:br>
            <a:r>
              <a:rPr lang="en-US" altLang="en-US"/>
              <a:t>selection) do both alleles coexist in a population. </a:t>
            </a:r>
          </a:p>
        </p:txBody>
      </p:sp>
    </p:spTree>
    <p:extLst>
      <p:ext uri="{BB962C8B-B14F-4D97-AF65-F5344CB8AC3E}">
        <p14:creationId xmlns:p14="http://schemas.microsoft.com/office/powerpoint/2010/main" val="2842537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CECE-B554-854B-8709-9B05E1F71AD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B6AF52A-9FC3-3F45-A14A-34C79DB8043B}"/>
              </a:ext>
            </a:extLst>
          </p:cNvPr>
          <p:cNvPicPr>
            <a:picLocks noChangeAspect="1"/>
          </p:cNvPicPr>
          <p:nvPr/>
        </p:nvPicPr>
        <p:blipFill>
          <a:blip r:embed="rId2"/>
          <a:stretch>
            <a:fillRect/>
          </a:stretch>
        </p:blipFill>
        <p:spPr>
          <a:xfrm>
            <a:off x="703118" y="0"/>
            <a:ext cx="5299364" cy="6858000"/>
          </a:xfrm>
          <a:prstGeom prst="rect">
            <a:avLst/>
          </a:prstGeom>
        </p:spPr>
      </p:pic>
      <p:pic>
        <p:nvPicPr>
          <p:cNvPr id="5" name="Picture 4">
            <a:extLst>
              <a:ext uri="{FF2B5EF4-FFF2-40B4-BE49-F238E27FC236}">
                <a16:creationId xmlns:a16="http://schemas.microsoft.com/office/drawing/2014/main" id="{033D18E9-FFA6-6D4C-B1CD-077C47CDF210}"/>
              </a:ext>
            </a:extLst>
          </p:cNvPr>
          <p:cNvPicPr>
            <a:picLocks noChangeAspect="1"/>
          </p:cNvPicPr>
          <p:nvPr/>
        </p:nvPicPr>
        <p:blipFill>
          <a:blip r:embed="rId3"/>
          <a:stretch>
            <a:fillRect/>
          </a:stretch>
        </p:blipFill>
        <p:spPr>
          <a:xfrm>
            <a:off x="6096000" y="0"/>
            <a:ext cx="5299364" cy="6858000"/>
          </a:xfrm>
          <a:prstGeom prst="rect">
            <a:avLst/>
          </a:prstGeom>
        </p:spPr>
      </p:pic>
    </p:spTree>
    <p:extLst>
      <p:ext uri="{BB962C8B-B14F-4D97-AF65-F5344CB8AC3E}">
        <p14:creationId xmlns:p14="http://schemas.microsoft.com/office/powerpoint/2010/main" val="2996073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45ED-516D-D644-A442-E0AEA52DC3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3AD6CC-0B44-4244-8A8F-8F7335425C9A}"/>
              </a:ext>
            </a:extLst>
          </p:cNvPr>
          <p:cNvPicPr>
            <a:picLocks noChangeAspect="1"/>
          </p:cNvPicPr>
          <p:nvPr/>
        </p:nvPicPr>
        <p:blipFill>
          <a:blip r:embed="rId2"/>
          <a:stretch>
            <a:fillRect/>
          </a:stretch>
        </p:blipFill>
        <p:spPr>
          <a:xfrm rot="5400000">
            <a:off x="1297975" y="810226"/>
            <a:ext cx="4680955" cy="6057706"/>
          </a:xfrm>
          <a:prstGeom prst="rect">
            <a:avLst/>
          </a:prstGeom>
        </p:spPr>
      </p:pic>
      <p:pic>
        <p:nvPicPr>
          <p:cNvPr id="10241" name="Picture 1" descr="page9image138976">
            <a:extLst>
              <a:ext uri="{FF2B5EF4-FFF2-40B4-BE49-F238E27FC236}">
                <a16:creationId xmlns:a16="http://schemas.microsoft.com/office/drawing/2014/main" id="{D5CDA644-842E-A740-A6A2-13C22D555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652" y="1750422"/>
            <a:ext cx="5647348" cy="395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42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F1B9-F762-3F47-8BEB-2E8FF86A54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5BF7273-61AC-AC44-B68A-4A31EB4A91E9}"/>
              </a:ext>
            </a:extLst>
          </p:cNvPr>
          <p:cNvPicPr>
            <a:picLocks noChangeAspect="1"/>
          </p:cNvPicPr>
          <p:nvPr/>
        </p:nvPicPr>
        <p:blipFill>
          <a:blip r:embed="rId2"/>
          <a:stretch>
            <a:fillRect/>
          </a:stretch>
        </p:blipFill>
        <p:spPr>
          <a:xfrm>
            <a:off x="317253" y="0"/>
            <a:ext cx="4433272" cy="6858000"/>
          </a:xfrm>
          <a:prstGeom prst="rect">
            <a:avLst/>
          </a:prstGeom>
        </p:spPr>
      </p:pic>
      <p:sp>
        <p:nvSpPr>
          <p:cNvPr id="5" name="TextBox 4">
            <a:extLst>
              <a:ext uri="{FF2B5EF4-FFF2-40B4-BE49-F238E27FC236}">
                <a16:creationId xmlns:a16="http://schemas.microsoft.com/office/drawing/2014/main" id="{8A18D11D-23FE-2A46-AE65-4178AB79F07F}"/>
              </a:ext>
            </a:extLst>
          </p:cNvPr>
          <p:cNvSpPr txBox="1"/>
          <p:nvPr/>
        </p:nvSpPr>
        <p:spPr>
          <a:xfrm>
            <a:off x="5534275" y="2076994"/>
            <a:ext cx="6657725" cy="18158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Positive or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Darwinian or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diversifying selection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of the mutated virus</a:t>
            </a:r>
          </a:p>
        </p:txBody>
      </p:sp>
    </p:spTree>
    <p:extLst>
      <p:ext uri="{BB962C8B-B14F-4D97-AF65-F5344CB8AC3E}">
        <p14:creationId xmlns:p14="http://schemas.microsoft.com/office/powerpoint/2010/main" val="4122974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8155-A705-1B49-8741-28C59A32385C}"/>
              </a:ext>
            </a:extLst>
          </p:cNvPr>
          <p:cNvSpPr>
            <a:spLocks noGrp="1"/>
          </p:cNvSpPr>
          <p:nvPr>
            <p:ph type="title"/>
          </p:nvPr>
        </p:nvSpPr>
        <p:spPr/>
        <p:txBody>
          <a:bodyPr/>
          <a:lstStyle/>
          <a:p>
            <a:endParaRPr lang="en-US"/>
          </a:p>
        </p:txBody>
      </p:sp>
      <p:pic>
        <p:nvPicPr>
          <p:cNvPr id="11265" name="Picture 1" descr="page13image986992">
            <a:extLst>
              <a:ext uri="{FF2B5EF4-FFF2-40B4-BE49-F238E27FC236}">
                <a16:creationId xmlns:a16="http://schemas.microsoft.com/office/drawing/2014/main" id="{8A17A36B-E298-A948-AFAB-E114F5C5D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71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29694F-DA4C-374D-8AB7-63381E034FA4}"/>
              </a:ext>
            </a:extLst>
          </p:cNvPr>
          <p:cNvSpPr txBox="1"/>
          <p:nvPr/>
        </p:nvSpPr>
        <p:spPr>
          <a:xfrm>
            <a:off x="5356724" y="1417638"/>
            <a:ext cx="645209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Parsimony phylogeny of influenza HA gene</a:t>
            </a:r>
          </a:p>
        </p:txBody>
      </p:sp>
    </p:spTree>
    <p:extLst>
      <p:ext uri="{BB962C8B-B14F-4D97-AF65-F5344CB8AC3E}">
        <p14:creationId xmlns:p14="http://schemas.microsoft.com/office/powerpoint/2010/main" val="2650342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4D84-5950-054E-9911-EB77B1A4C1E6}"/>
              </a:ext>
            </a:extLst>
          </p:cNvPr>
          <p:cNvSpPr>
            <a:spLocks noGrp="1"/>
          </p:cNvSpPr>
          <p:nvPr>
            <p:ph type="title"/>
          </p:nvPr>
        </p:nvSpPr>
        <p:spPr/>
        <p:txBody>
          <a:bodyPr/>
          <a:lstStyle/>
          <a:p>
            <a:endParaRPr lang="en-US"/>
          </a:p>
        </p:txBody>
      </p:sp>
      <p:pic>
        <p:nvPicPr>
          <p:cNvPr id="12289" name="Picture 1" descr="page15image451728">
            <a:extLst>
              <a:ext uri="{FF2B5EF4-FFF2-40B4-BE49-F238E27FC236}">
                <a16:creationId xmlns:a16="http://schemas.microsoft.com/office/drawing/2014/main" id="{5C16710B-349B-454F-A20C-17A06888E4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7" t="8596" r="7887" b="9644"/>
          <a:stretch/>
        </p:blipFill>
        <p:spPr bwMode="auto">
          <a:xfrm>
            <a:off x="418011" y="496390"/>
            <a:ext cx="3979248" cy="25995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F37640-8A53-F541-985C-E18F0CE7302B}"/>
              </a:ext>
            </a:extLst>
          </p:cNvPr>
          <p:cNvPicPr>
            <a:picLocks noChangeAspect="1"/>
          </p:cNvPicPr>
          <p:nvPr/>
        </p:nvPicPr>
        <p:blipFill>
          <a:blip r:embed="rId3"/>
          <a:stretch>
            <a:fillRect/>
          </a:stretch>
        </p:blipFill>
        <p:spPr>
          <a:xfrm>
            <a:off x="4447030" y="2168434"/>
            <a:ext cx="7511977" cy="4550229"/>
          </a:xfrm>
          <a:prstGeom prst="rect">
            <a:avLst/>
          </a:prstGeom>
        </p:spPr>
      </p:pic>
    </p:spTree>
    <p:extLst>
      <p:ext uri="{BB962C8B-B14F-4D97-AF65-F5344CB8AC3E}">
        <p14:creationId xmlns:p14="http://schemas.microsoft.com/office/powerpoint/2010/main" val="1814777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F8FC-455D-E24B-9418-58083893A30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887715A-B6BF-AA4E-A60F-F6D1584ECF06}"/>
              </a:ext>
            </a:extLst>
          </p:cNvPr>
          <p:cNvPicPr>
            <a:picLocks noChangeAspect="1"/>
          </p:cNvPicPr>
          <p:nvPr/>
        </p:nvPicPr>
        <p:blipFill>
          <a:blip r:embed="rId2"/>
          <a:stretch>
            <a:fillRect/>
          </a:stretch>
        </p:blipFill>
        <p:spPr>
          <a:xfrm>
            <a:off x="0" y="-182879"/>
            <a:ext cx="5299364" cy="6858000"/>
          </a:xfrm>
          <a:prstGeom prst="rect">
            <a:avLst/>
          </a:prstGeom>
        </p:spPr>
      </p:pic>
      <p:pic>
        <p:nvPicPr>
          <p:cNvPr id="13313" name="Picture 1" descr="page20image994272">
            <a:extLst>
              <a:ext uri="{FF2B5EF4-FFF2-40B4-BE49-F238E27FC236}">
                <a16:creationId xmlns:a16="http://schemas.microsoft.com/office/drawing/2014/main" id="{762C33BE-404E-1C4E-9191-7708E1C80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78" t="9427" r="2946" b="15294"/>
          <a:stretch/>
        </p:blipFill>
        <p:spPr bwMode="auto">
          <a:xfrm>
            <a:off x="6074228" y="0"/>
            <a:ext cx="5427435" cy="667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67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4665AA-1C74-B24A-8775-E82D0B9D72C3}"/>
              </a:ext>
            </a:extLst>
          </p:cNvPr>
          <p:cNvPicPr>
            <a:picLocks noChangeAspect="1"/>
          </p:cNvPicPr>
          <p:nvPr/>
        </p:nvPicPr>
        <p:blipFill rotWithShape="1">
          <a:blip r:embed="rId2"/>
          <a:srcRect l="10303" r="18657" b="13714"/>
          <a:stretch/>
        </p:blipFill>
        <p:spPr>
          <a:xfrm>
            <a:off x="91441" y="-282146"/>
            <a:ext cx="4467496" cy="7022262"/>
          </a:xfrm>
          <a:prstGeom prst="rect">
            <a:avLst/>
          </a:prstGeom>
        </p:spPr>
      </p:pic>
      <p:sp>
        <p:nvSpPr>
          <p:cNvPr id="5" name="TextBox 4">
            <a:extLst>
              <a:ext uri="{FF2B5EF4-FFF2-40B4-BE49-F238E27FC236}">
                <a16:creationId xmlns:a16="http://schemas.microsoft.com/office/drawing/2014/main" id="{C058B20C-F36E-7449-9A42-5A188E226475}"/>
              </a:ext>
            </a:extLst>
          </p:cNvPr>
          <p:cNvSpPr txBox="1"/>
          <p:nvPr/>
        </p:nvSpPr>
        <p:spPr>
          <a:xfrm>
            <a:off x="5042263" y="617659"/>
            <a:ext cx="1728294" cy="7386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More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3"/>
              </a:rPr>
              <a:t>here</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6" name="Picture 5">
            <a:extLst>
              <a:ext uri="{FF2B5EF4-FFF2-40B4-BE49-F238E27FC236}">
                <a16:creationId xmlns:a16="http://schemas.microsoft.com/office/drawing/2014/main" id="{7D2AF096-C25E-2248-9C53-53CB43644EF1}"/>
              </a:ext>
            </a:extLst>
          </p:cNvPr>
          <p:cNvPicPr>
            <a:picLocks noChangeAspect="1"/>
          </p:cNvPicPr>
          <p:nvPr/>
        </p:nvPicPr>
        <p:blipFill>
          <a:blip r:embed="rId4"/>
          <a:stretch>
            <a:fillRect/>
          </a:stretch>
        </p:blipFill>
        <p:spPr>
          <a:xfrm>
            <a:off x="4811105" y="2024743"/>
            <a:ext cx="7070402" cy="4375739"/>
          </a:xfrm>
          <a:prstGeom prst="rect">
            <a:avLst/>
          </a:prstGeom>
        </p:spPr>
      </p:pic>
    </p:spTree>
    <p:extLst>
      <p:ext uri="{BB962C8B-B14F-4D97-AF65-F5344CB8AC3E}">
        <p14:creationId xmlns:p14="http://schemas.microsoft.com/office/powerpoint/2010/main" val="1200268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57348" y="13063"/>
            <a:ext cx="7772400" cy="1143000"/>
          </a:xfrm>
        </p:spPr>
        <p:txBody>
          <a:bodyPr/>
          <a:lstStyle/>
          <a:p>
            <a:pPr algn="l" eaLnBrk="1" hangingPunct="1"/>
            <a:r>
              <a:rPr lang="en-US" sz="3200">
                <a:latin typeface="Times New Roman" charset="0"/>
              </a:rPr>
              <a:t>sites model in </a:t>
            </a:r>
            <a:r>
              <a:rPr lang="en-US" sz="3200" err="1">
                <a:latin typeface="Times New Roman" charset="0"/>
              </a:rPr>
              <a:t>MrBayes</a:t>
            </a:r>
            <a:endParaRPr lang="en-US" sz="3200">
              <a:latin typeface="Times New Roman" charset="0"/>
            </a:endParaRPr>
          </a:p>
        </p:txBody>
      </p:sp>
      <p:sp>
        <p:nvSpPr>
          <p:cNvPr id="78850" name="Rectangle 3"/>
          <p:cNvSpPr>
            <a:spLocks noChangeArrowheads="1"/>
          </p:cNvSpPr>
          <p:nvPr/>
        </p:nvSpPr>
        <p:spPr bwMode="auto">
          <a:xfrm>
            <a:off x="2841171" y="2021784"/>
            <a:ext cx="91440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begin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mrbayes</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 </a:t>
            </a:r>
            <a:b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b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set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autoclose</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=yes; </a:t>
            </a:r>
            <a:b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b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lset</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nst</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=2 rates=gamma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nucmodel</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=codon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omegavar</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=Ny98; </a:t>
            </a:r>
            <a:b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b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mcmcp</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samplefreq</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=500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printfreq</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=500; </a:t>
            </a:r>
            <a:b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b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mcmc</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ngen</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=500000; </a:t>
            </a:r>
            <a:b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b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sump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burnin</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=500; </a:t>
            </a:r>
            <a:b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b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sumt</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 </a:t>
            </a:r>
            <a:r>
              <a:rPr kumimoji="0" lang="en-US" sz="2400" b="0" i="0" u="none" strike="noStrike" kern="1200" cap="none" spc="0" normalizeH="0" baseline="0" noProof="0" err="1">
                <a:ln>
                  <a:noFill/>
                </a:ln>
                <a:solidFill>
                  <a:srgbClr val="FF0000"/>
                </a:solidFill>
                <a:effectLst/>
                <a:uLnTx/>
                <a:uFillTx/>
                <a:latin typeface="Times New Roman" charset="0"/>
                <a:ea typeface="ＭＳ Ｐゴシック" charset="0"/>
              </a:rPr>
              <a:t>burnin</a:t>
            </a: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=500;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rPr>
              <a:t>end;</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 </a:t>
            </a:r>
          </a:p>
        </p:txBody>
      </p:sp>
      <p:sp>
        <p:nvSpPr>
          <p:cNvPr id="78851" name="Text Box 4"/>
          <p:cNvSpPr txBox="1">
            <a:spLocks noChangeArrowheads="1"/>
          </p:cNvSpPr>
          <p:nvPr/>
        </p:nvSpPr>
        <p:spPr bwMode="auto">
          <a:xfrm>
            <a:off x="1988775" y="1332412"/>
            <a:ext cx="8769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The MrBayes block in a nexus file might look something like this: </a:t>
            </a:r>
          </a:p>
        </p:txBody>
      </p:sp>
      <p:sp>
        <p:nvSpPr>
          <p:cNvPr id="6" name="TextBox 5">
            <a:extLst>
              <a:ext uri="{FF2B5EF4-FFF2-40B4-BE49-F238E27FC236}">
                <a16:creationId xmlns:a16="http://schemas.microsoft.com/office/drawing/2014/main" id="{DC695357-551F-4A4B-93E6-D14D0821B82D}"/>
              </a:ext>
            </a:extLst>
          </p:cNvPr>
          <p:cNvSpPr txBox="1"/>
          <p:nvPr/>
        </p:nvSpPr>
        <p:spPr>
          <a:xfrm>
            <a:off x="557348" y="5729595"/>
            <a:ext cx="11780276"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This</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hlinkClick r:id="rId3"/>
              </a:rPr>
              <a:t> article by Yang et al, 2000 </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gives more background on ml approaches to measure omega.  </a:t>
            </a:r>
            <a:b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b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The dataset used by Yang et al is here: </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hlinkClick r:id="rId4"/>
              </a:rPr>
              <a:t>flu_data.paup </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86562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8125"/>
            <a:ext cx="91440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2638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000"/>
            <a:ext cx="3810000" cy="49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2"/>
          <p:cNvSpPr>
            <a:spLocks noGrp="1" noChangeArrowheads="1"/>
          </p:cNvSpPr>
          <p:nvPr>
            <p:ph type="title"/>
          </p:nvPr>
        </p:nvSpPr>
        <p:spPr>
          <a:xfrm>
            <a:off x="1524000" y="0"/>
            <a:ext cx="8458200" cy="990600"/>
          </a:xfrm>
        </p:spPr>
        <p:txBody>
          <a:bodyPr/>
          <a:lstStyle/>
          <a:p>
            <a:pPr algn="l"/>
            <a:r>
              <a:rPr lang="en-US" sz="2400" b="1">
                <a:latin typeface="Times New Roman" charset="0"/>
              </a:rPr>
              <a:t>plot LogL to determine which samples to ignore</a:t>
            </a:r>
          </a:p>
        </p:txBody>
      </p:sp>
      <p:grpSp>
        <p:nvGrpSpPr>
          <p:cNvPr id="7" name="Group 6"/>
          <p:cNvGrpSpPr>
            <a:grpSpLocks/>
          </p:cNvGrpSpPr>
          <p:nvPr/>
        </p:nvGrpSpPr>
        <p:grpSpPr bwMode="auto">
          <a:xfrm>
            <a:off x="2057400" y="1219201"/>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91138" cy="2900363"/>
                <a:chOff x="336" y="2064"/>
                <a:chExt cx="3333" cy="1827"/>
              </a:xfrm>
            </p:grpSpPr>
            <p:sp>
              <p:nvSpPr>
                <p:cNvPr id="35848" name="Text Box 8"/>
                <p:cNvSpPr txBox="1">
                  <a:spLocks noChangeArrowheads="1"/>
                </p:cNvSpPr>
                <p:nvPr/>
              </p:nvSpPr>
              <p:spPr bwMode="auto">
                <a:xfrm>
                  <a:off x="707" y="3600"/>
                  <a:ext cx="2962" cy="291"/>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Tree>
    <p:extLst>
      <p:ext uri="{BB962C8B-B14F-4D97-AF65-F5344CB8AC3E}">
        <p14:creationId xmlns:p14="http://schemas.microsoft.com/office/powerpoint/2010/main" val="3243516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0" y="5255"/>
            <a:ext cx="8763000" cy="762000"/>
          </a:xfrm>
        </p:spPr>
        <p:txBody>
          <a:bodyPr/>
          <a:lstStyle/>
          <a:p>
            <a:pPr eaLnBrk="1" hangingPunct="1">
              <a:defRPr/>
            </a:pPr>
            <a:r>
              <a:rPr lang="en-US">
                <a:solidFill>
                  <a:srgbClr val="000000"/>
                </a:solidFill>
                <a:latin typeface="Times New Roman" charset="0"/>
                <a:cs typeface="+mj-cs"/>
              </a:rPr>
              <a:t>(Kimura’s) Neutral theory: </a:t>
            </a:r>
          </a:p>
        </p:txBody>
      </p:sp>
      <p:sp>
        <p:nvSpPr>
          <p:cNvPr id="84994" name="Text Box 3"/>
          <p:cNvSpPr txBox="1">
            <a:spLocks noChangeArrowheads="1"/>
          </p:cNvSpPr>
          <p:nvPr/>
        </p:nvSpPr>
        <p:spPr bwMode="auto">
          <a:xfrm>
            <a:off x="956441" y="838200"/>
            <a:ext cx="10773104" cy="4585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a:solidFill>
                <a:srgbClr val="000000"/>
              </a:solidFill>
              <a:latin typeface="Times New Roman" charset="0"/>
            </a:endParaRPr>
          </a:p>
          <a:p>
            <a:pPr eaLnBrk="1" fontAlgn="base" hangingPunct="1">
              <a:spcBef>
                <a:spcPct val="0"/>
              </a:spcBef>
              <a:spcAft>
                <a:spcPct val="0"/>
              </a:spcAft>
            </a:pPr>
            <a:r>
              <a:rPr lang="en-US" sz="2800">
                <a:solidFill>
                  <a:srgbClr val="000000"/>
                </a:solidFill>
                <a:latin typeface="Times New Roman" charset="0"/>
              </a:rPr>
              <a:t>The vast </a:t>
            </a:r>
            <a:r>
              <a:rPr lang="en-US" sz="2800" b="1">
                <a:solidFill>
                  <a:srgbClr val="000000"/>
                </a:solidFill>
                <a:latin typeface="Times New Roman" charset="0"/>
              </a:rPr>
              <a:t>majority of observed sequence differences </a:t>
            </a:r>
            <a:r>
              <a:rPr lang="en-US" sz="2800">
                <a:solidFill>
                  <a:srgbClr val="000000"/>
                </a:solidFill>
                <a:latin typeface="Times New Roman" charset="0"/>
              </a:rPr>
              <a:t>between members of a population </a:t>
            </a:r>
            <a:r>
              <a:rPr lang="en-US" sz="2800" b="1">
                <a:solidFill>
                  <a:srgbClr val="000000"/>
                </a:solidFill>
                <a:latin typeface="Times New Roman" charset="0"/>
              </a:rPr>
              <a:t>are neutral </a:t>
            </a:r>
            <a:r>
              <a:rPr lang="en-US" sz="2800">
                <a:solidFill>
                  <a:srgbClr val="000000"/>
                </a:solidFill>
                <a:latin typeface="Times New Roman" charset="0"/>
              </a:rPr>
              <a:t>(or close to neutral).  These differences can be fixed in the population through random genetic drift. Some mutations are strongly counter selected (this is why there are patterns of conserved residues). Only very seldom is a mutation under positive selection. </a:t>
            </a:r>
          </a:p>
          <a:p>
            <a:pPr eaLnBrk="1" fontAlgn="base" hangingPunct="1">
              <a:spcBef>
                <a:spcPct val="0"/>
              </a:spcBef>
              <a:spcAft>
                <a:spcPct val="0"/>
              </a:spcAft>
            </a:pPr>
            <a:endParaRPr lang="en-US" sz="2800">
              <a:solidFill>
                <a:srgbClr val="000000"/>
              </a:solidFill>
              <a:latin typeface="Times New Roman" charset="0"/>
            </a:endParaRPr>
          </a:p>
          <a:p>
            <a:pPr eaLnBrk="1" fontAlgn="base" hangingPunct="1">
              <a:spcBef>
                <a:spcPct val="0"/>
              </a:spcBef>
              <a:spcAft>
                <a:spcPct val="0"/>
              </a:spcAft>
            </a:pPr>
            <a:r>
              <a:rPr lang="en-US" sz="2800">
                <a:solidFill>
                  <a:srgbClr val="000000"/>
                </a:solidFill>
                <a:latin typeface="Times New Roman" charset="0"/>
              </a:rPr>
              <a:t>The neutral theory </a:t>
            </a:r>
            <a:r>
              <a:rPr lang="en-US" sz="2800">
                <a:solidFill>
                  <a:srgbClr val="FF0000"/>
                </a:solidFill>
                <a:latin typeface="Times New Roman" charset="0"/>
              </a:rPr>
              <a:t>does not </a:t>
            </a:r>
            <a:r>
              <a:rPr lang="en-US" sz="2800">
                <a:solidFill>
                  <a:srgbClr val="000000"/>
                </a:solidFill>
                <a:latin typeface="Times New Roman" charset="0"/>
              </a:rPr>
              <a:t>say that all evolution is neutral and everything is only due to to genetic drift.</a:t>
            </a:r>
          </a:p>
          <a:p>
            <a:pPr eaLnBrk="1" fontAlgn="base" hangingPunct="1">
              <a:spcBef>
                <a:spcPct val="0"/>
              </a:spcBef>
              <a:spcAft>
                <a:spcPct val="0"/>
              </a:spcAft>
            </a:pPr>
            <a:endParaRPr lang="en-US" b="1">
              <a:solidFill>
                <a:srgbClr val="000000"/>
              </a:solidFill>
              <a:latin typeface="Times New Roman" charset="0"/>
            </a:endParaRPr>
          </a:p>
          <a:p>
            <a:pPr eaLnBrk="1" fontAlgn="base" hangingPunct="1">
              <a:spcBef>
                <a:spcPct val="0"/>
              </a:spcBef>
              <a:spcAft>
                <a:spcPct val="0"/>
              </a:spcAft>
            </a:pPr>
            <a:endParaRPr lang="en-US" b="1">
              <a:solidFill>
                <a:srgbClr val="000000"/>
              </a:solidFill>
              <a:latin typeface="Times New Roman" charset="0"/>
            </a:endParaRPr>
          </a:p>
        </p:txBody>
      </p:sp>
    </p:spTree>
    <p:extLst>
      <p:ext uri="{BB962C8B-B14F-4D97-AF65-F5344CB8AC3E}">
        <p14:creationId xmlns:p14="http://schemas.microsoft.com/office/powerpoint/2010/main" val="4107539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152400"/>
            <a:ext cx="89090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7077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52400"/>
            <a:ext cx="827246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3857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676400" y="152400"/>
            <a:ext cx="8534400" cy="838200"/>
          </a:xfrm>
        </p:spPr>
        <p:txBody>
          <a:bodyPr/>
          <a:lstStyle/>
          <a:p>
            <a:pPr algn="l"/>
            <a:r>
              <a:rPr lang="en-US" sz="2400" b="1">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676400" y="914401"/>
          <a:ext cx="3900488" cy="2574925"/>
        </p:xfrm>
        <a:graphic>
          <a:graphicData uri="http://schemas.openxmlformats.org/presentationml/2006/ole">
            <mc:AlternateContent xmlns:mc="http://schemas.openxmlformats.org/markup-compatibility/2006">
              <mc:Choice xmlns:v="urn:schemas-microsoft-com:vml" Requires="v">
                <p:oleObj name="Photo Editor Photo" r:id="rId3" imgW="3900952" imgH="2575238" progId="">
                  <p:embed/>
                </p:oleObj>
              </mc:Choice>
              <mc:Fallback>
                <p:oleObj name="Photo Editor Photo" r:id="rId3" imgW="3900952" imgH="2575238" progId="">
                  <p:embed/>
                  <p:pic>
                    <p:nvPicPr>
                      <p:cNvPr id="399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14401"/>
                        <a:ext cx="3900488" cy="257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2346326" y="2057400"/>
            <a:ext cx="2074863" cy="2560638"/>
            <a:chOff x="518" y="1296"/>
            <a:chExt cx="1307"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54" name="Text Box 7"/>
            <p:cNvSpPr txBox="1">
              <a:spLocks noChangeArrowheads="1"/>
            </p:cNvSpPr>
            <p:nvPr/>
          </p:nvSpPr>
          <p:spPr bwMode="auto">
            <a:xfrm>
              <a:off x="518" y="2618"/>
              <a:ext cx="1307" cy="291"/>
            </a:xfrm>
            <a:prstGeom prst="rect">
              <a:avLst/>
            </a:prstGeom>
            <a:noFill/>
            <a:ln w="28575">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ＭＳ Ｐゴシック" charset="0"/>
                </a:rPr>
                <a:t>enter formula </a:t>
              </a:r>
            </a:p>
          </p:txBody>
        </p:sp>
      </p:grpSp>
      <p:grpSp>
        <p:nvGrpSpPr>
          <p:cNvPr id="3" name="Group 8"/>
          <p:cNvGrpSpPr>
            <a:grpSpLocks/>
          </p:cNvGrpSpPr>
          <p:nvPr/>
        </p:nvGrpSpPr>
        <p:grpSpPr bwMode="auto">
          <a:xfrm>
            <a:off x="3733800" y="762001"/>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ＭＳ Ｐゴシック" charset="0"/>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name="Photo Editor Photo" r:id="rId5" imgW="6088908" imgH="2629128" progId="">
                    <p:embed/>
                  </p:oleObj>
                </mc:Choice>
                <mc:Fallback>
                  <p:oleObj name="Photo Editor Photo" r:id="rId5" imgW="6088908" imgH="2629128" progId="">
                    <p:embed/>
                    <p:pic>
                      <p:nvPicPr>
                        <p:cNvPr id="39951"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4648200" y="2667001"/>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ＭＳ Ｐゴシック" charset="0"/>
                </a:rPr>
                <a:t>plot row</a:t>
              </a:r>
            </a:p>
          </p:txBody>
        </p:sp>
        <p:pic>
          <p:nvPicPr>
            <p:cNvPr id="3994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1908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522514" y="151185"/>
            <a:ext cx="11573692" cy="6555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Other ways to detect positive selection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Selective sweeps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-&gt; fewer alleles present in population (lower heterogeneity between alleles)</a:t>
            </a:r>
            <a:b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b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                             -&gt; neighboring genes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ＭＳ Ｐゴシック" charset="0"/>
              </a:rPr>
              <a:t>sweeped</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 along (linkage disequilibrium)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b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(see below for possible contributions from archaic Humans for example) </a:t>
            </a:r>
            <a:b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b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Repeated episodes of positive selection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-&gt; high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ＭＳ Ｐゴシック" charset="0"/>
              </a:rPr>
              <a:t>dN</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(works well for repeated positive – aka diversifying – selection; e.g. virus interaction with the immune system)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A COMMON PROBLEM IS DUE TO UNRELIABLY ALIGNED SEQUENCES, which result in high </a:t>
            </a:r>
            <a:r>
              <a:rPr kumimoji="0" lang="en-US" sz="2400" b="1" i="0" u="none" strike="noStrike" kern="1200" cap="none" spc="0" normalizeH="0" baseline="0" noProof="0" dirty="0" err="1">
                <a:ln>
                  <a:noFill/>
                </a:ln>
                <a:solidFill>
                  <a:srgbClr val="000000"/>
                </a:solidFill>
                <a:effectLst/>
                <a:uLnTx/>
                <a:uFillTx/>
                <a:latin typeface="Times New Roman" charset="0"/>
                <a:ea typeface="ＭＳ Ｐゴシック" charset="0"/>
                <a:cs typeface="ＭＳ Ｐゴシック" charset="0"/>
              </a:rPr>
              <a:t>dN.</a:t>
            </a: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   </a:t>
            </a:r>
            <a:b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b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Genes that are decaying, or that are pseudogenes already, have a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ＭＳ Ｐゴシック" charset="0"/>
              </a:rPr>
              <a:t>dN</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ＭＳ Ｐゴシック" charset="0"/>
              </a:rPr>
              <a:t>dS</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 close to 1.  Adding questionable alignments to this, one can easily arrive at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ＭＳ Ｐゴシック" charset="0"/>
              </a:rPr>
              <a:t>dN</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ＭＳ Ｐゴシック" charset="0"/>
              </a:rPr>
              <a:t>dS</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 &gt; 1.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Olfactory </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Receptors in humans?</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81527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0481" y="130776"/>
            <a:ext cx="6441303" cy="3806224"/>
          </a:xfrm>
          <a:prstGeom prst="rect">
            <a:avLst/>
          </a:prstGeom>
        </p:spPr>
      </p:pic>
      <p:sp>
        <p:nvSpPr>
          <p:cNvPr id="3" name="TextBox 2"/>
          <p:cNvSpPr txBox="1"/>
          <p:nvPr/>
        </p:nvSpPr>
        <p:spPr>
          <a:xfrm>
            <a:off x="2159000" y="4254500"/>
            <a:ext cx="7620000" cy="3175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ＭＳ Ｐゴシック" charset="0"/>
              </a:rPr>
              <a:t> Fig. 1 Current world-wide frequency distribution of CCR5-Δ32 allele frequencies. Only the frequencies of Native populations have been evidenced in Americas, Asia, Africa and Oceania. Map redrawn and modified principally from &lt;</a:t>
            </a:r>
            <a:r>
              <a:rPr kumimoji="0" lang="en-US" sz="1000" b="0" i="0" u="none" strike="noStrike" kern="1200" cap="none" spc="0" normalizeH="0" baseline="0" noProof="0" err="1">
                <a:ln>
                  <a:noFill/>
                </a:ln>
                <a:solidFill>
                  <a:prstClr val="black"/>
                </a:solidFill>
                <a:effectLst/>
                <a:uLnTx/>
                <a:uFillTx/>
                <a:latin typeface="Arial"/>
                <a:ea typeface="ＭＳ Ｐゴシック" charset="0"/>
              </a:rPr>
              <a:t>ce:cross-ref</a:t>
            </a:r>
            <a:r>
              <a:rPr kumimoji="0" lang="en-US" sz="1000" b="0" i="0" u="none" strike="noStrike" kern="1200" cap="none" spc="0" normalizeH="0" baseline="0" noProof="0">
                <a:ln>
                  <a:noFill/>
                </a:ln>
                <a:solidFill>
                  <a:prstClr val="black"/>
                </a:solidFill>
                <a:effectLst/>
                <a:uLnTx/>
                <a:uFillTx/>
                <a:latin typeface="Arial"/>
                <a:ea typeface="ＭＳ Ｐゴシック" charset="0"/>
              </a:rPr>
              <a:t> </a:t>
            </a:r>
            <a:r>
              <a:rPr kumimoji="0" lang="en-US" sz="1000" b="0" i="0" u="none" strike="noStrike" kern="1200" cap="none" spc="0" normalizeH="0" baseline="0" noProof="0" err="1">
                <a:ln>
                  <a:noFill/>
                </a:ln>
                <a:solidFill>
                  <a:prstClr val="black"/>
                </a:solidFill>
                <a:effectLst/>
                <a:uLnTx/>
                <a:uFillTx/>
                <a:latin typeface="Arial"/>
                <a:ea typeface="ＭＳ Ｐゴシック" charset="0"/>
              </a:rPr>
              <a:t>refid</a:t>
            </a:r>
            <a:r>
              <a:rPr kumimoji="0" lang="en-US" sz="1000" b="0" i="0" u="none" strike="noStrike" kern="1200" cap="none" spc="0" normalizeH="0" baseline="0" noProof="0">
                <a:ln>
                  <a:noFill/>
                </a:ln>
                <a:solidFill>
                  <a:prstClr val="black"/>
                </a:solidFill>
                <a:effectLst/>
                <a:uLnTx/>
                <a:uFillTx/>
                <a:latin typeface="Arial"/>
                <a:ea typeface="ＭＳ Ｐゴシック" charset="0"/>
              </a:rPr>
              <a:t>="bib5"&gt; B...</a:t>
            </a:r>
          </a:p>
        </p:txBody>
      </p:sp>
      <p:sp>
        <p:nvSpPr>
          <p:cNvPr id="4" name="TextBox 3"/>
          <p:cNvSpPr txBox="1"/>
          <p:nvPr/>
        </p:nvSpPr>
        <p:spPr>
          <a:xfrm>
            <a:off x="2159000" y="4889500"/>
            <a:ext cx="7620000" cy="254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ＭＳ Ｐゴシック" charset="0"/>
              </a:rPr>
              <a:t>Eric  Faure , Manuela  Royer-Carenzi</a:t>
            </a:r>
          </a:p>
        </p:txBody>
      </p:sp>
      <p:sp>
        <p:nvSpPr>
          <p:cNvPr id="5" name="TextBox 4"/>
          <p:cNvSpPr txBox="1"/>
          <p:nvPr/>
        </p:nvSpPr>
        <p:spPr>
          <a:xfrm>
            <a:off x="2159000" y="5270500"/>
            <a:ext cx="7620000" cy="254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charset="0"/>
              </a:rPr>
              <a:t> Is the European spatial distribution of the HIV-1-resistant CCR5-Δ32 allele formed by a breakdown of the </a:t>
            </a:r>
            <a:r>
              <a:rPr kumimoji="0" lang="en-US" sz="1000" b="1" i="0" u="none" strike="noStrike" kern="1200" cap="none" spc="0" normalizeH="0" baseline="0" noProof="0" dirty="0" err="1">
                <a:ln>
                  <a:noFill/>
                </a:ln>
                <a:solidFill>
                  <a:prstClr val="black"/>
                </a:solidFill>
                <a:effectLst/>
                <a:uLnTx/>
                <a:uFillTx/>
                <a:latin typeface="Arial"/>
                <a:ea typeface="ＭＳ Ｐゴシック" charset="0"/>
              </a:rPr>
              <a:t>pathocenosis</a:t>
            </a:r>
            <a:r>
              <a:rPr kumimoji="0" lang="en-US" sz="1000" b="1" i="0" u="none" strike="noStrike" kern="1200" cap="none" spc="0" normalizeH="0" baseline="0" noProof="0" dirty="0">
                <a:ln>
                  <a:noFill/>
                </a:ln>
                <a:solidFill>
                  <a:prstClr val="black"/>
                </a:solidFill>
                <a:effectLst/>
                <a:uLnTx/>
                <a:uFillTx/>
                <a:latin typeface="Arial"/>
                <a:ea typeface="ＭＳ Ｐゴシック" charset="0"/>
              </a:rPr>
              <a:t> due to the historical Roman expansion?</a:t>
            </a:r>
          </a:p>
        </p:txBody>
      </p:sp>
      <p:sp>
        <p:nvSpPr>
          <p:cNvPr id="6" name="TextBox 5"/>
          <p:cNvSpPr txBox="1"/>
          <p:nvPr/>
        </p:nvSpPr>
        <p:spPr>
          <a:xfrm>
            <a:off x="2159000" y="5651500"/>
            <a:ext cx="7620000" cy="254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ＭＳ Ｐゴシック" charset="0"/>
              </a:rPr>
              <a:t>Infection, Genetics and Evolution, Volume 8, Issue 6, 2008, 864 - 874</a:t>
            </a:r>
          </a:p>
        </p:txBody>
      </p:sp>
      <p:sp>
        <p:nvSpPr>
          <p:cNvPr id="7" name="TextBox 6"/>
          <p:cNvSpPr txBox="1"/>
          <p:nvPr/>
        </p:nvSpPr>
        <p:spPr>
          <a:xfrm>
            <a:off x="2159000" y="6032500"/>
            <a:ext cx="7620000" cy="254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ＭＳ Ｐゴシック" charset="0"/>
              </a:rPr>
              <a:t>http://</a:t>
            </a:r>
            <a:r>
              <a:rPr kumimoji="0" lang="en-US" sz="1000" b="0" i="0" u="none" strike="noStrike" kern="1200" cap="none" spc="0" normalizeH="0" baseline="0" noProof="0" err="1">
                <a:ln>
                  <a:noFill/>
                </a:ln>
                <a:solidFill>
                  <a:prstClr val="black"/>
                </a:solidFill>
                <a:effectLst/>
                <a:uLnTx/>
                <a:uFillTx/>
                <a:latin typeface="Arial"/>
                <a:ea typeface="ＭＳ Ｐゴシック" charset="0"/>
              </a:rPr>
              <a:t>dx.doi.org</a:t>
            </a:r>
            <a:r>
              <a:rPr kumimoji="0" lang="en-US" sz="1000" b="0" i="0" u="none" strike="noStrike" kern="1200" cap="none" spc="0" normalizeH="0" baseline="0" noProof="0">
                <a:ln>
                  <a:noFill/>
                </a:ln>
                <a:solidFill>
                  <a:prstClr val="black"/>
                </a:solidFill>
                <a:effectLst/>
                <a:uLnTx/>
                <a:uFillTx/>
                <a:latin typeface="Arial"/>
                <a:ea typeface="ＭＳ Ｐゴシック" charset="0"/>
              </a:rPr>
              <a:t>/10.1016/j.meegid.2008.08.007</a:t>
            </a:r>
          </a:p>
        </p:txBody>
      </p:sp>
    </p:spTree>
    <p:extLst>
      <p:ext uri="{BB962C8B-B14F-4D97-AF65-F5344CB8AC3E}">
        <p14:creationId xmlns:p14="http://schemas.microsoft.com/office/powerpoint/2010/main" val="3604733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1500" b="1" i="0" u="none" strike="noStrike" kern="1200" cap="none" spc="0" normalizeH="0" baseline="0" noProof="0">
                <a:ln>
                  <a:noFill/>
                </a:ln>
                <a:solidFill>
                  <a:srgbClr val="000000"/>
                </a:solidFill>
                <a:effectLst/>
                <a:uLnTx/>
                <a:uFillTx/>
                <a:latin typeface="Arial" charset="0"/>
                <a:ea typeface="ＭＳ Ｐゴシック"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40" y="979303"/>
            <a:ext cx="377280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211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sz="1100" b="1" i="0" u="none" strike="noStrike" kern="1200" cap="none" spc="0" normalizeH="0" baseline="0" noProof="0" err="1">
                <a:ln>
                  <a:noFill/>
                </a:ln>
                <a:solidFill>
                  <a:srgbClr val="000000"/>
                </a:solidFill>
                <a:effectLst/>
                <a:uLnTx/>
                <a:uFillTx/>
                <a:latin typeface="Arial" charset="0"/>
                <a:ea typeface="ＭＳ Ｐゴシック" charset="0"/>
              </a:rPr>
              <a:t>Hafid</a:t>
            </a:r>
            <a:r>
              <a:rPr kumimoji="0" lang="en-GB" sz="1100" b="1" i="0" u="none" strike="noStrike" kern="1200" cap="none" spc="0" normalizeH="0" baseline="0" noProof="0">
                <a:ln>
                  <a:noFill/>
                </a:ln>
                <a:solidFill>
                  <a:srgbClr val="000000"/>
                </a:solidFill>
                <a:effectLst/>
                <a:uLnTx/>
                <a:uFillTx/>
                <a:latin typeface="Arial" charset="0"/>
                <a:ea typeface="ＭＳ Ｐゴシック" charset="0"/>
              </a:rPr>
              <a:t> </a:t>
            </a:r>
            <a:r>
              <a:rPr kumimoji="0" lang="en-GB" sz="1100" b="1" i="0" u="none" strike="noStrike" kern="1200" cap="none" spc="0" normalizeH="0" baseline="0" noProof="0" err="1">
                <a:ln>
                  <a:noFill/>
                </a:ln>
                <a:solidFill>
                  <a:srgbClr val="000000"/>
                </a:solidFill>
                <a:effectLst/>
                <a:uLnTx/>
                <a:uFillTx/>
                <a:latin typeface="Arial" charset="0"/>
                <a:ea typeface="ＭＳ Ｐゴシック" charset="0"/>
              </a:rPr>
              <a:t>Laayouni</a:t>
            </a:r>
            <a:r>
              <a:rPr kumimoji="0" lang="en-GB" sz="1100" b="1" i="0" u="none" strike="noStrike" kern="1200" cap="none" spc="0" normalizeH="0" baseline="0" noProof="0">
                <a:ln>
                  <a:noFill/>
                </a:ln>
                <a:solidFill>
                  <a:srgbClr val="000000"/>
                </a:solidFill>
                <a:effectLst/>
                <a:uLnTx/>
                <a:uFillTx/>
                <a:latin typeface="Arial" charset="0"/>
                <a:ea typeface="ＭＳ Ｐゴシック" charset="0"/>
              </a:rPr>
              <a:t>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marL="85725" marR="0" lvl="0" indent="-85725" algn="l"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rPr>
              <a:t>©2014 by National Academy of Sciences</a:t>
            </a:r>
          </a:p>
        </p:txBody>
      </p:sp>
      <p:sp>
        <p:nvSpPr>
          <p:cNvPr id="2" name="TextBox 1"/>
          <p:cNvSpPr txBox="1"/>
          <p:nvPr/>
        </p:nvSpPr>
        <p:spPr>
          <a:xfrm>
            <a:off x="1526881" y="4280424"/>
            <a:ext cx="1461007"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ＭＳ Ｐゴシック" charset="0"/>
              </a:rPr>
              <a:t>196,524 SNPs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ＭＳ Ｐゴシック" charset="0"/>
              </a:rPr>
              <a:t>-&gt; PCA</a:t>
            </a:r>
          </a:p>
        </p:txBody>
      </p:sp>
    </p:spTree>
    <p:extLst>
      <p:ext uri="{BB962C8B-B14F-4D97-AF65-F5344CB8AC3E}">
        <p14:creationId xmlns:p14="http://schemas.microsoft.com/office/powerpoint/2010/main" val="2316139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1500" b="1" i="0" u="none" strike="noStrike" kern="1200" cap="none" spc="0" normalizeH="0" baseline="0" noProof="0" dirty="0">
                <a:ln>
                  <a:noFill/>
                </a:ln>
                <a:solidFill>
                  <a:srgbClr val="000000"/>
                </a:solidFill>
                <a:effectLst/>
                <a:uLnTx/>
                <a:uFillTx/>
                <a:latin typeface="Arial" charset="0"/>
                <a:ea typeface="ＭＳ Ｐゴシック" charset="0"/>
              </a:rPr>
              <a:t>Manhattan plot of results of selection tests in </a:t>
            </a:r>
            <a:r>
              <a:rPr kumimoji="0" lang="en-GB" sz="1500" b="1" i="0" u="none" strike="noStrike" kern="1200" cap="none" spc="0" normalizeH="0" baseline="0" noProof="0" dirty="0" err="1">
                <a:ln>
                  <a:noFill/>
                </a:ln>
                <a:solidFill>
                  <a:srgbClr val="000000"/>
                </a:solidFill>
                <a:effectLst/>
                <a:uLnTx/>
                <a:uFillTx/>
                <a:latin typeface="Arial" charset="0"/>
                <a:ea typeface="ＭＳ Ｐゴシック" charset="0"/>
              </a:rPr>
              <a:t>Rroma</a:t>
            </a:r>
            <a:r>
              <a:rPr kumimoji="0" lang="en-GB" sz="1500" b="1" i="0" u="none" strike="noStrike" kern="1200" cap="none" spc="0" normalizeH="0" baseline="0" noProof="0" dirty="0">
                <a:ln>
                  <a:noFill/>
                </a:ln>
                <a:solidFill>
                  <a:srgbClr val="000000"/>
                </a:solidFill>
                <a:effectLst/>
                <a:uLnTx/>
                <a:uFillTx/>
                <a:latin typeface="Arial" charset="0"/>
                <a:ea typeface="ＭＳ Ｐゴシック" charset="0"/>
              </a:rPr>
              <a:t>, Romanians, and Indians using </a:t>
            </a:r>
            <a:r>
              <a:rPr kumimoji="0" lang="en-GB" sz="1500" b="1" i="0" u="none" strike="noStrike" kern="1200" cap="none" spc="0" normalizeH="0" baseline="0" noProof="0" dirty="0" err="1">
                <a:ln>
                  <a:noFill/>
                </a:ln>
                <a:solidFill>
                  <a:srgbClr val="000000"/>
                </a:solidFill>
                <a:effectLst/>
                <a:uLnTx/>
                <a:uFillTx/>
                <a:latin typeface="Arial" charset="0"/>
                <a:ea typeface="ＭＳ Ｐゴシック" charset="0"/>
              </a:rPr>
              <a:t>TreeSelect</a:t>
            </a:r>
            <a:r>
              <a:rPr kumimoji="0" lang="en-GB" sz="1500" b="1" i="0" u="none" strike="noStrike" kern="1200" cap="none" spc="0" normalizeH="0" baseline="0" noProof="0" dirty="0">
                <a:ln>
                  <a:noFill/>
                </a:ln>
                <a:solidFill>
                  <a:srgbClr val="000000"/>
                </a:solidFill>
                <a:effectLst/>
                <a:uLnTx/>
                <a:uFillTx/>
                <a:latin typeface="Arial" charset="0"/>
                <a:ea typeface="ＭＳ Ｐゴシック" charset="0"/>
              </a:rPr>
              <a: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681" y="979303"/>
            <a:ext cx="483552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6796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sz="1100" b="1" i="0" u="none" strike="noStrike" kern="1200" cap="none" spc="0" normalizeH="0" baseline="0" noProof="0" err="1">
                <a:ln>
                  <a:noFill/>
                </a:ln>
                <a:solidFill>
                  <a:srgbClr val="000000"/>
                </a:solidFill>
                <a:effectLst/>
                <a:uLnTx/>
                <a:uFillTx/>
                <a:latin typeface="Arial" charset="0"/>
                <a:ea typeface="ＭＳ Ｐゴシック" charset="0"/>
              </a:rPr>
              <a:t>Laayouni</a:t>
            </a:r>
            <a:r>
              <a:rPr kumimoji="0" lang="en-GB" sz="1100" b="1" i="0" u="none" strike="noStrike" kern="1200" cap="none" spc="0" normalizeH="0" baseline="0" noProof="0">
                <a:ln>
                  <a:noFill/>
                </a:ln>
                <a:solidFill>
                  <a:srgbClr val="000000"/>
                </a:solidFill>
                <a:effectLst/>
                <a:uLnTx/>
                <a:uFillTx/>
                <a:latin typeface="Arial" charset="0"/>
                <a:ea typeface="ＭＳ Ｐゴシック" charset="0"/>
              </a:rPr>
              <a:t> H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marL="85725" marR="0" lvl="0" indent="-85725" algn="l"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rPr>
              <a:t>©2014 by National Academy of Sciences</a:t>
            </a:r>
          </a:p>
        </p:txBody>
      </p:sp>
      <p:sp>
        <p:nvSpPr>
          <p:cNvPr id="2" name="TextBox 1"/>
          <p:cNvSpPr txBox="1"/>
          <p:nvPr/>
        </p:nvSpPr>
        <p:spPr>
          <a:xfrm>
            <a:off x="3590872" y="6127980"/>
            <a:ext cx="695375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Convergent evolution in European and </a:t>
            </a:r>
            <a:r>
              <a:rPr kumimoji="0" lang="en-US" sz="1200" b="0" i="0" u="none" strike="noStrike" kern="1200" cap="none" spc="0" normalizeH="0" baseline="0" noProof="0" err="1">
                <a:ln>
                  <a:noFill/>
                </a:ln>
                <a:solidFill>
                  <a:prstClr val="black"/>
                </a:solidFill>
                <a:effectLst/>
                <a:uLnTx/>
                <a:uFillTx/>
                <a:latin typeface="Calibri"/>
                <a:ea typeface="ＭＳ Ｐゴシック" charset="0"/>
              </a:rPr>
              <a:t>Rroma</a:t>
            </a:r>
            <a:r>
              <a:rPr kumimoji="0" lang="en-US" sz="1200" b="0" i="0" u="none" strike="noStrike" kern="1200" cap="none" spc="0" normalizeH="0" baseline="0" noProof="0">
                <a:ln>
                  <a:noFill/>
                </a:ln>
                <a:solidFill>
                  <a:prstClr val="black"/>
                </a:solidFill>
                <a:effectLst/>
                <a:uLnTx/>
                <a:uFillTx/>
                <a:latin typeface="Calibri"/>
                <a:ea typeface="ＭＳ Ｐゴシック" charset="0"/>
              </a:rPr>
              <a:t> populations reveals pressure exerted by plague on Toll-like receptors.</a:t>
            </a:r>
          </a:p>
        </p:txBody>
      </p:sp>
      <p:sp>
        <p:nvSpPr>
          <p:cNvPr id="4" name="TextBox 3"/>
          <p:cNvSpPr txBox="1"/>
          <p:nvPr/>
        </p:nvSpPr>
        <p:spPr>
          <a:xfrm>
            <a:off x="8358577" y="4541992"/>
            <a:ext cx="2557700"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ＭＳ Ｐゴシック" charset="0"/>
              </a:rPr>
              <a:t>selective sweeps detected through linkage disequilibrium</a:t>
            </a:r>
          </a:p>
        </p:txBody>
      </p:sp>
      <p:sp>
        <p:nvSpPr>
          <p:cNvPr id="5" name="TextBox 4"/>
          <p:cNvSpPr txBox="1"/>
          <p:nvPr/>
        </p:nvSpPr>
        <p:spPr>
          <a:xfrm>
            <a:off x="8515201" y="2007002"/>
            <a:ext cx="224445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ＭＳ Ｐゴシック" charset="0"/>
                <a:hlinkClick r:id="rId5"/>
              </a:rPr>
              <a:t>SNP frequencies within and between populations</a:t>
            </a:r>
            <a:endParaRPr kumimoji="0" lang="en-US" sz="14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4095946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CE957C-2DC7-1B4F-8A37-0D13AF1009C3}"/>
              </a:ext>
            </a:extLst>
          </p:cNvPr>
          <p:cNvSpPr txBox="1"/>
          <p:nvPr/>
        </p:nvSpPr>
        <p:spPr>
          <a:xfrm>
            <a:off x="209007" y="209006"/>
            <a:ext cx="11730444" cy="126188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Genes involved in brain development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(mutations lead to microencephaly).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Divergent version (alleles) of the wildtype allele exist, with rather uneven frequencies in different human populations.</a:t>
            </a:r>
          </a:p>
        </p:txBody>
      </p:sp>
      <p:pic>
        <p:nvPicPr>
          <p:cNvPr id="3" name="Picture 2">
            <a:hlinkClick r:id="rId2"/>
            <a:extLst>
              <a:ext uri="{FF2B5EF4-FFF2-40B4-BE49-F238E27FC236}">
                <a16:creationId xmlns:a16="http://schemas.microsoft.com/office/drawing/2014/main" id="{EDA8C822-A799-F549-A21D-F9FCFCB3BC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37" y="1755907"/>
            <a:ext cx="11020399" cy="4574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0565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1600"/>
            <a:ext cx="9144000" cy="664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2" name="Rectangle 2"/>
          <p:cNvSpPr>
            <a:spLocks noChangeArrowheads="1"/>
          </p:cNvSpPr>
          <p:nvPr/>
        </p:nvSpPr>
        <p:spPr bwMode="auto">
          <a:xfrm>
            <a:off x="7467600" y="3817938"/>
            <a:ext cx="28448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Variant arose about </a:t>
            </a:r>
            <a:b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5800 years ago</a:t>
            </a:r>
          </a:p>
        </p:txBody>
      </p:sp>
      <p:sp>
        <p:nvSpPr>
          <p:cNvPr id="2" name="TextBox 1">
            <a:extLst>
              <a:ext uri="{FF2B5EF4-FFF2-40B4-BE49-F238E27FC236}">
                <a16:creationId xmlns:a16="http://schemas.microsoft.com/office/drawing/2014/main" id="{9F0F028A-81A2-DA45-8878-5C938CD687E6}"/>
              </a:ext>
            </a:extLst>
          </p:cNvPr>
          <p:cNvSpPr txBox="1"/>
          <p:nvPr/>
        </p:nvSpPr>
        <p:spPr>
          <a:xfrm rot="5400000">
            <a:off x="8347166" y="3238778"/>
            <a:ext cx="59495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4"/>
              </a:rPr>
              <a:t>https://science.sciencemag.org/content/309/5741/1720.long</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1571943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1"/>
            <a:ext cx="8916988"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a:spLocks noChangeArrowheads="1"/>
          </p:cNvSpPr>
          <p:nvPr/>
        </p:nvSpPr>
        <p:spPr bwMode="auto">
          <a:xfrm>
            <a:off x="1676400" y="5334001"/>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The age of haplogroup D was found to be ~37,000 years</a:t>
            </a:r>
          </a:p>
        </p:txBody>
      </p:sp>
      <p:sp>
        <p:nvSpPr>
          <p:cNvPr id="2" name="TextBox 1">
            <a:extLst>
              <a:ext uri="{FF2B5EF4-FFF2-40B4-BE49-F238E27FC236}">
                <a16:creationId xmlns:a16="http://schemas.microsoft.com/office/drawing/2014/main" id="{0B53151B-32D4-774B-BC92-8044CDAF67EB}"/>
              </a:ext>
            </a:extLst>
          </p:cNvPr>
          <p:cNvSpPr txBox="1"/>
          <p:nvPr/>
        </p:nvSpPr>
        <p:spPr>
          <a:xfrm rot="5400000">
            <a:off x="8268788" y="3357155"/>
            <a:ext cx="59495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4"/>
              </a:rPr>
              <a:t>https://science.sciencemag.org/content/309/5741/1717.long</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156192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424248" y="420130"/>
            <a:ext cx="8763000" cy="762000"/>
          </a:xfrm>
        </p:spPr>
        <p:txBody>
          <a:bodyPr/>
          <a:lstStyle/>
          <a:p>
            <a:pPr algn="l" eaLnBrk="1" hangingPunct="1"/>
            <a:r>
              <a:rPr lang="en-US" altLang="en-US">
                <a:ea typeface="ＭＳ Ｐゴシック" charset="-128"/>
              </a:rPr>
              <a:t>Modern synthesis:</a:t>
            </a:r>
          </a:p>
        </p:txBody>
      </p:sp>
      <p:sp>
        <p:nvSpPr>
          <p:cNvPr id="7170" name="Text Box 3"/>
          <p:cNvSpPr txBox="1">
            <a:spLocks noChangeArrowheads="1"/>
          </p:cNvSpPr>
          <p:nvPr/>
        </p:nvSpPr>
        <p:spPr bwMode="auto">
          <a:xfrm>
            <a:off x="827904" y="1508125"/>
            <a:ext cx="104043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defTabSz="457200" eaLnBrk="1" hangingPunct="1"/>
            <a:r>
              <a:rPr lang="en-US" altLang="en-US" sz="2800" b="0">
                <a:solidFill>
                  <a:srgbClr val="000000"/>
                </a:solidFill>
              </a:rPr>
              <a:t>Evolution occurs within populations where the fittest organisms have a selective advantage.   Over time the advantageous genes become fixed in a population and the population gradually changes.  </a:t>
            </a:r>
          </a:p>
          <a:p>
            <a:pPr defTabSz="457200" eaLnBrk="1" hangingPunct="1"/>
            <a:endParaRPr lang="en-US" altLang="en-US" sz="2800" b="0">
              <a:solidFill>
                <a:srgbClr val="000000"/>
              </a:solidFill>
            </a:endParaRPr>
          </a:p>
          <a:p>
            <a:pPr defTabSz="457200" eaLnBrk="1" hangingPunct="1"/>
            <a:r>
              <a:rPr lang="en-US" altLang="en-US" sz="2800" b="0">
                <a:solidFill>
                  <a:srgbClr val="000000"/>
                </a:solidFill>
              </a:rPr>
              <a:t>Why is this not a contradiction to the theory of neutral evolution.  (which says what ?)</a:t>
            </a:r>
          </a:p>
        </p:txBody>
      </p:sp>
    </p:spTree>
    <p:extLst>
      <p:ext uri="{BB962C8B-B14F-4D97-AF65-F5344CB8AC3E}">
        <p14:creationId xmlns:p14="http://schemas.microsoft.com/office/powerpoint/2010/main" val="3473788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97622" y="1998662"/>
            <a:ext cx="6834187"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1599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7F315BA-BF62-DF40-A918-8EEB123B46DE}"/>
              </a:ext>
            </a:extLst>
          </p:cNvPr>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451" b="1" i="0" u="none" strike="noStrike" kern="1200" cap="none" spc="0" normalizeH="0" baseline="0" noProof="0">
                <a:ln>
                  <a:noFill/>
                </a:ln>
                <a:solidFill>
                  <a:srgbClr val="000000"/>
                </a:solidFill>
                <a:effectLst/>
                <a:uLnTx/>
                <a:uFillTx/>
                <a:latin typeface="Arial" panose="020B0604020202020204" pitchFamily="34" charset="0"/>
              </a:rPr>
              <a:t>Schematic depiction of two demographic scenarios compatible with the observed genealogy of the microcephalin locus. </a:t>
            </a:r>
          </a:p>
        </p:txBody>
      </p:sp>
      <p:pic>
        <p:nvPicPr>
          <p:cNvPr id="3074" name="Picture 2">
            <a:extLst>
              <a:ext uri="{FF2B5EF4-FFF2-40B4-BE49-F238E27FC236}">
                <a16:creationId xmlns:a16="http://schemas.microsoft.com/office/drawing/2014/main" id="{CE205B3A-1231-8347-BB3A-CD8626917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1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55E7006-FD8A-5E4B-9760-71C691EAE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1361" y="979561"/>
            <a:ext cx="40521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8D36533-96EC-CA4E-8F39-34C06F1A2CBD}"/>
              </a:ext>
            </a:extLst>
          </p:cNvPr>
          <p:cNvSpPr txBox="1">
            <a:spLocks noChangeArrowheads="1"/>
          </p:cNvSpPr>
          <p:nvPr/>
        </p:nvSpPr>
        <p:spPr bwMode="auto">
          <a:xfrm>
            <a:off x="40713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a:ln>
                  <a:noFill/>
                </a:ln>
                <a:solidFill>
                  <a:srgbClr val="000000"/>
                </a:solidFill>
                <a:effectLst/>
                <a:uLnTx/>
                <a:uFillTx/>
                <a:latin typeface="Arial" panose="020B0604020202020204" pitchFamily="34" charset="0"/>
              </a:rPr>
              <a:t>Patrick D. Evans et al. PNAS 2006;103:48:18178-18183</a:t>
            </a:r>
          </a:p>
        </p:txBody>
      </p:sp>
      <p:sp>
        <p:nvSpPr>
          <p:cNvPr id="3077" name="Text Box 5">
            <a:extLst>
              <a:ext uri="{FF2B5EF4-FFF2-40B4-BE49-F238E27FC236}">
                <a16:creationId xmlns:a16="http://schemas.microsoft.com/office/drawing/2014/main" id="{63651D99-F128-E340-AF9C-37136F0BADC3}"/>
              </a:ext>
            </a:extLst>
          </p:cNvPr>
          <p:cNvSpPr txBox="1">
            <a:spLocks noChangeArrowheads="1"/>
          </p:cNvSpPr>
          <p:nvPr/>
        </p:nvSpPr>
        <p:spPr bwMode="auto">
          <a:xfrm>
            <a:off x="1621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85725" marR="0" lvl="0" indent="-85725"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altLang="en-US" sz="907" b="0" i="0" u="none" strike="noStrike" kern="1200" cap="none" spc="0" normalizeH="0" baseline="0" noProof="0">
                <a:ln>
                  <a:noFill/>
                </a:ln>
                <a:solidFill>
                  <a:srgbClr val="000000"/>
                </a:solidFill>
                <a:effectLst/>
                <a:uLnTx/>
                <a:uFillTx/>
                <a:latin typeface="Arial" panose="020B0604020202020204" pitchFamily="34" charset="0"/>
              </a:rPr>
              <a:t>©2006 by National Academy of Sciences</a:t>
            </a:r>
          </a:p>
        </p:txBody>
      </p:sp>
    </p:spTree>
    <p:extLst>
      <p:ext uri="{BB962C8B-B14F-4D97-AF65-F5344CB8AC3E}">
        <p14:creationId xmlns:p14="http://schemas.microsoft.com/office/powerpoint/2010/main" val="39685736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D97E1-212F-0B44-B9DB-5D9A3E057A26}"/>
              </a:ext>
            </a:extLst>
          </p:cNvPr>
          <p:cNvSpPr txBox="1"/>
          <p:nvPr/>
        </p:nvSpPr>
        <p:spPr>
          <a:xfrm>
            <a:off x="365760" y="117566"/>
            <a:ext cx="152849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From the WSJ </a:t>
            </a:r>
          </a:p>
        </p:txBody>
      </p:sp>
      <p:pic>
        <p:nvPicPr>
          <p:cNvPr id="4" name="Picture 3">
            <a:hlinkClick r:id="rId2"/>
            <a:extLst>
              <a:ext uri="{FF2B5EF4-FFF2-40B4-BE49-F238E27FC236}">
                <a16:creationId xmlns:a16="http://schemas.microsoft.com/office/drawing/2014/main" id="{D4F5C666-0C02-FC47-9140-8BA3C52E9857}"/>
              </a:ext>
            </a:extLst>
          </p:cNvPr>
          <p:cNvPicPr>
            <a:picLocks noChangeAspect="1"/>
          </p:cNvPicPr>
          <p:nvPr/>
        </p:nvPicPr>
        <p:blipFill>
          <a:blip r:embed="rId3"/>
          <a:stretch>
            <a:fillRect/>
          </a:stretch>
        </p:blipFill>
        <p:spPr>
          <a:xfrm>
            <a:off x="913856" y="486898"/>
            <a:ext cx="10782300" cy="1320800"/>
          </a:xfrm>
          <a:prstGeom prst="rect">
            <a:avLst/>
          </a:prstGeom>
        </p:spPr>
      </p:pic>
      <p:sp>
        <p:nvSpPr>
          <p:cNvPr id="5" name="TextBox 4">
            <a:extLst>
              <a:ext uri="{FF2B5EF4-FFF2-40B4-BE49-F238E27FC236}">
                <a16:creationId xmlns:a16="http://schemas.microsoft.com/office/drawing/2014/main" id="{A3370313-34D4-A640-8E2F-2546EB6AAB62}"/>
              </a:ext>
            </a:extLst>
          </p:cNvPr>
          <p:cNvSpPr txBox="1"/>
          <p:nvPr/>
        </p:nvSpPr>
        <p:spPr>
          <a:xfrm>
            <a:off x="4627266" y="6371102"/>
            <a:ext cx="766132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2"/>
              </a:rPr>
              <a:t>https://www.wsj.com/articles/SB115040765329081636</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14338" name="Picture 2">
            <a:extLst>
              <a:ext uri="{FF2B5EF4-FFF2-40B4-BE49-F238E27FC236}">
                <a16:creationId xmlns:a16="http://schemas.microsoft.com/office/drawing/2014/main" id="{22A44D17-D569-0443-BC73-9A27B58B3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56" y="2010918"/>
            <a:ext cx="2103664" cy="36195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8EC216-CEAC-BA42-B40F-45B8E7C75759}"/>
              </a:ext>
            </a:extLst>
          </p:cNvPr>
          <p:cNvSpPr/>
          <p:nvPr/>
        </p:nvSpPr>
        <p:spPr>
          <a:xfrm>
            <a:off x="4188364" y="1662121"/>
            <a:ext cx="7602582" cy="4708981"/>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 told his audience was that genetic changes over the past several thousand years might be linked to brain size and intelligence. He flashed maps that showed the changes had taken hold and spread widely in Europe, Asia and the Americas, but weren't common in sub-Saharan Africa.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33333"/>
                </a:solidFill>
                <a:effectLst/>
                <a:uLnTx/>
                <a:uFillTx/>
                <a:latin typeface="Exchange"/>
                <a:ea typeface="ＭＳ Ｐゴシック" charset="0"/>
              </a:rPr>
              <a:t>Web sites and magazines promoting white "racialism" quickly seized on Dr. </a:t>
            </a:r>
            <a:r>
              <a:rPr kumimoji="0" lang="en-US" sz="2000" b="0" i="0" u="none" strike="noStrike" kern="1200" cap="none" spc="0" normalizeH="0" baseline="0" noProof="0" err="1">
                <a:ln>
                  <a:noFill/>
                </a:ln>
                <a:solidFill>
                  <a:srgbClr val="333333"/>
                </a:solidFill>
                <a:effectLst/>
                <a:uLnTx/>
                <a:uFillTx/>
                <a:latin typeface="Exchange"/>
                <a:ea typeface="ＭＳ Ｐゴシック" charset="0"/>
              </a:rPr>
              <a:t>Lahn's</a:t>
            </a:r>
            <a:r>
              <a:rPr kumimoji="0" lang="en-US" sz="2000" b="0" i="0" u="none" strike="noStrike" kern="1200" cap="none" spc="0" normalizeH="0" baseline="0" noProof="0">
                <a:ln>
                  <a:noFill/>
                </a:ln>
                <a:solidFill>
                  <a:srgbClr val="333333"/>
                </a:solidFill>
                <a:effectLst/>
                <a:uLnTx/>
                <a:uFillTx/>
                <a:latin typeface="Exchange"/>
                <a:ea typeface="ＭＳ Ｐゴシック" charset="0"/>
              </a:rPr>
              <a:t> suggestive scientific snapshot.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33333"/>
                </a:solidFill>
                <a:effectLst/>
                <a:uLnTx/>
                <a:uFillTx/>
                <a:latin typeface="Exchange"/>
                <a:ea typeface="ＭＳ Ｐゴシック" charset="0"/>
              </a:rPr>
              <a:t>The university's patent office is also having second thoughts. Its director, Alan Thomas, says his office is dropping a patent application filed last year that would cover using Dr. </a:t>
            </a:r>
            <a:r>
              <a:rPr kumimoji="0" lang="en-US" sz="2000" b="0" i="0" u="none" strike="noStrike" kern="1200" cap="none" spc="0" normalizeH="0" baseline="0" noProof="0" err="1">
                <a:ln>
                  <a:noFill/>
                </a:ln>
                <a:solidFill>
                  <a:srgbClr val="333333"/>
                </a:solidFill>
                <a:effectLst/>
                <a:uLnTx/>
                <a:uFillTx/>
                <a:latin typeface="Exchange"/>
                <a:ea typeface="ＭＳ Ｐゴシック" charset="0"/>
              </a:rPr>
              <a:t>Lahn's</a:t>
            </a:r>
            <a:r>
              <a:rPr kumimoji="0" lang="en-US" sz="2000" b="0" i="0" u="none" strike="noStrike" kern="1200" cap="none" spc="0" normalizeH="0" baseline="0" noProof="0">
                <a:ln>
                  <a:noFill/>
                </a:ln>
                <a:solidFill>
                  <a:srgbClr val="333333"/>
                </a:solidFill>
                <a:effectLst/>
                <a:uLnTx/>
                <a:uFillTx/>
                <a:latin typeface="Exchange"/>
                <a:ea typeface="ＭＳ Ｐゴシック" charset="0"/>
              </a:rPr>
              <a:t> work as a DNA-based intelligence test. "We really don't want to end up on the front page...for doing eugenics," Mr. Thomas says.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33333"/>
                </a:solidFill>
                <a:effectLst/>
                <a:uLnTx/>
                <a:uFillTx/>
                <a:latin typeface="Exchange"/>
                <a:ea typeface="ＭＳ Ｐゴシック" charset="0"/>
              </a:rPr>
              <a:t>More recently, Dr. </a:t>
            </a:r>
            <a:r>
              <a:rPr kumimoji="0" lang="en-US" sz="2000" b="0" i="0" u="none" strike="noStrike" kern="1200" cap="none" spc="0" normalizeH="0" baseline="0" noProof="0" err="1">
                <a:ln>
                  <a:noFill/>
                </a:ln>
                <a:solidFill>
                  <a:srgbClr val="333333"/>
                </a:solidFill>
                <a:effectLst/>
                <a:uLnTx/>
                <a:uFillTx/>
                <a:latin typeface="Exchange"/>
                <a:ea typeface="ＭＳ Ｐゴシック" charset="0"/>
              </a:rPr>
              <a:t>Lahn</a:t>
            </a:r>
            <a:r>
              <a:rPr kumimoji="0" lang="en-US" sz="2000" b="0" i="0" u="none" strike="noStrike" kern="1200" cap="none" spc="0" normalizeH="0" baseline="0" noProof="0">
                <a:ln>
                  <a:noFill/>
                </a:ln>
                <a:solidFill>
                  <a:srgbClr val="333333"/>
                </a:solidFill>
                <a:effectLst/>
                <a:uLnTx/>
                <a:uFillTx/>
                <a:latin typeface="Exchange"/>
                <a:ea typeface="ＭＳ Ｐゴシック" charset="0"/>
              </a:rPr>
              <a:t> says he was moved when a student asked him whether </a:t>
            </a:r>
            <a:r>
              <a:rPr kumimoji="0" lang="en-US" sz="2000" b="1" i="0" u="none" strike="noStrike" kern="1200" cap="none" spc="0" normalizeH="0" baseline="0" noProof="0">
                <a:ln>
                  <a:noFill/>
                </a:ln>
                <a:solidFill>
                  <a:srgbClr val="333333"/>
                </a:solidFill>
                <a:effectLst/>
                <a:uLnTx/>
                <a:uFillTx/>
                <a:latin typeface="Exchange"/>
                <a:ea typeface="ＭＳ Ｐゴシック" charset="0"/>
              </a:rPr>
              <a:t>some knowledge might not be worth having</a:t>
            </a:r>
            <a:r>
              <a:rPr kumimoji="0" lang="en-US" sz="2000" b="0" i="0" u="none" strike="noStrike" kern="1200" cap="none" spc="0" normalizeH="0" baseline="0" noProof="0">
                <a:ln>
                  <a:noFill/>
                </a:ln>
                <a:solidFill>
                  <a:srgbClr val="333333"/>
                </a:solidFill>
                <a:effectLst/>
                <a:uLnTx/>
                <a:uFillTx/>
                <a:latin typeface="Exchange"/>
                <a:ea typeface="ＭＳ Ｐゴシック" charset="0"/>
              </a:rPr>
              <a:t>. It is a notion to which he has been warming. </a:t>
            </a:r>
          </a:p>
        </p:txBody>
      </p:sp>
    </p:spTree>
    <p:extLst>
      <p:ext uri="{BB962C8B-B14F-4D97-AF65-F5344CB8AC3E}">
        <p14:creationId xmlns:p14="http://schemas.microsoft.com/office/powerpoint/2010/main" val="3760011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1181-E1B9-2E4A-AACE-A2322C47FCBF}"/>
              </a:ext>
            </a:extLst>
          </p:cNvPr>
          <p:cNvSpPr>
            <a:spLocks noGrp="1"/>
          </p:cNvSpPr>
          <p:nvPr>
            <p:ph type="title"/>
          </p:nvPr>
        </p:nvSpPr>
        <p:spPr>
          <a:xfrm>
            <a:off x="648066" y="2277625"/>
            <a:ext cx="11400367" cy="1295400"/>
          </a:xfrm>
        </p:spPr>
        <p:txBody>
          <a:bodyPr/>
          <a:lstStyle/>
          <a:p>
            <a:r>
              <a:rPr lang="en-US" dirty="0">
                <a:latin typeface="Calibri Light" panose="020F0302020204030204" pitchFamily="34" charset="0"/>
                <a:cs typeface="Calibri Light" panose="020F0302020204030204" pitchFamily="34" charset="0"/>
              </a:rPr>
              <a:t>More on gene flow in human populations</a:t>
            </a:r>
          </a:p>
        </p:txBody>
      </p:sp>
    </p:spTree>
    <p:extLst>
      <p:ext uri="{BB962C8B-B14F-4D97-AF65-F5344CB8AC3E}">
        <p14:creationId xmlns:p14="http://schemas.microsoft.com/office/powerpoint/2010/main" val="3365069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353980-408A-602F-37E8-0001943E4019}"/>
              </a:ext>
            </a:extLst>
          </p:cNvPr>
          <p:cNvSpPr txBox="1"/>
          <p:nvPr/>
        </p:nvSpPr>
        <p:spPr>
          <a:xfrm>
            <a:off x="308113" y="364556"/>
            <a:ext cx="740722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Lineage sorting and extended/complex speciation</a:t>
            </a:r>
          </a:p>
        </p:txBody>
      </p:sp>
      <p:pic>
        <p:nvPicPr>
          <p:cNvPr id="8" name="Picture 7" descr="Chart, histogram&#10;&#10;Description automatically generated">
            <a:extLst>
              <a:ext uri="{FF2B5EF4-FFF2-40B4-BE49-F238E27FC236}">
                <a16:creationId xmlns:a16="http://schemas.microsoft.com/office/drawing/2014/main" id="{4569148C-B42F-D305-C4C7-4FCA7D64C088}"/>
              </a:ext>
            </a:extLst>
          </p:cNvPr>
          <p:cNvPicPr>
            <a:picLocks noChangeAspect="1"/>
          </p:cNvPicPr>
          <p:nvPr/>
        </p:nvPicPr>
        <p:blipFill>
          <a:blip r:embed="rId2"/>
          <a:stretch>
            <a:fillRect/>
          </a:stretch>
        </p:blipFill>
        <p:spPr>
          <a:xfrm>
            <a:off x="36263" y="2009591"/>
            <a:ext cx="6151983" cy="1996940"/>
          </a:xfrm>
          <a:prstGeom prst="rect">
            <a:avLst/>
          </a:prstGeom>
        </p:spPr>
      </p:pic>
      <p:pic>
        <p:nvPicPr>
          <p:cNvPr id="3074" name="Picture 2" descr="undefined">
            <a:extLst>
              <a:ext uri="{FF2B5EF4-FFF2-40B4-BE49-F238E27FC236}">
                <a16:creationId xmlns:a16="http://schemas.microsoft.com/office/drawing/2014/main" id="{8BCC4C6A-1993-EA25-A331-354029605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796" y="691286"/>
            <a:ext cx="6420204" cy="47448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64AB8E-6319-4CD8-6E5E-E42367C35410}"/>
              </a:ext>
            </a:extLst>
          </p:cNvPr>
          <p:cNvSpPr txBox="1"/>
          <p:nvPr/>
        </p:nvSpPr>
        <p:spPr>
          <a:xfrm>
            <a:off x="1235675" y="3613612"/>
            <a:ext cx="97174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Fig. 20.6</a:t>
            </a:r>
          </a:p>
        </p:txBody>
      </p:sp>
      <p:sp>
        <p:nvSpPr>
          <p:cNvPr id="11" name="TextBox 10">
            <a:extLst>
              <a:ext uri="{FF2B5EF4-FFF2-40B4-BE49-F238E27FC236}">
                <a16:creationId xmlns:a16="http://schemas.microsoft.com/office/drawing/2014/main" id="{761C17C0-BF5F-E480-5418-124F11442716}"/>
              </a:ext>
            </a:extLst>
          </p:cNvPr>
          <p:cNvSpPr txBox="1"/>
          <p:nvPr/>
        </p:nvSpPr>
        <p:spPr>
          <a:xfrm>
            <a:off x="6264100" y="5436123"/>
            <a:ext cx="599792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hlinkClick r:id="rId4"/>
              </a:rPr>
              <a:t>https://</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hlinkClick r:id="rId4"/>
              </a:rPr>
              <a:t>upload.wikimedia.org</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hlinkClick r:id="rId4"/>
              </a:rPr>
              <a:t>/</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hlinkClick r:id="rId4"/>
              </a:rPr>
              <a:t>wikipedia</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hlinkClick r:id="rId4"/>
              </a:rPr>
              <a:t>/commons/3/3e/</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hlinkClick r:id="rId4"/>
              </a:rPr>
              <a:t>Hominini_lineage.svg</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hlinkClick r:id="rId4"/>
              </a:rPr>
              <a:t>  </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2" name="TextBox 11">
            <a:extLst>
              <a:ext uri="{FF2B5EF4-FFF2-40B4-BE49-F238E27FC236}">
                <a16:creationId xmlns:a16="http://schemas.microsoft.com/office/drawing/2014/main" id="{B589CE3D-E7E0-87A2-5BCC-4BEF9985BA4F}"/>
              </a:ext>
            </a:extLst>
          </p:cNvPr>
          <p:cNvSpPr txBox="1"/>
          <p:nvPr/>
        </p:nvSpPr>
        <p:spPr>
          <a:xfrm>
            <a:off x="469558" y="4974459"/>
            <a:ext cx="465849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For a large fraction of genes, the human sequences are not closer to the chimpanzee homologues.   The fraction is smaller for the X chromosome.</a:t>
            </a:r>
          </a:p>
        </p:txBody>
      </p:sp>
    </p:spTree>
    <p:extLst>
      <p:ext uri="{BB962C8B-B14F-4D97-AF65-F5344CB8AC3E}">
        <p14:creationId xmlns:p14="http://schemas.microsoft.com/office/powerpoint/2010/main" val="3990832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1">
            <a:extLst>
              <a:ext uri="{FF2B5EF4-FFF2-40B4-BE49-F238E27FC236}">
                <a16:creationId xmlns:a16="http://schemas.microsoft.com/office/drawing/2014/main" id="{09B8524F-2116-6170-14DF-1C14EFD7D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68"/>
          <a:stretch/>
        </p:blipFill>
        <p:spPr bwMode="auto">
          <a:xfrm>
            <a:off x="159786" y="1618735"/>
            <a:ext cx="5722937" cy="49674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925989-F7D5-7343-571C-052365C40F82}"/>
              </a:ext>
            </a:extLst>
          </p:cNvPr>
          <p:cNvPicPr>
            <a:picLocks noChangeAspect="1"/>
          </p:cNvPicPr>
          <p:nvPr/>
        </p:nvPicPr>
        <p:blipFill rotWithShape="1">
          <a:blip r:embed="rId3"/>
          <a:srcRect b="3246"/>
          <a:stretch/>
        </p:blipFill>
        <p:spPr>
          <a:xfrm>
            <a:off x="5882723" y="1723822"/>
            <a:ext cx="5936214" cy="3515443"/>
          </a:xfrm>
          <a:prstGeom prst="rect">
            <a:avLst/>
          </a:prstGeom>
        </p:spPr>
      </p:pic>
      <p:sp>
        <p:nvSpPr>
          <p:cNvPr id="7" name="TextBox 6">
            <a:extLst>
              <a:ext uri="{FF2B5EF4-FFF2-40B4-BE49-F238E27FC236}">
                <a16:creationId xmlns:a16="http://schemas.microsoft.com/office/drawing/2014/main" id="{4232841C-5A08-039A-4F29-3C54D0D3BBE1}"/>
              </a:ext>
            </a:extLst>
          </p:cNvPr>
          <p:cNvSpPr txBox="1"/>
          <p:nvPr/>
        </p:nvSpPr>
        <p:spPr>
          <a:xfrm>
            <a:off x="308113" y="364556"/>
            <a:ext cx="844128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Lineage sorting and extended/complex speciation (cont.)</a:t>
            </a:r>
          </a:p>
        </p:txBody>
      </p:sp>
      <p:sp>
        <p:nvSpPr>
          <p:cNvPr id="9" name="TextBox 8">
            <a:extLst>
              <a:ext uri="{FF2B5EF4-FFF2-40B4-BE49-F238E27FC236}">
                <a16:creationId xmlns:a16="http://schemas.microsoft.com/office/drawing/2014/main" id="{2BDD7E30-5868-741D-C1AE-30136FADE9E9}"/>
              </a:ext>
            </a:extLst>
          </p:cNvPr>
          <p:cNvSpPr txBox="1"/>
          <p:nvPr/>
        </p:nvSpPr>
        <p:spPr>
          <a:xfrm>
            <a:off x="6171047" y="5869967"/>
            <a:ext cx="535956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2121"/>
                </a:solidFill>
                <a:effectLst/>
                <a:uLnTx/>
                <a:uFillTx/>
                <a:latin typeface="BlinkMacSystemFont"/>
                <a:ea typeface="ＭＳ Ｐゴシック" charset="0"/>
              </a:rPr>
              <a:t>Patterson Net al., Nature. 2006 441(7097):1103-8. </a:t>
            </a:r>
            <a:r>
              <a:rPr kumimoji="0" lang="en-US" sz="2400" b="0" i="0" u="none" strike="noStrike" kern="1200" cap="none" spc="0" normalizeH="0" baseline="0" noProof="0" dirty="0" err="1">
                <a:ln>
                  <a:noFill/>
                </a:ln>
                <a:solidFill>
                  <a:srgbClr val="212121"/>
                </a:solidFill>
                <a:effectLst/>
                <a:uLnTx/>
                <a:uFillTx/>
                <a:latin typeface="BlinkMacSystemFont"/>
                <a:ea typeface="ＭＳ Ｐゴシック" charset="0"/>
                <a:hlinkClick r:id="rId4"/>
              </a:rPr>
              <a:t>doi</a:t>
            </a:r>
            <a:r>
              <a:rPr kumimoji="0" lang="en-US" sz="2400" b="0" i="0" u="none" strike="noStrike" kern="1200" cap="none" spc="0" normalizeH="0" baseline="0" noProof="0" dirty="0">
                <a:ln>
                  <a:noFill/>
                </a:ln>
                <a:solidFill>
                  <a:srgbClr val="212121"/>
                </a:solidFill>
                <a:effectLst/>
                <a:uLnTx/>
                <a:uFillTx/>
                <a:latin typeface="BlinkMacSystemFont"/>
                <a:ea typeface="ＭＳ Ｐゴシック" charset="0"/>
                <a:hlinkClick r:id="rId4"/>
              </a:rPr>
              <a:t>: 10.1038/nature04789.</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5346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3933" y="1133061"/>
            <a:ext cx="4982789" cy="5147221"/>
          </a:xfrm>
          <a:prstGeom prst="rect">
            <a:avLst/>
          </a:prstGeom>
        </p:spPr>
      </p:pic>
      <p:sp>
        <p:nvSpPr>
          <p:cNvPr id="3" name="TextBox 2"/>
          <p:cNvSpPr txBox="1"/>
          <p:nvPr/>
        </p:nvSpPr>
        <p:spPr>
          <a:xfrm>
            <a:off x="2144425" y="271460"/>
            <a:ext cx="833350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The traditional (pre-genomics) multiregional hypothesis </a:t>
            </a:r>
          </a:p>
        </p:txBody>
      </p:sp>
      <p:sp>
        <p:nvSpPr>
          <p:cNvPr id="4" name="TextBox 3"/>
          <p:cNvSpPr txBox="1"/>
          <p:nvPr/>
        </p:nvSpPr>
        <p:spPr>
          <a:xfrm>
            <a:off x="2338308" y="6389004"/>
            <a:ext cx="57363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From </a:t>
            </a:r>
            <a:r>
              <a:rPr kumimoji="0" lang="en-US" sz="1800" b="0" i="0" u="none" strike="noStrike" kern="1200" cap="none" spc="0" normalizeH="0" baseline="0" noProof="0" dirty="0">
                <a:ln>
                  <a:noFill/>
                </a:ln>
                <a:solidFill>
                  <a:prstClr val="black"/>
                </a:solidFill>
                <a:effectLst/>
                <a:uLnTx/>
                <a:uFillTx/>
                <a:latin typeface="Calibri"/>
                <a:ea typeface="ＭＳ Ｐゴシック" charset="0"/>
                <a:hlinkClick r:id="rId3"/>
              </a:rPr>
              <a:t>http://en.wikipedia.org/wiki/Multiregional_Evolution</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692132774"/>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19647F-2A5B-5B4B-6C85-DBEDE17DD194}"/>
              </a:ext>
            </a:extLst>
          </p:cNvPr>
          <p:cNvSpPr txBox="1"/>
          <p:nvPr/>
        </p:nvSpPr>
        <p:spPr>
          <a:xfrm>
            <a:off x="727364" y="322118"/>
            <a:ext cx="997888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ＭＳ Ｐゴシック" charset="0"/>
              </a:rPr>
              <a:t>Out of Africa Hypothesis  </a:t>
            </a: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(supported by mitochondrial DNA)</a:t>
            </a:r>
          </a:p>
        </p:txBody>
      </p:sp>
      <p:pic>
        <p:nvPicPr>
          <p:cNvPr id="4" name="Graphic 3">
            <a:extLst>
              <a:ext uri="{FF2B5EF4-FFF2-40B4-BE49-F238E27FC236}">
                <a16:creationId xmlns:a16="http://schemas.microsoft.com/office/drawing/2014/main" id="{677B54D3-B85C-C2CF-2612-82D9FD796D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37" y="968449"/>
            <a:ext cx="10660155" cy="4981458"/>
          </a:xfrm>
          <a:prstGeom prst="rect">
            <a:avLst/>
          </a:prstGeom>
        </p:spPr>
      </p:pic>
      <p:sp>
        <p:nvSpPr>
          <p:cNvPr id="5" name="TextBox 4">
            <a:extLst>
              <a:ext uri="{FF2B5EF4-FFF2-40B4-BE49-F238E27FC236}">
                <a16:creationId xmlns:a16="http://schemas.microsoft.com/office/drawing/2014/main" id="{068AD03D-9A72-B6A2-8DA5-1EC066407417}"/>
              </a:ext>
            </a:extLst>
          </p:cNvPr>
          <p:cNvSpPr txBox="1"/>
          <p:nvPr/>
        </p:nvSpPr>
        <p:spPr>
          <a:xfrm>
            <a:off x="329937" y="6226906"/>
            <a:ext cx="77786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From </a:t>
            </a:r>
            <a:r>
              <a:rPr kumimoji="0" lang="en-US" sz="2400" b="0" i="0" u="none" strike="noStrike" kern="1200" cap="none" spc="0" normalizeH="0" baseline="0" noProof="0" dirty="0">
                <a:ln>
                  <a:noFill/>
                </a:ln>
                <a:solidFill>
                  <a:srgbClr val="0E101A"/>
                </a:solidFill>
                <a:effectLst/>
                <a:uLnTx/>
                <a:uFillTx/>
                <a:latin typeface="grInter"/>
                <a:ea typeface="ＭＳ Ｐゴシック" charset="0"/>
              </a:rPr>
              <a:t>https://</a:t>
            </a:r>
            <a:r>
              <a:rPr kumimoji="0" lang="en-US" sz="2400" b="0" i="0" u="none" strike="noStrike" kern="1200" cap="none" spc="0" normalizeH="0" baseline="0" noProof="0" dirty="0" err="1">
                <a:ln>
                  <a:noFill/>
                </a:ln>
                <a:solidFill>
                  <a:srgbClr val="0E101A"/>
                </a:solidFill>
                <a:effectLst/>
                <a:uLnTx/>
                <a:uFillTx/>
                <a:latin typeface="grInter"/>
                <a:ea typeface="ＭＳ Ｐゴシック" charset="0"/>
              </a:rPr>
              <a:t>en.wikipedia.org</a:t>
            </a:r>
            <a:r>
              <a:rPr kumimoji="0" lang="en-US" sz="2400" b="0" i="0" u="none" strike="noStrike" kern="1200" cap="none" spc="0" normalizeH="0" baseline="0" noProof="0" dirty="0">
                <a:ln>
                  <a:noFill/>
                </a:ln>
                <a:solidFill>
                  <a:srgbClr val="0E101A"/>
                </a:solidFill>
                <a:effectLst/>
                <a:uLnTx/>
                <a:uFillTx/>
                <a:latin typeface="grInter"/>
                <a:ea typeface="ＭＳ Ｐゴシック" charset="0"/>
              </a:rPr>
              <a:t>/wiki/</a:t>
            </a:r>
            <a:r>
              <a:rPr kumimoji="0" lang="en-US" sz="2400" b="0" i="0" u="none" strike="noStrike" kern="1200" cap="none" spc="0" normalizeH="0" baseline="0" noProof="0" dirty="0" err="1">
                <a:ln>
                  <a:noFill/>
                </a:ln>
                <a:solidFill>
                  <a:srgbClr val="0E101A"/>
                </a:solidFill>
                <a:effectLst/>
                <a:uLnTx/>
                <a:uFillTx/>
                <a:latin typeface="grInter"/>
                <a:ea typeface="ＭＳ Ｐゴシック" charset="0"/>
              </a:rPr>
              <a:t>Recent_African_origin_of_modern_humans</a:t>
            </a:r>
            <a:r>
              <a:rPr kumimoji="0" lang="en-US" sz="2400" b="0" i="0" u="none" strike="noStrike" kern="1200" cap="none" spc="0" normalizeH="0" baseline="0" noProof="0" dirty="0">
                <a:ln>
                  <a:noFill/>
                </a:ln>
                <a:solidFill>
                  <a:srgbClr val="0E101A"/>
                </a:solidFill>
                <a:effectLst/>
                <a:uLnTx/>
                <a:uFillTx/>
                <a:latin typeface="grInter"/>
                <a:ea typeface="ＭＳ Ｐゴシック" charset="0"/>
              </a:rPr>
              <a:t>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24611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70064" y="0"/>
            <a:ext cx="8715375" cy="560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Box 3"/>
          <p:cNvSpPr txBox="1">
            <a:spLocks noChangeArrowheads="1"/>
          </p:cNvSpPr>
          <p:nvPr/>
        </p:nvSpPr>
        <p:spPr bwMode="auto">
          <a:xfrm>
            <a:off x="1524000" y="5684838"/>
            <a:ext cx="9144000" cy="759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charset="0"/>
                <a:ea typeface="ＭＳ Ｐゴシック" charset="0"/>
              </a:rPr>
              <a:t>From: </a:t>
            </a:r>
            <a:r>
              <a:rPr kumimoji="0" lang="en-US" sz="2200" b="0" i="0" u="none" strike="noStrike" kern="1200" cap="none" spc="0" normalizeH="0" baseline="0" noProof="0">
                <a:ln>
                  <a:noFill/>
                </a:ln>
                <a:solidFill>
                  <a:srgbClr val="000000"/>
                </a:solidFill>
                <a:effectLst/>
                <a:uLnTx/>
                <a:uFillTx/>
                <a:latin typeface="Arial" charset="0"/>
                <a:ea typeface="ＭＳ Ｐゴシック" charset="0"/>
                <a:hlinkClick r:id="rId3"/>
              </a:rPr>
              <a:t>http://www.nytimes.com/2012/01/31/science/gains-in-dna-are-speeding-research-into-human-origins.html?_r=1 </a:t>
            </a:r>
            <a:endParaRPr kumimoji="0" lang="en-US" sz="2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6400566"/>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F7F545FF-0734-AB4F-916F-69584E18B5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5386" y="234841"/>
            <a:ext cx="7252398" cy="4847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B0707B-F671-AF42-B56B-FED0049DAF8E}"/>
              </a:ext>
            </a:extLst>
          </p:cNvPr>
          <p:cNvSpPr txBox="1"/>
          <p:nvPr/>
        </p:nvSpPr>
        <p:spPr>
          <a:xfrm>
            <a:off x="378372" y="5390708"/>
            <a:ext cx="1078361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The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3" tooltip="Denisovan"/>
              </a:rPr>
              <a:t>Denisovan</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genome was sequenced from the distal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4" tooltip="Phalanx bone"/>
              </a:rPr>
              <a:t>manual phalanx</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fragment (replica depicted) found in the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Denisova</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cave.</a:t>
            </a:r>
            <a:r>
              <a:rPr kumimoji="0" lang="en-US" sz="2400" b="0" i="0" u="none" strike="noStrike" kern="1200" cap="none" spc="0" normalizeH="0" baseline="30000" noProof="0" dirty="0">
                <a:ln>
                  <a:noFill/>
                </a:ln>
                <a:solidFill>
                  <a:srgbClr val="000000"/>
                </a:solidFill>
                <a:effectLst/>
                <a:uLnTx/>
                <a:uFillTx/>
                <a:latin typeface="Arial" charset="0"/>
                <a:ea typeface="ＭＳ Ｐゴシック" charset="0"/>
                <a:hlinkClick r:id="rId5"/>
              </a:rPr>
              <a:t>[16]</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 name="TextBox 2">
            <a:extLst>
              <a:ext uri="{FF2B5EF4-FFF2-40B4-BE49-F238E27FC236}">
                <a16:creationId xmlns:a16="http://schemas.microsoft.com/office/drawing/2014/main" id="{9CD054AA-3391-2249-AF6F-28F5021329F0}"/>
              </a:ext>
            </a:extLst>
          </p:cNvPr>
          <p:cNvSpPr txBox="1"/>
          <p:nvPr/>
        </p:nvSpPr>
        <p:spPr>
          <a:xfrm>
            <a:off x="3683022" y="6391988"/>
            <a:ext cx="475482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Thilo</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Parg</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 Wikimedia Commons</a:t>
            </a:r>
          </a:p>
        </p:txBody>
      </p:sp>
      <p:sp>
        <p:nvSpPr>
          <p:cNvPr id="4" name="TextBox 3">
            <a:extLst>
              <a:ext uri="{FF2B5EF4-FFF2-40B4-BE49-F238E27FC236}">
                <a16:creationId xmlns:a16="http://schemas.microsoft.com/office/drawing/2014/main" id="{4ADBC2B3-205D-2144-BBCA-7B77F786630B}"/>
              </a:ext>
            </a:extLst>
          </p:cNvPr>
          <p:cNvSpPr txBox="1"/>
          <p:nvPr/>
        </p:nvSpPr>
        <p:spPr>
          <a:xfrm>
            <a:off x="8598900" y="6391989"/>
            <a:ext cx="359310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hlinkClick r:id="rId6"/>
              </a:rPr>
              <a:t>„Lizenz: CC BY-SA 3.0</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0657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1524000" y="623959"/>
            <a:ext cx="8763000" cy="762000"/>
          </a:xfrm>
        </p:spPr>
        <p:txBody>
          <a:bodyPr/>
          <a:lstStyle/>
          <a:p>
            <a:pPr eaLnBrk="1" hangingPunct="1">
              <a:defRPr/>
            </a:pPr>
            <a:r>
              <a:rPr lang="en-US">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567559" y="1936390"/>
            <a:ext cx="11183007" cy="2492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a:solidFill>
                <a:srgbClr val="000000"/>
              </a:solidFill>
              <a:latin typeface="Times New Roman" charset="0"/>
            </a:endParaRPr>
          </a:p>
          <a:p>
            <a:pPr eaLnBrk="1" fontAlgn="base" hangingPunct="1">
              <a:spcBef>
                <a:spcPct val="0"/>
              </a:spcBef>
              <a:spcAft>
                <a:spcPct val="0"/>
              </a:spcAft>
            </a:pPr>
            <a:r>
              <a:rPr lang="en-US" sz="2800">
                <a:solidFill>
                  <a:srgbClr val="000000"/>
                </a:solidFill>
                <a:latin typeface="Times New Roman" charset="0"/>
              </a:rPr>
              <a:t>Even synonymous mutations do not lead to random composition but to codon bias.  </a:t>
            </a:r>
          </a:p>
          <a:p>
            <a:pPr eaLnBrk="1" fontAlgn="base" hangingPunct="1">
              <a:spcBef>
                <a:spcPct val="0"/>
              </a:spcBef>
              <a:spcAft>
                <a:spcPct val="0"/>
              </a:spcAft>
            </a:pPr>
            <a:r>
              <a:rPr lang="en-US" sz="2800">
                <a:solidFill>
                  <a:srgbClr val="000000"/>
                </a:solidFill>
                <a:latin typeface="Times New Roman" charset="0"/>
              </a:rPr>
              <a:t>Small negative selection might be sufficient to produce the observed codon usage  bias. </a:t>
            </a:r>
          </a:p>
          <a:p>
            <a:pPr eaLnBrk="1" fontAlgn="base" hangingPunct="1">
              <a:spcBef>
                <a:spcPct val="0"/>
              </a:spcBef>
              <a:spcAft>
                <a:spcPct val="0"/>
              </a:spcAft>
            </a:pPr>
            <a:endParaRPr lang="en-US" b="1">
              <a:solidFill>
                <a:srgbClr val="000000"/>
              </a:solidFill>
              <a:latin typeface="Times New Roman" charset="0"/>
            </a:endParaRPr>
          </a:p>
        </p:txBody>
      </p:sp>
      <p:sp>
        <p:nvSpPr>
          <p:cNvPr id="87043" name="Rectangle 4"/>
          <p:cNvSpPr>
            <a:spLocks noChangeArrowheads="1"/>
          </p:cNvSpPr>
          <p:nvPr/>
        </p:nvSpPr>
        <p:spPr bwMode="auto">
          <a:xfrm>
            <a:off x="1524000" y="30480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63924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a:extLst>
              <a:ext uri="{FF2B5EF4-FFF2-40B4-BE49-F238E27FC236}">
                <a16:creationId xmlns:a16="http://schemas.microsoft.com/office/drawing/2014/main" id="{F683E5E9-4C34-ED45-AE42-8BCAC6BD98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9962" y="0"/>
            <a:ext cx="5388551" cy="47208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C2D630-BC26-624B-8F47-4B8DBBE79B8E}"/>
              </a:ext>
            </a:extLst>
          </p:cNvPr>
          <p:cNvSpPr txBox="1"/>
          <p:nvPr/>
        </p:nvSpPr>
        <p:spPr>
          <a:xfrm>
            <a:off x="367862" y="4817698"/>
            <a:ext cx="10483152"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model of the phylogeny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over the last 600,000 years (vertical axis). The horizontal axis represents geographic location; the vertical axis represents time in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3" tooltip="Year"/>
              </a:rPr>
              <a:t>thousands of years ago</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20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4"/>
              </a:rPr>
              <a:t>[1]</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5" tooltip="Homo heidelbergensis"/>
              </a:rPr>
              <a:t>Homo heidelbergensis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is shown as diverging into Neanderthals, Denisovans and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With the expansion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after 200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kya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Neanderthals, Denisovans and unspecified archaic African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6" tooltip="Hominins"/>
              </a:rPr>
              <a:t>hominins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are displayed as again subsumed into the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lineage. Possible admixture events involving certain modern populations in Africa are also shown.</a:t>
            </a:r>
          </a:p>
        </p:txBody>
      </p:sp>
      <p:sp>
        <p:nvSpPr>
          <p:cNvPr id="3" name="TextBox 2">
            <a:extLst>
              <a:ext uri="{FF2B5EF4-FFF2-40B4-BE49-F238E27FC236}">
                <a16:creationId xmlns:a16="http://schemas.microsoft.com/office/drawing/2014/main" id="{B175AD11-FE21-0547-AE6F-3EB268B45D6C}"/>
              </a:ext>
            </a:extLst>
          </p:cNvPr>
          <p:cNvSpPr txBox="1"/>
          <p:nvPr/>
        </p:nvSpPr>
        <p:spPr>
          <a:xfrm>
            <a:off x="7946066" y="839974"/>
            <a:ext cx="232467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From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hlinkClick r:id="rId7"/>
              </a:rPr>
              <a:t>Wikipedia</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EB561582-CCE2-3443-AB19-69642517B2F2}"/>
              </a:ext>
            </a:extLst>
          </p:cNvPr>
          <p:cNvSpPr txBox="1"/>
          <p:nvPr/>
        </p:nvSpPr>
        <p:spPr>
          <a:xfrm>
            <a:off x="7946066" y="1209306"/>
            <a:ext cx="385355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hlinkClick r:id="rId8" tooltip="User:Dbachmann"/>
              </a:rPr>
              <a:t>Dbachmann</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hlinkClick r:id="rId9"/>
              </a:rPr>
              <a:t>CC BY-SA 4.0</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133365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1CC766E-80F2-1745-813B-344A2F0BEDF0}"/>
              </a:ext>
            </a:extLst>
          </p:cNvPr>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451" b="1" i="0" u="none" strike="noStrike" kern="1200" cap="none" spc="0" normalizeH="0" baseline="0" noProof="0">
                <a:ln>
                  <a:noFill/>
                </a:ln>
                <a:solidFill>
                  <a:srgbClr val="000000"/>
                </a:solidFill>
                <a:effectLst/>
                <a:uLnTx/>
                <a:uFillTx/>
                <a:latin typeface="Arial" panose="020B0604020202020204" pitchFamily="34" charset="0"/>
              </a:rPr>
              <a:t>Fig. 1 A population network including four episodes of gene flow, with an embedded gene genealogy.</a:t>
            </a:r>
          </a:p>
        </p:txBody>
      </p:sp>
      <p:pic>
        <p:nvPicPr>
          <p:cNvPr id="3074" name="Picture 2">
            <a:extLst>
              <a:ext uri="{FF2B5EF4-FFF2-40B4-BE49-F238E27FC236}">
                <a16:creationId xmlns:a16="http://schemas.microsoft.com/office/drawing/2014/main" id="{94A9C563-B3EC-D844-948A-EBF425D730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90081" y="6273001"/>
            <a:ext cx="1638720" cy="3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29B2F3D-8572-3446-8D1F-2DA42093E16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6561" y="979561"/>
            <a:ext cx="45432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D40E28B-1071-DD42-A7F6-DD3CEA68BD42}"/>
              </a:ext>
            </a:extLst>
          </p:cNvPr>
          <p:cNvSpPr txBox="1">
            <a:spLocks noChangeArrowheads="1"/>
          </p:cNvSpPr>
          <p:nvPr/>
        </p:nvSpPr>
        <p:spPr bwMode="auto">
          <a:xfrm>
            <a:off x="38265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a:ln>
                  <a:noFill/>
                </a:ln>
                <a:solidFill>
                  <a:srgbClr val="000000"/>
                </a:solidFill>
                <a:effectLst/>
                <a:uLnTx/>
                <a:uFillTx/>
                <a:latin typeface="Arial" panose="020B0604020202020204" pitchFamily="34" charset="0"/>
              </a:rPr>
              <a:t>Alan R. Rogers et al. Sci Adv 2020;6:eaay5483</a:t>
            </a:r>
          </a:p>
        </p:txBody>
      </p:sp>
      <p:sp>
        <p:nvSpPr>
          <p:cNvPr id="3077" name="Text Box 5">
            <a:extLst>
              <a:ext uri="{FF2B5EF4-FFF2-40B4-BE49-F238E27FC236}">
                <a16:creationId xmlns:a16="http://schemas.microsoft.com/office/drawing/2014/main" id="{B8DC45D0-C8D6-0942-B52D-82D2938AE89F}"/>
              </a:ext>
            </a:extLst>
          </p:cNvPr>
          <p:cNvSpPr txBox="1">
            <a:spLocks noChangeArrowheads="1"/>
          </p:cNvSpPr>
          <p:nvPr/>
        </p:nvSpPr>
        <p:spPr bwMode="auto">
          <a:xfrm>
            <a:off x="1621920" y="643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85725" marR="0" lvl="0" indent="-85725"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altLang="en-US" sz="907" b="0" i="0" u="none" strike="noStrike" kern="1200" cap="none" spc="0" normalizeH="0" baseline="0" noProof="0">
                <a:ln>
                  <a:noFill/>
                </a:ln>
                <a:solidFill>
                  <a:srgbClr val="000000"/>
                </a:solidFill>
                <a:effectLst/>
                <a:uLnTx/>
                <a:uFillTx/>
                <a:latin typeface="Arial" panose="020B0604020202020204" pitchFamily="34" charset="0"/>
              </a:rPr>
              <a:t>Copyright © 2020 The Authors, some rights reserved; exclusive licensee American Association for the Advancement of Science. No claim to original U.S. Government Works. Distributed under a Creative Commons Attribution NonCommercial License 4.0 (CC BY-NC).</a:t>
            </a:r>
          </a:p>
        </p:txBody>
      </p:sp>
    </p:spTree>
    <p:extLst>
      <p:ext uri="{BB962C8B-B14F-4D97-AF65-F5344CB8AC3E}">
        <p14:creationId xmlns:p14="http://schemas.microsoft.com/office/powerpoint/2010/main" val="1428389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2E37B-C6AE-114D-B8AE-FF4D531430B7}"/>
              </a:ext>
            </a:extLst>
          </p:cNvPr>
          <p:cNvPicPr>
            <a:picLocks noChangeAspect="1"/>
          </p:cNvPicPr>
          <p:nvPr/>
        </p:nvPicPr>
        <p:blipFill>
          <a:blip r:embed="rId2"/>
          <a:stretch>
            <a:fillRect/>
          </a:stretch>
        </p:blipFill>
        <p:spPr>
          <a:xfrm>
            <a:off x="2032000" y="1143000"/>
            <a:ext cx="8128000" cy="4572000"/>
          </a:xfrm>
          <a:prstGeom prst="rect">
            <a:avLst/>
          </a:prstGeom>
        </p:spPr>
      </p:pic>
      <p:sp>
        <p:nvSpPr>
          <p:cNvPr id="3" name="TextBox 2">
            <a:extLst>
              <a:ext uri="{FF2B5EF4-FFF2-40B4-BE49-F238E27FC236}">
                <a16:creationId xmlns:a16="http://schemas.microsoft.com/office/drawing/2014/main" id="{366D1334-3D66-2744-B08E-7DF27155DF2B}"/>
              </a:ext>
            </a:extLst>
          </p:cNvPr>
          <p:cNvSpPr txBox="1"/>
          <p:nvPr/>
        </p:nvSpPr>
        <p:spPr>
          <a:xfrm>
            <a:off x="2795082" y="6322979"/>
            <a:ext cx="5640647" cy="369332"/>
          </a:xfrm>
          <a:prstGeom prst="rect">
            <a:avLst/>
          </a:prstGeom>
          <a:noFill/>
        </p:spPr>
        <p:txBody>
          <a:bodyPr wrap="none" rtlCol="0">
            <a:spAutoFit/>
          </a:bodyPr>
          <a:lstStyle/>
          <a:p>
            <a:pPr marL="0" marR="0" lvl="0" indent="0" algn="l" defTabSz="45365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From Wikipedia: </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hlinkClick r:id="rId3"/>
              </a:rPr>
              <a:t>https://en.wikipedia.org/wiki/Denisovan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t>
            </a:r>
          </a:p>
        </p:txBody>
      </p:sp>
    </p:spTree>
    <p:extLst>
      <p:ext uri="{BB962C8B-B14F-4D97-AF65-F5344CB8AC3E}">
        <p14:creationId xmlns:p14="http://schemas.microsoft.com/office/powerpoint/2010/main" val="39700157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D1334-3D66-2744-B08E-7DF27155DF2B}"/>
              </a:ext>
            </a:extLst>
          </p:cNvPr>
          <p:cNvSpPr txBox="1"/>
          <p:nvPr/>
        </p:nvSpPr>
        <p:spPr>
          <a:xfrm>
            <a:off x="465740" y="6035900"/>
            <a:ext cx="5640647" cy="369332"/>
          </a:xfrm>
          <a:prstGeom prst="rect">
            <a:avLst/>
          </a:prstGeom>
          <a:noFill/>
        </p:spPr>
        <p:txBody>
          <a:bodyPr wrap="none" rtlCol="0">
            <a:spAutoFit/>
          </a:bodyPr>
          <a:lstStyle/>
          <a:p>
            <a:pPr marL="0" marR="0" lvl="0" indent="0" algn="l" defTabSz="45365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From Wikipedia: </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hlinkClick r:id="rId2"/>
              </a:rPr>
              <a:t>https://en.wikipedia.org/wiki/Denisovan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 </a:t>
            </a:r>
          </a:p>
        </p:txBody>
      </p:sp>
      <p:pic>
        <p:nvPicPr>
          <p:cNvPr id="4" name="Picture 3">
            <a:extLst>
              <a:ext uri="{FF2B5EF4-FFF2-40B4-BE49-F238E27FC236}">
                <a16:creationId xmlns:a16="http://schemas.microsoft.com/office/drawing/2014/main" id="{705F3FD7-73E1-7744-9793-BF18A9714D9A}"/>
              </a:ext>
            </a:extLst>
          </p:cNvPr>
          <p:cNvPicPr>
            <a:picLocks noChangeAspect="1"/>
          </p:cNvPicPr>
          <p:nvPr/>
        </p:nvPicPr>
        <p:blipFill>
          <a:blip r:embed="rId3"/>
          <a:stretch>
            <a:fillRect/>
          </a:stretch>
        </p:blipFill>
        <p:spPr>
          <a:xfrm>
            <a:off x="465740" y="359519"/>
            <a:ext cx="4858456" cy="5488256"/>
          </a:xfrm>
          <a:prstGeom prst="rect">
            <a:avLst/>
          </a:prstGeom>
        </p:spPr>
      </p:pic>
      <p:pic>
        <p:nvPicPr>
          <p:cNvPr id="5" name="Picture 4">
            <a:hlinkClick r:id="rId4"/>
            <a:extLst>
              <a:ext uri="{FF2B5EF4-FFF2-40B4-BE49-F238E27FC236}">
                <a16:creationId xmlns:a16="http://schemas.microsoft.com/office/drawing/2014/main" id="{C97D9647-737A-CC4F-8071-EB2DEFE3C17A}"/>
              </a:ext>
            </a:extLst>
          </p:cNvPr>
          <p:cNvPicPr>
            <a:picLocks noChangeAspect="1"/>
          </p:cNvPicPr>
          <p:nvPr/>
        </p:nvPicPr>
        <p:blipFill>
          <a:blip r:embed="rId5"/>
          <a:stretch>
            <a:fillRect/>
          </a:stretch>
        </p:blipFill>
        <p:spPr>
          <a:xfrm>
            <a:off x="5483547" y="452768"/>
            <a:ext cx="5126488" cy="2853844"/>
          </a:xfrm>
          <a:prstGeom prst="rect">
            <a:avLst/>
          </a:prstGeom>
        </p:spPr>
      </p:pic>
    </p:spTree>
    <p:extLst>
      <p:ext uri="{BB962C8B-B14F-4D97-AF65-F5344CB8AC3E}">
        <p14:creationId xmlns:p14="http://schemas.microsoft.com/office/powerpoint/2010/main" val="754070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9532" y="2082360"/>
            <a:ext cx="7777125" cy="4775641"/>
          </a:xfrm>
          <a:prstGeom prst="rect">
            <a:avLst/>
          </a:prstGeom>
        </p:spPr>
      </p:pic>
      <p:pic>
        <p:nvPicPr>
          <p:cNvPr id="3" name="Picture 2"/>
          <p:cNvPicPr>
            <a:picLocks noChangeAspect="1"/>
          </p:cNvPicPr>
          <p:nvPr/>
        </p:nvPicPr>
        <p:blipFill>
          <a:blip r:embed="rId4"/>
          <a:stretch>
            <a:fillRect/>
          </a:stretch>
        </p:blipFill>
        <p:spPr>
          <a:xfrm>
            <a:off x="1524000" y="0"/>
            <a:ext cx="6201569" cy="1958390"/>
          </a:xfrm>
          <a:prstGeom prst="rect">
            <a:avLst/>
          </a:prstGeom>
        </p:spPr>
      </p:pic>
    </p:spTree>
    <p:extLst>
      <p:ext uri="{BB962C8B-B14F-4D97-AF65-F5344CB8AC3E}">
        <p14:creationId xmlns:p14="http://schemas.microsoft.com/office/powerpoint/2010/main" val="22324276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204320"/>
            <a:ext cx="6526582" cy="4211685"/>
          </a:xfrm>
          <a:prstGeom prst="rect">
            <a:avLst/>
          </a:prstGeom>
        </p:spPr>
      </p:pic>
      <p:sp>
        <p:nvSpPr>
          <p:cNvPr id="6" name="TextBox 5"/>
          <p:cNvSpPr txBox="1"/>
          <p:nvPr/>
        </p:nvSpPr>
        <p:spPr>
          <a:xfrm>
            <a:off x="1524000" y="5416004"/>
            <a:ext cx="914400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Ancient migrations.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The proportions of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Denisovan</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DNA in modern human populations are shown as red in pie charts, </a:t>
            </a:r>
            <a:r>
              <a:rPr kumimoji="0" lang="en-US" sz="1800" b="1" i="0" u="none" strike="noStrike" kern="1200" cap="none" spc="0" normalizeH="0" baseline="0" noProof="0" dirty="0">
                <a:ln>
                  <a:noFill/>
                </a:ln>
                <a:solidFill>
                  <a:prstClr val="black"/>
                </a:solidFill>
                <a:effectLst/>
                <a:uLnTx/>
                <a:uFillTx/>
                <a:latin typeface="Calibri"/>
                <a:ea typeface="ＭＳ Ｐゴシック" charset="0"/>
              </a:rPr>
              <a:t>relative to New Guinea and Australian Aborigines </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(3). Wallace's Line (8) is formed by the powerful Indonesian flow-through current (blue arrows) and marks the limit of the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Sunda</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shelf and Eurasian placental mammals. </a:t>
            </a:r>
          </a:p>
        </p:txBody>
      </p:sp>
      <p:sp>
        <p:nvSpPr>
          <p:cNvPr id="8" name="TextBox 7"/>
          <p:cNvSpPr txBox="1"/>
          <p:nvPr/>
        </p:nvSpPr>
        <p:spPr>
          <a:xfrm>
            <a:off x="1692668" y="168659"/>
            <a:ext cx="403187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Did the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Denisovans</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Cross Wallace's 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Science 18 October 2013: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vol. 342 no. 6156 321-323</a:t>
            </a:r>
          </a:p>
        </p:txBody>
      </p:sp>
    </p:spTree>
    <p:extLst>
      <p:ext uri="{BB962C8B-B14F-4D97-AF65-F5344CB8AC3E}">
        <p14:creationId xmlns:p14="http://schemas.microsoft.com/office/powerpoint/2010/main" val="2885391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1524000" y="2959101"/>
            <a:ext cx="9144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5060" name="TextBox 3"/>
          <p:cNvSpPr txBox="1">
            <a:spLocks noChangeArrowheads="1"/>
          </p:cNvSpPr>
          <p:nvPr/>
        </p:nvSpPr>
        <p:spPr bwMode="auto">
          <a:xfrm>
            <a:off x="3681413" y="2193926"/>
            <a:ext cx="193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10 replicates</a:t>
            </a:r>
          </a:p>
        </p:txBody>
      </p:sp>
      <p:sp>
        <p:nvSpPr>
          <p:cNvPr id="2" name="TextBox 1">
            <a:extLst>
              <a:ext uri="{FF2B5EF4-FFF2-40B4-BE49-F238E27FC236}">
                <a16:creationId xmlns:a16="http://schemas.microsoft.com/office/drawing/2014/main" id="{CEA0D7A5-FA59-B341-B860-72947650A6A0}"/>
              </a:ext>
            </a:extLst>
          </p:cNvPr>
          <p:cNvSpPr txBox="1"/>
          <p:nvPr/>
        </p:nvSpPr>
        <p:spPr>
          <a:xfrm>
            <a:off x="914400" y="729049"/>
            <a:ext cx="5175648" cy="830997"/>
          </a:xfrm>
          <a:prstGeom prst="rect">
            <a:avLst/>
          </a:prstGeom>
          <a:noFill/>
        </p:spPr>
        <p:txBody>
          <a:bodyPr wrap="none" rtlCol="0">
            <a:spAutoFit/>
          </a:bodyPr>
          <a:lstStyle/>
          <a:p>
            <a:r>
              <a:rPr lang="en-US" sz="2400" dirty="0"/>
              <a:t>Genetic Drift:  </a:t>
            </a:r>
            <a:br>
              <a:rPr lang="en-US" sz="2400" dirty="0"/>
            </a:br>
            <a:r>
              <a:rPr lang="en-US" sz="2400" dirty="0"/>
              <a:t>                      The law of the Gutter:  </a:t>
            </a:r>
          </a:p>
        </p:txBody>
      </p:sp>
    </p:spTree>
    <p:extLst>
      <p:ext uri="{BB962C8B-B14F-4D97-AF65-F5344CB8AC3E}">
        <p14:creationId xmlns:p14="http://schemas.microsoft.com/office/powerpoint/2010/main" val="1473393158"/>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TotalTime>
  <Words>4259</Words>
  <Application>Microsoft Macintosh PowerPoint</Application>
  <PresentationFormat>Widescreen</PresentationFormat>
  <Paragraphs>341</Paragraphs>
  <Slides>85</Slides>
  <Notes>35</Notes>
  <HiddenSlides>4</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85</vt:i4>
      </vt:variant>
    </vt:vector>
  </HeadingPairs>
  <TitlesOfParts>
    <vt:vector size="99" baseType="lpstr">
      <vt:lpstr>ＭＳ Ｐゴシック</vt:lpstr>
      <vt:lpstr>Arial</vt:lpstr>
      <vt:lpstr>BlinkMacSystemFont</vt:lpstr>
      <vt:lpstr>Calibri</vt:lpstr>
      <vt:lpstr>Calibri Light</vt:lpstr>
      <vt:lpstr>Courier New</vt:lpstr>
      <vt:lpstr>Exchange</vt:lpstr>
      <vt:lpstr>grInter</vt:lpstr>
      <vt:lpstr>Times New Roman</vt:lpstr>
      <vt:lpstr>Wingdings</vt:lpstr>
      <vt:lpstr>1_Default Design</vt:lpstr>
      <vt:lpstr>8_Default Design</vt:lpstr>
      <vt:lpstr>4_Office Theme</vt:lpstr>
      <vt:lpstr>Photo Editor Photo</vt:lpstr>
      <vt:lpstr>MCB 3421 – lecture 20</vt:lpstr>
      <vt:lpstr>Population Genetics </vt:lpstr>
      <vt:lpstr>PowerPoint Presentation</vt:lpstr>
      <vt:lpstr>PowerPoint Presentation</vt:lpstr>
      <vt:lpstr>PowerPoint Presentation</vt:lpstr>
      <vt:lpstr>(Kimura’s) Neutral theory: </vt:lpstr>
      <vt:lpstr>Modern synthesis:</vt:lpstr>
      <vt:lpstr>Nearly Neutral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s=0 -- neutral mutation          – no selective advantage or disadvantage</vt:lpstr>
      <vt:lpstr>PowerPoint Presentation</vt:lpstr>
      <vt:lpstr>s&gt;0</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PAML (codeml) the basic model </vt:lpstr>
      <vt:lpstr>dambe </vt:lpstr>
      <vt:lpstr>dambe (cont)</vt:lpstr>
      <vt:lpstr>Codon based alignments in Seaview</vt:lpstr>
      <vt:lpstr>Codon based alignments in Seaview</vt:lpstr>
      <vt:lpstr>PAML (codeml) the basic model </vt:lpstr>
      <vt:lpstr>sites versus branches</vt:lpstr>
      <vt:lpstr>Sites model(s)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on gene flow in human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2</cp:revision>
  <dcterms:modified xsi:type="dcterms:W3CDTF">2024-11-11T15:44:45Z</dcterms:modified>
  <cp:category/>
</cp:coreProperties>
</file>