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523" r:id="rId3"/>
    <p:sldId id="468" r:id="rId4"/>
    <p:sldId id="936" r:id="rId5"/>
    <p:sldId id="519" r:id="rId6"/>
    <p:sldId id="500" r:id="rId7"/>
    <p:sldId id="502" r:id="rId8"/>
    <p:sldId id="524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7" r:id="rId17"/>
    <p:sldId id="525" r:id="rId18"/>
    <p:sldId id="967" r:id="rId19"/>
    <p:sldId id="968" r:id="rId20"/>
    <p:sldId id="9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1A67D-019C-430B-9192-B8A3CC002D33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02276FD-F21E-4337-8801-0811C84F0F5A}">
      <dgm:prSet phldrT="[Text]" custT="1"/>
      <dgm:spPr/>
      <dgm:t>
        <a:bodyPr/>
        <a:lstStyle/>
        <a:p>
          <a:r>
            <a:rPr lang="en-US" sz="1200" b="1"/>
            <a:t>Calculate number of different nucleotides/amino acids per MSA column (X)</a:t>
          </a:r>
        </a:p>
      </dgm:t>
    </dgm:pt>
    <dgm:pt modelId="{093A87B5-DB71-4723-BE1C-7ADE03FFAF0E}" type="parTrans" cxnId="{705DB34F-B888-499F-B2B8-EAA4964A88C0}">
      <dgm:prSet/>
      <dgm:spPr/>
      <dgm:t>
        <a:bodyPr/>
        <a:lstStyle/>
        <a:p>
          <a:endParaRPr lang="en-US" sz="1200" b="1"/>
        </a:p>
      </dgm:t>
    </dgm:pt>
    <dgm:pt modelId="{E5135470-A219-4CDC-A7D2-B5A4F288EAFB}" type="sibTrans" cxnId="{705DB34F-B888-499F-B2B8-EAA4964A88C0}">
      <dgm:prSet custT="1"/>
      <dgm:spPr>
        <a:solidFill>
          <a:srgbClr val="00B0F0"/>
        </a:solidFill>
      </dgm:spPr>
      <dgm:t>
        <a:bodyPr/>
        <a:lstStyle/>
        <a:p>
          <a:endParaRPr lang="en-US" sz="1200" b="1">
            <a:solidFill>
              <a:srgbClr val="00B0F0"/>
            </a:solidFill>
          </a:endParaRPr>
        </a:p>
      </dgm:t>
    </dgm:pt>
    <dgm:pt modelId="{0585EBDC-C1FC-409B-B794-F9F5733E9CB9}">
      <dgm:prSet phldrT="[Text]" custT="1"/>
      <dgm:spPr/>
      <dgm:t>
        <a:bodyPr/>
        <a:lstStyle/>
        <a:p>
          <a:r>
            <a:rPr lang="en-US" sz="1200" b="1" dirty="0"/>
            <a:t>Calculate number of nucleotides/amino acids substitutions (X-1)</a:t>
          </a:r>
        </a:p>
      </dgm:t>
    </dgm:pt>
    <dgm:pt modelId="{4B745364-66F9-4189-85F6-33CEF0F8E46A}" type="parTrans" cxnId="{97F11B58-9503-40B1-8717-6895B18CFF00}">
      <dgm:prSet/>
      <dgm:spPr/>
      <dgm:t>
        <a:bodyPr/>
        <a:lstStyle/>
        <a:p>
          <a:endParaRPr lang="en-US" sz="1200" b="1"/>
        </a:p>
      </dgm:t>
    </dgm:pt>
    <dgm:pt modelId="{EF5AE252-950C-4E14-A77D-9A200DB12D8C}" type="sibTrans" cxnId="{97F11B58-9503-40B1-8717-6895B18CFF00}">
      <dgm:prSet custT="1"/>
      <dgm:spPr>
        <a:solidFill>
          <a:srgbClr val="00B0F0"/>
        </a:solidFill>
      </dgm:spPr>
      <dgm:t>
        <a:bodyPr/>
        <a:lstStyle/>
        <a:p>
          <a:endParaRPr lang="en-US" sz="1200" b="1"/>
        </a:p>
      </dgm:t>
    </dgm:pt>
    <dgm:pt modelId="{803B44DB-3287-4565-B8CC-7CD489466C52}">
      <dgm:prSet phldrT="[Text]" custT="1"/>
      <dgm:spPr/>
      <dgm:t>
        <a:bodyPr/>
        <a:lstStyle/>
        <a:p>
          <a:r>
            <a:rPr lang="en-US" sz="1200" b="1" dirty="0"/>
            <a:t>Calculate number of synonymous changes</a:t>
          </a:r>
          <a:br>
            <a:rPr lang="en-US" sz="1200" b="1" dirty="0"/>
          </a:br>
          <a:r>
            <a:rPr lang="en-US" sz="1200" b="1" dirty="0" err="1"/>
            <a:t>nucl</a:t>
          </a:r>
          <a:r>
            <a:rPr lang="en-US" sz="1200" b="1" dirty="0"/>
            <a:t> changes – aa changes</a:t>
          </a:r>
        </a:p>
        <a:p>
          <a:endParaRPr lang="en-US" sz="1200" b="1" dirty="0"/>
        </a:p>
      </dgm:t>
    </dgm:pt>
    <dgm:pt modelId="{246592AB-4086-402C-82F4-330E7AD6EAEF}" type="par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2C64F215-2221-479B-AF47-FFD93DDBF5AC}" type="sib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BC9680E4-384E-4570-8F5A-7A74D17836F6}" type="pres">
      <dgm:prSet presAssocID="{2981A67D-019C-430B-9192-B8A3CC002D33}" presName="linearFlow" presStyleCnt="0">
        <dgm:presLayoutVars>
          <dgm:resizeHandles val="exact"/>
        </dgm:presLayoutVars>
      </dgm:prSet>
      <dgm:spPr/>
    </dgm:pt>
    <dgm:pt modelId="{B3730A30-3591-47CA-8723-1FC29892F036}" type="pres">
      <dgm:prSet presAssocID="{302276FD-F21E-4337-8801-0811C84F0F5A}" presName="node" presStyleLbl="node1" presStyleIdx="0" presStyleCnt="3">
        <dgm:presLayoutVars>
          <dgm:bulletEnabled val="1"/>
        </dgm:presLayoutVars>
      </dgm:prSet>
      <dgm:spPr/>
    </dgm:pt>
    <dgm:pt modelId="{84F40F81-F106-43A1-92CE-C2A4D65ECC5F}" type="pres">
      <dgm:prSet presAssocID="{E5135470-A219-4CDC-A7D2-B5A4F288EAFB}" presName="sibTrans" presStyleLbl="sibTrans2D1" presStyleIdx="0" presStyleCnt="2"/>
      <dgm:spPr/>
    </dgm:pt>
    <dgm:pt modelId="{BD3BB03C-78B8-49DD-A0A3-95865AD97865}" type="pres">
      <dgm:prSet presAssocID="{E5135470-A219-4CDC-A7D2-B5A4F288EAFB}" presName="connectorText" presStyleLbl="sibTrans2D1" presStyleIdx="0" presStyleCnt="2"/>
      <dgm:spPr/>
    </dgm:pt>
    <dgm:pt modelId="{B9EDE46B-0221-4076-9877-8C3B07B02C7B}" type="pres">
      <dgm:prSet presAssocID="{0585EBDC-C1FC-409B-B794-F9F5733E9CB9}" presName="node" presStyleLbl="node1" presStyleIdx="1" presStyleCnt="3">
        <dgm:presLayoutVars>
          <dgm:bulletEnabled val="1"/>
        </dgm:presLayoutVars>
      </dgm:prSet>
      <dgm:spPr/>
    </dgm:pt>
    <dgm:pt modelId="{34AF6A92-265C-4442-9F0D-8E0B8C66ABA7}" type="pres">
      <dgm:prSet presAssocID="{EF5AE252-950C-4E14-A77D-9A200DB12D8C}" presName="sibTrans" presStyleLbl="sibTrans2D1" presStyleIdx="1" presStyleCnt="2"/>
      <dgm:spPr/>
    </dgm:pt>
    <dgm:pt modelId="{40EEE4EE-1519-45BA-AAF2-131E126C2F96}" type="pres">
      <dgm:prSet presAssocID="{EF5AE252-950C-4E14-A77D-9A200DB12D8C}" presName="connectorText" presStyleLbl="sibTrans2D1" presStyleIdx="1" presStyleCnt="2"/>
      <dgm:spPr/>
    </dgm:pt>
    <dgm:pt modelId="{277608D4-B72A-46D8-B78A-1C8158D4DC6B}" type="pres">
      <dgm:prSet presAssocID="{803B44DB-3287-4565-B8CC-7CD489466C52}" presName="node" presStyleLbl="node1" presStyleIdx="2" presStyleCnt="3">
        <dgm:presLayoutVars>
          <dgm:bulletEnabled val="1"/>
        </dgm:presLayoutVars>
      </dgm:prSet>
      <dgm:spPr/>
    </dgm:pt>
  </dgm:ptLst>
  <dgm:cxnLst>
    <dgm:cxn modelId="{D0312D1E-36DF-DF48-BDC6-72A65000B4B9}" type="presOf" srcId="{EF5AE252-950C-4E14-A77D-9A200DB12D8C}" destId="{40EEE4EE-1519-45BA-AAF2-131E126C2F96}" srcOrd="1" destOrd="0" presId="urn:microsoft.com/office/officeart/2005/8/layout/process2"/>
    <dgm:cxn modelId="{67C0381E-7202-3447-9149-71742F528B46}" type="presOf" srcId="{803B44DB-3287-4565-B8CC-7CD489466C52}" destId="{277608D4-B72A-46D8-B78A-1C8158D4DC6B}" srcOrd="0" destOrd="0" presId="urn:microsoft.com/office/officeart/2005/8/layout/process2"/>
    <dgm:cxn modelId="{2D21E438-5B89-544D-81FC-6C967535FD0B}" type="presOf" srcId="{2981A67D-019C-430B-9192-B8A3CC002D33}" destId="{BC9680E4-384E-4570-8F5A-7A74D17836F6}" srcOrd="0" destOrd="0" presId="urn:microsoft.com/office/officeart/2005/8/layout/process2"/>
    <dgm:cxn modelId="{705DB34F-B888-499F-B2B8-EAA4964A88C0}" srcId="{2981A67D-019C-430B-9192-B8A3CC002D33}" destId="{302276FD-F21E-4337-8801-0811C84F0F5A}" srcOrd="0" destOrd="0" parTransId="{093A87B5-DB71-4723-BE1C-7ADE03FFAF0E}" sibTransId="{E5135470-A219-4CDC-A7D2-B5A4F288EAFB}"/>
    <dgm:cxn modelId="{97F11B58-9503-40B1-8717-6895B18CFF00}" srcId="{2981A67D-019C-430B-9192-B8A3CC002D33}" destId="{0585EBDC-C1FC-409B-B794-F9F5733E9CB9}" srcOrd="1" destOrd="0" parTransId="{4B745364-66F9-4189-85F6-33CEF0F8E46A}" sibTransId="{EF5AE252-950C-4E14-A77D-9A200DB12D8C}"/>
    <dgm:cxn modelId="{BB219281-B35F-8D42-AAD7-051DBBAD2135}" type="presOf" srcId="{E5135470-A219-4CDC-A7D2-B5A4F288EAFB}" destId="{BD3BB03C-78B8-49DD-A0A3-95865AD97865}" srcOrd="1" destOrd="0" presId="urn:microsoft.com/office/officeart/2005/8/layout/process2"/>
    <dgm:cxn modelId="{7840B1B3-E163-3242-9AA3-4A1FF67436C0}" type="presOf" srcId="{E5135470-A219-4CDC-A7D2-B5A4F288EAFB}" destId="{84F40F81-F106-43A1-92CE-C2A4D65ECC5F}" srcOrd="0" destOrd="0" presId="urn:microsoft.com/office/officeart/2005/8/layout/process2"/>
    <dgm:cxn modelId="{12B19FB6-A634-324B-B0A0-623A5B21E522}" type="presOf" srcId="{0585EBDC-C1FC-409B-B794-F9F5733E9CB9}" destId="{B9EDE46B-0221-4076-9877-8C3B07B02C7B}" srcOrd="0" destOrd="0" presId="urn:microsoft.com/office/officeart/2005/8/layout/process2"/>
    <dgm:cxn modelId="{0F5C80C8-E3EC-6C41-AF07-F09DA3803F83}" type="presOf" srcId="{EF5AE252-950C-4E14-A77D-9A200DB12D8C}" destId="{34AF6A92-265C-4442-9F0D-8E0B8C66ABA7}" srcOrd="0" destOrd="0" presId="urn:microsoft.com/office/officeart/2005/8/layout/process2"/>
    <dgm:cxn modelId="{9E503BD1-99B6-4743-BF42-B4F8CE9FB695}" srcId="{2981A67D-019C-430B-9192-B8A3CC002D33}" destId="{803B44DB-3287-4565-B8CC-7CD489466C52}" srcOrd="2" destOrd="0" parTransId="{246592AB-4086-402C-82F4-330E7AD6EAEF}" sibTransId="{2C64F215-2221-479B-AF47-FFD93DDBF5AC}"/>
    <dgm:cxn modelId="{56DDA0DF-017E-6346-87DD-A13B9751E892}" type="presOf" srcId="{302276FD-F21E-4337-8801-0811C84F0F5A}" destId="{B3730A30-3591-47CA-8723-1FC29892F036}" srcOrd="0" destOrd="0" presId="urn:microsoft.com/office/officeart/2005/8/layout/process2"/>
    <dgm:cxn modelId="{B81EB052-2527-044F-8275-B46999E59540}" type="presParOf" srcId="{BC9680E4-384E-4570-8F5A-7A74D17836F6}" destId="{B3730A30-3591-47CA-8723-1FC29892F036}" srcOrd="0" destOrd="0" presId="urn:microsoft.com/office/officeart/2005/8/layout/process2"/>
    <dgm:cxn modelId="{32266FF8-08D4-4343-84F7-BD43C518D54C}" type="presParOf" srcId="{BC9680E4-384E-4570-8F5A-7A74D17836F6}" destId="{84F40F81-F106-43A1-92CE-C2A4D65ECC5F}" srcOrd="1" destOrd="0" presId="urn:microsoft.com/office/officeart/2005/8/layout/process2"/>
    <dgm:cxn modelId="{FC6AFCE7-B41F-9D44-9E8B-D4AFDB2F5A62}" type="presParOf" srcId="{84F40F81-F106-43A1-92CE-C2A4D65ECC5F}" destId="{BD3BB03C-78B8-49DD-A0A3-95865AD97865}" srcOrd="0" destOrd="0" presId="urn:microsoft.com/office/officeart/2005/8/layout/process2"/>
    <dgm:cxn modelId="{B2E82D4A-8B91-CB4D-877E-53E922EA3AD7}" type="presParOf" srcId="{BC9680E4-384E-4570-8F5A-7A74D17836F6}" destId="{B9EDE46B-0221-4076-9877-8C3B07B02C7B}" srcOrd="2" destOrd="0" presId="urn:microsoft.com/office/officeart/2005/8/layout/process2"/>
    <dgm:cxn modelId="{F9F1EC73-49A6-CF47-9596-5DB1D1D57939}" type="presParOf" srcId="{BC9680E4-384E-4570-8F5A-7A74D17836F6}" destId="{34AF6A92-265C-4442-9F0D-8E0B8C66ABA7}" srcOrd="3" destOrd="0" presId="urn:microsoft.com/office/officeart/2005/8/layout/process2"/>
    <dgm:cxn modelId="{2D6C1CA2-EA92-CE42-813E-6B82CEAB15EC}" type="presParOf" srcId="{34AF6A92-265C-4442-9F0D-8E0B8C66ABA7}" destId="{40EEE4EE-1519-45BA-AAF2-131E126C2F96}" srcOrd="0" destOrd="0" presId="urn:microsoft.com/office/officeart/2005/8/layout/process2"/>
    <dgm:cxn modelId="{8E59F576-38A5-D54F-9404-BAE7AFC2C332}" type="presParOf" srcId="{BC9680E4-384E-4570-8F5A-7A74D17836F6}" destId="{277608D4-B72A-46D8-B78A-1C8158D4DC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1A67D-019C-430B-9192-B8A3CC002D33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02276FD-F21E-4337-8801-0811C84F0F5A}">
      <dgm:prSet phldrT="[Text]" custT="1"/>
      <dgm:spPr/>
      <dgm:t>
        <a:bodyPr/>
        <a:lstStyle/>
        <a:p>
          <a:r>
            <a:rPr lang="en-US" sz="1200" b="1"/>
            <a:t>Calculate MSA nucleotide frequencies (%A,%T,%G,%C)</a:t>
          </a:r>
        </a:p>
      </dgm:t>
    </dgm:pt>
    <dgm:pt modelId="{093A87B5-DB71-4723-BE1C-7ADE03FFAF0E}" type="parTrans" cxnId="{705DB34F-B888-499F-B2B8-EAA4964A88C0}">
      <dgm:prSet/>
      <dgm:spPr/>
      <dgm:t>
        <a:bodyPr/>
        <a:lstStyle/>
        <a:p>
          <a:endParaRPr lang="en-US" sz="1200" b="1"/>
        </a:p>
      </dgm:t>
    </dgm:pt>
    <dgm:pt modelId="{E5135470-A219-4CDC-A7D2-B5A4F288EAFB}" type="sibTrans" cxnId="{705DB34F-B888-499F-B2B8-EAA4964A88C0}">
      <dgm:prSet custT="1"/>
      <dgm:spPr>
        <a:solidFill>
          <a:srgbClr val="00B0F0"/>
        </a:solidFill>
      </dgm:spPr>
      <dgm:t>
        <a:bodyPr/>
        <a:lstStyle/>
        <a:p>
          <a:endParaRPr lang="en-US" sz="1200" b="1">
            <a:solidFill>
              <a:srgbClr val="00B0F0"/>
            </a:solidFill>
          </a:endParaRPr>
        </a:p>
      </dgm:t>
    </dgm:pt>
    <dgm:pt modelId="{0585EBDC-C1FC-409B-B794-F9F5733E9CB9}">
      <dgm:prSet phldrT="[Text]" custT="1"/>
      <dgm:spPr/>
      <dgm:t>
        <a:bodyPr/>
        <a:lstStyle/>
        <a:p>
          <a:r>
            <a:rPr lang="en-US" sz="1200" b="1"/>
            <a:t>Introduce a given number of random substitutions ( at any position) based on inferred base frequencies</a:t>
          </a:r>
        </a:p>
      </dgm:t>
    </dgm:pt>
    <dgm:pt modelId="{4B745364-66F9-4189-85F6-33CEF0F8E46A}" type="parTrans" cxnId="{97F11B58-9503-40B1-8717-6895B18CFF00}">
      <dgm:prSet/>
      <dgm:spPr/>
      <dgm:t>
        <a:bodyPr/>
        <a:lstStyle/>
        <a:p>
          <a:endParaRPr lang="en-US" sz="1200" b="1"/>
        </a:p>
      </dgm:t>
    </dgm:pt>
    <dgm:pt modelId="{EF5AE252-950C-4E14-A77D-9A200DB12D8C}" type="sibTrans" cxnId="{97F11B58-9503-40B1-8717-6895B18CFF00}">
      <dgm:prSet custT="1"/>
      <dgm:spPr>
        <a:solidFill>
          <a:srgbClr val="00B0F0"/>
        </a:solidFill>
      </dgm:spPr>
      <dgm:t>
        <a:bodyPr/>
        <a:lstStyle/>
        <a:p>
          <a:endParaRPr lang="en-US" sz="1200" b="1"/>
        </a:p>
      </dgm:t>
    </dgm:pt>
    <dgm:pt modelId="{803B44DB-3287-4565-B8CC-7CD489466C52}">
      <dgm:prSet phldrT="[Text]" custT="1"/>
      <dgm:spPr/>
      <dgm:t>
        <a:bodyPr/>
        <a:lstStyle/>
        <a:p>
          <a:r>
            <a:rPr lang="en-US" sz="1200" b="1"/>
            <a:t>Compare translated mutated codon with the initial translated codon and count synonymous and non-synonymous substitutions</a:t>
          </a:r>
        </a:p>
      </dgm:t>
    </dgm:pt>
    <dgm:pt modelId="{246592AB-4086-402C-82F4-330E7AD6EAEF}" type="par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2C64F215-2221-479B-AF47-FFD93DDBF5AC}" type="sib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BC9680E4-384E-4570-8F5A-7A74D17836F6}" type="pres">
      <dgm:prSet presAssocID="{2981A67D-019C-430B-9192-B8A3CC002D33}" presName="linearFlow" presStyleCnt="0">
        <dgm:presLayoutVars>
          <dgm:resizeHandles val="exact"/>
        </dgm:presLayoutVars>
      </dgm:prSet>
      <dgm:spPr/>
    </dgm:pt>
    <dgm:pt modelId="{B3730A30-3591-47CA-8723-1FC29892F036}" type="pres">
      <dgm:prSet presAssocID="{302276FD-F21E-4337-8801-0811C84F0F5A}" presName="node" presStyleLbl="node1" presStyleIdx="0" presStyleCnt="3">
        <dgm:presLayoutVars>
          <dgm:bulletEnabled val="1"/>
        </dgm:presLayoutVars>
      </dgm:prSet>
      <dgm:spPr/>
    </dgm:pt>
    <dgm:pt modelId="{84F40F81-F106-43A1-92CE-C2A4D65ECC5F}" type="pres">
      <dgm:prSet presAssocID="{E5135470-A219-4CDC-A7D2-B5A4F288EAFB}" presName="sibTrans" presStyleLbl="sibTrans2D1" presStyleIdx="0" presStyleCnt="2"/>
      <dgm:spPr/>
    </dgm:pt>
    <dgm:pt modelId="{BD3BB03C-78B8-49DD-A0A3-95865AD97865}" type="pres">
      <dgm:prSet presAssocID="{E5135470-A219-4CDC-A7D2-B5A4F288EAFB}" presName="connectorText" presStyleLbl="sibTrans2D1" presStyleIdx="0" presStyleCnt="2"/>
      <dgm:spPr/>
    </dgm:pt>
    <dgm:pt modelId="{B9EDE46B-0221-4076-9877-8C3B07B02C7B}" type="pres">
      <dgm:prSet presAssocID="{0585EBDC-C1FC-409B-B794-F9F5733E9CB9}" presName="node" presStyleLbl="node1" presStyleIdx="1" presStyleCnt="3">
        <dgm:presLayoutVars>
          <dgm:bulletEnabled val="1"/>
        </dgm:presLayoutVars>
      </dgm:prSet>
      <dgm:spPr/>
    </dgm:pt>
    <dgm:pt modelId="{34AF6A92-265C-4442-9F0D-8E0B8C66ABA7}" type="pres">
      <dgm:prSet presAssocID="{EF5AE252-950C-4E14-A77D-9A200DB12D8C}" presName="sibTrans" presStyleLbl="sibTrans2D1" presStyleIdx="1" presStyleCnt="2"/>
      <dgm:spPr/>
    </dgm:pt>
    <dgm:pt modelId="{40EEE4EE-1519-45BA-AAF2-131E126C2F96}" type="pres">
      <dgm:prSet presAssocID="{EF5AE252-950C-4E14-A77D-9A200DB12D8C}" presName="connectorText" presStyleLbl="sibTrans2D1" presStyleIdx="1" presStyleCnt="2"/>
      <dgm:spPr/>
    </dgm:pt>
    <dgm:pt modelId="{277608D4-B72A-46D8-B78A-1C8158D4DC6B}" type="pres">
      <dgm:prSet presAssocID="{803B44DB-3287-4565-B8CC-7CD489466C52}" presName="node" presStyleLbl="node1" presStyleIdx="2" presStyleCnt="3">
        <dgm:presLayoutVars>
          <dgm:bulletEnabled val="1"/>
        </dgm:presLayoutVars>
      </dgm:prSet>
      <dgm:spPr/>
    </dgm:pt>
  </dgm:ptLst>
  <dgm:cxnLst>
    <dgm:cxn modelId="{B4836443-21A0-7C4E-8875-9ACF30BE6DE4}" type="presOf" srcId="{803B44DB-3287-4565-B8CC-7CD489466C52}" destId="{277608D4-B72A-46D8-B78A-1C8158D4DC6B}" srcOrd="0" destOrd="0" presId="urn:microsoft.com/office/officeart/2005/8/layout/process2"/>
    <dgm:cxn modelId="{705DB34F-B888-499F-B2B8-EAA4964A88C0}" srcId="{2981A67D-019C-430B-9192-B8A3CC002D33}" destId="{302276FD-F21E-4337-8801-0811C84F0F5A}" srcOrd="0" destOrd="0" parTransId="{093A87B5-DB71-4723-BE1C-7ADE03FFAF0E}" sibTransId="{E5135470-A219-4CDC-A7D2-B5A4F288EAFB}"/>
    <dgm:cxn modelId="{97F11B58-9503-40B1-8717-6895B18CFF00}" srcId="{2981A67D-019C-430B-9192-B8A3CC002D33}" destId="{0585EBDC-C1FC-409B-B794-F9F5733E9CB9}" srcOrd="1" destOrd="0" parTransId="{4B745364-66F9-4189-85F6-33CEF0F8E46A}" sibTransId="{EF5AE252-950C-4E14-A77D-9A200DB12D8C}"/>
    <dgm:cxn modelId="{07D6E26D-FE42-754B-B8C9-E1B4A058F9F3}" type="presOf" srcId="{302276FD-F21E-4337-8801-0811C84F0F5A}" destId="{B3730A30-3591-47CA-8723-1FC29892F036}" srcOrd="0" destOrd="0" presId="urn:microsoft.com/office/officeart/2005/8/layout/process2"/>
    <dgm:cxn modelId="{3B41F49C-74D6-E845-942B-2582457DFE89}" type="presOf" srcId="{E5135470-A219-4CDC-A7D2-B5A4F288EAFB}" destId="{84F40F81-F106-43A1-92CE-C2A4D65ECC5F}" srcOrd="0" destOrd="0" presId="urn:microsoft.com/office/officeart/2005/8/layout/process2"/>
    <dgm:cxn modelId="{0A9A98C5-3BEA-F943-8AA2-B1688B5CE204}" type="presOf" srcId="{EF5AE252-950C-4E14-A77D-9A200DB12D8C}" destId="{40EEE4EE-1519-45BA-AAF2-131E126C2F96}" srcOrd="1" destOrd="0" presId="urn:microsoft.com/office/officeart/2005/8/layout/process2"/>
    <dgm:cxn modelId="{9E503BD1-99B6-4743-BF42-B4F8CE9FB695}" srcId="{2981A67D-019C-430B-9192-B8A3CC002D33}" destId="{803B44DB-3287-4565-B8CC-7CD489466C52}" srcOrd="2" destOrd="0" parTransId="{246592AB-4086-402C-82F4-330E7AD6EAEF}" sibTransId="{2C64F215-2221-479B-AF47-FFD93DDBF5AC}"/>
    <dgm:cxn modelId="{F1B631D5-CB6C-FC48-AF7C-D0D263F12752}" type="presOf" srcId="{EF5AE252-950C-4E14-A77D-9A200DB12D8C}" destId="{34AF6A92-265C-4442-9F0D-8E0B8C66ABA7}" srcOrd="0" destOrd="0" presId="urn:microsoft.com/office/officeart/2005/8/layout/process2"/>
    <dgm:cxn modelId="{11327DD8-7EC5-1E43-B585-CF34121BEB72}" type="presOf" srcId="{0585EBDC-C1FC-409B-B794-F9F5733E9CB9}" destId="{B9EDE46B-0221-4076-9877-8C3B07B02C7B}" srcOrd="0" destOrd="0" presId="urn:microsoft.com/office/officeart/2005/8/layout/process2"/>
    <dgm:cxn modelId="{0E02F7E2-3AD2-2B4A-9855-04744EB8AD7F}" type="presOf" srcId="{2981A67D-019C-430B-9192-B8A3CC002D33}" destId="{BC9680E4-384E-4570-8F5A-7A74D17836F6}" srcOrd="0" destOrd="0" presId="urn:microsoft.com/office/officeart/2005/8/layout/process2"/>
    <dgm:cxn modelId="{564E26E5-3716-6F47-A7D1-FF309238FB07}" type="presOf" srcId="{E5135470-A219-4CDC-A7D2-B5A4F288EAFB}" destId="{BD3BB03C-78B8-49DD-A0A3-95865AD97865}" srcOrd="1" destOrd="0" presId="urn:microsoft.com/office/officeart/2005/8/layout/process2"/>
    <dgm:cxn modelId="{F328E4F4-9424-6844-B181-48F1F72B6BFA}" type="presParOf" srcId="{BC9680E4-384E-4570-8F5A-7A74D17836F6}" destId="{B3730A30-3591-47CA-8723-1FC29892F036}" srcOrd="0" destOrd="0" presId="urn:microsoft.com/office/officeart/2005/8/layout/process2"/>
    <dgm:cxn modelId="{226C29B6-1AAE-F940-AC38-ECFB6903F929}" type="presParOf" srcId="{BC9680E4-384E-4570-8F5A-7A74D17836F6}" destId="{84F40F81-F106-43A1-92CE-C2A4D65ECC5F}" srcOrd="1" destOrd="0" presId="urn:microsoft.com/office/officeart/2005/8/layout/process2"/>
    <dgm:cxn modelId="{B1262757-F44C-2040-B9DB-259D1AEE57D4}" type="presParOf" srcId="{84F40F81-F106-43A1-92CE-C2A4D65ECC5F}" destId="{BD3BB03C-78B8-49DD-A0A3-95865AD97865}" srcOrd="0" destOrd="0" presId="urn:microsoft.com/office/officeart/2005/8/layout/process2"/>
    <dgm:cxn modelId="{BA7BC0BD-1474-0C41-BFC1-2F7EA12D037D}" type="presParOf" srcId="{BC9680E4-384E-4570-8F5A-7A74D17836F6}" destId="{B9EDE46B-0221-4076-9877-8C3B07B02C7B}" srcOrd="2" destOrd="0" presId="urn:microsoft.com/office/officeart/2005/8/layout/process2"/>
    <dgm:cxn modelId="{428B9CDB-3784-5849-BF6B-18B223BA98F4}" type="presParOf" srcId="{BC9680E4-384E-4570-8F5A-7A74D17836F6}" destId="{34AF6A92-265C-4442-9F0D-8E0B8C66ABA7}" srcOrd="3" destOrd="0" presId="urn:microsoft.com/office/officeart/2005/8/layout/process2"/>
    <dgm:cxn modelId="{83A79AE4-77E2-A14F-AA6E-6DD3129E7DFA}" type="presParOf" srcId="{34AF6A92-265C-4442-9F0D-8E0B8C66ABA7}" destId="{40EEE4EE-1519-45BA-AAF2-131E126C2F96}" srcOrd="0" destOrd="0" presId="urn:microsoft.com/office/officeart/2005/8/layout/process2"/>
    <dgm:cxn modelId="{3018DD18-EC4A-C54B-AC21-FE594AC6AEEA}" type="presParOf" srcId="{BC9680E4-384E-4570-8F5A-7A74D17836F6}" destId="{277608D4-B72A-46D8-B78A-1C8158D4DC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30A30-3591-47CA-8723-1FC29892F036}">
      <dsp:nvSpPr>
        <dsp:cNvPr id="0" name=""/>
        <dsp:cNvSpPr/>
      </dsp:nvSpPr>
      <dsp:spPr>
        <a:xfrm>
          <a:off x="108526" y="0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Calculate number of different nucleotides/amino acids per MSA column (X)</a:t>
          </a:r>
        </a:p>
      </dsp:txBody>
      <dsp:txXfrm>
        <a:off x="146136" y="37610"/>
        <a:ext cx="2236180" cy="1208891"/>
      </dsp:txXfrm>
    </dsp:sp>
    <dsp:sp modelId="{84F40F81-F106-43A1-92CE-C2A4D65ECC5F}">
      <dsp:nvSpPr>
        <dsp:cNvPr id="0" name=""/>
        <dsp:cNvSpPr/>
      </dsp:nvSpPr>
      <dsp:spPr>
        <a:xfrm rot="5400000">
          <a:off x="1023456" y="1316214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00B0F0"/>
            </a:solidFill>
          </a:endParaRPr>
        </a:p>
      </dsp:txBody>
      <dsp:txXfrm rot="-5400000">
        <a:off x="1090872" y="1364368"/>
        <a:ext cx="346710" cy="337079"/>
      </dsp:txXfrm>
    </dsp:sp>
    <dsp:sp modelId="{B9EDE46B-0221-4076-9877-8C3B07B02C7B}">
      <dsp:nvSpPr>
        <dsp:cNvPr id="0" name=""/>
        <dsp:cNvSpPr/>
      </dsp:nvSpPr>
      <dsp:spPr>
        <a:xfrm>
          <a:off x="108526" y="1926167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Calculate number of nucleotides/amino acids substitutions (X-1)</a:t>
          </a:r>
        </a:p>
      </dsp:txBody>
      <dsp:txXfrm>
        <a:off x="146136" y="1963777"/>
        <a:ext cx="2236180" cy="1208891"/>
      </dsp:txXfrm>
    </dsp:sp>
    <dsp:sp modelId="{34AF6A92-265C-4442-9F0D-8E0B8C66ABA7}">
      <dsp:nvSpPr>
        <dsp:cNvPr id="0" name=""/>
        <dsp:cNvSpPr/>
      </dsp:nvSpPr>
      <dsp:spPr>
        <a:xfrm rot="5400000">
          <a:off x="1023456" y="3242381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-5400000">
        <a:off x="1090872" y="3290535"/>
        <a:ext cx="346710" cy="337079"/>
      </dsp:txXfrm>
    </dsp:sp>
    <dsp:sp modelId="{277608D4-B72A-46D8-B78A-1C8158D4DC6B}">
      <dsp:nvSpPr>
        <dsp:cNvPr id="0" name=""/>
        <dsp:cNvSpPr/>
      </dsp:nvSpPr>
      <dsp:spPr>
        <a:xfrm>
          <a:off x="108526" y="3852334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Calculate number of synonymous changes</a:t>
          </a:r>
          <a:br>
            <a:rPr lang="en-US" sz="1200" b="1" kern="1200" dirty="0"/>
          </a:br>
          <a:r>
            <a:rPr lang="en-US" sz="1200" b="1" kern="1200" dirty="0" err="1"/>
            <a:t>nucl</a:t>
          </a:r>
          <a:r>
            <a:rPr lang="en-US" sz="1200" b="1" kern="1200" dirty="0"/>
            <a:t> changes – aa changes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146136" y="3889944"/>
        <a:ext cx="2236180" cy="120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30A30-3591-47CA-8723-1FC29892F036}">
      <dsp:nvSpPr>
        <dsp:cNvPr id="0" name=""/>
        <dsp:cNvSpPr/>
      </dsp:nvSpPr>
      <dsp:spPr>
        <a:xfrm>
          <a:off x="108526" y="0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Calculate MSA nucleotide frequencies (%A,%T,%G,%C)</a:t>
          </a:r>
        </a:p>
      </dsp:txBody>
      <dsp:txXfrm>
        <a:off x="146136" y="37610"/>
        <a:ext cx="2236180" cy="1208891"/>
      </dsp:txXfrm>
    </dsp:sp>
    <dsp:sp modelId="{84F40F81-F106-43A1-92CE-C2A4D65ECC5F}">
      <dsp:nvSpPr>
        <dsp:cNvPr id="0" name=""/>
        <dsp:cNvSpPr/>
      </dsp:nvSpPr>
      <dsp:spPr>
        <a:xfrm rot="5400000">
          <a:off x="1023456" y="1316214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00B0F0"/>
            </a:solidFill>
          </a:endParaRPr>
        </a:p>
      </dsp:txBody>
      <dsp:txXfrm rot="-5400000">
        <a:off x="1090872" y="1364368"/>
        <a:ext cx="346710" cy="337079"/>
      </dsp:txXfrm>
    </dsp:sp>
    <dsp:sp modelId="{B9EDE46B-0221-4076-9877-8C3B07B02C7B}">
      <dsp:nvSpPr>
        <dsp:cNvPr id="0" name=""/>
        <dsp:cNvSpPr/>
      </dsp:nvSpPr>
      <dsp:spPr>
        <a:xfrm>
          <a:off x="108526" y="1926167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Introduce a given number of random substitutions ( at any position) based on inferred base frequencies</a:t>
          </a:r>
        </a:p>
      </dsp:txBody>
      <dsp:txXfrm>
        <a:off x="146136" y="1963777"/>
        <a:ext cx="2236180" cy="1208891"/>
      </dsp:txXfrm>
    </dsp:sp>
    <dsp:sp modelId="{34AF6A92-265C-4442-9F0D-8E0B8C66ABA7}">
      <dsp:nvSpPr>
        <dsp:cNvPr id="0" name=""/>
        <dsp:cNvSpPr/>
      </dsp:nvSpPr>
      <dsp:spPr>
        <a:xfrm rot="5400000">
          <a:off x="1023456" y="3242381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-5400000">
        <a:off x="1090872" y="3290535"/>
        <a:ext cx="346710" cy="337079"/>
      </dsp:txXfrm>
    </dsp:sp>
    <dsp:sp modelId="{277608D4-B72A-46D8-B78A-1C8158D4DC6B}">
      <dsp:nvSpPr>
        <dsp:cNvPr id="0" name=""/>
        <dsp:cNvSpPr/>
      </dsp:nvSpPr>
      <dsp:spPr>
        <a:xfrm>
          <a:off x="108526" y="3852334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Compare translated mutated codon with the initial translated codon and count synonymous and non-synonymous substitutions</a:t>
          </a:r>
        </a:p>
      </dsp:txBody>
      <dsp:txXfrm>
        <a:off x="146136" y="3889944"/>
        <a:ext cx="2236180" cy="120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28670-33E2-D548-A3BC-8C734B460949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201D-B519-5B4F-A081-54E252C0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51EEF113-3A2C-3F42-90F7-753F036C1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0F852E82-54BF-084A-98CE-BD3038B46A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Syntenic arrangement  is valid only for Rhodobacterales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Widespread presence of RcGTA clusters, pattern of RcGTA-gene like distribution in these species and the results of phylogenetic analyses in these species suggest a prokaryotic ancestor of all alpha-proteobacteria contained RcGTA-like genes.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F9C2547A-EFF0-E24C-AC93-5E844085E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C44D9-B0CE-FA4D-AA7C-6AA112A3C371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0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n-ea"/>
                <a:cs typeface="+mn-cs"/>
              </a:rPr>
              <a:t>The ratio of non-synonymous-to-synonymous (</a:t>
            </a:r>
            <a:r>
              <a:rPr lang="en-US" err="1">
                <a:ea typeface="+mn-ea"/>
                <a:cs typeface="+mn-cs"/>
              </a:rPr>
              <a:t>dN</a:t>
            </a:r>
            <a:r>
              <a:rPr lang="en-US">
                <a:ea typeface="+mn-ea"/>
                <a:cs typeface="+mn-cs"/>
              </a:rPr>
              <a:t>/</a:t>
            </a:r>
            <a:r>
              <a:rPr lang="en-US" err="1">
                <a:ea typeface="+mn-ea"/>
                <a:cs typeface="+mn-cs"/>
              </a:rPr>
              <a:t>dS</a:t>
            </a:r>
            <a:r>
              <a:rPr lang="en-US">
                <a:ea typeface="+mn-ea"/>
                <a:cs typeface="+mn-cs"/>
              </a:rPr>
              <a:t>, or ω) codon substitution rates can be used as an indication of the selective pressure acting on a protein-coding gene. If a gene (or gene segment) is under purifying selection, non-synonymous mutations (that is, mutations resulting in a change of the encoded amino acid) will be selected against, resulting in ω &lt; 1. In neutrally evolving proteins, synonymous and non-synonymous mutations will be fixed at approximately the same rate, resulting in ω = 1. Because different regions of a protein-coding gene may be under different selective constraints, codons can be divided into two categories: those with ω &lt; 1 (yellow; the estimated ω is indicated on the bar) and those with ω fixed to 1 (green); the estimated proportion of codons in each category is given on the horizontal axis. </a:t>
            </a:r>
            <a:endParaRPr lang="en-US"/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EE8DA-81B8-3443-9913-6A5A87434D2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6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0AEEC-CA64-AA42-827E-C7E2FE66C2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27C16-7052-3348-8190-02BC9C3E63B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72B66-CFD7-B440-921D-BF8F01F1B78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C201D-B519-5B4F-A081-54E252C033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1BE-7D86-F833-68A2-69B1CED8C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9BC3E-6391-E464-8C0F-2A1CED395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F291-3C5C-D1C5-4440-1BBEB195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62AE-087F-23C3-B39C-309C1BFC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F15D7-A03B-6801-1B53-5F41491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4F8E-9484-27A7-0702-B9BD63C8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6CA3E-D4F2-3622-8DAC-71CE8029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DAE1-2A76-1934-DDA9-136EC6CB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8D0A-FB29-3DCC-41B3-7410048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2B52A-EECD-CD81-67F4-A5E37068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C095F-858B-B632-8635-F3D5D885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37CAC-E780-8ECC-7B4B-4BBB41F0E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4548-845F-9238-6481-F6CCD03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20E0-453C-1839-6E3A-871DFE64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460C-E66F-589D-0448-7585B1E6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D2C0-4639-1A58-6556-B4D32620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2DD6-FD7F-1C7D-9587-B64E3041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4D00-F21B-E763-9F13-DE1D93D2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6A226-23D2-50B8-C080-A40D060F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C19C-2397-3E87-923B-18F6CB1E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5945-4D94-E8AF-DCC2-8A0A38A0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3619A-AA9F-EA95-D63E-90907F78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151B-34B9-8F22-3C3D-2CCFA028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EAD4E-6233-7B86-8197-033239FC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B200-2F1C-8F29-9970-4E6F2F86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73A-CCC7-8F6D-5621-B1024C83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CC12-E977-7C44-2D44-64F61852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71271-9928-6F96-F329-CF7E210B1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BD38-42D9-1293-4EF1-93467A0F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38F0E-540D-875A-0B73-676E8258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F4E85-58A9-74B7-0178-0A6FE611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3B9F-3D0F-E564-591A-05BD2A7E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A592-BEF1-BA18-8B3E-5AD22B23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C4BA2-2B8F-6028-48C4-459230D19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48775-3FEE-1095-298C-2A66CA98B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C7F04-B6A9-3B87-2A69-51239939F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6B0AE-143F-358C-FF02-633A4809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84E6B-8425-734C-CFCA-C2AC416D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C9A1C-7A6B-5054-4CDC-D9514A5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285-EA26-69C1-3122-BF43278B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D941-20A7-2B7F-4F9E-F93A19F0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11E3E-33B4-AA6B-0D5F-0342EF25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402E9-6E8E-DEF5-65A8-6C61AE01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09D9F-9C03-E1A1-E33F-801A65F6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168A6-C871-4196-4397-6B21FCAF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4DA00-70CB-C016-704A-16D6C873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7779-DF6F-C191-C07C-A4047FF1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5D25-CABA-8A1E-B61E-A10E2754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88BB4-EBB5-DB1C-217A-5A65499B1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EBA2D-3944-51BB-B68B-F28A1631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499B5-9336-3657-E708-8B003B63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11E3E-C15A-7443-C30D-C3CEF838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543B-E3B2-C716-D000-7EDC694F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4EEF7-BE1A-9E14-F138-8C18C2892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EC7B8-5CC6-1132-AA7B-C60A4710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5B7CA-11A2-B232-55C6-8DC31058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458CD-34AF-4882-1319-EC4FA08D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7FB77-7C9D-034F-6953-E37241ED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8FA77-F476-9526-7035-32022D4E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AB7CE-FDE8-C078-544F-BE735AE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FB09-DD32-586F-06C4-602E4BD74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20DE-1BEC-4F46-9439-B369E85F58A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D836-02C8-F569-2771-7BDDD2314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9ED6-A701-0835-9C00-CD560286E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DBA9-934A-AE4D-9BCE-271D7F2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sciencedirect.com/science/article/pii/S0966842X16301421?via=ihub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ture.com/articles/nrg396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rresearch.fieldofscience.com/2018/01/might-gta-be-vaccination-system-for.html?utm_source=feedburner&amp;utm_medium=feed&amp;utm_campaign=Feed:+RRResearch+(RRResearch)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rresearch.fieldofscience.com/2018/01/might-gta-be-vaccination-system-for.html?utm_source=feedburner&amp;utm_medium=feed&amp;utm_campaign=Feed:+RRResearch+(RRResearch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9133-E0C4-4449-B988-E786AE377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76" y="2514600"/>
            <a:ext cx="10754139" cy="1223624"/>
          </a:xfrm>
        </p:spPr>
        <p:txBody>
          <a:bodyPr>
            <a:normAutofit/>
          </a:bodyPr>
          <a:lstStyle/>
          <a:p>
            <a:r>
              <a:rPr lang="en-US" sz="4400" dirty="0" err="1"/>
              <a:t>dN</a:t>
            </a:r>
            <a:r>
              <a:rPr lang="en-US" sz="4400" dirty="0"/>
              <a:t>/</a:t>
            </a:r>
            <a:r>
              <a:rPr lang="en-US" sz="4400" dirty="0" err="1"/>
              <a:t>dS</a:t>
            </a:r>
            <a:r>
              <a:rPr lang="en-US" sz="4400" dirty="0"/>
              <a:t> &lt;1  - A positive contribution to fitness?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8619F-4C82-FE77-21D1-D515FB41496E}"/>
              </a:ext>
            </a:extLst>
          </p:cNvPr>
          <p:cNvSpPr txBox="1"/>
          <p:nvPr/>
        </p:nvSpPr>
        <p:spPr>
          <a:xfrm>
            <a:off x="3736219" y="897948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MCB3421 2023 class 23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2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2651"/>
            <a:ext cx="55245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1752600" y="30480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Vincent Daubin and Howard Ochman: Bacterial Genomes as New Gene Homes: The Genealogy of ORFans in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E. coli.  Genome Research 14:1036-1042, 2004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1524000" y="2841626"/>
            <a:ext cx="3048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ratio of non-synonymous to synonymous substitutions for genes found only in the E.coli - Salmonella clade is lower than 1, but larger than for more widely distributed genes.  </a:t>
            </a:r>
          </a:p>
        </p:txBody>
      </p:sp>
      <p:sp>
        <p:nvSpPr>
          <p:cNvPr id="158724" name="Line 5"/>
          <p:cNvSpPr>
            <a:spLocks noChangeShapeType="1"/>
          </p:cNvSpPr>
          <p:nvPr/>
        </p:nvSpPr>
        <p:spPr bwMode="auto">
          <a:xfrm>
            <a:off x="3763963" y="3352800"/>
            <a:ext cx="2895600" cy="0"/>
          </a:xfrm>
          <a:prstGeom prst="line">
            <a:avLst/>
          </a:prstGeom>
          <a:noFill/>
          <a:ln w="76200">
            <a:solidFill>
              <a:srgbClr val="5BD75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5" name="Text Box 6"/>
          <p:cNvSpPr txBox="1">
            <a:spLocks noChangeArrowheads="1"/>
          </p:cNvSpPr>
          <p:nvPr/>
        </p:nvSpPr>
        <p:spPr bwMode="auto">
          <a:xfrm>
            <a:off x="4419600" y="6035676"/>
            <a:ext cx="637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Fig. 3 from Vincent Daubin and Howard Ochman,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Genome Research 14:1036-1042, 2004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58726" name="Straight Arrow Connector 6"/>
          <p:cNvCxnSpPr>
            <a:cxnSpLocks noChangeShapeType="1"/>
          </p:cNvCxnSpPr>
          <p:nvPr/>
        </p:nvCxnSpPr>
        <p:spPr bwMode="auto">
          <a:xfrm flipV="1">
            <a:off x="6245225" y="5318125"/>
            <a:ext cx="3479800" cy="79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727" name="TextBox 7"/>
          <p:cNvSpPr txBox="1">
            <a:spLocks noChangeArrowheads="1"/>
          </p:cNvSpPr>
          <p:nvPr/>
        </p:nvSpPr>
        <p:spPr bwMode="auto">
          <a:xfrm>
            <a:off x="6462714" y="4987926"/>
            <a:ext cx="326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Increasing phylogenetic depth</a:t>
            </a:r>
          </a:p>
        </p:txBody>
      </p:sp>
    </p:spTree>
    <p:extLst>
      <p:ext uri="{BB962C8B-B14F-4D97-AF65-F5344CB8AC3E}">
        <p14:creationId xmlns:p14="http://schemas.microsoft.com/office/powerpoint/2010/main" val="785650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Object 2"/>
          <p:cNvGraphicFramePr>
            <a:graphicFrameLocks noChangeAspect="1"/>
          </p:cNvGraphicFramePr>
          <p:nvPr/>
        </p:nvGraphicFramePr>
        <p:xfrm>
          <a:off x="2882349" y="1553740"/>
          <a:ext cx="5860425" cy="439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095238" imgH="4572396" progId="">
                  <p:embed/>
                </p:oleObj>
              </mc:Choice>
              <mc:Fallback>
                <p:oleObj name="Photo Editor Photo" r:id="rId3" imgW="6095238" imgH="4572396" progId="">
                  <p:embed/>
                  <p:pic>
                    <p:nvPicPr>
                      <p:cNvPr id="1607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49" y="1553740"/>
                        <a:ext cx="5860425" cy="439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782912" y="118121"/>
            <a:ext cx="10605524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Trunk-of-my-car analogy:  Hardly anything in there is the is the result of providing a selective advantage.  Some items are removed quickly (purifying selection), some are useful under some conditions, but most things do not alter the fitness.   See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5"/>
              </a:rPr>
              <a:t>here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for a published version. </a:t>
            </a:r>
          </a:p>
        </p:txBody>
      </p:sp>
      <p:pic>
        <p:nvPicPr>
          <p:cNvPr id="160771" name="Picture 4" descr="roquef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59089"/>
            <a:ext cx="21939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Line 5"/>
          <p:cNvSpPr>
            <a:spLocks noChangeShapeType="1"/>
          </p:cNvSpPr>
          <p:nvPr/>
        </p:nvSpPr>
        <p:spPr bwMode="auto">
          <a:xfrm>
            <a:off x="1812926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3" name="Line 6"/>
          <p:cNvSpPr>
            <a:spLocks noChangeShapeType="1"/>
          </p:cNvSpPr>
          <p:nvPr/>
        </p:nvSpPr>
        <p:spPr bwMode="auto">
          <a:xfrm flipV="1">
            <a:off x="1812926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0774" name="Group 7"/>
          <p:cNvGrpSpPr>
            <a:grpSpLocks/>
          </p:cNvGrpSpPr>
          <p:nvPr/>
        </p:nvGrpSpPr>
        <p:grpSpPr bwMode="auto">
          <a:xfrm>
            <a:off x="8332545" y="873126"/>
            <a:ext cx="1954212" cy="4537074"/>
            <a:chOff x="4224" y="288"/>
            <a:chExt cx="1375" cy="3002"/>
          </a:xfrm>
        </p:grpSpPr>
        <p:pic>
          <p:nvPicPr>
            <p:cNvPr id="160778" name="Picture 8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16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9" name="Picture 9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1051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0" name="Picture 10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288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75" name="Line 11"/>
          <p:cNvSpPr>
            <a:spLocks noChangeShapeType="1"/>
          </p:cNvSpPr>
          <p:nvPr/>
        </p:nvSpPr>
        <p:spPr bwMode="auto">
          <a:xfrm>
            <a:off x="8320070" y="2804897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6" name="Line 12"/>
          <p:cNvSpPr>
            <a:spLocks noChangeShapeType="1"/>
          </p:cNvSpPr>
          <p:nvPr/>
        </p:nvSpPr>
        <p:spPr bwMode="auto">
          <a:xfrm flipV="1">
            <a:off x="8381760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7" name="Text Box 13"/>
          <p:cNvSpPr txBox="1">
            <a:spLocks noChangeArrowheads="1"/>
          </p:cNvSpPr>
          <p:nvPr/>
        </p:nvSpPr>
        <p:spPr bwMode="auto">
          <a:xfrm>
            <a:off x="0" y="6025762"/>
            <a:ext cx="12013323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Could some of the inferred purifying selection be due to the acquisition of novel detrimental characteristics (e.g., protein toxicity, HOPELESS MONSTERS)? </a:t>
            </a:r>
          </a:p>
        </p:txBody>
      </p:sp>
    </p:spTree>
    <p:extLst>
      <p:ext uri="{BB962C8B-B14F-4D97-AF65-F5344CB8AC3E}">
        <p14:creationId xmlns:p14="http://schemas.microsoft.com/office/powerpoint/2010/main" val="35228043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72386" name="Title 1"/>
          <p:cNvSpPr txBox="1">
            <a:spLocks/>
          </p:cNvSpPr>
          <p:nvPr/>
        </p:nvSpPr>
        <p:spPr bwMode="gray">
          <a:xfrm>
            <a:off x="1857376" y="2841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27" rIns="0" bIns="45627"/>
          <a:lstStyle>
            <a:lvl1pPr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0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Vertically Inherited Genes  Not Expressed for Function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>
            <a:fillRect/>
          </a:stretch>
        </p:blipFill>
        <p:spPr bwMode="auto">
          <a:xfrm>
            <a:off x="1857376" y="1808163"/>
            <a:ext cx="85693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3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>
          <a:xfrm>
            <a:off x="761696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sz="2000" dirty="0">
                <a:latin typeface="Arial" charset="0"/>
              </a:rPr>
              <a:t>Counting Algorithm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3099" r="2406" b="76241"/>
          <a:stretch>
            <a:fillRect/>
          </a:stretch>
        </p:blipFill>
        <p:spPr bwMode="auto">
          <a:xfrm>
            <a:off x="1660526" y="1049338"/>
            <a:ext cx="65563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2892" r="1871" b="62604"/>
          <a:stretch>
            <a:fillRect/>
          </a:stretch>
        </p:blipFill>
        <p:spPr bwMode="auto">
          <a:xfrm>
            <a:off x="1701800" y="3476626"/>
            <a:ext cx="6472238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98876" y="1049338"/>
            <a:ext cx="157163" cy="177641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19425" y="3462338"/>
            <a:ext cx="158750" cy="177641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8139548" y="1251526"/>
          <a:ext cx="2528454" cy="513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1264" y="2936875"/>
            <a:ext cx="3057525" cy="412750"/>
            <a:chOff x="3497056" y="2936773"/>
            <a:chExt cx="3057306" cy="412581"/>
          </a:xfrm>
        </p:grpSpPr>
        <p:grpSp>
          <p:nvGrpSpPr>
            <p:cNvPr id="273422" name="Group 17"/>
            <p:cNvGrpSpPr>
              <a:grpSpLocks/>
            </p:cNvGrpSpPr>
            <p:nvPr/>
          </p:nvGrpSpPr>
          <p:grpSpPr bwMode="auto">
            <a:xfrm>
              <a:off x="3497056" y="2936773"/>
              <a:ext cx="998162" cy="412581"/>
              <a:chOff x="3497056" y="2936773"/>
              <a:chExt cx="998162" cy="412581"/>
            </a:xfrm>
          </p:grpSpPr>
          <p:cxnSp>
            <p:nvCxnSpPr>
              <p:cNvPr id="27342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4118290" y="2936773"/>
                <a:ext cx="376928" cy="1663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3425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3497056" y="3172692"/>
                <a:ext cx="998162" cy="176662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3423" name="TextBox 18"/>
            <p:cNvSpPr txBox="1">
              <a:spLocks noChangeArrowheads="1"/>
            </p:cNvSpPr>
            <p:nvPr/>
          </p:nvSpPr>
          <p:spPr bwMode="auto">
            <a:xfrm>
              <a:off x="4495217" y="3012315"/>
              <a:ext cx="20591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 non-synonymous change</a:t>
              </a:r>
            </a:p>
          </p:txBody>
        </p:sp>
      </p:grpSp>
      <p:grpSp>
        <p:nvGrpSpPr>
          <p:cNvPr id="273416" name="Group 3"/>
          <p:cNvGrpSpPr>
            <a:grpSpLocks/>
          </p:cNvGrpSpPr>
          <p:nvPr/>
        </p:nvGrpSpPr>
        <p:grpSpPr bwMode="auto">
          <a:xfrm>
            <a:off x="3470276" y="2813051"/>
            <a:ext cx="2360613" cy="246063"/>
            <a:chOff x="1947046" y="2813663"/>
            <a:chExt cx="2359708" cy="246224"/>
          </a:xfrm>
        </p:grpSpPr>
        <p:sp>
          <p:nvSpPr>
            <p:cNvPr id="273420" name="TextBox 2"/>
            <p:cNvSpPr txBox="1">
              <a:spLocks noChangeArrowheads="1"/>
            </p:cNvSpPr>
            <p:nvPr/>
          </p:nvSpPr>
          <p:spPr bwMode="auto">
            <a:xfrm>
              <a:off x="1947046" y="2813663"/>
              <a:ext cx="2359708" cy="24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X=2     1 nucleotide substitution</a:t>
              </a:r>
            </a:p>
          </p:txBody>
        </p:sp>
        <p:cxnSp>
          <p:nvCxnSpPr>
            <p:cNvPr id="27342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416708" y="2948351"/>
              <a:ext cx="151758" cy="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3417" name="Group 7"/>
          <p:cNvGrpSpPr>
            <a:grpSpLocks/>
          </p:cNvGrpSpPr>
          <p:nvPr/>
        </p:nvGrpSpPr>
        <p:grpSpPr bwMode="auto">
          <a:xfrm>
            <a:off x="2800351" y="3225801"/>
            <a:ext cx="2359025" cy="246063"/>
            <a:chOff x="1275789" y="3226244"/>
            <a:chExt cx="2359708" cy="246224"/>
          </a:xfrm>
        </p:grpSpPr>
        <p:sp>
          <p:nvSpPr>
            <p:cNvPr id="273418" name="TextBox 11"/>
            <p:cNvSpPr txBox="1">
              <a:spLocks noChangeArrowheads="1"/>
            </p:cNvSpPr>
            <p:nvPr/>
          </p:nvSpPr>
          <p:spPr bwMode="auto">
            <a:xfrm>
              <a:off x="1275789" y="3226244"/>
              <a:ext cx="2359708" cy="24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X=2     1 amino acid substitution</a:t>
              </a:r>
            </a:p>
          </p:txBody>
        </p:sp>
        <p:cxnSp>
          <p:nvCxnSpPr>
            <p:cNvPr id="273419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1742453" y="3349354"/>
              <a:ext cx="151758" cy="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8752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Simulation Algorithm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3099" r="2406" b="76241"/>
          <a:stretch>
            <a:fillRect/>
          </a:stretch>
        </p:blipFill>
        <p:spPr bwMode="auto">
          <a:xfrm>
            <a:off x="1617664" y="1049338"/>
            <a:ext cx="6396037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8057188" y="1251526"/>
          <a:ext cx="2528454" cy="513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5825" y="1547814"/>
            <a:ext cx="292100" cy="149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44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2892" r="1871" b="62604"/>
          <a:stretch>
            <a:fillRect/>
          </a:stretch>
        </p:blipFill>
        <p:spPr bwMode="auto">
          <a:xfrm>
            <a:off x="1706564" y="3192464"/>
            <a:ext cx="63071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98789" y="3330576"/>
            <a:ext cx="136525" cy="15668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17888" y="1506539"/>
            <a:ext cx="146050" cy="2111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3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1846263" y="217489"/>
            <a:ext cx="8520112" cy="668337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Prophage Genes</a:t>
            </a: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9" y="4076701"/>
            <a:ext cx="35147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081463"/>
            <a:ext cx="3509962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403350"/>
            <a:ext cx="3509962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70700" y="1074739"/>
            <a:ext cx="3265488" cy="3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Probability distribution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05164" y="1033464"/>
            <a:ext cx="3267075" cy="3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Count distribution from simulations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4800" y="2133601"/>
            <a:ext cx="155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Non-synonymous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74800" y="5213351"/>
            <a:ext cx="155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Synonymous</a:t>
            </a: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9" y="1403350"/>
            <a:ext cx="35147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912100" y="2665413"/>
            <a:ext cx="1098550" cy="1009650"/>
            <a:chOff x="6388851" y="2665867"/>
            <a:chExt cx="1097948" cy="1008666"/>
          </a:xfrm>
        </p:grpSpPr>
        <p:cxnSp>
          <p:nvCxnSpPr>
            <p:cNvPr id="275478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388851" y="3310959"/>
              <a:ext cx="19611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9" name="TextBox 6"/>
            <p:cNvSpPr txBox="1">
              <a:spLocks noChangeArrowheads="1"/>
            </p:cNvSpPr>
            <p:nvPr/>
          </p:nvSpPr>
          <p:spPr bwMode="auto">
            <a:xfrm>
              <a:off x="6501740" y="2665867"/>
              <a:ext cx="98505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n= 90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k= 24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p=0.763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P(≤24)=3.63E-23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384675" y="2973388"/>
            <a:ext cx="1098550" cy="671512"/>
            <a:chOff x="6388851" y="3003027"/>
            <a:chExt cx="1097948" cy="671506"/>
          </a:xfrm>
        </p:grpSpPr>
        <p:cxnSp>
          <p:nvCxnSpPr>
            <p:cNvPr id="275476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6388851" y="3310959"/>
              <a:ext cx="19611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7" name="TextBox 21"/>
            <p:cNvSpPr txBox="1">
              <a:spLocks noChangeArrowheads="1"/>
            </p:cNvSpPr>
            <p:nvPr/>
          </p:nvSpPr>
          <p:spPr bwMode="auto">
            <a:xfrm>
              <a:off x="6501740" y="3003027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Observed=24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P(≤24) &lt; 10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-6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616950" y="5346700"/>
            <a:ext cx="984250" cy="979488"/>
            <a:chOff x="6501740" y="2799185"/>
            <a:chExt cx="985059" cy="979127"/>
          </a:xfrm>
        </p:grpSpPr>
        <p:cxnSp>
          <p:nvCxnSpPr>
            <p:cNvPr id="275474" name="Straight Arrow Connector 24"/>
            <p:cNvCxnSpPr>
              <a:cxnSpLocks noChangeShapeType="1"/>
            </p:cNvCxnSpPr>
            <p:nvPr/>
          </p:nvCxnSpPr>
          <p:spPr bwMode="auto">
            <a:xfrm>
              <a:off x="6896212" y="3414738"/>
              <a:ext cx="311247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5" name="TextBox 25"/>
            <p:cNvSpPr txBox="1">
              <a:spLocks noChangeArrowheads="1"/>
            </p:cNvSpPr>
            <p:nvPr/>
          </p:nvSpPr>
          <p:spPr bwMode="auto">
            <a:xfrm>
              <a:off x="6501740" y="2799185"/>
              <a:ext cx="98505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n= 90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k= 66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p=0.2365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P(≥66)=3.22E-23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838700" y="5668963"/>
            <a:ext cx="985838" cy="671512"/>
            <a:chOff x="6388850" y="3017664"/>
            <a:chExt cx="985059" cy="671351"/>
          </a:xfrm>
        </p:grpSpPr>
        <p:cxnSp>
          <p:nvCxnSpPr>
            <p:cNvPr id="275472" name="Straight Arrow Connector 28"/>
            <p:cNvCxnSpPr>
              <a:cxnSpLocks noChangeShapeType="1"/>
            </p:cNvCxnSpPr>
            <p:nvPr/>
          </p:nvCxnSpPr>
          <p:spPr bwMode="auto">
            <a:xfrm>
              <a:off x="6828517" y="3325441"/>
              <a:ext cx="40930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3" name="TextBox 29"/>
            <p:cNvSpPr txBox="1">
              <a:spLocks noChangeArrowheads="1"/>
            </p:cNvSpPr>
            <p:nvPr/>
          </p:nvSpPr>
          <p:spPr bwMode="auto">
            <a:xfrm>
              <a:off x="6388850" y="3017664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Observed=66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P(≥66) &lt; 10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-6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59175" y="1666876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n=90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19650" y="4402138"/>
            <a:ext cx="1652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n=90</a:t>
            </a:r>
          </a:p>
        </p:txBody>
      </p:sp>
    </p:spTree>
    <p:extLst>
      <p:ext uri="{BB962C8B-B14F-4D97-AF65-F5344CB8AC3E}">
        <p14:creationId xmlns:p14="http://schemas.microsoft.com/office/powerpoint/2010/main" val="847107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" grpId="0"/>
      <p:bldP spid="34" grpId="0"/>
      <p:bldP spid="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55801" y="5938992"/>
            <a:ext cx="8410575" cy="7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Values well under the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=0.01 threshold, suggesting rejection of the null hypothesis of neutral evolution of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prophage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sequences. </a:t>
            </a:r>
          </a:p>
        </p:txBody>
      </p:sp>
      <p:sp>
        <p:nvSpPr>
          <p:cNvPr id="277506" name="Title 1"/>
          <p:cNvSpPr>
            <a:spLocks noGrp="1"/>
          </p:cNvSpPr>
          <p:nvPr>
            <p:ph type="title"/>
          </p:nvPr>
        </p:nvSpPr>
        <p:spPr>
          <a:xfrm>
            <a:off x="1846263" y="246063"/>
            <a:ext cx="8520112" cy="658812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Prophage Genes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3401" y="1338263"/>
          <a:ext cx="8647113" cy="4435478"/>
        </p:xfrm>
        <a:graphic>
          <a:graphicData uri="http://schemas.openxmlformats.org/drawingml/2006/table">
            <a:tbl>
              <a:tblPr firstRow="1" bandRow="1"/>
              <a:tblGrid>
                <a:gridCol w="120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OBSERVED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SIMULATED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err="1">
                          <a:effectLst/>
                          <a:latin typeface="Gill Sans MT" pitchFamily="34" charset="0"/>
                        </a:rPr>
                        <a:t>Dnapars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Simulated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err="1">
                          <a:effectLst/>
                          <a:latin typeface="Gill Sans MT" pitchFamily="34" charset="0"/>
                        </a:rPr>
                        <a:t>Codeml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Gene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Alignment</a:t>
                      </a:r>
                    </a:p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Length (</a:t>
                      </a:r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bp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)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Substitutions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Synonymous changes*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Substitutions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p-value synonymous (given *)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Minimum</a:t>
                      </a:r>
                      <a:r>
                        <a:rPr lang="en-US" sz="1200" b="1" u="none" strike="noStrike" baseline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number of s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ubstitutions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dN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/</a:t>
                      </a:r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dN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/</a:t>
                      </a:r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Major capsid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3.23E-23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0.13142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capsid C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1329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1.98E-19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0.17704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Large </a:t>
                      </a:r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terminase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subunit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1923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7.10E-35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0.035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0.03773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Small </a:t>
                      </a:r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terminase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subunit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1.07E-19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0.25147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Portal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1599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1.36E-21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*64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0.08081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Protease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1329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4.64E-11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0.24421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tail H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2565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1.81E-44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0.30928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tail L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696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1.30E-13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0.05004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Host specificity J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3480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498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6.42E-149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*773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fiber K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1.06E-09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0.18354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assembly I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3.82E-15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0.07987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tape measure protein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2577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7.92E-64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0.169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0.27957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629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21A-70F9-524F-AAFA-D5E797A5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704" y="1429180"/>
            <a:ext cx="11400367" cy="4664075"/>
          </a:xfrm>
        </p:spPr>
        <p:txBody>
          <a:bodyPr/>
          <a:lstStyle/>
          <a:p>
            <a:pPr marL="0" indent="0">
              <a:buNone/>
            </a:pPr>
            <a:r>
              <a:rPr lang="en-US" err="1"/>
              <a:t>dN</a:t>
            </a:r>
            <a:r>
              <a:rPr lang="en-US"/>
              <a:t>/</a:t>
            </a:r>
            <a:r>
              <a:rPr lang="en-US" err="1"/>
              <a:t>dS</a:t>
            </a:r>
            <a:r>
              <a:rPr lang="en-US"/>
              <a:t> &lt; 1  is not sufficient evidence for the beneficial function of the encoded protein.  </a:t>
            </a:r>
          </a:p>
          <a:p>
            <a:pPr marL="0" indent="0">
              <a:buNone/>
            </a:pPr>
            <a:r>
              <a:rPr lang="en-US"/>
              <a:t>Prophages that have not been active as phages and are inherited vertically have a </a:t>
            </a:r>
            <a:r>
              <a:rPr lang="en-US" err="1"/>
              <a:t>dN</a:t>
            </a:r>
            <a:r>
              <a:rPr lang="en-US"/>
              <a:t>/</a:t>
            </a:r>
            <a:r>
              <a:rPr lang="en-US" err="1"/>
              <a:t>dS</a:t>
            </a:r>
            <a:r>
              <a:rPr lang="en-US"/>
              <a:t> below 1. </a:t>
            </a:r>
          </a:p>
          <a:p>
            <a:pPr marL="0" indent="0">
              <a:buNone/>
            </a:pPr>
            <a:r>
              <a:rPr lang="en-US"/>
              <a:t>A </a:t>
            </a:r>
            <a:r>
              <a:rPr lang="en-US" err="1"/>
              <a:t>dN</a:t>
            </a:r>
            <a:r>
              <a:rPr lang="en-US"/>
              <a:t>/</a:t>
            </a:r>
            <a:r>
              <a:rPr lang="en-US" err="1"/>
              <a:t>dS</a:t>
            </a:r>
            <a:r>
              <a:rPr lang="en-US"/>
              <a:t> of this size may be due to the encoded protein turning bad after some mutations.   </a:t>
            </a:r>
          </a:p>
        </p:txBody>
      </p:sp>
    </p:spTree>
    <p:extLst>
      <p:ext uri="{BB962C8B-B14F-4D97-AF65-F5344CB8AC3E}">
        <p14:creationId xmlns:p14="http://schemas.microsoft.com/office/powerpoint/2010/main" val="76438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6CDA78-7665-4C81-E7FB-DC12275ABAF1}"/>
              </a:ext>
            </a:extLst>
          </p:cNvPr>
          <p:cNvSpPr txBox="1"/>
          <p:nvPr/>
        </p:nvSpPr>
        <p:spPr>
          <a:xfrm>
            <a:off x="142296" y="2886248"/>
            <a:ext cx="332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 genes contribution to fitness after a mutation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A651A-6963-BAE3-FD0C-EFC2CE1BB4CB}"/>
              </a:ext>
            </a:extLst>
          </p:cNvPr>
          <p:cNvSpPr txBox="1"/>
          <p:nvPr/>
        </p:nvSpPr>
        <p:spPr>
          <a:xfrm>
            <a:off x="213981" y="1252802"/>
            <a:ext cx="392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 genes contribution to fitness before a mutation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584C83-608D-89DF-32EB-2E49DE54EE91}"/>
              </a:ext>
            </a:extLst>
          </p:cNvPr>
          <p:cNvCxnSpPr/>
          <p:nvPr/>
        </p:nvCxnSpPr>
        <p:spPr bwMode="auto">
          <a:xfrm>
            <a:off x="4918841" y="1016093"/>
            <a:ext cx="0" cy="1387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1A7E9B-4F7E-5A59-5B2F-21953079A4B4}"/>
              </a:ext>
            </a:extLst>
          </p:cNvPr>
          <p:cNvCxnSpPr>
            <a:cxnSpLocks/>
          </p:cNvCxnSpPr>
          <p:nvPr/>
        </p:nvCxnSpPr>
        <p:spPr bwMode="auto">
          <a:xfrm>
            <a:off x="4918841" y="1709776"/>
            <a:ext cx="10510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482E9E6B-B0F8-4A54-2D03-F068A406D7A0}"/>
              </a:ext>
            </a:extLst>
          </p:cNvPr>
          <p:cNvSpPr/>
          <p:nvPr/>
        </p:nvSpPr>
        <p:spPr bwMode="auto">
          <a:xfrm>
            <a:off x="5171089" y="1020779"/>
            <a:ext cx="168166" cy="178676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6A54F-38D1-01B5-CD28-4E16EED526AA}"/>
              </a:ext>
            </a:extLst>
          </p:cNvPr>
          <p:cNvSpPr txBox="1"/>
          <p:nvPr/>
        </p:nvSpPr>
        <p:spPr>
          <a:xfrm>
            <a:off x="4542797" y="14789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2D70B4-44DC-D104-2536-229479C60CCE}"/>
              </a:ext>
            </a:extLst>
          </p:cNvPr>
          <p:cNvCxnSpPr/>
          <p:nvPr/>
        </p:nvCxnSpPr>
        <p:spPr bwMode="auto">
          <a:xfrm>
            <a:off x="4898985" y="3039333"/>
            <a:ext cx="0" cy="1387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AB148B-021C-BA5E-7F39-1B9ABF60E6E1}"/>
              </a:ext>
            </a:extLst>
          </p:cNvPr>
          <p:cNvCxnSpPr>
            <a:cxnSpLocks/>
          </p:cNvCxnSpPr>
          <p:nvPr/>
        </p:nvCxnSpPr>
        <p:spPr bwMode="auto">
          <a:xfrm>
            <a:off x="4898985" y="3733016"/>
            <a:ext cx="10510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B5393243-6917-AA17-56A8-24220B9368C0}"/>
              </a:ext>
            </a:extLst>
          </p:cNvPr>
          <p:cNvSpPr/>
          <p:nvPr/>
        </p:nvSpPr>
        <p:spPr bwMode="auto">
          <a:xfrm>
            <a:off x="5151233" y="3056376"/>
            <a:ext cx="167001" cy="157656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F04DCE-CD76-B630-B55C-19A67E363AD9}"/>
              </a:ext>
            </a:extLst>
          </p:cNvPr>
          <p:cNvSpPr txBox="1"/>
          <p:nvPr/>
        </p:nvSpPr>
        <p:spPr>
          <a:xfrm>
            <a:off x="4522941" y="35021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A5D3C119-ED12-2D5B-5FDA-4C28590E4D5D}"/>
              </a:ext>
            </a:extLst>
          </p:cNvPr>
          <p:cNvSpPr/>
          <p:nvPr/>
        </p:nvSpPr>
        <p:spPr bwMode="auto">
          <a:xfrm rot="12600000">
            <a:off x="9462191" y="3502494"/>
            <a:ext cx="167001" cy="157656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8C91C-16DD-DA23-66FE-13A109979A32}"/>
              </a:ext>
            </a:extLst>
          </p:cNvPr>
          <p:cNvSpPr txBox="1"/>
          <p:nvPr/>
        </p:nvSpPr>
        <p:spPr>
          <a:xfrm>
            <a:off x="3061270" y="4540095"/>
            <a:ext cx="4219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&lt;1 because before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disabeling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non-synonymous mutation happened the gene made a positive contribution.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D528E3-587E-B485-4012-3651E543A0C4}"/>
              </a:ext>
            </a:extLst>
          </p:cNvPr>
          <p:cNvCxnSpPr/>
          <p:nvPr/>
        </p:nvCxnSpPr>
        <p:spPr bwMode="auto">
          <a:xfrm>
            <a:off x="9223123" y="871927"/>
            <a:ext cx="0" cy="1387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39A0F-3F2B-C2D7-D755-3A2ABD18A215}"/>
              </a:ext>
            </a:extLst>
          </p:cNvPr>
          <p:cNvCxnSpPr>
            <a:cxnSpLocks/>
          </p:cNvCxnSpPr>
          <p:nvPr/>
        </p:nvCxnSpPr>
        <p:spPr bwMode="auto">
          <a:xfrm>
            <a:off x="9223123" y="1565610"/>
            <a:ext cx="10510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160367-17FD-A2A0-E7FD-DBAA106C43DB}"/>
              </a:ext>
            </a:extLst>
          </p:cNvPr>
          <p:cNvSpPr txBox="1"/>
          <p:nvPr/>
        </p:nvSpPr>
        <p:spPr>
          <a:xfrm>
            <a:off x="8847079" y="13347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78E603-B0FA-9804-CAB5-54F5CB5B76A8}"/>
              </a:ext>
            </a:extLst>
          </p:cNvPr>
          <p:cNvCxnSpPr/>
          <p:nvPr/>
        </p:nvCxnSpPr>
        <p:spPr bwMode="auto">
          <a:xfrm>
            <a:off x="9203267" y="2882809"/>
            <a:ext cx="0" cy="1387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F11B8D-134A-86E1-1F76-4D8ACCAF7D20}"/>
              </a:ext>
            </a:extLst>
          </p:cNvPr>
          <p:cNvCxnSpPr>
            <a:cxnSpLocks/>
          </p:cNvCxnSpPr>
          <p:nvPr/>
        </p:nvCxnSpPr>
        <p:spPr bwMode="auto">
          <a:xfrm>
            <a:off x="9203267" y="3576492"/>
            <a:ext cx="10510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48A0F392-E48E-9F3B-696A-44FF5E2ADCC8}"/>
              </a:ext>
            </a:extLst>
          </p:cNvPr>
          <p:cNvSpPr/>
          <p:nvPr/>
        </p:nvSpPr>
        <p:spPr bwMode="auto">
          <a:xfrm>
            <a:off x="9455515" y="4036678"/>
            <a:ext cx="167001" cy="15765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C92AF6-C712-DC69-C997-800A46E3A694}"/>
              </a:ext>
            </a:extLst>
          </p:cNvPr>
          <p:cNvSpPr txBox="1"/>
          <p:nvPr/>
        </p:nvSpPr>
        <p:spPr>
          <a:xfrm>
            <a:off x="8827223" y="33456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E2103D66-98E5-79E0-F9E6-F3060161660D}"/>
              </a:ext>
            </a:extLst>
          </p:cNvPr>
          <p:cNvSpPr/>
          <p:nvPr/>
        </p:nvSpPr>
        <p:spPr bwMode="auto">
          <a:xfrm>
            <a:off x="9466308" y="1467746"/>
            <a:ext cx="167001" cy="157656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36E68DFF-6754-3B5F-4468-B8A03B638E87}"/>
              </a:ext>
            </a:extLst>
          </p:cNvPr>
          <p:cNvSpPr/>
          <p:nvPr/>
        </p:nvSpPr>
        <p:spPr bwMode="auto">
          <a:xfrm>
            <a:off x="5157901" y="3634305"/>
            <a:ext cx="167001" cy="157656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1" name="U-Turn Arrow 40">
            <a:extLst>
              <a:ext uri="{FF2B5EF4-FFF2-40B4-BE49-F238E27FC236}">
                <a16:creationId xmlns:a16="http://schemas.microsoft.com/office/drawing/2014/main" id="{E0FD2046-F293-85EB-7BAE-5DD590471D6D}"/>
              </a:ext>
            </a:extLst>
          </p:cNvPr>
          <p:cNvSpPr/>
          <p:nvPr/>
        </p:nvSpPr>
        <p:spPr bwMode="auto">
          <a:xfrm rot="5400000">
            <a:off x="5297746" y="3280863"/>
            <a:ext cx="641558" cy="389667"/>
          </a:xfrm>
          <a:prstGeom prst="uturnArrow">
            <a:avLst>
              <a:gd name="adj1" fmla="val 9615"/>
              <a:gd name="adj2" fmla="val 25000"/>
              <a:gd name="adj3" fmla="val 26709"/>
              <a:gd name="adj4" fmla="val 73291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2" name="U-Turn Arrow 41">
            <a:extLst>
              <a:ext uri="{FF2B5EF4-FFF2-40B4-BE49-F238E27FC236}">
                <a16:creationId xmlns:a16="http://schemas.microsoft.com/office/drawing/2014/main" id="{7A07507B-8CCC-1224-66B2-65FC49D858D5}"/>
              </a:ext>
            </a:extLst>
          </p:cNvPr>
          <p:cNvSpPr/>
          <p:nvPr/>
        </p:nvSpPr>
        <p:spPr bwMode="auto">
          <a:xfrm rot="5400000">
            <a:off x="9585543" y="3700990"/>
            <a:ext cx="641558" cy="389667"/>
          </a:xfrm>
          <a:prstGeom prst="uturnArrow">
            <a:avLst>
              <a:gd name="adj1" fmla="val 9615"/>
              <a:gd name="adj2" fmla="val 25000"/>
              <a:gd name="adj3" fmla="val 26709"/>
              <a:gd name="adj4" fmla="val 73291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3A91A3-5023-9AF8-1E87-DE4C94DA858C}"/>
              </a:ext>
            </a:extLst>
          </p:cNvPr>
          <p:cNvSpPr txBox="1"/>
          <p:nvPr/>
        </p:nvSpPr>
        <p:spPr>
          <a:xfrm>
            <a:off x="7756836" y="4503024"/>
            <a:ext cx="4435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&lt;1 because after the  non-synonymous mutation the mutated gene makes a negative contribution to fitness.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FAAB63-8926-EBC9-29FD-38EB71208580}"/>
              </a:ext>
            </a:extLst>
          </p:cNvPr>
          <p:cNvSpPr txBox="1"/>
          <p:nvPr/>
        </p:nvSpPr>
        <p:spPr>
          <a:xfrm>
            <a:off x="4014604" y="6295429"/>
            <a:ext cx="598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After the mutation the organisms is less fit.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2524D5-A8D1-7A82-3713-65EBB8A9CF37}"/>
              </a:ext>
            </a:extLst>
          </p:cNvPr>
          <p:cNvSpPr txBox="1"/>
          <p:nvPr/>
        </p:nvSpPr>
        <p:spPr>
          <a:xfrm>
            <a:off x="4584355" y="7414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03360B-A20D-BBD8-BD9B-BB6AB03D54F5}"/>
              </a:ext>
            </a:extLst>
          </p:cNvPr>
          <p:cNvSpPr txBox="1"/>
          <p:nvPr/>
        </p:nvSpPr>
        <p:spPr>
          <a:xfrm>
            <a:off x="4514329" y="2821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0831D-114F-98CA-E637-B36A35151BC7}"/>
              </a:ext>
            </a:extLst>
          </p:cNvPr>
          <p:cNvSpPr txBox="1"/>
          <p:nvPr/>
        </p:nvSpPr>
        <p:spPr>
          <a:xfrm>
            <a:off x="8818613" y="27143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9CD896-530C-A5D3-8C9C-AFCEDB83BD26}"/>
              </a:ext>
            </a:extLst>
          </p:cNvPr>
          <p:cNvSpPr txBox="1"/>
          <p:nvPr/>
        </p:nvSpPr>
        <p:spPr>
          <a:xfrm>
            <a:off x="8843327" y="7372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1310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122B-2E98-1A8A-2609-F050887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B722-3397-B306-56F7-6A6F15AD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C4A5D34-E5AA-BE4D-BA3F-4917093E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z="2000"/>
              <a:t>GTA Origin and 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733B7-35B1-EF46-B887-9C29597F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1096964"/>
            <a:ext cx="8683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The conserved gene neighborhoods suggests vertical inheritance in </a:t>
            </a:r>
            <a:r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α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-proteobacterial lineages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E22968-9A3A-1448-B432-03FBC3FA509B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1743075"/>
            <a:ext cx="4419600" cy="5003800"/>
            <a:chOff x="2415540" y="1743611"/>
            <a:chExt cx="4419600" cy="5003960"/>
          </a:xfrm>
        </p:grpSpPr>
        <p:sp>
          <p:nvSpPr>
            <p:cNvPr id="25606" name="TextBox 7">
              <a:extLst>
                <a:ext uri="{FF2B5EF4-FFF2-40B4-BE49-F238E27FC236}">
                  <a16:creationId xmlns:a16="http://schemas.microsoft.com/office/drawing/2014/main" id="{BD93DD28-A0FA-764E-B257-EEF88AE8D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25" y="6562905"/>
              <a:ext cx="276225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Lang, A.S. &amp; Beatty, J.T.  Trends in Microbiology , Vol.15, No.2 , 2006</a:t>
              </a:r>
            </a:p>
          </p:txBody>
        </p:sp>
        <p:pic>
          <p:nvPicPr>
            <p:cNvPr id="25607" name="Picture 2">
              <a:extLst>
                <a:ext uri="{FF2B5EF4-FFF2-40B4-BE49-F238E27FC236}">
                  <a16:creationId xmlns:a16="http://schemas.microsoft.com/office/drawing/2014/main" id="{73A49C53-28E7-AE42-A3CA-F8AA1EF63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" t="607" r="723" b="1648"/>
            <a:stretch>
              <a:fillRect/>
            </a:stretch>
          </p:blipFill>
          <p:spPr bwMode="auto">
            <a:xfrm>
              <a:off x="2415540" y="1743611"/>
              <a:ext cx="4419600" cy="473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72BBD5-FE81-DE49-8429-0C154E288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6" y="1919288"/>
            <a:ext cx="403225" cy="203835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776BC-F3C9-0441-8239-BAD14387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1919288"/>
            <a:ext cx="787400" cy="203835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3265-B3DA-817F-204E-14DBB7BD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6C69-C43B-5932-39C1-1D504656E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1835151" y="300039"/>
            <a:ext cx="8520113" cy="409575"/>
          </a:xfrm>
        </p:spPr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Purifying selection in GTA genes</a:t>
            </a:r>
          </a:p>
        </p:txBody>
      </p:sp>
      <p:pic>
        <p:nvPicPr>
          <p:cNvPr id="4" name="Content Placeholder 3" descr="nrmicro2802-f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>
            <a:fillRect/>
          </a:stretch>
        </p:blipFill>
        <p:spPr>
          <a:xfrm>
            <a:off x="4062413" y="1724025"/>
            <a:ext cx="3865562" cy="32448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1074738"/>
            <a:ext cx="802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&lt;1 for GTA genes has been used to infer selection for function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43125" y="2530476"/>
            <a:ext cx="2300288" cy="1935163"/>
            <a:chOff x="656948" y="2711272"/>
            <a:chExt cx="2299316" cy="1935332"/>
          </a:xfrm>
        </p:grpSpPr>
        <p:sp>
          <p:nvSpPr>
            <p:cNvPr id="270344" name="TextBox 5"/>
            <p:cNvSpPr txBox="1">
              <a:spLocks noChangeArrowheads="1"/>
            </p:cNvSpPr>
            <p:nvPr/>
          </p:nvSpPr>
          <p:spPr bwMode="auto">
            <a:xfrm>
              <a:off x="656948" y="3494272"/>
              <a:ext cx="1376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GTA genes</a:t>
              </a:r>
            </a:p>
          </p:txBody>
        </p:sp>
        <p:sp>
          <p:nvSpPr>
            <p:cNvPr id="270345" name="Line Callout 1 7"/>
            <p:cNvSpPr>
              <a:spLocks/>
            </p:cNvSpPr>
            <p:nvPr/>
          </p:nvSpPr>
          <p:spPr bwMode="auto">
            <a:xfrm>
              <a:off x="2539013" y="2711272"/>
              <a:ext cx="417251" cy="1935332"/>
            </a:xfrm>
            <a:prstGeom prst="borderCallout1">
              <a:avLst>
                <a:gd name="adj1" fmla="val 49486"/>
                <a:gd name="adj2" fmla="val -8333"/>
                <a:gd name="adj3" fmla="val 49657"/>
                <a:gd name="adj4" fmla="val -12344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6"/>
          <a:stretch>
            <a:fillRect/>
          </a:stretch>
        </p:blipFill>
        <p:spPr bwMode="auto">
          <a:xfrm>
            <a:off x="3078163" y="5467350"/>
            <a:ext cx="6716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68738" y="5003800"/>
            <a:ext cx="406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7" rIns="91249" bIns="45627" anchor="ctr">
            <a:spAutoFit/>
          </a:bodyPr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Lang AS, Zhaxybayeva O, Beatty JT. Nat Rev Microbiol. 2012 Jun 11;10(7):472-82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3438" y="6562725"/>
            <a:ext cx="3581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Lang, A.S. &amp; Beatty, J.T.  Trends in Microbiology , Vol.15, No.2 , 2006</a:t>
            </a:r>
          </a:p>
        </p:txBody>
      </p:sp>
    </p:spTree>
    <p:extLst>
      <p:ext uri="{BB962C8B-B14F-4D97-AF65-F5344CB8AC3E}">
        <p14:creationId xmlns:p14="http://schemas.microsoft.com/office/powerpoint/2010/main" val="3447068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7D38-CF7F-CD9C-27B0-E27FD022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17" y="1321184"/>
            <a:ext cx="10492899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Purifying selection provides evidence that a gene is doing something positive (as in making a positive contribution to fitness)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94BB5-F83D-840E-8DD3-E0E224F2199E}"/>
              </a:ext>
            </a:extLst>
          </p:cNvPr>
          <p:cNvSpPr txBox="1"/>
          <p:nvPr/>
        </p:nvSpPr>
        <p:spPr>
          <a:xfrm>
            <a:off x="5724158" y="35866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31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kuloth\2015\07-July\10-07-2015\nrg_issue\slides_img\nrg3962-f2.jpg">
            <a:extLst>
              <a:ext uri="{FF2B5EF4-FFF2-40B4-BE49-F238E27FC236}">
                <a16:creationId xmlns:a16="http://schemas.microsoft.com/office/drawing/2014/main" id="{C267C97E-1D7A-CC40-9723-53EF617B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37" y="737461"/>
            <a:ext cx="6266591" cy="587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B052-D10B-174E-AC16-CC76B716F8E8}"/>
              </a:ext>
            </a:extLst>
          </p:cNvPr>
          <p:cNvSpPr txBox="1"/>
          <p:nvPr/>
        </p:nvSpPr>
        <p:spPr>
          <a:xfrm>
            <a:off x="148046" y="5867880"/>
            <a:ext cx="464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From: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  <a:hlinkClick r:id="rId4"/>
              </a:rPr>
              <a:t>https://www.nature.com/articles/nrg3962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doi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: 10.1038/nrg3962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5FDC2-A4CF-EB4F-9978-6A2167030067}"/>
              </a:ext>
            </a:extLst>
          </p:cNvPr>
          <p:cNvSpPr txBox="1"/>
          <p:nvPr/>
        </p:nvSpPr>
        <p:spPr>
          <a:xfrm>
            <a:off x="1524001" y="135697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Figure 2: Nested levels of selection on gene content.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2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1"/>
          <p:cNvSpPr txBox="1">
            <a:spLocks noChangeArrowheads="1"/>
          </p:cNvSpPr>
          <p:nvPr/>
        </p:nvSpPr>
        <p:spPr bwMode="auto">
          <a:xfrm>
            <a:off x="1765300" y="292101"/>
            <a:ext cx="608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Gene Transfer, Sex, and Recombination:</a:t>
            </a:r>
          </a:p>
        </p:txBody>
      </p:sp>
      <p:sp>
        <p:nvSpPr>
          <p:cNvPr id="98306" name="TextBox 2"/>
          <p:cNvSpPr txBox="1">
            <a:spLocks noChangeArrowheads="1"/>
          </p:cNvSpPr>
          <p:nvPr/>
        </p:nvSpPr>
        <p:spPr bwMode="auto">
          <a:xfrm>
            <a:off x="2044700" y="754064"/>
            <a:ext cx="8369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Inventions do not need to be made sequentially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Gene transfer, followed by homologous or non-homologous recombination, allows inventions to be shared across the tree of life </a:t>
            </a:r>
          </a:p>
        </p:txBody>
      </p:sp>
      <p:pic>
        <p:nvPicPr>
          <p:cNvPr id="983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90714"/>
            <a:ext cx="67564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224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A8B9E-A7DA-2643-B91A-10FE42979A91}"/>
              </a:ext>
            </a:extLst>
          </p:cNvPr>
          <p:cNvSpPr txBox="1"/>
          <p:nvPr/>
        </p:nvSpPr>
        <p:spPr>
          <a:xfrm>
            <a:off x="1631630" y="521957"/>
            <a:ext cx="7812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GTAs cannot survive as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selfish genetic elements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, because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GTAs are too small to encode all GTA genes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The GTA+ cell dies upon release of the GTAs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At best one GTA- cell (that has a mutation in its GTA can be converted to GTA+.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8C585-1B78-064E-AD87-BDCD628CE5F8}"/>
              </a:ext>
            </a:extLst>
          </p:cNvPr>
          <p:cNvSpPr txBox="1"/>
          <p:nvPr/>
        </p:nvSpPr>
        <p:spPr>
          <a:xfrm>
            <a:off x="1631630" y="2174242"/>
            <a:ext cx="8142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Recombination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beneficial to a group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, because it prevents slightly deleterious mutations to be fixed along site beneficial ones, and it allows beneficial mutations that occurred in different cells to come together in a lineage.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However,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GTAs do not represent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evolutionary stable strategy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GTA- cells can invade GTA+ population (the never lyse themselves, and the reap the benefits of recombination).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GTA+ cells can only invade a GTA- population, if the GTA+ cells manage somehow to restrict recombination to other GTA+ cells.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D29DA-8D30-3B4D-AF2C-5EF1F60FBF98}"/>
              </a:ext>
            </a:extLst>
          </p:cNvPr>
          <p:cNvSpPr txBox="1"/>
          <p:nvPr/>
        </p:nvSpPr>
        <p:spPr>
          <a:xfrm>
            <a:off x="1631630" y="4798599"/>
            <a:ext cx="7778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Why are GTAs around?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GTAs just represent decaying phages … But they are under purifying selection (or not, see below); and they persist in lineages.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The gene transfer they catalyze has some other benefits; Rosie Redfield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hlinkClick r:id="rId2"/>
              </a:rPr>
              <a:t>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) discusses the possibility that they might help transfer immunity against phages.  (Can this be an evolutionary stable strategy?) </a:t>
            </a:r>
          </a:p>
        </p:txBody>
      </p:sp>
    </p:spTree>
    <p:extLst>
      <p:ext uri="{BB962C8B-B14F-4D97-AF65-F5344CB8AC3E}">
        <p14:creationId xmlns:p14="http://schemas.microsoft.com/office/powerpoint/2010/main" val="427208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25E23-054A-7044-AD79-F2161086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9" y="104253"/>
            <a:ext cx="5689600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0AE35-58AC-494B-84E9-F3AB762ED875}"/>
              </a:ext>
            </a:extLst>
          </p:cNvPr>
          <p:cNvSpPr txBox="1"/>
          <p:nvPr/>
        </p:nvSpPr>
        <p:spPr>
          <a:xfrm>
            <a:off x="657719" y="1631207"/>
            <a:ext cx="8868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While recombination is great for the populations, GTAs cannot be selected for this.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GTA+ cell dies when GTAs are produced.   Head is too small to transfer all the GTA genes. 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No selection as selfish genetic element! No group selection, because GTA- cells would invade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1EFA1-F7A0-6247-B5A7-A5EAF167B2BB}"/>
              </a:ext>
            </a:extLst>
          </p:cNvPr>
          <p:cNvSpPr txBox="1"/>
          <p:nvPr/>
        </p:nvSpPr>
        <p:spPr>
          <a:xfrm>
            <a:off x="278295" y="3105834"/>
            <a:ext cx="398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GTA as a bacterial vaccination program: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51684-E759-E24B-A822-5E951228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69" y="3387298"/>
            <a:ext cx="6794500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35FBF-91A5-4544-8467-5E1A62D89150}"/>
              </a:ext>
            </a:extLst>
          </p:cNvPr>
          <p:cNvSpPr txBox="1"/>
          <p:nvPr/>
        </p:nvSpPr>
        <p:spPr>
          <a:xfrm>
            <a:off x="1063487" y="238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EAACB-7A1D-DF42-9959-E5F0EB573D26}"/>
              </a:ext>
            </a:extLst>
          </p:cNvPr>
          <p:cNvSpPr txBox="1"/>
          <p:nvPr/>
        </p:nvSpPr>
        <p:spPr>
          <a:xfrm>
            <a:off x="387626" y="5378797"/>
            <a:ext cx="110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If a cell is infected by a phage, the GTAs are induced, and many of them will package fragments of phage DNA.  These introduced into a recipient can lead to incorporation of the phage into the CRISPR array (without the recipient ever having experiences the phage.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E3E1D-B8C4-924E-8D80-C82907496A0D}"/>
              </a:ext>
            </a:extLst>
          </p:cNvPr>
          <p:cNvSpPr txBox="1"/>
          <p:nvPr/>
        </p:nvSpPr>
        <p:spPr>
          <a:xfrm>
            <a:off x="327991" y="6530009"/>
            <a:ext cx="747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Idea from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Sanna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Koskiniemi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from Uppsala University, via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hlinkClick r:id="rId4"/>
              </a:rPr>
              <a:t>Rosie Redfield’s blog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7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Purifying selection in </a:t>
            </a:r>
            <a:r>
              <a:rPr lang="en-US" sz="2000" i="1">
                <a:latin typeface="Arial" charset="0"/>
              </a:rPr>
              <a:t>E.coli</a:t>
            </a:r>
            <a:r>
              <a:rPr lang="en-US" sz="2000">
                <a:latin typeface="Arial" charset="0"/>
              </a:rPr>
              <a:t> ORFans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5925" y="1435101"/>
            <a:ext cx="886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dN-dS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&lt; 0 for some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ORFan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E. coli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clusters seems to suggest they are functional genes.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40325" y="4822826"/>
            <a:ext cx="5137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7" rIns="91249" bIns="45627" anchor="ctr">
            <a:spAutoFit/>
          </a:bodyPr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Adapted after Yu, G. and Stoltzfus, A. Genome Biol Evol (2012) Vol. 4 1176-1187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71675" y="2406650"/>
          <a:ext cx="8305800" cy="2354264"/>
        </p:xfrm>
        <a:graphic>
          <a:graphicData uri="http://schemas.openxmlformats.org/drawingml/2006/table">
            <a:tbl>
              <a:tblPr/>
              <a:tblGrid>
                <a:gridCol w="257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dN-dS&gt;0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dN-dS&lt;0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 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ORFan clusters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944 (25%)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1953 (52%)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876 (23%)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sequences found in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Salmonella sp., Citrobacter sp.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104 (17%)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423(69%)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 (14%)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sequences found in some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Enterobacteriaceae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365 (98%)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(0%)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094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1551</Words>
  <Application>Microsoft Macintosh PowerPoint</Application>
  <PresentationFormat>Widescreen</PresentationFormat>
  <Paragraphs>248</Paragraphs>
  <Slides>20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Office Theme</vt:lpstr>
      <vt:lpstr>Photo Editor Photo</vt:lpstr>
      <vt:lpstr>dN/dS &lt;1  - A positive contribution to fitness?  </vt:lpstr>
      <vt:lpstr>GTA Origin and Evolution</vt:lpstr>
      <vt:lpstr>Purifying selection in GTA genes</vt:lpstr>
      <vt:lpstr>Purifying selection provides evidence that a gene is doing something positive (as in making a positive contribution to fitness) </vt:lpstr>
      <vt:lpstr>PowerPoint Presentation</vt:lpstr>
      <vt:lpstr>PowerPoint Presentation</vt:lpstr>
      <vt:lpstr>PowerPoint Presentation</vt:lpstr>
      <vt:lpstr>PowerPoint Presentation</vt:lpstr>
      <vt:lpstr>Purifying selection in E.coli ORFans</vt:lpstr>
      <vt:lpstr>PowerPoint Presentation</vt:lpstr>
      <vt:lpstr>PowerPoint Presentation</vt:lpstr>
      <vt:lpstr> </vt:lpstr>
      <vt:lpstr>Counting Algorithm</vt:lpstr>
      <vt:lpstr>Simulation Algorithm</vt:lpstr>
      <vt:lpstr>Evolution of Coding DNA Sequences Under a Neutral Model E. coli Prophage Genes</vt:lpstr>
      <vt:lpstr>Evolution of Coding DNA Sequences Under a Neutral Model E. coli Prophage Genes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Transduction  Gene Transfer Agents  dN/dS &lt;1  - A positive contribution to fitness?  </dc:title>
  <dc:creator>Gogarten, J. Peter</dc:creator>
  <cp:lastModifiedBy>Gogarten, J. Peter</cp:lastModifiedBy>
  <cp:revision>4</cp:revision>
  <dcterms:created xsi:type="dcterms:W3CDTF">2023-11-10T21:32:47Z</dcterms:created>
  <dcterms:modified xsi:type="dcterms:W3CDTF">2024-11-19T21:28:48Z</dcterms:modified>
</cp:coreProperties>
</file>