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70" r:id="rId2"/>
  </p:sldMasterIdLst>
  <p:notesMasterIdLst>
    <p:notesMasterId r:id="rId40"/>
  </p:notesMasterIdLst>
  <p:sldIdLst>
    <p:sldId id="532" r:id="rId3"/>
    <p:sldId id="966" r:id="rId4"/>
    <p:sldId id="968" r:id="rId5"/>
    <p:sldId id="969" r:id="rId6"/>
    <p:sldId id="967" r:id="rId7"/>
    <p:sldId id="467" r:id="rId8"/>
    <p:sldId id="769" r:id="rId9"/>
    <p:sldId id="455" r:id="rId10"/>
    <p:sldId id="438" r:id="rId11"/>
    <p:sldId id="445" r:id="rId12"/>
    <p:sldId id="450" r:id="rId13"/>
    <p:sldId id="452" r:id="rId14"/>
    <p:sldId id="937" r:id="rId15"/>
    <p:sldId id="926" r:id="rId16"/>
    <p:sldId id="694" r:id="rId17"/>
    <p:sldId id="851" r:id="rId18"/>
    <p:sldId id="730" r:id="rId19"/>
    <p:sldId id="924" r:id="rId20"/>
    <p:sldId id="407" r:id="rId21"/>
    <p:sldId id="316" r:id="rId22"/>
    <p:sldId id="933" r:id="rId23"/>
    <p:sldId id="928" r:id="rId24"/>
    <p:sldId id="930" r:id="rId25"/>
    <p:sldId id="391" r:id="rId26"/>
    <p:sldId id="394" r:id="rId27"/>
    <p:sldId id="395" r:id="rId28"/>
    <p:sldId id="751" r:id="rId29"/>
    <p:sldId id="392" r:id="rId30"/>
    <p:sldId id="767" r:id="rId31"/>
    <p:sldId id="434" r:id="rId32"/>
    <p:sldId id="753" r:id="rId33"/>
    <p:sldId id="754" r:id="rId34"/>
    <p:sldId id="435" r:id="rId35"/>
    <p:sldId id="393" r:id="rId36"/>
    <p:sldId id="396" r:id="rId37"/>
    <p:sldId id="397" r:id="rId38"/>
    <p:sldId id="39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50A2"/>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5D265-0FFA-CD45-92DA-4B98BCD1CB0B}" v="4" dt="2023-11-10T21:16:16.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94694"/>
  </p:normalViewPr>
  <p:slideViewPr>
    <p:cSldViewPr snapToGrid="0" snapToObjects="1">
      <p:cViewPr varScale="1">
        <p:scale>
          <a:sx n="121" d="100"/>
          <a:sy n="121" d="100"/>
        </p:scale>
        <p:origin x="1112"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5</a:t>
            </a:fld>
            <a:endParaRPr lang="en-US"/>
          </a:p>
        </p:txBody>
      </p:sp>
    </p:spTree>
    <p:extLst>
      <p:ext uri="{BB962C8B-B14F-4D97-AF65-F5344CB8AC3E}">
        <p14:creationId xmlns:p14="http://schemas.microsoft.com/office/powerpoint/2010/main" val="115806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28</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A7BA3B3-F6E3-414B-941D-1B90E0EAAF72}"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663628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7AFB883-102C-4245-9C70-2E8160FB5353}"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7431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058B49E3-FBDE-DF4D-A5B7-59AF1BC55410}"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41993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B5E3BC-C256-4D4B-86BA-2630D8C0A5D8}" type="slidenum">
              <a:rPr lang="en-US" smtClean="0"/>
              <a:pPr/>
              <a:t>7</a:t>
            </a:fld>
            <a:endParaRPr lang="en-US"/>
          </a:p>
        </p:txBody>
      </p:sp>
    </p:spTree>
    <p:extLst>
      <p:ext uri="{BB962C8B-B14F-4D97-AF65-F5344CB8AC3E}">
        <p14:creationId xmlns:p14="http://schemas.microsoft.com/office/powerpoint/2010/main" val="156427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28001-F62E-E34F-B938-CD4837E477A6}" type="slidenum">
              <a:rPr lang="en-US" smtClean="0"/>
              <a:t>8</a:t>
            </a:fld>
            <a:endParaRPr lang="en-US"/>
          </a:p>
        </p:txBody>
      </p:sp>
    </p:spTree>
    <p:extLst>
      <p:ext uri="{BB962C8B-B14F-4D97-AF65-F5344CB8AC3E}">
        <p14:creationId xmlns:p14="http://schemas.microsoft.com/office/powerpoint/2010/main" val="295067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B5E3BC-C256-4D4B-86BA-2630D8C0A5D8}" type="slidenum">
              <a:rPr lang="en-US" smtClean="0"/>
              <a:pPr/>
              <a:t>13</a:t>
            </a:fld>
            <a:endParaRPr lang="en-US"/>
          </a:p>
        </p:txBody>
      </p:sp>
    </p:spTree>
    <p:extLst>
      <p:ext uri="{BB962C8B-B14F-4D97-AF65-F5344CB8AC3E}">
        <p14:creationId xmlns:p14="http://schemas.microsoft.com/office/powerpoint/2010/main" val="22789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24341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p:cNvSpPr>
          <p:nvPr>
            <p:ph type="sldImg"/>
          </p:nvPr>
        </p:nvSpPr>
        <p:spPr>
          <a:xfrm>
            <a:off x="2354263" y="515938"/>
            <a:ext cx="4587875" cy="2581275"/>
          </a:xfrm>
          <a:ln/>
        </p:spPr>
      </p:sp>
      <p:sp>
        <p:nvSpPr>
          <p:cNvPr id="166915" name="Notes Placeholder 2"/>
          <p:cNvSpPr>
            <a:spLocks noGrp="1"/>
          </p:cNvSpPr>
          <p:nvPr>
            <p:ph type="body" idx="1"/>
          </p:nvPr>
        </p:nvSpPr>
        <p:spPr>
          <a:noFill/>
          <a:ln/>
        </p:spPr>
        <p:txBody>
          <a:bodyPr/>
          <a:lstStyle/>
          <a:p>
            <a:pPr eaLnBrk="1" hangingPunct="1">
              <a:lnSpc>
                <a:spcPct val="90000"/>
              </a:lnSpc>
            </a:pPr>
            <a:r>
              <a:rPr lang="en-US" sz="1300">
                <a:latin typeface="Arial" pitchFamily="-65" charset="0"/>
                <a:ea typeface="ＭＳ Ｐゴシック" pitchFamily="-65" charset="-128"/>
                <a:cs typeface="ＭＳ Ｐゴシック" pitchFamily="-65" charset="-128"/>
              </a:rPr>
              <a:t>There are 3 species (same strain) here that have duplicates found in both subtrees – Pseudomonas aeruginosa PA01, Aeromonas hydrophila ATCC7966 and Pseudoalteromonas haloplanktis TAC125.  All three are from complete genome sequences and I checked the papers that published the description of each genome.  For Pseudomonas PA01 genome, the authors stated that its large genome size (6.3M bp) was a result of gene duplication, with 50% more paralogous groups than predicted (Stover et al. 2000).  However, they didn’t say anything about which genes might have been duplicated.  Aeromonas ATCC7966 has more tRNAs (128) than other sequenced genomes and many of these were a result of tandem duplication (Seshadri et al 2006).  So does this suggest that their synthetases might have been duplicated as well?  They have also found many protein-coding genes that are paralogous.  Lastly, the Pseudoaltermonas TAC125 has two chromosomes but all tRNAs are found in only one of them (Medigue et al. 2005).  They also found a high number of tRNA genes (106), similar to other vibrios.  What I found interesting in their paper is that when they compared its genes with homologs with other related bacteria, the authors found high similarity with Shewanella and Vibrio (which are found in the top part of our tree) and also with Idiomarina and Photobacterium (found in bottom part of our tree).  I wonder if some other genes of Pseudoalteromonas also show the same pattern like this?  That is, if its other genes that were duplicated also split into two groups?</a:t>
            </a:r>
          </a:p>
        </p:txBody>
      </p:sp>
      <p:sp>
        <p:nvSpPr>
          <p:cNvPr id="166916" name="Slide Number Placeholder 3"/>
          <p:cNvSpPr>
            <a:spLocks noGrp="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E1445BE7-15D1-E441-8F28-421E678124DD}" type="slidenum">
              <a:rPr kumimoji="0" lang="en-US" sz="1200" b="0" i="0" u="none" strike="noStrike" kern="1200" cap="none" spc="0" normalizeH="0" baseline="0" noProof="0" smtClean="0">
                <a:ln>
                  <a:noFill/>
                </a:ln>
                <a:solidFill>
                  <a:srgbClr val="000000"/>
                </a:solidFill>
                <a:effectLst/>
                <a:uLnTx/>
                <a:uFillTx/>
                <a:latin typeface="Arial" pitchFamily="-65"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0"/>
              <a:cs typeface="+mn-cs"/>
            </a:endParaRPr>
          </a:p>
        </p:txBody>
      </p:sp>
    </p:spTree>
    <p:extLst>
      <p:ext uri="{BB962C8B-B14F-4D97-AF65-F5344CB8AC3E}">
        <p14:creationId xmlns:p14="http://schemas.microsoft.com/office/powerpoint/2010/main" val="262146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endParaRPr>
          </a:p>
        </p:txBody>
      </p:sp>
    </p:spTree>
    <p:extLst>
      <p:ext uri="{BB962C8B-B14F-4D97-AF65-F5344CB8AC3E}">
        <p14:creationId xmlns:p14="http://schemas.microsoft.com/office/powerpoint/2010/main" val="302199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359616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62A82CF-D232-CB47-A5C3-4EB62CA87F74}"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4993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157770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C6A1-60ED-19A5-41AD-40986065A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A0979-BDFC-EF9E-A597-16018F203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0E23C-DD53-78B2-D45D-6C600AA82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0B3D0-595A-7F56-04BD-E86D50CA2469}"/>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6" name="Footer Placeholder 5">
            <a:extLst>
              <a:ext uri="{FF2B5EF4-FFF2-40B4-BE49-F238E27FC236}">
                <a16:creationId xmlns:a16="http://schemas.microsoft.com/office/drawing/2014/main" id="{666CA4EE-95A1-E9F2-9D94-AC97B66E7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5C520-D813-6864-5652-0BF65FB5A7DD}"/>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0657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A6D5-1996-85A3-EE42-E3774542C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067FD-EC62-D5AD-6EB1-F43CD9BBC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861BB-C85E-18B2-E384-293AF751E1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3DEB4-0FF3-1604-3DF3-BEA31706C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2C2497-E728-BAD6-0E5C-8C2D5A2A8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7394B-03E9-C82B-F852-914771CE131B}"/>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8" name="Footer Placeholder 7">
            <a:extLst>
              <a:ext uri="{FF2B5EF4-FFF2-40B4-BE49-F238E27FC236}">
                <a16:creationId xmlns:a16="http://schemas.microsoft.com/office/drawing/2014/main" id="{BDFB6E62-6C22-3DDB-ED13-4ACF09E12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0368C-8770-080A-A52F-3DD9D632FA4B}"/>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58537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85EC-DDC3-4C86-E08E-4BB0D7EC8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CD910-30CC-EDE9-41A7-320E1487986D}"/>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4" name="Footer Placeholder 3">
            <a:extLst>
              <a:ext uri="{FF2B5EF4-FFF2-40B4-BE49-F238E27FC236}">
                <a16:creationId xmlns:a16="http://schemas.microsoft.com/office/drawing/2014/main" id="{701BA3CA-9F2A-F05E-CFDC-D469F77FC0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F7D3BD-B1BF-C472-FD08-A1A1C09B2215}"/>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314735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D9FC6-A77A-E203-F9B0-98BD4933B25C}"/>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3" name="Footer Placeholder 2">
            <a:extLst>
              <a:ext uri="{FF2B5EF4-FFF2-40B4-BE49-F238E27FC236}">
                <a16:creationId xmlns:a16="http://schemas.microsoft.com/office/drawing/2014/main" id="{99ACF7A1-1668-B144-3AA3-EE6E013ED4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CB60A7-9498-E1F8-1545-B31A1CCD53B8}"/>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1202115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CFD7-97D3-D0DD-3854-C99869DE5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524D0-2EE3-C580-A593-7A9BCDBE9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7D783-D046-F09B-4B90-07AF126D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45972-CA99-B612-70A5-30F89B4AE7D9}"/>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6" name="Footer Placeholder 5">
            <a:extLst>
              <a:ext uri="{FF2B5EF4-FFF2-40B4-BE49-F238E27FC236}">
                <a16:creationId xmlns:a16="http://schemas.microsoft.com/office/drawing/2014/main" id="{3AB72C1F-AE5C-F035-E28E-8955A3912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52CCF-0F10-8BD8-A767-434BD145FC7D}"/>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28213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2C4B-1901-3845-2869-C41C4D912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CC05E-5A23-7CFE-7F61-ADF09762E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1E507-F83B-D229-EB6F-51E58BBBF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EB39D-5B94-E387-32F6-636E824A8818}"/>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6" name="Footer Placeholder 5">
            <a:extLst>
              <a:ext uri="{FF2B5EF4-FFF2-40B4-BE49-F238E27FC236}">
                <a16:creationId xmlns:a16="http://schemas.microsoft.com/office/drawing/2014/main" id="{D64A06FA-7604-9DBA-5504-AC1EE2240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2DCC4-1561-6626-A752-823490DA57C7}"/>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20485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1BA-5177-A125-09AC-02E8FF3B6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25409-D70D-15AC-7D62-1A1594924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92FE-7D25-757B-3C9B-1FF0544CE3DB}"/>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65AB8508-AB40-B44E-4B8B-A20DD2C7D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BD222-C302-5D77-4626-7B4CAD4FCA2F}"/>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60995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0B9DB5-288D-5502-5791-392F73A36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D713A-C284-1374-65F4-96FB14A31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4AE92-8504-6CF5-E27A-80231F88FF8E}"/>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77E1B9D9-08D6-C229-55D5-F2A858F53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95BE6-CF7C-A62E-8901-B894B3B7F77A}"/>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187577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6" y="609320"/>
            <a:ext cx="10363970" cy="1143000"/>
          </a:xfrm>
        </p:spPr>
        <p:txBody>
          <a:bodyPr/>
          <a:lstStyle/>
          <a:p>
            <a:r>
              <a:rPr lang="en-US"/>
              <a:t>Click to edit Master title style</a:t>
            </a:r>
          </a:p>
        </p:txBody>
      </p:sp>
      <p:sp>
        <p:nvSpPr>
          <p:cNvPr id="3" name="Chart Placeholder 2"/>
          <p:cNvSpPr>
            <a:spLocks noGrp="1"/>
          </p:cNvSpPr>
          <p:nvPr>
            <p:ph type="chart" sz="half" idx="1"/>
          </p:nvPr>
        </p:nvSpPr>
        <p:spPr>
          <a:xfrm>
            <a:off x="914016" y="1982041"/>
            <a:ext cx="5089621" cy="4113959"/>
          </a:xfrm>
        </p:spPr>
        <p:txBody>
          <a:bodyPr/>
          <a:lstStyle/>
          <a:p>
            <a:pPr lvl="0"/>
            <a:endParaRPr lang="en-US" noProof="0"/>
          </a:p>
        </p:txBody>
      </p:sp>
      <p:sp>
        <p:nvSpPr>
          <p:cNvPr id="4" name="Text Placeholder 3"/>
          <p:cNvSpPr>
            <a:spLocks noGrp="1"/>
          </p:cNvSpPr>
          <p:nvPr>
            <p:ph type="body" sz="half" idx="2"/>
          </p:nvPr>
        </p:nvSpPr>
        <p:spPr>
          <a:xfrm>
            <a:off x="6188364" y="1982041"/>
            <a:ext cx="5089622"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17879A-B5BF-CA44-9726-022CB0CC1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15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8" y="609320"/>
            <a:ext cx="10363969" cy="1143000"/>
          </a:xfrm>
        </p:spPr>
        <p:txBody>
          <a:bodyPr/>
          <a:lstStyle/>
          <a:p>
            <a:r>
              <a:rPr lang="en-US"/>
              <a:t>Click to edit Master title style</a:t>
            </a:r>
          </a:p>
        </p:txBody>
      </p:sp>
      <p:sp>
        <p:nvSpPr>
          <p:cNvPr id="3" name="Chart Placeholder 2"/>
          <p:cNvSpPr>
            <a:spLocks noGrp="1"/>
          </p:cNvSpPr>
          <p:nvPr>
            <p:ph type="chart" sz="half" idx="1"/>
          </p:nvPr>
        </p:nvSpPr>
        <p:spPr>
          <a:xfrm>
            <a:off x="914019" y="1982043"/>
            <a:ext cx="5089620" cy="4113959"/>
          </a:xfrm>
        </p:spPr>
        <p:txBody>
          <a:bodyPr/>
          <a:lstStyle/>
          <a:p>
            <a:pPr lvl="0"/>
            <a:endParaRPr lang="en-US" noProof="0"/>
          </a:p>
        </p:txBody>
      </p:sp>
      <p:sp>
        <p:nvSpPr>
          <p:cNvPr id="4" name="Text Placeholder 3"/>
          <p:cNvSpPr>
            <a:spLocks noGrp="1"/>
          </p:cNvSpPr>
          <p:nvPr>
            <p:ph type="body" sz="half" idx="2"/>
          </p:nvPr>
        </p:nvSpPr>
        <p:spPr>
          <a:xfrm>
            <a:off x="6188364" y="1982043"/>
            <a:ext cx="5089621"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273780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38891372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39"/>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159905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111732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3601087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62733-3DFC-814D-1AE5-EB0F816ACB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DF23BD-CBA1-5E60-D502-CBBEB9A00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D79EA8-B688-CF41-B150-4D7D7B4FAD3E}"/>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C4935A8D-7348-147C-B63C-DD4DF90E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0B3BA-7945-83B4-0969-E012DC32456E}"/>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428571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02D2-7328-BFF8-620A-3B515735A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8443C-79CD-61A3-9101-C6C097C17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ED3ED-51DC-B9A4-C0E2-2336962110EC}"/>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8392B878-4040-C765-FC37-10A693596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C84AC-CB34-7D08-3C4E-AAF9278DA14F}"/>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93784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0435-97AE-320D-155F-048546A43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D92C93-1F47-4026-F9CC-174933FE1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69D0C-347E-A947-17FB-49E86D810E4A}"/>
              </a:ext>
            </a:extLst>
          </p:cNvPr>
          <p:cNvSpPr>
            <a:spLocks noGrp="1"/>
          </p:cNvSpPr>
          <p:nvPr>
            <p:ph type="dt" sz="half" idx="10"/>
          </p:nvPr>
        </p:nvSpPr>
        <p:spPr/>
        <p:txBody>
          <a:body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8B1CDCD6-9318-1B6C-084A-8F5E4ED5B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080DF-D828-425F-A05C-00FF501CB608}"/>
              </a:ext>
            </a:extLst>
          </p:cNvPr>
          <p:cNvSpPr>
            <a:spLocks noGrp="1"/>
          </p:cNvSpPr>
          <p:nvPr>
            <p:ph type="sldNum" sz="quarter" idx="12"/>
          </p:nvPr>
        </p:nvSpPr>
        <p:spPr/>
        <p:txBody>
          <a:bodyPr/>
          <a:lstStyle/>
          <a:p>
            <a:fld id="{76279E0F-0A47-F444-B981-DA709105AE6D}" type="slidenum">
              <a:rPr lang="en-US" smtClean="0"/>
              <a:t>‹#›</a:t>
            </a:fld>
            <a:endParaRPr lang="en-US"/>
          </a:p>
        </p:txBody>
      </p:sp>
    </p:spTree>
    <p:extLst>
      <p:ext uri="{BB962C8B-B14F-4D97-AF65-F5344CB8AC3E}">
        <p14:creationId xmlns:p14="http://schemas.microsoft.com/office/powerpoint/2010/main" val="2908901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smtClean="0">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5810881"/>
      </p:ext>
    </p:extLst>
  </p:cSld>
  <p:clrMap bg1="lt1" tx1="dk1" bg2="lt2" tx2="dk2" accent1="accent1" accent2="accent2" accent3="accent3" accent4="accent4" accent5="accent5" accent6="accent6" hlink="hlink" folHlink="folHlink"/>
  <p:sldLayoutIdLst>
    <p:sldLayoutId id="2147483698" r:id="rId1"/>
    <p:sldLayoutId id="2147483767" r:id="rId2"/>
    <p:sldLayoutId id="2147483768" r:id="rId3"/>
    <p:sldLayoutId id="2147483769" r:id="rId4"/>
    <p:sldLayoutId id="2147483783" r:id="rId5"/>
    <p:sldLayoutId id="2147483808"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0853B-0A12-1A9D-79F2-6A79E63E8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88A5C7-02FE-B242-21FB-4D30FB91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A88E7-6804-C1ED-3591-2B4419172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45D02-E685-3047-8C87-4F97EA482470}" type="datetimeFigureOut">
              <a:rPr lang="en-US" smtClean="0"/>
              <a:t>11/19/24</a:t>
            </a:fld>
            <a:endParaRPr lang="en-US"/>
          </a:p>
        </p:txBody>
      </p:sp>
      <p:sp>
        <p:nvSpPr>
          <p:cNvPr id="5" name="Footer Placeholder 4">
            <a:extLst>
              <a:ext uri="{FF2B5EF4-FFF2-40B4-BE49-F238E27FC236}">
                <a16:creationId xmlns:a16="http://schemas.microsoft.com/office/drawing/2014/main" id="{66EF9E5C-C629-7E44-152D-CC9992878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D12C1D-08BA-2B35-CD17-A9808DCE4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9E0F-0A47-F444-B981-DA709105AE6D}" type="slidenum">
              <a:rPr lang="en-US" smtClean="0"/>
              <a:t>‹#›</a:t>
            </a:fld>
            <a:endParaRPr lang="en-US"/>
          </a:p>
        </p:txBody>
      </p:sp>
    </p:spTree>
    <p:extLst>
      <p:ext uri="{BB962C8B-B14F-4D97-AF65-F5344CB8AC3E}">
        <p14:creationId xmlns:p14="http://schemas.microsoft.com/office/powerpoint/2010/main" val="415318364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microbe.net/2015/04/08/what-does-the-term-microbiome-mean-and-where-did-it-come-from-a-bit-of-a-surpris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enetics.org/content/genetics/143/4/1843.full.pdf" TargetMode="External"/><Relationship Id="rId2" Type="http://schemas.openxmlformats.org/officeDocument/2006/relationships/image" Target="../media/image29.emf"/><Relationship Id="rId1" Type="http://schemas.openxmlformats.org/officeDocument/2006/relationships/slideLayout" Target="../slideLayouts/slideLayout6.xml"/><Relationship Id="rId4" Type="http://schemas.openxmlformats.org/officeDocument/2006/relationships/hyperlink" Target="https://www.sciencedirect.com/science/article/pii/S0966842X97011104?via%3Dihu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s://www.frontiersin.org/articles/10.3389/fmicb.2015.00728/ful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pubmed.ncbi.nlm.nih.gov/2155157/" TargetMode="External"/><Relationship Id="rId3" Type="http://schemas.openxmlformats.org/officeDocument/2006/relationships/image" Target="../media/image11.jpeg"/><Relationship Id="rId7" Type="http://schemas.openxmlformats.org/officeDocument/2006/relationships/hyperlink" Target="https://academic.oup.com/mbe/article/39/4/msac052/656320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n.wikipedia.org/wiki/Long_interspersed_nuclear_element" TargetMode="External"/><Relationship Id="rId5" Type="http://schemas.openxmlformats.org/officeDocument/2006/relationships/hyperlink" Target="https://pubmed.ncbi.nlm.nih.gov/37856455/" TargetMode="External"/><Relationship Id="rId4" Type="http://schemas.openxmlformats.org/officeDocument/2006/relationships/hyperlink" Target="https://en.wikipedia.org/wiki/LTR_retrotranspos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213" y="768351"/>
            <a:ext cx="2085975" cy="386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Box 3"/>
          <p:cNvSpPr txBox="1">
            <a:spLocks noChangeArrowheads="1"/>
          </p:cNvSpPr>
          <p:nvPr/>
        </p:nvSpPr>
        <p:spPr bwMode="auto">
          <a:xfrm>
            <a:off x="1651088" y="140709"/>
            <a:ext cx="5529147" cy="579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3200" dirty="0">
                <a:solidFill>
                  <a:srgbClr val="000000"/>
                </a:solidFill>
              </a:rPr>
              <a:t>Gene Transfer in Eukaryotes</a:t>
            </a:r>
          </a:p>
        </p:txBody>
      </p:sp>
      <p:pic>
        <p:nvPicPr>
          <p:cNvPr id="716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981" y="4361027"/>
            <a:ext cx="2826448" cy="2496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5" name="TextBox 6"/>
          <p:cNvSpPr txBox="1">
            <a:spLocks noChangeArrowheads="1"/>
          </p:cNvSpPr>
          <p:nvPr/>
        </p:nvSpPr>
        <p:spPr bwMode="auto">
          <a:xfrm>
            <a:off x="4354519" y="4381504"/>
            <a:ext cx="1838325" cy="9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dirty="0">
                <a:solidFill>
                  <a:srgbClr val="000000"/>
                </a:solidFill>
              </a:rPr>
              <a:t>Bacterial parasites on seaweed</a:t>
            </a:r>
          </a:p>
        </p:txBody>
      </p:sp>
      <p:sp>
        <p:nvSpPr>
          <p:cNvPr id="71686" name="TextBox 7"/>
          <p:cNvSpPr txBox="1">
            <a:spLocks noChangeArrowheads="1"/>
          </p:cNvSpPr>
          <p:nvPr/>
        </p:nvSpPr>
        <p:spPr bwMode="auto">
          <a:xfrm>
            <a:off x="5856289" y="5303926"/>
            <a:ext cx="734233" cy="368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b="1">
                <a:solidFill>
                  <a:srgbClr val="000000"/>
                </a:solidFill>
              </a:rPr>
              <a:t>HGT </a:t>
            </a:r>
          </a:p>
        </p:txBody>
      </p:sp>
      <p:sp>
        <p:nvSpPr>
          <p:cNvPr id="71687" name="TextBox 8"/>
          <p:cNvSpPr txBox="1">
            <a:spLocks noChangeArrowheads="1"/>
          </p:cNvSpPr>
          <p:nvPr/>
        </p:nvSpPr>
        <p:spPr bwMode="auto">
          <a:xfrm>
            <a:off x="6902538" y="5499188"/>
            <a:ext cx="15906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a:solidFill>
                  <a:srgbClr val="000000"/>
                </a:solidFill>
              </a:rPr>
              <a:t>Human gut symbiont</a:t>
            </a:r>
          </a:p>
        </p:txBody>
      </p:sp>
      <p:sp>
        <p:nvSpPr>
          <p:cNvPr id="11" name="Circular Arrow 10"/>
          <p:cNvSpPr/>
          <p:nvPr/>
        </p:nvSpPr>
        <p:spPr bwMode="auto">
          <a:xfrm rot="3174180" flipV="1">
            <a:off x="4884739" y="38719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0516" tIns="45263" rIns="90516" bIns="45263"/>
          <a:lstStyle/>
          <a:p>
            <a:pPr defTabSz="905154">
              <a:defRPr/>
            </a:pPr>
            <a:endParaRPr lang="en-US" sz="2400">
              <a:solidFill>
                <a:srgbClr val="000000"/>
              </a:solidFill>
              <a:latin typeface="Arial" pitchFamily="92" charset="0"/>
            </a:endParaRPr>
          </a:p>
        </p:txBody>
      </p:sp>
      <p:pic>
        <p:nvPicPr>
          <p:cNvPr id="7168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30" y="4664163"/>
            <a:ext cx="2025650" cy="209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733555" y="2286005"/>
            <a:ext cx="6343853" cy="1725397"/>
          </a:xfrm>
          <a:prstGeom prst="rect">
            <a:avLst/>
          </a:prstGeom>
          <a:ln>
            <a:noFill/>
          </a:ln>
          <a:effectLst>
            <a:outerShdw blurRad="292100" dist="304800" dir="4200000" sx="50000" sy="50000" algn="tl" rotWithShape="0">
              <a:srgbClr val="333333">
                <a:alpha val="78000"/>
              </a:srgbClr>
            </a:outerShdw>
          </a:effectLst>
        </p:spPr>
      </p:pic>
      <p:pic>
        <p:nvPicPr>
          <p:cNvPr id="2" name="Picture 1"/>
          <p:cNvPicPr>
            <a:picLocks noChangeAspect="1"/>
          </p:cNvPicPr>
          <p:nvPr/>
        </p:nvPicPr>
        <p:blipFill>
          <a:blip r:embed="rId6"/>
          <a:stretch>
            <a:fillRect/>
          </a:stretch>
        </p:blipFill>
        <p:spPr>
          <a:xfrm>
            <a:off x="1744717" y="695129"/>
            <a:ext cx="4554489" cy="1497444"/>
          </a:xfrm>
          <a:prstGeom prst="rect">
            <a:avLst/>
          </a:prstGeom>
        </p:spPr>
      </p:pic>
    </p:spTree>
    <p:extLst>
      <p:ext uri="{BB962C8B-B14F-4D97-AF65-F5344CB8AC3E}">
        <p14:creationId xmlns:p14="http://schemas.microsoft.com/office/powerpoint/2010/main" val="167587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98" y="1830486"/>
            <a:ext cx="4572000" cy="1143000"/>
          </a:xfrm>
        </p:spPr>
        <p:txBody>
          <a:bodyPr>
            <a:normAutofit fontScale="90000"/>
          </a:bodyPr>
          <a:lstStyle/>
          <a:p>
            <a:r>
              <a:rPr lang="en-US" err="1"/>
              <a:t>Sialic</a:t>
            </a:r>
            <a:r>
              <a:rPr lang="en-US"/>
              <a:t> acid catabolism pathway</a:t>
            </a:r>
          </a:p>
        </p:txBody>
      </p:sp>
      <p:grpSp>
        <p:nvGrpSpPr>
          <p:cNvPr id="4" name="Group 3"/>
          <p:cNvGrpSpPr/>
          <p:nvPr/>
        </p:nvGrpSpPr>
        <p:grpSpPr>
          <a:xfrm>
            <a:off x="6419287" y="154086"/>
            <a:ext cx="4789311" cy="6677799"/>
            <a:chOff x="762000" y="0"/>
            <a:chExt cx="4789311" cy="6677799"/>
          </a:xfrm>
        </p:grpSpPr>
        <p:sp>
          <p:nvSpPr>
            <p:cNvPr id="5" name="TextBox 4"/>
            <p:cNvSpPr txBox="1"/>
            <p:nvPr/>
          </p:nvSpPr>
          <p:spPr>
            <a:xfrm>
              <a:off x="1219200" y="0"/>
              <a:ext cx="1806787" cy="276999"/>
            </a:xfrm>
            <a:prstGeom prst="rect">
              <a:avLst/>
            </a:prstGeom>
            <a:noFill/>
            <a:ln w="25400">
              <a:solidFill>
                <a:srgbClr val="00B0F0"/>
              </a:solidFill>
            </a:ln>
          </p:spPr>
          <p:txBody>
            <a:bodyPr wrap="square" rtlCol="0">
              <a:spAutoFit/>
            </a:bodyPr>
            <a:lstStyle/>
            <a:p>
              <a:pPr algn="ctr"/>
              <a:r>
                <a:rPr lang="en-US" sz="1200" err="1">
                  <a:latin typeface="Arial" pitchFamily="34" charset="0"/>
                  <a:cs typeface="Arial" pitchFamily="34" charset="0"/>
                </a:rPr>
                <a:t>Sialoglyconjugate</a:t>
              </a:r>
              <a:endParaRPr lang="en-US" sz="1200">
                <a:latin typeface="Arial" pitchFamily="34" charset="0"/>
                <a:cs typeface="Arial" pitchFamily="34" charset="0"/>
              </a:endParaRPr>
            </a:p>
          </p:txBody>
        </p:sp>
        <p:cxnSp>
          <p:nvCxnSpPr>
            <p:cNvPr id="6" name="Straight Arrow Connector 5"/>
            <p:cNvCxnSpPr/>
            <p:nvPr/>
          </p:nvCxnSpPr>
          <p:spPr>
            <a:xfrm flipH="1">
              <a:off x="2057400" y="304800"/>
              <a:ext cx="11854" cy="56454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057400" y="1295400"/>
              <a:ext cx="0" cy="76690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3600" y="381000"/>
              <a:ext cx="2030871" cy="276999"/>
            </a:xfrm>
            <a:prstGeom prst="rect">
              <a:avLst/>
            </a:prstGeom>
            <a:noFill/>
          </p:spPr>
          <p:txBody>
            <a:bodyPr wrap="square" rtlCol="0">
              <a:spAutoFit/>
            </a:bodyPr>
            <a:lstStyle/>
            <a:p>
              <a:r>
                <a:rPr lang="en-US" sz="1200" err="1">
                  <a:latin typeface="Arial" pitchFamily="34" charset="0"/>
                  <a:cs typeface="Arial" pitchFamily="34" charset="0"/>
                </a:rPr>
                <a:t>Sialidase</a:t>
              </a:r>
              <a:r>
                <a:rPr lang="en-US" sz="1200">
                  <a:latin typeface="Arial" pitchFamily="34" charset="0"/>
                  <a:cs typeface="Arial" pitchFamily="34" charset="0"/>
                </a:rPr>
                <a:t>, (</a:t>
              </a:r>
              <a:r>
                <a:rPr lang="en-US" sz="1200" err="1">
                  <a:latin typeface="Arial" pitchFamily="34" charset="0"/>
                  <a:cs typeface="Arial" pitchFamily="34" charset="0"/>
                </a:rPr>
                <a:t>NanH</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9" name="Straight Connector 8"/>
            <p:cNvCxnSpPr/>
            <p:nvPr/>
          </p:nvCxnSpPr>
          <p:spPr>
            <a:xfrm>
              <a:off x="1219200" y="1676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09800" y="1828800"/>
              <a:ext cx="3341511" cy="461665"/>
            </a:xfrm>
            <a:prstGeom prst="rect">
              <a:avLst/>
            </a:prstGeom>
            <a:noFill/>
          </p:spPr>
          <p:txBody>
            <a:bodyPr wrap="square" rtlCol="0">
              <a:spAutoFit/>
            </a:bodyPr>
            <a:lstStyle/>
            <a:p>
              <a:r>
                <a:rPr lang="en-US" sz="1200">
                  <a:latin typeface="Arial" pitchFamily="34" charset="0"/>
                  <a:cs typeface="Arial" pitchFamily="34" charset="0"/>
                </a:rPr>
                <a:t>Uptake into cell via general </a:t>
              </a:r>
              <a:r>
                <a:rPr lang="en-US" sz="1200" err="1">
                  <a:latin typeface="Arial" pitchFamily="34" charset="0"/>
                  <a:cs typeface="Arial" pitchFamily="34" charset="0"/>
                </a:rPr>
                <a:t>porins</a:t>
              </a:r>
              <a:r>
                <a:rPr lang="en-US" sz="1200">
                  <a:latin typeface="Arial" pitchFamily="34" charset="0"/>
                  <a:cs typeface="Arial" pitchFamily="34" charset="0"/>
                </a:rPr>
                <a:t>/specific transporters (</a:t>
              </a:r>
              <a:r>
                <a:rPr lang="en-US" sz="1200" err="1">
                  <a:latin typeface="Arial" pitchFamily="34" charset="0"/>
                  <a:cs typeface="Arial" pitchFamily="34" charset="0"/>
                </a:rPr>
                <a:t>NanT</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11" name="Straight Connector 10"/>
            <p:cNvCxnSpPr/>
            <p:nvPr/>
          </p:nvCxnSpPr>
          <p:spPr>
            <a:xfrm>
              <a:off x="1219200" y="2438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7400" y="2286000"/>
              <a:ext cx="0" cy="61450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3352800"/>
              <a:ext cx="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4400" y="4114800"/>
              <a:ext cx="24384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endParaRPr lang="en-US" sz="1200">
                <a:latin typeface="Arial" pitchFamily="34" charset="0"/>
                <a:cs typeface="Arial" pitchFamily="34" charset="0"/>
              </a:endParaRPr>
            </a:p>
          </p:txBody>
        </p:sp>
        <p:sp>
          <p:nvSpPr>
            <p:cNvPr id="15" name="TextBox 14"/>
            <p:cNvSpPr txBox="1"/>
            <p:nvPr/>
          </p:nvSpPr>
          <p:spPr>
            <a:xfrm>
              <a:off x="2209800" y="3352800"/>
              <a:ext cx="26670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  </a:t>
              </a:r>
              <a:r>
                <a:rPr lang="en-US" sz="1200" err="1">
                  <a:latin typeface="Arial" pitchFamily="34" charset="0"/>
                  <a:cs typeface="Arial" pitchFamily="34" charset="0"/>
                </a:rPr>
                <a:t>lyase</a:t>
              </a:r>
              <a:r>
                <a:rPr lang="en-US" sz="1200">
                  <a:latin typeface="Arial" pitchFamily="34" charset="0"/>
                  <a:cs typeface="Arial" pitchFamily="34" charset="0"/>
                </a:rPr>
                <a:t> (</a:t>
              </a:r>
              <a:r>
                <a:rPr lang="en-US" sz="1200" err="1">
                  <a:latin typeface="Arial" pitchFamily="34" charset="0"/>
                  <a:cs typeface="Arial" pitchFamily="34" charset="0"/>
                </a:rPr>
                <a:t>NanA</a:t>
              </a:r>
              <a:r>
                <a:rPr lang="en-US" sz="1200">
                  <a:latin typeface="Arial" pitchFamily="34" charset="0"/>
                  <a:cs typeface="Arial" pitchFamily="34" charset="0"/>
                </a:rPr>
                <a:t>)</a:t>
              </a:r>
              <a:endParaRPr lang="en-US" sz="1200" i="1">
                <a:latin typeface="Arial" pitchFamily="34" charset="0"/>
                <a:cs typeface="Arial" pitchFamily="34" charset="0"/>
              </a:endParaRPr>
            </a:p>
          </p:txBody>
        </p:sp>
        <p:sp>
          <p:nvSpPr>
            <p:cNvPr id="16" name="TextBox 15"/>
            <p:cNvSpPr txBox="1"/>
            <p:nvPr/>
          </p:nvSpPr>
          <p:spPr>
            <a:xfrm>
              <a:off x="838200" y="914400"/>
              <a:ext cx="25908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a:t>
              </a:r>
            </a:p>
          </p:txBody>
        </p:sp>
        <p:cxnSp>
          <p:nvCxnSpPr>
            <p:cNvPr id="17" name="Straight Arrow Connector 16"/>
            <p:cNvCxnSpPr/>
            <p:nvPr/>
          </p:nvCxnSpPr>
          <p:spPr>
            <a:xfrm>
              <a:off x="2057400" y="4495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4495800"/>
              <a:ext cx="23622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r>
                <a:rPr lang="en-US" sz="1200">
                  <a:latin typeface="Arial" pitchFamily="34" charset="0"/>
                  <a:cs typeface="Arial" pitchFamily="34" charset="0"/>
                </a:rPr>
                <a:t> </a:t>
              </a:r>
              <a:r>
                <a:rPr lang="en-US" sz="1200" err="1">
                  <a:latin typeface="Arial" pitchFamily="34" charset="0"/>
                  <a:cs typeface="Arial" pitchFamily="34" charset="0"/>
                </a:rPr>
                <a:t>kinase</a:t>
              </a:r>
              <a:r>
                <a:rPr lang="en-US" sz="1200">
                  <a:latin typeface="Arial" pitchFamily="34" charset="0"/>
                  <a:cs typeface="Arial" pitchFamily="34" charset="0"/>
                </a:rPr>
                <a:t> (</a:t>
              </a:r>
              <a:r>
                <a:rPr lang="en-US" sz="1200" err="1">
                  <a:latin typeface="Arial" pitchFamily="34" charset="0"/>
                  <a:cs typeface="Arial" pitchFamily="34" charset="0"/>
                </a:rPr>
                <a:t>NanK</a:t>
              </a:r>
              <a:r>
                <a:rPr lang="en-US" sz="1200">
                  <a:latin typeface="Arial" pitchFamily="34" charset="0"/>
                  <a:cs typeface="Arial" pitchFamily="34" charset="0"/>
                </a:rPr>
                <a:t>)</a:t>
              </a:r>
              <a:endParaRPr lang="en-US" sz="1200" i="1">
                <a:latin typeface="Arial" pitchFamily="34" charset="0"/>
                <a:cs typeface="Arial" pitchFamily="34" charset="0"/>
              </a:endParaRPr>
            </a:p>
          </p:txBody>
        </p:sp>
        <p:cxnSp>
          <p:nvCxnSpPr>
            <p:cNvPr id="19" name="Straight Arrow Connector 18"/>
            <p:cNvCxnSpPr/>
            <p:nvPr/>
          </p:nvCxnSpPr>
          <p:spPr>
            <a:xfrm>
              <a:off x="2057400" y="5638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9800" y="5638800"/>
              <a:ext cx="2362200" cy="461665"/>
            </a:xfrm>
            <a:prstGeom prst="rect">
              <a:avLst/>
            </a:prstGeom>
            <a:noFill/>
          </p:spPr>
          <p:txBody>
            <a:bodyPr wrap="square" rtlCol="0">
              <a:spAutoFit/>
            </a:bodyPr>
            <a:lstStyle/>
            <a:p>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acetylmannosamine</a:t>
              </a:r>
              <a:r>
                <a:rPr lang="en-US" sz="1200">
                  <a:latin typeface="Arial" pitchFamily="34" charset="0"/>
                  <a:cs typeface="Arial" pitchFamily="34" charset="0"/>
                </a:rPr>
                <a:t>- 6P </a:t>
              </a:r>
              <a:r>
                <a:rPr lang="en-US" sz="1200" err="1">
                  <a:latin typeface="Arial" pitchFamily="34" charset="0"/>
                  <a:cs typeface="Arial" pitchFamily="34" charset="0"/>
                </a:rPr>
                <a:t>epimerase</a:t>
              </a:r>
              <a:r>
                <a:rPr lang="en-US" sz="1200">
                  <a:latin typeface="Arial" pitchFamily="34" charset="0"/>
                  <a:cs typeface="Arial" pitchFamily="34" charset="0"/>
                </a:rPr>
                <a:t> (</a:t>
              </a:r>
              <a:r>
                <a:rPr lang="en-US" sz="1200" err="1">
                  <a:latin typeface="Arial" pitchFamily="34" charset="0"/>
                  <a:cs typeface="Arial" pitchFamily="34" charset="0"/>
                </a:rPr>
                <a:t>NanE</a:t>
              </a:r>
              <a:r>
                <a:rPr lang="en-US" sz="1200">
                  <a:latin typeface="Arial" pitchFamily="34" charset="0"/>
                  <a:cs typeface="Arial" pitchFamily="34" charset="0"/>
                </a:rPr>
                <a:t>)</a:t>
              </a:r>
              <a:endParaRPr lang="en-US" sz="1200" i="1">
                <a:latin typeface="Arial" pitchFamily="34" charset="0"/>
                <a:cs typeface="Arial" pitchFamily="34" charset="0"/>
              </a:endParaRPr>
            </a:p>
          </p:txBody>
        </p:sp>
        <p:sp>
          <p:nvSpPr>
            <p:cNvPr id="21" name="TextBox 20"/>
            <p:cNvSpPr txBox="1"/>
            <p:nvPr/>
          </p:nvSpPr>
          <p:spPr>
            <a:xfrm>
              <a:off x="762000" y="6400800"/>
              <a:ext cx="25146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-acetylglucosamine-6P</a:t>
              </a:r>
            </a:p>
          </p:txBody>
        </p:sp>
        <p:sp>
          <p:nvSpPr>
            <p:cNvPr id="22" name="TextBox 21"/>
            <p:cNvSpPr txBox="1"/>
            <p:nvPr/>
          </p:nvSpPr>
          <p:spPr>
            <a:xfrm>
              <a:off x="2209800" y="1295400"/>
              <a:ext cx="2514600" cy="276999"/>
            </a:xfrm>
            <a:prstGeom prst="rect">
              <a:avLst/>
            </a:prstGeom>
            <a:noFill/>
          </p:spPr>
          <p:txBody>
            <a:bodyPr wrap="square" rtlCol="0">
              <a:spAutoFit/>
            </a:bodyPr>
            <a:lstStyle/>
            <a:p>
              <a:r>
                <a:rPr lang="en-US" sz="1200" b="1">
                  <a:latin typeface="Arial" pitchFamily="34" charset="0"/>
                  <a:cs typeface="Arial" pitchFamily="34" charset="0"/>
                </a:rPr>
                <a:t>Extracellular</a:t>
              </a:r>
            </a:p>
          </p:txBody>
        </p:sp>
        <p:sp>
          <p:nvSpPr>
            <p:cNvPr id="23" name="TextBox 22"/>
            <p:cNvSpPr txBox="1"/>
            <p:nvPr/>
          </p:nvSpPr>
          <p:spPr>
            <a:xfrm>
              <a:off x="2209800" y="2590800"/>
              <a:ext cx="2514600" cy="276999"/>
            </a:xfrm>
            <a:prstGeom prst="rect">
              <a:avLst/>
            </a:prstGeom>
            <a:noFill/>
          </p:spPr>
          <p:txBody>
            <a:bodyPr wrap="square" rtlCol="0">
              <a:spAutoFit/>
            </a:bodyPr>
            <a:lstStyle/>
            <a:p>
              <a:r>
                <a:rPr lang="en-US" sz="1200" b="1">
                  <a:latin typeface="Arial" pitchFamily="34" charset="0"/>
                  <a:cs typeface="Arial" pitchFamily="34" charset="0"/>
                </a:rPr>
                <a:t>Intracellular</a:t>
              </a:r>
            </a:p>
          </p:txBody>
        </p:sp>
        <p:sp>
          <p:nvSpPr>
            <p:cNvPr id="24" name="TextBox 23"/>
            <p:cNvSpPr txBox="1"/>
            <p:nvPr/>
          </p:nvSpPr>
          <p:spPr>
            <a:xfrm>
              <a:off x="838200" y="2971800"/>
              <a:ext cx="25908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t>
              </a:r>
              <a:r>
                <a:rPr lang="en-US" sz="1200" err="1">
                  <a:latin typeface="Arial" pitchFamily="34" charset="0"/>
                  <a:cs typeface="Arial" pitchFamily="34" charset="0"/>
                </a:rPr>
                <a:t>acetylneuraminic</a:t>
              </a:r>
              <a:r>
                <a:rPr lang="en-US" sz="1200">
                  <a:latin typeface="Arial" pitchFamily="34" charset="0"/>
                  <a:cs typeface="Arial" pitchFamily="34" charset="0"/>
                </a:rPr>
                <a:t> acid</a:t>
              </a:r>
            </a:p>
          </p:txBody>
        </p:sp>
        <p:sp>
          <p:nvSpPr>
            <p:cNvPr id="25" name="TextBox 24"/>
            <p:cNvSpPr txBox="1"/>
            <p:nvPr/>
          </p:nvSpPr>
          <p:spPr>
            <a:xfrm>
              <a:off x="762000" y="5257800"/>
              <a:ext cx="2667000" cy="276999"/>
            </a:xfrm>
            <a:prstGeom prst="rect">
              <a:avLst/>
            </a:prstGeom>
            <a:noFill/>
            <a:ln w="25400">
              <a:solidFill>
                <a:srgbClr val="00B0F0"/>
              </a:solidFill>
            </a:ln>
          </p:spPr>
          <p:txBody>
            <a:bodyPr wrap="square" rtlCol="0">
              <a:spAutoFit/>
            </a:bodyPr>
            <a:lstStyle/>
            <a:p>
              <a:pPr algn="ctr"/>
              <a:r>
                <a:rPr lang="en-US" sz="1200" i="1">
                  <a:latin typeface="Arial" pitchFamily="34" charset="0"/>
                  <a:cs typeface="Arial" pitchFamily="34" charset="0"/>
                </a:rPr>
                <a:t>N</a:t>
              </a:r>
              <a:r>
                <a:rPr lang="en-US" sz="1200">
                  <a:latin typeface="Arial" pitchFamily="34" charset="0"/>
                  <a:cs typeface="Arial" pitchFamily="34" charset="0"/>
                </a:rPr>
                <a:t>-acetylmannosamine-6P</a:t>
              </a:r>
            </a:p>
          </p:txBody>
        </p:sp>
      </p:grpSp>
    </p:spTree>
    <p:extLst>
      <p:ext uri="{BB962C8B-B14F-4D97-AF65-F5344CB8AC3E}">
        <p14:creationId xmlns:p14="http://schemas.microsoft.com/office/powerpoint/2010/main" val="4095551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0"/>
            <a:ext cx="3873500" cy="2514600"/>
          </a:xfrm>
        </p:spPr>
        <p:txBody>
          <a:bodyPr>
            <a:noAutofit/>
          </a:bodyPr>
          <a:lstStyle/>
          <a:p>
            <a:r>
              <a:rPr lang="en-US" sz="3200" i="1" err="1"/>
              <a:t>Aeromonas</a:t>
            </a:r>
            <a:r>
              <a:rPr lang="en-US" sz="3200"/>
              <a:t> MLSA </a:t>
            </a:r>
            <a:r>
              <a:rPr lang="en-US" sz="3200" err="1"/>
              <a:t>supermatrix</a:t>
            </a:r>
            <a:br>
              <a:rPr lang="en-US" sz="3200"/>
            </a:br>
            <a:r>
              <a:rPr lang="en-US" sz="3200"/>
              <a:t>colored according to presence of </a:t>
            </a:r>
            <a:r>
              <a:rPr lang="en-US" sz="3200" err="1"/>
              <a:t>sialic</a:t>
            </a:r>
            <a:r>
              <a:rPr lang="en-US" sz="3200"/>
              <a:t> acid utilization enzymes </a:t>
            </a:r>
          </a:p>
        </p:txBody>
      </p:sp>
      <p:sp>
        <p:nvSpPr>
          <p:cNvPr id="4" name="TextBox 3"/>
          <p:cNvSpPr txBox="1"/>
          <p:nvPr/>
        </p:nvSpPr>
        <p:spPr>
          <a:xfrm>
            <a:off x="5902234" y="3259235"/>
            <a:ext cx="5300174" cy="2308324"/>
          </a:xfrm>
          <a:prstGeom prst="rect">
            <a:avLst/>
          </a:prstGeom>
          <a:noFill/>
        </p:spPr>
        <p:txBody>
          <a:bodyPr wrap="none" rtlCol="0">
            <a:spAutoFit/>
          </a:bodyPr>
          <a:lstStyle/>
          <a:p>
            <a:r>
              <a:rPr lang="en-US">
                <a:solidFill>
                  <a:srgbClr val="FF0000"/>
                </a:solidFill>
              </a:rPr>
              <a:t>Red</a:t>
            </a:r>
            <a:r>
              <a:rPr lang="en-US"/>
              <a:t>: N-</a:t>
            </a:r>
            <a:r>
              <a:rPr lang="en-US" err="1"/>
              <a:t>acetylneuraminate</a:t>
            </a:r>
            <a:r>
              <a:rPr lang="en-US"/>
              <a:t> </a:t>
            </a:r>
            <a:r>
              <a:rPr lang="en-US" err="1"/>
              <a:t>lyase</a:t>
            </a:r>
            <a:endParaRPr lang="en-US"/>
          </a:p>
          <a:p>
            <a:r>
              <a:rPr lang="en-US"/>
              <a:t>         transcriptional regulator</a:t>
            </a:r>
          </a:p>
          <a:p>
            <a:r>
              <a:rPr lang="en-US"/>
              <a:t>         N -acetylmannosamine-6-phosphate 2-epimerase</a:t>
            </a:r>
          </a:p>
          <a:p>
            <a:r>
              <a:rPr lang="en-US"/>
              <a:t>         N-</a:t>
            </a:r>
            <a:r>
              <a:rPr lang="en-US" err="1"/>
              <a:t>acetylmannosamine</a:t>
            </a:r>
            <a:r>
              <a:rPr lang="en-US"/>
              <a:t> kinase</a:t>
            </a:r>
          </a:p>
          <a:p>
            <a:r>
              <a:rPr lang="en-US"/>
              <a:t>         sodium-glucose/</a:t>
            </a:r>
            <a:r>
              <a:rPr lang="en-US" err="1"/>
              <a:t>galactose</a:t>
            </a:r>
            <a:r>
              <a:rPr lang="en-US"/>
              <a:t> </a:t>
            </a:r>
            <a:r>
              <a:rPr lang="en-US" err="1"/>
              <a:t>cotransporter</a:t>
            </a:r>
            <a:r>
              <a:rPr lang="en-US"/>
              <a:t> </a:t>
            </a:r>
            <a:br>
              <a:rPr lang="en-US"/>
            </a:br>
            <a:r>
              <a:rPr lang="en-US"/>
              <a:t>         (hypothetical protein) </a:t>
            </a:r>
          </a:p>
          <a:p>
            <a:r>
              <a:rPr lang="en-US" err="1">
                <a:solidFill>
                  <a:srgbClr val="FF00FF"/>
                </a:solidFill>
              </a:rPr>
              <a:t>Sialidase</a:t>
            </a:r>
            <a:r>
              <a:rPr lang="en-US">
                <a:solidFill>
                  <a:srgbClr val="FF00FF"/>
                </a:solidFill>
              </a:rPr>
              <a:t> absent</a:t>
            </a:r>
          </a:p>
          <a:p>
            <a:r>
              <a:rPr lang="en-US"/>
              <a:t>          </a:t>
            </a:r>
          </a:p>
        </p:txBody>
      </p:sp>
      <p:pic>
        <p:nvPicPr>
          <p:cNvPr id="5" name="Picture 4" descr="concatNuc.phy_phyml.tree_colored_by_sialic_acid.pdf"/>
          <p:cNvPicPr>
            <a:picLocks noChangeAspect="1"/>
          </p:cNvPicPr>
          <p:nvPr/>
        </p:nvPicPr>
        <p:blipFill rotWithShape="1">
          <a:blip r:embed="rId2">
            <a:extLst>
              <a:ext uri="{28A0092B-C50C-407E-A947-70E740481C1C}">
                <a14:useLocalDpi xmlns:a14="http://schemas.microsoft.com/office/drawing/2010/main" val="0"/>
              </a:ext>
            </a:extLst>
          </a:blip>
          <a:srcRect l="9864" r="63968"/>
          <a:stretch/>
        </p:blipFill>
        <p:spPr>
          <a:xfrm>
            <a:off x="2455334" y="-410866"/>
            <a:ext cx="2319867" cy="7340203"/>
          </a:xfrm>
          <a:prstGeom prst="rect">
            <a:avLst/>
          </a:prstGeom>
        </p:spPr>
      </p:pic>
      <p:cxnSp>
        <p:nvCxnSpPr>
          <p:cNvPr id="8" name="Straight Arrow Connector 7"/>
          <p:cNvCxnSpPr/>
          <p:nvPr/>
        </p:nvCxnSpPr>
        <p:spPr>
          <a:xfrm flipH="1">
            <a:off x="4559299" y="20617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711699" y="232481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64099" y="2502613"/>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553885" y="194956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32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5289" y="558803"/>
            <a:ext cx="2919733" cy="5858931"/>
          </a:xfrm>
          <a:prstGeom prst="rect">
            <a:avLst/>
          </a:prstGeom>
        </p:spPr>
      </p:pic>
      <p:sp>
        <p:nvSpPr>
          <p:cNvPr id="2" name="Title 1"/>
          <p:cNvSpPr>
            <a:spLocks noGrp="1"/>
          </p:cNvSpPr>
          <p:nvPr>
            <p:ph type="title"/>
          </p:nvPr>
        </p:nvSpPr>
        <p:spPr>
          <a:xfrm>
            <a:off x="1066800" y="16936"/>
            <a:ext cx="9601201" cy="389468"/>
          </a:xfrm>
        </p:spPr>
        <p:txBody>
          <a:bodyPr>
            <a:normAutofit fontScale="90000"/>
          </a:bodyPr>
          <a:lstStyle/>
          <a:p>
            <a:r>
              <a:rPr lang="en-US" sz="3200"/>
              <a:t>Phylogeny of </a:t>
            </a:r>
            <a:r>
              <a:rPr lang="en-US" sz="3200" err="1"/>
              <a:t>sialic</a:t>
            </a:r>
            <a:r>
              <a:rPr lang="en-US" sz="3200"/>
              <a:t> acid catabolism enzymes</a:t>
            </a:r>
          </a:p>
        </p:txBody>
      </p:sp>
      <p:sp>
        <p:nvSpPr>
          <p:cNvPr id="8" name="TextBox 7"/>
          <p:cNvSpPr txBox="1"/>
          <p:nvPr/>
        </p:nvSpPr>
        <p:spPr>
          <a:xfrm>
            <a:off x="2015068" y="6417734"/>
            <a:ext cx="4762993" cy="646331"/>
          </a:xfrm>
          <a:prstGeom prst="rect">
            <a:avLst/>
          </a:prstGeom>
          <a:noFill/>
        </p:spPr>
        <p:txBody>
          <a:bodyPr wrap="none" rtlCol="0">
            <a:spAutoFit/>
          </a:bodyPr>
          <a:lstStyle/>
          <a:p>
            <a:r>
              <a:rPr lang="en-US">
                <a:solidFill>
                  <a:srgbClr val="FF0000"/>
                </a:solidFill>
              </a:rPr>
              <a:t>red: </a:t>
            </a:r>
            <a:r>
              <a:rPr lang="en-US"/>
              <a:t>contains </a:t>
            </a:r>
            <a:r>
              <a:rPr lang="en-US" err="1"/>
              <a:t>sialidase</a:t>
            </a:r>
            <a:r>
              <a:rPr lang="en-US"/>
              <a:t>, branches colored by </a:t>
            </a:r>
            <a:r>
              <a:rPr lang="en-US" err="1"/>
              <a:t>aLRT</a:t>
            </a:r>
            <a:r>
              <a:rPr lang="en-US"/>
              <a:t> </a:t>
            </a:r>
            <a:br>
              <a:rPr lang="en-US"/>
            </a:br>
            <a:endParaRPr lang="en-US"/>
          </a:p>
        </p:txBody>
      </p:sp>
      <p:sp>
        <p:nvSpPr>
          <p:cNvPr id="9" name="TextBox 8"/>
          <p:cNvSpPr txBox="1"/>
          <p:nvPr/>
        </p:nvSpPr>
        <p:spPr>
          <a:xfrm>
            <a:off x="1521188" y="3352801"/>
            <a:ext cx="1974068" cy="461665"/>
          </a:xfrm>
          <a:prstGeom prst="rect">
            <a:avLst/>
          </a:prstGeom>
          <a:noFill/>
        </p:spPr>
        <p:txBody>
          <a:bodyPr wrap="none" rtlCol="0">
            <a:spAutoFit/>
          </a:bodyPr>
          <a:lstStyle/>
          <a:p>
            <a:r>
              <a:rPr lang="en-US" sz="2400"/>
              <a:t>ORFs 1,2,3,4,5</a:t>
            </a:r>
          </a:p>
        </p:txBody>
      </p:sp>
      <p:pic>
        <p:nvPicPr>
          <p:cNvPr id="10" name="Picture 9"/>
          <p:cNvPicPr>
            <a:picLocks noChangeAspect="1"/>
          </p:cNvPicPr>
          <p:nvPr/>
        </p:nvPicPr>
        <p:blipFill>
          <a:blip r:embed="rId3"/>
          <a:stretch>
            <a:fillRect/>
          </a:stretch>
        </p:blipFill>
        <p:spPr>
          <a:xfrm>
            <a:off x="5848889" y="694266"/>
            <a:ext cx="4177063" cy="5689600"/>
          </a:xfrm>
          <a:prstGeom prst="rect">
            <a:avLst/>
          </a:prstGeom>
        </p:spPr>
      </p:pic>
      <p:sp>
        <p:nvSpPr>
          <p:cNvPr id="11" name="TextBox 10"/>
          <p:cNvSpPr txBox="1"/>
          <p:nvPr/>
        </p:nvSpPr>
        <p:spPr>
          <a:xfrm>
            <a:off x="9762755" y="3200452"/>
            <a:ext cx="1268045" cy="461665"/>
          </a:xfrm>
          <a:prstGeom prst="rect">
            <a:avLst/>
          </a:prstGeom>
          <a:noFill/>
        </p:spPr>
        <p:txBody>
          <a:bodyPr wrap="none" rtlCol="0">
            <a:spAutoFit/>
          </a:bodyPr>
          <a:lstStyle/>
          <a:p>
            <a:r>
              <a:rPr lang="en-US" sz="2400" err="1"/>
              <a:t>Sialidase</a:t>
            </a:r>
            <a:endParaRPr lang="en-US" sz="2400"/>
          </a:p>
        </p:txBody>
      </p:sp>
      <p:cxnSp>
        <p:nvCxnSpPr>
          <p:cNvPr id="12" name="Straight Arrow Connector 11">
            <a:extLst>
              <a:ext uri="{FF2B5EF4-FFF2-40B4-BE49-F238E27FC236}">
                <a16:creationId xmlns:a16="http://schemas.microsoft.com/office/drawing/2014/main" id="{AF7F8E75-E838-C449-83E4-9E734DE9B914}"/>
              </a:ext>
            </a:extLst>
          </p:cNvPr>
          <p:cNvCxnSpPr/>
          <p:nvPr/>
        </p:nvCxnSpPr>
        <p:spPr>
          <a:xfrm flipH="1">
            <a:off x="5369422" y="1331724"/>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D2BB61D-CDD5-3244-A45A-C67262630560}"/>
              </a:ext>
            </a:extLst>
          </p:cNvPr>
          <p:cNvCxnSpPr/>
          <p:nvPr/>
        </p:nvCxnSpPr>
        <p:spPr>
          <a:xfrm flipH="1">
            <a:off x="5048147" y="58419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E466E36-6D71-C84E-920A-50240FE29432}"/>
              </a:ext>
            </a:extLst>
          </p:cNvPr>
          <p:cNvCxnSpPr/>
          <p:nvPr/>
        </p:nvCxnSpPr>
        <p:spPr>
          <a:xfrm flipH="1">
            <a:off x="5023434" y="603964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382DF50-C1E6-8746-8D61-77AA060D670C}"/>
              </a:ext>
            </a:extLst>
          </p:cNvPr>
          <p:cNvCxnSpPr/>
          <p:nvPr/>
        </p:nvCxnSpPr>
        <p:spPr>
          <a:xfrm flipH="1">
            <a:off x="5641271" y="9857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F04326E-A7EF-2144-B5C6-9EA473BFA6EC}"/>
              </a:ext>
            </a:extLst>
          </p:cNvPr>
          <p:cNvCxnSpPr/>
          <p:nvPr/>
        </p:nvCxnSpPr>
        <p:spPr>
          <a:xfrm flipH="1">
            <a:off x="9261802" y="60149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3684958-E0BD-124D-BCF1-BC94C9D7E2CD}"/>
              </a:ext>
            </a:extLst>
          </p:cNvPr>
          <p:cNvCxnSpPr/>
          <p:nvPr/>
        </p:nvCxnSpPr>
        <p:spPr>
          <a:xfrm flipH="1">
            <a:off x="9150591" y="367950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DEC6526-7D86-544C-B674-FF4434F893C7}"/>
              </a:ext>
            </a:extLst>
          </p:cNvPr>
          <p:cNvCxnSpPr/>
          <p:nvPr/>
        </p:nvCxnSpPr>
        <p:spPr>
          <a:xfrm flipH="1">
            <a:off x="9762755" y="1578859"/>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5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296562" y="5524085"/>
            <a:ext cx="11714206" cy="1322506"/>
          </a:xfrm>
          <a:prstGeom prst="rect">
            <a:avLst/>
          </a:prstGeom>
          <a:noFill/>
        </p:spPr>
        <p:txBody>
          <a:bodyPr wrap="square" lIns="90505" tIns="45258" rIns="90505" bIns="45258" rtlCol="0">
            <a:spAutoFit/>
          </a:bodyPr>
          <a:lstStyle/>
          <a:p>
            <a:pPr defTabSz="441556"/>
            <a:r>
              <a:rPr lang="en-US" sz="2000">
                <a:solidFill>
                  <a:srgbClr val="000000"/>
                </a:solidFill>
                <a:latin typeface="Times"/>
                <a:cs typeface="Times"/>
              </a:rPr>
              <a:t>Members of two distinct niches are shown as green and orange squares; </a:t>
            </a:r>
            <a:br>
              <a:rPr lang="en-US" sz="2000">
                <a:solidFill>
                  <a:srgbClr val="000000"/>
                </a:solidFill>
                <a:latin typeface="Times"/>
                <a:cs typeface="Times"/>
              </a:rPr>
            </a:br>
            <a:r>
              <a:rPr lang="en-US" sz="200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1248" y="2324651"/>
            <a:ext cx="5030177" cy="923330"/>
          </a:xfrm>
          <a:prstGeom prst="rect">
            <a:avLst/>
          </a:prstGeom>
          <a:noFill/>
        </p:spPr>
        <p:txBody>
          <a:bodyPr wrap="square" rtlCol="0">
            <a:spAutoFit/>
          </a:bodyPr>
          <a:lstStyle/>
          <a:p>
            <a:r>
              <a:rPr lang="en-US"/>
              <a:t>Modified from </a:t>
            </a:r>
            <a:r>
              <a:rPr lang="en-US" err="1"/>
              <a:t>Papke</a:t>
            </a:r>
            <a:r>
              <a:rPr lang="en-US"/>
              <a:t> RT, </a:t>
            </a:r>
            <a:r>
              <a:rPr lang="en-US" err="1"/>
              <a:t>Gogarten</a:t>
            </a:r>
            <a:r>
              <a:rPr lang="en-US"/>
              <a:t> JP (2012) How Bacterial Lineages Emerge.  </a:t>
            </a:r>
            <a:r>
              <a:rPr lang="en-US" i="1"/>
              <a:t>Science</a:t>
            </a:r>
            <a:r>
              <a:rPr lang="en-US"/>
              <a:t> </a:t>
            </a:r>
            <a:r>
              <a:rPr lang="en-US" b="1"/>
              <a:t>336</a:t>
            </a:r>
            <a:r>
              <a:rPr lang="en-US"/>
              <a:t>: 45-46</a:t>
            </a:r>
          </a:p>
          <a:p>
            <a:endParaRPr lang="en-US"/>
          </a:p>
        </p:txBody>
      </p:sp>
    </p:spTree>
    <p:extLst>
      <p:ext uri="{BB962C8B-B14F-4D97-AF65-F5344CB8AC3E}">
        <p14:creationId xmlns:p14="http://schemas.microsoft.com/office/powerpoint/2010/main" val="60951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500921" y="1998288"/>
            <a:ext cx="11400367" cy="4664075"/>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a:t>
            </a:r>
            <a:r>
              <a:rPr lang="en-US" dirty="0" err="1">
                <a:latin typeface="Times New Roman" charset="0"/>
                <a:ea typeface="ＭＳ Ｐゴシック" charset="0"/>
                <a:cs typeface="Times New Roman" charset="0"/>
              </a:rPr>
              <a:t>homeoalleles</a:t>
            </a:r>
            <a:r>
              <a:rPr lang="en-US" dirty="0">
                <a:latin typeface="Times New Roman" charset="0"/>
                <a:ea typeface="ＭＳ Ｐゴシック" charset="0"/>
                <a:cs typeface="Times New Roman" charset="0"/>
              </a:rPr>
              <a:t>,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677" b="0" i="0" u="none" strike="noStrike" kern="1200" cap="none" spc="0" normalizeH="0" baseline="0" noProof="0">
                <a:ln>
                  <a:noFill/>
                </a:ln>
                <a:solidFill>
                  <a:srgbClr val="000000"/>
                </a:solidFill>
                <a:effectLst/>
                <a:uLnTx/>
                <a:uFillTx/>
                <a:latin typeface="Arial" charset="0"/>
                <a:ea typeface="ＭＳ Ｐゴシック" charset="0"/>
              </a:rPr>
              <a:t>Andam, Williams, Gogarten 2010 PNAS</a:t>
            </a:r>
          </a:p>
        </p:txBody>
      </p:sp>
    </p:spTree>
    <p:extLst>
      <p:ext uri="{BB962C8B-B14F-4D97-AF65-F5344CB8AC3E}">
        <p14:creationId xmlns:p14="http://schemas.microsoft.com/office/powerpoint/2010/main" val="3412596666"/>
      </p:ext>
    </p:extLst>
  </p:cSld>
  <p:clrMapOvr>
    <a:masterClrMapping/>
  </p:clrMapOvr>
  <p:transition spd="med" advTm="5106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4370" y="5991419"/>
            <a:ext cx="2514320" cy="388349"/>
          </a:xfrm>
          <a:prstGeom prst="rect">
            <a:avLst/>
          </a:prstGeom>
          <a:solidFill>
            <a:srgbClr val="FFF0C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β</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8" name="TextBox 7"/>
          <p:cNvSpPr txBox="1"/>
          <p:nvPr/>
        </p:nvSpPr>
        <p:spPr>
          <a:xfrm>
            <a:off x="7544370" y="5106155"/>
            <a:ext cx="2514320" cy="3883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γ</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sp>
        <p:nvSpPr>
          <p:cNvPr id="12" name="TextBox 11"/>
          <p:cNvSpPr txBox="1"/>
          <p:nvPr/>
        </p:nvSpPr>
        <p:spPr>
          <a:xfrm>
            <a:off x="7544370" y="1724774"/>
            <a:ext cx="2514320" cy="388349"/>
          </a:xfrm>
          <a:prstGeom prst="rect">
            <a:avLst/>
          </a:prstGeom>
          <a:solidFill>
            <a:srgbClr val="B0D9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Planctomycetes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16" name="TextBox 15"/>
          <p:cNvSpPr txBox="1"/>
          <p:nvPr/>
        </p:nvSpPr>
        <p:spPr>
          <a:xfrm>
            <a:off x="7544370" y="3324415"/>
            <a:ext cx="2514320" cy="388349"/>
          </a:xfrm>
          <a:prstGeom prst="rect">
            <a:avLst/>
          </a:prstGeom>
          <a:solidFill>
            <a:srgbClr val="A1C8B5"/>
          </a:solidFill>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Spirochetes</a:t>
            </a:r>
          </a:p>
        </p:txBody>
      </p:sp>
      <p:sp>
        <p:nvSpPr>
          <p:cNvPr id="19" name="TextBox 18"/>
          <p:cNvSpPr txBox="1"/>
          <p:nvPr/>
        </p:nvSpPr>
        <p:spPr>
          <a:xfrm>
            <a:off x="7544370" y="2638054"/>
            <a:ext cx="2514320" cy="388349"/>
          </a:xfrm>
          <a:prstGeom prst="rect">
            <a:avLst/>
          </a:prstGeom>
          <a:solidFill>
            <a:srgbClr val="FFD3FF"/>
          </a:solidFill>
        </p:spPr>
        <p:style>
          <a:lnRef idx="2">
            <a:schemeClr val="accent3">
              <a:shade val="50000"/>
            </a:schemeClr>
          </a:lnRef>
          <a:fillRef idx="1">
            <a:schemeClr val="accent3"/>
          </a:fillRef>
          <a:effectRef idx="0">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Firmicutes</a:t>
            </a:r>
            <a:endPar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endParaRPr>
          </a:p>
        </p:txBody>
      </p:sp>
      <p:sp>
        <p:nvSpPr>
          <p:cNvPr id="24" name="TextBox 23"/>
          <p:cNvSpPr txBox="1"/>
          <p:nvPr/>
        </p:nvSpPr>
        <p:spPr>
          <a:xfrm>
            <a:off x="7544370" y="4180268"/>
            <a:ext cx="2514320" cy="388349"/>
          </a:xfrm>
          <a:prstGeom prst="rect">
            <a:avLst/>
          </a:prstGeom>
          <a:solidFill>
            <a:srgbClr val="FFD8B0"/>
          </a:solidFill>
          <a:ln/>
        </p:spPr>
        <p:style>
          <a:lnRef idx="3">
            <a:schemeClr val="lt1"/>
          </a:lnRef>
          <a:fillRef idx="1">
            <a:schemeClr val="accent3"/>
          </a:fillRef>
          <a:effectRef idx="1">
            <a:schemeClr val="accent3"/>
          </a:effectRef>
          <a:fontRef idx="minor">
            <a:schemeClr val="lt1"/>
          </a:fontRef>
        </p:style>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err="1">
                <a:ln>
                  <a:noFill/>
                </a:ln>
                <a:solidFill>
                  <a:srgbClr val="2B2C6F"/>
                </a:solidFill>
                <a:effectLst/>
                <a:uLnTx/>
                <a:uFillTx/>
                <a:latin typeface="Times New Roman" pitchFamily="-108" charset="0"/>
                <a:ea typeface="Times New Roman" pitchFamily="-108" charset="0"/>
                <a:cs typeface="Times New Roman" pitchFamily="-108" charset="0"/>
              </a:rPr>
              <a:t>δ</a:t>
            </a:r>
            <a:r>
              <a:rPr kumimoji="0" lang="en-US" sz="1941" b="0" i="0" u="none" strike="noStrike" kern="1200" cap="none" spc="0" normalizeH="0" baseline="0" noProof="0">
                <a:ln>
                  <a:noFill/>
                </a:ln>
                <a:solidFill>
                  <a:srgbClr val="2B2C6F"/>
                </a:solidFill>
                <a:effectLst/>
                <a:uLnTx/>
                <a:uFillTx/>
                <a:latin typeface="Times New Roman" pitchFamily="-108" charset="0"/>
                <a:ea typeface="Times New Roman" pitchFamily="-108" charset="0"/>
                <a:cs typeface="Times New Roman" pitchFamily="-108" charset="0"/>
              </a:rPr>
              <a:t>-Proteobacteria</a:t>
            </a:r>
          </a:p>
        </p:txBody>
      </p:sp>
      <p:grpSp>
        <p:nvGrpSpPr>
          <p:cNvPr id="28" name="Group 27"/>
          <p:cNvGrpSpPr/>
          <p:nvPr/>
        </p:nvGrpSpPr>
        <p:grpSpPr>
          <a:xfrm>
            <a:off x="1144838" y="-57608"/>
            <a:ext cx="5251357" cy="6858000"/>
            <a:chOff x="503238" y="0"/>
            <a:chExt cx="5951538" cy="7772400"/>
          </a:xfrm>
        </p:grpSpPr>
        <p:sp>
          <p:nvSpPr>
            <p:cNvPr id="27" name="Rectangle 26"/>
            <p:cNvSpPr/>
            <p:nvPr/>
          </p:nvSpPr>
          <p:spPr>
            <a:xfrm>
              <a:off x="503239" y="0"/>
              <a:ext cx="5951537" cy="7772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pic>
          <p:nvPicPr>
            <p:cNvPr id="165891" name="Picture 1" descr="illuNov11TyrosylNoAnaeromyx.pdf"/>
            <p:cNvPicPr>
              <a:picLocks noChangeAspect="1"/>
            </p:cNvPicPr>
            <p:nvPr/>
          </p:nvPicPr>
          <p:blipFill>
            <a:blip r:embed="rId3"/>
            <a:srcRect b="4443"/>
            <a:stretch>
              <a:fillRect/>
            </a:stretch>
          </p:blipFill>
          <p:spPr bwMode="auto">
            <a:xfrm>
              <a:off x="503238" y="0"/>
              <a:ext cx="5765800" cy="7772400"/>
            </a:xfrm>
            <a:prstGeom prst="rect">
              <a:avLst/>
            </a:prstGeom>
            <a:noFill/>
            <a:ln w="9525">
              <a:noFill/>
              <a:miter lim="800000"/>
              <a:headEnd/>
              <a:tailEnd/>
            </a:ln>
          </p:spPr>
        </p:pic>
        <p:sp>
          <p:nvSpPr>
            <p:cNvPr id="3" name="Rectangle 2"/>
            <p:cNvSpPr/>
            <p:nvPr/>
          </p:nvSpPr>
          <p:spPr>
            <a:xfrm>
              <a:off x="4006850" y="6823076"/>
              <a:ext cx="2095500" cy="690563"/>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4845051" y="2643189"/>
              <a:ext cx="1341438" cy="206375"/>
            </a:xfrm>
            <a:prstGeom prst="rect">
              <a:avLst/>
            </a:pr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3838576" y="5354639"/>
              <a:ext cx="2263775" cy="1468437"/>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4845051" y="2849563"/>
              <a:ext cx="1341438" cy="919162"/>
            </a:xfrm>
            <a:prstGeom prst="rect">
              <a:avLst/>
            </a:prstGeom>
            <a:solidFill>
              <a:schemeClr val="accent3">
                <a:lumMod val="75000"/>
                <a:alpha val="43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3940175" y="3886200"/>
              <a:ext cx="1022350" cy="141288"/>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p:cNvSpPr/>
            <p:nvPr/>
          </p:nvSpPr>
          <p:spPr>
            <a:xfrm>
              <a:off x="4359276" y="1812926"/>
              <a:ext cx="920750" cy="87313"/>
            </a:xfrm>
            <a:prstGeom prst="rect">
              <a:avLst/>
            </a:prstGeom>
            <a:solidFill>
              <a:srgbClr val="0080FF">
                <a:alpha val="31000"/>
              </a:srgbClr>
            </a:solidFill>
            <a:ln>
              <a:solidFill>
                <a:srgbClr val="0080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4525964" y="1554164"/>
              <a:ext cx="1022350" cy="141287"/>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p:cNvSpPr/>
            <p:nvPr/>
          </p:nvSpPr>
          <p:spPr>
            <a:xfrm>
              <a:off x="3940176" y="4664076"/>
              <a:ext cx="920750" cy="74613"/>
            </a:xfrm>
            <a:prstGeom prst="rect">
              <a:avLst/>
            </a:prstGeom>
            <a:solidFill>
              <a:srgbClr val="008040">
                <a:alpha val="31000"/>
              </a:srgbClr>
            </a:solidFill>
            <a:ln>
              <a:solidFill>
                <a:srgbClr val="00804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7" name="Rectangle 16"/>
            <p:cNvSpPr/>
            <p:nvPr/>
          </p:nvSpPr>
          <p:spPr>
            <a:xfrm>
              <a:off x="3771901" y="4038601"/>
              <a:ext cx="1609725" cy="193675"/>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p:cNvSpPr/>
            <p:nvPr/>
          </p:nvSpPr>
          <p:spPr>
            <a:xfrm>
              <a:off x="4778375" y="2332038"/>
              <a:ext cx="1423989" cy="311150"/>
            </a:xfrm>
            <a:prstGeom prst="rect">
              <a:avLst/>
            </a:prstGeom>
            <a:solidFill>
              <a:srgbClr val="FF66FF">
                <a:alpha val="31000"/>
              </a:srgbClr>
            </a:solidFill>
            <a:ln>
              <a:solidFill>
                <a:srgbClr val="FF66FF"/>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1" name="Rectangle 20"/>
            <p:cNvSpPr/>
            <p:nvPr/>
          </p:nvSpPr>
          <p:spPr>
            <a:xfrm>
              <a:off x="4006851" y="5233988"/>
              <a:ext cx="1022350" cy="120650"/>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p:cNvSpPr/>
            <p:nvPr/>
          </p:nvSpPr>
          <p:spPr>
            <a:xfrm>
              <a:off x="4173538" y="4973639"/>
              <a:ext cx="855663" cy="122237"/>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p:cNvSpPr/>
            <p:nvPr/>
          </p:nvSpPr>
          <p:spPr>
            <a:xfrm>
              <a:off x="3940176" y="4746626"/>
              <a:ext cx="1339850" cy="109538"/>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25"/>
            <p:cNvSpPr/>
            <p:nvPr/>
          </p:nvSpPr>
          <p:spPr>
            <a:xfrm>
              <a:off x="4694239" y="2073276"/>
              <a:ext cx="1173162" cy="85725"/>
            </a:xfrm>
            <a:prstGeom prst="rect">
              <a:avLst/>
            </a:prstGeom>
            <a:solidFill>
              <a:srgbClr val="FF8000">
                <a:alpha val="31000"/>
              </a:srgbClr>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lIns="89875" tIns="44937" rIns="89875" bIns="44937" anchor="ctr">
              <a:prstTxWarp prst="textNoShape">
                <a:avLst/>
              </a:prstTxWarp>
            </a:bodyPr>
            <a:lstStyle/>
            <a:p>
              <a:pPr marL="0" marR="0" lvl="0" indent="0" algn="ctr" defTabSz="80686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FF"/>
                </a:solidFill>
                <a:effectLst/>
                <a:uLnTx/>
                <a:uFillTx/>
                <a:latin typeface="Calibri"/>
                <a:ea typeface="+mn-ea"/>
                <a:cs typeface="+mn-cs"/>
              </a:endParaRPr>
            </a:p>
          </p:txBody>
        </p:sp>
      </p:grpSp>
      <p:sp>
        <p:nvSpPr>
          <p:cNvPr id="165912" name="TextBox 27"/>
          <p:cNvSpPr txBox="1">
            <a:spLocks noChangeArrowheads="1"/>
          </p:cNvSpPr>
          <p:nvPr/>
        </p:nvSpPr>
        <p:spPr bwMode="auto">
          <a:xfrm>
            <a:off x="7395887" y="189572"/>
            <a:ext cx="2662798" cy="1067509"/>
          </a:xfrm>
          <a:prstGeom prst="rect">
            <a:avLst/>
          </a:prstGeom>
          <a:noFill/>
          <a:ln w="9525">
            <a:noFill/>
            <a:miter lim="800000"/>
            <a:headEnd/>
            <a:tailEnd/>
          </a:ln>
        </p:spPr>
        <p:txBody>
          <a:bodyPr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3177" b="0" i="0" u="none" strike="noStrike" kern="1200" cap="none" spc="0" normalizeH="0" baseline="0" noProof="0" err="1">
                <a:ln>
                  <a:noFill/>
                </a:ln>
                <a:solidFill>
                  <a:prstClr val="black"/>
                </a:solidFill>
                <a:effectLst/>
                <a:uLnTx/>
                <a:uFillTx/>
                <a:latin typeface="Times New Roman" pitchFamily="-65" charset="0"/>
                <a:ea typeface="Times New Roman" pitchFamily="-65" charset="0"/>
                <a:cs typeface="Times New Roman" pitchFamily="-65" charset="0"/>
              </a:rPr>
              <a:t>Tyrosyl</a:t>
            </a:r>
            <a:r>
              <a:rPr kumimoji="0" lang="en-US" sz="3177" b="0" i="0" u="none" strike="noStrike" kern="1200" cap="none" spc="0" normalizeH="0" baseline="0" noProof="0">
                <a:ln>
                  <a:noFill/>
                </a:ln>
                <a:solidFill>
                  <a:prstClr val="black"/>
                </a:solidFill>
                <a:effectLst/>
                <a:uLnTx/>
                <a:uFillTx/>
                <a:latin typeface="Times New Roman" pitchFamily="-65" charset="0"/>
                <a:ea typeface="Times New Roman" pitchFamily="-65" charset="0"/>
                <a:cs typeface="Times New Roman" pitchFamily="-65" charset="0"/>
              </a:rPr>
              <a:t>-tRNA synthetase</a:t>
            </a:r>
          </a:p>
        </p:txBody>
      </p:sp>
      <p:sp>
        <p:nvSpPr>
          <p:cNvPr id="25" name="Rectangle 24"/>
          <p:cNvSpPr/>
          <p:nvPr/>
        </p:nvSpPr>
        <p:spPr>
          <a:xfrm>
            <a:off x="7022353" y="6529302"/>
            <a:ext cx="5369344"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dirty="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32879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24" y="533400"/>
            <a:ext cx="7987553" cy="1143000"/>
          </a:xfrm>
        </p:spPr>
        <p:txBody>
          <a:bodyPr>
            <a:normAutofit fontScale="90000"/>
          </a:bodyPr>
          <a:lstStyle/>
          <a:p>
            <a:pPr eaLnBrk="1" hangingPunct="1"/>
            <a:r>
              <a:rPr lang="en-US" sz="3971" b="1">
                <a:ea typeface="Times New Roman" pitchFamily="-112" charset="0"/>
                <a:cs typeface="Times New Roman" pitchFamily="-112" charset="0"/>
              </a:rPr>
              <a:t>The genomic neighborhood of </a:t>
            </a:r>
            <a:r>
              <a:rPr lang="en-US" sz="3971" b="1" i="1">
                <a:ea typeface="Times New Roman" pitchFamily="-112" charset="0"/>
                <a:cs typeface="Times New Roman" pitchFamily="-112" charset="0"/>
              </a:rPr>
              <a:t>tyrRS</a:t>
            </a:r>
            <a:r>
              <a:rPr lang="en-US" sz="3971" b="1">
                <a:ea typeface="Times New Roman" pitchFamily="-112" charset="0"/>
                <a:cs typeface="Times New Roman" pitchFamily="-112" charset="0"/>
              </a:rPr>
              <a:t> in </a:t>
            </a:r>
            <a:br>
              <a:rPr lang="en-US" sz="3971" b="1">
                <a:ea typeface="Times New Roman" pitchFamily="-112" charset="0"/>
                <a:cs typeface="Times New Roman" pitchFamily="-112" charset="0"/>
              </a:rPr>
            </a:br>
            <a:r>
              <a:rPr lang="en-US" sz="3971" b="1" err="1">
                <a:ea typeface="Times New Roman" pitchFamily="-112" charset="0"/>
                <a:cs typeface="Times New Roman" pitchFamily="-112" charset="0"/>
              </a:rPr>
              <a:t>γ</a:t>
            </a:r>
            <a:r>
              <a:rPr lang="en-US" sz="3971" b="1">
                <a:ea typeface="Times New Roman" pitchFamily="-112" charset="0"/>
                <a:cs typeface="Times New Roman" pitchFamily="-112" charset="0"/>
              </a:rPr>
              <a:t>-proteobacteria</a:t>
            </a:r>
            <a:br>
              <a:rPr lang="en-US" sz="3971" b="1">
                <a:ea typeface="Times New Roman" pitchFamily="-112" charset="0"/>
                <a:cs typeface="Times New Roman" pitchFamily="-112" charset="0"/>
              </a:rPr>
            </a:br>
            <a:endParaRPr lang="en-US" sz="3971">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351840" y="1752600"/>
            <a:ext cx="7488331" cy="4419600"/>
          </a:xfrm>
          <a:prstGeom prst="rect">
            <a:avLst/>
          </a:prstGeom>
          <a:noFill/>
          <a:ln w="9525">
            <a:noFill/>
            <a:miter lim="800000"/>
            <a:headEnd/>
            <a:tailEnd/>
          </a:ln>
        </p:spPr>
      </p:pic>
      <p:sp>
        <p:nvSpPr>
          <p:cNvPr id="38916" name="TextBox 4"/>
          <p:cNvSpPr txBox="1">
            <a:spLocks noChangeArrowheads="1"/>
          </p:cNvSpPr>
          <p:nvPr/>
        </p:nvSpPr>
        <p:spPr bwMode="auto">
          <a:xfrm>
            <a:off x="6396515" y="6488158"/>
            <a:ext cx="4185245" cy="361290"/>
          </a:xfrm>
          <a:prstGeom prst="rect">
            <a:avLst/>
          </a:prstGeom>
          <a:noFill/>
          <a:ln w="9525">
            <a:noFill/>
            <a:miter lim="800000"/>
            <a:headEnd/>
            <a:tailEnd/>
          </a:ln>
        </p:spPr>
        <p:txBody>
          <a:bodyPr wrap="none" lIns="88803" tIns="44405" rIns="88803" bIns="44405">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765"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0705820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837766" y="5670179"/>
            <a:ext cx="5348940" cy="1098862"/>
          </a:xfrm>
          <a:prstGeom prst="rect">
            <a:avLst/>
          </a:prstGeom>
          <a:noFill/>
          <a:ln w="9525">
            <a:noFill/>
            <a:miter lim="800000"/>
            <a:headEnd/>
            <a:tailEnd/>
          </a:ln>
        </p:spPr>
        <p:txBody>
          <a:bodyPr wrap="square" lIns="79740" tIns="39864" rIns="79740" bIns="39864">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8000"/>
                </a:solidFill>
                <a:effectLst/>
                <a:uLnTx/>
                <a:uFillTx/>
                <a:latin typeface="Times" pitchFamily="-108" charset="0"/>
                <a:ea typeface="Times" pitchFamily="-108" charset="0"/>
                <a:cs typeface="Times" pitchFamily="-108" charset="0"/>
              </a:rPr>
              <a:t>Green</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-Type A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FF0000"/>
                </a:solidFill>
                <a:effectLst/>
                <a:uLnTx/>
                <a:uFillTx/>
                <a:latin typeface="Times" pitchFamily="-108" charset="0"/>
                <a:ea typeface="Times" pitchFamily="-108" charset="0"/>
                <a:cs typeface="Times" pitchFamily="-108" charset="0"/>
              </a:rPr>
              <a:t>Red</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  	Type B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endPar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endParaRP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00FF"/>
                </a:solidFill>
                <a:effectLst/>
                <a:uLnTx/>
                <a:uFillTx/>
                <a:latin typeface="Times" pitchFamily="-108" charset="0"/>
                <a:ea typeface="Times" pitchFamily="-108" charset="0"/>
                <a:cs typeface="Times" pitchFamily="-108" charset="0"/>
              </a:rPr>
              <a:t>Blue </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Between the two types of </a:t>
            </a:r>
            <a:r>
              <a:rPr kumimoji="0" lang="en-US" sz="2206" b="0" i="0" u="none" strike="noStrike" kern="1200" cap="none" spc="0" normalizeH="0" baseline="0" noProof="0" err="1">
                <a:ln>
                  <a:noFill/>
                </a:ln>
                <a:solidFill>
                  <a:prstClr val="black"/>
                </a:solidFill>
                <a:effectLst/>
                <a:uLnTx/>
                <a:uFillTx/>
                <a:latin typeface="Times" pitchFamily="-108" charset="0"/>
                <a:ea typeface="Times" pitchFamily="-108" charset="0"/>
                <a:cs typeface="Times" pitchFamily="-108" charset="0"/>
              </a:rPr>
              <a:t>tyrRS</a:t>
            </a:r>
            <a:r>
              <a:rPr kumimoji="0" lang="en-US" sz="2206" b="0" i="0" u="none" strike="noStrike" kern="1200" cap="none" spc="0" normalizeH="0" baseline="0" noProof="0">
                <a:ln>
                  <a:noFill/>
                </a:ln>
                <a:solidFill>
                  <a:prstClr val="black"/>
                </a:solidFill>
                <a:effectLst/>
                <a:uLnTx/>
                <a:uFillTx/>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4439320" y="1445064"/>
            <a:ext cx="5929860" cy="4382023"/>
          </a:xfrm>
          <a:prstGeom prst="rect">
            <a:avLst/>
          </a:prstGeom>
        </p:spPr>
      </p:pic>
      <p:sp>
        <p:nvSpPr>
          <p:cNvPr id="7" name="TextBox 6"/>
          <p:cNvSpPr txBox="1"/>
          <p:nvPr/>
        </p:nvSpPr>
        <p:spPr>
          <a:xfrm>
            <a:off x="1822821" y="298924"/>
            <a:ext cx="8710709" cy="895217"/>
          </a:xfrm>
          <a:prstGeom prst="rect">
            <a:avLst/>
          </a:prstGeom>
          <a:noFill/>
        </p:spPr>
        <p:txBody>
          <a:bodyPr wrap="square" lIns="79740" tIns="39864" rIns="79740" bIns="39864" rtlCol="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between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tyrRSs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a:t>
            </a:r>
            <a:r>
              <a:rPr kumimoji="0" lang="en-US" sz="2647" b="0" i="1"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versus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pairwise</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distance of 16S </a:t>
            </a:r>
            <a:r>
              <a:rPr kumimoji="0" lang="en-US" sz="2647" b="0" i="0" u="none" strike="noStrike" kern="1200" cap="none" spc="0" normalizeH="0" baseline="0" noProof="0" err="1">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rRNAs</a:t>
            </a:r>
            <a:r>
              <a:rPr kumimoji="0" lang="en-US" sz="2647" b="0" i="0" u="none" strike="noStrike" kern="1200" cap="none" spc="0" normalizeH="0" baseline="0" noProof="0">
                <a:ln>
                  <a:noFill/>
                </a:ln>
                <a:solidFill>
                  <a:prstClr val="black"/>
                </a:solidFill>
                <a:effectLst>
                  <a:outerShdw blurRad="50800" dist="38100" dir="18900000" algn="tr">
                    <a:srgbClr val="8D9AB3">
                      <a:lumMod val="20000"/>
                      <a:lumOff val="80000"/>
                      <a:alpha val="43000"/>
                    </a:srgbClr>
                  </a:outerShdw>
                </a:effectLst>
                <a:uLnTx/>
                <a:uFillTx/>
                <a:latin typeface="Arial" pitchFamily="-65" charset="0"/>
                <a:ea typeface="ＭＳ Ｐゴシック" charset="0"/>
              </a:rPr>
              <a:t> from the same genomes</a:t>
            </a:r>
          </a:p>
        </p:txBody>
      </p:sp>
      <p:sp>
        <p:nvSpPr>
          <p:cNvPr id="6" name="Rectangle 5"/>
          <p:cNvSpPr/>
          <p:nvPr/>
        </p:nvSpPr>
        <p:spPr>
          <a:xfrm>
            <a:off x="6955119" y="6534192"/>
            <a:ext cx="3578411" cy="311347"/>
          </a:xfrm>
          <a:prstGeom prst="rect">
            <a:avLst/>
          </a:prstGeom>
        </p:spPr>
        <p:txBody>
          <a:bodyPr wrap="square" lIns="79749" tIns="39868" rIns="79749" bIns="39868">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err="1">
                <a:ln>
                  <a:noFill/>
                </a:ln>
                <a:solidFill>
                  <a:prstClr val="black"/>
                </a:solidFill>
                <a:effectLst/>
                <a:uLnTx/>
                <a:uFillTx/>
                <a:latin typeface="Arial" pitchFamily="-112" charset="0"/>
                <a:ea typeface="Arial" pitchFamily="-112" charset="0"/>
                <a:cs typeface="Arial" pitchFamily="-112" charset="0"/>
              </a:rPr>
              <a:t>Andam</a:t>
            </a:r>
            <a:r>
              <a:rPr kumimoji="0" lang="en-US" sz="1500" b="0" i="0" u="none" strike="noStrike" kern="1200" cap="none" spc="0" normalizeH="0" baseline="0" noProof="0">
                <a:ln>
                  <a:noFill/>
                </a:ln>
                <a:solidFill>
                  <a:prstClr val="black"/>
                </a:solidFill>
                <a:effectLst/>
                <a:uLnTx/>
                <a:uFillTx/>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72731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302559"/>
            <a:ext cx="8875059" cy="6247596"/>
          </a:xfrm>
          <a:prstGeom prst="rect">
            <a:avLst/>
          </a:prstGeom>
        </p:spPr>
      </p:pic>
    </p:spTree>
    <p:extLst>
      <p:ext uri="{BB962C8B-B14F-4D97-AF65-F5344CB8AC3E}">
        <p14:creationId xmlns:p14="http://schemas.microsoft.com/office/powerpoint/2010/main" val="9230788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FF0000"/>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srgbClr val="FF0000"/>
                </a:solidFill>
                <a:effectLst/>
                <a:uLnTx/>
                <a:uFillTx/>
                <a:latin typeface="Arial" pitchFamily="-65" charset="0"/>
                <a:ea typeface="ＭＳ Ｐゴシック"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glutamate </a:t>
            </a:r>
            <a:b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b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PilQ</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PriA</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HsIU</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penicillin-</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bp</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malic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enz</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aroB</a:t>
            </a:r>
            <a:endPar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ArgRS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synteny </a:t>
            </a:r>
          </a:p>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between types in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and </a:t>
            </a:r>
            <a:r>
              <a:rPr kumimoji="0" lang="en-US" sz="2400" b="0" i="0" u="none" strike="noStrike" kern="1200" cap="none" spc="0" normalizeH="0" baseline="0" noProof="0" err="1">
                <a:ln>
                  <a:noFill/>
                </a:ln>
                <a:solidFill>
                  <a:prstClr val="black"/>
                </a:solidFill>
                <a:effectLst/>
                <a:uLnTx/>
                <a:uFillTx/>
                <a:latin typeface="Arial" pitchFamily="-65" charset="0"/>
                <a:ea typeface="ＭＳ Ｐゴシック" charset="0"/>
              </a:rPr>
              <a:t>Oceanospirillales</a:t>
            </a:r>
            <a:r>
              <a:rPr kumimoji="0" lang="en-US" sz="2400" b="0" i="0" u="none" strike="noStrike" kern="1200" cap="none" spc="0" normalizeH="0" baseline="0" noProof="0">
                <a:ln>
                  <a:noFill/>
                </a:ln>
                <a:solidFill>
                  <a:prstClr val="black"/>
                </a:solidFill>
                <a:effectLst/>
                <a:uLnTx/>
                <a:uFillTx/>
                <a:latin typeface="Arial" pitchFamily="-65" charset="0"/>
                <a:ea typeface="ＭＳ Ｐゴシック" charset="0"/>
              </a:rPr>
              <a:t> </a:t>
            </a:r>
          </a:p>
        </p:txBody>
      </p:sp>
      <p:sp>
        <p:nvSpPr>
          <p:cNvPr id="20" name="Rectangle 19"/>
          <p:cNvSpPr/>
          <p:nvPr/>
        </p:nvSpPr>
        <p:spPr>
          <a:xfrm>
            <a:off x="3453578" y="2856223"/>
            <a:ext cx="1459407" cy="276987"/>
          </a:xfrm>
          <a:prstGeom prst="rect">
            <a:avLst/>
          </a:prstGeom>
        </p:spPr>
        <p:txBody>
          <a:bodyPr wrap="none" lIns="90993" tIns="45499" rIns="90993" bIns="45499">
            <a:spAutoFit/>
          </a:bodyPr>
          <a:lstStyle/>
          <a:p>
            <a:pPr marL="0" marR="0" lvl="0" indent="0" algn="l" defTabSz="817706"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Arial" pitchFamily="-65" charset="0"/>
                <a:ea typeface="ＭＳ Ｐゴシック" charset="0"/>
              </a:rPr>
              <a:t>Pseudomonadales</a:t>
            </a:r>
            <a:endParaRPr kumimoji="0" lang="en-US" sz="1200" b="0" i="0" u="none" strike="noStrike" kern="1200" cap="none" spc="0" normalizeH="0" baseline="0" noProof="0">
              <a:ln>
                <a:noFill/>
              </a:ln>
              <a:solidFill>
                <a:prstClr val="black"/>
              </a:solidFill>
              <a:effectLst/>
              <a:uLnTx/>
              <a:uFillTx/>
              <a:latin typeface="Arial" pitchFamily="-65" charset="0"/>
              <a:ea typeface="ＭＳ Ｐゴシック" charset="0"/>
            </a:endParaRP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83495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757BB-AE52-8305-34CA-349A1D4C5185}"/>
              </a:ext>
            </a:extLst>
          </p:cNvPr>
          <p:cNvPicPr>
            <a:picLocks noChangeAspect="1"/>
          </p:cNvPicPr>
          <p:nvPr/>
        </p:nvPicPr>
        <p:blipFill>
          <a:blip r:embed="rId2"/>
          <a:stretch>
            <a:fillRect/>
          </a:stretch>
        </p:blipFill>
        <p:spPr>
          <a:xfrm>
            <a:off x="6594482" y="8985"/>
            <a:ext cx="5078888" cy="4942703"/>
          </a:xfrm>
          <a:prstGeom prst="rect">
            <a:avLst/>
          </a:prstGeom>
        </p:spPr>
      </p:pic>
      <p:pic>
        <p:nvPicPr>
          <p:cNvPr id="3" name="Picture 2">
            <a:extLst>
              <a:ext uri="{FF2B5EF4-FFF2-40B4-BE49-F238E27FC236}">
                <a16:creationId xmlns:a16="http://schemas.microsoft.com/office/drawing/2014/main" id="{1191E36B-C96B-EDB1-A1B5-C99A673CDF39}"/>
              </a:ext>
            </a:extLst>
          </p:cNvPr>
          <p:cNvPicPr>
            <a:picLocks noChangeAspect="1"/>
          </p:cNvPicPr>
          <p:nvPr/>
        </p:nvPicPr>
        <p:blipFill>
          <a:blip r:embed="rId3"/>
          <a:stretch>
            <a:fillRect/>
          </a:stretch>
        </p:blipFill>
        <p:spPr>
          <a:xfrm>
            <a:off x="212922" y="86497"/>
            <a:ext cx="6015681" cy="1636389"/>
          </a:xfrm>
          <a:prstGeom prst="rect">
            <a:avLst/>
          </a:prstGeom>
        </p:spPr>
      </p:pic>
      <p:sp>
        <p:nvSpPr>
          <p:cNvPr id="4" name="TextBox 3">
            <a:extLst>
              <a:ext uri="{FF2B5EF4-FFF2-40B4-BE49-F238E27FC236}">
                <a16:creationId xmlns:a16="http://schemas.microsoft.com/office/drawing/2014/main" id="{3E668873-D495-8632-F619-8F80E9167B43}"/>
              </a:ext>
            </a:extLst>
          </p:cNvPr>
          <p:cNvSpPr txBox="1"/>
          <p:nvPr/>
        </p:nvSpPr>
        <p:spPr>
          <a:xfrm>
            <a:off x="200399" y="2075214"/>
            <a:ext cx="6040725" cy="1754326"/>
          </a:xfrm>
          <a:prstGeom prst="rect">
            <a:avLst/>
          </a:prstGeom>
          <a:noFill/>
        </p:spPr>
        <p:txBody>
          <a:bodyPr wrap="square">
            <a:spAutoFit/>
          </a:bodyPr>
          <a:lstStyle/>
          <a:p>
            <a:pPr fontAlgn="base"/>
            <a:r>
              <a:rPr lang="en-US" dirty="0">
                <a:effectLst/>
                <a:latin typeface="inherit"/>
              </a:rPr>
              <a:t>The recent assembly of the herring genome suggests this fish acquired its antifreeze protein gene by horizontal transfer and then passed a copy on to the smelt. The direction of gene transfer is confirmed by some accompanying transposable elements and by the breakage of gene synteny…</a:t>
            </a:r>
          </a:p>
          <a:p>
            <a:pPr fontAlgn="base"/>
            <a:endParaRPr lang="en-US" dirty="0">
              <a:effectLst/>
              <a:latin typeface="inherit"/>
            </a:endParaRPr>
          </a:p>
        </p:txBody>
      </p:sp>
      <p:pic>
        <p:nvPicPr>
          <p:cNvPr id="5" name="Picture 4">
            <a:extLst>
              <a:ext uri="{FF2B5EF4-FFF2-40B4-BE49-F238E27FC236}">
                <a16:creationId xmlns:a16="http://schemas.microsoft.com/office/drawing/2014/main" id="{C93E35A9-27B3-0D94-8026-04AB30BEC893}"/>
              </a:ext>
            </a:extLst>
          </p:cNvPr>
          <p:cNvPicPr>
            <a:picLocks noChangeAspect="1"/>
          </p:cNvPicPr>
          <p:nvPr/>
        </p:nvPicPr>
        <p:blipFill>
          <a:blip r:embed="rId4"/>
          <a:stretch>
            <a:fillRect/>
          </a:stretch>
        </p:blipFill>
        <p:spPr>
          <a:xfrm>
            <a:off x="566280" y="4737059"/>
            <a:ext cx="7772400" cy="1649476"/>
          </a:xfrm>
          <a:prstGeom prst="rect">
            <a:avLst/>
          </a:prstGeom>
        </p:spPr>
      </p:pic>
      <p:sp>
        <p:nvSpPr>
          <p:cNvPr id="7" name="TextBox 6">
            <a:extLst>
              <a:ext uri="{FF2B5EF4-FFF2-40B4-BE49-F238E27FC236}">
                <a16:creationId xmlns:a16="http://schemas.microsoft.com/office/drawing/2014/main" id="{521623B6-453E-C0F7-CCF5-69CB76E820F3}"/>
              </a:ext>
            </a:extLst>
          </p:cNvPr>
          <p:cNvSpPr txBox="1"/>
          <p:nvPr/>
        </p:nvSpPr>
        <p:spPr>
          <a:xfrm>
            <a:off x="212922" y="6328030"/>
            <a:ext cx="8838702" cy="369332"/>
          </a:xfrm>
          <a:prstGeom prst="rect">
            <a:avLst/>
          </a:prstGeom>
          <a:noFill/>
        </p:spPr>
        <p:txBody>
          <a:bodyPr wrap="none" rtlCol="0">
            <a:spAutoFit/>
          </a:bodyPr>
          <a:lstStyle/>
          <a:p>
            <a:r>
              <a:rPr lang="en-US" dirty="0"/>
              <a:t>Images and text from: https://</a:t>
            </a:r>
            <a:r>
              <a:rPr lang="en-US" dirty="0" err="1"/>
              <a:t>www.cell.com</a:t>
            </a:r>
            <a:r>
              <a:rPr lang="en-US" dirty="0"/>
              <a:t>/trends/genetics/pdf/S0168-9525(21)00051-2.pdf </a:t>
            </a:r>
          </a:p>
        </p:txBody>
      </p:sp>
      <p:sp>
        <p:nvSpPr>
          <p:cNvPr id="6" name="Rectangle 5">
            <a:extLst>
              <a:ext uri="{FF2B5EF4-FFF2-40B4-BE49-F238E27FC236}">
                <a16:creationId xmlns:a16="http://schemas.microsoft.com/office/drawing/2014/main" id="{D4EFF72D-46EA-010C-0B1B-19D71BE67090}"/>
              </a:ext>
            </a:extLst>
          </p:cNvPr>
          <p:cNvSpPr/>
          <p:nvPr/>
        </p:nvSpPr>
        <p:spPr bwMode="auto">
          <a:xfrm>
            <a:off x="8570366" y="5306860"/>
            <a:ext cx="273268" cy="152343"/>
          </a:xfrm>
          <a:prstGeom prst="rect">
            <a:avLst/>
          </a:prstGeom>
          <a:solidFill>
            <a:srgbClr val="7C7C7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6812DB3F-EF93-D034-ED01-C6144D730424}"/>
              </a:ext>
            </a:extLst>
          </p:cNvPr>
          <p:cNvSpPr txBox="1"/>
          <p:nvPr/>
        </p:nvSpPr>
        <p:spPr>
          <a:xfrm>
            <a:off x="8843634" y="5198365"/>
            <a:ext cx="2286075" cy="369332"/>
          </a:xfrm>
          <a:prstGeom prst="rect">
            <a:avLst/>
          </a:prstGeom>
          <a:noFill/>
        </p:spPr>
        <p:txBody>
          <a:bodyPr wrap="none" rtlCol="0">
            <a:spAutoFit/>
          </a:bodyPr>
          <a:lstStyle/>
          <a:p>
            <a:r>
              <a:rPr lang="en-US" dirty="0"/>
              <a:t>Transposable elements</a:t>
            </a:r>
          </a:p>
        </p:txBody>
      </p:sp>
      <p:sp>
        <p:nvSpPr>
          <p:cNvPr id="9" name="Rectangle 8">
            <a:extLst>
              <a:ext uri="{FF2B5EF4-FFF2-40B4-BE49-F238E27FC236}">
                <a16:creationId xmlns:a16="http://schemas.microsoft.com/office/drawing/2014/main" id="{3BA8E7DF-3A6B-1E54-9147-0B0B40BE9EB8}"/>
              </a:ext>
            </a:extLst>
          </p:cNvPr>
          <p:cNvSpPr/>
          <p:nvPr/>
        </p:nvSpPr>
        <p:spPr bwMode="auto">
          <a:xfrm>
            <a:off x="8570366" y="5619348"/>
            <a:ext cx="273268" cy="152343"/>
          </a:xfrm>
          <a:prstGeom prst="rect">
            <a:avLst/>
          </a:prstGeom>
          <a:solidFill>
            <a:srgbClr val="2B50A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charset="0"/>
            </a:endParaRPr>
          </a:p>
        </p:txBody>
      </p:sp>
      <p:sp>
        <p:nvSpPr>
          <p:cNvPr id="10" name="TextBox 9">
            <a:extLst>
              <a:ext uri="{FF2B5EF4-FFF2-40B4-BE49-F238E27FC236}">
                <a16:creationId xmlns:a16="http://schemas.microsoft.com/office/drawing/2014/main" id="{ECCFAF76-DFA5-9FD7-CEB3-D01FD27B6D72}"/>
              </a:ext>
            </a:extLst>
          </p:cNvPr>
          <p:cNvSpPr txBox="1"/>
          <p:nvPr/>
        </p:nvSpPr>
        <p:spPr>
          <a:xfrm>
            <a:off x="8843634" y="5508027"/>
            <a:ext cx="761747" cy="369332"/>
          </a:xfrm>
          <a:prstGeom prst="rect">
            <a:avLst/>
          </a:prstGeom>
          <a:noFill/>
        </p:spPr>
        <p:txBody>
          <a:bodyPr wrap="none" rtlCol="0">
            <a:spAutoFit/>
          </a:bodyPr>
          <a:lstStyle/>
          <a:p>
            <a:r>
              <a:rPr lang="en-US" dirty="0"/>
              <a:t>Exons</a:t>
            </a:r>
          </a:p>
        </p:txBody>
      </p:sp>
    </p:spTree>
    <p:extLst>
      <p:ext uri="{BB962C8B-B14F-4D97-AF65-F5344CB8AC3E}">
        <p14:creationId xmlns:p14="http://schemas.microsoft.com/office/powerpoint/2010/main" val="55429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Terminology</a:t>
            </a:r>
          </a:p>
        </p:txBody>
      </p:sp>
      <p:sp>
        <p:nvSpPr>
          <p:cNvPr id="12" name="Content Placeholder 11"/>
          <p:cNvSpPr>
            <a:spLocks noGrp="1"/>
          </p:cNvSpPr>
          <p:nvPr>
            <p:ph sz="half" idx="2"/>
          </p:nvPr>
        </p:nvSpPr>
        <p:spPr>
          <a:xfrm>
            <a:off x="6511235" y="1332595"/>
            <a:ext cx="4038600" cy="4863662"/>
          </a:xfrm>
        </p:spPr>
        <p:txBody>
          <a:bodyPr>
            <a:noAutofit/>
          </a:bodyPr>
          <a:lstStyle/>
          <a:p>
            <a:pPr marL="0" indent="0">
              <a:buSzPct val="75000"/>
              <a:buNone/>
            </a:pPr>
            <a:r>
              <a:rPr lang="en-US" sz="2000"/>
              <a:t>Typically, the term pangenome is used to describe the gene content of a related taxonomic group, like a species or genus, family or phylum.</a:t>
            </a:r>
          </a:p>
          <a:p>
            <a:pPr marL="0" indent="0">
              <a:buSzPct val="75000"/>
              <a:buNone/>
            </a:pPr>
            <a:endParaRPr lang="en-US" sz="2000"/>
          </a:p>
          <a:p>
            <a:pPr marL="0" indent="0">
              <a:buSzPct val="75000"/>
              <a:buNone/>
            </a:pPr>
            <a:r>
              <a:rPr lang="en-US" sz="2000"/>
              <a:t>Sometimes it refers to a broader set like the entire contents of a gut,</a:t>
            </a:r>
          </a:p>
          <a:p>
            <a:pPr marL="0" indent="0">
              <a:buSzPct val="75000"/>
              <a:buNone/>
            </a:pPr>
            <a:r>
              <a:rPr lang="en-US" sz="2000"/>
              <a:t>but this is usually referred to (and should be referred to) as a </a:t>
            </a:r>
            <a:r>
              <a:rPr lang="en-US" sz="2000" b="1"/>
              <a:t>meta-genome </a:t>
            </a:r>
            <a:r>
              <a:rPr lang="en-US" sz="2000"/>
              <a:t>and considered a separate phenomenon.</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452203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B642-D3A6-854D-9B18-10980C61AECA}"/>
              </a:ext>
            </a:extLst>
          </p:cNvPr>
          <p:cNvSpPr txBox="1"/>
          <p:nvPr/>
        </p:nvSpPr>
        <p:spPr>
          <a:xfrm>
            <a:off x="234462" y="164123"/>
            <a:ext cx="47051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Aside on disputes in terminology:</a:t>
            </a:r>
          </a:p>
        </p:txBody>
      </p:sp>
      <p:sp>
        <p:nvSpPr>
          <p:cNvPr id="6" name="TextBox 5">
            <a:extLst>
              <a:ext uri="{FF2B5EF4-FFF2-40B4-BE49-F238E27FC236}">
                <a16:creationId xmlns:a16="http://schemas.microsoft.com/office/drawing/2014/main" id="{0C443E13-24E2-8F42-827B-42C0322CD91A}"/>
              </a:ext>
            </a:extLst>
          </p:cNvPr>
          <p:cNvSpPr txBox="1"/>
          <p:nvPr/>
        </p:nvSpPr>
        <p:spPr>
          <a:xfrm>
            <a:off x="861646" y="751344"/>
            <a:ext cx="10468708"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Two definitions for the term microbiome: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Micro-biome:  a biome occupied by microorganisms (the skin can be considered a biome, for large organisms, the tundra is an example for a biome)</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Microb-i-ome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the summary of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ics information obtained for a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microbi</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al community.  </a:t>
            </a:r>
          </a:p>
        </p:txBody>
      </p:sp>
      <p:sp>
        <p:nvSpPr>
          <p:cNvPr id="8" name="TextBox 7">
            <a:extLst>
              <a:ext uri="{FF2B5EF4-FFF2-40B4-BE49-F238E27FC236}">
                <a16:creationId xmlns:a16="http://schemas.microsoft.com/office/drawing/2014/main" id="{01666D4D-A1B3-F848-AC41-1D7CC370FE3C}"/>
              </a:ext>
            </a:extLst>
          </p:cNvPr>
          <p:cNvSpPr txBox="1"/>
          <p:nvPr/>
        </p:nvSpPr>
        <p:spPr>
          <a:xfrm>
            <a:off x="363416" y="3554556"/>
            <a:ext cx="11828584"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It seems #1 has won, see Jonathan Eisen’s discussion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2"/>
              </a:rPr>
              <a:t>here</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Bottomline: </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The characterization of a micro-biome goes beyond a catalog of species (the microbiota), and certainly beyond the enumerations of 16S rRNA OTUs present in an environment; it includes the interactions between organisms, defining guilds (groups of organisms with similar roles in a biome), placing organisms into guilds, and characterizing the ecological parameters that define the niche.  In addition, the microbiome is also populated by phages, other viruses, and eukaryotes.  Catalogs of 16S rRNA OTUs and metagenome sequencing are an important first step, but alone they are insufficient to define of fully describe a microbiome.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3969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964582" y="1098386"/>
            <a:ext cx="5617817" cy="4863662"/>
          </a:xfrm>
        </p:spPr>
        <p:txBody>
          <a:bodyPr>
            <a:noAutofit/>
          </a:bodyPr>
          <a:lstStyle/>
          <a:p>
            <a:pPr marL="0" indent="0">
              <a:buSzPct val="75000"/>
              <a:buNone/>
            </a:pPr>
            <a:r>
              <a:rPr lang="en-US" sz="2000"/>
              <a:t>The </a:t>
            </a:r>
            <a:r>
              <a:rPr lang="en-US" sz="2000" b="1" err="1"/>
              <a:t>homeoalleles</a:t>
            </a:r>
            <a:r>
              <a:rPr lang="en-US" sz="2000"/>
              <a:t> provide an example for the pangenome providing a shared genetic recourse.  (The different </a:t>
            </a:r>
            <a:r>
              <a:rPr lang="en-US" sz="2000" err="1"/>
              <a:t>aaRS</a:t>
            </a:r>
            <a:r>
              <a:rPr lang="en-US" sz="2000"/>
              <a:t> types provide resistance to antibiotics produced by competitors – switching to another type can provide a selective advantage.)  </a:t>
            </a:r>
          </a:p>
          <a:p>
            <a:pPr marL="0" indent="0">
              <a:buSzPct val="75000"/>
              <a:buNone/>
            </a:pPr>
            <a:endParaRPr lang="en-US" sz="2000"/>
          </a:p>
          <a:p>
            <a:pPr marL="0" indent="0">
              <a:buSzPct val="75000"/>
              <a:buNone/>
            </a:pPr>
            <a:r>
              <a:rPr lang="en-US" sz="2000"/>
              <a:t>Another example are weakly selected functions (</a:t>
            </a:r>
            <a:r>
              <a:rPr lang="en-US" sz="2000" err="1"/>
              <a:t>wsf</a:t>
            </a:r>
            <a:r>
              <a:rPr lang="en-US" sz="2000"/>
              <a:t>) – genes or gene clusters that are only used under some conditions, e.g. a complex sugar in the environment.  In the absence of the sugar, the genes will decay and may be lost from most genomes, only to be shared between members if the sugar becomes available again.  </a:t>
            </a:r>
          </a:p>
          <a:p>
            <a:pPr marL="0" indent="0">
              <a:buSzPct val="75000"/>
              <a:buNone/>
            </a:pPr>
            <a:r>
              <a:rPr lang="en-US" sz="2000"/>
              <a:t>Jeffrey Lawrence and John Roth suggested that this sharing can drive operon formation (</a:t>
            </a:r>
            <a:r>
              <a:rPr lang="en-US" sz="2000">
                <a:hlinkClick r:id="rId3"/>
              </a:rPr>
              <a:t>here</a:t>
            </a:r>
            <a:r>
              <a:rPr lang="en-US" sz="2000"/>
              <a:t> and </a:t>
            </a:r>
            <a:r>
              <a:rPr lang="en-US" sz="2000">
                <a:hlinkClick r:id="rId4"/>
              </a:rPr>
              <a:t>here</a:t>
            </a:r>
            <a:r>
              <a:rPr lang="en-US" sz="2000"/>
              <a:t>)!  </a:t>
            </a:r>
          </a:p>
          <a:p>
            <a:pPr marL="0" indent="0">
              <a:buSzPct val="75000"/>
              <a:buNone/>
            </a:pPr>
            <a:endParaRPr lang="en-US" sz="200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62595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05CE2-62D6-2A41-B3E2-5FEE37F34D3E}"/>
              </a:ext>
            </a:extLst>
          </p:cNvPr>
          <p:cNvPicPr>
            <a:picLocks noChangeAspect="1"/>
          </p:cNvPicPr>
          <p:nvPr/>
        </p:nvPicPr>
        <p:blipFill>
          <a:blip r:embed="rId2"/>
          <a:stretch>
            <a:fillRect/>
          </a:stretch>
        </p:blipFill>
        <p:spPr>
          <a:xfrm>
            <a:off x="5425873" y="2891425"/>
            <a:ext cx="4960518" cy="3724931"/>
          </a:xfrm>
          <a:prstGeom prst="rect">
            <a:avLst/>
          </a:prstGeom>
        </p:spPr>
      </p:pic>
      <p:pic>
        <p:nvPicPr>
          <p:cNvPr id="11" name="Content Placeholder 10" descr="Figure Box1.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701" b="6701"/>
          <a:stretch/>
        </p:blipFill>
        <p:spPr>
          <a:xfrm>
            <a:off x="375848" y="793406"/>
            <a:ext cx="4058304" cy="43153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a:t>The pangenome as a shared genetic resource</a:t>
            </a:r>
          </a:p>
        </p:txBody>
      </p:sp>
      <p:sp>
        <p:nvSpPr>
          <p:cNvPr id="12" name="Content Placeholder 11"/>
          <p:cNvSpPr>
            <a:spLocks noGrp="1"/>
          </p:cNvSpPr>
          <p:nvPr>
            <p:ph sz="half" idx="2"/>
          </p:nvPr>
        </p:nvSpPr>
        <p:spPr>
          <a:xfrm>
            <a:off x="5088622" y="997169"/>
            <a:ext cx="5954680" cy="4863662"/>
          </a:xfrm>
        </p:spPr>
        <p:txBody>
          <a:bodyPr>
            <a:noAutofit/>
          </a:bodyPr>
          <a:lstStyle/>
          <a:p>
            <a:pPr marL="0" indent="0">
              <a:buSzPct val="75000"/>
              <a:buNone/>
            </a:pPr>
            <a:r>
              <a:rPr lang="en-US" sz="2000"/>
              <a:t>Another important group of genes among the accessory pool are genes that are involved in cheating (an individual relies on its neighbors to provide the function), or the division of labor (aka mutual cheating).  This is the subject of the </a:t>
            </a:r>
            <a:r>
              <a:rPr lang="en-US" sz="2000">
                <a:hlinkClick r:id="rId4"/>
              </a:rPr>
              <a:t>Strong Black Queen Hypothesis</a:t>
            </a:r>
            <a:r>
              <a:rPr lang="en-US" sz="2000"/>
              <a:t>. </a:t>
            </a:r>
          </a:p>
          <a:p>
            <a:pPr marL="0" indent="0">
              <a:buSzPct val="75000"/>
              <a:buNone/>
            </a:pPr>
            <a:endParaRPr lang="en-US" sz="2000"/>
          </a:p>
          <a:p>
            <a:pPr marL="0" indent="0">
              <a:buSzPct val="75000"/>
              <a:buNone/>
            </a:pPr>
            <a:endParaRPr lang="en-US" sz="2000"/>
          </a:p>
          <a:p>
            <a:pPr marL="0" indent="0">
              <a:buSzPct val="75000"/>
              <a:buNone/>
            </a:pPr>
            <a:endParaRPr lang="en-US" sz="2000"/>
          </a:p>
        </p:txBody>
      </p:sp>
      <p:sp>
        <p:nvSpPr>
          <p:cNvPr id="13" name="Text Box 7"/>
          <p:cNvSpPr txBox="1">
            <a:spLocks noChangeArrowheads="1"/>
          </p:cNvSpPr>
          <p:nvPr/>
        </p:nvSpPr>
        <p:spPr bwMode="auto">
          <a:xfrm>
            <a:off x="786295" y="4544009"/>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375848" y="4786938"/>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marL="0" marR="0" lvl="0" indent="0" algn="l" defTabSz="79130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34782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2749550" y="895351"/>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dirty="0">
                <a:solidFill>
                  <a:srgbClr val="000000"/>
                </a:solidFill>
              </a:rPr>
              <a:t>HGT as a force creating new pathways</a:t>
            </a:r>
          </a:p>
        </p:txBody>
      </p:sp>
    </p:spTree>
    <p:extLst>
      <p:ext uri="{BB962C8B-B14F-4D97-AF65-F5344CB8AC3E}">
        <p14:creationId xmlns:p14="http://schemas.microsoft.com/office/powerpoint/2010/main" val="1583975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2568432" y="1180676"/>
            <a:ext cx="70551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dirty="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198414"/>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5049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3268573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2028265" y="5715000"/>
            <a:ext cx="336823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Modified 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grpSp>
        <p:nvGrpSpPr>
          <p:cNvPr id="2" name="Group 9"/>
          <p:cNvGrpSpPr>
            <a:grpSpLocks/>
          </p:cNvGrpSpPr>
          <p:nvPr/>
        </p:nvGrpSpPr>
        <p:grpSpPr bwMode="auto">
          <a:xfrm>
            <a:off x="2028265" y="1522213"/>
            <a:ext cx="8135471" cy="4845143"/>
            <a:chOff x="240" y="528"/>
            <a:chExt cx="5280" cy="3052"/>
          </a:xfrm>
        </p:grpSpPr>
        <p:pic>
          <p:nvPicPr>
            <p:cNvPr id="131076" name="Picture 2"/>
            <p:cNvPicPr>
              <a:picLocks noChangeAspect="1" noChangeArrowheads="1"/>
            </p:cNvPicPr>
            <p:nvPr/>
          </p:nvPicPr>
          <p:blipFill>
            <a:blip r:embed="rId3"/>
            <a:srcRect/>
            <a:stretch>
              <a:fillRect/>
            </a:stretch>
          </p:blipFill>
          <p:spPr bwMode="auto">
            <a:xfrm>
              <a:off x="240" y="528"/>
              <a:ext cx="5280" cy="3052"/>
            </a:xfrm>
            <a:prstGeom prst="rect">
              <a:avLst/>
            </a:prstGeom>
            <a:noFill/>
            <a:ln w="9525">
              <a:noFill/>
              <a:miter lim="800000"/>
              <a:headEnd/>
              <a:tailEnd/>
            </a:ln>
          </p:spPr>
        </p:pic>
        <p:sp>
          <p:nvSpPr>
            <p:cNvPr id="131077" name="Oval 3"/>
            <p:cNvSpPr>
              <a:spLocks noChangeArrowheads="1"/>
            </p:cNvSpPr>
            <p:nvPr/>
          </p:nvSpPr>
          <p:spPr bwMode="auto">
            <a:xfrm>
              <a:off x="2592" y="960"/>
              <a:ext cx="1104" cy="624"/>
            </a:xfrm>
            <a:prstGeom prst="ellipse">
              <a:avLst/>
            </a:prstGeom>
            <a:noFill/>
            <a:ln w="28575">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8" name="Line 5"/>
            <p:cNvSpPr>
              <a:spLocks noChangeShapeType="1"/>
            </p:cNvSpPr>
            <p:nvPr/>
          </p:nvSpPr>
          <p:spPr bwMode="auto">
            <a:xfrm flipV="1">
              <a:off x="2887" y="2613"/>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9" name="Line 6"/>
            <p:cNvSpPr>
              <a:spLocks noChangeShapeType="1"/>
            </p:cNvSpPr>
            <p:nvPr/>
          </p:nvSpPr>
          <p:spPr bwMode="auto">
            <a:xfrm flipV="1">
              <a:off x="2960" y="2506"/>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80" name="Text Box 7"/>
            <p:cNvSpPr txBox="1">
              <a:spLocks noChangeArrowheads="1"/>
            </p:cNvSpPr>
            <p:nvPr/>
          </p:nvSpPr>
          <p:spPr bwMode="auto">
            <a:xfrm>
              <a:off x="3135" y="2306"/>
              <a:ext cx="590" cy="264"/>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Thermo-</a:t>
              </a:r>
              <a:br>
                <a:rPr lang="en-US" sz="1059">
                  <a:solidFill>
                    <a:srgbClr val="AF67FF"/>
                  </a:solidFill>
                  <a:latin typeface="Arial" pitchFamily="-65" charset="0"/>
                </a:rPr>
              </a:br>
              <a:r>
                <a:rPr lang="en-US" sz="1059">
                  <a:solidFill>
                    <a:srgbClr val="AF67FF"/>
                  </a:solidFill>
                  <a:latin typeface="Arial" pitchFamily="-65" charset="0"/>
                </a:rPr>
                <a:t>plasmatales</a:t>
              </a:r>
              <a:endParaRPr lang="en-US" sz="2118">
                <a:solidFill>
                  <a:srgbClr val="000000"/>
                </a:solidFill>
                <a:latin typeface="Arial" pitchFamily="-65" charset="0"/>
              </a:endParaRPr>
            </a:p>
          </p:txBody>
        </p:sp>
        <p:sp>
          <p:nvSpPr>
            <p:cNvPr id="131081" name="Text Box 8"/>
            <p:cNvSpPr txBox="1">
              <a:spLocks noChangeArrowheads="1"/>
            </p:cNvSpPr>
            <p:nvPr/>
          </p:nvSpPr>
          <p:spPr bwMode="auto">
            <a:xfrm>
              <a:off x="3015" y="2566"/>
              <a:ext cx="501" cy="161"/>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Pyrococci</a:t>
              </a:r>
              <a:endParaRPr lang="en-US" sz="2118">
                <a:solidFill>
                  <a:srgbClr val="000000"/>
                </a:solidFill>
                <a:latin typeface="Arial" pitchFamily="-65" charset="0"/>
              </a:endParaRPr>
            </a:p>
          </p:txBody>
        </p:sp>
      </p:grpSp>
      <p:sp>
        <p:nvSpPr>
          <p:cNvPr id="4" name="Rectangle 2">
            <a:extLst>
              <a:ext uri="{FF2B5EF4-FFF2-40B4-BE49-F238E27FC236}">
                <a16:creationId xmlns:a16="http://schemas.microsoft.com/office/drawing/2014/main" id="{1697939F-D98C-3EB5-AC29-6CCF2A409416}"/>
              </a:ext>
            </a:extLst>
          </p:cNvPr>
          <p:cNvSpPr>
            <a:spLocks noGrp="1" noChangeArrowheads="1"/>
          </p:cNvSpPr>
          <p:nvPr>
            <p:ph type="title"/>
          </p:nvPr>
        </p:nvSpPr>
        <p:spPr>
          <a:xfrm>
            <a:off x="1687186" y="243466"/>
            <a:ext cx="8839200" cy="923925"/>
          </a:xfrm>
        </p:spPr>
        <p:txBody>
          <a:bodyPr/>
          <a:lstStyle/>
          <a:p>
            <a:pPr eaLnBrk="1" hangingPunct="1"/>
            <a:r>
              <a:rPr lang="en-US" sz="2400" b="1" dirty="0">
                <a:latin typeface="Arial" charset="0"/>
              </a:rPr>
              <a:t>HGT as a force creating new pathways – Example I</a:t>
            </a:r>
            <a:br>
              <a:rPr lang="en-US" sz="2400" b="1" dirty="0">
                <a:latin typeface="Arial" charset="0"/>
              </a:rPr>
            </a:br>
            <a:r>
              <a:rPr lang="en-US" i="1" dirty="0" err="1">
                <a:latin typeface="Arial" charset="0"/>
                <a:ea typeface="ＭＳ Ｐゴシック" charset="0"/>
                <a:cs typeface="ＭＳ Ｐゴシック" charset="0"/>
              </a:rPr>
              <a:t>Acetoclastic</a:t>
            </a:r>
            <a:r>
              <a:rPr lang="en-US" i="1" dirty="0">
                <a:latin typeface="Arial" charset="0"/>
                <a:ea typeface="ＭＳ Ｐゴシック" charset="0"/>
                <a:cs typeface="ＭＳ Ｐゴシック" charset="0"/>
              </a:rPr>
              <a:t> Methanogenesis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803692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909763" y="1504951"/>
            <a:ext cx="4267200" cy="3857625"/>
          </a:xfrm>
        </p:spPr>
      </p:pic>
      <p:sp>
        <p:nvSpPr>
          <p:cNvPr id="106500" name="Rectangle 3"/>
          <p:cNvSpPr>
            <a:spLocks noGrp="1" noChangeArrowheads="1"/>
          </p:cNvSpPr>
          <p:nvPr>
            <p:ph type="body" sz="half" idx="2"/>
          </p:nvPr>
        </p:nvSpPr>
        <p:spPr>
          <a:xfrm>
            <a:off x="6370639" y="1728788"/>
            <a:ext cx="3806825" cy="4113212"/>
          </a:xfrm>
        </p:spPr>
        <p:txBody>
          <a:bodyPr/>
          <a:lstStyle/>
          <a:p>
            <a:pPr eaLnBrk="1" hangingPunct="1">
              <a:lnSpc>
                <a:spcPct val="90000"/>
              </a:lnSpc>
              <a:buFont typeface="Wingdings" charset="0"/>
              <a:buChar char="§"/>
            </a:pPr>
            <a:r>
              <a:rPr lang="en-US" sz="1800">
                <a:latin typeface="Arial" charset="0"/>
              </a:rPr>
              <a:t>Unique to subset of Archaea</a:t>
            </a:r>
          </a:p>
          <a:p>
            <a:pPr eaLnBrk="1" hangingPunct="1">
              <a:lnSpc>
                <a:spcPct val="90000"/>
              </a:lnSpc>
              <a:buFont typeface="Wingdings" charset="0"/>
              <a:buChar char="§"/>
            </a:pPr>
            <a:r>
              <a:rPr lang="en-US" sz="1800">
                <a:latin typeface="Arial" charset="0"/>
              </a:rPr>
              <a:t>Energy production via reduction of multiple carbon substrates to CH</a:t>
            </a:r>
            <a:r>
              <a:rPr lang="en-US" sz="1800" baseline="-25000">
                <a:latin typeface="Arial" charset="0"/>
              </a:rPr>
              <a:t>4</a:t>
            </a:r>
          </a:p>
          <a:p>
            <a:pPr eaLnBrk="1" hangingPunct="1">
              <a:lnSpc>
                <a:spcPct val="90000"/>
              </a:lnSpc>
              <a:buFont typeface="Wingdings" charset="0"/>
              <a:buChar char="§"/>
            </a:pPr>
            <a:r>
              <a:rPr lang="en-US" sz="1800">
                <a:latin typeface="Arial" charset="0"/>
              </a:rPr>
              <a:t>900 Million metric tons of biogenic methane produced annually.</a:t>
            </a:r>
          </a:p>
          <a:p>
            <a:pPr eaLnBrk="1" hangingPunct="1">
              <a:lnSpc>
                <a:spcPct val="90000"/>
              </a:lnSpc>
              <a:buFont typeface="Wingdings" charset="0"/>
              <a:buChar char="§"/>
            </a:pPr>
            <a:r>
              <a:rPr lang="en-US" sz="1800">
                <a:latin typeface="Arial" charset="0"/>
              </a:rPr>
              <a:t>Over 66% of biogenic methane is produced from acetate, mostly by </a:t>
            </a:r>
            <a:r>
              <a:rPr lang="en-US" sz="1800" i="1">
                <a:latin typeface="Arial" charset="0"/>
              </a:rPr>
              <a:t>Methanosarcina </a:t>
            </a:r>
            <a:r>
              <a:rPr lang="en-US" sz="1800">
                <a:latin typeface="Arial" charset="0"/>
              </a:rPr>
              <a:t>genera.</a:t>
            </a:r>
          </a:p>
        </p:txBody>
      </p:sp>
      <p:sp>
        <p:nvSpPr>
          <p:cNvPr id="106501" name="Text Box 5"/>
          <p:cNvSpPr txBox="1">
            <a:spLocks noChangeArrowheads="1"/>
          </p:cNvSpPr>
          <p:nvPr/>
        </p:nvSpPr>
        <p:spPr bwMode="auto">
          <a:xfrm>
            <a:off x="1524001" y="5362576"/>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4987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dirty="0">
                <a:solidFill>
                  <a:srgbClr val="000000"/>
                </a:solidFill>
                <a:latin typeface="Arial" charset="0"/>
                <a:ea typeface="ＭＳ Ｐゴシック" charset="0"/>
                <a:cs typeface="MS Pゴシック" charset="0"/>
              </a:rPr>
              <a:t>Fournier and Gogarten (2008) Evolution of </a:t>
            </a:r>
            <a:r>
              <a:rPr lang="en-US" sz="1600" dirty="0" err="1">
                <a:solidFill>
                  <a:srgbClr val="000000"/>
                </a:solidFill>
                <a:latin typeface="Arial" charset="0"/>
                <a:ea typeface="ＭＳ Ｐゴシック" charset="0"/>
                <a:cs typeface="MS Pゴシック" charset="0"/>
              </a:rPr>
              <a:t>Acetoclastic</a:t>
            </a:r>
            <a:r>
              <a:rPr lang="en-US" sz="1600" dirty="0">
                <a:solidFill>
                  <a:srgbClr val="000000"/>
                </a:solidFill>
                <a:latin typeface="Arial" charset="0"/>
                <a:ea typeface="ＭＳ Ｐゴシック" charset="0"/>
                <a:cs typeface="MS Pゴシック" charset="0"/>
              </a:rPr>
              <a:t> </a:t>
            </a:r>
            <a:r>
              <a:rPr lang="en-US" sz="1600" dirty="0" err="1">
                <a:solidFill>
                  <a:srgbClr val="000000"/>
                </a:solidFill>
                <a:latin typeface="Arial" charset="0"/>
                <a:ea typeface="ＭＳ Ｐゴシック" charset="0"/>
                <a:cs typeface="MS Pゴシック" charset="0"/>
              </a:rPr>
              <a:t>Methanogenesis</a:t>
            </a:r>
            <a:r>
              <a:rPr lang="en-US" sz="1600" dirty="0">
                <a:solidFill>
                  <a:srgbClr val="000000"/>
                </a:solidFill>
                <a:latin typeface="Arial" charset="0"/>
                <a:ea typeface="ＭＳ Ｐゴシック" charset="0"/>
                <a:cs typeface="MS Pゴシック" charset="0"/>
              </a:rPr>
              <a:t> in </a:t>
            </a:r>
            <a:r>
              <a:rPr lang="en-US" sz="1600" dirty="0" err="1">
                <a:solidFill>
                  <a:srgbClr val="000000"/>
                </a:solidFill>
                <a:latin typeface="Arial" charset="0"/>
                <a:ea typeface="ＭＳ Ｐゴシック" charset="0"/>
                <a:cs typeface="MS Pゴシック" charset="0"/>
              </a:rPr>
              <a:t>Methanosarcina</a:t>
            </a:r>
            <a:r>
              <a:rPr lang="en-US" sz="1600" dirty="0">
                <a:solidFill>
                  <a:srgbClr val="000000"/>
                </a:solidFill>
                <a:latin typeface="Arial" charset="0"/>
                <a:ea typeface="ＭＳ Ｐゴシック" charset="0"/>
                <a:cs typeface="MS Pゴシック" charset="0"/>
              </a:rPr>
              <a:t> via Horizontal Gene Transfer from Cellulolytic Clostridia. </a:t>
            </a:r>
            <a:r>
              <a:rPr lang="en-US" sz="1600" i="1" dirty="0">
                <a:solidFill>
                  <a:srgbClr val="000000"/>
                </a:solidFill>
                <a:latin typeface="Arial" charset="0"/>
                <a:ea typeface="ＭＳ Ｐゴシック" charset="0"/>
                <a:cs typeface="MS Pゴシック" charset="0"/>
              </a:rPr>
              <a:t>J. </a:t>
            </a:r>
            <a:r>
              <a:rPr lang="en-US" sz="1600" i="1" dirty="0" err="1">
                <a:solidFill>
                  <a:srgbClr val="000000"/>
                </a:solidFill>
                <a:latin typeface="Arial" charset="0"/>
                <a:ea typeface="ＭＳ Ｐゴシック" charset="0"/>
                <a:cs typeface="MS Pゴシック" charset="0"/>
              </a:rPr>
              <a:t>Bacteriol</a:t>
            </a:r>
            <a:r>
              <a:rPr lang="en-US" sz="1600" i="1" dirty="0">
                <a:solidFill>
                  <a:srgbClr val="000000"/>
                </a:solidFill>
                <a:latin typeface="Arial" charset="0"/>
                <a:ea typeface="ＭＳ Ｐゴシック" charset="0"/>
                <a:cs typeface="MS Pゴシック" charset="0"/>
              </a:rPr>
              <a:t>.</a:t>
            </a:r>
            <a:r>
              <a:rPr lang="en-US" sz="1600" dirty="0">
                <a:solidFill>
                  <a:srgbClr val="000000"/>
                </a:solidFill>
                <a:latin typeface="Arial" charset="0"/>
                <a:ea typeface="ＭＳ Ｐゴシック" charset="0"/>
                <a:cs typeface="MS Pゴシック" charset="0"/>
              </a:rPr>
              <a:t> 190(3):1124-7</a:t>
            </a:r>
          </a:p>
        </p:txBody>
      </p:sp>
      <p:sp>
        <p:nvSpPr>
          <p:cNvPr id="3" name="Title 2">
            <a:extLst>
              <a:ext uri="{FF2B5EF4-FFF2-40B4-BE49-F238E27FC236}">
                <a16:creationId xmlns:a16="http://schemas.microsoft.com/office/drawing/2014/main" id="{05CC2776-C21C-0A2D-A4AA-1A27D3ECEA8B}"/>
              </a:ext>
            </a:extLst>
          </p:cNvPr>
          <p:cNvSpPr>
            <a:spLocks noGrp="1"/>
          </p:cNvSpPr>
          <p:nvPr>
            <p:ph type="title"/>
          </p:nvPr>
        </p:nvSpPr>
        <p:spPr>
          <a:xfrm>
            <a:off x="914015" y="192089"/>
            <a:ext cx="10363969" cy="1143000"/>
          </a:xfrm>
        </p:spPr>
        <p:txBody>
          <a:bodyPr/>
          <a:lstStyle/>
          <a:p>
            <a:r>
              <a:rPr lang="en-US"/>
              <a:t>Methanogenesis </a:t>
            </a:r>
            <a:endParaRPr lang="en-US" dirty="0"/>
          </a:p>
        </p:txBody>
      </p:sp>
    </p:spTree>
    <p:extLst>
      <p:ext uri="{BB962C8B-B14F-4D97-AF65-F5344CB8AC3E}">
        <p14:creationId xmlns:p14="http://schemas.microsoft.com/office/powerpoint/2010/main" val="75289494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i="1" dirty="0" err="1"/>
              <a:t>Methanogenesis</a:t>
            </a:r>
            <a:endParaRPr lang="en-US" dirty="0"/>
          </a:p>
        </p:txBody>
      </p:sp>
      <p:pic>
        <p:nvPicPr>
          <p:cNvPr id="131076" name="Picture 4"/>
          <p:cNvPicPr>
            <a:picLocks noGrp="1" noChangeAspect="1" noChangeArrowheads="1"/>
          </p:cNvPicPr>
          <p:nvPr>
            <p:ph type="chart" sz="half" idx="1"/>
          </p:nvPr>
        </p:nvPicPr>
        <p:blipFill>
          <a:blip r:embed="rId3"/>
          <a:srcRect/>
          <a:stretch>
            <a:fillRect/>
          </a:stretch>
        </p:blipFill>
        <p:spPr>
          <a:xfrm>
            <a:off x="1954027" y="1982041"/>
            <a:ext cx="4141974" cy="3857625"/>
          </a:xfrm>
        </p:spPr>
      </p:pic>
      <p:sp>
        <p:nvSpPr>
          <p:cNvPr id="133125" name="Text Box 5"/>
          <p:cNvSpPr txBox="1">
            <a:spLocks noChangeArrowheads="1"/>
          </p:cNvSpPr>
          <p:nvPr/>
        </p:nvSpPr>
        <p:spPr bwMode="auto">
          <a:xfrm>
            <a:off x="1954026" y="5867681"/>
            <a:ext cx="2610010" cy="336695"/>
          </a:xfrm>
          <a:prstGeom prst="rect">
            <a:avLst/>
          </a:prstGeom>
          <a:noFill/>
          <a:ln w="9525">
            <a:noFill/>
            <a:miter lim="800000"/>
            <a:headEnd/>
            <a:tailEnd/>
          </a:ln>
        </p:spPr>
        <p:txBody>
          <a:bodyPr wrap="none">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rPr>
              <a:t>From: Galagan et al., 2002</a:t>
            </a:r>
            <a:endParaRPr kumimoji="0" lang="en-US" sz="211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784390" name="Oval 6"/>
          <p:cNvSpPr>
            <a:spLocks noChangeArrowheads="1"/>
          </p:cNvSpPr>
          <p:nvPr/>
        </p:nvSpPr>
        <p:spPr bwMode="auto">
          <a:xfrm>
            <a:off x="4986618" y="4724681"/>
            <a:ext cx="1257860" cy="1218640"/>
          </a:xfrm>
          <a:prstGeom prst="ellipse">
            <a:avLst/>
          </a:prstGeom>
          <a:noFill/>
          <a:ln w="38100">
            <a:solidFill>
              <a:srgbClr val="F70906"/>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108" charset="0"/>
              <a:ea typeface="+mn-ea"/>
              <a:cs typeface="+mn-cs"/>
            </a:endParaRPr>
          </a:p>
        </p:txBody>
      </p:sp>
      <p:grpSp>
        <p:nvGrpSpPr>
          <p:cNvPr id="2" name="Group 7"/>
          <p:cNvGrpSpPr>
            <a:grpSpLocks/>
          </p:cNvGrpSpPr>
          <p:nvPr/>
        </p:nvGrpSpPr>
        <p:grpSpPr bwMode="auto">
          <a:xfrm>
            <a:off x="5060857" y="2575953"/>
            <a:ext cx="5102878" cy="2706404"/>
            <a:chOff x="2208" y="1622"/>
            <a:chExt cx="3312" cy="1705"/>
          </a:xfrm>
        </p:grpSpPr>
        <p:sp>
          <p:nvSpPr>
            <p:cNvPr id="133128" name="Text Box 8"/>
            <p:cNvSpPr txBox="1">
              <a:spLocks noChangeArrowheads="1"/>
            </p:cNvSpPr>
            <p:nvPr/>
          </p:nvSpPr>
          <p:spPr bwMode="auto">
            <a:xfrm>
              <a:off x="3168" y="2448"/>
              <a:ext cx="2352" cy="879"/>
            </a:xfrm>
            <a:prstGeom prst="rect">
              <a:avLst/>
            </a:prstGeom>
            <a:noFill/>
            <a:ln w="9525">
              <a:noFill/>
              <a:miter lim="800000"/>
              <a:headEnd/>
              <a:tailEnd/>
            </a:ln>
          </p:spPr>
          <p:txBody>
            <a:bodyPr>
              <a:prstTxWarp prst="textNoShape">
                <a:avLst/>
              </a:prstTxWarp>
              <a:spAutoFit/>
            </a:bodyPr>
            <a:lstStyle/>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Acetoclastic</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methanogenesis</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specific pathway: </a:t>
              </a:r>
            </a:p>
            <a:p>
              <a:pPr marL="0" marR="0" lvl="0" indent="0" algn="l" defTabSz="806867" rtl="0" eaLnBrk="0" fontAlgn="base" latinLnBrk="0" hangingPunct="0">
                <a:lnSpc>
                  <a:spcPct val="100000"/>
                </a:lnSpc>
                <a:spcBef>
                  <a:spcPct val="0"/>
                </a:spcBef>
                <a:spcAft>
                  <a:spcPct val="0"/>
                </a:spcAft>
                <a:buClrTx/>
                <a:buSzTx/>
                <a:buFontTx/>
                <a:buNone/>
                <a:tabLst/>
                <a:defRPr/>
              </a:pP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acetate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kinase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AckA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and  </a:t>
              </a:r>
              <a:b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b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phosphotransacetylase</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 (</a:t>
              </a:r>
              <a:r>
                <a:rPr kumimoji="0" lang="en-US" sz="2118" b="0" i="0" u="none" strike="noStrike" kern="1200" cap="none" spc="0" normalizeH="0" baseline="0" noProof="0" dirty="0" err="1">
                  <a:ln>
                    <a:noFill/>
                  </a:ln>
                  <a:solidFill>
                    <a:srgbClr val="000000"/>
                  </a:solidFill>
                  <a:effectLst/>
                  <a:uLnTx/>
                  <a:uFillTx/>
                  <a:latin typeface="Times New Roman" pitchFamily="-65" charset="0"/>
                  <a:ea typeface="ＭＳ Ｐゴシック" pitchFamily="-65" charset="-128"/>
                  <a:cs typeface="ＭＳ Ｐゴシック" pitchFamily="-65" charset="-128"/>
                </a:rPr>
                <a:t>Pta</a:t>
              </a:r>
              <a:r>
                <a:rPr kumimoji="0" lang="en-US" sz="2118" b="0" i="0" u="none" strike="noStrike" kern="1200" cap="none" spc="0" normalizeH="0" baseline="0" noProof="0" dirty="0">
                  <a:ln>
                    <a:noFill/>
                  </a:ln>
                  <a:solidFill>
                    <a:srgbClr val="000000"/>
                  </a:solidFill>
                  <a:effectLst/>
                  <a:uLnTx/>
                  <a:uFillTx/>
                  <a:latin typeface="Times New Roman" pitchFamily="-65" charset="0"/>
                  <a:ea typeface="ＭＳ Ｐゴシック" pitchFamily="-65" charset="-128"/>
                  <a:cs typeface="ＭＳ Ｐゴシック" pitchFamily="-65" charset="-128"/>
                </a:rPr>
                <a:t>)</a:t>
              </a:r>
            </a:p>
          </p:txBody>
        </p:sp>
        <p:sp>
          <p:nvSpPr>
            <p:cNvPr id="133129" name="Text Box 9"/>
            <p:cNvSpPr txBox="1">
              <a:spLocks noChangeArrowheads="1"/>
            </p:cNvSpPr>
            <p:nvPr/>
          </p:nvSpPr>
          <p:spPr bwMode="auto">
            <a:xfrm>
              <a:off x="3079" y="1622"/>
              <a:ext cx="1754" cy="520"/>
            </a:xfrm>
            <a:prstGeom prst="rect">
              <a:avLst/>
            </a:prstGeom>
            <a:noFill/>
            <a:ln w="9525">
              <a:solidFill>
                <a:schemeClr val="tx1"/>
              </a:solidFill>
              <a:miter lim="800000"/>
              <a:headEnd/>
              <a:tailEnd/>
            </a:ln>
          </p:spPr>
          <p:txBody>
            <a:bodyPr>
              <a:prstTxWarp prst="textNoShape">
                <a:avLst/>
              </a:prstTxWarp>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CODH complex: </a:t>
              </a:r>
              <a:b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br>
              <a:r>
                <a:rPr kumimoji="0" lang="en-US" sz="1588"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rPr>
                <a:t>reversible Acetyl-CoA synthesis</a:t>
              </a:r>
            </a:p>
          </p:txBody>
        </p:sp>
        <p:sp>
          <p:nvSpPr>
            <p:cNvPr id="133130" name="Line 10"/>
            <p:cNvSpPr>
              <a:spLocks noChangeShapeType="1"/>
            </p:cNvSpPr>
            <p:nvPr/>
          </p:nvSpPr>
          <p:spPr bwMode="auto">
            <a:xfrm flipH="1">
              <a:off x="2208" y="1910"/>
              <a:ext cx="864" cy="981"/>
            </a:xfrm>
            <a:prstGeom prst="line">
              <a:avLst/>
            </a:prstGeom>
            <a:noFill/>
            <a:ln w="9525">
              <a:solidFill>
                <a:schemeClr val="tx1"/>
              </a:solidFill>
              <a:round/>
              <a:headEnd/>
              <a:tailEnd type="triangle" w="med" len="med"/>
            </a:ln>
          </p:spPr>
          <p:txBody>
            <a:bodyPr wrap="none" anchor="ctr">
              <a:prstTxWarp prst="textNoShape">
                <a:avLst/>
              </a:prstTxWarp>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2118" b="0" i="0" u="none" strike="noStrike" kern="1200" cap="none" spc="0" normalizeH="0" baseline="0" noProof="0">
                <a:ln>
                  <a:noFill/>
                </a:ln>
                <a:solidFill>
                  <a:srgbClr val="000000"/>
                </a:solidFill>
                <a:effectLst/>
                <a:uLnTx/>
                <a:uFillTx/>
                <a:latin typeface="Arial" pitchFamily="-65" charset="0"/>
                <a:ea typeface="+mn-ea"/>
                <a:cs typeface="+mn-cs"/>
              </a:endParaRPr>
            </a:p>
          </p:txBody>
        </p:sp>
      </p:grpSp>
    </p:spTree>
    <p:extLst>
      <p:ext uri="{BB962C8B-B14F-4D97-AF65-F5344CB8AC3E}">
        <p14:creationId xmlns:p14="http://schemas.microsoft.com/office/powerpoint/2010/main" val="3622135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40524" y="4333082"/>
            <a:ext cx="6655072"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1524001" y="-47625"/>
            <a:ext cx="8755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1711162" y="5236647"/>
            <a:ext cx="50751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dirty="0">
                <a:solidFill>
                  <a:srgbClr val="000000"/>
                </a:solidFill>
                <a:ea typeface="ＭＳ Ｐゴシック" charset="0"/>
                <a:cs typeface="ＭＳ Ｐゴシック" charset="0"/>
              </a:rPr>
              <a:t>Eric H. </a:t>
            </a:r>
            <a:r>
              <a:rPr lang="en-US" dirty="0" err="1">
                <a:solidFill>
                  <a:srgbClr val="000000"/>
                </a:solidFill>
                <a:ea typeface="ＭＳ Ｐゴシック" charset="0"/>
                <a:cs typeface="ＭＳ Ｐゴシック" charset="0"/>
              </a:rPr>
              <a:t>Roalson</a:t>
            </a:r>
            <a:r>
              <a:rPr lang="en-US" dirty="0">
                <a:solidFill>
                  <a:srgbClr val="000000"/>
                </a:solidFill>
                <a:ea typeface="ＭＳ Ｐゴシック" charset="0"/>
                <a:cs typeface="ＭＳ Ｐゴシック" charset="0"/>
              </a:rPr>
              <a:t> Current Biology Vol 22 No 5 R162  </a:t>
            </a:r>
          </a:p>
        </p:txBody>
      </p:sp>
      <p:sp>
        <p:nvSpPr>
          <p:cNvPr id="15" name="Rectangle 14"/>
          <p:cNvSpPr/>
          <p:nvPr/>
        </p:nvSpPr>
        <p:spPr>
          <a:xfrm>
            <a:off x="1040524" y="2524125"/>
            <a:ext cx="10352690"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229437" y="725140"/>
            <a:ext cx="9612477"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828456"/>
            <a:ext cx="9144000" cy="4343400"/>
          </a:xfrm>
          <a:prstGeom prst="rect">
            <a:avLst/>
          </a:prstGeom>
        </p:spPr>
      </p:pic>
      <p:sp>
        <p:nvSpPr>
          <p:cNvPr id="6" name="Rectangle 5"/>
          <p:cNvSpPr/>
          <p:nvPr/>
        </p:nvSpPr>
        <p:spPr>
          <a:xfrm>
            <a:off x="1524000" y="5832254"/>
            <a:ext cx="9144000" cy="923330"/>
          </a:xfrm>
          <a:prstGeom prst="rect">
            <a:avLst/>
          </a:prstGeom>
        </p:spPr>
        <p:txBody>
          <a:bodyPr wrap="square">
            <a:spAutoFit/>
          </a:bodyPr>
          <a:lstStyle/>
          <a:p>
            <a:r>
              <a:rPr lang="en-US" dirty="0"/>
              <a:t>Maximum likelihood phylogenetic trees of </a:t>
            </a:r>
            <a:r>
              <a:rPr lang="en-US" dirty="0" err="1"/>
              <a:t>Pta</a:t>
            </a:r>
            <a:r>
              <a:rPr lang="en-US" dirty="0"/>
              <a:t> and </a:t>
            </a:r>
            <a:r>
              <a:rPr lang="en-US" dirty="0" err="1"/>
              <a:t>AckA</a:t>
            </a:r>
            <a:r>
              <a:rPr lang="en-US" dirty="0"/>
              <a:t> homologs. Homologs found in </a:t>
            </a:r>
            <a:r>
              <a:rPr lang="en-US" dirty="0" err="1"/>
              <a:t>Methanosarcina</a:t>
            </a:r>
            <a:r>
              <a:rPr lang="en-US" dirty="0"/>
              <a:t> are red and in both cases are found in a monophyletic group corresponding to the Clostridia (blue) ... .</a:t>
            </a:r>
          </a:p>
        </p:txBody>
      </p:sp>
    </p:spTree>
    <p:extLst>
      <p:ext uri="{BB962C8B-B14F-4D97-AF65-F5344CB8AC3E}">
        <p14:creationId xmlns:p14="http://schemas.microsoft.com/office/powerpoint/2010/main" val="2883355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4106956" y="201710"/>
            <a:ext cx="3667992"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Phosphotransacetylase (Pta)</a:t>
            </a:r>
            <a:endParaRPr lang="en-US" sz="2118" u="sng">
              <a:solidFill>
                <a:srgbClr val="000000"/>
              </a:solidFill>
              <a:latin typeface="Arial" pitchFamily="-65" charset="0"/>
              <a:ea typeface="ＭＳ Ｐゴシック" pitchFamily="-65" charset="-128"/>
              <a:cs typeface="ＭＳ Ｐゴシック" pitchFamily="-65" charset="-128"/>
            </a:endParaRPr>
          </a:p>
        </p:txBody>
      </p:sp>
      <p:pic>
        <p:nvPicPr>
          <p:cNvPr id="135171" name="Picture 3" descr="Figure 2A"/>
          <p:cNvPicPr>
            <a:picLocks noChangeAspect="1" noChangeArrowheads="1"/>
          </p:cNvPicPr>
          <p:nvPr/>
        </p:nvPicPr>
        <p:blipFill>
          <a:blip r:embed="rId3"/>
          <a:srcRect/>
          <a:stretch>
            <a:fillRect/>
          </a:stretch>
        </p:blipFill>
        <p:spPr bwMode="auto">
          <a:xfrm>
            <a:off x="2498912" y="619128"/>
            <a:ext cx="7618600" cy="5939118"/>
          </a:xfrm>
          <a:prstGeom prst="rect">
            <a:avLst/>
          </a:prstGeom>
          <a:noFill/>
          <a:ln w="9525">
            <a:noFill/>
            <a:miter lim="800000"/>
            <a:headEnd/>
            <a:tailEnd/>
          </a:ln>
        </p:spPr>
      </p:pic>
      <p:sp>
        <p:nvSpPr>
          <p:cNvPr id="135172" name="Rectangle 4"/>
          <p:cNvSpPr>
            <a:spLocks noChangeArrowheads="1"/>
          </p:cNvSpPr>
          <p:nvPr/>
        </p:nvSpPr>
        <p:spPr bwMode="auto">
          <a:xfrm>
            <a:off x="7611596" y="4777443"/>
            <a:ext cx="2449886" cy="825419"/>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dirty="0" err="1">
                <a:solidFill>
                  <a:srgbClr val="000000"/>
                </a:solidFill>
                <a:latin typeface="Arial" pitchFamily="-65" charset="0"/>
              </a:rPr>
              <a:t>acetoclastic</a:t>
            </a:r>
            <a:r>
              <a:rPr lang="en-US" sz="1588" dirty="0">
                <a:solidFill>
                  <a:srgbClr val="000000"/>
                </a:solidFill>
                <a:latin typeface="Arial" pitchFamily="-65" charset="0"/>
              </a:rPr>
              <a:t> </a:t>
            </a:r>
            <a:r>
              <a:rPr lang="en-US" sz="1588" dirty="0" err="1">
                <a:solidFill>
                  <a:srgbClr val="000000"/>
                </a:solidFill>
                <a:latin typeface="Arial" pitchFamily="-65" charset="0"/>
              </a:rPr>
              <a:t>Methanosarcina</a:t>
            </a:r>
            <a:r>
              <a:rPr lang="en-US" sz="1588" dirty="0">
                <a:solidFill>
                  <a:srgbClr val="000000"/>
                </a:solidFill>
                <a:latin typeface="Arial" pitchFamily="-65" charset="0"/>
              </a:rPr>
              <a:t> and </a:t>
            </a:r>
            <a:r>
              <a:rPr lang="en-US" sz="1588" dirty="0" err="1">
                <a:solidFill>
                  <a:srgbClr val="000000"/>
                </a:solidFill>
                <a:latin typeface="Arial" pitchFamily="-65" charset="0"/>
              </a:rPr>
              <a:t>cellulolytic</a:t>
            </a:r>
            <a:r>
              <a:rPr lang="en-US" sz="1588" dirty="0">
                <a:solidFill>
                  <a:srgbClr val="000000"/>
                </a:solidFill>
                <a:latin typeface="Arial" pitchFamily="-65" charset="0"/>
              </a:rPr>
              <a:t> clostridia</a:t>
            </a:r>
          </a:p>
        </p:txBody>
      </p:sp>
      <p:sp>
        <p:nvSpPr>
          <p:cNvPr id="135173" name="Rectangle 5"/>
          <p:cNvSpPr>
            <a:spLocks noChangeArrowheads="1"/>
          </p:cNvSpPr>
          <p:nvPr/>
        </p:nvSpPr>
        <p:spPr bwMode="auto">
          <a:xfrm rot="-5400000">
            <a:off x="7416193" y="3736458"/>
            <a:ext cx="5608544" cy="581313"/>
          </a:xfrm>
          <a:prstGeom prst="rect">
            <a:avLst/>
          </a:prstGeom>
          <a:no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a:solidFill>
                  <a:srgbClr val="000000"/>
                </a:solidFill>
                <a:latin typeface="Arial" pitchFamily="-65" charset="0"/>
              </a:rPr>
              <a:t>Modified form Fournier and Gogarten (2008) Evolution of Acetoclastic Methanogenesis in Methanosarcina via Horizontal Gene Transfer from Cellulolytic Clostridia. </a:t>
            </a:r>
            <a:r>
              <a:rPr lang="en-US" sz="1059" i="1">
                <a:solidFill>
                  <a:srgbClr val="000000"/>
                </a:solidFill>
                <a:latin typeface="Arial" pitchFamily="-65" charset="0"/>
              </a:rPr>
              <a:t>J. Bacteriol.</a:t>
            </a:r>
            <a:r>
              <a:rPr lang="en-US" sz="1059">
                <a:solidFill>
                  <a:srgbClr val="000000"/>
                </a:solidFill>
                <a:latin typeface="Arial" pitchFamily="-65" charset="0"/>
              </a:rPr>
              <a:t> 190(3):1124-7</a:t>
            </a:r>
            <a:endParaRPr lang="en-US" sz="2118">
              <a:solidFill>
                <a:srgbClr val="000000"/>
              </a:solidFill>
              <a:latin typeface="Arial" pitchFamily="-65" charset="0"/>
            </a:endParaRPr>
          </a:p>
        </p:txBody>
      </p:sp>
    </p:spTree>
    <p:extLst>
      <p:ext uri="{BB962C8B-B14F-4D97-AF65-F5344CB8AC3E}">
        <p14:creationId xmlns:p14="http://schemas.microsoft.com/office/powerpoint/2010/main" val="17827639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ChangeArrowheads="1"/>
          </p:cNvSpPr>
          <p:nvPr/>
        </p:nvSpPr>
        <p:spPr bwMode="auto">
          <a:xfrm>
            <a:off x="9141198" y="672353"/>
            <a:ext cx="1379725" cy="5995147"/>
          </a:xfrm>
          <a:prstGeom prst="rect">
            <a:avLst/>
          </a:prstGeom>
          <a:solidFill>
            <a:srgbClr val="FFFFFF"/>
          </a:solidFill>
          <a:ln w="9525">
            <a:noFill/>
            <a:miter lim="800000"/>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7219" name="Text Box 2"/>
          <p:cNvSpPr txBox="1">
            <a:spLocks noChangeArrowheads="1"/>
          </p:cNvSpPr>
          <p:nvPr/>
        </p:nvSpPr>
        <p:spPr bwMode="auto">
          <a:xfrm>
            <a:off x="4692463" y="162486"/>
            <a:ext cx="2592376"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Times New Roman" pitchFamily="-65" charset="0"/>
                <a:ea typeface="ＭＳ Ｐゴシック" pitchFamily="-65" charset="-128"/>
                <a:cs typeface="ＭＳ Ｐゴシック" pitchFamily="-65" charset="-128"/>
              </a:rPr>
              <a:t>acetate kinase (AckA)</a:t>
            </a:r>
            <a:endParaRPr lang="en-US" sz="2118" u="sng">
              <a:solidFill>
                <a:srgbClr val="000000"/>
              </a:solidFill>
              <a:latin typeface="Arial" pitchFamily="-65" charset="0"/>
              <a:ea typeface="ＭＳ Ｐゴシック" pitchFamily="-65" charset="-128"/>
              <a:cs typeface="ＭＳ Ｐゴシック" pitchFamily="-65" charset="-128"/>
            </a:endParaRPr>
          </a:p>
        </p:txBody>
      </p:sp>
      <p:grpSp>
        <p:nvGrpSpPr>
          <p:cNvPr id="2" name="Group 3"/>
          <p:cNvGrpSpPr>
            <a:grpSpLocks/>
          </p:cNvGrpSpPr>
          <p:nvPr/>
        </p:nvGrpSpPr>
        <p:grpSpPr bwMode="auto">
          <a:xfrm>
            <a:off x="2976563" y="670953"/>
            <a:ext cx="6929437" cy="5995147"/>
            <a:chOff x="855" y="422"/>
            <a:chExt cx="4498" cy="3777"/>
          </a:xfrm>
        </p:grpSpPr>
        <p:pic>
          <p:nvPicPr>
            <p:cNvPr id="137222" name="Picture 4" descr="Figure 2B"/>
            <p:cNvPicPr>
              <a:picLocks noChangeAspect="1" noChangeArrowheads="1"/>
            </p:cNvPicPr>
            <p:nvPr/>
          </p:nvPicPr>
          <p:blipFill>
            <a:blip r:embed="rId3"/>
            <a:srcRect/>
            <a:stretch>
              <a:fillRect/>
            </a:stretch>
          </p:blipFill>
          <p:spPr bwMode="auto">
            <a:xfrm>
              <a:off x="855" y="422"/>
              <a:ext cx="4065" cy="3777"/>
            </a:xfrm>
            <a:prstGeom prst="rect">
              <a:avLst/>
            </a:prstGeom>
            <a:noFill/>
            <a:ln w="9525">
              <a:noFill/>
              <a:miter lim="800000"/>
              <a:headEnd/>
              <a:tailEnd/>
            </a:ln>
          </p:spPr>
        </p:pic>
        <p:sp>
          <p:nvSpPr>
            <p:cNvPr id="137223" name="Text Box 5"/>
            <p:cNvSpPr txBox="1">
              <a:spLocks noChangeArrowheads="1"/>
            </p:cNvSpPr>
            <p:nvPr/>
          </p:nvSpPr>
          <p:spPr bwMode="auto">
            <a:xfrm>
              <a:off x="3737" y="2188"/>
              <a:ext cx="1616" cy="725"/>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a:solidFill>
                    <a:srgbClr val="000000"/>
                  </a:solidFill>
                  <a:latin typeface="Arial" pitchFamily="-65" charset="0"/>
                </a:rPr>
                <a:t>acetoclastic methonogens and cellulolytic clostridia</a:t>
              </a:r>
              <a:br>
                <a:rPr lang="en-US" sz="1588">
                  <a:solidFill>
                    <a:srgbClr val="000000"/>
                  </a:solidFill>
                  <a:latin typeface="Arial" pitchFamily="-65" charset="0"/>
                </a:rPr>
              </a:br>
              <a:endParaRPr lang="en-US" sz="2118">
                <a:solidFill>
                  <a:srgbClr val="000000"/>
                </a:solidFill>
                <a:latin typeface="Arial" pitchFamily="-65" charset="0"/>
              </a:endParaRPr>
            </a:p>
          </p:txBody>
        </p:sp>
      </p:grpSp>
      <p:sp>
        <p:nvSpPr>
          <p:cNvPr id="137221" name="Rectangle 6"/>
          <p:cNvSpPr>
            <a:spLocks noChangeArrowheads="1"/>
          </p:cNvSpPr>
          <p:nvPr/>
        </p:nvSpPr>
        <p:spPr bwMode="auto">
          <a:xfrm rot="-5400000">
            <a:off x="7416193" y="3540355"/>
            <a:ext cx="5608544" cy="581313"/>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dirty="0">
                <a:solidFill>
                  <a:srgbClr val="000000"/>
                </a:solidFill>
                <a:latin typeface="Arial" pitchFamily="-65" charset="0"/>
              </a:rPr>
              <a:t>Modified form Fournier and Gogarten (2008) Evolution of </a:t>
            </a:r>
            <a:r>
              <a:rPr lang="en-US" sz="1059" dirty="0" err="1">
                <a:solidFill>
                  <a:srgbClr val="000000"/>
                </a:solidFill>
                <a:latin typeface="Arial" pitchFamily="-65" charset="0"/>
              </a:rPr>
              <a:t>Acetoclastic</a:t>
            </a:r>
            <a:r>
              <a:rPr lang="en-US" sz="1059" dirty="0">
                <a:solidFill>
                  <a:srgbClr val="000000"/>
                </a:solidFill>
                <a:latin typeface="Arial" pitchFamily="-65" charset="0"/>
              </a:rPr>
              <a:t> </a:t>
            </a:r>
            <a:r>
              <a:rPr lang="en-US" sz="1059" dirty="0" err="1">
                <a:solidFill>
                  <a:srgbClr val="000000"/>
                </a:solidFill>
                <a:latin typeface="Arial" pitchFamily="-65" charset="0"/>
              </a:rPr>
              <a:t>Methanogenesis</a:t>
            </a:r>
            <a:r>
              <a:rPr lang="en-US" sz="1059" dirty="0">
                <a:solidFill>
                  <a:srgbClr val="000000"/>
                </a:solidFill>
                <a:latin typeface="Arial" pitchFamily="-65" charset="0"/>
              </a:rPr>
              <a:t> in </a:t>
            </a:r>
            <a:r>
              <a:rPr lang="en-US" sz="1059" dirty="0" err="1">
                <a:solidFill>
                  <a:srgbClr val="000000"/>
                </a:solidFill>
                <a:latin typeface="Arial" pitchFamily="-65" charset="0"/>
              </a:rPr>
              <a:t>Methanosarcina</a:t>
            </a:r>
            <a:r>
              <a:rPr lang="en-US" sz="1059" dirty="0">
                <a:solidFill>
                  <a:srgbClr val="000000"/>
                </a:solidFill>
                <a:latin typeface="Arial" pitchFamily="-65" charset="0"/>
              </a:rPr>
              <a:t> via Horizontal Gene Transfer from </a:t>
            </a:r>
            <a:r>
              <a:rPr lang="en-US" sz="1059" dirty="0" err="1">
                <a:solidFill>
                  <a:srgbClr val="000000"/>
                </a:solidFill>
                <a:latin typeface="Arial" pitchFamily="-65" charset="0"/>
              </a:rPr>
              <a:t>Cellulolytic</a:t>
            </a:r>
            <a:r>
              <a:rPr lang="en-US" sz="1059" dirty="0">
                <a:solidFill>
                  <a:srgbClr val="000000"/>
                </a:solidFill>
                <a:latin typeface="Arial" pitchFamily="-65" charset="0"/>
              </a:rPr>
              <a:t> Clostridia. </a:t>
            </a:r>
            <a:r>
              <a:rPr lang="en-US" sz="1059" i="1" dirty="0">
                <a:solidFill>
                  <a:srgbClr val="000000"/>
                </a:solidFill>
                <a:latin typeface="Arial" pitchFamily="-65" charset="0"/>
              </a:rPr>
              <a:t>J. </a:t>
            </a:r>
            <a:r>
              <a:rPr lang="en-US" sz="1059" i="1" dirty="0" err="1">
                <a:solidFill>
                  <a:srgbClr val="000000"/>
                </a:solidFill>
                <a:latin typeface="Arial" pitchFamily="-65" charset="0"/>
              </a:rPr>
              <a:t>Bacteriol</a:t>
            </a:r>
            <a:r>
              <a:rPr lang="en-US" sz="1059" i="1" dirty="0">
                <a:solidFill>
                  <a:srgbClr val="000000"/>
                </a:solidFill>
                <a:latin typeface="Arial" pitchFamily="-65" charset="0"/>
              </a:rPr>
              <a:t>.</a:t>
            </a:r>
            <a:r>
              <a:rPr lang="en-US" sz="1059" dirty="0">
                <a:solidFill>
                  <a:srgbClr val="000000"/>
                </a:solidFill>
                <a:latin typeface="Arial" pitchFamily="-65" charset="0"/>
              </a:rPr>
              <a:t> 190(3):1124-7</a:t>
            </a:r>
            <a:endParaRPr lang="en-US" sz="2118" dirty="0">
              <a:solidFill>
                <a:srgbClr val="000000"/>
              </a:solidFill>
              <a:latin typeface="Arial" pitchFamily="-65" charset="0"/>
            </a:endParaRPr>
          </a:p>
        </p:txBody>
      </p:sp>
    </p:spTree>
    <p:extLst>
      <p:ext uri="{BB962C8B-B14F-4D97-AF65-F5344CB8AC3E}">
        <p14:creationId xmlns:p14="http://schemas.microsoft.com/office/powerpoint/2010/main" val="301816437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48136"/>
            <a:ext cx="9144000" cy="4968240"/>
          </a:xfrm>
          <a:prstGeom prst="rect">
            <a:avLst/>
          </a:prstGeom>
        </p:spPr>
      </p:pic>
      <p:sp>
        <p:nvSpPr>
          <p:cNvPr id="3" name="TextBox 2"/>
          <p:cNvSpPr txBox="1"/>
          <p:nvPr/>
        </p:nvSpPr>
        <p:spPr>
          <a:xfrm>
            <a:off x="1598225" y="5434447"/>
            <a:ext cx="8832671" cy="1323439"/>
          </a:xfrm>
          <a:prstGeom prst="rect">
            <a:avLst/>
          </a:prstGeom>
          <a:noFill/>
        </p:spPr>
        <p:txBody>
          <a:bodyPr wrap="square" rtlCol="0">
            <a:spAutoFit/>
          </a:bodyPr>
          <a:lstStyle/>
          <a:p>
            <a:r>
              <a:rPr lang="en-US" sz="1600" dirty="0"/>
              <a:t>Consensus trees of </a:t>
            </a:r>
            <a:r>
              <a:rPr lang="en-US" sz="1600" dirty="0" err="1"/>
              <a:t>Pta</a:t>
            </a:r>
            <a:r>
              <a:rPr lang="en-US" sz="1600" dirty="0"/>
              <a:t> and </a:t>
            </a:r>
            <a:r>
              <a:rPr lang="en-US" sz="1600" dirty="0" err="1"/>
              <a:t>AckA</a:t>
            </a:r>
            <a:r>
              <a:rPr lang="en-US" sz="1600" dirty="0"/>
              <a:t> homologs within the Clostridia. Branches in which there were postulated horizontal gene transfers to </a:t>
            </a:r>
            <a:r>
              <a:rPr lang="en-US" sz="1600" dirty="0" err="1"/>
              <a:t>Methanosarcina</a:t>
            </a:r>
            <a:r>
              <a:rPr lang="en-US" sz="1600" dirty="0"/>
              <a:t> are indicated by an asterisk. Homologs from the </a:t>
            </a:r>
            <a:r>
              <a:rPr lang="en-US" sz="1600" dirty="0" err="1"/>
              <a:t>firmicute</a:t>
            </a:r>
            <a:r>
              <a:rPr lang="en-US" sz="1600" dirty="0"/>
              <a:t> F. </a:t>
            </a:r>
            <a:r>
              <a:rPr lang="en-US" sz="1600" dirty="0" err="1"/>
              <a:t>nucleatum</a:t>
            </a:r>
            <a:r>
              <a:rPr lang="en-US" sz="1600" dirty="0"/>
              <a:t> were used as </a:t>
            </a:r>
            <a:r>
              <a:rPr lang="en-US" sz="1600" dirty="0" err="1"/>
              <a:t>outgroups</a:t>
            </a:r>
            <a:r>
              <a:rPr lang="en-US" sz="1600" dirty="0"/>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618517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589214"/>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762001"/>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676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7334251" y="1676401"/>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1752601" y="6248401"/>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8153400" y="3578226"/>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2" name="Rectangle 8"/>
          <p:cNvSpPr>
            <a:spLocks noChangeArrowheads="1"/>
          </p:cNvSpPr>
          <p:nvPr/>
        </p:nvSpPr>
        <p:spPr bwMode="auto">
          <a:xfrm>
            <a:off x="3505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PtaA</a:t>
            </a:r>
            <a:endParaRPr lang="en-US" sz="2200">
              <a:solidFill>
                <a:srgbClr val="000000"/>
              </a:solidFill>
              <a:latin typeface="Arial" charset="0"/>
              <a:ea typeface="ＭＳ Ｐゴシック" charset="0"/>
              <a:cs typeface="ＭＳ Ｐゴシック" charset="0"/>
            </a:endParaRPr>
          </a:p>
        </p:txBody>
      </p:sp>
      <p:sp>
        <p:nvSpPr>
          <p:cNvPr id="108553" name="Rectangle 9"/>
          <p:cNvSpPr>
            <a:spLocks noChangeArrowheads="1"/>
          </p:cNvSpPr>
          <p:nvPr/>
        </p:nvSpPr>
        <p:spPr bwMode="auto">
          <a:xfrm>
            <a:off x="8153400" y="2819401"/>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4" name="Rectangle 10"/>
          <p:cNvSpPr>
            <a:spLocks noChangeArrowheads="1"/>
          </p:cNvSpPr>
          <p:nvPr/>
        </p:nvSpPr>
        <p:spPr bwMode="auto">
          <a:xfrm>
            <a:off x="3505200" y="4038601"/>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latin typeface="Arial" charset="0"/>
                <a:ea typeface="ＭＳ Ｐゴシック" charset="0"/>
                <a:cs typeface="ＭＳ Ｐゴシック" charset="0"/>
              </a:rPr>
              <a:t>AckA</a:t>
            </a:r>
            <a:endParaRPr lang="en-US" sz="2200">
              <a:solidFill>
                <a:srgbClr val="000000"/>
              </a:solidFill>
              <a:latin typeface="Arial" charset="0"/>
              <a:ea typeface="ＭＳ Ｐゴシック" charset="0"/>
              <a:cs typeface="ＭＳ Ｐゴシック" charset="0"/>
            </a:endParaRPr>
          </a:p>
        </p:txBody>
      </p:sp>
      <p:sp>
        <p:nvSpPr>
          <p:cNvPr id="108555" name="Oval 11"/>
          <p:cNvSpPr>
            <a:spLocks noChangeArrowheads="1"/>
          </p:cNvSpPr>
          <p:nvPr/>
        </p:nvSpPr>
        <p:spPr bwMode="auto">
          <a:xfrm>
            <a:off x="8153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6" name="Oval 12"/>
          <p:cNvSpPr>
            <a:spLocks noChangeArrowheads="1"/>
          </p:cNvSpPr>
          <p:nvPr/>
        </p:nvSpPr>
        <p:spPr bwMode="auto">
          <a:xfrm>
            <a:off x="8153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7" name="Oval 13"/>
          <p:cNvSpPr>
            <a:spLocks noChangeArrowheads="1"/>
          </p:cNvSpPr>
          <p:nvPr/>
        </p:nvSpPr>
        <p:spPr bwMode="auto">
          <a:xfrm>
            <a:off x="3505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
        <p:nvSpPr>
          <p:cNvPr id="108558" name="Oval 14"/>
          <p:cNvSpPr>
            <a:spLocks noChangeArrowheads="1"/>
          </p:cNvSpPr>
          <p:nvPr/>
        </p:nvSpPr>
        <p:spPr bwMode="auto">
          <a:xfrm>
            <a:off x="3505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cxnSp>
        <p:nvCxnSpPr>
          <p:cNvPr id="108559" name="AutoShape 15"/>
          <p:cNvCxnSpPr>
            <a:cxnSpLocks noChangeShapeType="1"/>
          </p:cNvCxnSpPr>
          <p:nvPr/>
        </p:nvCxnSpPr>
        <p:spPr bwMode="auto">
          <a:xfrm flipV="1">
            <a:off x="4929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5976939" y="3462339"/>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6332539"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latin typeface="Arial" charset="0"/>
              <a:ea typeface="ＭＳ Ｐゴシック" charset="0"/>
              <a:cs typeface="MS Pゴシック" charset="0"/>
            </a:endParaRPr>
          </a:p>
        </p:txBody>
      </p:sp>
    </p:spTree>
    <p:extLst>
      <p:ext uri="{BB962C8B-B14F-4D97-AF65-F5344CB8AC3E}">
        <p14:creationId xmlns:p14="http://schemas.microsoft.com/office/powerpoint/2010/main" val="158255539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1524001" y="5671622"/>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2230438" y="1196975"/>
            <a:ext cx="7275216" cy="5545138"/>
            <a:chOff x="1258888" y="765175"/>
            <a:chExt cx="7970229" cy="5976938"/>
          </a:xfrm>
        </p:grpSpPr>
        <p:grpSp>
          <p:nvGrpSpPr>
            <p:cNvPr id="113670" name="Group 3"/>
            <p:cNvGrpSpPr>
              <a:grpSpLocks/>
            </p:cNvGrpSpPr>
            <p:nvPr/>
          </p:nvGrpSpPr>
          <p:grpSpPr bwMode="auto">
            <a:xfrm>
              <a:off x="1258888" y="1654175"/>
              <a:ext cx="5167312" cy="5087938"/>
              <a:chOff x="1202" y="482"/>
              <a:chExt cx="3255" cy="3205"/>
            </a:xfrm>
          </p:grpSpPr>
          <p:sp>
            <p:nvSpPr>
              <p:cNvPr id="113689" name="Rectangle 4"/>
              <p:cNvSpPr>
                <a:spLocks noChangeArrowheads="1"/>
              </p:cNvSpPr>
              <p:nvPr/>
            </p:nvSpPr>
            <p:spPr bwMode="auto">
              <a:xfrm>
                <a:off x="2198" y="832"/>
                <a:ext cx="70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7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8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8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4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8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4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78"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5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92315"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64740"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5930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424581"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57648"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129549"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169184"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599" y="4624388"/>
              <a:ext cx="219728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2056792"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152400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3668" name="Text Box 13"/>
          <p:cNvSpPr txBox="1">
            <a:spLocks noChangeArrowheads="1"/>
          </p:cNvSpPr>
          <p:nvPr/>
        </p:nvSpPr>
        <p:spPr bwMode="auto">
          <a:xfrm>
            <a:off x="1552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6152749" y="6519864"/>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1186097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1992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2389189" y="2151064"/>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3341689"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3867150" y="20939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2017713" y="2871789"/>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2068514" y="3752851"/>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4337050" y="2782889"/>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2659064" y="4329114"/>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3733801" y="42275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4222751" y="3602039"/>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2133600" y="3219451"/>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3059114" y="3073401"/>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2733676"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4071939" y="2212976"/>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4535488" y="2898776"/>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4132263" y="3743326"/>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2946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2932113" y="4430714"/>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2295526"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2130426"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2193926" y="2271714"/>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2946401"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3305176" y="2862264"/>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2336801" y="2933701"/>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3101976" y="24701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2838451" y="2605089"/>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3514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4578351"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4729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4873626"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4408489"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4502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4648201"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5561014" y="163036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5867401" y="2016126"/>
            <a:ext cx="59471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5775326" y="2408239"/>
            <a:ext cx="80631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5727701" y="2817814"/>
            <a:ext cx="90249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5811839" y="3217864"/>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5751514" y="3617914"/>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5441951" y="4017964"/>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5464176" y="44180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6262689" y="4017964"/>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6313488" y="4410076"/>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6127750" y="2136776"/>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6127750" y="2530476"/>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6127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6127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5940426" y="3776664"/>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6127751" y="3778251"/>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6127750" y="3733801"/>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6273801" y="16192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5940426" y="1722439"/>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6127751" y="1720851"/>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6127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6689726" y="411321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6464301" y="4167189"/>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6464300" y="4125914"/>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5730875" y="4140201"/>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5518151" y="4167189"/>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5351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5495926"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5730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5918200" y="2162176"/>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5703889"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5876926"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6129339"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8221664" y="1946276"/>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8715376"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9097963" y="20431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7732713" y="2260601"/>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7453314" y="2649539"/>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9405938" y="2328864"/>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7329489" y="3105151"/>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7348539" y="3527426"/>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7554914" y="3932239"/>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7854951" y="4257676"/>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9483726" y="2703514"/>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9721850" y="3097214"/>
            <a:ext cx="45365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9456739" y="3540126"/>
            <a:ext cx="73417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8878889" y="4295776"/>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9334501" y="3957639"/>
            <a:ext cx="56265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7961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8764589"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9353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9693276" y="2451101"/>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9893300" y="2822576"/>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9918701"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9728201" y="3671889"/>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9432926" y="4067176"/>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8196264"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7800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7567614"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7507289" y="3219451"/>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7516814" y="2779714"/>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7645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8905876" y="1785939"/>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7983539"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8585201" y="3252789"/>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8054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8051801"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8050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8810626" y="263048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8523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9769476" y="2552701"/>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9915525" y="2481264"/>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10059989"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7550150" y="3763964"/>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7386638" y="3830639"/>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7532689"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631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2267573" y="4875214"/>
            <a:ext cx="230063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5155013" y="4875214"/>
            <a:ext cx="20185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7627938" y="4875213"/>
            <a:ext cx="24160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2105026" y="5681664"/>
            <a:ext cx="27185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5016500" y="5681664"/>
            <a:ext cx="245131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8399464" y="5681664"/>
            <a:ext cx="10262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221758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152400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latin typeface="Calibri" charset="0"/>
              <a:ea typeface="ＭＳ Ｐゴシック" charset="0"/>
              <a:cs typeface="ＭＳ Ｐゴシック" charset="0"/>
            </a:endParaRPr>
          </a:p>
        </p:txBody>
      </p:sp>
      <p:sp>
        <p:nvSpPr>
          <p:cNvPr id="115714" name="Text Box 15"/>
          <p:cNvSpPr txBox="1">
            <a:spLocks noChangeArrowheads="1"/>
          </p:cNvSpPr>
          <p:nvPr/>
        </p:nvSpPr>
        <p:spPr bwMode="auto">
          <a:xfrm>
            <a:off x="6092424" y="6505576"/>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7596188" y="1711326"/>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1990726"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5483226" y="3729039"/>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8" name="Ellipse 27"/>
          <p:cNvSpPr>
            <a:spLocks noChangeArrowheads="1"/>
          </p:cNvSpPr>
          <p:nvPr/>
        </p:nvSpPr>
        <p:spPr bwMode="auto">
          <a:xfrm>
            <a:off x="3309939" y="4786314"/>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19" name="Ellipse 28"/>
          <p:cNvSpPr>
            <a:spLocks noChangeArrowheads="1"/>
          </p:cNvSpPr>
          <p:nvPr/>
        </p:nvSpPr>
        <p:spPr bwMode="auto">
          <a:xfrm>
            <a:off x="2290764"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latin typeface="Calibri" charset="0"/>
              <a:ea typeface="ＭＳ Ｐゴシック" charset="0"/>
              <a:cs typeface="ＭＳ Ｐゴシック" charset="0"/>
            </a:endParaRPr>
          </a:p>
        </p:txBody>
      </p:sp>
      <p:sp>
        <p:nvSpPr>
          <p:cNvPr id="115720" name="Text Box 13"/>
          <p:cNvSpPr txBox="1">
            <a:spLocks noChangeArrowheads="1"/>
          </p:cNvSpPr>
          <p:nvPr/>
        </p:nvSpPr>
        <p:spPr bwMode="auto">
          <a:xfrm>
            <a:off x="1552575" y="1"/>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1485901" y="5095876"/>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2908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6529389"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106508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1733551" y="198438"/>
            <a:ext cx="87550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3551" y="1046164"/>
            <a:ext cx="6196013" cy="548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rot="16200000">
            <a:off x="6935788" y="3125788"/>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D72D40-0FED-5E99-39A0-B1519ACB4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39" y="0"/>
            <a:ext cx="6665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8A64FE-E334-DD1E-5AB0-2DA614EF3512}"/>
              </a:ext>
            </a:extLst>
          </p:cNvPr>
          <p:cNvSpPr txBox="1"/>
          <p:nvPr/>
        </p:nvSpPr>
        <p:spPr>
          <a:xfrm>
            <a:off x="4684889" y="90311"/>
            <a:ext cx="6378222" cy="954107"/>
          </a:xfrm>
          <a:prstGeom prst="rect">
            <a:avLst/>
          </a:prstGeom>
          <a:noFill/>
        </p:spPr>
        <p:txBody>
          <a:bodyPr wrap="square" rtlCol="0">
            <a:spAutoFit/>
          </a:bodyPr>
          <a:lstStyle/>
          <a:p>
            <a:pPr algn="r"/>
            <a:r>
              <a:rPr lang="en-US" sz="2800" dirty="0"/>
              <a:t>Transfer of </a:t>
            </a:r>
            <a:r>
              <a:rPr lang="en-US" sz="2800" dirty="0">
                <a:hlinkClick r:id="rId4"/>
              </a:rPr>
              <a:t>LTR </a:t>
            </a:r>
            <a:r>
              <a:rPr lang="en-US" sz="2800" b="0" i="0" u="none" strike="noStrike" dirty="0">
                <a:solidFill>
                  <a:srgbClr val="212121"/>
                </a:solidFill>
                <a:effectLst/>
                <a:latin typeface="BlinkMacSystemFont"/>
                <a:hlinkClick r:id="rId4"/>
              </a:rPr>
              <a:t>retrotransposons</a:t>
            </a:r>
            <a:r>
              <a:rPr lang="en-US" sz="2800" b="0" i="0" u="none" strike="noStrike" dirty="0">
                <a:solidFill>
                  <a:srgbClr val="212121"/>
                </a:solidFill>
                <a:effectLst/>
                <a:latin typeface="BlinkMacSystemFont"/>
              </a:rPr>
              <a:t> between plant species.  </a:t>
            </a:r>
            <a:endParaRPr lang="en-US" sz="2800" dirty="0"/>
          </a:p>
        </p:txBody>
      </p:sp>
      <p:sp>
        <p:nvSpPr>
          <p:cNvPr id="6" name="TextBox 5">
            <a:extLst>
              <a:ext uri="{FF2B5EF4-FFF2-40B4-BE49-F238E27FC236}">
                <a16:creationId xmlns:a16="http://schemas.microsoft.com/office/drawing/2014/main" id="{0DEEEA76-B210-563C-B33B-EFCCE5B39D60}"/>
              </a:ext>
            </a:extLst>
          </p:cNvPr>
          <p:cNvSpPr txBox="1"/>
          <p:nvPr/>
        </p:nvSpPr>
        <p:spPr>
          <a:xfrm>
            <a:off x="7450667" y="1046356"/>
            <a:ext cx="4741333" cy="2031325"/>
          </a:xfrm>
          <a:prstGeom prst="rect">
            <a:avLst/>
          </a:prstGeom>
          <a:noFill/>
        </p:spPr>
        <p:txBody>
          <a:bodyPr wrap="square" rtlCol="0">
            <a:spAutoFit/>
          </a:bodyPr>
          <a:lstStyle/>
          <a:p>
            <a:r>
              <a:rPr lang="en-US" dirty="0"/>
              <a:t>From: </a:t>
            </a:r>
          </a:p>
          <a:p>
            <a:r>
              <a:rPr lang="en-US" b="0" i="0" u="none" strike="noStrike" dirty="0">
                <a:solidFill>
                  <a:srgbClr val="212121"/>
                </a:solidFill>
                <a:effectLst/>
                <a:latin typeface="BlinkMacSystemFont"/>
              </a:rPr>
              <a:t>Aubin E et al. Genome-wide analysis of horizontal transfer in non-model wild species from a natural ecosystem reveals new insights into genetic exchange in plants. </a:t>
            </a:r>
            <a:r>
              <a:rPr lang="en-US" b="0" i="0" u="none" strike="noStrike" dirty="0" err="1">
                <a:solidFill>
                  <a:srgbClr val="212121"/>
                </a:solidFill>
                <a:effectLst/>
                <a:latin typeface="BlinkMacSystemFont"/>
              </a:rPr>
              <a:t>PLoS</a:t>
            </a:r>
            <a:r>
              <a:rPr lang="en-US" b="0" i="0" u="none" strike="noStrike" dirty="0">
                <a:solidFill>
                  <a:srgbClr val="212121"/>
                </a:solidFill>
                <a:effectLst/>
                <a:latin typeface="BlinkMacSystemFont"/>
              </a:rPr>
              <a:t> Genet. 2023 Oct 19;19(10):e1010964.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a:t>
            </a:r>
            <a:r>
              <a:rPr lang="en-US" b="0" i="0" u="none" strike="noStrike" dirty="0">
                <a:solidFill>
                  <a:srgbClr val="212121"/>
                </a:solidFill>
                <a:effectLst/>
                <a:latin typeface="BlinkMacSystemFont"/>
                <a:hlinkClick r:id="rId5"/>
              </a:rPr>
              <a:t>10.1371/journal.pgen.1010964</a:t>
            </a:r>
            <a:r>
              <a:rPr lang="en-US" b="0" i="0" u="none" strike="noStrike" dirty="0">
                <a:solidFill>
                  <a:srgbClr val="212121"/>
                </a:solidFill>
                <a:effectLst/>
                <a:latin typeface="BlinkMacSystemFont"/>
              </a:rPr>
              <a:t>. </a:t>
            </a:r>
            <a:endParaRPr lang="en-US" dirty="0"/>
          </a:p>
        </p:txBody>
      </p:sp>
      <p:sp>
        <p:nvSpPr>
          <p:cNvPr id="7" name="TextBox 6">
            <a:extLst>
              <a:ext uri="{FF2B5EF4-FFF2-40B4-BE49-F238E27FC236}">
                <a16:creationId xmlns:a16="http://schemas.microsoft.com/office/drawing/2014/main" id="{8664936E-273F-3AC4-5CF3-99EEE34D291A}"/>
              </a:ext>
            </a:extLst>
          </p:cNvPr>
          <p:cNvSpPr txBox="1"/>
          <p:nvPr/>
        </p:nvSpPr>
        <p:spPr>
          <a:xfrm>
            <a:off x="7225859" y="3614972"/>
            <a:ext cx="4741333" cy="1200329"/>
          </a:xfrm>
          <a:prstGeom prst="rect">
            <a:avLst/>
          </a:prstGeom>
          <a:noFill/>
        </p:spPr>
        <p:txBody>
          <a:bodyPr wrap="square" rtlCol="0">
            <a:spAutoFit/>
          </a:bodyPr>
          <a:lstStyle/>
          <a:p>
            <a:r>
              <a:rPr lang="en-US" b="0" i="0" u="none" strike="noStrike" dirty="0">
                <a:solidFill>
                  <a:srgbClr val="2A2A2A"/>
                </a:solidFill>
                <a:effectLst/>
                <a:latin typeface="Merriweather" pitchFamily="2" charset="77"/>
                <a:hlinkClick r:id="rId6"/>
              </a:rPr>
              <a:t>LINE retrotransposons </a:t>
            </a:r>
            <a:r>
              <a:rPr lang="en-US" b="0" i="0" u="none" strike="noStrike" dirty="0">
                <a:solidFill>
                  <a:srgbClr val="2A2A2A"/>
                </a:solidFill>
                <a:effectLst/>
                <a:latin typeface="Merriweather" pitchFamily="2" charset="77"/>
              </a:rPr>
              <a:t>transferred from predator (snakes) to </a:t>
            </a:r>
            <a:r>
              <a:rPr lang="en-US" dirty="0">
                <a:solidFill>
                  <a:srgbClr val="2A2A2A"/>
                </a:solidFill>
                <a:latin typeface="Merriweather" pitchFamily="2" charset="77"/>
              </a:rPr>
              <a:t>p</a:t>
            </a:r>
            <a:r>
              <a:rPr lang="en-US" b="0" i="0" u="none" strike="noStrike" dirty="0">
                <a:solidFill>
                  <a:srgbClr val="2A2A2A"/>
                </a:solidFill>
                <a:effectLst/>
                <a:latin typeface="Merriweather" pitchFamily="2" charset="77"/>
              </a:rPr>
              <a:t>rey (frogs)</a:t>
            </a:r>
          </a:p>
          <a:p>
            <a:r>
              <a:rPr lang="en-US" dirty="0">
                <a:hlinkClick r:id="rId7"/>
              </a:rPr>
              <a:t>https://academic.oup.com/mbe/article/39/4/msac052/6563207</a:t>
            </a:r>
            <a:r>
              <a:rPr lang="en-US" dirty="0">
                <a:solidFill>
                  <a:srgbClr val="2A2A2A"/>
                </a:solidFill>
                <a:latin typeface="Merriweather" pitchFamily="2" charset="77"/>
              </a:rPr>
              <a:t> </a:t>
            </a:r>
            <a:endParaRPr lang="en-US" dirty="0"/>
          </a:p>
        </p:txBody>
      </p:sp>
      <p:sp>
        <p:nvSpPr>
          <p:cNvPr id="9" name="TextBox 8">
            <a:extLst>
              <a:ext uri="{FF2B5EF4-FFF2-40B4-BE49-F238E27FC236}">
                <a16:creationId xmlns:a16="http://schemas.microsoft.com/office/drawing/2014/main" id="{04189F2C-DB66-5353-A827-23228EBA0ABD}"/>
              </a:ext>
            </a:extLst>
          </p:cNvPr>
          <p:cNvSpPr txBox="1"/>
          <p:nvPr/>
        </p:nvSpPr>
        <p:spPr>
          <a:xfrm>
            <a:off x="5749925" y="5352592"/>
            <a:ext cx="6665913" cy="1200329"/>
          </a:xfrm>
          <a:prstGeom prst="rect">
            <a:avLst/>
          </a:prstGeom>
          <a:noFill/>
        </p:spPr>
        <p:txBody>
          <a:bodyPr wrap="square" rtlCol="0">
            <a:spAutoFit/>
          </a:bodyPr>
          <a:lstStyle/>
          <a:p>
            <a:r>
              <a:rPr lang="en-US" dirty="0"/>
              <a:t>Early report of TE transfer between species:  </a:t>
            </a:r>
            <a:r>
              <a:rPr lang="en-US" b="0" i="0" u="none" strike="noStrike" dirty="0">
                <a:solidFill>
                  <a:srgbClr val="333333"/>
                </a:solidFill>
                <a:effectLst/>
                <a:latin typeface="Georgia" panose="02040502050405020303" pitchFamily="18" charset="0"/>
              </a:rPr>
              <a:t>Daniels SB, Peterson KR, Strausbaugh LD, Kidwell MG, </a:t>
            </a:r>
            <a:r>
              <a:rPr lang="en-US" b="0" i="0" u="none" strike="noStrike" dirty="0" err="1">
                <a:solidFill>
                  <a:srgbClr val="333333"/>
                </a:solidFill>
                <a:effectLst/>
                <a:latin typeface="Georgia" panose="02040502050405020303" pitchFamily="18" charset="0"/>
              </a:rPr>
              <a:t>Chovnick</a:t>
            </a:r>
            <a:r>
              <a:rPr lang="en-US" b="0" i="0" u="none" strike="noStrike" dirty="0">
                <a:solidFill>
                  <a:srgbClr val="333333"/>
                </a:solidFill>
                <a:effectLst/>
                <a:latin typeface="Georgia" panose="02040502050405020303" pitchFamily="18" charset="0"/>
              </a:rPr>
              <a:t> A. Evidence for Horizontal Transmission of the P Transposable Element between Drosophila Species. </a:t>
            </a:r>
            <a:r>
              <a:rPr lang="en-US" b="0" i="0" u="none" strike="noStrike" dirty="0">
                <a:solidFill>
                  <a:srgbClr val="333333"/>
                </a:solidFill>
                <a:effectLst/>
                <a:latin typeface="Georgia" panose="02040502050405020303" pitchFamily="18" charset="0"/>
                <a:hlinkClick r:id="rId8"/>
              </a:rPr>
              <a:t>Genetics. 1990;124:339–55</a:t>
            </a:r>
            <a:r>
              <a:rPr lang="en-US" b="0" i="0" u="none" strike="noStrike" dirty="0">
                <a:solidFill>
                  <a:srgbClr val="333333"/>
                </a:solidFill>
                <a:effectLst/>
                <a:latin typeface="Georgia" panose="02040502050405020303" pitchFamily="18" charset="0"/>
              </a:rPr>
              <a:t>.</a:t>
            </a:r>
            <a:endParaRPr lang="en-US" dirty="0"/>
          </a:p>
        </p:txBody>
      </p:sp>
    </p:spTree>
    <p:extLst>
      <p:ext uri="{BB962C8B-B14F-4D97-AF65-F5344CB8AC3E}">
        <p14:creationId xmlns:p14="http://schemas.microsoft.com/office/powerpoint/2010/main" val="507727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1210"/>
            <a:ext cx="10972800" cy="1143000"/>
          </a:xfrm>
        </p:spPr>
        <p:txBody>
          <a:bodyPr/>
          <a:lstStyle/>
          <a:p>
            <a:r>
              <a:rPr lang="en-US"/>
              <a:t>Niche adapting genes</a:t>
            </a:r>
          </a:p>
        </p:txBody>
      </p:sp>
      <p:sp>
        <p:nvSpPr>
          <p:cNvPr id="3" name="TextBox 2"/>
          <p:cNvSpPr txBox="1"/>
          <p:nvPr/>
        </p:nvSpPr>
        <p:spPr>
          <a:xfrm>
            <a:off x="1877064" y="2268200"/>
            <a:ext cx="8446543" cy="1200329"/>
          </a:xfrm>
          <a:prstGeom prst="rect">
            <a:avLst/>
          </a:prstGeom>
          <a:noFill/>
        </p:spPr>
        <p:txBody>
          <a:bodyPr wrap="none" rtlCol="0">
            <a:spAutoFit/>
          </a:bodyPr>
          <a:lstStyle/>
          <a:p>
            <a:r>
              <a:rPr lang="en-US" sz="2400" dirty="0"/>
              <a:t>Observations support a gene centered view of ecology</a:t>
            </a:r>
          </a:p>
          <a:p>
            <a:endParaRPr lang="en-US" sz="2400" dirty="0"/>
          </a:p>
          <a:p>
            <a:r>
              <a:rPr lang="en-US" sz="2400" dirty="0"/>
              <a:t>Genes and operons are adapted to ecological niches, not species</a:t>
            </a:r>
          </a:p>
        </p:txBody>
      </p:sp>
    </p:spTree>
    <p:extLst>
      <p:ext uri="{BB962C8B-B14F-4D97-AF65-F5344CB8AC3E}">
        <p14:creationId xmlns:p14="http://schemas.microsoft.com/office/powerpoint/2010/main" val="227684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148282" y="5524085"/>
            <a:ext cx="11936626" cy="1322506"/>
          </a:xfrm>
          <a:prstGeom prst="rect">
            <a:avLst/>
          </a:prstGeom>
          <a:noFill/>
        </p:spPr>
        <p:txBody>
          <a:bodyPr wrap="square" lIns="90505" tIns="45258" rIns="90505" bIns="45258" rtlCol="0">
            <a:spAutoFit/>
          </a:bodyPr>
          <a:lstStyle/>
          <a:p>
            <a:pPr defTabSz="441556"/>
            <a:r>
              <a:rPr lang="en-US" sz="2000">
                <a:solidFill>
                  <a:srgbClr val="000000"/>
                </a:solidFill>
                <a:latin typeface="Times"/>
                <a:cs typeface="Times"/>
              </a:rPr>
              <a:t>Members of two distinct niches are shown as green and orange squares; </a:t>
            </a:r>
            <a:br>
              <a:rPr lang="en-US" sz="2000">
                <a:solidFill>
                  <a:srgbClr val="000000"/>
                </a:solidFill>
                <a:latin typeface="Times"/>
                <a:cs typeface="Times"/>
              </a:rPr>
            </a:br>
            <a:r>
              <a:rPr lang="en-US" sz="200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5823" y="2502447"/>
            <a:ext cx="5030177" cy="923330"/>
          </a:xfrm>
          <a:prstGeom prst="rect">
            <a:avLst/>
          </a:prstGeom>
          <a:noFill/>
        </p:spPr>
        <p:txBody>
          <a:bodyPr wrap="square" rtlCol="0">
            <a:spAutoFit/>
          </a:bodyPr>
          <a:lstStyle/>
          <a:p>
            <a:r>
              <a:rPr lang="en-US"/>
              <a:t>Modified from </a:t>
            </a:r>
            <a:r>
              <a:rPr lang="en-US" err="1"/>
              <a:t>Papke</a:t>
            </a:r>
            <a:r>
              <a:rPr lang="en-US"/>
              <a:t> RT, </a:t>
            </a:r>
            <a:r>
              <a:rPr lang="en-US" err="1"/>
              <a:t>Gogarten</a:t>
            </a:r>
            <a:r>
              <a:rPr lang="en-US"/>
              <a:t> JP (2012) How Bacterial Lineages Emerge.  </a:t>
            </a:r>
            <a:r>
              <a:rPr lang="en-US" i="1"/>
              <a:t>Science</a:t>
            </a:r>
            <a:r>
              <a:rPr lang="en-US"/>
              <a:t> </a:t>
            </a:r>
            <a:r>
              <a:rPr lang="en-US" b="1"/>
              <a:t>336</a:t>
            </a:r>
            <a:r>
              <a:rPr lang="en-US"/>
              <a:t>: 45-46</a:t>
            </a:r>
          </a:p>
          <a:p>
            <a:endParaRPr lang="en-US"/>
          </a:p>
        </p:txBody>
      </p:sp>
    </p:spTree>
    <p:extLst>
      <p:ext uri="{BB962C8B-B14F-4D97-AF65-F5344CB8AC3E}">
        <p14:creationId xmlns:p14="http://schemas.microsoft.com/office/powerpoint/2010/main" val="366054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i="1" err="1"/>
              <a:t>Aeromonas</a:t>
            </a:r>
            <a:endParaRPr lang="en-US" sz="3200"/>
          </a:p>
        </p:txBody>
      </p:sp>
      <p:sp>
        <p:nvSpPr>
          <p:cNvPr id="5" name="Content Placeholder 4"/>
          <p:cNvSpPr>
            <a:spLocks noGrp="1"/>
          </p:cNvSpPr>
          <p:nvPr>
            <p:ph idx="1"/>
          </p:nvPr>
        </p:nvSpPr>
        <p:spPr>
          <a:xfrm>
            <a:off x="1981200" y="1600200"/>
            <a:ext cx="5582356" cy="4876800"/>
          </a:xfrm>
        </p:spPr>
        <p:txBody>
          <a:bodyPr>
            <a:normAutofit lnSpcReduction="10000"/>
          </a:bodyPr>
          <a:lstStyle/>
          <a:p>
            <a:pPr marL="0" indent="0">
              <a:buNone/>
            </a:pPr>
            <a:r>
              <a:rPr lang="en-US" sz="2000"/>
              <a:t>Genus of  </a:t>
            </a:r>
            <a:r>
              <a:rPr lang="en-US" sz="2000" err="1"/>
              <a:t>γ</a:t>
            </a:r>
            <a:r>
              <a:rPr lang="en-US" sz="2000"/>
              <a:t>-proteobacteria. </a:t>
            </a:r>
          </a:p>
          <a:p>
            <a:pPr marL="0" indent="0">
              <a:buNone/>
            </a:pPr>
            <a:r>
              <a:rPr lang="en-US" sz="2000"/>
              <a:t>    (Divergence between </a:t>
            </a:r>
            <a:r>
              <a:rPr lang="en-US" sz="2000" i="1"/>
              <a:t>Escherichia </a:t>
            </a:r>
            <a:r>
              <a:rPr lang="en-US" sz="2000"/>
              <a:t>and </a:t>
            </a:r>
            <a:r>
              <a:rPr lang="en-US" sz="2000" i="1"/>
              <a:t>Aeromonas</a:t>
            </a:r>
            <a:r>
              <a:rPr lang="en-US" sz="2000"/>
              <a:t> </a:t>
            </a:r>
            <a:br>
              <a:rPr lang="en-US" sz="2000"/>
            </a:br>
            <a:r>
              <a:rPr lang="en-US" sz="2000"/>
              <a:t>     about 700 million years BP)</a:t>
            </a:r>
          </a:p>
          <a:p>
            <a:pPr marL="0" indent="0">
              <a:buNone/>
            </a:pPr>
            <a:endParaRPr lang="en-US" sz="2000"/>
          </a:p>
          <a:p>
            <a:pPr marL="0" indent="0">
              <a:buNone/>
            </a:pPr>
            <a:r>
              <a:rPr lang="en-US" sz="2000"/>
              <a:t>Common in freshwater environments.</a:t>
            </a:r>
          </a:p>
          <a:p>
            <a:pPr marL="0" indent="0">
              <a:buNone/>
            </a:pPr>
            <a:endParaRPr lang="en-US" sz="2000"/>
          </a:p>
          <a:p>
            <a:pPr marL="0" indent="0">
              <a:buNone/>
            </a:pPr>
            <a:r>
              <a:rPr lang="en-US" sz="2000"/>
              <a:t>Forms symbioses with many animals.</a:t>
            </a:r>
          </a:p>
          <a:p>
            <a:pPr marL="0" indent="0">
              <a:buNone/>
            </a:pPr>
            <a:r>
              <a:rPr lang="en-US" sz="2000"/>
              <a:t>      (parasitic, commensal, mutualistic)</a:t>
            </a:r>
          </a:p>
          <a:p>
            <a:pPr marL="0" indent="0">
              <a:buNone/>
            </a:pPr>
            <a:endParaRPr lang="en-US" sz="2000"/>
          </a:p>
          <a:p>
            <a:pPr marL="0" indent="0">
              <a:buNone/>
            </a:pPr>
            <a:r>
              <a:rPr lang="en-US" sz="2000"/>
              <a:t>Some strains can cause disease in humans</a:t>
            </a:r>
          </a:p>
          <a:p>
            <a:r>
              <a:rPr lang="en-US" sz="2000"/>
              <a:t>wound infection, </a:t>
            </a:r>
          </a:p>
          <a:p>
            <a:r>
              <a:rPr lang="en-US" sz="2000"/>
              <a:t>Bacteremia,</a:t>
            </a:r>
          </a:p>
          <a:p>
            <a:r>
              <a:rPr lang="en-US" sz="2000"/>
              <a:t>diarrhea (Traveler’s Diarrhea)</a:t>
            </a:r>
          </a:p>
          <a:p>
            <a:pPr marL="0" indent="0">
              <a:buNone/>
            </a:pPr>
            <a:r>
              <a:rPr lang="en-US" sz="2000"/>
              <a:t>.</a:t>
            </a:r>
          </a:p>
          <a:p>
            <a:pPr marL="0" indent="0">
              <a:buNone/>
            </a:pPr>
            <a:endParaRPr lang="en-US" sz="2000"/>
          </a:p>
        </p:txBody>
      </p:sp>
      <p:pic>
        <p:nvPicPr>
          <p:cNvPr id="7" name="Picture 6" descr="Leeches.gif"/>
          <p:cNvPicPr>
            <a:picLocks noChangeAspect="1"/>
          </p:cNvPicPr>
          <p:nvPr/>
        </p:nvPicPr>
        <p:blipFill>
          <a:blip r:embed="rId3">
            <a:extLst>
              <a:ext uri="{BEBA8EAE-BF5A-486C-A8C5-ECC9F3942E4B}">
                <a14:imgProps xmlns:a14="http://schemas.microsoft.com/office/drawing/2010/main">
                  <a14:imgLayer r:embed="rId4">
                    <a14:imgEffect>
                      <a14:brightnessContrast bright="83000"/>
                    </a14:imgEffect>
                  </a14:imgLayer>
                </a14:imgProps>
              </a:ext>
              <a:ext uri="{28A0092B-C50C-407E-A947-70E740481C1C}">
                <a14:useLocalDpi xmlns:a14="http://schemas.microsoft.com/office/drawing/2010/main" val="0"/>
              </a:ext>
            </a:extLst>
          </a:blip>
          <a:stretch>
            <a:fillRect/>
          </a:stretch>
        </p:blipFill>
        <p:spPr>
          <a:xfrm>
            <a:off x="8027126" y="3715550"/>
            <a:ext cx="2471545" cy="2884562"/>
          </a:xfrm>
          <a:prstGeom prst="rect">
            <a:avLst/>
          </a:prstGeom>
        </p:spPr>
      </p:pic>
      <p:sp>
        <p:nvSpPr>
          <p:cNvPr id="8" name="TextBox 7"/>
          <p:cNvSpPr txBox="1"/>
          <p:nvPr/>
        </p:nvSpPr>
        <p:spPr>
          <a:xfrm>
            <a:off x="8015112" y="6600113"/>
            <a:ext cx="2739832" cy="230831"/>
          </a:xfrm>
          <a:prstGeom prst="rect">
            <a:avLst/>
          </a:prstGeom>
          <a:noFill/>
        </p:spPr>
        <p:txBody>
          <a:bodyPr wrap="square" lIns="91410" tIns="45706" rIns="91410" bIns="45706" rtlCol="0">
            <a:spAutoFit/>
          </a:bodyPr>
          <a:lstStyle/>
          <a:p>
            <a:r>
              <a:rPr lang="en-US" sz="900"/>
              <a:t>http://</a:t>
            </a:r>
            <a:r>
              <a:rPr lang="en-US" sz="900" err="1"/>
              <a:t>jb.asm.org</a:t>
            </a:r>
            <a:r>
              <a:rPr lang="en-US" sz="900"/>
              <a:t>/content/189/19.cover-expansion</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126" y="1320231"/>
            <a:ext cx="2471545" cy="191131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8027125" y="3273779"/>
            <a:ext cx="2471545" cy="4063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800" b="1" dirty="0" err="1">
                <a:latin typeface="Arial" charset="0"/>
              </a:rPr>
              <a:t>Janda</a:t>
            </a:r>
            <a:r>
              <a:rPr lang="en-GB" sz="800" b="1" dirty="0">
                <a:latin typeface="Arial" charset="0"/>
              </a:rPr>
              <a:t> J M , and Abbott S L </a:t>
            </a:r>
            <a:r>
              <a:rPr lang="en-GB" sz="800" b="1" dirty="0" err="1">
                <a:latin typeface="Arial" charset="0"/>
              </a:rPr>
              <a:t>Clin</a:t>
            </a:r>
            <a:r>
              <a:rPr lang="en-GB" sz="800" b="1" dirty="0">
                <a:latin typeface="Arial" charset="0"/>
              </a:rPr>
              <a:t>. </a:t>
            </a:r>
            <a:r>
              <a:rPr lang="en-GB" sz="800" b="1" dirty="0" err="1">
                <a:latin typeface="Arial" charset="0"/>
              </a:rPr>
              <a:t>Microbiol</a:t>
            </a:r>
            <a:r>
              <a:rPr lang="en-GB" sz="800" b="1" dirty="0">
                <a:latin typeface="Arial" charset="0"/>
              </a:rPr>
              <a:t>. Rev. 2010;23:35-73 Clinical Microbiology Reviews</a:t>
            </a:r>
          </a:p>
        </p:txBody>
      </p:sp>
    </p:spTree>
    <p:extLst>
      <p:ext uri="{BB962C8B-B14F-4D97-AF65-F5344CB8AC3E}">
        <p14:creationId xmlns:p14="http://schemas.microsoft.com/office/powerpoint/2010/main" val="28871178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811" y="114029"/>
            <a:ext cx="8229600" cy="865685"/>
          </a:xfrm>
        </p:spPr>
        <p:txBody>
          <a:bodyPr/>
          <a:lstStyle/>
          <a:p>
            <a:r>
              <a:rPr lang="en-US" err="1">
                <a:latin typeface="Arial" pitchFamily="34" charset="0"/>
                <a:cs typeface="Arial" pitchFamily="34" charset="0"/>
              </a:rPr>
              <a:t>Sialic</a:t>
            </a:r>
            <a:r>
              <a:rPr lang="en-US">
                <a:latin typeface="Arial" pitchFamily="34" charset="0"/>
                <a:cs typeface="Arial" pitchFamily="34" charset="0"/>
              </a:rPr>
              <a:t> Acid</a:t>
            </a:r>
          </a:p>
        </p:txBody>
      </p:sp>
      <p:sp>
        <p:nvSpPr>
          <p:cNvPr id="3" name="Content Placeholder 2"/>
          <p:cNvSpPr>
            <a:spLocks noGrp="1"/>
          </p:cNvSpPr>
          <p:nvPr>
            <p:ph idx="1"/>
          </p:nvPr>
        </p:nvSpPr>
        <p:spPr>
          <a:xfrm>
            <a:off x="387530" y="1048665"/>
            <a:ext cx="3352800" cy="4525963"/>
          </a:xfrm>
        </p:spPr>
        <p:txBody>
          <a:bodyPr>
            <a:normAutofit/>
          </a:bodyPr>
          <a:lstStyle/>
          <a:p>
            <a:r>
              <a:rPr lang="en-US" sz="2000">
                <a:latin typeface="Arial" pitchFamily="34" charset="0"/>
                <a:cs typeface="Arial" pitchFamily="34" charset="0"/>
              </a:rPr>
              <a:t>α-</a:t>
            </a:r>
            <a:r>
              <a:rPr lang="en-US" sz="2000" err="1">
                <a:latin typeface="Arial" pitchFamily="34" charset="0"/>
                <a:cs typeface="Arial" pitchFamily="34" charset="0"/>
              </a:rPr>
              <a:t>keto</a:t>
            </a:r>
            <a:r>
              <a:rPr lang="en-US" sz="2000">
                <a:latin typeface="Arial" pitchFamily="34" charset="0"/>
                <a:cs typeface="Arial" pitchFamily="34" charset="0"/>
              </a:rPr>
              <a:t> sugar</a:t>
            </a:r>
          </a:p>
          <a:p>
            <a:r>
              <a:rPr lang="en-US" sz="2000" err="1">
                <a:latin typeface="Arial" pitchFamily="34" charset="0"/>
                <a:cs typeface="Arial" pitchFamily="34" charset="0"/>
              </a:rPr>
              <a:t>Neuraminic</a:t>
            </a:r>
            <a:r>
              <a:rPr lang="en-US" sz="2000">
                <a:latin typeface="Arial" pitchFamily="34" charset="0"/>
                <a:cs typeface="Arial" pitchFamily="34" charset="0"/>
              </a:rPr>
              <a:t> acid</a:t>
            </a:r>
          </a:p>
          <a:p>
            <a:r>
              <a:rPr lang="en-US" sz="2000">
                <a:latin typeface="Arial" pitchFamily="34" charset="0"/>
                <a:cs typeface="Arial" pitchFamily="34" charset="0"/>
              </a:rPr>
              <a:t>Cell-to-cell signaling</a:t>
            </a:r>
          </a:p>
          <a:p>
            <a:r>
              <a:rPr lang="en-US" sz="2000">
                <a:latin typeface="Arial" pitchFamily="34" charset="0"/>
                <a:cs typeface="Arial" pitchFamily="34" charset="0"/>
              </a:rPr>
              <a:t>Bacteria can utilize </a:t>
            </a:r>
            <a:r>
              <a:rPr lang="en-US" sz="2000" err="1">
                <a:latin typeface="Arial" pitchFamily="34" charset="0"/>
                <a:cs typeface="Arial" pitchFamily="34" charset="0"/>
              </a:rPr>
              <a:t>sialic</a:t>
            </a:r>
            <a:r>
              <a:rPr lang="en-US" sz="2000">
                <a:latin typeface="Arial" pitchFamily="34" charset="0"/>
                <a:cs typeface="Arial" pitchFamily="34" charset="0"/>
              </a:rPr>
              <a:t> acid in:</a:t>
            </a:r>
          </a:p>
          <a:p>
            <a:pPr lvl="1"/>
            <a:r>
              <a:rPr lang="en-US" sz="2000">
                <a:latin typeface="Arial" pitchFamily="34" charset="0"/>
                <a:cs typeface="Arial" pitchFamily="34" charset="0"/>
              </a:rPr>
              <a:t>Nutrition</a:t>
            </a:r>
          </a:p>
          <a:p>
            <a:pPr lvl="1"/>
            <a:r>
              <a:rPr lang="en-US" sz="2000">
                <a:latin typeface="Arial" pitchFamily="34" charset="0"/>
                <a:cs typeface="Arial" pitchFamily="34" charset="0"/>
              </a:rPr>
              <a:t>Structural incorporation</a:t>
            </a:r>
          </a:p>
          <a:p>
            <a:pPr lvl="1"/>
            <a:r>
              <a:rPr lang="en-US" sz="2000">
                <a:latin typeface="Arial" pitchFamily="34" charset="0"/>
                <a:cs typeface="Arial" pitchFamily="34" charset="0"/>
              </a:rPr>
              <a:t>Adhesion factor</a:t>
            </a:r>
          </a:p>
          <a:p>
            <a:pPr lvl="1"/>
            <a:r>
              <a:rPr lang="en-US" sz="2000">
                <a:latin typeface="Arial" pitchFamily="34" charset="0"/>
                <a:cs typeface="Arial" pitchFamily="34" charset="0"/>
              </a:rPr>
              <a:t>Unmasking</a:t>
            </a:r>
          </a:p>
          <a:p>
            <a:endParaRPr lang="en-US" sz="2400"/>
          </a:p>
        </p:txBody>
      </p:sp>
      <p:pic>
        <p:nvPicPr>
          <p:cNvPr id="3074" name="Picture 2"/>
          <p:cNvPicPr>
            <a:picLocks noChangeAspect="1" noChangeArrowheads="1"/>
          </p:cNvPicPr>
          <p:nvPr/>
        </p:nvPicPr>
        <p:blipFill>
          <a:blip r:embed="rId2" cstate="print"/>
          <a:srcRect/>
          <a:stretch>
            <a:fillRect/>
          </a:stretch>
        </p:blipFill>
        <p:spPr bwMode="auto">
          <a:xfrm>
            <a:off x="8548280" y="1048665"/>
            <a:ext cx="3179989" cy="14478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624479" y="2833142"/>
            <a:ext cx="2438400" cy="1409430"/>
          </a:xfrm>
          <a:prstGeom prst="rect">
            <a:avLst/>
          </a:prstGeom>
          <a:noFill/>
          <a:ln w="9525">
            <a:noFill/>
            <a:miter lim="800000"/>
            <a:headEnd/>
            <a:tailEnd/>
          </a:ln>
        </p:spPr>
      </p:pic>
      <p:grpSp>
        <p:nvGrpSpPr>
          <p:cNvPr id="4" name="Group 7"/>
          <p:cNvGrpSpPr/>
          <p:nvPr/>
        </p:nvGrpSpPr>
        <p:grpSpPr>
          <a:xfrm>
            <a:off x="8243479" y="4242572"/>
            <a:ext cx="2819400" cy="1524443"/>
            <a:chOff x="4953000" y="4495800"/>
            <a:chExt cx="2819400" cy="1524443"/>
          </a:xfrm>
        </p:grpSpPr>
        <p:pic>
          <p:nvPicPr>
            <p:cNvPr id="3076" name="Picture 4"/>
            <p:cNvPicPr>
              <a:picLocks noChangeAspect="1" noChangeArrowheads="1"/>
            </p:cNvPicPr>
            <p:nvPr/>
          </p:nvPicPr>
          <p:blipFill>
            <a:blip r:embed="rId4" cstate="print"/>
            <a:srcRect/>
            <a:stretch>
              <a:fillRect/>
            </a:stretch>
          </p:blipFill>
          <p:spPr bwMode="auto">
            <a:xfrm>
              <a:off x="4953000" y="4495800"/>
              <a:ext cx="2819400" cy="1524443"/>
            </a:xfrm>
            <a:prstGeom prst="rect">
              <a:avLst/>
            </a:prstGeom>
            <a:noFill/>
            <a:ln w="9525">
              <a:noFill/>
              <a:miter lim="800000"/>
              <a:headEnd/>
              <a:tailEnd/>
            </a:ln>
          </p:spPr>
        </p:pic>
        <p:sp>
          <p:nvSpPr>
            <p:cNvPr id="7" name="Rectangle 6"/>
            <p:cNvSpPr/>
            <p:nvPr/>
          </p:nvSpPr>
          <p:spPr>
            <a:xfrm>
              <a:off x="4953000" y="44958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077" name="Picture 5"/>
          <p:cNvPicPr>
            <a:picLocks noChangeAspect="1" noChangeArrowheads="1"/>
          </p:cNvPicPr>
          <p:nvPr/>
        </p:nvPicPr>
        <p:blipFill>
          <a:blip r:embed="rId5" cstate="print"/>
          <a:srcRect/>
          <a:stretch>
            <a:fillRect/>
          </a:stretch>
        </p:blipFill>
        <p:spPr bwMode="auto">
          <a:xfrm>
            <a:off x="7266058" y="5931287"/>
            <a:ext cx="4552950" cy="445549"/>
          </a:xfrm>
          <a:prstGeom prst="rect">
            <a:avLst/>
          </a:prstGeom>
          <a:noFill/>
          <a:ln w="9525">
            <a:noFill/>
            <a:miter lim="800000"/>
            <a:headEnd/>
            <a:tailEnd/>
          </a:ln>
        </p:spPr>
      </p:pic>
      <p:sp>
        <p:nvSpPr>
          <p:cNvPr id="10" name="TextBox 9"/>
          <p:cNvSpPr txBox="1"/>
          <p:nvPr/>
        </p:nvSpPr>
        <p:spPr>
          <a:xfrm>
            <a:off x="9116690" y="6396335"/>
            <a:ext cx="3585054" cy="461665"/>
          </a:xfrm>
          <a:prstGeom prst="rect">
            <a:avLst/>
          </a:prstGeom>
          <a:noFill/>
        </p:spPr>
        <p:txBody>
          <a:bodyPr wrap="square" rtlCol="0">
            <a:spAutoFit/>
          </a:bodyPr>
          <a:lstStyle/>
          <a:p>
            <a:r>
              <a:rPr lang="en-US">
                <a:solidFill>
                  <a:prstClr val="black"/>
                </a:solidFill>
                <a:latin typeface="Calibri"/>
              </a:rPr>
              <a:t>Lewis and </a:t>
            </a:r>
            <a:r>
              <a:rPr lang="en-US" err="1">
                <a:solidFill>
                  <a:prstClr val="black"/>
                </a:solidFill>
                <a:latin typeface="Calibri"/>
              </a:rPr>
              <a:t>Kewis</a:t>
            </a:r>
            <a:r>
              <a:rPr lang="en-US">
                <a:solidFill>
                  <a:prstClr val="black"/>
                </a:solidFill>
                <a:latin typeface="Calibri"/>
              </a:rPr>
              <a:t>, 2012</a:t>
            </a:r>
          </a:p>
        </p:txBody>
      </p:sp>
      <p:pic>
        <p:nvPicPr>
          <p:cNvPr id="11" name="Picture 10" descr="800px-Sialic_acids_1.png"/>
          <p:cNvPicPr>
            <a:picLocks noChangeAspect="1"/>
          </p:cNvPicPr>
          <p:nvPr/>
        </p:nvPicPr>
        <p:blipFill>
          <a:blip r:embed="rId6" cstate="print"/>
          <a:srcRect r="54999"/>
          <a:stretch>
            <a:fillRect/>
          </a:stretch>
        </p:blipFill>
        <p:spPr>
          <a:xfrm>
            <a:off x="4998271" y="1154814"/>
            <a:ext cx="2368267" cy="1828800"/>
          </a:xfrm>
          <a:prstGeom prst="rect">
            <a:avLst/>
          </a:prstGeom>
          <a:noFill/>
        </p:spPr>
      </p:pic>
      <p:grpSp>
        <p:nvGrpSpPr>
          <p:cNvPr id="12" name="Group 11">
            <a:extLst>
              <a:ext uri="{FF2B5EF4-FFF2-40B4-BE49-F238E27FC236}">
                <a16:creationId xmlns:a16="http://schemas.microsoft.com/office/drawing/2014/main" id="{230628E6-C6A1-C343-94B3-F11139567D48}"/>
              </a:ext>
            </a:extLst>
          </p:cNvPr>
          <p:cNvGrpSpPr/>
          <p:nvPr/>
        </p:nvGrpSpPr>
        <p:grpSpPr>
          <a:xfrm>
            <a:off x="1497341" y="4670900"/>
            <a:ext cx="4814842" cy="1657513"/>
            <a:chOff x="3429000" y="1371600"/>
            <a:chExt cx="4902200" cy="1831777"/>
          </a:xfrm>
        </p:grpSpPr>
        <p:pic>
          <p:nvPicPr>
            <p:cNvPr id="13" name="Picture 12" descr="rbc_mem.jpg">
              <a:extLst>
                <a:ext uri="{FF2B5EF4-FFF2-40B4-BE49-F238E27FC236}">
                  <a16:creationId xmlns:a16="http://schemas.microsoft.com/office/drawing/2014/main" id="{B13F4B07-BDCE-974E-B5CB-4260E80188D6}"/>
                </a:ext>
              </a:extLst>
            </p:cNvPr>
            <p:cNvPicPr>
              <a:picLocks noChangeAspect="1"/>
            </p:cNvPicPr>
            <p:nvPr/>
          </p:nvPicPr>
          <p:blipFill>
            <a:blip r:embed="rId7" cstate="print"/>
            <a:srcRect t="11667" b="48333"/>
            <a:stretch>
              <a:fillRect/>
            </a:stretch>
          </p:blipFill>
          <p:spPr>
            <a:xfrm>
              <a:off x="3505200" y="1371600"/>
              <a:ext cx="4826000" cy="1447800"/>
            </a:xfrm>
            <a:prstGeom prst="rect">
              <a:avLst/>
            </a:prstGeom>
          </p:spPr>
        </p:pic>
        <p:sp>
          <p:nvSpPr>
            <p:cNvPr id="14" name="TextBox 13">
              <a:extLst>
                <a:ext uri="{FF2B5EF4-FFF2-40B4-BE49-F238E27FC236}">
                  <a16:creationId xmlns:a16="http://schemas.microsoft.com/office/drawing/2014/main" id="{361F7207-61BC-0C45-8A80-350D118A0B9E}"/>
                </a:ext>
              </a:extLst>
            </p:cNvPr>
            <p:cNvSpPr txBox="1"/>
            <p:nvPr/>
          </p:nvSpPr>
          <p:spPr>
            <a:xfrm>
              <a:off x="3429000" y="2895600"/>
              <a:ext cx="1447800" cy="307777"/>
            </a:xfrm>
            <a:prstGeom prst="rect">
              <a:avLst/>
            </a:prstGeom>
            <a:noFill/>
          </p:spPr>
          <p:txBody>
            <a:bodyPr wrap="square" rtlCol="0">
              <a:spAutoFit/>
            </a:bodyPr>
            <a:lstStyle/>
            <a:p>
              <a:pPr defTabSz="914400" fontAlgn="auto">
                <a:spcBef>
                  <a:spcPts val="0"/>
                </a:spcBef>
                <a:spcAft>
                  <a:spcPts val="0"/>
                </a:spcAft>
              </a:pPr>
              <a:r>
                <a:rPr lang="en-US" sz="1400">
                  <a:solidFill>
                    <a:prstClr val="black"/>
                  </a:solidFill>
                  <a:latin typeface="Arial" pitchFamily="34" charset="0"/>
                  <a:ea typeface="+mn-ea"/>
                  <a:cs typeface="Arial" pitchFamily="34" charset="0"/>
                </a:rPr>
                <a:t>David Knowles</a:t>
              </a:r>
            </a:p>
          </p:txBody>
        </p:sp>
      </p:grpSp>
    </p:spTree>
    <p:extLst>
      <p:ext uri="{BB962C8B-B14F-4D97-AF65-F5344CB8AC3E}">
        <p14:creationId xmlns:p14="http://schemas.microsoft.com/office/powerpoint/2010/main" val="4056304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7307</TotalTime>
  <Words>2865</Words>
  <Application>Microsoft Macintosh PowerPoint</Application>
  <PresentationFormat>Widescreen</PresentationFormat>
  <Paragraphs>316</Paragraphs>
  <Slides>37</Slides>
  <Notes>14</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ＭＳ Ｐゴシック</vt:lpstr>
      <vt:lpstr>Arial</vt:lpstr>
      <vt:lpstr>BlinkMacSystemFont</vt:lpstr>
      <vt:lpstr>Calibri</vt:lpstr>
      <vt:lpstr>Calibri Light</vt:lpstr>
      <vt:lpstr>Georgia</vt:lpstr>
      <vt:lpstr>Helvetica</vt:lpstr>
      <vt:lpstr>inherit</vt:lpstr>
      <vt:lpstr>Merriweather</vt:lpstr>
      <vt:lpstr>Times</vt:lpstr>
      <vt:lpstr>Times New Roman</vt:lpstr>
      <vt:lpstr>Wingdings</vt:lpstr>
      <vt:lpstr>2_Default Design</vt:lpstr>
      <vt:lpstr>Office Theme</vt:lpstr>
      <vt:lpstr>PowerPoint Presentation</vt:lpstr>
      <vt:lpstr>PowerPoint Presentation</vt:lpstr>
      <vt:lpstr>PowerPoint Presentation</vt:lpstr>
      <vt:lpstr>PowerPoint Presentation</vt:lpstr>
      <vt:lpstr>PowerPoint Presentation</vt:lpstr>
      <vt:lpstr>Niche adapting genes</vt:lpstr>
      <vt:lpstr>PowerPoint Presentation</vt:lpstr>
      <vt:lpstr>Aeromonas</vt:lpstr>
      <vt:lpstr>Sialic Acid</vt:lpstr>
      <vt:lpstr>Sialic acid catabolism pathway</vt:lpstr>
      <vt:lpstr>Aeromonas MLSA supermatrix colored according to presence of sialic acid utilization enzymes </vt:lpstr>
      <vt:lpstr>Phylogeny of sialic acid catabolism enzymes</vt:lpstr>
      <vt:lpstr>PowerPoint Presentation</vt:lpstr>
      <vt:lpstr>Homeoalleles</vt:lpstr>
      <vt:lpstr>PowerPoint Presentation</vt:lpstr>
      <vt:lpstr>The genomic neighborhood of tyrRS in  γ-proteobacteria </vt:lpstr>
      <vt:lpstr>PowerPoint Presentation</vt:lpstr>
      <vt:lpstr>PowerPoint Presentation</vt:lpstr>
      <vt:lpstr>PowerPoint Presentation</vt:lpstr>
      <vt:lpstr>Terminology</vt:lpstr>
      <vt:lpstr>PowerPoint Presentation</vt:lpstr>
      <vt:lpstr>The pangenome as a shared genetic resource</vt:lpstr>
      <vt:lpstr>The pangenome as a shared genetic resource</vt:lpstr>
      <vt:lpstr>PowerPoint Presentation</vt:lpstr>
      <vt:lpstr>PowerPoint Presentation</vt:lpstr>
      <vt:lpstr>PowerPoint Presentation</vt:lpstr>
      <vt:lpstr>HGT as a force creating new pathways – Example I Acetoclastic Methanogenesis</vt:lpstr>
      <vt:lpstr>Methanogenesis </vt:lpstr>
      <vt:lpstr>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37</cp:revision>
  <dcterms:created xsi:type="dcterms:W3CDTF">2013-11-01T21:49:29Z</dcterms:created>
  <dcterms:modified xsi:type="dcterms:W3CDTF">2024-11-19T21:38:38Z</dcterms:modified>
</cp:coreProperties>
</file>