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webextensions/webextension1.xml" ContentType="application/vnd.ms-office.webextension+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webextensions/webextension2.xml" ContentType="application/vnd.ms-office.webextension+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690" r:id="rId2"/>
    <p:sldId id="693" r:id="rId3"/>
    <p:sldId id="694" r:id="rId4"/>
    <p:sldId id="678" r:id="rId5"/>
    <p:sldId id="688" r:id="rId6"/>
    <p:sldId id="258" r:id="rId7"/>
    <p:sldId id="683" r:id="rId8"/>
    <p:sldId id="679" r:id="rId9"/>
    <p:sldId id="689" r:id="rId10"/>
    <p:sldId id="684" r:id="rId11"/>
    <p:sldId id="754" r:id="rId12"/>
    <p:sldId id="755" r:id="rId13"/>
    <p:sldId id="260" r:id="rId14"/>
    <p:sldId id="606" r:id="rId15"/>
    <p:sldId id="267" r:id="rId16"/>
    <p:sldId id="259" r:id="rId17"/>
    <p:sldId id="268" r:id="rId18"/>
    <p:sldId id="265" r:id="rId19"/>
    <p:sldId id="272" r:id="rId20"/>
    <p:sldId id="275" r:id="rId21"/>
    <p:sldId id="685" r:id="rId22"/>
    <p:sldId id="687" r:id="rId23"/>
    <p:sldId id="692" r:id="rId24"/>
    <p:sldId id="273" r:id="rId25"/>
    <p:sldId id="274" r:id="rId26"/>
    <p:sldId id="69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ABD9A1-A0C0-2D49-88D1-7DBF90837C3D}" v="6" dt="2024-08-27T17:47:17.9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144"/>
    <p:restoredTop sz="94667"/>
  </p:normalViewPr>
  <p:slideViewPr>
    <p:cSldViewPr snapToGrid="0" snapToObjects="1">
      <p:cViewPr varScale="1">
        <p:scale>
          <a:sx n="128" d="100"/>
          <a:sy n="128" d="100"/>
        </p:scale>
        <p:origin x="1080" y="1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garten, J. Peter" userId="08c346f3-9f2a-4776-a6cf-add1e690cd47" providerId="ADAL" clId="{08ABD9A1-A0C0-2D49-88D1-7DBF90837C3D}"/>
    <pc:docChg chg="custSel addSld modSld sldOrd">
      <pc:chgData name="Gogarten, J. Peter" userId="08c346f3-9f2a-4776-a6cf-add1e690cd47" providerId="ADAL" clId="{08ABD9A1-A0C0-2D49-88D1-7DBF90837C3D}" dt="2024-08-27T17:47:17.955" v="1295"/>
      <pc:docMkLst>
        <pc:docMk/>
      </pc:docMkLst>
      <pc:sldChg chg="add">
        <pc:chgData name="Gogarten, J. Peter" userId="08c346f3-9f2a-4776-a6cf-add1e690cd47" providerId="ADAL" clId="{08ABD9A1-A0C0-2D49-88D1-7DBF90837C3D}" dt="2024-08-27T17:47:17.955" v="1295"/>
        <pc:sldMkLst>
          <pc:docMk/>
          <pc:sldMk cId="2779875709" sldId="606"/>
        </pc:sldMkLst>
      </pc:sldChg>
      <pc:sldChg chg="modSp mod">
        <pc:chgData name="Gogarten, J. Peter" userId="08c346f3-9f2a-4776-a6cf-add1e690cd47" providerId="ADAL" clId="{08ABD9A1-A0C0-2D49-88D1-7DBF90837C3D}" dt="2024-08-27T15:40:44.165" v="0" actId="20577"/>
        <pc:sldMkLst>
          <pc:docMk/>
          <pc:sldMk cId="2394311690" sldId="690"/>
        </pc:sldMkLst>
        <pc:spChg chg="mod">
          <ac:chgData name="Gogarten, J. Peter" userId="08c346f3-9f2a-4776-a6cf-add1e690cd47" providerId="ADAL" clId="{08ABD9A1-A0C0-2D49-88D1-7DBF90837C3D}" dt="2024-08-27T15:40:44.165" v="0" actId="20577"/>
          <ac:spMkLst>
            <pc:docMk/>
            <pc:sldMk cId="2394311690" sldId="690"/>
            <ac:spMk id="3" creationId="{A2586AB3-F46F-8E43-9FDF-D496A77ED3B8}"/>
          </ac:spMkLst>
        </pc:spChg>
      </pc:sldChg>
      <pc:sldChg chg="modSp new mod">
        <pc:chgData name="Gogarten, J. Peter" userId="08c346f3-9f2a-4776-a6cf-add1e690cd47" providerId="ADAL" clId="{08ABD9A1-A0C0-2D49-88D1-7DBF90837C3D}" dt="2024-08-27T15:44:56.651" v="316" actId="20577"/>
        <pc:sldMkLst>
          <pc:docMk/>
          <pc:sldMk cId="3868337471" sldId="693"/>
        </pc:sldMkLst>
        <pc:spChg chg="mod">
          <ac:chgData name="Gogarten, J. Peter" userId="08c346f3-9f2a-4776-a6cf-add1e690cd47" providerId="ADAL" clId="{08ABD9A1-A0C0-2D49-88D1-7DBF90837C3D}" dt="2024-08-27T15:43:01.437" v="219" actId="20577"/>
          <ac:spMkLst>
            <pc:docMk/>
            <pc:sldMk cId="3868337471" sldId="693"/>
            <ac:spMk id="2" creationId="{581255F7-FCB7-E275-4230-F99C29EB9000}"/>
          </ac:spMkLst>
        </pc:spChg>
        <pc:spChg chg="mod">
          <ac:chgData name="Gogarten, J. Peter" userId="08c346f3-9f2a-4776-a6cf-add1e690cd47" providerId="ADAL" clId="{08ABD9A1-A0C0-2D49-88D1-7DBF90837C3D}" dt="2024-08-27T15:44:56.651" v="316" actId="20577"/>
          <ac:spMkLst>
            <pc:docMk/>
            <pc:sldMk cId="3868337471" sldId="693"/>
            <ac:spMk id="3" creationId="{7FD428D5-BD95-5AFF-5C5C-E894F0E0D3A7}"/>
          </ac:spMkLst>
        </pc:spChg>
      </pc:sldChg>
      <pc:sldChg chg="modSp new mod">
        <pc:chgData name="Gogarten, J. Peter" userId="08c346f3-9f2a-4776-a6cf-add1e690cd47" providerId="ADAL" clId="{08ABD9A1-A0C0-2D49-88D1-7DBF90837C3D}" dt="2024-08-27T15:56:41.699" v="1292" actId="1076"/>
        <pc:sldMkLst>
          <pc:docMk/>
          <pc:sldMk cId="3004190919" sldId="694"/>
        </pc:sldMkLst>
        <pc:spChg chg="mod">
          <ac:chgData name="Gogarten, J. Peter" userId="08c346f3-9f2a-4776-a6cf-add1e690cd47" providerId="ADAL" clId="{08ABD9A1-A0C0-2D49-88D1-7DBF90837C3D}" dt="2024-08-27T15:56:41.699" v="1292" actId="1076"/>
          <ac:spMkLst>
            <pc:docMk/>
            <pc:sldMk cId="3004190919" sldId="694"/>
            <ac:spMk id="2" creationId="{7E66F5C6-E28B-7FE6-1C94-C3D19CF38BFF}"/>
          </ac:spMkLst>
        </pc:spChg>
        <pc:spChg chg="mod">
          <ac:chgData name="Gogarten, J. Peter" userId="08c346f3-9f2a-4776-a6cf-add1e690cd47" providerId="ADAL" clId="{08ABD9A1-A0C0-2D49-88D1-7DBF90837C3D}" dt="2024-08-27T15:56:36.449" v="1291" actId="2711"/>
          <ac:spMkLst>
            <pc:docMk/>
            <pc:sldMk cId="3004190919" sldId="694"/>
            <ac:spMk id="3" creationId="{CE7D2A04-7E26-3573-5071-9CAFB12CC15D}"/>
          </ac:spMkLst>
        </pc:spChg>
      </pc:sldChg>
      <pc:sldChg chg="add">
        <pc:chgData name="Gogarten, J. Peter" userId="08c346f3-9f2a-4776-a6cf-add1e690cd47" providerId="ADAL" clId="{08ABD9A1-A0C0-2D49-88D1-7DBF90837C3D}" dt="2024-08-27T17:46:15.826" v="1293"/>
        <pc:sldMkLst>
          <pc:docMk/>
          <pc:sldMk cId="0" sldId="754"/>
        </pc:sldMkLst>
      </pc:sldChg>
      <pc:sldChg chg="add ord">
        <pc:chgData name="Gogarten, J. Peter" userId="08c346f3-9f2a-4776-a6cf-add1e690cd47" providerId="ADAL" clId="{08ABD9A1-A0C0-2D49-88D1-7DBF90837C3D}" dt="2024-08-27T17:46:32.136" v="1294" actId="20578"/>
        <pc:sldMkLst>
          <pc:docMk/>
          <pc:sldMk cId="0" sldId="7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F06375-C08E-1248-81AB-878CF6C3E6E6}" type="datetimeFigureOut">
              <a:rPr lang="en-US" smtClean="0"/>
              <a:t>8/27/24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26D69-C7B2-264B-81AF-F3A0810671D4}" type="slidenum">
              <a:rPr lang="en-US" smtClean="0"/>
              <a:t>‹#›</a:t>
            </a:fld>
            <a:endParaRPr lang="en-US"/>
          </a:p>
        </p:txBody>
      </p:sp>
    </p:spTree>
    <p:extLst>
      <p:ext uri="{BB962C8B-B14F-4D97-AF65-F5344CB8AC3E}">
        <p14:creationId xmlns:p14="http://schemas.microsoft.com/office/powerpoint/2010/main" val="4183261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9B607789-878F-934B-8DBA-7C8122EEAC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7B68537-EDA3-D741-A349-2B4A69D1F0C9}" type="slidenum">
              <a:rPr lang="en-US" altLang="en-US"/>
              <a:pPr>
                <a:spcBef>
                  <a:spcPct val="0"/>
                </a:spcBef>
              </a:pPr>
              <a:t>4</a:t>
            </a:fld>
            <a:endParaRPr lang="en-US" altLang="en-US"/>
          </a:p>
        </p:txBody>
      </p:sp>
      <p:sp>
        <p:nvSpPr>
          <p:cNvPr id="16386" name="Rectangle 1026">
            <a:extLst>
              <a:ext uri="{FF2B5EF4-FFF2-40B4-BE49-F238E27FC236}">
                <a16:creationId xmlns:a16="http://schemas.microsoft.com/office/drawing/2014/main" id="{5E97C652-8CB4-7346-805C-A6998DC5122F}"/>
              </a:ext>
            </a:extLst>
          </p:cNvPr>
          <p:cNvSpPr>
            <a:spLocks noGrp="1" noRot="1" noChangeAspect="1" noChangeArrowheads="1" noTextEdit="1"/>
          </p:cNvSpPr>
          <p:nvPr>
            <p:ph type="sldImg"/>
          </p:nvPr>
        </p:nvSpPr>
        <p:spPr>
          <a:ln/>
        </p:spPr>
      </p:sp>
      <p:sp>
        <p:nvSpPr>
          <p:cNvPr id="16387" name="Rectangle 1027">
            <a:extLst>
              <a:ext uri="{FF2B5EF4-FFF2-40B4-BE49-F238E27FC236}">
                <a16:creationId xmlns:a16="http://schemas.microsoft.com/office/drawing/2014/main" id="{35D08D55-AE03-E54D-9260-5F640FC192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7382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FF0287A5-1C3A-9E4A-84D5-BEA10688F2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2DB1AA6-29A0-504B-9FB1-E7085FE0017C}" type="slidenum">
              <a:rPr lang="en-US" altLang="en-US" smtClean="0">
                <a:solidFill>
                  <a:srgbClr val="000000"/>
                </a:solidFill>
                <a:latin typeface="Arial" panose="020B0604020202020204" pitchFamily="34" charset="0"/>
              </a:rPr>
              <a:pPr>
                <a:spcBef>
                  <a:spcPct val="0"/>
                </a:spcBef>
              </a:pPr>
              <a:t>25</a:t>
            </a:fld>
            <a:endParaRPr lang="en-US" altLang="en-US">
              <a:solidFill>
                <a:srgbClr val="000000"/>
              </a:solidFill>
              <a:latin typeface="Arial" panose="020B0604020202020204" pitchFamily="34" charset="0"/>
            </a:endParaRPr>
          </a:p>
        </p:txBody>
      </p:sp>
      <p:sp>
        <p:nvSpPr>
          <p:cNvPr id="39938" name="Rectangle 2">
            <a:extLst>
              <a:ext uri="{FF2B5EF4-FFF2-40B4-BE49-F238E27FC236}">
                <a16:creationId xmlns:a16="http://schemas.microsoft.com/office/drawing/2014/main" id="{033C3D20-0DDB-9E43-9272-EECA9E98C5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Rectangle 3">
            <a:extLst>
              <a:ext uri="{FF2B5EF4-FFF2-40B4-BE49-F238E27FC236}">
                <a16:creationId xmlns:a16="http://schemas.microsoft.com/office/drawing/2014/main" id="{9F75D2E6-4F4D-1344-BFC0-F9BCE73B4A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70872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7EF48A4-9AB5-CD46-99D2-4B360B1310F0}" type="slidenum">
              <a:rPr lang="en-US" altLang="en-US" smtClean="0"/>
              <a:pPr>
                <a:defRPr/>
              </a:pPr>
              <a:t>26</a:t>
            </a:fld>
            <a:endParaRPr lang="en-US" altLang="en-US"/>
          </a:p>
        </p:txBody>
      </p:sp>
    </p:spTree>
    <p:extLst>
      <p:ext uri="{BB962C8B-B14F-4D97-AF65-F5344CB8AC3E}">
        <p14:creationId xmlns:p14="http://schemas.microsoft.com/office/powerpoint/2010/main" val="2140379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FBADA416-5245-A64D-90F6-2B3C920576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235C2DA-8623-C14B-95A6-03F41E44FCA0}" type="slidenum">
              <a:rPr lang="en-US" altLang="en-US"/>
              <a:pPr>
                <a:spcBef>
                  <a:spcPct val="0"/>
                </a:spcBef>
              </a:pPr>
              <a:t>7</a:t>
            </a:fld>
            <a:endParaRPr lang="en-US" altLang="en-US"/>
          </a:p>
        </p:txBody>
      </p:sp>
      <p:sp>
        <p:nvSpPr>
          <p:cNvPr id="20482" name="Rectangle 1026">
            <a:extLst>
              <a:ext uri="{FF2B5EF4-FFF2-40B4-BE49-F238E27FC236}">
                <a16:creationId xmlns:a16="http://schemas.microsoft.com/office/drawing/2014/main" id="{10E76A6E-AA20-7F43-954F-96B6FA0E03CA}"/>
              </a:ext>
            </a:extLst>
          </p:cNvPr>
          <p:cNvSpPr>
            <a:spLocks noGrp="1" noRot="1" noChangeAspect="1" noChangeArrowheads="1" noTextEdit="1"/>
          </p:cNvSpPr>
          <p:nvPr>
            <p:ph type="sldImg"/>
          </p:nvPr>
        </p:nvSpPr>
        <p:spPr>
          <a:ln/>
        </p:spPr>
      </p:sp>
      <p:sp>
        <p:nvSpPr>
          <p:cNvPr id="20483" name="Rectangle 1027">
            <a:extLst>
              <a:ext uri="{FF2B5EF4-FFF2-40B4-BE49-F238E27FC236}">
                <a16:creationId xmlns:a16="http://schemas.microsoft.com/office/drawing/2014/main" id="{D27113A0-F964-2443-9388-B9C2F81C61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67253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61DA6112-7E10-A54B-821C-7CF97E3743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32C47E2-7981-9941-9CEF-D7693505DFF7}" type="slidenum">
              <a:rPr lang="en-US" altLang="en-US"/>
              <a:pPr>
                <a:spcBef>
                  <a:spcPct val="0"/>
                </a:spcBef>
              </a:pPr>
              <a:t>8</a:t>
            </a:fld>
            <a:endParaRPr lang="en-US" altLang="en-US"/>
          </a:p>
        </p:txBody>
      </p:sp>
      <p:sp>
        <p:nvSpPr>
          <p:cNvPr id="18434" name="Rectangle 2">
            <a:extLst>
              <a:ext uri="{FF2B5EF4-FFF2-40B4-BE49-F238E27FC236}">
                <a16:creationId xmlns:a16="http://schemas.microsoft.com/office/drawing/2014/main" id="{3D36B2AC-6392-5D4B-B992-78624E5F0043}"/>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5C1945D1-2304-D149-8AA7-EA513F2DD7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70738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24A4DB9B-F47B-524A-8C3A-F6EDC74801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EA95554-4C13-D541-A930-D0A413C5F294}" type="slidenum">
              <a:rPr lang="en-US" altLang="en-US"/>
              <a:pPr>
                <a:spcBef>
                  <a:spcPct val="0"/>
                </a:spcBef>
              </a:pPr>
              <a:t>10</a:t>
            </a:fld>
            <a:endParaRPr lang="en-US" altLang="en-US"/>
          </a:p>
        </p:txBody>
      </p:sp>
      <p:sp>
        <p:nvSpPr>
          <p:cNvPr id="22530" name="Rectangle 2">
            <a:extLst>
              <a:ext uri="{FF2B5EF4-FFF2-40B4-BE49-F238E27FC236}">
                <a16:creationId xmlns:a16="http://schemas.microsoft.com/office/drawing/2014/main" id="{29B748B3-5B4F-4149-BABB-D9A047B738C4}"/>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F289ABA3-A2E6-194D-B885-6329EB8599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7587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F024F7B0-2564-7B48-BF5A-F935A7FEB5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327FE77-CEB7-A549-B253-895318D5866E}" type="slidenum">
              <a:rPr lang="en-US" altLang="en-US"/>
              <a:pPr>
                <a:spcBef>
                  <a:spcPct val="0"/>
                </a:spcBef>
              </a:pPr>
              <a:t>11</a:t>
            </a:fld>
            <a:endParaRPr lang="en-US" altLang="en-US"/>
          </a:p>
        </p:txBody>
      </p:sp>
      <p:sp>
        <p:nvSpPr>
          <p:cNvPr id="22530" name="Rectangle 1026">
            <a:extLst>
              <a:ext uri="{FF2B5EF4-FFF2-40B4-BE49-F238E27FC236}">
                <a16:creationId xmlns:a16="http://schemas.microsoft.com/office/drawing/2014/main" id="{D049332E-5278-1B45-AF31-094CFACE40B1}"/>
              </a:ext>
            </a:extLst>
          </p:cNvPr>
          <p:cNvSpPr>
            <a:spLocks noGrp="1" noRot="1" noChangeAspect="1" noChangeArrowheads="1" noTextEdit="1"/>
          </p:cNvSpPr>
          <p:nvPr>
            <p:ph type="sldImg"/>
          </p:nvPr>
        </p:nvSpPr>
        <p:spPr>
          <a:ln/>
        </p:spPr>
      </p:sp>
      <p:sp>
        <p:nvSpPr>
          <p:cNvPr id="22531" name="Rectangle 1027">
            <a:extLst>
              <a:ext uri="{FF2B5EF4-FFF2-40B4-BE49-F238E27FC236}">
                <a16:creationId xmlns:a16="http://schemas.microsoft.com/office/drawing/2014/main" id="{E6F07823-2D96-CA44-AB44-E421073694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60B2EF46-54BB-F34B-B1A9-F674C0000D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564360B-7DD5-F04B-BEE3-761C92F5F6C5}" type="slidenum">
              <a:rPr lang="en-US" altLang="en-US"/>
              <a:pPr>
                <a:spcBef>
                  <a:spcPct val="0"/>
                </a:spcBef>
              </a:pPr>
              <a:t>12</a:t>
            </a:fld>
            <a:endParaRPr lang="en-US" altLang="en-US"/>
          </a:p>
        </p:txBody>
      </p:sp>
      <p:sp>
        <p:nvSpPr>
          <p:cNvPr id="24578" name="Rectangle 2">
            <a:extLst>
              <a:ext uri="{FF2B5EF4-FFF2-40B4-BE49-F238E27FC236}">
                <a16:creationId xmlns:a16="http://schemas.microsoft.com/office/drawing/2014/main" id="{457CCA5B-4594-004E-8EBD-8379D54D264B}"/>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F582DBA9-4C70-E149-8D91-8F898395CC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Structures F-ATPase chain A, </a:t>
            </a:r>
            <a:r>
              <a:rPr lang="en-US" dirty="0" err="1"/>
              <a:t>SceI</a:t>
            </a:r>
            <a:r>
              <a:rPr lang="en-US" dirty="0"/>
              <a:t>, https://</a:t>
            </a:r>
            <a:r>
              <a:rPr lang="en-US" dirty="0" err="1"/>
              <a:t>alphafold.ebi.ac.uk</a:t>
            </a:r>
            <a:r>
              <a:rPr lang="en-US" dirty="0"/>
              <a:t>/entry/P38078 and 1LWS</a:t>
            </a:r>
          </a:p>
        </p:txBody>
      </p:sp>
      <p:sp>
        <p:nvSpPr>
          <p:cNvPr id="4" name="Slide Number Placeholder 3"/>
          <p:cNvSpPr>
            <a:spLocks noGrp="1"/>
          </p:cNvSpPr>
          <p:nvPr>
            <p:ph type="sldNum" sz="quarter" idx="5"/>
          </p:nvPr>
        </p:nvSpPr>
        <p:spPr/>
        <p:txBody>
          <a:bodyPr/>
          <a:lstStyle/>
          <a:p>
            <a:fld id="{B4B5E3BC-C256-4D4B-86BA-2630D8C0A5D8}" type="slidenum">
              <a:rPr lang="en-US" smtClean="0"/>
              <a:pPr/>
              <a:t>14</a:t>
            </a:fld>
            <a:endParaRPr lang="en-US"/>
          </a:p>
        </p:txBody>
      </p:sp>
    </p:spTree>
    <p:extLst>
      <p:ext uri="{BB962C8B-B14F-4D97-AF65-F5344CB8AC3E}">
        <p14:creationId xmlns:p14="http://schemas.microsoft.com/office/powerpoint/2010/main" val="3036453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CD29BB49-35DF-DA45-8F7A-B57C76F105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9B897DE-170F-1945-A2FC-FD2C977C9F0B}" type="slidenum">
              <a:rPr lang="en-US" altLang="en-US" smtClean="0">
                <a:solidFill>
                  <a:srgbClr val="000000"/>
                </a:solidFill>
                <a:latin typeface="Arial" panose="020B0604020202020204" pitchFamily="34" charset="0"/>
              </a:rPr>
              <a:pPr>
                <a:spcBef>
                  <a:spcPct val="0"/>
                </a:spcBef>
              </a:pPr>
              <a:t>19</a:t>
            </a:fld>
            <a:endParaRPr lang="en-US" altLang="en-US">
              <a:solidFill>
                <a:srgbClr val="000000"/>
              </a:solidFill>
              <a:latin typeface="Arial" panose="020B0604020202020204" pitchFamily="34" charset="0"/>
            </a:endParaRPr>
          </a:p>
        </p:txBody>
      </p:sp>
      <p:sp>
        <p:nvSpPr>
          <p:cNvPr id="35842" name="Rectangle 2">
            <a:extLst>
              <a:ext uri="{FF2B5EF4-FFF2-40B4-BE49-F238E27FC236}">
                <a16:creationId xmlns:a16="http://schemas.microsoft.com/office/drawing/2014/main" id="{617331AE-35EE-0E43-82C4-FD96CF7DF5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a:extLst>
              <a:ext uri="{FF2B5EF4-FFF2-40B4-BE49-F238E27FC236}">
                <a16:creationId xmlns:a16="http://schemas.microsoft.com/office/drawing/2014/main" id="{FC18B92D-DE59-F040-BE7D-32C38610F7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71943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7CEFBFAE-F189-6547-ADD2-62ED767D1A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6AF68FE-E17F-FF46-A2C7-38DCE635E315}" type="slidenum">
              <a:rPr lang="en-US" altLang="en-US" smtClean="0">
                <a:solidFill>
                  <a:srgbClr val="000000"/>
                </a:solidFill>
                <a:latin typeface="Arial" panose="020B0604020202020204" pitchFamily="34" charset="0"/>
              </a:rPr>
              <a:pPr>
                <a:spcBef>
                  <a:spcPct val="0"/>
                </a:spcBef>
              </a:pPr>
              <a:t>24</a:t>
            </a:fld>
            <a:endParaRPr lang="en-US" altLang="en-US">
              <a:solidFill>
                <a:srgbClr val="000000"/>
              </a:solidFill>
              <a:latin typeface="Arial" panose="020B0604020202020204" pitchFamily="34" charset="0"/>
            </a:endParaRPr>
          </a:p>
        </p:txBody>
      </p:sp>
      <p:sp>
        <p:nvSpPr>
          <p:cNvPr id="37890" name="Rectangle 2">
            <a:extLst>
              <a:ext uri="{FF2B5EF4-FFF2-40B4-BE49-F238E27FC236}">
                <a16:creationId xmlns:a16="http://schemas.microsoft.com/office/drawing/2014/main" id="{6B75FC3F-A9CE-2541-AF96-0E473B8672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3">
            <a:extLst>
              <a:ext uri="{FF2B5EF4-FFF2-40B4-BE49-F238E27FC236}">
                <a16:creationId xmlns:a16="http://schemas.microsoft.com/office/drawing/2014/main" id="{7C6ADCE7-5837-C44A-8800-4253905C51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99860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B72CD-AC95-FE47-B52C-2A88E463B0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E42ACD-95C4-9041-8889-68C98B156C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FDF76C-A727-184E-BEE1-C548354DACAB}"/>
              </a:ext>
            </a:extLst>
          </p:cNvPr>
          <p:cNvSpPr>
            <a:spLocks noGrp="1"/>
          </p:cNvSpPr>
          <p:nvPr>
            <p:ph type="dt" sz="half" idx="10"/>
          </p:nvPr>
        </p:nvSpPr>
        <p:spPr/>
        <p:txBody>
          <a:bodyPr/>
          <a:lstStyle/>
          <a:p>
            <a:fld id="{9F4DB678-76E3-A549-86E1-E949BEA37D54}" type="datetimeFigureOut">
              <a:rPr lang="en-US" smtClean="0"/>
              <a:t>8/27/24</a:t>
            </a:fld>
            <a:endParaRPr lang="en-US"/>
          </a:p>
        </p:txBody>
      </p:sp>
      <p:sp>
        <p:nvSpPr>
          <p:cNvPr id="5" name="Footer Placeholder 4">
            <a:extLst>
              <a:ext uri="{FF2B5EF4-FFF2-40B4-BE49-F238E27FC236}">
                <a16:creationId xmlns:a16="http://schemas.microsoft.com/office/drawing/2014/main" id="{9BB43CF0-99EE-9740-91D7-9CA1933C4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B4EA2-ABAB-E344-8151-39BA8F60624C}"/>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1710767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935F4-3E57-0546-8033-04E7FF91A7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7CAB95-428D-C84B-BF20-463187D1A8A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2A9BA-289F-184E-AB48-811ADF74A9A6}"/>
              </a:ext>
            </a:extLst>
          </p:cNvPr>
          <p:cNvSpPr>
            <a:spLocks noGrp="1"/>
          </p:cNvSpPr>
          <p:nvPr>
            <p:ph type="dt" sz="half" idx="10"/>
          </p:nvPr>
        </p:nvSpPr>
        <p:spPr/>
        <p:txBody>
          <a:bodyPr/>
          <a:lstStyle/>
          <a:p>
            <a:fld id="{9F4DB678-76E3-A549-86E1-E949BEA37D54}" type="datetimeFigureOut">
              <a:rPr lang="en-US" smtClean="0"/>
              <a:t>8/27/24</a:t>
            </a:fld>
            <a:endParaRPr lang="en-US"/>
          </a:p>
        </p:txBody>
      </p:sp>
      <p:sp>
        <p:nvSpPr>
          <p:cNvPr id="5" name="Footer Placeholder 4">
            <a:extLst>
              <a:ext uri="{FF2B5EF4-FFF2-40B4-BE49-F238E27FC236}">
                <a16:creationId xmlns:a16="http://schemas.microsoft.com/office/drawing/2014/main" id="{014382BC-4015-3749-A9A5-C42667C09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A2437-0A19-554F-BC54-8A3AA3CD9048}"/>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4012198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DEAF63-ACDE-344A-86FE-5530E43FC5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14A7ED-A294-3247-A092-6CE8C70A67C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CD5BD-6177-404E-834B-E12A49953606}"/>
              </a:ext>
            </a:extLst>
          </p:cNvPr>
          <p:cNvSpPr>
            <a:spLocks noGrp="1"/>
          </p:cNvSpPr>
          <p:nvPr>
            <p:ph type="dt" sz="half" idx="10"/>
          </p:nvPr>
        </p:nvSpPr>
        <p:spPr/>
        <p:txBody>
          <a:bodyPr/>
          <a:lstStyle/>
          <a:p>
            <a:fld id="{9F4DB678-76E3-A549-86E1-E949BEA37D54}" type="datetimeFigureOut">
              <a:rPr lang="en-US" smtClean="0"/>
              <a:t>8/27/24</a:t>
            </a:fld>
            <a:endParaRPr lang="en-US"/>
          </a:p>
        </p:txBody>
      </p:sp>
      <p:sp>
        <p:nvSpPr>
          <p:cNvPr id="5" name="Footer Placeholder 4">
            <a:extLst>
              <a:ext uri="{FF2B5EF4-FFF2-40B4-BE49-F238E27FC236}">
                <a16:creationId xmlns:a16="http://schemas.microsoft.com/office/drawing/2014/main" id="{B2FFE693-1836-4B4E-8779-41123BE94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79540-2384-B443-997E-DB8C02F9F631}"/>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3292598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B5A07-83E7-994A-AE42-DD5A6B777C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64BC36-D534-054A-BAC2-57511FF7D76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1A7440-38BC-EB49-BFEB-9F6DECCB9F89}"/>
              </a:ext>
            </a:extLst>
          </p:cNvPr>
          <p:cNvSpPr>
            <a:spLocks noGrp="1"/>
          </p:cNvSpPr>
          <p:nvPr>
            <p:ph type="dt" sz="half" idx="10"/>
          </p:nvPr>
        </p:nvSpPr>
        <p:spPr/>
        <p:txBody>
          <a:bodyPr/>
          <a:lstStyle/>
          <a:p>
            <a:fld id="{9F4DB678-76E3-A549-86E1-E949BEA37D54}" type="datetimeFigureOut">
              <a:rPr lang="en-US" smtClean="0"/>
              <a:t>8/27/24</a:t>
            </a:fld>
            <a:endParaRPr lang="en-US"/>
          </a:p>
        </p:txBody>
      </p:sp>
      <p:sp>
        <p:nvSpPr>
          <p:cNvPr id="5" name="Footer Placeholder 4">
            <a:extLst>
              <a:ext uri="{FF2B5EF4-FFF2-40B4-BE49-F238E27FC236}">
                <a16:creationId xmlns:a16="http://schemas.microsoft.com/office/drawing/2014/main" id="{5F29E4CA-0D8C-8B43-9094-A340A1681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21478-C041-904E-919F-FDAD18DFC102}"/>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2678859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03D4C-2388-F04A-93D3-0B5481219B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9FBE53-05C7-CF4D-933C-C31179203E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60BF426-0020-EE4F-B24A-EA345351AA5B}"/>
              </a:ext>
            </a:extLst>
          </p:cNvPr>
          <p:cNvSpPr>
            <a:spLocks noGrp="1"/>
          </p:cNvSpPr>
          <p:nvPr>
            <p:ph type="dt" sz="half" idx="10"/>
          </p:nvPr>
        </p:nvSpPr>
        <p:spPr/>
        <p:txBody>
          <a:bodyPr/>
          <a:lstStyle/>
          <a:p>
            <a:fld id="{9F4DB678-76E3-A549-86E1-E949BEA37D54}" type="datetimeFigureOut">
              <a:rPr lang="en-US" smtClean="0"/>
              <a:t>8/27/24</a:t>
            </a:fld>
            <a:endParaRPr lang="en-US"/>
          </a:p>
        </p:txBody>
      </p:sp>
      <p:sp>
        <p:nvSpPr>
          <p:cNvPr id="5" name="Footer Placeholder 4">
            <a:extLst>
              <a:ext uri="{FF2B5EF4-FFF2-40B4-BE49-F238E27FC236}">
                <a16:creationId xmlns:a16="http://schemas.microsoft.com/office/drawing/2014/main" id="{1C314D88-B9A6-A944-BE97-A1E2B87C84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AB057-30B8-1A49-A997-20718090C733}"/>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2959544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32A2-3354-7041-876D-53D1ED8AF3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B879F7-FE5B-024F-AAB9-5226470021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2D15A8-D8B8-C84E-A314-DE4ADB95F1A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9E24CA-7BF9-A148-B7EB-BB5A4AB63AEB}"/>
              </a:ext>
            </a:extLst>
          </p:cNvPr>
          <p:cNvSpPr>
            <a:spLocks noGrp="1"/>
          </p:cNvSpPr>
          <p:nvPr>
            <p:ph type="dt" sz="half" idx="10"/>
          </p:nvPr>
        </p:nvSpPr>
        <p:spPr/>
        <p:txBody>
          <a:bodyPr/>
          <a:lstStyle/>
          <a:p>
            <a:fld id="{9F4DB678-76E3-A549-86E1-E949BEA37D54}" type="datetimeFigureOut">
              <a:rPr lang="en-US" smtClean="0"/>
              <a:t>8/27/24</a:t>
            </a:fld>
            <a:endParaRPr lang="en-US"/>
          </a:p>
        </p:txBody>
      </p:sp>
      <p:sp>
        <p:nvSpPr>
          <p:cNvPr id="6" name="Footer Placeholder 5">
            <a:extLst>
              <a:ext uri="{FF2B5EF4-FFF2-40B4-BE49-F238E27FC236}">
                <a16:creationId xmlns:a16="http://schemas.microsoft.com/office/drawing/2014/main" id="{5801F5BC-5DF1-ED45-85DD-AB5166AEAD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9EB75-B03C-A14C-AB3D-3FAD6D1070E6}"/>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4057697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823F-790E-8043-B30A-D06A845495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F0C9B4-8D83-4544-ADBC-D5D0B5F5D3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B736019-CFFB-2241-8465-1520AC23BC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59B058-6BD3-B84F-A11A-D81E8A9532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BC9BA2-20FA-CC49-9D5D-133FA1CDCBB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1C710E-C6C2-6C47-BAF4-E906B727F6D3}"/>
              </a:ext>
            </a:extLst>
          </p:cNvPr>
          <p:cNvSpPr>
            <a:spLocks noGrp="1"/>
          </p:cNvSpPr>
          <p:nvPr>
            <p:ph type="dt" sz="half" idx="10"/>
          </p:nvPr>
        </p:nvSpPr>
        <p:spPr/>
        <p:txBody>
          <a:bodyPr/>
          <a:lstStyle/>
          <a:p>
            <a:fld id="{9F4DB678-76E3-A549-86E1-E949BEA37D54}" type="datetimeFigureOut">
              <a:rPr lang="en-US" smtClean="0"/>
              <a:t>8/27/24</a:t>
            </a:fld>
            <a:endParaRPr lang="en-US"/>
          </a:p>
        </p:txBody>
      </p:sp>
      <p:sp>
        <p:nvSpPr>
          <p:cNvPr id="8" name="Footer Placeholder 7">
            <a:extLst>
              <a:ext uri="{FF2B5EF4-FFF2-40B4-BE49-F238E27FC236}">
                <a16:creationId xmlns:a16="http://schemas.microsoft.com/office/drawing/2014/main" id="{4D2A921B-5AFC-CC46-816B-2DAEE27B2B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051230-D693-B945-8391-683EC659908A}"/>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781329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C7C5C-F4D5-F94B-8B67-E3C57EC574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52E5E6-FBC8-E94E-A628-58E92801AFBC}"/>
              </a:ext>
            </a:extLst>
          </p:cNvPr>
          <p:cNvSpPr>
            <a:spLocks noGrp="1"/>
          </p:cNvSpPr>
          <p:nvPr>
            <p:ph type="dt" sz="half" idx="10"/>
          </p:nvPr>
        </p:nvSpPr>
        <p:spPr/>
        <p:txBody>
          <a:bodyPr/>
          <a:lstStyle/>
          <a:p>
            <a:fld id="{9F4DB678-76E3-A549-86E1-E949BEA37D54}" type="datetimeFigureOut">
              <a:rPr lang="en-US" smtClean="0"/>
              <a:t>8/27/24</a:t>
            </a:fld>
            <a:endParaRPr lang="en-US"/>
          </a:p>
        </p:txBody>
      </p:sp>
      <p:sp>
        <p:nvSpPr>
          <p:cNvPr id="4" name="Footer Placeholder 3">
            <a:extLst>
              <a:ext uri="{FF2B5EF4-FFF2-40B4-BE49-F238E27FC236}">
                <a16:creationId xmlns:a16="http://schemas.microsoft.com/office/drawing/2014/main" id="{D01ACE76-F7FA-9242-89B7-1237A5A12E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481BC7-68EB-A441-93F4-B60671CD6742}"/>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3013847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EB366-DA36-4449-A34A-C7E613054000}"/>
              </a:ext>
            </a:extLst>
          </p:cNvPr>
          <p:cNvSpPr>
            <a:spLocks noGrp="1"/>
          </p:cNvSpPr>
          <p:nvPr>
            <p:ph type="dt" sz="half" idx="10"/>
          </p:nvPr>
        </p:nvSpPr>
        <p:spPr/>
        <p:txBody>
          <a:bodyPr/>
          <a:lstStyle/>
          <a:p>
            <a:fld id="{9F4DB678-76E3-A549-86E1-E949BEA37D54}" type="datetimeFigureOut">
              <a:rPr lang="en-US" smtClean="0"/>
              <a:t>8/27/24</a:t>
            </a:fld>
            <a:endParaRPr lang="en-US"/>
          </a:p>
        </p:txBody>
      </p:sp>
      <p:sp>
        <p:nvSpPr>
          <p:cNvPr id="3" name="Footer Placeholder 2">
            <a:extLst>
              <a:ext uri="{FF2B5EF4-FFF2-40B4-BE49-F238E27FC236}">
                <a16:creationId xmlns:a16="http://schemas.microsoft.com/office/drawing/2014/main" id="{9B5EB5B3-95B5-D24C-A04B-A3B8DFA2D3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596449-C243-764F-91E9-5CBEEE40E4E3}"/>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3663468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8C1A-A88A-9646-A55C-A51DD2BC2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060DBE-F7CB-694A-B523-9F56930A2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4AE447-D827-4B48-A4A9-74C215E1B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5C6D6B-4FC5-8144-97F8-26FA6471B342}"/>
              </a:ext>
            </a:extLst>
          </p:cNvPr>
          <p:cNvSpPr>
            <a:spLocks noGrp="1"/>
          </p:cNvSpPr>
          <p:nvPr>
            <p:ph type="dt" sz="half" idx="10"/>
          </p:nvPr>
        </p:nvSpPr>
        <p:spPr/>
        <p:txBody>
          <a:bodyPr/>
          <a:lstStyle/>
          <a:p>
            <a:fld id="{9F4DB678-76E3-A549-86E1-E949BEA37D54}" type="datetimeFigureOut">
              <a:rPr lang="en-US" smtClean="0"/>
              <a:t>8/27/24</a:t>
            </a:fld>
            <a:endParaRPr lang="en-US"/>
          </a:p>
        </p:txBody>
      </p:sp>
      <p:sp>
        <p:nvSpPr>
          <p:cNvPr id="6" name="Footer Placeholder 5">
            <a:extLst>
              <a:ext uri="{FF2B5EF4-FFF2-40B4-BE49-F238E27FC236}">
                <a16:creationId xmlns:a16="http://schemas.microsoft.com/office/drawing/2014/main" id="{87119E34-33C5-464F-8F78-B1F270156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538614-BFB2-9B4E-BD63-F79A2CAF0EC6}"/>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36047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C930-9336-D44F-8D17-0AACFA9B94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E38A25-7A05-5F47-B2A1-48E8CBDF96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05D40A-AF53-3D4E-A642-F2DB763BD0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85DE29-BB9A-344A-830B-6C144558B5CA}"/>
              </a:ext>
            </a:extLst>
          </p:cNvPr>
          <p:cNvSpPr>
            <a:spLocks noGrp="1"/>
          </p:cNvSpPr>
          <p:nvPr>
            <p:ph type="dt" sz="half" idx="10"/>
          </p:nvPr>
        </p:nvSpPr>
        <p:spPr/>
        <p:txBody>
          <a:bodyPr/>
          <a:lstStyle/>
          <a:p>
            <a:fld id="{9F4DB678-76E3-A549-86E1-E949BEA37D54}" type="datetimeFigureOut">
              <a:rPr lang="en-US" smtClean="0"/>
              <a:t>8/27/24</a:t>
            </a:fld>
            <a:endParaRPr lang="en-US"/>
          </a:p>
        </p:txBody>
      </p:sp>
      <p:sp>
        <p:nvSpPr>
          <p:cNvPr id="6" name="Footer Placeholder 5">
            <a:extLst>
              <a:ext uri="{FF2B5EF4-FFF2-40B4-BE49-F238E27FC236}">
                <a16:creationId xmlns:a16="http://schemas.microsoft.com/office/drawing/2014/main" id="{A5E9D935-7D6C-DA48-B694-CC76925E76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19A411-FA05-734D-8BDE-B0460B791ABB}"/>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3520984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A3429A-06C3-1C47-81FC-D0038D38A7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792A79-2BE9-CF4D-B8D5-724EAC786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4001D-5F68-1144-8E2C-E584582A4A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4DB678-76E3-A549-86E1-E949BEA37D54}" type="datetimeFigureOut">
              <a:rPr lang="en-US" smtClean="0"/>
              <a:t>8/27/24</a:t>
            </a:fld>
            <a:endParaRPr lang="en-US"/>
          </a:p>
        </p:txBody>
      </p:sp>
      <p:sp>
        <p:nvSpPr>
          <p:cNvPr id="5" name="Footer Placeholder 4">
            <a:extLst>
              <a:ext uri="{FF2B5EF4-FFF2-40B4-BE49-F238E27FC236}">
                <a16:creationId xmlns:a16="http://schemas.microsoft.com/office/drawing/2014/main" id="{33889038-EEED-DC48-AA5C-77D4FCE5C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DBD0BE-E11D-7F40-9BD5-2F1ACD358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D8846-708B-B44D-BB7E-A6F1CECF9505}" type="slidenum">
              <a:rPr lang="en-US" smtClean="0"/>
              <a:t>‹#›</a:t>
            </a:fld>
            <a:endParaRPr lang="en-US"/>
          </a:p>
        </p:txBody>
      </p:sp>
    </p:spTree>
    <p:extLst>
      <p:ext uri="{BB962C8B-B14F-4D97-AF65-F5344CB8AC3E}">
        <p14:creationId xmlns:p14="http://schemas.microsoft.com/office/powerpoint/2010/main" val="1776450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1/relationships/webextension" Target="../webextensions/webextension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honors.uconn.edu/honors-course-conversion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Beta_sheet" TargetMode="External"/><Relationship Id="rId2" Type="http://schemas.openxmlformats.org/officeDocument/2006/relationships/image" Target="../media/image24.tiff"/><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en.wikipedia.org/wiki/Beta_barre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Alpha_helix"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hyperlink" Target="https://en.wikipedia.org/wiki/Hemoglobin"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Peptide_bond" TargetMode="External"/><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0.gif"/></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hyperlink" Target="http://www.rbvi.ucsf.edu/chimera/"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youtube.com/results?search_query=UCSF+chimera+tutorial" TargetMode="External"/><Relationship Id="rId5" Type="http://schemas.openxmlformats.org/officeDocument/2006/relationships/hyperlink" Target="http://www.rbvi.ucsf.edu/chimera/tutorials.html" TargetMode="External"/><Relationship Id="rId4" Type="http://schemas.openxmlformats.org/officeDocument/2006/relationships/hyperlink" Target="https://www.rbvi.ucsf.edu/chimerax/"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en.wikipedia.org/wiki/N-acetylglucosamin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youtube.com/watch?v=7Hk9jct2oz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X_tYrnv_o6A?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1/relationships/webextension" Target="../webextensions/webextension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9A566560-8951-C14D-A293-5B7B12701143}"/>
              </a:ext>
            </a:extLst>
          </p:cNvPr>
          <p:cNvSpPr>
            <a:spLocks noGrp="1"/>
          </p:cNvSpPr>
          <p:nvPr>
            <p:ph type="ctrTitle"/>
          </p:nvPr>
        </p:nvSpPr>
        <p:spPr>
          <a:xfrm>
            <a:off x="1524000" y="963337"/>
            <a:ext cx="9144000" cy="1302785"/>
          </a:xfrm>
        </p:spPr>
        <p:txBody>
          <a:bodyPr/>
          <a:lstStyle/>
          <a:p>
            <a:pPr eaLnBrk="1" hangingPunct="1"/>
            <a:r>
              <a:rPr lang="en-US" altLang="en-US" dirty="0">
                <a:ea typeface="ＭＳ Ｐゴシック" panose="020B0600070205080204" pitchFamily="34" charset="-128"/>
              </a:rPr>
              <a:t>MCB3421 2024</a:t>
            </a:r>
          </a:p>
        </p:txBody>
      </p:sp>
      <p:sp>
        <p:nvSpPr>
          <p:cNvPr id="3" name="Subtitle 2">
            <a:extLst>
              <a:ext uri="{FF2B5EF4-FFF2-40B4-BE49-F238E27FC236}">
                <a16:creationId xmlns:a16="http://schemas.microsoft.com/office/drawing/2014/main" id="{A2586AB3-F46F-8E43-9FDF-D496A77ED3B8}"/>
              </a:ext>
            </a:extLst>
          </p:cNvPr>
          <p:cNvSpPr>
            <a:spLocks noGrp="1"/>
          </p:cNvSpPr>
          <p:nvPr>
            <p:ph type="subTitle" idx="1"/>
          </p:nvPr>
        </p:nvSpPr>
        <p:spPr>
          <a:xfrm>
            <a:off x="1524000" y="2611058"/>
            <a:ext cx="9144000" cy="1655762"/>
          </a:xfrm>
        </p:spPr>
        <p:txBody>
          <a:bodyPr rtlCol="0">
            <a:normAutofit/>
          </a:bodyPr>
          <a:lstStyle/>
          <a:p>
            <a:pPr>
              <a:defRPr/>
            </a:pPr>
            <a:r>
              <a:rPr lang="en-US" dirty="0">
                <a:ea typeface="+mn-ea"/>
                <a:cs typeface="+mn-cs"/>
              </a:rPr>
              <a:t>Class 2</a:t>
            </a:r>
          </a:p>
        </p:txBody>
      </p:sp>
      <p:sp>
        <p:nvSpPr>
          <p:cNvPr id="2" name="TextBox 1">
            <a:extLst>
              <a:ext uri="{FF2B5EF4-FFF2-40B4-BE49-F238E27FC236}">
                <a16:creationId xmlns:a16="http://schemas.microsoft.com/office/drawing/2014/main" id="{62E43DA2-A6F3-5341-855B-8E38B68EAC29}"/>
              </a:ext>
            </a:extLst>
          </p:cNvPr>
          <p:cNvSpPr txBox="1"/>
          <p:nvPr/>
        </p:nvSpPr>
        <p:spPr>
          <a:xfrm>
            <a:off x="4699624" y="4306957"/>
            <a:ext cx="2792752" cy="646331"/>
          </a:xfrm>
          <a:prstGeom prst="rect">
            <a:avLst/>
          </a:prstGeom>
          <a:noFill/>
        </p:spPr>
        <p:txBody>
          <a:bodyPr wrap="none" rtlCol="0">
            <a:spAutoFit/>
          </a:bodyPr>
          <a:lstStyle/>
          <a:p>
            <a:r>
              <a:rPr lang="en-US" dirty="0"/>
              <a:t>Basics of Molecular Biology </a:t>
            </a:r>
            <a:br>
              <a:rPr lang="en-US" dirty="0"/>
            </a:br>
            <a:r>
              <a:rPr lang="en-US" dirty="0"/>
              <a:t>Intro to Protein Structure</a:t>
            </a:r>
          </a:p>
        </p:txBody>
      </p:sp>
    </p:spTree>
    <p:extLst>
      <p:ext uri="{BB962C8B-B14F-4D97-AF65-F5344CB8AC3E}">
        <p14:creationId xmlns:p14="http://schemas.microsoft.com/office/powerpoint/2010/main" val="2394311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B10C62F-FA4F-FF4B-84ED-A34A8094B9C0}"/>
              </a:ext>
            </a:extLst>
          </p:cNvPr>
          <p:cNvSpPr>
            <a:spLocks noGrp="1" noChangeArrowheads="1"/>
          </p:cNvSpPr>
          <p:nvPr>
            <p:ph type="title"/>
          </p:nvPr>
        </p:nvSpPr>
        <p:spPr>
          <a:xfrm>
            <a:off x="1524000" y="120650"/>
            <a:ext cx="7772400" cy="1143000"/>
          </a:xfrm>
        </p:spPr>
        <p:txBody>
          <a:bodyPr>
            <a:normAutofit fontScale="90000"/>
          </a:bodyPr>
          <a:lstStyle/>
          <a:p>
            <a:pPr algn="l" eaLnBrk="1" hangingPunct="1"/>
            <a:r>
              <a:rPr lang="en-US" altLang="en-US"/>
              <a:t>RNA processing</a:t>
            </a:r>
            <a:br>
              <a:rPr lang="en-US" altLang="en-US"/>
            </a:br>
            <a:endParaRPr lang="en-US" altLang="en-US"/>
          </a:p>
        </p:txBody>
      </p:sp>
      <p:sp>
        <p:nvSpPr>
          <p:cNvPr id="21506" name="Rectangle 3">
            <a:extLst>
              <a:ext uri="{FF2B5EF4-FFF2-40B4-BE49-F238E27FC236}">
                <a16:creationId xmlns:a16="http://schemas.microsoft.com/office/drawing/2014/main" id="{FF4159CD-0D18-534D-8F25-B1FB922F2A12}"/>
              </a:ext>
            </a:extLst>
          </p:cNvPr>
          <p:cNvSpPr>
            <a:spLocks noGrp="1" noChangeArrowheads="1"/>
          </p:cNvSpPr>
          <p:nvPr>
            <p:ph type="body" idx="1"/>
          </p:nvPr>
        </p:nvSpPr>
        <p:spPr>
          <a:xfrm>
            <a:off x="2039938" y="6070600"/>
            <a:ext cx="7772400" cy="711200"/>
          </a:xfrm>
        </p:spPr>
        <p:txBody>
          <a:bodyPr>
            <a:normAutofit fontScale="92500" lnSpcReduction="10000"/>
          </a:bodyPr>
          <a:lstStyle/>
          <a:p>
            <a:pPr eaLnBrk="1" hangingPunct="1">
              <a:lnSpc>
                <a:spcPct val="90000"/>
              </a:lnSpc>
            </a:pPr>
            <a:r>
              <a:rPr lang="en-US" altLang="en-US" sz="2000" dirty="0"/>
              <a:t>Intron types </a:t>
            </a:r>
          </a:p>
          <a:p>
            <a:pPr eaLnBrk="1" hangingPunct="1">
              <a:lnSpc>
                <a:spcPct val="90000"/>
              </a:lnSpc>
            </a:pPr>
            <a:r>
              <a:rPr lang="en-US" altLang="en-US" sz="2000" dirty="0"/>
              <a:t>RNA can be the catalyst</a:t>
            </a:r>
            <a:endParaRPr lang="en-US" altLang="en-US" dirty="0"/>
          </a:p>
        </p:txBody>
      </p:sp>
      <p:pic>
        <p:nvPicPr>
          <p:cNvPr id="21507" name="Picture 4" descr="1">
            <a:extLst>
              <a:ext uri="{FF2B5EF4-FFF2-40B4-BE49-F238E27FC236}">
                <a16:creationId xmlns:a16="http://schemas.microsoft.com/office/drawing/2014/main" id="{B6AD5502-53E6-034E-9582-FC3C170CC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3416300"/>
            <a:ext cx="8555038"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Pre-mRNA_to_mRNA">
            <a:extLst>
              <a:ext uri="{FF2B5EF4-FFF2-40B4-BE49-F238E27FC236}">
                <a16:creationId xmlns:a16="http://schemas.microsoft.com/office/drawing/2014/main" id="{14030253-604F-A44C-9A24-7D6A02AC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900" y="989013"/>
            <a:ext cx="844708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6">
            <a:extLst>
              <a:ext uri="{FF2B5EF4-FFF2-40B4-BE49-F238E27FC236}">
                <a16:creationId xmlns:a16="http://schemas.microsoft.com/office/drawing/2014/main" id="{C2FCC7E5-A845-FC45-A77E-5039FBD5885A}"/>
              </a:ext>
            </a:extLst>
          </p:cNvPr>
          <p:cNvSpPr txBox="1">
            <a:spLocks noChangeArrowheads="1"/>
          </p:cNvSpPr>
          <p:nvPr/>
        </p:nvSpPr>
        <p:spPr bwMode="auto">
          <a:xfrm>
            <a:off x="1609726" y="2441575"/>
            <a:ext cx="9058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Wingdings" pitchFamily="2" charset="2"/>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Wingdings" pitchFamily="2" charset="2"/>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1400">
                <a:latin typeface="Helvetica" pitchFamily="2" charset="0"/>
              </a:rPr>
              <a:t>Simple illustration of a pre-mRNA, with introns (top). After the introns have been removed via splicing, the mature mRNA sequence is ready for translation (bottom).</a:t>
            </a:r>
          </a:p>
        </p:txBody>
      </p:sp>
    </p:spTree>
    <p:extLst>
      <p:ext uri="{BB962C8B-B14F-4D97-AF65-F5344CB8AC3E}">
        <p14:creationId xmlns:p14="http://schemas.microsoft.com/office/powerpoint/2010/main" val="2203313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D6224025-B5CA-DA47-8846-39F9A771CA94}"/>
              </a:ext>
            </a:extLst>
          </p:cNvPr>
          <p:cNvSpPr>
            <a:spLocks noGrp="1" noChangeArrowheads="1"/>
          </p:cNvSpPr>
          <p:nvPr>
            <p:ph type="title"/>
          </p:nvPr>
        </p:nvSpPr>
        <p:spPr/>
        <p:txBody>
          <a:bodyPr/>
          <a:lstStyle/>
          <a:p>
            <a:pPr eaLnBrk="1" hangingPunct="1"/>
            <a:r>
              <a:rPr lang="en-US" altLang="en-US" dirty="0"/>
              <a:t>Self-splicing introns </a:t>
            </a:r>
          </a:p>
        </p:txBody>
      </p:sp>
      <p:pic>
        <p:nvPicPr>
          <p:cNvPr id="21507" name="Picture 4" descr="1">
            <a:extLst>
              <a:ext uri="{FF2B5EF4-FFF2-40B4-BE49-F238E27FC236}">
                <a16:creationId xmlns:a16="http://schemas.microsoft.com/office/drawing/2014/main" id="{C3ED0315-C424-F74A-89CC-192542621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9181" y="1820985"/>
            <a:ext cx="7714600" cy="453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0464CD9A-F693-AA4A-870B-93BF28CE5C2C}"/>
              </a:ext>
            </a:extLst>
          </p:cNvPr>
          <p:cNvSpPr>
            <a:spLocks noGrp="1" noChangeArrowheads="1"/>
          </p:cNvSpPr>
          <p:nvPr>
            <p:ph type="title"/>
          </p:nvPr>
        </p:nvSpPr>
        <p:spPr>
          <a:xfrm>
            <a:off x="710711" y="525708"/>
            <a:ext cx="5829300" cy="714375"/>
          </a:xfrm>
        </p:spPr>
        <p:txBody>
          <a:bodyPr>
            <a:normAutofit/>
          </a:bodyPr>
          <a:lstStyle/>
          <a:p>
            <a:pPr algn="l" eaLnBrk="1" hangingPunct="1"/>
            <a:r>
              <a:rPr lang="en-US" altLang="en-US" dirty="0"/>
              <a:t>Group II intron</a:t>
            </a:r>
          </a:p>
        </p:txBody>
      </p:sp>
      <p:pic>
        <p:nvPicPr>
          <p:cNvPr id="23554" name="Picture 4" descr="IntronGroupII">
            <a:extLst>
              <a:ext uri="{FF2B5EF4-FFF2-40B4-BE49-F238E27FC236}">
                <a16:creationId xmlns:a16="http://schemas.microsoft.com/office/drawing/2014/main" id="{8E3917B0-3A5E-7E44-9EE8-8F91E6E89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736" y="1173741"/>
            <a:ext cx="5829300" cy="537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994" y="1260388"/>
            <a:ext cx="8033131" cy="34444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3759" y="3209831"/>
            <a:ext cx="3922776" cy="2990088"/>
          </a:xfrm>
          <a:prstGeom prst="rect">
            <a:avLst/>
          </a:prstGeom>
        </p:spPr>
      </p:pic>
    </p:spTree>
    <p:extLst>
      <p:ext uri="{BB962C8B-B14F-4D97-AF65-F5344CB8AC3E}">
        <p14:creationId xmlns:p14="http://schemas.microsoft.com/office/powerpoint/2010/main" val="3464051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B378CC6E-2EB1-AE4A-81DD-A8D6226E49F0}"/>
              </a:ext>
            </a:extLst>
          </p:cNvPr>
          <p:cNvPicPr>
            <a:picLocks noChangeAspect="1"/>
          </p:cNvPicPr>
          <p:nvPr/>
        </p:nvPicPr>
        <p:blipFill>
          <a:blip r:embed="rId3"/>
          <a:stretch>
            <a:fillRect/>
          </a:stretch>
        </p:blipFill>
        <p:spPr>
          <a:xfrm>
            <a:off x="8936298" y="4594350"/>
            <a:ext cx="2676312" cy="1565363"/>
          </a:xfrm>
          <a:prstGeom prst="rect">
            <a:avLst/>
          </a:prstGeom>
        </p:spPr>
      </p:pic>
      <p:pic>
        <p:nvPicPr>
          <p:cNvPr id="78" name="Picture 77">
            <a:extLst>
              <a:ext uri="{FF2B5EF4-FFF2-40B4-BE49-F238E27FC236}">
                <a16:creationId xmlns:a16="http://schemas.microsoft.com/office/drawing/2014/main" id="{8E1A2E40-9B17-5741-9ACF-E65EBA432292}"/>
              </a:ext>
            </a:extLst>
          </p:cNvPr>
          <p:cNvPicPr>
            <a:picLocks noChangeAspect="1"/>
          </p:cNvPicPr>
          <p:nvPr/>
        </p:nvPicPr>
        <p:blipFill>
          <a:blip r:embed="rId4"/>
          <a:stretch>
            <a:fillRect/>
          </a:stretch>
        </p:blipFill>
        <p:spPr>
          <a:xfrm>
            <a:off x="7960039" y="2818029"/>
            <a:ext cx="1990867" cy="1594359"/>
          </a:xfrm>
          <a:prstGeom prst="rect">
            <a:avLst/>
          </a:prstGeom>
        </p:spPr>
      </p:pic>
      <p:pic>
        <p:nvPicPr>
          <p:cNvPr id="47" name="Picture 46">
            <a:extLst>
              <a:ext uri="{FF2B5EF4-FFF2-40B4-BE49-F238E27FC236}">
                <a16:creationId xmlns:a16="http://schemas.microsoft.com/office/drawing/2014/main" id="{654B9177-8E34-9D43-A087-F2822D6A85A8}"/>
              </a:ext>
            </a:extLst>
          </p:cNvPr>
          <p:cNvPicPr>
            <a:picLocks noChangeAspect="1"/>
          </p:cNvPicPr>
          <p:nvPr/>
        </p:nvPicPr>
        <p:blipFill>
          <a:blip r:embed="rId5"/>
          <a:stretch>
            <a:fillRect/>
          </a:stretch>
        </p:blipFill>
        <p:spPr>
          <a:xfrm>
            <a:off x="1928944" y="4104148"/>
            <a:ext cx="1223484" cy="2125112"/>
          </a:xfrm>
          <a:prstGeom prst="rect">
            <a:avLst/>
          </a:prstGeom>
        </p:spPr>
      </p:pic>
      <p:sp>
        <p:nvSpPr>
          <p:cNvPr id="4" name="TextBox 3">
            <a:extLst>
              <a:ext uri="{FF2B5EF4-FFF2-40B4-BE49-F238E27FC236}">
                <a16:creationId xmlns:a16="http://schemas.microsoft.com/office/drawing/2014/main" id="{83C3D000-9DA0-3743-BA41-812FB83AFDD5}"/>
              </a:ext>
            </a:extLst>
          </p:cNvPr>
          <p:cNvSpPr txBox="1"/>
          <p:nvPr/>
        </p:nvSpPr>
        <p:spPr>
          <a:xfrm>
            <a:off x="2280498" y="123943"/>
            <a:ext cx="2244076" cy="523220"/>
          </a:xfrm>
          <a:prstGeom prst="rect">
            <a:avLst/>
          </a:prstGeom>
          <a:noFill/>
        </p:spPr>
        <p:txBody>
          <a:bodyPr wrap="none" rtlCol="0">
            <a:spAutoFit/>
          </a:bodyPr>
          <a:lstStyle/>
          <a:p>
            <a:r>
              <a:rPr lang="en-US" sz="2800" dirty="0"/>
              <a:t>Group I Intron</a:t>
            </a:r>
          </a:p>
        </p:txBody>
      </p:sp>
      <p:sp>
        <p:nvSpPr>
          <p:cNvPr id="5" name="TextBox 4">
            <a:extLst>
              <a:ext uri="{FF2B5EF4-FFF2-40B4-BE49-F238E27FC236}">
                <a16:creationId xmlns:a16="http://schemas.microsoft.com/office/drawing/2014/main" id="{E6F1EE07-504C-7A42-B548-888779CD4121}"/>
              </a:ext>
            </a:extLst>
          </p:cNvPr>
          <p:cNvSpPr txBox="1"/>
          <p:nvPr/>
        </p:nvSpPr>
        <p:spPr>
          <a:xfrm>
            <a:off x="8665868" y="123943"/>
            <a:ext cx="1025474" cy="523220"/>
          </a:xfrm>
          <a:prstGeom prst="rect">
            <a:avLst/>
          </a:prstGeom>
          <a:noFill/>
        </p:spPr>
        <p:txBody>
          <a:bodyPr wrap="square" rtlCol="0">
            <a:spAutoFit/>
          </a:bodyPr>
          <a:lstStyle/>
          <a:p>
            <a:r>
              <a:rPr lang="en-US" sz="2800" dirty="0"/>
              <a:t>Intein</a:t>
            </a:r>
          </a:p>
        </p:txBody>
      </p:sp>
      <p:cxnSp>
        <p:nvCxnSpPr>
          <p:cNvPr id="7" name="Straight Connector 6">
            <a:extLst>
              <a:ext uri="{FF2B5EF4-FFF2-40B4-BE49-F238E27FC236}">
                <a16:creationId xmlns:a16="http://schemas.microsoft.com/office/drawing/2014/main" id="{FECE1B52-01BA-7F42-8310-72BA21421464}"/>
              </a:ext>
            </a:extLst>
          </p:cNvPr>
          <p:cNvCxnSpPr/>
          <p:nvPr/>
        </p:nvCxnSpPr>
        <p:spPr>
          <a:xfrm>
            <a:off x="1972788" y="1561763"/>
            <a:ext cx="3034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5614414-2C9F-BE40-935F-96534B19F148}"/>
              </a:ext>
            </a:extLst>
          </p:cNvPr>
          <p:cNvCxnSpPr>
            <a:cxnSpLocks/>
          </p:cNvCxnSpPr>
          <p:nvPr/>
        </p:nvCxnSpPr>
        <p:spPr>
          <a:xfrm>
            <a:off x="2466401" y="1561763"/>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7489BC0-3CE1-0C4A-AB6D-25FCAC60E85F}"/>
              </a:ext>
            </a:extLst>
          </p:cNvPr>
          <p:cNvCxnSpPr>
            <a:cxnSpLocks/>
          </p:cNvCxnSpPr>
          <p:nvPr/>
        </p:nvCxnSpPr>
        <p:spPr>
          <a:xfrm>
            <a:off x="2940459" y="1561763"/>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86E34EA-48F8-F547-A607-553BB35649A0}"/>
              </a:ext>
            </a:extLst>
          </p:cNvPr>
          <p:cNvSpPr txBox="1"/>
          <p:nvPr/>
        </p:nvSpPr>
        <p:spPr>
          <a:xfrm>
            <a:off x="1143559" y="1377097"/>
            <a:ext cx="609462" cy="369332"/>
          </a:xfrm>
          <a:prstGeom prst="rect">
            <a:avLst/>
          </a:prstGeom>
          <a:noFill/>
        </p:spPr>
        <p:txBody>
          <a:bodyPr wrap="none" rtlCol="0">
            <a:spAutoFit/>
          </a:bodyPr>
          <a:lstStyle/>
          <a:p>
            <a:r>
              <a:rPr lang="en-US" dirty="0"/>
              <a:t>DNA</a:t>
            </a:r>
          </a:p>
        </p:txBody>
      </p:sp>
      <p:cxnSp>
        <p:nvCxnSpPr>
          <p:cNvPr id="14" name="Straight Connector 13">
            <a:extLst>
              <a:ext uri="{FF2B5EF4-FFF2-40B4-BE49-F238E27FC236}">
                <a16:creationId xmlns:a16="http://schemas.microsoft.com/office/drawing/2014/main" id="{8F3A7119-16B5-DB4E-9E93-56618371E451}"/>
              </a:ext>
            </a:extLst>
          </p:cNvPr>
          <p:cNvCxnSpPr/>
          <p:nvPr/>
        </p:nvCxnSpPr>
        <p:spPr>
          <a:xfrm>
            <a:off x="1964696" y="2458630"/>
            <a:ext cx="3034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49BEC8E-F493-D84D-BE2B-8087EF430076}"/>
              </a:ext>
            </a:extLst>
          </p:cNvPr>
          <p:cNvCxnSpPr>
            <a:cxnSpLocks/>
          </p:cNvCxnSpPr>
          <p:nvPr/>
        </p:nvCxnSpPr>
        <p:spPr>
          <a:xfrm>
            <a:off x="2458309" y="2458630"/>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6A5E1DD-CDB5-EF46-A051-4C413540DA01}"/>
              </a:ext>
            </a:extLst>
          </p:cNvPr>
          <p:cNvCxnSpPr>
            <a:cxnSpLocks/>
          </p:cNvCxnSpPr>
          <p:nvPr/>
        </p:nvCxnSpPr>
        <p:spPr>
          <a:xfrm>
            <a:off x="2932367" y="2458630"/>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FD6A89B-0C2F-AA43-866F-209CC1AD6247}"/>
              </a:ext>
            </a:extLst>
          </p:cNvPr>
          <p:cNvSpPr txBox="1"/>
          <p:nvPr/>
        </p:nvSpPr>
        <p:spPr>
          <a:xfrm>
            <a:off x="1143559" y="2027840"/>
            <a:ext cx="776175" cy="923330"/>
          </a:xfrm>
          <a:prstGeom prst="rect">
            <a:avLst/>
          </a:prstGeom>
          <a:noFill/>
        </p:spPr>
        <p:txBody>
          <a:bodyPr wrap="none" rtlCol="0">
            <a:spAutoFit/>
          </a:bodyPr>
          <a:lstStyle/>
          <a:p>
            <a:r>
              <a:rPr lang="en-US" dirty="0"/>
              <a:t>mRNA</a:t>
            </a:r>
          </a:p>
          <a:p>
            <a:r>
              <a:rPr lang="en-US" dirty="0"/>
              <a:t>or </a:t>
            </a:r>
            <a:br>
              <a:rPr lang="en-US" dirty="0"/>
            </a:br>
            <a:r>
              <a:rPr lang="en-US" dirty="0"/>
              <a:t>rRNA </a:t>
            </a:r>
          </a:p>
        </p:txBody>
      </p:sp>
      <p:cxnSp>
        <p:nvCxnSpPr>
          <p:cNvPr id="18" name="Straight Connector 17">
            <a:extLst>
              <a:ext uri="{FF2B5EF4-FFF2-40B4-BE49-F238E27FC236}">
                <a16:creationId xmlns:a16="http://schemas.microsoft.com/office/drawing/2014/main" id="{2E7BFDD8-2F8B-5146-9948-F2034ABE5A0B}"/>
              </a:ext>
            </a:extLst>
          </p:cNvPr>
          <p:cNvCxnSpPr>
            <a:cxnSpLocks/>
          </p:cNvCxnSpPr>
          <p:nvPr/>
        </p:nvCxnSpPr>
        <p:spPr>
          <a:xfrm>
            <a:off x="2224418" y="3013609"/>
            <a:ext cx="109086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76C9260-096E-3C4B-A55C-04B9EFF1E722}"/>
              </a:ext>
            </a:extLst>
          </p:cNvPr>
          <p:cNvCxnSpPr>
            <a:cxnSpLocks/>
          </p:cNvCxnSpPr>
          <p:nvPr/>
        </p:nvCxnSpPr>
        <p:spPr>
          <a:xfrm>
            <a:off x="3461723" y="3013609"/>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F83B515-A11F-0C46-9352-4DF19BF529DA}"/>
              </a:ext>
            </a:extLst>
          </p:cNvPr>
          <p:cNvCxnSpPr>
            <a:cxnSpLocks/>
          </p:cNvCxnSpPr>
          <p:nvPr/>
        </p:nvCxnSpPr>
        <p:spPr>
          <a:xfrm>
            <a:off x="3887230" y="3013609"/>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643B2E02-CDD2-B647-8C38-DC8C956670DC}"/>
              </a:ext>
            </a:extLst>
          </p:cNvPr>
          <p:cNvCxnSpPr>
            <a:cxnSpLocks/>
          </p:cNvCxnSpPr>
          <p:nvPr/>
        </p:nvCxnSpPr>
        <p:spPr>
          <a:xfrm>
            <a:off x="2458309" y="2458631"/>
            <a:ext cx="392462" cy="55497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0FDD6C4-5BC7-CA4E-AFB2-1B0A2F43AD0B}"/>
              </a:ext>
            </a:extLst>
          </p:cNvPr>
          <p:cNvCxnSpPr>
            <a:cxnSpLocks/>
          </p:cNvCxnSpPr>
          <p:nvPr/>
        </p:nvCxnSpPr>
        <p:spPr>
          <a:xfrm flipH="1">
            <a:off x="2850771" y="2458631"/>
            <a:ext cx="1501074" cy="55497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54072954-9726-2A4D-9BED-8DC6800E59A6}"/>
              </a:ext>
            </a:extLst>
          </p:cNvPr>
          <p:cNvSpPr txBox="1"/>
          <p:nvPr/>
        </p:nvSpPr>
        <p:spPr>
          <a:xfrm>
            <a:off x="4330943" y="2592538"/>
            <a:ext cx="936475" cy="369332"/>
          </a:xfrm>
          <a:prstGeom prst="rect">
            <a:avLst/>
          </a:prstGeom>
          <a:noFill/>
        </p:spPr>
        <p:txBody>
          <a:bodyPr wrap="none" rtlCol="0">
            <a:spAutoFit/>
          </a:bodyPr>
          <a:lstStyle/>
          <a:p>
            <a:r>
              <a:rPr lang="en-US" i="1" dirty="0">
                <a:solidFill>
                  <a:schemeClr val="bg1">
                    <a:lumMod val="50000"/>
                  </a:schemeClr>
                </a:solidFill>
              </a:rPr>
              <a:t>splicing</a:t>
            </a:r>
            <a:r>
              <a:rPr lang="en-US" dirty="0"/>
              <a:t> </a:t>
            </a:r>
          </a:p>
        </p:txBody>
      </p:sp>
      <p:sp>
        <p:nvSpPr>
          <p:cNvPr id="38" name="TextBox 37">
            <a:extLst>
              <a:ext uri="{FF2B5EF4-FFF2-40B4-BE49-F238E27FC236}">
                <a16:creationId xmlns:a16="http://schemas.microsoft.com/office/drawing/2014/main" id="{19831986-696E-1D4B-ABF4-106184E17C74}"/>
              </a:ext>
            </a:extLst>
          </p:cNvPr>
          <p:cNvSpPr txBox="1"/>
          <p:nvPr/>
        </p:nvSpPr>
        <p:spPr>
          <a:xfrm>
            <a:off x="7323193" y="2432800"/>
            <a:ext cx="1205779" cy="369332"/>
          </a:xfrm>
          <a:prstGeom prst="rect">
            <a:avLst/>
          </a:prstGeom>
          <a:noFill/>
        </p:spPr>
        <p:txBody>
          <a:bodyPr wrap="square" rtlCol="0">
            <a:spAutoFit/>
          </a:bodyPr>
          <a:lstStyle/>
          <a:p>
            <a:r>
              <a:rPr lang="en-US" i="1" dirty="0">
                <a:solidFill>
                  <a:schemeClr val="bg1">
                    <a:lumMod val="50000"/>
                  </a:schemeClr>
                </a:solidFill>
              </a:rPr>
              <a:t>translation</a:t>
            </a:r>
          </a:p>
        </p:txBody>
      </p:sp>
      <p:cxnSp>
        <p:nvCxnSpPr>
          <p:cNvPr id="39" name="Straight Connector 38">
            <a:extLst>
              <a:ext uri="{FF2B5EF4-FFF2-40B4-BE49-F238E27FC236}">
                <a16:creationId xmlns:a16="http://schemas.microsoft.com/office/drawing/2014/main" id="{AFDB514B-735A-F044-9EB8-FA72905C0907}"/>
              </a:ext>
            </a:extLst>
          </p:cNvPr>
          <p:cNvCxnSpPr>
            <a:cxnSpLocks/>
          </p:cNvCxnSpPr>
          <p:nvPr/>
        </p:nvCxnSpPr>
        <p:spPr>
          <a:xfrm>
            <a:off x="2778568" y="3498355"/>
            <a:ext cx="0" cy="605793"/>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FFA7DEEE-0958-1644-ABA0-2FB5884F705D}"/>
              </a:ext>
            </a:extLst>
          </p:cNvPr>
          <p:cNvSpPr txBox="1"/>
          <p:nvPr/>
        </p:nvSpPr>
        <p:spPr>
          <a:xfrm>
            <a:off x="2446847" y="3064425"/>
            <a:ext cx="633700" cy="369332"/>
          </a:xfrm>
          <a:prstGeom prst="rect">
            <a:avLst/>
          </a:prstGeom>
          <a:noFill/>
        </p:spPr>
        <p:txBody>
          <a:bodyPr wrap="none" rtlCol="0">
            <a:spAutoFit/>
          </a:bodyPr>
          <a:lstStyle/>
          <a:p>
            <a:r>
              <a:rPr lang="en-US" dirty="0"/>
              <a:t>Exon</a:t>
            </a:r>
          </a:p>
        </p:txBody>
      </p:sp>
      <p:cxnSp>
        <p:nvCxnSpPr>
          <p:cNvPr id="43" name="Straight Connector 42">
            <a:extLst>
              <a:ext uri="{FF2B5EF4-FFF2-40B4-BE49-F238E27FC236}">
                <a16:creationId xmlns:a16="http://schemas.microsoft.com/office/drawing/2014/main" id="{04AA9186-A2BE-1E41-9452-D820555D55B9}"/>
              </a:ext>
            </a:extLst>
          </p:cNvPr>
          <p:cNvCxnSpPr>
            <a:cxnSpLocks/>
          </p:cNvCxnSpPr>
          <p:nvPr/>
        </p:nvCxnSpPr>
        <p:spPr>
          <a:xfrm flipH="1">
            <a:off x="8841249" y="2433720"/>
            <a:ext cx="10872" cy="378097"/>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96C3252C-F734-F44D-A423-5E3CF2B814CF}"/>
              </a:ext>
            </a:extLst>
          </p:cNvPr>
          <p:cNvSpPr txBox="1"/>
          <p:nvPr/>
        </p:nvSpPr>
        <p:spPr>
          <a:xfrm>
            <a:off x="3727739" y="3129020"/>
            <a:ext cx="1664815" cy="369332"/>
          </a:xfrm>
          <a:prstGeom prst="rect">
            <a:avLst/>
          </a:prstGeom>
          <a:noFill/>
        </p:spPr>
        <p:txBody>
          <a:bodyPr wrap="none" rtlCol="0">
            <a:spAutoFit/>
          </a:bodyPr>
          <a:lstStyle/>
          <a:p>
            <a:r>
              <a:rPr lang="en-US" dirty="0"/>
              <a:t>Intron with ORF</a:t>
            </a:r>
          </a:p>
        </p:txBody>
      </p:sp>
      <p:sp>
        <p:nvSpPr>
          <p:cNvPr id="46" name="TextBox 45">
            <a:extLst>
              <a:ext uri="{FF2B5EF4-FFF2-40B4-BE49-F238E27FC236}">
                <a16:creationId xmlns:a16="http://schemas.microsoft.com/office/drawing/2014/main" id="{F219CF83-8DD1-2246-81C4-7D6BD505898F}"/>
              </a:ext>
            </a:extLst>
          </p:cNvPr>
          <p:cNvSpPr txBox="1"/>
          <p:nvPr/>
        </p:nvSpPr>
        <p:spPr>
          <a:xfrm>
            <a:off x="1109913" y="4677197"/>
            <a:ext cx="919034" cy="369332"/>
          </a:xfrm>
          <a:prstGeom prst="rect">
            <a:avLst/>
          </a:prstGeom>
          <a:noFill/>
        </p:spPr>
        <p:txBody>
          <a:bodyPr wrap="none" rtlCol="0">
            <a:spAutoFit/>
          </a:bodyPr>
          <a:lstStyle/>
          <a:p>
            <a:r>
              <a:rPr lang="en-US" dirty="0"/>
              <a:t>Protein </a:t>
            </a:r>
          </a:p>
        </p:txBody>
      </p:sp>
      <p:sp>
        <p:nvSpPr>
          <p:cNvPr id="48" name="TextBox 47">
            <a:extLst>
              <a:ext uri="{FF2B5EF4-FFF2-40B4-BE49-F238E27FC236}">
                <a16:creationId xmlns:a16="http://schemas.microsoft.com/office/drawing/2014/main" id="{2B513DBB-EA35-BC4B-8E35-93024941543E}"/>
              </a:ext>
            </a:extLst>
          </p:cNvPr>
          <p:cNvSpPr txBox="1"/>
          <p:nvPr/>
        </p:nvSpPr>
        <p:spPr>
          <a:xfrm>
            <a:off x="1344889" y="6187340"/>
            <a:ext cx="1871218" cy="369332"/>
          </a:xfrm>
          <a:prstGeom prst="rect">
            <a:avLst/>
          </a:prstGeom>
          <a:noFill/>
        </p:spPr>
        <p:txBody>
          <a:bodyPr wrap="none" rtlCol="0">
            <a:spAutoFit/>
          </a:bodyPr>
          <a:lstStyle/>
          <a:p>
            <a:r>
              <a:rPr lang="en-US" dirty="0"/>
              <a:t>functional protein</a:t>
            </a:r>
          </a:p>
        </p:txBody>
      </p:sp>
      <p:pic>
        <p:nvPicPr>
          <p:cNvPr id="50" name="Picture 49">
            <a:extLst>
              <a:ext uri="{FF2B5EF4-FFF2-40B4-BE49-F238E27FC236}">
                <a16:creationId xmlns:a16="http://schemas.microsoft.com/office/drawing/2014/main" id="{C4ECE7C9-DD89-0E4C-BBBD-DEC47E2643ED}"/>
              </a:ext>
            </a:extLst>
          </p:cNvPr>
          <p:cNvPicPr>
            <a:picLocks noChangeAspect="1"/>
          </p:cNvPicPr>
          <p:nvPr/>
        </p:nvPicPr>
        <p:blipFill>
          <a:blip r:embed="rId6"/>
          <a:stretch>
            <a:fillRect/>
          </a:stretch>
        </p:blipFill>
        <p:spPr>
          <a:xfrm>
            <a:off x="3434486" y="4605975"/>
            <a:ext cx="1990946" cy="1063362"/>
          </a:xfrm>
          <a:prstGeom prst="rect">
            <a:avLst/>
          </a:prstGeom>
        </p:spPr>
      </p:pic>
      <p:sp>
        <p:nvSpPr>
          <p:cNvPr id="51" name="TextBox 50">
            <a:extLst>
              <a:ext uri="{FF2B5EF4-FFF2-40B4-BE49-F238E27FC236}">
                <a16:creationId xmlns:a16="http://schemas.microsoft.com/office/drawing/2014/main" id="{31A4179F-F3DE-BB4C-864E-D4C9E8CB10B4}"/>
              </a:ext>
            </a:extLst>
          </p:cNvPr>
          <p:cNvSpPr txBox="1"/>
          <p:nvPr/>
        </p:nvSpPr>
        <p:spPr>
          <a:xfrm>
            <a:off x="3333539" y="5797009"/>
            <a:ext cx="2327881" cy="369332"/>
          </a:xfrm>
          <a:prstGeom prst="rect">
            <a:avLst/>
          </a:prstGeom>
          <a:noFill/>
        </p:spPr>
        <p:txBody>
          <a:bodyPr wrap="none" rtlCol="0">
            <a:spAutoFit/>
          </a:bodyPr>
          <a:lstStyle/>
          <a:p>
            <a:r>
              <a:rPr lang="en-US" dirty="0"/>
              <a:t>Homing Endonuclease </a:t>
            </a:r>
          </a:p>
        </p:txBody>
      </p:sp>
      <p:sp>
        <p:nvSpPr>
          <p:cNvPr id="52" name="TextBox 51">
            <a:extLst>
              <a:ext uri="{FF2B5EF4-FFF2-40B4-BE49-F238E27FC236}">
                <a16:creationId xmlns:a16="http://schemas.microsoft.com/office/drawing/2014/main" id="{4BFDDE3E-FE96-9E45-BE9F-5623ACF1B500}"/>
              </a:ext>
            </a:extLst>
          </p:cNvPr>
          <p:cNvSpPr txBox="1"/>
          <p:nvPr/>
        </p:nvSpPr>
        <p:spPr>
          <a:xfrm>
            <a:off x="922183" y="691659"/>
            <a:ext cx="3873835" cy="369332"/>
          </a:xfrm>
          <a:prstGeom prst="rect">
            <a:avLst/>
          </a:prstGeom>
          <a:noFill/>
        </p:spPr>
        <p:txBody>
          <a:bodyPr wrap="square" rtlCol="0">
            <a:spAutoFit/>
          </a:bodyPr>
          <a:lstStyle/>
          <a:p>
            <a:r>
              <a:rPr lang="en-US" dirty="0"/>
              <a:t>Exon:            Intron:           ORF on Intron </a:t>
            </a:r>
          </a:p>
        </p:txBody>
      </p:sp>
      <p:cxnSp>
        <p:nvCxnSpPr>
          <p:cNvPr id="53" name="Straight Connector 52">
            <a:extLst>
              <a:ext uri="{FF2B5EF4-FFF2-40B4-BE49-F238E27FC236}">
                <a16:creationId xmlns:a16="http://schemas.microsoft.com/office/drawing/2014/main" id="{A1DFD875-B369-8F40-A27D-219E463DD2F9}"/>
              </a:ext>
            </a:extLst>
          </p:cNvPr>
          <p:cNvCxnSpPr>
            <a:cxnSpLocks/>
          </p:cNvCxnSpPr>
          <p:nvPr/>
        </p:nvCxnSpPr>
        <p:spPr>
          <a:xfrm>
            <a:off x="1577099" y="876326"/>
            <a:ext cx="351845" cy="6743"/>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ADD78105-BA32-EB42-A162-0B062904F2C3}"/>
              </a:ext>
            </a:extLst>
          </p:cNvPr>
          <p:cNvCxnSpPr>
            <a:cxnSpLocks/>
          </p:cNvCxnSpPr>
          <p:nvPr/>
        </p:nvCxnSpPr>
        <p:spPr>
          <a:xfrm>
            <a:off x="2825802" y="876326"/>
            <a:ext cx="326627" cy="6743"/>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565754C3-2C6F-F748-B06D-42C1F1E592B6}"/>
              </a:ext>
            </a:extLst>
          </p:cNvPr>
          <p:cNvCxnSpPr>
            <a:cxnSpLocks/>
          </p:cNvCxnSpPr>
          <p:nvPr/>
        </p:nvCxnSpPr>
        <p:spPr>
          <a:xfrm>
            <a:off x="4695927" y="883069"/>
            <a:ext cx="47271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4A36AA40-4133-A342-B252-1E98D7A719BB}"/>
              </a:ext>
            </a:extLst>
          </p:cNvPr>
          <p:cNvCxnSpPr>
            <a:cxnSpLocks/>
          </p:cNvCxnSpPr>
          <p:nvPr/>
        </p:nvCxnSpPr>
        <p:spPr>
          <a:xfrm>
            <a:off x="7434771" y="1561763"/>
            <a:ext cx="3034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530F413-6238-EC48-AE16-AD99907C7794}"/>
              </a:ext>
            </a:extLst>
          </p:cNvPr>
          <p:cNvCxnSpPr>
            <a:cxnSpLocks/>
          </p:cNvCxnSpPr>
          <p:nvPr/>
        </p:nvCxnSpPr>
        <p:spPr>
          <a:xfrm>
            <a:off x="7928384" y="1561763"/>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579ABD4C-B9AB-114A-9699-209247A651B2}"/>
              </a:ext>
            </a:extLst>
          </p:cNvPr>
          <p:cNvCxnSpPr>
            <a:cxnSpLocks/>
          </p:cNvCxnSpPr>
          <p:nvPr/>
        </p:nvCxnSpPr>
        <p:spPr>
          <a:xfrm>
            <a:off x="8402442" y="1561763"/>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9F018388-36EF-7541-B0CE-348B2D1B15AE}"/>
              </a:ext>
            </a:extLst>
          </p:cNvPr>
          <p:cNvSpPr txBox="1"/>
          <p:nvPr/>
        </p:nvSpPr>
        <p:spPr>
          <a:xfrm>
            <a:off x="6293796" y="699322"/>
            <a:ext cx="6105468" cy="369332"/>
          </a:xfrm>
          <a:prstGeom prst="rect">
            <a:avLst/>
          </a:prstGeom>
          <a:noFill/>
        </p:spPr>
        <p:txBody>
          <a:bodyPr wrap="square" rtlCol="0">
            <a:spAutoFit/>
          </a:bodyPr>
          <a:lstStyle/>
          <a:p>
            <a:r>
              <a:rPr lang="en-US" dirty="0"/>
              <a:t>Extein:              Intein Splicing Domain:           HE domain: </a:t>
            </a:r>
          </a:p>
        </p:txBody>
      </p:sp>
      <p:cxnSp>
        <p:nvCxnSpPr>
          <p:cNvPr id="65" name="Straight Connector 64">
            <a:extLst>
              <a:ext uri="{FF2B5EF4-FFF2-40B4-BE49-F238E27FC236}">
                <a16:creationId xmlns:a16="http://schemas.microsoft.com/office/drawing/2014/main" id="{E6869843-92BB-D842-BBAC-AD051CA9C136}"/>
              </a:ext>
            </a:extLst>
          </p:cNvPr>
          <p:cNvCxnSpPr>
            <a:cxnSpLocks/>
          </p:cNvCxnSpPr>
          <p:nvPr/>
        </p:nvCxnSpPr>
        <p:spPr>
          <a:xfrm>
            <a:off x="7142244" y="896433"/>
            <a:ext cx="4936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1EBB74C2-9CFF-4042-BE2A-47389BB29F79}"/>
              </a:ext>
            </a:extLst>
          </p:cNvPr>
          <p:cNvCxnSpPr>
            <a:cxnSpLocks/>
          </p:cNvCxnSpPr>
          <p:nvPr/>
        </p:nvCxnSpPr>
        <p:spPr>
          <a:xfrm>
            <a:off x="9950686" y="896433"/>
            <a:ext cx="453681"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5D39EA88-9AB3-C049-BD59-49B61C9826F7}"/>
              </a:ext>
            </a:extLst>
          </p:cNvPr>
          <p:cNvCxnSpPr>
            <a:cxnSpLocks/>
          </p:cNvCxnSpPr>
          <p:nvPr/>
        </p:nvCxnSpPr>
        <p:spPr>
          <a:xfrm>
            <a:off x="11566890" y="896433"/>
            <a:ext cx="47271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1FC12694-BE3E-4C4A-BF72-F11A23FAB8C5}"/>
              </a:ext>
            </a:extLst>
          </p:cNvPr>
          <p:cNvCxnSpPr>
            <a:cxnSpLocks/>
          </p:cNvCxnSpPr>
          <p:nvPr/>
        </p:nvCxnSpPr>
        <p:spPr>
          <a:xfrm>
            <a:off x="7434771" y="2361526"/>
            <a:ext cx="3034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41D99825-5D3A-9A44-8BF8-CA8B15B79ADE}"/>
              </a:ext>
            </a:extLst>
          </p:cNvPr>
          <p:cNvCxnSpPr>
            <a:cxnSpLocks/>
          </p:cNvCxnSpPr>
          <p:nvPr/>
        </p:nvCxnSpPr>
        <p:spPr>
          <a:xfrm>
            <a:off x="7928384" y="2361526"/>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09376BB4-AD39-8E4A-B3E1-BFA49C43D507}"/>
              </a:ext>
            </a:extLst>
          </p:cNvPr>
          <p:cNvCxnSpPr>
            <a:cxnSpLocks/>
          </p:cNvCxnSpPr>
          <p:nvPr/>
        </p:nvCxnSpPr>
        <p:spPr>
          <a:xfrm>
            <a:off x="8402442" y="2361526"/>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15F79933-BF5B-9244-B172-1627E59EFCC4}"/>
              </a:ext>
            </a:extLst>
          </p:cNvPr>
          <p:cNvCxnSpPr>
            <a:cxnSpLocks/>
          </p:cNvCxnSpPr>
          <p:nvPr/>
        </p:nvCxnSpPr>
        <p:spPr>
          <a:xfrm>
            <a:off x="3333539" y="1746429"/>
            <a:ext cx="0" cy="529396"/>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56D11DE7-3B36-254F-B85A-E18A624AF3E4}"/>
              </a:ext>
            </a:extLst>
          </p:cNvPr>
          <p:cNvSpPr txBox="1"/>
          <p:nvPr/>
        </p:nvSpPr>
        <p:spPr>
          <a:xfrm>
            <a:off x="3445390" y="1845831"/>
            <a:ext cx="1384353" cy="369332"/>
          </a:xfrm>
          <a:prstGeom prst="rect">
            <a:avLst/>
          </a:prstGeom>
          <a:noFill/>
        </p:spPr>
        <p:txBody>
          <a:bodyPr wrap="none" rtlCol="0">
            <a:spAutoFit/>
          </a:bodyPr>
          <a:lstStyle/>
          <a:p>
            <a:r>
              <a:rPr lang="en-US" i="1" dirty="0">
                <a:solidFill>
                  <a:schemeClr val="bg1">
                    <a:lumMod val="50000"/>
                  </a:schemeClr>
                </a:solidFill>
              </a:rPr>
              <a:t>transcription</a:t>
            </a:r>
          </a:p>
        </p:txBody>
      </p:sp>
      <p:cxnSp>
        <p:nvCxnSpPr>
          <p:cNvPr id="76" name="Straight Connector 75">
            <a:extLst>
              <a:ext uri="{FF2B5EF4-FFF2-40B4-BE49-F238E27FC236}">
                <a16:creationId xmlns:a16="http://schemas.microsoft.com/office/drawing/2014/main" id="{DF2FFB92-01C1-BE4A-9B9B-476BAB9985B9}"/>
              </a:ext>
            </a:extLst>
          </p:cNvPr>
          <p:cNvCxnSpPr>
            <a:cxnSpLocks/>
          </p:cNvCxnSpPr>
          <p:nvPr/>
        </p:nvCxnSpPr>
        <p:spPr>
          <a:xfrm>
            <a:off x="8812818" y="1762613"/>
            <a:ext cx="0" cy="373684"/>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2830D056-DE2F-9B43-AEA7-57A9C50230C6}"/>
              </a:ext>
            </a:extLst>
          </p:cNvPr>
          <p:cNvSpPr txBox="1"/>
          <p:nvPr/>
        </p:nvSpPr>
        <p:spPr>
          <a:xfrm>
            <a:off x="8864632" y="1741798"/>
            <a:ext cx="1384353" cy="369332"/>
          </a:xfrm>
          <a:prstGeom prst="rect">
            <a:avLst/>
          </a:prstGeom>
          <a:noFill/>
        </p:spPr>
        <p:txBody>
          <a:bodyPr wrap="square" rtlCol="0">
            <a:spAutoFit/>
          </a:bodyPr>
          <a:lstStyle/>
          <a:p>
            <a:r>
              <a:rPr lang="en-US" i="1" dirty="0">
                <a:solidFill>
                  <a:schemeClr val="bg1">
                    <a:lumMod val="50000"/>
                  </a:schemeClr>
                </a:solidFill>
              </a:rPr>
              <a:t>transcription</a:t>
            </a:r>
          </a:p>
        </p:txBody>
      </p:sp>
      <p:sp>
        <p:nvSpPr>
          <p:cNvPr id="80" name="TextBox 79">
            <a:extLst>
              <a:ext uri="{FF2B5EF4-FFF2-40B4-BE49-F238E27FC236}">
                <a16:creationId xmlns:a16="http://schemas.microsoft.com/office/drawing/2014/main" id="{BC6E04FE-306C-B142-ADE2-41A250C14F07}"/>
              </a:ext>
            </a:extLst>
          </p:cNvPr>
          <p:cNvSpPr txBox="1"/>
          <p:nvPr/>
        </p:nvSpPr>
        <p:spPr>
          <a:xfrm>
            <a:off x="8528972" y="4278169"/>
            <a:ext cx="936475" cy="369332"/>
          </a:xfrm>
          <a:prstGeom prst="rect">
            <a:avLst/>
          </a:prstGeom>
          <a:noFill/>
        </p:spPr>
        <p:txBody>
          <a:bodyPr wrap="square" rtlCol="0">
            <a:spAutoFit/>
          </a:bodyPr>
          <a:lstStyle/>
          <a:p>
            <a:r>
              <a:rPr lang="en-US" i="1" dirty="0">
                <a:solidFill>
                  <a:schemeClr val="bg1">
                    <a:lumMod val="50000"/>
                  </a:schemeClr>
                </a:solidFill>
              </a:rPr>
              <a:t>splicing</a:t>
            </a:r>
            <a:r>
              <a:rPr lang="en-US" dirty="0"/>
              <a:t> </a:t>
            </a:r>
          </a:p>
        </p:txBody>
      </p:sp>
      <p:cxnSp>
        <p:nvCxnSpPr>
          <p:cNvPr id="82" name="Straight Connector 81">
            <a:extLst>
              <a:ext uri="{FF2B5EF4-FFF2-40B4-BE49-F238E27FC236}">
                <a16:creationId xmlns:a16="http://schemas.microsoft.com/office/drawing/2014/main" id="{123E1CC7-8DD9-BD41-A0D5-B717098A4A5D}"/>
              </a:ext>
            </a:extLst>
          </p:cNvPr>
          <p:cNvCxnSpPr>
            <a:cxnSpLocks/>
            <a:stCxn id="80" idx="2"/>
          </p:cNvCxnSpPr>
          <p:nvPr/>
        </p:nvCxnSpPr>
        <p:spPr>
          <a:xfrm>
            <a:off x="8997210" y="4647501"/>
            <a:ext cx="405035" cy="361470"/>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84" name="Picture 83">
            <a:extLst>
              <a:ext uri="{FF2B5EF4-FFF2-40B4-BE49-F238E27FC236}">
                <a16:creationId xmlns:a16="http://schemas.microsoft.com/office/drawing/2014/main" id="{A73A0D72-5ABC-0A4F-BD01-AE3C2A450C1D}"/>
              </a:ext>
            </a:extLst>
          </p:cNvPr>
          <p:cNvPicPr>
            <a:picLocks noChangeAspect="1"/>
          </p:cNvPicPr>
          <p:nvPr/>
        </p:nvPicPr>
        <p:blipFill>
          <a:blip r:embed="rId5"/>
          <a:stretch>
            <a:fillRect/>
          </a:stretch>
        </p:blipFill>
        <p:spPr>
          <a:xfrm>
            <a:off x="6851007" y="4174191"/>
            <a:ext cx="1210772" cy="2103031"/>
          </a:xfrm>
          <a:prstGeom prst="rect">
            <a:avLst/>
          </a:prstGeom>
        </p:spPr>
      </p:pic>
      <p:cxnSp>
        <p:nvCxnSpPr>
          <p:cNvPr id="87" name="Straight Connector 86">
            <a:extLst>
              <a:ext uri="{FF2B5EF4-FFF2-40B4-BE49-F238E27FC236}">
                <a16:creationId xmlns:a16="http://schemas.microsoft.com/office/drawing/2014/main" id="{C6097CA2-29E4-384E-91B5-F40B5992C5FE}"/>
              </a:ext>
            </a:extLst>
          </p:cNvPr>
          <p:cNvCxnSpPr>
            <a:cxnSpLocks/>
          </p:cNvCxnSpPr>
          <p:nvPr/>
        </p:nvCxnSpPr>
        <p:spPr>
          <a:xfrm flipH="1">
            <a:off x="8494689" y="4662974"/>
            <a:ext cx="474841" cy="402995"/>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0" name="TextBox 89">
            <a:extLst>
              <a:ext uri="{FF2B5EF4-FFF2-40B4-BE49-F238E27FC236}">
                <a16:creationId xmlns:a16="http://schemas.microsoft.com/office/drawing/2014/main" id="{72EC4492-DE9B-AB46-893D-7D320139765F}"/>
              </a:ext>
            </a:extLst>
          </p:cNvPr>
          <p:cNvSpPr txBox="1"/>
          <p:nvPr/>
        </p:nvSpPr>
        <p:spPr>
          <a:xfrm>
            <a:off x="6780389" y="6273357"/>
            <a:ext cx="1871218" cy="369332"/>
          </a:xfrm>
          <a:prstGeom prst="rect">
            <a:avLst/>
          </a:prstGeom>
          <a:noFill/>
        </p:spPr>
        <p:txBody>
          <a:bodyPr wrap="square" rtlCol="0">
            <a:spAutoFit/>
          </a:bodyPr>
          <a:lstStyle/>
          <a:p>
            <a:r>
              <a:rPr lang="en-US" dirty="0"/>
              <a:t>functional protein</a:t>
            </a:r>
          </a:p>
        </p:txBody>
      </p:sp>
      <p:sp>
        <p:nvSpPr>
          <p:cNvPr id="92" name="TextBox 91">
            <a:extLst>
              <a:ext uri="{FF2B5EF4-FFF2-40B4-BE49-F238E27FC236}">
                <a16:creationId xmlns:a16="http://schemas.microsoft.com/office/drawing/2014/main" id="{8057E76B-AA9E-444A-824D-32AF3BF6C8E7}"/>
              </a:ext>
            </a:extLst>
          </p:cNvPr>
          <p:cNvSpPr txBox="1"/>
          <p:nvPr/>
        </p:nvSpPr>
        <p:spPr>
          <a:xfrm>
            <a:off x="9266087" y="6192156"/>
            <a:ext cx="1965795" cy="646331"/>
          </a:xfrm>
          <a:prstGeom prst="rect">
            <a:avLst/>
          </a:prstGeom>
          <a:noFill/>
        </p:spPr>
        <p:txBody>
          <a:bodyPr wrap="square" rtlCol="0">
            <a:spAutoFit/>
          </a:bodyPr>
          <a:lstStyle/>
          <a:p>
            <a:r>
              <a:rPr lang="en-US" dirty="0"/>
              <a:t>Intein with HE and </a:t>
            </a:r>
          </a:p>
          <a:p>
            <a:r>
              <a:rPr lang="en-US" dirty="0"/>
              <a:t>Splicing domain</a:t>
            </a:r>
          </a:p>
        </p:txBody>
      </p:sp>
      <p:cxnSp>
        <p:nvCxnSpPr>
          <p:cNvPr id="96" name="Straight Connector 95">
            <a:extLst>
              <a:ext uri="{FF2B5EF4-FFF2-40B4-BE49-F238E27FC236}">
                <a16:creationId xmlns:a16="http://schemas.microsoft.com/office/drawing/2014/main" id="{57644E32-4E79-5641-BD1A-F7FA3C5876AC}"/>
              </a:ext>
            </a:extLst>
          </p:cNvPr>
          <p:cNvCxnSpPr>
            <a:cxnSpLocks/>
          </p:cNvCxnSpPr>
          <p:nvPr/>
        </p:nvCxnSpPr>
        <p:spPr>
          <a:xfrm>
            <a:off x="4452274" y="3498355"/>
            <a:ext cx="0" cy="815372"/>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id="{4D085B1E-2F60-864B-AE96-D90623896164}"/>
              </a:ext>
            </a:extLst>
          </p:cNvPr>
          <p:cNvSpPr txBox="1"/>
          <p:nvPr/>
        </p:nvSpPr>
        <p:spPr>
          <a:xfrm>
            <a:off x="2989115" y="3513443"/>
            <a:ext cx="1205779" cy="369332"/>
          </a:xfrm>
          <a:prstGeom prst="rect">
            <a:avLst/>
          </a:prstGeom>
          <a:noFill/>
        </p:spPr>
        <p:txBody>
          <a:bodyPr wrap="none" rtlCol="0">
            <a:spAutoFit/>
          </a:bodyPr>
          <a:lstStyle/>
          <a:p>
            <a:r>
              <a:rPr lang="en-US" i="1" dirty="0">
                <a:solidFill>
                  <a:schemeClr val="bg1">
                    <a:lumMod val="50000"/>
                  </a:schemeClr>
                </a:solidFill>
              </a:rPr>
              <a:t>translation</a:t>
            </a:r>
          </a:p>
        </p:txBody>
      </p:sp>
      <p:sp>
        <p:nvSpPr>
          <p:cNvPr id="2" name="Freeform 1">
            <a:extLst>
              <a:ext uri="{FF2B5EF4-FFF2-40B4-BE49-F238E27FC236}">
                <a16:creationId xmlns:a16="http://schemas.microsoft.com/office/drawing/2014/main" id="{AC462E10-2126-4E46-9E7E-1D94A4FA2797}"/>
              </a:ext>
            </a:extLst>
          </p:cNvPr>
          <p:cNvSpPr/>
          <p:nvPr/>
        </p:nvSpPr>
        <p:spPr>
          <a:xfrm>
            <a:off x="1917577" y="4119239"/>
            <a:ext cx="1260629" cy="2104008"/>
          </a:xfrm>
          <a:custGeom>
            <a:avLst/>
            <a:gdLst>
              <a:gd name="connsiteX0" fmla="*/ 106532 w 1260629"/>
              <a:gd name="connsiteY0" fmla="*/ 0 h 2104008"/>
              <a:gd name="connsiteX1" fmla="*/ 106532 w 1260629"/>
              <a:gd name="connsiteY1" fmla="*/ 0 h 2104008"/>
              <a:gd name="connsiteX2" fmla="*/ 204186 w 1260629"/>
              <a:gd name="connsiteY2" fmla="*/ 17755 h 2104008"/>
              <a:gd name="connsiteX3" fmla="*/ 1260629 w 1260629"/>
              <a:gd name="connsiteY3" fmla="*/ 26633 h 2104008"/>
              <a:gd name="connsiteX4" fmla="*/ 1207363 w 1260629"/>
              <a:gd name="connsiteY4" fmla="*/ 2104008 h 2104008"/>
              <a:gd name="connsiteX5" fmla="*/ 0 w 1260629"/>
              <a:gd name="connsiteY5" fmla="*/ 2059619 h 2104008"/>
              <a:gd name="connsiteX6" fmla="*/ 106532 w 1260629"/>
              <a:gd name="connsiteY6" fmla="*/ 0 h 210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0629" h="2104008">
                <a:moveTo>
                  <a:pt x="106532" y="0"/>
                </a:moveTo>
                <a:lnTo>
                  <a:pt x="106532" y="0"/>
                </a:lnTo>
                <a:cubicBezTo>
                  <a:pt x="139083" y="5918"/>
                  <a:pt x="171110" y="16986"/>
                  <a:pt x="204186" y="17755"/>
                </a:cubicBezTo>
                <a:cubicBezTo>
                  <a:pt x="556251" y="25943"/>
                  <a:pt x="908469" y="26633"/>
                  <a:pt x="1260629" y="26633"/>
                </a:cubicBezTo>
                <a:lnTo>
                  <a:pt x="1207363" y="2104008"/>
                </a:lnTo>
                <a:lnTo>
                  <a:pt x="0" y="2059619"/>
                </a:lnTo>
                <a:lnTo>
                  <a:pt x="106532" y="0"/>
                </a:lnTo>
                <a:close/>
              </a:path>
            </a:pathLst>
          </a:custGeom>
          <a:noFill/>
          <a:ln w="25400">
            <a:solidFill>
              <a:schemeClr val="accent1">
                <a:shade val="95000"/>
                <a:satMod val="105000"/>
                <a:alpha val="68439"/>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C3E8C33F-15EE-514A-BAE7-5A9909B89E08}"/>
              </a:ext>
            </a:extLst>
          </p:cNvPr>
          <p:cNvSpPr/>
          <p:nvPr/>
        </p:nvSpPr>
        <p:spPr>
          <a:xfrm>
            <a:off x="6889072" y="4190260"/>
            <a:ext cx="1216241" cy="2095130"/>
          </a:xfrm>
          <a:custGeom>
            <a:avLst/>
            <a:gdLst>
              <a:gd name="connsiteX0" fmla="*/ 1207363 w 1216241"/>
              <a:gd name="connsiteY0" fmla="*/ 230820 h 2095130"/>
              <a:gd name="connsiteX1" fmla="*/ 843378 w 1216241"/>
              <a:gd name="connsiteY1" fmla="*/ 0 h 2095130"/>
              <a:gd name="connsiteX2" fmla="*/ 346229 w 1216241"/>
              <a:gd name="connsiteY2" fmla="*/ 8878 h 2095130"/>
              <a:gd name="connsiteX3" fmla="*/ 0 w 1216241"/>
              <a:gd name="connsiteY3" fmla="*/ 878890 h 2095130"/>
              <a:gd name="connsiteX4" fmla="*/ 195309 w 1216241"/>
              <a:gd name="connsiteY4" fmla="*/ 1944210 h 2095130"/>
              <a:gd name="connsiteX5" fmla="*/ 648070 w 1216241"/>
              <a:gd name="connsiteY5" fmla="*/ 2095130 h 2095130"/>
              <a:gd name="connsiteX6" fmla="*/ 1091953 w 1216241"/>
              <a:gd name="connsiteY6" fmla="*/ 1953088 h 2095130"/>
              <a:gd name="connsiteX7" fmla="*/ 1216241 w 1216241"/>
              <a:gd name="connsiteY7" fmla="*/ 1083076 h 2095130"/>
              <a:gd name="connsiteX8" fmla="*/ 1207363 w 1216241"/>
              <a:gd name="connsiteY8" fmla="*/ 230820 h 209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241" h="2095130">
                <a:moveTo>
                  <a:pt x="1207363" y="230820"/>
                </a:moveTo>
                <a:lnTo>
                  <a:pt x="843378" y="0"/>
                </a:lnTo>
                <a:lnTo>
                  <a:pt x="346229" y="8878"/>
                </a:lnTo>
                <a:lnTo>
                  <a:pt x="0" y="878890"/>
                </a:lnTo>
                <a:lnTo>
                  <a:pt x="195309" y="1944210"/>
                </a:lnTo>
                <a:lnTo>
                  <a:pt x="648070" y="2095130"/>
                </a:lnTo>
                <a:lnTo>
                  <a:pt x="1091953" y="1953088"/>
                </a:lnTo>
                <a:lnTo>
                  <a:pt x="1216241" y="1083076"/>
                </a:lnTo>
                <a:cubicBezTo>
                  <a:pt x="1213282" y="810827"/>
                  <a:pt x="1210322" y="538579"/>
                  <a:pt x="1207363" y="230820"/>
                </a:cubicBezTo>
                <a:close/>
              </a:path>
            </a:pathLst>
          </a:custGeom>
          <a:noFill/>
          <a:ln w="25400">
            <a:solidFill>
              <a:schemeClr val="accent1">
                <a:shade val="95000"/>
                <a:satMod val="105000"/>
                <a:alpha val="70375"/>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502698D-88ED-354A-982B-4BE5DCDB284A}"/>
              </a:ext>
            </a:extLst>
          </p:cNvPr>
          <p:cNvSpPr/>
          <p:nvPr/>
        </p:nvSpPr>
        <p:spPr>
          <a:xfrm>
            <a:off x="8100223" y="2855651"/>
            <a:ext cx="1062627" cy="1503218"/>
          </a:xfrm>
          <a:custGeom>
            <a:avLst/>
            <a:gdLst>
              <a:gd name="connsiteX0" fmla="*/ 852256 w 1127464"/>
              <a:gd name="connsiteY0" fmla="*/ 656948 h 1642369"/>
              <a:gd name="connsiteX1" fmla="*/ 727969 w 1127464"/>
              <a:gd name="connsiteY1" fmla="*/ 878889 h 1642369"/>
              <a:gd name="connsiteX2" fmla="*/ 727969 w 1127464"/>
              <a:gd name="connsiteY2" fmla="*/ 949911 h 1642369"/>
              <a:gd name="connsiteX3" fmla="*/ 781235 w 1127464"/>
              <a:gd name="connsiteY3" fmla="*/ 1020932 h 1642369"/>
              <a:gd name="connsiteX4" fmla="*/ 834501 w 1127464"/>
              <a:gd name="connsiteY4" fmla="*/ 1118586 h 1642369"/>
              <a:gd name="connsiteX5" fmla="*/ 790112 w 1127464"/>
              <a:gd name="connsiteY5" fmla="*/ 1269507 h 1642369"/>
              <a:gd name="connsiteX6" fmla="*/ 674703 w 1127464"/>
              <a:gd name="connsiteY6" fmla="*/ 1580225 h 1642369"/>
              <a:gd name="connsiteX7" fmla="*/ 550415 w 1127464"/>
              <a:gd name="connsiteY7" fmla="*/ 1642369 h 1642369"/>
              <a:gd name="connsiteX8" fmla="*/ 363984 w 1127464"/>
              <a:gd name="connsiteY8" fmla="*/ 1597981 h 1642369"/>
              <a:gd name="connsiteX9" fmla="*/ 248575 w 1127464"/>
              <a:gd name="connsiteY9" fmla="*/ 1473693 h 1642369"/>
              <a:gd name="connsiteX10" fmla="*/ 133165 w 1127464"/>
              <a:gd name="connsiteY10" fmla="*/ 1260629 h 1642369"/>
              <a:gd name="connsiteX11" fmla="*/ 17755 w 1127464"/>
              <a:gd name="connsiteY11" fmla="*/ 798990 h 1642369"/>
              <a:gd name="connsiteX12" fmla="*/ 0 w 1127464"/>
              <a:gd name="connsiteY12" fmla="*/ 497149 h 1642369"/>
              <a:gd name="connsiteX13" fmla="*/ 35510 w 1127464"/>
              <a:gd name="connsiteY13" fmla="*/ 186431 h 1642369"/>
              <a:gd name="connsiteX14" fmla="*/ 346229 w 1127464"/>
              <a:gd name="connsiteY14" fmla="*/ 106532 h 1642369"/>
              <a:gd name="connsiteX15" fmla="*/ 745724 w 1127464"/>
              <a:gd name="connsiteY15" fmla="*/ 44388 h 1642369"/>
              <a:gd name="connsiteX16" fmla="*/ 1127464 w 1127464"/>
              <a:gd name="connsiteY16" fmla="*/ 0 h 1642369"/>
              <a:gd name="connsiteX17" fmla="*/ 958788 w 1127464"/>
              <a:gd name="connsiteY17" fmla="*/ 310718 h 1642369"/>
              <a:gd name="connsiteX18" fmla="*/ 852256 w 1127464"/>
              <a:gd name="connsiteY18" fmla="*/ 656948 h 164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7464" h="1642369">
                <a:moveTo>
                  <a:pt x="852256" y="656948"/>
                </a:moveTo>
                <a:lnTo>
                  <a:pt x="727969" y="878889"/>
                </a:lnTo>
                <a:lnTo>
                  <a:pt x="727969" y="949911"/>
                </a:lnTo>
                <a:lnTo>
                  <a:pt x="781235" y="1020932"/>
                </a:lnTo>
                <a:lnTo>
                  <a:pt x="834501" y="1118586"/>
                </a:lnTo>
                <a:lnTo>
                  <a:pt x="790112" y="1269507"/>
                </a:lnTo>
                <a:lnTo>
                  <a:pt x="674703" y="1580225"/>
                </a:lnTo>
                <a:lnTo>
                  <a:pt x="550415" y="1642369"/>
                </a:lnTo>
                <a:lnTo>
                  <a:pt x="363984" y="1597981"/>
                </a:lnTo>
                <a:lnTo>
                  <a:pt x="248575" y="1473693"/>
                </a:lnTo>
                <a:lnTo>
                  <a:pt x="133165" y="1260629"/>
                </a:lnTo>
                <a:lnTo>
                  <a:pt x="17755" y="798990"/>
                </a:lnTo>
                <a:lnTo>
                  <a:pt x="0" y="497149"/>
                </a:lnTo>
                <a:lnTo>
                  <a:pt x="35510" y="186431"/>
                </a:lnTo>
                <a:lnTo>
                  <a:pt x="346229" y="106532"/>
                </a:lnTo>
                <a:lnTo>
                  <a:pt x="745724" y="44388"/>
                </a:lnTo>
                <a:lnTo>
                  <a:pt x="1127464" y="0"/>
                </a:lnTo>
                <a:lnTo>
                  <a:pt x="958788" y="310718"/>
                </a:lnTo>
                <a:lnTo>
                  <a:pt x="852256" y="656948"/>
                </a:lnTo>
                <a:close/>
              </a:path>
            </a:pathLst>
          </a:custGeom>
          <a:noFill/>
          <a:ln w="25400">
            <a:solidFill>
              <a:schemeClr val="accent1">
                <a:shade val="95000"/>
                <a:satMod val="105000"/>
                <a:alpha val="69268"/>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A88B4876-E4C9-A44F-B078-213F249FDF1A}"/>
              </a:ext>
            </a:extLst>
          </p:cNvPr>
          <p:cNvSpPr/>
          <p:nvPr/>
        </p:nvSpPr>
        <p:spPr>
          <a:xfrm>
            <a:off x="3400148" y="4447713"/>
            <a:ext cx="2095130" cy="1322772"/>
          </a:xfrm>
          <a:custGeom>
            <a:avLst/>
            <a:gdLst>
              <a:gd name="connsiteX0" fmla="*/ 470516 w 2095130"/>
              <a:gd name="connsiteY0" fmla="*/ 133165 h 1322772"/>
              <a:gd name="connsiteX1" fmla="*/ 62143 w 2095130"/>
              <a:gd name="connsiteY1" fmla="*/ 559293 h 1322772"/>
              <a:gd name="connsiteX2" fmla="*/ 0 w 2095130"/>
              <a:gd name="connsiteY2" fmla="*/ 967666 h 1322772"/>
              <a:gd name="connsiteX3" fmla="*/ 177553 w 2095130"/>
              <a:gd name="connsiteY3" fmla="*/ 1091953 h 1322772"/>
              <a:gd name="connsiteX4" fmla="*/ 798990 w 2095130"/>
              <a:gd name="connsiteY4" fmla="*/ 1251751 h 1322772"/>
              <a:gd name="connsiteX5" fmla="*/ 1296139 w 2095130"/>
              <a:gd name="connsiteY5" fmla="*/ 1322772 h 1322772"/>
              <a:gd name="connsiteX6" fmla="*/ 1624613 w 2095130"/>
              <a:gd name="connsiteY6" fmla="*/ 1287262 h 1322772"/>
              <a:gd name="connsiteX7" fmla="*/ 1944209 w 2095130"/>
              <a:gd name="connsiteY7" fmla="*/ 1242873 h 1322772"/>
              <a:gd name="connsiteX8" fmla="*/ 2068497 w 2095130"/>
              <a:gd name="connsiteY8" fmla="*/ 1065320 h 1322772"/>
              <a:gd name="connsiteX9" fmla="*/ 2095130 w 2095130"/>
              <a:gd name="connsiteY9" fmla="*/ 736846 h 1322772"/>
              <a:gd name="connsiteX10" fmla="*/ 2024108 w 2095130"/>
              <a:gd name="connsiteY10" fmla="*/ 452761 h 1322772"/>
              <a:gd name="connsiteX11" fmla="*/ 1873188 w 2095130"/>
              <a:gd name="connsiteY11" fmla="*/ 248574 h 1322772"/>
              <a:gd name="connsiteX12" fmla="*/ 1597980 w 2095130"/>
              <a:gd name="connsiteY12" fmla="*/ 159798 h 1322772"/>
              <a:gd name="connsiteX13" fmla="*/ 1251751 w 2095130"/>
              <a:gd name="connsiteY13" fmla="*/ 62143 h 1322772"/>
              <a:gd name="connsiteX14" fmla="*/ 825623 w 2095130"/>
              <a:gd name="connsiteY14" fmla="*/ 0 h 1322772"/>
              <a:gd name="connsiteX15" fmla="*/ 470516 w 2095130"/>
              <a:gd name="connsiteY15" fmla="*/ 133165 h 132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5130" h="1322772">
                <a:moveTo>
                  <a:pt x="470516" y="133165"/>
                </a:moveTo>
                <a:lnTo>
                  <a:pt x="62143" y="559293"/>
                </a:lnTo>
                <a:lnTo>
                  <a:pt x="0" y="967666"/>
                </a:lnTo>
                <a:lnTo>
                  <a:pt x="177553" y="1091953"/>
                </a:lnTo>
                <a:lnTo>
                  <a:pt x="798990" y="1251751"/>
                </a:lnTo>
                <a:lnTo>
                  <a:pt x="1296139" y="1322772"/>
                </a:lnTo>
                <a:lnTo>
                  <a:pt x="1624613" y="1287262"/>
                </a:lnTo>
                <a:lnTo>
                  <a:pt x="1944209" y="1242873"/>
                </a:lnTo>
                <a:lnTo>
                  <a:pt x="2068497" y="1065320"/>
                </a:lnTo>
                <a:lnTo>
                  <a:pt x="2095130" y="736846"/>
                </a:lnTo>
                <a:lnTo>
                  <a:pt x="2024108" y="452761"/>
                </a:lnTo>
                <a:lnTo>
                  <a:pt x="1873188" y="248574"/>
                </a:lnTo>
                <a:lnTo>
                  <a:pt x="1597980" y="159798"/>
                </a:lnTo>
                <a:lnTo>
                  <a:pt x="1251751" y="62143"/>
                </a:lnTo>
                <a:lnTo>
                  <a:pt x="825623" y="0"/>
                </a:lnTo>
                <a:lnTo>
                  <a:pt x="470516" y="133165"/>
                </a:lnTo>
                <a:close/>
              </a:path>
            </a:pathLst>
          </a:custGeom>
          <a:noFill/>
          <a:ln w="25400">
            <a:solidFill>
              <a:srgbClr val="FF0000">
                <a:alpha val="67867"/>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B2F6D080-2574-2D4C-9104-D722DDCB6A62}"/>
              </a:ext>
            </a:extLst>
          </p:cNvPr>
          <p:cNvSpPr/>
          <p:nvPr/>
        </p:nvSpPr>
        <p:spPr>
          <a:xfrm>
            <a:off x="8832358" y="2802384"/>
            <a:ext cx="1251145" cy="1511343"/>
          </a:xfrm>
          <a:custGeom>
            <a:avLst/>
            <a:gdLst>
              <a:gd name="connsiteX0" fmla="*/ 461639 w 1278384"/>
              <a:gd name="connsiteY0" fmla="*/ 195309 h 1651247"/>
              <a:gd name="connsiteX1" fmla="*/ 284085 w 1278384"/>
              <a:gd name="connsiteY1" fmla="*/ 301841 h 1651247"/>
              <a:gd name="connsiteX2" fmla="*/ 204186 w 1278384"/>
              <a:gd name="connsiteY2" fmla="*/ 532660 h 1651247"/>
              <a:gd name="connsiteX3" fmla="*/ 133165 w 1278384"/>
              <a:gd name="connsiteY3" fmla="*/ 701336 h 1651247"/>
              <a:gd name="connsiteX4" fmla="*/ 88776 w 1278384"/>
              <a:gd name="connsiteY4" fmla="*/ 772357 h 1651247"/>
              <a:gd name="connsiteX5" fmla="*/ 8877 w 1278384"/>
              <a:gd name="connsiteY5" fmla="*/ 870012 h 1651247"/>
              <a:gd name="connsiteX6" fmla="*/ 0 w 1278384"/>
              <a:gd name="connsiteY6" fmla="*/ 949911 h 1651247"/>
              <a:gd name="connsiteX7" fmla="*/ 35510 w 1278384"/>
              <a:gd name="connsiteY7" fmla="*/ 1047565 h 1651247"/>
              <a:gd name="connsiteX8" fmla="*/ 115409 w 1278384"/>
              <a:gd name="connsiteY8" fmla="*/ 1242874 h 1651247"/>
              <a:gd name="connsiteX9" fmla="*/ 88776 w 1278384"/>
              <a:gd name="connsiteY9" fmla="*/ 1447060 h 1651247"/>
              <a:gd name="connsiteX10" fmla="*/ 239697 w 1278384"/>
              <a:gd name="connsiteY10" fmla="*/ 1606858 h 1651247"/>
              <a:gd name="connsiteX11" fmla="*/ 559293 w 1278384"/>
              <a:gd name="connsiteY11" fmla="*/ 1651247 h 1651247"/>
              <a:gd name="connsiteX12" fmla="*/ 781235 w 1278384"/>
              <a:gd name="connsiteY12" fmla="*/ 1651247 h 1651247"/>
              <a:gd name="connsiteX13" fmla="*/ 905522 w 1278384"/>
              <a:gd name="connsiteY13" fmla="*/ 1544715 h 1651247"/>
              <a:gd name="connsiteX14" fmla="*/ 861134 w 1278384"/>
              <a:gd name="connsiteY14" fmla="*/ 1331650 h 1651247"/>
              <a:gd name="connsiteX15" fmla="*/ 958788 w 1278384"/>
              <a:gd name="connsiteY15" fmla="*/ 994299 h 1651247"/>
              <a:gd name="connsiteX16" fmla="*/ 1189608 w 1278384"/>
              <a:gd name="connsiteY16" fmla="*/ 656948 h 1651247"/>
              <a:gd name="connsiteX17" fmla="*/ 1278384 w 1278384"/>
              <a:gd name="connsiteY17" fmla="*/ 346229 h 1651247"/>
              <a:gd name="connsiteX18" fmla="*/ 1233996 w 1278384"/>
              <a:gd name="connsiteY18" fmla="*/ 142043 h 1651247"/>
              <a:gd name="connsiteX19" fmla="*/ 967666 w 1278384"/>
              <a:gd name="connsiteY19" fmla="*/ 0 h 1651247"/>
              <a:gd name="connsiteX20" fmla="*/ 719091 w 1278384"/>
              <a:gd name="connsiteY20" fmla="*/ 44388 h 1651247"/>
              <a:gd name="connsiteX21" fmla="*/ 461639 w 1278384"/>
              <a:gd name="connsiteY21" fmla="*/ 195309 h 165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8384" h="1651247">
                <a:moveTo>
                  <a:pt x="461639" y="195309"/>
                </a:moveTo>
                <a:lnTo>
                  <a:pt x="284085" y="301841"/>
                </a:lnTo>
                <a:lnTo>
                  <a:pt x="204186" y="532660"/>
                </a:lnTo>
                <a:lnTo>
                  <a:pt x="133165" y="701336"/>
                </a:lnTo>
                <a:lnTo>
                  <a:pt x="88776" y="772357"/>
                </a:lnTo>
                <a:lnTo>
                  <a:pt x="8877" y="870012"/>
                </a:lnTo>
                <a:lnTo>
                  <a:pt x="0" y="949911"/>
                </a:lnTo>
                <a:lnTo>
                  <a:pt x="35510" y="1047565"/>
                </a:lnTo>
                <a:lnTo>
                  <a:pt x="115409" y="1242874"/>
                </a:lnTo>
                <a:lnTo>
                  <a:pt x="88776" y="1447060"/>
                </a:lnTo>
                <a:lnTo>
                  <a:pt x="239697" y="1606858"/>
                </a:lnTo>
                <a:lnTo>
                  <a:pt x="559293" y="1651247"/>
                </a:lnTo>
                <a:lnTo>
                  <a:pt x="781235" y="1651247"/>
                </a:lnTo>
                <a:lnTo>
                  <a:pt x="905522" y="1544715"/>
                </a:lnTo>
                <a:lnTo>
                  <a:pt x="861134" y="1331650"/>
                </a:lnTo>
                <a:lnTo>
                  <a:pt x="958788" y="994299"/>
                </a:lnTo>
                <a:lnTo>
                  <a:pt x="1189608" y="656948"/>
                </a:lnTo>
                <a:lnTo>
                  <a:pt x="1278384" y="346229"/>
                </a:lnTo>
                <a:lnTo>
                  <a:pt x="1233996" y="142043"/>
                </a:lnTo>
                <a:lnTo>
                  <a:pt x="967666" y="0"/>
                </a:lnTo>
                <a:lnTo>
                  <a:pt x="719091" y="44388"/>
                </a:lnTo>
                <a:lnTo>
                  <a:pt x="461639" y="195309"/>
                </a:lnTo>
                <a:close/>
              </a:path>
            </a:pathLst>
          </a:custGeom>
          <a:noFill/>
          <a:ln w="25400">
            <a:solidFill>
              <a:srgbClr val="FF0000">
                <a:alpha val="70626"/>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7F74715E-C2BE-A642-B417-218EDBF92056}"/>
              </a:ext>
            </a:extLst>
          </p:cNvPr>
          <p:cNvSpPr/>
          <p:nvPr/>
        </p:nvSpPr>
        <p:spPr>
          <a:xfrm>
            <a:off x="8877670" y="4563122"/>
            <a:ext cx="2849732" cy="1615736"/>
          </a:xfrm>
          <a:custGeom>
            <a:avLst/>
            <a:gdLst>
              <a:gd name="connsiteX0" fmla="*/ 577048 w 2849732"/>
              <a:gd name="connsiteY0" fmla="*/ 470517 h 1615736"/>
              <a:gd name="connsiteX1" fmla="*/ 541538 w 2849732"/>
              <a:gd name="connsiteY1" fmla="*/ 213064 h 1615736"/>
              <a:gd name="connsiteX2" fmla="*/ 639192 w 2849732"/>
              <a:gd name="connsiteY2" fmla="*/ 88777 h 1615736"/>
              <a:gd name="connsiteX3" fmla="*/ 1074198 w 2849732"/>
              <a:gd name="connsiteY3" fmla="*/ 26633 h 1615736"/>
              <a:gd name="connsiteX4" fmla="*/ 1455938 w 2849732"/>
              <a:gd name="connsiteY4" fmla="*/ 0 h 1615736"/>
              <a:gd name="connsiteX5" fmla="*/ 1722268 w 2849732"/>
              <a:gd name="connsiteY5" fmla="*/ 213064 h 1615736"/>
              <a:gd name="connsiteX6" fmla="*/ 2050742 w 2849732"/>
              <a:gd name="connsiteY6" fmla="*/ 355107 h 1615736"/>
              <a:gd name="connsiteX7" fmla="*/ 2228295 w 2849732"/>
              <a:gd name="connsiteY7" fmla="*/ 594804 h 1615736"/>
              <a:gd name="connsiteX8" fmla="*/ 2734322 w 2849732"/>
              <a:gd name="connsiteY8" fmla="*/ 621437 h 1615736"/>
              <a:gd name="connsiteX9" fmla="*/ 2849732 w 2849732"/>
              <a:gd name="connsiteY9" fmla="*/ 887767 h 1615736"/>
              <a:gd name="connsiteX10" fmla="*/ 2743200 w 2849732"/>
              <a:gd name="connsiteY10" fmla="*/ 1136342 h 1615736"/>
              <a:gd name="connsiteX11" fmla="*/ 2565647 w 2849732"/>
              <a:gd name="connsiteY11" fmla="*/ 1500327 h 1615736"/>
              <a:gd name="connsiteX12" fmla="*/ 1757779 w 2849732"/>
              <a:gd name="connsiteY12" fmla="*/ 1615736 h 1615736"/>
              <a:gd name="connsiteX13" fmla="*/ 594804 w 2849732"/>
              <a:gd name="connsiteY13" fmla="*/ 1553593 h 1615736"/>
              <a:gd name="connsiteX14" fmla="*/ 248575 w 2849732"/>
              <a:gd name="connsiteY14" fmla="*/ 1269507 h 1615736"/>
              <a:gd name="connsiteX15" fmla="*/ 8878 w 2849732"/>
              <a:gd name="connsiteY15" fmla="*/ 834501 h 1615736"/>
              <a:gd name="connsiteX16" fmla="*/ 0 w 2849732"/>
              <a:gd name="connsiteY16" fmla="*/ 656948 h 1615736"/>
              <a:gd name="connsiteX17" fmla="*/ 284085 w 2849732"/>
              <a:gd name="connsiteY17" fmla="*/ 497150 h 1615736"/>
              <a:gd name="connsiteX18" fmla="*/ 452761 w 2849732"/>
              <a:gd name="connsiteY18" fmla="*/ 488272 h 1615736"/>
              <a:gd name="connsiteX19" fmla="*/ 577048 w 2849732"/>
              <a:gd name="connsiteY19" fmla="*/ 470517 h 161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49732" h="1615736">
                <a:moveTo>
                  <a:pt x="577048" y="470517"/>
                </a:moveTo>
                <a:lnTo>
                  <a:pt x="541538" y="213064"/>
                </a:lnTo>
                <a:lnTo>
                  <a:pt x="639192" y="88777"/>
                </a:lnTo>
                <a:lnTo>
                  <a:pt x="1074198" y="26633"/>
                </a:lnTo>
                <a:lnTo>
                  <a:pt x="1455938" y="0"/>
                </a:lnTo>
                <a:lnTo>
                  <a:pt x="1722268" y="213064"/>
                </a:lnTo>
                <a:lnTo>
                  <a:pt x="2050742" y="355107"/>
                </a:lnTo>
                <a:lnTo>
                  <a:pt x="2228295" y="594804"/>
                </a:lnTo>
                <a:lnTo>
                  <a:pt x="2734322" y="621437"/>
                </a:lnTo>
                <a:lnTo>
                  <a:pt x="2849732" y="887767"/>
                </a:lnTo>
                <a:lnTo>
                  <a:pt x="2743200" y="1136342"/>
                </a:lnTo>
                <a:lnTo>
                  <a:pt x="2565647" y="1500327"/>
                </a:lnTo>
                <a:lnTo>
                  <a:pt x="1757779" y="1615736"/>
                </a:lnTo>
                <a:lnTo>
                  <a:pt x="594804" y="1553593"/>
                </a:lnTo>
                <a:lnTo>
                  <a:pt x="248575" y="1269507"/>
                </a:lnTo>
                <a:lnTo>
                  <a:pt x="8878" y="834501"/>
                </a:lnTo>
                <a:lnTo>
                  <a:pt x="0" y="656948"/>
                </a:lnTo>
                <a:lnTo>
                  <a:pt x="284085" y="497150"/>
                </a:lnTo>
                <a:lnTo>
                  <a:pt x="452761" y="488272"/>
                </a:lnTo>
                <a:lnTo>
                  <a:pt x="577048" y="470517"/>
                </a:lnTo>
                <a:close/>
              </a:path>
            </a:pathLst>
          </a:custGeom>
          <a:noFill/>
          <a:ln w="25400">
            <a:solidFill>
              <a:srgbClr val="FF0000">
                <a:alpha val="70454"/>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FCD0DD95-0BB6-DF43-8E58-EE5C20A7DAF8}"/>
              </a:ext>
            </a:extLst>
          </p:cNvPr>
          <p:cNvSpPr/>
          <p:nvPr/>
        </p:nvSpPr>
        <p:spPr>
          <a:xfrm>
            <a:off x="8766175" y="3439179"/>
            <a:ext cx="649760" cy="411682"/>
          </a:xfrm>
          <a:custGeom>
            <a:avLst/>
            <a:gdLst>
              <a:gd name="connsiteX0" fmla="*/ 97655 w 585927"/>
              <a:gd name="connsiteY0" fmla="*/ 97654 h 408373"/>
              <a:gd name="connsiteX1" fmla="*/ 204187 w 585927"/>
              <a:gd name="connsiteY1" fmla="*/ 0 h 408373"/>
              <a:gd name="connsiteX2" fmla="*/ 284086 w 585927"/>
              <a:gd name="connsiteY2" fmla="*/ 0 h 408373"/>
              <a:gd name="connsiteX3" fmla="*/ 355107 w 585927"/>
              <a:gd name="connsiteY3" fmla="*/ 106532 h 408373"/>
              <a:gd name="connsiteX4" fmla="*/ 523783 w 585927"/>
              <a:gd name="connsiteY4" fmla="*/ 239697 h 408373"/>
              <a:gd name="connsiteX5" fmla="*/ 585927 w 585927"/>
              <a:gd name="connsiteY5" fmla="*/ 399495 h 408373"/>
              <a:gd name="connsiteX6" fmla="*/ 461639 w 585927"/>
              <a:gd name="connsiteY6" fmla="*/ 408373 h 408373"/>
              <a:gd name="connsiteX7" fmla="*/ 97655 w 585927"/>
              <a:gd name="connsiteY7" fmla="*/ 399495 h 408373"/>
              <a:gd name="connsiteX8" fmla="*/ 0 w 585927"/>
              <a:gd name="connsiteY8" fmla="*/ 319596 h 408373"/>
              <a:gd name="connsiteX9" fmla="*/ 0 w 585927"/>
              <a:gd name="connsiteY9" fmla="*/ 239697 h 408373"/>
              <a:gd name="connsiteX10" fmla="*/ 97655 w 585927"/>
              <a:gd name="connsiteY10" fmla="*/ 97654 h 4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27" h="408373">
                <a:moveTo>
                  <a:pt x="97655" y="97654"/>
                </a:moveTo>
                <a:lnTo>
                  <a:pt x="204187" y="0"/>
                </a:lnTo>
                <a:lnTo>
                  <a:pt x="284086" y="0"/>
                </a:lnTo>
                <a:lnTo>
                  <a:pt x="355107" y="106532"/>
                </a:lnTo>
                <a:lnTo>
                  <a:pt x="523783" y="239697"/>
                </a:lnTo>
                <a:lnTo>
                  <a:pt x="585927" y="399495"/>
                </a:lnTo>
                <a:lnTo>
                  <a:pt x="461639" y="408373"/>
                </a:lnTo>
                <a:lnTo>
                  <a:pt x="97655" y="399495"/>
                </a:lnTo>
                <a:lnTo>
                  <a:pt x="0" y="319596"/>
                </a:lnTo>
                <a:lnTo>
                  <a:pt x="0" y="239697"/>
                </a:lnTo>
                <a:lnTo>
                  <a:pt x="97655" y="97654"/>
                </a:lnTo>
                <a:close/>
              </a:path>
            </a:pathLst>
          </a:custGeom>
          <a:noFill/>
          <a:ln w="28575">
            <a:solidFill>
              <a:srgbClr val="FFC000">
                <a:alpha val="8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7A10721D-3395-A94D-9970-95740ACAD0CE}"/>
              </a:ext>
            </a:extLst>
          </p:cNvPr>
          <p:cNvSpPr/>
          <p:nvPr/>
        </p:nvSpPr>
        <p:spPr>
          <a:xfrm>
            <a:off x="9809825" y="4616388"/>
            <a:ext cx="790113" cy="798991"/>
          </a:xfrm>
          <a:custGeom>
            <a:avLst/>
            <a:gdLst>
              <a:gd name="connsiteX0" fmla="*/ 790113 w 790113"/>
              <a:gd name="connsiteY0" fmla="*/ 292963 h 798991"/>
              <a:gd name="connsiteX1" fmla="*/ 514905 w 790113"/>
              <a:gd name="connsiteY1" fmla="*/ 585927 h 798991"/>
              <a:gd name="connsiteX2" fmla="*/ 452761 w 790113"/>
              <a:gd name="connsiteY2" fmla="*/ 798991 h 798991"/>
              <a:gd name="connsiteX3" fmla="*/ 195309 w 790113"/>
              <a:gd name="connsiteY3" fmla="*/ 798991 h 798991"/>
              <a:gd name="connsiteX4" fmla="*/ 26633 w 790113"/>
              <a:gd name="connsiteY4" fmla="*/ 665826 h 798991"/>
              <a:gd name="connsiteX5" fmla="*/ 0 w 790113"/>
              <a:gd name="connsiteY5" fmla="*/ 399495 h 798991"/>
              <a:gd name="connsiteX6" fmla="*/ 0 w 790113"/>
              <a:gd name="connsiteY6" fmla="*/ 204187 h 798991"/>
              <a:gd name="connsiteX7" fmla="*/ 79899 w 790113"/>
              <a:gd name="connsiteY7" fmla="*/ 62144 h 798991"/>
              <a:gd name="connsiteX8" fmla="*/ 239697 w 790113"/>
              <a:gd name="connsiteY8" fmla="*/ 17756 h 798991"/>
              <a:gd name="connsiteX9" fmla="*/ 470517 w 790113"/>
              <a:gd name="connsiteY9" fmla="*/ 0 h 798991"/>
              <a:gd name="connsiteX10" fmla="*/ 639192 w 790113"/>
              <a:gd name="connsiteY10" fmla="*/ 115410 h 798991"/>
              <a:gd name="connsiteX11" fmla="*/ 790113 w 790113"/>
              <a:gd name="connsiteY11" fmla="*/ 292963 h 79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0113" h="798991">
                <a:moveTo>
                  <a:pt x="790113" y="292963"/>
                </a:moveTo>
                <a:lnTo>
                  <a:pt x="514905" y="585927"/>
                </a:lnTo>
                <a:lnTo>
                  <a:pt x="452761" y="798991"/>
                </a:lnTo>
                <a:lnTo>
                  <a:pt x="195309" y="798991"/>
                </a:lnTo>
                <a:lnTo>
                  <a:pt x="26633" y="665826"/>
                </a:lnTo>
                <a:lnTo>
                  <a:pt x="0" y="399495"/>
                </a:lnTo>
                <a:lnTo>
                  <a:pt x="0" y="204187"/>
                </a:lnTo>
                <a:lnTo>
                  <a:pt x="79899" y="62144"/>
                </a:lnTo>
                <a:lnTo>
                  <a:pt x="239697" y="17756"/>
                </a:lnTo>
                <a:lnTo>
                  <a:pt x="470517" y="0"/>
                </a:lnTo>
                <a:lnTo>
                  <a:pt x="639192" y="115410"/>
                </a:lnTo>
                <a:lnTo>
                  <a:pt x="790113" y="292963"/>
                </a:lnTo>
                <a:close/>
              </a:path>
            </a:pathLst>
          </a:custGeom>
          <a:noFill/>
          <a:ln w="25400">
            <a:solidFill>
              <a:srgbClr val="FFC000">
                <a:alpha val="82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565DCE-E0AE-9C58-B294-5C85CB23FF5F}"/>
              </a:ext>
            </a:extLst>
          </p:cNvPr>
          <p:cNvSpPr txBox="1"/>
          <p:nvPr/>
        </p:nvSpPr>
        <p:spPr>
          <a:xfrm>
            <a:off x="9822794" y="3439178"/>
            <a:ext cx="2398157" cy="584775"/>
          </a:xfrm>
          <a:prstGeom prst="rect">
            <a:avLst/>
          </a:prstGeom>
          <a:noFill/>
        </p:spPr>
        <p:txBody>
          <a:bodyPr wrap="none" rtlCol="0">
            <a:spAutoFit/>
          </a:bodyPr>
          <a:lstStyle/>
          <a:p>
            <a:r>
              <a:rPr lang="en-US" sz="1600" dirty="0"/>
              <a:t>alpha fold prediction </a:t>
            </a:r>
            <a:br>
              <a:rPr lang="en-US" sz="1600" dirty="0"/>
            </a:br>
            <a:r>
              <a:rPr lang="en-US" sz="1600" dirty="0"/>
              <a:t>of </a:t>
            </a:r>
            <a:r>
              <a:rPr lang="en-US" sz="1600" dirty="0" err="1"/>
              <a:t>Sce</a:t>
            </a:r>
            <a:r>
              <a:rPr lang="en-US" sz="1600" dirty="0"/>
              <a:t> </a:t>
            </a:r>
            <a:r>
              <a:rPr lang="en-US" sz="1600" i="1" dirty="0"/>
              <a:t>vma</a:t>
            </a:r>
            <a:r>
              <a:rPr lang="en-US" sz="1600" dirty="0"/>
              <a:t>1 gene product </a:t>
            </a:r>
          </a:p>
        </p:txBody>
      </p:sp>
      <p:sp>
        <p:nvSpPr>
          <p:cNvPr id="9" name="TextBox 8">
            <a:extLst>
              <a:ext uri="{FF2B5EF4-FFF2-40B4-BE49-F238E27FC236}">
                <a16:creationId xmlns:a16="http://schemas.microsoft.com/office/drawing/2014/main" id="{D28986E5-F1EF-5E61-7BA9-E0BF56FA4831}"/>
              </a:ext>
            </a:extLst>
          </p:cNvPr>
          <p:cNvSpPr txBox="1"/>
          <p:nvPr/>
        </p:nvSpPr>
        <p:spPr>
          <a:xfrm>
            <a:off x="11231882" y="6031255"/>
            <a:ext cx="1013419" cy="338554"/>
          </a:xfrm>
          <a:prstGeom prst="rect">
            <a:avLst/>
          </a:prstGeom>
          <a:noFill/>
        </p:spPr>
        <p:txBody>
          <a:bodyPr wrap="none" rtlCol="0">
            <a:spAutoFit/>
          </a:bodyPr>
          <a:lstStyle/>
          <a:p>
            <a:r>
              <a:rPr lang="en-US" sz="1600" dirty="0"/>
              <a:t>1LWS.pdb</a:t>
            </a:r>
          </a:p>
        </p:txBody>
      </p:sp>
    </p:spTree>
    <p:extLst>
      <p:ext uri="{BB962C8B-B14F-4D97-AF65-F5344CB8AC3E}">
        <p14:creationId xmlns:p14="http://schemas.microsoft.com/office/powerpoint/2010/main" val="2779875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title="Web Video Player"/>
              <p:cNvGraphicFramePr>
                <a:graphicFrameLocks noGrp="1"/>
              </p:cNvGraphicFramePr>
              <p:nvPr>
                <p:extLst>
                  <p:ext uri="{D42A27DB-BD31-4B8C-83A1-F6EECF244321}">
                    <p14:modId xmlns:p14="http://schemas.microsoft.com/office/powerpoint/2010/main" val="1875319931"/>
                  </p:ext>
                </p:extLst>
              </p:nvPr>
            </p:nvGraphicFramePr>
            <p:xfrm>
              <a:off x="1778000" y="1066801"/>
              <a:ext cx="8081926" cy="49022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Add-in 3" title="Web Video Player"/>
              <p:cNvPicPr>
                <a:picLocks noGrp="1" noRot="1" noChangeAspect="1" noMove="1" noResize="1" noEditPoints="1" noAdjustHandles="1" noChangeArrowheads="1" noChangeShapeType="1"/>
              </p:cNvPicPr>
              <p:nvPr/>
            </p:nvPicPr>
            <p:blipFill>
              <a:blip r:embed="rId3"/>
              <a:stretch>
                <a:fillRect/>
              </a:stretch>
            </p:blipFill>
            <p:spPr>
              <a:xfrm>
                <a:off x="1778000" y="1066801"/>
                <a:ext cx="8081926" cy="4902200"/>
              </a:xfrm>
              <a:prstGeom prst="rect">
                <a:avLst/>
              </a:prstGeom>
            </p:spPr>
          </p:pic>
        </mc:Fallback>
      </mc:AlternateContent>
      <p:sp>
        <p:nvSpPr>
          <p:cNvPr id="5" name="TextBox 4"/>
          <p:cNvSpPr txBox="1"/>
          <p:nvPr/>
        </p:nvSpPr>
        <p:spPr>
          <a:xfrm>
            <a:off x="6967871" y="6103088"/>
            <a:ext cx="1242841" cy="369332"/>
          </a:xfrm>
          <a:prstGeom prst="rect">
            <a:avLst/>
          </a:prstGeom>
          <a:noFill/>
        </p:spPr>
        <p:txBody>
          <a:bodyPr wrap="none" rtlCol="0">
            <a:spAutoFit/>
          </a:bodyPr>
          <a:lstStyle/>
          <a:p>
            <a:r>
              <a:rPr lang="en-US" dirty="0"/>
              <a:t>Drew Berry</a:t>
            </a:r>
          </a:p>
        </p:txBody>
      </p:sp>
      <p:sp>
        <p:nvSpPr>
          <p:cNvPr id="2" name="TextBox 1">
            <a:extLst>
              <a:ext uri="{FF2B5EF4-FFF2-40B4-BE49-F238E27FC236}">
                <a16:creationId xmlns:a16="http://schemas.microsoft.com/office/drawing/2014/main" id="{2D6D94D8-DF6E-444F-B106-37B4E4302900}"/>
              </a:ext>
            </a:extLst>
          </p:cNvPr>
          <p:cNvSpPr txBox="1"/>
          <p:nvPr/>
        </p:nvSpPr>
        <p:spPr>
          <a:xfrm>
            <a:off x="432486" y="518984"/>
            <a:ext cx="5025991" cy="369332"/>
          </a:xfrm>
          <a:prstGeom prst="rect">
            <a:avLst/>
          </a:prstGeom>
          <a:noFill/>
        </p:spPr>
        <p:txBody>
          <a:bodyPr wrap="none" rtlCol="0">
            <a:spAutoFit/>
          </a:bodyPr>
          <a:lstStyle/>
          <a:p>
            <a:r>
              <a:rPr lang="en-US" dirty="0"/>
              <a:t>https://</a:t>
            </a:r>
            <a:r>
              <a:rPr lang="en-US" dirty="0" err="1"/>
              <a:t>www.youtube.com</a:t>
            </a:r>
            <a:r>
              <a:rPr lang="en-US" dirty="0"/>
              <a:t>/</a:t>
            </a:r>
            <a:r>
              <a:rPr lang="en-US" dirty="0" err="1"/>
              <a:t>watch?v</a:t>
            </a:r>
            <a:r>
              <a:rPr lang="en-US"/>
              <a:t>=WkI_Vbwn14g</a:t>
            </a:r>
          </a:p>
        </p:txBody>
      </p:sp>
    </p:spTree>
    <p:extLst>
      <p:ext uri="{BB962C8B-B14F-4D97-AF65-F5344CB8AC3E}">
        <p14:creationId xmlns:p14="http://schemas.microsoft.com/office/powerpoint/2010/main" val="3607887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Prokarotic</a:t>
            </a:r>
            <a:r>
              <a:rPr lang="en-US" dirty="0"/>
              <a:t> Gene Organization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047" y="2552352"/>
            <a:ext cx="9996804" cy="1364735"/>
          </a:xfrm>
          <a:prstGeom prst="rect">
            <a:avLst/>
          </a:prstGeom>
        </p:spPr>
      </p:pic>
    </p:spTree>
    <p:extLst>
      <p:ext uri="{BB962C8B-B14F-4D97-AF65-F5344CB8AC3E}">
        <p14:creationId xmlns:p14="http://schemas.microsoft.com/office/powerpoint/2010/main" val="837101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Operon Organization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72" y="2864020"/>
            <a:ext cx="10128639" cy="1040714"/>
          </a:xfrm>
          <a:prstGeom prst="rect">
            <a:avLst/>
          </a:prstGeom>
        </p:spPr>
      </p:pic>
    </p:spTree>
    <p:extLst>
      <p:ext uri="{BB962C8B-B14F-4D97-AF65-F5344CB8AC3E}">
        <p14:creationId xmlns:p14="http://schemas.microsoft.com/office/powerpoint/2010/main" val="1155305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481" y="659048"/>
            <a:ext cx="10344696" cy="4233368"/>
          </a:xfrm>
          <a:prstGeom prst="rect">
            <a:avLst/>
          </a:prstGeom>
        </p:spPr>
      </p:pic>
      <p:sp>
        <p:nvSpPr>
          <p:cNvPr id="6" name="TextBox 5"/>
          <p:cNvSpPr txBox="1"/>
          <p:nvPr/>
        </p:nvSpPr>
        <p:spPr>
          <a:xfrm>
            <a:off x="9562306" y="6299857"/>
            <a:ext cx="2629694" cy="276999"/>
          </a:xfrm>
          <a:prstGeom prst="rect">
            <a:avLst/>
          </a:prstGeom>
          <a:noFill/>
        </p:spPr>
        <p:txBody>
          <a:bodyPr wrap="none" rtlCol="0">
            <a:spAutoFit/>
          </a:bodyPr>
          <a:lstStyle/>
          <a:p>
            <a:r>
              <a:rPr lang="en-US" sz="1200" dirty="0"/>
              <a:t>Khan Academy, </a:t>
            </a:r>
            <a:r>
              <a:rPr lang="en-US" sz="1200" dirty="0" err="1"/>
              <a:t>www.khanacademy.org</a:t>
            </a:r>
            <a:endParaRPr lang="en-US" sz="1200" dirty="0"/>
          </a:p>
        </p:txBody>
      </p:sp>
      <p:sp>
        <p:nvSpPr>
          <p:cNvPr id="5" name="Rectangle 4">
            <a:extLst>
              <a:ext uri="{FF2B5EF4-FFF2-40B4-BE49-F238E27FC236}">
                <a16:creationId xmlns:a16="http://schemas.microsoft.com/office/drawing/2014/main" id="{5FA6869D-3305-AF43-AAA5-1AEB1A78229C}"/>
              </a:ext>
            </a:extLst>
          </p:cNvPr>
          <p:cNvSpPr/>
          <p:nvPr/>
        </p:nvSpPr>
        <p:spPr>
          <a:xfrm>
            <a:off x="-1035584" y="1"/>
            <a:ext cx="436718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2">
            <a:extLst>
              <a:ext uri="{FF2B5EF4-FFF2-40B4-BE49-F238E27FC236}">
                <a16:creationId xmlns:a16="http://schemas.microsoft.com/office/drawing/2014/main" id="{00D305FF-09C4-5D46-9149-6C4396DAF79A}"/>
              </a:ext>
            </a:extLst>
          </p:cNvPr>
          <p:cNvSpPr txBox="1">
            <a:spLocks noChangeArrowheads="1"/>
          </p:cNvSpPr>
          <p:nvPr/>
        </p:nvSpPr>
        <p:spPr>
          <a:xfrm>
            <a:off x="69471" y="474610"/>
            <a:ext cx="3573328" cy="1371600"/>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rPr>
              <a:t>The central dogma</a:t>
            </a:r>
            <a:br>
              <a:rPr lang="en-US" altLang="en-US" dirty="0"/>
            </a:br>
            <a:endParaRPr lang="en-US" altLang="en-US" dirty="0"/>
          </a:p>
        </p:txBody>
      </p:sp>
      <p:sp>
        <p:nvSpPr>
          <p:cNvPr id="8" name="Text Box 5">
            <a:extLst>
              <a:ext uri="{FF2B5EF4-FFF2-40B4-BE49-F238E27FC236}">
                <a16:creationId xmlns:a16="http://schemas.microsoft.com/office/drawing/2014/main" id="{8572FBFD-F063-1443-9B77-B3931F78D79C}"/>
              </a:ext>
            </a:extLst>
          </p:cNvPr>
          <p:cNvSpPr txBox="1">
            <a:spLocks noChangeArrowheads="1"/>
          </p:cNvSpPr>
          <p:nvPr/>
        </p:nvSpPr>
        <p:spPr bwMode="auto">
          <a:xfrm>
            <a:off x="1304014" y="2775732"/>
            <a:ext cx="188650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itchFamily="2" charset="2"/>
              <a:buChar char=""/>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Wingdings" pitchFamily="2" charset="2"/>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Wingdings" pitchFamily="2" charset="2"/>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400" dirty="0">
                <a:solidFill>
                  <a:schemeClr val="bg1"/>
                </a:solidFill>
                <a:latin typeface="Arial" panose="020B0604020202020204" pitchFamily="34" charset="0"/>
              </a:rPr>
              <a:t>Why might this be wrong or incomplete</a:t>
            </a:r>
          </a:p>
        </p:txBody>
      </p:sp>
    </p:spTree>
    <p:extLst>
      <p:ext uri="{BB962C8B-B14F-4D97-AF65-F5344CB8AC3E}">
        <p14:creationId xmlns:p14="http://schemas.microsoft.com/office/powerpoint/2010/main" val="1546963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2">
            <a:extLst>
              <a:ext uri="{FF2B5EF4-FFF2-40B4-BE49-F238E27FC236}">
                <a16:creationId xmlns:a16="http://schemas.microsoft.com/office/drawing/2014/main" id="{2518B851-D680-F849-9A96-6E281BBED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876" y="267910"/>
            <a:ext cx="6758124" cy="611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7" name="Rectangle 2">
            <a:extLst>
              <a:ext uri="{FF2B5EF4-FFF2-40B4-BE49-F238E27FC236}">
                <a16:creationId xmlns:a16="http://schemas.microsoft.com/office/drawing/2014/main" id="{B5E62EB6-7BB2-194D-869C-E9984CA88D9F}"/>
              </a:ext>
            </a:extLst>
          </p:cNvPr>
          <p:cNvSpPr>
            <a:spLocks noGrp="1" noChangeArrowheads="1"/>
          </p:cNvSpPr>
          <p:nvPr>
            <p:ph type="title"/>
          </p:nvPr>
        </p:nvSpPr>
        <p:spPr>
          <a:xfrm>
            <a:off x="609600" y="599360"/>
            <a:ext cx="7772400" cy="1143000"/>
          </a:xfrm>
        </p:spPr>
        <p:txBody>
          <a:bodyPr>
            <a:normAutofit fontScale="90000"/>
          </a:bodyPr>
          <a:lstStyle/>
          <a:p>
            <a:pPr algn="l" eaLnBrk="1" hangingPunct="1"/>
            <a:r>
              <a:rPr lang="en-US" altLang="en-US" dirty="0">
                <a:latin typeface="Tahoma" panose="020B0604030504040204" pitchFamily="34" charset="0"/>
                <a:ea typeface="ＭＳ Ｐゴシック" panose="020B0600070205080204" pitchFamily="34" charset="-128"/>
              </a:rPr>
              <a:t>Protein </a:t>
            </a:r>
            <a:br>
              <a:rPr lang="en-US" altLang="en-US" dirty="0">
                <a:latin typeface="Tahoma" panose="020B0604030504040204" pitchFamily="34" charset="0"/>
                <a:ea typeface="ＭＳ Ｐゴシック" panose="020B0600070205080204" pitchFamily="34" charset="-128"/>
              </a:rPr>
            </a:br>
            <a:r>
              <a:rPr lang="en-US" altLang="en-US" dirty="0">
                <a:latin typeface="Tahoma" panose="020B0604030504040204" pitchFamily="34" charset="0"/>
                <a:ea typeface="ＭＳ Ｐゴシック" panose="020B0600070205080204" pitchFamily="34" charset="-128"/>
              </a:rPr>
              <a:t>structure:</a:t>
            </a:r>
          </a:p>
        </p:txBody>
      </p:sp>
    </p:spTree>
    <p:extLst>
      <p:ext uri="{BB962C8B-B14F-4D97-AF65-F5344CB8AC3E}">
        <p14:creationId xmlns:p14="http://schemas.microsoft.com/office/powerpoint/2010/main" val="364119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255F7-FCB7-E275-4230-F99C29EB9000}"/>
              </a:ext>
            </a:extLst>
          </p:cNvPr>
          <p:cNvSpPr>
            <a:spLocks noGrp="1"/>
          </p:cNvSpPr>
          <p:nvPr>
            <p:ph type="title"/>
          </p:nvPr>
        </p:nvSpPr>
        <p:spPr/>
        <p:txBody>
          <a:bodyPr/>
          <a:lstStyle/>
          <a:p>
            <a:r>
              <a:rPr lang="en-US" dirty="0"/>
              <a:t>For Honors Conversion and/or CURE</a:t>
            </a:r>
          </a:p>
        </p:txBody>
      </p:sp>
      <p:sp>
        <p:nvSpPr>
          <p:cNvPr id="3" name="Content Placeholder 2">
            <a:extLst>
              <a:ext uri="{FF2B5EF4-FFF2-40B4-BE49-F238E27FC236}">
                <a16:creationId xmlns:a16="http://schemas.microsoft.com/office/drawing/2014/main" id="{7FD428D5-BD95-5AFF-5C5C-E894F0E0D3A7}"/>
              </a:ext>
            </a:extLst>
          </p:cNvPr>
          <p:cNvSpPr>
            <a:spLocks noGrp="1"/>
          </p:cNvSpPr>
          <p:nvPr>
            <p:ph idx="1"/>
          </p:nvPr>
        </p:nvSpPr>
        <p:spPr/>
        <p:txBody>
          <a:bodyPr/>
          <a:lstStyle/>
          <a:p>
            <a:r>
              <a:rPr lang="en-US" dirty="0"/>
              <a:t>Please let us know ASAP, if you are interested in research accompanying MCB3421.  We are in the  collecting interesting genes for CURE projects.</a:t>
            </a:r>
          </a:p>
          <a:p>
            <a:r>
              <a:rPr lang="en-US" dirty="0"/>
              <a:t>The honors conversion request form now resides in a new place.  </a:t>
            </a:r>
            <a:br>
              <a:rPr lang="en-US" dirty="0"/>
            </a:br>
            <a:r>
              <a:rPr lang="en-US" dirty="0"/>
              <a:t>See </a:t>
            </a:r>
            <a:r>
              <a:rPr lang="en-US" dirty="0">
                <a:hlinkClick r:id="rId2"/>
              </a:rPr>
              <a:t>https://</a:t>
            </a:r>
            <a:r>
              <a:rPr lang="en-US" dirty="0" err="1">
                <a:hlinkClick r:id="rId2"/>
              </a:rPr>
              <a:t>honors.uconn.edu</a:t>
            </a:r>
            <a:r>
              <a:rPr lang="en-US" dirty="0">
                <a:hlinkClick r:id="rId2"/>
              </a:rPr>
              <a:t>/honors-course-conversions/</a:t>
            </a:r>
            <a:r>
              <a:rPr lang="en-US" dirty="0"/>
              <a:t> for details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683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3BDC-F9FC-824D-A3AE-7F9B4ED48610}"/>
              </a:ext>
            </a:extLst>
          </p:cNvPr>
          <p:cNvSpPr>
            <a:spLocks noGrp="1"/>
          </p:cNvSpPr>
          <p:nvPr>
            <p:ph type="title"/>
          </p:nvPr>
        </p:nvSpPr>
        <p:spPr>
          <a:xfrm>
            <a:off x="1842655" y="0"/>
            <a:ext cx="6400800" cy="1143000"/>
          </a:xfrm>
        </p:spPr>
        <p:txBody>
          <a:bodyPr/>
          <a:lstStyle/>
          <a:p>
            <a:r>
              <a:rPr lang="en-US" dirty="0"/>
              <a:t>Primary structure </a:t>
            </a:r>
          </a:p>
        </p:txBody>
      </p:sp>
      <p:sp>
        <p:nvSpPr>
          <p:cNvPr id="3" name="Content Placeholder 2">
            <a:extLst>
              <a:ext uri="{FF2B5EF4-FFF2-40B4-BE49-F238E27FC236}">
                <a16:creationId xmlns:a16="http://schemas.microsoft.com/office/drawing/2014/main" id="{F625F20E-BF3A-7E42-9139-E0E9600ABF43}"/>
              </a:ext>
            </a:extLst>
          </p:cNvPr>
          <p:cNvSpPr>
            <a:spLocks noGrp="1"/>
          </p:cNvSpPr>
          <p:nvPr>
            <p:ph idx="1"/>
          </p:nvPr>
        </p:nvSpPr>
        <p:spPr>
          <a:xfrm>
            <a:off x="1981200" y="990601"/>
            <a:ext cx="8229600" cy="4525963"/>
          </a:xfrm>
        </p:spPr>
        <p:txBody>
          <a:bodyPr/>
          <a:lstStyle/>
          <a:p>
            <a:r>
              <a:rPr lang="en-US" dirty="0"/>
              <a:t>20 typical amino acids from the </a:t>
            </a:r>
            <a:br>
              <a:rPr lang="en-US" dirty="0"/>
            </a:br>
            <a:r>
              <a:rPr lang="en-US" dirty="0"/>
              <a:t>primary sequence of a protein:  </a:t>
            </a:r>
          </a:p>
          <a:p>
            <a:r>
              <a:rPr lang="en-US" dirty="0"/>
              <a:t>The sequence is written from the </a:t>
            </a:r>
            <a:br>
              <a:rPr lang="en-US" dirty="0"/>
            </a:br>
            <a:r>
              <a:rPr lang="en-US" dirty="0"/>
              <a:t>amino to the carboxy terminal</a:t>
            </a:r>
          </a:p>
        </p:txBody>
      </p:sp>
      <p:pic>
        <p:nvPicPr>
          <p:cNvPr id="4" name="Picture 3">
            <a:extLst>
              <a:ext uri="{FF2B5EF4-FFF2-40B4-BE49-F238E27FC236}">
                <a16:creationId xmlns:a16="http://schemas.microsoft.com/office/drawing/2014/main" id="{1EC7C167-F89D-A249-BF5C-51EC69F89580}"/>
              </a:ext>
            </a:extLst>
          </p:cNvPr>
          <p:cNvPicPr>
            <a:picLocks noChangeAspect="1"/>
          </p:cNvPicPr>
          <p:nvPr/>
        </p:nvPicPr>
        <p:blipFill>
          <a:blip r:embed="rId2"/>
          <a:stretch>
            <a:fillRect/>
          </a:stretch>
        </p:blipFill>
        <p:spPr>
          <a:xfrm>
            <a:off x="8243455" y="0"/>
            <a:ext cx="2158646" cy="6858000"/>
          </a:xfrm>
          <a:prstGeom prst="rect">
            <a:avLst/>
          </a:prstGeom>
        </p:spPr>
      </p:pic>
    </p:spTree>
    <p:extLst>
      <p:ext uri="{BB962C8B-B14F-4D97-AF65-F5344CB8AC3E}">
        <p14:creationId xmlns:p14="http://schemas.microsoft.com/office/powerpoint/2010/main" val="2034315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5A19C3-1578-7D4F-AE57-55A5DB0C6599}"/>
              </a:ext>
            </a:extLst>
          </p:cNvPr>
          <p:cNvPicPr>
            <a:picLocks noChangeAspect="1"/>
          </p:cNvPicPr>
          <p:nvPr/>
        </p:nvPicPr>
        <p:blipFill>
          <a:blip r:embed="rId2"/>
          <a:stretch>
            <a:fillRect/>
          </a:stretch>
        </p:blipFill>
        <p:spPr>
          <a:xfrm>
            <a:off x="2964874" y="1804255"/>
            <a:ext cx="4333539" cy="4234600"/>
          </a:xfrm>
          <a:prstGeom prst="rect">
            <a:avLst/>
          </a:prstGeom>
        </p:spPr>
      </p:pic>
      <p:sp>
        <p:nvSpPr>
          <p:cNvPr id="2" name="Title 1">
            <a:extLst>
              <a:ext uri="{FF2B5EF4-FFF2-40B4-BE49-F238E27FC236}">
                <a16:creationId xmlns:a16="http://schemas.microsoft.com/office/drawing/2014/main" id="{42586DA6-8C77-6C41-85F6-8ADBCBE6D85E}"/>
              </a:ext>
            </a:extLst>
          </p:cNvPr>
          <p:cNvSpPr>
            <a:spLocks noGrp="1"/>
          </p:cNvSpPr>
          <p:nvPr>
            <p:ph type="title"/>
          </p:nvPr>
        </p:nvSpPr>
        <p:spPr>
          <a:xfrm>
            <a:off x="1524000" y="177658"/>
            <a:ext cx="9005455" cy="556635"/>
          </a:xfrm>
        </p:spPr>
        <p:txBody>
          <a:bodyPr/>
          <a:lstStyle/>
          <a:p>
            <a:r>
              <a:rPr lang="en-US" sz="3200" dirty="0"/>
              <a:t>Important secondary structure elements (local folds)</a:t>
            </a:r>
          </a:p>
        </p:txBody>
      </p:sp>
      <p:sp>
        <p:nvSpPr>
          <p:cNvPr id="3" name="Content Placeholder 2">
            <a:extLst>
              <a:ext uri="{FF2B5EF4-FFF2-40B4-BE49-F238E27FC236}">
                <a16:creationId xmlns:a16="http://schemas.microsoft.com/office/drawing/2014/main" id="{BA2EAD3E-C48D-DF4E-AC81-00E02AB30571}"/>
              </a:ext>
            </a:extLst>
          </p:cNvPr>
          <p:cNvSpPr>
            <a:spLocks noGrp="1"/>
          </p:cNvSpPr>
          <p:nvPr>
            <p:ph idx="1"/>
          </p:nvPr>
        </p:nvSpPr>
        <p:spPr>
          <a:xfrm>
            <a:off x="1524000" y="734293"/>
            <a:ext cx="4641273" cy="935181"/>
          </a:xfrm>
        </p:spPr>
        <p:txBody>
          <a:bodyPr>
            <a:normAutofit fontScale="25000" lnSpcReduction="20000"/>
          </a:bodyPr>
          <a:lstStyle/>
          <a:p>
            <a:r>
              <a:rPr lang="en-US" dirty="0"/>
              <a:t>Beta sheets </a:t>
            </a:r>
          </a:p>
          <a:p>
            <a:pPr marL="0" indent="0">
              <a:buNone/>
            </a:pPr>
            <a:r>
              <a:rPr lang="en-US" sz="2000" dirty="0"/>
              <a:t>Often depicted </a:t>
            </a:r>
            <a:br>
              <a:rPr lang="en-US" sz="2000" dirty="0"/>
            </a:br>
            <a:r>
              <a:rPr lang="en-US" sz="2000" dirty="0"/>
              <a:t>as yellow arrows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br>
              <a:rPr lang="en-US" sz="2000" dirty="0"/>
            </a:br>
            <a:endParaRPr lang="en-US" sz="2000" dirty="0"/>
          </a:p>
          <a:p>
            <a:pPr marL="0" indent="0">
              <a:buNone/>
            </a:pPr>
            <a:r>
              <a:rPr lang="en-US" sz="2000" dirty="0"/>
              <a:t>From Wikipedia </a:t>
            </a:r>
          </a:p>
          <a:p>
            <a:pPr marL="0" indent="0">
              <a:buNone/>
            </a:pPr>
            <a:r>
              <a:rPr lang="en-US" sz="2000" dirty="0">
                <a:hlinkClick r:id="rId3"/>
              </a:rPr>
              <a:t>https://en.wikipedia.org/wiki/Beta_sheet</a:t>
            </a:r>
            <a:br>
              <a:rPr lang="en-US" sz="2000" dirty="0"/>
            </a:br>
            <a:r>
              <a:rPr lang="en-US" sz="2000" dirty="0">
                <a:hlinkClick r:id="rId4"/>
              </a:rPr>
              <a:t>https://en.wikipedia.org/wiki/Beta_barrel</a:t>
            </a:r>
            <a:r>
              <a:rPr lang="en-US" sz="2000" dirty="0"/>
              <a:t> </a:t>
            </a:r>
          </a:p>
        </p:txBody>
      </p:sp>
      <p:pic>
        <p:nvPicPr>
          <p:cNvPr id="4" name="Picture 3">
            <a:extLst>
              <a:ext uri="{FF2B5EF4-FFF2-40B4-BE49-F238E27FC236}">
                <a16:creationId xmlns:a16="http://schemas.microsoft.com/office/drawing/2014/main" id="{432FD7F8-B990-9849-8B20-9D6D2B929B47}"/>
              </a:ext>
            </a:extLst>
          </p:cNvPr>
          <p:cNvPicPr>
            <a:picLocks noChangeAspect="1"/>
          </p:cNvPicPr>
          <p:nvPr/>
        </p:nvPicPr>
        <p:blipFill>
          <a:blip r:embed="rId5"/>
          <a:stretch>
            <a:fillRect/>
          </a:stretch>
        </p:blipFill>
        <p:spPr>
          <a:xfrm>
            <a:off x="7189690" y="734292"/>
            <a:ext cx="3024362" cy="6123708"/>
          </a:xfrm>
          <a:prstGeom prst="rect">
            <a:avLst/>
          </a:prstGeom>
        </p:spPr>
      </p:pic>
    </p:spTree>
    <p:extLst>
      <p:ext uri="{BB962C8B-B14F-4D97-AF65-F5344CB8AC3E}">
        <p14:creationId xmlns:p14="http://schemas.microsoft.com/office/powerpoint/2010/main" val="985633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F31E9B-5A97-414F-8C60-233603B16FD3}"/>
              </a:ext>
            </a:extLst>
          </p:cNvPr>
          <p:cNvPicPr>
            <a:picLocks noChangeAspect="1"/>
          </p:cNvPicPr>
          <p:nvPr/>
        </p:nvPicPr>
        <p:blipFill rotWithShape="1">
          <a:blip r:embed="rId2"/>
          <a:srcRect l="5892" t="7474" r="8433" b="6667"/>
          <a:stretch/>
        </p:blipFill>
        <p:spPr>
          <a:xfrm>
            <a:off x="2266059" y="1669473"/>
            <a:ext cx="3655547" cy="4077710"/>
          </a:xfrm>
          <a:prstGeom prst="rect">
            <a:avLst/>
          </a:prstGeom>
        </p:spPr>
      </p:pic>
      <p:sp>
        <p:nvSpPr>
          <p:cNvPr id="2" name="Title 1">
            <a:extLst>
              <a:ext uri="{FF2B5EF4-FFF2-40B4-BE49-F238E27FC236}">
                <a16:creationId xmlns:a16="http://schemas.microsoft.com/office/drawing/2014/main" id="{42586DA6-8C77-6C41-85F6-8ADBCBE6D85E}"/>
              </a:ext>
            </a:extLst>
          </p:cNvPr>
          <p:cNvSpPr>
            <a:spLocks noGrp="1"/>
          </p:cNvSpPr>
          <p:nvPr>
            <p:ph type="title"/>
          </p:nvPr>
        </p:nvSpPr>
        <p:spPr>
          <a:xfrm>
            <a:off x="1524000" y="177658"/>
            <a:ext cx="9005455" cy="556635"/>
          </a:xfrm>
        </p:spPr>
        <p:txBody>
          <a:bodyPr/>
          <a:lstStyle/>
          <a:p>
            <a:r>
              <a:rPr lang="en-US" sz="3200" dirty="0"/>
              <a:t>Important secondary structure elements (local folds)</a:t>
            </a:r>
          </a:p>
        </p:txBody>
      </p:sp>
      <p:sp>
        <p:nvSpPr>
          <p:cNvPr id="3" name="Content Placeholder 2">
            <a:extLst>
              <a:ext uri="{FF2B5EF4-FFF2-40B4-BE49-F238E27FC236}">
                <a16:creationId xmlns:a16="http://schemas.microsoft.com/office/drawing/2014/main" id="{BA2EAD3E-C48D-DF4E-AC81-00E02AB30571}"/>
              </a:ext>
            </a:extLst>
          </p:cNvPr>
          <p:cNvSpPr>
            <a:spLocks noGrp="1"/>
          </p:cNvSpPr>
          <p:nvPr>
            <p:ph idx="1"/>
          </p:nvPr>
        </p:nvSpPr>
        <p:spPr>
          <a:xfrm>
            <a:off x="708991" y="734292"/>
            <a:ext cx="4641273" cy="935181"/>
          </a:xfrm>
        </p:spPr>
        <p:txBody>
          <a:bodyPr>
            <a:noAutofit/>
          </a:bodyPr>
          <a:lstStyle/>
          <a:p>
            <a:r>
              <a:rPr lang="en-US" dirty="0"/>
              <a:t>Alpha Helices </a:t>
            </a:r>
          </a:p>
          <a:p>
            <a:pPr marL="0" indent="0">
              <a:buNone/>
            </a:pPr>
            <a:r>
              <a:rPr lang="en-US" sz="2000" dirty="0"/>
              <a:t>Often depicted as red spirals</a:t>
            </a:r>
          </a:p>
          <a:p>
            <a:pPr marL="0" indent="0">
              <a:buNone/>
            </a:pPr>
            <a:endParaRPr lang="en-US" sz="2000" dirty="0"/>
          </a:p>
          <a:p>
            <a:pPr marL="0" indent="0">
              <a:buNone/>
            </a:pPr>
            <a:r>
              <a:rPr lang="en-US" sz="2000" dirty="0"/>
              <a:t>1GZX.pdb</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br>
              <a:rPr lang="en-US" sz="2000" dirty="0"/>
            </a:br>
            <a:endParaRPr lang="en-US" sz="2000" dirty="0"/>
          </a:p>
          <a:p>
            <a:pPr marL="0" indent="0">
              <a:buNone/>
            </a:pPr>
            <a:endParaRPr lang="en-US" sz="2000" dirty="0"/>
          </a:p>
          <a:p>
            <a:pPr marL="0" indent="0">
              <a:buNone/>
            </a:pPr>
            <a:r>
              <a:rPr lang="en-US" sz="2000" dirty="0"/>
              <a:t>Modified from Wikipedia </a:t>
            </a:r>
          </a:p>
          <a:p>
            <a:pPr marL="0" indent="0">
              <a:buNone/>
            </a:pPr>
            <a:r>
              <a:rPr lang="en-US" sz="2000" dirty="0">
                <a:hlinkClick r:id="rId3"/>
              </a:rPr>
              <a:t>https://en.wikipedia.org/wiki/Alpha_helix</a:t>
            </a:r>
            <a:r>
              <a:rPr lang="en-US" sz="2000" dirty="0"/>
              <a:t> </a:t>
            </a:r>
            <a:br>
              <a:rPr lang="en-US" sz="2000" dirty="0"/>
            </a:br>
            <a:r>
              <a:rPr lang="en-US" sz="2000" dirty="0">
                <a:hlinkClick r:id="rId4"/>
              </a:rPr>
              <a:t>https://en.wikipedia.org/wiki/Hemoglobin</a:t>
            </a:r>
            <a:r>
              <a:rPr lang="en-US" sz="2000" dirty="0"/>
              <a:t> </a:t>
            </a:r>
          </a:p>
          <a:p>
            <a:pPr marL="0" indent="0">
              <a:buNone/>
            </a:pPr>
            <a:endParaRPr lang="en-US" sz="2000" dirty="0"/>
          </a:p>
        </p:txBody>
      </p:sp>
      <p:pic>
        <p:nvPicPr>
          <p:cNvPr id="9" name="Picture 8">
            <a:extLst>
              <a:ext uri="{FF2B5EF4-FFF2-40B4-BE49-F238E27FC236}">
                <a16:creationId xmlns:a16="http://schemas.microsoft.com/office/drawing/2014/main" id="{09574BEF-6ED8-A944-AB25-30709FB30924}"/>
              </a:ext>
            </a:extLst>
          </p:cNvPr>
          <p:cNvPicPr>
            <a:picLocks noChangeAspect="1"/>
          </p:cNvPicPr>
          <p:nvPr/>
        </p:nvPicPr>
        <p:blipFill>
          <a:blip r:embed="rId5"/>
          <a:stretch>
            <a:fillRect/>
          </a:stretch>
        </p:blipFill>
        <p:spPr>
          <a:xfrm>
            <a:off x="7447557" y="3708329"/>
            <a:ext cx="2932545" cy="2932545"/>
          </a:xfrm>
          <a:prstGeom prst="rect">
            <a:avLst/>
          </a:prstGeom>
        </p:spPr>
      </p:pic>
      <p:pic>
        <p:nvPicPr>
          <p:cNvPr id="13" name="Picture 12">
            <a:extLst>
              <a:ext uri="{FF2B5EF4-FFF2-40B4-BE49-F238E27FC236}">
                <a16:creationId xmlns:a16="http://schemas.microsoft.com/office/drawing/2014/main" id="{9F3B8E4C-9E8A-1C44-BF05-77CC2CC7B7A1}"/>
              </a:ext>
            </a:extLst>
          </p:cNvPr>
          <p:cNvPicPr>
            <a:picLocks noChangeAspect="1"/>
          </p:cNvPicPr>
          <p:nvPr/>
        </p:nvPicPr>
        <p:blipFill rotWithShape="1">
          <a:blip r:embed="rId6"/>
          <a:srcRect l="62703" t="11590" r="893" b="23555"/>
          <a:stretch/>
        </p:blipFill>
        <p:spPr>
          <a:xfrm>
            <a:off x="7555249" y="734292"/>
            <a:ext cx="2824852" cy="2701636"/>
          </a:xfrm>
          <a:prstGeom prst="rect">
            <a:avLst/>
          </a:prstGeom>
        </p:spPr>
      </p:pic>
    </p:spTree>
    <p:extLst>
      <p:ext uri="{BB962C8B-B14F-4D97-AF65-F5344CB8AC3E}">
        <p14:creationId xmlns:p14="http://schemas.microsoft.com/office/powerpoint/2010/main" val="2484259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ock&#10;&#10;Description automatically generated">
            <a:extLst>
              <a:ext uri="{FF2B5EF4-FFF2-40B4-BE49-F238E27FC236}">
                <a16:creationId xmlns:a16="http://schemas.microsoft.com/office/drawing/2014/main" id="{2F3332DE-3CFD-614E-A62F-1A638D6AC73F}"/>
              </a:ext>
            </a:extLst>
          </p:cNvPr>
          <p:cNvPicPr>
            <a:picLocks noChangeAspect="1"/>
          </p:cNvPicPr>
          <p:nvPr/>
        </p:nvPicPr>
        <p:blipFill>
          <a:blip r:embed="rId2"/>
          <a:stretch>
            <a:fillRect/>
          </a:stretch>
        </p:blipFill>
        <p:spPr>
          <a:xfrm>
            <a:off x="623927" y="1632415"/>
            <a:ext cx="4331765" cy="3593169"/>
          </a:xfrm>
          <a:prstGeom prst="rect">
            <a:avLst/>
          </a:prstGeom>
        </p:spPr>
      </p:pic>
      <p:sp>
        <p:nvSpPr>
          <p:cNvPr id="6" name="TextBox 5">
            <a:extLst>
              <a:ext uri="{FF2B5EF4-FFF2-40B4-BE49-F238E27FC236}">
                <a16:creationId xmlns:a16="http://schemas.microsoft.com/office/drawing/2014/main" id="{2545816B-B17B-654D-8964-2CDD0AEF9F8C}"/>
              </a:ext>
            </a:extLst>
          </p:cNvPr>
          <p:cNvSpPr txBox="1"/>
          <p:nvPr/>
        </p:nvSpPr>
        <p:spPr>
          <a:xfrm>
            <a:off x="787888" y="647902"/>
            <a:ext cx="3770135" cy="461665"/>
          </a:xfrm>
          <a:prstGeom prst="rect">
            <a:avLst/>
          </a:prstGeom>
          <a:noFill/>
        </p:spPr>
        <p:txBody>
          <a:bodyPr wrap="none" rtlCol="0">
            <a:spAutoFit/>
          </a:bodyPr>
          <a:lstStyle/>
          <a:p>
            <a:r>
              <a:rPr lang="en-US" sz="2400" dirty="0"/>
              <a:t>Formation of a peptide bond</a:t>
            </a:r>
          </a:p>
        </p:txBody>
      </p:sp>
      <p:sp>
        <p:nvSpPr>
          <p:cNvPr id="7" name="TextBox 6">
            <a:extLst>
              <a:ext uri="{FF2B5EF4-FFF2-40B4-BE49-F238E27FC236}">
                <a16:creationId xmlns:a16="http://schemas.microsoft.com/office/drawing/2014/main" id="{C855742D-A47C-6F4C-9AD6-80F2BDCD159A}"/>
              </a:ext>
            </a:extLst>
          </p:cNvPr>
          <p:cNvSpPr txBox="1"/>
          <p:nvPr/>
        </p:nvSpPr>
        <p:spPr>
          <a:xfrm>
            <a:off x="595009" y="5563767"/>
            <a:ext cx="4389600" cy="646331"/>
          </a:xfrm>
          <a:prstGeom prst="rect">
            <a:avLst/>
          </a:prstGeom>
          <a:noFill/>
        </p:spPr>
        <p:txBody>
          <a:bodyPr wrap="none" rtlCol="0">
            <a:spAutoFit/>
          </a:bodyPr>
          <a:lstStyle/>
          <a:p>
            <a:r>
              <a:rPr lang="en-US" dirty="0"/>
              <a:t>From: </a:t>
            </a:r>
            <a:br>
              <a:rPr lang="en-US" dirty="0"/>
            </a:br>
            <a:r>
              <a:rPr lang="en-US" dirty="0">
                <a:hlinkClick r:id="rId3"/>
              </a:rPr>
              <a:t>https://en.wikipedia.org/wiki/Peptide_bond</a:t>
            </a:r>
            <a:r>
              <a:rPr lang="en-US" dirty="0"/>
              <a:t> </a:t>
            </a:r>
          </a:p>
        </p:txBody>
      </p:sp>
      <p:pic>
        <p:nvPicPr>
          <p:cNvPr id="21506" name="Picture 2" descr="Image">
            <a:extLst>
              <a:ext uri="{FF2B5EF4-FFF2-40B4-BE49-F238E27FC236}">
                <a16:creationId xmlns:a16="http://schemas.microsoft.com/office/drawing/2014/main" id="{8BB61450-BF51-F64E-BA1D-205D102E3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439" y="1809785"/>
            <a:ext cx="4385621" cy="21756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F0F081E-131C-2140-A8C1-E2505D6B5D89}"/>
              </a:ext>
            </a:extLst>
          </p:cNvPr>
          <p:cNvSpPr txBox="1"/>
          <p:nvPr/>
        </p:nvSpPr>
        <p:spPr>
          <a:xfrm>
            <a:off x="7010005" y="4170092"/>
            <a:ext cx="4331765" cy="1200329"/>
          </a:xfrm>
          <a:prstGeom prst="rect">
            <a:avLst/>
          </a:prstGeom>
          <a:noFill/>
        </p:spPr>
        <p:txBody>
          <a:bodyPr wrap="square" rtlCol="0">
            <a:spAutoFit/>
          </a:bodyPr>
          <a:lstStyle/>
          <a:p>
            <a:r>
              <a:rPr lang="en-US" dirty="0"/>
              <a:t>Illustration of the peptide plane (gray area) and </a:t>
            </a:r>
            <a:r>
              <a:rPr lang="el-GR" dirty="0"/>
              <a:t>φ-ψ </a:t>
            </a:r>
            <a:r>
              <a:rPr lang="en-US" dirty="0"/>
              <a:t>angles. The red line formed by the repeating -C</a:t>
            </a:r>
            <a:r>
              <a:rPr lang="el-GR" dirty="0"/>
              <a:t>α-</a:t>
            </a:r>
            <a:r>
              <a:rPr lang="en-US" dirty="0"/>
              <a:t>C-N-C</a:t>
            </a:r>
            <a:r>
              <a:rPr lang="el-GR" dirty="0"/>
              <a:t>α- </a:t>
            </a:r>
            <a:r>
              <a:rPr lang="en-US" dirty="0"/>
              <a:t>is the </a:t>
            </a:r>
            <a:r>
              <a:rPr lang="en-US" b="1" dirty="0"/>
              <a:t>backbone</a:t>
            </a:r>
            <a:r>
              <a:rPr lang="en-US" dirty="0"/>
              <a:t> of the peptide chain.</a:t>
            </a:r>
          </a:p>
        </p:txBody>
      </p:sp>
      <p:sp>
        <p:nvSpPr>
          <p:cNvPr id="9" name="TextBox 8">
            <a:extLst>
              <a:ext uri="{FF2B5EF4-FFF2-40B4-BE49-F238E27FC236}">
                <a16:creationId xmlns:a16="http://schemas.microsoft.com/office/drawing/2014/main" id="{F10FBD49-651F-734D-98EA-BB42269F3281}"/>
              </a:ext>
            </a:extLst>
          </p:cNvPr>
          <p:cNvSpPr txBox="1"/>
          <p:nvPr/>
        </p:nvSpPr>
        <p:spPr>
          <a:xfrm>
            <a:off x="6914566" y="509403"/>
            <a:ext cx="4371453" cy="1200329"/>
          </a:xfrm>
          <a:prstGeom prst="rect">
            <a:avLst/>
          </a:prstGeom>
          <a:noFill/>
        </p:spPr>
        <p:txBody>
          <a:bodyPr wrap="square" rtlCol="0">
            <a:spAutoFit/>
          </a:bodyPr>
          <a:lstStyle/>
          <a:p>
            <a:r>
              <a:rPr lang="en-US" sz="2400" dirty="0"/>
              <a:t>The Phi and Psi angles associated with each alpha carbon along the peptide chain</a:t>
            </a:r>
          </a:p>
        </p:txBody>
      </p:sp>
      <p:cxnSp>
        <p:nvCxnSpPr>
          <p:cNvPr id="11" name="Straight Arrow Connector 10">
            <a:extLst>
              <a:ext uri="{FF2B5EF4-FFF2-40B4-BE49-F238E27FC236}">
                <a16:creationId xmlns:a16="http://schemas.microsoft.com/office/drawing/2014/main" id="{24FCFCAD-25C3-6D46-839A-14D9F89576BF}"/>
              </a:ext>
            </a:extLst>
          </p:cNvPr>
          <p:cNvCxnSpPr>
            <a:cxnSpLocks/>
          </p:cNvCxnSpPr>
          <p:nvPr/>
        </p:nvCxnSpPr>
        <p:spPr>
          <a:xfrm>
            <a:off x="3468413" y="4085481"/>
            <a:ext cx="109524" cy="2494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D8F824FD-D9F3-A148-9AA0-0B49B7F7A482}"/>
              </a:ext>
            </a:extLst>
          </p:cNvPr>
          <p:cNvSpPr txBox="1"/>
          <p:nvPr/>
        </p:nvSpPr>
        <p:spPr>
          <a:xfrm>
            <a:off x="3242589" y="3820355"/>
            <a:ext cx="335348" cy="369332"/>
          </a:xfrm>
          <a:prstGeom prst="rect">
            <a:avLst/>
          </a:prstGeom>
          <a:noFill/>
        </p:spPr>
        <p:txBody>
          <a:bodyPr wrap="none" rtlCol="0">
            <a:spAutoFit/>
          </a:bodyPr>
          <a:lstStyle/>
          <a:p>
            <a:r>
              <a:rPr lang="el-GR" dirty="0"/>
              <a:t>φ</a:t>
            </a:r>
            <a:endParaRPr lang="en-US" dirty="0"/>
          </a:p>
        </p:txBody>
      </p:sp>
      <p:cxnSp>
        <p:nvCxnSpPr>
          <p:cNvPr id="16" name="Straight Arrow Connector 15">
            <a:extLst>
              <a:ext uri="{FF2B5EF4-FFF2-40B4-BE49-F238E27FC236}">
                <a16:creationId xmlns:a16="http://schemas.microsoft.com/office/drawing/2014/main" id="{245D57ED-F719-3C4B-9898-8F8610296652}"/>
              </a:ext>
            </a:extLst>
          </p:cNvPr>
          <p:cNvCxnSpPr>
            <a:cxnSpLocks/>
          </p:cNvCxnSpPr>
          <p:nvPr/>
        </p:nvCxnSpPr>
        <p:spPr>
          <a:xfrm flipH="1">
            <a:off x="3914139" y="4085481"/>
            <a:ext cx="132345" cy="2494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38D61520-0161-D146-A232-E21B3BB98C91}"/>
              </a:ext>
            </a:extLst>
          </p:cNvPr>
          <p:cNvSpPr/>
          <p:nvPr/>
        </p:nvSpPr>
        <p:spPr>
          <a:xfrm>
            <a:off x="3947345" y="3800760"/>
            <a:ext cx="348172" cy="369332"/>
          </a:xfrm>
          <a:prstGeom prst="rect">
            <a:avLst/>
          </a:prstGeom>
        </p:spPr>
        <p:txBody>
          <a:bodyPr wrap="none">
            <a:spAutoFit/>
          </a:bodyPr>
          <a:lstStyle/>
          <a:p>
            <a:r>
              <a:rPr lang="el-GR" dirty="0"/>
              <a:t>ψ</a:t>
            </a:r>
            <a:endParaRPr lang="en-US" dirty="0"/>
          </a:p>
        </p:txBody>
      </p:sp>
    </p:spTree>
    <p:extLst>
      <p:ext uri="{BB962C8B-B14F-4D97-AF65-F5344CB8AC3E}">
        <p14:creationId xmlns:p14="http://schemas.microsoft.com/office/powerpoint/2010/main" val="3544007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E6BF43A2-7ACB-D648-8BBD-6B459D618E69}"/>
              </a:ext>
            </a:extLst>
          </p:cNvPr>
          <p:cNvSpPr>
            <a:spLocks noGrp="1" noChangeArrowheads="1"/>
          </p:cNvSpPr>
          <p:nvPr>
            <p:ph type="title"/>
          </p:nvPr>
        </p:nvSpPr>
        <p:spPr>
          <a:xfrm>
            <a:off x="1842654" y="-52387"/>
            <a:ext cx="9144000" cy="1143000"/>
          </a:xfrm>
        </p:spPr>
        <p:txBody>
          <a:bodyPr/>
          <a:lstStyle/>
          <a:p>
            <a:pPr algn="l" eaLnBrk="1" hangingPunct="1"/>
            <a:r>
              <a:rPr lang="en-US" altLang="en-US" dirty="0">
                <a:latin typeface="Tahoma" panose="020B0604030504040204" pitchFamily="34" charset="0"/>
                <a:ea typeface="ＭＳ Ｐゴシック" panose="020B0600070205080204" pitchFamily="34" charset="-128"/>
              </a:rPr>
              <a:t>Angles in the protein backbone </a:t>
            </a:r>
          </a:p>
        </p:txBody>
      </p:sp>
      <p:sp>
        <p:nvSpPr>
          <p:cNvPr id="36866" name="Rectangle 3">
            <a:extLst>
              <a:ext uri="{FF2B5EF4-FFF2-40B4-BE49-F238E27FC236}">
                <a16:creationId xmlns:a16="http://schemas.microsoft.com/office/drawing/2014/main" id="{37B75A91-0ECA-DE47-9B99-1126465FF46D}"/>
              </a:ext>
            </a:extLst>
          </p:cNvPr>
          <p:cNvSpPr>
            <a:spLocks noGrp="1" noChangeArrowheads="1"/>
          </p:cNvSpPr>
          <p:nvPr>
            <p:ph type="body" idx="1"/>
          </p:nvPr>
        </p:nvSpPr>
        <p:spPr/>
        <p:txBody>
          <a:bodyPr/>
          <a:lstStyle/>
          <a:p>
            <a:pPr eaLnBrk="1" hangingPunct="1"/>
            <a:endParaRPr lang="en-US" altLang="en-US">
              <a:latin typeface="Tahoma" panose="020B0604030504040204" pitchFamily="34" charset="0"/>
              <a:ea typeface="ＭＳ Ｐゴシック" panose="020B0600070205080204" pitchFamily="34" charset="-128"/>
            </a:endParaRPr>
          </a:p>
        </p:txBody>
      </p:sp>
      <p:pic>
        <p:nvPicPr>
          <p:cNvPr id="36867" name="Picture 4" descr="2">
            <a:extLst>
              <a:ext uri="{FF2B5EF4-FFF2-40B4-BE49-F238E27FC236}">
                <a16:creationId xmlns:a16="http://schemas.microsoft.com/office/drawing/2014/main" id="{1E572E57-4E26-D246-B761-3A0CAC9E0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100" y="1260475"/>
            <a:ext cx="70739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2">
            <a:extLst>
              <a:ext uri="{FF2B5EF4-FFF2-40B4-BE49-F238E27FC236}">
                <a16:creationId xmlns:a16="http://schemas.microsoft.com/office/drawing/2014/main" id="{C6933BEE-32DF-5349-86DC-2785DBE59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1" y="3182939"/>
            <a:ext cx="7110413"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800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C50AF649-62E4-E94C-B584-D96C5964BD86}"/>
              </a:ext>
            </a:extLst>
          </p:cNvPr>
          <p:cNvSpPr>
            <a:spLocks noGrp="1" noChangeArrowheads="1"/>
          </p:cNvSpPr>
          <p:nvPr>
            <p:ph type="title"/>
          </p:nvPr>
        </p:nvSpPr>
        <p:spPr>
          <a:xfrm>
            <a:off x="854765" y="140528"/>
            <a:ext cx="7772400" cy="1143000"/>
          </a:xfrm>
        </p:spPr>
        <p:txBody>
          <a:bodyPr/>
          <a:lstStyle/>
          <a:p>
            <a:pPr eaLnBrk="1" hangingPunct="1"/>
            <a:r>
              <a:rPr lang="en-US" altLang="en-US" dirty="0">
                <a:latin typeface="Tahoma" panose="020B0604030504040204" pitchFamily="34" charset="0"/>
                <a:ea typeface="ＭＳ Ｐゴシック" panose="020B0600070205080204" pitchFamily="34" charset="-128"/>
              </a:rPr>
              <a:t>UCSF’s Chimera </a:t>
            </a:r>
          </a:p>
        </p:txBody>
      </p:sp>
      <p:sp>
        <p:nvSpPr>
          <p:cNvPr id="38914" name="Rectangle 3">
            <a:extLst>
              <a:ext uri="{FF2B5EF4-FFF2-40B4-BE49-F238E27FC236}">
                <a16:creationId xmlns:a16="http://schemas.microsoft.com/office/drawing/2014/main" id="{FBC54273-E8AB-BB4D-BE93-1CB7CD6AB5FC}"/>
              </a:ext>
            </a:extLst>
          </p:cNvPr>
          <p:cNvSpPr>
            <a:spLocks noGrp="1" noChangeArrowheads="1"/>
          </p:cNvSpPr>
          <p:nvPr>
            <p:ph type="body" idx="1"/>
          </p:nvPr>
        </p:nvSpPr>
        <p:spPr>
          <a:xfrm>
            <a:off x="854765" y="1762990"/>
            <a:ext cx="10062617" cy="4114800"/>
          </a:xfrm>
        </p:spPr>
        <p:txBody>
          <a:bodyPr/>
          <a:lstStyle/>
          <a:p>
            <a:r>
              <a:rPr lang="en-US" altLang="en-US" dirty="0">
                <a:latin typeface="Tahoma" panose="020B0604030504040204" pitchFamily="34" charset="0"/>
                <a:ea typeface="ＭＳ Ｐゴシック" panose="020B0600070205080204" pitchFamily="34" charset="-128"/>
              </a:rPr>
              <a:t>Free and powerful program to work with protein structures</a:t>
            </a:r>
          </a:p>
          <a:p>
            <a:r>
              <a:rPr lang="en-US" altLang="en-US" dirty="0">
                <a:latin typeface="Tahoma" panose="020B0604030504040204" pitchFamily="34" charset="0"/>
                <a:ea typeface="ＭＳ Ｐゴシック" panose="020B0600070205080204" pitchFamily="34" charset="-128"/>
              </a:rPr>
              <a:t>Steep and long learning curve </a:t>
            </a:r>
            <a:br>
              <a:rPr lang="en-US" altLang="en-US" dirty="0">
                <a:latin typeface="Tahoma" panose="020B0604030504040204" pitchFamily="34" charset="0"/>
                <a:ea typeface="ＭＳ Ｐゴシック" panose="020B0600070205080204" pitchFamily="34" charset="-128"/>
              </a:rPr>
            </a:br>
            <a:r>
              <a:rPr lang="en-US" altLang="en-US" dirty="0">
                <a:latin typeface="Tahoma" panose="020B0604030504040204" pitchFamily="34" charset="0"/>
                <a:ea typeface="ＭＳ Ｐゴシック" panose="020B0600070205080204" pitchFamily="34" charset="-128"/>
              </a:rPr>
              <a:t>(command line and/or menu driven)</a:t>
            </a:r>
          </a:p>
          <a:p>
            <a:r>
              <a:rPr lang="en-US" altLang="en-US" dirty="0">
                <a:latin typeface="Tahoma" panose="020B0604030504040204" pitchFamily="34" charset="0"/>
                <a:ea typeface="ＭＳ Ｐゴシック" panose="020B0600070205080204" pitchFamily="34" charset="-128"/>
              </a:rPr>
              <a:t>Available for free at </a:t>
            </a:r>
            <a:r>
              <a:rPr lang="en-US" altLang="en-US" dirty="0">
                <a:latin typeface="Tahoma" panose="020B0604030504040204" pitchFamily="34" charset="0"/>
                <a:ea typeface="ＭＳ Ｐゴシック" panose="020B0600070205080204" pitchFamily="34" charset="-128"/>
                <a:hlinkClick r:id="rId3"/>
              </a:rPr>
              <a:t>http://www.rbvi.ucsf.edu/chimera/</a:t>
            </a:r>
            <a:r>
              <a:rPr lang="en-US" altLang="en-US" dirty="0">
                <a:latin typeface="Tahoma" panose="020B0604030504040204" pitchFamily="34" charset="0"/>
                <a:ea typeface="ＭＳ Ｐゴシック" panose="020B0600070205080204" pitchFamily="34" charset="-128"/>
              </a:rPr>
              <a:t> and </a:t>
            </a:r>
            <a:r>
              <a:rPr lang="en-US" altLang="en-US" dirty="0">
                <a:latin typeface="Tahoma" panose="020B0604030504040204" pitchFamily="34" charset="0"/>
                <a:ea typeface="ＭＳ Ｐゴシック" panose="020B0600070205080204" pitchFamily="34" charset="-128"/>
                <a:hlinkClick r:id="rId4"/>
              </a:rPr>
              <a:t>https://www.rbvi.ucsf.edu/chimerax/</a:t>
            </a:r>
            <a:r>
              <a:rPr lang="en-US" altLang="en-US" dirty="0">
                <a:latin typeface="Tahoma" panose="020B0604030504040204" pitchFamily="34" charset="0"/>
                <a:ea typeface="ＭＳ Ｐゴシック" panose="020B0600070205080204" pitchFamily="34" charset="-128"/>
              </a:rPr>
              <a:t> </a:t>
            </a:r>
          </a:p>
          <a:p>
            <a:r>
              <a:rPr lang="en-US" altLang="en-US" dirty="0">
                <a:latin typeface="Tahoma" panose="020B0604030504040204" pitchFamily="34" charset="0"/>
                <a:ea typeface="ＭＳ Ｐゴシック" panose="020B0600070205080204" pitchFamily="34" charset="-128"/>
              </a:rPr>
              <a:t>Chimera is a little easier to use than </a:t>
            </a:r>
            <a:r>
              <a:rPr lang="en-US" altLang="en-US" dirty="0" err="1">
                <a:latin typeface="Tahoma" panose="020B0604030504040204" pitchFamily="34" charset="0"/>
                <a:ea typeface="ＭＳ Ｐゴシック" panose="020B0600070205080204" pitchFamily="34" charset="-128"/>
              </a:rPr>
              <a:t>chimerax</a:t>
            </a:r>
            <a:r>
              <a:rPr lang="en-US" altLang="en-US" dirty="0">
                <a:latin typeface="Tahoma" panose="020B0604030504040204" pitchFamily="34" charset="0"/>
                <a:ea typeface="ＭＳ Ｐゴシック" panose="020B0600070205080204" pitchFamily="34" charset="-128"/>
              </a:rPr>
              <a:t>, but the latter has an interface to </a:t>
            </a:r>
            <a:r>
              <a:rPr lang="en-US" altLang="en-US" dirty="0" err="1">
                <a:latin typeface="Tahoma" panose="020B0604030504040204" pitchFamily="34" charset="0"/>
                <a:ea typeface="ＭＳ Ｐゴシック" panose="020B0600070205080204" pitchFamily="34" charset="-128"/>
              </a:rPr>
              <a:t>alphafold</a:t>
            </a:r>
            <a:r>
              <a:rPr lang="en-US" altLang="en-US" dirty="0">
                <a:latin typeface="Tahoma" panose="020B0604030504040204" pitchFamily="34" charset="0"/>
                <a:ea typeface="ＭＳ Ｐゴシック" panose="020B0600070205080204" pitchFamily="34" charset="-128"/>
              </a:rPr>
              <a:t>.</a:t>
            </a:r>
          </a:p>
          <a:p>
            <a:r>
              <a:rPr lang="en-US" altLang="en-US" dirty="0">
                <a:latin typeface="Tahoma" panose="020B0604030504040204" pitchFamily="34" charset="0"/>
                <a:ea typeface="ＭＳ Ｐゴシック" panose="020B0600070205080204" pitchFamily="34" charset="-128"/>
              </a:rPr>
              <a:t>Many tutorials are available on the </a:t>
            </a:r>
            <a:r>
              <a:rPr lang="en-US" altLang="en-US" dirty="0">
                <a:latin typeface="Tahoma" panose="020B0604030504040204" pitchFamily="34" charset="0"/>
                <a:ea typeface="ＭＳ Ｐゴシック" panose="020B0600070205080204" pitchFamily="34" charset="-128"/>
                <a:hlinkClick r:id="rId5"/>
              </a:rPr>
              <a:t>program’s webpage </a:t>
            </a:r>
            <a:r>
              <a:rPr lang="en-US" altLang="en-US" dirty="0">
                <a:latin typeface="Tahoma" panose="020B0604030504040204" pitchFamily="34" charset="0"/>
                <a:ea typeface="ＭＳ Ｐゴシック" panose="020B0600070205080204" pitchFamily="34" charset="-128"/>
              </a:rPr>
              <a:t>and on </a:t>
            </a:r>
            <a:r>
              <a:rPr lang="en-US" altLang="en-US" dirty="0" err="1">
                <a:latin typeface="Tahoma" panose="020B0604030504040204" pitchFamily="34" charset="0"/>
                <a:ea typeface="ＭＳ Ｐゴシック" panose="020B0600070205080204" pitchFamily="34" charset="-128"/>
                <a:hlinkClick r:id="rId6"/>
              </a:rPr>
              <a:t>youtube</a:t>
            </a:r>
            <a:r>
              <a:rPr lang="en-US" altLang="en-US" dirty="0">
                <a:latin typeface="Tahoma" panose="020B0604030504040204" pitchFamily="34" charset="0"/>
                <a:ea typeface="ＭＳ Ｐゴシック" panose="020B0600070205080204" pitchFamily="34" charset="-128"/>
              </a:rPr>
              <a:t>.   </a:t>
            </a:r>
          </a:p>
        </p:txBody>
      </p:sp>
      <p:sp>
        <p:nvSpPr>
          <p:cNvPr id="2" name="TextBox 1">
            <a:extLst>
              <a:ext uri="{FF2B5EF4-FFF2-40B4-BE49-F238E27FC236}">
                <a16:creationId xmlns:a16="http://schemas.microsoft.com/office/drawing/2014/main" id="{698A6813-571C-539F-5A3D-A3C5C5E4D193}"/>
              </a:ext>
            </a:extLst>
          </p:cNvPr>
          <p:cNvSpPr txBox="1"/>
          <p:nvPr/>
        </p:nvSpPr>
        <p:spPr>
          <a:xfrm>
            <a:off x="443106" y="6172586"/>
            <a:ext cx="11305787" cy="369332"/>
          </a:xfrm>
          <a:prstGeom prst="rect">
            <a:avLst/>
          </a:prstGeom>
          <a:noFill/>
        </p:spPr>
        <p:txBody>
          <a:bodyPr wrap="none" rtlCol="0">
            <a:spAutoFit/>
          </a:bodyPr>
          <a:lstStyle/>
          <a:p>
            <a:r>
              <a:rPr lang="en-US" dirty="0"/>
              <a:t>We will use </a:t>
            </a:r>
            <a:r>
              <a:rPr lang="en-US" dirty="0" err="1"/>
              <a:t>chimeraX</a:t>
            </a:r>
            <a:r>
              <a:rPr lang="en-US" dirty="0"/>
              <a:t> in the first few computer labs.  If you want to use your own laptop download and install </a:t>
            </a:r>
            <a:r>
              <a:rPr lang="en-US" dirty="0" err="1"/>
              <a:t>chimeraX</a:t>
            </a:r>
            <a:r>
              <a:rPr lang="en-US" dirty="0"/>
              <a:t> </a:t>
            </a:r>
          </a:p>
        </p:txBody>
      </p:sp>
    </p:spTree>
    <p:extLst>
      <p:ext uri="{BB962C8B-B14F-4D97-AF65-F5344CB8AC3E}">
        <p14:creationId xmlns:p14="http://schemas.microsoft.com/office/powerpoint/2010/main" val="3525287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413C8-C56A-324D-A81C-0AA8AA65ACEA}"/>
              </a:ext>
            </a:extLst>
          </p:cNvPr>
          <p:cNvSpPr>
            <a:spLocks noGrp="1"/>
          </p:cNvSpPr>
          <p:nvPr>
            <p:ph type="title"/>
          </p:nvPr>
        </p:nvSpPr>
        <p:spPr/>
        <p:txBody>
          <a:bodyPr/>
          <a:lstStyle/>
          <a:p>
            <a:pPr algn="l"/>
            <a:r>
              <a:rPr lang="en-US" dirty="0"/>
              <a:t>Lysozyme</a:t>
            </a:r>
          </a:p>
        </p:txBody>
      </p:sp>
      <p:pic>
        <p:nvPicPr>
          <p:cNvPr id="5" name="Picture 4">
            <a:extLst>
              <a:ext uri="{FF2B5EF4-FFF2-40B4-BE49-F238E27FC236}">
                <a16:creationId xmlns:a16="http://schemas.microsoft.com/office/drawing/2014/main" id="{919B947D-12A8-AF45-A43E-B300CB75214B}"/>
              </a:ext>
            </a:extLst>
          </p:cNvPr>
          <p:cNvPicPr>
            <a:picLocks noChangeAspect="1"/>
          </p:cNvPicPr>
          <p:nvPr/>
        </p:nvPicPr>
        <p:blipFill rotWithShape="1">
          <a:blip r:embed="rId3"/>
          <a:srcRect l="9159" t="8889" r="20771" b="13273"/>
          <a:stretch/>
        </p:blipFill>
        <p:spPr>
          <a:xfrm>
            <a:off x="5791200" y="873212"/>
            <a:ext cx="4679187" cy="5775454"/>
          </a:xfrm>
          <a:prstGeom prst="rect">
            <a:avLst/>
          </a:prstGeom>
        </p:spPr>
      </p:pic>
      <p:sp>
        <p:nvSpPr>
          <p:cNvPr id="7" name="TextBox 6">
            <a:extLst>
              <a:ext uri="{FF2B5EF4-FFF2-40B4-BE49-F238E27FC236}">
                <a16:creationId xmlns:a16="http://schemas.microsoft.com/office/drawing/2014/main" id="{12B17D00-11E4-3842-A3DB-CA1EC08680A7}"/>
              </a:ext>
            </a:extLst>
          </p:cNvPr>
          <p:cNvSpPr txBox="1"/>
          <p:nvPr/>
        </p:nvSpPr>
        <p:spPr>
          <a:xfrm>
            <a:off x="2117126" y="1318055"/>
            <a:ext cx="4860324" cy="1477328"/>
          </a:xfrm>
          <a:prstGeom prst="rect">
            <a:avLst/>
          </a:prstGeom>
          <a:noFill/>
        </p:spPr>
        <p:txBody>
          <a:bodyPr wrap="square" rtlCol="0">
            <a:spAutoFit/>
          </a:bodyPr>
          <a:lstStyle/>
          <a:p>
            <a:pPr marL="285750" indent="-285750">
              <a:buFont typeface="Arial" panose="020B0604020202020204" pitchFamily="34" charset="0"/>
              <a:buChar char="•"/>
            </a:pPr>
            <a:r>
              <a:rPr lang="en-US" dirty="0"/>
              <a:t>Cleaves the sugar backbone on the cell wall of bacteria (which leads to exploding bacteria).</a:t>
            </a:r>
          </a:p>
          <a:p>
            <a:pPr marL="285750" indent="-285750">
              <a:buFont typeface="Arial" panose="020B0604020202020204" pitchFamily="34" charset="0"/>
              <a:buChar char="•"/>
            </a:pPr>
            <a:r>
              <a:rPr lang="en-US" dirty="0"/>
              <a:t>Present in tears, salvia, egg white, …</a:t>
            </a:r>
          </a:p>
          <a:p>
            <a:pPr marL="285750" indent="-285750">
              <a:buFont typeface="Arial" panose="020B0604020202020204" pitchFamily="34" charset="0"/>
              <a:buChar char="•"/>
            </a:pPr>
            <a:r>
              <a:rPr lang="en-US" dirty="0"/>
              <a:t>The </a:t>
            </a:r>
            <a:r>
              <a:rPr lang="en-US" dirty="0">
                <a:hlinkClick r:id="rId4" tooltip="N-acetylglucosamine"/>
              </a:rPr>
              <a:t>N-acetylglucosamine</a:t>
            </a:r>
            <a:r>
              <a:rPr lang="en-US" dirty="0"/>
              <a:t> (NAG) trimer is an inhibitor that binds to the catalytic site </a:t>
            </a:r>
          </a:p>
        </p:txBody>
      </p:sp>
    </p:spTree>
    <p:extLst>
      <p:ext uri="{BB962C8B-B14F-4D97-AF65-F5344CB8AC3E}">
        <p14:creationId xmlns:p14="http://schemas.microsoft.com/office/powerpoint/2010/main" val="561610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6F5C6-E28B-7FE6-1C94-C3D19CF38BFF}"/>
              </a:ext>
            </a:extLst>
          </p:cNvPr>
          <p:cNvSpPr>
            <a:spLocks noGrp="1"/>
          </p:cNvSpPr>
          <p:nvPr>
            <p:ph type="title"/>
          </p:nvPr>
        </p:nvSpPr>
        <p:spPr>
          <a:xfrm>
            <a:off x="331304" y="168966"/>
            <a:ext cx="10515600" cy="1325563"/>
          </a:xfrm>
        </p:spPr>
        <p:txBody>
          <a:bodyPr/>
          <a:lstStyle/>
          <a:p>
            <a:r>
              <a:rPr lang="en-US" b="1" dirty="0">
                <a:latin typeface="Abadi Extra Light" panose="020B0604020104020204" pitchFamily="34" charset="0"/>
                <a:cs typeface="Abadi" panose="020F0502020204030204" pitchFamily="34" charset="0"/>
              </a:rPr>
              <a:t>For the CURE Research Project</a:t>
            </a:r>
          </a:p>
        </p:txBody>
      </p:sp>
      <p:sp>
        <p:nvSpPr>
          <p:cNvPr id="3" name="Content Placeholder 2">
            <a:extLst>
              <a:ext uri="{FF2B5EF4-FFF2-40B4-BE49-F238E27FC236}">
                <a16:creationId xmlns:a16="http://schemas.microsoft.com/office/drawing/2014/main" id="{CE7D2A04-7E26-3573-5071-9CAFB12CC15D}"/>
              </a:ext>
            </a:extLst>
          </p:cNvPr>
          <p:cNvSpPr>
            <a:spLocks noGrp="1"/>
          </p:cNvSpPr>
          <p:nvPr>
            <p:ph idx="1"/>
          </p:nvPr>
        </p:nvSpPr>
        <p:spPr>
          <a:xfrm>
            <a:off x="838200" y="1487693"/>
            <a:ext cx="10515600" cy="5201341"/>
          </a:xfrm>
        </p:spPr>
        <p:txBody>
          <a:bodyPr>
            <a:normAutofit/>
          </a:bodyPr>
          <a:lstStyle/>
          <a:p>
            <a:r>
              <a:rPr lang="en-US" dirty="0">
                <a:latin typeface="Abadi Extra Light" panose="020B0604020104020204" pitchFamily="34" charset="0"/>
                <a:cs typeface="Abadi" panose="020F0502020204030204" pitchFamily="34" charset="0"/>
              </a:rPr>
              <a:t>You will be assigned a gene that has been invaded by an intein (a type of self splicing selfish genetic element).  </a:t>
            </a:r>
          </a:p>
          <a:p>
            <a:r>
              <a:rPr lang="en-US" dirty="0">
                <a:latin typeface="Abadi Extra Light" panose="020B0604020104020204" pitchFamily="34" charset="0"/>
                <a:cs typeface="Abadi" panose="020F0502020204030204" pitchFamily="34" charset="0"/>
              </a:rPr>
              <a:t>You will characterize the invaded gene and the intein using tools we will also use in the computer lab sessions (data bank searches to find homologs, aligning invaded and uninvaded host genes, reconstructing the evolutionary history of host gene and intein). </a:t>
            </a:r>
          </a:p>
          <a:p>
            <a:r>
              <a:rPr lang="en-US" dirty="0">
                <a:latin typeface="Abadi Extra Light" panose="020B0604020104020204" pitchFamily="34" charset="0"/>
                <a:cs typeface="Abadi" panose="020F0502020204030204" pitchFamily="34" charset="0"/>
              </a:rPr>
              <a:t>Questions that will be addressed:  Between which organisms was the intein transferred?  Is the intein invasion occurring in a geographically local environment?  Was the intein frequently lost and gained?</a:t>
            </a:r>
          </a:p>
          <a:p>
            <a:r>
              <a:rPr lang="en-US" dirty="0">
                <a:latin typeface="Abadi Extra Light" panose="020B0604020104020204" pitchFamily="34" charset="0"/>
                <a:cs typeface="Abadi" panose="020F0502020204030204" pitchFamily="34" charset="0"/>
              </a:rPr>
              <a:t>Progress will be discussed with the instructors via email, and during and after the weekly computer lab sessions.</a:t>
            </a:r>
          </a:p>
          <a:p>
            <a:endParaRPr lang="en-US" dirty="0">
              <a:latin typeface="Abadi" panose="020F0502020204030204" pitchFamily="34" charset="0"/>
              <a:cs typeface="Abadi" panose="020F0502020204030204" pitchFamily="34" charset="0"/>
            </a:endParaRPr>
          </a:p>
          <a:p>
            <a:endParaRPr lang="en-US" dirty="0">
              <a:latin typeface="Abadi" panose="020F0502020204030204" pitchFamily="34" charset="0"/>
              <a:cs typeface="Abadi" panose="020F0502020204030204" pitchFamily="34" charset="0"/>
            </a:endParaRPr>
          </a:p>
          <a:p>
            <a:endParaRPr lang="en-US" dirty="0">
              <a:latin typeface="Abadi" panose="020F0502020204030204" pitchFamily="34" charset="0"/>
              <a:cs typeface="Abadi" panose="020F0502020204030204" pitchFamily="34" charset="0"/>
            </a:endParaRPr>
          </a:p>
        </p:txBody>
      </p:sp>
    </p:spTree>
    <p:extLst>
      <p:ext uri="{BB962C8B-B14F-4D97-AF65-F5344CB8AC3E}">
        <p14:creationId xmlns:p14="http://schemas.microsoft.com/office/powerpoint/2010/main" val="3004190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40E07FD-DA69-0A48-979A-BF5AF8150617}"/>
              </a:ext>
            </a:extLst>
          </p:cNvPr>
          <p:cNvSpPr>
            <a:spLocks noGrp="1" noChangeArrowheads="1"/>
          </p:cNvSpPr>
          <p:nvPr>
            <p:ph type="title"/>
          </p:nvPr>
        </p:nvSpPr>
        <p:spPr/>
        <p:txBody>
          <a:bodyPr/>
          <a:lstStyle/>
          <a:p>
            <a:pPr eaLnBrk="1" hangingPunct="1"/>
            <a:r>
              <a:rPr lang="en-US" altLang="en-US" dirty="0"/>
              <a:t>Replication</a:t>
            </a:r>
          </a:p>
        </p:txBody>
      </p:sp>
      <p:pic>
        <p:nvPicPr>
          <p:cNvPr id="15363" name="Picture 4" descr="1">
            <a:extLst>
              <a:ext uri="{FF2B5EF4-FFF2-40B4-BE49-F238E27FC236}">
                <a16:creationId xmlns:a16="http://schemas.microsoft.com/office/drawing/2014/main" id="{C644D9A7-CD79-474A-994D-351836AE3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513" y="1353863"/>
            <a:ext cx="91440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5">
            <a:extLst>
              <a:ext uri="{FF2B5EF4-FFF2-40B4-BE49-F238E27FC236}">
                <a16:creationId xmlns:a16="http://schemas.microsoft.com/office/drawing/2014/main" id="{77FB8B3E-9784-A44E-AE9E-2FAF9E8FD648}"/>
              </a:ext>
            </a:extLst>
          </p:cNvPr>
          <p:cNvSpPr txBox="1">
            <a:spLocks noChangeArrowheads="1"/>
          </p:cNvSpPr>
          <p:nvPr/>
        </p:nvSpPr>
        <p:spPr bwMode="auto">
          <a:xfrm>
            <a:off x="1027043" y="5450027"/>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Wingdings" pitchFamily="2" charset="2"/>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Wingdings" pitchFamily="2" charset="2"/>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400" dirty="0">
                <a:latin typeface="Arial" panose="020B0604020202020204" pitchFamily="34" charset="0"/>
              </a:rPr>
              <a:t>lagging and leading strand - strand bias  </a:t>
            </a:r>
            <a:br>
              <a:rPr lang="en-US" altLang="en-US" sz="2400" dirty="0">
                <a:latin typeface="Arial" panose="020B0604020202020204" pitchFamily="34" charset="0"/>
              </a:rPr>
            </a:br>
            <a:r>
              <a:rPr lang="en-US" altLang="en-US" sz="2400" dirty="0">
                <a:latin typeface="Arial" panose="020B0604020202020204" pitchFamily="34" charset="0"/>
              </a:rPr>
              <a:t>see Drew Barry’s animation at </a:t>
            </a:r>
            <a:r>
              <a:rPr lang="en-US" altLang="en-US" sz="2400" dirty="0">
                <a:latin typeface="Arial" panose="020B0604020202020204" pitchFamily="34" charset="0"/>
                <a:hlinkClick r:id="rId4"/>
              </a:rPr>
              <a:t>https://www.youtube.com/watch?v=7Hk9jct2ozY</a:t>
            </a:r>
            <a:r>
              <a:rPr lang="en-US" altLang="en-US" sz="2400" dirty="0">
                <a:latin typeface="Arial" panose="020B0604020202020204" pitchFamily="34" charset="0"/>
              </a:rPr>
              <a:t> at 2.30 minutes </a:t>
            </a:r>
          </a:p>
        </p:txBody>
      </p:sp>
    </p:spTree>
    <p:extLst>
      <p:ext uri="{BB962C8B-B14F-4D97-AF65-F5344CB8AC3E}">
        <p14:creationId xmlns:p14="http://schemas.microsoft.com/office/powerpoint/2010/main" val="4263755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67871" y="6488668"/>
            <a:ext cx="1242841" cy="369332"/>
          </a:xfrm>
          <a:prstGeom prst="rect">
            <a:avLst/>
          </a:prstGeom>
          <a:noFill/>
        </p:spPr>
        <p:txBody>
          <a:bodyPr wrap="none" rtlCol="0">
            <a:spAutoFit/>
          </a:bodyPr>
          <a:lstStyle/>
          <a:p>
            <a:r>
              <a:rPr lang="en-US"/>
              <a:t>Drew Berry</a:t>
            </a:r>
          </a:p>
        </p:txBody>
      </p:sp>
      <p:sp>
        <p:nvSpPr>
          <p:cNvPr id="2" name="TextBox 1">
            <a:extLst>
              <a:ext uri="{FF2B5EF4-FFF2-40B4-BE49-F238E27FC236}">
                <a16:creationId xmlns:a16="http://schemas.microsoft.com/office/drawing/2014/main" id="{172DEFC9-9125-CD4E-AEF5-33E49C0A1442}"/>
              </a:ext>
            </a:extLst>
          </p:cNvPr>
          <p:cNvSpPr txBox="1"/>
          <p:nvPr/>
        </p:nvSpPr>
        <p:spPr>
          <a:xfrm>
            <a:off x="1198158" y="513880"/>
            <a:ext cx="5596084" cy="369332"/>
          </a:xfrm>
          <a:prstGeom prst="rect">
            <a:avLst/>
          </a:prstGeom>
          <a:noFill/>
        </p:spPr>
        <p:txBody>
          <a:bodyPr wrap="none" rtlCol="0">
            <a:spAutoFit/>
          </a:bodyPr>
          <a:lstStyle/>
          <a:p>
            <a:r>
              <a:rPr lang="en-US" dirty="0"/>
              <a:t>https://</a:t>
            </a:r>
            <a:r>
              <a:rPr lang="en-US" dirty="0" err="1"/>
              <a:t>www.youtube.com</a:t>
            </a:r>
            <a:r>
              <a:rPr lang="en-US" dirty="0"/>
              <a:t>/embed/X_tYrnv_o6A?start=60</a:t>
            </a:r>
          </a:p>
        </p:txBody>
      </p:sp>
      <p:sp>
        <p:nvSpPr>
          <p:cNvPr id="4" name="TextBox 3">
            <a:extLst>
              <a:ext uri="{FF2B5EF4-FFF2-40B4-BE49-F238E27FC236}">
                <a16:creationId xmlns:a16="http://schemas.microsoft.com/office/drawing/2014/main" id="{A1EECC3B-681B-9C4B-86FA-02295778E574}"/>
              </a:ext>
            </a:extLst>
          </p:cNvPr>
          <p:cNvSpPr txBox="1"/>
          <p:nvPr/>
        </p:nvSpPr>
        <p:spPr>
          <a:xfrm>
            <a:off x="924339" y="6023113"/>
            <a:ext cx="3550139" cy="369332"/>
          </a:xfrm>
          <a:prstGeom prst="rect">
            <a:avLst/>
          </a:prstGeom>
          <a:noFill/>
        </p:spPr>
        <p:txBody>
          <a:bodyPr wrap="none" rtlCol="0">
            <a:spAutoFit/>
          </a:bodyPr>
          <a:lstStyle/>
          <a:p>
            <a:r>
              <a:rPr lang="en-US" dirty="0"/>
              <a:t>Start at 1 minute stop at 2 minutes  </a:t>
            </a:r>
          </a:p>
        </p:txBody>
      </p:sp>
      <p:sp>
        <p:nvSpPr>
          <p:cNvPr id="6" name="TextBox 5">
            <a:extLst>
              <a:ext uri="{FF2B5EF4-FFF2-40B4-BE49-F238E27FC236}">
                <a16:creationId xmlns:a16="http://schemas.microsoft.com/office/drawing/2014/main" id="{1EEBD705-3123-EE4F-9E1A-C1F836124132}"/>
              </a:ext>
            </a:extLst>
          </p:cNvPr>
          <p:cNvSpPr txBox="1"/>
          <p:nvPr/>
        </p:nvSpPr>
        <p:spPr>
          <a:xfrm>
            <a:off x="7474226" y="238539"/>
            <a:ext cx="2263505" cy="646331"/>
          </a:xfrm>
          <a:prstGeom prst="rect">
            <a:avLst/>
          </a:prstGeom>
          <a:noFill/>
        </p:spPr>
        <p:txBody>
          <a:bodyPr wrap="none" rtlCol="0">
            <a:spAutoFit/>
          </a:bodyPr>
          <a:lstStyle/>
          <a:p>
            <a:r>
              <a:rPr lang="en-US" sz="3600" dirty="0">
                <a:latin typeface="+mj-lt"/>
              </a:rPr>
              <a:t>Replication</a:t>
            </a:r>
          </a:p>
        </p:txBody>
      </p:sp>
      <p:pic>
        <p:nvPicPr>
          <p:cNvPr id="3" name="Your Body's Molecular Machines">
            <a:hlinkClick r:id="" action="ppaction://media"/>
            <a:extLst>
              <a:ext uri="{FF2B5EF4-FFF2-40B4-BE49-F238E27FC236}">
                <a16:creationId xmlns:a16="http://schemas.microsoft.com/office/drawing/2014/main" id="{62018AE0-415C-404E-BDBC-964E1E8690DF}"/>
              </a:ext>
            </a:extLst>
          </p:cNvPr>
          <p:cNvPicPr>
            <a:picLocks noRot="1" noChangeAspect="1"/>
          </p:cNvPicPr>
          <p:nvPr>
            <a:videoFile r:link="rId1"/>
          </p:nvPr>
        </p:nvPicPr>
        <p:blipFill>
          <a:blip r:embed="rId3"/>
          <a:stretch>
            <a:fillRect/>
          </a:stretch>
        </p:blipFill>
        <p:spPr>
          <a:xfrm>
            <a:off x="1301417" y="980574"/>
            <a:ext cx="8602779" cy="4839063"/>
          </a:xfrm>
          <a:prstGeom prst="rect">
            <a:avLst/>
          </a:prstGeom>
        </p:spPr>
      </p:pic>
    </p:spTree>
    <p:extLst>
      <p:ext uri="{BB962C8B-B14F-4D97-AF65-F5344CB8AC3E}">
        <p14:creationId xmlns:p14="http://schemas.microsoft.com/office/powerpoint/2010/main" val="148455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Transcription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496" y="1443553"/>
            <a:ext cx="8616509" cy="4104631"/>
          </a:xfrm>
          <a:prstGeom prst="rect">
            <a:avLst/>
          </a:prstGeom>
        </p:spPr>
      </p:pic>
      <p:sp>
        <p:nvSpPr>
          <p:cNvPr id="5" name="TextBox 4"/>
          <p:cNvSpPr txBox="1"/>
          <p:nvPr/>
        </p:nvSpPr>
        <p:spPr>
          <a:xfrm>
            <a:off x="9562306" y="6299857"/>
            <a:ext cx="2629694" cy="276999"/>
          </a:xfrm>
          <a:prstGeom prst="rect">
            <a:avLst/>
          </a:prstGeom>
          <a:noFill/>
        </p:spPr>
        <p:txBody>
          <a:bodyPr wrap="none" rtlCol="0">
            <a:spAutoFit/>
          </a:bodyPr>
          <a:lstStyle/>
          <a:p>
            <a:r>
              <a:rPr lang="en-US" sz="1200" dirty="0"/>
              <a:t>Khan Academy, </a:t>
            </a:r>
            <a:r>
              <a:rPr lang="en-US" sz="1200" dirty="0" err="1"/>
              <a:t>www.khanacademy.org</a:t>
            </a:r>
            <a:endParaRPr lang="en-US" sz="1200" dirty="0"/>
          </a:p>
        </p:txBody>
      </p:sp>
    </p:spTree>
    <p:extLst>
      <p:ext uri="{BB962C8B-B14F-4D97-AF65-F5344CB8AC3E}">
        <p14:creationId xmlns:p14="http://schemas.microsoft.com/office/powerpoint/2010/main" val="3947149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8B0C4A88-0548-2B47-9EFA-7F3A0933355E}"/>
              </a:ext>
            </a:extLst>
          </p:cNvPr>
          <p:cNvSpPr>
            <a:spLocks noGrp="1" noChangeArrowheads="1"/>
          </p:cNvSpPr>
          <p:nvPr>
            <p:ph type="title"/>
          </p:nvPr>
        </p:nvSpPr>
        <p:spPr>
          <a:xfrm>
            <a:off x="1524000" y="120650"/>
            <a:ext cx="7772400" cy="1143000"/>
          </a:xfrm>
        </p:spPr>
        <p:txBody>
          <a:bodyPr/>
          <a:lstStyle/>
          <a:p>
            <a:pPr algn="l" eaLnBrk="1" hangingPunct="1"/>
            <a:r>
              <a:rPr lang="en-US" altLang="en-US"/>
              <a:t>Transcription</a:t>
            </a:r>
          </a:p>
        </p:txBody>
      </p:sp>
      <p:sp>
        <p:nvSpPr>
          <p:cNvPr id="19458" name="Rectangle 3">
            <a:extLst>
              <a:ext uri="{FF2B5EF4-FFF2-40B4-BE49-F238E27FC236}">
                <a16:creationId xmlns:a16="http://schemas.microsoft.com/office/drawing/2014/main" id="{8DC5C631-8903-914D-A747-6D1153D9E3D2}"/>
              </a:ext>
            </a:extLst>
          </p:cNvPr>
          <p:cNvSpPr>
            <a:spLocks noGrp="1" noChangeArrowheads="1"/>
          </p:cNvSpPr>
          <p:nvPr>
            <p:ph type="body" idx="1"/>
          </p:nvPr>
        </p:nvSpPr>
        <p:spPr>
          <a:xfrm>
            <a:off x="2209800" y="1981200"/>
            <a:ext cx="2463800" cy="4114800"/>
          </a:xfrm>
        </p:spPr>
        <p:txBody>
          <a:bodyPr/>
          <a:lstStyle/>
          <a:p>
            <a:pPr eaLnBrk="1" hangingPunct="1"/>
            <a:r>
              <a:rPr lang="en-US" altLang="en-US" dirty="0"/>
              <a:t>Bacteria</a:t>
            </a: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r>
              <a:rPr lang="en-US" altLang="en-US" dirty="0"/>
              <a:t>Eukaryotes</a:t>
            </a:r>
          </a:p>
          <a:p>
            <a:pPr eaLnBrk="1" hangingPunct="1"/>
            <a:endParaRPr lang="en-US" altLang="en-US" dirty="0"/>
          </a:p>
        </p:txBody>
      </p:sp>
      <p:pic>
        <p:nvPicPr>
          <p:cNvPr id="19459" name="Picture 4" descr="1">
            <a:extLst>
              <a:ext uri="{FF2B5EF4-FFF2-40B4-BE49-F238E27FC236}">
                <a16:creationId xmlns:a16="http://schemas.microsoft.com/office/drawing/2014/main" id="{8E5441AF-5738-3245-AA6C-F8E843A21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76" y="900114"/>
            <a:ext cx="4911725"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1">
            <a:extLst>
              <a:ext uri="{FF2B5EF4-FFF2-40B4-BE49-F238E27FC236}">
                <a16:creationId xmlns:a16="http://schemas.microsoft.com/office/drawing/2014/main" id="{711A8DA2-662B-8A45-91BB-C17A93602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0764" y="4598988"/>
            <a:ext cx="4986337"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65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AB882EDA-B7D3-1147-81A2-6F1CD8B36AE1}"/>
              </a:ext>
            </a:extLst>
          </p:cNvPr>
          <p:cNvSpPr>
            <a:spLocks noGrp="1" noChangeArrowheads="1"/>
          </p:cNvSpPr>
          <p:nvPr>
            <p:ph type="title"/>
          </p:nvPr>
        </p:nvSpPr>
        <p:spPr/>
        <p:txBody>
          <a:bodyPr/>
          <a:lstStyle/>
          <a:p>
            <a:pPr eaLnBrk="1" hangingPunct="1"/>
            <a:r>
              <a:rPr lang="en-US" altLang="en-US"/>
              <a:t>Transcription</a:t>
            </a:r>
          </a:p>
        </p:txBody>
      </p:sp>
      <p:sp>
        <p:nvSpPr>
          <p:cNvPr id="17410" name="Rectangle 3">
            <a:extLst>
              <a:ext uri="{FF2B5EF4-FFF2-40B4-BE49-F238E27FC236}">
                <a16:creationId xmlns:a16="http://schemas.microsoft.com/office/drawing/2014/main" id="{2B7AC211-9154-A847-9218-97CD135C08A1}"/>
              </a:ext>
            </a:extLst>
          </p:cNvPr>
          <p:cNvSpPr>
            <a:spLocks noGrp="1" noChangeArrowheads="1"/>
          </p:cNvSpPr>
          <p:nvPr>
            <p:ph type="body" idx="1"/>
          </p:nvPr>
        </p:nvSpPr>
        <p:spPr/>
        <p:txBody>
          <a:bodyPr/>
          <a:lstStyle/>
          <a:p>
            <a:pPr eaLnBrk="1" hangingPunct="1"/>
            <a:endParaRPr lang="en-US" altLang="en-US" dirty="0"/>
          </a:p>
        </p:txBody>
      </p:sp>
      <p:pic>
        <p:nvPicPr>
          <p:cNvPr id="17411" name="Picture 4" descr="1">
            <a:extLst>
              <a:ext uri="{FF2B5EF4-FFF2-40B4-BE49-F238E27FC236}">
                <a16:creationId xmlns:a16="http://schemas.microsoft.com/office/drawing/2014/main" id="{CA90D9C0-5C3D-A34F-95FE-362261EB9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44676"/>
            <a:ext cx="9144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190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title="Web Video Player"/>
              <p:cNvGraphicFramePr>
                <a:graphicFrameLocks noGrp="1"/>
              </p:cNvGraphicFramePr>
              <p:nvPr/>
            </p:nvGraphicFramePr>
            <p:xfrm>
              <a:off x="1906773" y="1552353"/>
              <a:ext cx="8229600" cy="4529471"/>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Add-in 3" title="Web Video Player"/>
              <p:cNvPicPr>
                <a:picLocks noGrp="1" noRot="1" noChangeAspect="1" noMove="1" noResize="1" noEditPoints="1" noAdjustHandles="1" noChangeArrowheads="1" noChangeShapeType="1"/>
              </p:cNvPicPr>
              <p:nvPr/>
            </p:nvPicPr>
            <p:blipFill>
              <a:blip r:embed="rId3"/>
              <a:stretch>
                <a:fillRect/>
              </a:stretch>
            </p:blipFill>
            <p:spPr>
              <a:xfrm>
                <a:off x="1906773" y="1552353"/>
                <a:ext cx="8229600" cy="4529471"/>
              </a:xfrm>
              <a:prstGeom prst="rect">
                <a:avLst/>
              </a:prstGeom>
            </p:spPr>
          </p:pic>
        </mc:Fallback>
      </mc:AlternateContent>
      <p:sp>
        <p:nvSpPr>
          <p:cNvPr id="5" name="TextBox 4"/>
          <p:cNvSpPr txBox="1"/>
          <p:nvPr/>
        </p:nvSpPr>
        <p:spPr>
          <a:xfrm>
            <a:off x="6967871" y="6488668"/>
            <a:ext cx="1242841" cy="369332"/>
          </a:xfrm>
          <a:prstGeom prst="rect">
            <a:avLst/>
          </a:prstGeom>
          <a:noFill/>
        </p:spPr>
        <p:txBody>
          <a:bodyPr wrap="none" rtlCol="0">
            <a:spAutoFit/>
          </a:bodyPr>
          <a:lstStyle/>
          <a:p>
            <a:r>
              <a:rPr lang="en-US"/>
              <a:t>Drew Berry</a:t>
            </a:r>
          </a:p>
        </p:txBody>
      </p:sp>
      <p:sp>
        <p:nvSpPr>
          <p:cNvPr id="2" name="TextBox 1">
            <a:extLst>
              <a:ext uri="{FF2B5EF4-FFF2-40B4-BE49-F238E27FC236}">
                <a16:creationId xmlns:a16="http://schemas.microsoft.com/office/drawing/2014/main" id="{172DEFC9-9125-CD4E-AEF5-33E49C0A1442}"/>
              </a:ext>
            </a:extLst>
          </p:cNvPr>
          <p:cNvSpPr txBox="1"/>
          <p:nvPr/>
        </p:nvSpPr>
        <p:spPr>
          <a:xfrm>
            <a:off x="906610" y="553636"/>
            <a:ext cx="4910127" cy="369332"/>
          </a:xfrm>
          <a:prstGeom prst="rect">
            <a:avLst/>
          </a:prstGeom>
          <a:noFill/>
        </p:spPr>
        <p:txBody>
          <a:bodyPr wrap="none" rtlCol="0">
            <a:spAutoFit/>
          </a:bodyPr>
          <a:lstStyle/>
          <a:p>
            <a:r>
              <a:rPr lang="en-US" dirty="0"/>
              <a:t>https://</a:t>
            </a:r>
            <a:r>
              <a:rPr lang="en-US" dirty="0" err="1"/>
              <a:t>www.youtube.com</a:t>
            </a:r>
            <a:r>
              <a:rPr lang="en-US" dirty="0"/>
              <a:t>/</a:t>
            </a:r>
            <a:r>
              <a:rPr lang="en-US" dirty="0" err="1"/>
              <a:t>watch?v</a:t>
            </a:r>
            <a:r>
              <a:rPr lang="en-US" dirty="0"/>
              <a:t>=xSQybiea2AA</a:t>
            </a:r>
          </a:p>
        </p:txBody>
      </p:sp>
    </p:spTree>
    <p:extLst>
      <p:ext uri="{BB962C8B-B14F-4D97-AF65-F5344CB8AC3E}">
        <p14:creationId xmlns:p14="http://schemas.microsoft.com/office/powerpoint/2010/main" val="17866802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7.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8.png"/></Relationships>
</file>

<file path=ppt/webextensions/webextension1.xml><?xml version="1.0" encoding="utf-8"?>
<we:webextension xmlns:we="http://schemas.microsoft.com/office/webextensions/webextension/2010/11" id="{A886EB52-CCDA-E940-BA33-9BF8E49E89AB}">
  <we:reference id="wa104221182" version="2.0.0.0" store="en-US" storeType="OMEX"/>
  <we:alternateReferences>
    <we:reference id="wa104221182" version="2.0.0.0" store="wa104221182" storeType="OMEX"/>
  </we:alternateReferences>
  <we:properties>
    <we:property name="autoplay" value="null"/>
    <we:property name="endtime" value="null"/>
    <we:property name="starttime" value="null"/>
    <we:property name="vid" value="&quot;https://youtu.be/DA2t5N72mgw&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3BA3156D-FB86-4448-9D1F-414D962BA6FC}">
  <we:reference id="wa104221182" version="2.0.0.0" store="en-US" storeType="OMEX"/>
  <we:alternateReferences>
    <we:reference id="wa104221182" version="2.0.0.0" store="wa104221182" storeType="OMEX"/>
  </we:alternateReferences>
  <we:properties>
    <we:property name="autoplay" value="null"/>
    <we:property name="endtime" value="null"/>
    <we:property name="starttime" value="null"/>
    <we:property name="vid" value="&quot;https://www.youtube.com/watch?v=WkI_Vbwn14g&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1463</TotalTime>
  <Words>818</Words>
  <Application>Microsoft Macintosh PowerPoint</Application>
  <PresentationFormat>Widescreen</PresentationFormat>
  <Paragraphs>126</Paragraphs>
  <Slides>26</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ＭＳ Ｐゴシック</vt:lpstr>
      <vt:lpstr>Abadi</vt:lpstr>
      <vt:lpstr>Abadi Extra Light</vt:lpstr>
      <vt:lpstr>Arial</vt:lpstr>
      <vt:lpstr>Calibri</vt:lpstr>
      <vt:lpstr>Calibri Light</vt:lpstr>
      <vt:lpstr>Helvetica</vt:lpstr>
      <vt:lpstr>Tahoma</vt:lpstr>
      <vt:lpstr>Office Theme</vt:lpstr>
      <vt:lpstr>MCB3421 2024</vt:lpstr>
      <vt:lpstr>For Honors Conversion and/or CURE</vt:lpstr>
      <vt:lpstr>For the CURE Research Project</vt:lpstr>
      <vt:lpstr>Replication</vt:lpstr>
      <vt:lpstr>PowerPoint Presentation</vt:lpstr>
      <vt:lpstr>Transcription</vt:lpstr>
      <vt:lpstr>Transcription</vt:lpstr>
      <vt:lpstr>Transcription</vt:lpstr>
      <vt:lpstr>PowerPoint Presentation</vt:lpstr>
      <vt:lpstr>RNA processing </vt:lpstr>
      <vt:lpstr>Self-splicing introns </vt:lpstr>
      <vt:lpstr>Group II intron</vt:lpstr>
      <vt:lpstr>Translation</vt:lpstr>
      <vt:lpstr>PowerPoint Presentation</vt:lpstr>
      <vt:lpstr>PowerPoint Presentation</vt:lpstr>
      <vt:lpstr>Prokarotic Gene Organization</vt:lpstr>
      <vt:lpstr>Operon Organization</vt:lpstr>
      <vt:lpstr>PowerPoint Presentation</vt:lpstr>
      <vt:lpstr>Protein  structure:</vt:lpstr>
      <vt:lpstr>Primary structure </vt:lpstr>
      <vt:lpstr>Important secondary structure elements (local folds)</vt:lpstr>
      <vt:lpstr>Important secondary structure elements (local folds)</vt:lpstr>
      <vt:lpstr>PowerPoint Presentation</vt:lpstr>
      <vt:lpstr>Angles in the protein backbone </vt:lpstr>
      <vt:lpstr>UCSF’s Chimera </vt:lpstr>
      <vt:lpstr>Lysozyme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MCB 1201</dc:title>
  <dc:creator>Gogarten, J. Peter</dc:creator>
  <cp:lastModifiedBy>Gogarten, J. Peter</cp:lastModifiedBy>
  <cp:revision>20</cp:revision>
  <dcterms:created xsi:type="dcterms:W3CDTF">2019-01-25T21:23:14Z</dcterms:created>
  <dcterms:modified xsi:type="dcterms:W3CDTF">2024-08-27T17:47:28Z</dcterms:modified>
</cp:coreProperties>
</file>