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62" r:id="rId2"/>
    <p:sldMasterId id="2147483666" r:id="rId3"/>
  </p:sldMasterIdLst>
  <p:notesMasterIdLst>
    <p:notesMasterId r:id="rId34"/>
  </p:notesMasterIdLst>
  <p:handoutMasterIdLst>
    <p:handoutMasterId r:id="rId35"/>
  </p:handoutMasterIdLst>
  <p:sldIdLst>
    <p:sldId id="733" r:id="rId4"/>
    <p:sldId id="256" r:id="rId5"/>
    <p:sldId id="734" r:id="rId6"/>
    <p:sldId id="735" r:id="rId7"/>
    <p:sldId id="750" r:id="rId8"/>
    <p:sldId id="740" r:id="rId9"/>
    <p:sldId id="741" r:id="rId10"/>
    <p:sldId id="273" r:id="rId11"/>
    <p:sldId id="743" r:id="rId12"/>
    <p:sldId id="744" r:id="rId13"/>
    <p:sldId id="748" r:id="rId14"/>
    <p:sldId id="745" r:id="rId15"/>
    <p:sldId id="746" r:id="rId16"/>
    <p:sldId id="749" r:id="rId17"/>
    <p:sldId id="747" r:id="rId18"/>
    <p:sldId id="677" r:id="rId19"/>
    <p:sldId id="738" r:id="rId20"/>
    <p:sldId id="737" r:id="rId21"/>
    <p:sldId id="739" r:id="rId22"/>
    <p:sldId id="692" r:id="rId23"/>
    <p:sldId id="686" r:id="rId24"/>
    <p:sldId id="685" r:id="rId25"/>
    <p:sldId id="680" r:id="rId26"/>
    <p:sldId id="681" r:id="rId27"/>
    <p:sldId id="682" r:id="rId28"/>
    <p:sldId id="687" r:id="rId29"/>
    <p:sldId id="690" r:id="rId30"/>
    <p:sldId id="691" r:id="rId31"/>
    <p:sldId id="688" r:id="rId32"/>
    <p:sldId id="689" r:id="rId33"/>
  </p:sldIdLst>
  <p:sldSz cx="9144000" cy="6858000" type="screen4x3"/>
  <p:notesSz cx="9296400" cy="6881813"/>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76">
          <p15:clr>
            <a:srgbClr val="A4A3A4"/>
          </p15:clr>
        </p15:guide>
        <p15:guide id="2" pos="1719">
          <p15:clr>
            <a:srgbClr val="A4A3A4"/>
          </p15:clr>
        </p15:guide>
      </p15:sldGuideLst>
    </p:ext>
    <p:ext uri="{2D200454-40CA-4A62-9FC3-DE9A4176ACB9}">
      <p15:notesGuideLst xmlns:p15="http://schemas.microsoft.com/office/powerpoint/2012/main">
        <p15:guide id="1" orient="horz" pos="216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453F24-59DD-634D-B808-1DD6C7FFB9E0}" v="6" dt="2024-09-03T17:31:07.6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32"/>
    <p:restoredTop sz="94694"/>
  </p:normalViewPr>
  <p:slideViewPr>
    <p:cSldViewPr snapToGrid="0">
      <p:cViewPr varScale="1">
        <p:scale>
          <a:sx n="121" d="100"/>
          <a:sy n="121" d="100"/>
        </p:scale>
        <p:origin x="1488" y="176"/>
      </p:cViewPr>
      <p:guideLst>
        <p:guide orient="horz" pos="76"/>
        <p:guide pos="171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5" d="100"/>
          <a:sy n="55" d="100"/>
        </p:scale>
        <p:origin x="-792" y="-72"/>
      </p:cViewPr>
      <p:guideLst>
        <p:guide orient="horz" pos="216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garten, J. Peter" userId="08c346f3-9f2a-4776-a6cf-add1e690cd47" providerId="ADAL" clId="{E1453F24-59DD-634D-B808-1DD6C7FFB9E0}"/>
    <pc:docChg chg="modSld">
      <pc:chgData name="Gogarten, J. Peter" userId="08c346f3-9f2a-4776-a6cf-add1e690cd47" providerId="ADAL" clId="{E1453F24-59DD-634D-B808-1DD6C7FFB9E0}" dt="2024-09-03T17:53:43.474" v="1" actId="20577"/>
      <pc:docMkLst>
        <pc:docMk/>
      </pc:docMkLst>
      <pc:sldChg chg="modSp mod">
        <pc:chgData name="Gogarten, J. Peter" userId="08c346f3-9f2a-4776-a6cf-add1e690cd47" providerId="ADAL" clId="{E1453F24-59DD-634D-B808-1DD6C7FFB9E0}" dt="2024-09-03T17:53:43.474" v="1" actId="20577"/>
        <pc:sldMkLst>
          <pc:docMk/>
          <pc:sldMk cId="2710742838" sldId="745"/>
        </pc:sldMkLst>
        <pc:spChg chg="mod">
          <ac:chgData name="Gogarten, J. Peter" userId="08c346f3-9f2a-4776-a6cf-add1e690cd47" providerId="ADAL" clId="{E1453F24-59DD-634D-B808-1DD6C7FFB9E0}" dt="2024-09-03T17:53:43.474" v="1" actId="20577"/>
          <ac:spMkLst>
            <pc:docMk/>
            <pc:sldMk cId="2710742838" sldId="745"/>
            <ac:spMk id="3" creationId="{4199D038-1D9B-4041-B714-87D37E062349}"/>
          </ac:spMkLst>
        </pc:spChg>
      </pc:sldChg>
      <pc:sldChg chg="modSp mod">
        <pc:chgData name="Gogarten, J. Peter" userId="08c346f3-9f2a-4776-a6cf-add1e690cd47" providerId="ADAL" clId="{E1453F24-59DD-634D-B808-1DD6C7FFB9E0}" dt="2024-09-03T17:53:33.792" v="0" actId="20577"/>
        <pc:sldMkLst>
          <pc:docMk/>
          <pc:sldMk cId="1512152790" sldId="748"/>
        </pc:sldMkLst>
        <pc:spChg chg="mod">
          <ac:chgData name="Gogarten, J. Peter" userId="08c346f3-9f2a-4776-a6cf-add1e690cd47" providerId="ADAL" clId="{E1453F24-59DD-634D-B808-1DD6C7FFB9E0}" dt="2024-09-03T17:53:33.792" v="0" actId="20577"/>
          <ac:spMkLst>
            <pc:docMk/>
            <pc:sldMk cId="1512152790" sldId="748"/>
            <ac:spMk id="3" creationId="{4199D038-1D9B-4041-B714-87D37E06234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B89E0DB7-7117-6248-BBC6-15DE51E47016}"/>
              </a:ext>
            </a:extLst>
          </p:cNvPr>
          <p:cNvSpPr>
            <a:spLocks noGrp="1" noChangeArrowheads="1"/>
          </p:cNvSpPr>
          <p:nvPr>
            <p:ph type="hdr" sz="quarter"/>
          </p:nvPr>
        </p:nvSpPr>
        <p:spPr bwMode="auto">
          <a:xfrm>
            <a:off x="0" y="0"/>
            <a:ext cx="4029075" cy="34448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eaLnBrk="1" hangingPunct="1">
              <a:defRPr sz="1200">
                <a:latin typeface="Arial" charset="0"/>
                <a:ea typeface="ＭＳ Ｐゴシック" charset="0"/>
                <a:cs typeface="ＭＳ Ｐゴシック" charset="0"/>
              </a:defRPr>
            </a:lvl1pPr>
          </a:lstStyle>
          <a:p>
            <a:pPr>
              <a:defRPr/>
            </a:pPr>
            <a:endParaRPr lang="en-US"/>
          </a:p>
        </p:txBody>
      </p:sp>
      <p:sp>
        <p:nvSpPr>
          <p:cNvPr id="69635" name="Rectangle 3">
            <a:extLst>
              <a:ext uri="{FF2B5EF4-FFF2-40B4-BE49-F238E27FC236}">
                <a16:creationId xmlns:a16="http://schemas.microsoft.com/office/drawing/2014/main" id="{134C8B8B-48E7-AF4C-B263-4D21EFFE0F7C}"/>
              </a:ext>
            </a:extLst>
          </p:cNvPr>
          <p:cNvSpPr>
            <a:spLocks noGrp="1" noChangeArrowheads="1"/>
          </p:cNvSpPr>
          <p:nvPr>
            <p:ph type="dt" sz="quarter" idx="1"/>
          </p:nvPr>
        </p:nvSpPr>
        <p:spPr bwMode="auto">
          <a:xfrm>
            <a:off x="5268913" y="0"/>
            <a:ext cx="4027487" cy="34448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eaLnBrk="1" hangingPunct="1">
              <a:defRPr sz="1200">
                <a:latin typeface="Arial" charset="0"/>
                <a:ea typeface="ＭＳ Ｐゴシック" charset="0"/>
                <a:cs typeface="ＭＳ Ｐゴシック" charset="0"/>
              </a:defRPr>
            </a:lvl1pPr>
          </a:lstStyle>
          <a:p>
            <a:pPr>
              <a:defRPr/>
            </a:pPr>
            <a:endParaRPr lang="en-US"/>
          </a:p>
        </p:txBody>
      </p:sp>
      <p:sp>
        <p:nvSpPr>
          <p:cNvPr id="69636" name="Rectangle 4">
            <a:extLst>
              <a:ext uri="{FF2B5EF4-FFF2-40B4-BE49-F238E27FC236}">
                <a16:creationId xmlns:a16="http://schemas.microsoft.com/office/drawing/2014/main" id="{38B97577-8C02-E844-95BA-97FC2D3996D2}"/>
              </a:ext>
            </a:extLst>
          </p:cNvPr>
          <p:cNvSpPr>
            <a:spLocks noGrp="1" noChangeArrowheads="1"/>
          </p:cNvSpPr>
          <p:nvPr>
            <p:ph type="ftr" sz="quarter" idx="2"/>
          </p:nvPr>
        </p:nvSpPr>
        <p:spPr bwMode="auto">
          <a:xfrm>
            <a:off x="0" y="6537325"/>
            <a:ext cx="4029075" cy="34448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eaLnBrk="1" hangingPunct="1">
              <a:defRPr sz="1200">
                <a:latin typeface="Arial" charset="0"/>
                <a:ea typeface="ＭＳ Ｐゴシック" charset="0"/>
                <a:cs typeface="ＭＳ Ｐゴシック" charset="0"/>
              </a:defRPr>
            </a:lvl1pPr>
          </a:lstStyle>
          <a:p>
            <a:pPr>
              <a:defRPr/>
            </a:pPr>
            <a:endParaRPr lang="en-US"/>
          </a:p>
        </p:txBody>
      </p:sp>
      <p:sp>
        <p:nvSpPr>
          <p:cNvPr id="69637" name="Rectangle 5">
            <a:extLst>
              <a:ext uri="{FF2B5EF4-FFF2-40B4-BE49-F238E27FC236}">
                <a16:creationId xmlns:a16="http://schemas.microsoft.com/office/drawing/2014/main" id="{74EE94D1-F2FC-5746-9D59-8D3369243EC2}"/>
              </a:ext>
            </a:extLst>
          </p:cNvPr>
          <p:cNvSpPr>
            <a:spLocks noGrp="1" noChangeArrowheads="1"/>
          </p:cNvSpPr>
          <p:nvPr>
            <p:ph type="sldNum" sz="quarter" idx="3"/>
          </p:nvPr>
        </p:nvSpPr>
        <p:spPr bwMode="auto">
          <a:xfrm>
            <a:off x="5268913" y="6537325"/>
            <a:ext cx="4027487" cy="34448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eaLnBrk="1" hangingPunct="1">
              <a:defRPr sz="1200"/>
            </a:lvl1pPr>
          </a:lstStyle>
          <a:p>
            <a:fld id="{B76FD70C-7565-4B40-845D-B7D645AD13F0}"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5B03E424-7E04-3142-9AD7-82BBF569F9A7}"/>
              </a:ext>
            </a:extLst>
          </p:cNvPr>
          <p:cNvSpPr>
            <a:spLocks noGrp="1" noChangeArrowheads="1"/>
          </p:cNvSpPr>
          <p:nvPr>
            <p:ph type="hdr" sz="quarter"/>
          </p:nvPr>
        </p:nvSpPr>
        <p:spPr bwMode="auto">
          <a:xfrm>
            <a:off x="0" y="0"/>
            <a:ext cx="4029075" cy="34448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eaLnBrk="1" hangingPunct="1">
              <a:defRPr sz="1200">
                <a:latin typeface="Arial" charset="0"/>
                <a:ea typeface="ＭＳ Ｐゴシック" charset="0"/>
                <a:cs typeface="ＭＳ Ｐゴシック" charset="0"/>
              </a:defRPr>
            </a:lvl1pPr>
          </a:lstStyle>
          <a:p>
            <a:pPr>
              <a:defRPr/>
            </a:pPr>
            <a:endParaRPr lang="en-US"/>
          </a:p>
        </p:txBody>
      </p:sp>
      <p:sp>
        <p:nvSpPr>
          <p:cNvPr id="74755" name="Rectangle 3">
            <a:extLst>
              <a:ext uri="{FF2B5EF4-FFF2-40B4-BE49-F238E27FC236}">
                <a16:creationId xmlns:a16="http://schemas.microsoft.com/office/drawing/2014/main" id="{90FB56BD-7B4E-2348-A507-0F161DF5C460}"/>
              </a:ext>
            </a:extLst>
          </p:cNvPr>
          <p:cNvSpPr>
            <a:spLocks noGrp="1" noChangeArrowheads="1"/>
          </p:cNvSpPr>
          <p:nvPr>
            <p:ph type="dt" idx="1"/>
          </p:nvPr>
        </p:nvSpPr>
        <p:spPr bwMode="auto">
          <a:xfrm>
            <a:off x="5268913" y="0"/>
            <a:ext cx="4027487" cy="34448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eaLnBrk="1" hangingPunct="1">
              <a:defRPr sz="1200">
                <a:latin typeface="Arial" charset="0"/>
                <a:ea typeface="ＭＳ Ｐゴシック" charset="0"/>
                <a:cs typeface="ＭＳ Ｐゴシック" charset="0"/>
              </a:defRPr>
            </a:lvl1pPr>
          </a:lstStyle>
          <a:p>
            <a:pPr>
              <a:defRPr/>
            </a:pPr>
            <a:endParaRPr lang="en-US"/>
          </a:p>
        </p:txBody>
      </p:sp>
      <p:sp>
        <p:nvSpPr>
          <p:cNvPr id="13316" name="Rectangle 4">
            <a:extLst>
              <a:ext uri="{FF2B5EF4-FFF2-40B4-BE49-F238E27FC236}">
                <a16:creationId xmlns:a16="http://schemas.microsoft.com/office/drawing/2014/main" id="{1904C4D3-04EB-CC40-A7DF-3075021C6A39}"/>
              </a:ext>
            </a:extLst>
          </p:cNvPr>
          <p:cNvSpPr>
            <a:spLocks noGrp="1" noRot="1" noChangeAspect="1" noChangeArrowheads="1" noTextEdit="1"/>
          </p:cNvSpPr>
          <p:nvPr>
            <p:ph type="sldImg" idx="2"/>
          </p:nvPr>
        </p:nvSpPr>
        <p:spPr bwMode="auto">
          <a:xfrm>
            <a:off x="2927350" y="515938"/>
            <a:ext cx="3441700" cy="2581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7" name="Rectangle 5">
            <a:extLst>
              <a:ext uri="{FF2B5EF4-FFF2-40B4-BE49-F238E27FC236}">
                <a16:creationId xmlns:a16="http://schemas.microsoft.com/office/drawing/2014/main" id="{CA7AF13E-27E2-1E46-B51A-EFC5A603735B}"/>
              </a:ext>
            </a:extLst>
          </p:cNvPr>
          <p:cNvSpPr>
            <a:spLocks noGrp="1" noChangeArrowheads="1"/>
          </p:cNvSpPr>
          <p:nvPr>
            <p:ph type="body" sz="quarter" idx="3"/>
          </p:nvPr>
        </p:nvSpPr>
        <p:spPr bwMode="auto">
          <a:xfrm>
            <a:off x="1239838" y="3268663"/>
            <a:ext cx="6816725" cy="3097212"/>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4758" name="Rectangle 6">
            <a:extLst>
              <a:ext uri="{FF2B5EF4-FFF2-40B4-BE49-F238E27FC236}">
                <a16:creationId xmlns:a16="http://schemas.microsoft.com/office/drawing/2014/main" id="{92EEFDB7-28E6-E14A-9043-48335E1B70A9}"/>
              </a:ext>
            </a:extLst>
          </p:cNvPr>
          <p:cNvSpPr>
            <a:spLocks noGrp="1" noChangeArrowheads="1"/>
          </p:cNvSpPr>
          <p:nvPr>
            <p:ph type="ftr" sz="quarter" idx="4"/>
          </p:nvPr>
        </p:nvSpPr>
        <p:spPr bwMode="auto">
          <a:xfrm>
            <a:off x="0" y="6537325"/>
            <a:ext cx="4029075" cy="34448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eaLnBrk="1" hangingPunct="1">
              <a:defRPr sz="1200">
                <a:latin typeface="Arial" charset="0"/>
                <a:ea typeface="ＭＳ Ｐゴシック" charset="0"/>
                <a:cs typeface="ＭＳ Ｐゴシック" charset="0"/>
              </a:defRPr>
            </a:lvl1pPr>
          </a:lstStyle>
          <a:p>
            <a:pPr>
              <a:defRPr/>
            </a:pPr>
            <a:endParaRPr lang="en-US"/>
          </a:p>
        </p:txBody>
      </p:sp>
      <p:sp>
        <p:nvSpPr>
          <p:cNvPr id="74759" name="Rectangle 7">
            <a:extLst>
              <a:ext uri="{FF2B5EF4-FFF2-40B4-BE49-F238E27FC236}">
                <a16:creationId xmlns:a16="http://schemas.microsoft.com/office/drawing/2014/main" id="{7914FE41-B61E-DF44-B495-C826A4056B5F}"/>
              </a:ext>
            </a:extLst>
          </p:cNvPr>
          <p:cNvSpPr>
            <a:spLocks noGrp="1" noChangeArrowheads="1"/>
          </p:cNvSpPr>
          <p:nvPr>
            <p:ph type="sldNum" sz="quarter" idx="5"/>
          </p:nvPr>
        </p:nvSpPr>
        <p:spPr bwMode="auto">
          <a:xfrm>
            <a:off x="5268913" y="6537325"/>
            <a:ext cx="4027487" cy="34448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eaLnBrk="1" hangingPunct="1">
              <a:defRPr sz="1200"/>
            </a:lvl1pPr>
          </a:lstStyle>
          <a:p>
            <a:fld id="{0E691FEB-BA1B-8345-B464-2AA5CCCD80F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4" charset="0"/>
        <a:ea typeface="ＭＳ Ｐゴシック" pitchFamily="-128" charset="-128"/>
        <a:cs typeface="ＭＳ Ｐゴシック" pitchFamily="-128" charset="-128"/>
      </a:defRPr>
    </a:lvl1pPr>
    <a:lvl2pPr marL="457200" algn="l" rtl="0" eaLnBrk="0" fontAlgn="base" hangingPunct="0">
      <a:spcBef>
        <a:spcPct val="30000"/>
      </a:spcBef>
      <a:spcAft>
        <a:spcPct val="0"/>
      </a:spcAft>
      <a:defRPr sz="1200" kern="1200">
        <a:solidFill>
          <a:schemeClr val="tx1"/>
        </a:solidFill>
        <a:latin typeface="Arial" pitchFamily="64" charset="0"/>
        <a:ea typeface="ＭＳ Ｐゴシック" pitchFamily="64" charset="-128"/>
        <a:cs typeface="+mn-cs"/>
      </a:defRPr>
    </a:lvl2pPr>
    <a:lvl3pPr marL="914400" algn="l" rtl="0" eaLnBrk="0" fontAlgn="base" hangingPunct="0">
      <a:spcBef>
        <a:spcPct val="30000"/>
      </a:spcBef>
      <a:spcAft>
        <a:spcPct val="0"/>
      </a:spcAft>
      <a:defRPr sz="1200" kern="1200">
        <a:solidFill>
          <a:schemeClr val="tx1"/>
        </a:solidFill>
        <a:latin typeface="Arial" pitchFamily="64" charset="0"/>
        <a:ea typeface="ＭＳ Ｐゴシック" pitchFamily="64" charset="-128"/>
        <a:cs typeface="+mn-cs"/>
      </a:defRPr>
    </a:lvl3pPr>
    <a:lvl4pPr marL="1371600" algn="l" rtl="0" eaLnBrk="0" fontAlgn="base" hangingPunct="0">
      <a:spcBef>
        <a:spcPct val="30000"/>
      </a:spcBef>
      <a:spcAft>
        <a:spcPct val="0"/>
      </a:spcAft>
      <a:defRPr sz="1200" kern="1200">
        <a:solidFill>
          <a:schemeClr val="tx1"/>
        </a:solidFill>
        <a:latin typeface="Arial" pitchFamily="64" charset="0"/>
        <a:ea typeface="ＭＳ Ｐゴシック" pitchFamily="64" charset="-128"/>
        <a:cs typeface="+mn-cs"/>
      </a:defRPr>
    </a:lvl4pPr>
    <a:lvl5pPr marL="1828800" algn="l" rtl="0" eaLnBrk="0" fontAlgn="base" hangingPunct="0">
      <a:spcBef>
        <a:spcPct val="30000"/>
      </a:spcBef>
      <a:spcAft>
        <a:spcPct val="0"/>
      </a:spcAft>
      <a:defRPr sz="1200" kern="1200">
        <a:solidFill>
          <a:schemeClr val="tx1"/>
        </a:solidFill>
        <a:latin typeface="Arial" pitchFamily="64" charset="0"/>
        <a:ea typeface="ＭＳ Ｐゴシック" pitchFamily="6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23925" rtl="0" eaLnBrk="1" fontAlgn="base" latinLnBrk="0" hangingPunct="1">
              <a:lnSpc>
                <a:spcPct val="100000"/>
              </a:lnSpc>
              <a:spcBef>
                <a:spcPct val="0"/>
              </a:spcBef>
              <a:spcAft>
                <a:spcPct val="0"/>
              </a:spcAft>
              <a:buClrTx/>
              <a:buSzTx/>
              <a:buFontTx/>
              <a:buNone/>
              <a:tabLst/>
              <a:defRPr/>
            </a:pPr>
            <a:fld id="{BD46F991-91F8-9E4F-A71C-77E40DC641B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23925"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732402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7CEFBFAE-F189-6547-ADD2-62ED767D1A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239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2392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2392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2392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23925" rtl="0" eaLnBrk="1" fontAlgn="auto" latinLnBrk="0" hangingPunct="1">
              <a:lnSpc>
                <a:spcPct val="100000"/>
              </a:lnSpc>
              <a:spcBef>
                <a:spcPct val="0"/>
              </a:spcBef>
              <a:spcAft>
                <a:spcPts val="0"/>
              </a:spcAft>
              <a:buClrTx/>
              <a:buSzTx/>
              <a:buFontTx/>
              <a:buNone/>
              <a:tabLst/>
              <a:defRPr/>
            </a:pPr>
            <a:fld id="{66AF68FE-E17F-FF46-A2C7-38DCE635E31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23925" rtl="0" eaLnBrk="1" fontAlgn="auto" latinLnBrk="0" hangingPunct="1">
                <a:lnSpc>
                  <a:spcPct val="100000"/>
                </a:lnSpc>
                <a:spcBef>
                  <a:spcPct val="0"/>
                </a:spcBef>
                <a:spcAft>
                  <a:spcPts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890" name="Rectangle 2">
            <a:extLst>
              <a:ext uri="{FF2B5EF4-FFF2-40B4-BE49-F238E27FC236}">
                <a16:creationId xmlns:a16="http://schemas.microsoft.com/office/drawing/2014/main" id="{6B75FC3F-A9CE-2541-AF96-0E473B8672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a:extLst>
              <a:ext uri="{FF2B5EF4-FFF2-40B4-BE49-F238E27FC236}">
                <a16:creationId xmlns:a16="http://schemas.microsoft.com/office/drawing/2014/main" id="{7C6ADCE7-5837-C44A-8800-4253905C51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77392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811F6DAD-86C8-FF4A-A2F3-F96B6264F2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239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239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239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239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4773561-E9FE-4B4B-8FFF-330F193EEC40}" type="slidenum">
              <a:rPr lang="en-US" altLang="en-US"/>
              <a:pPr>
                <a:spcBef>
                  <a:spcPct val="0"/>
                </a:spcBef>
              </a:pPr>
              <a:t>16</a:t>
            </a:fld>
            <a:endParaRPr lang="en-US" altLang="en-US"/>
          </a:p>
        </p:txBody>
      </p:sp>
      <p:sp>
        <p:nvSpPr>
          <p:cNvPr id="16386" name="Rectangle 2">
            <a:extLst>
              <a:ext uri="{FF2B5EF4-FFF2-40B4-BE49-F238E27FC236}">
                <a16:creationId xmlns:a16="http://schemas.microsoft.com/office/drawing/2014/main" id="{48959F7B-5EB5-8E4A-80E9-A8A10C37829C}"/>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3208DD3F-C463-3A4D-B2BC-E2234558DF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ea typeface="ＭＳ Ｐゴシック" panose="020B0600070205080204" pitchFamily="34" charset="-128"/>
              </a:rPr>
              <a:t>Reverse transcriptase </a:t>
            </a:r>
          </a:p>
          <a:p>
            <a:pPr eaLnBrk="1" hangingPunct="1"/>
            <a:r>
              <a:rPr lang="en-US" altLang="en-US" dirty="0">
                <a:latin typeface="Arial" panose="020B0604020202020204" pitchFamily="34" charset="0"/>
                <a:ea typeface="ＭＳ Ｐゴシック" panose="020B0600070205080204" pitchFamily="34" charset="-128"/>
              </a:rPr>
              <a:t>Also, proteins can modify a DNA sequence – however, they never back translate a protein into RNA or DNA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8544EC1C-483E-9445-B61D-B7770B3859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239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239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239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239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F43469A-B502-8C47-B277-16FD8E3B53A5}" type="slidenum">
              <a:rPr lang="en-US" altLang="en-US"/>
              <a:pPr>
                <a:spcBef>
                  <a:spcPct val="0"/>
                </a:spcBef>
              </a:pPr>
              <a:t>21</a:t>
            </a:fld>
            <a:endParaRPr lang="en-US" altLang="en-US"/>
          </a:p>
        </p:txBody>
      </p:sp>
      <p:sp>
        <p:nvSpPr>
          <p:cNvPr id="26626" name="Rectangle 1026">
            <a:extLst>
              <a:ext uri="{FF2B5EF4-FFF2-40B4-BE49-F238E27FC236}">
                <a16:creationId xmlns:a16="http://schemas.microsoft.com/office/drawing/2014/main" id="{C81AF0C2-53C0-3042-A245-85A2C474DC3F}"/>
              </a:ext>
            </a:extLst>
          </p:cNvPr>
          <p:cNvSpPr>
            <a:spLocks noGrp="1" noRot="1" noChangeAspect="1" noChangeArrowheads="1" noTextEdit="1"/>
          </p:cNvSpPr>
          <p:nvPr>
            <p:ph type="sldImg"/>
          </p:nvPr>
        </p:nvSpPr>
        <p:spPr>
          <a:ln/>
        </p:spPr>
      </p:sp>
      <p:sp>
        <p:nvSpPr>
          <p:cNvPr id="26627" name="Rectangle 1027">
            <a:extLst>
              <a:ext uri="{FF2B5EF4-FFF2-40B4-BE49-F238E27FC236}">
                <a16:creationId xmlns:a16="http://schemas.microsoft.com/office/drawing/2014/main" id="{0E3F5B5D-632B-9E4B-A6CB-3D37276720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D03C30E4-DC68-724D-9908-6459827C5A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239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239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239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239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E3F2730-B5F6-2145-BC64-114606108064}" type="slidenum">
              <a:rPr lang="en-US" altLang="en-US"/>
              <a:pPr>
                <a:spcBef>
                  <a:spcPct val="0"/>
                </a:spcBef>
              </a:pPr>
              <a:t>22</a:t>
            </a:fld>
            <a:endParaRPr lang="en-US" altLang="en-US"/>
          </a:p>
        </p:txBody>
      </p:sp>
      <p:sp>
        <p:nvSpPr>
          <p:cNvPr id="18434" name="Rectangle 1026">
            <a:extLst>
              <a:ext uri="{FF2B5EF4-FFF2-40B4-BE49-F238E27FC236}">
                <a16:creationId xmlns:a16="http://schemas.microsoft.com/office/drawing/2014/main" id="{E3415AC4-D569-D240-A2E9-45E6CB3C698E}"/>
              </a:ext>
            </a:extLst>
          </p:cNvPr>
          <p:cNvSpPr>
            <a:spLocks noGrp="1" noRot="1" noChangeAspect="1" noChangeArrowheads="1" noTextEdit="1"/>
          </p:cNvSpPr>
          <p:nvPr>
            <p:ph type="sldImg"/>
          </p:nvPr>
        </p:nvSpPr>
        <p:spPr>
          <a:ln/>
        </p:spPr>
      </p:sp>
      <p:sp>
        <p:nvSpPr>
          <p:cNvPr id="18435" name="Rectangle 1027">
            <a:extLst>
              <a:ext uri="{FF2B5EF4-FFF2-40B4-BE49-F238E27FC236}">
                <a16:creationId xmlns:a16="http://schemas.microsoft.com/office/drawing/2014/main" id="{9767814C-64CA-504F-AF6A-5C6B7FAADD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A701AE6D-DC0E-2547-B283-6F3E0976F3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239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239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239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239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AE561A9-FFD1-7249-ABAB-D20D3BACC62F}" type="slidenum">
              <a:rPr lang="en-US" altLang="en-US"/>
              <a:pPr>
                <a:spcBef>
                  <a:spcPct val="0"/>
                </a:spcBef>
              </a:pPr>
              <a:t>23</a:t>
            </a:fld>
            <a:endParaRPr lang="en-US" altLang="en-US"/>
          </a:p>
        </p:txBody>
      </p:sp>
      <p:sp>
        <p:nvSpPr>
          <p:cNvPr id="20482" name="Rectangle 2">
            <a:extLst>
              <a:ext uri="{FF2B5EF4-FFF2-40B4-BE49-F238E27FC236}">
                <a16:creationId xmlns:a16="http://schemas.microsoft.com/office/drawing/2014/main" id="{C975B9B1-B584-364D-8551-198A60ED2477}"/>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0DE9869B-085F-0D43-BE1A-99A6AB0E15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F024F7B0-2564-7B48-BF5A-F935A7FEB5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239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239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239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239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327FE77-CEB7-A549-B253-895318D5866E}" type="slidenum">
              <a:rPr lang="en-US" altLang="en-US"/>
              <a:pPr>
                <a:spcBef>
                  <a:spcPct val="0"/>
                </a:spcBef>
              </a:pPr>
              <a:t>24</a:t>
            </a:fld>
            <a:endParaRPr lang="en-US" altLang="en-US"/>
          </a:p>
        </p:txBody>
      </p:sp>
      <p:sp>
        <p:nvSpPr>
          <p:cNvPr id="22530" name="Rectangle 1026">
            <a:extLst>
              <a:ext uri="{FF2B5EF4-FFF2-40B4-BE49-F238E27FC236}">
                <a16:creationId xmlns:a16="http://schemas.microsoft.com/office/drawing/2014/main" id="{D049332E-5278-1B45-AF31-094CFACE40B1}"/>
              </a:ext>
            </a:extLst>
          </p:cNvPr>
          <p:cNvSpPr>
            <a:spLocks noGrp="1" noRot="1" noChangeAspect="1" noChangeArrowheads="1" noTextEdit="1"/>
          </p:cNvSpPr>
          <p:nvPr>
            <p:ph type="sldImg"/>
          </p:nvPr>
        </p:nvSpPr>
        <p:spPr>
          <a:ln/>
        </p:spPr>
      </p:sp>
      <p:sp>
        <p:nvSpPr>
          <p:cNvPr id="22531" name="Rectangle 1027">
            <a:extLst>
              <a:ext uri="{FF2B5EF4-FFF2-40B4-BE49-F238E27FC236}">
                <a16:creationId xmlns:a16="http://schemas.microsoft.com/office/drawing/2014/main" id="{E6F07823-2D96-CA44-AB44-E421073694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60B2EF46-54BB-F34B-B1A9-F674C0000D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239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239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239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239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564360B-7DD5-F04B-BEE3-761C92F5F6C5}" type="slidenum">
              <a:rPr lang="en-US" altLang="en-US"/>
              <a:pPr>
                <a:spcBef>
                  <a:spcPct val="0"/>
                </a:spcBef>
              </a:pPr>
              <a:t>25</a:t>
            </a:fld>
            <a:endParaRPr lang="en-US" altLang="en-US"/>
          </a:p>
        </p:txBody>
      </p:sp>
      <p:sp>
        <p:nvSpPr>
          <p:cNvPr id="24578" name="Rectangle 2">
            <a:extLst>
              <a:ext uri="{FF2B5EF4-FFF2-40B4-BE49-F238E27FC236}">
                <a16:creationId xmlns:a16="http://schemas.microsoft.com/office/drawing/2014/main" id="{457CCA5B-4594-004E-8EBD-8379D54D264B}"/>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F582DBA9-4C70-E149-8D91-8F898395CC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91FEB-BA1B-8345-B464-2AA5CCCD80FD}" type="slidenum">
              <a:rPr lang="en-US" altLang="en-US" smtClean="0"/>
              <a:pPr/>
              <a:t>26</a:t>
            </a:fld>
            <a:endParaRPr lang="en-US" altLang="en-US"/>
          </a:p>
        </p:txBody>
      </p:sp>
    </p:spTree>
    <p:extLst>
      <p:ext uri="{BB962C8B-B14F-4D97-AF65-F5344CB8AC3E}">
        <p14:creationId xmlns:p14="http://schemas.microsoft.com/office/powerpoint/2010/main" val="4144793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8578" name="Rectangle 2"/>
          <p:cNvSpPr>
            <a:spLocks noGrp="1" noChangeArrowheads="1"/>
          </p:cNvSpPr>
          <p:nvPr>
            <p:ph type="ctrTitle"/>
          </p:nvPr>
        </p:nvSpPr>
        <p:spPr>
          <a:xfrm>
            <a:off x="685800" y="2514600"/>
            <a:ext cx="7772400" cy="1371600"/>
          </a:xfrm>
        </p:spPr>
        <p:txBody>
          <a:bodyPr/>
          <a:lstStyle>
            <a:lvl1pPr>
              <a:defRPr/>
            </a:lvl1pPr>
          </a:lstStyle>
          <a:p>
            <a:r>
              <a:rPr lang="en-US"/>
              <a:t>Click to edit Master title style</a:t>
            </a:r>
          </a:p>
        </p:txBody>
      </p:sp>
      <p:sp>
        <p:nvSpPr>
          <p:cNvPr id="408579" name="Rectangle 3"/>
          <p:cNvSpPr>
            <a:spLocks noGrp="1" noChangeArrowheads="1"/>
          </p:cNvSpPr>
          <p:nvPr>
            <p:ph type="subTitle" idx="1"/>
          </p:nvPr>
        </p:nvSpPr>
        <p:spPr>
          <a:xfrm>
            <a:off x="1371600" y="4343400"/>
            <a:ext cx="6400800" cy="1447800"/>
          </a:xfrm>
        </p:spPr>
        <p:txBody>
          <a:bodyPr/>
          <a:lstStyle>
            <a:lvl1pPr marL="0" indent="0" algn="ctr">
              <a:buFont typeface="Wingdings" pitchFamily="64" charset="2"/>
              <a:buNone/>
              <a:defRPr sz="2800"/>
            </a:lvl1pPr>
          </a:lstStyle>
          <a:p>
            <a:r>
              <a:rPr lang="en-US"/>
              <a:t>Click to edit Master subtitle style</a:t>
            </a:r>
          </a:p>
        </p:txBody>
      </p:sp>
      <p:sp>
        <p:nvSpPr>
          <p:cNvPr id="4" name="Rectangle 4">
            <a:extLst>
              <a:ext uri="{FF2B5EF4-FFF2-40B4-BE49-F238E27FC236}">
                <a16:creationId xmlns:a16="http://schemas.microsoft.com/office/drawing/2014/main" id="{707DDF06-F925-1540-8A1F-97F25E62F6D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B318F44-3F4D-9B44-86F1-041D52AC9D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5F712BA-8F38-5146-83EA-B8A6C4D8F2C5}"/>
              </a:ext>
            </a:extLst>
          </p:cNvPr>
          <p:cNvSpPr>
            <a:spLocks noGrp="1" noChangeArrowheads="1"/>
          </p:cNvSpPr>
          <p:nvPr>
            <p:ph type="sldNum" sz="quarter" idx="12"/>
          </p:nvPr>
        </p:nvSpPr>
        <p:spPr>
          <a:ln/>
        </p:spPr>
        <p:txBody>
          <a:bodyPr/>
          <a:lstStyle>
            <a:lvl1pPr>
              <a:defRPr/>
            </a:lvl1pPr>
          </a:lstStyle>
          <a:p>
            <a:fld id="{547D7E03-750F-B945-8CE8-D1AEFA0194C9}" type="slidenum">
              <a:rPr lang="en-US" altLang="en-US"/>
              <a:pPr/>
              <a:t>‹#›</a:t>
            </a:fld>
            <a:endParaRPr lang="en-US" altLang="en-US"/>
          </a:p>
        </p:txBody>
      </p:sp>
    </p:spTree>
    <p:extLst>
      <p:ext uri="{BB962C8B-B14F-4D97-AF65-F5344CB8AC3E}">
        <p14:creationId xmlns:p14="http://schemas.microsoft.com/office/powerpoint/2010/main" val="39005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2EC2BEB-D434-FC4C-BF94-0D72973C4B5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762B43E-12B0-0741-B2C6-414862EF54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F68A5DD-8D84-4A44-9772-6F4322E2B504}"/>
              </a:ext>
            </a:extLst>
          </p:cNvPr>
          <p:cNvSpPr>
            <a:spLocks noGrp="1" noChangeArrowheads="1"/>
          </p:cNvSpPr>
          <p:nvPr>
            <p:ph type="sldNum" sz="quarter" idx="12"/>
          </p:nvPr>
        </p:nvSpPr>
        <p:spPr>
          <a:ln/>
        </p:spPr>
        <p:txBody>
          <a:bodyPr/>
          <a:lstStyle>
            <a:lvl1pPr>
              <a:defRPr/>
            </a:lvl1pPr>
          </a:lstStyle>
          <a:p>
            <a:fld id="{087752CE-F431-7242-AE64-B22E99279725}" type="slidenum">
              <a:rPr lang="en-US" altLang="en-US"/>
              <a:pPr/>
              <a:t>‹#›</a:t>
            </a:fld>
            <a:endParaRPr lang="en-US" altLang="en-US"/>
          </a:p>
        </p:txBody>
      </p:sp>
    </p:spTree>
    <p:extLst>
      <p:ext uri="{BB962C8B-B14F-4D97-AF65-F5344CB8AC3E}">
        <p14:creationId xmlns:p14="http://schemas.microsoft.com/office/powerpoint/2010/main" val="1545309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0F92697-50B0-C747-8F89-F7E0D80501A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6AE21A9-5841-1A4C-9F49-268B617E6A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5E38781-CAA1-0B46-B23B-B1053EB65461}"/>
              </a:ext>
            </a:extLst>
          </p:cNvPr>
          <p:cNvSpPr>
            <a:spLocks noGrp="1" noChangeArrowheads="1"/>
          </p:cNvSpPr>
          <p:nvPr>
            <p:ph type="sldNum" sz="quarter" idx="12"/>
          </p:nvPr>
        </p:nvSpPr>
        <p:spPr>
          <a:ln/>
        </p:spPr>
        <p:txBody>
          <a:bodyPr/>
          <a:lstStyle>
            <a:lvl1pPr>
              <a:defRPr/>
            </a:lvl1pPr>
          </a:lstStyle>
          <a:p>
            <a:fld id="{B985E952-0004-D440-9D6C-0BFA11D01067}" type="slidenum">
              <a:rPr lang="en-US" altLang="en-US"/>
              <a:pPr/>
              <a:t>‹#›</a:t>
            </a:fld>
            <a:endParaRPr lang="en-US" altLang="en-US"/>
          </a:p>
        </p:txBody>
      </p:sp>
    </p:spTree>
    <p:extLst>
      <p:ext uri="{BB962C8B-B14F-4D97-AF65-F5344CB8AC3E}">
        <p14:creationId xmlns:p14="http://schemas.microsoft.com/office/powerpoint/2010/main" val="4088815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3292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1DBAFBA-697D-A64D-994A-B5E29C182935}"/>
              </a:ext>
            </a:extLst>
          </p:cNvPr>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ＭＳ Ｐゴシック" charset="-128"/>
              </a:defRPr>
            </a:lvl1pPr>
          </a:lstStyle>
          <a:p>
            <a:pPr>
              <a:defRPr/>
            </a:pPr>
            <a:endParaRPr lang="en-US" altLang="en-US"/>
          </a:p>
        </p:txBody>
      </p:sp>
      <p:sp>
        <p:nvSpPr>
          <p:cNvPr id="5" name="Rectangle 5">
            <a:extLst>
              <a:ext uri="{FF2B5EF4-FFF2-40B4-BE49-F238E27FC236}">
                <a16:creationId xmlns:a16="http://schemas.microsoft.com/office/drawing/2014/main" id="{819F9C28-1EB6-4F49-982C-32E335277FA5}"/>
              </a:ext>
            </a:extLst>
          </p:cNvPr>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ＭＳ Ｐゴシック" charset="-128"/>
              </a:defRPr>
            </a:lvl1pPr>
          </a:lstStyle>
          <a:p>
            <a:pPr>
              <a:defRPr/>
            </a:pPr>
            <a:endParaRPr lang="en-US" altLang="en-US"/>
          </a:p>
        </p:txBody>
      </p:sp>
      <p:sp>
        <p:nvSpPr>
          <p:cNvPr id="6" name="Rectangle 6">
            <a:extLst>
              <a:ext uri="{FF2B5EF4-FFF2-40B4-BE49-F238E27FC236}">
                <a16:creationId xmlns:a16="http://schemas.microsoft.com/office/drawing/2014/main" id="{8FEC7B48-11A0-8B4A-9521-EFDCACF34C58}"/>
              </a:ext>
            </a:extLst>
          </p:cNvPr>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4797E929-9512-744F-AE99-D2345DCF86D4}" type="slidenum">
              <a:rPr lang="en-US" altLang="en-US"/>
              <a:pPr/>
              <a:t>‹#›</a:t>
            </a:fld>
            <a:endParaRPr lang="en-US" altLang="en-US"/>
          </a:p>
        </p:txBody>
      </p:sp>
    </p:spTree>
    <p:extLst>
      <p:ext uri="{BB962C8B-B14F-4D97-AF65-F5344CB8AC3E}">
        <p14:creationId xmlns:p14="http://schemas.microsoft.com/office/powerpoint/2010/main" val="301883354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99E17-AD31-A943-A88B-F0295E23214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532D742-04B0-8C48-A6FC-B472751C170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48F8A20-1C31-6F41-B28E-7A9BEDDFA9A8}"/>
              </a:ext>
            </a:extLst>
          </p:cNvPr>
          <p:cNvSpPr>
            <a:spLocks noGrp="1"/>
          </p:cNvSpPr>
          <p:nvPr>
            <p:ph type="dt" sz="half" idx="10"/>
          </p:nvPr>
        </p:nvSpPr>
        <p:spPr/>
        <p:txBody>
          <a:bodyPr/>
          <a:lstStyle/>
          <a:p>
            <a:fld id="{19338376-111B-AE48-B6AB-19E361623E59}" type="datetimeFigureOut">
              <a:rPr lang="en-US" smtClean="0"/>
              <a:t>9/3/24</a:t>
            </a:fld>
            <a:endParaRPr lang="en-US"/>
          </a:p>
        </p:txBody>
      </p:sp>
      <p:sp>
        <p:nvSpPr>
          <p:cNvPr id="5" name="Footer Placeholder 4">
            <a:extLst>
              <a:ext uri="{FF2B5EF4-FFF2-40B4-BE49-F238E27FC236}">
                <a16:creationId xmlns:a16="http://schemas.microsoft.com/office/drawing/2014/main" id="{3F90419F-0369-DF4B-975E-1EF03830A1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63B6FB-47A4-8B46-BB7E-EBDEAAB62B75}"/>
              </a:ext>
            </a:extLst>
          </p:cNvPr>
          <p:cNvSpPr>
            <a:spLocks noGrp="1"/>
          </p:cNvSpPr>
          <p:nvPr>
            <p:ph type="sldNum" sz="quarter" idx="12"/>
          </p:nvPr>
        </p:nvSpPr>
        <p:spPr/>
        <p:txBody>
          <a:bodyPr/>
          <a:lstStyle/>
          <a:p>
            <a:fld id="{5662FF9C-9290-5843-AC90-CC8576EB3718}" type="slidenum">
              <a:rPr lang="en-US" smtClean="0"/>
              <a:t>‹#›</a:t>
            </a:fld>
            <a:endParaRPr lang="en-US"/>
          </a:p>
        </p:txBody>
      </p:sp>
    </p:spTree>
    <p:extLst>
      <p:ext uri="{BB962C8B-B14F-4D97-AF65-F5344CB8AC3E}">
        <p14:creationId xmlns:p14="http://schemas.microsoft.com/office/powerpoint/2010/main" val="1121820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B72CD-AC95-FE47-B52C-2A88E463B06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7E42ACD-95C4-9041-8889-68C98B156CA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3FDF76C-A727-184E-BEE1-C548354DACAB}"/>
              </a:ext>
            </a:extLst>
          </p:cNvPr>
          <p:cNvSpPr>
            <a:spLocks noGrp="1"/>
          </p:cNvSpPr>
          <p:nvPr>
            <p:ph type="dt" sz="half" idx="10"/>
          </p:nvPr>
        </p:nvSpPr>
        <p:spPr/>
        <p:txBody>
          <a:bodyPr/>
          <a:lstStyle/>
          <a:p>
            <a:fld id="{9F4DB678-76E3-A549-86E1-E949BEA37D54}" type="datetimeFigureOut">
              <a:rPr lang="en-US" smtClean="0"/>
              <a:t>9/3/24</a:t>
            </a:fld>
            <a:endParaRPr lang="en-US"/>
          </a:p>
        </p:txBody>
      </p:sp>
      <p:sp>
        <p:nvSpPr>
          <p:cNvPr id="5" name="Footer Placeholder 4">
            <a:extLst>
              <a:ext uri="{FF2B5EF4-FFF2-40B4-BE49-F238E27FC236}">
                <a16:creationId xmlns:a16="http://schemas.microsoft.com/office/drawing/2014/main" id="{9BB43CF0-99EE-9740-91D7-9CA1933C49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9B4EA2-ABAB-E344-8151-39BA8F60624C}"/>
              </a:ext>
            </a:extLst>
          </p:cNvPr>
          <p:cNvSpPr>
            <a:spLocks noGrp="1"/>
          </p:cNvSpPr>
          <p:nvPr>
            <p:ph type="sldNum" sz="quarter" idx="12"/>
          </p:nvPr>
        </p:nvSpPr>
        <p:spPr/>
        <p:txBody>
          <a:bodyPr/>
          <a:lstStyle/>
          <a:p>
            <a:fld id="{E22D8846-708B-B44D-BB7E-A6F1CECF9505}" type="slidenum">
              <a:rPr lang="en-US" smtClean="0"/>
              <a:t>‹#›</a:t>
            </a:fld>
            <a:endParaRPr lang="en-US"/>
          </a:p>
        </p:txBody>
      </p:sp>
    </p:spTree>
    <p:extLst>
      <p:ext uri="{BB962C8B-B14F-4D97-AF65-F5344CB8AC3E}">
        <p14:creationId xmlns:p14="http://schemas.microsoft.com/office/powerpoint/2010/main" val="1173270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B5A07-83E7-994A-AE42-DD5A6B777C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64BC36-D534-054A-BAC2-57511FF7D76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1A7440-38BC-EB49-BFEB-9F6DECCB9F89}"/>
              </a:ext>
            </a:extLst>
          </p:cNvPr>
          <p:cNvSpPr>
            <a:spLocks noGrp="1"/>
          </p:cNvSpPr>
          <p:nvPr>
            <p:ph type="dt" sz="half" idx="10"/>
          </p:nvPr>
        </p:nvSpPr>
        <p:spPr/>
        <p:txBody>
          <a:bodyPr/>
          <a:lstStyle/>
          <a:p>
            <a:fld id="{9F4DB678-76E3-A549-86E1-E949BEA37D54}" type="datetimeFigureOut">
              <a:rPr lang="en-US" smtClean="0"/>
              <a:t>9/3/24</a:t>
            </a:fld>
            <a:endParaRPr lang="en-US"/>
          </a:p>
        </p:txBody>
      </p:sp>
      <p:sp>
        <p:nvSpPr>
          <p:cNvPr id="5" name="Footer Placeholder 4">
            <a:extLst>
              <a:ext uri="{FF2B5EF4-FFF2-40B4-BE49-F238E27FC236}">
                <a16:creationId xmlns:a16="http://schemas.microsoft.com/office/drawing/2014/main" id="{5F29E4CA-0D8C-8B43-9094-A340A1681F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921478-C041-904E-919F-FDAD18DFC102}"/>
              </a:ext>
            </a:extLst>
          </p:cNvPr>
          <p:cNvSpPr>
            <a:spLocks noGrp="1"/>
          </p:cNvSpPr>
          <p:nvPr>
            <p:ph type="sldNum" sz="quarter" idx="12"/>
          </p:nvPr>
        </p:nvSpPr>
        <p:spPr/>
        <p:txBody>
          <a:bodyPr/>
          <a:lstStyle/>
          <a:p>
            <a:fld id="{E22D8846-708B-B44D-BB7E-A6F1CECF9505}" type="slidenum">
              <a:rPr lang="en-US" smtClean="0"/>
              <a:t>‹#›</a:t>
            </a:fld>
            <a:endParaRPr lang="en-US"/>
          </a:p>
        </p:txBody>
      </p:sp>
    </p:spTree>
    <p:extLst>
      <p:ext uri="{BB962C8B-B14F-4D97-AF65-F5344CB8AC3E}">
        <p14:creationId xmlns:p14="http://schemas.microsoft.com/office/powerpoint/2010/main" val="2002210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03D4C-2388-F04A-93D3-0B5481219B7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D9FBE53-05C7-CF4D-933C-C31179203E1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0BF426-0020-EE4F-B24A-EA345351AA5B}"/>
              </a:ext>
            </a:extLst>
          </p:cNvPr>
          <p:cNvSpPr>
            <a:spLocks noGrp="1"/>
          </p:cNvSpPr>
          <p:nvPr>
            <p:ph type="dt" sz="half" idx="10"/>
          </p:nvPr>
        </p:nvSpPr>
        <p:spPr/>
        <p:txBody>
          <a:bodyPr/>
          <a:lstStyle/>
          <a:p>
            <a:fld id="{9F4DB678-76E3-A549-86E1-E949BEA37D54}" type="datetimeFigureOut">
              <a:rPr lang="en-US" smtClean="0"/>
              <a:t>9/3/24</a:t>
            </a:fld>
            <a:endParaRPr lang="en-US"/>
          </a:p>
        </p:txBody>
      </p:sp>
      <p:sp>
        <p:nvSpPr>
          <p:cNvPr id="5" name="Footer Placeholder 4">
            <a:extLst>
              <a:ext uri="{FF2B5EF4-FFF2-40B4-BE49-F238E27FC236}">
                <a16:creationId xmlns:a16="http://schemas.microsoft.com/office/drawing/2014/main" id="{1C314D88-B9A6-A944-BE97-A1E2B87C84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AAB057-30B8-1A49-A997-20718090C733}"/>
              </a:ext>
            </a:extLst>
          </p:cNvPr>
          <p:cNvSpPr>
            <a:spLocks noGrp="1"/>
          </p:cNvSpPr>
          <p:nvPr>
            <p:ph type="sldNum" sz="quarter" idx="12"/>
          </p:nvPr>
        </p:nvSpPr>
        <p:spPr/>
        <p:txBody>
          <a:bodyPr/>
          <a:lstStyle/>
          <a:p>
            <a:fld id="{E22D8846-708B-B44D-BB7E-A6F1CECF9505}" type="slidenum">
              <a:rPr lang="en-US" smtClean="0"/>
              <a:t>‹#›</a:t>
            </a:fld>
            <a:endParaRPr lang="en-US"/>
          </a:p>
        </p:txBody>
      </p:sp>
    </p:spTree>
    <p:extLst>
      <p:ext uri="{BB962C8B-B14F-4D97-AF65-F5344CB8AC3E}">
        <p14:creationId xmlns:p14="http://schemas.microsoft.com/office/powerpoint/2010/main" val="1164255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D32A2-3354-7041-876D-53D1ED8AF3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B879F7-FE5B-024F-AAB9-52264700219A}"/>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2D15A8-D8B8-C84E-A314-DE4ADB95F1A4}"/>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9E24CA-7BF9-A148-B7EB-BB5A4AB63AEB}"/>
              </a:ext>
            </a:extLst>
          </p:cNvPr>
          <p:cNvSpPr>
            <a:spLocks noGrp="1"/>
          </p:cNvSpPr>
          <p:nvPr>
            <p:ph type="dt" sz="half" idx="10"/>
          </p:nvPr>
        </p:nvSpPr>
        <p:spPr/>
        <p:txBody>
          <a:bodyPr/>
          <a:lstStyle/>
          <a:p>
            <a:fld id="{9F4DB678-76E3-A549-86E1-E949BEA37D54}" type="datetimeFigureOut">
              <a:rPr lang="en-US" smtClean="0"/>
              <a:t>9/3/24</a:t>
            </a:fld>
            <a:endParaRPr lang="en-US"/>
          </a:p>
        </p:txBody>
      </p:sp>
      <p:sp>
        <p:nvSpPr>
          <p:cNvPr id="6" name="Footer Placeholder 5">
            <a:extLst>
              <a:ext uri="{FF2B5EF4-FFF2-40B4-BE49-F238E27FC236}">
                <a16:creationId xmlns:a16="http://schemas.microsoft.com/office/drawing/2014/main" id="{5801F5BC-5DF1-ED45-85DD-AB5166AEAD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49EB75-B03C-A14C-AB3D-3FAD6D1070E6}"/>
              </a:ext>
            </a:extLst>
          </p:cNvPr>
          <p:cNvSpPr>
            <a:spLocks noGrp="1"/>
          </p:cNvSpPr>
          <p:nvPr>
            <p:ph type="sldNum" sz="quarter" idx="12"/>
          </p:nvPr>
        </p:nvSpPr>
        <p:spPr/>
        <p:txBody>
          <a:bodyPr/>
          <a:lstStyle/>
          <a:p>
            <a:fld id="{E22D8846-708B-B44D-BB7E-A6F1CECF9505}" type="slidenum">
              <a:rPr lang="en-US" smtClean="0"/>
              <a:t>‹#›</a:t>
            </a:fld>
            <a:endParaRPr lang="en-US"/>
          </a:p>
        </p:txBody>
      </p:sp>
    </p:spTree>
    <p:extLst>
      <p:ext uri="{BB962C8B-B14F-4D97-AF65-F5344CB8AC3E}">
        <p14:creationId xmlns:p14="http://schemas.microsoft.com/office/powerpoint/2010/main" val="1453647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0823F-790E-8043-B30A-D06A84549503}"/>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F0C9B4-8D83-4544-ADBC-D5D0B5F5D32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4B736019-CFFB-2241-8465-1520AC23BC36}"/>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59B058-6BD3-B84F-A11A-D81E8A95326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69BC9BA2-20FA-CC49-9D5D-133FA1CDCBB1}"/>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1C710E-C6C2-6C47-BAF4-E906B727F6D3}"/>
              </a:ext>
            </a:extLst>
          </p:cNvPr>
          <p:cNvSpPr>
            <a:spLocks noGrp="1"/>
          </p:cNvSpPr>
          <p:nvPr>
            <p:ph type="dt" sz="half" idx="10"/>
          </p:nvPr>
        </p:nvSpPr>
        <p:spPr/>
        <p:txBody>
          <a:bodyPr/>
          <a:lstStyle/>
          <a:p>
            <a:fld id="{9F4DB678-76E3-A549-86E1-E949BEA37D54}" type="datetimeFigureOut">
              <a:rPr lang="en-US" smtClean="0"/>
              <a:t>9/3/24</a:t>
            </a:fld>
            <a:endParaRPr lang="en-US"/>
          </a:p>
        </p:txBody>
      </p:sp>
      <p:sp>
        <p:nvSpPr>
          <p:cNvPr id="8" name="Footer Placeholder 7">
            <a:extLst>
              <a:ext uri="{FF2B5EF4-FFF2-40B4-BE49-F238E27FC236}">
                <a16:creationId xmlns:a16="http://schemas.microsoft.com/office/drawing/2014/main" id="{4D2A921B-5AFC-CC46-816B-2DAEE27B2B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051230-D693-B945-8391-683EC659908A}"/>
              </a:ext>
            </a:extLst>
          </p:cNvPr>
          <p:cNvSpPr>
            <a:spLocks noGrp="1"/>
          </p:cNvSpPr>
          <p:nvPr>
            <p:ph type="sldNum" sz="quarter" idx="12"/>
          </p:nvPr>
        </p:nvSpPr>
        <p:spPr/>
        <p:txBody>
          <a:bodyPr/>
          <a:lstStyle/>
          <a:p>
            <a:fld id="{E22D8846-708B-B44D-BB7E-A6F1CECF9505}" type="slidenum">
              <a:rPr lang="en-US" smtClean="0"/>
              <a:t>‹#›</a:t>
            </a:fld>
            <a:endParaRPr lang="en-US"/>
          </a:p>
        </p:txBody>
      </p:sp>
    </p:spTree>
    <p:extLst>
      <p:ext uri="{BB962C8B-B14F-4D97-AF65-F5344CB8AC3E}">
        <p14:creationId xmlns:p14="http://schemas.microsoft.com/office/powerpoint/2010/main" val="3856095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611E08E-DA16-8D46-A227-856B8C62093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373A7E5-92E4-9140-9E60-5B64237D70F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3DC92AE-3FA2-2B43-A702-C3F62F900184}"/>
              </a:ext>
            </a:extLst>
          </p:cNvPr>
          <p:cNvSpPr>
            <a:spLocks noGrp="1" noChangeArrowheads="1"/>
          </p:cNvSpPr>
          <p:nvPr>
            <p:ph type="sldNum" sz="quarter" idx="12"/>
          </p:nvPr>
        </p:nvSpPr>
        <p:spPr>
          <a:ln/>
        </p:spPr>
        <p:txBody>
          <a:bodyPr/>
          <a:lstStyle>
            <a:lvl1pPr>
              <a:defRPr/>
            </a:lvl1pPr>
          </a:lstStyle>
          <a:p>
            <a:fld id="{F5A5BA29-A8C0-1549-A6E8-6D7823360CD6}" type="slidenum">
              <a:rPr lang="en-US" altLang="en-US"/>
              <a:pPr/>
              <a:t>‹#›</a:t>
            </a:fld>
            <a:endParaRPr lang="en-US" altLang="en-US"/>
          </a:p>
        </p:txBody>
      </p:sp>
    </p:spTree>
    <p:extLst>
      <p:ext uri="{BB962C8B-B14F-4D97-AF65-F5344CB8AC3E}">
        <p14:creationId xmlns:p14="http://schemas.microsoft.com/office/powerpoint/2010/main" val="3815175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C7C5C-F4D5-F94B-8B67-E3C57EC574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52E5E6-FBC8-E94E-A628-58E92801AFBC}"/>
              </a:ext>
            </a:extLst>
          </p:cNvPr>
          <p:cNvSpPr>
            <a:spLocks noGrp="1"/>
          </p:cNvSpPr>
          <p:nvPr>
            <p:ph type="dt" sz="half" idx="10"/>
          </p:nvPr>
        </p:nvSpPr>
        <p:spPr/>
        <p:txBody>
          <a:bodyPr/>
          <a:lstStyle/>
          <a:p>
            <a:fld id="{9F4DB678-76E3-A549-86E1-E949BEA37D54}" type="datetimeFigureOut">
              <a:rPr lang="en-US" smtClean="0"/>
              <a:t>9/3/24</a:t>
            </a:fld>
            <a:endParaRPr lang="en-US"/>
          </a:p>
        </p:txBody>
      </p:sp>
      <p:sp>
        <p:nvSpPr>
          <p:cNvPr id="4" name="Footer Placeholder 3">
            <a:extLst>
              <a:ext uri="{FF2B5EF4-FFF2-40B4-BE49-F238E27FC236}">
                <a16:creationId xmlns:a16="http://schemas.microsoft.com/office/drawing/2014/main" id="{D01ACE76-F7FA-9242-89B7-1237A5A12E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481BC7-68EB-A441-93F4-B60671CD6742}"/>
              </a:ext>
            </a:extLst>
          </p:cNvPr>
          <p:cNvSpPr>
            <a:spLocks noGrp="1"/>
          </p:cNvSpPr>
          <p:nvPr>
            <p:ph type="sldNum" sz="quarter" idx="12"/>
          </p:nvPr>
        </p:nvSpPr>
        <p:spPr/>
        <p:txBody>
          <a:bodyPr/>
          <a:lstStyle/>
          <a:p>
            <a:fld id="{E22D8846-708B-B44D-BB7E-A6F1CECF9505}" type="slidenum">
              <a:rPr lang="en-US" smtClean="0"/>
              <a:t>‹#›</a:t>
            </a:fld>
            <a:endParaRPr lang="en-US"/>
          </a:p>
        </p:txBody>
      </p:sp>
    </p:spTree>
    <p:extLst>
      <p:ext uri="{BB962C8B-B14F-4D97-AF65-F5344CB8AC3E}">
        <p14:creationId xmlns:p14="http://schemas.microsoft.com/office/powerpoint/2010/main" val="3441252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EB366-DA36-4449-A34A-C7E613054000}"/>
              </a:ext>
            </a:extLst>
          </p:cNvPr>
          <p:cNvSpPr>
            <a:spLocks noGrp="1"/>
          </p:cNvSpPr>
          <p:nvPr>
            <p:ph type="dt" sz="half" idx="10"/>
          </p:nvPr>
        </p:nvSpPr>
        <p:spPr/>
        <p:txBody>
          <a:bodyPr/>
          <a:lstStyle/>
          <a:p>
            <a:fld id="{9F4DB678-76E3-A549-86E1-E949BEA37D54}" type="datetimeFigureOut">
              <a:rPr lang="en-US" smtClean="0"/>
              <a:t>9/3/24</a:t>
            </a:fld>
            <a:endParaRPr lang="en-US"/>
          </a:p>
        </p:txBody>
      </p:sp>
      <p:sp>
        <p:nvSpPr>
          <p:cNvPr id="3" name="Footer Placeholder 2">
            <a:extLst>
              <a:ext uri="{FF2B5EF4-FFF2-40B4-BE49-F238E27FC236}">
                <a16:creationId xmlns:a16="http://schemas.microsoft.com/office/drawing/2014/main" id="{9B5EB5B3-95B5-D24C-A04B-A3B8DFA2D3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596449-C243-764F-91E9-5CBEEE40E4E3}"/>
              </a:ext>
            </a:extLst>
          </p:cNvPr>
          <p:cNvSpPr>
            <a:spLocks noGrp="1"/>
          </p:cNvSpPr>
          <p:nvPr>
            <p:ph type="sldNum" sz="quarter" idx="12"/>
          </p:nvPr>
        </p:nvSpPr>
        <p:spPr/>
        <p:txBody>
          <a:bodyPr/>
          <a:lstStyle/>
          <a:p>
            <a:fld id="{E22D8846-708B-B44D-BB7E-A6F1CECF9505}" type="slidenum">
              <a:rPr lang="en-US" smtClean="0"/>
              <a:t>‹#›</a:t>
            </a:fld>
            <a:endParaRPr lang="en-US"/>
          </a:p>
        </p:txBody>
      </p:sp>
    </p:spTree>
    <p:extLst>
      <p:ext uri="{BB962C8B-B14F-4D97-AF65-F5344CB8AC3E}">
        <p14:creationId xmlns:p14="http://schemas.microsoft.com/office/powerpoint/2010/main" val="3555637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88C1A-A88A-9646-A55C-A51DD2BC219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E060DBE-F7CB-694A-B523-9F56930A264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4AE447-D827-4B48-A4A9-74C215E1BC0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55C6D6B-4FC5-8144-97F8-26FA6471B342}"/>
              </a:ext>
            </a:extLst>
          </p:cNvPr>
          <p:cNvSpPr>
            <a:spLocks noGrp="1"/>
          </p:cNvSpPr>
          <p:nvPr>
            <p:ph type="dt" sz="half" idx="10"/>
          </p:nvPr>
        </p:nvSpPr>
        <p:spPr/>
        <p:txBody>
          <a:bodyPr/>
          <a:lstStyle/>
          <a:p>
            <a:fld id="{9F4DB678-76E3-A549-86E1-E949BEA37D54}" type="datetimeFigureOut">
              <a:rPr lang="en-US" smtClean="0"/>
              <a:t>9/3/24</a:t>
            </a:fld>
            <a:endParaRPr lang="en-US"/>
          </a:p>
        </p:txBody>
      </p:sp>
      <p:sp>
        <p:nvSpPr>
          <p:cNvPr id="6" name="Footer Placeholder 5">
            <a:extLst>
              <a:ext uri="{FF2B5EF4-FFF2-40B4-BE49-F238E27FC236}">
                <a16:creationId xmlns:a16="http://schemas.microsoft.com/office/drawing/2014/main" id="{87119E34-33C5-464F-8F78-B1F2701565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538614-BFB2-9B4E-BD63-F79A2CAF0EC6}"/>
              </a:ext>
            </a:extLst>
          </p:cNvPr>
          <p:cNvSpPr>
            <a:spLocks noGrp="1"/>
          </p:cNvSpPr>
          <p:nvPr>
            <p:ph type="sldNum" sz="quarter" idx="12"/>
          </p:nvPr>
        </p:nvSpPr>
        <p:spPr/>
        <p:txBody>
          <a:bodyPr/>
          <a:lstStyle/>
          <a:p>
            <a:fld id="{E22D8846-708B-B44D-BB7E-A6F1CECF9505}" type="slidenum">
              <a:rPr lang="en-US" smtClean="0"/>
              <a:t>‹#›</a:t>
            </a:fld>
            <a:endParaRPr lang="en-US"/>
          </a:p>
        </p:txBody>
      </p:sp>
    </p:spTree>
    <p:extLst>
      <p:ext uri="{BB962C8B-B14F-4D97-AF65-F5344CB8AC3E}">
        <p14:creationId xmlns:p14="http://schemas.microsoft.com/office/powerpoint/2010/main" val="2404624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6C930-9336-D44F-8D17-0AACFA9B94F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FE38A25-7A05-5F47-B2A1-48E8CBDF96A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605D40A-AF53-3D4E-A642-F2DB763BD09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185DE29-BB9A-344A-830B-6C144558B5CA}"/>
              </a:ext>
            </a:extLst>
          </p:cNvPr>
          <p:cNvSpPr>
            <a:spLocks noGrp="1"/>
          </p:cNvSpPr>
          <p:nvPr>
            <p:ph type="dt" sz="half" idx="10"/>
          </p:nvPr>
        </p:nvSpPr>
        <p:spPr/>
        <p:txBody>
          <a:bodyPr/>
          <a:lstStyle/>
          <a:p>
            <a:fld id="{9F4DB678-76E3-A549-86E1-E949BEA37D54}" type="datetimeFigureOut">
              <a:rPr lang="en-US" smtClean="0"/>
              <a:t>9/3/24</a:t>
            </a:fld>
            <a:endParaRPr lang="en-US"/>
          </a:p>
        </p:txBody>
      </p:sp>
      <p:sp>
        <p:nvSpPr>
          <p:cNvPr id="6" name="Footer Placeholder 5">
            <a:extLst>
              <a:ext uri="{FF2B5EF4-FFF2-40B4-BE49-F238E27FC236}">
                <a16:creationId xmlns:a16="http://schemas.microsoft.com/office/drawing/2014/main" id="{A5E9D935-7D6C-DA48-B694-CC76925E76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19A411-FA05-734D-8BDE-B0460B791ABB}"/>
              </a:ext>
            </a:extLst>
          </p:cNvPr>
          <p:cNvSpPr>
            <a:spLocks noGrp="1"/>
          </p:cNvSpPr>
          <p:nvPr>
            <p:ph type="sldNum" sz="quarter" idx="12"/>
          </p:nvPr>
        </p:nvSpPr>
        <p:spPr/>
        <p:txBody>
          <a:bodyPr/>
          <a:lstStyle/>
          <a:p>
            <a:fld id="{E22D8846-708B-B44D-BB7E-A6F1CECF9505}" type="slidenum">
              <a:rPr lang="en-US" smtClean="0"/>
              <a:t>‹#›</a:t>
            </a:fld>
            <a:endParaRPr lang="en-US"/>
          </a:p>
        </p:txBody>
      </p:sp>
    </p:spTree>
    <p:extLst>
      <p:ext uri="{BB962C8B-B14F-4D97-AF65-F5344CB8AC3E}">
        <p14:creationId xmlns:p14="http://schemas.microsoft.com/office/powerpoint/2010/main" val="13261530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935F4-3E57-0546-8033-04E7FF91A7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7CAB95-428D-C84B-BF20-463187D1A8A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E2A9BA-289F-184E-AB48-811ADF74A9A6}"/>
              </a:ext>
            </a:extLst>
          </p:cNvPr>
          <p:cNvSpPr>
            <a:spLocks noGrp="1"/>
          </p:cNvSpPr>
          <p:nvPr>
            <p:ph type="dt" sz="half" idx="10"/>
          </p:nvPr>
        </p:nvSpPr>
        <p:spPr/>
        <p:txBody>
          <a:bodyPr/>
          <a:lstStyle/>
          <a:p>
            <a:fld id="{9F4DB678-76E3-A549-86E1-E949BEA37D54}" type="datetimeFigureOut">
              <a:rPr lang="en-US" smtClean="0"/>
              <a:t>9/3/24</a:t>
            </a:fld>
            <a:endParaRPr lang="en-US"/>
          </a:p>
        </p:txBody>
      </p:sp>
      <p:sp>
        <p:nvSpPr>
          <p:cNvPr id="5" name="Footer Placeholder 4">
            <a:extLst>
              <a:ext uri="{FF2B5EF4-FFF2-40B4-BE49-F238E27FC236}">
                <a16:creationId xmlns:a16="http://schemas.microsoft.com/office/drawing/2014/main" id="{014382BC-4015-3749-A9A5-C42667C094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5A2437-0A19-554F-BC54-8A3AA3CD9048}"/>
              </a:ext>
            </a:extLst>
          </p:cNvPr>
          <p:cNvSpPr>
            <a:spLocks noGrp="1"/>
          </p:cNvSpPr>
          <p:nvPr>
            <p:ph type="sldNum" sz="quarter" idx="12"/>
          </p:nvPr>
        </p:nvSpPr>
        <p:spPr/>
        <p:txBody>
          <a:bodyPr/>
          <a:lstStyle/>
          <a:p>
            <a:fld id="{E22D8846-708B-B44D-BB7E-A6F1CECF9505}" type="slidenum">
              <a:rPr lang="en-US" smtClean="0"/>
              <a:t>‹#›</a:t>
            </a:fld>
            <a:endParaRPr lang="en-US"/>
          </a:p>
        </p:txBody>
      </p:sp>
    </p:spTree>
    <p:extLst>
      <p:ext uri="{BB962C8B-B14F-4D97-AF65-F5344CB8AC3E}">
        <p14:creationId xmlns:p14="http://schemas.microsoft.com/office/powerpoint/2010/main" val="10898147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DEAF63-ACDE-344A-86FE-5530E43FC5B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14A7ED-A294-3247-A092-6CE8C70A67C2}"/>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7CD5BD-6177-404E-834B-E12A49953606}"/>
              </a:ext>
            </a:extLst>
          </p:cNvPr>
          <p:cNvSpPr>
            <a:spLocks noGrp="1"/>
          </p:cNvSpPr>
          <p:nvPr>
            <p:ph type="dt" sz="half" idx="10"/>
          </p:nvPr>
        </p:nvSpPr>
        <p:spPr/>
        <p:txBody>
          <a:bodyPr/>
          <a:lstStyle/>
          <a:p>
            <a:fld id="{9F4DB678-76E3-A549-86E1-E949BEA37D54}" type="datetimeFigureOut">
              <a:rPr lang="en-US" smtClean="0"/>
              <a:t>9/3/24</a:t>
            </a:fld>
            <a:endParaRPr lang="en-US"/>
          </a:p>
        </p:txBody>
      </p:sp>
      <p:sp>
        <p:nvSpPr>
          <p:cNvPr id="5" name="Footer Placeholder 4">
            <a:extLst>
              <a:ext uri="{FF2B5EF4-FFF2-40B4-BE49-F238E27FC236}">
                <a16:creationId xmlns:a16="http://schemas.microsoft.com/office/drawing/2014/main" id="{B2FFE693-1836-4B4E-8779-41123BE94C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379540-2384-B443-997E-DB8C02F9F631}"/>
              </a:ext>
            </a:extLst>
          </p:cNvPr>
          <p:cNvSpPr>
            <a:spLocks noGrp="1"/>
          </p:cNvSpPr>
          <p:nvPr>
            <p:ph type="sldNum" sz="quarter" idx="12"/>
          </p:nvPr>
        </p:nvSpPr>
        <p:spPr/>
        <p:txBody>
          <a:bodyPr/>
          <a:lstStyle/>
          <a:p>
            <a:fld id="{E22D8846-708B-B44D-BB7E-A6F1CECF9505}" type="slidenum">
              <a:rPr lang="en-US" smtClean="0"/>
              <a:t>‹#›</a:t>
            </a:fld>
            <a:endParaRPr lang="en-US"/>
          </a:p>
        </p:txBody>
      </p:sp>
    </p:spTree>
    <p:extLst>
      <p:ext uri="{BB962C8B-B14F-4D97-AF65-F5344CB8AC3E}">
        <p14:creationId xmlns:p14="http://schemas.microsoft.com/office/powerpoint/2010/main" val="416110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32EA96E-3AD6-194B-92A7-05B9BAE6F31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76A24B1-F465-5A46-A553-8276FBAA24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A55F84E-1B0F-EE42-9A14-0AE92CEF9FAC}"/>
              </a:ext>
            </a:extLst>
          </p:cNvPr>
          <p:cNvSpPr>
            <a:spLocks noGrp="1" noChangeArrowheads="1"/>
          </p:cNvSpPr>
          <p:nvPr>
            <p:ph type="sldNum" sz="quarter" idx="12"/>
          </p:nvPr>
        </p:nvSpPr>
        <p:spPr>
          <a:ln/>
        </p:spPr>
        <p:txBody>
          <a:bodyPr/>
          <a:lstStyle>
            <a:lvl1pPr>
              <a:defRPr/>
            </a:lvl1pPr>
          </a:lstStyle>
          <a:p>
            <a:fld id="{AC1718C1-A432-4C4D-B90C-AC3730CC8140}" type="slidenum">
              <a:rPr lang="en-US" altLang="en-US"/>
              <a:pPr/>
              <a:t>‹#›</a:t>
            </a:fld>
            <a:endParaRPr lang="en-US" altLang="en-US"/>
          </a:p>
        </p:txBody>
      </p:sp>
    </p:spTree>
    <p:extLst>
      <p:ext uri="{BB962C8B-B14F-4D97-AF65-F5344CB8AC3E}">
        <p14:creationId xmlns:p14="http://schemas.microsoft.com/office/powerpoint/2010/main" val="2256124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B1DC6AB-867B-4A42-8552-793546D422F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737415A-33DB-1843-8DEC-FD028B697C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4A2FB5E-4147-F24D-9CF9-C4152BB92E83}"/>
              </a:ext>
            </a:extLst>
          </p:cNvPr>
          <p:cNvSpPr>
            <a:spLocks noGrp="1" noChangeArrowheads="1"/>
          </p:cNvSpPr>
          <p:nvPr>
            <p:ph type="sldNum" sz="quarter" idx="12"/>
          </p:nvPr>
        </p:nvSpPr>
        <p:spPr>
          <a:ln/>
        </p:spPr>
        <p:txBody>
          <a:bodyPr/>
          <a:lstStyle>
            <a:lvl1pPr>
              <a:defRPr/>
            </a:lvl1pPr>
          </a:lstStyle>
          <a:p>
            <a:fld id="{D3CD7E47-ED84-524A-BB1F-609BC71D8968}" type="slidenum">
              <a:rPr lang="en-US" altLang="en-US"/>
              <a:pPr/>
              <a:t>‹#›</a:t>
            </a:fld>
            <a:endParaRPr lang="en-US" altLang="en-US"/>
          </a:p>
        </p:txBody>
      </p:sp>
    </p:spTree>
    <p:extLst>
      <p:ext uri="{BB962C8B-B14F-4D97-AF65-F5344CB8AC3E}">
        <p14:creationId xmlns:p14="http://schemas.microsoft.com/office/powerpoint/2010/main" val="413800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7EEAEC8-C027-934F-8588-8F2F60741BC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D41CE35-DFAE-E841-BAD7-A7A663117B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30BDEA9-0F97-3448-BAC1-7BF29BB5B7BF}"/>
              </a:ext>
            </a:extLst>
          </p:cNvPr>
          <p:cNvSpPr>
            <a:spLocks noGrp="1" noChangeArrowheads="1"/>
          </p:cNvSpPr>
          <p:nvPr>
            <p:ph type="sldNum" sz="quarter" idx="12"/>
          </p:nvPr>
        </p:nvSpPr>
        <p:spPr>
          <a:ln/>
        </p:spPr>
        <p:txBody>
          <a:bodyPr/>
          <a:lstStyle>
            <a:lvl1pPr>
              <a:defRPr/>
            </a:lvl1pPr>
          </a:lstStyle>
          <a:p>
            <a:fld id="{05B15F8A-E489-9644-BF55-CA3E3A411D8C}" type="slidenum">
              <a:rPr lang="en-US" altLang="en-US"/>
              <a:pPr/>
              <a:t>‹#›</a:t>
            </a:fld>
            <a:endParaRPr lang="en-US" altLang="en-US"/>
          </a:p>
        </p:txBody>
      </p:sp>
    </p:spTree>
    <p:extLst>
      <p:ext uri="{BB962C8B-B14F-4D97-AF65-F5344CB8AC3E}">
        <p14:creationId xmlns:p14="http://schemas.microsoft.com/office/powerpoint/2010/main" val="3603569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D356FD5-C899-4441-B6FE-44531F90008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836B68B-337A-2946-9A3B-6035053190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42CC294-9785-494E-88EF-15E9058D125B}"/>
              </a:ext>
            </a:extLst>
          </p:cNvPr>
          <p:cNvSpPr>
            <a:spLocks noGrp="1" noChangeArrowheads="1"/>
          </p:cNvSpPr>
          <p:nvPr>
            <p:ph type="sldNum" sz="quarter" idx="12"/>
          </p:nvPr>
        </p:nvSpPr>
        <p:spPr>
          <a:ln/>
        </p:spPr>
        <p:txBody>
          <a:bodyPr/>
          <a:lstStyle>
            <a:lvl1pPr>
              <a:defRPr/>
            </a:lvl1pPr>
          </a:lstStyle>
          <a:p>
            <a:fld id="{E5E24255-17BB-6D4F-8F2C-248AC2B0586E}" type="slidenum">
              <a:rPr lang="en-US" altLang="en-US"/>
              <a:pPr/>
              <a:t>‹#›</a:t>
            </a:fld>
            <a:endParaRPr lang="en-US" altLang="en-US"/>
          </a:p>
        </p:txBody>
      </p:sp>
    </p:spTree>
    <p:extLst>
      <p:ext uri="{BB962C8B-B14F-4D97-AF65-F5344CB8AC3E}">
        <p14:creationId xmlns:p14="http://schemas.microsoft.com/office/powerpoint/2010/main" val="1118728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343E46D-C927-314B-967F-6866488D9E3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39CC0FF-C93E-C940-9528-30B4EB7E67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C307DB4-BE48-CB44-90B2-C9D718A6F039}"/>
              </a:ext>
            </a:extLst>
          </p:cNvPr>
          <p:cNvSpPr>
            <a:spLocks noGrp="1" noChangeArrowheads="1"/>
          </p:cNvSpPr>
          <p:nvPr>
            <p:ph type="sldNum" sz="quarter" idx="12"/>
          </p:nvPr>
        </p:nvSpPr>
        <p:spPr>
          <a:ln/>
        </p:spPr>
        <p:txBody>
          <a:bodyPr/>
          <a:lstStyle>
            <a:lvl1pPr>
              <a:defRPr/>
            </a:lvl1pPr>
          </a:lstStyle>
          <a:p>
            <a:fld id="{4E2B1AD9-8A4C-AA46-BD2F-E81F9AF1A3B4}" type="slidenum">
              <a:rPr lang="en-US" altLang="en-US"/>
              <a:pPr/>
              <a:t>‹#›</a:t>
            </a:fld>
            <a:endParaRPr lang="en-US" altLang="en-US"/>
          </a:p>
        </p:txBody>
      </p:sp>
    </p:spTree>
    <p:extLst>
      <p:ext uri="{BB962C8B-B14F-4D97-AF65-F5344CB8AC3E}">
        <p14:creationId xmlns:p14="http://schemas.microsoft.com/office/powerpoint/2010/main" val="2645584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CF605CA-B1A3-9F4A-B482-D3A8F9DEDD3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227DDE0-24D2-E244-ACC5-D1AE42558B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4F7F1CA-975C-FA40-B09A-C8C69E13480D}"/>
              </a:ext>
            </a:extLst>
          </p:cNvPr>
          <p:cNvSpPr>
            <a:spLocks noGrp="1" noChangeArrowheads="1"/>
          </p:cNvSpPr>
          <p:nvPr>
            <p:ph type="sldNum" sz="quarter" idx="12"/>
          </p:nvPr>
        </p:nvSpPr>
        <p:spPr>
          <a:ln/>
        </p:spPr>
        <p:txBody>
          <a:bodyPr/>
          <a:lstStyle>
            <a:lvl1pPr>
              <a:defRPr/>
            </a:lvl1pPr>
          </a:lstStyle>
          <a:p>
            <a:fld id="{3B5F81E6-866A-504C-8692-BE917CDD555B}" type="slidenum">
              <a:rPr lang="en-US" altLang="en-US"/>
              <a:pPr/>
              <a:t>‹#›</a:t>
            </a:fld>
            <a:endParaRPr lang="en-US" altLang="en-US"/>
          </a:p>
        </p:txBody>
      </p:sp>
    </p:spTree>
    <p:extLst>
      <p:ext uri="{BB962C8B-B14F-4D97-AF65-F5344CB8AC3E}">
        <p14:creationId xmlns:p14="http://schemas.microsoft.com/office/powerpoint/2010/main" val="3463096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B1EFF80-42CD-614F-998C-8DDF1066580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9403CB9-1676-2B47-B238-2300BDC9B9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C82DE6F-411F-4445-ABBD-45C3975D268F}"/>
              </a:ext>
            </a:extLst>
          </p:cNvPr>
          <p:cNvSpPr>
            <a:spLocks noGrp="1" noChangeArrowheads="1"/>
          </p:cNvSpPr>
          <p:nvPr>
            <p:ph type="sldNum" sz="quarter" idx="12"/>
          </p:nvPr>
        </p:nvSpPr>
        <p:spPr>
          <a:ln/>
        </p:spPr>
        <p:txBody>
          <a:bodyPr/>
          <a:lstStyle>
            <a:lvl1pPr>
              <a:defRPr/>
            </a:lvl1pPr>
          </a:lstStyle>
          <a:p>
            <a:fld id="{7CBF95C7-821D-DA48-804C-86FC10448DD7}" type="slidenum">
              <a:rPr lang="en-US" altLang="en-US"/>
              <a:pPr/>
              <a:t>‹#›</a:t>
            </a:fld>
            <a:endParaRPr lang="en-US" altLang="en-US"/>
          </a:p>
        </p:txBody>
      </p:sp>
    </p:spTree>
    <p:extLst>
      <p:ext uri="{BB962C8B-B14F-4D97-AF65-F5344CB8AC3E}">
        <p14:creationId xmlns:p14="http://schemas.microsoft.com/office/powerpoint/2010/main" val="217266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34"/>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AE9156A-A433-6748-AF19-F852D9AF6A04}"/>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9FB4057-94E3-7343-9318-613E1045095A}"/>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07556" name="Rectangle 4">
            <a:extLst>
              <a:ext uri="{FF2B5EF4-FFF2-40B4-BE49-F238E27FC236}">
                <a16:creationId xmlns:a16="http://schemas.microsoft.com/office/drawing/2014/main" id="{E4A2F731-2B70-324F-A753-142FA0140AB2}"/>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ahoma" charset="0"/>
                <a:ea typeface="ＭＳ Ｐゴシック" charset="0"/>
              </a:defRPr>
            </a:lvl1pPr>
          </a:lstStyle>
          <a:p>
            <a:pPr>
              <a:defRPr/>
            </a:pPr>
            <a:endParaRPr lang="en-US"/>
          </a:p>
        </p:txBody>
      </p:sp>
      <p:sp>
        <p:nvSpPr>
          <p:cNvPr id="407557" name="Rectangle 5">
            <a:extLst>
              <a:ext uri="{FF2B5EF4-FFF2-40B4-BE49-F238E27FC236}">
                <a16:creationId xmlns:a16="http://schemas.microsoft.com/office/drawing/2014/main" id="{8EAEF681-6F67-E64E-A468-DACD785972E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ahoma" charset="0"/>
                <a:ea typeface="ＭＳ Ｐゴシック" charset="0"/>
              </a:defRPr>
            </a:lvl1pPr>
          </a:lstStyle>
          <a:p>
            <a:pPr>
              <a:defRPr/>
            </a:pPr>
            <a:endParaRPr lang="en-US"/>
          </a:p>
        </p:txBody>
      </p:sp>
      <p:sp>
        <p:nvSpPr>
          <p:cNvPr id="407558" name="Rectangle 6">
            <a:extLst>
              <a:ext uri="{FF2B5EF4-FFF2-40B4-BE49-F238E27FC236}">
                <a16:creationId xmlns:a16="http://schemas.microsoft.com/office/drawing/2014/main" id="{683CDE6F-0E3A-3346-93B9-E95D76D6B383}"/>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ahoma" panose="020B0604030504040204" pitchFamily="34" charset="0"/>
              </a:defRPr>
            </a:lvl1pPr>
          </a:lstStyle>
          <a:p>
            <a:fld id="{97405471-CAD1-954E-A854-CEEA7556605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64" charset="0"/>
          <a:ea typeface="ＭＳ Ｐゴシック" pitchFamily="64" charset="-128"/>
          <a:cs typeface="ＭＳ Ｐゴシック" pitchFamily="64" charset="-128"/>
        </a:defRPr>
      </a:lvl2pPr>
      <a:lvl3pPr algn="ctr" rtl="0" eaLnBrk="0" fontAlgn="base" hangingPunct="0">
        <a:spcBef>
          <a:spcPct val="0"/>
        </a:spcBef>
        <a:spcAft>
          <a:spcPct val="0"/>
        </a:spcAft>
        <a:defRPr sz="4400">
          <a:solidFill>
            <a:schemeClr val="tx2"/>
          </a:solidFill>
          <a:latin typeface="Tahoma" pitchFamily="64" charset="0"/>
          <a:ea typeface="ＭＳ Ｐゴシック" pitchFamily="64" charset="-128"/>
          <a:cs typeface="ＭＳ Ｐゴシック" pitchFamily="64" charset="-128"/>
        </a:defRPr>
      </a:lvl3pPr>
      <a:lvl4pPr algn="ctr" rtl="0" eaLnBrk="0" fontAlgn="base" hangingPunct="0">
        <a:spcBef>
          <a:spcPct val="0"/>
        </a:spcBef>
        <a:spcAft>
          <a:spcPct val="0"/>
        </a:spcAft>
        <a:defRPr sz="4400">
          <a:solidFill>
            <a:schemeClr val="tx2"/>
          </a:solidFill>
          <a:latin typeface="Tahoma" pitchFamily="64" charset="0"/>
          <a:ea typeface="ＭＳ Ｐゴシック" pitchFamily="64" charset="-128"/>
          <a:cs typeface="ＭＳ Ｐゴシック" pitchFamily="64" charset="-128"/>
        </a:defRPr>
      </a:lvl4pPr>
      <a:lvl5pPr algn="ctr" rtl="0" eaLnBrk="0" fontAlgn="base" hangingPunct="0">
        <a:spcBef>
          <a:spcPct val="0"/>
        </a:spcBef>
        <a:spcAft>
          <a:spcPct val="0"/>
        </a:spcAft>
        <a:defRPr sz="4400">
          <a:solidFill>
            <a:schemeClr val="tx2"/>
          </a:solidFill>
          <a:latin typeface="Tahoma" pitchFamily="64" charset="0"/>
          <a:ea typeface="ＭＳ Ｐゴシック" pitchFamily="64" charset="-128"/>
          <a:cs typeface="ＭＳ Ｐゴシック" pitchFamily="64" charset="-128"/>
        </a:defRPr>
      </a:lvl5pPr>
      <a:lvl6pPr marL="457200" algn="ctr" rtl="0" fontAlgn="base">
        <a:spcBef>
          <a:spcPct val="0"/>
        </a:spcBef>
        <a:spcAft>
          <a:spcPct val="0"/>
        </a:spcAft>
        <a:defRPr sz="4400">
          <a:solidFill>
            <a:schemeClr val="tx2"/>
          </a:solidFill>
          <a:latin typeface="Tahoma" pitchFamily="64" charset="0"/>
          <a:ea typeface="ＭＳ Ｐゴシック" pitchFamily="64" charset="-128"/>
          <a:cs typeface="ＭＳ Ｐゴシック" pitchFamily="64" charset="-128"/>
        </a:defRPr>
      </a:lvl6pPr>
      <a:lvl7pPr marL="914400" algn="ctr" rtl="0" fontAlgn="base">
        <a:spcBef>
          <a:spcPct val="0"/>
        </a:spcBef>
        <a:spcAft>
          <a:spcPct val="0"/>
        </a:spcAft>
        <a:defRPr sz="4400">
          <a:solidFill>
            <a:schemeClr val="tx2"/>
          </a:solidFill>
          <a:latin typeface="Tahoma" pitchFamily="64" charset="0"/>
          <a:ea typeface="ＭＳ Ｐゴシック" pitchFamily="64" charset="-128"/>
          <a:cs typeface="ＭＳ Ｐゴシック" pitchFamily="64" charset="-128"/>
        </a:defRPr>
      </a:lvl7pPr>
      <a:lvl8pPr marL="1371600" algn="ctr" rtl="0" fontAlgn="base">
        <a:spcBef>
          <a:spcPct val="0"/>
        </a:spcBef>
        <a:spcAft>
          <a:spcPct val="0"/>
        </a:spcAft>
        <a:defRPr sz="4400">
          <a:solidFill>
            <a:schemeClr val="tx2"/>
          </a:solidFill>
          <a:latin typeface="Tahoma" pitchFamily="64" charset="0"/>
          <a:ea typeface="ＭＳ Ｐゴシック" pitchFamily="64" charset="-128"/>
          <a:cs typeface="ＭＳ Ｐゴシック" pitchFamily="64" charset="-128"/>
        </a:defRPr>
      </a:lvl8pPr>
      <a:lvl9pPr marL="1828800" algn="ctr" rtl="0" fontAlgn="base">
        <a:spcBef>
          <a:spcPct val="0"/>
        </a:spcBef>
        <a:spcAft>
          <a:spcPct val="0"/>
        </a:spcAft>
        <a:defRPr sz="4400">
          <a:solidFill>
            <a:schemeClr val="tx2"/>
          </a:solidFill>
          <a:latin typeface="Tahoma" pitchFamily="64" charset="0"/>
          <a:ea typeface="ＭＳ Ｐゴシック" pitchFamily="64" charset="-128"/>
          <a:cs typeface="ＭＳ Ｐゴシック" pitchFamily="64" charset="-128"/>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Wingdings"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ea typeface="+mn-ea"/>
        </a:defRPr>
      </a:lvl5pPr>
      <a:lvl6pPr marL="2514600" indent="-228600" algn="l" rtl="0" fontAlgn="base">
        <a:spcBef>
          <a:spcPct val="20000"/>
        </a:spcBef>
        <a:spcAft>
          <a:spcPct val="0"/>
        </a:spcAft>
        <a:buFont typeface="Wingdings" pitchFamily="64" charset="2"/>
        <a:buChar char=""/>
        <a:defRPr sz="2000">
          <a:solidFill>
            <a:schemeClr val="tx1"/>
          </a:solidFill>
          <a:latin typeface="+mn-lt"/>
          <a:ea typeface="+mn-ea"/>
        </a:defRPr>
      </a:lvl6pPr>
      <a:lvl7pPr marL="2971800" indent="-228600" algn="l" rtl="0" fontAlgn="base">
        <a:spcBef>
          <a:spcPct val="20000"/>
        </a:spcBef>
        <a:spcAft>
          <a:spcPct val="0"/>
        </a:spcAft>
        <a:buFont typeface="Wingdings" pitchFamily="64" charset="2"/>
        <a:buChar char=""/>
        <a:defRPr sz="2000">
          <a:solidFill>
            <a:schemeClr val="tx1"/>
          </a:solidFill>
          <a:latin typeface="+mn-lt"/>
          <a:ea typeface="+mn-ea"/>
        </a:defRPr>
      </a:lvl7pPr>
      <a:lvl8pPr marL="3429000" indent="-228600" algn="l" rtl="0" fontAlgn="base">
        <a:spcBef>
          <a:spcPct val="20000"/>
        </a:spcBef>
        <a:spcAft>
          <a:spcPct val="0"/>
        </a:spcAft>
        <a:buFont typeface="Wingdings" pitchFamily="64" charset="2"/>
        <a:buChar char=""/>
        <a:defRPr sz="2000">
          <a:solidFill>
            <a:schemeClr val="tx1"/>
          </a:solidFill>
          <a:latin typeface="+mn-lt"/>
          <a:ea typeface="+mn-ea"/>
        </a:defRPr>
      </a:lvl8pPr>
      <a:lvl9pPr marL="3886200" indent="-228600" algn="l" rtl="0" fontAlgn="base">
        <a:spcBef>
          <a:spcPct val="20000"/>
        </a:spcBef>
        <a:spcAft>
          <a:spcPct val="0"/>
        </a:spcAft>
        <a:buFont typeface="Wingdings" pitchFamily="64" charset="2"/>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E0BAC9F5-BA59-4848-9E87-FF2F34A64C6F}"/>
              </a:ext>
            </a:extLst>
          </p:cNvPr>
          <p:cNvSpPr>
            <a:spLocks noGrp="1" noChangeArrowheads="1"/>
          </p:cNvSpPr>
          <p:nvPr>
            <p:ph type="title"/>
          </p:nvPr>
        </p:nvSpPr>
        <p:spPr bwMode="auto">
          <a:xfrm>
            <a:off x="673100" y="568325"/>
            <a:ext cx="7807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id="{3F1DBF2F-9C9D-C746-A802-69D8E9E61406}"/>
              </a:ext>
            </a:extLst>
          </p:cNvPr>
          <p:cNvSpPr>
            <a:spLocks noGrp="1" noChangeArrowheads="1"/>
          </p:cNvSpPr>
          <p:nvPr>
            <p:ph type="body" idx="1"/>
          </p:nvPr>
        </p:nvSpPr>
        <p:spPr bwMode="auto">
          <a:xfrm>
            <a:off x="673100" y="1906588"/>
            <a:ext cx="7807325"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Tree>
    <p:extLst>
      <p:ext uri="{BB962C8B-B14F-4D97-AF65-F5344CB8AC3E}">
        <p14:creationId xmlns:p14="http://schemas.microsoft.com/office/powerpoint/2010/main" val="115848101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407988" rtl="0" eaLnBrk="0" fontAlgn="base" hangingPunct="0">
        <a:lnSpc>
          <a:spcPct val="97000"/>
        </a:lnSpc>
        <a:spcBef>
          <a:spcPct val="0"/>
        </a:spcBef>
        <a:spcAft>
          <a:spcPct val="0"/>
        </a:spcAft>
        <a:buClr>
          <a:srgbClr val="000000"/>
        </a:buClr>
        <a:buSzPct val="45000"/>
        <a:buFont typeface="StarSymbol" charset="0"/>
        <a:defRPr sz="3900">
          <a:solidFill>
            <a:srgbClr val="000000"/>
          </a:solidFill>
          <a:latin typeface="+mj-lt"/>
          <a:ea typeface="+mj-ea"/>
          <a:cs typeface="+mj-cs"/>
        </a:defRPr>
      </a:lvl1pPr>
      <a:lvl2pPr algn="ctr" defTabSz="407988" rtl="0" eaLnBrk="0" fontAlgn="base" hangingPunct="0">
        <a:lnSpc>
          <a:spcPct val="97000"/>
        </a:lnSpc>
        <a:spcBef>
          <a:spcPct val="0"/>
        </a:spcBef>
        <a:spcAft>
          <a:spcPct val="0"/>
        </a:spcAft>
        <a:buClr>
          <a:srgbClr val="000000"/>
        </a:buClr>
        <a:buSzPct val="45000"/>
        <a:buFont typeface="StarSymbol" charset="0"/>
        <a:defRPr sz="3900">
          <a:solidFill>
            <a:srgbClr val="000000"/>
          </a:solidFill>
          <a:latin typeface="Times New Roman" pitchFamily="92" charset="0"/>
          <a:ea typeface="Lucida Sans Unicode" pitchFamily="-108" charset="-52"/>
          <a:cs typeface="Lucida Sans Unicode" pitchFamily="-108" charset="-52"/>
        </a:defRPr>
      </a:lvl2pPr>
      <a:lvl3pPr algn="ctr" defTabSz="407988" rtl="0" eaLnBrk="0" fontAlgn="base" hangingPunct="0">
        <a:lnSpc>
          <a:spcPct val="97000"/>
        </a:lnSpc>
        <a:spcBef>
          <a:spcPct val="0"/>
        </a:spcBef>
        <a:spcAft>
          <a:spcPct val="0"/>
        </a:spcAft>
        <a:buClr>
          <a:srgbClr val="000000"/>
        </a:buClr>
        <a:buSzPct val="45000"/>
        <a:buFont typeface="StarSymbol" charset="0"/>
        <a:defRPr sz="3900">
          <a:solidFill>
            <a:srgbClr val="000000"/>
          </a:solidFill>
          <a:latin typeface="Times New Roman" pitchFamily="92" charset="0"/>
          <a:ea typeface="Lucida Sans Unicode" pitchFamily="-108" charset="-52"/>
          <a:cs typeface="Lucida Sans Unicode" pitchFamily="-108" charset="-52"/>
        </a:defRPr>
      </a:lvl3pPr>
      <a:lvl4pPr algn="ctr" defTabSz="407988" rtl="0" eaLnBrk="0" fontAlgn="base" hangingPunct="0">
        <a:lnSpc>
          <a:spcPct val="97000"/>
        </a:lnSpc>
        <a:spcBef>
          <a:spcPct val="0"/>
        </a:spcBef>
        <a:spcAft>
          <a:spcPct val="0"/>
        </a:spcAft>
        <a:buClr>
          <a:srgbClr val="000000"/>
        </a:buClr>
        <a:buSzPct val="45000"/>
        <a:buFont typeface="StarSymbol" charset="0"/>
        <a:defRPr sz="3900">
          <a:solidFill>
            <a:srgbClr val="000000"/>
          </a:solidFill>
          <a:latin typeface="Times New Roman" pitchFamily="92" charset="0"/>
          <a:ea typeface="Lucida Sans Unicode" pitchFamily="-108" charset="-52"/>
          <a:cs typeface="Lucida Sans Unicode" pitchFamily="-108" charset="-52"/>
        </a:defRPr>
      </a:lvl4pPr>
      <a:lvl5pPr algn="ctr" defTabSz="407988" rtl="0" eaLnBrk="0" fontAlgn="base" hangingPunct="0">
        <a:lnSpc>
          <a:spcPct val="97000"/>
        </a:lnSpc>
        <a:spcBef>
          <a:spcPct val="0"/>
        </a:spcBef>
        <a:spcAft>
          <a:spcPct val="0"/>
        </a:spcAft>
        <a:buClr>
          <a:srgbClr val="000000"/>
        </a:buClr>
        <a:buSzPct val="45000"/>
        <a:buFont typeface="StarSymbol" charset="0"/>
        <a:defRPr sz="3900">
          <a:solidFill>
            <a:srgbClr val="000000"/>
          </a:solidFill>
          <a:latin typeface="Times New Roman" pitchFamily="92" charset="0"/>
          <a:ea typeface="Lucida Sans Unicode" pitchFamily="-108" charset="-52"/>
          <a:cs typeface="Lucida Sans Unicode" pitchFamily="-108" charset="-52"/>
        </a:defRPr>
      </a:lvl5pPr>
      <a:lvl6pPr marL="1377585" indent="-193545" algn="l" defTabSz="409859" rtl="0" fontAlgn="base" hangingPunct="0">
        <a:spcBef>
          <a:spcPct val="0"/>
        </a:spcBef>
        <a:spcAft>
          <a:spcPct val="0"/>
        </a:spcAft>
        <a:buClr>
          <a:srgbClr val="000000"/>
        </a:buClr>
        <a:buSzPct val="45000"/>
        <a:buFont typeface="StarSymbol" charset="0"/>
        <a:defRPr sz="3900">
          <a:solidFill>
            <a:srgbClr val="000000"/>
          </a:solidFill>
          <a:latin typeface="Times New Roman" pitchFamily="92" charset="0"/>
        </a:defRPr>
      </a:lvl6pPr>
      <a:lvl7pPr marL="1787443" indent="-193545" algn="l" defTabSz="409859" rtl="0" fontAlgn="base" hangingPunct="0">
        <a:spcBef>
          <a:spcPct val="0"/>
        </a:spcBef>
        <a:spcAft>
          <a:spcPct val="0"/>
        </a:spcAft>
        <a:buClr>
          <a:srgbClr val="000000"/>
        </a:buClr>
        <a:buSzPct val="45000"/>
        <a:buFont typeface="StarSymbol" charset="0"/>
        <a:defRPr sz="3900">
          <a:solidFill>
            <a:srgbClr val="000000"/>
          </a:solidFill>
          <a:latin typeface="Times New Roman" pitchFamily="92" charset="0"/>
        </a:defRPr>
      </a:lvl7pPr>
      <a:lvl8pPr marL="2197304" indent="-193545" algn="l" defTabSz="409859" rtl="0" fontAlgn="base" hangingPunct="0">
        <a:spcBef>
          <a:spcPct val="0"/>
        </a:spcBef>
        <a:spcAft>
          <a:spcPct val="0"/>
        </a:spcAft>
        <a:buClr>
          <a:srgbClr val="000000"/>
        </a:buClr>
        <a:buSzPct val="45000"/>
        <a:buFont typeface="StarSymbol" charset="0"/>
        <a:defRPr sz="3900">
          <a:solidFill>
            <a:srgbClr val="000000"/>
          </a:solidFill>
          <a:latin typeface="Times New Roman" pitchFamily="92" charset="0"/>
        </a:defRPr>
      </a:lvl8pPr>
      <a:lvl9pPr marL="2607162" indent="-193545" algn="l" defTabSz="409859" rtl="0" fontAlgn="base" hangingPunct="0">
        <a:spcBef>
          <a:spcPct val="0"/>
        </a:spcBef>
        <a:spcAft>
          <a:spcPct val="0"/>
        </a:spcAft>
        <a:buClr>
          <a:srgbClr val="000000"/>
        </a:buClr>
        <a:buSzPct val="45000"/>
        <a:buFont typeface="StarSymbol" charset="0"/>
        <a:defRPr sz="3900">
          <a:solidFill>
            <a:srgbClr val="000000"/>
          </a:solidFill>
          <a:latin typeface="Times New Roman" pitchFamily="92" charset="0"/>
        </a:defRPr>
      </a:lvl9pPr>
    </p:titleStyle>
    <p:bodyStyle>
      <a:lvl1pPr marL="385763" indent="-288925" algn="l" defTabSz="407988" rtl="0" eaLnBrk="0" fontAlgn="base" hangingPunct="0">
        <a:lnSpc>
          <a:spcPct val="97000"/>
        </a:lnSpc>
        <a:spcBef>
          <a:spcPct val="0"/>
        </a:spcBef>
        <a:spcAft>
          <a:spcPts val="1275"/>
        </a:spcAft>
        <a:buClr>
          <a:srgbClr val="000000"/>
        </a:buClr>
        <a:buSzPct val="45000"/>
        <a:buFont typeface="StarSymbol" charset="0"/>
        <a:buChar char="●"/>
        <a:defRPr sz="2900">
          <a:solidFill>
            <a:srgbClr val="000000"/>
          </a:solidFill>
          <a:latin typeface="+mn-lt"/>
          <a:ea typeface="+mn-ea"/>
          <a:cs typeface="+mn-cs"/>
        </a:defRPr>
      </a:lvl1pPr>
      <a:lvl2pPr marL="773113" indent="-255588" algn="l" defTabSz="407988" rtl="0" eaLnBrk="0" fontAlgn="base" hangingPunct="0">
        <a:lnSpc>
          <a:spcPct val="97000"/>
        </a:lnSpc>
        <a:spcBef>
          <a:spcPct val="0"/>
        </a:spcBef>
        <a:spcAft>
          <a:spcPts val="1025"/>
        </a:spcAft>
        <a:buClr>
          <a:srgbClr val="000000"/>
        </a:buClr>
        <a:buSzPct val="75000"/>
        <a:buFont typeface="StarSymbol" charset="0"/>
        <a:buChar char="–"/>
        <a:defRPr sz="2500">
          <a:solidFill>
            <a:srgbClr val="000000"/>
          </a:solidFill>
          <a:latin typeface="+mn-lt"/>
          <a:ea typeface="+mn-ea"/>
          <a:cs typeface="+mn-cs"/>
        </a:defRPr>
      </a:lvl2pPr>
      <a:lvl3pPr marL="1160463" indent="-192088" algn="l" defTabSz="407988" rtl="0" eaLnBrk="0" fontAlgn="base" hangingPunct="0">
        <a:lnSpc>
          <a:spcPct val="97000"/>
        </a:lnSpc>
        <a:spcBef>
          <a:spcPct val="0"/>
        </a:spcBef>
        <a:spcAft>
          <a:spcPts val="763"/>
        </a:spcAft>
        <a:buClr>
          <a:srgbClr val="000000"/>
        </a:buClr>
        <a:buSzPct val="45000"/>
        <a:buFont typeface="StarSymbol" charset="0"/>
        <a:buChar char="●"/>
        <a:defRPr sz="2200">
          <a:solidFill>
            <a:srgbClr val="000000"/>
          </a:solidFill>
          <a:latin typeface="+mn-lt"/>
          <a:ea typeface="+mn-ea"/>
          <a:cs typeface="+mn-cs"/>
        </a:defRPr>
      </a:lvl3pPr>
      <a:lvl4pPr marL="1547813" indent="-192088" algn="l" defTabSz="407988" rtl="0" eaLnBrk="0" fontAlgn="base" hangingPunct="0">
        <a:lnSpc>
          <a:spcPct val="97000"/>
        </a:lnSpc>
        <a:spcBef>
          <a:spcPct val="0"/>
        </a:spcBef>
        <a:spcAft>
          <a:spcPts val="513"/>
        </a:spcAft>
        <a:buClr>
          <a:srgbClr val="000000"/>
        </a:buClr>
        <a:buSzPct val="75000"/>
        <a:buFont typeface="StarSymbol" charset="0"/>
        <a:buChar char="–"/>
        <a:defRPr>
          <a:solidFill>
            <a:srgbClr val="000000"/>
          </a:solidFill>
          <a:latin typeface="+mn-lt"/>
          <a:ea typeface="+mn-ea"/>
          <a:cs typeface="+mn-cs"/>
        </a:defRPr>
      </a:lvl4pPr>
      <a:lvl5pPr marL="1935163" indent="-192088" algn="l" defTabSz="407988" rtl="0" eaLnBrk="0" fontAlgn="base" hangingPunct="0">
        <a:lnSpc>
          <a:spcPct val="97000"/>
        </a:lnSpc>
        <a:spcBef>
          <a:spcPct val="0"/>
        </a:spcBef>
        <a:spcAft>
          <a:spcPts val="263"/>
        </a:spcAft>
        <a:buClr>
          <a:srgbClr val="000000"/>
        </a:buClr>
        <a:buSzPct val="45000"/>
        <a:buFont typeface="StarSymbol" charset="0"/>
        <a:buChar char="●"/>
        <a:defRPr>
          <a:solidFill>
            <a:srgbClr val="000000"/>
          </a:solidFill>
          <a:latin typeface="+mn-lt"/>
          <a:ea typeface="+mn-ea"/>
          <a:cs typeface="+mn-cs"/>
        </a:defRPr>
      </a:lvl5pPr>
      <a:lvl6pPr marL="2345309" indent="-193545" algn="l" defTabSz="409859" rtl="0" fontAlgn="base" hangingPunct="0">
        <a:lnSpc>
          <a:spcPct val="97000"/>
        </a:lnSpc>
        <a:spcBef>
          <a:spcPct val="0"/>
        </a:spcBef>
        <a:spcAft>
          <a:spcPts val="258"/>
        </a:spcAft>
        <a:buClr>
          <a:srgbClr val="000000"/>
        </a:buClr>
        <a:buSzPct val="45000"/>
        <a:buFont typeface="StarSymbol" charset="0"/>
        <a:buChar char="●"/>
        <a:defRPr sz="1800">
          <a:solidFill>
            <a:srgbClr val="000000"/>
          </a:solidFill>
          <a:latin typeface="+mn-lt"/>
          <a:ea typeface="+mn-ea"/>
          <a:cs typeface="+mn-cs"/>
        </a:defRPr>
      </a:lvl6pPr>
      <a:lvl7pPr marL="2755168" indent="-193545" algn="l" defTabSz="409859" rtl="0" fontAlgn="base" hangingPunct="0">
        <a:lnSpc>
          <a:spcPct val="97000"/>
        </a:lnSpc>
        <a:spcBef>
          <a:spcPct val="0"/>
        </a:spcBef>
        <a:spcAft>
          <a:spcPts val="258"/>
        </a:spcAft>
        <a:buClr>
          <a:srgbClr val="000000"/>
        </a:buClr>
        <a:buSzPct val="45000"/>
        <a:buFont typeface="StarSymbol" charset="0"/>
        <a:buChar char="●"/>
        <a:defRPr sz="1800">
          <a:solidFill>
            <a:srgbClr val="000000"/>
          </a:solidFill>
          <a:latin typeface="+mn-lt"/>
          <a:ea typeface="+mn-ea"/>
          <a:cs typeface="+mn-cs"/>
        </a:defRPr>
      </a:lvl7pPr>
      <a:lvl8pPr marL="3165027" indent="-193545" algn="l" defTabSz="409859" rtl="0" fontAlgn="base" hangingPunct="0">
        <a:lnSpc>
          <a:spcPct val="97000"/>
        </a:lnSpc>
        <a:spcBef>
          <a:spcPct val="0"/>
        </a:spcBef>
        <a:spcAft>
          <a:spcPts val="258"/>
        </a:spcAft>
        <a:buClr>
          <a:srgbClr val="000000"/>
        </a:buClr>
        <a:buSzPct val="45000"/>
        <a:buFont typeface="StarSymbol" charset="0"/>
        <a:buChar char="●"/>
        <a:defRPr sz="1800">
          <a:solidFill>
            <a:srgbClr val="000000"/>
          </a:solidFill>
          <a:latin typeface="+mn-lt"/>
          <a:ea typeface="+mn-ea"/>
          <a:cs typeface="+mn-cs"/>
        </a:defRPr>
      </a:lvl8pPr>
      <a:lvl9pPr marL="3574888" indent="-193545" algn="l" defTabSz="409859" rtl="0" fontAlgn="base" hangingPunct="0">
        <a:lnSpc>
          <a:spcPct val="97000"/>
        </a:lnSpc>
        <a:spcBef>
          <a:spcPct val="0"/>
        </a:spcBef>
        <a:spcAft>
          <a:spcPts val="258"/>
        </a:spcAft>
        <a:buClr>
          <a:srgbClr val="000000"/>
        </a:buClr>
        <a:buSzPct val="45000"/>
        <a:buFont typeface="StarSymbol" charset="0"/>
        <a:buChar char="●"/>
        <a:defRPr sz="1800">
          <a:solidFill>
            <a:srgbClr val="000000"/>
          </a:solidFill>
          <a:latin typeface="+mn-lt"/>
          <a:ea typeface="+mn-ea"/>
          <a:cs typeface="+mn-cs"/>
        </a:defRPr>
      </a:lvl9pPr>
    </p:bodyStyle>
    <p:otherStyle>
      <a:defPPr>
        <a:defRPr lang="en-US"/>
      </a:defPPr>
      <a:lvl1pPr marL="0" algn="l" defTabSz="409859" rtl="0" eaLnBrk="1" latinLnBrk="0" hangingPunct="1">
        <a:defRPr sz="1600" kern="1200">
          <a:solidFill>
            <a:schemeClr val="tx1"/>
          </a:solidFill>
          <a:latin typeface="+mn-lt"/>
          <a:ea typeface="+mn-ea"/>
          <a:cs typeface="+mn-cs"/>
        </a:defRPr>
      </a:lvl1pPr>
      <a:lvl2pPr marL="409859" algn="l" defTabSz="409859" rtl="0" eaLnBrk="1" latinLnBrk="0" hangingPunct="1">
        <a:defRPr sz="1600" kern="1200">
          <a:solidFill>
            <a:schemeClr val="tx1"/>
          </a:solidFill>
          <a:latin typeface="+mn-lt"/>
          <a:ea typeface="+mn-ea"/>
          <a:cs typeface="+mn-cs"/>
        </a:defRPr>
      </a:lvl2pPr>
      <a:lvl3pPr marL="819719" algn="l" defTabSz="409859" rtl="0" eaLnBrk="1" latinLnBrk="0" hangingPunct="1">
        <a:defRPr sz="1600" kern="1200">
          <a:solidFill>
            <a:schemeClr val="tx1"/>
          </a:solidFill>
          <a:latin typeface="+mn-lt"/>
          <a:ea typeface="+mn-ea"/>
          <a:cs typeface="+mn-cs"/>
        </a:defRPr>
      </a:lvl3pPr>
      <a:lvl4pPr marL="1229579" algn="l" defTabSz="409859" rtl="0" eaLnBrk="1" latinLnBrk="0" hangingPunct="1">
        <a:defRPr sz="1600" kern="1200">
          <a:solidFill>
            <a:schemeClr val="tx1"/>
          </a:solidFill>
          <a:latin typeface="+mn-lt"/>
          <a:ea typeface="+mn-ea"/>
          <a:cs typeface="+mn-cs"/>
        </a:defRPr>
      </a:lvl4pPr>
      <a:lvl5pPr marL="1639439" algn="l" defTabSz="409859" rtl="0" eaLnBrk="1" latinLnBrk="0" hangingPunct="1">
        <a:defRPr sz="1600" kern="1200">
          <a:solidFill>
            <a:schemeClr val="tx1"/>
          </a:solidFill>
          <a:latin typeface="+mn-lt"/>
          <a:ea typeface="+mn-ea"/>
          <a:cs typeface="+mn-cs"/>
        </a:defRPr>
      </a:lvl5pPr>
      <a:lvl6pPr marL="2049298" algn="l" defTabSz="409859" rtl="0" eaLnBrk="1" latinLnBrk="0" hangingPunct="1">
        <a:defRPr sz="1600" kern="1200">
          <a:solidFill>
            <a:schemeClr val="tx1"/>
          </a:solidFill>
          <a:latin typeface="+mn-lt"/>
          <a:ea typeface="+mn-ea"/>
          <a:cs typeface="+mn-cs"/>
        </a:defRPr>
      </a:lvl6pPr>
      <a:lvl7pPr marL="2459159" algn="l" defTabSz="409859" rtl="0" eaLnBrk="1" latinLnBrk="0" hangingPunct="1">
        <a:defRPr sz="1600" kern="1200">
          <a:solidFill>
            <a:schemeClr val="tx1"/>
          </a:solidFill>
          <a:latin typeface="+mn-lt"/>
          <a:ea typeface="+mn-ea"/>
          <a:cs typeface="+mn-cs"/>
        </a:defRPr>
      </a:lvl7pPr>
      <a:lvl8pPr marL="2869017" algn="l" defTabSz="409859" rtl="0" eaLnBrk="1" latinLnBrk="0" hangingPunct="1">
        <a:defRPr sz="1600" kern="1200">
          <a:solidFill>
            <a:schemeClr val="tx1"/>
          </a:solidFill>
          <a:latin typeface="+mn-lt"/>
          <a:ea typeface="+mn-ea"/>
          <a:cs typeface="+mn-cs"/>
        </a:defRPr>
      </a:lvl8pPr>
      <a:lvl9pPr marL="3278876" algn="l" defTabSz="409859"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A3429A-06C3-1C47-81FC-D0038D38A71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792A79-2BE9-CF4D-B8D5-724EAC7861C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74001D-5F68-1144-8E2C-E584582A4AB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4DB678-76E3-A549-86E1-E949BEA37D54}" type="datetimeFigureOut">
              <a:rPr lang="en-US" smtClean="0"/>
              <a:t>9/3/24</a:t>
            </a:fld>
            <a:endParaRPr lang="en-US"/>
          </a:p>
        </p:txBody>
      </p:sp>
      <p:sp>
        <p:nvSpPr>
          <p:cNvPr id="5" name="Footer Placeholder 4">
            <a:extLst>
              <a:ext uri="{FF2B5EF4-FFF2-40B4-BE49-F238E27FC236}">
                <a16:creationId xmlns:a16="http://schemas.microsoft.com/office/drawing/2014/main" id="{33889038-EEED-DC48-AA5C-77D4FCE5C06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DBD0BE-E11D-7F40-9BD5-2F1ACD358C0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22D8846-708B-B44D-BB7E-A6F1CECF9505}" type="slidenum">
              <a:rPr lang="en-US" smtClean="0"/>
              <a:t>‹#›</a:t>
            </a:fld>
            <a:endParaRPr lang="en-US"/>
          </a:p>
        </p:txBody>
      </p:sp>
    </p:spTree>
    <p:extLst>
      <p:ext uri="{BB962C8B-B14F-4D97-AF65-F5344CB8AC3E}">
        <p14:creationId xmlns:p14="http://schemas.microsoft.com/office/powerpoint/2010/main" val="152827925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hyperlink" Target="https://pubmed.ncbi.nlm.nih.gov/20433725/" TargetMode="External"/><Relationship Id="rId2" Type="http://schemas.openxmlformats.org/officeDocument/2006/relationships/hyperlink" Target="https://en.wikipedia.org/wiki/Non-homologous_isofunctional_enzymes" TargetMode="Externa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Endogenous_retrovirus#Human_endogenous_retroviruses" TargetMode="External"/><Relationship Id="rId2" Type="http://schemas.openxmlformats.org/officeDocument/2006/relationships/hyperlink" Target="https://en.wikipedia.org/wiki/HIV/AIDS" TargetMode="External"/><Relationship Id="rId1" Type="http://schemas.openxmlformats.org/officeDocument/2006/relationships/slideLayout" Target="../slideLayouts/slideLayout2.xml"/><Relationship Id="rId6" Type="http://schemas.openxmlformats.org/officeDocument/2006/relationships/hyperlink" Target="https://pubmed.ncbi.nlm.nih.gov/25369106/" TargetMode="External"/><Relationship Id="rId5" Type="http://schemas.openxmlformats.org/officeDocument/2006/relationships/hyperlink" Target="https://pubmed.ncbi.nlm.nih.gov/19803737/" TargetMode="External"/><Relationship Id="rId4" Type="http://schemas.openxmlformats.org/officeDocument/2006/relationships/hyperlink" Target="https://en.wikipedia.org/wiki/Darwin%27s_Radio"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Nucleobase"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en.wikipedia.org/wiki/Coenzyme_F420" TargetMode="External"/><Relationship Id="rId3" Type="http://schemas.openxmlformats.org/officeDocument/2006/relationships/hyperlink" Target="https://en.wikipedia.org/wiki/Nicotinamide_adenine_dinucleotide_phosphate" TargetMode="External"/><Relationship Id="rId7" Type="http://schemas.openxmlformats.org/officeDocument/2006/relationships/hyperlink" Target="https://en.wikipedia.org/wiki/Flavin_adenine_dinucleotide" TargetMode="External"/><Relationship Id="rId2" Type="http://schemas.openxmlformats.org/officeDocument/2006/relationships/hyperlink" Target="https://en.wikipedia.org/wiki/Adenosine_triphosphate" TargetMode="External"/><Relationship Id="rId1" Type="http://schemas.openxmlformats.org/officeDocument/2006/relationships/slideLayout" Target="../slideLayouts/slideLayout2.xml"/><Relationship Id="rId6" Type="http://schemas.openxmlformats.org/officeDocument/2006/relationships/hyperlink" Target="https://en.wikipedia.org/wiki/Acetyl-CoA" TargetMode="External"/><Relationship Id="rId5" Type="http://schemas.openxmlformats.org/officeDocument/2006/relationships/hyperlink" Target="https://en.wikipedia.org/wiki/Flavin_mononucleotide" TargetMode="External"/><Relationship Id="rId4" Type="http://schemas.openxmlformats.org/officeDocument/2006/relationships/hyperlink" Target="https://en.wikipedia.org/wiki/Nicotinamide_adenine_dinucleotide"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tiff"/><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Peptide_bond" TargetMode="External"/><Relationship Id="rId2" Type="http://schemas.openxmlformats.org/officeDocument/2006/relationships/image" Target="../media/image7.png"/><Relationship Id="rId1" Type="http://schemas.openxmlformats.org/officeDocument/2006/relationships/slideLayout" Target="../slideLayouts/slideLayout20.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780E57-CBAA-BE4C-936C-EA5A220F3A66}"/>
              </a:ext>
            </a:extLst>
          </p:cNvPr>
          <p:cNvSpPr txBox="1"/>
          <p:nvPr/>
        </p:nvSpPr>
        <p:spPr>
          <a:xfrm>
            <a:off x="3647090" y="2102069"/>
            <a:ext cx="2411238" cy="83099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Lucida Sans Unicode"/>
              </a:rPr>
              <a:t>MCB 3421 2024</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Lucida Sans Unicode"/>
              </a:rPr>
              <a:t>Class 3 </a:t>
            </a:r>
          </a:p>
        </p:txBody>
      </p:sp>
      <p:sp>
        <p:nvSpPr>
          <p:cNvPr id="3" name="TextBox 2">
            <a:extLst>
              <a:ext uri="{FF2B5EF4-FFF2-40B4-BE49-F238E27FC236}">
                <a16:creationId xmlns:a16="http://schemas.microsoft.com/office/drawing/2014/main" id="{238117DE-202C-0842-B216-F5ECA6D4D670}"/>
              </a:ext>
            </a:extLst>
          </p:cNvPr>
          <p:cNvSpPr txBox="1"/>
          <p:nvPr/>
        </p:nvSpPr>
        <p:spPr>
          <a:xfrm>
            <a:off x="2564524" y="3694102"/>
            <a:ext cx="4379725" cy="156966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Lucida Sans Unicode"/>
              </a:rPr>
              <a:t>Discussion of Computer lab #1</a:t>
            </a:r>
          </a:p>
          <a:p>
            <a:pPr lvl="0" algn="ctr">
              <a:defRPr/>
            </a:pPr>
            <a:r>
              <a:rPr lang="en-US" dirty="0">
                <a:solidFill>
                  <a:srgbClr val="000000"/>
                </a:solidFill>
              </a:rPr>
              <a:t>and </a:t>
            </a:r>
          </a:p>
          <a:p>
            <a:pPr lvl="0" algn="ctr">
              <a:defRPr/>
            </a:pPr>
            <a:r>
              <a:rPr lang="en-US" dirty="0">
                <a:solidFill>
                  <a:srgbClr val="000000"/>
                </a:solidFill>
              </a:rPr>
              <a:t>Assignments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Lucida Sans Unicode"/>
            </a:endParaRPr>
          </a:p>
        </p:txBody>
      </p:sp>
    </p:spTree>
    <p:extLst>
      <p:ext uri="{BB962C8B-B14F-4D97-AF65-F5344CB8AC3E}">
        <p14:creationId xmlns:p14="http://schemas.microsoft.com/office/powerpoint/2010/main" val="4220740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93892-D2C2-6249-88C9-DB4B7F41FD3B}"/>
              </a:ext>
            </a:extLst>
          </p:cNvPr>
          <p:cNvSpPr>
            <a:spLocks noGrp="1"/>
          </p:cNvSpPr>
          <p:nvPr>
            <p:ph type="title"/>
          </p:nvPr>
        </p:nvSpPr>
        <p:spPr>
          <a:xfrm>
            <a:off x="628649" y="68082"/>
            <a:ext cx="8200040" cy="1325563"/>
          </a:xfrm>
        </p:spPr>
        <p:txBody>
          <a:bodyPr/>
          <a:lstStyle/>
          <a:p>
            <a:r>
              <a:rPr lang="en-US" dirty="0"/>
              <a:t>Where would an alpha carbon with angles of +200 (Phi) degree and +220 degree (Psi) plot?</a:t>
            </a:r>
          </a:p>
        </p:txBody>
      </p:sp>
      <p:sp>
        <p:nvSpPr>
          <p:cNvPr id="3" name="Content Placeholder 2">
            <a:extLst>
              <a:ext uri="{FF2B5EF4-FFF2-40B4-BE49-F238E27FC236}">
                <a16:creationId xmlns:a16="http://schemas.microsoft.com/office/drawing/2014/main" id="{71DF6F5E-9300-1046-8A86-50140A1A93F2}"/>
              </a:ext>
            </a:extLst>
          </p:cNvPr>
          <p:cNvSpPr>
            <a:spLocks noGrp="1"/>
          </p:cNvSpPr>
          <p:nvPr>
            <p:ph idx="1"/>
          </p:nvPr>
        </p:nvSpPr>
        <p:spPr>
          <a:xfrm>
            <a:off x="386912" y="1506680"/>
            <a:ext cx="7886700" cy="4351338"/>
          </a:xfrm>
        </p:spPr>
        <p:txBody>
          <a:bodyPr/>
          <a:lstStyle/>
          <a:p>
            <a:r>
              <a:rPr lang="en-US" dirty="0">
                <a:solidFill>
                  <a:srgbClr val="0070C0"/>
                </a:solidFill>
              </a:rPr>
              <a:t>Phi </a:t>
            </a:r>
            <a:r>
              <a:rPr lang="en-US" dirty="0"/>
              <a:t>-90 or 360 - 90 = 270</a:t>
            </a:r>
          </a:p>
          <a:p>
            <a:r>
              <a:rPr lang="en-US" dirty="0">
                <a:solidFill>
                  <a:srgbClr val="00B050"/>
                </a:solidFill>
              </a:rPr>
              <a:t>Psi: </a:t>
            </a:r>
            <a:r>
              <a:rPr lang="en-US" dirty="0"/>
              <a:t>-60 or 360 - 60 = 300</a:t>
            </a:r>
          </a:p>
        </p:txBody>
      </p:sp>
      <p:pic>
        <p:nvPicPr>
          <p:cNvPr id="4" name="Picture 3">
            <a:extLst>
              <a:ext uri="{FF2B5EF4-FFF2-40B4-BE49-F238E27FC236}">
                <a16:creationId xmlns:a16="http://schemas.microsoft.com/office/drawing/2014/main" id="{40922FEF-E3FE-AF40-A059-735413D7307E}"/>
              </a:ext>
            </a:extLst>
          </p:cNvPr>
          <p:cNvPicPr>
            <a:picLocks noChangeAspect="1"/>
          </p:cNvPicPr>
          <p:nvPr/>
        </p:nvPicPr>
        <p:blipFill>
          <a:blip r:embed="rId2"/>
          <a:stretch>
            <a:fillRect/>
          </a:stretch>
        </p:blipFill>
        <p:spPr>
          <a:xfrm>
            <a:off x="137082" y="2519106"/>
            <a:ext cx="4484611" cy="3757448"/>
          </a:xfrm>
          <a:prstGeom prst="rect">
            <a:avLst/>
          </a:prstGeom>
        </p:spPr>
      </p:pic>
      <p:pic>
        <p:nvPicPr>
          <p:cNvPr id="8" name="Picture 5" descr="2">
            <a:extLst>
              <a:ext uri="{FF2B5EF4-FFF2-40B4-BE49-F238E27FC236}">
                <a16:creationId xmlns:a16="http://schemas.microsoft.com/office/drawing/2014/main" id="{1FF16A7B-167D-F34D-91F3-3E5849AAA9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9075"/>
          <a:stretch/>
        </p:blipFill>
        <p:spPr bwMode="auto">
          <a:xfrm>
            <a:off x="4728669" y="2592875"/>
            <a:ext cx="4411539" cy="4102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a:extLst>
              <a:ext uri="{FF2B5EF4-FFF2-40B4-BE49-F238E27FC236}">
                <a16:creationId xmlns:a16="http://schemas.microsoft.com/office/drawing/2014/main" id="{73B6226A-90B0-1148-821B-EB613A442949}"/>
              </a:ext>
            </a:extLst>
          </p:cNvPr>
          <p:cNvCxnSpPr/>
          <p:nvPr/>
        </p:nvCxnSpPr>
        <p:spPr>
          <a:xfrm>
            <a:off x="5081246" y="5108029"/>
            <a:ext cx="373139"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4FDDF33-E08C-0644-8EE2-15DAC11355B1}"/>
              </a:ext>
            </a:extLst>
          </p:cNvPr>
          <p:cNvCxnSpPr>
            <a:cxnSpLocks/>
          </p:cNvCxnSpPr>
          <p:nvPr/>
        </p:nvCxnSpPr>
        <p:spPr>
          <a:xfrm flipV="1">
            <a:off x="6290441" y="6290442"/>
            <a:ext cx="0" cy="29428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CC25E1E-6273-B44B-BE64-94FD6A4AC029}"/>
              </a:ext>
            </a:extLst>
          </p:cNvPr>
          <p:cNvCxnSpPr>
            <a:cxnSpLocks/>
          </p:cNvCxnSpPr>
          <p:nvPr/>
        </p:nvCxnSpPr>
        <p:spPr>
          <a:xfrm flipV="1">
            <a:off x="2612709" y="6300391"/>
            <a:ext cx="0" cy="3474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5F46B76-D6C6-EC4B-94D1-71E4B1A7A3BA}"/>
              </a:ext>
            </a:extLst>
          </p:cNvPr>
          <p:cNvCxnSpPr>
            <a:cxnSpLocks/>
          </p:cNvCxnSpPr>
          <p:nvPr/>
        </p:nvCxnSpPr>
        <p:spPr>
          <a:xfrm flipH="1" flipV="1">
            <a:off x="3559465" y="5971053"/>
            <a:ext cx="246995" cy="37273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5D1D38D-0AE7-F242-88B6-BBFE6DEE5807}"/>
              </a:ext>
            </a:extLst>
          </p:cNvPr>
          <p:cNvSpPr txBox="1"/>
          <p:nvPr/>
        </p:nvSpPr>
        <p:spPr>
          <a:xfrm>
            <a:off x="3762704" y="1325381"/>
            <a:ext cx="5156785" cy="923330"/>
          </a:xfrm>
          <a:prstGeom prst="rect">
            <a:avLst/>
          </a:prstGeom>
          <a:noFill/>
        </p:spPr>
        <p:txBody>
          <a:bodyPr wrap="square" rtlCol="0">
            <a:spAutoFit/>
          </a:bodyPr>
          <a:lstStyle/>
          <a:p>
            <a:r>
              <a:rPr lang="en-US" sz="1800" dirty="0"/>
              <a:t>The sum of the angle measured in the positive and the angle measured in the negative direction is equal to 360</a:t>
            </a:r>
          </a:p>
        </p:txBody>
      </p:sp>
    </p:spTree>
    <p:extLst>
      <p:ext uri="{BB962C8B-B14F-4D97-AF65-F5344CB8AC3E}">
        <p14:creationId xmlns:p14="http://schemas.microsoft.com/office/powerpoint/2010/main" val="615929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60208-90F2-E14E-8368-9B9C14BBCDFC}"/>
              </a:ext>
            </a:extLst>
          </p:cNvPr>
          <p:cNvSpPr>
            <a:spLocks noGrp="1"/>
          </p:cNvSpPr>
          <p:nvPr>
            <p:ph type="title"/>
          </p:nvPr>
        </p:nvSpPr>
        <p:spPr>
          <a:xfrm>
            <a:off x="628650" y="228493"/>
            <a:ext cx="7886700" cy="685908"/>
          </a:xfrm>
        </p:spPr>
        <p:txBody>
          <a:bodyPr/>
          <a:lstStyle/>
          <a:p>
            <a:r>
              <a:rPr lang="en-US" dirty="0"/>
              <a:t>Questions to contemplate</a:t>
            </a:r>
          </a:p>
        </p:txBody>
      </p:sp>
      <p:sp>
        <p:nvSpPr>
          <p:cNvPr id="3" name="Content Placeholder 2">
            <a:extLst>
              <a:ext uri="{FF2B5EF4-FFF2-40B4-BE49-F238E27FC236}">
                <a16:creationId xmlns:a16="http://schemas.microsoft.com/office/drawing/2014/main" id="{4199D038-1D9B-4041-B714-87D37E062349}"/>
              </a:ext>
            </a:extLst>
          </p:cNvPr>
          <p:cNvSpPr>
            <a:spLocks noGrp="1"/>
          </p:cNvSpPr>
          <p:nvPr>
            <p:ph idx="1"/>
          </p:nvPr>
        </p:nvSpPr>
        <p:spPr>
          <a:xfrm>
            <a:off x="628650" y="1313794"/>
            <a:ext cx="7886700" cy="5465378"/>
          </a:xfrm>
        </p:spPr>
        <p:txBody>
          <a:bodyPr>
            <a:normAutofit lnSpcReduction="10000"/>
          </a:bodyPr>
          <a:lstStyle/>
          <a:p>
            <a:pPr fontAlgn="ctr"/>
            <a:r>
              <a:rPr lang="en-US" dirty="0"/>
              <a:t>Would in your opinion maintaining a database on beetles that contains data on where an individual beetle was collected, its morphology, and where is it stored in the collection fall under bioinformatics?</a:t>
            </a:r>
          </a:p>
          <a:p>
            <a:pPr marL="0" indent="0" fontAlgn="ctr">
              <a:buNone/>
            </a:pPr>
            <a:endParaRPr lang="en-US" dirty="0"/>
          </a:p>
          <a:p>
            <a:pPr fontAlgn="ctr"/>
            <a:r>
              <a:rPr lang="en-US" b="0" i="0" dirty="0">
                <a:solidFill>
                  <a:srgbClr val="32373F"/>
                </a:solidFill>
                <a:effectLst/>
              </a:rPr>
              <a:t>Would your assessment change, if partial sequences of the mitochondrial cytochrome C oxidase were included for each beetle?</a:t>
            </a:r>
            <a:br>
              <a:rPr lang="en-US" dirty="0"/>
            </a:br>
            <a:endParaRPr lang="en-US" dirty="0"/>
          </a:p>
          <a:p>
            <a:pPr fontAlgn="ctr"/>
            <a:endParaRPr lang="en-US" i="1" dirty="0">
              <a:solidFill>
                <a:srgbClr val="0070C0"/>
              </a:solidFill>
            </a:endParaRPr>
          </a:p>
          <a:p>
            <a:pPr fontAlgn="ctr"/>
            <a:r>
              <a:rPr lang="en-US" dirty="0"/>
              <a:t>Would in your opinion determining the 3D structure of a protein using X-ray crystallography fall under bioinformatics?</a:t>
            </a:r>
            <a:br>
              <a:rPr lang="en-US" dirty="0"/>
            </a:br>
            <a:br>
              <a:rPr lang="en-US" i="1" dirty="0">
                <a:solidFill>
                  <a:srgbClr val="0070C0"/>
                </a:solidFill>
              </a:rPr>
            </a:br>
            <a:r>
              <a:rPr lang="en-US" i="1" dirty="0">
                <a:solidFill>
                  <a:srgbClr val="0070C0"/>
                </a:solidFill>
              </a:rPr>
              <a:t>  </a:t>
            </a:r>
          </a:p>
          <a:p>
            <a:pPr fontAlgn="ctr"/>
            <a:r>
              <a:rPr lang="en-US" dirty="0"/>
              <a:t>Would in your opinion the development of a new approach to next generation sequencing (NGS) fall under bioinformatics?</a:t>
            </a:r>
            <a:br>
              <a:rPr lang="en-US" dirty="0"/>
            </a:br>
            <a:br>
              <a:rPr lang="en-US" i="1" dirty="0">
                <a:solidFill>
                  <a:srgbClr val="0070C0"/>
                </a:solidFill>
              </a:rPr>
            </a:br>
            <a:endParaRPr lang="en-US" i="1" dirty="0">
              <a:solidFill>
                <a:srgbClr val="0070C0"/>
              </a:solidFill>
            </a:endParaRPr>
          </a:p>
        </p:txBody>
      </p:sp>
    </p:spTree>
    <p:extLst>
      <p:ext uri="{BB962C8B-B14F-4D97-AF65-F5344CB8AC3E}">
        <p14:creationId xmlns:p14="http://schemas.microsoft.com/office/powerpoint/2010/main" val="1512152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60208-90F2-E14E-8368-9B9C14BBCDFC}"/>
              </a:ext>
            </a:extLst>
          </p:cNvPr>
          <p:cNvSpPr>
            <a:spLocks noGrp="1"/>
          </p:cNvSpPr>
          <p:nvPr>
            <p:ph type="title"/>
          </p:nvPr>
        </p:nvSpPr>
        <p:spPr>
          <a:xfrm>
            <a:off x="628650" y="228493"/>
            <a:ext cx="7886700" cy="685908"/>
          </a:xfrm>
        </p:spPr>
        <p:txBody>
          <a:bodyPr/>
          <a:lstStyle/>
          <a:p>
            <a:r>
              <a:rPr lang="en-US" dirty="0"/>
              <a:t>Questions to contemplate</a:t>
            </a:r>
          </a:p>
        </p:txBody>
      </p:sp>
      <p:sp>
        <p:nvSpPr>
          <p:cNvPr id="3" name="Content Placeholder 2">
            <a:extLst>
              <a:ext uri="{FF2B5EF4-FFF2-40B4-BE49-F238E27FC236}">
                <a16:creationId xmlns:a16="http://schemas.microsoft.com/office/drawing/2014/main" id="{4199D038-1D9B-4041-B714-87D37E062349}"/>
              </a:ext>
            </a:extLst>
          </p:cNvPr>
          <p:cNvSpPr>
            <a:spLocks noGrp="1"/>
          </p:cNvSpPr>
          <p:nvPr>
            <p:ph idx="1"/>
          </p:nvPr>
        </p:nvSpPr>
        <p:spPr>
          <a:xfrm>
            <a:off x="628650" y="1313794"/>
            <a:ext cx="7886700" cy="5465378"/>
          </a:xfrm>
        </p:spPr>
        <p:txBody>
          <a:bodyPr>
            <a:normAutofit lnSpcReduction="10000"/>
          </a:bodyPr>
          <a:lstStyle/>
          <a:p>
            <a:pPr fontAlgn="ctr"/>
            <a:r>
              <a:rPr lang="en-US" dirty="0"/>
              <a:t>Would in your opinion maintaining a database on beetles that contains data on where an individual beetle was collected, its morphology, and where is it stored in the collection fall under bioinformatics?</a:t>
            </a:r>
            <a:br>
              <a:rPr lang="en-US" dirty="0"/>
            </a:br>
            <a:r>
              <a:rPr lang="en-US" i="1" dirty="0">
                <a:solidFill>
                  <a:srgbClr val="0070C0"/>
                </a:solidFill>
              </a:rPr>
              <a:t>No, as long as the databank would not contain a link to some -omics information</a:t>
            </a:r>
          </a:p>
          <a:p>
            <a:pPr fontAlgn="ctr"/>
            <a:r>
              <a:rPr lang="en-US" b="0" i="0" dirty="0">
                <a:solidFill>
                  <a:srgbClr val="32373F"/>
                </a:solidFill>
                <a:effectLst/>
              </a:rPr>
              <a:t>Would your assessment change, if partial sequences of the </a:t>
            </a:r>
            <a:r>
              <a:rPr lang="en-US" b="0" i="0">
                <a:solidFill>
                  <a:srgbClr val="32373F"/>
                </a:solidFill>
                <a:effectLst/>
              </a:rPr>
              <a:t>mitochondrial cytochrome </a:t>
            </a:r>
            <a:r>
              <a:rPr lang="en-US" b="0" i="0" dirty="0">
                <a:solidFill>
                  <a:srgbClr val="32373F"/>
                </a:solidFill>
                <a:effectLst/>
              </a:rPr>
              <a:t>C oxidase were included for each beetle?</a:t>
            </a:r>
            <a:br>
              <a:rPr lang="en-US" dirty="0"/>
            </a:br>
            <a:r>
              <a:rPr lang="en-US" i="1" dirty="0">
                <a:solidFill>
                  <a:srgbClr val="0070C0"/>
                </a:solidFill>
              </a:rPr>
              <a:t>Yes</a:t>
            </a:r>
          </a:p>
          <a:p>
            <a:pPr fontAlgn="ctr"/>
            <a:r>
              <a:rPr lang="en-US" dirty="0"/>
              <a:t>Would in your opinion determining the 3D structure of a protein using X-ray crystallography fall under bioinformatics?</a:t>
            </a:r>
            <a:br>
              <a:rPr lang="en-US" dirty="0"/>
            </a:br>
            <a:r>
              <a:rPr lang="en-US" i="1" dirty="0">
                <a:solidFill>
                  <a:srgbClr val="0070C0"/>
                </a:solidFill>
              </a:rPr>
              <a:t>No, as long as it is for a single protein.  A project that aims to determine all structure encoded in a genome, maybe.  </a:t>
            </a:r>
          </a:p>
          <a:p>
            <a:pPr fontAlgn="ctr"/>
            <a:r>
              <a:rPr lang="en-US" dirty="0"/>
              <a:t>Would in your opinion the development of a new approach to next generation sequencing (NGS) fall under bioinformatics?</a:t>
            </a:r>
            <a:br>
              <a:rPr lang="en-US" dirty="0"/>
            </a:br>
            <a:r>
              <a:rPr lang="en-US" i="1" dirty="0">
                <a:solidFill>
                  <a:srgbClr val="0070C0"/>
                </a:solidFill>
              </a:rPr>
              <a:t>No, but you need to know about the different approaches to understand the errors that might be included in your data.  E.g. 454 pyrosequencing has difficulties with determining the lengths of mononucleotide tracks.  </a:t>
            </a:r>
          </a:p>
        </p:txBody>
      </p:sp>
    </p:spTree>
    <p:extLst>
      <p:ext uri="{BB962C8B-B14F-4D97-AF65-F5344CB8AC3E}">
        <p14:creationId xmlns:p14="http://schemas.microsoft.com/office/powerpoint/2010/main" val="2710742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60208-90F2-E14E-8368-9B9C14BBCDFC}"/>
              </a:ext>
            </a:extLst>
          </p:cNvPr>
          <p:cNvSpPr>
            <a:spLocks noGrp="1"/>
          </p:cNvSpPr>
          <p:nvPr>
            <p:ph type="title"/>
          </p:nvPr>
        </p:nvSpPr>
        <p:spPr>
          <a:xfrm>
            <a:off x="628650" y="228493"/>
            <a:ext cx="7886700" cy="685908"/>
          </a:xfrm>
        </p:spPr>
        <p:txBody>
          <a:bodyPr/>
          <a:lstStyle/>
          <a:p>
            <a:r>
              <a:rPr lang="en-US" dirty="0"/>
              <a:t>Questions to contemplate</a:t>
            </a:r>
          </a:p>
        </p:txBody>
      </p:sp>
      <p:sp>
        <p:nvSpPr>
          <p:cNvPr id="3" name="Content Placeholder 2">
            <a:extLst>
              <a:ext uri="{FF2B5EF4-FFF2-40B4-BE49-F238E27FC236}">
                <a16:creationId xmlns:a16="http://schemas.microsoft.com/office/drawing/2014/main" id="{4199D038-1D9B-4041-B714-87D37E062349}"/>
              </a:ext>
            </a:extLst>
          </p:cNvPr>
          <p:cNvSpPr>
            <a:spLocks noGrp="1"/>
          </p:cNvSpPr>
          <p:nvPr>
            <p:ph idx="1"/>
          </p:nvPr>
        </p:nvSpPr>
        <p:spPr>
          <a:xfrm>
            <a:off x="628650" y="1313794"/>
            <a:ext cx="7886700" cy="5465378"/>
          </a:xfrm>
        </p:spPr>
        <p:txBody>
          <a:bodyPr>
            <a:normAutofit/>
          </a:bodyPr>
          <a:lstStyle/>
          <a:p>
            <a:pPr fontAlgn="ctr"/>
            <a:r>
              <a:rPr lang="en-US" dirty="0"/>
              <a:t>Are </a:t>
            </a:r>
            <a:r>
              <a:rPr lang="en-US" b="1" dirty="0"/>
              <a:t>most</a:t>
            </a:r>
            <a:r>
              <a:rPr lang="en-US" dirty="0"/>
              <a:t> proteins with similar function homologous? </a:t>
            </a:r>
            <a:br>
              <a:rPr lang="en-US" dirty="0"/>
            </a:br>
            <a:endParaRPr lang="en-US" dirty="0"/>
          </a:p>
          <a:p>
            <a:pPr fontAlgn="ctr"/>
            <a:r>
              <a:rPr lang="en-US" dirty="0"/>
              <a:t>Are all proteins with similar function homologous? </a:t>
            </a:r>
            <a:br>
              <a:rPr lang="en-US" dirty="0"/>
            </a:br>
            <a:endParaRPr lang="en-US" i="1" dirty="0">
              <a:solidFill>
                <a:srgbClr val="0070C0"/>
              </a:solidFill>
            </a:endParaRPr>
          </a:p>
          <a:p>
            <a:pPr fontAlgn="ctr"/>
            <a:r>
              <a:rPr lang="en-US" dirty="0"/>
              <a:t>Are most proteins with significant sequence similarity homologous? </a:t>
            </a:r>
            <a:br>
              <a:rPr lang="en-US" dirty="0"/>
            </a:br>
            <a:endParaRPr lang="en-US" dirty="0"/>
          </a:p>
          <a:p>
            <a:pPr fontAlgn="ctr"/>
            <a:r>
              <a:rPr lang="en-US" dirty="0"/>
              <a:t>Do most homologous proteins have significant sequence similarity?</a:t>
            </a:r>
            <a:br>
              <a:rPr lang="en-US" dirty="0"/>
            </a:br>
            <a:endParaRPr lang="en-US" dirty="0"/>
          </a:p>
          <a:p>
            <a:pPr fontAlgn="ctr"/>
            <a:endParaRPr lang="en-US" i="1" dirty="0">
              <a:solidFill>
                <a:srgbClr val="0070C0"/>
              </a:solidFill>
            </a:endParaRPr>
          </a:p>
          <a:p>
            <a:pPr marL="0" indent="0" fontAlgn="ctr">
              <a:buNone/>
            </a:pPr>
            <a:r>
              <a:rPr lang="en-US" i="1" dirty="0">
                <a:solidFill>
                  <a:srgbClr val="0070C0"/>
                </a:solidFill>
              </a:rPr>
              <a:t>  </a:t>
            </a:r>
          </a:p>
          <a:p>
            <a:pPr fontAlgn="ctr"/>
            <a:r>
              <a:rPr lang="en-US" dirty="0"/>
              <a:t>Do most homologous proteins have similar structure?</a:t>
            </a:r>
            <a:br>
              <a:rPr lang="en-US" dirty="0"/>
            </a:br>
            <a:endParaRPr lang="en-US" i="1" dirty="0">
              <a:solidFill>
                <a:srgbClr val="0070C0"/>
              </a:solidFill>
            </a:endParaRPr>
          </a:p>
        </p:txBody>
      </p:sp>
    </p:spTree>
    <p:extLst>
      <p:ext uri="{BB962C8B-B14F-4D97-AF65-F5344CB8AC3E}">
        <p14:creationId xmlns:p14="http://schemas.microsoft.com/office/powerpoint/2010/main" val="779472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60208-90F2-E14E-8368-9B9C14BBCDFC}"/>
              </a:ext>
            </a:extLst>
          </p:cNvPr>
          <p:cNvSpPr>
            <a:spLocks noGrp="1"/>
          </p:cNvSpPr>
          <p:nvPr>
            <p:ph type="title"/>
          </p:nvPr>
        </p:nvSpPr>
        <p:spPr>
          <a:xfrm>
            <a:off x="628650" y="228493"/>
            <a:ext cx="7886700" cy="685908"/>
          </a:xfrm>
        </p:spPr>
        <p:txBody>
          <a:bodyPr/>
          <a:lstStyle/>
          <a:p>
            <a:r>
              <a:rPr lang="en-US" dirty="0"/>
              <a:t>Questions to contemplate</a:t>
            </a:r>
          </a:p>
        </p:txBody>
      </p:sp>
      <p:sp>
        <p:nvSpPr>
          <p:cNvPr id="3" name="Content Placeholder 2">
            <a:extLst>
              <a:ext uri="{FF2B5EF4-FFF2-40B4-BE49-F238E27FC236}">
                <a16:creationId xmlns:a16="http://schemas.microsoft.com/office/drawing/2014/main" id="{4199D038-1D9B-4041-B714-87D37E062349}"/>
              </a:ext>
            </a:extLst>
          </p:cNvPr>
          <p:cNvSpPr>
            <a:spLocks noGrp="1"/>
          </p:cNvSpPr>
          <p:nvPr>
            <p:ph idx="1"/>
          </p:nvPr>
        </p:nvSpPr>
        <p:spPr>
          <a:xfrm>
            <a:off x="628650" y="1313794"/>
            <a:ext cx="7886700" cy="5465378"/>
          </a:xfrm>
        </p:spPr>
        <p:txBody>
          <a:bodyPr>
            <a:normAutofit fontScale="92500" lnSpcReduction="10000"/>
          </a:bodyPr>
          <a:lstStyle/>
          <a:p>
            <a:pPr fontAlgn="ctr"/>
            <a:r>
              <a:rPr lang="en-US" dirty="0"/>
              <a:t>Are </a:t>
            </a:r>
            <a:r>
              <a:rPr lang="en-US" b="1" dirty="0"/>
              <a:t>most</a:t>
            </a:r>
            <a:r>
              <a:rPr lang="en-US" dirty="0"/>
              <a:t> proteins with similar function homologous? </a:t>
            </a:r>
            <a:br>
              <a:rPr lang="en-US" dirty="0"/>
            </a:br>
            <a:r>
              <a:rPr lang="en-US" i="1" dirty="0">
                <a:solidFill>
                  <a:srgbClr val="0070C0"/>
                </a:solidFill>
              </a:rPr>
              <a:t>Certainly not all, but most probably yes.</a:t>
            </a:r>
          </a:p>
          <a:p>
            <a:pPr fontAlgn="ctr"/>
            <a:r>
              <a:rPr lang="en-US" dirty="0"/>
              <a:t>Are all proteins with similar function homologous? </a:t>
            </a:r>
            <a:br>
              <a:rPr lang="en-US" dirty="0"/>
            </a:br>
            <a:r>
              <a:rPr lang="en-US" i="1" dirty="0">
                <a:solidFill>
                  <a:srgbClr val="0070C0"/>
                </a:solidFill>
              </a:rPr>
              <a:t>Definitely “no”.  Convergent evolution can result in proteins with similar functions multiple times. Sometimes it is not clear, if homology exists, e.g., the DNA replication machinery in Bacteria on one side and Archaea and Eukaryotes on the other. At present scientists think that most proteins in that machinery are not homologous.   </a:t>
            </a:r>
            <a:br>
              <a:rPr lang="en-US" i="1" dirty="0">
                <a:solidFill>
                  <a:srgbClr val="0070C0"/>
                </a:solidFill>
              </a:rPr>
            </a:br>
            <a:r>
              <a:rPr lang="en-US" i="1" dirty="0">
                <a:solidFill>
                  <a:srgbClr val="0070C0"/>
                </a:solidFill>
              </a:rPr>
              <a:t>A systematic collection of non-homologous </a:t>
            </a:r>
            <a:r>
              <a:rPr lang="en-US" i="1" dirty="0" err="1">
                <a:solidFill>
                  <a:srgbClr val="0070C0"/>
                </a:solidFill>
              </a:rPr>
              <a:t>isofunctional</a:t>
            </a:r>
            <a:r>
              <a:rPr lang="en-US" i="1" dirty="0">
                <a:solidFill>
                  <a:srgbClr val="0070C0"/>
                </a:solidFill>
              </a:rPr>
              <a:t> enzymes (</a:t>
            </a:r>
            <a:r>
              <a:rPr lang="en-US" i="1" dirty="0">
                <a:solidFill>
                  <a:srgbClr val="0070C0"/>
                </a:solidFill>
                <a:hlinkClick r:id="rId2"/>
              </a:rPr>
              <a:t>NISE</a:t>
            </a:r>
            <a:r>
              <a:rPr lang="en-US" i="1" dirty="0">
                <a:solidFill>
                  <a:srgbClr val="0070C0"/>
                </a:solidFill>
              </a:rPr>
              <a:t>) was described in </a:t>
            </a:r>
            <a:r>
              <a:rPr lang="en-US" i="1" dirty="0">
                <a:solidFill>
                  <a:srgbClr val="0070C0"/>
                </a:solidFill>
                <a:hlinkClick r:id="rId3"/>
              </a:rPr>
              <a:t>https://pubmed.ncbi.nlm.nih.gov/20433725/ </a:t>
            </a:r>
            <a:r>
              <a:rPr lang="en-US" i="1" dirty="0">
                <a:solidFill>
                  <a:srgbClr val="0070C0"/>
                </a:solidFill>
              </a:rPr>
              <a:t>.</a:t>
            </a:r>
          </a:p>
          <a:p>
            <a:pPr fontAlgn="ctr"/>
            <a:r>
              <a:rPr lang="en-US" dirty="0"/>
              <a:t>Are most proteins with significant sequence similarity homologous? </a:t>
            </a:r>
            <a:br>
              <a:rPr lang="en-US" dirty="0"/>
            </a:br>
            <a:r>
              <a:rPr lang="en-US" i="1" dirty="0">
                <a:solidFill>
                  <a:srgbClr val="0070C0"/>
                </a:solidFill>
              </a:rPr>
              <a:t>Yes! </a:t>
            </a:r>
          </a:p>
          <a:p>
            <a:pPr fontAlgn="ctr"/>
            <a:r>
              <a:rPr lang="en-US" dirty="0"/>
              <a:t>Do most homologous proteins have significant sequence similarity?</a:t>
            </a:r>
            <a:br>
              <a:rPr lang="en-US" dirty="0"/>
            </a:br>
            <a:r>
              <a:rPr lang="en-US" i="1" dirty="0">
                <a:solidFill>
                  <a:srgbClr val="0070C0"/>
                </a:solidFill>
              </a:rPr>
              <a:t>No!  In many (most?) cases substitution events continued to occur in evolution erasing easily recognizable similarity in the primary sequence.  Ford Doolittle once said jokingly (?), that if proteins evolved by gene duplication and divergence, then all proteins would be homologous to one another.    </a:t>
            </a:r>
          </a:p>
          <a:p>
            <a:pPr fontAlgn="ctr"/>
            <a:r>
              <a:rPr lang="en-US" dirty="0"/>
              <a:t>Do most homologous proteins have similar structure?</a:t>
            </a:r>
            <a:br>
              <a:rPr lang="en-US" dirty="0"/>
            </a:br>
            <a:r>
              <a:rPr lang="en-US" i="1" dirty="0">
                <a:solidFill>
                  <a:srgbClr val="0070C0"/>
                </a:solidFill>
              </a:rPr>
              <a:t>Yes!</a:t>
            </a:r>
          </a:p>
        </p:txBody>
      </p:sp>
    </p:spTree>
    <p:extLst>
      <p:ext uri="{BB962C8B-B14F-4D97-AF65-F5344CB8AC3E}">
        <p14:creationId xmlns:p14="http://schemas.microsoft.com/office/powerpoint/2010/main" val="2669926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D5013-7FC0-2544-8F30-3772E1192599}"/>
              </a:ext>
            </a:extLst>
          </p:cNvPr>
          <p:cNvSpPr>
            <a:spLocks noGrp="1"/>
          </p:cNvSpPr>
          <p:nvPr>
            <p:ph type="title"/>
          </p:nvPr>
        </p:nvSpPr>
        <p:spPr>
          <a:xfrm>
            <a:off x="702223" y="2980504"/>
            <a:ext cx="7886700" cy="1325563"/>
          </a:xfrm>
        </p:spPr>
        <p:txBody>
          <a:bodyPr>
            <a:normAutofit fontScale="90000"/>
          </a:bodyPr>
          <a:lstStyle/>
          <a:p>
            <a:pPr algn="ctr"/>
            <a:r>
              <a:rPr lang="en-US" sz="4400" dirty="0"/>
              <a:t>The RNA World </a:t>
            </a:r>
            <a:br>
              <a:rPr lang="en-US" sz="4400" dirty="0"/>
            </a:br>
            <a:r>
              <a:rPr lang="en-US" sz="4400" dirty="0"/>
              <a:t>and the </a:t>
            </a:r>
            <a:br>
              <a:rPr lang="en-US" sz="4400" dirty="0"/>
            </a:br>
            <a:r>
              <a:rPr lang="en-US" sz="4400" dirty="0"/>
              <a:t>Central Dogma</a:t>
            </a:r>
          </a:p>
        </p:txBody>
      </p:sp>
    </p:spTree>
    <p:extLst>
      <p:ext uri="{BB962C8B-B14F-4D97-AF65-F5344CB8AC3E}">
        <p14:creationId xmlns:p14="http://schemas.microsoft.com/office/powerpoint/2010/main" val="1623668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4FE9E9B5-39AD-574B-B1E2-5289BEF9681A}"/>
              </a:ext>
            </a:extLst>
          </p:cNvPr>
          <p:cNvSpPr>
            <a:spLocks noGrp="1" noChangeArrowheads="1"/>
          </p:cNvSpPr>
          <p:nvPr>
            <p:ph type="ctrTitle"/>
          </p:nvPr>
        </p:nvSpPr>
        <p:spPr>
          <a:xfrm>
            <a:off x="406400" y="939800"/>
            <a:ext cx="2043113" cy="1371600"/>
          </a:xfrm>
        </p:spPr>
        <p:txBody>
          <a:bodyPr/>
          <a:lstStyle/>
          <a:p>
            <a:pPr algn="l" eaLnBrk="1" hangingPunct="1"/>
            <a:r>
              <a:rPr lang="en-US" altLang="en-US"/>
              <a:t>The central dogma</a:t>
            </a:r>
            <a:br>
              <a:rPr lang="en-US" altLang="en-US"/>
            </a:br>
            <a:endParaRPr lang="en-US" altLang="en-US"/>
          </a:p>
        </p:txBody>
      </p:sp>
      <p:pic>
        <p:nvPicPr>
          <p:cNvPr id="15362" name="Picture 4" descr="1">
            <a:extLst>
              <a:ext uri="{FF2B5EF4-FFF2-40B4-BE49-F238E27FC236}">
                <a16:creationId xmlns:a16="http://schemas.microsoft.com/office/drawing/2014/main" id="{24694887-63AF-5341-BA14-65317A6790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8613" y="0"/>
            <a:ext cx="62563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5">
            <a:extLst>
              <a:ext uri="{FF2B5EF4-FFF2-40B4-BE49-F238E27FC236}">
                <a16:creationId xmlns:a16="http://schemas.microsoft.com/office/drawing/2014/main" id="{06793AC1-AF19-CB40-8900-2AA0D59D2398}"/>
              </a:ext>
            </a:extLst>
          </p:cNvPr>
          <p:cNvSpPr txBox="1">
            <a:spLocks noChangeArrowheads="1"/>
          </p:cNvSpPr>
          <p:nvPr/>
        </p:nvSpPr>
        <p:spPr bwMode="auto">
          <a:xfrm>
            <a:off x="631825" y="3235325"/>
            <a:ext cx="18669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Wingdings" pitchFamily="2" charset="2"/>
              <a:buChar char=""/>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Wingdings" pitchFamily="2" charset="2"/>
              <a:buChar char=""/>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Font typeface="Wingdings" pitchFamily="2" charset="2"/>
              <a:buChar char=""/>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Font typeface="Wingdings" pitchFamily="2" charset="2"/>
              <a:buChar char=""/>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Tahoma" panose="020B0604030504040204" pitchFamily="34" charset="0"/>
                <a:ea typeface="ＭＳ Ｐゴシック" panose="020B0600070205080204" pitchFamily="34" charset="-128"/>
              </a:defRPr>
            </a:lvl9pPr>
          </a:lstStyle>
          <a:p>
            <a:pPr eaLnBrk="1" hangingPunct="1">
              <a:spcBef>
                <a:spcPct val="0"/>
              </a:spcBef>
              <a:buFontTx/>
              <a:buNone/>
            </a:pPr>
            <a:r>
              <a:rPr lang="en-US" altLang="en-US" sz="2400" dirty="0">
                <a:latin typeface="Arial" panose="020B0604020202020204" pitchFamily="34" charset="0"/>
              </a:rPr>
              <a:t>Why might this be wrong or incomplete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9572F-92BE-FB4C-BF54-5E837A5ECA09}"/>
              </a:ext>
            </a:extLst>
          </p:cNvPr>
          <p:cNvSpPr>
            <a:spLocks noGrp="1"/>
          </p:cNvSpPr>
          <p:nvPr>
            <p:ph type="title"/>
          </p:nvPr>
        </p:nvSpPr>
        <p:spPr>
          <a:xfrm>
            <a:off x="685800" y="431181"/>
            <a:ext cx="7772400" cy="1143000"/>
          </a:xfrm>
        </p:spPr>
        <p:txBody>
          <a:bodyPr/>
          <a:lstStyle/>
          <a:p>
            <a:r>
              <a:rPr lang="en-US" altLang="en-US" sz="3200" dirty="0">
                <a:latin typeface="Arial" panose="020B0604020202020204" pitchFamily="34" charset="0"/>
              </a:rPr>
              <a:t>Why might the central dogma as depicted in the last slide be wrong or incomplete</a:t>
            </a:r>
            <a:br>
              <a:rPr lang="en-US" altLang="en-US" dirty="0">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84C7886F-BB38-F147-99D4-3A7D6F533681}"/>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721364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9572F-92BE-FB4C-BF54-5E837A5ECA09}"/>
              </a:ext>
            </a:extLst>
          </p:cNvPr>
          <p:cNvSpPr>
            <a:spLocks noGrp="1"/>
          </p:cNvSpPr>
          <p:nvPr>
            <p:ph type="title"/>
          </p:nvPr>
        </p:nvSpPr>
        <p:spPr>
          <a:xfrm>
            <a:off x="685800" y="431181"/>
            <a:ext cx="7772400" cy="1143000"/>
          </a:xfrm>
        </p:spPr>
        <p:txBody>
          <a:bodyPr/>
          <a:lstStyle/>
          <a:p>
            <a:r>
              <a:rPr lang="en-US" altLang="en-US" sz="3200" dirty="0">
                <a:latin typeface="Arial" panose="020B0604020202020204" pitchFamily="34" charset="0"/>
              </a:rPr>
              <a:t>Why might the central dogma as depicted in the last slide be wrong or incomplete</a:t>
            </a:r>
            <a:br>
              <a:rPr lang="en-US" altLang="en-US" dirty="0">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84C7886F-BB38-F147-99D4-3A7D6F533681}"/>
              </a:ext>
            </a:extLst>
          </p:cNvPr>
          <p:cNvSpPr>
            <a:spLocks noGrp="1"/>
          </p:cNvSpPr>
          <p:nvPr>
            <p:ph idx="1"/>
          </p:nvPr>
        </p:nvSpPr>
        <p:spPr>
          <a:xfrm>
            <a:off x="596590" y="1371600"/>
            <a:ext cx="7772400" cy="6099717"/>
          </a:xfrm>
        </p:spPr>
        <p:txBody>
          <a:bodyPr/>
          <a:lstStyle/>
          <a:p>
            <a:r>
              <a:rPr lang="en-US" sz="2400" dirty="0"/>
              <a:t>Many viruses (e.g., HIV, HERVs)  possess a reverse transcriptase that can transcript RNA back into DNA.  </a:t>
            </a:r>
            <a:br>
              <a:rPr lang="en-US" dirty="0"/>
            </a:br>
            <a:br>
              <a:rPr lang="en-US" sz="2000" dirty="0"/>
            </a:br>
            <a:r>
              <a:rPr lang="en-US" sz="2000" dirty="0">
                <a:hlinkClick r:id="rId2"/>
              </a:rPr>
              <a:t>HIV</a:t>
            </a:r>
            <a:r>
              <a:rPr lang="en-US" sz="2000" dirty="0"/>
              <a:t>: Human Immunodeficiency Virus </a:t>
            </a:r>
            <a:br>
              <a:rPr lang="en-US" sz="2000" dirty="0"/>
            </a:br>
            <a:r>
              <a:rPr lang="en-US" sz="2000" dirty="0">
                <a:hlinkClick r:id="rId3"/>
              </a:rPr>
              <a:t>HERV</a:t>
            </a:r>
            <a:r>
              <a:rPr lang="en-US" sz="2000" dirty="0"/>
              <a:t>: Human endogenous retroviruses</a:t>
            </a:r>
            <a:r>
              <a:rPr lang="en-US" sz="2400" dirty="0"/>
              <a:t> </a:t>
            </a:r>
            <a:br>
              <a:rPr lang="en-US" sz="2400" dirty="0"/>
            </a:br>
            <a:r>
              <a:rPr lang="en-US" sz="2400" dirty="0"/>
              <a:t>(For </a:t>
            </a:r>
            <a:r>
              <a:rPr lang="en-US" sz="2400" dirty="0" err="1"/>
              <a:t>SciFi</a:t>
            </a:r>
            <a:r>
              <a:rPr lang="en-US" sz="2400" dirty="0"/>
              <a:t> on HERVs see </a:t>
            </a:r>
            <a:r>
              <a:rPr lang="en-US" sz="2400" dirty="0">
                <a:hlinkClick r:id="rId4"/>
              </a:rPr>
              <a:t>Darwin’s Radio</a:t>
            </a:r>
            <a:r>
              <a:rPr lang="en-US" sz="2400" dirty="0"/>
              <a:t>) </a:t>
            </a:r>
            <a:endParaRPr lang="en-US" dirty="0"/>
          </a:p>
          <a:p>
            <a:pPr marL="0" indent="0">
              <a:buNone/>
            </a:pPr>
            <a:endParaRPr lang="en-US" sz="2400" dirty="0"/>
          </a:p>
          <a:p>
            <a:pPr marL="0" indent="0">
              <a:buNone/>
            </a:pPr>
            <a:r>
              <a:rPr lang="en-US" sz="2400" dirty="0"/>
              <a:t>In Eukaryotes, many gene duplications occur through an RNA intermediate (see work from Craig Nelson’s lab (</a:t>
            </a:r>
            <a:r>
              <a:rPr lang="en-US" sz="2400" dirty="0">
                <a:hlinkClick r:id="rId5"/>
              </a:rPr>
              <a:t>here</a:t>
            </a:r>
            <a:r>
              <a:rPr lang="en-US" sz="2400" dirty="0"/>
              <a:t> and </a:t>
            </a:r>
            <a:r>
              <a:rPr lang="en-US" sz="2400" dirty="0">
                <a:hlinkClick r:id="rId6"/>
              </a:rPr>
              <a:t>here</a:t>
            </a:r>
            <a:r>
              <a:rPr lang="en-US" sz="2400" dirty="0"/>
              <a:t>)  </a:t>
            </a:r>
          </a:p>
        </p:txBody>
      </p:sp>
    </p:spTree>
    <p:extLst>
      <p:ext uri="{BB962C8B-B14F-4D97-AF65-F5344CB8AC3E}">
        <p14:creationId xmlns:p14="http://schemas.microsoft.com/office/powerpoint/2010/main" val="1911073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9572F-92BE-FB4C-BF54-5E837A5ECA09}"/>
              </a:ext>
            </a:extLst>
          </p:cNvPr>
          <p:cNvSpPr>
            <a:spLocks noGrp="1"/>
          </p:cNvSpPr>
          <p:nvPr>
            <p:ph type="title"/>
          </p:nvPr>
        </p:nvSpPr>
        <p:spPr>
          <a:xfrm>
            <a:off x="685800" y="431181"/>
            <a:ext cx="7772400" cy="1143000"/>
          </a:xfrm>
        </p:spPr>
        <p:txBody>
          <a:bodyPr/>
          <a:lstStyle/>
          <a:p>
            <a:r>
              <a:rPr lang="en-US" altLang="en-US" sz="3200" dirty="0">
                <a:latin typeface="Arial" panose="020B0604020202020204" pitchFamily="34" charset="0"/>
              </a:rPr>
              <a:t>Why might the central dogma as depicted in the last slide be wrong or incomplete</a:t>
            </a:r>
            <a:br>
              <a:rPr lang="en-US" altLang="en-US" dirty="0">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84C7886F-BB38-F147-99D4-3A7D6F533681}"/>
              </a:ext>
            </a:extLst>
          </p:cNvPr>
          <p:cNvSpPr>
            <a:spLocks noGrp="1"/>
          </p:cNvSpPr>
          <p:nvPr>
            <p:ph idx="1"/>
          </p:nvPr>
        </p:nvSpPr>
        <p:spPr>
          <a:xfrm>
            <a:off x="685800" y="1574181"/>
            <a:ext cx="7772400" cy="4114800"/>
          </a:xfrm>
        </p:spPr>
        <p:txBody>
          <a:bodyPr/>
          <a:lstStyle/>
          <a:p>
            <a:r>
              <a:rPr lang="en-US" sz="2400" dirty="0"/>
              <a:t>Proteins can modify DNA sequences, e.g., homing endonucleases, mismatch repair enzymes;</a:t>
            </a:r>
            <a:br>
              <a:rPr lang="en-US" sz="2400" dirty="0"/>
            </a:br>
            <a:r>
              <a:rPr lang="en-US" sz="2400" dirty="0"/>
              <a:t> </a:t>
            </a:r>
            <a:br>
              <a:rPr lang="en-US" sz="2400" dirty="0"/>
            </a:br>
            <a:r>
              <a:rPr lang="en-US" sz="2400" dirty="0"/>
              <a:t>however, these do not back translate a protein sequence into a nucleotide sequence.  </a:t>
            </a:r>
          </a:p>
        </p:txBody>
      </p:sp>
    </p:spTree>
    <p:extLst>
      <p:ext uri="{BB962C8B-B14F-4D97-AF65-F5344CB8AC3E}">
        <p14:creationId xmlns:p14="http://schemas.microsoft.com/office/powerpoint/2010/main" val="378044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52D2A-6466-F74D-9965-27466EEE3E9C}"/>
              </a:ext>
            </a:extLst>
          </p:cNvPr>
          <p:cNvPicPr>
            <a:picLocks noChangeAspect="1"/>
          </p:cNvPicPr>
          <p:nvPr/>
        </p:nvPicPr>
        <p:blipFill>
          <a:blip r:embed="rId2"/>
          <a:stretch>
            <a:fillRect/>
          </a:stretch>
        </p:blipFill>
        <p:spPr>
          <a:xfrm>
            <a:off x="2137461" y="1913752"/>
            <a:ext cx="5734050" cy="3649505"/>
          </a:xfrm>
          <a:prstGeom prst="rect">
            <a:avLst/>
          </a:prstGeom>
        </p:spPr>
      </p:pic>
      <p:sp>
        <p:nvSpPr>
          <p:cNvPr id="5" name="Donut 4">
            <a:extLst>
              <a:ext uri="{FF2B5EF4-FFF2-40B4-BE49-F238E27FC236}">
                <a16:creationId xmlns:a16="http://schemas.microsoft.com/office/drawing/2014/main" id="{1E5BCEB4-C921-1942-A232-232153A21B5A}"/>
              </a:ext>
            </a:extLst>
          </p:cNvPr>
          <p:cNvSpPr/>
          <p:nvPr/>
        </p:nvSpPr>
        <p:spPr>
          <a:xfrm>
            <a:off x="3920181" y="2102726"/>
            <a:ext cx="2168611" cy="2786342"/>
          </a:xfrm>
          <a:prstGeom prst="donut">
            <a:avLst>
              <a:gd name="adj" fmla="val 28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cs typeface="Lucida Sans Unicode"/>
            </a:endParaRPr>
          </a:p>
        </p:txBody>
      </p:sp>
      <p:sp>
        <p:nvSpPr>
          <p:cNvPr id="2" name="TextBox 1">
            <a:extLst>
              <a:ext uri="{FF2B5EF4-FFF2-40B4-BE49-F238E27FC236}">
                <a16:creationId xmlns:a16="http://schemas.microsoft.com/office/drawing/2014/main" id="{D720E4AE-FAB7-1544-AE69-35EB83BFEDB8}"/>
              </a:ext>
            </a:extLst>
          </p:cNvPr>
          <p:cNvSpPr txBox="1"/>
          <p:nvPr/>
        </p:nvSpPr>
        <p:spPr>
          <a:xfrm>
            <a:off x="819807" y="588579"/>
            <a:ext cx="4873450"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Lucida Sans Unicode"/>
              </a:rPr>
              <a:t>Which is the central /middle NAG?</a:t>
            </a:r>
          </a:p>
        </p:txBody>
      </p:sp>
    </p:spTree>
    <p:extLst>
      <p:ext uri="{BB962C8B-B14F-4D97-AF65-F5344CB8AC3E}">
        <p14:creationId xmlns:p14="http://schemas.microsoft.com/office/powerpoint/2010/main" val="3853482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34">
            <a:alpha val="0"/>
          </a:srgbClr>
        </a:solidFill>
        <a:effectLst/>
      </p:bgPr>
    </p:bg>
    <p:spTree>
      <p:nvGrpSpPr>
        <p:cNvPr id="1" name=""/>
        <p:cNvGrpSpPr/>
        <p:nvPr/>
      </p:nvGrpSpPr>
      <p:grpSpPr>
        <a:xfrm>
          <a:off x="0" y="0"/>
          <a:ext cx="0" cy="0"/>
          <a:chOff x="0" y="0"/>
          <a:chExt cx="0" cy="0"/>
        </a:xfrm>
      </p:grpSpPr>
      <p:pic>
        <p:nvPicPr>
          <p:cNvPr id="41986" name="Picture 2">
            <a:extLst>
              <a:ext uri="{FF2B5EF4-FFF2-40B4-BE49-F238E27FC236}">
                <a16:creationId xmlns:a16="http://schemas.microsoft.com/office/drawing/2014/main" id="{753C4EA4-4B7B-AC4C-A2AD-4437000624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918" y="799999"/>
            <a:ext cx="4675371" cy="37416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FA97E08-6722-EF41-BD70-5F4ACB9E971D}"/>
              </a:ext>
            </a:extLst>
          </p:cNvPr>
          <p:cNvSpPr txBox="1"/>
          <p:nvPr/>
        </p:nvSpPr>
        <p:spPr>
          <a:xfrm>
            <a:off x="445918" y="4917427"/>
            <a:ext cx="4424855" cy="1015663"/>
          </a:xfrm>
          <a:prstGeom prst="rect">
            <a:avLst/>
          </a:prstGeom>
          <a:noFill/>
        </p:spPr>
        <p:txBody>
          <a:bodyPr wrap="square" rtlCol="0">
            <a:spAutoFit/>
          </a:bodyPr>
          <a:lstStyle/>
          <a:p>
            <a:r>
              <a:rPr lang="en-US" sz="2000" dirty="0">
                <a:solidFill>
                  <a:schemeClr val="tx2">
                    <a:lumMod val="10000"/>
                  </a:schemeClr>
                </a:solidFill>
              </a:rPr>
              <a:t>A comparison of RNA (</a:t>
            </a:r>
            <a:r>
              <a:rPr lang="en-US" sz="2000" i="1" dirty="0">
                <a:solidFill>
                  <a:schemeClr val="tx2">
                    <a:lumMod val="10000"/>
                  </a:schemeClr>
                </a:solidFill>
              </a:rPr>
              <a:t>left</a:t>
            </a:r>
            <a:r>
              <a:rPr lang="en-US" sz="2000" dirty="0">
                <a:solidFill>
                  <a:schemeClr val="tx2">
                    <a:lumMod val="10000"/>
                  </a:schemeClr>
                </a:solidFill>
              </a:rPr>
              <a:t>) with DNA (</a:t>
            </a:r>
            <a:r>
              <a:rPr lang="en-US" sz="2000" i="1" dirty="0">
                <a:solidFill>
                  <a:schemeClr val="tx2">
                    <a:lumMod val="10000"/>
                  </a:schemeClr>
                </a:solidFill>
              </a:rPr>
              <a:t>right</a:t>
            </a:r>
            <a:r>
              <a:rPr lang="en-US" sz="2000" dirty="0">
                <a:solidFill>
                  <a:schemeClr val="tx2">
                    <a:lumMod val="10000"/>
                  </a:schemeClr>
                </a:solidFill>
              </a:rPr>
              <a:t>), showing the helices and </a:t>
            </a:r>
            <a:r>
              <a:rPr lang="en-US" sz="2000" u="sng" dirty="0">
                <a:solidFill>
                  <a:schemeClr val="tx2">
                    <a:lumMod val="10000"/>
                  </a:schemeClr>
                </a:solidFill>
                <a:hlinkClick r:id="rId3">
                  <a:extLst>
                    <a:ext uri="{A12FA001-AC4F-418D-AE19-62706E023703}">
                      <ahyp:hlinkClr xmlns:ahyp="http://schemas.microsoft.com/office/drawing/2018/hyperlinkcolor" val="tx"/>
                    </a:ext>
                  </a:extLst>
                </a:hlinkClick>
              </a:rPr>
              <a:t>nucleobases</a:t>
            </a:r>
            <a:r>
              <a:rPr lang="en-US" sz="2000" dirty="0">
                <a:solidFill>
                  <a:schemeClr val="tx2">
                    <a:lumMod val="10000"/>
                  </a:schemeClr>
                </a:solidFill>
              </a:rPr>
              <a:t> each employs</a:t>
            </a:r>
          </a:p>
        </p:txBody>
      </p:sp>
      <p:pic>
        <p:nvPicPr>
          <p:cNvPr id="41988" name="Picture 4">
            <a:extLst>
              <a:ext uri="{FF2B5EF4-FFF2-40B4-BE49-F238E27FC236}">
                <a16:creationId xmlns:a16="http://schemas.microsoft.com/office/drawing/2014/main" id="{6AEA1B79-2096-2240-9A0E-756108E090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1289" y="704193"/>
            <a:ext cx="4092510" cy="35630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BD69D71-B6A9-E943-8448-75FE74925FE6}"/>
              </a:ext>
            </a:extLst>
          </p:cNvPr>
          <p:cNvSpPr txBox="1"/>
          <p:nvPr/>
        </p:nvSpPr>
        <p:spPr>
          <a:xfrm>
            <a:off x="5121289" y="4533293"/>
            <a:ext cx="3699641" cy="1015663"/>
          </a:xfrm>
          <a:prstGeom prst="rect">
            <a:avLst/>
          </a:prstGeom>
          <a:noFill/>
        </p:spPr>
        <p:txBody>
          <a:bodyPr wrap="square" rtlCol="0">
            <a:spAutoFit/>
          </a:bodyPr>
          <a:lstStyle/>
          <a:p>
            <a:r>
              <a:rPr lang="en-US" sz="2000" dirty="0">
                <a:solidFill>
                  <a:schemeClr val="tx2">
                    <a:lumMod val="10000"/>
                  </a:schemeClr>
                </a:solidFill>
              </a:rPr>
              <a:t>Base pairing in RNA </a:t>
            </a:r>
            <a:br>
              <a:rPr lang="en-US" sz="2000" dirty="0">
                <a:solidFill>
                  <a:schemeClr val="tx2">
                    <a:lumMod val="10000"/>
                  </a:schemeClr>
                </a:solidFill>
              </a:rPr>
            </a:br>
            <a:r>
              <a:rPr lang="en-US" sz="2000" dirty="0">
                <a:solidFill>
                  <a:schemeClr val="tx2">
                    <a:lumMod val="10000"/>
                  </a:schemeClr>
                </a:solidFill>
              </a:rPr>
              <a:t>Note the OH group at C2of the ribose </a:t>
            </a:r>
          </a:p>
        </p:txBody>
      </p:sp>
      <p:sp>
        <p:nvSpPr>
          <p:cNvPr id="6" name="TextBox 5">
            <a:extLst>
              <a:ext uri="{FF2B5EF4-FFF2-40B4-BE49-F238E27FC236}">
                <a16:creationId xmlns:a16="http://schemas.microsoft.com/office/drawing/2014/main" id="{DE3C7235-B831-8847-9CD3-59F57A5E329C}"/>
              </a:ext>
            </a:extLst>
          </p:cNvPr>
          <p:cNvSpPr txBox="1"/>
          <p:nvPr/>
        </p:nvSpPr>
        <p:spPr>
          <a:xfrm>
            <a:off x="333670" y="6237891"/>
            <a:ext cx="2324675" cy="461665"/>
          </a:xfrm>
          <a:prstGeom prst="rect">
            <a:avLst/>
          </a:prstGeom>
          <a:noFill/>
        </p:spPr>
        <p:txBody>
          <a:bodyPr wrap="none" rtlCol="0">
            <a:spAutoFit/>
          </a:bodyPr>
          <a:lstStyle/>
          <a:p>
            <a:r>
              <a:rPr lang="en-US" dirty="0">
                <a:solidFill>
                  <a:schemeClr val="tx2">
                    <a:lumMod val="10000"/>
                  </a:schemeClr>
                </a:solidFill>
              </a:rPr>
              <a:t>From Wikipedia</a:t>
            </a:r>
          </a:p>
        </p:txBody>
      </p:sp>
    </p:spTree>
    <p:extLst>
      <p:ext uri="{BB962C8B-B14F-4D97-AF65-F5344CB8AC3E}">
        <p14:creationId xmlns:p14="http://schemas.microsoft.com/office/powerpoint/2010/main" val="1248084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0E4A6305-FAE8-8F44-87C6-A6B41763DD4F}"/>
              </a:ext>
            </a:extLst>
          </p:cNvPr>
          <p:cNvSpPr>
            <a:spLocks noGrp="1" noChangeArrowheads="1"/>
          </p:cNvSpPr>
          <p:nvPr>
            <p:ph type="title"/>
          </p:nvPr>
        </p:nvSpPr>
        <p:spPr>
          <a:xfrm>
            <a:off x="177800" y="381000"/>
            <a:ext cx="7772400" cy="1143000"/>
          </a:xfrm>
        </p:spPr>
        <p:txBody>
          <a:bodyPr/>
          <a:lstStyle/>
          <a:p>
            <a:pPr algn="l" eaLnBrk="1" hangingPunct="1"/>
            <a:r>
              <a:rPr lang="en-US" altLang="en-US"/>
              <a:t>The RNA world concept</a:t>
            </a:r>
          </a:p>
        </p:txBody>
      </p:sp>
      <p:sp>
        <p:nvSpPr>
          <p:cNvPr id="2" name="TextBox 1">
            <a:extLst>
              <a:ext uri="{FF2B5EF4-FFF2-40B4-BE49-F238E27FC236}">
                <a16:creationId xmlns:a16="http://schemas.microsoft.com/office/drawing/2014/main" id="{82B2FFEA-8CDD-4143-B0DE-3CFAB8429974}"/>
              </a:ext>
            </a:extLst>
          </p:cNvPr>
          <p:cNvSpPr txBox="1"/>
          <p:nvPr/>
        </p:nvSpPr>
        <p:spPr>
          <a:xfrm>
            <a:off x="411170" y="2107894"/>
            <a:ext cx="8126902" cy="830997"/>
          </a:xfrm>
          <a:prstGeom prst="rect">
            <a:avLst/>
          </a:prstGeom>
          <a:noFill/>
        </p:spPr>
        <p:txBody>
          <a:bodyPr wrap="square" rtlCol="0">
            <a:spAutoFit/>
          </a:bodyPr>
          <a:lstStyle/>
          <a:p>
            <a:r>
              <a:rPr lang="en-US" dirty="0"/>
              <a:t>Today RNA usually is an intermediate between information storage (DNA) and catalytic action/structures (protein)</a:t>
            </a:r>
          </a:p>
        </p:txBody>
      </p:sp>
      <p:sp>
        <p:nvSpPr>
          <p:cNvPr id="3" name="TextBox 2">
            <a:extLst>
              <a:ext uri="{FF2B5EF4-FFF2-40B4-BE49-F238E27FC236}">
                <a16:creationId xmlns:a16="http://schemas.microsoft.com/office/drawing/2014/main" id="{78951E2E-16E6-9A43-B223-5F088A67F65A}"/>
              </a:ext>
            </a:extLst>
          </p:cNvPr>
          <p:cNvSpPr txBox="1"/>
          <p:nvPr/>
        </p:nvSpPr>
        <p:spPr>
          <a:xfrm>
            <a:off x="411170" y="3919110"/>
            <a:ext cx="8545543" cy="1200329"/>
          </a:xfrm>
          <a:prstGeom prst="rect">
            <a:avLst/>
          </a:prstGeom>
          <a:noFill/>
        </p:spPr>
        <p:txBody>
          <a:bodyPr wrap="square" rtlCol="0">
            <a:spAutoFit/>
          </a:bodyPr>
          <a:lstStyle/>
          <a:p>
            <a:r>
              <a:rPr lang="en-US" dirty="0"/>
              <a:t>The RNA world hypothesis says that early in life RNA was fulfilling both functions: information storage (as in today’s RNA viruses – SARS1&amp;2, HIV) and catalytic activity.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3C99C702-11AA-2241-A50B-668BCB138347}"/>
              </a:ext>
            </a:extLst>
          </p:cNvPr>
          <p:cNvSpPr>
            <a:spLocks noGrp="1" noChangeArrowheads="1"/>
          </p:cNvSpPr>
          <p:nvPr>
            <p:ph type="title"/>
          </p:nvPr>
        </p:nvSpPr>
        <p:spPr/>
        <p:txBody>
          <a:bodyPr/>
          <a:lstStyle/>
          <a:p>
            <a:pPr eaLnBrk="1" hangingPunct="1"/>
            <a:r>
              <a:rPr lang="en-US" altLang="en-US"/>
              <a:t>RNA enzymes: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4C3FEB00-50EA-8349-B0A3-CACFFEB7A00B}"/>
              </a:ext>
            </a:extLst>
          </p:cNvPr>
          <p:cNvSpPr>
            <a:spLocks noGrp="1" noChangeArrowheads="1"/>
          </p:cNvSpPr>
          <p:nvPr>
            <p:ph type="title"/>
          </p:nvPr>
        </p:nvSpPr>
        <p:spPr>
          <a:xfrm>
            <a:off x="360363" y="635000"/>
            <a:ext cx="4191000" cy="1143000"/>
          </a:xfrm>
        </p:spPr>
        <p:txBody>
          <a:bodyPr/>
          <a:lstStyle/>
          <a:p>
            <a:pPr eaLnBrk="1" hangingPunct="1"/>
            <a:r>
              <a:rPr lang="en-US" altLang="en-US"/>
              <a:t>Ribosome</a:t>
            </a:r>
            <a:br>
              <a:rPr lang="en-US" altLang="en-US"/>
            </a:br>
            <a:endParaRPr lang="en-US" altLang="en-US"/>
          </a:p>
        </p:txBody>
      </p:sp>
      <p:sp>
        <p:nvSpPr>
          <p:cNvPr id="19458" name="Rectangle 3">
            <a:extLst>
              <a:ext uri="{FF2B5EF4-FFF2-40B4-BE49-F238E27FC236}">
                <a16:creationId xmlns:a16="http://schemas.microsoft.com/office/drawing/2014/main" id="{54912056-54B6-0D49-A81A-A7052A5BBCFC}"/>
              </a:ext>
            </a:extLst>
          </p:cNvPr>
          <p:cNvSpPr>
            <a:spLocks noGrp="1" noChangeArrowheads="1"/>
          </p:cNvSpPr>
          <p:nvPr>
            <p:ph type="body" idx="1"/>
          </p:nvPr>
        </p:nvSpPr>
        <p:spPr/>
        <p:txBody>
          <a:bodyPr/>
          <a:lstStyle/>
          <a:p>
            <a:pPr eaLnBrk="1" hangingPunct="1"/>
            <a:endParaRPr lang="en-US" altLang="en-US"/>
          </a:p>
        </p:txBody>
      </p:sp>
      <p:pic>
        <p:nvPicPr>
          <p:cNvPr id="19459" name="Picture 4" descr="1">
            <a:extLst>
              <a:ext uri="{FF2B5EF4-FFF2-40B4-BE49-F238E27FC236}">
                <a16:creationId xmlns:a16="http://schemas.microsoft.com/office/drawing/2014/main" id="{B94D6357-F377-2E4E-BBA5-2C02D57522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4300" y="0"/>
            <a:ext cx="22082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D6224025-B5CA-DA47-8846-39F9A771CA94}"/>
              </a:ext>
            </a:extLst>
          </p:cNvPr>
          <p:cNvSpPr>
            <a:spLocks noGrp="1" noChangeArrowheads="1"/>
          </p:cNvSpPr>
          <p:nvPr>
            <p:ph type="title"/>
          </p:nvPr>
        </p:nvSpPr>
        <p:spPr/>
        <p:txBody>
          <a:bodyPr/>
          <a:lstStyle/>
          <a:p>
            <a:pPr eaLnBrk="1" hangingPunct="1"/>
            <a:r>
              <a:rPr lang="en-US" altLang="en-US"/>
              <a:t>Self-splicing introns </a:t>
            </a:r>
          </a:p>
        </p:txBody>
      </p:sp>
      <p:sp>
        <p:nvSpPr>
          <p:cNvPr id="21506" name="Rectangle 3">
            <a:extLst>
              <a:ext uri="{FF2B5EF4-FFF2-40B4-BE49-F238E27FC236}">
                <a16:creationId xmlns:a16="http://schemas.microsoft.com/office/drawing/2014/main" id="{3CC4174B-A79D-004E-A4CD-5C907C0F3BB8}"/>
              </a:ext>
            </a:extLst>
          </p:cNvPr>
          <p:cNvSpPr>
            <a:spLocks noGrp="1" noChangeArrowheads="1"/>
          </p:cNvSpPr>
          <p:nvPr>
            <p:ph type="body" idx="1"/>
          </p:nvPr>
        </p:nvSpPr>
        <p:spPr/>
        <p:txBody>
          <a:bodyPr/>
          <a:lstStyle/>
          <a:p>
            <a:pPr eaLnBrk="1" hangingPunct="1"/>
            <a:endParaRPr lang="en-US" altLang="en-US"/>
          </a:p>
        </p:txBody>
      </p:sp>
      <p:pic>
        <p:nvPicPr>
          <p:cNvPr id="21507" name="Picture 4" descr="1">
            <a:extLst>
              <a:ext uri="{FF2B5EF4-FFF2-40B4-BE49-F238E27FC236}">
                <a16:creationId xmlns:a16="http://schemas.microsoft.com/office/drawing/2014/main" id="{C3ED0315-C424-F74A-89CC-1925426218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025" y="1839913"/>
            <a:ext cx="8259763" cy="485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0464CD9A-F693-AA4A-870B-93BF28CE5C2C}"/>
              </a:ext>
            </a:extLst>
          </p:cNvPr>
          <p:cNvSpPr>
            <a:spLocks noGrp="1" noChangeArrowheads="1"/>
          </p:cNvSpPr>
          <p:nvPr>
            <p:ph type="title"/>
          </p:nvPr>
        </p:nvSpPr>
        <p:spPr>
          <a:xfrm>
            <a:off x="330200" y="120650"/>
            <a:ext cx="7772400" cy="952500"/>
          </a:xfrm>
        </p:spPr>
        <p:txBody>
          <a:bodyPr/>
          <a:lstStyle/>
          <a:p>
            <a:pPr algn="l" eaLnBrk="1" hangingPunct="1"/>
            <a:r>
              <a:rPr lang="en-US" altLang="en-US"/>
              <a:t>Group II intron</a:t>
            </a:r>
          </a:p>
        </p:txBody>
      </p:sp>
      <p:pic>
        <p:nvPicPr>
          <p:cNvPr id="23554" name="Picture 4" descr="IntronGroupII">
            <a:extLst>
              <a:ext uri="{FF2B5EF4-FFF2-40B4-BE49-F238E27FC236}">
                <a16:creationId xmlns:a16="http://schemas.microsoft.com/office/drawing/2014/main" id="{8E3917B0-3A5E-7E44-9EE8-8F91E6E896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8913" y="1135063"/>
            <a:ext cx="5995987" cy="552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DC565290-8E77-3C46-9108-04B10149C41C}"/>
              </a:ext>
            </a:extLst>
          </p:cNvPr>
          <p:cNvSpPr>
            <a:spLocks noGrp="1" noChangeArrowheads="1"/>
          </p:cNvSpPr>
          <p:nvPr>
            <p:ph type="title"/>
          </p:nvPr>
        </p:nvSpPr>
        <p:spPr>
          <a:xfrm>
            <a:off x="685800" y="374650"/>
            <a:ext cx="7772400" cy="1143000"/>
          </a:xfrm>
        </p:spPr>
        <p:txBody>
          <a:bodyPr/>
          <a:lstStyle/>
          <a:p>
            <a:r>
              <a:rPr lang="en-US" altLang="en-US"/>
              <a:t>Pro-RNA world</a:t>
            </a:r>
          </a:p>
        </p:txBody>
      </p:sp>
      <p:sp>
        <p:nvSpPr>
          <p:cNvPr id="27650" name="Content Placeholder 2">
            <a:extLst>
              <a:ext uri="{FF2B5EF4-FFF2-40B4-BE49-F238E27FC236}">
                <a16:creationId xmlns:a16="http://schemas.microsoft.com/office/drawing/2014/main" id="{A5EA6086-B2C0-634A-B235-4037DA70C9B5}"/>
              </a:ext>
            </a:extLst>
          </p:cNvPr>
          <p:cNvSpPr>
            <a:spLocks noGrp="1" noChangeArrowheads="1"/>
          </p:cNvSpPr>
          <p:nvPr>
            <p:ph idx="1"/>
          </p:nvPr>
        </p:nvSpPr>
        <p:spPr>
          <a:xfrm>
            <a:off x="685800" y="1752599"/>
            <a:ext cx="7772400" cy="4858407"/>
          </a:xfrm>
        </p:spPr>
        <p:txBody>
          <a:bodyPr/>
          <a:lstStyle/>
          <a:p>
            <a:r>
              <a:rPr lang="en-US" altLang="en-US" dirty="0"/>
              <a:t>RNA connects Information Storage (DNA) and catalysis (Protein) </a:t>
            </a:r>
            <a:br>
              <a:rPr lang="en-US" altLang="en-US" dirty="0"/>
            </a:br>
            <a:r>
              <a:rPr lang="en-US" altLang="en-US" sz="2000" dirty="0"/>
              <a:t>One could envision the DNA and protein polymers added to the RNA world </a:t>
            </a:r>
          </a:p>
          <a:p>
            <a:r>
              <a:rPr lang="en-US" altLang="en-US" dirty="0"/>
              <a:t>RNA can be genetic material </a:t>
            </a:r>
          </a:p>
          <a:p>
            <a:r>
              <a:rPr lang="en-US" altLang="en-US" dirty="0"/>
              <a:t>RNA can be an enzyme</a:t>
            </a:r>
          </a:p>
          <a:p>
            <a:r>
              <a:rPr lang="en-US" altLang="en-US" dirty="0"/>
              <a:t>Many cofactors are ribonucleotides, which has been interpreted as a remnant from the RNA world</a:t>
            </a:r>
          </a:p>
          <a:p>
            <a:endParaRPr lang="en-US"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66A89-F3E5-F14B-B38A-ABEEB32F8E3A}"/>
              </a:ext>
            </a:extLst>
          </p:cNvPr>
          <p:cNvSpPr>
            <a:spLocks noGrp="1"/>
          </p:cNvSpPr>
          <p:nvPr>
            <p:ph type="title"/>
          </p:nvPr>
        </p:nvSpPr>
        <p:spPr>
          <a:xfrm>
            <a:off x="126123" y="609600"/>
            <a:ext cx="8923283" cy="1143000"/>
          </a:xfrm>
        </p:spPr>
        <p:txBody>
          <a:bodyPr/>
          <a:lstStyle/>
          <a:p>
            <a:r>
              <a:rPr lang="en-US" sz="3600" dirty="0"/>
              <a:t>Can you name some cofactors that might be remnants from the RNA world?  </a:t>
            </a:r>
          </a:p>
        </p:txBody>
      </p:sp>
      <p:sp>
        <p:nvSpPr>
          <p:cNvPr id="3" name="Content Placeholder 2">
            <a:extLst>
              <a:ext uri="{FF2B5EF4-FFF2-40B4-BE49-F238E27FC236}">
                <a16:creationId xmlns:a16="http://schemas.microsoft.com/office/drawing/2014/main" id="{E3874510-7EF2-6D44-88C3-B597E1563690}"/>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779314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66A89-F3E5-F14B-B38A-ABEEB32F8E3A}"/>
              </a:ext>
            </a:extLst>
          </p:cNvPr>
          <p:cNvSpPr>
            <a:spLocks noGrp="1"/>
          </p:cNvSpPr>
          <p:nvPr>
            <p:ph type="title"/>
          </p:nvPr>
        </p:nvSpPr>
        <p:spPr>
          <a:xfrm>
            <a:off x="126123" y="609600"/>
            <a:ext cx="8923283" cy="1143000"/>
          </a:xfrm>
        </p:spPr>
        <p:txBody>
          <a:bodyPr/>
          <a:lstStyle/>
          <a:p>
            <a:r>
              <a:rPr lang="en-US" sz="3600" dirty="0"/>
              <a:t>Can you name some cofactors that might be remnants from the RNA world?  </a:t>
            </a:r>
          </a:p>
        </p:txBody>
      </p:sp>
      <p:sp>
        <p:nvSpPr>
          <p:cNvPr id="3" name="Content Placeholder 2">
            <a:extLst>
              <a:ext uri="{FF2B5EF4-FFF2-40B4-BE49-F238E27FC236}">
                <a16:creationId xmlns:a16="http://schemas.microsoft.com/office/drawing/2014/main" id="{E3874510-7EF2-6D44-88C3-B597E1563690}"/>
              </a:ext>
            </a:extLst>
          </p:cNvPr>
          <p:cNvSpPr>
            <a:spLocks noGrp="1"/>
          </p:cNvSpPr>
          <p:nvPr>
            <p:ph idx="1"/>
          </p:nvPr>
        </p:nvSpPr>
        <p:spPr>
          <a:xfrm>
            <a:off x="948996" y="2038165"/>
            <a:ext cx="8458200" cy="4114800"/>
          </a:xfrm>
        </p:spPr>
        <p:txBody>
          <a:bodyPr/>
          <a:lstStyle/>
          <a:p>
            <a:r>
              <a:rPr lang="en-US" dirty="0">
                <a:hlinkClick r:id="rId2"/>
              </a:rPr>
              <a:t> ATP</a:t>
            </a:r>
            <a:r>
              <a:rPr lang="en-US" dirty="0"/>
              <a:t> </a:t>
            </a:r>
          </a:p>
          <a:p>
            <a:r>
              <a:rPr lang="en-US" dirty="0">
                <a:hlinkClick r:id="rId3"/>
              </a:rPr>
              <a:t> Nicotinamide adenine dinucleotide phosphate (NADP</a:t>
            </a:r>
            <a:r>
              <a:rPr lang="en-US" baseline="30000" dirty="0">
                <a:hlinkClick r:id="rId3"/>
              </a:rPr>
              <a:t>+</a:t>
            </a:r>
            <a:r>
              <a:rPr lang="en-US" dirty="0">
                <a:hlinkClick r:id="rId3"/>
              </a:rPr>
              <a:t>) </a:t>
            </a:r>
            <a:endParaRPr lang="en-US" dirty="0"/>
          </a:p>
          <a:p>
            <a:r>
              <a:rPr lang="en-US" dirty="0">
                <a:hlinkClick r:id="rId4" tooltip="Nicotinamide adenine dinucleotide"/>
              </a:rPr>
              <a:t> NAD</a:t>
            </a:r>
            <a:r>
              <a:rPr lang="en-US" baseline="30000" dirty="0"/>
              <a:t>+</a:t>
            </a:r>
          </a:p>
          <a:p>
            <a:r>
              <a:rPr lang="en-US" dirty="0">
                <a:hlinkClick r:id="rId5"/>
              </a:rPr>
              <a:t> Flavin Mono Nucleotide </a:t>
            </a:r>
            <a:endParaRPr lang="en-US" dirty="0"/>
          </a:p>
          <a:p>
            <a:r>
              <a:rPr lang="en-US" dirty="0"/>
              <a:t> </a:t>
            </a:r>
            <a:r>
              <a:rPr lang="en-US" dirty="0">
                <a:hlinkClick r:id="rId6" tooltip="Acetyl-CoA"/>
              </a:rPr>
              <a:t>acetyl-CoA</a:t>
            </a:r>
            <a:r>
              <a:rPr lang="en-US" dirty="0"/>
              <a:t> </a:t>
            </a:r>
          </a:p>
          <a:p>
            <a:r>
              <a:rPr lang="en-US" dirty="0"/>
              <a:t> </a:t>
            </a:r>
            <a:r>
              <a:rPr lang="en-US" dirty="0">
                <a:hlinkClick r:id="rId7" tooltip="Flavin adenine dinucleotide"/>
              </a:rPr>
              <a:t>FADH</a:t>
            </a:r>
            <a:endParaRPr lang="en-US" dirty="0"/>
          </a:p>
          <a:p>
            <a:r>
              <a:rPr lang="en-US" dirty="0"/>
              <a:t>coenzyme  </a:t>
            </a:r>
            <a:r>
              <a:rPr lang="en-US" dirty="0">
                <a:hlinkClick r:id="rId8" tooltip="Coenzyme F420"/>
              </a:rPr>
              <a:t>F420</a:t>
            </a:r>
            <a:r>
              <a:rPr lang="en-US" dirty="0"/>
              <a:t> (in methanogenesis)</a:t>
            </a:r>
          </a:p>
        </p:txBody>
      </p:sp>
    </p:spTree>
    <p:extLst>
      <p:ext uri="{BB962C8B-B14F-4D97-AF65-F5344CB8AC3E}">
        <p14:creationId xmlns:p14="http://schemas.microsoft.com/office/powerpoint/2010/main" val="3265827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617EBCB5-349F-8046-A57A-B5AE7F495323}"/>
              </a:ext>
            </a:extLst>
          </p:cNvPr>
          <p:cNvSpPr>
            <a:spLocks noGrp="1" noChangeArrowheads="1"/>
          </p:cNvSpPr>
          <p:nvPr>
            <p:ph type="title"/>
          </p:nvPr>
        </p:nvSpPr>
        <p:spPr>
          <a:xfrm>
            <a:off x="685800" y="0"/>
            <a:ext cx="7772400" cy="1143000"/>
          </a:xfrm>
        </p:spPr>
        <p:txBody>
          <a:bodyPr/>
          <a:lstStyle/>
          <a:p>
            <a:r>
              <a:rPr lang="en-US" altLang="en-US"/>
              <a:t>Contra-RNA world</a:t>
            </a:r>
          </a:p>
        </p:txBody>
      </p:sp>
      <p:sp>
        <p:nvSpPr>
          <p:cNvPr id="28674" name="Content Placeholder 2">
            <a:extLst>
              <a:ext uri="{FF2B5EF4-FFF2-40B4-BE49-F238E27FC236}">
                <a16:creationId xmlns:a16="http://schemas.microsoft.com/office/drawing/2014/main" id="{8841F2F3-EBDD-3342-929C-F139DF15A49B}"/>
              </a:ext>
            </a:extLst>
          </p:cNvPr>
          <p:cNvSpPr>
            <a:spLocks noGrp="1" noChangeArrowheads="1"/>
          </p:cNvSpPr>
          <p:nvPr>
            <p:ph idx="1"/>
          </p:nvPr>
        </p:nvSpPr>
        <p:spPr>
          <a:xfrm>
            <a:off x="200722" y="1143000"/>
            <a:ext cx="8943278" cy="4114800"/>
          </a:xfrm>
        </p:spPr>
        <p:txBody>
          <a:bodyPr/>
          <a:lstStyle/>
          <a:p>
            <a:r>
              <a:rPr lang="en-US" altLang="en-US" dirty="0"/>
              <a:t>RNA is reactive and instable </a:t>
            </a:r>
            <a:br>
              <a:rPr lang="en-US" altLang="en-US" dirty="0"/>
            </a:br>
            <a:r>
              <a:rPr lang="en-US" altLang="en-US" sz="1800" dirty="0"/>
              <a:t>(</a:t>
            </a:r>
            <a:r>
              <a:rPr lang="en-US" altLang="en-US" sz="1800" b="1" dirty="0"/>
              <a:t>D</a:t>
            </a:r>
            <a:r>
              <a:rPr lang="en-US" altLang="en-US" sz="1800" dirty="0"/>
              <a:t>NA is more stable – the OH group on C2 is rather reactive)</a:t>
            </a:r>
          </a:p>
          <a:p>
            <a:r>
              <a:rPr lang="en-US" altLang="en-US" dirty="0"/>
              <a:t>RNA catalysts are slow </a:t>
            </a:r>
          </a:p>
          <a:p>
            <a:r>
              <a:rPr lang="en-US" altLang="en-US" dirty="0"/>
              <a:t>RNA is not a likely product of prebiotic synthesis </a:t>
            </a:r>
            <a:br>
              <a:rPr lang="en-US" altLang="en-US" dirty="0"/>
            </a:br>
            <a:r>
              <a:rPr lang="en-US" altLang="en-US" sz="1800" dirty="0"/>
              <a:t>The first self replicating RNA would need plenty of </a:t>
            </a:r>
            <a:br>
              <a:rPr lang="en-US" altLang="en-US" sz="1800" dirty="0"/>
            </a:br>
            <a:r>
              <a:rPr lang="en-US" altLang="en-US" sz="1800" dirty="0"/>
              <a:t>activated nucleotides.  Even small contaminations </a:t>
            </a:r>
            <a:br>
              <a:rPr lang="en-US" altLang="en-US" sz="1800" dirty="0"/>
            </a:br>
            <a:r>
              <a:rPr lang="en-US" altLang="en-US" sz="1800" dirty="0"/>
              <a:t>with the stereoisomer kills replication.  </a:t>
            </a:r>
          </a:p>
          <a:p>
            <a:r>
              <a:rPr lang="en-US" altLang="en-US" dirty="0"/>
              <a:t>The primordial soup would </a:t>
            </a:r>
            <a:br>
              <a:rPr lang="en-US" altLang="en-US" dirty="0"/>
            </a:br>
            <a:r>
              <a:rPr lang="en-US" altLang="en-US" dirty="0"/>
              <a:t>have been too diluted </a:t>
            </a:r>
            <a:br>
              <a:rPr lang="en-US" altLang="en-US" dirty="0"/>
            </a:br>
            <a:r>
              <a:rPr lang="en-US" altLang="en-US" sz="2000" dirty="0"/>
              <a:t>-&gt; primordial pizza (sandwich) reactants </a:t>
            </a:r>
            <a:br>
              <a:rPr lang="en-US" altLang="en-US" sz="2000" dirty="0"/>
            </a:br>
            <a:r>
              <a:rPr lang="en-US" altLang="en-US" sz="2000" dirty="0"/>
              <a:t>bound to surface  </a:t>
            </a:r>
          </a:p>
        </p:txBody>
      </p:sp>
      <p:pic>
        <p:nvPicPr>
          <p:cNvPr id="28675" name="Picture 3">
            <a:extLst>
              <a:ext uri="{FF2B5EF4-FFF2-40B4-BE49-F238E27FC236}">
                <a16:creationId xmlns:a16="http://schemas.microsoft.com/office/drawing/2014/main" id="{74367861-586E-8448-AE7F-7D767DC1DC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6200" y="3924300"/>
            <a:ext cx="2717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62E5219-08DF-EB46-AD2B-50F9977DC6BB}"/>
              </a:ext>
            </a:extLst>
          </p:cNvPr>
          <p:cNvGrpSpPr/>
          <p:nvPr/>
        </p:nvGrpSpPr>
        <p:grpSpPr>
          <a:xfrm>
            <a:off x="2911042" y="170526"/>
            <a:ext cx="5473591" cy="3324687"/>
            <a:chOff x="2137461" y="1913752"/>
            <a:chExt cx="5734050" cy="3649505"/>
          </a:xfrm>
        </p:grpSpPr>
        <p:pic>
          <p:nvPicPr>
            <p:cNvPr id="4" name="Picture 3">
              <a:extLst>
                <a:ext uri="{FF2B5EF4-FFF2-40B4-BE49-F238E27FC236}">
                  <a16:creationId xmlns:a16="http://schemas.microsoft.com/office/drawing/2014/main" id="{EEA52D2A-6466-F74D-9965-27466EEE3E9C}"/>
                </a:ext>
              </a:extLst>
            </p:cNvPr>
            <p:cNvPicPr>
              <a:picLocks noChangeAspect="1"/>
            </p:cNvPicPr>
            <p:nvPr/>
          </p:nvPicPr>
          <p:blipFill>
            <a:blip r:embed="rId3"/>
            <a:stretch>
              <a:fillRect/>
            </a:stretch>
          </p:blipFill>
          <p:spPr>
            <a:xfrm>
              <a:off x="2137461" y="1913752"/>
              <a:ext cx="5734050" cy="3649505"/>
            </a:xfrm>
            <a:prstGeom prst="rect">
              <a:avLst/>
            </a:prstGeom>
          </p:spPr>
        </p:pic>
        <p:sp>
          <p:nvSpPr>
            <p:cNvPr id="5" name="Donut 4">
              <a:extLst>
                <a:ext uri="{FF2B5EF4-FFF2-40B4-BE49-F238E27FC236}">
                  <a16:creationId xmlns:a16="http://schemas.microsoft.com/office/drawing/2014/main" id="{1E5BCEB4-C921-1942-A232-232153A21B5A}"/>
                </a:ext>
              </a:extLst>
            </p:cNvPr>
            <p:cNvSpPr/>
            <p:nvPr/>
          </p:nvSpPr>
          <p:spPr>
            <a:xfrm>
              <a:off x="3920181" y="2102726"/>
              <a:ext cx="2168611" cy="2786342"/>
            </a:xfrm>
            <a:prstGeom prst="donut">
              <a:avLst>
                <a:gd name="adj" fmla="val 28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cs typeface="Lucida Sans Unicode"/>
              </a:endParaRPr>
            </a:p>
          </p:txBody>
        </p:sp>
        <p:sp>
          <p:nvSpPr>
            <p:cNvPr id="3" name="TextBox 2">
              <a:extLst>
                <a:ext uri="{FF2B5EF4-FFF2-40B4-BE49-F238E27FC236}">
                  <a16:creationId xmlns:a16="http://schemas.microsoft.com/office/drawing/2014/main" id="{B635E82B-C795-3D4C-AC24-4D3602F8EF5B}"/>
                </a:ext>
              </a:extLst>
            </p:cNvPr>
            <p:cNvSpPr txBox="1"/>
            <p:nvPr/>
          </p:nvSpPr>
          <p:spPr>
            <a:xfrm>
              <a:off x="5255172" y="3657599"/>
              <a:ext cx="356188" cy="461665"/>
            </a:xfrm>
            <a:prstGeom prst="rect">
              <a:avLst/>
            </a:prstGeom>
            <a:solidFill>
              <a:schemeClr val="bg1">
                <a:alpha val="37000"/>
              </a:schemeClr>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Lucida Sans Unicode"/>
                </a:rPr>
                <a:t>1</a:t>
              </a:r>
            </a:p>
          </p:txBody>
        </p:sp>
        <p:sp>
          <p:nvSpPr>
            <p:cNvPr id="6" name="TextBox 5">
              <a:extLst>
                <a:ext uri="{FF2B5EF4-FFF2-40B4-BE49-F238E27FC236}">
                  <a16:creationId xmlns:a16="http://schemas.microsoft.com/office/drawing/2014/main" id="{57CC37AB-77C2-0B4F-8354-EC7AA2DA063B}"/>
                </a:ext>
              </a:extLst>
            </p:cNvPr>
            <p:cNvSpPr txBox="1"/>
            <p:nvPr/>
          </p:nvSpPr>
          <p:spPr>
            <a:xfrm>
              <a:off x="5000882" y="3195934"/>
              <a:ext cx="356188" cy="461665"/>
            </a:xfrm>
            <a:prstGeom prst="rect">
              <a:avLst/>
            </a:prstGeom>
            <a:solidFill>
              <a:schemeClr val="bg1">
                <a:alpha val="37000"/>
              </a:schemeClr>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Lucida Sans Unicode"/>
                </a:rPr>
                <a:t>2</a:t>
              </a:r>
            </a:p>
          </p:txBody>
        </p:sp>
        <p:sp>
          <p:nvSpPr>
            <p:cNvPr id="7" name="TextBox 6">
              <a:extLst>
                <a:ext uri="{FF2B5EF4-FFF2-40B4-BE49-F238E27FC236}">
                  <a16:creationId xmlns:a16="http://schemas.microsoft.com/office/drawing/2014/main" id="{40490D22-42A9-054B-B3FF-2F75DE9197FE}"/>
                </a:ext>
              </a:extLst>
            </p:cNvPr>
            <p:cNvSpPr txBox="1"/>
            <p:nvPr/>
          </p:nvSpPr>
          <p:spPr>
            <a:xfrm>
              <a:off x="4593745" y="3195934"/>
              <a:ext cx="356188" cy="461665"/>
            </a:xfrm>
            <a:prstGeom prst="rect">
              <a:avLst/>
            </a:prstGeom>
            <a:solidFill>
              <a:schemeClr val="bg1">
                <a:alpha val="37000"/>
              </a:schemeClr>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Lucida Sans Unicode"/>
                </a:rPr>
                <a:t>3</a:t>
              </a:r>
            </a:p>
          </p:txBody>
        </p:sp>
        <p:sp>
          <p:nvSpPr>
            <p:cNvPr id="8" name="TextBox 7">
              <a:extLst>
                <a:ext uri="{FF2B5EF4-FFF2-40B4-BE49-F238E27FC236}">
                  <a16:creationId xmlns:a16="http://schemas.microsoft.com/office/drawing/2014/main" id="{3B152F82-698C-A34E-8127-4A531A756EFB}"/>
                </a:ext>
              </a:extLst>
            </p:cNvPr>
            <p:cNvSpPr txBox="1"/>
            <p:nvPr/>
          </p:nvSpPr>
          <p:spPr>
            <a:xfrm>
              <a:off x="4427980" y="3580836"/>
              <a:ext cx="356188" cy="461665"/>
            </a:xfrm>
            <a:prstGeom prst="rect">
              <a:avLst/>
            </a:prstGeom>
            <a:solidFill>
              <a:schemeClr val="bg1">
                <a:alpha val="37000"/>
              </a:schemeClr>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Lucida Sans Unicode"/>
                </a:rPr>
                <a:t>4</a:t>
              </a:r>
            </a:p>
          </p:txBody>
        </p:sp>
        <p:sp>
          <p:nvSpPr>
            <p:cNvPr id="9" name="TextBox 8">
              <a:extLst>
                <a:ext uri="{FF2B5EF4-FFF2-40B4-BE49-F238E27FC236}">
                  <a16:creationId xmlns:a16="http://schemas.microsoft.com/office/drawing/2014/main" id="{26193A06-244C-F54D-B5CB-4D52780E763C}"/>
                </a:ext>
              </a:extLst>
            </p:cNvPr>
            <p:cNvSpPr txBox="1"/>
            <p:nvPr/>
          </p:nvSpPr>
          <p:spPr>
            <a:xfrm>
              <a:off x="4714431" y="4000642"/>
              <a:ext cx="356188" cy="461665"/>
            </a:xfrm>
            <a:prstGeom prst="rect">
              <a:avLst/>
            </a:prstGeom>
            <a:solidFill>
              <a:schemeClr val="bg1">
                <a:alpha val="37000"/>
              </a:schemeClr>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Lucida Sans Unicode"/>
                </a:rPr>
                <a:t>5</a:t>
              </a:r>
            </a:p>
          </p:txBody>
        </p:sp>
        <p:sp>
          <p:nvSpPr>
            <p:cNvPr id="10" name="TextBox 9">
              <a:extLst>
                <a:ext uri="{FF2B5EF4-FFF2-40B4-BE49-F238E27FC236}">
                  <a16:creationId xmlns:a16="http://schemas.microsoft.com/office/drawing/2014/main" id="{E88FC7F6-5217-084D-AD96-E7220A6D6C6B}"/>
                </a:ext>
              </a:extLst>
            </p:cNvPr>
            <p:cNvSpPr txBox="1"/>
            <p:nvPr/>
          </p:nvSpPr>
          <p:spPr>
            <a:xfrm>
              <a:off x="4403622" y="4396464"/>
              <a:ext cx="356188" cy="461665"/>
            </a:xfrm>
            <a:prstGeom prst="rect">
              <a:avLst/>
            </a:prstGeom>
            <a:solidFill>
              <a:schemeClr val="bg1">
                <a:alpha val="37000"/>
              </a:schemeClr>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Lucida Sans Unicode"/>
                </a:rPr>
                <a:t>6</a:t>
              </a:r>
            </a:p>
          </p:txBody>
        </p:sp>
      </p:grpSp>
      <p:sp>
        <p:nvSpPr>
          <p:cNvPr id="13" name="TextBox 12">
            <a:extLst>
              <a:ext uri="{FF2B5EF4-FFF2-40B4-BE49-F238E27FC236}">
                <a16:creationId xmlns:a16="http://schemas.microsoft.com/office/drawing/2014/main" id="{B62BE3CB-FF52-3645-94B6-B98CD730CF94}"/>
              </a:ext>
            </a:extLst>
          </p:cNvPr>
          <p:cNvSpPr txBox="1"/>
          <p:nvPr/>
        </p:nvSpPr>
        <p:spPr>
          <a:xfrm>
            <a:off x="4230181" y="3845857"/>
            <a:ext cx="4738993"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Lucida Sans Unicode"/>
              </a:rPr>
              <a:t>beta 1-4 glycosidic bonds </a:t>
            </a:r>
          </a:p>
        </p:txBody>
      </p:sp>
      <p:pic>
        <p:nvPicPr>
          <p:cNvPr id="15" name="Picture 14">
            <a:extLst>
              <a:ext uri="{FF2B5EF4-FFF2-40B4-BE49-F238E27FC236}">
                <a16:creationId xmlns:a16="http://schemas.microsoft.com/office/drawing/2014/main" id="{DC700732-E695-1E46-8CBA-334FF2A71534}"/>
              </a:ext>
            </a:extLst>
          </p:cNvPr>
          <p:cNvPicPr>
            <a:picLocks noChangeAspect="1"/>
          </p:cNvPicPr>
          <p:nvPr/>
        </p:nvPicPr>
        <p:blipFill>
          <a:blip r:embed="rId4"/>
          <a:stretch>
            <a:fillRect/>
          </a:stretch>
        </p:blipFill>
        <p:spPr>
          <a:xfrm>
            <a:off x="300762" y="510890"/>
            <a:ext cx="2288795" cy="3121572"/>
          </a:xfrm>
          <a:prstGeom prst="rect">
            <a:avLst/>
          </a:prstGeom>
        </p:spPr>
      </p:pic>
      <p:sp>
        <p:nvSpPr>
          <p:cNvPr id="16" name="TextBox 15">
            <a:extLst>
              <a:ext uri="{FF2B5EF4-FFF2-40B4-BE49-F238E27FC236}">
                <a16:creationId xmlns:a16="http://schemas.microsoft.com/office/drawing/2014/main" id="{425A3C8A-2100-4C40-8FD2-900176B081EE}"/>
              </a:ext>
            </a:extLst>
          </p:cNvPr>
          <p:cNvSpPr txBox="1"/>
          <p:nvPr/>
        </p:nvSpPr>
        <p:spPr>
          <a:xfrm>
            <a:off x="0" y="3752193"/>
            <a:ext cx="2462534"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Lucida Sans Unicode"/>
              </a:rPr>
              <a:t>Fisher projection</a:t>
            </a:r>
          </a:p>
        </p:txBody>
      </p:sp>
      <p:pic>
        <p:nvPicPr>
          <p:cNvPr id="65540" name="Picture 4">
            <a:extLst>
              <a:ext uri="{FF2B5EF4-FFF2-40B4-BE49-F238E27FC236}">
                <a16:creationId xmlns:a16="http://schemas.microsoft.com/office/drawing/2014/main" id="{BDE3FFCF-CA71-E94D-A260-933D12F259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904" y="4170475"/>
            <a:ext cx="3109806" cy="251699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a:extLst>
              <a:ext uri="{FF2B5EF4-FFF2-40B4-BE49-F238E27FC236}">
                <a16:creationId xmlns:a16="http://schemas.microsoft.com/office/drawing/2014/main" id="{7BCDA334-57BD-B64C-B200-4D6EB6D05C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6055" y="4326300"/>
            <a:ext cx="3109806" cy="2516999"/>
          </a:xfrm>
          <a:prstGeom prst="rect">
            <a:avLst/>
          </a:prstGeom>
          <a:noFill/>
          <a:extLst>
            <a:ext uri="{909E8E84-426E-40DD-AFC4-6F175D3DCCD1}">
              <a14:hiddenFill xmlns:a14="http://schemas.microsoft.com/office/drawing/2010/main">
                <a:solidFill>
                  <a:srgbClr val="FFFFFF"/>
                </a:solidFill>
              </a14:hiddenFill>
            </a:ext>
          </a:extLst>
        </p:spPr>
      </p:pic>
      <p:sp>
        <p:nvSpPr>
          <p:cNvPr id="21" name="Donut 20">
            <a:extLst>
              <a:ext uri="{FF2B5EF4-FFF2-40B4-BE49-F238E27FC236}">
                <a16:creationId xmlns:a16="http://schemas.microsoft.com/office/drawing/2014/main" id="{E2CCFB8A-3980-7345-BB5A-6E9188E44C1F}"/>
              </a:ext>
            </a:extLst>
          </p:cNvPr>
          <p:cNvSpPr/>
          <p:nvPr/>
        </p:nvSpPr>
        <p:spPr>
          <a:xfrm>
            <a:off x="2972452" y="4880606"/>
            <a:ext cx="1170515" cy="704193"/>
          </a:xfrm>
          <a:prstGeom prst="donut">
            <a:avLst>
              <a:gd name="adj" fmla="val 28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cs typeface="Lucida Sans Unicode"/>
            </a:endParaRPr>
          </a:p>
        </p:txBody>
      </p:sp>
    </p:spTree>
    <p:extLst>
      <p:ext uri="{BB962C8B-B14F-4D97-AF65-F5344CB8AC3E}">
        <p14:creationId xmlns:p14="http://schemas.microsoft.com/office/powerpoint/2010/main" val="1798912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735E6285-E8CF-824B-AB16-1F2B1BE05C46}"/>
              </a:ext>
            </a:extLst>
          </p:cNvPr>
          <p:cNvSpPr>
            <a:spLocks noGrp="1" noChangeArrowheads="1"/>
          </p:cNvSpPr>
          <p:nvPr>
            <p:ph type="title"/>
          </p:nvPr>
        </p:nvSpPr>
        <p:spPr/>
        <p:txBody>
          <a:bodyPr/>
          <a:lstStyle/>
          <a:p>
            <a:endParaRPr lang="en-US" altLang="en-US"/>
          </a:p>
        </p:txBody>
      </p:sp>
      <p:pic>
        <p:nvPicPr>
          <p:cNvPr id="29700" name="Picture 3">
            <a:extLst>
              <a:ext uri="{FF2B5EF4-FFF2-40B4-BE49-F238E27FC236}">
                <a16:creationId xmlns:a16="http://schemas.microsoft.com/office/drawing/2014/main" id="{17ADCE57-B569-934C-A95A-74FE839EE1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756" y="706437"/>
            <a:ext cx="5541963" cy="554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a:extLst>
              <a:ext uri="{FF2B5EF4-FFF2-40B4-BE49-F238E27FC236}">
                <a16:creationId xmlns:a16="http://schemas.microsoft.com/office/drawing/2014/main" id="{8643FA6A-FBC1-8147-A672-D53311354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9339" y="-152041"/>
            <a:ext cx="5097516" cy="22301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B30B703-C7DE-9F4B-ABBB-2B1FFC829C8D}"/>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454826" y="2235778"/>
            <a:ext cx="3542029" cy="46222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7ED7A-B95F-DE4C-BCA7-A695187B8F0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AA179D4-3819-5542-AF12-AD02CFF630B1}"/>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BA792099-B7AD-8A4F-BC85-013864EDBA44}"/>
              </a:ext>
            </a:extLst>
          </p:cNvPr>
          <p:cNvPicPr>
            <a:picLocks noChangeAspect="1"/>
          </p:cNvPicPr>
          <p:nvPr/>
        </p:nvPicPr>
        <p:blipFill rotWithShape="1">
          <a:blip r:embed="rId2"/>
          <a:srcRect l="14415" t="8122" r="3086" b="7280"/>
          <a:stretch/>
        </p:blipFill>
        <p:spPr>
          <a:xfrm>
            <a:off x="147145" y="-66074"/>
            <a:ext cx="4214648" cy="5801711"/>
          </a:xfrm>
          <a:prstGeom prst="rect">
            <a:avLst/>
          </a:prstGeom>
        </p:spPr>
      </p:pic>
      <p:sp>
        <p:nvSpPr>
          <p:cNvPr id="5" name="TextBox 4">
            <a:extLst>
              <a:ext uri="{FF2B5EF4-FFF2-40B4-BE49-F238E27FC236}">
                <a16:creationId xmlns:a16="http://schemas.microsoft.com/office/drawing/2014/main" id="{D8447E1E-E17C-DA49-8D4A-88059A29550A}"/>
              </a:ext>
            </a:extLst>
          </p:cNvPr>
          <p:cNvSpPr txBox="1"/>
          <p:nvPr/>
        </p:nvSpPr>
        <p:spPr>
          <a:xfrm>
            <a:off x="147145" y="5627657"/>
            <a:ext cx="4017446"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Lucida Sans Unicode"/>
              </a:rPr>
              <a:t>1HEW </a:t>
            </a:r>
            <a:r>
              <a:rPr kumimoji="0" lang="en-US" sz="2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Lucida Sans Unicode"/>
              </a:rPr>
              <a:t>Colomb</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Lucida Sans Unicode"/>
              </a:rPr>
              <a:t> surface with NAG </a:t>
            </a:r>
          </a:p>
        </p:txBody>
      </p:sp>
      <p:sp>
        <p:nvSpPr>
          <p:cNvPr id="6" name="TextBox 5">
            <a:extLst>
              <a:ext uri="{FF2B5EF4-FFF2-40B4-BE49-F238E27FC236}">
                <a16:creationId xmlns:a16="http://schemas.microsoft.com/office/drawing/2014/main" id="{C283A2CB-3064-654D-93DE-03E2AD7D6A6E}"/>
              </a:ext>
            </a:extLst>
          </p:cNvPr>
          <p:cNvSpPr txBox="1"/>
          <p:nvPr/>
        </p:nvSpPr>
        <p:spPr>
          <a:xfrm>
            <a:off x="304801" y="6166791"/>
            <a:ext cx="3459601"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Lucida Sans Unicode"/>
              </a:rPr>
              <a:t>blue: negative, red: positive </a:t>
            </a:r>
          </a:p>
        </p:txBody>
      </p:sp>
      <p:pic>
        <p:nvPicPr>
          <p:cNvPr id="7" name="Picture 6">
            <a:extLst>
              <a:ext uri="{FF2B5EF4-FFF2-40B4-BE49-F238E27FC236}">
                <a16:creationId xmlns:a16="http://schemas.microsoft.com/office/drawing/2014/main" id="{8F98348E-B265-3B4E-86A5-63703617BB16}"/>
              </a:ext>
            </a:extLst>
          </p:cNvPr>
          <p:cNvPicPr>
            <a:picLocks noChangeAspect="1"/>
          </p:cNvPicPr>
          <p:nvPr/>
        </p:nvPicPr>
        <p:blipFill>
          <a:blip r:embed="rId3"/>
          <a:stretch>
            <a:fillRect/>
          </a:stretch>
        </p:blipFill>
        <p:spPr>
          <a:xfrm>
            <a:off x="4274927" y="-172161"/>
            <a:ext cx="4214648" cy="5657608"/>
          </a:xfrm>
          <a:prstGeom prst="rect">
            <a:avLst/>
          </a:prstGeom>
        </p:spPr>
      </p:pic>
    </p:spTree>
    <p:extLst>
      <p:ext uri="{BB962C8B-B14F-4D97-AF65-F5344CB8AC3E}">
        <p14:creationId xmlns:p14="http://schemas.microsoft.com/office/powerpoint/2010/main" val="3089010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up of a molecule&#10;&#10;Description automatically generated">
            <a:extLst>
              <a:ext uri="{FF2B5EF4-FFF2-40B4-BE49-F238E27FC236}">
                <a16:creationId xmlns:a16="http://schemas.microsoft.com/office/drawing/2014/main" id="{75C904E1-9233-C11D-9D52-8A9D7682BED4}"/>
              </a:ext>
            </a:extLst>
          </p:cNvPr>
          <p:cNvPicPr>
            <a:picLocks noChangeAspect="1"/>
          </p:cNvPicPr>
          <p:nvPr/>
        </p:nvPicPr>
        <p:blipFill>
          <a:blip r:embed="rId2"/>
          <a:stretch>
            <a:fillRect/>
          </a:stretch>
        </p:blipFill>
        <p:spPr>
          <a:xfrm>
            <a:off x="197133" y="301855"/>
            <a:ext cx="4355073" cy="5360785"/>
          </a:xfrm>
          <a:prstGeom prst="rect">
            <a:avLst/>
          </a:prstGeom>
        </p:spPr>
      </p:pic>
      <p:sp>
        <p:nvSpPr>
          <p:cNvPr id="5" name="TextBox 4">
            <a:extLst>
              <a:ext uri="{FF2B5EF4-FFF2-40B4-BE49-F238E27FC236}">
                <a16:creationId xmlns:a16="http://schemas.microsoft.com/office/drawing/2014/main" id="{D8447E1E-E17C-DA49-8D4A-88059A29550A}"/>
              </a:ext>
            </a:extLst>
          </p:cNvPr>
          <p:cNvSpPr txBox="1"/>
          <p:nvPr/>
        </p:nvSpPr>
        <p:spPr>
          <a:xfrm>
            <a:off x="147145" y="5627657"/>
            <a:ext cx="4660250"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Lucida Sans Unicode"/>
              </a:rPr>
              <a:t>1HEW hydrophilicity surface with NAG </a:t>
            </a:r>
          </a:p>
        </p:txBody>
      </p:sp>
      <p:sp>
        <p:nvSpPr>
          <p:cNvPr id="6" name="TextBox 5">
            <a:extLst>
              <a:ext uri="{FF2B5EF4-FFF2-40B4-BE49-F238E27FC236}">
                <a16:creationId xmlns:a16="http://schemas.microsoft.com/office/drawing/2014/main" id="{C283A2CB-3064-654D-93DE-03E2AD7D6A6E}"/>
              </a:ext>
            </a:extLst>
          </p:cNvPr>
          <p:cNvSpPr txBox="1"/>
          <p:nvPr/>
        </p:nvSpPr>
        <p:spPr>
          <a:xfrm>
            <a:off x="304801" y="6166791"/>
            <a:ext cx="5057795"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Lucida Sans Unicode"/>
              </a:rPr>
              <a:t>brown: </a:t>
            </a:r>
            <a:r>
              <a:rPr kumimoji="0" lang="en-US" sz="2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Lucida Sans Unicode"/>
              </a:rPr>
              <a:t>hydicrophob</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Lucida Sans Unicode"/>
              </a:rPr>
              <a:t>, turquoise: hydrophilic </a:t>
            </a:r>
          </a:p>
        </p:txBody>
      </p:sp>
      <p:pic>
        <p:nvPicPr>
          <p:cNvPr id="7" name="Picture 6">
            <a:extLst>
              <a:ext uri="{FF2B5EF4-FFF2-40B4-BE49-F238E27FC236}">
                <a16:creationId xmlns:a16="http://schemas.microsoft.com/office/drawing/2014/main" id="{8F98348E-B265-3B4E-86A5-63703617BB16}"/>
              </a:ext>
            </a:extLst>
          </p:cNvPr>
          <p:cNvPicPr>
            <a:picLocks noChangeAspect="1"/>
          </p:cNvPicPr>
          <p:nvPr/>
        </p:nvPicPr>
        <p:blipFill>
          <a:blip r:embed="rId3"/>
          <a:stretch>
            <a:fillRect/>
          </a:stretch>
        </p:blipFill>
        <p:spPr>
          <a:xfrm>
            <a:off x="4274927" y="-172161"/>
            <a:ext cx="4214648" cy="5657608"/>
          </a:xfrm>
          <a:prstGeom prst="rect">
            <a:avLst/>
          </a:prstGeom>
        </p:spPr>
      </p:pic>
      <p:sp>
        <p:nvSpPr>
          <p:cNvPr id="9" name="Donut 8">
            <a:extLst>
              <a:ext uri="{FF2B5EF4-FFF2-40B4-BE49-F238E27FC236}">
                <a16:creationId xmlns:a16="http://schemas.microsoft.com/office/drawing/2014/main" id="{98E1E808-94E3-C147-AC73-C1F69B01EBE8}"/>
              </a:ext>
            </a:extLst>
          </p:cNvPr>
          <p:cNvSpPr/>
          <p:nvPr/>
        </p:nvSpPr>
        <p:spPr>
          <a:xfrm>
            <a:off x="5465379" y="3521457"/>
            <a:ext cx="998483" cy="714212"/>
          </a:xfrm>
          <a:prstGeom prst="donut">
            <a:avLst>
              <a:gd name="adj" fmla="val 72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cs typeface="Lucida Sans Unicode"/>
            </a:endParaRPr>
          </a:p>
        </p:txBody>
      </p:sp>
    </p:spTree>
    <p:extLst>
      <p:ext uri="{BB962C8B-B14F-4D97-AF65-F5344CB8AC3E}">
        <p14:creationId xmlns:p14="http://schemas.microsoft.com/office/powerpoint/2010/main" val="1749775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E84D9-BFA1-5F49-94D1-F39558594E5A}"/>
              </a:ext>
            </a:extLst>
          </p:cNvPr>
          <p:cNvSpPr>
            <a:spLocks noGrp="1"/>
          </p:cNvSpPr>
          <p:nvPr>
            <p:ph type="ctrTitle"/>
          </p:nvPr>
        </p:nvSpPr>
        <p:spPr/>
        <p:txBody>
          <a:bodyPr/>
          <a:lstStyle/>
          <a:p>
            <a:r>
              <a:rPr lang="en-US" dirty="0"/>
              <a:t>The Ramachandran Plot</a:t>
            </a:r>
          </a:p>
        </p:txBody>
      </p:sp>
      <p:sp>
        <p:nvSpPr>
          <p:cNvPr id="3" name="Subtitle 2">
            <a:extLst>
              <a:ext uri="{FF2B5EF4-FFF2-40B4-BE49-F238E27FC236}">
                <a16:creationId xmlns:a16="http://schemas.microsoft.com/office/drawing/2014/main" id="{74746742-223B-0F49-865C-45BDB8C1FCC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92638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lock&#10;&#10;Description automatically generated">
            <a:extLst>
              <a:ext uri="{FF2B5EF4-FFF2-40B4-BE49-F238E27FC236}">
                <a16:creationId xmlns:a16="http://schemas.microsoft.com/office/drawing/2014/main" id="{2F3332DE-3CFD-614E-A62F-1A638D6AC73F}"/>
              </a:ext>
            </a:extLst>
          </p:cNvPr>
          <p:cNvPicPr>
            <a:picLocks noChangeAspect="1"/>
          </p:cNvPicPr>
          <p:nvPr/>
        </p:nvPicPr>
        <p:blipFill>
          <a:blip r:embed="rId2"/>
          <a:stretch>
            <a:fillRect/>
          </a:stretch>
        </p:blipFill>
        <p:spPr>
          <a:xfrm>
            <a:off x="467946" y="2081562"/>
            <a:ext cx="3248824" cy="2694877"/>
          </a:xfrm>
          <a:prstGeom prst="rect">
            <a:avLst/>
          </a:prstGeom>
        </p:spPr>
      </p:pic>
      <p:sp>
        <p:nvSpPr>
          <p:cNvPr id="6" name="TextBox 5">
            <a:extLst>
              <a:ext uri="{FF2B5EF4-FFF2-40B4-BE49-F238E27FC236}">
                <a16:creationId xmlns:a16="http://schemas.microsoft.com/office/drawing/2014/main" id="{2545816B-B17B-654D-8964-2CDD0AEF9F8C}"/>
              </a:ext>
            </a:extLst>
          </p:cNvPr>
          <p:cNvSpPr txBox="1"/>
          <p:nvPr/>
        </p:nvSpPr>
        <p:spPr>
          <a:xfrm>
            <a:off x="590916" y="1343177"/>
            <a:ext cx="2882649" cy="369332"/>
          </a:xfrm>
          <a:prstGeom prst="rect">
            <a:avLst/>
          </a:prstGeom>
          <a:noFill/>
        </p:spPr>
        <p:txBody>
          <a:bodyPr wrap="none" rtlCol="0">
            <a:spAutoFit/>
          </a:bodyPr>
          <a:lstStyle/>
          <a:p>
            <a:pPr defTabSz="685800" eaLnBrk="1" fontAlgn="auto" hangingPunct="1">
              <a:spcBef>
                <a:spcPts val="0"/>
              </a:spcBef>
              <a:spcAft>
                <a:spcPts val="0"/>
              </a:spcAft>
            </a:pPr>
            <a:r>
              <a:rPr lang="en-US" sz="1800" dirty="0">
                <a:solidFill>
                  <a:prstClr val="black"/>
                </a:solidFill>
                <a:latin typeface="Calibri" panose="020F0502020204030204"/>
                <a:ea typeface="+mn-ea"/>
              </a:rPr>
              <a:t>Formation of a peptide bond</a:t>
            </a:r>
          </a:p>
        </p:txBody>
      </p:sp>
      <p:sp>
        <p:nvSpPr>
          <p:cNvPr id="7" name="TextBox 6">
            <a:extLst>
              <a:ext uri="{FF2B5EF4-FFF2-40B4-BE49-F238E27FC236}">
                <a16:creationId xmlns:a16="http://schemas.microsoft.com/office/drawing/2014/main" id="{C855742D-A47C-6F4C-9AD6-80F2BDCD159A}"/>
              </a:ext>
            </a:extLst>
          </p:cNvPr>
          <p:cNvSpPr txBox="1"/>
          <p:nvPr/>
        </p:nvSpPr>
        <p:spPr>
          <a:xfrm>
            <a:off x="446257" y="5030076"/>
            <a:ext cx="3341171" cy="507831"/>
          </a:xfrm>
          <a:prstGeom prst="rect">
            <a:avLst/>
          </a:prstGeom>
          <a:noFill/>
        </p:spPr>
        <p:txBody>
          <a:bodyPr wrap="non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ea typeface="+mn-ea"/>
              </a:rPr>
              <a:t>From: </a:t>
            </a:r>
            <a:br>
              <a:rPr lang="en-US" sz="1350" dirty="0">
                <a:solidFill>
                  <a:prstClr val="black"/>
                </a:solidFill>
                <a:latin typeface="Calibri" panose="020F0502020204030204"/>
                <a:ea typeface="+mn-ea"/>
              </a:rPr>
            </a:br>
            <a:r>
              <a:rPr lang="en-US" sz="1350" dirty="0">
                <a:solidFill>
                  <a:prstClr val="black"/>
                </a:solidFill>
                <a:latin typeface="Calibri" panose="020F0502020204030204"/>
                <a:ea typeface="+mn-ea"/>
                <a:hlinkClick r:id="rId3"/>
              </a:rPr>
              <a:t>https://en.wikipedia.org/wiki/Peptide_bond</a:t>
            </a:r>
            <a:r>
              <a:rPr lang="en-US" sz="1350" dirty="0">
                <a:solidFill>
                  <a:prstClr val="black"/>
                </a:solidFill>
                <a:latin typeface="Calibri" panose="020F0502020204030204"/>
                <a:ea typeface="+mn-ea"/>
              </a:rPr>
              <a:t> </a:t>
            </a:r>
          </a:p>
        </p:txBody>
      </p:sp>
      <p:pic>
        <p:nvPicPr>
          <p:cNvPr id="21506" name="Picture 2" descr="Image">
            <a:extLst>
              <a:ext uri="{FF2B5EF4-FFF2-40B4-BE49-F238E27FC236}">
                <a16:creationId xmlns:a16="http://schemas.microsoft.com/office/drawing/2014/main" id="{8BB61450-BF51-F64E-BA1D-205D102E3E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3330" y="2214589"/>
            <a:ext cx="3289216" cy="163173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F0F081E-131C-2140-A8C1-E2505D6B5D89}"/>
              </a:ext>
            </a:extLst>
          </p:cNvPr>
          <p:cNvSpPr txBox="1"/>
          <p:nvPr/>
        </p:nvSpPr>
        <p:spPr>
          <a:xfrm>
            <a:off x="5257504" y="3984819"/>
            <a:ext cx="3248824" cy="923330"/>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ea typeface="+mn-ea"/>
              </a:rPr>
              <a:t>Illustration of the peptide plane (gray area) and </a:t>
            </a:r>
            <a:r>
              <a:rPr lang="el-GR" sz="1350" dirty="0">
                <a:solidFill>
                  <a:prstClr val="black"/>
                </a:solidFill>
                <a:latin typeface="Calibri" panose="020F0502020204030204"/>
                <a:ea typeface="+mn-ea"/>
              </a:rPr>
              <a:t>φ-ψ </a:t>
            </a:r>
            <a:r>
              <a:rPr lang="en-US" sz="1350" dirty="0">
                <a:solidFill>
                  <a:prstClr val="black"/>
                </a:solidFill>
                <a:latin typeface="Calibri" panose="020F0502020204030204"/>
                <a:ea typeface="+mn-ea"/>
              </a:rPr>
              <a:t>angles. The red line formed by the repeating -C</a:t>
            </a:r>
            <a:r>
              <a:rPr lang="el-GR" sz="1350" dirty="0">
                <a:solidFill>
                  <a:prstClr val="black"/>
                </a:solidFill>
                <a:latin typeface="Calibri" panose="020F0502020204030204"/>
                <a:ea typeface="+mn-ea"/>
              </a:rPr>
              <a:t>α-</a:t>
            </a:r>
            <a:r>
              <a:rPr lang="en-US" sz="1350" dirty="0">
                <a:solidFill>
                  <a:prstClr val="black"/>
                </a:solidFill>
                <a:latin typeface="Calibri" panose="020F0502020204030204"/>
                <a:ea typeface="+mn-ea"/>
              </a:rPr>
              <a:t>C-N-C</a:t>
            </a:r>
            <a:r>
              <a:rPr lang="el-GR" sz="1350" dirty="0">
                <a:solidFill>
                  <a:prstClr val="black"/>
                </a:solidFill>
                <a:latin typeface="Calibri" panose="020F0502020204030204"/>
                <a:ea typeface="+mn-ea"/>
              </a:rPr>
              <a:t>α- </a:t>
            </a:r>
            <a:r>
              <a:rPr lang="en-US" sz="1350" dirty="0">
                <a:solidFill>
                  <a:prstClr val="black"/>
                </a:solidFill>
                <a:latin typeface="Calibri" panose="020F0502020204030204"/>
                <a:ea typeface="+mn-ea"/>
              </a:rPr>
              <a:t>is the </a:t>
            </a:r>
            <a:r>
              <a:rPr lang="en-US" sz="1350" b="1" dirty="0">
                <a:solidFill>
                  <a:prstClr val="black"/>
                </a:solidFill>
                <a:latin typeface="Calibri" panose="020F0502020204030204"/>
                <a:ea typeface="+mn-ea"/>
              </a:rPr>
              <a:t>backbone</a:t>
            </a:r>
            <a:r>
              <a:rPr lang="en-US" sz="1350" dirty="0">
                <a:solidFill>
                  <a:prstClr val="black"/>
                </a:solidFill>
                <a:latin typeface="Calibri" panose="020F0502020204030204"/>
                <a:ea typeface="+mn-ea"/>
              </a:rPr>
              <a:t> of the peptide chain.</a:t>
            </a:r>
          </a:p>
        </p:txBody>
      </p:sp>
      <p:sp>
        <p:nvSpPr>
          <p:cNvPr id="9" name="TextBox 8">
            <a:extLst>
              <a:ext uri="{FF2B5EF4-FFF2-40B4-BE49-F238E27FC236}">
                <a16:creationId xmlns:a16="http://schemas.microsoft.com/office/drawing/2014/main" id="{F10FBD49-651F-734D-98EA-BB42269F3281}"/>
              </a:ext>
            </a:extLst>
          </p:cNvPr>
          <p:cNvSpPr txBox="1"/>
          <p:nvPr/>
        </p:nvSpPr>
        <p:spPr>
          <a:xfrm>
            <a:off x="5185925" y="1239303"/>
            <a:ext cx="3278590" cy="923330"/>
          </a:xfrm>
          <a:prstGeom prst="rect">
            <a:avLst/>
          </a:prstGeom>
          <a:noFill/>
        </p:spPr>
        <p:txBody>
          <a:bodyPr wrap="square" rtlCol="0">
            <a:spAutoFit/>
          </a:bodyPr>
          <a:lstStyle/>
          <a:p>
            <a:pPr defTabSz="685800" eaLnBrk="1" fontAlgn="auto" hangingPunct="1">
              <a:spcBef>
                <a:spcPts val="0"/>
              </a:spcBef>
              <a:spcAft>
                <a:spcPts val="0"/>
              </a:spcAft>
            </a:pPr>
            <a:r>
              <a:rPr lang="en-US" sz="1800" dirty="0">
                <a:solidFill>
                  <a:prstClr val="black"/>
                </a:solidFill>
                <a:latin typeface="Calibri" panose="020F0502020204030204"/>
                <a:ea typeface="+mn-ea"/>
              </a:rPr>
              <a:t>The Phi and Psi angles associated with each alpha carbon along the peptide chain</a:t>
            </a:r>
          </a:p>
        </p:txBody>
      </p:sp>
      <p:cxnSp>
        <p:nvCxnSpPr>
          <p:cNvPr id="11" name="Straight Arrow Connector 10">
            <a:extLst>
              <a:ext uri="{FF2B5EF4-FFF2-40B4-BE49-F238E27FC236}">
                <a16:creationId xmlns:a16="http://schemas.microsoft.com/office/drawing/2014/main" id="{24FCFCAD-25C3-6D46-839A-14D9F89576BF}"/>
              </a:ext>
            </a:extLst>
          </p:cNvPr>
          <p:cNvCxnSpPr>
            <a:cxnSpLocks/>
          </p:cNvCxnSpPr>
          <p:nvPr/>
        </p:nvCxnSpPr>
        <p:spPr>
          <a:xfrm>
            <a:off x="2601310" y="3921361"/>
            <a:ext cx="82143" cy="1871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D8F824FD-D9F3-A148-9AA0-0B49B7F7A482}"/>
              </a:ext>
            </a:extLst>
          </p:cNvPr>
          <p:cNvSpPr txBox="1"/>
          <p:nvPr/>
        </p:nvSpPr>
        <p:spPr>
          <a:xfrm>
            <a:off x="2431942" y="3722516"/>
            <a:ext cx="296876" cy="300082"/>
          </a:xfrm>
          <a:prstGeom prst="rect">
            <a:avLst/>
          </a:prstGeom>
          <a:noFill/>
        </p:spPr>
        <p:txBody>
          <a:bodyPr wrap="none" rtlCol="0">
            <a:spAutoFit/>
          </a:bodyPr>
          <a:lstStyle/>
          <a:p>
            <a:pPr defTabSz="685800" eaLnBrk="1" fontAlgn="auto" hangingPunct="1">
              <a:spcBef>
                <a:spcPts val="0"/>
              </a:spcBef>
              <a:spcAft>
                <a:spcPts val="0"/>
              </a:spcAft>
            </a:pPr>
            <a:r>
              <a:rPr lang="el-GR" sz="1350" dirty="0">
                <a:solidFill>
                  <a:prstClr val="black"/>
                </a:solidFill>
                <a:latin typeface="Calibri" panose="020F0502020204030204"/>
                <a:ea typeface="+mn-ea"/>
              </a:rPr>
              <a:t>φ</a:t>
            </a:r>
            <a:endParaRPr lang="en-US" sz="1350" dirty="0">
              <a:solidFill>
                <a:prstClr val="black"/>
              </a:solidFill>
              <a:latin typeface="Calibri" panose="020F0502020204030204"/>
              <a:ea typeface="+mn-ea"/>
            </a:endParaRPr>
          </a:p>
        </p:txBody>
      </p:sp>
      <p:cxnSp>
        <p:nvCxnSpPr>
          <p:cNvPr id="16" name="Straight Arrow Connector 15">
            <a:extLst>
              <a:ext uri="{FF2B5EF4-FFF2-40B4-BE49-F238E27FC236}">
                <a16:creationId xmlns:a16="http://schemas.microsoft.com/office/drawing/2014/main" id="{245D57ED-F719-3C4B-9898-8F8610296652}"/>
              </a:ext>
            </a:extLst>
          </p:cNvPr>
          <p:cNvCxnSpPr>
            <a:cxnSpLocks/>
          </p:cNvCxnSpPr>
          <p:nvPr/>
        </p:nvCxnSpPr>
        <p:spPr>
          <a:xfrm flipH="1">
            <a:off x="2935605" y="3921361"/>
            <a:ext cx="99259" cy="1871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38D61520-0161-D146-A232-E21B3BB98C91}"/>
              </a:ext>
            </a:extLst>
          </p:cNvPr>
          <p:cNvSpPr/>
          <p:nvPr/>
        </p:nvSpPr>
        <p:spPr>
          <a:xfrm>
            <a:off x="2960509" y="3707820"/>
            <a:ext cx="306494" cy="300082"/>
          </a:xfrm>
          <a:prstGeom prst="rect">
            <a:avLst/>
          </a:prstGeom>
        </p:spPr>
        <p:txBody>
          <a:bodyPr wrap="none">
            <a:spAutoFit/>
          </a:bodyPr>
          <a:lstStyle/>
          <a:p>
            <a:pPr defTabSz="685800" eaLnBrk="1" fontAlgn="auto" hangingPunct="1">
              <a:spcBef>
                <a:spcPts val="0"/>
              </a:spcBef>
              <a:spcAft>
                <a:spcPts val="0"/>
              </a:spcAft>
            </a:pPr>
            <a:r>
              <a:rPr lang="el-GR" sz="1350" dirty="0">
                <a:solidFill>
                  <a:prstClr val="black"/>
                </a:solidFill>
                <a:latin typeface="Calibri" panose="020F0502020204030204"/>
                <a:ea typeface="+mn-ea"/>
              </a:rPr>
              <a:t>ψ</a:t>
            </a:r>
            <a:endParaRPr lang="en-US" sz="1350" dirty="0">
              <a:solidFill>
                <a:prstClr val="black"/>
              </a:solidFill>
              <a:latin typeface="Calibri" panose="020F0502020204030204"/>
              <a:ea typeface="+mn-ea"/>
            </a:endParaRPr>
          </a:p>
        </p:txBody>
      </p:sp>
    </p:spTree>
    <p:extLst>
      <p:ext uri="{BB962C8B-B14F-4D97-AF65-F5344CB8AC3E}">
        <p14:creationId xmlns:p14="http://schemas.microsoft.com/office/powerpoint/2010/main" val="3992661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E6BF43A2-7ACB-D648-8BBD-6B459D618E69}"/>
              </a:ext>
            </a:extLst>
          </p:cNvPr>
          <p:cNvSpPr>
            <a:spLocks noGrp="1" noChangeArrowheads="1"/>
          </p:cNvSpPr>
          <p:nvPr>
            <p:ph type="title"/>
          </p:nvPr>
        </p:nvSpPr>
        <p:spPr>
          <a:xfrm>
            <a:off x="1571177" y="258960"/>
            <a:ext cx="6858000" cy="857250"/>
          </a:xfrm>
        </p:spPr>
        <p:txBody>
          <a:bodyPr/>
          <a:lstStyle/>
          <a:p>
            <a:pPr algn="l" eaLnBrk="1" hangingPunct="1"/>
            <a:r>
              <a:rPr lang="en-US" altLang="en-US" dirty="0">
                <a:latin typeface="Tahoma" panose="020B0604030504040204" pitchFamily="34" charset="0"/>
                <a:ea typeface="ＭＳ Ｐゴシック" panose="020B0600070205080204" pitchFamily="34" charset="-128"/>
              </a:rPr>
              <a:t>Angles in the protein backbone </a:t>
            </a:r>
          </a:p>
        </p:txBody>
      </p:sp>
      <p:pic>
        <p:nvPicPr>
          <p:cNvPr id="36867" name="Picture 4" descr="2">
            <a:extLst>
              <a:ext uri="{FF2B5EF4-FFF2-40B4-BE49-F238E27FC236}">
                <a16:creationId xmlns:a16="http://schemas.microsoft.com/office/drawing/2014/main" id="{1E572E57-4E26-D246-B761-3A0CAC9E0A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6186" y="1224537"/>
            <a:ext cx="5305425" cy="1339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5" descr="2">
            <a:extLst>
              <a:ext uri="{FF2B5EF4-FFF2-40B4-BE49-F238E27FC236}">
                <a16:creationId xmlns:a16="http://schemas.microsoft.com/office/drawing/2014/main" id="{C6933BEE-32DF-5349-86DC-2785DBE59F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2493" y="2771490"/>
            <a:ext cx="5332810" cy="252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0BDF099-4991-8D4A-B3C6-DF3CFFA8047D}"/>
              </a:ext>
            </a:extLst>
          </p:cNvPr>
          <p:cNvSpPr txBox="1"/>
          <p:nvPr/>
        </p:nvSpPr>
        <p:spPr>
          <a:xfrm>
            <a:off x="521051" y="5770179"/>
            <a:ext cx="8101898" cy="461665"/>
          </a:xfrm>
          <a:prstGeom prst="rect">
            <a:avLst/>
          </a:prstGeom>
          <a:noFill/>
        </p:spPr>
        <p:txBody>
          <a:bodyPr wrap="none" rtlCol="0">
            <a:spAutoFit/>
          </a:bodyPr>
          <a:lstStyle/>
          <a:p>
            <a:r>
              <a:rPr lang="en-US" dirty="0"/>
              <a:t>Each axis really is a circle -180 is the same angle as +180</a:t>
            </a:r>
          </a:p>
        </p:txBody>
      </p:sp>
    </p:spTree>
    <p:extLst>
      <p:ext uri="{BB962C8B-B14F-4D97-AF65-F5344CB8AC3E}">
        <p14:creationId xmlns:p14="http://schemas.microsoft.com/office/powerpoint/2010/main" val="488173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372FAAC-DE2F-0E4F-96EE-DAF8DA31CC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9874" y="357347"/>
            <a:ext cx="6300732" cy="60487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26A9A92-2B78-E547-B276-174DD2725C9F}"/>
              </a:ext>
            </a:extLst>
          </p:cNvPr>
          <p:cNvSpPr txBox="1"/>
          <p:nvPr/>
        </p:nvSpPr>
        <p:spPr>
          <a:xfrm>
            <a:off x="7358133" y="4824244"/>
            <a:ext cx="556563" cy="338554"/>
          </a:xfrm>
          <a:prstGeom prst="rect">
            <a:avLst/>
          </a:prstGeom>
          <a:noFill/>
        </p:spPr>
        <p:txBody>
          <a:bodyPr wrap="none" rtlCol="0">
            <a:spAutoFit/>
          </a:bodyPr>
          <a:lstStyle/>
          <a:p>
            <a:r>
              <a:rPr lang="en-US" sz="1600" dirty="0">
                <a:solidFill>
                  <a:srgbClr val="FF0000"/>
                </a:solidFill>
              </a:rPr>
              <a:t>-30</a:t>
            </a:r>
            <a:r>
              <a:rPr lang="en-US" sz="1600" baseline="30000" dirty="0">
                <a:solidFill>
                  <a:srgbClr val="FF0000"/>
                </a:solidFill>
              </a:rPr>
              <a:t>o</a:t>
            </a:r>
            <a:endParaRPr lang="en-US" sz="1600" dirty="0">
              <a:solidFill>
                <a:srgbClr val="FF0000"/>
              </a:solidFill>
            </a:endParaRPr>
          </a:p>
        </p:txBody>
      </p:sp>
      <p:sp>
        <p:nvSpPr>
          <p:cNvPr id="7" name="TextBox 6">
            <a:extLst>
              <a:ext uri="{FF2B5EF4-FFF2-40B4-BE49-F238E27FC236}">
                <a16:creationId xmlns:a16="http://schemas.microsoft.com/office/drawing/2014/main" id="{F221B21B-3EC0-8740-B0BC-987EE17CF10E}"/>
              </a:ext>
            </a:extLst>
          </p:cNvPr>
          <p:cNvSpPr txBox="1"/>
          <p:nvPr/>
        </p:nvSpPr>
        <p:spPr>
          <a:xfrm>
            <a:off x="6204649" y="5975127"/>
            <a:ext cx="556563" cy="338554"/>
          </a:xfrm>
          <a:prstGeom prst="rect">
            <a:avLst/>
          </a:prstGeom>
          <a:noFill/>
        </p:spPr>
        <p:txBody>
          <a:bodyPr wrap="none" rtlCol="0">
            <a:spAutoFit/>
          </a:bodyPr>
          <a:lstStyle/>
          <a:p>
            <a:r>
              <a:rPr lang="en-US" sz="1600" dirty="0">
                <a:solidFill>
                  <a:srgbClr val="FF0000"/>
                </a:solidFill>
              </a:rPr>
              <a:t>-60</a:t>
            </a:r>
            <a:r>
              <a:rPr lang="en-US" sz="1600" baseline="30000" dirty="0">
                <a:solidFill>
                  <a:srgbClr val="FF0000"/>
                </a:solidFill>
              </a:rPr>
              <a:t>o</a:t>
            </a:r>
            <a:endParaRPr lang="en-US" sz="1600" dirty="0">
              <a:solidFill>
                <a:srgbClr val="FF0000"/>
              </a:solidFill>
            </a:endParaRPr>
          </a:p>
        </p:txBody>
      </p:sp>
      <p:sp>
        <p:nvSpPr>
          <p:cNvPr id="8" name="TextBox 7">
            <a:extLst>
              <a:ext uri="{FF2B5EF4-FFF2-40B4-BE49-F238E27FC236}">
                <a16:creationId xmlns:a16="http://schemas.microsoft.com/office/drawing/2014/main" id="{4539711E-7749-8643-9C6C-D4D3A2DA3941}"/>
              </a:ext>
            </a:extLst>
          </p:cNvPr>
          <p:cNvSpPr txBox="1"/>
          <p:nvPr/>
        </p:nvSpPr>
        <p:spPr>
          <a:xfrm>
            <a:off x="4441958" y="6460227"/>
            <a:ext cx="556563" cy="338554"/>
          </a:xfrm>
          <a:prstGeom prst="rect">
            <a:avLst/>
          </a:prstGeom>
          <a:noFill/>
        </p:spPr>
        <p:txBody>
          <a:bodyPr wrap="none" rtlCol="0">
            <a:spAutoFit/>
          </a:bodyPr>
          <a:lstStyle/>
          <a:p>
            <a:r>
              <a:rPr lang="en-US" sz="1600" dirty="0">
                <a:solidFill>
                  <a:srgbClr val="FF0000"/>
                </a:solidFill>
              </a:rPr>
              <a:t>-90</a:t>
            </a:r>
            <a:r>
              <a:rPr lang="en-US" sz="1600" baseline="30000" dirty="0">
                <a:solidFill>
                  <a:srgbClr val="FF0000"/>
                </a:solidFill>
              </a:rPr>
              <a:t>o</a:t>
            </a:r>
            <a:endParaRPr lang="en-US" sz="1600" dirty="0">
              <a:solidFill>
                <a:srgbClr val="FF0000"/>
              </a:solidFill>
            </a:endParaRPr>
          </a:p>
        </p:txBody>
      </p:sp>
      <p:sp>
        <p:nvSpPr>
          <p:cNvPr id="9" name="TextBox 8">
            <a:extLst>
              <a:ext uri="{FF2B5EF4-FFF2-40B4-BE49-F238E27FC236}">
                <a16:creationId xmlns:a16="http://schemas.microsoft.com/office/drawing/2014/main" id="{66AA1509-5E3F-D84C-A5E0-1BF523386B6A}"/>
              </a:ext>
            </a:extLst>
          </p:cNvPr>
          <p:cNvSpPr txBox="1"/>
          <p:nvPr/>
        </p:nvSpPr>
        <p:spPr>
          <a:xfrm>
            <a:off x="2604164" y="6067496"/>
            <a:ext cx="670376" cy="338554"/>
          </a:xfrm>
          <a:prstGeom prst="rect">
            <a:avLst/>
          </a:prstGeom>
          <a:noFill/>
        </p:spPr>
        <p:txBody>
          <a:bodyPr wrap="none" rtlCol="0">
            <a:spAutoFit/>
          </a:bodyPr>
          <a:lstStyle/>
          <a:p>
            <a:r>
              <a:rPr lang="en-US" sz="1600" dirty="0">
                <a:solidFill>
                  <a:srgbClr val="FF0000"/>
                </a:solidFill>
              </a:rPr>
              <a:t>-120</a:t>
            </a:r>
            <a:r>
              <a:rPr lang="en-US" sz="1600" baseline="30000" dirty="0">
                <a:solidFill>
                  <a:srgbClr val="FF0000"/>
                </a:solidFill>
              </a:rPr>
              <a:t>o</a:t>
            </a:r>
            <a:endParaRPr lang="en-US" sz="1600" dirty="0">
              <a:solidFill>
                <a:srgbClr val="FF0000"/>
              </a:solidFill>
            </a:endParaRPr>
          </a:p>
        </p:txBody>
      </p:sp>
      <p:sp>
        <p:nvSpPr>
          <p:cNvPr id="10" name="TextBox 9">
            <a:extLst>
              <a:ext uri="{FF2B5EF4-FFF2-40B4-BE49-F238E27FC236}">
                <a16:creationId xmlns:a16="http://schemas.microsoft.com/office/drawing/2014/main" id="{49AB1537-FEF6-424E-870B-8EDC0FE66326}"/>
              </a:ext>
            </a:extLst>
          </p:cNvPr>
          <p:cNvSpPr txBox="1"/>
          <p:nvPr/>
        </p:nvSpPr>
        <p:spPr>
          <a:xfrm>
            <a:off x="1190562" y="5005143"/>
            <a:ext cx="670376" cy="338554"/>
          </a:xfrm>
          <a:prstGeom prst="rect">
            <a:avLst/>
          </a:prstGeom>
          <a:noFill/>
        </p:spPr>
        <p:txBody>
          <a:bodyPr wrap="square" rtlCol="0">
            <a:spAutoFit/>
          </a:bodyPr>
          <a:lstStyle/>
          <a:p>
            <a:r>
              <a:rPr lang="en-US" sz="1600" dirty="0">
                <a:solidFill>
                  <a:srgbClr val="FF0000"/>
                </a:solidFill>
              </a:rPr>
              <a:t>-150</a:t>
            </a:r>
            <a:r>
              <a:rPr lang="en-US" sz="1600" baseline="30000" dirty="0">
                <a:solidFill>
                  <a:srgbClr val="FF0000"/>
                </a:solidFill>
              </a:rPr>
              <a:t>o</a:t>
            </a:r>
            <a:endParaRPr lang="en-US" sz="1600" dirty="0">
              <a:solidFill>
                <a:srgbClr val="FF0000"/>
              </a:solidFill>
            </a:endParaRPr>
          </a:p>
        </p:txBody>
      </p:sp>
      <p:sp>
        <p:nvSpPr>
          <p:cNvPr id="12" name="TextBox 11">
            <a:extLst>
              <a:ext uri="{FF2B5EF4-FFF2-40B4-BE49-F238E27FC236}">
                <a16:creationId xmlns:a16="http://schemas.microsoft.com/office/drawing/2014/main" id="{6D50ED40-97FB-9A49-B7D1-F27D632F47B4}"/>
              </a:ext>
            </a:extLst>
          </p:cNvPr>
          <p:cNvSpPr txBox="1"/>
          <p:nvPr/>
        </p:nvSpPr>
        <p:spPr>
          <a:xfrm>
            <a:off x="589942" y="3212421"/>
            <a:ext cx="670376" cy="338554"/>
          </a:xfrm>
          <a:prstGeom prst="rect">
            <a:avLst/>
          </a:prstGeom>
          <a:noFill/>
        </p:spPr>
        <p:txBody>
          <a:bodyPr wrap="none" rtlCol="0">
            <a:spAutoFit/>
          </a:bodyPr>
          <a:lstStyle/>
          <a:p>
            <a:r>
              <a:rPr lang="en-US" sz="1600" dirty="0">
                <a:solidFill>
                  <a:srgbClr val="FF0000"/>
                </a:solidFill>
              </a:rPr>
              <a:t>-180</a:t>
            </a:r>
            <a:r>
              <a:rPr lang="en-US" sz="1600" baseline="30000" dirty="0">
                <a:solidFill>
                  <a:srgbClr val="FF0000"/>
                </a:solidFill>
              </a:rPr>
              <a:t>o</a:t>
            </a:r>
            <a:endParaRPr lang="en-US" sz="1600" dirty="0">
              <a:solidFill>
                <a:srgbClr val="FF0000"/>
              </a:solidFill>
            </a:endParaRPr>
          </a:p>
        </p:txBody>
      </p:sp>
      <p:sp>
        <p:nvSpPr>
          <p:cNvPr id="13" name="TextBox 12">
            <a:extLst>
              <a:ext uri="{FF2B5EF4-FFF2-40B4-BE49-F238E27FC236}">
                <a16:creationId xmlns:a16="http://schemas.microsoft.com/office/drawing/2014/main" id="{835100A5-1C14-9A4C-8B1D-E067AD49E490}"/>
              </a:ext>
            </a:extLst>
          </p:cNvPr>
          <p:cNvSpPr txBox="1"/>
          <p:nvPr/>
        </p:nvSpPr>
        <p:spPr>
          <a:xfrm>
            <a:off x="1365422" y="1515854"/>
            <a:ext cx="670376" cy="338554"/>
          </a:xfrm>
          <a:prstGeom prst="rect">
            <a:avLst/>
          </a:prstGeom>
          <a:noFill/>
        </p:spPr>
        <p:txBody>
          <a:bodyPr wrap="none" rtlCol="0">
            <a:spAutoFit/>
          </a:bodyPr>
          <a:lstStyle/>
          <a:p>
            <a:r>
              <a:rPr lang="en-US" sz="1600" dirty="0">
                <a:solidFill>
                  <a:srgbClr val="FF0000"/>
                </a:solidFill>
              </a:rPr>
              <a:t>-210</a:t>
            </a:r>
            <a:r>
              <a:rPr lang="en-US" sz="1600" baseline="30000" dirty="0">
                <a:solidFill>
                  <a:srgbClr val="FF0000"/>
                </a:solidFill>
              </a:rPr>
              <a:t>o</a:t>
            </a:r>
            <a:endParaRPr lang="en-US" sz="1600" dirty="0">
              <a:solidFill>
                <a:srgbClr val="FF0000"/>
              </a:solidFill>
            </a:endParaRPr>
          </a:p>
        </p:txBody>
      </p:sp>
      <p:sp>
        <p:nvSpPr>
          <p:cNvPr id="14" name="TextBox 13">
            <a:extLst>
              <a:ext uri="{FF2B5EF4-FFF2-40B4-BE49-F238E27FC236}">
                <a16:creationId xmlns:a16="http://schemas.microsoft.com/office/drawing/2014/main" id="{67584531-7587-FE4B-B152-D0E7A8DFAC70}"/>
              </a:ext>
            </a:extLst>
          </p:cNvPr>
          <p:cNvSpPr txBox="1"/>
          <p:nvPr/>
        </p:nvSpPr>
        <p:spPr>
          <a:xfrm>
            <a:off x="2742277" y="286144"/>
            <a:ext cx="670376" cy="338554"/>
          </a:xfrm>
          <a:prstGeom prst="rect">
            <a:avLst/>
          </a:prstGeom>
          <a:noFill/>
        </p:spPr>
        <p:txBody>
          <a:bodyPr wrap="none" rtlCol="0">
            <a:spAutoFit/>
          </a:bodyPr>
          <a:lstStyle/>
          <a:p>
            <a:r>
              <a:rPr lang="en-US" sz="1600" dirty="0">
                <a:solidFill>
                  <a:srgbClr val="FF0000"/>
                </a:solidFill>
              </a:rPr>
              <a:t>-240</a:t>
            </a:r>
            <a:r>
              <a:rPr lang="en-US" sz="1600" baseline="30000" dirty="0">
                <a:solidFill>
                  <a:srgbClr val="FF0000"/>
                </a:solidFill>
              </a:rPr>
              <a:t>o</a:t>
            </a:r>
            <a:endParaRPr lang="en-US" sz="1600" dirty="0">
              <a:solidFill>
                <a:srgbClr val="FF0000"/>
              </a:solidFill>
            </a:endParaRPr>
          </a:p>
        </p:txBody>
      </p:sp>
      <p:sp>
        <p:nvSpPr>
          <p:cNvPr id="15" name="TextBox 14">
            <a:extLst>
              <a:ext uri="{FF2B5EF4-FFF2-40B4-BE49-F238E27FC236}">
                <a16:creationId xmlns:a16="http://schemas.microsoft.com/office/drawing/2014/main" id="{D52DF0FD-7D4E-CD42-A002-79D57E720F29}"/>
              </a:ext>
            </a:extLst>
          </p:cNvPr>
          <p:cNvSpPr txBox="1"/>
          <p:nvPr/>
        </p:nvSpPr>
        <p:spPr>
          <a:xfrm>
            <a:off x="4371381" y="12875"/>
            <a:ext cx="670376" cy="338554"/>
          </a:xfrm>
          <a:prstGeom prst="rect">
            <a:avLst/>
          </a:prstGeom>
          <a:noFill/>
        </p:spPr>
        <p:txBody>
          <a:bodyPr wrap="none" rtlCol="0">
            <a:spAutoFit/>
          </a:bodyPr>
          <a:lstStyle/>
          <a:p>
            <a:r>
              <a:rPr lang="en-US" sz="1600" dirty="0">
                <a:solidFill>
                  <a:srgbClr val="FF0000"/>
                </a:solidFill>
              </a:rPr>
              <a:t>-270</a:t>
            </a:r>
            <a:r>
              <a:rPr lang="en-US" sz="1600" baseline="30000" dirty="0">
                <a:solidFill>
                  <a:srgbClr val="FF0000"/>
                </a:solidFill>
              </a:rPr>
              <a:t>o</a:t>
            </a:r>
            <a:endParaRPr lang="en-US" sz="1600" dirty="0">
              <a:solidFill>
                <a:srgbClr val="FF0000"/>
              </a:solidFill>
            </a:endParaRPr>
          </a:p>
        </p:txBody>
      </p:sp>
      <p:sp>
        <p:nvSpPr>
          <p:cNvPr id="16" name="TextBox 15">
            <a:extLst>
              <a:ext uri="{FF2B5EF4-FFF2-40B4-BE49-F238E27FC236}">
                <a16:creationId xmlns:a16="http://schemas.microsoft.com/office/drawing/2014/main" id="{7E5A65A0-3A9E-6E45-8930-44C4811DB013}"/>
              </a:ext>
            </a:extLst>
          </p:cNvPr>
          <p:cNvSpPr txBox="1"/>
          <p:nvPr/>
        </p:nvSpPr>
        <p:spPr>
          <a:xfrm>
            <a:off x="6189670" y="359716"/>
            <a:ext cx="670376" cy="338554"/>
          </a:xfrm>
          <a:prstGeom prst="rect">
            <a:avLst/>
          </a:prstGeom>
          <a:noFill/>
        </p:spPr>
        <p:txBody>
          <a:bodyPr wrap="none" rtlCol="0">
            <a:spAutoFit/>
          </a:bodyPr>
          <a:lstStyle/>
          <a:p>
            <a:r>
              <a:rPr lang="en-US" sz="1600" dirty="0">
                <a:solidFill>
                  <a:srgbClr val="FF0000"/>
                </a:solidFill>
              </a:rPr>
              <a:t>-300</a:t>
            </a:r>
            <a:r>
              <a:rPr lang="en-US" sz="1600" baseline="30000" dirty="0">
                <a:solidFill>
                  <a:srgbClr val="FF0000"/>
                </a:solidFill>
              </a:rPr>
              <a:t>o</a:t>
            </a:r>
            <a:endParaRPr lang="en-US" sz="1600" dirty="0">
              <a:solidFill>
                <a:srgbClr val="FF0000"/>
              </a:solidFill>
            </a:endParaRPr>
          </a:p>
        </p:txBody>
      </p:sp>
      <p:sp>
        <p:nvSpPr>
          <p:cNvPr id="17" name="TextBox 16">
            <a:extLst>
              <a:ext uri="{FF2B5EF4-FFF2-40B4-BE49-F238E27FC236}">
                <a16:creationId xmlns:a16="http://schemas.microsoft.com/office/drawing/2014/main" id="{72FAABB0-DC7D-854A-AD3B-E39FC079D9AE}"/>
              </a:ext>
            </a:extLst>
          </p:cNvPr>
          <p:cNvSpPr txBox="1"/>
          <p:nvPr/>
        </p:nvSpPr>
        <p:spPr>
          <a:xfrm>
            <a:off x="7461422" y="1599937"/>
            <a:ext cx="670376" cy="338554"/>
          </a:xfrm>
          <a:prstGeom prst="rect">
            <a:avLst/>
          </a:prstGeom>
          <a:noFill/>
        </p:spPr>
        <p:txBody>
          <a:bodyPr wrap="none" rtlCol="0">
            <a:spAutoFit/>
          </a:bodyPr>
          <a:lstStyle/>
          <a:p>
            <a:r>
              <a:rPr lang="en-US" sz="1600" dirty="0">
                <a:solidFill>
                  <a:srgbClr val="FF0000"/>
                </a:solidFill>
              </a:rPr>
              <a:t>-330</a:t>
            </a:r>
            <a:r>
              <a:rPr lang="en-US" sz="1600" baseline="30000" dirty="0">
                <a:solidFill>
                  <a:srgbClr val="FF0000"/>
                </a:solidFill>
              </a:rPr>
              <a:t>o</a:t>
            </a:r>
            <a:endParaRPr lang="en-US" sz="1600" dirty="0">
              <a:solidFill>
                <a:srgbClr val="FF0000"/>
              </a:solidFill>
            </a:endParaRPr>
          </a:p>
        </p:txBody>
      </p:sp>
      <p:cxnSp>
        <p:nvCxnSpPr>
          <p:cNvPr id="18" name="Straight Arrow Connector 17">
            <a:extLst>
              <a:ext uri="{FF2B5EF4-FFF2-40B4-BE49-F238E27FC236}">
                <a16:creationId xmlns:a16="http://schemas.microsoft.com/office/drawing/2014/main" id="{5F9AAFB4-191C-704C-AC98-21BA9334FA83}"/>
              </a:ext>
            </a:extLst>
          </p:cNvPr>
          <p:cNvCxnSpPr/>
          <p:nvPr/>
        </p:nvCxnSpPr>
        <p:spPr>
          <a:xfrm flipH="1" flipV="1">
            <a:off x="7556938" y="2364828"/>
            <a:ext cx="157655" cy="72521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7C70664-104F-BD4B-85B8-F07128DD663A}"/>
              </a:ext>
            </a:extLst>
          </p:cNvPr>
          <p:cNvCxnSpPr>
            <a:cxnSpLocks/>
          </p:cNvCxnSpPr>
          <p:nvPr/>
        </p:nvCxnSpPr>
        <p:spPr>
          <a:xfrm flipH="1">
            <a:off x="7788685" y="3740893"/>
            <a:ext cx="219677" cy="857265"/>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34A01C6-DDB8-734D-B794-3110BA1B2630}"/>
              </a:ext>
            </a:extLst>
          </p:cNvPr>
          <p:cNvSpPr txBox="1"/>
          <p:nvPr/>
        </p:nvSpPr>
        <p:spPr>
          <a:xfrm>
            <a:off x="7976311" y="3212421"/>
            <a:ext cx="373820" cy="338554"/>
          </a:xfrm>
          <a:prstGeom prst="rect">
            <a:avLst/>
          </a:prstGeom>
          <a:noFill/>
        </p:spPr>
        <p:txBody>
          <a:bodyPr wrap="none" rtlCol="0">
            <a:spAutoFit/>
          </a:bodyPr>
          <a:lstStyle/>
          <a:p>
            <a:r>
              <a:rPr lang="en-US" sz="1600" dirty="0">
                <a:solidFill>
                  <a:srgbClr val="FF0000"/>
                </a:solidFill>
              </a:rPr>
              <a:t>0</a:t>
            </a:r>
            <a:r>
              <a:rPr lang="en-US" sz="1600" baseline="30000" dirty="0">
                <a:solidFill>
                  <a:srgbClr val="FF0000"/>
                </a:solidFill>
              </a:rPr>
              <a:t>o</a:t>
            </a:r>
            <a:endParaRPr lang="en-US" sz="1600" dirty="0">
              <a:solidFill>
                <a:srgbClr val="FF0000"/>
              </a:solidFill>
            </a:endParaRPr>
          </a:p>
        </p:txBody>
      </p:sp>
    </p:spTree>
    <p:extLst>
      <p:ext uri="{BB962C8B-B14F-4D97-AF65-F5344CB8AC3E}">
        <p14:creationId xmlns:p14="http://schemas.microsoft.com/office/powerpoint/2010/main" val="2548947934"/>
      </p:ext>
    </p:extLst>
  </p:cSld>
  <p:clrMapOvr>
    <a:masterClrMapping/>
  </p:clrMapOvr>
</p:sld>
</file>

<file path=ppt/theme/theme1.xml><?xml version="1.0" encoding="utf-8"?>
<a:theme xmlns:a="http://schemas.openxmlformats.org/drawingml/2006/main" name="Gleam">
  <a:themeElements>
    <a:clrScheme name="">
      <a:dk1>
        <a:srgbClr val="FFFFFF"/>
      </a:dk1>
      <a:lt1>
        <a:srgbClr val="FFFFFF"/>
      </a:lt1>
      <a:dk2>
        <a:srgbClr val="FFFF99"/>
      </a:dk2>
      <a:lt2>
        <a:srgbClr val="005A58"/>
      </a:lt2>
      <a:accent1>
        <a:srgbClr val="006462"/>
      </a:accent1>
      <a:accent2>
        <a:srgbClr val="6D6FC7"/>
      </a:accent2>
      <a:accent3>
        <a:srgbClr val="FFFFFF"/>
      </a:accent3>
      <a:accent4>
        <a:srgbClr val="DADADA"/>
      </a:accent4>
      <a:accent5>
        <a:srgbClr val="AAB8B7"/>
      </a:accent5>
      <a:accent6>
        <a:srgbClr val="6264B4"/>
      </a:accent6>
      <a:hlink>
        <a:srgbClr val="00FFFF"/>
      </a:hlink>
      <a:folHlink>
        <a:srgbClr val="00FF00"/>
      </a:folHlink>
    </a:clrScheme>
    <a:fontScheme name="Gleam">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4" charset="0"/>
          </a:defRPr>
        </a:defPPr>
      </a:lstStyle>
    </a:lnDef>
  </a:objectDefaults>
  <a:extraClrSchemeLst>
    <a:extraClrScheme>
      <a:clrScheme name="Gleam 1">
        <a:dk1>
          <a:srgbClr val="003366"/>
        </a:dk1>
        <a:lt1>
          <a:srgbClr val="FFFFFF"/>
        </a:lt1>
        <a:dk2>
          <a:srgbClr val="111F41"/>
        </a:dk2>
        <a:lt2>
          <a:srgbClr val="FFFFFF"/>
        </a:lt2>
        <a:accent1>
          <a:srgbClr val="3366CC"/>
        </a:accent1>
        <a:accent2>
          <a:srgbClr val="00B000"/>
        </a:accent2>
        <a:accent3>
          <a:srgbClr val="AAABB0"/>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leam 2">
        <a:dk1>
          <a:srgbClr val="3E3E5C"/>
        </a:dk1>
        <a:lt1>
          <a:srgbClr val="FFFFFF"/>
        </a:lt1>
        <a:dk2>
          <a:srgbClr val="111F41"/>
        </a:dk2>
        <a:lt2>
          <a:srgbClr val="FFFFFF"/>
        </a:lt2>
        <a:accent1>
          <a:srgbClr val="60597B"/>
        </a:accent1>
        <a:accent2>
          <a:srgbClr val="6666FF"/>
        </a:accent2>
        <a:accent3>
          <a:srgbClr val="AAABB0"/>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leam 3">
        <a:dk1>
          <a:srgbClr val="808080"/>
        </a:dk1>
        <a:lt1>
          <a:srgbClr val="FFFFFF"/>
        </a:lt1>
        <a:dk2>
          <a:srgbClr val="111F41"/>
        </a:dk2>
        <a:lt2>
          <a:srgbClr val="FFFFFF"/>
        </a:lt2>
        <a:accent1>
          <a:srgbClr val="77A3CD"/>
        </a:accent1>
        <a:accent2>
          <a:srgbClr val="CCCCFF"/>
        </a:accent2>
        <a:accent3>
          <a:srgbClr val="AAABB0"/>
        </a:accent3>
        <a:accent4>
          <a:srgbClr val="DADADA"/>
        </a:accent4>
        <a:accent5>
          <a:srgbClr val="BDCEE3"/>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
      <a:clrScheme name="Gleam 4">
        <a:dk1>
          <a:srgbClr val="000000"/>
        </a:dk1>
        <a:lt1>
          <a:srgbClr val="FFFFFF"/>
        </a:lt1>
        <a:dk2>
          <a:srgbClr val="191919"/>
        </a:dk2>
        <a:lt2>
          <a:srgbClr val="B3B3B3"/>
        </a:lt2>
        <a:accent1>
          <a:srgbClr val="3366CC"/>
        </a:accent1>
        <a:accent2>
          <a:srgbClr val="00B000"/>
        </a:accent2>
        <a:accent3>
          <a:srgbClr val="FFFFFF"/>
        </a:accent3>
        <a:accent4>
          <a:srgbClr val="000000"/>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Lucida Sans Unicode"/>
        <a:cs typeface="Lucida Sans Unicode"/>
      </a:majorFont>
      <a:minorFont>
        <a:latin typeface="Times New Roman"/>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effectLst/>
            <a:latin typeface="Times New Roman" pitchFamily="9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effectLst/>
            <a:latin typeface="Times New Roman" pitchFamily="9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13581</TotalTime>
  <Words>1272</Words>
  <Application>Microsoft Macintosh PowerPoint</Application>
  <PresentationFormat>On-screen Show (4:3)</PresentationFormat>
  <Paragraphs>119</Paragraphs>
  <Slides>30</Slides>
  <Notes>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30</vt:i4>
      </vt:variant>
    </vt:vector>
  </HeadingPairs>
  <TitlesOfParts>
    <vt:vector size="40" baseType="lpstr">
      <vt:lpstr>Arial</vt:lpstr>
      <vt:lpstr>Calibri</vt:lpstr>
      <vt:lpstr>Calibri Light</vt:lpstr>
      <vt:lpstr>StarSymbol</vt:lpstr>
      <vt:lpstr>Tahoma</vt:lpstr>
      <vt:lpstr>Times New Roman</vt:lpstr>
      <vt:lpstr>Wingdings</vt:lpstr>
      <vt:lpstr>Gleam</vt:lpstr>
      <vt:lpstr>3_Office Theme</vt:lpstr>
      <vt:lpstr>Office Theme</vt:lpstr>
      <vt:lpstr>PowerPoint Presentation</vt:lpstr>
      <vt:lpstr>PowerPoint Presentation</vt:lpstr>
      <vt:lpstr>PowerPoint Presentation</vt:lpstr>
      <vt:lpstr>PowerPoint Presentation</vt:lpstr>
      <vt:lpstr>PowerPoint Presentation</vt:lpstr>
      <vt:lpstr>The Ramachandran Plot</vt:lpstr>
      <vt:lpstr>PowerPoint Presentation</vt:lpstr>
      <vt:lpstr>Angles in the protein backbone </vt:lpstr>
      <vt:lpstr>PowerPoint Presentation</vt:lpstr>
      <vt:lpstr>Where would an alpha carbon with angles of +200 (Phi) degree and +220 degree (Psi) plot?</vt:lpstr>
      <vt:lpstr>Questions to contemplate</vt:lpstr>
      <vt:lpstr>Questions to contemplate</vt:lpstr>
      <vt:lpstr>Questions to contemplate</vt:lpstr>
      <vt:lpstr>Questions to contemplate</vt:lpstr>
      <vt:lpstr>The RNA World  and the  Central Dogma</vt:lpstr>
      <vt:lpstr>The central dogma </vt:lpstr>
      <vt:lpstr>Why might the central dogma as depicted in the last slide be wrong or incomplete </vt:lpstr>
      <vt:lpstr>Why might the central dogma as depicted in the last slide be wrong or incomplete </vt:lpstr>
      <vt:lpstr>Why might the central dogma as depicted in the last slide be wrong or incomplete </vt:lpstr>
      <vt:lpstr>PowerPoint Presentation</vt:lpstr>
      <vt:lpstr>The RNA world concept</vt:lpstr>
      <vt:lpstr>RNA enzymes:</vt:lpstr>
      <vt:lpstr>Ribosome </vt:lpstr>
      <vt:lpstr>Self-splicing introns </vt:lpstr>
      <vt:lpstr>Group II intron</vt:lpstr>
      <vt:lpstr>Pro-RNA world</vt:lpstr>
      <vt:lpstr>Can you name some cofactors that might be remnants from the RNA world?  </vt:lpstr>
      <vt:lpstr>Can you name some cofactors that might be remnants from the RNA world?  </vt:lpstr>
      <vt:lpstr>Contra-RNA world</vt:lpstr>
      <vt:lpstr>PowerPoint Presentation</vt:lpstr>
    </vt:vector>
  </TitlesOfParts>
  <Manager/>
  <Company>University of Connecticut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1 discussion ... </dc:title>
  <dc:subject/>
  <dc:creator/>
  <cp:keywords/>
  <dc:description/>
  <cp:lastModifiedBy>Gogarten, J. Peter</cp:lastModifiedBy>
  <cp:revision>105</cp:revision>
  <cp:lastPrinted>2008-06-30T22:04:54Z</cp:lastPrinted>
  <dcterms:created xsi:type="dcterms:W3CDTF">2010-08-23T20:57:18Z</dcterms:created>
  <dcterms:modified xsi:type="dcterms:W3CDTF">2024-09-03T17:53:43Z</dcterms:modified>
  <cp:category/>
</cp:coreProperties>
</file>