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68" r:id="rId5"/>
    <p:sldId id="269" r:id="rId6"/>
    <p:sldId id="271" r:id="rId7"/>
    <p:sldId id="272" r:id="rId8"/>
    <p:sldId id="270" r:id="rId9"/>
    <p:sldId id="273" r:id="rId10"/>
    <p:sldId id="274" r:id="rId11"/>
    <p:sldId id="276" r:id="rId12"/>
    <p:sldId id="275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garten, J. Peter" userId="08c346f3-9f2a-4776-a6cf-add1e690cd47" providerId="ADAL" clId="{47E7CC48-07FC-1B4A-B085-F42A7F416A51}"/>
    <pc:docChg chg="modSld">
      <pc:chgData name="Gogarten, J. Peter" userId="08c346f3-9f2a-4776-a6cf-add1e690cd47" providerId="ADAL" clId="{47E7CC48-07FC-1B4A-B085-F42A7F416A51}" dt="2024-09-03T17:31:42.968" v="0" actId="20577"/>
      <pc:docMkLst>
        <pc:docMk/>
      </pc:docMkLst>
      <pc:sldChg chg="modSp mod">
        <pc:chgData name="Gogarten, J. Peter" userId="08c346f3-9f2a-4776-a6cf-add1e690cd47" providerId="ADAL" clId="{47E7CC48-07FC-1B4A-B085-F42A7F416A51}" dt="2024-09-03T17:31:42.968" v="0" actId="20577"/>
        <pc:sldMkLst>
          <pc:docMk/>
          <pc:sldMk cId="0" sldId="256"/>
        </pc:sldMkLst>
        <pc:spChg chg="mod">
          <ac:chgData name="Gogarten, J. Peter" userId="08c346f3-9f2a-4776-a6cf-add1e690cd47" providerId="ADAL" clId="{47E7CC48-07FC-1B4A-B085-F42A7F416A51}" dt="2024-09-03T17:31:42.968" v="0" actId="20577"/>
          <ac:spMkLst>
            <pc:docMk/>
            <pc:sldMk cId="0" sldId="256"/>
            <ac:spMk id="15361" creationId="{9A566560-8951-C14D-A293-5B7B1270114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8864D-B158-0244-8B13-023970EA3A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17D81-A24A-814D-BFA9-31717CAF1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82A089F-F4CF-C042-8A54-6E926F4B6615}" type="datetimeFigureOut">
              <a:rPr lang="en-US"/>
              <a:pPr>
                <a:defRPr/>
              </a:pPr>
              <a:t>9/3/24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83F3F7-8615-A240-B734-1C3C028FDB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7E25D-05BF-B74F-A6DC-EF743DD0AA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E3648E9-C971-4648-B01D-D7DF688C5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C18F6F-2FCB-5A4E-9BC4-D8C4BD458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59F2DC-E048-F44F-8B2F-F0B970853C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68F1F92-1F2B-C144-926F-7BDAC484CA64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C9A046-B0A3-DE4B-B68C-72B72A408D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5104BB-671A-E34D-8327-41B221E93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9B26E-26F3-F74C-81D3-832D657A82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0A259-F5B3-1E4B-93F3-741596D47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7EF48A4-9AB5-CD46-99D2-4B360B1310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4756C9C7-BF8E-5240-859D-6E6895657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F6A761-4DD6-7146-A89E-3280460792EF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94F8B06F-7016-7A43-AE7B-F68D87A64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24BBD2F-6EB7-6340-A9B3-9AF2DA1BC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CADF0A39-C8C8-F345-AE8D-BB9596363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1A7399-7FE0-FA4B-900F-7E8FFFA7832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1B934C3-2B63-7C4C-A48F-7CE40C9E6B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FC3C927-87EA-B745-A6F0-B95455D42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See the article from Walter Fitch on Homology.  Available in reading materials on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HuskyCT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57147624-C3C7-8841-9D04-A08473FB1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F09CC1-CE7B-BF4C-9550-466DDF9050C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77D7024-B998-1B43-909E-BF3A64CCD9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35E7CD-4584-384A-B0C9-C5DF71BFD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0F0E89FA-0D2A-1244-91C5-20B946B99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2F9D2E-6130-1545-A294-162210BDB8F2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07656AD-D057-7649-B1CF-913ABA3E4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D822E0-BC2F-284B-B26B-9C831C285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5AEE850B-1FCA-B544-9ED7-353C64EA2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B851366-5757-4641-8B66-1D6DD5A3F3DC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E01177B-9393-E742-B89E-EA289627D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B14F09-8CB1-3F46-8CD4-F6BDA5E0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F24E6BB5-D909-0A40-B45F-8B816DDAC5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69C2B4-DA38-3A4E-A7FC-64360C917FC0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48F653C-73FA-804E-A1D5-5A21992B05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9D65101-CCD7-5F4F-AB7A-13FB6AF30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FA07-97E6-0140-8881-A139386C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E678-F13E-D94C-9A0B-5DDBB7F367D4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E70A7-DD11-9F43-B5F5-1DE3584A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A08CB-285C-9842-BDC9-C984AF6B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614F7-4327-E64D-9763-15463B74E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9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BA1A1-0E2E-2649-811F-C6A608A8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21BC-8BA1-7E42-8A17-779B0F4EF476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93091-D493-4747-B58B-09087A0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D65D5-F387-5C4C-825E-706EEB82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52AB3-B671-8C4B-8F42-5E8CC4976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61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1BFD5-908B-E545-BB5A-32BF16D9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F1AB2-28B4-1142-BE90-C2550F9909CA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2CABA-F274-804A-8B5E-D4D1A2B5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B45F0-1E87-B347-B774-098D7EA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7F3A-48BE-3348-AB70-B42FBF435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F7673-E696-2246-9A5E-E61F0814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22E60-6E98-1743-80E5-D4198D1AEC7E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BFF32-05EB-3D48-84F7-31C4E36D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664E-C4CB-5B4F-982D-8946E35B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12CC-6750-3E44-A123-2920BC538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20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6171-321E-D04F-8114-58CC713C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29A6-E583-3847-97A2-D6C91B75255B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2850-585C-8C4C-9B84-2310F31B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520CA-A671-5740-996B-9D1CFCDD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A953-DB98-6E4E-B28A-06CCA0C15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98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BC64CF-331D-2E40-BB3A-1791ECAF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29B6-8E28-484A-AD7F-F940822651D8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A17580-422F-1444-B5E4-EDDB9690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94A993-D26D-AF4F-8A3A-F5084B24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BD999-14E8-C747-9453-53F40522D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3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AA5D70-3C6F-7C4C-B529-02938877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261D-C5A3-1D48-AB7E-25DB8407BDB4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54391C-2011-3F47-B356-B078917F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417C3A-6D7F-7240-A765-16CC2347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FE95-08B5-5644-810E-094CA1799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81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C0EC39-59CF-8C45-83EA-95D42C93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2061D-F100-D644-A1B2-CDF679FA7FB0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19591C-4FF8-C545-AC13-C766CB86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4BA570-B7C6-B948-A01C-E7176DF6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22937-8EBC-5344-99D3-B9F5F04C9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0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39DF8E-210B-D246-9EEA-B92C8AD0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C310-3314-BC43-8C44-2320E7AEA7A5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348CA0-3133-634F-AAAD-E077E3B3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BCD913D-D2C7-EC4D-8DAD-7A0BA71D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0D77A-66A9-4748-BB15-C222D5FE8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93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343ACF-45D3-3D4B-88B2-3062E55B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86DF-181D-6749-A2B5-EE2121D62093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97FE9C-41BD-494F-ACD5-79672D4A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B9DC18-8E8E-8B43-A76F-454D9FF3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0355-F231-B54B-B41C-71E55C8F8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3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6007D1-C35F-D74D-B2B2-6EA231CB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C92A-91AA-A545-998B-B5575DB540AB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760D99-5EA1-924B-8F19-47DA8401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5A8947-F96C-4641-9A32-5C94B83F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8EB3-3D7C-4B4E-BB3C-48A911C7A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94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B31952-3154-F740-8246-80B616799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2D4ADE2-B8E3-814F-A79B-C7B8F67686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B8CB-3B33-284D-93C2-7F52C6C3B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B6966B18-D413-544A-8B8D-B69DD5C58D00}" type="datetimeFigureOut">
              <a:rPr lang="en-US" altLang="en-US"/>
              <a:pPr>
                <a:defRPr/>
              </a:pPr>
              <a:t>9/3/24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0A5D5-20B7-F741-927D-F235E889A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5CBB9-9FA9-4B45-BF3B-E4121FA6A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7076150-32E3-6C40-9615-846785314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ptide_bon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Levinthal%27s_paradox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Levinthal%27s_parado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A566560-8951-C14D-A293-5B7B127011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MCB3421 </a:t>
            </a:r>
            <a:r>
              <a:rPr lang="en-US" altLang="en-US">
                <a:ea typeface="ＭＳ Ｐゴシック" panose="020B0600070205080204" pitchFamily="34" charset="-128"/>
              </a:rPr>
              <a:t>- 2024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86AB3-F46F-8E43-9FDF-D496A77ED3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Class 3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Homology continued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2F3332DE-3CFD-614E-A62F-1A638D6AC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55" y="1956292"/>
            <a:ext cx="4331765" cy="35931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45816B-B17B-654D-8964-2CDD0AEF9F8C}"/>
              </a:ext>
            </a:extLst>
          </p:cNvPr>
          <p:cNvSpPr txBox="1"/>
          <p:nvPr/>
        </p:nvSpPr>
        <p:spPr>
          <a:xfrm>
            <a:off x="515171" y="846874"/>
            <a:ext cx="3770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Formation of a peptide bond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55742D-A47C-6F4C-9AD6-80F2BDCD159A}"/>
              </a:ext>
            </a:extLst>
          </p:cNvPr>
          <p:cNvSpPr txBox="1"/>
          <p:nvPr/>
        </p:nvSpPr>
        <p:spPr>
          <a:xfrm>
            <a:off x="0" y="5921741"/>
            <a:ext cx="4389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</a:t>
            </a:r>
            <a:br>
              <a:rPr lang="en-US" dirty="0"/>
            </a:br>
            <a:r>
              <a:rPr lang="en-US" dirty="0">
                <a:hlinkClick r:id="rId3"/>
              </a:rPr>
              <a:t>https://en.wikipedia.org/wiki/Peptide_bond</a:t>
            </a:r>
            <a:r>
              <a:rPr lang="en-US" dirty="0"/>
              <a:t> </a:t>
            </a:r>
          </a:p>
        </p:txBody>
      </p:sp>
      <p:pic>
        <p:nvPicPr>
          <p:cNvPr id="21506" name="Picture 2" descr="Image">
            <a:extLst>
              <a:ext uri="{FF2B5EF4-FFF2-40B4-BE49-F238E27FC236}">
                <a16:creationId xmlns:a16="http://schemas.microsoft.com/office/drawing/2014/main" id="{8BB61450-BF51-F64E-BA1D-205D102E3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668" y="1809785"/>
            <a:ext cx="4385621" cy="217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0F081E-131C-2140-A8C1-E2505D6B5D89}"/>
              </a:ext>
            </a:extLst>
          </p:cNvPr>
          <p:cNvSpPr txBox="1"/>
          <p:nvPr/>
        </p:nvSpPr>
        <p:spPr>
          <a:xfrm>
            <a:off x="4812235" y="4085480"/>
            <a:ext cx="4331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Illustration of the peptide plane (gray area) and </a:t>
            </a:r>
            <a:r>
              <a:rPr lang="el-GR" dirty="0"/>
              <a:t>φ-ψ </a:t>
            </a:r>
            <a:r>
              <a:rPr lang="en-US" dirty="0"/>
              <a:t>angles. The red line formed by the repeating -C</a:t>
            </a:r>
            <a:r>
              <a:rPr lang="el-GR" dirty="0"/>
              <a:t>α-</a:t>
            </a:r>
            <a:r>
              <a:rPr lang="en-US" dirty="0"/>
              <a:t>C-N-C</a:t>
            </a:r>
            <a:r>
              <a:rPr lang="el-GR" dirty="0"/>
              <a:t>α- </a:t>
            </a:r>
            <a:r>
              <a:rPr lang="en-US" dirty="0"/>
              <a:t>is the </a:t>
            </a:r>
            <a:r>
              <a:rPr lang="en-US" b="1" dirty="0"/>
              <a:t>backbone</a:t>
            </a:r>
            <a:r>
              <a:rPr lang="en-US" dirty="0"/>
              <a:t> of the peptide chain.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0FBD49-651F-734D-98EA-BB42269F3281}"/>
              </a:ext>
            </a:extLst>
          </p:cNvPr>
          <p:cNvSpPr txBox="1"/>
          <p:nvPr/>
        </p:nvSpPr>
        <p:spPr>
          <a:xfrm>
            <a:off x="4586168" y="543766"/>
            <a:ext cx="4371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Phi and Psi angles associated with each alpha carbon along the peptide chain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FCFCAD-25C3-6D46-839A-14D9F89576BF}"/>
              </a:ext>
            </a:extLst>
          </p:cNvPr>
          <p:cNvCxnSpPr>
            <a:cxnSpLocks/>
          </p:cNvCxnSpPr>
          <p:nvPr/>
        </p:nvCxnSpPr>
        <p:spPr>
          <a:xfrm>
            <a:off x="1944413" y="4085480"/>
            <a:ext cx="109524" cy="249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8F824FD-D9F3-A148-9AA0-0B49B7F7A482}"/>
              </a:ext>
            </a:extLst>
          </p:cNvPr>
          <p:cNvSpPr txBox="1"/>
          <p:nvPr/>
        </p:nvSpPr>
        <p:spPr>
          <a:xfrm>
            <a:off x="1718589" y="3820355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5D57ED-F719-3C4B-9898-8F8610296652}"/>
              </a:ext>
            </a:extLst>
          </p:cNvPr>
          <p:cNvCxnSpPr>
            <a:cxnSpLocks/>
          </p:cNvCxnSpPr>
          <p:nvPr/>
        </p:nvCxnSpPr>
        <p:spPr>
          <a:xfrm flipH="1">
            <a:off x="2390138" y="4085480"/>
            <a:ext cx="132345" cy="249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8D61520-0161-D146-A232-E21B3BB98C91}"/>
              </a:ext>
            </a:extLst>
          </p:cNvPr>
          <p:cNvSpPr/>
          <p:nvPr/>
        </p:nvSpPr>
        <p:spPr>
          <a:xfrm>
            <a:off x="2423345" y="3800760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6F82-2D0F-724B-BD50-0F901E36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8229600" cy="903890"/>
          </a:xfrm>
        </p:spPr>
        <p:txBody>
          <a:bodyPr/>
          <a:lstStyle/>
          <a:p>
            <a:r>
              <a:rPr lang="en-US" sz="3600" dirty="0"/>
              <a:t>The space of of possible protein 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C337A-67B7-4047-85E6-62E580D6D227}"/>
              </a:ext>
            </a:extLst>
          </p:cNvPr>
          <p:cNvSpPr txBox="1"/>
          <p:nvPr/>
        </p:nvSpPr>
        <p:spPr>
          <a:xfrm>
            <a:off x="441435" y="844603"/>
            <a:ext cx="86973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According to the rules of combinatorics, an astronomical number of possible different amino acid sequences exists sequences.  </a:t>
            </a:r>
          </a:p>
          <a:p>
            <a:endParaRPr lang="en-US" sz="2000" dirty="0"/>
          </a:p>
          <a:p>
            <a:r>
              <a:rPr lang="en-US" sz="2000" b="1" dirty="0"/>
              <a:t>Levinthal</a:t>
            </a:r>
            <a:r>
              <a:rPr lang="en-US" sz="2000" dirty="0"/>
              <a:t> estimated the possible number of conformations for a given protein sequence also is astronomical.</a:t>
            </a:r>
          </a:p>
          <a:p>
            <a:r>
              <a:rPr lang="en-US" sz="2000" dirty="0"/>
              <a:t>He calculated that a protein with 100 amino acids has 99 peptide bonds, each with a phi and psi angles, resulting in a total of 198 angles around which the peptide backbone can rotate.  If each of these can exist in three possible energetic minima (the sidechains are staggered), one arrives at 3</a:t>
            </a:r>
            <a:r>
              <a:rPr lang="en-US" sz="2000" baseline="30000" dirty="0"/>
              <a:t>198 </a:t>
            </a:r>
            <a:r>
              <a:rPr lang="en-US" sz="2000" dirty="0"/>
              <a:t>= 3•10</a:t>
            </a:r>
            <a:r>
              <a:rPr lang="en-US" sz="2000" baseline="30000" dirty="0"/>
              <a:t>94</a:t>
            </a:r>
            <a:r>
              <a:rPr lang="en-US" sz="2000" dirty="0"/>
              <a:t> possible conformations.   </a:t>
            </a:r>
          </a:p>
          <a:p>
            <a:endParaRPr lang="en-US" sz="2000" dirty="0"/>
          </a:p>
          <a:p>
            <a:r>
              <a:rPr lang="en-US" sz="2000" b="1" dirty="0">
                <a:hlinkClick r:id="rId2"/>
              </a:rPr>
              <a:t>Levinthal's paradox </a:t>
            </a:r>
            <a:r>
              <a:rPr lang="en-US" sz="2000" dirty="0"/>
              <a:t>says: If a protein would randomly explore all possible conformations, it would require a time longer than the age of the universe to arrive at its correct native conformation</a:t>
            </a:r>
            <a:r>
              <a:rPr lang="en-US" sz="2400" dirty="0"/>
              <a:t>.  </a:t>
            </a:r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091F1125-618A-E849-A50D-DD3BE916A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84" y="4940300"/>
            <a:ext cx="63119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63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DBEABA-6132-474C-9AC0-FD956FC50C01}"/>
              </a:ext>
            </a:extLst>
          </p:cNvPr>
          <p:cNvSpPr txBox="1"/>
          <p:nvPr/>
        </p:nvSpPr>
        <p:spPr>
          <a:xfrm>
            <a:off x="199697" y="5192111"/>
            <a:ext cx="8576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three staggered conformations of a C-C bond.  The 6 residues are indicated by different colors.</a:t>
            </a:r>
          </a:p>
        </p:txBody>
      </p:sp>
      <p:pic>
        <p:nvPicPr>
          <p:cNvPr id="12" name="Picture 11" descr="A close up of a person&#10;&#10;Description automatically generated">
            <a:extLst>
              <a:ext uri="{FF2B5EF4-FFF2-40B4-BE49-F238E27FC236}">
                <a16:creationId xmlns:a16="http://schemas.microsoft.com/office/drawing/2014/main" id="{3FAB25B5-E357-FD4A-81AD-E39764A0B0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41" b="40077"/>
          <a:stretch/>
        </p:blipFill>
        <p:spPr>
          <a:xfrm>
            <a:off x="1247759" y="654039"/>
            <a:ext cx="6256627" cy="429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3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AA4B81A9-FCED-3C48-AEDA-54F8F0B1D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Related proteins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EA59859-7841-9140-B248-DD0542E1F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Present day proteins evolved through substitution and selection from ancestral proteins.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Related proteins have similar sequence AND similar structure AND similar function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(at least if they did not diverge too much).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003D52BF-53E7-8547-A305-46E78D0B9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534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above mantra "similar function" can refer to: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function,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function, e.g.: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reactions catalyzed in different organisms; or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same catalytic mechanism but different substrate (malic and lactic acid dehydrogenases);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subunits and domains that are brought together through a (hypothetical) process called domain shuffling, e.g. nucleotide binding domains in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hexokinse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myosin, HSP70, and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ATPsynthases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A27E4EA-ED2B-CF4B-96A1-0C4AE75E1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7091"/>
            <a:ext cx="8229600" cy="12954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  <a:t>homology</a:t>
            </a:r>
            <a:b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</a:br>
            <a:endParaRPr lang="en-US" dirty="0">
              <a:latin typeface="Arial Rounded MT Bold" panose="020F0704030504030204" pitchFamily="34" charset="77"/>
              <a:ea typeface="+mj-ea"/>
              <a:cs typeface="+mj-cs"/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48AD9F9-B229-214A-856A-78A0F8D96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4659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9900"/>
                </a:solidFill>
                <a:latin typeface="Arial Rounded MT Bold" panose="020F0704030504030204" pitchFamily="34" charset="77"/>
              </a:rPr>
              <a:t>Two sequences are homologous, if there existed an ancestral molecule in the past that is ancestral to both of the extant sequences</a:t>
            </a:r>
            <a:r>
              <a:rPr lang="en-US" altLang="en-US" sz="20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855EAB97-D503-2749-B440-10127C055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07250"/>
            <a:ext cx="82296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Homology is a "yes" or "no" character (don't know is also possible as is very likely).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 sequences (or characters) share ancestry or they don't (like pregnancy). Molecular biologist often use homology as synonymous to similarity or percent identity. One often reads: sequence A and B are 70% homologous.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 evolutionary biologist this sounds as wrong as 70% pregnant. </a:t>
            </a: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57B15B2E-13BB-5F4B-883E-499DA08F6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82078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types of Homology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speciation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gene duplication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types of homology that are often distinguished are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genome fusion) and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gene transfer)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DC82334-38B0-8143-B22A-B7B132A65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610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Sequence Similarity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vs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Homology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DEDE075-5A27-7945-AA70-325FF8247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The following is based on observation and not on an </a:t>
            </a:r>
            <a:r>
              <a:rPr lang="en-US" altLang="en-US" sz="1800" i="1" dirty="0">
                <a:solidFill>
                  <a:srgbClr val="000000"/>
                </a:solidFill>
              </a:rPr>
              <a:t>a priori</a:t>
            </a:r>
            <a:r>
              <a:rPr lang="en-US" altLang="en-US" sz="1800" dirty="0">
                <a:solidFill>
                  <a:srgbClr val="000000"/>
                </a:solidFill>
              </a:rPr>
              <a:t> truth:</a:t>
            </a: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Rectangle 6">
            <a:extLst>
              <a:ext uri="{FF2B5EF4-FFF2-40B4-BE49-F238E27FC236}">
                <a16:creationId xmlns:a16="http://schemas.microsoft.com/office/drawing/2014/main" id="{459D126E-4793-604E-B72F-E642B562D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35" y="3099854"/>
            <a:ext cx="8477543" cy="21854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If two (complex) sequences show significant similarity in their primary sequence, they have shared ancestry (</a:t>
            </a:r>
            <a:r>
              <a:rPr lang="en-US" altLang="en-US" sz="2400" b="1" i="1" dirty="0">
                <a:solidFill>
                  <a:srgbClr val="FF0000"/>
                </a:solidFill>
              </a:rPr>
              <a:t>i.e.</a:t>
            </a:r>
            <a:r>
              <a:rPr lang="en-US" altLang="en-US" sz="2400" b="1" dirty="0">
                <a:solidFill>
                  <a:srgbClr val="FF0000"/>
                </a:solidFill>
              </a:rPr>
              <a:t>, </a:t>
            </a:r>
            <a:r>
              <a:rPr lang="en-US" altLang="en-US" sz="2400" b="1" u="sng" dirty="0">
                <a:solidFill>
                  <a:srgbClr val="FF0000"/>
                </a:solidFill>
              </a:rPr>
              <a:t>they are homologs</a:t>
            </a:r>
            <a:r>
              <a:rPr lang="en-US" altLang="en-US" sz="2400" b="1" dirty="0">
                <a:solidFill>
                  <a:srgbClr val="FF0000"/>
                </a:solidFill>
              </a:rPr>
              <a:t>)</a:t>
            </a:r>
            <a:r>
              <a:rPr lang="en-US" altLang="en-US" sz="2400" b="1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FF0000"/>
                </a:solidFill>
              </a:rPr>
              <a:t>and probably similar function</a:t>
            </a:r>
            <a:r>
              <a:rPr lang="en-US" altLang="en-US" sz="2400" b="1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(although some proteins acquired radically new functional assignments). 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9">
            <a:extLst>
              <a:ext uri="{FF2B5EF4-FFF2-40B4-BE49-F238E27FC236}">
                <a16:creationId xmlns:a16="http://schemas.microsoft.com/office/drawing/2014/main" id="{9B1AC1A8-57CA-EB40-9C55-40BF9357A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51263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1200">
                <a:solidFill>
                  <a:srgbClr val="000000"/>
                </a:solidFill>
              </a:rPr>
            </a:br>
            <a:br>
              <a:rPr lang="en-US" altLang="en-US" sz="12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ECD4E6C9-578C-044D-AF87-17CA72FA8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>
                <a:latin typeface="Arial" panose="020B0604020202020204" pitchFamily="34" charset="0"/>
                <a:ea typeface="ＭＳ Ｐゴシック" panose="020B0600070205080204" pitchFamily="34" charset="-128"/>
              </a:rPr>
              <a:t>The Size of Protein Sequence Space</a:t>
            </a:r>
            <a:b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800">
                <a:latin typeface="Arial" panose="020B0604020202020204" pitchFamily="34" charset="0"/>
                <a:ea typeface="ＭＳ Ｐゴシック" panose="020B0600070205080204" pitchFamily="34" charset="-128"/>
              </a:rPr>
              <a:t>(back of the envelope calculation)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FAAF248F-F2D3-C84D-B60E-47C5D883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891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For comparison the universe contains only about 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89</a:t>
            </a:r>
            <a:r>
              <a:rPr lang="en-US" altLang="en-US" sz="2000" dirty="0">
                <a:solidFill>
                  <a:srgbClr val="000000"/>
                </a:solidFill>
              </a:rPr>
              <a:t> protons and has an age of about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17</a:t>
            </a:r>
            <a:r>
              <a:rPr lang="en-US" altLang="en-US" sz="2000" dirty="0">
                <a:solidFill>
                  <a:srgbClr val="000000"/>
                </a:solidFill>
              </a:rPr>
              <a:t> seconds or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29</a:t>
            </a:r>
            <a:r>
              <a:rPr lang="en-US" altLang="en-US" sz="2000" dirty="0">
                <a:solidFill>
                  <a:srgbClr val="000000"/>
                </a:solidFill>
              </a:rPr>
              <a:t> picoseconds.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F131FC3A-CF7D-D74B-B4D7-7AB322CAB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79925"/>
            <a:ext cx="85344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If every proton in the universe were a super-computer that explored one possible protein sequence per picosecond, we only would have explored</a:t>
            </a:r>
            <a:r>
              <a:rPr lang="en-US" altLang="en-US" sz="2000" dirty="0">
                <a:solidFill>
                  <a:srgbClr val="000000"/>
                </a:solidFill>
              </a:rPr>
              <a:t>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118</a:t>
            </a:r>
            <a:r>
              <a:rPr lang="en-US" altLang="en-US" sz="2000" dirty="0">
                <a:solidFill>
                  <a:srgbClr val="000000"/>
                </a:solidFill>
              </a:rPr>
              <a:t> sequences, i.e. </a:t>
            </a:r>
            <a:r>
              <a:rPr lang="en-US" altLang="en-US" sz="2000" dirty="0">
                <a:solidFill>
                  <a:srgbClr val="FF0000"/>
                </a:solidFill>
              </a:rPr>
              <a:t>a negligible fraction of the possible sequences</a:t>
            </a:r>
            <a:r>
              <a:rPr lang="en-US" altLang="en-US" sz="2000" dirty="0">
                <a:solidFill>
                  <a:srgbClr val="000000"/>
                </a:solidFill>
              </a:rPr>
              <a:t> with length 600 (</a:t>
            </a:r>
            <a:r>
              <a:rPr lang="en-US" altLang="en-US" sz="2000" dirty="0">
                <a:solidFill>
                  <a:srgbClr val="FF0000"/>
                </a:solidFill>
              </a:rPr>
              <a:t>one in about 10</a:t>
            </a:r>
            <a:r>
              <a:rPr lang="en-US" altLang="en-US" sz="2000" baseline="30000" dirty="0">
                <a:solidFill>
                  <a:srgbClr val="FF0000"/>
                </a:solidFill>
              </a:rPr>
              <a:t>662</a:t>
            </a:r>
            <a:r>
              <a:rPr lang="en-US" altLang="en-US" sz="2000" dirty="0">
                <a:solidFill>
                  <a:srgbClr val="000000"/>
                </a:solidFill>
              </a:rPr>
              <a:t>)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E3475820-FF28-0C49-B549-912978EFA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03325"/>
            <a:ext cx="8763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Consider a protein of 600 amino acids.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Assume that for every position there could be any of the twenty possible amino acid.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Then the total number of possibilities is 20 choices for the first position times 20 for the second position times 20 to the third .... = 20 to the 600 = 4*10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780</a:t>
            </a:r>
            <a:r>
              <a:rPr lang="en-US" altLang="en-US" sz="2000" dirty="0">
                <a:solidFill>
                  <a:srgbClr val="000000"/>
                </a:solidFill>
              </a:rPr>
              <a:t> different proteins possible with lengths of 600 amino acids.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33B8634E-0E30-3F4C-A9B1-A00CD1234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Ways to construct sequence Space</a:t>
            </a:r>
          </a:p>
        </p:txBody>
      </p:sp>
      <p:sp>
        <p:nvSpPr>
          <p:cNvPr id="30722" name="Rectangle 5">
            <a:extLst>
              <a:ext uri="{FF2B5EF4-FFF2-40B4-BE49-F238E27FC236}">
                <a16:creationId xmlns:a16="http://schemas.microsoft.com/office/drawing/2014/main" id="{A17CDD72-16B2-BB44-8B46-F0368B35D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138" y="2481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0723" name="Picture 4">
            <a:extLst>
              <a:ext uri="{FF2B5EF4-FFF2-40B4-BE49-F238E27FC236}">
                <a16:creationId xmlns:a16="http://schemas.microsoft.com/office/drawing/2014/main" id="{78C39E15-AFC7-BB4B-9A4E-4343BE977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79475"/>
            <a:ext cx="777240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6">
            <a:extLst>
              <a:ext uri="{FF2B5EF4-FFF2-40B4-BE49-F238E27FC236}">
                <a16:creationId xmlns:a16="http://schemas.microsoft.com/office/drawing/2014/main" id="{4CBED0B7-735C-3F43-AF2A-679968295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Figure from Eigen et al. 1988 illustrating the construction of a high dimensional sequence space.  Each additional sequence position adds another dimension, doubling the diagram for the shorter sequence.  Shown is the progression from a single sequence position (line) to a tetramer (hypercube).  A four (or twenty) letter code can be accommodated either through allowing four (or twenty) values for each dimension (Rechenberg 1973; Casari et al. 1995), or through additional dimensions (Eigen and Winkler-Oswatitsch 1992).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 and R. Winkler-Oswatitsch (1992). </a:t>
            </a:r>
            <a:r>
              <a:rPr lang="en-US" altLang="en-US" sz="1200" i="1">
                <a:latin typeface="Times New Roman" panose="02020603050405020304" pitchFamily="18" charset="0"/>
              </a:rPr>
              <a:t>Steps Towards Life: A Perspective on Evolution</a:t>
            </a:r>
            <a:r>
              <a:rPr lang="en-US" altLang="en-US" sz="1200">
                <a:latin typeface="Times New Roman" panose="02020603050405020304" pitchFamily="18" charset="0"/>
              </a:rPr>
              <a:t>. Oxford; New York, Oxford University Press.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M., R. Winkler-Oswatitsch and A. Dress (1988). "Statistical geometry in sequence space: a method of quantitative comparative sequence analysis." </a:t>
            </a:r>
            <a:r>
              <a:rPr lang="en-US" altLang="en-US" sz="1200" i="1">
                <a:latin typeface="Times New Roman" panose="02020603050405020304" pitchFamily="18" charset="0"/>
              </a:rPr>
              <a:t>Proc Natl Acad Sci U S A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85</a:t>
            </a:r>
            <a:r>
              <a:rPr lang="en-US" altLang="en-US" sz="1200">
                <a:latin typeface="Times New Roman" panose="02020603050405020304" pitchFamily="18" charset="0"/>
              </a:rPr>
              <a:t>(16): 5913-7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Casari, G., C. Sander and A. Valencia (1995). "A method to predict functional residues in proteins." </a:t>
            </a:r>
            <a:r>
              <a:rPr lang="en-US" altLang="en-US" sz="1200" i="1">
                <a:latin typeface="Times New Roman" panose="02020603050405020304" pitchFamily="18" charset="0"/>
              </a:rPr>
              <a:t>Nat Struct Biol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2</a:t>
            </a:r>
            <a:r>
              <a:rPr lang="en-US" altLang="en-US" sz="1200">
                <a:latin typeface="Times New Roman" panose="02020603050405020304" pitchFamily="18" charset="0"/>
              </a:rPr>
              <a:t>(2): 171-8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Rechenberg, I. (1973). </a:t>
            </a:r>
            <a:r>
              <a:rPr lang="en-US" altLang="en-US" sz="1200" i="1">
                <a:latin typeface="Times New Roman" panose="02020603050405020304" pitchFamily="18" charset="0"/>
              </a:rPr>
              <a:t>Evolutionsstrategie; Optimierung technischer Systeme nach Prinzipien der biologischen Evolution.</a:t>
            </a:r>
            <a:r>
              <a:rPr lang="en-US" altLang="en-US" sz="1200">
                <a:latin typeface="Times New Roman" panose="02020603050405020304" pitchFamily="18" charset="0"/>
              </a:rPr>
              <a:t> Stuttgart-Bad Cannstatt, Frommann-Holzboog.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ECE0-158B-8F44-AB78-EB24492F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1" y="274638"/>
            <a:ext cx="8229600" cy="819871"/>
          </a:xfrm>
        </p:spPr>
        <p:txBody>
          <a:bodyPr/>
          <a:lstStyle/>
          <a:p>
            <a:r>
              <a:rPr lang="en-US" sz="3600" dirty="0"/>
              <a:t>Size of protein space </a:t>
            </a:r>
            <a:r>
              <a:rPr lang="en-US" sz="3600" i="1" dirty="0"/>
              <a:t>versus</a:t>
            </a:r>
            <a:r>
              <a:rPr lang="en-US" sz="3600" dirty="0"/>
              <a:t> connectivity: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C96E5E-8FA3-F74C-9D63-35198E4C24BC}"/>
              </a:ext>
            </a:extLst>
          </p:cNvPr>
          <p:cNvSpPr txBox="1"/>
          <p:nvPr/>
        </p:nvSpPr>
        <p:spPr>
          <a:xfrm>
            <a:off x="713509" y="1607127"/>
            <a:ext cx="7716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While the </a:t>
            </a:r>
            <a:r>
              <a:rPr lang="en-US" sz="2800" b="1" dirty="0">
                <a:solidFill>
                  <a:srgbClr val="FF0000"/>
                </a:solidFill>
              </a:rPr>
              <a:t>size</a:t>
            </a:r>
            <a:r>
              <a:rPr lang="en-US" sz="2800" dirty="0"/>
              <a:t> of the combinatoric space for proteins is unimaginable (for 600 amino acid long  proteins this space has </a:t>
            </a:r>
            <a:r>
              <a:rPr lang="en-US" altLang="en-US" sz="2800" b="1" dirty="0">
                <a:solidFill>
                  <a:srgbClr val="FF0000"/>
                </a:solidFill>
              </a:rPr>
              <a:t>4*10</a:t>
            </a:r>
            <a:r>
              <a:rPr lang="en-US" altLang="en-US" sz="2800" b="1" baseline="30000" dirty="0">
                <a:solidFill>
                  <a:srgbClr val="FF0000"/>
                </a:solidFill>
              </a:rPr>
              <a:t>780 </a:t>
            </a:r>
            <a:r>
              <a:rPr lang="en-US" altLang="en-US" sz="2800" b="1" dirty="0">
                <a:solidFill>
                  <a:srgbClr val="FF0000"/>
                </a:solidFill>
              </a:rPr>
              <a:t>vertices</a:t>
            </a:r>
            <a:r>
              <a:rPr lang="en-US" altLang="en-US" sz="2800" dirty="0">
                <a:solidFill>
                  <a:srgbClr val="000000"/>
                </a:solidFill>
              </a:rPr>
              <a:t>),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this space is also highly connected, that is, it takes less than </a:t>
            </a:r>
            <a:r>
              <a:rPr lang="en-US" altLang="en-US" sz="2800" b="1" dirty="0">
                <a:solidFill>
                  <a:srgbClr val="FF0000"/>
                </a:solidFill>
              </a:rPr>
              <a:t>600 steps </a:t>
            </a:r>
            <a:r>
              <a:rPr lang="en-US" altLang="en-US" sz="2800" dirty="0">
                <a:solidFill>
                  <a:srgbClr val="000000"/>
                </a:solidFill>
              </a:rPr>
              <a:t>(counting a mutation of an amino acid in the sequence as a step)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FF0000"/>
                </a:solidFill>
              </a:rPr>
              <a:t>to get from an arbitrary point in this space to any other arbitrary point</a:t>
            </a:r>
            <a:r>
              <a:rPr lang="en-US" altLang="en-US" sz="2800" dirty="0">
                <a:solidFill>
                  <a:srgbClr val="000000"/>
                </a:solidFill>
              </a:rPr>
              <a:t>.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910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104C168-ECD2-6A41-9E2A-E5D67C5DA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charset="0"/>
                <a:ea typeface="+mj-ea"/>
                <a:cs typeface="+mj-cs"/>
              </a:rPr>
              <a:t>no similarity </a:t>
            </a:r>
            <a:r>
              <a:rPr lang="en-US" i="1" dirty="0">
                <a:latin typeface="Times New Roman" charset="0"/>
                <a:ea typeface="+mj-ea"/>
                <a:cs typeface="+mj-cs"/>
              </a:rPr>
              <a:t>vs</a:t>
            </a:r>
            <a:r>
              <a:rPr lang="en-US" dirty="0">
                <a:latin typeface="Times New Roman" charset="0"/>
                <a:ea typeface="+mj-ea"/>
                <a:cs typeface="+mj-cs"/>
              </a:rPr>
              <a:t> no homology 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B04D844F-9FC8-4543-A69D-087CEEA6B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815019"/>
            <a:ext cx="88519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two (complex) sequences show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similarity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their primary sequence,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shared ancestry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probably similar function.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&gt;&gt;&gt; </a:t>
            </a:r>
            <a:r>
              <a:rPr lang="en-US" altLang="en-US" sz="2000" b="1" dirty="0">
                <a:solidFill>
                  <a:srgbClr val="000000"/>
                </a:solidFill>
              </a:rPr>
              <a:t>THE REVERSE IS NOT TRUE !!  &lt;&lt;&lt;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771" name="Group 4">
            <a:extLst>
              <a:ext uri="{FF2B5EF4-FFF2-40B4-BE49-F238E27FC236}">
                <a16:creationId xmlns:a16="http://schemas.microsoft.com/office/drawing/2014/main" id="{DF0B0647-893D-D841-8E86-0ED1716523F5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2188531"/>
            <a:ext cx="8839200" cy="3482019"/>
            <a:chOff x="-2" y="516"/>
            <a:chExt cx="5188" cy="1034"/>
          </a:xfrm>
        </p:grpSpPr>
        <p:grpSp>
          <p:nvGrpSpPr>
            <p:cNvPr id="32773" name="Group 5">
              <a:extLst>
                <a:ext uri="{FF2B5EF4-FFF2-40B4-BE49-F238E27FC236}">
                  <a16:creationId xmlns:a16="http://schemas.microsoft.com/office/drawing/2014/main" id="{C52D8E22-0C6D-CF4B-A317-9FC3DB4EFD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18"/>
              <a:ext cx="5184" cy="1032"/>
              <a:chOff x="0" y="518"/>
              <a:chExt cx="5184" cy="1032"/>
            </a:xfrm>
          </p:grpSpPr>
          <p:sp>
            <p:nvSpPr>
              <p:cNvPr id="32775" name="Rectangle 6">
                <a:extLst>
                  <a:ext uri="{FF2B5EF4-FFF2-40B4-BE49-F238E27FC236}">
                    <a16:creationId xmlns:a16="http://schemas.microsoft.com/office/drawing/2014/main" id="{C0711DCB-B703-2345-A143-0E2B12F9B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581"/>
                <a:ext cx="5040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FF0000"/>
                    </a:solidFill>
                  </a:rPr>
                  <a:t>PROTEINS WITH THE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SAME OR SIMILAR FUNCTION DO NOT ALWAYS SHOW SIGNIFICANT SEQUENCE SIMILARITY</a:t>
                </a: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r>
                  <a:rPr lang="en-US" altLang="en-US" sz="2000" dirty="0">
                    <a:solidFill>
                      <a:srgbClr val="000000"/>
                    </a:solidFill>
                  </a:rPr>
                  <a:t>for one of two reasons: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a)  they evolved independently (e.g., different types of nucleotide binding sites),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are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not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 homologous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or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b)   they underwent so many substitution events that there is no readily detectable similarity remaining;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are homologous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, but the homology can no longer be inferred from the similarity of the primary sequence (too many substitutions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6" name="Rectangle 7">
                <a:extLst>
                  <a:ext uri="{FF2B5EF4-FFF2-40B4-BE49-F238E27FC236}">
                    <a16:creationId xmlns:a16="http://schemas.microsoft.com/office/drawing/2014/main" id="{49838507-74B7-B147-A81B-FA0074067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18"/>
                <a:ext cx="5184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2774" name="Rectangle 8">
              <a:extLst>
                <a:ext uri="{FF2B5EF4-FFF2-40B4-BE49-F238E27FC236}">
                  <a16:creationId xmlns:a16="http://schemas.microsoft.com/office/drawing/2014/main" id="{CBA5AC7C-00D8-274E-9A35-34098C4B9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516"/>
              <a:ext cx="5188" cy="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0121" name="Text Box 9">
            <a:extLst>
              <a:ext uri="{FF2B5EF4-FFF2-40B4-BE49-F238E27FC236}">
                <a16:creationId xmlns:a16="http://schemas.microsoft.com/office/drawing/2014/main" id="{0D554B85-B918-404C-B9CB-2C93503E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70550"/>
            <a:ext cx="861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Corollary: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PROTEINS WITH SHARED ANCESTRY DO NOT ALWAYS SHOW SIGNIFICANT SIMILARITY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6F82-2D0F-724B-BD50-0F901E36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8229600" cy="903890"/>
          </a:xfrm>
        </p:spPr>
        <p:txBody>
          <a:bodyPr/>
          <a:lstStyle/>
          <a:p>
            <a:r>
              <a:rPr lang="en-US" sz="3600" dirty="0"/>
              <a:t>The space of of possible protein 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C337A-67B7-4047-85E6-62E580D6D227}"/>
              </a:ext>
            </a:extLst>
          </p:cNvPr>
          <p:cNvSpPr txBox="1"/>
          <p:nvPr/>
        </p:nvSpPr>
        <p:spPr>
          <a:xfrm>
            <a:off x="441435" y="844603"/>
            <a:ext cx="86973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According to the rules of combinatorics, an astronomical number of possible different amino acid sequences exists sequences.  </a:t>
            </a:r>
          </a:p>
          <a:p>
            <a:endParaRPr lang="en-US" sz="2000" dirty="0"/>
          </a:p>
          <a:p>
            <a:r>
              <a:rPr lang="en-US" sz="2000" b="1" dirty="0"/>
              <a:t>Levinthal</a:t>
            </a:r>
            <a:r>
              <a:rPr lang="en-US" sz="2000" dirty="0"/>
              <a:t> estimated the possible number of conformations for a given protein sequence also is astronomical.</a:t>
            </a:r>
          </a:p>
          <a:p>
            <a:r>
              <a:rPr lang="en-US" sz="2000" dirty="0"/>
              <a:t>He calculated that a protein with 100 amino acids has 99 peptide bonds, each with a phi and psi angles, resulting in a total of 198 angles around which the peptide backbone can rotate.  If each of these can exist in three possible energetic minima (the sidechains are staggered), one arrives at 3</a:t>
            </a:r>
            <a:r>
              <a:rPr lang="en-US" sz="2000" baseline="30000" dirty="0"/>
              <a:t>198 </a:t>
            </a:r>
            <a:r>
              <a:rPr lang="en-US" sz="2000" dirty="0"/>
              <a:t>= 3•10</a:t>
            </a:r>
            <a:r>
              <a:rPr lang="en-US" sz="2000" baseline="30000" dirty="0"/>
              <a:t>94</a:t>
            </a:r>
            <a:r>
              <a:rPr lang="en-US" sz="2000" dirty="0"/>
              <a:t> possible conformations.   </a:t>
            </a:r>
          </a:p>
          <a:p>
            <a:endParaRPr lang="en-US" sz="2000" dirty="0"/>
          </a:p>
          <a:p>
            <a:r>
              <a:rPr lang="en-US" sz="2000" b="1" dirty="0">
                <a:hlinkClick r:id="rId2"/>
              </a:rPr>
              <a:t>Levinthal's paradox </a:t>
            </a:r>
            <a:r>
              <a:rPr lang="en-US" sz="2000" dirty="0"/>
              <a:t>says: If a protein would randomly explore all possible conformations, it would require a time longer than the age of the universe to arrive at its correct native conformation</a:t>
            </a:r>
            <a:r>
              <a:rPr lang="en-US" sz="2400" dirty="0"/>
              <a:t>.  </a:t>
            </a:r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091F1125-618A-E849-A50D-DD3BE916A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84" y="4940300"/>
            <a:ext cx="63119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16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1320</Words>
  <Application>Microsoft Macintosh PowerPoint</Application>
  <PresentationFormat>On-screen Show (4:3)</PresentationFormat>
  <Paragraphs>71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Arial Rounded MT Bold</vt:lpstr>
      <vt:lpstr>Calibri</vt:lpstr>
      <vt:lpstr>Times New Roman</vt:lpstr>
      <vt:lpstr>Office Theme</vt:lpstr>
      <vt:lpstr>MCB3421 - 2024</vt:lpstr>
      <vt:lpstr>Related proteins</vt:lpstr>
      <vt:lpstr>homology </vt:lpstr>
      <vt:lpstr>Sequence Similarity vs Homology</vt:lpstr>
      <vt:lpstr>The Size of Protein Sequence Space  (back of the envelope calculation)</vt:lpstr>
      <vt:lpstr>Ways to construct sequence Space</vt:lpstr>
      <vt:lpstr>Size of protein space versus connectivity: </vt:lpstr>
      <vt:lpstr>no similarity vs no homology </vt:lpstr>
      <vt:lpstr>The space of of possible protein folds</vt:lpstr>
      <vt:lpstr>PowerPoint Presentation</vt:lpstr>
      <vt:lpstr>The space of of possible protein folds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MCB3421 2015</dc:title>
  <dc:creator>Gogarten, J. Peter</dc:creator>
  <cp:lastModifiedBy>Gogarten, J. Peter</cp:lastModifiedBy>
  <cp:revision>24</cp:revision>
  <dcterms:created xsi:type="dcterms:W3CDTF">2015-08-24T18:04:02Z</dcterms:created>
  <dcterms:modified xsi:type="dcterms:W3CDTF">2024-09-03T17:31:44Z</dcterms:modified>
</cp:coreProperties>
</file>