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61" r:id="rId2"/>
    <p:sldId id="257" r:id="rId3"/>
    <p:sldId id="258" r:id="rId4"/>
    <p:sldId id="259" r:id="rId5"/>
    <p:sldId id="260" r:id="rId6"/>
    <p:sldId id="271" r:id="rId7"/>
    <p:sldId id="273" r:id="rId8"/>
    <p:sldId id="274" r:id="rId9"/>
    <p:sldId id="275" r:id="rId10"/>
    <p:sldId id="276" r:id="rId11"/>
    <p:sldId id="263" r:id="rId12"/>
    <p:sldId id="262" r:id="rId13"/>
    <p:sldId id="264" r:id="rId14"/>
    <p:sldId id="265" r:id="rId15"/>
    <p:sldId id="266" r:id="rId16"/>
    <p:sldId id="267" r:id="rId17"/>
    <p:sldId id="268" r:id="rId18"/>
    <p:sldId id="269" r:id="rId19"/>
    <p:sldId id="270" r:id="rId20"/>
    <p:sldId id="277" r:id="rId21"/>
    <p:sldId id="278" r:id="rId22"/>
    <p:sldId id="279" r:id="rId23"/>
    <p:sldId id="280" r:id="rId24"/>
    <p:sldId id="281" r:id="rId25"/>
    <p:sldId id="282" r:id="rId26"/>
    <p:sldId id="272" r:id="rId27"/>
    <p:sldId id="283" r:id="rId28"/>
    <p:sldId id="284" r:id="rId29"/>
    <p:sldId id="285" r:id="rId30"/>
    <p:sldId id="286"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422DAA-1A6D-B547-B7B0-FE779BEADA50}" v="2" dt="2024-09-08T17:08:14.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p:cViewPr varScale="1">
        <p:scale>
          <a:sx n="128" d="100"/>
          <a:sy n="128" d="100"/>
        </p:scale>
        <p:origin x="480"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6F2C2-A5EE-BE47-8BFC-3CC6305826C8}" type="datetimeFigureOut">
              <a:rPr lang="en-US" smtClean="0"/>
              <a:t>9/8/24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91BFE-7115-3A46-938B-27C7AF77FB69}" type="slidenum">
              <a:rPr lang="en-US" smtClean="0"/>
              <a:t>‹#›</a:t>
            </a:fld>
            <a:endParaRPr lang="en-US"/>
          </a:p>
        </p:txBody>
      </p:sp>
    </p:spTree>
    <p:extLst>
      <p:ext uri="{BB962C8B-B14F-4D97-AF65-F5344CB8AC3E}">
        <p14:creationId xmlns:p14="http://schemas.microsoft.com/office/powerpoint/2010/main" val="30891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233BEB0-572A-E849-9634-070D9F037F8B}" type="slidenum">
              <a:rPr lang="en-US" altLang="en-US" smtClean="0"/>
              <a:pPr>
                <a:defRPr/>
              </a:pPr>
              <a:t>11</a:t>
            </a:fld>
            <a:endParaRPr lang="en-US" altLang="en-US"/>
          </a:p>
        </p:txBody>
      </p:sp>
    </p:spTree>
    <p:extLst>
      <p:ext uri="{BB962C8B-B14F-4D97-AF65-F5344CB8AC3E}">
        <p14:creationId xmlns:p14="http://schemas.microsoft.com/office/powerpoint/2010/main" val="48514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4756C9C7-BF8E-5240-859D-6E68956572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FF6A761-4DD6-7146-A89E-3280460792EF}" type="slidenum">
              <a:rPr lang="en-US" altLang="en-US" smtClean="0">
                <a:solidFill>
                  <a:srgbClr val="000000"/>
                </a:solidFill>
                <a:latin typeface="Arial" panose="020B0604020202020204" pitchFamily="34" charset="0"/>
              </a:rPr>
              <a:pPr>
                <a:spcBef>
                  <a:spcPct val="0"/>
                </a:spcBef>
              </a:pPr>
              <a:t>21</a:t>
            </a:fld>
            <a:endParaRPr lang="en-US" altLang="en-US">
              <a:solidFill>
                <a:srgbClr val="000000"/>
              </a:solidFill>
              <a:latin typeface="Arial" panose="020B0604020202020204" pitchFamily="34" charset="0"/>
            </a:endParaRPr>
          </a:p>
        </p:txBody>
      </p:sp>
      <p:sp>
        <p:nvSpPr>
          <p:cNvPr id="23554" name="Rectangle 2">
            <a:extLst>
              <a:ext uri="{FF2B5EF4-FFF2-40B4-BE49-F238E27FC236}">
                <a16:creationId xmlns:a16="http://schemas.microsoft.com/office/drawing/2014/main" id="{94F8B06F-7016-7A43-AE7B-F68D87A6439B}"/>
              </a:ext>
            </a:extLst>
          </p:cNvPr>
          <p:cNvSpPr>
            <a:spLocks noGrp="1" noRot="1" noChangeAspect="1" noChangeArrowheads="1" noTextEdit="1"/>
          </p:cNvSpPr>
          <p:nvPr>
            <p:ph type="sldImg"/>
          </p:nvPr>
        </p:nvSpPr>
        <p:spPr bwMode="auto">
          <a:xfrm>
            <a:off x="1104900" y="652463"/>
            <a:ext cx="4645025" cy="3484562"/>
          </a:xfrm>
          <a:solidFill>
            <a:srgbClr val="FFFFFF"/>
          </a:solidFill>
          <a:ln>
            <a:solidFill>
              <a:srgbClr val="000000"/>
            </a:solidFill>
            <a:miter lim="800000"/>
            <a:headEnd/>
            <a:tailEnd/>
          </a:ln>
        </p:spPr>
      </p:sp>
      <p:sp>
        <p:nvSpPr>
          <p:cNvPr id="23555" name="Rectangle 3">
            <a:extLst>
              <a:ext uri="{FF2B5EF4-FFF2-40B4-BE49-F238E27FC236}">
                <a16:creationId xmlns:a16="http://schemas.microsoft.com/office/drawing/2014/main" id="{824BBD2F-6EB7-6340-A9B3-9AF2DA1BCE9B}"/>
              </a:ext>
            </a:extLst>
          </p:cNvPr>
          <p:cNvSpPr>
            <a:spLocks noGrp="1" noChangeArrowheads="1"/>
          </p:cNvSpPr>
          <p:nvPr>
            <p:ph type="body" idx="1"/>
          </p:nvPr>
        </p:nvSpPr>
        <p:spPr bwMode="auto">
          <a:xfrm>
            <a:off x="928688" y="4352925"/>
            <a:ext cx="5000625" cy="4138613"/>
          </a:xfrm>
          <a:solidFill>
            <a:srgbClr val="FFFFFF"/>
          </a:solidFill>
          <a:ln>
            <a:solidFill>
              <a:srgbClr val="000000"/>
            </a:solidFill>
            <a:miter lim="800000"/>
            <a:headEnd/>
            <a:tailEnd/>
          </a:ln>
        </p:spPr>
        <p:txBody>
          <a:bodyPr wrap="square" lIns="86493" tIns="43247" rIns="86493" bIns="43247"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CADF0A39-C8C8-F345-AE8D-BB95963631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C1A7399-7FE0-FA4B-900F-7E8FFFA7832D}" type="slidenum">
              <a:rPr lang="en-US" altLang="en-US" smtClean="0">
                <a:solidFill>
                  <a:srgbClr val="000000"/>
                </a:solidFill>
                <a:latin typeface="Arial" panose="020B0604020202020204" pitchFamily="34" charset="0"/>
              </a:rPr>
              <a:pPr>
                <a:spcBef>
                  <a:spcPct val="0"/>
                </a:spcBef>
              </a:pPr>
              <a:t>22</a:t>
            </a:fld>
            <a:endParaRPr lang="en-US" altLang="en-US">
              <a:solidFill>
                <a:srgbClr val="000000"/>
              </a:solidFill>
              <a:latin typeface="Arial" panose="020B0604020202020204" pitchFamily="34" charset="0"/>
            </a:endParaRPr>
          </a:p>
        </p:txBody>
      </p:sp>
      <p:sp>
        <p:nvSpPr>
          <p:cNvPr id="25602" name="Rectangle 2">
            <a:extLst>
              <a:ext uri="{FF2B5EF4-FFF2-40B4-BE49-F238E27FC236}">
                <a16:creationId xmlns:a16="http://schemas.microsoft.com/office/drawing/2014/main" id="{B1B934C3-2B63-7C4C-A48F-7CE40C9E6B85}"/>
              </a:ext>
            </a:extLst>
          </p:cNvPr>
          <p:cNvSpPr>
            <a:spLocks noGrp="1" noRot="1" noChangeAspect="1" noChangeArrowheads="1" noTextEdit="1"/>
          </p:cNvSpPr>
          <p:nvPr>
            <p:ph type="sldImg"/>
          </p:nvPr>
        </p:nvSpPr>
        <p:spPr bwMode="auto">
          <a:xfrm>
            <a:off x="1104900" y="652463"/>
            <a:ext cx="4645025" cy="3484562"/>
          </a:xfrm>
          <a:solidFill>
            <a:srgbClr val="FFFFFF"/>
          </a:solidFill>
          <a:ln>
            <a:solidFill>
              <a:srgbClr val="000000"/>
            </a:solidFill>
            <a:miter lim="800000"/>
            <a:headEnd/>
            <a:tailEnd/>
          </a:ln>
        </p:spPr>
      </p:sp>
      <p:sp>
        <p:nvSpPr>
          <p:cNvPr id="25603" name="Rectangle 3">
            <a:extLst>
              <a:ext uri="{FF2B5EF4-FFF2-40B4-BE49-F238E27FC236}">
                <a16:creationId xmlns:a16="http://schemas.microsoft.com/office/drawing/2014/main" id="{2FC3C927-87EA-B745-A6F0-B95455D42470}"/>
              </a:ext>
            </a:extLst>
          </p:cNvPr>
          <p:cNvSpPr>
            <a:spLocks noGrp="1" noChangeArrowheads="1"/>
          </p:cNvSpPr>
          <p:nvPr>
            <p:ph type="body" idx="1"/>
          </p:nvPr>
        </p:nvSpPr>
        <p:spPr bwMode="auto">
          <a:xfrm>
            <a:off x="928688" y="4352925"/>
            <a:ext cx="5000625" cy="4138613"/>
          </a:xfrm>
          <a:solidFill>
            <a:srgbClr val="FFFFFF"/>
          </a:solidFill>
          <a:ln>
            <a:solidFill>
              <a:srgbClr val="000000"/>
            </a:solidFill>
            <a:miter lim="800000"/>
            <a:headEnd/>
            <a:tailEnd/>
          </a:ln>
        </p:spPr>
        <p:txBody>
          <a:bodyPr wrap="square" lIns="86493" tIns="43247" rIns="86493" bIns="43247"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See the article from Walter Fitch on Homology.  Available in reading materials on </a:t>
            </a:r>
            <a:r>
              <a:rPr lang="en-US" altLang="en-US" dirty="0" err="1">
                <a:latin typeface="Arial" panose="020B0604020202020204" pitchFamily="34" charset="0"/>
                <a:ea typeface="ＭＳ Ｐゴシック" panose="020B0600070205080204" pitchFamily="34" charset="-128"/>
              </a:rPr>
              <a:t>HuskyCT</a:t>
            </a:r>
            <a:r>
              <a:rPr lang="en-US" altLang="en-US" dirty="0">
                <a:latin typeface="Arial" panose="020B0604020202020204" pitchFamily="34" charset="0"/>
                <a:ea typeface="ＭＳ Ｐゴシック" panose="020B0600070205080204" pitchFamily="34" charset="-128"/>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57147624-C3C7-8841-9D04-A08473FB1B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BF09CC1-CE7B-BF4C-9550-466DDF9050CD}" type="slidenum">
              <a:rPr lang="en-US" altLang="en-US" smtClean="0">
                <a:solidFill>
                  <a:srgbClr val="000000"/>
                </a:solidFill>
                <a:latin typeface="Arial" panose="020B0604020202020204" pitchFamily="34" charset="0"/>
              </a:rPr>
              <a:pPr>
                <a:spcBef>
                  <a:spcPct val="0"/>
                </a:spcBef>
              </a:pPr>
              <a:t>23</a:t>
            </a:fld>
            <a:endParaRPr lang="en-US" altLang="en-US">
              <a:solidFill>
                <a:srgbClr val="000000"/>
              </a:solidFill>
              <a:latin typeface="Arial" panose="020B0604020202020204" pitchFamily="34" charset="0"/>
            </a:endParaRPr>
          </a:p>
        </p:txBody>
      </p:sp>
      <p:sp>
        <p:nvSpPr>
          <p:cNvPr id="27650" name="Rectangle 2">
            <a:extLst>
              <a:ext uri="{FF2B5EF4-FFF2-40B4-BE49-F238E27FC236}">
                <a16:creationId xmlns:a16="http://schemas.microsoft.com/office/drawing/2014/main" id="{F77D7024-B998-1B43-909E-BF3A64CCD9BF}"/>
              </a:ext>
            </a:extLst>
          </p:cNvPr>
          <p:cNvSpPr>
            <a:spLocks noGrp="1" noRot="1" noChangeAspect="1" noChangeArrowheads="1" noTextEdit="1"/>
          </p:cNvSpPr>
          <p:nvPr>
            <p:ph type="sldImg"/>
          </p:nvPr>
        </p:nvSpPr>
        <p:spPr bwMode="auto">
          <a:xfrm>
            <a:off x="1104900" y="652463"/>
            <a:ext cx="4645025" cy="3484562"/>
          </a:xfrm>
          <a:solidFill>
            <a:srgbClr val="FFFFFF"/>
          </a:solidFill>
          <a:ln>
            <a:solidFill>
              <a:srgbClr val="000000"/>
            </a:solidFill>
            <a:miter lim="800000"/>
            <a:headEnd/>
            <a:tailEnd/>
          </a:ln>
        </p:spPr>
      </p:sp>
      <p:sp>
        <p:nvSpPr>
          <p:cNvPr id="27651" name="Rectangle 3">
            <a:extLst>
              <a:ext uri="{FF2B5EF4-FFF2-40B4-BE49-F238E27FC236}">
                <a16:creationId xmlns:a16="http://schemas.microsoft.com/office/drawing/2014/main" id="{9A35E7CD-4584-384A-B0C9-C5DF71BFDDED}"/>
              </a:ext>
            </a:extLst>
          </p:cNvPr>
          <p:cNvSpPr>
            <a:spLocks noGrp="1" noChangeArrowheads="1"/>
          </p:cNvSpPr>
          <p:nvPr>
            <p:ph type="body" idx="1"/>
          </p:nvPr>
        </p:nvSpPr>
        <p:spPr bwMode="auto">
          <a:xfrm>
            <a:off x="928688" y="4352925"/>
            <a:ext cx="5000625" cy="4138613"/>
          </a:xfrm>
          <a:solidFill>
            <a:srgbClr val="FFFFFF"/>
          </a:solidFill>
          <a:ln>
            <a:solidFill>
              <a:srgbClr val="000000"/>
            </a:solidFill>
            <a:miter lim="800000"/>
            <a:headEnd/>
            <a:tailEnd/>
          </a:ln>
        </p:spPr>
        <p:txBody>
          <a:bodyPr wrap="square" lIns="86493" tIns="43247" rIns="86493" bIns="43247"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0F0E89FA-0D2A-1244-91C5-20B946B992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82F9D2E-6130-1545-A294-162210BDB8F2}" type="slidenum">
              <a:rPr lang="en-US" altLang="en-US" smtClean="0">
                <a:solidFill>
                  <a:srgbClr val="000000"/>
                </a:solidFill>
                <a:latin typeface="Arial" panose="020B0604020202020204" pitchFamily="34" charset="0"/>
              </a:rPr>
              <a:pPr>
                <a:spcBef>
                  <a:spcPct val="0"/>
                </a:spcBef>
              </a:pPr>
              <a:t>24</a:t>
            </a:fld>
            <a:endParaRPr lang="en-US" altLang="en-US">
              <a:solidFill>
                <a:srgbClr val="000000"/>
              </a:solidFill>
              <a:latin typeface="Arial" panose="020B0604020202020204" pitchFamily="34" charset="0"/>
            </a:endParaRPr>
          </a:p>
        </p:txBody>
      </p:sp>
      <p:sp>
        <p:nvSpPr>
          <p:cNvPr id="29698" name="Rectangle 2">
            <a:extLst>
              <a:ext uri="{FF2B5EF4-FFF2-40B4-BE49-F238E27FC236}">
                <a16:creationId xmlns:a16="http://schemas.microsoft.com/office/drawing/2014/main" id="{807656AD-D057-7649-B1CF-913ABA3E47D1}"/>
              </a:ext>
            </a:extLst>
          </p:cNvPr>
          <p:cNvSpPr>
            <a:spLocks noGrp="1" noRot="1" noChangeAspect="1" noChangeArrowheads="1" noTextEdit="1"/>
          </p:cNvSpPr>
          <p:nvPr>
            <p:ph type="sldImg"/>
          </p:nvPr>
        </p:nvSpPr>
        <p:spPr bwMode="auto">
          <a:xfrm>
            <a:off x="1104900" y="652463"/>
            <a:ext cx="4645025" cy="3484562"/>
          </a:xfrm>
          <a:solidFill>
            <a:srgbClr val="FFFFFF"/>
          </a:solidFill>
          <a:ln>
            <a:solidFill>
              <a:srgbClr val="000000"/>
            </a:solidFill>
            <a:miter lim="800000"/>
            <a:headEnd/>
            <a:tailEnd/>
          </a:ln>
        </p:spPr>
      </p:sp>
      <p:sp>
        <p:nvSpPr>
          <p:cNvPr id="29699" name="Rectangle 3">
            <a:extLst>
              <a:ext uri="{FF2B5EF4-FFF2-40B4-BE49-F238E27FC236}">
                <a16:creationId xmlns:a16="http://schemas.microsoft.com/office/drawing/2014/main" id="{04D822E0-BC2F-284B-B26B-9C831C28581C}"/>
              </a:ext>
            </a:extLst>
          </p:cNvPr>
          <p:cNvSpPr>
            <a:spLocks noGrp="1" noChangeArrowheads="1"/>
          </p:cNvSpPr>
          <p:nvPr>
            <p:ph type="body" idx="1"/>
          </p:nvPr>
        </p:nvSpPr>
        <p:spPr bwMode="auto">
          <a:xfrm>
            <a:off x="928688" y="4352925"/>
            <a:ext cx="5000625" cy="4138613"/>
          </a:xfrm>
          <a:solidFill>
            <a:srgbClr val="FFFFFF"/>
          </a:solidFill>
          <a:ln>
            <a:solidFill>
              <a:srgbClr val="000000"/>
            </a:solidFill>
            <a:miter lim="800000"/>
            <a:headEnd/>
            <a:tailEnd/>
          </a:ln>
        </p:spPr>
        <p:txBody>
          <a:bodyPr wrap="square" lIns="86493" tIns="43247" rIns="86493" bIns="43247"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5AEE850B-1FCA-B544-9ED7-353C64EA28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B851366-5757-4641-8B66-1D6DD5A3F3DC}" type="slidenum">
              <a:rPr lang="en-US" altLang="en-US" smtClean="0">
                <a:latin typeface="Times New Roman" panose="02020603050405020304" pitchFamily="18" charset="0"/>
              </a:rPr>
              <a:pPr/>
              <a:t>25</a:t>
            </a:fld>
            <a:endParaRPr lang="en-US" altLang="en-US">
              <a:latin typeface="Times New Roman" panose="02020603050405020304" pitchFamily="18" charset="0"/>
            </a:endParaRPr>
          </a:p>
        </p:txBody>
      </p:sp>
      <p:sp>
        <p:nvSpPr>
          <p:cNvPr id="31746" name="Rectangle 2">
            <a:extLst>
              <a:ext uri="{FF2B5EF4-FFF2-40B4-BE49-F238E27FC236}">
                <a16:creationId xmlns:a16="http://schemas.microsoft.com/office/drawing/2014/main" id="{1E01177B-9393-E742-B89E-EA289627D7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a:extLst>
              <a:ext uri="{FF2B5EF4-FFF2-40B4-BE49-F238E27FC236}">
                <a16:creationId xmlns:a16="http://schemas.microsoft.com/office/drawing/2014/main" id="{5DB14F09-8CB1-3F46-8CD4-F6BDA5E0D1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24E6BB5-D909-0A40-B45F-8B816DDAC5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569C2B4-DA38-3A4E-A7FC-64360C917FC0}" type="slidenum">
              <a:rPr lang="en-US" altLang="en-US" smtClean="0">
                <a:solidFill>
                  <a:srgbClr val="000000"/>
                </a:solidFill>
                <a:latin typeface="Arial" panose="020B0604020202020204" pitchFamily="34" charset="0"/>
              </a:rPr>
              <a:pPr>
                <a:spcBef>
                  <a:spcPct val="0"/>
                </a:spcBef>
              </a:pPr>
              <a:t>27</a:t>
            </a:fld>
            <a:endParaRPr lang="en-US" altLang="en-US">
              <a:solidFill>
                <a:srgbClr val="000000"/>
              </a:solidFill>
              <a:latin typeface="Arial" panose="020B0604020202020204" pitchFamily="34" charset="0"/>
            </a:endParaRPr>
          </a:p>
        </p:txBody>
      </p:sp>
      <p:sp>
        <p:nvSpPr>
          <p:cNvPr id="33794" name="Rectangle 2">
            <a:extLst>
              <a:ext uri="{FF2B5EF4-FFF2-40B4-BE49-F238E27FC236}">
                <a16:creationId xmlns:a16="http://schemas.microsoft.com/office/drawing/2014/main" id="{F48F653C-73FA-804E-A1D5-5A21992B056E}"/>
              </a:ext>
            </a:extLst>
          </p:cNvPr>
          <p:cNvSpPr>
            <a:spLocks noGrp="1" noRot="1" noChangeAspect="1" noChangeArrowheads="1" noTextEdit="1"/>
          </p:cNvSpPr>
          <p:nvPr>
            <p:ph type="sldImg"/>
          </p:nvPr>
        </p:nvSpPr>
        <p:spPr bwMode="auto">
          <a:xfrm>
            <a:off x="1104900" y="652463"/>
            <a:ext cx="4645025" cy="3484562"/>
          </a:xfrm>
          <a:solidFill>
            <a:srgbClr val="FFFFFF"/>
          </a:solidFill>
          <a:ln>
            <a:solidFill>
              <a:srgbClr val="000000"/>
            </a:solidFill>
            <a:miter lim="800000"/>
            <a:headEnd/>
            <a:tailEnd/>
          </a:ln>
        </p:spPr>
      </p:sp>
      <p:sp>
        <p:nvSpPr>
          <p:cNvPr id="33795" name="Rectangle 3">
            <a:extLst>
              <a:ext uri="{FF2B5EF4-FFF2-40B4-BE49-F238E27FC236}">
                <a16:creationId xmlns:a16="http://schemas.microsoft.com/office/drawing/2014/main" id="{19D65101-CCD7-5F4F-AB7A-13FB6AF30981}"/>
              </a:ext>
            </a:extLst>
          </p:cNvPr>
          <p:cNvSpPr>
            <a:spLocks noGrp="1" noChangeArrowheads="1"/>
          </p:cNvSpPr>
          <p:nvPr>
            <p:ph type="body" idx="1"/>
          </p:nvPr>
        </p:nvSpPr>
        <p:spPr bwMode="auto">
          <a:xfrm>
            <a:off x="928688" y="4352925"/>
            <a:ext cx="5000625" cy="4138613"/>
          </a:xfrm>
          <a:solidFill>
            <a:srgbClr val="FFFFFF"/>
          </a:solidFill>
          <a:ln>
            <a:solidFill>
              <a:srgbClr val="000000"/>
            </a:solidFill>
            <a:miter lim="800000"/>
            <a:headEnd/>
            <a:tailEnd/>
          </a:ln>
        </p:spPr>
        <p:txBody>
          <a:bodyPr wrap="square" lIns="86493" tIns="43247" rIns="86493" bIns="43247"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CBC83-E947-D63F-0317-979AA410DC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C4E4A-01A5-2CCF-4F63-6F536B859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D75991-51AA-3065-B30C-718BD3AADAEE}"/>
              </a:ext>
            </a:extLst>
          </p:cNvPr>
          <p:cNvSpPr>
            <a:spLocks noGrp="1"/>
          </p:cNvSpPr>
          <p:nvPr>
            <p:ph type="dt" sz="half" idx="10"/>
          </p:nvPr>
        </p:nvSpPr>
        <p:spPr/>
        <p:txBody>
          <a:bodyPr/>
          <a:lstStyle/>
          <a:p>
            <a:fld id="{E0424E0A-1D1E-B443-B77E-5CA62E701A6C}" type="datetimeFigureOut">
              <a:rPr lang="en-US" smtClean="0"/>
              <a:t>9/8/24</a:t>
            </a:fld>
            <a:endParaRPr lang="en-US"/>
          </a:p>
        </p:txBody>
      </p:sp>
      <p:sp>
        <p:nvSpPr>
          <p:cNvPr id="5" name="Footer Placeholder 4">
            <a:extLst>
              <a:ext uri="{FF2B5EF4-FFF2-40B4-BE49-F238E27FC236}">
                <a16:creationId xmlns:a16="http://schemas.microsoft.com/office/drawing/2014/main" id="{B6F807FB-4D07-EBA8-40F1-5150F2312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4DC0E-0A7A-A1C2-D7C6-B783277BD506}"/>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66227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CFA8-F192-4255-9FEF-382BB2BBB0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E0B3ED-121C-6100-6B38-BAF8B46D86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99A1C-86C1-1F41-7352-094BA95B0D09}"/>
              </a:ext>
            </a:extLst>
          </p:cNvPr>
          <p:cNvSpPr>
            <a:spLocks noGrp="1"/>
          </p:cNvSpPr>
          <p:nvPr>
            <p:ph type="dt" sz="half" idx="10"/>
          </p:nvPr>
        </p:nvSpPr>
        <p:spPr/>
        <p:txBody>
          <a:bodyPr/>
          <a:lstStyle/>
          <a:p>
            <a:fld id="{E0424E0A-1D1E-B443-B77E-5CA62E701A6C}" type="datetimeFigureOut">
              <a:rPr lang="en-US" smtClean="0"/>
              <a:t>9/8/24</a:t>
            </a:fld>
            <a:endParaRPr lang="en-US"/>
          </a:p>
        </p:txBody>
      </p:sp>
      <p:sp>
        <p:nvSpPr>
          <p:cNvPr id="5" name="Footer Placeholder 4">
            <a:extLst>
              <a:ext uri="{FF2B5EF4-FFF2-40B4-BE49-F238E27FC236}">
                <a16:creationId xmlns:a16="http://schemas.microsoft.com/office/drawing/2014/main" id="{B317FF9D-0BC0-9F69-242E-361099FC5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D2688-5351-FE65-E574-907A557CFC83}"/>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85990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132FDC-1240-51B9-8240-D7F50998DE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DCBB66-24F6-15C5-DACF-2FA1486B74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98D5B-98CD-CFF5-3092-C87664BFA7F6}"/>
              </a:ext>
            </a:extLst>
          </p:cNvPr>
          <p:cNvSpPr>
            <a:spLocks noGrp="1"/>
          </p:cNvSpPr>
          <p:nvPr>
            <p:ph type="dt" sz="half" idx="10"/>
          </p:nvPr>
        </p:nvSpPr>
        <p:spPr/>
        <p:txBody>
          <a:bodyPr/>
          <a:lstStyle/>
          <a:p>
            <a:fld id="{E0424E0A-1D1E-B443-B77E-5CA62E701A6C}" type="datetimeFigureOut">
              <a:rPr lang="en-US" smtClean="0"/>
              <a:t>9/8/24</a:t>
            </a:fld>
            <a:endParaRPr lang="en-US"/>
          </a:p>
        </p:txBody>
      </p:sp>
      <p:sp>
        <p:nvSpPr>
          <p:cNvPr id="5" name="Footer Placeholder 4">
            <a:extLst>
              <a:ext uri="{FF2B5EF4-FFF2-40B4-BE49-F238E27FC236}">
                <a16:creationId xmlns:a16="http://schemas.microsoft.com/office/drawing/2014/main" id="{150DE6A4-6D8C-3737-EEED-121FD1ADD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979DF-5849-0EDA-E6F0-95A460EE91D5}"/>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3078189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62AF7-A09F-10CF-B058-75B0D238AF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BDE0B-0346-402A-B787-3A461F1901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2F1A1-A7E7-E00F-7EE7-CFD8FFFF68C2}"/>
              </a:ext>
            </a:extLst>
          </p:cNvPr>
          <p:cNvSpPr>
            <a:spLocks noGrp="1"/>
          </p:cNvSpPr>
          <p:nvPr>
            <p:ph type="dt" sz="half" idx="10"/>
          </p:nvPr>
        </p:nvSpPr>
        <p:spPr/>
        <p:txBody>
          <a:bodyPr/>
          <a:lstStyle/>
          <a:p>
            <a:fld id="{E0424E0A-1D1E-B443-B77E-5CA62E701A6C}" type="datetimeFigureOut">
              <a:rPr lang="en-US" smtClean="0"/>
              <a:t>9/8/24</a:t>
            </a:fld>
            <a:endParaRPr lang="en-US"/>
          </a:p>
        </p:txBody>
      </p:sp>
      <p:sp>
        <p:nvSpPr>
          <p:cNvPr id="5" name="Footer Placeholder 4">
            <a:extLst>
              <a:ext uri="{FF2B5EF4-FFF2-40B4-BE49-F238E27FC236}">
                <a16:creationId xmlns:a16="http://schemas.microsoft.com/office/drawing/2014/main" id="{33A4355E-D3F2-DFE1-6337-AE2368932B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B362F-258B-A956-6AE3-4FCE23FD5C09}"/>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378053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5C2D3-A0AE-7F42-34F3-6116030899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26D54-D5F1-4390-8BC7-010BFB4D2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20499E-900B-AED2-F3AC-C8EB172D7AB5}"/>
              </a:ext>
            </a:extLst>
          </p:cNvPr>
          <p:cNvSpPr>
            <a:spLocks noGrp="1"/>
          </p:cNvSpPr>
          <p:nvPr>
            <p:ph type="dt" sz="half" idx="10"/>
          </p:nvPr>
        </p:nvSpPr>
        <p:spPr/>
        <p:txBody>
          <a:bodyPr/>
          <a:lstStyle/>
          <a:p>
            <a:fld id="{E0424E0A-1D1E-B443-B77E-5CA62E701A6C}" type="datetimeFigureOut">
              <a:rPr lang="en-US" smtClean="0"/>
              <a:t>9/8/24</a:t>
            </a:fld>
            <a:endParaRPr lang="en-US"/>
          </a:p>
        </p:txBody>
      </p:sp>
      <p:sp>
        <p:nvSpPr>
          <p:cNvPr id="5" name="Footer Placeholder 4">
            <a:extLst>
              <a:ext uri="{FF2B5EF4-FFF2-40B4-BE49-F238E27FC236}">
                <a16:creationId xmlns:a16="http://schemas.microsoft.com/office/drawing/2014/main" id="{8F6E5826-96F6-BD63-6996-F7D084EDF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2B415-3935-311C-EC12-5567A0317B39}"/>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45006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13783-7EDB-22D5-4B03-2186F5921E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3F5E62-2C26-42A7-E12B-383EAB9A12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CD3A6-19DE-B16B-0A85-4302244183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06714C-552D-4176-546D-742A19FDAE7A}"/>
              </a:ext>
            </a:extLst>
          </p:cNvPr>
          <p:cNvSpPr>
            <a:spLocks noGrp="1"/>
          </p:cNvSpPr>
          <p:nvPr>
            <p:ph type="dt" sz="half" idx="10"/>
          </p:nvPr>
        </p:nvSpPr>
        <p:spPr/>
        <p:txBody>
          <a:bodyPr/>
          <a:lstStyle/>
          <a:p>
            <a:fld id="{E0424E0A-1D1E-B443-B77E-5CA62E701A6C}" type="datetimeFigureOut">
              <a:rPr lang="en-US" smtClean="0"/>
              <a:t>9/8/24</a:t>
            </a:fld>
            <a:endParaRPr lang="en-US"/>
          </a:p>
        </p:txBody>
      </p:sp>
      <p:sp>
        <p:nvSpPr>
          <p:cNvPr id="6" name="Footer Placeholder 5">
            <a:extLst>
              <a:ext uri="{FF2B5EF4-FFF2-40B4-BE49-F238E27FC236}">
                <a16:creationId xmlns:a16="http://schemas.microsoft.com/office/drawing/2014/main" id="{D7159D62-E071-F365-2282-E06498D820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1DADE-7AD7-6799-EB25-47526D25C4D4}"/>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399183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3253-1026-7CD8-DD75-908FE513F7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3524CE-DCAE-4DE0-FCC4-D1CAE7A47D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29174-8D05-9D3C-8EC7-15BE7630A2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92D6B1-F097-6E34-8F06-6650F59459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7A5497-2A5D-3193-BC7E-D77ECC94B6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3DEDB4-90C5-5074-9EDD-FFD1397A718F}"/>
              </a:ext>
            </a:extLst>
          </p:cNvPr>
          <p:cNvSpPr>
            <a:spLocks noGrp="1"/>
          </p:cNvSpPr>
          <p:nvPr>
            <p:ph type="dt" sz="half" idx="10"/>
          </p:nvPr>
        </p:nvSpPr>
        <p:spPr/>
        <p:txBody>
          <a:bodyPr/>
          <a:lstStyle/>
          <a:p>
            <a:fld id="{E0424E0A-1D1E-B443-B77E-5CA62E701A6C}" type="datetimeFigureOut">
              <a:rPr lang="en-US" smtClean="0"/>
              <a:t>9/8/24</a:t>
            </a:fld>
            <a:endParaRPr lang="en-US"/>
          </a:p>
        </p:txBody>
      </p:sp>
      <p:sp>
        <p:nvSpPr>
          <p:cNvPr id="8" name="Footer Placeholder 7">
            <a:extLst>
              <a:ext uri="{FF2B5EF4-FFF2-40B4-BE49-F238E27FC236}">
                <a16:creationId xmlns:a16="http://schemas.microsoft.com/office/drawing/2014/main" id="{3F904625-5731-5157-4855-421EC04C68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ED3D48-28C2-A9D7-9996-AE79EB75B77A}"/>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870251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A3920-6F45-7F44-8A13-5498E5949A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2A03-9FBC-5654-2BB8-272B3289D9FC}"/>
              </a:ext>
            </a:extLst>
          </p:cNvPr>
          <p:cNvSpPr>
            <a:spLocks noGrp="1"/>
          </p:cNvSpPr>
          <p:nvPr>
            <p:ph type="dt" sz="half" idx="10"/>
          </p:nvPr>
        </p:nvSpPr>
        <p:spPr/>
        <p:txBody>
          <a:bodyPr/>
          <a:lstStyle/>
          <a:p>
            <a:fld id="{E0424E0A-1D1E-B443-B77E-5CA62E701A6C}" type="datetimeFigureOut">
              <a:rPr lang="en-US" smtClean="0"/>
              <a:t>9/8/24</a:t>
            </a:fld>
            <a:endParaRPr lang="en-US"/>
          </a:p>
        </p:txBody>
      </p:sp>
      <p:sp>
        <p:nvSpPr>
          <p:cNvPr id="4" name="Footer Placeholder 3">
            <a:extLst>
              <a:ext uri="{FF2B5EF4-FFF2-40B4-BE49-F238E27FC236}">
                <a16:creationId xmlns:a16="http://schemas.microsoft.com/office/drawing/2014/main" id="{D05A1969-0B8B-C224-6E8A-5DF1DAAB1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DC94EE-2013-C97B-E451-A8005FEB1572}"/>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732222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B5C178-38C7-86E8-21D1-EF01DD1145EC}"/>
              </a:ext>
            </a:extLst>
          </p:cNvPr>
          <p:cNvSpPr>
            <a:spLocks noGrp="1"/>
          </p:cNvSpPr>
          <p:nvPr>
            <p:ph type="dt" sz="half" idx="10"/>
          </p:nvPr>
        </p:nvSpPr>
        <p:spPr/>
        <p:txBody>
          <a:bodyPr/>
          <a:lstStyle/>
          <a:p>
            <a:fld id="{E0424E0A-1D1E-B443-B77E-5CA62E701A6C}" type="datetimeFigureOut">
              <a:rPr lang="en-US" smtClean="0"/>
              <a:t>9/8/24</a:t>
            </a:fld>
            <a:endParaRPr lang="en-US"/>
          </a:p>
        </p:txBody>
      </p:sp>
      <p:sp>
        <p:nvSpPr>
          <p:cNvPr id="3" name="Footer Placeholder 2">
            <a:extLst>
              <a:ext uri="{FF2B5EF4-FFF2-40B4-BE49-F238E27FC236}">
                <a16:creationId xmlns:a16="http://schemas.microsoft.com/office/drawing/2014/main" id="{C09019DC-FBE9-A2BB-CBEC-05E44D8F1D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A91163-12A2-FD90-961F-EF8036A9EA03}"/>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49801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FD7C2-28F9-CF81-3483-EE162780AE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0716A1-8FAB-B676-C910-24A0A96096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C45495-8733-206D-BF3C-1F69B6572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773A8B-A306-30F0-925E-407BD948D627}"/>
              </a:ext>
            </a:extLst>
          </p:cNvPr>
          <p:cNvSpPr>
            <a:spLocks noGrp="1"/>
          </p:cNvSpPr>
          <p:nvPr>
            <p:ph type="dt" sz="half" idx="10"/>
          </p:nvPr>
        </p:nvSpPr>
        <p:spPr/>
        <p:txBody>
          <a:bodyPr/>
          <a:lstStyle/>
          <a:p>
            <a:fld id="{E0424E0A-1D1E-B443-B77E-5CA62E701A6C}" type="datetimeFigureOut">
              <a:rPr lang="en-US" smtClean="0"/>
              <a:t>9/8/24</a:t>
            </a:fld>
            <a:endParaRPr lang="en-US"/>
          </a:p>
        </p:txBody>
      </p:sp>
      <p:sp>
        <p:nvSpPr>
          <p:cNvPr id="6" name="Footer Placeholder 5">
            <a:extLst>
              <a:ext uri="{FF2B5EF4-FFF2-40B4-BE49-F238E27FC236}">
                <a16:creationId xmlns:a16="http://schemas.microsoft.com/office/drawing/2014/main" id="{1AF7238F-EAF4-E859-B0B9-28F7E904D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3AFF-5F00-8801-6D31-6F6FD08DFB6B}"/>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3354997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F8EB-DF58-9C00-A7E8-D11B6B083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BF921B-340A-2653-8394-F90546C8C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0CE09C-129C-264D-42EA-8D16DC449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9BBA36-C399-E92B-532D-C066DC98D83C}"/>
              </a:ext>
            </a:extLst>
          </p:cNvPr>
          <p:cNvSpPr>
            <a:spLocks noGrp="1"/>
          </p:cNvSpPr>
          <p:nvPr>
            <p:ph type="dt" sz="half" idx="10"/>
          </p:nvPr>
        </p:nvSpPr>
        <p:spPr/>
        <p:txBody>
          <a:bodyPr/>
          <a:lstStyle/>
          <a:p>
            <a:fld id="{E0424E0A-1D1E-B443-B77E-5CA62E701A6C}" type="datetimeFigureOut">
              <a:rPr lang="en-US" smtClean="0"/>
              <a:t>9/8/24</a:t>
            </a:fld>
            <a:endParaRPr lang="en-US"/>
          </a:p>
        </p:txBody>
      </p:sp>
      <p:sp>
        <p:nvSpPr>
          <p:cNvPr id="6" name="Footer Placeholder 5">
            <a:extLst>
              <a:ext uri="{FF2B5EF4-FFF2-40B4-BE49-F238E27FC236}">
                <a16:creationId xmlns:a16="http://schemas.microsoft.com/office/drawing/2014/main" id="{4F9C106B-7793-57D1-0F90-8BE89C05F4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B3857-C94E-523C-9FB0-EFAF13748A84}"/>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93800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D56E10-0A8A-2471-DAE7-5406230452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BCEFCC-697F-F007-6C99-306183516B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EE31B-9B6D-B999-4CE8-EB8E9448F3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24E0A-1D1E-B443-B77E-5CA62E701A6C}" type="datetimeFigureOut">
              <a:rPr lang="en-US" smtClean="0"/>
              <a:t>9/8/24</a:t>
            </a:fld>
            <a:endParaRPr lang="en-US"/>
          </a:p>
        </p:txBody>
      </p:sp>
      <p:sp>
        <p:nvSpPr>
          <p:cNvPr id="5" name="Footer Placeholder 4">
            <a:extLst>
              <a:ext uri="{FF2B5EF4-FFF2-40B4-BE49-F238E27FC236}">
                <a16:creationId xmlns:a16="http://schemas.microsoft.com/office/drawing/2014/main" id="{A18FBD45-1D89-B200-2073-8764ED567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B6BA44-CE80-2BE6-91A0-37CD2263B1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FFDB1-F5BD-5B46-ACC4-503781016127}" type="slidenum">
              <a:rPr lang="en-US" smtClean="0"/>
              <a:t>‹#›</a:t>
            </a:fld>
            <a:endParaRPr lang="en-US"/>
          </a:p>
        </p:txBody>
      </p:sp>
    </p:spTree>
    <p:extLst>
      <p:ext uri="{BB962C8B-B14F-4D97-AF65-F5344CB8AC3E}">
        <p14:creationId xmlns:p14="http://schemas.microsoft.com/office/powerpoint/2010/main" val="41585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file:////var/folders/q4/qjwmzvy16472krcq70d248340000gn/T/com.microsoft.Word/WebArchiveCopyPasteTempFiles/Isolating-aptamers-by-Selective-Evolution-of-Ligands-by-Exponential-Enrichment-SELEX_W640.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file:////var/folders/q4/qjwmzvy16472krcq70d248340000gn/T/com.microsoft.Word/WebArchiveCopyPasteTempFiles/1-s2.0-S0968000403000367-gr1.gif" TargetMode="External"/><Relationship Id="rId2" Type="http://schemas.openxmlformats.org/officeDocument/2006/relationships/image" Target="../media/image11.gif"/><Relationship Id="rId1" Type="http://schemas.openxmlformats.org/officeDocument/2006/relationships/slideLayout" Target="../slideLayouts/slideLayout2.xml"/><Relationship Id="rId4" Type="http://schemas.openxmlformats.org/officeDocument/2006/relationships/hyperlink" Target="https://www.sciencedirect.com/science/article/pii/S096800040300036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hyperlink" Target="https://www.sciencedirect.com/science/article/pii/S0968000403000367" TargetMode="External"/><Relationship Id="rId1" Type="http://schemas.openxmlformats.org/officeDocument/2006/relationships/slideLayout" Target="../slideLayouts/slideLayout2.xml"/><Relationship Id="rId4" Type="http://schemas.openxmlformats.org/officeDocument/2006/relationships/image" Target="file:////var/folders/q4/qjwmzvy16472krcq70d248340000gn/T/com.microsoft.Word/WebArchiveCopyPasteTempFiles/1-s2.0-S0968000403000367-gr3.gi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file:////var/folders/q4/qjwmzvy16472krcq70d248340000gn/T/com.microsoft.Word/WebArchiveCopyPasteTempFiles/410715aa.2.jpg"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www.nature.com/articles/3507061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s://www.ncbi.nlm.nih.gov/pubmed/15024384" TargetMode="External"/><Relationship Id="rId1" Type="http://schemas.openxmlformats.org/officeDocument/2006/relationships/slideLayout" Target="../slideLayouts/slideLayout2.xml"/><Relationship Id="rId4" Type="http://schemas.openxmlformats.org/officeDocument/2006/relationships/hyperlink" Target="https://www.nature.com/articles/nsmb745"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ature.com/articles/35070613" TargetMode="External"/><Relationship Id="rId2" Type="http://schemas.openxmlformats.org/officeDocument/2006/relationships/hyperlink" Target="https://en.wikipedia.org/wiki/Systematic_evolution_of_ligands_by_exponential_enrichmen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en.wikipedia.org/wiki/Levinthal%27s_paradox"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Peptide_bond" TargetMode="External"/><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en.wikipedia.org/wiki/Levinthal%27s_paradox"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microbiochem.weebly.com/chemiosmotic-coupling-hypothesis.html"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proteopedia.org/wiki/index.php/Rossmann_fold"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proteopedia.org/wiki/index.php/Rossmann_fold"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www.ncbi.nlm.nih.gov/pmc/articles/PMC2143612/"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8430-7227-4740-AAA7-FB418F5F7763}"/>
              </a:ext>
            </a:extLst>
          </p:cNvPr>
          <p:cNvSpPr>
            <a:spLocks noGrp="1"/>
          </p:cNvSpPr>
          <p:nvPr>
            <p:ph type="ctrTitle"/>
          </p:nvPr>
        </p:nvSpPr>
        <p:spPr>
          <a:xfrm>
            <a:off x="2667000" y="388072"/>
            <a:ext cx="6858000" cy="2387600"/>
          </a:xfrm>
        </p:spPr>
        <p:txBody>
          <a:bodyPr/>
          <a:lstStyle/>
          <a:p>
            <a:r>
              <a:rPr lang="en-US" dirty="0"/>
              <a:t>MCB 3421</a:t>
            </a:r>
            <a:br>
              <a:rPr lang="en-US" dirty="0"/>
            </a:br>
            <a:r>
              <a:rPr lang="en-US" dirty="0"/>
              <a:t>Class 4 2023</a:t>
            </a:r>
          </a:p>
        </p:txBody>
      </p:sp>
      <p:sp>
        <p:nvSpPr>
          <p:cNvPr id="3" name="Subtitle 2">
            <a:extLst>
              <a:ext uri="{FF2B5EF4-FFF2-40B4-BE49-F238E27FC236}">
                <a16:creationId xmlns:a16="http://schemas.microsoft.com/office/drawing/2014/main" id="{92F969A0-087A-F747-AB1D-446373D9937B}"/>
              </a:ext>
            </a:extLst>
          </p:cNvPr>
          <p:cNvSpPr>
            <a:spLocks noGrp="1"/>
          </p:cNvSpPr>
          <p:nvPr>
            <p:ph type="subTitle" idx="1"/>
          </p:nvPr>
        </p:nvSpPr>
        <p:spPr/>
        <p:txBody>
          <a:bodyPr>
            <a:normAutofit fontScale="55000" lnSpcReduction="20000"/>
          </a:bodyPr>
          <a:lstStyle/>
          <a:p>
            <a:r>
              <a:rPr lang="en-US" dirty="0"/>
              <a:t>Discussion of Lab</a:t>
            </a:r>
          </a:p>
          <a:p>
            <a:endParaRPr lang="en-US" dirty="0"/>
          </a:p>
          <a:p>
            <a:r>
              <a:rPr lang="en-US" dirty="0"/>
              <a:t>Review of Lab 2</a:t>
            </a:r>
          </a:p>
          <a:p>
            <a:r>
              <a:rPr lang="en-US" dirty="0"/>
              <a:t>ATP binding sites –</a:t>
            </a:r>
          </a:p>
          <a:p>
            <a:r>
              <a:rPr lang="en-US" dirty="0"/>
              <a:t>Shared Ancestry </a:t>
            </a:r>
            <a:r>
              <a:rPr lang="en-US" i="1" dirty="0"/>
              <a:t>versus</a:t>
            </a:r>
            <a:r>
              <a:rPr lang="en-US" dirty="0"/>
              <a:t> Convergent Evolution </a:t>
            </a:r>
          </a:p>
          <a:p>
            <a:r>
              <a:rPr lang="en-US" dirty="0"/>
              <a:t>Handwaving argument as to why convergent evolution does not result in parallel invention of similar primary sequences</a:t>
            </a:r>
          </a:p>
        </p:txBody>
      </p:sp>
    </p:spTree>
    <p:extLst>
      <p:ext uri="{BB962C8B-B14F-4D97-AF65-F5344CB8AC3E}">
        <p14:creationId xmlns:p14="http://schemas.microsoft.com/office/powerpoint/2010/main" val="2988891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CA98-890A-EC45-A9AE-DC9B5EF1A9FE}"/>
              </a:ext>
            </a:extLst>
          </p:cNvPr>
          <p:cNvSpPr>
            <a:spLocks noGrp="1"/>
          </p:cNvSpPr>
          <p:nvPr>
            <p:ph type="title"/>
          </p:nvPr>
        </p:nvSpPr>
        <p:spPr>
          <a:xfrm>
            <a:off x="757881" y="476338"/>
            <a:ext cx="7886700" cy="1325563"/>
          </a:xfrm>
        </p:spPr>
        <p:txBody>
          <a:bodyPr>
            <a:normAutofit fontScale="90000"/>
          </a:bodyPr>
          <a:lstStyle/>
          <a:p>
            <a:r>
              <a:rPr lang="en-US" dirty="0"/>
              <a:t>GRASP </a:t>
            </a:r>
            <a:br>
              <a:rPr lang="en-US" dirty="0"/>
            </a:br>
            <a:r>
              <a:rPr lang="en-US" dirty="0"/>
              <a:t>ATP </a:t>
            </a:r>
            <a:br>
              <a:rPr lang="en-US" dirty="0"/>
            </a:br>
            <a:r>
              <a:rPr lang="en-US" dirty="0"/>
              <a:t>binding sites </a:t>
            </a:r>
          </a:p>
        </p:txBody>
      </p:sp>
      <p:pic>
        <p:nvPicPr>
          <p:cNvPr id="6" name="Picture 5">
            <a:extLst>
              <a:ext uri="{FF2B5EF4-FFF2-40B4-BE49-F238E27FC236}">
                <a16:creationId xmlns:a16="http://schemas.microsoft.com/office/drawing/2014/main" id="{2497F576-0E0A-7648-9B87-53A2D068F35B}"/>
              </a:ext>
            </a:extLst>
          </p:cNvPr>
          <p:cNvPicPr>
            <a:picLocks noChangeAspect="1"/>
          </p:cNvPicPr>
          <p:nvPr/>
        </p:nvPicPr>
        <p:blipFill>
          <a:blip r:embed="rId2"/>
          <a:stretch>
            <a:fillRect/>
          </a:stretch>
        </p:blipFill>
        <p:spPr>
          <a:xfrm>
            <a:off x="3886200" y="95250"/>
            <a:ext cx="6527800" cy="6527800"/>
          </a:xfrm>
          <a:prstGeom prst="rect">
            <a:avLst/>
          </a:prstGeom>
        </p:spPr>
      </p:pic>
    </p:spTree>
    <p:extLst>
      <p:ext uri="{BB962C8B-B14F-4D97-AF65-F5344CB8AC3E}">
        <p14:creationId xmlns:p14="http://schemas.microsoft.com/office/powerpoint/2010/main" val="4039519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0EC3-75A4-F34D-AF0A-A3B207BE111B}"/>
              </a:ext>
            </a:extLst>
          </p:cNvPr>
          <p:cNvSpPr>
            <a:spLocks noGrp="1"/>
          </p:cNvSpPr>
          <p:nvPr>
            <p:ph type="title"/>
          </p:nvPr>
        </p:nvSpPr>
        <p:spPr>
          <a:xfrm>
            <a:off x="1102326" y="250272"/>
            <a:ext cx="7886700" cy="968374"/>
          </a:xfrm>
        </p:spPr>
        <p:txBody>
          <a:bodyPr/>
          <a:lstStyle/>
          <a:p>
            <a:r>
              <a:rPr lang="en-US" dirty="0"/>
              <a:t>SELEX </a:t>
            </a:r>
          </a:p>
        </p:txBody>
      </p:sp>
      <p:sp>
        <p:nvSpPr>
          <p:cNvPr id="4" name="Rectangle 2">
            <a:extLst>
              <a:ext uri="{FF2B5EF4-FFF2-40B4-BE49-F238E27FC236}">
                <a16:creationId xmlns:a16="http://schemas.microsoft.com/office/drawing/2014/main" id="{08BD2B00-36D4-A548-8D2C-BD96BDD2715C}"/>
              </a:ext>
            </a:extLst>
          </p:cNvPr>
          <p:cNvSpPr>
            <a:spLocks noChangeArrowheads="1"/>
          </p:cNvSpPr>
          <p:nvPr/>
        </p:nvSpPr>
        <p:spPr bwMode="auto">
          <a:xfrm>
            <a:off x="3505200" y="203320"/>
            <a:ext cx="124934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3249" name="Picture 3" descr="/var/folders/q4/qjwmzvy16472krcq70d248340000gn/T/com.microsoft.Word/WebArchiveCopyPasteTempFiles/Isolating-aptamers-by-Selective-Evolution-of-Ligands-by-Exponential-Enrichment-SELEX_W640.jpg">
            <a:extLst>
              <a:ext uri="{FF2B5EF4-FFF2-40B4-BE49-F238E27FC236}">
                <a16:creationId xmlns:a16="http://schemas.microsoft.com/office/drawing/2014/main" id="{CCC09D69-17A9-E04A-ADF9-6EE9E5A802A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505200" y="365127"/>
            <a:ext cx="6879656" cy="5902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38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B96D-E420-7D4E-9C15-7237C65B251B}"/>
              </a:ext>
            </a:extLst>
          </p:cNvPr>
          <p:cNvSpPr>
            <a:spLocks noGrp="1"/>
          </p:cNvSpPr>
          <p:nvPr>
            <p:ph type="title"/>
          </p:nvPr>
        </p:nvSpPr>
        <p:spPr>
          <a:xfrm>
            <a:off x="2152650" y="365127"/>
            <a:ext cx="7886700" cy="930274"/>
          </a:xfrm>
        </p:spPr>
        <p:txBody>
          <a:bodyPr/>
          <a:lstStyle/>
          <a:p>
            <a:r>
              <a:rPr lang="en-US" dirty="0"/>
              <a:t>RNA display </a:t>
            </a:r>
          </a:p>
        </p:txBody>
      </p:sp>
      <p:sp>
        <p:nvSpPr>
          <p:cNvPr id="4" name="Rectangle 2">
            <a:extLst>
              <a:ext uri="{FF2B5EF4-FFF2-40B4-BE49-F238E27FC236}">
                <a16:creationId xmlns:a16="http://schemas.microsoft.com/office/drawing/2014/main" id="{CEFC1AED-7930-FB41-8B7F-69625948B8F1}"/>
              </a:ext>
            </a:extLst>
          </p:cNvPr>
          <p:cNvSpPr>
            <a:spLocks noChangeArrowheads="1"/>
          </p:cNvSpPr>
          <p:nvPr/>
        </p:nvSpPr>
        <p:spPr bwMode="auto">
          <a:xfrm>
            <a:off x="5467350" y="9643"/>
            <a:ext cx="152910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4273" name="Picture 4" descr="/var/folders/q4/qjwmzvy16472krcq70d248340000gn/T/com.microsoft.Word/WebArchiveCopyPasteTempFiles/1-s2.0-S0968000403000367-gr1.gif">
            <a:extLst>
              <a:ext uri="{FF2B5EF4-FFF2-40B4-BE49-F238E27FC236}">
                <a16:creationId xmlns:a16="http://schemas.microsoft.com/office/drawing/2014/main" id="{17A431E9-E3E8-2346-BCB4-840BEDF42B5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639571" y="171450"/>
            <a:ext cx="4266429" cy="62465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49F23B-606A-CD48-8E50-2A0FEAC9AF3E}"/>
              </a:ext>
            </a:extLst>
          </p:cNvPr>
          <p:cNvSpPr txBox="1"/>
          <p:nvPr/>
        </p:nvSpPr>
        <p:spPr>
          <a:xfrm>
            <a:off x="1638300" y="6417991"/>
            <a:ext cx="8295156" cy="400110"/>
          </a:xfrm>
          <a:prstGeom prst="rect">
            <a:avLst/>
          </a:prstGeom>
          <a:noFill/>
        </p:spPr>
        <p:txBody>
          <a:bodyPr wrap="none" rtlCol="0">
            <a:spAutoFit/>
          </a:bodyPr>
          <a:lstStyle/>
          <a:p>
            <a:r>
              <a:rPr lang="en-US" sz="2000" dirty="0"/>
              <a:t>from </a:t>
            </a:r>
            <a:r>
              <a:rPr lang="en-US" sz="2000" u="sng" dirty="0">
                <a:hlinkClick r:id="rId4"/>
              </a:rPr>
              <a:t>https://www.sciencedirect.com/science/article/pii/S0968000403000367</a:t>
            </a:r>
            <a:endParaRPr lang="en-US" sz="2000" dirty="0"/>
          </a:p>
        </p:txBody>
      </p:sp>
    </p:spTree>
    <p:extLst>
      <p:ext uri="{BB962C8B-B14F-4D97-AF65-F5344CB8AC3E}">
        <p14:creationId xmlns:p14="http://schemas.microsoft.com/office/powerpoint/2010/main" val="3064717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B96D-E420-7D4E-9C15-7237C65B251B}"/>
              </a:ext>
            </a:extLst>
          </p:cNvPr>
          <p:cNvSpPr>
            <a:spLocks noGrp="1"/>
          </p:cNvSpPr>
          <p:nvPr>
            <p:ph type="title"/>
          </p:nvPr>
        </p:nvSpPr>
        <p:spPr>
          <a:xfrm>
            <a:off x="2152650" y="365127"/>
            <a:ext cx="7886700" cy="930274"/>
          </a:xfrm>
        </p:spPr>
        <p:txBody>
          <a:bodyPr/>
          <a:lstStyle/>
          <a:p>
            <a:r>
              <a:rPr lang="en-US" dirty="0"/>
              <a:t> </a:t>
            </a:r>
          </a:p>
        </p:txBody>
      </p:sp>
      <p:sp>
        <p:nvSpPr>
          <p:cNvPr id="4" name="Rectangle 2">
            <a:extLst>
              <a:ext uri="{FF2B5EF4-FFF2-40B4-BE49-F238E27FC236}">
                <a16:creationId xmlns:a16="http://schemas.microsoft.com/office/drawing/2014/main" id="{CEFC1AED-7930-FB41-8B7F-69625948B8F1}"/>
              </a:ext>
            </a:extLst>
          </p:cNvPr>
          <p:cNvSpPr>
            <a:spLocks noChangeArrowheads="1"/>
          </p:cNvSpPr>
          <p:nvPr/>
        </p:nvSpPr>
        <p:spPr bwMode="auto">
          <a:xfrm>
            <a:off x="5467350" y="9643"/>
            <a:ext cx="152910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3549F23B-606A-CD48-8E50-2A0FEAC9AF3E}"/>
              </a:ext>
            </a:extLst>
          </p:cNvPr>
          <p:cNvSpPr txBox="1"/>
          <p:nvPr/>
        </p:nvSpPr>
        <p:spPr>
          <a:xfrm>
            <a:off x="1638300" y="6417991"/>
            <a:ext cx="8295156" cy="400110"/>
          </a:xfrm>
          <a:prstGeom prst="rect">
            <a:avLst/>
          </a:prstGeom>
          <a:noFill/>
        </p:spPr>
        <p:txBody>
          <a:bodyPr wrap="none" rtlCol="0">
            <a:spAutoFit/>
          </a:bodyPr>
          <a:lstStyle/>
          <a:p>
            <a:r>
              <a:rPr lang="en-US" sz="2000" dirty="0"/>
              <a:t>from </a:t>
            </a:r>
            <a:r>
              <a:rPr lang="en-US" sz="2000" u="sng" dirty="0">
                <a:hlinkClick r:id="rId2"/>
              </a:rPr>
              <a:t>https://www.sciencedirect.com/science/article/pii/S0968000403000367</a:t>
            </a:r>
            <a:endParaRPr lang="en-US" sz="2000" dirty="0"/>
          </a:p>
        </p:txBody>
      </p:sp>
      <p:sp>
        <p:nvSpPr>
          <p:cNvPr id="3" name="Rectangle 2">
            <a:extLst>
              <a:ext uri="{FF2B5EF4-FFF2-40B4-BE49-F238E27FC236}">
                <a16:creationId xmlns:a16="http://schemas.microsoft.com/office/drawing/2014/main" id="{50DC0890-1AFE-2742-838B-BE923BA867AD}"/>
              </a:ext>
            </a:extLst>
          </p:cNvPr>
          <p:cNvSpPr>
            <a:spLocks noChangeArrowheads="1"/>
          </p:cNvSpPr>
          <p:nvPr/>
        </p:nvSpPr>
        <p:spPr bwMode="auto">
          <a:xfrm>
            <a:off x="1638300" y="55362"/>
            <a:ext cx="191718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5297" name="Picture 5" descr="/var/folders/q4/qjwmzvy16472krcq70d248340000gn/T/com.microsoft.Word/WebArchiveCopyPasteTempFiles/1-s2.0-S0968000403000367-gr3.gif">
            <a:extLst>
              <a:ext uri="{FF2B5EF4-FFF2-40B4-BE49-F238E27FC236}">
                <a16:creationId xmlns:a16="http://schemas.microsoft.com/office/drawing/2014/main" id="{870331D3-13AB-1943-B13F-073460A6590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38300" y="217169"/>
            <a:ext cx="8934938"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687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6" descr="Figure 1">
            <a:extLst>
              <a:ext uri="{FF2B5EF4-FFF2-40B4-BE49-F238E27FC236}">
                <a16:creationId xmlns:a16="http://schemas.microsoft.com/office/drawing/2014/main" id="{7752B346-EFA8-844E-9CA2-25B4467082E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152650" y="398072"/>
            <a:ext cx="8401050" cy="49498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C7E175D-7E7E-5C42-8267-AC6BB0BCEA04}"/>
              </a:ext>
            </a:extLst>
          </p:cNvPr>
          <p:cNvSpPr>
            <a:spLocks noGrp="1"/>
          </p:cNvSpPr>
          <p:nvPr>
            <p:ph type="title"/>
          </p:nvPr>
        </p:nvSpPr>
        <p:spPr>
          <a:xfrm>
            <a:off x="1655345" y="-146253"/>
            <a:ext cx="7886700" cy="1325563"/>
          </a:xfrm>
        </p:spPr>
        <p:txBody>
          <a:bodyPr/>
          <a:lstStyle/>
          <a:p>
            <a:r>
              <a:rPr lang="en-US" dirty="0"/>
              <a:t>Keefe and </a:t>
            </a:r>
            <a:r>
              <a:rPr lang="en-US" dirty="0" err="1"/>
              <a:t>Szostak’s</a:t>
            </a:r>
            <a:r>
              <a:rPr lang="en-US" dirty="0"/>
              <a:t> description</a:t>
            </a:r>
          </a:p>
        </p:txBody>
      </p:sp>
      <p:sp>
        <p:nvSpPr>
          <p:cNvPr id="5" name="Rectangle 4">
            <a:extLst>
              <a:ext uri="{FF2B5EF4-FFF2-40B4-BE49-F238E27FC236}">
                <a16:creationId xmlns:a16="http://schemas.microsoft.com/office/drawing/2014/main" id="{C268E0E8-02C6-6D40-A3A7-E6607CBF2C13}"/>
              </a:ext>
            </a:extLst>
          </p:cNvPr>
          <p:cNvSpPr>
            <a:spLocks noChangeArrowheads="1"/>
          </p:cNvSpPr>
          <p:nvPr/>
        </p:nvSpPr>
        <p:spPr bwMode="auto">
          <a:xfrm>
            <a:off x="1828800" y="1528882"/>
            <a:ext cx="16347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A53F73C7-3BE4-AA4C-8424-8BA3407F6C88}"/>
              </a:ext>
            </a:extLst>
          </p:cNvPr>
          <p:cNvSpPr/>
          <p:nvPr/>
        </p:nvSpPr>
        <p:spPr>
          <a:xfrm>
            <a:off x="4395628" y="6339208"/>
            <a:ext cx="7620828" cy="369332"/>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from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https://www.nature.com/articles/35070613</a:t>
            </a:r>
            <a:r>
              <a:rPr lang="en-US" dirty="0">
                <a:latin typeface="Calibri" panose="020F0502020204030204" pitchFamily="34" charset="0"/>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E038C720-4951-F14E-9555-D0CBF8BC1292}"/>
              </a:ext>
            </a:extLst>
          </p:cNvPr>
          <p:cNvSpPr txBox="1"/>
          <p:nvPr/>
        </p:nvSpPr>
        <p:spPr>
          <a:xfrm>
            <a:off x="2040777" y="5143401"/>
            <a:ext cx="7954293" cy="1292662"/>
          </a:xfrm>
          <a:prstGeom prst="rect">
            <a:avLst/>
          </a:prstGeom>
          <a:noFill/>
        </p:spPr>
        <p:txBody>
          <a:bodyPr wrap="none" rtlCol="0">
            <a:spAutoFit/>
          </a:bodyPr>
          <a:lstStyle/>
          <a:p>
            <a:r>
              <a:rPr lang="en-US" sz="2000" dirty="0"/>
              <a:t>Four distinct ATP binding peptides isolated.</a:t>
            </a:r>
          </a:p>
          <a:p>
            <a:r>
              <a:rPr lang="en-US" sz="2000" i="1" dirty="0"/>
              <a:t>”estimate that roughly 1 in 10</a:t>
            </a:r>
            <a:r>
              <a:rPr lang="en-US" sz="2000" i="1" baseline="30000" dirty="0"/>
              <a:t>11</a:t>
            </a:r>
            <a:r>
              <a:rPr lang="en-US" sz="2000" i="1" dirty="0"/>
              <a:t> of all random-sequence proteins </a:t>
            </a:r>
            <a:br>
              <a:rPr lang="en-US" sz="2000" i="1" dirty="0"/>
            </a:br>
            <a:r>
              <a:rPr lang="en-US" sz="2000" i="1" dirty="0"/>
              <a:t>have ATP-binding activity comparable to the proteins isolated in this study”</a:t>
            </a:r>
          </a:p>
          <a:p>
            <a:endParaRPr lang="en-US" dirty="0"/>
          </a:p>
        </p:txBody>
      </p:sp>
    </p:spTree>
    <p:extLst>
      <p:ext uri="{BB962C8B-B14F-4D97-AF65-F5344CB8AC3E}">
        <p14:creationId xmlns:p14="http://schemas.microsoft.com/office/powerpoint/2010/main" val="3760560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2D4F2-D6B4-1548-BA0D-793BA110492A}"/>
              </a:ext>
            </a:extLst>
          </p:cNvPr>
          <p:cNvSpPr>
            <a:spLocks noGrp="1"/>
          </p:cNvSpPr>
          <p:nvPr>
            <p:ph type="title"/>
          </p:nvPr>
        </p:nvSpPr>
        <p:spPr>
          <a:xfrm>
            <a:off x="397991" y="713516"/>
            <a:ext cx="7886700" cy="1325563"/>
          </a:xfrm>
        </p:spPr>
        <p:txBody>
          <a:bodyPr>
            <a:normAutofit fontScale="90000"/>
          </a:bodyPr>
          <a:lstStyle/>
          <a:p>
            <a:r>
              <a:rPr lang="en-US" dirty="0"/>
              <a:t>One of these in vitro selected peptides was crystalized by </a:t>
            </a:r>
            <a:br>
              <a:rPr lang="en-US" dirty="0"/>
            </a:br>
            <a:r>
              <a:rPr lang="en-US" sz="2700" b="1" u="sng" dirty="0">
                <a:hlinkClick r:id="rId2"/>
              </a:rPr>
              <a:t>Lo Surdo, P.</a:t>
            </a:r>
            <a:r>
              <a:rPr lang="en-US" sz="2700" dirty="0">
                <a:hlinkClick r:id="rId2"/>
              </a:rPr>
              <a:t>, </a:t>
            </a:r>
            <a:br>
              <a:rPr lang="en-US" sz="2700" dirty="0">
                <a:hlinkClick r:id="rId2"/>
              </a:rPr>
            </a:br>
            <a:r>
              <a:rPr lang="en-US" sz="2700" b="1" u="sng" dirty="0">
                <a:hlinkClick r:id="rId2"/>
              </a:rPr>
              <a:t>Walsh, M.A.</a:t>
            </a:r>
            <a:r>
              <a:rPr lang="en-US" sz="2700" dirty="0">
                <a:hlinkClick r:id="rId2"/>
              </a:rPr>
              <a:t>,</a:t>
            </a:r>
            <a:br>
              <a:rPr lang="en-US" sz="2700" dirty="0">
                <a:hlinkClick r:id="rId2"/>
              </a:rPr>
            </a:br>
            <a:r>
              <a:rPr lang="en-US" sz="2700" dirty="0">
                <a:hlinkClick r:id="rId2"/>
              </a:rPr>
              <a:t> </a:t>
            </a:r>
            <a:r>
              <a:rPr lang="en-US" sz="2700" b="1" u="sng" dirty="0">
                <a:hlinkClick r:id="rId2"/>
              </a:rPr>
              <a:t>Sollazzo, M.</a:t>
            </a:r>
            <a:r>
              <a:rPr lang="en-US" sz="2700" dirty="0"/>
              <a:t>  </a:t>
            </a:r>
            <a:br>
              <a:rPr lang="en-US" sz="2700" dirty="0"/>
            </a:br>
            <a:endParaRPr lang="en-US" sz="2700" dirty="0"/>
          </a:p>
        </p:txBody>
      </p:sp>
      <p:pic>
        <p:nvPicPr>
          <p:cNvPr id="7" name="Picture 6">
            <a:extLst>
              <a:ext uri="{FF2B5EF4-FFF2-40B4-BE49-F238E27FC236}">
                <a16:creationId xmlns:a16="http://schemas.microsoft.com/office/drawing/2014/main" id="{5A63D3D8-0D4C-9144-8A9E-B337B0DCECBD}"/>
              </a:ext>
            </a:extLst>
          </p:cNvPr>
          <p:cNvPicPr>
            <a:picLocks noChangeAspect="1"/>
          </p:cNvPicPr>
          <p:nvPr/>
        </p:nvPicPr>
        <p:blipFill>
          <a:blip r:embed="rId3"/>
          <a:stretch>
            <a:fillRect/>
          </a:stretch>
        </p:blipFill>
        <p:spPr>
          <a:xfrm>
            <a:off x="7330994" y="383719"/>
            <a:ext cx="4131609" cy="6090562"/>
          </a:xfrm>
          <a:prstGeom prst="rect">
            <a:avLst/>
          </a:prstGeom>
        </p:spPr>
      </p:pic>
      <p:sp>
        <p:nvSpPr>
          <p:cNvPr id="8" name="TextBox 7">
            <a:extLst>
              <a:ext uri="{FF2B5EF4-FFF2-40B4-BE49-F238E27FC236}">
                <a16:creationId xmlns:a16="http://schemas.microsoft.com/office/drawing/2014/main" id="{F293B95F-68AC-FA45-8B1B-65DE5E6349D9}"/>
              </a:ext>
            </a:extLst>
          </p:cNvPr>
          <p:cNvSpPr txBox="1"/>
          <p:nvPr/>
        </p:nvSpPr>
        <p:spPr>
          <a:xfrm>
            <a:off x="729397" y="5766395"/>
            <a:ext cx="4925003" cy="707886"/>
          </a:xfrm>
          <a:prstGeom prst="rect">
            <a:avLst/>
          </a:prstGeom>
          <a:noFill/>
        </p:spPr>
        <p:txBody>
          <a:bodyPr wrap="none" rtlCol="0">
            <a:spAutoFit/>
          </a:bodyPr>
          <a:lstStyle/>
          <a:p>
            <a:r>
              <a:rPr lang="en-US" sz="2000" dirty="0"/>
              <a:t>From: </a:t>
            </a:r>
            <a:br>
              <a:rPr lang="en-US" sz="2000" dirty="0"/>
            </a:br>
            <a:r>
              <a:rPr lang="en-US" sz="2000" dirty="0">
                <a:hlinkClick r:id="rId4"/>
              </a:rPr>
              <a:t>https://www.nature.com/articles/nsmb745</a:t>
            </a:r>
            <a:r>
              <a:rPr lang="en-US" sz="2000" dirty="0"/>
              <a:t> </a:t>
            </a:r>
          </a:p>
        </p:txBody>
      </p:sp>
    </p:spTree>
    <p:extLst>
      <p:ext uri="{BB962C8B-B14F-4D97-AF65-F5344CB8AC3E}">
        <p14:creationId xmlns:p14="http://schemas.microsoft.com/office/powerpoint/2010/main" val="1947236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FD4BFF-CD51-A64C-91E7-EDFDB0FDC721}"/>
              </a:ext>
            </a:extLst>
          </p:cNvPr>
          <p:cNvPicPr>
            <a:picLocks noGrp="1" noChangeAspect="1"/>
          </p:cNvPicPr>
          <p:nvPr>
            <p:ph idx="1"/>
          </p:nvPr>
        </p:nvPicPr>
        <p:blipFill>
          <a:blip r:embed="rId2"/>
          <a:stretch>
            <a:fillRect/>
          </a:stretch>
        </p:blipFill>
        <p:spPr>
          <a:xfrm rot="10800000">
            <a:off x="1838022" y="986420"/>
            <a:ext cx="5073791" cy="5649170"/>
          </a:xfrm>
        </p:spPr>
      </p:pic>
      <p:sp>
        <p:nvSpPr>
          <p:cNvPr id="6" name="TextBox 5">
            <a:extLst>
              <a:ext uri="{FF2B5EF4-FFF2-40B4-BE49-F238E27FC236}">
                <a16:creationId xmlns:a16="http://schemas.microsoft.com/office/drawing/2014/main" id="{3DCFE18E-AF30-414C-B8FA-66494DAEFBFB}"/>
              </a:ext>
            </a:extLst>
          </p:cNvPr>
          <p:cNvSpPr txBox="1"/>
          <p:nvPr/>
        </p:nvSpPr>
        <p:spPr>
          <a:xfrm>
            <a:off x="7171765" y="292661"/>
            <a:ext cx="2552815" cy="646331"/>
          </a:xfrm>
          <a:prstGeom prst="rect">
            <a:avLst/>
          </a:prstGeom>
          <a:noFill/>
        </p:spPr>
        <p:txBody>
          <a:bodyPr wrap="none" rtlCol="0">
            <a:spAutoFit/>
          </a:bodyPr>
          <a:lstStyle/>
          <a:p>
            <a:r>
              <a:rPr lang="en-US" dirty="0"/>
              <a:t>GRASP ATP from the </a:t>
            </a:r>
            <a:br>
              <a:rPr lang="en-US" dirty="0"/>
            </a:br>
            <a:r>
              <a:rPr lang="en-US" dirty="0"/>
              <a:t>D-</a:t>
            </a:r>
            <a:r>
              <a:rPr lang="en-US" dirty="0" err="1"/>
              <a:t>alanin</a:t>
            </a:r>
            <a:r>
              <a:rPr lang="en-US" dirty="0"/>
              <a:t> D-alanine ligase </a:t>
            </a:r>
          </a:p>
        </p:txBody>
      </p:sp>
    </p:spTree>
    <p:extLst>
      <p:ext uri="{BB962C8B-B14F-4D97-AF65-F5344CB8AC3E}">
        <p14:creationId xmlns:p14="http://schemas.microsoft.com/office/powerpoint/2010/main" val="1529661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C1B078-830A-6B4F-A31A-B75693238B3A}"/>
              </a:ext>
            </a:extLst>
          </p:cNvPr>
          <p:cNvPicPr>
            <a:picLocks noGrp="1" noChangeAspect="1"/>
          </p:cNvPicPr>
          <p:nvPr>
            <p:ph idx="1"/>
          </p:nvPr>
        </p:nvPicPr>
        <p:blipFill>
          <a:blip r:embed="rId2"/>
          <a:stretch>
            <a:fillRect/>
          </a:stretch>
        </p:blipFill>
        <p:spPr>
          <a:xfrm>
            <a:off x="2008094" y="1"/>
            <a:ext cx="5799932" cy="6457657"/>
          </a:xfrm>
        </p:spPr>
      </p:pic>
      <p:sp>
        <p:nvSpPr>
          <p:cNvPr id="6" name="TextBox 5">
            <a:extLst>
              <a:ext uri="{FF2B5EF4-FFF2-40B4-BE49-F238E27FC236}">
                <a16:creationId xmlns:a16="http://schemas.microsoft.com/office/drawing/2014/main" id="{60FD29D1-D9BB-1D4E-B4DD-9765344376A3}"/>
              </a:ext>
            </a:extLst>
          </p:cNvPr>
          <p:cNvSpPr txBox="1"/>
          <p:nvPr/>
        </p:nvSpPr>
        <p:spPr>
          <a:xfrm>
            <a:off x="8059272" y="484095"/>
            <a:ext cx="1621213" cy="923330"/>
          </a:xfrm>
          <a:prstGeom prst="rect">
            <a:avLst/>
          </a:prstGeom>
          <a:noFill/>
        </p:spPr>
        <p:txBody>
          <a:bodyPr wrap="none" rtlCol="0">
            <a:spAutoFit/>
          </a:bodyPr>
          <a:lstStyle/>
          <a:p>
            <a:r>
              <a:rPr lang="en-US" dirty="0"/>
              <a:t>Rossman fold</a:t>
            </a:r>
          </a:p>
          <a:p>
            <a:r>
              <a:rPr lang="en-US" dirty="0"/>
              <a:t>ATPase beta SU</a:t>
            </a:r>
          </a:p>
          <a:p>
            <a:r>
              <a:rPr lang="en-US" dirty="0"/>
              <a:t>1BMF.pdb </a:t>
            </a:r>
          </a:p>
        </p:txBody>
      </p:sp>
    </p:spTree>
    <p:extLst>
      <p:ext uri="{BB962C8B-B14F-4D97-AF65-F5344CB8AC3E}">
        <p14:creationId xmlns:p14="http://schemas.microsoft.com/office/powerpoint/2010/main" val="1060331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DCF1C6-B069-874F-90BB-C381392B0505}"/>
              </a:ext>
            </a:extLst>
          </p:cNvPr>
          <p:cNvPicPr>
            <a:picLocks noGrp="1" noChangeAspect="1"/>
          </p:cNvPicPr>
          <p:nvPr>
            <p:ph idx="1"/>
          </p:nvPr>
        </p:nvPicPr>
        <p:blipFill>
          <a:blip r:embed="rId2"/>
          <a:stretch>
            <a:fillRect/>
          </a:stretch>
        </p:blipFill>
        <p:spPr>
          <a:xfrm>
            <a:off x="585866" y="277625"/>
            <a:ext cx="5910151" cy="6580375"/>
          </a:xfrm>
        </p:spPr>
      </p:pic>
      <p:sp>
        <p:nvSpPr>
          <p:cNvPr id="6" name="TextBox 5">
            <a:extLst>
              <a:ext uri="{FF2B5EF4-FFF2-40B4-BE49-F238E27FC236}">
                <a16:creationId xmlns:a16="http://schemas.microsoft.com/office/drawing/2014/main" id="{19A3507C-6056-994D-A471-F88C955175B7}"/>
              </a:ext>
            </a:extLst>
          </p:cNvPr>
          <p:cNvSpPr txBox="1"/>
          <p:nvPr/>
        </p:nvSpPr>
        <p:spPr>
          <a:xfrm>
            <a:off x="5610205" y="349624"/>
            <a:ext cx="4724370" cy="1200329"/>
          </a:xfrm>
          <a:prstGeom prst="rect">
            <a:avLst/>
          </a:prstGeom>
          <a:noFill/>
        </p:spPr>
        <p:txBody>
          <a:bodyPr wrap="none" rtlCol="0">
            <a:spAutoFit/>
          </a:bodyPr>
          <a:lstStyle/>
          <a:p>
            <a:r>
              <a:rPr lang="en-US" sz="3600" dirty="0"/>
              <a:t>In vitro selected peptide</a:t>
            </a:r>
          </a:p>
          <a:p>
            <a:r>
              <a:rPr lang="en-US" sz="3600" dirty="0"/>
              <a:t>1UW1.pdb</a:t>
            </a:r>
          </a:p>
        </p:txBody>
      </p:sp>
    </p:spTree>
    <p:extLst>
      <p:ext uri="{BB962C8B-B14F-4D97-AF65-F5344CB8AC3E}">
        <p14:creationId xmlns:p14="http://schemas.microsoft.com/office/powerpoint/2010/main" val="396389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112F3-A2E1-B64C-A76C-AD762547C1BE}"/>
              </a:ext>
            </a:extLst>
          </p:cNvPr>
          <p:cNvSpPr>
            <a:spLocks noGrp="1"/>
          </p:cNvSpPr>
          <p:nvPr>
            <p:ph type="title"/>
          </p:nvPr>
        </p:nvSpPr>
        <p:spPr>
          <a:xfrm>
            <a:off x="1957778" y="574989"/>
            <a:ext cx="7886700" cy="1325563"/>
          </a:xfrm>
        </p:spPr>
        <p:txBody>
          <a:bodyPr>
            <a:normAutofit fontScale="90000"/>
          </a:bodyPr>
          <a:lstStyle/>
          <a:p>
            <a:r>
              <a:rPr lang="en-US" dirty="0"/>
              <a:t>Convergent evolution of ATP binding sites did not lead to a similar arrangement of secondary structures building blocks. </a:t>
            </a:r>
          </a:p>
        </p:txBody>
      </p:sp>
      <p:pic>
        <p:nvPicPr>
          <p:cNvPr id="4" name="Content Placeholder 4">
            <a:extLst>
              <a:ext uri="{FF2B5EF4-FFF2-40B4-BE49-F238E27FC236}">
                <a16:creationId xmlns:a16="http://schemas.microsoft.com/office/drawing/2014/main" id="{CD6EF732-E5B2-344F-856E-6EE0379F3A68}"/>
              </a:ext>
            </a:extLst>
          </p:cNvPr>
          <p:cNvPicPr>
            <a:picLocks noChangeAspect="1"/>
          </p:cNvPicPr>
          <p:nvPr/>
        </p:nvPicPr>
        <p:blipFill rotWithShape="1">
          <a:blip r:embed="rId2"/>
          <a:srcRect l="21397" t="28507" r="16264" b="21607"/>
          <a:stretch/>
        </p:blipFill>
        <p:spPr>
          <a:xfrm rot="10800000">
            <a:off x="1643919" y="3207894"/>
            <a:ext cx="3162926" cy="2818150"/>
          </a:xfrm>
          <a:prstGeom prst="rect">
            <a:avLst/>
          </a:prstGeom>
        </p:spPr>
      </p:pic>
      <p:sp>
        <p:nvSpPr>
          <p:cNvPr id="5" name="TextBox 4">
            <a:extLst>
              <a:ext uri="{FF2B5EF4-FFF2-40B4-BE49-F238E27FC236}">
                <a16:creationId xmlns:a16="http://schemas.microsoft.com/office/drawing/2014/main" id="{859FDCF0-8DDA-DF44-831D-71EB2D2C3450}"/>
              </a:ext>
            </a:extLst>
          </p:cNvPr>
          <p:cNvSpPr txBox="1"/>
          <p:nvPr/>
        </p:nvSpPr>
        <p:spPr>
          <a:xfrm>
            <a:off x="2165052" y="6283011"/>
            <a:ext cx="8438977" cy="400110"/>
          </a:xfrm>
          <a:prstGeom prst="rect">
            <a:avLst/>
          </a:prstGeom>
          <a:noFill/>
        </p:spPr>
        <p:txBody>
          <a:bodyPr wrap="none" rtlCol="0">
            <a:spAutoFit/>
          </a:bodyPr>
          <a:lstStyle/>
          <a:p>
            <a:r>
              <a:rPr lang="en-US" sz="2000" dirty="0"/>
              <a:t>ATP GRASP                          </a:t>
            </a:r>
            <a:r>
              <a:rPr lang="en-US" sz="2000" dirty="0" err="1"/>
              <a:t>Rossmann</a:t>
            </a:r>
            <a:r>
              <a:rPr lang="en-US" sz="2000" dirty="0"/>
              <a:t> fold                            </a:t>
            </a:r>
            <a:r>
              <a:rPr lang="en-US" sz="2000" i="1" dirty="0"/>
              <a:t>In vitro </a:t>
            </a:r>
            <a:r>
              <a:rPr lang="en-US" sz="2000" dirty="0"/>
              <a:t>evolved peptide</a:t>
            </a:r>
          </a:p>
        </p:txBody>
      </p:sp>
      <p:pic>
        <p:nvPicPr>
          <p:cNvPr id="6" name="Content Placeholder 4">
            <a:extLst>
              <a:ext uri="{FF2B5EF4-FFF2-40B4-BE49-F238E27FC236}">
                <a16:creationId xmlns:a16="http://schemas.microsoft.com/office/drawing/2014/main" id="{570CDAC3-57F4-CD46-B6B7-D526FB75CE90}"/>
              </a:ext>
            </a:extLst>
          </p:cNvPr>
          <p:cNvPicPr>
            <a:picLocks noGrp="1" noChangeAspect="1"/>
          </p:cNvPicPr>
          <p:nvPr>
            <p:ph idx="1"/>
          </p:nvPr>
        </p:nvPicPr>
        <p:blipFill rotWithShape="1">
          <a:blip r:embed="rId3"/>
          <a:srcRect l="6978" t="23538" r="39171" b="26555"/>
          <a:stretch/>
        </p:blipFill>
        <p:spPr>
          <a:xfrm>
            <a:off x="4886676" y="3147504"/>
            <a:ext cx="2848132" cy="2938931"/>
          </a:xfrm>
        </p:spPr>
      </p:pic>
      <p:pic>
        <p:nvPicPr>
          <p:cNvPr id="7" name="Content Placeholder 4">
            <a:extLst>
              <a:ext uri="{FF2B5EF4-FFF2-40B4-BE49-F238E27FC236}">
                <a16:creationId xmlns:a16="http://schemas.microsoft.com/office/drawing/2014/main" id="{5D7D00C5-6DC5-DB4B-801F-70326A62F91B}"/>
              </a:ext>
            </a:extLst>
          </p:cNvPr>
          <p:cNvPicPr>
            <a:picLocks noChangeAspect="1"/>
          </p:cNvPicPr>
          <p:nvPr/>
        </p:nvPicPr>
        <p:blipFill rotWithShape="1">
          <a:blip r:embed="rId4"/>
          <a:srcRect l="33361" t="25693" r="7796" b="16937"/>
          <a:stretch/>
        </p:blipFill>
        <p:spPr>
          <a:xfrm>
            <a:off x="7814640" y="3012164"/>
            <a:ext cx="2853360" cy="3097405"/>
          </a:xfrm>
          <a:prstGeom prst="rect">
            <a:avLst/>
          </a:prstGeom>
        </p:spPr>
      </p:pic>
    </p:spTree>
    <p:extLst>
      <p:ext uri="{BB962C8B-B14F-4D97-AF65-F5344CB8AC3E}">
        <p14:creationId xmlns:p14="http://schemas.microsoft.com/office/powerpoint/2010/main" val="323230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U 188 上 ">
            <a:extLst>
              <a:ext uri="{FF2B5EF4-FFF2-40B4-BE49-F238E27FC236}">
                <a16:creationId xmlns:a16="http://schemas.microsoft.com/office/drawing/2014/main" id="{BD37889A-C9B2-E347-BF97-855EFCB37D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98625" y="496957"/>
            <a:ext cx="6525638" cy="57300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1AF1E74-1281-9B41-97AF-14DA4E969FB1}"/>
              </a:ext>
            </a:extLst>
          </p:cNvPr>
          <p:cNvSpPr/>
          <p:nvPr/>
        </p:nvSpPr>
        <p:spPr>
          <a:xfrm>
            <a:off x="341657" y="237511"/>
            <a:ext cx="5120029" cy="6278642"/>
          </a:xfrm>
          <a:prstGeom prst="rect">
            <a:avLst/>
          </a:prstGeom>
        </p:spPr>
        <p:txBody>
          <a:bodyPr wrap="square">
            <a:spAutoFit/>
          </a:bodyPr>
          <a:lstStyle/>
          <a:p>
            <a:r>
              <a:rPr lang="en-US" sz="2000" dirty="0">
                <a:latin typeface="Calibri" panose="020F0502020204030204" pitchFamily="34" charset="0"/>
              </a:rPr>
              <a:t>Some answered the questions: </a:t>
            </a:r>
            <a:br>
              <a:rPr lang="en-US" sz="2000" dirty="0">
                <a:latin typeface="Calibri" panose="020F0502020204030204" pitchFamily="34" charset="0"/>
              </a:rPr>
            </a:br>
            <a:r>
              <a:rPr lang="en-US" sz="2000" dirty="0">
                <a:latin typeface="Calibri" panose="020F0502020204030204" pitchFamily="34" charset="0"/>
              </a:rPr>
              <a:t>Can you determine </a:t>
            </a:r>
            <a:r>
              <a:rPr lang="en-US" sz="2000" dirty="0">
                <a:solidFill>
                  <a:srgbClr val="0000FF"/>
                </a:solidFill>
                <a:latin typeface="-webkit-standard"/>
              </a:rPr>
              <a:t>which chain, </a:t>
            </a:r>
            <a:r>
              <a:rPr lang="en-US" sz="2000" dirty="0">
                <a:latin typeface="Calibri" panose="020F0502020204030204" pitchFamily="34" charset="0"/>
              </a:rPr>
              <a:t>via (Select &gt; chain), </a:t>
            </a:r>
            <a:r>
              <a:rPr lang="en-US" sz="2000" dirty="0">
                <a:solidFill>
                  <a:srgbClr val="0000FF"/>
                </a:solidFill>
                <a:latin typeface="-webkit-standard"/>
              </a:rPr>
              <a:t>does not have an ATP or ATP analog bound? </a:t>
            </a:r>
            <a:r>
              <a:rPr lang="en-US" sz="2000" dirty="0">
                <a:latin typeface="Calibri" panose="020F0502020204030204" pitchFamily="34" charset="0"/>
              </a:rPr>
              <a:t>  </a:t>
            </a:r>
          </a:p>
          <a:p>
            <a:r>
              <a:rPr lang="en-US" sz="2000" dirty="0">
                <a:latin typeface="Calibri" panose="020F0502020204030204" pitchFamily="34" charset="0"/>
              </a:rPr>
              <a:t>with </a:t>
            </a:r>
            <a:br>
              <a:rPr lang="en-US" sz="2000" dirty="0">
                <a:latin typeface="Calibri" panose="020F0502020204030204" pitchFamily="34" charset="0"/>
              </a:rPr>
            </a:br>
            <a:r>
              <a:rPr lang="en-US" sz="2000" dirty="0">
                <a:solidFill>
                  <a:srgbClr val="0070C0"/>
                </a:solidFill>
                <a:latin typeface="Calibri" panose="020F0502020204030204" pitchFamily="34" charset="0"/>
              </a:rPr>
              <a:t>chain G</a:t>
            </a:r>
            <a:r>
              <a:rPr lang="en-US" sz="2000" dirty="0">
                <a:latin typeface="Calibri" panose="020F0502020204030204" pitchFamily="34" charset="0"/>
              </a:rPr>
              <a:t> (the gamma subunit) -- this is technically correct.  </a:t>
            </a:r>
            <a:br>
              <a:rPr lang="en-US" sz="2000" dirty="0">
                <a:latin typeface="Calibri" panose="020F0502020204030204" pitchFamily="34" charset="0"/>
              </a:rPr>
            </a:br>
            <a:r>
              <a:rPr lang="en-US" sz="2000" dirty="0">
                <a:latin typeface="Calibri" panose="020F0502020204030204" pitchFamily="34" charset="0"/>
              </a:rPr>
              <a:t>However, we were studying the 6 subunits in the head group, and one of the three beta subunits has an empty ATP binding site.   </a:t>
            </a:r>
          </a:p>
          <a:p>
            <a:r>
              <a:rPr lang="en-US" sz="2000" dirty="0">
                <a:latin typeface="Calibri" panose="020F0502020204030204" pitchFamily="34" charset="0"/>
              </a:rPr>
              <a:t>The expected answer was </a:t>
            </a:r>
          </a:p>
          <a:p>
            <a:r>
              <a:rPr lang="en-US" sz="2000" dirty="0">
                <a:latin typeface="Calibri" panose="020F0502020204030204" pitchFamily="34" charset="0"/>
              </a:rPr>
              <a:t>CHAIN E: BETA(E) (E for Empty)</a:t>
            </a:r>
          </a:p>
          <a:p>
            <a:endParaRPr lang="en-US" dirty="0">
              <a:latin typeface="Calibri" panose="020F0502020204030204" pitchFamily="34" charset="0"/>
            </a:endParaRPr>
          </a:p>
          <a:p>
            <a:r>
              <a:rPr lang="en-US" dirty="0">
                <a:solidFill>
                  <a:srgbClr val="000000"/>
                </a:solidFill>
                <a:latin typeface="Calibri" panose="020F0502020204030204" pitchFamily="34" charset="0"/>
              </a:rPr>
              <a:t>(one could have obtained this answer by hovering the mouse pointer over the subunit without the ATP (which at this point might have been visible as space filling balls).  The label that pops up gives the aa one points at followed by the chain. Or one could look at the </a:t>
            </a:r>
            <a:r>
              <a:rPr lang="en-US" dirty="0" err="1">
                <a:solidFill>
                  <a:srgbClr val="000000"/>
                </a:solidFill>
                <a:latin typeface="Calibri" panose="020F0502020204030204" pitchFamily="34" charset="0"/>
              </a:rPr>
              <a:t>pdb</a:t>
            </a:r>
            <a:r>
              <a:rPr lang="en-US" dirty="0">
                <a:solidFill>
                  <a:srgbClr val="000000"/>
                </a:solidFill>
                <a:latin typeface="Calibri" panose="020F0502020204030204" pitchFamily="34" charset="0"/>
              </a:rPr>
              <a:t> file (or you could have consulted the answer you gave to the previous question). </a:t>
            </a:r>
          </a:p>
          <a:p>
            <a:r>
              <a:rPr lang="en-US"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1164122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07E6-0EE9-0E43-883D-63D0EF1D1BF5}"/>
              </a:ext>
            </a:extLst>
          </p:cNvPr>
          <p:cNvSpPr>
            <a:spLocks noGrp="1"/>
          </p:cNvSpPr>
          <p:nvPr>
            <p:ph type="title"/>
          </p:nvPr>
        </p:nvSpPr>
        <p:spPr/>
        <p:txBody>
          <a:bodyPr/>
          <a:lstStyle/>
          <a:p>
            <a:r>
              <a:rPr lang="en-US" dirty="0" err="1"/>
              <a:t>Rossmann</a:t>
            </a:r>
            <a:r>
              <a:rPr lang="en-US" dirty="0"/>
              <a:t>, ATP GRASP, </a:t>
            </a:r>
            <a:r>
              <a:rPr lang="en-US" i="1" dirty="0"/>
              <a:t>in vitro </a:t>
            </a:r>
            <a:r>
              <a:rPr lang="en-US" dirty="0"/>
              <a:t>evolution</a:t>
            </a:r>
          </a:p>
        </p:txBody>
      </p:sp>
      <p:sp>
        <p:nvSpPr>
          <p:cNvPr id="3" name="Content Placeholder 2">
            <a:extLst>
              <a:ext uri="{FF2B5EF4-FFF2-40B4-BE49-F238E27FC236}">
                <a16:creationId xmlns:a16="http://schemas.microsoft.com/office/drawing/2014/main" id="{B32DADBD-F99C-2F45-8FE5-22AFD4269EC6}"/>
              </a:ext>
            </a:extLst>
          </p:cNvPr>
          <p:cNvSpPr>
            <a:spLocks noGrp="1"/>
          </p:cNvSpPr>
          <p:nvPr>
            <p:ph idx="1"/>
          </p:nvPr>
        </p:nvSpPr>
        <p:spPr/>
        <p:txBody>
          <a:bodyPr/>
          <a:lstStyle/>
          <a:p>
            <a:pPr marL="0" indent="0">
              <a:buNone/>
            </a:pPr>
            <a:r>
              <a:rPr lang="en-US" dirty="0"/>
              <a:t>The </a:t>
            </a:r>
            <a:r>
              <a:rPr lang="en-US" dirty="0" err="1"/>
              <a:t>Rossmann</a:t>
            </a:r>
            <a:r>
              <a:rPr lang="en-US" dirty="0"/>
              <a:t> and GRASP domains evolved through natural selection.  </a:t>
            </a:r>
            <a:br>
              <a:rPr lang="en-US" dirty="0"/>
            </a:br>
            <a:endParaRPr lang="en-US" dirty="0"/>
          </a:p>
          <a:p>
            <a:pPr marL="0" indent="0">
              <a:buNone/>
            </a:pPr>
            <a:r>
              <a:rPr lang="en-US" dirty="0"/>
              <a:t>Using an approach similar to the selection of substrate binding aptamers (RNA) in the </a:t>
            </a:r>
            <a:r>
              <a:rPr lang="en-US" u="sng" dirty="0">
                <a:hlinkClick r:id="rId2"/>
              </a:rPr>
              <a:t>selex </a:t>
            </a:r>
            <a:r>
              <a:rPr lang="en-US" dirty="0"/>
              <a:t> approach (co-invented by former UConn undergraduate Larry Gold), </a:t>
            </a:r>
            <a:r>
              <a:rPr lang="en-US" u="sng" dirty="0">
                <a:hlinkClick r:id="rId3"/>
              </a:rPr>
              <a:t>Keefe and Szostak</a:t>
            </a:r>
            <a:r>
              <a:rPr lang="en-US" dirty="0"/>
              <a:t> used Puromycin to link the synthesized protein to the encoding DNA. (aka RNA display)  </a:t>
            </a:r>
          </a:p>
          <a:p>
            <a:pPr marL="0" indent="0">
              <a:buNone/>
            </a:pPr>
            <a:endParaRPr lang="en-US" dirty="0"/>
          </a:p>
          <a:p>
            <a:endParaRPr lang="en-US" dirty="0"/>
          </a:p>
        </p:txBody>
      </p:sp>
    </p:spTree>
    <p:extLst>
      <p:ext uri="{BB962C8B-B14F-4D97-AF65-F5344CB8AC3E}">
        <p14:creationId xmlns:p14="http://schemas.microsoft.com/office/powerpoint/2010/main" val="1531796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AA4B81A9-FCED-3C48-AEDA-54F8F0B1DA0A}"/>
              </a:ext>
            </a:extLst>
          </p:cNvPr>
          <p:cNvSpPr>
            <a:spLocks noGrp="1" noChangeArrowheads="1"/>
          </p:cNvSpPr>
          <p:nvPr>
            <p:ph type="title"/>
          </p:nvPr>
        </p:nvSpPr>
        <p:spPr>
          <a:xfrm>
            <a:off x="2209800" y="152400"/>
            <a:ext cx="7772400" cy="1143000"/>
          </a:xfrm>
        </p:spPr>
        <p:txBody>
          <a:bodyPr/>
          <a:lstStyle/>
          <a:p>
            <a:pPr eaLnBrk="1" hangingPunct="1"/>
            <a:r>
              <a:rPr lang="en-US" altLang="en-US" sz="2800" b="1">
                <a:solidFill>
                  <a:srgbClr val="FF0000"/>
                </a:solidFill>
                <a:latin typeface="Times New Roman" panose="02020603050405020304" pitchFamily="18" charset="0"/>
                <a:ea typeface="ＭＳ Ｐゴシック" panose="020B0600070205080204" pitchFamily="34" charset="-128"/>
              </a:rPr>
              <a:t>Related proteins</a:t>
            </a:r>
          </a:p>
        </p:txBody>
      </p:sp>
      <p:sp>
        <p:nvSpPr>
          <p:cNvPr id="22530" name="Rectangle 3">
            <a:extLst>
              <a:ext uri="{FF2B5EF4-FFF2-40B4-BE49-F238E27FC236}">
                <a16:creationId xmlns:a16="http://schemas.microsoft.com/office/drawing/2014/main" id="{4EA59859-7841-9140-B248-DD0542E1FC6D}"/>
              </a:ext>
            </a:extLst>
          </p:cNvPr>
          <p:cNvSpPr>
            <a:spLocks noChangeArrowheads="1"/>
          </p:cNvSpPr>
          <p:nvPr/>
        </p:nvSpPr>
        <p:spPr bwMode="auto">
          <a:xfrm>
            <a:off x="1981200" y="1143001"/>
            <a:ext cx="792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000000"/>
                </a:solidFill>
                <a:latin typeface="Times New Roman" panose="02020603050405020304" pitchFamily="18" charset="0"/>
              </a:rPr>
              <a:t>Present day proteins evolved through substitution and selection from ancestral proteins. </a:t>
            </a:r>
          </a:p>
          <a:p>
            <a:pPr eaLnBrk="1" hangingPunct="1">
              <a:spcBef>
                <a:spcPct val="0"/>
              </a:spcBef>
              <a:buFontTx/>
              <a:buNone/>
            </a:pPr>
            <a:r>
              <a:rPr lang="en-US" altLang="en-US" sz="1800" b="1" dirty="0">
                <a:solidFill>
                  <a:srgbClr val="FF0000"/>
                </a:solidFill>
                <a:latin typeface="Times New Roman" panose="02020603050405020304" pitchFamily="18" charset="0"/>
              </a:rPr>
              <a:t>Related proteins have similar sequence AND similar structure AND similar function </a:t>
            </a:r>
            <a:r>
              <a:rPr lang="en-US" altLang="en-US" sz="1800" dirty="0">
                <a:solidFill>
                  <a:srgbClr val="FF0000"/>
                </a:solidFill>
                <a:latin typeface="Times New Roman" panose="02020603050405020304" pitchFamily="18" charset="0"/>
              </a:rPr>
              <a:t>(at least if they did not diverge too much).</a:t>
            </a:r>
            <a:r>
              <a:rPr lang="en-US" altLang="en-US" sz="1800" dirty="0">
                <a:solidFill>
                  <a:srgbClr val="000000"/>
                </a:solidFill>
                <a:latin typeface="Times New Roman" panose="02020603050405020304" pitchFamily="18" charset="0"/>
              </a:rPr>
              <a:t> </a:t>
            </a:r>
          </a:p>
        </p:txBody>
      </p:sp>
      <p:sp>
        <p:nvSpPr>
          <p:cNvPr id="22531" name="Rectangle 4">
            <a:extLst>
              <a:ext uri="{FF2B5EF4-FFF2-40B4-BE49-F238E27FC236}">
                <a16:creationId xmlns:a16="http://schemas.microsoft.com/office/drawing/2014/main" id="{003D52BF-53E7-8547-A305-46E78D0B98DB}"/>
              </a:ext>
            </a:extLst>
          </p:cNvPr>
          <p:cNvSpPr>
            <a:spLocks noChangeArrowheads="1"/>
          </p:cNvSpPr>
          <p:nvPr/>
        </p:nvSpPr>
        <p:spPr bwMode="auto">
          <a:xfrm>
            <a:off x="1981200" y="2819401"/>
            <a:ext cx="85344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In the above mantra "similar function" can refer to: </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lvl="1">
              <a:spcBef>
                <a:spcPct val="0"/>
              </a:spcBef>
              <a:buFontTx/>
              <a:buChar char="•"/>
            </a:pPr>
            <a:r>
              <a:rPr lang="en-US" altLang="en-US" sz="2000" dirty="0">
                <a:solidFill>
                  <a:srgbClr val="000000"/>
                </a:solidFill>
                <a:latin typeface="Times New Roman" panose="02020603050405020304" pitchFamily="18" charset="0"/>
              </a:rPr>
              <a:t>identical function,</a:t>
            </a:r>
          </a:p>
          <a:p>
            <a:pPr lvl="1">
              <a:spcBef>
                <a:spcPct val="0"/>
              </a:spcBef>
              <a:buFontTx/>
              <a:buNone/>
            </a:pPr>
            <a:endParaRPr lang="en-US" altLang="en-US" sz="2000" dirty="0">
              <a:solidFill>
                <a:srgbClr val="000000"/>
              </a:solidFill>
              <a:latin typeface="Times New Roman" panose="02020603050405020304" pitchFamily="18" charset="0"/>
            </a:endParaRPr>
          </a:p>
          <a:p>
            <a:pPr lvl="1">
              <a:spcBef>
                <a:spcPct val="0"/>
              </a:spcBef>
              <a:buFontTx/>
              <a:buChar char="•"/>
            </a:pPr>
            <a:r>
              <a:rPr lang="en-US" altLang="en-US" sz="2000" dirty="0">
                <a:solidFill>
                  <a:srgbClr val="000000"/>
                </a:solidFill>
                <a:latin typeface="Times New Roman" panose="02020603050405020304" pitchFamily="18" charset="0"/>
              </a:rPr>
              <a:t>similar function, e.g.:</a:t>
            </a:r>
          </a:p>
          <a:p>
            <a:pPr lvl="2">
              <a:spcBef>
                <a:spcPct val="0"/>
              </a:spcBef>
              <a:buFontTx/>
              <a:buChar char="•"/>
            </a:pPr>
            <a:r>
              <a:rPr lang="en-US" altLang="en-US" sz="2000" dirty="0">
                <a:solidFill>
                  <a:srgbClr val="000000"/>
                </a:solidFill>
                <a:latin typeface="Times New Roman" panose="02020603050405020304" pitchFamily="18" charset="0"/>
              </a:rPr>
              <a:t>identical reactions catalyzed in different organisms; or </a:t>
            </a:r>
          </a:p>
          <a:p>
            <a:pPr lvl="2">
              <a:spcBef>
                <a:spcPct val="0"/>
              </a:spcBef>
              <a:buFontTx/>
              <a:buChar char="•"/>
            </a:pPr>
            <a:r>
              <a:rPr lang="en-US" altLang="en-US" sz="2000" dirty="0">
                <a:solidFill>
                  <a:srgbClr val="000000"/>
                </a:solidFill>
                <a:latin typeface="Times New Roman" panose="02020603050405020304" pitchFamily="18" charset="0"/>
              </a:rPr>
              <a:t>same catalytic mechanism but different substrate (malic and lactic acid dehydrogenases); </a:t>
            </a:r>
          </a:p>
          <a:p>
            <a:pPr lvl="2">
              <a:spcBef>
                <a:spcPct val="0"/>
              </a:spcBef>
              <a:buFontTx/>
              <a:buChar char="•"/>
            </a:pPr>
            <a:r>
              <a:rPr lang="en-US" altLang="en-US" sz="2000" dirty="0">
                <a:solidFill>
                  <a:srgbClr val="000000"/>
                </a:solidFill>
                <a:latin typeface="Times New Roman" panose="02020603050405020304" pitchFamily="18" charset="0"/>
              </a:rPr>
              <a:t>similar subunits and domains that are brought together through a (hypothetical) process called domain shuffling, e.g. nucleotide binding domains in </a:t>
            </a:r>
            <a:r>
              <a:rPr lang="en-US" altLang="en-US" sz="2000" dirty="0" err="1">
                <a:solidFill>
                  <a:srgbClr val="000000"/>
                </a:solidFill>
                <a:latin typeface="Times New Roman" panose="02020603050405020304" pitchFamily="18" charset="0"/>
              </a:rPr>
              <a:t>hexokinse</a:t>
            </a:r>
            <a:r>
              <a:rPr lang="en-US" altLang="en-US" sz="2000" dirty="0">
                <a:solidFill>
                  <a:srgbClr val="000000"/>
                </a:solidFill>
                <a:latin typeface="Times New Roman" panose="02020603050405020304" pitchFamily="18" charset="0"/>
              </a:rPr>
              <a:t>, myosin, HSP70, and </a:t>
            </a:r>
            <a:r>
              <a:rPr lang="en-US" altLang="en-US" sz="2000" dirty="0" err="1">
                <a:solidFill>
                  <a:srgbClr val="000000"/>
                </a:solidFill>
                <a:latin typeface="Times New Roman" panose="02020603050405020304" pitchFamily="18" charset="0"/>
              </a:rPr>
              <a:t>ATPsynthases</a:t>
            </a:r>
            <a:r>
              <a:rPr lang="en-US" altLang="en-US" sz="2000" dirty="0">
                <a:solidFill>
                  <a:srgbClr val="000000"/>
                </a:solidFill>
                <a:latin typeface="Times New Roman" panose="02020603050405020304" pitchFamily="18" charset="0"/>
              </a:rPr>
              <a:t>. </a:t>
            </a:r>
          </a:p>
          <a:p>
            <a:pPr>
              <a:spcBef>
                <a:spcPct val="0"/>
              </a:spcBef>
              <a:buFontTx/>
              <a:buNone/>
            </a:pPr>
            <a:endParaRPr lang="en-US" altLang="en-US" sz="2000" dirty="0">
              <a:solidFill>
                <a:srgbClr val="000000"/>
              </a:solidFill>
              <a:latin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A27E4EA-ED2B-CF4B-96A1-0C4AE75E13DF}"/>
              </a:ext>
            </a:extLst>
          </p:cNvPr>
          <p:cNvSpPr>
            <a:spLocks noGrp="1" noChangeArrowheads="1"/>
          </p:cNvSpPr>
          <p:nvPr>
            <p:ph type="title"/>
          </p:nvPr>
        </p:nvSpPr>
        <p:spPr>
          <a:xfrm>
            <a:off x="1752600" y="277091"/>
            <a:ext cx="8229600" cy="1295400"/>
          </a:xfrm>
        </p:spPr>
        <p:txBody>
          <a:bodyPr rtlCol="0">
            <a:normAutofit fontScale="90000"/>
          </a:bodyPr>
          <a:lstStyle/>
          <a:p>
            <a:pPr>
              <a:defRPr/>
            </a:pPr>
            <a:r>
              <a:rPr lang="en-US" dirty="0">
                <a:latin typeface="Arial Rounded MT Bold" panose="020F0704030504030204" pitchFamily="34" charset="77"/>
                <a:ea typeface="+mj-ea"/>
                <a:cs typeface="+mj-cs"/>
              </a:rPr>
              <a:t>homology</a:t>
            </a:r>
            <a:br>
              <a:rPr lang="en-US" dirty="0">
                <a:latin typeface="Arial Rounded MT Bold" panose="020F0704030504030204" pitchFamily="34" charset="77"/>
                <a:ea typeface="+mj-ea"/>
                <a:cs typeface="+mj-cs"/>
              </a:rPr>
            </a:br>
            <a:endParaRPr lang="en-US" dirty="0">
              <a:latin typeface="Arial Rounded MT Bold" panose="020F0704030504030204" pitchFamily="34" charset="77"/>
              <a:ea typeface="+mj-ea"/>
              <a:cs typeface="+mj-cs"/>
            </a:endParaRPr>
          </a:p>
        </p:txBody>
      </p:sp>
      <p:sp>
        <p:nvSpPr>
          <p:cNvPr id="24578" name="Rectangle 3">
            <a:extLst>
              <a:ext uri="{FF2B5EF4-FFF2-40B4-BE49-F238E27FC236}">
                <a16:creationId xmlns:a16="http://schemas.microsoft.com/office/drawing/2014/main" id="{648AD9F9-B229-214A-856A-78A0F8D96798}"/>
              </a:ext>
            </a:extLst>
          </p:cNvPr>
          <p:cNvSpPr>
            <a:spLocks noChangeArrowheads="1"/>
          </p:cNvSpPr>
          <p:nvPr/>
        </p:nvSpPr>
        <p:spPr bwMode="auto">
          <a:xfrm>
            <a:off x="1905000" y="1064660"/>
            <a:ext cx="853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9900"/>
                </a:solidFill>
                <a:latin typeface="Arial Rounded MT Bold" panose="020F0704030504030204" pitchFamily="34" charset="77"/>
              </a:rPr>
              <a:t>Two sequences are homologous, if there existed an ancestral molecule in the past that is ancestral to both of the extant sequences</a:t>
            </a:r>
            <a:r>
              <a:rPr lang="en-US" altLang="en-US" sz="2000" dirty="0">
                <a:solidFill>
                  <a:srgbClr val="000000"/>
                </a:solidFill>
                <a:latin typeface="Arial Rounded MT Bold" panose="020F0704030504030204" pitchFamily="34" charset="77"/>
              </a:rPr>
              <a:t> </a:t>
            </a:r>
          </a:p>
        </p:txBody>
      </p:sp>
      <p:sp>
        <p:nvSpPr>
          <p:cNvPr id="83972" name="Rectangle 4">
            <a:extLst>
              <a:ext uri="{FF2B5EF4-FFF2-40B4-BE49-F238E27FC236}">
                <a16:creationId xmlns:a16="http://schemas.microsoft.com/office/drawing/2014/main" id="{855EAB97-D503-2749-B440-10127C055229}"/>
              </a:ext>
            </a:extLst>
          </p:cNvPr>
          <p:cNvSpPr>
            <a:spLocks noChangeArrowheads="1"/>
          </p:cNvSpPr>
          <p:nvPr/>
        </p:nvSpPr>
        <p:spPr bwMode="auto">
          <a:xfrm>
            <a:off x="2057400" y="2307250"/>
            <a:ext cx="82296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Arial" panose="020B0604020202020204" pitchFamily="34" charset="0"/>
                <a:cs typeface="Arial" panose="020B0604020202020204" pitchFamily="34" charset="0"/>
              </a:rPr>
              <a:t>Homology is a "yes" or "no" character (don't know is also possible as is very likely). </a:t>
            </a:r>
            <a:br>
              <a:rPr lang="en-US" altLang="en-US" sz="2000" dirty="0">
                <a:solidFill>
                  <a:srgbClr val="000000"/>
                </a:solidFill>
                <a:latin typeface="Arial" panose="020B0604020202020204" pitchFamily="34" charset="0"/>
                <a:cs typeface="Arial" panose="020B0604020202020204" pitchFamily="34" charset="0"/>
              </a:rPr>
            </a:br>
            <a:r>
              <a:rPr lang="en-US" altLang="en-US" sz="2000" dirty="0">
                <a:solidFill>
                  <a:srgbClr val="000000"/>
                </a:solidFill>
                <a:latin typeface="Arial" panose="020B0604020202020204" pitchFamily="34" charset="0"/>
                <a:cs typeface="Arial" panose="020B0604020202020204" pitchFamily="34" charset="0"/>
              </a:rPr>
              <a:t>Either sequences (or characters) share ancestry or they don't (like pregnancy). Molecular biologist often use homology as synonymous to similarity or percent identity. One often reads: sequence A and B are 70% homologous. </a:t>
            </a:r>
            <a:br>
              <a:rPr lang="en-US" altLang="en-US" sz="2000" dirty="0">
                <a:solidFill>
                  <a:srgbClr val="000000"/>
                </a:solidFill>
                <a:latin typeface="Arial" panose="020B0604020202020204" pitchFamily="34" charset="0"/>
                <a:cs typeface="Arial" panose="020B0604020202020204" pitchFamily="34" charset="0"/>
              </a:rPr>
            </a:br>
            <a:r>
              <a:rPr lang="en-US" altLang="en-US" sz="2000" dirty="0">
                <a:solidFill>
                  <a:srgbClr val="000000"/>
                </a:solidFill>
                <a:latin typeface="Arial" panose="020B0604020202020204" pitchFamily="34" charset="0"/>
                <a:cs typeface="Arial" panose="020B0604020202020204" pitchFamily="34" charset="0"/>
              </a:rPr>
              <a:t>To an evolutionary biologist this sounds as wrong as 70% pregnant. </a:t>
            </a:r>
          </a:p>
        </p:txBody>
      </p:sp>
      <p:sp>
        <p:nvSpPr>
          <p:cNvPr id="24580" name="Rectangle 5">
            <a:extLst>
              <a:ext uri="{FF2B5EF4-FFF2-40B4-BE49-F238E27FC236}">
                <a16:creationId xmlns:a16="http://schemas.microsoft.com/office/drawing/2014/main" id="{57B15B2E-13BB-5F4B-883E-499DA08F6ABD}"/>
              </a:ext>
            </a:extLst>
          </p:cNvPr>
          <p:cNvSpPr>
            <a:spLocks noChangeArrowheads="1"/>
          </p:cNvSpPr>
          <p:nvPr/>
        </p:nvSpPr>
        <p:spPr bwMode="auto">
          <a:xfrm>
            <a:off x="2057400" y="4782079"/>
            <a:ext cx="8382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Arial" panose="020B0604020202020204" pitchFamily="34" charset="0"/>
                <a:cs typeface="Arial" panose="020B0604020202020204" pitchFamily="34" charset="0"/>
              </a:rPr>
              <a:t>Important types of Homology</a:t>
            </a:r>
          </a:p>
          <a:p>
            <a:pPr>
              <a:spcBef>
                <a:spcPct val="0"/>
              </a:spcBef>
              <a:buFontTx/>
              <a:buNone/>
            </a:pPr>
            <a:r>
              <a:rPr lang="en-US" altLang="en-US" sz="2000" b="1" dirty="0" err="1">
                <a:solidFill>
                  <a:srgbClr val="000000"/>
                </a:solidFill>
                <a:latin typeface="Arial" panose="020B0604020202020204" pitchFamily="34" charset="0"/>
                <a:cs typeface="Arial" panose="020B0604020202020204" pitchFamily="34" charset="0"/>
              </a:rPr>
              <a:t>Orthology</a:t>
            </a:r>
            <a:r>
              <a:rPr lang="en-US" altLang="en-US" sz="2000" dirty="0">
                <a:solidFill>
                  <a:srgbClr val="000000"/>
                </a:solidFill>
                <a:latin typeface="Arial" panose="020B0604020202020204" pitchFamily="34" charset="0"/>
                <a:cs typeface="Arial" panose="020B0604020202020204" pitchFamily="34" charset="0"/>
              </a:rPr>
              <a:t>: bifurcation in molecular tree reflects speciation</a:t>
            </a:r>
            <a:br>
              <a:rPr lang="en-US" altLang="en-US" sz="2000" dirty="0">
                <a:solidFill>
                  <a:srgbClr val="000000"/>
                </a:solidFill>
                <a:latin typeface="Arial" panose="020B0604020202020204" pitchFamily="34" charset="0"/>
                <a:cs typeface="Arial" panose="020B0604020202020204" pitchFamily="34" charset="0"/>
              </a:rPr>
            </a:br>
            <a:r>
              <a:rPr lang="en-US" altLang="en-US" sz="2000" b="1" dirty="0" err="1">
                <a:solidFill>
                  <a:srgbClr val="000000"/>
                </a:solidFill>
                <a:latin typeface="Arial" panose="020B0604020202020204" pitchFamily="34" charset="0"/>
                <a:cs typeface="Arial" panose="020B0604020202020204" pitchFamily="34" charset="0"/>
              </a:rPr>
              <a:t>Paralogy</a:t>
            </a:r>
            <a:r>
              <a:rPr lang="en-US" altLang="en-US" sz="2000" dirty="0">
                <a:solidFill>
                  <a:srgbClr val="000000"/>
                </a:solidFill>
                <a:latin typeface="Arial" panose="020B0604020202020204" pitchFamily="34" charset="0"/>
                <a:cs typeface="Arial" panose="020B0604020202020204" pitchFamily="34" charset="0"/>
              </a:rPr>
              <a:t>: bifurcation in molecular tree reflects gene duplication</a:t>
            </a:r>
            <a:br>
              <a:rPr lang="en-US" altLang="en-US" sz="2000" dirty="0">
                <a:solidFill>
                  <a:srgbClr val="000000"/>
                </a:solidFill>
                <a:latin typeface="Arial" panose="020B0604020202020204" pitchFamily="34" charset="0"/>
                <a:cs typeface="Arial" panose="020B0604020202020204" pitchFamily="34" charset="0"/>
              </a:rPr>
            </a:br>
            <a:br>
              <a:rPr lang="en-US" altLang="en-US" sz="2000" dirty="0">
                <a:solidFill>
                  <a:srgbClr val="000000"/>
                </a:solidFill>
                <a:latin typeface="Arial" panose="020B0604020202020204" pitchFamily="34" charset="0"/>
                <a:cs typeface="Arial" panose="020B0604020202020204" pitchFamily="34" charset="0"/>
              </a:rPr>
            </a:br>
            <a:r>
              <a:rPr lang="en-US" altLang="en-US" sz="2000" dirty="0">
                <a:solidFill>
                  <a:srgbClr val="000000"/>
                </a:solidFill>
                <a:latin typeface="Arial" panose="020B0604020202020204" pitchFamily="34" charset="0"/>
                <a:cs typeface="Arial" panose="020B0604020202020204" pitchFamily="34" charset="0"/>
              </a:rPr>
              <a:t>other types of homology that are often distinguished are </a:t>
            </a:r>
            <a:br>
              <a:rPr lang="en-US" altLang="en-US" sz="2000" dirty="0">
                <a:solidFill>
                  <a:srgbClr val="000000"/>
                </a:solidFill>
                <a:latin typeface="Arial" panose="020B0604020202020204" pitchFamily="34" charset="0"/>
                <a:cs typeface="Arial" panose="020B0604020202020204" pitchFamily="34" charset="0"/>
              </a:rPr>
            </a:br>
            <a:r>
              <a:rPr lang="en-US" altLang="en-US" sz="2000" dirty="0" err="1">
                <a:solidFill>
                  <a:srgbClr val="000000"/>
                </a:solidFill>
                <a:latin typeface="Arial" panose="020B0604020202020204" pitchFamily="34" charset="0"/>
                <a:cs typeface="Arial" panose="020B0604020202020204" pitchFamily="34" charset="0"/>
              </a:rPr>
              <a:t>synology</a:t>
            </a:r>
            <a:r>
              <a:rPr lang="en-US" altLang="en-US" sz="2000" dirty="0">
                <a:solidFill>
                  <a:srgbClr val="000000"/>
                </a:solidFill>
                <a:latin typeface="Arial" panose="020B0604020202020204" pitchFamily="34" charset="0"/>
                <a:cs typeface="Arial" panose="020B0604020202020204" pitchFamily="34" charset="0"/>
              </a:rPr>
              <a:t> (due to genome fusion) and </a:t>
            </a:r>
            <a:r>
              <a:rPr lang="en-US" altLang="en-US" sz="2000" dirty="0" err="1">
                <a:solidFill>
                  <a:srgbClr val="000000"/>
                </a:solidFill>
                <a:latin typeface="Arial" panose="020B0604020202020204" pitchFamily="34" charset="0"/>
                <a:cs typeface="Arial" panose="020B0604020202020204" pitchFamily="34" charset="0"/>
              </a:rPr>
              <a:t>xenology</a:t>
            </a:r>
            <a:r>
              <a:rPr lang="en-US" altLang="en-US" sz="2000" dirty="0">
                <a:solidFill>
                  <a:srgbClr val="000000"/>
                </a:solidFill>
                <a:latin typeface="Arial" panose="020B0604020202020204" pitchFamily="34" charset="0"/>
                <a:cs typeface="Arial" panose="020B0604020202020204" pitchFamily="34" charset="0"/>
              </a:rPr>
              <a:t> (due to gene transfer)</a:t>
            </a:r>
          </a:p>
          <a:p>
            <a:pPr>
              <a:spcBef>
                <a:spcPct val="0"/>
              </a:spcBef>
              <a:buFontTx/>
              <a:buNone/>
            </a:pPr>
            <a:endParaRPr lang="en-US" altLang="en-US" sz="2000" dirty="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3972"/>
                                        </p:tgtEl>
                                        <p:attrNameLst>
                                          <p:attrName>style.visibility</p:attrName>
                                        </p:attrNameLst>
                                      </p:cBhvr>
                                      <p:to>
                                        <p:strVal val="visible"/>
                                      </p:to>
                                    </p:set>
                                    <p:anim calcmode="lin" valueType="num">
                                      <p:cBhvr additive="base">
                                        <p:cTn id="7" dur="500" fill="hold"/>
                                        <p:tgtEl>
                                          <p:spTgt spid="83972"/>
                                        </p:tgtEl>
                                        <p:attrNameLst>
                                          <p:attrName>ppt_x</p:attrName>
                                        </p:attrNameLst>
                                      </p:cBhvr>
                                      <p:tavLst>
                                        <p:tav tm="0">
                                          <p:val>
                                            <p:strVal val="0-#ppt_w/2"/>
                                          </p:val>
                                        </p:tav>
                                        <p:tav tm="100000">
                                          <p:val>
                                            <p:strVal val="#ppt_x"/>
                                          </p:val>
                                        </p:tav>
                                      </p:tavLst>
                                    </p:anim>
                                    <p:anim calcmode="lin" valueType="num">
                                      <p:cBhvr additive="base">
                                        <p:cTn id="8" dur="500" fill="hold"/>
                                        <p:tgtEl>
                                          <p:spTgt spid="83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0DC82334-38B0-8143-B22A-B7B132A65E06}"/>
              </a:ext>
            </a:extLst>
          </p:cNvPr>
          <p:cNvSpPr>
            <a:spLocks noGrp="1" noChangeArrowheads="1"/>
          </p:cNvSpPr>
          <p:nvPr>
            <p:ph type="title"/>
          </p:nvPr>
        </p:nvSpPr>
        <p:spPr>
          <a:xfrm>
            <a:off x="1600200" y="228600"/>
            <a:ext cx="8610600" cy="1143000"/>
          </a:xfrm>
        </p:spPr>
        <p:txBody>
          <a:bodyPr/>
          <a:lstStyle/>
          <a:p>
            <a:pPr eaLnBrk="1" hangingPunct="1"/>
            <a:r>
              <a:rPr lang="en-US" altLang="en-US">
                <a:latin typeface="Times New Roman" panose="02020603050405020304" pitchFamily="18" charset="0"/>
                <a:ea typeface="ＭＳ Ｐゴシック" panose="020B0600070205080204" pitchFamily="34" charset="-128"/>
              </a:rPr>
              <a:t>Sequence Similarity </a:t>
            </a:r>
            <a:r>
              <a:rPr lang="en-US" altLang="en-US" i="1">
                <a:latin typeface="Times New Roman" panose="02020603050405020304" pitchFamily="18" charset="0"/>
                <a:ea typeface="ＭＳ Ｐゴシック" panose="020B0600070205080204" pitchFamily="34" charset="-128"/>
              </a:rPr>
              <a:t>vs</a:t>
            </a:r>
            <a:r>
              <a:rPr lang="en-US" altLang="en-US">
                <a:latin typeface="Times New Roman" panose="02020603050405020304" pitchFamily="18" charset="0"/>
                <a:ea typeface="ＭＳ Ｐゴシック" panose="020B0600070205080204" pitchFamily="34" charset="-128"/>
              </a:rPr>
              <a:t> Homology</a:t>
            </a:r>
          </a:p>
        </p:txBody>
      </p:sp>
      <p:sp>
        <p:nvSpPr>
          <p:cNvPr id="26626" name="Rectangle 3">
            <a:extLst>
              <a:ext uri="{FF2B5EF4-FFF2-40B4-BE49-F238E27FC236}">
                <a16:creationId xmlns:a16="http://schemas.microsoft.com/office/drawing/2014/main" id="{4DEDE075-5A27-7945-AA70-325FF82472DE}"/>
              </a:ext>
            </a:extLst>
          </p:cNvPr>
          <p:cNvSpPr>
            <a:spLocks noChangeArrowheads="1"/>
          </p:cNvSpPr>
          <p:nvPr/>
        </p:nvSpPr>
        <p:spPr bwMode="auto">
          <a:xfrm>
            <a:off x="1524000" y="182880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000000"/>
                </a:solidFill>
              </a:rPr>
              <a:t>The following is based on observation and not on an </a:t>
            </a:r>
            <a:r>
              <a:rPr lang="en-US" altLang="en-US" sz="1800" i="1" dirty="0">
                <a:solidFill>
                  <a:srgbClr val="000000"/>
                </a:solidFill>
              </a:rPr>
              <a:t>a priori</a:t>
            </a:r>
            <a:r>
              <a:rPr lang="en-US" altLang="en-US" sz="1800" dirty="0">
                <a:solidFill>
                  <a:srgbClr val="000000"/>
                </a:solidFill>
              </a:rPr>
              <a:t> truth:</a:t>
            </a:r>
            <a:endParaRPr lang="en-US" altLang="en-US" sz="1800" dirty="0">
              <a:solidFill>
                <a:srgbClr val="000000"/>
              </a:solidFill>
              <a:latin typeface="Times New Roman" panose="02020603050405020304" pitchFamily="18" charset="0"/>
            </a:endParaRPr>
          </a:p>
          <a:p>
            <a:pPr>
              <a:spcBef>
                <a:spcPct val="0"/>
              </a:spcBef>
              <a:buFontTx/>
              <a:buNone/>
            </a:pPr>
            <a:endParaRPr lang="en-US" altLang="en-US" sz="1800" dirty="0">
              <a:solidFill>
                <a:srgbClr val="000000"/>
              </a:solidFill>
              <a:latin typeface="Times New Roman" panose="02020603050405020304" pitchFamily="18" charset="0"/>
            </a:endParaRPr>
          </a:p>
        </p:txBody>
      </p:sp>
      <p:sp>
        <p:nvSpPr>
          <p:cNvPr id="26631" name="Rectangle 6">
            <a:extLst>
              <a:ext uri="{FF2B5EF4-FFF2-40B4-BE49-F238E27FC236}">
                <a16:creationId xmlns:a16="http://schemas.microsoft.com/office/drawing/2014/main" id="{459D126E-4793-604E-B72F-E642B562D7BE}"/>
              </a:ext>
            </a:extLst>
          </p:cNvPr>
          <p:cNvSpPr>
            <a:spLocks noChangeArrowheads="1"/>
          </p:cNvSpPr>
          <p:nvPr/>
        </p:nvSpPr>
        <p:spPr bwMode="auto">
          <a:xfrm>
            <a:off x="1856436" y="3099854"/>
            <a:ext cx="8477543" cy="218546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a:solidFill>
                  <a:srgbClr val="FF0000"/>
                </a:solidFill>
              </a:rPr>
              <a:t>If two (complex) sequences show significant similarity in their primary sequence, they have shared ancestry (</a:t>
            </a:r>
            <a:r>
              <a:rPr lang="en-US" altLang="en-US" sz="2400" b="1" i="1" dirty="0">
                <a:solidFill>
                  <a:srgbClr val="FF0000"/>
                </a:solidFill>
              </a:rPr>
              <a:t>i.e.</a:t>
            </a:r>
            <a:r>
              <a:rPr lang="en-US" altLang="en-US" sz="2400" b="1" dirty="0">
                <a:solidFill>
                  <a:srgbClr val="FF0000"/>
                </a:solidFill>
              </a:rPr>
              <a:t>, </a:t>
            </a:r>
            <a:r>
              <a:rPr lang="en-US" altLang="en-US" sz="2400" b="1" u="sng" dirty="0">
                <a:solidFill>
                  <a:srgbClr val="FF0000"/>
                </a:solidFill>
              </a:rPr>
              <a:t>they are homologs</a:t>
            </a:r>
            <a:r>
              <a:rPr lang="en-US" altLang="en-US" sz="2400" b="1" dirty="0">
                <a:solidFill>
                  <a:srgbClr val="FF0000"/>
                </a:solidFill>
              </a:rPr>
              <a:t>)</a:t>
            </a:r>
            <a:r>
              <a:rPr lang="en-US" altLang="en-US" sz="2400" b="1" dirty="0">
                <a:solidFill>
                  <a:srgbClr val="000000"/>
                </a:solidFill>
              </a:rPr>
              <a:t>, </a:t>
            </a:r>
            <a:r>
              <a:rPr lang="en-US" altLang="en-US" sz="2400" b="1" dirty="0">
                <a:solidFill>
                  <a:srgbClr val="FF0000"/>
                </a:solidFill>
              </a:rPr>
              <a:t>and probably similar function</a:t>
            </a:r>
            <a:r>
              <a:rPr lang="en-US" altLang="en-US" sz="2400" b="1" dirty="0">
                <a:solidFill>
                  <a:srgbClr val="000000"/>
                </a:solidFill>
              </a:rPr>
              <a:t> </a:t>
            </a:r>
            <a:r>
              <a:rPr lang="en-US" altLang="en-US" sz="2400" dirty="0">
                <a:solidFill>
                  <a:srgbClr val="000000"/>
                </a:solidFill>
              </a:rPr>
              <a:t>(although some proteins acquired radically new functional assignments). </a:t>
            </a:r>
            <a:endParaRPr lang="en-US" altLang="en-US" sz="2400" dirty="0">
              <a:solidFill>
                <a:srgbClr val="000000"/>
              </a:solidFill>
              <a:latin typeface="Times New Roman" panose="02020603050405020304" pitchFamily="18" charset="0"/>
            </a:endParaRPr>
          </a:p>
          <a:p>
            <a:pPr>
              <a:spcBef>
                <a:spcPct val="0"/>
              </a:spcBef>
              <a:buFontTx/>
              <a:buNone/>
            </a:pPr>
            <a:endParaRPr lang="en-US" altLang="en-US" sz="1800" dirty="0">
              <a:solidFill>
                <a:srgbClr val="000000"/>
              </a:solidFill>
              <a:latin typeface="Times New Roman" panose="02020603050405020304" pitchFamily="18" charset="0"/>
            </a:endParaRPr>
          </a:p>
        </p:txBody>
      </p:sp>
      <p:sp>
        <p:nvSpPr>
          <p:cNvPr id="26628" name="Rectangle 9">
            <a:extLst>
              <a:ext uri="{FF2B5EF4-FFF2-40B4-BE49-F238E27FC236}">
                <a16:creationId xmlns:a16="http://schemas.microsoft.com/office/drawing/2014/main" id="{9B1AC1A8-57CA-EB40-9C55-40BF9357A2A7}"/>
              </a:ext>
            </a:extLst>
          </p:cNvPr>
          <p:cNvSpPr>
            <a:spLocks noChangeArrowheads="1"/>
          </p:cNvSpPr>
          <p:nvPr/>
        </p:nvSpPr>
        <p:spPr bwMode="auto">
          <a:xfrm>
            <a:off x="1524000" y="3751263"/>
            <a:ext cx="914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br>
              <a:rPr lang="en-US" altLang="en-US" sz="1200">
                <a:solidFill>
                  <a:srgbClr val="000000"/>
                </a:solidFill>
              </a:rPr>
            </a:br>
            <a:br>
              <a:rPr lang="en-US" altLang="en-US" sz="1200">
                <a:solidFill>
                  <a:srgbClr val="000000"/>
                </a:solidFill>
              </a:rPr>
            </a:br>
            <a:endParaRPr lang="en-US" altLang="en-US" sz="1800">
              <a:solidFill>
                <a:srgbClr val="000000"/>
              </a:solidFill>
              <a:latin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ECD4E6C9-578C-044D-AF87-17CA72FA8C88}"/>
              </a:ext>
            </a:extLst>
          </p:cNvPr>
          <p:cNvSpPr>
            <a:spLocks noGrp="1" noChangeArrowheads="1"/>
          </p:cNvSpPr>
          <p:nvPr>
            <p:ph type="title"/>
          </p:nvPr>
        </p:nvSpPr>
        <p:spPr>
          <a:xfrm>
            <a:off x="1752600" y="152400"/>
            <a:ext cx="7772400" cy="1143000"/>
          </a:xfrm>
        </p:spPr>
        <p:txBody>
          <a:bodyPr/>
          <a:lstStyle/>
          <a:p>
            <a:pPr algn="l" eaLnBrk="1" hangingPunct="1"/>
            <a:r>
              <a:rPr lang="en-US" altLang="en-US" sz="2800" b="1">
                <a:latin typeface="Arial" panose="020B0604020202020204" pitchFamily="34" charset="0"/>
                <a:ea typeface="ＭＳ Ｐゴシック" panose="020B0600070205080204" pitchFamily="34" charset="-128"/>
              </a:rPr>
              <a:t>The Size of Protein Sequence Space</a:t>
            </a:r>
            <a:br>
              <a:rPr lang="en-US" altLang="en-US" sz="1800" b="1">
                <a:latin typeface="Arial" panose="020B0604020202020204" pitchFamily="34" charset="0"/>
                <a:ea typeface="ＭＳ Ｐゴシック" panose="020B0600070205080204" pitchFamily="34" charset="-128"/>
              </a:rPr>
            </a:br>
            <a:r>
              <a:rPr lang="en-US" altLang="en-US" sz="1800" b="1">
                <a:latin typeface="Arial" panose="020B0604020202020204" pitchFamily="34" charset="0"/>
                <a:ea typeface="ＭＳ Ｐゴシック" panose="020B0600070205080204" pitchFamily="34" charset="-128"/>
              </a:rPr>
              <a:t> </a:t>
            </a:r>
            <a:r>
              <a:rPr lang="en-US" altLang="en-US" sz="1800">
                <a:latin typeface="Arial" panose="020B0604020202020204" pitchFamily="34" charset="0"/>
                <a:ea typeface="ＭＳ Ｐゴシック" panose="020B0600070205080204" pitchFamily="34" charset="-128"/>
              </a:rPr>
              <a:t>(back of the envelope calculation)</a:t>
            </a:r>
          </a:p>
        </p:txBody>
      </p:sp>
      <p:sp>
        <p:nvSpPr>
          <p:cNvPr id="28674" name="Rectangle 3">
            <a:extLst>
              <a:ext uri="{FF2B5EF4-FFF2-40B4-BE49-F238E27FC236}">
                <a16:creationId xmlns:a16="http://schemas.microsoft.com/office/drawing/2014/main" id="{FAAF248F-F2D3-C84D-B60E-47C5D8835DC2}"/>
              </a:ext>
            </a:extLst>
          </p:cNvPr>
          <p:cNvSpPr>
            <a:spLocks noChangeArrowheads="1"/>
          </p:cNvSpPr>
          <p:nvPr/>
        </p:nvSpPr>
        <p:spPr bwMode="auto">
          <a:xfrm>
            <a:off x="1752600" y="3429001"/>
            <a:ext cx="891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en-US" sz="2000" dirty="0">
                <a:solidFill>
                  <a:srgbClr val="000000"/>
                </a:solidFill>
              </a:rPr>
              <a:t>For comparison the universe contains only about 10</a:t>
            </a:r>
            <a:r>
              <a:rPr lang="en-US" altLang="en-US" sz="2000" baseline="30000" dirty="0">
                <a:solidFill>
                  <a:srgbClr val="000000"/>
                </a:solidFill>
              </a:rPr>
              <a:t>89</a:t>
            </a:r>
            <a:r>
              <a:rPr lang="en-US" altLang="en-US" sz="2000" dirty="0">
                <a:solidFill>
                  <a:srgbClr val="000000"/>
                </a:solidFill>
              </a:rPr>
              <a:t> protons and has an age of about 5*10</a:t>
            </a:r>
            <a:r>
              <a:rPr lang="en-US" altLang="en-US" sz="2000" baseline="30000" dirty="0">
                <a:solidFill>
                  <a:srgbClr val="000000"/>
                </a:solidFill>
              </a:rPr>
              <a:t>17</a:t>
            </a:r>
            <a:r>
              <a:rPr lang="en-US" altLang="en-US" sz="2000" dirty="0">
                <a:solidFill>
                  <a:srgbClr val="000000"/>
                </a:solidFill>
              </a:rPr>
              <a:t> seconds or 5*10</a:t>
            </a:r>
            <a:r>
              <a:rPr lang="en-US" altLang="en-US" sz="2000" baseline="30000" dirty="0">
                <a:solidFill>
                  <a:srgbClr val="000000"/>
                </a:solidFill>
              </a:rPr>
              <a:t>29</a:t>
            </a:r>
            <a:r>
              <a:rPr lang="en-US" altLang="en-US" sz="2000" dirty="0">
                <a:solidFill>
                  <a:srgbClr val="000000"/>
                </a:solidFill>
              </a:rPr>
              <a:t> picoseconds. </a:t>
            </a:r>
            <a:br>
              <a:rPr lang="en-US" altLang="en-US" sz="2000" dirty="0">
                <a:solidFill>
                  <a:srgbClr val="000000"/>
                </a:solidFill>
              </a:rPr>
            </a:br>
            <a:endParaRPr lang="en-US" altLang="en-US" sz="2000" dirty="0">
              <a:solidFill>
                <a:srgbClr val="000000"/>
              </a:solidFill>
              <a:latin typeface="Times New Roman" panose="02020603050405020304" pitchFamily="18" charset="0"/>
            </a:endParaRPr>
          </a:p>
        </p:txBody>
      </p:sp>
      <p:sp>
        <p:nvSpPr>
          <p:cNvPr id="28675" name="Rectangle 4">
            <a:extLst>
              <a:ext uri="{FF2B5EF4-FFF2-40B4-BE49-F238E27FC236}">
                <a16:creationId xmlns:a16="http://schemas.microsoft.com/office/drawing/2014/main" id="{F131FC3A-CF7D-D74B-B4D7-7AB322CABFE2}"/>
              </a:ext>
            </a:extLst>
          </p:cNvPr>
          <p:cNvSpPr>
            <a:spLocks noChangeArrowheads="1"/>
          </p:cNvSpPr>
          <p:nvPr/>
        </p:nvSpPr>
        <p:spPr bwMode="auto">
          <a:xfrm>
            <a:off x="1752600" y="4479926"/>
            <a:ext cx="85344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en-US" sz="2000" dirty="0">
                <a:solidFill>
                  <a:srgbClr val="FF0000"/>
                </a:solidFill>
              </a:rPr>
              <a:t>If every proton in the universe were a super-computer that explored one possible protein sequence per picosecond, we only would have explored</a:t>
            </a:r>
            <a:r>
              <a:rPr lang="en-US" altLang="en-US" sz="2000" dirty="0">
                <a:solidFill>
                  <a:srgbClr val="000000"/>
                </a:solidFill>
              </a:rPr>
              <a:t> 5*10</a:t>
            </a:r>
            <a:r>
              <a:rPr lang="en-US" altLang="en-US" sz="2000" baseline="30000" dirty="0">
                <a:solidFill>
                  <a:srgbClr val="000000"/>
                </a:solidFill>
              </a:rPr>
              <a:t>118</a:t>
            </a:r>
            <a:r>
              <a:rPr lang="en-US" altLang="en-US" sz="2000" dirty="0">
                <a:solidFill>
                  <a:srgbClr val="000000"/>
                </a:solidFill>
              </a:rPr>
              <a:t> sequences, i.e. </a:t>
            </a:r>
            <a:r>
              <a:rPr lang="en-US" altLang="en-US" sz="2000" dirty="0">
                <a:solidFill>
                  <a:srgbClr val="FF0000"/>
                </a:solidFill>
              </a:rPr>
              <a:t>a negligible fraction of the possible sequences</a:t>
            </a:r>
            <a:r>
              <a:rPr lang="en-US" altLang="en-US" sz="2000" dirty="0">
                <a:solidFill>
                  <a:srgbClr val="000000"/>
                </a:solidFill>
              </a:rPr>
              <a:t> with length 600 (</a:t>
            </a:r>
            <a:r>
              <a:rPr lang="en-US" altLang="en-US" sz="2000" dirty="0">
                <a:solidFill>
                  <a:srgbClr val="FF0000"/>
                </a:solidFill>
              </a:rPr>
              <a:t>one in about 10</a:t>
            </a:r>
            <a:r>
              <a:rPr lang="en-US" altLang="en-US" sz="2000" baseline="30000" dirty="0">
                <a:solidFill>
                  <a:srgbClr val="FF0000"/>
                </a:solidFill>
              </a:rPr>
              <a:t>662</a:t>
            </a:r>
            <a:r>
              <a:rPr lang="en-US" altLang="en-US" sz="2000" dirty="0">
                <a:solidFill>
                  <a:srgbClr val="000000"/>
                </a:solidFill>
              </a:rPr>
              <a:t>)</a:t>
            </a:r>
            <a:r>
              <a:rPr lang="en-US" altLang="en-US" sz="2000" dirty="0">
                <a:solidFill>
                  <a:srgbClr val="000000"/>
                </a:solidFill>
                <a:latin typeface="Times New Roman" panose="02020603050405020304" pitchFamily="18" charset="0"/>
              </a:rPr>
              <a:t>. </a:t>
            </a:r>
          </a:p>
          <a:p>
            <a:pPr>
              <a:spcBef>
                <a:spcPct val="50000"/>
              </a:spcBef>
              <a:buFontTx/>
              <a:buNone/>
            </a:pPr>
            <a:endParaRPr lang="en-US" altLang="en-US" sz="2000" dirty="0">
              <a:solidFill>
                <a:srgbClr val="000000"/>
              </a:solidFill>
              <a:latin typeface="Times New Roman" panose="02020603050405020304" pitchFamily="18" charset="0"/>
            </a:endParaRPr>
          </a:p>
        </p:txBody>
      </p:sp>
      <p:sp>
        <p:nvSpPr>
          <p:cNvPr id="28676" name="Rectangle 5">
            <a:extLst>
              <a:ext uri="{FF2B5EF4-FFF2-40B4-BE49-F238E27FC236}">
                <a16:creationId xmlns:a16="http://schemas.microsoft.com/office/drawing/2014/main" id="{E3475820-FF28-0C49-B549-912978EFA237}"/>
              </a:ext>
            </a:extLst>
          </p:cNvPr>
          <p:cNvSpPr>
            <a:spLocks noChangeArrowheads="1"/>
          </p:cNvSpPr>
          <p:nvPr/>
        </p:nvSpPr>
        <p:spPr bwMode="auto">
          <a:xfrm>
            <a:off x="1752600" y="1203326"/>
            <a:ext cx="87630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dirty="0">
                <a:solidFill>
                  <a:srgbClr val="000000"/>
                </a:solidFill>
              </a:rPr>
              <a:t>Consider a protein of 600 amino acids. </a:t>
            </a:r>
            <a:br>
              <a:rPr lang="en-US" altLang="en-US" sz="2000" dirty="0">
                <a:solidFill>
                  <a:srgbClr val="000000"/>
                </a:solidFill>
              </a:rPr>
            </a:br>
            <a:r>
              <a:rPr lang="en-US" altLang="en-US" sz="2000" dirty="0">
                <a:solidFill>
                  <a:srgbClr val="000000"/>
                </a:solidFill>
              </a:rPr>
              <a:t>Assume that for every position there could be any of the twenty possible amino acid. </a:t>
            </a:r>
            <a:br>
              <a:rPr lang="en-US" altLang="en-US" sz="2000" dirty="0">
                <a:solidFill>
                  <a:srgbClr val="000000"/>
                </a:solidFill>
              </a:rPr>
            </a:br>
            <a:r>
              <a:rPr lang="en-US" altLang="en-US" sz="2000" dirty="0">
                <a:solidFill>
                  <a:srgbClr val="000000"/>
                </a:solidFill>
              </a:rPr>
              <a:t>Then the total number of possibilities is 20 choices for the first position times 20 for the second position times 20 to the third .... = 20 to the 600 = 4*10</a:t>
            </a:r>
            <a:r>
              <a:rPr lang="en-US" altLang="en-US" sz="2000" baseline="30000" dirty="0">
                <a:solidFill>
                  <a:srgbClr val="000000"/>
                </a:solidFill>
              </a:rPr>
              <a:t>780</a:t>
            </a:r>
            <a:r>
              <a:rPr lang="en-US" altLang="en-US" sz="2000" dirty="0">
                <a:solidFill>
                  <a:srgbClr val="000000"/>
                </a:solidFill>
              </a:rPr>
              <a:t> different proteins possible with lengths of 600 amino acids.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33B8634E-0E30-3F4C-A9B1-A00CD1234F79}"/>
              </a:ext>
            </a:extLst>
          </p:cNvPr>
          <p:cNvSpPr>
            <a:spLocks noGrp="1" noChangeArrowheads="1"/>
          </p:cNvSpPr>
          <p:nvPr>
            <p:ph type="title"/>
          </p:nvPr>
        </p:nvSpPr>
        <p:spPr>
          <a:xfrm>
            <a:off x="1905000" y="0"/>
            <a:ext cx="8458200" cy="1143000"/>
          </a:xfrm>
        </p:spPr>
        <p:txBody>
          <a:bodyPr/>
          <a:lstStyle/>
          <a:p>
            <a:pPr eaLnBrk="1" hangingPunct="1"/>
            <a:r>
              <a:rPr lang="en-US" altLang="en-US">
                <a:ea typeface="ＭＳ Ｐゴシック" panose="020B0600070205080204" pitchFamily="34" charset="-128"/>
              </a:rPr>
              <a:t>Ways to construct sequence Space</a:t>
            </a:r>
          </a:p>
        </p:txBody>
      </p:sp>
      <p:sp>
        <p:nvSpPr>
          <p:cNvPr id="30722" name="Rectangle 5">
            <a:extLst>
              <a:ext uri="{FF2B5EF4-FFF2-40B4-BE49-F238E27FC236}">
                <a16:creationId xmlns:a16="http://schemas.microsoft.com/office/drawing/2014/main" id="{A17CDD72-16B2-BB44-8B46-F0368B35D2A5}"/>
              </a:ext>
            </a:extLst>
          </p:cNvPr>
          <p:cNvSpPr>
            <a:spLocks noChangeArrowheads="1"/>
          </p:cNvSpPr>
          <p:nvPr/>
        </p:nvSpPr>
        <p:spPr bwMode="auto">
          <a:xfrm>
            <a:off x="3513138" y="2481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pic>
        <p:nvPicPr>
          <p:cNvPr id="30723" name="Picture 4">
            <a:extLst>
              <a:ext uri="{FF2B5EF4-FFF2-40B4-BE49-F238E27FC236}">
                <a16:creationId xmlns:a16="http://schemas.microsoft.com/office/drawing/2014/main" id="{78C39E15-AFC7-BB4B-9A4E-4343BE977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879476"/>
            <a:ext cx="77724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6">
            <a:extLst>
              <a:ext uri="{FF2B5EF4-FFF2-40B4-BE49-F238E27FC236}">
                <a16:creationId xmlns:a16="http://schemas.microsoft.com/office/drawing/2014/main" id="{4CBED0B7-735C-3F43-AF2A-679968295DCD}"/>
              </a:ext>
            </a:extLst>
          </p:cNvPr>
          <p:cNvSpPr txBox="1">
            <a:spLocks noChangeArrowheads="1"/>
          </p:cNvSpPr>
          <p:nvPr/>
        </p:nvSpPr>
        <p:spPr bwMode="auto">
          <a:xfrm>
            <a:off x="1524000" y="3657600"/>
            <a:ext cx="91440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Times New Roman" panose="02020603050405020304" pitchFamily="18" charset="0"/>
              </a:rPr>
              <a:t>Figure from Eigen et al. 1988 illustrating the construction of a high dimensional sequence space.  Each additional sequence position adds another dimension, doubling the diagram for the shorter sequence.  Shown is the progression from a single sequence position (line) to a tetramer (hypercube).  A four (or twenty) letter code can be accommodated either through allowing four (or twenty) values for each dimension (Rechenberg 1973; Casari et al. 1995), or through additional dimensions (Eigen and Winkler-Oswatitsch 1992).</a:t>
            </a:r>
          </a:p>
          <a:p>
            <a:pPr eaLnBrk="1" hangingPunct="1">
              <a:spcBef>
                <a:spcPct val="0"/>
              </a:spcBef>
              <a:buFontTx/>
              <a:buNone/>
            </a:pPr>
            <a:r>
              <a:rPr lang="en-US" altLang="en-US" sz="1200">
                <a:latin typeface="Times New Roman" panose="02020603050405020304" pitchFamily="18" charset="0"/>
              </a:rPr>
              <a:t>Eigen, M. and R. Winkler-Oswatitsch (1992). </a:t>
            </a:r>
            <a:r>
              <a:rPr lang="en-US" altLang="en-US" sz="1200" i="1">
                <a:latin typeface="Times New Roman" panose="02020603050405020304" pitchFamily="18" charset="0"/>
              </a:rPr>
              <a:t>Steps Towards Life: A Perspective on Evolution</a:t>
            </a:r>
            <a:r>
              <a:rPr lang="en-US" altLang="en-US" sz="1200">
                <a:latin typeface="Times New Roman" panose="02020603050405020304" pitchFamily="18" charset="0"/>
              </a:rPr>
              <a:t>. Oxford; New York, Oxford University Press. </a:t>
            </a:r>
          </a:p>
          <a:p>
            <a:pPr eaLnBrk="1" hangingPunct="1">
              <a:spcBef>
                <a:spcPct val="0"/>
              </a:spcBef>
              <a:buFontTx/>
              <a:buNone/>
            </a:pPr>
            <a:r>
              <a:rPr lang="en-US" altLang="en-US" sz="1200">
                <a:latin typeface="Times New Roman" panose="02020603050405020304" pitchFamily="18" charset="0"/>
              </a:rPr>
              <a:t>Eigen, M., R. Winkler-Oswatitsch and A. Dress (1988). "Statistical geometry in sequence space: a method of quantitative comparative sequence analysis." </a:t>
            </a:r>
            <a:r>
              <a:rPr lang="en-US" altLang="en-US" sz="1200" i="1">
                <a:latin typeface="Times New Roman" panose="02020603050405020304" pitchFamily="18" charset="0"/>
              </a:rPr>
              <a:t>Proc Natl Acad Sci U S A</a:t>
            </a:r>
            <a:r>
              <a:rPr lang="en-US" altLang="en-US" sz="1200">
                <a:latin typeface="Times New Roman" panose="02020603050405020304" pitchFamily="18" charset="0"/>
              </a:rPr>
              <a:t> </a:t>
            </a:r>
            <a:r>
              <a:rPr lang="en-US" altLang="en-US" sz="1200" b="1">
                <a:latin typeface="Times New Roman" panose="02020603050405020304" pitchFamily="18" charset="0"/>
              </a:rPr>
              <a:t>85</a:t>
            </a:r>
            <a:r>
              <a:rPr lang="en-US" altLang="en-US" sz="1200">
                <a:latin typeface="Times New Roman" panose="02020603050405020304" pitchFamily="18" charset="0"/>
              </a:rPr>
              <a:t>(16): 5913-7 </a:t>
            </a:r>
          </a:p>
          <a:p>
            <a:pPr eaLnBrk="1" hangingPunct="1">
              <a:spcBef>
                <a:spcPct val="0"/>
              </a:spcBef>
              <a:buFontTx/>
              <a:buNone/>
            </a:pPr>
            <a:r>
              <a:rPr lang="en-US" altLang="en-US" sz="1200">
                <a:latin typeface="Times New Roman" panose="02020603050405020304" pitchFamily="18" charset="0"/>
              </a:rPr>
              <a:t>Casari, G., C. Sander and A. Valencia (1995). "A method to predict functional residues in proteins." </a:t>
            </a:r>
            <a:r>
              <a:rPr lang="en-US" altLang="en-US" sz="1200" i="1">
                <a:latin typeface="Times New Roman" panose="02020603050405020304" pitchFamily="18" charset="0"/>
              </a:rPr>
              <a:t>Nat Struct Biol</a:t>
            </a:r>
            <a:r>
              <a:rPr lang="en-US" altLang="en-US" sz="1200">
                <a:latin typeface="Times New Roman" panose="02020603050405020304" pitchFamily="18" charset="0"/>
              </a:rPr>
              <a:t> </a:t>
            </a:r>
            <a:r>
              <a:rPr lang="en-US" altLang="en-US" sz="1200" b="1">
                <a:latin typeface="Times New Roman" panose="02020603050405020304" pitchFamily="18" charset="0"/>
              </a:rPr>
              <a:t>2</a:t>
            </a:r>
            <a:r>
              <a:rPr lang="en-US" altLang="en-US" sz="1200">
                <a:latin typeface="Times New Roman" panose="02020603050405020304" pitchFamily="18" charset="0"/>
              </a:rPr>
              <a:t>(2): 171-8 </a:t>
            </a:r>
          </a:p>
          <a:p>
            <a:pPr eaLnBrk="1" hangingPunct="1">
              <a:spcBef>
                <a:spcPct val="0"/>
              </a:spcBef>
              <a:buFontTx/>
              <a:buNone/>
            </a:pPr>
            <a:r>
              <a:rPr lang="en-US" altLang="en-US" sz="1200">
                <a:latin typeface="Times New Roman" panose="02020603050405020304" pitchFamily="18" charset="0"/>
              </a:rPr>
              <a:t>Rechenberg, I. (1973). </a:t>
            </a:r>
            <a:r>
              <a:rPr lang="en-US" altLang="en-US" sz="1200" i="1">
                <a:latin typeface="Times New Roman" panose="02020603050405020304" pitchFamily="18" charset="0"/>
              </a:rPr>
              <a:t>Evolutionsstrategie; Optimierung technischer Systeme nach Prinzipien der biologischen Evolution.</a:t>
            </a:r>
            <a:r>
              <a:rPr lang="en-US" altLang="en-US" sz="1200">
                <a:latin typeface="Times New Roman" panose="02020603050405020304" pitchFamily="18" charset="0"/>
              </a:rPr>
              <a:t> Stuttgart-Bad Cannstatt, Frommann-Holzboog. </a:t>
            </a:r>
          </a:p>
          <a:p>
            <a:pPr eaLnBrk="1" hangingPunct="1">
              <a:spcBef>
                <a:spcPct val="0"/>
              </a:spcBef>
              <a:buFontTx/>
              <a:buNone/>
            </a:pPr>
            <a:endParaRPr lang="en-US" altLang="en-US" sz="1200">
              <a:latin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6ECE0-158B-8F44-AB78-EB24492F05C0}"/>
              </a:ext>
            </a:extLst>
          </p:cNvPr>
          <p:cNvSpPr>
            <a:spLocks noGrp="1"/>
          </p:cNvSpPr>
          <p:nvPr>
            <p:ph type="title"/>
          </p:nvPr>
        </p:nvSpPr>
        <p:spPr>
          <a:xfrm>
            <a:off x="1724891" y="274639"/>
            <a:ext cx="8229600" cy="819871"/>
          </a:xfrm>
        </p:spPr>
        <p:txBody>
          <a:bodyPr/>
          <a:lstStyle/>
          <a:p>
            <a:r>
              <a:rPr lang="en-US" sz="3600" dirty="0"/>
              <a:t>Size of protein space </a:t>
            </a:r>
            <a:r>
              <a:rPr lang="en-US" sz="3600" i="1" dirty="0"/>
              <a:t>versus</a:t>
            </a:r>
            <a:r>
              <a:rPr lang="en-US" sz="3600" dirty="0"/>
              <a:t> connectivity: </a:t>
            </a:r>
          </a:p>
        </p:txBody>
      </p:sp>
      <p:sp>
        <p:nvSpPr>
          <p:cNvPr id="3" name="TextBox 2">
            <a:extLst>
              <a:ext uri="{FF2B5EF4-FFF2-40B4-BE49-F238E27FC236}">
                <a16:creationId xmlns:a16="http://schemas.microsoft.com/office/drawing/2014/main" id="{F0C96E5E-8FA3-F74C-9D63-35198E4C24BC}"/>
              </a:ext>
            </a:extLst>
          </p:cNvPr>
          <p:cNvSpPr txBox="1"/>
          <p:nvPr/>
        </p:nvSpPr>
        <p:spPr>
          <a:xfrm>
            <a:off x="2237509" y="1607127"/>
            <a:ext cx="7716982" cy="3970318"/>
          </a:xfrm>
          <a:prstGeom prst="rect">
            <a:avLst/>
          </a:prstGeom>
          <a:noFill/>
        </p:spPr>
        <p:txBody>
          <a:bodyPr wrap="square" rtlCol="0">
            <a:spAutoFit/>
          </a:bodyPr>
          <a:lstStyle/>
          <a:p>
            <a:r>
              <a:rPr lang="en-US" sz="2800" dirty="0"/>
              <a:t>While the </a:t>
            </a:r>
            <a:r>
              <a:rPr lang="en-US" sz="2800" b="1" dirty="0">
                <a:solidFill>
                  <a:srgbClr val="FF0000"/>
                </a:solidFill>
              </a:rPr>
              <a:t>size</a:t>
            </a:r>
            <a:r>
              <a:rPr lang="en-US" sz="2800" dirty="0"/>
              <a:t> of the combinatoric space for proteins is unimaginable (for 600 amino acid long  proteins this space has </a:t>
            </a:r>
            <a:r>
              <a:rPr lang="en-US" altLang="en-US" sz="2800" b="1" dirty="0">
                <a:solidFill>
                  <a:srgbClr val="FF0000"/>
                </a:solidFill>
              </a:rPr>
              <a:t>4*10</a:t>
            </a:r>
            <a:r>
              <a:rPr lang="en-US" altLang="en-US" sz="2800" b="1" baseline="30000" dirty="0">
                <a:solidFill>
                  <a:srgbClr val="FF0000"/>
                </a:solidFill>
              </a:rPr>
              <a:t>780 </a:t>
            </a:r>
            <a:r>
              <a:rPr lang="en-US" altLang="en-US" sz="2800" b="1" dirty="0">
                <a:solidFill>
                  <a:srgbClr val="FF0000"/>
                </a:solidFill>
              </a:rPr>
              <a:t>vertices</a:t>
            </a:r>
            <a:r>
              <a:rPr lang="en-US" altLang="en-US" sz="2800" dirty="0">
                <a:solidFill>
                  <a:srgbClr val="000000"/>
                </a:solidFill>
              </a:rPr>
              <a:t>), </a:t>
            </a:r>
            <a:br>
              <a:rPr lang="en-US" altLang="en-US" sz="2800" dirty="0">
                <a:solidFill>
                  <a:srgbClr val="000000"/>
                </a:solidFill>
              </a:rPr>
            </a:br>
            <a:br>
              <a:rPr lang="en-US" altLang="en-US" sz="2800" dirty="0">
                <a:solidFill>
                  <a:srgbClr val="000000"/>
                </a:solidFill>
              </a:rPr>
            </a:br>
            <a:r>
              <a:rPr lang="en-US" altLang="en-US" sz="2800" dirty="0">
                <a:solidFill>
                  <a:srgbClr val="000000"/>
                </a:solidFill>
              </a:rPr>
              <a:t>this space is also highly connected, that is, it takes less than </a:t>
            </a:r>
            <a:r>
              <a:rPr lang="en-US" altLang="en-US" sz="2800" b="1" dirty="0">
                <a:solidFill>
                  <a:srgbClr val="FF0000"/>
                </a:solidFill>
              </a:rPr>
              <a:t>600 steps </a:t>
            </a:r>
            <a:r>
              <a:rPr lang="en-US" altLang="en-US" sz="2800" dirty="0">
                <a:solidFill>
                  <a:srgbClr val="000000"/>
                </a:solidFill>
              </a:rPr>
              <a:t>(counting a mutation of an amino acid in the sequence as a step) </a:t>
            </a:r>
            <a:br>
              <a:rPr lang="en-US" altLang="en-US" sz="2800" dirty="0">
                <a:solidFill>
                  <a:srgbClr val="000000"/>
                </a:solidFill>
              </a:rPr>
            </a:br>
            <a:r>
              <a:rPr lang="en-US" altLang="en-US" sz="2800" dirty="0">
                <a:solidFill>
                  <a:srgbClr val="FF0000"/>
                </a:solidFill>
              </a:rPr>
              <a:t>to get from an arbitrary point in this space to any other arbitrary point</a:t>
            </a:r>
            <a:r>
              <a:rPr lang="en-US" altLang="en-US" sz="2800" dirty="0">
                <a:solidFill>
                  <a:srgbClr val="000000"/>
                </a:solidFill>
              </a:rPr>
              <a:t>.   </a:t>
            </a:r>
            <a:endParaRPr lang="en-US" sz="2800" dirty="0"/>
          </a:p>
        </p:txBody>
      </p:sp>
    </p:spTree>
    <p:extLst>
      <p:ext uri="{BB962C8B-B14F-4D97-AF65-F5344CB8AC3E}">
        <p14:creationId xmlns:p14="http://schemas.microsoft.com/office/powerpoint/2010/main" val="539105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104C168-ECD2-6A41-9E2A-E5D67C5DAF67}"/>
              </a:ext>
            </a:extLst>
          </p:cNvPr>
          <p:cNvSpPr>
            <a:spLocks noGrp="1" noChangeArrowheads="1"/>
          </p:cNvSpPr>
          <p:nvPr>
            <p:ph type="title"/>
          </p:nvPr>
        </p:nvSpPr>
        <p:spPr>
          <a:xfrm>
            <a:off x="1752600" y="228600"/>
            <a:ext cx="7772400" cy="381000"/>
          </a:xfrm>
        </p:spPr>
        <p:txBody>
          <a:bodyPr rtlCol="0">
            <a:normAutofit fontScale="90000"/>
          </a:bodyPr>
          <a:lstStyle/>
          <a:p>
            <a:pPr>
              <a:defRPr/>
            </a:pPr>
            <a:r>
              <a:rPr lang="en-US" dirty="0">
                <a:latin typeface="Times New Roman" charset="0"/>
                <a:ea typeface="+mj-ea"/>
                <a:cs typeface="+mj-cs"/>
              </a:rPr>
              <a:t>no similarity </a:t>
            </a:r>
            <a:r>
              <a:rPr lang="en-US" i="1" dirty="0">
                <a:latin typeface="Times New Roman" charset="0"/>
                <a:ea typeface="+mj-ea"/>
                <a:cs typeface="+mj-cs"/>
              </a:rPr>
              <a:t>vs</a:t>
            </a:r>
            <a:r>
              <a:rPr lang="en-US" dirty="0">
                <a:latin typeface="Times New Roman" charset="0"/>
                <a:ea typeface="+mj-ea"/>
                <a:cs typeface="+mj-cs"/>
              </a:rPr>
              <a:t> no homology </a:t>
            </a:r>
          </a:p>
        </p:txBody>
      </p:sp>
      <p:sp>
        <p:nvSpPr>
          <p:cNvPr id="32770" name="Rectangle 3">
            <a:extLst>
              <a:ext uri="{FF2B5EF4-FFF2-40B4-BE49-F238E27FC236}">
                <a16:creationId xmlns:a16="http://schemas.microsoft.com/office/drawing/2014/main" id="{B04D844F-9FC8-4543-A69D-087CEEA6B1F9}"/>
              </a:ext>
            </a:extLst>
          </p:cNvPr>
          <p:cNvSpPr>
            <a:spLocks noChangeArrowheads="1"/>
          </p:cNvSpPr>
          <p:nvPr/>
        </p:nvSpPr>
        <p:spPr bwMode="auto">
          <a:xfrm>
            <a:off x="1816100" y="815020"/>
            <a:ext cx="88519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0000"/>
                </a:solidFill>
                <a:latin typeface="Arial" panose="020B0604020202020204" pitchFamily="34" charset="0"/>
                <a:cs typeface="Arial" panose="020B0604020202020204" pitchFamily="34" charset="0"/>
              </a:rPr>
              <a:t>If two (complex) sequences show </a:t>
            </a:r>
            <a:r>
              <a:rPr lang="en-US" altLang="en-US" sz="2000" b="1" dirty="0">
                <a:solidFill>
                  <a:srgbClr val="FF0000"/>
                </a:solidFill>
                <a:latin typeface="Arial" panose="020B0604020202020204" pitchFamily="34" charset="0"/>
                <a:cs typeface="Arial" panose="020B0604020202020204" pitchFamily="34" charset="0"/>
              </a:rPr>
              <a:t>significant similarity </a:t>
            </a:r>
            <a:r>
              <a:rPr lang="en-US" altLang="en-US" sz="2000" dirty="0">
                <a:solidFill>
                  <a:srgbClr val="FF0000"/>
                </a:solidFill>
                <a:latin typeface="Arial" panose="020B0604020202020204" pitchFamily="34" charset="0"/>
                <a:cs typeface="Arial" panose="020B0604020202020204" pitchFamily="34" charset="0"/>
              </a:rPr>
              <a:t>in their primary sequence, </a:t>
            </a:r>
            <a:r>
              <a:rPr lang="en-US" altLang="en-US" sz="2000" b="1" dirty="0">
                <a:solidFill>
                  <a:srgbClr val="FF0000"/>
                </a:solidFill>
                <a:latin typeface="Arial" panose="020B0604020202020204" pitchFamily="34" charset="0"/>
                <a:cs typeface="Arial" panose="020B0604020202020204" pitchFamily="34" charset="0"/>
              </a:rPr>
              <a:t>they have shared ancestry</a:t>
            </a:r>
            <a:r>
              <a:rPr lang="en-US" altLang="en-US" sz="2000" dirty="0">
                <a:solidFill>
                  <a:srgbClr val="000000"/>
                </a:solidFill>
                <a:latin typeface="Arial" panose="020B0604020202020204" pitchFamily="34" charset="0"/>
                <a:cs typeface="Arial" panose="020B0604020202020204" pitchFamily="34" charset="0"/>
              </a:rPr>
              <a:t>, </a:t>
            </a:r>
            <a:r>
              <a:rPr lang="en-US" altLang="en-US" sz="2000" dirty="0">
                <a:solidFill>
                  <a:srgbClr val="FF0000"/>
                </a:solidFill>
                <a:latin typeface="Arial" panose="020B0604020202020204" pitchFamily="34" charset="0"/>
                <a:cs typeface="Arial" panose="020B0604020202020204" pitchFamily="34" charset="0"/>
              </a:rPr>
              <a:t>and probably similar function.</a:t>
            </a:r>
            <a:br>
              <a:rPr lang="en-US" altLang="en-US" sz="2000" dirty="0">
                <a:solidFill>
                  <a:srgbClr val="000000"/>
                </a:solidFill>
                <a:latin typeface="Arial" panose="020B0604020202020204" pitchFamily="34" charset="0"/>
                <a:cs typeface="Arial" panose="020B0604020202020204" pitchFamily="34" charset="0"/>
              </a:rPr>
            </a:br>
            <a:br>
              <a:rPr lang="en-US" altLang="en-US" sz="2000" dirty="0">
                <a:solidFill>
                  <a:srgbClr val="000000"/>
                </a:solidFill>
              </a:rPr>
            </a:br>
            <a:r>
              <a:rPr lang="en-US" altLang="en-US" sz="2000" dirty="0">
                <a:solidFill>
                  <a:srgbClr val="000000"/>
                </a:solidFill>
              </a:rPr>
              <a:t>&gt;&gt;&gt; </a:t>
            </a:r>
            <a:r>
              <a:rPr lang="en-US" altLang="en-US" sz="2000" b="1" dirty="0">
                <a:solidFill>
                  <a:srgbClr val="000000"/>
                </a:solidFill>
              </a:rPr>
              <a:t>THE REVERSE IS NOT TRUE !!  &lt;&lt;&lt;</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1200" dirty="0">
              <a:solidFill>
                <a:srgbClr val="000000"/>
              </a:solidFill>
              <a:latin typeface="Times New Roman" panose="02020603050405020304" pitchFamily="18" charset="0"/>
            </a:endParaRPr>
          </a:p>
          <a:p>
            <a:pPr>
              <a:spcBef>
                <a:spcPct val="0"/>
              </a:spcBef>
              <a:buFontTx/>
              <a:buNone/>
            </a:pPr>
            <a:endParaRPr lang="en-US" altLang="en-US" sz="1800" dirty="0">
              <a:solidFill>
                <a:srgbClr val="000000"/>
              </a:solidFill>
              <a:latin typeface="Times New Roman" panose="02020603050405020304" pitchFamily="18" charset="0"/>
            </a:endParaRPr>
          </a:p>
        </p:txBody>
      </p:sp>
      <p:grpSp>
        <p:nvGrpSpPr>
          <p:cNvPr id="32771" name="Group 4">
            <a:extLst>
              <a:ext uri="{FF2B5EF4-FFF2-40B4-BE49-F238E27FC236}">
                <a16:creationId xmlns:a16="http://schemas.microsoft.com/office/drawing/2014/main" id="{DF0B0647-893D-D841-8E86-0ED1716523F5}"/>
              </a:ext>
            </a:extLst>
          </p:cNvPr>
          <p:cNvGrpSpPr>
            <a:grpSpLocks/>
          </p:cNvGrpSpPr>
          <p:nvPr/>
        </p:nvGrpSpPr>
        <p:grpSpPr bwMode="auto">
          <a:xfrm>
            <a:off x="1638300" y="2188532"/>
            <a:ext cx="8839200" cy="3482019"/>
            <a:chOff x="-2" y="516"/>
            <a:chExt cx="5188" cy="1034"/>
          </a:xfrm>
        </p:grpSpPr>
        <p:grpSp>
          <p:nvGrpSpPr>
            <p:cNvPr id="32773" name="Group 5">
              <a:extLst>
                <a:ext uri="{FF2B5EF4-FFF2-40B4-BE49-F238E27FC236}">
                  <a16:creationId xmlns:a16="http://schemas.microsoft.com/office/drawing/2014/main" id="{C52D8E22-0C6D-CF4B-A317-9FC3DB4EFD2A}"/>
                </a:ext>
              </a:extLst>
            </p:cNvPr>
            <p:cNvGrpSpPr>
              <a:grpSpLocks/>
            </p:cNvGrpSpPr>
            <p:nvPr/>
          </p:nvGrpSpPr>
          <p:grpSpPr bwMode="auto">
            <a:xfrm>
              <a:off x="0" y="518"/>
              <a:ext cx="5184" cy="1032"/>
              <a:chOff x="0" y="518"/>
              <a:chExt cx="5184" cy="1032"/>
            </a:xfrm>
          </p:grpSpPr>
          <p:sp>
            <p:nvSpPr>
              <p:cNvPr id="32775" name="Rectangle 6">
                <a:extLst>
                  <a:ext uri="{FF2B5EF4-FFF2-40B4-BE49-F238E27FC236}">
                    <a16:creationId xmlns:a16="http://schemas.microsoft.com/office/drawing/2014/main" id="{C0711DCB-B703-2345-A143-0E2B12F9BECC}"/>
                  </a:ext>
                </a:extLst>
              </p:cNvPr>
              <p:cNvSpPr>
                <a:spLocks noChangeArrowheads="1"/>
              </p:cNvSpPr>
              <p:nvPr/>
            </p:nvSpPr>
            <p:spPr bwMode="auto">
              <a:xfrm>
                <a:off x="94" y="581"/>
                <a:ext cx="5040"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228600">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0000"/>
                    </a:solidFill>
                  </a:rPr>
                  <a:t>PROTEINS WITH THE </a:t>
                </a:r>
                <a:r>
                  <a:rPr lang="en-US" altLang="en-US" sz="2000" b="1" dirty="0">
                    <a:solidFill>
                      <a:srgbClr val="FF0000"/>
                    </a:solidFill>
                  </a:rPr>
                  <a:t>SAME OR SIMILAR FUNCTION DO NOT ALWAYS SHOW SIGNIFICANT SEQUENCE SIMILARITY</a:t>
                </a:r>
                <a:br>
                  <a:rPr lang="en-US" altLang="en-US" sz="2000" b="1" dirty="0">
                    <a:solidFill>
                      <a:srgbClr val="FF0000"/>
                    </a:solidFill>
                  </a:rPr>
                </a:br>
                <a:br>
                  <a:rPr lang="en-US" altLang="en-US" sz="2000" b="1" dirty="0">
                    <a:solidFill>
                      <a:srgbClr val="FF0000"/>
                    </a:solidFill>
                  </a:rPr>
                </a:br>
                <a:r>
                  <a:rPr lang="en-US" altLang="en-US" sz="2000" dirty="0">
                    <a:solidFill>
                      <a:srgbClr val="000000"/>
                    </a:solidFill>
                  </a:rPr>
                  <a:t>for one of two reasons: </a:t>
                </a:r>
                <a:endParaRPr lang="en-US" altLang="en-US" sz="2000" dirty="0">
                  <a:solidFill>
                    <a:srgbClr val="000000"/>
                  </a:solidFill>
                  <a:latin typeface="Times New Roman" panose="02020603050405020304" pitchFamily="18" charset="0"/>
                </a:endParaRPr>
              </a:p>
              <a:p>
                <a:pPr>
                  <a:spcBef>
                    <a:spcPct val="0"/>
                  </a:spcBef>
                  <a:buFontTx/>
                  <a:buNone/>
                </a:pPr>
                <a:r>
                  <a:rPr lang="en-US" altLang="en-US" sz="2000" dirty="0">
                    <a:solidFill>
                      <a:srgbClr val="000000"/>
                    </a:solidFill>
                  </a:rPr>
                  <a:t>a)  they evolved independently (e.g., different types of nucleotide binding sites), i.e. </a:t>
                </a:r>
                <a:r>
                  <a:rPr lang="en-US" altLang="en-US" sz="2000" dirty="0">
                    <a:solidFill>
                      <a:srgbClr val="FF0000"/>
                    </a:solidFill>
                  </a:rPr>
                  <a:t>they are </a:t>
                </a:r>
                <a:r>
                  <a:rPr lang="en-US" altLang="en-US" sz="2000" b="1" dirty="0">
                    <a:solidFill>
                      <a:srgbClr val="FF0000"/>
                    </a:solidFill>
                  </a:rPr>
                  <a:t>not</a:t>
                </a:r>
                <a:r>
                  <a:rPr lang="en-US" altLang="en-US" sz="2000" dirty="0">
                    <a:solidFill>
                      <a:srgbClr val="FF0000"/>
                    </a:solidFill>
                  </a:rPr>
                  <a:t> homologous</a:t>
                </a:r>
                <a:r>
                  <a:rPr lang="en-US" altLang="en-US" sz="2000" dirty="0">
                    <a:solidFill>
                      <a:srgbClr val="000000"/>
                    </a:solidFill>
                  </a:rPr>
                  <a:t>; </a:t>
                </a:r>
                <a:endParaRPr lang="en-US" altLang="en-US" sz="2000" dirty="0">
                  <a:solidFill>
                    <a:srgbClr val="000000"/>
                  </a:solidFill>
                  <a:latin typeface="Times New Roman" panose="02020603050405020304" pitchFamily="18" charset="0"/>
                </a:endParaRPr>
              </a:p>
              <a:p>
                <a:pPr>
                  <a:spcBef>
                    <a:spcPct val="0"/>
                  </a:spcBef>
                  <a:buFontTx/>
                  <a:buNone/>
                </a:pPr>
                <a:r>
                  <a:rPr lang="en-US" altLang="en-US" sz="2000" dirty="0">
                    <a:solidFill>
                      <a:srgbClr val="000000"/>
                    </a:solidFill>
                  </a:rPr>
                  <a:t>or </a:t>
                </a:r>
                <a:endParaRPr lang="en-US" altLang="en-US" sz="2000" dirty="0">
                  <a:solidFill>
                    <a:srgbClr val="000000"/>
                  </a:solidFill>
                  <a:latin typeface="Times New Roman" panose="02020603050405020304" pitchFamily="18" charset="0"/>
                </a:endParaRPr>
              </a:p>
              <a:p>
                <a:pPr>
                  <a:spcBef>
                    <a:spcPct val="0"/>
                  </a:spcBef>
                  <a:buFontTx/>
                  <a:buNone/>
                </a:pPr>
                <a:r>
                  <a:rPr lang="en-US" altLang="en-US" sz="2000" dirty="0">
                    <a:solidFill>
                      <a:srgbClr val="000000"/>
                    </a:solidFill>
                  </a:rPr>
                  <a:t>b)   they underwent so many substitution events that there is no readily detectable similarity remaining; i.e. </a:t>
                </a:r>
                <a:r>
                  <a:rPr lang="en-US" altLang="en-US" sz="2000" dirty="0">
                    <a:solidFill>
                      <a:srgbClr val="FF0000"/>
                    </a:solidFill>
                  </a:rPr>
                  <a:t>they </a:t>
                </a:r>
                <a:r>
                  <a:rPr lang="en-US" altLang="en-US" sz="2000" b="1" dirty="0">
                    <a:solidFill>
                      <a:srgbClr val="FF0000"/>
                    </a:solidFill>
                  </a:rPr>
                  <a:t>are homologous</a:t>
                </a:r>
                <a:r>
                  <a:rPr lang="en-US" altLang="en-US" sz="2000" dirty="0">
                    <a:solidFill>
                      <a:srgbClr val="FF0000"/>
                    </a:solidFill>
                  </a:rPr>
                  <a:t>, but the homology can no longer be inferred from the similarity of the primary sequence (too many substitutions</a:t>
                </a:r>
                <a:r>
                  <a:rPr lang="en-US" altLang="en-US" sz="2000" dirty="0">
                    <a:solidFill>
                      <a:srgbClr val="000000"/>
                    </a:solidFill>
                  </a:rPr>
                  <a:t>; </a:t>
                </a:r>
                <a:endParaRPr lang="en-US" altLang="en-US" sz="2000" dirty="0">
                  <a:solidFill>
                    <a:srgbClr val="000000"/>
                  </a:solidFill>
                  <a:latin typeface="Times New Roman" panose="02020603050405020304" pitchFamily="18" charset="0"/>
                </a:endParaRPr>
              </a:p>
              <a:p>
                <a:pPr>
                  <a:spcBef>
                    <a:spcPct val="0"/>
                  </a:spcBef>
                  <a:buFontTx/>
                  <a:buNone/>
                </a:pPr>
                <a:endParaRPr lang="en-US" altLang="en-US" sz="2000" dirty="0">
                  <a:solidFill>
                    <a:srgbClr val="000000"/>
                  </a:solidFill>
                  <a:latin typeface="Times New Roman" panose="02020603050405020304" pitchFamily="18" charset="0"/>
                </a:endParaRPr>
              </a:p>
            </p:txBody>
          </p:sp>
          <p:sp>
            <p:nvSpPr>
              <p:cNvPr id="32776" name="Rectangle 7">
                <a:extLst>
                  <a:ext uri="{FF2B5EF4-FFF2-40B4-BE49-F238E27FC236}">
                    <a16:creationId xmlns:a16="http://schemas.microsoft.com/office/drawing/2014/main" id="{49838507-74B7-B147-A81B-FA0074067C7B}"/>
                  </a:ext>
                </a:extLst>
              </p:cNvPr>
              <p:cNvSpPr>
                <a:spLocks noChangeArrowheads="1"/>
              </p:cNvSpPr>
              <p:nvPr/>
            </p:nvSpPr>
            <p:spPr bwMode="auto">
              <a:xfrm>
                <a:off x="0" y="518"/>
                <a:ext cx="518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Times New Roman" panose="02020603050405020304" pitchFamily="18" charset="0"/>
                </a:endParaRPr>
              </a:p>
            </p:txBody>
          </p:sp>
        </p:grpSp>
        <p:sp>
          <p:nvSpPr>
            <p:cNvPr id="32774" name="Rectangle 8">
              <a:extLst>
                <a:ext uri="{FF2B5EF4-FFF2-40B4-BE49-F238E27FC236}">
                  <a16:creationId xmlns:a16="http://schemas.microsoft.com/office/drawing/2014/main" id="{CBA5AC7C-00D8-274E-9A35-34098C4B9E81}"/>
                </a:ext>
              </a:extLst>
            </p:cNvPr>
            <p:cNvSpPr>
              <a:spLocks noChangeArrowheads="1"/>
            </p:cNvSpPr>
            <p:nvPr/>
          </p:nvSpPr>
          <p:spPr bwMode="auto">
            <a:xfrm>
              <a:off x="-2" y="516"/>
              <a:ext cx="5188" cy="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Times New Roman" panose="02020603050405020304" pitchFamily="18" charset="0"/>
              </a:endParaRPr>
            </a:p>
          </p:txBody>
        </p:sp>
      </p:grpSp>
      <p:sp>
        <p:nvSpPr>
          <p:cNvPr id="90121" name="Text Box 9">
            <a:extLst>
              <a:ext uri="{FF2B5EF4-FFF2-40B4-BE49-F238E27FC236}">
                <a16:creationId xmlns:a16="http://schemas.microsoft.com/office/drawing/2014/main" id="{0D554B85-B918-404C-B9CB-2C93503E2224}"/>
              </a:ext>
            </a:extLst>
          </p:cNvPr>
          <p:cNvSpPr txBox="1">
            <a:spLocks noChangeArrowheads="1"/>
          </p:cNvSpPr>
          <p:nvPr/>
        </p:nvSpPr>
        <p:spPr bwMode="auto">
          <a:xfrm>
            <a:off x="1752600" y="5670551"/>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000000"/>
                </a:solidFill>
                <a:latin typeface="Times New Roman" panose="02020603050405020304" pitchFamily="18" charset="0"/>
              </a:rPr>
              <a:t>Corollary: </a:t>
            </a:r>
            <a:r>
              <a:rPr lang="en-US" altLang="en-US" sz="2400" b="1">
                <a:solidFill>
                  <a:srgbClr val="FF0000"/>
                </a:solidFill>
                <a:latin typeface="Times New Roman" panose="02020603050405020304" pitchFamily="18" charset="0"/>
              </a:rPr>
              <a:t>PROTEINS WITH SHARED ANCESTRY DO NOT ALWAYS SHOW SIGNIFICANT SIMILARITY</a:t>
            </a:r>
            <a:r>
              <a:rPr lang="en-US" altLang="en-US" sz="2400" b="1">
                <a:solidFill>
                  <a:srgbClr val="000000"/>
                </a:solidFill>
                <a:latin typeface="Times New Roman" panose="02020603050405020304" pitchFamily="18" charset="0"/>
              </a:rPr>
              <a:t>. </a:t>
            </a:r>
            <a:br>
              <a:rPr lang="en-US" altLang="en-US" sz="2400" b="1">
                <a:solidFill>
                  <a:srgbClr val="000000"/>
                </a:solidFill>
                <a:latin typeface="Times New Roman" panose="02020603050405020304" pitchFamily="18" charset="0"/>
              </a:rPr>
            </a:br>
            <a:endParaRPr lang="en-US" altLang="en-US" sz="2400" b="1">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6F82-2D0F-724B-BD50-0F901E36ABD8}"/>
              </a:ext>
            </a:extLst>
          </p:cNvPr>
          <p:cNvSpPr>
            <a:spLocks noGrp="1"/>
          </p:cNvSpPr>
          <p:nvPr>
            <p:ph type="title"/>
          </p:nvPr>
        </p:nvSpPr>
        <p:spPr>
          <a:xfrm>
            <a:off x="2117834" y="0"/>
            <a:ext cx="8229600" cy="903890"/>
          </a:xfrm>
        </p:spPr>
        <p:txBody>
          <a:bodyPr/>
          <a:lstStyle/>
          <a:p>
            <a:r>
              <a:rPr lang="en-US" sz="3600" dirty="0"/>
              <a:t>The space of of possible protein folds</a:t>
            </a:r>
          </a:p>
        </p:txBody>
      </p:sp>
      <p:sp>
        <p:nvSpPr>
          <p:cNvPr id="3" name="TextBox 2">
            <a:extLst>
              <a:ext uri="{FF2B5EF4-FFF2-40B4-BE49-F238E27FC236}">
                <a16:creationId xmlns:a16="http://schemas.microsoft.com/office/drawing/2014/main" id="{904C337A-67B7-4047-85E6-62E580D6D227}"/>
              </a:ext>
            </a:extLst>
          </p:cNvPr>
          <p:cNvSpPr txBox="1"/>
          <p:nvPr/>
        </p:nvSpPr>
        <p:spPr>
          <a:xfrm>
            <a:off x="1965435" y="844603"/>
            <a:ext cx="8697310" cy="4154984"/>
          </a:xfrm>
          <a:prstGeom prst="rect">
            <a:avLst/>
          </a:prstGeom>
          <a:noFill/>
        </p:spPr>
        <p:txBody>
          <a:bodyPr wrap="square" rtlCol="0">
            <a:spAutoFit/>
          </a:bodyPr>
          <a:lstStyle/>
          <a:p>
            <a:r>
              <a:rPr lang="en-US" sz="2000" dirty="0"/>
              <a:t>According to the rules of combinatorics, an astronomical number of possible different amino acid sequences exists sequences.  </a:t>
            </a:r>
          </a:p>
          <a:p>
            <a:endParaRPr lang="en-US" sz="2000" dirty="0"/>
          </a:p>
          <a:p>
            <a:r>
              <a:rPr lang="en-US" sz="2000" b="1" dirty="0"/>
              <a:t>Levinthal</a:t>
            </a:r>
            <a:r>
              <a:rPr lang="en-US" sz="2000" dirty="0"/>
              <a:t> estimated the possible number of conformations for a given protein sequence also is astronomical.</a:t>
            </a:r>
          </a:p>
          <a:p>
            <a:r>
              <a:rPr lang="en-US" sz="2000" dirty="0"/>
              <a:t>He calculated that a protein with 100 amino acids has 99 peptide bonds, each with a phi and psi angles, resulting in a total of 198 angles around which the peptide backbone can rotate.  If each of these can exist in three possible energetic minima (the sidechains are staggered), one arrives at 3</a:t>
            </a:r>
            <a:r>
              <a:rPr lang="en-US" sz="2000" baseline="30000" dirty="0"/>
              <a:t>198 </a:t>
            </a:r>
            <a:r>
              <a:rPr lang="en-US" sz="2000" dirty="0"/>
              <a:t>= 3•10</a:t>
            </a:r>
            <a:r>
              <a:rPr lang="en-US" sz="2000" baseline="30000" dirty="0"/>
              <a:t>94</a:t>
            </a:r>
            <a:r>
              <a:rPr lang="en-US" sz="2000" dirty="0"/>
              <a:t> possible conformations.   </a:t>
            </a:r>
          </a:p>
          <a:p>
            <a:endParaRPr lang="en-US" sz="2000" dirty="0"/>
          </a:p>
          <a:p>
            <a:r>
              <a:rPr lang="en-US" sz="2000" b="1" dirty="0">
                <a:hlinkClick r:id="rId2"/>
              </a:rPr>
              <a:t>Levinthal's paradox </a:t>
            </a:r>
            <a:r>
              <a:rPr lang="en-US" sz="2000" dirty="0"/>
              <a:t>says: If a protein would randomly explore all possible conformations, it would require a time longer than the age of the universe to arrive at its correct native conformation</a:t>
            </a:r>
            <a:r>
              <a:rPr lang="en-US" sz="2400" dirty="0"/>
              <a:t>.  </a:t>
            </a:r>
          </a:p>
        </p:txBody>
      </p:sp>
      <p:pic>
        <p:nvPicPr>
          <p:cNvPr id="22530" name="Picture 2">
            <a:extLst>
              <a:ext uri="{FF2B5EF4-FFF2-40B4-BE49-F238E27FC236}">
                <a16:creationId xmlns:a16="http://schemas.microsoft.com/office/drawing/2014/main" id="{091F1125-618A-E849-A50D-DD3BE916A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684" y="4940300"/>
            <a:ext cx="6311900" cy="191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162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ck&#10;&#10;Description automatically generated">
            <a:extLst>
              <a:ext uri="{FF2B5EF4-FFF2-40B4-BE49-F238E27FC236}">
                <a16:creationId xmlns:a16="http://schemas.microsoft.com/office/drawing/2014/main" id="{2F3332DE-3CFD-614E-A62F-1A638D6AC73F}"/>
              </a:ext>
            </a:extLst>
          </p:cNvPr>
          <p:cNvPicPr>
            <a:picLocks noChangeAspect="1"/>
          </p:cNvPicPr>
          <p:nvPr/>
        </p:nvPicPr>
        <p:blipFill>
          <a:blip r:embed="rId2"/>
          <a:stretch>
            <a:fillRect/>
          </a:stretch>
        </p:blipFill>
        <p:spPr>
          <a:xfrm>
            <a:off x="1668956" y="1956293"/>
            <a:ext cx="4331765" cy="3593169"/>
          </a:xfrm>
          <a:prstGeom prst="rect">
            <a:avLst/>
          </a:prstGeom>
        </p:spPr>
      </p:pic>
      <p:sp>
        <p:nvSpPr>
          <p:cNvPr id="6" name="TextBox 5">
            <a:extLst>
              <a:ext uri="{FF2B5EF4-FFF2-40B4-BE49-F238E27FC236}">
                <a16:creationId xmlns:a16="http://schemas.microsoft.com/office/drawing/2014/main" id="{2545816B-B17B-654D-8964-2CDD0AEF9F8C}"/>
              </a:ext>
            </a:extLst>
          </p:cNvPr>
          <p:cNvSpPr txBox="1"/>
          <p:nvPr/>
        </p:nvSpPr>
        <p:spPr>
          <a:xfrm>
            <a:off x="2039172" y="846875"/>
            <a:ext cx="3770135" cy="461665"/>
          </a:xfrm>
          <a:prstGeom prst="rect">
            <a:avLst/>
          </a:prstGeom>
          <a:noFill/>
        </p:spPr>
        <p:txBody>
          <a:bodyPr wrap="none" rtlCol="0">
            <a:spAutoFit/>
          </a:bodyPr>
          <a:lstStyle/>
          <a:p>
            <a:r>
              <a:rPr lang="en-US" sz="2400" dirty="0"/>
              <a:t>Formation of a peptide bond</a:t>
            </a:r>
          </a:p>
        </p:txBody>
      </p:sp>
      <p:sp>
        <p:nvSpPr>
          <p:cNvPr id="7" name="TextBox 6">
            <a:extLst>
              <a:ext uri="{FF2B5EF4-FFF2-40B4-BE49-F238E27FC236}">
                <a16:creationId xmlns:a16="http://schemas.microsoft.com/office/drawing/2014/main" id="{C855742D-A47C-6F4C-9AD6-80F2BDCD159A}"/>
              </a:ext>
            </a:extLst>
          </p:cNvPr>
          <p:cNvSpPr txBox="1"/>
          <p:nvPr/>
        </p:nvSpPr>
        <p:spPr>
          <a:xfrm>
            <a:off x="1524000" y="5921742"/>
            <a:ext cx="4389600" cy="646331"/>
          </a:xfrm>
          <a:prstGeom prst="rect">
            <a:avLst/>
          </a:prstGeom>
          <a:noFill/>
        </p:spPr>
        <p:txBody>
          <a:bodyPr wrap="none" rtlCol="0">
            <a:spAutoFit/>
          </a:bodyPr>
          <a:lstStyle/>
          <a:p>
            <a:r>
              <a:rPr lang="en-US" dirty="0"/>
              <a:t>From: </a:t>
            </a:r>
            <a:br>
              <a:rPr lang="en-US" dirty="0"/>
            </a:br>
            <a:r>
              <a:rPr lang="en-US" dirty="0">
                <a:hlinkClick r:id="rId3"/>
              </a:rPr>
              <a:t>https://en.wikipedia.org/wiki/Peptide_bond</a:t>
            </a:r>
            <a:r>
              <a:rPr lang="en-US" dirty="0"/>
              <a:t> </a:t>
            </a:r>
          </a:p>
        </p:txBody>
      </p:sp>
      <p:pic>
        <p:nvPicPr>
          <p:cNvPr id="21506" name="Picture 2" descr="Image">
            <a:extLst>
              <a:ext uri="{FF2B5EF4-FFF2-40B4-BE49-F238E27FC236}">
                <a16:creationId xmlns:a16="http://schemas.microsoft.com/office/drawing/2014/main" id="{8BB61450-BF51-F64E-BA1D-205D102E3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669" y="1809786"/>
            <a:ext cx="4385621" cy="21756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0F081E-131C-2140-A8C1-E2505D6B5D89}"/>
              </a:ext>
            </a:extLst>
          </p:cNvPr>
          <p:cNvSpPr txBox="1"/>
          <p:nvPr/>
        </p:nvSpPr>
        <p:spPr>
          <a:xfrm>
            <a:off x="6336236" y="4085481"/>
            <a:ext cx="4331765" cy="1200329"/>
          </a:xfrm>
          <a:prstGeom prst="rect">
            <a:avLst/>
          </a:prstGeom>
          <a:noFill/>
        </p:spPr>
        <p:txBody>
          <a:bodyPr wrap="square" rtlCol="0">
            <a:spAutoFit/>
          </a:bodyPr>
          <a:lstStyle/>
          <a:p>
            <a:r>
              <a:rPr lang="en-US" dirty="0"/>
              <a:t>Illustration of the peptide plane (gray area) and </a:t>
            </a:r>
            <a:r>
              <a:rPr lang="el-GR" dirty="0"/>
              <a:t>φ-ψ </a:t>
            </a:r>
            <a:r>
              <a:rPr lang="en-US" dirty="0"/>
              <a:t>angles. The red line formed by the repeating -C</a:t>
            </a:r>
            <a:r>
              <a:rPr lang="el-GR" dirty="0"/>
              <a:t>α-</a:t>
            </a:r>
            <a:r>
              <a:rPr lang="en-US" dirty="0"/>
              <a:t>C-N-C</a:t>
            </a:r>
            <a:r>
              <a:rPr lang="el-GR" dirty="0"/>
              <a:t>α- </a:t>
            </a:r>
            <a:r>
              <a:rPr lang="en-US" dirty="0"/>
              <a:t>is the </a:t>
            </a:r>
            <a:r>
              <a:rPr lang="en-US" b="1" dirty="0"/>
              <a:t>backbone</a:t>
            </a:r>
            <a:r>
              <a:rPr lang="en-US" dirty="0"/>
              <a:t> of the peptide chain.</a:t>
            </a:r>
          </a:p>
        </p:txBody>
      </p:sp>
      <p:sp>
        <p:nvSpPr>
          <p:cNvPr id="9" name="TextBox 8">
            <a:extLst>
              <a:ext uri="{FF2B5EF4-FFF2-40B4-BE49-F238E27FC236}">
                <a16:creationId xmlns:a16="http://schemas.microsoft.com/office/drawing/2014/main" id="{F10FBD49-651F-734D-98EA-BB42269F3281}"/>
              </a:ext>
            </a:extLst>
          </p:cNvPr>
          <p:cNvSpPr txBox="1"/>
          <p:nvPr/>
        </p:nvSpPr>
        <p:spPr>
          <a:xfrm>
            <a:off x="6110169" y="543767"/>
            <a:ext cx="4371453" cy="1200329"/>
          </a:xfrm>
          <a:prstGeom prst="rect">
            <a:avLst/>
          </a:prstGeom>
          <a:noFill/>
        </p:spPr>
        <p:txBody>
          <a:bodyPr wrap="square" rtlCol="0">
            <a:spAutoFit/>
          </a:bodyPr>
          <a:lstStyle/>
          <a:p>
            <a:r>
              <a:rPr lang="en-US" sz="2400" dirty="0"/>
              <a:t>The Phi and Psi angles associated with each alpha carbon along the peptide chain</a:t>
            </a:r>
          </a:p>
        </p:txBody>
      </p:sp>
      <p:cxnSp>
        <p:nvCxnSpPr>
          <p:cNvPr id="11" name="Straight Arrow Connector 10">
            <a:extLst>
              <a:ext uri="{FF2B5EF4-FFF2-40B4-BE49-F238E27FC236}">
                <a16:creationId xmlns:a16="http://schemas.microsoft.com/office/drawing/2014/main" id="{24FCFCAD-25C3-6D46-839A-14D9F89576BF}"/>
              </a:ext>
            </a:extLst>
          </p:cNvPr>
          <p:cNvCxnSpPr>
            <a:cxnSpLocks/>
          </p:cNvCxnSpPr>
          <p:nvPr/>
        </p:nvCxnSpPr>
        <p:spPr>
          <a:xfrm>
            <a:off x="3468413" y="4085481"/>
            <a:ext cx="109524" cy="2494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8F824FD-D9F3-A148-9AA0-0B49B7F7A482}"/>
              </a:ext>
            </a:extLst>
          </p:cNvPr>
          <p:cNvSpPr txBox="1"/>
          <p:nvPr/>
        </p:nvSpPr>
        <p:spPr>
          <a:xfrm>
            <a:off x="3242589" y="3820355"/>
            <a:ext cx="335348" cy="369332"/>
          </a:xfrm>
          <a:prstGeom prst="rect">
            <a:avLst/>
          </a:prstGeom>
          <a:noFill/>
        </p:spPr>
        <p:txBody>
          <a:bodyPr wrap="none" rtlCol="0">
            <a:spAutoFit/>
          </a:bodyPr>
          <a:lstStyle/>
          <a:p>
            <a:r>
              <a:rPr lang="el-GR" dirty="0"/>
              <a:t>φ</a:t>
            </a:r>
            <a:endParaRPr lang="en-US" dirty="0"/>
          </a:p>
        </p:txBody>
      </p:sp>
      <p:cxnSp>
        <p:nvCxnSpPr>
          <p:cNvPr id="16" name="Straight Arrow Connector 15">
            <a:extLst>
              <a:ext uri="{FF2B5EF4-FFF2-40B4-BE49-F238E27FC236}">
                <a16:creationId xmlns:a16="http://schemas.microsoft.com/office/drawing/2014/main" id="{245D57ED-F719-3C4B-9898-8F8610296652}"/>
              </a:ext>
            </a:extLst>
          </p:cNvPr>
          <p:cNvCxnSpPr>
            <a:cxnSpLocks/>
          </p:cNvCxnSpPr>
          <p:nvPr/>
        </p:nvCxnSpPr>
        <p:spPr>
          <a:xfrm flipH="1">
            <a:off x="3914139" y="4085481"/>
            <a:ext cx="132345" cy="2494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38D61520-0161-D146-A232-E21B3BB98C91}"/>
              </a:ext>
            </a:extLst>
          </p:cNvPr>
          <p:cNvSpPr/>
          <p:nvPr/>
        </p:nvSpPr>
        <p:spPr>
          <a:xfrm>
            <a:off x="3947345" y="3800760"/>
            <a:ext cx="348172" cy="369332"/>
          </a:xfrm>
          <a:prstGeom prst="rect">
            <a:avLst/>
          </a:prstGeom>
        </p:spPr>
        <p:txBody>
          <a:bodyPr wrap="none">
            <a:spAutoFit/>
          </a:bodyPr>
          <a:lstStyle/>
          <a:p>
            <a:r>
              <a:rPr lang="el-GR" dirty="0"/>
              <a:t>ψ</a:t>
            </a:r>
            <a:endParaRPr lang="en-US" dirty="0"/>
          </a:p>
        </p:txBody>
      </p:sp>
    </p:spTree>
    <p:extLst>
      <p:ext uri="{BB962C8B-B14F-4D97-AF65-F5344CB8AC3E}">
        <p14:creationId xmlns:p14="http://schemas.microsoft.com/office/powerpoint/2010/main" val="174189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8368BAB-6474-1943-B0FD-E47561EF1004}"/>
              </a:ext>
            </a:extLst>
          </p:cNvPr>
          <p:cNvSpPr>
            <a:spLocks noChangeArrowheads="1"/>
          </p:cNvSpPr>
          <p:nvPr/>
        </p:nvSpPr>
        <p:spPr bwMode="auto">
          <a:xfrm>
            <a:off x="198782" y="217538"/>
            <a:ext cx="10751533" cy="570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rPr>
              <a:t>"</a:t>
            </a:r>
            <a:r>
              <a:rPr kumimoji="0" lang="en-US" altLang="en-US" b="0" i="1" u="none" strike="noStrike" cap="none" normalizeH="0" baseline="0" dirty="0">
                <a:ln>
                  <a:noFill/>
                </a:ln>
                <a:solidFill>
                  <a:schemeClr val="tx1"/>
                </a:solidFill>
                <a:effectLst/>
                <a:latin typeface="Calibri" panose="020F0502020204030204" pitchFamily="34" charset="0"/>
              </a:rPr>
              <a:t>Make a guess as to how much ATP are synthesized in the human body per day</a:t>
            </a:r>
            <a:r>
              <a:rPr kumimoji="0" lang="en-US" altLang="en-US" b="0" i="0" u="none" strike="noStrike" cap="none" normalizeH="0" baseline="0" dirty="0">
                <a:ln>
                  <a:noFill/>
                </a:ln>
                <a:solidFill>
                  <a:schemeClr val="tx1"/>
                </a:solidFill>
                <a:effectLst/>
                <a:latin typeface="Calibri" panose="020F0502020204030204" pitchFamily="34" charset="0"/>
              </a:rPr>
              <a:t>".  </a:t>
            </a:r>
            <a:br>
              <a:rPr kumimoji="0" lang="en-US" altLang="en-US" b="0" i="0" u="none" strike="noStrike" cap="none" normalizeH="0" baseline="0" dirty="0">
                <a:ln>
                  <a:noFill/>
                </a:ln>
                <a:solidFill>
                  <a:schemeClr val="tx1"/>
                </a:solidFill>
                <a:effectLst/>
                <a:latin typeface="Calibri" panose="020F0502020204030204" pitchFamily="34" charset="0"/>
              </a:rPr>
            </a:br>
            <a:r>
              <a:rPr kumimoji="0" lang="en-US" altLang="en-US" b="0" i="0" u="none" strike="noStrike" cap="none" normalizeH="0" baseline="0" dirty="0">
                <a:ln>
                  <a:noFill/>
                </a:ln>
                <a:solidFill>
                  <a:schemeClr val="tx1"/>
                </a:solidFill>
                <a:effectLst/>
                <a:latin typeface="Calibri" panose="020F0502020204030204" pitchFamily="34" charset="0"/>
              </a:rPr>
              <a:t>The answers on the web and in the literature are slightly different, But all in the range of about the bodyweight.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rPr>
              <a:t>              </a:t>
            </a:r>
            <a:r>
              <a:rPr kumimoji="0" lang="en-US" altLang="en-US" sz="9900" b="0" i="0" u="none" strike="noStrike" cap="none" normalizeH="0" baseline="0" dirty="0">
                <a:ln>
                  <a:noFill/>
                </a:ln>
                <a:solidFill>
                  <a:schemeClr val="tx1"/>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rPr>
              <a:t>or:</a:t>
            </a:r>
            <a:endParaRPr kumimoji="0" lang="en-US" altLang="en-US"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6700" b="0" i="0" u="none" strike="noStrike" cap="none" normalizeH="0" baseline="0" dirty="0">
                <a:ln>
                  <a:noFill/>
                </a:ln>
                <a:solidFill>
                  <a:schemeClr val="tx1"/>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rPr>
              <a:t>or from Wikipedia:</a:t>
            </a:r>
            <a:endParaRPr kumimoji="0" lang="en-US" altLang="en-US"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7600" b="0" i="0" u="none" strike="noStrike" cap="none" normalizeH="0" baseline="0" dirty="0">
                <a:ln>
                  <a:noFill/>
                </a:ln>
                <a:solidFill>
                  <a:schemeClr val="tx1"/>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0" name="Picture 2" descr="Daily turnover of ATP &#10;Value &#10;Comments &#10;1 Body weight ATP/day Range: or —60kg &#10;Body weight ATP/day &#10;Note-a value of 1 body weight equivalent /day &#10;of ATP given by Tömroth-Horsefield et al., &#10;2008 p. 19565 1st paragraph PMID 19073922 ">
            <a:extLst>
              <a:ext uri="{FF2B5EF4-FFF2-40B4-BE49-F238E27FC236}">
                <a16:creationId xmlns:a16="http://schemas.microsoft.com/office/drawing/2014/main" id="{61E065F0-2222-E947-B16C-B0AC9E6188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81" b="1655"/>
          <a:stretch/>
        </p:blipFill>
        <p:spPr bwMode="auto">
          <a:xfrm>
            <a:off x="1040848" y="931207"/>
            <a:ext cx="7182568" cy="166371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Totally quantity of ATP in an adult is approximately 0.10 mol/L. Approximately 100 to &#10;150 mol/L of ATP are required daily, which means that each ATP molecule is recycled &#10;some 1000 to 1500 times per day. Basically, the human body turns over its weight in &#10;ATP daily. ">
            <a:extLst>
              <a:ext uri="{FF2B5EF4-FFF2-40B4-BE49-F238E27FC236}">
                <a16:creationId xmlns:a16="http://schemas.microsoft.com/office/drawing/2014/main" id="{7915D21A-E8C9-9046-B7D5-BA6DC9740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260" y="2773990"/>
            <a:ext cx="7802989" cy="13655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TP recycling &#10;[ edit ] &#10;The total quantity of ATP in the human body is about 0.2 moles. The majority of ATP is recycled from ADP by the &#10;aforementioned processes. Thus, at any given time, the total amount of ATP + ADP remains fairly constant. &#10;The energy used by human cells in an adult requires the hydrolysis of 100 to 150 moles of ATP daily, which is around 50 to &#10;75 kg. A human will typically use up his or her body weight of ATP over the course of the day. Each equivalent of ATP is &#10;recycled 1000—1500 times during a single day (100 / 0.2 = ">
            <a:extLst>
              <a:ext uri="{FF2B5EF4-FFF2-40B4-BE49-F238E27FC236}">
                <a16:creationId xmlns:a16="http://schemas.microsoft.com/office/drawing/2014/main" id="{AE6134DF-917C-B345-A893-C05240712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848" y="4911297"/>
            <a:ext cx="8923340" cy="178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660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6F82-2D0F-724B-BD50-0F901E36ABD8}"/>
              </a:ext>
            </a:extLst>
          </p:cNvPr>
          <p:cNvSpPr>
            <a:spLocks noGrp="1"/>
          </p:cNvSpPr>
          <p:nvPr>
            <p:ph type="title"/>
          </p:nvPr>
        </p:nvSpPr>
        <p:spPr>
          <a:xfrm>
            <a:off x="2117834" y="0"/>
            <a:ext cx="8229600" cy="903890"/>
          </a:xfrm>
        </p:spPr>
        <p:txBody>
          <a:bodyPr/>
          <a:lstStyle/>
          <a:p>
            <a:r>
              <a:rPr lang="en-US" sz="3600" dirty="0"/>
              <a:t>The space of of possible protein folds</a:t>
            </a:r>
          </a:p>
        </p:txBody>
      </p:sp>
      <p:sp>
        <p:nvSpPr>
          <p:cNvPr id="3" name="TextBox 2">
            <a:extLst>
              <a:ext uri="{FF2B5EF4-FFF2-40B4-BE49-F238E27FC236}">
                <a16:creationId xmlns:a16="http://schemas.microsoft.com/office/drawing/2014/main" id="{904C337A-67B7-4047-85E6-62E580D6D227}"/>
              </a:ext>
            </a:extLst>
          </p:cNvPr>
          <p:cNvSpPr txBox="1"/>
          <p:nvPr/>
        </p:nvSpPr>
        <p:spPr>
          <a:xfrm>
            <a:off x="1965435" y="844603"/>
            <a:ext cx="8697310" cy="4154984"/>
          </a:xfrm>
          <a:prstGeom prst="rect">
            <a:avLst/>
          </a:prstGeom>
          <a:noFill/>
        </p:spPr>
        <p:txBody>
          <a:bodyPr wrap="square" rtlCol="0">
            <a:spAutoFit/>
          </a:bodyPr>
          <a:lstStyle/>
          <a:p>
            <a:r>
              <a:rPr lang="en-US" sz="2000" dirty="0"/>
              <a:t>According to the rules of combinatorics, an astronomical number of possible different amino acid sequences exists sequences.  </a:t>
            </a:r>
          </a:p>
          <a:p>
            <a:endParaRPr lang="en-US" sz="2000" dirty="0"/>
          </a:p>
          <a:p>
            <a:r>
              <a:rPr lang="en-US" sz="2000" b="1" dirty="0"/>
              <a:t>Levinthal</a:t>
            </a:r>
            <a:r>
              <a:rPr lang="en-US" sz="2000" dirty="0"/>
              <a:t> estimated the possible number of conformations for a given protein sequence also is astronomical.</a:t>
            </a:r>
          </a:p>
          <a:p>
            <a:r>
              <a:rPr lang="en-US" sz="2000" dirty="0"/>
              <a:t>He calculated that a protein with 100 amino acids has 99 peptide bonds, each with a phi and psi angles, resulting in a total of 198 angles around which the peptide backbone can rotate.  If each of these can exist in three possible energetic minima (the sidechains are staggered), one arrives at 3</a:t>
            </a:r>
            <a:r>
              <a:rPr lang="en-US" sz="2000" baseline="30000" dirty="0"/>
              <a:t>198 </a:t>
            </a:r>
            <a:r>
              <a:rPr lang="en-US" sz="2000" dirty="0"/>
              <a:t>= 3•10</a:t>
            </a:r>
            <a:r>
              <a:rPr lang="en-US" sz="2000" baseline="30000" dirty="0"/>
              <a:t>94</a:t>
            </a:r>
            <a:r>
              <a:rPr lang="en-US" sz="2000" dirty="0"/>
              <a:t> possible conformations.   </a:t>
            </a:r>
          </a:p>
          <a:p>
            <a:endParaRPr lang="en-US" sz="2000" dirty="0"/>
          </a:p>
          <a:p>
            <a:r>
              <a:rPr lang="en-US" sz="2000" b="1" dirty="0">
                <a:hlinkClick r:id="rId2"/>
              </a:rPr>
              <a:t>Levinthal's paradox </a:t>
            </a:r>
            <a:r>
              <a:rPr lang="en-US" sz="2000" dirty="0"/>
              <a:t>says: If a protein would randomly explore all possible conformations, it would require a time longer than the age of the universe to arrive at its correct native conformation</a:t>
            </a:r>
            <a:r>
              <a:rPr lang="en-US" sz="2400" dirty="0"/>
              <a:t>.  </a:t>
            </a:r>
          </a:p>
        </p:txBody>
      </p:sp>
      <p:pic>
        <p:nvPicPr>
          <p:cNvPr id="22530" name="Picture 2">
            <a:extLst>
              <a:ext uri="{FF2B5EF4-FFF2-40B4-BE49-F238E27FC236}">
                <a16:creationId xmlns:a16="http://schemas.microsoft.com/office/drawing/2014/main" id="{091F1125-618A-E849-A50D-DD3BE916A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684" y="4940300"/>
            <a:ext cx="6311900" cy="191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632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DBEABA-6132-474C-9AC0-FD956FC50C01}"/>
              </a:ext>
            </a:extLst>
          </p:cNvPr>
          <p:cNvSpPr txBox="1"/>
          <p:nvPr/>
        </p:nvSpPr>
        <p:spPr>
          <a:xfrm>
            <a:off x="1723698" y="5192112"/>
            <a:ext cx="8576441" cy="646331"/>
          </a:xfrm>
          <a:prstGeom prst="rect">
            <a:avLst/>
          </a:prstGeom>
          <a:noFill/>
        </p:spPr>
        <p:txBody>
          <a:bodyPr wrap="square" rtlCol="0">
            <a:spAutoFit/>
          </a:bodyPr>
          <a:lstStyle/>
          <a:p>
            <a:r>
              <a:rPr lang="en-US" dirty="0"/>
              <a:t>The three staggered conformations of a C-C bond.  The 6 residues are indicated by different colors.</a:t>
            </a:r>
          </a:p>
        </p:txBody>
      </p:sp>
      <p:pic>
        <p:nvPicPr>
          <p:cNvPr id="12" name="Picture 11" descr="A close up of a person&#10;&#10;Description automatically generated">
            <a:extLst>
              <a:ext uri="{FF2B5EF4-FFF2-40B4-BE49-F238E27FC236}">
                <a16:creationId xmlns:a16="http://schemas.microsoft.com/office/drawing/2014/main" id="{3FAB25B5-E357-FD4A-81AD-E39764A0B034}"/>
              </a:ext>
            </a:extLst>
          </p:cNvPr>
          <p:cNvPicPr>
            <a:picLocks noChangeAspect="1"/>
          </p:cNvPicPr>
          <p:nvPr/>
        </p:nvPicPr>
        <p:blipFill rotWithShape="1">
          <a:blip r:embed="rId2"/>
          <a:srcRect t="11341" b="40077"/>
          <a:stretch/>
        </p:blipFill>
        <p:spPr>
          <a:xfrm>
            <a:off x="2771760" y="654040"/>
            <a:ext cx="6256627" cy="4296333"/>
          </a:xfrm>
          <a:prstGeom prst="rect">
            <a:avLst/>
          </a:prstGeom>
        </p:spPr>
      </p:pic>
    </p:spTree>
    <p:extLst>
      <p:ext uri="{BB962C8B-B14F-4D97-AF65-F5344CB8AC3E}">
        <p14:creationId xmlns:p14="http://schemas.microsoft.com/office/powerpoint/2010/main" val="1126234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613A-6EAB-A84A-9066-61A24B3B290D}"/>
              </a:ext>
            </a:extLst>
          </p:cNvPr>
          <p:cNvSpPr>
            <a:spLocks noGrp="1"/>
          </p:cNvSpPr>
          <p:nvPr>
            <p:ph type="title"/>
          </p:nvPr>
        </p:nvSpPr>
        <p:spPr>
          <a:xfrm>
            <a:off x="133865" y="0"/>
            <a:ext cx="10515600" cy="1325563"/>
          </a:xfrm>
        </p:spPr>
        <p:txBody>
          <a:bodyPr/>
          <a:lstStyle/>
          <a:p>
            <a:r>
              <a:rPr lang="en-US" dirty="0"/>
              <a:t>Chemiosmotic coupling</a:t>
            </a:r>
          </a:p>
        </p:txBody>
      </p:sp>
      <p:sp>
        <p:nvSpPr>
          <p:cNvPr id="4" name="Rectangle 3">
            <a:extLst>
              <a:ext uri="{FF2B5EF4-FFF2-40B4-BE49-F238E27FC236}">
                <a16:creationId xmlns:a16="http://schemas.microsoft.com/office/drawing/2014/main" id="{F7D11767-22C4-2A4C-8944-6D917D074AEE}"/>
              </a:ext>
            </a:extLst>
          </p:cNvPr>
          <p:cNvSpPr/>
          <p:nvPr/>
        </p:nvSpPr>
        <p:spPr>
          <a:xfrm>
            <a:off x="1787610" y="3690035"/>
            <a:ext cx="6096000" cy="646331"/>
          </a:xfrm>
          <a:prstGeom prst="rect">
            <a:avLst/>
          </a:prstGeom>
        </p:spPr>
        <p:txBody>
          <a:bodyPr>
            <a:spAutoFit/>
          </a:bodyPr>
          <a:lstStyle/>
          <a:p>
            <a:r>
              <a:rPr lang="en-US" dirty="0"/>
              <a:t>https://</a:t>
            </a:r>
            <a:r>
              <a:rPr lang="en-US" dirty="0" err="1"/>
              <a:t>microbiochem.weebly.com</a:t>
            </a:r>
            <a:r>
              <a:rPr lang="en-US" dirty="0"/>
              <a:t>/uploads/2/8/8/2/28824147/9076073.png?588</a:t>
            </a:r>
          </a:p>
        </p:txBody>
      </p:sp>
      <p:pic>
        <p:nvPicPr>
          <p:cNvPr id="3074" name="Picture 2" descr="Picture">
            <a:extLst>
              <a:ext uri="{FF2B5EF4-FFF2-40B4-BE49-F238E27FC236}">
                <a16:creationId xmlns:a16="http://schemas.microsoft.com/office/drawing/2014/main" id="{62813BDA-11DA-CB4D-AF87-C3AF7D973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809" y="1041301"/>
            <a:ext cx="7634417" cy="58166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FCE332-F4FE-A04A-BCC4-58C82886BC76}"/>
              </a:ext>
            </a:extLst>
          </p:cNvPr>
          <p:cNvSpPr txBox="1"/>
          <p:nvPr/>
        </p:nvSpPr>
        <p:spPr>
          <a:xfrm>
            <a:off x="8736226" y="5473188"/>
            <a:ext cx="3476372" cy="1200329"/>
          </a:xfrm>
          <a:prstGeom prst="rect">
            <a:avLst/>
          </a:prstGeom>
          <a:noFill/>
        </p:spPr>
        <p:txBody>
          <a:bodyPr wrap="square" rtlCol="0">
            <a:spAutoFit/>
          </a:bodyPr>
          <a:lstStyle/>
          <a:p>
            <a:r>
              <a:rPr lang="en-US" dirty="0"/>
              <a:t>From: </a:t>
            </a:r>
          </a:p>
          <a:p>
            <a:r>
              <a:rPr lang="en-US" dirty="0">
                <a:hlinkClick r:id="rId3"/>
              </a:rPr>
              <a:t>https://microbiochem.weebly.com/chemiosmotic-coupling-hypothesis.html</a:t>
            </a:r>
            <a:r>
              <a:rPr lang="en-US" dirty="0"/>
              <a:t> </a:t>
            </a:r>
          </a:p>
        </p:txBody>
      </p:sp>
    </p:spTree>
    <p:extLst>
      <p:ext uri="{BB962C8B-B14F-4D97-AF65-F5344CB8AC3E}">
        <p14:creationId xmlns:p14="http://schemas.microsoft.com/office/powerpoint/2010/main" val="3437016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n graphic">
            <a:extLst>
              <a:ext uri="{FF2B5EF4-FFF2-40B4-BE49-F238E27FC236}">
                <a16:creationId xmlns:a16="http://schemas.microsoft.com/office/drawing/2014/main" id="{A680577D-09FB-8A4D-B3F1-C2AE07A28D3A}"/>
              </a:ext>
            </a:extLst>
          </p:cNvPr>
          <p:cNvPicPr/>
          <p:nvPr/>
        </p:nvPicPr>
        <p:blipFill>
          <a:blip r:embed="rId2"/>
          <a:stretch/>
        </p:blipFill>
        <p:spPr>
          <a:xfrm>
            <a:off x="3361038" y="385308"/>
            <a:ext cx="8830962" cy="6214420"/>
          </a:xfrm>
          <a:prstGeom prst="rect">
            <a:avLst/>
          </a:prstGeom>
          <a:ln>
            <a:noFill/>
          </a:ln>
        </p:spPr>
      </p:pic>
      <p:sp>
        <p:nvSpPr>
          <p:cNvPr id="5" name="TextBox 4">
            <a:extLst>
              <a:ext uri="{FF2B5EF4-FFF2-40B4-BE49-F238E27FC236}">
                <a16:creationId xmlns:a16="http://schemas.microsoft.com/office/drawing/2014/main" id="{1D5C793A-FEA5-4446-B13D-35D81F993657}"/>
              </a:ext>
            </a:extLst>
          </p:cNvPr>
          <p:cNvSpPr txBox="1"/>
          <p:nvPr/>
        </p:nvSpPr>
        <p:spPr>
          <a:xfrm>
            <a:off x="227614" y="4139513"/>
            <a:ext cx="3701835" cy="2862322"/>
          </a:xfrm>
          <a:prstGeom prst="rect">
            <a:avLst/>
          </a:prstGeom>
          <a:noFill/>
        </p:spPr>
        <p:txBody>
          <a:bodyPr wrap="square" rtlCol="0">
            <a:spAutoFit/>
          </a:bodyPr>
          <a:lstStyle/>
          <a:p>
            <a:r>
              <a:rPr lang="en-US" dirty="0"/>
              <a:t>From:  </a:t>
            </a:r>
            <a:br>
              <a:rPr lang="en-US" dirty="0"/>
            </a:br>
            <a:r>
              <a:rPr lang="en-US" dirty="0"/>
              <a:t>Mitochondrial compartmentalization: emerging themes in structure and function. </a:t>
            </a:r>
          </a:p>
          <a:p>
            <a:r>
              <a:rPr lang="en-US" dirty="0"/>
              <a:t>Joseph C. </a:t>
            </a:r>
            <a:r>
              <a:rPr lang="en-US" dirty="0" err="1"/>
              <a:t>Iovine</a:t>
            </a:r>
            <a:r>
              <a:rPr lang="en-US" dirty="0"/>
              <a:t>, Steven M. Claypool, Nathan N. Alder </a:t>
            </a:r>
          </a:p>
          <a:p>
            <a:r>
              <a:rPr lang="en-US" dirty="0"/>
              <a:t>Trends in Biochemical Sciences </a:t>
            </a:r>
          </a:p>
          <a:p>
            <a:endParaRPr lang="en-US" dirty="0"/>
          </a:p>
          <a:p>
            <a:r>
              <a:rPr lang="en-US" dirty="0"/>
              <a:t>DOI: 10.1016/j.tibs.2021.06.003</a:t>
            </a:r>
          </a:p>
          <a:p>
            <a:endParaRPr lang="en-US" dirty="0"/>
          </a:p>
        </p:txBody>
      </p:sp>
    </p:spTree>
    <p:extLst>
      <p:ext uri="{BB962C8B-B14F-4D97-AF65-F5344CB8AC3E}">
        <p14:creationId xmlns:p14="http://schemas.microsoft.com/office/powerpoint/2010/main" val="2783882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9146-2C99-6E4F-9791-1A4E3BDEB0E5}"/>
              </a:ext>
            </a:extLst>
          </p:cNvPr>
          <p:cNvSpPr>
            <a:spLocks noGrp="1"/>
          </p:cNvSpPr>
          <p:nvPr>
            <p:ph type="title"/>
          </p:nvPr>
        </p:nvSpPr>
        <p:spPr/>
        <p:txBody>
          <a:bodyPr/>
          <a:lstStyle/>
          <a:p>
            <a:endParaRPr lang="en-US"/>
          </a:p>
        </p:txBody>
      </p:sp>
      <p:pic>
        <p:nvPicPr>
          <p:cNvPr id="1026" name="Picture 2" descr="F-ATPase catalytic and non-catalytic subunit">
            <a:extLst>
              <a:ext uri="{FF2B5EF4-FFF2-40B4-BE49-F238E27FC236}">
                <a16:creationId xmlns:a16="http://schemas.microsoft.com/office/drawing/2014/main" id="{6171797F-0F55-104E-8C0A-5921D2F7E5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3958" y="220719"/>
            <a:ext cx="6820760" cy="5927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240704-383B-1A47-86FD-90536BA78BA9}"/>
              </a:ext>
            </a:extLst>
          </p:cNvPr>
          <p:cNvSpPr txBox="1"/>
          <p:nvPr/>
        </p:nvSpPr>
        <p:spPr>
          <a:xfrm>
            <a:off x="3275528" y="6292691"/>
            <a:ext cx="3560205" cy="369332"/>
          </a:xfrm>
          <a:prstGeom prst="rect">
            <a:avLst/>
          </a:prstGeom>
          <a:noFill/>
        </p:spPr>
        <p:txBody>
          <a:bodyPr wrap="none" rtlCol="0">
            <a:spAutoFit/>
          </a:bodyPr>
          <a:lstStyle/>
          <a:p>
            <a:r>
              <a:rPr lang="en-US" dirty="0" err="1"/>
              <a:t>BetaTP</a:t>
            </a:r>
            <a:r>
              <a:rPr lang="en-US" dirty="0"/>
              <a:t> and </a:t>
            </a:r>
            <a:r>
              <a:rPr lang="en-US" dirty="0" err="1"/>
              <a:t>alphaTP</a:t>
            </a:r>
            <a:r>
              <a:rPr lang="en-US" dirty="0"/>
              <a:t> from </a:t>
            </a:r>
            <a:r>
              <a:rPr lang="en-US"/>
              <a:t>1bmf.pdb </a:t>
            </a:r>
            <a:endParaRPr lang="en-US" dirty="0"/>
          </a:p>
        </p:txBody>
      </p:sp>
    </p:spTree>
    <p:extLst>
      <p:ext uri="{BB962C8B-B14F-4D97-AF65-F5344CB8AC3E}">
        <p14:creationId xmlns:p14="http://schemas.microsoft.com/office/powerpoint/2010/main" val="1187191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F6DEA-104A-A54D-B76F-9111249DB27B}"/>
              </a:ext>
            </a:extLst>
          </p:cNvPr>
          <p:cNvSpPr txBox="1"/>
          <p:nvPr/>
        </p:nvSpPr>
        <p:spPr>
          <a:xfrm>
            <a:off x="2062716" y="448887"/>
            <a:ext cx="8330964" cy="1477328"/>
          </a:xfrm>
          <a:prstGeom prst="rect">
            <a:avLst/>
          </a:prstGeom>
          <a:noFill/>
        </p:spPr>
        <p:txBody>
          <a:bodyPr wrap="square" rtlCol="0">
            <a:spAutoFit/>
          </a:bodyPr>
          <a:lstStyle/>
          <a:p>
            <a:r>
              <a:rPr lang="en-US" dirty="0"/>
              <a:t>The most common fold in proteins is the </a:t>
            </a:r>
            <a:r>
              <a:rPr lang="en-US" u="sng" dirty="0">
                <a:hlinkClick r:id="rId2"/>
              </a:rPr>
              <a:t>Rossmann fold</a:t>
            </a:r>
            <a:r>
              <a:rPr lang="en-US" dirty="0"/>
              <a:t> occurring in most nucleotide binding proteins.  Examples are the V-/F-/A-ATPases, helicases, P-type ATPases, myosin …. </a:t>
            </a:r>
          </a:p>
          <a:p>
            <a:r>
              <a:rPr lang="en-US" dirty="0"/>
              <a:t>At the core of the fold is a beta alpha beta fold, and the presence of the so-called Walker motifs. </a:t>
            </a:r>
          </a:p>
        </p:txBody>
      </p:sp>
      <p:pic>
        <p:nvPicPr>
          <p:cNvPr id="6" name="Picture 5">
            <a:extLst>
              <a:ext uri="{FF2B5EF4-FFF2-40B4-BE49-F238E27FC236}">
                <a16:creationId xmlns:a16="http://schemas.microsoft.com/office/drawing/2014/main" id="{22B16B80-5AEA-7246-92D2-65FC5FD11C6D}"/>
              </a:ext>
            </a:extLst>
          </p:cNvPr>
          <p:cNvPicPr>
            <a:picLocks noChangeAspect="1"/>
          </p:cNvPicPr>
          <p:nvPr/>
        </p:nvPicPr>
        <p:blipFill>
          <a:blip r:embed="rId3"/>
          <a:stretch>
            <a:fillRect/>
          </a:stretch>
        </p:blipFill>
        <p:spPr>
          <a:xfrm>
            <a:off x="2331720" y="3371850"/>
            <a:ext cx="7645400" cy="2266950"/>
          </a:xfrm>
          <a:prstGeom prst="rect">
            <a:avLst/>
          </a:prstGeom>
        </p:spPr>
      </p:pic>
      <p:sp>
        <p:nvSpPr>
          <p:cNvPr id="8" name="TextBox 7">
            <a:extLst>
              <a:ext uri="{FF2B5EF4-FFF2-40B4-BE49-F238E27FC236}">
                <a16:creationId xmlns:a16="http://schemas.microsoft.com/office/drawing/2014/main" id="{EC585D3B-674B-FA46-A5CE-8E5BF6594421}"/>
              </a:ext>
            </a:extLst>
          </p:cNvPr>
          <p:cNvSpPr txBox="1"/>
          <p:nvPr/>
        </p:nvSpPr>
        <p:spPr>
          <a:xfrm>
            <a:off x="2164081" y="6096000"/>
            <a:ext cx="6148543" cy="369332"/>
          </a:xfrm>
          <a:prstGeom prst="rect">
            <a:avLst/>
          </a:prstGeom>
          <a:noFill/>
        </p:spPr>
        <p:txBody>
          <a:bodyPr wrap="none" rtlCol="0">
            <a:spAutoFit/>
          </a:bodyPr>
          <a:lstStyle/>
          <a:p>
            <a:r>
              <a:rPr lang="en-US" dirty="0"/>
              <a:t>(From </a:t>
            </a:r>
            <a:r>
              <a:rPr lang="en-US" dirty="0">
                <a:hlinkClick r:id="rId2"/>
              </a:rPr>
              <a:t>http://proteopedia.org/wiki/index.php/Rossmann_fold</a:t>
            </a:r>
            <a:r>
              <a:rPr lang="en-US" dirty="0"/>
              <a:t>)  </a:t>
            </a:r>
          </a:p>
        </p:txBody>
      </p:sp>
    </p:spTree>
    <p:extLst>
      <p:ext uri="{BB962C8B-B14F-4D97-AF65-F5344CB8AC3E}">
        <p14:creationId xmlns:p14="http://schemas.microsoft.com/office/powerpoint/2010/main" val="3997444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F6DEA-104A-A54D-B76F-9111249DB27B}"/>
              </a:ext>
            </a:extLst>
          </p:cNvPr>
          <p:cNvSpPr txBox="1"/>
          <p:nvPr/>
        </p:nvSpPr>
        <p:spPr>
          <a:xfrm>
            <a:off x="1374721" y="547797"/>
            <a:ext cx="8330964" cy="1938992"/>
          </a:xfrm>
          <a:prstGeom prst="rect">
            <a:avLst/>
          </a:prstGeom>
          <a:noFill/>
        </p:spPr>
        <p:txBody>
          <a:bodyPr wrap="square" rtlCol="0">
            <a:spAutoFit/>
          </a:bodyPr>
          <a:lstStyle/>
          <a:p>
            <a:r>
              <a:rPr lang="en-US" sz="2000" dirty="0"/>
              <a:t>It is conceivable that all the </a:t>
            </a:r>
            <a:r>
              <a:rPr lang="en-US" sz="2000" dirty="0" err="1"/>
              <a:t>Rossmann</a:t>
            </a:r>
            <a:r>
              <a:rPr lang="en-US" sz="2000" dirty="0"/>
              <a:t> fold domains are homologous, but the beta alpha beta arrangement is rather simple, and one cannot exclude the possibility of convergent evolution (i.e., the </a:t>
            </a:r>
            <a:r>
              <a:rPr lang="en-US" sz="2000" dirty="0" err="1"/>
              <a:t>Rossmann</a:t>
            </a:r>
            <a:r>
              <a:rPr lang="en-US" sz="2000" dirty="0"/>
              <a:t> fold in ATP synthases, might not have common shared ancestry with the </a:t>
            </a:r>
            <a:r>
              <a:rPr lang="en-US" sz="2000" dirty="0" err="1"/>
              <a:t>Rossmann</a:t>
            </a:r>
            <a:r>
              <a:rPr lang="en-US" sz="2000" dirty="0"/>
              <a:t> fold in P-type ATPases, ABC transporters, or the NADH binding 3-phosphoglycerate dehydrogenase) </a:t>
            </a:r>
          </a:p>
        </p:txBody>
      </p:sp>
      <p:sp>
        <p:nvSpPr>
          <p:cNvPr id="3" name="TextBox 2">
            <a:extLst>
              <a:ext uri="{FF2B5EF4-FFF2-40B4-BE49-F238E27FC236}">
                <a16:creationId xmlns:a16="http://schemas.microsoft.com/office/drawing/2014/main" id="{E6F759CE-5411-3940-B988-5A7868317D09}"/>
              </a:ext>
            </a:extLst>
          </p:cNvPr>
          <p:cNvSpPr txBox="1"/>
          <p:nvPr/>
        </p:nvSpPr>
        <p:spPr>
          <a:xfrm>
            <a:off x="1374721" y="3522023"/>
            <a:ext cx="8896350" cy="2554545"/>
          </a:xfrm>
          <a:prstGeom prst="rect">
            <a:avLst/>
          </a:prstGeom>
          <a:noFill/>
        </p:spPr>
        <p:txBody>
          <a:bodyPr wrap="square" rtlCol="0">
            <a:spAutoFit/>
          </a:bodyPr>
          <a:lstStyle/>
          <a:p>
            <a:r>
              <a:rPr lang="en-US" sz="2000" dirty="0"/>
              <a:t>“</a:t>
            </a:r>
            <a:r>
              <a:rPr lang="en-US" sz="2000" i="1" dirty="0"/>
              <a:t>The basic nucleus of the </a:t>
            </a:r>
            <a:r>
              <a:rPr lang="el-GR" sz="2000" i="1" dirty="0" err="1"/>
              <a:t>βαβ</a:t>
            </a:r>
            <a:r>
              <a:rPr lang="el-GR" sz="2000" i="1" dirty="0"/>
              <a:t> </a:t>
            </a:r>
            <a:r>
              <a:rPr lang="en-US" sz="2000" i="1" dirty="0"/>
              <a:t>fold is about 30 residues. In many proteins that do not share any significant sequence homology, there exists an extensive tertiary structural homology beyond this 30 residue segment, particularly in specific domains that bind dinucleotides. Therefore, the probability that this type of extensive structural homology evolved independently is very low. Thus, most likely </a:t>
            </a:r>
            <a:r>
              <a:rPr lang="el-GR" sz="2000" i="1" dirty="0" err="1"/>
              <a:t>βαβ</a:t>
            </a:r>
            <a:r>
              <a:rPr lang="el-GR" sz="2000" i="1" dirty="0"/>
              <a:t> </a:t>
            </a:r>
            <a:r>
              <a:rPr lang="en-US" sz="2000" i="1" dirty="0"/>
              <a:t>fold represents an ancient structure that left its vestige in numerous proteins. Certainly, this conclusion does not exclude the possibility of independent convergent evolution.</a:t>
            </a:r>
            <a:r>
              <a:rPr lang="en-US" sz="2000" dirty="0"/>
              <a:t>” </a:t>
            </a:r>
            <a:br>
              <a:rPr lang="en-US" sz="2000" dirty="0"/>
            </a:br>
            <a:r>
              <a:rPr lang="en-US" sz="2000" dirty="0"/>
              <a:t>From </a:t>
            </a:r>
            <a:r>
              <a:rPr lang="en-US" sz="2000" dirty="0">
                <a:hlinkClick r:id="rId2"/>
              </a:rPr>
              <a:t>http://proteopedia.org/wiki/index.php/Rossmann_fold</a:t>
            </a:r>
            <a:r>
              <a:rPr lang="en-US" sz="2000" dirty="0"/>
              <a:t>  </a:t>
            </a:r>
          </a:p>
        </p:txBody>
      </p:sp>
    </p:spTree>
    <p:extLst>
      <p:ext uri="{BB962C8B-B14F-4D97-AF65-F5344CB8AC3E}">
        <p14:creationId xmlns:p14="http://schemas.microsoft.com/office/powerpoint/2010/main" val="311806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CA98-890A-EC45-A9AE-DC9B5EF1A9FE}"/>
              </a:ext>
            </a:extLst>
          </p:cNvPr>
          <p:cNvSpPr>
            <a:spLocks noGrp="1"/>
          </p:cNvSpPr>
          <p:nvPr>
            <p:ph type="title"/>
          </p:nvPr>
        </p:nvSpPr>
        <p:spPr/>
        <p:txBody>
          <a:bodyPr/>
          <a:lstStyle/>
          <a:p>
            <a:r>
              <a:rPr lang="en-US" dirty="0"/>
              <a:t>GRASP ATP binding site </a:t>
            </a:r>
          </a:p>
        </p:txBody>
      </p:sp>
      <p:sp>
        <p:nvSpPr>
          <p:cNvPr id="3" name="Content Placeholder 2">
            <a:extLst>
              <a:ext uri="{FF2B5EF4-FFF2-40B4-BE49-F238E27FC236}">
                <a16:creationId xmlns:a16="http://schemas.microsoft.com/office/drawing/2014/main" id="{70876CAC-A5EF-7145-BDB2-9A73B12FEF22}"/>
              </a:ext>
            </a:extLst>
          </p:cNvPr>
          <p:cNvSpPr>
            <a:spLocks noGrp="1"/>
          </p:cNvSpPr>
          <p:nvPr>
            <p:ph idx="1"/>
          </p:nvPr>
        </p:nvSpPr>
        <p:spPr>
          <a:xfrm>
            <a:off x="1858662" y="1992787"/>
            <a:ext cx="7886700" cy="4351338"/>
          </a:xfrm>
        </p:spPr>
        <p:txBody>
          <a:bodyPr>
            <a:normAutofit/>
          </a:bodyPr>
          <a:lstStyle/>
          <a:p>
            <a:pPr marL="0" indent="0">
              <a:buNone/>
            </a:pPr>
            <a:r>
              <a:rPr lang="en-US" dirty="0"/>
              <a:t>A second unrelated ATP binding domain is the </a:t>
            </a:r>
            <a:r>
              <a:rPr lang="en-US" u="sng" dirty="0">
                <a:hlinkClick r:id="rId2"/>
              </a:rPr>
              <a:t>GRASP domain</a:t>
            </a:r>
            <a:r>
              <a:rPr lang="en-US" dirty="0"/>
              <a:t>.  Examples are D </a:t>
            </a:r>
            <a:r>
              <a:rPr lang="en-US" dirty="0" err="1"/>
              <a:t>alanin</a:t>
            </a:r>
            <a:r>
              <a:rPr lang="en-US" dirty="0"/>
              <a:t> – D-</a:t>
            </a:r>
            <a:r>
              <a:rPr lang="en-US" dirty="0" err="1"/>
              <a:t>Alanin</a:t>
            </a:r>
            <a:r>
              <a:rPr lang="en-US" dirty="0"/>
              <a:t> ligase, glutathione synthetase, carbamoyl phosphate synthetase and many other enzymes that use the energy from ATP to ligate two substrates.</a:t>
            </a:r>
          </a:p>
        </p:txBody>
      </p:sp>
    </p:spTree>
    <p:extLst>
      <p:ext uri="{BB962C8B-B14F-4D97-AF65-F5344CB8AC3E}">
        <p14:creationId xmlns:p14="http://schemas.microsoft.com/office/powerpoint/2010/main" val="1252032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2189</Words>
  <Application>Microsoft Macintosh PowerPoint</Application>
  <PresentationFormat>Widescreen</PresentationFormat>
  <Paragraphs>133</Paragraphs>
  <Slides>31</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-webkit-standard</vt:lpstr>
      <vt:lpstr>Arial</vt:lpstr>
      <vt:lpstr>Arial Rounded MT Bold</vt:lpstr>
      <vt:lpstr>Calibri</vt:lpstr>
      <vt:lpstr>Calibri Light</vt:lpstr>
      <vt:lpstr>Times New Roman</vt:lpstr>
      <vt:lpstr>Office Theme</vt:lpstr>
      <vt:lpstr>MCB 3421 Class 4 2023</vt:lpstr>
      <vt:lpstr>PowerPoint Presentation</vt:lpstr>
      <vt:lpstr>PowerPoint Presentation</vt:lpstr>
      <vt:lpstr>Chemiosmotic coupling</vt:lpstr>
      <vt:lpstr>PowerPoint Presentation</vt:lpstr>
      <vt:lpstr>PowerPoint Presentation</vt:lpstr>
      <vt:lpstr>PowerPoint Presentation</vt:lpstr>
      <vt:lpstr>PowerPoint Presentation</vt:lpstr>
      <vt:lpstr>GRASP ATP binding site </vt:lpstr>
      <vt:lpstr>GRASP  ATP  binding sites </vt:lpstr>
      <vt:lpstr>SELEX </vt:lpstr>
      <vt:lpstr>RNA display </vt:lpstr>
      <vt:lpstr> </vt:lpstr>
      <vt:lpstr>Keefe and Szostak’s description</vt:lpstr>
      <vt:lpstr>One of these in vitro selected peptides was crystalized by  Lo Surdo, P.,  Walsh, M.A.,  Sollazzo, M.   </vt:lpstr>
      <vt:lpstr>PowerPoint Presentation</vt:lpstr>
      <vt:lpstr>PowerPoint Presentation</vt:lpstr>
      <vt:lpstr>PowerPoint Presentation</vt:lpstr>
      <vt:lpstr>Convergent evolution of ATP binding sites did not lead to a similar arrangement of secondary structures building blocks. </vt:lpstr>
      <vt:lpstr>Rossmann, ATP GRASP, in vitro evolution</vt:lpstr>
      <vt:lpstr>Related proteins</vt:lpstr>
      <vt:lpstr>homology </vt:lpstr>
      <vt:lpstr>Sequence Similarity vs Homology</vt:lpstr>
      <vt:lpstr>The Size of Protein Sequence Space  (back of the envelope calculation)</vt:lpstr>
      <vt:lpstr>Ways to construct sequence Space</vt:lpstr>
      <vt:lpstr>Size of protein space versus connectivity: </vt:lpstr>
      <vt:lpstr>no similarity vs no homology </vt:lpstr>
      <vt:lpstr>The space of of possible protein folds</vt:lpstr>
      <vt:lpstr>PowerPoint Presentation</vt:lpstr>
      <vt:lpstr>The space of of possible protein folds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MCB 3421 Class 4 2023</dc:title>
  <dc:creator>Gogarten, J. Peter</dc:creator>
  <cp:lastModifiedBy>Gogarten, J. Peter</cp:lastModifiedBy>
  <cp:revision>2</cp:revision>
  <dcterms:created xsi:type="dcterms:W3CDTF">2023-09-10T18:07:06Z</dcterms:created>
  <dcterms:modified xsi:type="dcterms:W3CDTF">2024-09-08T17:13:45Z</dcterms:modified>
</cp:coreProperties>
</file>