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3" r:id="rId1"/>
    <p:sldMasterId id="2147484481" r:id="rId2"/>
    <p:sldMasterId id="2147485308" r:id="rId3"/>
    <p:sldMasterId id="2147485363" r:id="rId4"/>
    <p:sldMasterId id="2147485368" r:id="rId5"/>
    <p:sldMasterId id="2147485392" r:id="rId6"/>
    <p:sldMasterId id="2147485404" r:id="rId7"/>
  </p:sldMasterIdLst>
  <p:notesMasterIdLst>
    <p:notesMasterId r:id="rId66"/>
  </p:notesMasterIdLst>
  <p:handoutMasterIdLst>
    <p:handoutMasterId r:id="rId67"/>
  </p:handoutMasterIdLst>
  <p:sldIdLst>
    <p:sldId id="990" r:id="rId8"/>
    <p:sldId id="606" r:id="rId9"/>
    <p:sldId id="821" r:id="rId10"/>
    <p:sldId id="542" r:id="rId11"/>
    <p:sldId id="565" r:id="rId12"/>
    <p:sldId id="272" r:id="rId13"/>
    <p:sldId id="626" r:id="rId14"/>
    <p:sldId id="627" r:id="rId15"/>
    <p:sldId id="1010" r:id="rId16"/>
    <p:sldId id="628" r:id="rId17"/>
    <p:sldId id="1008" r:id="rId18"/>
    <p:sldId id="1009" r:id="rId19"/>
    <p:sldId id="618" r:id="rId20"/>
    <p:sldId id="988" r:id="rId21"/>
    <p:sldId id="1011" r:id="rId22"/>
    <p:sldId id="965" r:id="rId23"/>
    <p:sldId id="1013" r:id="rId24"/>
    <p:sldId id="987" r:id="rId25"/>
    <p:sldId id="283" r:id="rId26"/>
    <p:sldId id="979" r:id="rId27"/>
    <p:sldId id="980" r:id="rId28"/>
    <p:sldId id="986" r:id="rId29"/>
    <p:sldId id="285" r:id="rId30"/>
    <p:sldId id="258" r:id="rId31"/>
    <p:sldId id="989" r:id="rId32"/>
    <p:sldId id="614" r:id="rId33"/>
    <p:sldId id="561" r:id="rId34"/>
    <p:sldId id="554" r:id="rId35"/>
    <p:sldId id="998" r:id="rId36"/>
    <p:sldId id="259" r:id="rId37"/>
    <p:sldId id="547" r:id="rId38"/>
    <p:sldId id="557" r:id="rId39"/>
    <p:sldId id="546" r:id="rId40"/>
    <p:sldId id="558" r:id="rId41"/>
    <p:sldId id="621" r:id="rId42"/>
    <p:sldId id="999" r:id="rId43"/>
    <p:sldId id="1000" r:id="rId44"/>
    <p:sldId id="625" r:id="rId45"/>
    <p:sldId id="624" r:id="rId46"/>
    <p:sldId id="1001" r:id="rId47"/>
    <p:sldId id="1002" r:id="rId48"/>
    <p:sldId id="1003" r:id="rId49"/>
    <p:sldId id="1004" r:id="rId50"/>
    <p:sldId id="1005" r:id="rId51"/>
    <p:sldId id="1006" r:id="rId52"/>
    <p:sldId id="1007" r:id="rId53"/>
    <p:sldId id="328" r:id="rId54"/>
    <p:sldId id="287" r:id="rId55"/>
    <p:sldId id="301" r:id="rId56"/>
    <p:sldId id="281" r:id="rId57"/>
    <p:sldId id="302" r:id="rId58"/>
    <p:sldId id="303" r:id="rId59"/>
    <p:sldId id="304" r:id="rId60"/>
    <p:sldId id="708" r:id="rId61"/>
    <p:sldId id="702" r:id="rId62"/>
    <p:sldId id="703" r:id="rId63"/>
    <p:sldId id="704" r:id="rId64"/>
    <p:sldId id="705" r:id="rId65"/>
  </p:sldIdLst>
  <p:sldSz cx="12192000" cy="6858000"/>
  <p:notesSz cx="9296400" cy="6881813"/>
  <p:defaultTextStyle>
    <a:defPPr>
      <a:defRPr lang="en-US"/>
    </a:defPPr>
    <a:lvl1pPr algn="l" rtl="0" eaLnBrk="0" fontAlgn="base" hangingPunct="0">
      <a:spcBef>
        <a:spcPct val="0"/>
      </a:spcBef>
      <a:spcAft>
        <a:spcPct val="0"/>
      </a:spcAft>
      <a:defRPr sz="2500" kern="1200">
        <a:solidFill>
          <a:schemeClr val="tx1"/>
        </a:solidFill>
        <a:latin typeface="Arial" charset="0"/>
        <a:ea typeface="ＭＳ Ｐゴシック" charset="-128"/>
        <a:cs typeface="+mn-cs"/>
      </a:defRPr>
    </a:lvl1pPr>
    <a:lvl2pPr marL="449263"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2pPr>
    <a:lvl3pPr marL="901700"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3pPr>
    <a:lvl4pPr marL="1354138"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4pPr>
    <a:lvl5pPr marL="1806575" indent="1588" algn="l" rtl="0" eaLnBrk="0" fontAlgn="base" hangingPunct="0">
      <a:spcBef>
        <a:spcPct val="0"/>
      </a:spcBef>
      <a:spcAft>
        <a:spcPct val="0"/>
      </a:spcAft>
      <a:defRPr sz="2500" kern="1200">
        <a:solidFill>
          <a:schemeClr val="tx1"/>
        </a:solidFill>
        <a:latin typeface="Arial" charset="0"/>
        <a:ea typeface="ＭＳ Ｐゴシック" charset="-128"/>
        <a:cs typeface="+mn-cs"/>
      </a:defRPr>
    </a:lvl5pPr>
    <a:lvl6pPr marL="2286000" algn="l" defTabSz="914400" rtl="0" eaLnBrk="1" latinLnBrk="0" hangingPunct="1">
      <a:defRPr sz="2500" kern="1200">
        <a:solidFill>
          <a:schemeClr val="tx1"/>
        </a:solidFill>
        <a:latin typeface="Arial" charset="0"/>
        <a:ea typeface="ＭＳ Ｐゴシック" charset="-128"/>
        <a:cs typeface="+mn-cs"/>
      </a:defRPr>
    </a:lvl6pPr>
    <a:lvl7pPr marL="2743200" algn="l" defTabSz="914400" rtl="0" eaLnBrk="1" latinLnBrk="0" hangingPunct="1">
      <a:defRPr sz="2500" kern="1200">
        <a:solidFill>
          <a:schemeClr val="tx1"/>
        </a:solidFill>
        <a:latin typeface="Arial" charset="0"/>
        <a:ea typeface="ＭＳ Ｐゴシック" charset="-128"/>
        <a:cs typeface="+mn-cs"/>
      </a:defRPr>
    </a:lvl7pPr>
    <a:lvl8pPr marL="3200400" algn="l" defTabSz="914400" rtl="0" eaLnBrk="1" latinLnBrk="0" hangingPunct="1">
      <a:defRPr sz="2500" kern="1200">
        <a:solidFill>
          <a:schemeClr val="tx1"/>
        </a:solidFill>
        <a:latin typeface="Arial" charset="0"/>
        <a:ea typeface="ＭＳ Ｐゴシック" charset="-128"/>
        <a:cs typeface="+mn-cs"/>
      </a:defRPr>
    </a:lvl8pPr>
    <a:lvl9pPr marL="3657600" algn="l" defTabSz="914400" rtl="0" eaLnBrk="1" latinLnBrk="0" hangingPunct="1">
      <a:defRPr sz="25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321" userDrawn="1">
          <p15:clr>
            <a:srgbClr val="A4A3A4"/>
          </p15:clr>
        </p15:guide>
        <p15:guide id="2" pos="2434" userDrawn="1">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25C3"/>
    <a:srgbClr val="F80106"/>
    <a:srgbClr val="89A7DD"/>
    <a:srgbClr val="72BF8B"/>
    <a:srgbClr val="112DE1"/>
    <a:srgbClr val="0D60F7"/>
    <a:srgbClr val="0C1660"/>
    <a:srgbClr val="0000B5"/>
    <a:srgbClr val="00284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6EAE06-0E1D-884D-869F-B16C6F64ED75}" v="13" dt="2024-10-06T21:00:29.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830"/>
  </p:normalViewPr>
  <p:slideViewPr>
    <p:cSldViewPr snapToGrid="0">
      <p:cViewPr varScale="1">
        <p:scale>
          <a:sx n="109" d="100"/>
          <a:sy n="109" d="100"/>
        </p:scale>
        <p:origin x="216" y="448"/>
      </p:cViewPr>
      <p:guideLst>
        <p:guide orient="horz" pos="321"/>
        <p:guide pos="24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272"/>
    </p:cViewPr>
  </p:sorterViewPr>
  <p:notesViewPr>
    <p:cSldViewPr snapToGrid="0">
      <p:cViewPr varScale="1">
        <p:scale>
          <a:sx n="55" d="100"/>
          <a:sy n="55" d="100"/>
        </p:scale>
        <p:origin x="-792" y="-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69635" name="Rectangle 3"/>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ea typeface="ＭＳ Ｐゴシック" charset="0"/>
                <a:cs typeface="ＭＳ Ｐゴシック" charset="0"/>
              </a:defRPr>
            </a:lvl1pPr>
          </a:lstStyle>
          <a:p>
            <a:pPr>
              <a:defRPr/>
            </a:pPr>
            <a:endParaRPr lang="en-US"/>
          </a:p>
        </p:txBody>
      </p:sp>
      <p:sp>
        <p:nvSpPr>
          <p:cNvPr id="69636" name="Rectangle 4"/>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69637" name="Rectangle 5"/>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smtClean="0"/>
            </a:lvl1pPr>
          </a:lstStyle>
          <a:p>
            <a:pPr>
              <a:defRPr/>
            </a:pPr>
            <a:fld id="{DD7EB5F4-3144-7C4E-96CA-5895FDDCCBEE}" type="slidenum">
              <a:rPr lang="en-US" altLang="en-US"/>
              <a:pPr>
                <a:defRPr/>
              </a:pPr>
              <a:t>‹#›</a:t>
            </a:fld>
            <a:endParaRPr lang="en-US" altLang="en-US"/>
          </a:p>
        </p:txBody>
      </p:sp>
    </p:spTree>
    <p:extLst>
      <p:ext uri="{BB962C8B-B14F-4D97-AF65-F5344CB8AC3E}">
        <p14:creationId xmlns:p14="http://schemas.microsoft.com/office/powerpoint/2010/main" val="670247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74755" name="Rectangle 3"/>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ea typeface="ＭＳ Ｐゴシック" charset="0"/>
                <a:cs typeface="ＭＳ Ｐゴシック" charset="0"/>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2354263" y="515938"/>
            <a:ext cx="4587875"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7" name="Rectangle 5"/>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ea typeface="ＭＳ Ｐゴシック" charset="0"/>
                <a:cs typeface="ＭＳ Ｐゴシック" charset="0"/>
              </a:defRPr>
            </a:lvl1pPr>
          </a:lstStyle>
          <a:p>
            <a:pPr>
              <a:defRPr/>
            </a:pPr>
            <a:endParaRPr lang="en-US"/>
          </a:p>
        </p:txBody>
      </p:sp>
      <p:sp>
        <p:nvSpPr>
          <p:cNvPr id="74759" name="Rectangle 7"/>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smtClean="0"/>
            </a:lvl1pPr>
          </a:lstStyle>
          <a:p>
            <a:pPr>
              <a:defRPr/>
            </a:pPr>
            <a:fld id="{99A37F39-622A-7742-8F18-236863845693}" type="slidenum">
              <a:rPr lang="en-US" altLang="en-US"/>
              <a:pPr>
                <a:defRPr/>
              </a:pPr>
              <a:t>‹#›</a:t>
            </a:fld>
            <a:endParaRPr lang="en-US" altLang="en-US"/>
          </a:p>
        </p:txBody>
      </p:sp>
    </p:spTree>
    <p:extLst>
      <p:ext uri="{BB962C8B-B14F-4D97-AF65-F5344CB8AC3E}">
        <p14:creationId xmlns:p14="http://schemas.microsoft.com/office/powerpoint/2010/main" val="1640136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92" charset="0"/>
        <a:ea typeface="ＭＳ Ｐゴシック" pitchFamily="-116" charset="-128"/>
        <a:cs typeface="ＭＳ Ｐゴシック" pitchFamily="-116" charset="-128"/>
      </a:defRPr>
    </a:lvl1pPr>
    <a:lvl2pPr marL="449263"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2pPr>
    <a:lvl3pPr marL="901700"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3pPr>
    <a:lvl4pPr marL="1354138"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4pPr>
    <a:lvl5pPr marL="1806575" algn="l" rtl="0" eaLnBrk="0" fontAlgn="base" hangingPunct="0">
      <a:spcBef>
        <a:spcPct val="30000"/>
      </a:spcBef>
      <a:spcAft>
        <a:spcPct val="0"/>
      </a:spcAft>
      <a:defRPr sz="1200" kern="1200">
        <a:solidFill>
          <a:schemeClr val="tx1"/>
        </a:solidFill>
        <a:latin typeface="Arial" pitchFamily="92" charset="0"/>
        <a:ea typeface="ＭＳ Ｐゴシック" pitchFamily="92" charset="-128"/>
        <a:cs typeface="+mn-cs"/>
      </a:defRPr>
    </a:lvl5pPr>
    <a:lvl6pPr marL="2262341" algn="l" defTabSz="452458" rtl="0" eaLnBrk="1" latinLnBrk="0" hangingPunct="1">
      <a:defRPr sz="1200" kern="1200">
        <a:solidFill>
          <a:schemeClr val="tx1"/>
        </a:solidFill>
        <a:latin typeface="+mn-lt"/>
        <a:ea typeface="+mn-ea"/>
        <a:cs typeface="+mn-cs"/>
      </a:defRPr>
    </a:lvl6pPr>
    <a:lvl7pPr marL="2714800" algn="l" defTabSz="452458" rtl="0" eaLnBrk="1" latinLnBrk="0" hangingPunct="1">
      <a:defRPr sz="1200" kern="1200">
        <a:solidFill>
          <a:schemeClr val="tx1"/>
        </a:solidFill>
        <a:latin typeface="+mn-lt"/>
        <a:ea typeface="+mn-ea"/>
        <a:cs typeface="+mn-cs"/>
      </a:defRPr>
    </a:lvl7pPr>
    <a:lvl8pPr marL="3167276" algn="l" defTabSz="452458" rtl="0" eaLnBrk="1" latinLnBrk="0" hangingPunct="1">
      <a:defRPr sz="1200" kern="1200">
        <a:solidFill>
          <a:schemeClr val="tx1"/>
        </a:solidFill>
        <a:latin typeface="+mn-lt"/>
        <a:ea typeface="+mn-ea"/>
        <a:cs typeface="+mn-cs"/>
      </a:defRPr>
    </a:lvl8pPr>
    <a:lvl9pPr marL="3619729" algn="l" defTabSz="4524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ogarten.uconn.edu/cvs/Publ_Pres.htm#footnot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dx.doi.org/10.1073/pnas.160641611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Structures F-ATPase chain A, </a:t>
            </a:r>
            <a:r>
              <a:rPr lang="en-US" dirty="0" err="1"/>
              <a:t>SceI</a:t>
            </a:r>
            <a:r>
              <a:rPr lang="en-US" dirty="0"/>
              <a:t>, https://</a:t>
            </a:r>
            <a:r>
              <a:rPr lang="en-US" dirty="0" err="1"/>
              <a:t>alphafold.ebi.ac.uk</a:t>
            </a:r>
            <a:r>
              <a:rPr lang="en-US" dirty="0"/>
              <a:t>/entry/P38078 and 1LWS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5E3BC-C256-4D4B-86BA-2630D8C0A5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5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150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935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0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Terminase plays a crucial role in packaging DNA</a:t>
            </a:r>
            <a:r>
              <a:rPr lang="en-US" baseline="0" dirty="0"/>
              <a:t> into the phage head.  It’s subunits form a complex with the Portal proteins, it provides energy to pump DNA into the head, and contains a nuclease the cleaves the DNA, when the head is full – communicated through conformation changes of the portal protein and interaction with the ATP driven DNA pump.  </a:t>
            </a:r>
            <a:br>
              <a:rPr lang="en-US" baseline="0" dirty="0"/>
            </a:br>
            <a:r>
              <a:rPr lang="en-US" baseline="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885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039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Bexan</a:t>
            </a:r>
            <a:r>
              <a:rPr lang="en-US" dirty="0"/>
              <a:t> and Strongarm differ by one nucleotide and a 128 nucleotide indel  (</a:t>
            </a:r>
            <a:r>
              <a:rPr lang="en-US" dirty="0" err="1"/>
              <a:t>Bexan</a:t>
            </a:r>
            <a:r>
              <a:rPr lang="en-US" dirty="0"/>
              <a:t> has a deletion that fuses two neighboring minor tail proteins into a single larger ORF)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817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Bexan</a:t>
            </a:r>
            <a:r>
              <a:rPr lang="en-US" dirty="0"/>
              <a:t> and Strongarm differ by one nucleotide and a 128 nucleotide indel  (</a:t>
            </a:r>
            <a:r>
              <a:rPr lang="en-US" dirty="0" err="1"/>
              <a:t>Bexan</a:t>
            </a:r>
            <a:r>
              <a:rPr lang="en-US" dirty="0"/>
              <a:t> has a deletion that fuses two neighboring minor tail proteins into a single larger ORF)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0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21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Cactusjack</a:t>
            </a:r>
            <a:r>
              <a:rPr lang="en-US" dirty="0"/>
              <a:t> LeTourneau University  2018  32.4654 N,94.7273 W</a:t>
            </a:r>
          </a:p>
          <a:p>
            <a:endParaRPr lang="en-US" dirty="0"/>
          </a:p>
          <a:p>
            <a:r>
              <a:rPr lang="en-US" dirty="0" err="1"/>
              <a:t>Glaske</a:t>
            </a:r>
            <a:r>
              <a:rPr lang="en-US" dirty="0"/>
              <a:t> LeTourneau University 2017 32.46555 N,94.72777 W</a:t>
            </a:r>
          </a:p>
          <a:p>
            <a:endParaRPr lang="en-US" dirty="0"/>
          </a:p>
          <a:p>
            <a:r>
              <a:rPr lang="en-US" dirty="0" err="1"/>
              <a:t>Phalm</a:t>
            </a:r>
            <a:r>
              <a:rPr lang="en-US" dirty="0"/>
              <a:t> LeTourneau University 2018 32.466944 N,94.730278 W</a:t>
            </a:r>
          </a:p>
          <a:p>
            <a:endParaRPr lang="en-US" dirty="0"/>
          </a:p>
          <a:p>
            <a:r>
              <a:rPr lang="en-US" dirty="0" err="1"/>
              <a:t>StressBall</a:t>
            </a:r>
            <a:r>
              <a:rPr lang="en-US" dirty="0"/>
              <a:t> LeTourneau University 2018 32.464719 N,94.727251 W</a:t>
            </a:r>
          </a:p>
          <a:p>
            <a:endParaRPr lang="en-US" dirty="0"/>
          </a:p>
          <a:p>
            <a:r>
              <a:rPr lang="en-US" dirty="0"/>
              <a:t>Megiddo LeTourneau University 2018 32.4624 N,94.7262 W</a:t>
            </a:r>
          </a:p>
          <a:p>
            <a:endParaRPr lang="en-US" dirty="0"/>
          </a:p>
          <a:p>
            <a:r>
              <a:rPr lang="en-US" dirty="0" err="1"/>
              <a:t>KilKor</a:t>
            </a:r>
            <a:r>
              <a:rPr lang="en-US" dirty="0"/>
              <a:t> LeTourneau University 2018 32.4655 N,94.727 W</a:t>
            </a:r>
          </a:p>
          <a:p>
            <a:endParaRPr lang="en-US" dirty="0"/>
          </a:p>
          <a:p>
            <a:r>
              <a:rPr lang="en-US" dirty="0" err="1"/>
              <a:t>Willsammy</a:t>
            </a:r>
            <a:r>
              <a:rPr lang="en-US" dirty="0"/>
              <a:t> LeTourneau University 2016 32.466944 N,94.726944 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172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Cactusjack</a:t>
            </a:r>
            <a:r>
              <a:rPr lang="en-US" dirty="0"/>
              <a:t> LeTourneau University  2018  32.4654 N,94.7273 W</a:t>
            </a:r>
          </a:p>
          <a:p>
            <a:endParaRPr lang="en-US" dirty="0"/>
          </a:p>
          <a:p>
            <a:r>
              <a:rPr lang="en-US" dirty="0" err="1"/>
              <a:t>Glaske</a:t>
            </a:r>
            <a:r>
              <a:rPr lang="en-US" dirty="0"/>
              <a:t> LeTourneau University 2017 32.46555 N,94.72777 W</a:t>
            </a:r>
          </a:p>
          <a:p>
            <a:endParaRPr lang="en-US" dirty="0"/>
          </a:p>
          <a:p>
            <a:r>
              <a:rPr lang="en-US" dirty="0" err="1"/>
              <a:t>Phalm</a:t>
            </a:r>
            <a:r>
              <a:rPr lang="en-US" dirty="0"/>
              <a:t> LeTourneau University 2018 32.466944 N,94.730278 W</a:t>
            </a:r>
          </a:p>
          <a:p>
            <a:endParaRPr lang="en-US" dirty="0"/>
          </a:p>
          <a:p>
            <a:r>
              <a:rPr lang="en-US" dirty="0" err="1"/>
              <a:t>StressBall</a:t>
            </a:r>
            <a:r>
              <a:rPr lang="en-US" dirty="0"/>
              <a:t> LeTourneau University 2018 32.464719 N,94.727251 W</a:t>
            </a:r>
          </a:p>
          <a:p>
            <a:endParaRPr lang="en-US" dirty="0"/>
          </a:p>
          <a:p>
            <a:r>
              <a:rPr lang="en-US" dirty="0"/>
              <a:t>Megiddo LeTourneau University 2018 32.4624 N,94.7262 W</a:t>
            </a:r>
          </a:p>
          <a:p>
            <a:endParaRPr lang="en-US" dirty="0"/>
          </a:p>
          <a:p>
            <a:r>
              <a:rPr lang="en-US" dirty="0" err="1"/>
              <a:t>KilKor</a:t>
            </a:r>
            <a:r>
              <a:rPr lang="en-US" dirty="0"/>
              <a:t> LeTourneau University 2018 32.4655 N,94.727 W</a:t>
            </a:r>
          </a:p>
          <a:p>
            <a:endParaRPr lang="en-US" dirty="0"/>
          </a:p>
          <a:p>
            <a:r>
              <a:rPr lang="en-US" dirty="0" err="1"/>
              <a:t>Willsammy</a:t>
            </a:r>
            <a:r>
              <a:rPr lang="en-US" dirty="0"/>
              <a:t> LeTourneau University 2016 32.466944 N,94.726944 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56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755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Cactusjack</a:t>
            </a:r>
            <a:r>
              <a:rPr lang="en-US" dirty="0"/>
              <a:t> LeTourneau University  2018  32.4654 N,94.7273 W</a:t>
            </a:r>
          </a:p>
          <a:p>
            <a:endParaRPr lang="en-US" dirty="0"/>
          </a:p>
          <a:p>
            <a:r>
              <a:rPr lang="en-US" dirty="0" err="1"/>
              <a:t>Glaske</a:t>
            </a:r>
            <a:r>
              <a:rPr lang="en-US" dirty="0"/>
              <a:t> LeTourneau University 2017 32.46555 N,94.72777 W</a:t>
            </a:r>
          </a:p>
          <a:p>
            <a:endParaRPr lang="en-US" dirty="0"/>
          </a:p>
          <a:p>
            <a:r>
              <a:rPr lang="en-US" dirty="0" err="1"/>
              <a:t>Phalm</a:t>
            </a:r>
            <a:r>
              <a:rPr lang="en-US" dirty="0"/>
              <a:t> LeTourneau University 2018 32.466944 N,94.730278 W</a:t>
            </a:r>
          </a:p>
          <a:p>
            <a:endParaRPr lang="en-US" dirty="0"/>
          </a:p>
          <a:p>
            <a:r>
              <a:rPr lang="en-US" dirty="0" err="1"/>
              <a:t>StressBall</a:t>
            </a:r>
            <a:r>
              <a:rPr lang="en-US" dirty="0"/>
              <a:t> LeTourneau University 2018 32.464719 N,94.727251 W</a:t>
            </a:r>
          </a:p>
          <a:p>
            <a:endParaRPr lang="en-US" dirty="0"/>
          </a:p>
          <a:p>
            <a:r>
              <a:rPr lang="en-US" dirty="0"/>
              <a:t>Megiddo LeTourneau University 2018 32.4624 N,94.7262 W</a:t>
            </a:r>
          </a:p>
          <a:p>
            <a:endParaRPr lang="en-US" dirty="0"/>
          </a:p>
          <a:p>
            <a:r>
              <a:rPr lang="en-US" dirty="0" err="1"/>
              <a:t>KilKor</a:t>
            </a:r>
            <a:r>
              <a:rPr lang="en-US" dirty="0"/>
              <a:t> LeTourneau University 2018 32.4655 N,94.727 W</a:t>
            </a:r>
          </a:p>
          <a:p>
            <a:endParaRPr lang="en-US" dirty="0"/>
          </a:p>
          <a:p>
            <a:r>
              <a:rPr lang="en-US" dirty="0" err="1"/>
              <a:t>Willsammy</a:t>
            </a:r>
            <a:r>
              <a:rPr lang="en-US" dirty="0"/>
              <a:t> LeTourneau University 2016 32.466944 N,94.726944 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031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Cactusjack</a:t>
            </a:r>
            <a:r>
              <a:rPr lang="en-US" dirty="0"/>
              <a:t> LeTourneau University  2018  32.4654 N,94.7273 W</a:t>
            </a:r>
          </a:p>
          <a:p>
            <a:endParaRPr lang="en-US" dirty="0"/>
          </a:p>
          <a:p>
            <a:r>
              <a:rPr lang="en-US" dirty="0" err="1"/>
              <a:t>Glaske</a:t>
            </a:r>
            <a:r>
              <a:rPr lang="en-US" dirty="0"/>
              <a:t> LeTourneau University 2017 32.46555 N,94.72777 W</a:t>
            </a:r>
          </a:p>
          <a:p>
            <a:endParaRPr lang="en-US" dirty="0"/>
          </a:p>
          <a:p>
            <a:r>
              <a:rPr lang="en-US" dirty="0" err="1"/>
              <a:t>Phalm</a:t>
            </a:r>
            <a:r>
              <a:rPr lang="en-US" dirty="0"/>
              <a:t> LeTourneau University 2018 32.466944 N,94.730278 W</a:t>
            </a:r>
          </a:p>
          <a:p>
            <a:endParaRPr lang="en-US" dirty="0"/>
          </a:p>
          <a:p>
            <a:r>
              <a:rPr lang="en-US" dirty="0" err="1"/>
              <a:t>StressBall</a:t>
            </a:r>
            <a:r>
              <a:rPr lang="en-US" dirty="0"/>
              <a:t> LeTourneau University 2018 32.464719 N,94.727251 W</a:t>
            </a:r>
          </a:p>
          <a:p>
            <a:endParaRPr lang="en-US" dirty="0"/>
          </a:p>
          <a:p>
            <a:r>
              <a:rPr lang="en-US" dirty="0"/>
              <a:t>Megiddo LeTourneau University 2018 32.4624 N,94.7262 W</a:t>
            </a:r>
          </a:p>
          <a:p>
            <a:endParaRPr lang="en-US" dirty="0"/>
          </a:p>
          <a:p>
            <a:r>
              <a:rPr lang="en-US" dirty="0" err="1"/>
              <a:t>KilKor</a:t>
            </a:r>
            <a:r>
              <a:rPr lang="en-US" dirty="0"/>
              <a:t> LeTourneau University 2018 32.4655 N,94.727 W</a:t>
            </a:r>
          </a:p>
          <a:p>
            <a:endParaRPr lang="en-US" dirty="0"/>
          </a:p>
          <a:p>
            <a:r>
              <a:rPr lang="en-US" dirty="0" err="1"/>
              <a:t>Willsammy</a:t>
            </a:r>
            <a:r>
              <a:rPr lang="en-US" dirty="0"/>
              <a:t> LeTourneau University 2016 32.466944 N,94.726944 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031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sz="1200" b="0" i="0" u="none" strike="noStrike" dirty="0">
                <a:solidFill>
                  <a:srgbClr val="000000"/>
                </a:solidFill>
                <a:effectLst/>
                <a:latin typeface="Aptos" panose="020B0004020202020204" pitchFamily="34" charset="0"/>
              </a:rPr>
              <a:t>"24_08_14_cali_and_sa_nuctransferase.pdf" This figure shows the spread of the inteins invading </a:t>
            </a:r>
            <a:r>
              <a:rPr lang="en-US" sz="1200" b="0" i="0" u="none" strike="noStrike" dirty="0" err="1">
                <a:solidFill>
                  <a:srgbClr val="000000"/>
                </a:solidFill>
                <a:effectLst/>
                <a:latin typeface="Aptos" panose="020B0004020202020204" pitchFamily="34" charset="0"/>
              </a:rPr>
              <a:t>nucleotidyltransferases</a:t>
            </a:r>
            <a:r>
              <a:rPr lang="en-US" sz="1200" b="0" i="0" u="none" strike="noStrike" dirty="0">
                <a:solidFill>
                  <a:srgbClr val="000000"/>
                </a:solidFill>
                <a:effectLst/>
                <a:latin typeface="Aptos" panose="020B0004020202020204" pitchFamily="34" charset="0"/>
              </a:rPr>
              <a:t>.</a:t>
            </a:r>
          </a:p>
          <a:p>
            <a:pPr marL="742950" lvl="1" indent="-285750" algn="l">
              <a:buFont typeface="+mj-lt"/>
              <a:buAutoNum type="arabicPeriod"/>
            </a:pPr>
            <a:r>
              <a:rPr lang="en-US" sz="1200" b="0" i="0" u="none" strike="noStrike" dirty="0">
                <a:solidFill>
                  <a:srgbClr val="000000"/>
                </a:solidFill>
                <a:effectLst/>
                <a:latin typeface="Aptos" panose="020B0004020202020204" pitchFamily="34" charset="0"/>
              </a:rPr>
              <a:t>(A) is the extein phylogeny. The colored circles indicate the presence of an intein, and the color designates which of our internal similarity clusters that intein belongs to. There are two clusters (orange and purple) the rest of this figure focuses on the orange ones. Note that the dotted lines flow to the location of isolation for the phage that contains this intein containing </a:t>
            </a:r>
            <a:r>
              <a:rPr lang="en-US" sz="1200" b="0" i="0" u="none" strike="noStrike" dirty="0" err="1">
                <a:solidFill>
                  <a:srgbClr val="000000"/>
                </a:solidFill>
                <a:effectLst/>
                <a:latin typeface="Aptos" panose="020B0004020202020204" pitchFamily="34" charset="0"/>
              </a:rPr>
              <a:t>nucleotidyl</a:t>
            </a:r>
            <a:r>
              <a:rPr lang="en-US" sz="1200" b="0" i="0" u="none" strike="noStrike" dirty="0">
                <a:solidFill>
                  <a:srgbClr val="000000"/>
                </a:solidFill>
                <a:effectLst/>
                <a:latin typeface="Aptos" panose="020B0004020202020204" pitchFamily="34" charset="0"/>
              </a:rPr>
              <a:t> transferase.</a:t>
            </a:r>
          </a:p>
          <a:p>
            <a:pPr marL="742950" lvl="1" indent="-285750" algn="l">
              <a:buFont typeface="+mj-lt"/>
              <a:buAutoNum type="arabicPeriod"/>
            </a:pPr>
            <a:r>
              <a:rPr lang="en-US" sz="1200" b="0" i="0" u="none" strike="noStrike" dirty="0">
                <a:solidFill>
                  <a:srgbClr val="000000"/>
                </a:solidFill>
                <a:effectLst/>
                <a:latin typeface="Aptos" panose="020B0004020202020204" pitchFamily="34" charset="0"/>
              </a:rPr>
              <a:t>(B) A map of </a:t>
            </a:r>
            <a:r>
              <a:rPr lang="en-US" sz="1200" b="0" i="0" u="none" strike="noStrike" dirty="0" err="1">
                <a:solidFill>
                  <a:srgbClr val="000000"/>
                </a:solidFill>
                <a:effectLst/>
                <a:latin typeface="Aptos" panose="020B0004020202020204" pitchFamily="34" charset="0"/>
              </a:rPr>
              <a:t>california</a:t>
            </a:r>
            <a:r>
              <a:rPr lang="en-US" sz="1200" b="0" i="0" u="none" strike="noStrike" dirty="0">
                <a:solidFill>
                  <a:srgbClr val="000000"/>
                </a:solidFill>
                <a:effectLst/>
                <a:latin typeface="Aptos" panose="020B0004020202020204" pitchFamily="34" charset="0"/>
              </a:rPr>
              <a:t> showing sampling locations for these phages with inteins. Note the divergence of the extein sequences despite the highly similar intein sequences which is shown in (C).</a:t>
            </a:r>
          </a:p>
          <a:p>
            <a:pPr marL="742950" lvl="1" indent="-285750" algn="l">
              <a:buFont typeface="+mj-lt"/>
              <a:buAutoNum type="arabicPeriod"/>
            </a:pPr>
            <a:r>
              <a:rPr lang="en-US" sz="1200" b="0" i="0" u="none" strike="noStrike" dirty="0">
                <a:solidFill>
                  <a:srgbClr val="000000"/>
                </a:solidFill>
                <a:effectLst/>
                <a:latin typeface="Aptos" panose="020B0004020202020204" pitchFamily="34" charset="0"/>
              </a:rPr>
              <a:t>(C) the intein phylogeny for the orange circle inteins. Everyone except Daffodil is practically identical.</a:t>
            </a:r>
          </a:p>
          <a:p>
            <a:pPr marL="742950" lvl="1" indent="-285750" algn="l">
              <a:buFont typeface="+mj-lt"/>
              <a:buAutoNum type="arabicPeriod"/>
            </a:pPr>
            <a:r>
              <a:rPr lang="en-US" sz="1200" b="0" i="0" u="none" strike="noStrike" dirty="0">
                <a:solidFill>
                  <a:srgbClr val="000000"/>
                </a:solidFill>
                <a:effectLst/>
                <a:latin typeface="Aptos" panose="020B0004020202020204" pitchFamily="34" charset="0"/>
              </a:rPr>
              <a:t>(D) A map of Natal South Africa, showing the sampling locations for a </a:t>
            </a:r>
            <a:r>
              <a:rPr lang="en-US" sz="1200" b="0" i="0" u="none" strike="noStrike" dirty="0" err="1">
                <a:solidFill>
                  <a:srgbClr val="000000"/>
                </a:solidFill>
                <a:effectLst/>
                <a:latin typeface="Aptos" panose="020B0004020202020204" pitchFamily="34" charset="0"/>
              </a:rPr>
              <a:t>seperate</a:t>
            </a:r>
            <a:r>
              <a:rPr lang="en-US" sz="1200" b="0" i="0" u="none" strike="noStrike" dirty="0">
                <a:solidFill>
                  <a:srgbClr val="000000"/>
                </a:solidFill>
                <a:effectLst/>
                <a:latin typeface="Aptos" panose="020B0004020202020204" pitchFamily="34" charset="0"/>
              </a:rPr>
              <a:t> subset of these intein sequences</a:t>
            </a:r>
          </a:p>
          <a:p>
            <a:pPr marL="742950" lvl="1" indent="-285750" algn="l">
              <a:buFont typeface="+mj-lt"/>
              <a:buAutoNum type="arabicPeriod"/>
            </a:pPr>
            <a:r>
              <a:rPr lang="en-US" sz="1200" b="0" i="0" u="none" strike="noStrike" dirty="0">
                <a:solidFill>
                  <a:srgbClr val="000000"/>
                </a:solidFill>
                <a:effectLst/>
                <a:latin typeface="Aptos" panose="020B0004020202020204" pitchFamily="34" charset="0"/>
              </a:rPr>
              <a:t>(E) Zoom in from (D) of the city of Durban.</a:t>
            </a:r>
          </a:p>
          <a:p>
            <a:pPr marL="742950" lvl="1" indent="-285750" algn="l">
              <a:buFont typeface="+mj-lt"/>
              <a:buAutoNum type="arabicPeriod"/>
            </a:pPr>
            <a:r>
              <a:rPr lang="en-US" sz="1200" b="0" i="0" u="none" strike="noStrike" dirty="0">
                <a:solidFill>
                  <a:srgbClr val="000000"/>
                </a:solidFill>
                <a:effectLst/>
                <a:latin typeface="Aptos" panose="020B0004020202020204" pitchFamily="34" charset="0"/>
              </a:rPr>
              <a:t>(F) Overall global distribution of this intein. Note that this may be heavily biased by our sampling.</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37F39-622A-7742-8F18-23686384569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561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BB1F1-231E-A446-985A-77BF3F56D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14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87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6B3A7947-C6D5-4C15-605A-EEB50F605A44}"/>
            </a:ext>
          </a:extLst>
        </p:cNvPr>
        <p:cNvGrpSpPr/>
        <p:nvPr/>
      </p:nvGrpSpPr>
      <p:grpSpPr>
        <a:xfrm>
          <a:off x="0" y="0"/>
          <a:ext cx="0" cy="0"/>
          <a:chOff x="0" y="0"/>
          <a:chExt cx="0" cy="0"/>
        </a:xfrm>
      </p:grpSpPr>
      <p:sp>
        <p:nvSpPr>
          <p:cNvPr id="59" name="Google Shape;59;g123b71cd9a5_0_6:notes">
            <a:extLst>
              <a:ext uri="{FF2B5EF4-FFF2-40B4-BE49-F238E27FC236}">
                <a16:creationId xmlns:a16="http://schemas.microsoft.com/office/drawing/2014/main" id="{04C89055-207D-C953-6C65-AE278D2099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23b71cd9a5_0_6:notes">
            <a:extLst>
              <a:ext uri="{FF2B5EF4-FFF2-40B4-BE49-F238E27FC236}">
                <a16:creationId xmlns:a16="http://schemas.microsoft.com/office/drawing/2014/main" id="{BA3A710D-AD6E-FF53-CD29-61BA81460F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18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F29E-AD66-6808-5D0F-8D0F701A9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7AB00-F428-41E5-A36F-7D3ED99E1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B9D9A-D50A-23DF-25FF-6C46A73D16C9}"/>
              </a:ext>
            </a:extLst>
          </p:cNvPr>
          <p:cNvSpPr>
            <a:spLocks noGrp="1"/>
          </p:cNvSpPr>
          <p:nvPr>
            <p:ph type="body" idx="1"/>
          </p:nvPr>
        </p:nvSpPr>
        <p:spPr/>
        <p:txBody>
          <a:bodyPr/>
          <a:lstStyle/>
          <a:p>
            <a:r>
              <a:rPr lang="en-US" dirty="0"/>
              <a:t>Inteins have a very disjunct distribution, indicating frequent intein loss and gain</a:t>
            </a:r>
          </a:p>
        </p:txBody>
      </p:sp>
      <p:sp>
        <p:nvSpPr>
          <p:cNvPr id="4" name="Slide Number Placeholder 3">
            <a:extLst>
              <a:ext uri="{FF2B5EF4-FFF2-40B4-BE49-F238E27FC236}">
                <a16:creationId xmlns:a16="http://schemas.microsoft.com/office/drawing/2014/main" id="{156451FE-F526-41E2-C071-0BC8462B40E4}"/>
              </a:ext>
            </a:extLst>
          </p:cNvPr>
          <p:cNvSpPr>
            <a:spLocks noGrp="1"/>
          </p:cNvSpPr>
          <p:nvPr>
            <p:ph type="sldNum" sz="quarter" idx="5"/>
          </p:nvPr>
        </p:nvSpPr>
        <p:spPr/>
        <p:txBody>
          <a:bodyPr/>
          <a:lstStyle/>
          <a:p>
            <a:pPr marL="0" marR="0" lvl="0" indent="0" algn="r" defTabSz="448652" rtl="0" eaLnBrk="1" fontAlgn="base" latinLnBrk="0" hangingPunct="1">
              <a:lnSpc>
                <a:spcPct val="100000"/>
              </a:lnSpc>
              <a:spcBef>
                <a:spcPct val="0"/>
              </a:spcBef>
              <a:spcAft>
                <a:spcPct val="0"/>
              </a:spcAft>
              <a:buClrTx/>
              <a:buSzTx/>
              <a:buFontTx/>
              <a:buNone/>
              <a:tabLst/>
              <a:defRPr/>
            </a:pPr>
            <a:fld id="{B4B5E3BC-C256-4D4B-86BA-2630D8C0A5D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48652"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041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deep divergence between two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22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714CD-1974-4E4B-88AC-447852AA6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76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noTextEdit="1"/>
          </p:cNvSpPr>
          <p:nvPr>
            <p:ph type="sldImg"/>
          </p:nvPr>
        </p:nvSpPr>
        <p:spPr>
          <a:xfrm>
            <a:off x="2286000" y="514350"/>
            <a:ext cx="4572000" cy="2571750"/>
          </a:xfrm>
          <a:ln/>
        </p:spPr>
      </p:sp>
      <p:sp>
        <p:nvSpPr>
          <p:cNvPr id="224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tLang="en-US" dirty="0">
              <a:latin typeface="Arial" charset="0"/>
              <a:ea typeface="ＭＳ Ｐゴシック" charset="-128"/>
            </a:endParaRPr>
          </a:p>
        </p:txBody>
      </p:sp>
      <p:sp>
        <p:nvSpPr>
          <p:cNvPr id="224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charset="0"/>
                <a:ea typeface="ＭＳ Ｐゴシック" charset="-128"/>
              </a:defRPr>
            </a:lvl1pPr>
            <a:lvl2pPr marL="742950" indent="-285750" defTabSz="923925">
              <a:spcBef>
                <a:spcPct val="30000"/>
              </a:spcBef>
              <a:defRPr sz="1200">
                <a:solidFill>
                  <a:schemeClr val="tx1"/>
                </a:solidFill>
                <a:latin typeface="Arial" charset="0"/>
                <a:ea typeface="ＭＳ Ｐゴシック" charset="-128"/>
              </a:defRPr>
            </a:lvl2pPr>
            <a:lvl3pPr marL="1143000" indent="-228600" defTabSz="923925">
              <a:spcBef>
                <a:spcPct val="30000"/>
              </a:spcBef>
              <a:defRPr sz="1200">
                <a:solidFill>
                  <a:schemeClr val="tx1"/>
                </a:solidFill>
                <a:latin typeface="Arial" charset="0"/>
                <a:ea typeface="ＭＳ Ｐゴシック" charset="-128"/>
              </a:defRPr>
            </a:lvl3pPr>
            <a:lvl4pPr marL="1600200" indent="-228600" defTabSz="923925">
              <a:spcBef>
                <a:spcPct val="30000"/>
              </a:spcBef>
              <a:defRPr sz="1200">
                <a:solidFill>
                  <a:schemeClr val="tx1"/>
                </a:solidFill>
                <a:latin typeface="Arial" charset="0"/>
                <a:ea typeface="ＭＳ Ｐゴシック" charset="-128"/>
              </a:defRPr>
            </a:lvl4pPr>
            <a:lvl5pPr marL="2057400" indent="-228600" defTabSz="923925">
              <a:spcBef>
                <a:spcPct val="30000"/>
              </a:spcBef>
              <a:defRPr sz="1200">
                <a:solidFill>
                  <a:schemeClr val="tx1"/>
                </a:solidFill>
                <a:latin typeface="Arial" charset="0"/>
                <a:ea typeface="ＭＳ Ｐゴシック" charset="-128"/>
              </a:defRPr>
            </a:lvl5pPr>
            <a:lvl6pPr marL="2514600" indent="-228600" defTabSz="92392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392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392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3925"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F670EFEB-9B86-E54D-9CD5-1E2BF91B9D7D}"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34567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4025" rtl="0" eaLnBrk="0" fontAlgn="base" latinLnBrk="0" hangingPunct="0">
              <a:lnSpc>
                <a:spcPct val="100000"/>
              </a:lnSpc>
              <a:spcBef>
                <a:spcPct val="30000"/>
              </a:spcBef>
              <a:spcAft>
                <a:spcPct val="0"/>
              </a:spcAft>
              <a:buClrTx/>
              <a:buSzTx/>
              <a:buFontTx/>
              <a:buNone/>
              <a:tabLst/>
              <a:defRPr/>
            </a:pPr>
            <a:r>
              <a:rPr lang="en-US" sz="1200" dirty="0"/>
              <a:t>From: </a:t>
            </a:r>
            <a:r>
              <a:rPr lang="en-US" sz="1200" dirty="0" err="1"/>
              <a:t>Naor</a:t>
            </a:r>
            <a:r>
              <a:rPr lang="en-US" sz="1200" dirty="0"/>
              <a:t> A, Altman-Price N, Soucy SM, Green AG, </a:t>
            </a:r>
            <a:r>
              <a:rPr lang="en-US" sz="1200" dirty="0" err="1"/>
              <a:t>Mitiagin</a:t>
            </a:r>
            <a:r>
              <a:rPr lang="en-US" sz="1200" dirty="0"/>
              <a:t> Y, </a:t>
            </a:r>
            <a:r>
              <a:rPr lang="en-US" sz="1200" dirty="0" err="1"/>
              <a:t>Turgeman</a:t>
            </a:r>
            <a:r>
              <a:rPr lang="en-US" sz="1200" dirty="0"/>
              <a:t> I, |</a:t>
            </a:r>
            <a:br>
              <a:rPr lang="en-US" sz="1200" dirty="0"/>
            </a:br>
            <a:r>
              <a:rPr lang="en-US" sz="1200" dirty="0"/>
              <a:t>Davidovich N, Gogarten JP</a:t>
            </a:r>
            <a:r>
              <a:rPr lang="en-US" sz="1200" dirty="0">
                <a:hlinkClick r:id="rId3"/>
              </a:rPr>
              <a:t>*</a:t>
            </a:r>
            <a:r>
              <a:rPr lang="en-US" sz="1200" dirty="0"/>
              <a:t>, Gophna U</a:t>
            </a:r>
            <a:r>
              <a:rPr lang="en-US" sz="1200" dirty="0">
                <a:hlinkClick r:id="rId3"/>
              </a:rPr>
              <a:t>*</a:t>
            </a:r>
            <a:r>
              <a:rPr lang="en-US" sz="1200" dirty="0"/>
              <a:t> (2016) </a:t>
            </a:r>
            <a:br>
              <a:rPr lang="en-US" sz="1200" dirty="0"/>
            </a:br>
            <a:r>
              <a:rPr lang="en-US" sz="1200" dirty="0"/>
              <a:t>The impact of a homing intein on recombination frequency and organismal fitness.</a:t>
            </a:r>
            <a:br>
              <a:rPr lang="en-US" sz="1200" dirty="0"/>
            </a:br>
            <a:r>
              <a:rPr lang="en-US" sz="1200" dirty="0"/>
              <a:t>PNAS 113 (32): E4654–E4661 </a:t>
            </a:r>
            <a:r>
              <a:rPr lang="en-US" sz="1200" dirty="0">
                <a:hlinkClick r:id="rId4"/>
              </a:rPr>
              <a:t>doi:10.1073/pnas.1606416113</a:t>
            </a:r>
            <a:r>
              <a:rPr 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4025" rtl="0" eaLnBrk="1" fontAlgn="base" latinLnBrk="0" hangingPunct="1">
              <a:lnSpc>
                <a:spcPct val="100000"/>
              </a:lnSpc>
              <a:spcBef>
                <a:spcPct val="0"/>
              </a:spcBef>
              <a:spcAft>
                <a:spcPct val="0"/>
              </a:spcAft>
              <a:buClrTx/>
              <a:buSzTx/>
              <a:buFontTx/>
              <a:buNone/>
              <a:tabLst/>
              <a:defRPr/>
            </a:pPr>
            <a:fld id="{B8FF51CB-E1EC-6A47-8F78-9DC2BB3C7B60}"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6013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802650">
              <a:defRPr smtClean="0"/>
            </a:lvl1pPr>
          </a:lstStyle>
          <a:p>
            <a:pPr>
              <a:defRPr/>
            </a:pPr>
            <a:fld id="{DDB82400-5D6A-CF4A-85E6-F6EC8F46A0E1}" type="datetime1">
              <a:rPr lang="en-US" altLang="en-US"/>
              <a:pPr>
                <a:defRPr/>
              </a:pPr>
              <a:t>10/6/24</a:t>
            </a:fld>
            <a:endParaRPr lang="en-US" altLang="en-US"/>
          </a:p>
        </p:txBody>
      </p:sp>
      <p:sp>
        <p:nvSpPr>
          <p:cNvPr id="4" name="Footer Placeholder 3"/>
          <p:cNvSpPr>
            <a:spLocks noGrp="1"/>
          </p:cNvSpPr>
          <p:nvPr>
            <p:ph type="ftr" sz="quarter" idx="11"/>
          </p:nvPr>
        </p:nvSpPr>
        <p:spPr/>
        <p:txBody>
          <a:bodyPr/>
          <a:lstStyle>
            <a:lvl1pPr defTabSz="803269">
              <a:defRPr/>
            </a:lvl1pPr>
          </a:lstStyle>
          <a:p>
            <a:pPr>
              <a:defRPr/>
            </a:pPr>
            <a:endParaRPr lang="en-US"/>
          </a:p>
        </p:txBody>
      </p:sp>
      <p:sp>
        <p:nvSpPr>
          <p:cNvPr id="5" name="Slide Number Placeholder 4"/>
          <p:cNvSpPr>
            <a:spLocks noGrp="1"/>
          </p:cNvSpPr>
          <p:nvPr>
            <p:ph type="sldNum" sz="quarter" idx="12"/>
          </p:nvPr>
        </p:nvSpPr>
        <p:spPr/>
        <p:txBody>
          <a:bodyPr/>
          <a:lstStyle>
            <a:lvl1pPr defTabSz="802650">
              <a:defRPr smtClean="0"/>
            </a:lvl1pPr>
          </a:lstStyle>
          <a:p>
            <a:pPr>
              <a:defRPr/>
            </a:pPr>
            <a:fld id="{AB4A14FB-4560-854E-ACB9-DE3AA249A007}" type="slidenum">
              <a:rPr lang="en-US" altLang="en-US"/>
              <a:pPr>
                <a:defRPr/>
              </a:pPr>
              <a:t>‹#›</a:t>
            </a:fld>
            <a:endParaRPr lang="en-US" altLang="en-US"/>
          </a:p>
        </p:txBody>
      </p:sp>
    </p:spTree>
    <p:extLst>
      <p:ext uri="{BB962C8B-B14F-4D97-AF65-F5344CB8AC3E}">
        <p14:creationId xmlns:p14="http://schemas.microsoft.com/office/powerpoint/2010/main" val="210535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40" y="4800348"/>
            <a:ext cx="7315970" cy="567297"/>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2389940" y="612122"/>
            <a:ext cx="7315970" cy="4115360"/>
          </a:xfrm>
        </p:spPr>
        <p:txBody>
          <a:bodyPr/>
          <a:lstStyle>
            <a:lvl1pPr marL="0" indent="0">
              <a:buNone/>
              <a:defRPr sz="2824"/>
            </a:lvl1pPr>
            <a:lvl2pPr marL="402389" indent="0">
              <a:buNone/>
              <a:defRPr sz="2471"/>
            </a:lvl2pPr>
            <a:lvl3pPr marL="804776" indent="0">
              <a:buNone/>
              <a:defRPr sz="2206"/>
            </a:lvl3pPr>
            <a:lvl4pPr marL="1207167" indent="0">
              <a:buNone/>
              <a:defRPr sz="1765"/>
            </a:lvl4pPr>
            <a:lvl5pPr marL="1609557" indent="0">
              <a:buNone/>
              <a:defRPr sz="1765"/>
            </a:lvl5pPr>
            <a:lvl6pPr marL="2011950" indent="0">
              <a:buNone/>
              <a:defRPr sz="1765"/>
            </a:lvl6pPr>
            <a:lvl7pPr marL="2414339" indent="0">
              <a:buNone/>
              <a:defRPr sz="1765"/>
            </a:lvl7pPr>
            <a:lvl8pPr marL="2816728" indent="0">
              <a:buNone/>
              <a:defRPr sz="1765"/>
            </a:lvl8pPr>
            <a:lvl9pPr marL="3219117" indent="0">
              <a:buNone/>
              <a:defRPr sz="1765"/>
            </a:lvl9pPr>
          </a:lstStyle>
          <a:p>
            <a:pPr lvl="0"/>
            <a:endParaRPr lang="en-US" noProof="0"/>
          </a:p>
        </p:txBody>
      </p:sp>
      <p:sp>
        <p:nvSpPr>
          <p:cNvPr id="4" name="Text Placeholder 3"/>
          <p:cNvSpPr>
            <a:spLocks noGrp="1"/>
          </p:cNvSpPr>
          <p:nvPr>
            <p:ph type="body" sz="half" idx="2"/>
          </p:nvPr>
        </p:nvSpPr>
        <p:spPr>
          <a:xfrm>
            <a:off x="2389940" y="5367618"/>
            <a:ext cx="7315970" cy="804022"/>
          </a:xfrm>
        </p:spPr>
        <p:txBody>
          <a:bodyPr/>
          <a:lstStyle>
            <a:lvl1pPr marL="0" indent="0">
              <a:buNone/>
              <a:defRPr sz="1235"/>
            </a:lvl1pPr>
            <a:lvl2pPr marL="402389" indent="0">
              <a:buNone/>
              <a:defRPr sz="1059"/>
            </a:lvl2pPr>
            <a:lvl3pPr marL="804776" indent="0">
              <a:buNone/>
              <a:defRPr sz="882"/>
            </a:lvl3pPr>
            <a:lvl4pPr marL="1207167" indent="0">
              <a:buNone/>
              <a:defRPr sz="794"/>
            </a:lvl4pPr>
            <a:lvl5pPr marL="1609557" indent="0">
              <a:buNone/>
              <a:defRPr sz="794"/>
            </a:lvl5pPr>
            <a:lvl6pPr marL="2011950" indent="0">
              <a:buNone/>
              <a:defRPr sz="794"/>
            </a:lvl6pPr>
            <a:lvl7pPr marL="2414339" indent="0">
              <a:buNone/>
              <a:defRPr sz="794"/>
            </a:lvl7pPr>
            <a:lvl8pPr marL="2816728" indent="0">
              <a:buNone/>
              <a:defRPr sz="794"/>
            </a:lvl8pPr>
            <a:lvl9pPr marL="3219117"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0A96599-677B-3E4E-AAF9-48F8BE0E9AFC}" type="slidenum">
              <a:rPr lang="en-US" altLang="en-US"/>
              <a:pPr>
                <a:defRPr/>
              </a:pPr>
              <a:t>‹#›</a:t>
            </a:fld>
            <a:endParaRPr lang="en-US" altLang="en-US"/>
          </a:p>
        </p:txBody>
      </p:sp>
    </p:spTree>
    <p:extLst>
      <p:ext uri="{BB962C8B-B14F-4D97-AF65-F5344CB8AC3E}">
        <p14:creationId xmlns:p14="http://schemas.microsoft.com/office/powerpoint/2010/main" val="101851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223C5C7-F455-AE48-A68D-17A7F71484D7}" type="slidenum">
              <a:rPr lang="en-US" altLang="en-US"/>
              <a:pPr>
                <a:defRPr/>
              </a:pPr>
              <a:t>‹#›</a:t>
            </a:fld>
            <a:endParaRPr lang="en-US" altLang="en-US"/>
          </a:p>
        </p:txBody>
      </p:sp>
    </p:spTree>
    <p:extLst>
      <p:ext uri="{BB962C8B-B14F-4D97-AF65-F5344CB8AC3E}">
        <p14:creationId xmlns:p14="http://schemas.microsoft.com/office/powerpoint/2010/main" val="65064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8" cy="51631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4184" y="242328"/>
            <a:ext cx="7296727" cy="51631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3B0E9B5-4CAA-F34F-810F-DBEE646A9573}" type="slidenum">
              <a:rPr lang="en-US" altLang="en-US"/>
              <a:pPr>
                <a:defRPr/>
              </a:pPr>
              <a:t>‹#›</a:t>
            </a:fld>
            <a:endParaRPr lang="en-US" altLang="en-US"/>
          </a:p>
        </p:txBody>
      </p:sp>
    </p:spTree>
    <p:extLst>
      <p:ext uri="{BB962C8B-B14F-4D97-AF65-F5344CB8AC3E}">
        <p14:creationId xmlns:p14="http://schemas.microsoft.com/office/powerpoint/2010/main" val="471852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2027" indent="0" algn="ctr">
              <a:buNone/>
              <a:defRPr>
                <a:solidFill>
                  <a:schemeClr val="tx1">
                    <a:tint val="75000"/>
                  </a:schemeClr>
                </a:solidFill>
              </a:defRPr>
            </a:lvl2pPr>
            <a:lvl3pPr marL="864037" indent="0" algn="ctr">
              <a:buNone/>
              <a:defRPr>
                <a:solidFill>
                  <a:schemeClr val="tx1">
                    <a:tint val="75000"/>
                  </a:schemeClr>
                </a:solidFill>
              </a:defRPr>
            </a:lvl3pPr>
            <a:lvl4pPr marL="1296061" indent="0" algn="ctr">
              <a:buNone/>
              <a:defRPr>
                <a:solidFill>
                  <a:schemeClr val="tx1">
                    <a:tint val="75000"/>
                  </a:schemeClr>
                </a:solidFill>
              </a:defRPr>
            </a:lvl4pPr>
            <a:lvl5pPr marL="1728080" indent="0" algn="ctr">
              <a:buNone/>
              <a:defRPr>
                <a:solidFill>
                  <a:schemeClr val="tx1">
                    <a:tint val="75000"/>
                  </a:schemeClr>
                </a:solidFill>
              </a:defRPr>
            </a:lvl5pPr>
            <a:lvl6pPr marL="2160092" indent="0" algn="ctr">
              <a:buNone/>
              <a:defRPr>
                <a:solidFill>
                  <a:schemeClr val="tx1">
                    <a:tint val="75000"/>
                  </a:schemeClr>
                </a:solidFill>
              </a:defRPr>
            </a:lvl6pPr>
            <a:lvl7pPr marL="2592110" indent="0" algn="ctr">
              <a:buNone/>
              <a:defRPr>
                <a:solidFill>
                  <a:schemeClr val="tx1">
                    <a:tint val="75000"/>
                  </a:schemeClr>
                </a:solidFill>
              </a:defRPr>
            </a:lvl7pPr>
            <a:lvl8pPr marL="3024133" indent="0" algn="ctr">
              <a:buNone/>
              <a:defRPr>
                <a:solidFill>
                  <a:schemeClr val="tx1">
                    <a:tint val="75000"/>
                  </a:schemeClr>
                </a:solidFill>
              </a:defRPr>
            </a:lvl8pPr>
            <a:lvl9pPr marL="34561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2247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83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9"/>
            <a:ext cx="10363200" cy="1362075"/>
          </a:xfrm>
        </p:spPr>
        <p:txBody>
          <a:bodyPr anchor="t"/>
          <a:lstStyle>
            <a:lvl1pPr algn="l">
              <a:defRPr sz="388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41">
                <a:solidFill>
                  <a:schemeClr val="tx1">
                    <a:tint val="75000"/>
                  </a:schemeClr>
                </a:solidFill>
              </a:defRPr>
            </a:lvl1pPr>
            <a:lvl2pPr marL="432027" indent="0">
              <a:buNone/>
              <a:defRPr sz="1747">
                <a:solidFill>
                  <a:schemeClr val="tx1">
                    <a:tint val="75000"/>
                  </a:schemeClr>
                </a:solidFill>
              </a:defRPr>
            </a:lvl2pPr>
            <a:lvl3pPr marL="864037" indent="0">
              <a:buNone/>
              <a:defRPr sz="1456">
                <a:solidFill>
                  <a:schemeClr val="tx1">
                    <a:tint val="75000"/>
                  </a:schemeClr>
                </a:solidFill>
              </a:defRPr>
            </a:lvl3pPr>
            <a:lvl4pPr marL="1296061" indent="0">
              <a:buNone/>
              <a:defRPr sz="1359">
                <a:solidFill>
                  <a:schemeClr val="tx1">
                    <a:tint val="75000"/>
                  </a:schemeClr>
                </a:solidFill>
              </a:defRPr>
            </a:lvl4pPr>
            <a:lvl5pPr marL="1728080" indent="0">
              <a:buNone/>
              <a:defRPr sz="1359">
                <a:solidFill>
                  <a:schemeClr val="tx1">
                    <a:tint val="75000"/>
                  </a:schemeClr>
                </a:solidFill>
              </a:defRPr>
            </a:lvl5pPr>
            <a:lvl6pPr marL="2160092" indent="0">
              <a:buNone/>
              <a:defRPr sz="1359">
                <a:solidFill>
                  <a:schemeClr val="tx1">
                    <a:tint val="75000"/>
                  </a:schemeClr>
                </a:solidFill>
              </a:defRPr>
            </a:lvl6pPr>
            <a:lvl7pPr marL="2592110" indent="0">
              <a:buNone/>
              <a:defRPr sz="1359">
                <a:solidFill>
                  <a:schemeClr val="tx1">
                    <a:tint val="75000"/>
                  </a:schemeClr>
                </a:solidFill>
              </a:defRPr>
            </a:lvl7pPr>
            <a:lvl8pPr marL="3024133" indent="0">
              <a:buNone/>
              <a:defRPr sz="1359">
                <a:solidFill>
                  <a:schemeClr val="tx1">
                    <a:tint val="75000"/>
                  </a:schemeClr>
                </a:solidFill>
              </a:defRPr>
            </a:lvl8pPr>
            <a:lvl9pPr marL="3456147" indent="0">
              <a:buNone/>
              <a:defRPr sz="13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21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87"/>
            <a:ext cx="5384800" cy="4525962"/>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87"/>
            <a:ext cx="5384800" cy="4525962"/>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667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8" cy="639762"/>
          </a:xfrm>
        </p:spPr>
        <p:txBody>
          <a:bodyPr anchor="b"/>
          <a:lstStyle>
            <a:lvl1pPr marL="0" indent="0">
              <a:buNone/>
              <a:defRPr sz="2330" b="1"/>
            </a:lvl1pPr>
            <a:lvl2pPr marL="432027" indent="0">
              <a:buNone/>
              <a:defRPr sz="1941" b="1"/>
            </a:lvl2pPr>
            <a:lvl3pPr marL="864037" indent="0">
              <a:buNone/>
              <a:defRPr sz="1747" b="1"/>
            </a:lvl3pPr>
            <a:lvl4pPr marL="1296061" indent="0">
              <a:buNone/>
              <a:defRPr sz="1456" b="1"/>
            </a:lvl4pPr>
            <a:lvl5pPr marL="1728080" indent="0">
              <a:buNone/>
              <a:defRPr sz="1456" b="1"/>
            </a:lvl5pPr>
            <a:lvl6pPr marL="2160092" indent="0">
              <a:buNone/>
              <a:defRPr sz="1456" b="1"/>
            </a:lvl6pPr>
            <a:lvl7pPr marL="2592110" indent="0">
              <a:buNone/>
              <a:defRPr sz="1456" b="1"/>
            </a:lvl7pPr>
            <a:lvl8pPr marL="3024133" indent="0">
              <a:buNone/>
              <a:defRPr sz="1456" b="1"/>
            </a:lvl8pPr>
            <a:lvl9pPr marL="3456147" indent="0">
              <a:buNone/>
              <a:defRPr sz="1456" b="1"/>
            </a:lvl9pPr>
          </a:lstStyle>
          <a:p>
            <a:pPr lvl="0"/>
            <a:r>
              <a:rPr lang="en-US"/>
              <a:t>Click to edit Master text styles</a:t>
            </a:r>
          </a:p>
        </p:txBody>
      </p:sp>
      <p:sp>
        <p:nvSpPr>
          <p:cNvPr id="4" name="Content Placeholder 3"/>
          <p:cNvSpPr>
            <a:spLocks noGrp="1"/>
          </p:cNvSpPr>
          <p:nvPr>
            <p:ph sz="half" idx="2"/>
          </p:nvPr>
        </p:nvSpPr>
        <p:spPr>
          <a:xfrm>
            <a:off x="609603" y="2174876"/>
            <a:ext cx="5386918" cy="3951288"/>
          </a:xfrm>
        </p:spPr>
        <p:txBody>
          <a:bodyPr/>
          <a:lstStyle>
            <a:lvl1pPr>
              <a:defRPr sz="2330"/>
            </a:lvl1pPr>
            <a:lvl2pPr>
              <a:defRPr sz="1941"/>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6" y="1535113"/>
            <a:ext cx="5389034" cy="639762"/>
          </a:xfrm>
        </p:spPr>
        <p:txBody>
          <a:bodyPr anchor="b"/>
          <a:lstStyle>
            <a:lvl1pPr marL="0" indent="0">
              <a:buNone/>
              <a:defRPr sz="2330" b="1"/>
            </a:lvl1pPr>
            <a:lvl2pPr marL="432027" indent="0">
              <a:buNone/>
              <a:defRPr sz="1941" b="1"/>
            </a:lvl2pPr>
            <a:lvl3pPr marL="864037" indent="0">
              <a:buNone/>
              <a:defRPr sz="1747" b="1"/>
            </a:lvl3pPr>
            <a:lvl4pPr marL="1296061" indent="0">
              <a:buNone/>
              <a:defRPr sz="1456" b="1"/>
            </a:lvl4pPr>
            <a:lvl5pPr marL="1728080" indent="0">
              <a:buNone/>
              <a:defRPr sz="1456" b="1"/>
            </a:lvl5pPr>
            <a:lvl6pPr marL="2160092" indent="0">
              <a:buNone/>
              <a:defRPr sz="1456" b="1"/>
            </a:lvl6pPr>
            <a:lvl7pPr marL="2592110" indent="0">
              <a:buNone/>
              <a:defRPr sz="1456" b="1"/>
            </a:lvl7pPr>
            <a:lvl8pPr marL="3024133" indent="0">
              <a:buNone/>
              <a:defRPr sz="1456" b="1"/>
            </a:lvl8pPr>
            <a:lvl9pPr marL="3456147" indent="0">
              <a:buNone/>
              <a:defRPr sz="1456" b="1"/>
            </a:lvl9pPr>
          </a:lstStyle>
          <a:p>
            <a:pPr lvl="0"/>
            <a:r>
              <a:rPr lang="en-US"/>
              <a:t>Click to edit Master text styles</a:t>
            </a:r>
          </a:p>
        </p:txBody>
      </p:sp>
      <p:sp>
        <p:nvSpPr>
          <p:cNvPr id="6" name="Content Placeholder 5"/>
          <p:cNvSpPr>
            <a:spLocks noGrp="1"/>
          </p:cNvSpPr>
          <p:nvPr>
            <p:ph sz="quarter" idx="4"/>
          </p:nvPr>
        </p:nvSpPr>
        <p:spPr>
          <a:xfrm>
            <a:off x="6193456" y="2174876"/>
            <a:ext cx="5389034" cy="3951288"/>
          </a:xfrm>
        </p:spPr>
        <p:txBody>
          <a:bodyPr/>
          <a:lstStyle>
            <a:lvl1pPr>
              <a:defRPr sz="2330"/>
            </a:lvl1pPr>
            <a:lvl2pPr>
              <a:defRPr sz="1941"/>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0982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932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919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49" y="2130546"/>
            <a:ext cx="10363970" cy="1469371"/>
          </a:xfrm>
        </p:spPr>
        <p:txBody>
          <a:bodyPr/>
          <a:lstStyle/>
          <a:p>
            <a:r>
              <a:rPr lang="en-US"/>
              <a:t>Click to edit Master title style</a:t>
            </a:r>
          </a:p>
        </p:txBody>
      </p:sp>
      <p:sp>
        <p:nvSpPr>
          <p:cNvPr id="3" name="Subtitle 2"/>
          <p:cNvSpPr>
            <a:spLocks noGrp="1"/>
          </p:cNvSpPr>
          <p:nvPr>
            <p:ph type="subTitle" idx="1"/>
          </p:nvPr>
        </p:nvSpPr>
        <p:spPr>
          <a:xfrm>
            <a:off x="1828065" y="3885640"/>
            <a:ext cx="8535941" cy="1753721"/>
          </a:xfrm>
        </p:spPr>
        <p:txBody>
          <a:bodyPr/>
          <a:lstStyle>
            <a:lvl1pPr marL="0" indent="0" algn="ctr">
              <a:buNone/>
              <a:defRPr/>
            </a:lvl1pPr>
            <a:lvl2pPr marL="402389" indent="0" algn="ctr">
              <a:buNone/>
              <a:defRPr/>
            </a:lvl2pPr>
            <a:lvl3pPr marL="804776" indent="0" algn="ctr">
              <a:buNone/>
              <a:defRPr/>
            </a:lvl3pPr>
            <a:lvl4pPr marL="1207167" indent="0" algn="ctr">
              <a:buNone/>
              <a:defRPr/>
            </a:lvl4pPr>
            <a:lvl5pPr marL="1609557" indent="0" algn="ctr">
              <a:buNone/>
              <a:defRPr/>
            </a:lvl5pPr>
            <a:lvl6pPr marL="2011950" indent="0" algn="ctr">
              <a:buNone/>
              <a:defRPr/>
            </a:lvl6pPr>
            <a:lvl7pPr marL="2414339" indent="0" algn="ctr">
              <a:buNone/>
              <a:defRPr/>
            </a:lvl7pPr>
            <a:lvl8pPr marL="2816728" indent="0" algn="ctr">
              <a:buNone/>
              <a:defRPr/>
            </a:lvl8pPr>
            <a:lvl9pPr marL="321911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91C601D-46C6-F640-87E5-ABC680A4C311}" type="slidenum">
              <a:rPr lang="en-US" altLang="en-US"/>
              <a:pPr>
                <a:defRPr/>
              </a:pPr>
              <a:t>‹#›</a:t>
            </a:fld>
            <a:endParaRPr lang="en-US" altLang="en-US"/>
          </a:p>
        </p:txBody>
      </p:sp>
    </p:spTree>
    <p:extLst>
      <p:ext uri="{BB962C8B-B14F-4D97-AF65-F5344CB8AC3E}">
        <p14:creationId xmlns:p14="http://schemas.microsoft.com/office/powerpoint/2010/main" val="815628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191"/>
            <a:ext cx="4011084" cy="1162051"/>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4766735" y="273051"/>
            <a:ext cx="6815667" cy="5853113"/>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0"/>
            <a:ext cx="4011084" cy="4691063"/>
          </a:xfrm>
        </p:spPr>
        <p:txBody>
          <a:bodyPr/>
          <a:lstStyle>
            <a:lvl1pPr marL="0" indent="0">
              <a:buNone/>
              <a:defRPr sz="1359"/>
            </a:lvl1pPr>
            <a:lvl2pPr marL="432027" indent="0">
              <a:buNone/>
              <a:defRPr sz="1068"/>
            </a:lvl2pPr>
            <a:lvl3pPr marL="864037" indent="0">
              <a:buNone/>
              <a:defRPr sz="971"/>
            </a:lvl3pPr>
            <a:lvl4pPr marL="1296061" indent="0">
              <a:buNone/>
              <a:defRPr sz="874"/>
            </a:lvl4pPr>
            <a:lvl5pPr marL="1728080" indent="0">
              <a:buNone/>
              <a:defRPr sz="874"/>
            </a:lvl5pPr>
            <a:lvl6pPr marL="2160092" indent="0">
              <a:buNone/>
              <a:defRPr sz="874"/>
            </a:lvl6pPr>
            <a:lvl7pPr marL="2592110" indent="0">
              <a:buNone/>
              <a:defRPr sz="874"/>
            </a:lvl7pPr>
            <a:lvl8pPr marL="3024133" indent="0">
              <a:buNone/>
              <a:defRPr sz="874"/>
            </a:lvl8pPr>
            <a:lvl9pPr marL="3456147"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7712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4"/>
            <a:ext cx="7315200" cy="566737"/>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06"/>
            </a:lvl1pPr>
            <a:lvl2pPr marL="432027" indent="0">
              <a:buNone/>
              <a:defRPr sz="2718"/>
            </a:lvl2pPr>
            <a:lvl3pPr marL="864037" indent="0">
              <a:buNone/>
              <a:defRPr sz="2330"/>
            </a:lvl3pPr>
            <a:lvl4pPr marL="1296061" indent="0">
              <a:buNone/>
              <a:defRPr sz="1941"/>
            </a:lvl4pPr>
            <a:lvl5pPr marL="1728080" indent="0">
              <a:buNone/>
              <a:defRPr sz="1941"/>
            </a:lvl5pPr>
            <a:lvl6pPr marL="2160092" indent="0">
              <a:buNone/>
              <a:defRPr sz="1941"/>
            </a:lvl6pPr>
            <a:lvl7pPr marL="2592110" indent="0">
              <a:buNone/>
              <a:defRPr sz="1941"/>
            </a:lvl7pPr>
            <a:lvl8pPr marL="3024133" indent="0">
              <a:buNone/>
              <a:defRPr sz="1941"/>
            </a:lvl8pPr>
            <a:lvl9pPr marL="3456147" indent="0">
              <a:buNone/>
              <a:defRPr sz="1941"/>
            </a:lvl9pPr>
          </a:lstStyle>
          <a:p>
            <a:endParaRPr lang="en-US"/>
          </a:p>
        </p:txBody>
      </p:sp>
      <p:sp>
        <p:nvSpPr>
          <p:cNvPr id="4" name="Text Placeholder 3"/>
          <p:cNvSpPr>
            <a:spLocks noGrp="1"/>
          </p:cNvSpPr>
          <p:nvPr>
            <p:ph type="body" sz="half" idx="2"/>
          </p:nvPr>
        </p:nvSpPr>
        <p:spPr>
          <a:xfrm>
            <a:off x="2389718" y="5367341"/>
            <a:ext cx="7315200" cy="804863"/>
          </a:xfrm>
        </p:spPr>
        <p:txBody>
          <a:bodyPr/>
          <a:lstStyle>
            <a:lvl1pPr marL="0" indent="0">
              <a:buNone/>
              <a:defRPr sz="1359"/>
            </a:lvl1pPr>
            <a:lvl2pPr marL="432027" indent="0">
              <a:buNone/>
              <a:defRPr sz="1068"/>
            </a:lvl2pPr>
            <a:lvl3pPr marL="864037" indent="0">
              <a:buNone/>
              <a:defRPr sz="971"/>
            </a:lvl3pPr>
            <a:lvl4pPr marL="1296061" indent="0">
              <a:buNone/>
              <a:defRPr sz="874"/>
            </a:lvl4pPr>
            <a:lvl5pPr marL="1728080" indent="0">
              <a:buNone/>
              <a:defRPr sz="874"/>
            </a:lvl5pPr>
            <a:lvl6pPr marL="2160092" indent="0">
              <a:buNone/>
              <a:defRPr sz="874"/>
            </a:lvl6pPr>
            <a:lvl7pPr marL="2592110" indent="0">
              <a:buNone/>
              <a:defRPr sz="874"/>
            </a:lvl7pPr>
            <a:lvl8pPr marL="3024133" indent="0">
              <a:buNone/>
              <a:defRPr sz="874"/>
            </a:lvl8pPr>
            <a:lvl9pPr marL="3456147" indent="0">
              <a:buNone/>
              <a:defRPr sz="874"/>
            </a:lvl9pPr>
          </a:lstStyle>
          <a:p>
            <a:pPr lvl="0"/>
            <a:r>
              <a:rPr lang="en-US"/>
              <a:t>Click to edit Master text styles</a:t>
            </a:r>
          </a:p>
        </p:txBody>
      </p:sp>
      <p:sp>
        <p:nvSpPr>
          <p:cNvPr id="5" name="Date Placeholder 4"/>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3639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9487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8731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0480" indent="0" algn="ctr">
              <a:buNone/>
              <a:defRPr>
                <a:solidFill>
                  <a:schemeClr val="tx1">
                    <a:tint val="75000"/>
                  </a:schemeClr>
                </a:solidFill>
              </a:defRPr>
            </a:lvl2pPr>
            <a:lvl3pPr marL="900954" indent="0" algn="ctr">
              <a:buNone/>
              <a:defRPr>
                <a:solidFill>
                  <a:schemeClr val="tx1">
                    <a:tint val="75000"/>
                  </a:schemeClr>
                </a:solidFill>
              </a:defRPr>
            </a:lvl3pPr>
            <a:lvl4pPr marL="1351392" indent="0" algn="ctr">
              <a:buNone/>
              <a:defRPr>
                <a:solidFill>
                  <a:schemeClr val="tx1">
                    <a:tint val="75000"/>
                  </a:schemeClr>
                </a:solidFill>
              </a:defRPr>
            </a:lvl4pPr>
            <a:lvl5pPr marL="1801854" indent="0" algn="ctr">
              <a:buNone/>
              <a:defRPr>
                <a:solidFill>
                  <a:schemeClr val="tx1">
                    <a:tint val="75000"/>
                  </a:schemeClr>
                </a:solidFill>
              </a:defRPr>
            </a:lvl5pPr>
            <a:lvl6pPr marL="2252309" indent="0" algn="ctr">
              <a:buNone/>
              <a:defRPr>
                <a:solidFill>
                  <a:schemeClr val="tx1">
                    <a:tint val="75000"/>
                  </a:schemeClr>
                </a:solidFill>
              </a:defRPr>
            </a:lvl6pPr>
            <a:lvl7pPr marL="2702765" indent="0" algn="ctr">
              <a:buNone/>
              <a:defRPr>
                <a:solidFill>
                  <a:schemeClr val="tx1">
                    <a:tint val="75000"/>
                  </a:schemeClr>
                </a:solidFill>
              </a:defRPr>
            </a:lvl7pPr>
            <a:lvl8pPr marL="3153227" indent="0" algn="ctr">
              <a:buNone/>
              <a:defRPr>
                <a:solidFill>
                  <a:schemeClr val="tx1">
                    <a:tint val="75000"/>
                  </a:schemeClr>
                </a:solidFill>
              </a:defRPr>
            </a:lvl8pPr>
            <a:lvl9pPr marL="36036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10/6/24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4002735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10/6/24</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689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10/6/24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1326751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6AA5-4BD7-5B43-92AC-1C42E2B45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1D4123-C468-EA48-AFC8-A4A6EE89B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3C89DF-BA70-FD4F-9652-66A1075EE03A}"/>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5" name="Footer Placeholder 4">
            <a:extLst>
              <a:ext uri="{FF2B5EF4-FFF2-40B4-BE49-F238E27FC236}">
                <a16:creationId xmlns:a16="http://schemas.microsoft.com/office/drawing/2014/main" id="{6DF499D9-A5ED-C347-BD9D-DDC49C95E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865F4-068F-E541-9A1A-6B8957AD6566}"/>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906973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0FC1-CEBA-D349-BE2A-EF5B08EE2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F1792-FF05-1142-A0A6-4674FA0003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F1FA0-E329-5442-B4D3-0C826A3BEB6C}"/>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5" name="Footer Placeholder 4">
            <a:extLst>
              <a:ext uri="{FF2B5EF4-FFF2-40B4-BE49-F238E27FC236}">
                <a16:creationId xmlns:a16="http://schemas.microsoft.com/office/drawing/2014/main" id="{9351E1C0-E0CC-3E4E-9654-31222A6FC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1006F-32A4-A34C-AB50-0F6F22B122F0}"/>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3116345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9861-83EB-524E-A8F8-C806C1FA9F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B3056F-06C1-FE43-A8DA-4DC053FAAB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6D655-61D5-044D-A64B-EF427188F709}"/>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5" name="Footer Placeholder 4">
            <a:extLst>
              <a:ext uri="{FF2B5EF4-FFF2-40B4-BE49-F238E27FC236}">
                <a16:creationId xmlns:a16="http://schemas.microsoft.com/office/drawing/2014/main" id="{F4EA46AD-A884-0F48-B5B4-67713EC5E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3D87B-8D60-5549-B5C2-B4E786E471F8}"/>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2406860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B45D183-F85A-B742-A9FF-CD05629145B6}" type="slidenum">
              <a:rPr lang="en-US" altLang="en-US"/>
              <a:pPr>
                <a:defRPr/>
              </a:pPr>
              <a:t>‹#›</a:t>
            </a:fld>
            <a:endParaRPr lang="en-US" altLang="en-US"/>
          </a:p>
        </p:txBody>
      </p:sp>
    </p:spTree>
    <p:extLst>
      <p:ext uri="{BB962C8B-B14F-4D97-AF65-F5344CB8AC3E}">
        <p14:creationId xmlns:p14="http://schemas.microsoft.com/office/powerpoint/2010/main" val="880198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346B-B31C-5D4F-83B5-32D0E1121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2F692-3F34-6844-A679-2362A654F1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33DD0B-B38D-F944-81D4-9769CBCA14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A673A9-D85E-6C4C-A5A4-D76BBADC2881}"/>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6" name="Footer Placeholder 5">
            <a:extLst>
              <a:ext uri="{FF2B5EF4-FFF2-40B4-BE49-F238E27FC236}">
                <a16:creationId xmlns:a16="http://schemas.microsoft.com/office/drawing/2014/main" id="{69777BCA-3DD1-BB42-B08F-274F060A3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CC64E-8959-D74B-8774-F49CE1FABAC2}"/>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2702136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234A-FEDC-C34E-B6A5-AF426DEBCE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450B60-BEA9-1641-A3F2-DC609ADC22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4334C-7019-B743-88CB-322601D5ED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7388F-612C-2A43-ADF7-C13161EDB5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66066-FDE4-0543-8ED7-ADC33EDFEF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ED041F-CC96-9747-A796-C6ED26E90AE1}"/>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8" name="Footer Placeholder 7">
            <a:extLst>
              <a:ext uri="{FF2B5EF4-FFF2-40B4-BE49-F238E27FC236}">
                <a16:creationId xmlns:a16="http://schemas.microsoft.com/office/drawing/2014/main" id="{E7E1403B-85EF-6D43-9881-470FCF863A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4407BB-787F-BA49-9A88-0ACB5CF329D9}"/>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4117456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562E-1A88-1D41-909B-5685A6132A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CE2AD-B458-8746-9533-51544D363963}"/>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4" name="Footer Placeholder 3">
            <a:extLst>
              <a:ext uri="{FF2B5EF4-FFF2-40B4-BE49-F238E27FC236}">
                <a16:creationId xmlns:a16="http://schemas.microsoft.com/office/drawing/2014/main" id="{73E63103-A86B-2042-8B94-933D2BFFCE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6C88B4-1D47-3D4E-9552-DF48C460A7D6}"/>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455683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2AC6ED-9BB9-E849-9B46-52BE417822AC}"/>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3" name="Footer Placeholder 2">
            <a:extLst>
              <a:ext uri="{FF2B5EF4-FFF2-40B4-BE49-F238E27FC236}">
                <a16:creationId xmlns:a16="http://schemas.microsoft.com/office/drawing/2014/main" id="{50E29FE5-2C7D-1843-ABB7-F6AE726E1D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1EAE2-2E49-CA4A-BCF4-1982489910CC}"/>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269417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5C77-0EE4-1D41-8A80-A5357ADFC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3B72BC-25CF-9A49-82C0-68BF0F9B8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F9A0EC-4EEF-EC4F-AE18-DEEFFA982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72E8A-E98F-6247-A273-81D96DB8B0BA}"/>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6" name="Footer Placeholder 5">
            <a:extLst>
              <a:ext uri="{FF2B5EF4-FFF2-40B4-BE49-F238E27FC236}">
                <a16:creationId xmlns:a16="http://schemas.microsoft.com/office/drawing/2014/main" id="{618D20D5-1CF0-BE4C-A53E-767948F5C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9DB89-0405-6043-ADEE-40DEB28172C7}"/>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28367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1B84-74A7-384E-A0B5-63DBD8146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4C48D1-DCB6-7845-AD7C-B504551B89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E0FF15-9FBC-4546-A7C1-E3D383E97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1D4DD-0243-DB43-AAA9-5A060CB05C16}"/>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6" name="Footer Placeholder 5">
            <a:extLst>
              <a:ext uri="{FF2B5EF4-FFF2-40B4-BE49-F238E27FC236}">
                <a16:creationId xmlns:a16="http://schemas.microsoft.com/office/drawing/2014/main" id="{F3E49517-57FD-5249-A4B3-59A1FE1F7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02C43-133B-2641-8C31-72CBED37D0C7}"/>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260619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8260-B959-E14A-A0A7-6D16246672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F8D83B-814C-F84A-90BE-F2CC8082B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4CB7-A5C0-5B42-B22F-C948E1865A73}"/>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5" name="Footer Placeholder 4">
            <a:extLst>
              <a:ext uri="{FF2B5EF4-FFF2-40B4-BE49-F238E27FC236}">
                <a16:creationId xmlns:a16="http://schemas.microsoft.com/office/drawing/2014/main" id="{8E2618D8-29D5-9646-9EAD-632AA5F08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F09C9-D66E-D348-9634-B7228542EBCD}"/>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433555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76052-E3ED-3E4F-8690-00C3F238CD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F209F-A793-CC49-B8A9-29EBCC8F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82A51-5818-FE44-892E-771FB2B6F2F6}"/>
              </a:ext>
            </a:extLst>
          </p:cNvPr>
          <p:cNvSpPr>
            <a:spLocks noGrp="1"/>
          </p:cNvSpPr>
          <p:nvPr>
            <p:ph type="dt" sz="half" idx="10"/>
          </p:nvPr>
        </p:nvSpPr>
        <p:spPr/>
        <p:txBody>
          <a:bodyPr/>
          <a:lstStyle/>
          <a:p>
            <a:fld id="{CF13F6EF-863F-FA4C-9245-6FE82A8AEFE4}" type="datetimeFigureOut">
              <a:rPr lang="en-US" smtClean="0"/>
              <a:t>10/6/24</a:t>
            </a:fld>
            <a:endParaRPr lang="en-US"/>
          </a:p>
        </p:txBody>
      </p:sp>
      <p:sp>
        <p:nvSpPr>
          <p:cNvPr id="5" name="Footer Placeholder 4">
            <a:extLst>
              <a:ext uri="{FF2B5EF4-FFF2-40B4-BE49-F238E27FC236}">
                <a16:creationId xmlns:a16="http://schemas.microsoft.com/office/drawing/2014/main" id="{8C362941-3F58-3A4F-B9C1-8FC50E677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9244D-66FC-B849-B136-CC705ECF2598}"/>
              </a:ext>
            </a:extLst>
          </p:cNvPr>
          <p:cNvSpPr>
            <a:spLocks noGrp="1"/>
          </p:cNvSpPr>
          <p:nvPr>
            <p:ph type="sldNum" sz="quarter" idx="12"/>
          </p:nvPr>
        </p:nvSpPr>
        <p:spPr/>
        <p:txBody>
          <a:bodyPr/>
          <a:lstStyle/>
          <a:p>
            <a:fld id="{1D2D6665-4508-FE4B-8C14-F1BAA5D9FD84}" type="slidenum">
              <a:rPr lang="en-US" smtClean="0"/>
              <a:t>‹#›</a:t>
            </a:fld>
            <a:endParaRPr lang="en-US"/>
          </a:p>
        </p:txBody>
      </p:sp>
    </p:spTree>
    <p:extLst>
      <p:ext uri="{BB962C8B-B14F-4D97-AF65-F5344CB8AC3E}">
        <p14:creationId xmlns:p14="http://schemas.microsoft.com/office/powerpoint/2010/main" val="111788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72CD-AC95-FE47-B52C-2A88E463B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E42ACD-95C4-9041-8889-68C98B156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DF76C-A727-184E-BEE1-C548354DACAB}"/>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5" name="Footer Placeholder 4">
            <a:extLst>
              <a:ext uri="{FF2B5EF4-FFF2-40B4-BE49-F238E27FC236}">
                <a16:creationId xmlns:a16="http://schemas.microsoft.com/office/drawing/2014/main" id="{9BB43CF0-99EE-9740-91D7-9CA1933C4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B4EA2-ABAB-E344-8151-39BA8F60624C}"/>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991025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5A07-83E7-994A-AE42-DD5A6B777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4BC36-D534-054A-BAC2-57511FF7D7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A7440-38BC-EB49-BFEB-9F6DECCB9F89}"/>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5" name="Footer Placeholder 4">
            <a:extLst>
              <a:ext uri="{FF2B5EF4-FFF2-40B4-BE49-F238E27FC236}">
                <a16:creationId xmlns:a16="http://schemas.microsoft.com/office/drawing/2014/main" id="{5F29E4CA-0D8C-8B43-9094-A340A1681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21478-C041-904E-919F-FDAD18DFC102}"/>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36460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8" y="4406713"/>
            <a:ext cx="10362045" cy="1362916"/>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964058" y="2906526"/>
            <a:ext cx="10362045" cy="1500187"/>
          </a:xfrm>
        </p:spPr>
        <p:txBody>
          <a:bodyPr anchor="b"/>
          <a:lstStyle>
            <a:lvl1pPr marL="0" indent="0">
              <a:buNone/>
              <a:defRPr sz="1765"/>
            </a:lvl1pPr>
            <a:lvl2pPr marL="402389" indent="0">
              <a:buNone/>
              <a:defRPr sz="1588"/>
            </a:lvl2pPr>
            <a:lvl3pPr marL="804776" indent="0">
              <a:buNone/>
              <a:defRPr sz="1412"/>
            </a:lvl3pPr>
            <a:lvl4pPr marL="1207167" indent="0">
              <a:buNone/>
              <a:defRPr sz="1235"/>
            </a:lvl4pPr>
            <a:lvl5pPr marL="1609557" indent="0">
              <a:buNone/>
              <a:defRPr sz="1235"/>
            </a:lvl5pPr>
            <a:lvl6pPr marL="2011950" indent="0">
              <a:buNone/>
              <a:defRPr sz="1235"/>
            </a:lvl6pPr>
            <a:lvl7pPr marL="2414339" indent="0">
              <a:buNone/>
              <a:defRPr sz="1235"/>
            </a:lvl7pPr>
            <a:lvl8pPr marL="2816728" indent="0">
              <a:buNone/>
              <a:defRPr sz="1235"/>
            </a:lvl8pPr>
            <a:lvl9pPr marL="3219117" indent="0">
              <a:buNone/>
              <a:defRPr sz="1235"/>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6704A02-FB13-D047-A741-E6F29E60866B}" type="slidenum">
              <a:rPr lang="en-US" altLang="en-US"/>
              <a:pPr>
                <a:defRPr/>
              </a:pPr>
              <a:t>‹#›</a:t>
            </a:fld>
            <a:endParaRPr lang="en-US" altLang="en-US"/>
          </a:p>
        </p:txBody>
      </p:sp>
    </p:spTree>
    <p:extLst>
      <p:ext uri="{BB962C8B-B14F-4D97-AF65-F5344CB8AC3E}">
        <p14:creationId xmlns:p14="http://schemas.microsoft.com/office/powerpoint/2010/main" val="1626274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3D4C-2388-F04A-93D3-0B5481219B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FBE53-05C7-CF4D-933C-C31179203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0BF426-0020-EE4F-B24A-EA345351AA5B}"/>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5" name="Footer Placeholder 4">
            <a:extLst>
              <a:ext uri="{FF2B5EF4-FFF2-40B4-BE49-F238E27FC236}">
                <a16:creationId xmlns:a16="http://schemas.microsoft.com/office/drawing/2014/main" id="{1C314D88-B9A6-A944-BE97-A1E2B87C8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AB057-30B8-1A49-A997-20718090C733}"/>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1555935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32A2-3354-7041-876D-53D1ED8AF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879F7-FE5B-024F-AAB9-5226470021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D15A8-D8B8-C84E-A314-DE4ADB95F1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9E24CA-7BF9-A148-B7EB-BB5A4AB63AEB}"/>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6" name="Footer Placeholder 5">
            <a:extLst>
              <a:ext uri="{FF2B5EF4-FFF2-40B4-BE49-F238E27FC236}">
                <a16:creationId xmlns:a16="http://schemas.microsoft.com/office/drawing/2014/main" id="{5801F5BC-5DF1-ED45-85DD-AB5166AEA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9EB75-B03C-A14C-AB3D-3FAD6D1070E6}"/>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231978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823F-790E-8043-B30A-D06A84549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F0C9B4-8D83-4544-ADBC-D5D0B5F5D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736019-CFFB-2241-8465-1520AC23BC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59B058-6BD3-B84F-A11A-D81E8A953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BC9BA2-20FA-CC49-9D5D-133FA1CDCB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C710E-C6C2-6C47-BAF4-E906B727F6D3}"/>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8" name="Footer Placeholder 7">
            <a:extLst>
              <a:ext uri="{FF2B5EF4-FFF2-40B4-BE49-F238E27FC236}">
                <a16:creationId xmlns:a16="http://schemas.microsoft.com/office/drawing/2014/main" id="{4D2A921B-5AFC-CC46-816B-2DAEE27B2B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051230-D693-B945-8391-683EC659908A}"/>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20696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7C5C-F4D5-F94B-8B67-E3C57EC57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52E5E6-FBC8-E94E-A628-58E92801AFBC}"/>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4" name="Footer Placeholder 3">
            <a:extLst>
              <a:ext uri="{FF2B5EF4-FFF2-40B4-BE49-F238E27FC236}">
                <a16:creationId xmlns:a16="http://schemas.microsoft.com/office/drawing/2014/main" id="{D01ACE76-F7FA-9242-89B7-1237A5A1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481BC7-68EB-A441-93F4-B60671CD6742}"/>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1483640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EB366-DA36-4449-A34A-C7E613054000}"/>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3" name="Footer Placeholder 2">
            <a:extLst>
              <a:ext uri="{FF2B5EF4-FFF2-40B4-BE49-F238E27FC236}">
                <a16:creationId xmlns:a16="http://schemas.microsoft.com/office/drawing/2014/main" id="{9B5EB5B3-95B5-D24C-A04B-A3B8DFA2D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596449-C243-764F-91E9-5CBEEE40E4E3}"/>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2782640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8C1A-A88A-9646-A55C-A51DD2BC2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060DBE-F7CB-694A-B523-9F56930A2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4AE447-D827-4B48-A4A9-74C215E1B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5C6D6B-4FC5-8144-97F8-26FA6471B342}"/>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6" name="Footer Placeholder 5">
            <a:extLst>
              <a:ext uri="{FF2B5EF4-FFF2-40B4-BE49-F238E27FC236}">
                <a16:creationId xmlns:a16="http://schemas.microsoft.com/office/drawing/2014/main" id="{87119E34-33C5-464F-8F78-B1F270156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38614-BFB2-9B4E-BD63-F79A2CAF0EC6}"/>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75762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C930-9336-D44F-8D17-0AACFA9B9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E38A25-7A05-5F47-B2A1-48E8CBDF96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5D40A-AF53-3D4E-A642-F2DB763BD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85DE29-BB9A-344A-830B-6C144558B5CA}"/>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6" name="Footer Placeholder 5">
            <a:extLst>
              <a:ext uri="{FF2B5EF4-FFF2-40B4-BE49-F238E27FC236}">
                <a16:creationId xmlns:a16="http://schemas.microsoft.com/office/drawing/2014/main" id="{A5E9D935-7D6C-DA48-B694-CC76925E7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9A411-FA05-734D-8BDE-B0460B791ABB}"/>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168548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35F4-3E57-0546-8033-04E7FF91A7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7CAB95-428D-C84B-BF20-463187D1A8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2A9BA-289F-184E-AB48-811ADF74A9A6}"/>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5" name="Footer Placeholder 4">
            <a:extLst>
              <a:ext uri="{FF2B5EF4-FFF2-40B4-BE49-F238E27FC236}">
                <a16:creationId xmlns:a16="http://schemas.microsoft.com/office/drawing/2014/main" id="{014382BC-4015-3749-A9A5-C42667C09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A2437-0A19-554F-BC54-8A3AA3CD9048}"/>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485555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EAF63-ACDE-344A-86FE-5530E43FC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14A7ED-A294-3247-A092-6CE8C70A67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CD5BD-6177-404E-834B-E12A49953606}"/>
              </a:ext>
            </a:extLst>
          </p:cNvPr>
          <p:cNvSpPr>
            <a:spLocks noGrp="1"/>
          </p:cNvSpPr>
          <p:nvPr>
            <p:ph type="dt" sz="half" idx="10"/>
          </p:nvPr>
        </p:nvSpPr>
        <p:spPr/>
        <p:txBody>
          <a:bodyPr/>
          <a:lstStyle/>
          <a:p>
            <a:fld id="{9F4DB678-76E3-A549-86E1-E949BEA37D54}" type="datetimeFigureOut">
              <a:rPr lang="en-US" smtClean="0"/>
              <a:t>10/6/24</a:t>
            </a:fld>
            <a:endParaRPr lang="en-US"/>
          </a:p>
        </p:txBody>
      </p:sp>
      <p:sp>
        <p:nvSpPr>
          <p:cNvPr id="5" name="Footer Placeholder 4">
            <a:extLst>
              <a:ext uri="{FF2B5EF4-FFF2-40B4-BE49-F238E27FC236}">
                <a16:creationId xmlns:a16="http://schemas.microsoft.com/office/drawing/2014/main" id="{B2FFE693-1836-4B4E-8779-41123BE94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79540-2384-B443-997E-DB8C02F9F631}"/>
              </a:ext>
            </a:extLst>
          </p:cNvPr>
          <p:cNvSpPr>
            <a:spLocks noGrp="1"/>
          </p:cNvSpPr>
          <p:nvPr>
            <p:ph type="sldNum" sz="quarter" idx="12"/>
          </p:nvPr>
        </p:nvSpPr>
        <p:spPr/>
        <p:txBody>
          <a:bodyPr/>
          <a:lstStyle/>
          <a:p>
            <a:fld id="{E22D8846-708B-B44D-BB7E-A6F1CECF9505}" type="slidenum">
              <a:rPr lang="en-US" smtClean="0"/>
              <a:t>‹#›</a:t>
            </a:fld>
            <a:endParaRPr lang="en-US"/>
          </a:p>
        </p:txBody>
      </p:sp>
    </p:spTree>
    <p:extLst>
      <p:ext uri="{BB962C8B-B14F-4D97-AF65-F5344CB8AC3E}">
        <p14:creationId xmlns:p14="http://schemas.microsoft.com/office/powerpoint/2010/main" val="3400506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181B9BB-FAAA-A24B-80A1-0DFD0CD4D43A}" type="datetime1">
              <a:rPr lang="en-US" altLang="en-US"/>
              <a:pPr/>
              <a:t>10/6/24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A8286FA-1F09-284D-A21E-B7A02B737456}" type="slidenum">
              <a:rPr lang="en-US" altLang="en-US"/>
              <a:pPr/>
              <a:t>‹#›</a:t>
            </a:fld>
            <a:endParaRPr lang="en-US" altLang="en-US"/>
          </a:p>
        </p:txBody>
      </p:sp>
    </p:spTree>
    <p:extLst>
      <p:ext uri="{BB962C8B-B14F-4D97-AF65-F5344CB8AC3E}">
        <p14:creationId xmlns:p14="http://schemas.microsoft.com/office/powerpoint/2010/main" val="1946590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4211" y="1411969"/>
            <a:ext cx="4895274" cy="3993497"/>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34203" y="1411969"/>
            <a:ext cx="4895274" cy="3993497"/>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AAEDF6E-9C46-1744-B360-D04068DCC0A7}" type="slidenum">
              <a:rPr lang="en-US" altLang="en-US"/>
              <a:pPr>
                <a:defRPr/>
              </a:pPr>
              <a:t>‹#›</a:t>
            </a:fld>
            <a:endParaRPr lang="en-US" altLang="en-US"/>
          </a:p>
        </p:txBody>
      </p:sp>
    </p:spTree>
    <p:extLst>
      <p:ext uri="{BB962C8B-B14F-4D97-AF65-F5344CB8AC3E}">
        <p14:creationId xmlns:p14="http://schemas.microsoft.com/office/powerpoint/2010/main" val="1767784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7254" indent="0" algn="ctr">
              <a:buNone/>
              <a:defRPr>
                <a:solidFill>
                  <a:schemeClr val="tx1">
                    <a:tint val="75000"/>
                  </a:schemeClr>
                </a:solidFill>
              </a:defRPr>
            </a:lvl2pPr>
            <a:lvl3pPr marL="874502" indent="0" algn="ctr">
              <a:buNone/>
              <a:defRPr>
                <a:solidFill>
                  <a:schemeClr val="tx1">
                    <a:tint val="75000"/>
                  </a:schemeClr>
                </a:solidFill>
              </a:defRPr>
            </a:lvl3pPr>
            <a:lvl4pPr marL="1311715" indent="0" algn="ctr">
              <a:buNone/>
              <a:defRPr>
                <a:solidFill>
                  <a:schemeClr val="tx1">
                    <a:tint val="75000"/>
                  </a:schemeClr>
                </a:solidFill>
              </a:defRPr>
            </a:lvl4pPr>
            <a:lvl5pPr marL="1748951" indent="0" algn="ctr">
              <a:buNone/>
              <a:defRPr>
                <a:solidFill>
                  <a:schemeClr val="tx1">
                    <a:tint val="75000"/>
                  </a:schemeClr>
                </a:solidFill>
              </a:defRPr>
            </a:lvl5pPr>
            <a:lvl6pPr marL="2186181" indent="0" algn="ctr">
              <a:buNone/>
              <a:defRPr>
                <a:solidFill>
                  <a:schemeClr val="tx1">
                    <a:tint val="75000"/>
                  </a:schemeClr>
                </a:solidFill>
              </a:defRPr>
            </a:lvl6pPr>
            <a:lvl7pPr marL="2623412" indent="0" algn="ctr">
              <a:buNone/>
              <a:defRPr>
                <a:solidFill>
                  <a:schemeClr val="tx1">
                    <a:tint val="75000"/>
                  </a:schemeClr>
                </a:solidFill>
              </a:defRPr>
            </a:lvl7pPr>
            <a:lvl8pPr marL="3060649" indent="0" algn="ctr">
              <a:buNone/>
              <a:defRPr>
                <a:solidFill>
                  <a:schemeClr val="tx1">
                    <a:tint val="75000"/>
                  </a:schemeClr>
                </a:solidFill>
              </a:defRPr>
            </a:lvl8pPr>
            <a:lvl9pPr marL="34978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10/6/24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1358737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789236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C462E-ED4A-5E4B-A119-0BBD69A640B1}" type="datetimeFigureOut">
              <a:rPr lang="en-US" smtClean="0">
                <a:solidFill>
                  <a:prstClr val="black">
                    <a:tint val="75000"/>
                  </a:prstClr>
                </a:solidFill>
                <a:latin typeface="Calibri"/>
              </a:rPr>
              <a:pPr/>
              <a:t>10/6/24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BE816A2-E2C1-8544-80A1-E43DFDE08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255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19" y="274544"/>
            <a:ext cx="1097203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85" y="1535206"/>
            <a:ext cx="5385954" cy="640136"/>
          </a:xfrm>
        </p:spPr>
        <p:txBody>
          <a:bodyPr anchor="b"/>
          <a:lstStyle>
            <a:lvl1pPr marL="0" indent="0">
              <a:buNone/>
              <a:defRPr sz="2206" b="1"/>
            </a:lvl1pPr>
            <a:lvl2pPr marL="402389" indent="0">
              <a:buNone/>
              <a:defRPr sz="1765" b="1"/>
            </a:lvl2pPr>
            <a:lvl3pPr marL="804776" indent="0">
              <a:buNone/>
              <a:defRPr sz="1588" b="1"/>
            </a:lvl3pPr>
            <a:lvl4pPr marL="1207167" indent="0">
              <a:buNone/>
              <a:defRPr sz="1412" b="1"/>
            </a:lvl4pPr>
            <a:lvl5pPr marL="1609557" indent="0">
              <a:buNone/>
              <a:defRPr sz="1412" b="1"/>
            </a:lvl5pPr>
            <a:lvl6pPr marL="2011950" indent="0">
              <a:buNone/>
              <a:defRPr sz="1412" b="1"/>
            </a:lvl6pPr>
            <a:lvl7pPr marL="2414339" indent="0">
              <a:buNone/>
              <a:defRPr sz="1412" b="1"/>
            </a:lvl7pPr>
            <a:lvl8pPr marL="2816728" indent="0">
              <a:buNone/>
              <a:defRPr sz="1412" b="1"/>
            </a:lvl8pPr>
            <a:lvl9pPr marL="3219117" indent="0">
              <a:buNone/>
              <a:defRPr sz="1412" b="1"/>
            </a:lvl9pPr>
          </a:lstStyle>
          <a:p>
            <a:pPr lvl="0"/>
            <a:r>
              <a:rPr lang="en-US"/>
              <a:t>Click to edit Master text styles</a:t>
            </a:r>
          </a:p>
        </p:txBody>
      </p:sp>
      <p:sp>
        <p:nvSpPr>
          <p:cNvPr id="4" name="Content Placeholder 3"/>
          <p:cNvSpPr>
            <a:spLocks noGrp="1"/>
          </p:cNvSpPr>
          <p:nvPr>
            <p:ph sz="half" idx="2"/>
          </p:nvPr>
        </p:nvSpPr>
        <p:spPr>
          <a:xfrm>
            <a:off x="609985" y="2175344"/>
            <a:ext cx="5385954"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3" y="1535206"/>
            <a:ext cx="5387879" cy="640136"/>
          </a:xfrm>
        </p:spPr>
        <p:txBody>
          <a:bodyPr anchor="b"/>
          <a:lstStyle>
            <a:lvl1pPr marL="0" indent="0">
              <a:buNone/>
              <a:defRPr sz="2206" b="1"/>
            </a:lvl1pPr>
            <a:lvl2pPr marL="402389" indent="0">
              <a:buNone/>
              <a:defRPr sz="1765" b="1"/>
            </a:lvl2pPr>
            <a:lvl3pPr marL="804776" indent="0">
              <a:buNone/>
              <a:defRPr sz="1588" b="1"/>
            </a:lvl3pPr>
            <a:lvl4pPr marL="1207167" indent="0">
              <a:buNone/>
              <a:defRPr sz="1412" b="1"/>
            </a:lvl4pPr>
            <a:lvl5pPr marL="1609557" indent="0">
              <a:buNone/>
              <a:defRPr sz="1412" b="1"/>
            </a:lvl5pPr>
            <a:lvl6pPr marL="2011950" indent="0">
              <a:buNone/>
              <a:defRPr sz="1412" b="1"/>
            </a:lvl6pPr>
            <a:lvl7pPr marL="2414339" indent="0">
              <a:buNone/>
              <a:defRPr sz="1412" b="1"/>
            </a:lvl7pPr>
            <a:lvl8pPr marL="2816728" indent="0">
              <a:buNone/>
              <a:defRPr sz="1412" b="1"/>
            </a:lvl8pPr>
            <a:lvl9pPr marL="3219117" indent="0">
              <a:buNone/>
              <a:defRPr sz="1412" b="1"/>
            </a:lvl9pPr>
          </a:lstStyle>
          <a:p>
            <a:pPr lvl="0"/>
            <a:r>
              <a:rPr lang="en-US"/>
              <a:t>Click to edit Master text styles</a:t>
            </a:r>
          </a:p>
        </p:txBody>
      </p:sp>
      <p:sp>
        <p:nvSpPr>
          <p:cNvPr id="6" name="Content Placeholder 5"/>
          <p:cNvSpPr>
            <a:spLocks noGrp="1"/>
          </p:cNvSpPr>
          <p:nvPr>
            <p:ph sz="quarter" idx="4"/>
          </p:nvPr>
        </p:nvSpPr>
        <p:spPr>
          <a:xfrm>
            <a:off x="6194143" y="2175344"/>
            <a:ext cx="5387879"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8" name="Footer Placeholder 7"/>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DA4709BB-EDA9-0745-A4C5-72C86902C2A7}" type="slidenum">
              <a:rPr lang="en-US" altLang="en-US"/>
              <a:pPr>
                <a:defRPr/>
              </a:pPr>
              <a:t>‹#›</a:t>
            </a:fld>
            <a:endParaRPr lang="en-US" altLang="en-US"/>
          </a:p>
        </p:txBody>
      </p:sp>
    </p:spTree>
    <p:extLst>
      <p:ext uri="{BB962C8B-B14F-4D97-AF65-F5344CB8AC3E}">
        <p14:creationId xmlns:p14="http://schemas.microsoft.com/office/powerpoint/2010/main" val="721717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4" name="Footer Placeholder 3"/>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8C00CBDE-E686-7E48-BC2A-EC35A75B911F}" type="slidenum">
              <a:rPr lang="en-US" altLang="en-US"/>
              <a:pPr>
                <a:defRPr/>
              </a:pPr>
              <a:t>‹#›</a:t>
            </a:fld>
            <a:endParaRPr lang="en-US" altLang="en-US"/>
          </a:p>
        </p:txBody>
      </p:sp>
    </p:spTree>
    <p:extLst>
      <p:ext uri="{BB962C8B-B14F-4D97-AF65-F5344CB8AC3E}">
        <p14:creationId xmlns:p14="http://schemas.microsoft.com/office/powerpoint/2010/main" val="92127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3" name="Footer Placeholder 2"/>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2E6BD891-3AE2-7343-B4B5-45C7A479FEF5}" type="slidenum">
              <a:rPr lang="en-US" altLang="en-US"/>
              <a:pPr>
                <a:defRPr/>
              </a:pPr>
              <a:t>‹#›</a:t>
            </a:fld>
            <a:endParaRPr lang="en-US" altLang="en-US"/>
          </a:p>
        </p:txBody>
      </p:sp>
    </p:spTree>
    <p:extLst>
      <p:ext uri="{BB962C8B-B14F-4D97-AF65-F5344CB8AC3E}">
        <p14:creationId xmlns:p14="http://schemas.microsoft.com/office/powerpoint/2010/main" val="512636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4" y="273144"/>
            <a:ext cx="4010121" cy="1162610"/>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4766362" y="273144"/>
            <a:ext cx="6815667" cy="5853672"/>
          </a:xfrm>
        </p:spPr>
        <p:txBody>
          <a:bodyPr/>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4" y="1435755"/>
            <a:ext cx="4010121" cy="4691062"/>
          </a:xfrm>
        </p:spPr>
        <p:txBody>
          <a:bodyPr/>
          <a:lstStyle>
            <a:lvl1pPr marL="0" indent="0">
              <a:buNone/>
              <a:defRPr sz="1235"/>
            </a:lvl1pPr>
            <a:lvl2pPr marL="402389" indent="0">
              <a:buNone/>
              <a:defRPr sz="1059"/>
            </a:lvl2pPr>
            <a:lvl3pPr marL="804776" indent="0">
              <a:buNone/>
              <a:defRPr sz="882"/>
            </a:lvl3pPr>
            <a:lvl4pPr marL="1207167" indent="0">
              <a:buNone/>
              <a:defRPr sz="794"/>
            </a:lvl4pPr>
            <a:lvl5pPr marL="1609557" indent="0">
              <a:buNone/>
              <a:defRPr sz="794"/>
            </a:lvl5pPr>
            <a:lvl6pPr marL="2011950" indent="0">
              <a:buNone/>
              <a:defRPr sz="794"/>
            </a:lvl6pPr>
            <a:lvl7pPr marL="2414339" indent="0">
              <a:buNone/>
              <a:defRPr sz="794"/>
            </a:lvl7pPr>
            <a:lvl8pPr marL="2816728" indent="0">
              <a:buNone/>
              <a:defRPr sz="794"/>
            </a:lvl8pPr>
            <a:lvl9pPr marL="3219117"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896686" fontAlgn="auto">
              <a:spcBef>
                <a:spcPts val="0"/>
              </a:spcBef>
              <a:spcAft>
                <a:spcPts val="0"/>
              </a:spcAft>
              <a:defRPr>
                <a:latin typeface="Arial"/>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4A47BC4-112C-CD49-AEC8-E17B1BE7FD9B}" type="slidenum">
              <a:rPr lang="en-US" altLang="en-US"/>
              <a:pPr>
                <a:defRPr/>
              </a:pPr>
              <a:t>‹#›</a:t>
            </a:fld>
            <a:endParaRPr lang="en-US" altLang="en-US"/>
          </a:p>
        </p:txBody>
      </p:sp>
    </p:spTree>
    <p:extLst>
      <p:ext uri="{BB962C8B-B14F-4D97-AF65-F5344CB8AC3E}">
        <p14:creationId xmlns:p14="http://schemas.microsoft.com/office/powerpoint/2010/main" val="18341509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7.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498" name="Title Placeholder 1"/>
          <p:cNvSpPr>
            <a:spLocks noGrp="1"/>
          </p:cNvSpPr>
          <p:nvPr>
            <p:ph type="title"/>
          </p:nvPr>
        </p:nvSpPr>
        <p:spPr bwMode="auto">
          <a:xfrm>
            <a:off x="609986" y="274544"/>
            <a:ext cx="109720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158" tIns="50584" rIns="101158" bIns="50584" numCol="1" anchor="ctr" anchorCtr="0" compatLnSpc="1">
            <a:prstTxWarp prst="textNoShape">
              <a:avLst/>
            </a:prstTxWarp>
          </a:bodyPr>
          <a:lstStyle/>
          <a:p>
            <a:pPr lvl="0"/>
            <a:r>
              <a:rPr lang="en-US" altLang="en-US"/>
              <a:t>Click to edit Master title style</a:t>
            </a:r>
          </a:p>
        </p:txBody>
      </p:sp>
      <p:sp>
        <p:nvSpPr>
          <p:cNvPr id="106499" name="Text Placeholder 2"/>
          <p:cNvSpPr>
            <a:spLocks noGrp="1"/>
          </p:cNvSpPr>
          <p:nvPr>
            <p:ph type="body" idx="1"/>
          </p:nvPr>
        </p:nvSpPr>
        <p:spPr bwMode="auto">
          <a:xfrm>
            <a:off x="609986" y="1599641"/>
            <a:ext cx="10972030"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158" tIns="50584" rIns="101158" bIns="5058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986" y="6356537"/>
            <a:ext cx="2844030" cy="365592"/>
          </a:xfrm>
          <a:prstGeom prst="rect">
            <a:avLst/>
          </a:prstGeom>
        </p:spPr>
        <p:txBody>
          <a:bodyPr vert="horz" wrap="square" lIns="101158" tIns="50584" rIns="101158" bIns="50584" numCol="1" anchor="ctr" anchorCtr="0" compatLnSpc="1">
            <a:prstTxWarp prst="textNoShape">
              <a:avLst/>
            </a:prstTxWarp>
          </a:bodyPr>
          <a:lstStyle>
            <a:lvl1pPr defTabSz="444049" eaLnBrk="1" hangingPunct="1">
              <a:defRPr sz="1147" smtClean="0">
                <a:solidFill>
                  <a:srgbClr val="898989"/>
                </a:solidFill>
                <a:latin typeface="Calibri" charset="0"/>
              </a:defRPr>
            </a:lvl1pPr>
          </a:lstStyle>
          <a:p>
            <a:pPr>
              <a:defRPr/>
            </a:pPr>
            <a:fld id="{6E89D81E-B8F5-6744-B702-4D1E9B2F2AAF}" type="datetime1">
              <a:rPr lang="en-US" altLang="en-US"/>
              <a:pPr>
                <a:defRPr/>
              </a:pPr>
              <a:t>10/6/24</a:t>
            </a:fld>
            <a:endParaRPr lang="en-US" altLang="en-US"/>
          </a:p>
        </p:txBody>
      </p:sp>
      <p:sp>
        <p:nvSpPr>
          <p:cNvPr id="5" name="Footer Placeholder 4"/>
          <p:cNvSpPr>
            <a:spLocks noGrp="1"/>
          </p:cNvSpPr>
          <p:nvPr>
            <p:ph type="ftr" sz="quarter" idx="3"/>
          </p:nvPr>
        </p:nvSpPr>
        <p:spPr>
          <a:xfrm>
            <a:off x="4165986" y="6356537"/>
            <a:ext cx="3860030" cy="365592"/>
          </a:xfrm>
          <a:prstGeom prst="rect">
            <a:avLst/>
          </a:prstGeom>
        </p:spPr>
        <p:txBody>
          <a:bodyPr vert="horz" wrap="square" lIns="101158" tIns="50584" rIns="101158" bIns="50584" numCol="1" anchor="ctr" anchorCtr="0" compatLnSpc="1">
            <a:prstTxWarp prst="textNoShape">
              <a:avLst/>
            </a:prstTxWarp>
          </a:bodyPr>
          <a:lstStyle>
            <a:lvl1pPr algn="ctr" defTabSz="445017" eaLnBrk="1" hangingPunct="1">
              <a:defRPr sz="1147">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986" y="6356537"/>
            <a:ext cx="2844030" cy="365592"/>
          </a:xfrm>
          <a:prstGeom prst="rect">
            <a:avLst/>
          </a:prstGeom>
        </p:spPr>
        <p:txBody>
          <a:bodyPr vert="horz" wrap="square" lIns="101158" tIns="50584" rIns="101158" bIns="50584" numCol="1" anchor="ctr" anchorCtr="0" compatLnSpc="1">
            <a:prstTxWarp prst="textNoShape">
              <a:avLst/>
            </a:prstTxWarp>
          </a:bodyPr>
          <a:lstStyle>
            <a:lvl1pPr algn="r" defTabSz="444049" eaLnBrk="1" hangingPunct="1">
              <a:defRPr sz="1147" smtClean="0">
                <a:solidFill>
                  <a:srgbClr val="898989"/>
                </a:solidFill>
                <a:latin typeface="Calibri" charset="0"/>
              </a:defRPr>
            </a:lvl1pPr>
          </a:lstStyle>
          <a:p>
            <a:pPr>
              <a:defRPr/>
            </a:pPr>
            <a:fld id="{5F6DCEAA-64D8-9548-AEB0-ED749FFD21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29" r:id="rId1"/>
  </p:sldLayoutIdLst>
  <p:txStyles>
    <p:titleStyle>
      <a:lvl1pPr algn="ctr" defTabSz="442648" rtl="0" eaLnBrk="0" fontAlgn="base" hangingPunct="0">
        <a:spcBef>
          <a:spcPct val="0"/>
        </a:spcBef>
        <a:spcAft>
          <a:spcPct val="0"/>
        </a:spcAft>
        <a:defRPr sz="4324" kern="1200">
          <a:solidFill>
            <a:schemeClr val="tx1"/>
          </a:solidFill>
          <a:latin typeface="+mj-lt"/>
          <a:ea typeface="ＭＳ Ｐゴシック" pitchFamily="-128" charset="-128"/>
          <a:cs typeface="ＭＳ Ｐゴシック" pitchFamily="-128" charset="-128"/>
        </a:defRPr>
      </a:lvl1pPr>
      <a:lvl2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2pPr>
      <a:lvl3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3pPr>
      <a:lvl4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4pPr>
      <a:lvl5pPr algn="ctr" defTabSz="442648" rtl="0" eaLnBrk="0" fontAlgn="base" hangingPunct="0">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5pPr>
      <a:lvl6pPr marL="400552"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6pPr>
      <a:lvl7pPr marL="801104"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7pPr>
      <a:lvl8pPr marL="1201677"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8pPr>
      <a:lvl9pPr marL="1602230" algn="ctr" defTabSz="445069" rtl="0" fontAlgn="base">
        <a:spcBef>
          <a:spcPct val="0"/>
        </a:spcBef>
        <a:spcAft>
          <a:spcPct val="0"/>
        </a:spcAft>
        <a:defRPr sz="4324">
          <a:solidFill>
            <a:schemeClr val="tx1"/>
          </a:solidFill>
          <a:latin typeface="Calibri" pitchFamily="-128" charset="0"/>
          <a:ea typeface="ＭＳ Ｐゴシック" pitchFamily="-128" charset="-128"/>
          <a:cs typeface="ＭＳ Ｐゴシック" pitchFamily="-128" charset="-128"/>
        </a:defRPr>
      </a:lvl9pPr>
    </p:titleStyle>
    <p:bodyStyle>
      <a:lvl1pPr marL="331986" indent="-331986" algn="l" defTabSz="442648" rtl="0" eaLnBrk="0" fontAlgn="base" hangingPunct="0">
        <a:spcBef>
          <a:spcPct val="20000"/>
        </a:spcBef>
        <a:spcAft>
          <a:spcPct val="0"/>
        </a:spcAft>
        <a:buFont typeface="Arial" charset="0"/>
        <a:buChar char="•"/>
        <a:defRPr sz="3177" kern="1200">
          <a:solidFill>
            <a:schemeClr val="tx1"/>
          </a:solidFill>
          <a:latin typeface="+mn-lt"/>
          <a:ea typeface="ＭＳ Ｐゴシック" pitchFamily="-128" charset="-128"/>
          <a:cs typeface="ＭＳ Ｐゴシック" pitchFamily="-128" charset="-128"/>
        </a:defRPr>
      </a:lvl1pPr>
      <a:lvl2pPr marL="722806" indent="-275956" algn="l" defTabSz="442648" rtl="0" eaLnBrk="0" fontAlgn="base" hangingPunct="0">
        <a:spcBef>
          <a:spcPct val="20000"/>
        </a:spcBef>
        <a:spcAft>
          <a:spcPct val="0"/>
        </a:spcAft>
        <a:buFont typeface="Arial" charset="0"/>
        <a:buChar char="–"/>
        <a:defRPr sz="2735" kern="1200">
          <a:solidFill>
            <a:schemeClr val="tx1"/>
          </a:solidFill>
          <a:latin typeface="+mn-lt"/>
          <a:ea typeface="ＭＳ Ｐゴシック" pitchFamily="-128" charset="-128"/>
          <a:cs typeface="+mn-cs"/>
        </a:defRPr>
      </a:lvl2pPr>
      <a:lvl3pPr marL="1113625" indent="-218523" algn="l" defTabSz="442648" rtl="0" eaLnBrk="0" fontAlgn="base" hangingPunct="0">
        <a:spcBef>
          <a:spcPct val="20000"/>
        </a:spcBef>
        <a:spcAft>
          <a:spcPct val="0"/>
        </a:spcAft>
        <a:buFont typeface="Arial" charset="0"/>
        <a:buChar char="•"/>
        <a:defRPr sz="2382" kern="1200">
          <a:solidFill>
            <a:schemeClr val="tx1"/>
          </a:solidFill>
          <a:latin typeface="+mn-lt"/>
          <a:ea typeface="ＭＳ Ｐゴシック" pitchFamily="-128" charset="-128"/>
          <a:cs typeface="+mn-cs"/>
        </a:defRPr>
      </a:lvl3pPr>
      <a:lvl4pPr marL="1559075" indent="-218523" algn="l" defTabSz="442648" rtl="0" eaLnBrk="0" fontAlgn="base" hangingPunct="0">
        <a:spcBef>
          <a:spcPct val="20000"/>
        </a:spcBef>
        <a:spcAft>
          <a:spcPct val="0"/>
        </a:spcAft>
        <a:buFont typeface="Arial" charset="0"/>
        <a:buChar char="–"/>
        <a:defRPr sz="1941" kern="1200">
          <a:solidFill>
            <a:schemeClr val="tx1"/>
          </a:solidFill>
          <a:latin typeface="+mn-lt"/>
          <a:ea typeface="ＭＳ Ｐゴシック" pitchFamily="-128" charset="-128"/>
          <a:cs typeface="+mn-cs"/>
        </a:defRPr>
      </a:lvl4pPr>
      <a:lvl5pPr marL="2005925" indent="-218523" algn="l" defTabSz="442648" rtl="0" eaLnBrk="0" fontAlgn="base" hangingPunct="0">
        <a:spcBef>
          <a:spcPct val="20000"/>
        </a:spcBef>
        <a:spcAft>
          <a:spcPct val="0"/>
        </a:spcAft>
        <a:buFont typeface="Arial" charset="0"/>
        <a:buChar char="»"/>
        <a:defRPr sz="1941" kern="1200">
          <a:solidFill>
            <a:schemeClr val="tx1"/>
          </a:solidFill>
          <a:latin typeface="+mn-lt"/>
          <a:ea typeface="ＭＳ Ｐゴシック" pitchFamily="-128" charset="-128"/>
          <a:cs typeface="+mn-cs"/>
        </a:defRPr>
      </a:lvl5pPr>
      <a:lvl6pPr marL="2454664" indent="-223171" algn="l" defTabSz="446309" rtl="0" eaLnBrk="1" latinLnBrk="0" hangingPunct="1">
        <a:spcBef>
          <a:spcPct val="20000"/>
        </a:spcBef>
        <a:buFont typeface="Arial"/>
        <a:buChar char="•"/>
        <a:defRPr sz="1941" kern="1200">
          <a:solidFill>
            <a:schemeClr val="tx1"/>
          </a:solidFill>
          <a:latin typeface="+mn-lt"/>
          <a:ea typeface="+mn-ea"/>
          <a:cs typeface="+mn-cs"/>
        </a:defRPr>
      </a:lvl6pPr>
      <a:lvl7pPr marL="2900970" indent="-223171" algn="l" defTabSz="446309" rtl="0" eaLnBrk="1" latinLnBrk="0" hangingPunct="1">
        <a:spcBef>
          <a:spcPct val="20000"/>
        </a:spcBef>
        <a:buFont typeface="Arial"/>
        <a:buChar char="•"/>
        <a:defRPr sz="1941" kern="1200">
          <a:solidFill>
            <a:schemeClr val="tx1"/>
          </a:solidFill>
          <a:latin typeface="+mn-lt"/>
          <a:ea typeface="+mn-ea"/>
          <a:cs typeface="+mn-cs"/>
        </a:defRPr>
      </a:lvl7pPr>
      <a:lvl8pPr marL="3347269" indent="-223171" algn="l" defTabSz="446309" rtl="0" eaLnBrk="1" latinLnBrk="0" hangingPunct="1">
        <a:spcBef>
          <a:spcPct val="20000"/>
        </a:spcBef>
        <a:buFont typeface="Arial"/>
        <a:buChar char="•"/>
        <a:defRPr sz="1941" kern="1200">
          <a:solidFill>
            <a:schemeClr val="tx1"/>
          </a:solidFill>
          <a:latin typeface="+mn-lt"/>
          <a:ea typeface="+mn-ea"/>
          <a:cs typeface="+mn-cs"/>
        </a:defRPr>
      </a:lvl8pPr>
      <a:lvl9pPr marL="3793573" indent="-223171" algn="l" defTabSz="446309"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6309" rtl="0" eaLnBrk="1" latinLnBrk="0" hangingPunct="1">
        <a:defRPr sz="1765" kern="1200">
          <a:solidFill>
            <a:schemeClr val="tx1"/>
          </a:solidFill>
          <a:latin typeface="+mn-lt"/>
          <a:ea typeface="+mn-ea"/>
          <a:cs typeface="+mn-cs"/>
        </a:defRPr>
      </a:lvl1pPr>
      <a:lvl2pPr marL="446309" algn="l" defTabSz="446309" rtl="0" eaLnBrk="1" latinLnBrk="0" hangingPunct="1">
        <a:defRPr sz="1765" kern="1200">
          <a:solidFill>
            <a:schemeClr val="tx1"/>
          </a:solidFill>
          <a:latin typeface="+mn-lt"/>
          <a:ea typeface="+mn-ea"/>
          <a:cs typeface="+mn-cs"/>
        </a:defRPr>
      </a:lvl2pPr>
      <a:lvl3pPr marL="892609" algn="l" defTabSz="446309" rtl="0" eaLnBrk="1" latinLnBrk="0" hangingPunct="1">
        <a:defRPr sz="1765" kern="1200">
          <a:solidFill>
            <a:schemeClr val="tx1"/>
          </a:solidFill>
          <a:latin typeface="+mn-lt"/>
          <a:ea typeface="+mn-ea"/>
          <a:cs typeface="+mn-cs"/>
        </a:defRPr>
      </a:lvl3pPr>
      <a:lvl4pPr marL="1338911" algn="l" defTabSz="446309" rtl="0" eaLnBrk="1" latinLnBrk="0" hangingPunct="1">
        <a:defRPr sz="1765" kern="1200">
          <a:solidFill>
            <a:schemeClr val="tx1"/>
          </a:solidFill>
          <a:latin typeface="+mn-lt"/>
          <a:ea typeface="+mn-ea"/>
          <a:cs typeface="+mn-cs"/>
        </a:defRPr>
      </a:lvl4pPr>
      <a:lvl5pPr marL="1785212" algn="l" defTabSz="446309" rtl="0" eaLnBrk="1" latinLnBrk="0" hangingPunct="1">
        <a:defRPr sz="1765" kern="1200">
          <a:solidFill>
            <a:schemeClr val="tx1"/>
          </a:solidFill>
          <a:latin typeface="+mn-lt"/>
          <a:ea typeface="+mn-ea"/>
          <a:cs typeface="+mn-cs"/>
        </a:defRPr>
      </a:lvl5pPr>
      <a:lvl6pPr marL="2231515" algn="l" defTabSz="446309" rtl="0" eaLnBrk="1" latinLnBrk="0" hangingPunct="1">
        <a:defRPr sz="1765" kern="1200">
          <a:solidFill>
            <a:schemeClr val="tx1"/>
          </a:solidFill>
          <a:latin typeface="+mn-lt"/>
          <a:ea typeface="+mn-ea"/>
          <a:cs typeface="+mn-cs"/>
        </a:defRPr>
      </a:lvl6pPr>
      <a:lvl7pPr marL="2677814" algn="l" defTabSz="446309" rtl="0" eaLnBrk="1" latinLnBrk="0" hangingPunct="1">
        <a:defRPr sz="1765" kern="1200">
          <a:solidFill>
            <a:schemeClr val="tx1"/>
          </a:solidFill>
          <a:latin typeface="+mn-lt"/>
          <a:ea typeface="+mn-ea"/>
          <a:cs typeface="+mn-cs"/>
        </a:defRPr>
      </a:lvl7pPr>
      <a:lvl8pPr marL="3124119" algn="l" defTabSz="446309" rtl="0" eaLnBrk="1" latinLnBrk="0" hangingPunct="1">
        <a:defRPr sz="1765" kern="1200">
          <a:solidFill>
            <a:schemeClr val="tx1"/>
          </a:solidFill>
          <a:latin typeface="+mn-lt"/>
          <a:ea typeface="+mn-ea"/>
          <a:cs typeface="+mn-cs"/>
        </a:defRPr>
      </a:lvl8pPr>
      <a:lvl9pPr marL="3570422" algn="l" defTabSz="446309" rtl="0" eaLnBrk="1" latinLnBrk="0" hangingPunct="1">
        <a:defRPr sz="17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554182" y="242329"/>
            <a:ext cx="9977198" cy="100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12" tIns="45604" rIns="91212" bIns="45604"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nvPr>
        </p:nvSpPr>
        <p:spPr bwMode="auto">
          <a:xfrm>
            <a:off x="554182" y="1411943"/>
            <a:ext cx="9977198" cy="3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12" tIns="45604" rIns="91212" bIns="456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54182" y="5510492"/>
            <a:ext cx="2586182" cy="420221"/>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212" tIns="45604" rIns="91212" bIns="45604" numCol="1" anchor="t" anchorCtr="0" compatLnSpc="1">
            <a:prstTxWarp prst="textNoShape">
              <a:avLst/>
            </a:prstTxWarp>
          </a:bodyPr>
          <a:lstStyle>
            <a:lvl1pPr defTabSz="896790" eaLnBrk="1" hangingPunct="1">
              <a:defRPr sz="1235">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786909" y="5510492"/>
            <a:ext cx="3509818" cy="420221"/>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212" tIns="45604" rIns="91212" bIns="45604" numCol="1" anchor="t" anchorCtr="0" compatLnSpc="1">
            <a:prstTxWarp prst="textNoShape">
              <a:avLst/>
            </a:prstTxWarp>
          </a:bodyPr>
          <a:lstStyle>
            <a:lvl1pPr algn="ctr" defTabSz="896790" eaLnBrk="1" hangingPunct="1">
              <a:defRPr sz="1235">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943274" y="5510492"/>
            <a:ext cx="2588107" cy="420221"/>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212" tIns="45604" rIns="91212" bIns="45604" numCol="1" anchor="t" anchorCtr="0" compatLnSpc="1">
            <a:prstTxWarp prst="textNoShape">
              <a:avLst/>
            </a:prstTxWarp>
          </a:bodyPr>
          <a:lstStyle>
            <a:lvl1pPr algn="r" defTabSz="896503" eaLnBrk="1" hangingPunct="1">
              <a:defRPr sz="1235" smtClean="0">
                <a:solidFill>
                  <a:srgbClr val="000000"/>
                </a:solidFill>
              </a:defRPr>
            </a:lvl1pPr>
          </a:lstStyle>
          <a:p>
            <a:pPr>
              <a:defRPr/>
            </a:pPr>
            <a:fld id="{193CE971-F6AE-3D46-B99F-9583DA55B1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Lst>
  <p:txStyles>
    <p:titleStyle>
      <a:lvl1pPr algn="ctr" rtl="0" eaLnBrk="0" fontAlgn="base" hangingPunct="0">
        <a:spcBef>
          <a:spcPct val="0"/>
        </a:spcBef>
        <a:spcAft>
          <a:spcPct val="0"/>
        </a:spcAft>
        <a:defRPr sz="3794">
          <a:solidFill>
            <a:schemeClr val="tx2"/>
          </a:solidFill>
          <a:latin typeface="+mj-lt"/>
          <a:ea typeface="+mj-ea"/>
          <a:cs typeface="ＭＳ Ｐゴシック" charset="0"/>
        </a:defRPr>
      </a:lvl1pPr>
      <a:lvl2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794">
          <a:solidFill>
            <a:schemeClr val="tx2"/>
          </a:solidFill>
          <a:latin typeface="Arial" charset="0"/>
          <a:ea typeface="ＭＳ Ｐゴシック" charset="0"/>
          <a:cs typeface="ＭＳ Ｐゴシック" charset="0"/>
        </a:defRPr>
      </a:lvl5pPr>
      <a:lvl6pPr marL="402389" algn="ctr" rtl="0" fontAlgn="base">
        <a:spcBef>
          <a:spcPct val="0"/>
        </a:spcBef>
        <a:spcAft>
          <a:spcPct val="0"/>
        </a:spcAft>
        <a:defRPr sz="3794">
          <a:solidFill>
            <a:schemeClr val="tx2"/>
          </a:solidFill>
          <a:latin typeface="Arial" charset="0"/>
          <a:ea typeface="ＭＳ Ｐゴシック" charset="0"/>
        </a:defRPr>
      </a:lvl6pPr>
      <a:lvl7pPr marL="804776" algn="ctr" rtl="0" fontAlgn="base">
        <a:spcBef>
          <a:spcPct val="0"/>
        </a:spcBef>
        <a:spcAft>
          <a:spcPct val="0"/>
        </a:spcAft>
        <a:defRPr sz="3794">
          <a:solidFill>
            <a:schemeClr val="tx2"/>
          </a:solidFill>
          <a:latin typeface="Arial" charset="0"/>
          <a:ea typeface="ＭＳ Ｐゴシック" charset="0"/>
        </a:defRPr>
      </a:lvl7pPr>
      <a:lvl8pPr marL="1207167" algn="ctr" rtl="0" fontAlgn="base">
        <a:spcBef>
          <a:spcPct val="0"/>
        </a:spcBef>
        <a:spcAft>
          <a:spcPct val="0"/>
        </a:spcAft>
        <a:defRPr sz="3794">
          <a:solidFill>
            <a:schemeClr val="tx2"/>
          </a:solidFill>
          <a:latin typeface="Arial" charset="0"/>
          <a:ea typeface="ＭＳ Ｐゴシック" charset="0"/>
        </a:defRPr>
      </a:lvl8pPr>
      <a:lvl9pPr marL="1609557" algn="ctr" rtl="0" fontAlgn="base">
        <a:spcBef>
          <a:spcPct val="0"/>
        </a:spcBef>
        <a:spcAft>
          <a:spcPct val="0"/>
        </a:spcAft>
        <a:defRPr sz="3794">
          <a:solidFill>
            <a:schemeClr val="tx2"/>
          </a:solidFill>
          <a:latin typeface="Arial" charset="0"/>
          <a:ea typeface="ＭＳ Ｐゴシック" charset="0"/>
        </a:defRPr>
      </a:lvl9pPr>
    </p:titleStyle>
    <p:bodyStyle>
      <a:lvl1pPr marL="299768" indent="-299768" algn="l" rtl="0" eaLnBrk="0" fontAlgn="base" hangingPunct="0">
        <a:spcBef>
          <a:spcPct val="20000"/>
        </a:spcBef>
        <a:spcAft>
          <a:spcPct val="0"/>
        </a:spcAft>
        <a:buChar char="•"/>
        <a:defRPr sz="2824">
          <a:solidFill>
            <a:schemeClr val="tx1"/>
          </a:solidFill>
          <a:latin typeface="+mn-lt"/>
          <a:ea typeface="+mn-ea"/>
          <a:cs typeface="ＭＳ Ｐゴシック" charset="0"/>
        </a:defRPr>
      </a:lvl1pPr>
      <a:lvl2pPr marL="651366" indent="-249340" algn="l" rtl="0" eaLnBrk="0" fontAlgn="base" hangingPunct="0">
        <a:spcBef>
          <a:spcPct val="20000"/>
        </a:spcBef>
        <a:spcAft>
          <a:spcPct val="0"/>
        </a:spcAft>
        <a:buChar char="–"/>
        <a:defRPr sz="2471">
          <a:solidFill>
            <a:schemeClr val="tx1"/>
          </a:solidFill>
          <a:latin typeface="+mn-lt"/>
          <a:ea typeface="+mn-ea"/>
        </a:defRPr>
      </a:lvl2pPr>
      <a:lvl3pPr marL="1005764" indent="-200313" algn="l" rtl="0" eaLnBrk="0" fontAlgn="base" hangingPunct="0">
        <a:spcBef>
          <a:spcPct val="20000"/>
        </a:spcBef>
        <a:spcAft>
          <a:spcPct val="0"/>
        </a:spcAft>
        <a:buChar char="•"/>
        <a:defRPr sz="2206">
          <a:solidFill>
            <a:schemeClr val="tx1"/>
          </a:solidFill>
          <a:latin typeface="+mn-lt"/>
          <a:ea typeface="+mn-ea"/>
        </a:defRPr>
      </a:lvl3pPr>
      <a:lvl4pPr marL="1406389" indent="-200313" algn="l" rtl="0" eaLnBrk="0" fontAlgn="base" hangingPunct="0">
        <a:spcBef>
          <a:spcPct val="20000"/>
        </a:spcBef>
        <a:spcAft>
          <a:spcPct val="0"/>
        </a:spcAft>
        <a:buChar char="–"/>
        <a:defRPr>
          <a:solidFill>
            <a:schemeClr val="tx1"/>
          </a:solidFill>
          <a:latin typeface="+mn-lt"/>
          <a:ea typeface="+mn-ea"/>
        </a:defRPr>
      </a:lvl4pPr>
      <a:lvl5pPr marL="1809815" indent="-200313" algn="l" rtl="0" eaLnBrk="0" fontAlgn="base" hangingPunct="0">
        <a:spcBef>
          <a:spcPct val="20000"/>
        </a:spcBef>
        <a:spcAft>
          <a:spcPct val="0"/>
        </a:spcAft>
        <a:buChar char="»"/>
        <a:defRPr>
          <a:solidFill>
            <a:schemeClr val="tx1"/>
          </a:solidFill>
          <a:latin typeface="+mn-lt"/>
          <a:ea typeface="+mn-ea"/>
        </a:defRPr>
      </a:lvl5pPr>
      <a:lvl6pPr marL="2213149" indent="-201194" algn="l" rtl="0" fontAlgn="base">
        <a:spcBef>
          <a:spcPct val="20000"/>
        </a:spcBef>
        <a:spcAft>
          <a:spcPct val="0"/>
        </a:spcAft>
        <a:buChar char="»"/>
        <a:defRPr sz="1765">
          <a:solidFill>
            <a:schemeClr val="tx1"/>
          </a:solidFill>
          <a:latin typeface="+mn-lt"/>
          <a:ea typeface="+mn-ea"/>
        </a:defRPr>
      </a:lvl6pPr>
      <a:lvl7pPr marL="2615533" indent="-201194" algn="l" rtl="0" fontAlgn="base">
        <a:spcBef>
          <a:spcPct val="20000"/>
        </a:spcBef>
        <a:spcAft>
          <a:spcPct val="0"/>
        </a:spcAft>
        <a:buChar char="»"/>
        <a:defRPr sz="1765">
          <a:solidFill>
            <a:schemeClr val="tx1"/>
          </a:solidFill>
          <a:latin typeface="+mn-lt"/>
          <a:ea typeface="+mn-ea"/>
        </a:defRPr>
      </a:lvl7pPr>
      <a:lvl8pPr marL="3017932" indent="-201194" algn="l" rtl="0" fontAlgn="base">
        <a:spcBef>
          <a:spcPct val="20000"/>
        </a:spcBef>
        <a:spcAft>
          <a:spcPct val="0"/>
        </a:spcAft>
        <a:buChar char="»"/>
        <a:defRPr sz="1765">
          <a:solidFill>
            <a:schemeClr val="tx1"/>
          </a:solidFill>
          <a:latin typeface="+mn-lt"/>
          <a:ea typeface="+mn-ea"/>
        </a:defRPr>
      </a:lvl8pPr>
      <a:lvl9pPr marL="3420312" indent="-201194" algn="l" rtl="0" fontAlgn="base">
        <a:spcBef>
          <a:spcPct val="20000"/>
        </a:spcBef>
        <a:spcAft>
          <a:spcPct val="0"/>
        </a:spcAft>
        <a:buChar char="»"/>
        <a:defRPr sz="1765">
          <a:solidFill>
            <a:schemeClr val="tx1"/>
          </a:solidFill>
          <a:latin typeface="+mn-lt"/>
          <a:ea typeface="+mn-ea"/>
        </a:defRPr>
      </a:lvl9pPr>
    </p:bodyStyle>
    <p:otherStyle>
      <a:defPPr>
        <a:defRPr lang="en-US"/>
      </a:defPPr>
      <a:lvl1pPr marL="0" algn="l" defTabSz="402389" rtl="0" eaLnBrk="1" latinLnBrk="0" hangingPunct="1">
        <a:defRPr sz="1588" kern="1200">
          <a:solidFill>
            <a:schemeClr val="tx1"/>
          </a:solidFill>
          <a:latin typeface="+mn-lt"/>
          <a:ea typeface="+mn-ea"/>
          <a:cs typeface="+mn-cs"/>
        </a:defRPr>
      </a:lvl1pPr>
      <a:lvl2pPr marL="402389" algn="l" defTabSz="402389" rtl="0" eaLnBrk="1" latinLnBrk="0" hangingPunct="1">
        <a:defRPr sz="1588" kern="1200">
          <a:solidFill>
            <a:schemeClr val="tx1"/>
          </a:solidFill>
          <a:latin typeface="+mn-lt"/>
          <a:ea typeface="+mn-ea"/>
          <a:cs typeface="+mn-cs"/>
        </a:defRPr>
      </a:lvl2pPr>
      <a:lvl3pPr marL="804776" algn="l" defTabSz="402389" rtl="0" eaLnBrk="1" latinLnBrk="0" hangingPunct="1">
        <a:defRPr sz="1588" kern="1200">
          <a:solidFill>
            <a:schemeClr val="tx1"/>
          </a:solidFill>
          <a:latin typeface="+mn-lt"/>
          <a:ea typeface="+mn-ea"/>
          <a:cs typeface="+mn-cs"/>
        </a:defRPr>
      </a:lvl3pPr>
      <a:lvl4pPr marL="1207167" algn="l" defTabSz="402389" rtl="0" eaLnBrk="1" latinLnBrk="0" hangingPunct="1">
        <a:defRPr sz="1588" kern="1200">
          <a:solidFill>
            <a:schemeClr val="tx1"/>
          </a:solidFill>
          <a:latin typeface="+mn-lt"/>
          <a:ea typeface="+mn-ea"/>
          <a:cs typeface="+mn-cs"/>
        </a:defRPr>
      </a:lvl4pPr>
      <a:lvl5pPr marL="1609557" algn="l" defTabSz="402389" rtl="0" eaLnBrk="1" latinLnBrk="0" hangingPunct="1">
        <a:defRPr sz="1588" kern="1200">
          <a:solidFill>
            <a:schemeClr val="tx1"/>
          </a:solidFill>
          <a:latin typeface="+mn-lt"/>
          <a:ea typeface="+mn-ea"/>
          <a:cs typeface="+mn-cs"/>
        </a:defRPr>
      </a:lvl5pPr>
      <a:lvl6pPr marL="2011950" algn="l" defTabSz="402389" rtl="0" eaLnBrk="1" latinLnBrk="0" hangingPunct="1">
        <a:defRPr sz="1588" kern="1200">
          <a:solidFill>
            <a:schemeClr val="tx1"/>
          </a:solidFill>
          <a:latin typeface="+mn-lt"/>
          <a:ea typeface="+mn-ea"/>
          <a:cs typeface="+mn-cs"/>
        </a:defRPr>
      </a:lvl6pPr>
      <a:lvl7pPr marL="2414339" algn="l" defTabSz="402389" rtl="0" eaLnBrk="1" latinLnBrk="0" hangingPunct="1">
        <a:defRPr sz="1588" kern="1200">
          <a:solidFill>
            <a:schemeClr val="tx1"/>
          </a:solidFill>
          <a:latin typeface="+mn-lt"/>
          <a:ea typeface="+mn-ea"/>
          <a:cs typeface="+mn-cs"/>
        </a:defRPr>
      </a:lvl7pPr>
      <a:lvl8pPr marL="2816728" algn="l" defTabSz="402389" rtl="0" eaLnBrk="1" latinLnBrk="0" hangingPunct="1">
        <a:defRPr sz="1588" kern="1200">
          <a:solidFill>
            <a:schemeClr val="tx1"/>
          </a:solidFill>
          <a:latin typeface="+mn-lt"/>
          <a:ea typeface="+mn-ea"/>
          <a:cs typeface="+mn-cs"/>
        </a:defRPr>
      </a:lvl8pPr>
      <a:lvl9pPr marL="3219117" algn="l" defTabSz="402389"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89035" tIns="44524" rIns="89035" bIns="44524" rtlCol="0" anchor="ctr">
            <a:normAutofit/>
          </a:bodyPr>
          <a:lstStyle/>
          <a:p>
            <a:r>
              <a:rPr lang="en-US"/>
              <a:t>Click to edit Master title style</a:t>
            </a:r>
          </a:p>
        </p:txBody>
      </p:sp>
      <p:sp>
        <p:nvSpPr>
          <p:cNvPr id="3" name="Text Placeholder 2"/>
          <p:cNvSpPr>
            <a:spLocks noGrp="1"/>
          </p:cNvSpPr>
          <p:nvPr>
            <p:ph type="body" idx="1"/>
          </p:nvPr>
        </p:nvSpPr>
        <p:spPr>
          <a:xfrm>
            <a:off x="609600" y="1600287"/>
            <a:ext cx="10972800" cy="4525962"/>
          </a:xfrm>
          <a:prstGeom prst="rect">
            <a:avLst/>
          </a:prstGeom>
        </p:spPr>
        <p:txBody>
          <a:bodyPr vert="horz" lIns="89035" tIns="44524" rIns="89035" bIns="44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6"/>
          </a:xfrm>
          <a:prstGeom prst="rect">
            <a:avLst/>
          </a:prstGeom>
        </p:spPr>
        <p:txBody>
          <a:bodyPr vert="horz" lIns="89035" tIns="44524" rIns="89035" bIns="44524" rtlCol="0" anchor="ctr"/>
          <a:lstStyle>
            <a:lvl1pPr algn="l">
              <a:defRPr sz="1068">
                <a:solidFill>
                  <a:schemeClr val="tx1">
                    <a:tint val="75000"/>
                  </a:schemeClr>
                </a:solidFill>
              </a:defRPr>
            </a:lvl1pPr>
          </a:lstStyle>
          <a:p>
            <a:pPr defTabSz="432027" eaLnBrk="1" fontAlgn="auto" hangingPunct="1">
              <a:spcBef>
                <a:spcPts val="0"/>
              </a:spcBef>
              <a:spcAft>
                <a:spcPts val="0"/>
              </a:spcAft>
            </a:pPr>
            <a:fld id="{CD7C462E-ED4A-5E4B-A119-0BBD69A640B1}" type="datetimeFigureOut">
              <a:rPr lang="en-US" smtClean="0">
                <a:solidFill>
                  <a:prstClr val="black">
                    <a:tint val="75000"/>
                  </a:prstClr>
                </a:solidFill>
                <a:latin typeface="Calibri"/>
                <a:ea typeface=""/>
              </a:rPr>
              <a:pPr defTabSz="432027" eaLnBrk="1" fontAlgn="auto" hangingPunct="1">
                <a:spcBef>
                  <a:spcPts val="0"/>
                </a:spcBef>
                <a:spcAft>
                  <a:spcPts val="0"/>
                </a:spcAft>
              </a:pPr>
              <a:t>10/6/24</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4165600" y="6356353"/>
            <a:ext cx="3860800" cy="365126"/>
          </a:xfrm>
          <a:prstGeom prst="rect">
            <a:avLst/>
          </a:prstGeom>
        </p:spPr>
        <p:txBody>
          <a:bodyPr vert="horz" lIns="89035" tIns="44524" rIns="89035" bIns="44524" rtlCol="0" anchor="ctr"/>
          <a:lstStyle>
            <a:lvl1pPr algn="ctr">
              <a:defRPr sz="1068">
                <a:solidFill>
                  <a:schemeClr val="tx1">
                    <a:tint val="75000"/>
                  </a:schemeClr>
                </a:solidFill>
              </a:defRPr>
            </a:lvl1pPr>
          </a:lstStyle>
          <a:p>
            <a:pPr defTabSz="432027"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8737600" y="6356353"/>
            <a:ext cx="2844800" cy="365126"/>
          </a:xfrm>
          <a:prstGeom prst="rect">
            <a:avLst/>
          </a:prstGeom>
        </p:spPr>
        <p:txBody>
          <a:bodyPr vert="horz" lIns="89035" tIns="44524" rIns="89035" bIns="44524" rtlCol="0" anchor="ctr"/>
          <a:lstStyle>
            <a:lvl1pPr algn="r">
              <a:defRPr sz="1068">
                <a:solidFill>
                  <a:schemeClr val="tx1">
                    <a:tint val="75000"/>
                  </a:schemeClr>
                </a:solidFill>
              </a:defRPr>
            </a:lvl1pPr>
          </a:lstStyle>
          <a:p>
            <a:pPr defTabSz="432027" eaLnBrk="1" fontAlgn="auto" hangingPunct="1">
              <a:spcBef>
                <a:spcPts val="0"/>
              </a:spcBef>
              <a:spcAft>
                <a:spcPts val="0"/>
              </a:spcAft>
            </a:pPr>
            <a:fld id="{3BE816A2-E2C1-8544-80A1-E43DFDE08E1A}" type="slidenum">
              <a:rPr lang="en-US" smtClean="0">
                <a:solidFill>
                  <a:prstClr val="black">
                    <a:tint val="75000"/>
                  </a:prstClr>
                </a:solidFill>
                <a:latin typeface="Calibri"/>
                <a:ea typeface=""/>
              </a:rPr>
              <a:pPr defTabSz="432027"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100648295"/>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xStyles>
    <p:titleStyle>
      <a:lvl1pPr algn="ctr" defTabSz="432027" rtl="0" eaLnBrk="1" latinLnBrk="0" hangingPunct="1">
        <a:spcBef>
          <a:spcPct val="0"/>
        </a:spcBef>
        <a:buNone/>
        <a:defRPr sz="4271" kern="1200">
          <a:solidFill>
            <a:schemeClr val="tx1"/>
          </a:solidFill>
          <a:latin typeface="+mj-lt"/>
          <a:ea typeface="+mj-ea"/>
          <a:cs typeface="+mj-cs"/>
        </a:defRPr>
      </a:lvl1pPr>
    </p:titleStyle>
    <p:bodyStyle>
      <a:lvl1pPr marL="324014" indent="-324014" algn="l" defTabSz="432027" rtl="0" eaLnBrk="1" latinLnBrk="0" hangingPunct="1">
        <a:spcBef>
          <a:spcPct val="20000"/>
        </a:spcBef>
        <a:buFont typeface="Arial"/>
        <a:buChar char="•"/>
        <a:defRPr sz="3106" kern="1200">
          <a:solidFill>
            <a:schemeClr val="tx1"/>
          </a:solidFill>
          <a:latin typeface="+mn-lt"/>
          <a:ea typeface="+mn-ea"/>
          <a:cs typeface="+mn-cs"/>
        </a:defRPr>
      </a:lvl1pPr>
      <a:lvl2pPr marL="702022" indent="-270004" algn="l" defTabSz="432027" rtl="0" eaLnBrk="1" latinLnBrk="0" hangingPunct="1">
        <a:spcBef>
          <a:spcPct val="20000"/>
        </a:spcBef>
        <a:buFont typeface="Arial"/>
        <a:buChar char="–"/>
        <a:defRPr sz="2718" kern="1200">
          <a:solidFill>
            <a:schemeClr val="tx1"/>
          </a:solidFill>
          <a:latin typeface="+mn-lt"/>
          <a:ea typeface="+mn-ea"/>
          <a:cs typeface="+mn-cs"/>
        </a:defRPr>
      </a:lvl2pPr>
      <a:lvl3pPr marL="1080050" indent="-216034" algn="l" defTabSz="432027" rtl="0" eaLnBrk="1" latinLnBrk="0" hangingPunct="1">
        <a:spcBef>
          <a:spcPct val="20000"/>
        </a:spcBef>
        <a:buFont typeface="Arial"/>
        <a:buChar char="•"/>
        <a:defRPr sz="2330" kern="1200">
          <a:solidFill>
            <a:schemeClr val="tx1"/>
          </a:solidFill>
          <a:latin typeface="+mn-lt"/>
          <a:ea typeface="+mn-ea"/>
          <a:cs typeface="+mn-cs"/>
        </a:defRPr>
      </a:lvl3pPr>
      <a:lvl4pPr marL="1512059" indent="-216034" algn="l" defTabSz="432027" rtl="0" eaLnBrk="1" latinLnBrk="0" hangingPunct="1">
        <a:spcBef>
          <a:spcPct val="20000"/>
        </a:spcBef>
        <a:buFont typeface="Arial"/>
        <a:buChar char="–"/>
        <a:defRPr sz="1941" kern="1200">
          <a:solidFill>
            <a:schemeClr val="tx1"/>
          </a:solidFill>
          <a:latin typeface="+mn-lt"/>
          <a:ea typeface="+mn-ea"/>
          <a:cs typeface="+mn-cs"/>
        </a:defRPr>
      </a:lvl4pPr>
      <a:lvl5pPr marL="1944081" indent="-216034" algn="l" defTabSz="432027" rtl="0" eaLnBrk="1" latinLnBrk="0" hangingPunct="1">
        <a:spcBef>
          <a:spcPct val="20000"/>
        </a:spcBef>
        <a:buFont typeface="Arial"/>
        <a:buChar char="»"/>
        <a:defRPr sz="1941" kern="1200">
          <a:solidFill>
            <a:schemeClr val="tx1"/>
          </a:solidFill>
          <a:latin typeface="+mn-lt"/>
          <a:ea typeface="+mn-ea"/>
          <a:cs typeface="+mn-cs"/>
        </a:defRPr>
      </a:lvl5pPr>
      <a:lvl6pPr marL="2376102" indent="-216034" algn="l" defTabSz="432027" rtl="0" eaLnBrk="1" latinLnBrk="0" hangingPunct="1">
        <a:spcBef>
          <a:spcPct val="20000"/>
        </a:spcBef>
        <a:buFont typeface="Arial"/>
        <a:buChar char="•"/>
        <a:defRPr sz="1941" kern="1200">
          <a:solidFill>
            <a:schemeClr val="tx1"/>
          </a:solidFill>
          <a:latin typeface="+mn-lt"/>
          <a:ea typeface="+mn-ea"/>
          <a:cs typeface="+mn-cs"/>
        </a:defRPr>
      </a:lvl6pPr>
      <a:lvl7pPr marL="2808122" indent="-216034" algn="l" defTabSz="432027" rtl="0" eaLnBrk="1" latinLnBrk="0" hangingPunct="1">
        <a:spcBef>
          <a:spcPct val="20000"/>
        </a:spcBef>
        <a:buFont typeface="Arial"/>
        <a:buChar char="•"/>
        <a:defRPr sz="1941" kern="1200">
          <a:solidFill>
            <a:schemeClr val="tx1"/>
          </a:solidFill>
          <a:latin typeface="+mn-lt"/>
          <a:ea typeface="+mn-ea"/>
          <a:cs typeface="+mn-cs"/>
        </a:defRPr>
      </a:lvl7pPr>
      <a:lvl8pPr marL="3240131" indent="-216034" algn="l" defTabSz="432027" rtl="0" eaLnBrk="1" latinLnBrk="0" hangingPunct="1">
        <a:spcBef>
          <a:spcPct val="20000"/>
        </a:spcBef>
        <a:buFont typeface="Arial"/>
        <a:buChar char="•"/>
        <a:defRPr sz="1941" kern="1200">
          <a:solidFill>
            <a:schemeClr val="tx1"/>
          </a:solidFill>
          <a:latin typeface="+mn-lt"/>
          <a:ea typeface="+mn-ea"/>
          <a:cs typeface="+mn-cs"/>
        </a:defRPr>
      </a:lvl8pPr>
      <a:lvl9pPr marL="3672160" indent="-216034" algn="l" defTabSz="432027"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32027" rtl="0" eaLnBrk="1" latinLnBrk="0" hangingPunct="1">
        <a:defRPr sz="1747" kern="1200">
          <a:solidFill>
            <a:schemeClr val="tx1"/>
          </a:solidFill>
          <a:latin typeface="+mn-lt"/>
          <a:ea typeface="+mn-ea"/>
          <a:cs typeface="+mn-cs"/>
        </a:defRPr>
      </a:lvl1pPr>
      <a:lvl2pPr marL="432027" algn="l" defTabSz="432027" rtl="0" eaLnBrk="1" latinLnBrk="0" hangingPunct="1">
        <a:defRPr sz="1747" kern="1200">
          <a:solidFill>
            <a:schemeClr val="tx1"/>
          </a:solidFill>
          <a:latin typeface="+mn-lt"/>
          <a:ea typeface="+mn-ea"/>
          <a:cs typeface="+mn-cs"/>
        </a:defRPr>
      </a:lvl2pPr>
      <a:lvl3pPr marL="864037" algn="l" defTabSz="432027" rtl="0" eaLnBrk="1" latinLnBrk="0" hangingPunct="1">
        <a:defRPr sz="1747" kern="1200">
          <a:solidFill>
            <a:schemeClr val="tx1"/>
          </a:solidFill>
          <a:latin typeface="+mn-lt"/>
          <a:ea typeface="+mn-ea"/>
          <a:cs typeface="+mn-cs"/>
        </a:defRPr>
      </a:lvl3pPr>
      <a:lvl4pPr marL="1296061" algn="l" defTabSz="432027" rtl="0" eaLnBrk="1" latinLnBrk="0" hangingPunct="1">
        <a:defRPr sz="1747" kern="1200">
          <a:solidFill>
            <a:schemeClr val="tx1"/>
          </a:solidFill>
          <a:latin typeface="+mn-lt"/>
          <a:ea typeface="+mn-ea"/>
          <a:cs typeface="+mn-cs"/>
        </a:defRPr>
      </a:lvl4pPr>
      <a:lvl5pPr marL="1728080" algn="l" defTabSz="432027" rtl="0" eaLnBrk="1" latinLnBrk="0" hangingPunct="1">
        <a:defRPr sz="1747" kern="1200">
          <a:solidFill>
            <a:schemeClr val="tx1"/>
          </a:solidFill>
          <a:latin typeface="+mn-lt"/>
          <a:ea typeface="+mn-ea"/>
          <a:cs typeface="+mn-cs"/>
        </a:defRPr>
      </a:lvl5pPr>
      <a:lvl6pPr marL="2160092" algn="l" defTabSz="432027" rtl="0" eaLnBrk="1" latinLnBrk="0" hangingPunct="1">
        <a:defRPr sz="1747" kern="1200">
          <a:solidFill>
            <a:schemeClr val="tx1"/>
          </a:solidFill>
          <a:latin typeface="+mn-lt"/>
          <a:ea typeface="+mn-ea"/>
          <a:cs typeface="+mn-cs"/>
        </a:defRPr>
      </a:lvl6pPr>
      <a:lvl7pPr marL="2592110" algn="l" defTabSz="432027" rtl="0" eaLnBrk="1" latinLnBrk="0" hangingPunct="1">
        <a:defRPr sz="1747" kern="1200">
          <a:solidFill>
            <a:schemeClr val="tx1"/>
          </a:solidFill>
          <a:latin typeface="+mn-lt"/>
          <a:ea typeface="+mn-ea"/>
          <a:cs typeface="+mn-cs"/>
        </a:defRPr>
      </a:lvl7pPr>
      <a:lvl8pPr marL="3024133" algn="l" defTabSz="432027" rtl="0" eaLnBrk="1" latinLnBrk="0" hangingPunct="1">
        <a:defRPr sz="1747" kern="1200">
          <a:solidFill>
            <a:schemeClr val="tx1"/>
          </a:solidFill>
          <a:latin typeface="+mn-lt"/>
          <a:ea typeface="+mn-ea"/>
          <a:cs typeface="+mn-cs"/>
        </a:defRPr>
      </a:lvl8pPr>
      <a:lvl9pPr marL="3456147" algn="l" defTabSz="432027" rtl="0" eaLnBrk="1" latinLnBrk="0" hangingPunct="1">
        <a:defRPr sz="17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10038" y="274544"/>
            <a:ext cx="10972031"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107" tIns="45059" rIns="90107" bIns="45059"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610038" y="1599643"/>
            <a:ext cx="10972031" cy="452717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107" tIns="45059" rIns="90107" bIns="450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024" y="6356537"/>
            <a:ext cx="2844031" cy="365592"/>
          </a:xfrm>
          <a:prstGeom prst="rect">
            <a:avLst/>
          </a:prstGeom>
        </p:spPr>
        <p:txBody>
          <a:bodyPr vert="horz" wrap="square" lIns="90107" tIns="45059" rIns="90107" bIns="45059" numCol="1" anchor="ctr" anchorCtr="0" compatLnSpc="1">
            <a:prstTxWarp prst="textNoShape">
              <a:avLst/>
            </a:prstTxWarp>
          </a:bodyPr>
          <a:lstStyle>
            <a:lvl1pPr>
              <a:defRPr sz="1200">
                <a:solidFill>
                  <a:srgbClr val="898989"/>
                </a:solidFill>
                <a:latin typeface="Calibri" charset="0"/>
              </a:defRPr>
            </a:lvl1pPr>
          </a:lstStyle>
          <a:p>
            <a:pPr defTabSz="910880">
              <a:defRPr/>
            </a:pPr>
            <a:fld id="{AB834888-A11C-0E46-97B4-504EC0D4A7D6}" type="datetime1">
              <a:rPr lang="en-US" smtClean="0"/>
              <a:pPr defTabSz="910880">
                <a:defRPr/>
              </a:pPr>
              <a:t>10/6/24</a:t>
            </a:fld>
            <a:endParaRPr lang="en-US"/>
          </a:p>
        </p:txBody>
      </p:sp>
      <p:sp>
        <p:nvSpPr>
          <p:cNvPr id="5" name="Footer Placeholder 4"/>
          <p:cNvSpPr>
            <a:spLocks noGrp="1"/>
          </p:cNvSpPr>
          <p:nvPr>
            <p:ph type="ftr" sz="quarter" idx="3"/>
          </p:nvPr>
        </p:nvSpPr>
        <p:spPr>
          <a:xfrm>
            <a:off x="4166038" y="6356537"/>
            <a:ext cx="3860031" cy="365592"/>
          </a:xfrm>
          <a:prstGeom prst="rect">
            <a:avLst/>
          </a:prstGeom>
        </p:spPr>
        <p:txBody>
          <a:bodyPr vert="horz" wrap="square" lIns="90107" tIns="45059" rIns="90107" bIns="45059" numCol="1" anchor="ctr" anchorCtr="0" compatLnSpc="1">
            <a:prstTxWarp prst="textNoShape">
              <a:avLst/>
            </a:prstTxWarp>
          </a:bodyPr>
          <a:lstStyle>
            <a:lvl1pPr algn="ctr">
              <a:defRPr sz="1200">
                <a:solidFill>
                  <a:srgbClr val="898989"/>
                </a:solidFill>
                <a:latin typeface="Calibri" charset="0"/>
              </a:defRPr>
            </a:lvl1pPr>
          </a:lstStyle>
          <a:p>
            <a:pPr defTabSz="910880">
              <a:defRPr/>
            </a:pPr>
            <a:endParaRPr lang="en-US"/>
          </a:p>
        </p:txBody>
      </p:sp>
      <p:sp>
        <p:nvSpPr>
          <p:cNvPr id="6" name="Slide Number Placeholder 5"/>
          <p:cNvSpPr>
            <a:spLocks noGrp="1"/>
          </p:cNvSpPr>
          <p:nvPr>
            <p:ph type="sldNum" sz="quarter" idx="4"/>
          </p:nvPr>
        </p:nvSpPr>
        <p:spPr>
          <a:xfrm>
            <a:off x="8738038" y="6356537"/>
            <a:ext cx="2844031" cy="365592"/>
          </a:xfrm>
          <a:prstGeom prst="rect">
            <a:avLst/>
          </a:prstGeom>
        </p:spPr>
        <p:txBody>
          <a:bodyPr vert="horz" wrap="square" lIns="90107" tIns="45059" rIns="90107" bIns="45059" numCol="1" anchor="ctr" anchorCtr="0" compatLnSpc="1">
            <a:prstTxWarp prst="textNoShape">
              <a:avLst/>
            </a:prstTxWarp>
          </a:bodyPr>
          <a:lstStyle>
            <a:lvl1pPr algn="r">
              <a:defRPr sz="1200">
                <a:solidFill>
                  <a:srgbClr val="898989"/>
                </a:solidFill>
                <a:latin typeface="Calibri" charset="0"/>
              </a:defRPr>
            </a:lvl1pPr>
          </a:lstStyle>
          <a:p>
            <a:pPr defTabSz="910880">
              <a:defRPr/>
            </a:pPr>
            <a:fld id="{62374FF7-4366-E94F-BE41-7ACAD5961505}" type="slidenum">
              <a:rPr lang="en-US" smtClean="0"/>
              <a:pPr defTabSz="910880">
                <a:defRPr/>
              </a:pPr>
              <a:t>‹#›</a:t>
            </a:fld>
            <a:endParaRPr lang="en-US"/>
          </a:p>
        </p:txBody>
      </p:sp>
    </p:spTree>
    <p:extLst>
      <p:ext uri="{BB962C8B-B14F-4D97-AF65-F5344CB8AC3E}">
        <p14:creationId xmlns:p14="http://schemas.microsoft.com/office/powerpoint/2010/main" val="2019428134"/>
      </p:ext>
    </p:extLst>
  </p:cSld>
  <p:clrMap bg1="lt1" tx1="dk1" bg2="lt2" tx2="dk2" accent1="accent1" accent2="accent2" accent3="accent3" accent4="accent4" accent5="accent5" accent6="accent6" hlink="hlink" folHlink="folHlink"/>
  <p:sldLayoutIdLst>
    <p:sldLayoutId id="2147485364" r:id="rId1"/>
    <p:sldLayoutId id="2147485365" r:id="rId2"/>
    <p:sldLayoutId id="2147485366" r:id="rId3"/>
  </p:sldLayoutIdLst>
  <p:txStyles>
    <p:titleStyle>
      <a:lvl1pPr algn="ctr" defTabSz="446710" rtl="0" eaLnBrk="0" fontAlgn="base" hangingPunct="0">
        <a:spcBef>
          <a:spcPct val="0"/>
        </a:spcBef>
        <a:spcAft>
          <a:spcPct val="0"/>
        </a:spcAft>
        <a:defRPr sz="4400" kern="1200">
          <a:solidFill>
            <a:schemeClr val="tx1"/>
          </a:solidFill>
          <a:latin typeface="+mj-lt"/>
          <a:ea typeface="ＭＳ Ｐゴシック" pitchFamily="-116" charset="-128"/>
          <a:cs typeface="ＭＳ Ｐゴシック" pitchFamily="-116" charset="-128"/>
        </a:defRPr>
      </a:lvl1pPr>
      <a:lvl2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2pPr>
      <a:lvl3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3pPr>
      <a:lvl4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4pPr>
      <a:lvl5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5pPr>
      <a:lvl6pPr marL="450532"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6pPr>
      <a:lvl7pPr marL="901059"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7pPr>
      <a:lvl8pPr marL="1351550"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8pPr>
      <a:lvl9pPr marL="1802064"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9pPr>
    </p:titleStyle>
    <p:bodyStyle>
      <a:lvl1pPr marL="334675" indent="-334675" algn="l" defTabSz="44671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6" charset="-128"/>
          <a:cs typeface="ＭＳ Ｐゴシック" pitchFamily="-116" charset="-128"/>
        </a:defRPr>
      </a:lvl1pPr>
      <a:lvl2pPr marL="730341" indent="-277953" algn="l" defTabSz="44671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6" charset="-128"/>
          <a:cs typeface="+mn-cs"/>
        </a:defRPr>
      </a:lvl2pPr>
      <a:lvl3pPr marL="1124597" indent="-222650" algn="l" defTabSz="44671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6" charset="-128"/>
          <a:cs typeface="+mn-cs"/>
        </a:defRPr>
      </a:lvl3pPr>
      <a:lvl4pPr marL="1572725" indent="-222650" algn="l" defTabSz="44671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6" charset="-128"/>
          <a:cs typeface="+mn-cs"/>
        </a:defRPr>
      </a:lvl4pPr>
      <a:lvl5pPr marL="2025107" indent="-222650" algn="l" defTabSz="44671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6" charset="-128"/>
          <a:cs typeface="+mn-cs"/>
        </a:defRPr>
      </a:lvl5pPr>
      <a:lvl6pPr marL="2477825" indent="-225290" algn="l" defTabSz="450532" rtl="0" eaLnBrk="1" latinLnBrk="0" hangingPunct="1">
        <a:spcBef>
          <a:spcPct val="20000"/>
        </a:spcBef>
        <a:buFont typeface="Arial"/>
        <a:buChar char="•"/>
        <a:defRPr sz="2000" kern="1200">
          <a:solidFill>
            <a:schemeClr val="tx1"/>
          </a:solidFill>
          <a:latin typeface="+mn-lt"/>
          <a:ea typeface="+mn-ea"/>
          <a:cs typeface="+mn-cs"/>
        </a:defRPr>
      </a:lvl6pPr>
      <a:lvl7pPr marL="2928341" indent="-225290" algn="l" defTabSz="450532" rtl="0" eaLnBrk="1" latinLnBrk="0" hangingPunct="1">
        <a:spcBef>
          <a:spcPct val="20000"/>
        </a:spcBef>
        <a:buFont typeface="Arial"/>
        <a:buChar char="•"/>
        <a:defRPr sz="2000" kern="1200">
          <a:solidFill>
            <a:schemeClr val="tx1"/>
          </a:solidFill>
          <a:latin typeface="+mn-lt"/>
          <a:ea typeface="+mn-ea"/>
          <a:cs typeface="+mn-cs"/>
        </a:defRPr>
      </a:lvl7pPr>
      <a:lvl8pPr marL="3378852" indent="-225290" algn="l" defTabSz="450532" rtl="0" eaLnBrk="1" latinLnBrk="0" hangingPunct="1">
        <a:spcBef>
          <a:spcPct val="20000"/>
        </a:spcBef>
        <a:buFont typeface="Arial"/>
        <a:buChar char="•"/>
        <a:defRPr sz="2000" kern="1200">
          <a:solidFill>
            <a:schemeClr val="tx1"/>
          </a:solidFill>
          <a:latin typeface="+mn-lt"/>
          <a:ea typeface="+mn-ea"/>
          <a:cs typeface="+mn-cs"/>
        </a:defRPr>
      </a:lvl8pPr>
      <a:lvl9pPr marL="3829366" indent="-225290" algn="l" defTabSz="45053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532" rtl="0" eaLnBrk="1" latinLnBrk="0" hangingPunct="1">
        <a:defRPr sz="1800" kern="1200">
          <a:solidFill>
            <a:schemeClr val="tx1"/>
          </a:solidFill>
          <a:latin typeface="+mn-lt"/>
          <a:ea typeface="+mn-ea"/>
          <a:cs typeface="+mn-cs"/>
        </a:defRPr>
      </a:lvl1pPr>
      <a:lvl2pPr marL="450532" algn="l" defTabSz="450532" rtl="0" eaLnBrk="1" latinLnBrk="0" hangingPunct="1">
        <a:defRPr sz="1800" kern="1200">
          <a:solidFill>
            <a:schemeClr val="tx1"/>
          </a:solidFill>
          <a:latin typeface="+mn-lt"/>
          <a:ea typeface="+mn-ea"/>
          <a:cs typeface="+mn-cs"/>
        </a:defRPr>
      </a:lvl2pPr>
      <a:lvl3pPr marL="901059" algn="l" defTabSz="450532" rtl="0" eaLnBrk="1" latinLnBrk="0" hangingPunct="1">
        <a:defRPr sz="1800" kern="1200">
          <a:solidFill>
            <a:schemeClr val="tx1"/>
          </a:solidFill>
          <a:latin typeface="+mn-lt"/>
          <a:ea typeface="+mn-ea"/>
          <a:cs typeface="+mn-cs"/>
        </a:defRPr>
      </a:lvl3pPr>
      <a:lvl4pPr marL="1351550" algn="l" defTabSz="450532" rtl="0" eaLnBrk="1" latinLnBrk="0" hangingPunct="1">
        <a:defRPr sz="1800" kern="1200">
          <a:solidFill>
            <a:schemeClr val="tx1"/>
          </a:solidFill>
          <a:latin typeface="+mn-lt"/>
          <a:ea typeface="+mn-ea"/>
          <a:cs typeface="+mn-cs"/>
        </a:defRPr>
      </a:lvl4pPr>
      <a:lvl5pPr marL="1802064" algn="l" defTabSz="450532" rtl="0" eaLnBrk="1" latinLnBrk="0" hangingPunct="1">
        <a:defRPr sz="1800" kern="1200">
          <a:solidFill>
            <a:schemeClr val="tx1"/>
          </a:solidFill>
          <a:latin typeface="+mn-lt"/>
          <a:ea typeface="+mn-ea"/>
          <a:cs typeface="+mn-cs"/>
        </a:defRPr>
      </a:lvl5pPr>
      <a:lvl6pPr marL="2252572" algn="l" defTabSz="450532" rtl="0" eaLnBrk="1" latinLnBrk="0" hangingPunct="1">
        <a:defRPr sz="1800" kern="1200">
          <a:solidFill>
            <a:schemeClr val="tx1"/>
          </a:solidFill>
          <a:latin typeface="+mn-lt"/>
          <a:ea typeface="+mn-ea"/>
          <a:cs typeface="+mn-cs"/>
        </a:defRPr>
      </a:lvl6pPr>
      <a:lvl7pPr marL="2703081" algn="l" defTabSz="450532" rtl="0" eaLnBrk="1" latinLnBrk="0" hangingPunct="1">
        <a:defRPr sz="1800" kern="1200">
          <a:solidFill>
            <a:schemeClr val="tx1"/>
          </a:solidFill>
          <a:latin typeface="+mn-lt"/>
          <a:ea typeface="+mn-ea"/>
          <a:cs typeface="+mn-cs"/>
        </a:defRPr>
      </a:lvl7pPr>
      <a:lvl8pPr marL="3153595" algn="l" defTabSz="450532" rtl="0" eaLnBrk="1" latinLnBrk="0" hangingPunct="1">
        <a:defRPr sz="1800" kern="1200">
          <a:solidFill>
            <a:schemeClr val="tx1"/>
          </a:solidFill>
          <a:latin typeface="+mn-lt"/>
          <a:ea typeface="+mn-ea"/>
          <a:cs typeface="+mn-cs"/>
        </a:defRPr>
      </a:lvl8pPr>
      <a:lvl9pPr marL="3604106" algn="l" defTabSz="4505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100F38-76A2-3B40-8DBB-ED42AD743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127E03-AE55-2D4C-8F0E-95C5958AEA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D7A27-6EDB-C94A-A3B2-0A25D2AD5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3F6EF-863F-FA4C-9245-6FE82A8AEFE4}" type="datetimeFigureOut">
              <a:rPr lang="en-US" smtClean="0"/>
              <a:t>10/6/24</a:t>
            </a:fld>
            <a:endParaRPr lang="en-US"/>
          </a:p>
        </p:txBody>
      </p:sp>
      <p:sp>
        <p:nvSpPr>
          <p:cNvPr id="5" name="Footer Placeholder 4">
            <a:extLst>
              <a:ext uri="{FF2B5EF4-FFF2-40B4-BE49-F238E27FC236}">
                <a16:creationId xmlns:a16="http://schemas.microsoft.com/office/drawing/2014/main" id="{9E3AB6B6-5EE0-0941-A5F1-28C47C568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2CB012-884F-4743-A018-DA7F24B006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D6665-4508-FE4B-8C14-F1BAA5D9FD84}" type="slidenum">
              <a:rPr lang="en-US" smtClean="0"/>
              <a:t>‹#›</a:t>
            </a:fld>
            <a:endParaRPr lang="en-US"/>
          </a:p>
        </p:txBody>
      </p:sp>
    </p:spTree>
    <p:extLst>
      <p:ext uri="{BB962C8B-B14F-4D97-AF65-F5344CB8AC3E}">
        <p14:creationId xmlns:p14="http://schemas.microsoft.com/office/powerpoint/2010/main" val="2056400361"/>
      </p:ext>
    </p:extLst>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3429A-06C3-1C47-81FC-D0038D38A7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92A79-2BE9-CF4D-B8D5-724EAC786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4001D-5F68-1144-8E2C-E584582A4A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DB678-76E3-A549-86E1-E949BEA37D54}" type="datetimeFigureOut">
              <a:rPr lang="en-US" smtClean="0"/>
              <a:t>10/6/24</a:t>
            </a:fld>
            <a:endParaRPr lang="en-US"/>
          </a:p>
        </p:txBody>
      </p:sp>
      <p:sp>
        <p:nvSpPr>
          <p:cNvPr id="5" name="Footer Placeholder 4">
            <a:extLst>
              <a:ext uri="{FF2B5EF4-FFF2-40B4-BE49-F238E27FC236}">
                <a16:creationId xmlns:a16="http://schemas.microsoft.com/office/drawing/2014/main" id="{33889038-EEED-DC48-AA5C-77D4FCE5C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BD0BE-E11D-7F40-9BD5-2F1ACD358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D8846-708B-B44D-BB7E-A6F1CECF9505}" type="slidenum">
              <a:rPr lang="en-US" smtClean="0"/>
              <a:t>‹#›</a:t>
            </a:fld>
            <a:endParaRPr lang="en-US"/>
          </a:p>
        </p:txBody>
      </p:sp>
    </p:spTree>
    <p:extLst>
      <p:ext uri="{BB962C8B-B14F-4D97-AF65-F5344CB8AC3E}">
        <p14:creationId xmlns:p14="http://schemas.microsoft.com/office/powerpoint/2010/main" val="2766208668"/>
      </p:ext>
    </p:extLst>
  </p:cSld>
  <p:clrMap bg1="lt1" tx1="dk1" bg2="lt2" tx2="dk2" accent1="accent1" accent2="accent2" accent3="accent3" accent4="accent4" accent5="accent5" accent6="accent6" hlink="hlink" folHlink="folHlink"/>
  <p:sldLayoutIdLst>
    <p:sldLayoutId id="2147485393" r:id="rId1"/>
    <p:sldLayoutId id="2147485394" r:id="rId2"/>
    <p:sldLayoutId id="2147485395" r:id="rId3"/>
    <p:sldLayoutId id="2147485396" r:id="rId4"/>
    <p:sldLayoutId id="2147485397" r:id="rId5"/>
    <p:sldLayoutId id="2147485398" r:id="rId6"/>
    <p:sldLayoutId id="2147485399" r:id="rId7"/>
    <p:sldLayoutId id="2147485400" r:id="rId8"/>
    <p:sldLayoutId id="2147485401" r:id="rId9"/>
    <p:sldLayoutId id="2147485402" r:id="rId10"/>
    <p:sldLayoutId id="21474854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301" tIns="45652" rIns="91301" bIns="45652" numCol="1" anchor="ctr" anchorCtr="0" compatLnSpc="1">
            <a:prstTxWarp prst="textNoShape">
              <a:avLst/>
            </a:prstTxWarp>
          </a:bodyPr>
          <a:lstStyle>
            <a:lvl1pPr>
              <a:defRPr sz="1200">
                <a:solidFill>
                  <a:srgbClr val="898989"/>
                </a:solidFill>
                <a:latin typeface="Calibri" charset="0"/>
              </a:defRPr>
            </a:lvl1pPr>
          </a:lstStyle>
          <a:p>
            <a:fld id="{66FBDBAC-37A3-6C47-AEE4-4B9C498055A2}" type="datetime1">
              <a:rPr lang="en-US" altLang="en-US"/>
              <a:pPr/>
              <a:t>10/6/24</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301" tIns="45652" rIns="91301" bIns="45652" numCol="1" anchor="ctr" anchorCtr="0" compatLnSpc="1">
            <a:prstTxWarp prst="textNoShape">
              <a:avLst/>
            </a:prstTxWarp>
          </a:bodyPr>
          <a:lstStyle>
            <a:lvl1pPr algn="ctr" defTabSz="455189">
              <a:defRPr sz="1200" smtClean="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01" tIns="45652" rIns="91301" bIns="45652" numCol="1" anchor="ctr" anchorCtr="0" compatLnSpc="1">
            <a:prstTxWarp prst="textNoShape">
              <a:avLst/>
            </a:prstTxWarp>
          </a:bodyPr>
          <a:lstStyle>
            <a:lvl1pPr algn="r">
              <a:defRPr sz="1200">
                <a:solidFill>
                  <a:srgbClr val="898989"/>
                </a:solidFill>
                <a:latin typeface="Calibri" charset="0"/>
              </a:defRPr>
            </a:lvl1pPr>
          </a:lstStyle>
          <a:p>
            <a:fld id="{D5C75973-5903-D54C-A918-7B35ED43B6B0}" type="slidenum">
              <a:rPr lang="en-US" altLang="en-US"/>
              <a:pPr/>
              <a:t>‹#›</a:t>
            </a:fld>
            <a:endParaRPr lang="en-US" altLang="en-US"/>
          </a:p>
        </p:txBody>
      </p:sp>
    </p:spTree>
    <p:extLst>
      <p:ext uri="{BB962C8B-B14F-4D97-AF65-F5344CB8AC3E}">
        <p14:creationId xmlns:p14="http://schemas.microsoft.com/office/powerpoint/2010/main" val="3865581712"/>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09715"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819431"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229147"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638863"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10781" indent="-228255" algn="l" defTabSz="456506" rtl="0" eaLnBrk="1" latinLnBrk="0" hangingPunct="1">
        <a:spcBef>
          <a:spcPct val="20000"/>
        </a:spcBef>
        <a:buFont typeface="Arial"/>
        <a:buChar char="•"/>
        <a:defRPr sz="2000" kern="1200">
          <a:solidFill>
            <a:schemeClr val="tx1"/>
          </a:solidFill>
          <a:latin typeface="+mn-lt"/>
          <a:ea typeface="+mn-ea"/>
          <a:cs typeface="+mn-cs"/>
        </a:defRPr>
      </a:lvl6pPr>
      <a:lvl7pPr marL="2967287" indent="-228255" algn="l" defTabSz="456506" rtl="0" eaLnBrk="1" latinLnBrk="0" hangingPunct="1">
        <a:spcBef>
          <a:spcPct val="20000"/>
        </a:spcBef>
        <a:buFont typeface="Arial"/>
        <a:buChar char="•"/>
        <a:defRPr sz="2000" kern="1200">
          <a:solidFill>
            <a:schemeClr val="tx1"/>
          </a:solidFill>
          <a:latin typeface="+mn-lt"/>
          <a:ea typeface="+mn-ea"/>
          <a:cs typeface="+mn-cs"/>
        </a:defRPr>
      </a:lvl7pPr>
      <a:lvl8pPr marL="3423791" indent="-228255" algn="l" defTabSz="456506" rtl="0" eaLnBrk="1" latinLnBrk="0" hangingPunct="1">
        <a:spcBef>
          <a:spcPct val="20000"/>
        </a:spcBef>
        <a:buFont typeface="Arial"/>
        <a:buChar char="•"/>
        <a:defRPr sz="2000" kern="1200">
          <a:solidFill>
            <a:schemeClr val="tx1"/>
          </a:solidFill>
          <a:latin typeface="+mn-lt"/>
          <a:ea typeface="+mn-ea"/>
          <a:cs typeface="+mn-cs"/>
        </a:defRPr>
      </a:lvl8pPr>
      <a:lvl9pPr marL="3880294" indent="-228255" algn="l" defTabSz="4565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hyperlink" Target="http://dx.doi.org/10.1073/pnas.1606416113" TargetMode="External"/><Relationship Id="rId5" Type="http://schemas.openxmlformats.org/officeDocument/2006/relationships/hyperlink" Target="http://gogarten.uconn.edu/cvs/Publ_Pres.htm#footnote" TargetMode="Externa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en.wikipedia.org/wiki/Siphonaptera_(poem)" TargetMode="Externa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51.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mdpi.com/2073-4425/14/2/288" TargetMode="Externa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58.emf"/><Relationship Id="rId4"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58.emf"/></Relationships>
</file>

<file path=ppt/slides/_rels/slide4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2DA9F9-783D-4C14-4253-11890E90FE9C}"/>
              </a:ext>
            </a:extLst>
          </p:cNvPr>
          <p:cNvSpPr txBox="1"/>
          <p:nvPr/>
        </p:nvSpPr>
        <p:spPr>
          <a:xfrm>
            <a:off x="5034455" y="977462"/>
            <a:ext cx="1430200" cy="477054"/>
          </a:xfrm>
          <a:prstGeom prst="rect">
            <a:avLst/>
          </a:prstGeom>
          <a:noFill/>
        </p:spPr>
        <p:txBody>
          <a:bodyPr wrap="none" rtlCol="0">
            <a:spAutoFit/>
          </a:bodyPr>
          <a:lstStyle/>
          <a:p>
            <a:r>
              <a:rPr lang="en-US" dirty="0"/>
              <a:t>Class 12</a:t>
            </a:r>
          </a:p>
        </p:txBody>
      </p:sp>
      <p:sp>
        <p:nvSpPr>
          <p:cNvPr id="4" name="TextBox 3">
            <a:extLst>
              <a:ext uri="{FF2B5EF4-FFF2-40B4-BE49-F238E27FC236}">
                <a16:creationId xmlns:a16="http://schemas.microsoft.com/office/drawing/2014/main" id="{11E88FFD-8413-79E9-5D83-848CEE05A460}"/>
              </a:ext>
            </a:extLst>
          </p:cNvPr>
          <p:cNvSpPr txBox="1"/>
          <p:nvPr/>
        </p:nvSpPr>
        <p:spPr>
          <a:xfrm>
            <a:off x="679937" y="2858814"/>
            <a:ext cx="10714893" cy="1631216"/>
          </a:xfrm>
          <a:prstGeom prst="rect">
            <a:avLst/>
          </a:prstGeom>
          <a:noFill/>
        </p:spPr>
        <p:txBody>
          <a:bodyPr wrap="square" rtlCol="0">
            <a:spAutoFit/>
          </a:bodyPr>
          <a:lstStyle/>
          <a:p>
            <a:pPr algn="ctr"/>
            <a:r>
              <a:rPr lang="en-US" dirty="0"/>
              <a:t>Your questions regarding the midterm</a:t>
            </a:r>
          </a:p>
          <a:p>
            <a:pPr algn="ctr"/>
            <a:endParaRPr lang="en-US" dirty="0"/>
          </a:p>
          <a:p>
            <a:pPr algn="ctr"/>
            <a:r>
              <a:rPr lang="en-US" dirty="0"/>
              <a:t>More on inteins and other SGE</a:t>
            </a:r>
          </a:p>
          <a:p>
            <a:pPr algn="ctr"/>
            <a:r>
              <a:rPr lang="en-US" dirty="0"/>
              <a:t>insertion sequences</a:t>
            </a:r>
          </a:p>
        </p:txBody>
      </p:sp>
      <p:sp>
        <p:nvSpPr>
          <p:cNvPr id="2" name="TextBox 1">
            <a:extLst>
              <a:ext uri="{FF2B5EF4-FFF2-40B4-BE49-F238E27FC236}">
                <a16:creationId xmlns:a16="http://schemas.microsoft.com/office/drawing/2014/main" id="{557C9835-93FD-6CBF-9908-8D0BA63C8A4F}"/>
              </a:ext>
            </a:extLst>
          </p:cNvPr>
          <p:cNvSpPr txBox="1"/>
          <p:nvPr/>
        </p:nvSpPr>
        <p:spPr>
          <a:xfrm>
            <a:off x="4366804" y="1817077"/>
            <a:ext cx="2587568" cy="477054"/>
          </a:xfrm>
          <a:prstGeom prst="rect">
            <a:avLst/>
          </a:prstGeom>
          <a:noFill/>
        </p:spPr>
        <p:txBody>
          <a:bodyPr wrap="none" rtlCol="0">
            <a:spAutoFit/>
          </a:bodyPr>
          <a:lstStyle/>
          <a:p>
            <a:r>
              <a:rPr lang="en-US" dirty="0"/>
              <a:t>MCB 3421_2024</a:t>
            </a:r>
          </a:p>
        </p:txBody>
      </p:sp>
    </p:spTree>
    <p:extLst>
      <p:ext uri="{BB962C8B-B14F-4D97-AF65-F5344CB8AC3E}">
        <p14:creationId xmlns:p14="http://schemas.microsoft.com/office/powerpoint/2010/main" val="2197893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B990BC-3DE1-CA4B-97A0-8D75DCB9D1DD}"/>
              </a:ext>
            </a:extLst>
          </p:cNvPr>
          <p:cNvPicPr>
            <a:picLocks noChangeAspect="1"/>
          </p:cNvPicPr>
          <p:nvPr/>
        </p:nvPicPr>
        <p:blipFill>
          <a:blip r:embed="rId2"/>
          <a:stretch>
            <a:fillRect/>
          </a:stretch>
        </p:blipFill>
        <p:spPr>
          <a:xfrm>
            <a:off x="1960519" y="412376"/>
            <a:ext cx="8177880" cy="6187011"/>
          </a:xfrm>
          <a:prstGeom prst="rect">
            <a:avLst/>
          </a:prstGeom>
        </p:spPr>
      </p:pic>
      <p:sp>
        <p:nvSpPr>
          <p:cNvPr id="9" name="TextBox 8">
            <a:extLst>
              <a:ext uri="{FF2B5EF4-FFF2-40B4-BE49-F238E27FC236}">
                <a16:creationId xmlns:a16="http://schemas.microsoft.com/office/drawing/2014/main" id="{4C0B6BCF-E9AB-5240-9D17-8EF332E3D46F}"/>
              </a:ext>
            </a:extLst>
          </p:cNvPr>
          <p:cNvSpPr txBox="1"/>
          <p:nvPr/>
        </p:nvSpPr>
        <p:spPr>
          <a:xfrm>
            <a:off x="2232903" y="73821"/>
            <a:ext cx="7905497" cy="338554"/>
          </a:xfrm>
          <a:prstGeom prst="rect">
            <a:avLst/>
          </a:prstGeom>
          <a:noFill/>
        </p:spPr>
        <p:txBody>
          <a:bodyPr wrap="none" rtlCol="0">
            <a:spAutoFit/>
          </a:bodyPr>
          <a:lstStyle/>
          <a:p>
            <a:r>
              <a:rPr lang="en-US" sz="1600" dirty="0">
                <a:latin typeface="Avenir" panose="02000503020000020003" pitchFamily="2" charset="0"/>
              </a:rPr>
              <a:t>2/6 subunits of MCM homohexamer shown to visualize ATP-binding site at interface</a:t>
            </a:r>
          </a:p>
        </p:txBody>
      </p:sp>
    </p:spTree>
    <p:extLst>
      <p:ext uri="{BB962C8B-B14F-4D97-AF65-F5344CB8AC3E}">
        <p14:creationId xmlns:p14="http://schemas.microsoft.com/office/powerpoint/2010/main" val="182570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A5FB-F7CE-D74E-A8B5-3989D48B23EC}"/>
              </a:ext>
            </a:extLst>
          </p:cNvPr>
          <p:cNvSpPr>
            <a:spLocks noGrp="1"/>
          </p:cNvSpPr>
          <p:nvPr>
            <p:ph type="title"/>
          </p:nvPr>
        </p:nvSpPr>
        <p:spPr>
          <a:xfrm>
            <a:off x="167080" y="339958"/>
            <a:ext cx="10515600" cy="1325563"/>
          </a:xfrm>
        </p:spPr>
        <p:txBody>
          <a:bodyPr>
            <a:normAutofit fontScale="90000"/>
          </a:bodyPr>
          <a:lstStyle/>
          <a:p>
            <a:r>
              <a:rPr lang="en-US" sz="3600" dirty="0"/>
              <a:t>Terminases Cluster E</a:t>
            </a:r>
            <a:br>
              <a:rPr lang="en-US" sz="3600" dirty="0"/>
            </a:br>
            <a:br>
              <a:rPr lang="en-US" sz="3600" dirty="0"/>
            </a:br>
            <a:r>
              <a:rPr lang="en-US" sz="2400" dirty="0"/>
              <a:t>Extein phylogeny </a:t>
            </a:r>
          </a:p>
        </p:txBody>
      </p:sp>
      <p:pic>
        <p:nvPicPr>
          <p:cNvPr id="5" name="Content Placeholder 4">
            <a:extLst>
              <a:ext uri="{FF2B5EF4-FFF2-40B4-BE49-F238E27FC236}">
                <a16:creationId xmlns:a16="http://schemas.microsoft.com/office/drawing/2014/main" id="{E020255F-4949-A84A-847E-24D166E51C99}"/>
              </a:ext>
            </a:extLst>
          </p:cNvPr>
          <p:cNvPicPr>
            <a:picLocks noGrp="1" noChangeAspect="1"/>
          </p:cNvPicPr>
          <p:nvPr>
            <p:ph idx="1"/>
          </p:nvPr>
        </p:nvPicPr>
        <p:blipFill>
          <a:blip r:embed="rId3"/>
          <a:stretch>
            <a:fillRect/>
          </a:stretch>
        </p:blipFill>
        <p:spPr>
          <a:xfrm>
            <a:off x="4403138" y="41895"/>
            <a:ext cx="7788862" cy="6816105"/>
          </a:xfrm>
        </p:spPr>
      </p:pic>
      <p:sp>
        <p:nvSpPr>
          <p:cNvPr id="6" name="TextBox 5">
            <a:extLst>
              <a:ext uri="{FF2B5EF4-FFF2-40B4-BE49-F238E27FC236}">
                <a16:creationId xmlns:a16="http://schemas.microsoft.com/office/drawing/2014/main" id="{6A367439-5D89-A344-B927-FBFF3619895D}"/>
              </a:ext>
            </a:extLst>
          </p:cNvPr>
          <p:cNvSpPr txBox="1"/>
          <p:nvPr/>
        </p:nvSpPr>
        <p:spPr>
          <a:xfrm>
            <a:off x="469783" y="2407640"/>
            <a:ext cx="20223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No intein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 present </a:t>
            </a:r>
          </a:p>
        </p:txBody>
      </p:sp>
    </p:spTree>
    <p:extLst>
      <p:ext uri="{BB962C8B-B14F-4D97-AF65-F5344CB8AC3E}">
        <p14:creationId xmlns:p14="http://schemas.microsoft.com/office/powerpoint/2010/main" val="960178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AA8A-2671-B14A-93A7-CEF5E325D3C9}"/>
              </a:ext>
            </a:extLst>
          </p:cNvPr>
          <p:cNvSpPr>
            <a:spLocks noGrp="1"/>
          </p:cNvSpPr>
          <p:nvPr>
            <p:ph type="title"/>
          </p:nvPr>
        </p:nvSpPr>
        <p:spPr>
          <a:xfrm>
            <a:off x="123779" y="22708"/>
            <a:ext cx="11486583" cy="461394"/>
          </a:xfrm>
        </p:spPr>
        <p:txBody>
          <a:bodyPr>
            <a:noAutofit/>
          </a:bodyPr>
          <a:lstStyle/>
          <a:p>
            <a:r>
              <a:rPr lang="en-US" sz="3200" dirty="0"/>
              <a:t>Terminases </a:t>
            </a:r>
            <a:r>
              <a:rPr lang="en-US" sz="3200" dirty="0" err="1"/>
              <a:t>ClusterE</a:t>
            </a:r>
            <a:r>
              <a:rPr lang="en-US" sz="3200" dirty="0"/>
              <a:t> -- only intein containing terminases included </a:t>
            </a:r>
          </a:p>
        </p:txBody>
      </p:sp>
      <p:pic>
        <p:nvPicPr>
          <p:cNvPr id="9" name="Picture 8">
            <a:extLst>
              <a:ext uri="{FF2B5EF4-FFF2-40B4-BE49-F238E27FC236}">
                <a16:creationId xmlns:a16="http://schemas.microsoft.com/office/drawing/2014/main" id="{C06FC9EA-891A-ED45-9C71-33A3428F4116}"/>
              </a:ext>
            </a:extLst>
          </p:cNvPr>
          <p:cNvPicPr>
            <a:picLocks noChangeAspect="1"/>
          </p:cNvPicPr>
          <p:nvPr/>
        </p:nvPicPr>
        <p:blipFill>
          <a:blip r:embed="rId3"/>
          <a:stretch>
            <a:fillRect/>
          </a:stretch>
        </p:blipFill>
        <p:spPr>
          <a:xfrm>
            <a:off x="123779" y="637494"/>
            <a:ext cx="9129278" cy="7054443"/>
          </a:xfrm>
          <a:prstGeom prst="rect">
            <a:avLst/>
          </a:prstGeom>
        </p:spPr>
      </p:pic>
      <p:sp>
        <p:nvSpPr>
          <p:cNvPr id="10" name="TextBox 9">
            <a:extLst>
              <a:ext uri="{FF2B5EF4-FFF2-40B4-BE49-F238E27FC236}">
                <a16:creationId xmlns:a16="http://schemas.microsoft.com/office/drawing/2014/main" id="{50C90265-7AEA-1549-976D-73878728A1A8}"/>
              </a:ext>
            </a:extLst>
          </p:cNvPr>
          <p:cNvSpPr txBox="1"/>
          <p:nvPr/>
        </p:nvSpPr>
        <p:spPr>
          <a:xfrm>
            <a:off x="9496339" y="4890782"/>
            <a:ext cx="23069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Leaves have the same color in both trees </a:t>
            </a:r>
          </a:p>
        </p:txBody>
      </p:sp>
    </p:spTree>
    <p:extLst>
      <p:ext uri="{BB962C8B-B14F-4D97-AF65-F5344CB8AC3E}">
        <p14:creationId xmlns:p14="http://schemas.microsoft.com/office/powerpoint/2010/main" val="307081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30A8-0E63-AB98-0C57-31267A29B66C}"/>
              </a:ext>
            </a:extLst>
          </p:cNvPr>
          <p:cNvSpPr>
            <a:spLocks noGrp="1"/>
          </p:cNvSpPr>
          <p:nvPr>
            <p:ph type="title"/>
          </p:nvPr>
        </p:nvSpPr>
        <p:spPr/>
        <p:txBody>
          <a:bodyPr/>
          <a:lstStyle/>
          <a:p>
            <a:r>
              <a:rPr lang="en-US" dirty="0"/>
              <a:t>How do inteins persist in evolution?</a:t>
            </a:r>
          </a:p>
        </p:txBody>
      </p:sp>
      <p:sp>
        <p:nvSpPr>
          <p:cNvPr id="4" name="TextBox 3">
            <a:extLst>
              <a:ext uri="{FF2B5EF4-FFF2-40B4-BE49-F238E27FC236}">
                <a16:creationId xmlns:a16="http://schemas.microsoft.com/office/drawing/2014/main" id="{D2D661DD-CF2F-835B-DB4C-78F180714799}"/>
              </a:ext>
            </a:extLst>
          </p:cNvPr>
          <p:cNvSpPr txBox="1"/>
          <p:nvPr/>
        </p:nvSpPr>
        <p:spPr>
          <a:xfrm>
            <a:off x="1442301" y="1960775"/>
            <a:ext cx="10378911" cy="3046988"/>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t>Homing cycle </a:t>
            </a:r>
            <a:br>
              <a:rPr lang="en-US" sz="2400" dirty="0"/>
            </a:br>
            <a:r>
              <a:rPr lang="en-US" sz="2400" dirty="0"/>
              <a:t>(similar to Goddard and Burt, Recurrent invasion and extinction of a selfish gene</a:t>
            </a:r>
            <a:r>
              <a:rPr lang="en-US" sz="2400" b="1" i="0" u="none" strike="noStrike" dirty="0">
                <a:solidFill>
                  <a:srgbClr val="212121"/>
                </a:solidFill>
                <a:effectLst/>
                <a:latin typeface="Merriweather" pitchFamily="2" charset="77"/>
              </a:rPr>
              <a:t> </a:t>
            </a:r>
            <a:r>
              <a:rPr lang="en-US" sz="2400" b="0" i="0" u="none" strike="noStrike" dirty="0">
                <a:solidFill>
                  <a:srgbClr val="5B616B"/>
                </a:solidFill>
                <a:effectLst/>
                <a:latin typeface="BlinkMacSystemFont"/>
              </a:rPr>
              <a:t>PNAS 1999</a:t>
            </a:r>
            <a:r>
              <a:rPr lang="en-US" sz="2400" b="0" i="0" u="none" strike="noStrike" dirty="0">
                <a:solidFill>
                  <a:srgbClr val="212121"/>
                </a:solidFill>
                <a:effectLst/>
                <a:latin typeface="BlinkMacSystemFont"/>
              </a:rPr>
              <a:t> </a:t>
            </a:r>
            <a:r>
              <a:rPr lang="en-US" sz="2400" b="0" i="0" u="none" strike="noStrike" dirty="0" err="1">
                <a:solidFill>
                  <a:srgbClr val="5B616B"/>
                </a:solidFill>
                <a:effectLst/>
                <a:latin typeface="BlinkMacSystemFont"/>
              </a:rPr>
              <a:t>doi</a:t>
            </a:r>
            <a:r>
              <a:rPr lang="en-US" sz="2400" b="0" i="0" u="none" strike="noStrike" dirty="0">
                <a:solidFill>
                  <a:srgbClr val="5B616B"/>
                </a:solidFill>
                <a:effectLst/>
                <a:latin typeface="BlinkMacSystemFont"/>
              </a:rPr>
              <a:t>: 10.1073/pnas.96.24.13880)</a:t>
            </a:r>
            <a:endParaRPr lang="en-US" sz="2400" b="1" i="0" u="none" strike="noStrike" dirty="0">
              <a:solidFill>
                <a:srgbClr val="212121"/>
              </a:solidFill>
              <a:effectLst/>
              <a:latin typeface="Merriweather" pitchFamily="2" charset="77"/>
            </a:endParaRPr>
          </a:p>
          <a:p>
            <a:pPr marL="457200" indent="-457200">
              <a:buFont typeface="Arial" panose="020B0604020202020204" pitchFamily="34" charset="0"/>
              <a:buChar char="•"/>
            </a:pPr>
            <a:endParaRPr lang="en-US" sz="2400" dirty="0">
              <a:solidFill>
                <a:schemeClr val="bg1">
                  <a:lumMod val="75000"/>
                </a:schemeClr>
              </a:solidFill>
            </a:endParaRPr>
          </a:p>
          <a:p>
            <a:pPr marL="457200" indent="-457200">
              <a:buFont typeface="Arial" panose="020B0604020202020204" pitchFamily="34" charset="0"/>
              <a:buChar char="•"/>
            </a:pPr>
            <a:r>
              <a:rPr lang="en-US" sz="2400" dirty="0">
                <a:solidFill>
                  <a:schemeClr val="bg1">
                    <a:lumMod val="75000"/>
                  </a:schemeClr>
                </a:solidFill>
              </a:rPr>
              <a:t>Intransitive fitness relationships </a:t>
            </a:r>
          </a:p>
          <a:p>
            <a:pPr marL="457200" indent="-457200">
              <a:buFont typeface="Arial" panose="020B0604020202020204" pitchFamily="34" charset="0"/>
              <a:buChar char="•"/>
            </a:pPr>
            <a:endParaRPr lang="en-US" sz="2400" dirty="0">
              <a:solidFill>
                <a:schemeClr val="bg1">
                  <a:lumMod val="75000"/>
                </a:schemeClr>
              </a:solidFill>
            </a:endParaRPr>
          </a:p>
          <a:p>
            <a:pPr marL="457200" indent="-457200">
              <a:buFont typeface="Arial" panose="020B0604020202020204" pitchFamily="34" charset="0"/>
              <a:buChar char="•"/>
            </a:pPr>
            <a:r>
              <a:rPr lang="en-US" sz="2400" dirty="0">
                <a:solidFill>
                  <a:schemeClr val="bg1">
                    <a:lumMod val="75000"/>
                  </a:schemeClr>
                </a:solidFill>
              </a:rPr>
              <a:t>Environment with different niches that favor the different alleles (with and without intein)</a:t>
            </a:r>
          </a:p>
        </p:txBody>
      </p:sp>
    </p:spTree>
    <p:extLst>
      <p:ext uri="{BB962C8B-B14F-4D97-AF65-F5344CB8AC3E}">
        <p14:creationId xmlns:p14="http://schemas.microsoft.com/office/powerpoint/2010/main" val="393545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4038" y="6254751"/>
            <a:ext cx="85153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78064" y="119064"/>
            <a:ext cx="740568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1524000" y="4527551"/>
            <a:ext cx="9144000" cy="1744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1922" tIns="40959" rIns="81922" bIns="40959">
            <a:spAutoFit/>
          </a:bodyPr>
          <a:lstStyle>
            <a:lvl1pPr defTabSz="817563" eaLnBrk="0" hangingPunct="0">
              <a:defRPr sz="2400">
                <a:solidFill>
                  <a:schemeClr val="tx1"/>
                </a:solidFill>
                <a:latin typeface="Arial" charset="0"/>
                <a:ea typeface="ＭＳ Ｐゴシック" charset="-128"/>
              </a:defRPr>
            </a:lvl1pPr>
            <a:lvl2pPr marL="742950" indent="-285750" defTabSz="817563" eaLnBrk="0" hangingPunct="0">
              <a:defRPr sz="2400">
                <a:solidFill>
                  <a:schemeClr val="tx1"/>
                </a:solidFill>
                <a:latin typeface="Arial" charset="0"/>
                <a:ea typeface="ＭＳ Ｐゴシック" charset="-128"/>
              </a:defRPr>
            </a:lvl2pPr>
            <a:lvl3pPr marL="1143000" indent="-228600" defTabSz="817563" eaLnBrk="0" hangingPunct="0">
              <a:defRPr sz="2400">
                <a:solidFill>
                  <a:schemeClr val="tx1"/>
                </a:solidFill>
                <a:latin typeface="Arial" charset="0"/>
                <a:ea typeface="ＭＳ Ｐゴシック" charset="-128"/>
              </a:defRPr>
            </a:lvl3pPr>
            <a:lvl4pPr marL="1600200" indent="-228600" defTabSz="817563" eaLnBrk="0" hangingPunct="0">
              <a:defRPr sz="2400">
                <a:solidFill>
                  <a:schemeClr val="tx1"/>
                </a:solidFill>
                <a:latin typeface="Arial" charset="0"/>
                <a:ea typeface="ＭＳ Ｐゴシック" charset="-128"/>
              </a:defRPr>
            </a:lvl4pPr>
            <a:lvl5pPr marL="2057400" indent="-228600" defTabSz="817563" eaLnBrk="0" hangingPunct="0">
              <a:defRPr sz="2400">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800" b="1" dirty="0">
                <a:solidFill>
                  <a:srgbClr val="000000"/>
                </a:solidFill>
              </a:rPr>
              <a:t>Homing cycle </a:t>
            </a:r>
            <a:r>
              <a:rPr lang="en-US" altLang="en-US" sz="1800" dirty="0">
                <a:solidFill>
                  <a:srgbClr val="000000"/>
                </a:solidFill>
              </a:rPr>
              <a:t>of a parasitic genetic element (modified from [3, 13]). Recent findings suggest that due to complex population structure the cycle might not operate in synchrony in different subpopulations. The red arrows indicate the trajectory of the functioning HE and the black arrows the fate of the host gene. The precise loss can occur through recombination with an intein or intron free allele, or, in case of introns, through recombination with a reverse transcript of the spliced mRNA [39, 40].</a:t>
            </a:r>
          </a:p>
        </p:txBody>
      </p:sp>
    </p:spTree>
    <p:extLst>
      <p:ext uri="{BB962C8B-B14F-4D97-AF65-F5344CB8AC3E}">
        <p14:creationId xmlns:p14="http://schemas.microsoft.com/office/powerpoint/2010/main" val="1598663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30A8-0E63-AB98-0C57-31267A29B66C}"/>
              </a:ext>
            </a:extLst>
          </p:cNvPr>
          <p:cNvSpPr>
            <a:spLocks noGrp="1"/>
          </p:cNvSpPr>
          <p:nvPr>
            <p:ph type="title"/>
          </p:nvPr>
        </p:nvSpPr>
        <p:spPr/>
        <p:txBody>
          <a:bodyPr/>
          <a:lstStyle/>
          <a:p>
            <a:r>
              <a:rPr lang="en-US" dirty="0"/>
              <a:t>How do inteins persist in evolution?</a:t>
            </a:r>
          </a:p>
        </p:txBody>
      </p:sp>
      <p:sp>
        <p:nvSpPr>
          <p:cNvPr id="4" name="TextBox 3">
            <a:extLst>
              <a:ext uri="{FF2B5EF4-FFF2-40B4-BE49-F238E27FC236}">
                <a16:creationId xmlns:a16="http://schemas.microsoft.com/office/drawing/2014/main" id="{D2D661DD-CF2F-835B-DB4C-78F180714799}"/>
              </a:ext>
            </a:extLst>
          </p:cNvPr>
          <p:cNvSpPr txBox="1"/>
          <p:nvPr/>
        </p:nvSpPr>
        <p:spPr>
          <a:xfrm>
            <a:off x="1442301" y="1960775"/>
            <a:ext cx="10378911" cy="3046988"/>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solidFill>
                  <a:schemeClr val="bg1">
                    <a:lumMod val="75000"/>
                  </a:schemeClr>
                </a:solidFill>
              </a:rPr>
              <a:t>Homing cycle </a:t>
            </a:r>
            <a:br>
              <a:rPr lang="en-US" sz="2400" dirty="0">
                <a:solidFill>
                  <a:schemeClr val="bg1">
                    <a:lumMod val="75000"/>
                  </a:schemeClr>
                </a:solidFill>
              </a:rPr>
            </a:br>
            <a:r>
              <a:rPr lang="en-US" sz="2400" dirty="0">
                <a:solidFill>
                  <a:schemeClr val="bg1">
                    <a:lumMod val="75000"/>
                  </a:schemeClr>
                </a:solidFill>
              </a:rPr>
              <a:t>(similar to Goddard and Burt, Recurrent invasion and extinction of a selfish gene</a:t>
            </a:r>
            <a:r>
              <a:rPr lang="en-US" sz="2400" b="1" i="0" u="none" strike="noStrike" dirty="0">
                <a:solidFill>
                  <a:schemeClr val="bg1">
                    <a:lumMod val="75000"/>
                  </a:schemeClr>
                </a:solidFill>
                <a:effectLst/>
                <a:latin typeface="Merriweather" pitchFamily="2" charset="77"/>
              </a:rPr>
              <a:t> </a:t>
            </a:r>
            <a:r>
              <a:rPr lang="en-US" sz="2400" b="0" i="0" u="none" strike="noStrike" dirty="0">
                <a:solidFill>
                  <a:schemeClr val="bg1">
                    <a:lumMod val="75000"/>
                  </a:schemeClr>
                </a:solidFill>
                <a:effectLst/>
                <a:latin typeface="BlinkMacSystemFont"/>
              </a:rPr>
              <a:t>PNAS 1999 </a:t>
            </a:r>
            <a:r>
              <a:rPr lang="en-US" sz="2400" b="0" i="0" u="none" strike="noStrike" dirty="0" err="1">
                <a:solidFill>
                  <a:schemeClr val="bg1">
                    <a:lumMod val="75000"/>
                  </a:schemeClr>
                </a:solidFill>
                <a:effectLst/>
                <a:latin typeface="BlinkMacSystemFont"/>
              </a:rPr>
              <a:t>doi</a:t>
            </a:r>
            <a:r>
              <a:rPr lang="en-US" sz="2400" b="0" i="0" u="none" strike="noStrike" dirty="0">
                <a:solidFill>
                  <a:schemeClr val="bg1">
                    <a:lumMod val="75000"/>
                  </a:schemeClr>
                </a:solidFill>
                <a:effectLst/>
                <a:latin typeface="BlinkMacSystemFont"/>
              </a:rPr>
              <a:t>: 10.1073/pnas.96.24.13880)</a:t>
            </a:r>
            <a:endParaRPr lang="en-US" sz="2400" b="1" i="0" u="none" strike="noStrike" dirty="0">
              <a:solidFill>
                <a:schemeClr val="bg1">
                  <a:lumMod val="75000"/>
                </a:schemeClr>
              </a:solidFill>
              <a:effectLst/>
              <a:latin typeface="Merriweather" pitchFamily="2" charset="77"/>
            </a:endParaRP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Intransitive fitness relationships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solidFill>
                  <a:schemeClr val="bg1">
                    <a:lumMod val="75000"/>
                  </a:schemeClr>
                </a:solidFill>
              </a:rPr>
              <a:t>Environment with different niches that favor the different alleles (with and without intein)</a:t>
            </a:r>
          </a:p>
        </p:txBody>
      </p:sp>
    </p:spTree>
    <p:extLst>
      <p:ext uri="{BB962C8B-B14F-4D97-AF65-F5344CB8AC3E}">
        <p14:creationId xmlns:p14="http://schemas.microsoft.com/office/powerpoint/2010/main" val="297093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C506F-5C9A-6F46-9AC8-59EE6C2FF871}"/>
              </a:ext>
            </a:extLst>
          </p:cNvPr>
          <p:cNvSpPr>
            <a:spLocks noGrp="1"/>
          </p:cNvSpPr>
          <p:nvPr>
            <p:ph type="title"/>
          </p:nvPr>
        </p:nvSpPr>
        <p:spPr>
          <a:xfrm>
            <a:off x="1973179" y="100485"/>
            <a:ext cx="7842624" cy="1180579"/>
          </a:xfrm>
        </p:spPr>
        <p:txBody>
          <a:bodyPr/>
          <a:lstStyle/>
          <a:p>
            <a:r>
              <a:rPr lang="en-US"/>
              <a:t>Coexistence of the three forms </a:t>
            </a:r>
          </a:p>
        </p:txBody>
      </p:sp>
      <p:sp>
        <p:nvSpPr>
          <p:cNvPr id="5" name="TextBox 4">
            <a:extLst>
              <a:ext uri="{FF2B5EF4-FFF2-40B4-BE49-F238E27FC236}">
                <a16:creationId xmlns:a16="http://schemas.microsoft.com/office/drawing/2014/main" id="{3A73E4C8-9F2B-D64C-BEF1-CC6C3B848FAD}"/>
              </a:ext>
            </a:extLst>
          </p:cNvPr>
          <p:cNvSpPr txBox="1"/>
          <p:nvPr/>
        </p:nvSpPr>
        <p:spPr>
          <a:xfrm>
            <a:off x="1475873" y="6022480"/>
            <a:ext cx="38486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 Molecular Rock-Paper-Scissors game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973E3E1-4242-E44E-8B34-6705FD202DC0}"/>
              </a:ext>
            </a:extLst>
          </p:cNvPr>
          <p:cNvPicPr>
            <a:picLocks noChangeAspect="1"/>
          </p:cNvPicPr>
          <p:nvPr/>
        </p:nvPicPr>
        <p:blipFill rotWithShape="1">
          <a:blip r:embed="rId2"/>
          <a:srcRect r="52462" b="53801"/>
          <a:stretch/>
        </p:blipFill>
        <p:spPr>
          <a:xfrm>
            <a:off x="6947712" y="1367061"/>
            <a:ext cx="3955488" cy="2379538"/>
          </a:xfrm>
          <a:prstGeom prst="rect">
            <a:avLst/>
          </a:prstGeom>
        </p:spPr>
      </p:pic>
      <p:pic>
        <p:nvPicPr>
          <p:cNvPr id="7" name="Picture 6">
            <a:extLst>
              <a:ext uri="{FF2B5EF4-FFF2-40B4-BE49-F238E27FC236}">
                <a16:creationId xmlns:a16="http://schemas.microsoft.com/office/drawing/2014/main" id="{07567B31-A064-FB42-9E7D-D99FF853C431}"/>
              </a:ext>
            </a:extLst>
          </p:cNvPr>
          <p:cNvPicPr>
            <a:picLocks noChangeAspect="1"/>
          </p:cNvPicPr>
          <p:nvPr/>
        </p:nvPicPr>
        <p:blipFill rotWithShape="1">
          <a:blip r:embed="rId2"/>
          <a:srcRect l="53837" t="50000"/>
          <a:stretch/>
        </p:blipFill>
        <p:spPr>
          <a:xfrm>
            <a:off x="7156266" y="3746599"/>
            <a:ext cx="3768408" cy="2526632"/>
          </a:xfrm>
          <a:prstGeom prst="rect">
            <a:avLst/>
          </a:prstGeom>
        </p:spPr>
      </p:pic>
      <p:sp>
        <p:nvSpPr>
          <p:cNvPr id="8" name="TextBox 7">
            <a:extLst>
              <a:ext uri="{FF2B5EF4-FFF2-40B4-BE49-F238E27FC236}">
                <a16:creationId xmlns:a16="http://schemas.microsoft.com/office/drawing/2014/main" id="{A6DE648B-6E07-A440-B25B-974704E03E51}"/>
              </a:ext>
            </a:extLst>
          </p:cNvPr>
          <p:cNvSpPr txBox="1"/>
          <p:nvPr/>
        </p:nvSpPr>
        <p:spPr>
          <a:xfrm>
            <a:off x="7156266" y="6211669"/>
            <a:ext cx="4738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Simulations using difference-equations in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populations of limited size </a:t>
            </a:r>
          </a:p>
        </p:txBody>
      </p:sp>
      <p:sp>
        <p:nvSpPr>
          <p:cNvPr id="10" name="TextBox 9">
            <a:extLst>
              <a:ext uri="{FF2B5EF4-FFF2-40B4-BE49-F238E27FC236}">
                <a16:creationId xmlns:a16="http://schemas.microsoft.com/office/drawing/2014/main" id="{BEF2FCE1-9275-4D49-BB24-56E170A6C34D}"/>
              </a:ext>
            </a:extLst>
          </p:cNvPr>
          <p:cNvSpPr txBox="1"/>
          <p:nvPr/>
        </p:nvSpPr>
        <p:spPr>
          <a:xfrm>
            <a:off x="198095" y="6510393"/>
            <a:ext cx="88423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rPr>
              <a:t>Barzel</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a:ln>
                  <a:noFill/>
                </a:ln>
                <a:solidFill>
                  <a:prstClr val="black"/>
                </a:solidFill>
                <a:effectLst/>
                <a:uLnTx/>
                <a:uFillTx/>
                <a:latin typeface="Calibri" panose="020F0502020204030204"/>
                <a:ea typeface="+mn-ea"/>
                <a:cs typeface="+mn-cs"/>
              </a:rPr>
              <a:t>et al.</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a:ln>
                  <a:noFill/>
                </a:ln>
                <a:solidFill>
                  <a:prstClr val="black"/>
                </a:solidFill>
                <a:effectLst/>
                <a:uLnTx/>
                <a:uFillTx/>
                <a:latin typeface="Calibri" panose="020F0502020204030204"/>
                <a:ea typeface="+mn-ea"/>
                <a:cs typeface="+mn-cs"/>
              </a:rPr>
              <a:t>BMC Evolutionary Biology</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2011 </a:t>
            </a: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11</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:324   doi:10.1186/1471-2148-11-324</a:t>
            </a:r>
          </a:p>
        </p:txBody>
      </p:sp>
      <p:grpSp>
        <p:nvGrpSpPr>
          <p:cNvPr id="25" name="Group 24">
            <a:extLst>
              <a:ext uri="{FF2B5EF4-FFF2-40B4-BE49-F238E27FC236}">
                <a16:creationId xmlns:a16="http://schemas.microsoft.com/office/drawing/2014/main" id="{45D73D54-9311-9547-8E40-669FCA3E9105}"/>
              </a:ext>
            </a:extLst>
          </p:cNvPr>
          <p:cNvGrpSpPr/>
          <p:nvPr/>
        </p:nvGrpSpPr>
        <p:grpSpPr>
          <a:xfrm>
            <a:off x="279941" y="1157595"/>
            <a:ext cx="5989453" cy="4640127"/>
            <a:chOff x="279941" y="1157595"/>
            <a:chExt cx="5989453" cy="4640127"/>
          </a:xfrm>
        </p:grpSpPr>
        <p:pic>
          <p:nvPicPr>
            <p:cNvPr id="3" name="Picture 2">
              <a:extLst>
                <a:ext uri="{FF2B5EF4-FFF2-40B4-BE49-F238E27FC236}">
                  <a16:creationId xmlns:a16="http://schemas.microsoft.com/office/drawing/2014/main" id="{56879538-6F98-1B41-8B01-DA3C1E7A68B7}"/>
                </a:ext>
              </a:extLst>
            </p:cNvPr>
            <p:cNvPicPr>
              <a:picLocks noChangeAspect="1"/>
            </p:cNvPicPr>
            <p:nvPr/>
          </p:nvPicPr>
          <p:blipFill>
            <a:blip r:embed="rId3"/>
            <a:stretch>
              <a:fillRect/>
            </a:stretch>
          </p:blipFill>
          <p:spPr>
            <a:xfrm>
              <a:off x="279941" y="1157595"/>
              <a:ext cx="5989453" cy="4640127"/>
            </a:xfrm>
            <a:prstGeom prst="rect">
              <a:avLst/>
            </a:prstGeom>
          </p:spPr>
        </p:pic>
        <p:sp>
          <p:nvSpPr>
            <p:cNvPr id="24" name="Rectangle 23">
              <a:extLst>
                <a:ext uri="{FF2B5EF4-FFF2-40B4-BE49-F238E27FC236}">
                  <a16:creationId xmlns:a16="http://schemas.microsoft.com/office/drawing/2014/main" id="{5BCE362E-FDCF-FA4F-A8B4-0D5C76FA714E}"/>
                </a:ext>
              </a:extLst>
            </p:cNvPr>
            <p:cNvSpPr/>
            <p:nvPr/>
          </p:nvSpPr>
          <p:spPr>
            <a:xfrm>
              <a:off x="279941" y="5565112"/>
              <a:ext cx="490079" cy="232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1934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30A8-0E63-AB98-0C57-31267A29B66C}"/>
              </a:ext>
            </a:extLst>
          </p:cNvPr>
          <p:cNvSpPr>
            <a:spLocks noGrp="1"/>
          </p:cNvSpPr>
          <p:nvPr>
            <p:ph type="title"/>
          </p:nvPr>
        </p:nvSpPr>
        <p:spPr/>
        <p:txBody>
          <a:bodyPr/>
          <a:lstStyle/>
          <a:p>
            <a:r>
              <a:rPr lang="en-US" dirty="0"/>
              <a:t>How do inteins persist in evolution?</a:t>
            </a:r>
          </a:p>
        </p:txBody>
      </p:sp>
      <p:sp>
        <p:nvSpPr>
          <p:cNvPr id="4" name="TextBox 3">
            <a:extLst>
              <a:ext uri="{FF2B5EF4-FFF2-40B4-BE49-F238E27FC236}">
                <a16:creationId xmlns:a16="http://schemas.microsoft.com/office/drawing/2014/main" id="{D2D661DD-CF2F-835B-DB4C-78F180714799}"/>
              </a:ext>
            </a:extLst>
          </p:cNvPr>
          <p:cNvSpPr txBox="1"/>
          <p:nvPr/>
        </p:nvSpPr>
        <p:spPr>
          <a:xfrm>
            <a:off x="1442301" y="1960775"/>
            <a:ext cx="10378911" cy="3046988"/>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solidFill>
                  <a:schemeClr val="bg1">
                    <a:lumMod val="75000"/>
                  </a:schemeClr>
                </a:solidFill>
              </a:rPr>
              <a:t>Homing cycle </a:t>
            </a:r>
            <a:br>
              <a:rPr lang="en-US" sz="2400" dirty="0">
                <a:solidFill>
                  <a:schemeClr val="bg1">
                    <a:lumMod val="75000"/>
                  </a:schemeClr>
                </a:solidFill>
              </a:rPr>
            </a:br>
            <a:r>
              <a:rPr lang="en-US" sz="2400" dirty="0">
                <a:solidFill>
                  <a:schemeClr val="bg1">
                    <a:lumMod val="75000"/>
                  </a:schemeClr>
                </a:solidFill>
              </a:rPr>
              <a:t>(similar to Goddard and Burt, Recurrent invasion and extinction of a selfish gene</a:t>
            </a:r>
            <a:r>
              <a:rPr lang="en-US" sz="2400" b="1" i="0" u="none" strike="noStrike" dirty="0">
                <a:solidFill>
                  <a:schemeClr val="bg1">
                    <a:lumMod val="75000"/>
                  </a:schemeClr>
                </a:solidFill>
                <a:effectLst/>
                <a:latin typeface="Merriweather" pitchFamily="2" charset="77"/>
              </a:rPr>
              <a:t> </a:t>
            </a:r>
            <a:r>
              <a:rPr lang="en-US" sz="2400" b="0" i="0" u="none" strike="noStrike" dirty="0">
                <a:solidFill>
                  <a:schemeClr val="bg1">
                    <a:lumMod val="75000"/>
                  </a:schemeClr>
                </a:solidFill>
                <a:effectLst/>
                <a:latin typeface="BlinkMacSystemFont"/>
              </a:rPr>
              <a:t>PNAS 1999 </a:t>
            </a:r>
            <a:r>
              <a:rPr lang="en-US" sz="2400" b="0" i="0" u="none" strike="noStrike" dirty="0" err="1">
                <a:solidFill>
                  <a:schemeClr val="bg1">
                    <a:lumMod val="75000"/>
                  </a:schemeClr>
                </a:solidFill>
                <a:effectLst/>
                <a:latin typeface="BlinkMacSystemFont"/>
              </a:rPr>
              <a:t>doi</a:t>
            </a:r>
            <a:r>
              <a:rPr lang="en-US" sz="2400" b="0" i="0" u="none" strike="noStrike" dirty="0">
                <a:solidFill>
                  <a:schemeClr val="bg1">
                    <a:lumMod val="75000"/>
                  </a:schemeClr>
                </a:solidFill>
                <a:effectLst/>
                <a:latin typeface="BlinkMacSystemFont"/>
              </a:rPr>
              <a:t>: 10.1073/pnas.96.24.13880)</a:t>
            </a:r>
            <a:endParaRPr lang="en-US" sz="2400" b="1" i="0" u="none" strike="noStrike" dirty="0">
              <a:solidFill>
                <a:schemeClr val="bg1">
                  <a:lumMod val="75000"/>
                </a:schemeClr>
              </a:solidFill>
              <a:effectLst/>
              <a:latin typeface="Merriweather" pitchFamily="2" charset="77"/>
            </a:endParaRPr>
          </a:p>
          <a:p>
            <a:pPr marL="457200" indent="-457200">
              <a:buFont typeface="Arial" panose="020B0604020202020204" pitchFamily="34" charset="0"/>
              <a:buChar char="•"/>
            </a:pPr>
            <a:endParaRPr lang="en-US" sz="2400" dirty="0">
              <a:solidFill>
                <a:schemeClr val="bg1">
                  <a:lumMod val="75000"/>
                </a:schemeClr>
              </a:solidFill>
            </a:endParaRPr>
          </a:p>
          <a:p>
            <a:pPr marL="457200" indent="-457200">
              <a:buFont typeface="Arial" panose="020B0604020202020204" pitchFamily="34" charset="0"/>
              <a:buChar char="•"/>
            </a:pPr>
            <a:r>
              <a:rPr lang="en-US" sz="2400" dirty="0">
                <a:solidFill>
                  <a:schemeClr val="bg1">
                    <a:lumMod val="75000"/>
                  </a:schemeClr>
                </a:solidFill>
              </a:rPr>
              <a:t>Intransitive fitness relationships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Environment with different niches that favor the different alleles (with and without intein)</a:t>
            </a:r>
          </a:p>
        </p:txBody>
      </p:sp>
    </p:spTree>
    <p:extLst>
      <p:ext uri="{BB962C8B-B14F-4D97-AF65-F5344CB8AC3E}">
        <p14:creationId xmlns:p14="http://schemas.microsoft.com/office/powerpoint/2010/main" val="70491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26E55-802D-B74C-BCD1-925CB2D26307}"/>
              </a:ext>
            </a:extLst>
          </p:cNvPr>
          <p:cNvSpPr>
            <a:spLocks noGrp="1"/>
          </p:cNvSpPr>
          <p:nvPr>
            <p:ph type="title"/>
          </p:nvPr>
        </p:nvSpPr>
        <p:spPr>
          <a:xfrm>
            <a:off x="296490" y="682178"/>
            <a:ext cx="11599020" cy="1325563"/>
          </a:xfrm>
        </p:spPr>
        <p:txBody>
          <a:bodyPr>
            <a:normAutofit fontScale="90000"/>
          </a:bodyPr>
          <a:lstStyle/>
          <a:p>
            <a:r>
              <a:rPr lang="en-US" sz="3600" dirty="0"/>
              <a:t>Co-existence in a </a:t>
            </a:r>
            <a:r>
              <a:rPr lang="en-US" sz="3600" b="1" dirty="0"/>
              <a:t>heterogenous</a:t>
            </a:r>
            <a:r>
              <a:rPr lang="en-US" sz="3600" dirty="0"/>
              <a:t> population </a:t>
            </a:r>
            <a:br>
              <a:rPr lang="en-US" sz="3600" dirty="0"/>
            </a:br>
            <a:br>
              <a:rPr lang="en-US" sz="3600" dirty="0"/>
            </a:br>
            <a:r>
              <a:rPr lang="en-US" sz="3600" dirty="0"/>
              <a:t>Arguments in favor for a co-existence in a heterogenous population </a:t>
            </a:r>
            <a:br>
              <a:rPr lang="en-US" dirty="0"/>
            </a:br>
            <a:endParaRPr lang="en-US" dirty="0"/>
          </a:p>
        </p:txBody>
      </p:sp>
      <p:sp>
        <p:nvSpPr>
          <p:cNvPr id="3" name="TextBox 2">
            <a:extLst>
              <a:ext uri="{FF2B5EF4-FFF2-40B4-BE49-F238E27FC236}">
                <a16:creationId xmlns:a16="http://schemas.microsoft.com/office/drawing/2014/main" id="{05AA90EF-D699-F34C-BA66-31371EC71426}"/>
              </a:ext>
            </a:extLst>
          </p:cNvPr>
          <p:cNvSpPr txBox="1"/>
          <p:nvPr/>
        </p:nvSpPr>
        <p:spPr>
          <a:xfrm>
            <a:off x="643780" y="2821491"/>
            <a:ext cx="11548220"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400" i="0" u="none" strike="noStrike" kern="1200" cap="none" spc="0" normalizeH="0" baseline="0" noProof="0" dirty="0">
                <a:ln>
                  <a:noFill/>
                </a:ln>
                <a:effectLst/>
                <a:uLnTx/>
                <a:uFillTx/>
                <a:latin typeface="Calibri" panose="020F0502020204030204"/>
                <a:ea typeface="+mn-ea"/>
                <a:cs typeface="+mn-cs"/>
              </a:rPr>
              <a:t>the intein can have a strong negative effect on organismal fitness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400" i="0" u="none" strike="noStrike" kern="1200" cap="none" spc="0" normalizeH="0" baseline="0" noProof="0" dirty="0">
                <a:ln>
                  <a:noFill/>
                </a:ln>
                <a:effectLst/>
                <a:uLnTx/>
                <a:uFillTx/>
                <a:latin typeface="Calibri" panose="020F0502020204030204"/>
                <a:ea typeface="+mn-ea"/>
                <a:cs typeface="+mn-cs"/>
              </a:rPr>
              <a:t>Due to the large fitness cost, the intein + and intein – alleles dominate during different parts of the growth curve </a:t>
            </a:r>
          </a:p>
          <a:p>
            <a:pPr marL="342900" indent="-342900" eaLnBrk="1" fontAlgn="auto" hangingPunct="1">
              <a:spcBef>
                <a:spcPts val="0"/>
              </a:spcBef>
              <a:spcAft>
                <a:spcPts val="0"/>
              </a:spcAft>
              <a:buFontTx/>
              <a:buAutoNum type="arabicParenR"/>
              <a:defRPr/>
            </a:pPr>
            <a:r>
              <a:rPr lang="en-US" sz="2400" dirty="0">
                <a:latin typeface="+mn-lt"/>
              </a:rPr>
              <a:t>Co-existence of the intein with homing endonuclease (P+)</a:t>
            </a:r>
            <a:br>
              <a:rPr lang="en-US" sz="2400" dirty="0">
                <a:latin typeface="+mn-lt"/>
              </a:rPr>
            </a:br>
            <a:r>
              <a:rPr lang="en-US" sz="2400" dirty="0">
                <a:latin typeface="+mn-lt"/>
              </a:rPr>
              <a:t>and the allele with an empty target site (P-) in a heterogenous </a:t>
            </a:r>
            <a:br>
              <a:rPr lang="en-US" sz="2400" dirty="0">
                <a:latin typeface="+mn-lt"/>
              </a:rPr>
            </a:br>
            <a:r>
              <a:rPr lang="en-US" sz="2400" dirty="0">
                <a:latin typeface="+mn-lt"/>
              </a:rPr>
              <a:t>environment.</a:t>
            </a:r>
            <a:br>
              <a:rPr lang="en-US" sz="2400" dirty="0">
                <a:latin typeface="+mn-lt"/>
              </a:rPr>
            </a:br>
            <a:r>
              <a:rPr kumimoji="0" lang="en-US" sz="2400" b="0" i="0" u="none" strike="noStrike" kern="1200" cap="none" spc="0" normalizeH="0" baseline="0" noProof="0" dirty="0">
                <a:ln>
                  <a:noFill/>
                </a:ln>
                <a:solidFill>
                  <a:prstClr val="black"/>
                </a:solidFill>
                <a:effectLst/>
                <a:uLnTx/>
                <a:uFillTx/>
                <a:latin typeface="+mn-lt"/>
                <a:ea typeface="+mn-ea"/>
                <a:cs typeface="+mn-cs"/>
              </a:rPr>
              <a:t>Intein containing and intein free alleles have been isolated from the same populations.  </a:t>
            </a:r>
            <a:br>
              <a:rPr kumimoji="0" lang="en-US" sz="2400" b="0" i="0" u="none" strike="noStrike" kern="1200" cap="none" spc="0" normalizeH="0" baseline="0" noProof="0" dirty="0">
                <a:ln>
                  <a:noFill/>
                </a:ln>
                <a:solidFill>
                  <a:prstClr val="black"/>
                </a:solidFill>
                <a:effectLst/>
                <a:uLnTx/>
                <a:uFillTx/>
                <a:latin typeface="+mn-lt"/>
                <a:ea typeface="+mn-ea"/>
                <a:cs typeface="+mn-cs"/>
              </a:rPr>
            </a:br>
            <a:r>
              <a:rPr kumimoji="0" lang="en-US" sz="2400" b="0" i="0" u="none" strike="noStrike" kern="1200" cap="none" spc="0" normalizeH="0" baseline="0" noProof="0" dirty="0">
                <a:ln>
                  <a:noFill/>
                </a:ln>
                <a:solidFill>
                  <a:prstClr val="black"/>
                </a:solidFill>
                <a:effectLst/>
                <a:uLnTx/>
                <a:uFillTx/>
                <a:latin typeface="+mn-lt"/>
                <a:ea typeface="+mn-ea"/>
                <a:cs typeface="+mn-cs"/>
              </a:rPr>
              <a:t>(See Shannon Soucy and </a:t>
            </a:r>
            <a:r>
              <a:rPr kumimoji="0" lang="en-US" sz="2400" b="0" i="0" u="none" strike="noStrike" kern="1200" cap="none" spc="0" normalizeH="0" baseline="0" noProof="0" dirty="0" err="1">
                <a:ln>
                  <a:noFill/>
                </a:ln>
                <a:solidFill>
                  <a:prstClr val="black"/>
                </a:solidFill>
                <a:effectLst/>
                <a:uLnTx/>
                <a:uFillTx/>
                <a:latin typeface="+mn-lt"/>
                <a:ea typeface="+mn-ea"/>
                <a:cs typeface="+mn-cs"/>
              </a:rPr>
              <a:t>Yutian</a:t>
            </a:r>
            <a:r>
              <a:rPr kumimoji="0" lang="en-US" sz="2400" b="0" i="0" u="none" strike="noStrike" kern="1200" cap="none" spc="0" normalizeH="0" baseline="0" noProof="0" dirty="0">
                <a:ln>
                  <a:noFill/>
                </a:ln>
                <a:solidFill>
                  <a:prstClr val="black"/>
                </a:solidFill>
                <a:effectLst/>
                <a:uLnTx/>
                <a:uFillTx/>
                <a:latin typeface="+mn-lt"/>
                <a:ea typeface="+mn-ea"/>
                <a:cs typeface="+mn-cs"/>
              </a:rPr>
              <a:t> Feng)  </a:t>
            </a:r>
          </a:p>
        </p:txBody>
      </p:sp>
    </p:spTree>
    <p:extLst>
      <p:ext uri="{BB962C8B-B14F-4D97-AF65-F5344CB8AC3E}">
        <p14:creationId xmlns:p14="http://schemas.microsoft.com/office/powerpoint/2010/main" val="3433738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3" name="Object 1"/>
          <p:cNvGraphicFramePr>
            <a:graphicFrameLocks noChangeAspect="1"/>
          </p:cNvGraphicFramePr>
          <p:nvPr/>
        </p:nvGraphicFramePr>
        <p:xfrm>
          <a:off x="2771480" y="868379"/>
          <a:ext cx="6504073" cy="4901037"/>
        </p:xfrm>
        <a:graphic>
          <a:graphicData uri="http://schemas.openxmlformats.org/presentationml/2006/ole">
            <mc:AlternateContent xmlns:mc="http://schemas.openxmlformats.org/markup-compatibility/2006">
              <mc:Choice xmlns:v="urn:schemas-microsoft-com:vml" Requires="v">
                <p:oleObj name="Document" r:id="rId3" imgW="5930900" imgH="4470400" progId="Word.Document.12">
                  <p:embed/>
                </p:oleObj>
              </mc:Choice>
              <mc:Fallback>
                <p:oleObj name="Document" r:id="rId3" imgW="5930900" imgH="4470400" progId="Word.Document.12">
                  <p:embed/>
                  <p:pic>
                    <p:nvPicPr>
                      <p:cNvPr id="223233" name="Object 1"/>
                      <p:cNvPicPr>
                        <a:picLocks noChangeAspect="1" noChangeArrowheads="1"/>
                      </p:cNvPicPr>
                      <p:nvPr/>
                    </p:nvPicPr>
                    <p:blipFill>
                      <a:blip r:embed="rId4"/>
                      <a:srcRect/>
                      <a:stretch>
                        <a:fillRect/>
                      </a:stretch>
                    </p:blipFill>
                    <p:spPr bwMode="auto">
                      <a:xfrm>
                        <a:off x="2771480" y="868379"/>
                        <a:ext cx="6504073" cy="4901037"/>
                      </a:xfrm>
                      <a:prstGeom prst="rect">
                        <a:avLst/>
                      </a:prstGeom>
                      <a:noFill/>
                      <a:ln>
                        <a:noFill/>
                      </a:ln>
                    </p:spPr>
                  </p:pic>
                </p:oleObj>
              </mc:Fallback>
            </mc:AlternateContent>
          </a:graphicData>
        </a:graphic>
      </p:graphicFrame>
      <p:sp>
        <p:nvSpPr>
          <p:cNvPr id="2" name="TextBox 1"/>
          <p:cNvSpPr txBox="1"/>
          <p:nvPr/>
        </p:nvSpPr>
        <p:spPr>
          <a:xfrm>
            <a:off x="1848831" y="124496"/>
            <a:ext cx="5552674" cy="523220"/>
          </a:xfrm>
          <a:prstGeom prst="rect">
            <a:avLst/>
          </a:prstGeom>
          <a:noFill/>
        </p:spPr>
        <p:txBody>
          <a:bodyPr wrap="none" rtlCol="0">
            <a:spAutoFit/>
          </a:bodyPr>
          <a:lstStyle/>
          <a:p>
            <a:pPr defTabSz="454025">
              <a:defRPr/>
            </a:pPr>
            <a:r>
              <a:rPr lang="en-US" sz="2800" b="1" dirty="0">
                <a:solidFill>
                  <a:prstClr val="black"/>
                </a:solidFill>
                <a:latin typeface="+mj-lt"/>
                <a:ea typeface="ＭＳ Ｐゴシック" charset="-128"/>
                <a:cs typeface="+mn-cs"/>
              </a:rPr>
              <a:t>Some inteins have a large fitness cost</a:t>
            </a:r>
          </a:p>
        </p:txBody>
      </p:sp>
      <p:sp>
        <p:nvSpPr>
          <p:cNvPr id="3" name="TextBox 2"/>
          <p:cNvSpPr txBox="1"/>
          <p:nvPr/>
        </p:nvSpPr>
        <p:spPr>
          <a:xfrm>
            <a:off x="461913" y="5917621"/>
            <a:ext cx="11557262" cy="830997"/>
          </a:xfrm>
          <a:prstGeom prst="rect">
            <a:avLst/>
          </a:prstGeom>
          <a:noFill/>
        </p:spPr>
        <p:txBody>
          <a:bodyPr wrap="square" rtlCol="0">
            <a:spAutoFit/>
          </a:bodyPr>
          <a:lstStyle/>
          <a:p>
            <a:pPr defTabSz="454025">
              <a:defRPr/>
            </a:pPr>
            <a:r>
              <a:rPr lang="en-US" sz="1600" dirty="0">
                <a:solidFill>
                  <a:prstClr val="black"/>
                </a:solidFill>
                <a:latin typeface="Arial" charset="0"/>
                <a:ea typeface="ＭＳ Ｐゴシック" charset="-128"/>
                <a:cs typeface="+mn-cs"/>
              </a:rPr>
              <a:t>From: </a:t>
            </a:r>
            <a:r>
              <a:rPr lang="en-US" sz="1600" dirty="0" err="1">
                <a:solidFill>
                  <a:prstClr val="black"/>
                </a:solidFill>
                <a:latin typeface="Arial" charset="0"/>
                <a:ea typeface="ＭＳ Ｐゴシック" charset="-128"/>
                <a:cs typeface="+mn-cs"/>
              </a:rPr>
              <a:t>Naor</a:t>
            </a:r>
            <a:r>
              <a:rPr lang="en-US" sz="1600" dirty="0">
                <a:solidFill>
                  <a:prstClr val="black"/>
                </a:solidFill>
                <a:latin typeface="Arial" charset="0"/>
                <a:ea typeface="ＭＳ Ｐゴシック" charset="-128"/>
                <a:cs typeface="+mn-cs"/>
              </a:rPr>
              <a:t> A, Altman-Price N, Soucy SM, Green AG, </a:t>
            </a:r>
            <a:r>
              <a:rPr lang="en-US" sz="1600" dirty="0" err="1">
                <a:solidFill>
                  <a:prstClr val="black"/>
                </a:solidFill>
                <a:latin typeface="Arial" charset="0"/>
                <a:ea typeface="ＭＳ Ｐゴシック" charset="-128"/>
                <a:cs typeface="+mn-cs"/>
              </a:rPr>
              <a:t>Mitiagin</a:t>
            </a:r>
            <a:r>
              <a:rPr lang="en-US" sz="1600" dirty="0">
                <a:solidFill>
                  <a:prstClr val="black"/>
                </a:solidFill>
                <a:latin typeface="Arial" charset="0"/>
                <a:ea typeface="ＭＳ Ｐゴシック" charset="-128"/>
                <a:cs typeface="+mn-cs"/>
              </a:rPr>
              <a:t> Y, </a:t>
            </a:r>
            <a:r>
              <a:rPr lang="en-US" sz="1600" dirty="0" err="1">
                <a:solidFill>
                  <a:prstClr val="black"/>
                </a:solidFill>
                <a:latin typeface="Arial" charset="0"/>
                <a:ea typeface="ＭＳ Ｐゴシック" charset="-128"/>
                <a:cs typeface="+mn-cs"/>
              </a:rPr>
              <a:t>Turgeman</a:t>
            </a:r>
            <a:r>
              <a:rPr lang="en-US" sz="1600" dirty="0">
                <a:solidFill>
                  <a:prstClr val="black"/>
                </a:solidFill>
                <a:latin typeface="Arial" charset="0"/>
                <a:ea typeface="ＭＳ Ｐゴシック" charset="-128"/>
                <a:cs typeface="+mn-cs"/>
              </a:rPr>
              <a:t> I, Davidovich N, Gogarten JP</a:t>
            </a:r>
            <a:r>
              <a:rPr lang="en-US" sz="1600" dirty="0">
                <a:solidFill>
                  <a:prstClr val="black"/>
                </a:solidFill>
                <a:latin typeface="Arial" charset="0"/>
                <a:ea typeface="ＭＳ Ｐゴシック" charset="-128"/>
                <a:cs typeface="+mn-cs"/>
                <a:hlinkClick r:id="rId5"/>
              </a:rPr>
              <a:t>*</a:t>
            </a:r>
            <a:r>
              <a:rPr lang="en-US" sz="1600" dirty="0">
                <a:solidFill>
                  <a:prstClr val="black"/>
                </a:solidFill>
                <a:latin typeface="Arial" charset="0"/>
                <a:ea typeface="ＭＳ Ｐゴシック" charset="-128"/>
                <a:cs typeface="+mn-cs"/>
              </a:rPr>
              <a:t>, Gophna U</a:t>
            </a:r>
            <a:r>
              <a:rPr lang="en-US" sz="1600" dirty="0">
                <a:solidFill>
                  <a:prstClr val="black"/>
                </a:solidFill>
                <a:latin typeface="Arial" charset="0"/>
                <a:ea typeface="ＭＳ Ｐゴシック" charset="-128"/>
                <a:cs typeface="+mn-cs"/>
                <a:hlinkClick r:id="rId5"/>
              </a:rPr>
              <a:t>*</a:t>
            </a:r>
            <a:r>
              <a:rPr lang="en-US" sz="1600" dirty="0">
                <a:solidFill>
                  <a:prstClr val="black"/>
                </a:solidFill>
                <a:latin typeface="Arial" charset="0"/>
                <a:ea typeface="ＭＳ Ｐゴシック" charset="-128"/>
                <a:cs typeface="+mn-cs"/>
              </a:rPr>
              <a:t> (2016) </a:t>
            </a:r>
            <a:br>
              <a:rPr lang="en-US" sz="1600" dirty="0">
                <a:solidFill>
                  <a:prstClr val="black"/>
                </a:solidFill>
                <a:latin typeface="Arial" charset="0"/>
                <a:ea typeface="ＭＳ Ｐゴシック" charset="-128"/>
                <a:cs typeface="+mn-cs"/>
              </a:rPr>
            </a:br>
            <a:r>
              <a:rPr lang="en-US" sz="1600" dirty="0">
                <a:solidFill>
                  <a:prstClr val="black"/>
                </a:solidFill>
                <a:latin typeface="Arial" charset="0"/>
                <a:ea typeface="ＭＳ Ｐゴシック" charset="-128"/>
                <a:cs typeface="+mn-cs"/>
              </a:rPr>
              <a:t>The impact of a homing intein on recombination frequency and organismal fitness.</a:t>
            </a:r>
            <a:br>
              <a:rPr lang="en-US" sz="1600" dirty="0">
                <a:solidFill>
                  <a:prstClr val="black"/>
                </a:solidFill>
                <a:latin typeface="Arial" charset="0"/>
                <a:ea typeface="ＭＳ Ｐゴシック" charset="-128"/>
                <a:cs typeface="+mn-cs"/>
              </a:rPr>
            </a:br>
            <a:r>
              <a:rPr lang="en-US" sz="1600" dirty="0">
                <a:solidFill>
                  <a:prstClr val="black"/>
                </a:solidFill>
                <a:latin typeface="Arial" charset="0"/>
                <a:ea typeface="ＭＳ Ｐゴシック" charset="-128"/>
                <a:cs typeface="+mn-cs"/>
              </a:rPr>
              <a:t>PNAS 113 (32): E4654–E4661 </a:t>
            </a:r>
            <a:r>
              <a:rPr lang="en-US" sz="1600" dirty="0">
                <a:solidFill>
                  <a:prstClr val="black"/>
                </a:solidFill>
                <a:latin typeface="Arial" charset="0"/>
                <a:ea typeface="ＭＳ Ｐゴシック" charset="-128"/>
                <a:cs typeface="+mn-cs"/>
                <a:hlinkClick r:id="rId6"/>
              </a:rPr>
              <a:t>doi:10.1073/pnas.1606416113</a:t>
            </a:r>
            <a:r>
              <a:rPr lang="en-US" sz="1600" dirty="0">
                <a:solidFill>
                  <a:prstClr val="black"/>
                </a:solidFill>
                <a:latin typeface="Arial" charset="0"/>
                <a:ea typeface="ＭＳ Ｐゴシック" charset="-128"/>
                <a:cs typeface="+mn-cs"/>
              </a:rPr>
              <a:t> </a:t>
            </a:r>
          </a:p>
        </p:txBody>
      </p:sp>
      <p:sp>
        <p:nvSpPr>
          <p:cNvPr id="4" name="TextBox 3">
            <a:extLst>
              <a:ext uri="{FF2B5EF4-FFF2-40B4-BE49-F238E27FC236}">
                <a16:creationId xmlns:a16="http://schemas.microsoft.com/office/drawing/2014/main" id="{F2D69FB1-695D-5161-DFC9-6D09FE662FE4}"/>
              </a:ext>
            </a:extLst>
          </p:cNvPr>
          <p:cNvSpPr txBox="1"/>
          <p:nvPr/>
        </p:nvSpPr>
        <p:spPr>
          <a:xfrm>
            <a:off x="9737889" y="2526384"/>
            <a:ext cx="1986121" cy="646331"/>
          </a:xfrm>
          <a:prstGeom prst="rect">
            <a:avLst/>
          </a:prstGeom>
          <a:noFill/>
        </p:spPr>
        <p:txBody>
          <a:bodyPr wrap="none" rtlCol="0">
            <a:spAutoFit/>
          </a:bodyPr>
          <a:lstStyle/>
          <a:p>
            <a:r>
              <a:rPr lang="en-US" dirty="0"/>
              <a:t>Fitness cost due to </a:t>
            </a:r>
            <a:br>
              <a:rPr lang="en-US" dirty="0"/>
            </a:br>
            <a:r>
              <a:rPr lang="en-US" dirty="0"/>
              <a:t>the intein: 7%</a:t>
            </a:r>
          </a:p>
        </p:txBody>
      </p:sp>
    </p:spTree>
    <p:extLst>
      <p:ext uri="{BB962C8B-B14F-4D97-AF65-F5344CB8AC3E}">
        <p14:creationId xmlns:p14="http://schemas.microsoft.com/office/powerpoint/2010/main" val="63942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B378CC6E-2EB1-AE4A-81DD-A8D6226E49F0}"/>
              </a:ext>
            </a:extLst>
          </p:cNvPr>
          <p:cNvPicPr>
            <a:picLocks noChangeAspect="1"/>
          </p:cNvPicPr>
          <p:nvPr/>
        </p:nvPicPr>
        <p:blipFill>
          <a:blip r:embed="rId3"/>
          <a:stretch>
            <a:fillRect/>
          </a:stretch>
        </p:blipFill>
        <p:spPr>
          <a:xfrm>
            <a:off x="8936298" y="4594350"/>
            <a:ext cx="2676312" cy="1565363"/>
          </a:xfrm>
          <a:prstGeom prst="rect">
            <a:avLst/>
          </a:prstGeom>
        </p:spPr>
      </p:pic>
      <p:pic>
        <p:nvPicPr>
          <p:cNvPr id="78" name="Picture 77">
            <a:extLst>
              <a:ext uri="{FF2B5EF4-FFF2-40B4-BE49-F238E27FC236}">
                <a16:creationId xmlns:a16="http://schemas.microsoft.com/office/drawing/2014/main" id="{8E1A2E40-9B17-5741-9ACF-E65EBA432292}"/>
              </a:ext>
            </a:extLst>
          </p:cNvPr>
          <p:cNvPicPr>
            <a:picLocks noChangeAspect="1"/>
          </p:cNvPicPr>
          <p:nvPr/>
        </p:nvPicPr>
        <p:blipFill>
          <a:blip r:embed="rId4"/>
          <a:stretch>
            <a:fillRect/>
          </a:stretch>
        </p:blipFill>
        <p:spPr>
          <a:xfrm>
            <a:off x="7960039" y="2818029"/>
            <a:ext cx="1990867" cy="1594359"/>
          </a:xfrm>
          <a:prstGeom prst="rect">
            <a:avLst/>
          </a:prstGeom>
        </p:spPr>
      </p:pic>
      <p:pic>
        <p:nvPicPr>
          <p:cNvPr id="47" name="Picture 46">
            <a:extLst>
              <a:ext uri="{FF2B5EF4-FFF2-40B4-BE49-F238E27FC236}">
                <a16:creationId xmlns:a16="http://schemas.microsoft.com/office/drawing/2014/main" id="{654B9177-8E34-9D43-A087-F2822D6A85A8}"/>
              </a:ext>
            </a:extLst>
          </p:cNvPr>
          <p:cNvPicPr>
            <a:picLocks noChangeAspect="1"/>
          </p:cNvPicPr>
          <p:nvPr/>
        </p:nvPicPr>
        <p:blipFill>
          <a:blip r:embed="rId5"/>
          <a:stretch>
            <a:fillRect/>
          </a:stretch>
        </p:blipFill>
        <p:spPr>
          <a:xfrm>
            <a:off x="1928944" y="4104148"/>
            <a:ext cx="1223484" cy="2125112"/>
          </a:xfrm>
          <a:prstGeom prst="rect">
            <a:avLst/>
          </a:prstGeom>
        </p:spPr>
      </p:pic>
      <p:sp>
        <p:nvSpPr>
          <p:cNvPr id="4" name="TextBox 3">
            <a:extLst>
              <a:ext uri="{FF2B5EF4-FFF2-40B4-BE49-F238E27FC236}">
                <a16:creationId xmlns:a16="http://schemas.microsoft.com/office/drawing/2014/main" id="{83C3D000-9DA0-3743-BA41-812FB83AFDD5}"/>
              </a:ext>
            </a:extLst>
          </p:cNvPr>
          <p:cNvSpPr txBox="1"/>
          <p:nvPr/>
        </p:nvSpPr>
        <p:spPr>
          <a:xfrm>
            <a:off x="2280498" y="123943"/>
            <a:ext cx="22440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Group I Intron</a:t>
            </a:r>
          </a:p>
        </p:txBody>
      </p:sp>
      <p:sp>
        <p:nvSpPr>
          <p:cNvPr id="5" name="TextBox 4">
            <a:extLst>
              <a:ext uri="{FF2B5EF4-FFF2-40B4-BE49-F238E27FC236}">
                <a16:creationId xmlns:a16="http://schemas.microsoft.com/office/drawing/2014/main" id="{E6F1EE07-504C-7A42-B548-888779CD4121}"/>
              </a:ext>
            </a:extLst>
          </p:cNvPr>
          <p:cNvSpPr txBox="1"/>
          <p:nvPr/>
        </p:nvSpPr>
        <p:spPr>
          <a:xfrm>
            <a:off x="8665868" y="123943"/>
            <a:ext cx="10254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cxnSp>
        <p:nvCxnSpPr>
          <p:cNvPr id="7" name="Straight Connector 6">
            <a:extLst>
              <a:ext uri="{FF2B5EF4-FFF2-40B4-BE49-F238E27FC236}">
                <a16:creationId xmlns:a16="http://schemas.microsoft.com/office/drawing/2014/main" id="{FECE1B52-01BA-7F42-8310-72BA21421464}"/>
              </a:ext>
            </a:extLst>
          </p:cNvPr>
          <p:cNvCxnSpPr/>
          <p:nvPr/>
        </p:nvCxnSpPr>
        <p:spPr>
          <a:xfrm>
            <a:off x="1972788"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5614414-2C9F-BE40-935F-96534B19F148}"/>
              </a:ext>
            </a:extLst>
          </p:cNvPr>
          <p:cNvCxnSpPr>
            <a:cxnSpLocks/>
          </p:cNvCxnSpPr>
          <p:nvPr/>
        </p:nvCxnSpPr>
        <p:spPr>
          <a:xfrm>
            <a:off x="2466401"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7489BC0-3CE1-0C4A-AB6D-25FCAC60E85F}"/>
              </a:ext>
            </a:extLst>
          </p:cNvPr>
          <p:cNvCxnSpPr>
            <a:cxnSpLocks/>
          </p:cNvCxnSpPr>
          <p:nvPr/>
        </p:nvCxnSpPr>
        <p:spPr>
          <a:xfrm>
            <a:off x="2940459"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86E34EA-48F8-F547-A607-553BB35649A0}"/>
              </a:ext>
            </a:extLst>
          </p:cNvPr>
          <p:cNvSpPr txBox="1"/>
          <p:nvPr/>
        </p:nvSpPr>
        <p:spPr>
          <a:xfrm>
            <a:off x="1143559" y="1377097"/>
            <a:ext cx="609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DNA</a:t>
            </a:r>
          </a:p>
        </p:txBody>
      </p:sp>
      <p:cxnSp>
        <p:nvCxnSpPr>
          <p:cNvPr id="14" name="Straight Connector 13">
            <a:extLst>
              <a:ext uri="{FF2B5EF4-FFF2-40B4-BE49-F238E27FC236}">
                <a16:creationId xmlns:a16="http://schemas.microsoft.com/office/drawing/2014/main" id="{8F3A7119-16B5-DB4E-9E93-56618371E451}"/>
              </a:ext>
            </a:extLst>
          </p:cNvPr>
          <p:cNvCxnSpPr/>
          <p:nvPr/>
        </p:nvCxnSpPr>
        <p:spPr>
          <a:xfrm>
            <a:off x="1964696" y="2458630"/>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49BEC8E-F493-D84D-BE2B-8087EF430076}"/>
              </a:ext>
            </a:extLst>
          </p:cNvPr>
          <p:cNvCxnSpPr>
            <a:cxnSpLocks/>
          </p:cNvCxnSpPr>
          <p:nvPr/>
        </p:nvCxnSpPr>
        <p:spPr>
          <a:xfrm>
            <a:off x="2458309" y="2458630"/>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6A5E1DD-CDB5-EF46-A051-4C413540DA01}"/>
              </a:ext>
            </a:extLst>
          </p:cNvPr>
          <p:cNvCxnSpPr>
            <a:cxnSpLocks/>
          </p:cNvCxnSpPr>
          <p:nvPr/>
        </p:nvCxnSpPr>
        <p:spPr>
          <a:xfrm>
            <a:off x="2932367" y="2458630"/>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FD6A89B-0C2F-AA43-866F-209CC1AD6247}"/>
              </a:ext>
            </a:extLst>
          </p:cNvPr>
          <p:cNvSpPr txBox="1"/>
          <p:nvPr/>
        </p:nvSpPr>
        <p:spPr>
          <a:xfrm>
            <a:off x="1143559" y="2027840"/>
            <a:ext cx="77617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mRNA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rRNA </a:t>
            </a:r>
          </a:p>
        </p:txBody>
      </p:sp>
      <p:cxnSp>
        <p:nvCxnSpPr>
          <p:cNvPr id="18" name="Straight Connector 17">
            <a:extLst>
              <a:ext uri="{FF2B5EF4-FFF2-40B4-BE49-F238E27FC236}">
                <a16:creationId xmlns:a16="http://schemas.microsoft.com/office/drawing/2014/main" id="{2E7BFDD8-2F8B-5146-9948-F2034ABE5A0B}"/>
              </a:ext>
            </a:extLst>
          </p:cNvPr>
          <p:cNvCxnSpPr>
            <a:cxnSpLocks/>
          </p:cNvCxnSpPr>
          <p:nvPr/>
        </p:nvCxnSpPr>
        <p:spPr>
          <a:xfrm>
            <a:off x="2224418" y="3013609"/>
            <a:ext cx="10908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76C9260-096E-3C4B-A55C-04B9EFF1E722}"/>
              </a:ext>
            </a:extLst>
          </p:cNvPr>
          <p:cNvCxnSpPr>
            <a:cxnSpLocks/>
          </p:cNvCxnSpPr>
          <p:nvPr/>
        </p:nvCxnSpPr>
        <p:spPr>
          <a:xfrm>
            <a:off x="3461723" y="3013609"/>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F83B515-A11F-0C46-9352-4DF19BF529DA}"/>
              </a:ext>
            </a:extLst>
          </p:cNvPr>
          <p:cNvCxnSpPr>
            <a:cxnSpLocks/>
          </p:cNvCxnSpPr>
          <p:nvPr/>
        </p:nvCxnSpPr>
        <p:spPr>
          <a:xfrm>
            <a:off x="3887230" y="3013609"/>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43B2E02-CDD2-B647-8C38-DC8C956670DC}"/>
              </a:ext>
            </a:extLst>
          </p:cNvPr>
          <p:cNvCxnSpPr>
            <a:cxnSpLocks/>
          </p:cNvCxnSpPr>
          <p:nvPr/>
        </p:nvCxnSpPr>
        <p:spPr>
          <a:xfrm>
            <a:off x="2458309" y="2458631"/>
            <a:ext cx="392462"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0FDD6C4-5BC7-CA4E-AFB2-1B0A2F43AD0B}"/>
              </a:ext>
            </a:extLst>
          </p:cNvPr>
          <p:cNvCxnSpPr>
            <a:cxnSpLocks/>
          </p:cNvCxnSpPr>
          <p:nvPr/>
        </p:nvCxnSpPr>
        <p:spPr>
          <a:xfrm flipH="1">
            <a:off x="2850771" y="2458631"/>
            <a:ext cx="1501074"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4072954-9726-2A4D-9BED-8DC6800E59A6}"/>
              </a:ext>
            </a:extLst>
          </p:cNvPr>
          <p:cNvSpPr txBox="1"/>
          <p:nvPr/>
        </p:nvSpPr>
        <p:spPr>
          <a:xfrm>
            <a:off x="4330943" y="2592538"/>
            <a:ext cx="936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splicing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8" name="TextBox 37">
            <a:extLst>
              <a:ext uri="{FF2B5EF4-FFF2-40B4-BE49-F238E27FC236}">
                <a16:creationId xmlns:a16="http://schemas.microsoft.com/office/drawing/2014/main" id="{19831986-696E-1D4B-ABF4-106184E17C74}"/>
              </a:ext>
            </a:extLst>
          </p:cNvPr>
          <p:cNvSpPr txBox="1"/>
          <p:nvPr/>
        </p:nvSpPr>
        <p:spPr>
          <a:xfrm>
            <a:off x="7323193" y="2432800"/>
            <a:ext cx="12057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translation</a:t>
            </a:r>
          </a:p>
        </p:txBody>
      </p:sp>
      <p:cxnSp>
        <p:nvCxnSpPr>
          <p:cNvPr id="39" name="Straight Connector 38">
            <a:extLst>
              <a:ext uri="{FF2B5EF4-FFF2-40B4-BE49-F238E27FC236}">
                <a16:creationId xmlns:a16="http://schemas.microsoft.com/office/drawing/2014/main" id="{AFDB514B-735A-F044-9EB8-FA72905C0907}"/>
              </a:ext>
            </a:extLst>
          </p:cNvPr>
          <p:cNvCxnSpPr>
            <a:cxnSpLocks/>
          </p:cNvCxnSpPr>
          <p:nvPr/>
        </p:nvCxnSpPr>
        <p:spPr>
          <a:xfrm>
            <a:off x="2778568" y="3498355"/>
            <a:ext cx="0" cy="605793"/>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FFA7DEEE-0958-1644-ABA0-2FB5884F705D}"/>
              </a:ext>
            </a:extLst>
          </p:cNvPr>
          <p:cNvSpPr txBox="1"/>
          <p:nvPr/>
        </p:nvSpPr>
        <p:spPr>
          <a:xfrm>
            <a:off x="2446847" y="3064425"/>
            <a:ext cx="633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Exon</a:t>
            </a:r>
          </a:p>
        </p:txBody>
      </p:sp>
      <p:cxnSp>
        <p:nvCxnSpPr>
          <p:cNvPr id="43" name="Straight Connector 42">
            <a:extLst>
              <a:ext uri="{FF2B5EF4-FFF2-40B4-BE49-F238E27FC236}">
                <a16:creationId xmlns:a16="http://schemas.microsoft.com/office/drawing/2014/main" id="{04AA9186-A2BE-1E41-9452-D820555D55B9}"/>
              </a:ext>
            </a:extLst>
          </p:cNvPr>
          <p:cNvCxnSpPr>
            <a:cxnSpLocks/>
          </p:cNvCxnSpPr>
          <p:nvPr/>
        </p:nvCxnSpPr>
        <p:spPr>
          <a:xfrm flipH="1">
            <a:off x="8841249" y="2433720"/>
            <a:ext cx="10872" cy="378097"/>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6C3252C-F734-F44D-A423-5E3CF2B814CF}"/>
              </a:ext>
            </a:extLst>
          </p:cNvPr>
          <p:cNvSpPr txBox="1"/>
          <p:nvPr/>
        </p:nvSpPr>
        <p:spPr>
          <a:xfrm>
            <a:off x="3727739" y="3129020"/>
            <a:ext cx="16648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Intron with ORF</a:t>
            </a:r>
          </a:p>
        </p:txBody>
      </p:sp>
      <p:sp>
        <p:nvSpPr>
          <p:cNvPr id="46" name="TextBox 45">
            <a:extLst>
              <a:ext uri="{FF2B5EF4-FFF2-40B4-BE49-F238E27FC236}">
                <a16:creationId xmlns:a16="http://schemas.microsoft.com/office/drawing/2014/main" id="{F219CF83-8DD1-2246-81C4-7D6BD505898F}"/>
              </a:ext>
            </a:extLst>
          </p:cNvPr>
          <p:cNvSpPr txBox="1"/>
          <p:nvPr/>
        </p:nvSpPr>
        <p:spPr>
          <a:xfrm>
            <a:off x="1109913" y="4677197"/>
            <a:ext cx="9190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Protein </a:t>
            </a:r>
          </a:p>
        </p:txBody>
      </p:sp>
      <p:sp>
        <p:nvSpPr>
          <p:cNvPr id="48" name="TextBox 47">
            <a:extLst>
              <a:ext uri="{FF2B5EF4-FFF2-40B4-BE49-F238E27FC236}">
                <a16:creationId xmlns:a16="http://schemas.microsoft.com/office/drawing/2014/main" id="{2B513DBB-EA35-BC4B-8E35-93024941543E}"/>
              </a:ext>
            </a:extLst>
          </p:cNvPr>
          <p:cNvSpPr txBox="1"/>
          <p:nvPr/>
        </p:nvSpPr>
        <p:spPr>
          <a:xfrm>
            <a:off x="1344889" y="6187340"/>
            <a:ext cx="1871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functional protein</a:t>
            </a:r>
          </a:p>
        </p:txBody>
      </p:sp>
      <p:pic>
        <p:nvPicPr>
          <p:cNvPr id="50" name="Picture 49">
            <a:extLst>
              <a:ext uri="{FF2B5EF4-FFF2-40B4-BE49-F238E27FC236}">
                <a16:creationId xmlns:a16="http://schemas.microsoft.com/office/drawing/2014/main" id="{C4ECE7C9-DD89-0E4C-BBBD-DEC47E2643ED}"/>
              </a:ext>
            </a:extLst>
          </p:cNvPr>
          <p:cNvPicPr>
            <a:picLocks noChangeAspect="1"/>
          </p:cNvPicPr>
          <p:nvPr/>
        </p:nvPicPr>
        <p:blipFill>
          <a:blip r:embed="rId6"/>
          <a:stretch>
            <a:fillRect/>
          </a:stretch>
        </p:blipFill>
        <p:spPr>
          <a:xfrm>
            <a:off x="3434486" y="4605975"/>
            <a:ext cx="1990946" cy="1063362"/>
          </a:xfrm>
          <a:prstGeom prst="rect">
            <a:avLst/>
          </a:prstGeom>
        </p:spPr>
      </p:pic>
      <p:sp>
        <p:nvSpPr>
          <p:cNvPr id="51" name="TextBox 50">
            <a:extLst>
              <a:ext uri="{FF2B5EF4-FFF2-40B4-BE49-F238E27FC236}">
                <a16:creationId xmlns:a16="http://schemas.microsoft.com/office/drawing/2014/main" id="{31A4179F-F3DE-BB4C-864E-D4C9E8CB10B4}"/>
              </a:ext>
            </a:extLst>
          </p:cNvPr>
          <p:cNvSpPr txBox="1"/>
          <p:nvPr/>
        </p:nvSpPr>
        <p:spPr>
          <a:xfrm>
            <a:off x="3333539" y="5797009"/>
            <a:ext cx="23278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Homing Endonuclease </a:t>
            </a:r>
          </a:p>
        </p:txBody>
      </p:sp>
      <p:sp>
        <p:nvSpPr>
          <p:cNvPr id="52" name="TextBox 51">
            <a:extLst>
              <a:ext uri="{FF2B5EF4-FFF2-40B4-BE49-F238E27FC236}">
                <a16:creationId xmlns:a16="http://schemas.microsoft.com/office/drawing/2014/main" id="{4BFDDE3E-FE96-9E45-BE9F-5623ACF1B500}"/>
              </a:ext>
            </a:extLst>
          </p:cNvPr>
          <p:cNvSpPr txBox="1"/>
          <p:nvPr/>
        </p:nvSpPr>
        <p:spPr>
          <a:xfrm>
            <a:off x="922183" y="691659"/>
            <a:ext cx="38738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Exon:            Intron:           ORF on Intron </a:t>
            </a:r>
          </a:p>
        </p:txBody>
      </p:sp>
      <p:cxnSp>
        <p:nvCxnSpPr>
          <p:cNvPr id="53" name="Straight Connector 52">
            <a:extLst>
              <a:ext uri="{FF2B5EF4-FFF2-40B4-BE49-F238E27FC236}">
                <a16:creationId xmlns:a16="http://schemas.microsoft.com/office/drawing/2014/main" id="{A1DFD875-B369-8F40-A27D-219E463DD2F9}"/>
              </a:ext>
            </a:extLst>
          </p:cNvPr>
          <p:cNvCxnSpPr>
            <a:cxnSpLocks/>
          </p:cNvCxnSpPr>
          <p:nvPr/>
        </p:nvCxnSpPr>
        <p:spPr>
          <a:xfrm>
            <a:off x="1577099" y="876326"/>
            <a:ext cx="351845" cy="6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DD78105-BA32-EB42-A162-0B062904F2C3}"/>
              </a:ext>
            </a:extLst>
          </p:cNvPr>
          <p:cNvCxnSpPr>
            <a:cxnSpLocks/>
          </p:cNvCxnSpPr>
          <p:nvPr/>
        </p:nvCxnSpPr>
        <p:spPr>
          <a:xfrm>
            <a:off x="2825802" y="876326"/>
            <a:ext cx="326627" cy="67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65754C3-2C6F-F748-B06D-42C1F1E592B6}"/>
              </a:ext>
            </a:extLst>
          </p:cNvPr>
          <p:cNvCxnSpPr>
            <a:cxnSpLocks/>
          </p:cNvCxnSpPr>
          <p:nvPr/>
        </p:nvCxnSpPr>
        <p:spPr>
          <a:xfrm>
            <a:off x="4695927" y="883069"/>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A36AA40-4133-A342-B252-1E98D7A719BB}"/>
              </a:ext>
            </a:extLst>
          </p:cNvPr>
          <p:cNvCxnSpPr>
            <a:cxnSpLocks/>
          </p:cNvCxnSpPr>
          <p:nvPr/>
        </p:nvCxnSpPr>
        <p:spPr>
          <a:xfrm>
            <a:off x="7434771"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530F413-6238-EC48-AE16-AD99907C7794}"/>
              </a:ext>
            </a:extLst>
          </p:cNvPr>
          <p:cNvCxnSpPr>
            <a:cxnSpLocks/>
          </p:cNvCxnSpPr>
          <p:nvPr/>
        </p:nvCxnSpPr>
        <p:spPr>
          <a:xfrm>
            <a:off x="7928384"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79ABD4C-B9AB-114A-9699-209247A651B2}"/>
              </a:ext>
            </a:extLst>
          </p:cNvPr>
          <p:cNvCxnSpPr>
            <a:cxnSpLocks/>
          </p:cNvCxnSpPr>
          <p:nvPr/>
        </p:nvCxnSpPr>
        <p:spPr>
          <a:xfrm>
            <a:off x="8402442"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9F018388-36EF-7541-B0CE-348B2D1B15AE}"/>
              </a:ext>
            </a:extLst>
          </p:cNvPr>
          <p:cNvSpPr txBox="1"/>
          <p:nvPr/>
        </p:nvSpPr>
        <p:spPr>
          <a:xfrm>
            <a:off x="6293796" y="699322"/>
            <a:ext cx="61054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Extein:              Intein Splicing Domain:           HE domain: </a:t>
            </a:r>
          </a:p>
        </p:txBody>
      </p:sp>
      <p:cxnSp>
        <p:nvCxnSpPr>
          <p:cNvPr id="65" name="Straight Connector 64">
            <a:extLst>
              <a:ext uri="{FF2B5EF4-FFF2-40B4-BE49-F238E27FC236}">
                <a16:creationId xmlns:a16="http://schemas.microsoft.com/office/drawing/2014/main" id="{E6869843-92BB-D842-BBAC-AD051CA9C136}"/>
              </a:ext>
            </a:extLst>
          </p:cNvPr>
          <p:cNvCxnSpPr>
            <a:cxnSpLocks/>
          </p:cNvCxnSpPr>
          <p:nvPr/>
        </p:nvCxnSpPr>
        <p:spPr>
          <a:xfrm>
            <a:off x="7142244" y="896433"/>
            <a:ext cx="493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EBB74C2-9CFF-4042-BE2A-47389BB29F79}"/>
              </a:ext>
            </a:extLst>
          </p:cNvPr>
          <p:cNvCxnSpPr>
            <a:cxnSpLocks/>
          </p:cNvCxnSpPr>
          <p:nvPr/>
        </p:nvCxnSpPr>
        <p:spPr>
          <a:xfrm>
            <a:off x="9950686" y="896433"/>
            <a:ext cx="45368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D39EA88-9AB3-C049-BD59-49B61C9826F7}"/>
              </a:ext>
            </a:extLst>
          </p:cNvPr>
          <p:cNvCxnSpPr>
            <a:cxnSpLocks/>
          </p:cNvCxnSpPr>
          <p:nvPr/>
        </p:nvCxnSpPr>
        <p:spPr>
          <a:xfrm>
            <a:off x="11566890" y="896433"/>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FC12694-BE3E-4C4A-BF72-F11A23FAB8C5}"/>
              </a:ext>
            </a:extLst>
          </p:cNvPr>
          <p:cNvCxnSpPr>
            <a:cxnSpLocks/>
          </p:cNvCxnSpPr>
          <p:nvPr/>
        </p:nvCxnSpPr>
        <p:spPr>
          <a:xfrm>
            <a:off x="7434771" y="2361526"/>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1D99825-5D3A-9A44-8BF8-CA8B15B79ADE}"/>
              </a:ext>
            </a:extLst>
          </p:cNvPr>
          <p:cNvCxnSpPr>
            <a:cxnSpLocks/>
          </p:cNvCxnSpPr>
          <p:nvPr/>
        </p:nvCxnSpPr>
        <p:spPr>
          <a:xfrm>
            <a:off x="7928384" y="2361526"/>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9376BB4-AD39-8E4A-B3E1-BFA49C43D507}"/>
              </a:ext>
            </a:extLst>
          </p:cNvPr>
          <p:cNvCxnSpPr>
            <a:cxnSpLocks/>
          </p:cNvCxnSpPr>
          <p:nvPr/>
        </p:nvCxnSpPr>
        <p:spPr>
          <a:xfrm>
            <a:off x="8402442" y="2361526"/>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5F79933-BF5B-9244-B172-1627E59EFCC4}"/>
              </a:ext>
            </a:extLst>
          </p:cNvPr>
          <p:cNvCxnSpPr>
            <a:cxnSpLocks/>
          </p:cNvCxnSpPr>
          <p:nvPr/>
        </p:nvCxnSpPr>
        <p:spPr>
          <a:xfrm>
            <a:off x="3333539" y="1746429"/>
            <a:ext cx="0" cy="529396"/>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6D11DE7-3B36-254F-B85A-E18A624AF3E4}"/>
              </a:ext>
            </a:extLst>
          </p:cNvPr>
          <p:cNvSpPr txBox="1"/>
          <p:nvPr/>
        </p:nvSpPr>
        <p:spPr>
          <a:xfrm>
            <a:off x="3445390" y="1845831"/>
            <a:ext cx="13843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transcription</a:t>
            </a:r>
          </a:p>
        </p:txBody>
      </p:sp>
      <p:cxnSp>
        <p:nvCxnSpPr>
          <p:cNvPr id="76" name="Straight Connector 75">
            <a:extLst>
              <a:ext uri="{FF2B5EF4-FFF2-40B4-BE49-F238E27FC236}">
                <a16:creationId xmlns:a16="http://schemas.microsoft.com/office/drawing/2014/main" id="{DF2FFB92-01C1-BE4A-9B9B-476BAB9985B9}"/>
              </a:ext>
            </a:extLst>
          </p:cNvPr>
          <p:cNvCxnSpPr>
            <a:cxnSpLocks/>
          </p:cNvCxnSpPr>
          <p:nvPr/>
        </p:nvCxnSpPr>
        <p:spPr>
          <a:xfrm>
            <a:off x="8812818" y="1762613"/>
            <a:ext cx="0" cy="373684"/>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2830D056-DE2F-9B43-AEA7-57A9C50230C6}"/>
              </a:ext>
            </a:extLst>
          </p:cNvPr>
          <p:cNvSpPr txBox="1"/>
          <p:nvPr/>
        </p:nvSpPr>
        <p:spPr>
          <a:xfrm>
            <a:off x="8864632" y="1741798"/>
            <a:ext cx="13843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transcription</a:t>
            </a:r>
          </a:p>
        </p:txBody>
      </p:sp>
      <p:sp>
        <p:nvSpPr>
          <p:cNvPr id="80" name="TextBox 79">
            <a:extLst>
              <a:ext uri="{FF2B5EF4-FFF2-40B4-BE49-F238E27FC236}">
                <a16:creationId xmlns:a16="http://schemas.microsoft.com/office/drawing/2014/main" id="{BC6E04FE-306C-B142-ADE2-41A250C14F07}"/>
              </a:ext>
            </a:extLst>
          </p:cNvPr>
          <p:cNvSpPr txBox="1"/>
          <p:nvPr/>
        </p:nvSpPr>
        <p:spPr>
          <a:xfrm>
            <a:off x="8528972" y="4278169"/>
            <a:ext cx="936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splicing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82" name="Straight Connector 81">
            <a:extLst>
              <a:ext uri="{FF2B5EF4-FFF2-40B4-BE49-F238E27FC236}">
                <a16:creationId xmlns:a16="http://schemas.microsoft.com/office/drawing/2014/main" id="{123E1CC7-8DD9-BD41-A0D5-B717098A4A5D}"/>
              </a:ext>
            </a:extLst>
          </p:cNvPr>
          <p:cNvCxnSpPr>
            <a:cxnSpLocks/>
            <a:stCxn id="80" idx="2"/>
          </p:cNvCxnSpPr>
          <p:nvPr/>
        </p:nvCxnSpPr>
        <p:spPr>
          <a:xfrm>
            <a:off x="8997210" y="4647501"/>
            <a:ext cx="405035" cy="361470"/>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84" name="Picture 83">
            <a:extLst>
              <a:ext uri="{FF2B5EF4-FFF2-40B4-BE49-F238E27FC236}">
                <a16:creationId xmlns:a16="http://schemas.microsoft.com/office/drawing/2014/main" id="{A73A0D72-5ABC-0A4F-BD01-AE3C2A450C1D}"/>
              </a:ext>
            </a:extLst>
          </p:cNvPr>
          <p:cNvPicPr>
            <a:picLocks noChangeAspect="1"/>
          </p:cNvPicPr>
          <p:nvPr/>
        </p:nvPicPr>
        <p:blipFill>
          <a:blip r:embed="rId5"/>
          <a:stretch>
            <a:fillRect/>
          </a:stretch>
        </p:blipFill>
        <p:spPr>
          <a:xfrm>
            <a:off x="6851007" y="4174191"/>
            <a:ext cx="1210772" cy="2103031"/>
          </a:xfrm>
          <a:prstGeom prst="rect">
            <a:avLst/>
          </a:prstGeom>
        </p:spPr>
      </p:pic>
      <p:cxnSp>
        <p:nvCxnSpPr>
          <p:cNvPr id="87" name="Straight Connector 86">
            <a:extLst>
              <a:ext uri="{FF2B5EF4-FFF2-40B4-BE49-F238E27FC236}">
                <a16:creationId xmlns:a16="http://schemas.microsoft.com/office/drawing/2014/main" id="{C6097CA2-29E4-384E-91B5-F40B5992C5FE}"/>
              </a:ext>
            </a:extLst>
          </p:cNvPr>
          <p:cNvCxnSpPr>
            <a:cxnSpLocks/>
          </p:cNvCxnSpPr>
          <p:nvPr/>
        </p:nvCxnSpPr>
        <p:spPr>
          <a:xfrm flipH="1">
            <a:off x="8494689" y="4662974"/>
            <a:ext cx="474841" cy="402995"/>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72EC4492-DE9B-AB46-893D-7D320139765F}"/>
              </a:ext>
            </a:extLst>
          </p:cNvPr>
          <p:cNvSpPr txBox="1"/>
          <p:nvPr/>
        </p:nvSpPr>
        <p:spPr>
          <a:xfrm>
            <a:off x="6780389" y="6273357"/>
            <a:ext cx="1871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functional protein</a:t>
            </a:r>
          </a:p>
        </p:txBody>
      </p:sp>
      <p:sp>
        <p:nvSpPr>
          <p:cNvPr id="92" name="TextBox 91">
            <a:extLst>
              <a:ext uri="{FF2B5EF4-FFF2-40B4-BE49-F238E27FC236}">
                <a16:creationId xmlns:a16="http://schemas.microsoft.com/office/drawing/2014/main" id="{8057E76B-AA9E-444A-824D-32AF3BF6C8E7}"/>
              </a:ext>
            </a:extLst>
          </p:cNvPr>
          <p:cNvSpPr txBox="1"/>
          <p:nvPr/>
        </p:nvSpPr>
        <p:spPr>
          <a:xfrm>
            <a:off x="9266087" y="6192156"/>
            <a:ext cx="19657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 with HE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Splicing domain</a:t>
            </a:r>
          </a:p>
        </p:txBody>
      </p:sp>
      <p:cxnSp>
        <p:nvCxnSpPr>
          <p:cNvPr id="96" name="Straight Connector 95">
            <a:extLst>
              <a:ext uri="{FF2B5EF4-FFF2-40B4-BE49-F238E27FC236}">
                <a16:creationId xmlns:a16="http://schemas.microsoft.com/office/drawing/2014/main" id="{57644E32-4E79-5641-BD1A-F7FA3C5876AC}"/>
              </a:ext>
            </a:extLst>
          </p:cNvPr>
          <p:cNvCxnSpPr>
            <a:cxnSpLocks/>
          </p:cNvCxnSpPr>
          <p:nvPr/>
        </p:nvCxnSpPr>
        <p:spPr>
          <a:xfrm>
            <a:off x="4452274" y="3498355"/>
            <a:ext cx="0" cy="815372"/>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4D085B1E-2F60-864B-AE96-D90623896164}"/>
              </a:ext>
            </a:extLst>
          </p:cNvPr>
          <p:cNvSpPr txBox="1"/>
          <p:nvPr/>
        </p:nvSpPr>
        <p:spPr>
          <a:xfrm>
            <a:off x="2989115" y="3513443"/>
            <a:ext cx="12057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translation</a:t>
            </a:r>
          </a:p>
        </p:txBody>
      </p:sp>
      <p:sp>
        <p:nvSpPr>
          <p:cNvPr id="2" name="Freeform 1">
            <a:extLst>
              <a:ext uri="{FF2B5EF4-FFF2-40B4-BE49-F238E27FC236}">
                <a16:creationId xmlns:a16="http://schemas.microsoft.com/office/drawing/2014/main" id="{AC462E10-2126-4E46-9E7E-1D94A4FA2797}"/>
              </a:ext>
            </a:extLst>
          </p:cNvPr>
          <p:cNvSpPr/>
          <p:nvPr/>
        </p:nvSpPr>
        <p:spPr>
          <a:xfrm>
            <a:off x="1917577" y="4119239"/>
            <a:ext cx="1260629" cy="2104008"/>
          </a:xfrm>
          <a:custGeom>
            <a:avLst/>
            <a:gdLst>
              <a:gd name="connsiteX0" fmla="*/ 106532 w 1260629"/>
              <a:gd name="connsiteY0" fmla="*/ 0 h 2104008"/>
              <a:gd name="connsiteX1" fmla="*/ 106532 w 1260629"/>
              <a:gd name="connsiteY1" fmla="*/ 0 h 2104008"/>
              <a:gd name="connsiteX2" fmla="*/ 204186 w 1260629"/>
              <a:gd name="connsiteY2" fmla="*/ 17755 h 2104008"/>
              <a:gd name="connsiteX3" fmla="*/ 1260629 w 1260629"/>
              <a:gd name="connsiteY3" fmla="*/ 26633 h 2104008"/>
              <a:gd name="connsiteX4" fmla="*/ 1207363 w 1260629"/>
              <a:gd name="connsiteY4" fmla="*/ 2104008 h 2104008"/>
              <a:gd name="connsiteX5" fmla="*/ 0 w 1260629"/>
              <a:gd name="connsiteY5" fmla="*/ 2059619 h 2104008"/>
              <a:gd name="connsiteX6" fmla="*/ 106532 w 1260629"/>
              <a:gd name="connsiteY6" fmla="*/ 0 h 21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629" h="2104008">
                <a:moveTo>
                  <a:pt x="106532" y="0"/>
                </a:moveTo>
                <a:lnTo>
                  <a:pt x="106532" y="0"/>
                </a:lnTo>
                <a:cubicBezTo>
                  <a:pt x="139083" y="5918"/>
                  <a:pt x="171110" y="16986"/>
                  <a:pt x="204186" y="17755"/>
                </a:cubicBezTo>
                <a:cubicBezTo>
                  <a:pt x="556251" y="25943"/>
                  <a:pt x="908469" y="26633"/>
                  <a:pt x="1260629" y="26633"/>
                </a:cubicBezTo>
                <a:lnTo>
                  <a:pt x="1207363" y="2104008"/>
                </a:lnTo>
                <a:lnTo>
                  <a:pt x="0" y="2059619"/>
                </a:lnTo>
                <a:lnTo>
                  <a:pt x="106532" y="0"/>
                </a:lnTo>
                <a:close/>
              </a:path>
            </a:pathLst>
          </a:custGeom>
          <a:noFill/>
          <a:ln w="25400">
            <a:solidFill>
              <a:schemeClr val="accent1">
                <a:shade val="95000"/>
                <a:satMod val="105000"/>
                <a:alpha val="68439"/>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C3E8C33F-15EE-514A-BAE7-5A9909B89E08}"/>
              </a:ext>
            </a:extLst>
          </p:cNvPr>
          <p:cNvSpPr/>
          <p:nvPr/>
        </p:nvSpPr>
        <p:spPr>
          <a:xfrm>
            <a:off x="6889072" y="4190260"/>
            <a:ext cx="1216241" cy="2095130"/>
          </a:xfrm>
          <a:custGeom>
            <a:avLst/>
            <a:gdLst>
              <a:gd name="connsiteX0" fmla="*/ 1207363 w 1216241"/>
              <a:gd name="connsiteY0" fmla="*/ 230820 h 2095130"/>
              <a:gd name="connsiteX1" fmla="*/ 843378 w 1216241"/>
              <a:gd name="connsiteY1" fmla="*/ 0 h 2095130"/>
              <a:gd name="connsiteX2" fmla="*/ 346229 w 1216241"/>
              <a:gd name="connsiteY2" fmla="*/ 8878 h 2095130"/>
              <a:gd name="connsiteX3" fmla="*/ 0 w 1216241"/>
              <a:gd name="connsiteY3" fmla="*/ 878890 h 2095130"/>
              <a:gd name="connsiteX4" fmla="*/ 195309 w 1216241"/>
              <a:gd name="connsiteY4" fmla="*/ 1944210 h 2095130"/>
              <a:gd name="connsiteX5" fmla="*/ 648070 w 1216241"/>
              <a:gd name="connsiteY5" fmla="*/ 2095130 h 2095130"/>
              <a:gd name="connsiteX6" fmla="*/ 1091953 w 1216241"/>
              <a:gd name="connsiteY6" fmla="*/ 1953088 h 2095130"/>
              <a:gd name="connsiteX7" fmla="*/ 1216241 w 1216241"/>
              <a:gd name="connsiteY7" fmla="*/ 1083076 h 2095130"/>
              <a:gd name="connsiteX8" fmla="*/ 1207363 w 1216241"/>
              <a:gd name="connsiteY8" fmla="*/ 230820 h 209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241" h="2095130">
                <a:moveTo>
                  <a:pt x="1207363" y="230820"/>
                </a:moveTo>
                <a:lnTo>
                  <a:pt x="843378" y="0"/>
                </a:lnTo>
                <a:lnTo>
                  <a:pt x="346229" y="8878"/>
                </a:lnTo>
                <a:lnTo>
                  <a:pt x="0" y="878890"/>
                </a:lnTo>
                <a:lnTo>
                  <a:pt x="195309" y="1944210"/>
                </a:lnTo>
                <a:lnTo>
                  <a:pt x="648070" y="2095130"/>
                </a:lnTo>
                <a:lnTo>
                  <a:pt x="1091953" y="1953088"/>
                </a:lnTo>
                <a:lnTo>
                  <a:pt x="1216241" y="1083076"/>
                </a:lnTo>
                <a:cubicBezTo>
                  <a:pt x="1213282" y="810827"/>
                  <a:pt x="1210322" y="538579"/>
                  <a:pt x="1207363" y="230820"/>
                </a:cubicBezTo>
                <a:close/>
              </a:path>
            </a:pathLst>
          </a:custGeom>
          <a:noFill/>
          <a:ln w="25400">
            <a:solidFill>
              <a:schemeClr val="accent1">
                <a:shade val="95000"/>
                <a:satMod val="105000"/>
                <a:alpha val="70375"/>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5502698D-88ED-354A-982B-4BE5DCDB284A}"/>
              </a:ext>
            </a:extLst>
          </p:cNvPr>
          <p:cNvSpPr/>
          <p:nvPr/>
        </p:nvSpPr>
        <p:spPr>
          <a:xfrm>
            <a:off x="8100223" y="2855651"/>
            <a:ext cx="1062627" cy="1503218"/>
          </a:xfrm>
          <a:custGeom>
            <a:avLst/>
            <a:gdLst>
              <a:gd name="connsiteX0" fmla="*/ 852256 w 1127464"/>
              <a:gd name="connsiteY0" fmla="*/ 656948 h 1642369"/>
              <a:gd name="connsiteX1" fmla="*/ 727969 w 1127464"/>
              <a:gd name="connsiteY1" fmla="*/ 878889 h 1642369"/>
              <a:gd name="connsiteX2" fmla="*/ 727969 w 1127464"/>
              <a:gd name="connsiteY2" fmla="*/ 949911 h 1642369"/>
              <a:gd name="connsiteX3" fmla="*/ 781235 w 1127464"/>
              <a:gd name="connsiteY3" fmla="*/ 1020932 h 1642369"/>
              <a:gd name="connsiteX4" fmla="*/ 834501 w 1127464"/>
              <a:gd name="connsiteY4" fmla="*/ 1118586 h 1642369"/>
              <a:gd name="connsiteX5" fmla="*/ 790112 w 1127464"/>
              <a:gd name="connsiteY5" fmla="*/ 1269507 h 1642369"/>
              <a:gd name="connsiteX6" fmla="*/ 674703 w 1127464"/>
              <a:gd name="connsiteY6" fmla="*/ 1580225 h 1642369"/>
              <a:gd name="connsiteX7" fmla="*/ 550415 w 1127464"/>
              <a:gd name="connsiteY7" fmla="*/ 1642369 h 1642369"/>
              <a:gd name="connsiteX8" fmla="*/ 363984 w 1127464"/>
              <a:gd name="connsiteY8" fmla="*/ 1597981 h 1642369"/>
              <a:gd name="connsiteX9" fmla="*/ 248575 w 1127464"/>
              <a:gd name="connsiteY9" fmla="*/ 1473693 h 1642369"/>
              <a:gd name="connsiteX10" fmla="*/ 133165 w 1127464"/>
              <a:gd name="connsiteY10" fmla="*/ 1260629 h 1642369"/>
              <a:gd name="connsiteX11" fmla="*/ 17755 w 1127464"/>
              <a:gd name="connsiteY11" fmla="*/ 798990 h 1642369"/>
              <a:gd name="connsiteX12" fmla="*/ 0 w 1127464"/>
              <a:gd name="connsiteY12" fmla="*/ 497149 h 1642369"/>
              <a:gd name="connsiteX13" fmla="*/ 35510 w 1127464"/>
              <a:gd name="connsiteY13" fmla="*/ 186431 h 1642369"/>
              <a:gd name="connsiteX14" fmla="*/ 346229 w 1127464"/>
              <a:gd name="connsiteY14" fmla="*/ 106532 h 1642369"/>
              <a:gd name="connsiteX15" fmla="*/ 745724 w 1127464"/>
              <a:gd name="connsiteY15" fmla="*/ 44388 h 1642369"/>
              <a:gd name="connsiteX16" fmla="*/ 1127464 w 1127464"/>
              <a:gd name="connsiteY16" fmla="*/ 0 h 1642369"/>
              <a:gd name="connsiteX17" fmla="*/ 958788 w 1127464"/>
              <a:gd name="connsiteY17" fmla="*/ 310718 h 1642369"/>
              <a:gd name="connsiteX18" fmla="*/ 852256 w 1127464"/>
              <a:gd name="connsiteY18" fmla="*/ 656948 h 16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7464" h="1642369">
                <a:moveTo>
                  <a:pt x="852256" y="656948"/>
                </a:moveTo>
                <a:lnTo>
                  <a:pt x="727969" y="878889"/>
                </a:lnTo>
                <a:lnTo>
                  <a:pt x="727969" y="949911"/>
                </a:lnTo>
                <a:lnTo>
                  <a:pt x="781235" y="1020932"/>
                </a:lnTo>
                <a:lnTo>
                  <a:pt x="834501" y="1118586"/>
                </a:lnTo>
                <a:lnTo>
                  <a:pt x="790112" y="1269507"/>
                </a:lnTo>
                <a:lnTo>
                  <a:pt x="674703" y="1580225"/>
                </a:lnTo>
                <a:lnTo>
                  <a:pt x="550415" y="1642369"/>
                </a:lnTo>
                <a:lnTo>
                  <a:pt x="363984" y="1597981"/>
                </a:lnTo>
                <a:lnTo>
                  <a:pt x="248575" y="1473693"/>
                </a:lnTo>
                <a:lnTo>
                  <a:pt x="133165" y="1260629"/>
                </a:lnTo>
                <a:lnTo>
                  <a:pt x="17755" y="798990"/>
                </a:lnTo>
                <a:lnTo>
                  <a:pt x="0" y="497149"/>
                </a:lnTo>
                <a:lnTo>
                  <a:pt x="35510" y="186431"/>
                </a:lnTo>
                <a:lnTo>
                  <a:pt x="346229" y="106532"/>
                </a:lnTo>
                <a:lnTo>
                  <a:pt x="745724" y="44388"/>
                </a:lnTo>
                <a:lnTo>
                  <a:pt x="1127464" y="0"/>
                </a:lnTo>
                <a:lnTo>
                  <a:pt x="958788" y="310718"/>
                </a:lnTo>
                <a:lnTo>
                  <a:pt x="852256" y="656948"/>
                </a:lnTo>
                <a:close/>
              </a:path>
            </a:pathLst>
          </a:custGeom>
          <a:noFill/>
          <a:ln w="25400">
            <a:solidFill>
              <a:schemeClr val="accent1">
                <a:shade val="95000"/>
                <a:satMod val="105000"/>
                <a:alpha val="69268"/>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A88B4876-E4C9-A44F-B078-213F249FDF1A}"/>
              </a:ext>
            </a:extLst>
          </p:cNvPr>
          <p:cNvSpPr/>
          <p:nvPr/>
        </p:nvSpPr>
        <p:spPr>
          <a:xfrm>
            <a:off x="3400148" y="4447713"/>
            <a:ext cx="2095130" cy="1322772"/>
          </a:xfrm>
          <a:custGeom>
            <a:avLst/>
            <a:gdLst>
              <a:gd name="connsiteX0" fmla="*/ 470516 w 2095130"/>
              <a:gd name="connsiteY0" fmla="*/ 133165 h 1322772"/>
              <a:gd name="connsiteX1" fmla="*/ 62143 w 2095130"/>
              <a:gd name="connsiteY1" fmla="*/ 559293 h 1322772"/>
              <a:gd name="connsiteX2" fmla="*/ 0 w 2095130"/>
              <a:gd name="connsiteY2" fmla="*/ 967666 h 1322772"/>
              <a:gd name="connsiteX3" fmla="*/ 177553 w 2095130"/>
              <a:gd name="connsiteY3" fmla="*/ 1091953 h 1322772"/>
              <a:gd name="connsiteX4" fmla="*/ 798990 w 2095130"/>
              <a:gd name="connsiteY4" fmla="*/ 1251751 h 1322772"/>
              <a:gd name="connsiteX5" fmla="*/ 1296139 w 2095130"/>
              <a:gd name="connsiteY5" fmla="*/ 1322772 h 1322772"/>
              <a:gd name="connsiteX6" fmla="*/ 1624613 w 2095130"/>
              <a:gd name="connsiteY6" fmla="*/ 1287262 h 1322772"/>
              <a:gd name="connsiteX7" fmla="*/ 1944209 w 2095130"/>
              <a:gd name="connsiteY7" fmla="*/ 1242873 h 1322772"/>
              <a:gd name="connsiteX8" fmla="*/ 2068497 w 2095130"/>
              <a:gd name="connsiteY8" fmla="*/ 1065320 h 1322772"/>
              <a:gd name="connsiteX9" fmla="*/ 2095130 w 2095130"/>
              <a:gd name="connsiteY9" fmla="*/ 736846 h 1322772"/>
              <a:gd name="connsiteX10" fmla="*/ 2024108 w 2095130"/>
              <a:gd name="connsiteY10" fmla="*/ 452761 h 1322772"/>
              <a:gd name="connsiteX11" fmla="*/ 1873188 w 2095130"/>
              <a:gd name="connsiteY11" fmla="*/ 248574 h 1322772"/>
              <a:gd name="connsiteX12" fmla="*/ 1597980 w 2095130"/>
              <a:gd name="connsiteY12" fmla="*/ 159798 h 1322772"/>
              <a:gd name="connsiteX13" fmla="*/ 1251751 w 2095130"/>
              <a:gd name="connsiteY13" fmla="*/ 62143 h 1322772"/>
              <a:gd name="connsiteX14" fmla="*/ 825623 w 2095130"/>
              <a:gd name="connsiteY14" fmla="*/ 0 h 1322772"/>
              <a:gd name="connsiteX15" fmla="*/ 470516 w 2095130"/>
              <a:gd name="connsiteY15" fmla="*/ 133165 h 132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5130" h="1322772">
                <a:moveTo>
                  <a:pt x="470516" y="133165"/>
                </a:moveTo>
                <a:lnTo>
                  <a:pt x="62143" y="559293"/>
                </a:lnTo>
                <a:lnTo>
                  <a:pt x="0" y="967666"/>
                </a:lnTo>
                <a:lnTo>
                  <a:pt x="177553" y="1091953"/>
                </a:lnTo>
                <a:lnTo>
                  <a:pt x="798990" y="1251751"/>
                </a:lnTo>
                <a:lnTo>
                  <a:pt x="1296139" y="1322772"/>
                </a:lnTo>
                <a:lnTo>
                  <a:pt x="1624613" y="1287262"/>
                </a:lnTo>
                <a:lnTo>
                  <a:pt x="1944209" y="1242873"/>
                </a:lnTo>
                <a:lnTo>
                  <a:pt x="2068497" y="1065320"/>
                </a:lnTo>
                <a:lnTo>
                  <a:pt x="2095130" y="736846"/>
                </a:lnTo>
                <a:lnTo>
                  <a:pt x="2024108" y="452761"/>
                </a:lnTo>
                <a:lnTo>
                  <a:pt x="1873188" y="248574"/>
                </a:lnTo>
                <a:lnTo>
                  <a:pt x="1597980" y="159798"/>
                </a:lnTo>
                <a:lnTo>
                  <a:pt x="1251751" y="62143"/>
                </a:lnTo>
                <a:lnTo>
                  <a:pt x="825623" y="0"/>
                </a:lnTo>
                <a:lnTo>
                  <a:pt x="470516" y="133165"/>
                </a:lnTo>
                <a:close/>
              </a:path>
            </a:pathLst>
          </a:custGeom>
          <a:noFill/>
          <a:ln w="25400">
            <a:solidFill>
              <a:srgbClr val="FF0000">
                <a:alpha val="67867"/>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B2F6D080-2574-2D4C-9104-D722DDCB6A62}"/>
              </a:ext>
            </a:extLst>
          </p:cNvPr>
          <p:cNvSpPr/>
          <p:nvPr/>
        </p:nvSpPr>
        <p:spPr>
          <a:xfrm>
            <a:off x="8832358" y="2802384"/>
            <a:ext cx="1251145" cy="1511343"/>
          </a:xfrm>
          <a:custGeom>
            <a:avLst/>
            <a:gdLst>
              <a:gd name="connsiteX0" fmla="*/ 461639 w 1278384"/>
              <a:gd name="connsiteY0" fmla="*/ 195309 h 1651247"/>
              <a:gd name="connsiteX1" fmla="*/ 284085 w 1278384"/>
              <a:gd name="connsiteY1" fmla="*/ 301841 h 1651247"/>
              <a:gd name="connsiteX2" fmla="*/ 204186 w 1278384"/>
              <a:gd name="connsiteY2" fmla="*/ 532660 h 1651247"/>
              <a:gd name="connsiteX3" fmla="*/ 133165 w 1278384"/>
              <a:gd name="connsiteY3" fmla="*/ 701336 h 1651247"/>
              <a:gd name="connsiteX4" fmla="*/ 88776 w 1278384"/>
              <a:gd name="connsiteY4" fmla="*/ 772357 h 1651247"/>
              <a:gd name="connsiteX5" fmla="*/ 8877 w 1278384"/>
              <a:gd name="connsiteY5" fmla="*/ 870012 h 1651247"/>
              <a:gd name="connsiteX6" fmla="*/ 0 w 1278384"/>
              <a:gd name="connsiteY6" fmla="*/ 949911 h 1651247"/>
              <a:gd name="connsiteX7" fmla="*/ 35510 w 1278384"/>
              <a:gd name="connsiteY7" fmla="*/ 1047565 h 1651247"/>
              <a:gd name="connsiteX8" fmla="*/ 115409 w 1278384"/>
              <a:gd name="connsiteY8" fmla="*/ 1242874 h 1651247"/>
              <a:gd name="connsiteX9" fmla="*/ 88776 w 1278384"/>
              <a:gd name="connsiteY9" fmla="*/ 1447060 h 1651247"/>
              <a:gd name="connsiteX10" fmla="*/ 239697 w 1278384"/>
              <a:gd name="connsiteY10" fmla="*/ 1606858 h 1651247"/>
              <a:gd name="connsiteX11" fmla="*/ 559293 w 1278384"/>
              <a:gd name="connsiteY11" fmla="*/ 1651247 h 1651247"/>
              <a:gd name="connsiteX12" fmla="*/ 781235 w 1278384"/>
              <a:gd name="connsiteY12" fmla="*/ 1651247 h 1651247"/>
              <a:gd name="connsiteX13" fmla="*/ 905522 w 1278384"/>
              <a:gd name="connsiteY13" fmla="*/ 1544715 h 1651247"/>
              <a:gd name="connsiteX14" fmla="*/ 861134 w 1278384"/>
              <a:gd name="connsiteY14" fmla="*/ 1331650 h 1651247"/>
              <a:gd name="connsiteX15" fmla="*/ 958788 w 1278384"/>
              <a:gd name="connsiteY15" fmla="*/ 994299 h 1651247"/>
              <a:gd name="connsiteX16" fmla="*/ 1189608 w 1278384"/>
              <a:gd name="connsiteY16" fmla="*/ 656948 h 1651247"/>
              <a:gd name="connsiteX17" fmla="*/ 1278384 w 1278384"/>
              <a:gd name="connsiteY17" fmla="*/ 346229 h 1651247"/>
              <a:gd name="connsiteX18" fmla="*/ 1233996 w 1278384"/>
              <a:gd name="connsiteY18" fmla="*/ 142043 h 1651247"/>
              <a:gd name="connsiteX19" fmla="*/ 967666 w 1278384"/>
              <a:gd name="connsiteY19" fmla="*/ 0 h 1651247"/>
              <a:gd name="connsiteX20" fmla="*/ 719091 w 1278384"/>
              <a:gd name="connsiteY20" fmla="*/ 44388 h 1651247"/>
              <a:gd name="connsiteX21" fmla="*/ 461639 w 1278384"/>
              <a:gd name="connsiteY21" fmla="*/ 195309 h 165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8384" h="1651247">
                <a:moveTo>
                  <a:pt x="461639" y="195309"/>
                </a:moveTo>
                <a:lnTo>
                  <a:pt x="284085" y="301841"/>
                </a:lnTo>
                <a:lnTo>
                  <a:pt x="204186" y="532660"/>
                </a:lnTo>
                <a:lnTo>
                  <a:pt x="133165" y="701336"/>
                </a:lnTo>
                <a:lnTo>
                  <a:pt x="88776" y="772357"/>
                </a:lnTo>
                <a:lnTo>
                  <a:pt x="8877" y="870012"/>
                </a:lnTo>
                <a:lnTo>
                  <a:pt x="0" y="949911"/>
                </a:lnTo>
                <a:lnTo>
                  <a:pt x="35510" y="1047565"/>
                </a:lnTo>
                <a:lnTo>
                  <a:pt x="115409" y="1242874"/>
                </a:lnTo>
                <a:lnTo>
                  <a:pt x="88776" y="1447060"/>
                </a:lnTo>
                <a:lnTo>
                  <a:pt x="239697" y="1606858"/>
                </a:lnTo>
                <a:lnTo>
                  <a:pt x="559293" y="1651247"/>
                </a:lnTo>
                <a:lnTo>
                  <a:pt x="781235" y="1651247"/>
                </a:lnTo>
                <a:lnTo>
                  <a:pt x="905522" y="1544715"/>
                </a:lnTo>
                <a:lnTo>
                  <a:pt x="861134" y="1331650"/>
                </a:lnTo>
                <a:lnTo>
                  <a:pt x="958788" y="994299"/>
                </a:lnTo>
                <a:lnTo>
                  <a:pt x="1189608" y="656948"/>
                </a:lnTo>
                <a:lnTo>
                  <a:pt x="1278384" y="346229"/>
                </a:lnTo>
                <a:lnTo>
                  <a:pt x="1233996" y="142043"/>
                </a:lnTo>
                <a:lnTo>
                  <a:pt x="967666" y="0"/>
                </a:lnTo>
                <a:lnTo>
                  <a:pt x="719091" y="44388"/>
                </a:lnTo>
                <a:lnTo>
                  <a:pt x="461639" y="195309"/>
                </a:lnTo>
                <a:close/>
              </a:path>
            </a:pathLst>
          </a:custGeom>
          <a:noFill/>
          <a:ln w="25400">
            <a:solidFill>
              <a:srgbClr val="FF0000">
                <a:alpha val="70626"/>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7F74715E-C2BE-A642-B417-218EDBF92056}"/>
              </a:ext>
            </a:extLst>
          </p:cNvPr>
          <p:cNvSpPr/>
          <p:nvPr/>
        </p:nvSpPr>
        <p:spPr>
          <a:xfrm>
            <a:off x="8877670" y="4563122"/>
            <a:ext cx="2849732" cy="1615736"/>
          </a:xfrm>
          <a:custGeom>
            <a:avLst/>
            <a:gdLst>
              <a:gd name="connsiteX0" fmla="*/ 577048 w 2849732"/>
              <a:gd name="connsiteY0" fmla="*/ 470517 h 1615736"/>
              <a:gd name="connsiteX1" fmla="*/ 541538 w 2849732"/>
              <a:gd name="connsiteY1" fmla="*/ 213064 h 1615736"/>
              <a:gd name="connsiteX2" fmla="*/ 639192 w 2849732"/>
              <a:gd name="connsiteY2" fmla="*/ 88777 h 1615736"/>
              <a:gd name="connsiteX3" fmla="*/ 1074198 w 2849732"/>
              <a:gd name="connsiteY3" fmla="*/ 26633 h 1615736"/>
              <a:gd name="connsiteX4" fmla="*/ 1455938 w 2849732"/>
              <a:gd name="connsiteY4" fmla="*/ 0 h 1615736"/>
              <a:gd name="connsiteX5" fmla="*/ 1722268 w 2849732"/>
              <a:gd name="connsiteY5" fmla="*/ 213064 h 1615736"/>
              <a:gd name="connsiteX6" fmla="*/ 2050742 w 2849732"/>
              <a:gd name="connsiteY6" fmla="*/ 355107 h 1615736"/>
              <a:gd name="connsiteX7" fmla="*/ 2228295 w 2849732"/>
              <a:gd name="connsiteY7" fmla="*/ 594804 h 1615736"/>
              <a:gd name="connsiteX8" fmla="*/ 2734322 w 2849732"/>
              <a:gd name="connsiteY8" fmla="*/ 621437 h 1615736"/>
              <a:gd name="connsiteX9" fmla="*/ 2849732 w 2849732"/>
              <a:gd name="connsiteY9" fmla="*/ 887767 h 1615736"/>
              <a:gd name="connsiteX10" fmla="*/ 2743200 w 2849732"/>
              <a:gd name="connsiteY10" fmla="*/ 1136342 h 1615736"/>
              <a:gd name="connsiteX11" fmla="*/ 2565647 w 2849732"/>
              <a:gd name="connsiteY11" fmla="*/ 1500327 h 1615736"/>
              <a:gd name="connsiteX12" fmla="*/ 1757779 w 2849732"/>
              <a:gd name="connsiteY12" fmla="*/ 1615736 h 1615736"/>
              <a:gd name="connsiteX13" fmla="*/ 594804 w 2849732"/>
              <a:gd name="connsiteY13" fmla="*/ 1553593 h 1615736"/>
              <a:gd name="connsiteX14" fmla="*/ 248575 w 2849732"/>
              <a:gd name="connsiteY14" fmla="*/ 1269507 h 1615736"/>
              <a:gd name="connsiteX15" fmla="*/ 8878 w 2849732"/>
              <a:gd name="connsiteY15" fmla="*/ 834501 h 1615736"/>
              <a:gd name="connsiteX16" fmla="*/ 0 w 2849732"/>
              <a:gd name="connsiteY16" fmla="*/ 656948 h 1615736"/>
              <a:gd name="connsiteX17" fmla="*/ 284085 w 2849732"/>
              <a:gd name="connsiteY17" fmla="*/ 497150 h 1615736"/>
              <a:gd name="connsiteX18" fmla="*/ 452761 w 2849732"/>
              <a:gd name="connsiteY18" fmla="*/ 488272 h 1615736"/>
              <a:gd name="connsiteX19" fmla="*/ 577048 w 2849732"/>
              <a:gd name="connsiteY19" fmla="*/ 470517 h 16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9732" h="1615736">
                <a:moveTo>
                  <a:pt x="577048" y="470517"/>
                </a:moveTo>
                <a:lnTo>
                  <a:pt x="541538" y="213064"/>
                </a:lnTo>
                <a:lnTo>
                  <a:pt x="639192" y="88777"/>
                </a:lnTo>
                <a:lnTo>
                  <a:pt x="1074198" y="26633"/>
                </a:lnTo>
                <a:lnTo>
                  <a:pt x="1455938" y="0"/>
                </a:lnTo>
                <a:lnTo>
                  <a:pt x="1722268" y="213064"/>
                </a:lnTo>
                <a:lnTo>
                  <a:pt x="2050742" y="355107"/>
                </a:lnTo>
                <a:lnTo>
                  <a:pt x="2228295" y="594804"/>
                </a:lnTo>
                <a:lnTo>
                  <a:pt x="2734322" y="621437"/>
                </a:lnTo>
                <a:lnTo>
                  <a:pt x="2849732" y="887767"/>
                </a:lnTo>
                <a:lnTo>
                  <a:pt x="2743200" y="1136342"/>
                </a:lnTo>
                <a:lnTo>
                  <a:pt x="2565647" y="1500327"/>
                </a:lnTo>
                <a:lnTo>
                  <a:pt x="1757779" y="1615736"/>
                </a:lnTo>
                <a:lnTo>
                  <a:pt x="594804" y="1553593"/>
                </a:lnTo>
                <a:lnTo>
                  <a:pt x="248575" y="1269507"/>
                </a:lnTo>
                <a:lnTo>
                  <a:pt x="8878" y="834501"/>
                </a:lnTo>
                <a:lnTo>
                  <a:pt x="0" y="656948"/>
                </a:lnTo>
                <a:lnTo>
                  <a:pt x="284085" y="497150"/>
                </a:lnTo>
                <a:lnTo>
                  <a:pt x="452761" y="488272"/>
                </a:lnTo>
                <a:lnTo>
                  <a:pt x="577048" y="470517"/>
                </a:lnTo>
                <a:close/>
              </a:path>
            </a:pathLst>
          </a:custGeom>
          <a:noFill/>
          <a:ln w="25400">
            <a:solidFill>
              <a:srgbClr val="FF0000">
                <a:alpha val="70454"/>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FCD0DD95-0BB6-DF43-8E58-EE5C20A7DAF8}"/>
              </a:ext>
            </a:extLst>
          </p:cNvPr>
          <p:cNvSpPr/>
          <p:nvPr/>
        </p:nvSpPr>
        <p:spPr>
          <a:xfrm>
            <a:off x="8766175" y="3439179"/>
            <a:ext cx="649760" cy="411682"/>
          </a:xfrm>
          <a:custGeom>
            <a:avLst/>
            <a:gdLst>
              <a:gd name="connsiteX0" fmla="*/ 97655 w 585927"/>
              <a:gd name="connsiteY0" fmla="*/ 97654 h 408373"/>
              <a:gd name="connsiteX1" fmla="*/ 204187 w 585927"/>
              <a:gd name="connsiteY1" fmla="*/ 0 h 408373"/>
              <a:gd name="connsiteX2" fmla="*/ 284086 w 585927"/>
              <a:gd name="connsiteY2" fmla="*/ 0 h 408373"/>
              <a:gd name="connsiteX3" fmla="*/ 355107 w 585927"/>
              <a:gd name="connsiteY3" fmla="*/ 106532 h 408373"/>
              <a:gd name="connsiteX4" fmla="*/ 523783 w 585927"/>
              <a:gd name="connsiteY4" fmla="*/ 239697 h 408373"/>
              <a:gd name="connsiteX5" fmla="*/ 585927 w 585927"/>
              <a:gd name="connsiteY5" fmla="*/ 399495 h 408373"/>
              <a:gd name="connsiteX6" fmla="*/ 461639 w 585927"/>
              <a:gd name="connsiteY6" fmla="*/ 408373 h 408373"/>
              <a:gd name="connsiteX7" fmla="*/ 97655 w 585927"/>
              <a:gd name="connsiteY7" fmla="*/ 399495 h 408373"/>
              <a:gd name="connsiteX8" fmla="*/ 0 w 585927"/>
              <a:gd name="connsiteY8" fmla="*/ 319596 h 408373"/>
              <a:gd name="connsiteX9" fmla="*/ 0 w 585927"/>
              <a:gd name="connsiteY9" fmla="*/ 239697 h 408373"/>
              <a:gd name="connsiteX10" fmla="*/ 97655 w 585927"/>
              <a:gd name="connsiteY10" fmla="*/ 97654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27" h="408373">
                <a:moveTo>
                  <a:pt x="97655" y="97654"/>
                </a:moveTo>
                <a:lnTo>
                  <a:pt x="204187" y="0"/>
                </a:lnTo>
                <a:lnTo>
                  <a:pt x="284086" y="0"/>
                </a:lnTo>
                <a:lnTo>
                  <a:pt x="355107" y="106532"/>
                </a:lnTo>
                <a:lnTo>
                  <a:pt x="523783" y="239697"/>
                </a:lnTo>
                <a:lnTo>
                  <a:pt x="585927" y="399495"/>
                </a:lnTo>
                <a:lnTo>
                  <a:pt x="461639" y="408373"/>
                </a:lnTo>
                <a:lnTo>
                  <a:pt x="97655" y="399495"/>
                </a:lnTo>
                <a:lnTo>
                  <a:pt x="0" y="319596"/>
                </a:lnTo>
                <a:lnTo>
                  <a:pt x="0" y="239697"/>
                </a:lnTo>
                <a:lnTo>
                  <a:pt x="97655" y="97654"/>
                </a:lnTo>
                <a:close/>
              </a:path>
            </a:pathLst>
          </a:custGeom>
          <a:noFill/>
          <a:ln w="28575">
            <a:solidFill>
              <a:srgbClr val="FFC000">
                <a:alpha val="8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7A10721D-3395-A94D-9970-95740ACAD0CE}"/>
              </a:ext>
            </a:extLst>
          </p:cNvPr>
          <p:cNvSpPr/>
          <p:nvPr/>
        </p:nvSpPr>
        <p:spPr>
          <a:xfrm>
            <a:off x="9809825" y="4616388"/>
            <a:ext cx="790113" cy="798991"/>
          </a:xfrm>
          <a:custGeom>
            <a:avLst/>
            <a:gdLst>
              <a:gd name="connsiteX0" fmla="*/ 790113 w 790113"/>
              <a:gd name="connsiteY0" fmla="*/ 292963 h 798991"/>
              <a:gd name="connsiteX1" fmla="*/ 514905 w 790113"/>
              <a:gd name="connsiteY1" fmla="*/ 585927 h 798991"/>
              <a:gd name="connsiteX2" fmla="*/ 452761 w 790113"/>
              <a:gd name="connsiteY2" fmla="*/ 798991 h 798991"/>
              <a:gd name="connsiteX3" fmla="*/ 195309 w 790113"/>
              <a:gd name="connsiteY3" fmla="*/ 798991 h 798991"/>
              <a:gd name="connsiteX4" fmla="*/ 26633 w 790113"/>
              <a:gd name="connsiteY4" fmla="*/ 665826 h 798991"/>
              <a:gd name="connsiteX5" fmla="*/ 0 w 790113"/>
              <a:gd name="connsiteY5" fmla="*/ 399495 h 798991"/>
              <a:gd name="connsiteX6" fmla="*/ 0 w 790113"/>
              <a:gd name="connsiteY6" fmla="*/ 204187 h 798991"/>
              <a:gd name="connsiteX7" fmla="*/ 79899 w 790113"/>
              <a:gd name="connsiteY7" fmla="*/ 62144 h 798991"/>
              <a:gd name="connsiteX8" fmla="*/ 239697 w 790113"/>
              <a:gd name="connsiteY8" fmla="*/ 17756 h 798991"/>
              <a:gd name="connsiteX9" fmla="*/ 470517 w 790113"/>
              <a:gd name="connsiteY9" fmla="*/ 0 h 798991"/>
              <a:gd name="connsiteX10" fmla="*/ 639192 w 790113"/>
              <a:gd name="connsiteY10" fmla="*/ 115410 h 798991"/>
              <a:gd name="connsiteX11" fmla="*/ 790113 w 790113"/>
              <a:gd name="connsiteY11" fmla="*/ 292963 h 79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113" h="798991">
                <a:moveTo>
                  <a:pt x="790113" y="292963"/>
                </a:moveTo>
                <a:lnTo>
                  <a:pt x="514905" y="585927"/>
                </a:lnTo>
                <a:lnTo>
                  <a:pt x="452761" y="798991"/>
                </a:lnTo>
                <a:lnTo>
                  <a:pt x="195309" y="798991"/>
                </a:lnTo>
                <a:lnTo>
                  <a:pt x="26633" y="665826"/>
                </a:lnTo>
                <a:lnTo>
                  <a:pt x="0" y="399495"/>
                </a:lnTo>
                <a:lnTo>
                  <a:pt x="0" y="204187"/>
                </a:lnTo>
                <a:lnTo>
                  <a:pt x="79899" y="62144"/>
                </a:lnTo>
                <a:lnTo>
                  <a:pt x="239697" y="17756"/>
                </a:lnTo>
                <a:lnTo>
                  <a:pt x="470517" y="0"/>
                </a:lnTo>
                <a:lnTo>
                  <a:pt x="639192" y="115410"/>
                </a:lnTo>
                <a:lnTo>
                  <a:pt x="790113" y="292963"/>
                </a:lnTo>
                <a:close/>
              </a:path>
            </a:pathLst>
          </a:custGeom>
          <a:noFill/>
          <a:ln w="25400">
            <a:solidFill>
              <a:srgbClr val="FFC000">
                <a:alpha val="8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2565DCE-E0AE-9C58-B294-5C85CB23FF5F}"/>
              </a:ext>
            </a:extLst>
          </p:cNvPr>
          <p:cNvSpPr txBox="1"/>
          <p:nvPr/>
        </p:nvSpPr>
        <p:spPr>
          <a:xfrm>
            <a:off x="9822794" y="3439178"/>
            <a:ext cx="23981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alpha fold prediction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vma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gene product </a:t>
            </a:r>
          </a:p>
        </p:txBody>
      </p:sp>
      <p:sp>
        <p:nvSpPr>
          <p:cNvPr id="9" name="TextBox 8">
            <a:extLst>
              <a:ext uri="{FF2B5EF4-FFF2-40B4-BE49-F238E27FC236}">
                <a16:creationId xmlns:a16="http://schemas.microsoft.com/office/drawing/2014/main" id="{D28986E5-F1EF-5E61-7BA9-E0BF56FA4831}"/>
              </a:ext>
            </a:extLst>
          </p:cNvPr>
          <p:cNvSpPr txBox="1"/>
          <p:nvPr/>
        </p:nvSpPr>
        <p:spPr>
          <a:xfrm>
            <a:off x="11231882" y="6031255"/>
            <a:ext cx="10134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1LWS.pdb</a:t>
            </a:r>
          </a:p>
        </p:txBody>
      </p:sp>
    </p:spTree>
    <p:extLst>
      <p:ext uri="{BB962C8B-B14F-4D97-AF65-F5344CB8AC3E}">
        <p14:creationId xmlns:p14="http://schemas.microsoft.com/office/powerpoint/2010/main" val="2779875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095" y="177261"/>
            <a:ext cx="7886700" cy="994172"/>
          </a:xfrm>
        </p:spPr>
        <p:txBody>
          <a:bodyPr>
            <a:normAutofit/>
          </a:bodyPr>
          <a:lstStyle/>
          <a:p>
            <a:r>
              <a:rPr lang="en-US" sz="3000"/>
              <a:t>Agent-Based Modeling of Microbial Communities</a:t>
            </a:r>
          </a:p>
        </p:txBody>
      </p:sp>
      <p:grpSp>
        <p:nvGrpSpPr>
          <p:cNvPr id="5" name="Group 4"/>
          <p:cNvGrpSpPr/>
          <p:nvPr/>
        </p:nvGrpSpPr>
        <p:grpSpPr>
          <a:xfrm>
            <a:off x="112520" y="1380550"/>
            <a:ext cx="6765708" cy="4799418"/>
            <a:chOff x="15122457" y="27296509"/>
            <a:chExt cx="8215847" cy="5828106"/>
          </a:xfrm>
        </p:grpSpPr>
        <p:grpSp>
          <p:nvGrpSpPr>
            <p:cNvPr id="6" name="Group 5"/>
            <p:cNvGrpSpPr/>
            <p:nvPr/>
          </p:nvGrpSpPr>
          <p:grpSpPr>
            <a:xfrm>
              <a:off x="15122457" y="27296509"/>
              <a:ext cx="8215847" cy="5828106"/>
              <a:chOff x="14879088" y="25436466"/>
              <a:chExt cx="8799087" cy="6241842"/>
            </a:xfrm>
          </p:grpSpPr>
          <p:grpSp>
            <p:nvGrpSpPr>
              <p:cNvPr id="15" name="Group 14"/>
              <p:cNvGrpSpPr/>
              <p:nvPr/>
            </p:nvGrpSpPr>
            <p:grpSpPr>
              <a:xfrm>
                <a:off x="14879088" y="25436466"/>
                <a:ext cx="8799087" cy="6231786"/>
                <a:chOff x="0" y="0"/>
                <a:chExt cx="6897346" cy="4150995"/>
              </a:xfrm>
            </p:grpSpPr>
            <p:grpSp>
              <p:nvGrpSpPr>
                <p:cNvPr id="16" name="Group 15"/>
                <p:cNvGrpSpPr/>
                <p:nvPr/>
              </p:nvGrpSpPr>
              <p:grpSpPr>
                <a:xfrm>
                  <a:off x="0" y="0"/>
                  <a:ext cx="2075180" cy="4150995"/>
                  <a:chOff x="0" y="0"/>
                  <a:chExt cx="2075180" cy="4150995"/>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75180" cy="4150995"/>
                  </a:xfrm>
                  <a:prstGeom prst="rect">
                    <a:avLst/>
                  </a:prstGeom>
                </p:spPr>
              </p:pic>
              <p:sp>
                <p:nvSpPr>
                  <p:cNvPr id="25" name="Arrow: Up-Down 24"/>
                  <p:cNvSpPr/>
                  <p:nvPr/>
                </p:nvSpPr>
                <p:spPr>
                  <a:xfrm>
                    <a:off x="943583" y="1857983"/>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p:cNvGrpSpPr/>
                <p:nvPr/>
              </p:nvGrpSpPr>
              <p:grpSpPr>
                <a:xfrm>
                  <a:off x="4822166" y="34506"/>
                  <a:ext cx="2075180" cy="4086860"/>
                  <a:chOff x="0" y="0"/>
                  <a:chExt cx="2075180" cy="408686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75180" cy="4086860"/>
                  </a:xfrm>
                  <a:prstGeom prst="rect">
                    <a:avLst/>
                  </a:prstGeom>
                </p:spPr>
              </p:pic>
              <p:sp>
                <p:nvSpPr>
                  <p:cNvPr id="23" name="Arrow: Up-Down 22"/>
                  <p:cNvSpPr/>
                  <p:nvPr/>
                </p:nvSpPr>
                <p:spPr>
                  <a:xfrm>
                    <a:off x="957532" y="1828800"/>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p:cNvGrpSpPr/>
                <p:nvPr/>
              </p:nvGrpSpPr>
              <p:grpSpPr>
                <a:xfrm>
                  <a:off x="2396712" y="34505"/>
                  <a:ext cx="2075180" cy="3560649"/>
                  <a:chOff x="-10058" y="-586597"/>
                  <a:chExt cx="2075180" cy="3560649"/>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 y="-586597"/>
                    <a:ext cx="2075180" cy="861479"/>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 y="2109583"/>
                    <a:ext cx="2075180" cy="864469"/>
                  </a:xfrm>
                  <a:prstGeom prst="rect">
                    <a:avLst/>
                  </a:prstGeom>
                </p:spPr>
              </p:pic>
              <p:sp>
                <p:nvSpPr>
                  <p:cNvPr id="21" name="Arrow: Right 20"/>
                  <p:cNvSpPr/>
                  <p:nvPr/>
                </p:nvSpPr>
                <p:spPr>
                  <a:xfrm>
                    <a:off x="690113" y="1319842"/>
                    <a:ext cx="698740" cy="34454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2" name="TextBox 11"/>
              <p:cNvSpPr txBox="1"/>
              <p:nvPr/>
            </p:nvSpPr>
            <p:spPr>
              <a:xfrm>
                <a:off x="17936626" y="26862331"/>
                <a:ext cx="2647350" cy="78323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Population held in exponential phase</a:t>
                </a:r>
              </a:p>
            </p:txBody>
          </p:sp>
          <p:sp>
            <p:nvSpPr>
              <p:cNvPr id="13" name="TextBox 12"/>
              <p:cNvSpPr txBox="1"/>
              <p:nvPr/>
            </p:nvSpPr>
            <p:spPr>
              <a:xfrm>
                <a:off x="17936626" y="30895078"/>
                <a:ext cx="2647350" cy="78323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Population enters stationary phase</a:t>
                </a:r>
              </a:p>
            </p:txBody>
          </p:sp>
        </p:grpSp>
        <p:sp>
          <p:nvSpPr>
            <p:cNvPr id="7" name="TextBox 6"/>
            <p:cNvSpPr txBox="1"/>
            <p:nvPr/>
          </p:nvSpPr>
          <p:spPr>
            <a:xfrm>
              <a:off x="15608002" y="28379631"/>
              <a:ext cx="1469702" cy="1137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A</a:t>
              </a:r>
              <a:endPar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8" name="TextBox 7"/>
            <p:cNvSpPr txBox="1"/>
            <p:nvPr/>
          </p:nvSpPr>
          <p:spPr>
            <a:xfrm>
              <a:off x="21367516" y="28379631"/>
              <a:ext cx="1469702" cy="1137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A</a:t>
              </a:r>
              <a:endPar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9" name="TextBox 8"/>
            <p:cNvSpPr txBox="1"/>
            <p:nvPr/>
          </p:nvSpPr>
          <p:spPr>
            <a:xfrm>
              <a:off x="15608002" y="31299267"/>
              <a:ext cx="1469702" cy="1137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B</a:t>
              </a:r>
              <a:endPar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10" name="TextBox 9"/>
            <p:cNvSpPr txBox="1"/>
            <p:nvPr/>
          </p:nvSpPr>
          <p:spPr>
            <a:xfrm>
              <a:off x="21374729" y="31312800"/>
              <a:ext cx="1469702" cy="1137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B</a:t>
              </a:r>
              <a:endPar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grpSp>
      <p:sp>
        <p:nvSpPr>
          <p:cNvPr id="26" name="TextBox 25"/>
          <p:cNvSpPr txBox="1"/>
          <p:nvPr/>
        </p:nvSpPr>
        <p:spPr>
          <a:xfrm>
            <a:off x="7062902" y="1233520"/>
            <a:ext cx="4976600" cy="5293757"/>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The agent-based modeling platform </a:t>
            </a:r>
            <a:r>
              <a:rPr kumimoji="0" lang="en-US" sz="2000" b="0" i="0" u="none" strike="noStrike" kern="1200" cap="none" spc="0" normalizeH="0" baseline="0" noProof="0" err="1">
                <a:ln>
                  <a:noFill/>
                </a:ln>
                <a:solidFill>
                  <a:prstClr val="black"/>
                </a:solidFill>
                <a:effectLst/>
                <a:uLnTx/>
                <a:uFillTx/>
                <a:latin typeface="Calibri" panose="020F0502020204030204"/>
                <a:ea typeface="ＭＳ Ｐゴシック" charset="-128"/>
                <a:cs typeface="+mn-cs"/>
              </a:rPr>
              <a:t>NetLogo</a:t>
            </a: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was used to assess the population dynamics of molecular parasites known as </a:t>
            </a:r>
            <a:r>
              <a:rPr kumimoji="0" lang="en-US" sz="2000" b="0" i="0" u="none" strike="noStrike" kern="1200" cap="none" spc="0" normalizeH="0" baseline="0" noProof="0" err="1">
                <a:ln>
                  <a:noFill/>
                </a:ln>
                <a:solidFill>
                  <a:prstClr val="black"/>
                </a:solidFill>
                <a:effectLst/>
                <a:uLnTx/>
                <a:uFillTx/>
                <a:latin typeface="Calibri" panose="020F0502020204030204"/>
                <a:ea typeface="ＭＳ Ｐゴシック" charset="-128"/>
                <a:cs typeface="+mn-cs"/>
              </a:rPr>
              <a:t>inteins</a:t>
            </a:r>
            <a:endPar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Simulated microbial agents independently move, acquire resources, replicate, mate, and die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User-defined parameters influence cellular movement, mating frequency, and community growth state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The ultimate distribution of </a:t>
            </a:r>
            <a:r>
              <a:rPr kumimoji="0" lang="en-US" sz="2000" b="0" i="0" u="none" strike="noStrike" kern="1200" cap="none" spc="0" normalizeH="0" baseline="0" noProof="0" err="1">
                <a:ln>
                  <a:noFill/>
                </a:ln>
                <a:solidFill>
                  <a:prstClr val="black"/>
                </a:solidFill>
                <a:effectLst/>
                <a:uLnTx/>
                <a:uFillTx/>
                <a:latin typeface="Calibri" panose="020F0502020204030204"/>
                <a:ea typeface="ＭＳ Ｐゴシック" charset="-128"/>
                <a:cs typeface="+mn-cs"/>
              </a:rPr>
              <a:t>inteins</a:t>
            </a: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was dependent on whether the community spent more time in exponential or stationary phase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Limited transfer between sub-environments promoted limited allele coexistence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59962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D3A5EA-D772-0D4A-A3C5-5F3BE592B145}"/>
              </a:ext>
            </a:extLst>
          </p:cNvPr>
          <p:cNvSpPr txBox="1"/>
          <p:nvPr/>
        </p:nvSpPr>
        <p:spPr>
          <a:xfrm>
            <a:off x="266700" y="233025"/>
            <a:ext cx="12382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rPr>
              <a:t>One environment with a gradient in efficiency of local extinction events </a:t>
            </a:r>
          </a:p>
        </p:txBody>
      </p:sp>
      <p:pic>
        <p:nvPicPr>
          <p:cNvPr id="5" name="Picture 4">
            <a:extLst>
              <a:ext uri="{FF2B5EF4-FFF2-40B4-BE49-F238E27FC236}">
                <a16:creationId xmlns:a16="http://schemas.microsoft.com/office/drawing/2014/main" id="{028BE3C4-8C27-5048-98C7-068E1455F3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961" y="2397565"/>
            <a:ext cx="2300036" cy="2244284"/>
          </a:xfrm>
          <a:prstGeom prst="rect">
            <a:avLst/>
          </a:prstGeom>
        </p:spPr>
      </p:pic>
      <p:pic>
        <p:nvPicPr>
          <p:cNvPr id="6" name="Picture 5">
            <a:extLst>
              <a:ext uri="{FF2B5EF4-FFF2-40B4-BE49-F238E27FC236}">
                <a16:creationId xmlns:a16="http://schemas.microsoft.com/office/drawing/2014/main" id="{DDCEC4F8-447E-A245-A702-C051B1C83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63"/>
          <a:stretch/>
        </p:blipFill>
        <p:spPr bwMode="auto">
          <a:xfrm>
            <a:off x="3395872" y="2397565"/>
            <a:ext cx="8383267" cy="224428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AB15E38-04CD-7A4F-9740-EA1F162EF32C}"/>
              </a:ext>
            </a:extLst>
          </p:cNvPr>
          <p:cNvSpPr txBox="1"/>
          <p:nvPr/>
        </p:nvSpPr>
        <p:spPr>
          <a:xfrm>
            <a:off x="4204868" y="4967965"/>
            <a:ext cx="61784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Close to stationary phase: </a:t>
            </a: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Inteins transmission continues,</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increasing the frequency of  the invaded allele          </a:t>
            </a:r>
          </a:p>
        </p:txBody>
      </p:sp>
      <p:sp>
        <p:nvSpPr>
          <p:cNvPr id="8" name="TextBox 7">
            <a:extLst>
              <a:ext uri="{FF2B5EF4-FFF2-40B4-BE49-F238E27FC236}">
                <a16:creationId xmlns:a16="http://schemas.microsoft.com/office/drawing/2014/main" id="{9DEAA729-E73A-BD44-A666-6EE1E1FF07AA}"/>
              </a:ext>
            </a:extLst>
          </p:cNvPr>
          <p:cNvSpPr txBox="1"/>
          <p:nvPr/>
        </p:nvSpPr>
        <p:spPr>
          <a:xfrm>
            <a:off x="4331869" y="5617246"/>
            <a:ext cx="61784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During active growth</a:t>
            </a: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Due to fitness cost of the intein, the </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frequency of the noninvaded allele increases </a:t>
            </a:r>
          </a:p>
        </p:txBody>
      </p:sp>
      <p:sp>
        <p:nvSpPr>
          <p:cNvPr id="9" name="TextBox 8">
            <a:extLst>
              <a:ext uri="{FF2B5EF4-FFF2-40B4-BE49-F238E27FC236}">
                <a16:creationId xmlns:a16="http://schemas.microsoft.com/office/drawing/2014/main" id="{EFC9A149-B7C2-EB4D-9574-B3F6061ED632}"/>
              </a:ext>
            </a:extLst>
          </p:cNvPr>
          <p:cNvSpPr txBox="1"/>
          <p:nvPr/>
        </p:nvSpPr>
        <p:spPr>
          <a:xfrm>
            <a:off x="333430" y="1651000"/>
            <a:ext cx="2067810"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Extinction efficiency</a:t>
            </a:r>
          </a:p>
        </p:txBody>
      </p:sp>
      <p:sp>
        <p:nvSpPr>
          <p:cNvPr id="10" name="TextBox 9">
            <a:extLst>
              <a:ext uri="{FF2B5EF4-FFF2-40B4-BE49-F238E27FC236}">
                <a16:creationId xmlns:a16="http://schemas.microsoft.com/office/drawing/2014/main" id="{23774D85-AD98-0047-854A-B9839DFA4CE7}"/>
              </a:ext>
            </a:extLst>
          </p:cNvPr>
          <p:cNvSpPr txBox="1"/>
          <p:nvPr/>
        </p:nvSpPr>
        <p:spPr>
          <a:xfrm>
            <a:off x="5651500" y="1702117"/>
            <a:ext cx="2458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Development over time </a:t>
            </a:r>
          </a:p>
        </p:txBody>
      </p:sp>
    </p:spTree>
    <p:extLst>
      <p:ext uri="{BB962C8B-B14F-4D97-AF65-F5344CB8AC3E}">
        <p14:creationId xmlns:p14="http://schemas.microsoft.com/office/powerpoint/2010/main" val="981808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8CDBF4-8686-044D-AA7D-62E9D4A77238}"/>
              </a:ext>
            </a:extLst>
          </p:cNvPr>
          <p:cNvPicPr>
            <a:picLocks noChangeAspect="1"/>
          </p:cNvPicPr>
          <p:nvPr/>
        </p:nvPicPr>
        <p:blipFill rotWithShape="1">
          <a:blip r:embed="rId2"/>
          <a:srcRect t="11333"/>
          <a:stretch/>
        </p:blipFill>
        <p:spPr>
          <a:xfrm>
            <a:off x="3290664" y="787400"/>
            <a:ext cx="8833109" cy="5499101"/>
          </a:xfrm>
          <a:prstGeom prst="rect">
            <a:avLst/>
          </a:prstGeom>
        </p:spPr>
      </p:pic>
      <p:sp>
        <p:nvSpPr>
          <p:cNvPr id="2" name="Title 1">
            <a:extLst>
              <a:ext uri="{FF2B5EF4-FFF2-40B4-BE49-F238E27FC236}">
                <a16:creationId xmlns:a16="http://schemas.microsoft.com/office/drawing/2014/main" id="{3EBD043B-F9E1-9E41-A85B-7D25F643700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a:solidFill>
                  <a:srgbClr val="FFFFFF"/>
                </a:solidFill>
                <a:latin typeface="+mj-lt"/>
                <a:ea typeface="+mj-ea"/>
                <a:cs typeface="+mj-cs"/>
              </a:rPr>
              <a:t>The trajectories after disturbances plotted as vectors -- </a:t>
            </a:r>
            <a:br>
              <a:rPr lang="en-US" sz="1600" kern="1200">
                <a:solidFill>
                  <a:srgbClr val="FFFFFF"/>
                </a:solidFill>
                <a:latin typeface="+mj-lt"/>
                <a:ea typeface="+mj-ea"/>
                <a:cs typeface="+mj-cs"/>
              </a:rPr>
            </a:br>
            <a:r>
              <a:rPr lang="en-US" sz="1600" kern="1200">
                <a:solidFill>
                  <a:srgbClr val="FFFFFF"/>
                </a:solidFill>
                <a:latin typeface="+mj-lt"/>
                <a:ea typeface="+mj-ea"/>
                <a:cs typeface="+mj-cs"/>
              </a:rPr>
              <a:t>0 (immediately after the disturbance) -&gt; 4 generations later</a:t>
            </a:r>
          </a:p>
        </p:txBody>
      </p:sp>
    </p:spTree>
    <p:extLst>
      <p:ext uri="{BB962C8B-B14F-4D97-AF65-F5344CB8AC3E}">
        <p14:creationId xmlns:p14="http://schemas.microsoft.com/office/powerpoint/2010/main" val="2621684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ctrTitle"/>
          </p:nvPr>
        </p:nvSpPr>
        <p:spPr>
          <a:xfrm>
            <a:off x="2323821" y="2130520"/>
            <a:ext cx="7544360" cy="1469371"/>
          </a:xfrm>
        </p:spPr>
        <p:txBody>
          <a:bodyPr/>
          <a:lstStyle/>
          <a:p>
            <a:endParaRPr lang="en-US" altLang="en-US">
              <a:ea typeface="ＭＳ Ｐゴシック" charset="-128"/>
            </a:endParaRPr>
          </a:p>
        </p:txBody>
      </p:sp>
      <p:sp>
        <p:nvSpPr>
          <p:cNvPr id="3" name="Subtitle 2"/>
          <p:cNvSpPr>
            <a:spLocks noGrp="1"/>
          </p:cNvSpPr>
          <p:nvPr>
            <p:ph type="subTitle" idx="1"/>
          </p:nvPr>
        </p:nvSpPr>
        <p:spPr>
          <a:xfrm>
            <a:off x="2989169" y="3885641"/>
            <a:ext cx="6213662" cy="1753721"/>
          </a:xfrm>
        </p:spPr>
        <p:txBody>
          <a:bodyPr/>
          <a:lstStyle/>
          <a:p>
            <a:pPr defTabSz="442607">
              <a:defRPr/>
            </a:pPr>
            <a:endParaRPr lang="en-US"/>
          </a:p>
        </p:txBody>
      </p:sp>
      <p:graphicFrame>
        <p:nvGraphicFramePr>
          <p:cNvPr id="226307" name="Object 3"/>
          <p:cNvGraphicFramePr>
            <a:graphicFrameLocks noChangeAspect="1"/>
          </p:cNvGraphicFramePr>
          <p:nvPr/>
        </p:nvGraphicFramePr>
        <p:xfrm>
          <a:off x="3038197" y="140074"/>
          <a:ext cx="6533029" cy="6727732"/>
        </p:xfrm>
        <a:graphic>
          <a:graphicData uri="http://schemas.openxmlformats.org/presentationml/2006/ole">
            <mc:AlternateContent xmlns:mc="http://schemas.openxmlformats.org/markup-compatibility/2006">
              <mc:Choice xmlns:v="urn:schemas-microsoft-com:vml" Requires="v">
                <p:oleObj name="Document" r:id="rId3" imgW="5930682" imgH="6108475" progId="Word.Document.12">
                  <p:embed/>
                </p:oleObj>
              </mc:Choice>
              <mc:Fallback>
                <p:oleObj name="Document" r:id="rId3" imgW="5930682" imgH="6108475" progId="Word.Document.12">
                  <p:embed/>
                  <p:pic>
                    <p:nvPicPr>
                      <p:cNvPr id="2263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197" y="140074"/>
                        <a:ext cx="6533029" cy="67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144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6700-A94B-47CC-9D0E-DA355C35F8E8}"/>
              </a:ext>
            </a:extLst>
          </p:cNvPr>
          <p:cNvSpPr>
            <a:spLocks noGrp="1"/>
          </p:cNvSpPr>
          <p:nvPr>
            <p:ph type="title"/>
          </p:nvPr>
        </p:nvSpPr>
        <p:spPr>
          <a:xfrm>
            <a:off x="590818" y="96611"/>
            <a:ext cx="11010363" cy="1325563"/>
          </a:xfrm>
        </p:spPr>
        <p:txBody>
          <a:bodyPr>
            <a:normAutofit/>
          </a:bodyPr>
          <a:lstStyle/>
          <a:p>
            <a:r>
              <a:rPr lang="en-US" sz="3200" dirty="0"/>
              <a:t>Frequency of reads mapped to </a:t>
            </a:r>
            <a:r>
              <a:rPr lang="en-US" sz="3200" i="1" dirty="0" err="1"/>
              <a:t>Natronomonas</a:t>
            </a:r>
            <a:r>
              <a:rPr lang="en-US" sz="3200" i="1" dirty="0"/>
              <a:t> </a:t>
            </a:r>
            <a:r>
              <a:rPr lang="en-US" sz="3200" i="1" dirty="0" err="1"/>
              <a:t>moolapensis</a:t>
            </a:r>
            <a:r>
              <a:rPr lang="en-US" sz="3200" dirty="0"/>
              <a:t> rir1g</a:t>
            </a:r>
          </a:p>
        </p:txBody>
      </p:sp>
      <p:pic>
        <p:nvPicPr>
          <p:cNvPr id="5" name="Content Placeholder 4">
            <a:extLst>
              <a:ext uri="{FF2B5EF4-FFF2-40B4-BE49-F238E27FC236}">
                <a16:creationId xmlns:a16="http://schemas.microsoft.com/office/drawing/2014/main" id="{074E7246-D8B5-484D-A291-1AF89D430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21535"/>
            <a:ext cx="10515600" cy="3583471"/>
          </a:xfrm>
        </p:spPr>
      </p:pic>
      <p:sp>
        <p:nvSpPr>
          <p:cNvPr id="7" name="TextBox 6">
            <a:extLst>
              <a:ext uri="{FF2B5EF4-FFF2-40B4-BE49-F238E27FC236}">
                <a16:creationId xmlns:a16="http://schemas.microsoft.com/office/drawing/2014/main" id="{4C446A46-770D-4743-9F66-0B81ECDF63D9}"/>
              </a:ext>
            </a:extLst>
          </p:cNvPr>
          <p:cNvSpPr txBox="1"/>
          <p:nvPr/>
        </p:nvSpPr>
        <p:spPr>
          <a:xfrm>
            <a:off x="1569157" y="5016941"/>
            <a:ext cx="9548446" cy="1200329"/>
          </a:xfrm>
          <a:prstGeom prst="rect">
            <a:avLst/>
          </a:prstGeom>
          <a:noFill/>
        </p:spPr>
        <p:txBody>
          <a:bodyPr wrap="square" rtlCol="0">
            <a:spAutoFit/>
          </a:bodyPr>
          <a:lstStyle/>
          <a:p>
            <a:pPr marL="285750" marR="0" lvl="0" indent="-285750" algn="l" defTabSz="44865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Metagenomic reads from Lake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Meyghan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mapped back to reference sequences with and without the intein.</a:t>
            </a:r>
          </a:p>
          <a:p>
            <a:pPr marL="285750" marR="0" lvl="0" indent="-285750" algn="l" defTabSz="44865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was artificially removed, to intact insertion site. </a:t>
            </a:r>
          </a:p>
          <a:p>
            <a:pPr marL="285750" marR="0" lvl="0" indent="-285750" algn="l" defTabSz="44865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Red lines indicate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boundaries, sharp decrease in coverage when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removed.  </a:t>
            </a:r>
          </a:p>
        </p:txBody>
      </p:sp>
      <p:sp>
        <p:nvSpPr>
          <p:cNvPr id="3" name="TextBox 2">
            <a:extLst>
              <a:ext uri="{FF2B5EF4-FFF2-40B4-BE49-F238E27FC236}">
                <a16:creationId xmlns:a16="http://schemas.microsoft.com/office/drawing/2014/main" id="{B3A9434F-4863-A54B-A33C-AFEF11286C94}"/>
              </a:ext>
            </a:extLst>
          </p:cNvPr>
          <p:cNvSpPr txBox="1"/>
          <p:nvPr/>
        </p:nvSpPr>
        <p:spPr>
          <a:xfrm>
            <a:off x="1569157" y="6334883"/>
            <a:ext cx="9129166" cy="369332"/>
          </a:xfrm>
          <a:prstGeom prst="rect">
            <a:avLst/>
          </a:prstGeom>
          <a:noFill/>
        </p:spPr>
        <p:txBody>
          <a:bodyPr wrap="none" rtlCol="0">
            <a:spAutoFit/>
          </a:bodyPr>
          <a:lstStyle/>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Naghoni</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 </a:t>
            </a:r>
            <a:r>
              <a:rPr kumimoji="0" lang="en-US" sz="1800" b="0" i="1" u="none" strike="noStrike" kern="1200" cap="none" spc="0" normalizeH="0" baseline="0" noProof="0" dirty="0">
                <a:ln>
                  <a:noFill/>
                </a:ln>
                <a:solidFill>
                  <a:prstClr val="black"/>
                </a:solidFill>
                <a:effectLst/>
                <a:uLnTx/>
                <a:uFillTx/>
                <a:latin typeface="Calibri" charset="0"/>
                <a:ea typeface="ＭＳ Ｐゴシック" charset="0"/>
              </a:rPr>
              <a:t>et al.</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Microbial diversity in the hypersaline Lake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0"/>
              </a:rPr>
              <a:t>Meyghan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Iran. </a:t>
            </a:r>
            <a:r>
              <a:rPr kumimoji="0" lang="en-US" sz="1800" b="0" i="1" u="none" strike="noStrike" kern="1200" cap="none" spc="0" normalizeH="0" baseline="0" noProof="0" dirty="0">
                <a:ln>
                  <a:noFill/>
                </a:ln>
                <a:solidFill>
                  <a:prstClr val="black"/>
                </a:solidFill>
                <a:effectLst/>
                <a:uLnTx/>
                <a:uFillTx/>
                <a:latin typeface="Calibri" charset="0"/>
                <a:ea typeface="ＭＳ Ｐゴシック" charset="0"/>
              </a:rPr>
              <a:t>Sci. Rep.</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t>
            </a: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7,</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(2017).</a:t>
            </a:r>
          </a:p>
        </p:txBody>
      </p:sp>
    </p:spTree>
    <p:extLst>
      <p:ext uri="{BB962C8B-B14F-4D97-AF65-F5344CB8AC3E}">
        <p14:creationId xmlns:p14="http://schemas.microsoft.com/office/powerpoint/2010/main" val="2393223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7D7F-0DBC-469A-10A4-6AD67779C7DD}"/>
              </a:ext>
            </a:extLst>
          </p:cNvPr>
          <p:cNvSpPr>
            <a:spLocks noGrp="1"/>
          </p:cNvSpPr>
          <p:nvPr>
            <p:ph type="title"/>
          </p:nvPr>
        </p:nvSpPr>
        <p:spPr>
          <a:xfrm>
            <a:off x="516253" y="1130328"/>
            <a:ext cx="10972031" cy="1143000"/>
          </a:xfrm>
        </p:spPr>
        <p:txBody>
          <a:bodyPr/>
          <a:lstStyle/>
          <a:p>
            <a:r>
              <a:rPr lang="en-US" dirty="0"/>
              <a:t>Do inteins have a function beneficial to the organisms?</a:t>
            </a:r>
          </a:p>
        </p:txBody>
      </p:sp>
    </p:spTree>
    <p:extLst>
      <p:ext uri="{BB962C8B-B14F-4D97-AF65-F5344CB8AC3E}">
        <p14:creationId xmlns:p14="http://schemas.microsoft.com/office/powerpoint/2010/main" val="3102727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6E511E-DB34-BD48-884F-B8380D3120CB}"/>
              </a:ext>
            </a:extLst>
          </p:cNvPr>
          <p:cNvSpPr>
            <a:spLocks noGrp="1"/>
          </p:cNvSpPr>
          <p:nvPr>
            <p:ph idx="1"/>
          </p:nvPr>
        </p:nvSpPr>
        <p:spPr>
          <a:xfrm>
            <a:off x="439395" y="449320"/>
            <a:ext cx="11532647" cy="5959359"/>
          </a:xfrm>
        </p:spPr>
        <p:txBody>
          <a:bodyPr>
            <a:normAutofit fontScale="92500"/>
          </a:bodyPr>
          <a:lstStyle/>
          <a:p>
            <a:pPr marL="0" indent="0">
              <a:buNone/>
            </a:pPr>
            <a:r>
              <a:rPr lang="en-US" dirty="0"/>
              <a:t>Inteins with homing endonuclease certainly started out as selfish genetic elements. </a:t>
            </a:r>
          </a:p>
          <a:p>
            <a:pPr marL="0" indent="0">
              <a:buNone/>
            </a:pPr>
            <a:endParaRPr lang="en-US" b="1" dirty="0"/>
          </a:p>
          <a:p>
            <a:pPr marL="0" indent="0">
              <a:buNone/>
            </a:pPr>
            <a:r>
              <a:rPr lang="en-US" b="1" dirty="0"/>
              <a:t>Current Controversy</a:t>
            </a:r>
            <a:r>
              <a:rPr lang="en-US" dirty="0"/>
              <a:t>:  </a:t>
            </a:r>
            <a:br>
              <a:rPr lang="en-US" dirty="0"/>
            </a:br>
            <a:r>
              <a:rPr lang="en-US" dirty="0"/>
              <a:t>Did inteins acquire a function that is beneficial to the host? </a:t>
            </a:r>
          </a:p>
          <a:p>
            <a:pPr marL="0" indent="0">
              <a:buNone/>
            </a:pPr>
            <a:endParaRPr lang="en-US" dirty="0"/>
          </a:p>
          <a:p>
            <a:pPr marL="0" indent="0">
              <a:buNone/>
            </a:pPr>
            <a:r>
              <a:rPr lang="en-US" b="1" dirty="0"/>
              <a:t>Yes</a:t>
            </a:r>
            <a:r>
              <a:rPr lang="en-US" dirty="0"/>
              <a:t>, in case of the mating type switching endonuclease in yeast that evolved from an intein.  </a:t>
            </a:r>
          </a:p>
          <a:p>
            <a:pPr marL="0" indent="0">
              <a:buNone/>
            </a:pPr>
            <a:endParaRPr lang="en-US" dirty="0"/>
          </a:p>
          <a:p>
            <a:pPr marL="0" indent="0">
              <a:buNone/>
            </a:pPr>
            <a:r>
              <a:rPr lang="en-US" b="1" dirty="0"/>
              <a:t>Maybe </a:t>
            </a:r>
            <a:r>
              <a:rPr lang="en-US" dirty="0"/>
              <a:t>in case of phages, where in case of a double infection with two phages, one with, one without an intein. </a:t>
            </a:r>
          </a:p>
          <a:p>
            <a:pPr marL="0" indent="0">
              <a:buNone/>
            </a:pPr>
            <a:endParaRPr lang="en-US" dirty="0"/>
          </a:p>
          <a:p>
            <a:pPr marL="0" indent="0">
              <a:buNone/>
            </a:pPr>
            <a:r>
              <a:rPr lang="en-US" b="1" dirty="0"/>
              <a:t>Maybe</a:t>
            </a:r>
            <a:r>
              <a:rPr lang="en-US" dirty="0"/>
              <a:t> in case</a:t>
            </a:r>
            <a:r>
              <a:rPr lang="en-US" b="1" dirty="0"/>
              <a:t> </a:t>
            </a:r>
            <a:r>
              <a:rPr lang="en-US" dirty="0"/>
              <a:t>intein splicing is sensitive to environmental conditions, inteins could an emergency shut-off preventing the synthesis of new functional proteins. </a:t>
            </a:r>
          </a:p>
        </p:txBody>
      </p:sp>
    </p:spTree>
    <p:extLst>
      <p:ext uri="{BB962C8B-B14F-4D97-AF65-F5344CB8AC3E}">
        <p14:creationId xmlns:p14="http://schemas.microsoft.com/office/powerpoint/2010/main" val="3559330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6E511E-DB34-BD48-884F-B8380D3120CB}"/>
              </a:ext>
            </a:extLst>
          </p:cNvPr>
          <p:cNvSpPr>
            <a:spLocks noGrp="1"/>
          </p:cNvSpPr>
          <p:nvPr>
            <p:ph idx="1"/>
          </p:nvPr>
        </p:nvSpPr>
        <p:spPr>
          <a:xfrm>
            <a:off x="458248" y="367236"/>
            <a:ext cx="11556274" cy="6762769"/>
          </a:xfrm>
        </p:spPr>
        <p:txBody>
          <a:bodyPr>
            <a:normAutofit fontScale="92500" lnSpcReduction="10000"/>
          </a:bodyPr>
          <a:lstStyle/>
          <a:p>
            <a:pPr marL="0" indent="0">
              <a:buNone/>
            </a:pPr>
            <a:r>
              <a:rPr lang="en-US" dirty="0"/>
              <a:t>Inteins with homing endonuclease certainly started out as selfish genetic elements. </a:t>
            </a:r>
          </a:p>
          <a:p>
            <a:pPr marL="0" indent="0">
              <a:buNone/>
            </a:pPr>
            <a:endParaRPr lang="en-US" b="1" dirty="0"/>
          </a:p>
          <a:p>
            <a:pPr marL="0" indent="0">
              <a:buNone/>
            </a:pPr>
            <a:r>
              <a:rPr lang="en-US" b="1" dirty="0"/>
              <a:t>Current Controversy</a:t>
            </a:r>
            <a:r>
              <a:rPr lang="en-US" dirty="0"/>
              <a:t>:  </a:t>
            </a:r>
            <a:br>
              <a:rPr lang="en-US" dirty="0"/>
            </a:br>
            <a:r>
              <a:rPr lang="en-US" dirty="0"/>
              <a:t>Did inteins acquire a function that is beneficial to the host? </a:t>
            </a:r>
          </a:p>
          <a:p>
            <a:pPr marL="0" indent="0">
              <a:buNone/>
            </a:pPr>
            <a:endParaRPr lang="en-US" dirty="0"/>
          </a:p>
          <a:p>
            <a:pPr marL="0" indent="0">
              <a:buNone/>
            </a:pPr>
            <a:r>
              <a:rPr lang="en-US" b="1" dirty="0"/>
              <a:t>Yes</a:t>
            </a:r>
            <a:r>
              <a:rPr lang="en-US" dirty="0"/>
              <a:t>, in case of the mating type switching endonuclease in yeast that evolved from an intein.  </a:t>
            </a:r>
          </a:p>
          <a:p>
            <a:pPr marL="0" indent="0">
              <a:buNone/>
            </a:pPr>
            <a:endParaRPr lang="en-US" dirty="0"/>
          </a:p>
          <a:p>
            <a:pPr marL="0" indent="0">
              <a:buNone/>
            </a:pPr>
            <a:r>
              <a:rPr lang="en-US" b="1" dirty="0"/>
              <a:t>Maybe </a:t>
            </a:r>
            <a:r>
              <a:rPr lang="en-US" dirty="0"/>
              <a:t>in case of phages, where in case of a double infection with two phages, one with, one without an intein.  </a:t>
            </a:r>
            <a:br>
              <a:rPr lang="en-US" dirty="0"/>
            </a:br>
            <a:r>
              <a:rPr lang="en-US" i="1" dirty="0">
                <a:solidFill>
                  <a:srgbClr val="00B050"/>
                </a:solidFill>
              </a:rPr>
              <a:t>Analysis support inteins as parasites, that are frequently gained and lost. </a:t>
            </a:r>
          </a:p>
          <a:p>
            <a:pPr marL="0" indent="0">
              <a:buNone/>
            </a:pPr>
            <a:endParaRPr lang="en-US" dirty="0">
              <a:solidFill>
                <a:srgbClr val="00B050"/>
              </a:solidFill>
            </a:endParaRPr>
          </a:p>
          <a:p>
            <a:pPr marL="0" indent="0">
              <a:buNone/>
            </a:pPr>
            <a:r>
              <a:rPr lang="en-US" b="1" dirty="0"/>
              <a:t>Maybe</a:t>
            </a:r>
            <a:r>
              <a:rPr lang="en-US" dirty="0"/>
              <a:t> in case</a:t>
            </a:r>
            <a:r>
              <a:rPr lang="en-US" b="1" dirty="0"/>
              <a:t> </a:t>
            </a:r>
            <a:r>
              <a:rPr lang="en-US" dirty="0"/>
              <a:t>intein splicing is sensitive to environmental conditions, inteins could an emergency shut-off preventing the synthesis of new functional proteins.</a:t>
            </a:r>
            <a:br>
              <a:rPr lang="en-US" dirty="0"/>
            </a:br>
            <a:r>
              <a:rPr lang="en-US" i="1" dirty="0">
                <a:solidFill>
                  <a:srgbClr val="00B050"/>
                </a:solidFill>
              </a:rPr>
              <a:t>Lack of vertical inheritance and the </a:t>
            </a:r>
            <a:r>
              <a:rPr lang="en-US" i="1" dirty="0" err="1">
                <a:solidFill>
                  <a:srgbClr val="00B050"/>
                </a:solidFill>
              </a:rPr>
              <a:t>intein’s</a:t>
            </a:r>
            <a:r>
              <a:rPr lang="en-US" i="1" dirty="0">
                <a:solidFill>
                  <a:srgbClr val="00B050"/>
                </a:solidFill>
              </a:rPr>
              <a:t> fitness cost make this unlikely for most inteins </a:t>
            </a:r>
          </a:p>
        </p:txBody>
      </p:sp>
    </p:spTree>
    <p:extLst>
      <p:ext uri="{BB962C8B-B14F-4D97-AF65-F5344CB8AC3E}">
        <p14:creationId xmlns:p14="http://schemas.microsoft.com/office/powerpoint/2010/main" val="3099665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2108-2A71-474F-A197-5FEA88333D57}"/>
              </a:ext>
            </a:extLst>
          </p:cNvPr>
          <p:cNvSpPr>
            <a:spLocks noGrp="1"/>
          </p:cNvSpPr>
          <p:nvPr>
            <p:ph type="title"/>
          </p:nvPr>
        </p:nvSpPr>
        <p:spPr>
          <a:xfrm>
            <a:off x="622300" y="755799"/>
            <a:ext cx="10515600" cy="1325563"/>
          </a:xfrm>
        </p:spPr>
        <p:txBody>
          <a:bodyPr/>
          <a:lstStyle/>
          <a:p>
            <a:r>
              <a:rPr lang="en-US" dirty="0"/>
              <a:t>Siphonaptera</a:t>
            </a:r>
          </a:p>
        </p:txBody>
      </p:sp>
      <p:sp>
        <p:nvSpPr>
          <p:cNvPr id="3" name="Content Placeholder 2">
            <a:extLst>
              <a:ext uri="{FF2B5EF4-FFF2-40B4-BE49-F238E27FC236}">
                <a16:creationId xmlns:a16="http://schemas.microsoft.com/office/drawing/2014/main" id="{21CBBF89-3915-9E41-8F62-CBC9490C296C}"/>
              </a:ext>
            </a:extLst>
          </p:cNvPr>
          <p:cNvSpPr>
            <a:spLocks noGrp="1"/>
          </p:cNvSpPr>
          <p:nvPr>
            <p:ph idx="1"/>
          </p:nvPr>
        </p:nvSpPr>
        <p:spPr>
          <a:xfrm>
            <a:off x="376806" y="6010508"/>
            <a:ext cx="10515600" cy="830510"/>
          </a:xfrm>
        </p:spPr>
        <p:txBody>
          <a:bodyPr>
            <a:normAutofit/>
          </a:bodyPr>
          <a:lstStyle/>
          <a:p>
            <a:pPr marL="0" indent="0">
              <a:buNone/>
            </a:pPr>
            <a:r>
              <a:rPr lang="en-US" sz="1800" dirty="0"/>
              <a:t>From: Augustus De Morgan’s poem  </a:t>
            </a:r>
            <a:r>
              <a:rPr lang="en-US" sz="1800" i="1" dirty="0"/>
              <a:t>Siphonaptera </a:t>
            </a:r>
            <a:r>
              <a:rPr lang="en-US" sz="1800" dirty="0"/>
              <a:t>(1872) </a:t>
            </a:r>
            <a:br>
              <a:rPr lang="en-US" sz="1800" dirty="0"/>
            </a:br>
            <a:r>
              <a:rPr lang="en-US" sz="1800" dirty="0"/>
              <a:t>via </a:t>
            </a:r>
            <a:r>
              <a:rPr lang="en-US" sz="1800" dirty="0">
                <a:hlinkClick r:id="rId2"/>
              </a:rPr>
              <a:t>https://en.wikipedia.org/wiki/Siphonaptera_(poem)</a:t>
            </a:r>
            <a:r>
              <a:rPr lang="en-US" sz="1800" dirty="0"/>
              <a:t> </a:t>
            </a:r>
          </a:p>
        </p:txBody>
      </p:sp>
      <p:sp>
        <p:nvSpPr>
          <p:cNvPr id="4" name="TextBox 3">
            <a:extLst>
              <a:ext uri="{FF2B5EF4-FFF2-40B4-BE49-F238E27FC236}">
                <a16:creationId xmlns:a16="http://schemas.microsoft.com/office/drawing/2014/main" id="{7D1B3324-5343-0449-88F8-55E3E2852798}"/>
              </a:ext>
            </a:extLst>
          </p:cNvPr>
          <p:cNvSpPr txBox="1"/>
          <p:nvPr/>
        </p:nvSpPr>
        <p:spPr>
          <a:xfrm>
            <a:off x="611692" y="2837160"/>
            <a:ext cx="10045827" cy="20928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Great fleas have little fleas upon their backs to bite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little fleas have lesser fleas, and so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ad infinitum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great fleas themselves, in turn, have greater fleas to go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While these again have greater still, and greater still,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Diagram&#10;&#10;Description automatically generated">
            <a:extLst>
              <a:ext uri="{FF2B5EF4-FFF2-40B4-BE49-F238E27FC236}">
                <a16:creationId xmlns:a16="http://schemas.microsoft.com/office/drawing/2014/main" id="{1AC1ADF7-84D7-E04C-A321-AAAA3EC89EED}"/>
              </a:ext>
            </a:extLst>
          </p:cNvPr>
          <p:cNvPicPr>
            <a:picLocks noChangeAspect="1"/>
          </p:cNvPicPr>
          <p:nvPr/>
        </p:nvPicPr>
        <p:blipFill>
          <a:blip r:embed="rId3"/>
          <a:stretch>
            <a:fillRect/>
          </a:stretch>
        </p:blipFill>
        <p:spPr>
          <a:xfrm>
            <a:off x="9910064" y="169193"/>
            <a:ext cx="2108200" cy="3175000"/>
          </a:xfrm>
          <a:prstGeom prst="rect">
            <a:avLst/>
          </a:prstGeom>
        </p:spPr>
      </p:pic>
    </p:spTree>
    <p:extLst>
      <p:ext uri="{BB962C8B-B14F-4D97-AF65-F5344CB8AC3E}">
        <p14:creationId xmlns:p14="http://schemas.microsoft.com/office/powerpoint/2010/main" val="2614956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758D1B-1098-4745-8E8D-3E0D9672FA56}"/>
              </a:ext>
            </a:extLst>
          </p:cNvPr>
          <p:cNvSpPr/>
          <p:nvPr/>
        </p:nvSpPr>
        <p:spPr>
          <a:xfrm>
            <a:off x="381308" y="3741323"/>
            <a:ext cx="5117284" cy="2451682"/>
          </a:xfrm>
          <a:prstGeom prst="roundRect">
            <a:avLst>
              <a:gd name="adj" fmla="val 3516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B9699A98-A9BC-6E42-9B26-3A964E5B1273}"/>
              </a:ext>
            </a:extLst>
          </p:cNvPr>
          <p:cNvGrpSpPr/>
          <p:nvPr/>
        </p:nvGrpSpPr>
        <p:grpSpPr>
          <a:xfrm>
            <a:off x="796601" y="711489"/>
            <a:ext cx="1941052" cy="3046048"/>
            <a:chOff x="3401821" y="500867"/>
            <a:chExt cx="1777891" cy="2790004"/>
          </a:xfrm>
        </p:grpSpPr>
        <p:pic>
          <p:nvPicPr>
            <p:cNvPr id="26" name="Graphic 25">
              <a:extLst>
                <a:ext uri="{FF2B5EF4-FFF2-40B4-BE49-F238E27FC236}">
                  <a16:creationId xmlns:a16="http://schemas.microsoft.com/office/drawing/2014/main" id="{BA723981-48C7-6A4C-8C43-62DAFDDAAAD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512" t="21863" r="36597" b="14380"/>
            <a:stretch/>
          </p:blipFill>
          <p:spPr>
            <a:xfrm>
              <a:off x="3401821" y="500867"/>
              <a:ext cx="1777891" cy="2790004"/>
            </a:xfrm>
            <a:prstGeom prst="rect">
              <a:avLst/>
            </a:prstGeom>
          </p:spPr>
        </p:pic>
        <p:grpSp>
          <p:nvGrpSpPr>
            <p:cNvPr id="27" name="Group 26">
              <a:extLst>
                <a:ext uri="{FF2B5EF4-FFF2-40B4-BE49-F238E27FC236}">
                  <a16:creationId xmlns:a16="http://schemas.microsoft.com/office/drawing/2014/main" id="{88AB1611-3E42-D841-8D8E-1D71EEFD44FD}"/>
                </a:ext>
              </a:extLst>
            </p:cNvPr>
            <p:cNvGrpSpPr/>
            <p:nvPr/>
          </p:nvGrpSpPr>
          <p:grpSpPr>
            <a:xfrm>
              <a:off x="3810811" y="988322"/>
              <a:ext cx="952917" cy="646012"/>
              <a:chOff x="537067" y="906011"/>
              <a:chExt cx="3330108" cy="2378279"/>
            </a:xfrm>
          </p:grpSpPr>
          <p:sp>
            <p:nvSpPr>
              <p:cNvPr id="28" name="Freeform 27">
                <a:extLst>
                  <a:ext uri="{FF2B5EF4-FFF2-40B4-BE49-F238E27FC236}">
                    <a16:creationId xmlns:a16="http://schemas.microsoft.com/office/drawing/2014/main" id="{BEFC086B-6CB0-2341-8B43-7FEC92BFDE69}"/>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48BD42B5-8FB1-CD49-B8A6-6C4CCEF85917}"/>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1" name="Straight Connector 30">
              <a:extLst>
                <a:ext uri="{FF2B5EF4-FFF2-40B4-BE49-F238E27FC236}">
                  <a16:creationId xmlns:a16="http://schemas.microsoft.com/office/drawing/2014/main" id="{BF5BEF24-DFB1-064F-A63E-17C753862601}"/>
                </a:ext>
              </a:extLst>
            </p:cNvPr>
            <p:cNvCxnSpPr>
              <a:cxnSpLocks/>
            </p:cNvCxnSpPr>
            <p:nvPr/>
          </p:nvCxnSpPr>
          <p:spPr>
            <a:xfrm>
              <a:off x="4209460" y="1393852"/>
              <a:ext cx="132009"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41154A-5F7B-7F4C-A111-A8C098EC1FA7}"/>
              </a:ext>
            </a:extLst>
          </p:cNvPr>
          <p:cNvGrpSpPr/>
          <p:nvPr/>
        </p:nvGrpSpPr>
        <p:grpSpPr>
          <a:xfrm>
            <a:off x="2795006" y="711489"/>
            <a:ext cx="1941052" cy="3046048"/>
            <a:chOff x="5501630" y="610905"/>
            <a:chExt cx="1941052" cy="3046048"/>
          </a:xfrm>
        </p:grpSpPr>
        <p:pic>
          <p:nvPicPr>
            <p:cNvPr id="6" name="Graphic 5">
              <a:extLst>
                <a:ext uri="{FF2B5EF4-FFF2-40B4-BE49-F238E27FC236}">
                  <a16:creationId xmlns:a16="http://schemas.microsoft.com/office/drawing/2014/main" id="{CB8F7D51-D9E0-8B42-ACB3-D0B201531C6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512" t="21863" r="36597" b="14380"/>
            <a:stretch/>
          </p:blipFill>
          <p:spPr>
            <a:xfrm>
              <a:off x="5501630" y="610905"/>
              <a:ext cx="1941052" cy="3046048"/>
            </a:xfrm>
            <a:prstGeom prst="rect">
              <a:avLst/>
            </a:prstGeom>
          </p:spPr>
        </p:pic>
        <p:grpSp>
          <p:nvGrpSpPr>
            <p:cNvPr id="25" name="Group 24">
              <a:extLst>
                <a:ext uri="{FF2B5EF4-FFF2-40B4-BE49-F238E27FC236}">
                  <a16:creationId xmlns:a16="http://schemas.microsoft.com/office/drawing/2014/main" id="{02F01E8F-E95E-6C4B-A5CD-BA19E2BC30E9}"/>
                </a:ext>
              </a:extLst>
            </p:cNvPr>
            <p:cNvGrpSpPr/>
            <p:nvPr/>
          </p:nvGrpSpPr>
          <p:grpSpPr>
            <a:xfrm>
              <a:off x="5955450" y="1109052"/>
              <a:ext cx="1033411" cy="729576"/>
              <a:chOff x="537067" y="906011"/>
              <a:chExt cx="3330108" cy="2378279"/>
            </a:xfrm>
          </p:grpSpPr>
          <p:sp>
            <p:nvSpPr>
              <p:cNvPr id="22" name="Freeform 21">
                <a:extLst>
                  <a:ext uri="{FF2B5EF4-FFF2-40B4-BE49-F238E27FC236}">
                    <a16:creationId xmlns:a16="http://schemas.microsoft.com/office/drawing/2014/main" id="{948B7AB5-37E7-124E-8EB6-D7CFE204A378}"/>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6594A0BF-A5A6-DD40-BF50-C2968778E376}"/>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8" name="Straight Connector 37">
              <a:extLst>
                <a:ext uri="{FF2B5EF4-FFF2-40B4-BE49-F238E27FC236}">
                  <a16:creationId xmlns:a16="http://schemas.microsoft.com/office/drawing/2014/main" id="{2B195F12-2A40-7B48-89C7-BBA3BCB679CE}"/>
                </a:ext>
              </a:extLst>
            </p:cNvPr>
            <p:cNvCxnSpPr>
              <a:cxnSpLocks/>
            </p:cNvCxnSpPr>
            <p:nvPr/>
          </p:nvCxnSpPr>
          <p:spPr>
            <a:xfrm>
              <a:off x="6387693" y="1551432"/>
              <a:ext cx="0" cy="4257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Rounded Rectangle 41">
            <a:extLst>
              <a:ext uri="{FF2B5EF4-FFF2-40B4-BE49-F238E27FC236}">
                <a16:creationId xmlns:a16="http://schemas.microsoft.com/office/drawing/2014/main" id="{4E9744A4-219A-894D-9EC6-6C979530B149}"/>
              </a:ext>
            </a:extLst>
          </p:cNvPr>
          <p:cNvSpPr/>
          <p:nvPr/>
        </p:nvSpPr>
        <p:spPr>
          <a:xfrm>
            <a:off x="6495596" y="3733616"/>
            <a:ext cx="5117284" cy="2451682"/>
          </a:xfrm>
          <a:prstGeom prst="roundRect">
            <a:avLst>
              <a:gd name="adj" fmla="val 3516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4" name="Graphic 43">
            <a:extLst>
              <a:ext uri="{FF2B5EF4-FFF2-40B4-BE49-F238E27FC236}">
                <a16:creationId xmlns:a16="http://schemas.microsoft.com/office/drawing/2014/main" id="{5B831055-83D1-A74C-82F0-8F9BD69F9D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512" t="21863" r="36597" b="14380"/>
          <a:stretch/>
        </p:blipFill>
        <p:spPr>
          <a:xfrm>
            <a:off x="6920033" y="711489"/>
            <a:ext cx="1941052" cy="3046048"/>
          </a:xfrm>
          <a:prstGeom prst="rect">
            <a:avLst/>
          </a:prstGeom>
        </p:spPr>
      </p:pic>
      <p:grpSp>
        <p:nvGrpSpPr>
          <p:cNvPr id="55" name="Group 54">
            <a:extLst>
              <a:ext uri="{FF2B5EF4-FFF2-40B4-BE49-F238E27FC236}">
                <a16:creationId xmlns:a16="http://schemas.microsoft.com/office/drawing/2014/main" id="{1F772F36-7987-6A41-BA91-D5980B7C273C}"/>
              </a:ext>
            </a:extLst>
          </p:cNvPr>
          <p:cNvGrpSpPr/>
          <p:nvPr/>
        </p:nvGrpSpPr>
        <p:grpSpPr>
          <a:xfrm>
            <a:off x="6920033" y="4122029"/>
            <a:ext cx="1658571" cy="1243489"/>
            <a:chOff x="6616749" y="4151471"/>
            <a:chExt cx="1040368" cy="705298"/>
          </a:xfrm>
        </p:grpSpPr>
        <p:grpSp>
          <p:nvGrpSpPr>
            <p:cNvPr id="45" name="Group 44">
              <a:extLst>
                <a:ext uri="{FF2B5EF4-FFF2-40B4-BE49-F238E27FC236}">
                  <a16:creationId xmlns:a16="http://schemas.microsoft.com/office/drawing/2014/main" id="{24A0C1BE-108B-E04B-9D81-30C18B3B2390}"/>
                </a:ext>
              </a:extLst>
            </p:cNvPr>
            <p:cNvGrpSpPr/>
            <p:nvPr/>
          </p:nvGrpSpPr>
          <p:grpSpPr>
            <a:xfrm>
              <a:off x="6616749" y="4151471"/>
              <a:ext cx="1040368" cy="705298"/>
              <a:chOff x="537067" y="906011"/>
              <a:chExt cx="3330108" cy="2378279"/>
            </a:xfrm>
          </p:grpSpPr>
          <p:sp>
            <p:nvSpPr>
              <p:cNvPr id="47" name="Freeform 46">
                <a:extLst>
                  <a:ext uri="{FF2B5EF4-FFF2-40B4-BE49-F238E27FC236}">
                    <a16:creationId xmlns:a16="http://schemas.microsoft.com/office/drawing/2014/main" id="{E469C4EB-DEBC-C94C-B065-FA759229028B}"/>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B4263722-1B81-3341-AE61-05470D7F2DBF}"/>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6" name="Straight Connector 45">
              <a:extLst>
                <a:ext uri="{FF2B5EF4-FFF2-40B4-BE49-F238E27FC236}">
                  <a16:creationId xmlns:a16="http://schemas.microsoft.com/office/drawing/2014/main" id="{23167AA1-EDE0-D347-9E69-640CE66A03A5}"/>
                </a:ext>
              </a:extLst>
            </p:cNvPr>
            <p:cNvCxnSpPr>
              <a:cxnSpLocks/>
            </p:cNvCxnSpPr>
            <p:nvPr/>
          </p:nvCxnSpPr>
          <p:spPr>
            <a:xfrm>
              <a:off x="7051983" y="4594217"/>
              <a:ext cx="144124"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0" name="Graphic 49">
            <a:extLst>
              <a:ext uri="{FF2B5EF4-FFF2-40B4-BE49-F238E27FC236}">
                <a16:creationId xmlns:a16="http://schemas.microsoft.com/office/drawing/2014/main" id="{E40B1AD4-ABFA-C24F-BCDC-A70DCC9684E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512" t="21863" r="36597" b="14380"/>
          <a:stretch/>
        </p:blipFill>
        <p:spPr>
          <a:xfrm>
            <a:off x="8918438" y="711489"/>
            <a:ext cx="1941052" cy="3046048"/>
          </a:xfrm>
          <a:prstGeom prst="rect">
            <a:avLst/>
          </a:prstGeom>
        </p:spPr>
      </p:pic>
      <p:grpSp>
        <p:nvGrpSpPr>
          <p:cNvPr id="51" name="Group 50">
            <a:extLst>
              <a:ext uri="{FF2B5EF4-FFF2-40B4-BE49-F238E27FC236}">
                <a16:creationId xmlns:a16="http://schemas.microsoft.com/office/drawing/2014/main" id="{1D4F942E-D8D1-5A42-9ACC-9DF81A07A4AA}"/>
              </a:ext>
            </a:extLst>
          </p:cNvPr>
          <p:cNvGrpSpPr/>
          <p:nvPr/>
        </p:nvGrpSpPr>
        <p:grpSpPr>
          <a:xfrm>
            <a:off x="9260286" y="4311359"/>
            <a:ext cx="1490814" cy="1182523"/>
            <a:chOff x="537067" y="906011"/>
            <a:chExt cx="3330108" cy="2378279"/>
          </a:xfrm>
        </p:grpSpPr>
        <p:sp>
          <p:nvSpPr>
            <p:cNvPr id="53" name="Freeform 52">
              <a:extLst>
                <a:ext uri="{FF2B5EF4-FFF2-40B4-BE49-F238E27FC236}">
                  <a16:creationId xmlns:a16="http://schemas.microsoft.com/office/drawing/2014/main" id="{FE6E5C82-7C87-9E44-8E58-B04A9A1C6845}"/>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53">
              <a:extLst>
                <a:ext uri="{FF2B5EF4-FFF2-40B4-BE49-F238E27FC236}">
                  <a16:creationId xmlns:a16="http://schemas.microsoft.com/office/drawing/2014/main" id="{01465AF5-762C-4346-BB75-2CD29013009C}"/>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7" name="Graphic 56" descr="Skull outline">
            <a:extLst>
              <a:ext uri="{FF2B5EF4-FFF2-40B4-BE49-F238E27FC236}">
                <a16:creationId xmlns:a16="http://schemas.microsoft.com/office/drawing/2014/main" id="{7944ED76-3D71-1F4F-B44C-018AE9B1D9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6021" y="4315281"/>
            <a:ext cx="678991" cy="678991"/>
          </a:xfrm>
          <a:prstGeom prst="rect">
            <a:avLst/>
          </a:prstGeom>
        </p:spPr>
      </p:pic>
      <p:sp>
        <p:nvSpPr>
          <p:cNvPr id="58" name="TextBox 57">
            <a:extLst>
              <a:ext uri="{FF2B5EF4-FFF2-40B4-BE49-F238E27FC236}">
                <a16:creationId xmlns:a16="http://schemas.microsoft.com/office/drawing/2014/main" id="{23F37139-FEF6-4A4D-A873-64F02571FAA6}"/>
              </a:ext>
            </a:extLst>
          </p:cNvPr>
          <p:cNvSpPr txBox="1"/>
          <p:nvPr/>
        </p:nvSpPr>
        <p:spPr>
          <a:xfrm>
            <a:off x="7853462" y="5406076"/>
            <a:ext cx="726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Intein</a:t>
            </a:r>
          </a:p>
        </p:txBody>
      </p:sp>
      <p:cxnSp>
        <p:nvCxnSpPr>
          <p:cNvPr id="74" name="Straight Arrow Connector 73">
            <a:extLst>
              <a:ext uri="{FF2B5EF4-FFF2-40B4-BE49-F238E27FC236}">
                <a16:creationId xmlns:a16="http://schemas.microsoft.com/office/drawing/2014/main" id="{0169D966-7590-B942-8D1C-96654E3DCBD8}"/>
              </a:ext>
            </a:extLst>
          </p:cNvPr>
          <p:cNvCxnSpPr>
            <a:cxnSpLocks/>
          </p:cNvCxnSpPr>
          <p:nvPr/>
        </p:nvCxnSpPr>
        <p:spPr>
          <a:xfrm>
            <a:off x="7692727" y="4943180"/>
            <a:ext cx="262553" cy="550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3B690F4-72BF-C648-B978-7C56E63E8739}"/>
              </a:ext>
            </a:extLst>
          </p:cNvPr>
          <p:cNvSpPr txBox="1"/>
          <p:nvPr/>
        </p:nvSpPr>
        <p:spPr>
          <a:xfrm>
            <a:off x="9919110" y="4869431"/>
            <a:ext cx="2840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cxnSp>
        <p:nvCxnSpPr>
          <p:cNvPr id="78" name="Straight Arrow Connector 77">
            <a:extLst>
              <a:ext uri="{FF2B5EF4-FFF2-40B4-BE49-F238E27FC236}">
                <a16:creationId xmlns:a16="http://schemas.microsoft.com/office/drawing/2014/main" id="{3EDEF754-5E86-5E4A-A5C3-0EBD52496C47}"/>
              </a:ext>
            </a:extLst>
          </p:cNvPr>
          <p:cNvCxnSpPr>
            <a:cxnSpLocks/>
            <a:stCxn id="58" idx="3"/>
            <a:endCxn id="77" idx="1"/>
          </p:cNvCxnSpPr>
          <p:nvPr/>
        </p:nvCxnSpPr>
        <p:spPr>
          <a:xfrm flipV="1">
            <a:off x="8580136" y="5054097"/>
            <a:ext cx="1338974" cy="536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AADCD80-28F8-5A48-9D26-8CF5079DBD64}"/>
              </a:ext>
            </a:extLst>
          </p:cNvPr>
          <p:cNvSpPr txBox="1"/>
          <p:nvPr/>
        </p:nvSpPr>
        <p:spPr>
          <a:xfrm>
            <a:off x="2010178" y="4794145"/>
            <a:ext cx="1454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Bacterial Cell </a:t>
            </a:r>
          </a:p>
        </p:txBody>
      </p:sp>
      <p:sp>
        <p:nvSpPr>
          <p:cNvPr id="83" name="TextBox 82">
            <a:extLst>
              <a:ext uri="{FF2B5EF4-FFF2-40B4-BE49-F238E27FC236}">
                <a16:creationId xmlns:a16="http://schemas.microsoft.com/office/drawing/2014/main" id="{0451D040-7251-B144-8FF5-06E45E2CF265}"/>
              </a:ext>
            </a:extLst>
          </p:cNvPr>
          <p:cNvSpPr txBox="1"/>
          <p:nvPr/>
        </p:nvSpPr>
        <p:spPr>
          <a:xfrm>
            <a:off x="766955" y="297420"/>
            <a:ext cx="1822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panose="020F0502020204030204"/>
                <a:ea typeface="+mn-ea"/>
                <a:cs typeface="+mn-cs"/>
              </a:rPr>
              <a:t>Phage with Intein</a:t>
            </a:r>
          </a:p>
        </p:txBody>
      </p:sp>
      <p:sp>
        <p:nvSpPr>
          <p:cNvPr id="85" name="TextBox 84">
            <a:extLst>
              <a:ext uri="{FF2B5EF4-FFF2-40B4-BE49-F238E27FC236}">
                <a16:creationId xmlns:a16="http://schemas.microsoft.com/office/drawing/2014/main" id="{46FDE8E9-5FB9-1A49-9CB5-74136B81048C}"/>
              </a:ext>
            </a:extLst>
          </p:cNvPr>
          <p:cNvSpPr txBox="1"/>
          <p:nvPr/>
        </p:nvSpPr>
        <p:spPr>
          <a:xfrm>
            <a:off x="2872359" y="297420"/>
            <a:ext cx="17787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Phage w/o Intein</a:t>
            </a:r>
          </a:p>
        </p:txBody>
      </p:sp>
    </p:spTree>
    <p:extLst>
      <p:ext uri="{BB962C8B-B14F-4D97-AF65-F5344CB8AC3E}">
        <p14:creationId xmlns:p14="http://schemas.microsoft.com/office/powerpoint/2010/main" val="134288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Box 2"/>
          <p:cNvSpPr txBox="1">
            <a:spLocks noChangeArrowheads="1"/>
          </p:cNvSpPr>
          <p:nvPr/>
        </p:nvSpPr>
        <p:spPr bwMode="auto">
          <a:xfrm>
            <a:off x="103695" y="-42292"/>
            <a:ext cx="2480931" cy="51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12" tIns="39950" rIns="79912" bIns="39950">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dirty="0"/>
              <a:t>Intein Homing </a:t>
            </a:r>
          </a:p>
        </p:txBody>
      </p:sp>
      <p:pic>
        <p:nvPicPr>
          <p:cNvPr id="21094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104990" y="2859474"/>
            <a:ext cx="5453710" cy="80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73421" y="2640261"/>
            <a:ext cx="4852630" cy="66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BBC22A8-FB55-6243-878D-DC6C1443B656}"/>
              </a:ext>
            </a:extLst>
          </p:cNvPr>
          <p:cNvGrpSpPr/>
          <p:nvPr/>
        </p:nvGrpSpPr>
        <p:grpSpPr>
          <a:xfrm>
            <a:off x="4549344" y="621927"/>
            <a:ext cx="4916581" cy="5933515"/>
            <a:chOff x="3880038" y="621927"/>
            <a:chExt cx="4916581" cy="5933515"/>
          </a:xfrm>
        </p:grpSpPr>
        <p:pic>
          <p:nvPicPr>
            <p:cNvPr id="2109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0038" y="621927"/>
              <a:ext cx="4916581" cy="593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Rounded Rectangle 1"/>
            <p:cNvSpPr>
              <a:spLocks noChangeArrowheads="1"/>
            </p:cNvSpPr>
            <p:nvPr/>
          </p:nvSpPr>
          <p:spPr bwMode="auto">
            <a:xfrm>
              <a:off x="5126691" y="1856789"/>
              <a:ext cx="1680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0" name="Rounded Rectangle 6"/>
            <p:cNvSpPr>
              <a:spLocks noChangeArrowheads="1"/>
            </p:cNvSpPr>
            <p:nvPr/>
          </p:nvSpPr>
          <p:spPr bwMode="auto">
            <a:xfrm>
              <a:off x="6062383" y="1864379"/>
              <a:ext cx="1666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1" name="Rounded Rectangle 7"/>
            <p:cNvSpPr>
              <a:spLocks noChangeArrowheads="1"/>
            </p:cNvSpPr>
            <p:nvPr/>
          </p:nvSpPr>
          <p:spPr bwMode="auto">
            <a:xfrm>
              <a:off x="5261162" y="4537797"/>
              <a:ext cx="1680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2" name="Rounded Rectangle 8"/>
            <p:cNvSpPr>
              <a:spLocks noChangeArrowheads="1"/>
            </p:cNvSpPr>
            <p:nvPr/>
          </p:nvSpPr>
          <p:spPr bwMode="auto">
            <a:xfrm>
              <a:off x="6199655" y="4537797"/>
              <a:ext cx="1666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3" name="Rounded Rectangle 9"/>
            <p:cNvSpPr>
              <a:spLocks noChangeArrowheads="1"/>
            </p:cNvSpPr>
            <p:nvPr/>
          </p:nvSpPr>
          <p:spPr bwMode="auto">
            <a:xfrm>
              <a:off x="5404037" y="5612747"/>
              <a:ext cx="1666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4" name="Rounded Rectangle 10"/>
            <p:cNvSpPr>
              <a:spLocks noChangeArrowheads="1"/>
            </p:cNvSpPr>
            <p:nvPr/>
          </p:nvSpPr>
          <p:spPr bwMode="auto">
            <a:xfrm>
              <a:off x="6341129" y="5612747"/>
              <a:ext cx="168088" cy="289952"/>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5" name="Rounded Rectangle 11"/>
            <p:cNvSpPr>
              <a:spLocks noChangeArrowheads="1"/>
            </p:cNvSpPr>
            <p:nvPr/>
          </p:nvSpPr>
          <p:spPr bwMode="auto">
            <a:xfrm>
              <a:off x="5388630" y="5986744"/>
              <a:ext cx="166687" cy="289953"/>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6" name="Rounded Rectangle 12"/>
            <p:cNvSpPr>
              <a:spLocks noChangeArrowheads="1"/>
            </p:cNvSpPr>
            <p:nvPr/>
          </p:nvSpPr>
          <p:spPr bwMode="auto">
            <a:xfrm>
              <a:off x="6348132" y="5986744"/>
              <a:ext cx="168088" cy="289953"/>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grpSp>
      <p:sp>
        <p:nvSpPr>
          <p:cNvPr id="210957" name="Rounded Rectangle 15"/>
          <p:cNvSpPr>
            <a:spLocks noChangeArrowheads="1"/>
          </p:cNvSpPr>
          <p:nvPr/>
        </p:nvSpPr>
        <p:spPr bwMode="auto">
          <a:xfrm>
            <a:off x="1816747" y="2106136"/>
            <a:ext cx="166687" cy="289953"/>
          </a:xfrm>
          <a:prstGeom prst="roundRect">
            <a:avLst>
              <a:gd name="adj" fmla="val 1666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8" name="Rounded Rectangle 16"/>
          <p:cNvSpPr>
            <a:spLocks noChangeArrowheads="1"/>
          </p:cNvSpPr>
          <p:nvPr/>
        </p:nvSpPr>
        <p:spPr bwMode="auto">
          <a:xfrm>
            <a:off x="1813945" y="2721058"/>
            <a:ext cx="166687" cy="289952"/>
          </a:xfrm>
          <a:prstGeom prst="roundRect">
            <a:avLst>
              <a:gd name="adj" fmla="val 16667"/>
            </a:avLst>
          </a:prstGeom>
          <a:solidFill>
            <a:srgbClr val="72BF8B"/>
          </a:solidFill>
          <a:ln w="9525">
            <a:solidFill>
              <a:schemeClr val="tx1"/>
            </a:solidFill>
            <a:round/>
            <a:headEnd/>
            <a:tailEnd/>
          </a:ln>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2118"/>
          </a:p>
        </p:txBody>
      </p:sp>
      <p:sp>
        <p:nvSpPr>
          <p:cNvPr id="210959" name="TextBox 2"/>
          <p:cNvSpPr txBox="1">
            <a:spLocks noChangeArrowheads="1"/>
          </p:cNvSpPr>
          <p:nvPr/>
        </p:nvSpPr>
        <p:spPr bwMode="auto">
          <a:xfrm>
            <a:off x="2057672" y="1959060"/>
            <a:ext cx="1362874"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88" dirty="0"/>
              <a:t>Self Splicing </a:t>
            </a:r>
            <a:br>
              <a:rPr lang="en-US" altLang="en-US" sz="1588" dirty="0"/>
            </a:br>
            <a:r>
              <a:rPr lang="en-US" altLang="en-US" sz="1588" dirty="0"/>
              <a:t>Domain</a:t>
            </a:r>
          </a:p>
        </p:txBody>
      </p:sp>
      <p:sp>
        <p:nvSpPr>
          <p:cNvPr id="210960" name="TextBox 19"/>
          <p:cNvSpPr txBox="1">
            <a:spLocks noChangeArrowheads="1"/>
          </p:cNvSpPr>
          <p:nvPr/>
        </p:nvSpPr>
        <p:spPr bwMode="auto">
          <a:xfrm>
            <a:off x="2057672" y="2592192"/>
            <a:ext cx="2411238"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5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88"/>
              <a:t>Homing Endonuclaease </a:t>
            </a:r>
            <a:br>
              <a:rPr lang="en-US" altLang="en-US" sz="1588"/>
            </a:br>
            <a:r>
              <a:rPr lang="en-US" altLang="en-US" sz="1588"/>
              <a:t>Domain</a:t>
            </a:r>
          </a:p>
        </p:txBody>
      </p:sp>
      <p:sp>
        <p:nvSpPr>
          <p:cNvPr id="2" name="TextBox 1">
            <a:extLst>
              <a:ext uri="{FF2B5EF4-FFF2-40B4-BE49-F238E27FC236}">
                <a16:creationId xmlns:a16="http://schemas.microsoft.com/office/drawing/2014/main" id="{5B68C553-F592-FD4C-8F6E-A4FC4FCB4375}"/>
              </a:ext>
            </a:extLst>
          </p:cNvPr>
          <p:cNvSpPr txBox="1"/>
          <p:nvPr/>
        </p:nvSpPr>
        <p:spPr>
          <a:xfrm rot="5400000">
            <a:off x="10387667" y="1534050"/>
            <a:ext cx="2507426" cy="477054"/>
          </a:xfrm>
          <a:prstGeom prst="rect">
            <a:avLst/>
          </a:prstGeom>
          <a:noFill/>
        </p:spPr>
        <p:txBody>
          <a:bodyPr wrap="square" rtlCol="0">
            <a:spAutoFit/>
          </a:bodyPr>
          <a:lstStyle/>
          <a:p>
            <a:r>
              <a:rPr lang="en-US" dirty="0"/>
              <a:t>Modified from</a:t>
            </a:r>
          </a:p>
        </p:txBody>
      </p:sp>
      <p:sp>
        <p:nvSpPr>
          <p:cNvPr id="3" name="TextBox 2">
            <a:extLst>
              <a:ext uri="{FF2B5EF4-FFF2-40B4-BE49-F238E27FC236}">
                <a16:creationId xmlns:a16="http://schemas.microsoft.com/office/drawing/2014/main" id="{BE9D0D68-6538-624E-816B-971CA623F7E5}"/>
              </a:ext>
            </a:extLst>
          </p:cNvPr>
          <p:cNvSpPr txBox="1"/>
          <p:nvPr/>
        </p:nvSpPr>
        <p:spPr>
          <a:xfrm>
            <a:off x="89597" y="679539"/>
            <a:ext cx="4063933" cy="646331"/>
          </a:xfrm>
          <a:prstGeom prst="rect">
            <a:avLst/>
          </a:prstGeom>
          <a:noFill/>
        </p:spPr>
        <p:txBody>
          <a:bodyPr wrap="none" rtlCol="0">
            <a:spAutoFit/>
          </a:bodyPr>
          <a:lstStyle/>
          <a:p>
            <a:r>
              <a:rPr lang="en-US" sz="1800" dirty="0"/>
              <a:t>Intein = </a:t>
            </a:r>
            <a:r>
              <a:rPr lang="en-US" sz="1800" b="1" dirty="0"/>
              <a:t>Int</a:t>
            </a:r>
            <a:r>
              <a:rPr lang="en-US" sz="1800" dirty="0"/>
              <a:t>ervening Prot</a:t>
            </a:r>
            <a:r>
              <a:rPr lang="en-US" sz="1800" b="1" dirty="0"/>
              <a:t>ein</a:t>
            </a:r>
            <a:r>
              <a:rPr lang="en-US" sz="1800" dirty="0"/>
              <a:t> sequence</a:t>
            </a:r>
            <a:br>
              <a:rPr lang="en-US" sz="1800" dirty="0"/>
            </a:br>
            <a:r>
              <a:rPr lang="en-US" sz="1800" dirty="0"/>
              <a:t>          = “protein intron”  </a:t>
            </a:r>
          </a:p>
        </p:txBody>
      </p:sp>
    </p:spTree>
    <p:extLst>
      <p:ext uri="{BB962C8B-B14F-4D97-AF65-F5344CB8AC3E}">
        <p14:creationId xmlns:p14="http://schemas.microsoft.com/office/powerpoint/2010/main" val="9968106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22BE9E-D4DD-EB41-9B82-121CD79C7E04}"/>
              </a:ext>
            </a:extLst>
          </p:cNvPr>
          <p:cNvPicPr>
            <a:picLocks noChangeAspect="1"/>
          </p:cNvPicPr>
          <p:nvPr/>
        </p:nvPicPr>
        <p:blipFill>
          <a:blip r:embed="rId3"/>
          <a:stretch>
            <a:fillRect/>
          </a:stretch>
        </p:blipFill>
        <p:spPr>
          <a:xfrm>
            <a:off x="51711" y="1128713"/>
            <a:ext cx="12088578" cy="4907756"/>
          </a:xfrm>
          <a:prstGeom prst="rect">
            <a:avLst/>
          </a:prstGeom>
        </p:spPr>
      </p:pic>
      <p:sp>
        <p:nvSpPr>
          <p:cNvPr id="5" name="TextBox 4">
            <a:extLst>
              <a:ext uri="{FF2B5EF4-FFF2-40B4-BE49-F238E27FC236}">
                <a16:creationId xmlns:a16="http://schemas.microsoft.com/office/drawing/2014/main" id="{4370A66C-D12F-F946-85BA-B97D54A5D79B}"/>
              </a:ext>
            </a:extLst>
          </p:cNvPr>
          <p:cNvSpPr txBox="1"/>
          <p:nvPr/>
        </p:nvSpPr>
        <p:spPr>
          <a:xfrm>
            <a:off x="407772" y="5830690"/>
            <a:ext cx="1029345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Corynne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Dedeo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Gino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Cingolani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Carolyn 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Teschke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Portal Protein: The Orchestrator of Capsid Assembly for the dsDNA Tailed Bacteriophages and Herpesviruses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Annual Review of Virology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8010C7FB-2F81-9D45-92D4-821B19A6D8A2}"/>
              </a:ext>
            </a:extLst>
          </p:cNvPr>
          <p:cNvSpPr>
            <a:spLocks noGrp="1"/>
          </p:cNvSpPr>
          <p:nvPr>
            <p:ph type="ctrTitle"/>
          </p:nvPr>
        </p:nvSpPr>
        <p:spPr>
          <a:xfrm>
            <a:off x="1677231" y="139202"/>
            <a:ext cx="9144000" cy="746214"/>
          </a:xfrm>
        </p:spPr>
        <p:txBody>
          <a:bodyPr>
            <a:normAutofit fontScale="90000"/>
          </a:bodyPr>
          <a:lstStyle/>
          <a:p>
            <a:r>
              <a:rPr lang="en-US" dirty="0"/>
              <a:t>Phage Assembly</a:t>
            </a:r>
          </a:p>
        </p:txBody>
      </p:sp>
    </p:spTree>
    <p:extLst>
      <p:ext uri="{BB962C8B-B14F-4D97-AF65-F5344CB8AC3E}">
        <p14:creationId xmlns:p14="http://schemas.microsoft.com/office/powerpoint/2010/main" val="147291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40F2-70C6-D444-8102-6BB362AD037D}"/>
              </a:ext>
            </a:extLst>
          </p:cNvPr>
          <p:cNvSpPr>
            <a:spLocks noGrp="1"/>
          </p:cNvSpPr>
          <p:nvPr>
            <p:ph type="title"/>
          </p:nvPr>
        </p:nvSpPr>
        <p:spPr>
          <a:xfrm>
            <a:off x="276138" y="725852"/>
            <a:ext cx="5143150" cy="1325563"/>
          </a:xfrm>
        </p:spPr>
        <p:txBody>
          <a:bodyPr>
            <a:normAutofit fontScale="90000"/>
          </a:bodyPr>
          <a:lstStyle/>
          <a:p>
            <a:r>
              <a:rPr lang="en-US" dirty="0" err="1"/>
              <a:t>Exteins</a:t>
            </a:r>
            <a:r>
              <a:rPr lang="en-US" dirty="0"/>
              <a:t> and their inteins from homologous terminase subunits in the A1 cluster</a:t>
            </a:r>
          </a:p>
        </p:txBody>
      </p:sp>
      <p:pic>
        <p:nvPicPr>
          <p:cNvPr id="5" name="Content Placeholder 4">
            <a:extLst>
              <a:ext uri="{FF2B5EF4-FFF2-40B4-BE49-F238E27FC236}">
                <a16:creationId xmlns:a16="http://schemas.microsoft.com/office/drawing/2014/main" id="{B43D54FE-692F-B443-B4E2-DF3C3F789CF4}"/>
              </a:ext>
            </a:extLst>
          </p:cNvPr>
          <p:cNvPicPr>
            <a:picLocks noGrp="1" noChangeAspect="1"/>
          </p:cNvPicPr>
          <p:nvPr>
            <p:ph idx="1"/>
          </p:nvPr>
        </p:nvPicPr>
        <p:blipFill>
          <a:blip r:embed="rId3"/>
          <a:stretch>
            <a:fillRect/>
          </a:stretch>
        </p:blipFill>
        <p:spPr>
          <a:xfrm>
            <a:off x="5419288" y="119543"/>
            <a:ext cx="7021952" cy="6618914"/>
          </a:xfrm>
        </p:spPr>
      </p:pic>
      <p:sp>
        <p:nvSpPr>
          <p:cNvPr id="6" name="TextBox 5">
            <a:extLst>
              <a:ext uri="{FF2B5EF4-FFF2-40B4-BE49-F238E27FC236}">
                <a16:creationId xmlns:a16="http://schemas.microsoft.com/office/drawing/2014/main" id="{B681BA42-7E29-9F47-BCE0-00CCC0EA6422}"/>
              </a:ext>
            </a:extLst>
          </p:cNvPr>
          <p:cNvSpPr txBox="1"/>
          <p:nvPr/>
        </p:nvSpPr>
        <p:spPr>
          <a:xfrm>
            <a:off x="10008067" y="4999839"/>
            <a:ext cx="761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pic>
        <p:nvPicPr>
          <p:cNvPr id="8" name="Picture 7">
            <a:extLst>
              <a:ext uri="{FF2B5EF4-FFF2-40B4-BE49-F238E27FC236}">
                <a16:creationId xmlns:a16="http://schemas.microsoft.com/office/drawing/2014/main" id="{582C288A-20A8-044F-B557-36B26157C70A}"/>
              </a:ext>
            </a:extLst>
          </p:cNvPr>
          <p:cNvPicPr>
            <a:picLocks noChangeAspect="1"/>
          </p:cNvPicPr>
          <p:nvPr/>
        </p:nvPicPr>
        <p:blipFill>
          <a:blip r:embed="rId4"/>
          <a:stretch>
            <a:fillRect/>
          </a:stretch>
        </p:blipFill>
        <p:spPr>
          <a:xfrm>
            <a:off x="158692" y="2796410"/>
            <a:ext cx="4857924" cy="4020351"/>
          </a:xfrm>
          <a:prstGeom prst="rect">
            <a:avLst/>
          </a:prstGeom>
        </p:spPr>
      </p:pic>
    </p:spTree>
    <p:extLst>
      <p:ext uri="{BB962C8B-B14F-4D97-AF65-F5344CB8AC3E}">
        <p14:creationId xmlns:p14="http://schemas.microsoft.com/office/powerpoint/2010/main" val="164599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F2B8-A823-4C40-B540-8565714EF035}"/>
              </a:ext>
            </a:extLst>
          </p:cNvPr>
          <p:cNvSpPr>
            <a:spLocks noGrp="1"/>
          </p:cNvSpPr>
          <p:nvPr>
            <p:ph type="title"/>
          </p:nvPr>
        </p:nvSpPr>
        <p:spPr>
          <a:xfrm>
            <a:off x="301304" y="113455"/>
            <a:ext cx="11183224" cy="1325563"/>
          </a:xfrm>
        </p:spPr>
        <p:txBody>
          <a:bodyPr/>
          <a:lstStyle/>
          <a:p>
            <a:r>
              <a:rPr lang="en-US" dirty="0"/>
              <a:t>Reconciliation between extein and intein trees</a:t>
            </a:r>
          </a:p>
        </p:txBody>
      </p:sp>
      <p:pic>
        <p:nvPicPr>
          <p:cNvPr id="5" name="Content Placeholder 4">
            <a:extLst>
              <a:ext uri="{FF2B5EF4-FFF2-40B4-BE49-F238E27FC236}">
                <a16:creationId xmlns:a16="http://schemas.microsoft.com/office/drawing/2014/main" id="{FD02F152-6433-824F-8623-52FC6B6FB1CE}"/>
              </a:ext>
            </a:extLst>
          </p:cNvPr>
          <p:cNvPicPr>
            <a:picLocks noGrp="1" noChangeAspect="1"/>
          </p:cNvPicPr>
          <p:nvPr>
            <p:ph idx="1"/>
          </p:nvPr>
        </p:nvPicPr>
        <p:blipFill>
          <a:blip r:embed="rId2"/>
          <a:stretch>
            <a:fillRect/>
          </a:stretch>
        </p:blipFill>
        <p:spPr>
          <a:xfrm rot="16200000">
            <a:off x="4310989" y="-2835567"/>
            <a:ext cx="3570022" cy="12000122"/>
          </a:xfrm>
        </p:spPr>
      </p:pic>
      <p:sp>
        <p:nvSpPr>
          <p:cNvPr id="6" name="TextBox 5">
            <a:extLst>
              <a:ext uri="{FF2B5EF4-FFF2-40B4-BE49-F238E27FC236}">
                <a16:creationId xmlns:a16="http://schemas.microsoft.com/office/drawing/2014/main" id="{E498CCC0-6531-7347-B400-078FAA2C0136}"/>
              </a:ext>
            </a:extLst>
          </p:cNvPr>
          <p:cNvSpPr txBox="1"/>
          <p:nvPr/>
        </p:nvSpPr>
        <p:spPr>
          <a:xfrm>
            <a:off x="192946" y="5226341"/>
            <a:ext cx="959923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one of many equally parsimonious reconciliations (allowing for transfer, duplication and loss).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that the Auckland cluster requires only one intein acquisition at the base.   </a:t>
            </a:r>
          </a:p>
        </p:txBody>
      </p:sp>
    </p:spTree>
    <p:extLst>
      <p:ext uri="{BB962C8B-B14F-4D97-AF65-F5344CB8AC3E}">
        <p14:creationId xmlns:p14="http://schemas.microsoft.com/office/powerpoint/2010/main" val="3875525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5943-DCE7-5A4A-B280-FC4CCDD8082E}"/>
              </a:ext>
            </a:extLst>
          </p:cNvPr>
          <p:cNvSpPr>
            <a:spLocks noGrp="1"/>
          </p:cNvSpPr>
          <p:nvPr>
            <p:ph type="title"/>
          </p:nvPr>
        </p:nvSpPr>
        <p:spPr>
          <a:xfrm>
            <a:off x="0" y="-92075"/>
            <a:ext cx="10515600" cy="1325563"/>
          </a:xfrm>
        </p:spPr>
        <p:txBody>
          <a:bodyPr/>
          <a:lstStyle/>
          <a:p>
            <a:r>
              <a:rPr lang="en-US" dirty="0"/>
              <a:t>The A1 Phages from the Auckland area</a:t>
            </a:r>
          </a:p>
        </p:txBody>
      </p:sp>
      <p:pic>
        <p:nvPicPr>
          <p:cNvPr id="5" name="Picture 4">
            <a:extLst>
              <a:ext uri="{FF2B5EF4-FFF2-40B4-BE49-F238E27FC236}">
                <a16:creationId xmlns:a16="http://schemas.microsoft.com/office/drawing/2014/main" id="{2EA4C09F-95C1-E946-ACFD-949B68B16779}"/>
              </a:ext>
            </a:extLst>
          </p:cNvPr>
          <p:cNvPicPr>
            <a:picLocks noChangeAspect="1"/>
          </p:cNvPicPr>
          <p:nvPr/>
        </p:nvPicPr>
        <p:blipFill>
          <a:blip r:embed="rId3"/>
          <a:stretch>
            <a:fillRect/>
          </a:stretch>
        </p:blipFill>
        <p:spPr>
          <a:xfrm>
            <a:off x="6191499" y="998356"/>
            <a:ext cx="6313793" cy="5859643"/>
          </a:xfrm>
          <a:prstGeom prst="rect">
            <a:avLst/>
          </a:prstGeom>
        </p:spPr>
      </p:pic>
      <p:pic>
        <p:nvPicPr>
          <p:cNvPr id="8" name="Picture 7">
            <a:extLst>
              <a:ext uri="{FF2B5EF4-FFF2-40B4-BE49-F238E27FC236}">
                <a16:creationId xmlns:a16="http://schemas.microsoft.com/office/drawing/2014/main" id="{4E767905-6E5F-764A-BCF2-E436FF39037A}"/>
              </a:ext>
            </a:extLst>
          </p:cNvPr>
          <p:cNvPicPr>
            <a:picLocks noChangeAspect="1"/>
          </p:cNvPicPr>
          <p:nvPr/>
        </p:nvPicPr>
        <p:blipFill>
          <a:blip r:embed="rId4"/>
          <a:stretch>
            <a:fillRect/>
          </a:stretch>
        </p:blipFill>
        <p:spPr>
          <a:xfrm>
            <a:off x="232290" y="1010633"/>
            <a:ext cx="4859828" cy="3159583"/>
          </a:xfrm>
          <a:prstGeom prst="rect">
            <a:avLst/>
          </a:prstGeom>
        </p:spPr>
      </p:pic>
      <p:sp>
        <p:nvSpPr>
          <p:cNvPr id="3" name="TextBox 2">
            <a:extLst>
              <a:ext uri="{FF2B5EF4-FFF2-40B4-BE49-F238E27FC236}">
                <a16:creationId xmlns:a16="http://schemas.microsoft.com/office/drawing/2014/main" id="{D9218CD8-344E-F846-AEB3-7C44446E2940}"/>
              </a:ext>
            </a:extLst>
          </p:cNvPr>
          <p:cNvSpPr txBox="1"/>
          <p:nvPr/>
        </p:nvSpPr>
        <p:spPr>
          <a:xfrm>
            <a:off x="58723" y="4290679"/>
            <a:ext cx="48656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Phylogeny based on genome sequences (topology is the same if the extein is used):</a:t>
            </a:r>
          </a:p>
        </p:txBody>
      </p:sp>
      <p:pic>
        <p:nvPicPr>
          <p:cNvPr id="7" name="Picture 6">
            <a:extLst>
              <a:ext uri="{FF2B5EF4-FFF2-40B4-BE49-F238E27FC236}">
                <a16:creationId xmlns:a16="http://schemas.microsoft.com/office/drawing/2014/main" id="{5B5B0080-767A-3240-948C-3E1D32D1514A}"/>
              </a:ext>
            </a:extLst>
          </p:cNvPr>
          <p:cNvPicPr>
            <a:picLocks noChangeAspect="1"/>
          </p:cNvPicPr>
          <p:nvPr/>
        </p:nvPicPr>
        <p:blipFill>
          <a:blip r:embed="rId5"/>
          <a:stretch>
            <a:fillRect/>
          </a:stretch>
        </p:blipFill>
        <p:spPr>
          <a:xfrm>
            <a:off x="787845" y="4940933"/>
            <a:ext cx="3961468" cy="1917067"/>
          </a:xfrm>
          <a:prstGeom prst="rect">
            <a:avLst/>
          </a:prstGeom>
        </p:spPr>
      </p:pic>
    </p:spTree>
    <p:extLst>
      <p:ext uri="{BB962C8B-B14F-4D97-AF65-F5344CB8AC3E}">
        <p14:creationId xmlns:p14="http://schemas.microsoft.com/office/powerpoint/2010/main" val="2512473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5943-DCE7-5A4A-B280-FC4CCDD8082E}"/>
              </a:ext>
            </a:extLst>
          </p:cNvPr>
          <p:cNvSpPr>
            <a:spLocks noGrp="1"/>
          </p:cNvSpPr>
          <p:nvPr>
            <p:ph type="title"/>
          </p:nvPr>
        </p:nvSpPr>
        <p:spPr>
          <a:xfrm>
            <a:off x="0" y="117446"/>
            <a:ext cx="10515600" cy="1325563"/>
          </a:xfrm>
        </p:spPr>
        <p:txBody>
          <a:bodyPr/>
          <a:lstStyle/>
          <a:p>
            <a:r>
              <a:rPr lang="en-US" dirty="0"/>
              <a:t>The A1 Phages from the Auckland area</a:t>
            </a:r>
          </a:p>
        </p:txBody>
      </p:sp>
      <p:pic>
        <p:nvPicPr>
          <p:cNvPr id="5" name="Picture 4">
            <a:extLst>
              <a:ext uri="{FF2B5EF4-FFF2-40B4-BE49-F238E27FC236}">
                <a16:creationId xmlns:a16="http://schemas.microsoft.com/office/drawing/2014/main" id="{2EA4C09F-95C1-E946-ACFD-949B68B16779}"/>
              </a:ext>
            </a:extLst>
          </p:cNvPr>
          <p:cNvPicPr>
            <a:picLocks noChangeAspect="1"/>
          </p:cNvPicPr>
          <p:nvPr/>
        </p:nvPicPr>
        <p:blipFill rotWithShape="1">
          <a:blip r:embed="rId3"/>
          <a:srcRect l="5972" r="41678" b="39729"/>
          <a:stretch/>
        </p:blipFill>
        <p:spPr>
          <a:xfrm>
            <a:off x="7267665" y="3651067"/>
            <a:ext cx="2891403" cy="3089487"/>
          </a:xfrm>
          <a:prstGeom prst="rect">
            <a:avLst/>
          </a:prstGeom>
        </p:spPr>
      </p:pic>
      <p:pic>
        <p:nvPicPr>
          <p:cNvPr id="8" name="Picture 7">
            <a:extLst>
              <a:ext uri="{FF2B5EF4-FFF2-40B4-BE49-F238E27FC236}">
                <a16:creationId xmlns:a16="http://schemas.microsoft.com/office/drawing/2014/main" id="{4E767905-6E5F-764A-BCF2-E436FF39037A}"/>
              </a:ext>
            </a:extLst>
          </p:cNvPr>
          <p:cNvPicPr>
            <a:picLocks noChangeAspect="1"/>
          </p:cNvPicPr>
          <p:nvPr/>
        </p:nvPicPr>
        <p:blipFill>
          <a:blip r:embed="rId4"/>
          <a:stretch>
            <a:fillRect/>
          </a:stretch>
        </p:blipFill>
        <p:spPr>
          <a:xfrm>
            <a:off x="232290" y="1010633"/>
            <a:ext cx="4859828" cy="3159583"/>
          </a:xfrm>
          <a:prstGeom prst="rect">
            <a:avLst/>
          </a:prstGeom>
        </p:spPr>
      </p:pic>
      <p:sp>
        <p:nvSpPr>
          <p:cNvPr id="3" name="TextBox 2">
            <a:extLst>
              <a:ext uri="{FF2B5EF4-FFF2-40B4-BE49-F238E27FC236}">
                <a16:creationId xmlns:a16="http://schemas.microsoft.com/office/drawing/2014/main" id="{D9218CD8-344E-F846-AEB3-7C44446E2940}"/>
              </a:ext>
            </a:extLst>
          </p:cNvPr>
          <p:cNvSpPr txBox="1"/>
          <p:nvPr/>
        </p:nvSpPr>
        <p:spPr>
          <a:xfrm>
            <a:off x="58723" y="4290679"/>
            <a:ext cx="48656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Phylogeny based on extein sequences (topology is the same if the whole genomes are used): </a:t>
            </a:r>
          </a:p>
        </p:txBody>
      </p:sp>
      <p:pic>
        <p:nvPicPr>
          <p:cNvPr id="4" name="Picture 3">
            <a:extLst>
              <a:ext uri="{FF2B5EF4-FFF2-40B4-BE49-F238E27FC236}">
                <a16:creationId xmlns:a16="http://schemas.microsoft.com/office/drawing/2014/main" id="{B35D951B-0A9C-7E4E-837A-690F505B474D}"/>
              </a:ext>
            </a:extLst>
          </p:cNvPr>
          <p:cNvPicPr>
            <a:picLocks noChangeAspect="1"/>
          </p:cNvPicPr>
          <p:nvPr/>
        </p:nvPicPr>
        <p:blipFill>
          <a:blip r:embed="rId5"/>
          <a:stretch>
            <a:fillRect/>
          </a:stretch>
        </p:blipFill>
        <p:spPr>
          <a:xfrm>
            <a:off x="475958" y="4937010"/>
            <a:ext cx="4031143" cy="1922226"/>
          </a:xfrm>
          <a:prstGeom prst="rect">
            <a:avLst/>
          </a:prstGeom>
        </p:spPr>
      </p:pic>
      <p:graphicFrame>
        <p:nvGraphicFramePr>
          <p:cNvPr id="9" name="Content Placeholder 3">
            <a:extLst>
              <a:ext uri="{FF2B5EF4-FFF2-40B4-BE49-F238E27FC236}">
                <a16:creationId xmlns:a16="http://schemas.microsoft.com/office/drawing/2014/main" id="{555B44E4-1170-8A43-A242-20D402B75680}"/>
              </a:ext>
            </a:extLst>
          </p:cNvPr>
          <p:cNvGraphicFramePr>
            <a:graphicFrameLocks noGrp="1"/>
          </p:cNvGraphicFramePr>
          <p:nvPr>
            <p:ph idx="1"/>
          </p:nvPr>
        </p:nvGraphicFramePr>
        <p:xfrm>
          <a:off x="5349380" y="1289191"/>
          <a:ext cx="6727971" cy="2145904"/>
        </p:xfrm>
        <a:graphic>
          <a:graphicData uri="http://schemas.openxmlformats.org/drawingml/2006/table">
            <a:tbl>
              <a:tblPr firstRow="1" firstCol="1" bandRow="1">
                <a:tableStyleId>{5C22544A-7EE6-4342-B048-85BDC9FD1C3A}</a:tableStyleId>
              </a:tblPr>
              <a:tblGrid>
                <a:gridCol w="903518">
                  <a:extLst>
                    <a:ext uri="{9D8B030D-6E8A-4147-A177-3AD203B41FA5}">
                      <a16:colId xmlns:a16="http://schemas.microsoft.com/office/drawing/2014/main" val="3263204284"/>
                    </a:ext>
                  </a:extLst>
                </a:gridCol>
                <a:gridCol w="1084673">
                  <a:extLst>
                    <a:ext uri="{9D8B030D-6E8A-4147-A177-3AD203B41FA5}">
                      <a16:colId xmlns:a16="http://schemas.microsoft.com/office/drawing/2014/main" val="2290794709"/>
                    </a:ext>
                  </a:extLst>
                </a:gridCol>
                <a:gridCol w="1317072">
                  <a:extLst>
                    <a:ext uri="{9D8B030D-6E8A-4147-A177-3AD203B41FA5}">
                      <a16:colId xmlns:a16="http://schemas.microsoft.com/office/drawing/2014/main" val="4285595413"/>
                    </a:ext>
                  </a:extLst>
                </a:gridCol>
                <a:gridCol w="1348123">
                  <a:extLst>
                    <a:ext uri="{9D8B030D-6E8A-4147-A177-3AD203B41FA5}">
                      <a16:colId xmlns:a16="http://schemas.microsoft.com/office/drawing/2014/main" val="1986599013"/>
                    </a:ext>
                  </a:extLst>
                </a:gridCol>
                <a:gridCol w="2074585">
                  <a:extLst>
                    <a:ext uri="{9D8B030D-6E8A-4147-A177-3AD203B41FA5}">
                      <a16:colId xmlns:a16="http://schemas.microsoft.com/office/drawing/2014/main" val="143730712"/>
                    </a:ext>
                  </a:extLst>
                </a:gridCol>
              </a:tblGrid>
              <a:tr h="1048624">
                <a:tc>
                  <a:txBody>
                    <a:bodyPr/>
                    <a:lstStyle/>
                    <a:p>
                      <a:pPr marL="0" marR="0">
                        <a:spcBef>
                          <a:spcPts val="0"/>
                        </a:spcBef>
                        <a:spcAft>
                          <a:spcPts val="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Number of sites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Number of sequences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Number of Polymorphic sites </a:t>
                      </a:r>
                      <a:br>
                        <a:rPr lang="en-US" sz="1800" dirty="0">
                          <a:effectLst/>
                        </a:rPr>
                      </a:br>
                      <a:r>
                        <a:rPr lang="en-US" sz="1800" dirty="0">
                          <a:effectLst/>
                        </a:rPr>
                        <a:t>(only SNPs)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Watterson’s Theta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2923471"/>
                  </a:ext>
                </a:extLst>
              </a:tr>
              <a:tr h="524312">
                <a:tc>
                  <a:txBody>
                    <a:bodyPr/>
                    <a:lstStyle/>
                    <a:p>
                      <a:pPr marL="0" marR="0">
                        <a:spcBef>
                          <a:spcPts val="0"/>
                        </a:spcBef>
                        <a:spcAft>
                          <a:spcPts val="0"/>
                        </a:spcAft>
                      </a:pPr>
                      <a:r>
                        <a:rPr lang="en-US" sz="1800" dirty="0">
                          <a:effectLst/>
                        </a:rPr>
                        <a:t>Extein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1689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rgbClr val="FF0000"/>
                          </a:solidFill>
                          <a:effectLst/>
                        </a:rPr>
                        <a:t>31</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0.0088</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8818517"/>
                  </a:ext>
                </a:extLst>
              </a:tr>
              <a:tr h="524312">
                <a:tc>
                  <a:txBody>
                    <a:bodyPr/>
                    <a:lstStyle/>
                    <a:p>
                      <a:pPr marL="0" marR="0">
                        <a:spcBef>
                          <a:spcPts val="0"/>
                        </a:spcBef>
                        <a:spcAft>
                          <a:spcPts val="0"/>
                        </a:spcAft>
                      </a:pPr>
                      <a:r>
                        <a:rPr lang="en-US" sz="1800" dirty="0">
                          <a:effectLst/>
                        </a:rPr>
                        <a:t>Intein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1023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rgbClr val="FF0000"/>
                          </a:solidFill>
                          <a:effectLst/>
                        </a:rPr>
                        <a:t>0</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3099896"/>
                  </a:ext>
                </a:extLst>
              </a:tr>
            </a:tbl>
          </a:graphicData>
        </a:graphic>
      </p:graphicFrame>
    </p:spTree>
    <p:extLst>
      <p:ext uri="{BB962C8B-B14F-4D97-AF65-F5344CB8AC3E}">
        <p14:creationId xmlns:p14="http://schemas.microsoft.com/office/powerpoint/2010/main" val="4205766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AA8A-2671-B14A-93A7-CEF5E325D3C9}"/>
              </a:ext>
            </a:extLst>
          </p:cNvPr>
          <p:cNvSpPr>
            <a:spLocks noGrp="1"/>
          </p:cNvSpPr>
          <p:nvPr>
            <p:ph type="title"/>
          </p:nvPr>
        </p:nvSpPr>
        <p:spPr>
          <a:xfrm>
            <a:off x="123779" y="125836"/>
            <a:ext cx="11486583" cy="461394"/>
          </a:xfrm>
        </p:spPr>
        <p:txBody>
          <a:bodyPr>
            <a:noAutofit/>
          </a:bodyPr>
          <a:lstStyle/>
          <a:p>
            <a:r>
              <a:rPr lang="en-US" sz="3200" dirty="0"/>
              <a:t>Terminases </a:t>
            </a:r>
            <a:r>
              <a:rPr lang="en-US" sz="3200" dirty="0" err="1"/>
              <a:t>ClusterE</a:t>
            </a:r>
            <a:r>
              <a:rPr lang="en-US" sz="3200" dirty="0"/>
              <a:t> -- only intein containing terminases included </a:t>
            </a:r>
          </a:p>
        </p:txBody>
      </p:sp>
      <p:pic>
        <p:nvPicPr>
          <p:cNvPr id="9" name="Picture 8">
            <a:extLst>
              <a:ext uri="{FF2B5EF4-FFF2-40B4-BE49-F238E27FC236}">
                <a16:creationId xmlns:a16="http://schemas.microsoft.com/office/drawing/2014/main" id="{C06FC9EA-891A-ED45-9C71-33A3428F4116}"/>
              </a:ext>
            </a:extLst>
          </p:cNvPr>
          <p:cNvPicPr>
            <a:picLocks noChangeAspect="1"/>
          </p:cNvPicPr>
          <p:nvPr/>
        </p:nvPicPr>
        <p:blipFill>
          <a:blip r:embed="rId3"/>
          <a:stretch>
            <a:fillRect/>
          </a:stretch>
        </p:blipFill>
        <p:spPr>
          <a:xfrm>
            <a:off x="123779" y="628350"/>
            <a:ext cx="9129278" cy="7054443"/>
          </a:xfrm>
          <a:prstGeom prst="rect">
            <a:avLst/>
          </a:prstGeom>
        </p:spPr>
      </p:pic>
      <p:sp>
        <p:nvSpPr>
          <p:cNvPr id="10" name="TextBox 9">
            <a:extLst>
              <a:ext uri="{FF2B5EF4-FFF2-40B4-BE49-F238E27FC236}">
                <a16:creationId xmlns:a16="http://schemas.microsoft.com/office/drawing/2014/main" id="{50C90265-7AEA-1549-976D-73878728A1A8}"/>
              </a:ext>
            </a:extLst>
          </p:cNvPr>
          <p:cNvSpPr txBox="1"/>
          <p:nvPr/>
        </p:nvSpPr>
        <p:spPr>
          <a:xfrm>
            <a:off x="9496339" y="4890782"/>
            <a:ext cx="23069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Leaves have the same color in both trees </a:t>
            </a:r>
          </a:p>
        </p:txBody>
      </p:sp>
      <p:cxnSp>
        <p:nvCxnSpPr>
          <p:cNvPr id="5" name="Straight Arrow Connector 4">
            <a:extLst>
              <a:ext uri="{FF2B5EF4-FFF2-40B4-BE49-F238E27FC236}">
                <a16:creationId xmlns:a16="http://schemas.microsoft.com/office/drawing/2014/main" id="{3D8C2202-07B0-5748-A432-BF3C88D0E160}"/>
              </a:ext>
            </a:extLst>
          </p:cNvPr>
          <p:cNvCxnSpPr/>
          <p:nvPr/>
        </p:nvCxnSpPr>
        <p:spPr>
          <a:xfrm flipH="1">
            <a:off x="4748170" y="6099500"/>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A73DDEF-BB28-0D46-AAC1-880D919F6DAF}"/>
              </a:ext>
            </a:extLst>
          </p:cNvPr>
          <p:cNvCxnSpPr/>
          <p:nvPr/>
        </p:nvCxnSpPr>
        <p:spPr>
          <a:xfrm flipH="1">
            <a:off x="4748170" y="6207853"/>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299D63-06D7-4144-8E35-A246CAF41B66}"/>
              </a:ext>
            </a:extLst>
          </p:cNvPr>
          <p:cNvCxnSpPr/>
          <p:nvPr/>
        </p:nvCxnSpPr>
        <p:spPr>
          <a:xfrm flipH="1">
            <a:off x="3288485" y="6300132"/>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46E4C0D-73DE-6949-85CA-8ED4E4687B72}"/>
              </a:ext>
            </a:extLst>
          </p:cNvPr>
          <p:cNvCxnSpPr/>
          <p:nvPr/>
        </p:nvCxnSpPr>
        <p:spPr>
          <a:xfrm flipH="1">
            <a:off x="3288485" y="6409189"/>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E7E9EBD-2D0D-A34B-A1E0-8A80B8AB64EB}"/>
              </a:ext>
            </a:extLst>
          </p:cNvPr>
          <p:cNvCxnSpPr/>
          <p:nvPr/>
        </p:nvCxnSpPr>
        <p:spPr>
          <a:xfrm flipH="1">
            <a:off x="7734650" y="2952925"/>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366F06-F877-D149-8821-80EE92FA9EED}"/>
              </a:ext>
            </a:extLst>
          </p:cNvPr>
          <p:cNvCxnSpPr/>
          <p:nvPr/>
        </p:nvCxnSpPr>
        <p:spPr>
          <a:xfrm flipH="1">
            <a:off x="7290034" y="6417578"/>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F991888-0ACB-794B-8A38-30F181CB6425}"/>
              </a:ext>
            </a:extLst>
          </p:cNvPr>
          <p:cNvCxnSpPr/>
          <p:nvPr/>
        </p:nvCxnSpPr>
        <p:spPr>
          <a:xfrm flipH="1">
            <a:off x="8632272" y="5025005"/>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4E0F4C-D947-C44F-856C-DADCBCB4616C}"/>
              </a:ext>
            </a:extLst>
          </p:cNvPr>
          <p:cNvCxnSpPr/>
          <p:nvPr/>
        </p:nvCxnSpPr>
        <p:spPr>
          <a:xfrm flipH="1">
            <a:off x="8632272" y="5134062"/>
            <a:ext cx="545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887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758B854-2C3E-2394-97CD-F4561CF9A41D}"/>
              </a:ext>
            </a:extLst>
          </p:cNvPr>
          <p:cNvPicPr>
            <a:picLocks noChangeAspect="1"/>
          </p:cNvPicPr>
          <p:nvPr/>
        </p:nvPicPr>
        <p:blipFill>
          <a:blip r:embed="rId3"/>
          <a:stretch>
            <a:fillRect/>
          </a:stretch>
        </p:blipFill>
        <p:spPr>
          <a:xfrm>
            <a:off x="703182" y="738554"/>
            <a:ext cx="10785636" cy="3938954"/>
          </a:xfrm>
          <a:prstGeom prst="rect">
            <a:avLst/>
          </a:prstGeom>
        </p:spPr>
      </p:pic>
    </p:spTree>
    <p:extLst>
      <p:ext uri="{BB962C8B-B14F-4D97-AF65-F5344CB8AC3E}">
        <p14:creationId xmlns:p14="http://schemas.microsoft.com/office/powerpoint/2010/main" val="3661955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A33CF58-3849-3B44-6964-0411CD037DD1}"/>
              </a:ext>
            </a:extLst>
          </p:cNvPr>
          <p:cNvPicPr>
            <a:picLocks noChangeAspect="1"/>
          </p:cNvPicPr>
          <p:nvPr/>
        </p:nvPicPr>
        <p:blipFill>
          <a:blip r:embed="rId3"/>
          <a:stretch>
            <a:fillRect/>
          </a:stretch>
        </p:blipFill>
        <p:spPr>
          <a:xfrm>
            <a:off x="6253086" y="1216041"/>
            <a:ext cx="5308600" cy="5384800"/>
          </a:xfrm>
          <a:prstGeom prst="rect">
            <a:avLst/>
          </a:prstGeom>
        </p:spPr>
      </p:pic>
      <p:pic>
        <p:nvPicPr>
          <p:cNvPr id="10" name="Picture 9">
            <a:extLst>
              <a:ext uri="{FF2B5EF4-FFF2-40B4-BE49-F238E27FC236}">
                <a16:creationId xmlns:a16="http://schemas.microsoft.com/office/drawing/2014/main" id="{1D495F49-2420-4FAC-46D8-4D2A002CC5F9}"/>
              </a:ext>
            </a:extLst>
          </p:cNvPr>
          <p:cNvPicPr>
            <a:picLocks noChangeAspect="1"/>
          </p:cNvPicPr>
          <p:nvPr/>
        </p:nvPicPr>
        <p:blipFill>
          <a:blip r:embed="rId4"/>
          <a:stretch>
            <a:fillRect/>
          </a:stretch>
        </p:blipFill>
        <p:spPr>
          <a:xfrm>
            <a:off x="16624" y="184876"/>
            <a:ext cx="5268256" cy="6673124"/>
          </a:xfrm>
          <a:prstGeom prst="rect">
            <a:avLst/>
          </a:prstGeom>
        </p:spPr>
      </p:pic>
      <p:sp>
        <p:nvSpPr>
          <p:cNvPr id="11" name="Frame 10">
            <a:extLst>
              <a:ext uri="{FF2B5EF4-FFF2-40B4-BE49-F238E27FC236}">
                <a16:creationId xmlns:a16="http://schemas.microsoft.com/office/drawing/2014/main" id="{EF7744A0-E964-B940-3B70-BA63E1BFE2D6}"/>
              </a:ext>
            </a:extLst>
          </p:cNvPr>
          <p:cNvSpPr/>
          <p:nvPr/>
        </p:nvSpPr>
        <p:spPr>
          <a:xfrm>
            <a:off x="1094268" y="416075"/>
            <a:ext cx="1321500" cy="336104"/>
          </a:xfrm>
          <a:prstGeom prst="frame">
            <a:avLst>
              <a:gd name="adj1" fmla="val 1179"/>
            </a:avLst>
          </a:prstGeom>
          <a:noFill/>
          <a:ln>
            <a:solidFill>
              <a:srgbClr val="C989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BA4CA25-746E-B990-F1DE-889C384181AC}"/>
              </a:ext>
            </a:extLst>
          </p:cNvPr>
          <p:cNvSpPr/>
          <p:nvPr/>
        </p:nvSpPr>
        <p:spPr>
          <a:xfrm>
            <a:off x="2754924" y="168131"/>
            <a:ext cx="2656902" cy="43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6DB6C0D-B0FC-F36E-7972-110B21DD8F96}"/>
              </a:ext>
            </a:extLst>
          </p:cNvPr>
          <p:cNvSpPr/>
          <p:nvPr/>
        </p:nvSpPr>
        <p:spPr>
          <a:xfrm>
            <a:off x="2718050" y="0"/>
            <a:ext cx="4269430" cy="753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Methylase Extein Phylogeny</a:t>
            </a:r>
          </a:p>
        </p:txBody>
      </p:sp>
      <p:cxnSp>
        <p:nvCxnSpPr>
          <p:cNvPr id="3" name="Straight Arrow Connector 2">
            <a:extLst>
              <a:ext uri="{FF2B5EF4-FFF2-40B4-BE49-F238E27FC236}">
                <a16:creationId xmlns:a16="http://schemas.microsoft.com/office/drawing/2014/main" id="{0EBFF159-B371-1C8C-1659-D09945CCA0DA}"/>
              </a:ext>
            </a:extLst>
          </p:cNvPr>
          <p:cNvCxnSpPr>
            <a:cxnSpLocks/>
          </p:cNvCxnSpPr>
          <p:nvPr/>
        </p:nvCxnSpPr>
        <p:spPr>
          <a:xfrm>
            <a:off x="2415768" y="584127"/>
            <a:ext cx="3961586" cy="1385350"/>
          </a:xfrm>
          <a:prstGeom prst="straightConnector1">
            <a:avLst/>
          </a:prstGeom>
          <a:ln w="412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841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BA4CA25-746E-B990-F1DE-889C384181AC}"/>
              </a:ext>
            </a:extLst>
          </p:cNvPr>
          <p:cNvSpPr/>
          <p:nvPr/>
        </p:nvSpPr>
        <p:spPr>
          <a:xfrm>
            <a:off x="3024060" y="294224"/>
            <a:ext cx="2398221" cy="43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EEA7B90-AF9C-4860-7BB7-98958E667550}"/>
              </a:ext>
            </a:extLst>
          </p:cNvPr>
          <p:cNvPicPr>
            <a:picLocks noChangeAspect="1"/>
          </p:cNvPicPr>
          <p:nvPr/>
        </p:nvPicPr>
        <p:blipFill>
          <a:blip r:embed="rId3"/>
          <a:stretch>
            <a:fillRect/>
          </a:stretch>
        </p:blipFill>
        <p:spPr>
          <a:xfrm>
            <a:off x="6404991" y="443060"/>
            <a:ext cx="5525898" cy="6414940"/>
          </a:xfrm>
          <a:prstGeom prst="rect">
            <a:avLst/>
          </a:prstGeom>
        </p:spPr>
      </p:pic>
      <p:graphicFrame>
        <p:nvGraphicFramePr>
          <p:cNvPr id="6" name="Table 5">
            <a:extLst>
              <a:ext uri="{FF2B5EF4-FFF2-40B4-BE49-F238E27FC236}">
                <a16:creationId xmlns:a16="http://schemas.microsoft.com/office/drawing/2014/main" id="{0B71CDCB-E4DB-E566-319C-AD57ACD5CA3F}"/>
              </a:ext>
            </a:extLst>
          </p:cNvPr>
          <p:cNvGraphicFramePr>
            <a:graphicFrameLocks noGrp="1"/>
          </p:cNvGraphicFramePr>
          <p:nvPr/>
        </p:nvGraphicFramePr>
        <p:xfrm>
          <a:off x="580339" y="443060"/>
          <a:ext cx="5402540" cy="2708910"/>
        </p:xfrm>
        <a:graphic>
          <a:graphicData uri="http://schemas.openxmlformats.org/drawingml/2006/table">
            <a:tbl>
              <a:tblPr>
                <a:tableStyleId>{5C22544A-7EE6-4342-B048-85BDC9FD1C3A}</a:tableStyleId>
              </a:tblPr>
              <a:tblGrid>
                <a:gridCol w="843108">
                  <a:extLst>
                    <a:ext uri="{9D8B030D-6E8A-4147-A177-3AD203B41FA5}">
                      <a16:colId xmlns:a16="http://schemas.microsoft.com/office/drawing/2014/main" val="2784050745"/>
                    </a:ext>
                  </a:extLst>
                </a:gridCol>
                <a:gridCol w="641023">
                  <a:extLst>
                    <a:ext uri="{9D8B030D-6E8A-4147-A177-3AD203B41FA5}">
                      <a16:colId xmlns:a16="http://schemas.microsoft.com/office/drawing/2014/main" val="4231726527"/>
                    </a:ext>
                  </a:extLst>
                </a:gridCol>
                <a:gridCol w="2402227">
                  <a:extLst>
                    <a:ext uri="{9D8B030D-6E8A-4147-A177-3AD203B41FA5}">
                      <a16:colId xmlns:a16="http://schemas.microsoft.com/office/drawing/2014/main" val="3646027018"/>
                    </a:ext>
                  </a:extLst>
                </a:gridCol>
                <a:gridCol w="1516182">
                  <a:extLst>
                    <a:ext uri="{9D8B030D-6E8A-4147-A177-3AD203B41FA5}">
                      <a16:colId xmlns:a16="http://schemas.microsoft.com/office/drawing/2014/main" val="2857212579"/>
                    </a:ext>
                  </a:extLst>
                </a:gridCol>
              </a:tblGrid>
              <a:tr h="241300">
                <a:tc>
                  <a:txBody>
                    <a:bodyPr/>
                    <a:lstStyle/>
                    <a:p>
                      <a:pPr algn="l" fontAlgn="b"/>
                      <a:r>
                        <a:rPr lang="en-US" sz="1400" u="none" strike="noStrike">
                          <a:effectLst/>
                        </a:rPr>
                        <a:t>Name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Year</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Location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Coordinates</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87803756"/>
                  </a:ext>
                </a:extLst>
              </a:tr>
              <a:tr h="215900">
                <a:tc>
                  <a:txBody>
                    <a:bodyPr/>
                    <a:lstStyle/>
                    <a:p>
                      <a:pPr algn="l" fontAlgn="t"/>
                      <a:r>
                        <a:rPr lang="en-US" sz="1200" u="none" strike="noStrike" dirty="0" err="1">
                          <a:effectLst/>
                        </a:rPr>
                        <a:t>Cactusjack</a:t>
                      </a:r>
                      <a:endParaRPr lang="en-US" sz="1200" b="0" i="0" u="none" strike="noStrike" dirty="0">
                        <a:solidFill>
                          <a:srgbClr val="000000"/>
                        </a:solidFill>
                        <a:effectLst/>
                        <a:latin typeface="Calibri" panose="020F0502020204030204" pitchFamily="34" charset="0"/>
                      </a:endParaRPr>
                    </a:p>
                  </a:txBody>
                  <a:tcPr marL="9525" marR="9525" marT="9525" marB="0">
                    <a:solidFill>
                      <a:srgbClr val="1AF2F2"/>
                    </a:solidFill>
                  </a:tcPr>
                </a:tc>
                <a:tc>
                  <a:txBody>
                    <a:bodyPr/>
                    <a:lstStyle/>
                    <a:p>
                      <a:pPr algn="ctr" fontAlgn="t"/>
                      <a:r>
                        <a:rPr lang="en-US" sz="1200" u="none" strike="noStrike" dirty="0">
                          <a:effectLst/>
                        </a:rPr>
                        <a:t>2018</a:t>
                      </a:r>
                      <a:endParaRPr lang="en-US" sz="12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200" u="none" strike="noStrike">
                          <a:effectLst/>
                        </a:rPr>
                        <a:t>planter outside of  science lab</a:t>
                      </a:r>
                      <a:endParaRPr lang="en-US" sz="12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200" u="none" strike="noStrike">
                          <a:effectLst/>
                        </a:rPr>
                        <a:t>32.4654 N,94.7273 W</a:t>
                      </a:r>
                      <a:endParaRPr lang="en-US" sz="12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248719892"/>
                  </a:ext>
                </a:extLst>
              </a:tr>
              <a:tr h="215900">
                <a:tc>
                  <a:txBody>
                    <a:bodyPr/>
                    <a:lstStyle/>
                    <a:p>
                      <a:pPr algn="l" fontAlgn="b"/>
                      <a:r>
                        <a:rPr lang="en-US" sz="1200" u="none" strike="noStrike" dirty="0" err="1">
                          <a:effectLst/>
                        </a:rPr>
                        <a:t>Glaske</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1AF2F2"/>
                    </a:solidFill>
                  </a:tcPr>
                </a:tc>
                <a:tc>
                  <a:txBody>
                    <a:bodyPr/>
                    <a:lstStyle/>
                    <a:p>
                      <a:pPr algn="ctr" fontAlgn="b"/>
                      <a:r>
                        <a:rPr lang="en-US" sz="1200" u="none" strike="noStrike" dirty="0">
                          <a:effectLst/>
                        </a:rPr>
                        <a:t>2017</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soil beteen tree roots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32.46555 N,94.72777 W</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16014002"/>
                  </a:ext>
                </a:extLst>
              </a:tr>
              <a:tr h="215900">
                <a:tc>
                  <a:txBody>
                    <a:bodyPr/>
                    <a:lstStyle/>
                    <a:p>
                      <a:pPr algn="l" fontAlgn="b"/>
                      <a:r>
                        <a:rPr lang="en-US" sz="1200" u="none" strike="noStrike" dirty="0" err="1">
                          <a:effectLst/>
                        </a:rPr>
                        <a:t>Phalm</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1AF2F2"/>
                    </a:solidFill>
                  </a:tcPr>
                </a:tc>
                <a:tc>
                  <a:txBody>
                    <a:bodyPr/>
                    <a:lstStyle/>
                    <a:p>
                      <a:pPr algn="ctr" fontAlgn="b"/>
                      <a:r>
                        <a:rPr lang="en-US" sz="1200" u="none" strike="noStrike" dirty="0">
                          <a:effectLst/>
                        </a:rPr>
                        <a:t>2018</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well-mulched flower bed</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32.466944 N,94.730278 W</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3078747"/>
                  </a:ext>
                </a:extLst>
              </a:tr>
              <a:tr h="215900">
                <a:tc>
                  <a:txBody>
                    <a:bodyPr/>
                    <a:lstStyle/>
                    <a:p>
                      <a:pPr algn="l" fontAlgn="b"/>
                      <a:r>
                        <a:rPr lang="en-US" sz="1200" u="none" strike="noStrike" dirty="0" err="1">
                          <a:effectLst/>
                        </a:rPr>
                        <a:t>StressBall</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1AF2F2"/>
                    </a:solidFill>
                  </a:tcPr>
                </a:tc>
                <a:tc>
                  <a:txBody>
                    <a:bodyPr/>
                    <a:lstStyle/>
                    <a:p>
                      <a:pPr algn="ctr" fontAlgn="b"/>
                      <a:r>
                        <a:rPr lang="en-US" sz="1200" u="none" strike="noStrike" dirty="0">
                          <a:effectLst/>
                        </a:rPr>
                        <a:t>2018</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flower bed behind our science building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32.464719 N,94.727251 W</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9950872"/>
                  </a:ext>
                </a:extLst>
              </a:tr>
              <a:tr h="215900">
                <a:tc>
                  <a:txBody>
                    <a:bodyPr/>
                    <a:lstStyle/>
                    <a:p>
                      <a:pPr algn="l" fontAlgn="b"/>
                      <a:r>
                        <a:rPr lang="en-US" sz="1200" u="none" strike="noStrike" dirty="0">
                          <a:effectLst/>
                        </a:rPr>
                        <a:t>Megiddo</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929F1"/>
                    </a:solidFill>
                  </a:tcPr>
                </a:tc>
                <a:tc>
                  <a:txBody>
                    <a:bodyPr/>
                    <a:lstStyle/>
                    <a:p>
                      <a:pPr algn="ctr" fontAlgn="b"/>
                      <a:r>
                        <a:rPr lang="en-US" sz="1200" u="none" strike="noStrike" dirty="0">
                          <a:effectLst/>
                        </a:rPr>
                        <a:t>2018</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soil at base of a bush in the wooded area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32.4624 N,94.7262 W</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66554541"/>
                  </a:ext>
                </a:extLst>
              </a:tr>
              <a:tr h="215900">
                <a:tc>
                  <a:txBody>
                    <a:bodyPr/>
                    <a:lstStyle/>
                    <a:p>
                      <a:pPr algn="l" fontAlgn="b"/>
                      <a:r>
                        <a:rPr lang="en-US" sz="1200" u="none" strike="noStrike" dirty="0" err="1">
                          <a:effectLst/>
                        </a:rPr>
                        <a:t>KilKor</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8F629"/>
                    </a:solidFill>
                  </a:tcPr>
                </a:tc>
                <a:tc>
                  <a:txBody>
                    <a:bodyPr/>
                    <a:lstStyle/>
                    <a:p>
                      <a:pPr algn="ctr" fontAlgn="b"/>
                      <a:r>
                        <a:rPr lang="en-US" sz="1200" u="none" strike="noStrike" dirty="0">
                          <a:effectLst/>
                        </a:rPr>
                        <a:t>2018</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soil below a tree in a flower bed outside of Glaske Center.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32.4655 N,94.727 W</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2648541"/>
                  </a:ext>
                </a:extLst>
              </a:tr>
              <a:tr h="215900">
                <a:tc>
                  <a:txBody>
                    <a:bodyPr/>
                    <a:lstStyle/>
                    <a:p>
                      <a:pPr algn="l" fontAlgn="b"/>
                      <a:r>
                        <a:rPr lang="en-US" sz="1200" u="none" strike="noStrike" dirty="0" err="1">
                          <a:effectLst/>
                        </a:rPr>
                        <a:t>Willsammy</a:t>
                      </a:r>
                      <a:endParaRPr lang="en-US" sz="1200" b="0" i="0" u="none" strike="noStrike" dirty="0">
                        <a:solidFill>
                          <a:srgbClr val="000000"/>
                        </a:solidFill>
                        <a:effectLst/>
                        <a:latin typeface="Calibri" panose="020F0502020204030204" pitchFamily="34" charset="0"/>
                      </a:endParaRPr>
                    </a:p>
                  </a:txBody>
                  <a:tcPr marL="9525" marR="9525" marT="9525" marB="0" anchor="b">
                    <a:solidFill>
                      <a:srgbClr val="F8F629"/>
                    </a:solidFill>
                  </a:tcPr>
                </a:tc>
                <a:tc>
                  <a:txBody>
                    <a:bodyPr/>
                    <a:lstStyle/>
                    <a:p>
                      <a:pPr algn="ctr" fontAlgn="b"/>
                      <a:r>
                        <a:rPr lang="en-US" sz="1200" u="none" strike="noStrike" dirty="0">
                          <a:effectLst/>
                        </a:rPr>
                        <a:t>2016</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below a tree between library and education building.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32.466944 N,94.726944 W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9184454"/>
                  </a:ext>
                </a:extLst>
              </a:tr>
            </a:tbl>
          </a:graphicData>
        </a:graphic>
      </p:graphicFrame>
    </p:spTree>
    <p:extLst>
      <p:ext uri="{BB962C8B-B14F-4D97-AF65-F5344CB8AC3E}">
        <p14:creationId xmlns:p14="http://schemas.microsoft.com/office/powerpoint/2010/main" val="692086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495F49-2420-4FAC-46D8-4D2A002CC5F9}"/>
              </a:ext>
            </a:extLst>
          </p:cNvPr>
          <p:cNvPicPr>
            <a:picLocks noChangeAspect="1"/>
          </p:cNvPicPr>
          <p:nvPr/>
        </p:nvPicPr>
        <p:blipFill>
          <a:blip r:embed="rId3"/>
          <a:stretch>
            <a:fillRect/>
          </a:stretch>
        </p:blipFill>
        <p:spPr>
          <a:xfrm>
            <a:off x="501873" y="474162"/>
            <a:ext cx="5039872" cy="6383837"/>
          </a:xfrm>
          <a:prstGeom prst="rect">
            <a:avLst/>
          </a:prstGeom>
        </p:spPr>
      </p:pic>
      <p:sp>
        <p:nvSpPr>
          <p:cNvPr id="11" name="Frame 10">
            <a:extLst>
              <a:ext uri="{FF2B5EF4-FFF2-40B4-BE49-F238E27FC236}">
                <a16:creationId xmlns:a16="http://schemas.microsoft.com/office/drawing/2014/main" id="{EF7744A0-E964-B940-3B70-BA63E1BFE2D6}"/>
              </a:ext>
            </a:extLst>
          </p:cNvPr>
          <p:cNvSpPr/>
          <p:nvPr/>
        </p:nvSpPr>
        <p:spPr>
          <a:xfrm>
            <a:off x="1357158" y="684765"/>
            <a:ext cx="1628310" cy="474732"/>
          </a:xfrm>
          <a:prstGeom prst="frame">
            <a:avLst>
              <a:gd name="adj1" fmla="val 1179"/>
            </a:avLst>
          </a:prstGeom>
          <a:noFill/>
          <a:ln>
            <a:solidFill>
              <a:srgbClr val="C989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BA4CA25-746E-B990-F1DE-889C384181AC}"/>
              </a:ext>
            </a:extLst>
          </p:cNvPr>
          <p:cNvSpPr/>
          <p:nvPr/>
        </p:nvSpPr>
        <p:spPr>
          <a:xfrm>
            <a:off x="3024060" y="294224"/>
            <a:ext cx="2398221" cy="43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6C6049E-98FE-A23E-12A9-6108E9DE3AEF}"/>
              </a:ext>
            </a:extLst>
          </p:cNvPr>
          <p:cNvSpPr txBox="1"/>
          <p:nvPr/>
        </p:nvSpPr>
        <p:spPr>
          <a:xfrm>
            <a:off x="501873" y="-4115"/>
            <a:ext cx="367626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Methylase Extein Phylogeny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C4C930A6-AC7B-9BC1-C9F8-6335153CE012}"/>
              </a:ext>
            </a:extLst>
          </p:cNvPr>
          <p:cNvSpPr txBox="1"/>
          <p:nvPr/>
        </p:nvSpPr>
        <p:spPr>
          <a:xfrm>
            <a:off x="3025072" y="467827"/>
            <a:ext cx="256467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98907"/>
                </a:solidFill>
                <a:effectLst/>
                <a:uLnTx/>
                <a:uFillTx/>
                <a:latin typeface="Calibri" panose="020F0502020204030204"/>
                <a:ea typeface="+mn-ea"/>
                <a:cs typeface="+mn-cs"/>
              </a:rPr>
              <a:t>All isolated at </a:t>
            </a:r>
            <a:br>
              <a:rPr kumimoji="0" lang="en-US" sz="2000" b="0" i="0" u="none" strike="noStrike" kern="1200" cap="none" spc="0" normalizeH="0" baseline="0" noProof="0" dirty="0">
                <a:ln>
                  <a:noFill/>
                </a:ln>
                <a:solidFill>
                  <a:srgbClr val="C98907"/>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C98907"/>
                </a:solidFill>
                <a:effectLst/>
                <a:uLnTx/>
                <a:uFillTx/>
                <a:latin typeface="Calibri" panose="020F0502020204030204"/>
                <a:ea typeface="+mn-ea"/>
                <a:cs typeface="+mn-cs"/>
              </a:rPr>
              <a:t>LeTourneau University</a:t>
            </a:r>
            <a:br>
              <a:rPr kumimoji="0" lang="en-US" sz="2000" b="1" i="0" u="none" strike="noStrike" kern="1200" cap="none" spc="0" normalizeH="0" baseline="0" noProof="0" dirty="0">
                <a:ln>
                  <a:noFill/>
                </a:ln>
                <a:solidFill>
                  <a:srgbClr val="C98907"/>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C98907"/>
                </a:solidFill>
                <a:effectLst/>
                <a:uLnTx/>
                <a:uFillTx/>
                <a:latin typeface="Calibri" panose="020F0502020204030204"/>
                <a:ea typeface="+mn-ea"/>
                <a:cs typeface="+mn-cs"/>
              </a:rPr>
              <a:t>Texas in 2016-2018</a:t>
            </a:r>
          </a:p>
        </p:txBody>
      </p:sp>
      <p:cxnSp>
        <p:nvCxnSpPr>
          <p:cNvPr id="38" name="Straight Connector 37">
            <a:extLst>
              <a:ext uri="{FF2B5EF4-FFF2-40B4-BE49-F238E27FC236}">
                <a16:creationId xmlns:a16="http://schemas.microsoft.com/office/drawing/2014/main" id="{76BA6DA1-A4EE-5066-3A55-4AF4145054ED}"/>
              </a:ext>
            </a:extLst>
          </p:cNvPr>
          <p:cNvCxnSpPr/>
          <p:nvPr/>
        </p:nvCxnSpPr>
        <p:spPr>
          <a:xfrm>
            <a:off x="1986227" y="999242"/>
            <a:ext cx="791852" cy="0"/>
          </a:xfrm>
          <a:prstGeom prst="line">
            <a:avLst/>
          </a:prstGeom>
          <a:ln w="15875">
            <a:solidFill>
              <a:srgbClr val="F929F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564EE7B-57D7-8E6E-0DD5-5AE8C7173E18}"/>
              </a:ext>
            </a:extLst>
          </p:cNvPr>
          <p:cNvCxnSpPr/>
          <p:nvPr/>
        </p:nvCxnSpPr>
        <p:spPr>
          <a:xfrm>
            <a:off x="2023934" y="744717"/>
            <a:ext cx="791852" cy="0"/>
          </a:xfrm>
          <a:prstGeom prst="line">
            <a:avLst/>
          </a:prstGeom>
          <a:ln w="15875">
            <a:solidFill>
              <a:srgbClr val="1AF2F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E7B1150-77E4-C796-A720-B8F4F85DB0BF}"/>
              </a:ext>
            </a:extLst>
          </p:cNvPr>
          <p:cNvCxnSpPr/>
          <p:nvPr/>
        </p:nvCxnSpPr>
        <p:spPr>
          <a:xfrm>
            <a:off x="2042787" y="801279"/>
            <a:ext cx="791852" cy="0"/>
          </a:xfrm>
          <a:prstGeom prst="line">
            <a:avLst/>
          </a:prstGeom>
          <a:ln w="15875">
            <a:solidFill>
              <a:srgbClr val="1AF2F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212BE9-BF3E-50A7-533E-8AC079357F1E}"/>
              </a:ext>
            </a:extLst>
          </p:cNvPr>
          <p:cNvCxnSpPr/>
          <p:nvPr/>
        </p:nvCxnSpPr>
        <p:spPr>
          <a:xfrm>
            <a:off x="2023934" y="857839"/>
            <a:ext cx="791852" cy="0"/>
          </a:xfrm>
          <a:prstGeom prst="line">
            <a:avLst/>
          </a:prstGeom>
          <a:ln w="15875">
            <a:solidFill>
              <a:srgbClr val="1AF2F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17E4398-811C-B485-E128-D3CC833ABF06}"/>
              </a:ext>
            </a:extLst>
          </p:cNvPr>
          <p:cNvCxnSpPr/>
          <p:nvPr/>
        </p:nvCxnSpPr>
        <p:spPr>
          <a:xfrm>
            <a:off x="2033360" y="923827"/>
            <a:ext cx="791852" cy="0"/>
          </a:xfrm>
          <a:prstGeom prst="line">
            <a:avLst/>
          </a:prstGeom>
          <a:ln w="15875">
            <a:solidFill>
              <a:srgbClr val="1AF2F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F9CD68-6903-E2A1-8C3C-D2D39B259CA2}"/>
              </a:ext>
            </a:extLst>
          </p:cNvPr>
          <p:cNvCxnSpPr/>
          <p:nvPr/>
        </p:nvCxnSpPr>
        <p:spPr>
          <a:xfrm>
            <a:off x="1976800" y="1055803"/>
            <a:ext cx="791852" cy="0"/>
          </a:xfrm>
          <a:prstGeom prst="line">
            <a:avLst/>
          </a:prstGeom>
          <a:ln w="15875">
            <a:solidFill>
              <a:srgbClr val="F8F62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23C10D-215D-F716-2881-92816E243157}"/>
              </a:ext>
            </a:extLst>
          </p:cNvPr>
          <p:cNvCxnSpPr/>
          <p:nvPr/>
        </p:nvCxnSpPr>
        <p:spPr>
          <a:xfrm>
            <a:off x="1995655" y="1121790"/>
            <a:ext cx="791852" cy="0"/>
          </a:xfrm>
          <a:prstGeom prst="line">
            <a:avLst/>
          </a:prstGeom>
          <a:ln w="15875">
            <a:solidFill>
              <a:srgbClr val="F8F62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70B57A-1C32-C41E-17F2-3C6F438D153E}"/>
              </a:ext>
            </a:extLst>
          </p:cNvPr>
          <p:cNvSpPr txBox="1"/>
          <p:nvPr/>
        </p:nvSpPr>
        <p:spPr>
          <a:xfrm>
            <a:off x="9625788" y="162133"/>
            <a:ext cx="283118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Exteins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 containing)</a:t>
            </a:r>
          </a:p>
        </p:txBody>
      </p:sp>
      <p:sp>
        <p:nvSpPr>
          <p:cNvPr id="3" name="Frame 2">
            <a:extLst>
              <a:ext uri="{FF2B5EF4-FFF2-40B4-BE49-F238E27FC236}">
                <a16:creationId xmlns:a16="http://schemas.microsoft.com/office/drawing/2014/main" id="{98FCE8EC-5469-0EF1-5CDF-7F7BF6D7E637}"/>
              </a:ext>
            </a:extLst>
          </p:cNvPr>
          <p:cNvSpPr/>
          <p:nvPr/>
        </p:nvSpPr>
        <p:spPr>
          <a:xfrm>
            <a:off x="7400041" y="1731415"/>
            <a:ext cx="1633925" cy="1134334"/>
          </a:xfrm>
          <a:prstGeom prst="frame">
            <a:avLst>
              <a:gd name="adj1" fmla="val 1179"/>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ame 3">
            <a:extLst>
              <a:ext uri="{FF2B5EF4-FFF2-40B4-BE49-F238E27FC236}">
                <a16:creationId xmlns:a16="http://schemas.microsoft.com/office/drawing/2014/main" id="{9D4B859D-A546-B97C-C313-C8C15D4D29B7}"/>
              </a:ext>
            </a:extLst>
          </p:cNvPr>
          <p:cNvSpPr/>
          <p:nvPr/>
        </p:nvSpPr>
        <p:spPr>
          <a:xfrm>
            <a:off x="8587819" y="5043340"/>
            <a:ext cx="744717" cy="1137024"/>
          </a:xfrm>
          <a:prstGeom prst="frame">
            <a:avLst>
              <a:gd name="adj1" fmla="val 1179"/>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853C4AD-DAE1-D266-F27E-CF0BFEEFFFC4}"/>
              </a:ext>
            </a:extLst>
          </p:cNvPr>
          <p:cNvSpPr txBox="1"/>
          <p:nvPr/>
        </p:nvSpPr>
        <p:spPr>
          <a:xfrm>
            <a:off x="9033966" y="1729114"/>
            <a:ext cx="30734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13%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sequence divergence</a:t>
            </a:r>
          </a:p>
        </p:txBody>
      </p:sp>
      <p:sp>
        <p:nvSpPr>
          <p:cNvPr id="6" name="TextBox 5">
            <a:extLst>
              <a:ext uri="{FF2B5EF4-FFF2-40B4-BE49-F238E27FC236}">
                <a16:creationId xmlns:a16="http://schemas.microsoft.com/office/drawing/2014/main" id="{66F5A04C-7A67-7C55-D0E7-E5EFD1BE63C2}"/>
              </a:ext>
            </a:extLst>
          </p:cNvPr>
          <p:cNvSpPr txBox="1"/>
          <p:nvPr/>
        </p:nvSpPr>
        <p:spPr>
          <a:xfrm>
            <a:off x="9724556" y="3702840"/>
            <a:ext cx="283118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Inteins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 containing)</a:t>
            </a:r>
          </a:p>
        </p:txBody>
      </p:sp>
      <p:sp>
        <p:nvSpPr>
          <p:cNvPr id="7" name="TextBox 6">
            <a:extLst>
              <a:ext uri="{FF2B5EF4-FFF2-40B4-BE49-F238E27FC236}">
                <a16:creationId xmlns:a16="http://schemas.microsoft.com/office/drawing/2014/main" id="{08C8735E-05BE-F0DA-605D-FC4D9E49417E}"/>
              </a:ext>
            </a:extLst>
          </p:cNvPr>
          <p:cNvSpPr txBox="1"/>
          <p:nvPr/>
        </p:nvSpPr>
        <p:spPr>
          <a:xfrm>
            <a:off x="9332536" y="5104467"/>
            <a:ext cx="2956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sequence divergence</a:t>
            </a:r>
          </a:p>
        </p:txBody>
      </p:sp>
      <p:pic>
        <p:nvPicPr>
          <p:cNvPr id="8" name="Picture 7">
            <a:extLst>
              <a:ext uri="{FF2B5EF4-FFF2-40B4-BE49-F238E27FC236}">
                <a16:creationId xmlns:a16="http://schemas.microsoft.com/office/drawing/2014/main" id="{5E984FC2-BF65-069F-DE29-208989891EBA}"/>
              </a:ext>
            </a:extLst>
          </p:cNvPr>
          <p:cNvPicPr>
            <a:picLocks noChangeAspect="1"/>
          </p:cNvPicPr>
          <p:nvPr/>
        </p:nvPicPr>
        <p:blipFill rotWithShape="1">
          <a:blip r:embed="rId4"/>
          <a:srcRect t="1280" b="9524"/>
          <a:stretch/>
        </p:blipFill>
        <p:spPr>
          <a:xfrm>
            <a:off x="5637229" y="3389570"/>
            <a:ext cx="3814843" cy="3468429"/>
          </a:xfrm>
          <a:prstGeom prst="rect">
            <a:avLst/>
          </a:prstGeom>
        </p:spPr>
      </p:pic>
      <p:pic>
        <p:nvPicPr>
          <p:cNvPr id="9" name="Picture 8">
            <a:extLst>
              <a:ext uri="{FF2B5EF4-FFF2-40B4-BE49-F238E27FC236}">
                <a16:creationId xmlns:a16="http://schemas.microsoft.com/office/drawing/2014/main" id="{DAFE1BF7-3AA3-04E0-50E3-D72D2B82BC16}"/>
              </a:ext>
            </a:extLst>
          </p:cNvPr>
          <p:cNvPicPr>
            <a:picLocks noChangeAspect="1"/>
          </p:cNvPicPr>
          <p:nvPr/>
        </p:nvPicPr>
        <p:blipFill>
          <a:blip r:embed="rId5"/>
          <a:stretch>
            <a:fillRect/>
          </a:stretch>
        </p:blipFill>
        <p:spPr>
          <a:xfrm>
            <a:off x="5889644" y="0"/>
            <a:ext cx="3562428" cy="3669916"/>
          </a:xfrm>
          <a:prstGeom prst="rect">
            <a:avLst/>
          </a:prstGeom>
        </p:spPr>
      </p:pic>
    </p:spTree>
    <p:extLst>
      <p:ext uri="{BB962C8B-B14F-4D97-AF65-F5344CB8AC3E}">
        <p14:creationId xmlns:p14="http://schemas.microsoft.com/office/powerpoint/2010/main" val="225297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0C63-6249-FE4F-BD51-D8E4F8A6CE63}"/>
              </a:ext>
            </a:extLst>
          </p:cNvPr>
          <p:cNvSpPr>
            <a:spLocks noGrp="1"/>
          </p:cNvSpPr>
          <p:nvPr>
            <p:ph type="title"/>
          </p:nvPr>
        </p:nvSpPr>
        <p:spPr>
          <a:xfrm>
            <a:off x="-1" y="-3247"/>
            <a:ext cx="12191999" cy="1325563"/>
          </a:xfrm>
        </p:spPr>
        <p:txBody>
          <a:bodyPr/>
          <a:lstStyle/>
          <a:p>
            <a:r>
              <a:rPr lang="en-US" dirty="0"/>
              <a:t>Terminase (Intein) in </a:t>
            </a:r>
            <a:r>
              <a:rPr lang="en-US" dirty="0" err="1"/>
              <a:t>Actinobacteriophages</a:t>
            </a:r>
            <a:r>
              <a:rPr lang="en-US" dirty="0"/>
              <a:t> Cluster E</a:t>
            </a:r>
          </a:p>
        </p:txBody>
      </p:sp>
      <p:pic>
        <p:nvPicPr>
          <p:cNvPr id="4" name="Picture 3">
            <a:extLst>
              <a:ext uri="{FF2B5EF4-FFF2-40B4-BE49-F238E27FC236}">
                <a16:creationId xmlns:a16="http://schemas.microsoft.com/office/drawing/2014/main" id="{6B284911-0708-3D41-B062-E6C22A7F843C}"/>
              </a:ext>
            </a:extLst>
          </p:cNvPr>
          <p:cNvPicPr>
            <a:picLocks noChangeAspect="1"/>
          </p:cNvPicPr>
          <p:nvPr/>
        </p:nvPicPr>
        <p:blipFill>
          <a:blip r:embed="rId3"/>
          <a:stretch>
            <a:fillRect/>
          </a:stretch>
        </p:blipFill>
        <p:spPr>
          <a:xfrm>
            <a:off x="0" y="1392675"/>
            <a:ext cx="12192000" cy="3837513"/>
          </a:xfrm>
          <a:prstGeom prst="rect">
            <a:avLst/>
          </a:prstGeom>
        </p:spPr>
      </p:pic>
      <p:sp>
        <p:nvSpPr>
          <p:cNvPr id="5" name="TextBox 4">
            <a:extLst>
              <a:ext uri="{FF2B5EF4-FFF2-40B4-BE49-F238E27FC236}">
                <a16:creationId xmlns:a16="http://schemas.microsoft.com/office/drawing/2014/main" id="{4A48A069-DFD7-6D4C-8187-CF00DA9E3CAC}"/>
              </a:ext>
            </a:extLst>
          </p:cNvPr>
          <p:cNvSpPr txBox="1"/>
          <p:nvPr/>
        </p:nvSpPr>
        <p:spPr>
          <a:xfrm>
            <a:off x="838200" y="5432996"/>
            <a:ext cx="981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N-Extein</a:t>
            </a:r>
          </a:p>
        </p:txBody>
      </p:sp>
      <p:sp>
        <p:nvSpPr>
          <p:cNvPr id="6" name="TextBox 5">
            <a:extLst>
              <a:ext uri="{FF2B5EF4-FFF2-40B4-BE49-F238E27FC236}">
                <a16:creationId xmlns:a16="http://schemas.microsoft.com/office/drawing/2014/main" id="{3CC7181A-31D1-0948-9F11-2111D07C8B55}"/>
              </a:ext>
            </a:extLst>
          </p:cNvPr>
          <p:cNvSpPr txBox="1"/>
          <p:nvPr/>
        </p:nvSpPr>
        <p:spPr>
          <a:xfrm>
            <a:off x="5146766" y="5432996"/>
            <a:ext cx="726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
        <p:nvSpPr>
          <p:cNvPr id="7" name="TextBox 6">
            <a:extLst>
              <a:ext uri="{FF2B5EF4-FFF2-40B4-BE49-F238E27FC236}">
                <a16:creationId xmlns:a16="http://schemas.microsoft.com/office/drawing/2014/main" id="{E755258E-6E79-1D4B-8E74-99E50EBFD211}"/>
              </a:ext>
            </a:extLst>
          </p:cNvPr>
          <p:cNvSpPr txBox="1"/>
          <p:nvPr/>
        </p:nvSpPr>
        <p:spPr>
          <a:xfrm>
            <a:off x="11025377" y="5432996"/>
            <a:ext cx="955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C-Extein</a:t>
            </a:r>
          </a:p>
        </p:txBody>
      </p:sp>
    </p:spTree>
    <p:extLst>
      <p:ext uri="{BB962C8B-B14F-4D97-AF65-F5344CB8AC3E}">
        <p14:creationId xmlns:p14="http://schemas.microsoft.com/office/powerpoint/2010/main" val="1790783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BA4CA25-746E-B990-F1DE-889C384181AC}"/>
              </a:ext>
            </a:extLst>
          </p:cNvPr>
          <p:cNvSpPr/>
          <p:nvPr/>
        </p:nvSpPr>
        <p:spPr>
          <a:xfrm>
            <a:off x="3024060" y="294224"/>
            <a:ext cx="2398221" cy="43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66C6049E-98FE-A23E-12A9-6108E9DE3AEF}"/>
              </a:ext>
            </a:extLst>
          </p:cNvPr>
          <p:cNvSpPr txBox="1"/>
          <p:nvPr/>
        </p:nvSpPr>
        <p:spPr>
          <a:xfrm>
            <a:off x="2080926" y="359417"/>
            <a:ext cx="803014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Phylogeny of an Actinophage Methylase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6B70B57A-1C32-C41E-17F2-3C6F438D153E}"/>
              </a:ext>
            </a:extLst>
          </p:cNvPr>
          <p:cNvSpPr txBox="1"/>
          <p:nvPr/>
        </p:nvSpPr>
        <p:spPr>
          <a:xfrm>
            <a:off x="1373336" y="1282754"/>
            <a:ext cx="28311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Exteins</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Box 5">
            <a:extLst>
              <a:ext uri="{FF2B5EF4-FFF2-40B4-BE49-F238E27FC236}">
                <a16:creationId xmlns:a16="http://schemas.microsoft.com/office/drawing/2014/main" id="{66F5A04C-7A67-7C55-D0E7-E5EFD1BE63C2}"/>
              </a:ext>
            </a:extLst>
          </p:cNvPr>
          <p:cNvSpPr txBox="1"/>
          <p:nvPr/>
        </p:nvSpPr>
        <p:spPr>
          <a:xfrm>
            <a:off x="7431911" y="1313524"/>
            <a:ext cx="283118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Inteins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ame 3">
            <a:extLst>
              <a:ext uri="{FF2B5EF4-FFF2-40B4-BE49-F238E27FC236}">
                <a16:creationId xmlns:a16="http://schemas.microsoft.com/office/drawing/2014/main" id="{9D4B859D-A546-B97C-C313-C8C15D4D29B7}"/>
              </a:ext>
            </a:extLst>
          </p:cNvPr>
          <p:cNvSpPr/>
          <p:nvPr/>
        </p:nvSpPr>
        <p:spPr>
          <a:xfrm>
            <a:off x="9843272" y="3579037"/>
            <a:ext cx="973194" cy="1428021"/>
          </a:xfrm>
          <a:prstGeom prst="frame">
            <a:avLst>
              <a:gd name="adj1" fmla="val 1179"/>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08C8735E-05BE-F0DA-605D-FC4D9E49417E}"/>
              </a:ext>
            </a:extLst>
          </p:cNvPr>
          <p:cNvSpPr txBox="1"/>
          <p:nvPr/>
        </p:nvSpPr>
        <p:spPr>
          <a:xfrm>
            <a:off x="7873706" y="5782628"/>
            <a:ext cx="2956450" cy="369332"/>
          </a:xfrm>
          <a:prstGeom prst="rect">
            <a:avLst/>
          </a:prstGeom>
          <a:noFill/>
          <a:ln w="34925">
            <a:solidFill>
              <a:srgbClr val="92D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Max</a:t>
            </a:r>
            <a:r>
              <a:rPr kumimoji="0" lang="en-US" sz="1800" b="1" i="0" u="none" strike="noStrike" kern="1200" cap="none" spc="0" normalizeH="0" baseline="0" noProof="0" dirty="0">
                <a:ln>
                  <a:noFill/>
                </a:ln>
                <a:solidFill>
                  <a:prstClr val="black"/>
                </a:solidFill>
                <a:effectLst/>
                <a:uLnTx/>
                <a:uFillTx/>
                <a:latin typeface="Calibri"/>
                <a:ea typeface="+mn-ea"/>
                <a:cs typeface="+mn-cs"/>
              </a:rPr>
              <a:t> 0% </a:t>
            </a:r>
            <a:r>
              <a:rPr kumimoji="0" lang="en-US" sz="1800" b="0" i="0" u="none" strike="noStrike" kern="1200" cap="none" spc="0" normalizeH="0" baseline="0" noProof="0" dirty="0">
                <a:ln>
                  <a:noFill/>
                </a:ln>
                <a:solidFill>
                  <a:prstClr val="black"/>
                </a:solidFill>
                <a:effectLst/>
                <a:uLnTx/>
                <a:uFillTx/>
                <a:latin typeface="Calibri"/>
                <a:ea typeface="+mn-ea"/>
                <a:cs typeface="+mn-cs"/>
              </a:rPr>
              <a:t>sequence divergence</a:t>
            </a:r>
          </a:p>
        </p:txBody>
      </p:sp>
      <p:pic>
        <p:nvPicPr>
          <p:cNvPr id="8" name="Picture 7">
            <a:extLst>
              <a:ext uri="{FF2B5EF4-FFF2-40B4-BE49-F238E27FC236}">
                <a16:creationId xmlns:a16="http://schemas.microsoft.com/office/drawing/2014/main" id="{5E984FC2-BF65-069F-DE29-208989891EBA}"/>
              </a:ext>
            </a:extLst>
          </p:cNvPr>
          <p:cNvPicPr>
            <a:picLocks noChangeAspect="1"/>
          </p:cNvPicPr>
          <p:nvPr/>
        </p:nvPicPr>
        <p:blipFill rotWithShape="1">
          <a:blip r:embed="rId3"/>
          <a:srcRect t="1280" b="9524"/>
          <a:stretch/>
        </p:blipFill>
        <p:spPr>
          <a:xfrm>
            <a:off x="6296516" y="1569796"/>
            <a:ext cx="4652470" cy="4229994"/>
          </a:xfrm>
          <a:prstGeom prst="rect">
            <a:avLst/>
          </a:prstGeom>
        </p:spPr>
      </p:pic>
      <p:sp>
        <p:nvSpPr>
          <p:cNvPr id="3" name="Frame 2">
            <a:extLst>
              <a:ext uri="{FF2B5EF4-FFF2-40B4-BE49-F238E27FC236}">
                <a16:creationId xmlns:a16="http://schemas.microsoft.com/office/drawing/2014/main" id="{98FCE8EC-5469-0EF1-5CDF-7F7BF6D7E637}"/>
              </a:ext>
            </a:extLst>
          </p:cNvPr>
          <p:cNvSpPr/>
          <p:nvPr/>
        </p:nvSpPr>
        <p:spPr>
          <a:xfrm>
            <a:off x="2951841" y="3800328"/>
            <a:ext cx="1881829" cy="1441048"/>
          </a:xfrm>
          <a:prstGeom prst="frame">
            <a:avLst>
              <a:gd name="adj1" fmla="val 1179"/>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853C4AD-DAE1-D266-F27E-CF0BFEEFFFC4}"/>
              </a:ext>
            </a:extLst>
          </p:cNvPr>
          <p:cNvSpPr txBox="1"/>
          <p:nvPr/>
        </p:nvSpPr>
        <p:spPr>
          <a:xfrm>
            <a:off x="1750056" y="5820476"/>
            <a:ext cx="3073470" cy="369332"/>
          </a:xfrm>
          <a:prstGeom prst="rect">
            <a:avLst/>
          </a:prstGeom>
          <a:noFill/>
          <a:ln w="34925">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Max </a:t>
            </a:r>
            <a:r>
              <a:rPr kumimoji="0" lang="en-US" sz="1800" b="1" i="0" u="none" strike="noStrike" kern="1200" cap="none" spc="0" normalizeH="0" baseline="0" noProof="0" dirty="0">
                <a:ln>
                  <a:noFill/>
                </a:ln>
                <a:solidFill>
                  <a:prstClr val="black"/>
                </a:solidFill>
                <a:effectLst/>
                <a:uLnTx/>
                <a:uFillTx/>
                <a:latin typeface="Calibri"/>
                <a:ea typeface="+mn-ea"/>
                <a:cs typeface="+mn-cs"/>
              </a:rPr>
              <a:t>13% </a:t>
            </a:r>
            <a:r>
              <a:rPr kumimoji="0" lang="en-US" sz="1800" b="0" i="0" u="none" strike="noStrike" kern="1200" cap="none" spc="0" normalizeH="0" baseline="0" noProof="0" dirty="0">
                <a:ln>
                  <a:noFill/>
                </a:ln>
                <a:solidFill>
                  <a:prstClr val="black"/>
                </a:solidFill>
                <a:effectLst/>
                <a:uLnTx/>
                <a:uFillTx/>
                <a:latin typeface="Calibri"/>
                <a:ea typeface="+mn-ea"/>
                <a:cs typeface="+mn-cs"/>
              </a:rPr>
              <a:t>sequence divergence</a:t>
            </a:r>
          </a:p>
        </p:txBody>
      </p:sp>
      <p:pic>
        <p:nvPicPr>
          <p:cNvPr id="9" name="Picture 8">
            <a:extLst>
              <a:ext uri="{FF2B5EF4-FFF2-40B4-BE49-F238E27FC236}">
                <a16:creationId xmlns:a16="http://schemas.microsoft.com/office/drawing/2014/main" id="{DAFE1BF7-3AA3-04E0-50E3-D72D2B82BC16}"/>
              </a:ext>
            </a:extLst>
          </p:cNvPr>
          <p:cNvPicPr>
            <a:picLocks noChangeAspect="1"/>
          </p:cNvPicPr>
          <p:nvPr/>
        </p:nvPicPr>
        <p:blipFill>
          <a:blip r:embed="rId4"/>
          <a:stretch>
            <a:fillRect/>
          </a:stretch>
        </p:blipFill>
        <p:spPr>
          <a:xfrm>
            <a:off x="1010238" y="1624659"/>
            <a:ext cx="4486922" cy="4622304"/>
          </a:xfrm>
          <a:prstGeom prst="rect">
            <a:avLst/>
          </a:prstGeom>
        </p:spPr>
      </p:pic>
    </p:spTree>
    <p:extLst>
      <p:ext uri="{BB962C8B-B14F-4D97-AF65-F5344CB8AC3E}">
        <p14:creationId xmlns:p14="http://schemas.microsoft.com/office/powerpoint/2010/main" val="2408775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5407-ACF1-813E-C96F-C0B53CCE961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A7CA6F6-A06D-E1CA-60BD-91E9D299CEE9}"/>
              </a:ext>
            </a:extLst>
          </p:cNvPr>
          <p:cNvPicPr>
            <a:picLocks noGrp="1" noChangeAspect="1"/>
          </p:cNvPicPr>
          <p:nvPr>
            <p:ph idx="1"/>
          </p:nvPr>
        </p:nvPicPr>
        <p:blipFill>
          <a:blip r:embed="rId3"/>
          <a:stretch>
            <a:fillRect/>
          </a:stretch>
        </p:blipFill>
        <p:spPr>
          <a:xfrm>
            <a:off x="890954" y="18076"/>
            <a:ext cx="9097108" cy="6720278"/>
          </a:xfrm>
        </p:spPr>
      </p:pic>
    </p:spTree>
    <p:extLst>
      <p:ext uri="{BB962C8B-B14F-4D97-AF65-F5344CB8AC3E}">
        <p14:creationId xmlns:p14="http://schemas.microsoft.com/office/powerpoint/2010/main" val="3735291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D251-776D-9A7E-C9C3-3CF5CFF11FC4}"/>
              </a:ext>
            </a:extLst>
          </p:cNvPr>
          <p:cNvSpPr>
            <a:spLocks noGrp="1"/>
          </p:cNvSpPr>
          <p:nvPr>
            <p:ph type="title"/>
          </p:nvPr>
        </p:nvSpPr>
        <p:spPr>
          <a:xfrm>
            <a:off x="3864295" y="262915"/>
            <a:ext cx="10972800" cy="1143000"/>
          </a:xfrm>
        </p:spPr>
        <p:txBody>
          <a:bodyPr/>
          <a:lstStyle/>
          <a:p>
            <a:r>
              <a:rPr lang="en-US" dirty="0"/>
              <a:t>The </a:t>
            </a:r>
            <a:r>
              <a:rPr lang="en-US" dirty="0" err="1"/>
              <a:t>Shilan</a:t>
            </a:r>
            <a:r>
              <a:rPr lang="en-US" dirty="0"/>
              <a:t> Domain</a:t>
            </a:r>
          </a:p>
        </p:txBody>
      </p:sp>
      <p:sp>
        <p:nvSpPr>
          <p:cNvPr id="3" name="Content Placeholder 2">
            <a:extLst>
              <a:ext uri="{FF2B5EF4-FFF2-40B4-BE49-F238E27FC236}">
                <a16:creationId xmlns:a16="http://schemas.microsoft.com/office/drawing/2014/main" id="{21BD3BF5-0155-107A-EEC2-DC4C5C5312C8}"/>
              </a:ext>
            </a:extLst>
          </p:cNvPr>
          <p:cNvSpPr>
            <a:spLocks noGrp="1"/>
          </p:cNvSpPr>
          <p:nvPr>
            <p:ph idx="1"/>
          </p:nvPr>
        </p:nvSpPr>
        <p:spPr>
          <a:xfrm>
            <a:off x="6811108" y="2069123"/>
            <a:ext cx="5380892" cy="4525962"/>
          </a:xfrm>
        </p:spPr>
        <p:txBody>
          <a:bodyPr/>
          <a:lstStyle/>
          <a:p>
            <a:pPr marL="0" indent="0" algn="ctr">
              <a:buNone/>
            </a:pPr>
            <a:r>
              <a:rPr lang="en-US" dirty="0"/>
              <a:t>A new type of insertion sequence with disjunct distribution</a:t>
            </a:r>
          </a:p>
        </p:txBody>
      </p:sp>
      <p:pic>
        <p:nvPicPr>
          <p:cNvPr id="4" name="Picture 3">
            <a:extLst>
              <a:ext uri="{FF2B5EF4-FFF2-40B4-BE49-F238E27FC236}">
                <a16:creationId xmlns:a16="http://schemas.microsoft.com/office/drawing/2014/main" id="{5FD7DC15-9691-C57A-E93C-A98DA293A7C7}"/>
              </a:ext>
            </a:extLst>
          </p:cNvPr>
          <p:cNvPicPr>
            <a:picLocks noChangeAspect="1"/>
          </p:cNvPicPr>
          <p:nvPr/>
        </p:nvPicPr>
        <p:blipFill>
          <a:blip r:embed="rId2"/>
          <a:srcRect r="46990"/>
          <a:stretch/>
        </p:blipFill>
        <p:spPr>
          <a:xfrm>
            <a:off x="318472" y="262915"/>
            <a:ext cx="2852431" cy="6815795"/>
          </a:xfrm>
          <a:prstGeom prst="rect">
            <a:avLst/>
          </a:prstGeom>
        </p:spPr>
      </p:pic>
      <p:sp>
        <p:nvSpPr>
          <p:cNvPr id="5" name="TextBox 4">
            <a:extLst>
              <a:ext uri="{FF2B5EF4-FFF2-40B4-BE49-F238E27FC236}">
                <a16:creationId xmlns:a16="http://schemas.microsoft.com/office/drawing/2014/main" id="{D858D427-15C2-88D8-1274-5D01012F013B}"/>
              </a:ext>
            </a:extLst>
          </p:cNvPr>
          <p:cNvSpPr txBox="1"/>
          <p:nvPr/>
        </p:nvSpPr>
        <p:spPr>
          <a:xfrm>
            <a:off x="3381795" y="96871"/>
            <a:ext cx="2714205" cy="86177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charset="0"/>
                <a:ea typeface="ＭＳ Ｐゴシック" charset="-128"/>
                <a:cs typeface="+mn-cs"/>
              </a:rPr>
              <a:t>Methylase Extein </a:t>
            </a:r>
            <a:br>
              <a:rPr kumimoji="0" lang="en-US" sz="25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2500" b="0" i="0" u="none" strike="noStrike" kern="1200" cap="none" spc="0" normalizeH="0" baseline="0" noProof="0" dirty="0">
                <a:ln>
                  <a:noFill/>
                </a:ln>
                <a:solidFill>
                  <a:prstClr val="black"/>
                </a:solidFill>
                <a:effectLst/>
                <a:uLnTx/>
                <a:uFillTx/>
                <a:latin typeface="Arial" charset="0"/>
                <a:ea typeface="ＭＳ Ｐゴシック" charset="-128"/>
                <a:cs typeface="+mn-cs"/>
              </a:rPr>
              <a:t>Phylogeny </a:t>
            </a:r>
          </a:p>
        </p:txBody>
      </p:sp>
      <p:pic>
        <p:nvPicPr>
          <p:cNvPr id="6" name="Picture 5">
            <a:extLst>
              <a:ext uri="{FF2B5EF4-FFF2-40B4-BE49-F238E27FC236}">
                <a16:creationId xmlns:a16="http://schemas.microsoft.com/office/drawing/2014/main" id="{AE5183E1-4ED7-D943-1E01-56BA17EE8A70}"/>
              </a:ext>
            </a:extLst>
          </p:cNvPr>
          <p:cNvPicPr>
            <a:picLocks noChangeAspect="1"/>
          </p:cNvPicPr>
          <p:nvPr/>
        </p:nvPicPr>
        <p:blipFill>
          <a:blip r:embed="rId3"/>
          <a:stretch>
            <a:fillRect/>
          </a:stretch>
        </p:blipFill>
        <p:spPr>
          <a:xfrm>
            <a:off x="3672348" y="3831753"/>
            <a:ext cx="3421626" cy="1195159"/>
          </a:xfrm>
          <a:prstGeom prst="rect">
            <a:avLst/>
          </a:prstGeom>
        </p:spPr>
      </p:pic>
      <p:cxnSp>
        <p:nvCxnSpPr>
          <p:cNvPr id="8" name="Straight Arrow Connector 7">
            <a:extLst>
              <a:ext uri="{FF2B5EF4-FFF2-40B4-BE49-F238E27FC236}">
                <a16:creationId xmlns:a16="http://schemas.microsoft.com/office/drawing/2014/main" id="{EC27E3D2-2080-FECA-0310-386C577B04C9}"/>
              </a:ext>
            </a:extLst>
          </p:cNvPr>
          <p:cNvCxnSpPr/>
          <p:nvPr/>
        </p:nvCxnSpPr>
        <p:spPr>
          <a:xfrm flipH="1">
            <a:off x="2979174" y="1209368"/>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6D08113-12F4-95D1-0913-FB56479A374A}"/>
              </a:ext>
            </a:extLst>
          </p:cNvPr>
          <p:cNvCxnSpPr/>
          <p:nvPr/>
        </p:nvCxnSpPr>
        <p:spPr>
          <a:xfrm flipH="1">
            <a:off x="2979174" y="2079523"/>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57712AC-CE27-52B9-940C-ACD62232A768}"/>
              </a:ext>
            </a:extLst>
          </p:cNvPr>
          <p:cNvCxnSpPr/>
          <p:nvPr/>
        </p:nvCxnSpPr>
        <p:spPr>
          <a:xfrm flipH="1">
            <a:off x="2993923" y="2743200"/>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7F4278C-DB0A-4783-600D-DF7D8F441770}"/>
              </a:ext>
            </a:extLst>
          </p:cNvPr>
          <p:cNvCxnSpPr/>
          <p:nvPr/>
        </p:nvCxnSpPr>
        <p:spPr>
          <a:xfrm flipH="1">
            <a:off x="2964426" y="3141406"/>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0EA8280-6A57-0595-2B20-BDFD55AFC830}"/>
              </a:ext>
            </a:extLst>
          </p:cNvPr>
          <p:cNvCxnSpPr/>
          <p:nvPr/>
        </p:nvCxnSpPr>
        <p:spPr>
          <a:xfrm flipH="1">
            <a:off x="2949678" y="3229896"/>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B9CD941-05AC-6B19-9FC5-FAE16453EADC}"/>
              </a:ext>
            </a:extLst>
          </p:cNvPr>
          <p:cNvCxnSpPr/>
          <p:nvPr/>
        </p:nvCxnSpPr>
        <p:spPr>
          <a:xfrm flipH="1">
            <a:off x="2949678" y="5899354"/>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A52798C-0247-5D29-61B0-AA8E59DC7E79}"/>
              </a:ext>
            </a:extLst>
          </p:cNvPr>
          <p:cNvCxnSpPr/>
          <p:nvPr/>
        </p:nvCxnSpPr>
        <p:spPr>
          <a:xfrm flipH="1">
            <a:off x="2949678" y="6032090"/>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63A5874-04D4-ED73-0252-431B67A19FB0}"/>
              </a:ext>
            </a:extLst>
          </p:cNvPr>
          <p:cNvCxnSpPr/>
          <p:nvPr/>
        </p:nvCxnSpPr>
        <p:spPr>
          <a:xfrm flipH="1">
            <a:off x="2964426" y="6253315"/>
            <a:ext cx="1415845" cy="0"/>
          </a:xfrm>
          <a:prstGeom prst="straightConnector1">
            <a:avLst/>
          </a:prstGeom>
          <a:ln>
            <a:solidFill>
              <a:srgbClr val="FF25C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1675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F8B9-084F-730E-B6D6-D1E581E54E8F}"/>
              </a:ext>
            </a:extLst>
          </p:cNvPr>
          <p:cNvSpPr>
            <a:spLocks noGrp="1"/>
          </p:cNvSpPr>
          <p:nvPr>
            <p:ph type="title"/>
          </p:nvPr>
        </p:nvSpPr>
        <p:spPr/>
        <p:txBody>
          <a:bodyPr>
            <a:normAutofit/>
          </a:bodyPr>
          <a:lstStyle/>
          <a:p>
            <a:r>
              <a:rPr lang="en-US" dirty="0" err="1"/>
              <a:t>Shilan</a:t>
            </a:r>
            <a:r>
              <a:rPr lang="en-US" dirty="0"/>
              <a:t> domain</a:t>
            </a:r>
          </a:p>
        </p:txBody>
      </p:sp>
      <p:sp>
        <p:nvSpPr>
          <p:cNvPr id="3" name="Content Placeholder 2">
            <a:extLst>
              <a:ext uri="{FF2B5EF4-FFF2-40B4-BE49-F238E27FC236}">
                <a16:creationId xmlns:a16="http://schemas.microsoft.com/office/drawing/2014/main" id="{CA2F8AF9-8FD5-371E-5466-BA0D301ACEB8}"/>
              </a:ext>
            </a:extLst>
          </p:cNvPr>
          <p:cNvSpPr>
            <a:spLocks noGrp="1"/>
          </p:cNvSpPr>
          <p:nvPr>
            <p:ph idx="1"/>
          </p:nvPr>
        </p:nvSpPr>
        <p:spPr/>
        <p:txBody>
          <a:bodyPr/>
          <a:lstStyle/>
          <a:p>
            <a:r>
              <a:rPr lang="en-US" dirty="0"/>
              <a:t>No self-splicing domain</a:t>
            </a:r>
          </a:p>
          <a:p>
            <a:r>
              <a:rPr lang="en-US" dirty="0"/>
              <a:t>Insertion sequence has a second ORF that creates a transcript encoding an HNH endonuclease </a:t>
            </a:r>
          </a:p>
          <a:p>
            <a:endParaRPr lang="en-US" dirty="0"/>
          </a:p>
        </p:txBody>
      </p:sp>
    </p:spTree>
    <p:extLst>
      <p:ext uri="{BB962C8B-B14F-4D97-AF65-F5344CB8AC3E}">
        <p14:creationId xmlns:p14="http://schemas.microsoft.com/office/powerpoint/2010/main" val="1109654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na sequence&#10;&#10;Description automatically generated">
            <a:extLst>
              <a:ext uri="{FF2B5EF4-FFF2-40B4-BE49-F238E27FC236}">
                <a16:creationId xmlns:a16="http://schemas.microsoft.com/office/drawing/2014/main" id="{A0BB35AA-2543-BEA9-5DF7-AB3B522FF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411" y="265010"/>
            <a:ext cx="5378928" cy="6357016"/>
          </a:xfrm>
          <a:prstGeom prst="rect">
            <a:avLst/>
          </a:prstGeom>
        </p:spPr>
      </p:pic>
      <p:sp>
        <p:nvSpPr>
          <p:cNvPr id="6" name="TextBox 5">
            <a:extLst>
              <a:ext uri="{FF2B5EF4-FFF2-40B4-BE49-F238E27FC236}">
                <a16:creationId xmlns:a16="http://schemas.microsoft.com/office/drawing/2014/main" id="{57D44E38-9FC8-B4C0-0DC1-51759463C441}"/>
              </a:ext>
            </a:extLst>
          </p:cNvPr>
          <p:cNvSpPr txBox="1"/>
          <p:nvPr/>
        </p:nvSpPr>
        <p:spPr>
          <a:xfrm>
            <a:off x="6093542" y="273419"/>
            <a:ext cx="6098458" cy="5324535"/>
          </a:xfrm>
          <a:prstGeom prst="rect">
            <a:avLst/>
          </a:prstGeom>
          <a:noFill/>
        </p:spPr>
        <p:txBody>
          <a:bodyPr wrap="square">
            <a:spAutoFit/>
          </a:bodyPr>
          <a:lstStyle/>
          <a:p>
            <a:pPr marL="514350" marR="0" lvl="0" indent="-514350" algn="l" defTabSz="914400" rtl="0" eaLnBrk="0" fontAlgn="base" latinLnBrk="0" hangingPunct="0">
              <a:lnSpc>
                <a:spcPct val="100000"/>
              </a:lnSpc>
              <a:spcBef>
                <a:spcPts val="0"/>
              </a:spcBef>
              <a:spcAft>
                <a:spcPts val="0"/>
              </a:spcAft>
              <a:buClrTx/>
              <a:buSzTx/>
              <a:buFontTx/>
              <a:buAutoNum type="alphaUcParenBoth"/>
              <a:tabLst/>
              <a:defRPr/>
            </a:pPr>
            <a: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Host genes with and without insertion sequence.  </a:t>
            </a:r>
          </a:p>
          <a:p>
            <a:pPr marL="514350" marR="0" lvl="0" indent="-514350" algn="l" defTabSz="914400" rtl="0" eaLnBrk="0" fontAlgn="base" latinLnBrk="0" hangingPunct="0">
              <a:lnSpc>
                <a:spcPct val="100000"/>
              </a:lnSpc>
              <a:spcBef>
                <a:spcPts val="0"/>
              </a:spcBef>
              <a:spcAft>
                <a:spcPts val="0"/>
              </a:spcAft>
              <a:buClrTx/>
              <a:buSzTx/>
              <a:buFontTx/>
              <a:buAutoNum type="alphaUcParenBoth"/>
              <a:tabLst/>
              <a:defRPr/>
            </a:pP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514350" marR="0" lvl="0" indent="-514350" algn="l" defTabSz="914400" rtl="0" eaLnBrk="0" fontAlgn="base" latinLnBrk="0" hangingPunct="0">
              <a:lnSpc>
                <a:spcPct val="100000"/>
              </a:lnSpc>
              <a:spcBef>
                <a:spcPts val="0"/>
              </a:spcBef>
              <a:spcAft>
                <a:spcPts val="0"/>
              </a:spcAft>
              <a:buClrTx/>
              <a:buSzTx/>
              <a:buFontTx/>
              <a:buAutoNum type="alphaUcParenBoth"/>
              <a:tabLst/>
              <a:defRPr/>
            </a:pP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514350" marR="0" lvl="0" indent="-514350" algn="l" defTabSz="914400" rtl="0" eaLnBrk="0" fontAlgn="base" latinLnBrk="0" hangingPunct="0">
              <a:lnSpc>
                <a:spcPct val="100000"/>
              </a:lnSpc>
              <a:spcBef>
                <a:spcPts val="0"/>
              </a:spcBef>
              <a:spcAft>
                <a:spcPts val="0"/>
              </a:spcAft>
              <a:buClrTx/>
              <a:buSzTx/>
              <a:buFontTx/>
              <a:buAutoNum type="alphaUcParenBoth"/>
              <a:tabLst/>
              <a:defRPr/>
            </a:pPr>
            <a: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 Depiction of second overlapping reading frame encoding an HNH endonuclease.</a:t>
            </a:r>
          </a:p>
          <a:p>
            <a:pPr marL="514350" marR="0" lvl="0" indent="-514350" algn="l" defTabSz="914400" rtl="0" eaLnBrk="0" fontAlgn="base" latinLnBrk="0" hangingPunct="0">
              <a:lnSpc>
                <a:spcPct val="100000"/>
              </a:lnSpc>
              <a:spcBef>
                <a:spcPts val="0"/>
              </a:spcBef>
              <a:spcAft>
                <a:spcPts val="0"/>
              </a:spcAft>
              <a:buClrTx/>
              <a:buSzTx/>
              <a:buFontTx/>
              <a:buAutoNum type="alphaUcParenBoth"/>
              <a:tabLst/>
              <a:defRPr/>
            </a:pP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514350" marR="0" lvl="0" indent="-514350" algn="l" defTabSz="914400" rtl="0" eaLnBrk="0" fontAlgn="base" latinLnBrk="0" hangingPunct="0">
              <a:lnSpc>
                <a:spcPct val="100000"/>
              </a:lnSpc>
              <a:spcBef>
                <a:spcPts val="0"/>
              </a:spcBef>
              <a:spcAft>
                <a:spcPts val="0"/>
              </a:spcAft>
              <a:buClrTx/>
              <a:buSzTx/>
              <a:buFontTx/>
              <a:buAutoNum type="alphaUcParenBoth"/>
              <a:tabLst/>
              <a:defRPr/>
            </a:pP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 Homing through double strand  </a:t>
            </a:r>
            <a:b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break repair.</a:t>
            </a:r>
            <a:endParaRPr kumimoji="0" lang="en-US" sz="3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4290516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0FA5-BBCA-EAFB-77B5-A4AABA48DF97}"/>
              </a:ext>
            </a:extLst>
          </p:cNvPr>
          <p:cNvSpPr>
            <a:spLocks noGrp="1"/>
          </p:cNvSpPr>
          <p:nvPr>
            <p:ph type="title"/>
          </p:nvPr>
        </p:nvSpPr>
        <p:spPr>
          <a:xfrm>
            <a:off x="609600" y="274638"/>
            <a:ext cx="10972800" cy="754062"/>
          </a:xfrm>
        </p:spPr>
        <p:txBody>
          <a:bodyPr/>
          <a:lstStyle/>
          <a:p>
            <a:r>
              <a:rPr lang="en-US" dirty="0"/>
              <a:t>Unexpected Variations in Inteins</a:t>
            </a:r>
          </a:p>
        </p:txBody>
      </p:sp>
      <p:pic>
        <p:nvPicPr>
          <p:cNvPr id="4" name="Content Placeholder 3">
            <a:extLst>
              <a:ext uri="{FF2B5EF4-FFF2-40B4-BE49-F238E27FC236}">
                <a16:creationId xmlns:a16="http://schemas.microsoft.com/office/drawing/2014/main" id="{377B81EE-8234-B17A-E8C7-D5325933FA6F}"/>
              </a:ext>
            </a:extLst>
          </p:cNvPr>
          <p:cNvPicPr>
            <a:picLocks noGrp="1" noChangeAspect="1"/>
          </p:cNvPicPr>
          <p:nvPr>
            <p:ph idx="1"/>
          </p:nvPr>
        </p:nvPicPr>
        <p:blipFill>
          <a:blip r:embed="rId2"/>
          <a:stretch>
            <a:fillRect/>
          </a:stretch>
        </p:blipFill>
        <p:spPr>
          <a:xfrm>
            <a:off x="2008414" y="911453"/>
            <a:ext cx="8505623" cy="4277652"/>
          </a:xfrm>
          <a:prstGeom prst="rect">
            <a:avLst/>
          </a:prstGeom>
        </p:spPr>
      </p:pic>
      <p:sp>
        <p:nvSpPr>
          <p:cNvPr id="5" name="TextBox 4">
            <a:extLst>
              <a:ext uri="{FF2B5EF4-FFF2-40B4-BE49-F238E27FC236}">
                <a16:creationId xmlns:a16="http://schemas.microsoft.com/office/drawing/2014/main" id="{618BB470-00E6-8686-40DD-71776BFCF36D}"/>
              </a:ext>
            </a:extLst>
          </p:cNvPr>
          <p:cNvSpPr txBox="1"/>
          <p:nvPr/>
        </p:nvSpPr>
        <p:spPr>
          <a:xfrm>
            <a:off x="609600" y="5721588"/>
            <a:ext cx="109728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homing endonuclease is encoded on the other strand with its own transcription and translation start site.</a:t>
            </a:r>
          </a:p>
        </p:txBody>
      </p:sp>
    </p:spTree>
    <p:extLst>
      <p:ext uri="{BB962C8B-B14F-4D97-AF65-F5344CB8AC3E}">
        <p14:creationId xmlns:p14="http://schemas.microsoft.com/office/powerpoint/2010/main" val="407079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ADDC-B55A-20D5-20D3-6D333966C6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F94A1E-7576-712C-45C4-7642E8047629}"/>
              </a:ext>
            </a:extLst>
          </p:cNvPr>
          <p:cNvPicPr>
            <a:picLocks noGrp="1" noChangeAspect="1"/>
          </p:cNvPicPr>
          <p:nvPr>
            <p:ph idx="1"/>
          </p:nvPr>
        </p:nvPicPr>
        <p:blipFill>
          <a:blip r:embed="rId2"/>
          <a:stretch>
            <a:fillRect/>
          </a:stretch>
        </p:blipFill>
        <p:spPr>
          <a:xfrm>
            <a:off x="830036" y="108467"/>
            <a:ext cx="10531928" cy="6641066"/>
          </a:xfrm>
        </p:spPr>
      </p:pic>
    </p:spTree>
    <p:extLst>
      <p:ext uri="{BB962C8B-B14F-4D97-AF65-F5344CB8AC3E}">
        <p14:creationId xmlns:p14="http://schemas.microsoft.com/office/powerpoint/2010/main" val="2444209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3D5A2-FC64-3940-8E82-D96B36ECDE11}"/>
              </a:ext>
            </a:extLst>
          </p:cNvPr>
          <p:cNvPicPr>
            <a:picLocks noChangeAspect="1"/>
          </p:cNvPicPr>
          <p:nvPr/>
        </p:nvPicPr>
        <p:blipFill>
          <a:blip r:embed="rId2"/>
          <a:stretch>
            <a:fillRect/>
          </a:stretch>
        </p:blipFill>
        <p:spPr>
          <a:xfrm>
            <a:off x="2060787" y="68239"/>
            <a:ext cx="5984545" cy="6668000"/>
          </a:xfrm>
          <a:prstGeom prst="rect">
            <a:avLst/>
          </a:prstGeom>
        </p:spPr>
      </p:pic>
      <p:sp>
        <p:nvSpPr>
          <p:cNvPr id="28" name="Rectangle 27">
            <a:extLst>
              <a:ext uri="{FF2B5EF4-FFF2-40B4-BE49-F238E27FC236}">
                <a16:creationId xmlns:a16="http://schemas.microsoft.com/office/drawing/2014/main" id="{FDB0DB10-4A7B-AF4B-8F8D-43BFF200A275}"/>
              </a:ext>
            </a:extLst>
          </p:cNvPr>
          <p:cNvSpPr/>
          <p:nvPr/>
        </p:nvSpPr>
        <p:spPr>
          <a:xfrm>
            <a:off x="5869563" y="1"/>
            <a:ext cx="2319070" cy="1760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FC97830A-F1A2-A44C-B6C7-46B3BD600608}"/>
              </a:ext>
            </a:extLst>
          </p:cNvPr>
          <p:cNvSpPr/>
          <p:nvPr/>
        </p:nvSpPr>
        <p:spPr>
          <a:xfrm>
            <a:off x="5413587" y="5889009"/>
            <a:ext cx="2775046" cy="84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C65FD153-FC1F-2946-8C84-2EE0141D3990}"/>
              </a:ext>
            </a:extLst>
          </p:cNvPr>
          <p:cNvSpPr txBox="1"/>
          <p:nvPr/>
        </p:nvSpPr>
        <p:spPr>
          <a:xfrm>
            <a:off x="5869563" y="5070060"/>
            <a:ext cx="61286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amino acid phylogeny of </a:t>
            </a:r>
            <a:r>
              <a:rPr kumimoji="0" lang="en-US" sz="2800" b="0" i="1" u="none" strike="noStrike" kern="1200" cap="none" spc="0" normalizeH="0" baseline="0" noProof="0" dirty="0">
                <a:ln>
                  <a:noFill/>
                </a:ln>
                <a:solidFill>
                  <a:prstClr val="black"/>
                </a:solidFill>
                <a:effectLst/>
                <a:uLnTx/>
                <a:uFillTx/>
                <a:latin typeface="Avenir" panose="02000503020000020003" pitchFamily="2" charset="0"/>
                <a:ea typeface="+mn-ea"/>
                <a:cs typeface="+mn-cs"/>
              </a:rPr>
              <a:t>psbA </a:t>
            </a:r>
            <a:r>
              <a:rPr kumimoji="0" lang="en-US" sz="2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exons</a:t>
            </a:r>
          </a:p>
        </p:txBody>
      </p:sp>
      <p:sp>
        <p:nvSpPr>
          <p:cNvPr id="4" name="Rectangle 3">
            <a:extLst>
              <a:ext uri="{FF2B5EF4-FFF2-40B4-BE49-F238E27FC236}">
                <a16:creationId xmlns:a16="http://schemas.microsoft.com/office/drawing/2014/main" id="{B6239A6D-D495-8A4D-AF01-DBC0D5810438}"/>
              </a:ext>
            </a:extLst>
          </p:cNvPr>
          <p:cNvSpPr/>
          <p:nvPr/>
        </p:nvSpPr>
        <p:spPr>
          <a:xfrm>
            <a:off x="4367569" y="6670253"/>
            <a:ext cx="300867" cy="107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5AFDEA5C-D90A-B142-BABB-95FD90725E44}"/>
              </a:ext>
            </a:extLst>
          </p:cNvPr>
          <p:cNvSpPr txBox="1"/>
          <p:nvPr/>
        </p:nvSpPr>
        <p:spPr>
          <a:xfrm>
            <a:off x="4240521" y="6615673"/>
            <a:ext cx="5549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0.04</a:t>
            </a:r>
          </a:p>
        </p:txBody>
      </p:sp>
      <p:sp>
        <p:nvSpPr>
          <p:cNvPr id="5" name="Rectangle 4">
            <a:extLst>
              <a:ext uri="{FF2B5EF4-FFF2-40B4-BE49-F238E27FC236}">
                <a16:creationId xmlns:a16="http://schemas.microsoft.com/office/drawing/2014/main" id="{E27D414D-07D1-944F-95CA-73D4E0134248}"/>
              </a:ext>
            </a:extLst>
          </p:cNvPr>
          <p:cNvSpPr/>
          <p:nvPr/>
        </p:nvSpPr>
        <p:spPr>
          <a:xfrm>
            <a:off x="1984537" y="26531"/>
            <a:ext cx="293676" cy="110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D16C6F1-2839-D647-8DA2-2EAA43670337}"/>
              </a:ext>
            </a:extLst>
          </p:cNvPr>
          <p:cNvSpPr txBox="1"/>
          <p:nvPr/>
        </p:nvSpPr>
        <p:spPr>
          <a:xfrm>
            <a:off x="1502635" y="-39452"/>
            <a:ext cx="718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bootstrap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support</a:t>
            </a:r>
          </a:p>
        </p:txBody>
      </p:sp>
      <p:sp>
        <p:nvSpPr>
          <p:cNvPr id="13" name="Rectangle 12">
            <a:extLst>
              <a:ext uri="{FF2B5EF4-FFF2-40B4-BE49-F238E27FC236}">
                <a16:creationId xmlns:a16="http://schemas.microsoft.com/office/drawing/2014/main" id="{0F1EC859-609C-A144-BF92-3219ACE53A0D}"/>
              </a:ext>
            </a:extLst>
          </p:cNvPr>
          <p:cNvSpPr/>
          <p:nvPr/>
        </p:nvSpPr>
        <p:spPr>
          <a:xfrm>
            <a:off x="2131375" y="136734"/>
            <a:ext cx="146838" cy="68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A409F931-AB0C-3148-A490-92D5A5A3123C}"/>
              </a:ext>
            </a:extLst>
          </p:cNvPr>
          <p:cNvSpPr txBox="1"/>
          <p:nvPr/>
        </p:nvSpPr>
        <p:spPr>
          <a:xfrm>
            <a:off x="2060786" y="77359"/>
            <a:ext cx="25359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BA640"/>
                </a:solidFill>
                <a:effectLst/>
                <a:uLnTx/>
                <a:uFillTx/>
                <a:latin typeface="Avenir" panose="02000503020000020003" pitchFamily="2" charset="0"/>
                <a:ea typeface="+mn-ea"/>
                <a:cs typeface="+mn-cs"/>
              </a:rPr>
              <a:t>3</a:t>
            </a:r>
          </a:p>
        </p:txBody>
      </p:sp>
      <p:sp>
        <p:nvSpPr>
          <p:cNvPr id="16" name="Rectangle 15">
            <a:extLst>
              <a:ext uri="{FF2B5EF4-FFF2-40B4-BE49-F238E27FC236}">
                <a16:creationId xmlns:a16="http://schemas.microsoft.com/office/drawing/2014/main" id="{77701C31-7578-4F49-B43F-7E709E5EA09A}"/>
              </a:ext>
            </a:extLst>
          </p:cNvPr>
          <p:cNvSpPr/>
          <p:nvPr/>
        </p:nvSpPr>
        <p:spPr>
          <a:xfrm>
            <a:off x="2167544" y="5168783"/>
            <a:ext cx="146838" cy="68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BE2B210-0849-4844-BCE9-56E252AB20AF}"/>
              </a:ext>
            </a:extLst>
          </p:cNvPr>
          <p:cNvSpPr txBox="1"/>
          <p:nvPr/>
        </p:nvSpPr>
        <p:spPr>
          <a:xfrm>
            <a:off x="2038193" y="5104513"/>
            <a:ext cx="39145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541CB"/>
                </a:solidFill>
                <a:effectLst/>
                <a:uLnTx/>
                <a:uFillTx/>
                <a:latin typeface="Avenir" panose="02000503020000020003" pitchFamily="2" charset="0"/>
                <a:ea typeface="+mn-ea"/>
                <a:cs typeface="+mn-cs"/>
              </a:rPr>
              <a:t>100</a:t>
            </a:r>
          </a:p>
        </p:txBody>
      </p:sp>
      <p:sp>
        <p:nvSpPr>
          <p:cNvPr id="6" name="Rectangle 5">
            <a:extLst>
              <a:ext uri="{FF2B5EF4-FFF2-40B4-BE49-F238E27FC236}">
                <a16:creationId xmlns:a16="http://schemas.microsoft.com/office/drawing/2014/main" id="{0F423C9E-989C-494B-93A6-F0676D2BEA22}"/>
              </a:ext>
            </a:extLst>
          </p:cNvPr>
          <p:cNvSpPr/>
          <p:nvPr/>
        </p:nvSpPr>
        <p:spPr>
          <a:xfrm>
            <a:off x="3635884" y="3982065"/>
            <a:ext cx="1629993" cy="8090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73C57D9-1370-694A-BE3B-B39702FDD720}"/>
              </a:ext>
            </a:extLst>
          </p:cNvPr>
          <p:cNvPicPr>
            <a:picLocks noChangeAspect="1"/>
          </p:cNvPicPr>
          <p:nvPr/>
        </p:nvPicPr>
        <p:blipFill>
          <a:blip r:embed="rId3"/>
          <a:stretch>
            <a:fillRect/>
          </a:stretch>
        </p:blipFill>
        <p:spPr>
          <a:xfrm>
            <a:off x="9027420" y="645023"/>
            <a:ext cx="1507594" cy="1401086"/>
          </a:xfrm>
          <a:prstGeom prst="rect">
            <a:avLst/>
          </a:prstGeom>
        </p:spPr>
      </p:pic>
      <p:sp>
        <p:nvSpPr>
          <p:cNvPr id="20" name="TextBox 19">
            <a:extLst>
              <a:ext uri="{FF2B5EF4-FFF2-40B4-BE49-F238E27FC236}">
                <a16:creationId xmlns:a16="http://schemas.microsoft.com/office/drawing/2014/main" id="{3A78B96A-8B1F-554F-84DB-4474EA608F8D}"/>
              </a:ext>
            </a:extLst>
          </p:cNvPr>
          <p:cNvSpPr txBox="1"/>
          <p:nvPr/>
        </p:nvSpPr>
        <p:spPr>
          <a:xfrm>
            <a:off x="8860612" y="131739"/>
            <a:ext cx="184121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intronic orf</a:t>
            </a:r>
          </a:p>
        </p:txBody>
      </p:sp>
    </p:spTree>
    <p:extLst>
      <p:ext uri="{BB962C8B-B14F-4D97-AF65-F5344CB8AC3E}">
        <p14:creationId xmlns:p14="http://schemas.microsoft.com/office/powerpoint/2010/main" val="3346024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24A188A-8B59-9E43-91EE-3C9065DE62A6}"/>
              </a:ext>
            </a:extLst>
          </p:cNvPr>
          <p:cNvPicPr>
            <a:picLocks noChangeAspect="1"/>
          </p:cNvPicPr>
          <p:nvPr/>
        </p:nvPicPr>
        <p:blipFill>
          <a:blip r:embed="rId3"/>
          <a:stretch>
            <a:fillRect/>
          </a:stretch>
        </p:blipFill>
        <p:spPr>
          <a:xfrm>
            <a:off x="1524000" y="549458"/>
            <a:ext cx="9144000" cy="5283096"/>
          </a:xfrm>
          <a:prstGeom prst="rect">
            <a:avLst/>
          </a:prstGeom>
        </p:spPr>
      </p:pic>
      <p:pic>
        <p:nvPicPr>
          <p:cNvPr id="5" name="Picture 4">
            <a:extLst>
              <a:ext uri="{FF2B5EF4-FFF2-40B4-BE49-F238E27FC236}">
                <a16:creationId xmlns:a16="http://schemas.microsoft.com/office/drawing/2014/main" id="{4728C129-EC15-1443-B0F5-0425D0EDE99C}"/>
              </a:ext>
            </a:extLst>
          </p:cNvPr>
          <p:cNvPicPr>
            <a:picLocks noChangeAspect="1"/>
          </p:cNvPicPr>
          <p:nvPr/>
        </p:nvPicPr>
        <p:blipFill>
          <a:blip r:embed="rId4"/>
          <a:stretch>
            <a:fillRect/>
          </a:stretch>
        </p:blipFill>
        <p:spPr>
          <a:xfrm>
            <a:off x="8855782" y="5197296"/>
            <a:ext cx="1507594" cy="1401086"/>
          </a:xfrm>
          <a:prstGeom prst="rect">
            <a:avLst/>
          </a:prstGeom>
        </p:spPr>
      </p:pic>
      <p:sp>
        <p:nvSpPr>
          <p:cNvPr id="6" name="TextBox 5">
            <a:extLst>
              <a:ext uri="{FF2B5EF4-FFF2-40B4-BE49-F238E27FC236}">
                <a16:creationId xmlns:a16="http://schemas.microsoft.com/office/drawing/2014/main" id="{7285077C-6AF2-EC4B-9429-4752E202B260}"/>
              </a:ext>
            </a:extLst>
          </p:cNvPr>
          <p:cNvSpPr txBox="1"/>
          <p:nvPr/>
        </p:nvSpPr>
        <p:spPr>
          <a:xfrm>
            <a:off x="8826790" y="4720242"/>
            <a:ext cx="184121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intronic orf</a:t>
            </a:r>
          </a:p>
        </p:txBody>
      </p:sp>
    </p:spTree>
    <p:extLst>
      <p:ext uri="{BB962C8B-B14F-4D97-AF65-F5344CB8AC3E}">
        <p14:creationId xmlns:p14="http://schemas.microsoft.com/office/powerpoint/2010/main" val="1200333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CE37-B925-C166-1EDF-89143E49F9C8}"/>
              </a:ext>
            </a:extLst>
          </p:cNvPr>
          <p:cNvSpPr>
            <a:spLocks noGrp="1"/>
          </p:cNvSpPr>
          <p:nvPr>
            <p:ph type="ctrTitle"/>
          </p:nvPr>
        </p:nvSpPr>
        <p:spPr/>
        <p:txBody>
          <a:bodyPr>
            <a:normAutofit/>
          </a:bodyPr>
          <a:lstStyle/>
          <a:p>
            <a:r>
              <a:rPr lang="en-US" dirty="0"/>
              <a:t>Inferring Recombination Events from Dot -, Gene, or Mummer Plots</a:t>
            </a:r>
          </a:p>
        </p:txBody>
      </p:sp>
    </p:spTree>
    <p:extLst>
      <p:ext uri="{BB962C8B-B14F-4D97-AF65-F5344CB8AC3E}">
        <p14:creationId xmlns:p14="http://schemas.microsoft.com/office/powerpoint/2010/main" val="190423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C2C5A-C7DD-9B88-E50A-48837D671893}"/>
              </a:ext>
            </a:extLst>
          </p:cNvPr>
          <p:cNvSpPr>
            <a:spLocks noGrp="1"/>
          </p:cNvSpPr>
          <p:nvPr>
            <p:ph type="title"/>
          </p:nvPr>
        </p:nvSpPr>
        <p:spPr>
          <a:xfrm>
            <a:off x="471340" y="109429"/>
            <a:ext cx="11720660" cy="737054"/>
          </a:xfrm>
        </p:spPr>
        <p:txBody>
          <a:bodyPr>
            <a:normAutofit/>
          </a:bodyPr>
          <a:lstStyle/>
          <a:p>
            <a:r>
              <a:rPr lang="en-US" sz="3600" dirty="0"/>
              <a:t>Multiple Inteins:  Portal protein in Actinophage cluster CS</a:t>
            </a:r>
          </a:p>
        </p:txBody>
      </p:sp>
      <p:pic>
        <p:nvPicPr>
          <p:cNvPr id="4" name="Picture 3">
            <a:extLst>
              <a:ext uri="{FF2B5EF4-FFF2-40B4-BE49-F238E27FC236}">
                <a16:creationId xmlns:a16="http://schemas.microsoft.com/office/drawing/2014/main" id="{30B22368-5847-CD55-A4B2-28F985ACFCA2}"/>
              </a:ext>
            </a:extLst>
          </p:cNvPr>
          <p:cNvPicPr>
            <a:picLocks noChangeAspect="1"/>
          </p:cNvPicPr>
          <p:nvPr/>
        </p:nvPicPr>
        <p:blipFill rotWithShape="1">
          <a:blip r:embed="rId3"/>
          <a:srcRect l="-1" r="27950"/>
          <a:stretch/>
        </p:blipFill>
        <p:spPr>
          <a:xfrm>
            <a:off x="372834" y="1241657"/>
            <a:ext cx="4803321" cy="1749510"/>
          </a:xfrm>
          <a:prstGeom prst="rect">
            <a:avLst/>
          </a:prstGeom>
        </p:spPr>
      </p:pic>
      <p:pic>
        <p:nvPicPr>
          <p:cNvPr id="5" name="Picture 4">
            <a:extLst>
              <a:ext uri="{FF2B5EF4-FFF2-40B4-BE49-F238E27FC236}">
                <a16:creationId xmlns:a16="http://schemas.microsoft.com/office/drawing/2014/main" id="{6BFBBB51-AD5C-73B0-4044-F00C15BAF50D}"/>
              </a:ext>
            </a:extLst>
          </p:cNvPr>
          <p:cNvPicPr>
            <a:picLocks noChangeAspect="1"/>
          </p:cNvPicPr>
          <p:nvPr/>
        </p:nvPicPr>
        <p:blipFill rotWithShape="1">
          <a:blip r:embed="rId4"/>
          <a:srcRect l="16564" r="472"/>
          <a:stretch/>
        </p:blipFill>
        <p:spPr>
          <a:xfrm>
            <a:off x="5493292" y="1241657"/>
            <a:ext cx="6570784" cy="1749510"/>
          </a:xfrm>
          <a:prstGeom prst="rect">
            <a:avLst/>
          </a:prstGeom>
        </p:spPr>
      </p:pic>
      <p:pic>
        <p:nvPicPr>
          <p:cNvPr id="6" name="Picture 5">
            <a:extLst>
              <a:ext uri="{FF2B5EF4-FFF2-40B4-BE49-F238E27FC236}">
                <a16:creationId xmlns:a16="http://schemas.microsoft.com/office/drawing/2014/main" id="{96E15BE6-E034-72DB-9B56-C21DF1009290}"/>
              </a:ext>
            </a:extLst>
          </p:cNvPr>
          <p:cNvPicPr>
            <a:picLocks noChangeAspect="1"/>
          </p:cNvPicPr>
          <p:nvPr/>
        </p:nvPicPr>
        <p:blipFill>
          <a:blip r:embed="rId5"/>
          <a:stretch>
            <a:fillRect/>
          </a:stretch>
        </p:blipFill>
        <p:spPr>
          <a:xfrm>
            <a:off x="372834" y="3680268"/>
            <a:ext cx="7743644" cy="2752953"/>
          </a:xfrm>
          <a:prstGeom prst="rect">
            <a:avLst/>
          </a:prstGeom>
        </p:spPr>
      </p:pic>
      <p:pic>
        <p:nvPicPr>
          <p:cNvPr id="7" name="Picture 6">
            <a:extLst>
              <a:ext uri="{FF2B5EF4-FFF2-40B4-BE49-F238E27FC236}">
                <a16:creationId xmlns:a16="http://schemas.microsoft.com/office/drawing/2014/main" id="{840D225F-7833-3AF4-A6D4-BD223A68B898}"/>
              </a:ext>
            </a:extLst>
          </p:cNvPr>
          <p:cNvPicPr>
            <a:picLocks noChangeAspect="1"/>
          </p:cNvPicPr>
          <p:nvPr/>
        </p:nvPicPr>
        <p:blipFill rotWithShape="1">
          <a:blip r:embed="rId6"/>
          <a:srcRect l="46841" r="-2"/>
          <a:stretch/>
        </p:blipFill>
        <p:spPr>
          <a:xfrm>
            <a:off x="8421587" y="3680268"/>
            <a:ext cx="3647567" cy="2767666"/>
          </a:xfrm>
          <a:prstGeom prst="rect">
            <a:avLst/>
          </a:prstGeom>
        </p:spPr>
      </p:pic>
      <p:sp>
        <p:nvSpPr>
          <p:cNvPr id="8" name="TextBox 7">
            <a:extLst>
              <a:ext uri="{FF2B5EF4-FFF2-40B4-BE49-F238E27FC236}">
                <a16:creationId xmlns:a16="http://schemas.microsoft.com/office/drawing/2014/main" id="{FF16473D-F6EA-5424-2D12-0A3693080566}"/>
              </a:ext>
            </a:extLst>
          </p:cNvPr>
          <p:cNvSpPr txBox="1"/>
          <p:nvPr/>
        </p:nvSpPr>
        <p:spPr>
          <a:xfrm>
            <a:off x="4866509" y="1322537"/>
            <a:ext cx="890180" cy="369332"/>
          </a:xfrm>
          <a:prstGeom prst="rect">
            <a:avLst/>
          </a:prstGeom>
          <a:solidFill>
            <a:schemeClr val="bg1">
              <a:alpha val="51244"/>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 a</a:t>
            </a:r>
          </a:p>
        </p:txBody>
      </p:sp>
      <p:sp>
        <p:nvSpPr>
          <p:cNvPr id="9" name="TextBox 8">
            <a:extLst>
              <a:ext uri="{FF2B5EF4-FFF2-40B4-BE49-F238E27FC236}">
                <a16:creationId xmlns:a16="http://schemas.microsoft.com/office/drawing/2014/main" id="{BA35BA8D-D9E0-4CAE-1717-4567C23CD4EC}"/>
              </a:ext>
            </a:extLst>
          </p:cNvPr>
          <p:cNvSpPr txBox="1"/>
          <p:nvPr/>
        </p:nvSpPr>
        <p:spPr>
          <a:xfrm>
            <a:off x="7838309" y="3943275"/>
            <a:ext cx="901401" cy="369332"/>
          </a:xfrm>
          <a:prstGeom prst="rect">
            <a:avLst/>
          </a:prstGeom>
          <a:solidFill>
            <a:schemeClr val="bg1">
              <a:alpha val="51244"/>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Intein b</a:t>
            </a:r>
          </a:p>
        </p:txBody>
      </p:sp>
      <p:cxnSp>
        <p:nvCxnSpPr>
          <p:cNvPr id="11" name="Straight Connector 10">
            <a:extLst>
              <a:ext uri="{FF2B5EF4-FFF2-40B4-BE49-F238E27FC236}">
                <a16:creationId xmlns:a16="http://schemas.microsoft.com/office/drawing/2014/main" id="{EAEEBC95-8AB7-1D42-9FE2-281B946AD526}"/>
              </a:ext>
            </a:extLst>
          </p:cNvPr>
          <p:cNvCxnSpPr/>
          <p:nvPr/>
        </p:nvCxnSpPr>
        <p:spPr>
          <a:xfrm flipH="1">
            <a:off x="5176155" y="1762812"/>
            <a:ext cx="206550" cy="593889"/>
          </a:xfrm>
          <a:prstGeom prst="line">
            <a:avLst/>
          </a:prstGeom>
          <a:ln w="2222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77288B9-1193-06DD-FD8E-20B01C0DB124}"/>
              </a:ext>
            </a:extLst>
          </p:cNvPr>
          <p:cNvCxnSpPr>
            <a:cxnSpLocks/>
          </p:cNvCxnSpPr>
          <p:nvPr/>
        </p:nvCxnSpPr>
        <p:spPr>
          <a:xfrm flipH="1">
            <a:off x="3799002" y="2908660"/>
            <a:ext cx="3473539" cy="771608"/>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39056A2-2D81-6639-05D9-416746D6B2DE}"/>
              </a:ext>
            </a:extLst>
          </p:cNvPr>
          <p:cNvCxnSpPr/>
          <p:nvPr/>
        </p:nvCxnSpPr>
        <p:spPr>
          <a:xfrm flipH="1">
            <a:off x="8136172" y="4741682"/>
            <a:ext cx="206550" cy="593889"/>
          </a:xfrm>
          <a:prstGeom prst="line">
            <a:avLst/>
          </a:prstGeom>
          <a:ln w="2222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80CA881-A360-A96C-D7BC-C9B1BED18D73}"/>
              </a:ext>
            </a:extLst>
          </p:cNvPr>
          <p:cNvCxnSpPr/>
          <p:nvPr/>
        </p:nvCxnSpPr>
        <p:spPr>
          <a:xfrm flipH="1">
            <a:off x="8239447" y="4741682"/>
            <a:ext cx="206550" cy="593889"/>
          </a:xfrm>
          <a:prstGeom prst="line">
            <a:avLst/>
          </a:prstGeom>
          <a:ln w="2222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06D9BC0-71C8-7A74-1DBC-3FAA85BEBD4A}"/>
              </a:ext>
            </a:extLst>
          </p:cNvPr>
          <p:cNvCxnSpPr>
            <a:cxnSpLocks/>
          </p:cNvCxnSpPr>
          <p:nvPr/>
        </p:nvCxnSpPr>
        <p:spPr>
          <a:xfrm flipH="1">
            <a:off x="6518873" y="2908660"/>
            <a:ext cx="3473539" cy="771608"/>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0602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ription: Tmar_Tpet(1).pdf">
            <a:extLst>
              <a:ext uri="{FF2B5EF4-FFF2-40B4-BE49-F238E27FC236}">
                <a16:creationId xmlns:a16="http://schemas.microsoft.com/office/drawing/2014/main" id="{43713797-2BA4-674C-B6B1-C3BA07F39C2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64342" y="1244315"/>
            <a:ext cx="6019331" cy="4198483"/>
          </a:xfrm>
          <a:prstGeom prst="rect">
            <a:avLst/>
          </a:prstGeom>
          <a:noFill/>
          <a:effectLst/>
        </p:spPr>
      </p:pic>
      <p:cxnSp>
        <p:nvCxnSpPr>
          <p:cNvPr id="6" name="Straight Arrow Connector 5">
            <a:extLst>
              <a:ext uri="{FF2B5EF4-FFF2-40B4-BE49-F238E27FC236}">
                <a16:creationId xmlns:a16="http://schemas.microsoft.com/office/drawing/2014/main" id="{D91DEEC8-F9F3-6E4F-8EEB-B94574B0D460}"/>
              </a:ext>
            </a:extLst>
          </p:cNvPr>
          <p:cNvCxnSpPr>
            <a:cxnSpLocks/>
          </p:cNvCxnSpPr>
          <p:nvPr/>
        </p:nvCxnSpPr>
        <p:spPr>
          <a:xfrm>
            <a:off x="1432560" y="5501640"/>
            <a:ext cx="265480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8FC682-6E25-D74A-B6A3-4F588E0D98FC}"/>
              </a:ext>
            </a:extLst>
          </p:cNvPr>
          <p:cNvCxnSpPr>
            <a:cxnSpLocks/>
          </p:cNvCxnSpPr>
          <p:nvPr/>
        </p:nvCxnSpPr>
        <p:spPr>
          <a:xfrm flipV="1">
            <a:off x="4495800" y="5478780"/>
            <a:ext cx="1790700" cy="152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5A48A1-FC35-1E40-9E61-3EA81F53917C}"/>
              </a:ext>
            </a:extLst>
          </p:cNvPr>
          <p:cNvCxnSpPr>
            <a:cxnSpLocks/>
          </p:cNvCxnSpPr>
          <p:nvPr/>
        </p:nvCxnSpPr>
        <p:spPr>
          <a:xfrm flipV="1">
            <a:off x="4087367" y="5560483"/>
            <a:ext cx="408433" cy="7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BAE2A-6CE7-2C42-88D1-2E4CFDA3D18A}"/>
              </a:ext>
            </a:extLst>
          </p:cNvPr>
          <p:cNvSpPr txBox="1"/>
          <p:nvPr/>
        </p:nvSpPr>
        <p:spPr>
          <a:xfrm>
            <a:off x="2347367" y="3874539"/>
            <a:ext cx="417102" cy="369332"/>
          </a:xfrm>
          <a:prstGeom prst="rect">
            <a:avLst/>
          </a:prstGeom>
          <a:solidFill>
            <a:schemeClr val="bg1">
              <a:alpha val="68468"/>
            </a:schemeClr>
          </a:solid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9F6899E6-2A52-C945-A6E3-D5B6F54DA044}"/>
              </a:ext>
            </a:extLst>
          </p:cNvPr>
          <p:cNvSpPr txBox="1"/>
          <p:nvPr/>
        </p:nvSpPr>
        <p:spPr>
          <a:xfrm>
            <a:off x="4088890" y="3365947"/>
            <a:ext cx="417102" cy="369332"/>
          </a:xfrm>
          <a:prstGeom prst="rect">
            <a:avLst/>
          </a:prstGeom>
          <a:solidFill>
            <a:schemeClr val="bg1">
              <a:alpha val="40000"/>
            </a:schemeClr>
          </a:solid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4F1E3686-8690-AC49-B31B-551F33923585}"/>
              </a:ext>
            </a:extLst>
          </p:cNvPr>
          <p:cNvSpPr txBox="1"/>
          <p:nvPr/>
        </p:nvSpPr>
        <p:spPr>
          <a:xfrm>
            <a:off x="4922789" y="2190519"/>
            <a:ext cx="417102" cy="369332"/>
          </a:xfrm>
          <a:prstGeom prst="rect">
            <a:avLst/>
          </a:prstGeom>
          <a:solidFill>
            <a:schemeClr val="bg1">
              <a:alpha val="68468"/>
            </a:schemeClr>
          </a:solidFill>
        </p:spPr>
        <p:txBody>
          <a:bodyPr wrap="none" rtlCol="0">
            <a:spAutoFit/>
          </a:bodyPr>
          <a:lstStyle/>
          <a:p>
            <a:r>
              <a:rPr lang="en-US" dirty="0"/>
              <a:t>#3</a:t>
            </a:r>
          </a:p>
        </p:txBody>
      </p:sp>
      <p:sp>
        <p:nvSpPr>
          <p:cNvPr id="16" name="TextBox 15">
            <a:extLst>
              <a:ext uri="{FF2B5EF4-FFF2-40B4-BE49-F238E27FC236}">
                <a16:creationId xmlns:a16="http://schemas.microsoft.com/office/drawing/2014/main" id="{EBD09D55-6290-C640-8180-FD99B523F269}"/>
              </a:ext>
            </a:extLst>
          </p:cNvPr>
          <p:cNvSpPr txBox="1"/>
          <p:nvPr/>
        </p:nvSpPr>
        <p:spPr>
          <a:xfrm>
            <a:off x="2545080" y="5661660"/>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2D0DC16E-DD98-CA41-97A9-C551CE3591C0}"/>
              </a:ext>
            </a:extLst>
          </p:cNvPr>
          <p:cNvSpPr txBox="1"/>
          <p:nvPr/>
        </p:nvSpPr>
        <p:spPr>
          <a:xfrm>
            <a:off x="4102640" y="5605872"/>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01504C3B-68E0-6E49-877A-D2CC63700BD5}"/>
              </a:ext>
            </a:extLst>
          </p:cNvPr>
          <p:cNvSpPr txBox="1"/>
          <p:nvPr/>
        </p:nvSpPr>
        <p:spPr>
          <a:xfrm>
            <a:off x="5339891" y="5605872"/>
            <a:ext cx="301686" cy="369332"/>
          </a:xfrm>
          <a:prstGeom prst="rect">
            <a:avLst/>
          </a:prstGeom>
          <a:noFill/>
        </p:spPr>
        <p:txBody>
          <a:bodyPr wrap="none" rtlCol="0">
            <a:spAutoFit/>
          </a:bodyPr>
          <a:lstStyle/>
          <a:p>
            <a:r>
              <a:rPr lang="en-US" dirty="0"/>
              <a:t>3</a:t>
            </a:r>
          </a:p>
        </p:txBody>
      </p:sp>
      <p:cxnSp>
        <p:nvCxnSpPr>
          <p:cNvPr id="19" name="Straight Arrow Connector 18">
            <a:extLst>
              <a:ext uri="{FF2B5EF4-FFF2-40B4-BE49-F238E27FC236}">
                <a16:creationId xmlns:a16="http://schemas.microsoft.com/office/drawing/2014/main" id="{6A7DC0FD-8FD8-0A4B-9B89-B36DE5F1A0D5}"/>
              </a:ext>
            </a:extLst>
          </p:cNvPr>
          <p:cNvCxnSpPr>
            <a:cxnSpLocks/>
          </p:cNvCxnSpPr>
          <p:nvPr/>
        </p:nvCxnSpPr>
        <p:spPr>
          <a:xfrm flipV="1">
            <a:off x="883920" y="3443771"/>
            <a:ext cx="0" cy="17378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65CC2-F3CA-3C42-9942-3752B85366C8}"/>
              </a:ext>
            </a:extLst>
          </p:cNvPr>
          <p:cNvCxnSpPr>
            <a:cxnSpLocks/>
          </p:cNvCxnSpPr>
          <p:nvPr/>
        </p:nvCxnSpPr>
        <p:spPr>
          <a:xfrm>
            <a:off x="780287" y="3083983"/>
            <a:ext cx="0" cy="3597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BA136C-D0E9-2F4A-9B03-D5E5DDBFD4DD}"/>
              </a:ext>
            </a:extLst>
          </p:cNvPr>
          <p:cNvCxnSpPr>
            <a:cxnSpLocks/>
          </p:cNvCxnSpPr>
          <p:nvPr/>
        </p:nvCxnSpPr>
        <p:spPr>
          <a:xfrm flipV="1">
            <a:off x="883920" y="2014363"/>
            <a:ext cx="0" cy="1069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6BCE2A7-EEA5-574E-93E2-E25A7ABB5477}"/>
              </a:ext>
            </a:extLst>
          </p:cNvPr>
          <p:cNvSpPr txBox="1"/>
          <p:nvPr/>
        </p:nvSpPr>
        <p:spPr>
          <a:xfrm>
            <a:off x="396240" y="4297680"/>
            <a:ext cx="301686" cy="369332"/>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05DD1C7C-32BA-C246-B4F5-38E47035AFD6}"/>
              </a:ext>
            </a:extLst>
          </p:cNvPr>
          <p:cNvSpPr txBox="1"/>
          <p:nvPr/>
        </p:nvSpPr>
        <p:spPr>
          <a:xfrm>
            <a:off x="293930" y="3079211"/>
            <a:ext cx="301686" cy="369332"/>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60FDDBD9-02E4-4A47-9025-E88BDFEC6897}"/>
              </a:ext>
            </a:extLst>
          </p:cNvPr>
          <p:cNvSpPr txBox="1"/>
          <p:nvPr/>
        </p:nvSpPr>
        <p:spPr>
          <a:xfrm>
            <a:off x="525780" y="2407920"/>
            <a:ext cx="301686" cy="369332"/>
          </a:xfrm>
          <a:prstGeom prst="rect">
            <a:avLst/>
          </a:prstGeom>
          <a:noFill/>
        </p:spPr>
        <p:txBody>
          <a:bodyPr wrap="none" rtlCol="0">
            <a:spAutoFit/>
          </a:bodyPr>
          <a:lstStyle/>
          <a:p>
            <a:r>
              <a:rPr lang="en-US" dirty="0"/>
              <a:t>3</a:t>
            </a:r>
          </a:p>
        </p:txBody>
      </p:sp>
      <p:sp>
        <p:nvSpPr>
          <p:cNvPr id="29" name="Donut 28">
            <a:extLst>
              <a:ext uri="{FF2B5EF4-FFF2-40B4-BE49-F238E27FC236}">
                <a16:creationId xmlns:a16="http://schemas.microsoft.com/office/drawing/2014/main" id="{EADD8770-BEE7-FF49-AC87-A578FAAE3222}"/>
              </a:ext>
            </a:extLst>
          </p:cNvPr>
          <p:cNvSpPr/>
          <p:nvPr/>
        </p:nvSpPr>
        <p:spPr>
          <a:xfrm>
            <a:off x="7665720" y="777240"/>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3DF6D260-9966-9E49-9D6E-6A3BD81BB18A}"/>
              </a:ext>
            </a:extLst>
          </p:cNvPr>
          <p:cNvCxnSpPr>
            <a:cxnSpLocks/>
          </p:cNvCxnSpPr>
          <p:nvPr/>
        </p:nvCxnSpPr>
        <p:spPr>
          <a:xfrm flipV="1">
            <a:off x="8020050" y="892818"/>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3C6756-D05C-3748-AEA0-A97719428895}"/>
              </a:ext>
            </a:extLst>
          </p:cNvPr>
          <p:cNvCxnSpPr>
            <a:cxnSpLocks/>
          </p:cNvCxnSpPr>
          <p:nvPr/>
        </p:nvCxnSpPr>
        <p:spPr>
          <a:xfrm>
            <a:off x="8991602" y="838200"/>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DCFBC9-93B2-3F4A-85C9-14B33263E234}"/>
              </a:ext>
            </a:extLst>
          </p:cNvPr>
          <p:cNvCxnSpPr>
            <a:cxnSpLocks/>
            <a:endCxn id="29" idx="4"/>
          </p:cNvCxnSpPr>
          <p:nvPr/>
        </p:nvCxnSpPr>
        <p:spPr>
          <a:xfrm flipH="1">
            <a:off x="8682990" y="2777252"/>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F71EE8-D5B9-8A46-8C31-EC9C93B91E54}"/>
              </a:ext>
            </a:extLst>
          </p:cNvPr>
          <p:cNvCxnSpPr>
            <a:cxnSpLocks/>
          </p:cNvCxnSpPr>
          <p:nvPr/>
        </p:nvCxnSpPr>
        <p:spPr>
          <a:xfrm flipV="1">
            <a:off x="8705850" y="2720340"/>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F891791-9D2D-4F47-8AC5-9909ACA09764}"/>
              </a:ext>
            </a:extLst>
          </p:cNvPr>
          <p:cNvSpPr txBox="1"/>
          <p:nvPr/>
        </p:nvSpPr>
        <p:spPr>
          <a:xfrm>
            <a:off x="7383780" y="1874520"/>
            <a:ext cx="30168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32A99E03-9722-F64F-805D-1543C15C90BC}"/>
              </a:ext>
            </a:extLst>
          </p:cNvPr>
          <p:cNvSpPr txBox="1"/>
          <p:nvPr/>
        </p:nvSpPr>
        <p:spPr>
          <a:xfrm>
            <a:off x="8504359" y="407908"/>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0B13E4E6-CC0B-444C-B463-E26D39B950B2}"/>
              </a:ext>
            </a:extLst>
          </p:cNvPr>
          <p:cNvSpPr txBox="1"/>
          <p:nvPr/>
        </p:nvSpPr>
        <p:spPr>
          <a:xfrm>
            <a:off x="9700260" y="1816243"/>
            <a:ext cx="301686" cy="369332"/>
          </a:xfrm>
          <a:prstGeom prst="rect">
            <a:avLst/>
          </a:prstGeom>
          <a:noFill/>
        </p:spPr>
        <p:txBody>
          <a:bodyPr wrap="none" rtlCol="0">
            <a:spAutoFit/>
          </a:bodyPr>
          <a:lstStyle/>
          <a:p>
            <a:r>
              <a:rPr lang="en-US" dirty="0"/>
              <a:t>3</a:t>
            </a:r>
          </a:p>
        </p:txBody>
      </p:sp>
      <p:sp>
        <p:nvSpPr>
          <p:cNvPr id="48" name="TextBox 47">
            <a:extLst>
              <a:ext uri="{FF2B5EF4-FFF2-40B4-BE49-F238E27FC236}">
                <a16:creationId xmlns:a16="http://schemas.microsoft.com/office/drawing/2014/main" id="{EF8AFA4A-7F30-324A-ABC8-C65E1C92B08F}"/>
              </a:ext>
            </a:extLst>
          </p:cNvPr>
          <p:cNvSpPr txBox="1"/>
          <p:nvPr/>
        </p:nvSpPr>
        <p:spPr>
          <a:xfrm>
            <a:off x="10317480" y="1689854"/>
            <a:ext cx="708335" cy="369332"/>
          </a:xfrm>
          <a:prstGeom prst="rect">
            <a:avLst/>
          </a:prstGeom>
          <a:noFill/>
        </p:spPr>
        <p:txBody>
          <a:bodyPr wrap="none" rtlCol="0">
            <a:spAutoFit/>
          </a:bodyPr>
          <a:lstStyle/>
          <a:p>
            <a:r>
              <a:rPr lang="en-US" dirty="0"/>
              <a:t>X axis</a:t>
            </a:r>
          </a:p>
        </p:txBody>
      </p:sp>
      <p:cxnSp>
        <p:nvCxnSpPr>
          <p:cNvPr id="60" name="Straight Connector 59">
            <a:extLst>
              <a:ext uri="{FF2B5EF4-FFF2-40B4-BE49-F238E27FC236}">
                <a16:creationId xmlns:a16="http://schemas.microsoft.com/office/drawing/2014/main" id="{CA00A945-D71E-0842-9AE9-8E8C42756D19}"/>
              </a:ext>
            </a:extLst>
          </p:cNvPr>
          <p:cNvCxnSpPr>
            <a:cxnSpLocks/>
          </p:cNvCxnSpPr>
          <p:nvPr/>
        </p:nvCxnSpPr>
        <p:spPr>
          <a:xfrm>
            <a:off x="8156953" y="839478"/>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13B17C-5549-FF41-89A7-BACF64A27802}"/>
              </a:ext>
            </a:extLst>
          </p:cNvPr>
          <p:cNvCxnSpPr>
            <a:cxnSpLocks/>
          </p:cNvCxnSpPr>
          <p:nvPr/>
        </p:nvCxnSpPr>
        <p:spPr>
          <a:xfrm flipH="1">
            <a:off x="9204960" y="910748"/>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Donut 69">
            <a:extLst>
              <a:ext uri="{FF2B5EF4-FFF2-40B4-BE49-F238E27FC236}">
                <a16:creationId xmlns:a16="http://schemas.microsoft.com/office/drawing/2014/main" id="{2EED9E49-BF42-9846-A0E3-070A353CCA97}"/>
              </a:ext>
            </a:extLst>
          </p:cNvPr>
          <p:cNvSpPr/>
          <p:nvPr/>
        </p:nvSpPr>
        <p:spPr>
          <a:xfrm>
            <a:off x="7779590" y="3495132"/>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1" name="Straight Arrow Connector 70">
            <a:extLst>
              <a:ext uri="{FF2B5EF4-FFF2-40B4-BE49-F238E27FC236}">
                <a16:creationId xmlns:a16="http://schemas.microsoft.com/office/drawing/2014/main" id="{5570169B-0164-074D-926B-A448E0B12D63}"/>
              </a:ext>
            </a:extLst>
          </p:cNvPr>
          <p:cNvCxnSpPr>
            <a:cxnSpLocks/>
          </p:cNvCxnSpPr>
          <p:nvPr/>
        </p:nvCxnSpPr>
        <p:spPr>
          <a:xfrm flipV="1">
            <a:off x="8133920" y="3610710"/>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4FBF13A-DD7D-A348-91CE-EA0652AB4A5E}"/>
              </a:ext>
            </a:extLst>
          </p:cNvPr>
          <p:cNvCxnSpPr>
            <a:cxnSpLocks/>
          </p:cNvCxnSpPr>
          <p:nvPr/>
        </p:nvCxnSpPr>
        <p:spPr>
          <a:xfrm flipH="1">
            <a:off x="8353729" y="3550613"/>
            <a:ext cx="167129" cy="60419"/>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F6144C5-0CDF-A746-9BC0-B5AF65BF8A96}"/>
              </a:ext>
            </a:extLst>
          </p:cNvPr>
          <p:cNvCxnSpPr>
            <a:cxnSpLocks/>
            <a:endCxn id="70" idx="4"/>
          </p:cNvCxnSpPr>
          <p:nvPr/>
        </p:nvCxnSpPr>
        <p:spPr>
          <a:xfrm flipH="1">
            <a:off x="8796860" y="5495144"/>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546CB7-DC34-7A4E-B48B-F2BE72F7D06A}"/>
              </a:ext>
            </a:extLst>
          </p:cNvPr>
          <p:cNvCxnSpPr>
            <a:cxnSpLocks/>
          </p:cNvCxnSpPr>
          <p:nvPr/>
        </p:nvCxnSpPr>
        <p:spPr>
          <a:xfrm flipV="1">
            <a:off x="8819720" y="5438232"/>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3CB8285-A112-7B45-87DD-3FF52D7727E9}"/>
              </a:ext>
            </a:extLst>
          </p:cNvPr>
          <p:cNvSpPr txBox="1"/>
          <p:nvPr/>
        </p:nvSpPr>
        <p:spPr>
          <a:xfrm>
            <a:off x="7497650" y="4592412"/>
            <a:ext cx="301686" cy="369332"/>
          </a:xfrm>
          <a:prstGeom prst="rect">
            <a:avLst/>
          </a:prstGeom>
          <a:noFill/>
        </p:spPr>
        <p:txBody>
          <a:bodyPr wrap="none" rtlCol="0">
            <a:spAutoFit/>
          </a:bodyPr>
          <a:lstStyle/>
          <a:p>
            <a:r>
              <a:rPr lang="en-US" dirty="0"/>
              <a:t>1</a:t>
            </a:r>
          </a:p>
        </p:txBody>
      </p:sp>
      <p:sp>
        <p:nvSpPr>
          <p:cNvPr id="76" name="TextBox 75">
            <a:extLst>
              <a:ext uri="{FF2B5EF4-FFF2-40B4-BE49-F238E27FC236}">
                <a16:creationId xmlns:a16="http://schemas.microsoft.com/office/drawing/2014/main" id="{0DABFB59-73CD-7143-87CC-992AF6FF7124}"/>
              </a:ext>
            </a:extLst>
          </p:cNvPr>
          <p:cNvSpPr txBox="1"/>
          <p:nvPr/>
        </p:nvSpPr>
        <p:spPr>
          <a:xfrm>
            <a:off x="8618229" y="3125800"/>
            <a:ext cx="301686" cy="369332"/>
          </a:xfrm>
          <a:prstGeom prst="rect">
            <a:avLst/>
          </a:prstGeom>
          <a:noFill/>
        </p:spPr>
        <p:txBody>
          <a:bodyPr wrap="none" rtlCol="0">
            <a:spAutoFit/>
          </a:bodyPr>
          <a:lstStyle/>
          <a:p>
            <a:r>
              <a:rPr lang="en-US" dirty="0"/>
              <a:t>2</a:t>
            </a:r>
          </a:p>
        </p:txBody>
      </p:sp>
      <p:sp>
        <p:nvSpPr>
          <p:cNvPr id="77" name="TextBox 76">
            <a:extLst>
              <a:ext uri="{FF2B5EF4-FFF2-40B4-BE49-F238E27FC236}">
                <a16:creationId xmlns:a16="http://schemas.microsoft.com/office/drawing/2014/main" id="{99D080C4-FB10-B74B-ABA5-42734615F498}"/>
              </a:ext>
            </a:extLst>
          </p:cNvPr>
          <p:cNvSpPr txBox="1"/>
          <p:nvPr/>
        </p:nvSpPr>
        <p:spPr>
          <a:xfrm>
            <a:off x="9814130" y="4534135"/>
            <a:ext cx="301686" cy="369332"/>
          </a:xfrm>
          <a:prstGeom prst="rect">
            <a:avLst/>
          </a:prstGeom>
          <a:noFill/>
        </p:spPr>
        <p:txBody>
          <a:bodyPr wrap="none" rtlCol="0">
            <a:spAutoFit/>
          </a:bodyPr>
          <a:lstStyle/>
          <a:p>
            <a:r>
              <a:rPr lang="en-US" dirty="0"/>
              <a:t>3</a:t>
            </a:r>
          </a:p>
        </p:txBody>
      </p:sp>
      <p:sp>
        <p:nvSpPr>
          <p:cNvPr id="78" name="TextBox 77">
            <a:extLst>
              <a:ext uri="{FF2B5EF4-FFF2-40B4-BE49-F238E27FC236}">
                <a16:creationId xmlns:a16="http://schemas.microsoft.com/office/drawing/2014/main" id="{FA16F14F-A85E-3A4F-8188-B35FD93343C7}"/>
              </a:ext>
            </a:extLst>
          </p:cNvPr>
          <p:cNvSpPr txBox="1"/>
          <p:nvPr/>
        </p:nvSpPr>
        <p:spPr>
          <a:xfrm>
            <a:off x="10431350" y="4407746"/>
            <a:ext cx="708335" cy="369332"/>
          </a:xfrm>
          <a:prstGeom prst="rect">
            <a:avLst/>
          </a:prstGeom>
          <a:noFill/>
        </p:spPr>
        <p:txBody>
          <a:bodyPr wrap="none" rtlCol="0">
            <a:spAutoFit/>
          </a:bodyPr>
          <a:lstStyle/>
          <a:p>
            <a:r>
              <a:rPr lang="en-US" dirty="0"/>
              <a:t>y axis</a:t>
            </a:r>
          </a:p>
        </p:txBody>
      </p:sp>
      <p:cxnSp>
        <p:nvCxnSpPr>
          <p:cNvPr id="79" name="Straight Connector 78">
            <a:extLst>
              <a:ext uri="{FF2B5EF4-FFF2-40B4-BE49-F238E27FC236}">
                <a16:creationId xmlns:a16="http://schemas.microsoft.com/office/drawing/2014/main" id="{3BF25A6A-EC16-F04F-8D50-4A371C38D19E}"/>
              </a:ext>
            </a:extLst>
          </p:cNvPr>
          <p:cNvCxnSpPr>
            <a:cxnSpLocks/>
          </p:cNvCxnSpPr>
          <p:nvPr/>
        </p:nvCxnSpPr>
        <p:spPr>
          <a:xfrm>
            <a:off x="8270823" y="3557370"/>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834B6C9-A276-4C47-B96D-92FEB1B142D4}"/>
              </a:ext>
            </a:extLst>
          </p:cNvPr>
          <p:cNvCxnSpPr>
            <a:cxnSpLocks/>
          </p:cNvCxnSpPr>
          <p:nvPr/>
        </p:nvCxnSpPr>
        <p:spPr>
          <a:xfrm flipH="1">
            <a:off x="9318830" y="3628640"/>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0FDA34-7C8D-0B5D-395D-AFB1482078F8}"/>
              </a:ext>
            </a:extLst>
          </p:cNvPr>
          <p:cNvSpPr txBox="1"/>
          <p:nvPr/>
        </p:nvSpPr>
        <p:spPr>
          <a:xfrm>
            <a:off x="547083" y="6319704"/>
            <a:ext cx="11082073" cy="369332"/>
          </a:xfrm>
          <a:prstGeom prst="rect">
            <a:avLst/>
          </a:prstGeom>
          <a:noFill/>
        </p:spPr>
        <p:txBody>
          <a:bodyPr wrap="none" rtlCol="0">
            <a:spAutoFit/>
          </a:bodyPr>
          <a:lstStyle/>
          <a:p>
            <a:r>
              <a:rPr lang="en-US" dirty="0"/>
              <a:t>#1 Identify and label syntenic fragments and their direction in the axes.  For each axis draw a circular representation. </a:t>
            </a:r>
          </a:p>
        </p:txBody>
      </p:sp>
    </p:spTree>
    <p:extLst>
      <p:ext uri="{BB962C8B-B14F-4D97-AF65-F5344CB8AC3E}">
        <p14:creationId xmlns:p14="http://schemas.microsoft.com/office/powerpoint/2010/main" val="2125726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ription: Tmar_Tpet(1).pdf">
            <a:extLst>
              <a:ext uri="{FF2B5EF4-FFF2-40B4-BE49-F238E27FC236}">
                <a16:creationId xmlns:a16="http://schemas.microsoft.com/office/drawing/2014/main" id="{43713797-2BA4-674C-B6B1-C3BA07F39C2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64342" y="1244315"/>
            <a:ext cx="6019331" cy="4198483"/>
          </a:xfrm>
          <a:prstGeom prst="rect">
            <a:avLst/>
          </a:prstGeom>
          <a:noFill/>
          <a:effectLst/>
        </p:spPr>
      </p:pic>
      <p:cxnSp>
        <p:nvCxnSpPr>
          <p:cNvPr id="6" name="Straight Arrow Connector 5">
            <a:extLst>
              <a:ext uri="{FF2B5EF4-FFF2-40B4-BE49-F238E27FC236}">
                <a16:creationId xmlns:a16="http://schemas.microsoft.com/office/drawing/2014/main" id="{D91DEEC8-F9F3-6E4F-8EEB-B94574B0D460}"/>
              </a:ext>
            </a:extLst>
          </p:cNvPr>
          <p:cNvCxnSpPr>
            <a:cxnSpLocks/>
          </p:cNvCxnSpPr>
          <p:nvPr/>
        </p:nvCxnSpPr>
        <p:spPr>
          <a:xfrm>
            <a:off x="1432560" y="5501640"/>
            <a:ext cx="265480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8FC682-6E25-D74A-B6A3-4F588E0D98FC}"/>
              </a:ext>
            </a:extLst>
          </p:cNvPr>
          <p:cNvCxnSpPr>
            <a:cxnSpLocks/>
          </p:cNvCxnSpPr>
          <p:nvPr/>
        </p:nvCxnSpPr>
        <p:spPr>
          <a:xfrm flipV="1">
            <a:off x="4495800" y="5478780"/>
            <a:ext cx="1790700" cy="152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5A48A1-FC35-1E40-9E61-3EA81F53917C}"/>
              </a:ext>
            </a:extLst>
          </p:cNvPr>
          <p:cNvCxnSpPr>
            <a:cxnSpLocks/>
          </p:cNvCxnSpPr>
          <p:nvPr/>
        </p:nvCxnSpPr>
        <p:spPr>
          <a:xfrm flipV="1">
            <a:off x="4087367" y="5560483"/>
            <a:ext cx="408433" cy="7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BAE2A-6CE7-2C42-88D1-2E4CFDA3D18A}"/>
              </a:ext>
            </a:extLst>
          </p:cNvPr>
          <p:cNvSpPr txBox="1"/>
          <p:nvPr/>
        </p:nvSpPr>
        <p:spPr>
          <a:xfrm>
            <a:off x="2347367" y="3874539"/>
            <a:ext cx="417102" cy="369332"/>
          </a:xfrm>
          <a:prstGeom prst="rect">
            <a:avLst/>
          </a:prstGeom>
          <a:solidFill>
            <a:schemeClr val="bg1">
              <a:alpha val="68468"/>
            </a:schemeClr>
          </a:solid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9F6899E6-2A52-C945-A6E3-D5B6F54DA044}"/>
              </a:ext>
            </a:extLst>
          </p:cNvPr>
          <p:cNvSpPr txBox="1"/>
          <p:nvPr/>
        </p:nvSpPr>
        <p:spPr>
          <a:xfrm>
            <a:off x="4088890" y="3365947"/>
            <a:ext cx="417102" cy="369332"/>
          </a:xfrm>
          <a:prstGeom prst="rect">
            <a:avLst/>
          </a:prstGeom>
          <a:solidFill>
            <a:schemeClr val="bg1">
              <a:alpha val="40000"/>
            </a:schemeClr>
          </a:solid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4F1E3686-8690-AC49-B31B-551F33923585}"/>
              </a:ext>
            </a:extLst>
          </p:cNvPr>
          <p:cNvSpPr txBox="1"/>
          <p:nvPr/>
        </p:nvSpPr>
        <p:spPr>
          <a:xfrm>
            <a:off x="4922789" y="2190519"/>
            <a:ext cx="417102" cy="369332"/>
          </a:xfrm>
          <a:prstGeom prst="rect">
            <a:avLst/>
          </a:prstGeom>
          <a:solidFill>
            <a:schemeClr val="bg1">
              <a:alpha val="68468"/>
            </a:schemeClr>
          </a:solidFill>
        </p:spPr>
        <p:txBody>
          <a:bodyPr wrap="none" rtlCol="0">
            <a:spAutoFit/>
          </a:bodyPr>
          <a:lstStyle/>
          <a:p>
            <a:r>
              <a:rPr lang="en-US" dirty="0"/>
              <a:t>#3</a:t>
            </a:r>
          </a:p>
        </p:txBody>
      </p:sp>
      <p:sp>
        <p:nvSpPr>
          <p:cNvPr id="16" name="TextBox 15">
            <a:extLst>
              <a:ext uri="{FF2B5EF4-FFF2-40B4-BE49-F238E27FC236}">
                <a16:creationId xmlns:a16="http://schemas.microsoft.com/office/drawing/2014/main" id="{EBD09D55-6290-C640-8180-FD99B523F269}"/>
              </a:ext>
            </a:extLst>
          </p:cNvPr>
          <p:cNvSpPr txBox="1"/>
          <p:nvPr/>
        </p:nvSpPr>
        <p:spPr>
          <a:xfrm>
            <a:off x="2545080" y="5661660"/>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2D0DC16E-DD98-CA41-97A9-C551CE3591C0}"/>
              </a:ext>
            </a:extLst>
          </p:cNvPr>
          <p:cNvSpPr txBox="1"/>
          <p:nvPr/>
        </p:nvSpPr>
        <p:spPr>
          <a:xfrm>
            <a:off x="4102640" y="5605872"/>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01504C3B-68E0-6E49-877A-D2CC63700BD5}"/>
              </a:ext>
            </a:extLst>
          </p:cNvPr>
          <p:cNvSpPr txBox="1"/>
          <p:nvPr/>
        </p:nvSpPr>
        <p:spPr>
          <a:xfrm>
            <a:off x="5339891" y="5605872"/>
            <a:ext cx="301686" cy="369332"/>
          </a:xfrm>
          <a:prstGeom prst="rect">
            <a:avLst/>
          </a:prstGeom>
          <a:noFill/>
        </p:spPr>
        <p:txBody>
          <a:bodyPr wrap="none" rtlCol="0">
            <a:spAutoFit/>
          </a:bodyPr>
          <a:lstStyle/>
          <a:p>
            <a:r>
              <a:rPr lang="en-US" dirty="0"/>
              <a:t>3</a:t>
            </a:r>
          </a:p>
        </p:txBody>
      </p:sp>
      <p:cxnSp>
        <p:nvCxnSpPr>
          <p:cNvPr id="19" name="Straight Arrow Connector 18">
            <a:extLst>
              <a:ext uri="{FF2B5EF4-FFF2-40B4-BE49-F238E27FC236}">
                <a16:creationId xmlns:a16="http://schemas.microsoft.com/office/drawing/2014/main" id="{6A7DC0FD-8FD8-0A4B-9B89-B36DE5F1A0D5}"/>
              </a:ext>
            </a:extLst>
          </p:cNvPr>
          <p:cNvCxnSpPr>
            <a:cxnSpLocks/>
          </p:cNvCxnSpPr>
          <p:nvPr/>
        </p:nvCxnSpPr>
        <p:spPr>
          <a:xfrm flipV="1">
            <a:off x="883920" y="3443771"/>
            <a:ext cx="0" cy="17378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65CC2-F3CA-3C42-9942-3752B85366C8}"/>
              </a:ext>
            </a:extLst>
          </p:cNvPr>
          <p:cNvCxnSpPr>
            <a:cxnSpLocks/>
          </p:cNvCxnSpPr>
          <p:nvPr/>
        </p:nvCxnSpPr>
        <p:spPr>
          <a:xfrm>
            <a:off x="780287" y="3083983"/>
            <a:ext cx="0" cy="3597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BA136C-D0E9-2F4A-9B03-D5E5DDBFD4DD}"/>
              </a:ext>
            </a:extLst>
          </p:cNvPr>
          <p:cNvCxnSpPr>
            <a:cxnSpLocks/>
          </p:cNvCxnSpPr>
          <p:nvPr/>
        </p:nvCxnSpPr>
        <p:spPr>
          <a:xfrm flipV="1">
            <a:off x="883920" y="2014363"/>
            <a:ext cx="0" cy="1069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6BCE2A7-EEA5-574E-93E2-E25A7ABB5477}"/>
              </a:ext>
            </a:extLst>
          </p:cNvPr>
          <p:cNvSpPr txBox="1"/>
          <p:nvPr/>
        </p:nvSpPr>
        <p:spPr>
          <a:xfrm>
            <a:off x="396240" y="4297680"/>
            <a:ext cx="301686" cy="369332"/>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05DD1C7C-32BA-C246-B4F5-38E47035AFD6}"/>
              </a:ext>
            </a:extLst>
          </p:cNvPr>
          <p:cNvSpPr txBox="1"/>
          <p:nvPr/>
        </p:nvSpPr>
        <p:spPr>
          <a:xfrm>
            <a:off x="293930" y="3079211"/>
            <a:ext cx="301686" cy="369332"/>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60FDDBD9-02E4-4A47-9025-E88BDFEC6897}"/>
              </a:ext>
            </a:extLst>
          </p:cNvPr>
          <p:cNvSpPr txBox="1"/>
          <p:nvPr/>
        </p:nvSpPr>
        <p:spPr>
          <a:xfrm>
            <a:off x="525780" y="2407920"/>
            <a:ext cx="301686" cy="369332"/>
          </a:xfrm>
          <a:prstGeom prst="rect">
            <a:avLst/>
          </a:prstGeom>
          <a:noFill/>
        </p:spPr>
        <p:txBody>
          <a:bodyPr wrap="none" rtlCol="0">
            <a:spAutoFit/>
          </a:bodyPr>
          <a:lstStyle/>
          <a:p>
            <a:r>
              <a:rPr lang="en-US" dirty="0"/>
              <a:t>3</a:t>
            </a:r>
          </a:p>
        </p:txBody>
      </p:sp>
      <p:sp>
        <p:nvSpPr>
          <p:cNvPr id="29" name="Donut 28">
            <a:extLst>
              <a:ext uri="{FF2B5EF4-FFF2-40B4-BE49-F238E27FC236}">
                <a16:creationId xmlns:a16="http://schemas.microsoft.com/office/drawing/2014/main" id="{EADD8770-BEE7-FF49-AC87-A578FAAE3222}"/>
              </a:ext>
            </a:extLst>
          </p:cNvPr>
          <p:cNvSpPr/>
          <p:nvPr/>
        </p:nvSpPr>
        <p:spPr>
          <a:xfrm>
            <a:off x="7665720" y="777240"/>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3DF6D260-9966-9E49-9D6E-6A3BD81BB18A}"/>
              </a:ext>
            </a:extLst>
          </p:cNvPr>
          <p:cNvCxnSpPr>
            <a:cxnSpLocks/>
          </p:cNvCxnSpPr>
          <p:nvPr/>
        </p:nvCxnSpPr>
        <p:spPr>
          <a:xfrm flipV="1">
            <a:off x="8020050" y="892818"/>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3C6756-D05C-3748-AEA0-A97719428895}"/>
              </a:ext>
            </a:extLst>
          </p:cNvPr>
          <p:cNvCxnSpPr>
            <a:cxnSpLocks/>
          </p:cNvCxnSpPr>
          <p:nvPr/>
        </p:nvCxnSpPr>
        <p:spPr>
          <a:xfrm>
            <a:off x="8991602" y="838200"/>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DCFBC9-93B2-3F4A-85C9-14B33263E234}"/>
              </a:ext>
            </a:extLst>
          </p:cNvPr>
          <p:cNvCxnSpPr>
            <a:cxnSpLocks/>
            <a:endCxn id="29" idx="4"/>
          </p:cNvCxnSpPr>
          <p:nvPr/>
        </p:nvCxnSpPr>
        <p:spPr>
          <a:xfrm flipH="1">
            <a:off x="8682990" y="2777252"/>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F71EE8-D5B9-8A46-8C31-EC9C93B91E54}"/>
              </a:ext>
            </a:extLst>
          </p:cNvPr>
          <p:cNvCxnSpPr>
            <a:cxnSpLocks/>
          </p:cNvCxnSpPr>
          <p:nvPr/>
        </p:nvCxnSpPr>
        <p:spPr>
          <a:xfrm flipV="1">
            <a:off x="8705850" y="2720340"/>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F891791-9D2D-4F47-8AC5-9909ACA09764}"/>
              </a:ext>
            </a:extLst>
          </p:cNvPr>
          <p:cNvSpPr txBox="1"/>
          <p:nvPr/>
        </p:nvSpPr>
        <p:spPr>
          <a:xfrm>
            <a:off x="7383780" y="1874520"/>
            <a:ext cx="30168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32A99E03-9722-F64F-805D-1543C15C90BC}"/>
              </a:ext>
            </a:extLst>
          </p:cNvPr>
          <p:cNvSpPr txBox="1"/>
          <p:nvPr/>
        </p:nvSpPr>
        <p:spPr>
          <a:xfrm>
            <a:off x="8504359" y="407908"/>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0B13E4E6-CC0B-444C-B463-E26D39B950B2}"/>
              </a:ext>
            </a:extLst>
          </p:cNvPr>
          <p:cNvSpPr txBox="1"/>
          <p:nvPr/>
        </p:nvSpPr>
        <p:spPr>
          <a:xfrm>
            <a:off x="9700260" y="1816243"/>
            <a:ext cx="301686" cy="369332"/>
          </a:xfrm>
          <a:prstGeom prst="rect">
            <a:avLst/>
          </a:prstGeom>
          <a:noFill/>
        </p:spPr>
        <p:txBody>
          <a:bodyPr wrap="none" rtlCol="0">
            <a:spAutoFit/>
          </a:bodyPr>
          <a:lstStyle/>
          <a:p>
            <a:r>
              <a:rPr lang="en-US" dirty="0"/>
              <a:t>3</a:t>
            </a:r>
          </a:p>
        </p:txBody>
      </p:sp>
      <p:sp>
        <p:nvSpPr>
          <p:cNvPr id="48" name="TextBox 47">
            <a:extLst>
              <a:ext uri="{FF2B5EF4-FFF2-40B4-BE49-F238E27FC236}">
                <a16:creationId xmlns:a16="http://schemas.microsoft.com/office/drawing/2014/main" id="{EF8AFA4A-7F30-324A-ABC8-C65E1C92B08F}"/>
              </a:ext>
            </a:extLst>
          </p:cNvPr>
          <p:cNvSpPr txBox="1"/>
          <p:nvPr/>
        </p:nvSpPr>
        <p:spPr>
          <a:xfrm>
            <a:off x="10317480" y="1689854"/>
            <a:ext cx="708335" cy="369332"/>
          </a:xfrm>
          <a:prstGeom prst="rect">
            <a:avLst/>
          </a:prstGeom>
          <a:noFill/>
        </p:spPr>
        <p:txBody>
          <a:bodyPr wrap="none" rtlCol="0">
            <a:spAutoFit/>
          </a:bodyPr>
          <a:lstStyle/>
          <a:p>
            <a:r>
              <a:rPr lang="en-US" dirty="0"/>
              <a:t>X axis</a:t>
            </a:r>
          </a:p>
        </p:txBody>
      </p:sp>
      <p:cxnSp>
        <p:nvCxnSpPr>
          <p:cNvPr id="60" name="Straight Connector 59">
            <a:extLst>
              <a:ext uri="{FF2B5EF4-FFF2-40B4-BE49-F238E27FC236}">
                <a16:creationId xmlns:a16="http://schemas.microsoft.com/office/drawing/2014/main" id="{CA00A945-D71E-0842-9AE9-8E8C42756D19}"/>
              </a:ext>
            </a:extLst>
          </p:cNvPr>
          <p:cNvCxnSpPr>
            <a:cxnSpLocks/>
          </p:cNvCxnSpPr>
          <p:nvPr/>
        </p:nvCxnSpPr>
        <p:spPr>
          <a:xfrm>
            <a:off x="8156953" y="839478"/>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13B17C-5549-FF41-89A7-BACF64A27802}"/>
              </a:ext>
            </a:extLst>
          </p:cNvPr>
          <p:cNvCxnSpPr>
            <a:cxnSpLocks/>
          </p:cNvCxnSpPr>
          <p:nvPr/>
        </p:nvCxnSpPr>
        <p:spPr>
          <a:xfrm flipH="1">
            <a:off x="9204960" y="910748"/>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Donut 69">
            <a:extLst>
              <a:ext uri="{FF2B5EF4-FFF2-40B4-BE49-F238E27FC236}">
                <a16:creationId xmlns:a16="http://schemas.microsoft.com/office/drawing/2014/main" id="{2EED9E49-BF42-9846-A0E3-070A353CCA97}"/>
              </a:ext>
            </a:extLst>
          </p:cNvPr>
          <p:cNvSpPr/>
          <p:nvPr/>
        </p:nvSpPr>
        <p:spPr>
          <a:xfrm>
            <a:off x="7779590" y="3495132"/>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1" name="Straight Arrow Connector 70">
            <a:extLst>
              <a:ext uri="{FF2B5EF4-FFF2-40B4-BE49-F238E27FC236}">
                <a16:creationId xmlns:a16="http://schemas.microsoft.com/office/drawing/2014/main" id="{5570169B-0164-074D-926B-A448E0B12D63}"/>
              </a:ext>
            </a:extLst>
          </p:cNvPr>
          <p:cNvCxnSpPr>
            <a:cxnSpLocks/>
          </p:cNvCxnSpPr>
          <p:nvPr/>
        </p:nvCxnSpPr>
        <p:spPr>
          <a:xfrm flipV="1">
            <a:off x="8133920" y="3610710"/>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4FBF13A-DD7D-A348-91CE-EA0652AB4A5E}"/>
              </a:ext>
            </a:extLst>
          </p:cNvPr>
          <p:cNvCxnSpPr>
            <a:cxnSpLocks/>
          </p:cNvCxnSpPr>
          <p:nvPr/>
        </p:nvCxnSpPr>
        <p:spPr>
          <a:xfrm flipH="1">
            <a:off x="8353729" y="3550613"/>
            <a:ext cx="167129" cy="60419"/>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F6144C5-0CDF-A746-9BC0-B5AF65BF8A96}"/>
              </a:ext>
            </a:extLst>
          </p:cNvPr>
          <p:cNvCxnSpPr>
            <a:cxnSpLocks/>
            <a:endCxn id="70" idx="4"/>
          </p:cNvCxnSpPr>
          <p:nvPr/>
        </p:nvCxnSpPr>
        <p:spPr>
          <a:xfrm flipH="1">
            <a:off x="8796860" y="5495144"/>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546CB7-DC34-7A4E-B48B-F2BE72F7D06A}"/>
              </a:ext>
            </a:extLst>
          </p:cNvPr>
          <p:cNvCxnSpPr>
            <a:cxnSpLocks/>
          </p:cNvCxnSpPr>
          <p:nvPr/>
        </p:nvCxnSpPr>
        <p:spPr>
          <a:xfrm flipV="1">
            <a:off x="8819720" y="5438232"/>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3CB8285-A112-7B45-87DD-3FF52D7727E9}"/>
              </a:ext>
            </a:extLst>
          </p:cNvPr>
          <p:cNvSpPr txBox="1"/>
          <p:nvPr/>
        </p:nvSpPr>
        <p:spPr>
          <a:xfrm>
            <a:off x="7497650" y="4592412"/>
            <a:ext cx="301686" cy="369332"/>
          </a:xfrm>
          <a:prstGeom prst="rect">
            <a:avLst/>
          </a:prstGeom>
          <a:noFill/>
        </p:spPr>
        <p:txBody>
          <a:bodyPr wrap="none" rtlCol="0">
            <a:spAutoFit/>
          </a:bodyPr>
          <a:lstStyle/>
          <a:p>
            <a:r>
              <a:rPr lang="en-US" dirty="0"/>
              <a:t>1</a:t>
            </a:r>
          </a:p>
        </p:txBody>
      </p:sp>
      <p:sp>
        <p:nvSpPr>
          <p:cNvPr id="76" name="TextBox 75">
            <a:extLst>
              <a:ext uri="{FF2B5EF4-FFF2-40B4-BE49-F238E27FC236}">
                <a16:creationId xmlns:a16="http://schemas.microsoft.com/office/drawing/2014/main" id="{0DABFB59-73CD-7143-87CC-992AF6FF7124}"/>
              </a:ext>
            </a:extLst>
          </p:cNvPr>
          <p:cNvSpPr txBox="1"/>
          <p:nvPr/>
        </p:nvSpPr>
        <p:spPr>
          <a:xfrm>
            <a:off x="8618229" y="3125800"/>
            <a:ext cx="301686" cy="369332"/>
          </a:xfrm>
          <a:prstGeom prst="rect">
            <a:avLst/>
          </a:prstGeom>
          <a:noFill/>
        </p:spPr>
        <p:txBody>
          <a:bodyPr wrap="none" rtlCol="0">
            <a:spAutoFit/>
          </a:bodyPr>
          <a:lstStyle/>
          <a:p>
            <a:r>
              <a:rPr lang="en-US" dirty="0"/>
              <a:t>2</a:t>
            </a:r>
          </a:p>
        </p:txBody>
      </p:sp>
      <p:sp>
        <p:nvSpPr>
          <p:cNvPr id="77" name="TextBox 76">
            <a:extLst>
              <a:ext uri="{FF2B5EF4-FFF2-40B4-BE49-F238E27FC236}">
                <a16:creationId xmlns:a16="http://schemas.microsoft.com/office/drawing/2014/main" id="{99D080C4-FB10-B74B-ABA5-42734615F498}"/>
              </a:ext>
            </a:extLst>
          </p:cNvPr>
          <p:cNvSpPr txBox="1"/>
          <p:nvPr/>
        </p:nvSpPr>
        <p:spPr>
          <a:xfrm>
            <a:off x="9814130" y="4534135"/>
            <a:ext cx="301686" cy="369332"/>
          </a:xfrm>
          <a:prstGeom prst="rect">
            <a:avLst/>
          </a:prstGeom>
          <a:noFill/>
        </p:spPr>
        <p:txBody>
          <a:bodyPr wrap="none" rtlCol="0">
            <a:spAutoFit/>
          </a:bodyPr>
          <a:lstStyle/>
          <a:p>
            <a:r>
              <a:rPr lang="en-US" dirty="0"/>
              <a:t>3</a:t>
            </a:r>
          </a:p>
        </p:txBody>
      </p:sp>
      <p:sp>
        <p:nvSpPr>
          <p:cNvPr id="78" name="TextBox 77">
            <a:extLst>
              <a:ext uri="{FF2B5EF4-FFF2-40B4-BE49-F238E27FC236}">
                <a16:creationId xmlns:a16="http://schemas.microsoft.com/office/drawing/2014/main" id="{FA16F14F-A85E-3A4F-8188-B35FD93343C7}"/>
              </a:ext>
            </a:extLst>
          </p:cNvPr>
          <p:cNvSpPr txBox="1"/>
          <p:nvPr/>
        </p:nvSpPr>
        <p:spPr>
          <a:xfrm>
            <a:off x="10431350" y="4407746"/>
            <a:ext cx="708335" cy="369332"/>
          </a:xfrm>
          <a:prstGeom prst="rect">
            <a:avLst/>
          </a:prstGeom>
          <a:noFill/>
        </p:spPr>
        <p:txBody>
          <a:bodyPr wrap="none" rtlCol="0">
            <a:spAutoFit/>
          </a:bodyPr>
          <a:lstStyle/>
          <a:p>
            <a:r>
              <a:rPr lang="en-US" dirty="0"/>
              <a:t>X axis</a:t>
            </a:r>
          </a:p>
        </p:txBody>
      </p:sp>
      <p:cxnSp>
        <p:nvCxnSpPr>
          <p:cNvPr id="79" name="Straight Connector 78">
            <a:extLst>
              <a:ext uri="{FF2B5EF4-FFF2-40B4-BE49-F238E27FC236}">
                <a16:creationId xmlns:a16="http://schemas.microsoft.com/office/drawing/2014/main" id="{3BF25A6A-EC16-F04F-8D50-4A371C38D19E}"/>
              </a:ext>
            </a:extLst>
          </p:cNvPr>
          <p:cNvCxnSpPr>
            <a:cxnSpLocks/>
          </p:cNvCxnSpPr>
          <p:nvPr/>
        </p:nvCxnSpPr>
        <p:spPr>
          <a:xfrm>
            <a:off x="8270823" y="3557370"/>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834B6C9-A276-4C47-B96D-92FEB1B142D4}"/>
              </a:ext>
            </a:extLst>
          </p:cNvPr>
          <p:cNvCxnSpPr>
            <a:cxnSpLocks/>
          </p:cNvCxnSpPr>
          <p:nvPr/>
        </p:nvCxnSpPr>
        <p:spPr>
          <a:xfrm flipH="1">
            <a:off x="9318830" y="3628640"/>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90022C9-1966-144C-8330-9C342F595EFB}"/>
              </a:ext>
            </a:extLst>
          </p:cNvPr>
          <p:cNvCxnSpPr>
            <a:cxnSpLocks/>
          </p:cNvCxnSpPr>
          <p:nvPr/>
        </p:nvCxnSpPr>
        <p:spPr>
          <a:xfrm>
            <a:off x="8221550" y="931193"/>
            <a:ext cx="990600" cy="339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34910F-ED20-3558-572D-CF45B69AEC64}"/>
              </a:ext>
            </a:extLst>
          </p:cNvPr>
          <p:cNvSpPr txBox="1"/>
          <p:nvPr/>
        </p:nvSpPr>
        <p:spPr>
          <a:xfrm>
            <a:off x="421969" y="6186971"/>
            <a:ext cx="9938362" cy="369332"/>
          </a:xfrm>
          <a:prstGeom prst="rect">
            <a:avLst/>
          </a:prstGeom>
          <a:noFill/>
        </p:spPr>
        <p:txBody>
          <a:bodyPr wrap="none" rtlCol="0">
            <a:spAutoFit/>
          </a:bodyPr>
          <a:lstStyle/>
          <a:p>
            <a:r>
              <a:rPr lang="en-US" dirty="0"/>
              <a:t>#2  Draw in the recombination events that convert the genome on the X-axis into the one on the Y axis.   </a:t>
            </a:r>
          </a:p>
        </p:txBody>
      </p:sp>
    </p:spTree>
    <p:extLst>
      <p:ext uri="{BB962C8B-B14F-4D97-AF65-F5344CB8AC3E}">
        <p14:creationId xmlns:p14="http://schemas.microsoft.com/office/powerpoint/2010/main" val="190005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01379-7A13-C746-B8A3-7AF4ED949263}"/>
              </a:ext>
            </a:extLst>
          </p:cNvPr>
          <p:cNvPicPr>
            <a:picLocks noChangeAspect="1"/>
          </p:cNvPicPr>
          <p:nvPr/>
        </p:nvPicPr>
        <p:blipFill>
          <a:blip r:embed="rId2"/>
          <a:stretch>
            <a:fillRect/>
          </a:stretch>
        </p:blipFill>
        <p:spPr>
          <a:xfrm>
            <a:off x="910590" y="248920"/>
            <a:ext cx="6515100" cy="5918200"/>
          </a:xfrm>
          <a:prstGeom prst="rect">
            <a:avLst/>
          </a:prstGeom>
        </p:spPr>
      </p:pic>
      <p:cxnSp>
        <p:nvCxnSpPr>
          <p:cNvPr id="6" name="Straight Arrow Connector 5">
            <a:extLst>
              <a:ext uri="{FF2B5EF4-FFF2-40B4-BE49-F238E27FC236}">
                <a16:creationId xmlns:a16="http://schemas.microsoft.com/office/drawing/2014/main" id="{9D7C0B5F-5300-AD43-B89D-B63E56CE2232}"/>
              </a:ext>
            </a:extLst>
          </p:cNvPr>
          <p:cNvCxnSpPr>
            <a:cxnSpLocks/>
          </p:cNvCxnSpPr>
          <p:nvPr/>
        </p:nvCxnSpPr>
        <p:spPr>
          <a:xfrm>
            <a:off x="1333500" y="6332220"/>
            <a:ext cx="6781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D24511-0926-5141-A90E-2ABF9FF43092}"/>
              </a:ext>
            </a:extLst>
          </p:cNvPr>
          <p:cNvCxnSpPr>
            <a:cxnSpLocks/>
          </p:cNvCxnSpPr>
          <p:nvPr/>
        </p:nvCxnSpPr>
        <p:spPr>
          <a:xfrm>
            <a:off x="1958340" y="6454140"/>
            <a:ext cx="16840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2AA122-4764-7047-9762-D8C5644619F2}"/>
              </a:ext>
            </a:extLst>
          </p:cNvPr>
          <p:cNvCxnSpPr>
            <a:cxnSpLocks/>
          </p:cNvCxnSpPr>
          <p:nvPr/>
        </p:nvCxnSpPr>
        <p:spPr>
          <a:xfrm>
            <a:off x="3642360" y="6332220"/>
            <a:ext cx="12268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A0FFA0-D385-1E40-989F-C0F562F53B2A}"/>
              </a:ext>
            </a:extLst>
          </p:cNvPr>
          <p:cNvCxnSpPr/>
          <p:nvPr/>
        </p:nvCxnSpPr>
        <p:spPr>
          <a:xfrm>
            <a:off x="2011680" y="43434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999824-8498-3746-B189-DA14C33F9C86}"/>
              </a:ext>
            </a:extLst>
          </p:cNvPr>
          <p:cNvCxnSpPr/>
          <p:nvPr/>
        </p:nvCxnSpPr>
        <p:spPr>
          <a:xfrm>
            <a:off x="3642360" y="44196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92B0A2-6F08-3A4A-B07C-C4D1775AE2C1}"/>
              </a:ext>
            </a:extLst>
          </p:cNvPr>
          <p:cNvCxnSpPr/>
          <p:nvPr/>
        </p:nvCxnSpPr>
        <p:spPr>
          <a:xfrm>
            <a:off x="4876800" y="42672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E76B9-B47A-E146-A174-3627DF494DB6}"/>
              </a:ext>
            </a:extLst>
          </p:cNvPr>
          <p:cNvCxnSpPr/>
          <p:nvPr/>
        </p:nvCxnSpPr>
        <p:spPr>
          <a:xfrm>
            <a:off x="6507480" y="41910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CDF994-1556-5F40-8147-70E24C44CA89}"/>
              </a:ext>
            </a:extLst>
          </p:cNvPr>
          <p:cNvCxnSpPr>
            <a:cxnSpLocks/>
          </p:cNvCxnSpPr>
          <p:nvPr/>
        </p:nvCxnSpPr>
        <p:spPr>
          <a:xfrm>
            <a:off x="4869180" y="6438900"/>
            <a:ext cx="16383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2229A9-7B09-1240-86DC-162CBF19E99D}"/>
              </a:ext>
            </a:extLst>
          </p:cNvPr>
          <p:cNvCxnSpPr>
            <a:cxnSpLocks/>
          </p:cNvCxnSpPr>
          <p:nvPr/>
        </p:nvCxnSpPr>
        <p:spPr>
          <a:xfrm>
            <a:off x="6492240" y="6263640"/>
            <a:ext cx="7543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A90630-24C7-5743-BB45-FC59D47B6C9F}"/>
              </a:ext>
            </a:extLst>
          </p:cNvPr>
          <p:cNvCxnSpPr>
            <a:cxnSpLocks/>
          </p:cNvCxnSpPr>
          <p:nvPr/>
        </p:nvCxnSpPr>
        <p:spPr>
          <a:xfrm flipV="1">
            <a:off x="731520" y="5494020"/>
            <a:ext cx="0" cy="647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1DC569-CA39-4B41-BEE3-CCDBA15875DE}"/>
              </a:ext>
            </a:extLst>
          </p:cNvPr>
          <p:cNvCxnSpPr>
            <a:cxnSpLocks/>
          </p:cNvCxnSpPr>
          <p:nvPr/>
        </p:nvCxnSpPr>
        <p:spPr>
          <a:xfrm flipH="1">
            <a:off x="1333500" y="549402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8EE38D-C977-8B4D-8DB4-6698EF03B81C}"/>
              </a:ext>
            </a:extLst>
          </p:cNvPr>
          <p:cNvCxnSpPr>
            <a:cxnSpLocks/>
          </p:cNvCxnSpPr>
          <p:nvPr/>
        </p:nvCxnSpPr>
        <p:spPr>
          <a:xfrm flipH="1">
            <a:off x="1356360" y="383286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599E5C-FFD0-A64F-A171-6A59F60EE207}"/>
              </a:ext>
            </a:extLst>
          </p:cNvPr>
          <p:cNvCxnSpPr>
            <a:cxnSpLocks/>
          </p:cNvCxnSpPr>
          <p:nvPr/>
        </p:nvCxnSpPr>
        <p:spPr>
          <a:xfrm flipH="1">
            <a:off x="1341120" y="275844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BA6854-20D3-6549-BB0D-E93C37A08830}"/>
              </a:ext>
            </a:extLst>
          </p:cNvPr>
          <p:cNvCxnSpPr>
            <a:cxnSpLocks/>
          </p:cNvCxnSpPr>
          <p:nvPr/>
        </p:nvCxnSpPr>
        <p:spPr>
          <a:xfrm flipH="1">
            <a:off x="1356360" y="117348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EDD70E4-670D-E342-9FB2-FC614426DBFC}"/>
              </a:ext>
            </a:extLst>
          </p:cNvPr>
          <p:cNvCxnSpPr>
            <a:cxnSpLocks/>
          </p:cNvCxnSpPr>
          <p:nvPr/>
        </p:nvCxnSpPr>
        <p:spPr>
          <a:xfrm flipV="1">
            <a:off x="746760" y="2758440"/>
            <a:ext cx="0" cy="1028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6E121EE-B4D9-9C4A-9AA1-BA19CADD5BA5}"/>
              </a:ext>
            </a:extLst>
          </p:cNvPr>
          <p:cNvCxnSpPr>
            <a:cxnSpLocks/>
          </p:cNvCxnSpPr>
          <p:nvPr/>
        </p:nvCxnSpPr>
        <p:spPr>
          <a:xfrm flipV="1">
            <a:off x="754380" y="426720"/>
            <a:ext cx="0" cy="731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2C3430-7F64-FC45-8EF9-4C5458E2F9F3}"/>
              </a:ext>
            </a:extLst>
          </p:cNvPr>
          <p:cNvCxnSpPr>
            <a:cxnSpLocks/>
          </p:cNvCxnSpPr>
          <p:nvPr/>
        </p:nvCxnSpPr>
        <p:spPr>
          <a:xfrm>
            <a:off x="845820" y="383286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F4BAC-02ED-3B40-95FE-EDFC6A25A07C}"/>
              </a:ext>
            </a:extLst>
          </p:cNvPr>
          <p:cNvCxnSpPr>
            <a:cxnSpLocks/>
          </p:cNvCxnSpPr>
          <p:nvPr/>
        </p:nvCxnSpPr>
        <p:spPr>
          <a:xfrm>
            <a:off x="906780" y="113538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DD7AC7-4258-D349-87CD-9A731A6CE71A}"/>
              </a:ext>
            </a:extLst>
          </p:cNvPr>
          <p:cNvSpPr txBox="1"/>
          <p:nvPr/>
        </p:nvSpPr>
        <p:spPr>
          <a:xfrm>
            <a:off x="1487859" y="6443701"/>
            <a:ext cx="301686" cy="369332"/>
          </a:xfrm>
          <a:prstGeom prst="rect">
            <a:avLst/>
          </a:prstGeom>
          <a:noFill/>
        </p:spPr>
        <p:txBody>
          <a:bodyPr wrap="none" rtlCol="0">
            <a:spAutoFit/>
          </a:bodyPr>
          <a:lstStyle/>
          <a:p>
            <a:r>
              <a:rPr lang="en-US" dirty="0"/>
              <a:t>1</a:t>
            </a:r>
          </a:p>
        </p:txBody>
      </p:sp>
      <p:sp>
        <p:nvSpPr>
          <p:cNvPr id="43" name="TextBox 42">
            <a:extLst>
              <a:ext uri="{FF2B5EF4-FFF2-40B4-BE49-F238E27FC236}">
                <a16:creationId xmlns:a16="http://schemas.microsoft.com/office/drawing/2014/main" id="{5FD4E170-FE03-5645-9066-78262059059A}"/>
              </a:ext>
            </a:extLst>
          </p:cNvPr>
          <p:cNvSpPr txBox="1"/>
          <p:nvPr/>
        </p:nvSpPr>
        <p:spPr>
          <a:xfrm>
            <a:off x="2630859" y="6489421"/>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71CDD12E-4EF7-B044-A90A-5EE20B83F656}"/>
              </a:ext>
            </a:extLst>
          </p:cNvPr>
          <p:cNvSpPr txBox="1"/>
          <p:nvPr/>
        </p:nvSpPr>
        <p:spPr>
          <a:xfrm>
            <a:off x="4116759" y="6436081"/>
            <a:ext cx="301686" cy="369332"/>
          </a:xfrm>
          <a:prstGeom prst="rect">
            <a:avLst/>
          </a:prstGeom>
          <a:noFill/>
        </p:spPr>
        <p:txBody>
          <a:bodyPr wrap="none" rtlCol="0">
            <a:spAutoFit/>
          </a:bodyPr>
          <a:lstStyle/>
          <a:p>
            <a:r>
              <a:rPr lang="en-US" dirty="0"/>
              <a:t>3</a:t>
            </a:r>
          </a:p>
        </p:txBody>
      </p:sp>
      <p:sp>
        <p:nvSpPr>
          <p:cNvPr id="46" name="TextBox 45">
            <a:extLst>
              <a:ext uri="{FF2B5EF4-FFF2-40B4-BE49-F238E27FC236}">
                <a16:creationId xmlns:a16="http://schemas.microsoft.com/office/drawing/2014/main" id="{4FD78A96-27D9-AD42-B441-CA983C2A2AAA}"/>
              </a:ext>
            </a:extLst>
          </p:cNvPr>
          <p:cNvSpPr txBox="1"/>
          <p:nvPr/>
        </p:nvSpPr>
        <p:spPr>
          <a:xfrm>
            <a:off x="5534079" y="6451321"/>
            <a:ext cx="301686" cy="369332"/>
          </a:xfrm>
          <a:prstGeom prst="rect">
            <a:avLst/>
          </a:prstGeom>
          <a:noFill/>
        </p:spPr>
        <p:txBody>
          <a:bodyPr wrap="none" rtlCol="0">
            <a:spAutoFit/>
          </a:bodyPr>
          <a:lstStyle/>
          <a:p>
            <a:r>
              <a:rPr lang="en-US" dirty="0"/>
              <a:t>4</a:t>
            </a:r>
          </a:p>
        </p:txBody>
      </p:sp>
      <p:sp>
        <p:nvSpPr>
          <p:cNvPr id="47" name="TextBox 46">
            <a:extLst>
              <a:ext uri="{FF2B5EF4-FFF2-40B4-BE49-F238E27FC236}">
                <a16:creationId xmlns:a16="http://schemas.microsoft.com/office/drawing/2014/main" id="{082BA5AF-44E4-2B48-B30A-8AAE8F43863A}"/>
              </a:ext>
            </a:extLst>
          </p:cNvPr>
          <p:cNvSpPr txBox="1"/>
          <p:nvPr/>
        </p:nvSpPr>
        <p:spPr>
          <a:xfrm>
            <a:off x="6768519" y="6337021"/>
            <a:ext cx="301686" cy="369332"/>
          </a:xfrm>
          <a:prstGeom prst="rect">
            <a:avLst/>
          </a:prstGeom>
          <a:noFill/>
        </p:spPr>
        <p:txBody>
          <a:bodyPr wrap="none" rtlCol="0">
            <a:spAutoFit/>
          </a:bodyPr>
          <a:lstStyle/>
          <a:p>
            <a:r>
              <a:rPr lang="en-US" dirty="0"/>
              <a:t>5</a:t>
            </a:r>
          </a:p>
        </p:txBody>
      </p:sp>
      <p:sp>
        <p:nvSpPr>
          <p:cNvPr id="48" name="TextBox 47">
            <a:extLst>
              <a:ext uri="{FF2B5EF4-FFF2-40B4-BE49-F238E27FC236}">
                <a16:creationId xmlns:a16="http://schemas.microsoft.com/office/drawing/2014/main" id="{801BA8BC-51E5-7942-B2DC-630EC3BC07DF}"/>
              </a:ext>
            </a:extLst>
          </p:cNvPr>
          <p:cNvSpPr txBox="1"/>
          <p:nvPr/>
        </p:nvSpPr>
        <p:spPr>
          <a:xfrm>
            <a:off x="254923" y="5753338"/>
            <a:ext cx="301686" cy="369332"/>
          </a:xfrm>
          <a:prstGeom prst="rect">
            <a:avLst/>
          </a:prstGeom>
          <a:noFill/>
        </p:spPr>
        <p:txBody>
          <a:bodyPr wrap="none" rtlCol="0">
            <a:spAutoFit/>
          </a:bodyPr>
          <a:lstStyle/>
          <a:p>
            <a:r>
              <a:rPr lang="en-US" dirty="0"/>
              <a:t>1</a:t>
            </a:r>
          </a:p>
        </p:txBody>
      </p:sp>
      <p:sp>
        <p:nvSpPr>
          <p:cNvPr id="49" name="TextBox 48">
            <a:extLst>
              <a:ext uri="{FF2B5EF4-FFF2-40B4-BE49-F238E27FC236}">
                <a16:creationId xmlns:a16="http://schemas.microsoft.com/office/drawing/2014/main" id="{E23483EB-A2AF-704B-802E-DBF2E9B9A1CE}"/>
              </a:ext>
            </a:extLst>
          </p:cNvPr>
          <p:cNvSpPr txBox="1"/>
          <p:nvPr/>
        </p:nvSpPr>
        <p:spPr>
          <a:xfrm>
            <a:off x="266700" y="4640580"/>
            <a:ext cx="301686" cy="369332"/>
          </a:xfrm>
          <a:prstGeom prst="rect">
            <a:avLst/>
          </a:prstGeom>
          <a:noFill/>
        </p:spPr>
        <p:txBody>
          <a:bodyPr wrap="none" rtlCol="0">
            <a:spAutoFit/>
          </a:bodyPr>
          <a:lstStyle/>
          <a:p>
            <a:r>
              <a:rPr lang="en-US" dirty="0"/>
              <a:t>4</a:t>
            </a:r>
          </a:p>
        </p:txBody>
      </p:sp>
      <p:sp>
        <p:nvSpPr>
          <p:cNvPr id="50" name="TextBox 49">
            <a:extLst>
              <a:ext uri="{FF2B5EF4-FFF2-40B4-BE49-F238E27FC236}">
                <a16:creationId xmlns:a16="http://schemas.microsoft.com/office/drawing/2014/main" id="{6E782E74-2F77-BF42-8EB8-6ED5A3427B6C}"/>
              </a:ext>
            </a:extLst>
          </p:cNvPr>
          <p:cNvSpPr txBox="1"/>
          <p:nvPr/>
        </p:nvSpPr>
        <p:spPr>
          <a:xfrm>
            <a:off x="167640" y="3360420"/>
            <a:ext cx="301686" cy="369332"/>
          </a:xfrm>
          <a:prstGeom prst="rect">
            <a:avLst/>
          </a:prstGeom>
          <a:noFill/>
        </p:spPr>
        <p:txBody>
          <a:bodyPr wrap="none" rtlCol="0">
            <a:spAutoFit/>
          </a:bodyPr>
          <a:lstStyle/>
          <a:p>
            <a:r>
              <a:rPr lang="en-US" dirty="0"/>
              <a:t>3</a:t>
            </a:r>
          </a:p>
        </p:txBody>
      </p:sp>
      <p:sp>
        <p:nvSpPr>
          <p:cNvPr id="51" name="TextBox 50">
            <a:extLst>
              <a:ext uri="{FF2B5EF4-FFF2-40B4-BE49-F238E27FC236}">
                <a16:creationId xmlns:a16="http://schemas.microsoft.com/office/drawing/2014/main" id="{9E8E2A09-F057-E849-8E33-417E596DE4AE}"/>
              </a:ext>
            </a:extLst>
          </p:cNvPr>
          <p:cNvSpPr txBox="1"/>
          <p:nvPr/>
        </p:nvSpPr>
        <p:spPr>
          <a:xfrm>
            <a:off x="327660" y="1988820"/>
            <a:ext cx="301686" cy="369332"/>
          </a:xfrm>
          <a:prstGeom prst="rect">
            <a:avLst/>
          </a:prstGeom>
          <a:noFill/>
        </p:spPr>
        <p:txBody>
          <a:bodyPr wrap="none" rtlCol="0">
            <a:spAutoFit/>
          </a:bodyPr>
          <a:lstStyle/>
          <a:p>
            <a:r>
              <a:rPr lang="en-US" dirty="0"/>
              <a:t>2</a:t>
            </a:r>
          </a:p>
        </p:txBody>
      </p:sp>
      <p:sp>
        <p:nvSpPr>
          <p:cNvPr id="52" name="TextBox 51">
            <a:extLst>
              <a:ext uri="{FF2B5EF4-FFF2-40B4-BE49-F238E27FC236}">
                <a16:creationId xmlns:a16="http://schemas.microsoft.com/office/drawing/2014/main" id="{2C32F114-BCFB-4F43-A9EB-FF5AAEAB1D33}"/>
              </a:ext>
            </a:extLst>
          </p:cNvPr>
          <p:cNvSpPr txBox="1"/>
          <p:nvPr/>
        </p:nvSpPr>
        <p:spPr>
          <a:xfrm>
            <a:off x="193266" y="607695"/>
            <a:ext cx="301686" cy="369332"/>
          </a:xfrm>
          <a:prstGeom prst="rect">
            <a:avLst/>
          </a:prstGeom>
          <a:noFill/>
        </p:spPr>
        <p:txBody>
          <a:bodyPr wrap="none" rtlCol="0">
            <a:spAutoFit/>
          </a:bodyPr>
          <a:lstStyle/>
          <a:p>
            <a:r>
              <a:rPr lang="en-US" dirty="0"/>
              <a:t>5</a:t>
            </a:r>
          </a:p>
        </p:txBody>
      </p:sp>
      <p:sp>
        <p:nvSpPr>
          <p:cNvPr id="53" name="Donut 52">
            <a:extLst>
              <a:ext uri="{FF2B5EF4-FFF2-40B4-BE49-F238E27FC236}">
                <a16:creationId xmlns:a16="http://schemas.microsoft.com/office/drawing/2014/main" id="{9E915471-DA97-7740-B817-935CE9F010AC}"/>
              </a:ext>
            </a:extLst>
          </p:cNvPr>
          <p:cNvSpPr/>
          <p:nvPr/>
        </p:nvSpPr>
        <p:spPr>
          <a:xfrm>
            <a:off x="8256269" y="607695"/>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25AA6452-3C7E-D64E-92FA-D064FCC6FF15}"/>
              </a:ext>
            </a:extLst>
          </p:cNvPr>
          <p:cNvCxnSpPr>
            <a:cxnSpLocks/>
          </p:cNvCxnSpPr>
          <p:nvPr/>
        </p:nvCxnSpPr>
        <p:spPr>
          <a:xfrm flipV="1">
            <a:off x="8610599" y="723273"/>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8537F04-6D3C-F844-893B-C890C98F65C6}"/>
              </a:ext>
            </a:extLst>
          </p:cNvPr>
          <p:cNvCxnSpPr>
            <a:cxnSpLocks/>
          </p:cNvCxnSpPr>
          <p:nvPr/>
        </p:nvCxnSpPr>
        <p:spPr>
          <a:xfrm>
            <a:off x="9582151" y="668655"/>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AC4D6CF-00C0-E740-B94F-6B92CD6C279A}"/>
              </a:ext>
            </a:extLst>
          </p:cNvPr>
          <p:cNvCxnSpPr>
            <a:cxnSpLocks/>
            <a:endCxn id="53" idx="4"/>
          </p:cNvCxnSpPr>
          <p:nvPr/>
        </p:nvCxnSpPr>
        <p:spPr>
          <a:xfrm flipH="1">
            <a:off x="9273539" y="2671582"/>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63939B-933B-8C47-A2A4-5817EE090F68}"/>
              </a:ext>
            </a:extLst>
          </p:cNvPr>
          <p:cNvCxnSpPr>
            <a:cxnSpLocks/>
          </p:cNvCxnSpPr>
          <p:nvPr/>
        </p:nvCxnSpPr>
        <p:spPr>
          <a:xfrm flipV="1">
            <a:off x="9296399" y="2550795"/>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8AC70B9-E448-824F-912D-936D67759E07}"/>
              </a:ext>
            </a:extLst>
          </p:cNvPr>
          <p:cNvSpPr txBox="1"/>
          <p:nvPr/>
        </p:nvSpPr>
        <p:spPr>
          <a:xfrm>
            <a:off x="8378190" y="2499479"/>
            <a:ext cx="450275" cy="369332"/>
          </a:xfrm>
          <a:prstGeom prst="rect">
            <a:avLst/>
          </a:prstGeom>
          <a:noFill/>
        </p:spPr>
        <p:txBody>
          <a:bodyPr wrap="square" rtlCol="0">
            <a:spAutoFit/>
          </a:bodyPr>
          <a:lstStyle/>
          <a:p>
            <a:r>
              <a:rPr lang="en-US" dirty="0"/>
              <a:t>1</a:t>
            </a:r>
          </a:p>
        </p:txBody>
      </p:sp>
      <p:sp>
        <p:nvSpPr>
          <p:cNvPr id="59" name="TextBox 58">
            <a:extLst>
              <a:ext uri="{FF2B5EF4-FFF2-40B4-BE49-F238E27FC236}">
                <a16:creationId xmlns:a16="http://schemas.microsoft.com/office/drawing/2014/main" id="{C9F73C31-D9E1-FF42-85FC-45DF3AE27604}"/>
              </a:ext>
            </a:extLst>
          </p:cNvPr>
          <p:cNvSpPr txBox="1"/>
          <p:nvPr/>
        </p:nvSpPr>
        <p:spPr>
          <a:xfrm>
            <a:off x="7876477" y="1335643"/>
            <a:ext cx="301686" cy="369332"/>
          </a:xfrm>
          <a:prstGeom prst="rect">
            <a:avLst/>
          </a:prstGeom>
          <a:noFill/>
        </p:spPr>
        <p:txBody>
          <a:bodyPr wrap="none" rtlCol="0">
            <a:spAutoFit/>
          </a:bodyPr>
          <a:lstStyle/>
          <a:p>
            <a:r>
              <a:rPr lang="en-US" dirty="0"/>
              <a:t>2</a:t>
            </a:r>
          </a:p>
        </p:txBody>
      </p:sp>
      <p:sp>
        <p:nvSpPr>
          <p:cNvPr id="60" name="TextBox 59">
            <a:extLst>
              <a:ext uri="{FF2B5EF4-FFF2-40B4-BE49-F238E27FC236}">
                <a16:creationId xmlns:a16="http://schemas.microsoft.com/office/drawing/2014/main" id="{EE25AD15-BE8D-9343-846D-08C187584AE3}"/>
              </a:ext>
            </a:extLst>
          </p:cNvPr>
          <p:cNvSpPr txBox="1"/>
          <p:nvPr/>
        </p:nvSpPr>
        <p:spPr>
          <a:xfrm>
            <a:off x="9166511" y="209907"/>
            <a:ext cx="301686" cy="369332"/>
          </a:xfrm>
          <a:prstGeom prst="rect">
            <a:avLst/>
          </a:prstGeom>
          <a:noFill/>
        </p:spPr>
        <p:txBody>
          <a:bodyPr wrap="none" rtlCol="0">
            <a:spAutoFit/>
          </a:bodyPr>
          <a:lstStyle/>
          <a:p>
            <a:r>
              <a:rPr lang="en-US" dirty="0"/>
              <a:t>3</a:t>
            </a:r>
          </a:p>
        </p:txBody>
      </p:sp>
      <p:sp>
        <p:nvSpPr>
          <p:cNvPr id="61" name="TextBox 60">
            <a:extLst>
              <a:ext uri="{FF2B5EF4-FFF2-40B4-BE49-F238E27FC236}">
                <a16:creationId xmlns:a16="http://schemas.microsoft.com/office/drawing/2014/main" id="{7ECBC5F2-C76F-EF44-A646-663137721E9E}"/>
              </a:ext>
            </a:extLst>
          </p:cNvPr>
          <p:cNvSpPr txBox="1"/>
          <p:nvPr/>
        </p:nvSpPr>
        <p:spPr>
          <a:xfrm>
            <a:off x="10908029" y="1520309"/>
            <a:ext cx="708335" cy="369332"/>
          </a:xfrm>
          <a:prstGeom prst="rect">
            <a:avLst/>
          </a:prstGeom>
          <a:noFill/>
        </p:spPr>
        <p:txBody>
          <a:bodyPr wrap="none" rtlCol="0">
            <a:spAutoFit/>
          </a:bodyPr>
          <a:lstStyle/>
          <a:p>
            <a:r>
              <a:rPr lang="en-US" dirty="0"/>
              <a:t>X axis</a:t>
            </a:r>
          </a:p>
        </p:txBody>
      </p:sp>
      <p:cxnSp>
        <p:nvCxnSpPr>
          <p:cNvPr id="62" name="Straight Connector 61">
            <a:extLst>
              <a:ext uri="{FF2B5EF4-FFF2-40B4-BE49-F238E27FC236}">
                <a16:creationId xmlns:a16="http://schemas.microsoft.com/office/drawing/2014/main" id="{48F44B48-524A-8E47-8BDC-FD98DDAD4BBA}"/>
              </a:ext>
            </a:extLst>
          </p:cNvPr>
          <p:cNvCxnSpPr>
            <a:cxnSpLocks/>
          </p:cNvCxnSpPr>
          <p:nvPr/>
        </p:nvCxnSpPr>
        <p:spPr>
          <a:xfrm>
            <a:off x="8747502" y="669933"/>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A712D9-9004-1B45-9874-0CE9DB44D8B4}"/>
              </a:ext>
            </a:extLst>
          </p:cNvPr>
          <p:cNvCxnSpPr>
            <a:cxnSpLocks/>
          </p:cNvCxnSpPr>
          <p:nvPr/>
        </p:nvCxnSpPr>
        <p:spPr>
          <a:xfrm flipH="1">
            <a:off x="9795509" y="741203"/>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F9BEE6-AB48-FA4E-9309-733D31BD6325}"/>
              </a:ext>
            </a:extLst>
          </p:cNvPr>
          <p:cNvCxnSpPr>
            <a:cxnSpLocks/>
          </p:cNvCxnSpPr>
          <p:nvPr/>
        </p:nvCxnSpPr>
        <p:spPr>
          <a:xfrm flipH="1" flipV="1">
            <a:off x="8504690" y="2322725"/>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F696F1-E181-3747-8FE0-E9808E10A26C}"/>
              </a:ext>
            </a:extLst>
          </p:cNvPr>
          <p:cNvCxnSpPr>
            <a:cxnSpLocks/>
          </p:cNvCxnSpPr>
          <p:nvPr/>
        </p:nvCxnSpPr>
        <p:spPr>
          <a:xfrm flipH="1">
            <a:off x="8378190" y="2253480"/>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A8F42D-08E0-DF47-8239-F5D6A3D020DA}"/>
              </a:ext>
            </a:extLst>
          </p:cNvPr>
          <p:cNvCxnSpPr>
            <a:cxnSpLocks/>
          </p:cNvCxnSpPr>
          <p:nvPr/>
        </p:nvCxnSpPr>
        <p:spPr>
          <a:xfrm flipH="1" flipV="1">
            <a:off x="9978391" y="2240399"/>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3178892-8D0A-CE4F-AEC4-65065A19A328}"/>
              </a:ext>
            </a:extLst>
          </p:cNvPr>
          <p:cNvCxnSpPr>
            <a:cxnSpLocks/>
          </p:cNvCxnSpPr>
          <p:nvPr/>
        </p:nvCxnSpPr>
        <p:spPr>
          <a:xfrm flipH="1">
            <a:off x="10067925" y="2067163"/>
            <a:ext cx="112396" cy="23211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8CA7A11-130A-5D4B-A52B-187713862448}"/>
              </a:ext>
            </a:extLst>
          </p:cNvPr>
          <p:cNvSpPr txBox="1"/>
          <p:nvPr/>
        </p:nvSpPr>
        <p:spPr>
          <a:xfrm>
            <a:off x="10530840" y="1310640"/>
            <a:ext cx="301686" cy="369332"/>
          </a:xfrm>
          <a:prstGeom prst="rect">
            <a:avLst/>
          </a:prstGeom>
          <a:noFill/>
        </p:spPr>
        <p:txBody>
          <a:bodyPr wrap="none" rtlCol="0">
            <a:spAutoFit/>
          </a:bodyPr>
          <a:lstStyle/>
          <a:p>
            <a:r>
              <a:rPr lang="en-US" dirty="0"/>
              <a:t>4</a:t>
            </a:r>
          </a:p>
        </p:txBody>
      </p:sp>
      <p:sp>
        <p:nvSpPr>
          <p:cNvPr id="79" name="TextBox 78">
            <a:extLst>
              <a:ext uri="{FF2B5EF4-FFF2-40B4-BE49-F238E27FC236}">
                <a16:creationId xmlns:a16="http://schemas.microsoft.com/office/drawing/2014/main" id="{E1215D0F-2B52-A34F-AD0D-C5C851033E23}"/>
              </a:ext>
            </a:extLst>
          </p:cNvPr>
          <p:cNvSpPr txBox="1"/>
          <p:nvPr/>
        </p:nvSpPr>
        <p:spPr>
          <a:xfrm>
            <a:off x="9883140" y="2628900"/>
            <a:ext cx="301686" cy="369332"/>
          </a:xfrm>
          <a:prstGeom prst="rect">
            <a:avLst/>
          </a:prstGeom>
          <a:noFill/>
        </p:spPr>
        <p:txBody>
          <a:bodyPr wrap="none" rtlCol="0">
            <a:spAutoFit/>
          </a:bodyPr>
          <a:lstStyle/>
          <a:p>
            <a:r>
              <a:rPr lang="en-US" dirty="0"/>
              <a:t>5</a:t>
            </a:r>
          </a:p>
        </p:txBody>
      </p:sp>
      <p:sp>
        <p:nvSpPr>
          <p:cNvPr id="80" name="Donut 79">
            <a:extLst>
              <a:ext uri="{FF2B5EF4-FFF2-40B4-BE49-F238E27FC236}">
                <a16:creationId xmlns:a16="http://schemas.microsoft.com/office/drawing/2014/main" id="{7C60314E-B13E-574C-A5AF-98A66AB2B54F}"/>
              </a:ext>
            </a:extLst>
          </p:cNvPr>
          <p:cNvSpPr/>
          <p:nvPr/>
        </p:nvSpPr>
        <p:spPr>
          <a:xfrm>
            <a:off x="8439151" y="3802023"/>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1" name="Straight Arrow Connector 80">
            <a:extLst>
              <a:ext uri="{FF2B5EF4-FFF2-40B4-BE49-F238E27FC236}">
                <a16:creationId xmlns:a16="http://schemas.microsoft.com/office/drawing/2014/main" id="{394935DE-A639-104B-B191-22006E748FAA}"/>
              </a:ext>
            </a:extLst>
          </p:cNvPr>
          <p:cNvCxnSpPr>
            <a:cxnSpLocks/>
          </p:cNvCxnSpPr>
          <p:nvPr/>
        </p:nvCxnSpPr>
        <p:spPr>
          <a:xfrm>
            <a:off x="8580124" y="5350406"/>
            <a:ext cx="97152" cy="14319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17D08FF-2C9A-984D-BA19-FD9D5212FE51}"/>
              </a:ext>
            </a:extLst>
          </p:cNvPr>
          <p:cNvCxnSpPr>
            <a:cxnSpLocks/>
          </p:cNvCxnSpPr>
          <p:nvPr/>
        </p:nvCxnSpPr>
        <p:spPr>
          <a:xfrm>
            <a:off x="9765033" y="3862983"/>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D519BA2-7DAD-A740-B9B8-5AC079ED84B3}"/>
              </a:ext>
            </a:extLst>
          </p:cNvPr>
          <p:cNvCxnSpPr>
            <a:cxnSpLocks/>
            <a:endCxn id="80" idx="4"/>
          </p:cNvCxnSpPr>
          <p:nvPr/>
        </p:nvCxnSpPr>
        <p:spPr>
          <a:xfrm flipH="1">
            <a:off x="9456421" y="5865910"/>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E2E1F1-07D4-AB49-A86E-0316DC73A9A0}"/>
              </a:ext>
            </a:extLst>
          </p:cNvPr>
          <p:cNvCxnSpPr>
            <a:cxnSpLocks/>
          </p:cNvCxnSpPr>
          <p:nvPr/>
        </p:nvCxnSpPr>
        <p:spPr>
          <a:xfrm flipV="1">
            <a:off x="9479281" y="5745123"/>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513A07-405C-A04A-99C8-8CB51643A812}"/>
              </a:ext>
            </a:extLst>
          </p:cNvPr>
          <p:cNvSpPr txBox="1"/>
          <p:nvPr/>
        </p:nvSpPr>
        <p:spPr>
          <a:xfrm>
            <a:off x="8561072" y="5693807"/>
            <a:ext cx="450275" cy="369332"/>
          </a:xfrm>
          <a:prstGeom prst="rect">
            <a:avLst/>
          </a:prstGeom>
          <a:noFill/>
        </p:spPr>
        <p:txBody>
          <a:bodyPr wrap="square" rtlCol="0">
            <a:spAutoFit/>
          </a:bodyPr>
          <a:lstStyle/>
          <a:p>
            <a:r>
              <a:rPr lang="en-US" dirty="0"/>
              <a:t>1</a:t>
            </a:r>
          </a:p>
        </p:txBody>
      </p:sp>
      <p:sp>
        <p:nvSpPr>
          <p:cNvPr id="86" name="TextBox 85">
            <a:extLst>
              <a:ext uri="{FF2B5EF4-FFF2-40B4-BE49-F238E27FC236}">
                <a16:creationId xmlns:a16="http://schemas.microsoft.com/office/drawing/2014/main" id="{987D6FAB-9D26-E544-907B-B4FB403D5B77}"/>
              </a:ext>
            </a:extLst>
          </p:cNvPr>
          <p:cNvSpPr txBox="1"/>
          <p:nvPr/>
        </p:nvSpPr>
        <p:spPr>
          <a:xfrm>
            <a:off x="10572406" y="4371499"/>
            <a:ext cx="301686" cy="369332"/>
          </a:xfrm>
          <a:prstGeom prst="rect">
            <a:avLst/>
          </a:prstGeom>
          <a:noFill/>
        </p:spPr>
        <p:txBody>
          <a:bodyPr wrap="none" rtlCol="0">
            <a:spAutoFit/>
          </a:bodyPr>
          <a:lstStyle/>
          <a:p>
            <a:r>
              <a:rPr lang="en-US" dirty="0"/>
              <a:t>2</a:t>
            </a:r>
          </a:p>
        </p:txBody>
      </p:sp>
      <p:sp>
        <p:nvSpPr>
          <p:cNvPr id="87" name="TextBox 86">
            <a:extLst>
              <a:ext uri="{FF2B5EF4-FFF2-40B4-BE49-F238E27FC236}">
                <a16:creationId xmlns:a16="http://schemas.microsoft.com/office/drawing/2014/main" id="{8F127E57-751B-6441-A31B-622B923BDC49}"/>
              </a:ext>
            </a:extLst>
          </p:cNvPr>
          <p:cNvSpPr txBox="1"/>
          <p:nvPr/>
        </p:nvSpPr>
        <p:spPr>
          <a:xfrm>
            <a:off x="9349393" y="3404235"/>
            <a:ext cx="301686" cy="369332"/>
          </a:xfrm>
          <a:prstGeom prst="rect">
            <a:avLst/>
          </a:prstGeom>
          <a:noFill/>
        </p:spPr>
        <p:txBody>
          <a:bodyPr wrap="none" rtlCol="0">
            <a:spAutoFit/>
          </a:bodyPr>
          <a:lstStyle/>
          <a:p>
            <a:r>
              <a:rPr lang="en-US" dirty="0"/>
              <a:t>3</a:t>
            </a:r>
          </a:p>
        </p:txBody>
      </p:sp>
      <p:sp>
        <p:nvSpPr>
          <p:cNvPr id="88" name="TextBox 87">
            <a:extLst>
              <a:ext uri="{FF2B5EF4-FFF2-40B4-BE49-F238E27FC236}">
                <a16:creationId xmlns:a16="http://schemas.microsoft.com/office/drawing/2014/main" id="{3F18734E-9ED3-6B45-A64E-F1B9CBFBD36B}"/>
              </a:ext>
            </a:extLst>
          </p:cNvPr>
          <p:cNvSpPr txBox="1"/>
          <p:nvPr/>
        </p:nvSpPr>
        <p:spPr>
          <a:xfrm>
            <a:off x="11090911" y="4714637"/>
            <a:ext cx="708335" cy="369332"/>
          </a:xfrm>
          <a:prstGeom prst="rect">
            <a:avLst/>
          </a:prstGeom>
          <a:noFill/>
        </p:spPr>
        <p:txBody>
          <a:bodyPr wrap="none" rtlCol="0">
            <a:spAutoFit/>
          </a:bodyPr>
          <a:lstStyle/>
          <a:p>
            <a:r>
              <a:rPr lang="en-US" dirty="0"/>
              <a:t>Y axis</a:t>
            </a:r>
          </a:p>
        </p:txBody>
      </p:sp>
      <p:cxnSp>
        <p:nvCxnSpPr>
          <p:cNvPr id="89" name="Straight Connector 88">
            <a:extLst>
              <a:ext uri="{FF2B5EF4-FFF2-40B4-BE49-F238E27FC236}">
                <a16:creationId xmlns:a16="http://schemas.microsoft.com/office/drawing/2014/main" id="{8EB218C5-A3A9-D040-B729-6192962B89D4}"/>
              </a:ext>
            </a:extLst>
          </p:cNvPr>
          <p:cNvCxnSpPr>
            <a:cxnSpLocks/>
          </p:cNvCxnSpPr>
          <p:nvPr/>
        </p:nvCxnSpPr>
        <p:spPr>
          <a:xfrm>
            <a:off x="8930384" y="3864261"/>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9CA10C-0B5F-B846-B9F9-BA193413B09D}"/>
              </a:ext>
            </a:extLst>
          </p:cNvPr>
          <p:cNvCxnSpPr>
            <a:cxnSpLocks/>
          </p:cNvCxnSpPr>
          <p:nvPr/>
        </p:nvCxnSpPr>
        <p:spPr>
          <a:xfrm flipH="1">
            <a:off x="9978391" y="3935531"/>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7AC34CB-B721-3143-B5AD-D182228CC030}"/>
              </a:ext>
            </a:extLst>
          </p:cNvPr>
          <p:cNvCxnSpPr>
            <a:cxnSpLocks/>
          </p:cNvCxnSpPr>
          <p:nvPr/>
        </p:nvCxnSpPr>
        <p:spPr>
          <a:xfrm flipH="1" flipV="1">
            <a:off x="8687572" y="5517053"/>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E83880E-94D6-9243-8414-215AA508EBA7}"/>
              </a:ext>
            </a:extLst>
          </p:cNvPr>
          <p:cNvCxnSpPr>
            <a:cxnSpLocks/>
          </p:cNvCxnSpPr>
          <p:nvPr/>
        </p:nvCxnSpPr>
        <p:spPr>
          <a:xfrm flipH="1">
            <a:off x="8561072" y="5447808"/>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BA5B71-A1E7-8C48-B77D-6638BCB91C1B}"/>
              </a:ext>
            </a:extLst>
          </p:cNvPr>
          <p:cNvCxnSpPr>
            <a:cxnSpLocks/>
          </p:cNvCxnSpPr>
          <p:nvPr/>
        </p:nvCxnSpPr>
        <p:spPr>
          <a:xfrm flipH="1" flipV="1">
            <a:off x="10161273" y="5434727"/>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487523F-4641-DC40-94CA-46A72BE93994}"/>
              </a:ext>
            </a:extLst>
          </p:cNvPr>
          <p:cNvSpPr txBox="1"/>
          <p:nvPr/>
        </p:nvSpPr>
        <p:spPr>
          <a:xfrm>
            <a:off x="8027320" y="4364236"/>
            <a:ext cx="301686" cy="369332"/>
          </a:xfrm>
          <a:prstGeom prst="rect">
            <a:avLst/>
          </a:prstGeom>
          <a:noFill/>
        </p:spPr>
        <p:txBody>
          <a:bodyPr wrap="none" rtlCol="0">
            <a:spAutoFit/>
          </a:bodyPr>
          <a:lstStyle/>
          <a:p>
            <a:r>
              <a:rPr lang="en-US" dirty="0"/>
              <a:t>4</a:t>
            </a:r>
          </a:p>
        </p:txBody>
      </p:sp>
      <p:sp>
        <p:nvSpPr>
          <p:cNvPr id="96" name="TextBox 95">
            <a:extLst>
              <a:ext uri="{FF2B5EF4-FFF2-40B4-BE49-F238E27FC236}">
                <a16:creationId xmlns:a16="http://schemas.microsoft.com/office/drawing/2014/main" id="{8F9AEC14-70E0-8847-BEE8-6D369847F83E}"/>
              </a:ext>
            </a:extLst>
          </p:cNvPr>
          <p:cNvSpPr txBox="1"/>
          <p:nvPr/>
        </p:nvSpPr>
        <p:spPr>
          <a:xfrm>
            <a:off x="10066022" y="5823228"/>
            <a:ext cx="301686" cy="369332"/>
          </a:xfrm>
          <a:prstGeom prst="rect">
            <a:avLst/>
          </a:prstGeom>
          <a:noFill/>
        </p:spPr>
        <p:txBody>
          <a:bodyPr wrap="none" rtlCol="0">
            <a:spAutoFit/>
          </a:bodyPr>
          <a:lstStyle/>
          <a:p>
            <a:r>
              <a:rPr lang="en-US" dirty="0"/>
              <a:t>5</a:t>
            </a:r>
          </a:p>
        </p:txBody>
      </p:sp>
      <p:cxnSp>
        <p:nvCxnSpPr>
          <p:cNvPr id="100" name="Straight Arrow Connector 99">
            <a:extLst>
              <a:ext uri="{FF2B5EF4-FFF2-40B4-BE49-F238E27FC236}">
                <a16:creationId xmlns:a16="http://schemas.microsoft.com/office/drawing/2014/main" id="{AF839E3D-1885-B746-9739-C34C0A8BDC84}"/>
              </a:ext>
            </a:extLst>
          </p:cNvPr>
          <p:cNvCxnSpPr>
            <a:cxnSpLocks/>
            <a:stCxn id="80" idx="7"/>
          </p:cNvCxnSpPr>
          <p:nvPr/>
        </p:nvCxnSpPr>
        <p:spPr>
          <a:xfrm flipH="1" flipV="1">
            <a:off x="10014588" y="4000084"/>
            <a:ext cx="161152" cy="10770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26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01379-7A13-C746-B8A3-7AF4ED949263}"/>
              </a:ext>
            </a:extLst>
          </p:cNvPr>
          <p:cNvPicPr>
            <a:picLocks noChangeAspect="1"/>
          </p:cNvPicPr>
          <p:nvPr/>
        </p:nvPicPr>
        <p:blipFill>
          <a:blip r:embed="rId2"/>
          <a:stretch>
            <a:fillRect/>
          </a:stretch>
        </p:blipFill>
        <p:spPr>
          <a:xfrm>
            <a:off x="910590" y="248920"/>
            <a:ext cx="6515100" cy="5918200"/>
          </a:xfrm>
          <a:prstGeom prst="rect">
            <a:avLst/>
          </a:prstGeom>
        </p:spPr>
      </p:pic>
      <p:cxnSp>
        <p:nvCxnSpPr>
          <p:cNvPr id="6" name="Straight Arrow Connector 5">
            <a:extLst>
              <a:ext uri="{FF2B5EF4-FFF2-40B4-BE49-F238E27FC236}">
                <a16:creationId xmlns:a16="http://schemas.microsoft.com/office/drawing/2014/main" id="{9D7C0B5F-5300-AD43-B89D-B63E56CE2232}"/>
              </a:ext>
            </a:extLst>
          </p:cNvPr>
          <p:cNvCxnSpPr>
            <a:cxnSpLocks/>
          </p:cNvCxnSpPr>
          <p:nvPr/>
        </p:nvCxnSpPr>
        <p:spPr>
          <a:xfrm>
            <a:off x="1333500" y="6332220"/>
            <a:ext cx="6781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D24511-0926-5141-A90E-2ABF9FF43092}"/>
              </a:ext>
            </a:extLst>
          </p:cNvPr>
          <p:cNvCxnSpPr>
            <a:cxnSpLocks/>
          </p:cNvCxnSpPr>
          <p:nvPr/>
        </p:nvCxnSpPr>
        <p:spPr>
          <a:xfrm>
            <a:off x="1958340" y="6454140"/>
            <a:ext cx="16840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2AA122-4764-7047-9762-D8C5644619F2}"/>
              </a:ext>
            </a:extLst>
          </p:cNvPr>
          <p:cNvCxnSpPr>
            <a:cxnSpLocks/>
          </p:cNvCxnSpPr>
          <p:nvPr/>
        </p:nvCxnSpPr>
        <p:spPr>
          <a:xfrm>
            <a:off x="3642360" y="6332220"/>
            <a:ext cx="12268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A0FFA0-D385-1E40-989F-C0F562F53B2A}"/>
              </a:ext>
            </a:extLst>
          </p:cNvPr>
          <p:cNvCxnSpPr/>
          <p:nvPr/>
        </p:nvCxnSpPr>
        <p:spPr>
          <a:xfrm>
            <a:off x="2011680" y="43434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999824-8498-3746-B189-DA14C33F9C86}"/>
              </a:ext>
            </a:extLst>
          </p:cNvPr>
          <p:cNvCxnSpPr/>
          <p:nvPr/>
        </p:nvCxnSpPr>
        <p:spPr>
          <a:xfrm>
            <a:off x="3642360" y="44196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92B0A2-6F08-3A4A-B07C-C4D1775AE2C1}"/>
              </a:ext>
            </a:extLst>
          </p:cNvPr>
          <p:cNvCxnSpPr/>
          <p:nvPr/>
        </p:nvCxnSpPr>
        <p:spPr>
          <a:xfrm>
            <a:off x="4876800" y="42672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E76B9-B47A-E146-A174-3627DF494DB6}"/>
              </a:ext>
            </a:extLst>
          </p:cNvPr>
          <p:cNvCxnSpPr/>
          <p:nvPr/>
        </p:nvCxnSpPr>
        <p:spPr>
          <a:xfrm>
            <a:off x="6507480" y="41910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CDF994-1556-5F40-8147-70E24C44CA89}"/>
              </a:ext>
            </a:extLst>
          </p:cNvPr>
          <p:cNvCxnSpPr>
            <a:cxnSpLocks/>
          </p:cNvCxnSpPr>
          <p:nvPr/>
        </p:nvCxnSpPr>
        <p:spPr>
          <a:xfrm>
            <a:off x="4869180" y="6438900"/>
            <a:ext cx="16383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2229A9-7B09-1240-86DC-162CBF19E99D}"/>
              </a:ext>
            </a:extLst>
          </p:cNvPr>
          <p:cNvCxnSpPr>
            <a:cxnSpLocks/>
          </p:cNvCxnSpPr>
          <p:nvPr/>
        </p:nvCxnSpPr>
        <p:spPr>
          <a:xfrm>
            <a:off x="6492240" y="6263640"/>
            <a:ext cx="7543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A90630-24C7-5743-BB45-FC59D47B6C9F}"/>
              </a:ext>
            </a:extLst>
          </p:cNvPr>
          <p:cNvCxnSpPr>
            <a:cxnSpLocks/>
          </p:cNvCxnSpPr>
          <p:nvPr/>
        </p:nvCxnSpPr>
        <p:spPr>
          <a:xfrm flipV="1">
            <a:off x="731520" y="5494020"/>
            <a:ext cx="0" cy="647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1DC569-CA39-4B41-BEE3-CCDBA15875DE}"/>
              </a:ext>
            </a:extLst>
          </p:cNvPr>
          <p:cNvCxnSpPr>
            <a:cxnSpLocks/>
          </p:cNvCxnSpPr>
          <p:nvPr/>
        </p:nvCxnSpPr>
        <p:spPr>
          <a:xfrm flipH="1">
            <a:off x="1333500" y="549402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8EE38D-C977-8B4D-8DB4-6698EF03B81C}"/>
              </a:ext>
            </a:extLst>
          </p:cNvPr>
          <p:cNvCxnSpPr>
            <a:cxnSpLocks/>
          </p:cNvCxnSpPr>
          <p:nvPr/>
        </p:nvCxnSpPr>
        <p:spPr>
          <a:xfrm flipH="1">
            <a:off x="1356360" y="383286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599E5C-FFD0-A64F-A171-6A59F60EE207}"/>
              </a:ext>
            </a:extLst>
          </p:cNvPr>
          <p:cNvCxnSpPr>
            <a:cxnSpLocks/>
          </p:cNvCxnSpPr>
          <p:nvPr/>
        </p:nvCxnSpPr>
        <p:spPr>
          <a:xfrm flipH="1">
            <a:off x="1341120" y="275844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BA6854-20D3-6549-BB0D-E93C37A08830}"/>
              </a:ext>
            </a:extLst>
          </p:cNvPr>
          <p:cNvCxnSpPr>
            <a:cxnSpLocks/>
          </p:cNvCxnSpPr>
          <p:nvPr/>
        </p:nvCxnSpPr>
        <p:spPr>
          <a:xfrm flipH="1">
            <a:off x="1356360" y="117348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EDD70E4-670D-E342-9FB2-FC614426DBFC}"/>
              </a:ext>
            </a:extLst>
          </p:cNvPr>
          <p:cNvCxnSpPr>
            <a:cxnSpLocks/>
          </p:cNvCxnSpPr>
          <p:nvPr/>
        </p:nvCxnSpPr>
        <p:spPr>
          <a:xfrm flipV="1">
            <a:off x="746760" y="2758440"/>
            <a:ext cx="0" cy="1028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6E121EE-B4D9-9C4A-9AA1-BA19CADD5BA5}"/>
              </a:ext>
            </a:extLst>
          </p:cNvPr>
          <p:cNvCxnSpPr>
            <a:cxnSpLocks/>
          </p:cNvCxnSpPr>
          <p:nvPr/>
        </p:nvCxnSpPr>
        <p:spPr>
          <a:xfrm flipV="1">
            <a:off x="754380" y="426720"/>
            <a:ext cx="0" cy="731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2C3430-7F64-FC45-8EF9-4C5458E2F9F3}"/>
              </a:ext>
            </a:extLst>
          </p:cNvPr>
          <p:cNvCxnSpPr>
            <a:cxnSpLocks/>
          </p:cNvCxnSpPr>
          <p:nvPr/>
        </p:nvCxnSpPr>
        <p:spPr>
          <a:xfrm>
            <a:off x="845820" y="383286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F4BAC-02ED-3B40-95FE-EDFC6A25A07C}"/>
              </a:ext>
            </a:extLst>
          </p:cNvPr>
          <p:cNvCxnSpPr>
            <a:cxnSpLocks/>
          </p:cNvCxnSpPr>
          <p:nvPr/>
        </p:nvCxnSpPr>
        <p:spPr>
          <a:xfrm>
            <a:off x="906780" y="113538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DD7AC7-4258-D349-87CD-9A731A6CE71A}"/>
              </a:ext>
            </a:extLst>
          </p:cNvPr>
          <p:cNvSpPr txBox="1"/>
          <p:nvPr/>
        </p:nvSpPr>
        <p:spPr>
          <a:xfrm>
            <a:off x="1487859" y="6443701"/>
            <a:ext cx="301686" cy="369332"/>
          </a:xfrm>
          <a:prstGeom prst="rect">
            <a:avLst/>
          </a:prstGeom>
          <a:noFill/>
        </p:spPr>
        <p:txBody>
          <a:bodyPr wrap="none" rtlCol="0">
            <a:spAutoFit/>
          </a:bodyPr>
          <a:lstStyle/>
          <a:p>
            <a:r>
              <a:rPr lang="en-US" dirty="0"/>
              <a:t>1</a:t>
            </a:r>
          </a:p>
        </p:txBody>
      </p:sp>
      <p:sp>
        <p:nvSpPr>
          <p:cNvPr id="43" name="TextBox 42">
            <a:extLst>
              <a:ext uri="{FF2B5EF4-FFF2-40B4-BE49-F238E27FC236}">
                <a16:creationId xmlns:a16="http://schemas.microsoft.com/office/drawing/2014/main" id="{5FD4E170-FE03-5645-9066-78262059059A}"/>
              </a:ext>
            </a:extLst>
          </p:cNvPr>
          <p:cNvSpPr txBox="1"/>
          <p:nvPr/>
        </p:nvSpPr>
        <p:spPr>
          <a:xfrm>
            <a:off x="2630859" y="6489421"/>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71CDD12E-4EF7-B044-A90A-5EE20B83F656}"/>
              </a:ext>
            </a:extLst>
          </p:cNvPr>
          <p:cNvSpPr txBox="1"/>
          <p:nvPr/>
        </p:nvSpPr>
        <p:spPr>
          <a:xfrm>
            <a:off x="4116759" y="6436081"/>
            <a:ext cx="301686" cy="369332"/>
          </a:xfrm>
          <a:prstGeom prst="rect">
            <a:avLst/>
          </a:prstGeom>
          <a:noFill/>
        </p:spPr>
        <p:txBody>
          <a:bodyPr wrap="none" rtlCol="0">
            <a:spAutoFit/>
          </a:bodyPr>
          <a:lstStyle/>
          <a:p>
            <a:r>
              <a:rPr lang="en-US" dirty="0"/>
              <a:t>3</a:t>
            </a:r>
          </a:p>
        </p:txBody>
      </p:sp>
      <p:sp>
        <p:nvSpPr>
          <p:cNvPr id="46" name="TextBox 45">
            <a:extLst>
              <a:ext uri="{FF2B5EF4-FFF2-40B4-BE49-F238E27FC236}">
                <a16:creationId xmlns:a16="http://schemas.microsoft.com/office/drawing/2014/main" id="{4FD78A96-27D9-AD42-B441-CA983C2A2AAA}"/>
              </a:ext>
            </a:extLst>
          </p:cNvPr>
          <p:cNvSpPr txBox="1"/>
          <p:nvPr/>
        </p:nvSpPr>
        <p:spPr>
          <a:xfrm>
            <a:off x="5534079" y="6451321"/>
            <a:ext cx="301686" cy="369332"/>
          </a:xfrm>
          <a:prstGeom prst="rect">
            <a:avLst/>
          </a:prstGeom>
          <a:noFill/>
        </p:spPr>
        <p:txBody>
          <a:bodyPr wrap="none" rtlCol="0">
            <a:spAutoFit/>
          </a:bodyPr>
          <a:lstStyle/>
          <a:p>
            <a:r>
              <a:rPr lang="en-US" dirty="0"/>
              <a:t>4</a:t>
            </a:r>
          </a:p>
        </p:txBody>
      </p:sp>
      <p:sp>
        <p:nvSpPr>
          <p:cNvPr id="47" name="TextBox 46">
            <a:extLst>
              <a:ext uri="{FF2B5EF4-FFF2-40B4-BE49-F238E27FC236}">
                <a16:creationId xmlns:a16="http://schemas.microsoft.com/office/drawing/2014/main" id="{082BA5AF-44E4-2B48-B30A-8AAE8F43863A}"/>
              </a:ext>
            </a:extLst>
          </p:cNvPr>
          <p:cNvSpPr txBox="1"/>
          <p:nvPr/>
        </p:nvSpPr>
        <p:spPr>
          <a:xfrm>
            <a:off x="6768519" y="6337021"/>
            <a:ext cx="301686" cy="369332"/>
          </a:xfrm>
          <a:prstGeom prst="rect">
            <a:avLst/>
          </a:prstGeom>
          <a:noFill/>
        </p:spPr>
        <p:txBody>
          <a:bodyPr wrap="none" rtlCol="0">
            <a:spAutoFit/>
          </a:bodyPr>
          <a:lstStyle/>
          <a:p>
            <a:r>
              <a:rPr lang="en-US" dirty="0"/>
              <a:t>5</a:t>
            </a:r>
          </a:p>
        </p:txBody>
      </p:sp>
      <p:sp>
        <p:nvSpPr>
          <p:cNvPr id="48" name="TextBox 47">
            <a:extLst>
              <a:ext uri="{FF2B5EF4-FFF2-40B4-BE49-F238E27FC236}">
                <a16:creationId xmlns:a16="http://schemas.microsoft.com/office/drawing/2014/main" id="{801BA8BC-51E5-7942-B2DC-630EC3BC07DF}"/>
              </a:ext>
            </a:extLst>
          </p:cNvPr>
          <p:cNvSpPr txBox="1"/>
          <p:nvPr/>
        </p:nvSpPr>
        <p:spPr>
          <a:xfrm>
            <a:off x="254923" y="5753338"/>
            <a:ext cx="301686" cy="369332"/>
          </a:xfrm>
          <a:prstGeom prst="rect">
            <a:avLst/>
          </a:prstGeom>
          <a:noFill/>
        </p:spPr>
        <p:txBody>
          <a:bodyPr wrap="none" rtlCol="0">
            <a:spAutoFit/>
          </a:bodyPr>
          <a:lstStyle/>
          <a:p>
            <a:r>
              <a:rPr lang="en-US" dirty="0"/>
              <a:t>1</a:t>
            </a:r>
          </a:p>
        </p:txBody>
      </p:sp>
      <p:sp>
        <p:nvSpPr>
          <p:cNvPr id="49" name="TextBox 48">
            <a:extLst>
              <a:ext uri="{FF2B5EF4-FFF2-40B4-BE49-F238E27FC236}">
                <a16:creationId xmlns:a16="http://schemas.microsoft.com/office/drawing/2014/main" id="{E23483EB-A2AF-704B-802E-DBF2E9B9A1CE}"/>
              </a:ext>
            </a:extLst>
          </p:cNvPr>
          <p:cNvSpPr txBox="1"/>
          <p:nvPr/>
        </p:nvSpPr>
        <p:spPr>
          <a:xfrm>
            <a:off x="266700" y="4640580"/>
            <a:ext cx="301686" cy="369332"/>
          </a:xfrm>
          <a:prstGeom prst="rect">
            <a:avLst/>
          </a:prstGeom>
          <a:noFill/>
        </p:spPr>
        <p:txBody>
          <a:bodyPr wrap="none" rtlCol="0">
            <a:spAutoFit/>
          </a:bodyPr>
          <a:lstStyle/>
          <a:p>
            <a:r>
              <a:rPr lang="en-US" dirty="0"/>
              <a:t>4</a:t>
            </a:r>
          </a:p>
        </p:txBody>
      </p:sp>
      <p:sp>
        <p:nvSpPr>
          <p:cNvPr id="50" name="TextBox 49">
            <a:extLst>
              <a:ext uri="{FF2B5EF4-FFF2-40B4-BE49-F238E27FC236}">
                <a16:creationId xmlns:a16="http://schemas.microsoft.com/office/drawing/2014/main" id="{6E782E74-2F77-BF42-8EB8-6ED5A3427B6C}"/>
              </a:ext>
            </a:extLst>
          </p:cNvPr>
          <p:cNvSpPr txBox="1"/>
          <p:nvPr/>
        </p:nvSpPr>
        <p:spPr>
          <a:xfrm>
            <a:off x="167640" y="3360420"/>
            <a:ext cx="301686" cy="369332"/>
          </a:xfrm>
          <a:prstGeom prst="rect">
            <a:avLst/>
          </a:prstGeom>
          <a:noFill/>
        </p:spPr>
        <p:txBody>
          <a:bodyPr wrap="none" rtlCol="0">
            <a:spAutoFit/>
          </a:bodyPr>
          <a:lstStyle/>
          <a:p>
            <a:r>
              <a:rPr lang="en-US" dirty="0"/>
              <a:t>3</a:t>
            </a:r>
          </a:p>
        </p:txBody>
      </p:sp>
      <p:sp>
        <p:nvSpPr>
          <p:cNvPr id="51" name="TextBox 50">
            <a:extLst>
              <a:ext uri="{FF2B5EF4-FFF2-40B4-BE49-F238E27FC236}">
                <a16:creationId xmlns:a16="http://schemas.microsoft.com/office/drawing/2014/main" id="{9E8E2A09-F057-E849-8E33-417E596DE4AE}"/>
              </a:ext>
            </a:extLst>
          </p:cNvPr>
          <p:cNvSpPr txBox="1"/>
          <p:nvPr/>
        </p:nvSpPr>
        <p:spPr>
          <a:xfrm>
            <a:off x="327660" y="1988820"/>
            <a:ext cx="301686" cy="369332"/>
          </a:xfrm>
          <a:prstGeom prst="rect">
            <a:avLst/>
          </a:prstGeom>
          <a:noFill/>
        </p:spPr>
        <p:txBody>
          <a:bodyPr wrap="none" rtlCol="0">
            <a:spAutoFit/>
          </a:bodyPr>
          <a:lstStyle/>
          <a:p>
            <a:r>
              <a:rPr lang="en-US" dirty="0"/>
              <a:t>2</a:t>
            </a:r>
          </a:p>
        </p:txBody>
      </p:sp>
      <p:sp>
        <p:nvSpPr>
          <p:cNvPr id="52" name="TextBox 51">
            <a:extLst>
              <a:ext uri="{FF2B5EF4-FFF2-40B4-BE49-F238E27FC236}">
                <a16:creationId xmlns:a16="http://schemas.microsoft.com/office/drawing/2014/main" id="{2C32F114-BCFB-4F43-A9EB-FF5AAEAB1D33}"/>
              </a:ext>
            </a:extLst>
          </p:cNvPr>
          <p:cNvSpPr txBox="1"/>
          <p:nvPr/>
        </p:nvSpPr>
        <p:spPr>
          <a:xfrm>
            <a:off x="193266" y="607695"/>
            <a:ext cx="301686" cy="369332"/>
          </a:xfrm>
          <a:prstGeom prst="rect">
            <a:avLst/>
          </a:prstGeom>
          <a:noFill/>
        </p:spPr>
        <p:txBody>
          <a:bodyPr wrap="none" rtlCol="0">
            <a:spAutoFit/>
          </a:bodyPr>
          <a:lstStyle/>
          <a:p>
            <a:r>
              <a:rPr lang="en-US" dirty="0"/>
              <a:t>5</a:t>
            </a:r>
          </a:p>
        </p:txBody>
      </p:sp>
      <p:sp>
        <p:nvSpPr>
          <p:cNvPr id="53" name="Donut 52">
            <a:extLst>
              <a:ext uri="{FF2B5EF4-FFF2-40B4-BE49-F238E27FC236}">
                <a16:creationId xmlns:a16="http://schemas.microsoft.com/office/drawing/2014/main" id="{9E915471-DA97-7740-B817-935CE9F010AC}"/>
              </a:ext>
            </a:extLst>
          </p:cNvPr>
          <p:cNvSpPr/>
          <p:nvPr/>
        </p:nvSpPr>
        <p:spPr>
          <a:xfrm>
            <a:off x="8256269" y="607695"/>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25AA6452-3C7E-D64E-92FA-D064FCC6FF15}"/>
              </a:ext>
            </a:extLst>
          </p:cNvPr>
          <p:cNvCxnSpPr>
            <a:cxnSpLocks/>
          </p:cNvCxnSpPr>
          <p:nvPr/>
        </p:nvCxnSpPr>
        <p:spPr>
          <a:xfrm flipV="1">
            <a:off x="8610599" y="723273"/>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8537F04-6D3C-F844-893B-C890C98F65C6}"/>
              </a:ext>
            </a:extLst>
          </p:cNvPr>
          <p:cNvCxnSpPr>
            <a:cxnSpLocks/>
          </p:cNvCxnSpPr>
          <p:nvPr/>
        </p:nvCxnSpPr>
        <p:spPr>
          <a:xfrm>
            <a:off x="9582151" y="668655"/>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AC4D6CF-00C0-E740-B94F-6B92CD6C279A}"/>
              </a:ext>
            </a:extLst>
          </p:cNvPr>
          <p:cNvCxnSpPr>
            <a:cxnSpLocks/>
            <a:endCxn id="53" idx="4"/>
          </p:cNvCxnSpPr>
          <p:nvPr/>
        </p:nvCxnSpPr>
        <p:spPr>
          <a:xfrm flipH="1">
            <a:off x="9273539" y="2671582"/>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63939B-933B-8C47-A2A4-5817EE090F68}"/>
              </a:ext>
            </a:extLst>
          </p:cNvPr>
          <p:cNvCxnSpPr>
            <a:cxnSpLocks/>
          </p:cNvCxnSpPr>
          <p:nvPr/>
        </p:nvCxnSpPr>
        <p:spPr>
          <a:xfrm flipV="1">
            <a:off x="9296399" y="2550795"/>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8AC70B9-E448-824F-912D-936D67759E07}"/>
              </a:ext>
            </a:extLst>
          </p:cNvPr>
          <p:cNvSpPr txBox="1"/>
          <p:nvPr/>
        </p:nvSpPr>
        <p:spPr>
          <a:xfrm>
            <a:off x="8378190" y="2499479"/>
            <a:ext cx="450275" cy="369332"/>
          </a:xfrm>
          <a:prstGeom prst="rect">
            <a:avLst/>
          </a:prstGeom>
          <a:noFill/>
        </p:spPr>
        <p:txBody>
          <a:bodyPr wrap="square" rtlCol="0">
            <a:spAutoFit/>
          </a:bodyPr>
          <a:lstStyle/>
          <a:p>
            <a:r>
              <a:rPr lang="en-US" dirty="0"/>
              <a:t>1</a:t>
            </a:r>
          </a:p>
        </p:txBody>
      </p:sp>
      <p:sp>
        <p:nvSpPr>
          <p:cNvPr id="59" name="TextBox 58">
            <a:extLst>
              <a:ext uri="{FF2B5EF4-FFF2-40B4-BE49-F238E27FC236}">
                <a16:creationId xmlns:a16="http://schemas.microsoft.com/office/drawing/2014/main" id="{C9F73C31-D9E1-FF42-85FC-45DF3AE27604}"/>
              </a:ext>
            </a:extLst>
          </p:cNvPr>
          <p:cNvSpPr txBox="1"/>
          <p:nvPr/>
        </p:nvSpPr>
        <p:spPr>
          <a:xfrm>
            <a:off x="7876477" y="1335643"/>
            <a:ext cx="301686" cy="369332"/>
          </a:xfrm>
          <a:prstGeom prst="rect">
            <a:avLst/>
          </a:prstGeom>
          <a:noFill/>
        </p:spPr>
        <p:txBody>
          <a:bodyPr wrap="none" rtlCol="0">
            <a:spAutoFit/>
          </a:bodyPr>
          <a:lstStyle/>
          <a:p>
            <a:r>
              <a:rPr lang="en-US" dirty="0"/>
              <a:t>2</a:t>
            </a:r>
          </a:p>
        </p:txBody>
      </p:sp>
      <p:sp>
        <p:nvSpPr>
          <p:cNvPr id="60" name="TextBox 59">
            <a:extLst>
              <a:ext uri="{FF2B5EF4-FFF2-40B4-BE49-F238E27FC236}">
                <a16:creationId xmlns:a16="http://schemas.microsoft.com/office/drawing/2014/main" id="{EE25AD15-BE8D-9343-846D-08C187584AE3}"/>
              </a:ext>
            </a:extLst>
          </p:cNvPr>
          <p:cNvSpPr txBox="1"/>
          <p:nvPr/>
        </p:nvSpPr>
        <p:spPr>
          <a:xfrm>
            <a:off x="9166511" y="209907"/>
            <a:ext cx="301686" cy="369332"/>
          </a:xfrm>
          <a:prstGeom prst="rect">
            <a:avLst/>
          </a:prstGeom>
          <a:noFill/>
        </p:spPr>
        <p:txBody>
          <a:bodyPr wrap="none" rtlCol="0">
            <a:spAutoFit/>
          </a:bodyPr>
          <a:lstStyle/>
          <a:p>
            <a:r>
              <a:rPr lang="en-US" dirty="0"/>
              <a:t>3</a:t>
            </a:r>
          </a:p>
        </p:txBody>
      </p:sp>
      <p:sp>
        <p:nvSpPr>
          <p:cNvPr id="61" name="TextBox 60">
            <a:extLst>
              <a:ext uri="{FF2B5EF4-FFF2-40B4-BE49-F238E27FC236}">
                <a16:creationId xmlns:a16="http://schemas.microsoft.com/office/drawing/2014/main" id="{7ECBC5F2-C76F-EF44-A646-663137721E9E}"/>
              </a:ext>
            </a:extLst>
          </p:cNvPr>
          <p:cNvSpPr txBox="1"/>
          <p:nvPr/>
        </p:nvSpPr>
        <p:spPr>
          <a:xfrm>
            <a:off x="10908029" y="1520309"/>
            <a:ext cx="708335" cy="369332"/>
          </a:xfrm>
          <a:prstGeom prst="rect">
            <a:avLst/>
          </a:prstGeom>
          <a:noFill/>
        </p:spPr>
        <p:txBody>
          <a:bodyPr wrap="none" rtlCol="0">
            <a:spAutoFit/>
          </a:bodyPr>
          <a:lstStyle/>
          <a:p>
            <a:r>
              <a:rPr lang="en-US" dirty="0"/>
              <a:t>X axis</a:t>
            </a:r>
          </a:p>
        </p:txBody>
      </p:sp>
      <p:cxnSp>
        <p:nvCxnSpPr>
          <p:cNvPr id="62" name="Straight Connector 61">
            <a:extLst>
              <a:ext uri="{FF2B5EF4-FFF2-40B4-BE49-F238E27FC236}">
                <a16:creationId xmlns:a16="http://schemas.microsoft.com/office/drawing/2014/main" id="{48F44B48-524A-8E47-8BDC-FD98DDAD4BBA}"/>
              </a:ext>
            </a:extLst>
          </p:cNvPr>
          <p:cNvCxnSpPr>
            <a:cxnSpLocks/>
          </p:cNvCxnSpPr>
          <p:nvPr/>
        </p:nvCxnSpPr>
        <p:spPr>
          <a:xfrm>
            <a:off x="8747502" y="669933"/>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A712D9-9004-1B45-9874-0CE9DB44D8B4}"/>
              </a:ext>
            </a:extLst>
          </p:cNvPr>
          <p:cNvCxnSpPr>
            <a:cxnSpLocks/>
          </p:cNvCxnSpPr>
          <p:nvPr/>
        </p:nvCxnSpPr>
        <p:spPr>
          <a:xfrm flipH="1">
            <a:off x="9795509" y="741203"/>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F9BEE6-AB48-FA4E-9309-733D31BD6325}"/>
              </a:ext>
            </a:extLst>
          </p:cNvPr>
          <p:cNvCxnSpPr>
            <a:cxnSpLocks/>
          </p:cNvCxnSpPr>
          <p:nvPr/>
        </p:nvCxnSpPr>
        <p:spPr>
          <a:xfrm flipH="1" flipV="1">
            <a:off x="8504690" y="2322725"/>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F696F1-E181-3747-8FE0-E9808E10A26C}"/>
              </a:ext>
            </a:extLst>
          </p:cNvPr>
          <p:cNvCxnSpPr>
            <a:cxnSpLocks/>
          </p:cNvCxnSpPr>
          <p:nvPr/>
        </p:nvCxnSpPr>
        <p:spPr>
          <a:xfrm flipH="1">
            <a:off x="8378190" y="2253480"/>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A8F42D-08E0-DF47-8239-F5D6A3D020DA}"/>
              </a:ext>
            </a:extLst>
          </p:cNvPr>
          <p:cNvCxnSpPr>
            <a:cxnSpLocks/>
          </p:cNvCxnSpPr>
          <p:nvPr/>
        </p:nvCxnSpPr>
        <p:spPr>
          <a:xfrm flipH="1" flipV="1">
            <a:off x="9978391" y="2240399"/>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3178892-8D0A-CE4F-AEC4-65065A19A328}"/>
              </a:ext>
            </a:extLst>
          </p:cNvPr>
          <p:cNvCxnSpPr>
            <a:cxnSpLocks/>
          </p:cNvCxnSpPr>
          <p:nvPr/>
        </p:nvCxnSpPr>
        <p:spPr>
          <a:xfrm flipH="1">
            <a:off x="10067925" y="2067163"/>
            <a:ext cx="112396" cy="23211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8CA7A11-130A-5D4B-A52B-187713862448}"/>
              </a:ext>
            </a:extLst>
          </p:cNvPr>
          <p:cNvSpPr txBox="1"/>
          <p:nvPr/>
        </p:nvSpPr>
        <p:spPr>
          <a:xfrm>
            <a:off x="10530840" y="1310640"/>
            <a:ext cx="301686" cy="369332"/>
          </a:xfrm>
          <a:prstGeom prst="rect">
            <a:avLst/>
          </a:prstGeom>
          <a:noFill/>
        </p:spPr>
        <p:txBody>
          <a:bodyPr wrap="none" rtlCol="0">
            <a:spAutoFit/>
          </a:bodyPr>
          <a:lstStyle/>
          <a:p>
            <a:r>
              <a:rPr lang="en-US" dirty="0"/>
              <a:t>4</a:t>
            </a:r>
          </a:p>
        </p:txBody>
      </p:sp>
      <p:sp>
        <p:nvSpPr>
          <p:cNvPr id="79" name="TextBox 78">
            <a:extLst>
              <a:ext uri="{FF2B5EF4-FFF2-40B4-BE49-F238E27FC236}">
                <a16:creationId xmlns:a16="http://schemas.microsoft.com/office/drawing/2014/main" id="{E1215D0F-2B52-A34F-AD0D-C5C851033E23}"/>
              </a:ext>
            </a:extLst>
          </p:cNvPr>
          <p:cNvSpPr txBox="1"/>
          <p:nvPr/>
        </p:nvSpPr>
        <p:spPr>
          <a:xfrm>
            <a:off x="9883140" y="2628900"/>
            <a:ext cx="301686" cy="369332"/>
          </a:xfrm>
          <a:prstGeom prst="rect">
            <a:avLst/>
          </a:prstGeom>
          <a:noFill/>
        </p:spPr>
        <p:txBody>
          <a:bodyPr wrap="none" rtlCol="0">
            <a:spAutoFit/>
          </a:bodyPr>
          <a:lstStyle/>
          <a:p>
            <a:r>
              <a:rPr lang="en-US" dirty="0"/>
              <a:t>5</a:t>
            </a:r>
          </a:p>
        </p:txBody>
      </p:sp>
      <p:sp>
        <p:nvSpPr>
          <p:cNvPr id="80" name="Donut 79">
            <a:extLst>
              <a:ext uri="{FF2B5EF4-FFF2-40B4-BE49-F238E27FC236}">
                <a16:creationId xmlns:a16="http://schemas.microsoft.com/office/drawing/2014/main" id="{7C60314E-B13E-574C-A5AF-98A66AB2B54F}"/>
              </a:ext>
            </a:extLst>
          </p:cNvPr>
          <p:cNvSpPr/>
          <p:nvPr/>
        </p:nvSpPr>
        <p:spPr>
          <a:xfrm>
            <a:off x="8439151" y="3802023"/>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1" name="Straight Arrow Connector 80">
            <a:extLst>
              <a:ext uri="{FF2B5EF4-FFF2-40B4-BE49-F238E27FC236}">
                <a16:creationId xmlns:a16="http://schemas.microsoft.com/office/drawing/2014/main" id="{394935DE-A639-104B-B191-22006E748FAA}"/>
              </a:ext>
            </a:extLst>
          </p:cNvPr>
          <p:cNvCxnSpPr>
            <a:cxnSpLocks/>
          </p:cNvCxnSpPr>
          <p:nvPr/>
        </p:nvCxnSpPr>
        <p:spPr>
          <a:xfrm>
            <a:off x="8580124" y="5350406"/>
            <a:ext cx="97152" cy="14319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17D08FF-2C9A-984D-BA19-FD9D5212FE51}"/>
              </a:ext>
            </a:extLst>
          </p:cNvPr>
          <p:cNvCxnSpPr>
            <a:cxnSpLocks/>
          </p:cNvCxnSpPr>
          <p:nvPr/>
        </p:nvCxnSpPr>
        <p:spPr>
          <a:xfrm>
            <a:off x="9765033" y="3862983"/>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D519BA2-7DAD-A740-B9B8-5AC079ED84B3}"/>
              </a:ext>
            </a:extLst>
          </p:cNvPr>
          <p:cNvCxnSpPr>
            <a:cxnSpLocks/>
            <a:endCxn id="80" idx="4"/>
          </p:cNvCxnSpPr>
          <p:nvPr/>
        </p:nvCxnSpPr>
        <p:spPr>
          <a:xfrm flipH="1">
            <a:off x="9456421" y="5865910"/>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E2E1F1-07D4-AB49-A86E-0316DC73A9A0}"/>
              </a:ext>
            </a:extLst>
          </p:cNvPr>
          <p:cNvCxnSpPr>
            <a:cxnSpLocks/>
          </p:cNvCxnSpPr>
          <p:nvPr/>
        </p:nvCxnSpPr>
        <p:spPr>
          <a:xfrm flipV="1">
            <a:off x="9479281" y="5745123"/>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513A07-405C-A04A-99C8-8CB51643A812}"/>
              </a:ext>
            </a:extLst>
          </p:cNvPr>
          <p:cNvSpPr txBox="1"/>
          <p:nvPr/>
        </p:nvSpPr>
        <p:spPr>
          <a:xfrm>
            <a:off x="8561072" y="5693807"/>
            <a:ext cx="450275" cy="369332"/>
          </a:xfrm>
          <a:prstGeom prst="rect">
            <a:avLst/>
          </a:prstGeom>
          <a:noFill/>
        </p:spPr>
        <p:txBody>
          <a:bodyPr wrap="square" rtlCol="0">
            <a:spAutoFit/>
          </a:bodyPr>
          <a:lstStyle/>
          <a:p>
            <a:r>
              <a:rPr lang="en-US" dirty="0"/>
              <a:t>1</a:t>
            </a:r>
          </a:p>
        </p:txBody>
      </p:sp>
      <p:sp>
        <p:nvSpPr>
          <p:cNvPr id="86" name="TextBox 85">
            <a:extLst>
              <a:ext uri="{FF2B5EF4-FFF2-40B4-BE49-F238E27FC236}">
                <a16:creationId xmlns:a16="http://schemas.microsoft.com/office/drawing/2014/main" id="{987D6FAB-9D26-E544-907B-B4FB403D5B77}"/>
              </a:ext>
            </a:extLst>
          </p:cNvPr>
          <p:cNvSpPr txBox="1"/>
          <p:nvPr/>
        </p:nvSpPr>
        <p:spPr>
          <a:xfrm>
            <a:off x="10572406" y="4371499"/>
            <a:ext cx="301686" cy="369332"/>
          </a:xfrm>
          <a:prstGeom prst="rect">
            <a:avLst/>
          </a:prstGeom>
          <a:noFill/>
        </p:spPr>
        <p:txBody>
          <a:bodyPr wrap="none" rtlCol="0">
            <a:spAutoFit/>
          </a:bodyPr>
          <a:lstStyle/>
          <a:p>
            <a:r>
              <a:rPr lang="en-US" dirty="0"/>
              <a:t>2</a:t>
            </a:r>
          </a:p>
        </p:txBody>
      </p:sp>
      <p:sp>
        <p:nvSpPr>
          <p:cNvPr id="87" name="TextBox 86">
            <a:extLst>
              <a:ext uri="{FF2B5EF4-FFF2-40B4-BE49-F238E27FC236}">
                <a16:creationId xmlns:a16="http://schemas.microsoft.com/office/drawing/2014/main" id="{8F127E57-751B-6441-A31B-622B923BDC49}"/>
              </a:ext>
            </a:extLst>
          </p:cNvPr>
          <p:cNvSpPr txBox="1"/>
          <p:nvPr/>
        </p:nvSpPr>
        <p:spPr>
          <a:xfrm>
            <a:off x="9349393" y="3404235"/>
            <a:ext cx="301686" cy="369332"/>
          </a:xfrm>
          <a:prstGeom prst="rect">
            <a:avLst/>
          </a:prstGeom>
          <a:noFill/>
        </p:spPr>
        <p:txBody>
          <a:bodyPr wrap="none" rtlCol="0">
            <a:spAutoFit/>
          </a:bodyPr>
          <a:lstStyle/>
          <a:p>
            <a:r>
              <a:rPr lang="en-US" dirty="0"/>
              <a:t>3</a:t>
            </a:r>
          </a:p>
        </p:txBody>
      </p:sp>
      <p:sp>
        <p:nvSpPr>
          <p:cNvPr id="88" name="TextBox 87">
            <a:extLst>
              <a:ext uri="{FF2B5EF4-FFF2-40B4-BE49-F238E27FC236}">
                <a16:creationId xmlns:a16="http://schemas.microsoft.com/office/drawing/2014/main" id="{3F18734E-9ED3-6B45-A64E-F1B9CBFBD36B}"/>
              </a:ext>
            </a:extLst>
          </p:cNvPr>
          <p:cNvSpPr txBox="1"/>
          <p:nvPr/>
        </p:nvSpPr>
        <p:spPr>
          <a:xfrm>
            <a:off x="11090911" y="4714637"/>
            <a:ext cx="708335" cy="369332"/>
          </a:xfrm>
          <a:prstGeom prst="rect">
            <a:avLst/>
          </a:prstGeom>
          <a:noFill/>
        </p:spPr>
        <p:txBody>
          <a:bodyPr wrap="none" rtlCol="0">
            <a:spAutoFit/>
          </a:bodyPr>
          <a:lstStyle/>
          <a:p>
            <a:r>
              <a:rPr lang="en-US" dirty="0"/>
              <a:t>Y axis</a:t>
            </a:r>
          </a:p>
        </p:txBody>
      </p:sp>
      <p:cxnSp>
        <p:nvCxnSpPr>
          <p:cNvPr id="89" name="Straight Connector 88">
            <a:extLst>
              <a:ext uri="{FF2B5EF4-FFF2-40B4-BE49-F238E27FC236}">
                <a16:creationId xmlns:a16="http://schemas.microsoft.com/office/drawing/2014/main" id="{8EB218C5-A3A9-D040-B729-6192962B89D4}"/>
              </a:ext>
            </a:extLst>
          </p:cNvPr>
          <p:cNvCxnSpPr>
            <a:cxnSpLocks/>
          </p:cNvCxnSpPr>
          <p:nvPr/>
        </p:nvCxnSpPr>
        <p:spPr>
          <a:xfrm>
            <a:off x="8930384" y="3864261"/>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9CA10C-0B5F-B846-B9F9-BA193413B09D}"/>
              </a:ext>
            </a:extLst>
          </p:cNvPr>
          <p:cNvCxnSpPr>
            <a:cxnSpLocks/>
          </p:cNvCxnSpPr>
          <p:nvPr/>
        </p:nvCxnSpPr>
        <p:spPr>
          <a:xfrm flipH="1">
            <a:off x="9978391" y="3935531"/>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7AC34CB-B721-3143-B5AD-D182228CC030}"/>
              </a:ext>
            </a:extLst>
          </p:cNvPr>
          <p:cNvCxnSpPr>
            <a:cxnSpLocks/>
          </p:cNvCxnSpPr>
          <p:nvPr/>
        </p:nvCxnSpPr>
        <p:spPr>
          <a:xfrm flipH="1" flipV="1">
            <a:off x="8687572" y="5517053"/>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E83880E-94D6-9243-8414-215AA508EBA7}"/>
              </a:ext>
            </a:extLst>
          </p:cNvPr>
          <p:cNvCxnSpPr>
            <a:cxnSpLocks/>
          </p:cNvCxnSpPr>
          <p:nvPr/>
        </p:nvCxnSpPr>
        <p:spPr>
          <a:xfrm flipH="1">
            <a:off x="8561072" y="5447808"/>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BA5B71-A1E7-8C48-B77D-6638BCB91C1B}"/>
              </a:ext>
            </a:extLst>
          </p:cNvPr>
          <p:cNvCxnSpPr>
            <a:cxnSpLocks/>
          </p:cNvCxnSpPr>
          <p:nvPr/>
        </p:nvCxnSpPr>
        <p:spPr>
          <a:xfrm flipH="1" flipV="1">
            <a:off x="10161273" y="5434727"/>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487523F-4641-DC40-94CA-46A72BE93994}"/>
              </a:ext>
            </a:extLst>
          </p:cNvPr>
          <p:cNvSpPr txBox="1"/>
          <p:nvPr/>
        </p:nvSpPr>
        <p:spPr>
          <a:xfrm>
            <a:off x="8027320" y="4364236"/>
            <a:ext cx="301686" cy="369332"/>
          </a:xfrm>
          <a:prstGeom prst="rect">
            <a:avLst/>
          </a:prstGeom>
          <a:noFill/>
        </p:spPr>
        <p:txBody>
          <a:bodyPr wrap="none" rtlCol="0">
            <a:spAutoFit/>
          </a:bodyPr>
          <a:lstStyle/>
          <a:p>
            <a:r>
              <a:rPr lang="en-US" dirty="0"/>
              <a:t>4</a:t>
            </a:r>
          </a:p>
        </p:txBody>
      </p:sp>
      <p:sp>
        <p:nvSpPr>
          <p:cNvPr id="96" name="TextBox 95">
            <a:extLst>
              <a:ext uri="{FF2B5EF4-FFF2-40B4-BE49-F238E27FC236}">
                <a16:creationId xmlns:a16="http://schemas.microsoft.com/office/drawing/2014/main" id="{8F9AEC14-70E0-8847-BEE8-6D369847F83E}"/>
              </a:ext>
            </a:extLst>
          </p:cNvPr>
          <p:cNvSpPr txBox="1"/>
          <p:nvPr/>
        </p:nvSpPr>
        <p:spPr>
          <a:xfrm>
            <a:off x="10066022" y="5823228"/>
            <a:ext cx="301686" cy="369332"/>
          </a:xfrm>
          <a:prstGeom prst="rect">
            <a:avLst/>
          </a:prstGeom>
          <a:noFill/>
        </p:spPr>
        <p:txBody>
          <a:bodyPr wrap="none" rtlCol="0">
            <a:spAutoFit/>
          </a:bodyPr>
          <a:lstStyle/>
          <a:p>
            <a:r>
              <a:rPr lang="en-US" dirty="0"/>
              <a:t>5</a:t>
            </a:r>
          </a:p>
        </p:txBody>
      </p:sp>
      <p:cxnSp>
        <p:nvCxnSpPr>
          <p:cNvPr id="100" name="Straight Arrow Connector 99">
            <a:extLst>
              <a:ext uri="{FF2B5EF4-FFF2-40B4-BE49-F238E27FC236}">
                <a16:creationId xmlns:a16="http://schemas.microsoft.com/office/drawing/2014/main" id="{AF839E3D-1885-B746-9739-C34C0A8BDC84}"/>
              </a:ext>
            </a:extLst>
          </p:cNvPr>
          <p:cNvCxnSpPr>
            <a:cxnSpLocks/>
            <a:stCxn id="80" idx="7"/>
          </p:cNvCxnSpPr>
          <p:nvPr/>
        </p:nvCxnSpPr>
        <p:spPr>
          <a:xfrm flipH="1" flipV="1">
            <a:off x="10014588" y="4000084"/>
            <a:ext cx="161152" cy="10770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3398DD-382C-B74B-8C29-893273D61203}"/>
              </a:ext>
            </a:extLst>
          </p:cNvPr>
          <p:cNvCxnSpPr>
            <a:cxnSpLocks/>
          </p:cNvCxnSpPr>
          <p:nvPr/>
        </p:nvCxnSpPr>
        <p:spPr>
          <a:xfrm>
            <a:off x="8822054" y="763434"/>
            <a:ext cx="990600" cy="339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EC24871-147B-4441-83E1-ED52223D21C4}"/>
              </a:ext>
            </a:extLst>
          </p:cNvPr>
          <p:cNvCxnSpPr>
            <a:cxnSpLocks/>
          </p:cNvCxnSpPr>
          <p:nvPr/>
        </p:nvCxnSpPr>
        <p:spPr>
          <a:xfrm flipV="1">
            <a:off x="8494394" y="2274614"/>
            <a:ext cx="1571628" cy="4290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F41EF513-D7AA-0178-D912-3B2006FB58BC}"/>
              </a:ext>
            </a:extLst>
          </p:cNvPr>
          <p:cNvCxnSpPr>
            <a:cxnSpLocks/>
          </p:cNvCxnSpPr>
          <p:nvPr/>
        </p:nvCxnSpPr>
        <p:spPr>
          <a:xfrm flipV="1">
            <a:off x="8494394" y="2262891"/>
            <a:ext cx="1571628" cy="4290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55FEF77F-CD1C-6CC8-29C0-0DC346FFC727}"/>
              </a:ext>
            </a:extLst>
          </p:cNvPr>
          <p:cNvCxnSpPr>
            <a:cxnSpLocks/>
          </p:cNvCxnSpPr>
          <p:nvPr/>
        </p:nvCxnSpPr>
        <p:spPr>
          <a:xfrm flipV="1">
            <a:off x="8693686" y="5463291"/>
            <a:ext cx="1571628" cy="4290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D7A72B0-5356-0826-B7D1-E0C77D2EE428}"/>
              </a:ext>
            </a:extLst>
          </p:cNvPr>
          <p:cNvCxnSpPr>
            <a:cxnSpLocks/>
          </p:cNvCxnSpPr>
          <p:nvPr/>
        </p:nvCxnSpPr>
        <p:spPr>
          <a:xfrm>
            <a:off x="8986177" y="3963834"/>
            <a:ext cx="990600" cy="339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052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8A94AE-5CBF-82FD-DA10-6FC1A64E0906}"/>
              </a:ext>
            </a:extLst>
          </p:cNvPr>
          <p:cNvPicPr>
            <a:picLocks noChangeAspect="1"/>
          </p:cNvPicPr>
          <p:nvPr/>
        </p:nvPicPr>
        <p:blipFill>
          <a:blip r:embed="rId2"/>
          <a:stretch>
            <a:fillRect/>
          </a:stretch>
        </p:blipFill>
        <p:spPr>
          <a:xfrm>
            <a:off x="1936531" y="961752"/>
            <a:ext cx="7772400" cy="5440679"/>
          </a:xfrm>
          <a:prstGeom prst="rect">
            <a:avLst/>
          </a:prstGeom>
        </p:spPr>
      </p:pic>
      <p:sp>
        <p:nvSpPr>
          <p:cNvPr id="6" name="TextBox 5">
            <a:extLst>
              <a:ext uri="{FF2B5EF4-FFF2-40B4-BE49-F238E27FC236}">
                <a16:creationId xmlns:a16="http://schemas.microsoft.com/office/drawing/2014/main" id="{3609D4A6-5277-B077-6BAB-456F61812A01}"/>
              </a:ext>
            </a:extLst>
          </p:cNvPr>
          <p:cNvSpPr txBox="1"/>
          <p:nvPr/>
        </p:nvSpPr>
        <p:spPr>
          <a:xfrm>
            <a:off x="6821739" y="6217765"/>
            <a:ext cx="2180897" cy="369332"/>
          </a:xfrm>
          <a:prstGeom prst="rect">
            <a:avLst/>
          </a:prstGeom>
          <a:noFill/>
        </p:spPr>
        <p:txBody>
          <a:bodyPr wrap="square">
            <a:spAutoFit/>
          </a:bodyPr>
          <a:lstStyle/>
          <a:p>
            <a:r>
              <a:rPr lang="en-US" dirty="0" err="1"/>
              <a:t>Frankia_casuarinae</a:t>
            </a:r>
            <a:endParaRPr lang="en-US" dirty="0"/>
          </a:p>
        </p:txBody>
      </p:sp>
      <p:sp>
        <p:nvSpPr>
          <p:cNvPr id="8" name="TextBox 7">
            <a:extLst>
              <a:ext uri="{FF2B5EF4-FFF2-40B4-BE49-F238E27FC236}">
                <a16:creationId xmlns:a16="http://schemas.microsoft.com/office/drawing/2014/main" id="{AEE48538-7BF5-F01E-50C2-D71F91F74342}"/>
              </a:ext>
            </a:extLst>
          </p:cNvPr>
          <p:cNvSpPr txBox="1"/>
          <p:nvPr/>
        </p:nvSpPr>
        <p:spPr>
          <a:xfrm rot="16200000">
            <a:off x="-631044" y="3268327"/>
            <a:ext cx="3988681" cy="646331"/>
          </a:xfrm>
          <a:prstGeom prst="rect">
            <a:avLst/>
          </a:prstGeom>
          <a:noFill/>
        </p:spPr>
        <p:txBody>
          <a:bodyPr wrap="square">
            <a:spAutoFit/>
          </a:bodyPr>
          <a:lstStyle/>
          <a:p>
            <a:pPr algn="ctr"/>
            <a:r>
              <a:rPr lang="en-US" dirty="0"/>
              <a:t>Frankia_sp_ArI3 </a:t>
            </a:r>
            <a:br>
              <a:rPr lang="en-US" dirty="0"/>
            </a:br>
            <a:r>
              <a:rPr lang="en-US" dirty="0"/>
              <a:t>  (</a:t>
            </a:r>
            <a:r>
              <a:rPr lang="en-US" dirty="0" err="1"/>
              <a:t>dnaA</a:t>
            </a:r>
            <a:r>
              <a:rPr lang="en-US" dirty="0"/>
              <a:t> at 2861770-2863377	- strand)</a:t>
            </a:r>
          </a:p>
        </p:txBody>
      </p:sp>
      <p:sp>
        <p:nvSpPr>
          <p:cNvPr id="3" name="TextBox 2">
            <a:extLst>
              <a:ext uri="{FF2B5EF4-FFF2-40B4-BE49-F238E27FC236}">
                <a16:creationId xmlns:a16="http://schemas.microsoft.com/office/drawing/2014/main" id="{9081DECE-1863-A5B3-375D-30DCC94CA995}"/>
              </a:ext>
            </a:extLst>
          </p:cNvPr>
          <p:cNvSpPr txBox="1"/>
          <p:nvPr/>
        </p:nvSpPr>
        <p:spPr>
          <a:xfrm>
            <a:off x="3016469" y="270903"/>
            <a:ext cx="4691797" cy="369332"/>
          </a:xfrm>
          <a:prstGeom prst="rect">
            <a:avLst/>
          </a:prstGeom>
          <a:noFill/>
        </p:spPr>
        <p:txBody>
          <a:bodyPr wrap="none" rtlCol="0">
            <a:spAutoFit/>
          </a:bodyPr>
          <a:lstStyle/>
          <a:p>
            <a:r>
              <a:rPr lang="en-US" dirty="0" err="1"/>
              <a:t>Nucmer</a:t>
            </a:r>
            <a:r>
              <a:rPr lang="en-US" dirty="0"/>
              <a:t> plot, one sequence has </a:t>
            </a:r>
            <a:r>
              <a:rPr lang="en-US" dirty="0" err="1"/>
              <a:t>ori</a:t>
            </a:r>
            <a:r>
              <a:rPr lang="en-US" dirty="0"/>
              <a:t> at 28601000</a:t>
            </a:r>
          </a:p>
        </p:txBody>
      </p:sp>
    </p:spTree>
    <p:extLst>
      <p:ext uri="{BB962C8B-B14F-4D97-AF65-F5344CB8AC3E}">
        <p14:creationId xmlns:p14="http://schemas.microsoft.com/office/powerpoint/2010/main" val="465955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8A94AE-5CBF-82FD-DA10-6FC1A64E0906}"/>
              </a:ext>
            </a:extLst>
          </p:cNvPr>
          <p:cNvPicPr>
            <a:picLocks noChangeAspect="1"/>
          </p:cNvPicPr>
          <p:nvPr/>
        </p:nvPicPr>
        <p:blipFill>
          <a:blip r:embed="rId2"/>
          <a:stretch>
            <a:fillRect/>
          </a:stretch>
        </p:blipFill>
        <p:spPr>
          <a:xfrm>
            <a:off x="1936531" y="961752"/>
            <a:ext cx="7772400" cy="5440679"/>
          </a:xfrm>
          <a:prstGeom prst="rect">
            <a:avLst/>
          </a:prstGeom>
        </p:spPr>
      </p:pic>
      <p:sp>
        <p:nvSpPr>
          <p:cNvPr id="6" name="TextBox 5">
            <a:extLst>
              <a:ext uri="{FF2B5EF4-FFF2-40B4-BE49-F238E27FC236}">
                <a16:creationId xmlns:a16="http://schemas.microsoft.com/office/drawing/2014/main" id="{3609D4A6-5277-B077-6BAB-456F61812A01}"/>
              </a:ext>
            </a:extLst>
          </p:cNvPr>
          <p:cNvSpPr txBox="1"/>
          <p:nvPr/>
        </p:nvSpPr>
        <p:spPr>
          <a:xfrm>
            <a:off x="6821739" y="6217765"/>
            <a:ext cx="2180897" cy="369332"/>
          </a:xfrm>
          <a:prstGeom prst="rect">
            <a:avLst/>
          </a:prstGeom>
          <a:noFill/>
        </p:spPr>
        <p:txBody>
          <a:bodyPr wrap="square">
            <a:spAutoFit/>
          </a:bodyPr>
          <a:lstStyle/>
          <a:p>
            <a:r>
              <a:rPr lang="en-US" dirty="0" err="1"/>
              <a:t>Frankia_casuarinae</a:t>
            </a:r>
            <a:endParaRPr lang="en-US" dirty="0"/>
          </a:p>
        </p:txBody>
      </p:sp>
      <p:sp>
        <p:nvSpPr>
          <p:cNvPr id="8" name="TextBox 7">
            <a:extLst>
              <a:ext uri="{FF2B5EF4-FFF2-40B4-BE49-F238E27FC236}">
                <a16:creationId xmlns:a16="http://schemas.microsoft.com/office/drawing/2014/main" id="{AEE48538-7BF5-F01E-50C2-D71F91F74342}"/>
              </a:ext>
            </a:extLst>
          </p:cNvPr>
          <p:cNvSpPr txBox="1"/>
          <p:nvPr/>
        </p:nvSpPr>
        <p:spPr>
          <a:xfrm rot="16200000">
            <a:off x="-631044" y="3268327"/>
            <a:ext cx="3988681" cy="646331"/>
          </a:xfrm>
          <a:prstGeom prst="rect">
            <a:avLst/>
          </a:prstGeom>
          <a:noFill/>
        </p:spPr>
        <p:txBody>
          <a:bodyPr wrap="square">
            <a:spAutoFit/>
          </a:bodyPr>
          <a:lstStyle/>
          <a:p>
            <a:pPr algn="ctr"/>
            <a:r>
              <a:rPr lang="en-US" dirty="0"/>
              <a:t>Frankia_sp_ArI3 </a:t>
            </a:r>
            <a:br>
              <a:rPr lang="en-US" dirty="0"/>
            </a:br>
            <a:r>
              <a:rPr lang="en-US" dirty="0"/>
              <a:t>  (</a:t>
            </a:r>
            <a:r>
              <a:rPr lang="en-US" dirty="0" err="1"/>
              <a:t>dnaA</a:t>
            </a:r>
            <a:r>
              <a:rPr lang="en-US" dirty="0"/>
              <a:t> at 2861770-2863377	- strand)</a:t>
            </a:r>
          </a:p>
        </p:txBody>
      </p:sp>
      <p:cxnSp>
        <p:nvCxnSpPr>
          <p:cNvPr id="2" name="Straight Connector 1">
            <a:extLst>
              <a:ext uri="{FF2B5EF4-FFF2-40B4-BE49-F238E27FC236}">
                <a16:creationId xmlns:a16="http://schemas.microsoft.com/office/drawing/2014/main" id="{CBA80F5B-3F42-C0D3-A3C1-EF0F57E63926}"/>
              </a:ext>
            </a:extLst>
          </p:cNvPr>
          <p:cNvCxnSpPr/>
          <p:nvPr/>
        </p:nvCxnSpPr>
        <p:spPr>
          <a:xfrm>
            <a:off x="2034383" y="4151166"/>
            <a:ext cx="835152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641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99E4B-5832-91BA-6D56-BD5854BFF807}"/>
              </a:ext>
            </a:extLst>
          </p:cNvPr>
          <p:cNvPicPr>
            <a:picLocks noChangeAspect="1"/>
          </p:cNvPicPr>
          <p:nvPr/>
        </p:nvPicPr>
        <p:blipFill>
          <a:blip r:embed="rId2"/>
          <a:srcRect b="42386"/>
          <a:stretch/>
        </p:blipFill>
        <p:spPr>
          <a:xfrm>
            <a:off x="1979001" y="3083160"/>
            <a:ext cx="7772400" cy="3134605"/>
          </a:xfrm>
          <a:prstGeom prst="rect">
            <a:avLst/>
          </a:prstGeom>
        </p:spPr>
      </p:pic>
      <p:sp>
        <p:nvSpPr>
          <p:cNvPr id="5" name="TextBox 4">
            <a:extLst>
              <a:ext uri="{FF2B5EF4-FFF2-40B4-BE49-F238E27FC236}">
                <a16:creationId xmlns:a16="http://schemas.microsoft.com/office/drawing/2014/main" id="{3A9C9657-F63F-8C43-CF55-8DF10BE9D3E2}"/>
              </a:ext>
            </a:extLst>
          </p:cNvPr>
          <p:cNvSpPr txBox="1"/>
          <p:nvPr/>
        </p:nvSpPr>
        <p:spPr>
          <a:xfrm>
            <a:off x="6821739" y="6217765"/>
            <a:ext cx="2180897" cy="369332"/>
          </a:xfrm>
          <a:prstGeom prst="rect">
            <a:avLst/>
          </a:prstGeom>
          <a:noFill/>
        </p:spPr>
        <p:txBody>
          <a:bodyPr wrap="square">
            <a:spAutoFit/>
          </a:bodyPr>
          <a:lstStyle/>
          <a:p>
            <a:r>
              <a:rPr lang="en-US" dirty="0" err="1"/>
              <a:t>Frankia_casuarinae</a:t>
            </a:r>
            <a:endParaRPr lang="en-US" dirty="0"/>
          </a:p>
        </p:txBody>
      </p:sp>
      <p:sp>
        <p:nvSpPr>
          <p:cNvPr id="6" name="TextBox 5">
            <a:extLst>
              <a:ext uri="{FF2B5EF4-FFF2-40B4-BE49-F238E27FC236}">
                <a16:creationId xmlns:a16="http://schemas.microsoft.com/office/drawing/2014/main" id="{77D1BD33-F62D-3A3A-956D-DEC1041FC339}"/>
              </a:ext>
            </a:extLst>
          </p:cNvPr>
          <p:cNvSpPr txBox="1"/>
          <p:nvPr/>
        </p:nvSpPr>
        <p:spPr>
          <a:xfrm rot="16200000">
            <a:off x="-631044" y="3268327"/>
            <a:ext cx="3988681" cy="646331"/>
          </a:xfrm>
          <a:prstGeom prst="rect">
            <a:avLst/>
          </a:prstGeom>
          <a:noFill/>
        </p:spPr>
        <p:txBody>
          <a:bodyPr wrap="square">
            <a:spAutoFit/>
          </a:bodyPr>
          <a:lstStyle/>
          <a:p>
            <a:pPr algn="ctr"/>
            <a:r>
              <a:rPr lang="en-US" dirty="0"/>
              <a:t>Frankia_sp_ArI3 </a:t>
            </a:r>
            <a:br>
              <a:rPr lang="en-US" dirty="0"/>
            </a:br>
            <a:r>
              <a:rPr lang="en-US" dirty="0"/>
              <a:t>  (</a:t>
            </a:r>
            <a:r>
              <a:rPr lang="en-US" dirty="0" err="1"/>
              <a:t>dnaA</a:t>
            </a:r>
            <a:r>
              <a:rPr lang="en-US" dirty="0"/>
              <a:t> at 2861770-2863377	- strand)</a:t>
            </a:r>
          </a:p>
        </p:txBody>
      </p:sp>
      <p:pic>
        <p:nvPicPr>
          <p:cNvPr id="7" name="Picture 6">
            <a:extLst>
              <a:ext uri="{FF2B5EF4-FFF2-40B4-BE49-F238E27FC236}">
                <a16:creationId xmlns:a16="http://schemas.microsoft.com/office/drawing/2014/main" id="{F7F9CECB-0D9D-351B-4FDB-0A490F8A0511}"/>
              </a:ext>
            </a:extLst>
          </p:cNvPr>
          <p:cNvPicPr>
            <a:picLocks noChangeAspect="1"/>
          </p:cNvPicPr>
          <p:nvPr/>
        </p:nvPicPr>
        <p:blipFill>
          <a:blip r:embed="rId3"/>
          <a:stretch>
            <a:fillRect/>
          </a:stretch>
        </p:blipFill>
        <p:spPr>
          <a:xfrm>
            <a:off x="2501559" y="1253162"/>
            <a:ext cx="7142313" cy="1930355"/>
          </a:xfrm>
          <a:prstGeom prst="rect">
            <a:avLst/>
          </a:prstGeom>
        </p:spPr>
      </p:pic>
    </p:spTree>
    <p:extLst>
      <p:ext uri="{BB962C8B-B14F-4D97-AF65-F5344CB8AC3E}">
        <p14:creationId xmlns:p14="http://schemas.microsoft.com/office/powerpoint/2010/main" val="2061383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9066-72D3-B951-1AA3-4C57FFA8DF2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374829B-F1CC-E966-A5E3-90B4617B8B18}"/>
              </a:ext>
            </a:extLst>
          </p:cNvPr>
          <p:cNvPicPr>
            <a:picLocks noChangeAspect="1"/>
          </p:cNvPicPr>
          <p:nvPr/>
        </p:nvPicPr>
        <p:blipFill>
          <a:blip r:embed="rId2"/>
          <a:stretch>
            <a:fillRect/>
          </a:stretch>
        </p:blipFill>
        <p:spPr>
          <a:xfrm rot="5400000">
            <a:off x="3449116" y="-934517"/>
            <a:ext cx="6025287" cy="8607553"/>
          </a:xfrm>
          <a:prstGeom prst="rect">
            <a:avLst/>
          </a:prstGeom>
        </p:spPr>
      </p:pic>
      <p:sp>
        <p:nvSpPr>
          <p:cNvPr id="7" name="TextBox 6">
            <a:extLst>
              <a:ext uri="{FF2B5EF4-FFF2-40B4-BE49-F238E27FC236}">
                <a16:creationId xmlns:a16="http://schemas.microsoft.com/office/drawing/2014/main" id="{CFEA40EB-6160-E976-C8B1-1F16B4B3D19E}"/>
              </a:ext>
            </a:extLst>
          </p:cNvPr>
          <p:cNvSpPr txBox="1"/>
          <p:nvPr/>
        </p:nvSpPr>
        <p:spPr>
          <a:xfrm>
            <a:off x="4224782" y="6138037"/>
            <a:ext cx="3742435" cy="923330"/>
          </a:xfrm>
          <a:prstGeom prst="rect">
            <a:avLst/>
          </a:prstGeom>
          <a:noFill/>
        </p:spPr>
        <p:txBody>
          <a:bodyPr wrap="none" rtlCol="0">
            <a:spAutoFit/>
          </a:bodyPr>
          <a:lstStyle/>
          <a:p>
            <a:r>
              <a:rPr lang="en-US" dirty="0"/>
              <a:t>Frankia_sp_ArI3 </a:t>
            </a:r>
            <a:br>
              <a:rPr lang="en-US" dirty="0"/>
            </a:br>
            <a:r>
              <a:rPr lang="en-US" dirty="0"/>
              <a:t>  (</a:t>
            </a:r>
            <a:r>
              <a:rPr lang="en-US" dirty="0" err="1"/>
              <a:t>dnaA</a:t>
            </a:r>
            <a:r>
              <a:rPr lang="en-US" dirty="0"/>
              <a:t> at 2861770-2863377	- strand)</a:t>
            </a:r>
          </a:p>
          <a:p>
            <a:endParaRPr lang="en-US" dirty="0"/>
          </a:p>
        </p:txBody>
      </p:sp>
      <p:sp>
        <p:nvSpPr>
          <p:cNvPr id="9" name="TextBox 8">
            <a:extLst>
              <a:ext uri="{FF2B5EF4-FFF2-40B4-BE49-F238E27FC236}">
                <a16:creationId xmlns:a16="http://schemas.microsoft.com/office/drawing/2014/main" id="{91C27DB5-D4E5-7FC0-DCE1-7AF61A723B4B}"/>
              </a:ext>
            </a:extLst>
          </p:cNvPr>
          <p:cNvSpPr txBox="1"/>
          <p:nvPr/>
        </p:nvSpPr>
        <p:spPr>
          <a:xfrm rot="16200000">
            <a:off x="-838200" y="3046094"/>
            <a:ext cx="3480816" cy="646331"/>
          </a:xfrm>
          <a:prstGeom prst="rect">
            <a:avLst/>
          </a:prstGeom>
          <a:noFill/>
        </p:spPr>
        <p:txBody>
          <a:bodyPr wrap="square">
            <a:spAutoFit/>
          </a:bodyPr>
          <a:lstStyle/>
          <a:p>
            <a:r>
              <a:rPr lang="en-US" dirty="0"/>
              <a:t>Frankia_sp_QA3_chromosome</a:t>
            </a:r>
            <a:br>
              <a:rPr lang="en-US" dirty="0"/>
            </a:br>
            <a:r>
              <a:rPr lang="en-US" dirty="0" err="1"/>
              <a:t>dnaA</a:t>
            </a:r>
            <a:r>
              <a:rPr lang="en-US" dirty="0"/>
              <a:t> at  5628471	5630093	-</a:t>
            </a:r>
          </a:p>
        </p:txBody>
      </p:sp>
      <p:sp>
        <p:nvSpPr>
          <p:cNvPr id="10" name="TextBox 9">
            <a:extLst>
              <a:ext uri="{FF2B5EF4-FFF2-40B4-BE49-F238E27FC236}">
                <a16:creationId xmlns:a16="http://schemas.microsoft.com/office/drawing/2014/main" id="{BDD650A2-AD91-E5C7-6402-CA53752DFF75}"/>
              </a:ext>
            </a:extLst>
          </p:cNvPr>
          <p:cNvSpPr txBox="1"/>
          <p:nvPr/>
        </p:nvSpPr>
        <p:spPr>
          <a:xfrm>
            <a:off x="1097280" y="6242304"/>
            <a:ext cx="184731" cy="369332"/>
          </a:xfrm>
          <a:prstGeom prst="rect">
            <a:avLst/>
          </a:prstGeom>
          <a:noFill/>
        </p:spPr>
        <p:txBody>
          <a:bodyPr wrap="none" rtlCol="0">
            <a:spAutoFit/>
          </a:bodyPr>
          <a:lstStyle/>
          <a:p>
            <a:endParaRPr lang="en-US" dirty="0"/>
          </a:p>
        </p:txBody>
      </p:sp>
      <p:cxnSp>
        <p:nvCxnSpPr>
          <p:cNvPr id="12" name="Straight Connector 11">
            <a:extLst>
              <a:ext uri="{FF2B5EF4-FFF2-40B4-BE49-F238E27FC236}">
                <a16:creationId xmlns:a16="http://schemas.microsoft.com/office/drawing/2014/main" id="{DB737E41-DB5E-7AD1-49B2-0368A9289262}"/>
              </a:ext>
            </a:extLst>
          </p:cNvPr>
          <p:cNvCxnSpPr/>
          <p:nvPr/>
        </p:nvCxnSpPr>
        <p:spPr>
          <a:xfrm>
            <a:off x="2633472" y="1901952"/>
            <a:ext cx="83515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88A2031-69F7-F9A0-64F5-33C20C64E10C}"/>
              </a:ext>
            </a:extLst>
          </p:cNvPr>
          <p:cNvCxnSpPr>
            <a:cxnSpLocks/>
          </p:cNvCxnSpPr>
          <p:nvPr/>
        </p:nvCxnSpPr>
        <p:spPr>
          <a:xfrm flipV="1">
            <a:off x="5730240" y="-62324"/>
            <a:ext cx="0" cy="620036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062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2918-7C3B-1A7D-5F4E-B91CD578B88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619DA09F-C9B4-3DF2-DCB2-F7B3CB8E1485}"/>
              </a:ext>
            </a:extLst>
          </p:cNvPr>
          <p:cNvPicPr>
            <a:picLocks noChangeAspect="1"/>
          </p:cNvPicPr>
          <p:nvPr/>
        </p:nvPicPr>
        <p:blipFill>
          <a:blip r:embed="rId2"/>
          <a:stretch>
            <a:fillRect/>
          </a:stretch>
        </p:blipFill>
        <p:spPr>
          <a:xfrm>
            <a:off x="2075434" y="4657090"/>
            <a:ext cx="5041900" cy="1689100"/>
          </a:xfrm>
          <a:prstGeom prst="rect">
            <a:avLst/>
          </a:prstGeom>
        </p:spPr>
      </p:pic>
      <p:pic>
        <p:nvPicPr>
          <p:cNvPr id="5" name="Picture 4">
            <a:extLst>
              <a:ext uri="{FF2B5EF4-FFF2-40B4-BE49-F238E27FC236}">
                <a16:creationId xmlns:a16="http://schemas.microsoft.com/office/drawing/2014/main" id="{74011131-89AB-5F9C-1A25-608991832E24}"/>
              </a:ext>
            </a:extLst>
          </p:cNvPr>
          <p:cNvPicPr>
            <a:picLocks noChangeAspect="1"/>
          </p:cNvPicPr>
          <p:nvPr/>
        </p:nvPicPr>
        <p:blipFill>
          <a:blip r:embed="rId3"/>
          <a:stretch>
            <a:fillRect/>
          </a:stretch>
        </p:blipFill>
        <p:spPr>
          <a:xfrm>
            <a:off x="2050034" y="631190"/>
            <a:ext cx="5067300" cy="4254500"/>
          </a:xfrm>
          <a:prstGeom prst="rect">
            <a:avLst/>
          </a:prstGeom>
        </p:spPr>
      </p:pic>
      <p:pic>
        <p:nvPicPr>
          <p:cNvPr id="6" name="Picture 5">
            <a:extLst>
              <a:ext uri="{FF2B5EF4-FFF2-40B4-BE49-F238E27FC236}">
                <a16:creationId xmlns:a16="http://schemas.microsoft.com/office/drawing/2014/main" id="{1398BC35-DC18-9759-0E07-2A379F972DFB}"/>
              </a:ext>
            </a:extLst>
          </p:cNvPr>
          <p:cNvPicPr>
            <a:picLocks noChangeAspect="1"/>
          </p:cNvPicPr>
          <p:nvPr/>
        </p:nvPicPr>
        <p:blipFill>
          <a:blip r:embed="rId4"/>
          <a:stretch>
            <a:fillRect/>
          </a:stretch>
        </p:blipFill>
        <p:spPr>
          <a:xfrm>
            <a:off x="7117334" y="631190"/>
            <a:ext cx="3060700" cy="4254500"/>
          </a:xfrm>
          <a:prstGeom prst="rect">
            <a:avLst/>
          </a:prstGeom>
        </p:spPr>
      </p:pic>
      <p:pic>
        <p:nvPicPr>
          <p:cNvPr id="7" name="Picture 6">
            <a:extLst>
              <a:ext uri="{FF2B5EF4-FFF2-40B4-BE49-F238E27FC236}">
                <a16:creationId xmlns:a16="http://schemas.microsoft.com/office/drawing/2014/main" id="{6C3009B1-7E77-D1C3-A75A-12D80E50AF49}"/>
              </a:ext>
            </a:extLst>
          </p:cNvPr>
          <p:cNvPicPr>
            <a:picLocks noChangeAspect="1"/>
          </p:cNvPicPr>
          <p:nvPr/>
        </p:nvPicPr>
        <p:blipFill>
          <a:blip r:embed="rId5"/>
          <a:stretch>
            <a:fillRect/>
          </a:stretch>
        </p:blipFill>
        <p:spPr>
          <a:xfrm>
            <a:off x="7091934" y="4822190"/>
            <a:ext cx="3086100" cy="1524000"/>
          </a:xfrm>
          <a:prstGeom prst="rect">
            <a:avLst/>
          </a:prstGeom>
        </p:spPr>
      </p:pic>
      <p:sp>
        <p:nvSpPr>
          <p:cNvPr id="8" name="TextBox 7">
            <a:extLst>
              <a:ext uri="{FF2B5EF4-FFF2-40B4-BE49-F238E27FC236}">
                <a16:creationId xmlns:a16="http://schemas.microsoft.com/office/drawing/2014/main" id="{5ECD9A83-E9FF-FA8B-6CFE-229EC7C1B3B7}"/>
              </a:ext>
            </a:extLst>
          </p:cNvPr>
          <p:cNvSpPr txBox="1"/>
          <p:nvPr/>
        </p:nvSpPr>
        <p:spPr>
          <a:xfrm>
            <a:off x="4272829" y="6346190"/>
            <a:ext cx="2819105" cy="646331"/>
          </a:xfrm>
          <a:prstGeom prst="rect">
            <a:avLst/>
          </a:prstGeom>
          <a:noFill/>
        </p:spPr>
        <p:txBody>
          <a:bodyPr wrap="none" rtlCol="0">
            <a:spAutoFit/>
          </a:bodyPr>
          <a:lstStyle/>
          <a:p>
            <a:r>
              <a:rPr lang="en-US" dirty="0"/>
              <a:t>Frankia_sp_ArI3 	- strand)</a:t>
            </a:r>
          </a:p>
          <a:p>
            <a:endParaRPr lang="en-US" dirty="0"/>
          </a:p>
        </p:txBody>
      </p:sp>
      <p:sp>
        <p:nvSpPr>
          <p:cNvPr id="9" name="TextBox 8">
            <a:extLst>
              <a:ext uri="{FF2B5EF4-FFF2-40B4-BE49-F238E27FC236}">
                <a16:creationId xmlns:a16="http://schemas.microsoft.com/office/drawing/2014/main" id="{43EDBCE2-AFC0-9D7E-CA12-228233189FA8}"/>
              </a:ext>
            </a:extLst>
          </p:cNvPr>
          <p:cNvSpPr txBox="1"/>
          <p:nvPr/>
        </p:nvSpPr>
        <p:spPr>
          <a:xfrm>
            <a:off x="1414272" y="4169664"/>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0FED48CE-EA82-7283-1755-36274DCF100E}"/>
              </a:ext>
            </a:extLst>
          </p:cNvPr>
          <p:cNvSpPr txBox="1"/>
          <p:nvPr/>
        </p:nvSpPr>
        <p:spPr>
          <a:xfrm rot="16200000">
            <a:off x="212902" y="3128001"/>
            <a:ext cx="2537041" cy="369332"/>
          </a:xfrm>
          <a:prstGeom prst="rect">
            <a:avLst/>
          </a:prstGeom>
          <a:noFill/>
        </p:spPr>
        <p:txBody>
          <a:bodyPr wrap="none" rtlCol="0">
            <a:spAutoFit/>
          </a:bodyPr>
          <a:lstStyle/>
          <a:p>
            <a:r>
              <a:rPr lang="en-US" dirty="0"/>
              <a:t>Frankia_sp_QA3  - strand</a:t>
            </a:r>
          </a:p>
        </p:txBody>
      </p:sp>
    </p:spTree>
    <p:extLst>
      <p:ext uri="{BB962C8B-B14F-4D97-AF65-F5344CB8AC3E}">
        <p14:creationId xmlns:p14="http://schemas.microsoft.com/office/powerpoint/2010/main" val="699721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r>
              <a:rPr lang="en-US" altLang="en-US">
                <a:ea typeface="ＭＳ Ｐゴシック" charset="-128"/>
              </a:rPr>
              <a:t>Ribonucleotide Reductase</a:t>
            </a:r>
          </a:p>
        </p:txBody>
      </p:sp>
      <p:pic>
        <p:nvPicPr>
          <p:cNvPr id="54274" name="Picture 2" descr="HEG_graph.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69517" y="1193106"/>
            <a:ext cx="6879209" cy="489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bwMode="auto">
          <a:xfrm>
            <a:off x="8859838" y="2748788"/>
            <a:ext cx="152400" cy="152400"/>
          </a:xfrm>
          <a:prstGeom prst="rect">
            <a:avLst/>
          </a:prstGeom>
          <a:solidFill>
            <a:srgbClr val="ED1B24"/>
          </a:solidFill>
          <a:ln w="9525">
            <a:solidFill>
              <a:srgbClr val="000000"/>
            </a:solidFill>
            <a:miter lim="800000"/>
            <a:headEnd/>
            <a:tailEnd/>
          </a:ln>
          <a:effectLst>
            <a:outerShdw blurRad="40000" dist="23000" dir="5400000" rotWithShape="0">
              <a:srgbClr val="000000">
                <a:alpha val="34999"/>
              </a:srgbClr>
            </a:outerShdw>
          </a:effectLst>
        </p:spPr>
        <p:txBody>
          <a:bodyPr lIns="90715" tIns="45363" rIns="90715" bIns="45363" anchor="ctr"/>
          <a:lstStyle>
            <a:lvl1pPr defTabSz="450850" eaLnBrk="0" hangingPunct="0">
              <a:defRPr sz="2400">
                <a:solidFill>
                  <a:schemeClr val="tx1"/>
                </a:solidFill>
                <a:latin typeface="Arial" charset="0"/>
                <a:ea typeface="ＭＳ Ｐゴシック" charset="-128"/>
              </a:defRPr>
            </a:lvl1pPr>
            <a:lvl2pPr marL="742950" indent="-285750" defTabSz="450850" eaLnBrk="0" hangingPunct="0">
              <a:defRPr sz="2400">
                <a:solidFill>
                  <a:schemeClr val="tx1"/>
                </a:solidFill>
                <a:latin typeface="Arial" charset="0"/>
                <a:ea typeface="ＭＳ Ｐゴシック" charset="-128"/>
              </a:defRPr>
            </a:lvl2pPr>
            <a:lvl3pPr marL="1143000" indent="-228600" defTabSz="450850" eaLnBrk="0" hangingPunct="0">
              <a:defRPr sz="2400">
                <a:solidFill>
                  <a:schemeClr val="tx1"/>
                </a:solidFill>
                <a:latin typeface="Arial" charset="0"/>
                <a:ea typeface="ＭＳ Ｐゴシック" charset="-128"/>
              </a:defRPr>
            </a:lvl3pPr>
            <a:lvl4pPr marL="1600200" indent="-228600" defTabSz="450850" eaLnBrk="0" hangingPunct="0">
              <a:defRPr sz="2400">
                <a:solidFill>
                  <a:schemeClr val="tx1"/>
                </a:solidFill>
                <a:latin typeface="Arial" charset="0"/>
                <a:ea typeface="ＭＳ Ｐゴシック" charset="-128"/>
              </a:defRPr>
            </a:lvl4pPr>
            <a:lvl5pPr marL="2057400" indent="-228600" defTabSz="450850" eaLnBrk="0" hangingPunct="0">
              <a:defRPr sz="2400">
                <a:solidFill>
                  <a:schemeClr val="tx1"/>
                </a:solidFill>
                <a:latin typeface="Arial" charset="0"/>
                <a:ea typeface="ＭＳ Ｐゴシック" charset="-128"/>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085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5" name="Rectangle 4"/>
          <p:cNvSpPr>
            <a:spLocks noChangeAspect="1"/>
          </p:cNvSpPr>
          <p:nvPr/>
        </p:nvSpPr>
        <p:spPr bwMode="auto">
          <a:xfrm>
            <a:off x="8859838" y="3028188"/>
            <a:ext cx="152400" cy="152400"/>
          </a:xfrm>
          <a:prstGeom prst="rect">
            <a:avLst/>
          </a:prstGeom>
          <a:solidFill>
            <a:srgbClr val="FAA734"/>
          </a:solidFill>
          <a:ln w="9525">
            <a:solidFill>
              <a:srgbClr val="000000"/>
            </a:solidFill>
            <a:miter lim="800000"/>
            <a:headEnd/>
            <a:tailEnd/>
          </a:ln>
          <a:effectLst>
            <a:outerShdw blurRad="40000" dist="23000" dir="5400000" rotWithShape="0">
              <a:srgbClr val="000000">
                <a:alpha val="34999"/>
              </a:srgbClr>
            </a:outerShdw>
          </a:effectLst>
        </p:spPr>
        <p:txBody>
          <a:bodyPr lIns="90715" tIns="45363" rIns="90715" bIns="45363" anchor="ctr"/>
          <a:lstStyle>
            <a:lvl1pPr defTabSz="450850" eaLnBrk="0" hangingPunct="0">
              <a:defRPr sz="2400">
                <a:solidFill>
                  <a:schemeClr val="tx1"/>
                </a:solidFill>
                <a:latin typeface="Arial" charset="0"/>
                <a:ea typeface="ＭＳ Ｐゴシック" charset="-128"/>
              </a:defRPr>
            </a:lvl1pPr>
            <a:lvl2pPr marL="742950" indent="-285750" defTabSz="450850" eaLnBrk="0" hangingPunct="0">
              <a:defRPr sz="2400">
                <a:solidFill>
                  <a:schemeClr val="tx1"/>
                </a:solidFill>
                <a:latin typeface="Arial" charset="0"/>
                <a:ea typeface="ＭＳ Ｐゴシック" charset="-128"/>
              </a:defRPr>
            </a:lvl2pPr>
            <a:lvl3pPr marL="1143000" indent="-228600" defTabSz="450850" eaLnBrk="0" hangingPunct="0">
              <a:defRPr sz="2400">
                <a:solidFill>
                  <a:schemeClr val="tx1"/>
                </a:solidFill>
                <a:latin typeface="Arial" charset="0"/>
                <a:ea typeface="ＭＳ Ｐゴシック" charset="-128"/>
              </a:defRPr>
            </a:lvl3pPr>
            <a:lvl4pPr marL="1600200" indent="-228600" defTabSz="450850" eaLnBrk="0" hangingPunct="0">
              <a:defRPr sz="2400">
                <a:solidFill>
                  <a:schemeClr val="tx1"/>
                </a:solidFill>
                <a:latin typeface="Arial" charset="0"/>
                <a:ea typeface="ＭＳ Ｐゴシック" charset="-128"/>
              </a:defRPr>
            </a:lvl4pPr>
            <a:lvl5pPr marL="2057400" indent="-228600" defTabSz="450850" eaLnBrk="0" hangingPunct="0">
              <a:defRPr sz="2400">
                <a:solidFill>
                  <a:schemeClr val="tx1"/>
                </a:solidFill>
                <a:latin typeface="Arial" charset="0"/>
                <a:ea typeface="ＭＳ Ｐゴシック" charset="-128"/>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085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6" name="Rectangle 5"/>
          <p:cNvSpPr>
            <a:spLocks noChangeAspect="1"/>
          </p:cNvSpPr>
          <p:nvPr/>
        </p:nvSpPr>
        <p:spPr bwMode="auto">
          <a:xfrm>
            <a:off x="8859838" y="3307588"/>
            <a:ext cx="152400" cy="152400"/>
          </a:xfrm>
          <a:prstGeom prst="rect">
            <a:avLst/>
          </a:prstGeom>
          <a:solidFill>
            <a:srgbClr val="235E95"/>
          </a:solidFill>
          <a:ln w="9525">
            <a:solidFill>
              <a:srgbClr val="000000"/>
            </a:solidFill>
            <a:miter lim="800000"/>
            <a:headEnd/>
            <a:tailEnd/>
          </a:ln>
          <a:effectLst>
            <a:outerShdw blurRad="40000" dist="23000" dir="5400000" rotWithShape="0">
              <a:srgbClr val="000000">
                <a:alpha val="34999"/>
              </a:srgbClr>
            </a:outerShdw>
          </a:effectLst>
        </p:spPr>
        <p:txBody>
          <a:bodyPr lIns="90715" tIns="45363" rIns="90715" bIns="45363" anchor="ctr"/>
          <a:lstStyle>
            <a:lvl1pPr defTabSz="450850" eaLnBrk="0" hangingPunct="0">
              <a:defRPr sz="2400">
                <a:solidFill>
                  <a:schemeClr val="tx1"/>
                </a:solidFill>
                <a:latin typeface="Arial" charset="0"/>
                <a:ea typeface="ＭＳ Ｐゴシック" charset="-128"/>
              </a:defRPr>
            </a:lvl1pPr>
            <a:lvl2pPr marL="742950" indent="-285750" defTabSz="450850" eaLnBrk="0" hangingPunct="0">
              <a:defRPr sz="2400">
                <a:solidFill>
                  <a:schemeClr val="tx1"/>
                </a:solidFill>
                <a:latin typeface="Arial" charset="0"/>
                <a:ea typeface="ＭＳ Ｐゴシック" charset="-128"/>
              </a:defRPr>
            </a:lvl2pPr>
            <a:lvl3pPr marL="1143000" indent="-228600" defTabSz="450850" eaLnBrk="0" hangingPunct="0">
              <a:defRPr sz="2400">
                <a:solidFill>
                  <a:schemeClr val="tx1"/>
                </a:solidFill>
                <a:latin typeface="Arial" charset="0"/>
                <a:ea typeface="ＭＳ Ｐゴシック" charset="-128"/>
              </a:defRPr>
            </a:lvl3pPr>
            <a:lvl4pPr marL="1600200" indent="-228600" defTabSz="450850" eaLnBrk="0" hangingPunct="0">
              <a:defRPr sz="2400">
                <a:solidFill>
                  <a:schemeClr val="tx1"/>
                </a:solidFill>
                <a:latin typeface="Arial" charset="0"/>
                <a:ea typeface="ＭＳ Ｐゴシック" charset="-128"/>
              </a:defRPr>
            </a:lvl4pPr>
            <a:lvl5pPr marL="2057400" indent="-228600" defTabSz="450850" eaLnBrk="0" hangingPunct="0">
              <a:defRPr sz="2400">
                <a:solidFill>
                  <a:schemeClr val="tx1"/>
                </a:solidFill>
                <a:latin typeface="Arial" charset="0"/>
                <a:ea typeface="ＭＳ Ｐゴシック" charset="-128"/>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085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54278" name="TextBox 6"/>
          <p:cNvSpPr txBox="1">
            <a:spLocks noChangeArrowheads="1"/>
          </p:cNvSpPr>
          <p:nvPr/>
        </p:nvSpPr>
        <p:spPr bwMode="auto">
          <a:xfrm>
            <a:off x="9023350" y="2615438"/>
            <a:ext cx="16446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15" tIns="45363" rIns="90715" bIns="45363">
            <a:spAutoFit/>
          </a:bodyPr>
          <a:lstStyle>
            <a:lvl1pPr defTabSz="506413" eaLnBrk="0" hangingPunct="0">
              <a:defRPr sz="2400">
                <a:solidFill>
                  <a:schemeClr val="tx1"/>
                </a:solidFill>
                <a:latin typeface="Arial" charset="0"/>
                <a:ea typeface="ＭＳ Ｐゴシック" charset="-128"/>
              </a:defRPr>
            </a:lvl1pPr>
            <a:lvl2pPr marL="742950" indent="-285750" defTabSz="506413" eaLnBrk="0" hangingPunct="0">
              <a:defRPr sz="2400">
                <a:solidFill>
                  <a:schemeClr val="tx1"/>
                </a:solidFill>
                <a:latin typeface="Arial" charset="0"/>
                <a:ea typeface="ＭＳ Ｐゴシック" charset="-128"/>
              </a:defRPr>
            </a:lvl2pPr>
            <a:lvl3pPr marL="1143000" indent="-228600" defTabSz="506413" eaLnBrk="0" hangingPunct="0">
              <a:defRPr sz="2400">
                <a:solidFill>
                  <a:schemeClr val="tx1"/>
                </a:solidFill>
                <a:latin typeface="Arial" charset="0"/>
                <a:ea typeface="ＭＳ Ｐゴシック" charset="-128"/>
              </a:defRPr>
            </a:lvl3pPr>
            <a:lvl4pPr marL="1600200" indent="-228600" defTabSz="506413" eaLnBrk="0" hangingPunct="0">
              <a:defRPr sz="2400">
                <a:solidFill>
                  <a:schemeClr val="tx1"/>
                </a:solidFill>
                <a:latin typeface="Arial" charset="0"/>
                <a:ea typeface="ＭＳ Ｐゴシック" charset="-128"/>
              </a:defRPr>
            </a:lvl4pPr>
            <a:lvl5pPr marL="2057400" indent="-228600" defTabSz="506413" eaLnBrk="0" hangingPunct="0">
              <a:defRPr sz="2400">
                <a:solidFill>
                  <a:schemeClr val="tx1"/>
                </a:solidFill>
                <a:latin typeface="Arial" charset="0"/>
                <a:ea typeface="ＭＳ Ｐゴシック" charset="-128"/>
              </a:defRPr>
            </a:lvl5pPr>
            <a:lvl6pPr marL="2514600" indent="-228600" defTabSz="5064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64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64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6413"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64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ＭＳ Ｐゴシック" charset="-128"/>
                <a:cs typeface="+mn-cs"/>
              </a:rPr>
              <a:t>Intein</a:t>
            </a:r>
          </a:p>
          <a:p>
            <a:pPr marL="0" marR="0" lvl="0" indent="0" algn="l" defTabSz="5064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ＭＳ Ｐゴシック" charset="-128"/>
                <a:cs typeface="+mn-cs"/>
              </a:rPr>
              <a:t>Group I Introns</a:t>
            </a:r>
          </a:p>
          <a:p>
            <a:pPr marL="0" marR="0" lvl="0" indent="0" algn="l" defTabSz="5064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charset="0"/>
                <a:ea typeface="ＭＳ Ｐゴシック" charset="-128"/>
                <a:cs typeface="+mn-cs"/>
              </a:rPr>
              <a:t>Group II Introns</a:t>
            </a:r>
          </a:p>
        </p:txBody>
      </p:sp>
      <p:pic>
        <p:nvPicPr>
          <p:cNvPr id="5428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08189" y="6253164"/>
            <a:ext cx="81629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6287262A-A675-38C9-D2D9-C10F95B1396B}"/>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E2F9E084-12C6-E243-CCE4-4EC25C13566A}"/>
              </a:ext>
            </a:extLst>
          </p:cNvPr>
          <p:cNvSpPr txBox="1">
            <a:spLocks noGrp="1"/>
          </p:cNvSpPr>
          <p:nvPr>
            <p:ph type="title"/>
          </p:nvPr>
        </p:nvSpPr>
        <p:spPr>
          <a:xfrm>
            <a:off x="367732" y="121184"/>
            <a:ext cx="11824267" cy="763600"/>
          </a:xfrm>
          <a:prstGeom prst="rect">
            <a:avLst/>
          </a:prstGeom>
        </p:spPr>
        <p:txBody>
          <a:bodyPr spcFirstLastPara="1" vert="horz" wrap="square" lIns="121900" tIns="121900" rIns="121900" bIns="121900" numCol="1" anchor="t" anchorCtr="0" compatLnSpc="1">
            <a:prstTxWarp prst="textNoShape">
              <a:avLst/>
            </a:prstTxWarp>
            <a:normAutofit fontScale="90000"/>
          </a:bodyPr>
          <a:lstStyle/>
          <a:p>
            <a:pPr algn="l"/>
            <a:r>
              <a:rPr lang="en" i="1" dirty="0" err="1">
                <a:latin typeface="EB Garamond"/>
                <a:ea typeface="EB Garamond"/>
                <a:cs typeface="EB Garamond"/>
                <a:sym typeface="EB Garamond"/>
              </a:rPr>
              <a:t>Haloquadratum</a:t>
            </a:r>
            <a:r>
              <a:rPr lang="en" i="1" dirty="0">
                <a:latin typeface="EB Garamond"/>
                <a:ea typeface="EB Garamond"/>
                <a:cs typeface="EB Garamond"/>
                <a:sym typeface="EB Garamond"/>
              </a:rPr>
              <a:t> </a:t>
            </a:r>
            <a:r>
              <a:rPr lang="en" i="1" dirty="0" err="1">
                <a:latin typeface="EB Garamond"/>
                <a:ea typeface="EB Garamond"/>
                <a:cs typeface="EB Garamond"/>
                <a:sym typeface="EB Garamond"/>
              </a:rPr>
              <a:t>walsbyi</a:t>
            </a:r>
            <a:r>
              <a:rPr lang="en" i="1" dirty="0">
                <a:latin typeface="EB Garamond"/>
                <a:ea typeface="EB Garamond"/>
                <a:cs typeface="EB Garamond"/>
                <a:sym typeface="EB Garamond"/>
              </a:rPr>
              <a:t> </a:t>
            </a:r>
            <a:r>
              <a:rPr lang="en" dirty="0">
                <a:latin typeface="EB Garamond"/>
                <a:ea typeface="EB Garamond"/>
                <a:cs typeface="EB Garamond"/>
                <a:sym typeface="EB Garamond"/>
              </a:rPr>
              <a:t>DSM 16790 is quadruply invaded</a:t>
            </a:r>
            <a:endParaRPr dirty="0">
              <a:latin typeface="EB Garamond"/>
              <a:ea typeface="EB Garamond"/>
              <a:cs typeface="EB Garamond"/>
              <a:sym typeface="EB Garamond"/>
            </a:endParaRPr>
          </a:p>
        </p:txBody>
      </p:sp>
      <p:sp>
        <p:nvSpPr>
          <p:cNvPr id="63" name="Google Shape;63;p14">
            <a:extLst>
              <a:ext uri="{FF2B5EF4-FFF2-40B4-BE49-F238E27FC236}">
                <a16:creationId xmlns:a16="http://schemas.microsoft.com/office/drawing/2014/main" id="{F6160C6B-3E06-63BC-8CDB-FADE5914534A}"/>
              </a:ext>
            </a:extLst>
          </p:cNvPr>
          <p:cNvSpPr txBox="1">
            <a:spLocks noGrp="1"/>
          </p:cNvSpPr>
          <p:nvPr>
            <p:ph type="body" idx="1"/>
          </p:nvPr>
        </p:nvSpPr>
        <p:spPr>
          <a:xfrm>
            <a:off x="6047700" y="1842567"/>
            <a:ext cx="5121200" cy="3929600"/>
          </a:xfrm>
          <a:prstGeom prst="rect">
            <a:avLst/>
          </a:prstGeom>
        </p:spPr>
        <p:txBody>
          <a:bodyPr spcFirstLastPara="1" vert="horz" wrap="square" lIns="121900" tIns="121900" rIns="121900" bIns="121900" numCol="1" anchor="t" anchorCtr="0" compatLnSpc="1">
            <a:prstTxWarp prst="textNoShape">
              <a:avLst/>
            </a:prstTxWarp>
            <a:noAutofit/>
          </a:bodyPr>
          <a:lstStyle/>
          <a:p>
            <a:pPr indent="0">
              <a:buNone/>
            </a:pPr>
            <a:r>
              <a:rPr lang="en" i="1">
                <a:latin typeface="EB Garamond"/>
                <a:ea typeface="EB Garamond"/>
                <a:cs typeface="EB Garamond"/>
                <a:sym typeface="EB Garamond"/>
              </a:rPr>
              <a:t>H. walsbyi </a:t>
            </a:r>
            <a:r>
              <a:rPr lang="en">
                <a:latin typeface="EB Garamond"/>
                <a:ea typeface="EB Garamond"/>
                <a:cs typeface="EB Garamond"/>
                <a:sym typeface="EB Garamond"/>
              </a:rPr>
              <a:t>DSM 16790 (NC_008212.1) is one of few quadruply invaded strains. </a:t>
            </a:r>
            <a:endParaRPr>
              <a:latin typeface="EB Garamond"/>
              <a:ea typeface="EB Garamond"/>
              <a:cs typeface="EB Garamond"/>
              <a:sym typeface="EB Garamond"/>
            </a:endParaRPr>
          </a:p>
          <a:p>
            <a:pPr indent="0">
              <a:spcBef>
                <a:spcPts val="1600"/>
              </a:spcBef>
              <a:spcAft>
                <a:spcPts val="1600"/>
              </a:spcAft>
              <a:buNone/>
            </a:pPr>
            <a:r>
              <a:rPr lang="en">
                <a:latin typeface="EB Garamond"/>
                <a:ea typeface="EB Garamond"/>
                <a:cs typeface="EB Garamond"/>
                <a:sym typeface="EB Garamond"/>
              </a:rPr>
              <a:t>Mini inteins are present at sites </a:t>
            </a:r>
            <a:r>
              <a:rPr lang="en">
                <a:solidFill>
                  <a:srgbClr val="F1C232"/>
                </a:solidFill>
                <a:latin typeface="EB Garamond"/>
                <a:ea typeface="EB Garamond"/>
                <a:cs typeface="EB Garamond"/>
                <a:sym typeface="EB Garamond"/>
              </a:rPr>
              <a:t>cdc21-a</a:t>
            </a:r>
            <a:r>
              <a:rPr lang="en">
                <a:latin typeface="EB Garamond"/>
                <a:ea typeface="EB Garamond"/>
                <a:cs typeface="EB Garamond"/>
                <a:sym typeface="EB Garamond"/>
              </a:rPr>
              <a:t> and </a:t>
            </a:r>
            <a:r>
              <a:rPr lang="en">
                <a:solidFill>
                  <a:srgbClr val="03D1D1"/>
                </a:solidFill>
                <a:latin typeface="EB Garamond"/>
                <a:ea typeface="EB Garamond"/>
                <a:cs typeface="EB Garamond"/>
                <a:sym typeface="EB Garamond"/>
              </a:rPr>
              <a:t>cdc21-d</a:t>
            </a:r>
            <a:r>
              <a:rPr lang="en">
                <a:latin typeface="EB Garamond"/>
                <a:ea typeface="EB Garamond"/>
                <a:cs typeface="EB Garamond"/>
                <a:sym typeface="EB Garamond"/>
              </a:rPr>
              <a:t>. Full inteins are present at sites </a:t>
            </a:r>
            <a:r>
              <a:rPr lang="en">
                <a:solidFill>
                  <a:srgbClr val="BEABF5"/>
                </a:solidFill>
                <a:latin typeface="EB Garamond"/>
                <a:ea typeface="EB Garamond"/>
                <a:cs typeface="EB Garamond"/>
                <a:sym typeface="EB Garamond"/>
              </a:rPr>
              <a:t>cdc21-b</a:t>
            </a:r>
            <a:r>
              <a:rPr lang="en">
                <a:latin typeface="EB Garamond"/>
                <a:ea typeface="EB Garamond"/>
                <a:cs typeface="EB Garamond"/>
                <a:sym typeface="EB Garamond"/>
              </a:rPr>
              <a:t> and </a:t>
            </a:r>
            <a:r>
              <a:rPr lang="en">
                <a:solidFill>
                  <a:srgbClr val="FFA17B"/>
                </a:solidFill>
                <a:latin typeface="EB Garamond"/>
                <a:ea typeface="EB Garamond"/>
                <a:cs typeface="EB Garamond"/>
                <a:sym typeface="EB Garamond"/>
              </a:rPr>
              <a:t>cdc21-c</a:t>
            </a:r>
            <a:r>
              <a:rPr lang="en">
                <a:latin typeface="EB Garamond"/>
                <a:ea typeface="EB Garamond"/>
                <a:cs typeface="EB Garamond"/>
                <a:sym typeface="EB Garamond"/>
              </a:rPr>
              <a:t>. </a:t>
            </a:r>
            <a:endParaRPr>
              <a:latin typeface="EB Garamond"/>
              <a:ea typeface="EB Garamond"/>
              <a:cs typeface="EB Garamond"/>
              <a:sym typeface="EB Garamond"/>
            </a:endParaRPr>
          </a:p>
        </p:txBody>
      </p:sp>
      <p:sp>
        <p:nvSpPr>
          <p:cNvPr id="64" name="Google Shape;64;p14">
            <a:extLst>
              <a:ext uri="{FF2B5EF4-FFF2-40B4-BE49-F238E27FC236}">
                <a16:creationId xmlns:a16="http://schemas.microsoft.com/office/drawing/2014/main" id="{B1E7DAA7-8EC6-B5D8-F81F-3EC46144BBFF}"/>
              </a:ext>
            </a:extLst>
          </p:cNvPr>
          <p:cNvSpPr txBox="1"/>
          <p:nvPr/>
        </p:nvSpPr>
        <p:spPr>
          <a:xfrm>
            <a:off x="367733" y="1356967"/>
            <a:ext cx="4563200" cy="4918229"/>
          </a:xfrm>
          <a:prstGeom prst="rect">
            <a:avLst/>
          </a:prstGeom>
          <a:noFill/>
          <a:ln>
            <a:noFill/>
          </a:ln>
        </p:spPr>
        <p:txBody>
          <a:bodyPr spcFirstLastPara="1" wrap="square" lIns="121900" tIns="121900" rIns="121900" bIns="121900" anchor="t" anchorCtr="0">
            <a:spAutoFit/>
          </a:bodyPr>
          <a:lstStyle/>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1"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&gt;WP_011572831.1 ATP-dependent DNA helicase [Haloquadratum walsbyi]</a:t>
            </a:r>
            <a:endParaRPr kumimoji="0" sz="800" b="1"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MAQAPQDPQDLTDRFIQFYRKYYRDDIGTLAQQFPHEKRSLYIDYHDLYAFDVELAEDYRREPDQLREYA</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EEALRLYDLPADVKLGRAHVRMRSLPDTVDIRNIRVHDDHIGHLIAVQGIVRKATDVRPKITEAAFECQR</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CGTMTYIPQSDSGFQEPHECQGCERQGPFDVDFDQSEFIDAQKVRVQESPEGLRGGETPQSIDVDLEDDA</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TGAVTAGDHVTTTGVLHIEQQTSGNEKTPIFDIYMDGRSVEIEDEEFDDMDITDEDVAEIVELSNDPDIY</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EKMVESVAPSIYGYDEEKLAMILQLFSGVTKHLPDGSRIRGDLHMLLIGDPGTGK</a:t>
            </a:r>
            <a:r>
              <a:rPr kumimoji="0" lang="en" sz="800" b="0" i="0" u="none" strike="noStrike" kern="1200" cap="none" spc="0" normalizeH="0" baseline="0" noProof="0">
                <a:ln>
                  <a:noFill/>
                </a:ln>
                <a:solidFill>
                  <a:srgbClr val="000000"/>
                </a:solidFill>
                <a:effectLst/>
                <a:highlight>
                  <a:srgbClr val="FFE848"/>
                </a:highlight>
                <a:uLnTx/>
                <a:uFillTx/>
                <a:latin typeface="Courier New"/>
                <a:ea typeface="Courier New"/>
                <a:cs typeface="Courier New"/>
                <a:sym typeface="Courier New"/>
              </a:rPr>
              <a:t>CVSGETDIALVEGKT</a:t>
            </a:r>
            <a:endParaRPr kumimoji="0" sz="800" b="0" i="0" u="none" strike="noStrike" kern="1200" cap="none" spc="0" normalizeH="0" baseline="0" noProof="0">
              <a:ln>
                <a:noFill/>
              </a:ln>
              <a:solidFill>
                <a:srgbClr val="000000"/>
              </a:solidFill>
              <a:effectLst/>
              <a:highlight>
                <a:srgbClr val="FFE848"/>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E848"/>
                </a:highlight>
                <a:uLnTx/>
                <a:uFillTx/>
                <a:latin typeface="Courier New"/>
                <a:ea typeface="Courier New"/>
                <a:cs typeface="Courier New"/>
                <a:sym typeface="Courier New"/>
              </a:rPr>
              <a:t>ATIGELVESALTDPKPVDDGVWDTADFTVTSAIETGELIERDVTRVWKRQSPETMRQIQIAGGRSVTVTP</a:t>
            </a:r>
            <a:endParaRPr kumimoji="0" sz="800" b="0" i="0" u="none" strike="noStrike" kern="1200" cap="none" spc="0" normalizeH="0" baseline="0" noProof="0">
              <a:ln>
                <a:noFill/>
              </a:ln>
              <a:solidFill>
                <a:srgbClr val="000000"/>
              </a:solidFill>
              <a:effectLst/>
              <a:highlight>
                <a:srgbClr val="FFE848"/>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E848"/>
                </a:highlight>
                <a:uLnTx/>
                <a:uFillTx/>
                <a:latin typeface="Courier New"/>
                <a:ea typeface="Courier New"/>
                <a:cs typeface="Courier New"/>
                <a:sym typeface="Courier New"/>
              </a:rPr>
              <a:t>SHPVFVEHNGSYTARRADSLSAGESVAIADDVADSHPISVDNTANTLNPRSMSTPGITTDGGLYRTGSDG</a:t>
            </a:r>
            <a:endParaRPr kumimoji="0" sz="800" b="0" i="0" u="none" strike="noStrike" kern="1200" cap="none" spc="0" normalizeH="0" baseline="0" noProof="0">
              <a:ln>
                <a:noFill/>
              </a:ln>
              <a:solidFill>
                <a:srgbClr val="000000"/>
              </a:solidFill>
              <a:effectLst/>
              <a:highlight>
                <a:srgbClr val="FFE848"/>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E848"/>
                </a:highlight>
                <a:uLnTx/>
                <a:uFillTx/>
                <a:latin typeface="Courier New"/>
                <a:ea typeface="Courier New"/>
                <a:cs typeface="Courier New"/>
                <a:sym typeface="Courier New"/>
              </a:rPr>
              <a:t>GIVHAEVGKEDVTDCLTTDRITAVKTVTPTAEWVYDLEVEGTHAYLTNGVLSHN</a:t>
            </a: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SAMLQYIRNIAPRSVY</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TSGKGSSSAGL</a:t>
            </a: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CVTGETRIHTTDGFVPLKQLATQHHPKKVTTETAAAYERELYTVDPTTQSAEVTQSKSS</a:t>
            </a:r>
            <a:endParaRPr kumimoji="0"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HVWRMPEKHCRRIRTASGKQLEASVNTPVLTVDDAEIKWKPISAIESNDSVVIPQYNNVERSSVSITDIF</a:t>
            </a:r>
            <a:endParaRPr kumimoji="0"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EFTQEQLKLTEKSITILRTEIVSQYQNIAAAADALNIDVNSVEALITGQPVVSDVIDRVCDAISVSSEDI</a:t>
            </a:r>
            <a:endParaRPr kumimoji="0"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TIHHVIGPTGTAIELPEVLNDDLLYLLGAAFACGNIMTGETCEERWIQFHAPEESIRSHIIDAAVATFGS</a:t>
            </a:r>
            <a:endParaRPr kumimoji="0"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ESIQTDTEQANTVQVISATVTRLFETLGLEQITDAAPREIHPRLTAVSGADAFIRGLFDTGGRIDNKNTP</a:t>
            </a:r>
            <a:endParaRPr kumimoji="0"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QIAIGTASEPLAEQIQLLLETYGIGSCRDTGDQSHTGTSTTQGQYLTLTGSDAQAYRTTIGTRTDSGSSW</a:t>
            </a:r>
            <a:endParaRPr kumimoji="0"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DRQVSSSHADSEPSVRSTTTDTRKRTDMHEHEIISAGDVSTVSSVESDGGTPQMPRSNIEPQSIGYDYES</a:t>
            </a:r>
            <a:endParaRPr kumimoji="0"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BEABF5"/>
                </a:highlight>
                <a:uLnTx/>
                <a:uFillTx/>
                <a:latin typeface="Courier New"/>
                <a:ea typeface="Courier New"/>
                <a:cs typeface="Courier New"/>
                <a:sym typeface="Courier New"/>
              </a:rPr>
              <a:t>SRVNEIQTETVVEAVNTGKKEVFDLTVPNTQNFIGGGIVTHN</a:t>
            </a: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TAAAVRDDFGDGQQWTLEAGALVLADKG</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IAAVDELDKMR</a:t>
            </a:r>
            <a:r>
              <a:rPr kumimoji="0" lang="en" sz="800" b="0" i="0" u="none" strike="noStrike" kern="1200" cap="none" spc="0" normalizeH="0" baseline="0" noProof="0">
                <a:ln>
                  <a:noFill/>
                </a:ln>
                <a:solidFill>
                  <a:srgbClr val="000000"/>
                </a:solidFill>
                <a:effectLst/>
                <a:highlight>
                  <a:srgbClr val="00FFFF"/>
                </a:highlight>
                <a:uLnTx/>
                <a:uFillTx/>
                <a:latin typeface="Courier New"/>
                <a:ea typeface="Courier New"/>
                <a:cs typeface="Courier New"/>
                <a:sym typeface="Courier New"/>
              </a:rPr>
              <a:t>CVTGETLVSLADGRHVPIASLATDASKTGTIESKPDGVGRTIRGIDDLTVWTMTENKQL</a:t>
            </a:r>
            <a:endParaRPr kumimoji="0" sz="800" b="0" i="0" u="none" strike="noStrike" kern="1200" cap="none" spc="0" normalizeH="0" baseline="0" noProof="0">
              <a:ln>
                <a:noFill/>
              </a:ln>
              <a:solidFill>
                <a:srgbClr val="000000"/>
              </a:solidFill>
              <a:effectLst/>
              <a:highlight>
                <a:srgbClr val="00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00FFFF"/>
                </a:highlight>
                <a:uLnTx/>
                <a:uFillTx/>
                <a:latin typeface="Courier New"/>
                <a:ea typeface="Courier New"/>
                <a:cs typeface="Courier New"/>
                <a:sym typeface="Courier New"/>
              </a:rPr>
              <a:t>TGRPVTAIHQYDSPDTLWQITLSDGSEVTTTADHPFIIINRDGVHECPAKHLSENDEVYTPADGYTASTS</a:t>
            </a:r>
            <a:endParaRPr kumimoji="0" sz="800" b="0" i="0" u="none" strike="noStrike" kern="1200" cap="none" spc="0" normalizeH="0" baseline="0" noProof="0">
              <a:ln>
                <a:noFill/>
              </a:ln>
              <a:solidFill>
                <a:srgbClr val="000000"/>
              </a:solidFill>
              <a:effectLst/>
              <a:highlight>
                <a:srgbClr val="00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00FFFF"/>
                </a:highlight>
                <a:uLnTx/>
                <a:uFillTx/>
                <a:latin typeface="Courier New"/>
                <a:ea typeface="Courier New"/>
                <a:cs typeface="Courier New"/>
                <a:sym typeface="Courier New"/>
              </a:rPr>
              <a:t>DITPDSETSSDSLPDGGITQTRTNQYSSHRCDADLSDDELLDITTKTIKSIETVHPSDGTDVYDLTVSGT</a:t>
            </a:r>
            <a:endParaRPr kumimoji="0" sz="800" b="0" i="0" u="none" strike="noStrike" kern="1200" cap="none" spc="0" normalizeH="0" baseline="0" noProof="0">
              <a:ln>
                <a:noFill/>
              </a:ln>
              <a:solidFill>
                <a:srgbClr val="000000"/>
              </a:solidFill>
              <a:effectLst/>
              <a:highlight>
                <a:srgbClr val="00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00FFFF"/>
                </a:highlight>
                <a:uLnTx/>
                <a:uFillTx/>
                <a:latin typeface="Courier New"/>
                <a:ea typeface="Courier New"/>
                <a:cs typeface="Courier New"/>
                <a:sym typeface="Courier New"/>
              </a:rPr>
              <a:t>HNFVANGMIVHN</a:t>
            </a: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SEDRSAMHEALEQQ</a:t>
            </a: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SYHPRSEVLLADGQRIDIGTFVDSRIEKNNANVIDGINCEILPV</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DDIDVYTVDTDTGSASTVSIDRVSRHPAPSEFIRVKFSNGRSVLVTPEHPMFIDDGSETKTVQANALSGG</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EFVPAPHHLPGVNTDASSVSDDINDVSTIRTHVRSRARAKAEVEVRATDGEFKLIDAAQTLGIITAVGKV</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SVDAPERGIIVDMDRTVDSSKDSINNVLGSVIPSNDNDSITRVQDTGSTGNQWRWSVNTFIERMIEIAPA</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VTADRPNRRVPDAVLGGSEAVVQQFLTGVIIAAGRILDETIRIYASSNELACDYADAFLRLGITASVEDG</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PAEIAAQTVIKCDSDYERACGMFDISSSRTTPSDTSSQNNQSSVTAQNEDTHQTTSHEILPSGIADELQS</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IRQLLNIPASEQLASITAGDDGIALSIARAEINLLRDHIETLRMDTENVSIGRDDCVTPTISSSSKYKYA</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KNSITSDENLQLFGQSQAQLSERTKTTESSSISASTDLVSIPANISENRLVAATQRLDEVETRCNRRYHR</a:t>
            </a:r>
            <a:endParaRPr kumimoji="0"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A17B"/>
                </a:highlight>
                <a:uLnTx/>
                <a:uFillTx/>
                <a:latin typeface="Courier New"/>
                <a:ea typeface="Courier New"/>
                <a:cs typeface="Courier New"/>
                <a:sym typeface="Courier New"/>
              </a:rPr>
              <a:t>VIAVDTVSNAGPHACEWVYDITVEPTNTFISSGVVLHN</a:t>
            </a: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SISVSKAGINATLKSRCSLLGAANPKYGRFDQ</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YEPIGEQIDLEPALISRFDLIFTVTDEPDPDADAKLADHIINTNYAGELHTQKANIPNSEFTDGEVESAT</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AEVTPTIDAELLRKYVAYARRNCYPTMTDDAQDVIRKFYVDFRAKGADDDAPVPVTARKLEALVRLSEAS</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ARLRLSDTVEQEDAKRVTSIVESCLRDIGMDPETGEFDADIVETGTSKNQRDRIKNLKHLIENIEADYDD</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a:p>
            <a:pPr marL="0" marR="0" lvl="0" indent="0" algn="l" defTabSz="448652" rtl="0" eaLnBrk="1" fontAlgn="base" latinLnBrk="0" hangingPunct="1">
              <a:lnSpc>
                <a:spcPct val="115000"/>
              </a:lnSpc>
              <a:spcBef>
                <a:spcPts val="0"/>
              </a:spcBef>
              <a:spcAft>
                <a:spcPts val="0"/>
              </a:spcAft>
              <a:buClrTx/>
              <a:buSzTx/>
              <a:buFontTx/>
              <a:buNone/>
              <a:tabLst/>
              <a:defRPr/>
            </a:pPr>
            <a:r>
              <a:rPr kumimoji="0" lang="en"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rPr>
              <a:t>GAPVDEVIEQAISELGLSESKAEGEIENLRAKGEVYEPRTGSLRTT</a:t>
            </a:r>
            <a:endParaRPr kumimoji="0" sz="800" b="0" i="0" u="none" strike="noStrike" kern="1200" cap="none" spc="0" normalizeH="0" baseline="0" noProof="0">
              <a:ln>
                <a:noFill/>
              </a:ln>
              <a:solidFill>
                <a:srgbClr val="000000"/>
              </a:solidFill>
              <a:effectLst/>
              <a:highlight>
                <a:srgbClr val="FFFFFF"/>
              </a:highlight>
              <a:uLnTx/>
              <a:uFillTx/>
              <a:latin typeface="Courier New"/>
              <a:ea typeface="Courier New"/>
              <a:cs typeface="Courier New"/>
              <a:sym typeface="Courier New"/>
            </a:endParaRPr>
          </a:p>
        </p:txBody>
      </p:sp>
      <p:pic>
        <p:nvPicPr>
          <p:cNvPr id="65" name="Google Shape;65;p14">
            <a:extLst>
              <a:ext uri="{FF2B5EF4-FFF2-40B4-BE49-F238E27FC236}">
                <a16:creationId xmlns:a16="http://schemas.microsoft.com/office/drawing/2014/main" id="{8EEF2FB3-A7A2-05F9-12F7-A702A751C64B}"/>
              </a:ext>
            </a:extLst>
          </p:cNvPr>
          <p:cNvPicPr preferRelativeResize="0"/>
          <p:nvPr/>
        </p:nvPicPr>
        <p:blipFill rotWithShape="1">
          <a:blip r:embed="rId3">
            <a:alphaModFix/>
          </a:blip>
          <a:srcRect l="2541" r="77851" b="57274"/>
          <a:stretch/>
        </p:blipFill>
        <p:spPr>
          <a:xfrm>
            <a:off x="4809867" y="2508933"/>
            <a:ext cx="1428500" cy="1968267"/>
          </a:xfrm>
          <a:prstGeom prst="rect">
            <a:avLst/>
          </a:prstGeom>
          <a:noFill/>
          <a:ln>
            <a:noFill/>
          </a:ln>
        </p:spPr>
      </p:pic>
    </p:spTree>
    <p:extLst>
      <p:ext uri="{BB962C8B-B14F-4D97-AF65-F5344CB8AC3E}">
        <p14:creationId xmlns:p14="http://schemas.microsoft.com/office/powerpoint/2010/main" val="11860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99E0-30BC-FBD1-55E4-72C86ED596F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73C4835-DB52-9234-A21E-2C0DBB01643A}"/>
              </a:ext>
            </a:extLst>
          </p:cNvPr>
          <p:cNvPicPr>
            <a:picLocks noChangeAspect="1"/>
          </p:cNvPicPr>
          <p:nvPr/>
        </p:nvPicPr>
        <p:blipFill rotWithShape="1">
          <a:blip r:embed="rId3"/>
          <a:srcRect l="8552" t="4715"/>
          <a:stretch/>
        </p:blipFill>
        <p:spPr>
          <a:xfrm rot="16200000">
            <a:off x="4125009" y="-1499256"/>
            <a:ext cx="4700519" cy="11433463"/>
          </a:xfrm>
          <a:prstGeom prst="rect">
            <a:avLst/>
          </a:prstGeom>
        </p:spPr>
      </p:pic>
      <p:pic>
        <p:nvPicPr>
          <p:cNvPr id="6" name="Picture 5">
            <a:extLst>
              <a:ext uri="{FF2B5EF4-FFF2-40B4-BE49-F238E27FC236}">
                <a16:creationId xmlns:a16="http://schemas.microsoft.com/office/drawing/2014/main" id="{67A783C1-BEAC-94DA-E54F-2B24F290BCB5}"/>
              </a:ext>
            </a:extLst>
          </p:cNvPr>
          <p:cNvPicPr>
            <a:picLocks noChangeAspect="1"/>
          </p:cNvPicPr>
          <p:nvPr/>
        </p:nvPicPr>
        <p:blipFill>
          <a:blip r:embed="rId4"/>
          <a:stretch>
            <a:fillRect/>
          </a:stretch>
        </p:blipFill>
        <p:spPr>
          <a:xfrm rot="5400000">
            <a:off x="10535858" y="-33241"/>
            <a:ext cx="1026284" cy="1985427"/>
          </a:xfrm>
          <a:prstGeom prst="rect">
            <a:avLst/>
          </a:prstGeom>
        </p:spPr>
      </p:pic>
      <p:pic>
        <p:nvPicPr>
          <p:cNvPr id="7" name="Picture 6">
            <a:extLst>
              <a:ext uri="{FF2B5EF4-FFF2-40B4-BE49-F238E27FC236}">
                <a16:creationId xmlns:a16="http://schemas.microsoft.com/office/drawing/2014/main" id="{1EFECCD0-5C4C-291F-8572-9F3C4D010C93}"/>
              </a:ext>
            </a:extLst>
          </p:cNvPr>
          <p:cNvPicPr>
            <a:picLocks noChangeAspect="1"/>
          </p:cNvPicPr>
          <p:nvPr/>
        </p:nvPicPr>
        <p:blipFill>
          <a:blip r:embed="rId5"/>
          <a:stretch>
            <a:fillRect/>
          </a:stretch>
        </p:blipFill>
        <p:spPr>
          <a:xfrm rot="5400000">
            <a:off x="-2974252" y="3243930"/>
            <a:ext cx="6664992" cy="405729"/>
          </a:xfrm>
          <a:prstGeom prst="rect">
            <a:avLst/>
          </a:prstGeom>
        </p:spPr>
      </p:pic>
      <p:sp>
        <p:nvSpPr>
          <p:cNvPr id="8" name="TextBox 7">
            <a:extLst>
              <a:ext uri="{FF2B5EF4-FFF2-40B4-BE49-F238E27FC236}">
                <a16:creationId xmlns:a16="http://schemas.microsoft.com/office/drawing/2014/main" id="{CE60B500-3AA9-1E41-D5E1-388041F3BA85}"/>
              </a:ext>
            </a:extLst>
          </p:cNvPr>
          <p:cNvSpPr txBox="1"/>
          <p:nvPr/>
        </p:nvSpPr>
        <p:spPr>
          <a:xfrm>
            <a:off x="1143000" y="139686"/>
            <a:ext cx="8101192" cy="1077218"/>
          </a:xfrm>
          <a:prstGeom prst="rect">
            <a:avLst/>
          </a:prstGeom>
          <a:noFill/>
        </p:spPr>
        <p:txBody>
          <a:bodyPr wrap="none" rtlCol="0">
            <a:spAutoFit/>
          </a:bodyPr>
          <a:lstStyle/>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charset="0"/>
                <a:ea typeface="ＭＳ Ｐゴシック" charset="0"/>
                <a:cs typeface="+mn-cs"/>
              </a:rPr>
              <a:t>cdc21 extein (aka mcm2) phylogeny  in Haloarchaea - </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mn-cs"/>
              </a:rPr>
              <a:t>  </a:t>
            </a:r>
          </a:p>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mn-cs"/>
              </a:rPr>
              <a:t>intein presence at the four insertion sites is color coded</a:t>
            </a:r>
            <a:b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mn-cs"/>
              </a:rPr>
            </a:b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mn-cs"/>
              </a:rPr>
              <a:t>large inteins and small inteins are indicated by upper and lower case characters </a:t>
            </a:r>
          </a:p>
        </p:txBody>
      </p:sp>
      <p:cxnSp>
        <p:nvCxnSpPr>
          <p:cNvPr id="10" name="Straight Arrow Connector 9">
            <a:extLst>
              <a:ext uri="{FF2B5EF4-FFF2-40B4-BE49-F238E27FC236}">
                <a16:creationId xmlns:a16="http://schemas.microsoft.com/office/drawing/2014/main" id="{244666B7-3D47-BA7B-AF13-AE9D890AE082}"/>
              </a:ext>
            </a:extLst>
          </p:cNvPr>
          <p:cNvCxnSpPr/>
          <p:nvPr/>
        </p:nvCxnSpPr>
        <p:spPr bwMode="auto">
          <a:xfrm>
            <a:off x="1444337" y="1496292"/>
            <a:ext cx="0" cy="446809"/>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134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951DC-CBFB-5440-928C-B80B3857329F}"/>
              </a:ext>
            </a:extLst>
          </p:cNvPr>
          <p:cNvPicPr>
            <a:picLocks noChangeAspect="1"/>
          </p:cNvPicPr>
          <p:nvPr/>
        </p:nvPicPr>
        <p:blipFill>
          <a:blip r:embed="rId2"/>
          <a:stretch>
            <a:fillRect/>
          </a:stretch>
        </p:blipFill>
        <p:spPr>
          <a:xfrm>
            <a:off x="2167308" y="1315906"/>
            <a:ext cx="3093577" cy="4275274"/>
          </a:xfrm>
          <a:prstGeom prst="rect">
            <a:avLst/>
          </a:prstGeom>
        </p:spPr>
      </p:pic>
      <p:pic>
        <p:nvPicPr>
          <p:cNvPr id="3" name="Picture 2">
            <a:extLst>
              <a:ext uri="{FF2B5EF4-FFF2-40B4-BE49-F238E27FC236}">
                <a16:creationId xmlns:a16="http://schemas.microsoft.com/office/drawing/2014/main" id="{3D22A47B-A016-D74D-82E8-C62C862EB5AE}"/>
              </a:ext>
            </a:extLst>
          </p:cNvPr>
          <p:cNvPicPr>
            <a:picLocks noChangeAspect="1"/>
          </p:cNvPicPr>
          <p:nvPr/>
        </p:nvPicPr>
        <p:blipFill>
          <a:blip r:embed="rId3"/>
          <a:stretch>
            <a:fillRect/>
          </a:stretch>
        </p:blipFill>
        <p:spPr>
          <a:xfrm>
            <a:off x="5797351" y="1875639"/>
            <a:ext cx="4728476" cy="3654573"/>
          </a:xfrm>
          <a:prstGeom prst="rect">
            <a:avLst/>
          </a:prstGeom>
        </p:spPr>
      </p:pic>
      <p:cxnSp>
        <p:nvCxnSpPr>
          <p:cNvPr id="5" name="Straight Connector 4">
            <a:extLst>
              <a:ext uri="{FF2B5EF4-FFF2-40B4-BE49-F238E27FC236}">
                <a16:creationId xmlns:a16="http://schemas.microsoft.com/office/drawing/2014/main" id="{E0CA4C3A-BB7B-0E4D-B7F2-9526E8450CD4}"/>
              </a:ext>
            </a:extLst>
          </p:cNvPr>
          <p:cNvCxnSpPr>
            <a:cxnSpLocks/>
          </p:cNvCxnSpPr>
          <p:nvPr/>
        </p:nvCxnSpPr>
        <p:spPr>
          <a:xfrm>
            <a:off x="5989884" y="750900"/>
            <a:ext cx="0" cy="629785"/>
          </a:xfrm>
          <a:prstGeom prst="line">
            <a:avLst/>
          </a:prstGeom>
        </p:spPr>
        <p:style>
          <a:lnRef idx="1">
            <a:schemeClr val="accent1"/>
          </a:lnRef>
          <a:fillRef idx="0">
            <a:schemeClr val="accent1"/>
          </a:fillRef>
          <a:effectRef idx="0">
            <a:schemeClr val="accent1"/>
          </a:effectRef>
          <a:fontRef idx="minor">
            <a:schemeClr val="tx1"/>
          </a:fontRef>
        </p:style>
      </p:cxnSp>
      <p:sp>
        <p:nvSpPr>
          <p:cNvPr id="6" name="Curved Left Arrow 5">
            <a:extLst>
              <a:ext uri="{FF2B5EF4-FFF2-40B4-BE49-F238E27FC236}">
                <a16:creationId xmlns:a16="http://schemas.microsoft.com/office/drawing/2014/main" id="{3BD2C634-1E5D-FF48-9BC7-39EA9A6360A5}"/>
              </a:ext>
            </a:extLst>
          </p:cNvPr>
          <p:cNvSpPr/>
          <p:nvPr/>
        </p:nvSpPr>
        <p:spPr>
          <a:xfrm rot="5400000">
            <a:off x="5938411" y="1085795"/>
            <a:ext cx="102946" cy="357282"/>
          </a:xfrm>
          <a:prstGeom prst="curvedLeftArrow">
            <a:avLst>
              <a:gd name="adj1" fmla="val 32457"/>
              <a:gd name="adj2" fmla="val 64792"/>
              <a:gd name="adj3" fmla="val 39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D3F9B0DD-3A96-E048-9390-409E42E1DFC8}"/>
              </a:ext>
            </a:extLst>
          </p:cNvPr>
          <p:cNvSpPr txBox="1"/>
          <p:nvPr/>
        </p:nvSpPr>
        <p:spPr>
          <a:xfrm>
            <a:off x="5767015" y="1432536"/>
            <a:ext cx="861133" cy="477054"/>
          </a:xfrm>
          <a:prstGeom prst="rect">
            <a:avLst/>
          </a:prstGeom>
          <a:noFill/>
        </p:spPr>
        <p:txBody>
          <a:bodyPr wrap="none" rtlCol="0">
            <a:spAutoFit/>
          </a:bodyPr>
          <a:lstStyle/>
          <a:p>
            <a:r>
              <a:rPr lang="en-US" dirty="0">
                <a:latin typeface="Avenir" panose="02000503020000020003" pitchFamily="2" charset="0"/>
              </a:rPr>
              <a:t>90°</a:t>
            </a:r>
          </a:p>
        </p:txBody>
      </p:sp>
      <p:sp>
        <p:nvSpPr>
          <p:cNvPr id="9" name="TextBox 8">
            <a:extLst>
              <a:ext uri="{FF2B5EF4-FFF2-40B4-BE49-F238E27FC236}">
                <a16:creationId xmlns:a16="http://schemas.microsoft.com/office/drawing/2014/main" id="{760743C1-BE34-7C4A-A9DD-B8AD9027DCB8}"/>
              </a:ext>
            </a:extLst>
          </p:cNvPr>
          <p:cNvSpPr txBox="1"/>
          <p:nvPr/>
        </p:nvSpPr>
        <p:spPr>
          <a:xfrm>
            <a:off x="3071828" y="1131240"/>
            <a:ext cx="1942519" cy="477054"/>
          </a:xfrm>
          <a:prstGeom prst="rect">
            <a:avLst/>
          </a:prstGeom>
          <a:noFill/>
        </p:spPr>
        <p:txBody>
          <a:bodyPr wrap="none" rtlCol="0">
            <a:spAutoFit/>
          </a:bodyPr>
          <a:lstStyle/>
          <a:p>
            <a:r>
              <a:rPr lang="en-US" dirty="0">
                <a:latin typeface="Avenir" panose="02000503020000020003" pitchFamily="2" charset="0"/>
              </a:rPr>
              <a:t>“front” view</a:t>
            </a:r>
          </a:p>
        </p:txBody>
      </p:sp>
      <p:sp>
        <p:nvSpPr>
          <p:cNvPr id="10" name="TextBox 9">
            <a:extLst>
              <a:ext uri="{FF2B5EF4-FFF2-40B4-BE49-F238E27FC236}">
                <a16:creationId xmlns:a16="http://schemas.microsoft.com/office/drawing/2014/main" id="{45C0665C-35A8-D241-9EB0-85B1AD2F8676}"/>
              </a:ext>
            </a:extLst>
          </p:cNvPr>
          <p:cNvSpPr txBox="1"/>
          <p:nvPr/>
        </p:nvSpPr>
        <p:spPr>
          <a:xfrm>
            <a:off x="7296274" y="1131240"/>
            <a:ext cx="1840568" cy="477054"/>
          </a:xfrm>
          <a:prstGeom prst="rect">
            <a:avLst/>
          </a:prstGeom>
          <a:noFill/>
        </p:spPr>
        <p:txBody>
          <a:bodyPr wrap="none" rtlCol="0">
            <a:spAutoFit/>
          </a:bodyPr>
          <a:lstStyle/>
          <a:p>
            <a:r>
              <a:rPr lang="en-US" dirty="0">
                <a:latin typeface="Avenir" panose="02000503020000020003" pitchFamily="2" charset="0"/>
              </a:rPr>
              <a:t>“side” view</a:t>
            </a:r>
          </a:p>
        </p:txBody>
      </p:sp>
      <p:sp>
        <p:nvSpPr>
          <p:cNvPr id="11" name="TextBox 10">
            <a:extLst>
              <a:ext uri="{FF2B5EF4-FFF2-40B4-BE49-F238E27FC236}">
                <a16:creationId xmlns:a16="http://schemas.microsoft.com/office/drawing/2014/main" id="{65D88698-2C17-0B4E-AD36-2BF62D257396}"/>
              </a:ext>
            </a:extLst>
          </p:cNvPr>
          <p:cNvSpPr txBox="1"/>
          <p:nvPr/>
        </p:nvSpPr>
        <p:spPr>
          <a:xfrm>
            <a:off x="2087920" y="224459"/>
            <a:ext cx="8161209" cy="461665"/>
          </a:xfrm>
          <a:prstGeom prst="rect">
            <a:avLst/>
          </a:prstGeom>
          <a:noFill/>
        </p:spPr>
        <p:txBody>
          <a:bodyPr wrap="none" rtlCol="0">
            <a:spAutoFit/>
          </a:bodyPr>
          <a:lstStyle/>
          <a:p>
            <a:r>
              <a:rPr lang="en-US" sz="2400" dirty="0">
                <a:latin typeface="Avenir" panose="02000503020000020003" pitchFamily="2" charset="0"/>
              </a:rPr>
              <a:t>Eleven intein insertion sites fall within the catalytic domain</a:t>
            </a:r>
          </a:p>
        </p:txBody>
      </p:sp>
      <p:pic>
        <p:nvPicPr>
          <p:cNvPr id="12" name="Picture 11">
            <a:extLst>
              <a:ext uri="{FF2B5EF4-FFF2-40B4-BE49-F238E27FC236}">
                <a16:creationId xmlns:a16="http://schemas.microsoft.com/office/drawing/2014/main" id="{B6A1674F-724F-5C42-9625-4832B29986CD}"/>
              </a:ext>
            </a:extLst>
          </p:cNvPr>
          <p:cNvPicPr>
            <a:picLocks noChangeAspect="1"/>
          </p:cNvPicPr>
          <p:nvPr/>
        </p:nvPicPr>
        <p:blipFill>
          <a:blip r:embed="rId4"/>
          <a:stretch>
            <a:fillRect/>
          </a:stretch>
        </p:blipFill>
        <p:spPr>
          <a:xfrm>
            <a:off x="210995" y="5758974"/>
            <a:ext cx="11731623" cy="869202"/>
          </a:xfrm>
          <a:prstGeom prst="rect">
            <a:avLst/>
          </a:prstGeom>
        </p:spPr>
      </p:pic>
    </p:spTree>
    <p:extLst>
      <p:ext uri="{BB962C8B-B14F-4D97-AF65-F5344CB8AC3E}">
        <p14:creationId xmlns:p14="http://schemas.microsoft.com/office/powerpoint/2010/main" val="3242046333"/>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6412</TotalTime>
  <Words>2774</Words>
  <Application>Microsoft Macintosh PowerPoint</Application>
  <PresentationFormat>Widescreen</PresentationFormat>
  <Paragraphs>457</Paragraphs>
  <Slides>58</Slides>
  <Notes>23</Notes>
  <HiddenSlides>2</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58</vt:i4>
      </vt:variant>
    </vt:vector>
  </HeadingPairs>
  <TitlesOfParts>
    <vt:vector size="77" baseType="lpstr">
      <vt:lpstr>ＭＳ Ｐゴシック</vt:lpstr>
      <vt:lpstr>Aptos</vt:lpstr>
      <vt:lpstr>Arial</vt:lpstr>
      <vt:lpstr>Avenir</vt:lpstr>
      <vt:lpstr>BlinkMacSystemFont</vt:lpstr>
      <vt:lpstr>Calibri</vt:lpstr>
      <vt:lpstr>Calibri Light</vt:lpstr>
      <vt:lpstr>Courier New</vt:lpstr>
      <vt:lpstr>EB Garamond</vt:lpstr>
      <vt:lpstr>Merriweather</vt:lpstr>
      <vt:lpstr>Times New Roman</vt:lpstr>
      <vt:lpstr>10_Office Theme</vt:lpstr>
      <vt:lpstr>4_Office Theme</vt:lpstr>
      <vt:lpstr>16_Office Theme</vt:lpstr>
      <vt:lpstr>18_Office Theme</vt:lpstr>
      <vt:lpstr>2_Office Theme</vt:lpstr>
      <vt:lpstr>7_Office Theme</vt:lpstr>
      <vt:lpstr>11_Office Theme</vt:lpstr>
      <vt:lpstr>Document</vt:lpstr>
      <vt:lpstr>PowerPoint Presentation</vt:lpstr>
      <vt:lpstr>PowerPoint Presentation</vt:lpstr>
      <vt:lpstr>PowerPoint Presentation</vt:lpstr>
      <vt:lpstr>Terminase (Intein) in Actinobacteriophages Cluster E</vt:lpstr>
      <vt:lpstr>Multiple Inteins:  Portal protein in Actinophage cluster CS</vt:lpstr>
      <vt:lpstr>Ribonucleotide Reductase</vt:lpstr>
      <vt:lpstr>Haloquadratum walsbyi DSM 16790 is quadruply invaded</vt:lpstr>
      <vt:lpstr>PowerPoint Presentation</vt:lpstr>
      <vt:lpstr>PowerPoint Presentation</vt:lpstr>
      <vt:lpstr>PowerPoint Presentation</vt:lpstr>
      <vt:lpstr>Terminases Cluster E  Extein phylogeny </vt:lpstr>
      <vt:lpstr>Terminases ClusterE -- only intein containing terminases included </vt:lpstr>
      <vt:lpstr>How do inteins persist in evolution?</vt:lpstr>
      <vt:lpstr>PowerPoint Presentation</vt:lpstr>
      <vt:lpstr>How do inteins persist in evolution?</vt:lpstr>
      <vt:lpstr>Coexistence of the three forms </vt:lpstr>
      <vt:lpstr>How do inteins persist in evolution?</vt:lpstr>
      <vt:lpstr>Co-existence in a heterogenous population   Arguments in favor for a co-existence in a heterogenous population  </vt:lpstr>
      <vt:lpstr>PowerPoint Presentation</vt:lpstr>
      <vt:lpstr>Agent-Based Modeling of Microbial Communities</vt:lpstr>
      <vt:lpstr>PowerPoint Presentation</vt:lpstr>
      <vt:lpstr>The trajectories after disturbances plotted as vectors --  0 (immediately after the disturbance) -&gt; 4 generations later</vt:lpstr>
      <vt:lpstr>PowerPoint Presentation</vt:lpstr>
      <vt:lpstr>Frequency of reads mapped to Natronomonas moolapensis rir1g</vt:lpstr>
      <vt:lpstr>Do inteins have a function beneficial to the organisms?</vt:lpstr>
      <vt:lpstr>PowerPoint Presentation</vt:lpstr>
      <vt:lpstr>PowerPoint Presentation</vt:lpstr>
      <vt:lpstr>Siphonaptera</vt:lpstr>
      <vt:lpstr>PowerPoint Presentation</vt:lpstr>
      <vt:lpstr>Phage Assembly</vt:lpstr>
      <vt:lpstr>Exteins and their inteins from homologous terminase subunits in the A1 cluster</vt:lpstr>
      <vt:lpstr>Reconciliation between extein and intein trees</vt:lpstr>
      <vt:lpstr>The A1 Phages from the Auckland area</vt:lpstr>
      <vt:lpstr>The A1 Phages from the Auckland area</vt:lpstr>
      <vt:lpstr>Terminases ClusterE -- only intein containing terminases included </vt:lpstr>
      <vt:lpstr>PowerPoint Presentation</vt:lpstr>
      <vt:lpstr>PowerPoint Presentation</vt:lpstr>
      <vt:lpstr>PowerPoint Presentation</vt:lpstr>
      <vt:lpstr>PowerPoint Presentation</vt:lpstr>
      <vt:lpstr>PowerPoint Presentation</vt:lpstr>
      <vt:lpstr>PowerPoint Presentation</vt:lpstr>
      <vt:lpstr>The Shilan Domain</vt:lpstr>
      <vt:lpstr>Shilan domain</vt:lpstr>
      <vt:lpstr>PowerPoint Presentation</vt:lpstr>
      <vt:lpstr>Unexpected Variations in Inteins</vt:lpstr>
      <vt:lpstr>PowerPoint Presentation</vt:lpstr>
      <vt:lpstr>PowerPoint Presentation</vt:lpstr>
      <vt:lpstr>PowerPoint Presentation</vt:lpstr>
      <vt:lpstr>Inferring Recombination Events from Dot -, Gene, or Mummer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Transfer / Co-Evolution between Genes</dc:title>
  <dc:subject/>
  <dc:creator>Gogarten, J. Peter</dc:creator>
  <cp:keywords/>
  <dc:description/>
  <cp:lastModifiedBy>Gogarten, J. Peter</cp:lastModifiedBy>
  <cp:revision>73</cp:revision>
  <cp:lastPrinted>2008-07-21T19:49:59Z</cp:lastPrinted>
  <dcterms:created xsi:type="dcterms:W3CDTF">2015-09-14T17:54:54Z</dcterms:created>
  <dcterms:modified xsi:type="dcterms:W3CDTF">2024-10-06T21:00:39Z</dcterms:modified>
  <cp:category/>
</cp:coreProperties>
</file>