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embeddings/oleObject4.bin" ContentType="application/vnd.openxmlformats-officedocument.oleObject"/>
  <Override PartName="/ppt/notesSlides/notesSlide22.xml" ContentType="application/vnd.openxmlformats-officedocument.presentationml.notesSlide+xml"/>
  <Override PartName="/ppt/notesSlides/notesSlide14.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notesSlides/notesSlide11.xml" ContentType="application/vnd.openxmlformats-officedocument.presentationml.notesSlide+xml"/>
  <Override PartName="/ppt/slides/slide30.xml" ContentType="application/vnd.openxmlformats-officedocument.presentationml.slide+xml"/>
  <Override PartName="/ppt/notesSlides/notesSlide9.xml" ContentType="application/vnd.openxmlformats-officedocument.presentationml.notesSlide+xml"/>
  <Override PartName="/ppt/notesSlides/notesSlide2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embeddings/oleObject2.bin" ContentType="application/vnd.openxmlformats-officedocument.oleObject"/>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7.xml" ContentType="application/vnd.openxmlformats-officedocument.presentationml.notesSlide+xml"/>
  <Override PartName="/ppt/notesSlides/notesSlide15.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notesSlides/notesSlide19.xml" ContentType="application/vnd.openxmlformats-officedocument.presentationml.notesSlide+xml"/>
  <Override PartName="/ppt/embeddings/oleObject5.bin" ContentType="application/vnd.openxmlformats-officedocument.oleObject"/>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embeddings/oleObject1.bin" ContentType="application/vnd.openxmlformats-officedocument.oleObject"/>
  <Override PartName="/ppt/notesSlides/notesSlide17.xml" ContentType="application/vnd.openxmlformats-officedocument.presentationml.notesSlide+xml"/>
  <Override PartName="/ppt/notesSlides/notesSlide23.xml" ContentType="application/vnd.openxmlformats-officedocument.presentationml.notesSlide+xml"/>
  <Override PartName="/ppt/notesSlides/notesSlide26.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embeddings/oleObject3.bin" ContentType="application/vnd.openxmlformats-officedocument.oleObject"/>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vml" ContentType="application/vnd.openxmlformats-officedocument.vmlDrawing"/>
  <Override PartName="/ppt/notesSlides/notesSlide18.xml" ContentType="application/vnd.openxmlformats-officedocument.presentationml.notesSlide+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notesSlides/notesSlide24.xml" ContentType="application/vnd.openxmlformats-officedocument.presentationml.notes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3"/>
  </p:notesMasterIdLst>
  <p:handoutMasterIdLst>
    <p:handoutMasterId r:id="rId34"/>
  </p:handoutMasterIdLst>
  <p:sldIdLst>
    <p:sldId id="256" r:id="rId2"/>
    <p:sldId id="352" r:id="rId3"/>
    <p:sldId id="355" r:id="rId4"/>
    <p:sldId id="345" r:id="rId5"/>
    <p:sldId id="353" r:id="rId6"/>
    <p:sldId id="354" r:id="rId7"/>
    <p:sldId id="338" r:id="rId8"/>
    <p:sldId id="343" r:id="rId9"/>
    <p:sldId id="323" r:id="rId10"/>
    <p:sldId id="322" r:id="rId11"/>
    <p:sldId id="326" r:id="rId12"/>
    <p:sldId id="327" r:id="rId13"/>
    <p:sldId id="325" r:id="rId14"/>
    <p:sldId id="324" r:id="rId15"/>
    <p:sldId id="350" r:id="rId16"/>
    <p:sldId id="351" r:id="rId17"/>
    <p:sldId id="328" r:id="rId18"/>
    <p:sldId id="329" r:id="rId19"/>
    <p:sldId id="330" r:id="rId20"/>
    <p:sldId id="331" r:id="rId21"/>
    <p:sldId id="332" r:id="rId22"/>
    <p:sldId id="333" r:id="rId23"/>
    <p:sldId id="335" r:id="rId24"/>
    <p:sldId id="336" r:id="rId25"/>
    <p:sldId id="337" r:id="rId26"/>
    <p:sldId id="347" r:id="rId27"/>
    <p:sldId id="348" r:id="rId28"/>
    <p:sldId id="349" r:id="rId29"/>
    <p:sldId id="341" r:id="rId30"/>
    <p:sldId id="342" r:id="rId31"/>
    <p:sldId id="346" r:id="rId32"/>
  </p:sldIdLst>
  <p:sldSz cx="9144000" cy="6858000" type="screen4x3"/>
  <p:notesSz cx="9601200" cy="7315200"/>
  <p:defaultTextStyle>
    <a:defPPr>
      <a:defRPr lang="en-US"/>
    </a:defPPr>
    <a:lvl1pPr algn="l" rtl="0" fontAlgn="base">
      <a:spcBef>
        <a:spcPct val="0"/>
      </a:spcBef>
      <a:spcAft>
        <a:spcPct val="0"/>
      </a:spcAft>
      <a:defRPr sz="2400" b="1" kern="1200">
        <a:solidFill>
          <a:schemeClr val="tx1"/>
        </a:solidFill>
        <a:latin typeface="Times New Roman" charset="0"/>
        <a:ea typeface="+mn-ea"/>
        <a:cs typeface="+mn-cs"/>
      </a:defRPr>
    </a:lvl1pPr>
    <a:lvl2pPr marL="457200" algn="l" rtl="0" fontAlgn="base">
      <a:spcBef>
        <a:spcPct val="0"/>
      </a:spcBef>
      <a:spcAft>
        <a:spcPct val="0"/>
      </a:spcAft>
      <a:defRPr sz="2400" b="1" kern="1200">
        <a:solidFill>
          <a:schemeClr val="tx1"/>
        </a:solidFill>
        <a:latin typeface="Times New Roman" charset="0"/>
        <a:ea typeface="+mn-ea"/>
        <a:cs typeface="+mn-cs"/>
      </a:defRPr>
    </a:lvl2pPr>
    <a:lvl3pPr marL="914400" algn="l" rtl="0" fontAlgn="base">
      <a:spcBef>
        <a:spcPct val="0"/>
      </a:spcBef>
      <a:spcAft>
        <a:spcPct val="0"/>
      </a:spcAft>
      <a:defRPr sz="2400" b="1" kern="1200">
        <a:solidFill>
          <a:schemeClr val="tx1"/>
        </a:solidFill>
        <a:latin typeface="Times New Roman" charset="0"/>
        <a:ea typeface="+mn-ea"/>
        <a:cs typeface="+mn-cs"/>
      </a:defRPr>
    </a:lvl3pPr>
    <a:lvl4pPr marL="1371600" algn="l" rtl="0" fontAlgn="base">
      <a:spcBef>
        <a:spcPct val="0"/>
      </a:spcBef>
      <a:spcAft>
        <a:spcPct val="0"/>
      </a:spcAft>
      <a:defRPr sz="2400" b="1" kern="1200">
        <a:solidFill>
          <a:schemeClr val="tx1"/>
        </a:solidFill>
        <a:latin typeface="Times New Roman" charset="0"/>
        <a:ea typeface="+mn-ea"/>
        <a:cs typeface="+mn-cs"/>
      </a:defRPr>
    </a:lvl4pPr>
    <a:lvl5pPr marL="1828800" algn="l" rtl="0" fontAlgn="base">
      <a:spcBef>
        <a:spcPct val="0"/>
      </a:spcBef>
      <a:spcAft>
        <a:spcPct val="0"/>
      </a:spcAft>
      <a:defRPr sz="2400" b="1" kern="1200">
        <a:solidFill>
          <a:schemeClr val="tx1"/>
        </a:solidFill>
        <a:latin typeface="Times New Roman" charset="0"/>
        <a:ea typeface="+mn-ea"/>
        <a:cs typeface="+mn-cs"/>
      </a:defRPr>
    </a:lvl5pPr>
    <a:lvl6pPr marL="2286000" algn="l" defTabSz="457200" rtl="0" eaLnBrk="1" latinLnBrk="0" hangingPunct="1">
      <a:defRPr sz="2400" b="1" kern="1200">
        <a:solidFill>
          <a:schemeClr val="tx1"/>
        </a:solidFill>
        <a:latin typeface="Times New Roman" charset="0"/>
        <a:ea typeface="+mn-ea"/>
        <a:cs typeface="+mn-cs"/>
      </a:defRPr>
    </a:lvl6pPr>
    <a:lvl7pPr marL="2743200" algn="l" defTabSz="457200" rtl="0" eaLnBrk="1" latinLnBrk="0" hangingPunct="1">
      <a:defRPr sz="2400" b="1" kern="1200">
        <a:solidFill>
          <a:schemeClr val="tx1"/>
        </a:solidFill>
        <a:latin typeface="Times New Roman" charset="0"/>
        <a:ea typeface="+mn-ea"/>
        <a:cs typeface="+mn-cs"/>
      </a:defRPr>
    </a:lvl7pPr>
    <a:lvl8pPr marL="3200400" algn="l" defTabSz="457200" rtl="0" eaLnBrk="1" latinLnBrk="0" hangingPunct="1">
      <a:defRPr sz="2400" b="1" kern="1200">
        <a:solidFill>
          <a:schemeClr val="tx1"/>
        </a:solidFill>
        <a:latin typeface="Times New Roman" charset="0"/>
        <a:ea typeface="+mn-ea"/>
        <a:cs typeface="+mn-cs"/>
      </a:defRPr>
    </a:lvl8pPr>
    <a:lvl9pPr marL="3657600" algn="l" defTabSz="457200" rtl="0" eaLnBrk="1" latinLnBrk="0" hangingPunct="1">
      <a:defRPr sz="2400" b="1"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98" d="100"/>
          <a:sy n="98" d="100"/>
        </p:scale>
        <p:origin x="-496" y="-112"/>
      </p:cViewPr>
      <p:guideLst>
        <p:guide orient="horz" pos="163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printerSettings" Target="printerSettings/printerSettings1.bin"/><Relationship Id="rId31" Type="http://schemas.openxmlformats.org/officeDocument/2006/relationships/slide" Target="slides/slide30.xml"/><Relationship Id="rId34" Type="http://schemas.openxmlformats.org/officeDocument/2006/relationships/handoutMaster" Target="handoutMasters/handoutMaster1.xml"/><Relationship Id="rId39" Type="http://schemas.openxmlformats.org/officeDocument/2006/relationships/tableStyles" Target="tableStyles.xml"/><Relationship Id="rId7" Type="http://schemas.openxmlformats.org/officeDocument/2006/relationships/slide" Target="slides/slide6.xml"/><Relationship Id="rId36" Type="http://schemas.openxmlformats.org/officeDocument/2006/relationships/presProps" Target="presProp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theme" Target="theme/theme1.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4160838" cy="366713"/>
          </a:xfrm>
          <a:prstGeom prst="rect">
            <a:avLst/>
          </a:prstGeom>
          <a:noFill/>
          <a:ln w="9525">
            <a:noFill/>
            <a:miter lim="800000"/>
            <a:headEnd/>
            <a:tailEnd/>
          </a:ln>
          <a:effectLst/>
        </p:spPr>
        <p:txBody>
          <a:bodyPr vert="horz" wrap="square" lIns="96659" tIns="48329" rIns="96659" bIns="48329" numCol="1" anchor="t" anchorCtr="0" compatLnSpc="1">
            <a:prstTxWarp prst="textNoShape">
              <a:avLst/>
            </a:prstTxWarp>
          </a:bodyPr>
          <a:lstStyle>
            <a:lvl1pPr defTabSz="966788">
              <a:defRPr sz="1200" b="0"/>
            </a:lvl1pPr>
          </a:lstStyle>
          <a:p>
            <a:pPr>
              <a:defRPr/>
            </a:pPr>
            <a:endParaRPr lang="en-US"/>
          </a:p>
        </p:txBody>
      </p:sp>
      <p:sp>
        <p:nvSpPr>
          <p:cNvPr id="24579" name="Rectangle 3"/>
          <p:cNvSpPr>
            <a:spLocks noGrp="1" noChangeArrowheads="1"/>
          </p:cNvSpPr>
          <p:nvPr>
            <p:ph type="dt" sz="quarter" idx="1"/>
          </p:nvPr>
        </p:nvSpPr>
        <p:spPr bwMode="auto">
          <a:xfrm>
            <a:off x="5440363" y="0"/>
            <a:ext cx="4160837" cy="366713"/>
          </a:xfrm>
          <a:prstGeom prst="rect">
            <a:avLst/>
          </a:prstGeom>
          <a:noFill/>
          <a:ln w="9525">
            <a:noFill/>
            <a:miter lim="800000"/>
            <a:headEnd/>
            <a:tailEnd/>
          </a:ln>
          <a:effectLst/>
        </p:spPr>
        <p:txBody>
          <a:bodyPr vert="horz" wrap="square" lIns="96659" tIns="48329" rIns="96659" bIns="48329" numCol="1" anchor="t" anchorCtr="0" compatLnSpc="1">
            <a:prstTxWarp prst="textNoShape">
              <a:avLst/>
            </a:prstTxWarp>
          </a:bodyPr>
          <a:lstStyle>
            <a:lvl1pPr algn="r" defTabSz="966788">
              <a:defRPr sz="1200" b="0"/>
            </a:lvl1pPr>
          </a:lstStyle>
          <a:p>
            <a:pPr>
              <a:defRPr/>
            </a:pPr>
            <a:endParaRPr lang="en-US"/>
          </a:p>
        </p:txBody>
      </p:sp>
      <p:sp>
        <p:nvSpPr>
          <p:cNvPr id="24580" name="Rectangle 4"/>
          <p:cNvSpPr>
            <a:spLocks noGrp="1" noChangeArrowheads="1"/>
          </p:cNvSpPr>
          <p:nvPr>
            <p:ph type="ftr" sz="quarter" idx="2"/>
          </p:nvPr>
        </p:nvSpPr>
        <p:spPr bwMode="auto">
          <a:xfrm>
            <a:off x="0" y="6948488"/>
            <a:ext cx="4160838" cy="366712"/>
          </a:xfrm>
          <a:prstGeom prst="rect">
            <a:avLst/>
          </a:prstGeom>
          <a:noFill/>
          <a:ln w="9525">
            <a:noFill/>
            <a:miter lim="800000"/>
            <a:headEnd/>
            <a:tailEnd/>
          </a:ln>
          <a:effectLst/>
        </p:spPr>
        <p:txBody>
          <a:bodyPr vert="horz" wrap="square" lIns="96659" tIns="48329" rIns="96659" bIns="48329" numCol="1" anchor="b" anchorCtr="0" compatLnSpc="1">
            <a:prstTxWarp prst="textNoShape">
              <a:avLst/>
            </a:prstTxWarp>
          </a:bodyPr>
          <a:lstStyle>
            <a:lvl1pPr defTabSz="966788">
              <a:defRPr sz="1200" b="0"/>
            </a:lvl1pPr>
          </a:lstStyle>
          <a:p>
            <a:pPr>
              <a:defRPr/>
            </a:pPr>
            <a:endParaRPr lang="en-US"/>
          </a:p>
        </p:txBody>
      </p:sp>
      <p:sp>
        <p:nvSpPr>
          <p:cNvPr id="24581" name="Rectangle 5"/>
          <p:cNvSpPr>
            <a:spLocks noGrp="1" noChangeArrowheads="1"/>
          </p:cNvSpPr>
          <p:nvPr>
            <p:ph type="sldNum" sz="quarter" idx="3"/>
          </p:nvPr>
        </p:nvSpPr>
        <p:spPr bwMode="auto">
          <a:xfrm>
            <a:off x="5440363" y="6948488"/>
            <a:ext cx="4160837" cy="366712"/>
          </a:xfrm>
          <a:prstGeom prst="rect">
            <a:avLst/>
          </a:prstGeom>
          <a:noFill/>
          <a:ln w="9525">
            <a:noFill/>
            <a:miter lim="800000"/>
            <a:headEnd/>
            <a:tailEnd/>
          </a:ln>
          <a:effectLst/>
        </p:spPr>
        <p:txBody>
          <a:bodyPr vert="horz" wrap="square" lIns="96659" tIns="48329" rIns="96659" bIns="48329" numCol="1" anchor="b" anchorCtr="0" compatLnSpc="1">
            <a:prstTxWarp prst="textNoShape">
              <a:avLst/>
            </a:prstTxWarp>
          </a:bodyPr>
          <a:lstStyle>
            <a:lvl1pPr algn="r" defTabSz="966788">
              <a:defRPr sz="1200" b="0"/>
            </a:lvl1pPr>
          </a:lstStyle>
          <a:p>
            <a:pPr>
              <a:defRPr/>
            </a:pPr>
            <a:fld id="{908443F5-8A4F-7649-A3FE-C37ADED68EE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420052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2707" name="Rectangle 3"/>
          <p:cNvSpPr>
            <a:spLocks noGrp="1" noChangeArrowheads="1"/>
          </p:cNvSpPr>
          <p:nvPr>
            <p:ph type="dt" idx="1"/>
          </p:nvPr>
        </p:nvSpPr>
        <p:spPr bwMode="auto">
          <a:xfrm>
            <a:off x="5400675" y="0"/>
            <a:ext cx="420052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2943225" y="522288"/>
            <a:ext cx="3716338" cy="2787650"/>
          </a:xfrm>
          <a:prstGeom prst="rect">
            <a:avLst/>
          </a:prstGeom>
          <a:noFill/>
          <a:ln w="9525">
            <a:solidFill>
              <a:srgbClr val="000000"/>
            </a:solidFill>
            <a:miter lim="800000"/>
            <a:headEnd/>
            <a:tailEnd/>
          </a:ln>
        </p:spPr>
      </p:sp>
      <p:sp>
        <p:nvSpPr>
          <p:cNvPr id="72709" name="Rectangle 5"/>
          <p:cNvSpPr>
            <a:spLocks noGrp="1" noChangeArrowheads="1"/>
          </p:cNvSpPr>
          <p:nvPr>
            <p:ph type="body" sz="quarter" idx="3"/>
          </p:nvPr>
        </p:nvSpPr>
        <p:spPr bwMode="auto">
          <a:xfrm>
            <a:off x="1300163" y="3482975"/>
            <a:ext cx="7000875" cy="3309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2710" name="Rectangle 6"/>
          <p:cNvSpPr>
            <a:spLocks noGrp="1" noChangeArrowheads="1"/>
          </p:cNvSpPr>
          <p:nvPr>
            <p:ph type="ftr" sz="quarter" idx="4"/>
          </p:nvPr>
        </p:nvSpPr>
        <p:spPr bwMode="auto">
          <a:xfrm>
            <a:off x="0" y="6967538"/>
            <a:ext cx="420052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2711" name="Rectangle 7"/>
          <p:cNvSpPr>
            <a:spLocks noGrp="1" noChangeArrowheads="1"/>
          </p:cNvSpPr>
          <p:nvPr>
            <p:ph type="sldNum" sz="quarter" idx="5"/>
          </p:nvPr>
        </p:nvSpPr>
        <p:spPr bwMode="auto">
          <a:xfrm>
            <a:off x="5400675" y="6967538"/>
            <a:ext cx="420052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661B63A-6348-D341-9F1D-F3E80789856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B60EAF9B-B3DE-5A4E-9579-0CD5AAB51800}" type="slidenum">
              <a:rPr lang="en-US"/>
              <a:pPr/>
              <a:t>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F99A4CF-DF41-DE45-A6BE-09433BE13CD5}" type="slidenum">
              <a:rPr lang="en-US"/>
              <a:pPr/>
              <a:t>14</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0120ADF3-9F25-604D-AB70-412CF56656F0}" type="slidenum">
              <a:rPr lang="en-US"/>
              <a:pPr/>
              <a:t>15</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0CB86DEE-0C9D-914C-BEEF-F0E829ED3DC0}" type="slidenum">
              <a:rPr lang="en-US"/>
              <a:pPr/>
              <a:t>16</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6133E02-73F2-274D-961F-D35B6B1FD01C}" type="slidenum">
              <a:rPr lang="en-US"/>
              <a:pPr/>
              <a:t>17</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931E596A-4EDF-4340-A584-E52DBF30890F}" type="slidenum">
              <a:rPr lang="en-US"/>
              <a:pPr/>
              <a:t>18</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D2CB38F7-2909-F24A-92C3-9EBE6C09E366}" type="slidenum">
              <a:rPr lang="en-US"/>
              <a:pPr/>
              <a:t>19</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D3A9F8F1-9884-5846-B7A0-6FCB7B916446}" type="slidenum">
              <a:rPr lang="en-US"/>
              <a:pPr/>
              <a:t>20</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48B9D9C-9CAA-6746-BCA7-C1F8155A06E0}" type="slidenum">
              <a:rPr lang="en-US"/>
              <a:pPr/>
              <a:t>21</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F1F58E65-8951-4845-850A-862AD40E63F0}" type="slidenum">
              <a:rPr lang="en-US"/>
              <a:pPr/>
              <a:t>22</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5731027-7B16-2842-984B-F56C1FAB0F95}" type="slidenum">
              <a:rPr lang="en-US"/>
              <a:pPr/>
              <a:t>23</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0D1CD65-6F03-5046-9CC8-CF1A2D90BA45}" type="slidenum">
              <a:rPr lang="en-US"/>
              <a:pPr/>
              <a:t>4</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660B910-31F9-8043-B17F-4FF435C5E589}" type="slidenum">
              <a:rPr lang="en-US"/>
              <a:pPr/>
              <a:t>24</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C873CFF8-F814-AC48-9E21-802F364C216F}" type="slidenum">
              <a:rPr lang="en-US"/>
              <a:pPr/>
              <a:t>25</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DA0C8CD3-C1D4-6F4A-A0F0-88EE25C37329}" type="slidenum">
              <a:rPr lang="en-US"/>
              <a:pPr/>
              <a:t>26</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4A27F47-0863-C947-99B6-76CA4D1A4DCA}" type="slidenum">
              <a:rPr lang="en-US"/>
              <a:pPr/>
              <a:t>27</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EF542D7-F649-9745-88AF-89131628EA2F}" type="slidenum">
              <a:rPr lang="en-US"/>
              <a:pPr/>
              <a:t>28</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C6F55BA1-8856-EB4C-857B-272F73A091E8}" type="slidenum">
              <a:rPr lang="en-US"/>
              <a:pPr/>
              <a:t>29</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066702EA-8F65-444B-B861-F33EE263D371}" type="slidenum">
              <a:rPr lang="en-US"/>
              <a:pPr/>
              <a:t>30</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144A37B-5AFD-274E-8C30-1B4AB670F28F}" type="slidenum">
              <a:rPr lang="en-US"/>
              <a:pPr/>
              <a:t>7</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A76BDAC-FA40-F34B-BCAD-6F9A5355FE6C}" type="slidenum">
              <a:rPr lang="en-US"/>
              <a:pPr/>
              <a:t>8</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94557F74-FBF5-0242-B081-EA7F30AF0397}" type="slidenum">
              <a:rPr lang="en-US"/>
              <a:pPr/>
              <a:t>9</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94459EE-EF83-364A-A44F-EEA7F2D1D861}" type="slidenum">
              <a:rPr lang="en-US"/>
              <a:pPr/>
              <a:t>10</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E6D911B2-56FB-404C-8B85-45C11033FCC9}" type="slidenum">
              <a:rPr lang="en-US"/>
              <a:pPr/>
              <a:t>11</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DA4B5AF8-391D-4E49-98A0-8E6799181564}" type="slidenum">
              <a:rPr lang="en-US"/>
              <a:pPr/>
              <a:t>12</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510AC58-CE7A-ED49-8387-04C73E4D9395}" type="slidenum">
              <a:rPr lang="en-US"/>
              <a:pPr/>
              <a:t>13</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34188B-B47B-6C4C-9D2B-A27FFAB6933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F3BB01-DED5-CE4F-A76B-1436F45357E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2B128E-F623-1649-BB56-E9BEAD6BAA2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6294BA-6BA6-634F-BFE6-162EF3D6918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01A168-603F-C441-BB34-D57A3B55D2E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F17876-1073-BA4A-B6C3-8C5D339FEF5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2656153-6F08-804C-A93F-361DC3A90A4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93AB725-AEC8-A14F-9790-65649738901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157DC5C-1D8A-FD40-A506-98E8AB6FD6C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031A31-AAC8-8543-87EF-A3165656CA1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BAD409-3CD4-0041-8725-90A97B96B43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23C4CFD3-7F60-F941-97C4-FEB27B3E5F5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hyperlink" Target="mailto:gogarten@uconn.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carrot.mcb.uconn.edu/mcb221_2004/3334404.fa" TargetMode="External"/><Relationship Id="rId4" Type="http://schemas.openxmlformats.org/officeDocument/2006/relationships/hyperlink" Target="http://www.isrec.isb-sib.ch/java/dotlet/dotlet_examples.html" TargetMode="External"/><Relationship Id="rId5" Type="http://schemas.openxmlformats.org/officeDocument/2006/relationships/hyperlink" Target="http://carrot.mcb.uconn.edu/mcb221_2004/19887539.fa" TargetMode="External"/><Relationship Id="rId7" Type="http://schemas.openxmlformats.org/officeDocument/2006/relationships/hyperlink" Target="http://carrot.mcb.uconn.edu/mcb221_2004/arab.fa" TargetMode="External"/><Relationship Id="rId1" Type="http://schemas.openxmlformats.org/officeDocument/2006/relationships/slideLayout" Target="../slideLayouts/slideLayout6.xml"/><Relationship Id="rId2" Type="http://schemas.openxmlformats.org/officeDocument/2006/relationships/notesSlide" Target="../notesSlides/notesSlide6.xml"/><Relationship Id="rId9" Type="http://schemas.openxmlformats.org/officeDocument/2006/relationships/image" Target="../media/image4.png"/><Relationship Id="rId3" Type="http://schemas.openxmlformats.org/officeDocument/2006/relationships/hyperlink" Target="http://www.isrec.isb-sib.ch/java/dotlet/Dotlet.html" TargetMode="External"/><Relationship Id="rId6" Type="http://schemas.openxmlformats.org/officeDocument/2006/relationships/hyperlink" Target="http://www.ncbi.nlm.nih.gov/blast/bl2seq/wblast2.cgi" TargetMode="External"/></Relationships>
</file>

<file path=ppt/slides/_rels/slide11.xml.rels><?xml version="1.0" encoding="UTF-8" standalone="yes"?>
<Relationships xmlns="http://schemas.openxmlformats.org/package/2006/relationships"><Relationship Id="rId4" Type="http://schemas.openxmlformats.org/officeDocument/2006/relationships/hyperlink" Target="http://en.wikipedia.org/wiki/Needleman%E2%80%93Wunsch_algorithm" TargetMode="External"/><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www.ks.uiuc.edu/Training/SumSchool/materials/sources/tutorials/07-bioinformatics/seqlab-html/node6.html" TargetMode="External"/><Relationship Id="rId5" Type="http://schemas.openxmlformats.org/officeDocument/2006/relationships/hyperlink" Target="http://snowedin.net/ideas/Analogies+in+Alignment"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4" Type="http://schemas.openxmlformats.org/officeDocument/2006/relationships/hyperlink" Target="http://bioweb.pasteur.fr/seqanal/interfaces/clustalw-simple.html" TargetMode="External"/><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hyperlink" Target="http://searchlauncher.bcm.tmc.edu/multi-align/Options/clustalw.html" TargetMode="External"/><Relationship Id="rId5" Type="http://schemas.openxmlformats.org/officeDocument/2006/relationships/hyperlink" Target="ftp://ftp.ebi.ac.uk/pub/software/" TargetMode="External"/></Relationships>
</file>

<file path=ppt/slides/_rels/slide14.xml.rels><?xml version="1.0" encoding="UTF-8" standalone="yes"?>
<Relationships xmlns="http://schemas.openxmlformats.org/package/2006/relationships"><Relationship Id="rId4" Type="http://schemas.openxmlformats.org/officeDocument/2006/relationships/hyperlink" Target="http://web.uconn.edu/gogarten/bioinf/testseq1.aln" TargetMode="External"/><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http://web.uconn.edu/gogarten/bioinf/testseq1.txt" TargetMode="External"/></Relationships>
</file>

<file path=ppt/slides/_rels/slide15.xml.rels><?xml version="1.0" encoding="UTF-8" standalone="yes"?>
<Relationships xmlns="http://schemas.openxmlformats.org/package/2006/relationships"><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hyperlink" Target="http://web.uconn.edu/gogarten/bioinf/testseq1.txt" TargetMode="External"/></Relationships>
</file>

<file path=ppt/slides/_rels/slide16.xml.rels><?xml version="1.0" encoding="UTF-8" standalone="yes"?>
<Relationships xmlns="http://schemas.openxmlformats.org/package/2006/relationships"><Relationship Id="rId4"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hyperlink" Target="http://web.uconn.edu/gogarten/bioinf/testseq1.aln" TargetMode="External"/></Relationships>
</file>

<file path=ppt/slides/_rels/slide17.xml.rels><?xml version="1.0" encoding="UTF-8" standalone="yes"?>
<Relationships xmlns="http://schemas.openxmlformats.org/package/2006/relationships"><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7.xml"/><Relationship Id="rId3" Type="http://schemas.openxmlformats.org/officeDocument/2006/relationships/notesSlide" Target="../notesSlides/notesSlide13.xml"/><Relationship Id="rId5" Type="http://schemas.openxmlformats.org/officeDocument/2006/relationships/hyperlink" Target="http://iubio.bio.indiana.edu/treeapp/"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hyperlink" Target="http://igs-server.cnrs-mrs.fr/Tcoffee/tcoffee_cgi/index.cgi"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hyperlink" Target="http://www.drive5.com/muscle/muscle.html" TargetMode="External"/><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hyperlink" Target="http://www.drive5.com/muscle/" TargetMode="External"/></Relationships>
</file>

<file path=ppt/slides/_rels/slide21.xml.rels><?xml version="1.0" encoding="UTF-8" standalone="yes"?>
<Relationships xmlns="http://schemas.openxmlformats.org/package/2006/relationships"><Relationship Id="rId4" Type="http://schemas.openxmlformats.org/officeDocument/2006/relationships/oleObject" Target="../embeddings/oleObject2.bin"/><Relationship Id="rId1" Type="http://schemas.openxmlformats.org/officeDocument/2006/relationships/vmlDrawing" Target="../drawings/vmlDrawing2.vml"/><Relationship Id="rId2" Type="http://schemas.openxmlformats.org/officeDocument/2006/relationships/slideLayout" Target="../slideLayouts/slideLayout6.xml"/><Relationship Id="rId3"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6" Type="http://schemas.openxmlformats.org/officeDocument/2006/relationships/hyperlink" Target="http://web.uconn.edu/gogarten/mcb221/class13.html" TargetMode="External"/><Relationship Id="rId4" Type="http://schemas.openxmlformats.org/officeDocument/2006/relationships/oleObject" Target="../embeddings/oleObject3.bin"/><Relationship Id="rId1" Type="http://schemas.openxmlformats.org/officeDocument/2006/relationships/vmlDrawing" Target="../drawings/vmlDrawing3.vml"/><Relationship Id="rId2" Type="http://schemas.openxmlformats.org/officeDocument/2006/relationships/slideLayout" Target="../slideLayouts/slideLayout6.xml"/><Relationship Id="rId3" Type="http://schemas.openxmlformats.org/officeDocument/2006/relationships/notesSlide" Target="../notesSlides/notesSlide18.xml"/><Relationship Id="rId5"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6" Type="http://schemas.openxmlformats.org/officeDocument/2006/relationships/hyperlink" Target="http://gogarten.uconn.edu/bioinf/TOPIC4.HTM" TargetMode="External"/><Relationship Id="rId4" Type="http://schemas.openxmlformats.org/officeDocument/2006/relationships/oleObject" Target="../embeddings/oleObject5.bin"/><Relationship Id="rId1" Type="http://schemas.openxmlformats.org/officeDocument/2006/relationships/vmlDrawing" Target="../drawings/vmlDrawing4.vml"/><Relationship Id="rId2" Type="http://schemas.openxmlformats.org/officeDocument/2006/relationships/slideLayout" Target="../slideLayouts/slideLayout6.xml"/><Relationship Id="rId3" Type="http://schemas.openxmlformats.org/officeDocument/2006/relationships/notesSlide" Target="../notesSlides/notesSlide19.xml"/><Relationship Id="rId5" Type="http://schemas.openxmlformats.org/officeDocument/2006/relationships/hyperlink" Target="http://gogarten.uconn.edu/mcb221/class13.html"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www.biologie.uni-osnabrueck.de/biophysik/junge/overheads.html" TargetMode="External"/><Relationship Id="rId4" Type="http://schemas.openxmlformats.org/officeDocument/2006/relationships/hyperlink" Target="http://www.ccgb.umn.edu/software/java/webstarts/Jalview.jnlp" TargetMode="External"/><Relationship Id="rId10" Type="http://schemas.openxmlformats.org/officeDocument/2006/relationships/hyperlink" Target="http://www.res.titech.ac.jp/~seibutu/main.html?right/~seibutu/projects/f1_e.html" TargetMode="External"/><Relationship Id="rId5" Type="http://schemas.openxmlformats.org/officeDocument/2006/relationships/hyperlink" Target="http://ccgb.umn.edu/software/java/" TargetMode="External"/><Relationship Id="rId7" Type="http://schemas.openxmlformats.org/officeDocument/2006/relationships/hyperlink" Target="http://web.uconn.edu/gogarten/F1ATPasecatcycle.htm" TargetMode="External"/><Relationship Id="rId11" Type="http://schemas.openxmlformats.org/officeDocument/2006/relationships/hyperlink" Target="http://gogarten.uconn.edu/powerpoints/seqSpaceShort.ppt" TargetMode="External"/><Relationship Id="rId1" Type="http://schemas.openxmlformats.org/officeDocument/2006/relationships/slideLayout" Target="../slideLayouts/slideLayout6.xml"/><Relationship Id="rId2" Type="http://schemas.openxmlformats.org/officeDocument/2006/relationships/notesSlide" Target="../notesSlides/notesSlide20.xml"/><Relationship Id="rId9" Type="http://schemas.openxmlformats.org/officeDocument/2006/relationships/hyperlink" Target="http://pbil.univ-lyon1.fr/software/seaview.html" TargetMode="External"/><Relationship Id="rId3" Type="http://schemas.openxmlformats.org/officeDocument/2006/relationships/hyperlink" Target="http://www.jalview.org/" TargetMode="External"/><Relationship Id="rId6" Type="http://schemas.openxmlformats.org/officeDocument/2006/relationships/hyperlink" Target="http://gogarten.uconn.edu/mcb221_2007/all.txt" TargetMode="External"/></Relationships>
</file>

<file path=ppt/slides/_rels/slide25.xml.rels><?xml version="1.0" encoding="UTF-8" standalone="yes"?>
<Relationships xmlns="http://schemas.openxmlformats.org/package/2006/relationships"><Relationship Id="rId6" Type="http://schemas.openxmlformats.org/officeDocument/2006/relationships/image" Target="../media/image13.png"/><Relationship Id="rId4" Type="http://schemas.openxmlformats.org/officeDocument/2006/relationships/hyperlink" Target="http://pbil.univ-lyon1.fr/software/phylowin.html" TargetMode="External"/><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hyperlink" Target="http://pbil.univ-lyon1.fr/software/seaview.html" TargetMode="External"/><Relationship Id="rId5"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3" Type="http://schemas.openxmlformats.org/officeDocument/2006/relationships/image" Target="../media/image1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3" Type="http://schemas.openxmlformats.org/officeDocument/2006/relationships/hyperlink" Target="http://mdl.ipc.pku.edu.cn/mirror/b_ebi_soft.html"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4"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hyperlink" Target="http://www.cse.ucsc.edu/research/compbio/sam.html" TargetMode="External"/></Relationships>
</file>

<file path=ppt/slides/_rels/slide31.xml.rels><?xml version="1.0" encoding="UTF-8" standalone="yes"?>
<Relationships xmlns="http://schemas.openxmlformats.org/package/2006/relationships"><Relationship Id="rId4" Type="http://schemas.openxmlformats.org/officeDocument/2006/relationships/hyperlink" Target="http://gogarten.uconn.edu/MCB372/run_pairs.pl" TargetMode="External"/><Relationship Id="rId1" Type="http://schemas.openxmlformats.org/officeDocument/2006/relationships/slideLayout" Target="../slideLayouts/slideLayout6.xml"/><Relationship Id="rId2" Type="http://schemas.openxmlformats.org/officeDocument/2006/relationships/hyperlink" Target="http://gogarten.uconn.edu/MCB372/blastall.pl" TargetMode="External"/><Relationship Id="rId3" Type="http://schemas.openxmlformats.org/officeDocument/2006/relationships/hyperlink" Target="http://gogarten.uconn.edu/MCB372/simple_rbh_pairs.p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korflab.ucdavis.edu/Unix_and_Perl/unix_and_perl_v2.3.3.pdf" TargetMode="External"/><Relationship Id="rId3"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hyperlink" Target="http://korflab.ucdavis.edu/Unix_and_Perl/unix_and_perl_v2.3.3.pdf"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4" Type="http://schemas.openxmlformats.org/officeDocument/2006/relationships/hyperlink" Target="http://web.uconn.edu/gogarten/MCB372/Laboratories/B.fa" TargetMode="External"/><Relationship Id="rId5" Type="http://schemas.openxmlformats.org/officeDocument/2006/relationships/hyperlink" Target="http://web.uconn.edu/gogarten/MCB372/Laboratories/alpha.fa" TargetMode="External"/><Relationship Id="rId7" Type="http://schemas.openxmlformats.org/officeDocument/2006/relationships/hyperlink" Target="http://web.uconn.edu/gogarten/MCB372/Laboratories/F.fa" TargetMode="External"/><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hyperlink" Target="http://web.uconn.edu/gogarten/MCB372/Laboratories/A.fa" TargetMode="External"/><Relationship Id="rId6" Type="http://schemas.openxmlformats.org/officeDocument/2006/relationships/hyperlink" Target="http://web.uconn.edu/gogarten/MCB372/Laboratories/beta.fa"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hyperlink" Target="http://www.ncbi.nlm.nih.gov/blast/bl2seq/wblast2.cgi"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85800" y="685800"/>
            <a:ext cx="7772400" cy="1143000"/>
          </a:xfrm>
        </p:spPr>
        <p:txBody>
          <a:bodyPr/>
          <a:lstStyle/>
          <a:p>
            <a:pPr eaLnBrk="1" hangingPunct="1"/>
            <a:r>
              <a:rPr lang="en-US" smtClean="0"/>
              <a:t>MCB 5472</a:t>
            </a:r>
          </a:p>
        </p:txBody>
      </p:sp>
      <p:sp>
        <p:nvSpPr>
          <p:cNvPr id="15363" name="Rectangle 3"/>
          <p:cNvSpPr>
            <a:spLocks noGrp="1" noChangeArrowheads="1"/>
          </p:cNvSpPr>
          <p:nvPr>
            <p:ph type="subTitle" idx="1"/>
          </p:nvPr>
        </p:nvSpPr>
        <p:spPr>
          <a:xfrm>
            <a:off x="1371600" y="2057400"/>
            <a:ext cx="6400800" cy="1905000"/>
          </a:xfrm>
        </p:spPr>
        <p:txBody>
          <a:bodyPr/>
          <a:lstStyle/>
          <a:p>
            <a:pPr eaLnBrk="1" hangingPunct="1"/>
            <a:r>
              <a:rPr lang="en-US"/>
              <a:t>Sequence alignment</a:t>
            </a:r>
          </a:p>
          <a:p>
            <a:pPr eaLnBrk="1" hangingPunct="1"/>
            <a:endParaRPr lang="en-US"/>
          </a:p>
          <a:p>
            <a:pPr eaLnBrk="1" hangingPunct="1"/>
            <a:endParaRPr lang="en-US"/>
          </a:p>
        </p:txBody>
      </p:sp>
      <p:sp>
        <p:nvSpPr>
          <p:cNvPr id="15364" name="Rectangle 4"/>
          <p:cNvSpPr>
            <a:spLocks noChangeArrowheads="1"/>
          </p:cNvSpPr>
          <p:nvPr/>
        </p:nvSpPr>
        <p:spPr bwMode="auto">
          <a:xfrm>
            <a:off x="2857500" y="4191000"/>
            <a:ext cx="3429000" cy="1320800"/>
          </a:xfrm>
          <a:prstGeom prst="rect">
            <a:avLst/>
          </a:prstGeom>
          <a:noFill/>
          <a:ln w="9525">
            <a:solidFill>
              <a:schemeClr val="tx1"/>
            </a:solidFill>
            <a:miter lim="800000"/>
            <a:headEnd/>
            <a:tailEnd/>
          </a:ln>
        </p:spPr>
        <p:txBody>
          <a:bodyPr>
            <a:prstTxWarp prst="textNoShape">
              <a:avLst/>
            </a:prstTxWarp>
            <a:spAutoFit/>
          </a:bodyPr>
          <a:lstStyle/>
          <a:p>
            <a:r>
              <a:rPr lang="en-US" sz="2000" b="0" i="1"/>
              <a:t>Peter Gogarten </a:t>
            </a:r>
          </a:p>
          <a:p>
            <a:r>
              <a:rPr lang="en-US" sz="2000" b="0"/>
              <a:t>Office:</a:t>
            </a:r>
            <a:r>
              <a:rPr lang="en-US" sz="2000" b="0" i="1"/>
              <a:t> BSP 404</a:t>
            </a:r>
          </a:p>
          <a:p>
            <a:r>
              <a:rPr lang="en-US" sz="2000" b="0"/>
              <a:t>phone:</a:t>
            </a:r>
            <a:r>
              <a:rPr lang="en-US" sz="2000" b="0" i="1"/>
              <a:t> 860 486-4061, </a:t>
            </a:r>
          </a:p>
          <a:p>
            <a:r>
              <a:rPr lang="en-US" sz="2000" b="0"/>
              <a:t>Email:</a:t>
            </a:r>
            <a:r>
              <a:rPr lang="en-US" sz="2000" b="0" i="1"/>
              <a:t> </a:t>
            </a:r>
            <a:r>
              <a:rPr lang="en-US" sz="2000" b="0" i="1">
                <a:hlinkClick r:id="rId3"/>
              </a:rPr>
              <a:t>gogarten@uconn.edu</a:t>
            </a:r>
            <a:endParaRPr lang="en-US" sz="2000" b="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533400"/>
            <a:ext cx="7772400" cy="609600"/>
          </a:xfrm>
        </p:spPr>
        <p:txBody>
          <a:bodyPr/>
          <a:lstStyle/>
          <a:p>
            <a:pPr algn="l" eaLnBrk="1" hangingPunct="1"/>
            <a:r>
              <a:rPr lang="en-US"/>
              <a:t>dotlet</a:t>
            </a:r>
            <a:br>
              <a:rPr lang="en-US"/>
            </a:br>
            <a:endParaRPr lang="en-US"/>
          </a:p>
        </p:txBody>
      </p:sp>
      <p:sp>
        <p:nvSpPr>
          <p:cNvPr id="19459" name="Rectangle 3"/>
          <p:cNvSpPr>
            <a:spLocks noChangeArrowheads="1"/>
          </p:cNvSpPr>
          <p:nvPr/>
        </p:nvSpPr>
        <p:spPr bwMode="auto">
          <a:xfrm>
            <a:off x="304800" y="990600"/>
            <a:ext cx="8229600" cy="4400550"/>
          </a:xfrm>
          <a:prstGeom prst="rect">
            <a:avLst/>
          </a:prstGeom>
          <a:noFill/>
          <a:ln w="9525">
            <a:noFill/>
            <a:miter lim="800000"/>
            <a:headEnd/>
            <a:tailEnd/>
          </a:ln>
        </p:spPr>
        <p:txBody>
          <a:bodyPr>
            <a:prstTxWarp prst="textNoShape">
              <a:avLst/>
            </a:prstTxWarp>
            <a:spAutoFit/>
          </a:bodyPr>
          <a:lstStyle/>
          <a:p>
            <a:r>
              <a:rPr lang="en-US" sz="2000" b="0"/>
              <a:t>The Swiss Institute for Bioinformatics provides a JAVA applet that perform interactive dot plots. It is called </a:t>
            </a:r>
            <a:r>
              <a:rPr lang="en-US" sz="2000" b="0">
                <a:hlinkClick r:id="rId3"/>
              </a:rPr>
              <a:t>Dotlet</a:t>
            </a:r>
            <a:r>
              <a:rPr lang="en-US" sz="2000" b="0"/>
              <a:t>. The main use of dot plots is to detect domains, duplications, insertions, deletions, and, if you work at the DNA level, inversions (excellent illustrations of the use of dot plots are given on the </a:t>
            </a:r>
            <a:r>
              <a:rPr lang="en-US" sz="2000" b="0">
                <a:hlinkClick r:id="rId4"/>
              </a:rPr>
              <a:t>examples page</a:t>
            </a:r>
            <a:r>
              <a:rPr lang="en-US" sz="2000" b="0"/>
              <a:t>). </a:t>
            </a:r>
          </a:p>
          <a:p>
            <a:endParaRPr lang="en-US" sz="2000" b="0"/>
          </a:p>
          <a:p>
            <a:r>
              <a:rPr lang="en-US" sz="2000" b="0"/>
              <a:t>One application of this program is to find internal duplications and to locate exons.  </a:t>
            </a:r>
          </a:p>
          <a:p>
            <a:endParaRPr lang="en-US" sz="2000" b="0"/>
          </a:p>
          <a:p>
            <a:r>
              <a:rPr lang="en-US" sz="2000" b="0"/>
              <a:t>Example: </a:t>
            </a:r>
            <a:r>
              <a:rPr lang="en-US" sz="2000" b="0">
                <a:hlinkClick r:id="rId5"/>
              </a:rPr>
              <a:t>this sequence </a:t>
            </a:r>
            <a:r>
              <a:rPr lang="en-US" sz="2000" b="0"/>
              <a:t>against itself  </a:t>
            </a:r>
            <a:br>
              <a:rPr lang="en-US" sz="2000" b="0"/>
            </a:br>
            <a:r>
              <a:rPr lang="en-US" sz="2000" b="0"/>
              <a:t>(if time do in </a:t>
            </a:r>
            <a:r>
              <a:rPr lang="en-US" sz="2000" b="0">
                <a:hlinkClick r:id="rId6"/>
              </a:rPr>
              <a:t>bl2seq</a:t>
            </a:r>
            <a:r>
              <a:rPr lang="en-US" sz="2000" b="0"/>
              <a:t> as well)</a:t>
            </a:r>
          </a:p>
          <a:p>
            <a:r>
              <a:rPr lang="en-US" sz="2000" b="0">
                <a:hlinkClick r:id="rId7"/>
              </a:rPr>
              <a:t>genomic sequence</a:t>
            </a:r>
            <a:r>
              <a:rPr lang="en-US" sz="2000" b="0"/>
              <a:t> against </a:t>
            </a:r>
            <a:r>
              <a:rPr lang="en-US" sz="2000" b="0">
                <a:hlinkClick r:id="rId8"/>
              </a:rPr>
              <a:t>Protein </a:t>
            </a:r>
            <a:r>
              <a:rPr lang="en-US" sz="2000" b="0"/>
              <a:t/>
            </a:r>
            <a:br>
              <a:rPr lang="en-US" sz="2000" b="0"/>
            </a:br>
            <a:r>
              <a:rPr lang="en-US" sz="2000" b="0"/>
              <a:t/>
            </a:r>
            <a:br>
              <a:rPr lang="en-US" sz="2000" b="0"/>
            </a:br>
            <a:endParaRPr lang="en-US" sz="2000" b="0"/>
          </a:p>
        </p:txBody>
      </p:sp>
      <p:grpSp>
        <p:nvGrpSpPr>
          <p:cNvPr id="2" name="Group 7"/>
          <p:cNvGrpSpPr>
            <a:grpSpLocks/>
          </p:cNvGrpSpPr>
          <p:nvPr/>
        </p:nvGrpSpPr>
        <p:grpSpPr bwMode="auto">
          <a:xfrm>
            <a:off x="609600" y="3352800"/>
            <a:ext cx="8382000" cy="3354388"/>
            <a:chOff x="384" y="2112"/>
            <a:chExt cx="5280" cy="2113"/>
          </a:xfrm>
        </p:grpSpPr>
        <p:pic>
          <p:nvPicPr>
            <p:cNvPr id="19461" name="Picture 4" descr="blast_exons"/>
            <p:cNvPicPr>
              <a:picLocks noChangeAspect="1" noChangeArrowheads="1"/>
            </p:cNvPicPr>
            <p:nvPr/>
          </p:nvPicPr>
          <p:blipFill>
            <a:blip r:embed="rId9"/>
            <a:srcRect/>
            <a:stretch>
              <a:fillRect/>
            </a:stretch>
          </p:blipFill>
          <p:spPr bwMode="auto">
            <a:xfrm>
              <a:off x="3120" y="2112"/>
              <a:ext cx="2544" cy="2113"/>
            </a:xfrm>
            <a:prstGeom prst="rect">
              <a:avLst/>
            </a:prstGeom>
            <a:noFill/>
            <a:ln w="9525">
              <a:noFill/>
              <a:miter lim="800000"/>
              <a:headEnd/>
              <a:tailEnd/>
            </a:ln>
          </p:spPr>
        </p:pic>
        <p:sp>
          <p:nvSpPr>
            <p:cNvPr id="19462" name="Rectangle 5"/>
            <p:cNvSpPr>
              <a:spLocks noChangeArrowheads="1"/>
            </p:cNvSpPr>
            <p:nvPr/>
          </p:nvSpPr>
          <p:spPr bwMode="auto">
            <a:xfrm>
              <a:off x="384" y="3168"/>
              <a:ext cx="2644" cy="442"/>
            </a:xfrm>
            <a:prstGeom prst="rect">
              <a:avLst/>
            </a:prstGeom>
            <a:noFill/>
            <a:ln w="9525">
              <a:noFill/>
              <a:miter lim="800000"/>
              <a:headEnd/>
              <a:tailEnd/>
            </a:ln>
          </p:spPr>
          <p:txBody>
            <a:bodyPr wrap="none">
              <a:prstTxWarp prst="textNoShape">
                <a:avLst/>
              </a:prstTxWarp>
              <a:spAutoFit/>
            </a:bodyPr>
            <a:lstStyle/>
            <a:p>
              <a:r>
                <a:rPr lang="en-US" sz="2000" b="0"/>
                <a:t>As similar result can be obtained using </a:t>
              </a:r>
              <a:br>
                <a:rPr lang="en-US" sz="2000" b="0"/>
              </a:br>
              <a:r>
                <a:rPr lang="en-US" sz="2000" b="0"/>
                <a:t>blastx against a protein databank </a:t>
              </a:r>
            </a:p>
          </p:txBody>
        </p:sp>
        <p:sp>
          <p:nvSpPr>
            <p:cNvPr id="19463" name="Line 6"/>
            <p:cNvSpPr>
              <a:spLocks noChangeShapeType="1"/>
            </p:cNvSpPr>
            <p:nvPr/>
          </p:nvSpPr>
          <p:spPr bwMode="auto">
            <a:xfrm flipV="1">
              <a:off x="2880" y="3216"/>
              <a:ext cx="816" cy="192"/>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152400"/>
            <a:ext cx="7772400" cy="1143000"/>
          </a:xfrm>
        </p:spPr>
        <p:txBody>
          <a:bodyPr/>
          <a:lstStyle/>
          <a:p>
            <a:pPr algn="l" eaLnBrk="1" hangingPunct="1"/>
            <a:r>
              <a:rPr lang="en-US" sz="3200"/>
              <a:t>The Needlemann Wunsch Algorithm</a:t>
            </a:r>
            <a:r>
              <a:rPr lang="en-US"/>
              <a:t> </a:t>
            </a:r>
            <a:br>
              <a:rPr lang="en-US"/>
            </a:br>
            <a:endParaRPr lang="en-US"/>
          </a:p>
        </p:txBody>
      </p:sp>
      <p:sp>
        <p:nvSpPr>
          <p:cNvPr id="21507" name="Text Box 3"/>
          <p:cNvSpPr txBox="1">
            <a:spLocks noChangeArrowheads="1"/>
          </p:cNvSpPr>
          <p:nvPr/>
        </p:nvSpPr>
        <p:spPr bwMode="auto">
          <a:xfrm>
            <a:off x="838200" y="1143000"/>
            <a:ext cx="4419600" cy="461963"/>
          </a:xfrm>
          <a:prstGeom prst="rect">
            <a:avLst/>
          </a:prstGeom>
          <a:noFill/>
          <a:ln w="9525">
            <a:noFill/>
            <a:miter lim="800000"/>
            <a:headEnd/>
            <a:tailEnd/>
          </a:ln>
        </p:spPr>
        <p:txBody>
          <a:bodyPr wrap="none">
            <a:prstTxWarp prst="textNoShape">
              <a:avLst/>
            </a:prstTxWarp>
            <a:spAutoFit/>
          </a:bodyPr>
          <a:lstStyle/>
          <a:p>
            <a:r>
              <a:rPr lang="en-US"/>
              <a:t>a step by step illustration is </a:t>
            </a:r>
            <a:r>
              <a:rPr lang="en-US">
                <a:hlinkClick r:id="rId3"/>
              </a:rPr>
              <a:t>here</a:t>
            </a:r>
            <a:endParaRPr lang="en-US"/>
          </a:p>
        </p:txBody>
      </p:sp>
      <p:sp>
        <p:nvSpPr>
          <p:cNvPr id="21508" name="Text Box 4"/>
          <p:cNvSpPr txBox="1">
            <a:spLocks noChangeArrowheads="1"/>
          </p:cNvSpPr>
          <p:nvPr/>
        </p:nvSpPr>
        <p:spPr bwMode="auto">
          <a:xfrm>
            <a:off x="1219200" y="2209800"/>
            <a:ext cx="6151563" cy="1187450"/>
          </a:xfrm>
          <a:prstGeom prst="rect">
            <a:avLst/>
          </a:prstGeom>
          <a:noFill/>
          <a:ln w="9525">
            <a:noFill/>
            <a:miter lim="800000"/>
            <a:headEnd/>
            <a:tailEnd/>
          </a:ln>
        </p:spPr>
        <p:txBody>
          <a:bodyPr wrap="none">
            <a:prstTxWarp prst="textNoShape">
              <a:avLst/>
            </a:prstTxWarp>
            <a:spAutoFit/>
          </a:bodyPr>
          <a:lstStyle/>
          <a:p>
            <a:pPr marL="457200" indent="-457200">
              <a:buFontTx/>
              <a:buAutoNum type="alphaLcParenR"/>
            </a:pPr>
            <a:r>
              <a:rPr lang="en-US"/>
              <a:t>fill in scoring matrix</a:t>
            </a:r>
          </a:p>
          <a:p>
            <a:pPr marL="457200" indent="-457200">
              <a:buFontTx/>
              <a:buAutoNum type="alphaLcParenR"/>
            </a:pPr>
            <a:r>
              <a:rPr lang="en-US"/>
              <a:t>calculate max. possible score for each field</a:t>
            </a:r>
          </a:p>
          <a:p>
            <a:pPr marL="457200" indent="-457200">
              <a:buFontTx/>
              <a:buAutoNum type="alphaLcParenR"/>
            </a:pPr>
            <a:r>
              <a:rPr lang="en-US"/>
              <a:t>trace back alignment through matrix </a:t>
            </a:r>
          </a:p>
        </p:txBody>
      </p:sp>
      <p:sp>
        <p:nvSpPr>
          <p:cNvPr id="21509" name="TextBox 6"/>
          <p:cNvSpPr txBox="1">
            <a:spLocks noChangeArrowheads="1"/>
          </p:cNvSpPr>
          <p:nvPr/>
        </p:nvSpPr>
        <p:spPr bwMode="auto">
          <a:xfrm>
            <a:off x="228600" y="4648200"/>
            <a:ext cx="8915400" cy="1200150"/>
          </a:xfrm>
          <a:prstGeom prst="rect">
            <a:avLst/>
          </a:prstGeom>
          <a:noFill/>
          <a:ln w="9525">
            <a:noFill/>
            <a:miter lim="800000"/>
            <a:headEnd/>
            <a:tailEnd/>
          </a:ln>
        </p:spPr>
        <p:txBody>
          <a:bodyPr>
            <a:prstTxWarp prst="textNoShape">
              <a:avLst/>
            </a:prstTxWarp>
            <a:spAutoFit/>
          </a:bodyPr>
          <a:lstStyle/>
          <a:p>
            <a:r>
              <a:rPr lang="en-US"/>
              <a:t>see </a:t>
            </a:r>
            <a:r>
              <a:rPr lang="en-US">
                <a:hlinkClick r:id="rId4"/>
              </a:rPr>
              <a:t>http://en.wikipedia.org/wiki/Needleman–Wunsch_algorithm</a:t>
            </a:r>
            <a:r>
              <a:rPr lang="en-US"/>
              <a:t> </a:t>
            </a:r>
            <a:br>
              <a:rPr lang="en-US"/>
            </a:br>
            <a:r>
              <a:rPr lang="en-US"/>
              <a:t>and </a:t>
            </a:r>
            <a:r>
              <a:rPr lang="en-US">
                <a:hlinkClick r:id="rId5"/>
              </a:rPr>
              <a:t>http://snowedin.net/ideas/Analogies+in+Alignment</a:t>
            </a:r>
            <a:r>
              <a:rPr lang="en-US"/>
              <a:t> for multiple paths.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l" eaLnBrk="1" hangingPunct="1"/>
            <a:r>
              <a:rPr lang="en-US"/>
              <a:t>Caution </a:t>
            </a:r>
          </a:p>
        </p:txBody>
      </p:sp>
      <p:sp>
        <p:nvSpPr>
          <p:cNvPr id="23555" name="Rectangle 3"/>
          <p:cNvSpPr>
            <a:spLocks noChangeArrowheads="1"/>
          </p:cNvSpPr>
          <p:nvPr/>
        </p:nvSpPr>
        <p:spPr bwMode="auto">
          <a:xfrm>
            <a:off x="342900" y="2209800"/>
            <a:ext cx="8458200" cy="2225675"/>
          </a:xfrm>
          <a:prstGeom prst="rect">
            <a:avLst/>
          </a:prstGeom>
          <a:noFill/>
          <a:ln w="9525">
            <a:noFill/>
            <a:miter lim="800000"/>
            <a:headEnd/>
            <a:tailEnd/>
          </a:ln>
        </p:spPr>
        <p:txBody>
          <a:bodyPr>
            <a:prstTxWarp prst="textNoShape">
              <a:avLst/>
            </a:prstTxWarp>
            <a:spAutoFit/>
          </a:bodyPr>
          <a:lstStyle/>
          <a:p>
            <a:r>
              <a:rPr lang="en-US" sz="2000" b="0"/>
              <a:t>NOTE that clustalw and other multiple sequence alignment programs do NOT necessarily find an alignment that is optimal by any given criterion. </a:t>
            </a:r>
          </a:p>
          <a:p>
            <a:endParaRPr lang="en-US" sz="2000" b="0"/>
          </a:p>
          <a:p>
            <a:r>
              <a:rPr lang="en-US" sz="2000" b="0"/>
              <a:t>Even if an alignment is </a:t>
            </a:r>
            <a:r>
              <a:rPr lang="en-US" sz="2000" b="0">
                <a:solidFill>
                  <a:schemeClr val="hlink"/>
                </a:solidFill>
              </a:rPr>
              <a:t>optimal</a:t>
            </a:r>
            <a:r>
              <a:rPr lang="en-US" sz="2000" b="0"/>
              <a:t> (like in the Needleman-Wunsch algorithm), it usually is not </a:t>
            </a:r>
            <a:r>
              <a:rPr lang="en-US" sz="2000" b="0">
                <a:solidFill>
                  <a:schemeClr val="hlink"/>
                </a:solidFill>
              </a:rPr>
              <a:t>UNIQUE</a:t>
            </a:r>
            <a:r>
              <a:rPr lang="en-US" sz="2000" b="0"/>
              <a:t>. It often is a good idea to take different extreme pathways through the alignment matrix, or to use a program like tcoffee that uses many different alignment programs.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04800" y="5299075"/>
            <a:ext cx="8839200" cy="1558925"/>
          </a:xfrm>
          <a:prstGeom prst="rect">
            <a:avLst/>
          </a:prstGeom>
          <a:noFill/>
          <a:ln w="9525">
            <a:noFill/>
            <a:miter lim="800000"/>
            <a:headEnd/>
            <a:tailEnd/>
          </a:ln>
        </p:spPr>
        <p:txBody>
          <a:bodyPr>
            <a:prstTxWarp prst="textNoShape">
              <a:avLst/>
            </a:prstTxWarp>
            <a:spAutoFit/>
          </a:bodyPr>
          <a:lstStyle/>
          <a:p>
            <a:r>
              <a:rPr lang="en-US" sz="1600" b="0" i="1">
                <a:latin typeface="Verdana" charset="0"/>
              </a:rPr>
              <a:t>Higgins DG, Sharp PM (1988) CLUSTAL: a package for performing multiple sequence alignment on a microcomputer. Gene 73:237-244;</a:t>
            </a:r>
            <a:r>
              <a:rPr lang="en-US" sz="1600" b="0" i="1">
                <a:latin typeface="Arial" charset="0"/>
                <a:ea typeface="Arial" charset="0"/>
                <a:cs typeface="Arial" charset="0"/>
              </a:rPr>
              <a:t> </a:t>
            </a:r>
            <a:r>
              <a:rPr lang="en-US" sz="1600" b="0" i="1">
                <a:latin typeface="Verdana" charset="0"/>
              </a:rPr>
              <a:t/>
            </a:r>
            <a:br>
              <a:rPr lang="en-US" sz="1600" b="0" i="1">
                <a:latin typeface="Verdana" charset="0"/>
              </a:rPr>
            </a:br>
            <a:r>
              <a:rPr lang="en-US" sz="1600" b="0" i="1">
                <a:latin typeface="Verdana" charset="0"/>
              </a:rPr>
              <a:t>Thompson, J.D., Higgins, D.G. and Gibson, T.J. (1994). CLUSTAL W: improving the sensitivity of progressive multiple sequence alignment through sequence weighting, positions-specific gap penalties and weight matrix choice. Nucleic Acids Research </a:t>
            </a:r>
            <a:r>
              <a:rPr lang="en-US" sz="1600" i="1">
                <a:latin typeface="Verdana" charset="0"/>
              </a:rPr>
              <a:t>22</a:t>
            </a:r>
            <a:r>
              <a:rPr lang="en-US" sz="1600" b="0" i="1">
                <a:latin typeface="Verdana" charset="0"/>
              </a:rPr>
              <a:t>, 4673-4680</a:t>
            </a:r>
            <a:r>
              <a:rPr lang="en-US" sz="1600" b="0"/>
              <a:t> </a:t>
            </a:r>
          </a:p>
        </p:txBody>
      </p:sp>
      <p:sp>
        <p:nvSpPr>
          <p:cNvPr id="25603" name="Rectangle 3"/>
          <p:cNvSpPr>
            <a:spLocks noChangeArrowheads="1"/>
          </p:cNvSpPr>
          <p:nvPr/>
        </p:nvSpPr>
        <p:spPr bwMode="auto">
          <a:xfrm>
            <a:off x="190500" y="381000"/>
            <a:ext cx="8763000" cy="5035550"/>
          </a:xfrm>
          <a:prstGeom prst="rect">
            <a:avLst/>
          </a:prstGeom>
          <a:noFill/>
          <a:ln w="9525">
            <a:noFill/>
            <a:miter lim="800000"/>
            <a:headEnd/>
            <a:tailEnd/>
          </a:ln>
        </p:spPr>
        <p:txBody>
          <a:bodyPr>
            <a:prstTxWarp prst="textNoShape">
              <a:avLst/>
            </a:prstTxWarp>
            <a:spAutoFit/>
          </a:bodyPr>
          <a:lstStyle/>
          <a:p>
            <a:r>
              <a:rPr lang="en-US" sz="1800" b="0">
                <a:latin typeface="Verdana" charset="0"/>
              </a:rPr>
              <a:t>             runs on all possible platforms (unix, mac, pc), and it is part of most multiprogram packages, and it is also available via different web interfaces. Examples: </a:t>
            </a:r>
            <a:r>
              <a:rPr lang="en-US" sz="1800" b="0">
                <a:latin typeface="Verdana" charset="0"/>
                <a:hlinkClick r:id="rId3"/>
              </a:rPr>
              <a:t>here</a:t>
            </a:r>
            <a:r>
              <a:rPr lang="en-US" sz="1800" b="0">
                <a:latin typeface="Verdana" charset="0"/>
              </a:rPr>
              <a:t>, and </a:t>
            </a:r>
            <a:r>
              <a:rPr lang="en-US" sz="1800" b="0">
                <a:latin typeface="Verdana" charset="0"/>
                <a:hlinkClick r:id="rId4"/>
              </a:rPr>
              <a:t>here</a:t>
            </a:r>
            <a:r>
              <a:rPr lang="en-US" sz="1800" b="0">
                <a:latin typeface="Verdana" charset="0"/>
              </a:rPr>
              <a:t>.</a:t>
            </a:r>
          </a:p>
          <a:p>
            <a:r>
              <a:rPr lang="en-US" sz="1800" b="0">
                <a:latin typeface="Verdana" charset="0"/>
              </a:rPr>
              <a:t> </a:t>
            </a:r>
            <a:endParaRPr lang="en-US" sz="1800" b="0"/>
          </a:p>
          <a:p>
            <a:pPr eaLnBrk="0" hangingPunct="0"/>
            <a:r>
              <a:rPr lang="en-US" sz="1800" b="0">
                <a:latin typeface="Verdana" charset="0"/>
              </a:rPr>
              <a:t>Clustalw uses a very simple menu driven command-line interface, and you also can run it from the command line only (i.e., it is easy to incorporate into scripts for repeated analyses – to get info on the commanline options type clustalw –options and clustalw -help.) </a:t>
            </a:r>
          </a:p>
          <a:p>
            <a:pPr eaLnBrk="0" hangingPunct="0"/>
            <a:endParaRPr lang="en-US" sz="1800" b="0"/>
          </a:p>
          <a:p>
            <a:pPr eaLnBrk="0" hangingPunct="0"/>
            <a:r>
              <a:rPr lang="en-US" sz="1800" b="0">
                <a:solidFill>
                  <a:srgbClr val="FF0033"/>
                </a:solidFill>
                <a:latin typeface="Arial" charset="0"/>
                <a:ea typeface="Arial" charset="0"/>
                <a:cs typeface="Arial" charset="0"/>
              </a:rPr>
              <a:t>Clustalx</a:t>
            </a:r>
            <a:r>
              <a:rPr lang="en-US" sz="1800" b="0">
                <a:latin typeface="Verdana" charset="0"/>
              </a:rPr>
              <a:t> uses the same algorithms as clustalw.  However, it has a much nicer interface, it displays information on the level of similarity, and it uses color in the alignment.  Especially for amino acids the use of color greatly enhances the ability to recognize conservative replacements. Clustalx is available for different platforms at the </a:t>
            </a:r>
            <a:r>
              <a:rPr lang="en-US" sz="1800" b="0">
                <a:latin typeface="Verdana" charset="0"/>
                <a:hlinkClick r:id="rId5" action="ppaction://hlinkfile"/>
              </a:rPr>
              <a:t>ebi's ftp</a:t>
            </a:r>
            <a:r>
              <a:rPr lang="en-US" sz="1800" b="0">
                <a:latin typeface="Verdana" charset="0"/>
              </a:rPr>
              <a:t> site (follow your platform, clustalx is stored in the clustalw folders)</a:t>
            </a:r>
            <a:endParaRPr lang="en-US" sz="1800" b="0"/>
          </a:p>
          <a:p>
            <a:pPr eaLnBrk="0" hangingPunct="0"/>
            <a:r>
              <a:rPr lang="en-US" sz="1800" b="0">
                <a:latin typeface="Verdana" charset="0"/>
              </a:rPr>
              <a:t>Clustal reads and writes most formats used by different programs.  The easiest format is the FASTA format: </a:t>
            </a:r>
            <a:endParaRPr lang="en-US" sz="1800" b="0"/>
          </a:p>
          <a:p>
            <a:pPr eaLnBrk="0" hangingPunct="0"/>
            <a:endParaRPr lang="en-US" sz="1800" b="0"/>
          </a:p>
        </p:txBody>
      </p:sp>
      <p:sp>
        <p:nvSpPr>
          <p:cNvPr id="25604" name="Rectangle 4"/>
          <p:cNvSpPr>
            <a:spLocks noGrp="1" noChangeArrowheads="1"/>
          </p:cNvSpPr>
          <p:nvPr>
            <p:ph type="title" idx="4294967295"/>
          </p:nvPr>
        </p:nvSpPr>
        <p:spPr>
          <a:xfrm>
            <a:off x="0" y="0"/>
            <a:ext cx="7772400" cy="762000"/>
          </a:xfrm>
        </p:spPr>
        <p:txBody>
          <a:bodyPr/>
          <a:lstStyle/>
          <a:p>
            <a:pPr algn="l" eaLnBrk="1" hangingPunct="1"/>
            <a:r>
              <a:rPr lang="en-US" sz="2400" b="1"/>
              <a:t>clustalw</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04800" y="228600"/>
            <a:ext cx="7086600" cy="914400"/>
          </a:xfrm>
        </p:spPr>
        <p:txBody>
          <a:bodyPr/>
          <a:lstStyle/>
          <a:p>
            <a:pPr algn="l" eaLnBrk="1" hangingPunct="1"/>
            <a:r>
              <a:rPr lang="en-US"/>
              <a:t>clustal</a:t>
            </a:r>
          </a:p>
        </p:txBody>
      </p:sp>
      <p:sp>
        <p:nvSpPr>
          <p:cNvPr id="27651" name="Rectangle 3"/>
          <p:cNvSpPr>
            <a:spLocks noChangeArrowheads="1"/>
          </p:cNvSpPr>
          <p:nvPr/>
        </p:nvSpPr>
        <p:spPr bwMode="auto">
          <a:xfrm>
            <a:off x="838200" y="1295400"/>
            <a:ext cx="7162800" cy="4664075"/>
          </a:xfrm>
          <a:prstGeom prst="rect">
            <a:avLst/>
          </a:prstGeom>
          <a:noFill/>
          <a:ln w="9525">
            <a:noFill/>
            <a:miter lim="800000"/>
            <a:headEnd/>
            <a:tailEnd/>
          </a:ln>
        </p:spPr>
        <p:txBody>
          <a:bodyPr>
            <a:prstTxWarp prst="textNoShape">
              <a:avLst/>
            </a:prstTxWarp>
            <a:spAutoFit/>
          </a:bodyPr>
          <a:lstStyle/>
          <a:p>
            <a:r>
              <a:rPr lang="en-US" sz="2000" b="0">
                <a:latin typeface="Arial" charset="0"/>
              </a:rPr>
              <a:t>To align sequences clustal performs the following steps: </a:t>
            </a:r>
            <a:endParaRPr lang="en-US" sz="2000" b="0"/>
          </a:p>
          <a:p>
            <a:pPr eaLnBrk="0" hangingPunct="0"/>
            <a:r>
              <a:rPr lang="en-US" sz="2000" b="0">
                <a:solidFill>
                  <a:srgbClr val="0000FF"/>
                </a:solidFill>
              </a:rPr>
              <a:t>  1) Pairwise distance calculation </a:t>
            </a:r>
            <a:br>
              <a:rPr lang="en-US" sz="2000" b="0">
                <a:solidFill>
                  <a:srgbClr val="0000FF"/>
                </a:solidFill>
              </a:rPr>
            </a:br>
            <a:r>
              <a:rPr lang="en-US" sz="2000" b="0">
                <a:solidFill>
                  <a:srgbClr val="0000FF"/>
                </a:solidFill>
              </a:rPr>
              <a:t>  2) Clustering analysis of the sequences </a:t>
            </a:r>
            <a:br>
              <a:rPr lang="en-US" sz="2000" b="0">
                <a:solidFill>
                  <a:srgbClr val="0000FF"/>
                </a:solidFill>
              </a:rPr>
            </a:br>
            <a:r>
              <a:rPr lang="en-US" sz="2000" b="0">
                <a:solidFill>
                  <a:srgbClr val="0000FF"/>
                </a:solidFill>
              </a:rPr>
              <a:t>  3) Iterated alignment of two most similar sequences or groups of sequences. </a:t>
            </a:r>
            <a:endParaRPr lang="en-US" sz="2000" b="0"/>
          </a:p>
          <a:p>
            <a:pPr eaLnBrk="0" hangingPunct="0"/>
            <a:r>
              <a:rPr lang="en-US" sz="2000" b="0"/>
              <a:t>It is important to realize that the second step is the most important. The relationships found here will create a serious bias in the final alignment. The better your guide tree, the better your final alignment. </a:t>
            </a:r>
          </a:p>
          <a:p>
            <a:pPr eaLnBrk="0" hangingPunct="0"/>
            <a:r>
              <a:rPr lang="en-US" sz="2000" b="0"/>
              <a:t>You can load a guide tree into clustal. This tree will then be used instead of the neighbor joining tree calculated by clustalw as a default. (The guide tree needs to be in normal parenthesis notation WITH branch lengths).</a:t>
            </a:r>
          </a:p>
          <a:p>
            <a:pPr eaLnBrk="0" hangingPunct="0"/>
            <a:r>
              <a:rPr lang="en-US" sz="2000" b="0"/>
              <a:t/>
            </a:r>
            <a:br>
              <a:rPr lang="en-US" sz="2000" b="0"/>
            </a:br>
            <a:r>
              <a:rPr lang="en-US" sz="2000" b="0">
                <a:hlinkClick r:id="rId3"/>
              </a:rPr>
              <a:t>Sample input file</a:t>
            </a:r>
            <a:r>
              <a:rPr lang="en-US" sz="2000" b="0"/>
              <a:t>   </a:t>
            </a:r>
            <a:r>
              <a:rPr lang="en-US" sz="2000" b="0">
                <a:hlinkClick r:id="rId4"/>
              </a:rPr>
              <a:t>Sample output file </a:t>
            </a:r>
            <a:endParaRPr lang="en-US" sz="2000" b="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4800" y="228600"/>
            <a:ext cx="7086600" cy="914400"/>
          </a:xfrm>
        </p:spPr>
        <p:txBody>
          <a:bodyPr/>
          <a:lstStyle/>
          <a:p>
            <a:pPr algn="l" eaLnBrk="1" hangingPunct="1"/>
            <a:r>
              <a:rPr lang="en-US"/>
              <a:t>clustal</a:t>
            </a:r>
          </a:p>
        </p:txBody>
      </p:sp>
      <p:sp>
        <p:nvSpPr>
          <p:cNvPr id="29699" name="Rectangle 3"/>
          <p:cNvSpPr>
            <a:spLocks noChangeArrowheads="1"/>
          </p:cNvSpPr>
          <p:nvPr/>
        </p:nvSpPr>
        <p:spPr bwMode="auto">
          <a:xfrm>
            <a:off x="2209800" y="282575"/>
            <a:ext cx="7162800" cy="708025"/>
          </a:xfrm>
          <a:prstGeom prst="rect">
            <a:avLst/>
          </a:prstGeom>
          <a:noFill/>
          <a:ln w="9525">
            <a:noFill/>
            <a:miter lim="800000"/>
            <a:headEnd/>
            <a:tailEnd/>
          </a:ln>
        </p:spPr>
        <p:txBody>
          <a:bodyPr>
            <a:prstTxWarp prst="textNoShape">
              <a:avLst/>
            </a:prstTxWarp>
            <a:spAutoFit/>
          </a:bodyPr>
          <a:lstStyle/>
          <a:p>
            <a:pPr eaLnBrk="0" hangingPunct="0"/>
            <a:r>
              <a:rPr lang="en-US" sz="2000" b="0"/>
              <a:t/>
            </a:r>
            <a:br>
              <a:rPr lang="en-US" sz="2000" b="0"/>
            </a:br>
            <a:r>
              <a:rPr lang="en-US" sz="2000" b="0">
                <a:hlinkClick r:id="rId3"/>
              </a:rPr>
              <a:t>Sample input</a:t>
            </a:r>
            <a:endParaRPr lang="en-US" sz="2000" b="0"/>
          </a:p>
        </p:txBody>
      </p:sp>
      <p:pic>
        <p:nvPicPr>
          <p:cNvPr id="29700" name="Picture 4"/>
          <p:cNvPicPr>
            <a:picLocks noChangeAspect="1"/>
          </p:cNvPicPr>
          <p:nvPr/>
        </p:nvPicPr>
        <p:blipFill>
          <a:blip r:embed="rId4"/>
          <a:srcRect/>
          <a:stretch>
            <a:fillRect/>
          </a:stretch>
        </p:blipFill>
        <p:spPr bwMode="auto">
          <a:xfrm>
            <a:off x="381000" y="1216025"/>
            <a:ext cx="11023600" cy="5426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04800" y="228600"/>
            <a:ext cx="7086600" cy="914400"/>
          </a:xfrm>
        </p:spPr>
        <p:txBody>
          <a:bodyPr/>
          <a:lstStyle/>
          <a:p>
            <a:pPr algn="l" eaLnBrk="1" hangingPunct="1"/>
            <a:r>
              <a:rPr lang="en-US"/>
              <a:t>clustal</a:t>
            </a:r>
          </a:p>
        </p:txBody>
      </p:sp>
      <p:sp>
        <p:nvSpPr>
          <p:cNvPr id="31747" name="Rectangle 3"/>
          <p:cNvSpPr>
            <a:spLocks noChangeArrowheads="1"/>
          </p:cNvSpPr>
          <p:nvPr/>
        </p:nvSpPr>
        <p:spPr bwMode="auto">
          <a:xfrm>
            <a:off x="2362200" y="381000"/>
            <a:ext cx="7162800" cy="708025"/>
          </a:xfrm>
          <a:prstGeom prst="rect">
            <a:avLst/>
          </a:prstGeom>
          <a:noFill/>
          <a:ln w="9525">
            <a:noFill/>
            <a:miter lim="800000"/>
            <a:headEnd/>
            <a:tailEnd/>
          </a:ln>
        </p:spPr>
        <p:txBody>
          <a:bodyPr>
            <a:prstTxWarp prst="textNoShape">
              <a:avLst/>
            </a:prstTxWarp>
            <a:spAutoFit/>
          </a:bodyPr>
          <a:lstStyle/>
          <a:p>
            <a:pPr eaLnBrk="0" hangingPunct="0"/>
            <a:r>
              <a:rPr lang="en-US" sz="2000" b="0"/>
              <a:t/>
            </a:r>
            <a:br>
              <a:rPr lang="en-US" sz="2000" b="0"/>
            </a:br>
            <a:r>
              <a:rPr lang="en-US" sz="2000" b="0">
                <a:hlinkClick r:id="rId3"/>
              </a:rPr>
              <a:t>Sample output file </a:t>
            </a:r>
            <a:endParaRPr lang="en-US" sz="2000" b="0"/>
          </a:p>
        </p:txBody>
      </p:sp>
      <p:pic>
        <p:nvPicPr>
          <p:cNvPr id="31748" name="Picture 3"/>
          <p:cNvPicPr>
            <a:picLocks noChangeAspect="1"/>
          </p:cNvPicPr>
          <p:nvPr/>
        </p:nvPicPr>
        <p:blipFill>
          <a:blip r:embed="rId4"/>
          <a:srcRect/>
          <a:stretch>
            <a:fillRect/>
          </a:stretch>
        </p:blipFill>
        <p:spPr bwMode="auto">
          <a:xfrm>
            <a:off x="2098675" y="1143000"/>
            <a:ext cx="6492875" cy="560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5" name="Rectangle 2"/>
          <p:cNvSpPr>
            <a:spLocks noGrp="1" noChangeArrowheads="1"/>
          </p:cNvSpPr>
          <p:nvPr>
            <p:ph type="title" idx="4294967295"/>
          </p:nvPr>
        </p:nvSpPr>
        <p:spPr>
          <a:xfrm>
            <a:off x="0" y="0"/>
            <a:ext cx="9144000" cy="533400"/>
          </a:xfrm>
        </p:spPr>
        <p:txBody>
          <a:bodyPr/>
          <a:lstStyle/>
          <a:p>
            <a:pPr algn="l" eaLnBrk="1" hangingPunct="1"/>
            <a:r>
              <a:rPr lang="en-US" sz="2400"/>
              <a:t>example on bbcxsv1.biotech.uconn.edu</a:t>
            </a:r>
          </a:p>
        </p:txBody>
      </p:sp>
      <p:sp>
        <p:nvSpPr>
          <p:cNvPr id="33796" name="Text Box 3"/>
          <p:cNvSpPr txBox="1">
            <a:spLocks noChangeArrowheads="1"/>
          </p:cNvSpPr>
          <p:nvPr/>
        </p:nvSpPr>
        <p:spPr bwMode="auto">
          <a:xfrm>
            <a:off x="746125" y="650875"/>
            <a:ext cx="6769100" cy="1917700"/>
          </a:xfrm>
          <a:prstGeom prst="rect">
            <a:avLst/>
          </a:prstGeom>
          <a:noFill/>
          <a:ln w="9525">
            <a:noFill/>
            <a:miter lim="800000"/>
            <a:headEnd/>
            <a:tailEnd/>
          </a:ln>
        </p:spPr>
        <p:txBody>
          <a:bodyPr wrap="none">
            <a:prstTxWarp prst="textNoShape">
              <a:avLst/>
            </a:prstTxWarp>
            <a:spAutoFit/>
          </a:bodyPr>
          <a:lstStyle/>
          <a:p>
            <a:pPr>
              <a:buFontTx/>
              <a:buChar char="•"/>
            </a:pPr>
            <a:r>
              <a:rPr lang="en-US" b="0"/>
              <a:t>calculate multiple sequence alignment</a:t>
            </a:r>
          </a:p>
          <a:p>
            <a:pPr>
              <a:buFontTx/>
              <a:buChar char="•"/>
            </a:pPr>
            <a:r>
              <a:rPr lang="en-US" b="0"/>
              <a:t>go through options</a:t>
            </a:r>
          </a:p>
          <a:p>
            <a:pPr>
              <a:buFontTx/>
              <a:buChar char="•"/>
            </a:pPr>
            <a:r>
              <a:rPr lang="en-US" b="0"/>
              <a:t>do tree / tree options </a:t>
            </a:r>
            <a:br>
              <a:rPr lang="en-US" b="0"/>
            </a:br>
            <a:r>
              <a:rPr lang="en-US" b="0"/>
              <a:t>  (positions with gaps, correct for multiple subs, </a:t>
            </a:r>
            <a:br>
              <a:rPr lang="en-US" b="0"/>
            </a:br>
            <a:r>
              <a:rPr lang="en-US" b="0"/>
              <a:t>  support values to nodes, if you want to use treeview)</a:t>
            </a:r>
          </a:p>
        </p:txBody>
      </p:sp>
      <p:graphicFrame>
        <p:nvGraphicFramePr>
          <p:cNvPr id="33794" name="Object 2"/>
          <p:cNvGraphicFramePr>
            <a:graphicFrameLocks noChangeAspect="1"/>
          </p:cNvGraphicFramePr>
          <p:nvPr/>
        </p:nvGraphicFramePr>
        <p:xfrm>
          <a:off x="1447800" y="2590800"/>
          <a:ext cx="6248400" cy="3371850"/>
        </p:xfrm>
        <a:graphic>
          <a:graphicData uri="http://schemas.openxmlformats.org/presentationml/2006/ole">
            <p:oleObj spid="_x0000_s33794" name="Image" r:id="rId4" imgW="13041270" imgH="7034921" progId="">
              <p:embed/>
            </p:oleObj>
          </a:graphicData>
        </a:graphic>
      </p:graphicFrame>
      <p:sp>
        <p:nvSpPr>
          <p:cNvPr id="33797" name="Text Box 5"/>
          <p:cNvSpPr txBox="1">
            <a:spLocks noChangeArrowheads="1"/>
          </p:cNvSpPr>
          <p:nvPr/>
        </p:nvSpPr>
        <p:spPr bwMode="auto">
          <a:xfrm>
            <a:off x="990600" y="6019800"/>
            <a:ext cx="6499225" cy="457200"/>
          </a:xfrm>
          <a:prstGeom prst="rect">
            <a:avLst/>
          </a:prstGeom>
          <a:noFill/>
          <a:ln w="9525">
            <a:noFill/>
            <a:miter lim="800000"/>
            <a:headEnd/>
            <a:tailEnd/>
          </a:ln>
        </p:spPr>
        <p:txBody>
          <a:bodyPr wrap="none">
            <a:prstTxWarp prst="textNoShape">
              <a:avLst/>
            </a:prstTxWarp>
            <a:spAutoFit/>
          </a:bodyPr>
          <a:lstStyle/>
          <a:p>
            <a:r>
              <a:rPr lang="en-US" b="0"/>
              <a:t>One way to draw trees on the road is </a:t>
            </a:r>
            <a:r>
              <a:rPr lang="en-US" b="0">
                <a:hlinkClick r:id="rId5"/>
              </a:rPr>
              <a:t>phylodendron</a:t>
            </a:r>
            <a:r>
              <a:rPr lang="en-US">
                <a:hlinkClick r:id="rId5"/>
              </a:rPr>
              <a:t> </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152400" y="330200"/>
            <a:ext cx="8458200" cy="5934075"/>
          </a:xfrm>
          <a:prstGeom prst="rect">
            <a:avLst/>
          </a:prstGeom>
          <a:noFill/>
          <a:ln w="9525">
            <a:noFill/>
            <a:miter lim="800000"/>
            <a:headEnd/>
            <a:tailEnd/>
          </a:ln>
        </p:spPr>
        <p:txBody>
          <a:bodyPr>
            <a:prstTxWarp prst="textNoShape">
              <a:avLst/>
            </a:prstTxWarp>
            <a:spAutoFit/>
          </a:bodyPr>
          <a:lstStyle/>
          <a:p>
            <a:r>
              <a:rPr lang="en-US" b="0">
                <a:latin typeface="Verdana" charset="0"/>
              </a:rPr>
              <a:t>            also reads aligned sequences.  If you input aligned sequences you can go directly to the tree section. </a:t>
            </a:r>
            <a:br>
              <a:rPr lang="en-US" b="0">
                <a:latin typeface="Verdana" charset="0"/>
              </a:rPr>
            </a:br>
            <a:r>
              <a:rPr lang="en-US" b="0">
                <a:solidFill>
                  <a:schemeClr val="hlink"/>
                </a:solidFill>
                <a:latin typeface="Arial" charset="0"/>
                <a:ea typeface="Arial" charset="0"/>
                <a:cs typeface="Arial" charset="0"/>
              </a:rPr>
              <a:t>!! </a:t>
            </a:r>
            <a:r>
              <a:rPr lang="en-US" b="0">
                <a:solidFill>
                  <a:srgbClr val="FF9900"/>
                </a:solidFill>
                <a:latin typeface="Arial" charset="0"/>
                <a:ea typeface="Arial" charset="0"/>
                <a:cs typeface="Arial" charset="0"/>
              </a:rPr>
              <a:t>Be careful if you make a mistake, and the sequences are not aligned, your tree will look strange!! </a:t>
            </a:r>
            <a:br>
              <a:rPr lang="en-US" b="0">
                <a:solidFill>
                  <a:srgbClr val="FF9900"/>
                </a:solidFill>
                <a:latin typeface="Arial" charset="0"/>
                <a:ea typeface="Arial" charset="0"/>
                <a:cs typeface="Arial" charset="0"/>
              </a:rPr>
            </a:br>
            <a:r>
              <a:rPr lang="en-US" b="0">
                <a:solidFill>
                  <a:schemeClr val="hlink"/>
                </a:solidFill>
                <a:latin typeface="Arial" charset="0"/>
                <a:ea typeface="Arial" charset="0"/>
                <a:cs typeface="Arial" charset="0"/>
              </a:rPr>
              <a:t>!!! </a:t>
            </a:r>
            <a:r>
              <a:rPr lang="en-US" b="0">
                <a:solidFill>
                  <a:srgbClr val="FF9900"/>
                </a:solidFill>
                <a:latin typeface="Arial" charset="0"/>
                <a:ea typeface="Arial" charset="0"/>
                <a:cs typeface="Arial" charset="0"/>
              </a:rPr>
              <a:t>ALWAYS CHECK YOUR ALIGNMENT!!!</a:t>
            </a:r>
            <a:endParaRPr lang="en-US" b="0"/>
          </a:p>
          <a:p>
            <a:pPr eaLnBrk="0" hangingPunct="0"/>
            <a:endParaRPr lang="en-US" b="0">
              <a:solidFill>
                <a:srgbClr val="000000"/>
              </a:solidFill>
              <a:latin typeface="Verdana" charset="0"/>
            </a:endParaRPr>
          </a:p>
          <a:p>
            <a:pPr eaLnBrk="0" hangingPunct="0"/>
            <a:r>
              <a:rPr lang="en-US" b="0">
                <a:solidFill>
                  <a:srgbClr val="000000"/>
                </a:solidFill>
                <a:latin typeface="Verdana" charset="0"/>
              </a:rPr>
              <a:t>Also be careful when using the ignore positions with gaps option – there might not be many positions left.</a:t>
            </a:r>
          </a:p>
          <a:p>
            <a:pPr eaLnBrk="0" hangingPunct="0"/>
            <a:endParaRPr lang="en-US" b="0">
              <a:solidFill>
                <a:srgbClr val="000000"/>
              </a:solidFill>
              <a:latin typeface="Verdana" charset="0"/>
            </a:endParaRPr>
          </a:p>
          <a:p>
            <a:pPr eaLnBrk="0" hangingPunct="0"/>
            <a:r>
              <a:rPr lang="en-US" b="0">
                <a:solidFill>
                  <a:srgbClr val="000000"/>
                </a:solidFill>
                <a:latin typeface="Verdana" charset="0"/>
              </a:rPr>
              <a:t>Clustal is much better than its reputation. It is doing a great job in handling gaps, especially terminal gaps, and it makes good use of different substitution matrices, and the empirical correction for multiple substitutions is better than many other programs.</a:t>
            </a:r>
            <a:endParaRPr lang="en-US" b="0"/>
          </a:p>
          <a:p>
            <a:pPr eaLnBrk="0" hangingPunct="0"/>
            <a:endParaRPr lang="en-US" b="0"/>
          </a:p>
        </p:txBody>
      </p:sp>
      <p:sp>
        <p:nvSpPr>
          <p:cNvPr id="35843" name="Rectangle 4"/>
          <p:cNvSpPr>
            <a:spLocks noGrp="1" noChangeArrowheads="1"/>
          </p:cNvSpPr>
          <p:nvPr>
            <p:ph type="title" idx="4294967295"/>
          </p:nvPr>
        </p:nvSpPr>
        <p:spPr>
          <a:xfrm>
            <a:off x="-381000" y="304800"/>
            <a:ext cx="2209800" cy="381000"/>
          </a:xfrm>
        </p:spPr>
        <p:txBody>
          <a:bodyPr/>
          <a:lstStyle/>
          <a:p>
            <a:pPr eaLnBrk="1" hangingPunct="1"/>
            <a:r>
              <a:rPr lang="en-US" sz="2400">
                <a:solidFill>
                  <a:schemeClr val="tx1"/>
                </a:solidFill>
                <a:latin typeface="Verdana" charset="0"/>
              </a:rPr>
              <a:t>Clustal</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52400" y="228600"/>
            <a:ext cx="2819400" cy="685800"/>
          </a:xfrm>
        </p:spPr>
        <p:txBody>
          <a:bodyPr/>
          <a:lstStyle/>
          <a:p>
            <a:pPr eaLnBrk="1" hangingPunct="1"/>
            <a:r>
              <a:rPr lang="en-US"/>
              <a:t>tcoffee</a:t>
            </a:r>
          </a:p>
        </p:txBody>
      </p:sp>
      <p:sp>
        <p:nvSpPr>
          <p:cNvPr id="37891" name="Rectangle 3"/>
          <p:cNvSpPr>
            <a:spLocks noChangeArrowheads="1"/>
          </p:cNvSpPr>
          <p:nvPr/>
        </p:nvSpPr>
        <p:spPr bwMode="auto">
          <a:xfrm>
            <a:off x="381000" y="1143000"/>
            <a:ext cx="8382000" cy="1311275"/>
          </a:xfrm>
          <a:prstGeom prst="rect">
            <a:avLst/>
          </a:prstGeom>
          <a:noFill/>
          <a:ln w="9525">
            <a:noFill/>
            <a:miter lim="800000"/>
            <a:headEnd/>
            <a:tailEnd/>
          </a:ln>
        </p:spPr>
        <p:txBody>
          <a:bodyPr>
            <a:prstTxWarp prst="textNoShape">
              <a:avLst/>
            </a:prstTxWarp>
            <a:spAutoFit/>
          </a:bodyPr>
          <a:lstStyle/>
          <a:p>
            <a:r>
              <a:rPr lang="en-US" sz="2000">
                <a:latin typeface="Arial" charset="0"/>
              </a:rPr>
              <a:t>TCOFFEE </a:t>
            </a:r>
            <a:r>
              <a:rPr lang="en-US" sz="2000" b="0">
                <a:latin typeface="Arial" charset="0"/>
              </a:rPr>
              <a:t>extracts reliably aligned positions from several multiple or pairwise sequence alignments. It requires more thought and attention from the user than clustalw, but it helps to focus further analyses on those sites that are reliably aligned. A web interface is </a:t>
            </a:r>
            <a:r>
              <a:rPr lang="en-US" sz="2000" b="0">
                <a:latin typeface="Arial" charset="0"/>
                <a:hlinkClick r:id="rId3"/>
              </a:rPr>
              <a:t>here</a:t>
            </a:r>
            <a:r>
              <a:rPr lang="en-US" sz="2000" b="0">
                <a:latin typeface="Arial" charset="0"/>
              </a:rPr>
              <a:t>.</a:t>
            </a:r>
            <a:endParaRPr lang="en-US" sz="2000" b="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33400"/>
            <a:ext cx="7772400" cy="4114800"/>
          </a:xfrm>
        </p:spPr>
        <p:txBody>
          <a:bodyPr/>
          <a:lstStyle/>
          <a:p>
            <a:pPr marL="0" indent="0">
              <a:spcBef>
                <a:spcPct val="0"/>
              </a:spcBef>
              <a:buFontTx/>
              <a:buNone/>
              <a:defRPr/>
            </a:pPr>
            <a:r>
              <a:rPr lang="en-US" sz="2400" kern="1200" dirty="0" smtClean="0">
                <a:solidFill>
                  <a:srgbClr val="000000"/>
                </a:solidFill>
                <a:latin typeface="Arial" charset="0"/>
                <a:ea typeface="ＭＳ Ｐゴシック" charset="-128"/>
                <a:cs typeface="ＭＳ Ｐゴシック" charset="-128"/>
              </a:rPr>
              <a:t>OLD ASSIGNMENTS</a:t>
            </a:r>
            <a:endParaRPr lang="en-US" sz="2400" kern="1200" dirty="0">
              <a:solidFill>
                <a:srgbClr val="000000"/>
              </a:solidFill>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04800" y="304800"/>
            <a:ext cx="2133600" cy="533400"/>
          </a:xfrm>
        </p:spPr>
        <p:txBody>
          <a:bodyPr/>
          <a:lstStyle/>
          <a:p>
            <a:pPr eaLnBrk="1" hangingPunct="1"/>
            <a:r>
              <a:rPr lang="en-US"/>
              <a:t>muscle</a:t>
            </a:r>
          </a:p>
        </p:txBody>
      </p:sp>
      <p:sp>
        <p:nvSpPr>
          <p:cNvPr id="39939" name="Text Box 3"/>
          <p:cNvSpPr txBox="1">
            <a:spLocks noChangeArrowheads="1"/>
          </p:cNvSpPr>
          <p:nvPr/>
        </p:nvSpPr>
        <p:spPr bwMode="auto">
          <a:xfrm>
            <a:off x="304800" y="990600"/>
            <a:ext cx="8839200" cy="5203825"/>
          </a:xfrm>
          <a:prstGeom prst="rect">
            <a:avLst/>
          </a:prstGeom>
          <a:noFill/>
          <a:ln w="9525">
            <a:noFill/>
            <a:miter lim="800000"/>
            <a:headEnd/>
            <a:tailEnd/>
          </a:ln>
        </p:spPr>
        <p:txBody>
          <a:bodyPr>
            <a:prstTxWarp prst="textNoShape">
              <a:avLst/>
            </a:prstTxWarp>
            <a:spAutoFit/>
          </a:bodyPr>
          <a:lstStyle/>
          <a:p>
            <a:r>
              <a:rPr lang="en-US"/>
              <a:t>If you have very large datasets muscle is the way to go. It is fast, takes fasta formatted sequences as input file, and has a refinement option, that does an excellent job cleaning up around gaps.  </a:t>
            </a:r>
          </a:p>
          <a:p>
            <a:endParaRPr lang="en-US"/>
          </a:p>
          <a:p>
            <a:r>
              <a:rPr lang="en-US"/>
              <a:t>The muscle home page is </a:t>
            </a:r>
            <a:r>
              <a:rPr lang="en-US">
                <a:hlinkClick r:id="rId3"/>
              </a:rPr>
              <a:t>here</a:t>
            </a:r>
            <a:r>
              <a:rPr lang="en-US"/>
              <a:t> , the manual is </a:t>
            </a:r>
            <a:r>
              <a:rPr lang="en-US">
                <a:hlinkClick r:id="rId4"/>
              </a:rPr>
              <a:t>here</a:t>
            </a:r>
            <a:endParaRPr lang="en-US"/>
          </a:p>
          <a:p>
            <a:r>
              <a:rPr lang="en-US"/>
              <a:t>Muscle allows also allows profile alignments.</a:t>
            </a:r>
          </a:p>
          <a:p>
            <a:r>
              <a:rPr lang="en-US">
                <a:latin typeface="Courier New" charset="0"/>
              </a:rPr>
              <a:t>muscle -in VatpA.fa -out VatpA.afa  </a:t>
            </a:r>
          </a:p>
          <a:p>
            <a:r>
              <a:rPr lang="en-US">
                <a:latin typeface="Courier New" charset="0"/>
              </a:rPr>
              <a:t>muscle -in VatpA.afa -out VatpA.rafa –refine</a:t>
            </a:r>
          </a:p>
          <a:p>
            <a:r>
              <a:rPr lang="en-US">
                <a:latin typeface="Courier New" charset="0"/>
              </a:rPr>
              <a:t>muscle -in beta.fa -out beta.afa</a:t>
            </a:r>
          </a:p>
          <a:p>
            <a:r>
              <a:rPr lang="en-US">
                <a:latin typeface="Courier New" charset="0"/>
              </a:rPr>
              <a:t>muscle -in beta.afa -out beta.rafa -refine</a:t>
            </a:r>
          </a:p>
          <a:p>
            <a:r>
              <a:rPr lang="en-US">
                <a:latin typeface="Courier New" charset="0"/>
              </a:rPr>
              <a:t>muscle -profile -in1 beta.rafa -in2 </a:t>
            </a:r>
          </a:p>
          <a:p>
            <a:r>
              <a:rPr lang="en-US">
                <a:latin typeface="Courier New" charset="0"/>
              </a:rPr>
              <a:t>VatpA.rafa -out Abeta.afa</a:t>
            </a:r>
          </a:p>
          <a:p>
            <a:r>
              <a:rPr lang="en-US">
                <a:latin typeface="Courier New" charset="0"/>
              </a:rPr>
              <a:t>muscle –refine –in Abeta.afa –out Abeta.rafa</a:t>
            </a:r>
          </a:p>
          <a:p>
            <a:r>
              <a:rPr lang="en-US"/>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152400" y="152400"/>
            <a:ext cx="6477000" cy="457200"/>
          </a:xfrm>
        </p:spPr>
        <p:txBody>
          <a:bodyPr/>
          <a:lstStyle/>
          <a:p>
            <a:pPr algn="l" eaLnBrk="1" hangingPunct="1"/>
            <a:r>
              <a:rPr lang="en-US"/>
              <a:t>muscle alignment</a:t>
            </a:r>
          </a:p>
        </p:txBody>
      </p:sp>
      <p:graphicFrame>
        <p:nvGraphicFramePr>
          <p:cNvPr id="41986" name="Object 2"/>
          <p:cNvGraphicFramePr>
            <a:graphicFrameLocks noChangeAspect="1"/>
          </p:cNvGraphicFramePr>
          <p:nvPr/>
        </p:nvGraphicFramePr>
        <p:xfrm>
          <a:off x="457200" y="876300"/>
          <a:ext cx="7924800" cy="5981700"/>
        </p:xfrm>
        <a:graphic>
          <a:graphicData uri="http://schemas.openxmlformats.org/presentationml/2006/ole">
            <p:oleObj spid="_x0000_s41986" name="Photo Editor Photo" r:id="rId4" imgW="6896698" imgH="5204911" progId="">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a:xfrm>
            <a:off x="685800" y="0"/>
            <a:ext cx="7772400" cy="1143000"/>
          </a:xfrm>
        </p:spPr>
        <p:txBody>
          <a:bodyPr/>
          <a:lstStyle/>
          <a:p>
            <a:pPr eaLnBrk="1" hangingPunct="1"/>
            <a:r>
              <a:rPr lang="en-US"/>
              <a:t>muscle </a:t>
            </a:r>
            <a:r>
              <a:rPr lang="en-US" i="1"/>
              <a:t>vs</a:t>
            </a:r>
            <a:r>
              <a:rPr lang="en-US"/>
              <a:t> clustal </a:t>
            </a:r>
          </a:p>
        </p:txBody>
      </p:sp>
      <p:graphicFrame>
        <p:nvGraphicFramePr>
          <p:cNvPr id="44034" name="Object 2"/>
          <p:cNvGraphicFramePr>
            <a:graphicFrameLocks noChangeAspect="1"/>
          </p:cNvGraphicFramePr>
          <p:nvPr/>
        </p:nvGraphicFramePr>
        <p:xfrm>
          <a:off x="1524000" y="990600"/>
          <a:ext cx="2620963" cy="3970338"/>
        </p:xfrm>
        <a:graphic>
          <a:graphicData uri="http://schemas.openxmlformats.org/presentationml/2006/ole">
            <p:oleObj spid="_x0000_s44034" name="Photo Editor Photo" r:id="rId4" imgW="2620952" imgH="3970364" progId="">
              <p:embed/>
            </p:oleObj>
          </a:graphicData>
        </a:graphic>
      </p:graphicFrame>
      <p:graphicFrame>
        <p:nvGraphicFramePr>
          <p:cNvPr id="44035" name="Object 3"/>
          <p:cNvGraphicFramePr>
            <a:graphicFrameLocks noChangeAspect="1"/>
          </p:cNvGraphicFramePr>
          <p:nvPr/>
        </p:nvGraphicFramePr>
        <p:xfrm>
          <a:off x="5181600" y="1295400"/>
          <a:ext cx="2979738" cy="4335463"/>
        </p:xfrm>
        <a:graphic>
          <a:graphicData uri="http://schemas.openxmlformats.org/presentationml/2006/ole">
            <p:oleObj spid="_x0000_s44035" name="Photo Editor Photo" r:id="rId5" imgW="2979048" imgH="4336156" progId="">
              <p:embed/>
            </p:oleObj>
          </a:graphicData>
        </a:graphic>
      </p:graphicFrame>
      <p:sp>
        <p:nvSpPr>
          <p:cNvPr id="44037" name="Text Box 6"/>
          <p:cNvSpPr txBox="1">
            <a:spLocks noChangeArrowheads="1"/>
          </p:cNvSpPr>
          <p:nvPr/>
        </p:nvSpPr>
        <p:spPr bwMode="auto">
          <a:xfrm>
            <a:off x="593725" y="6061075"/>
            <a:ext cx="7905750" cy="457200"/>
          </a:xfrm>
          <a:prstGeom prst="rect">
            <a:avLst/>
          </a:prstGeom>
          <a:noFill/>
          <a:ln w="9525">
            <a:noFill/>
            <a:miter lim="800000"/>
            <a:headEnd/>
            <a:tailEnd/>
          </a:ln>
        </p:spPr>
        <p:txBody>
          <a:bodyPr wrap="none">
            <a:prstTxWarp prst="textNoShape">
              <a:avLst/>
            </a:prstTxWarp>
            <a:spAutoFit/>
          </a:bodyPr>
          <a:lstStyle/>
          <a:p>
            <a:r>
              <a:rPr lang="en-US"/>
              <a:t>more on alignment programs (statalign, pileup, SAM) </a:t>
            </a:r>
            <a:r>
              <a:rPr lang="en-US">
                <a:hlinkClick r:id="rId6"/>
              </a:rPr>
              <a:t>here </a:t>
            </a:r>
            <a:endParaRPr lang="en-US"/>
          </a:p>
        </p:txBody>
      </p:sp>
      <p:sp>
        <p:nvSpPr>
          <p:cNvPr id="44038" name="Oval 9"/>
          <p:cNvSpPr>
            <a:spLocks noChangeArrowheads="1"/>
          </p:cNvSpPr>
          <p:nvPr/>
        </p:nvSpPr>
        <p:spPr bwMode="auto">
          <a:xfrm>
            <a:off x="6096000" y="2590800"/>
            <a:ext cx="119063" cy="685800"/>
          </a:xfrm>
          <a:prstGeom prst="ellipse">
            <a:avLst/>
          </a:prstGeom>
          <a:noFill/>
          <a:ln w="38100">
            <a:solidFill>
              <a:schemeClr val="hlink"/>
            </a:solidFill>
            <a:round/>
            <a:headEnd/>
            <a:tailEnd/>
          </a:ln>
        </p:spPr>
        <p:txBody>
          <a:bodyPr wrap="none" anchor="ctr">
            <a:prstTxWarp prst="textNoShape">
              <a:avLst/>
            </a:prstTxWarp>
          </a:bodyPr>
          <a:lstStyle/>
          <a:p>
            <a:endParaRPr lang="en-US"/>
          </a:p>
        </p:txBody>
      </p:sp>
      <p:sp>
        <p:nvSpPr>
          <p:cNvPr id="44039" name="Oval 10"/>
          <p:cNvSpPr>
            <a:spLocks noChangeArrowheads="1"/>
          </p:cNvSpPr>
          <p:nvPr/>
        </p:nvSpPr>
        <p:spPr bwMode="auto">
          <a:xfrm>
            <a:off x="6934200" y="1447800"/>
            <a:ext cx="195263" cy="1143000"/>
          </a:xfrm>
          <a:prstGeom prst="ellipse">
            <a:avLst/>
          </a:prstGeom>
          <a:noFill/>
          <a:ln w="38100">
            <a:solidFill>
              <a:schemeClr val="hlink"/>
            </a:solidFill>
            <a:round/>
            <a:headEnd/>
            <a:tailEnd/>
          </a:ln>
        </p:spPr>
        <p:txBody>
          <a:bodyPr wrap="none" anchor="ctr">
            <a:prstTxWarp prst="textNoShape">
              <a:avLst/>
            </a:prstTxWarp>
          </a:bodyPr>
          <a:lstStyle/>
          <a:p>
            <a:endParaRPr lang="en-US"/>
          </a:p>
        </p:txBody>
      </p:sp>
      <p:sp>
        <p:nvSpPr>
          <p:cNvPr id="44040" name="Oval 11"/>
          <p:cNvSpPr>
            <a:spLocks noChangeArrowheads="1"/>
          </p:cNvSpPr>
          <p:nvPr/>
        </p:nvSpPr>
        <p:spPr bwMode="auto">
          <a:xfrm>
            <a:off x="6858000" y="3124200"/>
            <a:ext cx="185738" cy="544513"/>
          </a:xfrm>
          <a:prstGeom prst="ellipse">
            <a:avLst/>
          </a:prstGeom>
          <a:noFill/>
          <a:ln w="38100">
            <a:solidFill>
              <a:schemeClr val="hlink"/>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0" y="152400"/>
            <a:ext cx="8458200" cy="533400"/>
          </a:xfrm>
        </p:spPr>
        <p:txBody>
          <a:bodyPr/>
          <a:lstStyle/>
          <a:p>
            <a:pPr algn="l" eaLnBrk="1" hangingPunct="1"/>
            <a:r>
              <a:rPr lang="en-US" sz="2000"/>
              <a:t>the same region using tcoffee with default settings</a:t>
            </a:r>
            <a:r>
              <a:rPr lang="en-US"/>
              <a:t> </a:t>
            </a:r>
          </a:p>
        </p:txBody>
      </p:sp>
      <p:graphicFrame>
        <p:nvGraphicFramePr>
          <p:cNvPr id="46082" name="Object 2"/>
          <p:cNvGraphicFramePr>
            <a:graphicFrameLocks noChangeAspect="1"/>
          </p:cNvGraphicFramePr>
          <p:nvPr/>
        </p:nvGraphicFramePr>
        <p:xfrm>
          <a:off x="1905000" y="990600"/>
          <a:ext cx="5761038" cy="4805363"/>
        </p:xfrm>
        <a:graphic>
          <a:graphicData uri="http://schemas.openxmlformats.org/presentationml/2006/ole">
            <p:oleObj spid="_x0000_s46082" name="Photo Editor Photo" r:id="rId4" imgW="4922947" imgH="4107536" progId="">
              <p:embed/>
            </p:oleObj>
          </a:graphicData>
        </a:graphic>
      </p:graphicFrame>
      <p:sp>
        <p:nvSpPr>
          <p:cNvPr id="46084" name="Text Box 4"/>
          <p:cNvSpPr txBox="1">
            <a:spLocks noChangeArrowheads="1"/>
          </p:cNvSpPr>
          <p:nvPr/>
        </p:nvSpPr>
        <p:spPr bwMode="auto">
          <a:xfrm>
            <a:off x="619125" y="5638800"/>
            <a:ext cx="7905750" cy="457200"/>
          </a:xfrm>
          <a:prstGeom prst="rect">
            <a:avLst/>
          </a:prstGeom>
          <a:noFill/>
          <a:ln w="9525">
            <a:noFill/>
            <a:miter lim="800000"/>
            <a:headEnd/>
            <a:tailEnd/>
          </a:ln>
        </p:spPr>
        <p:txBody>
          <a:bodyPr wrap="none">
            <a:prstTxWarp prst="textNoShape">
              <a:avLst/>
            </a:prstTxWarp>
            <a:spAutoFit/>
          </a:bodyPr>
          <a:lstStyle/>
          <a:p>
            <a:r>
              <a:rPr lang="en-US"/>
              <a:t>more on alignment programs (statalign, pileup, SAM) </a:t>
            </a:r>
            <a:r>
              <a:rPr lang="en-US">
                <a:hlinkClick r:id="rId5"/>
              </a:rPr>
              <a:t>here</a:t>
            </a:r>
            <a:r>
              <a:rPr lang="en-US">
                <a:hlinkClick r:id="rId6"/>
              </a:rPr>
              <a:t> </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0"/>
            <a:ext cx="7772400" cy="1143000"/>
          </a:xfrm>
        </p:spPr>
        <p:txBody>
          <a:bodyPr/>
          <a:lstStyle/>
          <a:p>
            <a:pPr algn="l" eaLnBrk="1" hangingPunct="1"/>
            <a:r>
              <a:rPr lang="en-US" sz="2400"/>
              <a:t>  Sequence editors and viewers</a:t>
            </a:r>
          </a:p>
        </p:txBody>
      </p:sp>
      <p:sp>
        <p:nvSpPr>
          <p:cNvPr id="48131" name="Rectangle 3"/>
          <p:cNvSpPr>
            <a:spLocks noChangeArrowheads="1"/>
          </p:cNvSpPr>
          <p:nvPr/>
        </p:nvSpPr>
        <p:spPr bwMode="auto">
          <a:xfrm>
            <a:off x="419100" y="990600"/>
            <a:ext cx="8305800" cy="5203825"/>
          </a:xfrm>
          <a:prstGeom prst="rect">
            <a:avLst/>
          </a:prstGeom>
          <a:noFill/>
          <a:ln w="9525">
            <a:noFill/>
            <a:miter lim="800000"/>
            <a:headEnd/>
            <a:tailEnd/>
          </a:ln>
        </p:spPr>
        <p:txBody>
          <a:bodyPr>
            <a:prstTxWarp prst="textNoShape">
              <a:avLst/>
            </a:prstTxWarp>
            <a:spAutoFit/>
          </a:bodyPr>
          <a:lstStyle/>
          <a:p>
            <a:r>
              <a:rPr lang="en-US" b="0" dirty="0" err="1"/>
              <a:t>Jalview</a:t>
            </a:r>
            <a:r>
              <a:rPr lang="en-US" b="0" dirty="0"/>
              <a:t> </a:t>
            </a:r>
            <a:r>
              <a:rPr lang="en-US" b="0" dirty="0">
                <a:hlinkClick r:id="rId3"/>
              </a:rPr>
              <a:t>Homepage</a:t>
            </a:r>
            <a:r>
              <a:rPr lang="en-US" b="0" dirty="0"/>
              <a:t>, </a:t>
            </a:r>
            <a:r>
              <a:rPr lang="en-US" b="0" dirty="0">
                <a:hlinkClick r:id="rId4"/>
              </a:rPr>
              <a:t>Description </a:t>
            </a:r>
            <a:endParaRPr lang="en-US" b="0" dirty="0"/>
          </a:p>
          <a:p>
            <a:r>
              <a:rPr lang="en-US" b="0" dirty="0" err="1"/>
              <a:t>Jalview</a:t>
            </a:r>
            <a:r>
              <a:rPr lang="en-US" b="0" dirty="0"/>
              <a:t> as </a:t>
            </a:r>
            <a:r>
              <a:rPr lang="en-US" b="0" dirty="0">
                <a:hlinkClick r:id="rId4"/>
              </a:rPr>
              <a:t>Java Web Start Application </a:t>
            </a:r>
            <a:r>
              <a:rPr lang="en-US" b="0" dirty="0"/>
              <a:t/>
            </a:r>
            <a:br>
              <a:rPr lang="en-US" b="0" dirty="0"/>
            </a:br>
            <a:r>
              <a:rPr lang="en-US" b="0" dirty="0"/>
              <a:t>(other JAVA applications are </a:t>
            </a:r>
            <a:r>
              <a:rPr lang="en-US" b="0" dirty="0">
                <a:hlinkClick r:id="rId5"/>
              </a:rPr>
              <a:t>here</a:t>
            </a:r>
            <a:r>
              <a:rPr lang="en-US" b="0" dirty="0"/>
              <a:t>)</a:t>
            </a:r>
            <a:br>
              <a:rPr lang="en-US" b="0" dirty="0"/>
            </a:br>
            <a:endParaRPr lang="en-US" b="0" dirty="0"/>
          </a:p>
          <a:p>
            <a:r>
              <a:rPr lang="en-US" b="0" dirty="0" err="1"/>
              <a:t>Jalview</a:t>
            </a:r>
            <a:r>
              <a:rPr lang="en-US" b="0" dirty="0"/>
              <a:t> is easy to install and run.  </a:t>
            </a:r>
            <a:br>
              <a:rPr lang="en-US" b="0" dirty="0"/>
            </a:br>
            <a:r>
              <a:rPr lang="en-US" b="0" dirty="0"/>
              <a:t>Test file is </a:t>
            </a:r>
            <a:r>
              <a:rPr lang="en-US" b="0" dirty="0">
                <a:hlinkClick r:id="rId6"/>
              </a:rPr>
              <a:t>here </a:t>
            </a:r>
            <a:r>
              <a:rPr lang="en-US" b="0" dirty="0"/>
              <a:t>(ATPase subunits)</a:t>
            </a:r>
          </a:p>
          <a:p>
            <a:r>
              <a:rPr lang="en-US" b="0" dirty="0"/>
              <a:t>(Intro to ATPases: 1bmf in </a:t>
            </a:r>
            <a:r>
              <a:rPr lang="en-US" b="0" dirty="0" err="1"/>
              <a:t>spdbv</a:t>
            </a:r>
            <a:r>
              <a:rPr lang="en-US" b="0" dirty="0"/>
              <a:t>)</a:t>
            </a:r>
            <a:br>
              <a:rPr lang="en-US" b="0" dirty="0"/>
            </a:br>
            <a:r>
              <a:rPr lang="en-US" b="0" dirty="0"/>
              <a:t>(gif of rotation </a:t>
            </a:r>
            <a:r>
              <a:rPr lang="en-US" b="0" dirty="0">
                <a:hlinkClick r:id="rId7"/>
              </a:rPr>
              <a:t>here</a:t>
            </a:r>
            <a:r>
              <a:rPr lang="en-US" b="0" dirty="0"/>
              <a:t>, movies of the rotation are </a:t>
            </a:r>
            <a:r>
              <a:rPr lang="en-US" b="0" dirty="0">
                <a:hlinkClick r:id="rId8"/>
              </a:rPr>
              <a:t>here</a:t>
            </a:r>
            <a:r>
              <a:rPr lang="en-US" b="0" dirty="0">
                <a:hlinkClick r:id="rId9"/>
              </a:rPr>
              <a:t> </a:t>
            </a:r>
            <a:r>
              <a:rPr lang="en-US" b="0" dirty="0"/>
              <a:t>and </a:t>
            </a:r>
            <a:r>
              <a:rPr lang="en-US" b="0" dirty="0">
                <a:hlinkClick r:id="rId10"/>
              </a:rPr>
              <a:t>here</a:t>
            </a:r>
            <a:r>
              <a:rPr lang="en-US" b="0" dirty="0"/>
              <a:t>) </a:t>
            </a:r>
          </a:p>
          <a:p>
            <a:r>
              <a:rPr lang="en-US" b="0" dirty="0"/>
              <a:t>(Load </a:t>
            </a:r>
            <a:r>
              <a:rPr lang="en-US" b="0" dirty="0" err="1"/>
              <a:t>all.txt</a:t>
            </a:r>
            <a:r>
              <a:rPr lang="en-US" b="0" dirty="0"/>
              <a:t> into </a:t>
            </a:r>
            <a:r>
              <a:rPr lang="en-US" b="0" dirty="0" err="1"/>
              <a:t>Jalview</a:t>
            </a:r>
            <a:r>
              <a:rPr lang="en-US" b="0" dirty="0"/>
              <a:t>, </a:t>
            </a:r>
            <a:br>
              <a:rPr lang="en-US" b="0" dirty="0"/>
            </a:br>
            <a:r>
              <a:rPr lang="en-US" b="0" dirty="0"/>
              <a:t>	</a:t>
            </a:r>
            <a:r>
              <a:rPr lang="en-US" b="0" dirty="0" err="1"/>
              <a:t>colo</a:t>
            </a:r>
            <a:r>
              <a:rPr lang="en-US" dirty="0" err="1"/>
              <a:t>u</a:t>
            </a:r>
            <a:r>
              <a:rPr lang="en-US" b="0" dirty="0" err="1"/>
              <a:t>r</a:t>
            </a:r>
            <a:r>
              <a:rPr lang="en-US" b="0" dirty="0"/>
              <a:t> options, </a:t>
            </a:r>
            <a:br>
              <a:rPr lang="en-US" b="0" dirty="0"/>
            </a:br>
            <a:r>
              <a:rPr lang="en-US" b="0" dirty="0"/>
              <a:t>	mouse use, </a:t>
            </a:r>
          </a:p>
          <a:p>
            <a:r>
              <a:rPr lang="en-US" b="0" dirty="0"/>
              <a:t>	PID tree,</a:t>
            </a:r>
          </a:p>
          <a:p>
            <a:r>
              <a:rPr lang="en-US" b="0" dirty="0"/>
              <a:t>	Principle component analysis -&gt; sequence space)</a:t>
            </a:r>
          </a:p>
          <a:p>
            <a:r>
              <a:rPr lang="en-US" b="0" dirty="0"/>
              <a:t>	More on sequence space </a:t>
            </a:r>
            <a:r>
              <a:rPr lang="en-US" b="0" dirty="0">
                <a:hlinkClick r:id="rId11"/>
              </a:rPr>
              <a:t>here</a:t>
            </a:r>
            <a:endParaRPr lang="en-US" b="0" dirty="0"/>
          </a:p>
        </p:txBody>
      </p:sp>
      <p:sp>
        <p:nvSpPr>
          <p:cNvPr id="48132" name="Rectangle 4"/>
          <p:cNvSpPr>
            <a:spLocks noChangeArrowheads="1"/>
          </p:cNvSpPr>
          <p:nvPr/>
        </p:nvSpPr>
        <p:spPr bwMode="auto">
          <a:xfrm>
            <a:off x="0" y="3429000"/>
            <a:ext cx="9144000" cy="457200"/>
          </a:xfrm>
          <a:prstGeom prst="rect">
            <a:avLst/>
          </a:prstGeom>
          <a:noFill/>
          <a:ln w="9525">
            <a:noFill/>
            <a:miter lim="800000"/>
            <a:headEnd/>
            <a:tailEnd/>
          </a:ln>
        </p:spPr>
        <p:txBody>
          <a:bodyPr>
            <a:prstTxWarp prst="textNoShape">
              <a:avLst/>
            </a:prstTxWarp>
            <a:spAutoFit/>
          </a:bodyPr>
          <a:lstStyle/>
          <a:p>
            <a:r>
              <a:rPr lang="en-US" b="0"/>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52400" y="0"/>
            <a:ext cx="8229600" cy="762000"/>
          </a:xfrm>
        </p:spPr>
        <p:txBody>
          <a:bodyPr/>
          <a:lstStyle/>
          <a:p>
            <a:pPr algn="l" eaLnBrk="1" hangingPunct="1"/>
            <a:r>
              <a:rPr lang="en-US"/>
              <a:t>seaview – phylo_win</a:t>
            </a:r>
          </a:p>
        </p:txBody>
      </p:sp>
      <p:sp>
        <p:nvSpPr>
          <p:cNvPr id="50179" name="Rectangle 3"/>
          <p:cNvSpPr>
            <a:spLocks noChangeArrowheads="1"/>
          </p:cNvSpPr>
          <p:nvPr/>
        </p:nvSpPr>
        <p:spPr bwMode="auto">
          <a:xfrm>
            <a:off x="342900" y="762000"/>
            <a:ext cx="8458200" cy="730250"/>
          </a:xfrm>
          <a:prstGeom prst="rect">
            <a:avLst/>
          </a:prstGeom>
          <a:noFill/>
          <a:ln w="9525">
            <a:noFill/>
            <a:miter lim="800000"/>
            <a:headEnd/>
            <a:tailEnd/>
          </a:ln>
        </p:spPr>
        <p:txBody>
          <a:bodyPr>
            <a:prstTxWarp prst="textNoShape">
              <a:avLst/>
            </a:prstTxWarp>
            <a:spAutoFit/>
          </a:bodyPr>
          <a:lstStyle/>
          <a:p>
            <a:r>
              <a:rPr lang="en-US" sz="1400" b="0">
                <a:latin typeface="Verdana" charset="0"/>
              </a:rPr>
              <a:t>Another useful multiple alignment editor is </a:t>
            </a:r>
            <a:r>
              <a:rPr lang="en-US" sz="1400">
                <a:latin typeface="Verdana" charset="0"/>
                <a:hlinkClick r:id="rId3"/>
              </a:rPr>
              <a:t>seaview</a:t>
            </a:r>
            <a:r>
              <a:rPr lang="en-US" sz="1400">
                <a:latin typeface="Verdana" charset="0"/>
              </a:rPr>
              <a:t>, the companion sequence editor to </a:t>
            </a:r>
            <a:r>
              <a:rPr lang="en-US" sz="1400">
                <a:latin typeface="Verdana" charset="0"/>
                <a:hlinkClick r:id="rId4"/>
              </a:rPr>
              <a:t>phylo_win</a:t>
            </a:r>
            <a:r>
              <a:rPr lang="en-US" sz="1400">
                <a:latin typeface="Verdana" charset="0"/>
              </a:rPr>
              <a:t>. It runs on PC and most unix flavors, and is the easiest way to get alignments into phylo_win.</a:t>
            </a:r>
            <a:r>
              <a:rPr lang="en-US" sz="900" b="0"/>
              <a:t> </a:t>
            </a:r>
            <a:endParaRPr lang="en-US" b="0"/>
          </a:p>
        </p:txBody>
      </p:sp>
      <p:pic>
        <p:nvPicPr>
          <p:cNvPr id="50180" name="Picture 4"/>
          <p:cNvPicPr>
            <a:picLocks noChangeAspect="1" noChangeArrowheads="1"/>
          </p:cNvPicPr>
          <p:nvPr/>
        </p:nvPicPr>
        <p:blipFill>
          <a:blip r:embed="rId5"/>
          <a:srcRect/>
          <a:stretch>
            <a:fillRect/>
          </a:stretch>
        </p:blipFill>
        <p:spPr bwMode="auto">
          <a:xfrm>
            <a:off x="0" y="1524000"/>
            <a:ext cx="8686800" cy="4899025"/>
          </a:xfrm>
          <a:prstGeom prst="rect">
            <a:avLst/>
          </a:prstGeom>
          <a:noFill/>
          <a:ln w="9525">
            <a:noFill/>
            <a:miter lim="800000"/>
            <a:headEnd/>
            <a:tailEnd/>
          </a:ln>
        </p:spPr>
      </p:pic>
      <p:pic>
        <p:nvPicPr>
          <p:cNvPr id="181253" name="Picture 5"/>
          <p:cNvPicPr>
            <a:picLocks noChangeAspect="1" noChangeArrowheads="1"/>
          </p:cNvPicPr>
          <p:nvPr/>
        </p:nvPicPr>
        <p:blipFill>
          <a:blip r:embed="rId6"/>
          <a:srcRect/>
          <a:stretch>
            <a:fillRect/>
          </a:stretch>
        </p:blipFill>
        <p:spPr bwMode="auto">
          <a:xfrm>
            <a:off x="609600" y="1651000"/>
            <a:ext cx="8305800" cy="5207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1253"/>
                                        </p:tgtEl>
                                        <p:attrNameLst>
                                          <p:attrName>style.visibility</p:attrName>
                                        </p:attrNameLst>
                                      </p:cBhvr>
                                      <p:to>
                                        <p:strVal val="visible"/>
                                      </p:to>
                                    </p:set>
                                    <p:anim calcmode="lin" valueType="num">
                                      <p:cBhvr additive="base">
                                        <p:cTn id="7" dur="500" fill="hold"/>
                                        <p:tgtEl>
                                          <p:spTgt spid="181253"/>
                                        </p:tgtEl>
                                        <p:attrNameLst>
                                          <p:attrName>ppt_x</p:attrName>
                                        </p:attrNameLst>
                                      </p:cBhvr>
                                      <p:tavLst>
                                        <p:tav tm="0">
                                          <p:val>
                                            <p:strVal val="0-#ppt_w/2"/>
                                          </p:val>
                                        </p:tav>
                                        <p:tav tm="100000">
                                          <p:val>
                                            <p:strVal val="#ppt_x"/>
                                          </p:val>
                                        </p:tav>
                                      </p:tavLst>
                                    </p:anim>
                                    <p:anim calcmode="lin" valueType="num">
                                      <p:cBhvr additive="base">
                                        <p:cTn id="8" dur="500" fill="hold"/>
                                        <p:tgtEl>
                                          <p:spTgt spid="1812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2226" name="Picture 4"/>
          <p:cNvPicPr>
            <a:picLocks noChangeAspect="1" noChangeArrowheads="1"/>
          </p:cNvPicPr>
          <p:nvPr/>
        </p:nvPicPr>
        <p:blipFill>
          <a:blip r:embed="rId3"/>
          <a:srcRect/>
          <a:stretch>
            <a:fillRect/>
          </a:stretch>
        </p:blipFill>
        <p:spPr bwMode="auto">
          <a:xfrm>
            <a:off x="5486400" y="0"/>
            <a:ext cx="2703513" cy="6858000"/>
          </a:xfrm>
          <a:prstGeom prst="rect">
            <a:avLst/>
          </a:prstGeom>
          <a:noFill/>
          <a:ln w="9525">
            <a:noFill/>
            <a:miter lim="800000"/>
            <a:headEnd/>
            <a:tailEnd/>
          </a:ln>
        </p:spPr>
      </p:pic>
      <p:sp>
        <p:nvSpPr>
          <p:cNvPr id="52227" name="Rectangle 5"/>
          <p:cNvSpPr>
            <a:spLocks noChangeArrowheads="1"/>
          </p:cNvSpPr>
          <p:nvPr/>
        </p:nvSpPr>
        <p:spPr bwMode="auto">
          <a:xfrm>
            <a:off x="304800" y="1295400"/>
            <a:ext cx="5181600" cy="3933825"/>
          </a:xfrm>
          <a:prstGeom prst="rect">
            <a:avLst/>
          </a:prstGeom>
          <a:noFill/>
          <a:ln w="9525">
            <a:noFill/>
            <a:miter lim="800000"/>
            <a:headEnd/>
            <a:tailEnd/>
          </a:ln>
        </p:spPr>
        <p:txBody>
          <a:bodyPr>
            <a:prstTxWarp prst="textNoShape">
              <a:avLst/>
            </a:prstTxWarp>
            <a:spAutoFit/>
          </a:bodyPr>
          <a:lstStyle/>
          <a:p>
            <a:r>
              <a:rPr lang="en-US" sz="2000" b="0">
                <a:solidFill>
                  <a:srgbClr val="000000"/>
                </a:solidFill>
                <a:latin typeface="Times" charset="0"/>
              </a:rPr>
              <a:t>Phylogenetic analysis is an inference of evolutionary relationships between organisms.  </a:t>
            </a:r>
          </a:p>
          <a:p>
            <a:r>
              <a:rPr lang="en-US" sz="2000" b="0">
                <a:solidFill>
                  <a:srgbClr val="000000"/>
                </a:solidFill>
                <a:latin typeface="Times" charset="0"/>
              </a:rPr>
              <a:t>Phylogenetics tries to answer the question </a:t>
            </a:r>
            <a:br>
              <a:rPr lang="en-US" sz="2000" b="0">
                <a:solidFill>
                  <a:srgbClr val="000000"/>
                </a:solidFill>
                <a:latin typeface="Times" charset="0"/>
              </a:rPr>
            </a:br>
            <a:r>
              <a:rPr lang="en-US" sz="2000" b="0">
                <a:solidFill>
                  <a:srgbClr val="000000"/>
                </a:solidFill>
                <a:latin typeface="Times" charset="0"/>
              </a:rPr>
              <a:t>“How did groups of organisms come into existence?”</a:t>
            </a:r>
          </a:p>
          <a:p>
            <a:endParaRPr lang="en-US" sz="2000" b="0">
              <a:solidFill>
                <a:srgbClr val="000000"/>
              </a:solidFill>
              <a:latin typeface="Times" charset="0"/>
            </a:endParaRPr>
          </a:p>
          <a:p>
            <a:r>
              <a:rPr lang="en-US" sz="2000" b="0">
                <a:solidFill>
                  <a:srgbClr val="000000"/>
                </a:solidFill>
                <a:latin typeface="Times" charset="0"/>
              </a:rPr>
              <a:t>Those relationships are usually represented by tree-like diagrams. </a:t>
            </a:r>
          </a:p>
          <a:p>
            <a:endParaRPr lang="en-US" sz="2000" b="0">
              <a:solidFill>
                <a:srgbClr val="000000"/>
              </a:solidFill>
              <a:latin typeface="Times" charset="0"/>
            </a:endParaRPr>
          </a:p>
          <a:p>
            <a:r>
              <a:rPr lang="en-US" sz="2000" b="0">
                <a:solidFill>
                  <a:srgbClr val="000000"/>
                </a:solidFill>
                <a:latin typeface="Times" charset="0"/>
              </a:rPr>
              <a:t>Note: the assumption of a tree-like process of evolution is controversial!  </a:t>
            </a:r>
          </a:p>
          <a:p>
            <a:endParaRPr lang="en-US" sz="1600" b="0">
              <a:solidFill>
                <a:srgbClr val="000000"/>
              </a:solidFill>
            </a:endParaRPr>
          </a:p>
          <a:p>
            <a:endParaRPr lang="en-US" sz="1600" b="0">
              <a:solidFill>
                <a:srgbClr val="000000"/>
              </a:solidFill>
            </a:endParaRPr>
          </a:p>
        </p:txBody>
      </p:sp>
      <p:sp>
        <p:nvSpPr>
          <p:cNvPr id="52228" name="Rectangle 6"/>
          <p:cNvSpPr>
            <a:spLocks noChangeArrowheads="1"/>
          </p:cNvSpPr>
          <p:nvPr/>
        </p:nvSpPr>
        <p:spPr bwMode="auto">
          <a:xfrm>
            <a:off x="609600" y="354013"/>
            <a:ext cx="252413" cy="336550"/>
          </a:xfrm>
          <a:prstGeom prst="rect">
            <a:avLst/>
          </a:prstGeom>
          <a:noFill/>
          <a:ln w="9525">
            <a:noFill/>
            <a:miter lim="800000"/>
            <a:headEnd/>
            <a:tailEnd/>
          </a:ln>
        </p:spPr>
        <p:txBody>
          <a:bodyPr wrap="none">
            <a:prstTxWarp prst="textNoShape">
              <a:avLst/>
            </a:prstTxWarp>
            <a:spAutoFit/>
          </a:bodyPr>
          <a:lstStyle/>
          <a:p>
            <a:endParaRPr lang="en-US" sz="1600" b="0">
              <a:solidFill>
                <a:srgbClr val="000000"/>
              </a:solidFill>
            </a:endParaRPr>
          </a:p>
        </p:txBody>
      </p:sp>
      <p:sp>
        <p:nvSpPr>
          <p:cNvPr id="52229" name="Rectangle 7"/>
          <p:cNvSpPr>
            <a:spLocks noGrp="1" noChangeArrowheads="1"/>
          </p:cNvSpPr>
          <p:nvPr>
            <p:ph type="title"/>
          </p:nvPr>
        </p:nvSpPr>
        <p:spPr>
          <a:xfrm>
            <a:off x="0" y="228600"/>
            <a:ext cx="7772400" cy="457200"/>
          </a:xfrm>
        </p:spPr>
        <p:txBody>
          <a:bodyPr/>
          <a:lstStyle/>
          <a:p>
            <a:pPr algn="l" eaLnBrk="1" hangingPunct="1"/>
            <a:r>
              <a:rPr lang="en-US" sz="2800">
                <a:solidFill>
                  <a:srgbClr val="000000"/>
                </a:solidFill>
              </a:rPr>
              <a:t>Steps of the phylogenetic analysis</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0" y="0"/>
            <a:ext cx="8229600" cy="685800"/>
          </a:xfrm>
        </p:spPr>
        <p:txBody>
          <a:bodyPr/>
          <a:lstStyle/>
          <a:p>
            <a:pPr algn="l" eaLnBrk="1" hangingPunct="1"/>
            <a:r>
              <a:rPr lang="en-US" sz="3200"/>
              <a:t>Phylogenetic reconstruction - </a:t>
            </a:r>
            <a:r>
              <a:rPr lang="en-US" sz="3200" b="1">
                <a:solidFill>
                  <a:srgbClr val="FF0066"/>
                </a:solidFill>
              </a:rPr>
              <a:t>How</a:t>
            </a:r>
            <a:endParaRPr lang="en-US"/>
          </a:p>
        </p:txBody>
      </p:sp>
      <p:sp>
        <p:nvSpPr>
          <p:cNvPr id="54275" name="Rectangle 4"/>
          <p:cNvSpPr>
            <a:spLocks noChangeArrowheads="1"/>
          </p:cNvSpPr>
          <p:nvPr/>
        </p:nvSpPr>
        <p:spPr bwMode="auto">
          <a:xfrm>
            <a:off x="0" y="762000"/>
            <a:ext cx="9144000" cy="4838700"/>
          </a:xfrm>
          <a:prstGeom prst="rect">
            <a:avLst/>
          </a:prstGeom>
          <a:noFill/>
          <a:ln w="9525">
            <a:noFill/>
            <a:miter lim="800000"/>
            <a:headEnd/>
            <a:tailEnd/>
          </a:ln>
        </p:spPr>
        <p:txBody>
          <a:bodyPr>
            <a:prstTxWarp prst="textNoShape">
              <a:avLst/>
            </a:prstTxWarp>
            <a:spAutoFit/>
          </a:bodyPr>
          <a:lstStyle/>
          <a:p>
            <a:r>
              <a:rPr lang="en-US"/>
              <a:t>Distance analyses</a:t>
            </a:r>
            <a:endParaRPr lang="en-US" b="0"/>
          </a:p>
          <a:p>
            <a:pPr lvl="1"/>
            <a:r>
              <a:rPr lang="en-US" b="0"/>
              <a:t>calculate pairwise distances </a:t>
            </a:r>
          </a:p>
          <a:p>
            <a:pPr lvl="1"/>
            <a:r>
              <a:rPr lang="en-US" b="0"/>
              <a:t>(different distance measures, correction for multiple hits, correction for codon bias) </a:t>
            </a:r>
          </a:p>
          <a:p>
            <a:pPr lvl="1"/>
            <a:endParaRPr lang="en-US" b="0"/>
          </a:p>
          <a:p>
            <a:pPr lvl="1"/>
            <a:r>
              <a:rPr lang="en-US" b="0"/>
              <a:t>make distance matrix (table of pairwise corrected distances)</a:t>
            </a:r>
          </a:p>
          <a:p>
            <a:pPr lvl="1"/>
            <a:endParaRPr lang="en-US" b="0"/>
          </a:p>
          <a:p>
            <a:pPr lvl="1"/>
            <a:r>
              <a:rPr lang="en-US" b="0"/>
              <a:t>calculate tree from distance matrix</a:t>
            </a:r>
          </a:p>
          <a:p>
            <a:endParaRPr lang="en-US" b="0"/>
          </a:p>
          <a:p>
            <a:pPr lvl="2"/>
            <a:r>
              <a:rPr lang="en-US" b="0"/>
              <a:t>i) using optimality criterion </a:t>
            </a:r>
          </a:p>
          <a:p>
            <a:pPr lvl="2"/>
            <a:r>
              <a:rPr lang="en-US" b="0"/>
              <a:t>(e.g.: smallest error between distance matrix </a:t>
            </a:r>
          </a:p>
          <a:p>
            <a:pPr lvl="2"/>
            <a:r>
              <a:rPr lang="en-US" b="0"/>
              <a:t>and distances in tree, or use </a:t>
            </a:r>
          </a:p>
          <a:p>
            <a:pPr lvl="2"/>
            <a:r>
              <a:rPr lang="en-US" b="0"/>
              <a:t>ii) algorithmic approaches (UPGMA or neighbor joining) B)</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0" y="0"/>
            <a:ext cx="8229600" cy="685800"/>
          </a:xfrm>
        </p:spPr>
        <p:txBody>
          <a:bodyPr/>
          <a:lstStyle/>
          <a:p>
            <a:pPr algn="l" eaLnBrk="1" hangingPunct="1"/>
            <a:r>
              <a:rPr lang="en-US" sz="3200"/>
              <a:t>Phylogenetic reconstruction - </a:t>
            </a:r>
            <a:r>
              <a:rPr lang="en-US" sz="3200" b="1">
                <a:solidFill>
                  <a:srgbClr val="FF0066"/>
                </a:solidFill>
              </a:rPr>
              <a:t>How</a:t>
            </a:r>
            <a:endParaRPr lang="en-US"/>
          </a:p>
        </p:txBody>
      </p:sp>
      <p:sp>
        <p:nvSpPr>
          <p:cNvPr id="56323" name="Rectangle 3"/>
          <p:cNvSpPr>
            <a:spLocks noChangeArrowheads="1"/>
          </p:cNvSpPr>
          <p:nvPr/>
        </p:nvSpPr>
        <p:spPr bwMode="auto">
          <a:xfrm>
            <a:off x="0" y="762000"/>
            <a:ext cx="9144000" cy="5934075"/>
          </a:xfrm>
          <a:prstGeom prst="rect">
            <a:avLst/>
          </a:prstGeom>
          <a:noFill/>
          <a:ln w="9525">
            <a:noFill/>
            <a:miter lim="800000"/>
            <a:headEnd/>
            <a:tailEnd/>
          </a:ln>
        </p:spPr>
        <p:txBody>
          <a:bodyPr>
            <a:prstTxWarp prst="textNoShape">
              <a:avLst/>
            </a:prstTxWarp>
            <a:spAutoFit/>
          </a:bodyPr>
          <a:lstStyle/>
          <a:p>
            <a:r>
              <a:rPr lang="en-US"/>
              <a:t>Parsimony analyses</a:t>
            </a:r>
            <a:endParaRPr lang="en-US" b="0"/>
          </a:p>
          <a:p>
            <a:pPr lvl="1"/>
            <a:r>
              <a:rPr lang="en-US" b="0"/>
              <a:t>find that tree that explains sequence data with minimum number of substitutions</a:t>
            </a:r>
          </a:p>
          <a:p>
            <a:pPr lvl="1"/>
            <a:r>
              <a:rPr lang="en-US" b="0"/>
              <a:t>(tree includes hypothesis of sequence at each of the nodes)</a:t>
            </a:r>
          </a:p>
          <a:p>
            <a:endParaRPr lang="en-US" b="0"/>
          </a:p>
          <a:p>
            <a:r>
              <a:rPr lang="en-US"/>
              <a:t>Maximum Likelihood analyses</a:t>
            </a:r>
            <a:endParaRPr lang="en-US" b="0"/>
          </a:p>
          <a:p>
            <a:pPr lvl="1"/>
            <a:r>
              <a:rPr lang="en-US" b="0"/>
              <a:t>given a model for sequence evolution, find the tree that has the highest probability under this model.</a:t>
            </a:r>
          </a:p>
          <a:p>
            <a:pPr lvl="1"/>
            <a:r>
              <a:rPr lang="en-US" b="0"/>
              <a:t>This approach can also be used to successively refine the model. </a:t>
            </a:r>
          </a:p>
          <a:p>
            <a:endParaRPr lang="en-US" b="0"/>
          </a:p>
          <a:p>
            <a:r>
              <a:rPr lang="en-US"/>
              <a:t>Bayesian statistics</a:t>
            </a:r>
            <a:r>
              <a:rPr lang="en-US" b="0"/>
              <a:t> use ML analyses to calculate posterior probabilities for trees, clades and evolutionary parameters. Especially MCMC approaches have become very popular in the last year, because they allow to estimate evolutionary parameters (e.g., which site in a virus protein is under positive selection), without assuming that one actually knows the "true" phylogeny.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28600" y="0"/>
            <a:ext cx="7772400" cy="1143000"/>
          </a:xfrm>
        </p:spPr>
        <p:txBody>
          <a:bodyPr/>
          <a:lstStyle/>
          <a:p>
            <a:pPr algn="l" eaLnBrk="1" hangingPunct="1"/>
            <a:r>
              <a:rPr lang="en-US" sz="2400" b="1">
                <a:solidFill>
                  <a:schemeClr val="tx1"/>
                </a:solidFill>
              </a:rPr>
              <a:t>more alignment programs:  statalign</a:t>
            </a:r>
          </a:p>
        </p:txBody>
      </p:sp>
      <p:sp>
        <p:nvSpPr>
          <p:cNvPr id="66563" name="Text Box 3"/>
          <p:cNvSpPr txBox="1">
            <a:spLocks noChangeArrowheads="1"/>
          </p:cNvSpPr>
          <p:nvPr/>
        </p:nvSpPr>
        <p:spPr bwMode="auto">
          <a:xfrm>
            <a:off x="228600" y="5638800"/>
            <a:ext cx="8686800" cy="641350"/>
          </a:xfrm>
          <a:prstGeom prst="rect">
            <a:avLst/>
          </a:prstGeom>
          <a:noFill/>
          <a:ln w="9525">
            <a:noFill/>
            <a:miter lim="800000"/>
            <a:headEnd/>
            <a:tailEnd/>
          </a:ln>
        </p:spPr>
        <p:txBody>
          <a:bodyPr>
            <a:prstTxWarp prst="textNoShape">
              <a:avLst/>
            </a:prstTxWarp>
            <a:spAutoFit/>
          </a:bodyPr>
          <a:lstStyle/>
          <a:p>
            <a:r>
              <a:rPr lang="en-US" sz="1800" b="0" i="1"/>
              <a:t>statalign is available in several software archives (e.g. </a:t>
            </a:r>
            <a:r>
              <a:rPr lang="en-US" sz="1800" b="0" i="1">
                <a:hlinkClick r:id="rId3"/>
              </a:rPr>
              <a:t>here</a:t>
            </a:r>
            <a:r>
              <a:rPr lang="en-US" sz="1800" b="0" i="1"/>
              <a:t>), the readme file has plenty of information.</a:t>
            </a:r>
          </a:p>
        </p:txBody>
      </p:sp>
      <p:sp>
        <p:nvSpPr>
          <p:cNvPr id="66564" name="Rectangle 4"/>
          <p:cNvSpPr>
            <a:spLocks noChangeArrowheads="1"/>
          </p:cNvSpPr>
          <p:nvPr/>
        </p:nvSpPr>
        <p:spPr bwMode="auto">
          <a:xfrm>
            <a:off x="304800" y="1143000"/>
            <a:ext cx="8305800" cy="3662363"/>
          </a:xfrm>
          <a:prstGeom prst="rect">
            <a:avLst/>
          </a:prstGeom>
          <a:noFill/>
          <a:ln w="9525">
            <a:noFill/>
            <a:miter lim="800000"/>
            <a:headEnd/>
            <a:tailEnd/>
          </a:ln>
        </p:spPr>
        <p:txBody>
          <a:bodyPr>
            <a:prstTxWarp prst="textNoShape">
              <a:avLst/>
            </a:prstTxWarp>
            <a:spAutoFit/>
          </a:bodyPr>
          <a:lstStyle/>
          <a:p>
            <a:r>
              <a:rPr lang="en-US" sz="1800" u="sng">
                <a:latin typeface="Arial" charset="0"/>
              </a:rPr>
              <a:t>statalign</a:t>
            </a:r>
            <a:r>
              <a:rPr lang="en-US" sz="1800" b="0">
                <a:latin typeface="Arial" charset="0"/>
              </a:rPr>
              <a:t> from Jeff Thorne deserves more attention than it receives.  Especially for divergent sequences the initial pairwise alignment usually determines the ultimate result of the phylogenetic reconstruction.  </a:t>
            </a:r>
          </a:p>
          <a:p>
            <a:endParaRPr lang="en-US" sz="1800" b="0">
              <a:latin typeface="Arial" charset="0"/>
            </a:endParaRPr>
          </a:p>
          <a:p>
            <a:r>
              <a:rPr lang="en-US" sz="1800" b="0">
                <a:latin typeface="Arial" charset="0"/>
              </a:rPr>
              <a:t>Statalign solves this problem by not calculating a multiple sequence alignment, rather it spends a lot of computational power to calculate pairwise alignments and it extract distances (and their potential error) from these pairwise alignments and then uses these in a distance pased reconstruction.  The errors from the individual distances are used to generate bootstrap samples for the distance matrices.  </a:t>
            </a:r>
          </a:p>
          <a:p>
            <a:endParaRPr lang="en-US" sz="1800" b="0">
              <a:latin typeface="Arial" charset="0"/>
            </a:endParaRPr>
          </a:p>
          <a:p>
            <a:r>
              <a:rPr lang="en-US" sz="1800" b="0">
                <a:latin typeface="Arial" charset="0"/>
              </a:rPr>
              <a:t>More at </a:t>
            </a:r>
            <a:r>
              <a:rPr lang="en-US" sz="1800" b="0" i="1">
                <a:latin typeface="Arial" charset="0"/>
              </a:rPr>
              <a:t>Thorne JL, Kishino H (1992) Freeing phylogenies from artifacts of alignment. Mol Bio Evol 9:1148-1162</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33400"/>
            <a:ext cx="7772400" cy="4114800"/>
          </a:xfrm>
        </p:spPr>
        <p:txBody>
          <a:bodyPr/>
          <a:lstStyle/>
          <a:p>
            <a:pPr marL="0" indent="0">
              <a:spcBef>
                <a:spcPct val="0"/>
              </a:spcBef>
              <a:buFontTx/>
              <a:buNone/>
              <a:defRPr/>
            </a:pPr>
            <a:r>
              <a:rPr lang="en-US" sz="2400" kern="1200" dirty="0" smtClean="0">
                <a:solidFill>
                  <a:srgbClr val="000000"/>
                </a:solidFill>
                <a:latin typeface="Arial" charset="0"/>
                <a:ea typeface="ＭＳ Ｐゴシック" charset="-128"/>
                <a:cs typeface="ＭＳ Ｐゴシック" charset="-128"/>
              </a:rPr>
              <a:t>Write a script that reads in a sequence and prints out the reverse complement. </a:t>
            </a:r>
          </a:p>
          <a:p>
            <a:pPr marL="0" indent="0">
              <a:spcBef>
                <a:spcPct val="0"/>
              </a:spcBef>
              <a:buFontTx/>
              <a:buNone/>
              <a:defRPr/>
            </a:pPr>
            <a:r>
              <a:rPr lang="en-US" sz="2400" kern="1200" dirty="0" smtClean="0">
                <a:solidFill>
                  <a:srgbClr val="000000"/>
                </a:solidFill>
                <a:latin typeface="Arial" charset="0"/>
                <a:ea typeface="ＭＳ Ｐゴシック" charset="-128"/>
                <a:cs typeface="ＭＳ Ｐゴシック" charset="-128"/>
              </a:rPr>
              <a:t>Modify your script to that it can handle a sequence that goes over several lines.</a:t>
            </a:r>
            <a:br>
              <a:rPr lang="en-US" sz="2400" kern="1200" dirty="0" smtClean="0">
                <a:solidFill>
                  <a:srgbClr val="000000"/>
                </a:solidFill>
                <a:latin typeface="Arial" charset="0"/>
                <a:ea typeface="ＭＳ Ｐゴシック" charset="-128"/>
                <a:cs typeface="ＭＳ Ｐゴシック" charset="-128"/>
              </a:rPr>
            </a:br>
            <a:endParaRPr lang="en-US" sz="2400" kern="1200" dirty="0" smtClean="0">
              <a:solidFill>
                <a:srgbClr val="000000"/>
              </a:solidFill>
              <a:latin typeface="Arial" charset="0"/>
              <a:ea typeface="ＭＳ Ｐゴシック" charset="-128"/>
              <a:cs typeface="ＭＳ Ｐゴシック" charset="-128"/>
            </a:endParaRPr>
          </a:p>
          <a:p>
            <a:pPr marL="0" indent="0">
              <a:spcBef>
                <a:spcPct val="0"/>
              </a:spcBef>
              <a:defRPr/>
            </a:pPr>
            <a:r>
              <a:rPr lang="en-US" sz="2400" kern="1200" dirty="0" smtClean="0">
                <a:solidFill>
                  <a:srgbClr val="000000"/>
                </a:solidFill>
                <a:latin typeface="Arial" charset="0"/>
                <a:ea typeface="ＭＳ Ｐゴシック" charset="-128"/>
                <a:cs typeface="ＭＳ Ｐゴシック" charset="-128"/>
              </a:rPr>
              <a:t>Background: </a:t>
            </a:r>
            <a:r>
              <a:rPr lang="en-US" sz="2400" kern="1200" dirty="0" smtClean="0">
                <a:solidFill>
                  <a:srgbClr val="000000"/>
                </a:solidFill>
                <a:latin typeface="Courier" charset="0"/>
                <a:ea typeface="ＭＳ Ｐゴシック" charset="-128"/>
                <a:cs typeface="ＭＳ Ｐゴシック" charset="-128"/>
              </a:rPr>
              <a:t>$comp =~ </a:t>
            </a:r>
            <a:r>
              <a:rPr lang="en-US" sz="2400" kern="1200" dirty="0" err="1" smtClean="0">
                <a:solidFill>
                  <a:srgbClr val="000000"/>
                </a:solidFill>
                <a:latin typeface="Courier" charset="0"/>
                <a:ea typeface="ＭＳ Ｐゴシック" charset="-128"/>
                <a:cs typeface="ＭＳ Ｐゴシック" charset="-128"/>
              </a:rPr>
              <a:t>tr</a:t>
            </a:r>
            <a:r>
              <a:rPr lang="en-US" sz="2400" kern="1200" dirty="0" smtClean="0">
                <a:solidFill>
                  <a:srgbClr val="000000"/>
                </a:solidFill>
                <a:latin typeface="Courier" charset="0"/>
                <a:ea typeface="ＭＳ Ｐゴシック" charset="-128"/>
                <a:cs typeface="ＭＳ Ｐゴシック" charset="-128"/>
              </a:rPr>
              <a:t>/ATGC/TACG/; </a:t>
            </a:r>
            <a:br>
              <a:rPr lang="en-US" sz="2400" kern="1200" dirty="0" smtClean="0">
                <a:solidFill>
                  <a:srgbClr val="000000"/>
                </a:solidFill>
                <a:latin typeface="Courier" charset="0"/>
                <a:ea typeface="ＭＳ Ｐゴシック" charset="-128"/>
                <a:cs typeface="ＭＳ Ｐゴシック" charset="-128"/>
              </a:rPr>
            </a:br>
            <a:r>
              <a:rPr lang="en-US" sz="2400" kern="1200" dirty="0" smtClean="0">
                <a:solidFill>
                  <a:srgbClr val="000000"/>
                </a:solidFill>
                <a:latin typeface="Arial" charset="0"/>
                <a:ea typeface="ＭＳ Ｐゴシック" charset="-128"/>
                <a:cs typeface="ＭＳ Ｐゴシック" charset="-128"/>
              </a:rPr>
              <a:t>#translates every A in $comp into a T; every T into an A; every G into a C and every C into a G</a:t>
            </a:r>
            <a:br>
              <a:rPr lang="en-US" sz="2400" kern="1200" dirty="0" smtClean="0">
                <a:solidFill>
                  <a:srgbClr val="000000"/>
                </a:solidFill>
                <a:latin typeface="Arial" charset="0"/>
                <a:ea typeface="ＭＳ Ｐゴシック" charset="-128"/>
                <a:cs typeface="ＭＳ Ｐゴシック" charset="-128"/>
              </a:rPr>
            </a:br>
            <a:endParaRPr lang="en-US" sz="2400" kern="1200" dirty="0" smtClean="0">
              <a:solidFill>
                <a:srgbClr val="000000"/>
              </a:solidFill>
              <a:latin typeface="Arial" charset="0"/>
              <a:ea typeface="ＭＳ Ｐゴシック" charset="-128"/>
              <a:cs typeface="ＭＳ Ｐゴシック" charset="-128"/>
            </a:endParaRPr>
          </a:p>
          <a:p>
            <a:pPr marL="0" indent="0">
              <a:spcBef>
                <a:spcPct val="0"/>
              </a:spcBef>
              <a:defRPr/>
            </a:pPr>
            <a:r>
              <a:rPr lang="en-US" sz="2400" kern="1200" dirty="0" smtClean="0">
                <a:solidFill>
                  <a:srgbClr val="000000"/>
                </a:solidFill>
                <a:latin typeface="Arial" charset="0"/>
                <a:ea typeface="ＭＳ Ｐゴシック" charset="-128"/>
                <a:cs typeface="ＭＳ Ｐゴシック" charset="-128"/>
              </a:rPr>
              <a:t>Read P 14 on hashes, write the program suggested in the chapter.</a:t>
            </a:r>
            <a:endParaRPr lang="en-US" sz="2400" kern="1200" dirty="0">
              <a:solidFill>
                <a:srgbClr val="000000"/>
              </a:solidFill>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0" y="0"/>
            <a:ext cx="7772400" cy="1143000"/>
          </a:xfrm>
        </p:spPr>
        <p:txBody>
          <a:bodyPr/>
          <a:lstStyle/>
          <a:p>
            <a:pPr algn="l" eaLnBrk="1" hangingPunct="1"/>
            <a:r>
              <a:rPr lang="en-US" sz="2400" b="1">
                <a:solidFill>
                  <a:schemeClr val="tx1"/>
                </a:solidFill>
              </a:rPr>
              <a:t>more alignment programs:  SAM</a:t>
            </a:r>
          </a:p>
        </p:txBody>
      </p:sp>
      <p:sp>
        <p:nvSpPr>
          <p:cNvPr id="68611" name="Rectangle 3"/>
          <p:cNvSpPr>
            <a:spLocks noChangeArrowheads="1"/>
          </p:cNvSpPr>
          <p:nvPr/>
        </p:nvSpPr>
        <p:spPr bwMode="auto">
          <a:xfrm>
            <a:off x="304800" y="1066800"/>
            <a:ext cx="8534400" cy="1857375"/>
          </a:xfrm>
          <a:prstGeom prst="rect">
            <a:avLst/>
          </a:prstGeom>
          <a:noFill/>
          <a:ln w="9525">
            <a:noFill/>
            <a:miter lim="800000"/>
            <a:headEnd/>
            <a:tailEnd/>
          </a:ln>
        </p:spPr>
        <p:txBody>
          <a:bodyPr>
            <a:prstTxWarp prst="textNoShape">
              <a:avLst/>
            </a:prstTxWarp>
            <a:spAutoFit/>
          </a:bodyPr>
          <a:lstStyle/>
          <a:p>
            <a:r>
              <a:rPr lang="en-US" sz="2000" u="sng">
                <a:latin typeface="Arial" charset="0"/>
                <a:ea typeface="Arial" charset="0"/>
                <a:cs typeface="Arial" charset="0"/>
              </a:rPr>
              <a:t>SAM</a:t>
            </a:r>
            <a:r>
              <a:rPr lang="en-US" sz="2000">
                <a:latin typeface="Arial" charset="0"/>
                <a:ea typeface="Arial" charset="0"/>
                <a:cs typeface="Arial" charset="0"/>
              </a:rPr>
              <a:t> (sequence alignment and modeling system) by Richard Hughey, Anders Krogh, Christian Barrett, &amp; Leslie Grate at UCSC. </a:t>
            </a:r>
          </a:p>
          <a:p>
            <a:r>
              <a:rPr lang="en-US" sz="1400" b="0">
                <a:latin typeface="Arial" charset="0"/>
                <a:ea typeface="Arial" charset="0"/>
                <a:cs typeface="Arial" charset="0"/>
                <a:hlinkClick r:id="rId3"/>
              </a:rPr>
              <a:t>http://www.cse.ucsc.edu/research/compbio/sam.html</a:t>
            </a:r>
            <a:endParaRPr lang="en-US" sz="1400" b="0">
              <a:latin typeface="Arial" charset="0"/>
              <a:ea typeface="Arial" charset="0"/>
              <a:cs typeface="Arial" charset="0"/>
            </a:endParaRPr>
          </a:p>
          <a:p>
            <a:endParaRPr lang="en-US" sz="2000">
              <a:latin typeface="Arial" charset="0"/>
              <a:ea typeface="Arial" charset="0"/>
              <a:cs typeface="Arial" charset="0"/>
            </a:endParaRPr>
          </a:p>
          <a:p>
            <a:r>
              <a:rPr lang="en-US" sz="1400">
                <a:latin typeface="Arial" charset="0"/>
                <a:ea typeface="Arial" charset="0"/>
                <a:cs typeface="Arial" charset="0"/>
              </a:rPr>
              <a:t>The input consists of a multiple sequence file (aligned or not aligned) in FASTA format. The program uses secondary structure predictions, neighboring sites, etc. to place gaps. The program can be accessed through the www  and run at UCSC</a:t>
            </a:r>
            <a:r>
              <a:rPr lang="en-US" sz="900" b="0"/>
              <a:t> </a:t>
            </a:r>
          </a:p>
        </p:txBody>
      </p:sp>
      <p:pic>
        <p:nvPicPr>
          <p:cNvPr id="68612" name="Picture 4"/>
          <p:cNvPicPr>
            <a:picLocks noChangeAspect="1" noChangeArrowheads="1"/>
          </p:cNvPicPr>
          <p:nvPr/>
        </p:nvPicPr>
        <p:blipFill>
          <a:blip r:embed="rId4"/>
          <a:srcRect/>
          <a:stretch>
            <a:fillRect/>
          </a:stretch>
        </p:blipFill>
        <p:spPr bwMode="auto">
          <a:xfrm>
            <a:off x="1390650" y="3144838"/>
            <a:ext cx="6362700" cy="1579562"/>
          </a:xfrm>
          <a:prstGeom prst="rect">
            <a:avLst/>
          </a:prstGeom>
          <a:noFill/>
          <a:ln w="9525">
            <a:noFill/>
            <a:miter lim="800000"/>
            <a:headEnd/>
            <a:tailEnd/>
          </a:ln>
        </p:spPr>
      </p:pic>
      <p:sp>
        <p:nvSpPr>
          <p:cNvPr id="68613" name="Rectangle 5"/>
          <p:cNvSpPr>
            <a:spLocks noChangeArrowheads="1"/>
          </p:cNvSpPr>
          <p:nvPr/>
        </p:nvSpPr>
        <p:spPr bwMode="auto">
          <a:xfrm>
            <a:off x="0" y="5029200"/>
            <a:ext cx="9144000" cy="1558925"/>
          </a:xfrm>
          <a:prstGeom prst="rect">
            <a:avLst/>
          </a:prstGeom>
          <a:noFill/>
          <a:ln w="9525">
            <a:noFill/>
            <a:miter lim="800000"/>
            <a:headEnd/>
            <a:tailEnd/>
          </a:ln>
        </p:spPr>
        <p:txBody>
          <a:bodyPr>
            <a:prstTxWarp prst="textNoShape">
              <a:avLst/>
            </a:prstTxWarp>
            <a:spAutoFit/>
          </a:bodyPr>
          <a:lstStyle/>
          <a:p>
            <a:r>
              <a:rPr lang="en-US" sz="1600" b="0"/>
              <a:t>A linear hidden Markov model is a sequence of nodes, each corresponding to a column in a multiple alignment. In our HMMs, each node has a match state (square), insert state (diamond) and delete state (circle). Each sequence uses a series of these states to traverse the model from start to end. Using a match state indicates that the sequence has a character in that column, while using a delete state indicates that the sequence does not. Insert states allow sequences to have additional characters </a:t>
            </a:r>
            <a:r>
              <a:rPr lang="en-US" sz="1600" b="0" i="1"/>
              <a:t>between</a:t>
            </a:r>
            <a:r>
              <a:rPr lang="en-US" sz="1600" b="0"/>
              <a:t> columns. In many ways, these models correspond to profiles.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7772400" cy="1143000"/>
          </a:xfrm>
        </p:spPr>
        <p:txBody>
          <a:bodyPr/>
          <a:lstStyle/>
          <a:p>
            <a:pPr algn="l" eaLnBrk="1" hangingPunct="1"/>
            <a:r>
              <a:rPr lang="en-US"/>
              <a:t>challenge:</a:t>
            </a:r>
          </a:p>
        </p:txBody>
      </p:sp>
      <p:sp>
        <p:nvSpPr>
          <p:cNvPr id="70659" name="Text Box 3"/>
          <p:cNvSpPr txBox="1">
            <a:spLocks noChangeArrowheads="1"/>
          </p:cNvSpPr>
          <p:nvPr/>
        </p:nvSpPr>
        <p:spPr bwMode="auto">
          <a:xfrm>
            <a:off x="365125" y="1271588"/>
            <a:ext cx="8474075" cy="3937000"/>
          </a:xfrm>
          <a:prstGeom prst="rect">
            <a:avLst/>
          </a:prstGeom>
          <a:noFill/>
          <a:ln w="9525">
            <a:noFill/>
            <a:miter lim="800000"/>
            <a:headEnd/>
            <a:tailEnd/>
          </a:ln>
        </p:spPr>
        <p:txBody>
          <a:bodyPr>
            <a:prstTxWarp prst="textNoShape">
              <a:avLst/>
            </a:prstTxWarp>
            <a:spAutoFit/>
          </a:bodyPr>
          <a:lstStyle/>
          <a:p>
            <a:r>
              <a:rPr lang="en-US" sz="1800" b="0"/>
              <a:t>Often one wants to build families of homologous proteins extracted from genomes.   One way to do so is to find reciprocal best hits.  </a:t>
            </a:r>
          </a:p>
          <a:p>
            <a:r>
              <a:rPr lang="en-US" sz="1800" b="0"/>
              <a:t>Tools: </a:t>
            </a:r>
          </a:p>
          <a:p>
            <a:r>
              <a:rPr lang="en-US" sz="1800" b="0"/>
              <a:t>The script </a:t>
            </a:r>
            <a:r>
              <a:rPr lang="en-US" sz="1800" b="0" i="1">
                <a:hlinkClick r:id="rId2"/>
              </a:rPr>
              <a:t>blastall.pl</a:t>
            </a:r>
            <a:r>
              <a:rPr lang="en-US" sz="1800" b="0">
                <a:hlinkClick r:id="rId2"/>
              </a:rPr>
              <a:t> </a:t>
            </a:r>
            <a:r>
              <a:rPr lang="en-US" sz="1800" b="0"/>
              <a:t>takes the genomes indicted in the first line and calculates all possible genome against genome searches.  </a:t>
            </a:r>
          </a:p>
          <a:p>
            <a:endParaRPr lang="en-US" sz="1800" b="0"/>
          </a:p>
          <a:p>
            <a:r>
              <a:rPr lang="en-US" sz="1800" b="0"/>
              <a:t>This script </a:t>
            </a:r>
            <a:r>
              <a:rPr lang="en-US" sz="1800" b="0" i="1">
                <a:hlinkClick r:id="rId3"/>
              </a:rPr>
              <a:t>simple_rbh_pairs.pl</a:t>
            </a:r>
            <a:r>
              <a:rPr lang="en-US" sz="1200" b="0">
                <a:solidFill>
                  <a:srgbClr val="000000"/>
                </a:solidFill>
                <a:latin typeface="Lucida Grande" charset="0"/>
                <a:hlinkClick r:id="rId3"/>
              </a:rPr>
              <a:t> </a:t>
            </a:r>
            <a:r>
              <a:rPr lang="en-US" sz="1800" b="0"/>
              <a:t>takes two blastall searches (genome A versus genome B) in -m8 format and listing only the top scoring blast hit for each query) and writes the GI numbers of reciprocal best hits into a table.</a:t>
            </a:r>
          </a:p>
          <a:p>
            <a:endParaRPr lang="en-US" sz="1800" b="0"/>
          </a:p>
          <a:p>
            <a:r>
              <a:rPr lang="en-US" sz="1800" b="0"/>
              <a:t>The script </a:t>
            </a:r>
            <a:r>
              <a:rPr lang="en-US" sz="1800" b="0" i="1">
                <a:hlinkClick r:id="rId4"/>
              </a:rPr>
              <a:t>run_pairs.pl</a:t>
            </a:r>
            <a:r>
              <a:rPr lang="en-US" sz="1200" b="0">
                <a:solidFill>
                  <a:srgbClr val="000000"/>
                </a:solidFill>
                <a:latin typeface="Lucida Grande" charset="0"/>
                <a:hlinkClick r:id="rId4"/>
              </a:rPr>
              <a:t> </a:t>
            </a:r>
            <a:r>
              <a:rPr lang="en-US" sz="1800" b="0"/>
              <a:t>runs all possible pairwise extractions of RBHs</a:t>
            </a:r>
            <a:r>
              <a:rPr lang="en-US" sz="1200" b="0">
                <a:solidFill>
                  <a:srgbClr val="000000"/>
                </a:solidFill>
                <a:latin typeface="Lucida Grande" charset="0"/>
              </a:rPr>
              <a:t> </a:t>
            </a:r>
          </a:p>
          <a:p>
            <a:endParaRPr lang="en-US" sz="1800" b="0"/>
          </a:p>
          <a:p>
            <a:r>
              <a:rPr lang="en-US" sz="1800" b="0"/>
              <a:t>Task: write a script that combines the pairwise tables keeping only those families that have a strict reciprocal best blast hit relationship in all genomes.   </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1" name="Rectangle 3"/>
          <p:cNvSpPr>
            <a:spLocks noChangeArrowheads="1"/>
          </p:cNvSpPr>
          <p:nvPr/>
        </p:nvSpPr>
        <p:spPr bwMode="auto">
          <a:xfrm>
            <a:off x="228600" y="457200"/>
            <a:ext cx="8686800" cy="641350"/>
          </a:xfrm>
          <a:prstGeom prst="rect">
            <a:avLst/>
          </a:prstGeom>
          <a:noFill/>
          <a:ln w="9525">
            <a:noFill/>
            <a:miter lim="800000"/>
            <a:headEnd/>
            <a:tailEnd/>
          </a:ln>
        </p:spPr>
        <p:txBody>
          <a:bodyPr>
            <a:prstTxWarp prst="textNoShape">
              <a:avLst/>
            </a:prstTxWarp>
            <a:spAutoFit/>
          </a:bodyPr>
          <a:lstStyle/>
          <a:p>
            <a:pPr eaLnBrk="0" hangingPunct="0">
              <a:buFontTx/>
              <a:buChar char="•"/>
            </a:pPr>
            <a:r>
              <a:rPr lang="en-US" sz="1800" b="0" dirty="0">
                <a:latin typeface="Arial" charset="0"/>
                <a:ea typeface="ＭＳ Ｐゴシック" charset="-128"/>
                <a:cs typeface="ＭＳ Ｐゴシック" charset="-128"/>
              </a:rPr>
              <a:t> Write a script</a:t>
            </a:r>
            <a:r>
              <a:rPr lang="en-US" sz="1800" b="0" dirty="0" smtClean="0">
                <a:latin typeface="Arial" charset="0"/>
                <a:ea typeface="ＭＳ Ｐゴシック" charset="-128"/>
                <a:cs typeface="ＭＳ Ｐゴシック" charset="-128"/>
              </a:rPr>
              <a:t> reads </a:t>
            </a:r>
            <a:r>
              <a:rPr lang="en-US" sz="1800" b="0" dirty="0">
                <a:latin typeface="Arial" charset="0"/>
                <a:ea typeface="ＭＳ Ｐゴシック" charset="-128"/>
                <a:cs typeface="ＭＳ Ｐゴシック" charset="-128"/>
              </a:rPr>
              <a:t>in a sequence and prints out the reverse complement. </a:t>
            </a:r>
          </a:p>
          <a:p>
            <a:pPr eaLnBrk="0" hangingPunct="0">
              <a:buFontTx/>
              <a:buChar char="•"/>
            </a:pPr>
            <a:r>
              <a:rPr lang="en-US" sz="1800" b="0" dirty="0">
                <a:latin typeface="Arial" charset="0"/>
                <a:ea typeface="ＭＳ Ｐゴシック" charset="-128"/>
                <a:cs typeface="ＭＳ Ｐゴシック" charset="-128"/>
              </a:rPr>
              <a:t> Modify your script to that it can handle a sequence that goes over several lines?</a:t>
            </a:r>
            <a:endParaRPr lang="en-US" b="0" dirty="0">
              <a:latin typeface="Arial" charset="0"/>
              <a:ea typeface="ＭＳ Ｐゴシック" charset="-128"/>
              <a:cs typeface="ＭＳ Ｐゴシック" charset="-128"/>
            </a:endParaRPr>
          </a:p>
        </p:txBody>
      </p:sp>
      <p:pic>
        <p:nvPicPr>
          <p:cNvPr id="58372" name="Picture 4"/>
          <p:cNvPicPr>
            <a:picLocks noChangeAspect="1" noChangeArrowheads="1"/>
          </p:cNvPicPr>
          <p:nvPr/>
        </p:nvPicPr>
        <p:blipFill>
          <a:blip r:embed="rId3"/>
          <a:srcRect/>
          <a:stretch>
            <a:fillRect/>
          </a:stretch>
        </p:blipFill>
        <p:spPr bwMode="auto">
          <a:xfrm>
            <a:off x="0" y="1223963"/>
            <a:ext cx="9144000" cy="4491037"/>
          </a:xfrm>
          <a:prstGeom prst="rect">
            <a:avLst/>
          </a:prstGeom>
          <a:noFill/>
          <a:ln w="9525">
            <a:noFill/>
            <a:miter lim="800000"/>
            <a:headEnd/>
            <a:tailEnd/>
          </a:ln>
        </p:spPr>
      </p:pic>
      <p:sp>
        <p:nvSpPr>
          <p:cNvPr id="5" name="TextBox 4"/>
          <p:cNvSpPr txBox="1"/>
          <p:nvPr/>
        </p:nvSpPr>
        <p:spPr>
          <a:xfrm>
            <a:off x="304800" y="5657672"/>
            <a:ext cx="5408151" cy="1200328"/>
          </a:xfrm>
          <a:prstGeom prst="rect">
            <a:avLst/>
          </a:prstGeom>
          <a:noFill/>
        </p:spPr>
        <p:txBody>
          <a:bodyPr wrap="none" rtlCol="0">
            <a:spAutoFit/>
          </a:bodyPr>
          <a:lstStyle/>
          <a:p>
            <a:r>
              <a:rPr lang="en-US" dirty="0" smtClean="0"/>
              <a:t>Go through class4Answers.</a:t>
            </a:r>
            <a:r>
              <a:rPr lang="en-US" dirty="0" smtClean="0"/>
              <a:t>pl,</a:t>
            </a:r>
          </a:p>
          <a:p>
            <a:r>
              <a:rPr lang="en-US" dirty="0" smtClean="0"/>
              <a:t>sort_example1</a:t>
            </a:r>
            <a:r>
              <a:rPr lang="en-US" dirty="0" smtClean="0"/>
              <a:t>.</a:t>
            </a:r>
            <a:r>
              <a:rPr lang="en-US" dirty="0" smtClean="0"/>
              <a:t>pl</a:t>
            </a:r>
            <a:r>
              <a:rPr lang="en-US" dirty="0" smtClean="0"/>
              <a:t>, </a:t>
            </a:r>
            <a:r>
              <a:rPr lang="en-US" dirty="0" smtClean="0"/>
              <a:t>sort_example2</a:t>
            </a:r>
            <a:r>
              <a:rPr lang="en-US" dirty="0" smtClean="0"/>
              <a:t>.</a:t>
            </a:r>
            <a:r>
              <a:rPr lang="en-US" dirty="0" smtClean="0"/>
              <a:t>pl and </a:t>
            </a:r>
          </a:p>
          <a:p>
            <a:r>
              <a:rPr lang="en-US" dirty="0" err="1" smtClean="0"/>
              <a:t>chomp_example.pl</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7" name="Content Placeholder 3"/>
          <p:cNvSpPr>
            <a:spLocks noGrp="1"/>
          </p:cNvSpPr>
          <p:nvPr>
            <p:ph idx="1"/>
          </p:nvPr>
        </p:nvSpPr>
        <p:spPr>
          <a:xfrm>
            <a:off x="685800" y="914400"/>
            <a:ext cx="8686800" cy="5486400"/>
          </a:xfrm>
        </p:spPr>
        <p:txBody>
          <a:bodyPr/>
          <a:lstStyle/>
          <a:p>
            <a:pPr>
              <a:buFontTx/>
              <a:buNone/>
            </a:pPr>
            <a:r>
              <a:rPr lang="en-US" sz="2400" smtClean="0">
                <a:ea typeface="ＭＳ Ｐゴシック" charset="-128"/>
                <a:cs typeface="ＭＳ Ｐゴシック" charset="-128"/>
              </a:rPr>
              <a:t>Do the following statements evaluate to true or false? (Check P5)  </a:t>
            </a:r>
          </a:p>
          <a:p>
            <a:r>
              <a:rPr lang="en-US" sz="2100" smtClean="0">
                <a:latin typeface="Courier" charset="0"/>
                <a:ea typeface="Courier" charset="0"/>
                <a:cs typeface="Courier" charset="0"/>
              </a:rPr>
              <a:t>1</a:t>
            </a:r>
          </a:p>
          <a:p>
            <a:r>
              <a:rPr lang="en-US" sz="2100" smtClean="0">
                <a:latin typeface="Courier" charset="0"/>
                <a:ea typeface="Courier" charset="0"/>
                <a:cs typeface="Courier" charset="0"/>
              </a:rPr>
              <a:t>0 &amp;&amp; 1</a:t>
            </a:r>
          </a:p>
          <a:p>
            <a:r>
              <a:rPr lang="en-US" sz="2100" smtClean="0">
                <a:latin typeface="Courier" charset="0"/>
                <a:ea typeface="Courier" charset="0"/>
                <a:cs typeface="Courier" charset="0"/>
              </a:rPr>
              <a:t>0||1</a:t>
            </a:r>
          </a:p>
          <a:p>
            <a:r>
              <a:rPr lang="en-US" sz="2100" smtClean="0">
                <a:latin typeface="Courier" charset="0"/>
                <a:ea typeface="Courier" charset="0"/>
                <a:cs typeface="Courier" charset="0"/>
              </a:rPr>
              <a:t>45</a:t>
            </a:r>
          </a:p>
          <a:p>
            <a:r>
              <a:rPr lang="en-US" sz="2100" smtClean="0">
                <a:latin typeface="Courier" charset="0"/>
                <a:ea typeface="Courier" charset="0"/>
                <a:cs typeface="Courier" charset="0"/>
              </a:rPr>
              <a:t>45-45</a:t>
            </a:r>
          </a:p>
          <a:p>
            <a:r>
              <a:rPr lang="en-US" sz="2100" smtClean="0">
                <a:latin typeface="Courier" charset="0"/>
                <a:ea typeface="Courier" charset="0"/>
                <a:cs typeface="Courier" charset="0"/>
              </a:rPr>
              <a:t>45/45</a:t>
            </a:r>
          </a:p>
          <a:p>
            <a:r>
              <a:rPr lang="en-US" sz="2100" smtClean="0">
                <a:latin typeface="Courier" charset="0"/>
                <a:ea typeface="Courier" charset="0"/>
                <a:cs typeface="Courier" charset="0"/>
              </a:rPr>
              <a:t>45==45</a:t>
            </a:r>
          </a:p>
          <a:p>
            <a:r>
              <a:rPr lang="en-US" sz="2100" smtClean="0">
                <a:latin typeface="Courier" charset="0"/>
                <a:ea typeface="Courier" charset="0"/>
                <a:cs typeface="Courier" charset="0"/>
              </a:rPr>
              <a:t>45</a:t>
            </a:r>
            <a:r>
              <a:rPr lang="en-US" sz="2100" smtClean="0">
                <a:latin typeface="Courier" charset="0"/>
                <a:ea typeface="Courier" charset="0"/>
                <a:cs typeface="Courier" charset="0"/>
                <a:sym typeface="Wingdings" charset="2"/>
              </a:rPr>
              <a:t>&lt;=&gt;45</a:t>
            </a:r>
          </a:p>
          <a:p>
            <a:r>
              <a:rPr lang="en-US" sz="2100" smtClean="0">
                <a:latin typeface="Courier" charset="0"/>
                <a:ea typeface="Courier" charset="0"/>
                <a:cs typeface="Courier" charset="0"/>
              </a:rPr>
              <a:t>45&lt;=50    from </a:t>
            </a:r>
            <a:r>
              <a:rPr lang="en-US" sz="1100" smtClean="0">
                <a:latin typeface="Courier" charset="0"/>
                <a:ea typeface="Courier" charset="0"/>
                <a:cs typeface="Courier" charset="0"/>
                <a:hlinkClick r:id="rId2"/>
              </a:rPr>
              <a:t>http://korflab.ucdavis.edu/Unix_and_Perl/unix_and_perl_v2.3.3.pdf</a:t>
            </a:r>
            <a:r>
              <a:rPr lang="en-US" sz="1100" smtClean="0">
                <a:latin typeface="Courier" charset="0"/>
                <a:ea typeface="Courier" charset="0"/>
                <a:cs typeface="Courier" charset="0"/>
              </a:rPr>
              <a:t> </a:t>
            </a:r>
          </a:p>
          <a:p>
            <a:r>
              <a:rPr lang="en-US" sz="2100" smtClean="0">
                <a:latin typeface="Courier" charset="0"/>
                <a:ea typeface="Courier" charset="0"/>
                <a:cs typeface="Courier" charset="0"/>
              </a:rPr>
              <a:t>55&gt;=50</a:t>
            </a:r>
          </a:p>
          <a:p>
            <a:r>
              <a:rPr lang="en-US" sz="2100" smtClean="0">
                <a:latin typeface="Courier" charset="0"/>
                <a:ea typeface="Courier" charset="0"/>
                <a:cs typeface="Courier" charset="0"/>
              </a:rPr>
              <a:t>50&lt;=&gt;70</a:t>
            </a:r>
          </a:p>
          <a:p>
            <a:r>
              <a:rPr lang="en-US" sz="2100" smtClean="0">
                <a:latin typeface="Courier" charset="0"/>
                <a:ea typeface="Courier" charset="0"/>
                <a:cs typeface="Courier" charset="0"/>
              </a:rPr>
              <a:t>45!=45 </a:t>
            </a:r>
          </a:p>
          <a:p>
            <a:r>
              <a:rPr lang="en-US" sz="2100" smtClean="0">
                <a:latin typeface="Courier" charset="0"/>
                <a:ea typeface="Courier" charset="0"/>
                <a:cs typeface="Courier" charset="0"/>
              </a:rPr>
              <a:t>45!=50 </a:t>
            </a:r>
          </a:p>
          <a:p>
            <a:endParaRPr lang="en-US" sz="2100" smtClean="0">
              <a:latin typeface="Courier" charset="0"/>
              <a:ea typeface="Courier" charset="0"/>
              <a:cs typeface="Courier" charset="0"/>
            </a:endParaRPr>
          </a:p>
        </p:txBody>
      </p:sp>
      <p:pic>
        <p:nvPicPr>
          <p:cNvPr id="41988" name="Picture 4"/>
          <p:cNvPicPr>
            <a:picLocks noChangeAspect="1"/>
          </p:cNvPicPr>
          <p:nvPr/>
        </p:nvPicPr>
        <p:blipFill>
          <a:blip r:embed="rId3"/>
          <a:srcRect/>
          <a:stretch>
            <a:fillRect/>
          </a:stretch>
        </p:blipFill>
        <p:spPr bwMode="auto">
          <a:xfrm>
            <a:off x="2514600" y="1447800"/>
            <a:ext cx="6515100" cy="2981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1676400"/>
            <a:ext cx="9144000" cy="268289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152400"/>
            <a:ext cx="7924800" cy="762000"/>
          </a:xfrm>
        </p:spPr>
        <p:txBody>
          <a:bodyPr/>
          <a:lstStyle/>
          <a:p>
            <a:pPr algn="l" eaLnBrk="1" hangingPunct="1"/>
            <a:r>
              <a:rPr lang="en-US" sz="2800" dirty="0" smtClean="0"/>
              <a:t>NEW ASSIGNMENTS </a:t>
            </a:r>
            <a:br>
              <a:rPr lang="en-US" sz="2800" dirty="0" smtClean="0"/>
            </a:br>
            <a:endParaRPr lang="en-US" sz="2800" dirty="0"/>
          </a:p>
        </p:txBody>
      </p:sp>
      <p:sp>
        <p:nvSpPr>
          <p:cNvPr id="60419" name="Text Box 4"/>
          <p:cNvSpPr txBox="1">
            <a:spLocks noChangeArrowheads="1"/>
          </p:cNvSpPr>
          <p:nvPr/>
        </p:nvSpPr>
        <p:spPr bwMode="auto">
          <a:xfrm>
            <a:off x="838200" y="1038225"/>
            <a:ext cx="6324600" cy="4524315"/>
          </a:xfrm>
          <a:prstGeom prst="rect">
            <a:avLst/>
          </a:prstGeom>
          <a:noFill/>
          <a:ln w="9525">
            <a:noFill/>
            <a:miter lim="800000"/>
            <a:headEnd/>
            <a:tailEnd/>
          </a:ln>
        </p:spPr>
        <p:txBody>
          <a:bodyPr>
            <a:prstTxWarp prst="textNoShape">
              <a:avLst/>
            </a:prstTxWarp>
            <a:spAutoFit/>
          </a:bodyPr>
          <a:lstStyle/>
          <a:p>
            <a:r>
              <a:rPr lang="en-US" dirty="0" smtClean="0"/>
              <a:t>Read through </a:t>
            </a:r>
            <a:r>
              <a:rPr lang="en-US" dirty="0">
                <a:hlinkClick r:id="rId3"/>
              </a:rPr>
              <a:t>P20. Functions </a:t>
            </a:r>
            <a:r>
              <a:rPr lang="en-US" dirty="0"/>
              <a:t>(subroutines) </a:t>
            </a:r>
            <a:endParaRPr lang="en-US" dirty="0" smtClean="0"/>
          </a:p>
          <a:p>
            <a:endParaRPr lang="en-US" dirty="0" smtClean="0"/>
          </a:p>
          <a:p>
            <a:r>
              <a:rPr lang="en-US" dirty="0" smtClean="0"/>
              <a:t>Turn </a:t>
            </a:r>
            <a:r>
              <a:rPr lang="en-US" dirty="0"/>
              <a:t>your script that calculates the reverse complement of a sequence into a subroutine </a:t>
            </a:r>
          </a:p>
          <a:p>
            <a:endParaRPr lang="en-US" dirty="0"/>
          </a:p>
          <a:p>
            <a:r>
              <a:rPr lang="en-US" dirty="0"/>
              <a:t>Write a script that takes all files with the extension .</a:t>
            </a:r>
            <a:r>
              <a:rPr lang="en-US" dirty="0" err="1"/>
              <a:t>fa</a:t>
            </a:r>
            <a:r>
              <a:rPr lang="en-US" dirty="0"/>
              <a:t> (containing a single </a:t>
            </a:r>
            <a:r>
              <a:rPr lang="en-US" dirty="0" err="1"/>
              <a:t>fasta</a:t>
            </a:r>
            <a:r>
              <a:rPr lang="en-US" dirty="0"/>
              <a:t> </a:t>
            </a:r>
            <a:r>
              <a:rPr lang="en-US" dirty="0" err="1"/>
              <a:t>formated</a:t>
            </a:r>
            <a:r>
              <a:rPr lang="en-US" dirty="0"/>
              <a:t> sequence) and writes their contents in a single multiple sequence file</a:t>
            </a:r>
            <a:r>
              <a:rPr lang="en-US" dirty="0" smtClean="0"/>
              <a:t>.</a:t>
            </a:r>
          </a:p>
          <a:p>
            <a:endParaRPr lang="en-US" dirty="0" smtClean="0"/>
          </a:p>
          <a:p>
            <a:r>
              <a:rPr lang="en-US" dirty="0" smtClean="0"/>
              <a:t>Read through class5.pl</a:t>
            </a:r>
          </a:p>
          <a:p>
            <a:endParaRPr lang="en-US" b="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152400"/>
            <a:ext cx="7924800" cy="762000"/>
          </a:xfrm>
        </p:spPr>
        <p:txBody>
          <a:bodyPr/>
          <a:lstStyle/>
          <a:p>
            <a:pPr algn="l" eaLnBrk="1" hangingPunct="1"/>
            <a:r>
              <a:rPr lang="en-US" sz="2800" dirty="0" smtClean="0"/>
              <a:t>assignments continued (use class 5 as sample) </a:t>
            </a:r>
            <a:br>
              <a:rPr lang="en-US" sz="2800" dirty="0" smtClean="0"/>
            </a:br>
            <a:endParaRPr lang="en-US" sz="2800" dirty="0"/>
          </a:p>
        </p:txBody>
      </p:sp>
      <p:sp>
        <p:nvSpPr>
          <p:cNvPr id="62467" name="Text Box 3"/>
          <p:cNvSpPr txBox="1">
            <a:spLocks noChangeArrowheads="1"/>
          </p:cNvSpPr>
          <p:nvPr/>
        </p:nvSpPr>
        <p:spPr bwMode="auto">
          <a:xfrm>
            <a:off x="381000" y="1066800"/>
            <a:ext cx="8382000" cy="4832092"/>
          </a:xfrm>
          <a:prstGeom prst="rect">
            <a:avLst/>
          </a:prstGeom>
          <a:noFill/>
          <a:ln w="9525">
            <a:noFill/>
            <a:miter lim="800000"/>
            <a:headEnd/>
            <a:tailEnd/>
          </a:ln>
        </p:spPr>
        <p:txBody>
          <a:bodyPr>
            <a:prstTxWarp prst="textNoShape">
              <a:avLst/>
            </a:prstTxWarp>
            <a:spAutoFit/>
          </a:bodyPr>
          <a:lstStyle/>
          <a:p>
            <a:r>
              <a:rPr lang="en-US" sz="2000" dirty="0"/>
              <a:t>Assume that you have the following non-aligned multiple sequence files in a directory: </a:t>
            </a:r>
            <a:br>
              <a:rPr lang="en-US" sz="2000" dirty="0"/>
            </a:br>
            <a:r>
              <a:rPr lang="en-US" sz="1800" dirty="0"/>
              <a:t/>
            </a:r>
            <a:br>
              <a:rPr lang="en-US" sz="1800" dirty="0"/>
            </a:br>
            <a:r>
              <a:rPr lang="en-US" sz="1800" dirty="0">
                <a:hlinkClick r:id="rId3"/>
              </a:rPr>
              <a:t>A.fa</a:t>
            </a:r>
            <a:r>
              <a:rPr lang="en-US" sz="1800" dirty="0"/>
              <a:t> : vacuolar/archaeal ATPase catalytic subunits ; </a:t>
            </a:r>
            <a:br>
              <a:rPr lang="en-US" sz="1800" dirty="0"/>
            </a:br>
            <a:r>
              <a:rPr lang="en-US" sz="1800" dirty="0">
                <a:hlinkClick r:id="rId4"/>
              </a:rPr>
              <a:t>B.fa </a:t>
            </a:r>
            <a:r>
              <a:rPr lang="en-US" sz="1800" dirty="0"/>
              <a:t>: vacuolar/archaeal ATPase non-catalytic subunits;</a:t>
            </a:r>
            <a:br>
              <a:rPr lang="en-US" sz="1800" dirty="0"/>
            </a:br>
            <a:r>
              <a:rPr lang="en-US" sz="1800" dirty="0">
                <a:hlinkClick r:id="rId5"/>
              </a:rPr>
              <a:t>alpha.fa</a:t>
            </a:r>
            <a:r>
              <a:rPr lang="en-US" sz="1800" dirty="0"/>
              <a:t> : F-ATPases non-catalytic subunits,</a:t>
            </a:r>
            <a:br>
              <a:rPr lang="en-US" sz="1800" dirty="0"/>
            </a:br>
            <a:r>
              <a:rPr lang="en-US" sz="1800" dirty="0">
                <a:hlinkClick r:id="rId6"/>
              </a:rPr>
              <a:t>beta.fa</a:t>
            </a:r>
            <a:r>
              <a:rPr lang="en-US" sz="1800" dirty="0"/>
              <a:t> : F-ATPases catalytic subunits,</a:t>
            </a:r>
            <a:br>
              <a:rPr lang="en-US" sz="1800" dirty="0"/>
            </a:br>
            <a:r>
              <a:rPr lang="en-US" sz="1800" dirty="0">
                <a:hlinkClick r:id="rId7"/>
              </a:rPr>
              <a:t>F.fa </a:t>
            </a:r>
            <a:r>
              <a:rPr lang="en-US" sz="1800" dirty="0"/>
              <a:t>: ATPase involved in the assembly of the bacterial flagella.</a:t>
            </a:r>
            <a:r>
              <a:rPr lang="en-US" dirty="0"/>
              <a:t> </a:t>
            </a:r>
          </a:p>
          <a:p>
            <a:endParaRPr lang="en-US" sz="2000" dirty="0"/>
          </a:p>
          <a:p>
            <a:r>
              <a:rPr lang="en-US" sz="2000" dirty="0"/>
              <a:t>Write a </a:t>
            </a:r>
            <a:r>
              <a:rPr lang="en-US" sz="2000" dirty="0" err="1"/>
              <a:t>perl</a:t>
            </a:r>
            <a:r>
              <a:rPr lang="en-US" sz="2000" dirty="0"/>
              <a:t> script that executes muscle or </a:t>
            </a:r>
            <a:r>
              <a:rPr lang="en-US" sz="2000" dirty="0" err="1"/>
              <a:t>clustalw</a:t>
            </a:r>
            <a:r>
              <a:rPr lang="en-US" sz="2000" dirty="0"/>
              <a:t> and </a:t>
            </a:r>
          </a:p>
          <a:p>
            <a:r>
              <a:rPr lang="en-US" sz="2000" dirty="0"/>
              <a:t>1) aligns the sequences within each file</a:t>
            </a:r>
            <a:br>
              <a:rPr lang="en-US" sz="2000" dirty="0"/>
            </a:br>
            <a:r>
              <a:rPr lang="en-US" sz="2000" dirty="0"/>
              <a:t>2) successively calculates profile alignments between all aligned sequences. </a:t>
            </a:r>
          </a:p>
          <a:p>
            <a:endParaRPr lang="en-US" sz="1800" dirty="0"/>
          </a:p>
          <a:p>
            <a:r>
              <a:rPr lang="en-US" sz="1800" dirty="0"/>
              <a:t>Hints:  </a:t>
            </a:r>
          </a:p>
          <a:p>
            <a:r>
              <a:rPr lang="en-US" sz="1800" dirty="0">
                <a:latin typeface="Courier New" charset="0"/>
              </a:rPr>
              <a:t>system (command);#</a:t>
            </a:r>
            <a:r>
              <a:rPr lang="en-US" sz="2000" dirty="0"/>
              <a:t> </a:t>
            </a:r>
            <a:r>
              <a:rPr lang="en-US" sz="1800" dirty="0"/>
              <a:t>executes “command</a:t>
            </a:r>
            <a:r>
              <a:rPr lang="en-US" sz="1800" dirty="0" smtClean="0"/>
              <a:t>” as </a:t>
            </a:r>
            <a:r>
              <a:rPr lang="en-US" sz="1800" dirty="0"/>
              <a:t>if you had typed </a:t>
            </a:r>
            <a:r>
              <a:rPr lang="en-US" sz="1800" dirty="0">
                <a:latin typeface="Courier New" charset="0"/>
              </a:rPr>
              <a:t>command </a:t>
            </a:r>
            <a:r>
              <a:rPr lang="en-US" sz="1800" dirty="0"/>
              <a:t>in the command line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3400" y="152400"/>
            <a:ext cx="7772400" cy="1143000"/>
          </a:xfrm>
        </p:spPr>
        <p:txBody>
          <a:bodyPr/>
          <a:lstStyle/>
          <a:p>
            <a:pPr algn="l" eaLnBrk="1" hangingPunct="1"/>
            <a:r>
              <a:rPr lang="en-US"/>
              <a:t>global </a:t>
            </a:r>
            <a:r>
              <a:rPr lang="en-US" i="1"/>
              <a:t>vs </a:t>
            </a:r>
            <a:r>
              <a:rPr lang="en-US"/>
              <a:t>local</a:t>
            </a:r>
          </a:p>
        </p:txBody>
      </p:sp>
      <p:sp>
        <p:nvSpPr>
          <p:cNvPr id="17411" name="Rectangle 3"/>
          <p:cNvSpPr>
            <a:spLocks noChangeArrowheads="1"/>
          </p:cNvSpPr>
          <p:nvPr/>
        </p:nvSpPr>
        <p:spPr bwMode="auto">
          <a:xfrm>
            <a:off x="457200" y="1219200"/>
            <a:ext cx="8229600" cy="1338263"/>
          </a:xfrm>
          <a:prstGeom prst="rect">
            <a:avLst/>
          </a:prstGeom>
          <a:noFill/>
          <a:ln w="9525">
            <a:noFill/>
            <a:miter lim="800000"/>
            <a:headEnd/>
            <a:tailEnd/>
          </a:ln>
        </p:spPr>
        <p:txBody>
          <a:bodyPr>
            <a:prstTxWarp prst="textNoShape">
              <a:avLst/>
            </a:prstTxWarp>
            <a:spAutoFit/>
          </a:bodyPr>
          <a:lstStyle/>
          <a:p>
            <a:r>
              <a:rPr lang="en-US" sz="1600" b="0">
                <a:latin typeface="Verdana" charset="0"/>
              </a:rPr>
              <a:t>Alignments can be global or local.</a:t>
            </a:r>
          </a:p>
          <a:p>
            <a:r>
              <a:rPr lang="en-US" sz="1600" b="0">
                <a:latin typeface="Verdana" charset="0"/>
              </a:rPr>
              <a:t>BLAST calculates </a:t>
            </a:r>
            <a:r>
              <a:rPr lang="en-US" sz="1600">
                <a:solidFill>
                  <a:srgbClr val="FF0000"/>
                </a:solidFill>
                <a:latin typeface="Verdana" charset="0"/>
              </a:rPr>
              <a:t>local </a:t>
            </a:r>
            <a:r>
              <a:rPr lang="en-US" sz="1600" b="0">
                <a:latin typeface="Verdana" charset="0"/>
              </a:rPr>
              <a:t>alignments, for databank searches and to find pairwise similarities local alignments are preferred.</a:t>
            </a:r>
          </a:p>
          <a:p>
            <a:r>
              <a:rPr lang="en-US" sz="900" b="0"/>
              <a:t> </a:t>
            </a:r>
            <a:br>
              <a:rPr lang="en-US" sz="900" b="0"/>
            </a:br>
            <a:endParaRPr lang="en-US" b="0"/>
          </a:p>
        </p:txBody>
      </p:sp>
      <p:sp>
        <p:nvSpPr>
          <p:cNvPr id="17412" name="Rectangle 4"/>
          <p:cNvSpPr>
            <a:spLocks noChangeArrowheads="1"/>
          </p:cNvSpPr>
          <p:nvPr/>
        </p:nvSpPr>
        <p:spPr bwMode="auto">
          <a:xfrm>
            <a:off x="533400" y="2209800"/>
            <a:ext cx="6934200" cy="83026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000" b="0"/>
              <a:t>Example using </a:t>
            </a:r>
            <a:r>
              <a:rPr lang="en-US" sz="2000" b="0">
                <a:hlinkClick r:id="rId3"/>
              </a:rPr>
              <a:t>bl2seq</a:t>
            </a:r>
            <a:r>
              <a:rPr lang="en-US" sz="2000" b="0"/>
              <a:t> with GIs : </a:t>
            </a:r>
            <a:r>
              <a:rPr lang="en-US">
                <a:latin typeface="Arial Unicode MS" charset="0"/>
              </a:rPr>
              <a:t>137464 </a:t>
            </a:r>
            <a:r>
              <a:rPr lang="en-US" sz="2000" b="0" i="1"/>
              <a:t>versus </a:t>
            </a:r>
            <a:r>
              <a:rPr lang="en-US">
                <a:latin typeface="Arial Unicode MS" charset="0"/>
              </a:rPr>
              <a:t>6319974 </a:t>
            </a:r>
            <a:r>
              <a:rPr lang="en-US" sz="2000" b="0"/>
              <a:t>and</a:t>
            </a:r>
            <a:r>
              <a:rPr lang="en-US">
                <a:latin typeface="Arial Unicode MS" charset="0"/>
              </a:rPr>
              <a:t> 137464  </a:t>
            </a:r>
            <a:r>
              <a:rPr lang="en-US" sz="2000" b="0" i="1"/>
              <a:t>versus </a:t>
            </a:r>
            <a:r>
              <a:rPr lang="en-US">
                <a:latin typeface="Arial Unicode MS" charset="0"/>
              </a:rPr>
              <a:t> 254565713 </a:t>
            </a:r>
          </a:p>
        </p:txBody>
      </p:sp>
      <p:sp>
        <p:nvSpPr>
          <p:cNvPr id="17413" name="Text Box 5"/>
          <p:cNvSpPr txBox="1">
            <a:spLocks noChangeArrowheads="1"/>
          </p:cNvSpPr>
          <p:nvPr/>
        </p:nvSpPr>
        <p:spPr bwMode="auto">
          <a:xfrm>
            <a:off x="533400" y="3124200"/>
            <a:ext cx="8077200" cy="1187450"/>
          </a:xfrm>
          <a:prstGeom prst="rect">
            <a:avLst/>
          </a:prstGeom>
          <a:noFill/>
          <a:ln w="9525">
            <a:noFill/>
            <a:miter lim="800000"/>
            <a:headEnd/>
            <a:tailEnd/>
          </a:ln>
        </p:spPr>
        <p:txBody>
          <a:bodyPr>
            <a:prstTxWarp prst="textNoShape">
              <a:avLst/>
            </a:prstTxWarp>
            <a:spAutoFit/>
          </a:bodyPr>
          <a:lstStyle/>
          <a:p>
            <a:r>
              <a:rPr lang="en-US" b="0"/>
              <a:t>However, for multiple sequences to be used in phylogenetic reconstruction, global alignments are the usual choice.  </a:t>
            </a:r>
          </a:p>
          <a:p>
            <a:r>
              <a:rPr lang="en-US" b="0"/>
              <a:t>We will use two programs:  MUSCLE and CLUSTALW</a:t>
            </a:r>
          </a:p>
        </p:txBody>
      </p:sp>
      <p:sp>
        <p:nvSpPr>
          <p:cNvPr id="17414" name="Text Box 8"/>
          <p:cNvSpPr txBox="1">
            <a:spLocks noChangeArrowheads="1"/>
          </p:cNvSpPr>
          <p:nvPr/>
        </p:nvSpPr>
        <p:spPr bwMode="auto">
          <a:xfrm>
            <a:off x="517525" y="4765675"/>
            <a:ext cx="8397875" cy="1552575"/>
          </a:xfrm>
          <a:prstGeom prst="rect">
            <a:avLst/>
          </a:prstGeom>
          <a:noFill/>
          <a:ln w="9525">
            <a:noFill/>
            <a:miter lim="800000"/>
            <a:headEnd/>
            <a:tailEnd/>
          </a:ln>
        </p:spPr>
        <p:txBody>
          <a:bodyPr>
            <a:prstTxWarp prst="textNoShape">
              <a:avLst/>
            </a:prstTxWarp>
            <a:spAutoFit/>
          </a:bodyPr>
          <a:lstStyle/>
          <a:p>
            <a:r>
              <a:rPr lang="en-US"/>
              <a:t>Note: </a:t>
            </a:r>
            <a:r>
              <a:rPr lang="en-US" b="0"/>
              <a:t>Multiple alignments are more accurate than pairwise alignments!  (see Fig 12.2. in Higgs and Atwood).  The more sequences one includes, the more reliable the result.  Same for phylogenetic reconstruction (taxon sampling).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3164</TotalTime>
  <Words>2574</Words>
  <Application>Microsoft Macintosh PowerPoint</Application>
  <PresentationFormat>On-screen Show (4:3)</PresentationFormat>
  <Paragraphs>213</Paragraphs>
  <Slides>31</Slides>
  <Notes>26</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31</vt:i4>
      </vt:variant>
    </vt:vector>
  </HeadingPairs>
  <TitlesOfParts>
    <vt:vector size="34" baseType="lpstr">
      <vt:lpstr>Default Design</vt:lpstr>
      <vt:lpstr>Image</vt:lpstr>
      <vt:lpstr>Photo Editor Photo</vt:lpstr>
      <vt:lpstr>MCB 5472</vt:lpstr>
      <vt:lpstr>Slide 2</vt:lpstr>
      <vt:lpstr>Slide 3</vt:lpstr>
      <vt:lpstr>Slide 4</vt:lpstr>
      <vt:lpstr>Slide 5</vt:lpstr>
      <vt:lpstr>True or False?</vt:lpstr>
      <vt:lpstr>NEW ASSIGNMENTS  </vt:lpstr>
      <vt:lpstr>assignments continued (use class 5 as sample)  </vt:lpstr>
      <vt:lpstr>global vs local</vt:lpstr>
      <vt:lpstr>dotlet </vt:lpstr>
      <vt:lpstr>The Needlemann Wunsch Algorithm  </vt:lpstr>
      <vt:lpstr>Caution </vt:lpstr>
      <vt:lpstr>clustalw</vt:lpstr>
      <vt:lpstr>clustal</vt:lpstr>
      <vt:lpstr>clustal</vt:lpstr>
      <vt:lpstr>clustal</vt:lpstr>
      <vt:lpstr>example on bbcxsv1.biotech.uconn.edu</vt:lpstr>
      <vt:lpstr>Clustal</vt:lpstr>
      <vt:lpstr>tcoffee</vt:lpstr>
      <vt:lpstr>muscle</vt:lpstr>
      <vt:lpstr>muscle alignment</vt:lpstr>
      <vt:lpstr>muscle vs clustal </vt:lpstr>
      <vt:lpstr>the same region using tcoffee with default settings </vt:lpstr>
      <vt:lpstr>  Sequence editors and viewers</vt:lpstr>
      <vt:lpstr>seaview – phylo_win</vt:lpstr>
      <vt:lpstr>Steps of the phylogenetic analysis</vt:lpstr>
      <vt:lpstr>Phylogenetic reconstruction - How</vt:lpstr>
      <vt:lpstr>Phylogenetic reconstruction - How</vt:lpstr>
      <vt:lpstr>more alignment programs:  statalign</vt:lpstr>
      <vt:lpstr>more alignment programs:  SAM</vt:lpstr>
      <vt:lpstr>challenge:</vt:lpstr>
    </vt:vector>
  </TitlesOfParts>
  <Manager/>
  <Company> UConn</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MCB 5472</dc:title>
  <dc:subject/>
  <dc:creator>J Peter Gogarten</dc:creator>
  <cp:keywords/>
  <dc:description/>
  <cp:lastModifiedBy>J. Peter Gogarten</cp:lastModifiedBy>
  <cp:revision>57</cp:revision>
  <cp:lastPrinted>2008-02-25T17:37:10Z</cp:lastPrinted>
  <dcterms:created xsi:type="dcterms:W3CDTF">2010-02-22T15:16:11Z</dcterms:created>
  <dcterms:modified xsi:type="dcterms:W3CDTF">2010-02-22T15:17:34Z</dcterms:modified>
  <cp:category/>
</cp:coreProperties>
</file>