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Layouts/slideLayout23.xml" ContentType="application/vnd.openxmlformats-officedocument.presentationml.slideLayout+xml"/>
  <Override PartName="/ppt/theme/theme6.xml" ContentType="application/vnd.openxmlformats-officedocument.them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slideLayouts/slideLayout21.xml" ContentType="application/vnd.openxmlformats-officedocument.presentationml.slideLayout+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17.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embeddings/oleObject2.bin" ContentType="application/vnd.openxmlformats-officedocument.oleObject"/>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theme/theme11.xml" ContentType="application/vnd.openxmlformats-officedocument.them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theme/theme9.xml" ContentType="application/vnd.openxmlformats-officedocument.theme+xml"/>
  <Override PartName="/ppt/notesSlides/notesSlide35.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Masters/slideMaster5.xml" ContentType="application/vnd.openxmlformats-officedocument.presentationml.slideMaster+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s/slide33.xml" ContentType="application/vnd.openxmlformats-officedocument.presentationml.slide+xml"/>
  <Override PartName="/ppt/theme/theme10.xml" ContentType="application/vnd.openxmlformats-officedocument.theme+xml"/>
  <Override PartName="/ppt/presProps.xml" ContentType="application/vnd.openxmlformats-officedocument.presentationml.presProps+xml"/>
  <Override PartName="/ppt/theme/theme5.xml" ContentType="application/vnd.openxmlformats-officedocument.theme+xml"/>
  <Override PartName="/ppt/notesSlides/notesSlide18.xml" ContentType="application/vnd.openxmlformats-officedocument.presentationml.notesSlide+xml"/>
  <Default Extension="vml" ContentType="application/vnd.openxmlformats-officedocument.vmlDrawing"/>
  <Default Extension="png" ContentType="image/png"/>
  <Override PartName="/ppt/slides/slide27.xml" ContentType="application/vnd.openxmlformats-officedocument.presentationml.slide+xml"/>
  <Override PartName="/docProps/core.xml" ContentType="application/vnd.openxmlformats-package.core-properties+xml"/>
  <Override PartName="/ppt/slideLayouts/slideLayout16.xml" ContentType="application/vnd.openxmlformats-officedocument.presentationml.slideLayout+xml"/>
  <Override PartName="/ppt/slideMasters/slideMaster9.xml" ContentType="application/vnd.openxmlformats-officedocument.presentationml.slideMaster+xml"/>
  <Override PartName="/ppt/slides/slide31.xml" ContentType="application/vnd.openxmlformats-officedocument.presentationml.slide+xml"/>
  <Default Extension="bin" ContentType="application/vnd.openxmlformats-officedocument.presentationml.printerSettings"/>
  <Override PartName="/ppt/slideMasters/slideMaster2.xml" ContentType="application/vnd.openxmlformats-officedocument.presentationml.slideMaster+xml"/>
  <Override PartName="/ppt/notesSlides/notesSlide10.xml" ContentType="application/vnd.openxmlformats-officedocument.presentationml.notesSlide+xml"/>
  <Override PartName="/ppt/theme/theme8.xml" ContentType="application/vnd.openxmlformats-officedocument.theme+xml"/>
  <Override PartName="/ppt/slideLayouts/slideLayout19.xml" ContentType="application/vnd.openxmlformats-officedocument.presentationml.slideLayout+xml"/>
  <Override PartName="/ppt/notesSlides/notesSlide24.xml" ContentType="application/vnd.openxmlformats-officedocument.presentationml.notesSlide+xml"/>
  <Override PartName="/ppt/slides/slide12.xml" ContentType="application/vnd.openxmlformats-officedocument.presentationml.slide+xml"/>
  <Override PartName="/ppt/slides/slide41.xml" ContentType="application/vnd.openxmlformats-officedocument.presentationml.slide+xml"/>
  <Override PartName="/ppt/slides/slide19.xml" ContentType="application/vnd.openxmlformats-officedocument.presentationml.slide+xml"/>
  <Override PartName="/ppt/slideMasters/slideMaster4.xml" ContentType="application/vnd.openxmlformats-officedocument.presentationml.slideMaster+xml"/>
  <Override PartName="/ppt/notesSlides/notesSlide2.xml" ContentType="application/vnd.openxmlformats-officedocument.presentationml.notesSlide+xml"/>
  <Override PartName="/ppt/slideMasters/slideMaster6.xml" ContentType="application/vnd.openxmlformats-officedocument.presentationml.slideMaster+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theme/theme4.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slideMasters/slideMaster3.xml" ContentType="application/vnd.openxmlformats-officedocument.presentationml.slideMaster+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slideMasters/slideMaster7.xml" ContentType="application/vnd.openxmlformats-officedocument.presentationml.slideMaster+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Masters/slideMaster8.xml" ContentType="application/vnd.openxmlformats-officedocument.presentationml.slideMaster+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slideLayouts/slideLayout18.xml" ContentType="application/vnd.openxmlformats-officedocument.presentationml.slideLayout+xml"/>
  <Override PartName="/ppt/embeddings/oleObject1.bin" ContentType="application/vnd.openxmlformats-officedocument.oleObject"/>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5.xml" ContentType="application/vnd.openxmlformats-officedocument.presentationml.notesSlide+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notesSlides/notesSlide33.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Layouts/slideLayout13.xml" ContentType="application/vnd.openxmlformats-officedocument.presentationml.slideLayout+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Layouts/slideLayout15.xml" ContentType="application/vnd.openxmlformats-officedocument.presentationml.slideLayout+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theme/theme7.xml" ContentType="application/vnd.openxmlformats-officedocument.them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notesSlides/notesSlide20.xml" ContentType="application/vnd.openxmlformats-officedocument.presentationml.notesSlide+xml"/>
  <Override PartName="/ppt/notesSlides/notesSlide3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0" r:id="rId2"/>
    <p:sldMasterId id="2147483663" r:id="rId3"/>
    <p:sldMasterId id="2147483665" r:id="rId4"/>
    <p:sldMasterId id="2147483667" r:id="rId5"/>
    <p:sldMasterId id="2147483669" r:id="rId6"/>
    <p:sldMasterId id="2147483672" r:id="rId7"/>
    <p:sldMasterId id="2147483674" r:id="rId8"/>
    <p:sldMasterId id="2147483678" r:id="rId9"/>
  </p:sldMasterIdLst>
  <p:notesMasterIdLst>
    <p:notesMasterId r:id="rId54"/>
  </p:notesMasterIdLst>
  <p:handoutMasterIdLst>
    <p:handoutMasterId r:id="rId55"/>
  </p:handoutMasterIdLst>
  <p:sldIdLst>
    <p:sldId id="256" r:id="rId10"/>
    <p:sldId id="373" r:id="rId11"/>
    <p:sldId id="374" r:id="rId12"/>
    <p:sldId id="375" r:id="rId13"/>
    <p:sldId id="376" r:id="rId14"/>
    <p:sldId id="346" r:id="rId15"/>
    <p:sldId id="377" r:id="rId16"/>
    <p:sldId id="378" r:id="rId17"/>
    <p:sldId id="350" r:id="rId18"/>
    <p:sldId id="347" r:id="rId19"/>
    <p:sldId id="348" r:id="rId20"/>
    <p:sldId id="349" r:id="rId21"/>
    <p:sldId id="351" r:id="rId22"/>
    <p:sldId id="352" r:id="rId23"/>
    <p:sldId id="353" r:id="rId24"/>
    <p:sldId id="354" r:id="rId25"/>
    <p:sldId id="355" r:id="rId26"/>
    <p:sldId id="356" r:id="rId27"/>
    <p:sldId id="357" r:id="rId28"/>
    <p:sldId id="358" r:id="rId29"/>
    <p:sldId id="359" r:id="rId30"/>
    <p:sldId id="360" r:id="rId31"/>
    <p:sldId id="361" r:id="rId32"/>
    <p:sldId id="362" r:id="rId33"/>
    <p:sldId id="365" r:id="rId34"/>
    <p:sldId id="379" r:id="rId35"/>
    <p:sldId id="380" r:id="rId36"/>
    <p:sldId id="381" r:id="rId37"/>
    <p:sldId id="382" r:id="rId38"/>
    <p:sldId id="383" r:id="rId39"/>
    <p:sldId id="384" r:id="rId40"/>
    <p:sldId id="385" r:id="rId41"/>
    <p:sldId id="386" r:id="rId42"/>
    <p:sldId id="387" r:id="rId43"/>
    <p:sldId id="388" r:id="rId44"/>
    <p:sldId id="389" r:id="rId45"/>
    <p:sldId id="367" r:id="rId46"/>
    <p:sldId id="368" r:id="rId47"/>
    <p:sldId id="391" r:id="rId48"/>
    <p:sldId id="390" r:id="rId49"/>
    <p:sldId id="369" r:id="rId50"/>
    <p:sldId id="370" r:id="rId51"/>
    <p:sldId id="371" r:id="rId52"/>
    <p:sldId id="372" r:id="rId53"/>
  </p:sldIdLst>
  <p:sldSz cx="9144000" cy="6858000" type="screen4x3"/>
  <p:notesSz cx="9601200" cy="7315200"/>
  <p:defaultTextStyle>
    <a:defPPr>
      <a:defRPr lang="en-US"/>
    </a:defPPr>
    <a:lvl1pPr algn="l" rtl="0" fontAlgn="base">
      <a:spcBef>
        <a:spcPct val="0"/>
      </a:spcBef>
      <a:spcAft>
        <a:spcPct val="0"/>
      </a:spcAft>
      <a:defRPr sz="2400" b="1" kern="1200">
        <a:solidFill>
          <a:schemeClr val="tx1"/>
        </a:solidFill>
        <a:latin typeface="Times New Roman" charset="0"/>
        <a:ea typeface="+mn-ea"/>
        <a:cs typeface="+mn-cs"/>
      </a:defRPr>
    </a:lvl1pPr>
    <a:lvl2pPr marL="457146" algn="l" rtl="0" fontAlgn="base">
      <a:spcBef>
        <a:spcPct val="0"/>
      </a:spcBef>
      <a:spcAft>
        <a:spcPct val="0"/>
      </a:spcAft>
      <a:defRPr sz="2400" b="1" kern="1200">
        <a:solidFill>
          <a:schemeClr val="tx1"/>
        </a:solidFill>
        <a:latin typeface="Times New Roman" charset="0"/>
        <a:ea typeface="+mn-ea"/>
        <a:cs typeface="+mn-cs"/>
      </a:defRPr>
    </a:lvl2pPr>
    <a:lvl3pPr marL="914293" algn="l" rtl="0" fontAlgn="base">
      <a:spcBef>
        <a:spcPct val="0"/>
      </a:spcBef>
      <a:spcAft>
        <a:spcPct val="0"/>
      </a:spcAft>
      <a:defRPr sz="2400" b="1" kern="1200">
        <a:solidFill>
          <a:schemeClr val="tx1"/>
        </a:solidFill>
        <a:latin typeface="Times New Roman" charset="0"/>
        <a:ea typeface="+mn-ea"/>
        <a:cs typeface="+mn-cs"/>
      </a:defRPr>
    </a:lvl3pPr>
    <a:lvl4pPr marL="1371440" algn="l" rtl="0" fontAlgn="base">
      <a:spcBef>
        <a:spcPct val="0"/>
      </a:spcBef>
      <a:spcAft>
        <a:spcPct val="0"/>
      </a:spcAft>
      <a:defRPr sz="2400" b="1" kern="1200">
        <a:solidFill>
          <a:schemeClr val="tx1"/>
        </a:solidFill>
        <a:latin typeface="Times New Roman" charset="0"/>
        <a:ea typeface="+mn-ea"/>
        <a:cs typeface="+mn-cs"/>
      </a:defRPr>
    </a:lvl4pPr>
    <a:lvl5pPr marL="1828586" algn="l" rtl="0" fontAlgn="base">
      <a:spcBef>
        <a:spcPct val="0"/>
      </a:spcBef>
      <a:spcAft>
        <a:spcPct val="0"/>
      </a:spcAft>
      <a:defRPr sz="2400" b="1" kern="1200">
        <a:solidFill>
          <a:schemeClr val="tx1"/>
        </a:solidFill>
        <a:latin typeface="Times New Roman" charset="0"/>
        <a:ea typeface="+mn-ea"/>
        <a:cs typeface="+mn-cs"/>
      </a:defRPr>
    </a:lvl5pPr>
    <a:lvl6pPr marL="2285733" algn="l" defTabSz="457146" rtl="0" eaLnBrk="1" latinLnBrk="0" hangingPunct="1">
      <a:defRPr sz="2400" b="1" kern="1200">
        <a:solidFill>
          <a:schemeClr val="tx1"/>
        </a:solidFill>
        <a:latin typeface="Times New Roman" charset="0"/>
        <a:ea typeface="+mn-ea"/>
        <a:cs typeface="+mn-cs"/>
      </a:defRPr>
    </a:lvl6pPr>
    <a:lvl7pPr marL="2742879" algn="l" defTabSz="457146" rtl="0" eaLnBrk="1" latinLnBrk="0" hangingPunct="1">
      <a:defRPr sz="2400" b="1" kern="1200">
        <a:solidFill>
          <a:schemeClr val="tx1"/>
        </a:solidFill>
        <a:latin typeface="Times New Roman" charset="0"/>
        <a:ea typeface="+mn-ea"/>
        <a:cs typeface="+mn-cs"/>
      </a:defRPr>
    </a:lvl7pPr>
    <a:lvl8pPr marL="3200026" algn="l" defTabSz="457146" rtl="0" eaLnBrk="1" latinLnBrk="0" hangingPunct="1">
      <a:defRPr sz="2400" b="1" kern="1200">
        <a:solidFill>
          <a:schemeClr val="tx1"/>
        </a:solidFill>
        <a:latin typeface="Times New Roman" charset="0"/>
        <a:ea typeface="+mn-ea"/>
        <a:cs typeface="+mn-cs"/>
      </a:defRPr>
    </a:lvl8pPr>
    <a:lvl9pPr marL="3657172" algn="l" defTabSz="457146" rtl="0" eaLnBrk="1" latinLnBrk="0" hangingPunct="1">
      <a:defRPr sz="2400" b="1"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p:cViewPr varScale="1">
        <p:scale>
          <a:sx n="98" d="100"/>
          <a:sy n="98" d="100"/>
        </p:scale>
        <p:origin x="-496" y="-112"/>
      </p:cViewPr>
      <p:guideLst>
        <p:guide orient="horz" pos="163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13992"/>
    </p:cViewPr>
  </p:sorterViewPr>
  <p:gridSpacing cx="78028800" cy="78028800"/>
</p:viewPr>
</file>

<file path=ppt/_rels/presentation.xml.rels><?xml version="1.0" encoding="UTF-8" standalone="yes"?>
<Relationships xmlns="http://schemas.openxmlformats.org/package/2006/relationships"><Relationship Id="rId60" Type="http://schemas.openxmlformats.org/officeDocument/2006/relationships/tableStyles" Target="tableStyles.xml"/><Relationship Id="rId39" Type="http://schemas.openxmlformats.org/officeDocument/2006/relationships/slide" Target="slides/slide30.xml"/><Relationship Id="rId7" Type="http://schemas.openxmlformats.org/officeDocument/2006/relationships/slideMaster" Target="slideMasters/slideMaster7.xml"/><Relationship Id="rId43" Type="http://schemas.openxmlformats.org/officeDocument/2006/relationships/slide" Target="slides/slide34.xml"/><Relationship Id="rId25" Type="http://schemas.openxmlformats.org/officeDocument/2006/relationships/slide" Target="slides/slide16.xml"/><Relationship Id="rId10" Type="http://schemas.openxmlformats.org/officeDocument/2006/relationships/slide" Target="slides/slide1.xml"/><Relationship Id="rId50" Type="http://schemas.openxmlformats.org/officeDocument/2006/relationships/slide" Target="slides/slide41.xml"/><Relationship Id="rId17" Type="http://schemas.openxmlformats.org/officeDocument/2006/relationships/slide" Target="slides/slide8.xml"/><Relationship Id="rId9" Type="http://schemas.openxmlformats.org/officeDocument/2006/relationships/slideMaster" Target="slideMasters/slideMaster9.xml"/><Relationship Id="rId18" Type="http://schemas.openxmlformats.org/officeDocument/2006/relationships/slide" Target="slides/slide9.xml"/><Relationship Id="rId27" Type="http://schemas.openxmlformats.org/officeDocument/2006/relationships/slide" Target="slides/slide18.xml"/><Relationship Id="rId14" Type="http://schemas.openxmlformats.org/officeDocument/2006/relationships/slide" Target="slides/slide5.xml"/><Relationship Id="rId4" Type="http://schemas.openxmlformats.org/officeDocument/2006/relationships/slideMaster" Target="slideMasters/slideMaster4.xml"/><Relationship Id="rId28" Type="http://schemas.openxmlformats.org/officeDocument/2006/relationships/slide" Target="slides/slide19.xml"/><Relationship Id="rId45" Type="http://schemas.openxmlformats.org/officeDocument/2006/relationships/slide" Target="slides/slide36.xml"/><Relationship Id="rId58" Type="http://schemas.openxmlformats.org/officeDocument/2006/relationships/viewProps" Target="viewProps.xml"/><Relationship Id="rId42" Type="http://schemas.openxmlformats.org/officeDocument/2006/relationships/slide" Target="slides/slide33.xml"/><Relationship Id="rId6" Type="http://schemas.openxmlformats.org/officeDocument/2006/relationships/slideMaster" Target="slideMasters/slideMaster6.xml"/><Relationship Id="rId49" Type="http://schemas.openxmlformats.org/officeDocument/2006/relationships/slide" Target="slides/slide40.xml"/><Relationship Id="rId44" Type="http://schemas.openxmlformats.org/officeDocument/2006/relationships/slide" Target="slides/slide35.xml"/><Relationship Id="rId19" Type="http://schemas.openxmlformats.org/officeDocument/2006/relationships/slide" Target="slides/slide10.xml"/><Relationship Id="rId38" Type="http://schemas.openxmlformats.org/officeDocument/2006/relationships/slide" Target="slides/slide29.xml"/><Relationship Id="rId20" Type="http://schemas.openxmlformats.org/officeDocument/2006/relationships/slide" Target="slides/slide11.xml"/><Relationship Id="rId2" Type="http://schemas.openxmlformats.org/officeDocument/2006/relationships/slideMaster" Target="slideMasters/slideMaster2.xml"/><Relationship Id="rId46" Type="http://schemas.openxmlformats.org/officeDocument/2006/relationships/slide" Target="slides/slide37.xml"/><Relationship Id="rId57" Type="http://schemas.openxmlformats.org/officeDocument/2006/relationships/presProps" Target="presProps.xml"/><Relationship Id="rId59" Type="http://schemas.openxmlformats.org/officeDocument/2006/relationships/theme" Target="theme/theme1.xml"/><Relationship Id="rId35" Type="http://schemas.openxmlformats.org/officeDocument/2006/relationships/slide" Target="slides/slide26.xml"/><Relationship Id="rId51" Type="http://schemas.openxmlformats.org/officeDocument/2006/relationships/slide" Target="slides/slide42.xml"/><Relationship Id="rId55" Type="http://schemas.openxmlformats.org/officeDocument/2006/relationships/handoutMaster" Target="handoutMasters/handoutMaster1.xml"/><Relationship Id="rId31" Type="http://schemas.openxmlformats.org/officeDocument/2006/relationships/slide" Target="slides/slide22.xml"/><Relationship Id="rId34" Type="http://schemas.openxmlformats.org/officeDocument/2006/relationships/slide" Target="slides/slide25.xml"/><Relationship Id="rId40" Type="http://schemas.openxmlformats.org/officeDocument/2006/relationships/slide" Target="slides/slide31.xml"/><Relationship Id="rId36" Type="http://schemas.openxmlformats.org/officeDocument/2006/relationships/slide" Target="slides/slide27.xml"/><Relationship Id="rId1" Type="http://schemas.openxmlformats.org/officeDocument/2006/relationships/slideMaster" Target="slideMasters/slideMaster1.xml"/><Relationship Id="rId24" Type="http://schemas.openxmlformats.org/officeDocument/2006/relationships/slide" Target="slides/slide15.xml"/><Relationship Id="rId47" Type="http://schemas.openxmlformats.org/officeDocument/2006/relationships/slide" Target="slides/slide38.xml"/><Relationship Id="rId56" Type="http://schemas.openxmlformats.org/officeDocument/2006/relationships/printerSettings" Target="printerSettings/printerSettings1.bin"/><Relationship Id="rId48" Type="http://schemas.openxmlformats.org/officeDocument/2006/relationships/slide" Target="slides/slide39.xml"/><Relationship Id="rId8" Type="http://schemas.openxmlformats.org/officeDocument/2006/relationships/slideMaster" Target="slideMasters/slideMaster8.xml"/><Relationship Id="rId13" Type="http://schemas.openxmlformats.org/officeDocument/2006/relationships/slide" Target="slides/slide4.xml"/><Relationship Id="rId32" Type="http://schemas.openxmlformats.org/officeDocument/2006/relationships/slide" Target="slides/slide23.xml"/><Relationship Id="rId37" Type="http://schemas.openxmlformats.org/officeDocument/2006/relationships/slide" Target="slides/slide28.xml"/><Relationship Id="rId52" Type="http://schemas.openxmlformats.org/officeDocument/2006/relationships/slide" Target="slides/slide43.xml"/><Relationship Id="rId54" Type="http://schemas.openxmlformats.org/officeDocument/2006/relationships/notesMaster" Target="notesMasters/notesMaster1.xml"/><Relationship Id="rId12" Type="http://schemas.openxmlformats.org/officeDocument/2006/relationships/slide" Target="slides/slide3.xml"/><Relationship Id="rId3" Type="http://schemas.openxmlformats.org/officeDocument/2006/relationships/slideMaster" Target="slideMasters/slideMaster3.xml"/><Relationship Id="rId23" Type="http://schemas.openxmlformats.org/officeDocument/2006/relationships/slide" Target="slides/slide14.xml"/><Relationship Id="rId53" Type="http://schemas.openxmlformats.org/officeDocument/2006/relationships/slide" Target="slides/slide44.xml"/><Relationship Id="rId26" Type="http://schemas.openxmlformats.org/officeDocument/2006/relationships/slide" Target="slides/slide17.xml"/><Relationship Id="rId30" Type="http://schemas.openxmlformats.org/officeDocument/2006/relationships/slide" Target="slides/slide21.xml"/><Relationship Id="rId11" Type="http://schemas.openxmlformats.org/officeDocument/2006/relationships/slide" Target="slides/slide2.xml"/><Relationship Id="rId29" Type="http://schemas.openxmlformats.org/officeDocument/2006/relationships/slide" Target="slides/slide20.xml"/><Relationship Id="rId16" Type="http://schemas.openxmlformats.org/officeDocument/2006/relationships/slide" Target="slides/slide7.xml"/><Relationship Id="rId33" Type="http://schemas.openxmlformats.org/officeDocument/2006/relationships/slide" Target="slides/slide24.xml"/><Relationship Id="rId41"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6.xml"/><Relationship Id="rId22" Type="http://schemas.openxmlformats.org/officeDocument/2006/relationships/slide" Target="slides/slide13.xml"/><Relationship Id="rId21"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4160838" cy="366713"/>
          </a:xfrm>
          <a:prstGeom prst="rect">
            <a:avLst/>
          </a:prstGeom>
          <a:noFill/>
          <a:ln w="9525">
            <a:noFill/>
            <a:miter lim="800000"/>
            <a:headEnd/>
            <a:tailEnd/>
          </a:ln>
          <a:effectLst/>
        </p:spPr>
        <p:txBody>
          <a:bodyPr vert="horz" wrap="square" lIns="96659" tIns="48329" rIns="96659" bIns="48329" numCol="1" anchor="t" anchorCtr="0" compatLnSpc="1">
            <a:prstTxWarp prst="textNoShape">
              <a:avLst/>
            </a:prstTxWarp>
          </a:bodyPr>
          <a:lstStyle>
            <a:lvl1pPr defTabSz="966788">
              <a:defRPr sz="1200" b="0"/>
            </a:lvl1pPr>
          </a:lstStyle>
          <a:p>
            <a:pPr>
              <a:defRPr/>
            </a:pPr>
            <a:endParaRPr lang="en-US"/>
          </a:p>
        </p:txBody>
      </p:sp>
      <p:sp>
        <p:nvSpPr>
          <p:cNvPr id="24579" name="Rectangle 3"/>
          <p:cNvSpPr>
            <a:spLocks noGrp="1" noChangeArrowheads="1"/>
          </p:cNvSpPr>
          <p:nvPr>
            <p:ph type="dt" sz="quarter" idx="1"/>
          </p:nvPr>
        </p:nvSpPr>
        <p:spPr bwMode="auto">
          <a:xfrm>
            <a:off x="5440363" y="0"/>
            <a:ext cx="4160837" cy="366713"/>
          </a:xfrm>
          <a:prstGeom prst="rect">
            <a:avLst/>
          </a:prstGeom>
          <a:noFill/>
          <a:ln w="9525">
            <a:noFill/>
            <a:miter lim="800000"/>
            <a:headEnd/>
            <a:tailEnd/>
          </a:ln>
          <a:effectLst/>
        </p:spPr>
        <p:txBody>
          <a:bodyPr vert="horz" wrap="square" lIns="96659" tIns="48329" rIns="96659" bIns="48329" numCol="1" anchor="t" anchorCtr="0" compatLnSpc="1">
            <a:prstTxWarp prst="textNoShape">
              <a:avLst/>
            </a:prstTxWarp>
          </a:bodyPr>
          <a:lstStyle>
            <a:lvl1pPr algn="r" defTabSz="966788">
              <a:defRPr sz="1200" b="0"/>
            </a:lvl1pPr>
          </a:lstStyle>
          <a:p>
            <a:pPr>
              <a:defRPr/>
            </a:pPr>
            <a:endParaRPr lang="en-US"/>
          </a:p>
        </p:txBody>
      </p:sp>
      <p:sp>
        <p:nvSpPr>
          <p:cNvPr id="24580" name="Rectangle 4"/>
          <p:cNvSpPr>
            <a:spLocks noGrp="1" noChangeArrowheads="1"/>
          </p:cNvSpPr>
          <p:nvPr>
            <p:ph type="ftr" sz="quarter" idx="2"/>
          </p:nvPr>
        </p:nvSpPr>
        <p:spPr bwMode="auto">
          <a:xfrm>
            <a:off x="0" y="6948488"/>
            <a:ext cx="4160838" cy="366712"/>
          </a:xfrm>
          <a:prstGeom prst="rect">
            <a:avLst/>
          </a:prstGeom>
          <a:noFill/>
          <a:ln w="9525">
            <a:noFill/>
            <a:miter lim="800000"/>
            <a:headEnd/>
            <a:tailEnd/>
          </a:ln>
          <a:effectLst/>
        </p:spPr>
        <p:txBody>
          <a:bodyPr vert="horz" wrap="square" lIns="96659" tIns="48329" rIns="96659" bIns="48329" numCol="1" anchor="b" anchorCtr="0" compatLnSpc="1">
            <a:prstTxWarp prst="textNoShape">
              <a:avLst/>
            </a:prstTxWarp>
          </a:bodyPr>
          <a:lstStyle>
            <a:lvl1pPr defTabSz="966788">
              <a:defRPr sz="1200" b="0"/>
            </a:lvl1pPr>
          </a:lstStyle>
          <a:p>
            <a:pPr>
              <a:defRPr/>
            </a:pPr>
            <a:endParaRPr lang="en-US"/>
          </a:p>
        </p:txBody>
      </p:sp>
      <p:sp>
        <p:nvSpPr>
          <p:cNvPr id="24581" name="Rectangle 5"/>
          <p:cNvSpPr>
            <a:spLocks noGrp="1" noChangeArrowheads="1"/>
          </p:cNvSpPr>
          <p:nvPr>
            <p:ph type="sldNum" sz="quarter" idx="3"/>
          </p:nvPr>
        </p:nvSpPr>
        <p:spPr bwMode="auto">
          <a:xfrm>
            <a:off x="5440363" y="6948488"/>
            <a:ext cx="4160837" cy="366712"/>
          </a:xfrm>
          <a:prstGeom prst="rect">
            <a:avLst/>
          </a:prstGeom>
          <a:noFill/>
          <a:ln w="9525">
            <a:noFill/>
            <a:miter lim="800000"/>
            <a:headEnd/>
            <a:tailEnd/>
          </a:ln>
          <a:effectLst/>
        </p:spPr>
        <p:txBody>
          <a:bodyPr vert="horz" wrap="square" lIns="96659" tIns="48329" rIns="96659" bIns="48329" numCol="1" anchor="b" anchorCtr="0" compatLnSpc="1">
            <a:prstTxWarp prst="textNoShape">
              <a:avLst/>
            </a:prstTxWarp>
          </a:bodyPr>
          <a:lstStyle>
            <a:lvl1pPr algn="r" defTabSz="966788">
              <a:defRPr sz="1200" b="0"/>
            </a:lvl1pPr>
          </a:lstStyle>
          <a:p>
            <a:pPr>
              <a:defRPr/>
            </a:pPr>
            <a:fld id="{908443F5-8A4F-7649-A3FE-C37ADED68EEE}"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420052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2707" name="Rectangle 3"/>
          <p:cNvSpPr>
            <a:spLocks noGrp="1" noChangeArrowheads="1"/>
          </p:cNvSpPr>
          <p:nvPr>
            <p:ph type="dt" idx="1"/>
          </p:nvPr>
        </p:nvSpPr>
        <p:spPr bwMode="auto">
          <a:xfrm>
            <a:off x="5400675" y="0"/>
            <a:ext cx="420052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4340" name="Rectangle 4"/>
          <p:cNvSpPr>
            <a:spLocks noGrp="1" noRot="1" noChangeAspect="1" noChangeArrowheads="1" noTextEdit="1"/>
          </p:cNvSpPr>
          <p:nvPr>
            <p:ph type="sldImg" idx="2"/>
          </p:nvPr>
        </p:nvSpPr>
        <p:spPr bwMode="auto">
          <a:xfrm>
            <a:off x="2943225" y="522288"/>
            <a:ext cx="3716338" cy="2787650"/>
          </a:xfrm>
          <a:prstGeom prst="rect">
            <a:avLst/>
          </a:prstGeom>
          <a:noFill/>
          <a:ln w="9525">
            <a:solidFill>
              <a:srgbClr val="000000"/>
            </a:solidFill>
            <a:miter lim="800000"/>
            <a:headEnd/>
            <a:tailEnd/>
          </a:ln>
        </p:spPr>
      </p:sp>
      <p:sp>
        <p:nvSpPr>
          <p:cNvPr id="72709" name="Rectangle 5"/>
          <p:cNvSpPr>
            <a:spLocks noGrp="1" noChangeArrowheads="1"/>
          </p:cNvSpPr>
          <p:nvPr>
            <p:ph type="body" sz="quarter" idx="3"/>
          </p:nvPr>
        </p:nvSpPr>
        <p:spPr bwMode="auto">
          <a:xfrm>
            <a:off x="1300163" y="3482975"/>
            <a:ext cx="7000875" cy="3309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710" name="Rectangle 6"/>
          <p:cNvSpPr>
            <a:spLocks noGrp="1" noChangeArrowheads="1"/>
          </p:cNvSpPr>
          <p:nvPr>
            <p:ph type="ftr" sz="quarter" idx="4"/>
          </p:nvPr>
        </p:nvSpPr>
        <p:spPr bwMode="auto">
          <a:xfrm>
            <a:off x="0" y="6967538"/>
            <a:ext cx="420052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2711" name="Rectangle 7"/>
          <p:cNvSpPr>
            <a:spLocks noGrp="1" noChangeArrowheads="1"/>
          </p:cNvSpPr>
          <p:nvPr>
            <p:ph type="sldNum" sz="quarter" idx="5"/>
          </p:nvPr>
        </p:nvSpPr>
        <p:spPr bwMode="auto">
          <a:xfrm>
            <a:off x="5400675" y="6967538"/>
            <a:ext cx="420052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661B63A-6348-D341-9F1D-F3E80789856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146"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293"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44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586"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5733" algn="l" defTabSz="457146" rtl="0" eaLnBrk="1" latinLnBrk="0" hangingPunct="1">
      <a:defRPr sz="1200" kern="1200">
        <a:solidFill>
          <a:schemeClr val="tx1"/>
        </a:solidFill>
        <a:latin typeface="+mn-lt"/>
        <a:ea typeface="+mn-ea"/>
        <a:cs typeface="+mn-cs"/>
      </a:defRPr>
    </a:lvl6pPr>
    <a:lvl7pPr marL="2742879" algn="l" defTabSz="457146" rtl="0" eaLnBrk="1" latinLnBrk="0" hangingPunct="1">
      <a:defRPr sz="1200" kern="1200">
        <a:solidFill>
          <a:schemeClr val="tx1"/>
        </a:solidFill>
        <a:latin typeface="+mn-lt"/>
        <a:ea typeface="+mn-ea"/>
        <a:cs typeface="+mn-cs"/>
      </a:defRPr>
    </a:lvl7pPr>
    <a:lvl8pPr marL="3200026" algn="l" defTabSz="457146" rtl="0" eaLnBrk="1" latinLnBrk="0" hangingPunct="1">
      <a:defRPr sz="1200" kern="1200">
        <a:solidFill>
          <a:schemeClr val="tx1"/>
        </a:solidFill>
        <a:latin typeface="+mn-lt"/>
        <a:ea typeface="+mn-ea"/>
        <a:cs typeface="+mn-cs"/>
      </a:defRPr>
    </a:lvl8pPr>
    <a:lvl9pPr marL="3657172" algn="l" defTabSz="4571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B60EAF9B-B3DE-5A4E-9579-0CD5AAB51800}" type="slidenum">
              <a:rPr lang="en-US"/>
              <a:pPr/>
              <a:t>1</a:t>
            </a:fld>
            <a:endParaRPr lang="en-US"/>
          </a:p>
        </p:txBody>
      </p:sp>
      <p:sp>
        <p:nvSpPr>
          <p:cNvPr id="16387" name="Rectangle 2"/>
          <p:cNvSpPr>
            <a:spLocks noGrp="1" noRot="1" noChangeAspect="1" noChangeArrowheads="1" noTextEdit="1"/>
          </p:cNvSpPr>
          <p:nvPr>
            <p:ph type="sldImg"/>
          </p:nvPr>
        </p:nvSpPr>
        <p:spPr>
          <a:xfrm>
            <a:off x="2943225" y="522288"/>
            <a:ext cx="3716338" cy="2787650"/>
          </a:xfrm>
          <a:ln/>
        </p:spPr>
      </p:sp>
      <p:sp>
        <p:nvSpPr>
          <p:cNvPr id="163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65CB5F-DB99-D442-95A6-B8BE7D31C08F}" type="slidenum">
              <a:rPr lang="en-US"/>
              <a:pPr/>
              <a:t>14</a:t>
            </a:fld>
            <a:endParaRPr lang="en-US"/>
          </a:p>
        </p:txBody>
      </p:sp>
      <p:sp>
        <p:nvSpPr>
          <p:cNvPr id="351234" name="Rectangle 2"/>
          <p:cNvSpPr>
            <a:spLocks noChangeArrowheads="1" noTextEdit="1"/>
          </p:cNvSpPr>
          <p:nvPr>
            <p:ph type="sldImg"/>
          </p:nvPr>
        </p:nvSpPr>
        <p:spPr>
          <a:xfrm>
            <a:off x="2943225" y="522288"/>
            <a:ext cx="3716338" cy="2787650"/>
          </a:xfrm>
          <a:ln/>
        </p:spPr>
      </p:sp>
      <p:sp>
        <p:nvSpPr>
          <p:cNvPr id="351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45CEC2-F89A-9B4F-AB05-AFB8F28A45E9}" type="slidenum">
              <a:rPr lang="en-US"/>
              <a:pPr/>
              <a:t>15</a:t>
            </a:fld>
            <a:endParaRPr lang="en-US"/>
          </a:p>
        </p:txBody>
      </p:sp>
      <p:sp>
        <p:nvSpPr>
          <p:cNvPr id="352258" name="Rectangle 2"/>
          <p:cNvSpPr>
            <a:spLocks noChangeArrowheads="1" noTextEdit="1"/>
          </p:cNvSpPr>
          <p:nvPr>
            <p:ph type="sldImg"/>
          </p:nvPr>
        </p:nvSpPr>
        <p:spPr>
          <a:xfrm>
            <a:off x="2943225" y="522288"/>
            <a:ext cx="3716338" cy="2787650"/>
          </a:xfrm>
          <a:ln/>
        </p:spPr>
      </p:sp>
      <p:sp>
        <p:nvSpPr>
          <p:cNvPr id="352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D4CBB3-246A-6C45-8657-C19EF0F8A8CB}" type="slidenum">
              <a:rPr lang="en-US"/>
              <a:pPr/>
              <a:t>16</a:t>
            </a:fld>
            <a:endParaRPr lang="en-US"/>
          </a:p>
        </p:txBody>
      </p:sp>
      <p:sp>
        <p:nvSpPr>
          <p:cNvPr id="353282" name="Rectangle 2"/>
          <p:cNvSpPr>
            <a:spLocks noChangeArrowheads="1" noTextEdit="1"/>
          </p:cNvSpPr>
          <p:nvPr>
            <p:ph type="sldImg"/>
          </p:nvPr>
        </p:nvSpPr>
        <p:spPr>
          <a:xfrm>
            <a:off x="2943225" y="522288"/>
            <a:ext cx="3716338" cy="2787650"/>
          </a:xfrm>
          <a:ln/>
        </p:spPr>
      </p:sp>
      <p:sp>
        <p:nvSpPr>
          <p:cNvPr id="353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CCF4CF-CA64-7348-9898-28D11F8A030C}" type="slidenum">
              <a:rPr lang="en-US"/>
              <a:pPr/>
              <a:t>17</a:t>
            </a:fld>
            <a:endParaRPr lang="en-US"/>
          </a:p>
        </p:txBody>
      </p:sp>
      <p:sp>
        <p:nvSpPr>
          <p:cNvPr id="346114" name="Rectangle 2"/>
          <p:cNvSpPr>
            <a:spLocks noChangeArrowheads="1" noTextEdit="1"/>
          </p:cNvSpPr>
          <p:nvPr>
            <p:ph type="sldImg"/>
          </p:nvPr>
        </p:nvSpPr>
        <p:spPr bwMode="auto">
          <a:xfrm>
            <a:off x="2943225" y="522288"/>
            <a:ext cx="3716338" cy="2787650"/>
          </a:xfrm>
          <a:prstGeom prst="rect">
            <a:avLst/>
          </a:prstGeom>
          <a:solidFill>
            <a:srgbClr val="FFFFFF"/>
          </a:solidFill>
          <a:ln>
            <a:solidFill>
              <a:srgbClr val="000000"/>
            </a:solidFill>
            <a:miter lim="800000"/>
            <a:headEnd/>
            <a:tailEnd/>
          </a:ln>
        </p:spPr>
      </p:sp>
      <p:sp>
        <p:nvSpPr>
          <p:cNvPr id="346115" name="Rectangle 3"/>
          <p:cNvSpPr>
            <a:spLocks noChangeArrowheads="1"/>
          </p:cNvSpPr>
          <p:nvPr>
            <p:ph type="body" idx="1"/>
          </p:nvPr>
        </p:nvSpPr>
        <p:spPr bwMode="auto">
          <a:xfrm>
            <a:off x="1300163" y="3482975"/>
            <a:ext cx="7000875" cy="3309938"/>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306084-15A6-DE4F-8051-86C71BCEE594}" type="slidenum">
              <a:rPr lang="en-US"/>
              <a:pPr/>
              <a:t>18</a:t>
            </a:fld>
            <a:endParaRPr lang="en-US"/>
          </a:p>
        </p:txBody>
      </p:sp>
      <p:sp>
        <p:nvSpPr>
          <p:cNvPr id="281602" name="Rectangle 2"/>
          <p:cNvSpPr>
            <a:spLocks noChangeArrowheads="1" noTextEdit="1"/>
          </p:cNvSpPr>
          <p:nvPr>
            <p:ph type="sldImg"/>
          </p:nvPr>
        </p:nvSpPr>
        <p:spPr>
          <a:xfrm>
            <a:off x="2943225" y="522288"/>
            <a:ext cx="3716338" cy="2787650"/>
          </a:xfrm>
          <a:ln/>
        </p:spPr>
      </p:sp>
      <p:sp>
        <p:nvSpPr>
          <p:cNvPr id="281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3B9BAC-16AB-F344-8D75-57CA24922C30}" type="slidenum">
              <a:rPr lang="en-US"/>
              <a:pPr/>
              <a:t>19</a:t>
            </a:fld>
            <a:endParaRPr lang="en-US"/>
          </a:p>
        </p:txBody>
      </p:sp>
      <p:sp>
        <p:nvSpPr>
          <p:cNvPr id="282626" name="Rectangle 2"/>
          <p:cNvSpPr>
            <a:spLocks noChangeArrowheads="1" noTextEdit="1"/>
          </p:cNvSpPr>
          <p:nvPr>
            <p:ph type="sldImg"/>
          </p:nvPr>
        </p:nvSpPr>
        <p:spPr>
          <a:xfrm>
            <a:off x="2943225" y="522288"/>
            <a:ext cx="3716338" cy="2787650"/>
          </a:xfrm>
          <a:ln/>
        </p:spPr>
      </p:sp>
      <p:sp>
        <p:nvSpPr>
          <p:cNvPr id="28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105890-181F-734D-BD87-10ECC0D8C4BA}" type="slidenum">
              <a:rPr lang="en-US"/>
              <a:pPr/>
              <a:t>20</a:t>
            </a:fld>
            <a:endParaRPr lang="en-US"/>
          </a:p>
        </p:txBody>
      </p:sp>
      <p:sp>
        <p:nvSpPr>
          <p:cNvPr id="283650" name="Rectangle 2"/>
          <p:cNvSpPr>
            <a:spLocks noChangeArrowheads="1" noTextEdit="1"/>
          </p:cNvSpPr>
          <p:nvPr>
            <p:ph type="sldImg"/>
          </p:nvPr>
        </p:nvSpPr>
        <p:spPr>
          <a:xfrm>
            <a:off x="2943225" y="522288"/>
            <a:ext cx="3716338" cy="2787650"/>
          </a:xfrm>
          <a:ln/>
        </p:spPr>
      </p:sp>
      <p:sp>
        <p:nvSpPr>
          <p:cNvPr id="283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C4E53A-01D1-6B43-8FD4-AEA2B281CCDD}" type="slidenum">
              <a:rPr lang="en-US"/>
              <a:pPr/>
              <a:t>21</a:t>
            </a:fld>
            <a:endParaRPr lang="en-US"/>
          </a:p>
        </p:txBody>
      </p:sp>
      <p:sp>
        <p:nvSpPr>
          <p:cNvPr id="284674" name="Rectangle 2"/>
          <p:cNvSpPr>
            <a:spLocks noChangeArrowheads="1" noTextEdit="1"/>
          </p:cNvSpPr>
          <p:nvPr>
            <p:ph type="sldImg"/>
          </p:nvPr>
        </p:nvSpPr>
        <p:spPr>
          <a:xfrm>
            <a:off x="2943225" y="522288"/>
            <a:ext cx="3716338" cy="2787650"/>
          </a:xfrm>
          <a:ln/>
        </p:spPr>
      </p:sp>
      <p:sp>
        <p:nvSpPr>
          <p:cNvPr id="284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25CE28-F5EA-0D44-B64C-271C7445B83F}" type="slidenum">
              <a:rPr lang="en-US"/>
              <a:pPr/>
              <a:t>22</a:t>
            </a:fld>
            <a:endParaRPr lang="en-US"/>
          </a:p>
        </p:txBody>
      </p:sp>
      <p:sp>
        <p:nvSpPr>
          <p:cNvPr id="285698" name="Rectangle 2"/>
          <p:cNvSpPr>
            <a:spLocks noChangeArrowheads="1" noTextEdit="1"/>
          </p:cNvSpPr>
          <p:nvPr>
            <p:ph type="sldImg"/>
          </p:nvPr>
        </p:nvSpPr>
        <p:spPr>
          <a:xfrm>
            <a:off x="2943225" y="522288"/>
            <a:ext cx="3716338" cy="2787650"/>
          </a:xfrm>
          <a:ln/>
        </p:spPr>
      </p:sp>
      <p:sp>
        <p:nvSpPr>
          <p:cNvPr id="285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14EE89-6960-224C-AD44-C245C1106C70}" type="slidenum">
              <a:rPr lang="en-US"/>
              <a:pPr/>
              <a:t>23</a:t>
            </a:fld>
            <a:endParaRPr lang="en-US"/>
          </a:p>
        </p:txBody>
      </p:sp>
      <p:sp>
        <p:nvSpPr>
          <p:cNvPr id="286722" name="Rectangle 2"/>
          <p:cNvSpPr>
            <a:spLocks noChangeArrowheads="1" noTextEdit="1"/>
          </p:cNvSpPr>
          <p:nvPr>
            <p:ph type="sldImg"/>
          </p:nvPr>
        </p:nvSpPr>
        <p:spPr>
          <a:xfrm>
            <a:off x="2943225" y="522288"/>
            <a:ext cx="3716338" cy="2787650"/>
          </a:xfrm>
          <a:ln/>
        </p:spPr>
      </p:sp>
      <p:sp>
        <p:nvSpPr>
          <p:cNvPr id="286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144A37B-5AFD-274E-8C30-1B4AB670F28F}" type="slidenum">
              <a:rPr lang="en-US"/>
              <a:pPr/>
              <a:t>2</a:t>
            </a:fld>
            <a:endParaRPr lang="en-US"/>
          </a:p>
        </p:txBody>
      </p:sp>
      <p:sp>
        <p:nvSpPr>
          <p:cNvPr id="61443" name="Rectangle 2"/>
          <p:cNvSpPr>
            <a:spLocks noGrp="1" noRot="1" noChangeAspect="1" noChangeArrowheads="1" noTextEdit="1"/>
          </p:cNvSpPr>
          <p:nvPr>
            <p:ph type="sldImg"/>
          </p:nvPr>
        </p:nvSpPr>
        <p:spPr>
          <a:xfrm>
            <a:off x="2943225" y="522288"/>
            <a:ext cx="3716338" cy="2787650"/>
          </a:xfrm>
          <a:ln/>
        </p:spPr>
      </p:sp>
      <p:sp>
        <p:nvSpPr>
          <p:cNvPr id="614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B0FE73-6EEA-EA46-82EB-EDD64DAE2E18}" type="slidenum">
              <a:rPr lang="en-US"/>
              <a:pPr/>
              <a:t>24</a:t>
            </a:fld>
            <a:endParaRPr lang="en-US"/>
          </a:p>
        </p:txBody>
      </p:sp>
      <p:sp>
        <p:nvSpPr>
          <p:cNvPr id="287746" name="Rectangle 2"/>
          <p:cNvSpPr>
            <a:spLocks noChangeArrowheads="1" noTextEdit="1"/>
          </p:cNvSpPr>
          <p:nvPr>
            <p:ph type="sldImg"/>
          </p:nvPr>
        </p:nvSpPr>
        <p:spPr>
          <a:xfrm>
            <a:off x="2943225" y="522288"/>
            <a:ext cx="3716338" cy="2787650"/>
          </a:xfrm>
          <a:ln/>
        </p:spPr>
      </p:sp>
      <p:sp>
        <p:nvSpPr>
          <p:cNvPr id="287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FBF031-1F4C-9E47-A0A7-EEB006617AD7}" type="slidenum">
              <a:rPr lang="en-US"/>
              <a:pPr/>
              <a:t>25</a:t>
            </a:fld>
            <a:endParaRPr lang="en-US"/>
          </a:p>
        </p:txBody>
      </p:sp>
      <p:sp>
        <p:nvSpPr>
          <p:cNvPr id="290818" name="Rectangle 2"/>
          <p:cNvSpPr>
            <a:spLocks noChangeArrowheads="1" noTextEdit="1"/>
          </p:cNvSpPr>
          <p:nvPr>
            <p:ph type="sldImg"/>
          </p:nvPr>
        </p:nvSpPr>
        <p:spPr>
          <a:xfrm>
            <a:off x="2943225" y="522288"/>
            <a:ext cx="3716338" cy="2787650"/>
          </a:xfrm>
          <a:ln/>
        </p:spPr>
      </p:sp>
      <p:sp>
        <p:nvSpPr>
          <p:cNvPr id="290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0568023E-73E0-BA4F-BE93-72DE807F987A}" type="slidenum">
              <a:rPr lang="en-US">
                <a:solidFill>
                  <a:prstClr val="black"/>
                </a:solidFill>
              </a:rPr>
              <a:pPr/>
              <a:t>26</a:t>
            </a:fld>
            <a:endParaRPr lang="en-US">
              <a:solidFill>
                <a:prstClr val="black"/>
              </a:solidFill>
            </a:endParaRPr>
          </a:p>
        </p:txBody>
      </p:sp>
      <p:sp>
        <p:nvSpPr>
          <p:cNvPr id="80899" name="Rectangle 2"/>
          <p:cNvSpPr>
            <a:spLocks noGrp="1" noRot="1" noChangeAspect="1" noChangeArrowheads="1" noTextEdit="1"/>
          </p:cNvSpPr>
          <p:nvPr>
            <p:ph type="sldImg"/>
          </p:nvPr>
        </p:nvSpPr>
        <p:spPr>
          <a:xfrm>
            <a:off x="2971800" y="547688"/>
            <a:ext cx="3657600" cy="2744787"/>
          </a:xfrm>
          <a:ln/>
        </p:spPr>
      </p:sp>
      <p:sp>
        <p:nvSpPr>
          <p:cNvPr id="80900"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D5CFED10-89D8-C94C-9793-EACFB5ECFE6F}" type="slidenum">
              <a:rPr lang="en-US">
                <a:solidFill>
                  <a:prstClr val="black"/>
                </a:solidFill>
              </a:rPr>
              <a:pPr/>
              <a:t>27</a:t>
            </a:fld>
            <a:endParaRPr lang="en-US">
              <a:solidFill>
                <a:prstClr val="black"/>
              </a:solidFill>
            </a:endParaRPr>
          </a:p>
        </p:txBody>
      </p:sp>
      <p:sp>
        <p:nvSpPr>
          <p:cNvPr id="82947" name="Rectangle 2"/>
          <p:cNvSpPr>
            <a:spLocks noGrp="1" noRot="1" noChangeAspect="1" noChangeArrowheads="1"/>
          </p:cNvSpPr>
          <p:nvPr>
            <p:ph type="sldImg"/>
          </p:nvPr>
        </p:nvSpPr>
        <p:spPr>
          <a:xfrm>
            <a:off x="2971800" y="547688"/>
            <a:ext cx="3657600" cy="2744787"/>
          </a:xfrm>
          <a:solidFill>
            <a:srgbClr val="FFFFFF"/>
          </a:solidFill>
          <a:ln/>
        </p:spPr>
      </p:sp>
      <p:sp>
        <p:nvSpPr>
          <p:cNvPr id="829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743E62D4-4C9B-3E4D-A2A1-C4E963216B30}" type="slidenum">
              <a:rPr lang="en-US">
                <a:solidFill>
                  <a:prstClr val="black"/>
                </a:solidFill>
              </a:rPr>
              <a:pPr/>
              <a:t>29</a:t>
            </a:fld>
            <a:endParaRPr lang="en-US">
              <a:solidFill>
                <a:prstClr val="black"/>
              </a:solidFill>
            </a:endParaRPr>
          </a:p>
        </p:txBody>
      </p:sp>
      <p:sp>
        <p:nvSpPr>
          <p:cNvPr id="77827" name="Rectangle 2"/>
          <p:cNvSpPr>
            <a:spLocks noGrp="1" noRot="1" noChangeAspect="1" noChangeArrowheads="1"/>
          </p:cNvSpPr>
          <p:nvPr>
            <p:ph type="sldImg"/>
          </p:nvPr>
        </p:nvSpPr>
        <p:spPr>
          <a:xfrm>
            <a:off x="3077435" y="548430"/>
            <a:ext cx="3449611" cy="2743833"/>
          </a:xfrm>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lIns="95601" tIns="47801" rIns="95601" bIns="47801"/>
          <a:lstStyle/>
          <a:p>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587029C6-1128-CF44-9BF9-71F1A2D6B649}" type="slidenum">
              <a:rPr lang="en-US">
                <a:solidFill>
                  <a:prstClr val="black"/>
                </a:solidFill>
              </a:rPr>
              <a:pPr/>
              <a:t>30</a:t>
            </a:fld>
            <a:endParaRPr lang="en-US">
              <a:solidFill>
                <a:prstClr val="black"/>
              </a:solidFill>
            </a:endParaRPr>
          </a:p>
        </p:txBody>
      </p:sp>
      <p:sp>
        <p:nvSpPr>
          <p:cNvPr id="79875" name="Rectangle 2"/>
          <p:cNvSpPr>
            <a:spLocks noGrp="1" noRot="1" noChangeAspect="1" noChangeArrowheads="1"/>
          </p:cNvSpPr>
          <p:nvPr>
            <p:ph type="sldImg"/>
          </p:nvPr>
        </p:nvSpPr>
        <p:spPr>
          <a:xfrm>
            <a:off x="3077435" y="548430"/>
            <a:ext cx="3449611" cy="2743833"/>
          </a:xfrm>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ln>
        </p:spPr>
        <p:txBody>
          <a:bodyPr lIns="95601" tIns="47801" rIns="95601" bIns="47801"/>
          <a:lstStyle/>
          <a:p>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C1E7411A-6C7D-AA42-9C58-A23237E599ED}" type="slidenum">
              <a:rPr lang="en-US">
                <a:solidFill>
                  <a:srgbClr val="000000"/>
                </a:solidFill>
              </a:rPr>
              <a:pPr/>
              <a:t>31</a:t>
            </a:fld>
            <a:endParaRPr lang="en-US">
              <a:solidFill>
                <a:srgbClr val="000000"/>
              </a:solidFill>
            </a:endParaRPr>
          </a:p>
        </p:txBody>
      </p:sp>
      <p:sp>
        <p:nvSpPr>
          <p:cNvPr id="81923" name="Rectangle 2"/>
          <p:cNvSpPr>
            <a:spLocks noGrp="1" noRot="1" noChangeAspect="1" noChangeArrowheads="1"/>
          </p:cNvSpPr>
          <p:nvPr>
            <p:ph type="sldImg"/>
          </p:nvPr>
        </p:nvSpPr>
        <p:spPr>
          <a:xfrm>
            <a:off x="3077435" y="548430"/>
            <a:ext cx="3449611" cy="2743833"/>
          </a:xfrm>
          <a:solidFill>
            <a:srgbClr val="FFFFFF"/>
          </a:solidFill>
          <a:ln/>
        </p:spPr>
      </p:sp>
      <p:sp>
        <p:nvSpPr>
          <p:cNvPr id="81924" name="Rectangle 3"/>
          <p:cNvSpPr>
            <a:spLocks noGrp="1" noChangeArrowheads="1"/>
          </p:cNvSpPr>
          <p:nvPr>
            <p:ph type="body" idx="1"/>
          </p:nvPr>
        </p:nvSpPr>
        <p:spPr>
          <a:solidFill>
            <a:srgbClr val="FFFFFF"/>
          </a:solidFill>
          <a:ln>
            <a:solidFill>
              <a:srgbClr val="000000"/>
            </a:solidFill>
          </a:ln>
        </p:spPr>
        <p:txBody>
          <a:bodyPr lIns="95601" tIns="47801" rIns="95601" bIns="47801"/>
          <a:lstStyle/>
          <a:p>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0B3091C-E506-144A-AB83-5071E0DAE388}" type="slidenum">
              <a:rPr lang="en-US">
                <a:solidFill>
                  <a:prstClr val="black"/>
                </a:solidFill>
              </a:rPr>
              <a:pPr/>
              <a:t>32</a:t>
            </a:fld>
            <a:endParaRPr lang="en-US">
              <a:solidFill>
                <a:prstClr val="black"/>
              </a:solidFill>
            </a:endParaRPr>
          </a:p>
        </p:txBody>
      </p:sp>
      <p:sp>
        <p:nvSpPr>
          <p:cNvPr id="84995" name="Rectangle 2"/>
          <p:cNvSpPr>
            <a:spLocks noGrp="1" noRot="1" noChangeAspect="1" noChangeArrowheads="1"/>
          </p:cNvSpPr>
          <p:nvPr>
            <p:ph type="sldImg"/>
          </p:nvPr>
        </p:nvSpPr>
        <p:spPr>
          <a:xfrm>
            <a:off x="3075795" y="548430"/>
            <a:ext cx="3449611" cy="2743833"/>
          </a:xfrm>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B213221A-5EE7-AB49-9F32-AE0BF5926A05}" type="slidenum">
              <a:rPr lang="en-US">
                <a:solidFill>
                  <a:prstClr val="black"/>
                </a:solidFill>
              </a:rPr>
              <a:pPr/>
              <a:t>33</a:t>
            </a:fld>
            <a:endParaRPr lang="en-US">
              <a:solidFill>
                <a:prstClr val="black"/>
              </a:solidFill>
            </a:endParaRPr>
          </a:p>
        </p:txBody>
      </p:sp>
      <p:sp>
        <p:nvSpPr>
          <p:cNvPr id="87043" name="Rectangle 2"/>
          <p:cNvSpPr>
            <a:spLocks noGrp="1" noRot="1" noChangeAspect="1" noChangeArrowheads="1"/>
          </p:cNvSpPr>
          <p:nvPr>
            <p:ph type="sldImg"/>
          </p:nvPr>
        </p:nvSpPr>
        <p:spPr>
          <a:xfrm>
            <a:off x="3075795" y="548430"/>
            <a:ext cx="3449611" cy="2743833"/>
          </a:xfrm>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60487BA9-A309-724C-999F-B22DBF8AE2FE}" type="slidenum">
              <a:rPr lang="en-US">
                <a:solidFill>
                  <a:prstClr val="black"/>
                </a:solidFill>
              </a:rPr>
              <a:pPr/>
              <a:t>34</a:t>
            </a:fld>
            <a:endParaRPr lang="en-US">
              <a:solidFill>
                <a:prstClr val="black"/>
              </a:solidFill>
            </a:endParaRPr>
          </a:p>
        </p:txBody>
      </p:sp>
      <p:sp>
        <p:nvSpPr>
          <p:cNvPr id="89091" name="Rectangle 2"/>
          <p:cNvSpPr>
            <a:spLocks noGrp="1" noRot="1" noChangeAspect="1" noChangeArrowheads="1"/>
          </p:cNvSpPr>
          <p:nvPr>
            <p:ph type="sldImg"/>
          </p:nvPr>
        </p:nvSpPr>
        <p:spPr>
          <a:xfrm>
            <a:off x="3075795" y="548430"/>
            <a:ext cx="3449611" cy="2743833"/>
          </a:xfrm>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144A37B-5AFD-274E-8C30-1B4AB670F28F}" type="slidenum">
              <a:rPr lang="en-US"/>
              <a:pPr/>
              <a:t>3</a:t>
            </a:fld>
            <a:endParaRPr lang="en-US"/>
          </a:p>
        </p:txBody>
      </p:sp>
      <p:sp>
        <p:nvSpPr>
          <p:cNvPr id="61443" name="Rectangle 2"/>
          <p:cNvSpPr>
            <a:spLocks noGrp="1" noRot="1" noChangeAspect="1" noChangeArrowheads="1" noTextEdit="1"/>
          </p:cNvSpPr>
          <p:nvPr>
            <p:ph type="sldImg"/>
          </p:nvPr>
        </p:nvSpPr>
        <p:spPr>
          <a:xfrm>
            <a:off x="2943225" y="522288"/>
            <a:ext cx="3716338" cy="2787650"/>
          </a:xfrm>
          <a:ln/>
        </p:spPr>
      </p:sp>
      <p:sp>
        <p:nvSpPr>
          <p:cNvPr id="614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F982F4EC-15AB-8042-A4C9-BCBE4D5D2892}" type="slidenum">
              <a:rPr lang="en-US">
                <a:solidFill>
                  <a:prstClr val="black"/>
                </a:solidFill>
              </a:rPr>
              <a:pPr/>
              <a:t>36</a:t>
            </a:fld>
            <a:endParaRPr lang="en-US">
              <a:solidFill>
                <a:prstClr val="black"/>
              </a:solidFill>
            </a:endParaRPr>
          </a:p>
        </p:txBody>
      </p:sp>
      <p:sp>
        <p:nvSpPr>
          <p:cNvPr id="92163" name="Rectangle 2"/>
          <p:cNvSpPr>
            <a:spLocks noGrp="1" noRot="1" noChangeAspect="1" noChangeArrowheads="1" noTextEdit="1"/>
          </p:cNvSpPr>
          <p:nvPr>
            <p:ph type="sldImg"/>
          </p:nvPr>
        </p:nvSpPr>
        <p:spPr>
          <a:xfrm>
            <a:off x="3075795" y="548430"/>
            <a:ext cx="3449611" cy="2743833"/>
          </a:xfrm>
          <a:ln/>
        </p:spPr>
      </p:sp>
      <p:sp>
        <p:nvSpPr>
          <p:cNvPr id="92164"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DD2F92-C0E0-E548-9527-67D44E55BD24}" type="slidenum">
              <a:rPr lang="en-US">
                <a:solidFill>
                  <a:prstClr val="black"/>
                </a:solidFill>
              </a:rPr>
              <a:pPr/>
              <a:t>37</a:t>
            </a:fld>
            <a:endParaRPr lang="en-US">
              <a:solidFill>
                <a:prstClr val="black"/>
              </a:solidFill>
            </a:endParaRPr>
          </a:p>
        </p:txBody>
      </p:sp>
      <p:sp>
        <p:nvSpPr>
          <p:cNvPr id="210946" name="Rectangle 2"/>
          <p:cNvSpPr>
            <a:spLocks noChangeArrowheads="1"/>
          </p:cNvSpPr>
          <p:nvPr>
            <p:ph type="sldImg"/>
          </p:nvPr>
        </p:nvSpPr>
        <p:spPr bwMode="auto">
          <a:xfrm>
            <a:off x="2971800" y="549275"/>
            <a:ext cx="3657600" cy="2743200"/>
          </a:xfrm>
          <a:prstGeom prst="rect">
            <a:avLst/>
          </a:prstGeom>
          <a:solidFill>
            <a:srgbClr val="FFFFFF"/>
          </a:solidFill>
          <a:ln>
            <a:solidFill>
              <a:srgbClr val="000000"/>
            </a:solidFill>
            <a:miter lim="800000"/>
            <a:headEnd/>
            <a:tailEnd/>
          </a:ln>
        </p:spPr>
      </p:sp>
      <p:sp>
        <p:nvSpPr>
          <p:cNvPr id="210947" name="Rectangle 3"/>
          <p:cNvSpPr>
            <a:spLocks noChangeArrowheads="1"/>
          </p:cNvSpPr>
          <p:nvPr>
            <p:ph type="body" idx="1"/>
          </p:nvPr>
        </p:nvSpPr>
        <p:spPr bwMode="auto">
          <a:xfrm>
            <a:off x="1279525" y="3475038"/>
            <a:ext cx="7042150" cy="3290887"/>
          </a:xfrm>
          <a:prstGeom prst="rect">
            <a:avLst/>
          </a:prstGeom>
          <a:solidFill>
            <a:srgbClr val="FFFFFF"/>
          </a:solidFill>
          <a:ln>
            <a:solidFill>
              <a:srgbClr val="000000"/>
            </a:solidFill>
            <a:miter lim="800000"/>
            <a:headEnd/>
            <a:tailEnd/>
          </a:ln>
        </p:spPr>
        <p:txBody>
          <a:bodyPr lIns="96661" tIns="48331" rIns="96661" bIns="48331">
            <a:prstTxWarp prst="textNoShape">
              <a:avLst/>
            </a:prstTxWarp>
          </a:bodyPr>
          <a:lstStyle/>
          <a:p>
            <a:pPr eaLnBrk="0" hangingPunct="0">
              <a:spcBef>
                <a:spcPct val="0"/>
              </a:spcBef>
            </a:pPr>
            <a:r>
              <a:rPr lang="en-US" sz="2400"/>
              <a:t>The “Coral of Life” and the transfer of characters from now extinct into surviving lineages</a:t>
            </a:r>
          </a:p>
          <a:p>
            <a:pPr eaLnBrk="0" hangingPunct="0">
              <a:spcBef>
                <a:spcPct val="0"/>
              </a:spcBef>
            </a:pPr>
            <a:endParaRPr lang="en-US" sz="2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6A4DBB-E0B1-0E4D-8F2C-76CEA9D589B9}" type="slidenum">
              <a:rPr lang="en-US">
                <a:solidFill>
                  <a:prstClr val="black"/>
                </a:solidFill>
              </a:rPr>
              <a:pPr/>
              <a:t>38</a:t>
            </a:fld>
            <a:endParaRPr lang="en-US">
              <a:solidFill>
                <a:prstClr val="black"/>
              </a:solidFill>
            </a:endParaRPr>
          </a:p>
        </p:txBody>
      </p:sp>
      <p:sp>
        <p:nvSpPr>
          <p:cNvPr id="212994" name="Rectangle 2"/>
          <p:cNvSpPr>
            <a:spLocks noChangeArrowheads="1"/>
          </p:cNvSpPr>
          <p:nvPr>
            <p:ph type="sldImg"/>
          </p:nvPr>
        </p:nvSpPr>
        <p:spPr bwMode="auto">
          <a:xfrm>
            <a:off x="2971800" y="549275"/>
            <a:ext cx="3657600" cy="2743200"/>
          </a:xfrm>
          <a:prstGeom prst="rect">
            <a:avLst/>
          </a:prstGeom>
          <a:solidFill>
            <a:srgbClr val="FFFFFF"/>
          </a:solidFill>
          <a:ln>
            <a:solidFill>
              <a:srgbClr val="000000"/>
            </a:solidFill>
            <a:miter lim="800000"/>
            <a:headEnd/>
            <a:tailEnd/>
          </a:ln>
        </p:spPr>
      </p:sp>
      <p:sp>
        <p:nvSpPr>
          <p:cNvPr id="212995" name="Rectangle 3"/>
          <p:cNvSpPr>
            <a:spLocks noChangeArrowheads="1"/>
          </p:cNvSpPr>
          <p:nvPr>
            <p:ph type="body" idx="1"/>
          </p:nvPr>
        </p:nvSpPr>
        <p:spPr bwMode="auto">
          <a:xfrm>
            <a:off x="1279525" y="3475038"/>
            <a:ext cx="7042150" cy="3290887"/>
          </a:xfrm>
          <a:prstGeom prst="rect">
            <a:avLst/>
          </a:prstGeom>
          <a:solidFill>
            <a:srgbClr val="FFFFFF"/>
          </a:solidFill>
          <a:ln>
            <a:solidFill>
              <a:srgbClr val="000000"/>
            </a:solidFill>
            <a:miter lim="800000"/>
            <a:headEnd/>
            <a:tailEnd/>
          </a:ln>
        </p:spPr>
        <p:txBody>
          <a:bodyPr lIns="96661" tIns="48331" rIns="96661" bIns="48331">
            <a:prstTxWarp prst="textNoShape">
              <a:avLst/>
            </a:prstTxWarp>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E74809-FEB3-B144-9FFB-2588C2EB62A8}" type="slidenum">
              <a:rPr lang="en-US"/>
              <a:pPr/>
              <a:t>39</a:t>
            </a:fld>
            <a:endParaRPr lang="en-US"/>
          </a:p>
        </p:txBody>
      </p:sp>
      <p:sp>
        <p:nvSpPr>
          <p:cNvPr id="180226" name="Rectangle 2"/>
          <p:cNvSpPr>
            <a:spLocks noChangeArrowheads="1" noTextEdit="1"/>
          </p:cNvSpPr>
          <p:nvPr>
            <p:ph type="sldImg"/>
          </p:nvPr>
        </p:nvSpPr>
        <p:spPr bwMode="auto">
          <a:xfrm>
            <a:off x="1600200" y="548640"/>
            <a:ext cx="6400800" cy="2743200"/>
          </a:xfrm>
          <a:prstGeom prst="rect">
            <a:avLst/>
          </a:prstGeom>
          <a:solidFill>
            <a:srgbClr val="FFFFFF"/>
          </a:solidFill>
          <a:ln>
            <a:solidFill>
              <a:srgbClr val="000000"/>
            </a:solidFill>
            <a:miter lim="800000"/>
            <a:headEnd/>
            <a:tailEnd/>
          </a:ln>
        </p:spPr>
      </p:sp>
      <p:sp>
        <p:nvSpPr>
          <p:cNvPr id="180227" name="Rectangle 3"/>
          <p:cNvSpPr>
            <a:spLocks noChangeArrowheads="1"/>
          </p:cNvSpPr>
          <p:nvPr>
            <p:ph type="body" idx="1"/>
          </p:nvPr>
        </p:nvSpPr>
        <p:spPr bwMode="auto">
          <a:xfrm>
            <a:off x="1280160" y="3474720"/>
            <a:ext cx="7040880" cy="329184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BDBCC84E-F631-2C46-BE49-599701DED4E7}" type="slidenum">
              <a:rPr lang="en-US">
                <a:solidFill>
                  <a:prstClr val="black"/>
                </a:solidFill>
              </a:rPr>
              <a:pPr/>
              <a:t>40</a:t>
            </a:fld>
            <a:endParaRPr lang="en-US">
              <a:solidFill>
                <a:prstClr val="black"/>
              </a:solidFill>
            </a:endParaRPr>
          </a:p>
        </p:txBody>
      </p:sp>
      <p:sp>
        <p:nvSpPr>
          <p:cNvPr id="137219" name="Rectangle 2"/>
          <p:cNvSpPr>
            <a:spLocks noGrp="1" noRot="1" noChangeAspect="1" noChangeArrowheads="1" noTextEdit="1"/>
          </p:cNvSpPr>
          <p:nvPr>
            <p:ph type="sldImg"/>
          </p:nvPr>
        </p:nvSpPr>
        <p:spPr>
          <a:xfrm>
            <a:off x="3075795" y="548430"/>
            <a:ext cx="3449611" cy="2743833"/>
          </a:xfrm>
          <a:ln/>
        </p:spPr>
      </p:sp>
      <p:sp>
        <p:nvSpPr>
          <p:cNvPr id="137220" name="Rectangle 3"/>
          <p:cNvSpPr>
            <a:spLocks noGrp="1" noChangeArrowheads="1"/>
          </p:cNvSpPr>
          <p:nvPr>
            <p:ph type="body" idx="1"/>
          </p:nvPr>
        </p:nvSpPr>
        <p:spPr>
          <a:noFill/>
          <a:ln/>
        </p:spPr>
        <p:txBody>
          <a:bodyPr/>
          <a:lstStyle/>
          <a:p>
            <a:pPr eaLnBrk="1" hangingPunct="1"/>
            <a:endParaRPr lang="en-US">
              <a:latin typeface="Arial" pitchFamily="-107"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399F73-C2E0-9849-8DD1-BB1BB27DF247}" type="slidenum">
              <a:rPr lang="en-US">
                <a:solidFill>
                  <a:prstClr val="black"/>
                </a:solidFill>
              </a:rPr>
              <a:pPr/>
              <a:t>41</a:t>
            </a:fld>
            <a:endParaRPr lang="en-US">
              <a:solidFill>
                <a:prstClr val="black"/>
              </a:solidFill>
            </a:endParaRPr>
          </a:p>
        </p:txBody>
      </p:sp>
      <p:sp>
        <p:nvSpPr>
          <p:cNvPr id="215042" name="Rectangle 2"/>
          <p:cNvSpPr>
            <a:spLocks noChangeArrowheads="1"/>
          </p:cNvSpPr>
          <p:nvPr>
            <p:ph type="sldImg"/>
          </p:nvPr>
        </p:nvSpPr>
        <p:spPr bwMode="auto">
          <a:xfrm>
            <a:off x="2971800" y="549275"/>
            <a:ext cx="3657600" cy="2743200"/>
          </a:xfrm>
          <a:prstGeom prst="rect">
            <a:avLst/>
          </a:prstGeom>
          <a:solidFill>
            <a:srgbClr val="FFFFFF"/>
          </a:solidFill>
          <a:ln>
            <a:solidFill>
              <a:srgbClr val="000000"/>
            </a:solidFill>
            <a:miter lim="800000"/>
            <a:headEnd/>
            <a:tailEnd/>
          </a:ln>
        </p:spPr>
      </p:sp>
      <p:sp>
        <p:nvSpPr>
          <p:cNvPr id="215043" name="Rectangle 3"/>
          <p:cNvSpPr>
            <a:spLocks noChangeArrowheads="1"/>
          </p:cNvSpPr>
          <p:nvPr>
            <p:ph type="body" idx="1"/>
          </p:nvPr>
        </p:nvSpPr>
        <p:spPr bwMode="auto">
          <a:xfrm>
            <a:off x="1279525" y="3475038"/>
            <a:ext cx="7042150" cy="3290887"/>
          </a:xfrm>
          <a:prstGeom prst="rect">
            <a:avLst/>
          </a:prstGeom>
          <a:solidFill>
            <a:srgbClr val="FFFFFF"/>
          </a:solidFill>
          <a:ln>
            <a:solidFill>
              <a:srgbClr val="000000"/>
            </a:solidFill>
            <a:miter lim="800000"/>
            <a:headEnd/>
            <a:tailEnd/>
          </a:ln>
        </p:spPr>
        <p:txBody>
          <a:bodyPr lIns="96661" tIns="48331" rIns="96661" bIns="48331">
            <a:prstTxWarp prst="textNoShape">
              <a:avLst/>
            </a:prstTxWarp>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2A0E6E-A80D-F740-92A2-50178150FB73}" type="slidenum">
              <a:rPr lang="en-US">
                <a:solidFill>
                  <a:prstClr val="black"/>
                </a:solidFill>
              </a:rPr>
              <a:pPr/>
              <a:t>42</a:t>
            </a:fld>
            <a:endParaRPr lang="en-US">
              <a:solidFill>
                <a:prstClr val="black"/>
              </a:solidFill>
            </a:endParaRPr>
          </a:p>
        </p:txBody>
      </p:sp>
      <p:sp>
        <p:nvSpPr>
          <p:cNvPr id="217090" name="Rectangle 2"/>
          <p:cNvSpPr>
            <a:spLocks noChangeArrowheads="1"/>
          </p:cNvSpPr>
          <p:nvPr>
            <p:ph type="sldImg"/>
          </p:nvPr>
        </p:nvSpPr>
        <p:spPr bwMode="auto">
          <a:xfrm>
            <a:off x="2971800" y="549275"/>
            <a:ext cx="3657600" cy="2743200"/>
          </a:xfrm>
          <a:prstGeom prst="rect">
            <a:avLst/>
          </a:prstGeom>
          <a:solidFill>
            <a:srgbClr val="FFFFFF"/>
          </a:solidFill>
          <a:ln>
            <a:solidFill>
              <a:srgbClr val="000000"/>
            </a:solidFill>
            <a:miter lim="800000"/>
            <a:headEnd/>
            <a:tailEnd/>
          </a:ln>
        </p:spPr>
      </p:sp>
      <p:sp>
        <p:nvSpPr>
          <p:cNvPr id="217091" name="Rectangle 3"/>
          <p:cNvSpPr>
            <a:spLocks noChangeArrowheads="1"/>
          </p:cNvSpPr>
          <p:nvPr>
            <p:ph type="body" idx="1"/>
          </p:nvPr>
        </p:nvSpPr>
        <p:spPr bwMode="auto">
          <a:xfrm>
            <a:off x="1279525" y="3475038"/>
            <a:ext cx="7042150" cy="3290887"/>
          </a:xfrm>
          <a:prstGeom prst="rect">
            <a:avLst/>
          </a:prstGeom>
          <a:solidFill>
            <a:srgbClr val="FFFFFF"/>
          </a:solidFill>
          <a:ln>
            <a:solidFill>
              <a:srgbClr val="000000"/>
            </a:solidFill>
            <a:miter lim="800000"/>
            <a:headEnd/>
            <a:tailEnd/>
          </a:ln>
        </p:spPr>
        <p:txBody>
          <a:bodyPr lIns="96661" tIns="48331" rIns="96661" bIns="48331">
            <a:prstTxWarp prst="textNoShape">
              <a:avLst/>
            </a:prstTxWarp>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0FC084-EE65-A34F-BE46-FA497EBB3DD2}" type="slidenum">
              <a:rPr lang="en-US">
                <a:solidFill>
                  <a:prstClr val="black"/>
                </a:solidFill>
              </a:rPr>
              <a:pPr/>
              <a:t>43</a:t>
            </a:fld>
            <a:endParaRPr lang="en-US">
              <a:solidFill>
                <a:prstClr val="black"/>
              </a:solidFill>
            </a:endParaRPr>
          </a:p>
        </p:txBody>
      </p:sp>
      <p:sp>
        <p:nvSpPr>
          <p:cNvPr id="219138" name="Rectangle 2"/>
          <p:cNvSpPr>
            <a:spLocks noChangeArrowheads="1"/>
          </p:cNvSpPr>
          <p:nvPr>
            <p:ph type="sldImg"/>
          </p:nvPr>
        </p:nvSpPr>
        <p:spPr bwMode="auto">
          <a:xfrm>
            <a:off x="2971800" y="549275"/>
            <a:ext cx="3657600" cy="2743200"/>
          </a:xfrm>
          <a:prstGeom prst="rect">
            <a:avLst/>
          </a:prstGeom>
          <a:solidFill>
            <a:srgbClr val="FFFFFF"/>
          </a:solidFill>
          <a:ln>
            <a:solidFill>
              <a:srgbClr val="000000"/>
            </a:solidFill>
            <a:miter lim="800000"/>
            <a:headEnd/>
            <a:tailEnd/>
          </a:ln>
        </p:spPr>
      </p:sp>
      <p:sp>
        <p:nvSpPr>
          <p:cNvPr id="219139" name="Rectangle 3"/>
          <p:cNvSpPr>
            <a:spLocks noChangeArrowheads="1"/>
          </p:cNvSpPr>
          <p:nvPr>
            <p:ph type="body" idx="1"/>
          </p:nvPr>
        </p:nvSpPr>
        <p:spPr bwMode="auto">
          <a:xfrm>
            <a:off x="1279525" y="3475038"/>
            <a:ext cx="7042150" cy="3290887"/>
          </a:xfrm>
          <a:prstGeom prst="rect">
            <a:avLst/>
          </a:prstGeom>
          <a:solidFill>
            <a:srgbClr val="FFFFFF"/>
          </a:solidFill>
          <a:ln>
            <a:solidFill>
              <a:srgbClr val="000000"/>
            </a:solidFill>
            <a:miter lim="800000"/>
            <a:headEnd/>
            <a:tailEnd/>
          </a:ln>
        </p:spPr>
        <p:txBody>
          <a:bodyPr lIns="96661" tIns="48331" rIns="96661" bIns="48331">
            <a:prstTxWarp prst="textNoShape">
              <a:avLst/>
            </a:prstTxWarp>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3660B910-31F9-8043-B17F-4FF435C5E589}" type="slidenum">
              <a:rPr lang="en-US">
                <a:solidFill>
                  <a:prstClr val="black"/>
                </a:solidFill>
              </a:rPr>
              <a:pPr/>
              <a:t>44</a:t>
            </a:fld>
            <a:endParaRPr lang="en-US">
              <a:solidFill>
                <a:prstClr val="black"/>
              </a:solidFill>
            </a:endParaRPr>
          </a:p>
        </p:txBody>
      </p:sp>
      <p:sp>
        <p:nvSpPr>
          <p:cNvPr id="49155" name="Rectangle 2"/>
          <p:cNvSpPr>
            <a:spLocks noGrp="1" noRot="1" noChangeAspect="1" noChangeArrowheads="1" noTextEdit="1"/>
          </p:cNvSpPr>
          <p:nvPr>
            <p:ph type="sldImg"/>
          </p:nvPr>
        </p:nvSpPr>
        <p:spPr>
          <a:xfrm>
            <a:off x="2943225" y="522288"/>
            <a:ext cx="3716338" cy="2787650"/>
          </a:xfrm>
          <a:ln/>
        </p:spPr>
      </p:sp>
      <p:sp>
        <p:nvSpPr>
          <p:cNvPr id="491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144A37B-5AFD-274E-8C30-1B4AB670F28F}" type="slidenum">
              <a:rPr lang="en-US"/>
              <a:pPr/>
              <a:t>4</a:t>
            </a:fld>
            <a:endParaRPr lang="en-US"/>
          </a:p>
        </p:txBody>
      </p:sp>
      <p:sp>
        <p:nvSpPr>
          <p:cNvPr id="61443" name="Rectangle 2"/>
          <p:cNvSpPr>
            <a:spLocks noGrp="1" noRot="1" noChangeAspect="1" noChangeArrowheads="1" noTextEdit="1"/>
          </p:cNvSpPr>
          <p:nvPr>
            <p:ph type="sldImg"/>
          </p:nvPr>
        </p:nvSpPr>
        <p:spPr>
          <a:xfrm>
            <a:off x="2943225" y="522288"/>
            <a:ext cx="3716338" cy="2787650"/>
          </a:xfrm>
          <a:ln/>
        </p:spPr>
      </p:sp>
      <p:sp>
        <p:nvSpPr>
          <p:cNvPr id="614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A76BDAC-FA40-F34B-BCAD-6F9A5355FE6C}" type="slidenum">
              <a:rPr lang="en-US"/>
              <a:pPr/>
              <a:t>5</a:t>
            </a:fld>
            <a:endParaRPr lang="en-US"/>
          </a:p>
        </p:txBody>
      </p:sp>
      <p:sp>
        <p:nvSpPr>
          <p:cNvPr id="63491" name="Rectangle 2"/>
          <p:cNvSpPr>
            <a:spLocks noGrp="1" noRot="1" noChangeAspect="1" noChangeArrowheads="1" noTextEdit="1"/>
          </p:cNvSpPr>
          <p:nvPr>
            <p:ph type="sldImg"/>
          </p:nvPr>
        </p:nvSpPr>
        <p:spPr>
          <a:xfrm>
            <a:off x="2943225" y="522288"/>
            <a:ext cx="3716338" cy="2787650"/>
          </a:xfrm>
          <a:ln/>
        </p:spPr>
      </p:sp>
      <p:sp>
        <p:nvSpPr>
          <p:cNvPr id="63492"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A0C8CD3-C1D4-6F4A-A0F0-88EE25C37329}" type="slidenum">
              <a:rPr lang="en-US"/>
              <a:pPr/>
              <a:t>10</a:t>
            </a:fld>
            <a:endParaRPr lang="en-US"/>
          </a:p>
        </p:txBody>
      </p:sp>
      <p:sp>
        <p:nvSpPr>
          <p:cNvPr id="53251" name="Rectangle 2"/>
          <p:cNvSpPr>
            <a:spLocks noGrp="1" noRot="1" noChangeAspect="1" noChangeArrowheads="1" noTextEdit="1"/>
          </p:cNvSpPr>
          <p:nvPr>
            <p:ph type="sldImg"/>
          </p:nvPr>
        </p:nvSpPr>
        <p:spPr>
          <a:xfrm>
            <a:off x="2943225" y="522288"/>
            <a:ext cx="3716338" cy="2787650"/>
          </a:xfrm>
          <a:ln/>
        </p:spPr>
      </p:sp>
      <p:sp>
        <p:nvSpPr>
          <p:cNvPr id="532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44A27F47-0863-C947-99B6-76CA4D1A4DCA}" type="slidenum">
              <a:rPr lang="en-US"/>
              <a:pPr/>
              <a:t>11</a:t>
            </a:fld>
            <a:endParaRPr lang="en-US"/>
          </a:p>
        </p:txBody>
      </p:sp>
      <p:sp>
        <p:nvSpPr>
          <p:cNvPr id="55299" name="Rectangle 2"/>
          <p:cNvSpPr>
            <a:spLocks noGrp="1" noRot="1" noChangeAspect="1" noChangeArrowheads="1" noTextEdit="1"/>
          </p:cNvSpPr>
          <p:nvPr>
            <p:ph type="sldImg"/>
          </p:nvPr>
        </p:nvSpPr>
        <p:spPr>
          <a:xfrm>
            <a:off x="2943225" y="522288"/>
            <a:ext cx="3716338" cy="2787650"/>
          </a:xfrm>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3EF542D7-F649-9745-88AF-89131628EA2F}" type="slidenum">
              <a:rPr lang="en-US"/>
              <a:pPr/>
              <a:t>12</a:t>
            </a:fld>
            <a:endParaRPr lang="en-US"/>
          </a:p>
        </p:txBody>
      </p:sp>
      <p:sp>
        <p:nvSpPr>
          <p:cNvPr id="57347" name="Rectangle 2"/>
          <p:cNvSpPr>
            <a:spLocks noGrp="1" noRot="1" noChangeAspect="1" noChangeArrowheads="1" noTextEdit="1"/>
          </p:cNvSpPr>
          <p:nvPr>
            <p:ph type="sldImg"/>
          </p:nvPr>
        </p:nvSpPr>
        <p:spPr>
          <a:xfrm>
            <a:off x="2943225" y="522288"/>
            <a:ext cx="3716338" cy="2787650"/>
          </a:xfrm>
          <a:ln/>
        </p:spPr>
      </p:sp>
      <p:sp>
        <p:nvSpPr>
          <p:cNvPr id="573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9DCC8C-BB87-724A-BCDC-E62DCAFFEC13}" type="slidenum">
              <a:rPr lang="en-US"/>
              <a:pPr/>
              <a:t>13</a:t>
            </a:fld>
            <a:endParaRPr lang="en-US"/>
          </a:p>
        </p:txBody>
      </p:sp>
      <p:sp>
        <p:nvSpPr>
          <p:cNvPr id="350210" name="Rectangle 2"/>
          <p:cNvSpPr>
            <a:spLocks noChangeArrowheads="1" noTextEdit="1"/>
          </p:cNvSpPr>
          <p:nvPr>
            <p:ph type="sldImg"/>
          </p:nvPr>
        </p:nvSpPr>
        <p:spPr>
          <a:xfrm>
            <a:off x="2943225" y="522288"/>
            <a:ext cx="3716338" cy="2787650"/>
          </a:xfrm>
          <a:ln/>
        </p:spPr>
      </p:sp>
      <p:sp>
        <p:nvSpPr>
          <p:cNvPr id="35021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34188B-B47B-6C4C-9D2B-A27FFAB6933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F3BB01-DED5-CE4F-A76B-1436F45357E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2B128E-F623-1649-BB56-E9BEAD6BAA2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85DFF7FC-5779-8B43-8134-6257D048D4D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fld id="{441B7419-17BD-D94C-9262-4A2EEC87EC1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93AB725-AEC8-A14F-9790-65649738901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14" y="2130521"/>
            <a:ext cx="7772977" cy="146937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025" y="3885640"/>
            <a:ext cx="6401955" cy="1753721"/>
          </a:xfrm>
        </p:spPr>
        <p:txBody>
          <a:bodyPr/>
          <a:lstStyle>
            <a:lvl1pPr marL="0" indent="0" algn="ctr">
              <a:buNone/>
              <a:defRPr/>
            </a:lvl1pPr>
            <a:lvl2pPr marL="410195" indent="0" algn="ctr">
              <a:buNone/>
              <a:defRPr/>
            </a:lvl2pPr>
            <a:lvl3pPr marL="820391" indent="0" algn="ctr">
              <a:buNone/>
              <a:defRPr/>
            </a:lvl3pPr>
            <a:lvl4pPr marL="1230586" indent="0" algn="ctr">
              <a:buNone/>
              <a:defRPr/>
            </a:lvl4pPr>
            <a:lvl5pPr marL="1640781" indent="0" algn="ctr">
              <a:buNone/>
              <a:defRPr/>
            </a:lvl5pPr>
            <a:lvl6pPr marL="2050976" indent="0" algn="ctr">
              <a:buNone/>
              <a:defRPr/>
            </a:lvl6pPr>
            <a:lvl7pPr marL="2461173" indent="0" algn="ctr">
              <a:buNone/>
              <a:defRPr/>
            </a:lvl7pPr>
            <a:lvl8pPr marL="2871367" indent="0" algn="ctr">
              <a:buNone/>
              <a:defRPr/>
            </a:lvl8pPr>
            <a:lvl9pPr marL="328156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475F53-3FF9-374C-8FAB-EB05AD6C766F}" type="slidenum">
              <a:rPr lang="en-US">
                <a:solidFill>
                  <a:srgbClr val="000000"/>
                </a:solidFill>
              </a:rPr>
              <a:pPr>
                <a:defRPr/>
              </a:pPr>
              <a:t>‹#›</a:t>
            </a:fld>
            <a:endParaRPr lang="en-US">
              <a:solidFill>
                <a:srgbClr val="000000"/>
              </a:solidFill>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06A290E-2534-924D-977B-25469E009892}" type="slidenum">
              <a:rPr lang="en-US">
                <a:solidFill>
                  <a:srgbClr val="FFFF66"/>
                </a:solidFill>
              </a:rPr>
              <a:pPr>
                <a:defRPr/>
              </a:pPr>
              <a:t>‹#›</a:t>
            </a:fld>
            <a:endParaRPr lang="en-US">
              <a:solidFill>
                <a:srgbClr val="FFFF66"/>
              </a:solidFill>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35" y="2130542"/>
            <a:ext cx="7772977" cy="146937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046" y="3885640"/>
            <a:ext cx="6401955" cy="1753721"/>
          </a:xfrm>
        </p:spPr>
        <p:txBody>
          <a:bodyPr/>
          <a:lstStyle>
            <a:lvl1pPr marL="0" indent="0" algn="ctr">
              <a:buNone/>
              <a:defRPr/>
            </a:lvl1pPr>
            <a:lvl2pPr marL="409188" indent="0" algn="ctr">
              <a:buNone/>
              <a:defRPr/>
            </a:lvl2pPr>
            <a:lvl3pPr marL="818375" indent="0" algn="ctr">
              <a:buNone/>
              <a:defRPr/>
            </a:lvl3pPr>
            <a:lvl4pPr marL="1227566" indent="0" algn="ctr">
              <a:buNone/>
              <a:defRPr/>
            </a:lvl4pPr>
            <a:lvl5pPr marL="1636754" indent="0" algn="ctr">
              <a:buNone/>
              <a:defRPr/>
            </a:lvl5pPr>
            <a:lvl6pPr marL="2045948" indent="0" algn="ctr">
              <a:buNone/>
              <a:defRPr/>
            </a:lvl6pPr>
            <a:lvl7pPr marL="2455137" indent="0" algn="ctr">
              <a:buNone/>
              <a:defRPr/>
            </a:lvl7pPr>
            <a:lvl8pPr marL="2864324" indent="0" algn="ctr">
              <a:buNone/>
              <a:defRPr/>
            </a:lvl8pPr>
            <a:lvl9pPr marL="32735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ABC7AF-2DE0-9C44-80F4-B3CAF7CF4D96}" type="slidenum">
              <a:rPr lang="en-US">
                <a:solidFill>
                  <a:srgbClr val="000000"/>
                </a:solidFill>
              </a:rPr>
              <a:pPr>
                <a:defRPr/>
              </a:pPr>
              <a:t>‹#›</a:t>
            </a:fld>
            <a:endParaRPr lang="en-US">
              <a:solidFill>
                <a:srgbClr val="000000"/>
              </a:solidFill>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9A6A99-0105-354A-B068-B7300D089D5E}" type="slidenum">
              <a:rPr lang="en-US">
                <a:solidFill>
                  <a:srgbClr val="000000"/>
                </a:solidFill>
              </a:rPr>
              <a:pPr>
                <a:defRPr/>
              </a:pPr>
              <a:t>‹#›</a:t>
            </a:fld>
            <a:endParaRPr lang="en-US">
              <a:solidFill>
                <a:srgbClr val="000000"/>
              </a:solidFill>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AF2E0A8E-F051-234F-9051-2B2A4849BF77}" type="slidenum">
              <a:rPr lang="en-US"/>
              <a:pPr>
                <a:defRPr/>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6294BA-6BA6-634F-BFE6-162EF3D69183}"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B813E-3865-DE47-B681-5CC60578E433}" type="slidenum">
              <a:rPr lang="en-US">
                <a:solidFill>
                  <a:srgbClr val="000000"/>
                </a:solidFill>
              </a:rPr>
              <a:pPr>
                <a:defRPr/>
              </a:pPr>
              <a:t>‹#›</a:t>
            </a:fld>
            <a:endParaRPr lang="en-US">
              <a:solidFill>
                <a:srgbClr val="000000"/>
              </a:solidFill>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16" y="2130523"/>
            <a:ext cx="7772977" cy="146937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027" y="3885640"/>
            <a:ext cx="6401955" cy="1753721"/>
          </a:xfrm>
        </p:spPr>
        <p:txBody>
          <a:bodyPr/>
          <a:lstStyle>
            <a:lvl1pPr marL="0" indent="0" algn="ctr">
              <a:buNone/>
              <a:defRPr/>
            </a:lvl1pPr>
            <a:lvl2pPr marL="410099" indent="0" algn="ctr">
              <a:buNone/>
              <a:defRPr/>
            </a:lvl2pPr>
            <a:lvl3pPr marL="820199" indent="0" algn="ctr">
              <a:buNone/>
              <a:defRPr/>
            </a:lvl3pPr>
            <a:lvl4pPr marL="1230298" indent="0" algn="ctr">
              <a:buNone/>
              <a:defRPr/>
            </a:lvl4pPr>
            <a:lvl5pPr marL="1640397" indent="0" algn="ctr">
              <a:buNone/>
              <a:defRPr/>
            </a:lvl5pPr>
            <a:lvl6pPr marL="2050496" indent="0" algn="ctr">
              <a:buNone/>
              <a:defRPr/>
            </a:lvl6pPr>
            <a:lvl7pPr marL="2460597" indent="0" algn="ctr">
              <a:buNone/>
              <a:defRPr/>
            </a:lvl7pPr>
            <a:lvl8pPr marL="2870696" indent="0" algn="ctr">
              <a:buNone/>
              <a:defRPr/>
            </a:lvl8pPr>
            <a:lvl9pPr marL="328079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475F53-3FF9-374C-8FAB-EB05AD6C766F}" type="slidenum">
              <a:rPr lang="en-US">
                <a:solidFill>
                  <a:srgbClr val="000000"/>
                </a:solidFill>
              </a:rPr>
              <a:pPr>
                <a:defRPr/>
              </a:pPr>
              <a:t>‹#›</a:t>
            </a:fld>
            <a:endParaRPr lang="en-US">
              <a:solidFill>
                <a:srgbClr val="000000"/>
              </a:solidFill>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434EEB-F15B-284F-9FB8-DDEC5D33AC13}" type="slidenum">
              <a:rPr lang="en-US">
                <a:solidFill>
                  <a:srgbClr val="000000"/>
                </a:solidFill>
              </a:rPr>
              <a:pPr>
                <a:defRPr/>
              </a:pPr>
              <a:t>‹#›</a:t>
            </a:fld>
            <a:endParaRPr lang="en-US">
              <a:solidFill>
                <a:srgbClr val="000000"/>
              </a:solidFill>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380549-5F4D-4846-B25F-176D48C8AFD3}" type="slidenum">
              <a:rPr lang="en-US">
                <a:solidFill>
                  <a:srgbClr val="FFFF66"/>
                </a:solidFill>
              </a:rPr>
              <a:pPr>
                <a:defRPr/>
              </a:pPr>
              <a:t>‹#›</a:t>
            </a:fld>
            <a:endParaRPr lang="en-US">
              <a:solidFill>
                <a:srgbClr val="FFFF66"/>
              </a:solidFill>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01A168-603F-C441-BB34-D57A3B55D2E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F17876-1073-BA4A-B6C3-8C5D339FEF5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656153-6F08-804C-A93F-361DC3A90A4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3AB725-AEC8-A14F-9790-65649738901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7DC5C-1D8A-FD40-A506-98E8AB6FD6C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031A31-AAC8-8543-87EF-A3165656CA1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BAD409-3CD4-0041-8725-90A97B96B43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 Type="http://schemas.openxmlformats.org/officeDocument/2006/relationships/slideLayout" Target="../slideLayouts/slideLayout13.xml"/><Relationship Id="rId3"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2" Type="http://schemas.openxmlformats.org/officeDocument/2006/relationships/slideLayout" Target="../slideLayouts/slideLayout18.xml"/><Relationship Id="rId3"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3" Type="http://schemas.openxmlformats.org/officeDocument/2006/relationships/image" Target="../media/image1.png"/><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4" Type="http://schemas.openxmlformats.org/officeDocument/2006/relationships/theme" Target="../theme/theme8.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b="0"/>
            </a:lvl1pPr>
          </a:lstStyle>
          <a:p>
            <a:pPr>
              <a:defRPr/>
            </a:pPr>
            <a:fld id="{23C4CFD3-7F60-F941-97C4-FEB27B3E5F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146" algn="ctr" rtl="0" fontAlgn="base">
        <a:spcBef>
          <a:spcPct val="0"/>
        </a:spcBef>
        <a:spcAft>
          <a:spcPct val="0"/>
        </a:spcAft>
        <a:defRPr sz="4400">
          <a:solidFill>
            <a:schemeClr val="tx2"/>
          </a:solidFill>
          <a:latin typeface="Times New Roman" charset="0"/>
        </a:defRPr>
      </a:lvl6pPr>
      <a:lvl7pPr marL="914293" algn="ctr" rtl="0" fontAlgn="base">
        <a:spcBef>
          <a:spcPct val="0"/>
        </a:spcBef>
        <a:spcAft>
          <a:spcPct val="0"/>
        </a:spcAft>
        <a:defRPr sz="4400">
          <a:solidFill>
            <a:schemeClr val="tx2"/>
          </a:solidFill>
          <a:latin typeface="Times New Roman" charset="0"/>
        </a:defRPr>
      </a:lvl7pPr>
      <a:lvl8pPr marL="1371440" algn="ctr" rtl="0" fontAlgn="base">
        <a:spcBef>
          <a:spcPct val="0"/>
        </a:spcBef>
        <a:spcAft>
          <a:spcPct val="0"/>
        </a:spcAft>
        <a:defRPr sz="4400">
          <a:solidFill>
            <a:schemeClr val="tx2"/>
          </a:solidFill>
          <a:latin typeface="Times New Roman" charset="0"/>
        </a:defRPr>
      </a:lvl8pPr>
      <a:lvl9pPr marL="1828586" algn="ctr" rtl="0" fontAlgn="base">
        <a:spcBef>
          <a:spcPct val="0"/>
        </a:spcBef>
        <a:spcAft>
          <a:spcPct val="0"/>
        </a:spcAft>
        <a:defRPr sz="4400">
          <a:solidFill>
            <a:schemeClr val="tx2"/>
          </a:solidFill>
          <a:latin typeface="Times New Roman" charset="0"/>
        </a:defRPr>
      </a:lvl9pPr>
    </p:titleStyle>
    <p:bodyStyle>
      <a:lvl1pPr marL="342860" indent="-34286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863" indent="-285717" algn="l" rtl="0" eaLnBrk="0" fontAlgn="base" hangingPunct="0">
        <a:spcBef>
          <a:spcPct val="20000"/>
        </a:spcBef>
        <a:spcAft>
          <a:spcPct val="0"/>
        </a:spcAft>
        <a:buChar char="–"/>
        <a:defRPr sz="2800">
          <a:solidFill>
            <a:schemeClr val="tx1"/>
          </a:solidFill>
          <a:latin typeface="+mn-lt"/>
          <a:ea typeface="ＭＳ Ｐゴシック" charset="-128"/>
        </a:defRPr>
      </a:lvl2pPr>
      <a:lvl3pPr marL="1142867" indent="-228573" algn="l" rtl="0" eaLnBrk="0" fontAlgn="base" hangingPunct="0">
        <a:spcBef>
          <a:spcPct val="20000"/>
        </a:spcBef>
        <a:spcAft>
          <a:spcPct val="0"/>
        </a:spcAft>
        <a:buChar char="•"/>
        <a:defRPr sz="2400">
          <a:solidFill>
            <a:schemeClr val="tx1"/>
          </a:solidFill>
          <a:latin typeface="+mn-lt"/>
          <a:ea typeface="ＭＳ Ｐゴシック" charset="-128"/>
        </a:defRPr>
      </a:lvl3pPr>
      <a:lvl4pPr marL="1600013" indent="-228573" algn="l" rtl="0" eaLnBrk="0" fontAlgn="base" hangingPunct="0">
        <a:spcBef>
          <a:spcPct val="20000"/>
        </a:spcBef>
        <a:spcAft>
          <a:spcPct val="0"/>
        </a:spcAft>
        <a:buChar char="–"/>
        <a:defRPr sz="2000">
          <a:solidFill>
            <a:schemeClr val="tx1"/>
          </a:solidFill>
          <a:latin typeface="+mn-lt"/>
          <a:ea typeface="ＭＳ Ｐゴシック" charset="-128"/>
        </a:defRPr>
      </a:lvl4pPr>
      <a:lvl5pPr marL="2057159" indent="-22857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2027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eaLnBrk="0" hangingPunct="0">
              <a:defRPr sz="1400" b="0">
                <a:latin typeface="+mn-lt"/>
                <a:ea typeface="+mn-ea"/>
                <a:cs typeface="+mn-cs"/>
              </a:defRPr>
            </a:lvl1pPr>
          </a:lstStyle>
          <a:p>
            <a:endParaRPr lang="en-US">
              <a:solidFill>
                <a:srgbClr val="000000"/>
              </a:solidFill>
            </a:endParaRPr>
          </a:p>
        </p:txBody>
      </p:sp>
      <p:sp>
        <p:nvSpPr>
          <p:cNvPr id="202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algn="ctr" eaLnBrk="0" hangingPunct="0">
              <a:defRPr sz="1400" b="0">
                <a:latin typeface="+mn-lt"/>
                <a:ea typeface="+mn-ea"/>
                <a:cs typeface="+mn-cs"/>
              </a:defRPr>
            </a:lvl1pPr>
          </a:lstStyle>
          <a:p>
            <a:endParaRPr lang="en-US">
              <a:solidFill>
                <a:srgbClr val="000000"/>
              </a:solidFill>
            </a:endParaRPr>
          </a:p>
        </p:txBody>
      </p:sp>
      <p:sp>
        <p:nvSpPr>
          <p:cNvPr id="202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algn="r" eaLnBrk="0" hangingPunct="0">
              <a:defRPr sz="1400" b="0">
                <a:latin typeface="+mn-lt"/>
                <a:ea typeface="+mn-ea"/>
                <a:cs typeface="+mn-cs"/>
              </a:defRPr>
            </a:lvl1pPr>
          </a:lstStyle>
          <a:p>
            <a:fld id="{FC9B49DC-8AFC-104D-80CC-1FB3AF8F2C13}"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128"/>
          <a:cs typeface="ＭＳ Ｐゴシック" charset="-128"/>
        </a:defRPr>
      </a:lvl2pPr>
      <a:lvl3pPr algn="ctr" rtl="0" fontAlgn="base">
        <a:spcBef>
          <a:spcPct val="0"/>
        </a:spcBef>
        <a:spcAft>
          <a:spcPct val="0"/>
        </a:spcAft>
        <a:defRPr sz="4400">
          <a:solidFill>
            <a:schemeClr val="tx2"/>
          </a:solidFill>
          <a:latin typeface="Arial" charset="0"/>
          <a:ea typeface="ＭＳ Ｐゴシック" charset="-128"/>
          <a:cs typeface="ＭＳ Ｐゴシック" charset="-128"/>
        </a:defRPr>
      </a:lvl3pPr>
      <a:lvl4pPr algn="ctr" rtl="0" fontAlgn="base">
        <a:spcBef>
          <a:spcPct val="0"/>
        </a:spcBef>
        <a:spcAft>
          <a:spcPct val="0"/>
        </a:spcAft>
        <a:defRPr sz="4400">
          <a:solidFill>
            <a:schemeClr val="tx2"/>
          </a:solidFill>
          <a:latin typeface="Arial" charset="0"/>
          <a:ea typeface="ＭＳ Ｐゴシック" charset="-128"/>
          <a:cs typeface="ＭＳ Ｐゴシック" charset="-128"/>
        </a:defRPr>
      </a:lvl4pPr>
      <a:lvl5pPr algn="ctr" rtl="0" fontAlgn="base">
        <a:spcBef>
          <a:spcPct val="0"/>
        </a:spcBef>
        <a:spcAft>
          <a:spcPct val="0"/>
        </a:spcAft>
        <a:defRPr sz="4400">
          <a:solidFill>
            <a:schemeClr val="tx2"/>
          </a:solidFill>
          <a:latin typeface="Arial" charset="0"/>
          <a:ea typeface="ＭＳ Ｐゴシック" charset="-128"/>
          <a:cs typeface="ＭＳ Ｐゴシック" charset="-128"/>
        </a:defRPr>
      </a:lvl5pPr>
      <a:lvl6pPr marL="457146"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293"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44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586"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860" indent="-342860" algn="l" rtl="0" fontAlgn="base">
        <a:spcBef>
          <a:spcPct val="20000"/>
        </a:spcBef>
        <a:spcAft>
          <a:spcPct val="0"/>
        </a:spcAft>
        <a:buChar char="•"/>
        <a:defRPr sz="3200">
          <a:solidFill>
            <a:schemeClr val="tx1"/>
          </a:solidFill>
          <a:latin typeface="+mn-lt"/>
          <a:ea typeface="+mn-ea"/>
          <a:cs typeface="+mn-cs"/>
        </a:defRPr>
      </a:lvl1pPr>
      <a:lvl2pPr marL="742863" indent="-285717" algn="l" rtl="0" fontAlgn="base">
        <a:spcBef>
          <a:spcPct val="20000"/>
        </a:spcBef>
        <a:spcAft>
          <a:spcPct val="0"/>
        </a:spcAft>
        <a:buChar char="–"/>
        <a:defRPr sz="2800">
          <a:solidFill>
            <a:schemeClr val="tx1"/>
          </a:solidFill>
          <a:latin typeface="+mn-lt"/>
          <a:ea typeface="+mn-ea"/>
        </a:defRPr>
      </a:lvl2pPr>
      <a:lvl3pPr marL="1142867" indent="-228573" algn="l" rtl="0" fontAlgn="base">
        <a:spcBef>
          <a:spcPct val="20000"/>
        </a:spcBef>
        <a:spcAft>
          <a:spcPct val="0"/>
        </a:spcAft>
        <a:buChar char="•"/>
        <a:defRPr sz="2400">
          <a:solidFill>
            <a:schemeClr val="tx1"/>
          </a:solidFill>
          <a:latin typeface="+mn-lt"/>
          <a:ea typeface="+mn-ea"/>
        </a:defRPr>
      </a:lvl3pPr>
      <a:lvl4pPr marL="1600013" indent="-228573" algn="l" rtl="0" fontAlgn="base">
        <a:spcBef>
          <a:spcPct val="20000"/>
        </a:spcBef>
        <a:spcAft>
          <a:spcPct val="0"/>
        </a:spcAft>
        <a:buChar char="–"/>
        <a:defRPr sz="2000">
          <a:solidFill>
            <a:schemeClr val="tx1"/>
          </a:solidFill>
          <a:latin typeface="+mn-lt"/>
          <a:ea typeface="+mn-ea"/>
        </a:defRPr>
      </a:lvl4pPr>
      <a:lvl5pPr marL="2057159" indent="-228573" algn="l" rtl="0" fontAlgn="base">
        <a:spcBef>
          <a:spcPct val="20000"/>
        </a:spcBef>
        <a:spcAft>
          <a:spcPct val="0"/>
        </a:spcAft>
        <a:buChar char="»"/>
        <a:defRPr sz="2000">
          <a:solidFill>
            <a:schemeClr val="tx1"/>
          </a:solidFill>
          <a:latin typeface="+mn-lt"/>
          <a:ea typeface="+mn-ea"/>
        </a:defRPr>
      </a:lvl5pPr>
      <a:lvl6pPr marL="2514306" indent="-228573" algn="l" rtl="0" fontAlgn="base">
        <a:spcBef>
          <a:spcPct val="20000"/>
        </a:spcBef>
        <a:spcAft>
          <a:spcPct val="0"/>
        </a:spcAft>
        <a:buChar char="»"/>
        <a:defRPr sz="2000">
          <a:solidFill>
            <a:schemeClr val="tx1"/>
          </a:solidFill>
          <a:latin typeface="+mn-lt"/>
          <a:ea typeface="+mn-ea"/>
        </a:defRPr>
      </a:lvl6pPr>
      <a:lvl7pPr marL="2971453" indent="-228573" algn="l" rtl="0" fontAlgn="base">
        <a:spcBef>
          <a:spcPct val="20000"/>
        </a:spcBef>
        <a:spcAft>
          <a:spcPct val="0"/>
        </a:spcAft>
        <a:buChar char="»"/>
        <a:defRPr sz="2000">
          <a:solidFill>
            <a:schemeClr val="tx1"/>
          </a:solidFill>
          <a:latin typeface="+mn-lt"/>
          <a:ea typeface="+mn-ea"/>
        </a:defRPr>
      </a:lvl7pPr>
      <a:lvl8pPr marL="3428599" indent="-228573" algn="l" rtl="0" fontAlgn="base">
        <a:spcBef>
          <a:spcPct val="20000"/>
        </a:spcBef>
        <a:spcAft>
          <a:spcPct val="0"/>
        </a:spcAft>
        <a:buChar char="»"/>
        <a:defRPr sz="2000">
          <a:solidFill>
            <a:schemeClr val="tx1"/>
          </a:solidFill>
          <a:latin typeface="+mn-lt"/>
          <a:ea typeface="+mn-ea"/>
        </a:defRPr>
      </a:lvl8pPr>
      <a:lvl9pPr marL="3885746" indent="-22857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b="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b="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b="0"/>
            </a:lvl1pPr>
          </a:lstStyle>
          <a:p>
            <a:pPr>
              <a:defRPr/>
            </a:pPr>
            <a:fld id="{23C4CFD3-7F60-F941-97C4-FEB27B3E5F56}"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146" algn="ctr" rtl="0" fontAlgn="base">
        <a:spcBef>
          <a:spcPct val="0"/>
        </a:spcBef>
        <a:spcAft>
          <a:spcPct val="0"/>
        </a:spcAft>
        <a:defRPr sz="4400">
          <a:solidFill>
            <a:schemeClr val="tx2"/>
          </a:solidFill>
          <a:latin typeface="Times New Roman" charset="0"/>
        </a:defRPr>
      </a:lvl6pPr>
      <a:lvl7pPr marL="914293" algn="ctr" rtl="0" fontAlgn="base">
        <a:spcBef>
          <a:spcPct val="0"/>
        </a:spcBef>
        <a:spcAft>
          <a:spcPct val="0"/>
        </a:spcAft>
        <a:defRPr sz="4400">
          <a:solidFill>
            <a:schemeClr val="tx2"/>
          </a:solidFill>
          <a:latin typeface="Times New Roman" charset="0"/>
        </a:defRPr>
      </a:lvl7pPr>
      <a:lvl8pPr marL="1371440" algn="ctr" rtl="0" fontAlgn="base">
        <a:spcBef>
          <a:spcPct val="0"/>
        </a:spcBef>
        <a:spcAft>
          <a:spcPct val="0"/>
        </a:spcAft>
        <a:defRPr sz="4400">
          <a:solidFill>
            <a:schemeClr val="tx2"/>
          </a:solidFill>
          <a:latin typeface="Times New Roman" charset="0"/>
        </a:defRPr>
      </a:lvl8pPr>
      <a:lvl9pPr marL="1828586" algn="ctr" rtl="0" fontAlgn="base">
        <a:spcBef>
          <a:spcPct val="0"/>
        </a:spcBef>
        <a:spcAft>
          <a:spcPct val="0"/>
        </a:spcAft>
        <a:defRPr sz="4400">
          <a:solidFill>
            <a:schemeClr val="tx2"/>
          </a:solidFill>
          <a:latin typeface="Times New Roman" charset="0"/>
        </a:defRPr>
      </a:lvl9pPr>
    </p:titleStyle>
    <p:bodyStyle>
      <a:lvl1pPr marL="342860" indent="-34286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863" indent="-285717" algn="l" rtl="0" eaLnBrk="0" fontAlgn="base" hangingPunct="0">
        <a:spcBef>
          <a:spcPct val="20000"/>
        </a:spcBef>
        <a:spcAft>
          <a:spcPct val="0"/>
        </a:spcAft>
        <a:buChar char="–"/>
        <a:defRPr sz="2800">
          <a:solidFill>
            <a:schemeClr val="tx1"/>
          </a:solidFill>
          <a:latin typeface="+mn-lt"/>
          <a:ea typeface="ＭＳ Ｐゴシック" charset="-128"/>
        </a:defRPr>
      </a:lvl2pPr>
      <a:lvl3pPr marL="1142867" indent="-228573" algn="l" rtl="0" eaLnBrk="0" fontAlgn="base" hangingPunct="0">
        <a:spcBef>
          <a:spcPct val="20000"/>
        </a:spcBef>
        <a:spcAft>
          <a:spcPct val="0"/>
        </a:spcAft>
        <a:buChar char="•"/>
        <a:defRPr sz="2400">
          <a:solidFill>
            <a:schemeClr val="tx1"/>
          </a:solidFill>
          <a:latin typeface="+mn-lt"/>
          <a:ea typeface="ＭＳ Ｐゴシック" charset="-128"/>
        </a:defRPr>
      </a:lvl3pPr>
      <a:lvl4pPr marL="1600013" indent="-228573" algn="l" rtl="0" eaLnBrk="0" fontAlgn="base" hangingPunct="0">
        <a:spcBef>
          <a:spcPct val="20000"/>
        </a:spcBef>
        <a:spcAft>
          <a:spcPct val="0"/>
        </a:spcAft>
        <a:buChar char="–"/>
        <a:defRPr sz="2000">
          <a:solidFill>
            <a:schemeClr val="tx1"/>
          </a:solidFill>
          <a:latin typeface="+mn-lt"/>
          <a:ea typeface="ＭＳ Ｐゴシック" charset="-128"/>
        </a:defRPr>
      </a:lvl4pPr>
      <a:lvl5pPr marL="2057159" indent="-22857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513" y="609320"/>
            <a:ext cx="7772977" cy="1143000"/>
          </a:xfrm>
          <a:prstGeom prst="rect">
            <a:avLst/>
          </a:prstGeom>
          <a:noFill/>
          <a:ln w="9525">
            <a:noFill/>
            <a:miter lim="800000"/>
            <a:headEnd/>
            <a:tailEnd/>
          </a:ln>
        </p:spPr>
        <p:txBody>
          <a:bodyPr vert="horz" wrap="square" lIns="82048" tIns="41025" rIns="82048" bIns="4102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513" y="1982042"/>
            <a:ext cx="7772977" cy="4113959"/>
          </a:xfrm>
          <a:prstGeom prst="rect">
            <a:avLst/>
          </a:prstGeom>
          <a:noFill/>
          <a:ln w="9525">
            <a:noFill/>
            <a:miter lim="800000"/>
            <a:headEnd/>
            <a:tailEnd/>
          </a:ln>
        </p:spPr>
        <p:txBody>
          <a:bodyPr vert="horz" wrap="square" lIns="82048" tIns="41025" rIns="82048" bIns="4102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512" y="6248682"/>
            <a:ext cx="1905000" cy="456640"/>
          </a:xfrm>
          <a:prstGeom prst="rect">
            <a:avLst/>
          </a:prstGeom>
          <a:noFill/>
          <a:ln w="9525">
            <a:noFill/>
            <a:miter lim="800000"/>
            <a:headEnd/>
            <a:tailEnd/>
          </a:ln>
          <a:effectLst/>
        </p:spPr>
        <p:txBody>
          <a:bodyPr vert="horz" wrap="square" lIns="82048" tIns="41025" rIns="82048" bIns="41025" numCol="1" anchor="t" anchorCtr="0" compatLnSpc="1">
            <a:prstTxWarp prst="textNoShape">
              <a:avLst/>
            </a:prstTxWarp>
          </a:bodyPr>
          <a:lstStyle>
            <a:lvl1pPr>
              <a:defRPr sz="1300">
                <a:latin typeface="Arial" pitchFamily="-108" charset="0"/>
              </a:defRPr>
            </a:lvl1pPr>
          </a:lstStyle>
          <a:p>
            <a:pPr>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490" y="6248682"/>
            <a:ext cx="2895023" cy="456640"/>
          </a:xfrm>
          <a:prstGeom prst="rect">
            <a:avLst/>
          </a:prstGeom>
          <a:noFill/>
          <a:ln w="9525">
            <a:noFill/>
            <a:miter lim="800000"/>
            <a:headEnd/>
            <a:tailEnd/>
          </a:ln>
          <a:effectLst/>
        </p:spPr>
        <p:txBody>
          <a:bodyPr vert="horz" wrap="square" lIns="82048" tIns="41025" rIns="82048" bIns="41025" numCol="1" anchor="t" anchorCtr="0" compatLnSpc="1">
            <a:prstTxWarp prst="textNoShape">
              <a:avLst/>
            </a:prstTxWarp>
          </a:bodyPr>
          <a:lstStyle>
            <a:lvl1pPr algn="ctr">
              <a:defRPr sz="1300">
                <a:latin typeface="Arial" pitchFamily="-108" charset="0"/>
              </a:defRPr>
            </a:lvl1pPr>
          </a:lstStyle>
          <a:p>
            <a:pPr>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489" y="6248682"/>
            <a:ext cx="1905000" cy="456640"/>
          </a:xfrm>
          <a:prstGeom prst="rect">
            <a:avLst/>
          </a:prstGeom>
          <a:noFill/>
          <a:ln w="9525">
            <a:noFill/>
            <a:miter lim="800000"/>
            <a:headEnd/>
            <a:tailEnd/>
          </a:ln>
          <a:effectLst/>
        </p:spPr>
        <p:txBody>
          <a:bodyPr vert="horz" wrap="square" lIns="82048" tIns="41025" rIns="82048" bIns="41025" numCol="1" anchor="t" anchorCtr="0" compatLnSpc="1">
            <a:prstTxWarp prst="textNoShape">
              <a:avLst/>
            </a:prstTxWarp>
          </a:bodyPr>
          <a:lstStyle>
            <a:lvl1pPr algn="r">
              <a:defRPr sz="1300">
                <a:latin typeface="Arial" pitchFamily="-108" charset="0"/>
              </a:defRPr>
            </a:lvl1pPr>
          </a:lstStyle>
          <a:p>
            <a:pPr>
              <a:defRPr/>
            </a:pPr>
            <a:fld id="{4BF301D8-2F26-DE49-9A0B-B0988EA387A4}" type="slidenum">
              <a:rPr lang="en-US" b="0">
                <a:solidFill>
                  <a:srgbClr val="000000"/>
                </a:solidFill>
              </a:rPr>
              <a:pPr>
                <a:defRPr/>
              </a:pPr>
              <a:t>‹#›</a:t>
            </a:fld>
            <a:endParaRPr lang="en-US" b="0">
              <a:solidFill>
                <a:srgbClr val="000000"/>
              </a:solidFill>
            </a:endParaRPr>
          </a:p>
        </p:txBody>
      </p:sp>
    </p:spTree>
  </p:cSld>
  <p:clrMap bg1="lt1" tx1="dk1" bg2="lt2" tx2="dk2" accent1="accent1" accent2="accent2" accent3="accent3" accent4="accent4" accent5="accent5" accent6="accent6" hlink="hlink" folHlink="folHlink"/>
  <p:sldLayoutIdLst>
    <p:sldLayoutId id="2147483666" r:id="rId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10243" algn="ctr" rtl="0" fontAlgn="base">
        <a:spcBef>
          <a:spcPct val="0"/>
        </a:spcBef>
        <a:spcAft>
          <a:spcPct val="0"/>
        </a:spcAft>
        <a:defRPr sz="3900">
          <a:solidFill>
            <a:schemeClr val="tx2"/>
          </a:solidFill>
          <a:latin typeface="Arial" pitchFamily="92" charset="0"/>
        </a:defRPr>
      </a:lvl6pPr>
      <a:lvl7pPr marL="820487" algn="ctr" rtl="0" fontAlgn="base">
        <a:spcBef>
          <a:spcPct val="0"/>
        </a:spcBef>
        <a:spcAft>
          <a:spcPct val="0"/>
        </a:spcAft>
        <a:defRPr sz="3900">
          <a:solidFill>
            <a:schemeClr val="tx2"/>
          </a:solidFill>
          <a:latin typeface="Arial" pitchFamily="92" charset="0"/>
        </a:defRPr>
      </a:lvl7pPr>
      <a:lvl8pPr marL="1230730" algn="ctr" rtl="0" fontAlgn="base">
        <a:spcBef>
          <a:spcPct val="0"/>
        </a:spcBef>
        <a:spcAft>
          <a:spcPct val="0"/>
        </a:spcAft>
        <a:defRPr sz="3900">
          <a:solidFill>
            <a:schemeClr val="tx2"/>
          </a:solidFill>
          <a:latin typeface="Arial" pitchFamily="92" charset="0"/>
        </a:defRPr>
      </a:lvl8pPr>
      <a:lvl9pPr marL="1640973" algn="ctr" rtl="0" fontAlgn="base">
        <a:spcBef>
          <a:spcPct val="0"/>
        </a:spcBef>
        <a:spcAft>
          <a:spcPct val="0"/>
        </a:spcAft>
        <a:defRPr sz="3900">
          <a:solidFill>
            <a:schemeClr val="tx2"/>
          </a:solidFill>
          <a:latin typeface="Arial" pitchFamily="92" charset="0"/>
        </a:defRPr>
      </a:lvl9pPr>
    </p:titleStyle>
    <p:bodyStyle>
      <a:lvl1pPr marL="307682" indent="-307682"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6645" indent="-256402"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5608" indent="-205122"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35851" indent="-205122" algn="l" rtl="0" eaLnBrk="0" fontAlgn="base" hangingPunct="0">
        <a:spcBef>
          <a:spcPct val="20000"/>
        </a:spcBef>
        <a:spcAft>
          <a:spcPct val="0"/>
        </a:spcAft>
        <a:buChar char="–"/>
        <a:defRPr sz="1800">
          <a:solidFill>
            <a:schemeClr val="tx1"/>
          </a:solidFill>
          <a:latin typeface="+mn-lt"/>
          <a:ea typeface="ＭＳ Ｐゴシック" pitchFamily="92" charset="-128"/>
        </a:defRPr>
      </a:lvl4pPr>
      <a:lvl5pPr marL="1846095" indent="-205122" algn="l" rtl="0" eaLnBrk="0" fontAlgn="base" hangingPunct="0">
        <a:spcBef>
          <a:spcPct val="20000"/>
        </a:spcBef>
        <a:spcAft>
          <a:spcPct val="0"/>
        </a:spcAft>
        <a:buChar char="»"/>
        <a:defRPr sz="1800">
          <a:solidFill>
            <a:schemeClr val="tx1"/>
          </a:solidFill>
          <a:latin typeface="+mn-lt"/>
          <a:ea typeface="ＭＳ Ｐゴシック" pitchFamily="92" charset="-128"/>
        </a:defRPr>
      </a:lvl5pPr>
      <a:lvl6pPr marL="2256338" indent="-205122" algn="l" rtl="0" fontAlgn="base">
        <a:spcBef>
          <a:spcPct val="20000"/>
        </a:spcBef>
        <a:spcAft>
          <a:spcPct val="0"/>
        </a:spcAft>
        <a:buChar char="»"/>
        <a:defRPr sz="1800">
          <a:solidFill>
            <a:schemeClr val="tx1"/>
          </a:solidFill>
          <a:latin typeface="+mn-lt"/>
          <a:ea typeface="ＭＳ Ｐゴシック" pitchFamily="92" charset="-128"/>
        </a:defRPr>
      </a:lvl6pPr>
      <a:lvl7pPr marL="2666581" indent="-205122" algn="l" rtl="0" fontAlgn="base">
        <a:spcBef>
          <a:spcPct val="20000"/>
        </a:spcBef>
        <a:spcAft>
          <a:spcPct val="0"/>
        </a:spcAft>
        <a:buChar char="»"/>
        <a:defRPr sz="1800">
          <a:solidFill>
            <a:schemeClr val="tx1"/>
          </a:solidFill>
          <a:latin typeface="+mn-lt"/>
          <a:ea typeface="ＭＳ Ｐゴシック" pitchFamily="92" charset="-128"/>
        </a:defRPr>
      </a:lvl7pPr>
      <a:lvl8pPr marL="3076826" indent="-205122" algn="l" rtl="0" fontAlgn="base">
        <a:spcBef>
          <a:spcPct val="20000"/>
        </a:spcBef>
        <a:spcAft>
          <a:spcPct val="0"/>
        </a:spcAft>
        <a:buChar char="»"/>
        <a:defRPr sz="1800">
          <a:solidFill>
            <a:schemeClr val="tx1"/>
          </a:solidFill>
          <a:latin typeface="+mn-lt"/>
          <a:ea typeface="ＭＳ Ｐゴシック" pitchFamily="92" charset="-128"/>
        </a:defRPr>
      </a:lvl8pPr>
      <a:lvl9pPr marL="3487068" indent="-205122"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10243" rtl="0" eaLnBrk="1" latinLnBrk="0" hangingPunct="1">
        <a:defRPr sz="1600" kern="1200">
          <a:solidFill>
            <a:schemeClr val="tx1"/>
          </a:solidFill>
          <a:latin typeface="+mn-lt"/>
          <a:ea typeface="+mn-ea"/>
          <a:cs typeface="+mn-cs"/>
        </a:defRPr>
      </a:lvl1pPr>
      <a:lvl2pPr marL="410243" algn="l" defTabSz="410243" rtl="0" eaLnBrk="1" latinLnBrk="0" hangingPunct="1">
        <a:defRPr sz="1600" kern="1200">
          <a:solidFill>
            <a:schemeClr val="tx1"/>
          </a:solidFill>
          <a:latin typeface="+mn-lt"/>
          <a:ea typeface="+mn-ea"/>
          <a:cs typeface="+mn-cs"/>
        </a:defRPr>
      </a:lvl2pPr>
      <a:lvl3pPr marL="820487" algn="l" defTabSz="410243" rtl="0" eaLnBrk="1" latinLnBrk="0" hangingPunct="1">
        <a:defRPr sz="1600" kern="1200">
          <a:solidFill>
            <a:schemeClr val="tx1"/>
          </a:solidFill>
          <a:latin typeface="+mn-lt"/>
          <a:ea typeface="+mn-ea"/>
          <a:cs typeface="+mn-cs"/>
        </a:defRPr>
      </a:lvl3pPr>
      <a:lvl4pPr marL="1230730" algn="l" defTabSz="410243" rtl="0" eaLnBrk="1" latinLnBrk="0" hangingPunct="1">
        <a:defRPr sz="1600" kern="1200">
          <a:solidFill>
            <a:schemeClr val="tx1"/>
          </a:solidFill>
          <a:latin typeface="+mn-lt"/>
          <a:ea typeface="+mn-ea"/>
          <a:cs typeface="+mn-cs"/>
        </a:defRPr>
      </a:lvl4pPr>
      <a:lvl5pPr marL="1640973" algn="l" defTabSz="410243" rtl="0" eaLnBrk="1" latinLnBrk="0" hangingPunct="1">
        <a:defRPr sz="1600" kern="1200">
          <a:solidFill>
            <a:schemeClr val="tx1"/>
          </a:solidFill>
          <a:latin typeface="+mn-lt"/>
          <a:ea typeface="+mn-ea"/>
          <a:cs typeface="+mn-cs"/>
        </a:defRPr>
      </a:lvl5pPr>
      <a:lvl6pPr marL="2051216" algn="l" defTabSz="410243" rtl="0" eaLnBrk="1" latinLnBrk="0" hangingPunct="1">
        <a:defRPr sz="1600" kern="1200">
          <a:solidFill>
            <a:schemeClr val="tx1"/>
          </a:solidFill>
          <a:latin typeface="+mn-lt"/>
          <a:ea typeface="+mn-ea"/>
          <a:cs typeface="+mn-cs"/>
        </a:defRPr>
      </a:lvl6pPr>
      <a:lvl7pPr marL="2461461" algn="l" defTabSz="410243" rtl="0" eaLnBrk="1" latinLnBrk="0" hangingPunct="1">
        <a:defRPr sz="1600" kern="1200">
          <a:solidFill>
            <a:schemeClr val="tx1"/>
          </a:solidFill>
          <a:latin typeface="+mn-lt"/>
          <a:ea typeface="+mn-ea"/>
          <a:cs typeface="+mn-cs"/>
        </a:defRPr>
      </a:lvl7pPr>
      <a:lvl8pPr marL="2871703" algn="l" defTabSz="410243" rtl="0" eaLnBrk="1" latinLnBrk="0" hangingPunct="1">
        <a:defRPr sz="1600" kern="1200">
          <a:solidFill>
            <a:schemeClr val="tx1"/>
          </a:solidFill>
          <a:latin typeface="+mn-lt"/>
          <a:ea typeface="+mn-ea"/>
          <a:cs typeface="+mn-cs"/>
        </a:defRPr>
      </a:lvl8pPr>
      <a:lvl9pPr marL="3281946" algn="l" defTabSz="410243"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513" y="609320"/>
            <a:ext cx="7772977" cy="1143000"/>
          </a:xfrm>
          <a:prstGeom prst="rect">
            <a:avLst/>
          </a:prstGeom>
          <a:noFill/>
          <a:ln w="9525">
            <a:noFill/>
            <a:miter lim="800000"/>
            <a:headEnd/>
            <a:tailEnd/>
          </a:ln>
        </p:spPr>
        <p:txBody>
          <a:bodyPr vert="horz" wrap="square" lIns="82048" tIns="41025" rIns="82048" bIns="41025" numCol="1" anchor="ctr" anchorCtr="0" compatLnSpc="1">
            <a:prstTxWarp prst="textNoShape">
              <a:avLst/>
            </a:prstTxWarp>
          </a:bodyPr>
          <a:lstStyle/>
          <a:p>
            <a:pPr lvl="0"/>
            <a:r>
              <a:rPr lang="en-US"/>
              <a:t>Click to edit Master title style</a:t>
            </a:r>
          </a:p>
        </p:txBody>
      </p:sp>
      <p:sp>
        <p:nvSpPr>
          <p:cNvPr id="63491" name="Rectangle 3"/>
          <p:cNvSpPr>
            <a:spLocks noGrp="1" noChangeArrowheads="1"/>
          </p:cNvSpPr>
          <p:nvPr>
            <p:ph type="body" idx="1"/>
          </p:nvPr>
        </p:nvSpPr>
        <p:spPr bwMode="auto">
          <a:xfrm>
            <a:off x="685513" y="1982042"/>
            <a:ext cx="7772977" cy="4113959"/>
          </a:xfrm>
          <a:prstGeom prst="rect">
            <a:avLst/>
          </a:prstGeom>
          <a:noFill/>
          <a:ln w="9525">
            <a:noFill/>
            <a:miter lim="800000"/>
            <a:headEnd/>
            <a:tailEnd/>
          </a:ln>
        </p:spPr>
        <p:txBody>
          <a:bodyPr vert="horz" wrap="square" lIns="82048" tIns="41025" rIns="82048" bIns="4102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512" y="6248682"/>
            <a:ext cx="1905000" cy="456640"/>
          </a:xfrm>
          <a:prstGeom prst="rect">
            <a:avLst/>
          </a:prstGeom>
          <a:noFill/>
          <a:ln w="9525">
            <a:noFill/>
            <a:miter lim="800000"/>
            <a:headEnd/>
            <a:tailEnd/>
          </a:ln>
          <a:effectLst/>
        </p:spPr>
        <p:txBody>
          <a:bodyPr vert="horz" wrap="square" lIns="82048" tIns="41025" rIns="82048" bIns="41025" numCol="1" anchor="t" anchorCtr="0" compatLnSpc="1">
            <a:prstTxWarp prst="textNoShape">
              <a:avLst/>
            </a:prstTxWarp>
          </a:bodyPr>
          <a:lstStyle>
            <a:lvl1pPr>
              <a:defRPr sz="1300">
                <a:latin typeface="Arial" pitchFamily="-108" charset="0"/>
              </a:defRPr>
            </a:lvl1pPr>
          </a:lstStyle>
          <a:p>
            <a:pPr>
              <a:defRPr/>
            </a:pPr>
            <a:endParaRPr lang="en-US" b="0">
              <a:solidFill>
                <a:srgbClr val="FFFF66"/>
              </a:solidFill>
            </a:endParaRPr>
          </a:p>
        </p:txBody>
      </p:sp>
      <p:sp>
        <p:nvSpPr>
          <p:cNvPr id="1029" name="Rectangle 5"/>
          <p:cNvSpPr>
            <a:spLocks noGrp="1" noChangeArrowheads="1"/>
          </p:cNvSpPr>
          <p:nvPr>
            <p:ph type="ftr" sz="quarter" idx="3"/>
          </p:nvPr>
        </p:nvSpPr>
        <p:spPr bwMode="auto">
          <a:xfrm>
            <a:off x="3124490" y="6248682"/>
            <a:ext cx="2895023" cy="456640"/>
          </a:xfrm>
          <a:prstGeom prst="rect">
            <a:avLst/>
          </a:prstGeom>
          <a:noFill/>
          <a:ln w="9525">
            <a:noFill/>
            <a:miter lim="800000"/>
            <a:headEnd/>
            <a:tailEnd/>
          </a:ln>
          <a:effectLst/>
        </p:spPr>
        <p:txBody>
          <a:bodyPr vert="horz" wrap="square" lIns="82048" tIns="41025" rIns="82048" bIns="41025" numCol="1" anchor="t" anchorCtr="0" compatLnSpc="1">
            <a:prstTxWarp prst="textNoShape">
              <a:avLst/>
            </a:prstTxWarp>
          </a:bodyPr>
          <a:lstStyle>
            <a:lvl1pPr algn="ctr">
              <a:defRPr sz="1300">
                <a:latin typeface="Arial" pitchFamily="-108" charset="0"/>
              </a:defRPr>
            </a:lvl1pPr>
          </a:lstStyle>
          <a:p>
            <a:pPr>
              <a:defRPr/>
            </a:pPr>
            <a:endParaRPr lang="en-US" b="0">
              <a:solidFill>
                <a:srgbClr val="FFFF66"/>
              </a:solidFill>
            </a:endParaRPr>
          </a:p>
        </p:txBody>
      </p:sp>
      <p:sp>
        <p:nvSpPr>
          <p:cNvPr id="1030" name="Rectangle 6"/>
          <p:cNvSpPr>
            <a:spLocks noGrp="1" noChangeArrowheads="1"/>
          </p:cNvSpPr>
          <p:nvPr>
            <p:ph type="sldNum" sz="quarter" idx="4"/>
          </p:nvPr>
        </p:nvSpPr>
        <p:spPr bwMode="auto">
          <a:xfrm>
            <a:off x="6553489" y="6248682"/>
            <a:ext cx="1905000" cy="456640"/>
          </a:xfrm>
          <a:prstGeom prst="rect">
            <a:avLst/>
          </a:prstGeom>
          <a:noFill/>
          <a:ln w="9525">
            <a:noFill/>
            <a:miter lim="800000"/>
            <a:headEnd/>
            <a:tailEnd/>
          </a:ln>
          <a:effectLst/>
        </p:spPr>
        <p:txBody>
          <a:bodyPr vert="horz" wrap="square" lIns="82048" tIns="41025" rIns="82048" bIns="41025" numCol="1" anchor="t" anchorCtr="0" compatLnSpc="1">
            <a:prstTxWarp prst="textNoShape">
              <a:avLst/>
            </a:prstTxWarp>
          </a:bodyPr>
          <a:lstStyle>
            <a:lvl1pPr algn="r">
              <a:defRPr sz="1300">
                <a:latin typeface="Arial" pitchFamily="-108" charset="0"/>
              </a:defRPr>
            </a:lvl1pPr>
          </a:lstStyle>
          <a:p>
            <a:pPr>
              <a:defRPr/>
            </a:pPr>
            <a:fld id="{BA4CA516-F50A-6545-9634-DA81407F1FBB}" type="slidenum">
              <a:rPr lang="en-US" b="0">
                <a:solidFill>
                  <a:srgbClr val="FFFF66"/>
                </a:solidFill>
              </a:rPr>
              <a:pPr>
                <a:defRPr/>
              </a:pPr>
              <a:t>‹#›</a:t>
            </a:fld>
            <a:endParaRPr lang="en-US" b="0">
              <a:solidFill>
                <a:srgbClr val="FFFF66"/>
              </a:solidFill>
            </a:endParaRPr>
          </a:p>
        </p:txBody>
      </p:sp>
    </p:spTree>
  </p:cSld>
  <p:clrMap bg1="lt1" tx1="dk1" bg2="lt2" tx2="dk2" accent1="accent1" accent2="accent2" accent3="accent3" accent4="accent4" accent5="accent5" accent6="accent6" hlink="hlink" folHlink="folHlink"/>
  <p:sldLayoutIdLst>
    <p:sldLayoutId id="2147483668" r:id="rId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10243" algn="ctr" rtl="0" fontAlgn="base">
        <a:spcBef>
          <a:spcPct val="0"/>
        </a:spcBef>
        <a:spcAft>
          <a:spcPct val="0"/>
        </a:spcAft>
        <a:defRPr sz="3900">
          <a:solidFill>
            <a:schemeClr val="tx2"/>
          </a:solidFill>
          <a:latin typeface="Arial" pitchFamily="92" charset="0"/>
        </a:defRPr>
      </a:lvl6pPr>
      <a:lvl7pPr marL="820487" algn="ctr" rtl="0" fontAlgn="base">
        <a:spcBef>
          <a:spcPct val="0"/>
        </a:spcBef>
        <a:spcAft>
          <a:spcPct val="0"/>
        </a:spcAft>
        <a:defRPr sz="3900">
          <a:solidFill>
            <a:schemeClr val="tx2"/>
          </a:solidFill>
          <a:latin typeface="Arial" pitchFamily="92" charset="0"/>
        </a:defRPr>
      </a:lvl7pPr>
      <a:lvl8pPr marL="1230730" algn="ctr" rtl="0" fontAlgn="base">
        <a:spcBef>
          <a:spcPct val="0"/>
        </a:spcBef>
        <a:spcAft>
          <a:spcPct val="0"/>
        </a:spcAft>
        <a:defRPr sz="3900">
          <a:solidFill>
            <a:schemeClr val="tx2"/>
          </a:solidFill>
          <a:latin typeface="Arial" pitchFamily="92" charset="0"/>
        </a:defRPr>
      </a:lvl8pPr>
      <a:lvl9pPr marL="1640973" algn="ctr" rtl="0" fontAlgn="base">
        <a:spcBef>
          <a:spcPct val="0"/>
        </a:spcBef>
        <a:spcAft>
          <a:spcPct val="0"/>
        </a:spcAft>
        <a:defRPr sz="3900">
          <a:solidFill>
            <a:schemeClr val="tx2"/>
          </a:solidFill>
          <a:latin typeface="Arial" pitchFamily="92" charset="0"/>
        </a:defRPr>
      </a:lvl9pPr>
    </p:titleStyle>
    <p:bodyStyle>
      <a:lvl1pPr marL="307682" indent="-307682"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6645" indent="-256402"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5608" indent="-205122"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35851" indent="-205122" algn="l" rtl="0" eaLnBrk="0" fontAlgn="base" hangingPunct="0">
        <a:spcBef>
          <a:spcPct val="20000"/>
        </a:spcBef>
        <a:spcAft>
          <a:spcPct val="0"/>
        </a:spcAft>
        <a:buChar char="–"/>
        <a:defRPr sz="1800">
          <a:solidFill>
            <a:schemeClr val="tx1"/>
          </a:solidFill>
          <a:latin typeface="+mn-lt"/>
          <a:ea typeface="ＭＳ Ｐゴシック" pitchFamily="92" charset="-128"/>
        </a:defRPr>
      </a:lvl4pPr>
      <a:lvl5pPr marL="1846095" indent="-205122" algn="l" rtl="0" eaLnBrk="0" fontAlgn="base" hangingPunct="0">
        <a:spcBef>
          <a:spcPct val="20000"/>
        </a:spcBef>
        <a:spcAft>
          <a:spcPct val="0"/>
        </a:spcAft>
        <a:buChar char="»"/>
        <a:defRPr sz="1800">
          <a:solidFill>
            <a:schemeClr val="tx1"/>
          </a:solidFill>
          <a:latin typeface="+mn-lt"/>
          <a:ea typeface="ＭＳ Ｐゴシック" pitchFamily="92" charset="-128"/>
        </a:defRPr>
      </a:lvl5pPr>
      <a:lvl6pPr marL="2256338" indent="-205122" algn="l" rtl="0" fontAlgn="base">
        <a:spcBef>
          <a:spcPct val="20000"/>
        </a:spcBef>
        <a:spcAft>
          <a:spcPct val="0"/>
        </a:spcAft>
        <a:buChar char="»"/>
        <a:defRPr sz="1800">
          <a:solidFill>
            <a:schemeClr val="tx1"/>
          </a:solidFill>
          <a:latin typeface="+mn-lt"/>
          <a:ea typeface="ＭＳ Ｐゴシック" pitchFamily="92" charset="-128"/>
        </a:defRPr>
      </a:lvl6pPr>
      <a:lvl7pPr marL="2666581" indent="-205122" algn="l" rtl="0" fontAlgn="base">
        <a:spcBef>
          <a:spcPct val="20000"/>
        </a:spcBef>
        <a:spcAft>
          <a:spcPct val="0"/>
        </a:spcAft>
        <a:buChar char="»"/>
        <a:defRPr sz="1800">
          <a:solidFill>
            <a:schemeClr val="tx1"/>
          </a:solidFill>
          <a:latin typeface="+mn-lt"/>
          <a:ea typeface="ＭＳ Ｐゴシック" pitchFamily="92" charset="-128"/>
        </a:defRPr>
      </a:lvl7pPr>
      <a:lvl8pPr marL="3076826" indent="-205122" algn="l" rtl="0" fontAlgn="base">
        <a:spcBef>
          <a:spcPct val="20000"/>
        </a:spcBef>
        <a:spcAft>
          <a:spcPct val="0"/>
        </a:spcAft>
        <a:buChar char="»"/>
        <a:defRPr sz="1800">
          <a:solidFill>
            <a:schemeClr val="tx1"/>
          </a:solidFill>
          <a:latin typeface="+mn-lt"/>
          <a:ea typeface="ＭＳ Ｐゴシック" pitchFamily="92" charset="-128"/>
        </a:defRPr>
      </a:lvl8pPr>
      <a:lvl9pPr marL="3487068" indent="-205122"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10243" rtl="0" eaLnBrk="1" latinLnBrk="0" hangingPunct="1">
        <a:defRPr sz="1600" kern="1200">
          <a:solidFill>
            <a:schemeClr val="tx1"/>
          </a:solidFill>
          <a:latin typeface="+mn-lt"/>
          <a:ea typeface="+mn-ea"/>
          <a:cs typeface="+mn-cs"/>
        </a:defRPr>
      </a:lvl1pPr>
      <a:lvl2pPr marL="410243" algn="l" defTabSz="410243" rtl="0" eaLnBrk="1" latinLnBrk="0" hangingPunct="1">
        <a:defRPr sz="1600" kern="1200">
          <a:solidFill>
            <a:schemeClr val="tx1"/>
          </a:solidFill>
          <a:latin typeface="+mn-lt"/>
          <a:ea typeface="+mn-ea"/>
          <a:cs typeface="+mn-cs"/>
        </a:defRPr>
      </a:lvl2pPr>
      <a:lvl3pPr marL="820487" algn="l" defTabSz="410243" rtl="0" eaLnBrk="1" latinLnBrk="0" hangingPunct="1">
        <a:defRPr sz="1600" kern="1200">
          <a:solidFill>
            <a:schemeClr val="tx1"/>
          </a:solidFill>
          <a:latin typeface="+mn-lt"/>
          <a:ea typeface="+mn-ea"/>
          <a:cs typeface="+mn-cs"/>
        </a:defRPr>
      </a:lvl3pPr>
      <a:lvl4pPr marL="1230730" algn="l" defTabSz="410243" rtl="0" eaLnBrk="1" latinLnBrk="0" hangingPunct="1">
        <a:defRPr sz="1600" kern="1200">
          <a:solidFill>
            <a:schemeClr val="tx1"/>
          </a:solidFill>
          <a:latin typeface="+mn-lt"/>
          <a:ea typeface="+mn-ea"/>
          <a:cs typeface="+mn-cs"/>
        </a:defRPr>
      </a:lvl4pPr>
      <a:lvl5pPr marL="1640973" algn="l" defTabSz="410243" rtl="0" eaLnBrk="1" latinLnBrk="0" hangingPunct="1">
        <a:defRPr sz="1600" kern="1200">
          <a:solidFill>
            <a:schemeClr val="tx1"/>
          </a:solidFill>
          <a:latin typeface="+mn-lt"/>
          <a:ea typeface="+mn-ea"/>
          <a:cs typeface="+mn-cs"/>
        </a:defRPr>
      </a:lvl5pPr>
      <a:lvl6pPr marL="2051216" algn="l" defTabSz="410243" rtl="0" eaLnBrk="1" latinLnBrk="0" hangingPunct="1">
        <a:defRPr sz="1600" kern="1200">
          <a:solidFill>
            <a:schemeClr val="tx1"/>
          </a:solidFill>
          <a:latin typeface="+mn-lt"/>
          <a:ea typeface="+mn-ea"/>
          <a:cs typeface="+mn-cs"/>
        </a:defRPr>
      </a:lvl6pPr>
      <a:lvl7pPr marL="2461461" algn="l" defTabSz="410243" rtl="0" eaLnBrk="1" latinLnBrk="0" hangingPunct="1">
        <a:defRPr sz="1600" kern="1200">
          <a:solidFill>
            <a:schemeClr val="tx1"/>
          </a:solidFill>
          <a:latin typeface="+mn-lt"/>
          <a:ea typeface="+mn-ea"/>
          <a:cs typeface="+mn-cs"/>
        </a:defRPr>
      </a:lvl7pPr>
      <a:lvl8pPr marL="2871703" algn="l" defTabSz="410243" rtl="0" eaLnBrk="1" latinLnBrk="0" hangingPunct="1">
        <a:defRPr sz="1600" kern="1200">
          <a:solidFill>
            <a:schemeClr val="tx1"/>
          </a:solidFill>
          <a:latin typeface="+mn-lt"/>
          <a:ea typeface="+mn-ea"/>
          <a:cs typeface="+mn-cs"/>
        </a:defRPr>
      </a:lvl8pPr>
      <a:lvl9pPr marL="3281946" algn="l" defTabSz="410243"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513" y="609320"/>
            <a:ext cx="7772977" cy="1143000"/>
          </a:xfrm>
          <a:prstGeom prst="rect">
            <a:avLst/>
          </a:prstGeom>
          <a:noFill/>
          <a:ln w="9525">
            <a:noFill/>
            <a:miter lim="800000"/>
            <a:headEnd/>
            <a:tailEnd/>
          </a:ln>
        </p:spPr>
        <p:txBody>
          <a:bodyPr vert="horz" wrap="square" lIns="81854" tIns="40925" rIns="81854" bIns="4092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513" y="1982042"/>
            <a:ext cx="7772977" cy="4113959"/>
          </a:xfrm>
          <a:prstGeom prst="rect">
            <a:avLst/>
          </a:prstGeom>
          <a:noFill/>
          <a:ln w="9525">
            <a:noFill/>
            <a:miter lim="800000"/>
            <a:headEnd/>
            <a:tailEnd/>
          </a:ln>
        </p:spPr>
        <p:txBody>
          <a:bodyPr vert="horz" wrap="square" lIns="81854" tIns="40925" rIns="81854" bIns="4092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512" y="6248682"/>
            <a:ext cx="1905000" cy="456640"/>
          </a:xfrm>
          <a:prstGeom prst="rect">
            <a:avLst/>
          </a:prstGeom>
          <a:noFill/>
          <a:ln w="9525">
            <a:noFill/>
            <a:miter lim="800000"/>
            <a:headEnd/>
            <a:tailEnd/>
          </a:ln>
          <a:effectLst/>
        </p:spPr>
        <p:txBody>
          <a:bodyPr vert="horz" wrap="square" lIns="81854" tIns="40925" rIns="81854" bIns="40925" numCol="1" anchor="t" anchorCtr="0" compatLnSpc="1">
            <a:prstTxWarp prst="textNoShape">
              <a:avLst/>
            </a:prstTxWarp>
          </a:bodyPr>
          <a:lstStyle>
            <a:lvl1pPr>
              <a:defRPr sz="1300">
                <a:latin typeface="Arial" pitchFamily="-108" charset="0"/>
                <a:ea typeface="+mn-ea"/>
                <a:cs typeface="+mn-cs"/>
              </a:defRPr>
            </a:lvl1pPr>
          </a:lstStyle>
          <a:p>
            <a:pPr>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490" y="6248682"/>
            <a:ext cx="2895023" cy="456640"/>
          </a:xfrm>
          <a:prstGeom prst="rect">
            <a:avLst/>
          </a:prstGeom>
          <a:noFill/>
          <a:ln w="9525">
            <a:noFill/>
            <a:miter lim="800000"/>
            <a:headEnd/>
            <a:tailEnd/>
          </a:ln>
          <a:effectLst/>
        </p:spPr>
        <p:txBody>
          <a:bodyPr vert="horz" wrap="square" lIns="81854" tIns="40925" rIns="81854" bIns="40925" numCol="1" anchor="t" anchorCtr="0" compatLnSpc="1">
            <a:prstTxWarp prst="textNoShape">
              <a:avLst/>
            </a:prstTxWarp>
          </a:bodyPr>
          <a:lstStyle>
            <a:lvl1pPr algn="ctr">
              <a:defRPr sz="1300">
                <a:latin typeface="Arial" pitchFamily="-108" charset="0"/>
                <a:ea typeface="+mn-ea"/>
                <a:cs typeface="+mn-cs"/>
              </a:defRPr>
            </a:lvl1pPr>
          </a:lstStyle>
          <a:p>
            <a:pPr>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489" y="6248682"/>
            <a:ext cx="1905000" cy="456640"/>
          </a:xfrm>
          <a:prstGeom prst="rect">
            <a:avLst/>
          </a:prstGeom>
          <a:noFill/>
          <a:ln w="9525">
            <a:noFill/>
            <a:miter lim="800000"/>
            <a:headEnd/>
            <a:tailEnd/>
          </a:ln>
          <a:effectLst/>
        </p:spPr>
        <p:txBody>
          <a:bodyPr vert="horz" wrap="square" lIns="81854" tIns="40925" rIns="81854" bIns="40925" numCol="1" anchor="t" anchorCtr="0" compatLnSpc="1">
            <a:prstTxWarp prst="textNoShape">
              <a:avLst/>
            </a:prstTxWarp>
          </a:bodyPr>
          <a:lstStyle>
            <a:lvl1pPr algn="r">
              <a:defRPr sz="1300">
                <a:latin typeface="Arial" pitchFamily="-108" charset="0"/>
                <a:ea typeface="+mn-ea"/>
                <a:cs typeface="+mn-cs"/>
              </a:defRPr>
            </a:lvl1pPr>
          </a:lstStyle>
          <a:p>
            <a:pPr>
              <a:defRPr/>
            </a:pPr>
            <a:fld id="{FC7582B9-E4B8-5D45-B8AA-7A21821FBD0C}" type="slidenum">
              <a:rPr lang="en-US" b="0">
                <a:solidFill>
                  <a:srgbClr val="000000"/>
                </a:solidFill>
              </a:rPr>
              <a:pPr>
                <a:defRPr/>
              </a:pPr>
              <a:t>‹#›</a:t>
            </a:fld>
            <a:endParaRPr lang="en-US" b="0">
              <a:solidFill>
                <a:srgbClr val="000000"/>
              </a:solidFill>
            </a:endParaRP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9236" algn="ctr" rtl="0" fontAlgn="base">
        <a:spcBef>
          <a:spcPct val="0"/>
        </a:spcBef>
        <a:spcAft>
          <a:spcPct val="0"/>
        </a:spcAft>
        <a:defRPr sz="3900">
          <a:solidFill>
            <a:schemeClr val="tx2"/>
          </a:solidFill>
          <a:latin typeface="Arial" pitchFamily="92" charset="0"/>
        </a:defRPr>
      </a:lvl6pPr>
      <a:lvl7pPr marL="818471" algn="ctr" rtl="0" fontAlgn="base">
        <a:spcBef>
          <a:spcPct val="0"/>
        </a:spcBef>
        <a:spcAft>
          <a:spcPct val="0"/>
        </a:spcAft>
        <a:defRPr sz="3900">
          <a:solidFill>
            <a:schemeClr val="tx2"/>
          </a:solidFill>
          <a:latin typeface="Arial" pitchFamily="92" charset="0"/>
        </a:defRPr>
      </a:lvl7pPr>
      <a:lvl8pPr marL="1227710" algn="ctr" rtl="0" fontAlgn="base">
        <a:spcBef>
          <a:spcPct val="0"/>
        </a:spcBef>
        <a:spcAft>
          <a:spcPct val="0"/>
        </a:spcAft>
        <a:defRPr sz="3900">
          <a:solidFill>
            <a:schemeClr val="tx2"/>
          </a:solidFill>
          <a:latin typeface="Arial" pitchFamily="92" charset="0"/>
        </a:defRPr>
      </a:lvl8pPr>
      <a:lvl9pPr marL="1636946" algn="ctr" rtl="0" fontAlgn="base">
        <a:spcBef>
          <a:spcPct val="0"/>
        </a:spcBef>
        <a:spcAft>
          <a:spcPct val="0"/>
        </a:spcAft>
        <a:defRPr sz="3900">
          <a:solidFill>
            <a:schemeClr val="tx2"/>
          </a:solidFill>
          <a:latin typeface="Arial" pitchFamily="92" charset="0"/>
        </a:defRPr>
      </a:lvl9pPr>
    </p:titleStyle>
    <p:bodyStyle>
      <a:lvl1pPr marL="306258" indent="-306258"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3796" indent="-254978"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2760" indent="-203697"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31578" indent="-203697" algn="l" rtl="0" eaLnBrk="0" fontAlgn="base" hangingPunct="0">
        <a:spcBef>
          <a:spcPct val="20000"/>
        </a:spcBef>
        <a:spcAft>
          <a:spcPct val="0"/>
        </a:spcAft>
        <a:buChar char="–"/>
        <a:defRPr sz="1800">
          <a:solidFill>
            <a:schemeClr val="tx1"/>
          </a:solidFill>
          <a:latin typeface="+mn-lt"/>
          <a:ea typeface="ＭＳ Ｐゴシック" pitchFamily="92" charset="-128"/>
        </a:defRPr>
      </a:lvl4pPr>
      <a:lvl5pPr marL="1840397" indent="-203697" algn="l" rtl="0" eaLnBrk="0" fontAlgn="base" hangingPunct="0">
        <a:spcBef>
          <a:spcPct val="20000"/>
        </a:spcBef>
        <a:spcAft>
          <a:spcPct val="0"/>
        </a:spcAft>
        <a:buChar char="»"/>
        <a:defRPr sz="1800">
          <a:solidFill>
            <a:schemeClr val="tx1"/>
          </a:solidFill>
          <a:latin typeface="+mn-lt"/>
          <a:ea typeface="ＭＳ Ｐゴシック" pitchFamily="92" charset="-128"/>
        </a:defRPr>
      </a:lvl5pPr>
      <a:lvl6pPr marL="2250810" indent="-204618" algn="l" rtl="0" fontAlgn="base">
        <a:spcBef>
          <a:spcPct val="20000"/>
        </a:spcBef>
        <a:spcAft>
          <a:spcPct val="0"/>
        </a:spcAft>
        <a:buChar char="»"/>
        <a:defRPr sz="1800">
          <a:solidFill>
            <a:schemeClr val="tx1"/>
          </a:solidFill>
          <a:latin typeface="+mn-lt"/>
          <a:ea typeface="ＭＳ Ｐゴシック" pitchFamily="92" charset="-128"/>
        </a:defRPr>
      </a:lvl6pPr>
      <a:lvl7pPr marL="2660042" indent="-204618" algn="l" rtl="0" fontAlgn="base">
        <a:spcBef>
          <a:spcPct val="20000"/>
        </a:spcBef>
        <a:spcAft>
          <a:spcPct val="0"/>
        </a:spcAft>
        <a:buChar char="»"/>
        <a:defRPr sz="1800">
          <a:solidFill>
            <a:schemeClr val="tx1"/>
          </a:solidFill>
          <a:latin typeface="+mn-lt"/>
          <a:ea typeface="ＭＳ Ｐゴシック" pitchFamily="92" charset="-128"/>
        </a:defRPr>
      </a:lvl7pPr>
      <a:lvl8pPr marL="3069287" indent="-204618" algn="l" rtl="0" fontAlgn="base">
        <a:spcBef>
          <a:spcPct val="20000"/>
        </a:spcBef>
        <a:spcAft>
          <a:spcPct val="0"/>
        </a:spcAft>
        <a:buChar char="»"/>
        <a:defRPr sz="1800">
          <a:solidFill>
            <a:schemeClr val="tx1"/>
          </a:solidFill>
          <a:latin typeface="+mn-lt"/>
          <a:ea typeface="ＭＳ Ｐゴシック" pitchFamily="92" charset="-128"/>
        </a:defRPr>
      </a:lvl8pPr>
      <a:lvl9pPr marL="3478515" indent="-204618"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9236" rtl="0" eaLnBrk="1" latinLnBrk="0" hangingPunct="1">
        <a:defRPr sz="1600" kern="1200">
          <a:solidFill>
            <a:schemeClr val="tx1"/>
          </a:solidFill>
          <a:latin typeface="+mn-lt"/>
          <a:ea typeface="+mn-ea"/>
          <a:cs typeface="+mn-cs"/>
        </a:defRPr>
      </a:lvl1pPr>
      <a:lvl2pPr marL="409236" algn="l" defTabSz="409236" rtl="0" eaLnBrk="1" latinLnBrk="0" hangingPunct="1">
        <a:defRPr sz="1600" kern="1200">
          <a:solidFill>
            <a:schemeClr val="tx1"/>
          </a:solidFill>
          <a:latin typeface="+mn-lt"/>
          <a:ea typeface="+mn-ea"/>
          <a:cs typeface="+mn-cs"/>
        </a:defRPr>
      </a:lvl2pPr>
      <a:lvl3pPr marL="818471" algn="l" defTabSz="409236" rtl="0" eaLnBrk="1" latinLnBrk="0" hangingPunct="1">
        <a:defRPr sz="1600" kern="1200">
          <a:solidFill>
            <a:schemeClr val="tx1"/>
          </a:solidFill>
          <a:latin typeface="+mn-lt"/>
          <a:ea typeface="+mn-ea"/>
          <a:cs typeface="+mn-cs"/>
        </a:defRPr>
      </a:lvl3pPr>
      <a:lvl4pPr marL="1227710" algn="l" defTabSz="409236" rtl="0" eaLnBrk="1" latinLnBrk="0" hangingPunct="1">
        <a:defRPr sz="1600" kern="1200">
          <a:solidFill>
            <a:schemeClr val="tx1"/>
          </a:solidFill>
          <a:latin typeface="+mn-lt"/>
          <a:ea typeface="+mn-ea"/>
          <a:cs typeface="+mn-cs"/>
        </a:defRPr>
      </a:lvl4pPr>
      <a:lvl5pPr marL="1636946" algn="l" defTabSz="409236" rtl="0" eaLnBrk="1" latinLnBrk="0" hangingPunct="1">
        <a:defRPr sz="1600" kern="1200">
          <a:solidFill>
            <a:schemeClr val="tx1"/>
          </a:solidFill>
          <a:latin typeface="+mn-lt"/>
          <a:ea typeface="+mn-ea"/>
          <a:cs typeface="+mn-cs"/>
        </a:defRPr>
      </a:lvl5pPr>
      <a:lvl6pPr marL="2046187" algn="l" defTabSz="409236" rtl="0" eaLnBrk="1" latinLnBrk="0" hangingPunct="1">
        <a:defRPr sz="1600" kern="1200">
          <a:solidFill>
            <a:schemeClr val="tx1"/>
          </a:solidFill>
          <a:latin typeface="+mn-lt"/>
          <a:ea typeface="+mn-ea"/>
          <a:cs typeface="+mn-cs"/>
        </a:defRPr>
      </a:lvl6pPr>
      <a:lvl7pPr marL="2455424" algn="l" defTabSz="409236" rtl="0" eaLnBrk="1" latinLnBrk="0" hangingPunct="1">
        <a:defRPr sz="1600" kern="1200">
          <a:solidFill>
            <a:schemeClr val="tx1"/>
          </a:solidFill>
          <a:latin typeface="+mn-lt"/>
          <a:ea typeface="+mn-ea"/>
          <a:cs typeface="+mn-cs"/>
        </a:defRPr>
      </a:lvl7pPr>
      <a:lvl8pPr marL="2864659" algn="l" defTabSz="409236" rtl="0" eaLnBrk="1" latinLnBrk="0" hangingPunct="1">
        <a:defRPr sz="1600" kern="1200">
          <a:solidFill>
            <a:schemeClr val="tx1"/>
          </a:solidFill>
          <a:latin typeface="+mn-lt"/>
          <a:ea typeface="+mn-ea"/>
          <a:cs typeface="+mn-cs"/>
        </a:defRPr>
      </a:lvl8pPr>
      <a:lvl9pPr marL="3273896" algn="l" defTabSz="409236"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514" y="609320"/>
            <a:ext cx="7772977"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184" tIns="45593" rIns="91184" bIns="45593"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514" y="1980640"/>
            <a:ext cx="7772977" cy="411536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184" tIns="45593" rIns="91184" bIns="455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512" y="6248683"/>
            <a:ext cx="1905000" cy="456640"/>
          </a:xfrm>
          <a:prstGeom prst="rect">
            <a:avLst/>
          </a:prstGeom>
          <a:noFill/>
          <a:ln w="9525">
            <a:noFill/>
            <a:miter lim="800000"/>
            <a:headEnd/>
            <a:tailEnd/>
          </a:ln>
          <a:effectLst/>
        </p:spPr>
        <p:txBody>
          <a:bodyPr vert="horz" wrap="square" lIns="91184" tIns="45593" rIns="91184" bIns="45593" numCol="1" anchor="t" anchorCtr="0" compatLnSpc="1">
            <a:prstTxWarp prst="textNoShape">
              <a:avLst/>
            </a:prstTxWarp>
          </a:bodyPr>
          <a:lstStyle>
            <a:lvl1pPr eaLnBrk="0" hangingPunct="0">
              <a:defRPr sz="1400">
                <a:solidFill>
                  <a:srgbClr val="000080"/>
                </a:solidFill>
                <a:latin typeface="+mn-lt"/>
                <a:ea typeface="+mn-ea"/>
                <a:cs typeface="+mn-cs"/>
              </a:defRPr>
            </a:lvl1pPr>
          </a:lstStyle>
          <a:p>
            <a:pPr>
              <a:defRPr/>
            </a:pPr>
            <a:endParaRPr lang="en-US" b="0"/>
          </a:p>
        </p:txBody>
      </p:sp>
      <p:sp>
        <p:nvSpPr>
          <p:cNvPr id="7173" name="Rectangle 5"/>
          <p:cNvSpPr>
            <a:spLocks noGrp="1" noChangeArrowheads="1"/>
          </p:cNvSpPr>
          <p:nvPr>
            <p:ph type="ftr" sz="quarter" idx="3"/>
          </p:nvPr>
        </p:nvSpPr>
        <p:spPr bwMode="auto">
          <a:xfrm>
            <a:off x="3124491" y="6248683"/>
            <a:ext cx="2895023" cy="456640"/>
          </a:xfrm>
          <a:prstGeom prst="rect">
            <a:avLst/>
          </a:prstGeom>
          <a:noFill/>
          <a:ln w="9525">
            <a:noFill/>
            <a:miter lim="800000"/>
            <a:headEnd/>
            <a:tailEnd/>
          </a:ln>
          <a:effectLst/>
        </p:spPr>
        <p:txBody>
          <a:bodyPr vert="horz" wrap="square" lIns="91184" tIns="45593" rIns="91184" bIns="45593" numCol="1" anchor="t" anchorCtr="0" compatLnSpc="1">
            <a:prstTxWarp prst="textNoShape">
              <a:avLst/>
            </a:prstTxWarp>
          </a:bodyPr>
          <a:lstStyle>
            <a:lvl1pPr algn="ctr" eaLnBrk="0" hangingPunct="0">
              <a:defRPr sz="1400">
                <a:solidFill>
                  <a:srgbClr val="000080"/>
                </a:solidFill>
                <a:latin typeface="+mn-lt"/>
                <a:ea typeface="+mn-ea"/>
                <a:cs typeface="+mn-cs"/>
              </a:defRPr>
            </a:lvl1pPr>
          </a:lstStyle>
          <a:p>
            <a:pPr>
              <a:defRPr/>
            </a:pPr>
            <a:endParaRPr lang="en-US" b="0"/>
          </a:p>
        </p:txBody>
      </p:sp>
      <p:sp>
        <p:nvSpPr>
          <p:cNvPr id="7174" name="Rectangle 6"/>
          <p:cNvSpPr>
            <a:spLocks noGrp="1" noChangeArrowheads="1"/>
          </p:cNvSpPr>
          <p:nvPr>
            <p:ph type="sldNum" sz="quarter" idx="4"/>
          </p:nvPr>
        </p:nvSpPr>
        <p:spPr bwMode="auto">
          <a:xfrm>
            <a:off x="6553489" y="6248683"/>
            <a:ext cx="1905000" cy="456640"/>
          </a:xfrm>
          <a:prstGeom prst="rect">
            <a:avLst/>
          </a:prstGeom>
          <a:noFill/>
          <a:ln w="9525">
            <a:noFill/>
            <a:miter lim="800000"/>
            <a:headEnd/>
            <a:tailEnd/>
          </a:ln>
          <a:effectLst/>
        </p:spPr>
        <p:txBody>
          <a:bodyPr vert="horz" wrap="square" lIns="91184" tIns="45593" rIns="91184" bIns="45593" numCol="1" anchor="t" anchorCtr="0" compatLnSpc="1">
            <a:prstTxWarp prst="textNoShape">
              <a:avLst/>
            </a:prstTxWarp>
          </a:bodyPr>
          <a:lstStyle>
            <a:lvl1pPr algn="r" eaLnBrk="0" hangingPunct="0">
              <a:defRPr sz="1400">
                <a:solidFill>
                  <a:srgbClr val="000080"/>
                </a:solidFill>
                <a:latin typeface="+mn-lt"/>
                <a:ea typeface="+mn-ea"/>
                <a:cs typeface="+mn-cs"/>
              </a:defRPr>
            </a:lvl1pPr>
          </a:lstStyle>
          <a:p>
            <a:pPr>
              <a:defRPr/>
            </a:pPr>
            <a:fld id="{56F200F6-38BC-E940-BE0F-1A62254843E1}" type="slidenum">
              <a:rPr lang="en-US" b="0"/>
              <a:pPr>
                <a:defRPr/>
              </a:pPr>
              <a:t>‹#›</a:t>
            </a:fld>
            <a:endParaRPr lang="en-US" b="0"/>
          </a:p>
        </p:txBody>
      </p:sp>
    </p:spTree>
  </p:cSld>
  <p:clrMap bg1="lt1" tx1="dk1" bg2="lt2" tx2="dk2" accent1="accent1" accent2="accent2" accent3="accent3" accent4="accent4" accent5="accent5" accent6="accent6" hlink="hlink" folHlink="folHlink"/>
  <p:sldLayoutIdLst>
    <p:sldLayoutId id="2147483673" r:id="rId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2pPr>
      <a:lvl3pPr algn="ctr" rtl="0" eaLnBrk="0" fontAlgn="base" hangingPunct="0">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3pPr>
      <a:lvl4pPr algn="ctr" rtl="0" eaLnBrk="0" fontAlgn="base" hangingPunct="0">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4pPr>
      <a:lvl5pPr algn="ctr" rtl="0" eaLnBrk="0" fontAlgn="base" hangingPunct="0">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5pPr>
      <a:lvl6pPr marL="455922" algn="ctr" rtl="0" fontAlgn="base">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6pPr>
      <a:lvl7pPr marL="911837" algn="ctr" rtl="0" fontAlgn="base">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7pPr>
      <a:lvl8pPr marL="1367757" algn="ctr" rtl="0" fontAlgn="base">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8pPr>
      <a:lvl9pPr marL="1823674" algn="ctr" rtl="0" fontAlgn="base">
        <a:spcBef>
          <a:spcPct val="0"/>
        </a:spcBef>
        <a:spcAft>
          <a:spcPct val="0"/>
        </a:spcAft>
        <a:defRPr sz="4400">
          <a:solidFill>
            <a:schemeClr val="tx2"/>
          </a:solidFill>
          <a:latin typeface="Tahoma" pitchFamily="37" charset="0"/>
          <a:ea typeface="ＭＳ Ｐゴシック" pitchFamily="37" charset="-128"/>
          <a:cs typeface="ＭＳ Ｐゴシック" pitchFamily="37" charset="-128"/>
        </a:defRPr>
      </a:lvl9pPr>
    </p:titleStyle>
    <p:bodyStyle>
      <a:lvl1pPr marL="341829" indent="-341829" algn="l" rtl="0" eaLnBrk="0" fontAlgn="base" hangingPunct="0">
        <a:spcBef>
          <a:spcPct val="20000"/>
        </a:spcBef>
        <a:spcAft>
          <a:spcPct val="0"/>
        </a:spcAft>
        <a:buClr>
          <a:srgbClr val="FFCC66"/>
        </a:buClr>
        <a:buFont typeface="Wingdings" pitchFamily="-106" charset="2"/>
        <a:buChar char="w"/>
        <a:defRPr sz="3200">
          <a:solidFill>
            <a:schemeClr val="tx1"/>
          </a:solidFill>
          <a:latin typeface="+mn-lt"/>
          <a:ea typeface="+mn-ea"/>
          <a:cs typeface="+mn-cs"/>
        </a:defRPr>
      </a:lvl1pPr>
      <a:lvl2pPr marL="740631" indent="-284858" algn="l" rtl="0" eaLnBrk="0" fontAlgn="base" hangingPunct="0">
        <a:spcBef>
          <a:spcPct val="20000"/>
        </a:spcBef>
        <a:spcAft>
          <a:spcPct val="0"/>
        </a:spcAft>
        <a:buClr>
          <a:srgbClr val="FFFF66"/>
        </a:buClr>
        <a:buFont typeface="Wingdings" pitchFamily="-106" charset="2"/>
        <a:buChar char="w"/>
        <a:defRPr sz="2800">
          <a:solidFill>
            <a:schemeClr val="tx1"/>
          </a:solidFill>
          <a:latin typeface="+mn-lt"/>
          <a:ea typeface="+mn-ea"/>
        </a:defRPr>
      </a:lvl2pPr>
      <a:lvl3pPr marL="1139431" indent="-227888" algn="l" rtl="0" eaLnBrk="0" fontAlgn="base" hangingPunct="0">
        <a:spcBef>
          <a:spcPct val="20000"/>
        </a:spcBef>
        <a:spcAft>
          <a:spcPct val="0"/>
        </a:spcAft>
        <a:buClr>
          <a:srgbClr val="FFCC66"/>
        </a:buClr>
        <a:buFont typeface="Wingdings" pitchFamily="-106" charset="2"/>
        <a:buChar char="w"/>
        <a:defRPr sz="2400">
          <a:solidFill>
            <a:schemeClr val="tx1"/>
          </a:solidFill>
          <a:latin typeface="+mn-lt"/>
          <a:ea typeface="+mn-ea"/>
        </a:defRPr>
      </a:lvl3pPr>
      <a:lvl4pPr marL="1595205" indent="-227888" algn="l" rtl="0" eaLnBrk="0" fontAlgn="base" hangingPunct="0">
        <a:spcBef>
          <a:spcPct val="20000"/>
        </a:spcBef>
        <a:spcAft>
          <a:spcPct val="0"/>
        </a:spcAft>
        <a:buClr>
          <a:srgbClr val="FFFF66"/>
        </a:buClr>
        <a:buFont typeface="Wingdings" pitchFamily="-106" charset="2"/>
        <a:buChar char="w"/>
        <a:defRPr sz="2000">
          <a:solidFill>
            <a:schemeClr val="tx1"/>
          </a:solidFill>
          <a:latin typeface="+mn-lt"/>
          <a:ea typeface="+mn-ea"/>
        </a:defRPr>
      </a:lvl4pPr>
      <a:lvl5pPr marL="2050976" indent="-227888" algn="l" rtl="0" eaLnBrk="0" fontAlgn="base" hangingPunct="0">
        <a:spcBef>
          <a:spcPct val="20000"/>
        </a:spcBef>
        <a:spcAft>
          <a:spcPct val="0"/>
        </a:spcAft>
        <a:buClr>
          <a:srgbClr val="FFCC66"/>
        </a:buClr>
        <a:buFont typeface="Wingdings" pitchFamily="-106" charset="2"/>
        <a:buChar char="w"/>
        <a:defRPr sz="2000">
          <a:solidFill>
            <a:schemeClr val="tx1"/>
          </a:solidFill>
          <a:latin typeface="+mn-lt"/>
          <a:ea typeface="+mn-ea"/>
        </a:defRPr>
      </a:lvl5pPr>
      <a:lvl6pPr marL="2507555" indent="-227967" algn="l" rtl="0" fontAlgn="base">
        <a:spcBef>
          <a:spcPct val="20000"/>
        </a:spcBef>
        <a:spcAft>
          <a:spcPct val="0"/>
        </a:spcAft>
        <a:buClr>
          <a:srgbClr val="FFCC66"/>
        </a:buClr>
        <a:buFont typeface="Wingdings" pitchFamily="37" charset="2"/>
        <a:buChar char="w"/>
        <a:defRPr sz="2000">
          <a:solidFill>
            <a:schemeClr val="tx1"/>
          </a:solidFill>
          <a:latin typeface="+mn-lt"/>
          <a:ea typeface="+mn-ea"/>
        </a:defRPr>
      </a:lvl6pPr>
      <a:lvl7pPr marL="2963473" indent="-227967" algn="l" rtl="0" fontAlgn="base">
        <a:spcBef>
          <a:spcPct val="20000"/>
        </a:spcBef>
        <a:spcAft>
          <a:spcPct val="0"/>
        </a:spcAft>
        <a:buClr>
          <a:srgbClr val="FFCC66"/>
        </a:buClr>
        <a:buFont typeface="Wingdings" pitchFamily="37" charset="2"/>
        <a:buChar char="w"/>
        <a:defRPr sz="2000">
          <a:solidFill>
            <a:schemeClr val="tx1"/>
          </a:solidFill>
          <a:latin typeface="+mn-lt"/>
          <a:ea typeface="+mn-ea"/>
        </a:defRPr>
      </a:lvl7pPr>
      <a:lvl8pPr marL="3419391" indent="-227967" algn="l" rtl="0" fontAlgn="base">
        <a:spcBef>
          <a:spcPct val="20000"/>
        </a:spcBef>
        <a:spcAft>
          <a:spcPct val="0"/>
        </a:spcAft>
        <a:buClr>
          <a:srgbClr val="FFCC66"/>
        </a:buClr>
        <a:buFont typeface="Wingdings" pitchFamily="37" charset="2"/>
        <a:buChar char="w"/>
        <a:defRPr sz="2000">
          <a:solidFill>
            <a:schemeClr val="tx1"/>
          </a:solidFill>
          <a:latin typeface="+mn-lt"/>
          <a:ea typeface="+mn-ea"/>
        </a:defRPr>
      </a:lvl8pPr>
      <a:lvl9pPr marL="3875307" indent="-227967" algn="l" rtl="0" fontAlgn="base">
        <a:spcBef>
          <a:spcPct val="20000"/>
        </a:spcBef>
        <a:spcAft>
          <a:spcPct val="0"/>
        </a:spcAft>
        <a:buClr>
          <a:srgbClr val="FFCC66"/>
        </a:buClr>
        <a:buFont typeface="Wingdings" pitchFamily="37" charset="2"/>
        <a:buChar char="w"/>
        <a:defRPr sz="2000">
          <a:solidFill>
            <a:schemeClr val="tx1"/>
          </a:solidFill>
          <a:latin typeface="+mn-lt"/>
          <a:ea typeface="+mn-ea"/>
        </a:defRPr>
      </a:lvl9pPr>
    </p:bodyStyle>
    <p:otherStyle>
      <a:defPPr>
        <a:defRPr lang="en-US"/>
      </a:defPPr>
      <a:lvl1pPr marL="0" algn="l" defTabSz="455922" rtl="0" eaLnBrk="1" latinLnBrk="0" hangingPunct="1">
        <a:defRPr sz="1800" kern="1200">
          <a:solidFill>
            <a:schemeClr val="tx1"/>
          </a:solidFill>
          <a:latin typeface="+mn-lt"/>
          <a:ea typeface="+mn-ea"/>
          <a:cs typeface="+mn-cs"/>
        </a:defRPr>
      </a:lvl1pPr>
      <a:lvl2pPr marL="455922" algn="l" defTabSz="455922" rtl="0" eaLnBrk="1" latinLnBrk="0" hangingPunct="1">
        <a:defRPr sz="1800" kern="1200">
          <a:solidFill>
            <a:schemeClr val="tx1"/>
          </a:solidFill>
          <a:latin typeface="+mn-lt"/>
          <a:ea typeface="+mn-ea"/>
          <a:cs typeface="+mn-cs"/>
        </a:defRPr>
      </a:lvl2pPr>
      <a:lvl3pPr marL="911837" algn="l" defTabSz="455922" rtl="0" eaLnBrk="1" latinLnBrk="0" hangingPunct="1">
        <a:defRPr sz="1800" kern="1200">
          <a:solidFill>
            <a:schemeClr val="tx1"/>
          </a:solidFill>
          <a:latin typeface="+mn-lt"/>
          <a:ea typeface="+mn-ea"/>
          <a:cs typeface="+mn-cs"/>
        </a:defRPr>
      </a:lvl3pPr>
      <a:lvl4pPr marL="1367757" algn="l" defTabSz="455922" rtl="0" eaLnBrk="1" latinLnBrk="0" hangingPunct="1">
        <a:defRPr sz="1800" kern="1200">
          <a:solidFill>
            <a:schemeClr val="tx1"/>
          </a:solidFill>
          <a:latin typeface="+mn-lt"/>
          <a:ea typeface="+mn-ea"/>
          <a:cs typeface="+mn-cs"/>
        </a:defRPr>
      </a:lvl4pPr>
      <a:lvl5pPr marL="1823674" algn="l" defTabSz="455922" rtl="0" eaLnBrk="1" latinLnBrk="0" hangingPunct="1">
        <a:defRPr sz="1800" kern="1200">
          <a:solidFill>
            <a:schemeClr val="tx1"/>
          </a:solidFill>
          <a:latin typeface="+mn-lt"/>
          <a:ea typeface="+mn-ea"/>
          <a:cs typeface="+mn-cs"/>
        </a:defRPr>
      </a:lvl5pPr>
      <a:lvl6pPr marL="2279593" algn="l" defTabSz="455922" rtl="0" eaLnBrk="1" latinLnBrk="0" hangingPunct="1">
        <a:defRPr sz="1800" kern="1200">
          <a:solidFill>
            <a:schemeClr val="tx1"/>
          </a:solidFill>
          <a:latin typeface="+mn-lt"/>
          <a:ea typeface="+mn-ea"/>
          <a:cs typeface="+mn-cs"/>
        </a:defRPr>
      </a:lvl6pPr>
      <a:lvl7pPr marL="2735511" algn="l" defTabSz="455922" rtl="0" eaLnBrk="1" latinLnBrk="0" hangingPunct="1">
        <a:defRPr sz="1800" kern="1200">
          <a:solidFill>
            <a:schemeClr val="tx1"/>
          </a:solidFill>
          <a:latin typeface="+mn-lt"/>
          <a:ea typeface="+mn-ea"/>
          <a:cs typeface="+mn-cs"/>
        </a:defRPr>
      </a:lvl7pPr>
      <a:lvl8pPr marL="3191432" algn="l" defTabSz="455922" rtl="0" eaLnBrk="1" latinLnBrk="0" hangingPunct="1">
        <a:defRPr sz="1800" kern="1200">
          <a:solidFill>
            <a:schemeClr val="tx1"/>
          </a:solidFill>
          <a:latin typeface="+mn-lt"/>
          <a:ea typeface="+mn-ea"/>
          <a:cs typeface="+mn-cs"/>
        </a:defRPr>
      </a:lvl8pPr>
      <a:lvl9pPr marL="3647349" algn="l" defTabSz="45592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515" y="609320"/>
            <a:ext cx="7772977" cy="1143000"/>
          </a:xfrm>
          <a:prstGeom prst="rect">
            <a:avLst/>
          </a:prstGeom>
          <a:noFill/>
          <a:ln w="9525">
            <a:noFill/>
            <a:miter lim="800000"/>
            <a:headEnd/>
            <a:tailEnd/>
          </a:ln>
        </p:spPr>
        <p:txBody>
          <a:bodyPr vert="horz" wrap="square" lIns="82030" tIns="41015" rIns="82030" bIns="410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515" y="1982044"/>
            <a:ext cx="7772977" cy="4113959"/>
          </a:xfrm>
          <a:prstGeom prst="rect">
            <a:avLst/>
          </a:prstGeom>
          <a:noFill/>
          <a:ln w="9525">
            <a:noFill/>
            <a:miter lim="800000"/>
            <a:headEnd/>
            <a:tailEnd/>
          </a:ln>
        </p:spPr>
        <p:txBody>
          <a:bodyPr vert="horz" wrap="square" lIns="82030" tIns="41015" rIns="82030" bIns="410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512" y="6248684"/>
            <a:ext cx="1905000" cy="456640"/>
          </a:xfrm>
          <a:prstGeom prst="rect">
            <a:avLst/>
          </a:prstGeom>
          <a:noFill/>
          <a:ln w="9525">
            <a:noFill/>
            <a:miter lim="800000"/>
            <a:headEnd/>
            <a:tailEnd/>
          </a:ln>
          <a:effectLst/>
        </p:spPr>
        <p:txBody>
          <a:bodyPr vert="horz" wrap="square" lIns="82030" tIns="41015" rIns="82030" bIns="41015" numCol="1" anchor="t" anchorCtr="0" compatLnSpc="1">
            <a:prstTxWarp prst="textNoShape">
              <a:avLst/>
            </a:prstTxWarp>
          </a:bodyPr>
          <a:lstStyle>
            <a:lvl1pPr>
              <a:defRPr sz="1300">
                <a:latin typeface="Arial" pitchFamily="-108" charset="0"/>
              </a:defRPr>
            </a:lvl1pPr>
          </a:lstStyle>
          <a:p>
            <a:pPr>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492" y="6248684"/>
            <a:ext cx="2895023" cy="456640"/>
          </a:xfrm>
          <a:prstGeom prst="rect">
            <a:avLst/>
          </a:prstGeom>
          <a:noFill/>
          <a:ln w="9525">
            <a:noFill/>
            <a:miter lim="800000"/>
            <a:headEnd/>
            <a:tailEnd/>
          </a:ln>
          <a:effectLst/>
        </p:spPr>
        <p:txBody>
          <a:bodyPr vert="horz" wrap="square" lIns="82030" tIns="41015" rIns="82030" bIns="41015" numCol="1" anchor="t" anchorCtr="0" compatLnSpc="1">
            <a:prstTxWarp prst="textNoShape">
              <a:avLst/>
            </a:prstTxWarp>
          </a:bodyPr>
          <a:lstStyle>
            <a:lvl1pPr algn="ctr">
              <a:defRPr sz="1300">
                <a:latin typeface="Arial" pitchFamily="-108" charset="0"/>
              </a:defRPr>
            </a:lvl1pPr>
          </a:lstStyle>
          <a:p>
            <a:pPr>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489" y="6248684"/>
            <a:ext cx="1905000" cy="456640"/>
          </a:xfrm>
          <a:prstGeom prst="rect">
            <a:avLst/>
          </a:prstGeom>
          <a:noFill/>
          <a:ln w="9525">
            <a:noFill/>
            <a:miter lim="800000"/>
            <a:headEnd/>
            <a:tailEnd/>
          </a:ln>
          <a:effectLst/>
        </p:spPr>
        <p:txBody>
          <a:bodyPr vert="horz" wrap="square" lIns="82030" tIns="41015" rIns="82030" bIns="41015" numCol="1" anchor="t" anchorCtr="0" compatLnSpc="1">
            <a:prstTxWarp prst="textNoShape">
              <a:avLst/>
            </a:prstTxWarp>
          </a:bodyPr>
          <a:lstStyle>
            <a:lvl1pPr algn="r">
              <a:defRPr sz="1300">
                <a:latin typeface="Arial" pitchFamily="-108" charset="0"/>
              </a:defRPr>
            </a:lvl1pPr>
          </a:lstStyle>
          <a:p>
            <a:pPr>
              <a:defRPr/>
            </a:pPr>
            <a:fld id="{4BF301D8-2F26-DE49-9A0B-B0988EA387A4}" type="slidenum">
              <a:rPr lang="en-US" b="0">
                <a:solidFill>
                  <a:srgbClr val="000000"/>
                </a:solidFill>
              </a:rPr>
              <a:pPr>
                <a:defRPr/>
              </a:pPr>
              <a:t>‹#›</a:t>
            </a:fld>
            <a:endParaRPr lang="en-US" b="0">
              <a:solidFill>
                <a:srgbClr val="000000"/>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10147" algn="ctr" rtl="0" fontAlgn="base">
        <a:spcBef>
          <a:spcPct val="0"/>
        </a:spcBef>
        <a:spcAft>
          <a:spcPct val="0"/>
        </a:spcAft>
        <a:defRPr sz="3900">
          <a:solidFill>
            <a:schemeClr val="tx2"/>
          </a:solidFill>
          <a:latin typeface="Arial" pitchFamily="92" charset="0"/>
        </a:defRPr>
      </a:lvl6pPr>
      <a:lvl7pPr marL="820295" algn="ctr" rtl="0" fontAlgn="base">
        <a:spcBef>
          <a:spcPct val="0"/>
        </a:spcBef>
        <a:spcAft>
          <a:spcPct val="0"/>
        </a:spcAft>
        <a:defRPr sz="3900">
          <a:solidFill>
            <a:schemeClr val="tx2"/>
          </a:solidFill>
          <a:latin typeface="Arial" pitchFamily="92" charset="0"/>
        </a:defRPr>
      </a:lvl7pPr>
      <a:lvl8pPr marL="1230442" algn="ctr" rtl="0" fontAlgn="base">
        <a:spcBef>
          <a:spcPct val="0"/>
        </a:spcBef>
        <a:spcAft>
          <a:spcPct val="0"/>
        </a:spcAft>
        <a:defRPr sz="3900">
          <a:solidFill>
            <a:schemeClr val="tx2"/>
          </a:solidFill>
          <a:latin typeface="Arial" pitchFamily="92" charset="0"/>
        </a:defRPr>
      </a:lvl8pPr>
      <a:lvl9pPr marL="1640589" algn="ctr" rtl="0" fontAlgn="base">
        <a:spcBef>
          <a:spcPct val="0"/>
        </a:spcBef>
        <a:spcAft>
          <a:spcPct val="0"/>
        </a:spcAft>
        <a:defRPr sz="3900">
          <a:solidFill>
            <a:schemeClr val="tx2"/>
          </a:solidFill>
          <a:latin typeface="Arial" pitchFamily="92" charset="0"/>
        </a:defRPr>
      </a:lvl9pPr>
    </p:titleStyle>
    <p:bodyStyle>
      <a:lvl1pPr marL="307610" indent="-307610"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6489" indent="-256342"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5368" indent="-205074"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35515" indent="-205074" algn="l" rtl="0" eaLnBrk="0" fontAlgn="base" hangingPunct="0">
        <a:spcBef>
          <a:spcPct val="20000"/>
        </a:spcBef>
        <a:spcAft>
          <a:spcPct val="0"/>
        </a:spcAft>
        <a:buChar char="–"/>
        <a:defRPr sz="1800">
          <a:solidFill>
            <a:schemeClr val="tx1"/>
          </a:solidFill>
          <a:latin typeface="+mn-lt"/>
          <a:ea typeface="ＭＳ Ｐゴシック" pitchFamily="92" charset="-128"/>
        </a:defRPr>
      </a:lvl4pPr>
      <a:lvl5pPr marL="1845663" indent="-205074" algn="l" rtl="0" eaLnBrk="0" fontAlgn="base" hangingPunct="0">
        <a:spcBef>
          <a:spcPct val="20000"/>
        </a:spcBef>
        <a:spcAft>
          <a:spcPct val="0"/>
        </a:spcAft>
        <a:buChar char="»"/>
        <a:defRPr sz="1800">
          <a:solidFill>
            <a:schemeClr val="tx1"/>
          </a:solidFill>
          <a:latin typeface="+mn-lt"/>
          <a:ea typeface="ＭＳ Ｐゴシック" pitchFamily="92" charset="-128"/>
        </a:defRPr>
      </a:lvl5pPr>
      <a:lvl6pPr marL="2255811" indent="-205074" algn="l" rtl="0" fontAlgn="base">
        <a:spcBef>
          <a:spcPct val="20000"/>
        </a:spcBef>
        <a:spcAft>
          <a:spcPct val="0"/>
        </a:spcAft>
        <a:buChar char="»"/>
        <a:defRPr sz="1800">
          <a:solidFill>
            <a:schemeClr val="tx1"/>
          </a:solidFill>
          <a:latin typeface="+mn-lt"/>
          <a:ea typeface="ＭＳ Ｐゴシック" pitchFamily="92" charset="-128"/>
        </a:defRPr>
      </a:lvl6pPr>
      <a:lvl7pPr marL="2665958" indent="-205074" algn="l" rtl="0" fontAlgn="base">
        <a:spcBef>
          <a:spcPct val="20000"/>
        </a:spcBef>
        <a:spcAft>
          <a:spcPct val="0"/>
        </a:spcAft>
        <a:buChar char="»"/>
        <a:defRPr sz="1800">
          <a:solidFill>
            <a:schemeClr val="tx1"/>
          </a:solidFill>
          <a:latin typeface="+mn-lt"/>
          <a:ea typeface="ＭＳ Ｐゴシック" pitchFamily="92" charset="-128"/>
        </a:defRPr>
      </a:lvl7pPr>
      <a:lvl8pPr marL="3076108" indent="-205074" algn="l" rtl="0" fontAlgn="base">
        <a:spcBef>
          <a:spcPct val="20000"/>
        </a:spcBef>
        <a:spcAft>
          <a:spcPct val="0"/>
        </a:spcAft>
        <a:buChar char="»"/>
        <a:defRPr sz="1800">
          <a:solidFill>
            <a:schemeClr val="tx1"/>
          </a:solidFill>
          <a:latin typeface="+mn-lt"/>
          <a:ea typeface="ＭＳ Ｐゴシック" pitchFamily="92" charset="-128"/>
        </a:defRPr>
      </a:lvl8pPr>
      <a:lvl9pPr marL="3486253" indent="-205074"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10147" rtl="0" eaLnBrk="1" latinLnBrk="0" hangingPunct="1">
        <a:defRPr sz="1600" kern="1200">
          <a:solidFill>
            <a:schemeClr val="tx1"/>
          </a:solidFill>
          <a:latin typeface="+mn-lt"/>
          <a:ea typeface="+mn-ea"/>
          <a:cs typeface="+mn-cs"/>
        </a:defRPr>
      </a:lvl1pPr>
      <a:lvl2pPr marL="410147" algn="l" defTabSz="410147" rtl="0" eaLnBrk="1" latinLnBrk="0" hangingPunct="1">
        <a:defRPr sz="1600" kern="1200">
          <a:solidFill>
            <a:schemeClr val="tx1"/>
          </a:solidFill>
          <a:latin typeface="+mn-lt"/>
          <a:ea typeface="+mn-ea"/>
          <a:cs typeface="+mn-cs"/>
        </a:defRPr>
      </a:lvl2pPr>
      <a:lvl3pPr marL="820295" algn="l" defTabSz="410147" rtl="0" eaLnBrk="1" latinLnBrk="0" hangingPunct="1">
        <a:defRPr sz="1600" kern="1200">
          <a:solidFill>
            <a:schemeClr val="tx1"/>
          </a:solidFill>
          <a:latin typeface="+mn-lt"/>
          <a:ea typeface="+mn-ea"/>
          <a:cs typeface="+mn-cs"/>
        </a:defRPr>
      </a:lvl3pPr>
      <a:lvl4pPr marL="1230442" algn="l" defTabSz="410147" rtl="0" eaLnBrk="1" latinLnBrk="0" hangingPunct="1">
        <a:defRPr sz="1600" kern="1200">
          <a:solidFill>
            <a:schemeClr val="tx1"/>
          </a:solidFill>
          <a:latin typeface="+mn-lt"/>
          <a:ea typeface="+mn-ea"/>
          <a:cs typeface="+mn-cs"/>
        </a:defRPr>
      </a:lvl4pPr>
      <a:lvl5pPr marL="1640589" algn="l" defTabSz="410147" rtl="0" eaLnBrk="1" latinLnBrk="0" hangingPunct="1">
        <a:defRPr sz="1600" kern="1200">
          <a:solidFill>
            <a:schemeClr val="tx1"/>
          </a:solidFill>
          <a:latin typeface="+mn-lt"/>
          <a:ea typeface="+mn-ea"/>
          <a:cs typeface="+mn-cs"/>
        </a:defRPr>
      </a:lvl5pPr>
      <a:lvl6pPr marL="2050736" algn="l" defTabSz="410147" rtl="0" eaLnBrk="1" latinLnBrk="0" hangingPunct="1">
        <a:defRPr sz="1600" kern="1200">
          <a:solidFill>
            <a:schemeClr val="tx1"/>
          </a:solidFill>
          <a:latin typeface="+mn-lt"/>
          <a:ea typeface="+mn-ea"/>
          <a:cs typeface="+mn-cs"/>
        </a:defRPr>
      </a:lvl6pPr>
      <a:lvl7pPr marL="2460885" algn="l" defTabSz="410147" rtl="0" eaLnBrk="1" latinLnBrk="0" hangingPunct="1">
        <a:defRPr sz="1600" kern="1200">
          <a:solidFill>
            <a:schemeClr val="tx1"/>
          </a:solidFill>
          <a:latin typeface="+mn-lt"/>
          <a:ea typeface="+mn-ea"/>
          <a:cs typeface="+mn-cs"/>
        </a:defRPr>
      </a:lvl7pPr>
      <a:lvl8pPr marL="2871031" algn="l" defTabSz="410147" rtl="0" eaLnBrk="1" latinLnBrk="0" hangingPunct="1">
        <a:defRPr sz="1600" kern="1200">
          <a:solidFill>
            <a:schemeClr val="tx1"/>
          </a:solidFill>
          <a:latin typeface="+mn-lt"/>
          <a:ea typeface="+mn-ea"/>
          <a:cs typeface="+mn-cs"/>
        </a:defRPr>
      </a:lvl8pPr>
      <a:lvl9pPr marL="3281178" algn="l" defTabSz="410147"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a:latin typeface="Arial" charset="0"/>
              </a:defRPr>
            </a:lvl1pPr>
          </a:lstStyle>
          <a:p>
            <a:pPr>
              <a:defRPr/>
            </a:pPr>
            <a:endParaRPr lang="en-US" b="0">
              <a:solidFill>
                <a:srgbClr val="FFFF66"/>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a:latin typeface="Arial" charset="0"/>
              </a:defRPr>
            </a:lvl1pPr>
          </a:lstStyle>
          <a:p>
            <a:pPr>
              <a:defRPr/>
            </a:pPr>
            <a:endParaRPr lang="en-US" b="0">
              <a:solidFill>
                <a:srgbClr val="FFFF66"/>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latin typeface="Arial" charset="0"/>
              </a:defRPr>
            </a:lvl1pPr>
          </a:lstStyle>
          <a:p>
            <a:pPr>
              <a:defRPr/>
            </a:pPr>
            <a:fld id="{9C142005-057C-1A4E-9751-B79698D2B2A0}" type="slidenum">
              <a:rPr lang="en-US" b="0">
                <a:solidFill>
                  <a:srgbClr val="FFFF66"/>
                </a:solidFill>
              </a:rPr>
              <a:pPr>
                <a:defRPr/>
              </a:pPr>
              <a:t>‹#›</a:t>
            </a:fld>
            <a:endParaRPr lang="en-US" b="0">
              <a:solidFill>
                <a:srgbClr val="FFFF66"/>
              </a:solidFill>
            </a:endParaRPr>
          </a:p>
        </p:txBody>
      </p:sp>
    </p:spTree>
  </p:cSld>
  <p:clrMap bg1="lt1" tx1="dk1" bg2="lt2" tx2="dk2" accent1="accent1" accent2="accent2" accent3="accent3" accent4="accent4" accent5="accent5" accent6="accent6" hlink="hlink" folHlink="folHlink"/>
  <p:sldLayoutIdLst>
    <p:sldLayoutId id="2147483679" r:id="rId1"/>
  </p:sldLayoutIdLst>
  <p:transition spd="med"/>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46" algn="ctr" rtl="0" fontAlgn="base">
        <a:spcBef>
          <a:spcPct val="0"/>
        </a:spcBef>
        <a:spcAft>
          <a:spcPct val="0"/>
        </a:spcAft>
        <a:defRPr sz="4400">
          <a:solidFill>
            <a:schemeClr val="tx2"/>
          </a:solidFill>
          <a:latin typeface="Arial" charset="0"/>
        </a:defRPr>
      </a:lvl6pPr>
      <a:lvl7pPr marL="914293" algn="ctr" rtl="0" fontAlgn="base">
        <a:spcBef>
          <a:spcPct val="0"/>
        </a:spcBef>
        <a:spcAft>
          <a:spcPct val="0"/>
        </a:spcAft>
        <a:defRPr sz="4400">
          <a:solidFill>
            <a:schemeClr val="tx2"/>
          </a:solidFill>
          <a:latin typeface="Arial" charset="0"/>
        </a:defRPr>
      </a:lvl7pPr>
      <a:lvl8pPr marL="1371440" algn="ctr" rtl="0" fontAlgn="base">
        <a:spcBef>
          <a:spcPct val="0"/>
        </a:spcBef>
        <a:spcAft>
          <a:spcPct val="0"/>
        </a:spcAft>
        <a:defRPr sz="4400">
          <a:solidFill>
            <a:schemeClr val="tx2"/>
          </a:solidFill>
          <a:latin typeface="Arial" charset="0"/>
        </a:defRPr>
      </a:lvl8pPr>
      <a:lvl9pPr marL="1828586" algn="ctr" rtl="0" fontAlgn="base">
        <a:spcBef>
          <a:spcPct val="0"/>
        </a:spcBef>
        <a:spcAft>
          <a:spcPct val="0"/>
        </a:spcAft>
        <a:defRPr sz="4400">
          <a:solidFill>
            <a:schemeClr val="tx2"/>
          </a:solidFill>
          <a:latin typeface="Arial" charset="0"/>
        </a:defRPr>
      </a:lvl9pPr>
    </p:titleStyle>
    <p:bodyStyle>
      <a:lvl1pPr marL="342860" indent="-34286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863" indent="-285717" algn="l" rtl="0" eaLnBrk="0" fontAlgn="base" hangingPunct="0">
        <a:spcBef>
          <a:spcPct val="20000"/>
        </a:spcBef>
        <a:spcAft>
          <a:spcPct val="0"/>
        </a:spcAft>
        <a:buChar char="–"/>
        <a:defRPr sz="2800">
          <a:solidFill>
            <a:schemeClr val="tx1"/>
          </a:solidFill>
          <a:latin typeface="+mn-lt"/>
          <a:ea typeface="ＭＳ Ｐゴシック" charset="-128"/>
        </a:defRPr>
      </a:lvl2pPr>
      <a:lvl3pPr marL="1142867" indent="-228573" algn="l" rtl="0" eaLnBrk="0" fontAlgn="base" hangingPunct="0">
        <a:spcBef>
          <a:spcPct val="20000"/>
        </a:spcBef>
        <a:spcAft>
          <a:spcPct val="0"/>
        </a:spcAft>
        <a:buChar char="•"/>
        <a:defRPr sz="2400">
          <a:solidFill>
            <a:schemeClr val="tx1"/>
          </a:solidFill>
          <a:latin typeface="+mn-lt"/>
          <a:ea typeface="ＭＳ Ｐゴシック" charset="-128"/>
        </a:defRPr>
      </a:lvl3pPr>
      <a:lvl4pPr marL="1600013" indent="-228573" algn="l" rtl="0" eaLnBrk="0" fontAlgn="base" hangingPunct="0">
        <a:spcBef>
          <a:spcPct val="20000"/>
        </a:spcBef>
        <a:spcAft>
          <a:spcPct val="0"/>
        </a:spcAft>
        <a:buChar char="–"/>
        <a:defRPr sz="2000">
          <a:solidFill>
            <a:schemeClr val="tx1"/>
          </a:solidFill>
          <a:latin typeface="+mn-lt"/>
          <a:ea typeface="ＭＳ Ｐゴシック" charset="-128"/>
        </a:defRPr>
      </a:lvl4pPr>
      <a:lvl5pPr marL="2057159" indent="-22857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hyperlink" Target="mailto:gogarten@uconn.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4" Type="http://schemas.openxmlformats.org/officeDocument/2006/relationships/hyperlink" Target="http://gogarten.uconn.edu/mcb221_2007/treesSameOrNot.htm" TargetMode="External"/><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hyperlink" Target="http://web.uconn.edu/gogarten/mcb221_2003/why_care.html"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notesSlide" Target="../notesSlides/notesSlide19.xml"/><Relationship Id="rId5"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4" Type="http://schemas.openxmlformats.org/officeDocument/2006/relationships/hyperlink" Target="http://www.sciencemag.org/cgi/content/full/286/5441/947" TargetMode="External"/><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hyperlink" Target="http://gogarten.uconn.edu/cvs/Publ_Pres.htm"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8.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4" Type="http://schemas.openxmlformats.org/officeDocument/2006/relationships/image" Target="../media/image11.png"/><Relationship Id="rId1" Type="http://schemas.openxmlformats.org/officeDocument/2006/relationships/slideLayout" Target="../slideLayouts/slideLayout18.xml"/><Relationship Id="rId2" Type="http://schemas.openxmlformats.org/officeDocument/2006/relationships/notesSlide" Target="../notesSlides/notesSlide24.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4" Type="http://schemas.openxmlformats.org/officeDocument/2006/relationships/image" Target="../media/image13.png"/><Relationship Id="rId1" Type="http://schemas.openxmlformats.org/officeDocument/2006/relationships/slideLayout" Target="../slideLayouts/slideLayout18.xml"/><Relationship Id="rId2" Type="http://schemas.openxmlformats.org/officeDocument/2006/relationships/notesSlide" Target="../notesSlides/notesSlide25.xml"/><Relationship Id="rId3" Type="http://schemas.openxmlformats.org/officeDocument/2006/relationships/image" Target="../media/image1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14.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4" Type="http://schemas.openxmlformats.org/officeDocument/2006/relationships/image" Target="../media/image16.png"/><Relationship Id="rId1" Type="http://schemas.openxmlformats.org/officeDocument/2006/relationships/slideLayout" Target="../slideLayouts/slideLayout20.xml"/><Relationship Id="rId2" Type="http://schemas.openxmlformats.org/officeDocument/2006/relationships/notesSlide" Target="../notesSlides/notesSlide27.xml"/><Relationship Id="rId3" Type="http://schemas.openxmlformats.org/officeDocument/2006/relationships/image" Target="../media/image15.jpeg"/></Relationships>
</file>

<file path=ppt/slides/_rels/slide33.xml.rels><?xml version="1.0" encoding="UTF-8" standalone="yes"?>
<Relationships xmlns="http://schemas.openxmlformats.org/package/2006/relationships"><Relationship Id="rId4" Type="http://schemas.openxmlformats.org/officeDocument/2006/relationships/image" Target="../media/image18.png"/><Relationship Id="rId1" Type="http://schemas.openxmlformats.org/officeDocument/2006/relationships/slideLayout" Target="../slideLayouts/slideLayout20.xml"/><Relationship Id="rId2" Type="http://schemas.openxmlformats.org/officeDocument/2006/relationships/notesSlide" Target="../notesSlides/notesSlide28.xml"/><Relationship Id="rId3" Type="http://schemas.openxmlformats.org/officeDocument/2006/relationships/image" Target="../media/image17.png"/><Relationship Id="rId5" Type="http://schemas.openxmlformats.org/officeDocument/2006/relationships/image" Target="../media/image19.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3" Type="http://schemas.openxmlformats.org/officeDocument/2006/relationships/image" Target="../media/image20.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3" Type="http://schemas.openxmlformats.org/officeDocument/2006/relationships/image" Target="../media/image22.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23.jpe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4" Type="http://schemas.openxmlformats.org/officeDocument/2006/relationships/image" Target="../media/image25.jpeg"/><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2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2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4"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29.jpe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4" Type="http://schemas.openxmlformats.org/officeDocument/2006/relationships/image" Target="../media/image31.png"/><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3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3" Type="http://schemas.openxmlformats.org/officeDocument/2006/relationships/image" Target="../media/image3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4" Type="http://schemas.openxmlformats.org/officeDocument/2006/relationships/image" Target="../media/image34.jpeg"/><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3.jpeg"/></Relationships>
</file>

<file path=ppt/slides/_rels/slide44.xml.rels><?xml version="1.0" encoding="UTF-8" standalone="yes"?>
<Relationships xmlns="http://schemas.openxmlformats.org/package/2006/relationships"><Relationship Id="rId8" Type="http://schemas.openxmlformats.org/officeDocument/2006/relationships/hyperlink" Target="http://www.biologie.uni-osnabrueck.de/biophysik/junge/overheads.html" TargetMode="External"/><Relationship Id="rId4" Type="http://schemas.openxmlformats.org/officeDocument/2006/relationships/hyperlink" Target="http://www.ccgb.umn.edu/software/java/webstarts/Jalview.jnlp" TargetMode="External"/><Relationship Id="rId10" Type="http://schemas.openxmlformats.org/officeDocument/2006/relationships/hyperlink" Target="http://www.res.titech.ac.jp/~seibutu/main.html?right/~seibutu/projects/f1_e.html" TargetMode="External"/><Relationship Id="rId5" Type="http://schemas.openxmlformats.org/officeDocument/2006/relationships/hyperlink" Target="http://ccgb.umn.edu/software/java/" TargetMode="External"/><Relationship Id="rId7" Type="http://schemas.openxmlformats.org/officeDocument/2006/relationships/hyperlink" Target="http://web.uconn.edu/gogarten/F1ATPasecatcycle.htm" TargetMode="External"/><Relationship Id="rId11" Type="http://schemas.openxmlformats.org/officeDocument/2006/relationships/hyperlink" Target="http://gogarten.uconn.edu/powerpoints/seqSpaceShort.ppt" TargetMode="External"/><Relationship Id="rId1" Type="http://schemas.openxmlformats.org/officeDocument/2006/relationships/slideLayout" Target="../slideLayouts/slideLayout14.xml"/><Relationship Id="rId2" Type="http://schemas.openxmlformats.org/officeDocument/2006/relationships/notesSlide" Target="../notesSlides/notesSlide38.xml"/><Relationship Id="rId9" Type="http://schemas.openxmlformats.org/officeDocument/2006/relationships/hyperlink" Target="http://pbil.univ-lyon1.fr/software/seaview.html" TargetMode="External"/><Relationship Id="rId3" Type="http://schemas.openxmlformats.org/officeDocument/2006/relationships/hyperlink" Target="http://www.jalview.org/" TargetMode="External"/><Relationship Id="rId6" Type="http://schemas.openxmlformats.org/officeDocument/2006/relationships/hyperlink" Target="http://gogarten.uconn.edu/mcb221_2007/all.txt" TargetMode="External"/></Relationships>
</file>

<file path=ppt/slides/_rels/slide5.xml.rels><?xml version="1.0" encoding="UTF-8" standalone="yes"?>
<Relationships xmlns="http://schemas.openxmlformats.org/package/2006/relationships"><Relationship Id="rId4" Type="http://schemas.openxmlformats.org/officeDocument/2006/relationships/hyperlink" Target="http://web.uconn.edu/gogarten/MCB372/Laboratories/B.fa" TargetMode="External"/><Relationship Id="rId5" Type="http://schemas.openxmlformats.org/officeDocument/2006/relationships/hyperlink" Target="http://web.uconn.edu/gogarten/MCB372/Laboratories/alpha.fa" TargetMode="External"/><Relationship Id="rId7" Type="http://schemas.openxmlformats.org/officeDocument/2006/relationships/hyperlink" Target="http://web.uconn.edu/gogarten/MCB372/Laboratories/F.fa" TargetMode="External"/><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hyperlink" Target="http://web.uconn.edu/gogarten/MCB372/Laboratories/A.fa" TargetMode="External"/><Relationship Id="rId6" Type="http://schemas.openxmlformats.org/officeDocument/2006/relationships/hyperlink" Target="http://web.uconn.edu/gogarten/MCB372/Laboratories/beta.fa" TargetMode="External"/></Relationships>
</file>

<file path=ppt/slides/_rels/slide6.xml.rels><?xml version="1.0" encoding="UTF-8" standalone="yes"?>
<Relationships xmlns="http://schemas.openxmlformats.org/package/2006/relationships"><Relationship Id="rId4" Type="http://schemas.openxmlformats.org/officeDocument/2006/relationships/hyperlink" Target="http://gogarten.uconn.edu/MCB372/run_pairs.pl" TargetMode="External"/><Relationship Id="rId1" Type="http://schemas.openxmlformats.org/officeDocument/2006/relationships/slideLayout" Target="../slideLayouts/slideLayout6.xml"/><Relationship Id="rId2" Type="http://schemas.openxmlformats.org/officeDocument/2006/relationships/hyperlink" Target="http://gogarten.uconn.edu/MCB372/blastall.pl" TargetMode="External"/><Relationship Id="rId3" Type="http://schemas.openxmlformats.org/officeDocument/2006/relationships/hyperlink" Target="http://gogarten.uconn.edu/MCB372/simple_rbh_pairs.p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685800"/>
            <a:ext cx="7772400" cy="1143000"/>
          </a:xfrm>
        </p:spPr>
        <p:txBody>
          <a:bodyPr/>
          <a:lstStyle/>
          <a:p>
            <a:pPr eaLnBrk="1" hangingPunct="1"/>
            <a:r>
              <a:rPr lang="en-US" dirty="0" smtClean="0"/>
              <a:t>MCB 5472</a:t>
            </a:r>
          </a:p>
        </p:txBody>
      </p:sp>
      <p:sp>
        <p:nvSpPr>
          <p:cNvPr id="15363" name="Rectangle 3"/>
          <p:cNvSpPr>
            <a:spLocks noGrp="1" noChangeArrowheads="1"/>
          </p:cNvSpPr>
          <p:nvPr>
            <p:ph type="subTitle" idx="1"/>
          </p:nvPr>
        </p:nvSpPr>
        <p:spPr>
          <a:xfrm>
            <a:off x="1371600" y="2057400"/>
            <a:ext cx="6400800" cy="1905000"/>
          </a:xfrm>
        </p:spPr>
        <p:txBody>
          <a:bodyPr/>
          <a:lstStyle/>
          <a:p>
            <a:pPr eaLnBrk="1" hangingPunct="1"/>
            <a:r>
              <a:rPr lang="en-US" dirty="0" smtClean="0"/>
              <a:t>Intro to Trees </a:t>
            </a:r>
          </a:p>
          <a:p>
            <a:pPr eaLnBrk="1" hangingPunct="1"/>
            <a:endParaRPr lang="en-US" dirty="0"/>
          </a:p>
          <a:p>
            <a:pPr eaLnBrk="1" hangingPunct="1"/>
            <a:endParaRPr lang="en-US" dirty="0"/>
          </a:p>
        </p:txBody>
      </p:sp>
      <p:sp>
        <p:nvSpPr>
          <p:cNvPr id="15364" name="Rectangle 4"/>
          <p:cNvSpPr>
            <a:spLocks noChangeArrowheads="1"/>
          </p:cNvSpPr>
          <p:nvPr/>
        </p:nvSpPr>
        <p:spPr bwMode="auto">
          <a:xfrm>
            <a:off x="2857500" y="4191000"/>
            <a:ext cx="3429000" cy="1354205"/>
          </a:xfrm>
          <a:prstGeom prst="rect">
            <a:avLst/>
          </a:prstGeom>
          <a:noFill/>
          <a:ln w="9525">
            <a:solidFill>
              <a:schemeClr val="tx1"/>
            </a:solidFill>
            <a:miter lim="800000"/>
            <a:headEnd/>
            <a:tailEnd/>
          </a:ln>
        </p:spPr>
        <p:txBody>
          <a:bodyPr lIns="91429" tIns="45714" rIns="91429" bIns="45714">
            <a:prstTxWarp prst="textNoShape">
              <a:avLst/>
            </a:prstTxWarp>
            <a:spAutoFit/>
          </a:bodyPr>
          <a:lstStyle/>
          <a:p>
            <a:r>
              <a:rPr lang="en-US" sz="2000" b="0" i="1" dirty="0"/>
              <a:t>Peter Gogarten </a:t>
            </a:r>
          </a:p>
          <a:p>
            <a:r>
              <a:rPr lang="en-US" sz="2000" b="0" dirty="0"/>
              <a:t>Office:</a:t>
            </a:r>
            <a:r>
              <a:rPr lang="en-US" sz="2000" b="0" i="1" dirty="0"/>
              <a:t> BSP 404</a:t>
            </a:r>
          </a:p>
          <a:p>
            <a:r>
              <a:rPr lang="en-US" sz="2000" b="0" dirty="0"/>
              <a:t>phone:</a:t>
            </a:r>
            <a:r>
              <a:rPr lang="en-US" sz="2000" b="0" i="1" dirty="0"/>
              <a:t> 860 486-4061, </a:t>
            </a:r>
          </a:p>
          <a:p>
            <a:r>
              <a:rPr lang="en-US" sz="2000" b="0" dirty="0"/>
              <a:t>Email:</a:t>
            </a:r>
            <a:r>
              <a:rPr lang="en-US" sz="2000" b="0" i="1" dirty="0"/>
              <a:t> </a:t>
            </a:r>
            <a:r>
              <a:rPr lang="en-US" sz="2000" b="0" i="1" dirty="0">
                <a:hlinkClick r:id="rId3"/>
              </a:rPr>
              <a:t>gogarten@uconn.edu</a:t>
            </a:r>
            <a:endParaRPr lang="en-US" sz="2000" b="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3"/>
          <a:srcRect/>
          <a:stretch>
            <a:fillRect/>
          </a:stretch>
        </p:blipFill>
        <p:spPr bwMode="auto">
          <a:xfrm>
            <a:off x="5486401" y="0"/>
            <a:ext cx="2703513" cy="6858000"/>
          </a:xfrm>
          <a:prstGeom prst="rect">
            <a:avLst/>
          </a:prstGeom>
          <a:noFill/>
          <a:ln w="9525">
            <a:noFill/>
            <a:miter lim="800000"/>
            <a:headEnd/>
            <a:tailEnd/>
          </a:ln>
        </p:spPr>
      </p:pic>
      <p:sp>
        <p:nvSpPr>
          <p:cNvPr id="52227" name="Rectangle 5"/>
          <p:cNvSpPr>
            <a:spLocks noChangeArrowheads="1"/>
          </p:cNvSpPr>
          <p:nvPr/>
        </p:nvSpPr>
        <p:spPr bwMode="auto">
          <a:xfrm>
            <a:off x="304800" y="1295401"/>
            <a:ext cx="5181600" cy="4124194"/>
          </a:xfrm>
          <a:prstGeom prst="rect">
            <a:avLst/>
          </a:prstGeom>
          <a:noFill/>
          <a:ln w="9525">
            <a:noFill/>
            <a:miter lim="800000"/>
            <a:headEnd/>
            <a:tailEnd/>
          </a:ln>
        </p:spPr>
        <p:txBody>
          <a:bodyPr lIns="91429" tIns="45714" rIns="91429" bIns="45714">
            <a:prstTxWarp prst="textNoShape">
              <a:avLst/>
            </a:prstTxWarp>
            <a:spAutoFit/>
          </a:bodyPr>
          <a:lstStyle/>
          <a:p>
            <a:r>
              <a:rPr lang="en-US" sz="2000" b="0" dirty="0">
                <a:solidFill>
                  <a:srgbClr val="000000"/>
                </a:solidFill>
                <a:latin typeface="Times" charset="0"/>
              </a:rPr>
              <a:t>Phylogenetic analysis is an inference of evolutionary relationships between organisms.  </a:t>
            </a:r>
          </a:p>
          <a:p>
            <a:r>
              <a:rPr lang="en-US" sz="2000" b="0" dirty="0">
                <a:solidFill>
                  <a:srgbClr val="000000"/>
                </a:solidFill>
                <a:latin typeface="Times" charset="0"/>
              </a:rPr>
              <a:t>Phylogenetics tries to answer the question </a:t>
            </a:r>
            <a:br>
              <a:rPr lang="en-US" sz="2000" b="0" dirty="0">
                <a:solidFill>
                  <a:srgbClr val="000000"/>
                </a:solidFill>
                <a:latin typeface="Times" charset="0"/>
              </a:rPr>
            </a:br>
            <a:r>
              <a:rPr lang="en-US" sz="2000" b="0" dirty="0">
                <a:solidFill>
                  <a:srgbClr val="000000"/>
                </a:solidFill>
                <a:latin typeface="Times" charset="0"/>
              </a:rPr>
              <a:t>“How did groups of organisms come into existence?”</a:t>
            </a:r>
          </a:p>
          <a:p>
            <a:endParaRPr lang="en-US" sz="2000" b="0" dirty="0">
              <a:solidFill>
                <a:srgbClr val="000000"/>
              </a:solidFill>
              <a:latin typeface="Times" charset="0"/>
            </a:endParaRPr>
          </a:p>
          <a:p>
            <a:r>
              <a:rPr lang="en-US" sz="2000" b="0" dirty="0">
                <a:solidFill>
                  <a:srgbClr val="000000"/>
                </a:solidFill>
                <a:latin typeface="Times" charset="0"/>
              </a:rPr>
              <a:t>Those relationships are usually represented by tree-like diagrams. </a:t>
            </a:r>
          </a:p>
          <a:p>
            <a:endParaRPr lang="en-US" sz="2000" b="0" dirty="0">
              <a:solidFill>
                <a:srgbClr val="000000"/>
              </a:solidFill>
              <a:latin typeface="Times" charset="0"/>
            </a:endParaRPr>
          </a:p>
          <a:p>
            <a:r>
              <a:rPr lang="en-US" sz="2000" b="0" dirty="0">
                <a:solidFill>
                  <a:srgbClr val="000000"/>
                </a:solidFill>
                <a:latin typeface="Times" charset="0"/>
              </a:rPr>
              <a:t>Note: the assumption of a tree-like process of evolution is controversial!  </a:t>
            </a:r>
          </a:p>
          <a:p>
            <a:endParaRPr lang="en-US" sz="1600" b="0" dirty="0">
              <a:solidFill>
                <a:srgbClr val="000000"/>
              </a:solidFill>
            </a:endParaRPr>
          </a:p>
          <a:p>
            <a:endParaRPr lang="en-US" sz="1600" b="0" dirty="0">
              <a:solidFill>
                <a:srgbClr val="000000"/>
              </a:solidFill>
            </a:endParaRPr>
          </a:p>
        </p:txBody>
      </p:sp>
      <p:sp>
        <p:nvSpPr>
          <p:cNvPr id="52228" name="Rectangle 6"/>
          <p:cNvSpPr>
            <a:spLocks noChangeArrowheads="1"/>
          </p:cNvSpPr>
          <p:nvPr/>
        </p:nvSpPr>
        <p:spPr bwMode="auto">
          <a:xfrm>
            <a:off x="609601" y="354013"/>
            <a:ext cx="184644" cy="338542"/>
          </a:xfrm>
          <a:prstGeom prst="rect">
            <a:avLst/>
          </a:prstGeom>
          <a:noFill/>
          <a:ln w="9525">
            <a:noFill/>
            <a:miter lim="800000"/>
            <a:headEnd/>
            <a:tailEnd/>
          </a:ln>
        </p:spPr>
        <p:txBody>
          <a:bodyPr wrap="none" lIns="91429" tIns="45714" rIns="91429" bIns="45714">
            <a:prstTxWarp prst="textNoShape">
              <a:avLst/>
            </a:prstTxWarp>
            <a:spAutoFit/>
          </a:bodyPr>
          <a:lstStyle/>
          <a:p>
            <a:endParaRPr lang="en-US" sz="1600" b="0" dirty="0">
              <a:solidFill>
                <a:srgbClr val="000000"/>
              </a:solidFill>
            </a:endParaRPr>
          </a:p>
        </p:txBody>
      </p:sp>
      <p:sp>
        <p:nvSpPr>
          <p:cNvPr id="52229" name="Rectangle 7"/>
          <p:cNvSpPr>
            <a:spLocks noGrp="1" noChangeArrowheads="1"/>
          </p:cNvSpPr>
          <p:nvPr>
            <p:ph type="title"/>
          </p:nvPr>
        </p:nvSpPr>
        <p:spPr>
          <a:xfrm>
            <a:off x="0" y="228600"/>
            <a:ext cx="7772400" cy="457200"/>
          </a:xfrm>
        </p:spPr>
        <p:txBody>
          <a:bodyPr/>
          <a:lstStyle/>
          <a:p>
            <a:pPr algn="l" eaLnBrk="1" hangingPunct="1"/>
            <a:r>
              <a:rPr lang="en-US" sz="2800" dirty="0">
                <a:solidFill>
                  <a:srgbClr val="000000"/>
                </a:solidFill>
              </a:rPr>
              <a:t>Steps of the phylogenetic analysis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0" y="0"/>
            <a:ext cx="8229600" cy="685800"/>
          </a:xfrm>
        </p:spPr>
        <p:txBody>
          <a:bodyPr/>
          <a:lstStyle/>
          <a:p>
            <a:pPr algn="l" eaLnBrk="1" hangingPunct="1"/>
            <a:r>
              <a:rPr lang="en-US" sz="3200" dirty="0"/>
              <a:t>Phylogenetic reconstruction - </a:t>
            </a:r>
            <a:r>
              <a:rPr lang="en-US" sz="3200" b="1" dirty="0">
                <a:solidFill>
                  <a:srgbClr val="FF0066"/>
                </a:solidFill>
              </a:rPr>
              <a:t>How</a:t>
            </a:r>
            <a:endParaRPr lang="en-US" dirty="0"/>
          </a:p>
        </p:txBody>
      </p:sp>
      <p:sp>
        <p:nvSpPr>
          <p:cNvPr id="54275" name="Rectangle 4"/>
          <p:cNvSpPr>
            <a:spLocks noChangeArrowheads="1"/>
          </p:cNvSpPr>
          <p:nvPr/>
        </p:nvSpPr>
        <p:spPr bwMode="auto">
          <a:xfrm>
            <a:off x="0" y="762000"/>
            <a:ext cx="9144000" cy="4893635"/>
          </a:xfrm>
          <a:prstGeom prst="rect">
            <a:avLst/>
          </a:prstGeom>
          <a:noFill/>
          <a:ln w="9525">
            <a:noFill/>
            <a:miter lim="800000"/>
            <a:headEnd/>
            <a:tailEnd/>
          </a:ln>
        </p:spPr>
        <p:txBody>
          <a:bodyPr lIns="91429" tIns="45714" rIns="91429" bIns="45714">
            <a:prstTxWarp prst="textNoShape">
              <a:avLst/>
            </a:prstTxWarp>
            <a:spAutoFit/>
          </a:bodyPr>
          <a:lstStyle/>
          <a:p>
            <a:r>
              <a:rPr lang="en-US"/>
              <a:t>Distance analyses</a:t>
            </a:r>
            <a:endParaRPr lang="en-US" b="0"/>
          </a:p>
          <a:p>
            <a:pPr lvl="1"/>
            <a:r>
              <a:rPr lang="en-US" b="0"/>
              <a:t>calculate pairwise distances </a:t>
            </a:r>
          </a:p>
          <a:p>
            <a:pPr lvl="1"/>
            <a:r>
              <a:rPr lang="en-US" b="0"/>
              <a:t>(different distance measures, correction for multiple hits, correction for codon bias) </a:t>
            </a:r>
          </a:p>
          <a:p>
            <a:pPr lvl="1"/>
            <a:endParaRPr lang="en-US" b="0"/>
          </a:p>
          <a:p>
            <a:pPr lvl="1"/>
            <a:r>
              <a:rPr lang="en-US" b="0"/>
              <a:t>make distance matrix (table of pairwise corrected distances)</a:t>
            </a:r>
          </a:p>
          <a:p>
            <a:pPr lvl="1"/>
            <a:endParaRPr lang="en-US" b="0"/>
          </a:p>
          <a:p>
            <a:pPr lvl="1"/>
            <a:r>
              <a:rPr lang="en-US" b="0"/>
              <a:t>calculate tree from distance matrix</a:t>
            </a:r>
          </a:p>
          <a:p>
            <a:endParaRPr lang="en-US" b="0"/>
          </a:p>
          <a:p>
            <a:pPr lvl="2"/>
            <a:r>
              <a:rPr lang="en-US" b="0"/>
              <a:t>i) using optimality criterion </a:t>
            </a:r>
          </a:p>
          <a:p>
            <a:pPr lvl="2"/>
            <a:r>
              <a:rPr lang="en-US" b="0"/>
              <a:t>(e.g.: smallest error between distance matrix </a:t>
            </a:r>
          </a:p>
          <a:p>
            <a:pPr lvl="2"/>
            <a:r>
              <a:rPr lang="en-US" b="0"/>
              <a:t>and distances in tree, or use </a:t>
            </a:r>
          </a:p>
          <a:p>
            <a:pPr lvl="2"/>
            <a:r>
              <a:rPr lang="en-US" b="0"/>
              <a:t>ii) algorithmic approaches (UPGMA or neighbor joining) B)</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0" y="0"/>
            <a:ext cx="8229600" cy="685800"/>
          </a:xfrm>
        </p:spPr>
        <p:txBody>
          <a:bodyPr/>
          <a:lstStyle/>
          <a:p>
            <a:pPr algn="l" eaLnBrk="1" hangingPunct="1"/>
            <a:r>
              <a:rPr lang="en-US" sz="3200" dirty="0"/>
              <a:t>Phylogenetic reconstruction - </a:t>
            </a:r>
            <a:r>
              <a:rPr lang="en-US" sz="3200" b="1" dirty="0">
                <a:solidFill>
                  <a:srgbClr val="FF0066"/>
                </a:solidFill>
              </a:rPr>
              <a:t>How</a:t>
            </a:r>
            <a:endParaRPr lang="en-US" dirty="0"/>
          </a:p>
        </p:txBody>
      </p:sp>
      <p:sp>
        <p:nvSpPr>
          <p:cNvPr id="56323" name="Rectangle 3"/>
          <p:cNvSpPr>
            <a:spLocks noChangeArrowheads="1"/>
          </p:cNvSpPr>
          <p:nvPr/>
        </p:nvSpPr>
        <p:spPr bwMode="auto">
          <a:xfrm>
            <a:off x="0" y="762001"/>
            <a:ext cx="9144000" cy="6001630"/>
          </a:xfrm>
          <a:prstGeom prst="rect">
            <a:avLst/>
          </a:prstGeom>
          <a:noFill/>
          <a:ln w="9525">
            <a:noFill/>
            <a:miter lim="800000"/>
            <a:headEnd/>
            <a:tailEnd/>
          </a:ln>
        </p:spPr>
        <p:txBody>
          <a:bodyPr lIns="91429" tIns="45714" rIns="91429" bIns="45714">
            <a:prstTxWarp prst="textNoShape">
              <a:avLst/>
            </a:prstTxWarp>
            <a:spAutoFit/>
          </a:bodyPr>
          <a:lstStyle/>
          <a:p>
            <a:r>
              <a:rPr lang="en-US"/>
              <a:t>Parsimony analyses</a:t>
            </a:r>
            <a:endParaRPr lang="en-US" b="0"/>
          </a:p>
          <a:p>
            <a:pPr lvl="1"/>
            <a:r>
              <a:rPr lang="en-US" b="0"/>
              <a:t>find that tree that explains sequence data with minimum number of substitutions</a:t>
            </a:r>
          </a:p>
          <a:p>
            <a:pPr lvl="1"/>
            <a:r>
              <a:rPr lang="en-US" b="0"/>
              <a:t>(tree includes hypothesis of sequence at each of the nodes)</a:t>
            </a:r>
          </a:p>
          <a:p>
            <a:endParaRPr lang="en-US" b="0"/>
          </a:p>
          <a:p>
            <a:r>
              <a:rPr lang="en-US"/>
              <a:t>Maximum Likelihood analyses</a:t>
            </a:r>
            <a:endParaRPr lang="en-US" b="0"/>
          </a:p>
          <a:p>
            <a:pPr lvl="1"/>
            <a:r>
              <a:rPr lang="en-US" b="0"/>
              <a:t>given a model for sequence evolution, find the tree that has the highest probability under this model.</a:t>
            </a:r>
          </a:p>
          <a:p>
            <a:pPr lvl="1"/>
            <a:r>
              <a:rPr lang="en-US" b="0"/>
              <a:t>This approach can also be used to successively refine the model. </a:t>
            </a:r>
          </a:p>
          <a:p>
            <a:endParaRPr lang="en-US" b="0"/>
          </a:p>
          <a:p>
            <a:r>
              <a:rPr lang="en-US"/>
              <a:t>Bayesian statistics</a:t>
            </a:r>
            <a:r>
              <a:rPr lang="en-US" b="0"/>
              <a:t> use ML analyses to calculate posterior probabilities for trees, clades and evolutionary parameters. Especially MCMC approaches have become very popular in the last year, because they allow to estimate evolutionary parameters (e.g., which site in a virus protein is under positive selection), without assuming that one actually knows the "true" phylogeny.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8947" name="Rectangle 3"/>
          <p:cNvSpPr>
            <a:spLocks noChangeArrowheads="1"/>
          </p:cNvSpPr>
          <p:nvPr/>
        </p:nvSpPr>
        <p:spPr bwMode="auto">
          <a:xfrm>
            <a:off x="0" y="2"/>
            <a:ext cx="9144000" cy="6186298"/>
          </a:xfrm>
          <a:prstGeom prst="rect">
            <a:avLst/>
          </a:prstGeom>
          <a:noFill/>
          <a:ln w="9525">
            <a:noFill/>
            <a:miter lim="800000"/>
            <a:headEnd/>
            <a:tailEnd/>
          </a:ln>
          <a:effectLst/>
        </p:spPr>
        <p:txBody>
          <a:bodyPr lIns="91429" tIns="45714" rIns="91429" bIns="45714">
            <a:prstTxWarp prst="textNoShape">
              <a:avLst/>
            </a:prstTxWarp>
            <a:spAutoFit/>
          </a:bodyPr>
          <a:lstStyle/>
          <a:p>
            <a:r>
              <a:rPr lang="en-US" sz="3200" b="0" dirty="0">
                <a:solidFill>
                  <a:srgbClr val="000000"/>
                </a:solidFill>
                <a:latin typeface="Comic Sans MS" charset="0"/>
              </a:rPr>
              <a:t>What is in a tree?</a:t>
            </a:r>
            <a:endParaRPr lang="en-US" sz="1800" b="0" dirty="0">
              <a:solidFill>
                <a:srgbClr val="000000"/>
              </a:solidFill>
              <a:latin typeface="Comic Sans MS" charset="0"/>
            </a:endParaRPr>
          </a:p>
          <a:p>
            <a:pPr>
              <a:buFontTx/>
              <a:buChar char="•"/>
            </a:pPr>
            <a:endParaRPr lang="en-US" sz="1800" b="0" dirty="0">
              <a:solidFill>
                <a:srgbClr val="000000"/>
              </a:solidFill>
              <a:latin typeface="Comic Sans MS" charset="0"/>
            </a:endParaRPr>
          </a:p>
          <a:p>
            <a:r>
              <a:rPr lang="en-US" sz="1800" b="0" dirty="0">
                <a:solidFill>
                  <a:srgbClr val="000000"/>
                </a:solidFill>
                <a:latin typeface="Comic Sans MS" charset="0"/>
              </a:rPr>
              <a:t>Trees form molec</a:t>
            </a:r>
            <a:r>
              <a:rPr lang="en-US" sz="1600" b="0" dirty="0">
                <a:solidFill>
                  <a:srgbClr val="000000"/>
                </a:solidFill>
                <a:latin typeface="Times" charset="0"/>
              </a:rPr>
              <a:t>u</a:t>
            </a:r>
            <a:r>
              <a:rPr lang="en-US" sz="1800" b="0" dirty="0">
                <a:solidFill>
                  <a:srgbClr val="000000"/>
                </a:solidFill>
                <a:latin typeface="Comic Sans MS" charset="0"/>
              </a:rPr>
              <a:t>lar da</a:t>
            </a:r>
            <a:r>
              <a:rPr lang="en-US" sz="1600" b="0" dirty="0">
                <a:solidFill>
                  <a:srgbClr val="000000"/>
                </a:solidFill>
                <a:latin typeface="Times" charset="0"/>
              </a:rPr>
              <a:t>t</a:t>
            </a:r>
            <a:r>
              <a:rPr lang="en-US" sz="1800" b="0" dirty="0">
                <a:solidFill>
                  <a:srgbClr val="000000"/>
                </a:solidFill>
                <a:latin typeface="Comic Sans MS" charset="0"/>
              </a:rPr>
              <a:t>a are usually calculated as </a:t>
            </a:r>
            <a:r>
              <a:rPr lang="en-US" sz="1800" b="0" dirty="0" err="1">
                <a:solidFill>
                  <a:srgbClr val="000000"/>
                </a:solidFill>
                <a:latin typeface="Comic Sans MS" charset="0"/>
              </a:rPr>
              <a:t>unrooted</a:t>
            </a:r>
            <a:r>
              <a:rPr lang="en-US" sz="1800" b="0" dirty="0">
                <a:solidFill>
                  <a:srgbClr val="000000"/>
                </a:solidFill>
                <a:latin typeface="Comic Sans MS" charset="0"/>
              </a:rPr>
              <a:t> trees (at least th</a:t>
            </a:r>
            <a:r>
              <a:rPr lang="en-US" sz="1800" b="0" dirty="0">
                <a:solidFill>
                  <a:srgbClr val="FF28C2"/>
                </a:solidFill>
                <a:latin typeface="Comic Sans MS" charset="0"/>
              </a:rPr>
              <a:t>ey should be -</a:t>
            </a:r>
            <a:r>
              <a:rPr lang="en-US" sz="1800" b="0" dirty="0">
                <a:solidFill>
                  <a:srgbClr val="000000"/>
                </a:solidFill>
                <a:latin typeface="Comic Sans MS" charset="0"/>
              </a:rPr>
              <a:t> if they are not this is usually a mistake). </a:t>
            </a:r>
          </a:p>
          <a:p>
            <a:r>
              <a:rPr lang="en-US" sz="1800" b="0" dirty="0">
                <a:solidFill>
                  <a:srgbClr val="000000"/>
                </a:solidFill>
                <a:latin typeface="Comic Sans MS" charset="0"/>
              </a:rPr>
              <a:t>To root a tree you either can assume a </a:t>
            </a:r>
            <a:r>
              <a:rPr lang="en-US" sz="1800" b="0" dirty="0">
                <a:solidFill>
                  <a:srgbClr val="FF0066"/>
                </a:solidFill>
                <a:latin typeface="Comic Sans MS" charset="0"/>
              </a:rPr>
              <a:t>molecular clock</a:t>
            </a:r>
            <a:r>
              <a:rPr lang="en-US" sz="1800" b="0" dirty="0">
                <a:solidFill>
                  <a:srgbClr val="000000"/>
                </a:solidFill>
                <a:latin typeface="Comic Sans MS" charset="0"/>
              </a:rPr>
              <a:t> (substitutions occur at a constant rate, again this assumption is usually not warranted and needs to be tested), </a:t>
            </a:r>
          </a:p>
          <a:p>
            <a:r>
              <a:rPr lang="en-US" sz="1800" b="0" dirty="0">
                <a:solidFill>
                  <a:srgbClr val="000000"/>
                </a:solidFill>
                <a:latin typeface="Comic Sans MS" charset="0"/>
              </a:rPr>
              <a:t>or you can use an </a:t>
            </a:r>
            <a:r>
              <a:rPr lang="en-US" sz="1800" dirty="0" err="1">
                <a:solidFill>
                  <a:srgbClr val="FF0066"/>
                </a:solidFill>
                <a:latin typeface="Comic Sans MS" charset="0"/>
              </a:rPr>
              <a:t>outgroup</a:t>
            </a:r>
            <a:r>
              <a:rPr lang="en-US" sz="1800" b="0" dirty="0">
                <a:solidFill>
                  <a:srgbClr val="000000"/>
                </a:solidFill>
                <a:latin typeface="Comic Sans MS" charset="0"/>
              </a:rPr>
              <a:t> (i.e. something </a:t>
            </a:r>
            <a:r>
              <a:rPr lang="en-US" sz="1800" b="0" dirty="0">
                <a:latin typeface="Comic Sans MS" charset="0"/>
              </a:rPr>
              <a:t>that you know</a:t>
            </a:r>
            <a:r>
              <a:rPr lang="en-US" sz="1800" b="0" dirty="0">
                <a:solidFill>
                  <a:srgbClr val="000000"/>
                </a:solidFill>
                <a:latin typeface="Comic Sans MS" charset="0"/>
              </a:rPr>
              <a:t> forms the deepest branch).</a:t>
            </a:r>
          </a:p>
          <a:p>
            <a:pPr lvl="1"/>
            <a:r>
              <a:rPr lang="en-US" sz="1800" b="0" dirty="0">
                <a:solidFill>
                  <a:srgbClr val="000000"/>
                </a:solidFill>
                <a:latin typeface="Comic Sans MS" charset="0"/>
              </a:rPr>
              <a:t>For example, to root a phy</a:t>
            </a:r>
            <a:r>
              <a:rPr lang="en-US" sz="1600" b="0" dirty="0">
                <a:solidFill>
                  <a:srgbClr val="000000"/>
                </a:solidFill>
                <a:latin typeface="Times" charset="0"/>
              </a:rPr>
              <a:t>l</a:t>
            </a:r>
            <a:r>
              <a:rPr lang="en-US" sz="1800" b="0" dirty="0">
                <a:solidFill>
                  <a:srgbClr val="000000"/>
                </a:solidFill>
                <a:latin typeface="Comic Sans MS" charset="0"/>
              </a:rPr>
              <a:t>ogeny of birds, you could use the homologous characters from a reptile as </a:t>
            </a:r>
            <a:r>
              <a:rPr lang="en-US" sz="1800" b="0" dirty="0" err="1">
                <a:solidFill>
                  <a:srgbClr val="000000"/>
                </a:solidFill>
                <a:latin typeface="Comic Sans MS" charset="0"/>
              </a:rPr>
              <a:t>outgroup</a:t>
            </a:r>
            <a:r>
              <a:rPr lang="en-US" sz="1800" b="0" dirty="0">
                <a:solidFill>
                  <a:srgbClr val="000000"/>
                </a:solidFill>
                <a:latin typeface="Comic Sans MS" charset="0"/>
              </a:rPr>
              <a:t>; to find the root in a tree depicting the relations between different human mitochondria, you could use the mitochondria from chimpanzees or from Neanderthals as an </a:t>
            </a:r>
            <a:r>
              <a:rPr lang="en-US" sz="1800" b="0" dirty="0" err="1">
                <a:solidFill>
                  <a:srgbClr val="000000"/>
                </a:solidFill>
                <a:latin typeface="Comic Sans MS" charset="0"/>
              </a:rPr>
              <a:t>outgroup</a:t>
            </a:r>
            <a:r>
              <a:rPr lang="en-US" sz="1800" b="0" dirty="0">
                <a:solidFill>
                  <a:srgbClr val="000000"/>
                </a:solidFill>
                <a:latin typeface="Comic Sans MS" charset="0"/>
              </a:rPr>
              <a:t>; to root a phylogeny of alpha </a:t>
            </a:r>
            <a:r>
              <a:rPr lang="en-US" sz="1800" b="0" dirty="0" err="1">
                <a:solidFill>
                  <a:srgbClr val="000000"/>
                </a:solidFill>
                <a:latin typeface="Comic Sans MS" charset="0"/>
              </a:rPr>
              <a:t>hemoglobins</a:t>
            </a:r>
            <a:r>
              <a:rPr lang="en-US" sz="1800" b="0" dirty="0">
                <a:solidFill>
                  <a:srgbClr val="000000"/>
                </a:solidFill>
                <a:latin typeface="Comic Sans MS" charset="0"/>
              </a:rPr>
              <a:t> you could use a beta hemoglobin sequence, or a </a:t>
            </a:r>
            <a:r>
              <a:rPr lang="en-US" sz="1800" b="0" dirty="0" err="1">
                <a:solidFill>
                  <a:srgbClr val="000000"/>
                </a:solidFill>
                <a:latin typeface="Comic Sans MS" charset="0"/>
              </a:rPr>
              <a:t>myoglobin</a:t>
            </a:r>
            <a:r>
              <a:rPr lang="en-US" sz="1800" b="0" dirty="0">
                <a:solidFill>
                  <a:srgbClr val="000000"/>
                </a:solidFill>
                <a:latin typeface="Comic Sans MS" charset="0"/>
              </a:rPr>
              <a:t> sequence as </a:t>
            </a:r>
            <a:r>
              <a:rPr lang="en-US" sz="1800" b="0" dirty="0" err="1">
                <a:solidFill>
                  <a:srgbClr val="000000"/>
                </a:solidFill>
                <a:latin typeface="Comic Sans MS" charset="0"/>
              </a:rPr>
              <a:t>outgroup</a:t>
            </a:r>
            <a:r>
              <a:rPr lang="en-US" sz="1800" b="0" dirty="0">
                <a:solidFill>
                  <a:srgbClr val="000000"/>
                </a:solidFill>
                <a:latin typeface="Comic Sans MS" charset="0"/>
              </a:rPr>
              <a:t>.</a:t>
            </a:r>
          </a:p>
          <a:p>
            <a:pPr lvl="1"/>
            <a:endParaRPr lang="en-US" sz="1800" b="0" dirty="0">
              <a:solidFill>
                <a:srgbClr val="000000"/>
              </a:solidFill>
              <a:latin typeface="Comic Sans MS" charset="0"/>
            </a:endParaRPr>
          </a:p>
          <a:p>
            <a:r>
              <a:rPr lang="en-US" sz="1800" b="0" dirty="0">
                <a:solidFill>
                  <a:srgbClr val="000000"/>
                </a:solidFill>
                <a:latin typeface="Comic Sans MS" charset="0"/>
              </a:rPr>
              <a:t>Trees have a branching pa</a:t>
            </a:r>
            <a:r>
              <a:rPr lang="en-US" sz="1600" b="0" dirty="0">
                <a:solidFill>
                  <a:srgbClr val="000000"/>
                </a:solidFill>
                <a:latin typeface="Times" charset="0"/>
              </a:rPr>
              <a:t>t</a:t>
            </a:r>
            <a:r>
              <a:rPr lang="en-US" sz="1800" b="0" dirty="0">
                <a:solidFill>
                  <a:srgbClr val="000000"/>
                </a:solidFill>
                <a:latin typeface="Comic Sans MS" charset="0"/>
              </a:rPr>
              <a:t>tern (also called the </a:t>
            </a:r>
            <a:r>
              <a:rPr lang="en-US" sz="1800" dirty="0">
                <a:latin typeface="Comic Sans MS" charset="0"/>
              </a:rPr>
              <a:t>topology</a:t>
            </a:r>
            <a:r>
              <a:rPr lang="en-US" sz="1800" b="0" dirty="0">
                <a:solidFill>
                  <a:srgbClr val="000000"/>
                </a:solidFill>
                <a:latin typeface="Comic Sans MS" charset="0"/>
              </a:rPr>
              <a:t>), and </a:t>
            </a:r>
            <a:r>
              <a:rPr lang="en-US" sz="1800" dirty="0">
                <a:solidFill>
                  <a:srgbClr val="000000"/>
                </a:solidFill>
                <a:latin typeface="Comic Sans MS" charset="0"/>
              </a:rPr>
              <a:t>branch lengths</a:t>
            </a:r>
            <a:r>
              <a:rPr lang="en-US" sz="1800" b="0" dirty="0">
                <a:solidFill>
                  <a:srgbClr val="000000"/>
                </a:solidFill>
                <a:latin typeface="Comic Sans MS Bold" charset="0"/>
              </a:rPr>
              <a:t>. </a:t>
            </a:r>
          </a:p>
          <a:p>
            <a:endParaRPr lang="en-US" sz="1800" b="0" dirty="0">
              <a:solidFill>
                <a:srgbClr val="000000"/>
              </a:solidFill>
              <a:latin typeface="Comic Sans MS Bold" charset="0"/>
            </a:endParaRPr>
          </a:p>
          <a:p>
            <a:r>
              <a:rPr lang="en-US" sz="1800" b="0" dirty="0">
                <a:solidFill>
                  <a:srgbClr val="000000"/>
                </a:solidFill>
                <a:latin typeface="Comic Sans MS Bold" charset="0"/>
              </a:rPr>
              <a:t>Often </a:t>
            </a:r>
            <a:r>
              <a:rPr lang="en-US" sz="1800" b="0" dirty="0">
                <a:solidFill>
                  <a:srgbClr val="000000"/>
                </a:solidFill>
                <a:latin typeface="Comic Sans MS" charset="0"/>
              </a:rPr>
              <a:t>the branch lengths are ignored in depicting trees (these trees often are referred to as </a:t>
            </a:r>
            <a:r>
              <a:rPr lang="en-US" sz="1800" b="0" dirty="0" err="1">
                <a:solidFill>
                  <a:srgbClr val="000000"/>
                </a:solidFill>
                <a:latin typeface="Comic Sans MS" charset="0"/>
              </a:rPr>
              <a:t>cladograms</a:t>
            </a:r>
            <a:r>
              <a:rPr lang="en-US" sz="1800" b="0" dirty="0">
                <a:solidFill>
                  <a:srgbClr val="000000"/>
                </a:solidFill>
                <a:latin typeface="Comic Sans MS" charset="0"/>
              </a:rPr>
              <a:t> - note that </a:t>
            </a:r>
            <a:r>
              <a:rPr lang="en-US" sz="1800" b="0" dirty="0" err="1">
                <a:solidFill>
                  <a:srgbClr val="000000"/>
                </a:solidFill>
                <a:latin typeface="Comic Sans MS" charset="0"/>
              </a:rPr>
              <a:t>cladograms</a:t>
            </a:r>
            <a:r>
              <a:rPr lang="en-US" sz="1800" b="0" dirty="0">
                <a:solidFill>
                  <a:srgbClr val="000000"/>
                </a:solidFill>
                <a:latin typeface="Comic Sans MS" charset="0"/>
              </a:rPr>
              <a:t> should be considered rooted). </a:t>
            </a:r>
          </a:p>
          <a:p>
            <a:r>
              <a:rPr lang="en-US" sz="1800" b="0" dirty="0">
                <a:solidFill>
                  <a:srgbClr val="000000"/>
                </a:solidFill>
                <a:latin typeface="Comic Sans MS" charset="0"/>
              </a:rPr>
              <a:t>You can swap branches </a:t>
            </a:r>
            <a:r>
              <a:rPr lang="en-US" sz="1800" b="0" dirty="0">
                <a:latin typeface="Comic Sans MS" charset="0"/>
              </a:rPr>
              <a:t>attached to a node, and in an </a:t>
            </a:r>
            <a:r>
              <a:rPr lang="en-US" sz="1800" b="0" dirty="0" err="1">
                <a:latin typeface="Comic Sans MS" charset="0"/>
              </a:rPr>
              <a:t>unrooted</a:t>
            </a:r>
            <a:r>
              <a:rPr lang="en-US" sz="1800" b="0" dirty="0">
                <a:latin typeface="Comic Sans MS" charset="0"/>
              </a:rPr>
              <a:t> you can depict the tree as rooted in any branch you like without changing the tree.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0" y="0"/>
            <a:ext cx="9144000" cy="990600"/>
          </a:xfrm>
        </p:spPr>
        <p:txBody>
          <a:bodyPr/>
          <a:lstStyle/>
          <a:p>
            <a:r>
              <a:rPr lang="en-US"/>
              <a:t>Test:Which of these trees is different?</a:t>
            </a:r>
          </a:p>
        </p:txBody>
      </p:sp>
      <p:pic>
        <p:nvPicPr>
          <p:cNvPr id="339971" name="Picture 3" descr="trees"/>
          <p:cNvPicPr>
            <a:picLocks noChangeAspect="1" noChangeArrowheads="1"/>
          </p:cNvPicPr>
          <p:nvPr/>
        </p:nvPicPr>
        <p:blipFill>
          <a:blip r:embed="rId3"/>
          <a:srcRect/>
          <a:stretch>
            <a:fillRect/>
          </a:stretch>
        </p:blipFill>
        <p:spPr bwMode="auto">
          <a:xfrm>
            <a:off x="838200" y="838201"/>
            <a:ext cx="7467600" cy="4697413"/>
          </a:xfrm>
          <a:prstGeom prst="rect">
            <a:avLst/>
          </a:prstGeom>
          <a:noFill/>
        </p:spPr>
      </p:pic>
      <p:sp>
        <p:nvSpPr>
          <p:cNvPr id="339972" name="Text Box 4"/>
          <p:cNvSpPr txBox="1">
            <a:spLocks noChangeArrowheads="1"/>
          </p:cNvSpPr>
          <p:nvPr/>
        </p:nvSpPr>
        <p:spPr bwMode="auto">
          <a:xfrm>
            <a:off x="212724" y="5843588"/>
            <a:ext cx="2255504"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dirty="0"/>
              <a:t>More tests </a:t>
            </a:r>
            <a:r>
              <a:rPr lang="en-US" dirty="0">
                <a:hlinkClick r:id="rId4"/>
              </a:rPr>
              <a:t>here</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0995" name="Rectangle 3"/>
          <p:cNvSpPr>
            <a:spLocks noChangeArrowheads="1"/>
          </p:cNvSpPr>
          <p:nvPr/>
        </p:nvSpPr>
        <p:spPr bwMode="auto">
          <a:xfrm>
            <a:off x="0" y="654050"/>
            <a:ext cx="7994474" cy="1046428"/>
          </a:xfrm>
          <a:prstGeom prst="rect">
            <a:avLst/>
          </a:prstGeom>
          <a:noFill/>
          <a:ln w="9525">
            <a:noFill/>
            <a:miter lim="800000"/>
            <a:headEnd/>
            <a:tailEnd/>
          </a:ln>
          <a:effectLst/>
        </p:spPr>
        <p:txBody>
          <a:bodyPr wrap="none" lIns="91429" tIns="45714" rIns="91429" bIns="45714">
            <a:prstTxWarp prst="textNoShape">
              <a:avLst/>
            </a:prstTxWarp>
            <a:spAutoFit/>
          </a:bodyPr>
          <a:lstStyle/>
          <a:p>
            <a:pPr>
              <a:buFontTx/>
              <a:buChar char="•"/>
            </a:pPr>
            <a:r>
              <a:rPr lang="en-US" sz="2000" b="0" dirty="0">
                <a:solidFill>
                  <a:srgbClr val="000000"/>
                </a:solidFill>
                <a:latin typeface="Times" charset="0"/>
              </a:rPr>
              <a:t>Branches, splits, bipartitions</a:t>
            </a:r>
          </a:p>
          <a:p>
            <a:pPr>
              <a:buFontTx/>
              <a:buChar char="•"/>
            </a:pPr>
            <a:r>
              <a:rPr lang="en-US" sz="2000" b="0" dirty="0">
                <a:solidFill>
                  <a:srgbClr val="000000"/>
                </a:solidFill>
                <a:latin typeface="Times" charset="0"/>
              </a:rPr>
              <a:t>In a rooted tree: </a:t>
            </a:r>
            <a:r>
              <a:rPr lang="en-US" sz="2000" b="0" dirty="0" err="1" smtClean="0">
                <a:solidFill>
                  <a:srgbClr val="000000"/>
                </a:solidFill>
                <a:latin typeface="Times" charset="0"/>
              </a:rPr>
              <a:t>clades</a:t>
            </a:r>
            <a:r>
              <a:rPr lang="en-US" sz="2000" b="0" dirty="0" smtClean="0">
                <a:solidFill>
                  <a:srgbClr val="000000"/>
                </a:solidFill>
                <a:latin typeface="Times" charset="0"/>
              </a:rPr>
              <a:t> (for </a:t>
            </a:r>
            <a:r>
              <a:rPr lang="en-US" sz="2000" b="0" dirty="0" err="1" smtClean="0">
                <a:solidFill>
                  <a:srgbClr val="000000"/>
                </a:solidFill>
                <a:latin typeface="Times" charset="0"/>
              </a:rPr>
              <a:t>urooted</a:t>
            </a:r>
            <a:r>
              <a:rPr lang="en-US" sz="2000" b="0" dirty="0" smtClean="0">
                <a:solidFill>
                  <a:srgbClr val="000000"/>
                </a:solidFill>
                <a:latin typeface="Times" charset="0"/>
              </a:rPr>
              <a:t> trees sometimes the term </a:t>
            </a:r>
            <a:r>
              <a:rPr lang="en-US" sz="2000" b="0" dirty="0" err="1" smtClean="0">
                <a:solidFill>
                  <a:srgbClr val="000000"/>
                </a:solidFill>
                <a:latin typeface="Times" charset="0"/>
              </a:rPr>
              <a:t>clann</a:t>
            </a:r>
            <a:r>
              <a:rPr lang="en-US" sz="2000" b="0" dirty="0" smtClean="0">
                <a:solidFill>
                  <a:srgbClr val="000000"/>
                </a:solidFill>
                <a:latin typeface="Times" charset="0"/>
              </a:rPr>
              <a:t> is used)</a:t>
            </a:r>
          </a:p>
          <a:p>
            <a:pPr>
              <a:buFontTx/>
              <a:buChar char="•"/>
            </a:pPr>
            <a:r>
              <a:rPr lang="en-US" sz="2000" b="0" dirty="0">
                <a:solidFill>
                  <a:srgbClr val="000000"/>
                </a:solidFill>
                <a:latin typeface="Times" charset="0"/>
              </a:rPr>
              <a:t>Mono-, Para-, polyphyletic groups, </a:t>
            </a:r>
            <a:r>
              <a:rPr lang="en-US" sz="2000" b="0" dirty="0" err="1">
                <a:solidFill>
                  <a:srgbClr val="000000"/>
                </a:solidFill>
                <a:latin typeface="Times" charset="0"/>
              </a:rPr>
              <a:t>cladists</a:t>
            </a:r>
            <a:r>
              <a:rPr lang="en-US" sz="2000" b="0" dirty="0">
                <a:solidFill>
                  <a:srgbClr val="000000"/>
                </a:solidFill>
                <a:latin typeface="Times" charset="0"/>
              </a:rPr>
              <a:t> and a natural taxonomy</a:t>
            </a:r>
            <a:endParaRPr lang="en-US" sz="1600" b="0" dirty="0">
              <a:solidFill>
                <a:srgbClr val="000000"/>
              </a:solidFill>
              <a:latin typeface="Times" charset="0"/>
            </a:endParaRPr>
          </a:p>
        </p:txBody>
      </p:sp>
      <p:sp>
        <p:nvSpPr>
          <p:cNvPr id="340996" name="Rectangle 4"/>
          <p:cNvSpPr>
            <a:spLocks noGrp="1" noChangeArrowheads="1"/>
          </p:cNvSpPr>
          <p:nvPr>
            <p:ph type="title"/>
          </p:nvPr>
        </p:nvSpPr>
        <p:spPr>
          <a:xfrm>
            <a:off x="457200" y="0"/>
            <a:ext cx="7772400" cy="533400"/>
          </a:xfrm>
        </p:spPr>
        <p:txBody>
          <a:bodyPr/>
          <a:lstStyle/>
          <a:p>
            <a:r>
              <a:rPr lang="en-US"/>
              <a:t>Terminology</a:t>
            </a:r>
          </a:p>
        </p:txBody>
      </p:sp>
      <p:sp>
        <p:nvSpPr>
          <p:cNvPr id="341000" name="Text Box 8"/>
          <p:cNvSpPr txBox="1">
            <a:spLocks noChangeArrowheads="1"/>
          </p:cNvSpPr>
          <p:nvPr/>
        </p:nvSpPr>
        <p:spPr bwMode="auto">
          <a:xfrm>
            <a:off x="0" y="1754188"/>
            <a:ext cx="9144000" cy="3408614"/>
          </a:xfrm>
          <a:prstGeom prst="rect">
            <a:avLst/>
          </a:prstGeom>
          <a:noFill/>
          <a:ln w="9525">
            <a:noFill/>
            <a:miter lim="800000"/>
            <a:headEnd/>
            <a:tailEnd/>
          </a:ln>
          <a:effectLst/>
        </p:spPr>
        <p:txBody>
          <a:bodyPr lIns="91429" tIns="45714" rIns="91429" bIns="45714">
            <a:prstTxWarp prst="textNoShape">
              <a:avLst/>
            </a:prstTxWarp>
            <a:spAutoFit/>
          </a:bodyPr>
          <a:lstStyle/>
          <a:p>
            <a:pPr>
              <a:spcBef>
                <a:spcPts val="500"/>
              </a:spcBef>
              <a:spcAft>
                <a:spcPts val="500"/>
              </a:spcAft>
            </a:pPr>
            <a:r>
              <a:rPr lang="en-US" sz="1800" dirty="0">
                <a:latin typeface="Times" charset="0"/>
              </a:rPr>
              <a:t>The term </a:t>
            </a:r>
            <a:r>
              <a:rPr lang="en-US" sz="1800" dirty="0" err="1">
                <a:latin typeface="Times" charset="0"/>
              </a:rPr>
              <a:t>cladogram</a:t>
            </a:r>
            <a:r>
              <a:rPr lang="en-US" sz="1800" dirty="0">
                <a:latin typeface="Times" charset="0"/>
              </a:rPr>
              <a:t> refers to a strictly bifurcating diagram, where each </a:t>
            </a:r>
            <a:r>
              <a:rPr lang="en-US" sz="1800" dirty="0" err="1">
                <a:latin typeface="Times" charset="0"/>
              </a:rPr>
              <a:t>clade</a:t>
            </a:r>
            <a:r>
              <a:rPr lang="en-US" sz="1800" dirty="0">
                <a:latin typeface="Times" charset="0"/>
              </a:rPr>
              <a:t> is defined by a common ancestor that only gives rise to members of this </a:t>
            </a:r>
            <a:r>
              <a:rPr lang="en-US" sz="1800" dirty="0" err="1">
                <a:latin typeface="Times" charset="0"/>
              </a:rPr>
              <a:t>clade</a:t>
            </a:r>
            <a:r>
              <a:rPr lang="en-US" sz="1800" dirty="0">
                <a:latin typeface="Times" charset="0"/>
              </a:rPr>
              <a:t>. I.e., a </a:t>
            </a:r>
            <a:r>
              <a:rPr lang="en-US" sz="1800" dirty="0" err="1">
                <a:latin typeface="Times" charset="0"/>
              </a:rPr>
              <a:t>clade</a:t>
            </a:r>
            <a:r>
              <a:rPr lang="en-US" sz="1800" dirty="0">
                <a:latin typeface="Times" charset="0"/>
              </a:rPr>
              <a:t> is </a:t>
            </a:r>
            <a:r>
              <a:rPr lang="en-US" sz="1800" dirty="0">
                <a:solidFill>
                  <a:srgbClr val="CC0033"/>
                </a:solidFill>
                <a:latin typeface="Times" charset="0"/>
              </a:rPr>
              <a:t>monophyletic</a:t>
            </a:r>
            <a:r>
              <a:rPr lang="en-US" sz="1800" dirty="0">
                <a:latin typeface="Times" charset="0"/>
              </a:rPr>
              <a:t> (derived from one ancestor) as opposed to </a:t>
            </a:r>
            <a:r>
              <a:rPr lang="en-US" sz="1800" dirty="0">
                <a:solidFill>
                  <a:srgbClr val="CC0033"/>
                </a:solidFill>
                <a:latin typeface="Times" charset="0"/>
              </a:rPr>
              <a:t>polyphyletic</a:t>
            </a:r>
            <a:r>
              <a:rPr lang="en-US" sz="1800" dirty="0">
                <a:latin typeface="Times" charset="0"/>
              </a:rPr>
              <a:t> (derived from many ancestors).  </a:t>
            </a:r>
            <a:r>
              <a:rPr lang="en-US" sz="1800" dirty="0" smtClean="0">
                <a:latin typeface="Times" charset="0"/>
              </a:rPr>
              <a:t>(Note: </a:t>
            </a:r>
            <a:r>
              <a:rPr lang="en-US" sz="1800" dirty="0">
                <a:latin typeface="Times" charset="0"/>
              </a:rPr>
              <a:t>you</a:t>
            </a:r>
            <a:r>
              <a:rPr lang="en-US" sz="1800" dirty="0" smtClean="0">
                <a:latin typeface="Times" charset="0"/>
              </a:rPr>
              <a:t> do need </a:t>
            </a:r>
            <a:r>
              <a:rPr lang="en-US" sz="1800" dirty="0">
                <a:latin typeface="Times" charset="0"/>
              </a:rPr>
              <a:t>to know where the root is!)</a:t>
            </a:r>
            <a:endParaRPr lang="en-US" sz="1800" b="0" dirty="0">
              <a:latin typeface="Times" charset="0"/>
            </a:endParaRPr>
          </a:p>
          <a:p>
            <a:pPr>
              <a:spcBef>
                <a:spcPts val="500"/>
              </a:spcBef>
              <a:spcAft>
                <a:spcPts val="500"/>
              </a:spcAft>
            </a:pPr>
            <a:r>
              <a:rPr lang="en-US" sz="1800" dirty="0">
                <a:latin typeface="Times" charset="0"/>
              </a:rPr>
              <a:t>A </a:t>
            </a:r>
            <a:r>
              <a:rPr lang="en-US" sz="1800" dirty="0" err="1">
                <a:latin typeface="Times" charset="0"/>
              </a:rPr>
              <a:t>clade</a:t>
            </a:r>
            <a:r>
              <a:rPr lang="en-US" sz="1800" dirty="0">
                <a:latin typeface="Times" charset="0"/>
              </a:rPr>
              <a:t> is recognized and defined by </a:t>
            </a:r>
            <a:r>
              <a:rPr lang="en-US" sz="1800" dirty="0">
                <a:solidFill>
                  <a:srgbClr val="0000FF"/>
                </a:solidFill>
                <a:latin typeface="Times" charset="0"/>
              </a:rPr>
              <a:t>shared derived characters </a:t>
            </a:r>
            <a:r>
              <a:rPr lang="en-US" sz="1800" dirty="0">
                <a:latin typeface="Times" charset="0"/>
              </a:rPr>
              <a:t>(=</a:t>
            </a:r>
            <a:r>
              <a:rPr lang="en-US" sz="1800" dirty="0">
                <a:solidFill>
                  <a:srgbClr val="CC0033"/>
                </a:solidFill>
                <a:latin typeface="Times" charset="0"/>
              </a:rPr>
              <a:t> </a:t>
            </a:r>
            <a:r>
              <a:rPr lang="en-US" sz="1800" dirty="0" err="1">
                <a:solidFill>
                  <a:srgbClr val="CC0033"/>
                </a:solidFill>
                <a:latin typeface="Times" charset="0"/>
              </a:rPr>
              <a:t>synapomorphies</a:t>
            </a:r>
            <a:r>
              <a:rPr lang="en-US" sz="1800" dirty="0">
                <a:latin typeface="Times" charset="0"/>
              </a:rPr>
              <a:t>). </a:t>
            </a:r>
            <a:r>
              <a:rPr lang="en-US" sz="1800" dirty="0">
                <a:solidFill>
                  <a:srgbClr val="0000FF"/>
                </a:solidFill>
                <a:latin typeface="Times" charset="0"/>
              </a:rPr>
              <a:t>Shared primitive characters</a:t>
            </a:r>
            <a:r>
              <a:rPr lang="en-US" sz="1800" dirty="0">
                <a:latin typeface="Times" charset="0"/>
              </a:rPr>
              <a:t> (= </a:t>
            </a:r>
            <a:r>
              <a:rPr lang="en-US" sz="1800" dirty="0" err="1">
                <a:solidFill>
                  <a:srgbClr val="CC0033"/>
                </a:solidFill>
                <a:latin typeface="Times" charset="0"/>
              </a:rPr>
              <a:t>sympleisiomorphies</a:t>
            </a:r>
            <a:r>
              <a:rPr lang="en-US" sz="1800" dirty="0">
                <a:solidFill>
                  <a:srgbClr val="CC0033"/>
                </a:solidFill>
                <a:latin typeface="Times" charset="0"/>
              </a:rPr>
              <a:t> , </a:t>
            </a:r>
            <a:r>
              <a:rPr lang="en-US" sz="1800" dirty="0" err="1">
                <a:solidFill>
                  <a:srgbClr val="333333"/>
                </a:solidFill>
                <a:latin typeface="Times" charset="0"/>
              </a:rPr>
              <a:t>aternativie</a:t>
            </a:r>
            <a:r>
              <a:rPr lang="en-US" sz="1800" dirty="0">
                <a:solidFill>
                  <a:srgbClr val="333333"/>
                </a:solidFill>
                <a:latin typeface="Times" charset="0"/>
              </a:rPr>
              <a:t> spelling is </a:t>
            </a:r>
            <a:r>
              <a:rPr lang="en-US" sz="1800" dirty="0" err="1">
                <a:solidFill>
                  <a:srgbClr val="333333"/>
                </a:solidFill>
                <a:latin typeface="Times" charset="0"/>
              </a:rPr>
              <a:t>symplesiomorphies</a:t>
            </a:r>
            <a:r>
              <a:rPr lang="en-US" sz="1800" dirty="0">
                <a:latin typeface="Times" charset="0"/>
              </a:rPr>
              <a:t>) do not define a </a:t>
            </a:r>
            <a:r>
              <a:rPr lang="en-US" sz="1800" dirty="0" err="1">
                <a:latin typeface="Times" charset="0"/>
              </a:rPr>
              <a:t>clade</a:t>
            </a:r>
            <a:r>
              <a:rPr lang="en-US" sz="1800" dirty="0">
                <a:latin typeface="Times" charset="0"/>
              </a:rPr>
              <a:t>. (see in class example drawing ala </a:t>
            </a:r>
            <a:r>
              <a:rPr lang="en-US" sz="1800" dirty="0" err="1">
                <a:latin typeface="Times" charset="0"/>
              </a:rPr>
              <a:t>Hennig</a:t>
            </a:r>
            <a:r>
              <a:rPr lang="en-US" sz="1800" dirty="0">
                <a:latin typeface="Times" charset="0"/>
              </a:rPr>
              <a:t>). </a:t>
            </a:r>
            <a:endParaRPr lang="en-US" sz="1800" b="0" dirty="0">
              <a:latin typeface="Times" charset="0"/>
            </a:endParaRPr>
          </a:p>
          <a:p>
            <a:pPr>
              <a:spcBef>
                <a:spcPts val="500"/>
              </a:spcBef>
              <a:spcAft>
                <a:spcPts val="500"/>
              </a:spcAft>
            </a:pPr>
            <a:r>
              <a:rPr lang="en-US" sz="1800" dirty="0">
                <a:latin typeface="Times" charset="0"/>
              </a:rPr>
              <a:t>To use these terms you need to have </a:t>
            </a:r>
            <a:r>
              <a:rPr lang="en-US" sz="1800" dirty="0">
                <a:solidFill>
                  <a:srgbClr val="CC0033"/>
                </a:solidFill>
                <a:latin typeface="Times" charset="0"/>
              </a:rPr>
              <a:t>polarized characters</a:t>
            </a:r>
            <a:r>
              <a:rPr lang="en-US" sz="1800" dirty="0">
                <a:latin typeface="Times" charset="0"/>
              </a:rPr>
              <a:t>; for most molecular characters you don't know which state is primitive and which is derived (exceptions:....). </a:t>
            </a:r>
            <a:br>
              <a:rPr lang="en-US" sz="1800" dirty="0">
                <a:latin typeface="Times" charset="0"/>
              </a:rPr>
            </a:br>
            <a:r>
              <a:rPr lang="en-US" sz="1800" dirty="0">
                <a:latin typeface="Times" charset="0"/>
              </a:rPr>
              <a:t/>
            </a:r>
            <a:br>
              <a:rPr lang="en-US" sz="1800" dirty="0">
                <a:latin typeface="Times" charset="0"/>
              </a:rPr>
            </a:br>
            <a:endParaRPr lang="en-US" sz="1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2019" name="Rectangle 3"/>
          <p:cNvSpPr>
            <a:spLocks noGrp="1" noChangeArrowheads="1"/>
          </p:cNvSpPr>
          <p:nvPr>
            <p:ph type="title"/>
          </p:nvPr>
        </p:nvSpPr>
        <p:spPr>
          <a:xfrm>
            <a:off x="457200" y="0"/>
            <a:ext cx="7772400" cy="533400"/>
          </a:xfrm>
        </p:spPr>
        <p:txBody>
          <a:bodyPr/>
          <a:lstStyle/>
          <a:p>
            <a:r>
              <a:rPr lang="en-US"/>
              <a:t>Terminology</a:t>
            </a:r>
          </a:p>
        </p:txBody>
      </p:sp>
      <p:sp>
        <p:nvSpPr>
          <p:cNvPr id="342020" name="Text Box 4"/>
          <p:cNvSpPr txBox="1">
            <a:spLocks noChangeArrowheads="1"/>
          </p:cNvSpPr>
          <p:nvPr/>
        </p:nvSpPr>
        <p:spPr bwMode="auto">
          <a:xfrm>
            <a:off x="152400" y="1143000"/>
            <a:ext cx="8763000" cy="4878247"/>
          </a:xfrm>
          <a:prstGeom prst="rect">
            <a:avLst/>
          </a:prstGeom>
          <a:noFill/>
          <a:ln w="9525">
            <a:noFill/>
            <a:miter lim="800000"/>
            <a:headEnd/>
            <a:tailEnd/>
          </a:ln>
          <a:effectLst/>
        </p:spPr>
        <p:txBody>
          <a:bodyPr lIns="91429" tIns="45714" rIns="91429" bIns="45714">
            <a:prstTxWarp prst="textNoShape">
              <a:avLst/>
            </a:prstTxWarp>
            <a:spAutoFit/>
          </a:bodyPr>
          <a:lstStyle/>
          <a:p>
            <a:pPr>
              <a:spcBef>
                <a:spcPts val="500"/>
              </a:spcBef>
              <a:spcAft>
                <a:spcPts val="500"/>
              </a:spcAft>
            </a:pPr>
            <a:r>
              <a:rPr lang="en-US" sz="1800" dirty="0">
                <a:latin typeface="Times" charset="0"/>
              </a:rPr>
              <a:t>Related terms: </a:t>
            </a:r>
            <a:br>
              <a:rPr lang="en-US" sz="1800" dirty="0">
                <a:latin typeface="Times" charset="0"/>
              </a:rPr>
            </a:br>
            <a:r>
              <a:rPr lang="en-US" sz="1800" dirty="0" err="1">
                <a:solidFill>
                  <a:srgbClr val="CC0033"/>
                </a:solidFill>
                <a:latin typeface="Times" charset="0"/>
              </a:rPr>
              <a:t>autapomorphy</a:t>
            </a:r>
            <a:r>
              <a:rPr lang="en-US" sz="1800" dirty="0">
                <a:latin typeface="Times" charset="0"/>
              </a:rPr>
              <a:t> = a derived character that is only present in one group; an </a:t>
            </a:r>
            <a:r>
              <a:rPr lang="en-US" sz="1800" dirty="0" err="1">
                <a:latin typeface="Times" charset="0"/>
              </a:rPr>
              <a:t>autapomorphic</a:t>
            </a:r>
            <a:r>
              <a:rPr lang="en-US" sz="1800" dirty="0">
                <a:latin typeface="Times" charset="0"/>
              </a:rPr>
              <a:t> character does not tell us anything about the relationship of the group that has this character </a:t>
            </a:r>
            <a:r>
              <a:rPr lang="en-US" sz="1800" dirty="0" err="1">
                <a:latin typeface="Times" charset="0"/>
              </a:rPr>
              <a:t>ot</a:t>
            </a:r>
            <a:r>
              <a:rPr lang="en-US" sz="1800" dirty="0">
                <a:latin typeface="Times" charset="0"/>
              </a:rPr>
              <a:t> other groups.</a:t>
            </a:r>
            <a:r>
              <a:rPr lang="en-US" sz="1800" dirty="0">
                <a:solidFill>
                  <a:srgbClr val="CC0033"/>
                </a:solidFill>
                <a:latin typeface="Times" charset="0"/>
              </a:rPr>
              <a:t> </a:t>
            </a:r>
          </a:p>
          <a:p>
            <a:pPr>
              <a:spcBef>
                <a:spcPts val="500"/>
              </a:spcBef>
              <a:spcAft>
                <a:spcPts val="500"/>
              </a:spcAft>
            </a:pPr>
            <a:r>
              <a:rPr lang="en-US" sz="1800" dirty="0" err="1">
                <a:solidFill>
                  <a:srgbClr val="CC0033"/>
                </a:solidFill>
                <a:latin typeface="Times" charset="0"/>
              </a:rPr>
              <a:t>homoplasy</a:t>
            </a:r>
            <a:r>
              <a:rPr lang="en-US" sz="1800" dirty="0">
                <a:latin typeface="Times" charset="0"/>
              </a:rPr>
              <a:t> = a derived character that was derived twice independently (convergent evolution). </a:t>
            </a:r>
            <a:r>
              <a:rPr lang="en-US" sz="1800" i="1" dirty="0">
                <a:latin typeface="Times" charset="0"/>
              </a:rPr>
              <a:t>Note that the characters in question might still be homologous (e.g. a position in a sequence alignment, </a:t>
            </a:r>
            <a:r>
              <a:rPr lang="en-US" sz="1800" i="1" dirty="0" err="1">
                <a:latin typeface="Times" charset="0"/>
              </a:rPr>
              <a:t>frontlimbs</a:t>
            </a:r>
            <a:r>
              <a:rPr lang="en-US" sz="1800" i="1" dirty="0">
                <a:latin typeface="Times" charset="0"/>
              </a:rPr>
              <a:t> turned into wings in birds and bats). </a:t>
            </a:r>
            <a:endParaRPr lang="en-US" sz="1800" dirty="0">
              <a:solidFill>
                <a:srgbClr val="CC0033"/>
              </a:solidFill>
              <a:latin typeface="Times" charset="0"/>
            </a:endParaRPr>
          </a:p>
          <a:p>
            <a:pPr>
              <a:spcBef>
                <a:spcPts val="500"/>
              </a:spcBef>
              <a:spcAft>
                <a:spcPts val="500"/>
              </a:spcAft>
            </a:pPr>
            <a:r>
              <a:rPr lang="en-US" sz="1800" dirty="0">
                <a:solidFill>
                  <a:srgbClr val="CC0033"/>
                </a:solidFill>
                <a:latin typeface="Times" charset="0"/>
              </a:rPr>
              <a:t>paraphyletic</a:t>
            </a:r>
            <a:r>
              <a:rPr lang="en-US" sz="1800" dirty="0">
                <a:latin typeface="Times" charset="0"/>
              </a:rPr>
              <a:t> = a taxonomic group that is defined by a common ancestor, however, the common ancestor of this group also has </a:t>
            </a:r>
            <a:r>
              <a:rPr lang="en-US" sz="1800" dirty="0" err="1">
                <a:latin typeface="Times" charset="0"/>
              </a:rPr>
              <a:t>decendants</a:t>
            </a:r>
            <a:r>
              <a:rPr lang="en-US" sz="1800" dirty="0">
                <a:latin typeface="Times" charset="0"/>
              </a:rPr>
              <a:t> that do not belong to this taxonomic group. Many </a:t>
            </a:r>
            <a:r>
              <a:rPr lang="en-US" sz="1800" dirty="0" err="1">
                <a:latin typeface="Times" charset="0"/>
              </a:rPr>
              <a:t>systematists</a:t>
            </a:r>
            <a:r>
              <a:rPr lang="en-US" sz="1800" dirty="0">
                <a:latin typeface="Times" charset="0"/>
              </a:rPr>
              <a:t> despise paraphyletic groups (and consider them to be polyphyletic). Examples for paraphyletic groups are reptiles and </a:t>
            </a:r>
            <a:r>
              <a:rPr lang="en-US" sz="1800" dirty="0" err="1">
                <a:latin typeface="Times" charset="0"/>
              </a:rPr>
              <a:t>protists</a:t>
            </a:r>
            <a:r>
              <a:rPr lang="en-US" sz="1800" dirty="0">
                <a:latin typeface="Times" charset="0"/>
              </a:rPr>
              <a:t>. Many consider the </a:t>
            </a:r>
            <a:r>
              <a:rPr lang="en-US" sz="1800" dirty="0" err="1">
                <a:latin typeface="Times" charset="0"/>
              </a:rPr>
              <a:t>archaea</a:t>
            </a:r>
            <a:r>
              <a:rPr lang="en-US" sz="1800" dirty="0">
                <a:latin typeface="Times" charset="0"/>
              </a:rPr>
              <a:t> to be paraphyletic as well.</a:t>
            </a:r>
            <a:endParaRPr lang="en-US" sz="1800" dirty="0">
              <a:solidFill>
                <a:srgbClr val="CC0033"/>
              </a:solidFill>
              <a:latin typeface="Times" charset="0"/>
            </a:endParaRPr>
          </a:p>
          <a:p>
            <a:pPr>
              <a:spcBef>
                <a:spcPts val="500"/>
              </a:spcBef>
              <a:spcAft>
                <a:spcPts val="500"/>
              </a:spcAft>
            </a:pPr>
            <a:r>
              <a:rPr lang="en-US" sz="1800" dirty="0" err="1">
                <a:solidFill>
                  <a:srgbClr val="CC0033"/>
                </a:solidFill>
                <a:latin typeface="Times" charset="0"/>
              </a:rPr>
              <a:t>holophyletic</a:t>
            </a:r>
            <a:r>
              <a:rPr lang="en-US" sz="1800" dirty="0">
                <a:latin typeface="Times" charset="0"/>
              </a:rPr>
              <a:t> = same as above, but the common ancestor gave rise only to members of the group. </a:t>
            </a:r>
            <a:endParaRPr lang="en-US" sz="1800" b="0" dirty="0">
              <a:latin typeface="Times" charset="0"/>
            </a:endParaRPr>
          </a:p>
          <a:p>
            <a:endParaRPr lang="en-US" sz="1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a:xfrm>
            <a:off x="228600" y="0"/>
            <a:ext cx="8229600" cy="1295400"/>
          </a:xfrm>
        </p:spPr>
        <p:txBody>
          <a:bodyPr/>
          <a:lstStyle/>
          <a:p>
            <a:pPr algn="l"/>
            <a:r>
              <a:rPr lang="en-US"/>
              <a:t>homology</a:t>
            </a:r>
            <a:br>
              <a:rPr lang="en-US"/>
            </a:br>
            <a:endParaRPr lang="en-US"/>
          </a:p>
        </p:txBody>
      </p:sp>
      <p:sp>
        <p:nvSpPr>
          <p:cNvPr id="345091" name="Rectangle 3"/>
          <p:cNvSpPr>
            <a:spLocks noChangeArrowheads="1"/>
          </p:cNvSpPr>
          <p:nvPr/>
        </p:nvSpPr>
        <p:spPr bwMode="auto">
          <a:xfrm>
            <a:off x="304800" y="533401"/>
            <a:ext cx="8534400" cy="1200316"/>
          </a:xfrm>
          <a:prstGeom prst="rect">
            <a:avLst/>
          </a:prstGeom>
          <a:noFill/>
          <a:ln w="9525">
            <a:noFill/>
            <a:miter lim="800000"/>
            <a:headEnd/>
            <a:tailEnd/>
          </a:ln>
          <a:effectLst/>
        </p:spPr>
        <p:txBody>
          <a:bodyPr lIns="91429" tIns="45714" rIns="91429" bIns="45714">
            <a:prstTxWarp prst="textNoShape">
              <a:avLst/>
            </a:prstTxWarp>
            <a:spAutoFit/>
          </a:bodyPr>
          <a:lstStyle/>
          <a:p>
            <a:r>
              <a:rPr lang="en-US" b="0">
                <a:solidFill>
                  <a:srgbClr val="009900"/>
                </a:solidFill>
                <a:latin typeface="Comic Sans MS" charset="0"/>
              </a:rPr>
              <a:t>Two sequences are homologous, if there existed an ancestral molecule in the past that is ancestral to both of the sequences</a:t>
            </a:r>
            <a:r>
              <a:rPr lang="en-US" b="0"/>
              <a:t> </a:t>
            </a:r>
          </a:p>
        </p:txBody>
      </p:sp>
      <p:sp>
        <p:nvSpPr>
          <p:cNvPr id="345092" name="Rectangle 4"/>
          <p:cNvSpPr>
            <a:spLocks noChangeArrowheads="1"/>
          </p:cNvSpPr>
          <p:nvPr/>
        </p:nvSpPr>
        <p:spPr bwMode="auto">
          <a:xfrm>
            <a:off x="0" y="1711325"/>
            <a:ext cx="9144000" cy="600152"/>
          </a:xfrm>
          <a:prstGeom prst="rect">
            <a:avLst/>
          </a:prstGeom>
          <a:noFill/>
          <a:ln w="9525">
            <a:noFill/>
            <a:miter lim="800000"/>
            <a:headEnd/>
            <a:tailEnd/>
          </a:ln>
          <a:effectLst/>
        </p:spPr>
        <p:txBody>
          <a:bodyPr lIns="91429" tIns="45714" rIns="91429" bIns="45714">
            <a:prstTxWarp prst="textNoShape">
              <a:avLst/>
            </a:prstTxWarp>
            <a:spAutoFit/>
          </a:bodyPr>
          <a:lstStyle/>
          <a:p>
            <a:endParaRPr lang="en-US" sz="900" b="0" dirty="0"/>
          </a:p>
          <a:p>
            <a:pPr eaLnBrk="0" hangingPunct="0"/>
            <a:endParaRPr lang="en-US" b="0" dirty="0"/>
          </a:p>
        </p:txBody>
      </p:sp>
      <p:sp>
        <p:nvSpPr>
          <p:cNvPr id="345093" name="Rectangle 5"/>
          <p:cNvSpPr>
            <a:spLocks noChangeArrowheads="1"/>
          </p:cNvSpPr>
          <p:nvPr/>
        </p:nvSpPr>
        <p:spPr bwMode="auto">
          <a:xfrm>
            <a:off x="190500" y="1752601"/>
            <a:ext cx="8763000" cy="5001358"/>
          </a:xfrm>
          <a:prstGeom prst="rect">
            <a:avLst/>
          </a:prstGeom>
          <a:noFill/>
          <a:ln w="9525">
            <a:noFill/>
            <a:miter lim="800000"/>
            <a:headEnd/>
            <a:tailEnd/>
          </a:ln>
          <a:effectLst/>
        </p:spPr>
        <p:txBody>
          <a:bodyPr lIns="91429" tIns="45714" rIns="91429" bIns="45714">
            <a:prstTxWarp prst="textNoShape">
              <a:avLst/>
            </a:prstTxWarp>
            <a:spAutoFit/>
          </a:bodyPr>
          <a:lstStyle/>
          <a:p>
            <a:pPr>
              <a:spcBef>
                <a:spcPct val="50000"/>
              </a:spcBef>
            </a:pPr>
            <a:r>
              <a:rPr lang="en-US" sz="2000" b="0" dirty="0">
                <a:latin typeface="Comic Sans MS" charset="0"/>
              </a:rPr>
              <a:t>Types of Homology</a:t>
            </a:r>
            <a:endParaRPr lang="en-US" sz="1400" i="1" dirty="0">
              <a:latin typeface="Comic Sans MS" charset="0"/>
            </a:endParaRPr>
          </a:p>
          <a:p>
            <a:pPr>
              <a:spcBef>
                <a:spcPct val="50000"/>
              </a:spcBef>
            </a:pPr>
            <a:r>
              <a:rPr lang="en-US" sz="1600" i="1" dirty="0">
                <a:latin typeface="Comic Sans MS" charset="0"/>
              </a:rPr>
              <a:t>Orthologs</a:t>
            </a:r>
            <a:r>
              <a:rPr lang="en-US" sz="1600" dirty="0">
                <a:latin typeface="Comic Sans MS" charset="0"/>
              </a:rPr>
              <a:t>:</a:t>
            </a:r>
            <a:r>
              <a:rPr lang="en-US" sz="1600" b="0" dirty="0">
                <a:latin typeface="Comic Sans MS" charset="0"/>
              </a:rPr>
              <a:t> “deepest” bifurcation in molecular tree reflects speciation. </a:t>
            </a:r>
            <a:br>
              <a:rPr lang="en-US" sz="1600" b="0" dirty="0">
                <a:latin typeface="Comic Sans MS" charset="0"/>
              </a:rPr>
            </a:br>
            <a:r>
              <a:rPr lang="en-US" sz="1600" b="0" dirty="0">
                <a:latin typeface="Comic Sans MS" charset="0"/>
              </a:rPr>
              <a:t>These are the molecules people interested in the taxonomic classification of organisms want to study.</a:t>
            </a:r>
            <a:endParaRPr lang="en-US" sz="1600" b="0" dirty="0"/>
          </a:p>
          <a:p>
            <a:pPr eaLnBrk="0" hangingPunct="0">
              <a:spcBef>
                <a:spcPct val="50000"/>
              </a:spcBef>
            </a:pPr>
            <a:r>
              <a:rPr lang="en-US" sz="1600" i="1" dirty="0">
                <a:latin typeface="Comic Sans MS" charset="0"/>
              </a:rPr>
              <a:t>Paralogs</a:t>
            </a:r>
            <a:r>
              <a:rPr lang="en-US" sz="1600" dirty="0">
                <a:latin typeface="Comic Sans MS" charset="0"/>
              </a:rPr>
              <a:t>:</a:t>
            </a:r>
            <a:r>
              <a:rPr lang="en-US" sz="1600" b="0" dirty="0">
                <a:latin typeface="Comic Sans MS" charset="0"/>
              </a:rPr>
              <a:t> “deepest” bifurcation in molecular tree reflects gene duplication. The study of paralogs and their distribution in genomes provides clues on the way genomes evolved. </a:t>
            </a:r>
            <a:br>
              <a:rPr lang="en-US" sz="1600" b="0" dirty="0">
                <a:latin typeface="Comic Sans MS" charset="0"/>
              </a:rPr>
            </a:br>
            <a:r>
              <a:rPr lang="en-US" sz="1600" b="0" dirty="0">
                <a:latin typeface="Comic Sans MS" charset="0"/>
              </a:rPr>
              <a:t>Gen and genome duplication have emerged as the most important pathway to molecular innovation, including the evolution of developmental pathways. </a:t>
            </a:r>
            <a:endParaRPr lang="en-US" sz="1600" b="0" dirty="0"/>
          </a:p>
          <a:p>
            <a:pPr eaLnBrk="0" hangingPunct="0">
              <a:spcBef>
                <a:spcPct val="50000"/>
              </a:spcBef>
            </a:pPr>
            <a:r>
              <a:rPr lang="en-US" sz="1600" i="1" dirty="0" err="1">
                <a:latin typeface="Comic Sans MS" charset="0"/>
              </a:rPr>
              <a:t>Xenologs</a:t>
            </a:r>
            <a:r>
              <a:rPr lang="en-US" sz="1600" dirty="0">
                <a:latin typeface="Comic Sans MS" charset="0"/>
              </a:rPr>
              <a:t>:</a:t>
            </a:r>
            <a:r>
              <a:rPr lang="en-US" sz="1600" b="0" dirty="0">
                <a:latin typeface="Comic Sans MS" charset="0"/>
              </a:rPr>
              <a:t> gene was obtained by organism through horizontal transfer. The classic example for </a:t>
            </a:r>
            <a:r>
              <a:rPr lang="en-US" sz="1600" b="0" dirty="0" err="1">
                <a:latin typeface="Comic Sans MS" charset="0"/>
              </a:rPr>
              <a:t>Xenologs</a:t>
            </a:r>
            <a:r>
              <a:rPr lang="en-US" sz="1600" b="0" dirty="0">
                <a:latin typeface="Comic Sans MS" charset="0"/>
              </a:rPr>
              <a:t> are antibiotic resistance genes, but the history of many other molecules also fits into this category: </a:t>
            </a:r>
            <a:r>
              <a:rPr lang="en-US" sz="1600" b="0" dirty="0" err="1">
                <a:latin typeface="Comic Sans MS" charset="0"/>
              </a:rPr>
              <a:t>inteins</a:t>
            </a:r>
            <a:r>
              <a:rPr lang="en-US" sz="1600" b="0" dirty="0">
                <a:latin typeface="Comic Sans MS" charset="0"/>
              </a:rPr>
              <a:t>, </a:t>
            </a:r>
            <a:r>
              <a:rPr lang="en-US" sz="1600" b="0" dirty="0" err="1">
                <a:latin typeface="Comic Sans MS" charset="0"/>
              </a:rPr>
              <a:t>selfsplicing</a:t>
            </a:r>
            <a:r>
              <a:rPr lang="en-US" sz="1600" b="0" dirty="0">
                <a:latin typeface="Comic Sans MS" charset="0"/>
              </a:rPr>
              <a:t> introns, transposable elements, ion pumps, other transporters, </a:t>
            </a:r>
            <a:endParaRPr lang="en-US" sz="1600" b="0" dirty="0"/>
          </a:p>
          <a:p>
            <a:pPr eaLnBrk="0" hangingPunct="0">
              <a:spcBef>
                <a:spcPct val="50000"/>
              </a:spcBef>
            </a:pPr>
            <a:r>
              <a:rPr lang="en-US" sz="1600" i="1" dirty="0" err="1">
                <a:latin typeface="Comic Sans MS" charset="0"/>
              </a:rPr>
              <a:t>Synologs</a:t>
            </a:r>
            <a:r>
              <a:rPr lang="en-US" sz="1600" b="0" dirty="0">
                <a:latin typeface="Comic Sans MS" charset="0"/>
              </a:rPr>
              <a:t>: genes ended up in one organism through fusion of lineages. The paradigm are genes that were transferred into the eukaryotic cell together with the endosymbionts that evolved into mitochondria and plastids </a:t>
            </a:r>
            <a:br>
              <a:rPr lang="en-US" sz="1600" b="0" dirty="0">
                <a:latin typeface="Comic Sans MS" charset="0"/>
              </a:rPr>
            </a:br>
            <a:r>
              <a:rPr lang="en-US" sz="1600" b="0" i="1" dirty="0">
                <a:latin typeface="Comic Sans MS" charset="0"/>
              </a:rPr>
              <a:t>(the -logs are often spelled with "</a:t>
            </a:r>
            <a:r>
              <a:rPr lang="en-US" sz="1600" b="0" i="1" dirty="0" err="1">
                <a:latin typeface="Comic Sans MS" charset="0"/>
              </a:rPr>
              <a:t>ue</a:t>
            </a:r>
            <a:r>
              <a:rPr lang="en-US" sz="1600" b="0" i="1" dirty="0">
                <a:latin typeface="Comic Sans MS" charset="0"/>
              </a:rPr>
              <a:t>" like in </a:t>
            </a:r>
            <a:r>
              <a:rPr lang="en-US" sz="1600" b="0" i="1" dirty="0" err="1">
                <a:latin typeface="Comic Sans MS" charset="0"/>
              </a:rPr>
              <a:t>orthologues</a:t>
            </a:r>
            <a:r>
              <a:rPr lang="en-US" sz="1600" b="0" i="1" dirty="0">
                <a:latin typeface="Comic Sans MS" charset="0"/>
              </a:rPr>
              <a:t>)</a:t>
            </a:r>
            <a:endParaRPr lang="en-US" sz="1600" b="0" dirty="0"/>
          </a:p>
          <a:p>
            <a:pPr eaLnBrk="0" hangingPunct="0">
              <a:spcBef>
                <a:spcPct val="50000"/>
              </a:spcBef>
            </a:pPr>
            <a:r>
              <a:rPr lang="en-US" sz="1400" b="0" dirty="0">
                <a:latin typeface="Comic Sans MS" charset="0"/>
              </a:rPr>
              <a:t>see Fitch's article in </a:t>
            </a:r>
            <a:r>
              <a:rPr lang="en-US" sz="1400" b="0" dirty="0">
                <a:latin typeface="Comic Sans MS" charset="0"/>
                <a:hlinkClick r:id="rId3"/>
              </a:rPr>
              <a:t>TIG 2000 </a:t>
            </a:r>
            <a:r>
              <a:rPr lang="en-US" sz="1400" b="0" dirty="0">
                <a:latin typeface="Comic Sans MS" charset="0"/>
              </a:rPr>
              <a:t>for more discussion.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0" y="0"/>
            <a:ext cx="7772400" cy="1143000"/>
          </a:xfrm>
        </p:spPr>
        <p:txBody>
          <a:bodyPr/>
          <a:lstStyle/>
          <a:p>
            <a:r>
              <a:rPr lang="en-US"/>
              <a:t>Trees – what might they mean?  </a:t>
            </a:r>
          </a:p>
        </p:txBody>
      </p:sp>
      <p:sp>
        <p:nvSpPr>
          <p:cNvPr id="220163" name="Text Box 3"/>
          <p:cNvSpPr txBox="1">
            <a:spLocks noChangeArrowheads="1"/>
          </p:cNvSpPr>
          <p:nvPr/>
        </p:nvSpPr>
        <p:spPr bwMode="auto">
          <a:xfrm>
            <a:off x="152401" y="914401"/>
            <a:ext cx="7331075" cy="830985"/>
          </a:xfrm>
          <a:prstGeom prst="rect">
            <a:avLst/>
          </a:prstGeom>
          <a:noFill/>
          <a:ln w="9525">
            <a:noFill/>
            <a:miter lim="800000"/>
            <a:headEnd/>
            <a:tailEnd/>
          </a:ln>
          <a:effectLst/>
        </p:spPr>
        <p:txBody>
          <a:bodyPr lIns="91429" tIns="45714" rIns="91429" bIns="45714">
            <a:prstTxWarp prst="textNoShape">
              <a:avLst/>
            </a:prstTxWarp>
            <a:spAutoFit/>
          </a:bodyPr>
          <a:lstStyle/>
          <a:p>
            <a:r>
              <a:rPr lang="en-US" dirty="0"/>
              <a:t>Calculating a tree is comparatively easy, figuring out what it might mean is much more difficult.  </a:t>
            </a:r>
          </a:p>
        </p:txBody>
      </p:sp>
      <p:sp>
        <p:nvSpPr>
          <p:cNvPr id="220164" name="Text Box 4"/>
          <p:cNvSpPr txBox="1">
            <a:spLocks noChangeArrowheads="1"/>
          </p:cNvSpPr>
          <p:nvPr/>
        </p:nvSpPr>
        <p:spPr bwMode="auto">
          <a:xfrm>
            <a:off x="609600" y="28194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endParaRPr lang="en-US"/>
          </a:p>
        </p:txBody>
      </p:sp>
      <p:sp>
        <p:nvSpPr>
          <p:cNvPr id="220165" name="Line 5"/>
          <p:cNvSpPr>
            <a:spLocks noChangeShapeType="1"/>
          </p:cNvSpPr>
          <p:nvPr/>
        </p:nvSpPr>
        <p:spPr bwMode="auto">
          <a:xfrm>
            <a:off x="2133600" y="22860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66" name="Text Box 6"/>
          <p:cNvSpPr txBox="1">
            <a:spLocks noChangeArrowheads="1"/>
          </p:cNvSpPr>
          <p:nvPr/>
        </p:nvSpPr>
        <p:spPr bwMode="auto">
          <a:xfrm>
            <a:off x="381000" y="1752600"/>
            <a:ext cx="5334055"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dirty="0"/>
              <a:t>If this is the probable organismal tree: </a:t>
            </a:r>
          </a:p>
        </p:txBody>
      </p:sp>
      <p:sp>
        <p:nvSpPr>
          <p:cNvPr id="220167" name="Line 7"/>
          <p:cNvSpPr>
            <a:spLocks noChangeShapeType="1"/>
          </p:cNvSpPr>
          <p:nvPr/>
        </p:nvSpPr>
        <p:spPr bwMode="auto">
          <a:xfrm>
            <a:off x="2133600" y="22860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68" name="Line 8"/>
          <p:cNvSpPr>
            <a:spLocks noChangeShapeType="1"/>
          </p:cNvSpPr>
          <p:nvPr/>
        </p:nvSpPr>
        <p:spPr bwMode="auto">
          <a:xfrm>
            <a:off x="2133600" y="2971800"/>
            <a:ext cx="457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69" name="Line 9"/>
          <p:cNvSpPr>
            <a:spLocks noChangeShapeType="1"/>
          </p:cNvSpPr>
          <p:nvPr/>
        </p:nvSpPr>
        <p:spPr bwMode="auto">
          <a:xfrm>
            <a:off x="2590800" y="2743200"/>
            <a:ext cx="0"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70" name="Line 10"/>
          <p:cNvSpPr>
            <a:spLocks noChangeShapeType="1"/>
          </p:cNvSpPr>
          <p:nvPr/>
        </p:nvSpPr>
        <p:spPr bwMode="auto">
          <a:xfrm>
            <a:off x="2590800" y="2743200"/>
            <a:ext cx="32004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71" name="Line 11"/>
          <p:cNvSpPr>
            <a:spLocks noChangeShapeType="1"/>
          </p:cNvSpPr>
          <p:nvPr/>
        </p:nvSpPr>
        <p:spPr bwMode="auto">
          <a:xfrm flipV="1">
            <a:off x="2590800" y="3581400"/>
            <a:ext cx="7620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72" name="Line 12"/>
          <p:cNvSpPr>
            <a:spLocks noChangeShapeType="1"/>
          </p:cNvSpPr>
          <p:nvPr/>
        </p:nvSpPr>
        <p:spPr bwMode="auto">
          <a:xfrm>
            <a:off x="3352800" y="3200400"/>
            <a:ext cx="0"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73" name="Line 13"/>
          <p:cNvSpPr>
            <a:spLocks noChangeShapeType="1"/>
          </p:cNvSpPr>
          <p:nvPr/>
        </p:nvSpPr>
        <p:spPr bwMode="auto">
          <a:xfrm>
            <a:off x="3352800" y="3200400"/>
            <a:ext cx="24384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74" name="Line 14"/>
          <p:cNvSpPr>
            <a:spLocks noChangeShapeType="1"/>
          </p:cNvSpPr>
          <p:nvPr/>
        </p:nvSpPr>
        <p:spPr bwMode="auto">
          <a:xfrm>
            <a:off x="3352800" y="3962400"/>
            <a:ext cx="2362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75" name="Text Box 15"/>
          <p:cNvSpPr txBox="1">
            <a:spLocks noChangeArrowheads="1"/>
          </p:cNvSpPr>
          <p:nvPr/>
        </p:nvSpPr>
        <p:spPr bwMode="auto">
          <a:xfrm>
            <a:off x="6096000" y="2438400"/>
            <a:ext cx="140233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B</a:t>
            </a:r>
          </a:p>
        </p:txBody>
      </p:sp>
      <p:sp>
        <p:nvSpPr>
          <p:cNvPr id="220176" name="Text Box 16"/>
          <p:cNvSpPr txBox="1">
            <a:spLocks noChangeArrowheads="1"/>
          </p:cNvSpPr>
          <p:nvPr/>
        </p:nvSpPr>
        <p:spPr bwMode="auto">
          <a:xfrm>
            <a:off x="6096000" y="1981200"/>
            <a:ext cx="139950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A</a:t>
            </a:r>
          </a:p>
        </p:txBody>
      </p:sp>
      <p:sp>
        <p:nvSpPr>
          <p:cNvPr id="220177" name="Text Box 17"/>
          <p:cNvSpPr txBox="1">
            <a:spLocks noChangeArrowheads="1"/>
          </p:cNvSpPr>
          <p:nvPr/>
        </p:nvSpPr>
        <p:spPr bwMode="auto">
          <a:xfrm>
            <a:off x="6096001" y="30480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C</a:t>
            </a:r>
          </a:p>
        </p:txBody>
      </p:sp>
      <p:sp>
        <p:nvSpPr>
          <p:cNvPr id="220178" name="Text Box 18"/>
          <p:cNvSpPr txBox="1">
            <a:spLocks noChangeArrowheads="1"/>
          </p:cNvSpPr>
          <p:nvPr/>
        </p:nvSpPr>
        <p:spPr bwMode="auto">
          <a:xfrm>
            <a:off x="6096001" y="36576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D</a:t>
            </a:r>
          </a:p>
        </p:txBody>
      </p:sp>
      <p:sp>
        <p:nvSpPr>
          <p:cNvPr id="220179" name="Line 19"/>
          <p:cNvSpPr>
            <a:spLocks noChangeShapeType="1"/>
          </p:cNvSpPr>
          <p:nvPr/>
        </p:nvSpPr>
        <p:spPr bwMode="auto">
          <a:xfrm>
            <a:off x="2133600" y="48768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0" name="Line 20"/>
          <p:cNvSpPr>
            <a:spLocks noChangeShapeType="1"/>
          </p:cNvSpPr>
          <p:nvPr/>
        </p:nvSpPr>
        <p:spPr bwMode="auto">
          <a:xfrm>
            <a:off x="2133600" y="48768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1" name="Line 21"/>
          <p:cNvSpPr>
            <a:spLocks noChangeShapeType="1"/>
          </p:cNvSpPr>
          <p:nvPr/>
        </p:nvSpPr>
        <p:spPr bwMode="auto">
          <a:xfrm>
            <a:off x="2133600" y="5562600"/>
            <a:ext cx="9144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2" name="Line 22"/>
          <p:cNvSpPr>
            <a:spLocks noChangeShapeType="1"/>
          </p:cNvSpPr>
          <p:nvPr/>
        </p:nvSpPr>
        <p:spPr bwMode="auto">
          <a:xfrm>
            <a:off x="3048000" y="5334000"/>
            <a:ext cx="0"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3" name="Line 23"/>
          <p:cNvSpPr>
            <a:spLocks noChangeShapeType="1"/>
          </p:cNvSpPr>
          <p:nvPr/>
        </p:nvSpPr>
        <p:spPr bwMode="auto">
          <a:xfrm>
            <a:off x="3048000" y="5334000"/>
            <a:ext cx="2743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4" name="Line 24"/>
          <p:cNvSpPr>
            <a:spLocks noChangeShapeType="1"/>
          </p:cNvSpPr>
          <p:nvPr/>
        </p:nvSpPr>
        <p:spPr bwMode="auto">
          <a:xfrm flipV="1">
            <a:off x="3048000" y="6172200"/>
            <a:ext cx="304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5" name="Line 25"/>
          <p:cNvSpPr>
            <a:spLocks noChangeShapeType="1"/>
          </p:cNvSpPr>
          <p:nvPr/>
        </p:nvSpPr>
        <p:spPr bwMode="auto">
          <a:xfrm>
            <a:off x="3352800" y="5791200"/>
            <a:ext cx="0"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6" name="Line 26"/>
          <p:cNvSpPr>
            <a:spLocks noChangeShapeType="1"/>
          </p:cNvSpPr>
          <p:nvPr/>
        </p:nvSpPr>
        <p:spPr bwMode="auto">
          <a:xfrm>
            <a:off x="3352800" y="5791200"/>
            <a:ext cx="15240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7" name="Line 27"/>
          <p:cNvSpPr>
            <a:spLocks noChangeShapeType="1"/>
          </p:cNvSpPr>
          <p:nvPr/>
        </p:nvSpPr>
        <p:spPr bwMode="auto">
          <a:xfrm>
            <a:off x="3352800" y="6553200"/>
            <a:ext cx="1219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0188" name="Text Box 28"/>
          <p:cNvSpPr txBox="1">
            <a:spLocks noChangeArrowheads="1"/>
          </p:cNvSpPr>
          <p:nvPr/>
        </p:nvSpPr>
        <p:spPr bwMode="auto">
          <a:xfrm>
            <a:off x="6172200" y="6248400"/>
            <a:ext cx="1728784"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B</a:t>
            </a:r>
          </a:p>
        </p:txBody>
      </p:sp>
      <p:sp>
        <p:nvSpPr>
          <p:cNvPr id="220189" name="Text Box 29"/>
          <p:cNvSpPr txBox="1">
            <a:spLocks noChangeArrowheads="1"/>
          </p:cNvSpPr>
          <p:nvPr/>
        </p:nvSpPr>
        <p:spPr bwMode="auto">
          <a:xfrm>
            <a:off x="6096000" y="4572000"/>
            <a:ext cx="172593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A</a:t>
            </a:r>
          </a:p>
        </p:txBody>
      </p:sp>
      <p:sp>
        <p:nvSpPr>
          <p:cNvPr id="220190" name="Text Box 30"/>
          <p:cNvSpPr txBox="1">
            <a:spLocks noChangeArrowheads="1"/>
          </p:cNvSpPr>
          <p:nvPr/>
        </p:nvSpPr>
        <p:spPr bwMode="auto">
          <a:xfrm>
            <a:off x="6096000" y="56388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C</a:t>
            </a:r>
          </a:p>
        </p:txBody>
      </p:sp>
      <p:sp>
        <p:nvSpPr>
          <p:cNvPr id="220191" name="Text Box 31"/>
          <p:cNvSpPr txBox="1">
            <a:spLocks noChangeArrowheads="1"/>
          </p:cNvSpPr>
          <p:nvPr/>
        </p:nvSpPr>
        <p:spPr bwMode="auto">
          <a:xfrm>
            <a:off x="6096000" y="51054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solidFill>
                  <a:schemeClr val="hlink"/>
                </a:solidFill>
              </a:rPr>
              <a:t>seq. from D</a:t>
            </a:r>
          </a:p>
        </p:txBody>
      </p:sp>
      <p:sp>
        <p:nvSpPr>
          <p:cNvPr id="32" name="TextBox 31"/>
          <p:cNvSpPr txBox="1"/>
          <p:nvPr/>
        </p:nvSpPr>
        <p:spPr>
          <a:xfrm>
            <a:off x="1" y="4262736"/>
            <a:ext cx="7403408" cy="457390"/>
          </a:xfrm>
          <a:prstGeom prst="rect">
            <a:avLst/>
          </a:prstGeom>
          <a:noFill/>
        </p:spPr>
        <p:txBody>
          <a:bodyPr wrap="none" lIns="91429" tIns="45714" rIns="91429" bIns="45714" rtlCol="0">
            <a:spAutoFit/>
          </a:bodyPr>
          <a:lstStyle/>
          <a:p>
            <a:r>
              <a:rPr lang="en-US" dirty="0" smtClean="0"/>
              <a:t>what could be the reason for obtaining  this gene tree:</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152400" y="152400"/>
            <a:ext cx="7772400" cy="1143000"/>
          </a:xfrm>
        </p:spPr>
        <p:txBody>
          <a:bodyPr/>
          <a:lstStyle/>
          <a:p>
            <a:pPr algn="l"/>
            <a:r>
              <a:rPr lang="en-US"/>
              <a:t>lack of resolution </a:t>
            </a:r>
          </a:p>
        </p:txBody>
      </p:sp>
      <p:sp>
        <p:nvSpPr>
          <p:cNvPr id="221187" name="Line 3"/>
          <p:cNvSpPr>
            <a:spLocks noChangeShapeType="1"/>
          </p:cNvSpPr>
          <p:nvPr/>
        </p:nvSpPr>
        <p:spPr bwMode="auto">
          <a:xfrm>
            <a:off x="1752600" y="2362200"/>
            <a:ext cx="37338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88" name="Line 4"/>
          <p:cNvSpPr>
            <a:spLocks noChangeShapeType="1"/>
          </p:cNvSpPr>
          <p:nvPr/>
        </p:nvSpPr>
        <p:spPr bwMode="auto">
          <a:xfrm>
            <a:off x="1752601" y="2362200"/>
            <a:ext cx="1588"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89" name="Line 5"/>
          <p:cNvSpPr>
            <a:spLocks noChangeShapeType="1"/>
          </p:cNvSpPr>
          <p:nvPr/>
        </p:nvSpPr>
        <p:spPr bwMode="auto">
          <a:xfrm>
            <a:off x="1752600" y="3048000"/>
            <a:ext cx="9144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90" name="Line 6"/>
          <p:cNvSpPr>
            <a:spLocks noChangeShapeType="1"/>
          </p:cNvSpPr>
          <p:nvPr/>
        </p:nvSpPr>
        <p:spPr bwMode="auto">
          <a:xfrm>
            <a:off x="2667001" y="2819400"/>
            <a:ext cx="1588"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91"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92"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93" name="Line 9"/>
          <p:cNvSpPr>
            <a:spLocks noChangeShapeType="1"/>
          </p:cNvSpPr>
          <p:nvPr/>
        </p:nvSpPr>
        <p:spPr bwMode="auto">
          <a:xfrm>
            <a:off x="2971801" y="3276600"/>
            <a:ext cx="1588"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94" name="Line 10"/>
          <p:cNvSpPr>
            <a:spLocks noChangeShapeType="1"/>
          </p:cNvSpPr>
          <p:nvPr/>
        </p:nvSpPr>
        <p:spPr bwMode="auto">
          <a:xfrm>
            <a:off x="2971800" y="3276600"/>
            <a:ext cx="1219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95" name="Line 11"/>
          <p:cNvSpPr>
            <a:spLocks noChangeShapeType="1"/>
          </p:cNvSpPr>
          <p:nvPr/>
        </p:nvSpPr>
        <p:spPr bwMode="auto">
          <a:xfrm>
            <a:off x="2971800" y="4038600"/>
            <a:ext cx="1219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1196"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429" tIns="45714" rIns="91429" bIns="45714">
            <a:prstTxWarp prst="textNoShape">
              <a:avLst/>
            </a:prstTxWarp>
            <a:spAutoFit/>
          </a:bodyPr>
          <a:lstStyle/>
          <a:p>
            <a:r>
              <a:rPr lang="en-US"/>
              <a:t>seq. from B</a:t>
            </a:r>
          </a:p>
        </p:txBody>
      </p:sp>
      <p:sp>
        <p:nvSpPr>
          <p:cNvPr id="221197" name="Text Box 13"/>
          <p:cNvSpPr txBox="1">
            <a:spLocks noChangeArrowheads="1"/>
          </p:cNvSpPr>
          <p:nvPr/>
        </p:nvSpPr>
        <p:spPr bwMode="auto">
          <a:xfrm>
            <a:off x="5715000" y="2057400"/>
            <a:ext cx="172593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A</a:t>
            </a:r>
          </a:p>
        </p:txBody>
      </p:sp>
      <p:sp>
        <p:nvSpPr>
          <p:cNvPr id="221198" name="Text Box 14"/>
          <p:cNvSpPr txBox="1">
            <a:spLocks noChangeArrowheads="1"/>
          </p:cNvSpPr>
          <p:nvPr/>
        </p:nvSpPr>
        <p:spPr bwMode="auto">
          <a:xfrm>
            <a:off x="4191000" y="30480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C</a:t>
            </a:r>
          </a:p>
        </p:txBody>
      </p:sp>
      <p:sp>
        <p:nvSpPr>
          <p:cNvPr id="221199" name="Text Box 15"/>
          <p:cNvSpPr txBox="1">
            <a:spLocks noChangeArrowheads="1"/>
          </p:cNvSpPr>
          <p:nvPr/>
        </p:nvSpPr>
        <p:spPr bwMode="auto">
          <a:xfrm>
            <a:off x="5715000" y="25908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solidFill>
                  <a:schemeClr val="hlink"/>
                </a:solidFill>
              </a:rPr>
              <a:t>seq. from D</a:t>
            </a:r>
          </a:p>
        </p:txBody>
      </p:sp>
      <p:grpSp>
        <p:nvGrpSpPr>
          <p:cNvPr id="2" name="Group 16"/>
          <p:cNvGrpSpPr>
            <a:grpSpLocks/>
          </p:cNvGrpSpPr>
          <p:nvPr/>
        </p:nvGrpSpPr>
        <p:grpSpPr bwMode="auto">
          <a:xfrm>
            <a:off x="1736725" y="3733802"/>
            <a:ext cx="7164388" cy="1341438"/>
            <a:chOff x="1094" y="2352"/>
            <a:chExt cx="4513" cy="845"/>
          </a:xfrm>
        </p:grpSpPr>
        <p:sp>
          <p:nvSpPr>
            <p:cNvPr id="221201"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prstTxWarp prst="textNoShape">
                <a:avLst/>
              </a:prstTxWarp>
            </a:bodyPr>
            <a:lstStyle/>
            <a:p>
              <a:endParaRPr lang="en-US"/>
            </a:p>
          </p:txBody>
        </p:sp>
        <p:sp>
          <p:nvSpPr>
            <p:cNvPr id="221202" name="Text Box 18"/>
            <p:cNvSpPr txBox="1">
              <a:spLocks noChangeArrowheads="1"/>
            </p:cNvSpPr>
            <p:nvPr/>
          </p:nvSpPr>
          <p:spPr bwMode="auto">
            <a:xfrm>
              <a:off x="1094" y="2906"/>
              <a:ext cx="4513" cy="291"/>
            </a:xfrm>
            <a:prstGeom prst="rect">
              <a:avLst/>
            </a:prstGeom>
            <a:noFill/>
            <a:ln w="9525">
              <a:noFill/>
              <a:miter lim="800000"/>
              <a:headEnd/>
              <a:tailEnd/>
            </a:ln>
            <a:effectLst/>
          </p:spPr>
          <p:txBody>
            <a:bodyPr wrap="none">
              <a:prstTxWarp prst="textNoShape">
                <a:avLst/>
              </a:prstTxWarp>
              <a:spAutoFit/>
            </a:bodyPr>
            <a:lstStyle/>
            <a:p>
              <a:r>
                <a:rPr lang="en-US"/>
                <a:t>e.g., 60% bootstrap support for bipartition (AD)(CB)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152400"/>
            <a:ext cx="7924800" cy="762000"/>
          </a:xfrm>
        </p:spPr>
        <p:txBody>
          <a:bodyPr/>
          <a:lstStyle/>
          <a:p>
            <a:pPr algn="l" eaLnBrk="1" hangingPunct="1"/>
            <a:r>
              <a:rPr lang="en-US" sz="2800" dirty="0" smtClean="0"/>
              <a:t>OLD ASSIGNMENTS </a:t>
            </a:r>
            <a:br>
              <a:rPr lang="en-US" sz="2800" dirty="0" smtClean="0"/>
            </a:br>
            <a:endParaRPr lang="en-US" sz="2800" dirty="0"/>
          </a:p>
        </p:txBody>
      </p:sp>
      <p:pic>
        <p:nvPicPr>
          <p:cNvPr id="4" name="Picture 3"/>
          <p:cNvPicPr>
            <a:picLocks noChangeAspect="1"/>
          </p:cNvPicPr>
          <p:nvPr/>
        </p:nvPicPr>
        <p:blipFill>
          <a:blip r:embed="rId3"/>
          <a:stretch>
            <a:fillRect/>
          </a:stretch>
        </p:blipFill>
        <p:spPr>
          <a:xfrm>
            <a:off x="457200" y="1143000"/>
            <a:ext cx="6680200" cy="5273842"/>
          </a:xfrm>
          <a:prstGeom prst="rect">
            <a:avLst/>
          </a:prstGeom>
        </p:spPr>
      </p:pic>
      <p:sp>
        <p:nvSpPr>
          <p:cNvPr id="60419" name="Text Box 4"/>
          <p:cNvSpPr txBox="1">
            <a:spLocks noChangeArrowheads="1"/>
          </p:cNvSpPr>
          <p:nvPr/>
        </p:nvSpPr>
        <p:spPr bwMode="auto">
          <a:xfrm>
            <a:off x="3048000" y="381000"/>
            <a:ext cx="6324600" cy="1200328"/>
          </a:xfrm>
          <a:prstGeom prst="rect">
            <a:avLst/>
          </a:prstGeom>
          <a:noFill/>
          <a:ln w="9525">
            <a:noFill/>
            <a:miter lim="800000"/>
            <a:headEnd/>
            <a:tailEnd/>
          </a:ln>
        </p:spPr>
        <p:txBody>
          <a:bodyPr lIns="91429" tIns="45714" rIns="91429" bIns="45714">
            <a:prstTxWarp prst="textNoShape">
              <a:avLst/>
            </a:prstTxWarp>
            <a:spAutoFit/>
          </a:bodyPr>
          <a:lstStyle/>
          <a:p>
            <a:r>
              <a:rPr lang="en-US" dirty="0" smtClean="0"/>
              <a:t>Turn </a:t>
            </a:r>
            <a:r>
              <a:rPr lang="en-US" dirty="0"/>
              <a:t>your script that calculates the reverse complement of a sequence into a </a:t>
            </a:r>
            <a:r>
              <a:rPr lang="en-US" dirty="0" smtClean="0"/>
              <a:t>subroutine</a:t>
            </a:r>
          </a:p>
          <a:p>
            <a:endParaRPr lang="en-US" b="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152400" y="152400"/>
            <a:ext cx="7772400" cy="1143000"/>
          </a:xfrm>
        </p:spPr>
        <p:txBody>
          <a:bodyPr/>
          <a:lstStyle/>
          <a:p>
            <a:pPr algn="l"/>
            <a:r>
              <a:rPr lang="en-US"/>
              <a:t>long branch attraction artifact </a:t>
            </a:r>
          </a:p>
        </p:txBody>
      </p:sp>
      <p:sp>
        <p:nvSpPr>
          <p:cNvPr id="222211" name="Line 3"/>
          <p:cNvSpPr>
            <a:spLocks noChangeShapeType="1"/>
          </p:cNvSpPr>
          <p:nvPr/>
        </p:nvSpPr>
        <p:spPr bwMode="auto">
          <a:xfrm>
            <a:off x="1143000" y="2362200"/>
            <a:ext cx="43434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2" name="Line 4"/>
          <p:cNvSpPr>
            <a:spLocks noChangeShapeType="1"/>
          </p:cNvSpPr>
          <p:nvPr/>
        </p:nvSpPr>
        <p:spPr bwMode="auto">
          <a:xfrm>
            <a:off x="1143000" y="23622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3" name="Line 5"/>
          <p:cNvSpPr>
            <a:spLocks noChangeShapeType="1"/>
          </p:cNvSpPr>
          <p:nvPr/>
        </p:nvSpPr>
        <p:spPr bwMode="auto">
          <a:xfrm>
            <a:off x="1143000" y="3048000"/>
            <a:ext cx="15240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4" name="Line 6"/>
          <p:cNvSpPr>
            <a:spLocks noChangeShapeType="1"/>
          </p:cNvSpPr>
          <p:nvPr/>
        </p:nvSpPr>
        <p:spPr bwMode="auto">
          <a:xfrm>
            <a:off x="2667001" y="2819400"/>
            <a:ext cx="1588"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5"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6"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7" name="Line 9"/>
          <p:cNvSpPr>
            <a:spLocks noChangeShapeType="1"/>
          </p:cNvSpPr>
          <p:nvPr/>
        </p:nvSpPr>
        <p:spPr bwMode="auto">
          <a:xfrm>
            <a:off x="2971801" y="3276600"/>
            <a:ext cx="1588"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8" name="Line 10"/>
          <p:cNvSpPr>
            <a:spLocks noChangeShapeType="1"/>
          </p:cNvSpPr>
          <p:nvPr/>
        </p:nvSpPr>
        <p:spPr bwMode="auto">
          <a:xfrm>
            <a:off x="2971800" y="3276600"/>
            <a:ext cx="9906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19" name="Line 11"/>
          <p:cNvSpPr>
            <a:spLocks noChangeShapeType="1"/>
          </p:cNvSpPr>
          <p:nvPr/>
        </p:nvSpPr>
        <p:spPr bwMode="auto">
          <a:xfrm>
            <a:off x="2971800" y="4038600"/>
            <a:ext cx="1066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2220"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429" tIns="45714" rIns="91429" bIns="45714">
            <a:prstTxWarp prst="textNoShape">
              <a:avLst/>
            </a:prstTxWarp>
            <a:spAutoFit/>
          </a:bodyPr>
          <a:lstStyle/>
          <a:p>
            <a:r>
              <a:rPr lang="en-US"/>
              <a:t>seq. from B</a:t>
            </a:r>
          </a:p>
        </p:txBody>
      </p:sp>
      <p:sp>
        <p:nvSpPr>
          <p:cNvPr id="222221" name="Text Box 13"/>
          <p:cNvSpPr txBox="1">
            <a:spLocks noChangeArrowheads="1"/>
          </p:cNvSpPr>
          <p:nvPr/>
        </p:nvSpPr>
        <p:spPr bwMode="auto">
          <a:xfrm>
            <a:off x="5715000" y="2057400"/>
            <a:ext cx="172593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A</a:t>
            </a:r>
          </a:p>
        </p:txBody>
      </p:sp>
      <p:sp>
        <p:nvSpPr>
          <p:cNvPr id="222222" name="Text Box 14"/>
          <p:cNvSpPr txBox="1">
            <a:spLocks noChangeArrowheads="1"/>
          </p:cNvSpPr>
          <p:nvPr/>
        </p:nvSpPr>
        <p:spPr bwMode="auto">
          <a:xfrm>
            <a:off x="4191000" y="30480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C</a:t>
            </a:r>
          </a:p>
        </p:txBody>
      </p:sp>
      <p:sp>
        <p:nvSpPr>
          <p:cNvPr id="222223" name="Text Box 15"/>
          <p:cNvSpPr txBox="1">
            <a:spLocks noChangeArrowheads="1"/>
          </p:cNvSpPr>
          <p:nvPr/>
        </p:nvSpPr>
        <p:spPr bwMode="auto">
          <a:xfrm>
            <a:off x="5715000" y="25908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D</a:t>
            </a:r>
          </a:p>
        </p:txBody>
      </p:sp>
      <p:grpSp>
        <p:nvGrpSpPr>
          <p:cNvPr id="2" name="Group 16"/>
          <p:cNvGrpSpPr>
            <a:grpSpLocks/>
          </p:cNvGrpSpPr>
          <p:nvPr/>
        </p:nvGrpSpPr>
        <p:grpSpPr bwMode="auto">
          <a:xfrm>
            <a:off x="1736725" y="3733802"/>
            <a:ext cx="7318375" cy="1341438"/>
            <a:chOff x="1094" y="2352"/>
            <a:chExt cx="4610" cy="845"/>
          </a:xfrm>
        </p:grpSpPr>
        <p:sp>
          <p:nvSpPr>
            <p:cNvPr id="222225"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prstTxWarp prst="textNoShape">
                <a:avLst/>
              </a:prstTxWarp>
            </a:bodyPr>
            <a:lstStyle/>
            <a:p>
              <a:endParaRPr lang="en-US"/>
            </a:p>
          </p:txBody>
        </p:sp>
        <p:sp>
          <p:nvSpPr>
            <p:cNvPr id="222226" name="Text Box 18"/>
            <p:cNvSpPr txBox="1">
              <a:spLocks noChangeArrowheads="1"/>
            </p:cNvSpPr>
            <p:nvPr/>
          </p:nvSpPr>
          <p:spPr bwMode="auto">
            <a:xfrm>
              <a:off x="1094" y="2906"/>
              <a:ext cx="4610" cy="291"/>
            </a:xfrm>
            <a:prstGeom prst="rect">
              <a:avLst/>
            </a:prstGeom>
            <a:noFill/>
            <a:ln w="9525">
              <a:noFill/>
              <a:miter lim="800000"/>
              <a:headEnd/>
              <a:tailEnd/>
            </a:ln>
            <a:effectLst/>
          </p:spPr>
          <p:txBody>
            <a:bodyPr wrap="none">
              <a:prstTxWarp prst="textNoShape">
                <a:avLst/>
              </a:prstTxWarp>
              <a:spAutoFit/>
            </a:bodyPr>
            <a:lstStyle/>
            <a:p>
              <a:r>
                <a:rPr lang="en-US"/>
                <a:t>e.g., 100% bootstrap support for bipartition (AD)(CB) </a:t>
              </a:r>
            </a:p>
          </p:txBody>
        </p:sp>
      </p:grpSp>
      <p:grpSp>
        <p:nvGrpSpPr>
          <p:cNvPr id="3" name="Group 19"/>
          <p:cNvGrpSpPr>
            <a:grpSpLocks/>
          </p:cNvGrpSpPr>
          <p:nvPr/>
        </p:nvGrpSpPr>
        <p:grpSpPr bwMode="auto">
          <a:xfrm>
            <a:off x="2514601" y="1447800"/>
            <a:ext cx="5180013" cy="1600200"/>
            <a:chOff x="1584" y="912"/>
            <a:chExt cx="3263" cy="1008"/>
          </a:xfrm>
        </p:grpSpPr>
        <p:sp>
          <p:nvSpPr>
            <p:cNvPr id="222228" name="Oval 20"/>
            <p:cNvSpPr>
              <a:spLocks noChangeArrowheads="1"/>
            </p:cNvSpPr>
            <p:nvPr/>
          </p:nvSpPr>
          <p:spPr bwMode="auto">
            <a:xfrm>
              <a:off x="2064" y="1392"/>
              <a:ext cx="240" cy="528"/>
            </a:xfrm>
            <a:prstGeom prst="ellipse">
              <a:avLst/>
            </a:prstGeom>
            <a:noFill/>
            <a:ln w="9525">
              <a:solidFill>
                <a:schemeClr val="hlink"/>
              </a:solidFill>
              <a:round/>
              <a:headEnd/>
              <a:tailEnd/>
            </a:ln>
            <a:effectLst/>
          </p:spPr>
          <p:txBody>
            <a:bodyPr wrap="none" anchor="ctr">
              <a:prstTxWarp prst="textNoShape">
                <a:avLst/>
              </a:prstTxWarp>
            </a:bodyPr>
            <a:lstStyle/>
            <a:p>
              <a:endParaRPr lang="en-US"/>
            </a:p>
          </p:txBody>
        </p:sp>
        <p:sp>
          <p:nvSpPr>
            <p:cNvPr id="222229" name="Line 21"/>
            <p:cNvSpPr>
              <a:spLocks noChangeShapeType="1"/>
            </p:cNvSpPr>
            <p:nvPr/>
          </p:nvSpPr>
          <p:spPr bwMode="auto">
            <a:xfrm flipV="1">
              <a:off x="2208" y="1200"/>
              <a:ext cx="48" cy="192"/>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2230" name="Text Box 22"/>
            <p:cNvSpPr txBox="1">
              <a:spLocks noChangeArrowheads="1"/>
            </p:cNvSpPr>
            <p:nvPr/>
          </p:nvSpPr>
          <p:spPr bwMode="auto">
            <a:xfrm>
              <a:off x="1584" y="912"/>
              <a:ext cx="3263" cy="291"/>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the two longest branches join together</a:t>
              </a:r>
            </a:p>
          </p:txBody>
        </p:sp>
      </p:grpSp>
      <p:sp>
        <p:nvSpPr>
          <p:cNvPr id="222231" name="Text Box 23"/>
          <p:cNvSpPr txBox="1">
            <a:spLocks noChangeArrowheads="1"/>
          </p:cNvSpPr>
          <p:nvPr/>
        </p:nvSpPr>
        <p:spPr bwMode="auto">
          <a:xfrm>
            <a:off x="182564" y="5257800"/>
            <a:ext cx="8905665"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What could you do to investigate if this is a possible explanation?  </a:t>
            </a:r>
          </a:p>
        </p:txBody>
      </p:sp>
      <p:sp>
        <p:nvSpPr>
          <p:cNvPr id="222232" name="Text Box 24"/>
          <p:cNvSpPr txBox="1">
            <a:spLocks noChangeArrowheads="1"/>
          </p:cNvSpPr>
          <p:nvPr/>
        </p:nvSpPr>
        <p:spPr bwMode="auto">
          <a:xfrm>
            <a:off x="457200" y="57912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endParaRPr lang="en-US"/>
          </a:p>
        </p:txBody>
      </p:sp>
      <p:sp>
        <p:nvSpPr>
          <p:cNvPr id="222233" name="Text Box 25"/>
          <p:cNvSpPr txBox="1">
            <a:spLocks noChangeArrowheads="1"/>
          </p:cNvSpPr>
          <p:nvPr/>
        </p:nvSpPr>
        <p:spPr bwMode="auto">
          <a:xfrm>
            <a:off x="609601" y="5638801"/>
            <a:ext cx="5608114" cy="824006"/>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use only slow positions, </a:t>
            </a:r>
          </a:p>
          <a:p>
            <a:r>
              <a:rPr lang="en-US"/>
              <a:t>use an algorithm that corrects for ASRV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22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2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31" grpId="0" autoUpdateAnimBg="0"/>
      <p:bldP spid="222233" grpId="0" autoUpdateAnimBg="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0" y="0"/>
            <a:ext cx="7772400" cy="1143000"/>
          </a:xfrm>
        </p:spPr>
        <p:txBody>
          <a:bodyPr/>
          <a:lstStyle/>
          <a:p>
            <a:r>
              <a:rPr lang="en-US"/>
              <a:t>Gene transfer  </a:t>
            </a:r>
          </a:p>
        </p:txBody>
      </p:sp>
      <p:sp>
        <p:nvSpPr>
          <p:cNvPr id="223235" name="Text Box 3"/>
          <p:cNvSpPr txBox="1">
            <a:spLocks noChangeArrowheads="1"/>
          </p:cNvSpPr>
          <p:nvPr/>
        </p:nvSpPr>
        <p:spPr bwMode="auto">
          <a:xfrm>
            <a:off x="609600" y="28194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endParaRPr lang="en-US"/>
          </a:p>
        </p:txBody>
      </p:sp>
      <p:sp>
        <p:nvSpPr>
          <p:cNvPr id="223236" name="Line 4"/>
          <p:cNvSpPr>
            <a:spLocks noChangeShapeType="1"/>
          </p:cNvSpPr>
          <p:nvPr/>
        </p:nvSpPr>
        <p:spPr bwMode="auto">
          <a:xfrm>
            <a:off x="1828800" y="15240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Organismal tree: </a:t>
            </a:r>
          </a:p>
        </p:txBody>
      </p:sp>
      <p:sp>
        <p:nvSpPr>
          <p:cNvPr id="223238" name="Line 6"/>
          <p:cNvSpPr>
            <a:spLocks noChangeShapeType="1"/>
          </p:cNvSpPr>
          <p:nvPr/>
        </p:nvSpPr>
        <p:spPr bwMode="auto">
          <a:xfrm>
            <a:off x="1828800" y="15240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39" name="Line 7"/>
          <p:cNvSpPr>
            <a:spLocks noChangeShapeType="1"/>
          </p:cNvSpPr>
          <p:nvPr/>
        </p:nvSpPr>
        <p:spPr bwMode="auto">
          <a:xfrm>
            <a:off x="1828800" y="2209800"/>
            <a:ext cx="457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40" name="Line 8"/>
          <p:cNvSpPr>
            <a:spLocks noChangeShapeType="1"/>
          </p:cNvSpPr>
          <p:nvPr/>
        </p:nvSpPr>
        <p:spPr bwMode="auto">
          <a:xfrm>
            <a:off x="2286000" y="1981200"/>
            <a:ext cx="0"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41" name="Line 9"/>
          <p:cNvSpPr>
            <a:spLocks noChangeShapeType="1"/>
          </p:cNvSpPr>
          <p:nvPr/>
        </p:nvSpPr>
        <p:spPr bwMode="auto">
          <a:xfrm>
            <a:off x="2286000" y="1981200"/>
            <a:ext cx="32004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42" name="Line 10"/>
          <p:cNvSpPr>
            <a:spLocks noChangeShapeType="1"/>
          </p:cNvSpPr>
          <p:nvPr/>
        </p:nvSpPr>
        <p:spPr bwMode="auto">
          <a:xfrm flipV="1">
            <a:off x="2286000" y="2819400"/>
            <a:ext cx="7620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43" name="Line 11"/>
          <p:cNvSpPr>
            <a:spLocks noChangeShapeType="1"/>
          </p:cNvSpPr>
          <p:nvPr/>
        </p:nvSpPr>
        <p:spPr bwMode="auto">
          <a:xfrm>
            <a:off x="3048000" y="2438400"/>
            <a:ext cx="0"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44" name="Line 12"/>
          <p:cNvSpPr>
            <a:spLocks noChangeShapeType="1"/>
          </p:cNvSpPr>
          <p:nvPr/>
        </p:nvSpPr>
        <p:spPr bwMode="auto">
          <a:xfrm>
            <a:off x="3048000" y="2438400"/>
            <a:ext cx="24384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45" name="Line 13"/>
          <p:cNvSpPr>
            <a:spLocks noChangeShapeType="1"/>
          </p:cNvSpPr>
          <p:nvPr/>
        </p:nvSpPr>
        <p:spPr bwMode="auto">
          <a:xfrm>
            <a:off x="3048000" y="3200400"/>
            <a:ext cx="2362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3246" name="Text Box 14"/>
          <p:cNvSpPr txBox="1">
            <a:spLocks noChangeArrowheads="1"/>
          </p:cNvSpPr>
          <p:nvPr/>
        </p:nvSpPr>
        <p:spPr bwMode="auto">
          <a:xfrm>
            <a:off x="5791200" y="1676400"/>
            <a:ext cx="140233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B</a:t>
            </a:r>
          </a:p>
        </p:txBody>
      </p:sp>
      <p:sp>
        <p:nvSpPr>
          <p:cNvPr id="223247" name="Text Box 15"/>
          <p:cNvSpPr txBox="1">
            <a:spLocks noChangeArrowheads="1"/>
          </p:cNvSpPr>
          <p:nvPr/>
        </p:nvSpPr>
        <p:spPr bwMode="auto">
          <a:xfrm>
            <a:off x="5791200" y="1219200"/>
            <a:ext cx="139950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A</a:t>
            </a:r>
          </a:p>
        </p:txBody>
      </p:sp>
      <p:sp>
        <p:nvSpPr>
          <p:cNvPr id="223248" name="Text Box 16"/>
          <p:cNvSpPr txBox="1">
            <a:spLocks noChangeArrowheads="1"/>
          </p:cNvSpPr>
          <p:nvPr/>
        </p:nvSpPr>
        <p:spPr bwMode="auto">
          <a:xfrm>
            <a:off x="5791201" y="22860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C</a:t>
            </a:r>
          </a:p>
        </p:txBody>
      </p:sp>
      <p:sp>
        <p:nvSpPr>
          <p:cNvPr id="223249" name="Text Box 17"/>
          <p:cNvSpPr txBox="1">
            <a:spLocks noChangeArrowheads="1"/>
          </p:cNvSpPr>
          <p:nvPr/>
        </p:nvSpPr>
        <p:spPr bwMode="auto">
          <a:xfrm>
            <a:off x="5791201" y="28956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D</a:t>
            </a:r>
          </a:p>
        </p:txBody>
      </p:sp>
      <p:grpSp>
        <p:nvGrpSpPr>
          <p:cNvPr id="2" name="Group 18"/>
          <p:cNvGrpSpPr>
            <a:grpSpLocks/>
          </p:cNvGrpSpPr>
          <p:nvPr/>
        </p:nvGrpSpPr>
        <p:grpSpPr bwMode="auto">
          <a:xfrm>
            <a:off x="3886200" y="1981200"/>
            <a:ext cx="2241550" cy="457200"/>
            <a:chOff x="2448" y="1248"/>
            <a:chExt cx="1412" cy="288"/>
          </a:xfrm>
        </p:grpSpPr>
        <p:sp>
          <p:nvSpPr>
            <p:cNvPr id="223251" name="Line 19"/>
            <p:cNvSpPr>
              <a:spLocks noChangeShapeType="1"/>
            </p:cNvSpPr>
            <p:nvPr/>
          </p:nvSpPr>
          <p:spPr bwMode="auto">
            <a:xfrm>
              <a:off x="2448" y="1248"/>
              <a:ext cx="0" cy="288"/>
            </a:xfrm>
            <a:prstGeom prst="line">
              <a:avLst/>
            </a:prstGeom>
            <a:noFill/>
            <a:ln w="38100">
              <a:solidFill>
                <a:schemeClr val="hlink"/>
              </a:solidFill>
              <a:round/>
              <a:headEnd/>
              <a:tailEnd type="triangle" w="med" len="med"/>
            </a:ln>
            <a:effectLst/>
          </p:spPr>
          <p:txBody>
            <a:bodyPr>
              <a:prstTxWarp prst="textNoShape">
                <a:avLst/>
              </a:prstTxWarp>
            </a:bodyPr>
            <a:lstStyle/>
            <a:p>
              <a:endParaRPr lang="en-US"/>
            </a:p>
          </p:txBody>
        </p:sp>
        <p:sp>
          <p:nvSpPr>
            <p:cNvPr id="223252" name="Text Box 20"/>
            <p:cNvSpPr txBox="1">
              <a:spLocks noChangeArrowheads="1"/>
            </p:cNvSpPr>
            <p:nvPr/>
          </p:nvSpPr>
          <p:spPr bwMode="auto">
            <a:xfrm>
              <a:off x="2544" y="1248"/>
              <a:ext cx="1316" cy="288"/>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Gene Transfer</a:t>
              </a:r>
            </a:p>
          </p:txBody>
        </p:sp>
      </p:grpSp>
      <p:grpSp>
        <p:nvGrpSpPr>
          <p:cNvPr id="3" name="Group 21"/>
          <p:cNvGrpSpPr>
            <a:grpSpLocks/>
          </p:cNvGrpSpPr>
          <p:nvPr/>
        </p:nvGrpSpPr>
        <p:grpSpPr bwMode="auto">
          <a:xfrm>
            <a:off x="228601" y="3352801"/>
            <a:ext cx="7407275" cy="2519363"/>
            <a:chOff x="144" y="2112"/>
            <a:chExt cx="4666" cy="1587"/>
          </a:xfrm>
        </p:grpSpPr>
        <p:sp>
          <p:nvSpPr>
            <p:cNvPr id="223254" name="Line 22"/>
            <p:cNvSpPr>
              <a:spLocks noChangeShapeType="1"/>
            </p:cNvSpPr>
            <p:nvPr/>
          </p:nvSpPr>
          <p:spPr bwMode="auto">
            <a:xfrm>
              <a:off x="1200" y="2544"/>
              <a:ext cx="235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55" name="Line 23"/>
            <p:cNvSpPr>
              <a:spLocks noChangeShapeType="1"/>
            </p:cNvSpPr>
            <p:nvPr/>
          </p:nvSpPr>
          <p:spPr bwMode="auto">
            <a:xfrm>
              <a:off x="1200" y="2544"/>
              <a:ext cx="0" cy="43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56" name="Line 24"/>
            <p:cNvSpPr>
              <a:spLocks noChangeShapeType="1"/>
            </p:cNvSpPr>
            <p:nvPr/>
          </p:nvSpPr>
          <p:spPr bwMode="auto">
            <a:xfrm>
              <a:off x="1200" y="2976"/>
              <a:ext cx="72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57" name="Line 25"/>
            <p:cNvSpPr>
              <a:spLocks noChangeShapeType="1"/>
            </p:cNvSpPr>
            <p:nvPr/>
          </p:nvSpPr>
          <p:spPr bwMode="auto">
            <a:xfrm>
              <a:off x="1920" y="2832"/>
              <a:ext cx="0" cy="528"/>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58" name="Line 26"/>
            <p:cNvSpPr>
              <a:spLocks noChangeShapeType="1"/>
            </p:cNvSpPr>
            <p:nvPr/>
          </p:nvSpPr>
          <p:spPr bwMode="auto">
            <a:xfrm>
              <a:off x="1920" y="2832"/>
              <a:ext cx="158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59" name="Line 27"/>
            <p:cNvSpPr>
              <a:spLocks noChangeShapeType="1"/>
            </p:cNvSpPr>
            <p:nvPr/>
          </p:nvSpPr>
          <p:spPr bwMode="auto">
            <a:xfrm flipV="1">
              <a:off x="1920" y="3360"/>
              <a:ext cx="43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60" name="Line 28"/>
            <p:cNvSpPr>
              <a:spLocks noChangeShapeType="1"/>
            </p:cNvSpPr>
            <p:nvPr/>
          </p:nvSpPr>
          <p:spPr bwMode="auto">
            <a:xfrm>
              <a:off x="2352" y="3120"/>
              <a:ext cx="0" cy="48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61" name="Line 29"/>
            <p:cNvSpPr>
              <a:spLocks noChangeShapeType="1"/>
            </p:cNvSpPr>
            <p:nvPr/>
          </p:nvSpPr>
          <p:spPr bwMode="auto">
            <a:xfrm>
              <a:off x="2355" y="3120"/>
              <a:ext cx="76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62" name="Line 30"/>
            <p:cNvSpPr>
              <a:spLocks noChangeShapeType="1"/>
            </p:cNvSpPr>
            <p:nvPr/>
          </p:nvSpPr>
          <p:spPr bwMode="auto">
            <a:xfrm>
              <a:off x="2352" y="3600"/>
              <a:ext cx="76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prstTxWarp prst="textNoShape">
                <a:avLst/>
              </a:prstTxWarp>
              <a:spAutoFit/>
            </a:bodyPr>
            <a:lstStyle/>
            <a:p>
              <a:r>
                <a:rPr lang="en-US"/>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prstTxWarp prst="textNoShape">
                <a:avLst/>
              </a:prstTxWarp>
              <a:spAutoFit/>
            </a:bodyPr>
            <a:lstStyle/>
            <a:p>
              <a:r>
                <a:rPr lang="en-US"/>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prstTxWarp prst="textNoShape">
                <a:avLst/>
              </a:prstTxWarp>
              <a:spAutoFit/>
            </a:bodyPr>
            <a:lstStyle/>
            <a:p>
              <a:r>
                <a:rPr lang="en-US"/>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prstTxWarp prst="textNoShape">
                <a:avLst/>
              </a:prstTxWarp>
              <a:spAutoFit/>
            </a:bodyPr>
            <a:lstStyle/>
            <a:p>
              <a:r>
                <a:rPr lang="en-US"/>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prstTxWarp prst="textNoShape">
                <a:avLst/>
              </a:prstTxWarp>
              <a:spAutoFit/>
            </a:bodyPr>
            <a:lstStyle/>
            <a:p>
              <a:r>
                <a:rPr lang="en-US"/>
                <a:t>molecular tree:</a:t>
              </a:r>
            </a:p>
          </p:txBody>
        </p:sp>
      </p:grpSp>
      <p:grpSp>
        <p:nvGrpSpPr>
          <p:cNvPr id="4" name="Group 36"/>
          <p:cNvGrpSpPr>
            <a:grpSpLocks/>
          </p:cNvGrpSpPr>
          <p:nvPr/>
        </p:nvGrpSpPr>
        <p:grpSpPr bwMode="auto">
          <a:xfrm>
            <a:off x="304800" y="4419602"/>
            <a:ext cx="1524000" cy="1528763"/>
            <a:chOff x="192" y="2784"/>
            <a:chExt cx="960" cy="963"/>
          </a:xfrm>
        </p:grpSpPr>
        <p:sp>
          <p:nvSpPr>
            <p:cNvPr id="223269" name="Line 37"/>
            <p:cNvSpPr>
              <a:spLocks noChangeShapeType="1"/>
            </p:cNvSpPr>
            <p:nvPr/>
          </p:nvSpPr>
          <p:spPr bwMode="auto">
            <a:xfrm flipV="1">
              <a:off x="768" y="2784"/>
              <a:ext cx="384" cy="672"/>
            </a:xfrm>
            <a:prstGeom prst="line">
              <a:avLst/>
            </a:prstGeom>
            <a:noFill/>
            <a:ln w="9525">
              <a:solidFill>
                <a:schemeClr val="hlink"/>
              </a:solidFill>
              <a:round/>
              <a:headEnd/>
              <a:tailEnd type="triangle" w="med" len="med"/>
            </a:ln>
            <a:effectLst/>
          </p:spPr>
          <p:txBody>
            <a:bodyPr>
              <a:prstTxWarp prst="textNoShape">
                <a:avLst/>
              </a:prstTxWarp>
            </a:bodyPr>
            <a:lstStyle/>
            <a:p>
              <a:endParaRPr lang="en-US"/>
            </a:p>
          </p:txBody>
        </p:sp>
        <p:sp>
          <p:nvSpPr>
            <p:cNvPr id="223270" name="Text Box 38"/>
            <p:cNvSpPr txBox="1">
              <a:spLocks noChangeArrowheads="1"/>
            </p:cNvSpPr>
            <p:nvPr/>
          </p:nvSpPr>
          <p:spPr bwMode="auto">
            <a:xfrm>
              <a:off x="192" y="3456"/>
              <a:ext cx="946" cy="291"/>
            </a:xfrm>
            <a:prstGeom prst="rect">
              <a:avLst/>
            </a:prstGeom>
            <a:noFill/>
            <a:ln w="9525">
              <a:solidFill>
                <a:schemeClr val="hlink"/>
              </a:solidFill>
              <a:miter lim="800000"/>
              <a:headEnd/>
              <a:tailEnd/>
            </a:ln>
            <a:effectLst/>
          </p:spPr>
          <p:txBody>
            <a:bodyPr wrap="none">
              <a:prstTxWarp prst="textNoShape">
                <a:avLst/>
              </a:prstTxWarp>
              <a:spAutoFit/>
            </a:bodyPr>
            <a:lstStyle/>
            <a:p>
              <a:r>
                <a:rPr lang="en-US">
                  <a:solidFill>
                    <a:schemeClr val="hlink"/>
                  </a:solidFill>
                </a:rPr>
                <a:t>speciation</a:t>
              </a:r>
            </a:p>
          </p:txBody>
        </p:sp>
      </p:grpSp>
      <p:sp>
        <p:nvSpPr>
          <p:cNvPr id="223271" name="Line 39"/>
          <p:cNvSpPr>
            <a:spLocks noChangeShapeType="1"/>
          </p:cNvSpPr>
          <p:nvPr/>
        </p:nvSpPr>
        <p:spPr bwMode="auto">
          <a:xfrm flipV="1">
            <a:off x="1219200" y="4800600"/>
            <a:ext cx="1676400" cy="685800"/>
          </a:xfrm>
          <a:prstGeom prst="line">
            <a:avLst/>
          </a:prstGeom>
          <a:noFill/>
          <a:ln w="9525">
            <a:solidFill>
              <a:schemeClr val="hlink"/>
            </a:solidFill>
            <a:round/>
            <a:headEnd/>
            <a:tailEnd type="triangle" w="med" len="med"/>
          </a:ln>
          <a:effectLst/>
        </p:spPr>
        <p:txBody>
          <a:bodyPr lIns="91429" tIns="45714" rIns="91429" bIns="45714">
            <a:prstTxWarp prst="textNoShape">
              <a:avLst/>
            </a:prstTxWarp>
          </a:bodyPr>
          <a:lstStyle/>
          <a:p>
            <a:endParaRPr lang="en-US"/>
          </a:p>
        </p:txBody>
      </p:sp>
      <p:grpSp>
        <p:nvGrpSpPr>
          <p:cNvPr id="5" name="Group 40"/>
          <p:cNvGrpSpPr>
            <a:grpSpLocks/>
          </p:cNvGrpSpPr>
          <p:nvPr/>
        </p:nvGrpSpPr>
        <p:grpSpPr bwMode="auto">
          <a:xfrm>
            <a:off x="1812926" y="5410203"/>
            <a:ext cx="1916113" cy="1036638"/>
            <a:chOff x="1142" y="3408"/>
            <a:chExt cx="1207" cy="653"/>
          </a:xfrm>
        </p:grpSpPr>
        <p:sp>
          <p:nvSpPr>
            <p:cNvPr id="223273" name="Line 41"/>
            <p:cNvSpPr>
              <a:spLocks noChangeShapeType="1"/>
            </p:cNvSpPr>
            <p:nvPr/>
          </p:nvSpPr>
          <p:spPr bwMode="auto">
            <a:xfrm flipV="1">
              <a:off x="1728" y="3408"/>
              <a:ext cx="576" cy="336"/>
            </a:xfrm>
            <a:prstGeom prst="line">
              <a:avLst/>
            </a:prstGeom>
            <a:noFill/>
            <a:ln w="9525">
              <a:solidFill>
                <a:schemeClr val="hlink"/>
              </a:solidFill>
              <a:round/>
              <a:headEnd/>
              <a:tailEnd type="triangle" w="med" len="med"/>
            </a:ln>
            <a:effectLst/>
          </p:spPr>
          <p:txBody>
            <a:bodyPr>
              <a:prstTxWarp prst="textNoShape">
                <a:avLst/>
              </a:prstTxWarp>
            </a:bodyPr>
            <a:lstStyle/>
            <a:p>
              <a:endParaRPr lang="en-US"/>
            </a:p>
          </p:txBody>
        </p:sp>
        <p:sp>
          <p:nvSpPr>
            <p:cNvPr id="223274" name="Text Box 42"/>
            <p:cNvSpPr txBox="1">
              <a:spLocks noChangeArrowheads="1"/>
            </p:cNvSpPr>
            <p:nvPr/>
          </p:nvSpPr>
          <p:spPr bwMode="auto">
            <a:xfrm>
              <a:off x="1142" y="3770"/>
              <a:ext cx="1207" cy="291"/>
            </a:xfrm>
            <a:prstGeom prst="rect">
              <a:avLst/>
            </a:prstGeom>
            <a:noFill/>
            <a:ln w="9525">
              <a:solidFill>
                <a:schemeClr val="hlink"/>
              </a:solidFill>
              <a:miter lim="800000"/>
              <a:headEnd/>
              <a:tailEnd/>
            </a:ln>
            <a:effectLst/>
          </p:spPr>
          <p:txBody>
            <a:bodyPr wrap="none">
              <a:prstTxWarp prst="textNoShape">
                <a:avLst/>
              </a:prstTxWarp>
              <a:spAutoFit/>
            </a:bodyPr>
            <a:lstStyle/>
            <a:p>
              <a:r>
                <a:rPr lang="en-US">
                  <a:solidFill>
                    <a:schemeClr val="hlink"/>
                  </a:solidFill>
                </a:rPr>
                <a:t>gene</a:t>
              </a:r>
              <a:r>
                <a:rPr lang="en-US"/>
                <a:t> </a:t>
              </a:r>
              <a:r>
                <a:rPr lang="en-US">
                  <a:solidFill>
                    <a:schemeClr val="hlink"/>
                  </a:solidFill>
                </a:rPr>
                <a:t>transfer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32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71" grpId="0" animBg="1"/>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152400" y="152400"/>
            <a:ext cx="7772400" cy="381000"/>
          </a:xfrm>
        </p:spPr>
        <p:txBody>
          <a:bodyPr/>
          <a:lstStyle/>
          <a:p>
            <a:pPr algn="l"/>
            <a:r>
              <a:rPr lang="en-US"/>
              <a:t>Gene duplication </a:t>
            </a:r>
          </a:p>
        </p:txBody>
      </p:sp>
      <p:sp>
        <p:nvSpPr>
          <p:cNvPr id="224259" name="Line 3"/>
          <p:cNvSpPr>
            <a:spLocks noChangeShapeType="1"/>
          </p:cNvSpPr>
          <p:nvPr/>
        </p:nvSpPr>
        <p:spPr bwMode="auto">
          <a:xfrm flipV="1">
            <a:off x="1981200" y="1905000"/>
            <a:ext cx="152400" cy="533400"/>
          </a:xfrm>
          <a:prstGeom prst="line">
            <a:avLst/>
          </a:prstGeom>
          <a:noFill/>
          <a:ln w="57150">
            <a:solidFill>
              <a:schemeClr val="tx1"/>
            </a:solidFill>
            <a:round/>
            <a:headEnd/>
            <a:tailEnd type="triangle" w="med" len="med"/>
          </a:ln>
          <a:effectLst/>
        </p:spPr>
        <p:txBody>
          <a:bodyPr lIns="91429" tIns="45714" rIns="91429" bIns="45714">
            <a:prstTxWarp prst="textNoShape">
              <a:avLst/>
            </a:prstTxWarp>
          </a:bodyPr>
          <a:lstStyle/>
          <a:p>
            <a:endParaRPr lang="en-US"/>
          </a:p>
        </p:txBody>
      </p:sp>
      <p:sp>
        <p:nvSpPr>
          <p:cNvPr id="224260" name="Text Box 4"/>
          <p:cNvSpPr txBox="1">
            <a:spLocks noChangeArrowheads="1"/>
          </p:cNvSpPr>
          <p:nvPr/>
        </p:nvSpPr>
        <p:spPr bwMode="auto">
          <a:xfrm>
            <a:off x="1" y="2362200"/>
            <a:ext cx="2403475" cy="45720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gene duplication </a:t>
            </a:r>
          </a:p>
        </p:txBody>
      </p:sp>
      <p:sp>
        <p:nvSpPr>
          <p:cNvPr id="224261" name="Text Box 5"/>
          <p:cNvSpPr txBox="1">
            <a:spLocks noChangeArrowheads="1"/>
          </p:cNvSpPr>
          <p:nvPr/>
        </p:nvSpPr>
        <p:spPr bwMode="auto">
          <a:xfrm>
            <a:off x="609600" y="23622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endParaRPr lang="en-US"/>
          </a:p>
        </p:txBody>
      </p:sp>
      <p:sp>
        <p:nvSpPr>
          <p:cNvPr id="224262" name="Line 6"/>
          <p:cNvSpPr>
            <a:spLocks noChangeShapeType="1"/>
          </p:cNvSpPr>
          <p:nvPr/>
        </p:nvSpPr>
        <p:spPr bwMode="auto">
          <a:xfrm>
            <a:off x="1905000" y="12192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63" name="Text Box 7"/>
          <p:cNvSpPr txBox="1">
            <a:spLocks noChangeArrowheads="1"/>
          </p:cNvSpPr>
          <p:nvPr/>
        </p:nvSpPr>
        <p:spPr bwMode="auto">
          <a:xfrm>
            <a:off x="381000" y="609600"/>
            <a:ext cx="2486025" cy="45720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Organismal tree: </a:t>
            </a:r>
          </a:p>
        </p:txBody>
      </p:sp>
      <p:sp>
        <p:nvSpPr>
          <p:cNvPr id="224264" name="Line 8"/>
          <p:cNvSpPr>
            <a:spLocks noChangeShapeType="1"/>
          </p:cNvSpPr>
          <p:nvPr/>
        </p:nvSpPr>
        <p:spPr bwMode="auto">
          <a:xfrm>
            <a:off x="1905000" y="1219200"/>
            <a:ext cx="0" cy="6858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65" name="Line 9"/>
          <p:cNvSpPr>
            <a:spLocks noChangeShapeType="1"/>
          </p:cNvSpPr>
          <p:nvPr/>
        </p:nvSpPr>
        <p:spPr bwMode="auto">
          <a:xfrm>
            <a:off x="1905000" y="1905000"/>
            <a:ext cx="457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66" name="Line 10"/>
          <p:cNvSpPr>
            <a:spLocks noChangeShapeType="1"/>
          </p:cNvSpPr>
          <p:nvPr/>
        </p:nvSpPr>
        <p:spPr bwMode="auto">
          <a:xfrm>
            <a:off x="2362200" y="1676400"/>
            <a:ext cx="0" cy="8382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67" name="Line 11"/>
          <p:cNvSpPr>
            <a:spLocks noChangeShapeType="1"/>
          </p:cNvSpPr>
          <p:nvPr/>
        </p:nvSpPr>
        <p:spPr bwMode="auto">
          <a:xfrm>
            <a:off x="2362200" y="1676400"/>
            <a:ext cx="32004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68" name="Line 12"/>
          <p:cNvSpPr>
            <a:spLocks noChangeShapeType="1"/>
          </p:cNvSpPr>
          <p:nvPr/>
        </p:nvSpPr>
        <p:spPr bwMode="auto">
          <a:xfrm flipV="1">
            <a:off x="2362200" y="2514600"/>
            <a:ext cx="7620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69" name="Line 13"/>
          <p:cNvSpPr>
            <a:spLocks noChangeShapeType="1"/>
          </p:cNvSpPr>
          <p:nvPr/>
        </p:nvSpPr>
        <p:spPr bwMode="auto">
          <a:xfrm>
            <a:off x="3124200" y="2133600"/>
            <a:ext cx="0" cy="7620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70" name="Line 14"/>
          <p:cNvSpPr>
            <a:spLocks noChangeShapeType="1"/>
          </p:cNvSpPr>
          <p:nvPr/>
        </p:nvSpPr>
        <p:spPr bwMode="auto">
          <a:xfrm>
            <a:off x="3124200" y="2133600"/>
            <a:ext cx="24384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71" name="Line 15"/>
          <p:cNvSpPr>
            <a:spLocks noChangeShapeType="1"/>
          </p:cNvSpPr>
          <p:nvPr/>
        </p:nvSpPr>
        <p:spPr bwMode="auto">
          <a:xfrm>
            <a:off x="3124200" y="2895600"/>
            <a:ext cx="2362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4272" name="Text Box 16"/>
          <p:cNvSpPr txBox="1">
            <a:spLocks noChangeArrowheads="1"/>
          </p:cNvSpPr>
          <p:nvPr/>
        </p:nvSpPr>
        <p:spPr bwMode="auto">
          <a:xfrm>
            <a:off x="5867400" y="1371600"/>
            <a:ext cx="140233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B</a:t>
            </a:r>
          </a:p>
        </p:txBody>
      </p:sp>
      <p:sp>
        <p:nvSpPr>
          <p:cNvPr id="224273" name="Text Box 17"/>
          <p:cNvSpPr txBox="1">
            <a:spLocks noChangeArrowheads="1"/>
          </p:cNvSpPr>
          <p:nvPr/>
        </p:nvSpPr>
        <p:spPr bwMode="auto">
          <a:xfrm>
            <a:off x="5867400" y="914400"/>
            <a:ext cx="139950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A</a:t>
            </a:r>
          </a:p>
        </p:txBody>
      </p:sp>
      <p:sp>
        <p:nvSpPr>
          <p:cNvPr id="224274" name="Text Box 18"/>
          <p:cNvSpPr txBox="1">
            <a:spLocks noChangeArrowheads="1"/>
          </p:cNvSpPr>
          <p:nvPr/>
        </p:nvSpPr>
        <p:spPr bwMode="auto">
          <a:xfrm>
            <a:off x="5867401" y="19812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C</a:t>
            </a:r>
          </a:p>
        </p:txBody>
      </p:sp>
      <p:sp>
        <p:nvSpPr>
          <p:cNvPr id="224275" name="Text Box 19"/>
          <p:cNvSpPr txBox="1">
            <a:spLocks noChangeArrowheads="1"/>
          </p:cNvSpPr>
          <p:nvPr/>
        </p:nvSpPr>
        <p:spPr bwMode="auto">
          <a:xfrm>
            <a:off x="5867401" y="2590800"/>
            <a:ext cx="141969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species D</a:t>
            </a:r>
          </a:p>
        </p:txBody>
      </p:sp>
      <p:sp>
        <p:nvSpPr>
          <p:cNvPr id="224276" name="Rectangle 20"/>
          <p:cNvSpPr>
            <a:spLocks noChangeArrowheads="1"/>
          </p:cNvSpPr>
          <p:nvPr/>
        </p:nvSpPr>
        <p:spPr bwMode="auto">
          <a:xfrm>
            <a:off x="0" y="2971800"/>
            <a:ext cx="222922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molecular tree:</a:t>
            </a:r>
          </a:p>
        </p:txBody>
      </p:sp>
      <p:grpSp>
        <p:nvGrpSpPr>
          <p:cNvPr id="2" name="Group 21"/>
          <p:cNvGrpSpPr>
            <a:grpSpLocks/>
          </p:cNvGrpSpPr>
          <p:nvPr/>
        </p:nvGrpSpPr>
        <p:grpSpPr bwMode="auto">
          <a:xfrm>
            <a:off x="1905000" y="3200400"/>
            <a:ext cx="6096000" cy="3429000"/>
            <a:chOff x="1200" y="2016"/>
            <a:chExt cx="3840" cy="2160"/>
          </a:xfrm>
        </p:grpSpPr>
        <p:sp>
          <p:nvSpPr>
            <p:cNvPr id="224278" name="Line 22"/>
            <p:cNvSpPr>
              <a:spLocks noChangeShapeType="1"/>
            </p:cNvSpPr>
            <p:nvPr/>
          </p:nvSpPr>
          <p:spPr bwMode="auto">
            <a:xfrm>
              <a:off x="1200" y="2160"/>
              <a:ext cx="235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79" name="Line 23"/>
            <p:cNvSpPr>
              <a:spLocks noChangeShapeType="1"/>
            </p:cNvSpPr>
            <p:nvPr/>
          </p:nvSpPr>
          <p:spPr bwMode="auto">
            <a:xfrm>
              <a:off x="1200" y="2160"/>
              <a:ext cx="0" cy="1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0" name="Line 24"/>
            <p:cNvSpPr>
              <a:spLocks noChangeShapeType="1"/>
            </p:cNvSpPr>
            <p:nvPr/>
          </p:nvSpPr>
          <p:spPr bwMode="auto">
            <a:xfrm>
              <a:off x="1440" y="2592"/>
              <a:ext cx="24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1" name="Line 25"/>
            <p:cNvSpPr>
              <a:spLocks noChangeShapeType="1"/>
            </p:cNvSpPr>
            <p:nvPr/>
          </p:nvSpPr>
          <p:spPr bwMode="auto">
            <a:xfrm>
              <a:off x="1680" y="2448"/>
              <a:ext cx="0" cy="43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2" name="Line 26"/>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3" name="Line 27"/>
            <p:cNvSpPr>
              <a:spLocks noChangeShapeType="1"/>
            </p:cNvSpPr>
            <p:nvPr/>
          </p:nvSpPr>
          <p:spPr bwMode="auto">
            <a:xfrm flipV="1">
              <a:off x="1680" y="2880"/>
              <a:ext cx="28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4" name="Line 28"/>
            <p:cNvSpPr>
              <a:spLocks noChangeShapeType="1"/>
            </p:cNvSpPr>
            <p:nvPr/>
          </p:nvSpPr>
          <p:spPr bwMode="auto">
            <a:xfrm>
              <a:off x="1968" y="2736"/>
              <a:ext cx="0" cy="38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5" name="Line 29"/>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6" name="Line 30"/>
            <p:cNvSpPr>
              <a:spLocks noChangeShapeType="1"/>
            </p:cNvSpPr>
            <p:nvPr/>
          </p:nvSpPr>
          <p:spPr bwMode="auto">
            <a:xfrm>
              <a:off x="1968" y="3120"/>
              <a:ext cx="139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87" name="Text Box 31"/>
            <p:cNvSpPr txBox="1">
              <a:spLocks noChangeArrowheads="1"/>
            </p:cNvSpPr>
            <p:nvPr/>
          </p:nvSpPr>
          <p:spPr bwMode="auto">
            <a:xfrm>
              <a:off x="3696" y="2976"/>
              <a:ext cx="1108" cy="288"/>
            </a:xfrm>
            <a:prstGeom prst="rect">
              <a:avLst/>
            </a:prstGeom>
            <a:noFill/>
            <a:ln w="9525">
              <a:noFill/>
              <a:miter lim="800000"/>
              <a:headEnd/>
              <a:tailEnd/>
            </a:ln>
            <a:effectLst/>
          </p:spPr>
          <p:txBody>
            <a:bodyPr>
              <a:prstTxWarp prst="textNoShape">
                <a:avLst/>
              </a:prstTxWarp>
              <a:spAutoFit/>
            </a:bodyPr>
            <a:lstStyle/>
            <a:p>
              <a:r>
                <a:rPr lang="en-US"/>
                <a:t>seq. from D</a:t>
              </a:r>
            </a:p>
          </p:txBody>
        </p:sp>
        <p:sp>
          <p:nvSpPr>
            <p:cNvPr id="224288" name="Text Box 32"/>
            <p:cNvSpPr txBox="1">
              <a:spLocks noChangeArrowheads="1"/>
            </p:cNvSpPr>
            <p:nvPr/>
          </p:nvSpPr>
          <p:spPr bwMode="auto">
            <a:xfrm>
              <a:off x="3696" y="2016"/>
              <a:ext cx="1070" cy="288"/>
            </a:xfrm>
            <a:prstGeom prst="rect">
              <a:avLst/>
            </a:prstGeom>
            <a:noFill/>
            <a:ln w="9525">
              <a:noFill/>
              <a:miter lim="800000"/>
              <a:headEnd/>
              <a:tailEnd/>
            </a:ln>
            <a:effectLst/>
          </p:spPr>
          <p:txBody>
            <a:bodyPr wrap="none">
              <a:prstTxWarp prst="textNoShape">
                <a:avLst/>
              </a:prstTxWarp>
              <a:spAutoFit/>
            </a:bodyPr>
            <a:lstStyle/>
            <a:p>
              <a:r>
                <a:rPr lang="en-US"/>
                <a:t>seq. from A</a:t>
              </a:r>
            </a:p>
          </p:txBody>
        </p:sp>
        <p:sp>
          <p:nvSpPr>
            <p:cNvPr id="224289" name="Text Box 33"/>
            <p:cNvSpPr txBox="1">
              <a:spLocks noChangeArrowheads="1"/>
            </p:cNvSpPr>
            <p:nvPr/>
          </p:nvSpPr>
          <p:spPr bwMode="auto">
            <a:xfrm>
              <a:off x="3696" y="2640"/>
              <a:ext cx="1077" cy="291"/>
            </a:xfrm>
            <a:prstGeom prst="rect">
              <a:avLst/>
            </a:prstGeom>
            <a:noFill/>
            <a:ln w="9525">
              <a:noFill/>
              <a:miter lim="800000"/>
              <a:headEnd/>
              <a:tailEnd/>
            </a:ln>
            <a:effectLst/>
          </p:spPr>
          <p:txBody>
            <a:bodyPr wrap="none">
              <a:prstTxWarp prst="textNoShape">
                <a:avLst/>
              </a:prstTxWarp>
              <a:spAutoFit/>
            </a:bodyPr>
            <a:lstStyle/>
            <a:p>
              <a:r>
                <a:rPr lang="en-US"/>
                <a:t>seq. from C</a:t>
              </a:r>
            </a:p>
          </p:txBody>
        </p:sp>
        <p:sp>
          <p:nvSpPr>
            <p:cNvPr id="224290" name="Text Box 34"/>
            <p:cNvSpPr txBox="1">
              <a:spLocks noChangeArrowheads="1"/>
            </p:cNvSpPr>
            <p:nvPr/>
          </p:nvSpPr>
          <p:spPr bwMode="auto">
            <a:xfrm>
              <a:off x="3696" y="2304"/>
              <a:ext cx="1066" cy="291"/>
            </a:xfrm>
            <a:prstGeom prst="rect">
              <a:avLst/>
            </a:prstGeom>
            <a:noFill/>
            <a:ln w="9525">
              <a:noFill/>
              <a:miter lim="800000"/>
              <a:headEnd/>
              <a:tailEnd/>
            </a:ln>
            <a:effectLst/>
          </p:spPr>
          <p:txBody>
            <a:bodyPr wrap="none">
              <a:prstTxWarp prst="textNoShape">
                <a:avLst/>
              </a:prstTxWarp>
              <a:spAutoFit/>
            </a:bodyPr>
            <a:lstStyle/>
            <a:p>
              <a:r>
                <a:rPr lang="en-US"/>
                <a:t>seq. from B</a:t>
              </a:r>
            </a:p>
          </p:txBody>
        </p:sp>
        <p:sp>
          <p:nvSpPr>
            <p:cNvPr id="224291" name="Line 35"/>
            <p:cNvSpPr>
              <a:spLocks noChangeShapeType="1"/>
            </p:cNvSpPr>
            <p:nvPr/>
          </p:nvSpPr>
          <p:spPr bwMode="auto">
            <a:xfrm>
              <a:off x="1200" y="3360"/>
              <a:ext cx="24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2" name="Line 36"/>
            <p:cNvSpPr>
              <a:spLocks noChangeShapeType="1"/>
            </p:cNvSpPr>
            <p:nvPr/>
          </p:nvSpPr>
          <p:spPr bwMode="auto">
            <a:xfrm>
              <a:off x="1440" y="2592"/>
              <a:ext cx="1" cy="91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3" name="Line 37"/>
            <p:cNvSpPr>
              <a:spLocks noChangeShapeType="1"/>
            </p:cNvSpPr>
            <p:nvPr/>
          </p:nvSpPr>
          <p:spPr bwMode="auto">
            <a:xfrm>
              <a:off x="1728" y="3360"/>
              <a:ext cx="1" cy="528"/>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4" name="Line 38"/>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5" name="Line 39"/>
            <p:cNvSpPr>
              <a:spLocks noChangeShapeType="1"/>
            </p:cNvSpPr>
            <p:nvPr/>
          </p:nvSpPr>
          <p:spPr bwMode="auto">
            <a:xfrm flipV="1">
              <a:off x="1728" y="3888"/>
              <a:ext cx="192" cy="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6" name="Line 40"/>
            <p:cNvSpPr>
              <a:spLocks noChangeShapeType="1"/>
            </p:cNvSpPr>
            <p:nvPr/>
          </p:nvSpPr>
          <p:spPr bwMode="auto">
            <a:xfrm>
              <a:off x="1920" y="3648"/>
              <a:ext cx="0" cy="38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7" name="Line 41"/>
            <p:cNvSpPr>
              <a:spLocks noChangeShapeType="1"/>
            </p:cNvSpPr>
            <p:nvPr/>
          </p:nvSpPr>
          <p:spPr bwMode="auto">
            <a:xfrm>
              <a:off x="1920" y="3648"/>
              <a:ext cx="139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8" name="Line 42"/>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299" name="Text Box 43"/>
            <p:cNvSpPr txBox="1">
              <a:spLocks noChangeArrowheads="1"/>
            </p:cNvSpPr>
            <p:nvPr/>
          </p:nvSpPr>
          <p:spPr bwMode="auto">
            <a:xfrm>
              <a:off x="3648" y="3888"/>
              <a:ext cx="1392" cy="288"/>
            </a:xfrm>
            <a:prstGeom prst="rect">
              <a:avLst/>
            </a:prstGeom>
            <a:noFill/>
            <a:ln w="9525">
              <a:noFill/>
              <a:miter lim="800000"/>
              <a:headEnd/>
              <a:tailEnd/>
            </a:ln>
            <a:effectLst/>
          </p:spPr>
          <p:txBody>
            <a:bodyPr>
              <a:prstTxWarp prst="textNoShape">
                <a:avLst/>
              </a:prstTxWarp>
              <a:spAutoFit/>
            </a:bodyPr>
            <a:lstStyle/>
            <a:p>
              <a:r>
                <a:rPr lang="en-US"/>
                <a:t>seq.’ from D</a:t>
              </a:r>
            </a:p>
          </p:txBody>
        </p:sp>
        <p:sp>
          <p:nvSpPr>
            <p:cNvPr id="224300" name="Text Box 44"/>
            <p:cNvSpPr txBox="1">
              <a:spLocks noChangeArrowheads="1"/>
            </p:cNvSpPr>
            <p:nvPr/>
          </p:nvSpPr>
          <p:spPr bwMode="auto">
            <a:xfrm>
              <a:off x="3648" y="3552"/>
              <a:ext cx="1134" cy="288"/>
            </a:xfrm>
            <a:prstGeom prst="rect">
              <a:avLst/>
            </a:prstGeom>
            <a:noFill/>
            <a:ln w="9525">
              <a:noFill/>
              <a:miter lim="800000"/>
              <a:headEnd/>
              <a:tailEnd/>
            </a:ln>
            <a:effectLst/>
          </p:spPr>
          <p:txBody>
            <a:bodyPr wrap="none">
              <a:prstTxWarp prst="textNoShape">
                <a:avLst/>
              </a:prstTxWarp>
              <a:spAutoFit/>
            </a:bodyPr>
            <a:lstStyle/>
            <a:p>
              <a:r>
                <a:rPr lang="en-US"/>
                <a:t>seq.’ from C</a:t>
              </a:r>
            </a:p>
          </p:txBody>
        </p:sp>
        <p:sp>
          <p:nvSpPr>
            <p:cNvPr id="224301" name="Text Box 45"/>
            <p:cNvSpPr txBox="1">
              <a:spLocks noChangeArrowheads="1"/>
            </p:cNvSpPr>
            <p:nvPr/>
          </p:nvSpPr>
          <p:spPr bwMode="auto">
            <a:xfrm>
              <a:off x="3648" y="3216"/>
              <a:ext cx="1124" cy="288"/>
            </a:xfrm>
            <a:prstGeom prst="rect">
              <a:avLst/>
            </a:prstGeom>
            <a:noFill/>
            <a:ln w="9525">
              <a:noFill/>
              <a:miter lim="800000"/>
              <a:headEnd/>
              <a:tailEnd/>
            </a:ln>
            <a:effectLst/>
          </p:spPr>
          <p:txBody>
            <a:bodyPr wrap="none">
              <a:prstTxWarp prst="textNoShape">
                <a:avLst/>
              </a:prstTxWarp>
              <a:spAutoFit/>
            </a:bodyPr>
            <a:lstStyle/>
            <a:p>
              <a:r>
                <a:rPr lang="en-US"/>
                <a:t>seq.’ from B</a:t>
              </a:r>
            </a:p>
          </p:txBody>
        </p:sp>
        <p:sp>
          <p:nvSpPr>
            <p:cNvPr id="224302" name="Line 46"/>
            <p:cNvSpPr>
              <a:spLocks noChangeShapeType="1"/>
            </p:cNvSpPr>
            <p:nvPr/>
          </p:nvSpPr>
          <p:spPr bwMode="auto">
            <a:xfrm>
              <a:off x="1440" y="3504"/>
              <a:ext cx="288"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3" name="Group 47"/>
          <p:cNvGrpSpPr>
            <a:grpSpLocks/>
          </p:cNvGrpSpPr>
          <p:nvPr/>
        </p:nvGrpSpPr>
        <p:grpSpPr bwMode="auto">
          <a:xfrm>
            <a:off x="0" y="5334004"/>
            <a:ext cx="2347913" cy="919163"/>
            <a:chOff x="0" y="3360"/>
            <a:chExt cx="1479" cy="579"/>
          </a:xfrm>
        </p:grpSpPr>
        <p:sp>
          <p:nvSpPr>
            <p:cNvPr id="224304" name="Line 4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prstTxWarp prst="textNoShape">
                <a:avLst/>
              </a:prstTxWarp>
            </a:bodyPr>
            <a:lstStyle/>
            <a:p>
              <a:endParaRPr lang="en-US"/>
            </a:p>
          </p:txBody>
        </p:sp>
        <p:sp>
          <p:nvSpPr>
            <p:cNvPr id="224305" name="Text Box 4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prstTxWarp prst="textNoShape">
                <a:avLst/>
              </a:prstTxWarp>
              <a:spAutoFit/>
            </a:bodyPr>
            <a:lstStyle/>
            <a:p>
              <a:r>
                <a:rPr lang="en-US">
                  <a:solidFill>
                    <a:schemeClr val="hlink"/>
                  </a:solidFill>
                </a:rPr>
                <a:t>gene duplication </a:t>
              </a:r>
            </a:p>
          </p:txBody>
        </p:sp>
      </p:grpSp>
      <p:grpSp>
        <p:nvGrpSpPr>
          <p:cNvPr id="4" name="Group 50"/>
          <p:cNvGrpSpPr>
            <a:grpSpLocks/>
          </p:cNvGrpSpPr>
          <p:nvPr/>
        </p:nvGrpSpPr>
        <p:grpSpPr bwMode="auto">
          <a:xfrm>
            <a:off x="0" y="2971800"/>
            <a:ext cx="9144000" cy="3886200"/>
            <a:chOff x="0" y="1872"/>
            <a:chExt cx="5760" cy="2448"/>
          </a:xfrm>
        </p:grpSpPr>
        <p:sp>
          <p:nvSpPr>
            <p:cNvPr id="224307" name="Rectangle 51"/>
            <p:cNvSpPr>
              <a:spLocks noChangeArrowheads="1"/>
            </p:cNvSpPr>
            <p:nvPr/>
          </p:nvSpPr>
          <p:spPr bwMode="auto">
            <a:xfrm>
              <a:off x="0" y="1920"/>
              <a:ext cx="5760" cy="240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24308" name="Rectangle 52"/>
            <p:cNvSpPr>
              <a:spLocks noChangeArrowheads="1"/>
            </p:cNvSpPr>
            <p:nvPr/>
          </p:nvSpPr>
          <p:spPr bwMode="auto">
            <a:xfrm>
              <a:off x="0" y="1872"/>
              <a:ext cx="1374" cy="291"/>
            </a:xfrm>
            <a:prstGeom prst="rect">
              <a:avLst/>
            </a:prstGeom>
            <a:noFill/>
            <a:ln w="9525">
              <a:noFill/>
              <a:miter lim="800000"/>
              <a:headEnd/>
              <a:tailEnd/>
            </a:ln>
            <a:effectLst/>
          </p:spPr>
          <p:txBody>
            <a:bodyPr wrap="none">
              <a:prstTxWarp prst="textNoShape">
                <a:avLst/>
              </a:prstTxWarp>
              <a:spAutoFit/>
            </a:bodyPr>
            <a:lstStyle/>
            <a:p>
              <a:r>
                <a:rPr lang="en-US"/>
                <a:t>molecular tree:</a:t>
              </a:r>
            </a:p>
          </p:txBody>
        </p:sp>
        <p:sp>
          <p:nvSpPr>
            <p:cNvPr id="224309" name="Line 53"/>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10" name="Line 54"/>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11" name="Line 55"/>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12" name="Line 56"/>
            <p:cNvSpPr>
              <a:spLocks noChangeShapeType="1"/>
            </p:cNvSpPr>
            <p:nvPr/>
          </p:nvSpPr>
          <p:spPr bwMode="auto">
            <a:xfrm>
              <a:off x="1680" y="2448"/>
              <a:ext cx="0"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13" name="Line 57"/>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14" name="Line 58"/>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15" name="Line 59"/>
            <p:cNvSpPr>
              <a:spLocks noChangeShapeType="1"/>
            </p:cNvSpPr>
            <p:nvPr/>
          </p:nvSpPr>
          <p:spPr bwMode="auto">
            <a:xfrm>
              <a:off x="1968" y="2736"/>
              <a:ext cx="0"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16" name="Line 60"/>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17" name="Line 61"/>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18" name="Text Box 62"/>
            <p:cNvSpPr txBox="1">
              <a:spLocks noChangeArrowheads="1"/>
            </p:cNvSpPr>
            <p:nvPr/>
          </p:nvSpPr>
          <p:spPr bwMode="auto">
            <a:xfrm>
              <a:off x="3696" y="2976"/>
              <a:ext cx="1108" cy="288"/>
            </a:xfrm>
            <a:prstGeom prst="rect">
              <a:avLst/>
            </a:prstGeom>
            <a:noFill/>
            <a:ln w="9525">
              <a:noFill/>
              <a:miter lim="800000"/>
              <a:headEnd/>
              <a:tailEnd/>
            </a:ln>
            <a:effectLst/>
          </p:spPr>
          <p:txBody>
            <a:bodyPr>
              <a:prstTxWarp prst="textNoShape">
                <a:avLst/>
              </a:prstTxWarp>
              <a:spAutoFit/>
            </a:bodyPr>
            <a:lstStyle/>
            <a:p>
              <a:r>
                <a:rPr lang="en-US">
                  <a:solidFill>
                    <a:schemeClr val="hlink"/>
                  </a:solidFill>
                </a:rPr>
                <a:t>seq. from D</a:t>
              </a:r>
            </a:p>
          </p:txBody>
        </p:sp>
        <p:sp>
          <p:nvSpPr>
            <p:cNvPr id="224319" name="Text Box 63"/>
            <p:cNvSpPr txBox="1">
              <a:spLocks noChangeArrowheads="1"/>
            </p:cNvSpPr>
            <p:nvPr/>
          </p:nvSpPr>
          <p:spPr bwMode="auto">
            <a:xfrm>
              <a:off x="3696" y="2016"/>
              <a:ext cx="1070" cy="288"/>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seq. from A</a:t>
              </a:r>
            </a:p>
          </p:txBody>
        </p:sp>
        <p:sp>
          <p:nvSpPr>
            <p:cNvPr id="224320" name="Text Box 64"/>
            <p:cNvSpPr txBox="1">
              <a:spLocks noChangeArrowheads="1"/>
            </p:cNvSpPr>
            <p:nvPr/>
          </p:nvSpPr>
          <p:spPr bwMode="auto">
            <a:xfrm>
              <a:off x="3696" y="2640"/>
              <a:ext cx="1077" cy="291"/>
            </a:xfrm>
            <a:prstGeom prst="rect">
              <a:avLst/>
            </a:prstGeom>
            <a:noFill/>
            <a:ln w="9525">
              <a:noFill/>
              <a:miter lim="800000"/>
              <a:headEnd/>
              <a:tailEnd/>
            </a:ln>
            <a:effectLst/>
          </p:spPr>
          <p:txBody>
            <a:bodyPr wrap="none">
              <a:prstTxWarp prst="textNoShape">
                <a:avLst/>
              </a:prstTxWarp>
              <a:spAutoFit/>
            </a:bodyPr>
            <a:lstStyle/>
            <a:p>
              <a:r>
                <a:rPr lang="en-US"/>
                <a:t>seq. from C</a:t>
              </a:r>
            </a:p>
          </p:txBody>
        </p:sp>
        <p:sp>
          <p:nvSpPr>
            <p:cNvPr id="224321" name="Text Box 65"/>
            <p:cNvSpPr txBox="1">
              <a:spLocks noChangeArrowheads="1"/>
            </p:cNvSpPr>
            <p:nvPr/>
          </p:nvSpPr>
          <p:spPr bwMode="auto">
            <a:xfrm>
              <a:off x="3696" y="2304"/>
              <a:ext cx="1066" cy="291"/>
            </a:xfrm>
            <a:prstGeom prst="rect">
              <a:avLst/>
            </a:prstGeom>
            <a:noFill/>
            <a:ln w="9525">
              <a:noFill/>
              <a:miter lim="800000"/>
              <a:headEnd/>
              <a:tailEnd/>
            </a:ln>
            <a:effectLst/>
          </p:spPr>
          <p:txBody>
            <a:bodyPr wrap="none">
              <a:prstTxWarp prst="textNoShape">
                <a:avLst/>
              </a:prstTxWarp>
              <a:spAutoFit/>
            </a:bodyPr>
            <a:lstStyle/>
            <a:p>
              <a:r>
                <a:rPr lang="en-US"/>
                <a:t>seq. from B</a:t>
              </a:r>
            </a:p>
          </p:txBody>
        </p:sp>
        <p:sp>
          <p:nvSpPr>
            <p:cNvPr id="224322" name="Line 66"/>
            <p:cNvSpPr>
              <a:spLocks noChangeShapeType="1"/>
            </p:cNvSpPr>
            <p:nvPr/>
          </p:nvSpPr>
          <p:spPr bwMode="auto">
            <a:xfrm>
              <a:off x="1200" y="3360"/>
              <a:ext cx="24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23" name="Line 67"/>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24" name="Line 68"/>
            <p:cNvSpPr>
              <a:spLocks noChangeShapeType="1"/>
            </p:cNvSpPr>
            <p:nvPr/>
          </p:nvSpPr>
          <p:spPr bwMode="auto">
            <a:xfrm>
              <a:off x="1728" y="3504"/>
              <a:ext cx="1" cy="384"/>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25" name="Line 69"/>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26" name="Line 70"/>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27" name="Line 71"/>
            <p:cNvSpPr>
              <a:spLocks noChangeShapeType="1"/>
            </p:cNvSpPr>
            <p:nvPr/>
          </p:nvSpPr>
          <p:spPr bwMode="auto">
            <a:xfrm>
              <a:off x="1920" y="3648"/>
              <a:ext cx="0" cy="384"/>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28" name="Line 72"/>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29" name="Line 73"/>
            <p:cNvSpPr>
              <a:spLocks noChangeShapeType="1"/>
            </p:cNvSpPr>
            <p:nvPr/>
          </p:nvSpPr>
          <p:spPr bwMode="auto">
            <a:xfrm>
              <a:off x="1920" y="4032"/>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30" name="Text Box 74"/>
            <p:cNvSpPr txBox="1">
              <a:spLocks noChangeArrowheads="1"/>
            </p:cNvSpPr>
            <p:nvPr/>
          </p:nvSpPr>
          <p:spPr bwMode="auto">
            <a:xfrm>
              <a:off x="3648" y="3888"/>
              <a:ext cx="1392" cy="288"/>
            </a:xfrm>
            <a:prstGeom prst="rect">
              <a:avLst/>
            </a:prstGeom>
            <a:noFill/>
            <a:ln w="9525">
              <a:noFill/>
              <a:miter lim="800000"/>
              <a:headEnd/>
              <a:tailEnd/>
            </a:ln>
            <a:effectLst/>
          </p:spPr>
          <p:txBody>
            <a:bodyPr>
              <a:prstTxWarp prst="textNoShape">
                <a:avLst/>
              </a:prstTxWarp>
              <a:spAutoFit/>
            </a:bodyPr>
            <a:lstStyle/>
            <a:p>
              <a:r>
                <a:rPr lang="en-US">
                  <a:solidFill>
                    <a:schemeClr val="hlink"/>
                  </a:solidFill>
                </a:rPr>
                <a:t>seq.’ from D</a:t>
              </a:r>
            </a:p>
          </p:txBody>
        </p:sp>
        <p:sp>
          <p:nvSpPr>
            <p:cNvPr id="224331" name="Text Box 75"/>
            <p:cNvSpPr txBox="1">
              <a:spLocks noChangeArrowheads="1"/>
            </p:cNvSpPr>
            <p:nvPr/>
          </p:nvSpPr>
          <p:spPr bwMode="auto">
            <a:xfrm>
              <a:off x="3648" y="3552"/>
              <a:ext cx="1134" cy="288"/>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seq.’ from C</a:t>
              </a:r>
            </a:p>
          </p:txBody>
        </p:sp>
        <p:sp>
          <p:nvSpPr>
            <p:cNvPr id="224332" name="Text Box 76"/>
            <p:cNvSpPr txBox="1">
              <a:spLocks noChangeArrowheads="1"/>
            </p:cNvSpPr>
            <p:nvPr/>
          </p:nvSpPr>
          <p:spPr bwMode="auto">
            <a:xfrm>
              <a:off x="3648" y="3216"/>
              <a:ext cx="1124" cy="288"/>
            </a:xfrm>
            <a:prstGeom prst="rect">
              <a:avLst/>
            </a:prstGeom>
            <a:noFill/>
            <a:ln w="9525">
              <a:noFill/>
              <a:miter lim="800000"/>
              <a:headEnd/>
              <a:tailEnd/>
            </a:ln>
            <a:effectLst/>
          </p:spPr>
          <p:txBody>
            <a:bodyPr wrap="none">
              <a:prstTxWarp prst="textNoShape">
                <a:avLst/>
              </a:prstTxWarp>
              <a:spAutoFit/>
            </a:bodyPr>
            <a:lstStyle/>
            <a:p>
              <a:r>
                <a:rPr lang="en-US"/>
                <a:t>seq.’ from B</a:t>
              </a:r>
            </a:p>
          </p:txBody>
        </p:sp>
        <p:sp>
          <p:nvSpPr>
            <p:cNvPr id="224333" name="Line 77"/>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34" name="Line 7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prstTxWarp prst="textNoShape">
                <a:avLst/>
              </a:prstTxWarp>
            </a:bodyPr>
            <a:lstStyle/>
            <a:p>
              <a:endParaRPr lang="en-US"/>
            </a:p>
          </p:txBody>
        </p:sp>
        <p:sp>
          <p:nvSpPr>
            <p:cNvPr id="224335" name="Text Box 7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prstTxWarp prst="textNoShape">
                <a:avLst/>
              </a:prstTxWarp>
              <a:spAutoFit/>
            </a:bodyPr>
            <a:lstStyle/>
            <a:p>
              <a:r>
                <a:rPr lang="en-US">
                  <a:solidFill>
                    <a:schemeClr val="hlink"/>
                  </a:solidFill>
                </a:rPr>
                <a:t>gene duplication </a:t>
              </a:r>
            </a:p>
          </p:txBody>
        </p:sp>
        <p:sp>
          <p:nvSpPr>
            <p:cNvPr id="224336" name="Line 80"/>
            <p:cNvSpPr>
              <a:spLocks noChangeShapeType="1"/>
            </p:cNvSpPr>
            <p:nvPr/>
          </p:nvSpPr>
          <p:spPr bwMode="auto">
            <a:xfrm>
              <a:off x="1728" y="3360"/>
              <a:ext cx="0"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4337" name="Line 81"/>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38" name="Line 82"/>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prstTxWarp prst="textNoShape">
                <a:avLst/>
              </a:prstTxWarp>
            </a:bodyPr>
            <a:lstStyle/>
            <a:p>
              <a:endParaRPr lang="en-US"/>
            </a:p>
          </p:txBody>
        </p:sp>
      </p:grpSp>
      <p:grpSp>
        <p:nvGrpSpPr>
          <p:cNvPr id="5" name="Group 83"/>
          <p:cNvGrpSpPr>
            <a:grpSpLocks/>
          </p:cNvGrpSpPr>
          <p:nvPr/>
        </p:nvGrpSpPr>
        <p:grpSpPr bwMode="auto">
          <a:xfrm>
            <a:off x="0" y="2971800"/>
            <a:ext cx="9144000" cy="3886200"/>
            <a:chOff x="0" y="1872"/>
            <a:chExt cx="5760" cy="2448"/>
          </a:xfrm>
        </p:grpSpPr>
        <p:sp>
          <p:nvSpPr>
            <p:cNvPr id="224340" name="Rectangle 84"/>
            <p:cNvSpPr>
              <a:spLocks noChangeArrowheads="1"/>
            </p:cNvSpPr>
            <p:nvPr/>
          </p:nvSpPr>
          <p:spPr bwMode="auto">
            <a:xfrm>
              <a:off x="0" y="1920"/>
              <a:ext cx="5760" cy="240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24341" name="Rectangle 85"/>
            <p:cNvSpPr>
              <a:spLocks noChangeArrowheads="1"/>
            </p:cNvSpPr>
            <p:nvPr/>
          </p:nvSpPr>
          <p:spPr bwMode="auto">
            <a:xfrm>
              <a:off x="0" y="1872"/>
              <a:ext cx="1374" cy="291"/>
            </a:xfrm>
            <a:prstGeom prst="rect">
              <a:avLst/>
            </a:prstGeom>
            <a:noFill/>
            <a:ln w="9525">
              <a:noFill/>
              <a:miter lim="800000"/>
              <a:headEnd/>
              <a:tailEnd/>
            </a:ln>
            <a:effectLst/>
          </p:spPr>
          <p:txBody>
            <a:bodyPr wrap="none">
              <a:prstTxWarp prst="textNoShape">
                <a:avLst/>
              </a:prstTxWarp>
              <a:spAutoFit/>
            </a:bodyPr>
            <a:lstStyle/>
            <a:p>
              <a:r>
                <a:rPr lang="en-US"/>
                <a:t>molecular tree:</a:t>
              </a:r>
            </a:p>
          </p:txBody>
        </p:sp>
        <p:sp>
          <p:nvSpPr>
            <p:cNvPr id="224342" name="Line 86"/>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43" name="Line 87"/>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44" name="Line 88"/>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45" name="Line 89"/>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46" name="Line 90"/>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47" name="Text Box 91"/>
            <p:cNvSpPr txBox="1">
              <a:spLocks noChangeArrowheads="1"/>
            </p:cNvSpPr>
            <p:nvPr/>
          </p:nvSpPr>
          <p:spPr bwMode="auto">
            <a:xfrm>
              <a:off x="3696" y="2976"/>
              <a:ext cx="1108" cy="288"/>
            </a:xfrm>
            <a:prstGeom prst="rect">
              <a:avLst/>
            </a:prstGeom>
            <a:noFill/>
            <a:ln w="9525">
              <a:noFill/>
              <a:miter lim="800000"/>
              <a:headEnd/>
              <a:tailEnd/>
            </a:ln>
            <a:effectLst/>
          </p:spPr>
          <p:txBody>
            <a:bodyPr>
              <a:prstTxWarp prst="textNoShape">
                <a:avLst/>
              </a:prstTxWarp>
              <a:spAutoFit/>
            </a:bodyPr>
            <a:lstStyle/>
            <a:p>
              <a:r>
                <a:rPr lang="en-US">
                  <a:solidFill>
                    <a:schemeClr val="hlink"/>
                  </a:solidFill>
                </a:rPr>
                <a:t>seq. from D</a:t>
              </a:r>
            </a:p>
          </p:txBody>
        </p:sp>
        <p:sp>
          <p:nvSpPr>
            <p:cNvPr id="224348" name="Text Box 92"/>
            <p:cNvSpPr txBox="1">
              <a:spLocks noChangeArrowheads="1"/>
            </p:cNvSpPr>
            <p:nvPr/>
          </p:nvSpPr>
          <p:spPr bwMode="auto">
            <a:xfrm>
              <a:off x="3696" y="2016"/>
              <a:ext cx="1070" cy="288"/>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seq. from A</a:t>
              </a:r>
            </a:p>
          </p:txBody>
        </p:sp>
        <p:sp>
          <p:nvSpPr>
            <p:cNvPr id="224349" name="Line 93"/>
            <p:cNvSpPr>
              <a:spLocks noChangeShapeType="1"/>
            </p:cNvSpPr>
            <p:nvPr/>
          </p:nvSpPr>
          <p:spPr bwMode="auto">
            <a:xfrm>
              <a:off x="1200" y="3360"/>
              <a:ext cx="240"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0" name="Line 94"/>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1" name="Line 95"/>
            <p:cNvSpPr>
              <a:spLocks noChangeShapeType="1"/>
            </p:cNvSpPr>
            <p:nvPr/>
          </p:nvSpPr>
          <p:spPr bwMode="auto">
            <a:xfrm>
              <a:off x="1728" y="3504"/>
              <a:ext cx="1" cy="384"/>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2" name="Line 96"/>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3" name="Line 97"/>
            <p:cNvSpPr>
              <a:spLocks noChangeShapeType="1"/>
            </p:cNvSpPr>
            <p:nvPr/>
          </p:nvSpPr>
          <p:spPr bwMode="auto">
            <a:xfrm>
              <a:off x="1920" y="3648"/>
              <a:ext cx="0" cy="384"/>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4" name="Line 98"/>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5" name="Line 99"/>
            <p:cNvSpPr>
              <a:spLocks noChangeShapeType="1"/>
            </p:cNvSpPr>
            <p:nvPr/>
          </p:nvSpPr>
          <p:spPr bwMode="auto">
            <a:xfrm>
              <a:off x="1920" y="4032"/>
              <a:ext cx="1392"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6" name="Text Box 100"/>
            <p:cNvSpPr txBox="1">
              <a:spLocks noChangeArrowheads="1"/>
            </p:cNvSpPr>
            <p:nvPr/>
          </p:nvSpPr>
          <p:spPr bwMode="auto">
            <a:xfrm>
              <a:off x="3648" y="3888"/>
              <a:ext cx="1392" cy="288"/>
            </a:xfrm>
            <a:prstGeom prst="rect">
              <a:avLst/>
            </a:prstGeom>
            <a:noFill/>
            <a:ln w="9525">
              <a:noFill/>
              <a:miter lim="800000"/>
              <a:headEnd/>
              <a:tailEnd/>
            </a:ln>
            <a:effectLst/>
          </p:spPr>
          <p:txBody>
            <a:bodyPr>
              <a:prstTxWarp prst="textNoShape">
                <a:avLst/>
              </a:prstTxWarp>
              <a:spAutoFit/>
            </a:bodyPr>
            <a:lstStyle/>
            <a:p>
              <a:r>
                <a:rPr lang="en-US">
                  <a:solidFill>
                    <a:schemeClr val="hlink"/>
                  </a:solidFill>
                </a:rPr>
                <a:t>seq.’ from D</a:t>
              </a:r>
            </a:p>
          </p:txBody>
        </p:sp>
        <p:sp>
          <p:nvSpPr>
            <p:cNvPr id="224357" name="Text Box 101"/>
            <p:cNvSpPr txBox="1">
              <a:spLocks noChangeArrowheads="1"/>
            </p:cNvSpPr>
            <p:nvPr/>
          </p:nvSpPr>
          <p:spPr bwMode="auto">
            <a:xfrm>
              <a:off x="3648" y="3552"/>
              <a:ext cx="1134" cy="288"/>
            </a:xfrm>
            <a:prstGeom prst="rect">
              <a:avLst/>
            </a:prstGeom>
            <a:noFill/>
            <a:ln w="9525">
              <a:noFill/>
              <a:miter lim="800000"/>
              <a:headEnd/>
              <a:tailEnd/>
            </a:ln>
            <a:effectLst/>
          </p:spPr>
          <p:txBody>
            <a:bodyPr wrap="none">
              <a:prstTxWarp prst="textNoShape">
                <a:avLst/>
              </a:prstTxWarp>
              <a:spAutoFit/>
            </a:bodyPr>
            <a:lstStyle/>
            <a:p>
              <a:r>
                <a:rPr lang="en-US">
                  <a:solidFill>
                    <a:schemeClr val="hlink"/>
                  </a:solidFill>
                </a:rPr>
                <a:t>seq.’ from C</a:t>
              </a:r>
            </a:p>
          </p:txBody>
        </p:sp>
        <p:sp>
          <p:nvSpPr>
            <p:cNvPr id="224358" name="Line 102"/>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59" name="Line 103"/>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prstTxWarp prst="textNoShape">
                <a:avLst/>
              </a:prstTxWarp>
            </a:bodyPr>
            <a:lstStyle/>
            <a:p>
              <a:endParaRPr lang="en-US"/>
            </a:p>
          </p:txBody>
        </p:sp>
        <p:sp>
          <p:nvSpPr>
            <p:cNvPr id="224360" name="Text Box 104"/>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prstTxWarp prst="textNoShape">
                <a:avLst/>
              </a:prstTxWarp>
              <a:spAutoFit/>
            </a:bodyPr>
            <a:lstStyle/>
            <a:p>
              <a:r>
                <a:rPr lang="en-US">
                  <a:solidFill>
                    <a:schemeClr val="hlink"/>
                  </a:solidFill>
                </a:rPr>
                <a:t>gene duplication </a:t>
              </a:r>
            </a:p>
          </p:txBody>
        </p:sp>
        <p:sp>
          <p:nvSpPr>
            <p:cNvPr id="224361" name="Line 105"/>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prstTxWarp prst="textNoShape">
                <a:avLst/>
              </a:prstTxWarp>
            </a:bodyPr>
            <a:lstStyle/>
            <a:p>
              <a:endParaRPr lang="en-US"/>
            </a:p>
          </p:txBody>
        </p:sp>
        <p:sp>
          <p:nvSpPr>
            <p:cNvPr id="224362" name="Line 106"/>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82" name="Rectangle 2"/>
          <p:cNvSpPr>
            <a:spLocks noGrp="1" noChangeArrowheads="1"/>
          </p:cNvSpPr>
          <p:nvPr>
            <p:ph type="title" idx="4294967295"/>
          </p:nvPr>
        </p:nvSpPr>
        <p:spPr>
          <a:xfrm>
            <a:off x="0" y="0"/>
            <a:ext cx="9144000" cy="685800"/>
          </a:xfrm>
        </p:spPr>
        <p:txBody>
          <a:bodyPr/>
          <a:lstStyle/>
          <a:p>
            <a:pPr algn="l"/>
            <a:r>
              <a:rPr lang="en-US" sz="2600" dirty="0"/>
              <a:t>Gene duplication and gene transfer are equivalent explanations.</a:t>
            </a:r>
          </a:p>
        </p:txBody>
      </p:sp>
      <p:graphicFrame>
        <p:nvGraphicFramePr>
          <p:cNvPr id="225283" name="Object 3"/>
          <p:cNvGraphicFramePr>
            <a:graphicFrameLocks noChangeAspect="1"/>
          </p:cNvGraphicFramePr>
          <p:nvPr/>
        </p:nvGraphicFramePr>
        <p:xfrm>
          <a:off x="0" y="762000"/>
          <a:ext cx="4572000" cy="3657600"/>
        </p:xfrm>
        <a:graphic>
          <a:graphicData uri="http://schemas.openxmlformats.org/presentationml/2006/ole">
            <p:oleObj spid="_x0000_s95234" name="Photo Editor Photo" r:id="rId4" imgW="8527519" imgH="5509738" progId="MSPhotoEd.3">
              <p:embed/>
            </p:oleObj>
          </a:graphicData>
        </a:graphic>
      </p:graphicFrame>
      <p:graphicFrame>
        <p:nvGraphicFramePr>
          <p:cNvPr id="225284" name="Object 4"/>
          <p:cNvGraphicFramePr>
            <a:graphicFrameLocks noChangeAspect="1"/>
          </p:cNvGraphicFramePr>
          <p:nvPr/>
        </p:nvGraphicFramePr>
        <p:xfrm>
          <a:off x="4572000" y="762000"/>
          <a:ext cx="4572000" cy="3733800"/>
        </p:xfrm>
        <a:graphic>
          <a:graphicData uri="http://schemas.openxmlformats.org/presentationml/2006/ole">
            <p:oleObj spid="_x0000_s95235" name="Photo Editor Photo" r:id="rId5" imgW="8542760" imgH="6927180" progId="MSPhotoEd.3">
              <p:embed/>
            </p:oleObj>
          </a:graphicData>
        </a:graphic>
      </p:graphicFrame>
      <p:sp>
        <p:nvSpPr>
          <p:cNvPr id="225285" name="Text Box 5"/>
          <p:cNvSpPr txBox="1">
            <a:spLocks noChangeArrowheads="1"/>
          </p:cNvSpPr>
          <p:nvPr/>
        </p:nvSpPr>
        <p:spPr bwMode="auto">
          <a:xfrm>
            <a:off x="288926" y="4613275"/>
            <a:ext cx="3705225" cy="45720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Horizontal or lateral Gene </a:t>
            </a:r>
          </a:p>
        </p:txBody>
      </p:sp>
      <p:sp>
        <p:nvSpPr>
          <p:cNvPr id="225286" name="Text Box 6"/>
          <p:cNvSpPr txBox="1">
            <a:spLocks noChangeArrowheads="1"/>
          </p:cNvSpPr>
          <p:nvPr/>
        </p:nvSpPr>
        <p:spPr bwMode="auto">
          <a:xfrm>
            <a:off x="4572000" y="4419601"/>
            <a:ext cx="4572000" cy="830985"/>
          </a:xfrm>
          <a:prstGeom prst="rect">
            <a:avLst/>
          </a:prstGeom>
          <a:noFill/>
          <a:ln w="9525">
            <a:noFill/>
            <a:miter lim="800000"/>
            <a:headEnd/>
            <a:tailEnd/>
          </a:ln>
          <a:effectLst/>
        </p:spPr>
        <p:txBody>
          <a:bodyPr lIns="91429" tIns="45714" rIns="91429" bIns="45714">
            <a:prstTxWarp prst="textNoShape">
              <a:avLst/>
            </a:prstTxWarp>
            <a:spAutoFit/>
          </a:bodyPr>
          <a:lstStyle/>
          <a:p>
            <a:r>
              <a:rPr lang="en-US"/>
              <a:t>Ancient duplication followed by gene loss</a:t>
            </a:r>
          </a:p>
        </p:txBody>
      </p:sp>
      <p:sp>
        <p:nvSpPr>
          <p:cNvPr id="225287" name="Text Box 7"/>
          <p:cNvSpPr txBox="1">
            <a:spLocks noChangeArrowheads="1"/>
          </p:cNvSpPr>
          <p:nvPr/>
        </p:nvSpPr>
        <p:spPr bwMode="auto">
          <a:xfrm>
            <a:off x="298450" y="5181601"/>
            <a:ext cx="8845550" cy="830985"/>
          </a:xfrm>
          <a:prstGeom prst="rect">
            <a:avLst/>
          </a:prstGeom>
          <a:noFill/>
          <a:ln w="9525">
            <a:noFill/>
            <a:miter lim="800000"/>
            <a:headEnd/>
            <a:tailEnd/>
          </a:ln>
          <a:effectLst/>
        </p:spPr>
        <p:txBody>
          <a:bodyPr lIns="91429" tIns="45714" rIns="91429" bIns="45714">
            <a:prstTxWarp prst="textNoShape">
              <a:avLst/>
            </a:prstTxWarp>
            <a:spAutoFit/>
          </a:bodyPr>
          <a:lstStyle/>
          <a:p>
            <a:r>
              <a:rPr lang="en-US"/>
              <a:t>Note that scenario B involves many more individual events than A </a:t>
            </a:r>
            <a:br>
              <a:rPr lang="en-US"/>
            </a:br>
            <a:endParaRPr lang="en-US"/>
          </a:p>
        </p:txBody>
      </p:sp>
      <p:sp>
        <p:nvSpPr>
          <p:cNvPr id="225288" name="Rectangle 8"/>
          <p:cNvSpPr>
            <a:spLocks noChangeArrowheads="1"/>
          </p:cNvSpPr>
          <p:nvPr/>
        </p:nvSpPr>
        <p:spPr bwMode="auto">
          <a:xfrm>
            <a:off x="457200" y="5791201"/>
            <a:ext cx="3512130" cy="824006"/>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1 HGT with </a:t>
            </a:r>
            <a:br>
              <a:rPr lang="en-US"/>
            </a:br>
            <a:r>
              <a:rPr lang="en-US"/>
              <a:t>orthologous replacement</a:t>
            </a:r>
          </a:p>
        </p:txBody>
      </p:sp>
      <p:sp>
        <p:nvSpPr>
          <p:cNvPr id="225289" name="Rectangle 9"/>
          <p:cNvSpPr>
            <a:spLocks noChangeArrowheads="1"/>
          </p:cNvSpPr>
          <p:nvPr/>
        </p:nvSpPr>
        <p:spPr bwMode="auto">
          <a:xfrm>
            <a:off x="4572000" y="5791201"/>
            <a:ext cx="4267200" cy="830985"/>
          </a:xfrm>
          <a:prstGeom prst="rect">
            <a:avLst/>
          </a:prstGeom>
          <a:noFill/>
          <a:ln w="9525">
            <a:noFill/>
            <a:miter lim="800000"/>
            <a:headEnd/>
            <a:tailEnd/>
          </a:ln>
          <a:effectLst/>
        </p:spPr>
        <p:txBody>
          <a:bodyPr lIns="91429" tIns="45714" rIns="91429" bIns="45714">
            <a:prstTxWarp prst="textNoShape">
              <a:avLst/>
            </a:prstTxWarp>
            <a:spAutoFit/>
          </a:bodyPr>
          <a:lstStyle/>
          <a:p>
            <a:r>
              <a:rPr lang="en-US"/>
              <a:t>1 gene duplication followed by 4 independent gene loss events</a:t>
            </a:r>
          </a:p>
        </p:txBody>
      </p:sp>
      <p:sp>
        <p:nvSpPr>
          <p:cNvPr id="225290" name="Text Box 10"/>
          <p:cNvSpPr txBox="1">
            <a:spLocks noChangeArrowheads="1"/>
          </p:cNvSpPr>
          <p:nvPr/>
        </p:nvSpPr>
        <p:spPr bwMode="auto">
          <a:xfrm>
            <a:off x="373064" y="2225675"/>
            <a:ext cx="8397875" cy="830985"/>
          </a:xfrm>
          <a:prstGeom prst="rect">
            <a:avLst/>
          </a:prstGeom>
          <a:solidFill>
            <a:schemeClr val="bg1"/>
          </a:solidFill>
          <a:ln w="9525">
            <a:noFill/>
            <a:miter lim="800000"/>
            <a:headEnd/>
            <a:tailEnd/>
          </a:ln>
          <a:effectLst/>
        </p:spPr>
        <p:txBody>
          <a:bodyPr lIns="91429" tIns="45714" rIns="91429" bIns="45714">
            <a:prstTxWarp prst="textNoShape">
              <a:avLst/>
            </a:prstTxWarp>
            <a:spAutoFit/>
          </a:bodyPr>
          <a:lstStyle/>
          <a:p>
            <a:r>
              <a:rPr lang="en-US"/>
              <a:t>The more relatives of C are found that do not have the blue type of gene, the less likely is the duplication loss scenario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2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2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2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290"/>
                                        </p:tgtEl>
                                        <p:attrNameLst>
                                          <p:attrName>style.visibility</p:attrName>
                                        </p:attrNameLst>
                                      </p:cBhvr>
                                      <p:to>
                                        <p:strVal val="visible"/>
                                      </p:to>
                                    </p:set>
                                    <p:anim calcmode="lin" valueType="num">
                                      <p:cBhvr additive="base">
                                        <p:cTn id="19" dur="500" fill="hold"/>
                                        <p:tgtEl>
                                          <p:spTgt spid="225290"/>
                                        </p:tgtEl>
                                        <p:attrNameLst>
                                          <p:attrName>ppt_x</p:attrName>
                                        </p:attrNameLst>
                                      </p:cBhvr>
                                      <p:tavLst>
                                        <p:tav tm="0">
                                          <p:val>
                                            <p:strVal val="0-#ppt_w/2"/>
                                          </p:val>
                                        </p:tav>
                                        <p:tav tm="100000">
                                          <p:val>
                                            <p:strVal val="#ppt_x"/>
                                          </p:val>
                                        </p:tav>
                                      </p:tavLst>
                                    </p:anim>
                                    <p:anim calcmode="lin" valueType="num">
                                      <p:cBhvr additive="base">
                                        <p:cTn id="20" dur="500" fill="hold"/>
                                        <p:tgtEl>
                                          <p:spTgt spid="225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7" grpId="0" autoUpdateAnimBg="0"/>
      <p:bldP spid="225288" grpId="0" autoUpdateAnimBg="0"/>
      <p:bldP spid="225289" grpId="0" autoUpdateAnimBg="0"/>
      <p:bldP spid="225290" grpId="0" animBg="1" autoUpdateAnimBg="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0" y="0"/>
            <a:ext cx="8458200" cy="1143000"/>
          </a:xfrm>
        </p:spPr>
        <p:txBody>
          <a:bodyPr/>
          <a:lstStyle/>
          <a:p>
            <a:pPr algn="l"/>
            <a:r>
              <a:rPr lang="en-US"/>
              <a:t>What is it good for?</a:t>
            </a:r>
            <a:br>
              <a:rPr lang="en-US"/>
            </a:br>
            <a:endParaRPr lang="en-US"/>
          </a:p>
        </p:txBody>
      </p:sp>
      <p:sp>
        <p:nvSpPr>
          <p:cNvPr id="226307" name="Text Box 3"/>
          <p:cNvSpPr txBox="1">
            <a:spLocks noChangeArrowheads="1"/>
          </p:cNvSpPr>
          <p:nvPr/>
        </p:nvSpPr>
        <p:spPr bwMode="auto">
          <a:xfrm>
            <a:off x="304800" y="914400"/>
            <a:ext cx="187049" cy="457390"/>
          </a:xfrm>
          <a:prstGeom prst="rect">
            <a:avLst/>
          </a:prstGeom>
          <a:noFill/>
          <a:ln w="9525">
            <a:noFill/>
            <a:miter lim="800000"/>
            <a:headEnd/>
            <a:tailEnd/>
          </a:ln>
          <a:effectLst/>
        </p:spPr>
        <p:txBody>
          <a:bodyPr wrap="none" lIns="91429" tIns="45714" rIns="91429" bIns="45714">
            <a:prstTxWarp prst="textNoShape">
              <a:avLst/>
            </a:prstTxWarp>
            <a:spAutoFit/>
          </a:bodyPr>
          <a:lstStyle/>
          <a:p>
            <a:endParaRPr lang="en-US"/>
          </a:p>
        </p:txBody>
      </p:sp>
      <p:sp>
        <p:nvSpPr>
          <p:cNvPr id="226308" name="Text Box 4"/>
          <p:cNvSpPr txBox="1">
            <a:spLocks noChangeArrowheads="1"/>
          </p:cNvSpPr>
          <p:nvPr/>
        </p:nvSpPr>
        <p:spPr bwMode="auto">
          <a:xfrm>
            <a:off x="228600" y="838200"/>
            <a:ext cx="8686800" cy="3231642"/>
          </a:xfrm>
          <a:prstGeom prst="rect">
            <a:avLst/>
          </a:prstGeom>
          <a:noFill/>
          <a:ln w="9525">
            <a:noFill/>
            <a:miter lim="800000"/>
            <a:headEnd/>
            <a:tailEnd/>
          </a:ln>
          <a:effectLst/>
        </p:spPr>
        <p:txBody>
          <a:bodyPr lIns="91429" tIns="45714" rIns="91429" bIns="45714">
            <a:prstTxWarp prst="textNoShape">
              <a:avLst/>
            </a:prstTxWarp>
            <a:spAutoFit/>
          </a:bodyPr>
          <a:lstStyle/>
          <a:p>
            <a:r>
              <a:rPr lang="en-US" dirty="0"/>
              <a:t>Gene duplication </a:t>
            </a:r>
            <a:r>
              <a:rPr lang="en-US" sz="2000" b="0" dirty="0"/>
              <a:t>events can provide an </a:t>
            </a:r>
            <a:r>
              <a:rPr lang="en-US" sz="2000" b="0" dirty="0" err="1"/>
              <a:t>outgroup</a:t>
            </a:r>
            <a:r>
              <a:rPr lang="en-US" sz="2000" b="0" dirty="0"/>
              <a:t> that allows rooting a molecular phylogeny.  </a:t>
            </a:r>
            <a:br>
              <a:rPr lang="en-US" sz="2000" b="0" dirty="0"/>
            </a:br>
            <a:r>
              <a:rPr lang="en-US" sz="2000" b="0" dirty="0"/>
              <a:t>Most famously this principle was applied in case of the tree of life – the only </a:t>
            </a:r>
            <a:r>
              <a:rPr lang="en-US" sz="2000" b="0" dirty="0" err="1"/>
              <a:t>outgroup</a:t>
            </a:r>
            <a:r>
              <a:rPr lang="en-US" sz="2000" b="0" dirty="0"/>
              <a:t> available in this case are ancient paralogs (see </a:t>
            </a:r>
            <a:r>
              <a:rPr lang="en-US" sz="2000" b="0" dirty="0">
                <a:hlinkClick r:id="rId3"/>
              </a:rPr>
              <a:t>http://gogarten.uconn.edu/cvs/Publ_Pres.htm</a:t>
            </a:r>
            <a:r>
              <a:rPr lang="en-US" sz="2000" b="0" dirty="0"/>
              <a:t> for more info).</a:t>
            </a:r>
          </a:p>
          <a:p>
            <a:r>
              <a:rPr lang="en-US" sz="2000" b="0" dirty="0"/>
              <a:t>However, the same principle also is applicable to any group of organisms, where a duplication preceded the radiation (</a:t>
            </a:r>
            <a:r>
              <a:rPr lang="en-US" sz="2000" b="0" dirty="0">
                <a:hlinkClick r:id="rId4"/>
              </a:rPr>
              <a:t>example</a:t>
            </a:r>
            <a:r>
              <a:rPr lang="en-US" sz="2000" b="0" dirty="0"/>
              <a:t>).</a:t>
            </a:r>
          </a:p>
          <a:p>
            <a:r>
              <a:rPr lang="en-US" sz="2000" b="0" dirty="0"/>
              <a:t>Lineage specific duplications also provide insights into which traits were important during evolution of a lineage.  </a:t>
            </a:r>
            <a:br>
              <a:rPr lang="en-US" sz="2000" b="0" dirty="0"/>
            </a:br>
            <a:endParaRPr lang="en-US" sz="2000" b="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0" y="0"/>
            <a:ext cx="7772400" cy="990600"/>
          </a:xfrm>
        </p:spPr>
        <p:txBody>
          <a:bodyPr/>
          <a:lstStyle/>
          <a:p>
            <a:pPr algn="l"/>
            <a:r>
              <a:rPr lang="en-US"/>
              <a:t>Function, ortho- and paralogy</a:t>
            </a:r>
          </a:p>
        </p:txBody>
      </p:sp>
      <p:sp>
        <p:nvSpPr>
          <p:cNvPr id="229379" name="Rectangle 3"/>
          <p:cNvSpPr>
            <a:spLocks noChangeArrowheads="1"/>
          </p:cNvSpPr>
          <p:nvPr/>
        </p:nvSpPr>
        <p:spPr bwMode="auto">
          <a:xfrm>
            <a:off x="0" y="838200"/>
            <a:ext cx="222922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molecular tree:</a:t>
            </a:r>
          </a:p>
        </p:txBody>
      </p:sp>
      <p:sp>
        <p:nvSpPr>
          <p:cNvPr id="229380" name="Line 4"/>
          <p:cNvSpPr>
            <a:spLocks noChangeShapeType="1"/>
          </p:cNvSpPr>
          <p:nvPr/>
        </p:nvSpPr>
        <p:spPr bwMode="auto">
          <a:xfrm>
            <a:off x="1905000" y="1295400"/>
            <a:ext cx="3733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81" name="Line 5"/>
          <p:cNvSpPr>
            <a:spLocks noChangeShapeType="1"/>
          </p:cNvSpPr>
          <p:nvPr/>
        </p:nvSpPr>
        <p:spPr bwMode="auto">
          <a:xfrm>
            <a:off x="1905000" y="1295400"/>
            <a:ext cx="0" cy="12954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82" name="Line 6"/>
          <p:cNvSpPr>
            <a:spLocks noChangeShapeType="1"/>
          </p:cNvSpPr>
          <p:nvPr/>
        </p:nvSpPr>
        <p:spPr bwMode="auto">
          <a:xfrm>
            <a:off x="2286000" y="1981200"/>
            <a:ext cx="381000" cy="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383" name="Line 7"/>
          <p:cNvSpPr>
            <a:spLocks noChangeShapeType="1"/>
          </p:cNvSpPr>
          <p:nvPr/>
        </p:nvSpPr>
        <p:spPr bwMode="auto">
          <a:xfrm>
            <a:off x="2667000" y="1752600"/>
            <a:ext cx="0" cy="22860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384" name="Line 8"/>
          <p:cNvSpPr>
            <a:spLocks noChangeShapeType="1"/>
          </p:cNvSpPr>
          <p:nvPr/>
        </p:nvSpPr>
        <p:spPr bwMode="auto">
          <a:xfrm>
            <a:off x="2667000" y="1752600"/>
            <a:ext cx="2895600" cy="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385" name="Line 9"/>
          <p:cNvSpPr>
            <a:spLocks noChangeShapeType="1"/>
          </p:cNvSpPr>
          <p:nvPr/>
        </p:nvSpPr>
        <p:spPr bwMode="auto">
          <a:xfrm flipV="1">
            <a:off x="2667000" y="2438400"/>
            <a:ext cx="457200" cy="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386" name="Line 10"/>
          <p:cNvSpPr>
            <a:spLocks noChangeShapeType="1"/>
          </p:cNvSpPr>
          <p:nvPr/>
        </p:nvSpPr>
        <p:spPr bwMode="auto">
          <a:xfrm>
            <a:off x="3124200" y="2209800"/>
            <a:ext cx="0" cy="22860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387" name="Line 11"/>
          <p:cNvSpPr>
            <a:spLocks noChangeShapeType="1"/>
          </p:cNvSpPr>
          <p:nvPr/>
        </p:nvSpPr>
        <p:spPr bwMode="auto">
          <a:xfrm>
            <a:off x="3124200" y="2209800"/>
            <a:ext cx="2209800" cy="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388" name="Line 12"/>
          <p:cNvSpPr>
            <a:spLocks noChangeShapeType="1"/>
          </p:cNvSpPr>
          <p:nvPr/>
        </p:nvSpPr>
        <p:spPr bwMode="auto">
          <a:xfrm>
            <a:off x="3124200" y="2819400"/>
            <a:ext cx="2209800" cy="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389" name="Text Box 13"/>
          <p:cNvSpPr txBox="1">
            <a:spLocks noChangeArrowheads="1"/>
          </p:cNvSpPr>
          <p:nvPr/>
        </p:nvSpPr>
        <p:spPr bwMode="auto">
          <a:xfrm>
            <a:off x="5867400" y="2590800"/>
            <a:ext cx="2057400" cy="457200"/>
          </a:xfrm>
          <a:prstGeom prst="rect">
            <a:avLst/>
          </a:prstGeom>
          <a:noFill/>
          <a:ln w="9525">
            <a:noFill/>
            <a:miter lim="800000"/>
            <a:headEnd/>
            <a:tailEnd/>
          </a:ln>
          <a:effectLst/>
        </p:spPr>
        <p:txBody>
          <a:bodyPr lIns="91429" tIns="45714" rIns="91429" bIns="45714">
            <a:prstTxWarp prst="textNoShape">
              <a:avLst/>
            </a:prstTxWarp>
            <a:spAutoFit/>
          </a:bodyPr>
          <a:lstStyle/>
          <a:p>
            <a:r>
              <a:rPr lang="en-US">
                <a:solidFill>
                  <a:schemeClr val="hlink"/>
                </a:solidFill>
              </a:rPr>
              <a:t>seq.’ from D</a:t>
            </a:r>
          </a:p>
        </p:txBody>
      </p:sp>
      <p:sp>
        <p:nvSpPr>
          <p:cNvPr id="229390" name="Text Box 14"/>
          <p:cNvSpPr txBox="1">
            <a:spLocks noChangeArrowheads="1"/>
          </p:cNvSpPr>
          <p:nvPr/>
        </p:nvSpPr>
        <p:spPr bwMode="auto">
          <a:xfrm>
            <a:off x="5867400" y="1066800"/>
            <a:ext cx="172593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A</a:t>
            </a:r>
          </a:p>
        </p:txBody>
      </p:sp>
      <p:sp>
        <p:nvSpPr>
          <p:cNvPr id="229391" name="Text Box 15"/>
          <p:cNvSpPr txBox="1">
            <a:spLocks noChangeArrowheads="1"/>
          </p:cNvSpPr>
          <p:nvPr/>
        </p:nvSpPr>
        <p:spPr bwMode="auto">
          <a:xfrm>
            <a:off x="5867400" y="2057400"/>
            <a:ext cx="1827611"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solidFill>
                  <a:schemeClr val="hlink"/>
                </a:solidFill>
              </a:rPr>
              <a:t>seq.’</a:t>
            </a:r>
            <a:r>
              <a:rPr lang="en-US"/>
              <a:t> </a:t>
            </a:r>
            <a:r>
              <a:rPr lang="en-US">
                <a:solidFill>
                  <a:schemeClr val="hlink"/>
                </a:solidFill>
              </a:rPr>
              <a:t>from</a:t>
            </a:r>
            <a:r>
              <a:rPr lang="en-US"/>
              <a:t> </a:t>
            </a:r>
            <a:r>
              <a:rPr lang="en-US">
                <a:solidFill>
                  <a:schemeClr val="hlink"/>
                </a:solidFill>
              </a:rPr>
              <a:t>C</a:t>
            </a:r>
          </a:p>
        </p:txBody>
      </p:sp>
      <p:sp>
        <p:nvSpPr>
          <p:cNvPr id="229392" name="Text Box 16"/>
          <p:cNvSpPr txBox="1">
            <a:spLocks noChangeArrowheads="1"/>
          </p:cNvSpPr>
          <p:nvPr/>
        </p:nvSpPr>
        <p:spPr bwMode="auto">
          <a:xfrm>
            <a:off x="5867400" y="1524000"/>
            <a:ext cx="1810243"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solidFill>
                  <a:schemeClr val="hlink"/>
                </a:solidFill>
              </a:rPr>
              <a:t>seq.’ from B</a:t>
            </a:r>
          </a:p>
        </p:txBody>
      </p:sp>
      <p:sp>
        <p:nvSpPr>
          <p:cNvPr id="229393" name="Line 17"/>
          <p:cNvSpPr>
            <a:spLocks noChangeShapeType="1"/>
          </p:cNvSpPr>
          <p:nvPr/>
        </p:nvSpPr>
        <p:spPr bwMode="auto">
          <a:xfrm>
            <a:off x="1905000" y="2590800"/>
            <a:ext cx="3810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94" name="Line 18"/>
          <p:cNvSpPr>
            <a:spLocks noChangeShapeType="1"/>
          </p:cNvSpPr>
          <p:nvPr/>
        </p:nvSpPr>
        <p:spPr bwMode="auto">
          <a:xfrm>
            <a:off x="2286001" y="1981200"/>
            <a:ext cx="1588" cy="14478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95" name="Line 19"/>
          <p:cNvSpPr>
            <a:spLocks noChangeShapeType="1"/>
          </p:cNvSpPr>
          <p:nvPr/>
        </p:nvSpPr>
        <p:spPr bwMode="auto">
          <a:xfrm>
            <a:off x="2743201" y="3429000"/>
            <a:ext cx="1588" cy="6096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96" name="Line 20"/>
          <p:cNvSpPr>
            <a:spLocks noChangeShapeType="1"/>
          </p:cNvSpPr>
          <p:nvPr/>
        </p:nvSpPr>
        <p:spPr bwMode="auto">
          <a:xfrm>
            <a:off x="2743200" y="3200400"/>
            <a:ext cx="27432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97" name="Line 21"/>
          <p:cNvSpPr>
            <a:spLocks noChangeShapeType="1"/>
          </p:cNvSpPr>
          <p:nvPr/>
        </p:nvSpPr>
        <p:spPr bwMode="auto">
          <a:xfrm flipV="1">
            <a:off x="2743200" y="4038600"/>
            <a:ext cx="304800" cy="1588"/>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98" name="Line 22"/>
          <p:cNvSpPr>
            <a:spLocks noChangeShapeType="1"/>
          </p:cNvSpPr>
          <p:nvPr/>
        </p:nvSpPr>
        <p:spPr bwMode="auto">
          <a:xfrm>
            <a:off x="3048000" y="3657600"/>
            <a:ext cx="0" cy="6096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399" name="Line 23"/>
          <p:cNvSpPr>
            <a:spLocks noChangeShapeType="1"/>
          </p:cNvSpPr>
          <p:nvPr/>
        </p:nvSpPr>
        <p:spPr bwMode="auto">
          <a:xfrm>
            <a:off x="3048000" y="3657600"/>
            <a:ext cx="2209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400" name="Line 24"/>
          <p:cNvSpPr>
            <a:spLocks noChangeShapeType="1"/>
          </p:cNvSpPr>
          <p:nvPr/>
        </p:nvSpPr>
        <p:spPr bwMode="auto">
          <a:xfrm>
            <a:off x="3048000" y="4267200"/>
            <a:ext cx="22098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401" name="Text Box 25"/>
          <p:cNvSpPr txBox="1">
            <a:spLocks noChangeArrowheads="1"/>
          </p:cNvSpPr>
          <p:nvPr/>
        </p:nvSpPr>
        <p:spPr bwMode="auto">
          <a:xfrm>
            <a:off x="5791200" y="4038600"/>
            <a:ext cx="2209800" cy="457200"/>
          </a:xfrm>
          <a:prstGeom prst="rect">
            <a:avLst/>
          </a:prstGeom>
          <a:noFill/>
          <a:ln w="9525">
            <a:noFill/>
            <a:miter lim="800000"/>
            <a:headEnd/>
            <a:tailEnd/>
          </a:ln>
          <a:effectLst/>
        </p:spPr>
        <p:txBody>
          <a:bodyPr lIns="91429" tIns="45714" rIns="91429" bIns="45714">
            <a:prstTxWarp prst="textNoShape">
              <a:avLst/>
            </a:prstTxWarp>
            <a:spAutoFit/>
          </a:bodyPr>
          <a:lstStyle/>
          <a:p>
            <a:r>
              <a:rPr lang="en-US"/>
              <a:t>seq. from D</a:t>
            </a:r>
          </a:p>
        </p:txBody>
      </p:sp>
      <p:sp>
        <p:nvSpPr>
          <p:cNvPr id="229402" name="Text Box 26"/>
          <p:cNvSpPr txBox="1">
            <a:spLocks noChangeArrowheads="1"/>
          </p:cNvSpPr>
          <p:nvPr/>
        </p:nvSpPr>
        <p:spPr bwMode="auto">
          <a:xfrm>
            <a:off x="5791200" y="3505200"/>
            <a:ext cx="1746152"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C</a:t>
            </a:r>
          </a:p>
        </p:txBody>
      </p:sp>
      <p:sp>
        <p:nvSpPr>
          <p:cNvPr id="229403" name="Text Box 27"/>
          <p:cNvSpPr txBox="1">
            <a:spLocks noChangeArrowheads="1"/>
          </p:cNvSpPr>
          <p:nvPr/>
        </p:nvSpPr>
        <p:spPr bwMode="auto">
          <a:xfrm>
            <a:off x="5791200" y="2971800"/>
            <a:ext cx="1728784"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a:t>seq. from B</a:t>
            </a:r>
          </a:p>
        </p:txBody>
      </p:sp>
      <p:sp>
        <p:nvSpPr>
          <p:cNvPr id="229404" name="Line 28"/>
          <p:cNvSpPr>
            <a:spLocks noChangeShapeType="1"/>
          </p:cNvSpPr>
          <p:nvPr/>
        </p:nvSpPr>
        <p:spPr bwMode="auto">
          <a:xfrm>
            <a:off x="2286000" y="3429000"/>
            <a:ext cx="457200" cy="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405" name="Line 29"/>
          <p:cNvSpPr>
            <a:spLocks noChangeShapeType="1"/>
          </p:cNvSpPr>
          <p:nvPr/>
        </p:nvSpPr>
        <p:spPr bwMode="auto">
          <a:xfrm flipV="1">
            <a:off x="1447800" y="2590800"/>
            <a:ext cx="838200" cy="457200"/>
          </a:xfrm>
          <a:prstGeom prst="line">
            <a:avLst/>
          </a:prstGeom>
          <a:noFill/>
          <a:ln w="57150">
            <a:solidFill>
              <a:schemeClr val="hlink"/>
            </a:solidFill>
            <a:round/>
            <a:headEnd/>
            <a:tailEnd type="triangle" w="med" len="med"/>
          </a:ln>
          <a:effectLst/>
        </p:spPr>
        <p:txBody>
          <a:bodyPr lIns="91429" tIns="45714" rIns="91429" bIns="45714">
            <a:prstTxWarp prst="textNoShape">
              <a:avLst/>
            </a:prstTxWarp>
          </a:bodyPr>
          <a:lstStyle/>
          <a:p>
            <a:endParaRPr lang="en-US"/>
          </a:p>
        </p:txBody>
      </p:sp>
      <p:sp>
        <p:nvSpPr>
          <p:cNvPr id="229406" name="Text Box 30"/>
          <p:cNvSpPr txBox="1">
            <a:spLocks noChangeArrowheads="1"/>
          </p:cNvSpPr>
          <p:nvPr/>
        </p:nvSpPr>
        <p:spPr bwMode="auto">
          <a:xfrm>
            <a:off x="304801" y="2819401"/>
            <a:ext cx="1954213" cy="830985"/>
          </a:xfrm>
          <a:prstGeom prst="rect">
            <a:avLst/>
          </a:prstGeom>
          <a:noFill/>
          <a:ln w="9525">
            <a:noFill/>
            <a:miter lim="800000"/>
            <a:headEnd/>
            <a:tailEnd/>
          </a:ln>
          <a:effectLst/>
        </p:spPr>
        <p:txBody>
          <a:bodyPr lIns="91429" tIns="45714" rIns="91429" bIns="45714">
            <a:prstTxWarp prst="textNoShape">
              <a:avLst/>
            </a:prstTxWarp>
            <a:spAutoFit/>
          </a:bodyPr>
          <a:lstStyle/>
          <a:p>
            <a:r>
              <a:rPr lang="en-US">
                <a:solidFill>
                  <a:schemeClr val="hlink"/>
                </a:solidFill>
              </a:rPr>
              <a:t>gene duplication </a:t>
            </a:r>
          </a:p>
        </p:txBody>
      </p:sp>
      <p:sp>
        <p:nvSpPr>
          <p:cNvPr id="229407" name="Line 31"/>
          <p:cNvSpPr>
            <a:spLocks noChangeShapeType="1"/>
          </p:cNvSpPr>
          <p:nvPr/>
        </p:nvSpPr>
        <p:spPr bwMode="auto">
          <a:xfrm>
            <a:off x="2743200" y="3200400"/>
            <a:ext cx="0" cy="228600"/>
          </a:xfrm>
          <a:prstGeom prst="line">
            <a:avLst/>
          </a:prstGeom>
          <a:noFill/>
          <a:ln w="9525">
            <a:solidFill>
              <a:schemeClr val="tx1"/>
            </a:solidFill>
            <a:round/>
            <a:headEnd/>
            <a:tailEnd/>
          </a:ln>
          <a:effectLst/>
        </p:spPr>
        <p:txBody>
          <a:bodyPr lIns="91429" tIns="45714" rIns="91429" bIns="45714">
            <a:prstTxWarp prst="textNoShape">
              <a:avLst/>
            </a:prstTxWarp>
          </a:bodyPr>
          <a:lstStyle/>
          <a:p>
            <a:endParaRPr lang="en-US"/>
          </a:p>
        </p:txBody>
      </p:sp>
      <p:sp>
        <p:nvSpPr>
          <p:cNvPr id="229408" name="Line 32"/>
          <p:cNvSpPr>
            <a:spLocks noChangeShapeType="1"/>
          </p:cNvSpPr>
          <p:nvPr/>
        </p:nvSpPr>
        <p:spPr bwMode="auto">
          <a:xfrm>
            <a:off x="2667000" y="1981200"/>
            <a:ext cx="0" cy="45720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409" name="Line 33"/>
          <p:cNvSpPr>
            <a:spLocks noChangeShapeType="1"/>
          </p:cNvSpPr>
          <p:nvPr/>
        </p:nvSpPr>
        <p:spPr bwMode="auto">
          <a:xfrm>
            <a:off x="3124200" y="2438400"/>
            <a:ext cx="0" cy="381000"/>
          </a:xfrm>
          <a:prstGeom prst="line">
            <a:avLst/>
          </a:prstGeom>
          <a:noFill/>
          <a:ln w="9525">
            <a:solidFill>
              <a:schemeClr val="hlink"/>
            </a:solidFill>
            <a:round/>
            <a:headEnd/>
            <a:tailEnd/>
          </a:ln>
          <a:effectLst/>
        </p:spPr>
        <p:txBody>
          <a:bodyPr lIns="91429" tIns="45714" rIns="91429" bIns="45714">
            <a:prstTxWarp prst="textNoShape">
              <a:avLst/>
            </a:prstTxWarp>
          </a:bodyPr>
          <a:lstStyle/>
          <a:p>
            <a:endParaRPr lang="en-US"/>
          </a:p>
        </p:txBody>
      </p:sp>
      <p:sp>
        <p:nvSpPr>
          <p:cNvPr id="229410" name="Text Box 34"/>
          <p:cNvSpPr txBox="1">
            <a:spLocks noChangeArrowheads="1"/>
          </p:cNvSpPr>
          <p:nvPr/>
        </p:nvSpPr>
        <p:spPr bwMode="auto">
          <a:xfrm>
            <a:off x="304801" y="4572001"/>
            <a:ext cx="8093075" cy="2308312"/>
          </a:xfrm>
          <a:prstGeom prst="rect">
            <a:avLst/>
          </a:prstGeom>
          <a:noFill/>
          <a:ln w="9525">
            <a:noFill/>
            <a:miter lim="800000"/>
            <a:headEnd/>
            <a:tailEnd/>
          </a:ln>
          <a:effectLst/>
        </p:spPr>
        <p:txBody>
          <a:bodyPr lIns="91429" tIns="45714" rIns="91429" bIns="45714">
            <a:prstTxWarp prst="textNoShape">
              <a:avLst/>
            </a:prstTxWarp>
            <a:spAutoFit/>
          </a:bodyPr>
          <a:lstStyle/>
          <a:p>
            <a:r>
              <a:rPr lang="en-US" sz="1800" b="0" dirty="0"/>
              <a:t>The presence of the duplication is a taxonomic character (shared derived character in species B C D).  </a:t>
            </a:r>
          </a:p>
          <a:p>
            <a:r>
              <a:rPr lang="en-US" sz="1800" b="0" dirty="0"/>
              <a:t>The phylogeny suggests that </a:t>
            </a:r>
            <a:r>
              <a:rPr lang="en-US" sz="1800" b="0" dirty="0" err="1"/>
              <a:t>seq</a:t>
            </a:r>
            <a:r>
              <a:rPr lang="en-US" sz="1800" b="0" dirty="0"/>
              <a:t>’ and </a:t>
            </a:r>
            <a:r>
              <a:rPr lang="en-US" sz="1800" b="0" dirty="0" err="1"/>
              <a:t>seq</a:t>
            </a:r>
            <a:r>
              <a:rPr lang="en-US" sz="1800" b="0" dirty="0"/>
              <a:t> have similar function, and that this function was important in the evolution of the </a:t>
            </a:r>
            <a:r>
              <a:rPr lang="en-US" sz="1800" b="0" dirty="0" err="1"/>
              <a:t>clade</a:t>
            </a:r>
            <a:r>
              <a:rPr lang="en-US" sz="1800" b="0" dirty="0"/>
              <a:t> BCD.</a:t>
            </a:r>
          </a:p>
          <a:p>
            <a:r>
              <a:rPr lang="en-US" sz="1800" b="0" dirty="0" err="1"/>
              <a:t>seq</a:t>
            </a:r>
            <a:r>
              <a:rPr lang="en-US" sz="1800" b="0" dirty="0"/>
              <a:t>’ in B and </a:t>
            </a:r>
            <a:r>
              <a:rPr lang="en-US" sz="1800" b="0" dirty="0" err="1"/>
              <a:t>seq’in</a:t>
            </a:r>
            <a:r>
              <a:rPr lang="en-US" sz="1800" b="0" dirty="0"/>
              <a:t> C and D are orthologs and probably have the same function, whereas </a:t>
            </a:r>
            <a:r>
              <a:rPr lang="en-US" sz="1800" b="0" dirty="0" err="1"/>
              <a:t>seq</a:t>
            </a:r>
            <a:r>
              <a:rPr lang="en-US" sz="1800" b="0" dirty="0"/>
              <a:t> and </a:t>
            </a:r>
            <a:r>
              <a:rPr lang="en-US" sz="1800" b="0" dirty="0" err="1"/>
              <a:t>seq</a:t>
            </a:r>
            <a:r>
              <a:rPr lang="en-US" sz="1800" b="0" dirty="0"/>
              <a:t>’ in BCD probably have different function (the difference might be in </a:t>
            </a:r>
            <a:r>
              <a:rPr lang="en-US" sz="1800" b="0" dirty="0" err="1"/>
              <a:t>subfunctionalization</a:t>
            </a:r>
            <a:r>
              <a:rPr lang="en-US" sz="1800" b="0" dirty="0"/>
              <a:t> of functions that </a:t>
            </a:r>
            <a:r>
              <a:rPr lang="en-US" sz="1800" b="0" dirty="0" err="1"/>
              <a:t>seq</a:t>
            </a:r>
            <a:r>
              <a:rPr lang="en-US" sz="1800" b="0" dirty="0"/>
              <a:t> had in A. – e.g. organ specific expression)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9874" name="Picture 2" descr="night_trees2"/>
          <p:cNvPicPr>
            <a:picLocks noChangeAspect="1" noChangeArrowheads="1"/>
          </p:cNvPicPr>
          <p:nvPr/>
        </p:nvPicPr>
        <p:blipFill>
          <a:blip r:embed="rId3"/>
          <a:srcRect/>
          <a:stretch>
            <a:fillRect/>
          </a:stretch>
        </p:blipFill>
        <p:spPr bwMode="auto">
          <a:xfrm>
            <a:off x="923638" y="411816"/>
            <a:ext cx="7354455" cy="6220666"/>
          </a:xfrm>
          <a:prstGeom prst="rect">
            <a:avLst/>
          </a:prstGeom>
          <a:noFill/>
          <a:ln w="9525">
            <a:noFill/>
            <a:miter lim="800000"/>
            <a:headEnd/>
            <a:tailEnd/>
          </a:ln>
        </p:spPr>
      </p:pic>
      <p:sp>
        <p:nvSpPr>
          <p:cNvPr id="79875" name="Text Box 3"/>
          <p:cNvSpPr txBox="1">
            <a:spLocks noChangeArrowheads="1"/>
          </p:cNvSpPr>
          <p:nvPr/>
        </p:nvSpPr>
        <p:spPr bwMode="auto">
          <a:xfrm>
            <a:off x="935182" y="4700869"/>
            <a:ext cx="3436216" cy="1991056"/>
          </a:xfrm>
          <a:prstGeom prst="rect">
            <a:avLst/>
          </a:prstGeom>
          <a:noFill/>
          <a:ln w="9525">
            <a:noFill/>
            <a:miter lim="800000"/>
            <a:headEnd/>
            <a:tailEnd/>
          </a:ln>
        </p:spPr>
        <p:txBody>
          <a:bodyPr lIns="82039" tIns="41020" rIns="82039" bIns="41020">
            <a:prstTxWarp prst="textNoShape">
              <a:avLst/>
            </a:prstTxWarp>
            <a:spAutoFit/>
          </a:bodyPr>
          <a:lstStyle/>
          <a:p>
            <a:pPr eaLnBrk="0" hangingPunct="0"/>
            <a:r>
              <a:rPr lang="en-US" sz="2200" b="0" dirty="0" err="1">
                <a:solidFill>
                  <a:srgbClr val="F2F2F2"/>
                </a:solidFill>
                <a:latin typeface="Arial" pitchFamily="-65" charset="0"/>
                <a:ea typeface="ＭＳ Ｐゴシック" pitchFamily="-65" charset="-128"/>
                <a:cs typeface="ＭＳ Ｐゴシック" pitchFamily="-65" charset="-128"/>
              </a:rPr>
              <a:t>Cenancestor</a:t>
            </a:r>
            <a:r>
              <a:rPr lang="en-US" sz="2200" b="0" dirty="0">
                <a:solidFill>
                  <a:srgbClr val="F2F2F2"/>
                </a:solidFill>
                <a:latin typeface="Arial" pitchFamily="-65" charset="0"/>
                <a:ea typeface="ＭＳ Ｐゴシック" pitchFamily="-65" charset="-128"/>
                <a:cs typeface="ＭＳ Ｐゴシック" pitchFamily="-65" charset="-128"/>
              </a:rPr>
              <a:t> </a:t>
            </a:r>
            <a:br>
              <a:rPr lang="en-US" sz="2200" b="0" dirty="0">
                <a:solidFill>
                  <a:srgbClr val="F2F2F2"/>
                </a:solidFill>
                <a:latin typeface="Arial" pitchFamily="-65" charset="0"/>
                <a:ea typeface="ＭＳ Ｐゴシック" pitchFamily="-65" charset="-128"/>
                <a:cs typeface="ＭＳ Ｐゴシック" pitchFamily="-65" charset="-128"/>
              </a:rPr>
            </a:br>
            <a:r>
              <a:rPr lang="en-US" sz="2200" b="0" dirty="0">
                <a:solidFill>
                  <a:srgbClr val="F2F2F2"/>
                </a:solidFill>
                <a:latin typeface="Arial" pitchFamily="-65" charset="0"/>
                <a:ea typeface="ＭＳ Ｐゴシック" pitchFamily="-65" charset="-128"/>
                <a:cs typeface="ＭＳ Ｐゴシック" pitchFamily="-65" charset="-128"/>
              </a:rPr>
              <a:t>(aka MRCA or LUCA)</a:t>
            </a:r>
            <a:r>
              <a:rPr lang="en-US" sz="1600" b="0" dirty="0">
                <a:solidFill>
                  <a:srgbClr val="F2F2F2"/>
                </a:solidFill>
                <a:latin typeface="Arial" pitchFamily="-65" charset="0"/>
                <a:ea typeface="ＭＳ Ｐゴシック" pitchFamily="-65" charset="-128"/>
                <a:cs typeface="ＭＳ Ｐゴシック" pitchFamily="-65" charset="-128"/>
              </a:rPr>
              <a:t/>
            </a:r>
            <a:br>
              <a:rPr lang="en-US" sz="1600" b="0" dirty="0">
                <a:solidFill>
                  <a:srgbClr val="F2F2F2"/>
                </a:solidFill>
                <a:latin typeface="Arial" pitchFamily="-65" charset="0"/>
                <a:ea typeface="ＭＳ Ｐゴシック" pitchFamily="-65" charset="-128"/>
                <a:cs typeface="ＭＳ Ｐゴシック" pitchFamily="-65" charset="-128"/>
              </a:rPr>
            </a:br>
            <a:r>
              <a:rPr lang="en-US" sz="1600" b="0" dirty="0">
                <a:solidFill>
                  <a:srgbClr val="F2F2F2"/>
                </a:solidFill>
                <a:latin typeface="Arial" pitchFamily="-65" charset="0"/>
                <a:ea typeface="ＭＳ Ｐゴシック" pitchFamily="-65" charset="-128"/>
                <a:cs typeface="ＭＳ Ｐゴシック" pitchFamily="-65" charset="-128"/>
              </a:rPr>
              <a:t>as placed by ancient duplicated genes (ATPases, Signal recognition particles, EF), or by signal remaining from genetic code expansion. </a:t>
            </a:r>
          </a:p>
        </p:txBody>
      </p:sp>
      <p:sp>
        <p:nvSpPr>
          <p:cNvPr id="79876" name="WordArt 7"/>
          <p:cNvSpPr>
            <a:spLocks noChangeArrowheads="1" noChangeShapeType="1" noTextEdit="1"/>
          </p:cNvSpPr>
          <p:nvPr/>
        </p:nvSpPr>
        <p:spPr bwMode="auto">
          <a:xfrm rot="-2824813">
            <a:off x="1287892" y="1345196"/>
            <a:ext cx="2133319" cy="1014557"/>
          </a:xfrm>
          <a:prstGeom prst="rect">
            <a:avLst/>
          </a:prstGeom>
        </p:spPr>
        <p:txBody>
          <a:bodyPr spcFirstLastPara="1" wrap="none" lIns="82039" tIns="41020" rIns="82039" bIns="41020" fromWordArt="1">
            <a:prstTxWarp prst="textArchUp">
              <a:avLst>
                <a:gd name="adj" fmla="val 12049220"/>
              </a:avLst>
            </a:prstTxWarp>
          </a:bodyPr>
          <a:lstStyle/>
          <a:p>
            <a:pPr algn="ctr"/>
            <a:r>
              <a:rPr lang="en-US" sz="3200" b="0" kern="10" dirty="0">
                <a:ln w="9525">
                  <a:solidFill>
                    <a:srgbClr val="000000"/>
                  </a:solidFill>
                  <a:round/>
                  <a:headEnd/>
                  <a:tailEnd/>
                </a:ln>
                <a:solidFill>
                  <a:srgbClr val="F2F2F2"/>
                </a:solidFill>
                <a:latin typeface="Arial Black"/>
                <a:ea typeface="Arial Black"/>
                <a:cs typeface="Arial Black"/>
              </a:rPr>
              <a:t>Bacteria</a:t>
            </a:r>
          </a:p>
        </p:txBody>
      </p:sp>
      <p:sp>
        <p:nvSpPr>
          <p:cNvPr id="79877" name="WordArt 8"/>
          <p:cNvSpPr>
            <a:spLocks noChangeArrowheads="1" noChangeShapeType="1" noTextEdit="1"/>
          </p:cNvSpPr>
          <p:nvPr/>
        </p:nvSpPr>
        <p:spPr bwMode="auto">
          <a:xfrm rot="334663">
            <a:off x="4026480" y="651342"/>
            <a:ext cx="2197966" cy="986118"/>
          </a:xfrm>
          <a:prstGeom prst="rect">
            <a:avLst/>
          </a:prstGeom>
        </p:spPr>
        <p:txBody>
          <a:bodyPr spcFirstLastPara="1" wrap="none" lIns="82039" tIns="41020" rIns="82039" bIns="41020" fromWordArt="1">
            <a:prstTxWarp prst="textArchUp">
              <a:avLst>
                <a:gd name="adj" fmla="val 11065601"/>
              </a:avLst>
            </a:prstTxWarp>
          </a:bodyPr>
          <a:lstStyle/>
          <a:p>
            <a:pPr algn="ctr"/>
            <a:r>
              <a:rPr lang="en-US" sz="3200" b="0" kern="10" dirty="0">
                <a:ln w="9525">
                  <a:solidFill>
                    <a:srgbClr val="000000"/>
                  </a:solidFill>
                  <a:round/>
                  <a:headEnd/>
                  <a:tailEnd/>
                </a:ln>
                <a:solidFill>
                  <a:srgbClr val="F2F2F2"/>
                </a:solidFill>
                <a:latin typeface="Arial Black"/>
                <a:ea typeface="Arial Black"/>
                <a:cs typeface="Arial Black"/>
              </a:rPr>
              <a:t>Eukaryotes</a:t>
            </a:r>
          </a:p>
        </p:txBody>
      </p:sp>
      <p:sp>
        <p:nvSpPr>
          <p:cNvPr id="79878" name="WordArt 9"/>
          <p:cNvSpPr>
            <a:spLocks noChangeArrowheads="1" noChangeShapeType="1" noTextEdit="1"/>
          </p:cNvSpPr>
          <p:nvPr/>
        </p:nvSpPr>
        <p:spPr bwMode="auto">
          <a:xfrm rot="1009658">
            <a:off x="6019514" y="1860179"/>
            <a:ext cx="2196523" cy="983316"/>
          </a:xfrm>
          <a:prstGeom prst="rect">
            <a:avLst/>
          </a:prstGeom>
        </p:spPr>
        <p:txBody>
          <a:bodyPr spcFirstLastPara="1" wrap="none" lIns="82039" tIns="41020" rIns="82039" bIns="41020" fromWordArt="1">
            <a:prstTxWarp prst="textArchUp">
              <a:avLst>
                <a:gd name="adj" fmla="val 12048345"/>
              </a:avLst>
            </a:prstTxWarp>
          </a:bodyPr>
          <a:lstStyle/>
          <a:p>
            <a:pPr algn="ctr"/>
            <a:r>
              <a:rPr lang="en-US" sz="3200" b="0" kern="10" dirty="0">
                <a:ln w="9525">
                  <a:solidFill>
                    <a:srgbClr val="000000"/>
                  </a:solidFill>
                  <a:round/>
                  <a:headEnd/>
                  <a:tailEnd/>
                </a:ln>
                <a:solidFill>
                  <a:srgbClr val="F2F2F2"/>
                </a:solidFill>
                <a:latin typeface="Arial Black"/>
                <a:ea typeface="Arial Black"/>
                <a:cs typeface="Arial Black"/>
              </a:rPr>
              <a:t>Archaea</a:t>
            </a:r>
          </a:p>
        </p:txBody>
      </p:sp>
      <p:sp>
        <p:nvSpPr>
          <p:cNvPr id="79879" name="Text Box 10"/>
          <p:cNvSpPr txBox="1">
            <a:spLocks noChangeArrowheads="1"/>
          </p:cNvSpPr>
          <p:nvPr/>
        </p:nvSpPr>
        <p:spPr bwMode="auto">
          <a:xfrm>
            <a:off x="6058480" y="4821331"/>
            <a:ext cx="2438977" cy="1837168"/>
          </a:xfrm>
          <a:prstGeom prst="rect">
            <a:avLst/>
          </a:prstGeom>
          <a:noFill/>
          <a:ln w="9525">
            <a:noFill/>
            <a:miter lim="800000"/>
            <a:headEnd/>
            <a:tailEnd/>
          </a:ln>
        </p:spPr>
        <p:txBody>
          <a:bodyPr lIns="82039" tIns="41020" rIns="82039" bIns="41020">
            <a:prstTxWarp prst="textNoShape">
              <a:avLst/>
            </a:prstTxWarp>
            <a:spAutoFit/>
          </a:bodyPr>
          <a:lstStyle/>
          <a:p>
            <a:pPr eaLnBrk="0" hangingPunct="0">
              <a:buFont typeface="Times" pitchFamily="-65" charset="0"/>
              <a:buChar char="•"/>
            </a:pPr>
            <a:r>
              <a:rPr lang="en-US" sz="1600" b="0" dirty="0" smtClean="0">
                <a:solidFill>
                  <a:srgbClr val="FFFFFF"/>
                </a:solidFill>
                <a:latin typeface="Arial" pitchFamily="-65" charset="0"/>
                <a:ea typeface="ＭＳ Ｐゴシック" pitchFamily="-65" charset="-128"/>
                <a:cs typeface="ＭＳ Ｐゴシック" pitchFamily="-65" charset="-128"/>
              </a:rPr>
              <a:t> </a:t>
            </a:r>
            <a:r>
              <a:rPr lang="en-US" sz="1600" b="0" dirty="0" smtClean="0">
                <a:solidFill>
                  <a:srgbClr val="F2F2F2"/>
                </a:solidFill>
                <a:latin typeface="Arial" pitchFamily="-65" charset="0"/>
                <a:ea typeface="ＭＳ Ｐゴシック" pitchFamily="-65" charset="-128"/>
                <a:cs typeface="ＭＳ Ｐゴシック" pitchFamily="-65" charset="-128"/>
              </a:rPr>
              <a:t> based on a single cellular component</a:t>
            </a:r>
          </a:p>
          <a:p>
            <a:pPr eaLnBrk="0" hangingPunct="0">
              <a:buFont typeface="Times" pitchFamily="-65" charset="0"/>
              <a:buChar char="•"/>
            </a:pPr>
            <a:r>
              <a:rPr lang="en-US" sz="1600" b="0" dirty="0" smtClean="0">
                <a:solidFill>
                  <a:srgbClr val="FFFFFF"/>
                </a:solidFill>
                <a:latin typeface="Arial" pitchFamily="-65" charset="0"/>
                <a:ea typeface="ＭＳ Ｐゴシック" pitchFamily="-65" charset="-128"/>
                <a:cs typeface="ＭＳ Ｐゴシック" pitchFamily="-65" charset="-128"/>
              </a:rPr>
              <a:t> no </a:t>
            </a:r>
            <a:r>
              <a:rPr lang="en-US" sz="1600" b="0" dirty="0">
                <a:solidFill>
                  <a:srgbClr val="FFFFFF"/>
                </a:solidFill>
                <a:latin typeface="Arial" pitchFamily="-65" charset="0"/>
                <a:ea typeface="ＭＳ Ｐゴシック" pitchFamily="-65" charset="-128"/>
                <a:cs typeface="ＭＳ Ｐゴシック" pitchFamily="-65" charset="-128"/>
              </a:rPr>
              <a:t>reticulation</a:t>
            </a:r>
          </a:p>
          <a:p>
            <a:pPr eaLnBrk="0" hangingPunct="0">
              <a:buFont typeface="Times" pitchFamily="-65" charset="0"/>
              <a:buChar char="•"/>
            </a:pPr>
            <a:r>
              <a:rPr lang="en-US" sz="1600" b="0" dirty="0">
                <a:solidFill>
                  <a:srgbClr val="F2F2F2"/>
                </a:solidFill>
                <a:latin typeface="Arial" pitchFamily="-65" charset="0"/>
                <a:ea typeface="ＭＳ Ｐゴシック" pitchFamily="-65" charset="-128"/>
                <a:cs typeface="ＭＳ Ｐゴシック" pitchFamily="-65" charset="-128"/>
              </a:rPr>
              <a:t> only extant lineages</a:t>
            </a:r>
            <a:endParaRPr lang="en-US" sz="1600" b="0" dirty="0" smtClean="0">
              <a:solidFill>
                <a:srgbClr val="F2F2F2"/>
              </a:solidFill>
              <a:latin typeface="Arial" pitchFamily="-65" charset="0"/>
              <a:ea typeface="ＭＳ Ｐゴシック" pitchFamily="-65" charset="-128"/>
              <a:cs typeface="ＭＳ Ｐゴシック" pitchFamily="-65" charset="-128"/>
            </a:endParaRPr>
          </a:p>
          <a:p>
            <a:pPr eaLnBrk="0" hangingPunct="0">
              <a:buFont typeface="Times" pitchFamily="-65" charset="0"/>
              <a:buChar char="•"/>
            </a:pPr>
            <a:r>
              <a:rPr lang="en-US" sz="1600" b="0" dirty="0" smtClean="0">
                <a:solidFill>
                  <a:srgbClr val="F2F2F2"/>
                </a:solidFill>
                <a:latin typeface="Arial" pitchFamily="-65" charset="0"/>
                <a:ea typeface="ＭＳ Ｐゴシック" pitchFamily="-65" charset="-128"/>
                <a:cs typeface="ＭＳ Ｐゴシック" pitchFamily="-65" charset="-128"/>
              </a:rPr>
              <a:t> branch </a:t>
            </a:r>
            <a:r>
              <a:rPr lang="en-US" sz="1600" b="0" dirty="0">
                <a:solidFill>
                  <a:srgbClr val="F2F2F2"/>
                </a:solidFill>
                <a:latin typeface="Arial" pitchFamily="-65" charset="0"/>
                <a:ea typeface="ＭＳ Ｐゴシック" pitchFamily="-65" charset="-128"/>
                <a:cs typeface="ＭＳ Ｐゴシック" pitchFamily="-65" charset="-128"/>
              </a:rPr>
              <a:t>length is not proportional to time</a:t>
            </a:r>
          </a:p>
          <a:p>
            <a:pPr eaLnBrk="0" hangingPunct="0">
              <a:buFont typeface="Times" pitchFamily="-65" charset="0"/>
              <a:buChar char="•"/>
            </a:pPr>
            <a:endParaRPr lang="en-US" sz="1600" b="0" dirty="0">
              <a:solidFill>
                <a:srgbClr val="F2F2F2"/>
              </a:solidFill>
              <a:latin typeface="Arial" pitchFamily="-65" charset="0"/>
              <a:ea typeface="ＭＳ Ｐゴシック" pitchFamily="-65" charset="-128"/>
              <a:cs typeface="ＭＳ Ｐゴシック" pitchFamily="-65" charset="-128"/>
            </a:endParaRPr>
          </a:p>
        </p:txBody>
      </p:sp>
      <p:sp>
        <p:nvSpPr>
          <p:cNvPr id="79880" name="Rectangle 11"/>
          <p:cNvSpPr>
            <a:spLocks noGrp="1" noChangeArrowheads="1"/>
          </p:cNvSpPr>
          <p:nvPr>
            <p:ph type="ctrTitle"/>
          </p:nvPr>
        </p:nvSpPr>
        <p:spPr>
          <a:xfrm>
            <a:off x="900548" y="0"/>
            <a:ext cx="7409295" cy="369794"/>
          </a:xfrm>
        </p:spPr>
        <p:txBody>
          <a:bodyPr/>
          <a:lstStyle/>
          <a:p>
            <a:pPr eaLnBrk="1" hangingPunct="1"/>
            <a:r>
              <a:rPr lang="en-US" sz="2200" dirty="0">
                <a:solidFill>
                  <a:schemeClr val="tx1"/>
                </a:solidFill>
                <a:ea typeface="ＭＳ Ｐゴシック" pitchFamily="-65" charset="-128"/>
                <a:cs typeface="ＭＳ Ｐゴシック" pitchFamily="-65" charset="-128"/>
              </a:rPr>
              <a:t>The Ribosomal “Tree of Life”</a:t>
            </a:r>
            <a:endParaRPr lang="en-US" dirty="0">
              <a:solidFill>
                <a:schemeClr val="tx1"/>
              </a:solidFill>
              <a:ea typeface="ＭＳ Ｐゴシック" pitchFamily="-65" charset="-128"/>
              <a:cs typeface="ＭＳ Ｐゴシック" pitchFamily="-65" charset="-128"/>
            </a:endParaRPr>
          </a:p>
        </p:txBody>
      </p:sp>
      <p:sp>
        <p:nvSpPr>
          <p:cNvPr id="79881" name="Line 12"/>
          <p:cNvSpPr>
            <a:spLocks noChangeShapeType="1"/>
          </p:cNvSpPr>
          <p:nvPr/>
        </p:nvSpPr>
        <p:spPr bwMode="auto">
          <a:xfrm>
            <a:off x="4364184" y="6275294"/>
            <a:ext cx="531091" cy="11206"/>
          </a:xfrm>
          <a:prstGeom prst="line">
            <a:avLst/>
          </a:prstGeom>
          <a:noFill/>
          <a:ln w="31750">
            <a:solidFill>
              <a:srgbClr val="FFFFFF"/>
            </a:solidFill>
            <a:round/>
            <a:headEnd/>
            <a:tailEnd type="stealth" w="lg" len="lg"/>
          </a:ln>
        </p:spPr>
        <p:txBody>
          <a:bodyPr wrap="none" lIns="82039" tIns="41020" rIns="82039" bIns="41020" anchor="ctr">
            <a:prstTxWarp prst="textNoShape">
              <a:avLst/>
            </a:prstTxWarp>
          </a:bodyPr>
          <a:lstStyle/>
          <a:p>
            <a:endParaRPr lang="en-US" sz="2200" b="0" dirty="0">
              <a:solidFill>
                <a:srgbClr val="000000"/>
              </a:solidFill>
              <a:latin typeface="Arial" pitchFamily="-65" charset="0"/>
            </a:endParaRP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1371023" y="152683"/>
            <a:ext cx="7468466" cy="6552640"/>
          </a:xfrm>
          <a:prstGeom prst="rect">
            <a:avLst/>
          </a:prstGeom>
          <a:solidFill>
            <a:schemeClr val="bg1"/>
          </a:solidFill>
          <a:ln w="9525">
            <a:solidFill>
              <a:schemeClr val="tx1"/>
            </a:solidFill>
            <a:miter lim="800000"/>
            <a:headEnd/>
            <a:tailEnd/>
          </a:ln>
        </p:spPr>
        <p:txBody>
          <a:bodyPr wrap="none" lIns="91407" tIns="45704" rIns="91407" bIns="45704" anchor="ctr">
            <a:prstTxWarp prst="textNoShape">
              <a:avLst/>
            </a:prstTxWarp>
          </a:bodyPr>
          <a:lstStyle/>
          <a:p>
            <a:pPr algn="ctr" defTabSz="914394"/>
            <a:endParaRPr lang="en-US" b="0" dirty="0">
              <a:solidFill>
                <a:srgbClr val="FFFF66"/>
              </a:solidFill>
              <a:latin typeface="Arial" pitchFamily="-65" charset="0"/>
            </a:endParaRPr>
          </a:p>
        </p:txBody>
      </p:sp>
      <p:sp>
        <p:nvSpPr>
          <p:cNvPr id="81923" name="Rectangle 3"/>
          <p:cNvSpPr>
            <a:spLocks noGrp="1" noChangeArrowheads="1"/>
          </p:cNvSpPr>
          <p:nvPr>
            <p:ph type="title" idx="4294967295"/>
          </p:nvPr>
        </p:nvSpPr>
        <p:spPr>
          <a:xfrm rot="16210648">
            <a:off x="-2499101" y="3196629"/>
            <a:ext cx="6366341" cy="609023"/>
          </a:xfrm>
        </p:spPr>
        <p:txBody>
          <a:bodyPr/>
          <a:lstStyle/>
          <a:p>
            <a:pPr eaLnBrk="1" hangingPunct="1"/>
            <a:r>
              <a:rPr lang="en-US">
                <a:solidFill>
                  <a:schemeClr val="tx1"/>
                </a:solidFill>
                <a:ea typeface="ＭＳ Ｐゴシック" pitchFamily="-65" charset="-128"/>
                <a:cs typeface="ＭＳ Ｐゴシック" pitchFamily="-65" charset="-128"/>
              </a:rPr>
              <a:t>SSU-rRNA Tree of Life</a:t>
            </a:r>
          </a:p>
        </p:txBody>
      </p:sp>
      <p:sp>
        <p:nvSpPr>
          <p:cNvPr id="81924" name="Line 4"/>
          <p:cNvSpPr>
            <a:spLocks noChangeShapeType="1"/>
          </p:cNvSpPr>
          <p:nvPr/>
        </p:nvSpPr>
        <p:spPr bwMode="auto">
          <a:xfrm>
            <a:off x="6165273" y="1002926"/>
            <a:ext cx="321830" cy="123265"/>
          </a:xfrm>
          <a:prstGeom prst="line">
            <a:avLst/>
          </a:prstGeom>
          <a:noFill/>
          <a:ln w="34925">
            <a:solidFill>
              <a:srgbClr val="FF00FF"/>
            </a:solidFill>
            <a:round/>
            <a:headEnd type="triangle" w="med" len="me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1925" name="Line 5"/>
          <p:cNvSpPr>
            <a:spLocks noChangeShapeType="1"/>
          </p:cNvSpPr>
          <p:nvPr/>
        </p:nvSpPr>
        <p:spPr bwMode="auto">
          <a:xfrm rot="10681163" flipH="1" flipV="1">
            <a:off x="5800151" y="1049151"/>
            <a:ext cx="152977" cy="381000"/>
          </a:xfrm>
          <a:prstGeom prst="line">
            <a:avLst/>
          </a:prstGeom>
          <a:noFill/>
          <a:ln w="34925">
            <a:solidFill>
              <a:schemeClr val="accent1"/>
            </a:solidFill>
            <a:round/>
            <a:headEnd type="triangle" w="med" len="me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1926" name="Line 6"/>
          <p:cNvSpPr>
            <a:spLocks noChangeShapeType="1"/>
          </p:cNvSpPr>
          <p:nvPr/>
        </p:nvSpPr>
        <p:spPr bwMode="auto">
          <a:xfrm flipV="1">
            <a:off x="6110434" y="669552"/>
            <a:ext cx="189057" cy="280147"/>
          </a:xfrm>
          <a:prstGeom prst="line">
            <a:avLst/>
          </a:prstGeom>
          <a:noFill/>
          <a:ln w="22225">
            <a:solidFill>
              <a:srgbClr val="0000EE"/>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27" name="Line 7"/>
          <p:cNvSpPr>
            <a:spLocks noChangeShapeType="1"/>
          </p:cNvSpPr>
          <p:nvPr/>
        </p:nvSpPr>
        <p:spPr bwMode="auto">
          <a:xfrm flipV="1">
            <a:off x="5909830" y="733985"/>
            <a:ext cx="412750" cy="42022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28" name="Line 8"/>
          <p:cNvSpPr>
            <a:spLocks noChangeShapeType="1"/>
          </p:cNvSpPr>
          <p:nvPr/>
        </p:nvSpPr>
        <p:spPr bwMode="auto">
          <a:xfrm flipV="1">
            <a:off x="5831898" y="809626"/>
            <a:ext cx="702829" cy="50706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29" name="Freeform 9"/>
          <p:cNvSpPr>
            <a:spLocks/>
          </p:cNvSpPr>
          <p:nvPr/>
        </p:nvSpPr>
        <p:spPr bwMode="auto">
          <a:xfrm>
            <a:off x="5764070" y="991721"/>
            <a:ext cx="803853" cy="399210"/>
          </a:xfrm>
          <a:custGeom>
            <a:avLst/>
            <a:gdLst>
              <a:gd name="T0" fmla="*/ 0 w 506"/>
              <a:gd name="T1" fmla="*/ 815538422 h 251"/>
              <a:gd name="T2" fmla="*/ 772605574 w 506"/>
              <a:gd name="T3" fmla="*/ 441885920 h 251"/>
              <a:gd name="T4" fmla="*/ 900863771 w 506"/>
              <a:gd name="T5" fmla="*/ 376902485 h 251"/>
              <a:gd name="T6" fmla="*/ 1545211148 w 506"/>
              <a:gd name="T7" fmla="*/ 0 h 251"/>
              <a:gd name="T8" fmla="*/ 0 60000 65536"/>
              <a:gd name="T9" fmla="*/ 0 60000 65536"/>
              <a:gd name="T10" fmla="*/ 0 60000 65536"/>
              <a:gd name="T11" fmla="*/ 0 60000 65536"/>
              <a:gd name="T12" fmla="*/ 0 w 506"/>
              <a:gd name="T13" fmla="*/ 0 h 251"/>
              <a:gd name="T14" fmla="*/ 506 w 506"/>
              <a:gd name="T15" fmla="*/ 251 h 251"/>
            </a:gdLst>
            <a:ahLst/>
            <a:cxnLst>
              <a:cxn ang="T8">
                <a:pos x="T0" y="T1"/>
              </a:cxn>
              <a:cxn ang="T9">
                <a:pos x="T2" y="T3"/>
              </a:cxn>
              <a:cxn ang="T10">
                <a:pos x="T4" y="T5"/>
              </a:cxn>
              <a:cxn ang="T11">
                <a:pos x="T6" y="T7"/>
              </a:cxn>
            </a:cxnLst>
            <a:rect l="T12" t="T13" r="T14" b="T15"/>
            <a:pathLst>
              <a:path w="506" h="251">
                <a:moveTo>
                  <a:pt x="0" y="251"/>
                </a:moveTo>
                <a:lnTo>
                  <a:pt x="253" y="136"/>
                </a:lnTo>
                <a:lnTo>
                  <a:pt x="295" y="116"/>
                </a:lnTo>
                <a:lnTo>
                  <a:pt x="506" y="0"/>
                </a:lnTo>
              </a:path>
            </a:pathLst>
          </a:cu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30" name="Line 10"/>
          <p:cNvSpPr>
            <a:spLocks noChangeShapeType="1"/>
          </p:cNvSpPr>
          <p:nvPr/>
        </p:nvSpPr>
        <p:spPr bwMode="auto">
          <a:xfrm flipV="1">
            <a:off x="6247536" y="928690"/>
            <a:ext cx="587375" cy="23112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31" name="Line 11"/>
          <p:cNvSpPr>
            <a:spLocks noChangeShapeType="1"/>
          </p:cNvSpPr>
          <p:nvPr/>
        </p:nvSpPr>
        <p:spPr bwMode="auto">
          <a:xfrm flipV="1">
            <a:off x="5921378" y="1207436"/>
            <a:ext cx="712932" cy="183497"/>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32" name="Line 12"/>
          <p:cNvSpPr>
            <a:spLocks noChangeShapeType="1"/>
          </p:cNvSpPr>
          <p:nvPr/>
        </p:nvSpPr>
        <p:spPr bwMode="auto">
          <a:xfrm flipV="1">
            <a:off x="5752525" y="1316691"/>
            <a:ext cx="782205" cy="9665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33" name="Line 13"/>
          <p:cNvSpPr>
            <a:spLocks noChangeShapeType="1"/>
          </p:cNvSpPr>
          <p:nvPr/>
        </p:nvSpPr>
        <p:spPr bwMode="auto">
          <a:xfrm>
            <a:off x="5730875" y="1432953"/>
            <a:ext cx="858693" cy="130268"/>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34" name="Line 14"/>
          <p:cNvSpPr>
            <a:spLocks noChangeShapeType="1"/>
          </p:cNvSpPr>
          <p:nvPr/>
        </p:nvSpPr>
        <p:spPr bwMode="auto">
          <a:xfrm>
            <a:off x="5719330" y="1574427"/>
            <a:ext cx="461818" cy="389404"/>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35" name="Line 15"/>
          <p:cNvSpPr>
            <a:spLocks noChangeShapeType="1"/>
          </p:cNvSpPr>
          <p:nvPr/>
        </p:nvSpPr>
        <p:spPr bwMode="auto">
          <a:xfrm>
            <a:off x="5375853" y="1629058"/>
            <a:ext cx="567170" cy="333375"/>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36" name="Line 16"/>
          <p:cNvSpPr>
            <a:spLocks noChangeShapeType="1"/>
          </p:cNvSpPr>
          <p:nvPr/>
        </p:nvSpPr>
        <p:spPr bwMode="auto">
          <a:xfrm>
            <a:off x="5195457" y="1703295"/>
            <a:ext cx="770659" cy="518272"/>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37" name="Line 17"/>
          <p:cNvSpPr>
            <a:spLocks noChangeShapeType="1"/>
          </p:cNvSpPr>
          <p:nvPr/>
        </p:nvSpPr>
        <p:spPr bwMode="auto">
          <a:xfrm>
            <a:off x="3479514" y="1014135"/>
            <a:ext cx="11545" cy="624728"/>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38" name="Line 18"/>
          <p:cNvSpPr>
            <a:spLocks noChangeShapeType="1"/>
          </p:cNvSpPr>
          <p:nvPr/>
        </p:nvSpPr>
        <p:spPr bwMode="auto">
          <a:xfrm>
            <a:off x="3335194" y="1197631"/>
            <a:ext cx="144318" cy="42022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39" name="Line 19"/>
          <p:cNvSpPr>
            <a:spLocks noChangeShapeType="1"/>
          </p:cNvSpPr>
          <p:nvPr/>
        </p:nvSpPr>
        <p:spPr bwMode="auto">
          <a:xfrm>
            <a:off x="3247159" y="1444161"/>
            <a:ext cx="265545" cy="25913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40" name="Line 20"/>
          <p:cNvSpPr>
            <a:spLocks noChangeShapeType="1"/>
          </p:cNvSpPr>
          <p:nvPr/>
        </p:nvSpPr>
        <p:spPr bwMode="auto">
          <a:xfrm>
            <a:off x="3011921" y="1531004"/>
            <a:ext cx="557068" cy="257735"/>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41" name="Freeform 21"/>
          <p:cNvSpPr>
            <a:spLocks/>
          </p:cNvSpPr>
          <p:nvPr/>
        </p:nvSpPr>
        <p:spPr bwMode="auto">
          <a:xfrm>
            <a:off x="2822865" y="1617852"/>
            <a:ext cx="757671" cy="204507"/>
          </a:xfrm>
          <a:custGeom>
            <a:avLst/>
            <a:gdLst>
              <a:gd name="T0" fmla="*/ 1456224109 w 477"/>
              <a:gd name="T1" fmla="*/ 416431400 h 129"/>
              <a:gd name="T2" fmla="*/ 1434853500 w 477"/>
              <a:gd name="T3" fmla="*/ 393834236 h 129"/>
              <a:gd name="T4" fmla="*/ 1370743423 w 477"/>
              <a:gd name="T5" fmla="*/ 371237072 h 129"/>
              <a:gd name="T6" fmla="*/ 0 w 477"/>
              <a:gd name="T7" fmla="*/ 0 h 129"/>
              <a:gd name="T8" fmla="*/ 0 60000 65536"/>
              <a:gd name="T9" fmla="*/ 0 60000 65536"/>
              <a:gd name="T10" fmla="*/ 0 60000 65536"/>
              <a:gd name="T11" fmla="*/ 0 60000 65536"/>
              <a:gd name="T12" fmla="*/ 0 w 477"/>
              <a:gd name="T13" fmla="*/ 0 h 129"/>
              <a:gd name="T14" fmla="*/ 477 w 477"/>
              <a:gd name="T15" fmla="*/ 129 h 129"/>
            </a:gdLst>
            <a:ahLst/>
            <a:cxnLst>
              <a:cxn ang="T8">
                <a:pos x="T0" y="T1"/>
              </a:cxn>
              <a:cxn ang="T9">
                <a:pos x="T2" y="T3"/>
              </a:cxn>
              <a:cxn ang="T10">
                <a:pos x="T4" y="T5"/>
              </a:cxn>
              <a:cxn ang="T11">
                <a:pos x="T6" y="T7"/>
              </a:cxn>
            </a:cxnLst>
            <a:rect l="T12" t="T13" r="T14" b="T15"/>
            <a:pathLst>
              <a:path w="477" h="129">
                <a:moveTo>
                  <a:pt x="477" y="129"/>
                </a:moveTo>
                <a:lnTo>
                  <a:pt x="470" y="122"/>
                </a:lnTo>
                <a:lnTo>
                  <a:pt x="449" y="115"/>
                </a:lnTo>
                <a:lnTo>
                  <a:pt x="0" y="0"/>
                </a:lnTo>
              </a:path>
            </a:pathLst>
          </a:cu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42" name="Line 22"/>
          <p:cNvSpPr>
            <a:spLocks noChangeShapeType="1"/>
          </p:cNvSpPr>
          <p:nvPr/>
        </p:nvSpPr>
        <p:spPr bwMode="auto">
          <a:xfrm>
            <a:off x="3022025" y="1799946"/>
            <a:ext cx="568614" cy="3221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43" name="Line 23"/>
          <p:cNvSpPr>
            <a:spLocks noChangeShapeType="1"/>
          </p:cNvSpPr>
          <p:nvPr/>
        </p:nvSpPr>
        <p:spPr bwMode="auto">
          <a:xfrm flipV="1">
            <a:off x="2298990" y="1896598"/>
            <a:ext cx="1047750" cy="463644"/>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44" name="Freeform 24"/>
          <p:cNvSpPr>
            <a:spLocks/>
          </p:cNvSpPr>
          <p:nvPr/>
        </p:nvSpPr>
        <p:spPr bwMode="auto">
          <a:xfrm>
            <a:off x="2811318" y="1822357"/>
            <a:ext cx="779318" cy="128868"/>
          </a:xfrm>
          <a:custGeom>
            <a:avLst/>
            <a:gdLst>
              <a:gd name="T0" fmla="*/ 1496695647 w 491"/>
              <a:gd name="T1" fmla="*/ 0 h 81"/>
              <a:gd name="T2" fmla="*/ 1005926132 w 491"/>
              <a:gd name="T3" fmla="*/ 152802559 h 81"/>
              <a:gd name="T4" fmla="*/ 0 w 491"/>
              <a:gd name="T5" fmla="*/ 263340772 h 81"/>
              <a:gd name="T6" fmla="*/ 0 60000 65536"/>
              <a:gd name="T7" fmla="*/ 0 60000 65536"/>
              <a:gd name="T8" fmla="*/ 0 60000 65536"/>
              <a:gd name="T9" fmla="*/ 0 w 491"/>
              <a:gd name="T10" fmla="*/ 0 h 81"/>
              <a:gd name="T11" fmla="*/ 491 w 491"/>
              <a:gd name="T12" fmla="*/ 81 h 81"/>
            </a:gdLst>
            <a:ahLst/>
            <a:cxnLst>
              <a:cxn ang="T6">
                <a:pos x="T0" y="T1"/>
              </a:cxn>
              <a:cxn ang="T7">
                <a:pos x="T2" y="T3"/>
              </a:cxn>
              <a:cxn ang="T8">
                <a:pos x="T4" y="T5"/>
              </a:cxn>
            </a:cxnLst>
            <a:rect l="T9" t="T10" r="T11" b="T12"/>
            <a:pathLst>
              <a:path w="491" h="81">
                <a:moveTo>
                  <a:pt x="491" y="0"/>
                </a:moveTo>
                <a:lnTo>
                  <a:pt x="330" y="47"/>
                </a:lnTo>
                <a:lnTo>
                  <a:pt x="0" y="81"/>
                </a:lnTo>
              </a:path>
            </a:pathLst>
          </a:cu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45" name="Freeform 25"/>
          <p:cNvSpPr>
            <a:spLocks/>
          </p:cNvSpPr>
          <p:nvPr/>
        </p:nvSpPr>
        <p:spPr bwMode="auto">
          <a:xfrm>
            <a:off x="3958648" y="701770"/>
            <a:ext cx="235238" cy="592511"/>
          </a:xfrm>
          <a:custGeom>
            <a:avLst/>
            <a:gdLst>
              <a:gd name="T0" fmla="*/ 0 w 148"/>
              <a:gd name="T1" fmla="*/ 1208923234 h 373"/>
              <a:gd name="T2" fmla="*/ 85592525 w 148"/>
              <a:gd name="T3" fmla="*/ 1056592627 h 373"/>
              <a:gd name="T4" fmla="*/ 452417383 w 148"/>
              <a:gd name="T5" fmla="*/ 0 h 373"/>
              <a:gd name="T6" fmla="*/ 0 60000 65536"/>
              <a:gd name="T7" fmla="*/ 0 60000 65536"/>
              <a:gd name="T8" fmla="*/ 0 60000 65536"/>
              <a:gd name="T9" fmla="*/ 0 w 148"/>
              <a:gd name="T10" fmla="*/ 0 h 373"/>
              <a:gd name="T11" fmla="*/ 148 w 148"/>
              <a:gd name="T12" fmla="*/ 373 h 373"/>
            </a:gdLst>
            <a:ahLst/>
            <a:cxnLst>
              <a:cxn ang="T6">
                <a:pos x="T0" y="T1"/>
              </a:cxn>
              <a:cxn ang="T7">
                <a:pos x="T2" y="T3"/>
              </a:cxn>
              <a:cxn ang="T8">
                <a:pos x="T4" y="T5"/>
              </a:cxn>
            </a:cxnLst>
            <a:rect l="T9" t="T10" r="T11" b="T12"/>
            <a:pathLst>
              <a:path w="148" h="373">
                <a:moveTo>
                  <a:pt x="0" y="373"/>
                </a:moveTo>
                <a:lnTo>
                  <a:pt x="28" y="326"/>
                </a:lnTo>
                <a:lnTo>
                  <a:pt x="148" y="0"/>
                </a:lnTo>
              </a:path>
            </a:pathLst>
          </a:cu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46" name="Line 26"/>
          <p:cNvSpPr>
            <a:spLocks noChangeShapeType="1"/>
          </p:cNvSpPr>
          <p:nvPr/>
        </p:nvSpPr>
        <p:spPr bwMode="auto">
          <a:xfrm flipV="1">
            <a:off x="3993287" y="809625"/>
            <a:ext cx="290079" cy="441232"/>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47" name="Line 27"/>
          <p:cNvSpPr>
            <a:spLocks noChangeShapeType="1"/>
          </p:cNvSpPr>
          <p:nvPr/>
        </p:nvSpPr>
        <p:spPr bwMode="auto">
          <a:xfrm flipV="1">
            <a:off x="3925454" y="1046351"/>
            <a:ext cx="346364" cy="463643"/>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48" name="Line 28"/>
          <p:cNvSpPr>
            <a:spLocks noChangeShapeType="1"/>
          </p:cNvSpPr>
          <p:nvPr/>
        </p:nvSpPr>
        <p:spPr bwMode="auto">
          <a:xfrm flipV="1">
            <a:off x="3870614" y="1540811"/>
            <a:ext cx="243898" cy="162485"/>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49" name="Line 29"/>
          <p:cNvSpPr>
            <a:spLocks noChangeShapeType="1"/>
          </p:cNvSpPr>
          <p:nvPr/>
        </p:nvSpPr>
        <p:spPr bwMode="auto">
          <a:xfrm flipV="1">
            <a:off x="3859070" y="1659872"/>
            <a:ext cx="278535" cy="65834"/>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50" name="Line 30"/>
          <p:cNvSpPr>
            <a:spLocks noChangeShapeType="1"/>
          </p:cNvSpPr>
          <p:nvPr/>
        </p:nvSpPr>
        <p:spPr bwMode="auto">
          <a:xfrm flipV="1">
            <a:off x="3958651" y="400613"/>
            <a:ext cx="134215" cy="91608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51" name="Line 31"/>
          <p:cNvSpPr>
            <a:spLocks noChangeShapeType="1"/>
          </p:cNvSpPr>
          <p:nvPr/>
        </p:nvSpPr>
        <p:spPr bwMode="auto">
          <a:xfrm flipV="1">
            <a:off x="3925457" y="1326497"/>
            <a:ext cx="33194" cy="18349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52" name="Line 32"/>
          <p:cNvSpPr>
            <a:spLocks noChangeShapeType="1"/>
          </p:cNvSpPr>
          <p:nvPr/>
        </p:nvSpPr>
        <p:spPr bwMode="auto">
          <a:xfrm flipV="1">
            <a:off x="3892264" y="1509994"/>
            <a:ext cx="33193" cy="119063"/>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53" name="Line 33"/>
          <p:cNvSpPr>
            <a:spLocks noChangeShapeType="1"/>
          </p:cNvSpPr>
          <p:nvPr/>
        </p:nvSpPr>
        <p:spPr bwMode="auto">
          <a:xfrm flipV="1">
            <a:off x="3859071" y="1617850"/>
            <a:ext cx="44739" cy="10785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54" name="Line 34"/>
          <p:cNvSpPr>
            <a:spLocks noChangeShapeType="1"/>
          </p:cNvSpPr>
          <p:nvPr/>
        </p:nvSpPr>
        <p:spPr bwMode="auto">
          <a:xfrm flipV="1">
            <a:off x="3726295" y="1725708"/>
            <a:ext cx="132773" cy="225519"/>
          </a:xfrm>
          <a:prstGeom prst="line">
            <a:avLst/>
          </a:prstGeom>
          <a:noFill/>
          <a:ln w="28575">
            <a:solidFill>
              <a:srgbClr val="FF99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55" name="Freeform 35"/>
          <p:cNvSpPr>
            <a:spLocks/>
          </p:cNvSpPr>
          <p:nvPr/>
        </p:nvSpPr>
        <p:spPr bwMode="auto">
          <a:xfrm>
            <a:off x="3157682" y="2015659"/>
            <a:ext cx="635000" cy="365591"/>
          </a:xfrm>
          <a:custGeom>
            <a:avLst/>
            <a:gdLst>
              <a:gd name="T0" fmla="*/ 1219755625 w 400"/>
              <a:gd name="T1" fmla="*/ 0 h 230"/>
              <a:gd name="T2" fmla="*/ 469606789 w 400"/>
              <a:gd name="T3" fmla="*/ 528980445 h 230"/>
              <a:gd name="T4" fmla="*/ 0 w 400"/>
              <a:gd name="T5" fmla="*/ 746413694 h 230"/>
              <a:gd name="T6" fmla="*/ 0 60000 65536"/>
              <a:gd name="T7" fmla="*/ 0 60000 65536"/>
              <a:gd name="T8" fmla="*/ 0 60000 65536"/>
              <a:gd name="T9" fmla="*/ 0 w 400"/>
              <a:gd name="T10" fmla="*/ 0 h 230"/>
              <a:gd name="T11" fmla="*/ 400 w 400"/>
              <a:gd name="T12" fmla="*/ 230 h 230"/>
            </a:gdLst>
            <a:ahLst/>
            <a:cxnLst>
              <a:cxn ang="T6">
                <a:pos x="T0" y="T1"/>
              </a:cxn>
              <a:cxn ang="T7">
                <a:pos x="T2" y="T3"/>
              </a:cxn>
              <a:cxn ang="T8">
                <a:pos x="T4" y="T5"/>
              </a:cxn>
            </a:cxnLst>
            <a:rect l="T9" t="T10" r="T11" b="T12"/>
            <a:pathLst>
              <a:path w="400" h="230">
                <a:moveTo>
                  <a:pt x="400" y="0"/>
                </a:moveTo>
                <a:lnTo>
                  <a:pt x="154" y="163"/>
                </a:lnTo>
                <a:lnTo>
                  <a:pt x="0" y="230"/>
                </a:lnTo>
              </a:path>
            </a:pathLst>
          </a:cu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56" name="Line 36"/>
          <p:cNvSpPr>
            <a:spLocks noChangeShapeType="1"/>
          </p:cNvSpPr>
          <p:nvPr/>
        </p:nvSpPr>
        <p:spPr bwMode="auto">
          <a:xfrm flipV="1">
            <a:off x="3257264" y="2263588"/>
            <a:ext cx="167409" cy="280147"/>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57" name="Line 37"/>
          <p:cNvSpPr>
            <a:spLocks noChangeShapeType="1"/>
          </p:cNvSpPr>
          <p:nvPr/>
        </p:nvSpPr>
        <p:spPr bwMode="auto">
          <a:xfrm>
            <a:off x="5075671" y="4826936"/>
            <a:ext cx="232352" cy="183497"/>
          </a:xfrm>
          <a:prstGeom prst="line">
            <a:avLst/>
          </a:prstGeom>
          <a:noFill/>
          <a:ln w="22225">
            <a:solidFill>
              <a:srgbClr val="00AA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58" name="Line 38"/>
          <p:cNvSpPr>
            <a:spLocks noChangeShapeType="1"/>
          </p:cNvSpPr>
          <p:nvPr/>
        </p:nvSpPr>
        <p:spPr bwMode="auto">
          <a:xfrm>
            <a:off x="5207000" y="4773708"/>
            <a:ext cx="434398" cy="85445"/>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59" name="Line 39"/>
          <p:cNvSpPr>
            <a:spLocks noChangeShapeType="1"/>
          </p:cNvSpPr>
          <p:nvPr/>
        </p:nvSpPr>
        <p:spPr bwMode="auto">
          <a:xfrm>
            <a:off x="5140616" y="4805925"/>
            <a:ext cx="379557" cy="119062"/>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60" name="Line 40"/>
          <p:cNvSpPr>
            <a:spLocks noChangeShapeType="1"/>
          </p:cNvSpPr>
          <p:nvPr/>
        </p:nvSpPr>
        <p:spPr bwMode="auto">
          <a:xfrm flipV="1">
            <a:off x="5095876" y="4805923"/>
            <a:ext cx="44738" cy="1120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61" name="Line 41"/>
          <p:cNvSpPr>
            <a:spLocks noChangeShapeType="1"/>
          </p:cNvSpPr>
          <p:nvPr/>
        </p:nvSpPr>
        <p:spPr bwMode="auto">
          <a:xfrm flipV="1">
            <a:off x="5140616" y="4783511"/>
            <a:ext cx="33194" cy="22412"/>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62" name="Line 42"/>
          <p:cNvSpPr>
            <a:spLocks noChangeShapeType="1"/>
          </p:cNvSpPr>
          <p:nvPr/>
        </p:nvSpPr>
        <p:spPr bwMode="auto">
          <a:xfrm flipV="1">
            <a:off x="5162262" y="4773707"/>
            <a:ext cx="44738" cy="2101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63" name="Line 43"/>
          <p:cNvSpPr>
            <a:spLocks noChangeShapeType="1"/>
          </p:cNvSpPr>
          <p:nvPr/>
        </p:nvSpPr>
        <p:spPr bwMode="auto">
          <a:xfrm flipV="1">
            <a:off x="5331114" y="4480952"/>
            <a:ext cx="165966" cy="205908"/>
          </a:xfrm>
          <a:prstGeom prst="line">
            <a:avLst/>
          </a:prstGeom>
          <a:noFill/>
          <a:ln w="22225">
            <a:solidFill>
              <a:srgbClr val="00BB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64" name="Freeform 44"/>
          <p:cNvSpPr>
            <a:spLocks/>
          </p:cNvSpPr>
          <p:nvPr/>
        </p:nvSpPr>
        <p:spPr bwMode="auto">
          <a:xfrm>
            <a:off x="5286378" y="4557995"/>
            <a:ext cx="266988" cy="161085"/>
          </a:xfrm>
          <a:custGeom>
            <a:avLst/>
            <a:gdLst>
              <a:gd name="T0" fmla="*/ 0 w 168"/>
              <a:gd name="T1" fmla="*/ 326757343 h 102"/>
              <a:gd name="T2" fmla="*/ 21391951 w 168"/>
              <a:gd name="T3" fmla="*/ 304332521 h 102"/>
              <a:gd name="T4" fmla="*/ 513405083 w 168"/>
              <a:gd name="T5" fmla="*/ 0 h 102"/>
              <a:gd name="T6" fmla="*/ 0 60000 65536"/>
              <a:gd name="T7" fmla="*/ 0 60000 65536"/>
              <a:gd name="T8" fmla="*/ 0 60000 65536"/>
              <a:gd name="T9" fmla="*/ 0 w 168"/>
              <a:gd name="T10" fmla="*/ 0 h 102"/>
              <a:gd name="T11" fmla="*/ 168 w 168"/>
              <a:gd name="T12" fmla="*/ 102 h 102"/>
            </a:gdLst>
            <a:ahLst/>
            <a:cxnLst>
              <a:cxn ang="T6">
                <a:pos x="T0" y="T1"/>
              </a:cxn>
              <a:cxn ang="T7">
                <a:pos x="T2" y="T3"/>
              </a:cxn>
              <a:cxn ang="T8">
                <a:pos x="T4" y="T5"/>
              </a:cxn>
            </a:cxnLst>
            <a:rect l="T9" t="T10" r="T11" b="T12"/>
            <a:pathLst>
              <a:path w="168" h="102">
                <a:moveTo>
                  <a:pt x="0" y="102"/>
                </a:moveTo>
                <a:lnTo>
                  <a:pt x="7" y="95"/>
                </a:lnTo>
                <a:lnTo>
                  <a:pt x="168" y="0"/>
                </a:lnTo>
              </a:path>
            </a:pathLst>
          </a:cu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65" name="Line 45"/>
          <p:cNvSpPr>
            <a:spLocks noChangeShapeType="1"/>
          </p:cNvSpPr>
          <p:nvPr/>
        </p:nvSpPr>
        <p:spPr bwMode="auto">
          <a:xfrm flipV="1">
            <a:off x="5274833" y="4707872"/>
            <a:ext cx="233795" cy="22412"/>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66" name="Line 46"/>
          <p:cNvSpPr>
            <a:spLocks noChangeShapeType="1"/>
          </p:cNvSpPr>
          <p:nvPr/>
        </p:nvSpPr>
        <p:spPr bwMode="auto">
          <a:xfrm flipV="1">
            <a:off x="5253182" y="4665852"/>
            <a:ext cx="77932" cy="74239"/>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67" name="Line 47"/>
          <p:cNvSpPr>
            <a:spLocks noChangeShapeType="1"/>
          </p:cNvSpPr>
          <p:nvPr/>
        </p:nvSpPr>
        <p:spPr bwMode="auto">
          <a:xfrm>
            <a:off x="4918364" y="4817132"/>
            <a:ext cx="300182" cy="333375"/>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68" name="Line 48"/>
          <p:cNvSpPr>
            <a:spLocks noChangeShapeType="1"/>
          </p:cNvSpPr>
          <p:nvPr/>
        </p:nvSpPr>
        <p:spPr bwMode="auto">
          <a:xfrm>
            <a:off x="4683128" y="4751297"/>
            <a:ext cx="659534" cy="76480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69" name="Line 49"/>
          <p:cNvSpPr>
            <a:spLocks noChangeShapeType="1"/>
          </p:cNvSpPr>
          <p:nvPr/>
        </p:nvSpPr>
        <p:spPr bwMode="auto">
          <a:xfrm>
            <a:off x="4394492" y="4588811"/>
            <a:ext cx="434397" cy="1304085"/>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70" name="Freeform 50"/>
          <p:cNvSpPr>
            <a:spLocks/>
          </p:cNvSpPr>
          <p:nvPr/>
        </p:nvSpPr>
        <p:spPr bwMode="auto">
          <a:xfrm>
            <a:off x="4294912" y="4503364"/>
            <a:ext cx="43295" cy="1552015"/>
          </a:xfrm>
          <a:custGeom>
            <a:avLst/>
            <a:gdLst>
              <a:gd name="T0" fmla="*/ 0 w 28"/>
              <a:gd name="T1" fmla="*/ 0 h 977"/>
              <a:gd name="T2" fmla="*/ 0 w 28"/>
              <a:gd name="T3" fmla="*/ 551019443 h 977"/>
              <a:gd name="T4" fmla="*/ 81005022 w 28"/>
              <a:gd name="T5" fmla="*/ 2147483647 h 977"/>
              <a:gd name="T6" fmla="*/ 0 60000 65536"/>
              <a:gd name="T7" fmla="*/ 0 60000 65536"/>
              <a:gd name="T8" fmla="*/ 0 60000 65536"/>
              <a:gd name="T9" fmla="*/ 0 w 28"/>
              <a:gd name="T10" fmla="*/ 0 h 977"/>
              <a:gd name="T11" fmla="*/ 28 w 28"/>
              <a:gd name="T12" fmla="*/ 977 h 977"/>
            </a:gdLst>
            <a:ahLst/>
            <a:cxnLst>
              <a:cxn ang="T6">
                <a:pos x="T0" y="T1"/>
              </a:cxn>
              <a:cxn ang="T7">
                <a:pos x="T2" y="T3"/>
              </a:cxn>
              <a:cxn ang="T8">
                <a:pos x="T4" y="T5"/>
              </a:cxn>
            </a:cxnLst>
            <a:rect l="T9" t="T10" r="T11" b="T12"/>
            <a:pathLst>
              <a:path w="28" h="977">
                <a:moveTo>
                  <a:pt x="0" y="0"/>
                </a:moveTo>
                <a:lnTo>
                  <a:pt x="0" y="170"/>
                </a:lnTo>
                <a:lnTo>
                  <a:pt x="28" y="977"/>
                </a:lnTo>
              </a:path>
            </a:pathLst>
          </a:cu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71" name="Line 51"/>
          <p:cNvSpPr>
            <a:spLocks noChangeShapeType="1"/>
          </p:cNvSpPr>
          <p:nvPr/>
        </p:nvSpPr>
        <p:spPr bwMode="auto">
          <a:xfrm flipV="1">
            <a:off x="4048125" y="4847948"/>
            <a:ext cx="246784" cy="1334900"/>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72" name="Rectangle 52"/>
          <p:cNvSpPr>
            <a:spLocks noChangeArrowheads="1"/>
          </p:cNvSpPr>
          <p:nvPr/>
        </p:nvSpPr>
        <p:spPr bwMode="auto">
          <a:xfrm>
            <a:off x="4260273" y="6065184"/>
            <a:ext cx="476072"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a:solidFill>
                  <a:srgbClr val="000000"/>
                </a:solidFill>
                <a:latin typeface="Gill Sans Condensed Bold" charset="0"/>
              </a:rPr>
              <a:t>Euglena</a:t>
            </a:r>
            <a:endParaRPr lang="en-US" b="0" dirty="0">
              <a:solidFill>
                <a:srgbClr val="FFFF66"/>
              </a:solidFill>
              <a:latin typeface="Times New Roman" pitchFamily="-65" charset="0"/>
            </a:endParaRPr>
          </a:p>
        </p:txBody>
      </p:sp>
      <p:sp>
        <p:nvSpPr>
          <p:cNvPr id="81973" name="Rectangle 53"/>
          <p:cNvSpPr>
            <a:spLocks noChangeArrowheads="1"/>
          </p:cNvSpPr>
          <p:nvPr/>
        </p:nvSpPr>
        <p:spPr bwMode="auto">
          <a:xfrm>
            <a:off x="3391478" y="6184247"/>
            <a:ext cx="779954"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Trypanosoma</a:t>
            </a:r>
            <a:endParaRPr lang="en-US" b="0" dirty="0">
              <a:solidFill>
                <a:srgbClr val="FFFF66"/>
              </a:solidFill>
              <a:latin typeface="Times New Roman" pitchFamily="-65" charset="0"/>
            </a:endParaRPr>
          </a:p>
        </p:txBody>
      </p:sp>
      <p:sp>
        <p:nvSpPr>
          <p:cNvPr id="81974" name="Line 54"/>
          <p:cNvSpPr>
            <a:spLocks noChangeShapeType="1"/>
          </p:cNvSpPr>
          <p:nvPr/>
        </p:nvSpPr>
        <p:spPr bwMode="auto">
          <a:xfrm flipV="1">
            <a:off x="3590637" y="4472548"/>
            <a:ext cx="669636" cy="1312489"/>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75" name="Rectangle 55"/>
          <p:cNvSpPr>
            <a:spLocks noChangeArrowheads="1"/>
          </p:cNvSpPr>
          <p:nvPr/>
        </p:nvSpPr>
        <p:spPr bwMode="auto">
          <a:xfrm>
            <a:off x="5520173" y="4289054"/>
            <a:ext cx="226417"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Zea</a:t>
            </a:r>
            <a:endParaRPr lang="en-US" b="0" dirty="0">
              <a:solidFill>
                <a:srgbClr val="FFFF66"/>
              </a:solidFill>
              <a:latin typeface="Times New Roman" pitchFamily="-65" charset="0"/>
            </a:endParaRPr>
          </a:p>
        </p:txBody>
      </p:sp>
      <p:sp>
        <p:nvSpPr>
          <p:cNvPr id="81976" name="Rectangle 56"/>
          <p:cNvSpPr>
            <a:spLocks noChangeArrowheads="1"/>
          </p:cNvSpPr>
          <p:nvPr/>
        </p:nvSpPr>
        <p:spPr bwMode="auto">
          <a:xfrm>
            <a:off x="5652944" y="4817130"/>
            <a:ext cx="725226"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a:solidFill>
                  <a:srgbClr val="000000"/>
                </a:solidFill>
                <a:latin typeface="Gill Sans Condensed Bold" charset="0"/>
              </a:rPr>
              <a:t>Paramecium</a:t>
            </a:r>
            <a:endParaRPr lang="en-US" b="0" dirty="0">
              <a:solidFill>
                <a:srgbClr val="FFFF66"/>
              </a:solidFill>
              <a:latin typeface="Times New Roman" pitchFamily="-65" charset="0"/>
            </a:endParaRPr>
          </a:p>
        </p:txBody>
      </p:sp>
      <p:sp>
        <p:nvSpPr>
          <p:cNvPr id="81977" name="Rectangle 57"/>
          <p:cNvSpPr>
            <a:spLocks noChangeArrowheads="1"/>
          </p:cNvSpPr>
          <p:nvPr/>
        </p:nvSpPr>
        <p:spPr bwMode="auto">
          <a:xfrm>
            <a:off x="5364307" y="5496488"/>
            <a:ext cx="767931"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Dictyostelium</a:t>
            </a:r>
            <a:endParaRPr lang="en-US" b="0" dirty="0">
              <a:solidFill>
                <a:srgbClr val="FFFF66"/>
              </a:solidFill>
              <a:latin typeface="Times New Roman" pitchFamily="-65" charset="0"/>
            </a:endParaRPr>
          </a:p>
        </p:txBody>
      </p:sp>
      <p:sp>
        <p:nvSpPr>
          <p:cNvPr id="81978" name="Rectangle 58"/>
          <p:cNvSpPr>
            <a:spLocks noChangeArrowheads="1"/>
          </p:cNvSpPr>
          <p:nvPr/>
        </p:nvSpPr>
        <p:spPr bwMode="auto">
          <a:xfrm>
            <a:off x="5051139" y="6023162"/>
            <a:ext cx="661357"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Entamoeba</a:t>
            </a:r>
            <a:endParaRPr lang="en-US" b="0" dirty="0">
              <a:solidFill>
                <a:srgbClr val="FFFF66"/>
              </a:solidFill>
              <a:latin typeface="Times New Roman" pitchFamily="-65" charset="0"/>
            </a:endParaRPr>
          </a:p>
        </p:txBody>
      </p:sp>
      <p:sp>
        <p:nvSpPr>
          <p:cNvPr id="81979" name="Rectangle 59"/>
          <p:cNvSpPr>
            <a:spLocks noChangeArrowheads="1"/>
          </p:cNvSpPr>
          <p:nvPr/>
        </p:nvSpPr>
        <p:spPr bwMode="auto">
          <a:xfrm>
            <a:off x="4494068" y="5883089"/>
            <a:ext cx="554344"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Naegleria</a:t>
            </a:r>
            <a:endParaRPr lang="en-US" b="0" dirty="0">
              <a:solidFill>
                <a:srgbClr val="FFFF66"/>
              </a:solidFill>
              <a:latin typeface="Times New Roman" pitchFamily="-65" charset="0"/>
            </a:endParaRPr>
          </a:p>
        </p:txBody>
      </p:sp>
      <p:sp>
        <p:nvSpPr>
          <p:cNvPr id="81980" name="Rectangle 60"/>
          <p:cNvSpPr>
            <a:spLocks noChangeArrowheads="1"/>
          </p:cNvSpPr>
          <p:nvPr/>
        </p:nvSpPr>
        <p:spPr bwMode="auto">
          <a:xfrm>
            <a:off x="5508626" y="4611223"/>
            <a:ext cx="518652"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Coprinus</a:t>
            </a:r>
            <a:endParaRPr lang="en-US" b="0" dirty="0">
              <a:solidFill>
                <a:srgbClr val="FFFF66"/>
              </a:solidFill>
              <a:latin typeface="Times New Roman" pitchFamily="-65" charset="0"/>
            </a:endParaRPr>
          </a:p>
        </p:txBody>
      </p:sp>
      <p:sp>
        <p:nvSpPr>
          <p:cNvPr id="81981" name="Rectangle 61"/>
          <p:cNvSpPr>
            <a:spLocks noChangeArrowheads="1"/>
          </p:cNvSpPr>
          <p:nvPr/>
        </p:nvSpPr>
        <p:spPr bwMode="auto">
          <a:xfrm>
            <a:off x="5331114" y="5032845"/>
            <a:ext cx="525790"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Porphyra</a:t>
            </a:r>
            <a:endParaRPr lang="en-US" b="0" dirty="0">
              <a:solidFill>
                <a:srgbClr val="FFFF66"/>
              </a:solidFill>
              <a:latin typeface="Times New Roman" pitchFamily="-65" charset="0"/>
            </a:endParaRPr>
          </a:p>
        </p:txBody>
      </p:sp>
      <p:sp>
        <p:nvSpPr>
          <p:cNvPr id="81982" name="Rectangle 62"/>
          <p:cNvSpPr>
            <a:spLocks noChangeArrowheads="1"/>
          </p:cNvSpPr>
          <p:nvPr/>
        </p:nvSpPr>
        <p:spPr bwMode="auto">
          <a:xfrm>
            <a:off x="3257264" y="5775233"/>
            <a:ext cx="582709"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Physarum</a:t>
            </a:r>
            <a:endParaRPr lang="en-US" b="0" dirty="0">
              <a:solidFill>
                <a:srgbClr val="FFFF66"/>
              </a:solidFill>
              <a:latin typeface="Times New Roman" pitchFamily="-65" charset="0"/>
            </a:endParaRPr>
          </a:p>
        </p:txBody>
      </p:sp>
      <p:sp>
        <p:nvSpPr>
          <p:cNvPr id="81983" name="Rectangle 63"/>
          <p:cNvSpPr>
            <a:spLocks noChangeArrowheads="1"/>
          </p:cNvSpPr>
          <p:nvPr/>
        </p:nvSpPr>
        <p:spPr bwMode="auto">
          <a:xfrm>
            <a:off x="5598105" y="4461343"/>
            <a:ext cx="347519"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a:solidFill>
                  <a:srgbClr val="000000"/>
                </a:solidFill>
                <a:latin typeface="Gill Sans Condensed Bold" charset="0"/>
              </a:rPr>
              <a:t>Homo</a:t>
            </a:r>
            <a:endParaRPr lang="en-US" b="0" dirty="0">
              <a:solidFill>
                <a:srgbClr val="FFFF66"/>
              </a:solidFill>
              <a:latin typeface="Times New Roman" pitchFamily="-65" charset="0"/>
            </a:endParaRPr>
          </a:p>
        </p:txBody>
      </p:sp>
      <p:sp>
        <p:nvSpPr>
          <p:cNvPr id="81984" name="Line 64"/>
          <p:cNvSpPr>
            <a:spLocks noChangeShapeType="1"/>
          </p:cNvSpPr>
          <p:nvPr/>
        </p:nvSpPr>
        <p:spPr bwMode="auto">
          <a:xfrm flipV="1">
            <a:off x="2488048" y="3965485"/>
            <a:ext cx="1538432" cy="93709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85" name="Line 65"/>
          <p:cNvSpPr>
            <a:spLocks noChangeShapeType="1"/>
          </p:cNvSpPr>
          <p:nvPr/>
        </p:nvSpPr>
        <p:spPr bwMode="auto">
          <a:xfrm flipV="1">
            <a:off x="1987262" y="4266642"/>
            <a:ext cx="1536988" cy="721379"/>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86" name="Rectangle 66"/>
          <p:cNvSpPr>
            <a:spLocks noChangeArrowheads="1"/>
          </p:cNvSpPr>
          <p:nvPr/>
        </p:nvSpPr>
        <p:spPr bwMode="auto">
          <a:xfrm>
            <a:off x="1819855" y="4277846"/>
            <a:ext cx="843949"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Tritrichomonas</a:t>
            </a:r>
            <a:endParaRPr lang="en-US" b="0" dirty="0">
              <a:solidFill>
                <a:srgbClr val="FFFF66"/>
              </a:solidFill>
              <a:latin typeface="Times New Roman" pitchFamily="-65" charset="0"/>
            </a:endParaRPr>
          </a:p>
        </p:txBody>
      </p:sp>
      <p:sp>
        <p:nvSpPr>
          <p:cNvPr id="81987" name="Line 67"/>
          <p:cNvSpPr>
            <a:spLocks noChangeShapeType="1"/>
          </p:cNvSpPr>
          <p:nvPr/>
        </p:nvSpPr>
        <p:spPr bwMode="auto">
          <a:xfrm flipV="1">
            <a:off x="2488048" y="4978215"/>
            <a:ext cx="835603" cy="51547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88" name="Line 68"/>
          <p:cNvSpPr>
            <a:spLocks noChangeShapeType="1"/>
          </p:cNvSpPr>
          <p:nvPr/>
        </p:nvSpPr>
        <p:spPr bwMode="auto">
          <a:xfrm flipV="1">
            <a:off x="2275900" y="4136374"/>
            <a:ext cx="1793875" cy="2038069"/>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1989" name="Rectangle 69"/>
          <p:cNvSpPr>
            <a:spLocks noChangeArrowheads="1"/>
          </p:cNvSpPr>
          <p:nvPr/>
        </p:nvSpPr>
        <p:spPr bwMode="auto">
          <a:xfrm>
            <a:off x="3112944" y="809625"/>
            <a:ext cx="608170"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Sulfolobus</a:t>
            </a:r>
            <a:endParaRPr lang="en-US" b="0" dirty="0">
              <a:solidFill>
                <a:srgbClr val="FFFF66"/>
              </a:solidFill>
              <a:latin typeface="Times New Roman" pitchFamily="-65" charset="0"/>
            </a:endParaRPr>
          </a:p>
        </p:txBody>
      </p:sp>
      <p:sp>
        <p:nvSpPr>
          <p:cNvPr id="81990" name="Rectangle 70"/>
          <p:cNvSpPr>
            <a:spLocks noChangeArrowheads="1"/>
          </p:cNvSpPr>
          <p:nvPr/>
        </p:nvSpPr>
        <p:spPr bwMode="auto">
          <a:xfrm>
            <a:off x="2443308" y="1176620"/>
            <a:ext cx="718025"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Thermofilum</a:t>
            </a:r>
            <a:endParaRPr lang="en-US" b="0" dirty="0">
              <a:solidFill>
                <a:srgbClr val="FFFF66"/>
              </a:solidFill>
              <a:latin typeface="Times New Roman" pitchFamily="-65" charset="0"/>
            </a:endParaRPr>
          </a:p>
        </p:txBody>
      </p:sp>
      <p:sp>
        <p:nvSpPr>
          <p:cNvPr id="81991" name="Rectangle 71"/>
          <p:cNvSpPr>
            <a:spLocks noChangeArrowheads="1"/>
          </p:cNvSpPr>
          <p:nvPr/>
        </p:nvSpPr>
        <p:spPr bwMode="auto">
          <a:xfrm>
            <a:off x="2498149" y="1014133"/>
            <a:ext cx="877474"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Thermoproteus</a:t>
            </a:r>
            <a:endParaRPr lang="en-US" b="0" dirty="0">
              <a:solidFill>
                <a:srgbClr val="FFFF66"/>
              </a:solidFill>
              <a:latin typeface="Times New Roman" pitchFamily="-65" charset="0"/>
            </a:endParaRPr>
          </a:p>
        </p:txBody>
      </p:sp>
      <p:sp>
        <p:nvSpPr>
          <p:cNvPr id="81992" name="Rectangle 72"/>
          <p:cNvSpPr>
            <a:spLocks noChangeArrowheads="1"/>
          </p:cNvSpPr>
          <p:nvPr/>
        </p:nvSpPr>
        <p:spPr bwMode="auto">
          <a:xfrm>
            <a:off x="2700195" y="2350434"/>
            <a:ext cx="396931"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err="1">
                <a:solidFill>
                  <a:srgbClr val="000000"/>
                </a:solidFill>
                <a:latin typeface="Gill Sans Condensed Bold" charset="0"/>
              </a:rPr>
              <a:t>pJP</a:t>
            </a:r>
            <a:r>
              <a:rPr lang="en-US" sz="1000" b="0" dirty="0">
                <a:solidFill>
                  <a:srgbClr val="000000"/>
                </a:solidFill>
                <a:latin typeface="Gill Sans Condensed Bold" charset="0"/>
              </a:rPr>
              <a:t> 27</a:t>
            </a:r>
            <a:endParaRPr lang="en-US" b="0" dirty="0">
              <a:solidFill>
                <a:srgbClr val="FFFF66"/>
              </a:solidFill>
              <a:latin typeface="Times New Roman" pitchFamily="-65" charset="0"/>
            </a:endParaRPr>
          </a:p>
        </p:txBody>
      </p:sp>
      <p:sp>
        <p:nvSpPr>
          <p:cNvPr id="81993" name="Rectangle 73"/>
          <p:cNvSpPr>
            <a:spLocks noChangeArrowheads="1"/>
          </p:cNvSpPr>
          <p:nvPr/>
        </p:nvSpPr>
        <p:spPr bwMode="auto">
          <a:xfrm>
            <a:off x="3112945" y="2533931"/>
            <a:ext cx="396931"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err="1">
                <a:solidFill>
                  <a:srgbClr val="000000"/>
                </a:solidFill>
                <a:latin typeface="Gill Sans Condensed Bold" charset="0"/>
              </a:rPr>
              <a:t>pJP</a:t>
            </a:r>
            <a:r>
              <a:rPr lang="en-US" sz="1000" b="0" dirty="0">
                <a:solidFill>
                  <a:srgbClr val="000000"/>
                </a:solidFill>
                <a:latin typeface="Gill Sans Condensed Bold" charset="0"/>
              </a:rPr>
              <a:t> 78</a:t>
            </a:r>
            <a:endParaRPr lang="en-US" b="0" dirty="0">
              <a:solidFill>
                <a:srgbClr val="FFFF66"/>
              </a:solidFill>
              <a:latin typeface="Times New Roman" pitchFamily="-65" charset="0"/>
            </a:endParaRPr>
          </a:p>
        </p:txBody>
      </p:sp>
      <p:sp>
        <p:nvSpPr>
          <p:cNvPr id="81994" name="Rectangle 74"/>
          <p:cNvSpPr>
            <a:spLocks noChangeArrowheads="1"/>
          </p:cNvSpPr>
          <p:nvPr/>
        </p:nvSpPr>
        <p:spPr bwMode="auto">
          <a:xfrm>
            <a:off x="2567421" y="1703295"/>
            <a:ext cx="401690"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err="1">
                <a:solidFill>
                  <a:srgbClr val="000000"/>
                </a:solidFill>
                <a:latin typeface="Gill Sans Condensed Bold" charset="0"/>
              </a:rPr>
              <a:t>pSL</a:t>
            </a:r>
            <a:r>
              <a:rPr lang="en-US" sz="1000" b="0" dirty="0">
                <a:solidFill>
                  <a:srgbClr val="000000"/>
                </a:solidFill>
                <a:latin typeface="Gill Sans Condensed Bold" charset="0"/>
              </a:rPr>
              <a:t> 22</a:t>
            </a:r>
            <a:endParaRPr lang="en-US" b="0" dirty="0">
              <a:solidFill>
                <a:srgbClr val="FFFF66"/>
              </a:solidFill>
              <a:latin typeface="Times New Roman" pitchFamily="-65" charset="0"/>
            </a:endParaRPr>
          </a:p>
        </p:txBody>
      </p:sp>
      <p:sp>
        <p:nvSpPr>
          <p:cNvPr id="81995" name="Rectangle 75"/>
          <p:cNvSpPr>
            <a:spLocks noChangeArrowheads="1"/>
          </p:cNvSpPr>
          <p:nvPr/>
        </p:nvSpPr>
        <p:spPr bwMode="auto">
          <a:xfrm>
            <a:off x="2464957" y="1532405"/>
            <a:ext cx="333425"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err="1">
                <a:solidFill>
                  <a:srgbClr val="000000"/>
                </a:solidFill>
                <a:latin typeface="Gill Sans Condensed Bold" charset="0"/>
              </a:rPr>
              <a:t>pSL</a:t>
            </a:r>
            <a:r>
              <a:rPr lang="en-US" sz="1000" b="0" dirty="0">
                <a:solidFill>
                  <a:srgbClr val="000000"/>
                </a:solidFill>
                <a:latin typeface="Gill Sans Condensed Bold" charset="0"/>
              </a:rPr>
              <a:t> 4</a:t>
            </a:r>
            <a:endParaRPr lang="en-US" b="0" dirty="0">
              <a:solidFill>
                <a:srgbClr val="FFFF66"/>
              </a:solidFill>
              <a:latin typeface="Times New Roman" pitchFamily="-65" charset="0"/>
            </a:endParaRPr>
          </a:p>
        </p:txBody>
      </p:sp>
      <p:sp>
        <p:nvSpPr>
          <p:cNvPr id="81996" name="Rectangle 76"/>
          <p:cNvSpPr>
            <a:spLocks noChangeArrowheads="1"/>
          </p:cNvSpPr>
          <p:nvPr/>
        </p:nvSpPr>
        <p:spPr bwMode="auto">
          <a:xfrm>
            <a:off x="2577523" y="1381125"/>
            <a:ext cx="401690"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err="1">
                <a:solidFill>
                  <a:srgbClr val="000000"/>
                </a:solidFill>
                <a:latin typeface="Gill Sans Condensed Bold" charset="0"/>
              </a:rPr>
              <a:t>pSL</a:t>
            </a:r>
            <a:r>
              <a:rPr lang="en-US" sz="1000" b="0" dirty="0">
                <a:solidFill>
                  <a:srgbClr val="000000"/>
                </a:solidFill>
                <a:latin typeface="Gill Sans Condensed Bold" charset="0"/>
              </a:rPr>
              <a:t> 50</a:t>
            </a:r>
            <a:endParaRPr lang="en-US" b="0" dirty="0">
              <a:solidFill>
                <a:srgbClr val="FFFF66"/>
              </a:solidFill>
              <a:latin typeface="Times New Roman" pitchFamily="-65" charset="0"/>
            </a:endParaRPr>
          </a:p>
        </p:txBody>
      </p:sp>
      <p:sp>
        <p:nvSpPr>
          <p:cNvPr id="81997" name="Rectangle 77"/>
          <p:cNvSpPr>
            <a:spLocks noChangeArrowheads="1"/>
          </p:cNvSpPr>
          <p:nvPr/>
        </p:nvSpPr>
        <p:spPr bwMode="auto">
          <a:xfrm>
            <a:off x="2365378" y="1876986"/>
            <a:ext cx="401690"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err="1">
                <a:solidFill>
                  <a:srgbClr val="000000"/>
                </a:solidFill>
                <a:latin typeface="Gill Sans Condensed Bold" charset="0"/>
              </a:rPr>
              <a:t>pSL</a:t>
            </a:r>
            <a:r>
              <a:rPr lang="en-US" sz="1000" b="0" dirty="0">
                <a:solidFill>
                  <a:srgbClr val="000000"/>
                </a:solidFill>
                <a:latin typeface="Gill Sans Condensed Bold" charset="0"/>
              </a:rPr>
              <a:t> 12</a:t>
            </a:r>
            <a:endParaRPr lang="en-US" b="0" dirty="0">
              <a:solidFill>
                <a:srgbClr val="FFFF66"/>
              </a:solidFill>
              <a:latin typeface="Times New Roman" pitchFamily="-65" charset="0"/>
            </a:endParaRPr>
          </a:p>
        </p:txBody>
      </p:sp>
      <p:sp>
        <p:nvSpPr>
          <p:cNvPr id="81998" name="Rectangle 78"/>
          <p:cNvSpPr>
            <a:spLocks noChangeArrowheads="1"/>
          </p:cNvSpPr>
          <p:nvPr/>
        </p:nvSpPr>
        <p:spPr bwMode="auto">
          <a:xfrm>
            <a:off x="5987762" y="282951"/>
            <a:ext cx="319028"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E.coli</a:t>
            </a:r>
            <a:endParaRPr lang="en-US" b="0" dirty="0">
              <a:solidFill>
                <a:srgbClr val="FFFF66"/>
              </a:solidFill>
              <a:latin typeface="Times New Roman" pitchFamily="-65" charset="0"/>
            </a:endParaRPr>
          </a:p>
        </p:txBody>
      </p:sp>
      <p:sp>
        <p:nvSpPr>
          <p:cNvPr id="81999" name="Rectangle 79"/>
          <p:cNvSpPr>
            <a:spLocks noChangeArrowheads="1"/>
          </p:cNvSpPr>
          <p:nvPr/>
        </p:nvSpPr>
        <p:spPr bwMode="auto">
          <a:xfrm>
            <a:off x="6378866" y="561696"/>
            <a:ext cx="846761"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Agrobacterium</a:t>
            </a:r>
            <a:endParaRPr lang="en-US" b="0" dirty="0">
              <a:solidFill>
                <a:srgbClr val="FFFF66"/>
              </a:solidFill>
              <a:latin typeface="Times New Roman" pitchFamily="-65" charset="0"/>
            </a:endParaRPr>
          </a:p>
        </p:txBody>
      </p:sp>
      <p:sp>
        <p:nvSpPr>
          <p:cNvPr id="82000" name="Rectangle 80"/>
          <p:cNvSpPr>
            <a:spLocks noChangeArrowheads="1"/>
          </p:cNvSpPr>
          <p:nvPr/>
        </p:nvSpPr>
        <p:spPr bwMode="auto">
          <a:xfrm>
            <a:off x="6667502" y="1068764"/>
            <a:ext cx="768119"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Epulopiscium</a:t>
            </a:r>
            <a:endParaRPr lang="en-US" b="0" dirty="0">
              <a:solidFill>
                <a:srgbClr val="FFFF66"/>
              </a:solidFill>
              <a:latin typeface="Times New Roman" pitchFamily="-65" charset="0"/>
            </a:endParaRPr>
          </a:p>
        </p:txBody>
      </p:sp>
      <p:sp>
        <p:nvSpPr>
          <p:cNvPr id="82001" name="Rectangle 81"/>
          <p:cNvSpPr>
            <a:spLocks noChangeArrowheads="1"/>
          </p:cNvSpPr>
          <p:nvPr/>
        </p:nvSpPr>
        <p:spPr bwMode="auto">
          <a:xfrm>
            <a:off x="5999311" y="2145929"/>
            <a:ext cx="440563"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Aquifex</a:t>
            </a:r>
            <a:endParaRPr lang="en-US" b="0" dirty="0">
              <a:solidFill>
                <a:srgbClr val="FFFF66"/>
              </a:solidFill>
              <a:latin typeface="Times New Roman" pitchFamily="-65" charset="0"/>
            </a:endParaRPr>
          </a:p>
        </p:txBody>
      </p:sp>
      <p:sp>
        <p:nvSpPr>
          <p:cNvPr id="82002" name="Rectangle 82"/>
          <p:cNvSpPr>
            <a:spLocks noChangeArrowheads="1"/>
          </p:cNvSpPr>
          <p:nvPr/>
        </p:nvSpPr>
        <p:spPr bwMode="auto">
          <a:xfrm>
            <a:off x="5921378" y="1973637"/>
            <a:ext cx="696861"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a:solidFill>
                  <a:srgbClr val="000000"/>
                </a:solidFill>
                <a:latin typeface="Gill Sans Condensed Bold" charset="0"/>
              </a:rPr>
              <a:t>Thermotoga</a:t>
            </a:r>
            <a:endParaRPr lang="en-US" b="0" dirty="0">
              <a:solidFill>
                <a:srgbClr val="FFFF66"/>
              </a:solidFill>
              <a:latin typeface="Times New Roman" pitchFamily="-65" charset="0"/>
            </a:endParaRPr>
          </a:p>
        </p:txBody>
      </p:sp>
      <p:sp>
        <p:nvSpPr>
          <p:cNvPr id="82003" name="Rectangle 83"/>
          <p:cNvSpPr>
            <a:spLocks noChangeArrowheads="1"/>
          </p:cNvSpPr>
          <p:nvPr/>
        </p:nvSpPr>
        <p:spPr bwMode="auto">
          <a:xfrm>
            <a:off x="6212900" y="1867181"/>
            <a:ext cx="739628"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Deinococcus</a:t>
            </a:r>
            <a:endParaRPr lang="en-US" b="0" dirty="0">
              <a:solidFill>
                <a:srgbClr val="FFFF66"/>
              </a:solidFill>
              <a:latin typeface="Times New Roman" pitchFamily="-65" charset="0"/>
            </a:endParaRPr>
          </a:p>
        </p:txBody>
      </p:sp>
      <p:sp>
        <p:nvSpPr>
          <p:cNvPr id="82004" name="Rectangle 84"/>
          <p:cNvSpPr>
            <a:spLocks noChangeArrowheads="1"/>
          </p:cNvSpPr>
          <p:nvPr/>
        </p:nvSpPr>
        <p:spPr bwMode="auto">
          <a:xfrm>
            <a:off x="6667502" y="1488983"/>
            <a:ext cx="903623"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a:solidFill>
                  <a:srgbClr val="000000"/>
                </a:solidFill>
                <a:latin typeface="Gill Sans Condensed Bold" charset="0"/>
              </a:rPr>
              <a:t>Synechococcus</a:t>
            </a:r>
            <a:endParaRPr lang="en-US" b="0" dirty="0">
              <a:solidFill>
                <a:srgbClr val="FFFF66"/>
              </a:solidFill>
              <a:latin typeface="Times New Roman" pitchFamily="-65" charset="0"/>
            </a:endParaRPr>
          </a:p>
        </p:txBody>
      </p:sp>
      <p:sp>
        <p:nvSpPr>
          <p:cNvPr id="82005" name="Rectangle 85"/>
          <p:cNvSpPr>
            <a:spLocks noChangeArrowheads="1"/>
          </p:cNvSpPr>
          <p:nvPr/>
        </p:nvSpPr>
        <p:spPr bwMode="auto">
          <a:xfrm>
            <a:off x="6567923" y="1241052"/>
            <a:ext cx="447331"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a:solidFill>
                  <a:srgbClr val="000000"/>
                </a:solidFill>
                <a:latin typeface="Gill Sans Condensed Bold" charset="0"/>
              </a:rPr>
              <a:t>Bacillus</a:t>
            </a:r>
            <a:endParaRPr lang="en-US" b="0" dirty="0">
              <a:solidFill>
                <a:srgbClr val="FFFF66"/>
              </a:solidFill>
              <a:latin typeface="Times New Roman" pitchFamily="-65" charset="0"/>
            </a:endParaRPr>
          </a:p>
        </p:txBody>
      </p:sp>
      <p:sp>
        <p:nvSpPr>
          <p:cNvPr id="82006" name="Rectangle 86"/>
          <p:cNvSpPr>
            <a:spLocks noChangeArrowheads="1"/>
          </p:cNvSpPr>
          <p:nvPr/>
        </p:nvSpPr>
        <p:spPr bwMode="auto">
          <a:xfrm>
            <a:off x="6567923" y="712977"/>
            <a:ext cx="661169"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Chlorobium</a:t>
            </a:r>
            <a:endParaRPr lang="en-US" b="0" dirty="0">
              <a:solidFill>
                <a:srgbClr val="FFFF66"/>
              </a:solidFill>
              <a:latin typeface="Times New Roman" pitchFamily="-65" charset="0"/>
            </a:endParaRPr>
          </a:p>
        </p:txBody>
      </p:sp>
      <p:sp>
        <p:nvSpPr>
          <p:cNvPr id="82007" name="Rectangle 87"/>
          <p:cNvSpPr>
            <a:spLocks noChangeArrowheads="1"/>
          </p:cNvSpPr>
          <p:nvPr/>
        </p:nvSpPr>
        <p:spPr bwMode="auto">
          <a:xfrm>
            <a:off x="1763571" y="5496486"/>
            <a:ext cx="692039"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Vairimorpha</a:t>
            </a:r>
            <a:endParaRPr lang="en-US" b="0" dirty="0">
              <a:solidFill>
                <a:srgbClr val="FFFF66"/>
              </a:solidFill>
              <a:latin typeface="Times New Roman" pitchFamily="-65" charset="0"/>
            </a:endParaRPr>
          </a:p>
        </p:txBody>
      </p:sp>
      <p:sp>
        <p:nvSpPr>
          <p:cNvPr id="82008" name="Rectangle 88"/>
          <p:cNvSpPr>
            <a:spLocks noChangeArrowheads="1"/>
          </p:cNvSpPr>
          <p:nvPr/>
        </p:nvSpPr>
        <p:spPr bwMode="auto">
          <a:xfrm>
            <a:off x="6879649" y="843243"/>
            <a:ext cx="625727"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Cytophaga</a:t>
            </a:r>
            <a:endParaRPr lang="en-US" b="0" dirty="0">
              <a:solidFill>
                <a:srgbClr val="FFFF66"/>
              </a:solidFill>
              <a:latin typeface="Times New Roman" pitchFamily="-65" charset="0"/>
            </a:endParaRPr>
          </a:p>
        </p:txBody>
      </p:sp>
      <p:sp>
        <p:nvSpPr>
          <p:cNvPr id="82009" name="Line 89"/>
          <p:cNvSpPr>
            <a:spLocks noChangeShapeType="1"/>
          </p:cNvSpPr>
          <p:nvPr/>
        </p:nvSpPr>
        <p:spPr bwMode="auto">
          <a:xfrm>
            <a:off x="4003388" y="2182347"/>
            <a:ext cx="33194" cy="1697691"/>
          </a:xfrm>
          <a:prstGeom prst="line">
            <a:avLst/>
          </a:prstGeom>
          <a:noFill/>
          <a:ln w="22225">
            <a:solidFill>
              <a:srgbClr val="0000DD"/>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10" name="Rectangle 90"/>
          <p:cNvSpPr>
            <a:spLocks noChangeArrowheads="1"/>
          </p:cNvSpPr>
          <p:nvPr/>
        </p:nvSpPr>
        <p:spPr bwMode="auto">
          <a:xfrm>
            <a:off x="3981739" y="2187948"/>
            <a:ext cx="21647" cy="22412"/>
          </a:xfrm>
          <a:prstGeom prst="rect">
            <a:avLst/>
          </a:prstGeom>
          <a:solidFill>
            <a:srgbClr val="FFFFFF"/>
          </a:solidFill>
          <a:ln w="9525">
            <a:noFill/>
            <a:miter lim="800000"/>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11" name="Line 91"/>
          <p:cNvSpPr>
            <a:spLocks noChangeShapeType="1"/>
          </p:cNvSpPr>
          <p:nvPr/>
        </p:nvSpPr>
        <p:spPr bwMode="auto">
          <a:xfrm flipV="1">
            <a:off x="2310537" y="3846420"/>
            <a:ext cx="1715943" cy="441232"/>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12" name="Line 92"/>
          <p:cNvSpPr>
            <a:spLocks noChangeShapeType="1"/>
          </p:cNvSpPr>
          <p:nvPr/>
        </p:nvSpPr>
        <p:spPr bwMode="auto">
          <a:xfrm flipV="1">
            <a:off x="5909832" y="465044"/>
            <a:ext cx="178955" cy="689162"/>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13" name="Line 93"/>
          <p:cNvSpPr>
            <a:spLocks noChangeShapeType="1"/>
          </p:cNvSpPr>
          <p:nvPr/>
        </p:nvSpPr>
        <p:spPr bwMode="auto">
          <a:xfrm flipV="1">
            <a:off x="3970194" y="1692088"/>
            <a:ext cx="1236806" cy="48605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14" name="Line 94"/>
          <p:cNvSpPr>
            <a:spLocks noChangeShapeType="1"/>
          </p:cNvSpPr>
          <p:nvPr/>
        </p:nvSpPr>
        <p:spPr bwMode="auto">
          <a:xfrm>
            <a:off x="4638389" y="4740088"/>
            <a:ext cx="603250" cy="123965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15" name="Arc 95"/>
          <p:cNvSpPr>
            <a:spLocks/>
          </p:cNvSpPr>
          <p:nvPr/>
        </p:nvSpPr>
        <p:spPr bwMode="auto">
          <a:xfrm>
            <a:off x="4026480" y="3868833"/>
            <a:ext cx="1041977" cy="969309"/>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75" y="21599"/>
                </a:moveTo>
                <a:cubicBezTo>
                  <a:pt x="9594" y="21530"/>
                  <a:pt x="0" y="11880"/>
                  <a:pt x="0" y="0"/>
                </a:cubicBezTo>
              </a:path>
              <a:path w="21600" h="21600" stroke="0" extrusionOk="0">
                <a:moveTo>
                  <a:pt x="21475" y="21599"/>
                </a:moveTo>
                <a:cubicBezTo>
                  <a:pt x="9594" y="21530"/>
                  <a:pt x="0" y="11880"/>
                  <a:pt x="0" y="0"/>
                </a:cubicBezTo>
                <a:lnTo>
                  <a:pt x="21600" y="0"/>
                </a:lnTo>
                <a:close/>
              </a:path>
            </a:pathLst>
          </a:custGeom>
          <a:solidFill>
            <a:srgbClr val="FFFFFF"/>
          </a:solidFill>
          <a:ln w="9525">
            <a:no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16" name="Arc 96"/>
          <p:cNvSpPr>
            <a:spLocks/>
          </p:cNvSpPr>
          <p:nvPr/>
        </p:nvSpPr>
        <p:spPr bwMode="auto">
          <a:xfrm>
            <a:off x="4030807" y="3868833"/>
            <a:ext cx="1037647" cy="965107"/>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75" y="21599"/>
                </a:moveTo>
                <a:cubicBezTo>
                  <a:pt x="9594" y="21530"/>
                  <a:pt x="0" y="11880"/>
                  <a:pt x="0" y="0"/>
                </a:cubicBezTo>
              </a:path>
              <a:path w="21600" h="21600" stroke="0" extrusionOk="0">
                <a:moveTo>
                  <a:pt x="21475" y="21599"/>
                </a:moveTo>
                <a:cubicBezTo>
                  <a:pt x="9594" y="21530"/>
                  <a:pt x="0" y="11880"/>
                  <a:pt x="0" y="0"/>
                </a:cubicBezTo>
                <a:lnTo>
                  <a:pt x="21600" y="0"/>
                </a:lnTo>
                <a:close/>
              </a:path>
            </a:pathLst>
          </a:custGeom>
          <a:solidFill>
            <a:srgbClr val="FFFFFF"/>
          </a:solid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17" name="Rectangle 97"/>
          <p:cNvSpPr>
            <a:spLocks noChangeArrowheads="1"/>
          </p:cNvSpPr>
          <p:nvPr/>
        </p:nvSpPr>
        <p:spPr bwMode="auto">
          <a:xfrm>
            <a:off x="1697182" y="4989420"/>
            <a:ext cx="547080"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Hexamita</a:t>
            </a:r>
            <a:endParaRPr lang="en-US" b="0" dirty="0">
              <a:solidFill>
                <a:srgbClr val="FFFF66"/>
              </a:solidFill>
              <a:latin typeface="Times New Roman" pitchFamily="-65" charset="0"/>
            </a:endParaRPr>
          </a:p>
        </p:txBody>
      </p:sp>
      <p:sp>
        <p:nvSpPr>
          <p:cNvPr id="82018" name="Rectangle 98"/>
          <p:cNvSpPr>
            <a:spLocks noChangeArrowheads="1"/>
          </p:cNvSpPr>
          <p:nvPr/>
        </p:nvSpPr>
        <p:spPr bwMode="auto">
          <a:xfrm>
            <a:off x="2353830" y="4892769"/>
            <a:ext cx="418840"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Giardia</a:t>
            </a:r>
            <a:endParaRPr lang="en-US" b="0" dirty="0">
              <a:solidFill>
                <a:srgbClr val="FFFF66"/>
              </a:solidFill>
              <a:latin typeface="Times New Roman" pitchFamily="-65" charset="0"/>
            </a:endParaRPr>
          </a:p>
        </p:txBody>
      </p:sp>
      <p:sp>
        <p:nvSpPr>
          <p:cNvPr id="82019" name="Line 99"/>
          <p:cNvSpPr>
            <a:spLocks noChangeShapeType="1"/>
          </p:cNvSpPr>
          <p:nvPr/>
        </p:nvSpPr>
        <p:spPr bwMode="auto">
          <a:xfrm flipV="1">
            <a:off x="6299491" y="453838"/>
            <a:ext cx="112568" cy="18209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20" name="Rectangle 100"/>
          <p:cNvSpPr>
            <a:spLocks noChangeArrowheads="1"/>
          </p:cNvSpPr>
          <p:nvPr/>
        </p:nvSpPr>
        <p:spPr bwMode="auto">
          <a:xfrm>
            <a:off x="6445251" y="336177"/>
            <a:ext cx="734188"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a:solidFill>
                  <a:srgbClr val="000000"/>
                </a:solidFill>
                <a:latin typeface="Gill Sans Condensed Bold" charset="0"/>
              </a:rPr>
              <a:t>mitochondria</a:t>
            </a:r>
            <a:endParaRPr lang="en-US" b="0" dirty="0">
              <a:solidFill>
                <a:srgbClr val="FFFF66"/>
              </a:solidFill>
              <a:latin typeface="Times New Roman" pitchFamily="-65" charset="0"/>
            </a:endParaRPr>
          </a:p>
        </p:txBody>
      </p:sp>
      <p:sp>
        <p:nvSpPr>
          <p:cNvPr id="82021" name="Rectangle 101"/>
          <p:cNvSpPr>
            <a:spLocks noChangeArrowheads="1"/>
          </p:cNvSpPr>
          <p:nvPr/>
        </p:nvSpPr>
        <p:spPr bwMode="auto">
          <a:xfrm>
            <a:off x="6856560" y="1348909"/>
            <a:ext cx="628377"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a:solidFill>
                  <a:srgbClr val="000000"/>
                </a:solidFill>
                <a:latin typeface="Gill Sans Condensed Bold" charset="0"/>
              </a:rPr>
              <a:t>chloroplast</a:t>
            </a:r>
            <a:endParaRPr lang="en-US" b="0" dirty="0">
              <a:solidFill>
                <a:srgbClr val="FFFF66"/>
              </a:solidFill>
              <a:latin typeface="Times New Roman" pitchFamily="-65" charset="0"/>
            </a:endParaRPr>
          </a:p>
        </p:txBody>
      </p:sp>
      <p:sp>
        <p:nvSpPr>
          <p:cNvPr id="82022" name="Line 102"/>
          <p:cNvSpPr>
            <a:spLocks noChangeShapeType="1"/>
          </p:cNvSpPr>
          <p:nvPr/>
        </p:nvSpPr>
        <p:spPr bwMode="auto">
          <a:xfrm flipV="1">
            <a:off x="5945909" y="1444161"/>
            <a:ext cx="844262" cy="7003"/>
          </a:xfrm>
          <a:prstGeom prst="line">
            <a:avLst/>
          </a:prstGeom>
          <a:noFill/>
          <a:ln w="22225">
            <a:solidFill>
              <a:srgbClr val="00BB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grpSp>
        <p:nvGrpSpPr>
          <p:cNvPr id="2" name="Group 103"/>
          <p:cNvGrpSpPr>
            <a:grpSpLocks/>
          </p:cNvGrpSpPr>
          <p:nvPr/>
        </p:nvGrpSpPr>
        <p:grpSpPr bwMode="auto">
          <a:xfrm>
            <a:off x="6233105" y="627529"/>
            <a:ext cx="101023" cy="22412"/>
            <a:chOff x="3344" y="1030"/>
            <a:chExt cx="64" cy="14"/>
          </a:xfrm>
        </p:grpSpPr>
        <p:sp>
          <p:nvSpPr>
            <p:cNvPr id="82102" name="Line 104"/>
            <p:cNvSpPr>
              <a:spLocks noChangeShapeType="1"/>
            </p:cNvSpPr>
            <p:nvPr/>
          </p:nvSpPr>
          <p:spPr bwMode="auto">
            <a:xfrm>
              <a:off x="3344" y="1030"/>
              <a:ext cx="64" cy="1"/>
            </a:xfrm>
            <a:prstGeom prst="line">
              <a:avLst/>
            </a:prstGeom>
            <a:noFill/>
            <a:ln w="11113">
              <a:solidFill>
                <a:srgbClr val="000000"/>
              </a:solidFill>
              <a:round/>
              <a:headEnd/>
              <a:tailEnd/>
            </a:ln>
          </p:spPr>
          <p:txBody>
            <a:bodyPr>
              <a:prstTxWarp prst="textNoShape">
                <a:avLst/>
              </a:prstTxWarp>
            </a:bodyPr>
            <a:lstStyle/>
            <a:p>
              <a:endParaRPr lang="en-US" sz="2200" b="0" dirty="0">
                <a:solidFill>
                  <a:srgbClr val="FFFF66"/>
                </a:solidFill>
                <a:latin typeface="Arial" pitchFamily="-65" charset="0"/>
              </a:endParaRPr>
            </a:p>
          </p:txBody>
        </p:sp>
        <p:sp>
          <p:nvSpPr>
            <p:cNvPr id="82103" name="Line 105"/>
            <p:cNvSpPr>
              <a:spLocks noChangeShapeType="1"/>
            </p:cNvSpPr>
            <p:nvPr/>
          </p:nvSpPr>
          <p:spPr bwMode="auto">
            <a:xfrm>
              <a:off x="3344" y="1043"/>
              <a:ext cx="64" cy="1"/>
            </a:xfrm>
            <a:prstGeom prst="line">
              <a:avLst/>
            </a:prstGeom>
            <a:noFill/>
            <a:ln w="11113">
              <a:solidFill>
                <a:srgbClr val="000000"/>
              </a:solidFill>
              <a:round/>
              <a:headEnd/>
              <a:tailEnd/>
            </a:ln>
          </p:spPr>
          <p:txBody>
            <a:bodyPr>
              <a:prstTxWarp prst="textNoShape">
                <a:avLst/>
              </a:prstTxWarp>
            </a:bodyPr>
            <a:lstStyle/>
            <a:p>
              <a:endParaRPr lang="en-US" sz="2200" b="0" dirty="0">
                <a:solidFill>
                  <a:srgbClr val="FFFF66"/>
                </a:solidFill>
                <a:latin typeface="Arial" pitchFamily="-65" charset="0"/>
              </a:endParaRPr>
            </a:p>
          </p:txBody>
        </p:sp>
      </p:grpSp>
      <p:sp>
        <p:nvSpPr>
          <p:cNvPr id="82024" name="Line 106"/>
          <p:cNvSpPr>
            <a:spLocks noChangeShapeType="1"/>
          </p:cNvSpPr>
          <p:nvPr/>
        </p:nvSpPr>
        <p:spPr bwMode="auto">
          <a:xfrm flipV="1">
            <a:off x="5185352" y="1629058"/>
            <a:ext cx="178955" cy="74239"/>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25" name="Line 107"/>
          <p:cNvSpPr>
            <a:spLocks noChangeShapeType="1"/>
          </p:cNvSpPr>
          <p:nvPr/>
        </p:nvSpPr>
        <p:spPr bwMode="auto">
          <a:xfrm flipV="1">
            <a:off x="5352765" y="1574429"/>
            <a:ext cx="134215" cy="54629"/>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26" name="Line 108"/>
          <p:cNvSpPr>
            <a:spLocks noChangeShapeType="1"/>
          </p:cNvSpPr>
          <p:nvPr/>
        </p:nvSpPr>
        <p:spPr bwMode="auto">
          <a:xfrm flipV="1">
            <a:off x="5463888" y="1531005"/>
            <a:ext cx="111125" cy="53228"/>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27" name="Line 109"/>
          <p:cNvSpPr>
            <a:spLocks noChangeShapeType="1"/>
          </p:cNvSpPr>
          <p:nvPr/>
        </p:nvSpPr>
        <p:spPr bwMode="auto">
          <a:xfrm flipV="1">
            <a:off x="5564909" y="1477777"/>
            <a:ext cx="99580" cy="53228"/>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28" name="Line 110"/>
          <p:cNvSpPr>
            <a:spLocks noChangeShapeType="1"/>
          </p:cNvSpPr>
          <p:nvPr/>
        </p:nvSpPr>
        <p:spPr bwMode="auto">
          <a:xfrm flipV="1">
            <a:off x="5652943" y="1444159"/>
            <a:ext cx="56284" cy="43422"/>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29" name="Line 111"/>
          <p:cNvSpPr>
            <a:spLocks noChangeShapeType="1"/>
          </p:cNvSpPr>
          <p:nvPr/>
        </p:nvSpPr>
        <p:spPr bwMode="auto">
          <a:xfrm flipV="1">
            <a:off x="5709230" y="1402139"/>
            <a:ext cx="54841" cy="42022"/>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30" name="Line 112"/>
          <p:cNvSpPr>
            <a:spLocks noChangeShapeType="1"/>
          </p:cNvSpPr>
          <p:nvPr/>
        </p:nvSpPr>
        <p:spPr bwMode="auto">
          <a:xfrm flipV="1">
            <a:off x="5752523" y="1358716"/>
            <a:ext cx="46182" cy="43423"/>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31" name="Line 113"/>
          <p:cNvSpPr>
            <a:spLocks noChangeShapeType="1"/>
          </p:cNvSpPr>
          <p:nvPr/>
        </p:nvSpPr>
        <p:spPr bwMode="auto">
          <a:xfrm flipV="1">
            <a:off x="5798707" y="1316693"/>
            <a:ext cx="33194" cy="42022"/>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32" name="Line 114"/>
          <p:cNvSpPr>
            <a:spLocks noChangeShapeType="1"/>
          </p:cNvSpPr>
          <p:nvPr/>
        </p:nvSpPr>
        <p:spPr bwMode="auto">
          <a:xfrm flipV="1">
            <a:off x="5831898" y="1283073"/>
            <a:ext cx="23091" cy="33618"/>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33" name="Line 115"/>
          <p:cNvSpPr>
            <a:spLocks noChangeShapeType="1"/>
          </p:cNvSpPr>
          <p:nvPr/>
        </p:nvSpPr>
        <p:spPr bwMode="auto">
          <a:xfrm flipV="1">
            <a:off x="5854992" y="1154206"/>
            <a:ext cx="54841" cy="128868"/>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34" name="Rectangle 116"/>
          <p:cNvSpPr>
            <a:spLocks noChangeArrowheads="1"/>
          </p:cNvSpPr>
          <p:nvPr/>
        </p:nvSpPr>
        <p:spPr bwMode="auto">
          <a:xfrm>
            <a:off x="3903810" y="217117"/>
            <a:ext cx="556873"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Haloferax</a:t>
            </a:r>
            <a:endParaRPr lang="en-US" b="0" dirty="0">
              <a:solidFill>
                <a:srgbClr val="FFFF66"/>
              </a:solidFill>
              <a:latin typeface="Times New Roman" pitchFamily="-65" charset="0"/>
            </a:endParaRPr>
          </a:p>
        </p:txBody>
      </p:sp>
      <p:sp>
        <p:nvSpPr>
          <p:cNvPr id="82035" name="Rectangle 117"/>
          <p:cNvSpPr>
            <a:spLocks noChangeArrowheads="1"/>
          </p:cNvSpPr>
          <p:nvPr/>
        </p:nvSpPr>
        <p:spPr bwMode="auto">
          <a:xfrm>
            <a:off x="4183785" y="540684"/>
            <a:ext cx="974756"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Methanospirillum</a:t>
            </a:r>
            <a:endParaRPr lang="en-US" b="0" dirty="0">
              <a:solidFill>
                <a:srgbClr val="FFFF66"/>
              </a:solidFill>
              <a:latin typeface="Times New Roman" pitchFamily="-65" charset="0"/>
            </a:endParaRPr>
          </a:p>
        </p:txBody>
      </p:sp>
      <p:sp>
        <p:nvSpPr>
          <p:cNvPr id="82036" name="Rectangle 118"/>
          <p:cNvSpPr>
            <a:spLocks noChangeArrowheads="1"/>
          </p:cNvSpPr>
          <p:nvPr/>
        </p:nvSpPr>
        <p:spPr bwMode="auto">
          <a:xfrm>
            <a:off x="4316558" y="754997"/>
            <a:ext cx="917900"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Methanosarcina</a:t>
            </a:r>
            <a:endParaRPr lang="en-US" b="0" dirty="0">
              <a:solidFill>
                <a:srgbClr val="FFFF66"/>
              </a:solidFill>
              <a:latin typeface="Times New Roman" pitchFamily="-65" charset="0"/>
            </a:endParaRPr>
          </a:p>
        </p:txBody>
      </p:sp>
      <p:sp>
        <p:nvSpPr>
          <p:cNvPr id="82037" name="Rectangle 119"/>
          <p:cNvSpPr>
            <a:spLocks noChangeArrowheads="1"/>
          </p:cNvSpPr>
          <p:nvPr/>
        </p:nvSpPr>
        <p:spPr bwMode="auto">
          <a:xfrm>
            <a:off x="4316558" y="960907"/>
            <a:ext cx="1067555"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Methanobacterium</a:t>
            </a:r>
            <a:endParaRPr lang="en-US" b="0" dirty="0">
              <a:solidFill>
                <a:srgbClr val="FFFF66"/>
              </a:solidFill>
              <a:latin typeface="Times New Roman" pitchFamily="-65" charset="0"/>
            </a:endParaRPr>
          </a:p>
        </p:txBody>
      </p:sp>
      <p:sp>
        <p:nvSpPr>
          <p:cNvPr id="82038" name="Rectangle 120"/>
          <p:cNvSpPr>
            <a:spLocks noChangeArrowheads="1"/>
          </p:cNvSpPr>
          <p:nvPr/>
        </p:nvSpPr>
        <p:spPr bwMode="auto">
          <a:xfrm>
            <a:off x="4137603" y="1413343"/>
            <a:ext cx="851826"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Thermococcus</a:t>
            </a:r>
            <a:endParaRPr lang="en-US" b="0" dirty="0">
              <a:solidFill>
                <a:srgbClr val="FFFF66"/>
              </a:solidFill>
              <a:latin typeface="Times New Roman" pitchFamily="-65" charset="0"/>
            </a:endParaRPr>
          </a:p>
        </p:txBody>
      </p:sp>
      <p:sp>
        <p:nvSpPr>
          <p:cNvPr id="82039" name="Rectangle 121"/>
          <p:cNvSpPr>
            <a:spLocks noChangeArrowheads="1"/>
          </p:cNvSpPr>
          <p:nvPr/>
        </p:nvSpPr>
        <p:spPr bwMode="auto">
          <a:xfrm>
            <a:off x="4160694" y="1563221"/>
            <a:ext cx="818088"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Methanopyrus</a:t>
            </a:r>
            <a:endParaRPr lang="en-US" b="0" dirty="0">
              <a:solidFill>
                <a:srgbClr val="FFFF66"/>
              </a:solidFill>
              <a:latin typeface="Times New Roman" pitchFamily="-65" charset="0"/>
            </a:endParaRPr>
          </a:p>
        </p:txBody>
      </p:sp>
      <p:sp>
        <p:nvSpPr>
          <p:cNvPr id="82040" name="Rectangle 122"/>
          <p:cNvSpPr>
            <a:spLocks noChangeArrowheads="1"/>
          </p:cNvSpPr>
          <p:nvPr/>
        </p:nvSpPr>
        <p:spPr bwMode="auto">
          <a:xfrm>
            <a:off x="4371400" y="1176620"/>
            <a:ext cx="903623"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Methanococcus</a:t>
            </a:r>
            <a:endParaRPr lang="en-US" b="0" dirty="0">
              <a:solidFill>
                <a:srgbClr val="FFFF66"/>
              </a:solidFill>
              <a:latin typeface="Times New Roman" pitchFamily="-65" charset="0"/>
            </a:endParaRPr>
          </a:p>
        </p:txBody>
      </p:sp>
      <p:grpSp>
        <p:nvGrpSpPr>
          <p:cNvPr id="3" name="Group 123"/>
          <p:cNvGrpSpPr>
            <a:grpSpLocks/>
          </p:cNvGrpSpPr>
          <p:nvPr/>
        </p:nvGrpSpPr>
        <p:grpSpPr bwMode="auto">
          <a:xfrm>
            <a:off x="1544206" y="373997"/>
            <a:ext cx="1337404" cy="400530"/>
            <a:chOff x="1392" y="288"/>
            <a:chExt cx="842" cy="252"/>
          </a:xfrm>
        </p:grpSpPr>
        <p:sp>
          <p:nvSpPr>
            <p:cNvPr id="82100" name="Rectangle 124"/>
            <p:cNvSpPr>
              <a:spLocks noChangeArrowheads="1"/>
            </p:cNvSpPr>
            <p:nvPr/>
          </p:nvSpPr>
          <p:spPr bwMode="auto">
            <a:xfrm>
              <a:off x="1392" y="288"/>
              <a:ext cx="153" cy="252"/>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2600" dirty="0">
                  <a:solidFill>
                    <a:srgbClr val="000000"/>
                  </a:solidFill>
                  <a:latin typeface="Gill Sans Condensed Bold" charset="0"/>
                </a:rPr>
                <a:t>A</a:t>
              </a:r>
              <a:endParaRPr lang="en-US" b="0" dirty="0">
                <a:solidFill>
                  <a:srgbClr val="FFFF66"/>
                </a:solidFill>
                <a:latin typeface="Times New Roman" pitchFamily="-65" charset="0"/>
              </a:endParaRPr>
            </a:p>
          </p:txBody>
        </p:sp>
        <p:sp>
          <p:nvSpPr>
            <p:cNvPr id="82101" name="Rectangle 125"/>
            <p:cNvSpPr>
              <a:spLocks noChangeArrowheads="1"/>
            </p:cNvSpPr>
            <p:nvPr/>
          </p:nvSpPr>
          <p:spPr bwMode="auto">
            <a:xfrm>
              <a:off x="1543" y="331"/>
              <a:ext cx="691" cy="194"/>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2000" dirty="0">
                  <a:solidFill>
                    <a:srgbClr val="000000"/>
                  </a:solidFill>
                  <a:latin typeface="Gill Sans Condensed Bold" charset="0"/>
                </a:rPr>
                <a:t>RCHAEA</a:t>
              </a:r>
              <a:endParaRPr lang="en-US" b="0" dirty="0">
                <a:solidFill>
                  <a:srgbClr val="FFFF66"/>
                </a:solidFill>
                <a:latin typeface="Times New Roman" pitchFamily="-65" charset="0"/>
              </a:endParaRPr>
            </a:p>
          </p:txBody>
        </p:sp>
      </p:grpSp>
      <p:grpSp>
        <p:nvGrpSpPr>
          <p:cNvPr id="4" name="Group 126"/>
          <p:cNvGrpSpPr>
            <a:grpSpLocks/>
          </p:cNvGrpSpPr>
          <p:nvPr/>
        </p:nvGrpSpPr>
        <p:grpSpPr bwMode="auto">
          <a:xfrm>
            <a:off x="7319817" y="358591"/>
            <a:ext cx="1353424" cy="400485"/>
            <a:chOff x="4070" y="86"/>
            <a:chExt cx="852" cy="253"/>
          </a:xfrm>
        </p:grpSpPr>
        <p:sp>
          <p:nvSpPr>
            <p:cNvPr id="82098" name="Rectangle 127"/>
            <p:cNvSpPr>
              <a:spLocks noChangeArrowheads="1"/>
            </p:cNvSpPr>
            <p:nvPr/>
          </p:nvSpPr>
          <p:spPr bwMode="auto">
            <a:xfrm>
              <a:off x="4070" y="86"/>
              <a:ext cx="152" cy="253"/>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2600" dirty="0">
                  <a:solidFill>
                    <a:srgbClr val="000000"/>
                  </a:solidFill>
                  <a:latin typeface="Gill Sans Condensed Bold" charset="0"/>
                </a:rPr>
                <a:t>B</a:t>
              </a:r>
              <a:endParaRPr lang="en-US" b="0" dirty="0">
                <a:solidFill>
                  <a:srgbClr val="FFFF66"/>
                </a:solidFill>
                <a:latin typeface="Times New Roman" pitchFamily="-65" charset="0"/>
              </a:endParaRPr>
            </a:p>
          </p:txBody>
        </p:sp>
        <p:sp>
          <p:nvSpPr>
            <p:cNvPr id="82099" name="Rectangle 128"/>
            <p:cNvSpPr>
              <a:spLocks noChangeArrowheads="1"/>
            </p:cNvSpPr>
            <p:nvPr/>
          </p:nvSpPr>
          <p:spPr bwMode="auto">
            <a:xfrm>
              <a:off x="4204" y="134"/>
              <a:ext cx="718" cy="194"/>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2000" dirty="0">
                  <a:solidFill>
                    <a:srgbClr val="000000"/>
                  </a:solidFill>
                  <a:latin typeface="Gill Sans Condensed Bold" charset="0"/>
                </a:rPr>
                <a:t>ACTERIA</a:t>
              </a:r>
              <a:endParaRPr lang="en-US" b="0" dirty="0">
                <a:solidFill>
                  <a:srgbClr val="FFFF66"/>
                </a:solidFill>
                <a:latin typeface="Times New Roman" pitchFamily="-65" charset="0"/>
              </a:endParaRPr>
            </a:p>
          </p:txBody>
        </p:sp>
      </p:grpSp>
      <p:sp>
        <p:nvSpPr>
          <p:cNvPr id="82043" name="Rectangle 129"/>
          <p:cNvSpPr>
            <a:spLocks noChangeArrowheads="1"/>
          </p:cNvSpPr>
          <p:nvPr/>
        </p:nvSpPr>
        <p:spPr bwMode="auto">
          <a:xfrm>
            <a:off x="4137603" y="3630707"/>
            <a:ext cx="222392" cy="400110"/>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2600" dirty="0">
                <a:solidFill>
                  <a:srgbClr val="000000"/>
                </a:solidFill>
                <a:latin typeface="Gill Sans Condensed Bold" charset="0"/>
              </a:rPr>
              <a:t>E</a:t>
            </a:r>
            <a:endParaRPr lang="en-US" b="0" dirty="0">
              <a:solidFill>
                <a:srgbClr val="FFFF66"/>
              </a:solidFill>
              <a:latin typeface="Times New Roman" pitchFamily="-65" charset="0"/>
            </a:endParaRPr>
          </a:p>
        </p:txBody>
      </p:sp>
      <p:sp>
        <p:nvSpPr>
          <p:cNvPr id="82044" name="Rectangle 130"/>
          <p:cNvSpPr>
            <a:spLocks noChangeArrowheads="1"/>
          </p:cNvSpPr>
          <p:nvPr/>
        </p:nvSpPr>
        <p:spPr bwMode="auto">
          <a:xfrm>
            <a:off x="4338205" y="3706347"/>
            <a:ext cx="1064118" cy="307777"/>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2000" dirty="0">
                <a:solidFill>
                  <a:srgbClr val="000000"/>
                </a:solidFill>
                <a:latin typeface="Gill Sans Condensed Bold" charset="0"/>
              </a:rPr>
              <a:t>UCARYA</a:t>
            </a:r>
            <a:endParaRPr lang="en-US" b="0" dirty="0">
              <a:solidFill>
                <a:srgbClr val="FFFF66"/>
              </a:solidFill>
              <a:latin typeface="Times New Roman" pitchFamily="-65" charset="0"/>
            </a:endParaRPr>
          </a:p>
        </p:txBody>
      </p:sp>
      <p:sp>
        <p:nvSpPr>
          <p:cNvPr id="82045" name="Rectangle 131"/>
          <p:cNvSpPr>
            <a:spLocks noChangeArrowheads="1"/>
          </p:cNvSpPr>
          <p:nvPr/>
        </p:nvSpPr>
        <p:spPr bwMode="auto">
          <a:xfrm>
            <a:off x="1819855" y="6195453"/>
            <a:ext cx="953717"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Encephalitozoon</a:t>
            </a:r>
            <a:endParaRPr lang="en-US" b="0" dirty="0">
              <a:solidFill>
                <a:srgbClr val="FFFF66"/>
              </a:solidFill>
              <a:latin typeface="Times New Roman" pitchFamily="-65" charset="0"/>
            </a:endParaRPr>
          </a:p>
        </p:txBody>
      </p:sp>
      <p:sp>
        <p:nvSpPr>
          <p:cNvPr id="82046" name="Line 132"/>
          <p:cNvSpPr>
            <a:spLocks noChangeShapeType="1"/>
          </p:cNvSpPr>
          <p:nvPr/>
        </p:nvSpPr>
        <p:spPr bwMode="auto">
          <a:xfrm>
            <a:off x="3512705" y="1703294"/>
            <a:ext cx="102466" cy="151279"/>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47" name="Line 133"/>
          <p:cNvSpPr>
            <a:spLocks noChangeShapeType="1"/>
          </p:cNvSpPr>
          <p:nvPr/>
        </p:nvSpPr>
        <p:spPr bwMode="auto">
          <a:xfrm>
            <a:off x="3603625" y="1843368"/>
            <a:ext cx="132773" cy="130269"/>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48" name="Line 134"/>
          <p:cNvSpPr>
            <a:spLocks noChangeShapeType="1"/>
          </p:cNvSpPr>
          <p:nvPr/>
        </p:nvSpPr>
        <p:spPr bwMode="auto">
          <a:xfrm>
            <a:off x="3257265" y="1316694"/>
            <a:ext cx="233795" cy="333375"/>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49" name="Line 135"/>
          <p:cNvSpPr>
            <a:spLocks noChangeShapeType="1"/>
          </p:cNvSpPr>
          <p:nvPr/>
        </p:nvSpPr>
        <p:spPr bwMode="auto">
          <a:xfrm>
            <a:off x="3479514" y="1617852"/>
            <a:ext cx="33193" cy="74239"/>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50" name="Line 136"/>
          <p:cNvSpPr>
            <a:spLocks noChangeShapeType="1"/>
          </p:cNvSpPr>
          <p:nvPr/>
        </p:nvSpPr>
        <p:spPr bwMode="auto">
          <a:xfrm>
            <a:off x="5730878" y="1584234"/>
            <a:ext cx="469034" cy="191900"/>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51" name="Rectangle 137"/>
          <p:cNvSpPr>
            <a:spLocks noChangeArrowheads="1"/>
          </p:cNvSpPr>
          <p:nvPr/>
        </p:nvSpPr>
        <p:spPr bwMode="auto">
          <a:xfrm>
            <a:off x="6220114" y="1759326"/>
            <a:ext cx="511388"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a:solidFill>
                  <a:srgbClr val="000000"/>
                </a:solidFill>
                <a:latin typeface="Gill Sans Condensed Bold" charset="0"/>
              </a:rPr>
              <a:t>Thermus</a:t>
            </a:r>
            <a:endParaRPr lang="en-US" b="0" dirty="0">
              <a:solidFill>
                <a:srgbClr val="FFFF66"/>
              </a:solidFill>
              <a:latin typeface="Times New Roman" pitchFamily="-65" charset="0"/>
            </a:endParaRPr>
          </a:p>
        </p:txBody>
      </p:sp>
      <p:sp>
        <p:nvSpPr>
          <p:cNvPr id="82052" name="Line 138"/>
          <p:cNvSpPr>
            <a:spLocks noChangeShapeType="1"/>
          </p:cNvSpPr>
          <p:nvPr/>
        </p:nvSpPr>
        <p:spPr bwMode="auto">
          <a:xfrm>
            <a:off x="5821798" y="2133320"/>
            <a:ext cx="44739" cy="17369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53" name="Rectangle 139"/>
          <p:cNvSpPr>
            <a:spLocks noChangeArrowheads="1"/>
          </p:cNvSpPr>
          <p:nvPr/>
        </p:nvSpPr>
        <p:spPr bwMode="auto">
          <a:xfrm>
            <a:off x="5709229" y="2318218"/>
            <a:ext cx="370632"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a:solidFill>
                  <a:srgbClr val="000000"/>
                </a:solidFill>
                <a:latin typeface="Gill Sans Condensed Bold" charset="0"/>
              </a:rPr>
              <a:t>EM 17</a:t>
            </a:r>
            <a:endParaRPr lang="en-US" b="0" dirty="0">
              <a:solidFill>
                <a:srgbClr val="FFFF66"/>
              </a:solidFill>
              <a:latin typeface="Times New Roman" pitchFamily="-65" charset="0"/>
            </a:endParaRPr>
          </a:p>
        </p:txBody>
      </p:sp>
      <p:sp>
        <p:nvSpPr>
          <p:cNvPr id="82054" name="Line 140"/>
          <p:cNvSpPr>
            <a:spLocks noChangeShapeType="1"/>
          </p:cNvSpPr>
          <p:nvPr/>
        </p:nvSpPr>
        <p:spPr bwMode="auto">
          <a:xfrm flipV="1">
            <a:off x="5207000" y="4740088"/>
            <a:ext cx="57727" cy="33618"/>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55" name="Line 141"/>
          <p:cNvSpPr>
            <a:spLocks noChangeShapeType="1"/>
          </p:cNvSpPr>
          <p:nvPr/>
        </p:nvSpPr>
        <p:spPr bwMode="auto">
          <a:xfrm flipV="1">
            <a:off x="3903810" y="1250857"/>
            <a:ext cx="434397" cy="378199"/>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56" name="Line 142"/>
          <p:cNvSpPr>
            <a:spLocks noChangeShapeType="1"/>
          </p:cNvSpPr>
          <p:nvPr/>
        </p:nvSpPr>
        <p:spPr bwMode="auto">
          <a:xfrm>
            <a:off x="5331116" y="2975164"/>
            <a:ext cx="1059295" cy="140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57" name="Rectangle 143"/>
          <p:cNvSpPr>
            <a:spLocks noChangeArrowheads="1"/>
          </p:cNvSpPr>
          <p:nvPr/>
        </p:nvSpPr>
        <p:spPr bwMode="auto">
          <a:xfrm>
            <a:off x="5062683" y="3028390"/>
            <a:ext cx="1141338"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a:solidFill>
                  <a:srgbClr val="000000"/>
                </a:solidFill>
                <a:latin typeface="Gill Sans Condensed Bold" charset="0"/>
              </a:rPr>
              <a:t>  0.1 changes per </a:t>
            </a:r>
            <a:r>
              <a:rPr lang="en-US" sz="1000" b="0" dirty="0" err="1">
                <a:solidFill>
                  <a:srgbClr val="000000"/>
                </a:solidFill>
                <a:latin typeface="Gill Sans Condensed Bold" charset="0"/>
              </a:rPr>
              <a:t>nt</a:t>
            </a:r>
            <a:endParaRPr lang="en-US" b="0" dirty="0">
              <a:solidFill>
                <a:srgbClr val="FFFF66"/>
              </a:solidFill>
              <a:latin typeface="Times New Roman" pitchFamily="-65" charset="0"/>
            </a:endParaRPr>
          </a:p>
        </p:txBody>
      </p:sp>
      <p:sp>
        <p:nvSpPr>
          <p:cNvPr id="82058" name="Rectangle 144"/>
          <p:cNvSpPr>
            <a:spLocks noChangeArrowheads="1"/>
          </p:cNvSpPr>
          <p:nvPr/>
        </p:nvSpPr>
        <p:spPr bwMode="auto">
          <a:xfrm>
            <a:off x="1819855" y="2297206"/>
            <a:ext cx="427614"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a:solidFill>
                  <a:srgbClr val="000000"/>
                </a:solidFill>
                <a:latin typeface="Gill Sans Condensed Bold" charset="0"/>
              </a:rPr>
              <a:t> Marine </a:t>
            </a:r>
            <a:endParaRPr lang="en-US" b="0" dirty="0">
              <a:solidFill>
                <a:srgbClr val="FFFF66"/>
              </a:solidFill>
              <a:latin typeface="Times New Roman" pitchFamily="-65" charset="0"/>
            </a:endParaRPr>
          </a:p>
        </p:txBody>
      </p:sp>
      <p:sp>
        <p:nvSpPr>
          <p:cNvPr id="82059" name="Rectangle 145"/>
          <p:cNvSpPr>
            <a:spLocks noChangeArrowheads="1"/>
          </p:cNvSpPr>
          <p:nvPr/>
        </p:nvSpPr>
        <p:spPr bwMode="auto">
          <a:xfrm>
            <a:off x="1819855" y="2448486"/>
            <a:ext cx="470569"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a:solidFill>
                  <a:srgbClr val="000000"/>
                </a:solidFill>
                <a:latin typeface="Gill Sans Condensed Bold" charset="0"/>
              </a:rPr>
              <a:t> group 1</a:t>
            </a:r>
            <a:endParaRPr lang="en-US" b="0" dirty="0">
              <a:solidFill>
                <a:srgbClr val="FFFF66"/>
              </a:solidFill>
              <a:latin typeface="Times New Roman" pitchFamily="-65" charset="0"/>
            </a:endParaRPr>
          </a:p>
        </p:txBody>
      </p:sp>
      <p:sp>
        <p:nvSpPr>
          <p:cNvPr id="82060" name="Line 146"/>
          <p:cNvSpPr>
            <a:spLocks noChangeShapeType="1"/>
          </p:cNvSpPr>
          <p:nvPr/>
        </p:nvSpPr>
        <p:spPr bwMode="auto">
          <a:xfrm>
            <a:off x="5943023" y="411816"/>
            <a:ext cx="77932" cy="301159"/>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61" name="Line 147"/>
          <p:cNvSpPr>
            <a:spLocks noChangeShapeType="1"/>
          </p:cNvSpPr>
          <p:nvPr/>
        </p:nvSpPr>
        <p:spPr bwMode="auto">
          <a:xfrm>
            <a:off x="5777058" y="582707"/>
            <a:ext cx="210705" cy="247931"/>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62" name="Rectangle 148"/>
          <p:cNvSpPr>
            <a:spLocks noChangeArrowheads="1"/>
          </p:cNvSpPr>
          <p:nvPr/>
        </p:nvSpPr>
        <p:spPr bwMode="auto">
          <a:xfrm>
            <a:off x="5608205" y="271743"/>
            <a:ext cx="297613"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Riftia</a:t>
            </a:r>
            <a:endParaRPr lang="en-US" b="0" dirty="0">
              <a:solidFill>
                <a:srgbClr val="FFFF66"/>
              </a:solidFill>
              <a:latin typeface="Times New Roman" pitchFamily="-65" charset="0"/>
            </a:endParaRPr>
          </a:p>
        </p:txBody>
      </p:sp>
      <p:sp>
        <p:nvSpPr>
          <p:cNvPr id="82063" name="Rectangle 149"/>
          <p:cNvSpPr>
            <a:spLocks noChangeArrowheads="1"/>
          </p:cNvSpPr>
          <p:nvPr/>
        </p:nvSpPr>
        <p:spPr bwMode="auto">
          <a:xfrm>
            <a:off x="5173807" y="411818"/>
            <a:ext cx="703811"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Chromatium</a:t>
            </a:r>
            <a:endParaRPr lang="en-US" b="0" dirty="0">
              <a:solidFill>
                <a:srgbClr val="FFFF66"/>
              </a:solidFill>
              <a:latin typeface="Times New Roman" pitchFamily="-65" charset="0"/>
            </a:endParaRPr>
          </a:p>
        </p:txBody>
      </p:sp>
      <p:sp>
        <p:nvSpPr>
          <p:cNvPr id="82064" name="Line 150"/>
          <p:cNvSpPr>
            <a:spLocks noChangeShapeType="1"/>
          </p:cNvSpPr>
          <p:nvPr/>
        </p:nvSpPr>
        <p:spPr bwMode="auto">
          <a:xfrm flipV="1">
            <a:off x="4014932" y="2199154"/>
            <a:ext cx="33194" cy="1120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65" name="Line 151"/>
          <p:cNvSpPr>
            <a:spLocks noChangeShapeType="1"/>
          </p:cNvSpPr>
          <p:nvPr/>
        </p:nvSpPr>
        <p:spPr bwMode="auto">
          <a:xfrm flipV="1">
            <a:off x="4092864" y="2166938"/>
            <a:ext cx="21648" cy="1120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66" name="Line 152"/>
          <p:cNvSpPr>
            <a:spLocks noChangeShapeType="1"/>
          </p:cNvSpPr>
          <p:nvPr/>
        </p:nvSpPr>
        <p:spPr bwMode="auto">
          <a:xfrm flipV="1">
            <a:off x="4160694" y="2144526"/>
            <a:ext cx="33193" cy="1120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67" name="Line 153"/>
          <p:cNvSpPr>
            <a:spLocks noChangeShapeType="1"/>
          </p:cNvSpPr>
          <p:nvPr/>
        </p:nvSpPr>
        <p:spPr bwMode="auto">
          <a:xfrm flipV="1">
            <a:off x="4238627" y="2112309"/>
            <a:ext cx="21647" cy="1120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68" name="Line 154"/>
          <p:cNvSpPr>
            <a:spLocks noChangeShapeType="1"/>
          </p:cNvSpPr>
          <p:nvPr/>
        </p:nvSpPr>
        <p:spPr bwMode="auto">
          <a:xfrm flipV="1">
            <a:off x="4305014" y="2091298"/>
            <a:ext cx="33193" cy="1120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69" name="Line 155"/>
          <p:cNvSpPr>
            <a:spLocks noChangeShapeType="1"/>
          </p:cNvSpPr>
          <p:nvPr/>
        </p:nvSpPr>
        <p:spPr bwMode="auto">
          <a:xfrm flipV="1">
            <a:off x="4382945" y="2059081"/>
            <a:ext cx="23091" cy="1120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70" name="Line 156"/>
          <p:cNvSpPr>
            <a:spLocks noChangeShapeType="1"/>
          </p:cNvSpPr>
          <p:nvPr/>
        </p:nvSpPr>
        <p:spPr bwMode="auto">
          <a:xfrm flipV="1">
            <a:off x="4449332" y="2036669"/>
            <a:ext cx="33193" cy="1120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71" name="Line 157"/>
          <p:cNvSpPr>
            <a:spLocks noChangeShapeType="1"/>
          </p:cNvSpPr>
          <p:nvPr/>
        </p:nvSpPr>
        <p:spPr bwMode="auto">
          <a:xfrm flipV="1">
            <a:off x="4527264" y="2004453"/>
            <a:ext cx="23091" cy="1120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72" name="Line 158"/>
          <p:cNvSpPr>
            <a:spLocks noChangeShapeType="1"/>
          </p:cNvSpPr>
          <p:nvPr/>
        </p:nvSpPr>
        <p:spPr bwMode="auto">
          <a:xfrm flipV="1">
            <a:off x="4593648" y="1973637"/>
            <a:ext cx="34636" cy="19610"/>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73" name="Line 159"/>
          <p:cNvSpPr>
            <a:spLocks noChangeShapeType="1"/>
          </p:cNvSpPr>
          <p:nvPr/>
        </p:nvSpPr>
        <p:spPr bwMode="auto">
          <a:xfrm flipV="1">
            <a:off x="4671580" y="1951225"/>
            <a:ext cx="24534" cy="11206"/>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74" name="Rectangle 160"/>
          <p:cNvSpPr>
            <a:spLocks noChangeArrowheads="1"/>
          </p:cNvSpPr>
          <p:nvPr/>
        </p:nvSpPr>
        <p:spPr bwMode="auto">
          <a:xfrm rot="-1260000">
            <a:off x="4121042" y="2075987"/>
            <a:ext cx="455979"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dirty="0">
                <a:solidFill>
                  <a:srgbClr val="000000"/>
                </a:solidFill>
                <a:latin typeface="Gill Sans Condensed Bold" charset="0"/>
              </a:rPr>
              <a:t>ORIGIN</a:t>
            </a:r>
            <a:endParaRPr lang="en-US" b="0" dirty="0">
              <a:solidFill>
                <a:srgbClr val="FFFF66"/>
              </a:solidFill>
              <a:latin typeface="Times New Roman" pitchFamily="-65" charset="0"/>
            </a:endParaRPr>
          </a:p>
        </p:txBody>
      </p:sp>
      <p:sp>
        <p:nvSpPr>
          <p:cNvPr id="82075" name="Line 161"/>
          <p:cNvSpPr>
            <a:spLocks noChangeShapeType="1"/>
          </p:cNvSpPr>
          <p:nvPr/>
        </p:nvSpPr>
        <p:spPr bwMode="auto">
          <a:xfrm flipV="1">
            <a:off x="5029489" y="4817131"/>
            <a:ext cx="77932" cy="9805"/>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76" name="Line 162"/>
          <p:cNvSpPr>
            <a:spLocks noChangeShapeType="1"/>
          </p:cNvSpPr>
          <p:nvPr/>
        </p:nvSpPr>
        <p:spPr bwMode="auto">
          <a:xfrm>
            <a:off x="5888184" y="1498787"/>
            <a:ext cx="545523" cy="140074"/>
          </a:xfrm>
          <a:prstGeom prst="line">
            <a:avLst/>
          </a:prstGeom>
          <a:noFill/>
          <a:ln w="11113">
            <a:solidFill>
              <a:srgbClr val="00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77" name="Rectangle 163"/>
          <p:cNvSpPr>
            <a:spLocks noChangeArrowheads="1"/>
          </p:cNvSpPr>
          <p:nvPr/>
        </p:nvSpPr>
        <p:spPr bwMode="auto">
          <a:xfrm>
            <a:off x="6523182" y="1617850"/>
            <a:ext cx="651714" cy="153888"/>
          </a:xfrm>
          <a:prstGeom prst="rect">
            <a:avLst/>
          </a:prstGeom>
          <a:noFill/>
          <a:ln w="9525">
            <a:noFill/>
            <a:miter lim="800000"/>
            <a:headEnd/>
            <a:tailEnd/>
          </a:ln>
        </p:spPr>
        <p:txBody>
          <a:bodyPr wrap="none" lIns="0" tIns="0" rIns="0" bIns="0">
            <a:prstTxWarp prst="textNoShape">
              <a:avLst/>
            </a:prstTxWarp>
            <a:spAutoFit/>
          </a:bodyPr>
          <a:lstStyle/>
          <a:p>
            <a:pPr defTabSz="914394" eaLnBrk="0" hangingPunct="0"/>
            <a:r>
              <a:rPr lang="en-US" sz="1000" b="0" i="1" dirty="0" err="1">
                <a:solidFill>
                  <a:srgbClr val="000000"/>
                </a:solidFill>
                <a:latin typeface="Gill Sans Condensed Bold" charset="0"/>
              </a:rPr>
              <a:t>Treponema</a:t>
            </a:r>
            <a:endParaRPr lang="en-US" b="0" dirty="0">
              <a:solidFill>
                <a:srgbClr val="FFFF66"/>
              </a:solidFill>
              <a:latin typeface="Times New Roman" pitchFamily="-65" charset="0"/>
            </a:endParaRPr>
          </a:p>
        </p:txBody>
      </p:sp>
      <p:sp>
        <p:nvSpPr>
          <p:cNvPr id="82078" name="Line 164"/>
          <p:cNvSpPr>
            <a:spLocks noChangeShapeType="1"/>
          </p:cNvSpPr>
          <p:nvPr/>
        </p:nvSpPr>
        <p:spPr bwMode="auto">
          <a:xfrm>
            <a:off x="5599546" y="1524000"/>
            <a:ext cx="144318" cy="64434"/>
          </a:xfrm>
          <a:prstGeom prst="line">
            <a:avLst/>
          </a:prstGeom>
          <a:noFill/>
          <a:ln w="22225">
            <a:solidFill>
              <a:srgbClr val="EE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79" name="Line 165"/>
          <p:cNvSpPr>
            <a:spLocks noChangeShapeType="1"/>
          </p:cNvSpPr>
          <p:nvPr/>
        </p:nvSpPr>
        <p:spPr bwMode="auto">
          <a:xfrm>
            <a:off x="5719332" y="1455365"/>
            <a:ext cx="157306" cy="43422"/>
          </a:xfrm>
          <a:prstGeom prst="line">
            <a:avLst/>
          </a:prstGeom>
          <a:noFill/>
          <a:ln w="22225">
            <a:solidFill>
              <a:srgbClr val="EE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80" name="Line 166"/>
          <p:cNvSpPr>
            <a:spLocks noChangeShapeType="1"/>
          </p:cNvSpPr>
          <p:nvPr/>
        </p:nvSpPr>
        <p:spPr bwMode="auto">
          <a:xfrm>
            <a:off x="3759492" y="1983443"/>
            <a:ext cx="233795" cy="194703"/>
          </a:xfrm>
          <a:prstGeom prst="line">
            <a:avLst/>
          </a:prstGeom>
          <a:noFill/>
          <a:ln w="22225">
            <a:solidFill>
              <a:srgbClr val="EE0000"/>
            </a:solidFill>
            <a:round/>
            <a:headEnd/>
            <a:tailEnd/>
          </a:ln>
        </p:spPr>
        <p:txBody>
          <a:bodyPr lIns="82039" tIns="41020" rIns="82039" bIns="41020">
            <a:prstTxWarp prst="textNoShape">
              <a:avLst/>
            </a:prstTxWarp>
          </a:bodyPr>
          <a:lstStyle/>
          <a:p>
            <a:endParaRPr lang="en-US" sz="2200" b="0" dirty="0">
              <a:solidFill>
                <a:srgbClr val="FFFF66"/>
              </a:solidFill>
              <a:latin typeface="Arial" pitchFamily="-65" charset="0"/>
            </a:endParaRPr>
          </a:p>
        </p:txBody>
      </p:sp>
      <p:sp>
        <p:nvSpPr>
          <p:cNvPr id="82081" name="Line 167"/>
          <p:cNvSpPr>
            <a:spLocks noChangeShapeType="1"/>
          </p:cNvSpPr>
          <p:nvPr/>
        </p:nvSpPr>
        <p:spPr bwMode="auto">
          <a:xfrm flipH="1" flipV="1">
            <a:off x="3439105" y="3640514"/>
            <a:ext cx="532534" cy="152680"/>
          </a:xfrm>
          <a:prstGeom prst="line">
            <a:avLst/>
          </a:prstGeom>
          <a:noFill/>
          <a:ln w="34925">
            <a:solidFill>
              <a:schemeClr val="accent2"/>
            </a:solidFill>
            <a:round/>
            <a:headEnd type="triangle" w="med" len="me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82" name="Line 168"/>
          <p:cNvSpPr>
            <a:spLocks noChangeShapeType="1"/>
          </p:cNvSpPr>
          <p:nvPr/>
        </p:nvSpPr>
        <p:spPr bwMode="auto">
          <a:xfrm rot="10690768" flipV="1">
            <a:off x="6181151" y="439831"/>
            <a:ext cx="76488" cy="305360"/>
          </a:xfrm>
          <a:prstGeom prst="line">
            <a:avLst/>
          </a:prstGeom>
          <a:noFill/>
          <a:ln w="34925">
            <a:solidFill>
              <a:schemeClr val="accent2"/>
            </a:solidFill>
            <a:round/>
            <a:headEnd type="triangle" w="med" len="me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83" name="Line 169"/>
          <p:cNvSpPr>
            <a:spLocks noChangeShapeType="1"/>
          </p:cNvSpPr>
          <p:nvPr/>
        </p:nvSpPr>
        <p:spPr bwMode="auto">
          <a:xfrm flipH="1" flipV="1">
            <a:off x="4963105" y="4325471"/>
            <a:ext cx="75045" cy="381000"/>
          </a:xfrm>
          <a:prstGeom prst="line">
            <a:avLst/>
          </a:prstGeom>
          <a:noFill/>
          <a:ln w="34925">
            <a:solidFill>
              <a:schemeClr val="accent1"/>
            </a:solidFill>
            <a:round/>
            <a:headEnd type="triangle" w="med" len="me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84" name="Line 170"/>
          <p:cNvSpPr>
            <a:spLocks noChangeShapeType="1"/>
          </p:cNvSpPr>
          <p:nvPr/>
        </p:nvSpPr>
        <p:spPr bwMode="auto">
          <a:xfrm flipH="1" flipV="1">
            <a:off x="5419151" y="1201831"/>
            <a:ext cx="152977" cy="228320"/>
          </a:xfrm>
          <a:prstGeom prst="line">
            <a:avLst/>
          </a:prstGeom>
          <a:noFill/>
          <a:ln w="34925">
            <a:solidFill>
              <a:srgbClr val="FF3300"/>
            </a:solidFill>
            <a:round/>
            <a:headEnd type="triangle" w="med" len="me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85" name="Line 171"/>
          <p:cNvSpPr>
            <a:spLocks noChangeShapeType="1"/>
          </p:cNvSpPr>
          <p:nvPr/>
        </p:nvSpPr>
        <p:spPr bwMode="auto">
          <a:xfrm flipH="1">
            <a:off x="3934116" y="1955427"/>
            <a:ext cx="266989" cy="114860"/>
          </a:xfrm>
          <a:prstGeom prst="line">
            <a:avLst/>
          </a:prstGeom>
          <a:noFill/>
          <a:ln w="34925">
            <a:solidFill>
              <a:srgbClr val="FF3300"/>
            </a:solidFill>
            <a:round/>
            <a:headEnd type="triangle" w="med" len="me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86" name="Line 172"/>
          <p:cNvSpPr>
            <a:spLocks noChangeShapeType="1"/>
          </p:cNvSpPr>
          <p:nvPr/>
        </p:nvSpPr>
        <p:spPr bwMode="auto">
          <a:xfrm flipV="1">
            <a:off x="5725105" y="1354514"/>
            <a:ext cx="75045" cy="75640"/>
          </a:xfrm>
          <a:prstGeom prst="line">
            <a:avLst/>
          </a:prstGeom>
          <a:noFill/>
          <a:ln w="57150">
            <a:solidFill>
              <a:srgbClr val="FF9900"/>
            </a:solidFill>
            <a:round/>
            <a:headEn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87" name="Line 173"/>
          <p:cNvSpPr>
            <a:spLocks noChangeShapeType="1"/>
          </p:cNvSpPr>
          <p:nvPr/>
        </p:nvSpPr>
        <p:spPr bwMode="auto">
          <a:xfrm>
            <a:off x="5572126" y="1049151"/>
            <a:ext cx="144318" cy="274544"/>
          </a:xfrm>
          <a:prstGeom prst="line">
            <a:avLst/>
          </a:prstGeom>
          <a:noFill/>
          <a:ln w="34925">
            <a:solidFill>
              <a:srgbClr val="FF9900"/>
            </a:solidFill>
            <a:round/>
            <a:headEnd type="triangle" w="med" len="me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88" name="Line 174"/>
          <p:cNvSpPr>
            <a:spLocks noChangeShapeType="1"/>
          </p:cNvSpPr>
          <p:nvPr/>
        </p:nvSpPr>
        <p:spPr bwMode="auto">
          <a:xfrm flipH="1" flipV="1">
            <a:off x="3599298" y="1574426"/>
            <a:ext cx="160194" cy="214313"/>
          </a:xfrm>
          <a:prstGeom prst="line">
            <a:avLst/>
          </a:prstGeom>
          <a:noFill/>
          <a:ln w="34925">
            <a:solidFill>
              <a:srgbClr val="FF9900"/>
            </a:solidFill>
            <a:round/>
            <a:headEnd type="triangle" w="med" len="me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89" name="Line 175"/>
          <p:cNvSpPr>
            <a:spLocks noChangeShapeType="1"/>
          </p:cNvSpPr>
          <p:nvPr/>
        </p:nvSpPr>
        <p:spPr bwMode="auto">
          <a:xfrm>
            <a:off x="5344105" y="5179919"/>
            <a:ext cx="456045" cy="0"/>
          </a:xfrm>
          <a:prstGeom prst="line">
            <a:avLst/>
          </a:prstGeom>
          <a:noFill/>
          <a:ln w="9525">
            <a:solidFill>
              <a:srgbClr val="FF3300"/>
            </a:solidFill>
            <a:round/>
            <a:headEn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90" name="Line 176"/>
          <p:cNvSpPr>
            <a:spLocks noChangeShapeType="1"/>
          </p:cNvSpPr>
          <p:nvPr/>
        </p:nvSpPr>
        <p:spPr bwMode="auto">
          <a:xfrm>
            <a:off x="5495639" y="4426324"/>
            <a:ext cx="229466" cy="0"/>
          </a:xfrm>
          <a:prstGeom prst="line">
            <a:avLst/>
          </a:prstGeom>
          <a:noFill/>
          <a:ln w="9525">
            <a:solidFill>
              <a:srgbClr val="FF3300"/>
            </a:solidFill>
            <a:round/>
            <a:headEn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91" name="Line 177"/>
          <p:cNvSpPr>
            <a:spLocks noChangeShapeType="1"/>
          </p:cNvSpPr>
          <p:nvPr/>
        </p:nvSpPr>
        <p:spPr bwMode="auto">
          <a:xfrm flipV="1">
            <a:off x="3750830" y="1809750"/>
            <a:ext cx="63500" cy="93850"/>
          </a:xfrm>
          <a:prstGeom prst="line">
            <a:avLst/>
          </a:prstGeom>
          <a:noFill/>
          <a:ln w="28575">
            <a:solidFill>
              <a:srgbClr val="FF00FF"/>
            </a:solidFill>
            <a:round/>
            <a:headEn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92" name="Line 178"/>
          <p:cNvSpPr>
            <a:spLocks noChangeShapeType="1"/>
          </p:cNvSpPr>
          <p:nvPr/>
        </p:nvSpPr>
        <p:spPr bwMode="auto">
          <a:xfrm>
            <a:off x="5876639" y="1498787"/>
            <a:ext cx="152977" cy="37820"/>
          </a:xfrm>
          <a:prstGeom prst="line">
            <a:avLst/>
          </a:prstGeom>
          <a:noFill/>
          <a:ln w="28575">
            <a:solidFill>
              <a:srgbClr val="FF00FF"/>
            </a:solidFill>
            <a:round/>
            <a:headEn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93" name="Line 179"/>
          <p:cNvSpPr>
            <a:spLocks noChangeShapeType="1"/>
          </p:cNvSpPr>
          <p:nvPr/>
        </p:nvSpPr>
        <p:spPr bwMode="auto">
          <a:xfrm flipH="1">
            <a:off x="3820105" y="1811151"/>
            <a:ext cx="228023" cy="77040"/>
          </a:xfrm>
          <a:prstGeom prst="line">
            <a:avLst/>
          </a:prstGeom>
          <a:noFill/>
          <a:ln w="34925">
            <a:solidFill>
              <a:srgbClr val="FF00FF"/>
            </a:solidFill>
            <a:round/>
            <a:headEnd type="triangle" w="med" len="me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94" name="Line 180"/>
          <p:cNvSpPr>
            <a:spLocks noChangeShapeType="1"/>
          </p:cNvSpPr>
          <p:nvPr/>
        </p:nvSpPr>
        <p:spPr bwMode="auto">
          <a:xfrm>
            <a:off x="6029616" y="1582832"/>
            <a:ext cx="228023" cy="152681"/>
          </a:xfrm>
          <a:prstGeom prst="line">
            <a:avLst/>
          </a:prstGeom>
          <a:noFill/>
          <a:ln w="34925">
            <a:solidFill>
              <a:srgbClr val="FF00FF"/>
            </a:solidFill>
            <a:round/>
            <a:headEnd type="triangle" w="med" len="me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95" name="Line 181"/>
          <p:cNvSpPr>
            <a:spLocks noChangeShapeType="1"/>
          </p:cNvSpPr>
          <p:nvPr/>
        </p:nvSpPr>
        <p:spPr bwMode="auto">
          <a:xfrm flipV="1">
            <a:off x="6051264" y="918882"/>
            <a:ext cx="116897" cy="106456"/>
          </a:xfrm>
          <a:prstGeom prst="line">
            <a:avLst/>
          </a:prstGeom>
          <a:noFill/>
          <a:ln w="28575">
            <a:solidFill>
              <a:srgbClr val="FF00FF"/>
            </a:solidFill>
            <a:round/>
            <a:headEnd/>
            <a:tailEnd/>
          </a:ln>
        </p:spPr>
        <p:txBody>
          <a:bodyPr wrap="none" lIns="82039" tIns="41020" rIns="82039" bIns="41020" anchor="ctr">
            <a:prstTxWarp prst="textNoShape">
              <a:avLst/>
            </a:prstTxWarp>
          </a:bodyPr>
          <a:lstStyle/>
          <a:p>
            <a:endParaRPr lang="en-US" sz="2200" b="0" dirty="0">
              <a:solidFill>
                <a:srgbClr val="FFFF66"/>
              </a:solidFill>
              <a:latin typeface="Arial" pitchFamily="-65" charset="0"/>
            </a:endParaRPr>
          </a:p>
        </p:txBody>
      </p:sp>
      <p:sp>
        <p:nvSpPr>
          <p:cNvPr id="82096" name="Text Box 182"/>
          <p:cNvSpPr txBox="1">
            <a:spLocks noChangeArrowheads="1"/>
          </p:cNvSpPr>
          <p:nvPr/>
        </p:nvSpPr>
        <p:spPr bwMode="auto">
          <a:xfrm>
            <a:off x="6471229" y="3452815"/>
            <a:ext cx="1900761" cy="2657066"/>
          </a:xfrm>
          <a:prstGeom prst="rect">
            <a:avLst/>
          </a:prstGeom>
          <a:noFill/>
          <a:ln w="9525">
            <a:noFill/>
            <a:miter lim="800000"/>
            <a:headEnd/>
            <a:tailEnd/>
          </a:ln>
        </p:spPr>
        <p:txBody>
          <a:bodyPr wrap="none" lIns="91407" tIns="45704" rIns="91407" bIns="45704">
            <a:prstTxWarp prst="textNoShape">
              <a:avLst/>
            </a:prstTxWarp>
            <a:spAutoFit/>
          </a:bodyPr>
          <a:lstStyle/>
          <a:p>
            <a:pPr defTabSz="914394" eaLnBrk="0" hangingPunct="0"/>
            <a:r>
              <a:rPr lang="en-US" b="0" dirty="0">
                <a:solidFill>
                  <a:srgbClr val="FF9900"/>
                </a:solidFill>
                <a:latin typeface="Times New Roman" pitchFamily="-65" charset="0"/>
              </a:rPr>
              <a:t>CPS</a:t>
            </a:r>
          </a:p>
          <a:p>
            <a:pPr defTabSz="914394" eaLnBrk="0" hangingPunct="0"/>
            <a:r>
              <a:rPr lang="en-US" b="0" dirty="0">
                <a:solidFill>
                  <a:srgbClr val="FF3300"/>
                </a:solidFill>
                <a:latin typeface="Times New Roman" pitchFamily="-65" charset="0"/>
              </a:rPr>
              <a:t>V/A-ATPase</a:t>
            </a:r>
            <a:endParaRPr lang="en-US" b="0" dirty="0">
              <a:solidFill>
                <a:srgbClr val="FFFF66"/>
              </a:solidFill>
              <a:latin typeface="Times New Roman" pitchFamily="-65" charset="0"/>
            </a:endParaRPr>
          </a:p>
          <a:p>
            <a:pPr defTabSz="914394" eaLnBrk="0" hangingPunct="0"/>
            <a:r>
              <a:rPr lang="en-US" b="0" dirty="0" err="1">
                <a:solidFill>
                  <a:srgbClr val="FF3300"/>
                </a:solidFill>
                <a:latin typeface="Times New Roman" pitchFamily="-65" charset="0"/>
              </a:rPr>
              <a:t>Prolyl</a:t>
            </a:r>
            <a:r>
              <a:rPr lang="en-US" b="0" dirty="0">
                <a:solidFill>
                  <a:srgbClr val="FF3300"/>
                </a:solidFill>
                <a:latin typeface="Times New Roman" pitchFamily="-65" charset="0"/>
              </a:rPr>
              <a:t> RS</a:t>
            </a:r>
            <a:endParaRPr lang="en-US" b="0" dirty="0">
              <a:solidFill>
                <a:srgbClr val="FFFF66"/>
              </a:solidFill>
              <a:latin typeface="Times New Roman" pitchFamily="-65" charset="0"/>
            </a:endParaRPr>
          </a:p>
          <a:p>
            <a:pPr defTabSz="914394" eaLnBrk="0" hangingPunct="0"/>
            <a:r>
              <a:rPr lang="en-US" b="0" dirty="0" err="1">
                <a:solidFill>
                  <a:srgbClr val="FF00FF"/>
                </a:solidFill>
                <a:latin typeface="Times New Roman" pitchFamily="-65" charset="0"/>
              </a:rPr>
              <a:t>Lysyl</a:t>
            </a:r>
            <a:r>
              <a:rPr lang="en-US" b="0" dirty="0">
                <a:solidFill>
                  <a:srgbClr val="FF00FF"/>
                </a:solidFill>
                <a:latin typeface="Times New Roman" pitchFamily="-65" charset="0"/>
              </a:rPr>
              <a:t> RS</a:t>
            </a:r>
            <a:endParaRPr lang="en-US" b="0" dirty="0">
              <a:solidFill>
                <a:srgbClr val="FFFF66"/>
              </a:solidFill>
              <a:latin typeface="Times New Roman" pitchFamily="-65" charset="0"/>
            </a:endParaRPr>
          </a:p>
          <a:p>
            <a:pPr defTabSz="914394" eaLnBrk="0" hangingPunct="0"/>
            <a:r>
              <a:rPr lang="en-US" b="0" dirty="0">
                <a:solidFill>
                  <a:srgbClr val="3333CC"/>
                </a:solidFill>
                <a:latin typeface="Times New Roman" pitchFamily="-65" charset="0"/>
              </a:rPr>
              <a:t>Mitochondria</a:t>
            </a:r>
          </a:p>
          <a:p>
            <a:pPr defTabSz="914394" eaLnBrk="0" hangingPunct="0"/>
            <a:r>
              <a:rPr lang="en-US" b="0" dirty="0">
                <a:solidFill>
                  <a:srgbClr val="00CC99"/>
                </a:solidFill>
                <a:latin typeface="Times New Roman" pitchFamily="-65" charset="0"/>
              </a:rPr>
              <a:t>Plastids</a:t>
            </a:r>
            <a:r>
              <a:rPr lang="en-US" b="0" dirty="0">
                <a:solidFill>
                  <a:srgbClr val="FFFF66"/>
                </a:solidFill>
                <a:latin typeface="Times New Roman" pitchFamily="-65" charset="0"/>
              </a:rPr>
              <a:t/>
            </a:r>
            <a:br>
              <a:rPr lang="en-US" b="0" dirty="0">
                <a:solidFill>
                  <a:srgbClr val="FFFF66"/>
                </a:solidFill>
                <a:latin typeface="Times New Roman" pitchFamily="-65" charset="0"/>
              </a:rPr>
            </a:br>
            <a:endParaRPr lang="en-US" b="0" dirty="0">
              <a:solidFill>
                <a:srgbClr val="FFFF66"/>
              </a:solidFill>
              <a:latin typeface="Times New Roman" pitchFamily="-65" charset="0"/>
            </a:endParaRPr>
          </a:p>
        </p:txBody>
      </p:sp>
      <p:sp>
        <p:nvSpPr>
          <p:cNvPr id="82097" name="Text Box 183"/>
          <p:cNvSpPr txBox="1">
            <a:spLocks noChangeArrowheads="1"/>
          </p:cNvSpPr>
          <p:nvPr/>
        </p:nvSpPr>
        <p:spPr bwMode="auto">
          <a:xfrm>
            <a:off x="6819035" y="5972737"/>
            <a:ext cx="1868920" cy="461633"/>
          </a:xfrm>
          <a:prstGeom prst="rect">
            <a:avLst/>
          </a:prstGeom>
          <a:noFill/>
          <a:ln w="9525">
            <a:noFill/>
            <a:miter lim="800000"/>
            <a:headEnd/>
            <a:tailEnd/>
          </a:ln>
        </p:spPr>
        <p:txBody>
          <a:bodyPr lIns="91407" tIns="45704" rIns="91407" bIns="45704">
            <a:prstTxWarp prst="textNoShape">
              <a:avLst/>
            </a:prstTxWarp>
            <a:spAutoFit/>
          </a:bodyPr>
          <a:lstStyle/>
          <a:p>
            <a:pPr defTabSz="914394">
              <a:spcBef>
                <a:spcPct val="50000"/>
              </a:spcBef>
            </a:pPr>
            <a:r>
              <a:rPr lang="en-US" sz="1200" b="0" dirty="0">
                <a:solidFill>
                  <a:srgbClr val="000000"/>
                </a:solidFill>
                <a:latin typeface="Arial" pitchFamily="-65" charset="0"/>
              </a:rPr>
              <a:t>Fig. modified from Norman Pace</a:t>
            </a: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Subtitle 2"/>
          <p:cNvSpPr>
            <a:spLocks noGrp="1"/>
          </p:cNvSpPr>
          <p:nvPr>
            <p:ph type="subTitle" idx="1"/>
          </p:nvPr>
        </p:nvSpPr>
        <p:spPr>
          <a:xfrm>
            <a:off x="138548" y="303962"/>
            <a:ext cx="8500341" cy="4677055"/>
          </a:xfrm>
        </p:spPr>
        <p:txBody>
          <a:bodyPr/>
          <a:lstStyle/>
          <a:p>
            <a:pPr algn="l"/>
            <a:r>
              <a:rPr lang="en-US" sz="2000" dirty="0" err="1" smtClean="0">
                <a:ea typeface="ＭＳ Ｐゴシック" pitchFamily="-106" charset="-128"/>
                <a:cs typeface="ＭＳ Ｐゴシック" pitchFamily="-106" charset="-128"/>
              </a:rPr>
              <a:t>Ochiai</a:t>
            </a:r>
            <a:r>
              <a:rPr lang="en-US" sz="2000" dirty="0" smtClean="0">
                <a:ea typeface="ＭＳ Ｐゴシック" pitchFamily="-106" charset="-128"/>
                <a:cs typeface="ＭＳ Ｐゴシック" pitchFamily="-106" charset="-128"/>
              </a:rPr>
              <a:t>, K., Yamanaka, T., Kimura, K., and Sawada, O. (1959) </a:t>
            </a:r>
            <a:br>
              <a:rPr lang="en-US" sz="2000" dirty="0" smtClean="0">
                <a:ea typeface="ＭＳ Ｐゴシック" pitchFamily="-106" charset="-128"/>
                <a:cs typeface="ＭＳ Ｐゴシック" pitchFamily="-106" charset="-128"/>
              </a:rPr>
            </a:br>
            <a:r>
              <a:rPr lang="en-US" sz="2000" b="1" dirty="0" smtClean="0">
                <a:ea typeface="ＭＳ Ｐゴシック" pitchFamily="-106" charset="-128"/>
                <a:cs typeface="ＭＳ Ｐゴシック" pitchFamily="-106" charset="-128"/>
              </a:rPr>
              <a:t>Inheritance of drug resistance (and its </a:t>
            </a:r>
            <a:r>
              <a:rPr lang="en-US" sz="2000" b="1" dirty="0" err="1" smtClean="0">
                <a:ea typeface="ＭＳ Ｐゴシック" pitchFamily="-106" charset="-128"/>
                <a:cs typeface="ＭＳ Ｐゴシック" pitchFamily="-106" charset="-128"/>
              </a:rPr>
              <a:t>tranfer</a:t>
            </a:r>
            <a:r>
              <a:rPr lang="en-US" sz="2000" b="1" dirty="0" smtClean="0">
                <a:ea typeface="ＭＳ Ｐゴシック" pitchFamily="-106" charset="-128"/>
                <a:cs typeface="ＭＳ Ｐゴシック" pitchFamily="-106" charset="-128"/>
              </a:rPr>
              <a:t>) between </a:t>
            </a:r>
            <a:r>
              <a:rPr lang="en-US" sz="2000" b="1" i="1" dirty="0" err="1" smtClean="0">
                <a:ea typeface="ＭＳ Ｐゴシック" pitchFamily="-106" charset="-128"/>
                <a:cs typeface="ＭＳ Ｐゴシック" pitchFamily="-106" charset="-128"/>
              </a:rPr>
              <a:t>Shigella</a:t>
            </a:r>
            <a:r>
              <a:rPr lang="en-US" sz="2000" b="1" i="1" dirty="0" smtClean="0">
                <a:ea typeface="ＭＳ Ｐゴシック" pitchFamily="-106" charset="-128"/>
                <a:cs typeface="ＭＳ Ｐゴシック" pitchFamily="-106" charset="-128"/>
              </a:rPr>
              <a:t> </a:t>
            </a:r>
            <a:r>
              <a:rPr lang="en-US" sz="2000" b="1" dirty="0" smtClean="0">
                <a:ea typeface="ＭＳ Ｐゴシック" pitchFamily="-106" charset="-128"/>
                <a:cs typeface="ＭＳ Ｐゴシック" pitchFamily="-106" charset="-128"/>
              </a:rPr>
              <a:t>strains and Between </a:t>
            </a:r>
            <a:r>
              <a:rPr lang="en-US" sz="2000" b="1" i="1" dirty="0" err="1" smtClean="0">
                <a:ea typeface="ＭＳ Ｐゴシック" pitchFamily="-106" charset="-128"/>
                <a:cs typeface="ＭＳ Ｐゴシック" pitchFamily="-106" charset="-128"/>
              </a:rPr>
              <a:t>Shigella</a:t>
            </a:r>
            <a:r>
              <a:rPr lang="en-US" sz="2000" b="1" i="1" dirty="0" smtClean="0">
                <a:ea typeface="ＭＳ Ｐゴシック" pitchFamily="-106" charset="-128"/>
                <a:cs typeface="ＭＳ Ｐゴシック" pitchFamily="-106" charset="-128"/>
              </a:rPr>
              <a:t> </a:t>
            </a:r>
            <a:r>
              <a:rPr lang="en-US" sz="2000" b="1" dirty="0" smtClean="0">
                <a:ea typeface="ＭＳ Ｐゴシック" pitchFamily="-106" charset="-128"/>
                <a:cs typeface="ＭＳ Ｐゴシック" pitchFamily="-106" charset="-128"/>
              </a:rPr>
              <a:t>and </a:t>
            </a:r>
            <a:r>
              <a:rPr lang="en-US" sz="2000" b="1" i="1" dirty="0" err="1" smtClean="0">
                <a:ea typeface="ＭＳ Ｐゴシック" pitchFamily="-106" charset="-128"/>
                <a:cs typeface="ＭＳ Ｐゴシック" pitchFamily="-106" charset="-128"/>
              </a:rPr>
              <a:t>E.coli</a:t>
            </a:r>
            <a:r>
              <a:rPr lang="en-US" sz="2000" b="1" i="1" dirty="0" smtClean="0">
                <a:ea typeface="ＭＳ Ｐゴシック" pitchFamily="-106" charset="-128"/>
                <a:cs typeface="ＭＳ Ｐゴシック" pitchFamily="-106" charset="-128"/>
              </a:rPr>
              <a:t> </a:t>
            </a:r>
            <a:r>
              <a:rPr lang="en-US" sz="2000" b="1" dirty="0" smtClean="0">
                <a:ea typeface="ＭＳ Ｐゴシック" pitchFamily="-106" charset="-128"/>
                <a:cs typeface="ＭＳ Ｐゴシック" pitchFamily="-106" charset="-128"/>
              </a:rPr>
              <a:t>strains. </a:t>
            </a:r>
            <a:br>
              <a:rPr lang="en-US" sz="2000" b="1" dirty="0" smtClean="0">
                <a:ea typeface="ＭＳ Ｐゴシック" pitchFamily="-106" charset="-128"/>
                <a:cs typeface="ＭＳ Ｐゴシック" pitchFamily="-106" charset="-128"/>
              </a:rPr>
            </a:br>
            <a:r>
              <a:rPr lang="en-US" sz="2000" b="1" i="1" dirty="0" err="1" smtClean="0">
                <a:ea typeface="ＭＳ Ｐゴシック" pitchFamily="-106" charset="-128"/>
                <a:cs typeface="ＭＳ Ｐゴシック" pitchFamily="-106" charset="-128"/>
              </a:rPr>
              <a:t>Hihon</a:t>
            </a:r>
            <a:r>
              <a:rPr lang="en-US" sz="2000" b="1" i="1" dirty="0" smtClean="0">
                <a:ea typeface="ＭＳ Ｐゴシック" pitchFamily="-106" charset="-128"/>
                <a:cs typeface="ＭＳ Ｐゴシック" pitchFamily="-106" charset="-128"/>
              </a:rPr>
              <a:t> </a:t>
            </a:r>
            <a:r>
              <a:rPr lang="en-US" sz="2000" b="1" i="1" dirty="0" err="1" smtClean="0">
                <a:ea typeface="ＭＳ Ｐゴシック" pitchFamily="-106" charset="-128"/>
                <a:cs typeface="ＭＳ Ｐゴシック" pitchFamily="-106" charset="-128"/>
              </a:rPr>
              <a:t>Iji</a:t>
            </a:r>
            <a:r>
              <a:rPr lang="en-US" sz="2000" b="1" i="1" dirty="0" smtClean="0">
                <a:ea typeface="ＭＳ Ｐゴシック" pitchFamily="-106" charset="-128"/>
                <a:cs typeface="ＭＳ Ｐゴシック" pitchFamily="-106" charset="-128"/>
              </a:rPr>
              <a:t> </a:t>
            </a:r>
            <a:r>
              <a:rPr lang="en-US" sz="2000" b="1" i="1" dirty="0" err="1" smtClean="0">
                <a:ea typeface="ＭＳ Ｐゴシック" pitchFamily="-106" charset="-128"/>
                <a:cs typeface="ＭＳ Ｐゴシック" pitchFamily="-106" charset="-128"/>
              </a:rPr>
              <a:t>Shimpor</a:t>
            </a:r>
            <a:r>
              <a:rPr lang="en-US" sz="2000" b="1" i="1" dirty="0" smtClean="0">
                <a:ea typeface="ＭＳ Ｐゴシック" pitchFamily="-106" charset="-128"/>
                <a:cs typeface="ＭＳ Ｐゴシック" pitchFamily="-106" charset="-128"/>
              </a:rPr>
              <a:t> 1861: 34 (in Japanese)</a:t>
            </a:r>
          </a:p>
          <a:p>
            <a:pPr algn="l"/>
            <a:r>
              <a:rPr lang="en-US" sz="2000" dirty="0" smtClean="0">
                <a:solidFill>
                  <a:srgbClr val="000000"/>
                </a:solidFill>
                <a:ea typeface="ＭＳ Ｐゴシック" pitchFamily="-106" charset="-128"/>
                <a:cs typeface="ＭＳ Ｐゴシック" pitchFamily="-106" charset="-128"/>
              </a:rPr>
              <a:t/>
            </a:r>
            <a:br>
              <a:rPr lang="en-US" sz="2000" dirty="0" smtClean="0">
                <a:solidFill>
                  <a:srgbClr val="000000"/>
                </a:solidFill>
                <a:ea typeface="ＭＳ Ｐゴシック" pitchFamily="-106" charset="-128"/>
                <a:cs typeface="ＭＳ Ｐゴシック" pitchFamily="-106" charset="-128"/>
              </a:rPr>
            </a:br>
            <a:r>
              <a:rPr lang="en-US" sz="2000" dirty="0" smtClean="0">
                <a:solidFill>
                  <a:srgbClr val="000000"/>
                </a:solidFill>
                <a:ea typeface="ＭＳ Ｐゴシック" pitchFamily="-106" charset="-128"/>
                <a:cs typeface="ＭＳ Ｐゴシック" pitchFamily="-106" charset="-128"/>
              </a:rPr>
              <a:t>Gray GS, Fitch WM (1983): </a:t>
            </a:r>
            <a:br>
              <a:rPr lang="en-US" sz="2000" dirty="0" smtClean="0">
                <a:solidFill>
                  <a:srgbClr val="000000"/>
                </a:solidFill>
                <a:ea typeface="ＭＳ Ｐゴシック" pitchFamily="-106" charset="-128"/>
                <a:cs typeface="ＭＳ Ｐゴシック" pitchFamily="-106" charset="-128"/>
              </a:rPr>
            </a:br>
            <a:r>
              <a:rPr lang="en-US" sz="2000" b="1" dirty="0" smtClean="0">
                <a:solidFill>
                  <a:srgbClr val="000000"/>
                </a:solidFill>
                <a:ea typeface="ＭＳ Ｐゴシック" pitchFamily="-106" charset="-128"/>
                <a:cs typeface="ＭＳ Ｐゴシック" pitchFamily="-106" charset="-128"/>
              </a:rPr>
              <a:t>Evolution of antibiotic resistance genes: the DNA sequence of a </a:t>
            </a:r>
            <a:r>
              <a:rPr lang="en-US" sz="2000" b="1" dirty="0" err="1" smtClean="0">
                <a:solidFill>
                  <a:srgbClr val="000000"/>
                </a:solidFill>
                <a:ea typeface="ＭＳ Ｐゴシック" pitchFamily="-106" charset="-128"/>
                <a:cs typeface="ＭＳ Ｐゴシック" pitchFamily="-106" charset="-128"/>
              </a:rPr>
              <a:t>kanamycin</a:t>
            </a:r>
            <a:r>
              <a:rPr lang="en-US" sz="2000" b="1" dirty="0" smtClean="0">
                <a:solidFill>
                  <a:srgbClr val="000000"/>
                </a:solidFill>
                <a:ea typeface="ＭＳ Ｐゴシック" pitchFamily="-106" charset="-128"/>
                <a:cs typeface="ＭＳ Ｐゴシック" pitchFamily="-106" charset="-128"/>
              </a:rPr>
              <a:t> resistance gene from </a:t>
            </a:r>
            <a:r>
              <a:rPr lang="en-US" sz="2000" b="1" i="1" dirty="0" smtClean="0">
                <a:solidFill>
                  <a:srgbClr val="000000"/>
                </a:solidFill>
                <a:ea typeface="ＭＳ Ｐゴシック" pitchFamily="-106" charset="-128"/>
                <a:cs typeface="ＭＳ Ｐゴシック" pitchFamily="-106" charset="-128"/>
              </a:rPr>
              <a:t>Staphylococcus </a:t>
            </a:r>
            <a:r>
              <a:rPr lang="en-US" sz="2000" b="1" i="1" dirty="0" err="1" smtClean="0">
                <a:solidFill>
                  <a:srgbClr val="000000"/>
                </a:solidFill>
                <a:ea typeface="ＭＳ Ｐゴシック" pitchFamily="-106" charset="-128"/>
                <a:cs typeface="ＭＳ Ｐゴシック" pitchFamily="-106" charset="-128"/>
              </a:rPr>
              <a:t>aureus</a:t>
            </a:r>
            <a:r>
              <a:rPr lang="en-US" sz="2000" b="1" dirty="0" smtClean="0">
                <a:solidFill>
                  <a:srgbClr val="000000"/>
                </a:solidFill>
                <a:ea typeface="ＭＳ Ｐゴシック" pitchFamily="-106" charset="-128"/>
                <a:cs typeface="ＭＳ Ｐゴシック" pitchFamily="-106" charset="-128"/>
              </a:rPr>
              <a:t>. </a:t>
            </a:r>
            <a:br>
              <a:rPr lang="en-US" sz="2000" b="1" dirty="0" smtClean="0">
                <a:solidFill>
                  <a:srgbClr val="000000"/>
                </a:solidFill>
                <a:ea typeface="ＭＳ Ｐゴシック" pitchFamily="-106" charset="-128"/>
                <a:cs typeface="ＭＳ Ｐゴシック" pitchFamily="-106" charset="-128"/>
              </a:rPr>
            </a:br>
            <a:r>
              <a:rPr lang="en-US" sz="2000" b="1" i="1" dirty="0" smtClean="0">
                <a:solidFill>
                  <a:srgbClr val="000000"/>
                </a:solidFill>
                <a:ea typeface="ＭＳ Ｐゴシック" pitchFamily="-106" charset="-128"/>
                <a:cs typeface="ＭＳ Ｐゴシック" pitchFamily="-106" charset="-128"/>
              </a:rPr>
              <a:t>Mol </a:t>
            </a:r>
            <a:r>
              <a:rPr lang="en-US" sz="2000" b="1" i="1" dirty="0" err="1" smtClean="0">
                <a:solidFill>
                  <a:srgbClr val="000000"/>
                </a:solidFill>
                <a:ea typeface="ＭＳ Ｐゴシック" pitchFamily="-106" charset="-128"/>
                <a:cs typeface="ＭＳ Ｐゴシック" pitchFamily="-106" charset="-128"/>
              </a:rPr>
              <a:t>Biol</a:t>
            </a:r>
            <a:r>
              <a:rPr lang="en-US" sz="2000" b="1" i="1" dirty="0" smtClean="0">
                <a:solidFill>
                  <a:srgbClr val="000000"/>
                </a:solidFill>
                <a:ea typeface="ＭＳ Ｐゴシック" pitchFamily="-106" charset="-128"/>
                <a:cs typeface="ＭＳ Ｐゴシック" pitchFamily="-106" charset="-128"/>
              </a:rPr>
              <a:t> </a:t>
            </a:r>
            <a:r>
              <a:rPr lang="en-US" sz="2000" b="1" i="1" dirty="0" err="1" smtClean="0">
                <a:solidFill>
                  <a:srgbClr val="000000"/>
                </a:solidFill>
                <a:ea typeface="ＭＳ Ｐゴシック" pitchFamily="-106" charset="-128"/>
                <a:cs typeface="ＭＳ Ｐゴシック" pitchFamily="-106" charset="-128"/>
              </a:rPr>
              <a:t>Evol</a:t>
            </a:r>
            <a:r>
              <a:rPr lang="en-US" sz="2000" b="1" i="1" dirty="0" smtClean="0">
                <a:solidFill>
                  <a:srgbClr val="000000"/>
                </a:solidFill>
                <a:ea typeface="ＭＳ Ｐゴシック" pitchFamily="-106" charset="-128"/>
                <a:cs typeface="ＭＳ Ｐゴシック" pitchFamily="-106" charset="-128"/>
              </a:rPr>
              <a:t> 1983, 1(1):57-66.</a:t>
            </a:r>
          </a:p>
          <a:p>
            <a:pPr algn="l"/>
            <a:r>
              <a:rPr lang="en-US" sz="2000" dirty="0" smtClean="0">
                <a:ea typeface="ＭＳ Ｐゴシック" pitchFamily="-106" charset="-128"/>
                <a:cs typeface="ＭＳ Ｐゴシック" pitchFamily="-106" charset="-128"/>
              </a:rPr>
              <a:t/>
            </a:r>
            <a:br>
              <a:rPr lang="en-US" sz="2000" dirty="0" smtClean="0">
                <a:ea typeface="ＭＳ Ｐゴシック" pitchFamily="-106" charset="-128"/>
                <a:cs typeface="ＭＳ Ｐゴシック" pitchFamily="-106" charset="-128"/>
              </a:rPr>
            </a:br>
            <a:r>
              <a:rPr lang="en-US" sz="2000" dirty="0" err="1" smtClean="0">
                <a:ea typeface="ＭＳ Ｐゴシック" pitchFamily="-106" charset="-128"/>
                <a:cs typeface="ＭＳ Ｐゴシック" pitchFamily="-106" charset="-128"/>
              </a:rPr>
              <a:t>Sorin</a:t>
            </a:r>
            <a:r>
              <a:rPr lang="en-US" sz="2000" dirty="0" smtClean="0">
                <a:ea typeface="ＭＳ Ｐゴシック" pitchFamily="-106" charset="-128"/>
                <a:cs typeface="ＭＳ Ｐゴシック" pitchFamily="-106" charset="-128"/>
              </a:rPr>
              <a:t> </a:t>
            </a:r>
            <a:r>
              <a:rPr lang="en-US" sz="2000" dirty="0" err="1" smtClean="0">
                <a:ea typeface="ＭＳ Ｐゴシック" pitchFamily="-106" charset="-128"/>
                <a:cs typeface="ＭＳ Ｐゴシック" pitchFamily="-106" charset="-128"/>
              </a:rPr>
              <a:t>Sonea</a:t>
            </a:r>
            <a:r>
              <a:rPr lang="en-US" sz="2000" dirty="0" smtClean="0">
                <a:ea typeface="ＭＳ Ｐゴシック" pitchFamily="-106" charset="-128"/>
                <a:cs typeface="ＭＳ Ｐゴシック" pitchFamily="-106" charset="-128"/>
              </a:rPr>
              <a:t> (1988): </a:t>
            </a:r>
            <a:br>
              <a:rPr lang="en-US" sz="2000" dirty="0" smtClean="0">
                <a:ea typeface="ＭＳ Ｐゴシック" pitchFamily="-106" charset="-128"/>
                <a:cs typeface="ＭＳ Ｐゴシック" pitchFamily="-106" charset="-128"/>
              </a:rPr>
            </a:br>
            <a:r>
              <a:rPr lang="en-US" sz="2000" b="1" dirty="0" smtClean="0">
                <a:ea typeface="ＭＳ Ｐゴシック" pitchFamily="-106" charset="-128"/>
                <a:cs typeface="ＭＳ Ｐゴシック" pitchFamily="-106" charset="-128"/>
              </a:rPr>
              <a:t>The global organism: </a:t>
            </a:r>
            <a:br>
              <a:rPr lang="en-US" sz="2000" b="1" dirty="0" smtClean="0">
                <a:ea typeface="ＭＳ Ｐゴシック" pitchFamily="-106" charset="-128"/>
                <a:cs typeface="ＭＳ Ｐゴシック" pitchFamily="-106" charset="-128"/>
              </a:rPr>
            </a:br>
            <a:r>
              <a:rPr lang="en-US" sz="2000" b="1" dirty="0" smtClean="0">
                <a:ea typeface="ＭＳ Ｐゴシック" pitchFamily="-106" charset="-128"/>
                <a:cs typeface="ＭＳ Ｐゴシック" pitchFamily="-106" charset="-128"/>
              </a:rPr>
              <a:t>A new view of bacteria. </a:t>
            </a:r>
            <a:br>
              <a:rPr lang="en-US" sz="2000" b="1" dirty="0" smtClean="0">
                <a:ea typeface="ＭＳ Ｐゴシック" pitchFamily="-106" charset="-128"/>
                <a:cs typeface="ＭＳ Ｐゴシック" pitchFamily="-106" charset="-128"/>
              </a:rPr>
            </a:br>
            <a:r>
              <a:rPr lang="en-US" sz="2000" b="1" i="1" dirty="0" smtClean="0">
                <a:ea typeface="ＭＳ Ｐゴシック" pitchFamily="-106" charset="-128"/>
                <a:cs typeface="ＭＳ Ｐゴシック" pitchFamily="-106" charset="-128"/>
              </a:rPr>
              <a:t>The Sciences, 28:38-45.</a:t>
            </a:r>
            <a:endParaRPr lang="en-US" sz="2000" dirty="0" smtClean="0">
              <a:ea typeface="ＭＳ Ｐゴシック" pitchFamily="-106" charset="-128"/>
              <a:cs typeface="ＭＳ Ｐゴシック" pitchFamily="-106" charset="-128"/>
            </a:endParaRPr>
          </a:p>
        </p:txBody>
      </p:sp>
      <p:pic>
        <p:nvPicPr>
          <p:cNvPr id="75779" name="Picture 4"/>
          <p:cNvPicPr>
            <a:picLocks noChangeAspect="1"/>
          </p:cNvPicPr>
          <p:nvPr/>
        </p:nvPicPr>
        <p:blipFill>
          <a:blip r:embed="rId2"/>
          <a:srcRect/>
          <a:stretch>
            <a:fillRect/>
          </a:stretch>
        </p:blipFill>
        <p:spPr bwMode="auto">
          <a:xfrm>
            <a:off x="3255821" y="3377176"/>
            <a:ext cx="5805921" cy="3256709"/>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6802" name="Picture 5"/>
          <p:cNvPicPr>
            <a:picLocks noChangeAspect="1"/>
          </p:cNvPicPr>
          <p:nvPr/>
        </p:nvPicPr>
        <p:blipFill>
          <a:blip r:embed="rId3"/>
          <a:srcRect/>
          <a:stretch>
            <a:fillRect/>
          </a:stretch>
        </p:blipFill>
        <p:spPr bwMode="auto">
          <a:xfrm>
            <a:off x="2720401" y="2"/>
            <a:ext cx="6231659" cy="2702019"/>
          </a:xfrm>
          <a:prstGeom prst="rect">
            <a:avLst/>
          </a:prstGeom>
          <a:noFill/>
          <a:ln w="9525">
            <a:noFill/>
            <a:miter lim="800000"/>
            <a:headEnd/>
            <a:tailEnd/>
          </a:ln>
        </p:spPr>
      </p:pic>
      <p:sp>
        <p:nvSpPr>
          <p:cNvPr id="99332" name="Text Box 4"/>
          <p:cNvSpPr txBox="1">
            <a:spLocks noChangeArrowheads="1"/>
          </p:cNvSpPr>
          <p:nvPr/>
        </p:nvSpPr>
        <p:spPr bwMode="auto">
          <a:xfrm>
            <a:off x="432688" y="323573"/>
            <a:ext cx="1917083" cy="92307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91184" tIns="45593" rIns="91184" bIns="45593">
            <a:prstTxWarp prst="textNoShape">
              <a:avLst/>
            </a:prstTxWarp>
            <a:spAutoFit/>
          </a:bodyPr>
          <a:lstStyle/>
          <a:p>
            <a:pPr algn="ctr">
              <a:defRPr/>
            </a:pPr>
            <a:r>
              <a:rPr lang="en-US" sz="5400" b="0" dirty="0">
                <a:solidFill>
                  <a:srgbClr val="800000"/>
                </a:solidFill>
                <a:latin typeface="Arial" pitchFamily="-65" charset="0"/>
                <a:ea typeface="ＭＳ Ｐゴシック" pitchFamily="-106" charset="-128"/>
                <a:cs typeface="ＭＳ Ｐゴシック" pitchFamily="-106" charset="-128"/>
              </a:rPr>
              <a:t>1993:</a:t>
            </a:r>
          </a:p>
        </p:txBody>
      </p:sp>
      <p:pic>
        <p:nvPicPr>
          <p:cNvPr id="76804" name="Picture 6"/>
          <p:cNvPicPr>
            <a:picLocks noChangeAspect="1"/>
          </p:cNvPicPr>
          <p:nvPr/>
        </p:nvPicPr>
        <p:blipFill>
          <a:blip r:embed="rId4"/>
          <a:srcRect/>
          <a:stretch>
            <a:fillRect/>
          </a:stretch>
        </p:blipFill>
        <p:spPr bwMode="auto">
          <a:xfrm>
            <a:off x="4898162" y="2791666"/>
            <a:ext cx="4245841" cy="4066334"/>
          </a:xfrm>
          <a:prstGeom prst="rect">
            <a:avLst/>
          </a:prstGeom>
          <a:noFill/>
          <a:ln w="9525">
            <a:noFill/>
            <a:miter lim="800000"/>
            <a:headEnd/>
            <a:tailEnd/>
          </a:ln>
        </p:spPr>
      </p:pic>
      <p:sp>
        <p:nvSpPr>
          <p:cNvPr id="8" name="Text Box 4"/>
          <p:cNvSpPr txBox="1">
            <a:spLocks noChangeArrowheads="1"/>
          </p:cNvSpPr>
          <p:nvPr/>
        </p:nvSpPr>
        <p:spPr bwMode="auto">
          <a:xfrm>
            <a:off x="478870" y="3542462"/>
            <a:ext cx="1917083" cy="92307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91184" tIns="45593" rIns="91184" bIns="45593">
            <a:prstTxWarp prst="textNoShape">
              <a:avLst/>
            </a:prstTxWarp>
            <a:spAutoFit/>
          </a:bodyPr>
          <a:lstStyle/>
          <a:p>
            <a:pPr algn="ctr">
              <a:defRPr/>
            </a:pPr>
            <a:r>
              <a:rPr lang="en-US" sz="5400" b="0" dirty="0">
                <a:solidFill>
                  <a:srgbClr val="800000"/>
                </a:solidFill>
                <a:latin typeface="Arial" pitchFamily="-65" charset="0"/>
                <a:ea typeface="ＭＳ Ｐゴシック" pitchFamily="-106" charset="-128"/>
                <a:cs typeface="ＭＳ Ｐゴシック" pitchFamily="-106" charset="-128"/>
              </a:rPr>
              <a:t>1995:</a:t>
            </a:r>
          </a:p>
        </p:txBody>
      </p:sp>
      <p:sp>
        <p:nvSpPr>
          <p:cNvPr id="76806" name="TextBox 8"/>
          <p:cNvSpPr txBox="1">
            <a:spLocks noChangeArrowheads="1"/>
          </p:cNvSpPr>
          <p:nvPr/>
        </p:nvSpPr>
        <p:spPr bwMode="auto">
          <a:xfrm>
            <a:off x="0" y="4420723"/>
            <a:ext cx="4759614" cy="1438556"/>
          </a:xfrm>
          <a:prstGeom prst="rect">
            <a:avLst/>
          </a:prstGeom>
          <a:noFill/>
          <a:ln w="9525">
            <a:noFill/>
            <a:miter lim="800000"/>
            <a:headEnd/>
            <a:tailEnd/>
          </a:ln>
        </p:spPr>
        <p:txBody>
          <a:bodyPr lIns="81976" tIns="40986" rIns="81976" bIns="40986">
            <a:prstTxWarp prst="textNoShape">
              <a:avLst/>
            </a:prstTxWarp>
            <a:spAutoFit/>
          </a:bodyPr>
          <a:lstStyle/>
          <a:p>
            <a:r>
              <a:rPr lang="en-US" sz="2200" b="0" dirty="0" smtClean="0">
                <a:solidFill>
                  <a:srgbClr val="000000"/>
                </a:solidFill>
                <a:latin typeface="Adobe Garamond Pro" pitchFamily="-106" charset="0"/>
                <a:ea typeface="Adobe Garamond Pro" pitchFamily="-106" charset="0"/>
                <a:cs typeface="Adobe Garamond Pro" pitchFamily="-106" charset="0"/>
              </a:rPr>
              <a:t>GOGARTEN, J.P. (1995):  The early evolution of cellular life,  Trends in Ecology and Evolution, 10, 147-151.</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152400"/>
            <a:ext cx="7924800" cy="762000"/>
          </a:xfrm>
        </p:spPr>
        <p:txBody>
          <a:bodyPr/>
          <a:lstStyle/>
          <a:p>
            <a:pPr algn="l" eaLnBrk="1" hangingPunct="1"/>
            <a:r>
              <a:rPr lang="en-US" sz="2800" dirty="0" smtClean="0"/>
              <a:t>OLD ASSIGNMENTS </a:t>
            </a:r>
            <a:br>
              <a:rPr lang="en-US" sz="2800" dirty="0" smtClean="0"/>
            </a:br>
            <a:endParaRPr lang="en-US" sz="2800" dirty="0"/>
          </a:p>
        </p:txBody>
      </p:sp>
      <p:sp>
        <p:nvSpPr>
          <p:cNvPr id="60419" name="Text Box 4"/>
          <p:cNvSpPr txBox="1">
            <a:spLocks noChangeArrowheads="1"/>
          </p:cNvSpPr>
          <p:nvPr/>
        </p:nvSpPr>
        <p:spPr bwMode="auto">
          <a:xfrm>
            <a:off x="762000" y="685800"/>
            <a:ext cx="6324600" cy="1569660"/>
          </a:xfrm>
          <a:prstGeom prst="rect">
            <a:avLst/>
          </a:prstGeom>
          <a:noFill/>
          <a:ln w="9525">
            <a:noFill/>
            <a:miter lim="800000"/>
            <a:headEnd/>
            <a:tailEnd/>
          </a:ln>
        </p:spPr>
        <p:txBody>
          <a:bodyPr lIns="91429" tIns="45714" rIns="91429" bIns="45714">
            <a:prstTxWarp prst="textNoShape">
              <a:avLst/>
            </a:prstTxWarp>
            <a:spAutoFit/>
          </a:bodyPr>
          <a:lstStyle/>
          <a:p>
            <a:r>
              <a:rPr lang="en-US" dirty="0" smtClean="0"/>
              <a:t>Write </a:t>
            </a:r>
            <a:r>
              <a:rPr lang="en-US" dirty="0"/>
              <a:t>a script that takes all files with the extension .</a:t>
            </a:r>
            <a:r>
              <a:rPr lang="en-US" dirty="0" err="1"/>
              <a:t>fa</a:t>
            </a:r>
            <a:r>
              <a:rPr lang="en-US" dirty="0"/>
              <a:t> (containing a single </a:t>
            </a:r>
            <a:r>
              <a:rPr lang="en-US" dirty="0" err="1"/>
              <a:t>fasta</a:t>
            </a:r>
            <a:r>
              <a:rPr lang="en-US" dirty="0"/>
              <a:t> </a:t>
            </a:r>
            <a:r>
              <a:rPr lang="en-US" dirty="0" err="1"/>
              <a:t>formated</a:t>
            </a:r>
            <a:r>
              <a:rPr lang="en-US" dirty="0"/>
              <a:t> sequence) and writes their contents in a single multiple sequence file</a:t>
            </a:r>
            <a:r>
              <a:rPr lang="en-US" dirty="0" smtClean="0"/>
              <a:t>.</a:t>
            </a:r>
          </a:p>
        </p:txBody>
      </p:sp>
      <p:sp>
        <p:nvSpPr>
          <p:cNvPr id="4" name="TextBox 3"/>
          <p:cNvSpPr txBox="1"/>
          <p:nvPr/>
        </p:nvSpPr>
        <p:spPr>
          <a:xfrm>
            <a:off x="762000" y="3276600"/>
            <a:ext cx="5103970" cy="824006"/>
          </a:xfrm>
          <a:prstGeom prst="rect">
            <a:avLst/>
          </a:prstGeom>
          <a:noFill/>
        </p:spPr>
        <p:txBody>
          <a:bodyPr wrap="none" lIns="91429" tIns="45714" rIns="91429" bIns="45714" rtlCol="0">
            <a:spAutoFit/>
          </a:bodyPr>
          <a:lstStyle/>
          <a:p>
            <a:r>
              <a:rPr lang="en-US" dirty="0" smtClean="0"/>
              <a:t>use warnings;</a:t>
            </a:r>
          </a:p>
          <a:p>
            <a:r>
              <a:rPr lang="en-US" dirty="0" smtClean="0"/>
              <a:t>system ("cat *.</a:t>
            </a:r>
            <a:r>
              <a:rPr lang="en-US" dirty="0" err="1" smtClean="0"/>
              <a:t>fa</a:t>
            </a:r>
            <a:r>
              <a:rPr lang="en-US" dirty="0" smtClean="0"/>
              <a:t> &gt; </a:t>
            </a:r>
            <a:r>
              <a:rPr lang="en-US" dirty="0" err="1" smtClean="0"/>
              <a:t>all_fa_files.faa</a:t>
            </a:r>
            <a:r>
              <a:rPr lang="en-US" dirty="0" smtClean="0"/>
              <a:t>");</a:t>
            </a:r>
            <a:endParaRPr lang="en-US" dirty="0"/>
          </a:p>
        </p:txBody>
      </p:sp>
      <p:sp>
        <p:nvSpPr>
          <p:cNvPr id="5" name="TextBox 4"/>
          <p:cNvSpPr txBox="1"/>
          <p:nvPr/>
        </p:nvSpPr>
        <p:spPr>
          <a:xfrm>
            <a:off x="838201" y="2743201"/>
            <a:ext cx="1647632" cy="457390"/>
          </a:xfrm>
          <a:prstGeom prst="rect">
            <a:avLst/>
          </a:prstGeom>
          <a:noFill/>
        </p:spPr>
        <p:txBody>
          <a:bodyPr wrap="none" lIns="91429" tIns="45714" rIns="91429" bIns="45714" rtlCol="0">
            <a:spAutoFit/>
          </a:bodyPr>
          <a:lstStyle/>
          <a:p>
            <a:r>
              <a:rPr lang="en-US" dirty="0" smtClean="0"/>
              <a:t>Solution 1: </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6117648" y="1672479"/>
            <a:ext cx="2949864" cy="646074"/>
          </a:xfrm>
          <a:prstGeom prst="rect">
            <a:avLst/>
          </a:prstGeom>
          <a:noFill/>
          <a:ln w="9525">
            <a:noFill/>
            <a:miter lim="800000"/>
            <a:headEnd/>
            <a:tailEnd/>
          </a:ln>
          <a:effectLst/>
        </p:spPr>
        <p:txBody>
          <a:bodyPr lIns="91184" tIns="45593" rIns="91184" bIns="45593">
            <a:prstTxWarp prst="textNoShape">
              <a:avLst/>
            </a:prstTxWarp>
            <a:spAutoFit/>
          </a:bodyPr>
          <a:lstStyle/>
          <a:p>
            <a:pPr>
              <a:spcBef>
                <a:spcPct val="50000"/>
              </a:spcBef>
              <a:defRPr/>
            </a:pPr>
            <a:r>
              <a:rPr lang="en-US" sz="1800" b="0" i="1" dirty="0">
                <a:solidFill>
                  <a:srgbClr val="3333CC">
                    <a:lumMod val="10000"/>
                  </a:srgbClr>
                </a:solidFill>
                <a:latin typeface="Arial" pitchFamily="-65" charset="0"/>
                <a:ea typeface="Times New Roman" pitchFamily="37" charset="0"/>
                <a:cs typeface="Times New Roman" pitchFamily="37" charset="0"/>
              </a:rPr>
              <a:t>Science</a:t>
            </a:r>
            <a:r>
              <a:rPr lang="en-US" sz="1800" b="0" dirty="0">
                <a:solidFill>
                  <a:srgbClr val="3333CC">
                    <a:lumMod val="10000"/>
                  </a:srgbClr>
                </a:solidFill>
                <a:latin typeface="Arial" pitchFamily="-65" charset="0"/>
                <a:ea typeface="Times New Roman" pitchFamily="37" charset="0"/>
                <a:cs typeface="Times New Roman" pitchFamily="37" charset="0"/>
              </a:rPr>
              <a:t>, </a:t>
            </a:r>
            <a:r>
              <a:rPr lang="en-US" sz="1800" dirty="0">
                <a:solidFill>
                  <a:srgbClr val="3333CC">
                    <a:lumMod val="10000"/>
                  </a:srgbClr>
                </a:solidFill>
                <a:latin typeface="Arial" pitchFamily="-65" charset="0"/>
                <a:ea typeface="Times New Roman" pitchFamily="37" charset="0"/>
                <a:cs typeface="Times New Roman" pitchFamily="37" charset="0"/>
              </a:rPr>
              <a:t>280</a:t>
            </a:r>
            <a:r>
              <a:rPr lang="en-US" sz="1800" b="0" dirty="0">
                <a:solidFill>
                  <a:srgbClr val="3333CC">
                    <a:lumMod val="10000"/>
                  </a:srgbClr>
                </a:solidFill>
                <a:latin typeface="Arial" pitchFamily="-65" charset="0"/>
                <a:ea typeface="Times New Roman" pitchFamily="37" charset="0"/>
                <a:cs typeface="Times New Roman" pitchFamily="37" charset="0"/>
              </a:rPr>
              <a:t>, p.672ff (1998)</a:t>
            </a:r>
            <a:endParaRPr lang="en-US" sz="1800" b="0" dirty="0">
              <a:solidFill>
                <a:srgbClr val="3333CC">
                  <a:lumMod val="10000"/>
                </a:srgbClr>
              </a:solidFill>
              <a:latin typeface="Arial" pitchFamily="-65" charset="0"/>
              <a:ea typeface="ＭＳ Ｐゴシック" pitchFamily="-106" charset="-128"/>
              <a:cs typeface="ＭＳ Ｐゴシック" pitchFamily="-106" charset="-128"/>
            </a:endParaRPr>
          </a:p>
        </p:txBody>
      </p:sp>
      <p:sp>
        <p:nvSpPr>
          <p:cNvPr id="99332" name="Text Box 4"/>
          <p:cNvSpPr txBox="1">
            <a:spLocks noChangeArrowheads="1"/>
          </p:cNvSpPr>
          <p:nvPr/>
        </p:nvSpPr>
        <p:spPr bwMode="auto">
          <a:xfrm>
            <a:off x="96695" y="435629"/>
            <a:ext cx="2782455" cy="1311088"/>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lIns="91184" tIns="45593" rIns="91184" bIns="45593">
            <a:prstTxWarp prst="textNoShape">
              <a:avLst/>
            </a:prstTxWarp>
            <a:spAutoFit/>
          </a:bodyPr>
          <a:lstStyle/>
          <a:p>
            <a:pPr algn="ctr">
              <a:defRPr/>
            </a:pPr>
            <a:r>
              <a:rPr lang="en-US" sz="8000" b="0" dirty="0">
                <a:solidFill>
                  <a:srgbClr val="800000"/>
                </a:solidFill>
                <a:latin typeface="Arial" pitchFamily="-65" charset="0"/>
                <a:ea typeface="ＭＳ Ｐゴシック" pitchFamily="-106" charset="-128"/>
                <a:cs typeface="ＭＳ Ｐゴシック" pitchFamily="-106" charset="-128"/>
              </a:rPr>
              <a:t>1998:</a:t>
            </a:r>
          </a:p>
        </p:txBody>
      </p:sp>
      <p:pic>
        <p:nvPicPr>
          <p:cNvPr id="78852" name="Picture 5"/>
          <p:cNvPicPr>
            <a:picLocks noChangeAspect="1" noChangeArrowheads="1"/>
          </p:cNvPicPr>
          <p:nvPr/>
        </p:nvPicPr>
        <p:blipFill>
          <a:blip r:embed="rId3"/>
          <a:srcRect/>
          <a:stretch>
            <a:fillRect/>
          </a:stretch>
        </p:blipFill>
        <p:spPr bwMode="auto">
          <a:xfrm>
            <a:off x="2789673" y="462245"/>
            <a:ext cx="6277841" cy="1157007"/>
          </a:xfrm>
          <a:prstGeom prst="rect">
            <a:avLst/>
          </a:prstGeom>
          <a:noFill/>
          <a:ln w="9525">
            <a:noFill/>
            <a:miter lim="800000"/>
            <a:headEnd/>
            <a:tailEnd/>
          </a:ln>
        </p:spPr>
      </p:pic>
      <p:pic>
        <p:nvPicPr>
          <p:cNvPr id="78853" name="Picture 6"/>
          <p:cNvPicPr>
            <a:picLocks noChangeAspect="1" noChangeArrowheads="1"/>
          </p:cNvPicPr>
          <p:nvPr/>
        </p:nvPicPr>
        <p:blipFill>
          <a:blip r:embed="rId4">
            <a:lum contrast="30000"/>
          </a:blip>
          <a:srcRect/>
          <a:stretch>
            <a:fillRect/>
          </a:stretch>
        </p:blipFill>
        <p:spPr bwMode="auto">
          <a:xfrm>
            <a:off x="2791115" y="1703296"/>
            <a:ext cx="3261591" cy="4616824"/>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8" name="Picture 2" descr="311_1283_F2"/>
          <p:cNvPicPr>
            <a:picLocks noChangeAspect="1" noChangeArrowheads="1"/>
          </p:cNvPicPr>
          <p:nvPr/>
        </p:nvPicPr>
        <p:blipFill>
          <a:blip r:embed="rId3"/>
          <a:srcRect/>
          <a:stretch>
            <a:fillRect/>
          </a:stretch>
        </p:blipFill>
        <p:spPr bwMode="auto">
          <a:xfrm>
            <a:off x="2336512" y="145678"/>
            <a:ext cx="6684818" cy="6360739"/>
          </a:xfrm>
          <a:prstGeom prst="rect">
            <a:avLst/>
          </a:prstGeom>
          <a:noFill/>
          <a:ln w="19050">
            <a:solidFill>
              <a:srgbClr val="000000"/>
            </a:solidFill>
            <a:miter lim="800000"/>
            <a:headEnd/>
            <a:tailEnd/>
          </a:ln>
        </p:spPr>
      </p:pic>
      <p:sp>
        <p:nvSpPr>
          <p:cNvPr id="80899" name="Text Box 3"/>
          <p:cNvSpPr txBox="1">
            <a:spLocks noChangeArrowheads="1"/>
          </p:cNvSpPr>
          <p:nvPr/>
        </p:nvSpPr>
        <p:spPr bwMode="auto">
          <a:xfrm rot="-5400000">
            <a:off x="-1737634" y="1545478"/>
            <a:ext cx="3902449" cy="444500"/>
          </a:xfrm>
          <a:prstGeom prst="rect">
            <a:avLst/>
          </a:prstGeom>
          <a:noFill/>
          <a:ln w="9525">
            <a:noFill/>
            <a:miter lim="800000"/>
            <a:headEnd/>
            <a:tailEnd/>
          </a:ln>
        </p:spPr>
        <p:txBody>
          <a:bodyPr lIns="91162" tIns="45583" rIns="91162" bIns="45583">
            <a:prstTxWarp prst="textNoShape">
              <a:avLst/>
            </a:prstTxWarp>
            <a:spAutoFit/>
          </a:bodyPr>
          <a:lstStyle/>
          <a:p>
            <a:pPr eaLnBrk="0" hangingPunct="0"/>
            <a:r>
              <a:rPr lang="en-US" sz="2200" dirty="0">
                <a:solidFill>
                  <a:srgbClr val="800000"/>
                </a:solidFill>
                <a:latin typeface="Arial" pitchFamily="-106" charset="0"/>
              </a:rPr>
              <a:t>The tree of one percent*</a:t>
            </a:r>
          </a:p>
        </p:txBody>
      </p:sp>
      <p:sp>
        <p:nvSpPr>
          <p:cNvPr id="80900" name="Text Box 4"/>
          <p:cNvSpPr txBox="1">
            <a:spLocks noChangeArrowheads="1"/>
          </p:cNvSpPr>
          <p:nvPr/>
        </p:nvSpPr>
        <p:spPr bwMode="auto">
          <a:xfrm>
            <a:off x="64944" y="6541437"/>
            <a:ext cx="2584230" cy="245977"/>
          </a:xfrm>
          <a:prstGeom prst="rect">
            <a:avLst/>
          </a:prstGeom>
          <a:noFill/>
          <a:ln w="9525">
            <a:noFill/>
            <a:miter lim="800000"/>
            <a:headEnd/>
            <a:tailEnd/>
          </a:ln>
        </p:spPr>
        <p:txBody>
          <a:bodyPr wrap="none" lIns="91162" tIns="45583" rIns="91162" bIns="45583">
            <a:prstTxWarp prst="textNoShape">
              <a:avLst/>
            </a:prstTxWarp>
            <a:spAutoFit/>
          </a:bodyPr>
          <a:lstStyle/>
          <a:p>
            <a:pPr eaLnBrk="0" hangingPunct="0"/>
            <a:r>
              <a:rPr lang="en-US" sz="1000" b="0" dirty="0">
                <a:solidFill>
                  <a:srgbClr val="800000"/>
                </a:solidFill>
                <a:latin typeface="Arial" pitchFamily="-106" charset="0"/>
              </a:rPr>
              <a:t>*Dagan and </a:t>
            </a:r>
            <a:r>
              <a:rPr lang="en-US" sz="1000" b="0" dirty="0" err="1">
                <a:solidFill>
                  <a:srgbClr val="800000"/>
                </a:solidFill>
                <a:latin typeface="Arial" pitchFamily="-106" charset="0"/>
              </a:rPr>
              <a:t>Martin,Genome</a:t>
            </a:r>
            <a:r>
              <a:rPr lang="en-US" sz="1000" b="0" dirty="0">
                <a:solidFill>
                  <a:srgbClr val="800000"/>
                </a:solidFill>
                <a:latin typeface="Arial" pitchFamily="-106" charset="0"/>
              </a:rPr>
              <a:t> Biology, 2006</a:t>
            </a:r>
          </a:p>
        </p:txBody>
      </p:sp>
      <p:sp>
        <p:nvSpPr>
          <p:cNvPr id="80901" name="Text Box 5"/>
          <p:cNvSpPr txBox="1">
            <a:spLocks noChangeArrowheads="1"/>
          </p:cNvSpPr>
          <p:nvPr/>
        </p:nvSpPr>
        <p:spPr bwMode="auto">
          <a:xfrm>
            <a:off x="444504" y="134473"/>
            <a:ext cx="1786659" cy="4031597"/>
          </a:xfrm>
          <a:prstGeom prst="rect">
            <a:avLst/>
          </a:prstGeom>
          <a:solidFill>
            <a:schemeClr val="folHlink"/>
          </a:solidFill>
          <a:ln w="9525">
            <a:solidFill>
              <a:schemeClr val="tx1"/>
            </a:solidFill>
            <a:miter lim="800000"/>
            <a:headEnd/>
            <a:tailEnd/>
          </a:ln>
        </p:spPr>
        <p:txBody>
          <a:bodyPr lIns="91162" tIns="45583" rIns="91162" bIns="45583">
            <a:prstTxWarp prst="textNoShape">
              <a:avLst/>
            </a:prstTxWarp>
            <a:spAutoFit/>
          </a:bodyPr>
          <a:lstStyle/>
          <a:p>
            <a:pPr eaLnBrk="0" hangingPunct="0"/>
            <a:r>
              <a:rPr lang="en-US" sz="1600" b="0" dirty="0">
                <a:solidFill>
                  <a:srgbClr val="000080"/>
                </a:solidFill>
                <a:latin typeface="Verdana" pitchFamily="-106" charset="0"/>
              </a:rPr>
              <a:t>31 orthologous protein sequences present in 191 genomes each, concatenated, 8,089 sites</a:t>
            </a:r>
          </a:p>
          <a:p>
            <a:pPr eaLnBrk="0" hangingPunct="0"/>
            <a:endParaRPr lang="en-US" sz="1600" b="0" dirty="0">
              <a:solidFill>
                <a:srgbClr val="000080"/>
              </a:solidFill>
              <a:latin typeface="Verdana" pitchFamily="-106" charset="0"/>
            </a:endParaRPr>
          </a:p>
          <a:p>
            <a:pPr eaLnBrk="0" hangingPunct="0"/>
            <a:r>
              <a:rPr lang="en-US" sz="1600" b="0" dirty="0" err="1">
                <a:solidFill>
                  <a:srgbClr val="000080"/>
                </a:solidFill>
                <a:latin typeface="Verdana" pitchFamily="-106" charset="0"/>
              </a:rPr>
              <a:t>Ciccarelli</a:t>
            </a:r>
            <a:r>
              <a:rPr lang="en-US" sz="1600" b="0" dirty="0">
                <a:solidFill>
                  <a:srgbClr val="000080"/>
                </a:solidFill>
                <a:latin typeface="Verdana" pitchFamily="-106" charset="0"/>
              </a:rPr>
              <a:t> </a:t>
            </a:r>
            <a:r>
              <a:rPr lang="en-US" sz="1600" b="0" i="1" dirty="0">
                <a:solidFill>
                  <a:srgbClr val="000080"/>
                </a:solidFill>
                <a:latin typeface="Verdana" pitchFamily="-106" charset="0"/>
              </a:rPr>
              <a:t>et al.</a:t>
            </a:r>
            <a:r>
              <a:rPr lang="en-US" sz="1600" b="0" dirty="0">
                <a:solidFill>
                  <a:srgbClr val="000080"/>
                </a:solidFill>
                <a:latin typeface="Verdana" pitchFamily="-106" charset="0"/>
              </a:rPr>
              <a:t> 2006</a:t>
            </a:r>
          </a:p>
          <a:p>
            <a:pPr eaLnBrk="0" hangingPunct="0"/>
            <a:r>
              <a:rPr lang="en-US" sz="1600" dirty="0">
                <a:solidFill>
                  <a:srgbClr val="000080"/>
                </a:solidFill>
                <a:latin typeface="Arial" pitchFamily="-106" charset="0"/>
              </a:rPr>
              <a:t>Toward automatic reconstruction of a highly resolved tree of life.</a:t>
            </a:r>
            <a:endParaRPr lang="en-US" sz="1600" b="0" dirty="0">
              <a:solidFill>
                <a:srgbClr val="000080"/>
              </a:solidFill>
              <a:latin typeface="Verdana" pitchFamily="-106" charset="0"/>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533981" y="120468"/>
            <a:ext cx="7771535" cy="977713"/>
          </a:xfrm>
        </p:spPr>
        <p:txBody>
          <a:bodyPr/>
          <a:lstStyle/>
          <a:p>
            <a:pPr eaLnBrk="1" hangingPunct="1"/>
            <a:r>
              <a:rPr lang="en-US">
                <a:solidFill>
                  <a:srgbClr val="2D2DB9"/>
                </a:solidFill>
                <a:ea typeface="ＭＳ Ｐゴシック" pitchFamily="-65" charset="-128"/>
                <a:cs typeface="ＭＳ Ｐゴシック" pitchFamily="-65" charset="-128"/>
              </a:rPr>
              <a:t>Tree, Web, or Coral of Life?</a:t>
            </a:r>
          </a:p>
        </p:txBody>
      </p:sp>
      <p:sp>
        <p:nvSpPr>
          <p:cNvPr id="83971" name="Rectangle 3"/>
          <p:cNvSpPr>
            <a:spLocks noGrp="1" noChangeArrowheads="1"/>
          </p:cNvSpPr>
          <p:nvPr>
            <p:ph type="body" idx="1"/>
          </p:nvPr>
        </p:nvSpPr>
        <p:spPr>
          <a:xfrm>
            <a:off x="4" y="5143504"/>
            <a:ext cx="2782455" cy="659747"/>
          </a:xfrm>
        </p:spPr>
        <p:txBody>
          <a:bodyPr/>
          <a:lstStyle/>
          <a:p>
            <a:pPr eaLnBrk="1" hangingPunct="1">
              <a:lnSpc>
                <a:spcPct val="90000"/>
              </a:lnSpc>
              <a:buFontTx/>
              <a:buNone/>
            </a:pPr>
            <a:r>
              <a:rPr lang="en-US" sz="2200" dirty="0">
                <a:solidFill>
                  <a:schemeClr val="bg1"/>
                </a:solidFill>
                <a:ea typeface="ＭＳ Ｐゴシック" pitchFamily="-65" charset="-128"/>
                <a:cs typeface="ＭＳ Ｐゴシック" pitchFamily="-65" charset="-128"/>
              </a:rPr>
              <a:t>Charles Darwin</a:t>
            </a:r>
          </a:p>
          <a:p>
            <a:pPr eaLnBrk="1" hangingPunct="1">
              <a:lnSpc>
                <a:spcPct val="90000"/>
              </a:lnSpc>
              <a:buFontTx/>
              <a:buNone/>
            </a:pPr>
            <a:r>
              <a:rPr lang="en-US" sz="1600" dirty="0">
                <a:solidFill>
                  <a:schemeClr val="bg1"/>
                </a:solidFill>
                <a:ea typeface="ＭＳ Ｐゴシック" pitchFamily="-65" charset="-128"/>
                <a:cs typeface="ＭＳ Ｐゴシック" pitchFamily="-65" charset="-128"/>
              </a:rPr>
              <a:t>Photo by J. Cameron, 1869</a:t>
            </a:r>
            <a:endParaRPr lang="en-US" sz="1600" dirty="0">
              <a:ea typeface="ＭＳ Ｐゴシック" pitchFamily="-65" charset="-128"/>
              <a:cs typeface="ＭＳ Ｐゴシック" pitchFamily="-65" charset="-128"/>
            </a:endParaRPr>
          </a:p>
          <a:p>
            <a:pPr eaLnBrk="1" hangingPunct="1">
              <a:lnSpc>
                <a:spcPct val="90000"/>
              </a:lnSpc>
            </a:pPr>
            <a:endParaRPr lang="en-US" sz="2200" dirty="0">
              <a:ea typeface="ＭＳ Ｐゴシック" pitchFamily="-65" charset="-128"/>
              <a:cs typeface="ＭＳ Ｐゴシック" pitchFamily="-65" charset="-128"/>
            </a:endParaRPr>
          </a:p>
        </p:txBody>
      </p:sp>
      <p:pic>
        <p:nvPicPr>
          <p:cNvPr id="1145860" name="Picture 4" descr="PG8519"/>
          <p:cNvPicPr>
            <a:picLocks noChangeAspect="1" noChangeArrowheads="1"/>
          </p:cNvPicPr>
          <p:nvPr/>
        </p:nvPicPr>
        <p:blipFill>
          <a:blip r:embed="rId3"/>
          <a:srcRect/>
          <a:stretch>
            <a:fillRect/>
          </a:stretch>
        </p:blipFill>
        <p:spPr bwMode="auto">
          <a:xfrm>
            <a:off x="0" y="1218640"/>
            <a:ext cx="3014807" cy="3874434"/>
          </a:xfrm>
          <a:prstGeom prst="rect">
            <a:avLst/>
          </a:prstGeom>
          <a:noFill/>
          <a:effectLst>
            <a:outerShdw blurRad="63500" dist="38099" dir="2700000" algn="ctr" rotWithShape="0">
              <a:srgbClr val="000000">
                <a:alpha val="74998"/>
              </a:srgbClr>
            </a:outerShdw>
          </a:effectLst>
        </p:spPr>
      </p:pic>
      <p:sp>
        <p:nvSpPr>
          <p:cNvPr id="83973" name="Rectangle 5"/>
          <p:cNvSpPr>
            <a:spLocks noChangeArrowheads="1"/>
          </p:cNvSpPr>
          <p:nvPr/>
        </p:nvSpPr>
        <p:spPr bwMode="auto">
          <a:xfrm>
            <a:off x="3276027" y="6087600"/>
            <a:ext cx="5296477" cy="646319"/>
          </a:xfrm>
          <a:prstGeom prst="rect">
            <a:avLst/>
          </a:prstGeom>
          <a:noFill/>
          <a:ln w="9525">
            <a:noFill/>
            <a:miter lim="800000"/>
            <a:headEnd/>
            <a:tailEnd/>
          </a:ln>
        </p:spPr>
        <p:txBody>
          <a:bodyPr lIns="91387" tIns="45693" rIns="91387" bIns="45693">
            <a:prstTxWarp prst="textNoShape">
              <a:avLst/>
            </a:prstTxWarp>
            <a:spAutoFit/>
          </a:bodyPr>
          <a:lstStyle/>
          <a:p>
            <a:pPr defTabSz="914180"/>
            <a:r>
              <a:rPr lang="en-US" sz="1800" b="0" dirty="0">
                <a:solidFill>
                  <a:srgbClr val="000000"/>
                </a:solidFill>
                <a:latin typeface="Times New Roman" pitchFamily="-65" charset="0"/>
              </a:rPr>
              <a:t>Page B26 from Charles Darwin’s  (1809-1882) notebook (1837/38)</a:t>
            </a:r>
          </a:p>
        </p:txBody>
      </p:sp>
      <p:sp>
        <p:nvSpPr>
          <p:cNvPr id="1145862" name="Rectangle 6"/>
          <p:cNvSpPr>
            <a:spLocks noChangeArrowheads="1"/>
          </p:cNvSpPr>
          <p:nvPr/>
        </p:nvSpPr>
        <p:spPr bwMode="auto">
          <a:xfrm>
            <a:off x="3392925" y="1224247"/>
            <a:ext cx="5469659" cy="830985"/>
          </a:xfrm>
          <a:prstGeom prst="rect">
            <a:avLst/>
          </a:prstGeom>
          <a:solidFill>
            <a:schemeClr val="accent2">
              <a:lumMod val="20000"/>
              <a:lumOff val="80000"/>
            </a:schemeClr>
          </a:solidFill>
          <a:ln w="6350">
            <a:solidFill>
              <a:schemeClr val="tx1"/>
            </a:solidFill>
            <a:miter lim="800000"/>
            <a:headEnd/>
            <a:tailEnd/>
          </a:ln>
          <a:effectLst>
            <a:outerShdw blurRad="63500" dist="38099" dir="2700000" algn="ctr" rotWithShape="0">
              <a:schemeClr val="bg2">
                <a:alpha val="74998"/>
              </a:schemeClr>
            </a:outerShdw>
          </a:effectLst>
        </p:spPr>
        <p:txBody>
          <a:bodyPr lIns="91387" tIns="45693" rIns="91387" bIns="45693">
            <a:prstTxWarp prst="textNoShape">
              <a:avLst/>
            </a:prstTxWarp>
            <a:spAutoFit/>
          </a:bodyPr>
          <a:lstStyle/>
          <a:p>
            <a:pPr defTabSz="914180">
              <a:defRPr/>
            </a:pPr>
            <a:r>
              <a:rPr lang="en-US" b="0" i="1" dirty="0">
                <a:solidFill>
                  <a:srgbClr val="000000"/>
                </a:solidFill>
                <a:latin typeface="Times New Roman" pitchFamily="-108" charset="0"/>
              </a:rPr>
              <a:t>“The tree of life should perhaps be called the coral of life, base of branches dead” </a:t>
            </a:r>
            <a:endParaRPr lang="en-US" sz="1600" b="0" i="1" dirty="0">
              <a:solidFill>
                <a:srgbClr val="000000"/>
              </a:solidFill>
              <a:latin typeface="Times New Roman" pitchFamily="-108" charset="0"/>
            </a:endParaRPr>
          </a:p>
        </p:txBody>
      </p:sp>
      <p:pic>
        <p:nvPicPr>
          <p:cNvPr id="1145863" name="Picture 7" descr="Darwin script Coral of Life"/>
          <p:cNvPicPr>
            <a:picLocks noChangeAspect="1" noChangeArrowheads="1"/>
          </p:cNvPicPr>
          <p:nvPr/>
        </p:nvPicPr>
        <p:blipFill>
          <a:blip r:embed="rId4"/>
          <a:srcRect/>
          <a:stretch>
            <a:fillRect/>
          </a:stretch>
        </p:blipFill>
        <p:spPr bwMode="auto">
          <a:xfrm>
            <a:off x="4026477" y="2241177"/>
            <a:ext cx="4064000" cy="3794592"/>
          </a:xfrm>
          <a:prstGeom prst="rect">
            <a:avLst/>
          </a:prstGeom>
          <a:noFill/>
          <a:ln>
            <a:solidFill>
              <a:schemeClr val="accent2">
                <a:lumMod val="20000"/>
                <a:lumOff val="80000"/>
              </a:schemeClr>
            </a:solidFill>
          </a:ln>
          <a:effectLst>
            <a:glow rad="63500">
              <a:schemeClr val="accent2">
                <a:alpha val="75000"/>
              </a:schemeClr>
            </a:glow>
            <a:outerShdw blurRad="50800" dist="38100" dir="2700000" algn="br">
              <a:srgbClr val="000000">
                <a:alpha val="43000"/>
              </a:srgbClr>
            </a:outerShdw>
          </a:effectLst>
        </p:spPr>
      </p:pic>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018" name="Picture 9"/>
          <p:cNvPicPr>
            <a:picLocks noChangeAspect="1"/>
          </p:cNvPicPr>
          <p:nvPr/>
        </p:nvPicPr>
        <p:blipFill>
          <a:blip r:embed="rId3"/>
          <a:srcRect/>
          <a:stretch>
            <a:fillRect/>
          </a:stretch>
        </p:blipFill>
        <p:spPr bwMode="auto">
          <a:xfrm>
            <a:off x="242455" y="875460"/>
            <a:ext cx="5588000" cy="5495084"/>
          </a:xfrm>
          <a:prstGeom prst="rect">
            <a:avLst/>
          </a:prstGeom>
          <a:noFill/>
          <a:ln w="9525">
            <a:noFill/>
            <a:miter lim="800000"/>
            <a:headEnd/>
            <a:tailEnd/>
          </a:ln>
        </p:spPr>
      </p:pic>
      <p:sp>
        <p:nvSpPr>
          <p:cNvPr id="86019" name="Rectangle 4"/>
          <p:cNvSpPr>
            <a:spLocks noGrp="1" noChangeArrowheads="1"/>
          </p:cNvSpPr>
          <p:nvPr>
            <p:ph type="title"/>
          </p:nvPr>
        </p:nvSpPr>
        <p:spPr>
          <a:xfrm>
            <a:off x="1565855" y="4"/>
            <a:ext cx="6146511" cy="774607"/>
          </a:xfrm>
        </p:spPr>
        <p:txBody>
          <a:bodyPr/>
          <a:lstStyle/>
          <a:p>
            <a:pPr eaLnBrk="1" hangingPunct="1"/>
            <a:r>
              <a:rPr lang="en-US">
                <a:ea typeface="ＭＳ Ｐゴシック" pitchFamily="-65" charset="-128"/>
                <a:cs typeface="ＭＳ Ｐゴシック" pitchFamily="-65" charset="-128"/>
              </a:rPr>
              <a:t>Which Type of Coral ? </a:t>
            </a:r>
          </a:p>
        </p:txBody>
      </p:sp>
      <p:pic>
        <p:nvPicPr>
          <p:cNvPr id="1191942" name="Picture 6"/>
          <p:cNvPicPr>
            <a:picLocks noChangeAspect="1" noChangeArrowheads="1"/>
          </p:cNvPicPr>
          <p:nvPr/>
        </p:nvPicPr>
        <p:blipFill>
          <a:blip r:embed="rId4"/>
          <a:srcRect/>
          <a:stretch>
            <a:fillRect/>
          </a:stretch>
        </p:blipFill>
        <p:spPr bwMode="auto">
          <a:xfrm>
            <a:off x="5209888" y="2028267"/>
            <a:ext cx="3934114" cy="4090147"/>
          </a:xfrm>
          <a:prstGeom prst="rect">
            <a:avLst/>
          </a:prstGeom>
          <a:noFill/>
          <a:ln w="9525">
            <a:noFill/>
            <a:miter lim="800000"/>
            <a:headEnd/>
            <a:tailEnd/>
          </a:ln>
          <a:effectLst>
            <a:outerShdw blurRad="63500" dist="35921" dir="2700000" algn="ctr" rotWithShape="0">
              <a:schemeClr val="bg2"/>
            </a:outerShdw>
          </a:effectLst>
        </p:spPr>
      </p:pic>
      <p:pic>
        <p:nvPicPr>
          <p:cNvPr id="1191943" name="Picture 7" descr="Coral_stained_hg"/>
          <p:cNvPicPr>
            <a:picLocks noChangeAspect="1" noChangeArrowheads="1"/>
          </p:cNvPicPr>
          <p:nvPr/>
        </p:nvPicPr>
        <p:blipFill>
          <a:blip r:embed="rId5"/>
          <a:srcRect/>
          <a:stretch>
            <a:fillRect/>
          </a:stretch>
        </p:blipFill>
        <p:spPr bwMode="auto">
          <a:xfrm>
            <a:off x="2444755" y="3464023"/>
            <a:ext cx="4062557" cy="3382775"/>
          </a:xfrm>
          <a:prstGeom prst="rect">
            <a:avLst/>
          </a:prstGeom>
          <a:noFill/>
          <a:effectLst>
            <a:outerShdw blurRad="63500" dist="38099" dir="2700000" algn="ctr" rotWithShape="0">
              <a:srgbClr val="000000">
                <a:alpha val="74998"/>
              </a:srgbClr>
            </a:outerShdw>
          </a:effectLst>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 y="0"/>
            <a:ext cx="8458489" cy="1143000"/>
          </a:xfrm>
        </p:spPr>
        <p:txBody>
          <a:bodyPr/>
          <a:lstStyle/>
          <a:p>
            <a:pPr algn="l" eaLnBrk="1" hangingPunct="1"/>
            <a:r>
              <a:rPr lang="en-US" sz="3200" dirty="0">
                <a:ea typeface="ＭＳ Ｐゴシック" pitchFamily="-65" charset="-128"/>
                <a:cs typeface="ＭＳ Ｐゴシック" pitchFamily="-65" charset="-128"/>
              </a:rPr>
              <a:t>Darwin’s Coral a Red Algae?</a:t>
            </a:r>
            <a:r>
              <a:rPr lang="en-US" dirty="0">
                <a:ea typeface="ＭＳ Ｐゴシック" pitchFamily="-65" charset="-128"/>
                <a:cs typeface="ＭＳ Ｐゴシック" pitchFamily="-65" charset="-128"/>
              </a:rPr>
              <a:t/>
            </a:r>
            <a:br>
              <a:rPr lang="en-US" dirty="0">
                <a:ea typeface="ＭＳ Ｐゴシック" pitchFamily="-65" charset="-128"/>
                <a:cs typeface="ＭＳ Ｐゴシック" pitchFamily="-65" charset="-128"/>
              </a:rPr>
            </a:br>
            <a:r>
              <a:rPr lang="en-US" sz="2200" i="1" dirty="0">
                <a:ea typeface="ＭＳ Ｐゴシック" pitchFamily="-65" charset="-128"/>
                <a:cs typeface="ＭＳ Ｐゴシック" pitchFamily="-65" charset="-128"/>
              </a:rPr>
              <a:t>(</a:t>
            </a:r>
            <a:r>
              <a:rPr lang="en-US" sz="2200" i="1" dirty="0" err="1">
                <a:ea typeface="ＭＳ Ｐゴシック" pitchFamily="-65" charset="-128"/>
                <a:cs typeface="ＭＳ Ｐゴシック" pitchFamily="-65" charset="-128"/>
              </a:rPr>
              <a:t>Bossea</a:t>
            </a:r>
            <a:r>
              <a:rPr lang="en-US" sz="2200" i="1" dirty="0">
                <a:ea typeface="ＭＳ Ｐゴシック" pitchFamily="-65" charset="-128"/>
                <a:cs typeface="ＭＳ Ｐゴシック" pitchFamily="-65" charset="-128"/>
              </a:rPr>
              <a:t> </a:t>
            </a:r>
            <a:r>
              <a:rPr lang="en-US" sz="2200" i="1" dirty="0" err="1">
                <a:ea typeface="ＭＳ Ｐゴシック" pitchFamily="-65" charset="-128"/>
                <a:cs typeface="ＭＳ Ｐゴシック" pitchFamily="-65" charset="-128"/>
              </a:rPr>
              <a:t>orbignyana</a:t>
            </a:r>
            <a:r>
              <a:rPr lang="en-US" sz="2200" i="1" dirty="0">
                <a:ea typeface="ＭＳ Ｐゴシック" pitchFamily="-65" charset="-128"/>
                <a:cs typeface="ＭＳ Ｐゴシック" pitchFamily="-65" charset="-128"/>
              </a:rPr>
              <a:t>)</a:t>
            </a:r>
            <a:endParaRPr lang="en-US" dirty="0">
              <a:ea typeface="ＭＳ Ｐゴシック" pitchFamily="-65" charset="-128"/>
              <a:cs typeface="ＭＳ Ｐゴシック" pitchFamily="-65" charset="-128"/>
            </a:endParaRPr>
          </a:p>
        </p:txBody>
      </p:sp>
      <p:sp>
        <p:nvSpPr>
          <p:cNvPr id="88067" name="Rectangle 3"/>
          <p:cNvSpPr>
            <a:spLocks noChangeArrowheads="1"/>
          </p:cNvSpPr>
          <p:nvPr/>
        </p:nvSpPr>
        <p:spPr bwMode="auto">
          <a:xfrm>
            <a:off x="608065" y="5793447"/>
            <a:ext cx="7723909" cy="661147"/>
          </a:xfrm>
          <a:prstGeom prst="rect">
            <a:avLst/>
          </a:prstGeom>
          <a:noFill/>
          <a:ln w="9525">
            <a:noFill/>
            <a:miter lim="800000"/>
            <a:headEnd/>
            <a:tailEnd/>
          </a:ln>
        </p:spPr>
        <p:txBody>
          <a:bodyPr lIns="91387" tIns="45693" rIns="91387" bIns="45693">
            <a:prstTxWarp prst="textNoShape">
              <a:avLst/>
            </a:prstTxWarp>
          </a:bodyPr>
          <a:lstStyle/>
          <a:p>
            <a:pPr marL="343174" indent="-343174" defTabSz="914180">
              <a:lnSpc>
                <a:spcPct val="80000"/>
              </a:lnSpc>
              <a:spcBef>
                <a:spcPct val="20000"/>
              </a:spcBef>
            </a:pPr>
            <a:r>
              <a:rPr lang="en-US" sz="1600" b="0" dirty="0">
                <a:solidFill>
                  <a:srgbClr val="000000"/>
                </a:solidFill>
                <a:latin typeface="Arial" pitchFamily="-65" charset="0"/>
              </a:rPr>
              <a:t>From </a:t>
            </a:r>
            <a:r>
              <a:rPr lang="en-US" sz="1600" b="0" dirty="0" err="1">
                <a:solidFill>
                  <a:srgbClr val="000000"/>
                </a:solidFill>
                <a:latin typeface="Arial" pitchFamily="-65" charset="0"/>
              </a:rPr>
              <a:t>Florian</a:t>
            </a:r>
            <a:r>
              <a:rPr lang="en-US" sz="1600" b="0" dirty="0">
                <a:solidFill>
                  <a:srgbClr val="000000"/>
                </a:solidFill>
                <a:latin typeface="Arial" pitchFamily="-65" charset="0"/>
              </a:rPr>
              <a:t> </a:t>
            </a:r>
            <a:r>
              <a:rPr lang="en-US" sz="1600" b="0" dirty="0" err="1">
                <a:solidFill>
                  <a:srgbClr val="000000"/>
                </a:solidFill>
                <a:latin typeface="Arial" pitchFamily="-65" charset="0"/>
              </a:rPr>
              <a:t>Maderspacher</a:t>
            </a:r>
            <a:r>
              <a:rPr lang="en-US" sz="1600" b="0" dirty="0">
                <a:solidFill>
                  <a:srgbClr val="000000"/>
                </a:solidFill>
                <a:latin typeface="Arial" pitchFamily="-65" charset="0"/>
              </a:rPr>
              <a:t>: </a:t>
            </a:r>
          </a:p>
          <a:p>
            <a:pPr marL="343174" indent="-343174" defTabSz="914180">
              <a:lnSpc>
                <a:spcPct val="80000"/>
              </a:lnSpc>
              <a:spcBef>
                <a:spcPct val="20000"/>
              </a:spcBef>
            </a:pPr>
            <a:r>
              <a:rPr lang="en-US" sz="1600" b="0" dirty="0">
                <a:solidFill>
                  <a:srgbClr val="000000"/>
                </a:solidFill>
                <a:latin typeface="Arial" pitchFamily="-65" charset="0"/>
              </a:rPr>
              <a:t>“The captivating coral--the origins of early evolutionary imagery.” </a:t>
            </a:r>
          </a:p>
          <a:p>
            <a:pPr marL="343174" indent="-343174" defTabSz="914180">
              <a:lnSpc>
                <a:spcPct val="80000"/>
              </a:lnSpc>
              <a:spcBef>
                <a:spcPct val="20000"/>
              </a:spcBef>
            </a:pPr>
            <a:r>
              <a:rPr lang="en-US" sz="1600" b="0" dirty="0">
                <a:solidFill>
                  <a:srgbClr val="000000"/>
                </a:solidFill>
                <a:latin typeface="Arial" pitchFamily="-65" charset="0"/>
              </a:rPr>
              <a:t>Current Biology 16: R476-8  2006 </a:t>
            </a:r>
            <a:endParaRPr lang="en-US" sz="2000" b="0" dirty="0">
              <a:solidFill>
                <a:srgbClr val="000000"/>
              </a:solidFill>
              <a:latin typeface="Arial" pitchFamily="-65" charset="0"/>
            </a:endParaRPr>
          </a:p>
        </p:txBody>
      </p:sp>
      <p:sp>
        <p:nvSpPr>
          <p:cNvPr id="88068" name="Rectangle 4"/>
          <p:cNvSpPr>
            <a:spLocks noChangeArrowheads="1"/>
          </p:cNvSpPr>
          <p:nvPr/>
        </p:nvSpPr>
        <p:spPr bwMode="auto">
          <a:xfrm>
            <a:off x="584970" y="4236759"/>
            <a:ext cx="7793182" cy="1107941"/>
          </a:xfrm>
          <a:prstGeom prst="rect">
            <a:avLst/>
          </a:prstGeom>
          <a:solidFill>
            <a:schemeClr val="bg1"/>
          </a:solidFill>
          <a:ln w="9525">
            <a:noFill/>
            <a:miter lim="800000"/>
            <a:headEnd/>
            <a:tailEnd/>
          </a:ln>
        </p:spPr>
        <p:txBody>
          <a:bodyPr lIns="91387" tIns="45693" rIns="91387" bIns="45693">
            <a:prstTxWarp prst="textNoShape">
              <a:avLst/>
            </a:prstTxWarp>
            <a:spAutoFit/>
          </a:bodyPr>
          <a:lstStyle/>
          <a:p>
            <a:pPr defTabSz="914180"/>
            <a:r>
              <a:rPr lang="en-US" sz="2200" b="0" dirty="0">
                <a:solidFill>
                  <a:srgbClr val="000014"/>
                </a:solidFill>
                <a:latin typeface="Arial" pitchFamily="-65" charset="0"/>
              </a:rPr>
              <a:t>According to </a:t>
            </a:r>
            <a:r>
              <a:rPr lang="en-US" sz="2200" dirty="0">
                <a:solidFill>
                  <a:srgbClr val="000014"/>
                </a:solidFill>
                <a:latin typeface="Arial" pitchFamily="-65" charset="0"/>
              </a:rPr>
              <a:t>Horst </a:t>
            </a:r>
            <a:r>
              <a:rPr lang="en-US" sz="2200" dirty="0" err="1">
                <a:solidFill>
                  <a:srgbClr val="000014"/>
                </a:solidFill>
                <a:latin typeface="Arial" pitchFamily="-65" charset="0"/>
              </a:rPr>
              <a:t>Bredekamp</a:t>
            </a:r>
            <a:r>
              <a:rPr lang="en-US" sz="2200" b="0" dirty="0">
                <a:solidFill>
                  <a:srgbClr val="000014"/>
                </a:solidFill>
                <a:latin typeface="Arial" pitchFamily="-65" charset="0"/>
              </a:rPr>
              <a:t>, parts of the diagram in Darwin's origin of species (center) may reflect the branching properties of a specimen Darwin collected himself. </a:t>
            </a:r>
            <a:endParaRPr lang="en-US" sz="2200" b="0" dirty="0">
              <a:solidFill>
                <a:srgbClr val="000000"/>
              </a:solidFill>
              <a:latin typeface="Arial" pitchFamily="-65" charset="0"/>
            </a:endParaRPr>
          </a:p>
        </p:txBody>
      </p:sp>
      <p:pic>
        <p:nvPicPr>
          <p:cNvPr id="6" name="Picture 5"/>
          <p:cNvPicPr>
            <a:picLocks noChangeAspect="1"/>
          </p:cNvPicPr>
          <p:nvPr/>
        </p:nvPicPr>
        <p:blipFill>
          <a:blip r:embed="rId3"/>
          <a:stretch>
            <a:fillRect/>
          </a:stretch>
        </p:blipFill>
        <p:spPr>
          <a:xfrm>
            <a:off x="266391" y="1277471"/>
            <a:ext cx="8669795" cy="2762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chemeClr val="bg1">
                <a:tint val="40000"/>
                <a:satMod val="350000"/>
              </a:schemeClr>
            </a:gs>
            <a:gs pos="24000">
              <a:schemeClr val="bg1">
                <a:tint val="45000"/>
                <a:shade val="99000"/>
                <a:satMod val="350000"/>
              </a:schemeClr>
            </a:gs>
            <a:gs pos="100000">
              <a:schemeClr val="accent3">
                <a:lumMod val="8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314614" y="893669"/>
            <a:ext cx="6254750" cy="3170086"/>
          </a:xfrm>
          <a:prstGeom prst="rect">
            <a:avLst/>
          </a:prstGeom>
          <a:noFill/>
          <a:ln w="9525">
            <a:noFill/>
            <a:miter lim="800000"/>
            <a:headEnd/>
            <a:tailEnd/>
          </a:ln>
        </p:spPr>
        <p:txBody>
          <a:bodyPr lIns="91387" tIns="45693" rIns="91387" bIns="45693">
            <a:prstTxWarp prst="textNoShape">
              <a:avLst/>
            </a:prstTxWarp>
            <a:spAutoFit/>
          </a:bodyPr>
          <a:lstStyle/>
          <a:p>
            <a:pPr defTabSz="914180"/>
            <a:r>
              <a:rPr lang="en-US" sz="2500" dirty="0">
                <a:solidFill>
                  <a:srgbClr val="191966"/>
                </a:solidFill>
                <a:latin typeface="Times New Roman" pitchFamily="-65" charset="0"/>
              </a:rPr>
              <a:t>“As buds give rise by growth to fresh buds, and these, if vigorous, branch out and overtop on all sides many a feebler branch, so by generation I believe it has been with the great Tree of Life, which fills with its dead and broken branches the crust of the earth, and covers the surface with its ever-branching and beautiful ramifications.”</a:t>
            </a:r>
          </a:p>
        </p:txBody>
      </p:sp>
      <p:sp>
        <p:nvSpPr>
          <p:cNvPr id="90115" name="Text Box 3"/>
          <p:cNvSpPr txBox="1">
            <a:spLocks noChangeArrowheads="1"/>
          </p:cNvSpPr>
          <p:nvPr/>
        </p:nvSpPr>
        <p:spPr bwMode="auto">
          <a:xfrm>
            <a:off x="355027" y="5464269"/>
            <a:ext cx="8788977" cy="1446495"/>
          </a:xfrm>
          <a:prstGeom prst="rect">
            <a:avLst/>
          </a:prstGeom>
          <a:noFill/>
          <a:ln w="9525">
            <a:noFill/>
            <a:miter lim="800000"/>
            <a:headEnd/>
            <a:tailEnd/>
          </a:ln>
        </p:spPr>
        <p:txBody>
          <a:bodyPr lIns="91387" tIns="45693" rIns="91387" bIns="45693">
            <a:prstTxWarp prst="textNoShape">
              <a:avLst/>
            </a:prstTxWarp>
            <a:spAutoFit/>
          </a:bodyPr>
          <a:lstStyle/>
          <a:p>
            <a:pPr defTabSz="914180"/>
            <a:r>
              <a:rPr lang="en-US" sz="2200" b="0" dirty="0">
                <a:solidFill>
                  <a:srgbClr val="191966"/>
                </a:solidFill>
                <a:latin typeface="Arial" pitchFamily="-65" charset="0"/>
              </a:rPr>
              <a:t>Charles Darwin in </a:t>
            </a:r>
            <a:br>
              <a:rPr lang="en-US" sz="2200" b="0" dirty="0">
                <a:solidFill>
                  <a:srgbClr val="191966"/>
                </a:solidFill>
                <a:latin typeface="Arial" pitchFamily="-65" charset="0"/>
              </a:rPr>
            </a:br>
            <a:r>
              <a:rPr lang="en-US" sz="2200" b="0" dirty="0">
                <a:solidFill>
                  <a:srgbClr val="191966"/>
                </a:solidFill>
                <a:latin typeface="Arial" pitchFamily="-65" charset="0"/>
              </a:rPr>
              <a:t>“On the </a:t>
            </a:r>
            <a:r>
              <a:rPr lang="en-US" sz="2200" dirty="0">
                <a:solidFill>
                  <a:srgbClr val="191966"/>
                </a:solidFill>
                <a:latin typeface="Arial" pitchFamily="-65" charset="0"/>
              </a:rPr>
              <a:t>Origin of Species</a:t>
            </a:r>
            <a:r>
              <a:rPr lang="en-US" sz="2200" b="0" dirty="0">
                <a:solidFill>
                  <a:srgbClr val="191966"/>
                </a:solidFill>
                <a:latin typeface="Arial" pitchFamily="-65" charset="0"/>
              </a:rPr>
              <a:t> by </a:t>
            </a:r>
            <a:r>
              <a:rPr lang="en-US" sz="2200" dirty="0">
                <a:solidFill>
                  <a:srgbClr val="191966"/>
                </a:solidFill>
                <a:latin typeface="Arial" pitchFamily="-65" charset="0"/>
              </a:rPr>
              <a:t>Means of Natural Selection</a:t>
            </a:r>
            <a:r>
              <a:rPr lang="en-US" sz="2200" b="0" dirty="0">
                <a:solidFill>
                  <a:srgbClr val="191966"/>
                </a:solidFill>
                <a:latin typeface="Arial" pitchFamily="-65" charset="0"/>
              </a:rPr>
              <a:t> or the </a:t>
            </a:r>
            <a:r>
              <a:rPr lang="en-US" sz="2200" dirty="0">
                <a:solidFill>
                  <a:srgbClr val="191966"/>
                </a:solidFill>
                <a:latin typeface="Arial" pitchFamily="-65" charset="0"/>
              </a:rPr>
              <a:t>Preservation of </a:t>
            </a:r>
            <a:r>
              <a:rPr lang="en-US" sz="2200" dirty="0" err="1">
                <a:solidFill>
                  <a:srgbClr val="191966"/>
                </a:solidFill>
                <a:latin typeface="Arial" pitchFamily="-65" charset="0"/>
              </a:rPr>
              <a:t>Favoured</a:t>
            </a:r>
            <a:r>
              <a:rPr lang="en-US" sz="2200" dirty="0">
                <a:solidFill>
                  <a:srgbClr val="191966"/>
                </a:solidFill>
                <a:latin typeface="Arial" pitchFamily="-65" charset="0"/>
              </a:rPr>
              <a:t> Races in the Struggle for Life</a:t>
            </a:r>
            <a:r>
              <a:rPr lang="en-US" sz="2200" b="0" dirty="0">
                <a:solidFill>
                  <a:srgbClr val="191966"/>
                </a:solidFill>
                <a:latin typeface="Arial" pitchFamily="-65" charset="0"/>
              </a:rPr>
              <a:t>”, </a:t>
            </a:r>
            <a:br>
              <a:rPr lang="en-US" sz="2200" b="0" dirty="0">
                <a:solidFill>
                  <a:srgbClr val="191966"/>
                </a:solidFill>
                <a:latin typeface="Arial" pitchFamily="-65" charset="0"/>
              </a:rPr>
            </a:br>
            <a:r>
              <a:rPr lang="en-US" sz="2200" b="0" dirty="0" err="1">
                <a:solidFill>
                  <a:srgbClr val="191966"/>
                </a:solidFill>
                <a:latin typeface="Arial" pitchFamily="-65" charset="0"/>
              </a:rPr>
              <a:t>p</a:t>
            </a:r>
            <a:r>
              <a:rPr lang="en-US" sz="2200" b="0" dirty="0">
                <a:solidFill>
                  <a:srgbClr val="191966"/>
                </a:solidFill>
                <a:latin typeface="Arial" pitchFamily="-65" charset="0"/>
              </a:rPr>
              <a:t> 162 ff, London, John Murray, 1859</a:t>
            </a:r>
          </a:p>
        </p:txBody>
      </p:sp>
      <p:pic>
        <p:nvPicPr>
          <p:cNvPr id="90116" name="Picture 3"/>
          <p:cNvPicPr>
            <a:picLocks noChangeAspect="1"/>
          </p:cNvPicPr>
          <p:nvPr/>
        </p:nvPicPr>
        <p:blipFill>
          <a:blip r:embed="rId2"/>
          <a:srcRect/>
          <a:stretch>
            <a:fillRect/>
          </a:stretch>
        </p:blipFill>
        <p:spPr bwMode="auto">
          <a:xfrm>
            <a:off x="6846454" y="224117"/>
            <a:ext cx="2037773" cy="4426324"/>
          </a:xfrm>
          <a:prstGeom prst="rect">
            <a:avLst/>
          </a:prstGeom>
          <a:noFill/>
          <a:ln w="9525">
            <a:noFill/>
            <a:miter lim="800000"/>
            <a:headEnd/>
            <a:tailEnd/>
          </a:ln>
        </p:spPr>
      </p:pic>
      <p:pic>
        <p:nvPicPr>
          <p:cNvPr id="90117" name="Picture 4"/>
          <p:cNvPicPr>
            <a:picLocks noChangeAspect="1"/>
          </p:cNvPicPr>
          <p:nvPr/>
        </p:nvPicPr>
        <p:blipFill>
          <a:blip r:embed="rId3"/>
          <a:srcRect/>
          <a:stretch>
            <a:fillRect/>
          </a:stretch>
        </p:blipFill>
        <p:spPr bwMode="auto">
          <a:xfrm>
            <a:off x="6834909" y="4658846"/>
            <a:ext cx="2066636" cy="1145801"/>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1">
          <a:gsLst>
            <a:gs pos="0">
              <a:schemeClr val="bg1">
                <a:tint val="40000"/>
                <a:satMod val="350000"/>
              </a:schemeClr>
            </a:gs>
            <a:gs pos="40000">
              <a:schemeClr val="bg1">
                <a:tint val="45000"/>
                <a:shade val="99000"/>
                <a:satMod val="350000"/>
              </a:schemeClr>
            </a:gs>
            <a:gs pos="100000">
              <a:schemeClr val="accent3">
                <a:lumMod val="6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496455" y="445438"/>
            <a:ext cx="3937000" cy="519673"/>
          </a:xfrm>
          <a:prstGeom prst="rect">
            <a:avLst/>
          </a:prstGeom>
          <a:noFill/>
          <a:ln w="9525">
            <a:noFill/>
            <a:miter lim="800000"/>
            <a:headEnd/>
            <a:tailEnd/>
          </a:ln>
        </p:spPr>
        <p:txBody>
          <a:bodyPr wrap="none" lIns="91387" tIns="45693" rIns="91387" bIns="45693">
            <a:prstTxWarp prst="textNoShape">
              <a:avLst/>
            </a:prstTxWarp>
            <a:spAutoFit/>
          </a:bodyPr>
          <a:lstStyle/>
          <a:p>
            <a:r>
              <a:rPr lang="en-US" sz="2800" b="0" dirty="0">
                <a:solidFill>
                  <a:srgbClr val="800000"/>
                </a:solidFill>
                <a:latin typeface="Arial" pitchFamily="-65" charset="0"/>
              </a:rPr>
              <a:t>THE POTATO OF LIFE</a:t>
            </a:r>
            <a:endParaRPr lang="en-US" sz="2200" b="0" dirty="0">
              <a:solidFill>
                <a:srgbClr val="800000"/>
              </a:solidFill>
              <a:latin typeface="Arial" pitchFamily="-65" charset="0"/>
            </a:endParaRPr>
          </a:p>
        </p:txBody>
      </p:sp>
      <p:pic>
        <p:nvPicPr>
          <p:cNvPr id="91139" name="Picture 3" descr="tubercule"/>
          <p:cNvPicPr>
            <a:picLocks noChangeAspect="1" noChangeArrowheads="1"/>
          </p:cNvPicPr>
          <p:nvPr/>
        </p:nvPicPr>
        <p:blipFill>
          <a:blip r:embed="rId3"/>
          <a:srcRect/>
          <a:stretch>
            <a:fillRect/>
          </a:stretch>
        </p:blipFill>
        <p:spPr bwMode="auto">
          <a:xfrm>
            <a:off x="5049698" y="1329298"/>
            <a:ext cx="2962852" cy="5307386"/>
          </a:xfrm>
          <a:prstGeom prst="rect">
            <a:avLst/>
          </a:prstGeom>
          <a:noFill/>
          <a:ln w="9525">
            <a:noFill/>
            <a:miter lim="800000"/>
            <a:headEnd/>
            <a:tailEnd/>
          </a:ln>
        </p:spPr>
      </p:pic>
      <p:sp>
        <p:nvSpPr>
          <p:cNvPr id="138244" name="Text Box 4"/>
          <p:cNvSpPr txBox="1">
            <a:spLocks noChangeArrowheads="1"/>
          </p:cNvSpPr>
          <p:nvPr/>
        </p:nvSpPr>
        <p:spPr bwMode="auto">
          <a:xfrm>
            <a:off x="7528468" y="979115"/>
            <a:ext cx="1645014" cy="430223"/>
          </a:xfrm>
          <a:prstGeom prst="rect">
            <a:avLst/>
          </a:prstGeom>
          <a:solidFill>
            <a:schemeClr val="accent6">
              <a:lumMod val="20000"/>
              <a:lumOff val="80000"/>
              <a:alpha val="79000"/>
            </a:schemeClr>
          </a:solidFill>
          <a:ln w="9525">
            <a:noFill/>
            <a:miter lim="800000"/>
            <a:headEnd/>
            <a:tailEnd/>
          </a:ln>
          <a:effectLst/>
        </p:spPr>
        <p:txBody>
          <a:bodyPr wrap="none" lIns="91387" tIns="45693" rIns="91387" bIns="45693">
            <a:prstTxWarp prst="textNoShape">
              <a:avLst/>
            </a:prstTxWarp>
            <a:spAutoFit/>
          </a:bodyPr>
          <a:lstStyle/>
          <a:p>
            <a:pPr algn="ctr">
              <a:defRPr/>
            </a:pPr>
            <a:r>
              <a:rPr lang="en-US" sz="2200" b="0" dirty="0">
                <a:solidFill>
                  <a:srgbClr val="400080"/>
                </a:solidFill>
                <a:latin typeface="Arial" pitchFamily="-108" charset="0"/>
              </a:rPr>
              <a:t>Eukaryotes</a:t>
            </a:r>
          </a:p>
        </p:txBody>
      </p:sp>
      <p:sp>
        <p:nvSpPr>
          <p:cNvPr id="138245" name="Rectangle 5"/>
          <p:cNvSpPr>
            <a:spLocks noChangeArrowheads="1"/>
          </p:cNvSpPr>
          <p:nvPr/>
        </p:nvSpPr>
        <p:spPr bwMode="auto">
          <a:xfrm>
            <a:off x="552739" y="1466570"/>
            <a:ext cx="3834534" cy="1446538"/>
          </a:xfrm>
          <a:prstGeom prst="rect">
            <a:avLst/>
          </a:prstGeom>
          <a:solidFill>
            <a:schemeClr val="bg2">
              <a:lumMod val="20000"/>
              <a:lumOff val="80000"/>
            </a:schemeClr>
          </a:solidFill>
          <a:ln w="9525">
            <a:noFill/>
            <a:miter lim="800000"/>
            <a:headEnd/>
            <a:tailEnd/>
          </a:ln>
          <a:effectLst/>
        </p:spPr>
        <p:txBody>
          <a:bodyPr lIns="91387" tIns="45693" rIns="91387" bIns="45693">
            <a:prstTxWarp prst="textNoShape">
              <a:avLst/>
            </a:prstTxWarp>
            <a:spAutoFit/>
          </a:bodyPr>
          <a:lstStyle/>
          <a:p>
            <a:pPr>
              <a:defRPr/>
            </a:pPr>
            <a:r>
              <a:rPr lang="en-US" sz="2200" b="0" dirty="0">
                <a:solidFill>
                  <a:srgbClr val="000000"/>
                </a:solidFill>
                <a:latin typeface="Arial" pitchFamily="-108" charset="0"/>
              </a:rPr>
              <a:t>Successive independent crystallization of the three domains of life from a population of pre-cells </a:t>
            </a:r>
          </a:p>
        </p:txBody>
      </p:sp>
      <p:sp>
        <p:nvSpPr>
          <p:cNvPr id="138246" name="Text Box 6"/>
          <p:cNvSpPr txBox="1">
            <a:spLocks noChangeArrowheads="1"/>
          </p:cNvSpPr>
          <p:nvPr/>
        </p:nvSpPr>
        <p:spPr bwMode="auto">
          <a:xfrm>
            <a:off x="6282323" y="876861"/>
            <a:ext cx="1272584" cy="430223"/>
          </a:xfrm>
          <a:prstGeom prst="rect">
            <a:avLst/>
          </a:prstGeom>
          <a:solidFill>
            <a:schemeClr val="accent6">
              <a:lumMod val="20000"/>
              <a:lumOff val="80000"/>
              <a:alpha val="79000"/>
            </a:schemeClr>
          </a:solidFill>
          <a:ln w="9525">
            <a:noFill/>
            <a:miter lim="800000"/>
            <a:headEnd/>
            <a:tailEnd/>
          </a:ln>
          <a:effectLst/>
        </p:spPr>
        <p:txBody>
          <a:bodyPr wrap="none" lIns="91387" tIns="45693" rIns="91387" bIns="45693">
            <a:prstTxWarp prst="textNoShape">
              <a:avLst/>
            </a:prstTxWarp>
            <a:spAutoFit/>
          </a:bodyPr>
          <a:lstStyle/>
          <a:p>
            <a:pPr algn="ctr">
              <a:defRPr/>
            </a:pPr>
            <a:r>
              <a:rPr lang="en-US" sz="2200" b="0" dirty="0">
                <a:solidFill>
                  <a:srgbClr val="400080"/>
                </a:solidFill>
                <a:latin typeface="Arial" pitchFamily="-108" charset="0"/>
              </a:rPr>
              <a:t>Archaea</a:t>
            </a:r>
          </a:p>
        </p:txBody>
      </p:sp>
      <p:sp>
        <p:nvSpPr>
          <p:cNvPr id="138247" name="Text Box 7"/>
          <p:cNvSpPr txBox="1">
            <a:spLocks noChangeArrowheads="1"/>
          </p:cNvSpPr>
          <p:nvPr/>
        </p:nvSpPr>
        <p:spPr bwMode="auto">
          <a:xfrm>
            <a:off x="4880522" y="952504"/>
            <a:ext cx="1256217" cy="430223"/>
          </a:xfrm>
          <a:prstGeom prst="rect">
            <a:avLst/>
          </a:prstGeom>
          <a:solidFill>
            <a:schemeClr val="accent6">
              <a:lumMod val="20000"/>
              <a:lumOff val="80000"/>
              <a:alpha val="79000"/>
            </a:schemeClr>
          </a:solidFill>
          <a:ln w="9525">
            <a:noFill/>
            <a:miter lim="800000"/>
            <a:headEnd/>
            <a:tailEnd/>
          </a:ln>
          <a:effectLst/>
        </p:spPr>
        <p:txBody>
          <a:bodyPr wrap="none" lIns="91387" tIns="45693" rIns="91387" bIns="45693">
            <a:prstTxWarp prst="textNoShape">
              <a:avLst/>
            </a:prstTxWarp>
            <a:spAutoFit/>
          </a:bodyPr>
          <a:lstStyle/>
          <a:p>
            <a:pPr algn="ctr">
              <a:defRPr/>
            </a:pPr>
            <a:r>
              <a:rPr lang="en-US" sz="2200" b="0" dirty="0">
                <a:solidFill>
                  <a:srgbClr val="400080"/>
                </a:solidFill>
                <a:latin typeface="Arial" pitchFamily="-108" charset="0"/>
              </a:rPr>
              <a:t>Bacteria</a:t>
            </a:r>
          </a:p>
        </p:txBody>
      </p:sp>
      <p:sp>
        <p:nvSpPr>
          <p:cNvPr id="138248" name="Text Box 8"/>
          <p:cNvSpPr txBox="1">
            <a:spLocks noChangeArrowheads="1"/>
          </p:cNvSpPr>
          <p:nvPr/>
        </p:nvSpPr>
        <p:spPr bwMode="auto">
          <a:xfrm>
            <a:off x="4585451" y="2256585"/>
            <a:ext cx="1094451" cy="769387"/>
          </a:xfrm>
          <a:prstGeom prst="rect">
            <a:avLst/>
          </a:prstGeom>
          <a:solidFill>
            <a:schemeClr val="accent6">
              <a:lumMod val="20000"/>
              <a:lumOff val="80000"/>
              <a:alpha val="79000"/>
            </a:schemeClr>
          </a:solidFill>
          <a:ln w="9525">
            <a:noFill/>
            <a:miter lim="800000"/>
            <a:headEnd/>
            <a:tailEnd/>
          </a:ln>
          <a:effectLst/>
        </p:spPr>
        <p:txBody>
          <a:bodyPr wrap="none" lIns="91387" tIns="45693" rIns="91387" bIns="45693">
            <a:prstTxWarp prst="textNoShape">
              <a:avLst/>
            </a:prstTxWarp>
            <a:spAutoFit/>
          </a:bodyPr>
          <a:lstStyle/>
          <a:p>
            <a:pPr algn="ctr">
              <a:defRPr/>
            </a:pPr>
            <a:r>
              <a:rPr lang="en-US" sz="2200" b="0" dirty="0">
                <a:solidFill>
                  <a:srgbClr val="400080"/>
                </a:solidFill>
                <a:latin typeface="Arial" pitchFamily="-108" charset="0"/>
              </a:rPr>
              <a:t>extinct </a:t>
            </a:r>
          </a:p>
          <a:p>
            <a:pPr algn="ctr">
              <a:defRPr/>
            </a:pPr>
            <a:r>
              <a:rPr lang="en-US" sz="2200" b="0" dirty="0">
                <a:solidFill>
                  <a:srgbClr val="400080"/>
                </a:solidFill>
                <a:latin typeface="Arial" pitchFamily="-108" charset="0"/>
              </a:rPr>
              <a:t>lineage</a:t>
            </a:r>
          </a:p>
        </p:txBody>
      </p:sp>
      <p:sp>
        <p:nvSpPr>
          <p:cNvPr id="91145" name="Line 9"/>
          <p:cNvSpPr>
            <a:spLocks noChangeShapeType="1"/>
          </p:cNvSpPr>
          <p:nvPr/>
        </p:nvSpPr>
        <p:spPr bwMode="auto">
          <a:xfrm flipH="1">
            <a:off x="7146637" y="1333500"/>
            <a:ext cx="57727" cy="381000"/>
          </a:xfrm>
          <a:prstGeom prst="line">
            <a:avLst/>
          </a:prstGeom>
          <a:noFill/>
          <a:ln w="57150">
            <a:solidFill>
              <a:srgbClr val="FFFFFF"/>
            </a:solidFill>
            <a:round/>
            <a:headEnd/>
            <a:tailEnd type="triangle" w="med" len="med"/>
          </a:ln>
        </p:spPr>
        <p:txBody>
          <a:bodyPr wrap="none" lIns="91387" tIns="45693" rIns="91387" bIns="45693" anchor="ctr">
            <a:prstTxWarp prst="textNoShape">
              <a:avLst/>
            </a:prstTxWarp>
          </a:bodyPr>
          <a:lstStyle/>
          <a:p>
            <a:endParaRPr lang="en-US" sz="2200" b="0" dirty="0">
              <a:solidFill>
                <a:srgbClr val="000000"/>
              </a:solidFill>
              <a:latin typeface="Arial" pitchFamily="-65" charset="0"/>
            </a:endParaRPr>
          </a:p>
        </p:txBody>
      </p:sp>
      <p:sp>
        <p:nvSpPr>
          <p:cNvPr id="91146" name="Line 10"/>
          <p:cNvSpPr>
            <a:spLocks noChangeShapeType="1"/>
          </p:cNvSpPr>
          <p:nvPr/>
        </p:nvSpPr>
        <p:spPr bwMode="auto">
          <a:xfrm>
            <a:off x="5957457" y="1322297"/>
            <a:ext cx="692727" cy="616324"/>
          </a:xfrm>
          <a:prstGeom prst="line">
            <a:avLst/>
          </a:prstGeom>
          <a:noFill/>
          <a:ln w="57150">
            <a:solidFill>
              <a:srgbClr val="FFFFFF"/>
            </a:solidFill>
            <a:round/>
            <a:headEnd/>
            <a:tailEnd type="triangle" w="med" len="med"/>
          </a:ln>
        </p:spPr>
        <p:txBody>
          <a:bodyPr wrap="none" lIns="91387" tIns="45693" rIns="91387" bIns="45693" anchor="ctr">
            <a:prstTxWarp prst="textNoShape">
              <a:avLst/>
            </a:prstTxWarp>
          </a:bodyPr>
          <a:lstStyle/>
          <a:p>
            <a:endParaRPr lang="en-US" sz="2200" b="0" dirty="0">
              <a:solidFill>
                <a:srgbClr val="000000"/>
              </a:solidFill>
              <a:latin typeface="Arial" pitchFamily="-65" charset="0"/>
            </a:endParaRPr>
          </a:p>
        </p:txBody>
      </p:sp>
      <p:sp>
        <p:nvSpPr>
          <p:cNvPr id="91147" name="Rectangle 11"/>
          <p:cNvSpPr>
            <a:spLocks noChangeArrowheads="1"/>
          </p:cNvSpPr>
          <p:nvPr/>
        </p:nvSpPr>
        <p:spPr bwMode="auto">
          <a:xfrm rot="5400000">
            <a:off x="6859532" y="4212945"/>
            <a:ext cx="2767853" cy="317500"/>
          </a:xfrm>
          <a:prstGeom prst="rect">
            <a:avLst/>
          </a:prstGeom>
          <a:noFill/>
          <a:ln w="9525">
            <a:noFill/>
            <a:miter lim="800000"/>
            <a:headEnd/>
            <a:tailEnd/>
          </a:ln>
        </p:spPr>
        <p:txBody>
          <a:bodyPr wrap="none" lIns="91387" tIns="45693" rIns="91387" bIns="45693">
            <a:prstTxWarp prst="textNoShape">
              <a:avLst/>
            </a:prstTxWarp>
            <a:spAutoFit/>
          </a:bodyPr>
          <a:lstStyle/>
          <a:p>
            <a:r>
              <a:rPr lang="en-US" sz="1400" b="0" dirty="0">
                <a:solidFill>
                  <a:srgbClr val="000000"/>
                </a:solidFill>
                <a:latin typeface="Arial" pitchFamily="-65" charset="0"/>
              </a:rPr>
              <a:t>photo from </a:t>
            </a:r>
            <a:r>
              <a:rPr lang="en-US" sz="1400" b="0" dirty="0" err="1">
                <a:solidFill>
                  <a:srgbClr val="000000"/>
                </a:solidFill>
                <a:latin typeface="Arial" pitchFamily="-65" charset="0"/>
              </a:rPr>
              <a:t>www.sonnentaler.net</a:t>
            </a:r>
            <a:endParaRPr lang="en-US" sz="1400" b="0" dirty="0">
              <a:solidFill>
                <a:srgbClr val="000000"/>
              </a:solidFill>
              <a:latin typeface="Arial" pitchFamily="-65" charset="0"/>
            </a:endParaRPr>
          </a:p>
        </p:txBody>
      </p:sp>
      <p:sp>
        <p:nvSpPr>
          <p:cNvPr id="138252" name="Text Box 12"/>
          <p:cNvSpPr txBox="1">
            <a:spLocks noChangeArrowheads="1"/>
          </p:cNvSpPr>
          <p:nvPr/>
        </p:nvSpPr>
        <p:spPr bwMode="auto">
          <a:xfrm>
            <a:off x="303068" y="4179795"/>
            <a:ext cx="4465205" cy="2523713"/>
          </a:xfrm>
          <a:prstGeom prst="rect">
            <a:avLst/>
          </a:prstGeom>
          <a:solidFill>
            <a:schemeClr val="accent3">
              <a:lumMod val="85000"/>
            </a:schemeClr>
          </a:solidFill>
          <a:ln w="9525">
            <a:solidFill>
              <a:srgbClr val="800000"/>
            </a:solidFill>
            <a:miter lim="800000"/>
            <a:headEnd/>
            <a:tailEnd/>
          </a:ln>
          <a:effectLst/>
        </p:spPr>
        <p:txBody>
          <a:bodyPr lIns="91387" tIns="45693" rIns="91387" bIns="45693">
            <a:prstTxWarp prst="textNoShape">
              <a:avLst/>
            </a:prstTxWarp>
            <a:spAutoFit/>
          </a:bodyPr>
          <a:lstStyle/>
          <a:p>
            <a:pPr>
              <a:defRPr/>
            </a:pPr>
            <a:r>
              <a:rPr lang="en-US" sz="1400" b="0" dirty="0" err="1">
                <a:solidFill>
                  <a:srgbClr val="000000"/>
                </a:solidFill>
                <a:latin typeface="Arial" pitchFamily="-108" charset="0"/>
              </a:rPr>
              <a:t>Glansdorff</a:t>
            </a:r>
            <a:r>
              <a:rPr lang="en-US" sz="1400" b="0" dirty="0">
                <a:solidFill>
                  <a:srgbClr val="000000"/>
                </a:solidFill>
                <a:latin typeface="Arial" pitchFamily="-108" charset="0"/>
              </a:rPr>
              <a:t> N, </a:t>
            </a:r>
            <a:r>
              <a:rPr lang="en-US" sz="1400" b="0" dirty="0" err="1">
                <a:solidFill>
                  <a:srgbClr val="000000"/>
                </a:solidFill>
                <a:latin typeface="Arial" pitchFamily="-108" charset="0"/>
              </a:rPr>
              <a:t>Xu</a:t>
            </a:r>
            <a:r>
              <a:rPr lang="en-US" sz="1400" b="0" dirty="0">
                <a:solidFill>
                  <a:srgbClr val="000000"/>
                </a:solidFill>
                <a:latin typeface="Arial" pitchFamily="-108" charset="0"/>
              </a:rPr>
              <a:t> Y, </a:t>
            </a:r>
            <a:r>
              <a:rPr lang="en-US" sz="1400" b="0" dirty="0" err="1">
                <a:solidFill>
                  <a:srgbClr val="000000"/>
                </a:solidFill>
                <a:latin typeface="Arial" pitchFamily="-108" charset="0"/>
              </a:rPr>
              <a:t>Labedan</a:t>
            </a:r>
            <a:r>
              <a:rPr lang="en-US" sz="1400" b="0" dirty="0">
                <a:solidFill>
                  <a:srgbClr val="000000"/>
                </a:solidFill>
                <a:latin typeface="Arial" pitchFamily="-108" charset="0"/>
              </a:rPr>
              <a:t> B: </a:t>
            </a:r>
            <a:r>
              <a:rPr lang="en-US" sz="1400" b="0" i="1" dirty="0">
                <a:solidFill>
                  <a:srgbClr val="000000"/>
                </a:solidFill>
                <a:latin typeface="Arial" pitchFamily="-108" charset="0"/>
              </a:rPr>
              <a:t>The Last Universal Common Ancestor: emergence, constitution and genetic legacy of an elusive forerunner. </a:t>
            </a:r>
            <a:r>
              <a:rPr lang="en-US" sz="1400" b="0" dirty="0">
                <a:solidFill>
                  <a:srgbClr val="000000"/>
                </a:solidFill>
                <a:latin typeface="Arial" pitchFamily="-108" charset="0"/>
              </a:rPr>
              <a:t/>
            </a:r>
            <a:br>
              <a:rPr lang="en-US" sz="1400" b="0" dirty="0">
                <a:solidFill>
                  <a:srgbClr val="000000"/>
                </a:solidFill>
                <a:latin typeface="Arial" pitchFamily="-108" charset="0"/>
              </a:rPr>
            </a:br>
            <a:r>
              <a:rPr lang="en-US" sz="1400" b="0" i="1" dirty="0" err="1">
                <a:solidFill>
                  <a:srgbClr val="000000"/>
                </a:solidFill>
                <a:latin typeface="Arial" pitchFamily="-108" charset="0"/>
              </a:rPr>
              <a:t>Biol</a:t>
            </a:r>
            <a:r>
              <a:rPr lang="en-US" sz="1400" b="0" i="1" dirty="0">
                <a:solidFill>
                  <a:srgbClr val="000000"/>
                </a:solidFill>
                <a:latin typeface="Arial" pitchFamily="-108" charset="0"/>
              </a:rPr>
              <a:t> Direct </a:t>
            </a:r>
            <a:r>
              <a:rPr lang="en-US" sz="1400" b="0" dirty="0">
                <a:solidFill>
                  <a:srgbClr val="000000"/>
                </a:solidFill>
                <a:latin typeface="Arial" pitchFamily="-108" charset="0"/>
              </a:rPr>
              <a:t>2008, </a:t>
            </a:r>
            <a:r>
              <a:rPr lang="en-US" sz="1400" dirty="0">
                <a:solidFill>
                  <a:srgbClr val="000000"/>
                </a:solidFill>
                <a:latin typeface="Arial" pitchFamily="-108" charset="0"/>
              </a:rPr>
              <a:t>3</a:t>
            </a:r>
            <a:r>
              <a:rPr lang="en-US" sz="1400" b="0" dirty="0">
                <a:solidFill>
                  <a:srgbClr val="000000"/>
                </a:solidFill>
                <a:latin typeface="Arial" pitchFamily="-108" charset="0"/>
              </a:rPr>
              <a:t>:29. </a:t>
            </a:r>
            <a:br>
              <a:rPr lang="en-US" sz="1400" b="0" dirty="0">
                <a:solidFill>
                  <a:srgbClr val="000000"/>
                </a:solidFill>
                <a:latin typeface="Arial" pitchFamily="-108" charset="0"/>
              </a:rPr>
            </a:br>
            <a:endParaRPr lang="en-US" sz="1400" b="0" dirty="0">
              <a:solidFill>
                <a:srgbClr val="000000"/>
              </a:solidFill>
              <a:latin typeface="Arial" pitchFamily="-108" charset="0"/>
            </a:endParaRPr>
          </a:p>
          <a:p>
            <a:pPr>
              <a:defRPr/>
            </a:pPr>
            <a:r>
              <a:rPr lang="en-US" sz="1400" b="0" dirty="0" err="1">
                <a:solidFill>
                  <a:srgbClr val="000000"/>
                </a:solidFill>
                <a:latin typeface="Arial" pitchFamily="-108" charset="0"/>
              </a:rPr>
              <a:t>Kandler</a:t>
            </a:r>
            <a:r>
              <a:rPr lang="en-US" sz="1400" b="0" dirty="0">
                <a:solidFill>
                  <a:srgbClr val="000000"/>
                </a:solidFill>
                <a:latin typeface="Arial" pitchFamily="-108" charset="0"/>
              </a:rPr>
              <a:t> O (1994) </a:t>
            </a:r>
            <a:r>
              <a:rPr lang="en-US" sz="1400" b="0" i="1" dirty="0">
                <a:solidFill>
                  <a:srgbClr val="000000"/>
                </a:solidFill>
                <a:latin typeface="Arial" pitchFamily="-108" charset="0"/>
              </a:rPr>
              <a:t>The early diversification of life</a:t>
            </a:r>
            <a:r>
              <a:rPr lang="en-US" sz="1400" b="0" dirty="0">
                <a:solidFill>
                  <a:srgbClr val="000000"/>
                </a:solidFill>
                <a:latin typeface="Arial" pitchFamily="-108" charset="0"/>
              </a:rPr>
              <a:t>. In </a:t>
            </a:r>
            <a:r>
              <a:rPr lang="en-US" sz="1400" b="0" i="1" dirty="0">
                <a:solidFill>
                  <a:srgbClr val="000000"/>
                </a:solidFill>
                <a:latin typeface="Arial" pitchFamily="-108" charset="0"/>
              </a:rPr>
              <a:t>Early Life on Earth,</a:t>
            </a:r>
            <a:r>
              <a:rPr lang="en-US" sz="1400" b="0" dirty="0">
                <a:solidFill>
                  <a:srgbClr val="000000"/>
                </a:solidFill>
                <a:latin typeface="Arial" pitchFamily="-108" charset="0"/>
              </a:rPr>
              <a:t> </a:t>
            </a:r>
            <a:r>
              <a:rPr lang="en-US" sz="1400" b="0" i="1" dirty="0">
                <a:solidFill>
                  <a:srgbClr val="000000"/>
                </a:solidFill>
                <a:latin typeface="Arial" pitchFamily="-108" charset="0"/>
              </a:rPr>
              <a:t>Nobel Symposium</a:t>
            </a:r>
            <a:r>
              <a:rPr lang="en-US" sz="1400" b="0" dirty="0">
                <a:solidFill>
                  <a:srgbClr val="000000"/>
                </a:solidFill>
                <a:latin typeface="Arial" pitchFamily="-108" charset="0"/>
              </a:rPr>
              <a:t>, vol. 84, pp. 152-509: Columbia Univ. Press.</a:t>
            </a:r>
          </a:p>
          <a:p>
            <a:pPr>
              <a:defRPr/>
            </a:pPr>
            <a:r>
              <a:rPr lang="en-US" sz="1400" b="0" dirty="0">
                <a:solidFill>
                  <a:srgbClr val="000000"/>
                </a:solidFill>
                <a:latin typeface="Arial" pitchFamily="-108" charset="0"/>
              </a:rPr>
              <a:t> </a:t>
            </a:r>
            <a:br>
              <a:rPr lang="en-US" sz="1400" b="0" dirty="0">
                <a:solidFill>
                  <a:srgbClr val="000000"/>
                </a:solidFill>
                <a:latin typeface="Arial" pitchFamily="-108" charset="0"/>
              </a:rPr>
            </a:br>
            <a:r>
              <a:rPr lang="en-US" sz="1400" b="0" dirty="0" err="1">
                <a:solidFill>
                  <a:srgbClr val="000000"/>
                </a:solidFill>
                <a:latin typeface="Arial" pitchFamily="-108" charset="0"/>
              </a:rPr>
              <a:t>Woese</a:t>
            </a:r>
            <a:r>
              <a:rPr lang="en-US" sz="1400" b="0" dirty="0">
                <a:solidFill>
                  <a:srgbClr val="000000"/>
                </a:solidFill>
                <a:latin typeface="Arial" pitchFamily="-108" charset="0"/>
              </a:rPr>
              <a:t> CR (2002) </a:t>
            </a:r>
            <a:r>
              <a:rPr lang="en-US" sz="1400" b="0" i="1" dirty="0">
                <a:solidFill>
                  <a:srgbClr val="000000"/>
                </a:solidFill>
                <a:latin typeface="Arial" pitchFamily="-108" charset="0"/>
              </a:rPr>
              <a:t>On the evolution of cells</a:t>
            </a:r>
            <a:r>
              <a:rPr lang="en-US" sz="1400" b="0" dirty="0">
                <a:solidFill>
                  <a:srgbClr val="000000"/>
                </a:solidFill>
                <a:latin typeface="Arial" pitchFamily="-108" charset="0"/>
              </a:rPr>
              <a:t>. </a:t>
            </a:r>
            <a:r>
              <a:rPr lang="en-US" sz="1400" b="0" i="1" dirty="0">
                <a:solidFill>
                  <a:srgbClr val="000000"/>
                </a:solidFill>
                <a:latin typeface="Arial" pitchFamily="-108" charset="0"/>
              </a:rPr>
              <a:t>PNAS</a:t>
            </a:r>
            <a:r>
              <a:rPr lang="en-US" sz="1400" b="0" dirty="0">
                <a:solidFill>
                  <a:srgbClr val="000000"/>
                </a:solidFill>
                <a:latin typeface="Arial" pitchFamily="-108" charset="0"/>
              </a:rPr>
              <a:t> 99: 8742-7 </a:t>
            </a:r>
            <a:endParaRPr lang="en-US" sz="2200" b="0" dirty="0">
              <a:solidFill>
                <a:srgbClr val="000000"/>
              </a:solidFill>
              <a:latin typeface="Arial" pitchFamily="-108" charset="0"/>
            </a:endParaRPr>
          </a:p>
        </p:txBody>
      </p:sp>
      <p:sp>
        <p:nvSpPr>
          <p:cNvPr id="91149" name="Line 15"/>
          <p:cNvSpPr>
            <a:spLocks noChangeShapeType="1"/>
          </p:cNvSpPr>
          <p:nvPr/>
        </p:nvSpPr>
        <p:spPr bwMode="auto">
          <a:xfrm rot="2687547" flipH="1">
            <a:off x="7878330" y="1397934"/>
            <a:ext cx="60614" cy="801221"/>
          </a:xfrm>
          <a:prstGeom prst="line">
            <a:avLst/>
          </a:prstGeom>
          <a:noFill/>
          <a:ln w="57150">
            <a:solidFill>
              <a:srgbClr val="FFFFFF"/>
            </a:solidFill>
            <a:round/>
            <a:headEnd/>
            <a:tailEnd type="triangle" w="med" len="med"/>
          </a:ln>
        </p:spPr>
        <p:txBody>
          <a:bodyPr wrap="none" lIns="91387" tIns="45693" rIns="91387" bIns="45693" anchor="ctr">
            <a:prstTxWarp prst="textNoShape">
              <a:avLst/>
            </a:prstTxWarp>
          </a:bodyPr>
          <a:lstStyle/>
          <a:p>
            <a:endParaRPr lang="en-US" sz="2200" b="0" dirty="0">
              <a:solidFill>
                <a:srgbClr val="000000"/>
              </a:solidFill>
              <a:latin typeface="Arial" pitchFamily="-65" charset="0"/>
            </a:endParaRPr>
          </a:p>
        </p:txBody>
      </p:sp>
      <p:sp>
        <p:nvSpPr>
          <p:cNvPr id="91150" name="Line 16"/>
          <p:cNvSpPr>
            <a:spLocks noChangeShapeType="1"/>
          </p:cNvSpPr>
          <p:nvPr/>
        </p:nvSpPr>
        <p:spPr bwMode="auto">
          <a:xfrm rot="18375992" flipH="1">
            <a:off x="5158441" y="3012345"/>
            <a:ext cx="224118" cy="329045"/>
          </a:xfrm>
          <a:prstGeom prst="line">
            <a:avLst/>
          </a:prstGeom>
          <a:noFill/>
          <a:ln w="57150">
            <a:solidFill>
              <a:srgbClr val="FFFFFF"/>
            </a:solidFill>
            <a:round/>
            <a:headEnd/>
            <a:tailEnd type="triangle" w="med" len="med"/>
          </a:ln>
        </p:spPr>
        <p:txBody>
          <a:bodyPr wrap="none" lIns="91387" tIns="45693" rIns="91387" bIns="45693" anchor="ctr">
            <a:prstTxWarp prst="textNoShape">
              <a:avLst/>
            </a:prstTxWarp>
          </a:bodyPr>
          <a:lstStyle/>
          <a:p>
            <a:endParaRPr lang="en-US" sz="2200" b="0" dirty="0">
              <a:solidFill>
                <a:srgbClr val="000000"/>
              </a:solidFill>
              <a:latin typeface="Arial" pitchFamily="-65" charset="0"/>
            </a:endParaRP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9922" name="Picture 2" descr="tree1dark"/>
          <p:cNvPicPr>
            <a:picLocks noChangeAspect="1" noChangeArrowheads="1"/>
          </p:cNvPicPr>
          <p:nvPr/>
        </p:nvPicPr>
        <p:blipFill>
          <a:blip r:embed="rId3"/>
          <a:srcRect/>
          <a:stretch>
            <a:fillRect/>
          </a:stretch>
        </p:blipFill>
        <p:spPr bwMode="auto">
          <a:xfrm>
            <a:off x="1063625" y="1095376"/>
            <a:ext cx="6996113" cy="5591175"/>
          </a:xfrm>
          <a:prstGeom prst="rect">
            <a:avLst/>
          </a:prstGeom>
          <a:noFill/>
        </p:spPr>
      </p:pic>
      <p:pic>
        <p:nvPicPr>
          <p:cNvPr id="209923" name="Picture 3" descr="tree1medium"/>
          <p:cNvPicPr>
            <a:picLocks noChangeAspect="1" noChangeArrowheads="1"/>
          </p:cNvPicPr>
          <p:nvPr/>
        </p:nvPicPr>
        <p:blipFill>
          <a:blip r:embed="rId4"/>
          <a:srcRect/>
          <a:stretch>
            <a:fillRect/>
          </a:stretch>
        </p:blipFill>
        <p:spPr bwMode="auto">
          <a:xfrm>
            <a:off x="1052513" y="1084264"/>
            <a:ext cx="7010400" cy="5602287"/>
          </a:xfrm>
          <a:prstGeom prst="rect">
            <a:avLst/>
          </a:prstGeom>
          <a:noFill/>
        </p:spPr>
      </p:pic>
      <p:sp>
        <p:nvSpPr>
          <p:cNvPr id="209924" name="Line 4"/>
          <p:cNvSpPr>
            <a:spLocks noChangeShapeType="1"/>
          </p:cNvSpPr>
          <p:nvPr/>
        </p:nvSpPr>
        <p:spPr bwMode="auto">
          <a:xfrm flipH="1">
            <a:off x="5562600" y="2514600"/>
            <a:ext cx="533400" cy="0"/>
          </a:xfrm>
          <a:prstGeom prst="line">
            <a:avLst/>
          </a:prstGeom>
          <a:noFill/>
          <a:ln w="28575">
            <a:solidFill>
              <a:srgbClr val="FF0000"/>
            </a:solidFill>
            <a:round/>
            <a:headEnd/>
            <a:tailEnd type="triangle" w="med" len="med"/>
          </a:ln>
        </p:spPr>
        <p:txBody>
          <a:bodyPr wrap="none" lIns="91429" tIns="45714" rIns="91429" bIns="45714" anchor="ctr">
            <a:prstTxWarp prst="textNoShape">
              <a:avLst/>
            </a:prstTxWarp>
          </a:bodyPr>
          <a:lstStyle/>
          <a:p>
            <a:endParaRPr lang="en-US" smtClean="0">
              <a:solidFill>
                <a:srgbClr val="000000"/>
              </a:solidFill>
            </a:endParaRPr>
          </a:p>
        </p:txBody>
      </p:sp>
      <p:sp>
        <p:nvSpPr>
          <p:cNvPr id="209925" name="Text Box 5"/>
          <p:cNvSpPr txBox="1">
            <a:spLocks noChangeArrowheads="1"/>
          </p:cNvSpPr>
          <p:nvPr/>
        </p:nvSpPr>
        <p:spPr bwMode="auto">
          <a:xfrm>
            <a:off x="2444750" y="228601"/>
            <a:ext cx="4295395" cy="523208"/>
          </a:xfrm>
          <a:prstGeom prst="rect">
            <a:avLst/>
          </a:prstGeom>
          <a:noFill/>
          <a:ln w="9525">
            <a:noFill/>
            <a:miter lim="800000"/>
            <a:headEnd/>
            <a:tailEnd/>
          </a:ln>
        </p:spPr>
        <p:txBody>
          <a:bodyPr wrap="none" lIns="91429" tIns="45714" rIns="91429" bIns="45714">
            <a:prstTxWarp prst="textNoShape">
              <a:avLst/>
            </a:prstTxWarp>
            <a:spAutoFit/>
          </a:bodyPr>
          <a:lstStyle/>
          <a:p>
            <a:pPr eaLnBrk="0" hangingPunct="0"/>
            <a:r>
              <a:rPr lang="en-US" sz="2800" b="0" dirty="0">
                <a:solidFill>
                  <a:srgbClr val="000000"/>
                </a:solidFill>
                <a:latin typeface="Arial" charset="0"/>
              </a:rPr>
              <a:t>The Coral of Life (Darwin)</a:t>
            </a:r>
            <a:endParaRPr lang="en-US" b="0" dirty="0">
              <a:solidFill>
                <a:srgbClr val="000000"/>
              </a:solidFill>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9923"/>
                                        </p:tgtEl>
                                        <p:attrNameLst>
                                          <p:attrName>style.visibility</p:attrName>
                                        </p:attrNameLst>
                                      </p:cBhvr>
                                      <p:to>
                                        <p:strVal val="visible"/>
                                      </p:to>
                                    </p:set>
                                    <p:animEffect transition="in" filter="dissolve">
                                      <p:cBhvr>
                                        <p:cTn id="7" dur="500"/>
                                        <p:tgtEl>
                                          <p:spTgt spid="2099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99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animBg="1"/>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131763" y="388939"/>
            <a:ext cx="2882900" cy="5835432"/>
          </a:xfrm>
          <a:prstGeom prst="rect">
            <a:avLst/>
          </a:prstGeom>
          <a:noFill/>
          <a:ln w="9525">
            <a:noFill/>
            <a:miter lim="800000"/>
            <a:headEnd/>
            <a:tailEnd/>
          </a:ln>
          <a:effectLst/>
        </p:spPr>
        <p:txBody>
          <a:bodyPr lIns="91429" tIns="45714" rIns="91429" bIns="45714">
            <a:prstTxWarp prst="textNoShape">
              <a:avLst/>
            </a:prstTxWarp>
            <a:spAutoFit/>
          </a:bodyPr>
          <a:lstStyle/>
          <a:p>
            <a:pPr>
              <a:lnSpc>
                <a:spcPct val="130000"/>
              </a:lnSpc>
            </a:pPr>
            <a:r>
              <a:rPr lang="en-US" dirty="0">
                <a:solidFill>
                  <a:srgbClr val="FF0000"/>
                </a:solidFill>
                <a:latin typeface="Arial" charset="0"/>
                <a:ea typeface="Times New Roman" charset="0"/>
                <a:cs typeface="Times New Roman" charset="0"/>
              </a:rPr>
              <a:t>Coalescence</a:t>
            </a:r>
            <a:r>
              <a:rPr lang="en-US" b="0" dirty="0">
                <a:solidFill>
                  <a:srgbClr val="FF0000"/>
                </a:solidFill>
                <a:latin typeface="Arial" charset="0"/>
                <a:ea typeface="Times New Roman" charset="0"/>
                <a:cs typeface="Times New Roman" charset="0"/>
              </a:rPr>
              <a:t> </a:t>
            </a:r>
            <a:r>
              <a:rPr lang="en-US" b="0" dirty="0">
                <a:solidFill>
                  <a:srgbClr val="000000"/>
                </a:solidFill>
                <a:latin typeface="Arial" charset="0"/>
                <a:ea typeface="Times New Roman" charset="0"/>
                <a:cs typeface="Times New Roman" charset="0"/>
              </a:rPr>
              <a:t>– the process of tracing lineages backwards in time to their common ancestors. Every two extant lineages coalesce to their most recent common ancestor.  Eventually, all lineages coalesce to the </a:t>
            </a:r>
            <a:r>
              <a:rPr lang="en-US" b="0" dirty="0" err="1">
                <a:solidFill>
                  <a:srgbClr val="000000"/>
                </a:solidFill>
                <a:latin typeface="Arial" charset="0"/>
                <a:ea typeface="Times New Roman" charset="0"/>
                <a:cs typeface="Times New Roman" charset="0"/>
              </a:rPr>
              <a:t>cenancestor</a:t>
            </a:r>
            <a:r>
              <a:rPr lang="en-US" b="0" dirty="0">
                <a:solidFill>
                  <a:srgbClr val="000000"/>
                </a:solidFill>
                <a:latin typeface="Arial" charset="0"/>
                <a:ea typeface="Times New Roman" charset="0"/>
                <a:cs typeface="Times New Roman" charset="0"/>
              </a:rPr>
              <a:t>.</a:t>
            </a:r>
            <a:r>
              <a:rPr lang="en-US" b="0" dirty="0">
                <a:solidFill>
                  <a:srgbClr val="000000"/>
                </a:solidFill>
                <a:latin typeface="Arial" charset="0"/>
              </a:rPr>
              <a:t> </a:t>
            </a:r>
          </a:p>
        </p:txBody>
      </p:sp>
      <p:pic>
        <p:nvPicPr>
          <p:cNvPr id="211971" name="Picture 3"/>
          <p:cNvPicPr>
            <a:picLocks noChangeAspect="1" noChangeArrowheads="1"/>
          </p:cNvPicPr>
          <p:nvPr/>
        </p:nvPicPr>
        <p:blipFill>
          <a:blip r:embed="rId3"/>
          <a:srcRect/>
          <a:stretch>
            <a:fillRect/>
          </a:stretch>
        </p:blipFill>
        <p:spPr bwMode="auto">
          <a:xfrm>
            <a:off x="3443289" y="287338"/>
            <a:ext cx="5591175" cy="6126162"/>
          </a:xfrm>
          <a:prstGeom prst="rect">
            <a:avLst/>
          </a:prstGeom>
          <a:noFill/>
          <a:ln w="9525">
            <a:noFill/>
            <a:miter lim="800000"/>
            <a:headEnd/>
            <a:tailEnd/>
          </a:ln>
          <a:effectLst/>
        </p:spPr>
      </p:pic>
      <p:sp>
        <p:nvSpPr>
          <p:cNvPr id="211972" name="Line 4"/>
          <p:cNvSpPr>
            <a:spLocks noChangeShapeType="1"/>
          </p:cNvSpPr>
          <p:nvPr/>
        </p:nvSpPr>
        <p:spPr bwMode="auto">
          <a:xfrm>
            <a:off x="8070850" y="3644901"/>
            <a:ext cx="0" cy="2768600"/>
          </a:xfrm>
          <a:prstGeom prst="line">
            <a:avLst/>
          </a:prstGeom>
          <a:noFill/>
          <a:ln w="38100">
            <a:solidFill>
              <a:srgbClr val="000066"/>
            </a:solidFill>
            <a:round/>
            <a:headEnd type="triangle" w="med" len="med"/>
            <a:tailEnd type="triangle" w="med" len="med"/>
          </a:ln>
          <a:effectLst/>
        </p:spPr>
        <p:txBody>
          <a:bodyPr lIns="91429" tIns="45714" rIns="91429" bIns="45714">
            <a:prstTxWarp prst="textNoShape">
              <a:avLst/>
            </a:prstTxWarp>
          </a:bodyPr>
          <a:lstStyle/>
          <a:p>
            <a:endParaRPr lang="en-US" smtClean="0">
              <a:solidFill>
                <a:srgbClr val="000000"/>
              </a:solidFill>
            </a:endParaRPr>
          </a:p>
        </p:txBody>
      </p:sp>
      <p:sp>
        <p:nvSpPr>
          <p:cNvPr id="211973" name="Text Box 5"/>
          <p:cNvSpPr txBox="1">
            <a:spLocks noChangeArrowheads="1"/>
          </p:cNvSpPr>
          <p:nvPr/>
        </p:nvSpPr>
        <p:spPr bwMode="auto">
          <a:xfrm>
            <a:off x="8148639" y="4883151"/>
            <a:ext cx="537017" cy="45739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b="0">
                <a:solidFill>
                  <a:srgbClr val="000000"/>
                </a:solidFill>
                <a:latin typeface="Arial" charset="0"/>
              </a:rPr>
              <a:t>t/2</a:t>
            </a:r>
          </a:p>
        </p:txBody>
      </p:sp>
      <p:sp>
        <p:nvSpPr>
          <p:cNvPr id="211974" name="Text Box 6"/>
          <p:cNvSpPr txBox="1">
            <a:spLocks noChangeArrowheads="1"/>
          </p:cNvSpPr>
          <p:nvPr/>
        </p:nvSpPr>
        <p:spPr bwMode="auto">
          <a:xfrm>
            <a:off x="8072438" y="5367340"/>
            <a:ext cx="1025525" cy="523208"/>
          </a:xfrm>
          <a:prstGeom prst="rect">
            <a:avLst/>
          </a:prstGeom>
          <a:noFill/>
          <a:ln w="9525">
            <a:noFill/>
            <a:miter lim="800000"/>
            <a:headEnd/>
            <a:tailEnd/>
          </a:ln>
          <a:effectLst/>
        </p:spPr>
        <p:txBody>
          <a:bodyPr lIns="91429" tIns="45714" rIns="91429" bIns="45714">
            <a:prstTxWarp prst="textNoShape">
              <a:avLst/>
            </a:prstTxWarp>
            <a:spAutoFit/>
          </a:bodyPr>
          <a:lstStyle/>
          <a:p>
            <a:r>
              <a:rPr lang="en-US" sz="1400" b="0" dirty="0">
                <a:solidFill>
                  <a:srgbClr val="000066"/>
                </a:solidFill>
                <a:latin typeface="Arial" charset="0"/>
              </a:rPr>
              <a:t>(Kingman, </a:t>
            </a:r>
          </a:p>
          <a:p>
            <a:r>
              <a:rPr lang="en-US" sz="1400" b="0" dirty="0">
                <a:solidFill>
                  <a:srgbClr val="000066"/>
                </a:solidFill>
                <a:latin typeface="Arial" charset="0"/>
              </a:rPr>
              <a:t>1982)</a:t>
            </a:r>
          </a:p>
        </p:txBody>
      </p:sp>
      <p:sp>
        <p:nvSpPr>
          <p:cNvPr id="211975" name="Text Box 7"/>
          <p:cNvSpPr txBox="1">
            <a:spLocks noChangeArrowheads="1"/>
          </p:cNvSpPr>
          <p:nvPr/>
        </p:nvSpPr>
        <p:spPr bwMode="auto">
          <a:xfrm>
            <a:off x="3211513" y="6488113"/>
            <a:ext cx="6086373" cy="308028"/>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sz="1400" b="0" dirty="0">
                <a:solidFill>
                  <a:srgbClr val="000000"/>
                </a:solidFill>
                <a:latin typeface="Arial" charset="0"/>
              </a:rPr>
              <a:t>Illustration is from J. </a:t>
            </a:r>
            <a:r>
              <a:rPr lang="en-US" sz="1400" b="0" dirty="0" err="1">
                <a:solidFill>
                  <a:srgbClr val="000000"/>
                </a:solidFill>
                <a:latin typeface="Arial" charset="0"/>
              </a:rPr>
              <a:t>Felsenstein</a:t>
            </a:r>
            <a:r>
              <a:rPr lang="en-US" sz="1400" b="0" dirty="0">
                <a:solidFill>
                  <a:srgbClr val="000000"/>
                </a:solidFill>
                <a:latin typeface="Arial" charset="0"/>
              </a:rPr>
              <a:t>, “Inferring Phylogenies”, </a:t>
            </a:r>
            <a:r>
              <a:rPr lang="en-US" sz="1400" b="0" dirty="0" err="1">
                <a:solidFill>
                  <a:srgbClr val="000000"/>
                </a:solidFill>
                <a:latin typeface="Arial" charset="0"/>
              </a:rPr>
              <a:t>Sinauer</a:t>
            </a:r>
            <a:r>
              <a:rPr lang="en-US" sz="1400" b="0" dirty="0">
                <a:solidFill>
                  <a:srgbClr val="000000"/>
                </a:solidFill>
                <a:latin typeface="Arial" charset="0"/>
              </a:rPr>
              <a:t>, 2003</a:t>
            </a: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0" y="192088"/>
            <a:ext cx="9278938" cy="414337"/>
          </a:xfrm>
        </p:spPr>
        <p:txBody>
          <a:bodyPr/>
          <a:lstStyle/>
          <a:p>
            <a:r>
              <a:rPr lang="en-US" sz="2800" dirty="0"/>
              <a:t>Simulations of organismal evolution by coalescence</a:t>
            </a:r>
          </a:p>
        </p:txBody>
      </p:sp>
      <p:sp>
        <p:nvSpPr>
          <p:cNvPr id="179205" name="Rectangle 5"/>
          <p:cNvSpPr>
            <a:spLocks noChangeArrowheads="1"/>
          </p:cNvSpPr>
          <p:nvPr/>
        </p:nvSpPr>
        <p:spPr bwMode="auto">
          <a:xfrm>
            <a:off x="6465888" y="1000125"/>
            <a:ext cx="2486025" cy="5400675"/>
          </a:xfrm>
          <a:prstGeom prst="rect">
            <a:avLst/>
          </a:prstGeom>
          <a:solidFill>
            <a:srgbClr val="FFFF99"/>
          </a:solidFill>
          <a:ln w="9525">
            <a:solidFill>
              <a:srgbClr val="000000"/>
            </a:solidFill>
            <a:miter lim="800000"/>
            <a:headEnd/>
            <a:tailEnd/>
          </a:ln>
          <a:effectLst/>
        </p:spPr>
        <p:txBody>
          <a:bodyPr>
            <a:prstTxWarp prst="textNoShape">
              <a:avLst/>
            </a:prstTxWarp>
          </a:bodyPr>
          <a:lstStyle/>
          <a:p>
            <a:pPr algn="l">
              <a:buFontTx/>
              <a:buChar char="•"/>
            </a:pPr>
            <a:r>
              <a:rPr lang="en-US" sz="1400">
                <a:solidFill>
                  <a:srgbClr val="000000"/>
                </a:solidFill>
              </a:rPr>
              <a:t>One extinction and one speciation event per generation</a:t>
            </a:r>
          </a:p>
          <a:p>
            <a:pPr algn="l">
              <a:buFontTx/>
              <a:buChar char="•"/>
            </a:pPr>
            <a:endParaRPr lang="en-US" sz="1400">
              <a:solidFill>
                <a:srgbClr val="000000"/>
              </a:solidFill>
            </a:endParaRPr>
          </a:p>
          <a:p>
            <a:pPr algn="l">
              <a:buFontTx/>
              <a:buChar char="•"/>
            </a:pPr>
            <a:r>
              <a:rPr lang="en-US" sz="1400">
                <a:solidFill>
                  <a:srgbClr val="000000"/>
                </a:solidFill>
              </a:rPr>
              <a:t>Horizontal transfer event once in 10 generations</a:t>
            </a:r>
          </a:p>
          <a:p>
            <a:pPr algn="l"/>
            <a:endParaRPr lang="en-US" sz="1400">
              <a:solidFill>
                <a:srgbClr val="000000"/>
              </a:solidFill>
            </a:endParaRPr>
          </a:p>
          <a:p>
            <a:pPr algn="l"/>
            <a:endParaRPr lang="en-US" sz="1400">
              <a:solidFill>
                <a:srgbClr val="000000"/>
              </a:solidFill>
            </a:endParaRPr>
          </a:p>
          <a:p>
            <a:pPr algn="l"/>
            <a:r>
              <a:rPr lang="en-US" sz="1400" b="1">
                <a:solidFill>
                  <a:srgbClr val="FF0000"/>
                </a:solidFill>
              </a:rPr>
              <a:t>RED</a:t>
            </a:r>
            <a:r>
              <a:rPr lang="en-US" sz="1400">
                <a:solidFill>
                  <a:srgbClr val="000000"/>
                </a:solidFill>
              </a:rPr>
              <a:t>: organismal lineages (no HGT)</a:t>
            </a:r>
          </a:p>
          <a:p>
            <a:pPr algn="l"/>
            <a:r>
              <a:rPr lang="en-US" sz="1400" b="1">
                <a:solidFill>
                  <a:schemeClr val="accent2"/>
                </a:solidFill>
              </a:rPr>
              <a:t>BLUE</a:t>
            </a:r>
            <a:r>
              <a:rPr lang="en-US" sz="1400">
                <a:solidFill>
                  <a:srgbClr val="000000"/>
                </a:solidFill>
              </a:rPr>
              <a:t>: molecular lineages (with HGT)</a:t>
            </a:r>
          </a:p>
          <a:p>
            <a:pPr algn="l"/>
            <a:r>
              <a:rPr lang="en-US" sz="1400" b="1">
                <a:solidFill>
                  <a:schemeClr val="bg2"/>
                </a:solidFill>
              </a:rPr>
              <a:t>GRAY</a:t>
            </a:r>
            <a:r>
              <a:rPr lang="en-US" sz="1400">
                <a:solidFill>
                  <a:srgbClr val="000000"/>
                </a:solidFill>
              </a:rPr>
              <a:t>: extinct lineages</a:t>
            </a:r>
          </a:p>
          <a:p>
            <a:pPr algn="l"/>
            <a:endParaRPr lang="en-US" sz="1400">
              <a:solidFill>
                <a:srgbClr val="000000"/>
              </a:solidFill>
            </a:endParaRPr>
          </a:p>
          <a:p>
            <a:pPr algn="l"/>
            <a:endParaRPr lang="en-US" sz="1400">
              <a:solidFill>
                <a:srgbClr val="000000"/>
              </a:solidFill>
            </a:endParaRPr>
          </a:p>
          <a:p>
            <a:pPr algn="l"/>
            <a:r>
              <a:rPr lang="en-US" sz="1400" b="1">
                <a:solidFill>
                  <a:srgbClr val="000000"/>
                </a:solidFill>
              </a:rPr>
              <a:t>RESULTS:</a:t>
            </a:r>
          </a:p>
          <a:p>
            <a:pPr algn="l">
              <a:buFontTx/>
              <a:buChar char="•"/>
            </a:pPr>
            <a:r>
              <a:rPr lang="en-US" sz="1400">
                <a:solidFill>
                  <a:srgbClr val="000000"/>
                </a:solidFill>
              </a:rPr>
              <a:t>Most recent common ancestors are different for organismal and molecular phylogenies</a:t>
            </a:r>
          </a:p>
          <a:p>
            <a:pPr algn="l">
              <a:buFontTx/>
              <a:buChar char="•"/>
            </a:pPr>
            <a:endParaRPr lang="en-US" sz="1400">
              <a:solidFill>
                <a:srgbClr val="000000"/>
              </a:solidFill>
            </a:endParaRPr>
          </a:p>
          <a:p>
            <a:pPr algn="l">
              <a:buFontTx/>
              <a:buChar char="•"/>
            </a:pPr>
            <a:r>
              <a:rPr lang="en-US" sz="1400">
                <a:solidFill>
                  <a:srgbClr val="000000"/>
                </a:solidFill>
              </a:rPr>
              <a:t>Different coalescence times</a:t>
            </a:r>
          </a:p>
          <a:p>
            <a:pPr algn="l">
              <a:buFontTx/>
              <a:buChar char="•"/>
            </a:pPr>
            <a:endParaRPr lang="en-US" sz="1400">
              <a:solidFill>
                <a:srgbClr val="000000"/>
              </a:solidFill>
            </a:endParaRPr>
          </a:p>
          <a:p>
            <a:pPr algn="l">
              <a:buFontTx/>
              <a:buChar char="•"/>
            </a:pPr>
            <a:r>
              <a:rPr lang="en-US" sz="1400">
                <a:solidFill>
                  <a:srgbClr val="000000"/>
                </a:solidFill>
              </a:rPr>
              <a:t>Long coalescence of the last two lineages</a:t>
            </a:r>
          </a:p>
        </p:txBody>
      </p:sp>
      <p:pic>
        <p:nvPicPr>
          <p:cNvPr id="179206" name="Picture 6"/>
          <p:cNvPicPr>
            <a:picLocks noChangeAspect="1" noChangeArrowheads="1"/>
          </p:cNvPicPr>
          <p:nvPr/>
        </p:nvPicPr>
        <p:blipFill>
          <a:blip r:embed="rId3"/>
          <a:srcRect/>
          <a:stretch>
            <a:fillRect/>
          </a:stretch>
        </p:blipFill>
        <p:spPr bwMode="auto">
          <a:xfrm>
            <a:off x="207963" y="1882775"/>
            <a:ext cx="3575050" cy="4789488"/>
          </a:xfrm>
          <a:prstGeom prst="rect">
            <a:avLst/>
          </a:prstGeom>
          <a:noFill/>
          <a:ln w="28575">
            <a:solidFill>
              <a:schemeClr val="hlink"/>
            </a:solidFill>
            <a:miter lim="800000"/>
            <a:headEnd/>
            <a:tailEnd/>
          </a:ln>
          <a:effectLst/>
        </p:spPr>
      </p:pic>
      <p:pic>
        <p:nvPicPr>
          <p:cNvPr id="179207" name="Picture 7"/>
          <p:cNvPicPr>
            <a:picLocks noChangeAspect="1" noChangeArrowheads="1"/>
          </p:cNvPicPr>
          <p:nvPr/>
        </p:nvPicPr>
        <p:blipFill>
          <a:blip r:embed="rId4"/>
          <a:srcRect/>
          <a:stretch>
            <a:fillRect/>
          </a:stretch>
        </p:blipFill>
        <p:spPr bwMode="auto">
          <a:xfrm>
            <a:off x="2970213" y="1157288"/>
            <a:ext cx="3273425" cy="3430587"/>
          </a:xfrm>
          <a:prstGeom prst="rect">
            <a:avLst/>
          </a:prstGeom>
          <a:noFill/>
          <a:ln w="28575">
            <a:solidFill>
              <a:schemeClr val="hlink"/>
            </a:solidFill>
            <a:miter lim="800000"/>
            <a:headEnd/>
            <a:tailEnd/>
          </a:ln>
          <a:effectLst/>
        </p:spPr>
      </p:pic>
    </p:spTree>
  </p:cSld>
  <p:clrMapOvr>
    <a:masterClrMapping/>
  </p:clrMapOvr>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152400"/>
            <a:ext cx="7924800" cy="762000"/>
          </a:xfrm>
        </p:spPr>
        <p:txBody>
          <a:bodyPr/>
          <a:lstStyle/>
          <a:p>
            <a:pPr algn="l" eaLnBrk="1" hangingPunct="1"/>
            <a:r>
              <a:rPr lang="en-US" sz="2800" dirty="0" smtClean="0"/>
              <a:t>OLD ASSIGNMENTS </a:t>
            </a:r>
            <a:br>
              <a:rPr lang="en-US" sz="2800" dirty="0" smtClean="0"/>
            </a:br>
            <a:endParaRPr lang="en-US" sz="2800" dirty="0"/>
          </a:p>
        </p:txBody>
      </p:sp>
      <p:sp>
        <p:nvSpPr>
          <p:cNvPr id="5" name="TextBox 4"/>
          <p:cNvSpPr txBox="1"/>
          <p:nvPr/>
        </p:nvSpPr>
        <p:spPr>
          <a:xfrm>
            <a:off x="533401" y="685801"/>
            <a:ext cx="1647632" cy="457390"/>
          </a:xfrm>
          <a:prstGeom prst="rect">
            <a:avLst/>
          </a:prstGeom>
          <a:noFill/>
        </p:spPr>
        <p:txBody>
          <a:bodyPr wrap="none" lIns="91429" tIns="45714" rIns="91429" bIns="45714" rtlCol="0">
            <a:spAutoFit/>
          </a:bodyPr>
          <a:lstStyle/>
          <a:p>
            <a:r>
              <a:rPr lang="en-US" dirty="0" smtClean="0"/>
              <a:t>Solution 2: </a:t>
            </a:r>
            <a:endParaRPr lang="en-US" dirty="0"/>
          </a:p>
        </p:txBody>
      </p:sp>
      <p:pic>
        <p:nvPicPr>
          <p:cNvPr id="6" name="Picture 5"/>
          <p:cNvPicPr>
            <a:picLocks noChangeAspect="1"/>
          </p:cNvPicPr>
          <p:nvPr/>
        </p:nvPicPr>
        <p:blipFill>
          <a:blip r:embed="rId3"/>
          <a:stretch>
            <a:fillRect/>
          </a:stretch>
        </p:blipFill>
        <p:spPr>
          <a:xfrm>
            <a:off x="0" y="1371600"/>
            <a:ext cx="9296400" cy="2819269"/>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2805115" y="5710240"/>
            <a:ext cx="3697167" cy="430855"/>
          </a:xfrm>
          <a:prstGeom prst="rect">
            <a:avLst/>
          </a:prstGeom>
          <a:noFill/>
          <a:ln w="9525">
            <a:noFill/>
            <a:miter lim="800000"/>
            <a:headEnd/>
            <a:tailEnd/>
          </a:ln>
        </p:spPr>
        <p:txBody>
          <a:bodyPr wrap="none" lIns="91407" tIns="45704" rIns="91407" bIns="45704">
            <a:prstTxWarp prst="textNoShape">
              <a:avLst/>
            </a:prstTxWarp>
            <a:spAutoFit/>
          </a:bodyPr>
          <a:lstStyle/>
          <a:p>
            <a:r>
              <a:rPr lang="en-US" sz="2200" b="0" dirty="0">
                <a:solidFill>
                  <a:srgbClr val="FFFF66"/>
                </a:solidFill>
                <a:latin typeface="Arial" pitchFamily="-107" charset="0"/>
              </a:rPr>
              <a:t>Adam and Eve never met </a:t>
            </a:r>
            <a:r>
              <a:rPr lang="en-US" sz="2200" b="0" dirty="0" err="1">
                <a:solidFill>
                  <a:srgbClr val="FFFF66"/>
                </a:solidFill>
                <a:latin typeface="Arial" pitchFamily="-107" charset="0"/>
                <a:sym typeface="Wingdings" pitchFamily="-107" charset="2"/>
              </a:rPr>
              <a:t></a:t>
            </a:r>
            <a:endParaRPr lang="en-US" sz="2200" b="0" dirty="0">
              <a:solidFill>
                <a:srgbClr val="FFFF66"/>
              </a:solidFill>
              <a:latin typeface="Arial" pitchFamily="-107" charset="0"/>
            </a:endParaRPr>
          </a:p>
        </p:txBody>
      </p:sp>
      <p:pic>
        <p:nvPicPr>
          <p:cNvPr id="136195" name="Picture 3" descr="adam-eve"/>
          <p:cNvPicPr>
            <a:picLocks noChangeAspect="1" noChangeArrowheads="1"/>
          </p:cNvPicPr>
          <p:nvPr/>
        </p:nvPicPr>
        <p:blipFill>
          <a:blip r:embed="rId3"/>
          <a:srcRect/>
          <a:stretch>
            <a:fillRect/>
          </a:stretch>
        </p:blipFill>
        <p:spPr bwMode="auto">
          <a:xfrm>
            <a:off x="2746378" y="144466"/>
            <a:ext cx="3865563" cy="5172075"/>
          </a:xfrm>
          <a:prstGeom prst="rect">
            <a:avLst/>
          </a:prstGeom>
          <a:noFill/>
          <a:ln w="25400">
            <a:solidFill>
              <a:srgbClr val="333300"/>
            </a:solidFill>
            <a:miter lim="800000"/>
            <a:headEnd/>
            <a:tailEnd/>
          </a:ln>
        </p:spPr>
      </p:pic>
      <p:sp>
        <p:nvSpPr>
          <p:cNvPr id="136196" name="Text Box 4"/>
          <p:cNvSpPr txBox="1">
            <a:spLocks noChangeArrowheads="1"/>
          </p:cNvSpPr>
          <p:nvPr/>
        </p:nvSpPr>
        <p:spPr bwMode="auto">
          <a:xfrm>
            <a:off x="3048003" y="5338763"/>
            <a:ext cx="3432175" cy="307744"/>
          </a:xfrm>
          <a:prstGeom prst="rect">
            <a:avLst/>
          </a:prstGeom>
          <a:noFill/>
          <a:ln w="9525">
            <a:noFill/>
            <a:miter lim="800000"/>
            <a:headEnd/>
            <a:tailEnd/>
          </a:ln>
        </p:spPr>
        <p:txBody>
          <a:bodyPr lIns="91407" tIns="45704" rIns="91407" bIns="45704">
            <a:prstTxWarp prst="textNoShape">
              <a:avLst/>
            </a:prstTxWarp>
            <a:spAutoFit/>
          </a:bodyPr>
          <a:lstStyle/>
          <a:p>
            <a:pPr>
              <a:spcBef>
                <a:spcPct val="50000"/>
              </a:spcBef>
            </a:pPr>
            <a:r>
              <a:rPr lang="en-US" sz="1400" dirty="0">
                <a:solidFill>
                  <a:srgbClr val="FFFFFF"/>
                </a:solidFill>
                <a:latin typeface="Arial" pitchFamily="-107" charset="0"/>
              </a:rPr>
              <a:t>Albrecht </a:t>
            </a:r>
            <a:r>
              <a:rPr lang="en-US" sz="1400" dirty="0" err="1">
                <a:solidFill>
                  <a:srgbClr val="FFFFFF"/>
                </a:solidFill>
                <a:latin typeface="Arial" pitchFamily="-107" charset="0"/>
              </a:rPr>
              <a:t>Dürer</a:t>
            </a:r>
            <a:r>
              <a:rPr lang="en-US" sz="1400" dirty="0">
                <a:solidFill>
                  <a:srgbClr val="FFFFFF"/>
                </a:solidFill>
                <a:latin typeface="Arial" pitchFamily="-107" charset="0"/>
              </a:rPr>
              <a:t>, The Fall of Man, 1504</a:t>
            </a:r>
          </a:p>
        </p:txBody>
      </p:sp>
      <p:sp>
        <p:nvSpPr>
          <p:cNvPr id="136197" name="Text Box 5"/>
          <p:cNvSpPr txBox="1">
            <a:spLocks noChangeArrowheads="1"/>
          </p:cNvSpPr>
          <p:nvPr/>
        </p:nvSpPr>
        <p:spPr bwMode="auto">
          <a:xfrm>
            <a:off x="6854620" y="336552"/>
            <a:ext cx="2034001" cy="769409"/>
          </a:xfrm>
          <a:prstGeom prst="rect">
            <a:avLst/>
          </a:prstGeom>
          <a:noFill/>
          <a:ln w="9525">
            <a:noFill/>
            <a:miter lim="800000"/>
            <a:headEnd/>
            <a:tailEnd/>
          </a:ln>
        </p:spPr>
        <p:txBody>
          <a:bodyPr wrap="none" lIns="91407" tIns="45704" rIns="91407" bIns="45704">
            <a:prstTxWarp prst="textNoShape">
              <a:avLst/>
            </a:prstTxWarp>
            <a:spAutoFit/>
          </a:bodyPr>
          <a:lstStyle/>
          <a:p>
            <a:pPr algn="ctr"/>
            <a:r>
              <a:rPr lang="en-US" sz="2200" dirty="0">
                <a:solidFill>
                  <a:srgbClr val="FFFF66"/>
                </a:solidFill>
                <a:latin typeface="Arial" pitchFamily="-107" charset="0"/>
              </a:rPr>
              <a:t>Mitochondrial</a:t>
            </a:r>
          </a:p>
          <a:p>
            <a:pPr algn="ctr"/>
            <a:r>
              <a:rPr lang="en-US" sz="2200" dirty="0">
                <a:solidFill>
                  <a:srgbClr val="FFFF66"/>
                </a:solidFill>
                <a:latin typeface="Arial" pitchFamily="-107" charset="0"/>
              </a:rPr>
              <a:t>Eve</a:t>
            </a:r>
          </a:p>
        </p:txBody>
      </p:sp>
      <p:sp>
        <p:nvSpPr>
          <p:cNvPr id="136198" name="Text Box 6"/>
          <p:cNvSpPr txBox="1">
            <a:spLocks noChangeArrowheads="1"/>
          </p:cNvSpPr>
          <p:nvPr/>
        </p:nvSpPr>
        <p:spPr bwMode="auto">
          <a:xfrm>
            <a:off x="230241" y="273051"/>
            <a:ext cx="2217633" cy="769409"/>
          </a:xfrm>
          <a:prstGeom prst="rect">
            <a:avLst/>
          </a:prstGeom>
          <a:noFill/>
          <a:ln w="9525">
            <a:noFill/>
            <a:miter lim="800000"/>
            <a:headEnd/>
            <a:tailEnd/>
          </a:ln>
        </p:spPr>
        <p:txBody>
          <a:bodyPr wrap="none" lIns="91407" tIns="45704" rIns="91407" bIns="45704">
            <a:prstTxWarp prst="textNoShape">
              <a:avLst/>
            </a:prstTxWarp>
            <a:spAutoFit/>
          </a:bodyPr>
          <a:lstStyle/>
          <a:p>
            <a:pPr algn="ctr"/>
            <a:r>
              <a:rPr lang="en-US" sz="2200" dirty="0">
                <a:solidFill>
                  <a:srgbClr val="FFFF66"/>
                </a:solidFill>
                <a:latin typeface="Arial" pitchFamily="-107" charset="0"/>
              </a:rPr>
              <a:t>Y chromosome</a:t>
            </a:r>
          </a:p>
          <a:p>
            <a:pPr algn="ctr"/>
            <a:r>
              <a:rPr lang="en-US" sz="2200" dirty="0">
                <a:solidFill>
                  <a:srgbClr val="FFFF66"/>
                </a:solidFill>
                <a:latin typeface="Arial" pitchFamily="-107" charset="0"/>
              </a:rPr>
              <a:t>Adam</a:t>
            </a:r>
          </a:p>
        </p:txBody>
      </p:sp>
      <p:sp>
        <p:nvSpPr>
          <p:cNvPr id="136199" name="Text Box 7"/>
          <p:cNvSpPr txBox="1">
            <a:spLocks noChangeArrowheads="1"/>
          </p:cNvSpPr>
          <p:nvPr/>
        </p:nvSpPr>
        <p:spPr bwMode="auto">
          <a:xfrm>
            <a:off x="265238" y="1547813"/>
            <a:ext cx="2166687" cy="1046408"/>
          </a:xfrm>
          <a:prstGeom prst="rect">
            <a:avLst/>
          </a:prstGeom>
          <a:noFill/>
          <a:ln w="9525">
            <a:noFill/>
            <a:miter lim="800000"/>
            <a:headEnd/>
            <a:tailEnd/>
          </a:ln>
        </p:spPr>
        <p:txBody>
          <a:bodyPr wrap="none" lIns="91407" tIns="45704" rIns="91407" bIns="45704">
            <a:prstTxWarp prst="textNoShape">
              <a:avLst/>
            </a:prstTxWarp>
            <a:spAutoFit/>
          </a:bodyPr>
          <a:lstStyle/>
          <a:p>
            <a:pPr algn="ctr"/>
            <a:r>
              <a:rPr lang="en-US" sz="2000" b="0" dirty="0">
                <a:solidFill>
                  <a:srgbClr val="FF66FF"/>
                </a:solidFill>
                <a:latin typeface="Arial" pitchFamily="-107" charset="0"/>
                <a:ea typeface="Times New Roman" pitchFamily="-107" charset="0"/>
                <a:cs typeface="Times New Roman" pitchFamily="-107" charset="0"/>
              </a:rPr>
              <a:t>Lived </a:t>
            </a:r>
          </a:p>
          <a:p>
            <a:pPr algn="ctr"/>
            <a:r>
              <a:rPr lang="en-US" sz="2000" b="0" dirty="0">
                <a:solidFill>
                  <a:srgbClr val="FF66FF"/>
                </a:solidFill>
                <a:latin typeface="Arial" pitchFamily="-107" charset="0"/>
                <a:ea typeface="Times New Roman" pitchFamily="-107" charset="0"/>
                <a:cs typeface="Times New Roman" pitchFamily="-107" charset="0"/>
              </a:rPr>
              <a:t>approximately </a:t>
            </a:r>
          </a:p>
          <a:p>
            <a:pPr algn="ctr"/>
            <a:r>
              <a:rPr lang="en-US" sz="2000" b="0" dirty="0">
                <a:solidFill>
                  <a:srgbClr val="FF66FF"/>
                </a:solidFill>
                <a:latin typeface="Arial" pitchFamily="-107" charset="0"/>
                <a:ea typeface="Times New Roman" pitchFamily="-107" charset="0"/>
                <a:cs typeface="Times New Roman" pitchFamily="-107" charset="0"/>
              </a:rPr>
              <a:t>50,000 years ago</a:t>
            </a:r>
            <a:r>
              <a:rPr lang="en-US" sz="2000" b="0" dirty="0">
                <a:solidFill>
                  <a:srgbClr val="FF66FF"/>
                </a:solidFill>
                <a:latin typeface="Arial" pitchFamily="-107" charset="0"/>
              </a:rPr>
              <a:t> </a:t>
            </a:r>
          </a:p>
        </p:txBody>
      </p:sp>
      <p:sp>
        <p:nvSpPr>
          <p:cNvPr id="136200" name="Text Box 8"/>
          <p:cNvSpPr txBox="1">
            <a:spLocks noChangeArrowheads="1"/>
          </p:cNvSpPr>
          <p:nvPr/>
        </p:nvSpPr>
        <p:spPr bwMode="auto">
          <a:xfrm>
            <a:off x="6918248" y="1603377"/>
            <a:ext cx="2124233" cy="1046408"/>
          </a:xfrm>
          <a:prstGeom prst="rect">
            <a:avLst/>
          </a:prstGeom>
          <a:noFill/>
          <a:ln w="9525">
            <a:noFill/>
            <a:miter lim="800000"/>
            <a:headEnd/>
            <a:tailEnd/>
          </a:ln>
        </p:spPr>
        <p:txBody>
          <a:bodyPr wrap="none" lIns="91407" tIns="45704" rIns="91407" bIns="45704">
            <a:prstTxWarp prst="textNoShape">
              <a:avLst/>
            </a:prstTxWarp>
            <a:spAutoFit/>
          </a:bodyPr>
          <a:lstStyle/>
          <a:p>
            <a:pPr algn="ctr"/>
            <a:r>
              <a:rPr lang="en-US" sz="2000" b="0" dirty="0">
                <a:solidFill>
                  <a:srgbClr val="FF66FF"/>
                </a:solidFill>
                <a:latin typeface="Arial" pitchFamily="-107" charset="0"/>
                <a:ea typeface="Times New Roman" pitchFamily="-107" charset="0"/>
                <a:cs typeface="Times New Roman" pitchFamily="-107" charset="0"/>
              </a:rPr>
              <a:t>Lived </a:t>
            </a:r>
          </a:p>
          <a:p>
            <a:pPr algn="ctr"/>
            <a:r>
              <a:rPr lang="en-US" sz="2000" b="0" dirty="0">
                <a:solidFill>
                  <a:srgbClr val="FF66FF"/>
                </a:solidFill>
                <a:latin typeface="Arial" pitchFamily="-107" charset="0"/>
                <a:ea typeface="Times New Roman" pitchFamily="-107" charset="0"/>
                <a:cs typeface="Times New Roman" pitchFamily="-107" charset="0"/>
              </a:rPr>
              <a:t>166,000-249,000 </a:t>
            </a:r>
          </a:p>
          <a:p>
            <a:pPr algn="ctr"/>
            <a:r>
              <a:rPr lang="en-US" sz="2000" b="0" dirty="0">
                <a:solidFill>
                  <a:srgbClr val="FF66FF"/>
                </a:solidFill>
                <a:latin typeface="Arial" pitchFamily="-107" charset="0"/>
                <a:ea typeface="Times New Roman" pitchFamily="-107" charset="0"/>
                <a:cs typeface="Times New Roman" pitchFamily="-107" charset="0"/>
              </a:rPr>
              <a:t>years ago </a:t>
            </a:r>
          </a:p>
        </p:txBody>
      </p:sp>
      <p:sp>
        <p:nvSpPr>
          <p:cNvPr id="136201" name="Text Box 9"/>
          <p:cNvSpPr txBox="1">
            <a:spLocks noChangeArrowheads="1"/>
          </p:cNvSpPr>
          <p:nvPr/>
        </p:nvSpPr>
        <p:spPr bwMode="auto">
          <a:xfrm>
            <a:off x="98428" y="3133725"/>
            <a:ext cx="2597150" cy="1415740"/>
          </a:xfrm>
          <a:prstGeom prst="rect">
            <a:avLst/>
          </a:prstGeom>
          <a:noFill/>
          <a:ln w="9525">
            <a:noFill/>
            <a:miter lim="800000"/>
            <a:headEnd/>
            <a:tailEnd/>
          </a:ln>
        </p:spPr>
        <p:txBody>
          <a:bodyPr lIns="91407" tIns="45704" rIns="91407" bIns="45704">
            <a:prstTxWarp prst="textNoShape">
              <a:avLst/>
            </a:prstTxWarp>
            <a:spAutoFit/>
          </a:bodyPr>
          <a:lstStyle/>
          <a:p>
            <a:r>
              <a:rPr lang="en-US" sz="1400" b="0" dirty="0">
                <a:solidFill>
                  <a:srgbClr val="FFFFFF"/>
                </a:solidFill>
                <a:latin typeface="Arial" pitchFamily="-107" charset="0"/>
              </a:rPr>
              <a:t>Thomson, R. </a:t>
            </a:r>
            <a:r>
              <a:rPr lang="en-US" sz="1400" b="0" i="1" dirty="0">
                <a:solidFill>
                  <a:srgbClr val="FFFFFF"/>
                </a:solidFill>
                <a:latin typeface="Arial" pitchFamily="-107" charset="0"/>
              </a:rPr>
              <a:t>et al.</a:t>
            </a:r>
            <a:r>
              <a:rPr lang="en-US" sz="1400" b="0" dirty="0">
                <a:solidFill>
                  <a:srgbClr val="FFFFFF"/>
                </a:solidFill>
                <a:latin typeface="Arial" pitchFamily="-107" charset="0"/>
              </a:rPr>
              <a:t> (2000) </a:t>
            </a:r>
            <a:r>
              <a:rPr lang="en-US" sz="1400" b="0" i="1" dirty="0">
                <a:solidFill>
                  <a:srgbClr val="FFFFFF"/>
                </a:solidFill>
                <a:latin typeface="Arial" pitchFamily="-107" charset="0"/>
              </a:rPr>
              <a:t>Proc </a:t>
            </a:r>
            <a:r>
              <a:rPr lang="en-US" sz="1400" b="0" i="1" dirty="0" err="1">
                <a:solidFill>
                  <a:srgbClr val="FFFFFF"/>
                </a:solidFill>
                <a:latin typeface="Arial" pitchFamily="-107" charset="0"/>
              </a:rPr>
              <a:t>Natl</a:t>
            </a:r>
            <a:r>
              <a:rPr lang="en-US" sz="1400" b="0" i="1" dirty="0">
                <a:solidFill>
                  <a:srgbClr val="FFFFFF"/>
                </a:solidFill>
                <a:latin typeface="Arial" pitchFamily="-107" charset="0"/>
              </a:rPr>
              <a:t> </a:t>
            </a:r>
            <a:r>
              <a:rPr lang="en-US" sz="1400" b="0" i="1" dirty="0" err="1">
                <a:solidFill>
                  <a:srgbClr val="FFFFFF"/>
                </a:solidFill>
                <a:latin typeface="Arial" pitchFamily="-107" charset="0"/>
              </a:rPr>
              <a:t>Acad</a:t>
            </a:r>
            <a:r>
              <a:rPr lang="en-US" sz="1400" b="0" i="1" dirty="0">
                <a:solidFill>
                  <a:srgbClr val="FFFFFF"/>
                </a:solidFill>
                <a:latin typeface="Arial" pitchFamily="-107" charset="0"/>
              </a:rPr>
              <a:t> </a:t>
            </a:r>
            <a:r>
              <a:rPr lang="en-US" sz="1400" b="0" i="1" dirty="0" err="1">
                <a:solidFill>
                  <a:srgbClr val="FFFFFF"/>
                </a:solidFill>
                <a:latin typeface="Arial" pitchFamily="-107" charset="0"/>
              </a:rPr>
              <a:t>Sci</a:t>
            </a:r>
            <a:r>
              <a:rPr lang="en-US" sz="1400" b="0" dirty="0">
                <a:solidFill>
                  <a:srgbClr val="FFFFFF"/>
                </a:solidFill>
                <a:latin typeface="Arial" pitchFamily="-107" charset="0"/>
              </a:rPr>
              <a:t> U S A 97, 7360-5</a:t>
            </a:r>
          </a:p>
          <a:p>
            <a:endParaRPr lang="en-US" sz="1400" b="0" dirty="0">
              <a:solidFill>
                <a:srgbClr val="FFFFFF"/>
              </a:solidFill>
              <a:latin typeface="Arial" pitchFamily="-107" charset="0"/>
            </a:endParaRPr>
          </a:p>
          <a:p>
            <a:r>
              <a:rPr lang="en-US" sz="1400" b="0" dirty="0">
                <a:solidFill>
                  <a:srgbClr val="FFFFFF"/>
                </a:solidFill>
                <a:latin typeface="Arial" pitchFamily="-107" charset="0"/>
              </a:rPr>
              <a:t>Underhill, P.A. </a:t>
            </a:r>
            <a:r>
              <a:rPr lang="en-US" sz="1400" b="0" i="1" dirty="0">
                <a:solidFill>
                  <a:srgbClr val="FFFFFF"/>
                </a:solidFill>
                <a:latin typeface="Arial" pitchFamily="-107" charset="0"/>
              </a:rPr>
              <a:t>et al.</a:t>
            </a:r>
            <a:r>
              <a:rPr lang="en-US" sz="1400" b="0" dirty="0">
                <a:solidFill>
                  <a:srgbClr val="FFFFFF"/>
                </a:solidFill>
                <a:latin typeface="Arial" pitchFamily="-107" charset="0"/>
              </a:rPr>
              <a:t> (2000) </a:t>
            </a:r>
            <a:r>
              <a:rPr lang="en-US" sz="1400" b="0" i="1" dirty="0">
                <a:solidFill>
                  <a:srgbClr val="FFFFFF"/>
                </a:solidFill>
                <a:latin typeface="Arial" pitchFamily="-107" charset="0"/>
              </a:rPr>
              <a:t>Nat Genet</a:t>
            </a:r>
            <a:r>
              <a:rPr lang="en-US" sz="1400" b="0" dirty="0">
                <a:solidFill>
                  <a:srgbClr val="FFFFFF"/>
                </a:solidFill>
                <a:latin typeface="Arial" pitchFamily="-107" charset="0"/>
              </a:rPr>
              <a:t> 26, 358-61</a:t>
            </a:r>
          </a:p>
        </p:txBody>
      </p:sp>
      <p:sp>
        <p:nvSpPr>
          <p:cNvPr id="136202" name="Text Box 10"/>
          <p:cNvSpPr txBox="1">
            <a:spLocks noChangeArrowheads="1"/>
          </p:cNvSpPr>
          <p:nvPr/>
        </p:nvSpPr>
        <p:spPr bwMode="auto">
          <a:xfrm>
            <a:off x="6908800" y="3133726"/>
            <a:ext cx="2051050" cy="1200296"/>
          </a:xfrm>
          <a:prstGeom prst="rect">
            <a:avLst/>
          </a:prstGeom>
          <a:noFill/>
          <a:ln w="9525">
            <a:noFill/>
            <a:miter lim="800000"/>
            <a:headEnd/>
            <a:tailEnd/>
          </a:ln>
        </p:spPr>
        <p:txBody>
          <a:bodyPr lIns="91407" tIns="45704" rIns="91407" bIns="45704">
            <a:prstTxWarp prst="textNoShape">
              <a:avLst/>
            </a:prstTxWarp>
            <a:spAutoFit/>
          </a:bodyPr>
          <a:lstStyle/>
          <a:p>
            <a:r>
              <a:rPr lang="en-US" sz="1400" b="0" dirty="0" err="1">
                <a:solidFill>
                  <a:srgbClr val="FFFFFF"/>
                </a:solidFill>
                <a:latin typeface="Arial" pitchFamily="-107" charset="0"/>
              </a:rPr>
              <a:t>Cann</a:t>
            </a:r>
            <a:r>
              <a:rPr lang="en-US" sz="1400" b="0" dirty="0">
                <a:solidFill>
                  <a:srgbClr val="FFFFFF"/>
                </a:solidFill>
                <a:latin typeface="Arial" pitchFamily="-107" charset="0"/>
              </a:rPr>
              <a:t>, R.L. </a:t>
            </a:r>
            <a:r>
              <a:rPr lang="en-US" sz="1400" b="0" i="1" dirty="0">
                <a:solidFill>
                  <a:srgbClr val="FFFFFF"/>
                </a:solidFill>
                <a:latin typeface="Arial" pitchFamily="-107" charset="0"/>
              </a:rPr>
              <a:t>et al.</a:t>
            </a:r>
            <a:r>
              <a:rPr lang="en-US" sz="1400" b="0" dirty="0">
                <a:solidFill>
                  <a:srgbClr val="FFFFFF"/>
                </a:solidFill>
                <a:latin typeface="Arial" pitchFamily="-107" charset="0"/>
              </a:rPr>
              <a:t> (1987) </a:t>
            </a:r>
            <a:r>
              <a:rPr lang="en-US" sz="1400" b="0" i="1" dirty="0">
                <a:solidFill>
                  <a:srgbClr val="FFFFFF"/>
                </a:solidFill>
                <a:latin typeface="Arial" pitchFamily="-107" charset="0"/>
              </a:rPr>
              <a:t>Nature</a:t>
            </a:r>
            <a:r>
              <a:rPr lang="en-US" sz="1400" b="0" dirty="0">
                <a:solidFill>
                  <a:srgbClr val="FFFFFF"/>
                </a:solidFill>
                <a:latin typeface="Arial" pitchFamily="-107" charset="0"/>
              </a:rPr>
              <a:t> 325, 31-6</a:t>
            </a:r>
          </a:p>
          <a:p>
            <a:endParaRPr lang="en-US" sz="1400" b="0" dirty="0">
              <a:solidFill>
                <a:srgbClr val="FFFFFF"/>
              </a:solidFill>
              <a:latin typeface="Arial" pitchFamily="-107" charset="0"/>
            </a:endParaRPr>
          </a:p>
          <a:p>
            <a:r>
              <a:rPr lang="en-US" sz="1400" b="0" dirty="0">
                <a:solidFill>
                  <a:srgbClr val="FFFFFF"/>
                </a:solidFill>
                <a:latin typeface="Arial" pitchFamily="-107" charset="0"/>
              </a:rPr>
              <a:t>Vigilant, L. </a:t>
            </a:r>
            <a:r>
              <a:rPr lang="en-US" sz="1400" b="0" i="1" dirty="0">
                <a:solidFill>
                  <a:srgbClr val="FFFFFF"/>
                </a:solidFill>
                <a:latin typeface="Arial" pitchFamily="-107" charset="0"/>
              </a:rPr>
              <a:t>et al.</a:t>
            </a:r>
            <a:r>
              <a:rPr lang="en-US" sz="1400" b="0" dirty="0">
                <a:solidFill>
                  <a:srgbClr val="FFFFFF"/>
                </a:solidFill>
                <a:latin typeface="Arial" pitchFamily="-107" charset="0"/>
              </a:rPr>
              <a:t> (1991) </a:t>
            </a:r>
            <a:r>
              <a:rPr lang="en-US" sz="1400" b="0" i="1" dirty="0">
                <a:solidFill>
                  <a:srgbClr val="FFFFFF"/>
                </a:solidFill>
                <a:latin typeface="Arial" pitchFamily="-107" charset="0"/>
              </a:rPr>
              <a:t>Science</a:t>
            </a:r>
            <a:r>
              <a:rPr lang="en-US" sz="1400" b="0" dirty="0">
                <a:solidFill>
                  <a:srgbClr val="FFFFFF"/>
                </a:solidFill>
                <a:latin typeface="Arial" pitchFamily="-107" charset="0"/>
              </a:rPr>
              <a:t> 253, 1503-7 </a:t>
            </a:r>
          </a:p>
        </p:txBody>
      </p:sp>
      <p:sp>
        <p:nvSpPr>
          <p:cNvPr id="136203" name="Text Box 11"/>
          <p:cNvSpPr txBox="1">
            <a:spLocks noChangeArrowheads="1"/>
          </p:cNvSpPr>
          <p:nvPr/>
        </p:nvSpPr>
        <p:spPr bwMode="auto">
          <a:xfrm>
            <a:off x="98425" y="6211889"/>
            <a:ext cx="8863013" cy="430865"/>
          </a:xfrm>
          <a:prstGeom prst="rect">
            <a:avLst/>
          </a:prstGeom>
          <a:noFill/>
          <a:ln w="9525">
            <a:noFill/>
            <a:miter lim="800000"/>
            <a:headEnd/>
            <a:tailEnd/>
          </a:ln>
        </p:spPr>
        <p:txBody>
          <a:bodyPr lIns="91407" tIns="45704" rIns="91407" bIns="45704">
            <a:prstTxWarp prst="textNoShape">
              <a:avLst/>
            </a:prstTxWarp>
            <a:spAutoFit/>
          </a:bodyPr>
          <a:lstStyle/>
          <a:p>
            <a:pPr algn="ctr"/>
            <a:r>
              <a:rPr lang="en-US" sz="2200" b="0" dirty="0">
                <a:solidFill>
                  <a:srgbClr val="FFFF66"/>
                </a:solidFill>
                <a:latin typeface="Arial" pitchFamily="-107" charset="0"/>
              </a:rPr>
              <a:t>The same is true for ancestral </a:t>
            </a:r>
            <a:r>
              <a:rPr lang="en-US" sz="2200" b="0" dirty="0" err="1">
                <a:solidFill>
                  <a:srgbClr val="FFFF66"/>
                </a:solidFill>
                <a:latin typeface="Arial" pitchFamily="-107" charset="0"/>
              </a:rPr>
              <a:t>rRNAs</a:t>
            </a:r>
            <a:r>
              <a:rPr lang="en-US" sz="2200" b="0" dirty="0">
                <a:solidFill>
                  <a:srgbClr val="FFFF66"/>
                </a:solidFill>
                <a:latin typeface="Arial" pitchFamily="-107" charset="0"/>
              </a:rPr>
              <a:t>, EF, ATPases!</a:t>
            </a:r>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3"/>
          <a:srcRect/>
          <a:stretch>
            <a:fillRect/>
          </a:stretch>
        </p:blipFill>
        <p:spPr bwMode="auto">
          <a:xfrm>
            <a:off x="422275" y="76201"/>
            <a:ext cx="4024313" cy="6581775"/>
          </a:xfrm>
          <a:prstGeom prst="rect">
            <a:avLst/>
          </a:prstGeom>
          <a:noFill/>
          <a:ln w="9525">
            <a:noFill/>
            <a:miter lim="800000"/>
            <a:headEnd/>
            <a:tailEnd/>
          </a:ln>
          <a:effectLst/>
        </p:spPr>
      </p:pic>
      <p:sp>
        <p:nvSpPr>
          <p:cNvPr id="214019" name="Text Box 3"/>
          <p:cNvSpPr txBox="1">
            <a:spLocks noChangeArrowheads="1"/>
          </p:cNvSpPr>
          <p:nvPr/>
        </p:nvSpPr>
        <p:spPr bwMode="auto">
          <a:xfrm rot="-5400000">
            <a:off x="-3189745" y="3230846"/>
            <a:ext cx="6901777" cy="369320"/>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sz="1800" b="0" dirty="0">
                <a:solidFill>
                  <a:srgbClr val="000000"/>
                </a:solidFill>
                <a:latin typeface="Arial" charset="0"/>
              </a:rPr>
              <a:t>EXTANT LINEAGES FOR THE SIMULATIONS OF 50 LINEAGES</a:t>
            </a:r>
          </a:p>
        </p:txBody>
      </p:sp>
      <p:pic>
        <p:nvPicPr>
          <p:cNvPr id="214020" name="Picture 4"/>
          <p:cNvPicPr>
            <a:picLocks noChangeAspect="1" noChangeArrowheads="1"/>
          </p:cNvPicPr>
          <p:nvPr/>
        </p:nvPicPr>
        <p:blipFill>
          <a:blip r:embed="rId4"/>
          <a:srcRect/>
          <a:stretch>
            <a:fillRect/>
          </a:stretch>
        </p:blipFill>
        <p:spPr bwMode="auto">
          <a:xfrm>
            <a:off x="4598988" y="96838"/>
            <a:ext cx="4383087" cy="6526212"/>
          </a:xfrm>
          <a:prstGeom prst="rect">
            <a:avLst/>
          </a:prstGeom>
          <a:noFill/>
          <a:ln w="9525">
            <a:noFill/>
            <a:miter lim="800000"/>
            <a:headEnd/>
            <a:tailEnd/>
          </a:ln>
          <a:effectLst/>
        </p:spPr>
      </p:pic>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6066" name="Text Box 2"/>
          <p:cNvSpPr txBox="1">
            <a:spLocks noChangeArrowheads="1"/>
          </p:cNvSpPr>
          <p:nvPr/>
        </p:nvSpPr>
        <p:spPr bwMode="auto">
          <a:xfrm>
            <a:off x="2116139" y="6092826"/>
            <a:ext cx="5117134" cy="707874"/>
          </a:xfrm>
          <a:prstGeom prst="rect">
            <a:avLst/>
          </a:prstGeom>
          <a:solidFill>
            <a:schemeClr val="bg1"/>
          </a:solidFill>
          <a:ln w="9525">
            <a:noFill/>
            <a:miter lim="800000"/>
            <a:headEnd/>
            <a:tailEnd/>
          </a:ln>
          <a:effectLst/>
        </p:spPr>
        <p:txBody>
          <a:bodyPr wrap="none" lIns="91429" tIns="45714" rIns="91429" bIns="45714">
            <a:prstTxWarp prst="textNoShape">
              <a:avLst/>
            </a:prstTxWarp>
            <a:spAutoFit/>
          </a:bodyPr>
          <a:lstStyle/>
          <a:p>
            <a:r>
              <a:rPr lang="en-US" sz="2000" b="0" dirty="0">
                <a:solidFill>
                  <a:srgbClr val="66FF33"/>
                </a:solidFill>
                <a:latin typeface="Arial" charset="0"/>
              </a:rPr>
              <a:t>green:</a:t>
            </a:r>
            <a:r>
              <a:rPr lang="en-US" sz="2000" b="0" dirty="0">
                <a:solidFill>
                  <a:srgbClr val="000000"/>
                </a:solidFill>
                <a:latin typeface="Arial" charset="0"/>
              </a:rPr>
              <a:t> organismal lineages ; </a:t>
            </a:r>
            <a:br>
              <a:rPr lang="en-US" sz="2000" b="0" dirty="0">
                <a:solidFill>
                  <a:srgbClr val="000000"/>
                </a:solidFill>
                <a:latin typeface="Arial" charset="0"/>
              </a:rPr>
            </a:br>
            <a:r>
              <a:rPr lang="en-US" sz="2000" b="0" dirty="0">
                <a:solidFill>
                  <a:srgbClr val="FF0066"/>
                </a:solidFill>
                <a:latin typeface="Arial" charset="0"/>
              </a:rPr>
              <a:t>red:</a:t>
            </a:r>
            <a:r>
              <a:rPr lang="en-US" sz="2000" b="0" dirty="0">
                <a:solidFill>
                  <a:srgbClr val="000000"/>
                </a:solidFill>
                <a:latin typeface="Arial" charset="0"/>
              </a:rPr>
              <a:t> molecular lineages (with gene transfer)</a:t>
            </a:r>
          </a:p>
        </p:txBody>
      </p:sp>
      <p:pic>
        <p:nvPicPr>
          <p:cNvPr id="216067" name="Picture 3" descr="snapshot1"/>
          <p:cNvPicPr>
            <a:picLocks noChangeAspect="1" noChangeArrowheads="1"/>
          </p:cNvPicPr>
          <p:nvPr/>
        </p:nvPicPr>
        <p:blipFill>
          <a:blip r:embed="rId3"/>
          <a:srcRect/>
          <a:stretch>
            <a:fillRect/>
          </a:stretch>
        </p:blipFill>
        <p:spPr bwMode="auto">
          <a:xfrm>
            <a:off x="1187451" y="506413"/>
            <a:ext cx="6945313" cy="5524500"/>
          </a:xfrm>
          <a:prstGeom prst="rect">
            <a:avLst/>
          </a:prstGeom>
          <a:noFill/>
        </p:spPr>
      </p:pic>
      <p:sp>
        <p:nvSpPr>
          <p:cNvPr id="216068" name="Text Box 4"/>
          <p:cNvSpPr txBox="1">
            <a:spLocks noChangeArrowheads="1"/>
          </p:cNvSpPr>
          <p:nvPr/>
        </p:nvSpPr>
        <p:spPr bwMode="auto">
          <a:xfrm>
            <a:off x="2209800" y="1"/>
            <a:ext cx="4749800" cy="519113"/>
          </a:xfrm>
          <a:prstGeom prst="rect">
            <a:avLst/>
          </a:prstGeom>
          <a:noFill/>
          <a:ln w="9525">
            <a:noFill/>
            <a:miter lim="800000"/>
            <a:headEnd/>
            <a:tailEnd/>
          </a:ln>
          <a:effectLst/>
        </p:spPr>
        <p:txBody>
          <a:bodyPr wrap="none" lIns="91429" tIns="45714" rIns="91429" bIns="45714">
            <a:prstTxWarp prst="textNoShape">
              <a:avLst/>
            </a:prstTxWarp>
            <a:spAutoFit/>
          </a:bodyPr>
          <a:lstStyle/>
          <a:p>
            <a:r>
              <a:rPr lang="en-US" sz="2800" b="0" dirty="0">
                <a:solidFill>
                  <a:srgbClr val="000000"/>
                </a:solidFill>
                <a:latin typeface="Arial" charset="0"/>
              </a:rPr>
              <a:t>Lineages Through Time Plot </a:t>
            </a:r>
          </a:p>
        </p:txBody>
      </p:sp>
      <p:sp>
        <p:nvSpPr>
          <p:cNvPr id="216069" name="Text Box 5"/>
          <p:cNvSpPr txBox="1">
            <a:spLocks noChangeArrowheads="1"/>
          </p:cNvSpPr>
          <p:nvPr/>
        </p:nvSpPr>
        <p:spPr bwMode="auto">
          <a:xfrm>
            <a:off x="2590800" y="914401"/>
            <a:ext cx="4808538" cy="2092869"/>
          </a:xfrm>
          <a:prstGeom prst="rect">
            <a:avLst/>
          </a:prstGeom>
          <a:noFill/>
          <a:ln w="9525">
            <a:noFill/>
            <a:miter lim="800000"/>
            <a:headEnd/>
            <a:tailEnd/>
          </a:ln>
          <a:effectLst/>
        </p:spPr>
        <p:txBody>
          <a:bodyPr lIns="91429" tIns="45714" rIns="91429" bIns="45714">
            <a:prstTxWarp prst="textNoShape">
              <a:avLst/>
            </a:prstTxWarp>
            <a:spAutoFit/>
          </a:bodyPr>
          <a:lstStyle/>
          <a:p>
            <a:pPr marL="287304" indent="-287304"/>
            <a:r>
              <a:rPr lang="en-US" sz="1600" b="0" dirty="0">
                <a:solidFill>
                  <a:srgbClr val="000000"/>
                </a:solidFill>
                <a:latin typeface="Arial" charset="0"/>
              </a:rPr>
              <a:t>10 simulations of organismal evolution assuming </a:t>
            </a:r>
            <a:br>
              <a:rPr lang="en-US" sz="1600" b="0" dirty="0">
                <a:solidFill>
                  <a:srgbClr val="000000"/>
                </a:solidFill>
                <a:latin typeface="Arial" charset="0"/>
              </a:rPr>
            </a:br>
            <a:r>
              <a:rPr lang="en-US" sz="1600" b="0" dirty="0">
                <a:solidFill>
                  <a:srgbClr val="000000"/>
                </a:solidFill>
                <a:latin typeface="Arial" charset="0"/>
              </a:rPr>
              <a:t>a constant number of species (200) throughout the simulation; </a:t>
            </a:r>
            <a:br>
              <a:rPr lang="en-US" sz="1600" b="0" dirty="0">
                <a:solidFill>
                  <a:srgbClr val="000000"/>
                </a:solidFill>
                <a:latin typeface="Arial" charset="0"/>
              </a:rPr>
            </a:br>
            <a:r>
              <a:rPr lang="en-US" sz="1600" b="0" dirty="0">
                <a:solidFill>
                  <a:srgbClr val="000000"/>
                </a:solidFill>
                <a:latin typeface="Arial" charset="0"/>
              </a:rPr>
              <a:t>1 speciation and 1 extinction per time step.</a:t>
            </a:r>
            <a:br>
              <a:rPr lang="en-US" sz="1600" b="0" dirty="0">
                <a:solidFill>
                  <a:srgbClr val="000000"/>
                </a:solidFill>
                <a:latin typeface="Arial" charset="0"/>
              </a:rPr>
            </a:br>
            <a:r>
              <a:rPr lang="en-US" sz="1600" b="0" dirty="0">
                <a:solidFill>
                  <a:srgbClr val="000000"/>
                </a:solidFill>
                <a:latin typeface="Arial" charset="0"/>
              </a:rPr>
              <a:t> (green </a:t>
            </a:r>
            <a:r>
              <a:rPr lang="en-US" sz="1600" b="0" dirty="0">
                <a:solidFill>
                  <a:srgbClr val="66FF66"/>
                </a:solidFill>
                <a:latin typeface="Arial" charset="0"/>
              </a:rPr>
              <a:t>O</a:t>
            </a:r>
            <a:r>
              <a:rPr lang="en-US" sz="1600" b="0" dirty="0">
                <a:solidFill>
                  <a:srgbClr val="000000"/>
                </a:solidFill>
                <a:latin typeface="Arial" charset="0"/>
              </a:rPr>
              <a:t>) </a:t>
            </a:r>
          </a:p>
          <a:p>
            <a:pPr marL="287304" indent="-287304"/>
            <a:r>
              <a:rPr lang="en-US" sz="1600" b="0" dirty="0">
                <a:solidFill>
                  <a:srgbClr val="000000"/>
                </a:solidFill>
                <a:latin typeface="Arial" charset="0"/>
              </a:rPr>
              <a:t>25 gene histories simulated </a:t>
            </a:r>
            <a:br>
              <a:rPr lang="en-US" sz="1600" b="0" dirty="0">
                <a:solidFill>
                  <a:srgbClr val="000000"/>
                </a:solidFill>
                <a:latin typeface="Arial" charset="0"/>
              </a:rPr>
            </a:br>
            <a:r>
              <a:rPr lang="en-US" sz="1600" b="0" dirty="0">
                <a:solidFill>
                  <a:srgbClr val="000000"/>
                </a:solidFill>
                <a:latin typeface="Arial" charset="0"/>
              </a:rPr>
              <a:t>for each organismal history assuming  </a:t>
            </a:r>
            <a:br>
              <a:rPr lang="en-US" sz="1600" b="0" dirty="0">
                <a:solidFill>
                  <a:srgbClr val="000000"/>
                </a:solidFill>
                <a:latin typeface="Arial" charset="0"/>
              </a:rPr>
            </a:br>
            <a:r>
              <a:rPr lang="en-US" sz="1600" b="0" dirty="0">
                <a:solidFill>
                  <a:srgbClr val="000000"/>
                </a:solidFill>
                <a:latin typeface="Arial" charset="0"/>
              </a:rPr>
              <a:t>1 HGT per 10 speciation events (red </a:t>
            </a:r>
            <a:r>
              <a:rPr lang="en-US" sz="1600" b="0" dirty="0" err="1">
                <a:solidFill>
                  <a:srgbClr val="FF0000"/>
                </a:solidFill>
                <a:latin typeface="Arial" charset="0"/>
              </a:rPr>
              <a:t>x</a:t>
            </a:r>
            <a:r>
              <a:rPr lang="en-US" sz="1600" b="0" dirty="0">
                <a:solidFill>
                  <a:srgbClr val="000000"/>
                </a:solidFill>
                <a:latin typeface="Arial" charset="0"/>
              </a:rPr>
              <a:t>)</a:t>
            </a:r>
          </a:p>
        </p:txBody>
      </p:sp>
      <p:sp>
        <p:nvSpPr>
          <p:cNvPr id="216070" name="Text Box 6"/>
          <p:cNvSpPr txBox="1">
            <a:spLocks noChangeArrowheads="1"/>
          </p:cNvSpPr>
          <p:nvPr/>
        </p:nvSpPr>
        <p:spPr bwMode="auto">
          <a:xfrm rot="-5400000">
            <a:off x="-352424" y="2724128"/>
            <a:ext cx="4276725" cy="400097"/>
          </a:xfrm>
          <a:prstGeom prst="rect">
            <a:avLst/>
          </a:prstGeom>
          <a:solidFill>
            <a:schemeClr val="bg1"/>
          </a:solidFill>
          <a:ln w="9525">
            <a:noFill/>
            <a:miter lim="800000"/>
            <a:headEnd/>
            <a:tailEnd/>
          </a:ln>
          <a:effectLst/>
        </p:spPr>
        <p:txBody>
          <a:bodyPr lIns="91429" tIns="45714" rIns="91429" bIns="45714">
            <a:prstTxWarp prst="textNoShape">
              <a:avLst/>
            </a:prstTxWarp>
            <a:spAutoFit/>
          </a:bodyPr>
          <a:lstStyle/>
          <a:p>
            <a:r>
              <a:rPr lang="en-US" sz="2000" dirty="0">
                <a:solidFill>
                  <a:srgbClr val="000000"/>
                </a:solidFill>
                <a:latin typeface="Arial" charset="0"/>
              </a:rPr>
              <a:t>log </a:t>
            </a:r>
            <a:r>
              <a:rPr lang="en-US" sz="2000" b="0" dirty="0">
                <a:solidFill>
                  <a:srgbClr val="000000"/>
                </a:solidFill>
                <a:latin typeface="Arial" charset="0"/>
              </a:rPr>
              <a:t>(number of surviving lineages)</a:t>
            </a: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8114" name="Picture 2" descr="i0006-3568-54-12-1064-f03"/>
          <p:cNvPicPr>
            <a:picLocks noChangeAspect="1" noChangeArrowheads="1"/>
          </p:cNvPicPr>
          <p:nvPr/>
        </p:nvPicPr>
        <p:blipFill>
          <a:blip r:embed="rId3"/>
          <a:srcRect/>
          <a:stretch>
            <a:fillRect/>
          </a:stretch>
        </p:blipFill>
        <p:spPr bwMode="auto">
          <a:xfrm>
            <a:off x="241300" y="187325"/>
            <a:ext cx="4237038" cy="4972050"/>
          </a:xfrm>
          <a:prstGeom prst="rect">
            <a:avLst/>
          </a:prstGeom>
          <a:noFill/>
        </p:spPr>
      </p:pic>
      <p:sp>
        <p:nvSpPr>
          <p:cNvPr id="218115" name="Text Box 3"/>
          <p:cNvSpPr txBox="1">
            <a:spLocks noChangeArrowheads="1"/>
          </p:cNvSpPr>
          <p:nvPr/>
        </p:nvSpPr>
        <p:spPr bwMode="auto">
          <a:xfrm>
            <a:off x="136526" y="5216526"/>
            <a:ext cx="4641850" cy="1323427"/>
          </a:xfrm>
          <a:prstGeom prst="rect">
            <a:avLst/>
          </a:prstGeom>
          <a:noFill/>
          <a:ln w="9525">
            <a:noFill/>
            <a:miter lim="800000"/>
            <a:headEnd/>
            <a:tailEnd/>
          </a:ln>
          <a:effectLst/>
        </p:spPr>
        <p:txBody>
          <a:bodyPr lIns="91429" tIns="45714" rIns="91429" bIns="45714">
            <a:prstTxWarp prst="textNoShape">
              <a:avLst/>
            </a:prstTxWarp>
            <a:spAutoFit/>
          </a:bodyPr>
          <a:lstStyle/>
          <a:p>
            <a:r>
              <a:rPr lang="en-US" sz="2000" b="0" dirty="0">
                <a:solidFill>
                  <a:srgbClr val="000000"/>
                </a:solidFill>
                <a:latin typeface="Arial" charset="0"/>
              </a:rPr>
              <a:t>Bacterial 16SrRNA based phylogeny</a:t>
            </a:r>
            <a:r>
              <a:rPr lang="en-US" b="0" dirty="0">
                <a:solidFill>
                  <a:srgbClr val="000000"/>
                </a:solidFill>
                <a:latin typeface="Arial" charset="0"/>
              </a:rPr>
              <a:t> </a:t>
            </a:r>
            <a:r>
              <a:rPr lang="en-US" sz="1600" b="0" dirty="0">
                <a:solidFill>
                  <a:srgbClr val="000000"/>
                </a:solidFill>
                <a:latin typeface="Arial" charset="0"/>
              </a:rPr>
              <a:t>(from P. D. </a:t>
            </a:r>
            <a:r>
              <a:rPr lang="en-US" sz="1600" b="0" dirty="0" err="1">
                <a:solidFill>
                  <a:srgbClr val="000000"/>
                </a:solidFill>
                <a:latin typeface="Arial" charset="0"/>
              </a:rPr>
              <a:t>Schloss</a:t>
            </a:r>
            <a:r>
              <a:rPr lang="en-US" sz="1600" b="0" dirty="0">
                <a:solidFill>
                  <a:srgbClr val="000000"/>
                </a:solidFill>
                <a:latin typeface="Arial" charset="0"/>
              </a:rPr>
              <a:t> and J. </a:t>
            </a:r>
            <a:r>
              <a:rPr lang="en-US" sz="1600" b="0" dirty="0" err="1">
                <a:solidFill>
                  <a:srgbClr val="000000"/>
                </a:solidFill>
                <a:latin typeface="Arial" charset="0"/>
              </a:rPr>
              <a:t>Handelsman</a:t>
            </a:r>
            <a:r>
              <a:rPr lang="en-US" sz="1600" b="0" dirty="0">
                <a:solidFill>
                  <a:srgbClr val="000000"/>
                </a:solidFill>
                <a:latin typeface="Arial" charset="0"/>
              </a:rPr>
              <a:t>, Microbiology and Molecular Biology Reviews, December 2004.)</a:t>
            </a:r>
            <a:r>
              <a:rPr lang="en-US" b="0" dirty="0">
                <a:solidFill>
                  <a:srgbClr val="000000"/>
                </a:solidFill>
                <a:latin typeface="Arial" charset="0"/>
              </a:rPr>
              <a:t> </a:t>
            </a:r>
          </a:p>
        </p:txBody>
      </p:sp>
      <p:sp>
        <p:nvSpPr>
          <p:cNvPr id="218116" name="Rectangle 4"/>
          <p:cNvSpPr>
            <a:spLocks noChangeArrowheads="1"/>
          </p:cNvSpPr>
          <p:nvPr/>
        </p:nvSpPr>
        <p:spPr bwMode="auto">
          <a:xfrm>
            <a:off x="4670425" y="76200"/>
            <a:ext cx="4154488" cy="2585311"/>
          </a:xfrm>
          <a:prstGeom prst="rect">
            <a:avLst/>
          </a:prstGeom>
          <a:noFill/>
          <a:ln w="9525">
            <a:noFill/>
            <a:miter lim="800000"/>
            <a:headEnd/>
            <a:tailEnd/>
          </a:ln>
          <a:effectLst/>
        </p:spPr>
        <p:txBody>
          <a:bodyPr lIns="91429" tIns="45714" rIns="91429" bIns="45714">
            <a:prstTxWarp prst="textNoShape">
              <a:avLst/>
            </a:prstTxWarp>
            <a:spAutoFit/>
          </a:bodyPr>
          <a:lstStyle/>
          <a:p>
            <a:r>
              <a:rPr lang="en-US" sz="2000" b="0" dirty="0">
                <a:solidFill>
                  <a:srgbClr val="000000"/>
                </a:solidFill>
                <a:latin typeface="Arial" charset="0"/>
              </a:rPr>
              <a:t>The deviation from the “long branches at the base” pattern could be due to </a:t>
            </a:r>
          </a:p>
          <a:p>
            <a:pPr>
              <a:buFontTx/>
              <a:buChar char="•"/>
            </a:pPr>
            <a:r>
              <a:rPr lang="en-US" sz="2000" b="0" dirty="0">
                <a:solidFill>
                  <a:srgbClr val="000000"/>
                </a:solidFill>
                <a:latin typeface="Arial" charset="0"/>
              </a:rPr>
              <a:t> under sampling</a:t>
            </a:r>
          </a:p>
          <a:p>
            <a:pPr>
              <a:buFontTx/>
              <a:buChar char="•"/>
            </a:pPr>
            <a:r>
              <a:rPr lang="en-US" sz="2000" b="0" dirty="0">
                <a:solidFill>
                  <a:srgbClr val="000000"/>
                </a:solidFill>
                <a:latin typeface="Arial" charset="0"/>
              </a:rPr>
              <a:t> an actual radiation </a:t>
            </a:r>
          </a:p>
          <a:p>
            <a:pPr lvl="1">
              <a:buFontTx/>
              <a:buChar char="•"/>
            </a:pPr>
            <a:r>
              <a:rPr lang="en-US" sz="2000" b="0" dirty="0">
                <a:solidFill>
                  <a:srgbClr val="000000"/>
                </a:solidFill>
                <a:latin typeface="Arial" charset="0"/>
              </a:rPr>
              <a:t> due to an invention that was not transferred</a:t>
            </a:r>
          </a:p>
          <a:p>
            <a:pPr lvl="1">
              <a:buFontTx/>
              <a:buChar char="•"/>
            </a:pPr>
            <a:r>
              <a:rPr lang="en-US" sz="2000" b="0" dirty="0">
                <a:solidFill>
                  <a:srgbClr val="000000"/>
                </a:solidFill>
                <a:latin typeface="Arial" charset="0"/>
              </a:rPr>
              <a:t> following a mass extinction</a:t>
            </a:r>
            <a:endParaRPr lang="en-US" b="0" dirty="0">
              <a:solidFill>
                <a:srgbClr val="000000"/>
              </a:solidFill>
              <a:latin typeface="Arial" charset="0"/>
            </a:endParaRPr>
          </a:p>
        </p:txBody>
      </p:sp>
      <p:pic>
        <p:nvPicPr>
          <p:cNvPr id="218117" name="Picture 5" descr="big_impact"/>
          <p:cNvPicPr>
            <a:picLocks noChangeAspect="1" noChangeArrowheads="1"/>
          </p:cNvPicPr>
          <p:nvPr/>
        </p:nvPicPr>
        <p:blipFill>
          <a:blip r:embed="rId4"/>
          <a:srcRect/>
          <a:stretch>
            <a:fillRect/>
          </a:stretch>
        </p:blipFill>
        <p:spPr bwMode="auto">
          <a:xfrm>
            <a:off x="5189539" y="2703514"/>
            <a:ext cx="3305175" cy="4154487"/>
          </a:xfrm>
          <a:prstGeom prst="rect">
            <a:avLst/>
          </a:prstGeom>
          <a:noFill/>
        </p:spPr>
      </p:pic>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7772400" cy="1143000"/>
          </a:xfrm>
        </p:spPr>
        <p:txBody>
          <a:bodyPr/>
          <a:lstStyle/>
          <a:p>
            <a:pPr algn="l" eaLnBrk="1" hangingPunct="1"/>
            <a:r>
              <a:rPr lang="en-US" sz="2400" dirty="0"/>
              <a:t>  Sequence editors and viewers</a:t>
            </a:r>
          </a:p>
        </p:txBody>
      </p:sp>
      <p:sp>
        <p:nvSpPr>
          <p:cNvPr id="48131" name="Rectangle 3"/>
          <p:cNvSpPr>
            <a:spLocks noChangeArrowheads="1"/>
          </p:cNvSpPr>
          <p:nvPr/>
        </p:nvSpPr>
        <p:spPr bwMode="auto">
          <a:xfrm>
            <a:off x="419100" y="990601"/>
            <a:ext cx="8305800" cy="5262967"/>
          </a:xfrm>
          <a:prstGeom prst="rect">
            <a:avLst/>
          </a:prstGeom>
          <a:noFill/>
          <a:ln w="9525">
            <a:noFill/>
            <a:miter lim="800000"/>
            <a:headEnd/>
            <a:tailEnd/>
          </a:ln>
        </p:spPr>
        <p:txBody>
          <a:bodyPr lIns="91429" tIns="45714" rIns="91429" bIns="45714">
            <a:prstTxWarp prst="textNoShape">
              <a:avLst/>
            </a:prstTxWarp>
            <a:spAutoFit/>
          </a:bodyPr>
          <a:lstStyle/>
          <a:p>
            <a:r>
              <a:rPr lang="en-US" b="0" dirty="0" err="1">
                <a:solidFill>
                  <a:srgbClr val="000000"/>
                </a:solidFill>
              </a:rPr>
              <a:t>Jalview</a:t>
            </a:r>
            <a:r>
              <a:rPr lang="en-US" b="0" dirty="0">
                <a:solidFill>
                  <a:srgbClr val="000000"/>
                </a:solidFill>
              </a:rPr>
              <a:t> </a:t>
            </a:r>
            <a:r>
              <a:rPr lang="en-US" b="0" dirty="0">
                <a:solidFill>
                  <a:srgbClr val="000000"/>
                </a:solidFill>
                <a:hlinkClick r:id="rId3"/>
              </a:rPr>
              <a:t>Homepage</a:t>
            </a:r>
            <a:r>
              <a:rPr lang="en-US" b="0" dirty="0">
                <a:solidFill>
                  <a:srgbClr val="000000"/>
                </a:solidFill>
              </a:rPr>
              <a:t>, </a:t>
            </a:r>
            <a:r>
              <a:rPr lang="en-US" b="0" dirty="0">
                <a:solidFill>
                  <a:srgbClr val="000000"/>
                </a:solidFill>
                <a:hlinkClick r:id="rId4"/>
              </a:rPr>
              <a:t>Description </a:t>
            </a:r>
            <a:endParaRPr lang="en-US" b="0" dirty="0">
              <a:solidFill>
                <a:srgbClr val="000000"/>
              </a:solidFill>
            </a:endParaRPr>
          </a:p>
          <a:p>
            <a:r>
              <a:rPr lang="en-US" b="0" dirty="0" err="1">
                <a:solidFill>
                  <a:srgbClr val="000000"/>
                </a:solidFill>
              </a:rPr>
              <a:t>Jalview</a:t>
            </a:r>
            <a:r>
              <a:rPr lang="en-US" b="0" dirty="0">
                <a:solidFill>
                  <a:srgbClr val="000000"/>
                </a:solidFill>
              </a:rPr>
              <a:t> as </a:t>
            </a:r>
            <a:r>
              <a:rPr lang="en-US" b="0" dirty="0">
                <a:solidFill>
                  <a:srgbClr val="000000"/>
                </a:solidFill>
                <a:hlinkClick r:id="rId4"/>
              </a:rPr>
              <a:t>Java Web Start Application </a:t>
            </a:r>
            <a:r>
              <a:rPr lang="en-US" b="0" dirty="0">
                <a:solidFill>
                  <a:srgbClr val="000000"/>
                </a:solidFill>
              </a:rPr>
              <a:t/>
            </a:r>
            <a:br>
              <a:rPr lang="en-US" b="0" dirty="0">
                <a:solidFill>
                  <a:srgbClr val="000000"/>
                </a:solidFill>
              </a:rPr>
            </a:br>
            <a:r>
              <a:rPr lang="en-US" b="0" dirty="0">
                <a:solidFill>
                  <a:srgbClr val="000000"/>
                </a:solidFill>
              </a:rPr>
              <a:t>(other JAVA applications are </a:t>
            </a:r>
            <a:r>
              <a:rPr lang="en-US" b="0" dirty="0">
                <a:solidFill>
                  <a:srgbClr val="000000"/>
                </a:solidFill>
                <a:hlinkClick r:id="rId5"/>
              </a:rPr>
              <a:t>here</a:t>
            </a:r>
            <a:r>
              <a:rPr lang="en-US" b="0" dirty="0">
                <a:solidFill>
                  <a:srgbClr val="000000"/>
                </a:solidFill>
              </a:rPr>
              <a:t>)</a:t>
            </a:r>
            <a:br>
              <a:rPr lang="en-US" b="0" dirty="0">
                <a:solidFill>
                  <a:srgbClr val="000000"/>
                </a:solidFill>
              </a:rPr>
            </a:br>
            <a:endParaRPr lang="en-US" b="0" dirty="0">
              <a:solidFill>
                <a:srgbClr val="000000"/>
              </a:solidFill>
            </a:endParaRPr>
          </a:p>
          <a:p>
            <a:r>
              <a:rPr lang="en-US" b="0" dirty="0" err="1">
                <a:solidFill>
                  <a:srgbClr val="000000"/>
                </a:solidFill>
              </a:rPr>
              <a:t>Jalview</a:t>
            </a:r>
            <a:r>
              <a:rPr lang="en-US" b="0" dirty="0">
                <a:solidFill>
                  <a:srgbClr val="000000"/>
                </a:solidFill>
              </a:rPr>
              <a:t> is easy to install and run.  </a:t>
            </a:r>
            <a:br>
              <a:rPr lang="en-US" b="0" dirty="0">
                <a:solidFill>
                  <a:srgbClr val="000000"/>
                </a:solidFill>
              </a:rPr>
            </a:br>
            <a:r>
              <a:rPr lang="en-US" b="0" dirty="0">
                <a:solidFill>
                  <a:srgbClr val="000000"/>
                </a:solidFill>
              </a:rPr>
              <a:t>Test file is </a:t>
            </a:r>
            <a:r>
              <a:rPr lang="en-US" b="0" dirty="0">
                <a:solidFill>
                  <a:srgbClr val="000000"/>
                </a:solidFill>
                <a:hlinkClick r:id="rId6"/>
              </a:rPr>
              <a:t>here </a:t>
            </a:r>
            <a:r>
              <a:rPr lang="en-US" b="0" dirty="0">
                <a:solidFill>
                  <a:srgbClr val="000000"/>
                </a:solidFill>
              </a:rPr>
              <a:t>(ATPase subunits)</a:t>
            </a:r>
          </a:p>
          <a:p>
            <a:r>
              <a:rPr lang="en-US" b="0" dirty="0">
                <a:solidFill>
                  <a:srgbClr val="000000"/>
                </a:solidFill>
              </a:rPr>
              <a:t>(Intro to ATPases: 1bmf in </a:t>
            </a:r>
            <a:r>
              <a:rPr lang="en-US" b="0" dirty="0" err="1">
                <a:solidFill>
                  <a:srgbClr val="000000"/>
                </a:solidFill>
              </a:rPr>
              <a:t>spdbv</a:t>
            </a:r>
            <a:r>
              <a:rPr lang="en-US" b="0" dirty="0">
                <a:solidFill>
                  <a:srgbClr val="000000"/>
                </a:solidFill>
              </a:rPr>
              <a:t>)</a:t>
            </a:r>
            <a:br>
              <a:rPr lang="en-US" b="0" dirty="0">
                <a:solidFill>
                  <a:srgbClr val="000000"/>
                </a:solidFill>
              </a:rPr>
            </a:br>
            <a:r>
              <a:rPr lang="en-US" b="0" dirty="0">
                <a:solidFill>
                  <a:srgbClr val="000000"/>
                </a:solidFill>
              </a:rPr>
              <a:t>(gif of rotation </a:t>
            </a:r>
            <a:r>
              <a:rPr lang="en-US" b="0" dirty="0">
                <a:solidFill>
                  <a:srgbClr val="000000"/>
                </a:solidFill>
                <a:hlinkClick r:id="rId7"/>
              </a:rPr>
              <a:t>here</a:t>
            </a:r>
            <a:r>
              <a:rPr lang="en-US" b="0" dirty="0">
                <a:solidFill>
                  <a:srgbClr val="000000"/>
                </a:solidFill>
              </a:rPr>
              <a:t>, movies of the rotation are </a:t>
            </a:r>
            <a:r>
              <a:rPr lang="en-US" b="0" dirty="0">
                <a:solidFill>
                  <a:srgbClr val="000000"/>
                </a:solidFill>
                <a:hlinkClick r:id="rId8"/>
              </a:rPr>
              <a:t>here</a:t>
            </a:r>
            <a:r>
              <a:rPr lang="en-US" b="0" dirty="0">
                <a:solidFill>
                  <a:srgbClr val="000000"/>
                </a:solidFill>
                <a:hlinkClick r:id="rId9"/>
              </a:rPr>
              <a:t> </a:t>
            </a:r>
            <a:r>
              <a:rPr lang="en-US" b="0" dirty="0">
                <a:solidFill>
                  <a:srgbClr val="000000"/>
                </a:solidFill>
              </a:rPr>
              <a:t>and </a:t>
            </a:r>
            <a:r>
              <a:rPr lang="en-US" b="0" dirty="0">
                <a:solidFill>
                  <a:srgbClr val="000000"/>
                </a:solidFill>
                <a:hlinkClick r:id="rId10"/>
              </a:rPr>
              <a:t>here</a:t>
            </a:r>
            <a:r>
              <a:rPr lang="en-US" b="0" dirty="0">
                <a:solidFill>
                  <a:srgbClr val="000000"/>
                </a:solidFill>
              </a:rPr>
              <a:t>) </a:t>
            </a:r>
          </a:p>
          <a:p>
            <a:r>
              <a:rPr lang="en-US" b="0" dirty="0">
                <a:solidFill>
                  <a:srgbClr val="000000"/>
                </a:solidFill>
              </a:rPr>
              <a:t>(Load </a:t>
            </a:r>
            <a:r>
              <a:rPr lang="en-US" b="0" dirty="0" err="1">
                <a:solidFill>
                  <a:srgbClr val="000000"/>
                </a:solidFill>
              </a:rPr>
              <a:t>all.txt</a:t>
            </a:r>
            <a:r>
              <a:rPr lang="en-US" b="0" dirty="0">
                <a:solidFill>
                  <a:srgbClr val="000000"/>
                </a:solidFill>
              </a:rPr>
              <a:t> into </a:t>
            </a:r>
            <a:r>
              <a:rPr lang="en-US" b="0" dirty="0" err="1">
                <a:solidFill>
                  <a:srgbClr val="000000"/>
                </a:solidFill>
              </a:rPr>
              <a:t>Jalview</a:t>
            </a:r>
            <a:r>
              <a:rPr lang="en-US" b="0" dirty="0">
                <a:solidFill>
                  <a:srgbClr val="000000"/>
                </a:solidFill>
              </a:rPr>
              <a:t>, </a:t>
            </a:r>
            <a:br>
              <a:rPr lang="en-US" b="0" dirty="0">
                <a:solidFill>
                  <a:srgbClr val="000000"/>
                </a:solidFill>
              </a:rPr>
            </a:br>
            <a:r>
              <a:rPr lang="en-US" b="0" dirty="0">
                <a:solidFill>
                  <a:srgbClr val="000000"/>
                </a:solidFill>
              </a:rPr>
              <a:t>	</a:t>
            </a:r>
            <a:r>
              <a:rPr lang="en-US" b="0" dirty="0" err="1">
                <a:solidFill>
                  <a:srgbClr val="000000"/>
                </a:solidFill>
              </a:rPr>
              <a:t>colo</a:t>
            </a:r>
            <a:r>
              <a:rPr lang="en-US" dirty="0" err="1">
                <a:solidFill>
                  <a:srgbClr val="000000"/>
                </a:solidFill>
              </a:rPr>
              <a:t>u</a:t>
            </a:r>
            <a:r>
              <a:rPr lang="en-US" b="0" dirty="0" err="1">
                <a:solidFill>
                  <a:srgbClr val="000000"/>
                </a:solidFill>
              </a:rPr>
              <a:t>r</a:t>
            </a:r>
            <a:r>
              <a:rPr lang="en-US" b="0" dirty="0">
                <a:solidFill>
                  <a:srgbClr val="000000"/>
                </a:solidFill>
              </a:rPr>
              <a:t> options, </a:t>
            </a:r>
            <a:br>
              <a:rPr lang="en-US" b="0" dirty="0">
                <a:solidFill>
                  <a:srgbClr val="000000"/>
                </a:solidFill>
              </a:rPr>
            </a:br>
            <a:r>
              <a:rPr lang="en-US" b="0" dirty="0">
                <a:solidFill>
                  <a:srgbClr val="000000"/>
                </a:solidFill>
              </a:rPr>
              <a:t>	mouse use, </a:t>
            </a:r>
          </a:p>
          <a:p>
            <a:r>
              <a:rPr lang="en-US" b="0" dirty="0">
                <a:solidFill>
                  <a:srgbClr val="000000"/>
                </a:solidFill>
              </a:rPr>
              <a:t>	PID tree,</a:t>
            </a:r>
          </a:p>
          <a:p>
            <a:r>
              <a:rPr lang="en-US" b="0" dirty="0">
                <a:solidFill>
                  <a:srgbClr val="000000"/>
                </a:solidFill>
              </a:rPr>
              <a:t>	Principle component analysis -&gt; sequence space)</a:t>
            </a:r>
          </a:p>
          <a:p>
            <a:r>
              <a:rPr lang="en-US" b="0" dirty="0">
                <a:solidFill>
                  <a:srgbClr val="000000"/>
                </a:solidFill>
              </a:rPr>
              <a:t>	More on sequence space </a:t>
            </a:r>
            <a:r>
              <a:rPr lang="en-US" b="0" dirty="0">
                <a:solidFill>
                  <a:srgbClr val="000000"/>
                </a:solidFill>
                <a:hlinkClick r:id="rId11"/>
              </a:rPr>
              <a:t>here</a:t>
            </a:r>
            <a:endParaRPr lang="en-US" b="0" dirty="0">
              <a:solidFill>
                <a:srgbClr val="000000"/>
              </a:solidFill>
            </a:endParaRPr>
          </a:p>
        </p:txBody>
      </p:sp>
      <p:sp>
        <p:nvSpPr>
          <p:cNvPr id="48132" name="Rectangle 4"/>
          <p:cNvSpPr>
            <a:spLocks noChangeArrowheads="1"/>
          </p:cNvSpPr>
          <p:nvPr/>
        </p:nvSpPr>
        <p:spPr bwMode="auto">
          <a:xfrm>
            <a:off x="0" y="3429000"/>
            <a:ext cx="9144000" cy="457200"/>
          </a:xfrm>
          <a:prstGeom prst="rect">
            <a:avLst/>
          </a:prstGeom>
          <a:noFill/>
          <a:ln w="9525">
            <a:noFill/>
            <a:miter lim="800000"/>
            <a:headEnd/>
            <a:tailEnd/>
          </a:ln>
        </p:spPr>
        <p:txBody>
          <a:bodyPr lIns="91429" tIns="45714" rIns="91429" bIns="45714">
            <a:prstTxWarp prst="textNoShape">
              <a:avLst/>
            </a:prstTxWarp>
            <a:spAutoFit/>
          </a:bodyPr>
          <a:lstStyle/>
          <a:p>
            <a:r>
              <a:rPr lang="en-US" b="0">
                <a:solidFill>
                  <a:srgbClr val="000000"/>
                </a:solidFill>
              </a:rPr>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52400"/>
            <a:ext cx="7924800" cy="762000"/>
          </a:xfrm>
        </p:spPr>
        <p:txBody>
          <a:bodyPr/>
          <a:lstStyle/>
          <a:p>
            <a:pPr algn="l" eaLnBrk="1" hangingPunct="1"/>
            <a:r>
              <a:rPr lang="en-US" sz="2800" dirty="0" smtClean="0"/>
              <a:t>assignments continued (use class 5 as sample) </a:t>
            </a:r>
            <a:br>
              <a:rPr lang="en-US" sz="2800" dirty="0" smtClean="0"/>
            </a:br>
            <a:endParaRPr lang="en-US" sz="2800" dirty="0"/>
          </a:p>
        </p:txBody>
      </p:sp>
      <p:sp>
        <p:nvSpPr>
          <p:cNvPr id="62467" name="Text Box 3"/>
          <p:cNvSpPr txBox="1">
            <a:spLocks noChangeArrowheads="1"/>
          </p:cNvSpPr>
          <p:nvPr/>
        </p:nvSpPr>
        <p:spPr bwMode="auto">
          <a:xfrm>
            <a:off x="381000" y="838201"/>
            <a:ext cx="8382000" cy="4955191"/>
          </a:xfrm>
          <a:prstGeom prst="rect">
            <a:avLst/>
          </a:prstGeom>
          <a:noFill/>
          <a:ln w="9525">
            <a:noFill/>
            <a:miter lim="800000"/>
            <a:headEnd/>
            <a:tailEnd/>
          </a:ln>
        </p:spPr>
        <p:txBody>
          <a:bodyPr lIns="91429" tIns="45714" rIns="91429" bIns="45714">
            <a:prstTxWarp prst="textNoShape">
              <a:avLst/>
            </a:prstTxWarp>
            <a:spAutoFit/>
          </a:bodyPr>
          <a:lstStyle/>
          <a:p>
            <a:r>
              <a:rPr lang="en-US" sz="2000" dirty="0"/>
              <a:t>Assume that you have the following non-aligned multiple sequence files in a directory: </a:t>
            </a:r>
            <a:br>
              <a:rPr lang="en-US" sz="2000" dirty="0"/>
            </a:br>
            <a:r>
              <a:rPr lang="en-US" sz="1800" dirty="0"/>
              <a:t/>
            </a:r>
            <a:br>
              <a:rPr lang="en-US" sz="1800" dirty="0"/>
            </a:br>
            <a:r>
              <a:rPr lang="en-US" sz="1800" dirty="0">
                <a:hlinkClick r:id="rId3"/>
              </a:rPr>
              <a:t>A.fa</a:t>
            </a:r>
            <a:r>
              <a:rPr lang="en-US" sz="1800" dirty="0"/>
              <a:t> : vacuolar/archaeal ATPase catalytic subunits ; </a:t>
            </a:r>
            <a:br>
              <a:rPr lang="en-US" sz="1800" dirty="0"/>
            </a:br>
            <a:r>
              <a:rPr lang="en-US" sz="1800" dirty="0">
                <a:hlinkClick r:id="rId4"/>
              </a:rPr>
              <a:t>B.fa </a:t>
            </a:r>
            <a:r>
              <a:rPr lang="en-US" sz="1800" dirty="0"/>
              <a:t>: vacuolar/archaeal ATPase non-catalytic subunits;</a:t>
            </a:r>
            <a:br>
              <a:rPr lang="en-US" sz="1800" dirty="0"/>
            </a:br>
            <a:r>
              <a:rPr lang="en-US" sz="1800" dirty="0">
                <a:hlinkClick r:id="rId5"/>
              </a:rPr>
              <a:t>alpha.fa</a:t>
            </a:r>
            <a:r>
              <a:rPr lang="en-US" sz="1800" dirty="0"/>
              <a:t> : F-ATPases non-catalytic subunits,</a:t>
            </a:r>
            <a:br>
              <a:rPr lang="en-US" sz="1800" dirty="0"/>
            </a:br>
            <a:r>
              <a:rPr lang="en-US" sz="1800" dirty="0">
                <a:hlinkClick r:id="rId6"/>
              </a:rPr>
              <a:t>beta.fa</a:t>
            </a:r>
            <a:r>
              <a:rPr lang="en-US" sz="1800" dirty="0"/>
              <a:t> : F-ATPases catalytic subunits,</a:t>
            </a:r>
            <a:br>
              <a:rPr lang="en-US" sz="1800" dirty="0"/>
            </a:br>
            <a:r>
              <a:rPr lang="en-US" sz="1800" dirty="0">
                <a:hlinkClick r:id="rId7"/>
              </a:rPr>
              <a:t>F.fa </a:t>
            </a:r>
            <a:r>
              <a:rPr lang="en-US" sz="1800" dirty="0"/>
              <a:t>: ATPase involved in the assembly of the bacterial flagella.</a:t>
            </a:r>
            <a:r>
              <a:rPr lang="en-US" dirty="0"/>
              <a:t> </a:t>
            </a:r>
          </a:p>
          <a:p>
            <a:endParaRPr lang="en-US" sz="2000" dirty="0"/>
          </a:p>
          <a:p>
            <a:r>
              <a:rPr lang="en-US" sz="2000" dirty="0"/>
              <a:t>Write a </a:t>
            </a:r>
            <a:r>
              <a:rPr lang="en-US" sz="2000" dirty="0" err="1"/>
              <a:t>perl</a:t>
            </a:r>
            <a:r>
              <a:rPr lang="en-US" sz="2000" dirty="0"/>
              <a:t> script that executes muscle or </a:t>
            </a:r>
            <a:r>
              <a:rPr lang="en-US" sz="2000" dirty="0" err="1"/>
              <a:t>clustalw</a:t>
            </a:r>
            <a:r>
              <a:rPr lang="en-US" sz="2000" dirty="0"/>
              <a:t> and </a:t>
            </a:r>
          </a:p>
          <a:p>
            <a:r>
              <a:rPr lang="en-US" sz="2000" dirty="0"/>
              <a:t>1) aligns the sequences within each file</a:t>
            </a:r>
            <a:br>
              <a:rPr lang="en-US" sz="2000" dirty="0"/>
            </a:br>
            <a:r>
              <a:rPr lang="en-US" sz="2000" dirty="0"/>
              <a:t>2) successively calculates profile alignments between all aligned sequences. </a:t>
            </a:r>
          </a:p>
          <a:p>
            <a:endParaRPr lang="en-US" sz="1800" dirty="0"/>
          </a:p>
          <a:p>
            <a:r>
              <a:rPr lang="en-US" sz="1800" dirty="0"/>
              <a:t>Hints:  </a:t>
            </a:r>
          </a:p>
          <a:p>
            <a:r>
              <a:rPr lang="en-US" sz="1800" dirty="0">
                <a:latin typeface="Courier New" charset="0"/>
              </a:rPr>
              <a:t>system (command);#</a:t>
            </a:r>
            <a:r>
              <a:rPr lang="en-US" sz="2000" dirty="0"/>
              <a:t> </a:t>
            </a:r>
            <a:r>
              <a:rPr lang="en-US" sz="1800" dirty="0"/>
              <a:t>executes “command</a:t>
            </a:r>
            <a:r>
              <a:rPr lang="en-US" sz="1800" dirty="0" smtClean="0"/>
              <a:t>” as </a:t>
            </a:r>
            <a:r>
              <a:rPr lang="en-US" sz="1800" dirty="0"/>
              <a:t>if you had typed </a:t>
            </a:r>
            <a:r>
              <a:rPr lang="en-US" sz="1800" dirty="0">
                <a:latin typeface="Courier New" charset="0"/>
              </a:rPr>
              <a:t>command </a:t>
            </a:r>
            <a:r>
              <a:rPr lang="en-US" sz="1800" dirty="0"/>
              <a:t>in the command line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0"/>
            <a:ext cx="7772400" cy="1143000"/>
          </a:xfrm>
        </p:spPr>
        <p:txBody>
          <a:bodyPr/>
          <a:lstStyle/>
          <a:p>
            <a:pPr algn="l" eaLnBrk="1" hangingPunct="1"/>
            <a:r>
              <a:rPr lang="en-US"/>
              <a:t>challenge:</a:t>
            </a:r>
          </a:p>
        </p:txBody>
      </p:sp>
      <p:sp>
        <p:nvSpPr>
          <p:cNvPr id="70659" name="Text Box 3"/>
          <p:cNvSpPr txBox="1">
            <a:spLocks noChangeArrowheads="1"/>
          </p:cNvSpPr>
          <p:nvPr/>
        </p:nvSpPr>
        <p:spPr bwMode="auto">
          <a:xfrm>
            <a:off x="365126" y="1271588"/>
            <a:ext cx="8474075" cy="4124194"/>
          </a:xfrm>
          <a:prstGeom prst="rect">
            <a:avLst/>
          </a:prstGeom>
          <a:noFill/>
          <a:ln w="9525">
            <a:noFill/>
            <a:miter lim="800000"/>
            <a:headEnd/>
            <a:tailEnd/>
          </a:ln>
        </p:spPr>
        <p:txBody>
          <a:bodyPr lIns="91429" tIns="45714" rIns="91429" bIns="45714">
            <a:prstTxWarp prst="textNoShape">
              <a:avLst/>
            </a:prstTxWarp>
            <a:spAutoFit/>
          </a:bodyPr>
          <a:lstStyle/>
          <a:p>
            <a:r>
              <a:rPr lang="en-US" sz="1800" b="0" dirty="0"/>
              <a:t>Often one wants to build families of homologous proteins extracted from genomes.   One way to do so is to find reciprocal best hits.  </a:t>
            </a:r>
          </a:p>
          <a:p>
            <a:r>
              <a:rPr lang="en-US" sz="1800" b="0" dirty="0"/>
              <a:t>Tools: </a:t>
            </a:r>
          </a:p>
          <a:p>
            <a:r>
              <a:rPr lang="en-US" sz="1800" b="0" dirty="0"/>
              <a:t>The script </a:t>
            </a:r>
            <a:r>
              <a:rPr lang="en-US" sz="1800" b="0" i="1" dirty="0">
                <a:hlinkClick r:id="rId2"/>
              </a:rPr>
              <a:t>blastall.pl</a:t>
            </a:r>
            <a:r>
              <a:rPr lang="en-US" sz="1800" b="0" dirty="0">
                <a:hlinkClick r:id="rId2"/>
              </a:rPr>
              <a:t> </a:t>
            </a:r>
            <a:r>
              <a:rPr lang="en-US" sz="1800" b="0" dirty="0"/>
              <a:t>takes the genomes indicted in the first line and calculates all possible genome against genome searches.  </a:t>
            </a:r>
          </a:p>
          <a:p>
            <a:endParaRPr lang="en-US" sz="1800" b="0" dirty="0"/>
          </a:p>
          <a:p>
            <a:r>
              <a:rPr lang="en-US" sz="1800" b="0" dirty="0"/>
              <a:t>This script </a:t>
            </a:r>
            <a:r>
              <a:rPr lang="en-US" sz="1800" b="0" i="1" dirty="0">
                <a:hlinkClick r:id="rId3"/>
              </a:rPr>
              <a:t>simple_rbh_pairs.pl</a:t>
            </a:r>
            <a:r>
              <a:rPr lang="en-US" sz="1200" b="0" dirty="0">
                <a:solidFill>
                  <a:srgbClr val="000000"/>
                </a:solidFill>
                <a:latin typeface="Lucida Grande" charset="0"/>
                <a:hlinkClick r:id="rId3"/>
              </a:rPr>
              <a:t> </a:t>
            </a:r>
            <a:r>
              <a:rPr lang="en-US" sz="1800" b="0" dirty="0"/>
              <a:t>takes two </a:t>
            </a:r>
            <a:r>
              <a:rPr lang="en-US" sz="1800" b="0" dirty="0" err="1"/>
              <a:t>blastall</a:t>
            </a:r>
            <a:r>
              <a:rPr lang="en-US" sz="1800" b="0" dirty="0"/>
              <a:t> searches (genome A versus genome B) in -m8 format and listing only the top scoring blast hit for each query) and writes the GI numbers of reciprocal best hits into a table.</a:t>
            </a:r>
          </a:p>
          <a:p>
            <a:endParaRPr lang="en-US" sz="1800" b="0" dirty="0"/>
          </a:p>
          <a:p>
            <a:r>
              <a:rPr lang="en-US" sz="1800" b="0" dirty="0"/>
              <a:t>The script </a:t>
            </a:r>
            <a:r>
              <a:rPr lang="en-US" sz="1800" b="0" i="1" dirty="0">
                <a:hlinkClick r:id="rId4"/>
              </a:rPr>
              <a:t>run_pairs.pl</a:t>
            </a:r>
            <a:r>
              <a:rPr lang="en-US" sz="1200" b="0" dirty="0">
                <a:solidFill>
                  <a:srgbClr val="000000"/>
                </a:solidFill>
                <a:latin typeface="Lucida Grande" charset="0"/>
                <a:hlinkClick r:id="rId4"/>
              </a:rPr>
              <a:t> </a:t>
            </a:r>
            <a:r>
              <a:rPr lang="en-US" sz="1800" b="0" dirty="0"/>
              <a:t>runs all possible </a:t>
            </a:r>
            <a:r>
              <a:rPr lang="en-US" sz="1800" b="0" dirty="0" err="1"/>
              <a:t>pairwise</a:t>
            </a:r>
            <a:r>
              <a:rPr lang="en-US" sz="1800" b="0" dirty="0"/>
              <a:t> extractions of </a:t>
            </a:r>
            <a:r>
              <a:rPr lang="en-US" sz="1800" b="0" dirty="0" err="1"/>
              <a:t>RBHs</a:t>
            </a:r>
            <a:r>
              <a:rPr lang="en-US" sz="1200" b="0" dirty="0">
                <a:solidFill>
                  <a:srgbClr val="000000"/>
                </a:solidFill>
                <a:latin typeface="Lucida Grande" charset="0"/>
              </a:rPr>
              <a:t> </a:t>
            </a:r>
          </a:p>
          <a:p>
            <a:endParaRPr lang="en-US" sz="1800" b="0" dirty="0"/>
          </a:p>
          <a:p>
            <a:r>
              <a:rPr lang="en-US" sz="1800" b="0" dirty="0"/>
              <a:t>Task: write a script that combines the </a:t>
            </a:r>
            <a:r>
              <a:rPr lang="en-US" sz="1800" b="0" dirty="0" err="1"/>
              <a:t>pairwise</a:t>
            </a:r>
            <a:r>
              <a:rPr lang="en-US" sz="1800" b="0" dirty="0"/>
              <a:t> tables keeping only those families that have a strict reciprocal best blast hit relationship in all genomes.   </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609600"/>
          </a:xfrm>
        </p:spPr>
        <p:txBody>
          <a:bodyPr/>
          <a:lstStyle/>
          <a:p>
            <a:r>
              <a:rPr lang="en-US" dirty="0" smtClean="0"/>
              <a:t>New assignment</a:t>
            </a:r>
            <a:endParaRPr lang="en-US" dirty="0"/>
          </a:p>
        </p:txBody>
      </p:sp>
      <p:sp>
        <p:nvSpPr>
          <p:cNvPr id="3" name="TextBox 2"/>
          <p:cNvSpPr txBox="1"/>
          <p:nvPr/>
        </p:nvSpPr>
        <p:spPr>
          <a:xfrm>
            <a:off x="304800" y="1524001"/>
            <a:ext cx="8610600" cy="830997"/>
          </a:xfrm>
          <a:prstGeom prst="rect">
            <a:avLst/>
          </a:prstGeom>
          <a:noFill/>
        </p:spPr>
        <p:txBody>
          <a:bodyPr wrap="square" lIns="91429" tIns="45714" rIns="91429" bIns="45714" rtlCol="0">
            <a:spAutoFit/>
          </a:bodyPr>
          <a:lstStyle/>
          <a:p>
            <a:endParaRPr lang="en-US" dirty="0" smtClean="0"/>
          </a:p>
          <a:p>
            <a:r>
              <a:rPr lang="en-US" dirty="0" smtClean="0"/>
              <a:t> </a:t>
            </a:r>
            <a:endParaRPr lang="en-US" dirty="0"/>
          </a:p>
        </p:txBody>
      </p:sp>
      <p:sp>
        <p:nvSpPr>
          <p:cNvPr id="4" name="TextBox 3"/>
          <p:cNvSpPr txBox="1"/>
          <p:nvPr/>
        </p:nvSpPr>
        <p:spPr>
          <a:xfrm>
            <a:off x="381000" y="1371601"/>
            <a:ext cx="7467600" cy="2431423"/>
          </a:xfrm>
          <a:prstGeom prst="rect">
            <a:avLst/>
          </a:prstGeom>
          <a:noFill/>
        </p:spPr>
        <p:txBody>
          <a:bodyPr wrap="square" lIns="91429" tIns="45714" rIns="91429" bIns="45714" rtlCol="0">
            <a:spAutoFit/>
          </a:bodyPr>
          <a:lstStyle/>
          <a:p>
            <a:r>
              <a:rPr lang="en-US" dirty="0" smtClean="0"/>
              <a:t>Check chapter U40 in the Unix/Perl primer – sad </a:t>
            </a:r>
            <a:r>
              <a:rPr lang="en-US" dirty="0" err="1" smtClean="0">
                <a:sym typeface="Wingdings"/>
              </a:rPr>
              <a:t></a:t>
            </a:r>
            <a:r>
              <a:rPr lang="en-US" dirty="0" smtClean="0">
                <a:sym typeface="Wingdings"/>
              </a:rPr>
              <a:t> </a:t>
            </a:r>
          </a:p>
          <a:p>
            <a:endParaRPr lang="en-US" dirty="0" smtClean="0">
              <a:sym typeface="Wingdings"/>
            </a:endParaRPr>
          </a:p>
          <a:p>
            <a:r>
              <a:rPr lang="en-US" dirty="0" smtClean="0">
                <a:sym typeface="Wingdings"/>
              </a:rPr>
              <a:t>Read chapters P17 and P18 on regular expressions </a:t>
            </a:r>
          </a:p>
          <a:p>
            <a:r>
              <a:rPr lang="en-US" sz="1800" b="0" dirty="0" smtClean="0">
                <a:sym typeface="Wingdings"/>
              </a:rPr>
              <a:t>(these are really useful, if you repeatedly run a program that generates complex output, and you want to extract a single value into a table, e.g. a program that calculates theoretical </a:t>
            </a:r>
            <a:r>
              <a:rPr lang="en-US" sz="1800" b="0" dirty="0" err="1" smtClean="0">
                <a:sym typeface="Wingdings"/>
              </a:rPr>
              <a:t>isoelectric</a:t>
            </a:r>
            <a:r>
              <a:rPr lang="en-US" sz="1800" b="0" dirty="0" smtClean="0">
                <a:sym typeface="Wingdings"/>
              </a:rPr>
              <a:t> points … ) </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1143000"/>
          </a:xfrm>
        </p:spPr>
        <p:txBody>
          <a:bodyPr/>
          <a:lstStyle/>
          <a:p>
            <a:r>
              <a:rPr lang="en-US" dirty="0" smtClean="0"/>
              <a:t>New assignment</a:t>
            </a:r>
            <a:endParaRPr lang="en-US" dirty="0"/>
          </a:p>
        </p:txBody>
      </p:sp>
      <p:sp>
        <p:nvSpPr>
          <p:cNvPr id="3" name="TextBox 2"/>
          <p:cNvSpPr txBox="1"/>
          <p:nvPr/>
        </p:nvSpPr>
        <p:spPr>
          <a:xfrm>
            <a:off x="304800" y="1524001"/>
            <a:ext cx="8610600" cy="4154983"/>
          </a:xfrm>
          <a:prstGeom prst="rect">
            <a:avLst/>
          </a:prstGeom>
          <a:noFill/>
        </p:spPr>
        <p:txBody>
          <a:bodyPr wrap="square" lIns="91429" tIns="45714" rIns="91429" bIns="45714" rtlCol="0">
            <a:spAutoFit/>
          </a:bodyPr>
          <a:lstStyle/>
          <a:p>
            <a:r>
              <a:rPr lang="en-US" dirty="0" smtClean="0"/>
              <a:t>Write a script that takes a genome (</a:t>
            </a:r>
            <a:r>
              <a:rPr lang="en-US" dirty="0" err="1" smtClean="0"/>
              <a:t>fna</a:t>
            </a:r>
            <a:r>
              <a:rPr lang="en-US" dirty="0" smtClean="0"/>
              <a:t> file) and calculates  the GC content. </a:t>
            </a:r>
          </a:p>
          <a:p>
            <a:endParaRPr lang="en-US" dirty="0" smtClean="0"/>
          </a:p>
          <a:p>
            <a:r>
              <a:rPr lang="en-US" dirty="0" smtClean="0"/>
              <a:t>Modify the script to count tetra- and </a:t>
            </a:r>
            <a:r>
              <a:rPr lang="en-US" dirty="0" err="1" smtClean="0"/>
              <a:t>penta</a:t>
            </a:r>
            <a:r>
              <a:rPr lang="en-US" dirty="0" smtClean="0"/>
              <a:t>-nucleotide frequencies.  </a:t>
            </a:r>
          </a:p>
          <a:p>
            <a:endParaRPr lang="en-US" dirty="0" smtClean="0"/>
          </a:p>
          <a:p>
            <a:r>
              <a:rPr lang="en-US" dirty="0" smtClean="0"/>
              <a:t>Modify the script so that it creates a table that gives the GC, tetra- and </a:t>
            </a:r>
            <a:r>
              <a:rPr lang="en-US" dirty="0" err="1" smtClean="0"/>
              <a:t>penta</a:t>
            </a:r>
            <a:r>
              <a:rPr lang="en-US" dirty="0" smtClean="0"/>
              <a:t>-nucleotide content in a sliding window moving through the genome. </a:t>
            </a:r>
          </a:p>
          <a:p>
            <a:endParaRPr lang="en-US" dirty="0" smtClean="0"/>
          </a:p>
          <a:p>
            <a:r>
              <a:rPr lang="en-US" dirty="0" smtClean="0"/>
              <a:t> </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1143000"/>
          </a:xfrm>
        </p:spPr>
        <p:txBody>
          <a:bodyPr/>
          <a:lstStyle/>
          <a:p>
            <a:r>
              <a:rPr lang="en-US" dirty="0" smtClean="0"/>
              <a:t>New assignment</a:t>
            </a:r>
            <a:endParaRPr lang="en-US" dirty="0"/>
          </a:p>
        </p:txBody>
      </p:sp>
      <p:sp>
        <p:nvSpPr>
          <p:cNvPr id="3" name="TextBox 2"/>
          <p:cNvSpPr txBox="1"/>
          <p:nvPr/>
        </p:nvSpPr>
        <p:spPr>
          <a:xfrm>
            <a:off x="304800" y="1524000"/>
            <a:ext cx="8610600" cy="5262979"/>
          </a:xfrm>
          <a:prstGeom prst="rect">
            <a:avLst/>
          </a:prstGeom>
          <a:noFill/>
        </p:spPr>
        <p:txBody>
          <a:bodyPr wrap="square" lIns="91429" tIns="45714" rIns="91429" bIns="45714" rtlCol="0">
            <a:spAutoFit/>
          </a:bodyPr>
          <a:lstStyle/>
          <a:p>
            <a:r>
              <a:rPr lang="en-US" dirty="0" smtClean="0"/>
              <a:t>Write a script that takes a genome (</a:t>
            </a:r>
            <a:r>
              <a:rPr lang="en-US" dirty="0" err="1" smtClean="0"/>
              <a:t>fna</a:t>
            </a:r>
            <a:r>
              <a:rPr lang="en-US" dirty="0" smtClean="0"/>
              <a:t> file) and calculates the GC content. </a:t>
            </a:r>
          </a:p>
          <a:p>
            <a:endParaRPr lang="en-US" dirty="0" smtClean="0"/>
          </a:p>
          <a:p>
            <a:r>
              <a:rPr lang="en-US" dirty="0" smtClean="0"/>
              <a:t>Modify the script to count tetra- and </a:t>
            </a:r>
            <a:r>
              <a:rPr lang="en-US" dirty="0" err="1" smtClean="0"/>
              <a:t>penta</a:t>
            </a:r>
            <a:r>
              <a:rPr lang="en-US" dirty="0" smtClean="0"/>
              <a:t>-</a:t>
            </a:r>
            <a:r>
              <a:rPr lang="en-US" dirty="0" smtClean="0"/>
              <a:t>nucleotide frequencies.  </a:t>
            </a:r>
          </a:p>
          <a:p>
            <a:endParaRPr lang="en-US" dirty="0" smtClean="0"/>
          </a:p>
          <a:p>
            <a:r>
              <a:rPr lang="en-US" dirty="0" smtClean="0"/>
              <a:t>Modify the script so that it creates a table that gives the GC, tetra- and </a:t>
            </a:r>
            <a:r>
              <a:rPr lang="en-US" dirty="0" err="1" smtClean="0"/>
              <a:t>penta</a:t>
            </a:r>
            <a:r>
              <a:rPr lang="en-US" dirty="0" smtClean="0"/>
              <a:t>-</a:t>
            </a:r>
            <a:r>
              <a:rPr lang="en-US" dirty="0" smtClean="0"/>
              <a:t>nucleotide content in a sliding window moving through the genome. </a:t>
            </a:r>
          </a:p>
          <a:p>
            <a:endParaRPr lang="en-US" dirty="0" smtClean="0"/>
          </a:p>
          <a:p>
            <a:r>
              <a:rPr lang="en-US" dirty="0" smtClean="0"/>
              <a:t>(For which of these programs, and for which problems might you want to consider, or correct for strand bias?)</a:t>
            </a:r>
          </a:p>
          <a:p>
            <a:endParaRPr lang="en-US" dirty="0" smtClean="0"/>
          </a:p>
          <a:p>
            <a:r>
              <a:rPr lang="en-US" dirty="0" smtClean="0"/>
              <a:t> </a:t>
            </a:r>
            <a:endParaRPr lang="en-US" dirty="0"/>
          </a:p>
        </p:txBody>
      </p:sp>
    </p:spTree>
  </p:cSld>
  <p:clrMapOvr>
    <a:masterClrMapping/>
  </p:clrMapOvr>
</p:sld>
</file>

<file path=ppt/theme/theme1.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
      <a:dk1>
        <a:srgbClr val="FFFF66"/>
      </a:dk1>
      <a:lt1>
        <a:srgbClr val="FFFFFF"/>
      </a:lt1>
      <a:dk2>
        <a:srgbClr val="FFFF00"/>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alm Seas">
  <a:themeElements>
    <a:clrScheme name="">
      <a:dk1>
        <a:srgbClr val="000080"/>
      </a:dk1>
      <a:lt1>
        <a:srgbClr val="A2B3DD"/>
      </a:lt1>
      <a:dk2>
        <a:srgbClr val="F23801"/>
      </a:dk2>
      <a:lt2>
        <a:srgbClr val="000066"/>
      </a:lt2>
      <a:accent1>
        <a:srgbClr val="6666FF"/>
      </a:accent1>
      <a:accent2>
        <a:srgbClr val="9999FF"/>
      </a:accent2>
      <a:accent3>
        <a:srgbClr val="CED6EB"/>
      </a:accent3>
      <a:accent4>
        <a:srgbClr val="00006C"/>
      </a:accent4>
      <a:accent5>
        <a:srgbClr val="B8B8FF"/>
      </a:accent5>
      <a:accent6>
        <a:srgbClr val="8A8AE7"/>
      </a:accent6>
      <a:hlink>
        <a:srgbClr val="FF3300"/>
      </a:hlink>
      <a:folHlink>
        <a:srgbClr val="FF9900"/>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7" charset="0"/>
            <a:ea typeface="ＭＳ Ｐゴシック" pitchFamily="37" charset="-128"/>
            <a:cs typeface="ＭＳ Ｐゴシック" pitchFamily="3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7" charset="0"/>
            <a:ea typeface="ＭＳ Ｐゴシック" pitchFamily="37" charset="-128"/>
            <a:cs typeface="ＭＳ Ｐゴシック" pitchFamily="37" charset="-128"/>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
      <a:dk1>
        <a:srgbClr val="FFFF66"/>
      </a:dk1>
      <a:lt1>
        <a:srgbClr val="FFFFFF"/>
      </a:lt1>
      <a:dk2>
        <a:srgbClr val="FFFF00"/>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3326</TotalTime>
  <Words>3626</Words>
  <Application>Microsoft Macintosh PowerPoint</Application>
  <PresentationFormat>On-screen Show (4:3)</PresentationFormat>
  <Paragraphs>435</Paragraphs>
  <Slides>44</Slides>
  <Notes>38</Notes>
  <HiddenSlides>0</HiddenSlides>
  <MMClips>0</MMClips>
  <ScaleCrop>false</ScaleCrop>
  <HeadingPairs>
    <vt:vector size="6" baseType="variant">
      <vt:variant>
        <vt:lpstr>Design Template</vt:lpstr>
      </vt:variant>
      <vt:variant>
        <vt:i4>9</vt:i4>
      </vt:variant>
      <vt:variant>
        <vt:lpstr>Embedded OLE Servers</vt:lpstr>
      </vt:variant>
      <vt:variant>
        <vt:i4>1</vt:i4>
      </vt:variant>
      <vt:variant>
        <vt:lpstr>Slide Titles</vt:lpstr>
      </vt:variant>
      <vt:variant>
        <vt:i4>44</vt:i4>
      </vt:variant>
    </vt:vector>
  </HeadingPairs>
  <TitlesOfParts>
    <vt:vector size="54" baseType="lpstr">
      <vt:lpstr>Default Design</vt:lpstr>
      <vt:lpstr>Blank Presentation</vt:lpstr>
      <vt:lpstr>1_Default Design</vt:lpstr>
      <vt:lpstr>2_Default Design</vt:lpstr>
      <vt:lpstr>3_Default Design</vt:lpstr>
      <vt:lpstr>5_Default Design</vt:lpstr>
      <vt:lpstr>1_Calm Seas</vt:lpstr>
      <vt:lpstr>4_Default Design</vt:lpstr>
      <vt:lpstr>6_Default Design</vt:lpstr>
      <vt:lpstr>Microsoft Photo Editor 3.0 Photo</vt:lpstr>
      <vt:lpstr>MCB 5472</vt:lpstr>
      <vt:lpstr>OLD ASSIGNMENTS  </vt:lpstr>
      <vt:lpstr>OLD ASSIGNMENTS  </vt:lpstr>
      <vt:lpstr>OLD ASSIGNMENTS  </vt:lpstr>
      <vt:lpstr>assignments continued (use class 5 as sample)  </vt:lpstr>
      <vt:lpstr>challenge:</vt:lpstr>
      <vt:lpstr>New assignment</vt:lpstr>
      <vt:lpstr>New assignment</vt:lpstr>
      <vt:lpstr>New assignment</vt:lpstr>
      <vt:lpstr>Steps of the phylogenetic analysis</vt:lpstr>
      <vt:lpstr>Phylogenetic reconstruction - How</vt:lpstr>
      <vt:lpstr>Phylogenetic reconstruction - How</vt:lpstr>
      <vt:lpstr>Slide 13</vt:lpstr>
      <vt:lpstr>Test:Which of these trees is different?</vt:lpstr>
      <vt:lpstr>Terminology</vt:lpstr>
      <vt:lpstr>Terminology</vt:lpstr>
      <vt:lpstr>homology </vt:lpstr>
      <vt:lpstr>Trees – what might they mean?  </vt:lpstr>
      <vt:lpstr>lack of resolution </vt:lpstr>
      <vt:lpstr>long branch attraction artifact </vt:lpstr>
      <vt:lpstr>Gene transfer  </vt:lpstr>
      <vt:lpstr>Gene duplication </vt:lpstr>
      <vt:lpstr>Gene duplication and gene transfer are equivalent explanations.</vt:lpstr>
      <vt:lpstr>What is it good for? </vt:lpstr>
      <vt:lpstr>Function, ortho- and paralogy</vt:lpstr>
      <vt:lpstr>The Ribosomal “Tree of Life”</vt:lpstr>
      <vt:lpstr>SSU-rRNA Tree of Life</vt:lpstr>
      <vt:lpstr>Slide 28</vt:lpstr>
      <vt:lpstr>Slide 29</vt:lpstr>
      <vt:lpstr>Slide 30</vt:lpstr>
      <vt:lpstr>Slide 31</vt:lpstr>
      <vt:lpstr>Tree, Web, or Coral of Life?</vt:lpstr>
      <vt:lpstr>Which Type of Coral ? </vt:lpstr>
      <vt:lpstr>Darwin’s Coral a Red Algae? (Bossea orbignyana)</vt:lpstr>
      <vt:lpstr>Slide 35</vt:lpstr>
      <vt:lpstr>Slide 36</vt:lpstr>
      <vt:lpstr>Slide 37</vt:lpstr>
      <vt:lpstr>Slide 38</vt:lpstr>
      <vt:lpstr>Simulations of organismal evolution by coalescence</vt:lpstr>
      <vt:lpstr>Slide 40</vt:lpstr>
      <vt:lpstr>Slide 41</vt:lpstr>
      <vt:lpstr>Slide 42</vt:lpstr>
      <vt:lpstr>Slide 43</vt:lpstr>
      <vt:lpstr>  Sequence editors and viewers</vt:lpstr>
    </vt:vector>
  </TitlesOfParts>
  <Manager/>
  <Company> UConn</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MCB 5472</dc:title>
  <dc:subject/>
  <dc:creator>J Peter Gogarten</dc:creator>
  <cp:keywords/>
  <dc:description/>
  <cp:lastModifiedBy>J. Peter Gogarten</cp:lastModifiedBy>
  <cp:revision>63</cp:revision>
  <cp:lastPrinted>2008-02-25T17:37:10Z</cp:lastPrinted>
  <dcterms:created xsi:type="dcterms:W3CDTF">2010-03-01T13:56:35Z</dcterms:created>
  <dcterms:modified xsi:type="dcterms:W3CDTF">2010-03-01T16:39:14Z</dcterms:modified>
  <cp:category/>
</cp:coreProperties>
</file>