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9.xml" ContentType="application/vnd.openxmlformats-officedocument.them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embeddings/Microsoft_Equation1.bin" ContentType="application/vnd.openxmlformats-officedocument.oleObject"/>
  <Override PartName="/ppt/theme/themeOverride2.xml" ContentType="application/vnd.openxmlformats-officedocument.themeOverride+xml"/>
  <Override PartName="/ppt/slides/slide27.xml" ContentType="application/vnd.openxmlformats-officedocument.presentationml.slide+xml"/>
  <Override PartName="/ppt/theme/themeOverride4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embeddings/Microsoft_Equation3.bin" ContentType="application/vnd.openxmlformats-officedocument.oleObject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Masters/slideMaster4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25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3.xml" ContentType="application/vnd.openxmlformats-officedocument.presentationml.notesSlide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embeddings/oleObject1.bin" ContentType="application/vnd.openxmlformats-officedocument.oleObject"/>
  <Override PartName="/ppt/theme/themeOverride6.xml" ContentType="application/vnd.openxmlformats-officedocument.themeOverride+xml"/>
  <Override PartName="/ppt/slideLayouts/slideLayout2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theme/themeOverride5.xml" ContentType="application/vnd.openxmlformats-officedocument.themeOverr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49" r:id="rId2"/>
    <p:sldMasterId id="2147483672" r:id="rId3"/>
    <p:sldMasterId id="2147483674" r:id="rId4"/>
    <p:sldMasterId id="2147483677" r:id="rId5"/>
    <p:sldMasterId id="2147483679" r:id="rId6"/>
    <p:sldMasterId id="2147483681" r:id="rId7"/>
    <p:sldMasterId id="2147483683" r:id="rId8"/>
  </p:sldMasterIdLst>
  <p:notesMasterIdLst>
    <p:notesMasterId r:id="rId40"/>
  </p:notesMasterIdLst>
  <p:handoutMasterIdLst>
    <p:handoutMasterId r:id="rId41"/>
  </p:handoutMasterIdLst>
  <p:sldIdLst>
    <p:sldId id="256" r:id="rId9"/>
    <p:sldId id="396" r:id="rId10"/>
    <p:sldId id="397" r:id="rId11"/>
    <p:sldId id="500" r:id="rId12"/>
    <p:sldId id="501" r:id="rId13"/>
    <p:sldId id="502" r:id="rId14"/>
    <p:sldId id="398" r:id="rId15"/>
    <p:sldId id="399" r:id="rId16"/>
    <p:sldId id="400" r:id="rId17"/>
    <p:sldId id="515" r:id="rId18"/>
    <p:sldId id="516" r:id="rId19"/>
    <p:sldId id="512" r:id="rId20"/>
    <p:sldId id="513" r:id="rId21"/>
    <p:sldId id="503" r:id="rId22"/>
    <p:sldId id="402" r:id="rId23"/>
    <p:sldId id="403" r:id="rId24"/>
    <p:sldId id="405" r:id="rId25"/>
    <p:sldId id="514" r:id="rId26"/>
    <p:sldId id="433" r:id="rId27"/>
    <p:sldId id="505" r:id="rId28"/>
    <p:sldId id="506" r:id="rId29"/>
    <p:sldId id="507" r:id="rId30"/>
    <p:sldId id="508" r:id="rId31"/>
    <p:sldId id="509" r:id="rId32"/>
    <p:sldId id="504" r:id="rId33"/>
    <p:sldId id="517" r:id="rId34"/>
    <p:sldId id="518" r:id="rId35"/>
    <p:sldId id="436" r:id="rId36"/>
    <p:sldId id="453" r:id="rId37"/>
    <p:sldId id="510" r:id="rId38"/>
    <p:sldId id="511" r:id="rId39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b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509412" algn="l" rtl="0" fontAlgn="base">
      <a:spcBef>
        <a:spcPct val="0"/>
      </a:spcBef>
      <a:spcAft>
        <a:spcPct val="0"/>
      </a:spcAft>
      <a:defRPr sz="2700" b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1018824" algn="l" rtl="0" fontAlgn="base">
      <a:spcBef>
        <a:spcPct val="0"/>
      </a:spcBef>
      <a:spcAft>
        <a:spcPct val="0"/>
      </a:spcAft>
      <a:defRPr sz="2700" b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528237" algn="l" rtl="0" fontAlgn="base">
      <a:spcBef>
        <a:spcPct val="0"/>
      </a:spcBef>
      <a:spcAft>
        <a:spcPct val="0"/>
      </a:spcAft>
      <a:defRPr sz="2700" b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2037649" algn="l" rtl="0" fontAlgn="base">
      <a:spcBef>
        <a:spcPct val="0"/>
      </a:spcBef>
      <a:spcAft>
        <a:spcPct val="0"/>
      </a:spcAft>
      <a:defRPr sz="2700" b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547061" algn="l" defTabSz="509412" rtl="0" eaLnBrk="1" latinLnBrk="0" hangingPunct="1">
      <a:defRPr sz="2700" b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3056473" algn="l" defTabSz="509412" rtl="0" eaLnBrk="1" latinLnBrk="0" hangingPunct="1">
      <a:defRPr sz="2700" b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565886" algn="l" defTabSz="509412" rtl="0" eaLnBrk="1" latinLnBrk="0" hangingPunct="1">
      <a:defRPr sz="2700" b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4075298" algn="l" defTabSz="509412" rtl="0" eaLnBrk="1" latinLnBrk="0" hangingPunct="1">
      <a:defRPr sz="2700" b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1074" autoAdjust="0"/>
    <p:restoredTop sz="88200" autoAdjust="0"/>
  </p:normalViewPr>
  <p:slideViewPr>
    <p:cSldViewPr>
      <p:cViewPr>
        <p:scale>
          <a:sx n="66" d="100"/>
          <a:sy n="66" d="100"/>
        </p:scale>
        <p:origin x="-2472" y="-1632"/>
      </p:cViewPr>
      <p:guideLst>
        <p:guide orient="horz" pos="9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35" Type="http://schemas.openxmlformats.org/officeDocument/2006/relationships/slide" Target="slides/slide27.xml"/><Relationship Id="rId31" Type="http://schemas.openxmlformats.org/officeDocument/2006/relationships/slide" Target="slides/slide23.xml"/><Relationship Id="rId34" Type="http://schemas.openxmlformats.org/officeDocument/2006/relationships/slide" Target="slides/slide26.xml"/><Relationship Id="rId39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36" Type="http://schemas.openxmlformats.org/officeDocument/2006/relationships/slide" Target="slides/slide28.xml"/><Relationship Id="rId4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9" Type="http://schemas.openxmlformats.org/officeDocument/2006/relationships/slide" Target="slides/slide1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19.xml"/><Relationship Id="rId14" Type="http://schemas.openxmlformats.org/officeDocument/2006/relationships/slide" Target="slides/slide6.xml"/><Relationship Id="rId23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20.xml"/><Relationship Id="rId45" Type="http://schemas.openxmlformats.org/officeDocument/2006/relationships/theme" Target="theme/theme1.xml"/><Relationship Id="rId26" Type="http://schemas.openxmlformats.org/officeDocument/2006/relationships/slide" Target="slides/slide18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1.xml"/><Relationship Id="rId6" Type="http://schemas.openxmlformats.org/officeDocument/2006/relationships/slideMaster" Target="slideMasters/slideMaster6.xml"/><Relationship Id="rId16" Type="http://schemas.openxmlformats.org/officeDocument/2006/relationships/slide" Target="slides/slide8.xml"/><Relationship Id="rId33" Type="http://schemas.openxmlformats.org/officeDocument/2006/relationships/slide" Target="slides/slide25.xml"/><Relationship Id="rId44" Type="http://schemas.openxmlformats.org/officeDocument/2006/relationships/viewProps" Target="viewProps.xml"/><Relationship Id="rId4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9" Type="http://schemas.openxmlformats.org/officeDocument/2006/relationships/slide" Target="slides/slide1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ict"/><Relationship Id="rId3" Type="http://schemas.openxmlformats.org/officeDocument/2006/relationships/image" Target="../media/image14.pict"/><Relationship Id="rId1" Type="http://schemas.openxmlformats.org/officeDocument/2006/relationships/image" Target="../media/image1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200" b="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200" b="0"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="0"/>
            </a:lvl1pPr>
          </a:lstStyle>
          <a:p>
            <a:fld id="{59F5824E-0E99-5C45-9F17-E49D8466FA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0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0675" y="0"/>
            <a:ext cx="4200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482975"/>
            <a:ext cx="700087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7538"/>
            <a:ext cx="4200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0675" y="6967538"/>
            <a:ext cx="4200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DBCBBF-96E1-4E41-846A-6F2CC2EFF9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+mn-ea"/>
        <a:cs typeface="+mn-cs"/>
      </a:defRPr>
    </a:lvl1pPr>
    <a:lvl2pPr marL="509412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018824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528237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037649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47711-48D8-7743-81C2-61B66D2E7F55}" type="slidenum">
              <a:rPr lang="en-US"/>
              <a:pPr/>
              <a:t>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3225" y="522288"/>
            <a:ext cx="3716338" cy="27876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6BB18-9CCC-A14D-8EF3-08AFAA3CB1F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7C9DC-0203-9E43-9293-E7AC6BBC7282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8C979-64F9-BB4B-AC7E-9147D1167603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3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43225" y="522288"/>
            <a:ext cx="3716338" cy="2787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0163" y="3482975"/>
            <a:ext cx="7000875" cy="3309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39870-BB54-5242-94FD-816F4DB90567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1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43225" y="522288"/>
            <a:ext cx="3716338" cy="2787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0163" y="3482975"/>
            <a:ext cx="7000875" cy="3309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8CAB9-3414-B14C-AE1E-30BE468147C8}" type="slidenum">
              <a:rPr lang="en-US"/>
              <a:pPr/>
              <a:t>15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3225" y="522288"/>
            <a:ext cx="3716338" cy="2787650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9BEDA-547C-934C-92DC-4A5155D8B6CD}" type="slidenum">
              <a:rPr lang="en-US"/>
              <a:pPr/>
              <a:t>16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3225" y="522288"/>
            <a:ext cx="3716338" cy="2787650"/>
          </a:xfrm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16780-39B3-0140-9856-162C4B4D6B59}" type="slidenum">
              <a:rPr lang="en-US"/>
              <a:pPr/>
              <a:t>17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3225" y="522288"/>
            <a:ext cx="3716338" cy="2787650"/>
          </a:xfrm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45682-6C44-B846-929C-E94EB4FF469D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3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43225" y="522288"/>
            <a:ext cx="3716338" cy="2787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0163" y="3482975"/>
            <a:ext cx="7000875" cy="3309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12E10-347F-2C4F-81C0-170B66D71F38}" type="slidenum">
              <a:rPr lang="en-US"/>
              <a:pPr/>
              <a:t>19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43225" y="522288"/>
            <a:ext cx="3716338" cy="2787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0163" y="3482975"/>
            <a:ext cx="7000875" cy="3309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4D000-A996-0942-84EC-2F9AF434173E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97200" y="522288"/>
            <a:ext cx="3608388" cy="2787650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8D242-50BD-EA4D-8E0F-63E041489BA7}" type="slidenum">
              <a:rPr lang="en-US"/>
              <a:pPr/>
              <a:t>2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3225" y="522288"/>
            <a:ext cx="3716338" cy="2787650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9B453-ACDD-B742-959B-EF5F50CB3696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1308D-CD92-EA4C-B67C-11E6D858B1EC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F2DCB-42B6-B24D-8D9D-98E7D74EA0AA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F5784-7958-0742-A3D7-4781EBFB7AB9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4D598-0F7C-7A4C-99FF-6A24579BFCFC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5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43225" y="522288"/>
            <a:ext cx="3716338" cy="2787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0163" y="3482975"/>
            <a:ext cx="7000875" cy="3309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10C4AA-9E20-E94E-8565-63DC0241D9F1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43225" y="522288"/>
            <a:ext cx="3716338" cy="2787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0163" y="3482975"/>
            <a:ext cx="7000875" cy="3309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F10BA-C9BA-DB42-98C6-7D7F9552E6A5}" type="slidenum">
              <a:rPr lang="en-US"/>
              <a:pPr/>
              <a:t>28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84472-7503-0E47-84F3-DCB90D839177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56D62-0714-4445-89BD-91ADE6F865E6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8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43225" y="522288"/>
            <a:ext cx="3716338" cy="2787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0163" y="3482975"/>
            <a:ext cx="7000875" cy="3309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DF293-0A34-5345-B39D-797CA43C6DC3}" type="slidenum">
              <a:rPr lang="en-US"/>
              <a:pPr/>
              <a:t>3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3225" y="522288"/>
            <a:ext cx="3716338" cy="2787650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27375" y="731838"/>
            <a:ext cx="3343275" cy="2508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64890" y="3482110"/>
            <a:ext cx="6679266" cy="27836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27375" y="731838"/>
            <a:ext cx="3343275" cy="2508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64890" y="3482110"/>
            <a:ext cx="6679266" cy="27836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27375" y="731838"/>
            <a:ext cx="3343275" cy="2508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64890" y="3482110"/>
            <a:ext cx="6679266" cy="27836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E7609-4E1C-B24D-8F34-60CA40C27F5A}" type="slidenum">
              <a:rPr lang="en-US"/>
              <a:pPr/>
              <a:t>7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97200" y="522288"/>
            <a:ext cx="3608388" cy="2787650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497DD-4277-9C44-B504-6DF3AB13FD15}" type="slidenum">
              <a:rPr lang="en-US"/>
              <a:pPr/>
              <a:t>8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3225" y="522288"/>
            <a:ext cx="3716338" cy="2787650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77E59-E670-4842-BF87-90563673B2B2}" type="slidenum">
              <a:rPr lang="en-US"/>
              <a:pPr/>
              <a:t>9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3225" y="522288"/>
            <a:ext cx="3716338" cy="2787650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B0F8B19-28CC-6045-BD13-4BD91A9E9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1A45C2-F66A-9440-BE1E-85D98C68B8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0A71D0-0813-8A44-9BB6-AB5EB4EAB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46FCA8-068B-864E-9FF1-1108FD569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8A7F97-62D1-3E43-8C35-82DE8F249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BFCAA7-BD10-734F-A954-6A5DA2D3F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EA504D-E06B-5342-AA79-AA61DFFEE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B50A0E-0907-8E4B-96DA-F5D73AC42F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8034E8-24EA-E24A-B01B-D781964E7F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3CD53B-91AE-8E4C-B666-B47052740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4E3D6A-7787-3E44-8FD5-FAE79C04B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6FFC96-DF0D-E843-A9A8-721C3BA8E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33B845-37C9-534E-BE03-6302F0091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06F9CEA-39C2-F44A-9FEA-F100FE96EE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51B2204-0369-1246-8263-73D97502B0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C4EDD0-97D0-1C47-8208-7C96A1A962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24CE2B-DC97-6D43-AE3D-9DCE755773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5C041A-FB44-564C-8BCC-7BC80B1BF7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24CE2B-DC97-6D43-AE3D-9DCE755773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24CE2B-DC97-6D43-AE3D-9DCE755773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5C041A-FB44-564C-8BCC-7BC80B1BF7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24CE2B-DC97-6D43-AE3D-9DCE755773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0A94D3-DA48-3D48-8EE6-2B1C36E0AA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3055DF-0FC6-A947-8A62-2EBA356DD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11C6BA-DCCB-154B-9079-0A701866A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5C041A-FB44-564C-8BCC-7BC80B1BF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24CE2B-DC97-6D43-AE3D-9DCE755773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A1B96C-4787-4144-95CE-2CA177EE7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A1C38A-0801-794C-A2A4-7B12B22EB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3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 b="0"/>
            </a:lvl1pPr>
          </a:lstStyle>
          <a:p>
            <a:fld id="{E3D47F9A-A8AF-C443-841B-011C8EA0C9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9pPr>
    </p:titleStyle>
    <p:bodyStyle>
      <a:lvl1pPr marL="382059" indent="-382059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charset="-128"/>
        </a:defRPr>
      </a:lvl2pPr>
      <a:lvl3pPr marL="1273531" indent="-254706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charset="-128"/>
        </a:defRPr>
      </a:lvl3pPr>
      <a:lvl4pPr marL="1782943" indent="-25470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292355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 b="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 b="0">
                <a:latin typeface="+mn-lt"/>
                <a:ea typeface="+mn-ea"/>
                <a:cs typeface="+mn-cs"/>
              </a:defRPr>
            </a:lvl1pPr>
          </a:lstStyle>
          <a:p>
            <a:fld id="{B2265B62-C464-374B-B8FA-10590E4F67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82059" indent="-382059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</a:defRPr>
      </a:lvl2pPr>
      <a:lvl3pPr marL="1273531" indent="-254706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</a:defRPr>
      </a:lvl3pPr>
      <a:lvl4pPr marL="1782943" indent="-25470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92355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 b="0"/>
            </a:lvl1pPr>
          </a:lstStyle>
          <a:p>
            <a:fld id="{268EBB6A-8F07-E243-BE63-C95CD706C7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9pPr>
    </p:titleStyle>
    <p:bodyStyle>
      <a:lvl1pPr marL="382059" indent="-382059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charset="-128"/>
        </a:defRPr>
      </a:lvl2pPr>
      <a:lvl3pPr marL="1273531" indent="-254706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charset="-128"/>
        </a:defRPr>
      </a:lvl3pPr>
      <a:lvl4pPr marL="1782943" indent="-25470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292355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3D47F9A-A8AF-C443-841B-011C8EA0C9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3D47F9A-A8AF-C443-841B-011C8EA0C9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3D47F9A-A8AF-C443-841B-011C8EA0C9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3D47F9A-A8AF-C443-841B-011C8EA0C9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3D47F9A-A8AF-C443-841B-011C8EA0C9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ks.uiuc.edu/Training/SumSchool/materials/sources/tutorials/07-bioinformatics/seqlab-html/node6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hyperlink" Target="http://hades.biochem.dal.ca/Rogerlab/Software/software.html" TargetMode="External"/><Relationship Id="rId5" Type="http://schemas.openxmlformats.org/officeDocument/2006/relationships/hyperlink" Target="http://gogarten.uconn.edu/MCB372/puzzleboot_mod.sh" TargetMode="External"/><Relationship Id="rId7" Type="http://schemas.openxmlformats.org/officeDocument/2006/relationships/hyperlink" Target="http://hades.biochem.dal.ca/Rogerlab/Software/readme.txt" TargetMode="Externa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6" Type="http://schemas.openxmlformats.org/officeDocument/2006/relationships/hyperlink" Target="http://gogarten.uconn.edu/MCB372/puzzle.cmds" TargetMode="Externa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4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4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5" Type="http://schemas.openxmlformats.org/officeDocument/2006/relationships/hyperlink" Target="http://www.biomedcentral.com/1471-2164/3/4" TargetMode="Externa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hyperlink" Target="http://www.pnas.org/cgi/content/full/94/13/6815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3" Type="http://schemas.openxmlformats.org/officeDocument/2006/relationships/notesSlide" Target="../notesSlides/notesSlide17.xml"/><Relationship Id="rId1" Type="http://schemas.openxmlformats.org/officeDocument/2006/relationships/themeOverride" Target="../theme/themeOverride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df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8.xml"/><Relationship Id="rId5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hyperlink" Target="http://atgc.lirmm.fr/phyml/usersguide_cmdline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atgc.lirmm.fr/phyml/" TargetMode="External"/><Relationship Id="rId5" Type="http://schemas.openxmlformats.org/officeDocument/2006/relationships/hyperlink" Target="http://atgc.lirmm.fr/phyml/usersguide_phyliplike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hyperlink" Target="http://gogarten.uconn.edu/MCB372/glyRS_alpha.nx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mrbayes.csit.fsu.edu/wiki/index.php/Manual" TargetMode="External"/><Relationship Id="rId4" Type="http://schemas.openxmlformats.org/officeDocument/2006/relationships/hyperlink" Target="http://paup.csit.fsu.edu/downl.html%23Anchor-58521" TargetMode="External"/><Relationship Id="rId5" Type="http://schemas.openxmlformats.org/officeDocument/2006/relationships/hyperlink" Target="http://paup.csit.fsu.edu/Quick_start_v1.pdf" TargetMode="External"/><Relationship Id="rId7" Type="http://schemas.openxmlformats.org/officeDocument/2006/relationships/hyperlink" Target="http://mrbayes.csit.fsu.edu/manual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paup.csit.fsu.edu/" TargetMode="External"/><Relationship Id="rId6" Type="http://schemas.openxmlformats.org/officeDocument/2006/relationships/hyperlink" Target="http://mrbayes.csit.fsu.edu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25.xml"/><Relationship Id="rId5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hyperlink" Target="http://www.ncbi.nlm.nih.gov/entrez/query.fcgi?cmd=Retrieve&amp;db=PubMed&amp;list_uids=8257106&amp;dopt=Abstract" TargetMode="External"/><Relationship Id="rId5" Type="http://schemas.openxmlformats.org/officeDocument/2006/relationships/hyperlink" Target="http://www.ncbi.nlm.nih.gov/entrez/query.fcgi?cmd=Retrieve&amp;db=PubMed&amp;list_uids=9720275&amp;dopt=Abstract" TargetMode="External"/><Relationship Id="rId7" Type="http://schemas.openxmlformats.org/officeDocument/2006/relationships/hyperlink" Target="http://www.ncbi.nlm.nih.gov/entrez/query.fcgi?cmd=Retrieve&amp;db=PubMed&amp;list_uids=10441669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bioinfo.mbb.yale.edu/~mbg/clippings/gogarten-cogd-genome-cmp.htm" TargetMode="External"/><Relationship Id="rId6" Type="http://schemas.openxmlformats.org/officeDocument/2006/relationships/hyperlink" Target="http://www.ncbi.nlm.nih.gov/entrez/query.fcgi?cmd=Retrieve&amp;db=PubMed&amp;list_uids=8851883&amp;dopt=Abstract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hyperlink" Target="http://www.esi-topics.com/fbp/2005/february05-Guindon-Gascuel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atgc.lirmm.fr/phyml/downloads/guindon_gascuel_2003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hyperlink" Target="test_multiple.fasta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5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tree-puzzle.d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hyperlink" Target="http://hydrodictyon.eeb.uconn.edu/people/plewis/downloads/chiscalc.exe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en.wikipedia.org/wiki/Likelihood-ratio_te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" y="777240"/>
            <a:ext cx="8549640" cy="1295400"/>
          </a:xfrm>
        </p:spPr>
        <p:txBody>
          <a:bodyPr/>
          <a:lstStyle/>
          <a:p>
            <a:r>
              <a:rPr lang="en-US" dirty="0"/>
              <a:t>MCB</a:t>
            </a:r>
            <a:r>
              <a:rPr lang="en-US" dirty="0" smtClean="0"/>
              <a:t> 5472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6340" y="2331720"/>
            <a:ext cx="7040880" cy="2159000"/>
          </a:xfrm>
        </p:spPr>
        <p:txBody>
          <a:bodyPr/>
          <a:lstStyle/>
          <a:p>
            <a:r>
              <a:rPr lang="en-US" dirty="0"/>
              <a:t>Phylogenetic </a:t>
            </a:r>
            <a:r>
              <a:rPr lang="en-US" dirty="0" smtClean="0"/>
              <a:t>reconstruction likelihood and posterior probability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830830" y="5181600"/>
            <a:ext cx="3771900" cy="1457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200" b="0" i="1" dirty="0"/>
              <a:t>Peter Gogarten </a:t>
            </a:r>
          </a:p>
          <a:p>
            <a:r>
              <a:rPr lang="en-US" sz="2200" b="0" dirty="0"/>
              <a:t>Office:</a:t>
            </a:r>
            <a:r>
              <a:rPr lang="en-US" sz="2200" b="0" i="1" dirty="0"/>
              <a:t> BSP 404</a:t>
            </a:r>
          </a:p>
          <a:p>
            <a:r>
              <a:rPr lang="en-US" sz="2200" b="0" dirty="0"/>
              <a:t>phone:</a:t>
            </a:r>
            <a:r>
              <a:rPr lang="en-US" sz="2200" b="0" i="1" dirty="0"/>
              <a:t> 860 486-4061, </a:t>
            </a:r>
          </a:p>
          <a:p>
            <a:r>
              <a:rPr lang="en-US" sz="2200" b="0" dirty="0"/>
              <a:t>Email:</a:t>
            </a:r>
            <a:r>
              <a:rPr lang="en-US" sz="2200" b="0" i="1" dirty="0"/>
              <a:t> </a:t>
            </a:r>
            <a:r>
              <a:rPr lang="en-US" sz="2200" b="0" i="1" dirty="0">
                <a:hlinkClick r:id="rId3"/>
              </a:rPr>
              <a:t>gogarten@uconn.edu</a:t>
            </a:r>
            <a:endParaRPr lang="en-US" sz="2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800" b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TREE-PUZZLE allows (cont)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457200" y="822325"/>
            <a:ext cx="78486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TREEPUZZLE calculates distance matrices using the ml specified model.  These can be used in FITCH or Neighbor.</a:t>
            </a:r>
          </a:p>
          <a:p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PUZZLEBOOT automates this approach to do bootstrap analyses – </a:t>
            </a:r>
            <a:b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en-US" sz="2000" b="0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WARNING</a:t>
            </a:r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: this is a distance matrix analyses!</a:t>
            </a:r>
          </a:p>
          <a:p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The official script for PUZZLEBOOT is </a:t>
            </a:r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  <a:hlinkClick r:id="rId4"/>
              </a:rPr>
              <a:t>here </a:t>
            </a:r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– you need to create a command file (puzzle.cmds), and puzzle needs to be envocable through the command puzzle.</a:t>
            </a:r>
          </a:p>
          <a:p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Your input file needs to be the renamed outfile from </a:t>
            </a:r>
            <a:r>
              <a:rPr lang="en-US" sz="2000">
                <a:solidFill>
                  <a:srgbClr val="0066FF"/>
                </a:solidFill>
                <a:latin typeface="Arial" charset="0"/>
                <a:ea typeface="Times New Roman" charset="0"/>
                <a:cs typeface="Times New Roman" charset="0"/>
              </a:rPr>
              <a:t>seqboot</a:t>
            </a:r>
          </a:p>
          <a:p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A slightly modified working version of </a:t>
            </a:r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  <a:hlinkClick r:id="rId5"/>
              </a:rPr>
              <a:t>puzzleboot_mod.sh </a:t>
            </a:r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is here, and here is an example for </a:t>
            </a:r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  <a:hlinkClick r:id="rId6"/>
              </a:rPr>
              <a:t>puzzle.cmds</a:t>
            </a:r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. Read the </a:t>
            </a:r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  <a:hlinkClick r:id="rId7"/>
              </a:rPr>
              <a:t>instructions </a:t>
            </a:r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before you run this!</a:t>
            </a:r>
          </a:p>
          <a:p>
            <a:pPr>
              <a:buFontTx/>
              <a:buBlip>
                <a:blip r:embed="rId3"/>
              </a:buBlip>
            </a:pPr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Maximum likelihood mapping is an excellent way to </a:t>
            </a:r>
          </a:p>
          <a:p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assess the phylogenetic information contained in a dataset.</a:t>
            </a:r>
          </a:p>
          <a:p>
            <a:pPr>
              <a:buFontTx/>
              <a:buBlip>
                <a:blip r:embed="rId3"/>
              </a:buBlip>
            </a:pPr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ML mapping can be used to calculate the support around one branch.   </a:t>
            </a:r>
          </a:p>
          <a:p>
            <a:r>
              <a:rPr lang="en-US" sz="2000">
                <a:solidFill>
                  <a:srgbClr val="0066FF"/>
                </a:solidFill>
                <a:latin typeface="Arial" charset="0"/>
                <a:ea typeface="Arial" charset="0"/>
                <a:cs typeface="Arial" charset="0"/>
              </a:rPr>
              <a:t>@@@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Puzzle is cool, don't leave home without it! </a:t>
            </a:r>
            <a:r>
              <a:rPr lang="en-US" sz="2000">
                <a:solidFill>
                  <a:srgbClr val="0066FF"/>
                </a:solidFill>
                <a:latin typeface="Arial" charset="0"/>
                <a:ea typeface="Arial" charset="0"/>
                <a:cs typeface="Arial" charset="0"/>
              </a:rPr>
              <a:t>@@@</a:t>
            </a:r>
            <a:r>
              <a:rPr lang="en-US" sz="2000">
                <a:solidFill>
                  <a:srgbClr val="0066FF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</a:p>
          <a:p>
            <a:endParaRPr lang="en-US" sz="2000" b="0">
              <a:solidFill>
                <a:srgbClr val="000000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Bull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01938" y="2597150"/>
            <a:ext cx="241300" cy="215900"/>
          </a:xfrm>
          <a:prstGeom prst="rect">
            <a:avLst/>
          </a:prstGeom>
          <a:noFill/>
        </p:spPr>
      </p:pic>
      <p:pic>
        <p:nvPicPr>
          <p:cNvPr id="265219" name="Picture 3" descr="Bull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01938" y="2795588"/>
            <a:ext cx="241300" cy="215900"/>
          </a:xfrm>
          <a:prstGeom prst="rect">
            <a:avLst/>
          </a:prstGeom>
          <a:noFill/>
        </p:spPr>
      </p:pic>
      <p:pic>
        <p:nvPicPr>
          <p:cNvPr id="265220" name="Picture 4" descr="Bull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01938" y="2994025"/>
            <a:ext cx="241300" cy="215900"/>
          </a:xfrm>
          <a:prstGeom prst="rect">
            <a:avLst/>
          </a:prstGeom>
          <a:noFill/>
        </p:spPr>
      </p:pic>
      <p:pic>
        <p:nvPicPr>
          <p:cNvPr id="265221" name="Picture 5" descr="Bull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01938" y="3192463"/>
            <a:ext cx="241300" cy="215900"/>
          </a:xfrm>
          <a:prstGeom prst="rect">
            <a:avLst/>
          </a:prstGeom>
          <a:noFill/>
        </p:spPr>
      </p:pic>
      <p:pic>
        <p:nvPicPr>
          <p:cNvPr id="265222" name="Picture 6" descr="Bull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01938" y="3390900"/>
            <a:ext cx="241300" cy="215900"/>
          </a:xfrm>
          <a:prstGeom prst="rect">
            <a:avLst/>
          </a:prstGeom>
          <a:noFill/>
        </p:spPr>
      </p:pic>
      <p:pic>
        <p:nvPicPr>
          <p:cNvPr id="265223" name="Picture 7" descr="Bull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01938" y="3589338"/>
            <a:ext cx="241300" cy="215900"/>
          </a:xfrm>
          <a:prstGeom prst="rect">
            <a:avLst/>
          </a:prstGeom>
          <a:noFill/>
        </p:spPr>
      </p:pic>
      <p:pic>
        <p:nvPicPr>
          <p:cNvPr id="265224" name="Picture 8" descr="Bull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01938" y="3787775"/>
            <a:ext cx="241300" cy="215900"/>
          </a:xfrm>
          <a:prstGeom prst="rect">
            <a:avLst/>
          </a:prstGeom>
          <a:noFill/>
        </p:spPr>
      </p:pic>
      <p:pic>
        <p:nvPicPr>
          <p:cNvPr id="265225" name="Picture 9" descr="Bull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01938" y="3986213"/>
            <a:ext cx="241300" cy="215900"/>
          </a:xfrm>
          <a:prstGeom prst="rect">
            <a:avLst/>
          </a:prstGeom>
          <a:noFill/>
        </p:spPr>
      </p:pic>
      <p:pic>
        <p:nvPicPr>
          <p:cNvPr id="265226" name="Picture 10" descr="Bull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79675" y="3986213"/>
            <a:ext cx="241300" cy="215900"/>
          </a:xfrm>
          <a:prstGeom prst="rect">
            <a:avLst/>
          </a:prstGeom>
          <a:noFill/>
        </p:spPr>
      </p:pic>
      <p:pic>
        <p:nvPicPr>
          <p:cNvPr id="265227" name="Picture 11" descr="Bull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57413" y="3986213"/>
            <a:ext cx="241300" cy="215900"/>
          </a:xfrm>
          <a:prstGeom prst="rect">
            <a:avLst/>
          </a:prstGeom>
          <a:noFill/>
        </p:spPr>
      </p:pic>
      <p:sp>
        <p:nvSpPr>
          <p:cNvPr id="265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/>
          <a:lstStyle/>
          <a:p>
            <a:pPr algn="l"/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TREE-PUZZLE – PROBLEMS/DRAWBACKS</a:t>
            </a:r>
            <a:endParaRPr lang="en-US" sz="2800"/>
          </a:p>
        </p:txBody>
      </p:sp>
      <p:sp>
        <p:nvSpPr>
          <p:cNvPr id="265229" name="Rectangle 13"/>
          <p:cNvSpPr>
            <a:spLocks noChangeArrowheads="1"/>
          </p:cNvSpPr>
          <p:nvPr/>
        </p:nvSpPr>
        <p:spPr bwMode="auto">
          <a:xfrm>
            <a:off x="0" y="318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5230" name="Rectangle 14"/>
          <p:cNvSpPr>
            <a:spLocks noChangeArrowheads="1"/>
          </p:cNvSpPr>
          <p:nvPr/>
        </p:nvSpPr>
        <p:spPr bwMode="auto">
          <a:xfrm>
            <a:off x="228600" y="1173163"/>
            <a:ext cx="82296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en-US" sz="2000" b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sz="2200" b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The more species you add the lower the support for individual branches. While this is true for all algorithms, in TREE-PUZZLE this can lead to completely unresolved trees with only a few handful of sequences.</a:t>
            </a:r>
            <a:br>
              <a:rPr lang="en-US" sz="2200" b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200" b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US" sz="2200" b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Trees calculated via quartet puzzling are usually not completely resolved, and they do not correspond to the ML-tree:</a:t>
            </a:r>
            <a:br>
              <a:rPr lang="en-US" sz="2200" b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200" b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The determined multi-species tree is not the tree with the highest likelihood, rather it is the tree whose topology is supported through ml-quartets, and the lengths of the resolved branches is determined through maximum likelihood. </a:t>
            </a:r>
            <a:endParaRPr lang="en-US" sz="2200" b="0">
              <a:solidFill>
                <a:srgbClr val="000000"/>
              </a:solidFill>
              <a:latin typeface="Arial" charset="0"/>
              <a:ea typeface="Times New Roman" charset="0"/>
              <a:cs typeface="Times New Roman" charset="0"/>
            </a:endParaRPr>
          </a:p>
          <a:p>
            <a:endParaRPr lang="en-US" sz="2200" b="0">
              <a:solidFill>
                <a:srgbClr val="000000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5322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0">
                <a:solidFill>
                  <a:srgbClr val="FFFF00"/>
                </a:solidFill>
                <a:latin typeface="Arial" charset="0"/>
              </a:rPr>
              <a:t>Elliot Sober’s Gremlins</a:t>
            </a:r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69863" y="4051300"/>
            <a:ext cx="4910137" cy="2654300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b="0">
              <a:solidFill>
                <a:srgbClr val="FFFFFF"/>
              </a:solidFill>
            </a:endParaRPr>
          </a:p>
        </p:txBody>
      </p:sp>
      <p:sp>
        <p:nvSpPr>
          <p:cNvPr id="372740" name="AutoShape 4"/>
          <p:cNvSpPr>
            <a:spLocks noChangeArrowheads="1"/>
          </p:cNvSpPr>
          <p:nvPr/>
        </p:nvSpPr>
        <p:spPr bwMode="auto">
          <a:xfrm>
            <a:off x="0" y="1066800"/>
            <a:ext cx="5334000" cy="2984500"/>
          </a:xfrm>
          <a:prstGeom prst="triangle">
            <a:avLst>
              <a:gd name="adj" fmla="val 48454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584200" y="4714875"/>
            <a:ext cx="1016000" cy="11064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2057400" y="4826000"/>
            <a:ext cx="1184275" cy="1879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72743" name="Rectangle 7"/>
          <p:cNvSpPr>
            <a:spLocks noChangeArrowheads="1"/>
          </p:cNvSpPr>
          <p:nvPr/>
        </p:nvSpPr>
        <p:spPr bwMode="auto">
          <a:xfrm>
            <a:off x="3657600" y="4714875"/>
            <a:ext cx="1016000" cy="11064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72744" name="Text Box 8"/>
          <p:cNvSpPr txBox="1">
            <a:spLocks noChangeArrowheads="1"/>
          </p:cNvSpPr>
          <p:nvPr/>
        </p:nvSpPr>
        <p:spPr bwMode="auto">
          <a:xfrm>
            <a:off x="2438400" y="1371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343400" y="3429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72746" name="Text Box 10"/>
          <p:cNvSpPr txBox="1">
            <a:spLocks noChangeArrowheads="1"/>
          </p:cNvSpPr>
          <p:nvPr/>
        </p:nvSpPr>
        <p:spPr bwMode="auto">
          <a:xfrm>
            <a:off x="762000" y="3429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72747" name="Text Box 11"/>
          <p:cNvSpPr txBox="1">
            <a:spLocks noChangeArrowheads="1"/>
          </p:cNvSpPr>
          <p:nvPr/>
        </p:nvSpPr>
        <p:spPr bwMode="auto">
          <a:xfrm>
            <a:off x="5410200" y="2438400"/>
            <a:ext cx="3581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FF66CC"/>
                </a:solidFill>
                <a:latin typeface="Arial" charset="0"/>
              </a:rPr>
              <a:t>Hypothesis</a:t>
            </a:r>
            <a:r>
              <a:rPr lang="en-US" sz="2000" b="0">
                <a:solidFill>
                  <a:srgbClr val="FFFFFF"/>
                </a:solidFill>
                <a:latin typeface="Arial" charset="0"/>
              </a:rPr>
              <a:t>: </a:t>
            </a:r>
            <a:r>
              <a:rPr lang="en-US" sz="2000" b="0" i="1">
                <a:solidFill>
                  <a:srgbClr val="FFFFFF"/>
                </a:solidFill>
                <a:latin typeface="Arial" charset="0"/>
              </a:rPr>
              <a:t>gremlins in the attic playing bowling</a:t>
            </a:r>
            <a:endParaRPr lang="en-US" sz="2000" b="0">
              <a:solidFill>
                <a:srgbClr val="FFFFFF"/>
              </a:solidFill>
              <a:latin typeface="Arial" charset="0"/>
            </a:endParaRPr>
          </a:p>
          <a:p>
            <a:endParaRPr lang="en-US" sz="2000" b="0">
              <a:solidFill>
                <a:srgbClr val="FFFFFF"/>
              </a:solidFill>
              <a:latin typeface="Arial" charset="0"/>
            </a:endParaRPr>
          </a:p>
          <a:p>
            <a:r>
              <a:rPr lang="en-US" sz="2000" b="0">
                <a:solidFill>
                  <a:srgbClr val="FFFFFF"/>
                </a:solidFill>
                <a:latin typeface="Arial" charset="0"/>
              </a:rPr>
              <a:t>Likelihood = </a:t>
            </a:r>
            <a:br>
              <a:rPr lang="en-US" sz="2000" b="0">
                <a:solidFill>
                  <a:srgbClr val="FFFFFF"/>
                </a:solidFill>
                <a:latin typeface="Arial" charset="0"/>
              </a:rPr>
            </a:br>
            <a:r>
              <a:rPr lang="en-US" sz="2000" b="0">
                <a:solidFill>
                  <a:srgbClr val="FFFFFF"/>
                </a:solidFill>
                <a:latin typeface="Arial" charset="0"/>
              </a:rPr>
              <a:t>  </a:t>
            </a:r>
            <a:r>
              <a:rPr lang="en-US" sz="2000" b="0" i="1">
                <a:solidFill>
                  <a:srgbClr val="FF66CC"/>
                </a:solidFill>
                <a:latin typeface="Arial" charset="0"/>
              </a:rPr>
              <a:t>P(noise|gremlins in the attic)</a:t>
            </a:r>
            <a:r>
              <a:rPr lang="en-US" sz="2000" b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endParaRPr lang="en-US" sz="2000" b="0">
              <a:solidFill>
                <a:srgbClr val="FFFFFF"/>
              </a:solidFill>
              <a:latin typeface="Arial" charset="0"/>
            </a:endParaRPr>
          </a:p>
          <a:p>
            <a:r>
              <a:rPr lang="en-US" sz="2000" b="0" i="1">
                <a:solidFill>
                  <a:srgbClr val="FF66CC"/>
                </a:solidFill>
                <a:latin typeface="Arial" charset="0"/>
              </a:rPr>
              <a:t>  </a:t>
            </a:r>
          </a:p>
          <a:p>
            <a:endParaRPr lang="en-US" sz="2000" b="0" i="1">
              <a:solidFill>
                <a:srgbClr val="FF66CC"/>
              </a:solidFill>
              <a:latin typeface="Arial" charset="0"/>
            </a:endParaRPr>
          </a:p>
          <a:p>
            <a:r>
              <a:rPr lang="en-US" sz="2000" b="0" i="1">
                <a:solidFill>
                  <a:srgbClr val="FF66CC"/>
                </a:solidFill>
                <a:latin typeface="Arial" charset="0"/>
              </a:rPr>
              <a:t>  P(gremlins in the attic|noise)</a:t>
            </a:r>
            <a:endParaRPr lang="en-US" sz="2000" b="0" i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2748" name="Text Box 12"/>
          <p:cNvSpPr txBox="1">
            <a:spLocks noChangeArrowheads="1"/>
          </p:cNvSpPr>
          <p:nvPr/>
        </p:nvSpPr>
        <p:spPr bwMode="auto">
          <a:xfrm>
            <a:off x="5486400" y="12192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FF66CC"/>
                </a:solidFill>
                <a:latin typeface="Arial" charset="0"/>
              </a:rPr>
              <a:t>Observation</a:t>
            </a:r>
            <a:r>
              <a:rPr lang="en-US" sz="2000" b="0">
                <a:solidFill>
                  <a:srgbClr val="FFFFFF"/>
                </a:solidFill>
                <a:latin typeface="Arial" charset="0"/>
              </a:rPr>
              <a:t>: Loud noise in the attic</a:t>
            </a:r>
            <a:endParaRPr lang="en-US" sz="2400" b="0">
              <a:solidFill>
                <a:srgbClr val="FFFF00"/>
              </a:solidFill>
            </a:endParaRPr>
          </a:p>
        </p:txBody>
      </p:sp>
      <p:pic>
        <p:nvPicPr>
          <p:cNvPr id="372749" name="Picture 13" descr="greml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905000"/>
            <a:ext cx="1449388" cy="20955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66688"/>
            <a:ext cx="7772400" cy="609600"/>
          </a:xfrm>
        </p:spPr>
        <p:txBody>
          <a:bodyPr/>
          <a:lstStyle/>
          <a:p>
            <a:r>
              <a:rPr lang="en-US">
                <a:latin typeface="Arial" charset="0"/>
              </a:rPr>
              <a:t>Bayes’ Theorem</a:t>
            </a:r>
          </a:p>
        </p:txBody>
      </p:sp>
      <p:pic>
        <p:nvPicPr>
          <p:cNvPr id="360451" name="Picture 3" descr="Bay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813" y="1573213"/>
            <a:ext cx="2486025" cy="2667000"/>
          </a:xfrm>
          <a:prstGeom prst="rect">
            <a:avLst/>
          </a:prstGeom>
          <a:noFill/>
        </p:spPr>
      </p:pic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93663" y="4405313"/>
            <a:ext cx="259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FFFF00"/>
                </a:solidFill>
                <a:latin typeface="Arial" charset="0"/>
              </a:rPr>
              <a:t>Reverend Thomas Bayes (1702-1761)</a:t>
            </a:r>
          </a:p>
        </p:txBody>
      </p:sp>
      <p:sp>
        <p:nvSpPr>
          <p:cNvPr id="360453" name="AutoShape 5"/>
          <p:cNvSpPr>
            <a:spLocks/>
          </p:cNvSpPr>
          <p:nvPr/>
        </p:nvSpPr>
        <p:spPr bwMode="auto">
          <a:xfrm rot="5400000">
            <a:off x="3971925" y="2233613"/>
            <a:ext cx="331787" cy="1697038"/>
          </a:xfrm>
          <a:prstGeom prst="rightBrace">
            <a:avLst>
              <a:gd name="adj1" fmla="val 42624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60454" name="AutoShape 6"/>
          <p:cNvSpPr>
            <a:spLocks/>
          </p:cNvSpPr>
          <p:nvPr/>
        </p:nvSpPr>
        <p:spPr bwMode="auto">
          <a:xfrm rot="16200000" flipV="1">
            <a:off x="7299325" y="1273175"/>
            <a:ext cx="331788" cy="1627188"/>
          </a:xfrm>
          <a:prstGeom prst="rightBrace">
            <a:avLst>
              <a:gd name="adj1" fmla="val 40869"/>
              <a:gd name="adj2" fmla="val 4770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60455" name="AutoShape 7"/>
          <p:cNvSpPr>
            <a:spLocks/>
          </p:cNvSpPr>
          <p:nvPr/>
        </p:nvSpPr>
        <p:spPr bwMode="auto">
          <a:xfrm rot="5400000">
            <a:off x="5651500" y="2487613"/>
            <a:ext cx="331788" cy="1166812"/>
          </a:xfrm>
          <a:prstGeom prst="rightBrace">
            <a:avLst>
              <a:gd name="adj1" fmla="val 29306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60456" name="AutoShape 8"/>
          <p:cNvSpPr>
            <a:spLocks/>
          </p:cNvSpPr>
          <p:nvPr/>
        </p:nvSpPr>
        <p:spPr bwMode="auto">
          <a:xfrm rot="5400000">
            <a:off x="7298531" y="2594769"/>
            <a:ext cx="331788" cy="1003300"/>
          </a:xfrm>
          <a:prstGeom prst="rightBrace">
            <a:avLst>
              <a:gd name="adj1" fmla="val 25199"/>
              <a:gd name="adj2" fmla="val 50000"/>
            </a:avLst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60457" name="Text Box 9"/>
          <p:cNvSpPr txBox="1">
            <a:spLocks noChangeArrowheads="1"/>
          </p:cNvSpPr>
          <p:nvPr/>
        </p:nvSpPr>
        <p:spPr bwMode="auto">
          <a:xfrm>
            <a:off x="2843213" y="3429000"/>
            <a:ext cx="25749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FF3300"/>
                </a:solidFill>
                <a:latin typeface="Arial" charset="0"/>
              </a:rPr>
              <a:t>Posterior </a:t>
            </a:r>
          </a:p>
          <a:p>
            <a:r>
              <a:rPr lang="en-US" sz="2000" b="0">
                <a:solidFill>
                  <a:srgbClr val="FF3300"/>
                </a:solidFill>
                <a:latin typeface="Arial" charset="0"/>
              </a:rPr>
              <a:t>Probability</a:t>
            </a:r>
          </a:p>
          <a:p>
            <a:endParaRPr lang="en-US" sz="1600" b="0">
              <a:solidFill>
                <a:srgbClr val="FF3300"/>
              </a:solidFill>
              <a:latin typeface="Arial" charset="0"/>
            </a:endParaRPr>
          </a:p>
          <a:p>
            <a:r>
              <a:rPr lang="en-US" sz="1600" b="0">
                <a:solidFill>
                  <a:srgbClr val="FF3300"/>
                </a:solidFill>
                <a:latin typeface="Arial" charset="0"/>
              </a:rPr>
              <a:t>represents the degree </a:t>
            </a:r>
          </a:p>
          <a:p>
            <a:r>
              <a:rPr lang="en-US" sz="1600" b="0">
                <a:solidFill>
                  <a:srgbClr val="FF3300"/>
                </a:solidFill>
                <a:latin typeface="Arial" charset="0"/>
              </a:rPr>
              <a:t>to which we believe a given 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model</a:t>
            </a:r>
            <a:r>
              <a:rPr lang="en-US" sz="1600" b="0">
                <a:solidFill>
                  <a:srgbClr val="FF3300"/>
                </a:solidFill>
                <a:latin typeface="Arial" charset="0"/>
              </a:rPr>
              <a:t> accurately describes the situation</a:t>
            </a:r>
          </a:p>
          <a:p>
            <a:r>
              <a:rPr lang="en-US" sz="1600" b="0">
                <a:solidFill>
                  <a:srgbClr val="FF3300"/>
                </a:solidFill>
                <a:latin typeface="Arial" charset="0"/>
              </a:rPr>
              <a:t>given the available 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data</a:t>
            </a:r>
            <a:r>
              <a:rPr lang="en-US" sz="1600" b="0">
                <a:solidFill>
                  <a:srgbClr val="FF3300"/>
                </a:solidFill>
                <a:latin typeface="Arial" charset="0"/>
              </a:rPr>
              <a:t> and all of our prior information 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I</a:t>
            </a:r>
          </a:p>
        </p:txBody>
      </p:sp>
      <p:sp>
        <p:nvSpPr>
          <p:cNvPr id="360458" name="Text Box 10"/>
          <p:cNvSpPr txBox="1">
            <a:spLocks noChangeArrowheads="1"/>
          </p:cNvSpPr>
          <p:nvPr/>
        </p:nvSpPr>
        <p:spPr bwMode="auto">
          <a:xfrm>
            <a:off x="5264150" y="3429000"/>
            <a:ext cx="251936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CCFFFF"/>
                </a:solidFill>
                <a:latin typeface="Arial" charset="0"/>
              </a:rPr>
              <a:t>Prior </a:t>
            </a:r>
          </a:p>
          <a:p>
            <a:r>
              <a:rPr lang="en-US" sz="2000" b="0">
                <a:solidFill>
                  <a:srgbClr val="CCFFFF"/>
                </a:solidFill>
                <a:latin typeface="Arial" charset="0"/>
              </a:rPr>
              <a:t>Probability</a:t>
            </a:r>
          </a:p>
          <a:p>
            <a:endParaRPr lang="en-US" sz="2000" b="0">
              <a:solidFill>
                <a:srgbClr val="CCFFFF"/>
              </a:solidFill>
              <a:latin typeface="Arial" charset="0"/>
            </a:endParaRPr>
          </a:p>
          <a:p>
            <a:r>
              <a:rPr lang="en-US" sz="1600" b="0">
                <a:solidFill>
                  <a:srgbClr val="CCFFFF"/>
                </a:solidFill>
                <a:latin typeface="Arial" charset="0"/>
              </a:rPr>
              <a:t>describes the degree to which we believe the model accurately describes reality</a:t>
            </a:r>
          </a:p>
          <a:p>
            <a:r>
              <a:rPr lang="en-US" sz="1600" b="0">
                <a:solidFill>
                  <a:srgbClr val="CCFFFF"/>
                </a:solidFill>
                <a:latin typeface="Arial" charset="0"/>
              </a:rPr>
              <a:t>based on all of our prior information.</a:t>
            </a:r>
          </a:p>
        </p:txBody>
      </p:sp>
      <p:sp>
        <p:nvSpPr>
          <p:cNvPr id="360459" name="Text Box 11"/>
          <p:cNvSpPr txBox="1">
            <a:spLocks noChangeArrowheads="1"/>
          </p:cNvSpPr>
          <p:nvPr/>
        </p:nvSpPr>
        <p:spPr bwMode="auto">
          <a:xfrm>
            <a:off x="7283450" y="301625"/>
            <a:ext cx="16383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FFFF00"/>
                </a:solidFill>
                <a:latin typeface="Arial" charset="0"/>
              </a:rPr>
              <a:t>Likelihood</a:t>
            </a:r>
          </a:p>
          <a:p>
            <a:endParaRPr lang="en-US" sz="1600" b="0">
              <a:solidFill>
                <a:srgbClr val="FFFF00"/>
              </a:solidFill>
              <a:latin typeface="Arial" charset="0"/>
            </a:endParaRPr>
          </a:p>
          <a:p>
            <a:r>
              <a:rPr lang="en-US" sz="1600" b="0">
                <a:solidFill>
                  <a:srgbClr val="FFFF00"/>
                </a:solidFill>
                <a:latin typeface="Arial" charset="0"/>
              </a:rPr>
              <a:t>describes how well the model predicts the data</a:t>
            </a:r>
          </a:p>
        </p:txBody>
      </p:sp>
      <p:sp>
        <p:nvSpPr>
          <p:cNvPr id="360460" name="Text Box 12"/>
          <p:cNvSpPr txBox="1">
            <a:spLocks noChangeArrowheads="1"/>
          </p:cNvSpPr>
          <p:nvPr/>
        </p:nvSpPr>
        <p:spPr bwMode="auto">
          <a:xfrm>
            <a:off x="7546975" y="3429000"/>
            <a:ext cx="1595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CCCCFF"/>
                </a:solidFill>
                <a:latin typeface="Arial" charset="0"/>
              </a:rPr>
              <a:t>Normalizing </a:t>
            </a:r>
          </a:p>
          <a:p>
            <a:r>
              <a:rPr lang="en-US" sz="2000" b="0">
                <a:solidFill>
                  <a:srgbClr val="CCCCFF"/>
                </a:solidFill>
                <a:latin typeface="Arial" charset="0"/>
              </a:rPr>
              <a:t>constant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95638" y="2262188"/>
            <a:ext cx="5275262" cy="754062"/>
            <a:chOff x="2013" y="1425"/>
            <a:chExt cx="3323" cy="475"/>
          </a:xfrm>
        </p:grpSpPr>
        <p:sp>
          <p:nvSpPr>
            <p:cNvPr id="360462" name="Text Box 14"/>
            <p:cNvSpPr txBox="1">
              <a:spLocks noChangeArrowheads="1"/>
            </p:cNvSpPr>
            <p:nvPr/>
          </p:nvSpPr>
          <p:spPr bwMode="auto">
            <a:xfrm>
              <a:off x="2013" y="1547"/>
              <a:ext cx="22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rgbClr val="FFFFFF"/>
                  </a:solidFill>
                  <a:latin typeface="Arial" charset="0"/>
                </a:rPr>
                <a:t>P(model|data, I) = P(model, I)</a:t>
              </a:r>
              <a:endParaRPr lang="en-US" sz="1800" b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0463" name="Rectangle 15"/>
            <p:cNvSpPr>
              <a:spLocks noChangeArrowheads="1"/>
            </p:cNvSpPr>
            <p:nvPr/>
          </p:nvSpPr>
          <p:spPr bwMode="auto">
            <a:xfrm>
              <a:off x="4107" y="1425"/>
              <a:ext cx="1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rgbClr val="FFFFFF"/>
                  </a:solidFill>
                  <a:latin typeface="Arial" charset="0"/>
                </a:rPr>
                <a:t>P(data|model, I)</a:t>
              </a:r>
            </a:p>
          </p:txBody>
        </p:sp>
        <p:sp>
          <p:nvSpPr>
            <p:cNvPr id="360464" name="Rectangle 16"/>
            <p:cNvSpPr>
              <a:spLocks noChangeArrowheads="1"/>
            </p:cNvSpPr>
            <p:nvPr/>
          </p:nvSpPr>
          <p:spPr bwMode="auto">
            <a:xfrm>
              <a:off x="4349" y="1669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rgbClr val="FFFFFF"/>
                  </a:solidFill>
                  <a:latin typeface="Arial" charset="0"/>
                </a:rPr>
                <a:t>P(data,I)</a:t>
              </a:r>
            </a:p>
          </p:txBody>
        </p:sp>
        <p:sp>
          <p:nvSpPr>
            <p:cNvPr id="360465" name="Line 17"/>
            <p:cNvSpPr>
              <a:spLocks noChangeShapeType="1"/>
            </p:cNvSpPr>
            <p:nvPr/>
          </p:nvSpPr>
          <p:spPr bwMode="auto">
            <a:xfrm>
              <a:off x="4088" y="1666"/>
              <a:ext cx="12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5108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300" dirty="0" smtClean="0"/>
              <a:t>Likelihood estimates do not take prior information into consideration:</a:t>
            </a:r>
            <a:endParaRPr lang="en-US" sz="33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219752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e.g., if the result of three coin tosses is 3 times head, then the likelihood estimate for the frequency of having a head is 1 (3 out of 3 events) and the  estimate for the frequency of having a head is zero.  </a:t>
            </a:r>
          </a:p>
          <a:p>
            <a:endParaRPr lang="en-US" dirty="0"/>
          </a:p>
        </p:txBody>
      </p:sp>
      <p:graphicFrame>
        <p:nvGraphicFramePr>
          <p:cNvPr id="557059" name="Object 3"/>
          <p:cNvGraphicFramePr>
            <a:graphicFrameLocks noChangeAspect="1"/>
          </p:cNvGraphicFramePr>
          <p:nvPr/>
        </p:nvGraphicFramePr>
        <p:xfrm>
          <a:off x="1676400" y="3454400"/>
          <a:ext cx="1781175" cy="259080"/>
        </p:xfrm>
        <a:graphic>
          <a:graphicData uri="http://schemas.openxmlformats.org/presentationml/2006/ole">
            <p:oleObj spid="_x0000_s557059" name="Equation" r:id="rId3" imgW="1079500" imgH="152400" progId="Equation.3">
              <p:embed/>
            </p:oleObj>
          </a:graphicData>
        </a:graphic>
      </p:graphicFrame>
      <p:graphicFrame>
        <p:nvGraphicFramePr>
          <p:cNvPr id="557060" name="Object 4"/>
          <p:cNvGraphicFramePr>
            <a:graphicFrameLocks noChangeAspect="1"/>
          </p:cNvGraphicFramePr>
          <p:nvPr/>
        </p:nvGraphicFramePr>
        <p:xfrm>
          <a:off x="685800" y="3971925"/>
          <a:ext cx="3265488" cy="274638"/>
        </p:xfrm>
        <a:graphic>
          <a:graphicData uri="http://schemas.openxmlformats.org/presentationml/2006/ole">
            <p:oleObj spid="_x0000_s557060" name="Equation" r:id="rId4" imgW="2032000" imgH="1651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4260" y="3294904"/>
            <a:ext cx="5194299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000" b="0" dirty="0" smtClean="0"/>
              <a:t>The probability that both events (A and B) occur</a:t>
            </a:r>
            <a:endParaRPr lang="en-US" sz="20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4144683" y="3886200"/>
            <a:ext cx="4999317" cy="418576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000" b="0" dirty="0" smtClean="0"/>
              <a:t>Both sides expressed as conditional probability</a:t>
            </a:r>
            <a:endParaRPr lang="en-US" sz="2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5105400"/>
            <a:ext cx="6705221" cy="1641760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0" dirty="0" smtClean="0"/>
              <a:t>If A is the model and B is the data, then</a:t>
            </a:r>
            <a:br>
              <a:rPr lang="en-US" sz="2000" b="0" dirty="0" smtClean="0"/>
            </a:br>
            <a:r>
              <a:rPr lang="en-US" sz="2000" b="0" dirty="0" smtClean="0"/>
              <a:t> </a:t>
            </a:r>
            <a:r>
              <a:rPr lang="en-US" sz="2000" b="0" i="1" dirty="0" smtClean="0"/>
              <a:t>P(B|A) </a:t>
            </a:r>
            <a:r>
              <a:rPr lang="en-US" sz="2000" b="0" dirty="0" smtClean="0"/>
              <a:t>is the likelihood of model A</a:t>
            </a:r>
          </a:p>
          <a:p>
            <a:pPr>
              <a:spcAft>
                <a:spcPts val="0"/>
              </a:spcAft>
            </a:pPr>
            <a:r>
              <a:rPr lang="en-US" sz="2000" b="0" i="1" dirty="0" smtClean="0"/>
              <a:t> P(A|B) </a:t>
            </a:r>
            <a:r>
              <a:rPr lang="en-US" sz="2000" b="0" dirty="0" smtClean="0"/>
              <a:t>is the posterior probability of the model given the data.</a:t>
            </a:r>
          </a:p>
          <a:p>
            <a:r>
              <a:rPr lang="en-US" sz="2000" b="0" i="1" dirty="0" smtClean="0"/>
              <a:t> P(A) </a:t>
            </a:r>
            <a:r>
              <a:rPr lang="en-US" sz="2000" b="0" dirty="0" smtClean="0"/>
              <a:t>is the considered the prior probability of the model.</a:t>
            </a:r>
            <a:br>
              <a:rPr lang="en-US" sz="2000" b="0" dirty="0" smtClean="0"/>
            </a:br>
            <a:r>
              <a:rPr lang="en-US" sz="2000" b="0" dirty="0" smtClean="0"/>
              <a:t> </a:t>
            </a:r>
            <a:r>
              <a:rPr lang="en-US" sz="2000" b="0" i="1" dirty="0" smtClean="0"/>
              <a:t>P(B) </a:t>
            </a:r>
            <a:r>
              <a:rPr lang="en-US" sz="2000" b="0" dirty="0" smtClean="0"/>
              <a:t>often is treated as a normalizing constant.   </a:t>
            </a:r>
            <a:endParaRPr lang="en-US" sz="2000" b="0" dirty="0"/>
          </a:p>
        </p:txBody>
      </p:sp>
      <p:graphicFrame>
        <p:nvGraphicFramePr>
          <p:cNvPr id="557061" name="Object 5"/>
          <p:cNvGraphicFramePr>
            <a:graphicFrameLocks noChangeAspect="1"/>
          </p:cNvGraphicFramePr>
          <p:nvPr/>
        </p:nvGraphicFramePr>
        <p:xfrm>
          <a:off x="1543009" y="4490720"/>
          <a:ext cx="2480352" cy="618913"/>
        </p:xfrm>
        <a:graphic>
          <a:graphicData uri="http://schemas.openxmlformats.org/presentationml/2006/ole">
            <p:oleObj spid="_x0000_s557061" name="Equation" r:id="rId5" imgW="16256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0" y="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>
            <a:prstTxWarp prst="textNoShape">
              <a:avLst/>
            </a:prstTxWarp>
          </a:bodyPr>
          <a:lstStyle/>
          <a:p>
            <a:r>
              <a:rPr lang="en-US" sz="31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ml mapping </a:t>
            </a:r>
          </a:p>
          <a:p>
            <a:endParaRPr lang="en-US" sz="3100" b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502920" y="931969"/>
            <a:ext cx="8633460" cy="4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sz="2200" b="0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840" y="1399752"/>
            <a:ext cx="6537960" cy="404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167640" y="5958840"/>
            <a:ext cx="7551477" cy="5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From: </a:t>
            </a:r>
            <a:r>
              <a:rPr lang="en-US" sz="1800" dirty="0">
                <a:hlinkClick r:id="rId5"/>
              </a:rPr>
              <a:t>Olga Zhaxybayeva and J Peter Gogarten  </a:t>
            </a:r>
            <a:r>
              <a:rPr lang="en-US" sz="1800" i="1" dirty="0">
                <a:hlinkClick r:id="rId5"/>
              </a:rPr>
              <a:t>BMC Genomics</a:t>
            </a:r>
            <a:r>
              <a:rPr lang="en-US" sz="1800" dirty="0">
                <a:hlinkClick r:id="rId5"/>
              </a:rPr>
              <a:t> 2002, 3:4 </a:t>
            </a:r>
            <a:r>
              <a:rPr lang="en-US" dirty="0">
                <a:hlinkClick r:id="rId5"/>
              </a:rPr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0" y="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>
            <a:prstTxWarp prst="textNoShape">
              <a:avLst/>
            </a:prstTxWarp>
          </a:bodyPr>
          <a:lstStyle/>
          <a:p>
            <a:r>
              <a:rPr lang="en-US" sz="31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ml mapping </a:t>
            </a:r>
          </a:p>
          <a:p>
            <a:endParaRPr lang="en-US" sz="3100" b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0" y="5029200"/>
            <a:ext cx="9144000" cy="84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1600" b="0" dirty="0"/>
              <a:t>Figure 5. Likelihood-mapping analysis for two biological data sets. (</a:t>
            </a:r>
            <a:r>
              <a:rPr lang="en-US" sz="1600" b="0" i="1" dirty="0"/>
              <a:t>Upper</a:t>
            </a:r>
            <a:r>
              <a:rPr lang="en-US" sz="1600" b="0" dirty="0"/>
              <a:t>) The distribution patterns. (</a:t>
            </a:r>
            <a:r>
              <a:rPr lang="en-US" sz="1600" b="0" i="1" dirty="0"/>
              <a:t>Lower</a:t>
            </a:r>
            <a:r>
              <a:rPr lang="en-US" sz="1600" b="0" dirty="0"/>
              <a:t>) The occupancies (in percent)</a:t>
            </a:r>
            <a:r>
              <a:rPr lang="en-US" sz="1600" b="0" baseline="30000" dirty="0"/>
              <a:t> </a:t>
            </a:r>
            <a:r>
              <a:rPr lang="en-US" sz="1600" b="0" dirty="0"/>
              <a:t>for the seven areas of attraction. </a:t>
            </a:r>
            <a:br>
              <a:rPr lang="en-US" sz="1600" b="0" dirty="0"/>
            </a:br>
            <a:r>
              <a:rPr lang="en-US" sz="1600" b="0" dirty="0"/>
              <a:t>(</a:t>
            </a:r>
            <a:r>
              <a:rPr lang="en-US" sz="1600" b="0" i="1" dirty="0"/>
              <a:t>A</a:t>
            </a:r>
            <a:r>
              <a:rPr lang="en-US" sz="1600" b="0" dirty="0"/>
              <a:t>) </a:t>
            </a:r>
            <a:r>
              <a:rPr lang="en-US" sz="1600" b="0" dirty="0" err="1"/>
              <a:t>Cytochrome-</a:t>
            </a:r>
            <a:r>
              <a:rPr lang="en-US" sz="1600" b="0" i="1" dirty="0" err="1"/>
              <a:t>b</a:t>
            </a:r>
            <a:r>
              <a:rPr lang="en-US" sz="1600" b="0" dirty="0"/>
              <a:t> data from</a:t>
            </a:r>
            <a:r>
              <a:rPr lang="en-US" sz="1600" b="0" baseline="30000" dirty="0"/>
              <a:t> </a:t>
            </a:r>
            <a:r>
              <a:rPr lang="en-US" sz="1600" b="0" dirty="0"/>
              <a:t>ref. 14. (</a:t>
            </a:r>
            <a:r>
              <a:rPr lang="en-US" sz="1600" b="0" i="1" dirty="0"/>
              <a:t>B</a:t>
            </a:r>
            <a:r>
              <a:rPr lang="en-US" sz="1600" b="0" dirty="0"/>
              <a:t>) Ribosomal DNA of major arthropod groups (15).</a:t>
            </a:r>
            <a:r>
              <a:rPr lang="en-US" sz="1600" dirty="0"/>
              <a:t> </a:t>
            </a:r>
          </a:p>
        </p:txBody>
      </p:sp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04800"/>
            <a:ext cx="5783580" cy="47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0" y="6031848"/>
            <a:ext cx="10058400" cy="82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000" b="0" dirty="0"/>
              <a:t>From: </a:t>
            </a:r>
            <a:r>
              <a:rPr lang="en-US" sz="2000" b="0" dirty="0">
                <a:hlinkClick r:id="rId4"/>
              </a:rPr>
              <a:t>Korbinian Strimmer and Arndt von Haeseler</a:t>
            </a:r>
            <a:r>
              <a:rPr lang="en-US" b="0" dirty="0">
                <a:hlinkClick r:id="rId4"/>
              </a:rPr>
              <a:t> </a:t>
            </a:r>
            <a:r>
              <a:rPr lang="en-US" sz="2000" b="0" dirty="0">
                <a:hlinkClick r:id="rId4"/>
              </a:rPr>
              <a:t>Proc. Natl. Acad. Sci. USA</a:t>
            </a:r>
            <a:br>
              <a:rPr lang="en-US" sz="2000" b="0" dirty="0">
                <a:hlinkClick r:id="rId4"/>
              </a:rPr>
            </a:br>
            <a:r>
              <a:rPr lang="en-US" sz="2000" b="0" dirty="0">
                <a:hlinkClick r:id="rId4"/>
              </a:rPr>
              <a:t>Vol. 94, pp. 6815-6819, June 1997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194" name="Object 2"/>
          <p:cNvGraphicFramePr>
            <a:graphicFrameLocks noChangeAspect="1"/>
          </p:cNvGraphicFramePr>
          <p:nvPr/>
        </p:nvGraphicFramePr>
        <p:xfrm>
          <a:off x="251460" y="259081"/>
          <a:ext cx="4332836" cy="4008120"/>
        </p:xfrm>
        <a:graphic>
          <a:graphicData uri="http://schemas.openxmlformats.org/presentationml/2006/ole">
            <p:oleObj spid="_x0000_s264194" name="Image" r:id="rId4" imgW="1523874" imgH="1368381" progId="">
              <p:embed/>
            </p:oleObj>
          </a:graphicData>
        </a:graphic>
      </p:graphicFrame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5029200" y="0"/>
            <a:ext cx="3886200" cy="724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1100" b="0" dirty="0">
                <a:latin typeface="Courier New" charset="0"/>
                <a:ea typeface="MS Mincho" charset="-128"/>
                <a:cs typeface="MS Mincho" charset="-128"/>
              </a:rPr>
              <a:t/>
            </a:r>
            <a:br>
              <a:rPr lang="en-US" sz="1100" b="0" dirty="0">
                <a:latin typeface="Courier New" charset="0"/>
                <a:ea typeface="MS Mincho" charset="-128"/>
                <a:cs typeface="MS Mincho" charset="-128"/>
              </a:rPr>
            </a:br>
            <a:endParaRPr lang="en-US" sz="1000" b="0" dirty="0">
              <a:latin typeface="Courier New" charset="0"/>
              <a:ea typeface="MS Mincho" charset="-128"/>
              <a:cs typeface="MS Mincho" charset="-128"/>
            </a:endParaRPr>
          </a:p>
          <a:p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   (</a:t>
            </a:r>
            <a:r>
              <a:rPr lang="en-US" sz="1000" b="0" dirty="0" err="1">
                <a:latin typeface="Courier New" charset="0"/>
                <a:ea typeface="MS Mincho" charset="-128"/>
                <a:cs typeface="MS Mincho" charset="-128"/>
              </a:rPr>
              <a:t>a,b)-(c,d</a:t>
            </a: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)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       /\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      /  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     /    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    /   1  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   / \    / 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  /   \  /   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 /     \/     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/  3    :   2  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/        :       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/__________________\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(</a:t>
            </a:r>
            <a:r>
              <a:rPr lang="en-US" sz="1000" b="0" dirty="0" err="1">
                <a:latin typeface="Courier New" charset="0"/>
                <a:ea typeface="MS Mincho" charset="-128"/>
                <a:cs typeface="MS Mincho" charset="-128"/>
              </a:rPr>
              <a:t>a,d)-(b,c</a:t>
            </a: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)                  (</a:t>
            </a:r>
            <a:r>
              <a:rPr lang="en-US" sz="1000" b="0" dirty="0" err="1">
                <a:latin typeface="Courier New" charset="0"/>
                <a:ea typeface="MS Mincho" charset="-128"/>
                <a:cs typeface="MS Mincho" charset="-128"/>
              </a:rPr>
              <a:t>a,c)-(b,d</a:t>
            </a: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)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/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Number of quartets in region 1: 68 (= 24.3%)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Number of quartets in region 2: 21 (= 7.5%)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Number of quartets in region 3: 191 (= 68.2%)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/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Occupancies of the seven areas 1, 2, 3, 4, 5, 6, 7: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/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   (</a:t>
            </a:r>
            <a:r>
              <a:rPr lang="en-US" sz="1000" b="0" dirty="0" err="1">
                <a:latin typeface="Courier New" charset="0"/>
                <a:ea typeface="MS Mincho" charset="-128"/>
                <a:cs typeface="MS Mincho" charset="-128"/>
              </a:rPr>
              <a:t>a,b)-(c,d</a:t>
            </a: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)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       /\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      /  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     /  1 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    / \  / 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   /   /\   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  / 6 /  \ 4 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 /   /  7 \   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 / \ /______\ / 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 / 3  :   5  :  2 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          /__________________\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     (</a:t>
            </a:r>
            <a:r>
              <a:rPr lang="en-US" sz="1000" b="0" dirty="0" err="1">
                <a:latin typeface="Courier New" charset="0"/>
                <a:ea typeface="MS Mincho" charset="-128"/>
                <a:cs typeface="MS Mincho" charset="-128"/>
              </a:rPr>
              <a:t>a,d)-(b,c</a:t>
            </a: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)                  (</a:t>
            </a:r>
            <a:r>
              <a:rPr lang="en-US" sz="1000" b="0" dirty="0" err="1">
                <a:latin typeface="Courier New" charset="0"/>
                <a:ea typeface="MS Mincho" charset="-128"/>
                <a:cs typeface="MS Mincho" charset="-128"/>
              </a:rPr>
              <a:t>a,c)-(b,d</a:t>
            </a: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)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/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Number of quartets in region 1: 53 (= 18.9%) </a:t>
            </a:r>
          </a:p>
          <a:p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Number of quartets in region 2: 15 (= 5.4%) </a:t>
            </a:r>
            <a:b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000" b="0" dirty="0">
                <a:latin typeface="Courier New" charset="0"/>
                <a:ea typeface="MS Mincho" charset="-128"/>
                <a:cs typeface="MS Mincho" charset="-128"/>
              </a:rPr>
              <a:t>Number of quartets in region 3: 173 (= 61.8%) </a:t>
            </a:r>
            <a:r>
              <a:rPr lang="en-US" sz="1100" b="0" dirty="0">
                <a:latin typeface="Courier New" charset="0"/>
                <a:ea typeface="MS Mincho" charset="-128"/>
                <a:cs typeface="MS Mincho" charset="-128"/>
              </a:rPr>
              <a:t/>
            </a:r>
            <a:br>
              <a:rPr lang="en-US" sz="11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100" b="0" dirty="0">
                <a:latin typeface="Courier New" charset="0"/>
                <a:ea typeface="MS Mincho" charset="-128"/>
                <a:cs typeface="MS Mincho" charset="-128"/>
              </a:rPr>
              <a:t>Number of quartets in region 4: 3 (= 1.1%) </a:t>
            </a:r>
          </a:p>
          <a:p>
            <a:r>
              <a:rPr lang="en-US" sz="1100" b="0" dirty="0">
                <a:latin typeface="Courier New" charset="0"/>
                <a:ea typeface="MS Mincho" charset="-128"/>
                <a:cs typeface="MS Mincho" charset="-128"/>
              </a:rPr>
              <a:t>Number of quartets in region 5: 0 (= 0.0%) </a:t>
            </a:r>
          </a:p>
          <a:p>
            <a:r>
              <a:rPr lang="en-US" sz="1100" b="0" dirty="0">
                <a:latin typeface="Courier New" charset="0"/>
                <a:ea typeface="MS Mincho" charset="-128"/>
                <a:cs typeface="MS Mincho" charset="-128"/>
              </a:rPr>
              <a:t>Number of quartets in region 6: 26 (= 9.3%) </a:t>
            </a:r>
          </a:p>
          <a:p>
            <a:r>
              <a:rPr lang="en-US" sz="1100" b="0" dirty="0">
                <a:latin typeface="Courier New" charset="0"/>
                <a:ea typeface="MS Mincho" charset="-128"/>
                <a:cs typeface="MS Mincho" charset="-128"/>
              </a:rPr>
              <a:t>Number of quartets in region 7: 10 (= 3.6%)</a:t>
            </a:r>
            <a:br>
              <a:rPr lang="en-US" sz="1100" b="0" dirty="0">
                <a:latin typeface="Courier New" charset="0"/>
                <a:ea typeface="MS Mincho" charset="-128"/>
                <a:cs typeface="MS Mincho" charset="-128"/>
              </a:rPr>
            </a:br>
            <a:endParaRPr lang="en-US" sz="1100" b="0" dirty="0">
              <a:latin typeface="Courier New" charset="0"/>
              <a:ea typeface="Courier New" charset="0"/>
              <a:cs typeface="Courier New" charset="0"/>
            </a:endParaRPr>
          </a:p>
          <a:p>
            <a:pPr eaLnBrk="0" hangingPunct="0"/>
            <a:endParaRPr lang="en-US" b="0" dirty="0"/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0" y="4495800"/>
            <a:ext cx="5029200" cy="23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dirty="0">
                <a:latin typeface="Courier New" charset="0"/>
                <a:ea typeface="MS Mincho" charset="-128"/>
                <a:cs typeface="MS Mincho" charset="-128"/>
              </a:rPr>
              <a:t>Cluster a: 14 sequences</a:t>
            </a:r>
            <a:br>
              <a:rPr lang="en-US" sz="14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400" b="0" dirty="0" err="1">
                <a:latin typeface="Courier New" charset="0"/>
                <a:ea typeface="MS Mincho" charset="-128"/>
                <a:cs typeface="MS Mincho" charset="-128"/>
              </a:rPr>
              <a:t>outgroup</a:t>
            </a:r>
            <a:r>
              <a:rPr lang="en-US" sz="1400" b="0" dirty="0">
                <a:latin typeface="Courier New" charset="0"/>
                <a:ea typeface="MS Mincho" charset="-128"/>
                <a:cs typeface="MS Mincho" charset="-128"/>
              </a:rPr>
              <a:t> (prokaryotes)</a:t>
            </a:r>
          </a:p>
          <a:p>
            <a:pPr>
              <a:spcBef>
                <a:spcPct val="50000"/>
              </a:spcBef>
            </a:pPr>
            <a:r>
              <a:rPr lang="en-US" sz="1400" b="0" dirty="0">
                <a:latin typeface="Courier New" charset="0"/>
                <a:ea typeface="MS Mincho" charset="-128"/>
                <a:cs typeface="MS Mincho" charset="-128"/>
              </a:rPr>
              <a:t>Cluster </a:t>
            </a:r>
            <a:r>
              <a:rPr lang="en-US" sz="1400" b="0" dirty="0" err="1">
                <a:latin typeface="Courier New" charset="0"/>
                <a:ea typeface="MS Mincho" charset="-128"/>
                <a:cs typeface="MS Mincho" charset="-128"/>
              </a:rPr>
              <a:t>b</a:t>
            </a:r>
            <a:r>
              <a:rPr lang="en-US" sz="1400" b="0" dirty="0">
                <a:latin typeface="Courier New" charset="0"/>
                <a:ea typeface="MS Mincho" charset="-128"/>
                <a:cs typeface="MS Mincho" charset="-128"/>
              </a:rPr>
              <a:t>: 20 sequences</a:t>
            </a:r>
            <a:br>
              <a:rPr lang="en-US" sz="14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400" b="0" dirty="0">
                <a:latin typeface="Courier New" charset="0"/>
                <a:ea typeface="MS Mincho" charset="-128"/>
                <a:cs typeface="MS Mincho" charset="-128"/>
              </a:rPr>
              <a:t>other Eukaryotes </a:t>
            </a:r>
          </a:p>
          <a:p>
            <a:pPr>
              <a:spcBef>
                <a:spcPct val="50000"/>
              </a:spcBef>
            </a:pPr>
            <a:r>
              <a:rPr lang="en-US" sz="1400" b="0" dirty="0">
                <a:latin typeface="Courier New" charset="0"/>
                <a:ea typeface="MS Mincho" charset="-128"/>
                <a:cs typeface="MS Mincho" charset="-128"/>
              </a:rPr>
              <a:t>Cluster </a:t>
            </a:r>
            <a:r>
              <a:rPr lang="en-US" sz="1400" b="0" dirty="0" err="1">
                <a:latin typeface="Courier New" charset="0"/>
                <a:ea typeface="MS Mincho" charset="-128"/>
                <a:cs typeface="MS Mincho" charset="-128"/>
              </a:rPr>
              <a:t>c</a:t>
            </a:r>
            <a:r>
              <a:rPr lang="en-US" sz="1400" b="0" dirty="0">
                <a:latin typeface="Courier New" charset="0"/>
                <a:ea typeface="MS Mincho" charset="-128"/>
                <a:cs typeface="MS Mincho" charset="-128"/>
              </a:rPr>
              <a:t>: 1 sequences</a:t>
            </a:r>
            <a:br>
              <a:rPr lang="en-US" sz="14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400" b="0" dirty="0">
                <a:latin typeface="Courier New" charset="0"/>
                <a:ea typeface="MS Mincho" charset="-128"/>
                <a:cs typeface="MS Mincho" charset="-128"/>
              </a:rPr>
              <a:t>Plasmodium</a:t>
            </a:r>
          </a:p>
          <a:p>
            <a:pPr>
              <a:spcBef>
                <a:spcPct val="50000"/>
              </a:spcBef>
            </a:pPr>
            <a:r>
              <a:rPr lang="en-US" sz="1400" b="0" dirty="0">
                <a:latin typeface="Courier New" charset="0"/>
                <a:ea typeface="MS Mincho" charset="-128"/>
                <a:cs typeface="MS Mincho" charset="-128"/>
              </a:rPr>
              <a:t>Cluster </a:t>
            </a:r>
            <a:r>
              <a:rPr lang="en-US" sz="1400" b="0" dirty="0" err="1">
                <a:latin typeface="Courier New" charset="0"/>
                <a:ea typeface="MS Mincho" charset="-128"/>
                <a:cs typeface="MS Mincho" charset="-128"/>
              </a:rPr>
              <a:t>d</a:t>
            </a:r>
            <a:r>
              <a:rPr lang="en-US" sz="1400" b="0" dirty="0">
                <a:latin typeface="Courier New" charset="0"/>
                <a:ea typeface="MS Mincho" charset="-128"/>
                <a:cs typeface="MS Mincho" charset="-128"/>
              </a:rPr>
              <a:t>: 1 sequences </a:t>
            </a:r>
            <a:br>
              <a:rPr lang="en-US" sz="1400" b="0" dirty="0">
                <a:latin typeface="Courier New" charset="0"/>
                <a:ea typeface="MS Mincho" charset="-128"/>
                <a:cs typeface="MS Mincho" charset="-128"/>
              </a:rPr>
            </a:br>
            <a:r>
              <a:rPr lang="en-US" sz="1400" b="0" dirty="0" err="1">
                <a:latin typeface="Courier New" charset="0"/>
                <a:ea typeface="MS Mincho" charset="-128"/>
                <a:cs typeface="MS Mincho" charset="-128"/>
              </a:rPr>
              <a:t>Giardia</a:t>
            </a:r>
            <a:r>
              <a:rPr lang="en-US" sz="1400" b="0" dirty="0">
                <a:latin typeface="Courier New" charset="0"/>
                <a:ea typeface="MS Mincho" charset="-128"/>
                <a:cs typeface="MS Mincho" charset="-128"/>
              </a:rPr>
              <a:t/>
            </a:r>
            <a:br>
              <a:rPr lang="en-US" sz="1400" b="0" dirty="0">
                <a:latin typeface="Courier New" charset="0"/>
                <a:ea typeface="MS Mincho" charset="-128"/>
                <a:cs typeface="MS Mincho" charset="-128"/>
              </a:rPr>
            </a:br>
            <a:endParaRPr lang="en-US" sz="1400" b="0" dirty="0">
              <a:latin typeface="Courier New" charset="0"/>
              <a:ea typeface="MS Mincho" charset="-128"/>
              <a:cs typeface="MS Mincho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33338" y="1398588"/>
            <a:ext cx="87090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Bayesian Posterior Probability Mapping with MrBayes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 </a:t>
            </a:r>
            <a:br>
              <a:rPr lang="en-US" sz="2400" b="0">
                <a:solidFill>
                  <a:srgbClr val="FFFFFF"/>
                </a:solidFill>
                <a:latin typeface="Arial" charset="0"/>
              </a:rPr>
            </a:br>
            <a:r>
              <a:rPr lang="en-US" sz="2000" b="0">
                <a:solidFill>
                  <a:srgbClr val="FFFF00"/>
                </a:solidFill>
                <a:latin typeface="Arial" charset="0"/>
              </a:rPr>
              <a:t>(Huelsenbeck and Ronquist, 2001)</a:t>
            </a:r>
          </a:p>
        </p:txBody>
      </p:sp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309563" y="201613"/>
            <a:ext cx="8602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0">
                <a:solidFill>
                  <a:srgbClr val="FFFF00"/>
                </a:solidFill>
                <a:latin typeface="Arial" charset="0"/>
              </a:rPr>
              <a:t>Alternative  Approaches to Estimate </a:t>
            </a:r>
          </a:p>
          <a:p>
            <a:pPr algn="ctr"/>
            <a:r>
              <a:rPr lang="en-US" sz="3200" b="0">
                <a:solidFill>
                  <a:srgbClr val="FFFF00"/>
                </a:solidFill>
                <a:latin typeface="Arial" charset="0"/>
              </a:rPr>
              <a:t>Posterior Probabilities</a:t>
            </a: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254000" y="2311400"/>
            <a:ext cx="2397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rgbClr val="FF3300"/>
                </a:solidFill>
                <a:latin typeface="Arial" charset="0"/>
              </a:rPr>
              <a:t>Problem: </a:t>
            </a:r>
          </a:p>
          <a:p>
            <a:r>
              <a:rPr lang="en-US" sz="2400" b="0">
                <a:solidFill>
                  <a:srgbClr val="FFFF00"/>
                </a:solidFill>
                <a:latin typeface="Arial" charset="0"/>
              </a:rPr>
              <a:t>      </a:t>
            </a:r>
            <a:r>
              <a:rPr lang="en-US" sz="1600" b="0">
                <a:solidFill>
                  <a:srgbClr val="FFFF00"/>
                </a:solidFill>
                <a:latin typeface="Arial" charset="0"/>
              </a:rPr>
              <a:t>Strimmer’s formula</a:t>
            </a:r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236538" y="3683000"/>
            <a:ext cx="86090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rgbClr val="FF3300"/>
                </a:solidFill>
                <a:latin typeface="Arial" charset="0"/>
              </a:rPr>
              <a:t>Solution:</a:t>
            </a:r>
            <a:r>
              <a:rPr lang="en-US" sz="2400" b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r>
              <a:rPr lang="en-US" sz="2400" b="0">
                <a:solidFill>
                  <a:srgbClr val="FFFF00"/>
                </a:solidFill>
                <a:latin typeface="Arial" charset="0"/>
              </a:rPr>
              <a:t>       </a:t>
            </a:r>
            <a:r>
              <a:rPr lang="en-US" sz="1600" b="0">
                <a:solidFill>
                  <a:srgbClr val="FFFF00"/>
                </a:solidFill>
                <a:latin typeface="Arial" charset="0"/>
              </a:rPr>
              <a:t>Exploration of the tree space by sampling trees using a biased random walk</a:t>
            </a:r>
          </a:p>
          <a:p>
            <a:r>
              <a:rPr lang="en-US" sz="1600" b="0">
                <a:solidFill>
                  <a:srgbClr val="FFFF00"/>
                </a:solidFill>
                <a:latin typeface="Arial" charset="0"/>
              </a:rPr>
              <a:t>	(Implemented in MrBayes program)</a:t>
            </a:r>
          </a:p>
          <a:p>
            <a:endParaRPr lang="en-US" sz="1600" b="0">
              <a:solidFill>
                <a:srgbClr val="FFFF00"/>
              </a:solidFill>
              <a:latin typeface="Arial" charset="0"/>
            </a:endParaRPr>
          </a:p>
          <a:p>
            <a:r>
              <a:rPr lang="en-US" sz="1600" b="0">
                <a:solidFill>
                  <a:srgbClr val="FFFF00"/>
                </a:solidFill>
                <a:latin typeface="Arial" charset="0"/>
              </a:rPr>
              <a:t>          Trees with higher likelihoods will be sampled more often</a:t>
            </a:r>
          </a:p>
          <a:p>
            <a:endParaRPr lang="en-US" sz="1600" b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5337175"/>
            <a:ext cx="1538287" cy="985838"/>
            <a:chOff x="1069" y="2677"/>
            <a:chExt cx="969" cy="621"/>
          </a:xfrm>
        </p:grpSpPr>
        <p:sp>
          <p:nvSpPr>
            <p:cNvPr id="362503" name="Text Box 7"/>
            <p:cNvSpPr txBox="1">
              <a:spLocks noChangeArrowheads="1"/>
            </p:cNvSpPr>
            <p:nvPr/>
          </p:nvSpPr>
          <p:spPr bwMode="auto">
            <a:xfrm>
              <a:off x="1069" y="2840"/>
              <a:ext cx="3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rgbClr val="FFFF00"/>
                  </a:solidFill>
                  <a:latin typeface="Arial" charset="0"/>
                </a:rPr>
                <a:t>p</a:t>
              </a:r>
              <a:r>
                <a:rPr lang="en-US" sz="2400" b="0" baseline="-25000">
                  <a:solidFill>
                    <a:srgbClr val="FFFF00"/>
                  </a:solidFill>
                  <a:latin typeface="Arial" charset="0"/>
                </a:rPr>
                <a:t>i</a:t>
              </a:r>
              <a:r>
                <a:rPr lang="en-US" sz="2400" b="0">
                  <a:solidFill>
                    <a:srgbClr val="FFFF00"/>
                  </a:solidFill>
                  <a:latin typeface="Arial" charset="0"/>
                  <a:sym typeface="Symbol" charset="2"/>
                </a:rPr>
                <a:t></a:t>
              </a:r>
              <a:endParaRPr lang="en-US" sz="2400" b="0">
                <a:solidFill>
                  <a:srgbClr val="FFFF00"/>
                </a:solidFill>
                <a:latin typeface="Arial" charset="0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482" y="2677"/>
              <a:ext cx="556" cy="621"/>
              <a:chOff x="1482" y="2677"/>
              <a:chExt cx="556" cy="621"/>
            </a:xfrm>
          </p:grpSpPr>
          <p:sp>
            <p:nvSpPr>
              <p:cNvPr id="362505" name="Text Box 9"/>
              <p:cNvSpPr txBox="1">
                <a:spLocks noChangeArrowheads="1"/>
              </p:cNvSpPr>
              <p:nvPr/>
            </p:nvSpPr>
            <p:spPr bwMode="auto">
              <a:xfrm>
                <a:off x="1582" y="2677"/>
                <a:ext cx="2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0">
                    <a:solidFill>
                      <a:srgbClr val="FFFF00"/>
                    </a:solidFill>
                    <a:latin typeface="Arial" charset="0"/>
                  </a:rPr>
                  <a:t>N</a:t>
                </a:r>
                <a:r>
                  <a:rPr lang="en-US" sz="2400" b="0" baseline="-25000">
                    <a:solidFill>
                      <a:srgbClr val="FFFF00"/>
                    </a:solidFill>
                    <a:latin typeface="Arial" charset="0"/>
                  </a:rPr>
                  <a:t>i</a:t>
                </a:r>
                <a:endParaRPr lang="en-US" sz="2400" b="0">
                  <a:solidFill>
                    <a:srgbClr val="FFFF00"/>
                  </a:solidFill>
                  <a:latin typeface="Arial" charset="0"/>
                </a:endParaRPr>
              </a:p>
            </p:txBody>
          </p:sp>
          <p:sp>
            <p:nvSpPr>
              <p:cNvPr id="362506" name="Text Box 10"/>
              <p:cNvSpPr txBox="1">
                <a:spLocks noChangeArrowheads="1"/>
              </p:cNvSpPr>
              <p:nvPr/>
            </p:nvSpPr>
            <p:spPr bwMode="auto">
              <a:xfrm>
                <a:off x="1541" y="3010"/>
                <a:ext cx="4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0">
                    <a:solidFill>
                      <a:srgbClr val="FFFF00"/>
                    </a:solidFill>
                    <a:latin typeface="Arial" charset="0"/>
                  </a:rPr>
                  <a:t>N</a:t>
                </a:r>
                <a:r>
                  <a:rPr lang="en-US" sz="2400" b="0" baseline="-25000">
                    <a:solidFill>
                      <a:srgbClr val="FFFF00"/>
                    </a:solidFill>
                    <a:latin typeface="Arial" charset="0"/>
                  </a:rPr>
                  <a:t>total</a:t>
                </a:r>
                <a:endParaRPr lang="en-US" sz="2400" b="0">
                  <a:solidFill>
                    <a:srgbClr val="FFFF00"/>
                  </a:solidFill>
                  <a:latin typeface="Arial" charset="0"/>
                </a:endParaRPr>
              </a:p>
            </p:txBody>
          </p:sp>
          <p:sp>
            <p:nvSpPr>
              <p:cNvPr id="362507" name="Line 11"/>
              <p:cNvSpPr>
                <a:spLocks noChangeShapeType="1"/>
              </p:cNvSpPr>
              <p:nvPr/>
            </p:nvSpPr>
            <p:spPr bwMode="auto">
              <a:xfrm>
                <a:off x="1482" y="2965"/>
                <a:ext cx="4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62508" name="Text Box 12"/>
          <p:cNvSpPr txBox="1">
            <a:spLocks noChangeArrowheads="1"/>
          </p:cNvSpPr>
          <p:nvPr/>
        </p:nvSpPr>
        <p:spPr bwMode="auto">
          <a:xfrm>
            <a:off x="3003550" y="5972175"/>
            <a:ext cx="59166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FFFF00"/>
                </a:solidFill>
                <a:latin typeface="Arial" charset="0"/>
              </a:rPr>
              <a:t>,where N</a:t>
            </a:r>
            <a:r>
              <a:rPr lang="en-US" sz="1600" b="0" baseline="-25000">
                <a:solidFill>
                  <a:srgbClr val="FFFF00"/>
                </a:solidFill>
                <a:latin typeface="Arial" charset="0"/>
              </a:rPr>
              <a:t>i</a:t>
            </a:r>
            <a:r>
              <a:rPr lang="en-US" sz="1600" b="0">
                <a:solidFill>
                  <a:srgbClr val="FFFF00"/>
                </a:solidFill>
                <a:latin typeface="Arial" charset="0"/>
              </a:rPr>
              <a:t> - number of sampled trees of topology </a:t>
            </a:r>
            <a:r>
              <a:rPr lang="en-US" sz="1600" b="0" i="1">
                <a:solidFill>
                  <a:srgbClr val="FFFF00"/>
                </a:solidFill>
                <a:latin typeface="Arial" charset="0"/>
              </a:rPr>
              <a:t>i, i</a:t>
            </a:r>
            <a:r>
              <a:rPr lang="en-US" sz="1600" b="0">
                <a:solidFill>
                  <a:srgbClr val="FFFF00"/>
                </a:solidFill>
                <a:latin typeface="Arial" charset="0"/>
              </a:rPr>
              <a:t>=1,2,3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FFFF00"/>
                </a:solidFill>
                <a:latin typeface="Arial" charset="0"/>
              </a:rPr>
              <a:t>N</a:t>
            </a:r>
            <a:r>
              <a:rPr lang="en-US" sz="1600" b="0" baseline="-25000">
                <a:solidFill>
                  <a:srgbClr val="FFFF00"/>
                </a:solidFill>
                <a:latin typeface="Arial" charset="0"/>
              </a:rPr>
              <a:t>total</a:t>
            </a:r>
            <a:r>
              <a:rPr lang="en-US" sz="1600" b="0">
                <a:solidFill>
                  <a:srgbClr val="FFFF00"/>
                </a:solidFill>
                <a:latin typeface="Arial" charset="0"/>
              </a:rPr>
              <a:t> – total number of sampled trees (has to be large)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717800" y="2466975"/>
            <a:ext cx="2008188" cy="973138"/>
            <a:chOff x="1935" y="833"/>
            <a:chExt cx="1265" cy="613"/>
          </a:xfrm>
        </p:grpSpPr>
        <p:sp>
          <p:nvSpPr>
            <p:cNvPr id="362510" name="Text Box 14"/>
            <p:cNvSpPr txBox="1">
              <a:spLocks noChangeArrowheads="1"/>
            </p:cNvSpPr>
            <p:nvPr/>
          </p:nvSpPr>
          <p:spPr bwMode="auto">
            <a:xfrm>
              <a:off x="1935" y="991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rgbClr val="FFFF00"/>
                  </a:solidFill>
                  <a:latin typeface="Arial" charset="0"/>
                </a:rPr>
                <a:t>p</a:t>
              </a:r>
              <a:r>
                <a:rPr lang="en-US" sz="2400" b="0" baseline="-25000">
                  <a:solidFill>
                    <a:srgbClr val="FFFF00"/>
                  </a:solidFill>
                  <a:latin typeface="Arial" charset="0"/>
                </a:rPr>
                <a:t>i</a:t>
              </a:r>
              <a:r>
                <a:rPr lang="en-US" sz="2400" b="0">
                  <a:solidFill>
                    <a:srgbClr val="FFFF00"/>
                  </a:solidFill>
                  <a:latin typeface="Arial" charset="0"/>
                  <a:sym typeface="Symbol" charset="2"/>
                </a:rPr>
                <a:t>=</a:t>
              </a:r>
              <a:endParaRPr lang="en-US" sz="2400" b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362511" name="Text Box 15"/>
            <p:cNvSpPr txBox="1">
              <a:spLocks noChangeArrowheads="1"/>
            </p:cNvSpPr>
            <p:nvPr/>
          </p:nvSpPr>
          <p:spPr bwMode="auto">
            <a:xfrm>
              <a:off x="2574" y="833"/>
              <a:ext cx="2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rgbClr val="FFFF00"/>
                  </a:solidFill>
                  <a:latin typeface="Arial" charset="0"/>
                </a:rPr>
                <a:t>L</a:t>
              </a:r>
              <a:r>
                <a:rPr lang="en-US" sz="2400" b="0" baseline="-25000">
                  <a:solidFill>
                    <a:srgbClr val="FFFF00"/>
                  </a:solidFill>
                  <a:latin typeface="Arial" charset="0"/>
                </a:rPr>
                <a:t>i</a:t>
              </a:r>
              <a:endParaRPr lang="en-US" sz="2400" b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362512" name="Text Box 16"/>
            <p:cNvSpPr txBox="1">
              <a:spLocks noChangeArrowheads="1"/>
            </p:cNvSpPr>
            <p:nvPr/>
          </p:nvSpPr>
          <p:spPr bwMode="auto">
            <a:xfrm>
              <a:off x="2314" y="1158"/>
              <a:ext cx="8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rgbClr val="FFFF00"/>
                  </a:solidFill>
                  <a:latin typeface="Arial" charset="0"/>
                </a:rPr>
                <a:t>L</a:t>
              </a:r>
              <a:r>
                <a:rPr lang="en-US" sz="2400" b="0" baseline="-25000">
                  <a:solidFill>
                    <a:srgbClr val="FFFF00"/>
                  </a:solidFill>
                  <a:latin typeface="Arial" charset="0"/>
                </a:rPr>
                <a:t>1</a:t>
              </a:r>
              <a:r>
                <a:rPr lang="en-US" sz="2400" b="0">
                  <a:solidFill>
                    <a:srgbClr val="FFFF00"/>
                  </a:solidFill>
                  <a:latin typeface="Arial" charset="0"/>
                </a:rPr>
                <a:t>+L</a:t>
              </a:r>
              <a:r>
                <a:rPr lang="en-US" sz="2400" b="0" baseline="-25000">
                  <a:solidFill>
                    <a:srgbClr val="FFFF00"/>
                  </a:solidFill>
                  <a:latin typeface="Arial" charset="0"/>
                </a:rPr>
                <a:t>2</a:t>
              </a:r>
              <a:r>
                <a:rPr lang="en-US" sz="2400" b="0">
                  <a:solidFill>
                    <a:srgbClr val="FFFF00"/>
                  </a:solidFill>
                  <a:latin typeface="Arial" charset="0"/>
                </a:rPr>
                <a:t>+L</a:t>
              </a:r>
              <a:r>
                <a:rPr lang="en-US" sz="2400" b="0" baseline="-25000">
                  <a:solidFill>
                    <a:srgbClr val="FF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62513" name="Line 17"/>
            <p:cNvSpPr>
              <a:spLocks noChangeShapeType="1"/>
            </p:cNvSpPr>
            <p:nvPr/>
          </p:nvSpPr>
          <p:spPr bwMode="auto">
            <a:xfrm>
              <a:off x="2314" y="1130"/>
              <a:ext cx="82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62514" name="Text Box 18"/>
          <p:cNvSpPr txBox="1">
            <a:spLocks noChangeArrowheads="1"/>
          </p:cNvSpPr>
          <p:nvPr/>
        </p:nvSpPr>
        <p:spPr bwMode="auto">
          <a:xfrm>
            <a:off x="4921250" y="2671763"/>
            <a:ext cx="3914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FFFF00"/>
                </a:solidFill>
                <a:latin typeface="Arial" charset="0"/>
              </a:rPr>
              <a:t>only considers 3 trees </a:t>
            </a:r>
          </a:p>
          <a:p>
            <a:r>
              <a:rPr lang="en-US" sz="1600" b="0">
                <a:solidFill>
                  <a:srgbClr val="FFFF00"/>
                </a:solidFill>
                <a:latin typeface="Arial" charset="0"/>
              </a:rPr>
              <a:t>(those that maximize the likelihood for </a:t>
            </a:r>
          </a:p>
          <a:p>
            <a:r>
              <a:rPr lang="en-US" sz="1600" b="0">
                <a:solidFill>
                  <a:srgbClr val="FFFF00"/>
                </a:solidFill>
                <a:latin typeface="Arial" charset="0"/>
              </a:rPr>
              <a:t>the three topologies)</a:t>
            </a:r>
            <a:endParaRPr lang="en-US" sz="2400" b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4353402" y="7329805"/>
            <a:ext cx="5610701" cy="59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FFFF00"/>
                </a:solidFill>
                <a:latin typeface="Arial" charset="0"/>
              </a:rPr>
              <a:t>Figure generated using </a:t>
            </a:r>
            <a:r>
              <a:rPr lang="en-US" sz="1600" b="0" dirty="0" err="1">
                <a:solidFill>
                  <a:srgbClr val="FFFF00"/>
                </a:solidFill>
                <a:latin typeface="Arial" charset="0"/>
              </a:rPr>
              <a:t>MCRobot</a:t>
            </a:r>
            <a:r>
              <a:rPr lang="en-US" sz="1600" b="0" dirty="0">
                <a:solidFill>
                  <a:srgbClr val="FFFF00"/>
                </a:solidFill>
                <a:latin typeface="Arial" charset="0"/>
              </a:rPr>
              <a:t> program (Paul Lewis, 2001)</a:t>
            </a:r>
          </a:p>
        </p:txBody>
      </p:sp>
      <p:pic>
        <p:nvPicPr>
          <p:cNvPr id="364547" name="Picture 3" descr="random_walk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0" y="914400"/>
            <a:ext cx="8965849" cy="4301230"/>
          </a:xfrm>
          <a:prstGeom prst="rect">
            <a:avLst/>
          </a:prstGeom>
          <a:noFill/>
        </p:spPr>
      </p:pic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1070452" y="170922"/>
            <a:ext cx="6643414" cy="59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3200" b="0" dirty="0">
                <a:solidFill>
                  <a:srgbClr val="FFFF00"/>
                </a:solidFill>
                <a:latin typeface="Arial" charset="0"/>
              </a:rPr>
              <a:t>Illustration of a biased random walk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5671" y="5791200"/>
            <a:ext cx="4168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generated with Paul Lewis's </a:t>
            </a:r>
            <a:r>
              <a:rPr lang="en-US" sz="1600" dirty="0" err="1" smtClean="0"/>
              <a:t>MCRobot</a:t>
            </a:r>
            <a:endParaRPr lang="en-US" sz="16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49640" cy="863600"/>
          </a:xfrm>
        </p:spPr>
        <p:txBody>
          <a:bodyPr/>
          <a:lstStyle/>
          <a:p>
            <a:pPr algn="l"/>
            <a:r>
              <a:rPr lang="en-US"/>
              <a:t>phyml </a:t>
            </a:r>
          </a:p>
        </p:txBody>
      </p:sp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9304020" cy="9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dirty="0"/>
              <a:t>PHYML - A simple, fast, and accurate algorithm to estimate large phylogenies by maximum likelihood 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152400" y="1986280"/>
            <a:ext cx="8968740" cy="435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300" b="0" dirty="0"/>
              <a:t>An online interface is </a:t>
            </a:r>
            <a:r>
              <a:rPr lang="en-US" sz="2300" b="0" dirty="0">
                <a:hlinkClick r:id="rId3"/>
              </a:rPr>
              <a:t>here </a:t>
            </a:r>
            <a:r>
              <a:rPr lang="en-US" sz="2300" b="0" dirty="0"/>
              <a:t>; </a:t>
            </a:r>
            <a:br>
              <a:rPr lang="en-US" sz="2300" b="0" dirty="0"/>
            </a:br>
            <a:r>
              <a:rPr lang="en-US" sz="2300" b="0" dirty="0"/>
              <a:t>there is a command line version that is described </a:t>
            </a:r>
            <a:r>
              <a:rPr lang="en-US" sz="2300" b="0" dirty="0">
                <a:hlinkClick r:id="rId4"/>
              </a:rPr>
              <a:t>here </a:t>
            </a:r>
            <a:r>
              <a:rPr lang="en-US" sz="2300" b="0" dirty="0"/>
              <a:t>(not as  straight forward as in </a:t>
            </a:r>
            <a:r>
              <a:rPr lang="en-US" sz="2300" b="0" dirty="0" err="1"/>
              <a:t>clustalw</a:t>
            </a:r>
            <a:r>
              <a:rPr lang="en-US" sz="2300" b="0" dirty="0"/>
              <a:t>); </a:t>
            </a:r>
          </a:p>
          <a:p>
            <a:r>
              <a:rPr lang="en-US" sz="2300" b="0" dirty="0"/>
              <a:t>a </a:t>
            </a:r>
            <a:r>
              <a:rPr lang="en-US" sz="2300" b="0" dirty="0" err="1"/>
              <a:t>phylip</a:t>
            </a:r>
            <a:r>
              <a:rPr lang="en-US" sz="2300" b="0" dirty="0"/>
              <a:t> like interface is automatically invoked, if you type </a:t>
            </a:r>
          </a:p>
          <a:p>
            <a:r>
              <a:rPr lang="en-US" sz="2300" b="0" dirty="0"/>
              <a:t>“</a:t>
            </a:r>
            <a:r>
              <a:rPr lang="en-US" sz="2300" b="0" dirty="0" err="1"/>
              <a:t>phyml</a:t>
            </a:r>
            <a:r>
              <a:rPr lang="en-US" sz="2300" b="0" dirty="0"/>
              <a:t>” – the manual is </a:t>
            </a:r>
            <a:r>
              <a:rPr lang="en-US" sz="2300" b="0" dirty="0">
                <a:hlinkClick r:id="rId5"/>
              </a:rPr>
              <a:t>here</a:t>
            </a:r>
            <a:r>
              <a:rPr lang="en-US" sz="2300" b="0" dirty="0"/>
              <a:t>.</a:t>
            </a:r>
          </a:p>
          <a:p>
            <a:endParaRPr lang="en-US" sz="2300" b="0" dirty="0"/>
          </a:p>
          <a:p>
            <a:r>
              <a:rPr lang="en-US" sz="2300" b="0" dirty="0" err="1"/>
              <a:t>Phyml</a:t>
            </a:r>
            <a:r>
              <a:rPr lang="en-US" sz="2300" b="0" dirty="0"/>
              <a:t> is installed on bbcxsrv1. </a:t>
            </a:r>
          </a:p>
          <a:p>
            <a:endParaRPr lang="en-US" sz="2300" b="0" dirty="0"/>
          </a:p>
          <a:p>
            <a:r>
              <a:rPr lang="en-US" sz="2300" b="0" dirty="0"/>
              <a:t>Do example on </a:t>
            </a:r>
            <a:r>
              <a:rPr lang="en-US" sz="2300" b="0" dirty="0" err="1"/>
              <a:t>atp_all.phy</a:t>
            </a:r>
            <a:endParaRPr lang="en-US" sz="2300" b="0" dirty="0"/>
          </a:p>
          <a:p>
            <a:r>
              <a:rPr lang="en-US" sz="2300" b="0" dirty="0"/>
              <a:t>Note data type, bootstrap option within program, models for ASRV (</a:t>
            </a:r>
            <a:r>
              <a:rPr lang="en-US" sz="2300" b="0" dirty="0" err="1"/>
              <a:t>pinvar</a:t>
            </a:r>
            <a:r>
              <a:rPr lang="en-US" sz="2300" b="0" dirty="0"/>
              <a:t> and gamma), by default the starting tree is calculated via neighbor joining.  </a:t>
            </a:r>
            <a:br>
              <a:rPr lang="en-US" sz="2300" b="0" dirty="0"/>
            </a:br>
            <a:r>
              <a:rPr lang="en-US" sz="2300" b="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72720"/>
            <a:ext cx="8549640" cy="1295400"/>
          </a:xfrm>
        </p:spPr>
        <p:txBody>
          <a:bodyPr/>
          <a:lstStyle/>
          <a:p>
            <a:pPr algn="l"/>
            <a:r>
              <a:rPr lang="en-US"/>
              <a:t>Nexus files: </a:t>
            </a:r>
          </a:p>
        </p:txBody>
      </p:sp>
      <p:sp>
        <p:nvSpPr>
          <p:cNvPr id="599045" name="Rectangle 5"/>
          <p:cNvSpPr>
            <a:spLocks noChangeArrowheads="1"/>
          </p:cNvSpPr>
          <p:nvPr/>
        </p:nvSpPr>
        <p:spPr bwMode="auto">
          <a:xfrm>
            <a:off x="419100" y="1036320"/>
            <a:ext cx="8465820" cy="441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</a:rPr>
              <a:t>This is the file format used by many popular programs like </a:t>
            </a:r>
            <a:r>
              <a:rPr lang="en-US" sz="2000" b="0" dirty="0" err="1">
                <a:solidFill>
                  <a:srgbClr val="000000"/>
                </a:solidFill>
              </a:rPr>
              <a:t>MacClade</a:t>
            </a:r>
            <a:r>
              <a:rPr lang="en-US" sz="2000" b="0" dirty="0">
                <a:solidFill>
                  <a:srgbClr val="000000"/>
                </a:solidFill>
              </a:rPr>
              <a:t>, Mesquite, </a:t>
            </a:r>
            <a:r>
              <a:rPr lang="en-US" sz="2000" b="0" dirty="0" err="1">
                <a:solidFill>
                  <a:srgbClr val="000000"/>
                </a:solidFill>
              </a:rPr>
              <a:t>ModelTest</a:t>
            </a:r>
            <a:r>
              <a:rPr lang="en-US" sz="2000" b="0" dirty="0">
                <a:solidFill>
                  <a:srgbClr val="000000"/>
                </a:solidFill>
              </a:rPr>
              <a:t>, </a:t>
            </a:r>
            <a:r>
              <a:rPr lang="en-US" sz="2000" b="0" dirty="0" err="1">
                <a:solidFill>
                  <a:srgbClr val="000000"/>
                </a:solidFill>
              </a:rPr>
              <a:t>MrBayes</a:t>
            </a:r>
            <a:r>
              <a:rPr lang="en-US" sz="2000" b="0" dirty="0">
                <a:solidFill>
                  <a:srgbClr val="000000"/>
                </a:solidFill>
              </a:rPr>
              <a:t> and PAUP*. Nexus file names often have a .</a:t>
            </a:r>
            <a:r>
              <a:rPr lang="en-US" sz="2000" b="0" dirty="0" err="1">
                <a:solidFill>
                  <a:srgbClr val="000000"/>
                </a:solidFill>
              </a:rPr>
              <a:t>nxs</a:t>
            </a:r>
            <a:r>
              <a:rPr lang="en-US" sz="2000" b="0" dirty="0">
                <a:solidFill>
                  <a:srgbClr val="000000"/>
                </a:solidFill>
              </a:rPr>
              <a:t> or .</a:t>
            </a:r>
            <a:r>
              <a:rPr lang="en-US" sz="2000" b="0" dirty="0" err="1">
                <a:solidFill>
                  <a:srgbClr val="000000"/>
                </a:solidFill>
              </a:rPr>
              <a:t>nex</a:t>
            </a:r>
            <a:r>
              <a:rPr lang="en-US" sz="2000" b="0" dirty="0">
                <a:solidFill>
                  <a:srgbClr val="000000"/>
                </a:solidFill>
              </a:rPr>
              <a:t> extension.</a:t>
            </a:r>
          </a:p>
          <a:p>
            <a:endParaRPr lang="en-US" sz="2000" b="0" dirty="0">
              <a:solidFill>
                <a:srgbClr val="000000"/>
              </a:solidFill>
            </a:endParaRPr>
          </a:p>
          <a:p>
            <a:r>
              <a:rPr lang="en-US" sz="2000" b="0" dirty="0">
                <a:solidFill>
                  <a:srgbClr val="000000"/>
                </a:solidFill>
              </a:rPr>
              <a:t>A formal description of the NEXUS format can be found in </a:t>
            </a:r>
            <a:r>
              <a:rPr lang="en-US" sz="2000" b="0" dirty="0" err="1">
                <a:solidFill>
                  <a:srgbClr val="000000"/>
                </a:solidFill>
              </a:rPr>
              <a:t>Maddison</a:t>
            </a:r>
            <a:r>
              <a:rPr lang="en-US" sz="2000" b="0" dirty="0">
                <a:solidFill>
                  <a:srgbClr val="000000"/>
                </a:solidFill>
              </a:rPr>
              <a:t> et al. (1997).</a:t>
            </a:r>
          </a:p>
          <a:p>
            <a:endParaRPr lang="en-US" sz="2000" b="0" dirty="0">
              <a:solidFill>
                <a:srgbClr val="000000"/>
              </a:solidFill>
            </a:endParaRPr>
          </a:p>
          <a:p>
            <a:r>
              <a:rPr lang="en-US" sz="2000" b="0" dirty="0">
                <a:solidFill>
                  <a:srgbClr val="000000"/>
                </a:solidFill>
              </a:rPr>
              <a:t>Conversion of an interleaved NEXUS file to a non-interleaved NEXUS file: execute the file in PAUP*, and export the file as non-interleaved NEXUS file. You can also type the commands:</a:t>
            </a:r>
          </a:p>
          <a:p>
            <a:endParaRPr lang="en-US" sz="2000" b="0" dirty="0">
              <a:solidFill>
                <a:srgbClr val="000000"/>
              </a:solidFill>
            </a:endParaRPr>
          </a:p>
          <a:p>
            <a:r>
              <a:rPr lang="en-US" sz="2000" b="0" dirty="0">
                <a:solidFill>
                  <a:srgbClr val="000000"/>
                </a:solidFill>
              </a:rPr>
              <a:t>    export file=</a:t>
            </a:r>
            <a:r>
              <a:rPr lang="en-US" sz="2000" b="0" dirty="0" err="1">
                <a:solidFill>
                  <a:srgbClr val="000000"/>
                </a:solidFill>
              </a:rPr>
              <a:t>yourfile.nex</a:t>
            </a:r>
            <a:r>
              <a:rPr lang="en-US" sz="2000" b="0" dirty="0">
                <a:solidFill>
                  <a:srgbClr val="000000"/>
                </a:solidFill>
              </a:rPr>
              <a:t> format=nexus interleaved=no;</a:t>
            </a:r>
            <a:br>
              <a:rPr lang="en-US" sz="2000" b="0" dirty="0">
                <a:solidFill>
                  <a:srgbClr val="000000"/>
                </a:solidFill>
              </a:rPr>
            </a:br>
            <a:r>
              <a:rPr lang="en-US" sz="2000" b="0" dirty="0">
                <a:solidFill>
                  <a:srgbClr val="000000"/>
                </a:solidFill>
              </a:rPr>
              <a:t>    </a:t>
            </a:r>
            <a:r>
              <a:rPr lang="en-US" sz="2000" b="0" dirty="0" err="1">
                <a:solidFill>
                  <a:srgbClr val="000000"/>
                </a:solidFill>
              </a:rPr>
              <a:t>clustalw</a:t>
            </a:r>
            <a:r>
              <a:rPr lang="en-US" sz="2000" b="0" dirty="0">
                <a:solidFill>
                  <a:srgbClr val="000000"/>
                </a:solidFill>
              </a:rPr>
              <a:t> saves and reads Nexus sequence and tree files </a:t>
            </a:r>
            <a:br>
              <a:rPr lang="en-US" sz="2000" b="0" dirty="0">
                <a:solidFill>
                  <a:srgbClr val="000000"/>
                </a:solidFill>
              </a:rPr>
            </a:br>
            <a:r>
              <a:rPr lang="en-US" sz="2000" b="0" dirty="0">
                <a:solidFill>
                  <a:srgbClr val="000000"/>
                </a:solidFill>
              </a:rPr>
              <a:t>      (check on gap treatment and label as DNA or </a:t>
            </a:r>
            <a:r>
              <a:rPr lang="en-US" sz="2000" b="0" dirty="0" err="1">
                <a:solidFill>
                  <a:srgbClr val="000000"/>
                </a:solidFill>
              </a:rPr>
              <a:t>aa</a:t>
            </a:r>
            <a:r>
              <a:rPr lang="en-US" sz="2000" b="0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65818" cy="672353"/>
          </a:xfrm>
        </p:spPr>
        <p:txBody>
          <a:bodyPr/>
          <a:lstStyle/>
          <a:p>
            <a:pPr algn="l"/>
            <a:r>
              <a:rPr lang="en-US"/>
              <a:t>sample DNA file</a:t>
            </a:r>
          </a:p>
        </p:txBody>
      </p:sp>
      <p:sp>
        <p:nvSpPr>
          <p:cNvPr id="600068" name="Rectangle 4"/>
          <p:cNvSpPr>
            <a:spLocks noChangeArrowheads="1"/>
          </p:cNvSpPr>
          <p:nvPr/>
        </p:nvSpPr>
        <p:spPr bwMode="auto">
          <a:xfrm>
            <a:off x="0" y="806824"/>
            <a:ext cx="7827818" cy="53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#nexus 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begin data;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dimensions </a:t>
            </a:r>
            <a:r>
              <a:rPr lang="en-US" sz="1100" b="0" dirty="0" err="1">
                <a:solidFill>
                  <a:srgbClr val="000000"/>
                </a:solidFill>
                <a:latin typeface="Courier" charset="0"/>
              </a:rPr>
              <a:t>ntax</a:t>
            </a:r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=10 </a:t>
            </a:r>
            <a:r>
              <a:rPr lang="en-US" sz="1100" b="0" dirty="0" err="1">
                <a:solidFill>
                  <a:srgbClr val="000000"/>
                </a:solidFill>
                <a:latin typeface="Courier" charset="0"/>
              </a:rPr>
              <a:t>nchar</a:t>
            </a:r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=705;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format </a:t>
            </a:r>
            <a:r>
              <a:rPr lang="en-US" sz="1100" b="0" dirty="0" err="1">
                <a:solidFill>
                  <a:srgbClr val="000000"/>
                </a:solidFill>
                <a:latin typeface="Courier" charset="0"/>
              </a:rPr>
              <a:t>datatype</a:t>
            </a:r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=</a:t>
            </a:r>
            <a:r>
              <a:rPr lang="en-US" sz="1100" b="0" dirty="0" err="1">
                <a:solidFill>
                  <a:srgbClr val="000000"/>
                </a:solidFill>
                <a:latin typeface="Courier" charset="0"/>
              </a:rPr>
              <a:t>dna</a:t>
            </a:r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 interleave=yes gap=- missing=?;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matrix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Cow     ATGGCATATCCCATACAACTAGGATTCCAAGATGCAACATCACCAATCATAGAAGAACTA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Carp    ATGGCACACCCAACGCAACTAGGTTTCAAGGACGCGGCCATACCCGTTATAGAGGAACTT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Chicken ATGGCCAACCACTCCCAACTAGGCTTTCAAGACGCCTCATCCCCCATCATAGAAGAGCTC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Human   ATGGCACATGCAGCGCAAGTAGGTCTACAAGACGCTACTTCCCCTATCATAGAAGAGCTT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Loach   ATGGCACATCCCACACAATTAGGATTCCAAGACGCGGCCTCACCCGTAATAGAAGAACTT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Mouse   ATGGCCTACCCATTCCAACTTGGTCTACAAGACGCCACATCCCCTATTATAGAAGAGCTA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Rat     ATGGCTTACCCATTTCAACTTGGCTTACAAGACGCTACATCACCTATCATAGAAGAACTT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Seal    ATGGCATACCCCCTACAAATAGGCCTACAAGATGCAACCTCTCCCATTATAGAGGAGTTA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Whale   ATGGCATATCCATTCCAACTAGGTTTCCAAGATGCAGCATCACCCATCATAGAAGAGCTC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Frog    ATGGCACACCCATCACAATTAGGTTTTCAAGACGCAGCCTCTCCAATTATAGAAGAATTA</a:t>
            </a:r>
          </a:p>
          <a:p>
            <a:endParaRPr lang="en-US" sz="1100" b="0" dirty="0">
              <a:solidFill>
                <a:srgbClr val="000000"/>
              </a:solidFill>
              <a:latin typeface="Courier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Cow     CTTCACTTTCATGACCACACGCTAATAATTGTCTTCTTAATTAGCTCATTAGTACTTTAC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Carp    CTTCACTTCCACGACCACGCATTAATAATTGTGCTCCTAATTAGCACTTTAGTTTTATAT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Chicken GTTGAATTCCACGACCACGCCCTGATAGTCGCACTAGCAATTTGCAGCTTAGTACTCTAC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Human   ATCACCTTTCATGATCACGCCCTCATAATCATTTTCCTTATCTGCTTCCTAGTCCTGTAT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Loach   CTTCACTTCCATGACCATGCCCTAATAATTGTATTTTTGATTAGCGCCCTAGTACTTTAT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Mouse   ATAAATTTCCATGATCACACACTAATAATTGTTTTCCTAATTAGCTCCTTAGTCCTCTAT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Rat     ACAAACTTTCATGACCACACCCTAATAATTGTATTCCTCATCAGCTCCCTAGTACTTTAT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Seal    CTACACTTCCATGACCACACATTAATAATTGTGTTCCTAATTAGCTCATTAGTACTCTAC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Whale   CTACACTTTCACGATCATACACTAATAATCGTTTTTCTAATTAGCTCTTTAGTTCTCTAC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Frog    CTTCACTTCCACGACCATACCCTCATAGCCGTTTTTCTTATTAGTACGCTAGTTCTTTAC</a:t>
            </a:r>
          </a:p>
          <a:p>
            <a:endParaRPr lang="en-US" sz="1100" b="0" dirty="0">
              <a:solidFill>
                <a:srgbClr val="000000"/>
              </a:solidFill>
              <a:latin typeface="Courier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//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Frog    AACTGATCTTCATCAATACTA---GAAGCATCACTA------AGA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r>
              <a:rPr lang="en-US" sz="1100" b="0" dirty="0">
                <a:solidFill>
                  <a:srgbClr val="000000"/>
                </a:solidFill>
                <a:latin typeface="Courier" charset="0"/>
              </a:rPr>
              <a:t>end;</a:t>
            </a:r>
          </a:p>
        </p:txBody>
      </p:sp>
      <p:sp>
        <p:nvSpPr>
          <p:cNvPr id="600070" name="Rectangle 6"/>
          <p:cNvSpPr>
            <a:spLocks noChangeArrowheads="1"/>
          </p:cNvSpPr>
          <p:nvPr/>
        </p:nvSpPr>
        <p:spPr bwMode="auto">
          <a:xfrm>
            <a:off x="5371523" y="82863299"/>
            <a:ext cx="1952257861" cy="18948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90600"/>
          </a:xfrm>
        </p:spPr>
        <p:txBody>
          <a:bodyPr/>
          <a:lstStyle/>
          <a:p>
            <a:pPr algn="l"/>
            <a:r>
              <a:rPr lang="en-US"/>
              <a:t>sample aa file</a:t>
            </a:r>
          </a:p>
        </p:txBody>
      </p:sp>
      <p:sp>
        <p:nvSpPr>
          <p:cNvPr id="601092" name="Rectangle 4"/>
          <p:cNvSpPr>
            <a:spLocks noChangeArrowheads="1"/>
          </p:cNvSpPr>
          <p:nvPr/>
        </p:nvSpPr>
        <p:spPr bwMode="auto">
          <a:xfrm>
            <a:off x="0" y="838200"/>
            <a:ext cx="89154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#NEXUS </a:t>
            </a:r>
          </a:p>
          <a:p>
            <a:endParaRPr lang="en-US" sz="1200" b="0">
              <a:solidFill>
                <a:srgbClr val="000000"/>
              </a:solidFill>
              <a:latin typeface="Courier" charset="0"/>
            </a:endParaRP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Begin data;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Dimensions ntax=10 nchar=234;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Format datatype=protein gap=- interleave;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Matrix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Cow     MAYPMQLGFQDATSPIMEELLHFHDHTLMIVFLISSLVLYIISLMLTTKLTHTSTMDAQE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Carp    MAHPTQLGFKDAAMPVMEELLHFHDHALMIVLLISTLVLYIITAMVSTKLTNKYILDSQE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Chicken MANHSQLGFQDASSPIMEELVEFHDHALMVALAICSLVLYLLTLMLMEKLS-SNTVDAQE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Human   MAHAAQVGLQDATSPIMEELITFHDHALMIIFLICFLVLYALFLTLTTKLTNTNISDAQE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Loach   MAHPTQLGFQDAASPVMEELLHFHDHALMIVFLISALVLYVIITTVSTKLTNMYILDSQE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Mouse   MAYPFQLGLQDATSPIMEELMNFHDHTLMIVFLISSLVLYIISLMLTTKLTHTSTMDAQE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Rat     MAYPFQLGLQDATSPIMEELTNFHDHTLMIVFLISSLVLYIISLMLTTKLTHTSTMDAQE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Seal    MAYPLQMGLQDATSPIMEELLHFHDHTLMIVFLISSLVLYIISLMLTTKLTHTSTMDAQE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Whale   MAYPFQLGFQDAASPIMEELLHFHDHTLMIVFLISSLVLYIITLMLTTKLTHTSTMDAQE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Frog    MAHPSQLGFQDAASPIMEELLHFHDHTLMAVFLISTLVLYIITIMMTTKLTNTNLMDAQE</a:t>
            </a:r>
          </a:p>
          <a:p>
            <a:endParaRPr lang="en-US" sz="1200" b="0">
              <a:solidFill>
                <a:srgbClr val="000000"/>
              </a:solidFill>
              <a:latin typeface="Courier" charset="0"/>
            </a:endParaRP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//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Loach   QTAFIASRPGVFYGQCSEICGANHSFMPIVVEAVPLSHFENWSTLMLKDASLGS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Mouse   QATVTSNRPGLFYGQCSEICGSNHSFMPIVLEMVPLKYFENWSASMI-------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Rat     QATVTSNRPGLFYGQCSEICGSNHSFMPIVLEMVPLKYFENWSASMI-------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Seal    QTTLMTMRPGLYYGQCSEICGSNHSFMPIVLELVPLSHFEKWSTSML-------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Whale   QTTLMSTRPGLFYGQCSEICGSNHSFMPIVLELVPLEVFEKWSVSML-------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Frog    QTSFIATRPGVFYGQCSEICGANHSFMPIVVEAVPLTDFENWSSSML-EASL--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	;</a:t>
            </a:r>
          </a:p>
          <a:p>
            <a:r>
              <a:rPr lang="en-US" sz="1200" b="0">
                <a:solidFill>
                  <a:srgbClr val="000000"/>
                </a:solidFill>
                <a:latin typeface="Courier" charset="0"/>
              </a:rPr>
              <a:t>End;</a:t>
            </a:r>
            <a:endParaRPr lang="en-US" b="0">
              <a:solidFill>
                <a:srgbClr val="000000"/>
              </a:solidFill>
            </a:endParaRPr>
          </a:p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01093" name="Rectangle 5"/>
          <p:cNvSpPr>
            <a:spLocks noChangeArrowheads="1"/>
          </p:cNvSpPr>
          <p:nvPr/>
        </p:nvSpPr>
        <p:spPr bwMode="auto">
          <a:xfrm>
            <a:off x="152400" y="5791200"/>
            <a:ext cx="335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Another example is </a:t>
            </a:r>
            <a:r>
              <a:rPr lang="en-US">
                <a:solidFill>
                  <a:srgbClr val="000000"/>
                </a:solidFill>
                <a:hlinkClick r:id="rId3"/>
              </a:rPr>
              <a:t>here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sz="2800"/>
              <a:t>More information on Nexus files and PAUP and MrBayes commands are in the respective manuals:</a:t>
            </a:r>
            <a:r>
              <a:rPr lang="en-US"/>
              <a:t>  </a:t>
            </a:r>
          </a:p>
        </p:txBody>
      </p:sp>
      <p:sp>
        <p:nvSpPr>
          <p:cNvPr id="602116" name="Rectangle 4"/>
          <p:cNvSpPr>
            <a:spLocks noChangeArrowheads="1"/>
          </p:cNvSpPr>
          <p:nvPr/>
        </p:nvSpPr>
        <p:spPr bwMode="auto">
          <a:xfrm>
            <a:off x="304800" y="1295400"/>
            <a:ext cx="641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hlinkClick r:id="rId3"/>
              </a:rPr>
              <a:t>http://paup.csit.fsu.edu/</a:t>
            </a:r>
            <a:r>
              <a:rPr lang="en-US" b="0">
                <a:solidFill>
                  <a:srgbClr val="000000"/>
                </a:solidFill>
              </a:rPr>
              <a:t>, manual </a:t>
            </a:r>
            <a:r>
              <a:rPr lang="en-US" b="0">
                <a:solidFill>
                  <a:srgbClr val="000000"/>
                </a:solidFill>
                <a:hlinkClick r:id="rId4"/>
              </a:rPr>
              <a:t>here</a:t>
            </a:r>
            <a:r>
              <a:rPr lang="en-US" b="0">
                <a:solidFill>
                  <a:srgbClr val="000000"/>
                </a:solidFill>
              </a:rPr>
              <a:t>, tutorial </a:t>
            </a:r>
            <a:r>
              <a:rPr lang="en-US" b="0">
                <a:solidFill>
                  <a:srgbClr val="000000"/>
                </a:solidFill>
                <a:hlinkClick r:id="rId5"/>
              </a:rPr>
              <a:t>here </a:t>
            </a: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02117" name="Rectangle 5"/>
          <p:cNvSpPr>
            <a:spLocks noChangeArrowheads="1"/>
          </p:cNvSpPr>
          <p:nvPr/>
        </p:nvSpPr>
        <p:spPr bwMode="auto">
          <a:xfrm>
            <a:off x="304800" y="2514600"/>
            <a:ext cx="613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hlinkClick r:id="rId6"/>
              </a:rPr>
              <a:t>http://mrbayes.csit.fsu.edu/</a:t>
            </a:r>
            <a:r>
              <a:rPr lang="en-US" b="0">
                <a:solidFill>
                  <a:srgbClr val="000000"/>
                </a:solidFill>
              </a:rPr>
              <a:t>, manual </a:t>
            </a:r>
            <a:r>
              <a:rPr lang="en-US" b="0">
                <a:solidFill>
                  <a:srgbClr val="000000"/>
                </a:solidFill>
                <a:hlinkClick r:id="rId7"/>
              </a:rPr>
              <a:t>here </a:t>
            </a:r>
            <a:r>
              <a:rPr lang="en-US" b="0">
                <a:solidFill>
                  <a:srgbClr val="000000"/>
                </a:solidFill>
              </a:rPr>
              <a:t>  </a:t>
            </a:r>
            <a:r>
              <a:rPr lang="en-US" b="0">
                <a:solidFill>
                  <a:srgbClr val="000000"/>
                </a:solidFill>
                <a:hlinkClick r:id="rId8"/>
              </a:rPr>
              <a:t>Wikki</a:t>
            </a:r>
            <a:endParaRPr lang="en-US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sz="3200" dirty="0"/>
              <a:t>sites model in </a:t>
            </a:r>
            <a:r>
              <a:rPr lang="en-US" sz="3200" dirty="0" err="1"/>
              <a:t>MrBayes</a:t>
            </a:r>
            <a:endParaRPr lang="en-US" sz="3200" dirty="0"/>
          </a:p>
        </p:txBody>
      </p:sp>
      <p:sp>
        <p:nvSpPr>
          <p:cNvPr id="493571" name="Rectangle 3"/>
          <p:cNvSpPr>
            <a:spLocks noChangeArrowheads="1"/>
          </p:cNvSpPr>
          <p:nvPr/>
        </p:nvSpPr>
        <p:spPr bwMode="auto">
          <a:xfrm>
            <a:off x="990600" y="144780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0" dirty="0">
                <a:solidFill>
                  <a:srgbClr val="FF0000"/>
                </a:solidFill>
              </a:rPr>
              <a:t>begin </a:t>
            </a:r>
            <a:r>
              <a:rPr lang="en-US" sz="2500" b="0" dirty="0" err="1">
                <a:solidFill>
                  <a:srgbClr val="FF0000"/>
                </a:solidFill>
              </a:rPr>
              <a:t>mrbayes</a:t>
            </a:r>
            <a:r>
              <a:rPr lang="en-US" sz="2500" b="0" dirty="0">
                <a:solidFill>
                  <a:srgbClr val="FF0000"/>
                </a:solidFill>
              </a:rPr>
              <a:t>; </a:t>
            </a:r>
            <a:br>
              <a:rPr lang="en-US" sz="2500" b="0" dirty="0">
                <a:solidFill>
                  <a:srgbClr val="FF0000"/>
                </a:solidFill>
              </a:rPr>
            </a:br>
            <a:r>
              <a:rPr lang="en-US" sz="2500" b="0" dirty="0">
                <a:solidFill>
                  <a:srgbClr val="FF0000"/>
                </a:solidFill>
              </a:rPr>
              <a:t>set </a:t>
            </a:r>
            <a:r>
              <a:rPr lang="en-US" sz="2500" b="0" dirty="0" err="1">
                <a:solidFill>
                  <a:srgbClr val="FF0000"/>
                </a:solidFill>
              </a:rPr>
              <a:t>autoclose</a:t>
            </a:r>
            <a:r>
              <a:rPr lang="en-US" sz="2500" b="0" dirty="0">
                <a:solidFill>
                  <a:srgbClr val="FF0000"/>
                </a:solidFill>
              </a:rPr>
              <a:t>=yes; </a:t>
            </a:r>
            <a:br>
              <a:rPr lang="en-US" sz="2500" b="0" dirty="0">
                <a:solidFill>
                  <a:srgbClr val="FF0000"/>
                </a:solidFill>
              </a:rPr>
            </a:br>
            <a:r>
              <a:rPr lang="en-US" sz="2500" b="0" dirty="0" err="1">
                <a:solidFill>
                  <a:srgbClr val="FF0000"/>
                </a:solidFill>
              </a:rPr>
              <a:t>lset</a:t>
            </a:r>
            <a:r>
              <a:rPr lang="en-US" sz="2500" b="0" dirty="0">
                <a:solidFill>
                  <a:srgbClr val="FF0000"/>
                </a:solidFill>
              </a:rPr>
              <a:t> </a:t>
            </a:r>
            <a:r>
              <a:rPr lang="en-US" sz="2500" b="0" dirty="0" err="1">
                <a:solidFill>
                  <a:srgbClr val="FF0000"/>
                </a:solidFill>
              </a:rPr>
              <a:t>nst</a:t>
            </a:r>
            <a:r>
              <a:rPr lang="en-US" sz="2500" b="0" dirty="0">
                <a:solidFill>
                  <a:srgbClr val="FF0000"/>
                </a:solidFill>
              </a:rPr>
              <a:t>=2 rates=gamma </a:t>
            </a:r>
            <a:r>
              <a:rPr lang="en-US" sz="2500" b="0" dirty="0" err="1">
                <a:solidFill>
                  <a:srgbClr val="FF0000"/>
                </a:solidFill>
              </a:rPr>
              <a:t>nucmodel</a:t>
            </a:r>
            <a:r>
              <a:rPr lang="en-US" sz="2500" b="0" dirty="0">
                <a:solidFill>
                  <a:srgbClr val="FF0000"/>
                </a:solidFill>
              </a:rPr>
              <a:t>=</a:t>
            </a:r>
            <a:r>
              <a:rPr lang="en-US" sz="2500" b="0" dirty="0" err="1">
                <a:solidFill>
                  <a:srgbClr val="FF0000"/>
                </a:solidFill>
              </a:rPr>
              <a:t>codon</a:t>
            </a:r>
            <a:r>
              <a:rPr lang="en-US" sz="2500" b="0" dirty="0">
                <a:solidFill>
                  <a:srgbClr val="FF0000"/>
                </a:solidFill>
              </a:rPr>
              <a:t> </a:t>
            </a:r>
            <a:r>
              <a:rPr lang="en-US" sz="2500" b="0" dirty="0" err="1">
                <a:solidFill>
                  <a:srgbClr val="FF0000"/>
                </a:solidFill>
              </a:rPr>
              <a:t>omegavar</a:t>
            </a:r>
            <a:r>
              <a:rPr lang="en-US" sz="2500" b="0" dirty="0">
                <a:solidFill>
                  <a:srgbClr val="FF0000"/>
                </a:solidFill>
              </a:rPr>
              <a:t>=Ny98; </a:t>
            </a:r>
            <a:br>
              <a:rPr lang="en-US" sz="2500" b="0" dirty="0">
                <a:solidFill>
                  <a:srgbClr val="FF0000"/>
                </a:solidFill>
              </a:rPr>
            </a:br>
            <a:r>
              <a:rPr lang="en-US" sz="2500" b="0" dirty="0" err="1">
                <a:solidFill>
                  <a:srgbClr val="FF0000"/>
                </a:solidFill>
              </a:rPr>
              <a:t>mcmcp</a:t>
            </a:r>
            <a:r>
              <a:rPr lang="en-US" sz="2500" b="0" dirty="0">
                <a:solidFill>
                  <a:srgbClr val="FF0000"/>
                </a:solidFill>
              </a:rPr>
              <a:t> </a:t>
            </a:r>
            <a:r>
              <a:rPr lang="en-US" sz="2500" b="0" dirty="0" err="1">
                <a:solidFill>
                  <a:srgbClr val="FF0000"/>
                </a:solidFill>
              </a:rPr>
              <a:t>samplefreq</a:t>
            </a:r>
            <a:r>
              <a:rPr lang="en-US" sz="2500" b="0" dirty="0">
                <a:solidFill>
                  <a:srgbClr val="FF0000"/>
                </a:solidFill>
              </a:rPr>
              <a:t>=500 </a:t>
            </a:r>
            <a:r>
              <a:rPr lang="en-US" sz="2500" b="0" dirty="0" err="1">
                <a:solidFill>
                  <a:srgbClr val="FF0000"/>
                </a:solidFill>
              </a:rPr>
              <a:t>printfreq</a:t>
            </a:r>
            <a:r>
              <a:rPr lang="en-US" sz="2500" b="0" dirty="0">
                <a:solidFill>
                  <a:srgbClr val="FF0000"/>
                </a:solidFill>
              </a:rPr>
              <a:t>=500; </a:t>
            </a:r>
            <a:br>
              <a:rPr lang="en-US" sz="2500" b="0" dirty="0">
                <a:solidFill>
                  <a:srgbClr val="FF0000"/>
                </a:solidFill>
              </a:rPr>
            </a:br>
            <a:r>
              <a:rPr lang="en-US" sz="2500" b="0" dirty="0" err="1">
                <a:solidFill>
                  <a:srgbClr val="FF0000"/>
                </a:solidFill>
              </a:rPr>
              <a:t>mcmc</a:t>
            </a:r>
            <a:r>
              <a:rPr lang="en-US" sz="2500" b="0" dirty="0">
                <a:solidFill>
                  <a:srgbClr val="FF0000"/>
                </a:solidFill>
              </a:rPr>
              <a:t> </a:t>
            </a:r>
            <a:r>
              <a:rPr lang="en-US" sz="2500" b="0" dirty="0" err="1">
                <a:solidFill>
                  <a:srgbClr val="FF0000"/>
                </a:solidFill>
              </a:rPr>
              <a:t>ngen</a:t>
            </a:r>
            <a:r>
              <a:rPr lang="en-US" sz="2500" b="0" dirty="0">
                <a:solidFill>
                  <a:srgbClr val="FF0000"/>
                </a:solidFill>
              </a:rPr>
              <a:t>=500000; </a:t>
            </a:r>
            <a:br>
              <a:rPr lang="en-US" sz="2500" b="0" dirty="0">
                <a:solidFill>
                  <a:srgbClr val="FF0000"/>
                </a:solidFill>
              </a:rPr>
            </a:br>
            <a:r>
              <a:rPr lang="en-US" sz="2500" b="0" dirty="0">
                <a:solidFill>
                  <a:srgbClr val="FF0000"/>
                </a:solidFill>
              </a:rPr>
              <a:t>sump </a:t>
            </a:r>
            <a:r>
              <a:rPr lang="en-US" sz="2500" b="0" dirty="0" err="1">
                <a:solidFill>
                  <a:srgbClr val="FF0000"/>
                </a:solidFill>
              </a:rPr>
              <a:t>burnin</a:t>
            </a:r>
            <a:r>
              <a:rPr lang="en-US" sz="2500" b="0" dirty="0">
                <a:solidFill>
                  <a:srgbClr val="FF0000"/>
                </a:solidFill>
              </a:rPr>
              <a:t>=50; </a:t>
            </a:r>
            <a:br>
              <a:rPr lang="en-US" sz="2500" b="0" dirty="0">
                <a:solidFill>
                  <a:srgbClr val="FF0000"/>
                </a:solidFill>
              </a:rPr>
            </a:br>
            <a:r>
              <a:rPr lang="en-US" sz="2500" b="0" dirty="0" err="1">
                <a:solidFill>
                  <a:srgbClr val="FF0000"/>
                </a:solidFill>
              </a:rPr>
              <a:t>sumt</a:t>
            </a:r>
            <a:r>
              <a:rPr lang="en-US" sz="2500" b="0" dirty="0">
                <a:solidFill>
                  <a:srgbClr val="FF0000"/>
                </a:solidFill>
              </a:rPr>
              <a:t> </a:t>
            </a:r>
            <a:r>
              <a:rPr lang="en-US" sz="2500" b="0" dirty="0" err="1">
                <a:solidFill>
                  <a:srgbClr val="FF0000"/>
                </a:solidFill>
              </a:rPr>
              <a:t>burnin</a:t>
            </a:r>
            <a:r>
              <a:rPr lang="en-US" sz="2500" b="0" dirty="0">
                <a:solidFill>
                  <a:srgbClr val="FF0000"/>
                </a:solidFill>
              </a:rPr>
              <a:t>=50; </a:t>
            </a:r>
          </a:p>
          <a:p>
            <a:r>
              <a:rPr lang="en-US" sz="2500" b="0" dirty="0">
                <a:solidFill>
                  <a:srgbClr val="FF0000"/>
                </a:solidFill>
              </a:rPr>
              <a:t>end;</a:t>
            </a:r>
            <a:r>
              <a:rPr lang="en-US" sz="2500" b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93572" name="Text Box 4"/>
          <p:cNvSpPr txBox="1">
            <a:spLocks noChangeArrowheads="1"/>
          </p:cNvSpPr>
          <p:nvPr/>
        </p:nvSpPr>
        <p:spPr bwMode="auto">
          <a:xfrm>
            <a:off x="477838" y="914400"/>
            <a:ext cx="841928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</a:rPr>
              <a:t>The </a:t>
            </a:r>
            <a:r>
              <a:rPr lang="en-US" sz="2300" dirty="0" err="1">
                <a:solidFill>
                  <a:srgbClr val="000000"/>
                </a:solidFill>
              </a:rPr>
              <a:t>MrBayes</a:t>
            </a:r>
            <a:r>
              <a:rPr lang="en-US" sz="2300" dirty="0">
                <a:solidFill>
                  <a:srgbClr val="000000"/>
                </a:solidFill>
              </a:rPr>
              <a:t> block in a nexus file might look something like this: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Often in phylogenetic analysis the model and the prior information is very complex. For example, if you attempt to calculate a dated molecular phylogeny with a clock whose rate changes over the tree, and with some soft calibration points thrown in.  </a:t>
            </a:r>
          </a:p>
          <a:p>
            <a:r>
              <a:rPr lang="en-US" sz="2000" b="0" dirty="0" smtClean="0"/>
              <a:t>To get an idea what the outcome of the model and constraints is without the data, run the chain without any data.  </a:t>
            </a:r>
            <a:endParaRPr lang="en-US" sz="2000" b="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" y="0"/>
            <a:ext cx="41719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4683125" y="2540000"/>
            <a:ext cx="42878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A</a:t>
            </a:r>
            <a:r>
              <a:rPr lang="en-US" sz="2400" b="0">
                <a:solidFill>
                  <a:srgbClr val="FFFF00"/>
                </a:solidFill>
                <a:latin typeface="Arial" charset="0"/>
              </a:rPr>
              <a:t>: mapping of posterior probabilities according to Strimmer and von Haeseler</a:t>
            </a:r>
          </a:p>
          <a:p>
            <a:endParaRPr lang="en-US" sz="2400" b="0">
              <a:solidFill>
                <a:srgbClr val="FFFF00"/>
              </a:solidFill>
              <a:latin typeface="Arial" charset="0"/>
            </a:endParaRPr>
          </a:p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B</a:t>
            </a:r>
            <a:r>
              <a:rPr lang="en-US" sz="2400" b="0">
                <a:solidFill>
                  <a:srgbClr val="FFFF00"/>
                </a:solidFill>
                <a:latin typeface="Arial" charset="0"/>
              </a:rPr>
              <a:t>: mapping of bootstrap support values</a:t>
            </a:r>
          </a:p>
          <a:p>
            <a:endParaRPr lang="en-US" sz="2400" b="0">
              <a:solidFill>
                <a:srgbClr val="FFFF00"/>
              </a:solidFill>
              <a:latin typeface="Arial" charset="0"/>
            </a:endParaRPr>
          </a:p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sz="2400" b="0">
                <a:solidFill>
                  <a:srgbClr val="FFFF00"/>
                </a:solidFill>
                <a:latin typeface="Arial" charset="0"/>
              </a:rPr>
              <a:t>: mapping of bootstrap support values from extended datasets</a:t>
            </a: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4791075" y="504825"/>
            <a:ext cx="3738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COMPARISON OF DIFFERENT SUPPORT MEASURES</a:t>
            </a:r>
          </a:p>
        </p:txBody>
      </p:sp>
      <p:sp>
        <p:nvSpPr>
          <p:cNvPr id="334853" name="Rectangle 5"/>
          <p:cNvSpPr>
            <a:spLocks noChangeArrowheads="1"/>
          </p:cNvSpPr>
          <p:nvPr/>
        </p:nvSpPr>
        <p:spPr bwMode="auto">
          <a:xfrm rot="-5400000">
            <a:off x="-1639093" y="4763294"/>
            <a:ext cx="3657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0">
                <a:solidFill>
                  <a:srgbClr val="FFFF00"/>
                </a:solidFill>
              </a:rPr>
              <a:t>Zhaxybayeva and Gogarten,</a:t>
            </a:r>
            <a:r>
              <a:rPr lang="en-US" sz="1200" b="0" i="1">
                <a:solidFill>
                  <a:srgbClr val="FFFF00"/>
                </a:solidFill>
              </a:rPr>
              <a:t> BMC Genomics</a:t>
            </a:r>
            <a:r>
              <a:rPr lang="en-US" sz="1200" b="0">
                <a:solidFill>
                  <a:srgbClr val="FFFF00"/>
                </a:solidFill>
              </a:rPr>
              <a:t> 2003 </a:t>
            </a:r>
            <a:r>
              <a:rPr lang="en-US" sz="1200">
                <a:solidFill>
                  <a:srgbClr val="FFFF00"/>
                </a:solidFill>
              </a:rPr>
              <a:t>4</a:t>
            </a:r>
            <a:r>
              <a:rPr lang="en-US" sz="1200" b="0">
                <a:solidFill>
                  <a:srgbClr val="FFFF00"/>
                </a:solidFill>
              </a:rPr>
              <a:t>: 37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790575"/>
            <a:ext cx="9144000" cy="6067425"/>
            <a:chOff x="0" y="480"/>
            <a:chExt cx="5760" cy="3822"/>
          </a:xfrm>
        </p:grpSpPr>
        <p:pic>
          <p:nvPicPr>
            <p:cNvPr id="336899" name="Picture 3" descr="1471-2164-4-37-1-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80"/>
              <a:ext cx="2952" cy="382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336900" name="Picture 4" descr="1471-2164-4-37-3-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08" y="480"/>
              <a:ext cx="2952" cy="382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5435600" y="0"/>
            <a:ext cx="325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rgbClr val="FFFF00"/>
                </a:solidFill>
                <a:latin typeface="Arial" charset="0"/>
              </a:rPr>
              <a:t>bootstrap values from                        extended datasets</a:t>
            </a:r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1447800" y="152400"/>
            <a:ext cx="177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rgbClr val="FFFF00"/>
                </a:solidFill>
                <a:latin typeface="Arial" charset="0"/>
              </a:rPr>
              <a:t>ml-mapping</a:t>
            </a:r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3886200" y="152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i="1">
                <a:solidFill>
                  <a:srgbClr val="FFFF00"/>
                </a:solidFill>
                <a:latin typeface="Arial" charset="0"/>
              </a:rPr>
              <a:t>versus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124200" y="1781175"/>
            <a:ext cx="5029200" cy="1600200"/>
            <a:chOff x="1968" y="1122"/>
            <a:chExt cx="3168" cy="1008"/>
          </a:xfrm>
        </p:grpSpPr>
        <p:sp>
          <p:nvSpPr>
            <p:cNvPr id="336905" name="Line 9"/>
            <p:cNvSpPr>
              <a:spLocks noChangeShapeType="1"/>
            </p:cNvSpPr>
            <p:nvPr/>
          </p:nvSpPr>
          <p:spPr bwMode="auto">
            <a:xfrm flipH="1">
              <a:off x="2400" y="1632"/>
              <a:ext cx="144" cy="49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336906" name="Text Box 10"/>
            <p:cNvSpPr txBox="1">
              <a:spLocks noChangeArrowheads="1"/>
            </p:cNvSpPr>
            <p:nvPr/>
          </p:nvSpPr>
          <p:spPr bwMode="auto">
            <a:xfrm>
              <a:off x="1968" y="1122"/>
              <a:ext cx="202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3333CC"/>
                  </a:solidFill>
                </a:rPr>
                <a:t>More gene families group species according to environment than according to </a:t>
              </a:r>
              <a:r>
                <a:rPr lang="en-US" sz="1600">
                  <a:solidFill>
                    <a:srgbClr val="008000"/>
                  </a:solidFill>
                </a:rPr>
                <a:t>16SrRNA phylogeny</a:t>
              </a:r>
            </a:p>
          </p:txBody>
        </p:sp>
        <p:sp>
          <p:nvSpPr>
            <p:cNvPr id="336907" name="Line 11"/>
            <p:cNvSpPr>
              <a:spLocks noChangeShapeType="1"/>
            </p:cNvSpPr>
            <p:nvPr/>
          </p:nvSpPr>
          <p:spPr bwMode="auto">
            <a:xfrm>
              <a:off x="4800" y="1842"/>
              <a:ext cx="336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62000" y="2724150"/>
            <a:ext cx="4495800" cy="666750"/>
            <a:chOff x="480" y="1716"/>
            <a:chExt cx="2832" cy="420"/>
          </a:xfrm>
        </p:grpSpPr>
        <p:sp>
          <p:nvSpPr>
            <p:cNvPr id="336909" name="Line 13"/>
            <p:cNvSpPr>
              <a:spLocks noChangeShapeType="1"/>
            </p:cNvSpPr>
            <p:nvPr/>
          </p:nvSpPr>
          <p:spPr bwMode="auto">
            <a:xfrm flipH="1">
              <a:off x="480" y="1728"/>
              <a:ext cx="48" cy="40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336910" name="Line 14"/>
            <p:cNvSpPr>
              <a:spLocks noChangeShapeType="1"/>
            </p:cNvSpPr>
            <p:nvPr/>
          </p:nvSpPr>
          <p:spPr bwMode="auto">
            <a:xfrm flipH="1">
              <a:off x="3264" y="1716"/>
              <a:ext cx="48" cy="40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4343400"/>
            <a:ext cx="7010400" cy="1981200"/>
            <a:chOff x="432" y="2736"/>
            <a:chExt cx="4416" cy="1248"/>
          </a:xfrm>
        </p:grpSpPr>
        <p:sp>
          <p:nvSpPr>
            <p:cNvPr id="336912" name="Rectangle 16"/>
            <p:cNvSpPr>
              <a:spLocks noChangeArrowheads="1"/>
            </p:cNvSpPr>
            <p:nvPr/>
          </p:nvSpPr>
          <p:spPr bwMode="auto">
            <a:xfrm>
              <a:off x="1752" y="2736"/>
              <a:ext cx="225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3333CC"/>
                  </a:solidFill>
                </a:rPr>
                <a:t>In contrast, a themophilic archaeon has more genes grouping with the thermophilic bacteria</a:t>
              </a:r>
              <a:endParaRPr lang="en-US" sz="1600">
                <a:solidFill>
                  <a:srgbClr val="008000"/>
                </a:solidFill>
              </a:endParaRPr>
            </a:p>
          </p:txBody>
        </p:sp>
        <p:sp>
          <p:nvSpPr>
            <p:cNvPr id="336913" name="Line 17"/>
            <p:cNvSpPr>
              <a:spLocks noChangeShapeType="1"/>
            </p:cNvSpPr>
            <p:nvPr/>
          </p:nvSpPr>
          <p:spPr bwMode="auto">
            <a:xfrm flipH="1">
              <a:off x="432" y="3648"/>
              <a:ext cx="0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336914" name="Line 18"/>
            <p:cNvSpPr>
              <a:spLocks noChangeShapeType="1"/>
            </p:cNvSpPr>
            <p:nvPr/>
          </p:nvSpPr>
          <p:spPr bwMode="auto">
            <a:xfrm flipV="1">
              <a:off x="864" y="2736"/>
              <a:ext cx="336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336915" name="Line 19"/>
            <p:cNvSpPr>
              <a:spLocks noChangeShapeType="1"/>
            </p:cNvSpPr>
            <p:nvPr/>
          </p:nvSpPr>
          <p:spPr bwMode="auto">
            <a:xfrm flipH="1" flipV="1">
              <a:off x="4512" y="2784"/>
              <a:ext cx="336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36916" name="Line 20"/>
          <p:cNvSpPr>
            <a:spLocks noChangeShapeType="1"/>
          </p:cNvSpPr>
          <p:nvPr/>
        </p:nvSpPr>
        <p:spPr bwMode="auto">
          <a:xfrm>
            <a:off x="3505200" y="411480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36917" name="Line 21"/>
          <p:cNvSpPr>
            <a:spLocks noChangeShapeType="1"/>
          </p:cNvSpPr>
          <p:nvPr/>
        </p:nvSpPr>
        <p:spPr bwMode="auto">
          <a:xfrm>
            <a:off x="7772400" y="411480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1052513" y="152400"/>
            <a:ext cx="185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alignment:</a:t>
            </a:r>
            <a:endParaRPr lang="en-US" sz="1400" b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1052513" y="838200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Removing ambiguous positions:</a:t>
            </a:r>
            <a:endParaRPr lang="en-US" sz="1400" b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1052513" y="1600200"/>
            <a:ext cx="2605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Generation of pseudosamples:</a:t>
            </a:r>
            <a:endParaRPr lang="en-US" sz="1400" b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1052513" y="2667000"/>
            <a:ext cx="19954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Calculating and evaluating phylogenies: </a:t>
            </a:r>
            <a:endParaRPr lang="en-US" sz="1400" b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1052513" y="4530725"/>
            <a:ext cx="2101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Comparing phylogenies:</a:t>
            </a:r>
            <a:endParaRPr lang="en-US" sz="1400" b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1041400" y="5105400"/>
            <a:ext cx="177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Comparing models: </a:t>
            </a:r>
            <a:endParaRPr lang="en-US" sz="1400" b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1041400" y="5638800"/>
            <a:ext cx="1528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Visualizing trees:</a:t>
            </a:r>
            <a:endParaRPr lang="en-US" sz="1400" b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4800600" y="3267075"/>
            <a:ext cx="7620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399" dir="189000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latin typeface="Arial" charset="0"/>
                <a:ea typeface="ＭＳ Ｐゴシック" charset="-128"/>
                <a:cs typeface="ＭＳ Ｐゴシック" charset="-128"/>
              </a:rPr>
              <a:t>FITCH</a:t>
            </a:r>
          </a:p>
        </p:txBody>
      </p:sp>
      <p:sp>
        <p:nvSpPr>
          <p:cNvPr id="375818" name="Text Box 10"/>
          <p:cNvSpPr txBox="1">
            <a:spLocks noChangeArrowheads="1"/>
          </p:cNvSpPr>
          <p:nvPr/>
        </p:nvSpPr>
        <p:spPr bwMode="auto">
          <a:xfrm>
            <a:off x="4572000" y="2514600"/>
            <a:ext cx="15240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399" dir="189000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latin typeface="Arial" charset="0"/>
                <a:ea typeface="ＭＳ Ｐゴシック" charset="-128"/>
                <a:cs typeface="ＭＳ Ｐゴシック" charset="-128"/>
              </a:rPr>
              <a:t>TREE-PUZZLE</a:t>
            </a:r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>
            <a:off x="3886200" y="457200"/>
            <a:ext cx="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20" name="Line 12"/>
          <p:cNvSpPr>
            <a:spLocks noChangeShapeType="1"/>
          </p:cNvSpPr>
          <p:nvPr/>
        </p:nvSpPr>
        <p:spPr bwMode="auto">
          <a:xfrm flipH="1">
            <a:off x="4267200" y="4572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21" name="Line 13"/>
          <p:cNvSpPr>
            <a:spLocks noChangeShapeType="1"/>
          </p:cNvSpPr>
          <p:nvPr/>
        </p:nvSpPr>
        <p:spPr bwMode="auto">
          <a:xfrm>
            <a:off x="4267200" y="457200"/>
            <a:ext cx="1981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22" name="Line 14"/>
          <p:cNvSpPr>
            <a:spLocks noChangeShapeType="1"/>
          </p:cNvSpPr>
          <p:nvPr/>
        </p:nvSpPr>
        <p:spPr bwMode="auto">
          <a:xfrm>
            <a:off x="5791200" y="457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23" name="Line 15"/>
          <p:cNvSpPr>
            <a:spLocks noChangeShapeType="1"/>
          </p:cNvSpPr>
          <p:nvPr/>
        </p:nvSpPr>
        <p:spPr bwMode="auto">
          <a:xfrm>
            <a:off x="3886200" y="1219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24" name="Line 16"/>
          <p:cNvSpPr>
            <a:spLocks noChangeShapeType="1"/>
          </p:cNvSpPr>
          <p:nvPr/>
        </p:nvSpPr>
        <p:spPr bwMode="auto">
          <a:xfrm>
            <a:off x="3886200" y="1219200"/>
            <a:ext cx="6858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25" name="Line 17"/>
          <p:cNvSpPr>
            <a:spLocks noChangeShapeType="1"/>
          </p:cNvSpPr>
          <p:nvPr/>
        </p:nvSpPr>
        <p:spPr bwMode="auto">
          <a:xfrm>
            <a:off x="3886200" y="19812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26" name="Line 18"/>
          <p:cNvSpPr>
            <a:spLocks noChangeShapeType="1"/>
          </p:cNvSpPr>
          <p:nvPr/>
        </p:nvSpPr>
        <p:spPr bwMode="auto">
          <a:xfrm>
            <a:off x="3886200" y="1981200"/>
            <a:ext cx="2819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27" name="Line 19"/>
          <p:cNvSpPr>
            <a:spLocks noChangeShapeType="1"/>
          </p:cNvSpPr>
          <p:nvPr/>
        </p:nvSpPr>
        <p:spPr bwMode="auto">
          <a:xfrm>
            <a:off x="3886200" y="1981200"/>
            <a:ext cx="3810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28" name="Line 20"/>
          <p:cNvSpPr>
            <a:spLocks noChangeShapeType="1"/>
          </p:cNvSpPr>
          <p:nvPr/>
        </p:nvSpPr>
        <p:spPr bwMode="auto">
          <a:xfrm>
            <a:off x="4038600" y="457200"/>
            <a:ext cx="9906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29" name="Line 21"/>
          <p:cNvSpPr>
            <a:spLocks noChangeShapeType="1"/>
          </p:cNvSpPr>
          <p:nvPr/>
        </p:nvSpPr>
        <p:spPr bwMode="auto">
          <a:xfrm flipH="1">
            <a:off x="5181600" y="4572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30" name="Line 22"/>
          <p:cNvSpPr>
            <a:spLocks noChangeShapeType="1"/>
          </p:cNvSpPr>
          <p:nvPr/>
        </p:nvSpPr>
        <p:spPr bwMode="auto">
          <a:xfrm flipH="1">
            <a:off x="5562600" y="12192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31" name="Line 23"/>
          <p:cNvSpPr>
            <a:spLocks noChangeShapeType="1"/>
          </p:cNvSpPr>
          <p:nvPr/>
        </p:nvSpPr>
        <p:spPr bwMode="auto">
          <a:xfrm flipH="1">
            <a:off x="3962400" y="19050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32" name="Line 24"/>
          <p:cNvSpPr>
            <a:spLocks noChangeShapeType="1"/>
          </p:cNvSpPr>
          <p:nvPr/>
        </p:nvSpPr>
        <p:spPr bwMode="auto">
          <a:xfrm flipH="1">
            <a:off x="5181600" y="19050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33" name="Line 25"/>
          <p:cNvSpPr>
            <a:spLocks noChangeShapeType="1"/>
          </p:cNvSpPr>
          <p:nvPr/>
        </p:nvSpPr>
        <p:spPr bwMode="auto">
          <a:xfrm>
            <a:off x="5181600" y="19050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34" name="Line 26"/>
          <p:cNvSpPr>
            <a:spLocks noChangeShapeType="1"/>
          </p:cNvSpPr>
          <p:nvPr/>
        </p:nvSpPr>
        <p:spPr bwMode="auto">
          <a:xfrm>
            <a:off x="5181600" y="1905000"/>
            <a:ext cx="2514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35" name="Line 27"/>
          <p:cNvSpPr>
            <a:spLocks noChangeShapeType="1"/>
          </p:cNvSpPr>
          <p:nvPr/>
        </p:nvSpPr>
        <p:spPr bwMode="auto">
          <a:xfrm>
            <a:off x="6553200" y="1219200"/>
            <a:ext cx="304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36" name="Line 28"/>
          <p:cNvSpPr>
            <a:spLocks noChangeShapeType="1"/>
          </p:cNvSpPr>
          <p:nvPr/>
        </p:nvSpPr>
        <p:spPr bwMode="auto">
          <a:xfrm>
            <a:off x="6553200" y="1219200"/>
            <a:ext cx="1371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37" name="Line 29"/>
          <p:cNvSpPr>
            <a:spLocks noChangeShapeType="1"/>
          </p:cNvSpPr>
          <p:nvPr/>
        </p:nvSpPr>
        <p:spPr bwMode="auto">
          <a:xfrm>
            <a:off x="4191000" y="2819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38" name="Line 30"/>
          <p:cNvSpPr>
            <a:spLocks noChangeShapeType="1"/>
          </p:cNvSpPr>
          <p:nvPr/>
        </p:nvSpPr>
        <p:spPr bwMode="auto">
          <a:xfrm flipH="1">
            <a:off x="4191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39" name="Line 31"/>
          <p:cNvSpPr>
            <a:spLocks noChangeShapeType="1"/>
          </p:cNvSpPr>
          <p:nvPr/>
        </p:nvSpPr>
        <p:spPr bwMode="auto">
          <a:xfrm>
            <a:off x="38862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40" name="Line 32"/>
          <p:cNvSpPr>
            <a:spLocks noChangeShapeType="1"/>
          </p:cNvSpPr>
          <p:nvPr/>
        </p:nvSpPr>
        <p:spPr bwMode="auto">
          <a:xfrm>
            <a:off x="5181600" y="28194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41" name="Line 33"/>
          <p:cNvSpPr>
            <a:spLocks noChangeShapeType="1"/>
          </p:cNvSpPr>
          <p:nvPr/>
        </p:nvSpPr>
        <p:spPr bwMode="auto">
          <a:xfrm>
            <a:off x="3886200" y="3581400"/>
            <a:ext cx="1066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42" name="Line 34"/>
          <p:cNvSpPr>
            <a:spLocks noChangeShapeType="1"/>
          </p:cNvSpPr>
          <p:nvPr/>
        </p:nvSpPr>
        <p:spPr bwMode="auto">
          <a:xfrm>
            <a:off x="5105400" y="3581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43" name="Line 35"/>
          <p:cNvSpPr>
            <a:spLocks noChangeShapeType="1"/>
          </p:cNvSpPr>
          <p:nvPr/>
        </p:nvSpPr>
        <p:spPr bwMode="auto">
          <a:xfrm>
            <a:off x="5105400" y="3581400"/>
            <a:ext cx="6096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44" name="Line 36"/>
          <p:cNvSpPr>
            <a:spLocks noChangeShapeType="1"/>
          </p:cNvSpPr>
          <p:nvPr/>
        </p:nvSpPr>
        <p:spPr bwMode="auto">
          <a:xfrm flipH="1">
            <a:off x="6019800" y="2971800"/>
            <a:ext cx="1981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45" name="Line 37"/>
          <p:cNvSpPr>
            <a:spLocks noChangeShapeType="1"/>
          </p:cNvSpPr>
          <p:nvPr/>
        </p:nvSpPr>
        <p:spPr bwMode="auto">
          <a:xfrm flipH="1">
            <a:off x="5943600" y="2971800"/>
            <a:ext cx="914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46" name="Line 38"/>
          <p:cNvSpPr>
            <a:spLocks noChangeShapeType="1"/>
          </p:cNvSpPr>
          <p:nvPr/>
        </p:nvSpPr>
        <p:spPr bwMode="auto">
          <a:xfrm>
            <a:off x="5638800" y="2819400"/>
            <a:ext cx="228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47" name="Line 39"/>
          <p:cNvSpPr>
            <a:spLocks noChangeShapeType="1"/>
          </p:cNvSpPr>
          <p:nvPr/>
        </p:nvSpPr>
        <p:spPr bwMode="auto">
          <a:xfrm flipH="1">
            <a:off x="5334000" y="4800600"/>
            <a:ext cx="2286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48" name="Line 40"/>
          <p:cNvSpPr>
            <a:spLocks noChangeShapeType="1"/>
          </p:cNvSpPr>
          <p:nvPr/>
        </p:nvSpPr>
        <p:spPr bwMode="auto">
          <a:xfrm flipH="1">
            <a:off x="7848600" y="2971800"/>
            <a:ext cx="228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49" name="Line 41"/>
          <p:cNvSpPr>
            <a:spLocks noChangeShapeType="1"/>
          </p:cNvSpPr>
          <p:nvPr/>
        </p:nvSpPr>
        <p:spPr bwMode="auto">
          <a:xfrm>
            <a:off x="8229600" y="2971800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50" name="Line 42"/>
          <p:cNvSpPr>
            <a:spLocks noChangeShapeType="1"/>
          </p:cNvSpPr>
          <p:nvPr/>
        </p:nvSpPr>
        <p:spPr bwMode="auto">
          <a:xfrm flipH="1">
            <a:off x="5562600" y="1219200"/>
            <a:ext cx="990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51" name="Line 43"/>
          <p:cNvSpPr>
            <a:spLocks noChangeShapeType="1"/>
          </p:cNvSpPr>
          <p:nvPr/>
        </p:nvSpPr>
        <p:spPr bwMode="auto">
          <a:xfrm>
            <a:off x="5715000" y="2819400"/>
            <a:ext cx="1524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52" name="Text Box 44"/>
          <p:cNvSpPr txBox="1">
            <a:spLocks noChangeArrowheads="1"/>
          </p:cNvSpPr>
          <p:nvPr/>
        </p:nvSpPr>
        <p:spPr bwMode="auto">
          <a:xfrm>
            <a:off x="4114800" y="5715000"/>
            <a:ext cx="20320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399" dir="18900000" algn="ctr" rotWithShape="0">
              <a:srgbClr val="000000">
                <a:alpha val="75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latin typeface="Arial" charset="0"/>
                <a:ea typeface="ＭＳ Ｐゴシック" charset="-128"/>
                <a:cs typeface="ＭＳ Ｐゴシック" charset="-128"/>
              </a:rPr>
              <a:t>ATV, njplot, or treeview</a:t>
            </a:r>
          </a:p>
        </p:txBody>
      </p:sp>
      <p:sp>
        <p:nvSpPr>
          <p:cNvPr id="375853" name="Text Box 45"/>
          <p:cNvSpPr txBox="1">
            <a:spLocks noChangeArrowheads="1"/>
          </p:cNvSpPr>
          <p:nvPr/>
        </p:nvSpPr>
        <p:spPr bwMode="auto">
          <a:xfrm>
            <a:off x="6629400" y="5105400"/>
            <a:ext cx="1905000" cy="527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399" dir="189000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latin typeface="Arial" charset="0"/>
                <a:ea typeface="ＭＳ Ｐゴシック" charset="-128"/>
                <a:cs typeface="ＭＳ Ｐゴシック" charset="-128"/>
              </a:rPr>
              <a:t>Maximum Likelihood Ratio Test</a:t>
            </a:r>
          </a:p>
        </p:txBody>
      </p:sp>
      <p:sp>
        <p:nvSpPr>
          <p:cNvPr id="375854" name="Text Box 46"/>
          <p:cNvSpPr txBox="1">
            <a:spLocks noChangeArrowheads="1"/>
          </p:cNvSpPr>
          <p:nvPr/>
        </p:nvSpPr>
        <p:spPr bwMode="auto">
          <a:xfrm>
            <a:off x="7467600" y="4419600"/>
            <a:ext cx="1565275" cy="527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399" dir="189000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latin typeface="Arial" charset="0"/>
                <a:ea typeface="ＭＳ Ｐゴシック" charset="-128"/>
                <a:cs typeface="ＭＳ Ｐゴシック" charset="-128"/>
              </a:rPr>
              <a:t>SH-TEST in TREE-PUZZLE</a:t>
            </a:r>
          </a:p>
        </p:txBody>
      </p:sp>
      <p:sp>
        <p:nvSpPr>
          <p:cNvPr id="375855" name="Text Box 47"/>
          <p:cNvSpPr txBox="1">
            <a:spLocks noChangeArrowheads="1"/>
          </p:cNvSpPr>
          <p:nvPr/>
        </p:nvSpPr>
        <p:spPr bwMode="auto">
          <a:xfrm>
            <a:off x="3200400" y="3267075"/>
            <a:ext cx="12192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399" dir="189000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latin typeface="Arial" charset="0"/>
                <a:ea typeface="ＭＳ Ｐゴシック" charset="-128"/>
                <a:cs typeface="ＭＳ Ｐゴシック" charset="-128"/>
              </a:rPr>
              <a:t>NEIGHBOR</a:t>
            </a:r>
          </a:p>
        </p:txBody>
      </p:sp>
      <p:sp>
        <p:nvSpPr>
          <p:cNvPr id="375856" name="Text Box 48"/>
          <p:cNvSpPr txBox="1">
            <a:spLocks noChangeArrowheads="1"/>
          </p:cNvSpPr>
          <p:nvPr/>
        </p:nvSpPr>
        <p:spPr bwMode="auto">
          <a:xfrm>
            <a:off x="6248400" y="2667000"/>
            <a:ext cx="12192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399" dir="189000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latin typeface="Arial" charset="0"/>
                <a:ea typeface="ＭＳ Ｐゴシック" charset="-128"/>
                <a:cs typeface="ＭＳ Ｐゴシック" charset="-128"/>
              </a:rPr>
              <a:t>PROTPARS</a:t>
            </a:r>
          </a:p>
        </p:txBody>
      </p:sp>
      <p:sp>
        <p:nvSpPr>
          <p:cNvPr id="375857" name="Text Box 49"/>
          <p:cNvSpPr txBox="1">
            <a:spLocks noChangeArrowheads="1"/>
          </p:cNvSpPr>
          <p:nvPr/>
        </p:nvSpPr>
        <p:spPr bwMode="auto">
          <a:xfrm>
            <a:off x="7696200" y="2667000"/>
            <a:ext cx="8382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399" dir="189000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latin typeface="Arial" charset="0"/>
                <a:ea typeface="ＭＳ Ｐゴシック" charset="-128"/>
                <a:cs typeface="ＭＳ Ｐゴシック" charset="-128"/>
              </a:rPr>
              <a:t>PHYML</a:t>
            </a:r>
          </a:p>
        </p:txBody>
      </p:sp>
      <p:sp>
        <p:nvSpPr>
          <p:cNvPr id="375858" name="Text Box 50"/>
          <p:cNvSpPr txBox="1">
            <a:spLocks noChangeArrowheads="1"/>
          </p:cNvSpPr>
          <p:nvPr/>
        </p:nvSpPr>
        <p:spPr bwMode="auto">
          <a:xfrm>
            <a:off x="3124200" y="2514600"/>
            <a:ext cx="12192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399" dir="189000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latin typeface="Arial" charset="0"/>
                <a:ea typeface="ＭＳ Ｐゴシック" charset="-128"/>
                <a:cs typeface="ＭＳ Ｐゴシック" charset="-128"/>
              </a:rPr>
              <a:t>PROTDIST</a:t>
            </a:r>
          </a:p>
        </p:txBody>
      </p:sp>
      <p:sp>
        <p:nvSpPr>
          <p:cNvPr id="375859" name="Text Box 51"/>
          <p:cNvSpPr txBox="1">
            <a:spLocks noChangeArrowheads="1"/>
          </p:cNvSpPr>
          <p:nvPr/>
        </p:nvSpPr>
        <p:spPr bwMode="auto">
          <a:xfrm>
            <a:off x="3048000" y="914400"/>
            <a:ext cx="12192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399" dir="189000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latin typeface="Arial" charset="0"/>
                <a:ea typeface="ＭＳ Ｐゴシック" charset="-128"/>
                <a:cs typeface="ＭＳ Ｐゴシック" charset="-128"/>
              </a:rPr>
              <a:t>T-COFFEE</a:t>
            </a:r>
          </a:p>
        </p:txBody>
      </p:sp>
      <p:sp>
        <p:nvSpPr>
          <p:cNvPr id="375860" name="Text Box 52"/>
          <p:cNvSpPr txBox="1">
            <a:spLocks noChangeArrowheads="1"/>
          </p:cNvSpPr>
          <p:nvPr/>
        </p:nvSpPr>
        <p:spPr bwMode="auto">
          <a:xfrm>
            <a:off x="4572000" y="1600200"/>
            <a:ext cx="12192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399" dir="189000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latin typeface="Arial" charset="0"/>
                <a:ea typeface="ＭＳ Ｐゴシック" charset="-128"/>
                <a:cs typeface="ＭＳ Ｐゴシック" charset="-128"/>
              </a:rPr>
              <a:t>SEQBOOT</a:t>
            </a:r>
          </a:p>
        </p:txBody>
      </p:sp>
      <p:sp>
        <p:nvSpPr>
          <p:cNvPr id="375861" name="Text Box 53"/>
          <p:cNvSpPr txBox="1">
            <a:spLocks noChangeArrowheads="1"/>
          </p:cNvSpPr>
          <p:nvPr/>
        </p:nvSpPr>
        <p:spPr bwMode="auto">
          <a:xfrm>
            <a:off x="6248400" y="914400"/>
            <a:ext cx="11430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399" dir="189000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latin typeface="Arial" charset="0"/>
                <a:ea typeface="ＭＳ Ｐゴシック" charset="-128"/>
                <a:cs typeface="ＭＳ Ｐゴシック" charset="-128"/>
              </a:rPr>
              <a:t>FORBACK</a:t>
            </a:r>
          </a:p>
        </p:txBody>
      </p:sp>
      <p:sp>
        <p:nvSpPr>
          <p:cNvPr id="375862" name="Text Box 54"/>
          <p:cNvSpPr txBox="1">
            <a:spLocks noChangeArrowheads="1"/>
          </p:cNvSpPr>
          <p:nvPr/>
        </p:nvSpPr>
        <p:spPr bwMode="auto">
          <a:xfrm>
            <a:off x="3352800" y="152400"/>
            <a:ext cx="12192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399" dir="189000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latin typeface="Arial" charset="0"/>
                <a:ea typeface="ＭＳ Ｐゴシック" charset="-128"/>
                <a:cs typeface="ＭＳ Ｐゴシック" charset="-128"/>
              </a:rPr>
              <a:t>CLUSTALW</a:t>
            </a:r>
          </a:p>
        </p:txBody>
      </p:sp>
      <p:sp>
        <p:nvSpPr>
          <p:cNvPr id="375863" name="Text Box 55"/>
          <p:cNvSpPr txBox="1">
            <a:spLocks noChangeArrowheads="1"/>
          </p:cNvSpPr>
          <p:nvPr/>
        </p:nvSpPr>
        <p:spPr bwMode="auto">
          <a:xfrm>
            <a:off x="5410200" y="152400"/>
            <a:ext cx="9906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399" dir="189000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latin typeface="Arial" charset="0"/>
                <a:ea typeface="ＭＳ Ｐゴシック" charset="-128"/>
                <a:cs typeface="ＭＳ Ｐゴシック" charset="-128"/>
              </a:rPr>
              <a:t>MUSCLE</a:t>
            </a:r>
          </a:p>
        </p:txBody>
      </p:sp>
      <p:sp>
        <p:nvSpPr>
          <p:cNvPr id="375864" name="Line 56"/>
          <p:cNvSpPr>
            <a:spLocks noChangeShapeType="1"/>
          </p:cNvSpPr>
          <p:nvPr/>
        </p:nvSpPr>
        <p:spPr bwMode="auto">
          <a:xfrm>
            <a:off x="64770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65" name="Line 57"/>
          <p:cNvSpPr>
            <a:spLocks noChangeShapeType="1"/>
          </p:cNvSpPr>
          <p:nvPr/>
        </p:nvSpPr>
        <p:spPr bwMode="auto">
          <a:xfrm flipH="1">
            <a:off x="5257800" y="1905000"/>
            <a:ext cx="0" cy="609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66" name="Line 58"/>
          <p:cNvSpPr>
            <a:spLocks noChangeShapeType="1"/>
          </p:cNvSpPr>
          <p:nvPr/>
        </p:nvSpPr>
        <p:spPr bwMode="auto">
          <a:xfrm>
            <a:off x="5257800" y="2819400"/>
            <a:ext cx="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67" name="Line 59"/>
          <p:cNvSpPr>
            <a:spLocks noChangeShapeType="1"/>
          </p:cNvSpPr>
          <p:nvPr/>
        </p:nvSpPr>
        <p:spPr bwMode="auto">
          <a:xfrm>
            <a:off x="5181600" y="3581400"/>
            <a:ext cx="609600" cy="914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68" name="Line 60"/>
          <p:cNvSpPr>
            <a:spLocks noChangeShapeType="1"/>
          </p:cNvSpPr>
          <p:nvPr/>
        </p:nvSpPr>
        <p:spPr bwMode="auto">
          <a:xfrm flipH="1">
            <a:off x="5410200" y="4800600"/>
            <a:ext cx="228600" cy="914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69" name="Text Box 61"/>
          <p:cNvSpPr txBox="1">
            <a:spLocks noChangeArrowheads="1"/>
          </p:cNvSpPr>
          <p:nvPr/>
        </p:nvSpPr>
        <p:spPr bwMode="auto">
          <a:xfrm>
            <a:off x="5257800" y="4525963"/>
            <a:ext cx="12192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399" dir="189000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latin typeface="Arial" charset="0"/>
                <a:ea typeface="ＭＳ Ｐゴシック" charset="-128"/>
                <a:cs typeface="ＭＳ Ｐゴシック" charset="-128"/>
              </a:rPr>
              <a:t>CONSENSE</a:t>
            </a:r>
          </a:p>
        </p:txBody>
      </p:sp>
      <p:sp>
        <p:nvSpPr>
          <p:cNvPr id="375870" name="Text Box 62"/>
          <p:cNvSpPr txBox="1">
            <a:spLocks noChangeArrowheads="1"/>
          </p:cNvSpPr>
          <p:nvPr/>
        </p:nvSpPr>
        <p:spPr bwMode="auto">
          <a:xfrm>
            <a:off x="974725" y="6072188"/>
            <a:ext cx="8169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>
                <a:solidFill>
                  <a:schemeClr val="tx2"/>
                </a:solidFill>
              </a:rPr>
              <a:t>Phylip programs can be combined in many different ways with one another and with programs that use the same file formats.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762000"/>
          </a:xfrm>
        </p:spPr>
        <p:txBody>
          <a:bodyPr/>
          <a:lstStyle/>
          <a:p>
            <a:pPr algn="l"/>
            <a:r>
              <a:rPr lang="en-US"/>
              <a:t>the gradualist point of view</a:t>
            </a:r>
          </a:p>
        </p:txBody>
      </p:sp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647700" y="838200"/>
            <a:ext cx="7848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Evolution occurs within populations where the fittest organisms have a selective advantage.   Over time the </a:t>
            </a:r>
            <a:r>
              <a:rPr lang="en-US" sz="2000" dirty="0" err="1">
                <a:solidFill>
                  <a:srgbClr val="000000"/>
                </a:solidFill>
              </a:rPr>
              <a:t>advantagous</a:t>
            </a:r>
            <a:r>
              <a:rPr lang="en-US" sz="2000" dirty="0">
                <a:solidFill>
                  <a:srgbClr val="000000"/>
                </a:solidFill>
              </a:rPr>
              <a:t> genes become fixed in a population and the population gradually changes.  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Note: this is not in contradiction to the the theory of neutral evolution.  (which says what ?)</a:t>
            </a: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3048000"/>
            <a:ext cx="9144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Processes that MIGHT go beyond inheritance with variation and selection? </a:t>
            </a:r>
          </a:p>
          <a:p>
            <a:pPr lvl="1">
              <a:buFontTx/>
              <a:buChar char="•"/>
            </a:pPr>
            <a:r>
              <a:rPr lang="en-US" sz="2000" b="0" dirty="0">
                <a:solidFill>
                  <a:srgbClr val="000000"/>
                </a:solidFill>
              </a:rPr>
              <a:t>Horizontal gene transfer and recombination </a:t>
            </a:r>
          </a:p>
          <a:p>
            <a:pPr lvl="1" eaLnBrk="0" hangingPunct="0">
              <a:buFontTx/>
              <a:buChar char="•"/>
            </a:pPr>
            <a:r>
              <a:rPr lang="en-US" sz="2000" b="0" dirty="0" err="1">
                <a:solidFill>
                  <a:srgbClr val="000000"/>
                </a:solidFill>
              </a:rPr>
              <a:t>Polyploidization</a:t>
            </a:r>
            <a:r>
              <a:rPr lang="en-US" sz="2000" b="0" dirty="0">
                <a:solidFill>
                  <a:srgbClr val="000000"/>
                </a:solidFill>
              </a:rPr>
              <a:t> (botany, vertebrate evolution) see </a:t>
            </a:r>
            <a:r>
              <a:rPr lang="en-US" sz="2000" b="0" dirty="0">
                <a:solidFill>
                  <a:srgbClr val="000000"/>
                </a:solidFill>
                <a:hlinkClick r:id="rId3"/>
              </a:rPr>
              <a:t>here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</a:p>
          <a:p>
            <a:pPr lvl="1" eaLnBrk="0" hangingPunct="0">
              <a:buFontTx/>
              <a:buChar char="•"/>
            </a:pPr>
            <a:r>
              <a:rPr lang="en-US" sz="2000" b="0" dirty="0">
                <a:solidFill>
                  <a:srgbClr val="000000"/>
                </a:solidFill>
              </a:rPr>
              <a:t>Fusion and cooperation of organisms (Kefir, lichen, also the eukaryotic cell) </a:t>
            </a:r>
          </a:p>
          <a:p>
            <a:pPr lvl="1" eaLnBrk="0" hangingPunct="0">
              <a:buFontTx/>
              <a:buChar char="•"/>
            </a:pPr>
            <a:r>
              <a:rPr lang="en-US" sz="2000" b="0" dirty="0">
                <a:solidFill>
                  <a:srgbClr val="000000"/>
                </a:solidFill>
              </a:rPr>
              <a:t>Targeted mutations (?), genetic memory (?) (see </a:t>
            </a:r>
            <a:r>
              <a:rPr lang="en-US" sz="2000" b="0" dirty="0">
                <a:solidFill>
                  <a:srgbClr val="000000"/>
                </a:solidFill>
                <a:hlinkClick r:id="rId4"/>
              </a:rPr>
              <a:t>Foster's</a:t>
            </a:r>
            <a:r>
              <a:rPr lang="en-US" sz="2000" b="0" dirty="0">
                <a:solidFill>
                  <a:srgbClr val="000000"/>
                </a:solidFill>
              </a:rPr>
              <a:t> and </a:t>
            </a:r>
            <a:r>
              <a:rPr lang="en-US" sz="2000" b="0" dirty="0">
                <a:solidFill>
                  <a:srgbClr val="000000"/>
                </a:solidFill>
                <a:hlinkClick r:id="rId5"/>
              </a:rPr>
              <a:t>Hall's</a:t>
            </a:r>
            <a:r>
              <a:rPr lang="en-US" sz="2000" b="0" dirty="0">
                <a:solidFill>
                  <a:srgbClr val="000000"/>
                </a:solidFill>
              </a:rPr>
              <a:t> reviews on directed/adaptive mutations; see </a:t>
            </a:r>
            <a:r>
              <a:rPr lang="en-US" sz="2000" b="0" dirty="0">
                <a:solidFill>
                  <a:srgbClr val="000000"/>
                </a:solidFill>
                <a:hlinkClick r:id="rId6"/>
              </a:rPr>
              <a:t>here</a:t>
            </a:r>
            <a:r>
              <a:rPr lang="en-US" sz="2000" b="0" dirty="0">
                <a:solidFill>
                  <a:srgbClr val="000000"/>
                </a:solidFill>
              </a:rPr>
              <a:t> for a counterpoint) </a:t>
            </a:r>
          </a:p>
          <a:p>
            <a:pPr lvl="1" eaLnBrk="0" hangingPunct="0">
              <a:buFontTx/>
              <a:buChar char="•"/>
            </a:pPr>
            <a:r>
              <a:rPr lang="en-US" sz="2000" b="0" dirty="0">
                <a:solidFill>
                  <a:srgbClr val="000000"/>
                </a:solidFill>
              </a:rPr>
              <a:t>Random genetic drift </a:t>
            </a:r>
            <a:r>
              <a:rPr lang="en-US" sz="1600" b="0" dirty="0">
                <a:solidFill>
                  <a:srgbClr val="000000"/>
                </a:solidFill>
              </a:rPr>
              <a:t>(i.e. traits are fixed even though they do not provide an advantage)</a:t>
            </a:r>
            <a:endParaRPr lang="en-US" sz="2000" b="0" dirty="0">
              <a:solidFill>
                <a:srgbClr val="000000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en-US" sz="2000" b="0" dirty="0">
                <a:solidFill>
                  <a:srgbClr val="000000"/>
                </a:solidFill>
                <a:hlinkClick r:id="rId7"/>
              </a:rPr>
              <a:t>Gratuitous complexity</a:t>
            </a:r>
            <a:r>
              <a:rPr lang="en-US" sz="2000" b="0" dirty="0">
                <a:solidFill>
                  <a:srgbClr val="000000"/>
                </a:solidFill>
              </a:rPr>
              <a:t> (introns, split intein)</a:t>
            </a:r>
          </a:p>
          <a:p>
            <a:pPr lvl="1" eaLnBrk="0" hangingPunct="0">
              <a:buFontTx/>
              <a:buChar char="•"/>
            </a:pPr>
            <a:r>
              <a:rPr lang="en-US" sz="2000" b="0" dirty="0">
                <a:solidFill>
                  <a:srgbClr val="000000"/>
                </a:solidFill>
              </a:rPr>
              <a:t>Selfish genes (who/what is the subject of evolution??) </a:t>
            </a:r>
          </a:p>
          <a:p>
            <a:pPr lvl="1" eaLnBrk="0" hangingPunct="0">
              <a:buFontTx/>
              <a:buChar char="•"/>
            </a:pPr>
            <a:r>
              <a:rPr lang="en-US" sz="2000" b="0" dirty="0">
                <a:solidFill>
                  <a:srgbClr val="000000"/>
                </a:solidFill>
              </a:rPr>
              <a:t>Parasitism, altruism, Morons (Gene Transfer Agents)</a:t>
            </a:r>
          </a:p>
          <a:p>
            <a:pPr eaLnBrk="0" hangingPunct="0"/>
            <a:endParaRPr lang="en-US"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9080"/>
            <a:ext cx="8549640" cy="1295400"/>
          </a:xfrm>
        </p:spPr>
        <p:txBody>
          <a:bodyPr/>
          <a:lstStyle/>
          <a:p>
            <a:pPr algn="l"/>
            <a:r>
              <a:rPr lang="en-US"/>
              <a:t>phyml - comments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8818563" cy="441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The old version of </a:t>
            </a:r>
            <a:r>
              <a:rPr lang="en-US" sz="2000" dirty="0" err="1" smtClean="0"/>
              <a:t>phyml</a:t>
            </a:r>
            <a:r>
              <a:rPr lang="en-US" sz="2000" dirty="0" smtClean="0"/>
              <a:t>, under </a:t>
            </a:r>
            <a:r>
              <a:rPr lang="en-US" sz="2000" dirty="0"/>
              <a:t>some circumstances</a:t>
            </a:r>
            <a:r>
              <a:rPr lang="en-US" sz="2000" dirty="0" smtClean="0"/>
              <a:t> calculated the </a:t>
            </a:r>
            <a:r>
              <a:rPr lang="en-US" sz="2000" dirty="0"/>
              <a:t>consensus tree</a:t>
            </a:r>
            <a:r>
              <a:rPr lang="en-US" sz="2000" dirty="0" smtClean="0"/>
              <a:t> wrong</a:t>
            </a:r>
            <a:r>
              <a:rPr lang="en-US" sz="2000" dirty="0"/>
              <a:t>. </a:t>
            </a:r>
            <a:r>
              <a:rPr lang="en-US" sz="2000" dirty="0" smtClean="0"/>
              <a:t> One solution was to </a:t>
            </a:r>
            <a:r>
              <a:rPr lang="en-US" sz="2000" dirty="0"/>
              <a:t>save all the individual trees and to also evaluate them with </a:t>
            </a:r>
            <a:r>
              <a:rPr lang="en-US" sz="2000" i="1" dirty="0" err="1"/>
              <a:t>consense</a:t>
            </a:r>
            <a:r>
              <a:rPr lang="en-US" sz="2000" dirty="0"/>
              <a:t> from the </a:t>
            </a:r>
            <a:r>
              <a:rPr lang="en-US" sz="2000" dirty="0" err="1"/>
              <a:t>phylip</a:t>
            </a:r>
            <a:r>
              <a:rPr lang="en-US" sz="2000" dirty="0"/>
              <a:t> package.  </a:t>
            </a:r>
          </a:p>
          <a:p>
            <a:r>
              <a:rPr lang="en-US" sz="2000" dirty="0"/>
              <a:t>Note:  </a:t>
            </a:r>
            <a:r>
              <a:rPr lang="en-US" sz="2000" dirty="0" err="1"/>
              <a:t>phyml</a:t>
            </a:r>
            <a:r>
              <a:rPr lang="en-US" sz="2000" dirty="0"/>
              <a:t> allows longer names, but </a:t>
            </a:r>
            <a:r>
              <a:rPr lang="en-US" sz="2000" dirty="0" err="1"/>
              <a:t>consense</a:t>
            </a:r>
            <a:r>
              <a:rPr lang="en-US" sz="2000" dirty="0"/>
              <a:t> allows only 10 characters! </a:t>
            </a:r>
          </a:p>
          <a:p>
            <a:endParaRPr lang="en-US" sz="2000" dirty="0"/>
          </a:p>
          <a:p>
            <a:r>
              <a:rPr lang="en-US" sz="2000" dirty="0" err="1"/>
              <a:t>phyml</a:t>
            </a:r>
            <a:r>
              <a:rPr lang="en-US" sz="2000" dirty="0"/>
              <a:t> is fast enough to analyze dataset with hundreds of sequences (in 1990, a maximum likelihood analyses with 12 sequences (no ASRV) took several days). </a:t>
            </a:r>
          </a:p>
          <a:p>
            <a:endParaRPr lang="en-US" sz="2000" dirty="0"/>
          </a:p>
          <a:p>
            <a:r>
              <a:rPr lang="en-US" sz="2000" dirty="0"/>
              <a:t>For moderately sized datasets you can estimate branch support through a bootstrap analysis (it still might run several hours, but compared to </a:t>
            </a:r>
            <a:r>
              <a:rPr lang="en-US" sz="2000" dirty="0" err="1"/>
              <a:t>protml</a:t>
            </a:r>
            <a:r>
              <a:rPr lang="en-US" sz="2000" dirty="0"/>
              <a:t> or PAUP, this is extremely fast).   </a:t>
            </a:r>
          </a:p>
          <a:p>
            <a:endParaRPr lang="en-US" sz="2000" dirty="0"/>
          </a:p>
          <a:p>
            <a:r>
              <a:rPr lang="en-US" sz="2000" dirty="0"/>
              <a:t>The paper describing </a:t>
            </a:r>
            <a:r>
              <a:rPr lang="en-US" sz="2000" dirty="0" err="1"/>
              <a:t>phyml</a:t>
            </a:r>
            <a:r>
              <a:rPr lang="en-US" sz="2000" dirty="0"/>
              <a:t> is </a:t>
            </a:r>
            <a:r>
              <a:rPr lang="en-US" sz="2000" dirty="0">
                <a:hlinkClick r:id="rId3"/>
              </a:rPr>
              <a:t>here</a:t>
            </a:r>
            <a:r>
              <a:rPr lang="en-US" sz="2000" dirty="0"/>
              <a:t>,  </a:t>
            </a:r>
          </a:p>
          <a:p>
            <a:r>
              <a:rPr lang="en-US" sz="2000" dirty="0"/>
              <a:t>a brief interview with the authors is </a:t>
            </a:r>
            <a:r>
              <a:rPr lang="en-US" sz="2000" dirty="0">
                <a:hlinkClick r:id="rId4"/>
              </a:rPr>
              <a:t>here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685800"/>
          </a:xfrm>
        </p:spPr>
        <p:txBody>
          <a:bodyPr/>
          <a:lstStyle/>
          <a:p>
            <a:pPr algn="l"/>
            <a:r>
              <a:rPr lang="en-US" dirty="0" smtClean="0"/>
              <a:t>Old exercises</a:t>
            </a:r>
            <a:r>
              <a:rPr lang="en-US" dirty="0"/>
              <a:t>: </a:t>
            </a:r>
          </a:p>
        </p:txBody>
      </p:sp>
      <p:sp>
        <p:nvSpPr>
          <p:cNvPr id="431107" name="Rectangle 3"/>
          <p:cNvSpPr>
            <a:spLocks noChangeArrowheads="1"/>
          </p:cNvSpPr>
          <p:nvPr/>
        </p:nvSpPr>
        <p:spPr bwMode="auto">
          <a:xfrm>
            <a:off x="228600" y="838200"/>
            <a:ext cx="8401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</a:rPr>
              <a:t>Write a script that determines the number of elements in %ash.</a:t>
            </a:r>
            <a:endParaRPr lang="en-US" sz="1800" b="0" dirty="0"/>
          </a:p>
          <a:p>
            <a:r>
              <a:rPr lang="en-US" sz="1800" b="0" dirty="0"/>
              <a:t>    @keys = </a:t>
            </a:r>
            <a:r>
              <a:rPr lang="en-US" sz="1800" b="0" dirty="0" err="1"/>
              <a:t>keys(%ash</a:t>
            </a:r>
            <a:r>
              <a:rPr lang="en-US" sz="1800" b="0" dirty="0"/>
              <a:t>); #assigns keys to an array</a:t>
            </a:r>
          </a:p>
          <a:p>
            <a:r>
              <a:rPr lang="en-US" sz="1800" b="0" dirty="0"/>
              <a:t>    $number =@keys; # determines number of different keys (uses array in scalar context).</a:t>
            </a:r>
          </a:p>
          <a:p>
            <a:r>
              <a:rPr lang="en-US" sz="1800" b="0" dirty="0"/>
              <a:t>    print "$number \</a:t>
            </a:r>
            <a:r>
              <a:rPr lang="en-US" sz="1800" b="0" dirty="0" err="1"/>
              <a:t>n</a:t>
            </a:r>
            <a:r>
              <a:rPr lang="en-US" sz="1800" b="0" dirty="0"/>
              <a:t>";</a:t>
            </a:r>
            <a:endParaRPr lang="en-US" b="0" dirty="0"/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228600" y="2133600"/>
            <a:ext cx="74374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</a:rPr>
              <a:t>Write a script that prints out a hash sorted on the keys in alphabetical order.</a:t>
            </a:r>
          </a:p>
          <a:p>
            <a:r>
              <a:rPr lang="en-US" sz="1800" b="0" dirty="0"/>
              <a:t>    @</a:t>
            </a:r>
            <a:r>
              <a:rPr lang="en-US" sz="1800" b="0" dirty="0" err="1"/>
              <a:t>gi_names</a:t>
            </a:r>
            <a:r>
              <a:rPr lang="en-US" sz="1800" b="0" dirty="0"/>
              <a:t> = </a:t>
            </a:r>
            <a:r>
              <a:rPr lang="en-US" sz="1800" b="0" dirty="0" err="1"/>
              <a:t>sort(keys(%gi_hash</a:t>
            </a:r>
            <a:r>
              <a:rPr lang="en-US" sz="1800" b="0" dirty="0"/>
              <a:t>)); # sorts key and assigns keys to an array</a:t>
            </a:r>
          </a:p>
          <a:p>
            <a:r>
              <a:rPr lang="en-US" sz="1800" b="0" dirty="0"/>
              <a:t>    </a:t>
            </a:r>
            <a:r>
              <a:rPr lang="en-US" sz="1800" b="0" dirty="0" err="1"/>
              <a:t>foreach</a:t>
            </a:r>
            <a:r>
              <a:rPr lang="en-US" sz="1800" b="0" dirty="0"/>
              <a:t> (@</a:t>
            </a:r>
            <a:r>
              <a:rPr lang="en-US" sz="1800" b="0" dirty="0" err="1"/>
              <a:t>gi_names</a:t>
            </a:r>
            <a:r>
              <a:rPr lang="en-US" sz="1800" b="0" dirty="0"/>
              <a:t>){</a:t>
            </a:r>
          </a:p>
          <a:p>
            <a:r>
              <a:rPr lang="en-US" sz="1800" b="0" dirty="0"/>
              <a:t>        print "$_ occurred $</a:t>
            </a:r>
            <a:r>
              <a:rPr lang="en-US" sz="1800" b="0" dirty="0" err="1"/>
              <a:t>gi_hash</a:t>
            </a:r>
            <a:r>
              <a:rPr lang="en-US" sz="1800" b="0" dirty="0"/>
              <a:t>{$_} times\</a:t>
            </a:r>
            <a:r>
              <a:rPr lang="en-US" sz="1800" b="0" dirty="0" err="1"/>
              <a:t>n</a:t>
            </a:r>
            <a:r>
              <a:rPr lang="en-US" sz="1800" b="0" dirty="0"/>
              <a:t>";</a:t>
            </a:r>
          </a:p>
          <a:p>
            <a:r>
              <a:rPr lang="en-US" sz="1800" b="0" dirty="0"/>
              <a:t>        }</a:t>
            </a:r>
            <a:endParaRPr lang="en-US" b="0" dirty="0"/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228600" y="3810000"/>
            <a:ext cx="4929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</a:rPr>
              <a:t>Remove an entry in a hash (key and value):</a:t>
            </a:r>
            <a:endParaRPr lang="en-US" sz="1800" b="0" dirty="0"/>
          </a:p>
          <a:p>
            <a:r>
              <a:rPr lang="en-US" sz="1800" b="0" dirty="0"/>
              <a:t>    delete $</a:t>
            </a:r>
            <a:r>
              <a:rPr lang="en-US" sz="1800" b="0" dirty="0" err="1"/>
              <a:t>gi_hash{$varaible_denoting_some_key</a:t>
            </a:r>
            <a:r>
              <a:rPr lang="en-US" sz="1800" b="0" dirty="0"/>
              <a:t>};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8768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>
                <a:solidFill>
                  <a:schemeClr val="accent2"/>
                </a:solidFill>
              </a:rPr>
              <a:t>Write a program that it uses hashes to calculates mono-, </a:t>
            </a:r>
            <a:r>
              <a:rPr lang="en-US" sz="1800" b="0" dirty="0" err="1" smtClean="0">
                <a:solidFill>
                  <a:schemeClr val="accent2"/>
                </a:solidFill>
              </a:rPr>
              <a:t>di</a:t>
            </a:r>
            <a:r>
              <a:rPr lang="en-US" sz="1800" b="0" dirty="0" smtClean="0">
                <a:solidFill>
                  <a:schemeClr val="accent2"/>
                </a:solidFill>
              </a:rPr>
              <a:t>-, tri-, and quartet-nucleotide frequencies in a genome.</a:t>
            </a:r>
          </a:p>
          <a:p>
            <a:r>
              <a:rPr lang="en-US" sz="1800" b="0" dirty="0" smtClean="0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en-US" sz="1800" b="0" dirty="0" smtClean="0">
                <a:latin typeface="Arial" charset="0"/>
              </a:rPr>
              <a:t>Carries over to next week</a:t>
            </a:r>
            <a:endParaRPr lang="en-US" sz="1800" b="0" dirty="0"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533400"/>
          </a:xfrm>
        </p:spPr>
        <p:txBody>
          <a:bodyPr/>
          <a:lstStyle/>
          <a:p>
            <a:pPr algn="l"/>
            <a:r>
              <a:rPr lang="en-US" sz="2400"/>
              <a:t>Assignments: </a:t>
            </a:r>
            <a:endParaRPr lang="en-US"/>
          </a:p>
        </p:txBody>
      </p:sp>
      <p:sp>
        <p:nvSpPr>
          <p:cNvPr id="596995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7848600" cy="540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Re-read chapter P16-P18 in the primer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Given a multiple </a:t>
            </a:r>
            <a:r>
              <a:rPr lang="en-US" sz="2000" b="0" dirty="0" err="1" smtClean="0">
                <a:solidFill>
                  <a:srgbClr val="000000"/>
                </a:solidFill>
              </a:rPr>
              <a:t>fasta</a:t>
            </a:r>
            <a:r>
              <a:rPr lang="en-US" sz="2000" b="0" dirty="0" smtClean="0">
                <a:solidFill>
                  <a:srgbClr val="000000"/>
                </a:solidFill>
              </a:rPr>
              <a:t> sequence file*, write a script that for each sequence extract the </a:t>
            </a:r>
            <a:r>
              <a:rPr lang="en-US" sz="2000" b="0" dirty="0" err="1" smtClean="0">
                <a:solidFill>
                  <a:srgbClr val="000000"/>
                </a:solidFill>
              </a:rPr>
              <a:t>gi</a:t>
            </a:r>
            <a:r>
              <a:rPr lang="en-US" sz="2000" b="0" dirty="0" smtClean="0">
                <a:solidFill>
                  <a:srgbClr val="000000"/>
                </a:solidFill>
              </a:rPr>
              <a:t> number and the species name. and rewrites the file so that the annotation line starts with the </a:t>
            </a:r>
            <a:r>
              <a:rPr lang="en-US" sz="2000" b="0" dirty="0" err="1" smtClean="0">
                <a:solidFill>
                  <a:srgbClr val="000000"/>
                </a:solidFill>
              </a:rPr>
              <a:t>gi</a:t>
            </a:r>
            <a:r>
              <a:rPr lang="en-US" sz="2000" b="0" dirty="0" smtClean="0">
                <a:solidFill>
                  <a:srgbClr val="000000"/>
                </a:solidFill>
              </a:rPr>
              <a:t> number, followed by the species/strain name, followed by a space.  (The </a:t>
            </a:r>
            <a:r>
              <a:rPr lang="en-US" sz="2000" b="0" dirty="0" err="1" smtClean="0">
                <a:solidFill>
                  <a:srgbClr val="000000"/>
                </a:solidFill>
              </a:rPr>
              <a:t>gi</a:t>
            </a:r>
            <a:r>
              <a:rPr lang="en-US" sz="2000" b="0" dirty="0" smtClean="0">
                <a:solidFill>
                  <a:srgbClr val="000000"/>
                </a:solidFill>
              </a:rPr>
              <a:t> number and the species name should not be separated by or contain any spaces – replace them by _.  This is useful, because </a:t>
            </a:r>
            <a:r>
              <a:rPr lang="en-US" sz="2000" b="0" dirty="0" err="1" smtClean="0">
                <a:solidFill>
                  <a:srgbClr val="000000"/>
                </a:solidFill>
              </a:rPr>
              <a:t>clustalw</a:t>
            </a:r>
            <a:r>
              <a:rPr lang="en-US" sz="2000" b="0" dirty="0" smtClean="0">
                <a:solidFill>
                  <a:srgbClr val="000000"/>
                </a:solidFill>
              </a:rPr>
              <a:t> will recognize the number and name as handle for the sequence.)      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Work </a:t>
            </a:r>
            <a:r>
              <a:rPr lang="en-US" sz="2000" b="0" dirty="0">
                <a:solidFill>
                  <a:srgbClr val="000000"/>
                </a:solidFill>
              </a:rPr>
              <a:t>on your student </a:t>
            </a:r>
            <a:r>
              <a:rPr lang="en-US" sz="2000" b="0" dirty="0" smtClean="0">
                <a:solidFill>
                  <a:srgbClr val="000000"/>
                </a:solidFill>
              </a:rPr>
              <a:t>project</a:t>
            </a:r>
            <a:endParaRPr lang="en-US" b="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900" b="0" dirty="0" smtClean="0">
                <a:solidFill>
                  <a:srgbClr val="000000"/>
                </a:solidFill>
              </a:rPr>
              <a:t>Assume that the annotation line follows the NCBI convention and begins with the &gt; followed by the </a:t>
            </a:r>
            <a:r>
              <a:rPr lang="en-US" sz="1900" b="0" dirty="0" err="1" smtClean="0">
                <a:solidFill>
                  <a:srgbClr val="000000"/>
                </a:solidFill>
              </a:rPr>
              <a:t>gi</a:t>
            </a:r>
            <a:r>
              <a:rPr lang="en-US" sz="1900" b="0" dirty="0" smtClean="0">
                <a:solidFill>
                  <a:srgbClr val="000000"/>
                </a:solidFill>
              </a:rPr>
              <a:t> number, and ends with the species and strain designation given in []</a:t>
            </a:r>
            <a:br>
              <a:rPr lang="en-US" sz="1900" b="0" dirty="0" smtClean="0">
                <a:solidFill>
                  <a:srgbClr val="000000"/>
                </a:solidFill>
              </a:rPr>
            </a:br>
            <a:r>
              <a:rPr lang="en-US" sz="1900" b="0" dirty="0" smtClean="0">
                <a:solidFill>
                  <a:srgbClr val="000000"/>
                </a:solidFill>
              </a:rPr>
              <a:t>Example:</a:t>
            </a:r>
            <a:r>
              <a:rPr lang="en-US" b="0" dirty="0" smtClean="0">
                <a:solidFill>
                  <a:srgbClr val="000000"/>
                </a:solidFill>
              </a:rPr>
              <a:t/>
            </a:r>
            <a:br>
              <a:rPr lang="en-US" b="0" dirty="0" smtClean="0">
                <a:solidFill>
                  <a:srgbClr val="000000"/>
                </a:solidFill>
              </a:rPr>
            </a:br>
            <a:r>
              <a:rPr lang="en-US" sz="1700" dirty="0" smtClean="0">
                <a:latin typeface="Courier"/>
                <a:cs typeface="Courier"/>
              </a:rPr>
              <a:t>&gt;gi|229240723|ref|ZP_04365119.1| primary </a:t>
            </a:r>
            <a:r>
              <a:rPr lang="en-US" sz="1700" dirty="0" err="1" smtClean="0">
                <a:latin typeface="Courier"/>
                <a:cs typeface="Courier"/>
              </a:rPr>
              <a:t>replicative</a:t>
            </a:r>
            <a:r>
              <a:rPr lang="en-US" sz="1700" dirty="0" smtClean="0">
                <a:latin typeface="Courier"/>
                <a:cs typeface="Courier"/>
              </a:rPr>
              <a:t> DNA </a:t>
            </a:r>
            <a:r>
              <a:rPr lang="en-US" sz="1700" dirty="0" err="1" smtClean="0">
                <a:latin typeface="Courier"/>
                <a:cs typeface="Courier"/>
              </a:rPr>
              <a:t>helicase</a:t>
            </a:r>
            <a:r>
              <a:rPr lang="en-US" sz="1700" dirty="0" smtClean="0">
                <a:latin typeface="Courier"/>
                <a:cs typeface="Courier"/>
              </a:rPr>
              <a:t>; intein [</a:t>
            </a:r>
            <a:r>
              <a:rPr lang="en-US" sz="1700" dirty="0" err="1" smtClean="0">
                <a:latin typeface="Courier"/>
                <a:cs typeface="Courier"/>
              </a:rPr>
              <a:t>Cellulomonas</a:t>
            </a:r>
            <a:r>
              <a:rPr lang="en-US" sz="1700" dirty="0" smtClean="0">
                <a:latin typeface="Courier"/>
                <a:cs typeface="Courier"/>
              </a:rPr>
              <a:t> </a:t>
            </a:r>
            <a:r>
              <a:rPr lang="en-US" sz="1700" dirty="0" err="1" smtClean="0">
                <a:latin typeface="Courier"/>
                <a:cs typeface="Courier"/>
              </a:rPr>
              <a:t>flavigena</a:t>
            </a:r>
            <a:r>
              <a:rPr lang="en-US" sz="1700" dirty="0" smtClean="0">
                <a:latin typeface="Courier"/>
                <a:cs typeface="Courier"/>
              </a:rPr>
              <a:t> DSM 20109]</a:t>
            </a:r>
          </a:p>
          <a:p>
            <a:pPr>
              <a:spcBef>
                <a:spcPct val="50000"/>
              </a:spcBef>
            </a:pPr>
            <a:r>
              <a:rPr lang="en-US" sz="1700" b="0" dirty="0" smtClean="0">
                <a:solidFill>
                  <a:srgbClr val="000000"/>
                </a:solidFill>
                <a:latin typeface="+mn-lt"/>
                <a:cs typeface="Courier"/>
              </a:rPr>
              <a:t>Example multiple sequence file is </a:t>
            </a:r>
            <a:r>
              <a:rPr lang="en-US" sz="1700" b="0" dirty="0" smtClean="0">
                <a:solidFill>
                  <a:srgbClr val="000000"/>
                </a:solidFill>
                <a:latin typeface="+mn-lt"/>
                <a:cs typeface="Courier"/>
                <a:hlinkClick r:id="rId3" action="ppaction://hlinkfile"/>
              </a:rPr>
              <a:t>here</a:t>
            </a:r>
            <a:r>
              <a:rPr lang="en-US" sz="1700" b="0" dirty="0" smtClean="0">
                <a:solidFill>
                  <a:srgbClr val="000000"/>
                </a:solidFill>
                <a:latin typeface="+mn-lt"/>
                <a:cs typeface="Courier"/>
              </a:rPr>
              <a:t>. </a:t>
            </a:r>
            <a:endParaRPr lang="en-US" sz="1700" b="0" dirty="0">
              <a:solidFill>
                <a:srgbClr val="000000"/>
              </a:solidFill>
              <a:latin typeface="+mn-lt"/>
              <a:cs typeface="Couri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3120" y="6427107"/>
            <a:ext cx="2090880" cy="43089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9007" y="896659"/>
            <a:ext cx="2998393" cy="5236653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56090"/>
            <a:ext cx="9698832" cy="30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62" tIns="45482" rIns="90962" bIns="45482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924175" algn="l"/>
                <a:tab pos="1848351" algn="l"/>
                <a:tab pos="2772527" algn="l"/>
                <a:tab pos="3696703" algn="l"/>
                <a:tab pos="4620878" algn="l"/>
                <a:tab pos="5545054" algn="l"/>
                <a:tab pos="6469230" algn="l"/>
                <a:tab pos="7393406" algn="l"/>
                <a:tab pos="8317581" algn="l"/>
                <a:tab pos="9241756" algn="l"/>
                <a:tab pos="10165933" algn="l"/>
              </a:tabLst>
            </a:pPr>
            <a:r>
              <a:rPr lang="en-GB" sz="1400" dirty="0">
                <a:solidFill>
                  <a:srgbClr val="3366FF"/>
                </a:solidFill>
                <a:latin typeface="Arial" charset="0"/>
              </a:rPr>
              <a:t>Copyright © 2007 by the Genetics Society of America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90800" y="6096000"/>
            <a:ext cx="7273728" cy="30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62" tIns="45482" rIns="90962" bIns="45482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924175" algn="l"/>
                <a:tab pos="1848351" algn="l"/>
                <a:tab pos="2772527" algn="l"/>
                <a:tab pos="3696703" algn="l"/>
                <a:tab pos="4620878" algn="l"/>
                <a:tab pos="5545054" algn="l"/>
                <a:tab pos="6469230" algn="l"/>
                <a:tab pos="7393406" algn="l"/>
                <a:tab pos="8317581" algn="l"/>
                <a:tab pos="9241756" algn="l"/>
                <a:tab pos="10165933" algn="l"/>
              </a:tabLst>
            </a:pPr>
            <a:r>
              <a:rPr lang="en-GB" sz="1400" dirty="0">
                <a:latin typeface="Arial" charset="0"/>
              </a:rPr>
              <a:t>Zhang, J. et al. Genetics 1998;149:1615-1625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-685801" y="201375"/>
            <a:ext cx="10217677" cy="31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62" tIns="45482" rIns="90962" bIns="45482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924175" algn="l"/>
                <a:tab pos="1848351" algn="l"/>
                <a:tab pos="2772527" algn="l"/>
                <a:tab pos="3696703" algn="l"/>
                <a:tab pos="4620878" algn="l"/>
                <a:tab pos="5545054" algn="l"/>
                <a:tab pos="6469230" algn="l"/>
                <a:tab pos="7393406" algn="l"/>
                <a:tab pos="8317581" algn="l"/>
                <a:tab pos="9241756" algn="l"/>
                <a:tab pos="10165933" algn="l"/>
              </a:tabLst>
            </a:pPr>
            <a:r>
              <a:rPr lang="en-GB" sz="1400" dirty="0">
                <a:latin typeface="Arial" charset="0"/>
              </a:rPr>
              <a:t>Figure 1. The probability density functions of gamma distributions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6427107"/>
            <a:ext cx="2090880" cy="43089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7713" y="1087026"/>
            <a:ext cx="4922687" cy="4528971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6556090"/>
            <a:ext cx="9698832" cy="30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62" tIns="45482" rIns="90962" bIns="45482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924175" algn="l"/>
                <a:tab pos="1848351" algn="l"/>
                <a:tab pos="2772527" algn="l"/>
                <a:tab pos="3696703" algn="l"/>
                <a:tab pos="4620878" algn="l"/>
                <a:tab pos="5545054" algn="l"/>
                <a:tab pos="6469230" algn="l"/>
                <a:tab pos="7393406" algn="l"/>
                <a:tab pos="8317581" algn="l"/>
                <a:tab pos="9241756" algn="l"/>
                <a:tab pos="10165933" algn="l"/>
              </a:tabLst>
            </a:pPr>
            <a:r>
              <a:rPr lang="en-GB" sz="1400" dirty="0">
                <a:solidFill>
                  <a:srgbClr val="3366FF"/>
                </a:solidFill>
                <a:latin typeface="Arial" charset="0"/>
              </a:rPr>
              <a:t>Copyright © 2007 by the Genetics Society of America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870272" y="5715000"/>
            <a:ext cx="7273728" cy="30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62" tIns="45482" rIns="90962" bIns="45482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924175" algn="l"/>
                <a:tab pos="1848351" algn="l"/>
                <a:tab pos="2772527" algn="l"/>
                <a:tab pos="3696703" algn="l"/>
                <a:tab pos="4620878" algn="l"/>
                <a:tab pos="5545054" algn="l"/>
                <a:tab pos="6469230" algn="l"/>
                <a:tab pos="7393406" algn="l"/>
                <a:tab pos="8317581" algn="l"/>
                <a:tab pos="9241756" algn="l"/>
                <a:tab pos="10165933" algn="l"/>
              </a:tabLst>
            </a:pPr>
            <a:r>
              <a:rPr lang="en-GB" sz="1400" dirty="0">
                <a:latin typeface="Arial" charset="0"/>
              </a:rPr>
              <a:t>Zhang, J. et al. Genetics 1998;149:1615-1625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8992" y="287251"/>
            <a:ext cx="9698832" cy="51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62" tIns="45482" rIns="90962" bIns="45482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924175" algn="l"/>
                <a:tab pos="1848351" algn="l"/>
                <a:tab pos="2772527" algn="l"/>
                <a:tab pos="3696703" algn="l"/>
                <a:tab pos="4620878" algn="l"/>
                <a:tab pos="5545054" algn="l"/>
                <a:tab pos="6469230" algn="l"/>
                <a:tab pos="7393406" algn="l"/>
                <a:tab pos="8317581" algn="l"/>
                <a:tab pos="9241756" algn="l"/>
                <a:tab pos="10165933" algn="l"/>
              </a:tabLst>
            </a:pPr>
            <a:r>
              <a:rPr lang="en-GB" sz="1400" dirty="0">
                <a:latin typeface="Arial" charset="0"/>
              </a:rPr>
              <a:t>Figure 4. Distributions of the {alpha} values of 51 nuclear (solid histograms) and 13 mitochondrial (open histograms) genes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3120" y="6427107"/>
            <a:ext cx="2090880" cy="43089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838200"/>
            <a:ext cx="5356044" cy="495300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4768" y="6428771"/>
            <a:ext cx="9698832" cy="30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62" tIns="45482" rIns="90962" bIns="45482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924175" algn="l"/>
                <a:tab pos="1848351" algn="l"/>
                <a:tab pos="2772527" algn="l"/>
                <a:tab pos="3696703" algn="l"/>
                <a:tab pos="4620878" algn="l"/>
                <a:tab pos="5545054" algn="l"/>
                <a:tab pos="6469230" algn="l"/>
                <a:tab pos="7393406" algn="l"/>
                <a:tab pos="8317581" algn="l"/>
                <a:tab pos="9241756" algn="l"/>
                <a:tab pos="10165933" algn="l"/>
              </a:tabLst>
            </a:pPr>
            <a:r>
              <a:rPr lang="en-GB" sz="1400" dirty="0">
                <a:solidFill>
                  <a:srgbClr val="3366FF"/>
                </a:solidFill>
                <a:latin typeface="Arial" charset="0"/>
              </a:rPr>
              <a:t>Copyright © 2008 by the Genetics Society of America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43000" y="5867400"/>
            <a:ext cx="7273728" cy="30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62" tIns="45482" rIns="90962" bIns="45482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924175" algn="l"/>
                <a:tab pos="1848351" algn="l"/>
                <a:tab pos="2772527" algn="l"/>
                <a:tab pos="3696703" algn="l"/>
                <a:tab pos="4620878" algn="l"/>
                <a:tab pos="5545054" algn="l"/>
                <a:tab pos="6469230" algn="l"/>
                <a:tab pos="7393406" algn="l"/>
                <a:tab pos="8317581" algn="l"/>
                <a:tab pos="9241756" algn="l"/>
                <a:tab pos="10165933" algn="l"/>
              </a:tabLst>
            </a:pPr>
            <a:r>
              <a:rPr lang="en-GB" sz="1400" dirty="0">
                <a:latin typeface="Arial" charset="0"/>
              </a:rPr>
              <a:t>Zhang, J. et al. Genetics 1998;149:1615-1625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04800"/>
            <a:ext cx="8763000" cy="51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62" tIns="45482" rIns="90962" bIns="45482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924175" algn="l"/>
                <a:tab pos="1848351" algn="l"/>
                <a:tab pos="2772527" algn="l"/>
                <a:tab pos="3696703" algn="l"/>
                <a:tab pos="4620878" algn="l"/>
                <a:tab pos="5545054" algn="l"/>
                <a:tab pos="6469230" algn="l"/>
                <a:tab pos="7393406" algn="l"/>
                <a:tab pos="8317581" algn="l"/>
                <a:tab pos="9241756" algn="l"/>
                <a:tab pos="10165933" algn="l"/>
              </a:tabLst>
            </a:pPr>
            <a:r>
              <a:rPr lang="en-GB" sz="1400" dirty="0">
                <a:latin typeface="Arial" charset="0"/>
              </a:rPr>
              <a:t>Figure 3. Correlation between the extent of among-site rate variation CV and the mean substitution rate D (={</a:t>
            </a:r>
            <a:r>
              <a:rPr lang="en-GB" sz="1400" dirty="0" err="1">
                <a:latin typeface="Arial" charset="0"/>
              </a:rPr>
              <a:t>micro}T</a:t>
            </a:r>
            <a:r>
              <a:rPr lang="en-GB" sz="1400" dirty="0">
                <a:latin typeface="Arial" charset="0"/>
              </a:rPr>
              <a:t>) in 51 nuclear genes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086600" y="5029200"/>
          <a:ext cx="1760220" cy="1066800"/>
        </p:xfrm>
        <a:graphic>
          <a:graphicData uri="http://schemas.openxmlformats.org/presentationml/2006/ole">
            <p:oleObj spid="_x0000_s527363" name="Equation" r:id="rId6" imgW="647700" imgH="381000" progId="Equation.3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49640" cy="1295400"/>
          </a:xfrm>
        </p:spPr>
        <p:txBody>
          <a:bodyPr/>
          <a:lstStyle/>
          <a:p>
            <a:pPr algn="l"/>
            <a:r>
              <a:rPr lang="en-US"/>
              <a:t>TreePuzzle ne </a:t>
            </a:r>
            <a:r>
              <a:rPr lang="en-US">
                <a:solidFill>
                  <a:srgbClr val="FF0000"/>
                </a:solidFill>
              </a:rPr>
              <a:t>PUZZLE 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40840"/>
            <a:ext cx="8549640" cy="4663440"/>
          </a:xfrm>
        </p:spPr>
        <p:txBody>
          <a:bodyPr/>
          <a:lstStyle/>
          <a:p>
            <a:pPr>
              <a:buFontTx/>
              <a:buNone/>
            </a:pPr>
            <a:r>
              <a:rPr lang="en-US" sz="2700" dirty="0">
                <a:solidFill>
                  <a:srgbClr val="FF0000"/>
                </a:solidFill>
              </a:rPr>
              <a:t>TREE-PUZZLE</a:t>
            </a:r>
            <a:r>
              <a:rPr lang="en-US" sz="2700" dirty="0"/>
              <a:t> is a very versatile maximum likelihood program that is particularly useful to analyze protein sequences. The program was developed by </a:t>
            </a:r>
            <a:r>
              <a:rPr lang="en-US" sz="2700" dirty="0" err="1"/>
              <a:t>Korbian</a:t>
            </a:r>
            <a:r>
              <a:rPr lang="en-US" sz="2700" dirty="0"/>
              <a:t> </a:t>
            </a:r>
            <a:r>
              <a:rPr lang="en-US" sz="2700" dirty="0" err="1"/>
              <a:t>Strimmer</a:t>
            </a:r>
            <a:r>
              <a:rPr lang="en-US" sz="2700" dirty="0"/>
              <a:t> and </a:t>
            </a:r>
            <a:r>
              <a:rPr lang="en-US" sz="2700" dirty="0" err="1"/>
              <a:t>Arnd</a:t>
            </a:r>
            <a:r>
              <a:rPr lang="en-US" sz="2700" dirty="0"/>
              <a:t> von </a:t>
            </a:r>
            <a:r>
              <a:rPr lang="en-US" sz="2700" dirty="0" err="1"/>
              <a:t>Haseler</a:t>
            </a:r>
            <a:r>
              <a:rPr lang="en-US" sz="2700" dirty="0"/>
              <a:t> (then at the Univ. of Munich) and is maintained by von </a:t>
            </a:r>
            <a:r>
              <a:rPr lang="en-US" sz="2700" dirty="0" err="1"/>
              <a:t>Haseler</a:t>
            </a:r>
            <a:r>
              <a:rPr lang="en-US" sz="2700" dirty="0"/>
              <a:t>, </a:t>
            </a:r>
            <a:r>
              <a:rPr lang="en-US" sz="2700" dirty="0" err="1"/>
              <a:t>Heiko</a:t>
            </a:r>
            <a:r>
              <a:rPr lang="en-US" sz="2700" dirty="0"/>
              <a:t> A. Schmidt, and Martin </a:t>
            </a:r>
            <a:r>
              <a:rPr lang="en-US" sz="2700" dirty="0" err="1"/>
              <a:t>Vingron</a:t>
            </a:r>
            <a:r>
              <a:rPr lang="en-US" sz="2700" dirty="0"/>
              <a:t> </a:t>
            </a:r>
          </a:p>
          <a:p>
            <a:pPr>
              <a:buFontTx/>
              <a:buNone/>
            </a:pPr>
            <a:r>
              <a:rPr lang="en-US" sz="2700" dirty="0"/>
              <a:t>(contacts see </a:t>
            </a:r>
            <a:r>
              <a:rPr lang="en-US" sz="2700" dirty="0">
                <a:hlinkClick r:id="rId3"/>
              </a:rPr>
              <a:t>http://www.tree-puzzle.de/</a:t>
            </a:r>
            <a:r>
              <a:rPr lang="en-US" sz="2700" dirty="0"/>
              <a:t>). </a:t>
            </a:r>
          </a:p>
        </p:txBody>
      </p:sp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5260" y="259080"/>
            <a:ext cx="1140302" cy="117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60" name="Rectangle 12"/>
          <p:cNvSpPr>
            <a:spLocks noGrp="1" noChangeArrowheads="1"/>
          </p:cNvSpPr>
          <p:nvPr>
            <p:ph type="title"/>
          </p:nvPr>
        </p:nvSpPr>
        <p:spPr>
          <a:xfrm>
            <a:off x="251460" y="0"/>
            <a:ext cx="7543800" cy="863600"/>
          </a:xfrm>
        </p:spPr>
        <p:txBody>
          <a:bodyPr/>
          <a:lstStyle/>
          <a:p>
            <a:pPr algn="l"/>
            <a:r>
              <a:rPr lang="en-US" sz="31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TREE-PUZZLE</a:t>
            </a:r>
            <a:endParaRPr lang="en-US" sz="3100" dirty="0"/>
          </a:p>
        </p:txBody>
      </p:sp>
      <p:sp>
        <p:nvSpPr>
          <p:cNvPr id="258061" name="Rectangle 13"/>
          <p:cNvSpPr>
            <a:spLocks noChangeArrowheads="1"/>
          </p:cNvSpPr>
          <p:nvPr/>
        </p:nvSpPr>
        <p:spPr bwMode="auto">
          <a:xfrm>
            <a:off x="0" y="3609128"/>
            <a:ext cx="10058400" cy="5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8062" name="Rectangle 14"/>
          <p:cNvSpPr>
            <a:spLocks noChangeArrowheads="1"/>
          </p:cNvSpPr>
          <p:nvPr/>
        </p:nvSpPr>
        <p:spPr bwMode="auto">
          <a:xfrm>
            <a:off x="502920" y="949960"/>
            <a:ext cx="8641080" cy="536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82" tIns="50941" rIns="101882" bIns="50941">
            <a:prstTxWarp prst="textNoShape">
              <a:avLst/>
            </a:prstTxWarp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sz="2200" b="0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allows fast and accurate estimation of ASRV (through estimating the shape parameter alpha) for both nucleotide and amino acid sequences, </a:t>
            </a:r>
          </a:p>
          <a:p>
            <a:pPr>
              <a:buFontTx/>
              <a:buBlip>
                <a:blip r:embed="rId3"/>
              </a:buBlip>
            </a:pPr>
            <a:r>
              <a:rPr lang="en-US" sz="2000" b="0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It has a “fast” algorithm to calculate trees through quartet puzzling (calculating ml trees for quartets of species and building the multispecies tree from the quartets). </a:t>
            </a:r>
          </a:p>
          <a:p>
            <a:pPr>
              <a:buFontTx/>
              <a:buBlip>
                <a:blip r:embed="rId3"/>
              </a:buBlip>
            </a:pPr>
            <a:r>
              <a:rPr lang="en-US" sz="2000" b="0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The program provides confidence numbers (puzzle support values), which tend to be smaller than bootstrap values (i.e. provide a more conservative estimate), </a:t>
            </a:r>
          </a:p>
          <a:p>
            <a:pPr>
              <a:buFontTx/>
              <a:buBlip>
                <a:blip r:embed="rId3"/>
              </a:buBlip>
            </a:pPr>
            <a:r>
              <a:rPr lang="en-US" sz="2000" b="0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the program calculates branch lengths and likelihood for user defined trees, which is great if you want to compare different tree topologies, or different models using the </a:t>
            </a:r>
            <a:r>
              <a:rPr lang="en-US" sz="2000" dirty="0">
                <a:solidFill>
                  <a:schemeClr val="folHlink"/>
                </a:solidFill>
                <a:latin typeface="Arial" charset="0"/>
                <a:ea typeface="Times New Roman" charset="0"/>
                <a:cs typeface="Times New Roman" charset="0"/>
              </a:rPr>
              <a:t>maximum likelihood ratio test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. </a:t>
            </a:r>
          </a:p>
          <a:p>
            <a:pPr>
              <a:buFontTx/>
              <a:buBlip>
                <a:blip r:embed="rId3"/>
              </a:buBlip>
            </a:pPr>
            <a:r>
              <a:rPr lang="en-US" sz="2000" b="0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Branches which are not significantly supported are collapsed.</a:t>
            </a:r>
          </a:p>
          <a:p>
            <a:pPr>
              <a:buFontTx/>
              <a:buBlip>
                <a:blip r:embed="rId3"/>
              </a:buBlip>
            </a:pPr>
            <a:r>
              <a:rPr lang="en-US" sz="2000" b="0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TREE-PUZZLE runs on "all" platforms</a:t>
            </a:r>
          </a:p>
          <a:p>
            <a:pPr>
              <a:buFontTx/>
              <a:buBlip>
                <a:blip r:embed="rId3"/>
              </a:buBlip>
            </a:pPr>
            <a:r>
              <a:rPr lang="en-US" sz="2000" b="0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TREE-PUZZLE reads PHYLIP format, and communicates with the user in a way similar to the PHYLIP programs. </a:t>
            </a:r>
            <a:br>
              <a:rPr lang="en-US" sz="2000" b="0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en-US" sz="2000" b="0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</a:br>
            <a:endParaRPr lang="en-US" sz="2000" b="0" dirty="0">
              <a:solidFill>
                <a:srgbClr val="000000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2720"/>
            <a:ext cx="8549640" cy="1295400"/>
          </a:xfrm>
        </p:spPr>
        <p:txBody>
          <a:bodyPr/>
          <a:lstStyle/>
          <a:p>
            <a:pPr algn="l"/>
            <a:r>
              <a:rPr lang="en-US" sz="2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Maximum likelihood ratio test</a:t>
            </a:r>
            <a:r>
              <a:rPr lang="en-US" sz="2700" dirty="0">
                <a:solidFill>
                  <a:schemeClr val="tx1"/>
                </a:solidFill>
              </a:rPr>
              <a:t/>
            </a:r>
            <a:br>
              <a:rPr lang="en-US" sz="2700" dirty="0">
                <a:solidFill>
                  <a:schemeClr val="tx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335280" y="949960"/>
            <a:ext cx="8801100" cy="533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Arial" charset="0"/>
              </a:rPr>
              <a:t>If you want to compare two models of evolution (this includes the tree) given a data set, you can utilize the so-called maximum likelihood ratio test.  </a:t>
            </a:r>
          </a:p>
          <a:p>
            <a:pPr eaLnBrk="0" hangingPunct="0"/>
            <a:r>
              <a:rPr lang="en-US" sz="2000" b="0" dirty="0">
                <a:latin typeface="Arial" charset="0"/>
              </a:rPr>
              <a:t>If L</a:t>
            </a:r>
            <a:r>
              <a:rPr lang="en-US" sz="2000" b="0" baseline="-30000" dirty="0">
                <a:latin typeface="Arial" charset="0"/>
              </a:rPr>
              <a:t>1</a:t>
            </a:r>
            <a:r>
              <a:rPr lang="en-US" sz="2000" b="0" dirty="0">
                <a:latin typeface="Arial" charset="0"/>
              </a:rPr>
              <a:t> and L</a:t>
            </a:r>
            <a:r>
              <a:rPr lang="en-US" sz="2000" b="0" baseline="-30000" dirty="0">
                <a:latin typeface="Arial" charset="0"/>
              </a:rPr>
              <a:t>2</a:t>
            </a:r>
            <a:r>
              <a:rPr lang="en-US" sz="2000" b="0" dirty="0">
                <a:latin typeface="Arial" charset="0"/>
              </a:rPr>
              <a:t> are the likelihoods of the two models, </a:t>
            </a:r>
            <a:r>
              <a:rPr lang="en-US" sz="2000" b="0" dirty="0" err="1">
                <a:latin typeface="Arial" charset="0"/>
              </a:rPr>
              <a:t>d</a:t>
            </a:r>
            <a:r>
              <a:rPr lang="en-US" sz="2000" b="0" dirty="0">
                <a:latin typeface="Arial" charset="0"/>
              </a:rPr>
              <a:t> =2(logL</a:t>
            </a:r>
            <a:r>
              <a:rPr lang="en-US" sz="2000" b="0" baseline="-30000" dirty="0">
                <a:latin typeface="Arial" charset="0"/>
              </a:rPr>
              <a:t>1</a:t>
            </a:r>
            <a:r>
              <a:rPr lang="en-US" sz="2000" b="0" dirty="0">
                <a:latin typeface="Arial" charset="0"/>
              </a:rPr>
              <a:t>-logL</a:t>
            </a:r>
            <a:r>
              <a:rPr lang="en-US" sz="2000" b="0" baseline="-30000" dirty="0">
                <a:latin typeface="Arial" charset="0"/>
              </a:rPr>
              <a:t>2</a:t>
            </a:r>
            <a:r>
              <a:rPr lang="en-US" sz="2000" b="0" dirty="0">
                <a:latin typeface="Arial" charset="0"/>
              </a:rPr>
              <a:t>) approximately follows a Chi square distribution with </a:t>
            </a:r>
            <a:r>
              <a:rPr lang="en-US" sz="2000" b="0" dirty="0" err="1">
                <a:latin typeface="Arial" charset="0"/>
              </a:rPr>
              <a:t>n</a:t>
            </a:r>
            <a:r>
              <a:rPr lang="en-US" sz="2000" b="0" dirty="0">
                <a:latin typeface="Arial" charset="0"/>
              </a:rPr>
              <a:t> degrees of freedom. Usually </a:t>
            </a:r>
            <a:r>
              <a:rPr lang="en-US" sz="2000" b="0" dirty="0" err="1">
                <a:latin typeface="Arial" charset="0"/>
              </a:rPr>
              <a:t>n</a:t>
            </a:r>
            <a:r>
              <a:rPr lang="en-US" sz="2000" b="0" dirty="0">
                <a:latin typeface="Arial" charset="0"/>
              </a:rPr>
              <a:t> is the difference in model parameters. I.e., how many parameters are used to describe the substitution process and the tree. In particular </a:t>
            </a:r>
            <a:r>
              <a:rPr lang="en-US" sz="2000" b="0" dirty="0" err="1">
                <a:latin typeface="Arial" charset="0"/>
              </a:rPr>
              <a:t>n</a:t>
            </a:r>
            <a:r>
              <a:rPr lang="en-US" sz="2000" b="0" dirty="0">
                <a:latin typeface="Arial" charset="0"/>
              </a:rPr>
              <a:t> can be the difference in branches between two trees (one tree is more resolved than the other). </a:t>
            </a:r>
          </a:p>
          <a:p>
            <a:pPr eaLnBrk="0" hangingPunct="0"/>
            <a:r>
              <a:rPr lang="en-US" sz="2000" b="0" dirty="0">
                <a:latin typeface="Arial" charset="0"/>
              </a:rPr>
              <a:t>In principle, this test can only be applied if on model is a more refined version of the other. In the particular case, when you compare two trees, one calculated without assuming a </a:t>
            </a:r>
            <a:r>
              <a:rPr lang="en-US" sz="2000" b="0" dirty="0">
                <a:solidFill>
                  <a:schemeClr val="hlink"/>
                </a:solidFill>
                <a:latin typeface="Arial" charset="0"/>
              </a:rPr>
              <a:t>clock</a:t>
            </a:r>
            <a:r>
              <a:rPr lang="en-US" sz="2000" b="0" dirty="0">
                <a:latin typeface="Arial" charset="0"/>
              </a:rPr>
              <a:t>, the other assuming a clock, the degrees of freedom are the number of OTUs – 2  (as all sequences end up in the present at the same level, their branches cannot be freely chosen) . </a:t>
            </a:r>
          </a:p>
          <a:p>
            <a:pPr eaLnBrk="0" hangingPunct="0"/>
            <a:endParaRPr lang="en-US" sz="2000" b="0" dirty="0">
              <a:latin typeface="Arial" charset="0"/>
              <a:ea typeface="Arial" charset="0"/>
              <a:cs typeface="Arial" charset="0"/>
            </a:endParaRPr>
          </a:p>
          <a:p>
            <a:pPr eaLnBrk="0" hangingPunct="0"/>
            <a:r>
              <a:rPr lang="en-US" sz="2000" b="0" dirty="0">
                <a:latin typeface="Arial" charset="0"/>
                <a:ea typeface="Arial" charset="0"/>
                <a:cs typeface="Arial" charset="0"/>
              </a:rPr>
              <a:t>To calculate the probability you can use the </a:t>
            </a:r>
            <a:r>
              <a:rPr lang="en-US" sz="2000" b="0" dirty="0">
                <a:latin typeface="Arial" charset="0"/>
                <a:ea typeface="Arial" charset="0"/>
                <a:cs typeface="Arial" charset="0"/>
                <a:hlinkClick r:id="rId4"/>
              </a:rPr>
              <a:t>CHISQUARE calculator </a:t>
            </a:r>
            <a:r>
              <a:rPr lang="en-US" sz="2000" b="0" dirty="0">
                <a:latin typeface="Arial" charset="0"/>
                <a:ea typeface="Arial" charset="0"/>
                <a:cs typeface="Arial" charset="0"/>
              </a:rPr>
              <a:t>for windows available from Paul Lewis. </a:t>
            </a:r>
            <a:endParaRPr lang="en-US" sz="2000" b="0" dirty="0">
              <a:latin typeface="Arial" charset="0"/>
            </a:endParaRPr>
          </a:p>
          <a:p>
            <a:pPr eaLnBrk="0" hangingPunct="0"/>
            <a:endParaRPr lang="en-US" sz="20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C04AA"/>
    </a:dk2>
    <a:lt2>
      <a:srgbClr val="FFFF00"/>
    </a:lt2>
    <a:accent1>
      <a:srgbClr val="CCFFFF"/>
    </a:accent1>
    <a:accent2>
      <a:srgbClr val="3333CC"/>
    </a:accent2>
    <a:accent3>
      <a:srgbClr val="AAAAD2"/>
    </a:accent3>
    <a:accent4>
      <a:srgbClr val="DADA00"/>
    </a:accent4>
    <a:accent5>
      <a:srgbClr val="E2FFFF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C04AA"/>
    </a:dk2>
    <a:lt2>
      <a:srgbClr val="FFFF00"/>
    </a:lt2>
    <a:accent1>
      <a:srgbClr val="CCFFFF"/>
    </a:accent1>
    <a:accent2>
      <a:srgbClr val="3333CC"/>
    </a:accent2>
    <a:accent3>
      <a:srgbClr val="AAAAD2"/>
    </a:accent3>
    <a:accent4>
      <a:srgbClr val="DADA00"/>
    </a:accent4>
    <a:accent5>
      <a:srgbClr val="E2FFFF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C04AA"/>
    </a:dk2>
    <a:lt2>
      <a:srgbClr val="FFFF00"/>
    </a:lt2>
    <a:accent1>
      <a:srgbClr val="CCFFFF"/>
    </a:accent1>
    <a:accent2>
      <a:srgbClr val="3333CC"/>
    </a:accent2>
    <a:accent3>
      <a:srgbClr val="AAAAD2"/>
    </a:accent3>
    <a:accent4>
      <a:srgbClr val="DADA00"/>
    </a:accent4>
    <a:accent5>
      <a:srgbClr val="E2FFFF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C04AA"/>
    </a:dk2>
    <a:lt2>
      <a:srgbClr val="FFFF00"/>
    </a:lt2>
    <a:accent1>
      <a:srgbClr val="CCFFFF"/>
    </a:accent1>
    <a:accent2>
      <a:srgbClr val="3333CC"/>
    </a:accent2>
    <a:accent3>
      <a:srgbClr val="AAAAD2"/>
    </a:accent3>
    <a:accent4>
      <a:srgbClr val="DADA00"/>
    </a:accent4>
    <a:accent5>
      <a:srgbClr val="E2FFFF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C04AA"/>
    </a:dk2>
    <a:lt2>
      <a:srgbClr val="FFFF00"/>
    </a:lt2>
    <a:accent1>
      <a:srgbClr val="CCFFFF"/>
    </a:accent1>
    <a:accent2>
      <a:srgbClr val="3333CC"/>
    </a:accent2>
    <a:accent3>
      <a:srgbClr val="AAAAD2"/>
    </a:accent3>
    <a:accent4>
      <a:srgbClr val="DADA00"/>
    </a:accent4>
    <a:accent5>
      <a:srgbClr val="E2FFFF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C04AA"/>
    </a:dk2>
    <a:lt2>
      <a:srgbClr val="FFFF00"/>
    </a:lt2>
    <a:accent1>
      <a:srgbClr val="CCFFFF"/>
    </a:accent1>
    <a:accent2>
      <a:srgbClr val="3333CC"/>
    </a:accent2>
    <a:accent3>
      <a:srgbClr val="AAAAD2"/>
    </a:accent3>
    <a:accent4>
      <a:srgbClr val="DADA00"/>
    </a:accent4>
    <a:accent5>
      <a:srgbClr val="E2FFFF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3304</Words>
  <Application>Microsoft Macintosh PowerPoint</Application>
  <PresentationFormat>On-screen Show (4:3)</PresentationFormat>
  <Paragraphs>316</Paragraphs>
  <Slides>31</Slides>
  <Notes>28</Notes>
  <HiddenSlides>0</HiddenSlides>
  <MMClips>0</MMClips>
  <ScaleCrop>false</ScaleCrop>
  <HeadingPairs>
    <vt:vector size="6" baseType="variant">
      <vt:variant>
        <vt:lpstr>Design Template</vt:lpstr>
      </vt:variant>
      <vt:variant>
        <vt:i4>8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Default Design</vt:lpstr>
      <vt:lpstr>Blank Presentation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Equation</vt:lpstr>
      <vt:lpstr>Microsoft Equation</vt:lpstr>
      <vt:lpstr>Image</vt:lpstr>
      <vt:lpstr>MCB 5472</vt:lpstr>
      <vt:lpstr>phyml </vt:lpstr>
      <vt:lpstr>phyml - comments</vt:lpstr>
      <vt:lpstr>Slide 4</vt:lpstr>
      <vt:lpstr>Slide 5</vt:lpstr>
      <vt:lpstr>Slide 6</vt:lpstr>
      <vt:lpstr>TreePuzzle ne PUZZLE </vt:lpstr>
      <vt:lpstr>TREE-PUZZLE</vt:lpstr>
      <vt:lpstr>Maximum likelihood ratio test </vt:lpstr>
      <vt:lpstr>Slide 10</vt:lpstr>
      <vt:lpstr>TREE-PUZZLE – PROBLEMS/DRAWBACKS</vt:lpstr>
      <vt:lpstr>Slide 12</vt:lpstr>
      <vt:lpstr>Bayes’ Theorem</vt:lpstr>
      <vt:lpstr>Slide 14</vt:lpstr>
      <vt:lpstr>Slide 15</vt:lpstr>
      <vt:lpstr>Slide 16</vt:lpstr>
      <vt:lpstr>Slide 17</vt:lpstr>
      <vt:lpstr>Slide 18</vt:lpstr>
      <vt:lpstr>Slide 19</vt:lpstr>
      <vt:lpstr>Nexus files: </vt:lpstr>
      <vt:lpstr>sample DNA file</vt:lpstr>
      <vt:lpstr>sample aa file</vt:lpstr>
      <vt:lpstr>More information on Nexus files and PAUP and MrBayes commands are in the respective manuals:  </vt:lpstr>
      <vt:lpstr>sites model in MrBayes</vt:lpstr>
      <vt:lpstr>Slide 25</vt:lpstr>
      <vt:lpstr>Slide 26</vt:lpstr>
      <vt:lpstr>Slide 27</vt:lpstr>
      <vt:lpstr>Slide 28</vt:lpstr>
      <vt:lpstr>the gradualist point of view</vt:lpstr>
      <vt:lpstr>Old exercises: </vt:lpstr>
      <vt:lpstr>Assignments: 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MCB 5472</dc:title>
  <dc:subject/>
  <dc:creator>jpgpgarten</dc:creator>
  <cp:keywords/>
  <dc:description/>
  <cp:lastModifiedBy>J. Peter Gogarten</cp:lastModifiedBy>
  <cp:revision>55</cp:revision>
  <cp:lastPrinted>2008-03-17T16:19:08Z</cp:lastPrinted>
  <dcterms:created xsi:type="dcterms:W3CDTF">2010-03-22T23:10:59Z</dcterms:created>
  <dcterms:modified xsi:type="dcterms:W3CDTF">2010-03-22T23:33:09Z</dcterms:modified>
  <cp:category/>
</cp:coreProperties>
</file>