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theme/themeOverride5.xml" ContentType="application/vnd.openxmlformats-officedocument.themeOverr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theme/themeOverride4.xml" ContentType="application/vnd.openxmlformats-officedocument.themeOverr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heme/themeOverride6.xml" ContentType="application/vnd.openxmlformats-officedocument.themeOverr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31.xml" ContentType="application/vnd.openxmlformats-officedocument.presentationml.slide+xml"/>
  <Default Extension="vml" ContentType="application/vnd.openxmlformats-officedocument.vmlDrawing"/>
  <Override PartName="/ppt/slideLayouts/slideLayout15.xml" ContentType="application/vnd.openxmlformats-officedocument.presentationml.slideLayout+xml"/>
  <Override PartName="/ppt/embeddings/oleObject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heme/themeOverride7.xml" ContentType="application/vnd.openxmlformats-officedocument.themeOverr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Masters/slideMaster5.xml" ContentType="application/vnd.openxmlformats-officedocument.presentationml.slideMaster+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Layouts/slideLayout16.xml" ContentType="application/vnd.openxmlformats-officedocument.presentationml.slideLayout+xml"/>
  <Override PartName="/ppt/slides/slide29.xml" ContentType="application/vnd.openxmlformats-officedocument.presentationml.slide+xml"/>
  <Override PartName="/ppt/embeddings/oleObject4.bin" ContentType="application/vnd.openxmlformats-officedocument.oleObject"/>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heme/themeOverride8.xml" ContentType="application/vnd.openxmlformats-officedocument.themeOverr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Override PartName="/ppt/theme/themeOverride3.xml" ContentType="application/vnd.openxmlformats-officedocument.themeOverr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5" r:id="rId4"/>
    <p:sldMasterId id="2147483669" r:id="rId5"/>
  </p:sldMasterIdLst>
  <p:notesMasterIdLst>
    <p:notesMasterId r:id="rId57"/>
  </p:notesMasterIdLst>
  <p:sldIdLst>
    <p:sldId id="258" r:id="rId6"/>
    <p:sldId id="257" r:id="rId7"/>
    <p:sldId id="294" r:id="rId8"/>
    <p:sldId id="295"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4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F0666-D8E8-034B-ADE1-BBC9D0E66B28}" type="datetimeFigureOut">
              <a:rPr lang="en-US" smtClean="0"/>
              <a:t>3/28/10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91F26-C20E-B149-A0A5-C96B1230DF5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47711-48D8-7743-81C2-61B66D2E7F55}" type="slidenum">
              <a:rPr lang="en-US"/>
              <a:pPr/>
              <a:t>1</a:t>
            </a:fld>
            <a:endParaRPr lang="en-US"/>
          </a:p>
        </p:txBody>
      </p:sp>
      <p:sp>
        <p:nvSpPr>
          <p:cNvPr id="73730" name="Rectangle 2"/>
          <p:cNvSpPr>
            <a:spLocks noGrp="1" noRot="1" noChangeAspect="1" noChangeArrowheads="1" noTextEdit="1"/>
          </p:cNvSpPr>
          <p:nvPr>
            <p:ph type="sldImg"/>
          </p:nvPr>
        </p:nvSpPr>
        <p:spPr>
          <a:xfrm>
            <a:off x="1106488" y="652463"/>
            <a:ext cx="4645025" cy="3484562"/>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9B013-DD6A-A647-BF87-873164D29962}" type="slidenum">
              <a:rPr lang="en-US">
                <a:solidFill>
                  <a:prstClr val="black"/>
                </a:solidFill>
              </a:rPr>
              <a:pPr/>
              <a:t>11</a:t>
            </a:fld>
            <a:endParaRPr lang="en-US">
              <a:solidFill>
                <a:prstClr val="black"/>
              </a:solidFill>
            </a:endParaRPr>
          </a:p>
        </p:txBody>
      </p:sp>
      <p:sp>
        <p:nvSpPr>
          <p:cNvPr id="808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90468-FCF9-BC4E-A15A-87BC14A4607A}" type="slidenum">
              <a:rPr lang="en-US">
                <a:solidFill>
                  <a:prstClr val="black"/>
                </a:solidFill>
              </a:rPr>
              <a:pPr/>
              <a:t>12</a:t>
            </a:fld>
            <a:endParaRPr lang="en-US">
              <a:solidFill>
                <a:prstClr val="black"/>
              </a:solidFill>
            </a:endParaRPr>
          </a:p>
        </p:txBody>
      </p:sp>
      <p:sp>
        <p:nvSpPr>
          <p:cNvPr id="829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AA189-3E28-6244-AA2A-44AAAB2E254D}" type="slidenum">
              <a:rPr lang="en-US">
                <a:solidFill>
                  <a:prstClr val="black"/>
                </a:solidFill>
              </a:rPr>
              <a:pPr/>
              <a:t>13</a:t>
            </a:fld>
            <a:endParaRPr lang="en-US">
              <a:solidFill>
                <a:prstClr val="black"/>
              </a:solidFill>
            </a:endParaRPr>
          </a:p>
        </p:txBody>
      </p:sp>
      <p:sp>
        <p:nvSpPr>
          <p:cNvPr id="849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1D17D-34A3-5242-9E7F-9E13651C6E1D}" type="slidenum">
              <a:rPr lang="en-US">
                <a:solidFill>
                  <a:prstClr val="black"/>
                </a:solidFill>
              </a:rPr>
              <a:pPr/>
              <a:t>14</a:t>
            </a:fld>
            <a:endParaRPr lang="en-US">
              <a:solidFill>
                <a:prstClr val="black"/>
              </a:solidFill>
            </a:endParaRPr>
          </a:p>
        </p:txBody>
      </p:sp>
      <p:sp>
        <p:nvSpPr>
          <p:cNvPr id="870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D9AA-4EB6-1F42-B096-D5DF9FA23FEC}" type="slidenum">
              <a:rPr lang="en-US">
                <a:solidFill>
                  <a:prstClr val="black"/>
                </a:solidFill>
              </a:rPr>
              <a:pPr/>
              <a:t>15</a:t>
            </a:fld>
            <a:endParaRPr lang="en-US">
              <a:solidFill>
                <a:prstClr val="black"/>
              </a:solidFill>
            </a:endParaRPr>
          </a:p>
        </p:txBody>
      </p:sp>
      <p:sp>
        <p:nvSpPr>
          <p:cNvPr id="534530" name="Rectangle 2"/>
          <p:cNvSpPr>
            <a:spLocks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BF497-59E1-6F4A-A4BF-0D46CF51A7CB}" type="slidenum">
              <a:rPr lang="en-US">
                <a:solidFill>
                  <a:prstClr val="black"/>
                </a:solidFill>
              </a:rPr>
              <a:pPr/>
              <a:t>16</a:t>
            </a:fld>
            <a:endParaRPr lang="en-US">
              <a:solidFill>
                <a:prstClr val="black"/>
              </a:solidFill>
            </a:endParaRPr>
          </a:p>
        </p:txBody>
      </p:sp>
      <p:sp>
        <p:nvSpPr>
          <p:cNvPr id="535554" name="Rectangle 2"/>
          <p:cNvSpPr>
            <a:spLocks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09BE3-F871-7749-93F7-8AA7FABC8599}" type="slidenum">
              <a:rPr lang="en-US">
                <a:solidFill>
                  <a:prstClr val="black"/>
                </a:solidFill>
              </a:rPr>
              <a:pPr/>
              <a:t>17</a:t>
            </a:fld>
            <a:endParaRPr lang="en-US">
              <a:solidFill>
                <a:prstClr val="black"/>
              </a:solidFill>
            </a:endParaRPr>
          </a:p>
        </p:txBody>
      </p:sp>
      <p:sp>
        <p:nvSpPr>
          <p:cNvPr id="536578" name="Rectangle 2"/>
          <p:cNvSpPr>
            <a:spLocks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A8E85-11BC-9741-AC7F-940E43C9014D}" type="slidenum">
              <a:rPr lang="en-US">
                <a:solidFill>
                  <a:prstClr val="black"/>
                </a:solidFill>
              </a:rPr>
              <a:pPr/>
              <a:t>18</a:t>
            </a:fld>
            <a:endParaRPr lang="en-US">
              <a:solidFill>
                <a:prstClr val="black"/>
              </a:solidFill>
            </a:endParaRPr>
          </a:p>
        </p:txBody>
      </p:sp>
      <p:sp>
        <p:nvSpPr>
          <p:cNvPr id="537602" name="Rectangle 2"/>
          <p:cNvSpPr>
            <a:spLocks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7375C-3F3D-E449-9215-B5180CECF433}" type="slidenum">
              <a:rPr lang="en-US">
                <a:solidFill>
                  <a:prstClr val="black"/>
                </a:solidFill>
              </a:rPr>
              <a:pPr/>
              <a:t>19</a:t>
            </a:fld>
            <a:endParaRPr lang="en-US">
              <a:solidFill>
                <a:prstClr val="black"/>
              </a:solidFill>
            </a:endParaRPr>
          </a:p>
        </p:txBody>
      </p:sp>
      <p:sp>
        <p:nvSpPr>
          <p:cNvPr id="471042" name="Rectangle 2"/>
          <p:cNvSpPr>
            <a:spLocks noChangeArrowheads="1" noTextEdit="1"/>
          </p:cNvSpPr>
          <p:nvPr>
            <p:ph type="sldImg"/>
          </p:nvPr>
        </p:nvSpPr>
        <p:spPr bwMode="auto">
          <a:xfrm>
            <a:off x="2122715" y="686594"/>
            <a:ext cx="2612571" cy="3429000"/>
          </a:xfrm>
          <a:prstGeom prst="rect">
            <a:avLst/>
          </a:prstGeom>
          <a:solidFill>
            <a:srgbClr val="FFFFFF"/>
          </a:solidFill>
          <a:ln>
            <a:solidFill>
              <a:srgbClr val="000000"/>
            </a:solidFill>
            <a:miter lim="800000"/>
            <a:headEnd/>
            <a:tailEnd/>
          </a:ln>
        </p:spPr>
      </p:sp>
      <p:sp>
        <p:nvSpPr>
          <p:cNvPr id="471043" name="Rectangle 3"/>
          <p:cNvSpPr>
            <a:spLocks noChangeArrowheads="1"/>
          </p:cNvSpPr>
          <p:nvPr>
            <p:ph type="body" idx="1"/>
          </p:nvPr>
        </p:nvSpPr>
        <p:spPr bwMode="auto">
          <a:xfrm>
            <a:off x="686028" y="4343798"/>
            <a:ext cx="5485946" cy="4113609"/>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69A7F-E0C8-5941-B3DB-FA0AC9E214F3}" type="slidenum">
              <a:rPr lang="en-US">
                <a:solidFill>
                  <a:prstClr val="black"/>
                </a:solidFill>
              </a:rPr>
              <a:pPr/>
              <a:t>20</a:t>
            </a:fld>
            <a:endParaRPr lang="en-US">
              <a:solidFill>
                <a:prstClr val="black"/>
              </a:solidFill>
            </a:endParaRPr>
          </a:p>
        </p:txBody>
      </p:sp>
      <p:sp>
        <p:nvSpPr>
          <p:cNvPr id="473090"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73091" name="Rectangle 3"/>
          <p:cNvSpPr>
            <a:spLocks noChangeArrowheads="1"/>
          </p:cNvSpPr>
          <p:nvPr>
            <p:ph type="body" idx="1"/>
          </p:nvPr>
        </p:nvSpPr>
        <p:spPr bwMode="auto">
          <a:xfrm>
            <a:off x="686028" y="4343798"/>
            <a:ext cx="5485946" cy="4113609"/>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56D62-0714-4445-89BD-91ADE6F865E6}" type="slidenum">
              <a:rPr lang="en-US">
                <a:solidFill>
                  <a:prstClr val="black"/>
                </a:solidFill>
              </a:rPr>
              <a:pPr/>
              <a:t>3</a:t>
            </a:fld>
            <a:endParaRPr lang="en-US">
              <a:solidFill>
                <a:prstClr val="black"/>
              </a:solidFill>
            </a:endParaRPr>
          </a:p>
        </p:txBody>
      </p:sp>
      <p:sp>
        <p:nvSpPr>
          <p:cNvPr id="598018" name="Rectangle 2"/>
          <p:cNvSpPr>
            <a:spLocks noGrp="1" noRot="1" noChangeAspect="1" noChangeArrowheads="1"/>
          </p:cNvSpPr>
          <p:nvPr>
            <p:ph type="sldImg"/>
          </p:nvPr>
        </p:nvSpPr>
        <p:spPr bwMode="auto">
          <a:xfrm>
            <a:off x="1106488" y="652463"/>
            <a:ext cx="4645025" cy="3484562"/>
          </a:xfrm>
          <a:prstGeom prst="rect">
            <a:avLst/>
          </a:prstGeom>
          <a:solidFill>
            <a:srgbClr val="FFFFFF"/>
          </a:solidFill>
          <a:ln>
            <a:solidFill>
              <a:srgbClr val="000000"/>
            </a:solidFill>
            <a:miter lim="800000"/>
            <a:headEnd/>
            <a:tailEnd/>
          </a:ln>
        </p:spPr>
      </p:sp>
      <p:sp>
        <p:nvSpPr>
          <p:cNvPr id="598019" name="Rectangle 3"/>
          <p:cNvSpPr>
            <a:spLocks noGrp="1" noChangeArrowheads="1"/>
          </p:cNvSpPr>
          <p:nvPr>
            <p:ph type="body" idx="1"/>
          </p:nvPr>
        </p:nvSpPr>
        <p:spPr bwMode="auto">
          <a:xfrm>
            <a:off x="928688" y="4353719"/>
            <a:ext cx="5000625" cy="413742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B547F-F5E2-2E4D-8F43-FE4029C9FB3D}" type="slidenum">
              <a:rPr lang="en-US">
                <a:solidFill>
                  <a:prstClr val="black"/>
                </a:solidFill>
              </a:rPr>
              <a:pPr/>
              <a:t>21</a:t>
            </a:fld>
            <a:endParaRPr lang="en-US">
              <a:solidFill>
                <a:prstClr val="black"/>
              </a:solidFill>
            </a:endParaRPr>
          </a:p>
        </p:txBody>
      </p:sp>
      <p:sp>
        <p:nvSpPr>
          <p:cNvPr id="538626" name="Rectangle 2"/>
          <p:cNvSpPr>
            <a:spLocks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BF34B-334A-3342-816E-30111461F107}" type="slidenum">
              <a:rPr lang="en-US">
                <a:solidFill>
                  <a:prstClr val="black"/>
                </a:solidFill>
              </a:rPr>
              <a:pPr/>
              <a:t>22</a:t>
            </a:fld>
            <a:endParaRPr lang="en-US">
              <a:solidFill>
                <a:prstClr val="black"/>
              </a:solidFill>
            </a:endParaRPr>
          </a:p>
        </p:txBody>
      </p:sp>
      <p:sp>
        <p:nvSpPr>
          <p:cNvPr id="476162"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76163" name="Rectangle 3"/>
          <p:cNvSpPr>
            <a:spLocks noChangeArrowheads="1"/>
          </p:cNvSpPr>
          <p:nvPr>
            <p:ph type="body" idx="1"/>
          </p:nvPr>
        </p:nvSpPr>
        <p:spPr bwMode="auto">
          <a:xfrm>
            <a:off x="686028" y="4343798"/>
            <a:ext cx="5485946" cy="4113609"/>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1A208-8522-C748-8251-D4C0D86B8EAA}" type="slidenum">
              <a:rPr lang="en-US">
                <a:solidFill>
                  <a:prstClr val="black"/>
                </a:solidFill>
              </a:rPr>
              <a:pPr/>
              <a:t>23</a:t>
            </a:fld>
            <a:endParaRPr lang="en-US">
              <a:solidFill>
                <a:prstClr val="black"/>
              </a:solidFill>
            </a:endParaRPr>
          </a:p>
        </p:txBody>
      </p:sp>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D95CF-50E2-7540-B412-8D52F3C879CA}" type="slidenum">
              <a:rPr lang="en-US">
                <a:solidFill>
                  <a:prstClr val="black"/>
                </a:solidFill>
              </a:rPr>
              <a:pPr/>
              <a:t>24</a:t>
            </a:fld>
            <a:endParaRPr lang="en-US">
              <a:solidFill>
                <a:prstClr val="black"/>
              </a:solidFill>
            </a:endParaRPr>
          </a:p>
        </p:txBody>
      </p:sp>
      <p:sp>
        <p:nvSpPr>
          <p:cNvPr id="479234"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79235" name="Rectangle 3"/>
          <p:cNvSpPr>
            <a:spLocks noChangeArrowheads="1"/>
          </p:cNvSpPr>
          <p:nvPr>
            <p:ph type="body" idx="1"/>
          </p:nvPr>
        </p:nvSpPr>
        <p:spPr bwMode="auto">
          <a:xfrm>
            <a:off x="686028" y="4343798"/>
            <a:ext cx="5485946" cy="4113609"/>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FEF24-A487-E74C-B35A-E3017511B012}" type="slidenum">
              <a:rPr lang="en-US">
                <a:solidFill>
                  <a:prstClr val="black"/>
                </a:solidFill>
              </a:rPr>
              <a:pPr/>
              <a:t>25</a:t>
            </a:fld>
            <a:endParaRPr lang="en-US">
              <a:solidFill>
                <a:prstClr val="black"/>
              </a:solidFill>
            </a:endParaRPr>
          </a:p>
        </p:txBody>
      </p:sp>
      <p:sp>
        <p:nvSpPr>
          <p:cNvPr id="540674" name="Rectangle 2"/>
          <p:cNvSpPr>
            <a:spLocks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2A8B6-A165-D343-8EA4-4FBDB9413B5F}" type="slidenum">
              <a:rPr lang="en-US">
                <a:solidFill>
                  <a:prstClr val="black"/>
                </a:solidFill>
              </a:rPr>
              <a:pPr/>
              <a:t>26</a:t>
            </a:fld>
            <a:endParaRPr lang="en-US">
              <a:solidFill>
                <a:prstClr val="black"/>
              </a:solidFill>
            </a:endParaRPr>
          </a:p>
        </p:txBody>
      </p:sp>
      <p:sp>
        <p:nvSpPr>
          <p:cNvPr id="541698" name="Rectangle 2"/>
          <p:cNvSpPr>
            <a:spLocks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4E18F-5D6E-A440-9450-E8F0D86135C9}" type="slidenum">
              <a:rPr lang="en-US">
                <a:solidFill>
                  <a:prstClr val="black"/>
                </a:solidFill>
              </a:rPr>
              <a:pPr/>
              <a:t>27</a:t>
            </a:fld>
            <a:endParaRPr lang="en-US">
              <a:solidFill>
                <a:prstClr val="black"/>
              </a:solidFill>
            </a:endParaRPr>
          </a:p>
        </p:txBody>
      </p:sp>
      <p:sp>
        <p:nvSpPr>
          <p:cNvPr id="542722" name="Rectangle 2"/>
          <p:cNvSpPr>
            <a:spLocks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14432-CE0F-7B4B-B6A2-BBEB44E1813A}" type="slidenum">
              <a:rPr lang="en-US">
                <a:solidFill>
                  <a:prstClr val="black"/>
                </a:solidFill>
              </a:rPr>
              <a:pPr/>
              <a:t>28</a:t>
            </a:fld>
            <a:endParaRPr lang="en-US">
              <a:solidFill>
                <a:prstClr val="black"/>
              </a:solidFill>
            </a:endParaRPr>
          </a:p>
        </p:txBody>
      </p:sp>
      <p:sp>
        <p:nvSpPr>
          <p:cNvPr id="543746" name="Rectangle 2"/>
          <p:cNvSpPr>
            <a:spLocks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286D9-B854-E64E-8A6D-22066B323EA4}" type="slidenum">
              <a:rPr lang="en-US">
                <a:solidFill>
                  <a:prstClr val="black"/>
                </a:solidFill>
              </a:rPr>
              <a:pPr/>
              <a:t>29</a:t>
            </a:fld>
            <a:endParaRPr lang="en-US">
              <a:solidFill>
                <a:prstClr val="black"/>
              </a:solidFill>
            </a:endParaRPr>
          </a:p>
        </p:txBody>
      </p:sp>
      <p:sp>
        <p:nvSpPr>
          <p:cNvPr id="544770" name="Rectangle 2"/>
          <p:cNvSpPr>
            <a:spLocks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24101-D76B-034F-9E45-75AE156CFAAC}" type="slidenum">
              <a:rPr lang="en-US">
                <a:solidFill>
                  <a:prstClr val="black"/>
                </a:solidFill>
              </a:rPr>
              <a:pPr/>
              <a:t>30</a:t>
            </a:fld>
            <a:endParaRPr lang="en-US">
              <a:solidFill>
                <a:prstClr val="black"/>
              </a:solidFill>
            </a:endParaRPr>
          </a:p>
        </p:txBody>
      </p:sp>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56D62-0714-4445-89BD-91ADE6F865E6}" type="slidenum">
              <a:rPr lang="en-US">
                <a:solidFill>
                  <a:prstClr val="black"/>
                </a:solidFill>
              </a:rPr>
              <a:pPr/>
              <a:t>4</a:t>
            </a:fld>
            <a:endParaRPr lang="en-US">
              <a:solidFill>
                <a:prstClr val="black"/>
              </a:solidFill>
            </a:endParaRPr>
          </a:p>
        </p:txBody>
      </p:sp>
      <p:sp>
        <p:nvSpPr>
          <p:cNvPr id="598018" name="Rectangle 2"/>
          <p:cNvSpPr>
            <a:spLocks noGrp="1" noRot="1" noChangeAspect="1" noChangeArrowheads="1"/>
          </p:cNvSpPr>
          <p:nvPr>
            <p:ph type="sldImg"/>
          </p:nvPr>
        </p:nvSpPr>
        <p:spPr bwMode="auto">
          <a:xfrm>
            <a:off x="1106488" y="652463"/>
            <a:ext cx="4645025" cy="3484562"/>
          </a:xfrm>
          <a:prstGeom prst="rect">
            <a:avLst/>
          </a:prstGeom>
          <a:solidFill>
            <a:srgbClr val="FFFFFF"/>
          </a:solidFill>
          <a:ln>
            <a:solidFill>
              <a:srgbClr val="000000"/>
            </a:solidFill>
            <a:miter lim="800000"/>
            <a:headEnd/>
            <a:tailEnd/>
          </a:ln>
        </p:spPr>
      </p:sp>
      <p:sp>
        <p:nvSpPr>
          <p:cNvPr id="598019" name="Rectangle 3"/>
          <p:cNvSpPr>
            <a:spLocks noGrp="1" noChangeArrowheads="1"/>
          </p:cNvSpPr>
          <p:nvPr>
            <p:ph type="body" idx="1"/>
          </p:nvPr>
        </p:nvSpPr>
        <p:spPr bwMode="auto">
          <a:xfrm>
            <a:off x="928688" y="4353719"/>
            <a:ext cx="5000625" cy="4137423"/>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2DEED-826F-B24F-84AC-77E47BD44956}" type="slidenum">
              <a:rPr lang="en-US">
                <a:solidFill>
                  <a:prstClr val="black"/>
                </a:solidFill>
              </a:rPr>
              <a:pPr/>
              <a:t>31</a:t>
            </a:fld>
            <a:endParaRPr lang="en-US">
              <a:solidFill>
                <a:prstClr val="black"/>
              </a:solidFill>
            </a:endParaRPr>
          </a:p>
        </p:txBody>
      </p:sp>
      <p:sp>
        <p:nvSpPr>
          <p:cNvPr id="547842" name="Rectangle 2"/>
          <p:cNvSpPr>
            <a:spLocks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1FEF5-A85E-F74D-B59C-27E59DE379DC}" type="slidenum">
              <a:rPr lang="en-US">
                <a:solidFill>
                  <a:prstClr val="black"/>
                </a:solidFill>
              </a:rPr>
              <a:pPr/>
              <a:t>32</a:t>
            </a:fld>
            <a:endParaRPr lang="en-US">
              <a:solidFill>
                <a:prstClr val="black"/>
              </a:solidFill>
            </a:endParaRPr>
          </a:p>
        </p:txBody>
      </p:sp>
      <p:sp>
        <p:nvSpPr>
          <p:cNvPr id="548866" name="Rectangle 2"/>
          <p:cNvSpPr>
            <a:spLocks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4368C-2575-8948-905C-C7453C31DF2A}" type="slidenum">
              <a:rPr lang="en-US">
                <a:solidFill>
                  <a:prstClr val="black"/>
                </a:solidFill>
              </a:rPr>
              <a:pPr/>
              <a:t>33</a:t>
            </a:fld>
            <a:endParaRPr lang="en-US">
              <a:solidFill>
                <a:prstClr val="black"/>
              </a:solidFill>
            </a:endParaRPr>
          </a:p>
        </p:txBody>
      </p:sp>
      <p:sp>
        <p:nvSpPr>
          <p:cNvPr id="549890" name="Rectangle 2"/>
          <p:cNvSpPr>
            <a:spLocks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2E836-D999-6240-9AC2-206F6207986A}" type="slidenum">
              <a:rPr lang="en-US">
                <a:solidFill>
                  <a:prstClr val="black"/>
                </a:solidFill>
              </a:rPr>
              <a:pPr/>
              <a:t>34</a:t>
            </a:fld>
            <a:endParaRPr lang="en-US">
              <a:solidFill>
                <a:prstClr val="black"/>
              </a:solidFill>
            </a:endParaRPr>
          </a:p>
        </p:txBody>
      </p:sp>
      <p:sp>
        <p:nvSpPr>
          <p:cNvPr id="550914" name="Rectangle 2"/>
          <p:cNvSpPr>
            <a:spLocks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76408-02FB-344C-BDA3-9AA74442C54F}" type="slidenum">
              <a:rPr lang="en-US">
                <a:solidFill>
                  <a:prstClr val="black"/>
                </a:solidFill>
              </a:rPr>
              <a:pPr/>
              <a:t>35</a:t>
            </a:fld>
            <a:endParaRPr lang="en-US">
              <a:solidFill>
                <a:prstClr val="black"/>
              </a:solidFill>
            </a:endParaRPr>
          </a:p>
        </p:txBody>
      </p:sp>
      <p:sp>
        <p:nvSpPr>
          <p:cNvPr id="551938" name="Rectangle 2"/>
          <p:cNvSpPr>
            <a:spLocks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6BCEA-37DB-9B48-868B-AFD8449B48F8}" type="slidenum">
              <a:rPr lang="en-US">
                <a:solidFill>
                  <a:prstClr val="black"/>
                </a:solidFill>
              </a:rPr>
              <a:pPr/>
              <a:t>36</a:t>
            </a:fld>
            <a:endParaRPr lang="en-US">
              <a:solidFill>
                <a:prstClr val="black"/>
              </a:solidFill>
            </a:endParaRPr>
          </a:p>
        </p:txBody>
      </p:sp>
      <p:sp>
        <p:nvSpPr>
          <p:cNvPr id="552962" name="Rectangle 2"/>
          <p:cNvSpPr>
            <a:spLocks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71E70-8F73-7748-A2E5-9B0EB7A1E589}" type="slidenum">
              <a:rPr lang="en-US">
                <a:solidFill>
                  <a:prstClr val="black"/>
                </a:solidFill>
              </a:rPr>
              <a:pPr/>
              <a:t>37</a:t>
            </a:fld>
            <a:endParaRPr lang="en-US">
              <a:solidFill>
                <a:prstClr val="black"/>
              </a:solidFill>
            </a:endParaRPr>
          </a:p>
        </p:txBody>
      </p:sp>
      <p:sp>
        <p:nvSpPr>
          <p:cNvPr id="553986" name="Rectangle 2"/>
          <p:cNvSpPr>
            <a:spLocks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CE67E-7424-1945-B8C9-A24D9CD9A335}" type="slidenum">
              <a:rPr lang="en-US">
                <a:solidFill>
                  <a:prstClr val="black"/>
                </a:solidFill>
              </a:rPr>
              <a:pPr/>
              <a:t>38</a:t>
            </a:fld>
            <a:endParaRPr lang="en-US">
              <a:solidFill>
                <a:prstClr val="black"/>
              </a:solidFill>
            </a:endParaRPr>
          </a:p>
        </p:txBody>
      </p:sp>
      <p:sp>
        <p:nvSpPr>
          <p:cNvPr id="563202" name="Rectangle 2"/>
          <p:cNvSpPr>
            <a:spLocks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CA99-27BF-E149-8251-7FC88E0387D9}" type="slidenum">
              <a:rPr lang="en-US">
                <a:solidFill>
                  <a:prstClr val="black"/>
                </a:solidFill>
              </a:rPr>
              <a:pPr/>
              <a:t>39</a:t>
            </a:fld>
            <a:endParaRPr lang="en-US">
              <a:solidFill>
                <a:prstClr val="black"/>
              </a:solidFill>
            </a:endParaRPr>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2B318-10E6-7047-B422-5798C8A6BC7D}" type="slidenum">
              <a:rPr lang="en-US">
                <a:solidFill>
                  <a:prstClr val="black"/>
                </a:solidFill>
              </a:rPr>
              <a:pPr/>
              <a:t>5</a:t>
            </a:fld>
            <a:endParaRPr lang="en-US">
              <a:solidFill>
                <a:prstClr val="black"/>
              </a:solidFill>
            </a:endParaRPr>
          </a:p>
        </p:txBody>
      </p:sp>
      <p:sp>
        <p:nvSpPr>
          <p:cNvPr id="686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10DBD-221A-854C-A40F-CD01D619B2BB}" type="slidenum">
              <a:rPr lang="en-US">
                <a:solidFill>
                  <a:prstClr val="black"/>
                </a:solidFill>
              </a:rPr>
              <a:pPr/>
              <a:t>6</a:t>
            </a:fld>
            <a:endParaRPr lang="en-US">
              <a:solidFill>
                <a:prstClr val="black"/>
              </a:solidFill>
            </a:endParaRPr>
          </a:p>
        </p:txBody>
      </p:sp>
      <p:sp>
        <p:nvSpPr>
          <p:cNvPr id="70658" name="Rectangle 2"/>
          <p:cNvSpPr>
            <a:spLocks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p:spPr>
      </p:sp>
      <p:sp>
        <p:nvSpPr>
          <p:cNvPr id="706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9FCA0-5D1B-AA48-9BE7-B66F6ED91854}" type="slidenum">
              <a:rPr lang="en-US">
                <a:solidFill>
                  <a:prstClr val="black"/>
                </a:solidFill>
              </a:rPr>
              <a:pPr/>
              <a:t>7</a:t>
            </a:fld>
            <a:endParaRPr lang="en-US">
              <a:solidFill>
                <a:prstClr val="black"/>
              </a:solidFill>
            </a:endParaRPr>
          </a:p>
        </p:txBody>
      </p:sp>
      <p:sp>
        <p:nvSpPr>
          <p:cNvPr id="727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14CA8-35AF-4945-AC42-5EFE6C0CD42A}" type="slidenum">
              <a:rPr lang="en-US">
                <a:solidFill>
                  <a:prstClr val="black"/>
                </a:solidFill>
              </a:rPr>
              <a:pPr/>
              <a:t>8</a:t>
            </a:fld>
            <a:endParaRPr lang="en-US">
              <a:solidFill>
                <a:prstClr val="black"/>
              </a:solidFill>
            </a:endParaRPr>
          </a:p>
        </p:txBody>
      </p:sp>
      <p:sp>
        <p:nvSpPr>
          <p:cNvPr id="74754" name="Rectangle 2"/>
          <p:cNvSpPr>
            <a:spLocks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p:spPr>
      </p:sp>
      <p:sp>
        <p:nvSpPr>
          <p:cNvPr id="747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5636F-5199-1047-9F19-1CE94F565891}" type="slidenum">
              <a:rPr lang="en-US">
                <a:solidFill>
                  <a:prstClr val="black"/>
                </a:solidFill>
              </a:rPr>
              <a:pPr/>
              <a:t>9</a:t>
            </a:fld>
            <a:endParaRPr lang="en-US">
              <a:solidFill>
                <a:prstClr val="black"/>
              </a:solidFill>
            </a:endParaRPr>
          </a:p>
        </p:txBody>
      </p:sp>
      <p:sp>
        <p:nvSpPr>
          <p:cNvPr id="768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5EA8A-4D7A-BC4A-B70F-BEC954ACF4C5}" type="slidenum">
              <a:rPr lang="en-US">
                <a:solidFill>
                  <a:prstClr val="black"/>
                </a:solidFill>
              </a:rPr>
              <a:pPr/>
              <a:t>10</a:t>
            </a:fld>
            <a:endParaRPr lang="en-US">
              <a:solidFill>
                <a:prstClr val="black"/>
              </a:solidFill>
            </a:endParaRPr>
          </a:p>
        </p:txBody>
      </p:sp>
      <p:sp>
        <p:nvSpPr>
          <p:cNvPr id="788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4188C-A991-824D-B208-471FEED0CB3C}" type="datetimeFigureOut">
              <a:rPr lang="en-US" smtClean="0"/>
              <a:t>3/28/10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188C-A991-824D-B208-471FEED0CB3C}" type="datetimeFigureOut">
              <a:rPr lang="en-US" smtClean="0"/>
              <a:t>3/28/10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188C-A991-824D-B208-471FEED0CB3C}" type="datetimeFigureOut">
              <a:rPr lang="en-US" smtClean="0"/>
              <a:t>3/28/10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F2C4EDD0-97D0-1C47-8208-7C96A1A962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402C0FBF-37B4-B24B-84EA-7509B45B4BA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7B41D1DF-464E-9A47-B1DA-709822474B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F5A63AB7-C0DA-F94B-9E86-368C8367A6B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2959DA75-BCE9-024B-9E61-433CB04FE46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E656E815-7061-C247-9D7E-2678E903B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72C9A2F1-4634-4B42-8D9E-6AB0668AFB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2FAF2A30-4349-A541-9EA0-DC583D35E0A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4188C-A991-824D-B208-471FEED0CB3C}" type="datetimeFigureOut">
              <a:rPr lang="en-US" smtClean="0"/>
              <a:t>3/28/10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A54AB484-CA0F-B640-9424-4CB28E7A37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4188C-A991-824D-B208-471FEED0CB3C}" type="datetimeFigureOut">
              <a:rPr lang="en-US" smtClean="0"/>
              <a:t>3/28/10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4188C-A991-824D-B208-471FEED0CB3C}" type="datetimeFigureOut">
              <a:rPr lang="en-US" smtClean="0"/>
              <a:t>3/28/10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4188C-A991-824D-B208-471FEED0CB3C}" type="datetimeFigureOut">
              <a:rPr lang="en-US" smtClean="0"/>
              <a:t>3/28/10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4188C-A991-824D-B208-471FEED0CB3C}" type="datetimeFigureOut">
              <a:rPr lang="en-US" smtClean="0"/>
              <a:t>3/28/10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4188C-A991-824D-B208-471FEED0CB3C}" type="datetimeFigureOut">
              <a:rPr lang="en-US" smtClean="0"/>
              <a:t>3/28/10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4188C-A991-824D-B208-471FEED0CB3C}" type="datetimeFigureOut">
              <a:rPr lang="en-US" smtClean="0"/>
              <a:t>3/28/10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4188C-A991-824D-B208-471FEED0CB3C}" type="datetimeFigureOut">
              <a:rPr lang="en-US" smtClean="0"/>
              <a:t>3/28/10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3BFA-2F09-0C44-A832-7F53B01F4C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5.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4188C-A991-824D-B208-471FEED0CB3C}" type="datetimeFigureOut">
              <a:rPr lang="en-US" smtClean="0"/>
              <a:t>3/28/10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23BFA-2F09-0C44-A832-7F53B01F4C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380" y="690880"/>
            <a:ext cx="8549640" cy="1295400"/>
          </a:xfrm>
          <a:prstGeom prst="rect">
            <a:avLst/>
          </a:prstGeom>
          <a:noFill/>
          <a:ln w="9525">
            <a:noFill/>
            <a:miter lim="800000"/>
            <a:headEnd/>
            <a:tailEnd/>
          </a:ln>
          <a:effectLst/>
        </p:spPr>
        <p:txBody>
          <a:bodyPr vert="horz" wrap="square" lIns="101882" tIns="50941" rIns="101882" bIns="5094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54380" y="2245360"/>
            <a:ext cx="8549640" cy="466344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54380" y="7081520"/>
            <a:ext cx="209550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b="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600" b="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b="0"/>
            </a:lvl1pPr>
          </a:lstStyle>
          <a:p>
            <a:pPr defTabSz="914400" fontAlgn="base">
              <a:spcBef>
                <a:spcPct val="0"/>
              </a:spcBef>
              <a:spcAft>
                <a:spcPct val="0"/>
              </a:spcAft>
            </a:pPr>
            <a:fld id="{268EBB6A-8F07-E243-BE63-C95CD706C72A}" type="slidenum">
              <a:rPr lang="en-US">
                <a:solidFill>
                  <a:srgbClr val="000000"/>
                </a:solidFill>
              </a:rPr>
              <a:pPr defTabSz="914400"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900">
          <a:solidFill>
            <a:schemeClr val="tx2"/>
          </a:solidFill>
          <a:latin typeface="+mj-lt"/>
          <a:ea typeface="+mj-ea"/>
          <a:cs typeface="+mj-cs"/>
        </a:defRPr>
      </a:lvl1pPr>
      <a:lvl2pPr algn="ctr" rtl="0" fontAlgn="base">
        <a:spcBef>
          <a:spcPct val="0"/>
        </a:spcBef>
        <a:spcAft>
          <a:spcPct val="0"/>
        </a:spcAft>
        <a:defRPr sz="4900">
          <a:solidFill>
            <a:schemeClr val="tx2"/>
          </a:solidFill>
          <a:latin typeface="Times New Roman" charset="0"/>
        </a:defRPr>
      </a:lvl2pPr>
      <a:lvl3pPr algn="ctr" rtl="0" fontAlgn="base">
        <a:spcBef>
          <a:spcPct val="0"/>
        </a:spcBef>
        <a:spcAft>
          <a:spcPct val="0"/>
        </a:spcAft>
        <a:defRPr sz="4900">
          <a:solidFill>
            <a:schemeClr val="tx2"/>
          </a:solidFill>
          <a:latin typeface="Times New Roman" charset="0"/>
        </a:defRPr>
      </a:lvl3pPr>
      <a:lvl4pPr algn="ctr" rtl="0" fontAlgn="base">
        <a:spcBef>
          <a:spcPct val="0"/>
        </a:spcBef>
        <a:spcAft>
          <a:spcPct val="0"/>
        </a:spcAft>
        <a:defRPr sz="4900">
          <a:solidFill>
            <a:schemeClr val="tx2"/>
          </a:solidFill>
          <a:latin typeface="Times New Roman" charset="0"/>
        </a:defRPr>
      </a:lvl4pPr>
      <a:lvl5pPr algn="ctr" rtl="0" fontAlgn="base">
        <a:spcBef>
          <a:spcPct val="0"/>
        </a:spcBef>
        <a:spcAft>
          <a:spcPct val="0"/>
        </a:spcAft>
        <a:defRPr sz="4900">
          <a:solidFill>
            <a:schemeClr val="tx2"/>
          </a:solidFill>
          <a:latin typeface="Times New Roman" charset="0"/>
        </a:defRPr>
      </a:lvl5pPr>
      <a:lvl6pPr marL="509412" algn="ctr" rtl="0" fontAlgn="base">
        <a:spcBef>
          <a:spcPct val="0"/>
        </a:spcBef>
        <a:spcAft>
          <a:spcPct val="0"/>
        </a:spcAft>
        <a:defRPr sz="4900">
          <a:solidFill>
            <a:schemeClr val="tx2"/>
          </a:solidFill>
          <a:latin typeface="Times New Roman" charset="0"/>
        </a:defRPr>
      </a:lvl6pPr>
      <a:lvl7pPr marL="1018824" algn="ctr" rtl="0" fontAlgn="base">
        <a:spcBef>
          <a:spcPct val="0"/>
        </a:spcBef>
        <a:spcAft>
          <a:spcPct val="0"/>
        </a:spcAft>
        <a:defRPr sz="4900">
          <a:solidFill>
            <a:schemeClr val="tx2"/>
          </a:solidFill>
          <a:latin typeface="Times New Roman" charset="0"/>
        </a:defRPr>
      </a:lvl7pPr>
      <a:lvl8pPr marL="1528237" algn="ctr" rtl="0" fontAlgn="base">
        <a:spcBef>
          <a:spcPct val="0"/>
        </a:spcBef>
        <a:spcAft>
          <a:spcPct val="0"/>
        </a:spcAft>
        <a:defRPr sz="4900">
          <a:solidFill>
            <a:schemeClr val="tx2"/>
          </a:solidFill>
          <a:latin typeface="Times New Roman" charset="0"/>
        </a:defRPr>
      </a:lvl8pPr>
      <a:lvl9pPr marL="2037649" algn="ctr" rtl="0" fontAlgn="base">
        <a:spcBef>
          <a:spcPct val="0"/>
        </a:spcBef>
        <a:spcAft>
          <a:spcPct val="0"/>
        </a:spcAft>
        <a:defRPr sz="4900">
          <a:solidFill>
            <a:schemeClr val="tx2"/>
          </a:solidFill>
          <a:latin typeface="Times New Roman" charset="0"/>
        </a:defRPr>
      </a:lvl9pPr>
    </p:titleStyle>
    <p:bodyStyle>
      <a:lvl1pPr marL="382059" indent="-382059" algn="l" rtl="0" fontAlgn="base">
        <a:spcBef>
          <a:spcPct val="20000"/>
        </a:spcBef>
        <a:spcAft>
          <a:spcPct val="0"/>
        </a:spcAft>
        <a:buChar char="•"/>
        <a:defRPr sz="3600">
          <a:solidFill>
            <a:schemeClr val="tx1"/>
          </a:solidFill>
          <a:latin typeface="+mn-lt"/>
          <a:ea typeface="+mn-ea"/>
          <a:cs typeface="+mn-cs"/>
        </a:defRPr>
      </a:lvl1pPr>
      <a:lvl2pPr marL="827795" indent="-318383" algn="l" rtl="0" fontAlgn="base">
        <a:spcBef>
          <a:spcPct val="20000"/>
        </a:spcBef>
        <a:spcAft>
          <a:spcPct val="0"/>
        </a:spcAft>
        <a:buChar char="–"/>
        <a:defRPr sz="3100">
          <a:solidFill>
            <a:schemeClr val="tx1"/>
          </a:solidFill>
          <a:latin typeface="+mn-lt"/>
          <a:ea typeface="ＭＳ Ｐゴシック" charset="-128"/>
        </a:defRPr>
      </a:lvl2pPr>
      <a:lvl3pPr marL="1273531" indent="-254706" algn="l" rtl="0" fontAlgn="base">
        <a:spcBef>
          <a:spcPct val="20000"/>
        </a:spcBef>
        <a:spcAft>
          <a:spcPct val="0"/>
        </a:spcAft>
        <a:buChar char="•"/>
        <a:defRPr sz="2700">
          <a:solidFill>
            <a:schemeClr val="tx1"/>
          </a:solidFill>
          <a:latin typeface="+mn-lt"/>
          <a:ea typeface="ＭＳ Ｐゴシック" charset="-128"/>
        </a:defRPr>
      </a:lvl3pPr>
      <a:lvl4pPr marL="1782943" indent="-254706" algn="l" rtl="0" fontAlgn="base">
        <a:spcBef>
          <a:spcPct val="20000"/>
        </a:spcBef>
        <a:spcAft>
          <a:spcPct val="0"/>
        </a:spcAft>
        <a:buChar char="–"/>
        <a:defRPr sz="2200">
          <a:solidFill>
            <a:schemeClr val="tx1"/>
          </a:solidFill>
          <a:latin typeface="+mn-lt"/>
          <a:ea typeface="ＭＳ Ｐゴシック" charset="-128"/>
        </a:defRPr>
      </a:lvl4pPr>
      <a:lvl5pPr marL="2292355" indent="-254706" algn="l" rtl="0" fontAlgn="base">
        <a:spcBef>
          <a:spcPct val="20000"/>
        </a:spcBef>
        <a:spcAft>
          <a:spcPct val="0"/>
        </a:spcAft>
        <a:buChar char="»"/>
        <a:defRPr sz="2200">
          <a:solidFill>
            <a:schemeClr val="tx1"/>
          </a:solidFill>
          <a:latin typeface="+mn-lt"/>
          <a:ea typeface="ＭＳ Ｐゴシック" charset="-128"/>
        </a:defRPr>
      </a:lvl5pPr>
      <a:lvl6pPr marL="2801767" indent="-254706" algn="l" rtl="0" fontAlgn="base">
        <a:spcBef>
          <a:spcPct val="20000"/>
        </a:spcBef>
        <a:spcAft>
          <a:spcPct val="0"/>
        </a:spcAft>
        <a:buChar char="»"/>
        <a:defRPr sz="2200">
          <a:solidFill>
            <a:schemeClr val="tx1"/>
          </a:solidFill>
          <a:latin typeface="+mn-lt"/>
          <a:ea typeface="ＭＳ Ｐゴシック" charset="-128"/>
        </a:defRPr>
      </a:lvl6pPr>
      <a:lvl7pPr marL="3311180" indent="-254706" algn="l" rtl="0" fontAlgn="base">
        <a:spcBef>
          <a:spcPct val="20000"/>
        </a:spcBef>
        <a:spcAft>
          <a:spcPct val="0"/>
        </a:spcAft>
        <a:buChar char="»"/>
        <a:defRPr sz="2200">
          <a:solidFill>
            <a:schemeClr val="tx1"/>
          </a:solidFill>
          <a:latin typeface="+mn-lt"/>
          <a:ea typeface="ＭＳ Ｐゴシック" charset="-128"/>
        </a:defRPr>
      </a:lvl7pPr>
      <a:lvl8pPr marL="3820592" indent="-254706" algn="l" rtl="0" fontAlgn="base">
        <a:spcBef>
          <a:spcPct val="20000"/>
        </a:spcBef>
        <a:spcAft>
          <a:spcPct val="0"/>
        </a:spcAft>
        <a:buChar char="»"/>
        <a:defRPr sz="2200">
          <a:solidFill>
            <a:schemeClr val="tx1"/>
          </a:solidFill>
          <a:latin typeface="+mn-lt"/>
          <a:ea typeface="ＭＳ Ｐゴシック" charset="-128"/>
        </a:defRPr>
      </a:lvl8pPr>
      <a:lvl9pPr marL="4330004" indent="-254706" algn="l" rtl="0" fontAlgn="base">
        <a:spcBef>
          <a:spcPct val="20000"/>
        </a:spcBef>
        <a:spcAft>
          <a:spcPct val="0"/>
        </a:spcAft>
        <a:buChar char="»"/>
        <a:defRPr sz="2200">
          <a:solidFill>
            <a:schemeClr val="tx1"/>
          </a:solidFill>
          <a:latin typeface="+mn-lt"/>
          <a:ea typeface="ＭＳ Ｐゴシック" charset="-128"/>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B669A0A7-2345-B944-A55E-B105E5B809B6}" type="slidenum">
              <a:rPr lang="en-US">
                <a:solidFill>
                  <a:srgbClr val="000000"/>
                </a:solidFill>
              </a:rPr>
              <a:pPr defTabSz="914400"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1301C614-74DF-624A-A925-D3CD36D1A51F}" type="slidenum">
              <a:rPr lang="en-US">
                <a:solidFill>
                  <a:srgbClr val="000000"/>
                </a:solidFill>
              </a:rPr>
              <a:pPr defTabSz="914400"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C08D7483-E5D5-BC4B-9D12-FB3C295C515F}" type="slidenum">
              <a:rPr lang="en-US">
                <a:solidFill>
                  <a:srgbClr val="000000"/>
                </a:solidFill>
              </a:rPr>
              <a:pPr defTabSz="914400"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ks.uiuc.edu/Training/SumSchool/materials/sources/tutorials/07-bioinformatics/seqlab-html/node6.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bioinfo.mbb.yale.edu/~mbg/clippings/gogarten-cogd-genome-cmp.htm" TargetMode="External"/><Relationship Id="rId4" Type="http://schemas.openxmlformats.org/officeDocument/2006/relationships/hyperlink" Target="http://www.ncbi.nlm.nih.gov/entrez/query.fcgi?cmd=Retrieve&amp;db=PubMed&amp;list_uids=8257106&amp;dopt=Abstract" TargetMode="External"/><Relationship Id="rId5" Type="http://schemas.openxmlformats.org/officeDocument/2006/relationships/hyperlink" Target="http://www.ncbi.nlm.nih.gov/entrez/query.fcgi?cmd=Retrieve&amp;db=PubMed&amp;list_uids=9720275&amp;dopt=Abstract" TargetMode="External"/><Relationship Id="rId6" Type="http://schemas.openxmlformats.org/officeDocument/2006/relationships/hyperlink" Target="http://www.ncbi.nlm.nih.gov/entrez/query.fcgi?cmd=Retrieve&amp;db=PubMed&amp;list_uids=8851883&amp;dopt=Abstract" TargetMode="External"/><Relationship Id="rId7" Type="http://schemas.openxmlformats.org/officeDocument/2006/relationships/hyperlink" Target="http://www.ncbi.nlm.nih.gov/entrez/query.fcgi?cmd=Retrieve&amp;db=PubMed&amp;list_uids=10441669" TargetMode="External"/><Relationship Id="rId8" Type="http://schemas.openxmlformats.org/officeDocument/2006/relationships/hyperlink" Target="http://www.ncbi.nlm.nih.gov/entrez/query.fcgi?cmd=Retrieve&amp;db=PubMed&amp;list_uids=11121760" TargetMode="External"/><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darwin.eeb.uconn.edu/simulations/simulations.html" TargetMode="External"/><Relationship Id="rId4" Type="http://schemas.openxmlformats.org/officeDocument/2006/relationships/hyperlink" Target="http://darwin.eeb.uconn.edu/simulations/drift.html" TargetMode="External"/><Relationship Id="rId5" Type="http://schemas.openxmlformats.org/officeDocument/2006/relationships/hyperlink" Target="http://darwin.eeb.uconn.edu/simulations/selection-drift.html" TargetMode="External"/><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test_multiple.fast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http://aix1.uottawa.ca/~xxia/software/software.ht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hgmp.mrc.ac.uk/Software/EMBOSS/Apps/tranalign.html" TargetMode="External"/><Relationship Id="rId4" Type="http://schemas.openxmlformats.org/officeDocument/2006/relationships/hyperlink" Target="http://www.ebi.ac.uk/cgi-bin/readseq.cgi" TargetMode="External"/><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online.itp.ucsb.edu/online/infobio01/fitch1/" TargetMode="External"/><Relationship Id="rId4" Type="http://schemas.openxmlformats.org/officeDocument/2006/relationships/hyperlink" Target="http://www.genetics.org/cgi/content/abstract/155/1/431" TargetMode="External"/><Relationship Id="rId5" Type="http://schemas.openxmlformats.org/officeDocument/2006/relationships/hyperlink" Target="http://web.uconn.edu/gogarten/bioinf/flu_data.paup" TargetMode="External"/><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bin"/><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www.hyphy.org/" TargetMode="External"/><Relationship Id="rId4" Type="http://schemas.openxmlformats.org/officeDocument/2006/relationships/hyperlink" Target="http://www.datamonkey.org/" TargetMode="External"/><Relationship Id="rId1" Type="http://schemas.openxmlformats.org/officeDocument/2006/relationships/slideLayout" Target="../slideLayouts/slideLayout18.xml"/><Relationship Id="rId2" Type="http://schemas.openxmlformats.org/officeDocument/2006/relationships/hyperlink" Target="http://www.rannala.org/phpBB2/"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hyperlink" Target="http://www.datamonkey.org/spool/upload.18553.1.html" TargetMode="External"/><Relationship Id="rId5"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8.png"/><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0.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0.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0.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0.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0.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0.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themeOverride" Target="../theme/themeOverride8.xml"/><Relationship Id="rId2"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biotech.uconn.edu/bf/" TargetMode="External"/><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137.99.46.188/wiki/index.php/Main_Pag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1960" y="777240"/>
            <a:ext cx="8549640" cy="1295400"/>
          </a:xfrm>
        </p:spPr>
        <p:txBody>
          <a:bodyPr/>
          <a:lstStyle/>
          <a:p>
            <a:r>
              <a:rPr lang="en-US" dirty="0"/>
              <a:t>MCB</a:t>
            </a:r>
            <a:r>
              <a:rPr lang="en-US" dirty="0" smtClean="0"/>
              <a:t> 5472</a:t>
            </a:r>
            <a:endParaRPr lang="en-US" dirty="0"/>
          </a:p>
        </p:txBody>
      </p:sp>
      <p:sp>
        <p:nvSpPr>
          <p:cNvPr id="2051" name="Rectangle 3"/>
          <p:cNvSpPr>
            <a:spLocks noGrp="1" noChangeArrowheads="1"/>
          </p:cNvSpPr>
          <p:nvPr>
            <p:ph type="subTitle" idx="1"/>
          </p:nvPr>
        </p:nvSpPr>
        <p:spPr>
          <a:xfrm>
            <a:off x="441960" y="2002317"/>
            <a:ext cx="7795260" cy="1020283"/>
          </a:xfrm>
        </p:spPr>
        <p:txBody>
          <a:bodyPr>
            <a:normAutofit fontScale="92500" lnSpcReduction="10000"/>
          </a:bodyPr>
          <a:lstStyle/>
          <a:p>
            <a:r>
              <a:rPr lang="en-US" dirty="0" smtClean="0"/>
              <a:t>The Queue,</a:t>
            </a:r>
          </a:p>
          <a:p>
            <a:r>
              <a:rPr lang="en-US" dirty="0" smtClean="0"/>
              <a:t>Phylogenetic Reconstruction and Selection</a:t>
            </a:r>
          </a:p>
          <a:p>
            <a:endParaRPr lang="en-US" dirty="0" smtClean="0"/>
          </a:p>
          <a:p>
            <a:endParaRPr lang="en-US" dirty="0"/>
          </a:p>
          <a:p>
            <a:endParaRPr lang="en-US" dirty="0"/>
          </a:p>
        </p:txBody>
      </p:sp>
      <p:sp>
        <p:nvSpPr>
          <p:cNvPr id="2055" name="Rectangle 7"/>
          <p:cNvSpPr>
            <a:spLocks noChangeArrowheads="1"/>
          </p:cNvSpPr>
          <p:nvPr/>
        </p:nvSpPr>
        <p:spPr bwMode="auto">
          <a:xfrm>
            <a:off x="2830830" y="5181600"/>
            <a:ext cx="3771900" cy="1457094"/>
          </a:xfrm>
          <a:prstGeom prst="rect">
            <a:avLst/>
          </a:prstGeom>
          <a:noFill/>
          <a:ln w="9525">
            <a:solidFill>
              <a:schemeClr val="tx1"/>
            </a:solidFill>
            <a:miter lim="800000"/>
            <a:headEnd/>
            <a:tailEnd/>
          </a:ln>
          <a:effectLst/>
        </p:spPr>
        <p:txBody>
          <a:bodyPr lIns="101882" tIns="50941" rIns="101882" bIns="50941">
            <a:prstTxWarp prst="textNoShape">
              <a:avLst/>
            </a:prstTxWarp>
            <a:spAutoFit/>
          </a:bodyPr>
          <a:lstStyle/>
          <a:p>
            <a:r>
              <a:rPr lang="en-US" sz="2200" b="0" i="1" dirty="0"/>
              <a:t>Peter Gogarten </a:t>
            </a:r>
          </a:p>
          <a:p>
            <a:r>
              <a:rPr lang="en-US" sz="2200" b="0" dirty="0"/>
              <a:t>Office:</a:t>
            </a:r>
            <a:r>
              <a:rPr lang="en-US" sz="2200" b="0" i="1" dirty="0"/>
              <a:t> BSP 404</a:t>
            </a:r>
          </a:p>
          <a:p>
            <a:r>
              <a:rPr lang="en-US" sz="2200" b="0" dirty="0"/>
              <a:t>phone:</a:t>
            </a:r>
            <a:r>
              <a:rPr lang="en-US" sz="2200" b="0" i="1" dirty="0"/>
              <a:t> 860 486-4061, </a:t>
            </a:r>
          </a:p>
          <a:p>
            <a:r>
              <a:rPr lang="en-US" sz="2200" b="0" dirty="0"/>
              <a:t>Email:</a:t>
            </a:r>
            <a:r>
              <a:rPr lang="en-US" sz="2200" b="0" i="1" dirty="0"/>
              <a:t> </a:t>
            </a:r>
            <a:r>
              <a:rPr lang="en-US" sz="2200" b="0" i="1" dirty="0">
                <a:hlinkClick r:id="rId3"/>
              </a:rPr>
              <a:t>gogarten@uconn.edu</a:t>
            </a:r>
            <a:endParaRPr lang="en-US" sz="22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09600" y="1447800"/>
            <a:ext cx="8654833" cy="341632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dirty="0" err="1" smtClean="0">
                <a:solidFill>
                  <a:srgbClr val="000000"/>
                </a:solidFill>
                <a:latin typeface="Courier"/>
                <a:cs typeface="Courier"/>
              </a:rPr>
              <a:t>mkdir</a:t>
            </a:r>
            <a:r>
              <a:rPr lang="en-US" sz="2400" dirty="0" smtClean="0">
                <a:solidFill>
                  <a:srgbClr val="000000"/>
                </a:solidFill>
                <a:latin typeface="Courier"/>
                <a:cs typeface="Courier"/>
              </a:rPr>
              <a:t> </a:t>
            </a:r>
            <a:r>
              <a:rPr lang="en-US" sz="2400" dirty="0">
                <a:solidFill>
                  <a:srgbClr val="000000"/>
                </a:solidFill>
              </a:rPr>
              <a:t>and </a:t>
            </a:r>
            <a:r>
              <a:rPr lang="en-US" sz="2400" dirty="0" err="1">
                <a:solidFill>
                  <a:srgbClr val="000000"/>
                </a:solidFill>
                <a:latin typeface="Courier"/>
                <a:cs typeface="Courier"/>
              </a:rPr>
              <a:t>rmdir</a:t>
            </a:r>
            <a:r>
              <a:rPr lang="en-US" sz="2400" dirty="0">
                <a:solidFill>
                  <a:srgbClr val="000000"/>
                </a:solidFill>
                <a:latin typeface="Courier"/>
                <a:cs typeface="Courier"/>
              </a:rPr>
              <a:t> </a:t>
            </a:r>
            <a:r>
              <a:rPr lang="en-US" sz="2400" dirty="0">
                <a:solidFill>
                  <a:srgbClr val="000000"/>
                </a:solidFill>
              </a:rPr>
              <a:t>: create and remove directories</a:t>
            </a:r>
          </a:p>
          <a:p>
            <a:pPr defTabSz="914400" eaLnBrk="0" fontAlgn="base" hangingPunct="0">
              <a:spcBef>
                <a:spcPct val="0"/>
              </a:spcBef>
              <a:spcAft>
                <a:spcPct val="0"/>
              </a:spcAft>
            </a:pPr>
            <a:endParaRPr lang="en-US" sz="2400" dirty="0" smtClean="0">
              <a:solidFill>
                <a:srgbClr val="000000"/>
              </a:solidFill>
            </a:endParaRPr>
          </a:p>
          <a:p>
            <a:pPr defTabSz="914400" eaLnBrk="0" fontAlgn="base" hangingPunct="0">
              <a:spcBef>
                <a:spcPct val="0"/>
              </a:spcBef>
              <a:spcAft>
                <a:spcPct val="0"/>
              </a:spcAft>
            </a:pPr>
            <a:r>
              <a:rPr lang="en-US" sz="2400" dirty="0" smtClean="0">
                <a:solidFill>
                  <a:srgbClr val="000000"/>
                </a:solidFill>
                <a:latin typeface="Courier"/>
                <a:cs typeface="Courier"/>
              </a:rPr>
              <a:t>cp </a:t>
            </a:r>
            <a:r>
              <a:rPr lang="en-US" sz="2400" dirty="0">
                <a:solidFill>
                  <a:srgbClr val="000000"/>
                </a:solidFill>
              </a:rPr>
              <a:t>: copy files</a:t>
            </a:r>
          </a:p>
          <a:p>
            <a:pPr defTabSz="914400" eaLnBrk="0" fontAlgn="base" hangingPunct="0">
              <a:spcBef>
                <a:spcPct val="0"/>
              </a:spcBef>
              <a:spcAft>
                <a:spcPct val="0"/>
              </a:spcAft>
            </a:pPr>
            <a:endParaRPr lang="en-US" sz="2400" dirty="0" smtClean="0">
              <a:solidFill>
                <a:srgbClr val="000000"/>
              </a:solidFill>
            </a:endParaRPr>
          </a:p>
          <a:p>
            <a:pPr defTabSz="914400" eaLnBrk="0" fontAlgn="base" hangingPunct="0">
              <a:spcBef>
                <a:spcPct val="0"/>
              </a:spcBef>
              <a:spcAft>
                <a:spcPct val="0"/>
              </a:spcAft>
            </a:pPr>
            <a:r>
              <a:rPr lang="en-US" sz="2400" dirty="0" err="1" smtClean="0">
                <a:solidFill>
                  <a:srgbClr val="000000"/>
                </a:solidFill>
                <a:latin typeface="Courier"/>
                <a:cs typeface="Courier"/>
              </a:rPr>
              <a:t>mv</a:t>
            </a:r>
            <a:r>
              <a:rPr lang="en-US" sz="2400" dirty="0" smtClean="0">
                <a:solidFill>
                  <a:srgbClr val="000000"/>
                </a:solidFill>
                <a:latin typeface="Courier"/>
                <a:cs typeface="Courier"/>
              </a:rPr>
              <a:t> </a:t>
            </a:r>
            <a:r>
              <a:rPr lang="en-US" sz="2400" dirty="0">
                <a:solidFill>
                  <a:srgbClr val="000000"/>
                </a:solidFill>
              </a:rPr>
              <a:t>: moved files (can be used to rename files)</a:t>
            </a:r>
          </a:p>
          <a:p>
            <a:pPr defTabSz="914400" eaLnBrk="0" fontAlgn="base" hangingPunct="0">
              <a:spcBef>
                <a:spcPct val="0"/>
              </a:spcBef>
              <a:spcAft>
                <a:spcPct val="0"/>
              </a:spcAft>
            </a:pPr>
            <a:endParaRPr lang="en-US" sz="2400" dirty="0" smtClean="0">
              <a:solidFill>
                <a:srgbClr val="000000"/>
              </a:solidFill>
            </a:endParaRPr>
          </a:p>
          <a:p>
            <a:pPr defTabSz="914400" eaLnBrk="0" fontAlgn="base" hangingPunct="0">
              <a:spcBef>
                <a:spcPct val="0"/>
              </a:spcBef>
              <a:spcAft>
                <a:spcPct val="0"/>
              </a:spcAft>
            </a:pPr>
            <a:r>
              <a:rPr lang="en-US" sz="2400" dirty="0" err="1" smtClean="0">
                <a:solidFill>
                  <a:srgbClr val="000000"/>
                </a:solidFill>
                <a:latin typeface="Courier"/>
                <a:cs typeface="Courier"/>
              </a:rPr>
              <a:t>rm</a:t>
            </a:r>
            <a:r>
              <a:rPr lang="en-US" sz="2400" dirty="0" smtClean="0">
                <a:solidFill>
                  <a:srgbClr val="000000"/>
                </a:solidFill>
                <a:latin typeface="Courier"/>
                <a:cs typeface="Courier"/>
              </a:rPr>
              <a:t> </a:t>
            </a:r>
            <a:r>
              <a:rPr lang="en-US" sz="2400" dirty="0">
                <a:solidFill>
                  <a:srgbClr val="000000"/>
                </a:solidFill>
              </a:rPr>
              <a:t>: remove files. </a:t>
            </a:r>
            <a:r>
              <a:rPr lang="en-US" sz="2400" dirty="0" err="1">
                <a:solidFill>
                  <a:srgbClr val="000000"/>
                </a:solidFill>
                <a:latin typeface="Courier"/>
                <a:cs typeface="Courier"/>
              </a:rPr>
              <a:t>rm</a:t>
            </a:r>
            <a:r>
              <a:rPr lang="en-US" sz="2400" dirty="0">
                <a:solidFill>
                  <a:srgbClr val="000000"/>
                </a:solidFill>
                <a:latin typeface="Courier"/>
                <a:cs typeface="Courier"/>
              </a:rPr>
              <a:t> -</a:t>
            </a:r>
            <a:r>
              <a:rPr lang="en-US" sz="2400" dirty="0" err="1">
                <a:solidFill>
                  <a:srgbClr val="000000"/>
                </a:solidFill>
                <a:latin typeface="Courier"/>
                <a:cs typeface="Courier"/>
              </a:rPr>
              <a:t>r</a:t>
            </a:r>
            <a:r>
              <a:rPr lang="en-US" sz="2400" dirty="0">
                <a:solidFill>
                  <a:srgbClr val="000000"/>
                </a:solidFill>
                <a:latin typeface="Courier"/>
                <a:cs typeface="Courier"/>
              </a:rPr>
              <a:t> </a:t>
            </a:r>
            <a:r>
              <a:rPr lang="en-US" sz="2400" dirty="0">
                <a:solidFill>
                  <a:srgbClr val="000000"/>
                </a:solidFill>
              </a:rPr>
              <a:t>to remove files and sub-directories</a:t>
            </a:r>
          </a:p>
          <a:p>
            <a:pPr defTabSz="914400" eaLnBrk="0" fontAlgn="base" hangingPunct="0">
              <a:spcBef>
                <a:spcPct val="0"/>
              </a:spcBef>
              <a:spcAft>
                <a:spcPct val="0"/>
              </a:spcAft>
            </a:pPr>
            <a:endParaRPr lang="en-US" sz="2400" dirty="0" smtClean="0">
              <a:solidFill>
                <a:srgbClr val="000000"/>
              </a:solidFill>
            </a:endParaRPr>
          </a:p>
          <a:p>
            <a:pPr defTabSz="914400" eaLnBrk="0" fontAlgn="base" hangingPunct="0">
              <a:spcBef>
                <a:spcPct val="0"/>
              </a:spcBef>
              <a:spcAft>
                <a:spcPct val="0"/>
              </a:spcAft>
            </a:pPr>
            <a:r>
              <a:rPr lang="en-US" sz="2400" dirty="0" smtClean="0">
                <a:solidFill>
                  <a:srgbClr val="000000"/>
                </a:solidFill>
                <a:latin typeface="Courier"/>
                <a:cs typeface="Courier"/>
              </a:rPr>
              <a:t>kill </a:t>
            </a:r>
            <a:r>
              <a:rPr lang="en-US" sz="2400" dirty="0">
                <a:solidFill>
                  <a:srgbClr val="000000"/>
                </a:solidFill>
              </a:rPr>
              <a:t>: to kill a running process. </a:t>
            </a:r>
            <a:r>
              <a:rPr lang="en-US" sz="2400" dirty="0" err="1">
                <a:solidFill>
                  <a:srgbClr val="000000"/>
                </a:solidFill>
                <a:latin typeface="Courier"/>
                <a:cs typeface="Courier"/>
              </a:rPr>
              <a:t>Kill</a:t>
            </a:r>
            <a:r>
              <a:rPr lang="en-US" sz="2400" dirty="0">
                <a:solidFill>
                  <a:srgbClr val="000000"/>
                </a:solidFill>
                <a:latin typeface="Courier"/>
                <a:cs typeface="Courier"/>
              </a:rPr>
              <a:t> -9 ‘</a:t>
            </a:r>
            <a:r>
              <a:rPr lang="en-US" sz="2400" dirty="0" err="1">
                <a:solidFill>
                  <a:srgbClr val="000000"/>
                </a:solidFill>
                <a:latin typeface="Courier"/>
                <a:cs typeface="Courier"/>
              </a:rPr>
              <a:t>proc_id</a:t>
            </a:r>
            <a:r>
              <a:rPr lang="en-US" sz="2400" dirty="0">
                <a:solidFill>
                  <a:srgbClr val="000000"/>
                </a:solidFill>
                <a:latin typeface="Courier"/>
                <a:cs typeface="Courier"/>
              </a:rPr>
              <a:t>’</a:t>
            </a:r>
          </a:p>
        </p:txBody>
      </p:sp>
      <p:sp>
        <p:nvSpPr>
          <p:cNvPr id="77827" name="Text Box 3"/>
          <p:cNvSpPr txBox="1">
            <a:spLocks noChangeArrowheads="1"/>
          </p:cNvSpPr>
          <p:nvPr/>
        </p:nvSpPr>
        <p:spPr bwMode="auto">
          <a:xfrm>
            <a:off x="3124200" y="685800"/>
            <a:ext cx="3554413"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Useful Commands (cont)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The queue system</a:t>
            </a:r>
          </a:p>
        </p:txBody>
      </p:sp>
      <p:sp>
        <p:nvSpPr>
          <p:cNvPr id="79875" name="Text Box 3"/>
          <p:cNvSpPr txBox="1">
            <a:spLocks noChangeArrowheads="1"/>
          </p:cNvSpPr>
          <p:nvPr/>
        </p:nvSpPr>
        <p:spPr bwMode="auto">
          <a:xfrm>
            <a:off x="1676400" y="1524000"/>
            <a:ext cx="5526088" cy="33655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a:solidFill>
                  <a:srgbClr val="000000"/>
                </a:solidFill>
              </a:rPr>
              <a:t>“Managing Workload by Managing</a:t>
            </a:r>
            <a:r>
              <a:rPr lang="en-US" sz="1600">
                <a:solidFill>
                  <a:srgbClr val="000000"/>
                </a:solidFill>
                <a:latin typeface="Helvetica" charset="0"/>
              </a:rPr>
              <a:t> </a:t>
            </a:r>
            <a:r>
              <a:rPr lang="en-US" sz="1600">
                <a:solidFill>
                  <a:srgbClr val="000000"/>
                </a:solidFill>
              </a:rPr>
              <a:t>Resources and Policies”</a:t>
            </a:r>
          </a:p>
        </p:txBody>
      </p:sp>
      <p:sp>
        <p:nvSpPr>
          <p:cNvPr id="79876" name="Text Box 4"/>
          <p:cNvSpPr txBox="1">
            <a:spLocks noChangeArrowheads="1"/>
          </p:cNvSpPr>
          <p:nvPr/>
        </p:nvSpPr>
        <p:spPr bwMode="auto">
          <a:xfrm>
            <a:off x="1546225" y="2506663"/>
            <a:ext cx="6378575" cy="3785652"/>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50000"/>
              </a:spcBef>
              <a:spcAft>
                <a:spcPct val="0"/>
              </a:spcAft>
            </a:pPr>
            <a:r>
              <a:rPr lang="en-US" sz="2400" dirty="0" err="1">
                <a:solidFill>
                  <a:srgbClr val="000000"/>
                </a:solidFill>
                <a:latin typeface="Courier"/>
                <a:cs typeface="Courier"/>
              </a:rPr>
              <a:t>qstat</a:t>
            </a:r>
            <a:r>
              <a:rPr lang="en-US" sz="2400" dirty="0">
                <a:solidFill>
                  <a:srgbClr val="000000"/>
                </a:solidFill>
                <a:latin typeface="Courier"/>
                <a:cs typeface="Courier"/>
              </a:rPr>
              <a:t> </a:t>
            </a:r>
            <a:r>
              <a:rPr lang="en-US" sz="2400" dirty="0">
                <a:solidFill>
                  <a:srgbClr val="000000"/>
                </a:solidFill>
              </a:rPr>
              <a:t>: Display the queue status.</a:t>
            </a:r>
          </a:p>
          <a:p>
            <a:pPr defTabSz="914400" eaLnBrk="0" fontAlgn="base" hangingPunct="0">
              <a:spcBef>
                <a:spcPct val="50000"/>
              </a:spcBef>
              <a:spcAft>
                <a:spcPct val="0"/>
              </a:spcAft>
            </a:pPr>
            <a:r>
              <a:rPr lang="en-US" sz="2400" dirty="0" err="1">
                <a:solidFill>
                  <a:srgbClr val="000000"/>
                </a:solidFill>
                <a:latin typeface="Courier"/>
                <a:cs typeface="Courier"/>
              </a:rPr>
              <a:t>qrsh</a:t>
            </a:r>
            <a:r>
              <a:rPr lang="en-US" sz="2400" dirty="0">
                <a:solidFill>
                  <a:srgbClr val="000000"/>
                </a:solidFill>
                <a:latin typeface="Courier"/>
                <a:cs typeface="Courier"/>
              </a:rPr>
              <a:t> </a:t>
            </a:r>
            <a:r>
              <a:rPr lang="en-US" sz="2400" dirty="0">
                <a:solidFill>
                  <a:srgbClr val="000000"/>
                </a:solidFill>
              </a:rPr>
              <a:t>: Queue remote shell. Automatically select an available node to log on.</a:t>
            </a:r>
          </a:p>
          <a:p>
            <a:pPr defTabSz="914400" eaLnBrk="0" fontAlgn="base" hangingPunct="0">
              <a:spcBef>
                <a:spcPct val="50000"/>
              </a:spcBef>
              <a:spcAft>
                <a:spcPct val="0"/>
              </a:spcAft>
            </a:pPr>
            <a:r>
              <a:rPr lang="en-US" sz="2400" dirty="0" err="1">
                <a:solidFill>
                  <a:srgbClr val="000000"/>
                </a:solidFill>
                <a:latin typeface="Courier"/>
                <a:cs typeface="Courier"/>
              </a:rPr>
              <a:t>qsub</a:t>
            </a:r>
            <a:r>
              <a:rPr lang="en-US" sz="2400" dirty="0">
                <a:solidFill>
                  <a:srgbClr val="000000"/>
                </a:solidFill>
                <a:latin typeface="Courier"/>
                <a:cs typeface="Courier"/>
              </a:rPr>
              <a:t> </a:t>
            </a:r>
            <a:r>
              <a:rPr lang="en-US" sz="2400" dirty="0">
                <a:solidFill>
                  <a:srgbClr val="000000"/>
                </a:solidFill>
              </a:rPr>
              <a:t>: Queue submit. Automatically submit a job to an available node. Used in conjuncture with a shell script (see next slide).</a:t>
            </a:r>
          </a:p>
          <a:p>
            <a:pPr defTabSz="914400" eaLnBrk="0" fontAlgn="base" hangingPunct="0">
              <a:spcBef>
                <a:spcPct val="50000"/>
              </a:spcBef>
              <a:spcAft>
                <a:spcPct val="0"/>
              </a:spcAft>
            </a:pPr>
            <a:r>
              <a:rPr lang="en-US" sz="2400" dirty="0" err="1">
                <a:solidFill>
                  <a:srgbClr val="000000"/>
                </a:solidFill>
                <a:latin typeface="Courier"/>
                <a:cs typeface="Courier"/>
              </a:rPr>
              <a:t>qdel</a:t>
            </a:r>
            <a:r>
              <a:rPr lang="en-US" sz="2400" dirty="0">
                <a:solidFill>
                  <a:srgbClr val="000000"/>
                </a:solidFill>
                <a:latin typeface="Courier"/>
                <a:cs typeface="Courier"/>
              </a:rPr>
              <a:t> </a:t>
            </a:r>
            <a:r>
              <a:rPr lang="en-US" sz="2400" dirty="0">
                <a:solidFill>
                  <a:srgbClr val="000000"/>
                </a:solidFill>
              </a:rPr>
              <a:t>: Delete a job running in the queue.</a:t>
            </a:r>
          </a:p>
          <a:p>
            <a:pPr lvl="2" defTabSz="914400" eaLnBrk="0" fontAlgn="base" hangingPunct="0">
              <a:spcBef>
                <a:spcPct val="50000"/>
              </a:spcBef>
              <a:spcAft>
                <a:spcPct val="0"/>
              </a:spcAft>
            </a:pPr>
            <a:r>
              <a:rPr lang="en-US" sz="2400" dirty="0" err="1">
                <a:solidFill>
                  <a:srgbClr val="000000"/>
                </a:solidFill>
              </a:rPr>
              <a:t>qdel</a:t>
            </a:r>
            <a:r>
              <a:rPr lang="en-US" sz="2400" dirty="0">
                <a:solidFill>
                  <a:srgbClr val="000000"/>
                </a:solidFill>
              </a:rPr>
              <a:t> - </a:t>
            </a:r>
            <a:r>
              <a:rPr lang="en-US" sz="2400" dirty="0" err="1">
                <a:solidFill>
                  <a:srgbClr val="000000"/>
                </a:solidFill>
              </a:rPr>
              <a:t>process_ID</a:t>
            </a:r>
            <a:r>
              <a:rPr lang="en-US" sz="2400" dirty="0">
                <a:solidFill>
                  <a:srgbClr val="0000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609600"/>
            <a:ext cx="7772400" cy="362247"/>
          </a:xfrm>
        </p:spPr>
        <p:txBody>
          <a:bodyPr/>
          <a:lstStyle/>
          <a:p>
            <a:r>
              <a:rPr lang="en-US" sz="3200" dirty="0"/>
              <a:t>How to submit a job using </a:t>
            </a:r>
            <a:r>
              <a:rPr lang="en-US" sz="3200" dirty="0" err="1"/>
              <a:t>qsub</a:t>
            </a:r>
            <a:r>
              <a:rPr lang="en-US" sz="3200" dirty="0"/>
              <a:t>?</a:t>
            </a:r>
            <a:endParaRPr lang="en-US" dirty="0"/>
          </a:p>
        </p:txBody>
      </p:sp>
      <p:sp>
        <p:nvSpPr>
          <p:cNvPr id="81923" name="Text Box 3"/>
          <p:cNvSpPr txBox="1">
            <a:spLocks noChangeArrowheads="1"/>
          </p:cNvSpPr>
          <p:nvPr/>
        </p:nvSpPr>
        <p:spPr bwMode="auto">
          <a:xfrm>
            <a:off x="990600" y="1166216"/>
            <a:ext cx="7102475" cy="5262979"/>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dirty="0">
                <a:solidFill>
                  <a:srgbClr val="000000"/>
                </a:solidFill>
              </a:rPr>
              <a:t>A shell script is just a small text file pointing to what you want to run in the queue. </a:t>
            </a:r>
          </a:p>
          <a:p>
            <a:pPr defTabSz="914400" eaLnBrk="0" fontAlgn="base" hangingPunct="0">
              <a:spcBef>
                <a:spcPct val="0"/>
              </a:spcBef>
              <a:spcAft>
                <a:spcPct val="0"/>
              </a:spcAft>
            </a:pPr>
            <a:endParaRPr lang="en-US" sz="2400" dirty="0">
              <a:solidFill>
                <a:srgbClr val="000000"/>
              </a:solidFill>
            </a:endParaRPr>
          </a:p>
          <a:p>
            <a:pPr defTabSz="914400" eaLnBrk="0" fontAlgn="base" hangingPunct="0">
              <a:spcBef>
                <a:spcPct val="0"/>
              </a:spcBef>
              <a:spcAft>
                <a:spcPct val="0"/>
              </a:spcAft>
            </a:pPr>
            <a:r>
              <a:rPr lang="en-US" sz="2400" dirty="0">
                <a:solidFill>
                  <a:srgbClr val="000000"/>
                </a:solidFill>
              </a:rPr>
              <a:t>For example, if I want to submit a </a:t>
            </a:r>
            <a:r>
              <a:rPr lang="en-US" sz="2400" dirty="0" err="1">
                <a:solidFill>
                  <a:srgbClr val="000000"/>
                </a:solidFill>
              </a:rPr>
              <a:t>perl</a:t>
            </a:r>
            <a:r>
              <a:rPr lang="en-US" sz="2400" dirty="0">
                <a:solidFill>
                  <a:srgbClr val="000000"/>
                </a:solidFill>
              </a:rPr>
              <a:t> script (</a:t>
            </a:r>
            <a:r>
              <a:rPr lang="en-US" sz="2400" dirty="0" smtClean="0">
                <a:solidFill>
                  <a:srgbClr val="000000"/>
                </a:solidFill>
              </a:rPr>
              <a:t>phyml_trees1.pl</a:t>
            </a:r>
            <a:r>
              <a:rPr lang="en-US" sz="2400" dirty="0">
                <a:solidFill>
                  <a:srgbClr val="000000"/>
                </a:solidFill>
              </a:rPr>
              <a:t>), I will create a text file name </a:t>
            </a:r>
            <a:r>
              <a:rPr lang="en-US" sz="2400" dirty="0" err="1">
                <a:solidFill>
                  <a:srgbClr val="000000"/>
                </a:solidFill>
              </a:rPr>
              <a:t>phyml.sh</a:t>
            </a:r>
            <a:r>
              <a:rPr lang="en-US" sz="2400" dirty="0">
                <a:solidFill>
                  <a:srgbClr val="000000"/>
                </a:solidFill>
              </a:rPr>
              <a:t> :</a:t>
            </a:r>
          </a:p>
          <a:p>
            <a:pPr defTabSz="914400" eaLnBrk="0" fontAlgn="base" hangingPunct="0">
              <a:spcBef>
                <a:spcPct val="0"/>
              </a:spcBef>
              <a:spcAft>
                <a:spcPct val="0"/>
              </a:spcAft>
            </a:pPr>
            <a:endParaRPr lang="en-US" sz="2400" dirty="0">
              <a:solidFill>
                <a:srgbClr val="000000"/>
              </a:solidFill>
            </a:endParaRPr>
          </a:p>
          <a:p>
            <a:pPr defTabSz="914400" eaLnBrk="0" fontAlgn="base" hangingPunct="0">
              <a:spcBef>
                <a:spcPct val="0"/>
              </a:spcBef>
              <a:spcAft>
                <a:spcPct val="0"/>
              </a:spcAft>
            </a:pPr>
            <a:r>
              <a:rPr lang="en-US" sz="2400" dirty="0">
                <a:solidFill>
                  <a:srgbClr val="000000"/>
                </a:solidFill>
                <a:latin typeface="Courier"/>
                <a:cs typeface="Courier"/>
              </a:rPr>
              <a:t>#!/bin/</a:t>
            </a:r>
            <a:r>
              <a:rPr lang="en-US" sz="2400" dirty="0" err="1">
                <a:solidFill>
                  <a:srgbClr val="000000"/>
                </a:solidFill>
                <a:latin typeface="Courier"/>
                <a:cs typeface="Courier"/>
              </a:rPr>
              <a:t>sh</a:t>
            </a:r>
            <a:endParaRPr lang="en-US" sz="2400" dirty="0">
              <a:solidFill>
                <a:srgbClr val="000000"/>
              </a:solidFill>
              <a:latin typeface="Courier"/>
              <a:cs typeface="Courier"/>
            </a:endParaRPr>
          </a:p>
          <a:p>
            <a:pPr defTabSz="914400" eaLnBrk="0" fontAlgn="base" hangingPunct="0">
              <a:spcBef>
                <a:spcPct val="0"/>
              </a:spcBef>
              <a:spcAft>
                <a:spcPct val="0"/>
              </a:spcAft>
            </a:pPr>
            <a:r>
              <a:rPr lang="en-US" sz="2400" dirty="0" err="1">
                <a:solidFill>
                  <a:srgbClr val="000000"/>
                </a:solidFill>
                <a:latin typeface="Courier"/>
                <a:cs typeface="Courier"/>
              </a:rPr>
              <a:t>cd</a:t>
            </a:r>
            <a:r>
              <a:rPr lang="en-US" sz="2400" dirty="0">
                <a:solidFill>
                  <a:srgbClr val="000000"/>
                </a:solidFill>
                <a:latin typeface="Courier"/>
                <a:cs typeface="Courier"/>
              </a:rPr>
              <a:t> </a:t>
            </a:r>
            <a:r>
              <a:rPr lang="en-US" sz="2400" dirty="0" err="1">
                <a:solidFill>
                  <a:srgbClr val="000000"/>
                </a:solidFill>
                <a:latin typeface="Courier"/>
                <a:cs typeface="Courier"/>
              </a:rPr>
              <a:t>/</a:t>
            </a:r>
            <a:r>
              <a:rPr lang="en-US" sz="2400" dirty="0">
                <a:solidFill>
                  <a:srgbClr val="000000"/>
                </a:solidFill>
                <a:latin typeface="Courier"/>
                <a:cs typeface="Courier"/>
              </a:rPr>
              <a:t>Users/nucleus/evolver</a:t>
            </a:r>
          </a:p>
          <a:p>
            <a:pPr defTabSz="914400" eaLnBrk="0" fontAlgn="base" hangingPunct="0">
              <a:spcBef>
                <a:spcPct val="0"/>
              </a:spcBef>
              <a:spcAft>
                <a:spcPct val="0"/>
              </a:spcAft>
            </a:pPr>
            <a:r>
              <a:rPr lang="en-US" sz="2400" dirty="0" err="1">
                <a:solidFill>
                  <a:srgbClr val="000000"/>
                </a:solidFill>
                <a:latin typeface="Courier"/>
                <a:cs typeface="Courier"/>
              </a:rPr>
              <a:t>perl</a:t>
            </a:r>
            <a:r>
              <a:rPr lang="en-US" sz="2400" dirty="0">
                <a:solidFill>
                  <a:srgbClr val="000000"/>
                </a:solidFill>
                <a:latin typeface="Courier"/>
                <a:cs typeface="Courier"/>
              </a:rPr>
              <a:t> phyml_trees1.pl</a:t>
            </a:r>
          </a:p>
          <a:p>
            <a:pPr defTabSz="914400" eaLnBrk="0" fontAlgn="base" hangingPunct="0">
              <a:spcBef>
                <a:spcPct val="0"/>
              </a:spcBef>
              <a:spcAft>
                <a:spcPct val="0"/>
              </a:spcAft>
            </a:pPr>
            <a:r>
              <a:rPr lang="en-US" sz="2400" dirty="0">
                <a:solidFill>
                  <a:srgbClr val="000000"/>
                </a:solidFill>
                <a:latin typeface="Courier"/>
                <a:cs typeface="Courier"/>
              </a:rPr>
              <a:t>#end of script</a:t>
            </a:r>
          </a:p>
          <a:p>
            <a:pPr defTabSz="914400" eaLnBrk="0" fontAlgn="base" hangingPunct="0">
              <a:spcBef>
                <a:spcPct val="0"/>
              </a:spcBef>
              <a:spcAft>
                <a:spcPct val="0"/>
              </a:spcAft>
            </a:pPr>
            <a:endParaRPr lang="en-US" sz="2400" dirty="0">
              <a:solidFill>
                <a:srgbClr val="000000"/>
              </a:solidFill>
            </a:endParaRPr>
          </a:p>
          <a:p>
            <a:pPr defTabSz="914400" eaLnBrk="0" fontAlgn="base" hangingPunct="0">
              <a:spcBef>
                <a:spcPct val="0"/>
              </a:spcBef>
              <a:spcAft>
                <a:spcPct val="0"/>
              </a:spcAft>
            </a:pPr>
            <a:r>
              <a:rPr lang="en-US" sz="2400" dirty="0">
                <a:solidFill>
                  <a:srgbClr val="000000"/>
                </a:solidFill>
              </a:rPr>
              <a:t>To submit the shell :</a:t>
            </a:r>
          </a:p>
          <a:p>
            <a:pPr defTabSz="914400" eaLnBrk="0" fontAlgn="base" hangingPunct="0">
              <a:spcBef>
                <a:spcPct val="0"/>
              </a:spcBef>
              <a:spcAft>
                <a:spcPct val="0"/>
              </a:spcAft>
            </a:pPr>
            <a:r>
              <a:rPr lang="en-US" sz="2400" dirty="0" smtClean="0">
                <a:solidFill>
                  <a:srgbClr val="000000"/>
                </a:solidFill>
              </a:rPr>
              <a:t>	</a:t>
            </a:r>
            <a:r>
              <a:rPr lang="en-US" sz="2400" dirty="0" err="1" smtClean="0">
                <a:solidFill>
                  <a:srgbClr val="000000"/>
                </a:solidFill>
                <a:latin typeface="Courier"/>
                <a:cs typeface="Courier"/>
              </a:rPr>
              <a:t>qsub</a:t>
            </a:r>
            <a:r>
              <a:rPr lang="en-US" sz="2400" dirty="0" smtClean="0">
                <a:solidFill>
                  <a:srgbClr val="000000"/>
                </a:solidFill>
                <a:latin typeface="Courier"/>
                <a:cs typeface="Courier"/>
              </a:rPr>
              <a:t> </a:t>
            </a:r>
            <a:r>
              <a:rPr lang="en-US" sz="2400" dirty="0" err="1">
                <a:solidFill>
                  <a:srgbClr val="000000"/>
                </a:solidFill>
                <a:latin typeface="Courier"/>
                <a:cs typeface="Courier"/>
              </a:rPr>
              <a:t>phyml.sh</a:t>
            </a:r>
            <a:endParaRPr lang="en-US" sz="2400" dirty="0">
              <a:solidFill>
                <a:srgbClr val="000000"/>
              </a:solidFill>
              <a:latin typeface="Courier"/>
              <a:cs typeface="Couri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8100"/>
            <a:ext cx="7772400" cy="1143000"/>
          </a:xfrm>
        </p:spPr>
        <p:txBody>
          <a:bodyPr/>
          <a:lstStyle/>
          <a:p>
            <a:r>
              <a:rPr lang="en-US" dirty="0"/>
              <a:t>Things to be cautious :</a:t>
            </a:r>
          </a:p>
        </p:txBody>
      </p:sp>
      <p:sp>
        <p:nvSpPr>
          <p:cNvPr id="83971" name="Text Box 3"/>
          <p:cNvSpPr txBox="1">
            <a:spLocks noChangeArrowheads="1"/>
          </p:cNvSpPr>
          <p:nvPr/>
        </p:nvSpPr>
        <p:spPr bwMode="auto">
          <a:xfrm>
            <a:off x="1143000" y="1181100"/>
            <a:ext cx="7239000" cy="3140075"/>
          </a:xfrm>
          <a:prstGeom prst="rect">
            <a:avLst/>
          </a:prstGeom>
          <a:noFill/>
          <a:ln w="9525">
            <a:noFill/>
            <a:miter lim="800000"/>
            <a:headEnd/>
            <a:tailEnd/>
          </a:ln>
        </p:spPr>
        <p:txBody>
          <a:bodyPr>
            <a:prstTxWarp prst="textNoShape">
              <a:avLst/>
            </a:prstTxWarp>
            <a:spAutoFit/>
          </a:bodyPr>
          <a:lstStyle/>
          <a:p>
            <a:pPr algn="just" defTabSz="914400" eaLnBrk="0" fontAlgn="base" hangingPunct="0">
              <a:spcBef>
                <a:spcPct val="50000"/>
              </a:spcBef>
              <a:spcAft>
                <a:spcPct val="0"/>
              </a:spcAft>
              <a:buFontTx/>
              <a:buChar char="-"/>
            </a:pPr>
            <a:r>
              <a:rPr lang="en-US" sz="2000" dirty="0">
                <a:solidFill>
                  <a:srgbClr val="000000"/>
                </a:solidFill>
              </a:rPr>
              <a:t>While highly reliable, the cluster might sometimes run into problems and needed to be rebooted. This will cause to loose all the processes that were running at the time. Try to think of ways to break up or save at different stage of your analyses.</a:t>
            </a:r>
          </a:p>
          <a:p>
            <a:pPr algn="just" defTabSz="914400" eaLnBrk="0" fontAlgn="base" hangingPunct="0">
              <a:spcBef>
                <a:spcPct val="50000"/>
              </a:spcBef>
              <a:spcAft>
                <a:spcPct val="0"/>
              </a:spcAft>
              <a:buFontTx/>
              <a:buChar char="-"/>
            </a:pPr>
            <a:endParaRPr lang="en-US" sz="2000" dirty="0">
              <a:solidFill>
                <a:srgbClr val="000000"/>
              </a:solidFill>
            </a:endParaRPr>
          </a:p>
          <a:p>
            <a:pPr algn="just" defTabSz="914400" eaLnBrk="0" fontAlgn="base" hangingPunct="0">
              <a:spcBef>
                <a:spcPct val="50000"/>
              </a:spcBef>
              <a:spcAft>
                <a:spcPct val="0"/>
              </a:spcAft>
              <a:buFontTx/>
              <a:buChar char="-"/>
            </a:pPr>
            <a:r>
              <a:rPr lang="en-US" sz="2000" dirty="0">
                <a:solidFill>
                  <a:srgbClr val="000000"/>
                </a:solidFill>
              </a:rPr>
              <a:t>The NFS (Network File System) have temporary amnesia. When overwhelm, the system will forget to write part of the output files.  A workaround is to save to the scratch drive of the individual nodes (</a:t>
            </a:r>
            <a:r>
              <a:rPr lang="en-US" sz="2000" dirty="0" err="1">
                <a:solidFill>
                  <a:srgbClr val="000000"/>
                </a:solidFill>
              </a:rPr>
              <a:t>cd</a:t>
            </a:r>
            <a:r>
              <a:rPr lang="en-US" sz="2000" dirty="0">
                <a:solidFill>
                  <a:srgbClr val="000000"/>
                </a:solidFill>
              </a:rPr>
              <a:t> /scratch).  </a:t>
            </a:r>
          </a:p>
        </p:txBody>
      </p:sp>
      <p:sp>
        <p:nvSpPr>
          <p:cNvPr id="83972" name="Text Box 4"/>
          <p:cNvSpPr txBox="1">
            <a:spLocks noChangeArrowheads="1"/>
          </p:cNvSpPr>
          <p:nvPr/>
        </p:nvSpPr>
        <p:spPr bwMode="auto">
          <a:xfrm>
            <a:off x="1143000" y="4561202"/>
            <a:ext cx="6751638" cy="366712"/>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dirty="0">
                <a:solidFill>
                  <a:srgbClr val="000000"/>
                </a:solidFill>
              </a:rPr>
              <a:t>- </a:t>
            </a:r>
            <a:r>
              <a:rPr lang="en-US" dirty="0" err="1">
                <a:solidFill>
                  <a:srgbClr val="000000"/>
                </a:solidFill>
              </a:rPr>
              <a:t>blastall</a:t>
            </a:r>
            <a:r>
              <a:rPr lang="en-US" dirty="0">
                <a:solidFill>
                  <a:srgbClr val="000000"/>
                </a:solidFill>
              </a:rPr>
              <a:t> -</a:t>
            </a:r>
            <a:r>
              <a:rPr lang="en-US" dirty="0" err="1">
                <a:solidFill>
                  <a:srgbClr val="000000"/>
                </a:solidFill>
              </a:rPr>
              <a:t>p</a:t>
            </a:r>
            <a:r>
              <a:rPr lang="en-US" dirty="0">
                <a:solidFill>
                  <a:srgbClr val="000000"/>
                </a:solidFill>
              </a:rPr>
              <a:t> </a:t>
            </a:r>
            <a:r>
              <a:rPr lang="en-US" dirty="0" err="1">
                <a:solidFill>
                  <a:srgbClr val="000000"/>
                </a:solidFill>
              </a:rPr>
              <a:t>blastp</a:t>
            </a:r>
            <a:r>
              <a:rPr lang="en-US" dirty="0">
                <a:solidFill>
                  <a:srgbClr val="000000"/>
                </a:solidFill>
              </a:rPr>
              <a:t> -</a:t>
            </a:r>
            <a:r>
              <a:rPr lang="en-US" dirty="0" err="1">
                <a:solidFill>
                  <a:srgbClr val="000000"/>
                </a:solidFill>
              </a:rPr>
              <a:t>d</a:t>
            </a:r>
            <a:r>
              <a:rPr lang="en-US" dirty="0">
                <a:solidFill>
                  <a:srgbClr val="000000"/>
                </a:solidFill>
              </a:rPr>
              <a:t> nr -</a:t>
            </a:r>
            <a:r>
              <a:rPr lang="en-US" dirty="0" err="1">
                <a:solidFill>
                  <a:srgbClr val="000000"/>
                </a:solidFill>
              </a:rPr>
              <a:t>o</a:t>
            </a:r>
            <a:r>
              <a:rPr lang="en-US" dirty="0">
                <a:solidFill>
                  <a:srgbClr val="000000"/>
                </a:solidFill>
              </a:rPr>
              <a:t> /scratch/</a:t>
            </a:r>
            <a:r>
              <a:rPr lang="en-US" dirty="0" err="1">
                <a:solidFill>
                  <a:srgbClr val="000000"/>
                </a:solidFill>
              </a:rPr>
              <a:t>pascal/blast.out</a:t>
            </a:r>
            <a:r>
              <a:rPr lang="en-US" dirty="0">
                <a:solidFill>
                  <a:srgbClr val="000000"/>
                </a:solidFill>
              </a:rPr>
              <a:t> -a 2 -F F -</a:t>
            </a:r>
            <a:r>
              <a:rPr lang="en-US" dirty="0" err="1">
                <a:solidFill>
                  <a:srgbClr val="000000"/>
                </a:solidFill>
              </a:rPr>
              <a:t>m</a:t>
            </a:r>
            <a:r>
              <a:rPr lang="en-US" dirty="0">
                <a:solidFill>
                  <a:srgbClr val="000000"/>
                </a:solidFill>
              </a:rPr>
              <a:t> 9</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457200"/>
            <a:ext cx="7772400" cy="1143000"/>
          </a:xfrm>
        </p:spPr>
        <p:txBody>
          <a:bodyPr/>
          <a:lstStyle/>
          <a:p>
            <a:r>
              <a:rPr lang="en-US"/>
              <a:t>Tricks that I have learned</a:t>
            </a:r>
          </a:p>
        </p:txBody>
      </p:sp>
      <p:sp>
        <p:nvSpPr>
          <p:cNvPr id="86019" name="Text Box 3"/>
          <p:cNvSpPr txBox="1">
            <a:spLocks noChangeArrowheads="1"/>
          </p:cNvSpPr>
          <p:nvPr/>
        </p:nvSpPr>
        <p:spPr bwMode="auto">
          <a:xfrm>
            <a:off x="762000" y="1752600"/>
            <a:ext cx="7391400" cy="82232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a:solidFill>
                  <a:srgbClr val="000000"/>
                </a:solidFill>
              </a:rPr>
              <a:t>In Perl, Array of Arrays are useful for grid-like manipulations of data :</a:t>
            </a:r>
          </a:p>
        </p:txBody>
      </p:sp>
      <p:sp>
        <p:nvSpPr>
          <p:cNvPr id="86020" name="Text Box 4"/>
          <p:cNvSpPr txBox="1">
            <a:spLocks noChangeArrowheads="1"/>
          </p:cNvSpPr>
          <p:nvPr/>
        </p:nvSpPr>
        <p:spPr bwMode="auto">
          <a:xfrm>
            <a:off x="6172200" y="2514600"/>
            <a:ext cx="1412875" cy="1079500"/>
          </a:xfrm>
          <a:prstGeom prst="rect">
            <a:avLst/>
          </a:prstGeom>
          <a:noFill/>
          <a:ln w="9525">
            <a:solidFill>
              <a:schemeClr val="tx1"/>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ourier New" charset="0"/>
              </a:rPr>
              <a:t>MRRAIATNQQ</a:t>
            </a:r>
          </a:p>
          <a:p>
            <a:pPr defTabSz="914400" eaLnBrk="0" fontAlgn="base" hangingPunct="0">
              <a:spcBef>
                <a:spcPct val="0"/>
              </a:spcBef>
              <a:spcAft>
                <a:spcPct val="0"/>
              </a:spcAft>
            </a:pPr>
            <a:r>
              <a:rPr lang="en-US" sz="1600">
                <a:solidFill>
                  <a:srgbClr val="000000"/>
                </a:solidFill>
                <a:latin typeface="Courier New" charset="0"/>
              </a:rPr>
              <a:t>MRLAIISRQD</a:t>
            </a:r>
          </a:p>
          <a:p>
            <a:pPr defTabSz="914400" eaLnBrk="0" fontAlgn="base" hangingPunct="0">
              <a:spcBef>
                <a:spcPct val="0"/>
              </a:spcBef>
              <a:spcAft>
                <a:spcPct val="0"/>
              </a:spcAft>
            </a:pPr>
            <a:r>
              <a:rPr lang="en-US" sz="1600">
                <a:solidFill>
                  <a:srgbClr val="000000"/>
                </a:solidFill>
                <a:latin typeface="Courier New" charset="0"/>
              </a:rPr>
              <a:t>MRRLSISRQQ</a:t>
            </a:r>
          </a:p>
          <a:p>
            <a:pPr defTabSz="914400" eaLnBrk="0" fontAlgn="base" hangingPunct="0">
              <a:spcBef>
                <a:spcPct val="0"/>
              </a:spcBef>
              <a:spcAft>
                <a:spcPct val="0"/>
              </a:spcAft>
            </a:pPr>
            <a:r>
              <a:rPr lang="en-US" sz="1600">
                <a:solidFill>
                  <a:srgbClr val="000000"/>
                </a:solidFill>
                <a:latin typeface="Courier New" charset="0"/>
              </a:rPr>
              <a:t>MRLAIIIRQQ</a:t>
            </a:r>
          </a:p>
        </p:txBody>
      </p:sp>
      <p:sp>
        <p:nvSpPr>
          <p:cNvPr id="86021" name="Text Box 5"/>
          <p:cNvSpPr txBox="1">
            <a:spLocks noChangeArrowheads="1"/>
          </p:cNvSpPr>
          <p:nvPr/>
        </p:nvSpPr>
        <p:spPr bwMode="auto">
          <a:xfrm>
            <a:off x="4800600" y="2514600"/>
            <a:ext cx="1395413"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Seq.txt =</a:t>
            </a:r>
          </a:p>
        </p:txBody>
      </p:sp>
      <p:sp>
        <p:nvSpPr>
          <p:cNvPr id="86022" name="Text Box 6"/>
          <p:cNvSpPr txBox="1">
            <a:spLocks noChangeArrowheads="1"/>
          </p:cNvSpPr>
          <p:nvPr/>
        </p:nvSpPr>
        <p:spPr bwMode="auto">
          <a:xfrm>
            <a:off x="67254" y="2866817"/>
            <a:ext cx="5800146" cy="2800766"/>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1600" dirty="0">
                <a:solidFill>
                  <a:srgbClr val="000000"/>
                </a:solidFill>
                <a:latin typeface="Courier New" charset="0"/>
              </a:rPr>
              <a:t>##!/</a:t>
            </a:r>
            <a:r>
              <a:rPr lang="en-US" sz="1600" dirty="0" err="1">
                <a:solidFill>
                  <a:srgbClr val="000000"/>
                </a:solidFill>
                <a:latin typeface="Courier New" charset="0"/>
              </a:rPr>
              <a:t>usr/bin/perl</a:t>
            </a:r>
            <a:r>
              <a:rPr lang="en-US" sz="1600" dirty="0">
                <a:solidFill>
                  <a:srgbClr val="000000"/>
                </a:solidFill>
                <a:latin typeface="Courier New" charset="0"/>
              </a:rPr>
              <a:t> -</a:t>
            </a:r>
            <a:r>
              <a:rPr lang="en-US" sz="1600" dirty="0" err="1">
                <a:solidFill>
                  <a:srgbClr val="000000"/>
                </a:solidFill>
                <a:latin typeface="Courier New" charset="0"/>
              </a:rPr>
              <a:t>w</a:t>
            </a:r>
            <a:endParaRPr lang="en-US" sz="1600" dirty="0">
              <a:solidFill>
                <a:srgbClr val="000000"/>
              </a:solidFill>
              <a:latin typeface="Courier New" charset="0"/>
            </a:endParaRPr>
          </a:p>
          <a:p>
            <a:pPr defTabSz="914400" eaLnBrk="0" fontAlgn="base" hangingPunct="0">
              <a:spcBef>
                <a:spcPct val="0"/>
              </a:spcBef>
              <a:spcAft>
                <a:spcPct val="0"/>
              </a:spcAft>
            </a:pPr>
            <a:endParaRPr lang="en-US" sz="1600" dirty="0">
              <a:solidFill>
                <a:srgbClr val="000000"/>
              </a:solidFill>
              <a:latin typeface="Courier New" charset="0"/>
            </a:endParaRPr>
          </a:p>
          <a:p>
            <a:pPr defTabSz="914400" eaLnBrk="0" fontAlgn="base" hangingPunct="0">
              <a:spcBef>
                <a:spcPct val="0"/>
              </a:spcBef>
              <a:spcAft>
                <a:spcPct val="0"/>
              </a:spcAft>
            </a:pPr>
            <a:r>
              <a:rPr lang="en-US" sz="1600" dirty="0">
                <a:solidFill>
                  <a:srgbClr val="000000"/>
                </a:solidFill>
                <a:latin typeface="Courier New" charset="0"/>
              </a:rPr>
              <a:t>$</a:t>
            </a:r>
            <a:r>
              <a:rPr lang="en-US" sz="1600" dirty="0" err="1">
                <a:solidFill>
                  <a:srgbClr val="000000"/>
                </a:solidFill>
                <a:latin typeface="Courier New" charset="0"/>
              </a:rPr>
              <a:t>infile</a:t>
            </a:r>
            <a:r>
              <a:rPr lang="en-US" sz="1600" dirty="0">
                <a:solidFill>
                  <a:srgbClr val="000000"/>
                </a:solidFill>
                <a:latin typeface="Courier New" charset="0"/>
              </a:rPr>
              <a:t> = ”</a:t>
            </a:r>
            <a:r>
              <a:rPr lang="en-US" sz="1600" dirty="0" err="1">
                <a:solidFill>
                  <a:srgbClr val="000000"/>
                </a:solidFill>
                <a:latin typeface="Courier New" charset="0"/>
              </a:rPr>
              <a:t>seq.txt</a:t>
            </a:r>
            <a:r>
              <a:rPr lang="en-US" sz="1600" dirty="0">
                <a:solidFill>
                  <a:srgbClr val="000000"/>
                </a:solidFill>
                <a:latin typeface="Courier New" charset="0"/>
              </a:rPr>
              <a:t>";</a:t>
            </a:r>
          </a:p>
          <a:p>
            <a:pPr defTabSz="914400" eaLnBrk="0" fontAlgn="base" hangingPunct="0">
              <a:spcBef>
                <a:spcPct val="0"/>
              </a:spcBef>
              <a:spcAft>
                <a:spcPct val="0"/>
              </a:spcAft>
            </a:pPr>
            <a:r>
              <a:rPr lang="en-US" sz="1600" dirty="0">
                <a:solidFill>
                  <a:srgbClr val="000000"/>
                </a:solidFill>
                <a:latin typeface="Courier New" charset="0"/>
              </a:rPr>
              <a:t>open (</a:t>
            </a:r>
            <a:r>
              <a:rPr lang="en-US" sz="1600" dirty="0" err="1">
                <a:solidFill>
                  <a:srgbClr val="000000"/>
                </a:solidFill>
                <a:latin typeface="Courier New" charset="0"/>
              </a:rPr>
              <a:t>FILE,$infile</a:t>
            </a:r>
            <a:r>
              <a:rPr lang="en-US" sz="1600" dirty="0">
                <a:solidFill>
                  <a:srgbClr val="000000"/>
                </a:solidFill>
                <a:latin typeface="Courier New" charset="0"/>
              </a:rPr>
              <a:t>);  </a:t>
            </a:r>
            <a:endParaRPr lang="en-US" sz="1600" dirty="0" smtClean="0">
              <a:solidFill>
                <a:srgbClr val="000000"/>
              </a:solidFill>
              <a:latin typeface="Courier New" charset="0"/>
            </a:endParaRPr>
          </a:p>
          <a:p>
            <a:pPr defTabSz="914400" eaLnBrk="0" fontAlgn="base" hangingPunct="0">
              <a:spcBef>
                <a:spcPct val="0"/>
              </a:spcBef>
              <a:spcAft>
                <a:spcPct val="0"/>
              </a:spcAft>
            </a:pPr>
            <a:r>
              <a:rPr lang="en-US" sz="1600" dirty="0">
                <a:solidFill>
                  <a:srgbClr val="000000"/>
                </a:solidFill>
                <a:latin typeface="Courier New" charset="0"/>
              </a:rPr>
              <a:t>w</a:t>
            </a:r>
            <a:r>
              <a:rPr lang="en-US" sz="1600" dirty="0" smtClean="0">
                <a:solidFill>
                  <a:srgbClr val="000000"/>
                </a:solidFill>
                <a:latin typeface="Courier New" charset="0"/>
              </a:rPr>
              <a:t>hile </a:t>
            </a:r>
            <a:r>
              <a:rPr lang="en-US" sz="1600" dirty="0">
                <a:solidFill>
                  <a:srgbClr val="000000"/>
                </a:solidFill>
                <a:latin typeface="Courier New" charset="0"/>
              </a:rPr>
              <a:t>($in = &lt;FILE&gt;) { #go </a:t>
            </a:r>
            <a:r>
              <a:rPr lang="en-US" sz="1600" dirty="0" err="1">
                <a:solidFill>
                  <a:srgbClr val="000000"/>
                </a:solidFill>
                <a:latin typeface="Courier New" charset="0"/>
              </a:rPr>
              <a:t>infile</a:t>
            </a:r>
            <a:r>
              <a:rPr lang="en-US" sz="1600" dirty="0">
                <a:solidFill>
                  <a:srgbClr val="000000"/>
                </a:solidFill>
                <a:latin typeface="Courier New" charset="0"/>
              </a:rPr>
              <a:t> line by line</a:t>
            </a:r>
          </a:p>
          <a:p>
            <a:pPr defTabSz="914400" eaLnBrk="0" fontAlgn="base" hangingPunct="0">
              <a:spcBef>
                <a:spcPct val="0"/>
              </a:spcBef>
              <a:spcAft>
                <a:spcPct val="0"/>
              </a:spcAft>
            </a:pPr>
            <a:endParaRPr lang="en-US" sz="1600" dirty="0">
              <a:solidFill>
                <a:srgbClr val="000000"/>
              </a:solidFill>
              <a:latin typeface="Courier New" charset="0"/>
            </a:endParaRPr>
          </a:p>
          <a:p>
            <a:pPr defTabSz="914400" eaLnBrk="0" fontAlgn="base" hangingPunct="0">
              <a:spcBef>
                <a:spcPct val="0"/>
              </a:spcBef>
              <a:spcAft>
                <a:spcPct val="0"/>
              </a:spcAft>
            </a:pPr>
            <a:r>
              <a:rPr lang="en-US" sz="1600" dirty="0">
                <a:solidFill>
                  <a:srgbClr val="000000"/>
                </a:solidFill>
                <a:latin typeface="Courier New" charset="0"/>
              </a:rPr>
              <a:t>chomp $in;</a:t>
            </a:r>
          </a:p>
          <a:p>
            <a:pPr defTabSz="914400" eaLnBrk="0" fontAlgn="base" hangingPunct="0">
              <a:spcBef>
                <a:spcPct val="0"/>
              </a:spcBef>
              <a:spcAft>
                <a:spcPct val="0"/>
              </a:spcAft>
            </a:pPr>
            <a:r>
              <a:rPr lang="en-US" sz="1600" dirty="0">
                <a:solidFill>
                  <a:srgbClr val="000000"/>
                </a:solidFill>
                <a:latin typeface="Courier New" charset="0"/>
              </a:rPr>
              <a:t>@data = </a:t>
            </a:r>
            <a:r>
              <a:rPr lang="en-US" sz="1600" b="1" dirty="0">
                <a:solidFill>
                  <a:srgbClr val="000000"/>
                </a:solidFill>
                <a:latin typeface="Courier New" charset="0"/>
              </a:rPr>
              <a:t>split</a:t>
            </a:r>
            <a:r>
              <a:rPr lang="en-US" sz="1600" dirty="0">
                <a:solidFill>
                  <a:srgbClr val="000000"/>
                </a:solidFill>
                <a:latin typeface="Courier New" charset="0"/>
              </a:rPr>
              <a:t> ('',$in); #split using ‘’</a:t>
            </a:r>
          </a:p>
          <a:p>
            <a:pPr defTabSz="914400" eaLnBrk="0" fontAlgn="base" hangingPunct="0">
              <a:spcBef>
                <a:spcPct val="0"/>
              </a:spcBef>
              <a:spcAft>
                <a:spcPct val="0"/>
              </a:spcAft>
            </a:pPr>
            <a:r>
              <a:rPr lang="en-US" sz="1600" b="1" dirty="0">
                <a:solidFill>
                  <a:srgbClr val="000000"/>
                </a:solidFill>
                <a:latin typeface="Courier New" charset="0"/>
              </a:rPr>
              <a:t>push @</a:t>
            </a:r>
            <a:r>
              <a:rPr lang="en-US" sz="1600" b="1" dirty="0" err="1">
                <a:solidFill>
                  <a:srgbClr val="000000"/>
                </a:solidFill>
                <a:latin typeface="Courier New" charset="0"/>
              </a:rPr>
              <a:t>matrix,[@data</a:t>
            </a:r>
            <a:r>
              <a:rPr lang="en-US" sz="1600" b="1" dirty="0">
                <a:solidFill>
                  <a:srgbClr val="000000"/>
                </a:solidFill>
                <a:latin typeface="Courier New" charset="0"/>
              </a:rPr>
              <a:t>]; # put the array @data</a:t>
            </a:r>
          </a:p>
          <a:p>
            <a:pPr defTabSz="914400" eaLnBrk="0" fontAlgn="base" hangingPunct="0">
              <a:spcBef>
                <a:spcPct val="0"/>
              </a:spcBef>
              <a:spcAft>
                <a:spcPct val="0"/>
              </a:spcAft>
            </a:pPr>
            <a:r>
              <a:rPr lang="en-US" sz="1600" b="1" dirty="0">
                <a:solidFill>
                  <a:srgbClr val="000000"/>
                </a:solidFill>
                <a:latin typeface="Courier New" charset="0"/>
              </a:rPr>
              <a:t>			into @matrix</a:t>
            </a:r>
            <a:endParaRPr lang="en-US" sz="1600" dirty="0">
              <a:solidFill>
                <a:srgbClr val="000000"/>
              </a:solidFill>
              <a:latin typeface="Courier New" charset="0"/>
            </a:endParaRPr>
          </a:p>
          <a:p>
            <a:pPr defTabSz="914400" eaLnBrk="0" fontAlgn="base" hangingPunct="0">
              <a:spcBef>
                <a:spcPct val="0"/>
              </a:spcBef>
              <a:spcAft>
                <a:spcPct val="0"/>
              </a:spcAft>
            </a:pPr>
            <a:r>
              <a:rPr lang="en-US" sz="1600" dirty="0">
                <a:solidFill>
                  <a:srgbClr val="000000"/>
                </a:solidFill>
                <a:latin typeface="Courier New" charset="0"/>
              </a:rPr>
              <a:t>}</a:t>
            </a:r>
          </a:p>
        </p:txBody>
      </p:sp>
      <p:sp>
        <p:nvSpPr>
          <p:cNvPr id="86023" name="Text Box 7"/>
          <p:cNvSpPr txBox="1">
            <a:spLocks noChangeArrowheads="1"/>
          </p:cNvSpPr>
          <p:nvPr/>
        </p:nvSpPr>
        <p:spPr bwMode="auto">
          <a:xfrm>
            <a:off x="6172200" y="4191000"/>
            <a:ext cx="1412875" cy="1079500"/>
          </a:xfrm>
          <a:prstGeom prst="rect">
            <a:avLst/>
          </a:prstGeom>
          <a:noFill/>
          <a:ln w="9525">
            <a:solidFill>
              <a:schemeClr val="tx1"/>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ourier New" charset="0"/>
              </a:rPr>
              <a:t>MRRAIATNQQ</a:t>
            </a:r>
          </a:p>
          <a:p>
            <a:pPr defTabSz="914400" eaLnBrk="0" fontAlgn="base" hangingPunct="0">
              <a:spcBef>
                <a:spcPct val="0"/>
              </a:spcBef>
              <a:spcAft>
                <a:spcPct val="0"/>
              </a:spcAft>
            </a:pPr>
            <a:r>
              <a:rPr lang="en-US" sz="1600">
                <a:solidFill>
                  <a:srgbClr val="000000"/>
                </a:solidFill>
                <a:latin typeface="Courier New" charset="0"/>
              </a:rPr>
              <a:t>MRLAIISRQD</a:t>
            </a:r>
          </a:p>
          <a:p>
            <a:pPr defTabSz="914400" eaLnBrk="0" fontAlgn="base" hangingPunct="0">
              <a:spcBef>
                <a:spcPct val="0"/>
              </a:spcBef>
              <a:spcAft>
                <a:spcPct val="0"/>
              </a:spcAft>
            </a:pPr>
            <a:r>
              <a:rPr lang="en-US" sz="1600">
                <a:solidFill>
                  <a:srgbClr val="000000"/>
                </a:solidFill>
                <a:latin typeface="Courier New" charset="0"/>
              </a:rPr>
              <a:t>MRRLSISRQQ</a:t>
            </a:r>
          </a:p>
          <a:p>
            <a:pPr defTabSz="914400" eaLnBrk="0" fontAlgn="base" hangingPunct="0">
              <a:spcBef>
                <a:spcPct val="0"/>
              </a:spcBef>
              <a:spcAft>
                <a:spcPct val="0"/>
              </a:spcAft>
            </a:pPr>
            <a:r>
              <a:rPr lang="en-US" sz="1600">
                <a:solidFill>
                  <a:srgbClr val="000000"/>
                </a:solidFill>
                <a:latin typeface="Courier New" charset="0"/>
              </a:rPr>
              <a:t>MRLAIIIRQQ</a:t>
            </a:r>
          </a:p>
        </p:txBody>
      </p:sp>
      <p:sp>
        <p:nvSpPr>
          <p:cNvPr id="86024" name="Text Box 8"/>
          <p:cNvSpPr txBox="1">
            <a:spLocks noChangeArrowheads="1"/>
          </p:cNvSpPr>
          <p:nvPr/>
        </p:nvSpPr>
        <p:spPr bwMode="auto">
          <a:xfrm>
            <a:off x="6172200" y="3930650"/>
            <a:ext cx="1403350" cy="33655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ourier New" charset="0"/>
              </a:rPr>
              <a:t>0123456789</a:t>
            </a:r>
          </a:p>
        </p:txBody>
      </p:sp>
      <p:sp>
        <p:nvSpPr>
          <p:cNvPr id="86025" name="Text Box 9"/>
          <p:cNvSpPr txBox="1">
            <a:spLocks noChangeArrowheads="1"/>
          </p:cNvSpPr>
          <p:nvPr/>
        </p:nvSpPr>
        <p:spPr bwMode="auto">
          <a:xfrm>
            <a:off x="5867400" y="4191000"/>
            <a:ext cx="306388" cy="106997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a:solidFill>
                  <a:srgbClr val="000000"/>
                </a:solidFill>
                <a:latin typeface="Courier New" charset="0"/>
              </a:rPr>
              <a:t>0</a:t>
            </a:r>
          </a:p>
          <a:p>
            <a:pPr defTabSz="914400" eaLnBrk="0" fontAlgn="base" hangingPunct="0">
              <a:spcBef>
                <a:spcPct val="0"/>
              </a:spcBef>
              <a:spcAft>
                <a:spcPct val="0"/>
              </a:spcAft>
            </a:pPr>
            <a:r>
              <a:rPr lang="en-US" sz="1600">
                <a:solidFill>
                  <a:srgbClr val="000000"/>
                </a:solidFill>
                <a:latin typeface="Courier New" charset="0"/>
              </a:rPr>
              <a:t>1</a:t>
            </a:r>
          </a:p>
          <a:p>
            <a:pPr defTabSz="914400" eaLnBrk="0" fontAlgn="base" hangingPunct="0">
              <a:spcBef>
                <a:spcPct val="0"/>
              </a:spcBef>
              <a:spcAft>
                <a:spcPct val="0"/>
              </a:spcAft>
            </a:pPr>
            <a:r>
              <a:rPr lang="en-US" sz="1600">
                <a:solidFill>
                  <a:srgbClr val="000000"/>
                </a:solidFill>
                <a:latin typeface="Courier New" charset="0"/>
              </a:rPr>
              <a:t>2</a:t>
            </a:r>
          </a:p>
          <a:p>
            <a:pPr defTabSz="914400" eaLnBrk="0" fontAlgn="base" hangingPunct="0">
              <a:spcBef>
                <a:spcPct val="0"/>
              </a:spcBef>
              <a:spcAft>
                <a:spcPct val="0"/>
              </a:spcAft>
            </a:pPr>
            <a:r>
              <a:rPr lang="en-US" sz="1600">
                <a:solidFill>
                  <a:srgbClr val="000000"/>
                </a:solidFill>
                <a:latin typeface="Courier New" charset="0"/>
              </a:rPr>
              <a:t>3</a:t>
            </a:r>
          </a:p>
        </p:txBody>
      </p:sp>
      <p:sp>
        <p:nvSpPr>
          <p:cNvPr id="86026" name="Rectangle 10"/>
          <p:cNvSpPr>
            <a:spLocks noChangeArrowheads="1"/>
          </p:cNvSpPr>
          <p:nvPr/>
        </p:nvSpPr>
        <p:spPr bwMode="auto">
          <a:xfrm>
            <a:off x="6705600" y="4724400"/>
            <a:ext cx="228600" cy="228600"/>
          </a:xfrm>
          <a:prstGeom prst="rect">
            <a:avLst/>
          </a:prstGeom>
          <a:noFill/>
          <a:ln w="9525">
            <a:solidFill>
              <a:schemeClr val="tx1"/>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6027" name="Text Box 11"/>
          <p:cNvSpPr txBox="1">
            <a:spLocks noChangeArrowheads="1"/>
          </p:cNvSpPr>
          <p:nvPr/>
        </p:nvSpPr>
        <p:spPr bwMode="auto">
          <a:xfrm>
            <a:off x="2773972" y="6217703"/>
            <a:ext cx="2657475"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dirty="0">
                <a:solidFill>
                  <a:srgbClr val="000000"/>
                </a:solidFill>
              </a:rPr>
              <a:t>Print $matrix[2][4];</a:t>
            </a:r>
          </a:p>
        </p:txBody>
      </p:sp>
      <p:sp>
        <p:nvSpPr>
          <p:cNvPr id="86028" name="Line 12"/>
          <p:cNvSpPr>
            <a:spLocks noChangeShapeType="1"/>
          </p:cNvSpPr>
          <p:nvPr/>
        </p:nvSpPr>
        <p:spPr bwMode="auto">
          <a:xfrm>
            <a:off x="5609247" y="6474878"/>
            <a:ext cx="1219200" cy="0"/>
          </a:xfrm>
          <a:prstGeom prst="line">
            <a:avLst/>
          </a:prstGeom>
          <a:noFill/>
          <a:ln w="9525">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6029" name="Text Box 13"/>
          <p:cNvSpPr txBox="1">
            <a:spLocks noChangeArrowheads="1"/>
          </p:cNvSpPr>
          <p:nvPr/>
        </p:nvSpPr>
        <p:spPr bwMode="auto">
          <a:xfrm>
            <a:off x="7057047" y="6246278"/>
            <a:ext cx="387350"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S</a:t>
            </a:r>
          </a:p>
        </p:txBody>
      </p:sp>
      <p:sp>
        <p:nvSpPr>
          <p:cNvPr id="86030" name="Line 14"/>
          <p:cNvSpPr>
            <a:spLocks noChangeShapeType="1"/>
          </p:cNvSpPr>
          <p:nvPr/>
        </p:nvSpPr>
        <p:spPr bwMode="auto">
          <a:xfrm>
            <a:off x="6858000" y="3733800"/>
            <a:ext cx="0" cy="152400"/>
          </a:xfrm>
          <a:prstGeom prst="line">
            <a:avLst/>
          </a:prstGeom>
          <a:noFill/>
          <a:ln w="9525">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8763000" cy="762000"/>
          </a:xfrm>
        </p:spPr>
        <p:txBody>
          <a:bodyPr/>
          <a:lstStyle/>
          <a:p>
            <a:pPr algn="l"/>
            <a:r>
              <a:rPr lang="en-US"/>
              <a:t>the gradualist point of view</a:t>
            </a:r>
          </a:p>
        </p:txBody>
      </p:sp>
      <p:sp>
        <p:nvSpPr>
          <p:cNvPr id="465923" name="Text Box 3"/>
          <p:cNvSpPr txBox="1">
            <a:spLocks noChangeArrowheads="1"/>
          </p:cNvSpPr>
          <p:nvPr/>
        </p:nvSpPr>
        <p:spPr bwMode="auto">
          <a:xfrm>
            <a:off x="647700" y="838200"/>
            <a:ext cx="7848600" cy="19208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b="1">
                <a:solidFill>
                  <a:srgbClr val="000000"/>
                </a:solidFill>
              </a:rPr>
              <a:t>Evolution occurs within populations where the fittest organisms have a selective advantage.   Over time the advantages genes become fixed in a population and the population gradually changes.  </a:t>
            </a:r>
          </a:p>
          <a:p>
            <a:pPr defTabSz="914400" fontAlgn="base">
              <a:spcBef>
                <a:spcPct val="0"/>
              </a:spcBef>
              <a:spcAft>
                <a:spcPct val="0"/>
              </a:spcAft>
            </a:pPr>
            <a:endParaRPr lang="en-US" sz="2000" b="1">
              <a:solidFill>
                <a:srgbClr val="000000"/>
              </a:solidFill>
            </a:endParaRPr>
          </a:p>
          <a:p>
            <a:pPr defTabSz="914400" fontAlgn="base">
              <a:spcBef>
                <a:spcPct val="0"/>
              </a:spcBef>
              <a:spcAft>
                <a:spcPct val="0"/>
              </a:spcAft>
            </a:pPr>
            <a:r>
              <a:rPr lang="en-US" sz="2000" b="1">
                <a:solidFill>
                  <a:srgbClr val="000000"/>
                </a:solidFill>
              </a:rPr>
              <a:t>Note: this is not in contradiction to the the theory of neutral evolution.  (which says what ?)</a:t>
            </a:r>
          </a:p>
        </p:txBody>
      </p:sp>
      <p:sp>
        <p:nvSpPr>
          <p:cNvPr id="465924" name="Rectangle 4"/>
          <p:cNvSpPr>
            <a:spLocks noChangeArrowheads="1"/>
          </p:cNvSpPr>
          <p:nvPr/>
        </p:nvSpPr>
        <p:spPr bwMode="auto">
          <a:xfrm>
            <a:off x="0" y="3048000"/>
            <a:ext cx="9144000" cy="34448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b="1">
                <a:solidFill>
                  <a:srgbClr val="000000"/>
                </a:solidFill>
              </a:rPr>
              <a:t>Processes that MIGHT go beyond inheritance with variation and selection? </a:t>
            </a:r>
          </a:p>
          <a:p>
            <a:pPr lvl="1" defTabSz="914400" fontAlgn="base">
              <a:spcBef>
                <a:spcPct val="0"/>
              </a:spcBef>
              <a:spcAft>
                <a:spcPct val="0"/>
              </a:spcAft>
              <a:buFontTx/>
              <a:buChar char="•"/>
            </a:pPr>
            <a:r>
              <a:rPr lang="en-US" sz="2000">
                <a:solidFill>
                  <a:srgbClr val="000000"/>
                </a:solidFill>
              </a:rPr>
              <a:t>Horizontal gene transfer and recombination </a:t>
            </a:r>
          </a:p>
          <a:p>
            <a:pPr lvl="1" defTabSz="914400" eaLnBrk="0" fontAlgn="base" hangingPunct="0">
              <a:spcBef>
                <a:spcPct val="0"/>
              </a:spcBef>
              <a:spcAft>
                <a:spcPct val="0"/>
              </a:spcAft>
              <a:buFontTx/>
              <a:buChar char="•"/>
            </a:pPr>
            <a:r>
              <a:rPr lang="en-US" sz="2000">
                <a:solidFill>
                  <a:srgbClr val="000000"/>
                </a:solidFill>
              </a:rPr>
              <a:t>Polyploidization (botany, vertebrate evolution) see </a:t>
            </a:r>
            <a:r>
              <a:rPr lang="en-US" sz="2000">
                <a:solidFill>
                  <a:srgbClr val="000000"/>
                </a:solidFill>
                <a:hlinkClick r:id="rId3"/>
              </a:rPr>
              <a:t>here</a:t>
            </a:r>
            <a:r>
              <a:rPr lang="en-US" sz="2000">
                <a:solidFill>
                  <a:srgbClr val="000000"/>
                </a:solidFill>
              </a:rPr>
              <a:t> </a:t>
            </a:r>
          </a:p>
          <a:p>
            <a:pPr lvl="1" defTabSz="914400" eaLnBrk="0" fontAlgn="base" hangingPunct="0">
              <a:spcBef>
                <a:spcPct val="0"/>
              </a:spcBef>
              <a:spcAft>
                <a:spcPct val="0"/>
              </a:spcAft>
              <a:buFontTx/>
              <a:buChar char="•"/>
            </a:pPr>
            <a:r>
              <a:rPr lang="en-US" sz="2000">
                <a:solidFill>
                  <a:srgbClr val="000000"/>
                </a:solidFill>
              </a:rPr>
              <a:t>Fusion and cooperation of organisms (Kefir, lichen, also the eukaryotic cell) </a:t>
            </a:r>
          </a:p>
          <a:p>
            <a:pPr lvl="1" defTabSz="914400" eaLnBrk="0" fontAlgn="base" hangingPunct="0">
              <a:spcBef>
                <a:spcPct val="0"/>
              </a:spcBef>
              <a:spcAft>
                <a:spcPct val="0"/>
              </a:spcAft>
              <a:buFontTx/>
              <a:buChar char="•"/>
            </a:pPr>
            <a:r>
              <a:rPr lang="en-US" sz="2000">
                <a:solidFill>
                  <a:srgbClr val="000000"/>
                </a:solidFill>
              </a:rPr>
              <a:t>Targeted mutations (?), genetic memory (?) (see </a:t>
            </a:r>
            <a:r>
              <a:rPr lang="en-US" sz="2000">
                <a:solidFill>
                  <a:srgbClr val="000000"/>
                </a:solidFill>
                <a:hlinkClick r:id="rId4"/>
              </a:rPr>
              <a:t>Foster's</a:t>
            </a:r>
            <a:r>
              <a:rPr lang="en-US" sz="2000">
                <a:solidFill>
                  <a:srgbClr val="000000"/>
                </a:solidFill>
              </a:rPr>
              <a:t> and </a:t>
            </a:r>
            <a:r>
              <a:rPr lang="en-US" sz="2000">
                <a:solidFill>
                  <a:srgbClr val="000000"/>
                </a:solidFill>
                <a:hlinkClick r:id="rId5"/>
              </a:rPr>
              <a:t>Hall's</a:t>
            </a:r>
            <a:r>
              <a:rPr lang="en-US" sz="2000">
                <a:solidFill>
                  <a:srgbClr val="000000"/>
                </a:solidFill>
              </a:rPr>
              <a:t> reviews on directed/adaptive mutations; see </a:t>
            </a:r>
            <a:r>
              <a:rPr lang="en-US" sz="2000">
                <a:solidFill>
                  <a:srgbClr val="000000"/>
                </a:solidFill>
                <a:hlinkClick r:id="rId6"/>
              </a:rPr>
              <a:t>here</a:t>
            </a:r>
            <a:r>
              <a:rPr lang="en-US" sz="2000">
                <a:solidFill>
                  <a:srgbClr val="000000"/>
                </a:solidFill>
              </a:rPr>
              <a:t> for a counterpoint) </a:t>
            </a:r>
          </a:p>
          <a:p>
            <a:pPr lvl="1" defTabSz="914400" eaLnBrk="0" fontAlgn="base" hangingPunct="0">
              <a:spcBef>
                <a:spcPct val="0"/>
              </a:spcBef>
              <a:spcAft>
                <a:spcPct val="0"/>
              </a:spcAft>
              <a:buFontTx/>
              <a:buChar char="•"/>
            </a:pPr>
            <a:r>
              <a:rPr lang="en-US" sz="2000">
                <a:solidFill>
                  <a:srgbClr val="000000"/>
                </a:solidFill>
              </a:rPr>
              <a:t>Random genetic drift </a:t>
            </a:r>
          </a:p>
          <a:p>
            <a:pPr lvl="1" defTabSz="914400" eaLnBrk="0" fontAlgn="base" hangingPunct="0">
              <a:spcBef>
                <a:spcPct val="0"/>
              </a:spcBef>
              <a:spcAft>
                <a:spcPct val="0"/>
              </a:spcAft>
              <a:buFontTx/>
              <a:buChar char="•"/>
            </a:pPr>
            <a:r>
              <a:rPr lang="en-US" sz="2000">
                <a:solidFill>
                  <a:srgbClr val="000000"/>
                </a:solidFill>
                <a:hlinkClick r:id="rId7"/>
              </a:rPr>
              <a:t>Gratuitous complexity</a:t>
            </a:r>
            <a:r>
              <a:rPr lang="en-US" sz="2000">
                <a:solidFill>
                  <a:srgbClr val="000000"/>
                </a:solidFill>
              </a:rPr>
              <a:t> </a:t>
            </a:r>
          </a:p>
          <a:p>
            <a:pPr lvl="1" defTabSz="914400" eaLnBrk="0" fontAlgn="base" hangingPunct="0">
              <a:spcBef>
                <a:spcPct val="0"/>
              </a:spcBef>
              <a:spcAft>
                <a:spcPct val="0"/>
              </a:spcAft>
              <a:buFontTx/>
              <a:buChar char="•"/>
            </a:pPr>
            <a:r>
              <a:rPr lang="en-US" sz="2000">
                <a:solidFill>
                  <a:srgbClr val="000000"/>
                </a:solidFill>
              </a:rPr>
              <a:t>Selfish genes (who/what is the subject of evolution??) </a:t>
            </a:r>
          </a:p>
          <a:p>
            <a:pPr lvl="1" defTabSz="914400" eaLnBrk="0" fontAlgn="base" hangingPunct="0">
              <a:spcBef>
                <a:spcPct val="0"/>
              </a:spcBef>
              <a:spcAft>
                <a:spcPct val="0"/>
              </a:spcAft>
              <a:buFontTx/>
              <a:buChar char="•"/>
            </a:pPr>
            <a:r>
              <a:rPr lang="en-US" sz="2000">
                <a:solidFill>
                  <a:srgbClr val="000000"/>
                </a:solidFill>
              </a:rPr>
              <a:t>Parasitism, altruism, </a:t>
            </a:r>
            <a:r>
              <a:rPr lang="en-US" sz="2000">
                <a:solidFill>
                  <a:srgbClr val="000000"/>
                </a:solidFill>
                <a:hlinkClick r:id="rId8"/>
              </a:rPr>
              <a:t>Morons </a:t>
            </a:r>
            <a:endParaRPr lang="en-US" sz="2000">
              <a:solidFill>
                <a:srgbClr val="000000"/>
              </a:solidFill>
            </a:endParaRPr>
          </a:p>
          <a:p>
            <a:pPr defTabSz="914400" eaLnBrk="0" fontAlgn="base" hangingPunct="0">
              <a:spcBef>
                <a:spcPct val="0"/>
              </a:spcBef>
              <a:spcAft>
                <a:spcPct val="0"/>
              </a:spcAft>
            </a:pPr>
            <a:endParaRPr lang="en-US" sz="20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a:t>selection versus drift </a:t>
            </a:r>
            <a:br>
              <a:rPr lang="en-US"/>
            </a:br>
            <a:endParaRPr lang="en-US"/>
          </a:p>
        </p:txBody>
      </p:sp>
      <p:sp>
        <p:nvSpPr>
          <p:cNvPr id="466947" name="Text Box 3"/>
          <p:cNvSpPr txBox="1">
            <a:spLocks noChangeArrowheads="1"/>
          </p:cNvSpPr>
          <p:nvPr/>
        </p:nvSpPr>
        <p:spPr bwMode="auto">
          <a:xfrm>
            <a:off x="228600" y="1524000"/>
            <a:ext cx="8305800" cy="48387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dirty="0">
                <a:solidFill>
                  <a:srgbClr val="000000"/>
                </a:solidFill>
              </a:rPr>
              <a:t>see Kent </a:t>
            </a:r>
            <a:r>
              <a:rPr lang="en-US" sz="2400" b="1" dirty="0" err="1">
                <a:solidFill>
                  <a:srgbClr val="000000"/>
                </a:solidFill>
              </a:rPr>
              <a:t>Holsinger’s</a:t>
            </a:r>
            <a:r>
              <a:rPr lang="en-US" sz="2400" b="1" dirty="0">
                <a:solidFill>
                  <a:srgbClr val="000000"/>
                </a:solidFill>
              </a:rPr>
              <a:t> java simulations at </a:t>
            </a:r>
          </a:p>
          <a:p>
            <a:pPr defTabSz="914400" fontAlgn="base">
              <a:spcBef>
                <a:spcPct val="0"/>
              </a:spcBef>
              <a:spcAft>
                <a:spcPct val="0"/>
              </a:spcAft>
            </a:pPr>
            <a:r>
              <a:rPr lang="en-US" sz="2400" b="1" dirty="0">
                <a:solidFill>
                  <a:srgbClr val="000000"/>
                </a:solidFill>
                <a:hlinkClick r:id="rId3"/>
              </a:rPr>
              <a:t>http://darwin.eeb.uconn.edu/simulations/simulations.html</a:t>
            </a:r>
            <a:endParaRPr lang="en-US" sz="2400" b="1" dirty="0">
              <a:solidFill>
                <a:srgbClr val="000000"/>
              </a:solidFill>
            </a:endParaRPr>
          </a:p>
          <a:p>
            <a:pPr defTabSz="914400" fontAlgn="base">
              <a:spcBef>
                <a:spcPct val="0"/>
              </a:spcBef>
              <a:spcAft>
                <a:spcPct val="0"/>
              </a:spcAft>
            </a:pPr>
            <a:r>
              <a:rPr lang="en-US" sz="2400" b="1" dirty="0">
                <a:solidFill>
                  <a:srgbClr val="000000"/>
                </a:solidFill>
              </a:rPr>
              <a:t>The law of the gutter.</a:t>
            </a:r>
          </a:p>
          <a:p>
            <a:pPr defTabSz="914400" fontAlgn="base">
              <a:spcBef>
                <a:spcPct val="0"/>
              </a:spcBef>
              <a:spcAft>
                <a:spcPct val="0"/>
              </a:spcAft>
            </a:pPr>
            <a:r>
              <a:rPr lang="en-US" sz="2400" b="1" dirty="0">
                <a:solidFill>
                  <a:srgbClr val="000000"/>
                </a:solidFill>
              </a:rPr>
              <a:t>compare </a:t>
            </a:r>
            <a:r>
              <a:rPr lang="en-US" sz="2400" b="1" dirty="0">
                <a:solidFill>
                  <a:srgbClr val="000000"/>
                </a:solidFill>
                <a:hlinkClick r:id="rId4"/>
              </a:rPr>
              <a:t>drift</a:t>
            </a:r>
            <a:r>
              <a:rPr lang="en-US" sz="2400" b="1" dirty="0">
                <a:solidFill>
                  <a:srgbClr val="000000"/>
                </a:solidFill>
              </a:rPr>
              <a:t> versus </a:t>
            </a:r>
            <a:r>
              <a:rPr lang="en-US" sz="2400" b="1" dirty="0">
                <a:solidFill>
                  <a:srgbClr val="000000"/>
                </a:solidFill>
                <a:hlinkClick r:id="rId5"/>
              </a:rPr>
              <a:t>select + drift   </a:t>
            </a:r>
            <a:endParaRPr lang="en-US" sz="2400" b="1" dirty="0">
              <a:solidFill>
                <a:srgbClr val="000000"/>
              </a:solidFill>
            </a:endParaRPr>
          </a:p>
          <a:p>
            <a:pPr defTabSz="914400" fontAlgn="base">
              <a:spcBef>
                <a:spcPct val="0"/>
              </a:spcBef>
              <a:spcAft>
                <a:spcPct val="0"/>
              </a:spcAft>
            </a:pPr>
            <a:r>
              <a:rPr lang="en-US" sz="2400" b="1" dirty="0">
                <a:solidFill>
                  <a:srgbClr val="000000"/>
                </a:solidFill>
              </a:rPr>
              <a:t>The larger the population the longer it takes for an allele to become fixed.  </a:t>
            </a:r>
          </a:p>
          <a:p>
            <a:pPr defTabSz="914400" fontAlgn="base">
              <a:spcBef>
                <a:spcPct val="0"/>
              </a:spcBef>
              <a:spcAft>
                <a:spcPct val="0"/>
              </a:spcAft>
            </a:pPr>
            <a:r>
              <a:rPr lang="en-US" sz="2400" b="1" dirty="0">
                <a:solidFill>
                  <a:srgbClr val="000000"/>
                </a:solidFill>
              </a:rPr>
              <a:t>Note: Even though an allele conveys a strong selective advantage of 10%, the allele has a rather large chance to go extinct.  </a:t>
            </a:r>
          </a:p>
          <a:p>
            <a:pPr defTabSz="914400" fontAlgn="base">
              <a:spcBef>
                <a:spcPct val="0"/>
              </a:spcBef>
              <a:spcAft>
                <a:spcPct val="0"/>
              </a:spcAft>
            </a:pPr>
            <a:r>
              <a:rPr lang="en-US" sz="2400" b="1" dirty="0">
                <a:solidFill>
                  <a:srgbClr val="000000"/>
                </a:solidFill>
              </a:rPr>
              <a:t>Note#2: Fixation is faster under selection than under drift.</a:t>
            </a:r>
          </a:p>
          <a:p>
            <a:pPr defTabSz="914400" fontAlgn="base">
              <a:spcBef>
                <a:spcPct val="0"/>
              </a:spcBef>
              <a:spcAft>
                <a:spcPct val="0"/>
              </a:spcAft>
            </a:pPr>
            <a:endParaRPr lang="en-US" sz="2400" b="1" dirty="0">
              <a:solidFill>
                <a:srgbClr val="000000"/>
              </a:solidFill>
            </a:endParaRPr>
          </a:p>
          <a:p>
            <a:pPr defTabSz="914400" fontAlgn="base">
              <a:spcBef>
                <a:spcPct val="0"/>
              </a:spcBef>
              <a:spcAft>
                <a:spcPct val="0"/>
              </a:spcAft>
            </a:pPr>
            <a:r>
              <a:rPr lang="en-US" sz="2400" b="1" dirty="0">
                <a:solidFill>
                  <a:srgbClr val="000000"/>
                </a:solidFill>
              </a:rPr>
              <a:t>BUT </a:t>
            </a:r>
          </a:p>
          <a:p>
            <a:pPr defTabSz="914400" fontAlgn="base">
              <a:spcBef>
                <a:spcPct val="0"/>
              </a:spcBef>
              <a:spcAft>
                <a:spcPct val="0"/>
              </a:spcAft>
            </a:pPr>
            <a:endParaRPr lang="en-US" sz="2400" b="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0"/>
            <a:ext cx="7543800" cy="685800"/>
          </a:xfrm>
        </p:spPr>
        <p:txBody>
          <a:bodyPr/>
          <a:lstStyle/>
          <a:p>
            <a:pPr algn="l"/>
            <a:r>
              <a:rPr lang="en-US"/>
              <a:t>s=0</a:t>
            </a:r>
          </a:p>
        </p:txBody>
      </p:sp>
      <p:sp>
        <p:nvSpPr>
          <p:cNvPr id="467971" name="Rectangle 3"/>
          <p:cNvSpPr>
            <a:spLocks noChangeArrowheads="1"/>
          </p:cNvSpPr>
          <p:nvPr/>
        </p:nvSpPr>
        <p:spPr bwMode="auto">
          <a:xfrm>
            <a:off x="152400" y="657225"/>
            <a:ext cx="8496300" cy="478155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200">
                <a:solidFill>
                  <a:srgbClr val="000000"/>
                </a:solidFill>
              </a:rPr>
              <a:t>Probability of fixation, P, is equal to frequency of allele in population. Mutation rate (per gene/per unit of time) = u ;   </a:t>
            </a:r>
          </a:p>
          <a:p>
            <a:pPr defTabSz="914400" eaLnBrk="0" fontAlgn="base" hangingPunct="0">
              <a:spcBef>
                <a:spcPct val="0"/>
              </a:spcBef>
              <a:spcAft>
                <a:spcPct val="0"/>
              </a:spcAft>
            </a:pPr>
            <a:r>
              <a:rPr lang="en-US" sz="2200">
                <a:solidFill>
                  <a:srgbClr val="000000"/>
                </a:solidFill>
              </a:rPr>
              <a:t>freq. with which allele is generated in diploid population size N =u*2N </a:t>
            </a:r>
          </a:p>
          <a:p>
            <a:pPr defTabSz="914400" eaLnBrk="0" fontAlgn="base" hangingPunct="0">
              <a:spcBef>
                <a:spcPct val="0"/>
              </a:spcBef>
              <a:spcAft>
                <a:spcPct val="0"/>
              </a:spcAft>
            </a:pPr>
            <a:r>
              <a:rPr lang="en-US" sz="2200">
                <a:solidFill>
                  <a:srgbClr val="000000"/>
                </a:solidFill>
              </a:rPr>
              <a:t>Probability of fixation for each allele = 1/(2N)</a:t>
            </a:r>
          </a:p>
          <a:p>
            <a:pPr defTabSz="914400" eaLnBrk="0" fontAlgn="base" hangingPunct="0">
              <a:spcBef>
                <a:spcPct val="0"/>
              </a:spcBef>
              <a:spcAft>
                <a:spcPct val="0"/>
              </a:spcAft>
            </a:pPr>
            <a:endParaRPr lang="en-US" sz="2200">
              <a:solidFill>
                <a:srgbClr val="000000"/>
              </a:solidFill>
            </a:endParaRPr>
          </a:p>
          <a:p>
            <a:pPr defTabSz="914400" eaLnBrk="0" fontAlgn="base" hangingPunct="0">
              <a:spcBef>
                <a:spcPct val="0"/>
              </a:spcBef>
              <a:spcAft>
                <a:spcPct val="0"/>
              </a:spcAft>
            </a:pPr>
            <a:r>
              <a:rPr lang="en-US" sz="2200">
                <a:solidFill>
                  <a:srgbClr val="FF0000"/>
                </a:solidFill>
              </a:rPr>
              <a:t>Substitution rate </a:t>
            </a:r>
            <a:r>
              <a:rPr lang="en-US" sz="2200">
                <a:solidFill>
                  <a:srgbClr val="000000"/>
                </a:solidFill>
              </a:rPr>
              <a:t>= </a:t>
            </a:r>
          </a:p>
          <a:p>
            <a:pPr defTabSz="914400" eaLnBrk="0" fontAlgn="base" hangingPunct="0">
              <a:spcBef>
                <a:spcPct val="0"/>
              </a:spcBef>
              <a:spcAft>
                <a:spcPct val="0"/>
              </a:spcAft>
            </a:pPr>
            <a:r>
              <a:rPr lang="en-US" sz="2200">
                <a:solidFill>
                  <a:srgbClr val="000000"/>
                </a:solidFill>
              </a:rPr>
              <a:t>frequency with which new alleles are generated * Probability of fixation= u*2N *1/(2N) =</a:t>
            </a:r>
            <a:r>
              <a:rPr lang="en-US" sz="2200">
                <a:solidFill>
                  <a:srgbClr val="FF0000"/>
                </a:solidFill>
              </a:rPr>
              <a:t> u </a:t>
            </a:r>
            <a:endParaRPr lang="en-US" sz="2200">
              <a:solidFill>
                <a:srgbClr val="000000"/>
              </a:solidFill>
            </a:endParaRPr>
          </a:p>
          <a:p>
            <a:pPr defTabSz="914400" eaLnBrk="0" fontAlgn="base" hangingPunct="0">
              <a:spcBef>
                <a:spcPct val="0"/>
              </a:spcBef>
              <a:spcAft>
                <a:spcPct val="0"/>
              </a:spcAft>
            </a:pPr>
            <a:r>
              <a:rPr lang="en-US" sz="2200">
                <a:solidFill>
                  <a:srgbClr val="000000"/>
                </a:solidFill>
              </a:rPr>
              <a:t>Therefore: </a:t>
            </a:r>
            <a:r>
              <a:rPr lang="en-US" sz="2200">
                <a:solidFill>
                  <a:srgbClr val="800080"/>
                </a:solidFill>
              </a:rPr>
              <a:t/>
            </a:r>
            <a:br>
              <a:rPr lang="en-US" sz="2200">
                <a:solidFill>
                  <a:srgbClr val="800080"/>
                </a:solidFill>
              </a:rPr>
            </a:br>
            <a:r>
              <a:rPr lang="en-US" sz="2200">
                <a:solidFill>
                  <a:srgbClr val="800080"/>
                </a:solidFill>
              </a:rPr>
              <a:t>If f s=0, the substitution rate is independent of population size, and equal to the mutation rate !!!!</a:t>
            </a:r>
            <a:r>
              <a:rPr lang="en-US" sz="2200">
                <a:solidFill>
                  <a:srgbClr val="000000"/>
                </a:solidFill>
              </a:rPr>
              <a:t>  (NOTE: Mutation unequal Substitution! )</a:t>
            </a:r>
            <a:br>
              <a:rPr lang="en-US" sz="2200">
                <a:solidFill>
                  <a:srgbClr val="000000"/>
                </a:solidFill>
              </a:rPr>
            </a:br>
            <a:r>
              <a:rPr lang="en-US" sz="2200">
                <a:solidFill>
                  <a:srgbClr val="000000"/>
                </a:solidFill>
              </a:rPr>
              <a:t>This is the reason that there is hope that the molecular clock might sometimes work. </a:t>
            </a:r>
          </a:p>
          <a:p>
            <a:pPr defTabSz="914400" eaLnBrk="0" fontAlgn="base" hangingPunct="0">
              <a:spcBef>
                <a:spcPct val="0"/>
              </a:spcBef>
              <a:spcAft>
                <a:spcPct val="0"/>
              </a:spcAft>
            </a:pPr>
            <a:endParaRPr lang="en-US" sz="2200">
              <a:solidFill>
                <a:srgbClr val="000000"/>
              </a:solidFill>
            </a:endParaRPr>
          </a:p>
        </p:txBody>
      </p:sp>
      <p:sp>
        <p:nvSpPr>
          <p:cNvPr id="467972" name="Rectangle 4"/>
          <p:cNvSpPr>
            <a:spLocks noChangeArrowheads="1"/>
          </p:cNvSpPr>
          <p:nvPr/>
        </p:nvSpPr>
        <p:spPr bwMode="auto">
          <a:xfrm>
            <a:off x="152400" y="5181600"/>
            <a:ext cx="7848600" cy="15525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Fixation time due to drift alone: </a:t>
            </a:r>
          </a:p>
          <a:p>
            <a:pPr defTabSz="914400" eaLnBrk="0" fontAlgn="base" hangingPunct="0">
              <a:spcBef>
                <a:spcPct val="0"/>
              </a:spcBef>
              <a:spcAft>
                <a:spcPct val="0"/>
              </a:spcAft>
            </a:pPr>
            <a:r>
              <a:rPr lang="en-US" sz="2400" b="1">
                <a:solidFill>
                  <a:srgbClr val="000000"/>
                </a:solidFill>
              </a:rPr>
              <a:t>t</a:t>
            </a:r>
            <a:r>
              <a:rPr lang="en-US" sz="2400" baseline="-30000">
                <a:solidFill>
                  <a:srgbClr val="000000"/>
                </a:solidFill>
              </a:rPr>
              <a:t>av</a:t>
            </a:r>
            <a:r>
              <a:rPr lang="en-US" sz="2400">
                <a:solidFill>
                  <a:srgbClr val="000000"/>
                </a:solidFill>
              </a:rPr>
              <a:t>=4*N</a:t>
            </a:r>
            <a:r>
              <a:rPr lang="en-US" sz="2400" baseline="-30000">
                <a:solidFill>
                  <a:srgbClr val="000000"/>
                </a:solidFill>
              </a:rPr>
              <a:t>e</a:t>
            </a:r>
            <a:r>
              <a:rPr lang="en-US" sz="2400">
                <a:solidFill>
                  <a:srgbClr val="000000"/>
                </a:solidFill>
              </a:rPr>
              <a:t> generations  </a:t>
            </a:r>
            <a:br>
              <a:rPr lang="en-US" sz="2400">
                <a:solidFill>
                  <a:srgbClr val="000000"/>
                </a:solidFill>
              </a:rPr>
            </a:br>
            <a:r>
              <a:rPr lang="en-US" sz="2400">
                <a:solidFill>
                  <a:srgbClr val="000000"/>
                </a:solidFill>
              </a:rPr>
              <a:t>(N</a:t>
            </a:r>
            <a:r>
              <a:rPr lang="en-US" sz="2400" baseline="-30000">
                <a:solidFill>
                  <a:srgbClr val="000000"/>
                </a:solidFill>
              </a:rPr>
              <a:t>e</a:t>
            </a:r>
            <a:r>
              <a:rPr lang="en-US" sz="2400">
                <a:solidFill>
                  <a:srgbClr val="000000"/>
                </a:solidFill>
              </a:rPr>
              <a:t>=effective population size; For n discrete generations </a:t>
            </a:r>
            <a:br>
              <a:rPr lang="en-US" sz="2400">
                <a:solidFill>
                  <a:srgbClr val="000000"/>
                </a:solidFill>
              </a:rPr>
            </a:br>
            <a:r>
              <a:rPr lang="en-US" sz="2400">
                <a:solidFill>
                  <a:srgbClr val="000000"/>
                </a:solidFill>
              </a:rPr>
              <a:t>N</a:t>
            </a:r>
            <a:r>
              <a:rPr lang="en-US" sz="2400" baseline="-30000">
                <a:solidFill>
                  <a:srgbClr val="000000"/>
                </a:solidFill>
              </a:rPr>
              <a:t>e</a:t>
            </a:r>
            <a:r>
              <a:rPr lang="en-US" sz="2400">
                <a:solidFill>
                  <a:srgbClr val="000000"/>
                </a:solidFill>
              </a:rPr>
              <a:t>= n/(1/N</a:t>
            </a:r>
            <a:r>
              <a:rPr lang="en-US" sz="2400" baseline="-30000">
                <a:solidFill>
                  <a:srgbClr val="000000"/>
                </a:solidFill>
              </a:rPr>
              <a:t>1</a:t>
            </a:r>
            <a:r>
              <a:rPr lang="en-US" sz="2400">
                <a:solidFill>
                  <a:srgbClr val="000000"/>
                </a:solidFill>
              </a:rPr>
              <a:t>+1/N</a:t>
            </a:r>
            <a:r>
              <a:rPr lang="en-US" sz="2400" baseline="-30000">
                <a:solidFill>
                  <a:srgbClr val="000000"/>
                </a:solidFill>
              </a:rPr>
              <a:t>2</a:t>
            </a:r>
            <a:r>
              <a:rPr lang="en-US" sz="2400">
                <a:solidFill>
                  <a:srgbClr val="000000"/>
                </a:solidFill>
              </a:rPr>
              <a:t>+…..1/N</a:t>
            </a:r>
            <a:r>
              <a:rPr lang="en-US" sz="2400" baseline="-30000">
                <a:solidFill>
                  <a:srgbClr val="000000"/>
                </a:solidFill>
              </a:rPr>
              <a:t>n</a:t>
            </a:r>
            <a:r>
              <a:rPr lang="en-US" sz="2400">
                <a:solidFill>
                  <a:srgbClr val="000000"/>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0" y="0"/>
            <a:ext cx="7772400" cy="762000"/>
          </a:xfrm>
        </p:spPr>
        <p:txBody>
          <a:bodyPr/>
          <a:lstStyle/>
          <a:p>
            <a:pPr algn="l"/>
            <a:r>
              <a:rPr lang="en-US"/>
              <a:t>s&gt;0</a:t>
            </a:r>
          </a:p>
        </p:txBody>
      </p:sp>
      <p:sp>
        <p:nvSpPr>
          <p:cNvPr id="468995" name="Rectangle 3"/>
          <p:cNvSpPr>
            <a:spLocks noChangeArrowheads="1"/>
          </p:cNvSpPr>
          <p:nvPr/>
        </p:nvSpPr>
        <p:spPr bwMode="auto">
          <a:xfrm>
            <a:off x="381000" y="1143000"/>
            <a:ext cx="8382000" cy="37496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a:solidFill>
                  <a:srgbClr val="000000"/>
                </a:solidFill>
              </a:rPr>
              <a:t>Time till fixation on average: </a:t>
            </a:r>
          </a:p>
          <a:p>
            <a:pPr defTabSz="914400" fontAlgn="base">
              <a:spcBef>
                <a:spcPct val="0"/>
              </a:spcBef>
              <a:spcAft>
                <a:spcPct val="0"/>
              </a:spcAft>
            </a:pPr>
            <a:r>
              <a:rPr lang="en-US" sz="2000">
                <a:solidFill>
                  <a:srgbClr val="000000"/>
                </a:solidFill>
              </a:rPr>
              <a:t>t</a:t>
            </a:r>
            <a:r>
              <a:rPr lang="en-US" sz="2000" baseline="-30000">
                <a:solidFill>
                  <a:srgbClr val="000000"/>
                </a:solidFill>
              </a:rPr>
              <a:t>av</a:t>
            </a:r>
            <a:r>
              <a:rPr lang="en-US" sz="2000">
                <a:solidFill>
                  <a:srgbClr val="000000"/>
                </a:solidFill>
              </a:rPr>
              <a:t>= (2/s) ln (2N) generations </a:t>
            </a:r>
            <a:r>
              <a:rPr lang="en-US" sz="2000">
                <a:solidFill>
                  <a:srgbClr val="FF0000"/>
                </a:solidFill>
              </a:rPr>
              <a:t> </a:t>
            </a:r>
            <a:br>
              <a:rPr lang="en-US" sz="2000">
                <a:solidFill>
                  <a:srgbClr val="FF0000"/>
                </a:solidFill>
              </a:rPr>
            </a:br>
            <a:r>
              <a:rPr lang="en-US" sz="2000">
                <a:solidFill>
                  <a:srgbClr val="FF0000"/>
                </a:solidFill>
              </a:rPr>
              <a:t>(also true for mutations with negative “s” !  discuss among yourselves)</a:t>
            </a:r>
          </a:p>
          <a:p>
            <a:pPr defTabSz="914400" fontAlgn="base">
              <a:spcBef>
                <a:spcPct val="0"/>
              </a:spcBef>
              <a:spcAft>
                <a:spcPct val="0"/>
              </a:spcAft>
            </a:pPr>
            <a:endParaRPr lang="en-US" sz="2000">
              <a:solidFill>
                <a:srgbClr val="000000"/>
              </a:solidFill>
            </a:endParaRPr>
          </a:p>
          <a:p>
            <a:pPr defTabSz="914400" eaLnBrk="0" fontAlgn="base" hangingPunct="0">
              <a:spcBef>
                <a:spcPct val="0"/>
              </a:spcBef>
              <a:spcAft>
                <a:spcPct val="0"/>
              </a:spcAft>
            </a:pPr>
            <a:r>
              <a:rPr lang="en-US" sz="2000">
                <a:solidFill>
                  <a:srgbClr val="000000"/>
                </a:solidFill>
              </a:rPr>
              <a:t>E.g.:  N=10</a:t>
            </a:r>
            <a:r>
              <a:rPr lang="en-US" sz="2000" baseline="30000">
                <a:solidFill>
                  <a:srgbClr val="000000"/>
                </a:solidFill>
              </a:rPr>
              <a:t>6</a:t>
            </a:r>
            <a:r>
              <a:rPr lang="en-US" sz="2000">
                <a:solidFill>
                  <a:srgbClr val="000000"/>
                </a:solidFill>
              </a:rPr>
              <a:t>, </a:t>
            </a:r>
          </a:p>
          <a:p>
            <a:pPr defTabSz="914400" eaLnBrk="0" fontAlgn="base" hangingPunct="0">
              <a:spcBef>
                <a:spcPct val="0"/>
              </a:spcBef>
              <a:spcAft>
                <a:spcPct val="0"/>
              </a:spcAft>
            </a:pPr>
            <a:r>
              <a:rPr lang="en-US" sz="2000">
                <a:solidFill>
                  <a:srgbClr val="000000"/>
                </a:solidFill>
              </a:rPr>
              <a:t>s=0:  average time to fixation: 4*10</a:t>
            </a:r>
            <a:r>
              <a:rPr lang="en-US" sz="2000" baseline="30000">
                <a:solidFill>
                  <a:srgbClr val="000000"/>
                </a:solidFill>
              </a:rPr>
              <a:t>6</a:t>
            </a:r>
            <a:r>
              <a:rPr lang="en-US" sz="2000">
                <a:solidFill>
                  <a:srgbClr val="000000"/>
                </a:solidFill>
              </a:rPr>
              <a:t> generations</a:t>
            </a:r>
            <a:br>
              <a:rPr lang="en-US" sz="2000">
                <a:solidFill>
                  <a:srgbClr val="000000"/>
                </a:solidFill>
              </a:rPr>
            </a:br>
            <a:r>
              <a:rPr lang="en-US" sz="2000">
                <a:solidFill>
                  <a:srgbClr val="000000"/>
                </a:solidFill>
              </a:rPr>
              <a:t>s=0.01:  average time to fixation: 2900 generations </a:t>
            </a:r>
          </a:p>
          <a:p>
            <a:pPr defTabSz="914400" eaLnBrk="0" fontAlgn="base" hangingPunct="0">
              <a:spcBef>
                <a:spcPct val="0"/>
              </a:spcBef>
              <a:spcAft>
                <a:spcPct val="0"/>
              </a:spcAft>
            </a:pPr>
            <a:endParaRPr lang="en-US" sz="2000">
              <a:solidFill>
                <a:srgbClr val="000000"/>
              </a:solidFill>
            </a:endParaRPr>
          </a:p>
          <a:p>
            <a:pPr defTabSz="914400" eaLnBrk="0" fontAlgn="base" hangingPunct="0">
              <a:spcBef>
                <a:spcPct val="0"/>
              </a:spcBef>
              <a:spcAft>
                <a:spcPct val="0"/>
              </a:spcAft>
            </a:pPr>
            <a:r>
              <a:rPr lang="en-US" sz="2000">
                <a:solidFill>
                  <a:srgbClr val="000000"/>
                </a:solidFill>
              </a:rPr>
              <a:t>N=10</a:t>
            </a:r>
            <a:r>
              <a:rPr lang="en-US" sz="2000" baseline="30000">
                <a:solidFill>
                  <a:srgbClr val="000000"/>
                </a:solidFill>
              </a:rPr>
              <a:t>4</a:t>
            </a:r>
            <a:r>
              <a:rPr lang="en-US" sz="2000">
                <a:solidFill>
                  <a:srgbClr val="000000"/>
                </a:solidFill>
              </a:rPr>
              <a:t>, </a:t>
            </a:r>
          </a:p>
          <a:p>
            <a:pPr defTabSz="914400" eaLnBrk="0" fontAlgn="base" hangingPunct="0">
              <a:spcBef>
                <a:spcPct val="0"/>
              </a:spcBef>
              <a:spcAft>
                <a:spcPct val="0"/>
              </a:spcAft>
            </a:pPr>
            <a:r>
              <a:rPr lang="en-US" sz="2000">
                <a:solidFill>
                  <a:srgbClr val="000000"/>
                </a:solidFill>
              </a:rPr>
              <a:t>s=0:  average time to fixation: 40.000 generations</a:t>
            </a:r>
            <a:br>
              <a:rPr lang="en-US" sz="2000">
                <a:solidFill>
                  <a:srgbClr val="000000"/>
                </a:solidFill>
              </a:rPr>
            </a:br>
            <a:r>
              <a:rPr lang="en-US" sz="2000">
                <a:solidFill>
                  <a:srgbClr val="000000"/>
                </a:solidFill>
              </a:rPr>
              <a:t>s=0.01:  average time to fixation: 1.900 generations </a:t>
            </a:r>
          </a:p>
          <a:p>
            <a:pPr defTabSz="914400" eaLnBrk="0" fontAlgn="base" hangingPunct="0">
              <a:spcBef>
                <a:spcPct val="0"/>
              </a:spcBef>
              <a:spcAft>
                <a:spcPct val="0"/>
              </a:spcAft>
            </a:pPr>
            <a:endParaRPr lang="en-US" sz="2000">
              <a:solidFill>
                <a:srgbClr val="000000"/>
              </a:solidFill>
            </a:endParaRPr>
          </a:p>
        </p:txBody>
      </p:sp>
      <p:sp>
        <p:nvSpPr>
          <p:cNvPr id="468996" name="Text Box 4"/>
          <p:cNvSpPr txBox="1">
            <a:spLocks noChangeArrowheads="1"/>
          </p:cNvSpPr>
          <p:nvPr/>
        </p:nvSpPr>
        <p:spPr bwMode="auto">
          <a:xfrm>
            <a:off x="258763" y="5105400"/>
            <a:ext cx="8626475" cy="82232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=&gt; substitution rate of mutation under positive selection is larger than the rate wite which neutral mutations are fixed.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1042988" y="1312863"/>
            <a:ext cx="6697662" cy="4535487"/>
          </a:xfrm>
          <a:prstGeom prst="rect">
            <a:avLst/>
          </a:prstGeom>
          <a:noFill/>
          <a:ln w="9525">
            <a:solidFill>
              <a:schemeClr val="tx1"/>
            </a:solidFill>
            <a:miter lim="800000"/>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19" name="Line 3"/>
          <p:cNvSpPr>
            <a:spLocks noChangeShapeType="1"/>
          </p:cNvSpPr>
          <p:nvPr/>
        </p:nvSpPr>
        <p:spPr bwMode="auto">
          <a:xfrm>
            <a:off x="6227763" y="1312863"/>
            <a:ext cx="0" cy="4535487"/>
          </a:xfrm>
          <a:prstGeom prst="line">
            <a:avLst/>
          </a:prstGeom>
          <a:noFill/>
          <a:ln w="9525">
            <a:solidFill>
              <a:schemeClr val="tx1"/>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20" name="Freeform 4"/>
          <p:cNvSpPr>
            <a:spLocks/>
          </p:cNvSpPr>
          <p:nvPr/>
        </p:nvSpPr>
        <p:spPr bwMode="auto">
          <a:xfrm>
            <a:off x="6300788" y="1312863"/>
            <a:ext cx="1295400" cy="4546600"/>
          </a:xfrm>
          <a:custGeom>
            <a:avLst/>
            <a:gdLst/>
            <a:ahLst/>
            <a:cxnLst>
              <a:cxn ang="0">
                <a:pos x="0" y="2857"/>
              </a:cxn>
              <a:cxn ang="0">
                <a:pos x="272" y="2721"/>
              </a:cxn>
              <a:cxn ang="0">
                <a:pos x="408" y="1996"/>
              </a:cxn>
              <a:cxn ang="0">
                <a:pos x="544" y="408"/>
              </a:cxn>
              <a:cxn ang="0">
                <a:pos x="816" y="0"/>
              </a:cxn>
            </a:cxnLst>
            <a:rect l="0" t="0" r="r" b="b"/>
            <a:pathLst>
              <a:path w="816" h="2864">
                <a:moveTo>
                  <a:pt x="0" y="2857"/>
                </a:moveTo>
                <a:cubicBezTo>
                  <a:pt x="102" y="2860"/>
                  <a:pt x="204" y="2864"/>
                  <a:pt x="272" y="2721"/>
                </a:cubicBezTo>
                <a:cubicBezTo>
                  <a:pt x="340" y="2578"/>
                  <a:pt x="363" y="2381"/>
                  <a:pt x="408" y="1996"/>
                </a:cubicBezTo>
                <a:cubicBezTo>
                  <a:pt x="453" y="1611"/>
                  <a:pt x="476" y="741"/>
                  <a:pt x="544" y="408"/>
                </a:cubicBezTo>
                <a:cubicBezTo>
                  <a:pt x="612" y="75"/>
                  <a:pt x="771" y="68"/>
                  <a:pt x="816" y="0"/>
                </a:cubicBezTo>
              </a:path>
            </a:pathLst>
          </a:custGeom>
          <a:noFill/>
          <a:ln w="28575" cmpd="sng">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21" name="Freeform 5"/>
          <p:cNvSpPr>
            <a:spLocks/>
          </p:cNvSpPr>
          <p:nvPr/>
        </p:nvSpPr>
        <p:spPr bwMode="auto">
          <a:xfrm>
            <a:off x="7019925" y="5465763"/>
            <a:ext cx="504825" cy="382587"/>
          </a:xfrm>
          <a:custGeom>
            <a:avLst/>
            <a:gdLst/>
            <a:ahLst/>
            <a:cxnLst>
              <a:cxn ang="0">
                <a:pos x="0" y="241"/>
              </a:cxn>
              <a:cxn ang="0">
                <a:pos x="136" y="15"/>
              </a:cxn>
              <a:cxn ang="0">
                <a:pos x="272" y="151"/>
              </a:cxn>
              <a:cxn ang="0">
                <a:pos x="318" y="241"/>
              </a:cxn>
            </a:cxnLst>
            <a:rect l="0" t="0" r="r" b="b"/>
            <a:pathLst>
              <a:path w="318" h="241">
                <a:moveTo>
                  <a:pt x="0" y="241"/>
                </a:moveTo>
                <a:cubicBezTo>
                  <a:pt x="45" y="135"/>
                  <a:pt x="91" y="30"/>
                  <a:pt x="136" y="15"/>
                </a:cubicBezTo>
                <a:cubicBezTo>
                  <a:pt x="181" y="0"/>
                  <a:pt x="242" y="114"/>
                  <a:pt x="272" y="151"/>
                </a:cubicBezTo>
                <a:cubicBezTo>
                  <a:pt x="302" y="188"/>
                  <a:pt x="310" y="214"/>
                  <a:pt x="318" y="241"/>
                </a:cubicBezTo>
              </a:path>
            </a:pathLst>
          </a:custGeom>
          <a:noFill/>
          <a:ln w="28575" cmpd="sng">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22" name="Freeform 6"/>
          <p:cNvSpPr>
            <a:spLocks/>
          </p:cNvSpPr>
          <p:nvPr/>
        </p:nvSpPr>
        <p:spPr bwMode="auto">
          <a:xfrm>
            <a:off x="1042988" y="1304925"/>
            <a:ext cx="5022850" cy="4541838"/>
          </a:xfrm>
          <a:custGeom>
            <a:avLst/>
            <a:gdLst/>
            <a:ahLst/>
            <a:cxnLst>
              <a:cxn ang="0">
                <a:pos x="92" y="2742"/>
              </a:cxn>
              <a:cxn ang="0">
                <a:pos x="210" y="2614"/>
              </a:cxn>
              <a:cxn ang="0">
                <a:pos x="320" y="2523"/>
              </a:cxn>
              <a:cxn ang="0">
                <a:pos x="375" y="2505"/>
              </a:cxn>
              <a:cxn ang="0">
                <a:pos x="512" y="2422"/>
              </a:cxn>
              <a:cxn ang="0">
                <a:pos x="549" y="2505"/>
              </a:cxn>
              <a:cxn ang="0">
                <a:pos x="613" y="2294"/>
              </a:cxn>
              <a:cxn ang="0">
                <a:pos x="622" y="1846"/>
              </a:cxn>
              <a:cxn ang="0">
                <a:pos x="613" y="2157"/>
              </a:cxn>
              <a:cxn ang="0">
                <a:pos x="814" y="2386"/>
              </a:cxn>
              <a:cxn ang="0">
                <a:pos x="951" y="2121"/>
              </a:cxn>
              <a:cxn ang="0">
                <a:pos x="869" y="2066"/>
              </a:cxn>
              <a:cxn ang="0">
                <a:pos x="832" y="2029"/>
              </a:cxn>
              <a:cxn ang="0">
                <a:pos x="933" y="2066"/>
              </a:cxn>
              <a:cxn ang="0">
                <a:pos x="1015" y="1883"/>
              </a:cxn>
              <a:cxn ang="0">
                <a:pos x="1097" y="2048"/>
              </a:cxn>
              <a:cxn ang="0">
                <a:pos x="1170" y="1801"/>
              </a:cxn>
              <a:cxn ang="0">
                <a:pos x="1161" y="1755"/>
              </a:cxn>
              <a:cxn ang="0">
                <a:pos x="1234" y="1700"/>
              </a:cxn>
              <a:cxn ang="0">
                <a:pos x="1298" y="1618"/>
              </a:cxn>
              <a:cxn ang="0">
                <a:pos x="1381" y="1609"/>
              </a:cxn>
              <a:cxn ang="0">
                <a:pos x="1426" y="1572"/>
              </a:cxn>
              <a:cxn ang="0">
                <a:pos x="1527" y="1526"/>
              </a:cxn>
              <a:cxn ang="0">
                <a:pos x="1609" y="1462"/>
              </a:cxn>
              <a:cxn ang="0">
                <a:pos x="1646" y="1490"/>
              </a:cxn>
              <a:cxn ang="0">
                <a:pos x="1701" y="1334"/>
              </a:cxn>
              <a:cxn ang="0">
                <a:pos x="1710" y="1115"/>
              </a:cxn>
              <a:cxn ang="0">
                <a:pos x="1829" y="1216"/>
              </a:cxn>
              <a:cxn ang="0">
                <a:pos x="1884" y="1188"/>
              </a:cxn>
              <a:cxn ang="0">
                <a:pos x="1938" y="1261"/>
              </a:cxn>
              <a:cxn ang="0">
                <a:pos x="2231" y="1590"/>
              </a:cxn>
              <a:cxn ang="0">
                <a:pos x="2322" y="1152"/>
              </a:cxn>
              <a:cxn ang="0">
                <a:pos x="2386" y="1005"/>
              </a:cxn>
              <a:cxn ang="0">
                <a:pos x="2469" y="1097"/>
              </a:cxn>
              <a:cxn ang="0">
                <a:pos x="2578" y="932"/>
              </a:cxn>
              <a:cxn ang="0">
                <a:pos x="2633" y="758"/>
              </a:cxn>
              <a:cxn ang="0">
                <a:pos x="2752" y="676"/>
              </a:cxn>
              <a:cxn ang="0">
                <a:pos x="2752" y="539"/>
              </a:cxn>
              <a:cxn ang="0">
                <a:pos x="2789" y="594"/>
              </a:cxn>
              <a:cxn ang="0">
                <a:pos x="2871" y="420"/>
              </a:cxn>
              <a:cxn ang="0">
                <a:pos x="3008" y="228"/>
              </a:cxn>
              <a:cxn ang="0">
                <a:pos x="3045" y="283"/>
              </a:cxn>
              <a:cxn ang="0">
                <a:pos x="3072" y="192"/>
              </a:cxn>
              <a:cxn ang="0">
                <a:pos x="3100" y="146"/>
              </a:cxn>
              <a:cxn ang="0">
                <a:pos x="3164" y="0"/>
              </a:cxn>
            </a:cxnLst>
            <a:rect l="0" t="0" r="r" b="b"/>
            <a:pathLst>
              <a:path w="3164" h="2861">
                <a:moveTo>
                  <a:pt x="0" y="2861"/>
                </a:moveTo>
                <a:cubicBezTo>
                  <a:pt x="16" y="2813"/>
                  <a:pt x="63" y="2784"/>
                  <a:pt x="92" y="2742"/>
                </a:cubicBezTo>
                <a:cubicBezTo>
                  <a:pt x="112" y="2682"/>
                  <a:pt x="122" y="2621"/>
                  <a:pt x="137" y="2560"/>
                </a:cubicBezTo>
                <a:cubicBezTo>
                  <a:pt x="159" y="2581"/>
                  <a:pt x="210" y="2614"/>
                  <a:pt x="210" y="2614"/>
                </a:cubicBezTo>
                <a:cubicBezTo>
                  <a:pt x="258" y="2545"/>
                  <a:pt x="226" y="2564"/>
                  <a:pt x="302" y="2550"/>
                </a:cubicBezTo>
                <a:cubicBezTo>
                  <a:pt x="308" y="2541"/>
                  <a:pt x="310" y="2520"/>
                  <a:pt x="320" y="2523"/>
                </a:cubicBezTo>
                <a:cubicBezTo>
                  <a:pt x="333" y="2527"/>
                  <a:pt x="325" y="2564"/>
                  <a:pt x="338" y="2560"/>
                </a:cubicBezTo>
                <a:cubicBezTo>
                  <a:pt x="359" y="2553"/>
                  <a:pt x="375" y="2505"/>
                  <a:pt x="375" y="2505"/>
                </a:cubicBezTo>
                <a:cubicBezTo>
                  <a:pt x="431" y="2561"/>
                  <a:pt x="431" y="2588"/>
                  <a:pt x="476" y="2523"/>
                </a:cubicBezTo>
                <a:cubicBezTo>
                  <a:pt x="462" y="2459"/>
                  <a:pt x="469" y="2468"/>
                  <a:pt x="512" y="2422"/>
                </a:cubicBezTo>
                <a:cubicBezTo>
                  <a:pt x="518" y="2443"/>
                  <a:pt x="521" y="2466"/>
                  <a:pt x="530" y="2486"/>
                </a:cubicBezTo>
                <a:cubicBezTo>
                  <a:pt x="534" y="2494"/>
                  <a:pt x="541" y="2509"/>
                  <a:pt x="549" y="2505"/>
                </a:cubicBezTo>
                <a:cubicBezTo>
                  <a:pt x="561" y="2499"/>
                  <a:pt x="561" y="2480"/>
                  <a:pt x="567" y="2468"/>
                </a:cubicBezTo>
                <a:cubicBezTo>
                  <a:pt x="579" y="2407"/>
                  <a:pt x="594" y="2353"/>
                  <a:pt x="613" y="2294"/>
                </a:cubicBezTo>
                <a:cubicBezTo>
                  <a:pt x="566" y="2183"/>
                  <a:pt x="589" y="2065"/>
                  <a:pt x="604" y="1947"/>
                </a:cubicBezTo>
                <a:cubicBezTo>
                  <a:pt x="605" y="1943"/>
                  <a:pt x="625" y="1845"/>
                  <a:pt x="622" y="1846"/>
                </a:cubicBezTo>
                <a:cubicBezTo>
                  <a:pt x="601" y="1856"/>
                  <a:pt x="603" y="1889"/>
                  <a:pt x="594" y="1910"/>
                </a:cubicBezTo>
                <a:cubicBezTo>
                  <a:pt x="595" y="1922"/>
                  <a:pt x="610" y="2130"/>
                  <a:pt x="613" y="2157"/>
                </a:cubicBezTo>
                <a:cubicBezTo>
                  <a:pt x="618" y="2197"/>
                  <a:pt x="630" y="2184"/>
                  <a:pt x="658" y="2221"/>
                </a:cubicBezTo>
                <a:cubicBezTo>
                  <a:pt x="719" y="2301"/>
                  <a:pt x="712" y="2353"/>
                  <a:pt x="814" y="2386"/>
                </a:cubicBezTo>
                <a:cubicBezTo>
                  <a:pt x="892" y="2367"/>
                  <a:pt x="863" y="2349"/>
                  <a:pt x="887" y="2285"/>
                </a:cubicBezTo>
                <a:cubicBezTo>
                  <a:pt x="972" y="2060"/>
                  <a:pt x="905" y="2284"/>
                  <a:pt x="951" y="2121"/>
                </a:cubicBezTo>
                <a:cubicBezTo>
                  <a:pt x="942" y="2109"/>
                  <a:pt x="937" y="2093"/>
                  <a:pt x="924" y="2084"/>
                </a:cubicBezTo>
                <a:cubicBezTo>
                  <a:pt x="908" y="2073"/>
                  <a:pt x="886" y="2074"/>
                  <a:pt x="869" y="2066"/>
                </a:cubicBezTo>
                <a:cubicBezTo>
                  <a:pt x="861" y="2062"/>
                  <a:pt x="856" y="2054"/>
                  <a:pt x="850" y="2048"/>
                </a:cubicBezTo>
                <a:cubicBezTo>
                  <a:pt x="844" y="2042"/>
                  <a:pt x="823" y="2029"/>
                  <a:pt x="832" y="2029"/>
                </a:cubicBezTo>
                <a:cubicBezTo>
                  <a:pt x="854" y="2029"/>
                  <a:pt x="875" y="2040"/>
                  <a:pt x="896" y="2048"/>
                </a:cubicBezTo>
                <a:cubicBezTo>
                  <a:pt x="909" y="2053"/>
                  <a:pt x="921" y="2060"/>
                  <a:pt x="933" y="2066"/>
                </a:cubicBezTo>
                <a:cubicBezTo>
                  <a:pt x="954" y="2063"/>
                  <a:pt x="981" y="2071"/>
                  <a:pt x="997" y="2057"/>
                </a:cubicBezTo>
                <a:cubicBezTo>
                  <a:pt x="1042" y="2017"/>
                  <a:pt x="952" y="1723"/>
                  <a:pt x="1015" y="1883"/>
                </a:cubicBezTo>
                <a:cubicBezTo>
                  <a:pt x="1014" y="1894"/>
                  <a:pt x="987" y="2017"/>
                  <a:pt x="1033" y="2038"/>
                </a:cubicBezTo>
                <a:cubicBezTo>
                  <a:pt x="1053" y="2047"/>
                  <a:pt x="1076" y="2045"/>
                  <a:pt x="1097" y="2048"/>
                </a:cubicBezTo>
                <a:cubicBezTo>
                  <a:pt x="1134" y="2011"/>
                  <a:pt x="1128" y="1950"/>
                  <a:pt x="1152" y="1901"/>
                </a:cubicBezTo>
                <a:cubicBezTo>
                  <a:pt x="1158" y="1868"/>
                  <a:pt x="1163" y="1834"/>
                  <a:pt x="1170" y="1801"/>
                </a:cubicBezTo>
                <a:cubicBezTo>
                  <a:pt x="1172" y="1791"/>
                  <a:pt x="1182" y="1783"/>
                  <a:pt x="1180" y="1773"/>
                </a:cubicBezTo>
                <a:cubicBezTo>
                  <a:pt x="1178" y="1764"/>
                  <a:pt x="1167" y="1761"/>
                  <a:pt x="1161" y="1755"/>
                </a:cubicBezTo>
                <a:cubicBezTo>
                  <a:pt x="1164" y="1721"/>
                  <a:pt x="1151" y="1682"/>
                  <a:pt x="1170" y="1654"/>
                </a:cubicBezTo>
                <a:cubicBezTo>
                  <a:pt x="1190" y="1624"/>
                  <a:pt x="1230" y="1694"/>
                  <a:pt x="1234" y="1700"/>
                </a:cubicBezTo>
                <a:cubicBezTo>
                  <a:pt x="1288" y="1683"/>
                  <a:pt x="1274" y="1638"/>
                  <a:pt x="1280" y="1581"/>
                </a:cubicBezTo>
                <a:cubicBezTo>
                  <a:pt x="1286" y="1593"/>
                  <a:pt x="1297" y="1604"/>
                  <a:pt x="1298" y="1618"/>
                </a:cubicBezTo>
                <a:cubicBezTo>
                  <a:pt x="1303" y="1666"/>
                  <a:pt x="1260" y="1686"/>
                  <a:pt x="1326" y="1636"/>
                </a:cubicBezTo>
                <a:cubicBezTo>
                  <a:pt x="1338" y="1612"/>
                  <a:pt x="1342" y="1575"/>
                  <a:pt x="1381" y="1609"/>
                </a:cubicBezTo>
                <a:cubicBezTo>
                  <a:pt x="1397" y="1623"/>
                  <a:pt x="1417" y="1664"/>
                  <a:pt x="1417" y="1664"/>
                </a:cubicBezTo>
                <a:cubicBezTo>
                  <a:pt x="1476" y="1643"/>
                  <a:pt x="1434" y="1668"/>
                  <a:pt x="1426" y="1572"/>
                </a:cubicBezTo>
                <a:cubicBezTo>
                  <a:pt x="1424" y="1550"/>
                  <a:pt x="1440" y="1530"/>
                  <a:pt x="1445" y="1508"/>
                </a:cubicBezTo>
                <a:cubicBezTo>
                  <a:pt x="1486" y="1522"/>
                  <a:pt x="1484" y="1542"/>
                  <a:pt x="1527" y="1526"/>
                </a:cubicBezTo>
                <a:cubicBezTo>
                  <a:pt x="1551" y="1489"/>
                  <a:pt x="1559" y="1449"/>
                  <a:pt x="1573" y="1408"/>
                </a:cubicBezTo>
                <a:cubicBezTo>
                  <a:pt x="1600" y="1426"/>
                  <a:pt x="1609" y="1423"/>
                  <a:pt x="1609" y="1462"/>
                </a:cubicBezTo>
                <a:cubicBezTo>
                  <a:pt x="1609" y="1475"/>
                  <a:pt x="1590" y="1491"/>
                  <a:pt x="1600" y="1499"/>
                </a:cubicBezTo>
                <a:cubicBezTo>
                  <a:pt x="1612" y="1508"/>
                  <a:pt x="1631" y="1493"/>
                  <a:pt x="1646" y="1490"/>
                </a:cubicBezTo>
                <a:cubicBezTo>
                  <a:pt x="1657" y="1445"/>
                  <a:pt x="1668" y="1422"/>
                  <a:pt x="1701" y="1389"/>
                </a:cubicBezTo>
                <a:cubicBezTo>
                  <a:pt x="1677" y="1318"/>
                  <a:pt x="1701" y="1407"/>
                  <a:pt x="1701" y="1334"/>
                </a:cubicBezTo>
                <a:cubicBezTo>
                  <a:pt x="1701" y="1316"/>
                  <a:pt x="1695" y="1298"/>
                  <a:pt x="1692" y="1280"/>
                </a:cubicBezTo>
                <a:cubicBezTo>
                  <a:pt x="1698" y="1225"/>
                  <a:pt x="1694" y="1168"/>
                  <a:pt x="1710" y="1115"/>
                </a:cubicBezTo>
                <a:cubicBezTo>
                  <a:pt x="1713" y="1105"/>
                  <a:pt x="1729" y="1126"/>
                  <a:pt x="1737" y="1133"/>
                </a:cubicBezTo>
                <a:cubicBezTo>
                  <a:pt x="1779" y="1169"/>
                  <a:pt x="1776" y="1202"/>
                  <a:pt x="1829" y="1216"/>
                </a:cubicBezTo>
                <a:cubicBezTo>
                  <a:pt x="1841" y="1213"/>
                  <a:pt x="1854" y="1212"/>
                  <a:pt x="1865" y="1206"/>
                </a:cubicBezTo>
                <a:cubicBezTo>
                  <a:pt x="1873" y="1202"/>
                  <a:pt x="1876" y="1186"/>
                  <a:pt x="1884" y="1188"/>
                </a:cubicBezTo>
                <a:cubicBezTo>
                  <a:pt x="1903" y="1193"/>
                  <a:pt x="1902" y="1232"/>
                  <a:pt x="1911" y="1243"/>
                </a:cubicBezTo>
                <a:cubicBezTo>
                  <a:pt x="1918" y="1251"/>
                  <a:pt x="1929" y="1255"/>
                  <a:pt x="1938" y="1261"/>
                </a:cubicBezTo>
                <a:cubicBezTo>
                  <a:pt x="1985" y="1376"/>
                  <a:pt x="2031" y="1462"/>
                  <a:pt x="2149" y="1508"/>
                </a:cubicBezTo>
                <a:cubicBezTo>
                  <a:pt x="2175" y="1543"/>
                  <a:pt x="2201" y="1560"/>
                  <a:pt x="2231" y="1590"/>
                </a:cubicBezTo>
                <a:cubicBezTo>
                  <a:pt x="2285" y="1509"/>
                  <a:pt x="2295" y="1428"/>
                  <a:pt x="2313" y="1334"/>
                </a:cubicBezTo>
                <a:cubicBezTo>
                  <a:pt x="2316" y="1273"/>
                  <a:pt x="2312" y="1212"/>
                  <a:pt x="2322" y="1152"/>
                </a:cubicBezTo>
                <a:cubicBezTo>
                  <a:pt x="2327" y="1121"/>
                  <a:pt x="2357" y="1099"/>
                  <a:pt x="2368" y="1069"/>
                </a:cubicBezTo>
                <a:cubicBezTo>
                  <a:pt x="2375" y="1048"/>
                  <a:pt x="2379" y="1026"/>
                  <a:pt x="2386" y="1005"/>
                </a:cubicBezTo>
                <a:cubicBezTo>
                  <a:pt x="2389" y="996"/>
                  <a:pt x="2393" y="987"/>
                  <a:pt x="2396" y="978"/>
                </a:cubicBezTo>
                <a:cubicBezTo>
                  <a:pt x="2419" y="1024"/>
                  <a:pt x="2446" y="1053"/>
                  <a:pt x="2469" y="1097"/>
                </a:cubicBezTo>
                <a:cubicBezTo>
                  <a:pt x="2490" y="1085"/>
                  <a:pt x="2515" y="1077"/>
                  <a:pt x="2533" y="1060"/>
                </a:cubicBezTo>
                <a:cubicBezTo>
                  <a:pt x="2581" y="1016"/>
                  <a:pt x="2568" y="991"/>
                  <a:pt x="2578" y="932"/>
                </a:cubicBezTo>
                <a:cubicBezTo>
                  <a:pt x="2609" y="738"/>
                  <a:pt x="2587" y="921"/>
                  <a:pt x="2606" y="749"/>
                </a:cubicBezTo>
                <a:cubicBezTo>
                  <a:pt x="2615" y="752"/>
                  <a:pt x="2633" y="758"/>
                  <a:pt x="2633" y="758"/>
                </a:cubicBezTo>
                <a:cubicBezTo>
                  <a:pt x="2638" y="704"/>
                  <a:pt x="2625" y="578"/>
                  <a:pt x="2688" y="557"/>
                </a:cubicBezTo>
                <a:cubicBezTo>
                  <a:pt x="2692" y="598"/>
                  <a:pt x="2674" y="683"/>
                  <a:pt x="2752" y="676"/>
                </a:cubicBezTo>
                <a:cubicBezTo>
                  <a:pt x="2771" y="674"/>
                  <a:pt x="2783" y="652"/>
                  <a:pt x="2798" y="640"/>
                </a:cubicBezTo>
                <a:cubicBezTo>
                  <a:pt x="2815" y="588"/>
                  <a:pt x="2779" y="580"/>
                  <a:pt x="2752" y="539"/>
                </a:cubicBezTo>
                <a:cubicBezTo>
                  <a:pt x="2755" y="530"/>
                  <a:pt x="2756" y="504"/>
                  <a:pt x="2761" y="512"/>
                </a:cubicBezTo>
                <a:cubicBezTo>
                  <a:pt x="2777" y="536"/>
                  <a:pt x="2769" y="573"/>
                  <a:pt x="2789" y="594"/>
                </a:cubicBezTo>
                <a:cubicBezTo>
                  <a:pt x="2804" y="609"/>
                  <a:pt x="2819" y="625"/>
                  <a:pt x="2834" y="640"/>
                </a:cubicBezTo>
                <a:cubicBezTo>
                  <a:pt x="2844" y="566"/>
                  <a:pt x="2862" y="494"/>
                  <a:pt x="2871" y="420"/>
                </a:cubicBezTo>
                <a:cubicBezTo>
                  <a:pt x="2891" y="266"/>
                  <a:pt x="2839" y="309"/>
                  <a:pt x="2908" y="265"/>
                </a:cubicBezTo>
                <a:cubicBezTo>
                  <a:pt x="2959" y="299"/>
                  <a:pt x="2972" y="265"/>
                  <a:pt x="3008" y="228"/>
                </a:cubicBezTo>
                <a:cubicBezTo>
                  <a:pt x="3017" y="234"/>
                  <a:pt x="3030" y="237"/>
                  <a:pt x="3036" y="246"/>
                </a:cubicBezTo>
                <a:cubicBezTo>
                  <a:pt x="3043" y="257"/>
                  <a:pt x="3036" y="292"/>
                  <a:pt x="3045" y="283"/>
                </a:cubicBezTo>
                <a:cubicBezTo>
                  <a:pt x="3058" y="270"/>
                  <a:pt x="3049" y="246"/>
                  <a:pt x="3054" y="228"/>
                </a:cubicBezTo>
                <a:cubicBezTo>
                  <a:pt x="3058" y="215"/>
                  <a:pt x="3066" y="204"/>
                  <a:pt x="3072" y="192"/>
                </a:cubicBezTo>
                <a:cubicBezTo>
                  <a:pt x="3075" y="161"/>
                  <a:pt x="3065" y="126"/>
                  <a:pt x="3081" y="100"/>
                </a:cubicBezTo>
                <a:cubicBezTo>
                  <a:pt x="3090" y="86"/>
                  <a:pt x="3084" y="150"/>
                  <a:pt x="3100" y="146"/>
                </a:cubicBezTo>
                <a:cubicBezTo>
                  <a:pt x="3119" y="141"/>
                  <a:pt x="3112" y="109"/>
                  <a:pt x="3118" y="91"/>
                </a:cubicBezTo>
                <a:cubicBezTo>
                  <a:pt x="3131" y="52"/>
                  <a:pt x="3134" y="27"/>
                  <a:pt x="3164" y="0"/>
                </a:cubicBezTo>
              </a:path>
            </a:pathLst>
          </a:custGeom>
          <a:noFill/>
          <a:ln w="28575" cmpd="sng">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23" name="Freeform 7"/>
          <p:cNvSpPr>
            <a:spLocks/>
          </p:cNvSpPr>
          <p:nvPr/>
        </p:nvSpPr>
        <p:spPr bwMode="auto">
          <a:xfrm>
            <a:off x="3956050" y="5649913"/>
            <a:ext cx="600075" cy="227012"/>
          </a:xfrm>
          <a:custGeom>
            <a:avLst/>
            <a:gdLst/>
            <a:ahLst/>
            <a:cxnLst>
              <a:cxn ang="0">
                <a:pos x="30" y="133"/>
              </a:cxn>
              <a:cxn ang="0">
                <a:pos x="58" y="60"/>
              </a:cxn>
              <a:cxn ang="0">
                <a:pos x="76" y="33"/>
              </a:cxn>
              <a:cxn ang="0">
                <a:pos x="85" y="5"/>
              </a:cxn>
              <a:cxn ang="0">
                <a:pos x="122" y="15"/>
              </a:cxn>
              <a:cxn ang="0">
                <a:pos x="204" y="5"/>
              </a:cxn>
              <a:cxn ang="0">
                <a:pos x="231" y="24"/>
              </a:cxn>
              <a:cxn ang="0">
                <a:pos x="286" y="42"/>
              </a:cxn>
              <a:cxn ang="0">
                <a:pos x="295" y="69"/>
              </a:cxn>
              <a:cxn ang="0">
                <a:pos x="323" y="79"/>
              </a:cxn>
              <a:cxn ang="0">
                <a:pos x="378" y="143"/>
              </a:cxn>
            </a:cxnLst>
            <a:rect l="0" t="0" r="r" b="b"/>
            <a:pathLst>
              <a:path w="378" h="143">
                <a:moveTo>
                  <a:pt x="30" y="133"/>
                </a:moveTo>
                <a:cubicBezTo>
                  <a:pt x="0" y="88"/>
                  <a:pt x="18" y="87"/>
                  <a:pt x="58" y="60"/>
                </a:cubicBezTo>
                <a:cubicBezTo>
                  <a:pt x="64" y="51"/>
                  <a:pt x="71" y="43"/>
                  <a:pt x="76" y="33"/>
                </a:cubicBezTo>
                <a:cubicBezTo>
                  <a:pt x="80" y="24"/>
                  <a:pt x="76" y="9"/>
                  <a:pt x="85" y="5"/>
                </a:cubicBezTo>
                <a:cubicBezTo>
                  <a:pt x="97" y="0"/>
                  <a:pt x="110" y="12"/>
                  <a:pt x="122" y="15"/>
                </a:cubicBezTo>
                <a:cubicBezTo>
                  <a:pt x="171" y="54"/>
                  <a:pt x="182" y="74"/>
                  <a:pt x="204" y="5"/>
                </a:cubicBezTo>
                <a:cubicBezTo>
                  <a:pt x="213" y="11"/>
                  <a:pt x="221" y="19"/>
                  <a:pt x="231" y="24"/>
                </a:cubicBezTo>
                <a:cubicBezTo>
                  <a:pt x="249" y="32"/>
                  <a:pt x="286" y="42"/>
                  <a:pt x="286" y="42"/>
                </a:cubicBezTo>
                <a:cubicBezTo>
                  <a:pt x="289" y="51"/>
                  <a:pt x="288" y="62"/>
                  <a:pt x="295" y="69"/>
                </a:cubicBezTo>
                <a:cubicBezTo>
                  <a:pt x="302" y="76"/>
                  <a:pt x="315" y="73"/>
                  <a:pt x="323" y="79"/>
                </a:cubicBezTo>
                <a:cubicBezTo>
                  <a:pt x="365" y="110"/>
                  <a:pt x="363" y="111"/>
                  <a:pt x="378" y="143"/>
                </a:cubicBezTo>
              </a:path>
            </a:pathLst>
          </a:custGeom>
          <a:noFill/>
          <a:ln w="28575" cmpd="sng">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24" name="Text Box 8"/>
          <p:cNvSpPr txBox="1">
            <a:spLocks noChangeArrowheads="1"/>
          </p:cNvSpPr>
          <p:nvPr/>
        </p:nvSpPr>
        <p:spPr bwMode="auto">
          <a:xfrm>
            <a:off x="2268538" y="836613"/>
            <a:ext cx="3114675"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sz="2400">
                <a:solidFill>
                  <a:srgbClr val="000000"/>
                </a:solidFill>
                <a:latin typeface="Arial" charset="0"/>
              </a:rPr>
              <a:t>Random Genetic Drift</a:t>
            </a:r>
          </a:p>
        </p:txBody>
      </p:sp>
      <p:sp>
        <p:nvSpPr>
          <p:cNvPr id="470025" name="Text Box 9"/>
          <p:cNvSpPr txBox="1">
            <a:spLocks noChangeArrowheads="1"/>
          </p:cNvSpPr>
          <p:nvPr/>
        </p:nvSpPr>
        <p:spPr bwMode="auto">
          <a:xfrm>
            <a:off x="6278563" y="855663"/>
            <a:ext cx="1438275"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sz="2400">
                <a:solidFill>
                  <a:srgbClr val="000000"/>
                </a:solidFill>
                <a:latin typeface="Arial" charset="0"/>
              </a:rPr>
              <a:t>Selection</a:t>
            </a:r>
          </a:p>
        </p:txBody>
      </p:sp>
      <p:sp>
        <p:nvSpPr>
          <p:cNvPr id="470026" name="Text Box 10"/>
          <p:cNvSpPr txBox="1">
            <a:spLocks noChangeArrowheads="1"/>
          </p:cNvSpPr>
          <p:nvPr/>
        </p:nvSpPr>
        <p:spPr bwMode="auto">
          <a:xfrm rot="10800000">
            <a:off x="508000" y="2738438"/>
            <a:ext cx="488950" cy="1898650"/>
          </a:xfrm>
          <a:prstGeom prst="rect">
            <a:avLst/>
          </a:prstGeom>
          <a:noFill/>
          <a:ln w="9525">
            <a:noFill/>
            <a:miter lim="800000"/>
            <a:headEnd/>
            <a:tailEnd/>
          </a:ln>
          <a:effectLst/>
        </p:spPr>
        <p:txBody>
          <a:bodyPr vert="eaVert" wrap="none">
            <a:prstTxWarp prst="textNoShape">
              <a:avLst/>
            </a:prstTxWarp>
            <a:spAutoFit/>
          </a:bodyPr>
          <a:lstStyle/>
          <a:p>
            <a:pPr defTabSz="914400" fontAlgn="base">
              <a:spcBef>
                <a:spcPct val="0"/>
              </a:spcBef>
              <a:spcAft>
                <a:spcPct val="0"/>
              </a:spcAft>
            </a:pPr>
            <a:r>
              <a:rPr lang="en-IE" sz="2000">
                <a:solidFill>
                  <a:srgbClr val="000000"/>
                </a:solidFill>
                <a:latin typeface="Arial" charset="0"/>
              </a:rPr>
              <a:t>Allele frequency</a:t>
            </a:r>
          </a:p>
        </p:txBody>
      </p:sp>
      <p:sp>
        <p:nvSpPr>
          <p:cNvPr id="470027" name="Text Box 11"/>
          <p:cNvSpPr txBox="1">
            <a:spLocks noChangeArrowheads="1"/>
          </p:cNvSpPr>
          <p:nvPr/>
        </p:nvSpPr>
        <p:spPr bwMode="auto">
          <a:xfrm>
            <a:off x="684213" y="5589588"/>
            <a:ext cx="311150" cy="366712"/>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a:solidFill>
                  <a:srgbClr val="000000"/>
                </a:solidFill>
                <a:latin typeface="Arial" charset="0"/>
              </a:rPr>
              <a:t>0</a:t>
            </a:r>
          </a:p>
        </p:txBody>
      </p:sp>
      <p:sp>
        <p:nvSpPr>
          <p:cNvPr id="470028" name="Text Box 12"/>
          <p:cNvSpPr txBox="1">
            <a:spLocks noChangeArrowheads="1"/>
          </p:cNvSpPr>
          <p:nvPr/>
        </p:nvSpPr>
        <p:spPr bwMode="auto">
          <a:xfrm>
            <a:off x="395288" y="1268413"/>
            <a:ext cx="565150" cy="366712"/>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a:solidFill>
                  <a:srgbClr val="000000"/>
                </a:solidFill>
                <a:latin typeface="Arial" charset="0"/>
              </a:rPr>
              <a:t>100</a:t>
            </a:r>
          </a:p>
        </p:txBody>
      </p:sp>
      <p:sp>
        <p:nvSpPr>
          <p:cNvPr id="470029" name="Freeform 13"/>
          <p:cNvSpPr>
            <a:spLocks/>
          </p:cNvSpPr>
          <p:nvPr/>
        </p:nvSpPr>
        <p:spPr bwMode="auto">
          <a:xfrm>
            <a:off x="1958975" y="5106988"/>
            <a:ext cx="1190625" cy="742950"/>
          </a:xfrm>
          <a:custGeom>
            <a:avLst/>
            <a:gdLst/>
            <a:ahLst/>
            <a:cxnLst>
              <a:cxn ang="0">
                <a:pos x="0" y="458"/>
              </a:cxn>
              <a:cxn ang="0">
                <a:pos x="55" y="394"/>
              </a:cxn>
              <a:cxn ang="0">
                <a:pos x="83" y="376"/>
              </a:cxn>
              <a:cxn ang="0">
                <a:pos x="110" y="385"/>
              </a:cxn>
              <a:cxn ang="0">
                <a:pos x="137" y="413"/>
              </a:cxn>
              <a:cxn ang="0">
                <a:pos x="156" y="385"/>
              </a:cxn>
              <a:cxn ang="0">
                <a:pos x="165" y="358"/>
              </a:cxn>
              <a:cxn ang="0">
                <a:pos x="211" y="321"/>
              </a:cxn>
              <a:cxn ang="0">
                <a:pos x="238" y="257"/>
              </a:cxn>
              <a:cxn ang="0">
                <a:pos x="256" y="276"/>
              </a:cxn>
              <a:cxn ang="0">
                <a:pos x="329" y="285"/>
              </a:cxn>
              <a:cxn ang="0">
                <a:pos x="384" y="303"/>
              </a:cxn>
              <a:cxn ang="0">
                <a:pos x="439" y="239"/>
              </a:cxn>
              <a:cxn ang="0">
                <a:pos x="476" y="193"/>
              </a:cxn>
              <a:cxn ang="0">
                <a:pos x="485" y="221"/>
              </a:cxn>
              <a:cxn ang="0">
                <a:pos x="512" y="230"/>
              </a:cxn>
              <a:cxn ang="0">
                <a:pos x="540" y="202"/>
              </a:cxn>
              <a:cxn ang="0">
                <a:pos x="531" y="175"/>
              </a:cxn>
              <a:cxn ang="0">
                <a:pos x="549" y="111"/>
              </a:cxn>
              <a:cxn ang="0">
                <a:pos x="558" y="120"/>
              </a:cxn>
              <a:cxn ang="0">
                <a:pos x="622" y="294"/>
              </a:cxn>
              <a:cxn ang="0">
                <a:pos x="677" y="321"/>
              </a:cxn>
              <a:cxn ang="0">
                <a:pos x="750" y="422"/>
              </a:cxn>
              <a:cxn ang="0">
                <a:pos x="750" y="468"/>
              </a:cxn>
            </a:cxnLst>
            <a:rect l="0" t="0" r="r" b="b"/>
            <a:pathLst>
              <a:path w="750" h="468">
                <a:moveTo>
                  <a:pt x="0" y="458"/>
                </a:moveTo>
                <a:cubicBezTo>
                  <a:pt x="55" y="440"/>
                  <a:pt x="28" y="427"/>
                  <a:pt x="55" y="394"/>
                </a:cubicBezTo>
                <a:cubicBezTo>
                  <a:pt x="62" y="385"/>
                  <a:pt x="74" y="382"/>
                  <a:pt x="83" y="376"/>
                </a:cubicBezTo>
                <a:cubicBezTo>
                  <a:pt x="92" y="379"/>
                  <a:pt x="107" y="376"/>
                  <a:pt x="110" y="385"/>
                </a:cubicBezTo>
                <a:cubicBezTo>
                  <a:pt x="125" y="431"/>
                  <a:pt x="64" y="449"/>
                  <a:pt x="137" y="413"/>
                </a:cubicBezTo>
                <a:cubicBezTo>
                  <a:pt x="143" y="404"/>
                  <a:pt x="151" y="395"/>
                  <a:pt x="156" y="385"/>
                </a:cubicBezTo>
                <a:cubicBezTo>
                  <a:pt x="160" y="377"/>
                  <a:pt x="159" y="365"/>
                  <a:pt x="165" y="358"/>
                </a:cubicBezTo>
                <a:cubicBezTo>
                  <a:pt x="177" y="343"/>
                  <a:pt x="197" y="335"/>
                  <a:pt x="211" y="321"/>
                </a:cubicBezTo>
                <a:cubicBezTo>
                  <a:pt x="215" y="310"/>
                  <a:pt x="230" y="261"/>
                  <a:pt x="238" y="257"/>
                </a:cubicBezTo>
                <a:cubicBezTo>
                  <a:pt x="246" y="253"/>
                  <a:pt x="250" y="270"/>
                  <a:pt x="256" y="276"/>
                </a:cubicBezTo>
                <a:cubicBezTo>
                  <a:pt x="314" y="260"/>
                  <a:pt x="273" y="262"/>
                  <a:pt x="329" y="285"/>
                </a:cubicBezTo>
                <a:cubicBezTo>
                  <a:pt x="347" y="292"/>
                  <a:pt x="384" y="303"/>
                  <a:pt x="384" y="303"/>
                </a:cubicBezTo>
                <a:cubicBezTo>
                  <a:pt x="413" y="275"/>
                  <a:pt x="403" y="263"/>
                  <a:pt x="439" y="239"/>
                </a:cubicBezTo>
                <a:cubicBezTo>
                  <a:pt x="447" y="209"/>
                  <a:pt x="446" y="143"/>
                  <a:pt x="476" y="193"/>
                </a:cubicBezTo>
                <a:cubicBezTo>
                  <a:pt x="481" y="201"/>
                  <a:pt x="478" y="214"/>
                  <a:pt x="485" y="221"/>
                </a:cubicBezTo>
                <a:cubicBezTo>
                  <a:pt x="492" y="228"/>
                  <a:pt x="503" y="227"/>
                  <a:pt x="512" y="230"/>
                </a:cubicBezTo>
                <a:cubicBezTo>
                  <a:pt x="521" y="221"/>
                  <a:pt x="536" y="214"/>
                  <a:pt x="540" y="202"/>
                </a:cubicBezTo>
                <a:cubicBezTo>
                  <a:pt x="543" y="193"/>
                  <a:pt x="531" y="184"/>
                  <a:pt x="531" y="175"/>
                </a:cubicBezTo>
                <a:cubicBezTo>
                  <a:pt x="531" y="163"/>
                  <a:pt x="544" y="125"/>
                  <a:pt x="549" y="111"/>
                </a:cubicBezTo>
                <a:cubicBezTo>
                  <a:pt x="567" y="0"/>
                  <a:pt x="568" y="89"/>
                  <a:pt x="558" y="120"/>
                </a:cubicBezTo>
                <a:cubicBezTo>
                  <a:pt x="590" y="170"/>
                  <a:pt x="588" y="266"/>
                  <a:pt x="622" y="294"/>
                </a:cubicBezTo>
                <a:cubicBezTo>
                  <a:pt x="638" y="307"/>
                  <a:pt x="660" y="310"/>
                  <a:pt x="677" y="321"/>
                </a:cubicBezTo>
                <a:cubicBezTo>
                  <a:pt x="697" y="362"/>
                  <a:pt x="711" y="396"/>
                  <a:pt x="750" y="422"/>
                </a:cubicBezTo>
                <a:cubicBezTo>
                  <a:pt x="739" y="456"/>
                  <a:pt x="737" y="440"/>
                  <a:pt x="750" y="468"/>
                </a:cubicBezTo>
              </a:path>
            </a:pathLst>
          </a:custGeom>
          <a:noFill/>
          <a:ln w="28575" cmpd="sng">
            <a:solidFill>
              <a:srgbClr val="FF00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0030" name="Text Box 14"/>
          <p:cNvSpPr txBox="1">
            <a:spLocks noChangeArrowheads="1"/>
          </p:cNvSpPr>
          <p:nvPr/>
        </p:nvSpPr>
        <p:spPr bwMode="auto">
          <a:xfrm>
            <a:off x="7359650" y="1865313"/>
            <a:ext cx="1620838" cy="366712"/>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a:solidFill>
                  <a:srgbClr val="000000"/>
                </a:solidFill>
                <a:latin typeface="Arial" charset="0"/>
              </a:rPr>
              <a:t>advantageous</a:t>
            </a:r>
          </a:p>
        </p:txBody>
      </p:sp>
      <p:sp>
        <p:nvSpPr>
          <p:cNvPr id="470031" name="Text Box 15"/>
          <p:cNvSpPr txBox="1">
            <a:spLocks noChangeArrowheads="1"/>
          </p:cNvSpPr>
          <p:nvPr/>
        </p:nvSpPr>
        <p:spPr bwMode="auto">
          <a:xfrm>
            <a:off x="7143750" y="5105400"/>
            <a:ext cx="1912938" cy="366713"/>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IE">
                <a:solidFill>
                  <a:srgbClr val="000000"/>
                </a:solidFill>
                <a:latin typeface="Arial" charset="0"/>
              </a:rPr>
              <a:t>disadvantageous</a:t>
            </a:r>
          </a:p>
        </p:txBody>
      </p:sp>
      <p:sp>
        <p:nvSpPr>
          <p:cNvPr id="470032" name="Text Box 16"/>
          <p:cNvSpPr txBox="1">
            <a:spLocks noChangeArrowheads="1"/>
          </p:cNvSpPr>
          <p:nvPr/>
        </p:nvSpPr>
        <p:spPr bwMode="auto">
          <a:xfrm>
            <a:off x="304800" y="6248400"/>
            <a:ext cx="76136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a:solidFill>
                  <a:srgbClr val="000000"/>
                </a:solidFill>
              </a:rPr>
              <a:t>Modified from from </a:t>
            </a:r>
            <a:r>
              <a:rPr lang="en-US">
                <a:solidFill>
                  <a:srgbClr val="008000"/>
                </a:solidFill>
              </a:rPr>
              <a:t>www.tcd.ie/Genetics/staff/Aoife/GE3026/GE3026_1+2.ppt</a:t>
            </a:r>
            <a:r>
              <a:rPr lang="en-US" sz="2400" b="1">
                <a:solidFill>
                  <a:srgbClr val="00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228600" y="152400"/>
            <a:ext cx="7772400" cy="685800"/>
          </a:xfrm>
        </p:spPr>
        <p:txBody>
          <a:bodyPr/>
          <a:lstStyle/>
          <a:p>
            <a:pPr algn="l"/>
            <a:r>
              <a:rPr lang="en-US" dirty="0" smtClean="0"/>
              <a:t>Old exercises</a:t>
            </a:r>
            <a:r>
              <a:rPr lang="en-US" dirty="0"/>
              <a:t>: </a:t>
            </a:r>
          </a:p>
        </p:txBody>
      </p:sp>
      <p:sp>
        <p:nvSpPr>
          <p:cNvPr id="6" name="Rectangle 5"/>
          <p:cNvSpPr/>
          <p:nvPr/>
        </p:nvSpPr>
        <p:spPr>
          <a:xfrm>
            <a:off x="228600" y="1034587"/>
            <a:ext cx="8763000" cy="1200329"/>
          </a:xfrm>
          <a:prstGeom prst="rect">
            <a:avLst/>
          </a:prstGeom>
        </p:spPr>
        <p:txBody>
          <a:bodyPr wrap="square">
            <a:spAutoFit/>
          </a:bodyPr>
          <a:lstStyle/>
          <a:p>
            <a:pPr defTabSz="914400" fontAlgn="base">
              <a:spcBef>
                <a:spcPct val="0"/>
              </a:spcBef>
              <a:spcAft>
                <a:spcPct val="0"/>
              </a:spcAft>
            </a:pPr>
            <a:r>
              <a:rPr lang="en-US" dirty="0">
                <a:solidFill>
                  <a:srgbClr val="0066FF"/>
                </a:solidFill>
              </a:rPr>
              <a:t>Write a program that it uses hashes to calculates mono-, </a:t>
            </a:r>
            <a:r>
              <a:rPr lang="en-US" dirty="0" err="1">
                <a:solidFill>
                  <a:srgbClr val="0066FF"/>
                </a:solidFill>
              </a:rPr>
              <a:t>di</a:t>
            </a:r>
            <a:r>
              <a:rPr lang="en-US" dirty="0">
                <a:solidFill>
                  <a:srgbClr val="0066FF"/>
                </a:solidFill>
              </a:rPr>
              <a:t>-, tri-, and quartet-nucleotide frequencies in a genome</a:t>
            </a:r>
            <a:r>
              <a:rPr lang="en-US" dirty="0" smtClean="0">
                <a:solidFill>
                  <a:srgbClr val="0066FF"/>
                </a:solidFill>
              </a:rPr>
              <a:t>.  </a:t>
            </a:r>
          </a:p>
          <a:p>
            <a:pPr defTabSz="914400" fontAlgn="base">
              <a:spcBef>
                <a:spcPct val="0"/>
              </a:spcBef>
              <a:spcAft>
                <a:spcPct val="0"/>
              </a:spcAft>
            </a:pPr>
            <a:endParaRPr lang="en-US" dirty="0" smtClean="0">
              <a:solidFill>
                <a:srgbClr val="0066FF"/>
              </a:solidFill>
            </a:endParaRPr>
          </a:p>
          <a:p>
            <a:pPr defTabSz="914400" fontAlgn="base">
              <a:spcBef>
                <a:spcPct val="0"/>
              </a:spcBef>
              <a:spcAft>
                <a:spcPct val="0"/>
              </a:spcAft>
            </a:pPr>
            <a:r>
              <a:rPr lang="en-US" dirty="0">
                <a:solidFill>
                  <a:srgbClr val="0066FF"/>
                </a:solidFill>
                <a:latin typeface="Arial" charset="0"/>
              </a:rPr>
              <a:t> </a:t>
            </a:r>
            <a:r>
              <a:rPr lang="en-US" dirty="0" smtClean="0">
                <a:solidFill>
                  <a:srgbClr val="0066FF"/>
                </a:solidFill>
                <a:latin typeface="Arial" charset="0"/>
              </a:rPr>
              <a:t> </a:t>
            </a:r>
            <a:endParaRPr lang="en-US" dirty="0">
              <a:solidFill>
                <a:srgbClr val="000000"/>
              </a:solidFill>
              <a:latin typeface="Arial" charset="0"/>
            </a:endParaRPr>
          </a:p>
        </p:txBody>
      </p:sp>
      <p:sp>
        <p:nvSpPr>
          <p:cNvPr id="7" name="TextBox 6"/>
          <p:cNvSpPr txBox="1"/>
          <p:nvPr/>
        </p:nvSpPr>
        <p:spPr>
          <a:xfrm>
            <a:off x="596101" y="1789886"/>
            <a:ext cx="1806354" cy="369332"/>
          </a:xfrm>
          <a:prstGeom prst="rect">
            <a:avLst/>
          </a:prstGeom>
          <a:noFill/>
        </p:spPr>
        <p:txBody>
          <a:bodyPr wrap="none" rtlCol="0">
            <a:spAutoFit/>
          </a:bodyPr>
          <a:lstStyle/>
          <a:p>
            <a:r>
              <a:rPr lang="en-US" dirty="0" smtClean="0"/>
              <a:t>Go over </a:t>
            </a:r>
            <a:r>
              <a:rPr lang="en-US" dirty="0" err="1" smtClean="0"/>
              <a:t>tetraA.pl</a:t>
            </a:r>
            <a:r>
              <a:rPr lang="en-US" dirty="0" smtClean="0"/>
              <a:t> </a:t>
            </a:r>
            <a:endParaRPr lang="en-US" dirty="0"/>
          </a:p>
        </p:txBody>
      </p:sp>
      <p:sp>
        <p:nvSpPr>
          <p:cNvPr id="8" name="Rectangle 2"/>
          <p:cNvSpPr txBox="1">
            <a:spLocks noChangeArrowheads="1"/>
          </p:cNvSpPr>
          <p:nvPr/>
        </p:nvSpPr>
        <p:spPr bwMode="auto">
          <a:xfrm>
            <a:off x="228600" y="2902583"/>
            <a:ext cx="7772400" cy="685800"/>
          </a:xfrm>
          <a:prstGeom prst="rect">
            <a:avLst/>
          </a:prstGeom>
          <a:noFill/>
          <a:ln w="9525">
            <a:noFill/>
            <a:miter lim="800000"/>
            <a:headEnd/>
            <a:tailEnd/>
          </a:ln>
          <a:effectLst/>
        </p:spPr>
        <p:txBody>
          <a:bodyPr vert="horz" wrap="square" lIns="101882" tIns="50941" rIns="101882" bIns="50941"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900" b="0" i="0" u="none" strike="noStrike" kern="0" cap="none" spc="0" normalizeH="0" baseline="0" noProof="0" dirty="0" smtClean="0">
                <a:ln>
                  <a:noFill/>
                </a:ln>
                <a:solidFill>
                  <a:schemeClr val="tx2"/>
                </a:solidFill>
                <a:effectLst/>
                <a:uLnTx/>
                <a:uFillTx/>
                <a:latin typeface="+mj-lt"/>
                <a:ea typeface="+mj-ea"/>
                <a:cs typeface="+mj-cs"/>
              </a:rPr>
              <a:t>New exercises: </a:t>
            </a:r>
            <a:endParaRPr kumimoji="0" lang="en-US" sz="4900" b="0" i="0" u="none" strike="noStrike" kern="0" cap="none" spc="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596101" y="3881237"/>
            <a:ext cx="8395499" cy="646331"/>
          </a:xfrm>
          <a:prstGeom prst="rect">
            <a:avLst/>
          </a:prstGeom>
          <a:noFill/>
        </p:spPr>
        <p:txBody>
          <a:bodyPr wrap="square" rtlCol="0">
            <a:spAutoFit/>
          </a:bodyPr>
          <a:lstStyle/>
          <a:p>
            <a:r>
              <a:rPr lang="en-US" dirty="0" smtClean="0"/>
              <a:t>modify </a:t>
            </a:r>
            <a:r>
              <a:rPr lang="en-US" dirty="0" err="1" smtClean="0"/>
              <a:t>tetraA.pl</a:t>
            </a:r>
            <a:r>
              <a:rPr lang="en-US" dirty="0" smtClean="0"/>
              <a:t> so that the user (or another program) can assign the size of the </a:t>
            </a:r>
            <a:r>
              <a:rPr lang="en-US" dirty="0" err="1" smtClean="0"/>
              <a:t>nmer</a:t>
            </a:r>
            <a:r>
              <a:rPr lang="en-US" dirty="0" smtClean="0"/>
              <a:t> as a variable!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685800" y="381000"/>
            <a:ext cx="7772400" cy="1143000"/>
          </a:xfrm>
        </p:spPr>
        <p:txBody>
          <a:bodyPr/>
          <a:lstStyle/>
          <a:p>
            <a:r>
              <a:rPr lang="en-IE"/>
              <a:t>Positive selection</a:t>
            </a:r>
          </a:p>
        </p:txBody>
      </p:sp>
      <p:sp>
        <p:nvSpPr>
          <p:cNvPr id="472067" name="Rectangle 3"/>
          <p:cNvSpPr>
            <a:spLocks noGrp="1" noChangeArrowheads="1"/>
          </p:cNvSpPr>
          <p:nvPr>
            <p:ph type="body" idx="1"/>
          </p:nvPr>
        </p:nvSpPr>
        <p:spPr/>
        <p:txBody>
          <a:bodyPr/>
          <a:lstStyle/>
          <a:p>
            <a:pPr>
              <a:lnSpc>
                <a:spcPct val="90000"/>
              </a:lnSpc>
            </a:pPr>
            <a:r>
              <a:rPr lang="en-IE" sz="2800"/>
              <a:t>A new allele (mutant) confers some </a:t>
            </a:r>
            <a:r>
              <a:rPr lang="en-IE" sz="2800" u="sng"/>
              <a:t>increase</a:t>
            </a:r>
            <a:r>
              <a:rPr lang="en-IE" sz="2800"/>
              <a:t> in the </a:t>
            </a:r>
            <a:r>
              <a:rPr lang="en-IE" sz="2800" b="1"/>
              <a:t>fitness</a:t>
            </a:r>
            <a:r>
              <a:rPr lang="en-IE" sz="2800"/>
              <a:t> of the organism</a:t>
            </a:r>
          </a:p>
          <a:p>
            <a:pPr>
              <a:lnSpc>
                <a:spcPct val="90000"/>
              </a:lnSpc>
            </a:pPr>
            <a:endParaRPr lang="en-IE" sz="2800"/>
          </a:p>
          <a:p>
            <a:pPr>
              <a:lnSpc>
                <a:spcPct val="90000"/>
              </a:lnSpc>
            </a:pPr>
            <a:r>
              <a:rPr lang="en-IE" sz="2800"/>
              <a:t>Selection acts to favour this allele</a:t>
            </a:r>
          </a:p>
          <a:p>
            <a:pPr>
              <a:lnSpc>
                <a:spcPct val="90000"/>
              </a:lnSpc>
            </a:pPr>
            <a:endParaRPr lang="en-IE" sz="2800"/>
          </a:p>
          <a:p>
            <a:pPr>
              <a:lnSpc>
                <a:spcPct val="90000"/>
              </a:lnSpc>
            </a:pPr>
            <a:r>
              <a:rPr lang="en-IE" sz="2800"/>
              <a:t>Also called adaptive selection or Darwinian selection. </a:t>
            </a:r>
          </a:p>
          <a:p>
            <a:pPr>
              <a:lnSpc>
                <a:spcPct val="90000"/>
              </a:lnSpc>
            </a:pPr>
            <a:endParaRPr lang="en-IE" sz="2800"/>
          </a:p>
          <a:p>
            <a:pPr>
              <a:lnSpc>
                <a:spcPct val="90000"/>
              </a:lnSpc>
              <a:buFontTx/>
              <a:buNone/>
            </a:pPr>
            <a:r>
              <a:rPr lang="en-IE" sz="2000"/>
              <a:t>NOTE</a:t>
            </a:r>
            <a:r>
              <a:rPr lang="en-IE" sz="2800"/>
              <a:t>: </a:t>
            </a:r>
            <a:r>
              <a:rPr lang="en-IE" sz="2800" b="1"/>
              <a:t>Fitness</a:t>
            </a:r>
            <a:r>
              <a:rPr lang="en-IE" sz="2800"/>
              <a:t> = ability to survive and </a:t>
            </a:r>
            <a:r>
              <a:rPr lang="en-IE" sz="2800" u="sng"/>
              <a:t>reproduce</a:t>
            </a:r>
          </a:p>
        </p:txBody>
      </p:sp>
      <p:sp>
        <p:nvSpPr>
          <p:cNvPr id="472068" name="Text Box 4"/>
          <p:cNvSpPr txBox="1">
            <a:spLocks noChangeArrowheads="1"/>
          </p:cNvSpPr>
          <p:nvPr/>
        </p:nvSpPr>
        <p:spPr bwMode="auto">
          <a:xfrm>
            <a:off x="304800" y="6248400"/>
            <a:ext cx="76136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a:solidFill>
                  <a:srgbClr val="000000"/>
                </a:solidFill>
              </a:rPr>
              <a:t>Modified from from </a:t>
            </a:r>
            <a:r>
              <a:rPr lang="en-US">
                <a:solidFill>
                  <a:srgbClr val="008000"/>
                </a:solidFill>
              </a:rPr>
              <a:t>www.tcd.ie/Genetics/staff/Aoife/GE3026/GE3026_1+2.ppt</a:t>
            </a:r>
            <a:r>
              <a:rPr lang="en-US" sz="2400" b="1">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2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GB"/>
              <a:t>Advantageous allele</a:t>
            </a:r>
          </a:p>
        </p:txBody>
      </p:sp>
      <p:pic>
        <p:nvPicPr>
          <p:cNvPr id="474115" name="Picture 3" descr="psba"/>
          <p:cNvPicPr>
            <a:picLocks noChangeAspect="1" noChangeArrowheads="1"/>
          </p:cNvPicPr>
          <p:nvPr>
            <p:ph idx="1"/>
          </p:nvPr>
        </p:nvPicPr>
        <p:blipFill>
          <a:blip r:embed="rId3"/>
          <a:srcRect/>
          <a:stretch>
            <a:fillRect/>
          </a:stretch>
        </p:blipFill>
        <p:spPr>
          <a:xfrm rot="21405678">
            <a:off x="1187450" y="2590800"/>
            <a:ext cx="6327775" cy="4525963"/>
          </a:xfrm>
          <a:ln/>
        </p:spPr>
      </p:pic>
      <p:sp>
        <p:nvSpPr>
          <p:cNvPr id="474116" name="Text Box 4"/>
          <p:cNvSpPr txBox="1">
            <a:spLocks noChangeArrowheads="1"/>
          </p:cNvSpPr>
          <p:nvPr/>
        </p:nvSpPr>
        <p:spPr bwMode="auto">
          <a:xfrm>
            <a:off x="1835150" y="1766888"/>
            <a:ext cx="5324475" cy="39687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sz="2000">
                <a:solidFill>
                  <a:srgbClr val="000000"/>
                </a:solidFill>
                <a:latin typeface="Arial" charset="0"/>
              </a:rPr>
              <a:t>Herbicide resistance gene in nightshade plant</a:t>
            </a:r>
          </a:p>
        </p:txBody>
      </p:sp>
      <p:sp>
        <p:nvSpPr>
          <p:cNvPr id="474117" name="Text Box 5"/>
          <p:cNvSpPr txBox="1">
            <a:spLocks noChangeArrowheads="1"/>
          </p:cNvSpPr>
          <p:nvPr/>
        </p:nvSpPr>
        <p:spPr bwMode="auto">
          <a:xfrm>
            <a:off x="304800" y="6248400"/>
            <a:ext cx="76136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a:solidFill>
                  <a:srgbClr val="000000"/>
                </a:solidFill>
              </a:rPr>
              <a:t>Modified from from </a:t>
            </a:r>
            <a:r>
              <a:rPr lang="en-US">
                <a:solidFill>
                  <a:srgbClr val="008000"/>
                </a:solidFill>
              </a:rPr>
              <a:t>www.tcd.ie/Genetics/staff/Aoife/GE3026/GE3026_1+2.ppt</a:t>
            </a:r>
            <a:r>
              <a:rPr lang="en-US" sz="2400" b="1">
                <a:solidFill>
                  <a:srgbClr val="000000"/>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IE"/>
              <a:t>Negative selection</a:t>
            </a:r>
          </a:p>
        </p:txBody>
      </p:sp>
      <p:sp>
        <p:nvSpPr>
          <p:cNvPr id="475139" name="Rectangle 3"/>
          <p:cNvSpPr>
            <a:spLocks noGrp="1" noChangeArrowheads="1"/>
          </p:cNvSpPr>
          <p:nvPr>
            <p:ph type="body" idx="1"/>
          </p:nvPr>
        </p:nvSpPr>
        <p:spPr/>
        <p:txBody>
          <a:bodyPr/>
          <a:lstStyle/>
          <a:p>
            <a:r>
              <a:rPr lang="en-IE"/>
              <a:t>A new allele (mutant) confers some </a:t>
            </a:r>
            <a:r>
              <a:rPr lang="en-IE" u="sng"/>
              <a:t>decrease</a:t>
            </a:r>
            <a:r>
              <a:rPr lang="en-IE"/>
              <a:t> in the fitness of the organism</a:t>
            </a:r>
          </a:p>
          <a:p>
            <a:r>
              <a:rPr lang="en-IE"/>
              <a:t>Selection acts to remove this allele</a:t>
            </a:r>
          </a:p>
          <a:p>
            <a:endParaRPr lang="en-IE"/>
          </a:p>
          <a:p>
            <a:r>
              <a:rPr lang="en-IE"/>
              <a:t>Also called purifying selection</a:t>
            </a:r>
          </a:p>
        </p:txBody>
      </p:sp>
      <p:sp>
        <p:nvSpPr>
          <p:cNvPr id="475140" name="Text Box 4"/>
          <p:cNvSpPr txBox="1">
            <a:spLocks noChangeArrowheads="1"/>
          </p:cNvSpPr>
          <p:nvPr/>
        </p:nvSpPr>
        <p:spPr bwMode="auto">
          <a:xfrm>
            <a:off x="304800" y="6248400"/>
            <a:ext cx="76136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a:solidFill>
                  <a:srgbClr val="000000"/>
                </a:solidFill>
              </a:rPr>
              <a:t>Modified from from </a:t>
            </a:r>
            <a:r>
              <a:rPr lang="en-US">
                <a:solidFill>
                  <a:srgbClr val="008000"/>
                </a:solidFill>
              </a:rPr>
              <a:t>www.tcd.ie/Genetics/staff/Aoife/GE3026/GE3026_1+2.ppt</a:t>
            </a:r>
            <a:r>
              <a:rPr lang="en-US" sz="2400" b="1">
                <a:solidFill>
                  <a:srgbClr val="0000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533400" y="304800"/>
            <a:ext cx="7772400" cy="1143000"/>
          </a:xfrm>
        </p:spPr>
        <p:txBody>
          <a:bodyPr/>
          <a:lstStyle/>
          <a:p>
            <a:r>
              <a:rPr lang="en-GB"/>
              <a:t>Deleterious allele</a:t>
            </a:r>
          </a:p>
        </p:txBody>
      </p:sp>
      <p:pic>
        <p:nvPicPr>
          <p:cNvPr id="477187" name="Picture 3" descr="brca2"/>
          <p:cNvPicPr>
            <a:picLocks noChangeAspect="1" noChangeArrowheads="1"/>
          </p:cNvPicPr>
          <p:nvPr>
            <p:ph idx="1"/>
          </p:nvPr>
        </p:nvPicPr>
        <p:blipFill>
          <a:blip r:embed="rId3"/>
          <a:srcRect/>
          <a:stretch>
            <a:fillRect/>
          </a:stretch>
        </p:blipFill>
        <p:spPr>
          <a:xfrm>
            <a:off x="34925" y="3119438"/>
            <a:ext cx="9109075" cy="1692275"/>
          </a:xfrm>
          <a:ln/>
        </p:spPr>
      </p:pic>
      <p:sp>
        <p:nvSpPr>
          <p:cNvPr id="477188" name="Text Box 4"/>
          <p:cNvSpPr txBox="1">
            <a:spLocks noChangeArrowheads="1"/>
          </p:cNvSpPr>
          <p:nvPr/>
        </p:nvSpPr>
        <p:spPr bwMode="auto">
          <a:xfrm>
            <a:off x="2354263" y="1484313"/>
            <a:ext cx="4235450" cy="39687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sz="2000">
                <a:solidFill>
                  <a:srgbClr val="000000"/>
                </a:solidFill>
                <a:latin typeface="Arial" charset="0"/>
              </a:rPr>
              <a:t>Human breast cancer gene, BRCA2</a:t>
            </a:r>
          </a:p>
        </p:txBody>
      </p:sp>
      <p:sp>
        <p:nvSpPr>
          <p:cNvPr id="477189" name="Text Box 5"/>
          <p:cNvSpPr txBox="1">
            <a:spLocks noChangeArrowheads="1"/>
          </p:cNvSpPr>
          <p:nvPr/>
        </p:nvSpPr>
        <p:spPr bwMode="auto">
          <a:xfrm>
            <a:off x="158750" y="2944813"/>
            <a:ext cx="2800350" cy="366712"/>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b="1">
                <a:solidFill>
                  <a:srgbClr val="FF0000"/>
                </a:solidFill>
                <a:latin typeface="Arial" charset="0"/>
              </a:rPr>
              <a:t>Normal (wild type) allele</a:t>
            </a:r>
          </a:p>
        </p:txBody>
      </p:sp>
      <p:sp>
        <p:nvSpPr>
          <p:cNvPr id="477190" name="Text Box 6"/>
          <p:cNvSpPr txBox="1">
            <a:spLocks noChangeArrowheads="1"/>
          </p:cNvSpPr>
          <p:nvPr/>
        </p:nvSpPr>
        <p:spPr bwMode="auto">
          <a:xfrm>
            <a:off x="179388" y="4508500"/>
            <a:ext cx="1657350" cy="915988"/>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b="1">
                <a:solidFill>
                  <a:srgbClr val="FF0000"/>
                </a:solidFill>
                <a:latin typeface="Arial" charset="0"/>
              </a:rPr>
              <a:t>Mutant allele</a:t>
            </a:r>
          </a:p>
          <a:p>
            <a:pPr defTabSz="914400" fontAlgn="base">
              <a:spcBef>
                <a:spcPct val="0"/>
              </a:spcBef>
              <a:spcAft>
                <a:spcPct val="0"/>
              </a:spcAft>
            </a:pPr>
            <a:r>
              <a:rPr lang="en-GB" b="1">
                <a:solidFill>
                  <a:srgbClr val="FF0000"/>
                </a:solidFill>
                <a:latin typeface="Arial" charset="0"/>
              </a:rPr>
              <a:t>(Montreal 440</a:t>
            </a:r>
          </a:p>
          <a:p>
            <a:pPr defTabSz="914400" fontAlgn="base">
              <a:spcBef>
                <a:spcPct val="0"/>
              </a:spcBef>
              <a:spcAft>
                <a:spcPct val="0"/>
              </a:spcAft>
            </a:pPr>
            <a:r>
              <a:rPr lang="en-GB" b="1">
                <a:solidFill>
                  <a:srgbClr val="FF0000"/>
                </a:solidFill>
                <a:latin typeface="Arial" charset="0"/>
              </a:rPr>
              <a:t>Family)</a:t>
            </a:r>
          </a:p>
        </p:txBody>
      </p:sp>
      <p:sp>
        <p:nvSpPr>
          <p:cNvPr id="477191" name="Freeform 7"/>
          <p:cNvSpPr>
            <a:spLocks/>
          </p:cNvSpPr>
          <p:nvPr/>
        </p:nvSpPr>
        <p:spPr bwMode="auto">
          <a:xfrm rot="12758649">
            <a:off x="1822450" y="4362450"/>
            <a:ext cx="334963" cy="1584325"/>
          </a:xfrm>
          <a:custGeom>
            <a:avLst/>
            <a:gdLst/>
            <a:ahLst/>
            <a:cxnLst>
              <a:cxn ang="0">
                <a:pos x="30" y="0"/>
              </a:cxn>
              <a:cxn ang="0">
                <a:pos x="30" y="272"/>
              </a:cxn>
              <a:cxn ang="0">
                <a:pos x="211" y="408"/>
              </a:cxn>
            </a:cxnLst>
            <a:rect l="0" t="0" r="r" b="b"/>
            <a:pathLst>
              <a:path w="211" h="408">
                <a:moveTo>
                  <a:pt x="30" y="0"/>
                </a:moveTo>
                <a:cubicBezTo>
                  <a:pt x="15" y="102"/>
                  <a:pt x="0" y="204"/>
                  <a:pt x="30" y="272"/>
                </a:cubicBezTo>
                <a:cubicBezTo>
                  <a:pt x="60" y="340"/>
                  <a:pt x="135" y="374"/>
                  <a:pt x="211" y="408"/>
                </a:cubicBezTo>
              </a:path>
            </a:pathLst>
          </a:custGeom>
          <a:noFill/>
          <a:ln w="9525">
            <a:solidFill>
              <a:schemeClr val="tx1"/>
            </a:solidFill>
            <a:round/>
            <a:headEnd/>
            <a:tailEnd type="triangle" w="lg" len="lg"/>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7192" name="Text Box 8"/>
          <p:cNvSpPr txBox="1">
            <a:spLocks noChangeArrowheads="1"/>
          </p:cNvSpPr>
          <p:nvPr/>
        </p:nvSpPr>
        <p:spPr bwMode="auto">
          <a:xfrm>
            <a:off x="152400" y="5715000"/>
            <a:ext cx="2179638" cy="64135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a:solidFill>
                  <a:srgbClr val="000000"/>
                </a:solidFill>
                <a:latin typeface="Arial" charset="0"/>
              </a:rPr>
              <a:t>4 base pair deletion</a:t>
            </a:r>
          </a:p>
          <a:p>
            <a:pPr defTabSz="914400" fontAlgn="base">
              <a:spcBef>
                <a:spcPct val="0"/>
              </a:spcBef>
              <a:spcAft>
                <a:spcPct val="0"/>
              </a:spcAft>
            </a:pPr>
            <a:r>
              <a:rPr lang="en-GB">
                <a:solidFill>
                  <a:srgbClr val="000000"/>
                </a:solidFill>
                <a:latin typeface="Arial" charset="0"/>
              </a:rPr>
              <a:t>Causes frameshift</a:t>
            </a:r>
          </a:p>
        </p:txBody>
      </p:sp>
      <p:sp>
        <p:nvSpPr>
          <p:cNvPr id="477193" name="Line 9"/>
          <p:cNvSpPr>
            <a:spLocks noChangeShapeType="1"/>
          </p:cNvSpPr>
          <p:nvPr/>
        </p:nvSpPr>
        <p:spPr bwMode="auto">
          <a:xfrm flipH="1" flipV="1">
            <a:off x="7019925" y="4437063"/>
            <a:ext cx="71438" cy="431800"/>
          </a:xfrm>
          <a:prstGeom prst="line">
            <a:avLst/>
          </a:prstGeom>
          <a:noFill/>
          <a:ln w="9525">
            <a:solidFill>
              <a:schemeClr val="tx1"/>
            </a:solidFill>
            <a:round/>
            <a:headEnd/>
            <a:tailEnd type="triangle" w="lg" len="lg"/>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77194" name="Text Box 10"/>
          <p:cNvSpPr txBox="1">
            <a:spLocks noChangeArrowheads="1"/>
          </p:cNvSpPr>
          <p:nvPr/>
        </p:nvSpPr>
        <p:spPr bwMode="auto">
          <a:xfrm>
            <a:off x="6588125" y="4960938"/>
            <a:ext cx="1341438" cy="366712"/>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a:solidFill>
                  <a:srgbClr val="000000"/>
                </a:solidFill>
                <a:latin typeface="Arial" charset="0"/>
              </a:rPr>
              <a:t>Stop codon</a:t>
            </a:r>
          </a:p>
        </p:txBody>
      </p:sp>
      <p:sp>
        <p:nvSpPr>
          <p:cNvPr id="477195" name="Text Box 11"/>
          <p:cNvSpPr txBox="1">
            <a:spLocks noChangeArrowheads="1"/>
          </p:cNvSpPr>
          <p:nvPr/>
        </p:nvSpPr>
        <p:spPr bwMode="auto">
          <a:xfrm>
            <a:off x="3498850" y="1989138"/>
            <a:ext cx="5648325" cy="64135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GB">
                <a:solidFill>
                  <a:srgbClr val="000000"/>
                </a:solidFill>
                <a:latin typeface="Arial" charset="0"/>
              </a:rPr>
              <a:t>5% of breast cancer cases are familial</a:t>
            </a:r>
          </a:p>
          <a:p>
            <a:pPr defTabSz="914400" fontAlgn="base">
              <a:spcBef>
                <a:spcPct val="0"/>
              </a:spcBef>
              <a:spcAft>
                <a:spcPct val="0"/>
              </a:spcAft>
            </a:pPr>
            <a:r>
              <a:rPr lang="en-GB">
                <a:solidFill>
                  <a:srgbClr val="000000"/>
                </a:solidFill>
                <a:latin typeface="Arial" charset="0"/>
              </a:rPr>
              <a:t>Mutations in BRCA2 account for 20% of familial cases</a:t>
            </a:r>
          </a:p>
        </p:txBody>
      </p:sp>
      <p:sp>
        <p:nvSpPr>
          <p:cNvPr id="477196" name="Text Box 12"/>
          <p:cNvSpPr txBox="1">
            <a:spLocks noChangeArrowheads="1"/>
          </p:cNvSpPr>
          <p:nvPr/>
        </p:nvSpPr>
        <p:spPr bwMode="auto">
          <a:xfrm>
            <a:off x="304800" y="6248400"/>
            <a:ext cx="76136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a:solidFill>
                  <a:srgbClr val="000000"/>
                </a:solidFill>
              </a:rPr>
              <a:t>Modified from from </a:t>
            </a:r>
            <a:r>
              <a:rPr lang="en-US">
                <a:solidFill>
                  <a:srgbClr val="008000"/>
                </a:solidFill>
              </a:rPr>
              <a:t>www.tcd.ie/Genetics/staff/Aoife/GE3026/GE3026_1+2.ppt</a:t>
            </a:r>
            <a:r>
              <a:rPr lang="en-US" sz="2400" b="1">
                <a:solidFill>
                  <a:srgbClr val="0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IE"/>
              <a:t>Neutral mutations</a:t>
            </a:r>
          </a:p>
        </p:txBody>
      </p:sp>
      <p:sp>
        <p:nvSpPr>
          <p:cNvPr id="478211" name="Rectangle 3"/>
          <p:cNvSpPr>
            <a:spLocks noGrp="1" noChangeArrowheads="1"/>
          </p:cNvSpPr>
          <p:nvPr>
            <p:ph type="body" idx="1"/>
          </p:nvPr>
        </p:nvSpPr>
        <p:spPr/>
        <p:txBody>
          <a:bodyPr/>
          <a:lstStyle/>
          <a:p>
            <a:r>
              <a:rPr lang="en-IE"/>
              <a:t>Neither advantageous nor disadvantageous</a:t>
            </a:r>
          </a:p>
          <a:p>
            <a:r>
              <a:rPr lang="en-IE"/>
              <a:t>Invisible to selection (no selection)</a:t>
            </a:r>
          </a:p>
          <a:p>
            <a:r>
              <a:rPr lang="en-IE"/>
              <a:t>Frequency subject to ‘drift’ in the population</a:t>
            </a:r>
          </a:p>
          <a:p>
            <a:r>
              <a:rPr lang="en-IE" b="1"/>
              <a:t>Random drift</a:t>
            </a:r>
            <a:r>
              <a:rPr lang="en-IE"/>
              <a:t> – random changes in small populations</a:t>
            </a:r>
            <a:endParaRPr lang="en-IE"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09600" y="0"/>
            <a:ext cx="7772400" cy="1143000"/>
          </a:xfrm>
        </p:spPr>
        <p:txBody>
          <a:bodyPr/>
          <a:lstStyle/>
          <a:p>
            <a:r>
              <a:rPr lang="en-US">
                <a:solidFill>
                  <a:srgbClr val="FF3300"/>
                </a:solidFill>
              </a:rPr>
              <a:t>Types of Mutation-Substitution</a:t>
            </a:r>
          </a:p>
        </p:txBody>
      </p:sp>
      <p:sp>
        <p:nvSpPr>
          <p:cNvPr id="480259" name="Rectangle 3"/>
          <p:cNvSpPr>
            <a:spLocks noGrp="1" noChangeArrowheads="1"/>
          </p:cNvSpPr>
          <p:nvPr>
            <p:ph type="body" idx="1"/>
          </p:nvPr>
        </p:nvSpPr>
        <p:spPr>
          <a:xfrm>
            <a:off x="266700" y="1219200"/>
            <a:ext cx="8877300" cy="5638800"/>
          </a:xfrm>
        </p:spPr>
        <p:txBody>
          <a:bodyPr/>
          <a:lstStyle/>
          <a:p>
            <a:r>
              <a:rPr lang="en-US">
                <a:solidFill>
                  <a:srgbClr val="FF3300"/>
                </a:solidFill>
              </a:rPr>
              <a:t>Replacement of one nucleotide by another</a:t>
            </a:r>
          </a:p>
          <a:p>
            <a:r>
              <a:rPr lang="en-US">
                <a:solidFill>
                  <a:srgbClr val="FF3300"/>
                </a:solidFill>
              </a:rPr>
              <a:t>Synonymous (Doesn’t change amino acid)</a:t>
            </a:r>
          </a:p>
          <a:p>
            <a:pPr lvl="1"/>
            <a:r>
              <a:rPr lang="en-US">
                <a:solidFill>
                  <a:srgbClr val="FF3300"/>
                </a:solidFill>
              </a:rPr>
              <a:t>Rate sometimes indicated by Ks</a:t>
            </a:r>
          </a:p>
          <a:p>
            <a:pPr lvl="1"/>
            <a:r>
              <a:rPr lang="en-US">
                <a:solidFill>
                  <a:srgbClr val="FF3300"/>
                </a:solidFill>
              </a:rPr>
              <a:t>Rate sometimes indicated by d</a:t>
            </a:r>
            <a:r>
              <a:rPr lang="en-US" baseline="-25000">
                <a:solidFill>
                  <a:srgbClr val="FF3300"/>
                </a:solidFill>
              </a:rPr>
              <a:t>s</a:t>
            </a:r>
          </a:p>
          <a:p>
            <a:r>
              <a:rPr lang="en-US">
                <a:solidFill>
                  <a:srgbClr val="FF3300"/>
                </a:solidFill>
              </a:rPr>
              <a:t>Non-Synonymous (Changes Amino Acid)</a:t>
            </a:r>
          </a:p>
          <a:p>
            <a:pPr lvl="1"/>
            <a:r>
              <a:rPr lang="en-US">
                <a:solidFill>
                  <a:srgbClr val="FF3300"/>
                </a:solidFill>
              </a:rPr>
              <a:t>Rate sometimes indicated by Ka</a:t>
            </a:r>
          </a:p>
          <a:p>
            <a:pPr lvl="1"/>
            <a:r>
              <a:rPr lang="en-US">
                <a:solidFill>
                  <a:srgbClr val="FF3300"/>
                </a:solidFill>
              </a:rPr>
              <a:t>Rate sometimes indicated by d</a:t>
            </a:r>
            <a:r>
              <a:rPr lang="en-US" baseline="-25000">
                <a:solidFill>
                  <a:srgbClr val="FF3300"/>
                </a:solidFill>
              </a:rPr>
              <a:t>n</a:t>
            </a:r>
          </a:p>
          <a:p>
            <a:pPr lvl="1">
              <a:buFontTx/>
              <a:buNone/>
            </a:pPr>
            <a:endParaRPr lang="en-US">
              <a:solidFill>
                <a:srgbClr val="FF3300"/>
              </a:solidFill>
            </a:endParaRPr>
          </a:p>
          <a:p>
            <a:pPr>
              <a:buFontTx/>
              <a:buNone/>
            </a:pPr>
            <a:r>
              <a:rPr lang="en-US" sz="2400">
                <a:solidFill>
                  <a:srgbClr val="FF3300"/>
                </a:solidFill>
              </a:rPr>
              <a:t>(this and the following 4 slides are from </a:t>
            </a:r>
            <a:br>
              <a:rPr lang="en-US" sz="2400">
                <a:solidFill>
                  <a:srgbClr val="FF3300"/>
                </a:solidFill>
              </a:rPr>
            </a:br>
            <a:r>
              <a:rPr lang="en-US" sz="2400">
                <a:solidFill>
                  <a:srgbClr val="008000"/>
                </a:solidFill>
              </a:rPr>
              <a:t>mentor.lscf.ucsb.edu/course/ spring/eemb102/lecture/Lecture7.ppt)</a:t>
            </a:r>
            <a:r>
              <a:rPr lang="en-US" sz="2400">
                <a:solidFill>
                  <a:srgbClr val="FF3300"/>
                </a:solidFill>
              </a:rPr>
              <a:t> </a:t>
            </a:r>
          </a:p>
          <a:p>
            <a:pPr lvl="1">
              <a:buFontTx/>
              <a:buNone/>
            </a:pPr>
            <a:endParaRPr lang="en-US" sz="2400">
              <a:solidFill>
                <a:srgbClr val="FF33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82" name="Picture 2" descr="gencode"/>
          <p:cNvPicPr>
            <a:picLocks noChangeAspect="1" noChangeArrowheads="1"/>
          </p:cNvPicPr>
          <p:nvPr/>
        </p:nvPicPr>
        <p:blipFill>
          <a:blip r:embed="rId3"/>
          <a:srcRect l="2" t="568" r="2" b="-2"/>
          <a:stretch>
            <a:fillRect/>
          </a:stretch>
        </p:blipFill>
        <p:spPr bwMode="auto">
          <a:xfrm>
            <a:off x="381000" y="1168400"/>
            <a:ext cx="8534400" cy="5689600"/>
          </a:xfrm>
          <a:prstGeom prst="rect">
            <a:avLst/>
          </a:prstGeom>
          <a:noFill/>
        </p:spPr>
      </p:pic>
      <p:sp>
        <p:nvSpPr>
          <p:cNvPr id="481283" name="Rectangle 3"/>
          <p:cNvSpPr>
            <a:spLocks noGrp="1" noChangeArrowheads="1"/>
          </p:cNvSpPr>
          <p:nvPr>
            <p:ph type="title" idx="4294967295"/>
          </p:nvPr>
        </p:nvSpPr>
        <p:spPr>
          <a:xfrm>
            <a:off x="762000" y="228600"/>
            <a:ext cx="7772400" cy="685800"/>
          </a:xfrm>
        </p:spPr>
        <p:txBody>
          <a:bodyPr/>
          <a:lstStyle/>
          <a:p>
            <a:r>
              <a:rPr lang="en-US"/>
              <a:t>Genetic Code – Note degeneracy of 1</a:t>
            </a:r>
            <a:r>
              <a:rPr lang="en-US" baseline="30000"/>
              <a:t>st</a:t>
            </a:r>
            <a:r>
              <a:rPr lang="en-US"/>
              <a:t> vs 2</a:t>
            </a:r>
            <a:r>
              <a:rPr lang="en-US" baseline="30000"/>
              <a:t>nd</a:t>
            </a:r>
            <a:r>
              <a:rPr lang="en-US"/>
              <a:t> vs 3</a:t>
            </a:r>
            <a:r>
              <a:rPr lang="en-US" baseline="30000"/>
              <a:t>rd</a:t>
            </a:r>
            <a:r>
              <a:rPr lang="en-US"/>
              <a:t> position sites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2306" name="Picture 2" descr="gencode"/>
          <p:cNvPicPr>
            <a:picLocks noChangeAspect="1" noChangeArrowheads="1"/>
          </p:cNvPicPr>
          <p:nvPr/>
        </p:nvPicPr>
        <p:blipFill>
          <a:blip r:embed="rId3"/>
          <a:srcRect l="24167" t="24184" r="49167" b="48473"/>
          <a:stretch>
            <a:fillRect/>
          </a:stretch>
        </p:blipFill>
        <p:spPr bwMode="auto">
          <a:xfrm>
            <a:off x="2209800" y="2209800"/>
            <a:ext cx="2438400" cy="1676400"/>
          </a:xfrm>
          <a:prstGeom prst="rect">
            <a:avLst/>
          </a:prstGeom>
          <a:noFill/>
        </p:spPr>
      </p:pic>
      <p:sp>
        <p:nvSpPr>
          <p:cNvPr id="482307" name="Rectangle 3"/>
          <p:cNvSpPr>
            <a:spLocks noGrp="1" noChangeArrowheads="1"/>
          </p:cNvSpPr>
          <p:nvPr>
            <p:ph type="title" idx="4294967295"/>
          </p:nvPr>
        </p:nvSpPr>
        <p:spPr>
          <a:xfrm>
            <a:off x="762000" y="0"/>
            <a:ext cx="7772400" cy="685800"/>
          </a:xfrm>
        </p:spPr>
        <p:txBody>
          <a:bodyPr/>
          <a:lstStyle/>
          <a:p>
            <a:r>
              <a:rPr lang="en-US"/>
              <a:t>Genetic Code</a:t>
            </a:r>
          </a:p>
        </p:txBody>
      </p:sp>
      <p:sp>
        <p:nvSpPr>
          <p:cNvPr id="482308" name="Text Box 4"/>
          <p:cNvSpPr txBox="1">
            <a:spLocks noChangeArrowheads="1"/>
          </p:cNvSpPr>
          <p:nvPr/>
        </p:nvSpPr>
        <p:spPr bwMode="auto">
          <a:xfrm>
            <a:off x="533400" y="4343400"/>
            <a:ext cx="75247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i="1">
                <a:solidFill>
                  <a:srgbClr val="000000"/>
                </a:solidFill>
              </a:rPr>
              <a:t>Four-fold degenerate site</a:t>
            </a:r>
            <a:r>
              <a:rPr lang="en-US" sz="2400">
                <a:solidFill>
                  <a:srgbClr val="000000"/>
                </a:solidFill>
              </a:rPr>
              <a:t> – Any substitution is synonymous</a:t>
            </a:r>
          </a:p>
        </p:txBody>
      </p:sp>
      <p:sp>
        <p:nvSpPr>
          <p:cNvPr id="482309" name="Line 5"/>
          <p:cNvSpPr>
            <a:spLocks noChangeShapeType="1"/>
          </p:cNvSpPr>
          <p:nvPr/>
        </p:nvSpPr>
        <p:spPr bwMode="auto">
          <a:xfrm>
            <a:off x="2895600" y="1219200"/>
            <a:ext cx="0" cy="1219200"/>
          </a:xfrm>
          <a:prstGeom prst="line">
            <a:avLst/>
          </a:prstGeom>
          <a:noFill/>
          <a:ln w="50800">
            <a:solidFill>
              <a:srgbClr val="FF3300"/>
            </a:solidFill>
            <a:round/>
            <a:headEnd/>
            <a:tailEnd type="triangle" w="med" len="me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82310" name="Rectangle 6"/>
          <p:cNvSpPr>
            <a:spLocks noChangeArrowheads="1"/>
          </p:cNvSpPr>
          <p:nvPr/>
        </p:nvSpPr>
        <p:spPr bwMode="auto">
          <a:xfrm>
            <a:off x="0" y="6172200"/>
            <a:ext cx="9144000" cy="4572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8000"/>
                </a:solidFill>
              </a:rPr>
              <a:t>From: mentor.lscf.ucsb.edu/course/spring/eemb102/lecture/Lecture7.ppt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3330" name="Picture 2" descr="gencode"/>
          <p:cNvPicPr>
            <a:picLocks noChangeAspect="1" noChangeArrowheads="1"/>
          </p:cNvPicPr>
          <p:nvPr/>
        </p:nvPicPr>
        <p:blipFill>
          <a:blip r:embed="rId3"/>
          <a:srcRect l="48334" t="24184" r="24167" b="48473"/>
          <a:stretch>
            <a:fillRect/>
          </a:stretch>
        </p:blipFill>
        <p:spPr bwMode="auto">
          <a:xfrm>
            <a:off x="4419600" y="2209800"/>
            <a:ext cx="2514600" cy="1676400"/>
          </a:xfrm>
          <a:prstGeom prst="rect">
            <a:avLst/>
          </a:prstGeom>
          <a:noFill/>
        </p:spPr>
      </p:pic>
      <p:sp>
        <p:nvSpPr>
          <p:cNvPr id="483331" name="Rectangle 3"/>
          <p:cNvSpPr>
            <a:spLocks noGrp="1" noChangeArrowheads="1"/>
          </p:cNvSpPr>
          <p:nvPr>
            <p:ph type="title" idx="4294967295"/>
          </p:nvPr>
        </p:nvSpPr>
        <p:spPr>
          <a:xfrm>
            <a:off x="762000" y="0"/>
            <a:ext cx="7772400" cy="685800"/>
          </a:xfrm>
        </p:spPr>
        <p:txBody>
          <a:bodyPr/>
          <a:lstStyle/>
          <a:p>
            <a:r>
              <a:rPr lang="en-US"/>
              <a:t>Genetic Code</a:t>
            </a:r>
          </a:p>
        </p:txBody>
      </p:sp>
      <p:sp>
        <p:nvSpPr>
          <p:cNvPr id="483332" name="Text Box 4"/>
          <p:cNvSpPr txBox="1">
            <a:spLocks noChangeArrowheads="1"/>
          </p:cNvSpPr>
          <p:nvPr/>
        </p:nvSpPr>
        <p:spPr bwMode="auto">
          <a:xfrm>
            <a:off x="533400" y="4343400"/>
            <a:ext cx="8320088" cy="82232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i="1">
                <a:solidFill>
                  <a:srgbClr val="000000"/>
                </a:solidFill>
              </a:rPr>
              <a:t>Two-fold degenerate site</a:t>
            </a:r>
            <a:r>
              <a:rPr lang="en-US" sz="2400">
                <a:solidFill>
                  <a:srgbClr val="000000"/>
                </a:solidFill>
              </a:rPr>
              <a:t> – Some substitutions synonymous, some </a:t>
            </a:r>
          </a:p>
          <a:p>
            <a:pPr defTabSz="914400" fontAlgn="base">
              <a:spcBef>
                <a:spcPct val="0"/>
              </a:spcBef>
              <a:spcAft>
                <a:spcPct val="0"/>
              </a:spcAft>
            </a:pPr>
            <a:r>
              <a:rPr lang="en-US" sz="2400">
                <a:solidFill>
                  <a:srgbClr val="000000"/>
                </a:solidFill>
              </a:rPr>
              <a:t>non-synonymous</a:t>
            </a:r>
          </a:p>
        </p:txBody>
      </p:sp>
      <p:sp>
        <p:nvSpPr>
          <p:cNvPr id="483333" name="Line 5"/>
          <p:cNvSpPr>
            <a:spLocks noChangeShapeType="1"/>
          </p:cNvSpPr>
          <p:nvPr/>
        </p:nvSpPr>
        <p:spPr bwMode="auto">
          <a:xfrm>
            <a:off x="5181600" y="1143000"/>
            <a:ext cx="0" cy="1219200"/>
          </a:xfrm>
          <a:prstGeom prst="line">
            <a:avLst/>
          </a:prstGeom>
          <a:noFill/>
          <a:ln w="50800">
            <a:solidFill>
              <a:srgbClr val="FF3300"/>
            </a:solidFill>
            <a:round/>
            <a:headEnd/>
            <a:tailEnd type="triangle" w="med" len="me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83334" name="Rectangle 6"/>
          <p:cNvSpPr>
            <a:spLocks noChangeArrowheads="1"/>
          </p:cNvSpPr>
          <p:nvPr/>
        </p:nvSpPr>
        <p:spPr bwMode="auto">
          <a:xfrm>
            <a:off x="0" y="6172200"/>
            <a:ext cx="9144000" cy="4572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8000"/>
                </a:solidFill>
              </a:rPr>
              <a:t>From: mentor.lscf.ucsb.edu/course/spring/eemb102/lecture/Lecture7.ppt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Measuring Selection on Genes</a:t>
            </a:r>
          </a:p>
        </p:txBody>
      </p:sp>
      <p:sp>
        <p:nvSpPr>
          <p:cNvPr id="484355" name="Rectangle 3"/>
          <p:cNvSpPr>
            <a:spLocks noGrp="1" noChangeArrowheads="1"/>
          </p:cNvSpPr>
          <p:nvPr>
            <p:ph type="body" idx="1"/>
          </p:nvPr>
        </p:nvSpPr>
        <p:spPr>
          <a:xfrm>
            <a:off x="685800" y="1752600"/>
            <a:ext cx="7772400" cy="4114800"/>
          </a:xfrm>
        </p:spPr>
        <p:txBody>
          <a:bodyPr/>
          <a:lstStyle/>
          <a:p>
            <a:r>
              <a:rPr lang="en-US" sz="2800"/>
              <a:t>Null hypothesis = neutral evolution</a:t>
            </a:r>
          </a:p>
          <a:p>
            <a:r>
              <a:rPr lang="en-US" sz="2800"/>
              <a:t>Under neutral evolution, synonymous changes should accumulate at a rate equal to mutation rate</a:t>
            </a:r>
          </a:p>
          <a:p>
            <a:r>
              <a:rPr lang="en-US" sz="2800"/>
              <a:t>Under neutral evolution, amino acid substitutions should also accumulate at a rate equal to the mutation rate</a:t>
            </a:r>
          </a:p>
          <a:p>
            <a:endParaRPr lang="en-US" sz="2800"/>
          </a:p>
          <a:p>
            <a:endParaRPr lang="en-US" sz="2800" i="1"/>
          </a:p>
        </p:txBody>
      </p:sp>
      <p:sp>
        <p:nvSpPr>
          <p:cNvPr id="484356" name="Rectangle 4"/>
          <p:cNvSpPr>
            <a:spLocks noChangeArrowheads="1"/>
          </p:cNvSpPr>
          <p:nvPr/>
        </p:nvSpPr>
        <p:spPr bwMode="auto">
          <a:xfrm>
            <a:off x="0" y="6172200"/>
            <a:ext cx="9144000" cy="4572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8000"/>
                </a:solidFill>
              </a:rPr>
              <a:t>From: mentor.lscf.ucsb.edu/course/spring/eemb102/lecture/Lecture7.ppt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228600" y="228600"/>
            <a:ext cx="7772400" cy="533400"/>
          </a:xfrm>
        </p:spPr>
        <p:txBody>
          <a:bodyPr/>
          <a:lstStyle/>
          <a:p>
            <a:pPr algn="l"/>
            <a:r>
              <a:rPr lang="en-US" sz="2400" dirty="0" smtClean="0"/>
              <a:t>Old Assignments</a:t>
            </a:r>
            <a:r>
              <a:rPr lang="en-US" sz="2400" dirty="0"/>
              <a:t>: </a:t>
            </a:r>
            <a:endParaRPr lang="en-US" dirty="0"/>
          </a:p>
        </p:txBody>
      </p:sp>
      <p:sp>
        <p:nvSpPr>
          <p:cNvPr id="596995" name="Text Box 3"/>
          <p:cNvSpPr txBox="1">
            <a:spLocks noChangeArrowheads="1"/>
          </p:cNvSpPr>
          <p:nvPr/>
        </p:nvSpPr>
        <p:spPr bwMode="auto">
          <a:xfrm>
            <a:off x="609600" y="838200"/>
            <a:ext cx="7848600" cy="5401478"/>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sz="2000" b="0" dirty="0" smtClean="0">
                <a:solidFill>
                  <a:srgbClr val="000000"/>
                </a:solidFill>
              </a:rPr>
              <a:t>Re-read chapter P16-P18 in the primer </a:t>
            </a:r>
          </a:p>
          <a:p>
            <a:pPr>
              <a:spcBef>
                <a:spcPct val="50000"/>
              </a:spcBef>
              <a:buFontTx/>
              <a:buChar char="•"/>
            </a:pPr>
            <a:r>
              <a:rPr lang="en-US" sz="2000" b="0" dirty="0" smtClean="0">
                <a:solidFill>
                  <a:srgbClr val="000000"/>
                </a:solidFill>
              </a:rPr>
              <a:t>Given a multiple </a:t>
            </a:r>
            <a:r>
              <a:rPr lang="en-US" sz="2000" b="0" dirty="0" err="1" smtClean="0">
                <a:solidFill>
                  <a:srgbClr val="000000"/>
                </a:solidFill>
              </a:rPr>
              <a:t>fasta</a:t>
            </a:r>
            <a:r>
              <a:rPr lang="en-US" sz="2000" b="0" dirty="0" smtClean="0">
                <a:solidFill>
                  <a:srgbClr val="000000"/>
                </a:solidFill>
              </a:rPr>
              <a:t> sequence file*, write a script that for each sequence extract the </a:t>
            </a:r>
            <a:r>
              <a:rPr lang="en-US" sz="2000" b="0" dirty="0" err="1" smtClean="0">
                <a:solidFill>
                  <a:srgbClr val="000000"/>
                </a:solidFill>
              </a:rPr>
              <a:t>gi</a:t>
            </a:r>
            <a:r>
              <a:rPr lang="en-US" sz="2000" b="0" dirty="0" smtClean="0">
                <a:solidFill>
                  <a:srgbClr val="000000"/>
                </a:solidFill>
              </a:rPr>
              <a:t> number and the species name. and rewrites the file so that the annotation line starts with the </a:t>
            </a:r>
            <a:r>
              <a:rPr lang="en-US" sz="2000" b="0" dirty="0" err="1" smtClean="0">
                <a:solidFill>
                  <a:srgbClr val="000000"/>
                </a:solidFill>
              </a:rPr>
              <a:t>gi</a:t>
            </a:r>
            <a:r>
              <a:rPr lang="en-US" sz="2000" b="0" dirty="0" smtClean="0">
                <a:solidFill>
                  <a:srgbClr val="000000"/>
                </a:solidFill>
              </a:rPr>
              <a:t> number, followed by the species/strain name, followed by a space.  (The </a:t>
            </a:r>
            <a:r>
              <a:rPr lang="en-US" sz="2000" b="0" dirty="0" err="1" smtClean="0">
                <a:solidFill>
                  <a:srgbClr val="000000"/>
                </a:solidFill>
              </a:rPr>
              <a:t>gi</a:t>
            </a:r>
            <a:r>
              <a:rPr lang="en-US" sz="2000" b="0" dirty="0" smtClean="0">
                <a:solidFill>
                  <a:srgbClr val="000000"/>
                </a:solidFill>
              </a:rPr>
              <a:t> number and the species name should not be separated by or contain any spaces – replace them by _.  This is useful, because </a:t>
            </a:r>
            <a:r>
              <a:rPr lang="en-US" sz="2000" b="0" dirty="0" err="1" smtClean="0">
                <a:solidFill>
                  <a:srgbClr val="000000"/>
                </a:solidFill>
              </a:rPr>
              <a:t>clustalw</a:t>
            </a:r>
            <a:r>
              <a:rPr lang="en-US" sz="2000" b="0" dirty="0" smtClean="0">
                <a:solidFill>
                  <a:srgbClr val="000000"/>
                </a:solidFill>
              </a:rPr>
              <a:t> will recognize the number and name as handle for the sequence.)         </a:t>
            </a:r>
          </a:p>
          <a:p>
            <a:pPr>
              <a:spcBef>
                <a:spcPct val="50000"/>
              </a:spcBef>
              <a:buFontTx/>
              <a:buChar char="•"/>
            </a:pPr>
            <a:r>
              <a:rPr lang="en-US" sz="2000" b="0" dirty="0" smtClean="0">
                <a:solidFill>
                  <a:srgbClr val="000000"/>
                </a:solidFill>
              </a:rPr>
              <a:t>Work </a:t>
            </a:r>
            <a:r>
              <a:rPr lang="en-US" sz="2000" b="0" dirty="0">
                <a:solidFill>
                  <a:srgbClr val="000000"/>
                </a:solidFill>
              </a:rPr>
              <a:t>on your student </a:t>
            </a:r>
            <a:r>
              <a:rPr lang="en-US" sz="2000" b="0" dirty="0" smtClean="0">
                <a:solidFill>
                  <a:srgbClr val="000000"/>
                </a:solidFill>
              </a:rPr>
              <a:t>project</a:t>
            </a:r>
            <a:endParaRPr lang="en-US" b="0" dirty="0" smtClean="0">
              <a:solidFill>
                <a:srgbClr val="000000"/>
              </a:solidFill>
            </a:endParaRPr>
          </a:p>
          <a:p>
            <a:pPr>
              <a:spcBef>
                <a:spcPct val="50000"/>
              </a:spcBef>
              <a:buFontTx/>
              <a:buChar char="•"/>
            </a:pPr>
            <a:r>
              <a:rPr lang="en-US" sz="1900" b="0" dirty="0" smtClean="0">
                <a:solidFill>
                  <a:srgbClr val="000000"/>
                </a:solidFill>
              </a:rPr>
              <a:t>Assume that the annotation line follows the NCBI convention and begins with the &gt; followed by the </a:t>
            </a:r>
            <a:r>
              <a:rPr lang="en-US" sz="1900" b="0" dirty="0" err="1" smtClean="0">
                <a:solidFill>
                  <a:srgbClr val="000000"/>
                </a:solidFill>
              </a:rPr>
              <a:t>gi</a:t>
            </a:r>
            <a:r>
              <a:rPr lang="en-US" sz="1900" b="0" dirty="0" smtClean="0">
                <a:solidFill>
                  <a:srgbClr val="000000"/>
                </a:solidFill>
              </a:rPr>
              <a:t> number, and ends with the species and strain designation given in []</a:t>
            </a:r>
            <a:br>
              <a:rPr lang="en-US" sz="1900" b="0" dirty="0" smtClean="0">
                <a:solidFill>
                  <a:srgbClr val="000000"/>
                </a:solidFill>
              </a:rPr>
            </a:br>
            <a:r>
              <a:rPr lang="en-US" sz="1900" b="0" dirty="0" smtClean="0">
                <a:solidFill>
                  <a:srgbClr val="000000"/>
                </a:solidFill>
              </a:rPr>
              <a:t>Example:</a:t>
            </a:r>
            <a:r>
              <a:rPr lang="en-US" b="0" dirty="0" smtClean="0">
                <a:solidFill>
                  <a:srgbClr val="000000"/>
                </a:solidFill>
              </a:rPr>
              <a:t/>
            </a:r>
            <a:br>
              <a:rPr lang="en-US" b="0" dirty="0" smtClean="0">
                <a:solidFill>
                  <a:srgbClr val="000000"/>
                </a:solidFill>
              </a:rPr>
            </a:br>
            <a:r>
              <a:rPr lang="en-US" sz="1700" dirty="0" smtClean="0">
                <a:latin typeface="Courier"/>
                <a:cs typeface="Courier"/>
              </a:rPr>
              <a:t>&gt;gi|229240723|ref|ZP_04365119.1| primary </a:t>
            </a:r>
            <a:r>
              <a:rPr lang="en-US" sz="1700" dirty="0" err="1" smtClean="0">
                <a:latin typeface="Courier"/>
                <a:cs typeface="Courier"/>
              </a:rPr>
              <a:t>replicative</a:t>
            </a:r>
            <a:r>
              <a:rPr lang="en-US" sz="1700" dirty="0" smtClean="0">
                <a:latin typeface="Courier"/>
                <a:cs typeface="Courier"/>
              </a:rPr>
              <a:t> DNA </a:t>
            </a:r>
            <a:r>
              <a:rPr lang="en-US" sz="1700" dirty="0" err="1" smtClean="0">
                <a:latin typeface="Courier"/>
                <a:cs typeface="Courier"/>
              </a:rPr>
              <a:t>helicase</a:t>
            </a:r>
            <a:r>
              <a:rPr lang="en-US" sz="1700" dirty="0" smtClean="0">
                <a:latin typeface="Courier"/>
                <a:cs typeface="Courier"/>
              </a:rPr>
              <a:t>; intein [</a:t>
            </a:r>
            <a:r>
              <a:rPr lang="en-US" sz="1700" dirty="0" err="1" smtClean="0">
                <a:latin typeface="Courier"/>
                <a:cs typeface="Courier"/>
              </a:rPr>
              <a:t>Cellulomonas</a:t>
            </a:r>
            <a:r>
              <a:rPr lang="en-US" sz="1700" dirty="0" smtClean="0">
                <a:latin typeface="Courier"/>
                <a:cs typeface="Courier"/>
              </a:rPr>
              <a:t> </a:t>
            </a:r>
            <a:r>
              <a:rPr lang="en-US" sz="1700" dirty="0" err="1" smtClean="0">
                <a:latin typeface="Courier"/>
                <a:cs typeface="Courier"/>
              </a:rPr>
              <a:t>flavigena</a:t>
            </a:r>
            <a:r>
              <a:rPr lang="en-US" sz="1700" dirty="0" smtClean="0">
                <a:latin typeface="Courier"/>
                <a:cs typeface="Courier"/>
              </a:rPr>
              <a:t> DSM 20109]</a:t>
            </a:r>
          </a:p>
          <a:p>
            <a:pPr>
              <a:spcBef>
                <a:spcPct val="50000"/>
              </a:spcBef>
            </a:pPr>
            <a:r>
              <a:rPr lang="en-US" sz="1700" b="0" dirty="0" smtClean="0">
                <a:solidFill>
                  <a:srgbClr val="000000"/>
                </a:solidFill>
                <a:latin typeface="+mn-lt"/>
                <a:cs typeface="Courier"/>
              </a:rPr>
              <a:t>Example multiple sequence file is </a:t>
            </a:r>
            <a:r>
              <a:rPr lang="en-US" sz="1700" b="0" dirty="0" smtClean="0">
                <a:solidFill>
                  <a:srgbClr val="000000"/>
                </a:solidFill>
                <a:latin typeface="+mn-lt"/>
                <a:cs typeface="Courier"/>
                <a:hlinkClick r:id="rId3" action="ppaction://hlinkfile"/>
              </a:rPr>
              <a:t>here</a:t>
            </a:r>
            <a:r>
              <a:rPr lang="en-US" sz="1700" b="0" dirty="0" smtClean="0">
                <a:solidFill>
                  <a:srgbClr val="000000"/>
                </a:solidFill>
                <a:latin typeface="+mn-lt"/>
                <a:cs typeface="Courier"/>
              </a:rPr>
              <a:t>. </a:t>
            </a:r>
            <a:endParaRPr lang="en-US" sz="1700" b="0" dirty="0">
              <a:solidFill>
                <a:srgbClr val="000000"/>
              </a:solidFill>
              <a:latin typeface="+mn-lt"/>
              <a:cs typeface="Courie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5378" name="Rectangle 2"/>
          <p:cNvSpPr>
            <a:spLocks noChangeArrowheads="1"/>
          </p:cNvSpPr>
          <p:nvPr/>
        </p:nvSpPr>
        <p:spPr bwMode="auto">
          <a:xfrm>
            <a:off x="6553200" y="1066800"/>
            <a:ext cx="609600" cy="1600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85379" name="Rectangle 3"/>
          <p:cNvSpPr>
            <a:spLocks noChangeArrowheads="1"/>
          </p:cNvSpPr>
          <p:nvPr/>
        </p:nvSpPr>
        <p:spPr bwMode="auto">
          <a:xfrm>
            <a:off x="4343400" y="1143000"/>
            <a:ext cx="609600" cy="1600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85380" name="Rectangle 4"/>
          <p:cNvSpPr>
            <a:spLocks noChangeArrowheads="1"/>
          </p:cNvSpPr>
          <p:nvPr/>
        </p:nvSpPr>
        <p:spPr bwMode="auto">
          <a:xfrm>
            <a:off x="3657600" y="1143000"/>
            <a:ext cx="609600" cy="1600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485381" name="Rectangle 5"/>
          <p:cNvSpPr>
            <a:spLocks noGrp="1" noChangeArrowheads="1"/>
          </p:cNvSpPr>
          <p:nvPr>
            <p:ph type="title"/>
          </p:nvPr>
        </p:nvSpPr>
        <p:spPr>
          <a:xfrm>
            <a:off x="685800" y="0"/>
            <a:ext cx="7772400" cy="1143000"/>
          </a:xfrm>
        </p:spPr>
        <p:txBody>
          <a:bodyPr/>
          <a:lstStyle/>
          <a:p>
            <a:r>
              <a:rPr lang="en-US"/>
              <a:t>Counting #s/#a</a:t>
            </a:r>
          </a:p>
        </p:txBody>
      </p:sp>
      <p:sp>
        <p:nvSpPr>
          <p:cNvPr id="485382" name="Text Box 6"/>
          <p:cNvSpPr txBox="1">
            <a:spLocks noChangeArrowheads="1"/>
          </p:cNvSpPr>
          <p:nvPr/>
        </p:nvSpPr>
        <p:spPr bwMode="auto">
          <a:xfrm>
            <a:off x="1752600" y="1143000"/>
            <a:ext cx="5672138" cy="155257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Courier New" charset="0"/>
              </a:rPr>
              <a:t>          Ser Ser Ser Ser Ser </a:t>
            </a:r>
          </a:p>
          <a:p>
            <a:pPr defTabSz="914400" fontAlgn="base">
              <a:spcBef>
                <a:spcPct val="0"/>
              </a:spcBef>
              <a:spcAft>
                <a:spcPct val="0"/>
              </a:spcAft>
            </a:pPr>
            <a:r>
              <a:rPr lang="en-US" sz="2400">
                <a:solidFill>
                  <a:srgbClr val="000000"/>
                </a:solidFill>
                <a:latin typeface="Courier New" charset="0"/>
              </a:rPr>
              <a:t>Species1  TGA TGC TGT TGT TGT</a:t>
            </a:r>
          </a:p>
          <a:p>
            <a:pPr defTabSz="914400" fontAlgn="base">
              <a:spcBef>
                <a:spcPct val="0"/>
              </a:spcBef>
              <a:spcAft>
                <a:spcPct val="0"/>
              </a:spcAft>
            </a:pPr>
            <a:r>
              <a:rPr lang="en-US" sz="2400">
                <a:solidFill>
                  <a:srgbClr val="000000"/>
                </a:solidFill>
                <a:latin typeface="Courier New" charset="0"/>
              </a:rPr>
              <a:t>		Ser Ser Ser Ser Ala </a:t>
            </a:r>
          </a:p>
          <a:p>
            <a:pPr defTabSz="914400" fontAlgn="base">
              <a:spcBef>
                <a:spcPct val="0"/>
              </a:spcBef>
              <a:spcAft>
                <a:spcPct val="0"/>
              </a:spcAft>
            </a:pPr>
            <a:r>
              <a:rPr lang="en-US" sz="2400">
                <a:solidFill>
                  <a:srgbClr val="000000"/>
                </a:solidFill>
                <a:latin typeface="Courier New" charset="0"/>
              </a:rPr>
              <a:t>Species2 	TGT TGT TGT TGT GGT</a:t>
            </a:r>
          </a:p>
        </p:txBody>
      </p:sp>
      <p:sp>
        <p:nvSpPr>
          <p:cNvPr id="485383" name="Text Box 7"/>
          <p:cNvSpPr txBox="1">
            <a:spLocks noChangeArrowheads="1"/>
          </p:cNvSpPr>
          <p:nvPr/>
        </p:nvSpPr>
        <p:spPr bwMode="auto">
          <a:xfrm>
            <a:off x="914400" y="3048000"/>
            <a:ext cx="1625600" cy="155257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rPr>
              <a:t>#s = 2 sites </a:t>
            </a:r>
          </a:p>
          <a:p>
            <a:pPr defTabSz="914400" fontAlgn="base">
              <a:spcBef>
                <a:spcPct val="0"/>
              </a:spcBef>
              <a:spcAft>
                <a:spcPct val="0"/>
              </a:spcAft>
            </a:pPr>
            <a:r>
              <a:rPr lang="en-US" sz="2400">
                <a:solidFill>
                  <a:srgbClr val="000000"/>
                </a:solidFill>
              </a:rPr>
              <a:t>#a = 1 site</a:t>
            </a:r>
          </a:p>
          <a:p>
            <a:pPr defTabSz="914400" fontAlgn="base">
              <a:spcBef>
                <a:spcPct val="0"/>
              </a:spcBef>
              <a:spcAft>
                <a:spcPct val="0"/>
              </a:spcAft>
            </a:pPr>
            <a:endParaRPr lang="en-US" sz="2400">
              <a:solidFill>
                <a:srgbClr val="000000"/>
              </a:solidFill>
            </a:endParaRPr>
          </a:p>
          <a:p>
            <a:pPr defTabSz="914400" fontAlgn="base">
              <a:spcBef>
                <a:spcPct val="0"/>
              </a:spcBef>
              <a:spcAft>
                <a:spcPct val="0"/>
              </a:spcAft>
            </a:pPr>
            <a:r>
              <a:rPr lang="en-US" sz="2400">
                <a:solidFill>
                  <a:srgbClr val="000000"/>
                </a:solidFill>
              </a:rPr>
              <a:t>#a/#s=0.5</a:t>
            </a:r>
          </a:p>
        </p:txBody>
      </p:sp>
      <p:sp>
        <p:nvSpPr>
          <p:cNvPr id="485384" name="Rectangle 8"/>
          <p:cNvSpPr>
            <a:spLocks noChangeArrowheads="1"/>
          </p:cNvSpPr>
          <p:nvPr/>
        </p:nvSpPr>
        <p:spPr bwMode="auto">
          <a:xfrm>
            <a:off x="0" y="6324600"/>
            <a:ext cx="9144000" cy="3968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a:solidFill>
                  <a:srgbClr val="008000"/>
                </a:solidFill>
              </a:rPr>
              <a:t>Modified from: mentor.lscf.ucsb.edu/course/spring/eemb102/lecture/Lecture7.ppt</a:t>
            </a:r>
          </a:p>
        </p:txBody>
      </p:sp>
      <p:sp>
        <p:nvSpPr>
          <p:cNvPr id="485385" name="Text Box 9"/>
          <p:cNvSpPr txBox="1">
            <a:spLocks noChangeArrowheads="1"/>
          </p:cNvSpPr>
          <p:nvPr/>
        </p:nvSpPr>
        <p:spPr bwMode="auto">
          <a:xfrm>
            <a:off x="2895600" y="3048000"/>
            <a:ext cx="5791200" cy="15525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To assess selection pressures one needs to calculate the  rates (Ka, Ks), i.e. the occurring substitutions as a fraction of the </a:t>
            </a:r>
            <a:r>
              <a:rPr lang="en-US" sz="2400" b="1" u="sng">
                <a:solidFill>
                  <a:srgbClr val="000000"/>
                </a:solidFill>
              </a:rPr>
              <a:t>possible</a:t>
            </a:r>
            <a:r>
              <a:rPr lang="en-US" sz="2400" b="1">
                <a:solidFill>
                  <a:srgbClr val="000000"/>
                </a:solidFill>
              </a:rPr>
              <a:t> syn. and nonsyn. substitutions. </a:t>
            </a:r>
          </a:p>
        </p:txBody>
      </p:sp>
      <p:sp>
        <p:nvSpPr>
          <p:cNvPr id="485386" name="Text Box 10"/>
          <p:cNvSpPr txBox="1">
            <a:spLocks noChangeArrowheads="1"/>
          </p:cNvSpPr>
          <p:nvPr/>
        </p:nvSpPr>
        <p:spPr bwMode="auto">
          <a:xfrm>
            <a:off x="228600" y="4724400"/>
            <a:ext cx="8686800" cy="118745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Things get more complicated, if one wants to take transition transversion ratios and codon bias into account.  See chapter 4 in Nei and Kumar, Molecular Evolution and Phylogenetics.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0" y="228600"/>
            <a:ext cx="8458200" cy="990600"/>
          </a:xfrm>
        </p:spPr>
        <p:txBody>
          <a:bodyPr/>
          <a:lstStyle/>
          <a:p>
            <a:pPr algn="l"/>
            <a:r>
              <a:rPr lang="en-US"/>
              <a:t>dambe</a:t>
            </a:r>
            <a:br>
              <a:rPr lang="en-US"/>
            </a:br>
            <a:endParaRPr lang="en-US"/>
          </a:p>
        </p:txBody>
      </p:sp>
      <p:sp>
        <p:nvSpPr>
          <p:cNvPr id="487427" name="Rectangle 3"/>
          <p:cNvSpPr>
            <a:spLocks noChangeArrowheads="1"/>
          </p:cNvSpPr>
          <p:nvPr/>
        </p:nvSpPr>
        <p:spPr bwMode="auto">
          <a:xfrm>
            <a:off x="0" y="914400"/>
            <a:ext cx="8991600" cy="5386388"/>
          </a:xfrm>
          <a:prstGeom prst="rect">
            <a:avLst/>
          </a:prstGeom>
          <a:noFill/>
          <a:ln w="9525">
            <a:noFill/>
            <a:miter lim="800000"/>
            <a:headEnd/>
            <a:tailEnd/>
          </a:ln>
          <a:effectLst/>
        </p:spPr>
        <p:txBody>
          <a:bodyPr>
            <a:prstTxWarp prst="textNoShape">
              <a:avLst/>
            </a:prstTxWarp>
            <a:spAutoFit/>
          </a:bodyPr>
          <a:lstStyle/>
          <a:p>
            <a:pPr defTabSz="914400" fontAlgn="base">
              <a:spcBef>
                <a:spcPct val="50000"/>
              </a:spcBef>
              <a:spcAft>
                <a:spcPct val="0"/>
              </a:spcAft>
            </a:pPr>
            <a:r>
              <a:rPr lang="en-US" sz="2400" dirty="0">
                <a:solidFill>
                  <a:srgbClr val="000000"/>
                </a:solidFill>
              </a:rPr>
              <a:t>Two programs worked well for me to align nucleotide sequences based on the amino acid alignment,</a:t>
            </a:r>
          </a:p>
          <a:p>
            <a:pPr defTabSz="914400" fontAlgn="base">
              <a:spcBef>
                <a:spcPct val="50000"/>
              </a:spcBef>
              <a:spcAft>
                <a:spcPct val="0"/>
              </a:spcAft>
            </a:pPr>
            <a:r>
              <a:rPr lang="en-US" sz="2400" dirty="0">
                <a:solidFill>
                  <a:srgbClr val="000000"/>
                </a:solidFill>
              </a:rPr>
              <a:t>One is </a:t>
            </a:r>
            <a:r>
              <a:rPr lang="en-US" sz="2400" dirty="0">
                <a:solidFill>
                  <a:srgbClr val="000000"/>
                </a:solidFill>
                <a:hlinkClick r:id="rId3"/>
              </a:rPr>
              <a:t>DAMBE </a:t>
            </a:r>
            <a:r>
              <a:rPr lang="en-US" sz="2400" dirty="0">
                <a:solidFill>
                  <a:srgbClr val="000000"/>
                </a:solidFill>
              </a:rPr>
              <a:t>(only for windows).  This is a handy program for a lot of things, including reading a lot of different formats, calculating phylogenies, it even runs </a:t>
            </a:r>
            <a:r>
              <a:rPr lang="en-US" sz="2400" dirty="0" err="1">
                <a:solidFill>
                  <a:srgbClr val="000000"/>
                </a:solidFill>
              </a:rPr>
              <a:t>codeml</a:t>
            </a:r>
            <a:r>
              <a:rPr lang="en-US" sz="2400" dirty="0">
                <a:solidFill>
                  <a:srgbClr val="000000"/>
                </a:solidFill>
              </a:rPr>
              <a:t> (from PAML) for you. </a:t>
            </a:r>
          </a:p>
          <a:p>
            <a:pPr defTabSz="914400" fontAlgn="base">
              <a:spcBef>
                <a:spcPct val="50000"/>
              </a:spcBef>
              <a:spcAft>
                <a:spcPct val="0"/>
              </a:spcAft>
            </a:pPr>
            <a:r>
              <a:rPr lang="en-US" sz="2400" dirty="0">
                <a:solidFill>
                  <a:srgbClr val="000000"/>
                </a:solidFill>
              </a:rPr>
              <a:t>The procedure is not straight forward, but is well described on the help pages.  After installing DAMBE go to HELP -&gt; general HELP -&gt; sequences -&gt; align nucleotide sequences based on …-&gt; </a:t>
            </a:r>
          </a:p>
          <a:p>
            <a:pPr defTabSz="914400" fontAlgn="base">
              <a:spcBef>
                <a:spcPct val="50000"/>
              </a:spcBef>
              <a:spcAft>
                <a:spcPct val="0"/>
              </a:spcAft>
            </a:pPr>
            <a:r>
              <a:rPr lang="en-US" sz="2400" dirty="0">
                <a:solidFill>
                  <a:srgbClr val="000000"/>
                </a:solidFill>
              </a:rPr>
              <a:t>If you follow the instructions to the letter, it works fine. </a:t>
            </a:r>
          </a:p>
          <a:p>
            <a:pPr defTabSz="914400" fontAlgn="base">
              <a:spcBef>
                <a:spcPct val="50000"/>
              </a:spcBef>
              <a:spcAft>
                <a:spcPct val="0"/>
              </a:spcAft>
            </a:pPr>
            <a:endParaRPr lang="en-US" sz="2400" dirty="0">
              <a:solidFill>
                <a:srgbClr val="000000"/>
              </a:solidFill>
            </a:endParaRPr>
          </a:p>
          <a:p>
            <a:pPr defTabSz="914400" fontAlgn="base">
              <a:spcBef>
                <a:spcPct val="50000"/>
              </a:spcBef>
              <a:spcAft>
                <a:spcPct val="0"/>
              </a:spcAft>
            </a:pPr>
            <a:r>
              <a:rPr lang="en-US" sz="2400" dirty="0">
                <a:solidFill>
                  <a:srgbClr val="000000"/>
                </a:solidFill>
              </a:rPr>
              <a:t>DAMBE also calculates Ka and Ks distances from codon based aligned sequences.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28600" y="152400"/>
            <a:ext cx="7772400" cy="381000"/>
          </a:xfrm>
        </p:spPr>
        <p:txBody>
          <a:bodyPr/>
          <a:lstStyle/>
          <a:p>
            <a:pPr algn="l"/>
            <a:r>
              <a:rPr lang="en-US"/>
              <a:t>dambe (cont)</a:t>
            </a:r>
          </a:p>
        </p:txBody>
      </p:sp>
      <p:graphicFrame>
        <p:nvGraphicFramePr>
          <p:cNvPr id="488451" name="Object 3"/>
          <p:cNvGraphicFramePr>
            <a:graphicFrameLocks noChangeAspect="1"/>
          </p:cNvGraphicFramePr>
          <p:nvPr/>
        </p:nvGraphicFramePr>
        <p:xfrm>
          <a:off x="304800" y="685800"/>
          <a:ext cx="8686800" cy="6202363"/>
        </p:xfrm>
        <a:graphic>
          <a:graphicData uri="http://schemas.openxmlformats.org/presentationml/2006/ole">
            <p:oleObj spid="_x0000_s159746" name="Photo Editor Photo" r:id="rId4" imgW="7917866" imgH="5654530" progId="MSPhotoEd.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0" y="0"/>
            <a:ext cx="7772400" cy="838200"/>
          </a:xfrm>
        </p:spPr>
        <p:txBody>
          <a:bodyPr/>
          <a:lstStyle/>
          <a:p>
            <a:pPr algn="l"/>
            <a:r>
              <a:rPr lang="en-US" sz="2800"/>
              <a:t>aa based nucleotide alignments (cont)</a:t>
            </a:r>
            <a:r>
              <a:rPr lang="en-US"/>
              <a:t> </a:t>
            </a:r>
          </a:p>
        </p:txBody>
      </p:sp>
      <p:sp>
        <p:nvSpPr>
          <p:cNvPr id="489475" name="Text Box 3"/>
          <p:cNvSpPr txBox="1">
            <a:spLocks noChangeArrowheads="1"/>
          </p:cNvSpPr>
          <p:nvPr/>
        </p:nvSpPr>
        <p:spPr bwMode="auto">
          <a:xfrm>
            <a:off x="457200" y="914400"/>
            <a:ext cx="7924800" cy="19177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dirty="0">
                <a:solidFill>
                  <a:srgbClr val="000000"/>
                </a:solidFill>
              </a:rPr>
              <a:t>An alternative is the </a:t>
            </a:r>
            <a:r>
              <a:rPr lang="en-US" sz="2400" dirty="0" err="1">
                <a:solidFill>
                  <a:srgbClr val="000000"/>
                </a:solidFill>
              </a:rPr>
              <a:t>tranalign</a:t>
            </a:r>
            <a:r>
              <a:rPr lang="en-US" sz="2400" dirty="0">
                <a:solidFill>
                  <a:srgbClr val="000000"/>
                </a:solidFill>
              </a:rPr>
              <a:t> program that is part of the emboss package.  On bbcxsrv1 you can invoke the program by typing </a:t>
            </a:r>
            <a:r>
              <a:rPr lang="en-US" sz="2400" dirty="0" err="1">
                <a:solidFill>
                  <a:srgbClr val="000000"/>
                </a:solidFill>
              </a:rPr>
              <a:t>tranalign</a:t>
            </a:r>
            <a:r>
              <a:rPr lang="en-US" sz="2400" dirty="0">
                <a:solidFill>
                  <a:srgbClr val="000000"/>
                </a:solidFill>
              </a:rPr>
              <a:t>.</a:t>
            </a:r>
          </a:p>
          <a:p>
            <a:pPr defTabSz="914400" fontAlgn="base">
              <a:spcBef>
                <a:spcPct val="0"/>
              </a:spcBef>
              <a:spcAft>
                <a:spcPct val="0"/>
              </a:spcAft>
            </a:pPr>
            <a:endParaRPr lang="en-US" sz="2400" dirty="0">
              <a:solidFill>
                <a:srgbClr val="000000"/>
              </a:solidFill>
            </a:endParaRPr>
          </a:p>
          <a:p>
            <a:pPr defTabSz="914400" fontAlgn="base">
              <a:spcBef>
                <a:spcPct val="0"/>
              </a:spcBef>
              <a:spcAft>
                <a:spcPct val="0"/>
              </a:spcAft>
            </a:pPr>
            <a:r>
              <a:rPr lang="en-US" sz="2400" dirty="0">
                <a:solidFill>
                  <a:srgbClr val="000000"/>
                </a:solidFill>
              </a:rPr>
              <a:t>Instructions and program description are </a:t>
            </a:r>
            <a:r>
              <a:rPr lang="en-US" sz="2400" dirty="0">
                <a:solidFill>
                  <a:srgbClr val="000000"/>
                </a:solidFill>
                <a:hlinkClick r:id="rId3"/>
              </a:rPr>
              <a:t>here </a:t>
            </a:r>
            <a:r>
              <a:rPr lang="en-US" sz="2400" dirty="0">
                <a:solidFill>
                  <a:srgbClr val="000000"/>
                </a:solidFill>
              </a:rPr>
              <a:t>.  </a:t>
            </a:r>
          </a:p>
        </p:txBody>
      </p:sp>
      <p:sp>
        <p:nvSpPr>
          <p:cNvPr id="489476" name="Text Box 4"/>
          <p:cNvSpPr txBox="1">
            <a:spLocks noChangeArrowheads="1"/>
          </p:cNvSpPr>
          <p:nvPr/>
        </p:nvSpPr>
        <p:spPr bwMode="auto">
          <a:xfrm>
            <a:off x="457200" y="3276600"/>
            <a:ext cx="8077200" cy="19177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dirty="0">
                <a:solidFill>
                  <a:srgbClr val="000000"/>
                </a:solidFill>
              </a:rPr>
              <a:t>If you want to use your own dataset in the lab on Monday, generate a codon based alignment with either </a:t>
            </a:r>
            <a:r>
              <a:rPr lang="en-US" sz="2400" i="1" dirty="0" err="1">
                <a:solidFill>
                  <a:srgbClr val="000000"/>
                </a:solidFill>
              </a:rPr>
              <a:t>dambe</a:t>
            </a:r>
            <a:r>
              <a:rPr lang="en-US" sz="2400" dirty="0">
                <a:solidFill>
                  <a:srgbClr val="000000"/>
                </a:solidFill>
              </a:rPr>
              <a:t> or </a:t>
            </a:r>
            <a:r>
              <a:rPr lang="en-US" sz="2400" i="1" dirty="0" err="1">
                <a:solidFill>
                  <a:srgbClr val="000000"/>
                </a:solidFill>
              </a:rPr>
              <a:t>tranalign</a:t>
            </a:r>
            <a:r>
              <a:rPr lang="en-US" sz="2400" dirty="0">
                <a:solidFill>
                  <a:srgbClr val="000000"/>
                </a:solidFill>
              </a:rPr>
              <a:t> and save it as a nexus file </a:t>
            </a:r>
            <a:r>
              <a:rPr lang="en-US" sz="2400" b="1" dirty="0">
                <a:solidFill>
                  <a:srgbClr val="000000"/>
                </a:solidFill>
              </a:rPr>
              <a:t>and</a:t>
            </a:r>
            <a:r>
              <a:rPr lang="en-US" sz="2400" dirty="0">
                <a:solidFill>
                  <a:srgbClr val="000000"/>
                </a:solidFill>
              </a:rPr>
              <a:t> as a </a:t>
            </a:r>
            <a:r>
              <a:rPr lang="en-US" sz="2400" dirty="0" err="1">
                <a:solidFill>
                  <a:srgbClr val="000000"/>
                </a:solidFill>
              </a:rPr>
              <a:t>phylip</a:t>
            </a:r>
            <a:r>
              <a:rPr lang="en-US" sz="2400" dirty="0">
                <a:solidFill>
                  <a:srgbClr val="000000"/>
                </a:solidFill>
              </a:rPr>
              <a:t> </a:t>
            </a:r>
            <a:r>
              <a:rPr lang="en-US" sz="2400" dirty="0" err="1">
                <a:solidFill>
                  <a:srgbClr val="000000"/>
                </a:solidFill>
              </a:rPr>
              <a:t>formated</a:t>
            </a:r>
            <a:r>
              <a:rPr lang="en-US" sz="2400" dirty="0">
                <a:solidFill>
                  <a:srgbClr val="000000"/>
                </a:solidFill>
              </a:rPr>
              <a:t> multiple sequence file  (using either </a:t>
            </a:r>
            <a:r>
              <a:rPr lang="en-US" sz="2400" dirty="0" err="1">
                <a:solidFill>
                  <a:srgbClr val="000000"/>
                </a:solidFill>
              </a:rPr>
              <a:t>clustalw</a:t>
            </a:r>
            <a:r>
              <a:rPr lang="en-US" sz="2400" dirty="0">
                <a:solidFill>
                  <a:srgbClr val="000000"/>
                </a:solidFill>
              </a:rPr>
              <a:t>, PAUP (export or </a:t>
            </a:r>
            <a:r>
              <a:rPr lang="en-US" sz="2400" dirty="0" err="1">
                <a:solidFill>
                  <a:srgbClr val="000000"/>
                </a:solidFill>
              </a:rPr>
              <a:t>tonexus</a:t>
            </a:r>
            <a:r>
              <a:rPr lang="en-US" sz="2400" dirty="0">
                <a:solidFill>
                  <a:srgbClr val="000000"/>
                </a:solidFill>
              </a:rPr>
              <a:t>), </a:t>
            </a:r>
            <a:r>
              <a:rPr lang="en-US" sz="2400" dirty="0" err="1">
                <a:solidFill>
                  <a:srgbClr val="000000"/>
                </a:solidFill>
              </a:rPr>
              <a:t>dambe</a:t>
            </a:r>
            <a:r>
              <a:rPr lang="en-US" sz="2400" dirty="0">
                <a:solidFill>
                  <a:srgbClr val="000000"/>
                </a:solidFill>
              </a:rPr>
              <a:t>, or </a:t>
            </a:r>
            <a:r>
              <a:rPr lang="en-US" sz="2400" b="1" dirty="0">
                <a:solidFill>
                  <a:srgbClr val="000000"/>
                </a:solidFill>
                <a:hlinkClick r:id="rId4"/>
              </a:rPr>
              <a:t>readseq</a:t>
            </a:r>
            <a:r>
              <a:rPr lang="en-US" sz="2400" dirty="0">
                <a:solidFill>
                  <a:srgbClr val="000000"/>
                </a:solidFill>
              </a:rPr>
              <a:t> on the web)</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0" y="0"/>
            <a:ext cx="8915400" cy="1143000"/>
          </a:xfrm>
        </p:spPr>
        <p:txBody>
          <a:bodyPr/>
          <a:lstStyle/>
          <a:p>
            <a:pPr algn="l"/>
            <a:r>
              <a:rPr lang="en-US"/>
              <a:t>PAML (codeml) the basic model </a:t>
            </a:r>
          </a:p>
        </p:txBody>
      </p:sp>
      <p:pic>
        <p:nvPicPr>
          <p:cNvPr id="490499" name="Picture 3"/>
          <p:cNvPicPr>
            <a:picLocks noChangeAspect="1" noChangeArrowheads="1"/>
          </p:cNvPicPr>
          <p:nvPr/>
        </p:nvPicPr>
        <p:blipFill>
          <a:blip r:embed="rId3"/>
          <a:srcRect/>
          <a:stretch>
            <a:fillRect/>
          </a:stretch>
        </p:blipFill>
        <p:spPr bwMode="auto">
          <a:xfrm>
            <a:off x="0" y="1049338"/>
            <a:ext cx="8991600" cy="420528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0" y="0"/>
            <a:ext cx="7772400" cy="762000"/>
          </a:xfrm>
        </p:spPr>
        <p:txBody>
          <a:bodyPr/>
          <a:lstStyle/>
          <a:p>
            <a:pPr algn="l"/>
            <a:r>
              <a:rPr lang="en-US"/>
              <a:t>sites versus branches</a:t>
            </a:r>
          </a:p>
        </p:txBody>
      </p:sp>
      <p:sp>
        <p:nvSpPr>
          <p:cNvPr id="491523" name="Text Box 3"/>
          <p:cNvSpPr txBox="1">
            <a:spLocks noChangeArrowheads="1"/>
          </p:cNvSpPr>
          <p:nvPr/>
        </p:nvSpPr>
        <p:spPr bwMode="auto">
          <a:xfrm>
            <a:off x="342900" y="838200"/>
            <a:ext cx="8458200" cy="30130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You can determine omega for the whole dataset; however, usually not all sites in a sequence are under selection all the time. </a:t>
            </a:r>
          </a:p>
          <a:p>
            <a:pPr defTabSz="914400" fontAlgn="base">
              <a:spcBef>
                <a:spcPct val="0"/>
              </a:spcBef>
              <a:spcAft>
                <a:spcPct val="0"/>
              </a:spcAft>
            </a:pPr>
            <a:endParaRPr lang="en-US" sz="2400" b="1">
              <a:solidFill>
                <a:srgbClr val="000000"/>
              </a:solidFill>
            </a:endParaRPr>
          </a:p>
          <a:p>
            <a:pPr defTabSz="914400" fontAlgn="base">
              <a:spcBef>
                <a:spcPct val="0"/>
              </a:spcBef>
              <a:spcAft>
                <a:spcPct val="0"/>
              </a:spcAft>
            </a:pPr>
            <a:r>
              <a:rPr lang="en-US" sz="2400" b="1">
                <a:solidFill>
                  <a:srgbClr val="000000"/>
                </a:solidFill>
              </a:rPr>
              <a:t>PAML (and other programs) allow to either determine omega for each site over the whole tree,                          ,</a:t>
            </a:r>
          </a:p>
          <a:p>
            <a:pPr defTabSz="914400" fontAlgn="base">
              <a:spcBef>
                <a:spcPct val="0"/>
              </a:spcBef>
              <a:spcAft>
                <a:spcPct val="0"/>
              </a:spcAft>
            </a:pPr>
            <a:r>
              <a:rPr lang="en-US" sz="2400" b="1">
                <a:solidFill>
                  <a:srgbClr val="000000"/>
                </a:solidFill>
              </a:rPr>
              <a:t>or determine omega for each branch for the whole sequence, </a:t>
            </a:r>
          </a:p>
          <a:p>
            <a:pPr defTabSz="914400" fontAlgn="base">
              <a:spcBef>
                <a:spcPct val="0"/>
              </a:spcBef>
              <a:spcAft>
                <a:spcPct val="0"/>
              </a:spcAft>
            </a:pPr>
            <a:r>
              <a:rPr lang="en-US" sz="2400" b="1">
                <a:solidFill>
                  <a:srgbClr val="000000"/>
                </a:solidFill>
              </a:rPr>
              <a:t>                    .</a:t>
            </a:r>
          </a:p>
        </p:txBody>
      </p:sp>
      <p:pic>
        <p:nvPicPr>
          <p:cNvPr id="491524" name="Picture 4"/>
          <p:cNvPicPr>
            <a:picLocks noChangeAspect="1" noChangeArrowheads="1"/>
          </p:cNvPicPr>
          <p:nvPr/>
        </p:nvPicPr>
        <p:blipFill>
          <a:blip r:embed="rId3"/>
          <a:srcRect/>
          <a:stretch>
            <a:fillRect/>
          </a:stretch>
        </p:blipFill>
        <p:spPr bwMode="auto">
          <a:xfrm>
            <a:off x="4724400" y="2667000"/>
            <a:ext cx="1881188" cy="457200"/>
          </a:xfrm>
          <a:prstGeom prst="rect">
            <a:avLst/>
          </a:prstGeom>
          <a:noFill/>
          <a:ln w="9525">
            <a:noFill/>
            <a:miter lim="800000"/>
            <a:headEnd/>
            <a:tailEnd/>
          </a:ln>
          <a:effectLst/>
        </p:spPr>
      </p:pic>
      <p:pic>
        <p:nvPicPr>
          <p:cNvPr id="491525" name="Picture 5"/>
          <p:cNvPicPr>
            <a:picLocks noChangeAspect="1" noChangeArrowheads="1"/>
          </p:cNvPicPr>
          <p:nvPr/>
        </p:nvPicPr>
        <p:blipFill>
          <a:blip r:embed="rId4"/>
          <a:srcRect/>
          <a:stretch>
            <a:fillRect/>
          </a:stretch>
        </p:blipFill>
        <p:spPr bwMode="auto">
          <a:xfrm>
            <a:off x="381000" y="3429000"/>
            <a:ext cx="1524000" cy="295275"/>
          </a:xfrm>
          <a:prstGeom prst="rect">
            <a:avLst/>
          </a:prstGeom>
          <a:noFill/>
          <a:ln w="9525">
            <a:noFill/>
            <a:miter lim="800000"/>
            <a:headEnd/>
            <a:tailEnd/>
          </a:ln>
          <a:effectLst/>
        </p:spPr>
      </p:pic>
      <p:sp>
        <p:nvSpPr>
          <p:cNvPr id="491526" name="Text Box 6"/>
          <p:cNvSpPr txBox="1">
            <a:spLocks noChangeArrowheads="1"/>
          </p:cNvSpPr>
          <p:nvPr/>
        </p:nvSpPr>
        <p:spPr bwMode="auto">
          <a:xfrm>
            <a:off x="365125" y="4384675"/>
            <a:ext cx="8169275" cy="191770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rPr>
              <a:t>It would be great to do both, i.e., conclude codon 176 in the vacuolar ATPases was under positive selection during the evolution of modern humans – alas, a single site does not provide any statistics ….</a:t>
            </a:r>
          </a:p>
          <a:p>
            <a:pPr defTabSz="914400" fontAlgn="base">
              <a:spcBef>
                <a:spcPct val="0"/>
              </a:spcBef>
              <a:spcAft>
                <a:spcPct val="0"/>
              </a:spcAft>
            </a:pPr>
            <a:endParaRPr lang="en-US" sz="2400" b="1">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152400" y="152400"/>
            <a:ext cx="7772400" cy="762000"/>
          </a:xfrm>
        </p:spPr>
        <p:txBody>
          <a:bodyPr/>
          <a:lstStyle/>
          <a:p>
            <a:pPr algn="l"/>
            <a:r>
              <a:rPr lang="en-US"/>
              <a:t>Sites model(s) </a:t>
            </a:r>
          </a:p>
        </p:txBody>
      </p:sp>
      <p:sp>
        <p:nvSpPr>
          <p:cNvPr id="492547" name="Text Box 3"/>
          <p:cNvSpPr txBox="1">
            <a:spLocks noChangeArrowheads="1"/>
          </p:cNvSpPr>
          <p:nvPr/>
        </p:nvSpPr>
        <p:spPr bwMode="auto">
          <a:xfrm>
            <a:off x="457200" y="838200"/>
            <a:ext cx="7773988" cy="82232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0000"/>
                </a:solidFill>
              </a:rPr>
              <a:t>work great have been shown to work great in few instances. </a:t>
            </a:r>
          </a:p>
          <a:p>
            <a:pPr defTabSz="914400" fontAlgn="base">
              <a:spcBef>
                <a:spcPct val="0"/>
              </a:spcBef>
              <a:spcAft>
                <a:spcPct val="0"/>
              </a:spcAft>
            </a:pPr>
            <a:r>
              <a:rPr lang="en-US" sz="2400">
                <a:solidFill>
                  <a:srgbClr val="000000"/>
                </a:solidFill>
              </a:rPr>
              <a:t>The most celebrated case is the influenza virus HA gene.  </a:t>
            </a:r>
          </a:p>
        </p:txBody>
      </p:sp>
      <p:sp>
        <p:nvSpPr>
          <p:cNvPr id="492548" name="Rectangle 4"/>
          <p:cNvSpPr>
            <a:spLocks noChangeArrowheads="1"/>
          </p:cNvSpPr>
          <p:nvPr/>
        </p:nvSpPr>
        <p:spPr bwMode="auto">
          <a:xfrm>
            <a:off x="457200" y="1905000"/>
            <a:ext cx="8458200" cy="264795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0000"/>
                </a:solidFill>
              </a:rPr>
              <a:t>A talk by Walter Fitch (slides and sound) on the evolution of</a:t>
            </a:r>
            <a:br>
              <a:rPr lang="en-US" sz="2400">
                <a:solidFill>
                  <a:srgbClr val="000000"/>
                </a:solidFill>
              </a:rPr>
            </a:br>
            <a:r>
              <a:rPr lang="en-US" sz="2400">
                <a:solidFill>
                  <a:srgbClr val="000000"/>
                </a:solidFill>
              </a:rPr>
              <a:t>this molecule is </a:t>
            </a:r>
            <a:r>
              <a:rPr lang="en-US" sz="2400">
                <a:solidFill>
                  <a:srgbClr val="000000"/>
                </a:solidFill>
                <a:hlinkClick r:id="rId3"/>
              </a:rPr>
              <a:t>here</a:t>
            </a:r>
            <a:r>
              <a:rPr lang="en-US" sz="2400">
                <a:solidFill>
                  <a:srgbClr val="000000"/>
                </a:solidFill>
              </a:rPr>
              <a:t> .</a:t>
            </a:r>
          </a:p>
          <a:p>
            <a:pPr defTabSz="914400" fontAlgn="base">
              <a:spcBef>
                <a:spcPct val="0"/>
              </a:spcBef>
              <a:spcAft>
                <a:spcPct val="0"/>
              </a:spcAft>
            </a:pPr>
            <a:r>
              <a:rPr lang="en-US" sz="2400">
                <a:solidFill>
                  <a:srgbClr val="000000"/>
                </a:solidFill>
              </a:rPr>
              <a:t>This</a:t>
            </a:r>
            <a:r>
              <a:rPr lang="en-US" sz="2400">
                <a:solidFill>
                  <a:srgbClr val="000000"/>
                </a:solidFill>
                <a:hlinkClick r:id="rId4"/>
              </a:rPr>
              <a:t> article by Yang et al, 2000 </a:t>
            </a:r>
            <a:r>
              <a:rPr lang="en-US" sz="2400">
                <a:solidFill>
                  <a:srgbClr val="000000"/>
                </a:solidFill>
              </a:rPr>
              <a:t>gives more background on ml aproaches to measure omega.  The dataset used by Yang et al is here: </a:t>
            </a:r>
            <a:r>
              <a:rPr lang="en-US" sz="2400">
                <a:solidFill>
                  <a:srgbClr val="000000"/>
                </a:solidFill>
                <a:hlinkClick r:id="rId5"/>
              </a:rPr>
              <a:t>flu_data.paup </a:t>
            </a:r>
            <a:r>
              <a:rPr lang="en-US" sz="2400">
                <a:solidFill>
                  <a:srgbClr val="000000"/>
                </a:solidFill>
              </a:rPr>
              <a:t>. </a:t>
            </a:r>
          </a:p>
          <a:p>
            <a:pPr defTabSz="914400" fontAlgn="base">
              <a:spcBef>
                <a:spcPct val="0"/>
              </a:spcBef>
              <a:spcAft>
                <a:spcPct val="0"/>
              </a:spcAft>
            </a:pPr>
            <a:endParaRPr lang="en-US" sz="2400">
              <a:solidFill>
                <a:srgbClr val="000000"/>
              </a:solidFill>
            </a:endParaRPr>
          </a:p>
          <a:p>
            <a:pPr defTabSz="914400" fontAlgn="base">
              <a:spcBef>
                <a:spcPct val="0"/>
              </a:spcBef>
              <a:spcAft>
                <a:spcPct val="0"/>
              </a:spcAft>
            </a:pPr>
            <a:endParaRPr lang="en-US" sz="24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0"/>
            <a:ext cx="7772400" cy="1143000"/>
          </a:xfrm>
        </p:spPr>
        <p:txBody>
          <a:bodyPr/>
          <a:lstStyle/>
          <a:p>
            <a:pPr algn="l"/>
            <a:r>
              <a:rPr lang="en-US" sz="3200"/>
              <a:t>sites model in MrBayes</a:t>
            </a:r>
          </a:p>
        </p:txBody>
      </p:sp>
      <p:sp>
        <p:nvSpPr>
          <p:cNvPr id="493571" name="Rectangle 3"/>
          <p:cNvSpPr>
            <a:spLocks noChangeArrowheads="1"/>
          </p:cNvSpPr>
          <p:nvPr/>
        </p:nvSpPr>
        <p:spPr bwMode="auto">
          <a:xfrm>
            <a:off x="990600" y="1447800"/>
            <a:ext cx="9144000" cy="30130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FF0000"/>
                </a:solidFill>
              </a:rPr>
              <a:t>begin mrbayes; </a:t>
            </a:r>
            <a:br>
              <a:rPr lang="en-US" sz="2400">
                <a:solidFill>
                  <a:srgbClr val="FF0000"/>
                </a:solidFill>
              </a:rPr>
            </a:br>
            <a:r>
              <a:rPr lang="en-US" sz="2400">
                <a:solidFill>
                  <a:srgbClr val="FF0000"/>
                </a:solidFill>
              </a:rPr>
              <a:t>set autoclose=yes; </a:t>
            </a:r>
            <a:br>
              <a:rPr lang="en-US" sz="2400">
                <a:solidFill>
                  <a:srgbClr val="FF0000"/>
                </a:solidFill>
              </a:rPr>
            </a:br>
            <a:r>
              <a:rPr lang="en-US" sz="2400">
                <a:solidFill>
                  <a:srgbClr val="FF0000"/>
                </a:solidFill>
              </a:rPr>
              <a:t>lset nst=2 rates=gamma nucmodel=codon omegavar=Ny98; </a:t>
            </a:r>
            <a:br>
              <a:rPr lang="en-US" sz="2400">
                <a:solidFill>
                  <a:srgbClr val="FF0000"/>
                </a:solidFill>
              </a:rPr>
            </a:br>
            <a:r>
              <a:rPr lang="en-US" sz="2400">
                <a:solidFill>
                  <a:srgbClr val="FF0000"/>
                </a:solidFill>
              </a:rPr>
              <a:t>mcmcp samplefreq=500 printfreq=500; </a:t>
            </a:r>
            <a:br>
              <a:rPr lang="en-US" sz="2400">
                <a:solidFill>
                  <a:srgbClr val="FF0000"/>
                </a:solidFill>
              </a:rPr>
            </a:br>
            <a:r>
              <a:rPr lang="en-US" sz="2400">
                <a:solidFill>
                  <a:srgbClr val="FF0000"/>
                </a:solidFill>
              </a:rPr>
              <a:t>mcmc ngen=500000; </a:t>
            </a:r>
            <a:br>
              <a:rPr lang="en-US" sz="2400">
                <a:solidFill>
                  <a:srgbClr val="FF0000"/>
                </a:solidFill>
              </a:rPr>
            </a:br>
            <a:r>
              <a:rPr lang="en-US" sz="2400">
                <a:solidFill>
                  <a:srgbClr val="FF0000"/>
                </a:solidFill>
              </a:rPr>
              <a:t>sump burnin=50; </a:t>
            </a:r>
            <a:br>
              <a:rPr lang="en-US" sz="2400">
                <a:solidFill>
                  <a:srgbClr val="FF0000"/>
                </a:solidFill>
              </a:rPr>
            </a:br>
            <a:r>
              <a:rPr lang="en-US" sz="2400">
                <a:solidFill>
                  <a:srgbClr val="FF0000"/>
                </a:solidFill>
              </a:rPr>
              <a:t>sumt burnin=50; </a:t>
            </a:r>
          </a:p>
          <a:p>
            <a:pPr defTabSz="914400" fontAlgn="base">
              <a:spcBef>
                <a:spcPct val="0"/>
              </a:spcBef>
              <a:spcAft>
                <a:spcPct val="0"/>
              </a:spcAft>
            </a:pPr>
            <a:r>
              <a:rPr lang="en-US" sz="2400">
                <a:solidFill>
                  <a:srgbClr val="FF0000"/>
                </a:solidFill>
              </a:rPr>
              <a:t>end;</a:t>
            </a:r>
            <a:r>
              <a:rPr lang="en-US" sz="2400">
                <a:solidFill>
                  <a:srgbClr val="000000"/>
                </a:solidFill>
              </a:rPr>
              <a:t> </a:t>
            </a:r>
          </a:p>
        </p:txBody>
      </p:sp>
      <p:sp>
        <p:nvSpPr>
          <p:cNvPr id="493572" name="Text Box 4"/>
          <p:cNvSpPr txBox="1">
            <a:spLocks noChangeArrowheads="1"/>
          </p:cNvSpPr>
          <p:nvPr/>
        </p:nvSpPr>
        <p:spPr bwMode="auto">
          <a:xfrm>
            <a:off x="477838" y="914400"/>
            <a:ext cx="87693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b="1">
                <a:solidFill>
                  <a:srgbClr val="000000"/>
                </a:solidFill>
              </a:rPr>
              <a:t>The MrBayes block in a nexus file might look something like this: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3026" name="Picture 2"/>
          <p:cNvPicPr>
            <a:picLocks noChangeAspect="1" noChangeArrowheads="1"/>
          </p:cNvPicPr>
          <p:nvPr/>
        </p:nvPicPr>
        <p:blipFill>
          <a:blip r:embed="rId3"/>
          <a:srcRect/>
          <a:stretch>
            <a:fillRect/>
          </a:stretch>
        </p:blipFill>
        <p:spPr bwMode="auto">
          <a:xfrm>
            <a:off x="3124200" y="2152650"/>
            <a:ext cx="5524500" cy="3883025"/>
          </a:xfrm>
          <a:prstGeom prst="rect">
            <a:avLst/>
          </a:prstGeom>
          <a:noFill/>
          <a:ln w="9525">
            <a:noFill/>
            <a:miter lim="800000"/>
            <a:headEnd/>
            <a:tailEnd/>
          </a:ln>
          <a:effectLst/>
        </p:spPr>
      </p:pic>
      <p:sp>
        <p:nvSpPr>
          <p:cNvPr id="513027" name="Rectangle 3"/>
          <p:cNvSpPr>
            <a:spLocks noChangeArrowheads="1"/>
          </p:cNvSpPr>
          <p:nvPr/>
        </p:nvSpPr>
        <p:spPr bwMode="auto">
          <a:xfrm>
            <a:off x="228600" y="304800"/>
            <a:ext cx="8572500" cy="15525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b="1">
                <a:solidFill>
                  <a:srgbClr val="000000"/>
                </a:solidFill>
                <a:latin typeface="Arial" charset="0"/>
              </a:rPr>
              <a:t>Vincent Daubin and Howard Ochman: Bacterial Genomes as New Gene Homes: The Genealogy of ORFans in </a:t>
            </a:r>
            <a:r>
              <a:rPr lang="en-US" sz="2400" b="1" i="1">
                <a:solidFill>
                  <a:srgbClr val="000000"/>
                </a:solidFill>
                <a:latin typeface="Arial" charset="0"/>
              </a:rPr>
              <a:t>E. coli.  Genome Research 14:1036-1042, 2004  </a:t>
            </a:r>
            <a:endParaRPr lang="en-US" sz="2400" b="1">
              <a:solidFill>
                <a:srgbClr val="000000"/>
              </a:solidFill>
              <a:latin typeface="Arial" charset="0"/>
            </a:endParaRPr>
          </a:p>
          <a:p>
            <a:pPr defTabSz="914400" fontAlgn="base">
              <a:spcBef>
                <a:spcPct val="0"/>
              </a:spcBef>
              <a:spcAft>
                <a:spcPct val="0"/>
              </a:spcAft>
            </a:pPr>
            <a:r>
              <a:rPr lang="en-US" sz="2400" b="1">
                <a:solidFill>
                  <a:srgbClr val="000000"/>
                </a:solidFill>
                <a:latin typeface="Arial" charset="0"/>
              </a:rPr>
              <a:t> </a:t>
            </a:r>
          </a:p>
        </p:txBody>
      </p:sp>
      <p:sp>
        <p:nvSpPr>
          <p:cNvPr id="513028" name="Text Box 4"/>
          <p:cNvSpPr txBox="1">
            <a:spLocks noChangeArrowheads="1"/>
          </p:cNvSpPr>
          <p:nvPr/>
        </p:nvSpPr>
        <p:spPr bwMode="auto">
          <a:xfrm>
            <a:off x="228600" y="2849563"/>
            <a:ext cx="3048000" cy="28352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i="1">
                <a:solidFill>
                  <a:srgbClr val="000000"/>
                </a:solidFill>
                <a:latin typeface="Arial" charset="0"/>
              </a:rPr>
              <a:t>The ratio of non-synonymous to synonymous substitutions for genes found only in the E.coli - Salmonella clade is lower than 1, but larger than for more widely distributed genes.  </a:t>
            </a:r>
          </a:p>
        </p:txBody>
      </p:sp>
      <p:sp>
        <p:nvSpPr>
          <p:cNvPr id="513029" name="Line 5"/>
          <p:cNvSpPr>
            <a:spLocks noChangeShapeType="1"/>
          </p:cNvSpPr>
          <p:nvPr/>
        </p:nvSpPr>
        <p:spPr bwMode="auto">
          <a:xfrm>
            <a:off x="2239963" y="3352800"/>
            <a:ext cx="2895600" cy="0"/>
          </a:xfrm>
          <a:prstGeom prst="line">
            <a:avLst/>
          </a:prstGeom>
          <a:noFill/>
          <a:ln w="76200">
            <a:solidFill>
              <a:srgbClr val="5BD75B"/>
            </a:solidFill>
            <a:round/>
            <a:headEnd/>
            <a:tailEnd type="triangle" w="med" len="me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13030" name="Text Box 6"/>
          <p:cNvSpPr txBox="1">
            <a:spLocks noChangeArrowheads="1"/>
          </p:cNvSpPr>
          <p:nvPr/>
        </p:nvSpPr>
        <p:spPr bwMode="auto">
          <a:xfrm>
            <a:off x="2895600" y="6035675"/>
            <a:ext cx="6283325"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1200">
                <a:solidFill>
                  <a:srgbClr val="000000"/>
                </a:solidFill>
                <a:latin typeface="Arial" charset="0"/>
              </a:rPr>
              <a:t>Fig. 3 from Vincent Daubin and Howard Ochman,</a:t>
            </a:r>
            <a:r>
              <a:rPr lang="en-US" sz="1200" i="1">
                <a:solidFill>
                  <a:srgbClr val="000000"/>
                </a:solidFill>
                <a:latin typeface="Arial" charset="0"/>
              </a:rPr>
              <a:t>  Genome Research 14:1036-1042, 2004</a:t>
            </a:r>
          </a:p>
          <a:p>
            <a:pPr defTabSz="914400" fontAlgn="base">
              <a:spcBef>
                <a:spcPct val="0"/>
              </a:spcBef>
              <a:spcAft>
                <a:spcPct val="0"/>
              </a:spcAft>
            </a:pPr>
            <a:endParaRPr lang="en-US" sz="1200">
              <a:solidFill>
                <a:srgbClr val="000000"/>
              </a:solidFill>
              <a:latin typeface="Arial"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14050" name="Object 2"/>
          <p:cNvGraphicFramePr>
            <a:graphicFrameLocks noChangeAspect="1"/>
          </p:cNvGraphicFramePr>
          <p:nvPr/>
        </p:nvGraphicFramePr>
        <p:xfrm>
          <a:off x="1219200" y="1449388"/>
          <a:ext cx="6297613" cy="4722812"/>
        </p:xfrm>
        <a:graphic>
          <a:graphicData uri="http://schemas.openxmlformats.org/presentationml/2006/ole">
            <p:oleObj spid="_x0000_s174082" name="Photo Editor Photo" r:id="rId4" imgW="6095238" imgH="4572396" progId="MSPhotoEd.3">
              <p:embed/>
            </p:oleObj>
          </a:graphicData>
        </a:graphic>
      </p:graphicFrame>
      <p:sp>
        <p:nvSpPr>
          <p:cNvPr id="514051" name="Text Box 3"/>
          <p:cNvSpPr txBox="1">
            <a:spLocks noChangeArrowheads="1"/>
          </p:cNvSpPr>
          <p:nvPr/>
        </p:nvSpPr>
        <p:spPr bwMode="auto">
          <a:xfrm>
            <a:off x="288925" y="115888"/>
            <a:ext cx="8016875" cy="13112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a:solidFill>
                  <a:srgbClr val="000000"/>
                </a:solidFill>
                <a:latin typeface="Arial" charset="0"/>
              </a:rPr>
              <a:t>Trunk-of-my-car analogy:  Hardly anything in there is the is the result of providing a selective advantage.  Some items are removed quickly (purifying selection), some are useful under some conditions, but most things do not alter the fitness.</a:t>
            </a:r>
            <a:r>
              <a:rPr lang="en-US" sz="2400">
                <a:solidFill>
                  <a:srgbClr val="000000"/>
                </a:solidFill>
                <a:latin typeface="Arial" charset="0"/>
              </a:rPr>
              <a:t>    </a:t>
            </a:r>
          </a:p>
        </p:txBody>
      </p:sp>
      <p:pic>
        <p:nvPicPr>
          <p:cNvPr id="514052" name="Picture 4" descr="roquefort"/>
          <p:cNvPicPr>
            <a:picLocks noChangeAspect="1" noChangeArrowheads="1"/>
          </p:cNvPicPr>
          <p:nvPr/>
        </p:nvPicPr>
        <p:blipFill>
          <a:blip r:embed="rId5"/>
          <a:srcRect/>
          <a:stretch>
            <a:fillRect/>
          </a:stretch>
        </p:blipFill>
        <p:spPr bwMode="auto">
          <a:xfrm>
            <a:off x="152400" y="2859088"/>
            <a:ext cx="2193925" cy="2022475"/>
          </a:xfrm>
          <a:prstGeom prst="rect">
            <a:avLst/>
          </a:prstGeom>
          <a:noFill/>
        </p:spPr>
      </p:pic>
      <p:sp>
        <p:nvSpPr>
          <p:cNvPr id="514053" name="Line 5"/>
          <p:cNvSpPr>
            <a:spLocks noChangeShapeType="1"/>
          </p:cNvSpPr>
          <p:nvPr/>
        </p:nvSpPr>
        <p:spPr bwMode="auto">
          <a:xfrm>
            <a:off x="288925" y="2859088"/>
            <a:ext cx="1692275" cy="1649412"/>
          </a:xfrm>
          <a:prstGeom prst="line">
            <a:avLst/>
          </a:prstGeom>
          <a:noFill/>
          <a:ln w="76200">
            <a:solidFill>
              <a:srgbClr val="FF99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14054" name="Line 6"/>
          <p:cNvSpPr>
            <a:spLocks noChangeShapeType="1"/>
          </p:cNvSpPr>
          <p:nvPr/>
        </p:nvSpPr>
        <p:spPr bwMode="auto">
          <a:xfrm flipV="1">
            <a:off x="288925" y="2859088"/>
            <a:ext cx="1692275" cy="1649412"/>
          </a:xfrm>
          <a:prstGeom prst="line">
            <a:avLst/>
          </a:prstGeom>
          <a:noFill/>
          <a:ln w="76200">
            <a:solidFill>
              <a:srgbClr val="FF99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grpSp>
        <p:nvGrpSpPr>
          <p:cNvPr id="2" name="Group 7"/>
          <p:cNvGrpSpPr>
            <a:grpSpLocks/>
          </p:cNvGrpSpPr>
          <p:nvPr/>
        </p:nvGrpSpPr>
        <p:grpSpPr bwMode="auto">
          <a:xfrm>
            <a:off x="7086600" y="873125"/>
            <a:ext cx="1954213" cy="4537075"/>
            <a:chOff x="4224" y="288"/>
            <a:chExt cx="1375" cy="3002"/>
          </a:xfrm>
        </p:grpSpPr>
        <p:pic>
          <p:nvPicPr>
            <p:cNvPr id="514056" name="Picture 8" descr="TNT2"/>
            <p:cNvPicPr>
              <a:picLocks noChangeAspect="1" noChangeArrowheads="1"/>
            </p:cNvPicPr>
            <p:nvPr/>
          </p:nvPicPr>
          <p:blipFill>
            <a:blip r:embed="rId6"/>
            <a:srcRect/>
            <a:stretch>
              <a:fillRect/>
            </a:stretch>
          </p:blipFill>
          <p:spPr bwMode="auto">
            <a:xfrm>
              <a:off x="4224" y="816"/>
              <a:ext cx="734" cy="2239"/>
            </a:xfrm>
            <a:prstGeom prst="rect">
              <a:avLst/>
            </a:prstGeom>
            <a:noFill/>
          </p:spPr>
        </p:pic>
        <p:pic>
          <p:nvPicPr>
            <p:cNvPr id="514057" name="Picture 9" descr="TNT2"/>
            <p:cNvPicPr>
              <a:picLocks noChangeAspect="1" noChangeArrowheads="1"/>
            </p:cNvPicPr>
            <p:nvPr/>
          </p:nvPicPr>
          <p:blipFill>
            <a:blip r:embed="rId6"/>
            <a:srcRect/>
            <a:stretch>
              <a:fillRect/>
            </a:stretch>
          </p:blipFill>
          <p:spPr bwMode="auto">
            <a:xfrm>
              <a:off x="4865" y="1051"/>
              <a:ext cx="734" cy="2239"/>
            </a:xfrm>
            <a:prstGeom prst="rect">
              <a:avLst/>
            </a:prstGeom>
            <a:noFill/>
          </p:spPr>
        </p:pic>
        <p:pic>
          <p:nvPicPr>
            <p:cNvPr id="514058" name="Picture 10" descr="TNT2"/>
            <p:cNvPicPr>
              <a:picLocks noChangeAspect="1" noChangeArrowheads="1"/>
            </p:cNvPicPr>
            <p:nvPr/>
          </p:nvPicPr>
          <p:blipFill>
            <a:blip r:embed="rId6"/>
            <a:srcRect/>
            <a:stretch>
              <a:fillRect/>
            </a:stretch>
          </p:blipFill>
          <p:spPr bwMode="auto">
            <a:xfrm>
              <a:off x="4591" y="288"/>
              <a:ext cx="734" cy="2239"/>
            </a:xfrm>
            <a:prstGeom prst="rect">
              <a:avLst/>
            </a:prstGeom>
            <a:noFill/>
          </p:spPr>
        </p:pic>
      </p:grpSp>
      <p:sp>
        <p:nvSpPr>
          <p:cNvPr id="514059" name="Line 11"/>
          <p:cNvSpPr>
            <a:spLocks noChangeShapeType="1"/>
          </p:cNvSpPr>
          <p:nvPr/>
        </p:nvSpPr>
        <p:spPr bwMode="auto">
          <a:xfrm>
            <a:off x="7135813" y="2627313"/>
            <a:ext cx="1905000" cy="1981200"/>
          </a:xfrm>
          <a:prstGeom prst="line">
            <a:avLst/>
          </a:prstGeom>
          <a:noFill/>
          <a:ln w="76200">
            <a:solidFill>
              <a:srgbClr val="FF99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14060" name="Line 12"/>
          <p:cNvSpPr>
            <a:spLocks noChangeShapeType="1"/>
          </p:cNvSpPr>
          <p:nvPr/>
        </p:nvSpPr>
        <p:spPr bwMode="auto">
          <a:xfrm flipV="1">
            <a:off x="7135813" y="2627313"/>
            <a:ext cx="1905000" cy="1981200"/>
          </a:xfrm>
          <a:prstGeom prst="line">
            <a:avLst/>
          </a:prstGeom>
          <a:noFill/>
          <a:ln w="76200">
            <a:solidFill>
              <a:srgbClr val="FF9900"/>
            </a:solidFill>
            <a:round/>
            <a:headEnd/>
            <a:tailEn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14061" name="Text Box 13"/>
          <p:cNvSpPr txBox="1">
            <a:spLocks noChangeArrowheads="1"/>
          </p:cNvSpPr>
          <p:nvPr/>
        </p:nvSpPr>
        <p:spPr bwMode="auto">
          <a:xfrm>
            <a:off x="196850" y="6156325"/>
            <a:ext cx="8843963" cy="7016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b="1" i="1">
                <a:solidFill>
                  <a:srgbClr val="0066FF"/>
                </a:solidFill>
                <a:latin typeface="Arial" charset="0"/>
              </a:rPr>
              <a:t>Could some of the inferred purifying selection be due to the acquisition of novel detrimental characteristics (e.g., protein toxicity)?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5" name="Text Box 3"/>
          <p:cNvSpPr txBox="1">
            <a:spLocks noChangeArrowheads="1"/>
          </p:cNvSpPr>
          <p:nvPr/>
        </p:nvSpPr>
        <p:spPr bwMode="auto">
          <a:xfrm>
            <a:off x="228600" y="310992"/>
            <a:ext cx="7848600" cy="378565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b="0" dirty="0" smtClean="0">
                <a:solidFill>
                  <a:srgbClr val="000000"/>
                </a:solidFill>
                <a:latin typeface="+mn-lt"/>
                <a:cs typeface="Courier"/>
              </a:rPr>
              <a:t>an error prone solution is at </a:t>
            </a:r>
            <a:r>
              <a:rPr lang="en-US" sz="2000" b="0" dirty="0" err="1" smtClean="0">
                <a:solidFill>
                  <a:srgbClr val="000000"/>
                </a:solidFill>
                <a:latin typeface="+mn-lt"/>
                <a:cs typeface="Courier"/>
              </a:rPr>
              <a:t>convertannotationline.pl</a:t>
            </a:r>
            <a:endParaRPr lang="en-US" sz="2000" dirty="0" smtClean="0">
              <a:solidFill>
                <a:srgbClr val="000000"/>
              </a:solidFill>
              <a:cs typeface="Courier"/>
            </a:endParaRPr>
          </a:p>
          <a:p>
            <a:pPr>
              <a:spcBef>
                <a:spcPct val="50000"/>
              </a:spcBef>
            </a:pPr>
            <a:endParaRPr lang="en-US" sz="2000" b="0" dirty="0" smtClean="0">
              <a:solidFill>
                <a:srgbClr val="000000"/>
              </a:solidFill>
              <a:latin typeface="+mn-lt"/>
              <a:cs typeface="Courier"/>
            </a:endParaRPr>
          </a:p>
          <a:p>
            <a:pPr>
              <a:spcBef>
                <a:spcPct val="50000"/>
              </a:spcBef>
            </a:pPr>
            <a:endParaRPr lang="en-US" sz="2000" dirty="0" smtClean="0">
              <a:solidFill>
                <a:srgbClr val="000000"/>
              </a:solidFill>
              <a:cs typeface="Courier"/>
            </a:endParaRPr>
          </a:p>
          <a:p>
            <a:pPr>
              <a:spcBef>
                <a:spcPct val="50000"/>
              </a:spcBef>
            </a:pPr>
            <a:endParaRPr lang="en-US" sz="2000" b="0" dirty="0" smtClean="0">
              <a:solidFill>
                <a:srgbClr val="000000"/>
              </a:solidFill>
              <a:latin typeface="+mn-lt"/>
              <a:cs typeface="Courier"/>
            </a:endParaRPr>
          </a:p>
          <a:p>
            <a:pPr>
              <a:spcBef>
                <a:spcPct val="50000"/>
              </a:spcBef>
            </a:pPr>
            <a:endParaRPr lang="en-US" sz="2000" b="0" dirty="0" smtClean="0">
              <a:solidFill>
                <a:srgbClr val="000000"/>
              </a:solidFill>
              <a:latin typeface="+mn-lt"/>
              <a:cs typeface="Courier"/>
            </a:endParaRPr>
          </a:p>
          <a:p>
            <a:pPr>
              <a:spcBef>
                <a:spcPct val="50000"/>
              </a:spcBef>
            </a:pPr>
            <a:endParaRPr lang="en-US" sz="2000" dirty="0">
              <a:solidFill>
                <a:srgbClr val="000000"/>
              </a:solidFill>
              <a:cs typeface="Courier"/>
            </a:endParaRPr>
          </a:p>
          <a:p>
            <a:pPr>
              <a:spcBef>
                <a:spcPct val="50000"/>
              </a:spcBef>
            </a:pPr>
            <a:r>
              <a:rPr lang="en-US" sz="2000" b="0" dirty="0" smtClean="0">
                <a:solidFill>
                  <a:srgbClr val="000000"/>
                </a:solidFill>
                <a:latin typeface="+mn-lt"/>
                <a:cs typeface="Courier"/>
              </a:rPr>
              <a:t>Rewrite this </a:t>
            </a:r>
            <a:r>
              <a:rPr lang="en-US" sz="2000" dirty="0" smtClean="0">
                <a:solidFill>
                  <a:srgbClr val="000000"/>
                </a:solidFill>
                <a:cs typeface="Courier"/>
              </a:rPr>
              <a:t>script so that is uses the $&amp; </a:t>
            </a:r>
            <a:br>
              <a:rPr lang="en-US" sz="2000" dirty="0" smtClean="0">
                <a:solidFill>
                  <a:srgbClr val="000000"/>
                </a:solidFill>
                <a:cs typeface="Courier"/>
              </a:rPr>
            </a:br>
            <a:r>
              <a:rPr lang="en-US" sz="2000" dirty="0" smtClean="0">
                <a:solidFill>
                  <a:srgbClr val="000000"/>
                </a:solidFill>
                <a:cs typeface="Courier"/>
              </a:rPr>
              <a:t>variable to extract the </a:t>
            </a:r>
            <a:r>
              <a:rPr lang="en-US" sz="2000" dirty="0" err="1" smtClean="0">
                <a:solidFill>
                  <a:srgbClr val="000000"/>
                </a:solidFill>
                <a:cs typeface="Courier"/>
              </a:rPr>
              <a:t>gi</a:t>
            </a:r>
            <a:r>
              <a:rPr lang="en-US" sz="2000" dirty="0" smtClean="0">
                <a:solidFill>
                  <a:srgbClr val="000000"/>
                </a:solidFill>
                <a:cs typeface="Courier"/>
              </a:rPr>
              <a:t> number and </a:t>
            </a:r>
            <a:br>
              <a:rPr lang="en-US" sz="2000" dirty="0" smtClean="0">
                <a:solidFill>
                  <a:srgbClr val="000000"/>
                </a:solidFill>
                <a:cs typeface="Courier"/>
              </a:rPr>
            </a:br>
            <a:r>
              <a:rPr lang="en-US" sz="2000" dirty="0" smtClean="0">
                <a:solidFill>
                  <a:srgbClr val="000000"/>
                </a:solidFill>
                <a:cs typeface="Courier"/>
              </a:rPr>
              <a:t>the species name. </a:t>
            </a:r>
            <a:endParaRPr lang="en-US" sz="2000" b="0" dirty="0">
              <a:solidFill>
                <a:srgbClr val="000000"/>
              </a:solidFill>
              <a:latin typeface="+mn-lt"/>
              <a:cs typeface="Courier"/>
            </a:endParaRPr>
          </a:p>
        </p:txBody>
      </p:sp>
      <p:pic>
        <p:nvPicPr>
          <p:cNvPr id="4" name="Picture 3"/>
          <p:cNvPicPr>
            <a:picLocks noChangeAspect="1"/>
          </p:cNvPicPr>
          <p:nvPr/>
        </p:nvPicPr>
        <p:blipFill>
          <a:blip r:embed="rId3"/>
          <a:stretch>
            <a:fillRect/>
          </a:stretch>
        </p:blipFill>
        <p:spPr>
          <a:xfrm>
            <a:off x="4444843" y="682057"/>
            <a:ext cx="4013357" cy="6175943"/>
          </a:xfrm>
          <a:prstGeom prst="rect">
            <a:avLst/>
          </a:prstGeom>
        </p:spPr>
      </p:pic>
      <p:sp>
        <p:nvSpPr>
          <p:cNvPr id="5" name="Rectangle 2"/>
          <p:cNvSpPr txBox="1">
            <a:spLocks noChangeArrowheads="1"/>
          </p:cNvSpPr>
          <p:nvPr/>
        </p:nvSpPr>
        <p:spPr bwMode="auto">
          <a:xfrm>
            <a:off x="228600" y="2117565"/>
            <a:ext cx="7772400" cy="533400"/>
          </a:xfrm>
          <a:prstGeom prst="rect">
            <a:avLst/>
          </a:prstGeom>
          <a:noFill/>
          <a:ln w="9525">
            <a:noFill/>
            <a:miter lim="800000"/>
            <a:headEnd/>
            <a:tailEnd/>
          </a:ln>
          <a:effectLst/>
        </p:spPr>
        <p:txBody>
          <a:bodyPr vert="horz" wrap="square" lIns="101882" tIns="50941" rIns="101882" bIns="50941"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New Assignment: </a:t>
            </a:r>
            <a:endParaRPr kumimoji="0" lang="en-US" sz="49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152400" y="152400"/>
            <a:ext cx="7772400" cy="1143000"/>
          </a:xfrm>
        </p:spPr>
        <p:txBody>
          <a:bodyPr/>
          <a:lstStyle/>
          <a:p>
            <a:pPr algn="l"/>
            <a:r>
              <a:rPr lang="en-US"/>
              <a:t>where to get help </a:t>
            </a:r>
          </a:p>
        </p:txBody>
      </p:sp>
      <p:sp>
        <p:nvSpPr>
          <p:cNvPr id="606211" name="Text Box 3"/>
          <p:cNvSpPr txBox="1">
            <a:spLocks noChangeArrowheads="1"/>
          </p:cNvSpPr>
          <p:nvPr/>
        </p:nvSpPr>
        <p:spPr bwMode="auto">
          <a:xfrm>
            <a:off x="441325" y="1233488"/>
            <a:ext cx="7600950" cy="701675"/>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000" b="1" dirty="0">
                <a:solidFill>
                  <a:srgbClr val="000000"/>
                </a:solidFill>
              </a:rPr>
              <a:t>read the manuals and help files</a:t>
            </a:r>
          </a:p>
          <a:p>
            <a:pPr defTabSz="914400" fontAlgn="base">
              <a:spcBef>
                <a:spcPct val="0"/>
              </a:spcBef>
              <a:spcAft>
                <a:spcPct val="0"/>
              </a:spcAft>
            </a:pPr>
            <a:r>
              <a:rPr lang="en-US" sz="2000" b="1" dirty="0">
                <a:solidFill>
                  <a:srgbClr val="000000"/>
                </a:solidFill>
              </a:rPr>
              <a:t>check out the discussion boards at </a:t>
            </a:r>
            <a:r>
              <a:rPr lang="en-US" sz="2000" b="1" dirty="0">
                <a:solidFill>
                  <a:srgbClr val="000000"/>
                </a:solidFill>
                <a:hlinkClick r:id="rId2"/>
              </a:rPr>
              <a:t>http://www.rannala.org/phpBB2/</a:t>
            </a:r>
            <a:r>
              <a:rPr lang="en-US" sz="2000" b="1" dirty="0">
                <a:solidFill>
                  <a:srgbClr val="000000"/>
                </a:solidFill>
              </a:rPr>
              <a:t> </a:t>
            </a:r>
          </a:p>
        </p:txBody>
      </p:sp>
      <p:sp>
        <p:nvSpPr>
          <p:cNvPr id="606212" name="Rectangle 4"/>
          <p:cNvSpPr>
            <a:spLocks noChangeArrowheads="1"/>
          </p:cNvSpPr>
          <p:nvPr/>
        </p:nvSpPr>
        <p:spPr bwMode="auto">
          <a:xfrm>
            <a:off x="152400" y="2057400"/>
            <a:ext cx="7772400" cy="1143000"/>
          </a:xfrm>
          <a:prstGeom prst="rect">
            <a:avLst/>
          </a:prstGeom>
          <a:noFill/>
          <a:ln w="9525">
            <a:noFill/>
            <a:miter lim="800000"/>
            <a:headEnd/>
            <a:tailEnd/>
          </a:ln>
          <a:effectLst/>
        </p:spPr>
        <p:txBody>
          <a:bodyPr anchor="ctr">
            <a:prstTxWarp prst="textNoShape">
              <a:avLst/>
            </a:prstTxWarp>
          </a:bodyPr>
          <a:lstStyle/>
          <a:p>
            <a:pPr defTabSz="914400" fontAlgn="base">
              <a:spcBef>
                <a:spcPct val="0"/>
              </a:spcBef>
              <a:spcAft>
                <a:spcPct val="0"/>
              </a:spcAft>
            </a:pPr>
            <a:r>
              <a:rPr lang="en-US" sz="4400">
                <a:solidFill>
                  <a:srgbClr val="000000"/>
                </a:solidFill>
              </a:rPr>
              <a:t>else </a:t>
            </a:r>
          </a:p>
        </p:txBody>
      </p:sp>
      <p:sp>
        <p:nvSpPr>
          <p:cNvPr id="606213" name="Text Box 5"/>
          <p:cNvSpPr txBox="1">
            <a:spLocks noChangeArrowheads="1"/>
          </p:cNvSpPr>
          <p:nvPr/>
        </p:nvSpPr>
        <p:spPr bwMode="auto">
          <a:xfrm>
            <a:off x="381000" y="3241675"/>
            <a:ext cx="8534400" cy="131127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000" b="1">
                <a:solidFill>
                  <a:srgbClr val="000000"/>
                </a:solidFill>
              </a:rPr>
              <a:t>there is a new program on the block called </a:t>
            </a:r>
            <a:r>
              <a:rPr lang="en-US" sz="2000" b="1">
                <a:solidFill>
                  <a:srgbClr val="000000"/>
                </a:solidFill>
                <a:hlinkClick r:id="rId3"/>
              </a:rPr>
              <a:t>hy-phy</a:t>
            </a:r>
            <a:r>
              <a:rPr lang="en-US" sz="2000" b="1">
                <a:solidFill>
                  <a:srgbClr val="000000"/>
                </a:solidFill>
              </a:rPr>
              <a:t> </a:t>
            </a:r>
            <a:br>
              <a:rPr lang="en-US" sz="2000" b="1">
                <a:solidFill>
                  <a:srgbClr val="000000"/>
                </a:solidFill>
              </a:rPr>
            </a:br>
            <a:r>
              <a:rPr lang="en-US" sz="2000" b="1">
                <a:solidFill>
                  <a:srgbClr val="000000"/>
                </a:solidFill>
              </a:rPr>
              <a:t>(=hypothesis testing using phylogenetics).</a:t>
            </a:r>
          </a:p>
          <a:p>
            <a:pPr defTabSz="914400" fontAlgn="base">
              <a:spcBef>
                <a:spcPct val="0"/>
              </a:spcBef>
              <a:spcAft>
                <a:spcPct val="0"/>
              </a:spcAft>
            </a:pPr>
            <a:endParaRPr lang="en-US" sz="2000" b="1">
              <a:solidFill>
                <a:srgbClr val="000000"/>
              </a:solidFill>
            </a:endParaRPr>
          </a:p>
          <a:p>
            <a:pPr defTabSz="914400" fontAlgn="base">
              <a:spcBef>
                <a:spcPct val="0"/>
              </a:spcBef>
              <a:spcAft>
                <a:spcPct val="0"/>
              </a:spcAft>
            </a:pPr>
            <a:r>
              <a:rPr lang="en-US" sz="2000" b="1">
                <a:solidFill>
                  <a:srgbClr val="000000"/>
                </a:solidFill>
              </a:rPr>
              <a:t>The easiest is probably to run the analyses on the authors </a:t>
            </a:r>
            <a:r>
              <a:rPr lang="en-US" sz="2000" b="1">
                <a:solidFill>
                  <a:srgbClr val="000000"/>
                </a:solidFill>
                <a:hlinkClick r:id="rId4"/>
              </a:rPr>
              <a:t>datamonkey</a:t>
            </a:r>
            <a:r>
              <a:rPr lang="en-US" sz="2000" b="1">
                <a:solidFill>
                  <a:srgbClr val="000000"/>
                </a:solidFill>
              </a:rPr>
              <a:t>. </a:t>
            </a:r>
          </a:p>
        </p:txBody>
      </p:sp>
      <p:sp>
        <p:nvSpPr>
          <p:cNvPr id="606214" name="Line 6"/>
          <p:cNvSpPr>
            <a:spLocks noChangeShapeType="1"/>
          </p:cNvSpPr>
          <p:nvPr/>
        </p:nvSpPr>
        <p:spPr bwMode="auto">
          <a:xfrm>
            <a:off x="6858000" y="5334000"/>
            <a:ext cx="1905000" cy="0"/>
          </a:xfrm>
          <a:prstGeom prst="line">
            <a:avLst/>
          </a:prstGeom>
          <a:noFill/>
          <a:ln w="57150">
            <a:solidFill>
              <a:schemeClr val="tx1"/>
            </a:solidFill>
            <a:round/>
            <a:headEnd/>
            <a:tailEnd type="triangle" w="med" len="med"/>
          </a:ln>
          <a:effectLst/>
        </p:spPr>
        <p:txBody>
          <a:bodyPr>
            <a:prstTxWarp prst="textNoShape">
              <a:avLst/>
            </a:prstTxWarp>
          </a:bodyPr>
          <a:lstStyle/>
          <a:p>
            <a:pPr defTabSz="914400" fontAlgn="base">
              <a:spcBef>
                <a:spcPct val="0"/>
              </a:spcBef>
              <a:spcAft>
                <a:spcPct val="0"/>
              </a:spcAft>
            </a:pPr>
            <a:endParaRPr lang="en-US" sz="2400" b="1">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0" y="0"/>
            <a:ext cx="7772400" cy="1143000"/>
          </a:xfrm>
        </p:spPr>
        <p:txBody>
          <a:bodyPr/>
          <a:lstStyle/>
          <a:p>
            <a:pPr algn="l"/>
            <a:r>
              <a:rPr lang="en-US"/>
              <a:t>hy-phy</a:t>
            </a:r>
          </a:p>
        </p:txBody>
      </p:sp>
      <p:graphicFrame>
        <p:nvGraphicFramePr>
          <p:cNvPr id="607235" name="Object 3"/>
          <p:cNvGraphicFramePr>
            <a:graphicFrameLocks noChangeAspect="1"/>
          </p:cNvGraphicFramePr>
          <p:nvPr/>
        </p:nvGraphicFramePr>
        <p:xfrm>
          <a:off x="0" y="1447800"/>
          <a:ext cx="5181600" cy="3883025"/>
        </p:xfrm>
        <a:graphic>
          <a:graphicData uri="http://schemas.openxmlformats.org/presentationml/2006/ole">
            <p:oleObj spid="_x0000_s196610" name="Photo Editor Photo" r:id="rId3" imgW="4930567" imgH="3696020" progId="MSPhotoEd.3">
              <p:embed/>
            </p:oleObj>
          </a:graphicData>
        </a:graphic>
      </p:graphicFrame>
      <p:sp>
        <p:nvSpPr>
          <p:cNvPr id="607236" name="Text Box 4"/>
          <p:cNvSpPr txBox="1">
            <a:spLocks noChangeArrowheads="1"/>
          </p:cNvSpPr>
          <p:nvPr/>
        </p:nvSpPr>
        <p:spPr bwMode="auto">
          <a:xfrm>
            <a:off x="136525" y="955675"/>
            <a:ext cx="650240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b="1">
                <a:solidFill>
                  <a:srgbClr val="000000"/>
                </a:solidFill>
              </a:rPr>
              <a:t>Results of an anaylsis using the SLAC approach </a:t>
            </a:r>
          </a:p>
        </p:txBody>
      </p:sp>
      <p:sp>
        <p:nvSpPr>
          <p:cNvPr id="607237" name="Text Box 5"/>
          <p:cNvSpPr txBox="1">
            <a:spLocks noChangeArrowheads="1"/>
          </p:cNvSpPr>
          <p:nvPr/>
        </p:nvSpPr>
        <p:spPr bwMode="auto">
          <a:xfrm>
            <a:off x="517525" y="5680075"/>
            <a:ext cx="42227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b="1">
                <a:solidFill>
                  <a:srgbClr val="000000"/>
                </a:solidFill>
              </a:rPr>
              <a:t>more output might still be </a:t>
            </a:r>
            <a:r>
              <a:rPr lang="en-US" sz="2400" b="1">
                <a:solidFill>
                  <a:srgbClr val="000000"/>
                </a:solidFill>
                <a:hlinkClick r:id="rId4"/>
              </a:rPr>
              <a:t>here</a:t>
            </a:r>
            <a:endParaRPr lang="en-US" sz="2400" b="1">
              <a:solidFill>
                <a:srgbClr val="000000"/>
              </a:solidFill>
            </a:endParaRPr>
          </a:p>
        </p:txBody>
      </p:sp>
      <p:graphicFrame>
        <p:nvGraphicFramePr>
          <p:cNvPr id="607238" name="Object 6"/>
          <p:cNvGraphicFramePr>
            <a:graphicFrameLocks noChangeAspect="1"/>
          </p:cNvGraphicFramePr>
          <p:nvPr/>
        </p:nvGraphicFramePr>
        <p:xfrm>
          <a:off x="5029200" y="1600200"/>
          <a:ext cx="4114800" cy="4329113"/>
        </p:xfrm>
        <a:graphic>
          <a:graphicData uri="http://schemas.openxmlformats.org/presentationml/2006/ole">
            <p:oleObj spid="_x0000_s196611" name="Photo Editor Photo" r:id="rId5" imgW="4115157" imgH="4328535" progId="MSPhotoEd.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685800" y="2286000"/>
            <a:ext cx="7772400" cy="1143000"/>
          </a:xfrm>
        </p:spPr>
        <p:txBody>
          <a:bodyPr/>
          <a:lstStyle/>
          <a:p>
            <a:endParaRPr lang="en-US"/>
          </a:p>
        </p:txBody>
      </p:sp>
      <p:sp>
        <p:nvSpPr>
          <p:cNvPr id="608259" name="Rectangle 3"/>
          <p:cNvSpPr>
            <a:spLocks noGrp="1" noChangeArrowheads="1"/>
          </p:cNvSpPr>
          <p:nvPr>
            <p:ph type="subTitle" idx="1"/>
          </p:nvPr>
        </p:nvSpPr>
        <p:spPr/>
        <p:txBody>
          <a:bodyPr/>
          <a:lstStyle/>
          <a:p>
            <a:endParaRPr lang="en-US"/>
          </a:p>
        </p:txBody>
      </p:sp>
      <p:pic>
        <p:nvPicPr>
          <p:cNvPr id="608261" name="Picture 5" descr="Untitled Image"/>
          <p:cNvPicPr>
            <a:picLocks noChangeAspect="1" noChangeArrowheads="1"/>
          </p:cNvPicPr>
          <p:nvPr/>
        </p:nvPicPr>
        <p:blipFill>
          <a:blip r:embed="rId2"/>
          <a:srcRect/>
          <a:stretch>
            <a:fillRect/>
          </a:stretch>
        </p:blipFill>
        <p:spPr bwMode="auto">
          <a:xfrm>
            <a:off x="0" y="246063"/>
            <a:ext cx="9144000" cy="63658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0" y="0"/>
            <a:ext cx="9144000" cy="1143000"/>
          </a:xfrm>
        </p:spPr>
        <p:txBody>
          <a:bodyPr/>
          <a:lstStyle/>
          <a:p>
            <a:pPr algn="l"/>
            <a:r>
              <a:rPr lang="en-US" sz="2800"/>
              <a:t>Hy-Phy</a:t>
            </a:r>
            <a:r>
              <a:rPr lang="en-US"/>
              <a:t>  -</a:t>
            </a:r>
            <a:br>
              <a:rPr lang="en-US"/>
            </a:br>
            <a:r>
              <a:rPr lang="en-US" sz="2800"/>
              <a:t>Hypothesis Testing using Phylogenies.</a:t>
            </a:r>
            <a:r>
              <a:rPr lang="en-US"/>
              <a:t>  </a:t>
            </a:r>
          </a:p>
        </p:txBody>
      </p:sp>
      <p:sp>
        <p:nvSpPr>
          <p:cNvPr id="596995" name="Text Box 3"/>
          <p:cNvSpPr txBox="1">
            <a:spLocks noChangeArrowheads="1"/>
          </p:cNvSpPr>
          <p:nvPr/>
        </p:nvSpPr>
        <p:spPr bwMode="auto">
          <a:xfrm>
            <a:off x="250825" y="1533525"/>
            <a:ext cx="3351213"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Using Batchfiles or GUI</a:t>
            </a:r>
          </a:p>
        </p:txBody>
      </p:sp>
      <p:sp>
        <p:nvSpPr>
          <p:cNvPr id="596996" name="Text Box 4"/>
          <p:cNvSpPr txBox="1">
            <a:spLocks noChangeArrowheads="1"/>
          </p:cNvSpPr>
          <p:nvPr/>
        </p:nvSpPr>
        <p:spPr bwMode="auto">
          <a:xfrm>
            <a:off x="250825" y="2219325"/>
            <a:ext cx="523240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Information at  http://www.hyphy.org/ </a:t>
            </a:r>
          </a:p>
        </p:txBody>
      </p:sp>
      <p:sp>
        <p:nvSpPr>
          <p:cNvPr id="596997" name="Text Box 5"/>
          <p:cNvSpPr txBox="1">
            <a:spLocks noChangeArrowheads="1"/>
          </p:cNvSpPr>
          <p:nvPr/>
        </p:nvSpPr>
        <p:spPr bwMode="auto">
          <a:xfrm>
            <a:off x="250825" y="2994025"/>
            <a:ext cx="4386263" cy="118745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Selected analyses also can be </a:t>
            </a:r>
            <a:br>
              <a:rPr lang="en-US" sz="2400">
                <a:solidFill>
                  <a:srgbClr val="000000"/>
                </a:solidFill>
                <a:latin typeface="Arial" charset="0"/>
              </a:rPr>
            </a:br>
            <a:r>
              <a:rPr lang="en-US" sz="2400">
                <a:solidFill>
                  <a:srgbClr val="000000"/>
                </a:solidFill>
                <a:latin typeface="Arial" charset="0"/>
              </a:rPr>
              <a:t>performed online at </a:t>
            </a:r>
          </a:p>
          <a:p>
            <a:pPr defTabSz="914400" fontAlgn="base">
              <a:spcBef>
                <a:spcPct val="0"/>
              </a:spcBef>
              <a:spcAft>
                <a:spcPct val="0"/>
              </a:spcAft>
            </a:pPr>
            <a:r>
              <a:rPr lang="en-US" sz="2400">
                <a:solidFill>
                  <a:srgbClr val="000000"/>
                </a:solidFill>
                <a:latin typeface="Arial" charset="0"/>
              </a:rPr>
              <a:t>http://www.datamonkey.org/</a:t>
            </a:r>
          </a:p>
        </p:txBody>
      </p:sp>
      <p:pic>
        <p:nvPicPr>
          <p:cNvPr id="596998" name="Picture 6"/>
          <p:cNvPicPr>
            <a:picLocks noChangeAspect="1" noChangeArrowheads="1"/>
          </p:cNvPicPr>
          <p:nvPr/>
        </p:nvPicPr>
        <p:blipFill>
          <a:blip r:embed="rId2"/>
          <a:srcRect/>
          <a:stretch>
            <a:fillRect/>
          </a:stretch>
        </p:blipFill>
        <p:spPr bwMode="auto">
          <a:xfrm>
            <a:off x="4959350" y="3122613"/>
            <a:ext cx="4184650" cy="3722687"/>
          </a:xfrm>
          <a:prstGeom prst="rect">
            <a:avLst/>
          </a:prstGeom>
          <a:noFill/>
          <a:ln w="9525">
            <a:noFill/>
            <a:miter lim="800000"/>
            <a:headEnd/>
            <a:tailEnd/>
          </a:ln>
          <a:effectLst/>
        </p:spPr>
      </p:pic>
      <p:pic>
        <p:nvPicPr>
          <p:cNvPr id="596999" name="Picture 7"/>
          <p:cNvPicPr>
            <a:picLocks noChangeAspect="1" noChangeArrowheads="1"/>
          </p:cNvPicPr>
          <p:nvPr/>
        </p:nvPicPr>
        <p:blipFill>
          <a:blip r:embed="rId3"/>
          <a:srcRect/>
          <a:stretch>
            <a:fillRect/>
          </a:stretch>
        </p:blipFill>
        <p:spPr bwMode="auto">
          <a:xfrm>
            <a:off x="6019800" y="0"/>
            <a:ext cx="3124200" cy="5969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0" y="0"/>
            <a:ext cx="9144000" cy="1397000"/>
          </a:xfrm>
        </p:spPr>
        <p:txBody>
          <a:bodyPr/>
          <a:lstStyle/>
          <a:p>
            <a:pPr algn="l"/>
            <a:r>
              <a:rPr lang="en-US" sz="2800"/>
              <a:t>Example testing for dN/dS in two partitions of the data --</a:t>
            </a:r>
            <a:br>
              <a:rPr lang="en-US" sz="2800"/>
            </a:br>
            <a:r>
              <a:rPr lang="en-US" sz="2800"/>
              <a:t>John’s dataset</a:t>
            </a:r>
            <a:endParaRPr lang="en-US"/>
          </a:p>
        </p:txBody>
      </p:sp>
      <p:pic>
        <p:nvPicPr>
          <p:cNvPr id="598019" name="Picture 3"/>
          <p:cNvPicPr>
            <a:picLocks noChangeAspect="1" noChangeArrowheads="1"/>
          </p:cNvPicPr>
          <p:nvPr/>
        </p:nvPicPr>
        <p:blipFill>
          <a:blip r:embed="rId3"/>
          <a:srcRect/>
          <a:stretch>
            <a:fillRect/>
          </a:stretch>
        </p:blipFill>
        <p:spPr bwMode="auto">
          <a:xfrm>
            <a:off x="330200" y="1301750"/>
            <a:ext cx="7134225" cy="4832350"/>
          </a:xfrm>
          <a:prstGeom prst="rect">
            <a:avLst/>
          </a:prstGeom>
          <a:noFill/>
          <a:ln w="9525">
            <a:noFill/>
            <a:miter lim="800000"/>
            <a:headEnd/>
            <a:tailEnd/>
          </a:ln>
          <a:effectLst/>
        </p:spPr>
      </p:pic>
      <p:sp>
        <p:nvSpPr>
          <p:cNvPr id="598020" name="Text Box 4"/>
          <p:cNvSpPr txBox="1">
            <a:spLocks noChangeArrowheads="1"/>
          </p:cNvSpPr>
          <p:nvPr/>
        </p:nvSpPr>
        <p:spPr bwMode="auto">
          <a:xfrm>
            <a:off x="225425" y="6181725"/>
            <a:ext cx="8705850"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Set up two partitions, define model for each, optimize likelihood</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pic>
        <p:nvPicPr>
          <p:cNvPr id="599043" name="Picture 3"/>
          <p:cNvPicPr>
            <a:picLocks noChangeAspect="1" noChangeArrowheads="1"/>
          </p:cNvPicPr>
          <p:nvPr/>
        </p:nvPicPr>
        <p:blipFill>
          <a:blip r:embed="rId3"/>
          <a:srcRect/>
          <a:stretch>
            <a:fillRect/>
          </a:stretch>
        </p:blipFill>
        <p:spPr bwMode="auto">
          <a:xfrm>
            <a:off x="0" y="1119188"/>
            <a:ext cx="4114800" cy="5192712"/>
          </a:xfrm>
          <a:prstGeom prst="rect">
            <a:avLst/>
          </a:prstGeom>
          <a:noFill/>
          <a:ln w="9525">
            <a:noFill/>
            <a:miter lim="800000"/>
            <a:headEnd/>
            <a:tailEnd/>
          </a:ln>
          <a:effectLst/>
        </p:spPr>
      </p:pic>
      <p:sp>
        <p:nvSpPr>
          <p:cNvPr id="599044" name="Text Box 4"/>
          <p:cNvSpPr txBox="1">
            <a:spLocks noChangeArrowheads="1"/>
          </p:cNvSpPr>
          <p:nvPr/>
        </p:nvSpPr>
        <p:spPr bwMode="auto">
          <a:xfrm>
            <a:off x="4972050" y="2571750"/>
            <a:ext cx="3473450" cy="1187450"/>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pPr>
            <a:r>
              <a:rPr lang="en-US" sz="2400">
                <a:solidFill>
                  <a:srgbClr val="000000"/>
                </a:solidFill>
                <a:latin typeface="Arial" charset="0"/>
                <a:ea typeface="ＭＳ Ｐゴシック" charset="-128"/>
                <a:cs typeface="ＭＳ Ｐゴシック" charset="-128"/>
              </a:rPr>
              <a:t>The dN/dS ratios for the two partitions are different.</a:t>
            </a:r>
          </a:p>
        </p:txBody>
      </p:sp>
      <p:sp>
        <p:nvSpPr>
          <p:cNvPr id="599045" name="Line 5"/>
          <p:cNvSpPr>
            <a:spLocks noChangeShapeType="1"/>
          </p:cNvSpPr>
          <p:nvPr/>
        </p:nvSpPr>
        <p:spPr bwMode="auto">
          <a:xfrm flipH="1" flipV="1">
            <a:off x="3403600" y="2654300"/>
            <a:ext cx="1371600" cy="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99046" name="Line 6"/>
          <p:cNvSpPr>
            <a:spLocks noChangeShapeType="1"/>
          </p:cNvSpPr>
          <p:nvPr/>
        </p:nvSpPr>
        <p:spPr bwMode="auto">
          <a:xfrm flipH="1" flipV="1">
            <a:off x="3403600" y="3200400"/>
            <a:ext cx="1371600" cy="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99047" name="Line 7"/>
          <p:cNvSpPr>
            <a:spLocks noChangeShapeType="1"/>
          </p:cNvSpPr>
          <p:nvPr/>
        </p:nvSpPr>
        <p:spPr bwMode="auto">
          <a:xfrm flipH="1">
            <a:off x="3898900" y="1320800"/>
            <a:ext cx="1384300" cy="1397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599048" name="Text Box 8"/>
          <p:cNvSpPr txBox="1">
            <a:spLocks noChangeArrowheads="1"/>
          </p:cNvSpPr>
          <p:nvPr/>
        </p:nvSpPr>
        <p:spPr bwMode="auto">
          <a:xfrm>
            <a:off x="5432425" y="962025"/>
            <a:ext cx="3522663" cy="118745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Safe Likelihood Function</a:t>
            </a:r>
          </a:p>
          <a:p>
            <a:pPr defTabSz="914400" fontAlgn="base">
              <a:spcBef>
                <a:spcPct val="0"/>
              </a:spcBef>
              <a:spcAft>
                <a:spcPct val="0"/>
              </a:spcAft>
            </a:pPr>
            <a:r>
              <a:rPr lang="en-US" sz="2400">
                <a:solidFill>
                  <a:srgbClr val="000000"/>
                </a:solidFill>
                <a:latin typeface="Arial" charset="0"/>
              </a:rPr>
              <a:t>then</a:t>
            </a:r>
            <a:br>
              <a:rPr lang="en-US" sz="2400">
                <a:solidFill>
                  <a:srgbClr val="000000"/>
                </a:solidFill>
                <a:latin typeface="Arial" charset="0"/>
              </a:rPr>
            </a:br>
            <a:r>
              <a:rPr lang="en-US" sz="2400">
                <a:solidFill>
                  <a:srgbClr val="000000"/>
                </a:solidFill>
                <a:latin typeface="Arial" charset="0"/>
              </a:rPr>
              <a:t>select as alternative</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pic>
        <p:nvPicPr>
          <p:cNvPr id="600067" name="Picture 3"/>
          <p:cNvPicPr>
            <a:picLocks noChangeAspect="1" noChangeArrowheads="1"/>
          </p:cNvPicPr>
          <p:nvPr/>
        </p:nvPicPr>
        <p:blipFill>
          <a:blip r:embed="rId3"/>
          <a:srcRect/>
          <a:stretch>
            <a:fillRect/>
          </a:stretch>
        </p:blipFill>
        <p:spPr bwMode="auto">
          <a:xfrm>
            <a:off x="622300" y="1231900"/>
            <a:ext cx="4140200" cy="2768600"/>
          </a:xfrm>
          <a:prstGeom prst="rect">
            <a:avLst/>
          </a:prstGeom>
          <a:noFill/>
          <a:ln w="9525">
            <a:noFill/>
            <a:miter lim="800000"/>
            <a:headEnd/>
            <a:tailEnd/>
          </a:ln>
          <a:effectLst/>
        </p:spPr>
      </p:pic>
      <p:sp>
        <p:nvSpPr>
          <p:cNvPr id="600068" name="Line 4"/>
          <p:cNvSpPr>
            <a:spLocks noChangeShapeType="1"/>
          </p:cNvSpPr>
          <p:nvPr/>
        </p:nvSpPr>
        <p:spPr bwMode="auto">
          <a:xfrm flipH="1">
            <a:off x="4521200" y="3556000"/>
            <a:ext cx="1384300" cy="1397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0069" name="Line 5"/>
          <p:cNvSpPr>
            <a:spLocks noChangeShapeType="1"/>
          </p:cNvSpPr>
          <p:nvPr/>
        </p:nvSpPr>
        <p:spPr bwMode="auto">
          <a:xfrm flipH="1">
            <a:off x="4457700" y="2895600"/>
            <a:ext cx="1384300" cy="1397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0070" name="Line 6"/>
          <p:cNvSpPr>
            <a:spLocks noChangeShapeType="1"/>
          </p:cNvSpPr>
          <p:nvPr/>
        </p:nvSpPr>
        <p:spPr bwMode="auto">
          <a:xfrm flipH="1" flipV="1">
            <a:off x="1066800" y="1638300"/>
            <a:ext cx="4711700" cy="7366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0071" name="Text Box 7"/>
          <p:cNvSpPr txBox="1">
            <a:spLocks noChangeArrowheads="1"/>
          </p:cNvSpPr>
          <p:nvPr/>
        </p:nvSpPr>
        <p:spPr bwMode="auto">
          <a:xfrm>
            <a:off x="5976938" y="1812925"/>
            <a:ext cx="3009900" cy="374332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0000"/>
                </a:solidFill>
                <a:latin typeface="Arial" charset="0"/>
              </a:rPr>
              <a:t>Set up null hypothesis, i.e.: </a:t>
            </a:r>
          </a:p>
          <a:p>
            <a:pPr defTabSz="914400" fontAlgn="base">
              <a:spcBef>
                <a:spcPct val="0"/>
              </a:spcBef>
              <a:spcAft>
                <a:spcPct val="0"/>
              </a:spcAft>
            </a:pPr>
            <a:endParaRPr lang="en-US" sz="2400">
              <a:solidFill>
                <a:srgbClr val="000000"/>
              </a:solidFill>
              <a:latin typeface="Arial" charset="0"/>
            </a:endParaRPr>
          </a:p>
          <a:p>
            <a:pPr defTabSz="914400" fontAlgn="base">
              <a:spcBef>
                <a:spcPct val="0"/>
              </a:spcBef>
              <a:spcAft>
                <a:spcPct val="0"/>
              </a:spcAft>
            </a:pPr>
            <a:r>
              <a:rPr lang="en-US" sz="2400">
                <a:solidFill>
                  <a:srgbClr val="000000"/>
                </a:solidFill>
                <a:latin typeface="Arial" charset="0"/>
              </a:rPr>
              <a:t>The two dN/dS are equal</a:t>
            </a:r>
          </a:p>
          <a:p>
            <a:pPr defTabSz="914400" fontAlgn="base">
              <a:spcBef>
                <a:spcPct val="0"/>
              </a:spcBef>
              <a:spcAft>
                <a:spcPct val="0"/>
              </a:spcAft>
            </a:pPr>
            <a:endParaRPr lang="en-US" sz="2400">
              <a:solidFill>
                <a:srgbClr val="000000"/>
              </a:solidFill>
              <a:latin typeface="Arial" charset="0"/>
            </a:endParaRPr>
          </a:p>
          <a:p>
            <a:pPr defTabSz="914400" fontAlgn="base">
              <a:spcBef>
                <a:spcPct val="0"/>
              </a:spcBef>
              <a:spcAft>
                <a:spcPct val="0"/>
              </a:spcAft>
            </a:pPr>
            <a:r>
              <a:rPr lang="en-US" sz="2400">
                <a:solidFill>
                  <a:srgbClr val="000000"/>
                </a:solidFill>
                <a:latin typeface="Arial" charset="0"/>
              </a:rPr>
              <a:t>(to do, select both rows and then click the define as equal button on top)</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pic>
        <p:nvPicPr>
          <p:cNvPr id="601091" name="Picture 3"/>
          <p:cNvPicPr>
            <a:picLocks noChangeAspect="1" noChangeArrowheads="1"/>
          </p:cNvPicPr>
          <p:nvPr/>
        </p:nvPicPr>
        <p:blipFill>
          <a:blip r:embed="rId3"/>
          <a:srcRect/>
          <a:stretch>
            <a:fillRect/>
          </a:stretch>
        </p:blipFill>
        <p:spPr bwMode="auto">
          <a:xfrm>
            <a:off x="3041650" y="514350"/>
            <a:ext cx="5194300" cy="6343650"/>
          </a:xfrm>
          <a:prstGeom prst="rect">
            <a:avLst/>
          </a:prstGeom>
          <a:noFill/>
          <a:ln w="9525">
            <a:noFill/>
            <a:miter lim="800000"/>
            <a:headEnd/>
            <a:tailEnd/>
          </a:ln>
          <a:effectLst/>
        </p:spPr>
      </p:pic>
      <p:sp>
        <p:nvSpPr>
          <p:cNvPr id="601092" name="Line 4"/>
          <p:cNvSpPr>
            <a:spLocks noChangeShapeType="1"/>
          </p:cNvSpPr>
          <p:nvPr/>
        </p:nvSpPr>
        <p:spPr bwMode="auto">
          <a:xfrm>
            <a:off x="1536700" y="2844800"/>
            <a:ext cx="1955800" cy="2159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1093" name="Line 5"/>
          <p:cNvSpPr>
            <a:spLocks noChangeShapeType="1"/>
          </p:cNvSpPr>
          <p:nvPr/>
        </p:nvSpPr>
        <p:spPr bwMode="auto">
          <a:xfrm>
            <a:off x="1562100" y="2311400"/>
            <a:ext cx="1955800" cy="2159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pic>
        <p:nvPicPr>
          <p:cNvPr id="602115" name="Picture 3"/>
          <p:cNvPicPr>
            <a:picLocks noChangeAspect="1" noChangeArrowheads="1"/>
          </p:cNvPicPr>
          <p:nvPr/>
        </p:nvPicPr>
        <p:blipFill>
          <a:blip r:embed="rId3"/>
          <a:srcRect/>
          <a:stretch>
            <a:fillRect/>
          </a:stretch>
        </p:blipFill>
        <p:spPr bwMode="auto">
          <a:xfrm>
            <a:off x="2508250" y="514350"/>
            <a:ext cx="5194300" cy="6343650"/>
          </a:xfrm>
          <a:prstGeom prst="rect">
            <a:avLst/>
          </a:prstGeom>
          <a:noFill/>
          <a:ln w="9525">
            <a:noFill/>
            <a:miter lim="800000"/>
            <a:headEnd/>
            <a:tailEnd/>
          </a:ln>
          <a:effectLst/>
        </p:spPr>
      </p:pic>
      <p:sp>
        <p:nvSpPr>
          <p:cNvPr id="602116" name="Line 4"/>
          <p:cNvSpPr>
            <a:spLocks noChangeShapeType="1"/>
          </p:cNvSpPr>
          <p:nvPr/>
        </p:nvSpPr>
        <p:spPr bwMode="auto">
          <a:xfrm>
            <a:off x="1435100" y="2844800"/>
            <a:ext cx="1955800" cy="2159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2117" name="Line 5"/>
          <p:cNvSpPr>
            <a:spLocks noChangeShapeType="1"/>
          </p:cNvSpPr>
          <p:nvPr/>
        </p:nvSpPr>
        <p:spPr bwMode="auto">
          <a:xfrm>
            <a:off x="1460500" y="2311400"/>
            <a:ext cx="1955800" cy="2159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grpSp>
        <p:nvGrpSpPr>
          <p:cNvPr id="2" name="Group 6"/>
          <p:cNvGrpSpPr>
            <a:grpSpLocks/>
          </p:cNvGrpSpPr>
          <p:nvPr/>
        </p:nvGrpSpPr>
        <p:grpSpPr bwMode="auto">
          <a:xfrm>
            <a:off x="5867400" y="638175"/>
            <a:ext cx="3035300" cy="2282825"/>
            <a:chOff x="3808" y="362"/>
            <a:chExt cx="1904" cy="1438"/>
          </a:xfrm>
        </p:grpSpPr>
        <p:sp>
          <p:nvSpPr>
            <p:cNvPr id="602119" name="Line 7"/>
            <p:cNvSpPr>
              <a:spLocks noChangeShapeType="1"/>
            </p:cNvSpPr>
            <p:nvPr/>
          </p:nvSpPr>
          <p:spPr bwMode="auto">
            <a:xfrm flipH="1">
              <a:off x="3808" y="572"/>
              <a:ext cx="1304" cy="244"/>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2120" name="Text Box 8"/>
            <p:cNvSpPr txBox="1">
              <a:spLocks noChangeArrowheads="1"/>
            </p:cNvSpPr>
            <p:nvPr/>
          </p:nvSpPr>
          <p:spPr bwMode="auto">
            <a:xfrm>
              <a:off x="5086" y="362"/>
              <a:ext cx="626" cy="1438"/>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0000"/>
                  </a:solidFill>
                  <a:latin typeface="Arial" charset="0"/>
                </a:rPr>
                <a:t>Name and save as</a:t>
              </a:r>
            </a:p>
            <a:p>
              <a:pPr defTabSz="914400" fontAlgn="base">
                <a:spcBef>
                  <a:spcPct val="0"/>
                </a:spcBef>
                <a:spcAft>
                  <a:spcPct val="0"/>
                </a:spcAft>
              </a:pPr>
              <a:r>
                <a:rPr lang="en-US" sz="2400">
                  <a:solidFill>
                    <a:srgbClr val="000000"/>
                  </a:solidFill>
                  <a:latin typeface="Arial" charset="0"/>
                </a:rPr>
                <a:t>Null-</a:t>
              </a:r>
              <a:br>
                <a:rPr lang="en-US" sz="2400">
                  <a:solidFill>
                    <a:srgbClr val="000000"/>
                  </a:solidFill>
                  <a:latin typeface="Arial" charset="0"/>
                </a:rPr>
              </a:br>
              <a:r>
                <a:rPr lang="en-US" sz="2400">
                  <a:solidFill>
                    <a:srgbClr val="000000"/>
                  </a:solidFill>
                  <a:latin typeface="Arial" charset="0"/>
                </a:rPr>
                <a:t>hyp.</a:t>
              </a:r>
            </a:p>
          </p:txBody>
        </p:sp>
      </p:gr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sp>
        <p:nvSpPr>
          <p:cNvPr id="603139" name="Text Box 3"/>
          <p:cNvSpPr txBox="1">
            <a:spLocks noChangeArrowheads="1"/>
          </p:cNvSpPr>
          <p:nvPr/>
        </p:nvSpPr>
        <p:spPr bwMode="auto">
          <a:xfrm>
            <a:off x="6024563" y="1717675"/>
            <a:ext cx="3119437" cy="3743325"/>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sz="2400">
                <a:solidFill>
                  <a:srgbClr val="000000"/>
                </a:solidFill>
                <a:latin typeface="Arial" charset="0"/>
              </a:rPr>
              <a:t>After selecting LRT (= Likelihood Ratio test), the console displays the result, i.e.,  </a:t>
            </a:r>
            <a:r>
              <a:rPr lang="en-US" sz="2400" b="1">
                <a:solidFill>
                  <a:srgbClr val="000000"/>
                </a:solidFill>
                <a:latin typeface="Arial" charset="0"/>
              </a:rPr>
              <a:t>the beginning and end of the sequence alignment have significantly different dN/dS ratios.</a:t>
            </a:r>
          </a:p>
        </p:txBody>
      </p:sp>
      <p:pic>
        <p:nvPicPr>
          <p:cNvPr id="603140" name="Picture 4"/>
          <p:cNvPicPr>
            <a:picLocks noChangeAspect="1" noChangeArrowheads="1"/>
          </p:cNvPicPr>
          <p:nvPr/>
        </p:nvPicPr>
        <p:blipFill>
          <a:blip r:embed="rId3"/>
          <a:srcRect/>
          <a:stretch>
            <a:fillRect/>
          </a:stretch>
        </p:blipFill>
        <p:spPr bwMode="auto">
          <a:xfrm>
            <a:off x="0" y="1568450"/>
            <a:ext cx="5702300" cy="3757613"/>
          </a:xfrm>
          <a:prstGeom prst="rect">
            <a:avLst/>
          </a:prstGeom>
          <a:noFill/>
          <a:ln w="9525">
            <a:noFill/>
            <a:miter lim="800000"/>
            <a:headEnd/>
            <a:tailEnd/>
          </a:ln>
          <a:effectLst/>
        </p:spPr>
      </p:pic>
      <p:sp>
        <p:nvSpPr>
          <p:cNvPr id="603141" name="Line 5"/>
          <p:cNvSpPr>
            <a:spLocks noChangeShapeType="1"/>
          </p:cNvSpPr>
          <p:nvPr/>
        </p:nvSpPr>
        <p:spPr bwMode="auto">
          <a:xfrm flipH="1">
            <a:off x="4229100" y="1854200"/>
            <a:ext cx="1825625" cy="25400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3142" name="Line 6"/>
          <p:cNvSpPr>
            <a:spLocks noChangeShapeType="1"/>
          </p:cNvSpPr>
          <p:nvPr/>
        </p:nvSpPr>
        <p:spPr bwMode="auto">
          <a:xfrm>
            <a:off x="5803900" y="3429000"/>
            <a:ext cx="0" cy="2095500"/>
          </a:xfrm>
          <a:prstGeom prst="line">
            <a:avLst/>
          </a:prstGeom>
          <a:noFill/>
          <a:ln w="38100">
            <a:solidFill>
              <a:srgbClr val="E80D0D"/>
            </a:solidFill>
            <a:round/>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3143" name="Line 7"/>
          <p:cNvSpPr>
            <a:spLocks noChangeShapeType="1"/>
          </p:cNvSpPr>
          <p:nvPr/>
        </p:nvSpPr>
        <p:spPr bwMode="auto">
          <a:xfrm>
            <a:off x="3403600" y="4914900"/>
            <a:ext cx="546100" cy="0"/>
          </a:xfrm>
          <a:prstGeom prst="line">
            <a:avLst/>
          </a:prstGeom>
          <a:noFill/>
          <a:ln w="9525">
            <a:solidFill>
              <a:srgbClr val="E80D0D"/>
            </a:solidFill>
            <a:round/>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3144" name="Line 8"/>
          <p:cNvSpPr>
            <a:spLocks noChangeShapeType="1"/>
          </p:cNvSpPr>
          <p:nvPr/>
        </p:nvSpPr>
        <p:spPr bwMode="auto">
          <a:xfrm>
            <a:off x="2819400" y="5257800"/>
            <a:ext cx="952500" cy="0"/>
          </a:xfrm>
          <a:prstGeom prst="line">
            <a:avLst/>
          </a:prstGeom>
          <a:noFill/>
          <a:ln w="9525">
            <a:solidFill>
              <a:srgbClr val="E80D0D"/>
            </a:solidFill>
            <a:round/>
            <a:headEnd/>
            <a:tailEn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524000" y="838200"/>
            <a:ext cx="6477000" cy="1555750"/>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4800">
                <a:solidFill>
                  <a:srgbClr val="000080"/>
                </a:solidFill>
              </a:rPr>
              <a:t>Bioinformatics Facility of the Biotechnology</a:t>
            </a:r>
          </a:p>
        </p:txBody>
      </p:sp>
      <p:sp>
        <p:nvSpPr>
          <p:cNvPr id="67587" name="Text Box 3"/>
          <p:cNvSpPr txBox="1">
            <a:spLocks noChangeArrowheads="1"/>
          </p:cNvSpPr>
          <p:nvPr/>
        </p:nvSpPr>
        <p:spPr bwMode="auto">
          <a:xfrm>
            <a:off x="1828800" y="2971800"/>
            <a:ext cx="6073775" cy="45720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50000"/>
              </a:spcBef>
              <a:spcAft>
                <a:spcPct val="0"/>
              </a:spcAft>
            </a:pPr>
            <a:r>
              <a:rPr lang="en-US" sz="2400">
                <a:solidFill>
                  <a:srgbClr val="000000"/>
                </a:solidFill>
              </a:rPr>
              <a:t>The Do and Don’t of the Xserve Cluster</a:t>
            </a:r>
          </a:p>
        </p:txBody>
      </p:sp>
      <p:sp>
        <p:nvSpPr>
          <p:cNvPr id="67588" name="Text Box 4"/>
          <p:cNvSpPr txBox="1">
            <a:spLocks noChangeArrowheads="1"/>
          </p:cNvSpPr>
          <p:nvPr/>
        </p:nvSpPr>
        <p:spPr bwMode="auto">
          <a:xfrm>
            <a:off x="2473325" y="4543425"/>
            <a:ext cx="4656138" cy="11874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a:solidFill>
                  <a:srgbClr val="000000"/>
                </a:solidFill>
              </a:rPr>
              <a:t>Pascal Lapierre, Facility Scientist</a:t>
            </a:r>
          </a:p>
          <a:p>
            <a:pPr algn="ctr" defTabSz="914400" eaLnBrk="0" fontAlgn="base" hangingPunct="0">
              <a:spcBef>
                <a:spcPct val="0"/>
              </a:spcBef>
              <a:spcAft>
                <a:spcPct val="0"/>
              </a:spcAft>
            </a:pPr>
            <a:r>
              <a:rPr lang="en-US" sz="2400">
                <a:solidFill>
                  <a:srgbClr val="000000"/>
                </a:solidFill>
              </a:rPr>
              <a:t>Biotech Center, G05</a:t>
            </a:r>
          </a:p>
          <a:p>
            <a:pPr algn="ctr" defTabSz="914400" eaLnBrk="0" fontAlgn="base" hangingPunct="0">
              <a:spcBef>
                <a:spcPct val="0"/>
              </a:spcBef>
              <a:spcAft>
                <a:spcPct val="0"/>
              </a:spcAft>
            </a:pPr>
            <a:r>
              <a:rPr lang="en-US" sz="2400">
                <a:solidFill>
                  <a:srgbClr val="000000"/>
                </a:solidFill>
              </a:rPr>
              <a:t>486-8742</a:t>
            </a:r>
          </a:p>
        </p:txBody>
      </p:sp>
      <p:sp>
        <p:nvSpPr>
          <p:cNvPr id="5" name="TextBox 4"/>
          <p:cNvSpPr txBox="1"/>
          <p:nvPr/>
        </p:nvSpPr>
        <p:spPr>
          <a:xfrm>
            <a:off x="272133" y="6304017"/>
            <a:ext cx="5368364" cy="369332"/>
          </a:xfrm>
          <a:prstGeom prst="rect">
            <a:avLst/>
          </a:prstGeom>
          <a:noFill/>
        </p:spPr>
        <p:txBody>
          <a:bodyPr wrap="none" rtlCol="0">
            <a:spAutoFit/>
          </a:bodyPr>
          <a:lstStyle/>
          <a:p>
            <a:r>
              <a:rPr lang="en-US" dirty="0" smtClean="0"/>
              <a:t>The next ten slides were provided Pascal </a:t>
            </a:r>
            <a:r>
              <a:rPr lang="en-US" dirty="0" err="1" smtClean="0"/>
              <a:t>Lapierre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sp>
        <p:nvSpPr>
          <p:cNvPr id="604163" name="Text Box 3"/>
          <p:cNvSpPr txBox="1">
            <a:spLocks noChangeArrowheads="1"/>
          </p:cNvSpPr>
          <p:nvPr/>
        </p:nvSpPr>
        <p:spPr bwMode="auto">
          <a:xfrm>
            <a:off x="2722563" y="908050"/>
            <a:ext cx="6421437" cy="641350"/>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a:solidFill>
                  <a:srgbClr val="000000"/>
                </a:solidFill>
                <a:latin typeface="Arial" charset="0"/>
              </a:rPr>
              <a:t>Alternatively, especially if the the two models are not nested, one can set up two different windows with the same dataset:</a:t>
            </a:r>
            <a:endParaRPr lang="en-US" sz="2400" b="1">
              <a:solidFill>
                <a:srgbClr val="000000"/>
              </a:solidFill>
              <a:latin typeface="Arial" charset="0"/>
            </a:endParaRPr>
          </a:p>
        </p:txBody>
      </p:sp>
      <p:pic>
        <p:nvPicPr>
          <p:cNvPr id="604164" name="Picture 4"/>
          <p:cNvPicPr>
            <a:picLocks noChangeAspect="1" noChangeArrowheads="1"/>
          </p:cNvPicPr>
          <p:nvPr/>
        </p:nvPicPr>
        <p:blipFill>
          <a:blip r:embed="rId3"/>
          <a:srcRect/>
          <a:stretch>
            <a:fillRect/>
          </a:stretch>
        </p:blipFill>
        <p:spPr bwMode="auto">
          <a:xfrm>
            <a:off x="50800" y="1533525"/>
            <a:ext cx="7493000" cy="5159375"/>
          </a:xfrm>
          <a:prstGeom prst="rect">
            <a:avLst/>
          </a:prstGeom>
          <a:noFill/>
          <a:ln w="9525">
            <a:noFill/>
            <a:miter lim="800000"/>
            <a:headEnd/>
            <a:tailEnd/>
          </a:ln>
          <a:effectLst/>
        </p:spPr>
      </p:pic>
      <p:sp>
        <p:nvSpPr>
          <p:cNvPr id="604165" name="Line 5"/>
          <p:cNvSpPr>
            <a:spLocks noChangeShapeType="1"/>
          </p:cNvSpPr>
          <p:nvPr/>
        </p:nvSpPr>
        <p:spPr bwMode="auto">
          <a:xfrm flipH="1">
            <a:off x="6934200" y="4254500"/>
            <a:ext cx="723900" cy="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4166" name="Line 6"/>
          <p:cNvSpPr>
            <a:spLocks noChangeShapeType="1"/>
          </p:cNvSpPr>
          <p:nvPr/>
        </p:nvSpPr>
        <p:spPr bwMode="auto">
          <a:xfrm flipH="1">
            <a:off x="6959600" y="5740400"/>
            <a:ext cx="723900" cy="0"/>
          </a:xfrm>
          <a:prstGeom prst="line">
            <a:avLst/>
          </a:prstGeom>
          <a:noFill/>
          <a:ln w="57150">
            <a:solidFill>
              <a:srgbClr val="E80D0D"/>
            </a:solidFill>
            <a:round/>
            <a:headEnd/>
            <a:tailEnd type="triangle" w="med" len="med"/>
          </a:ln>
          <a:effectLst/>
        </p:spPr>
        <p:txBody>
          <a:bodyPr wrap="none" anchor="ctr">
            <a:prstTxWarp prst="textNoShape">
              <a:avLst/>
            </a:prstTxWarp>
          </a:bodyPr>
          <a:lstStyle/>
          <a:p>
            <a:pPr defTabSz="914400" fontAlgn="base">
              <a:spcBef>
                <a:spcPct val="0"/>
              </a:spcBef>
              <a:spcAft>
                <a:spcPct val="0"/>
              </a:spcAft>
            </a:pPr>
            <a:endParaRPr lang="en-US" sz="2400" b="1">
              <a:solidFill>
                <a:srgbClr val="000000"/>
              </a:solidFill>
            </a:endParaRPr>
          </a:p>
        </p:txBody>
      </p:sp>
      <p:sp>
        <p:nvSpPr>
          <p:cNvPr id="604167" name="Text Box 7"/>
          <p:cNvSpPr txBox="1">
            <a:spLocks noChangeArrowheads="1"/>
          </p:cNvSpPr>
          <p:nvPr/>
        </p:nvSpPr>
        <p:spPr bwMode="auto">
          <a:xfrm>
            <a:off x="7694613" y="4035425"/>
            <a:ext cx="1268412"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Model 1</a:t>
            </a:r>
          </a:p>
        </p:txBody>
      </p:sp>
      <p:sp>
        <p:nvSpPr>
          <p:cNvPr id="604168" name="Text Box 8"/>
          <p:cNvSpPr txBox="1">
            <a:spLocks noChangeArrowheads="1"/>
          </p:cNvSpPr>
          <p:nvPr/>
        </p:nvSpPr>
        <p:spPr bwMode="auto">
          <a:xfrm>
            <a:off x="7694613" y="5483225"/>
            <a:ext cx="1268412" cy="45720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sz="2400">
                <a:solidFill>
                  <a:srgbClr val="000000"/>
                </a:solidFill>
                <a:latin typeface="Arial" charset="0"/>
              </a:rPr>
              <a:t>Model 2</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605186" name="Picture 2" descr="example6_3"/>
          <p:cNvPicPr>
            <a:picLocks noChangeAspect="1" noChangeArrowheads="1"/>
          </p:cNvPicPr>
          <p:nvPr/>
        </p:nvPicPr>
        <p:blipFill>
          <a:blip r:embed="rId3"/>
          <a:srcRect/>
          <a:stretch>
            <a:fillRect/>
          </a:stretch>
        </p:blipFill>
        <p:spPr bwMode="auto">
          <a:xfrm>
            <a:off x="0" y="3041650"/>
            <a:ext cx="5570538" cy="3803650"/>
          </a:xfrm>
          <a:prstGeom prst="rect">
            <a:avLst/>
          </a:prstGeom>
          <a:noFill/>
        </p:spPr>
      </p:pic>
      <p:sp>
        <p:nvSpPr>
          <p:cNvPr id="605187" name="Rectangle 3"/>
          <p:cNvSpPr>
            <a:spLocks noGrp="1" noChangeArrowheads="1"/>
          </p:cNvSpPr>
          <p:nvPr>
            <p:ph type="title"/>
          </p:nvPr>
        </p:nvSpPr>
        <p:spPr>
          <a:xfrm>
            <a:off x="0" y="0"/>
            <a:ext cx="9144000" cy="1104900"/>
          </a:xfrm>
        </p:spPr>
        <p:txBody>
          <a:bodyPr/>
          <a:lstStyle/>
          <a:p>
            <a:pPr algn="l"/>
            <a:r>
              <a:rPr lang="en-US" sz="2800"/>
              <a:t>Example testing for dN/dS in two partitions of the data --</a:t>
            </a:r>
            <a:br>
              <a:rPr lang="en-US" sz="2800"/>
            </a:br>
            <a:r>
              <a:rPr lang="en-US" sz="2800"/>
              <a:t>John’s dataset</a:t>
            </a:r>
            <a:endParaRPr lang="en-US"/>
          </a:p>
        </p:txBody>
      </p:sp>
      <p:sp>
        <p:nvSpPr>
          <p:cNvPr id="605188" name="Text Box 4"/>
          <p:cNvSpPr txBox="1">
            <a:spLocks noChangeArrowheads="1"/>
          </p:cNvSpPr>
          <p:nvPr/>
        </p:nvSpPr>
        <p:spPr bwMode="auto">
          <a:xfrm>
            <a:off x="0" y="1114425"/>
            <a:ext cx="8796338" cy="915988"/>
          </a:xfrm>
          <a:prstGeom prst="rect">
            <a:avLst/>
          </a:prstGeom>
          <a:noFill/>
          <a:ln w="9525">
            <a:noFill/>
            <a:miter lim="800000"/>
            <a:headEnd/>
            <a:tailEnd/>
          </a:ln>
          <a:effectLst/>
        </p:spPr>
        <p:txBody>
          <a:bodyPr>
            <a:prstTxWarp prst="textNoShape">
              <a:avLst/>
            </a:prstTxWarp>
            <a:spAutoFit/>
          </a:bodyPr>
          <a:lstStyle/>
          <a:p>
            <a:pPr defTabSz="914400" fontAlgn="base">
              <a:spcBef>
                <a:spcPct val="0"/>
              </a:spcBef>
              <a:spcAft>
                <a:spcPct val="0"/>
              </a:spcAft>
            </a:pPr>
            <a:r>
              <a:rPr lang="en-US">
                <a:solidFill>
                  <a:srgbClr val="000000"/>
                </a:solidFill>
                <a:latin typeface="Arial" charset="0"/>
              </a:rPr>
              <a:t>Simulation under model 1, evalutation under model 2, calculate LR</a:t>
            </a:r>
          </a:p>
          <a:p>
            <a:pPr defTabSz="914400" fontAlgn="base">
              <a:spcBef>
                <a:spcPct val="0"/>
              </a:spcBef>
              <a:spcAft>
                <a:spcPct val="0"/>
              </a:spcAft>
            </a:pPr>
            <a:r>
              <a:rPr lang="en-US">
                <a:solidFill>
                  <a:srgbClr val="000000"/>
                </a:solidFill>
                <a:latin typeface="Arial" charset="0"/>
              </a:rPr>
              <a:t>Compare real LR to distribution from simulated LR values.  The result might look something like this                           or                            this</a:t>
            </a:r>
            <a:endParaRPr lang="en-US" sz="2400">
              <a:solidFill>
                <a:srgbClr val="000000"/>
              </a:solidFill>
              <a:latin typeface="Arial" charset="0"/>
            </a:endParaRPr>
          </a:p>
        </p:txBody>
      </p:sp>
      <p:pic>
        <p:nvPicPr>
          <p:cNvPr id="605189" name="Picture 5" descr="example3_6"/>
          <p:cNvPicPr>
            <a:picLocks noChangeAspect="1" noChangeArrowheads="1"/>
          </p:cNvPicPr>
          <p:nvPr/>
        </p:nvPicPr>
        <p:blipFill>
          <a:blip r:embed="rId4"/>
          <a:srcRect/>
          <a:stretch>
            <a:fillRect/>
          </a:stretch>
        </p:blipFill>
        <p:spPr bwMode="auto">
          <a:xfrm>
            <a:off x="3973513" y="2057400"/>
            <a:ext cx="5170487" cy="35306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2" descr="index_hero20080108"/>
          <p:cNvPicPr>
            <a:picLocks noChangeAspect="1" noChangeArrowheads="1"/>
          </p:cNvPicPr>
          <p:nvPr/>
        </p:nvPicPr>
        <p:blipFill>
          <a:blip r:embed="rId3"/>
          <a:srcRect/>
          <a:stretch>
            <a:fillRect/>
          </a:stretch>
        </p:blipFill>
        <p:spPr bwMode="auto">
          <a:xfrm>
            <a:off x="1981200" y="533400"/>
            <a:ext cx="2286000" cy="198438"/>
          </a:xfrm>
          <a:prstGeom prst="rect">
            <a:avLst/>
          </a:prstGeom>
          <a:noFill/>
        </p:spPr>
      </p:pic>
      <p:pic>
        <p:nvPicPr>
          <p:cNvPr id="69635" name="Picture 3" descr="index_hero20080108"/>
          <p:cNvPicPr>
            <a:picLocks noChangeAspect="1" noChangeArrowheads="1"/>
          </p:cNvPicPr>
          <p:nvPr/>
        </p:nvPicPr>
        <p:blipFill>
          <a:blip r:embed="rId3"/>
          <a:srcRect/>
          <a:stretch>
            <a:fillRect/>
          </a:stretch>
        </p:blipFill>
        <p:spPr bwMode="auto">
          <a:xfrm>
            <a:off x="1981200" y="1600200"/>
            <a:ext cx="2286000" cy="198438"/>
          </a:xfrm>
          <a:prstGeom prst="rect">
            <a:avLst/>
          </a:prstGeom>
          <a:noFill/>
        </p:spPr>
      </p:pic>
      <p:pic>
        <p:nvPicPr>
          <p:cNvPr id="69636" name="Picture 4" descr="index_hero20080108"/>
          <p:cNvPicPr>
            <a:picLocks noChangeAspect="1" noChangeArrowheads="1"/>
          </p:cNvPicPr>
          <p:nvPr/>
        </p:nvPicPr>
        <p:blipFill>
          <a:blip r:embed="rId3"/>
          <a:srcRect/>
          <a:stretch>
            <a:fillRect/>
          </a:stretch>
        </p:blipFill>
        <p:spPr bwMode="auto">
          <a:xfrm>
            <a:off x="1981200" y="1905000"/>
            <a:ext cx="2286000" cy="198438"/>
          </a:xfrm>
          <a:prstGeom prst="rect">
            <a:avLst/>
          </a:prstGeom>
          <a:noFill/>
        </p:spPr>
      </p:pic>
      <p:pic>
        <p:nvPicPr>
          <p:cNvPr id="69637" name="Picture 5" descr="index_hero20080108"/>
          <p:cNvPicPr>
            <a:picLocks noChangeAspect="1" noChangeArrowheads="1"/>
          </p:cNvPicPr>
          <p:nvPr/>
        </p:nvPicPr>
        <p:blipFill>
          <a:blip r:embed="rId3"/>
          <a:srcRect/>
          <a:stretch>
            <a:fillRect/>
          </a:stretch>
        </p:blipFill>
        <p:spPr bwMode="auto">
          <a:xfrm>
            <a:off x="1981200" y="2209800"/>
            <a:ext cx="2286000" cy="198438"/>
          </a:xfrm>
          <a:prstGeom prst="rect">
            <a:avLst/>
          </a:prstGeom>
          <a:noFill/>
        </p:spPr>
      </p:pic>
      <p:pic>
        <p:nvPicPr>
          <p:cNvPr id="69638" name="Picture 6" descr="index_hero20080108"/>
          <p:cNvPicPr>
            <a:picLocks noChangeAspect="1" noChangeArrowheads="1"/>
          </p:cNvPicPr>
          <p:nvPr/>
        </p:nvPicPr>
        <p:blipFill>
          <a:blip r:embed="rId3"/>
          <a:srcRect/>
          <a:stretch>
            <a:fillRect/>
          </a:stretch>
        </p:blipFill>
        <p:spPr bwMode="auto">
          <a:xfrm>
            <a:off x="1981200" y="2514600"/>
            <a:ext cx="2286000" cy="198438"/>
          </a:xfrm>
          <a:prstGeom prst="rect">
            <a:avLst/>
          </a:prstGeom>
          <a:noFill/>
        </p:spPr>
      </p:pic>
      <p:pic>
        <p:nvPicPr>
          <p:cNvPr id="69639" name="Picture 7" descr="index_hero20080108"/>
          <p:cNvPicPr>
            <a:picLocks noChangeAspect="1" noChangeArrowheads="1"/>
          </p:cNvPicPr>
          <p:nvPr/>
        </p:nvPicPr>
        <p:blipFill>
          <a:blip r:embed="rId3"/>
          <a:srcRect/>
          <a:stretch>
            <a:fillRect/>
          </a:stretch>
        </p:blipFill>
        <p:spPr bwMode="auto">
          <a:xfrm>
            <a:off x="1981200" y="2819400"/>
            <a:ext cx="2286000" cy="198438"/>
          </a:xfrm>
          <a:prstGeom prst="rect">
            <a:avLst/>
          </a:prstGeom>
          <a:noFill/>
        </p:spPr>
      </p:pic>
      <p:pic>
        <p:nvPicPr>
          <p:cNvPr id="69640" name="Picture 8" descr="index_hero20080108"/>
          <p:cNvPicPr>
            <a:picLocks noChangeAspect="1" noChangeArrowheads="1"/>
          </p:cNvPicPr>
          <p:nvPr/>
        </p:nvPicPr>
        <p:blipFill>
          <a:blip r:embed="rId3"/>
          <a:srcRect/>
          <a:stretch>
            <a:fillRect/>
          </a:stretch>
        </p:blipFill>
        <p:spPr bwMode="auto">
          <a:xfrm>
            <a:off x="1981200" y="3128963"/>
            <a:ext cx="2286000" cy="198437"/>
          </a:xfrm>
          <a:prstGeom prst="rect">
            <a:avLst/>
          </a:prstGeom>
          <a:noFill/>
        </p:spPr>
      </p:pic>
      <p:pic>
        <p:nvPicPr>
          <p:cNvPr id="69641" name="Picture 9" descr="index_hero20080108"/>
          <p:cNvPicPr>
            <a:picLocks noChangeAspect="1" noChangeArrowheads="1"/>
          </p:cNvPicPr>
          <p:nvPr/>
        </p:nvPicPr>
        <p:blipFill>
          <a:blip r:embed="rId3"/>
          <a:srcRect/>
          <a:stretch>
            <a:fillRect/>
          </a:stretch>
        </p:blipFill>
        <p:spPr bwMode="auto">
          <a:xfrm>
            <a:off x="1981200" y="3433763"/>
            <a:ext cx="2286000" cy="198437"/>
          </a:xfrm>
          <a:prstGeom prst="rect">
            <a:avLst/>
          </a:prstGeom>
          <a:noFill/>
        </p:spPr>
      </p:pic>
      <p:pic>
        <p:nvPicPr>
          <p:cNvPr id="69642" name="Picture 10" descr="index_hero20080108"/>
          <p:cNvPicPr>
            <a:picLocks noChangeAspect="1" noChangeArrowheads="1"/>
          </p:cNvPicPr>
          <p:nvPr/>
        </p:nvPicPr>
        <p:blipFill>
          <a:blip r:embed="rId3"/>
          <a:srcRect/>
          <a:stretch>
            <a:fillRect/>
          </a:stretch>
        </p:blipFill>
        <p:spPr bwMode="auto">
          <a:xfrm>
            <a:off x="1981200" y="3738563"/>
            <a:ext cx="2286000" cy="198437"/>
          </a:xfrm>
          <a:prstGeom prst="rect">
            <a:avLst/>
          </a:prstGeom>
          <a:noFill/>
        </p:spPr>
      </p:pic>
      <p:pic>
        <p:nvPicPr>
          <p:cNvPr id="69643" name="Picture 11" descr="index_hero20080108"/>
          <p:cNvPicPr>
            <a:picLocks noChangeAspect="1" noChangeArrowheads="1"/>
          </p:cNvPicPr>
          <p:nvPr/>
        </p:nvPicPr>
        <p:blipFill>
          <a:blip r:embed="rId3"/>
          <a:srcRect/>
          <a:stretch>
            <a:fillRect/>
          </a:stretch>
        </p:blipFill>
        <p:spPr bwMode="auto">
          <a:xfrm>
            <a:off x="1981200" y="4038600"/>
            <a:ext cx="2286000" cy="198438"/>
          </a:xfrm>
          <a:prstGeom prst="rect">
            <a:avLst/>
          </a:prstGeom>
          <a:noFill/>
        </p:spPr>
      </p:pic>
      <p:pic>
        <p:nvPicPr>
          <p:cNvPr id="69644" name="Picture 12" descr="index_hero20080108"/>
          <p:cNvPicPr>
            <a:picLocks noChangeAspect="1" noChangeArrowheads="1"/>
          </p:cNvPicPr>
          <p:nvPr/>
        </p:nvPicPr>
        <p:blipFill>
          <a:blip r:embed="rId3"/>
          <a:srcRect/>
          <a:stretch>
            <a:fillRect/>
          </a:stretch>
        </p:blipFill>
        <p:spPr bwMode="auto">
          <a:xfrm>
            <a:off x="1981200" y="4343400"/>
            <a:ext cx="2286000" cy="198438"/>
          </a:xfrm>
          <a:prstGeom prst="rect">
            <a:avLst/>
          </a:prstGeom>
          <a:noFill/>
        </p:spPr>
      </p:pic>
      <p:pic>
        <p:nvPicPr>
          <p:cNvPr id="69645" name="Picture 13" descr="index_hero20080108"/>
          <p:cNvPicPr>
            <a:picLocks noChangeAspect="1" noChangeArrowheads="1"/>
          </p:cNvPicPr>
          <p:nvPr/>
        </p:nvPicPr>
        <p:blipFill>
          <a:blip r:embed="rId3"/>
          <a:srcRect/>
          <a:stretch>
            <a:fillRect/>
          </a:stretch>
        </p:blipFill>
        <p:spPr bwMode="auto">
          <a:xfrm>
            <a:off x="1981200" y="4648200"/>
            <a:ext cx="2286000" cy="198438"/>
          </a:xfrm>
          <a:prstGeom prst="rect">
            <a:avLst/>
          </a:prstGeom>
          <a:noFill/>
        </p:spPr>
      </p:pic>
      <p:pic>
        <p:nvPicPr>
          <p:cNvPr id="69646" name="Picture 14" descr="index_hero20080108"/>
          <p:cNvPicPr>
            <a:picLocks noChangeAspect="1" noChangeArrowheads="1"/>
          </p:cNvPicPr>
          <p:nvPr/>
        </p:nvPicPr>
        <p:blipFill>
          <a:blip r:embed="rId3"/>
          <a:srcRect/>
          <a:stretch>
            <a:fillRect/>
          </a:stretch>
        </p:blipFill>
        <p:spPr bwMode="auto">
          <a:xfrm>
            <a:off x="1981200" y="4953000"/>
            <a:ext cx="2286000" cy="198438"/>
          </a:xfrm>
          <a:prstGeom prst="rect">
            <a:avLst/>
          </a:prstGeom>
          <a:noFill/>
        </p:spPr>
      </p:pic>
      <p:pic>
        <p:nvPicPr>
          <p:cNvPr id="69647" name="Picture 15" descr="index_hero20080108"/>
          <p:cNvPicPr>
            <a:picLocks noChangeAspect="1" noChangeArrowheads="1"/>
          </p:cNvPicPr>
          <p:nvPr/>
        </p:nvPicPr>
        <p:blipFill>
          <a:blip r:embed="rId3"/>
          <a:srcRect/>
          <a:stretch>
            <a:fillRect/>
          </a:stretch>
        </p:blipFill>
        <p:spPr bwMode="auto">
          <a:xfrm>
            <a:off x="1981200" y="5257800"/>
            <a:ext cx="2286000" cy="198438"/>
          </a:xfrm>
          <a:prstGeom prst="rect">
            <a:avLst/>
          </a:prstGeom>
          <a:noFill/>
        </p:spPr>
      </p:pic>
      <p:pic>
        <p:nvPicPr>
          <p:cNvPr id="69648" name="Picture 16" descr="index_hero20080108"/>
          <p:cNvPicPr>
            <a:picLocks noChangeAspect="1" noChangeArrowheads="1"/>
          </p:cNvPicPr>
          <p:nvPr/>
        </p:nvPicPr>
        <p:blipFill>
          <a:blip r:embed="rId3"/>
          <a:srcRect/>
          <a:stretch>
            <a:fillRect/>
          </a:stretch>
        </p:blipFill>
        <p:spPr bwMode="auto">
          <a:xfrm>
            <a:off x="1981200" y="5567363"/>
            <a:ext cx="2286000" cy="198437"/>
          </a:xfrm>
          <a:prstGeom prst="rect">
            <a:avLst/>
          </a:prstGeom>
          <a:noFill/>
        </p:spPr>
      </p:pic>
      <p:pic>
        <p:nvPicPr>
          <p:cNvPr id="69649" name="Picture 17" descr="index_hero20080108"/>
          <p:cNvPicPr>
            <a:picLocks noChangeAspect="1" noChangeArrowheads="1"/>
          </p:cNvPicPr>
          <p:nvPr/>
        </p:nvPicPr>
        <p:blipFill>
          <a:blip r:embed="rId3"/>
          <a:srcRect/>
          <a:stretch>
            <a:fillRect/>
          </a:stretch>
        </p:blipFill>
        <p:spPr bwMode="auto">
          <a:xfrm>
            <a:off x="1981200" y="5872163"/>
            <a:ext cx="2286000" cy="198437"/>
          </a:xfrm>
          <a:prstGeom prst="rect">
            <a:avLst/>
          </a:prstGeom>
          <a:noFill/>
        </p:spPr>
      </p:pic>
      <p:pic>
        <p:nvPicPr>
          <p:cNvPr id="69650" name="Picture 18" descr="index_hero20080108"/>
          <p:cNvPicPr>
            <a:picLocks noChangeAspect="1" noChangeArrowheads="1"/>
          </p:cNvPicPr>
          <p:nvPr/>
        </p:nvPicPr>
        <p:blipFill>
          <a:blip r:embed="rId3"/>
          <a:srcRect/>
          <a:stretch>
            <a:fillRect/>
          </a:stretch>
        </p:blipFill>
        <p:spPr bwMode="auto">
          <a:xfrm>
            <a:off x="1981200" y="6176963"/>
            <a:ext cx="2286000" cy="198437"/>
          </a:xfrm>
          <a:prstGeom prst="rect">
            <a:avLst/>
          </a:prstGeom>
          <a:noFill/>
        </p:spPr>
      </p:pic>
      <p:sp>
        <p:nvSpPr>
          <p:cNvPr id="69651" name="Line 19"/>
          <p:cNvSpPr>
            <a:spLocks noChangeShapeType="1"/>
          </p:cNvSpPr>
          <p:nvPr/>
        </p:nvSpPr>
        <p:spPr bwMode="auto">
          <a:xfrm>
            <a:off x="2743200" y="990600"/>
            <a:ext cx="0" cy="381000"/>
          </a:xfrm>
          <a:prstGeom prst="line">
            <a:avLst/>
          </a:prstGeom>
          <a:noFill/>
          <a:ln w="38100">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52" name="Line 20"/>
          <p:cNvSpPr>
            <a:spLocks noChangeShapeType="1"/>
          </p:cNvSpPr>
          <p:nvPr/>
        </p:nvSpPr>
        <p:spPr bwMode="auto">
          <a:xfrm rot="10771111">
            <a:off x="3429000" y="990600"/>
            <a:ext cx="0" cy="381000"/>
          </a:xfrm>
          <a:prstGeom prst="line">
            <a:avLst/>
          </a:prstGeom>
          <a:noFill/>
          <a:ln w="38100">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53" name="Text Box 21"/>
          <p:cNvSpPr txBox="1">
            <a:spLocks noChangeArrowheads="1"/>
          </p:cNvSpPr>
          <p:nvPr/>
        </p:nvSpPr>
        <p:spPr bwMode="auto">
          <a:xfrm>
            <a:off x="228600" y="228600"/>
            <a:ext cx="912813" cy="82232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Head</a:t>
            </a:r>
          </a:p>
          <a:p>
            <a:pPr defTabSz="914400" eaLnBrk="0" fontAlgn="base" hangingPunct="0">
              <a:spcBef>
                <a:spcPct val="0"/>
              </a:spcBef>
              <a:spcAft>
                <a:spcPct val="0"/>
              </a:spcAft>
            </a:pPr>
            <a:r>
              <a:rPr lang="en-US" sz="2400">
                <a:solidFill>
                  <a:srgbClr val="000000"/>
                </a:solidFill>
              </a:rPr>
              <a:t>Node</a:t>
            </a:r>
          </a:p>
        </p:txBody>
      </p:sp>
      <p:sp>
        <p:nvSpPr>
          <p:cNvPr id="69654" name="Text Box 22"/>
          <p:cNvSpPr txBox="1">
            <a:spLocks noChangeArrowheads="1"/>
          </p:cNvSpPr>
          <p:nvPr/>
        </p:nvSpPr>
        <p:spPr bwMode="auto">
          <a:xfrm>
            <a:off x="228600" y="3124200"/>
            <a:ext cx="1420813" cy="11874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a:solidFill>
                  <a:srgbClr val="000000"/>
                </a:solidFill>
              </a:rPr>
              <a:t>Node001</a:t>
            </a:r>
          </a:p>
          <a:p>
            <a:pPr algn="ctr" defTabSz="914400" eaLnBrk="0" fontAlgn="base" hangingPunct="0">
              <a:spcBef>
                <a:spcPct val="0"/>
              </a:spcBef>
              <a:spcAft>
                <a:spcPct val="0"/>
              </a:spcAft>
            </a:pPr>
            <a:r>
              <a:rPr lang="en-US" sz="2400">
                <a:solidFill>
                  <a:srgbClr val="000000"/>
                </a:solidFill>
              </a:rPr>
              <a:t>To </a:t>
            </a:r>
          </a:p>
          <a:p>
            <a:pPr algn="ctr" defTabSz="914400" eaLnBrk="0" fontAlgn="base" hangingPunct="0">
              <a:spcBef>
                <a:spcPct val="0"/>
              </a:spcBef>
              <a:spcAft>
                <a:spcPct val="0"/>
              </a:spcAft>
            </a:pPr>
            <a:r>
              <a:rPr lang="en-US" sz="2400">
                <a:solidFill>
                  <a:srgbClr val="000000"/>
                </a:solidFill>
              </a:rPr>
              <a:t>Node017</a:t>
            </a:r>
          </a:p>
        </p:txBody>
      </p:sp>
      <p:sp>
        <p:nvSpPr>
          <p:cNvPr id="69655" name="Line 23"/>
          <p:cNvSpPr>
            <a:spLocks noChangeShapeType="1"/>
          </p:cNvSpPr>
          <p:nvPr/>
        </p:nvSpPr>
        <p:spPr bwMode="auto">
          <a:xfrm>
            <a:off x="1752600" y="1447800"/>
            <a:ext cx="0" cy="5029200"/>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56" name="Line 24"/>
          <p:cNvSpPr>
            <a:spLocks noChangeShapeType="1"/>
          </p:cNvSpPr>
          <p:nvPr/>
        </p:nvSpPr>
        <p:spPr bwMode="auto">
          <a:xfrm>
            <a:off x="1752600" y="1447800"/>
            <a:ext cx="76200" cy="0"/>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57" name="Line 25"/>
          <p:cNvSpPr>
            <a:spLocks noChangeShapeType="1"/>
          </p:cNvSpPr>
          <p:nvPr/>
        </p:nvSpPr>
        <p:spPr bwMode="auto">
          <a:xfrm>
            <a:off x="1752600" y="6477000"/>
            <a:ext cx="76200" cy="0"/>
          </a:xfrm>
          <a:prstGeom prst="line">
            <a:avLst/>
          </a:prstGeom>
          <a:no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58" name="Text Box 26"/>
          <p:cNvSpPr txBox="1">
            <a:spLocks noChangeArrowheads="1"/>
          </p:cNvSpPr>
          <p:nvPr/>
        </p:nvSpPr>
        <p:spPr bwMode="auto">
          <a:xfrm>
            <a:off x="5562600" y="533400"/>
            <a:ext cx="2873375" cy="1196975"/>
          </a:xfrm>
          <a:prstGeom prst="rect">
            <a:avLst/>
          </a:prstGeom>
          <a:noFill/>
          <a:ln w="9525">
            <a:solidFill>
              <a:schemeClr val="tx1"/>
            </a:solidFill>
            <a:miter lim="800000"/>
            <a:headEnd/>
            <a:tailEnd/>
          </a:ln>
        </p:spPr>
        <p:txBody>
          <a:bodyPr>
            <a:prstTxWarp prst="textNoShape">
              <a:avLst/>
            </a:prstTxWarp>
            <a:spAutoFit/>
          </a:bodyPr>
          <a:lstStyle/>
          <a:p>
            <a:pPr algn="ctr" defTabSz="914400" eaLnBrk="0" fontAlgn="base" hangingPunct="0">
              <a:spcBef>
                <a:spcPct val="50000"/>
              </a:spcBef>
              <a:spcAft>
                <a:spcPct val="0"/>
              </a:spcAft>
            </a:pPr>
            <a:r>
              <a:rPr lang="en-US" sz="2400">
                <a:solidFill>
                  <a:srgbClr val="000000"/>
                </a:solidFill>
              </a:rPr>
              <a:t>Xserve Cluster Physical Organization</a:t>
            </a:r>
          </a:p>
        </p:txBody>
      </p:sp>
      <p:sp>
        <p:nvSpPr>
          <p:cNvPr id="69659" name="Line 27"/>
          <p:cNvSpPr>
            <a:spLocks noChangeShapeType="1"/>
          </p:cNvSpPr>
          <p:nvPr/>
        </p:nvSpPr>
        <p:spPr bwMode="auto">
          <a:xfrm>
            <a:off x="1371600" y="609600"/>
            <a:ext cx="457200" cy="0"/>
          </a:xfrm>
          <a:prstGeom prst="line">
            <a:avLst/>
          </a:prstGeom>
          <a:noFill/>
          <a:ln w="9525">
            <a:solidFill>
              <a:schemeClr val="tx1"/>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9660" name="Text Box 28"/>
          <p:cNvSpPr txBox="1">
            <a:spLocks noChangeArrowheads="1"/>
          </p:cNvSpPr>
          <p:nvPr/>
        </p:nvSpPr>
        <p:spPr bwMode="auto">
          <a:xfrm>
            <a:off x="4572000" y="2438400"/>
            <a:ext cx="4267200" cy="3743325"/>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Tx/>
              <a:buChar char="-"/>
            </a:pPr>
            <a:r>
              <a:rPr lang="en-US" sz="2400">
                <a:solidFill>
                  <a:srgbClr val="000000"/>
                </a:solidFill>
              </a:rPr>
              <a:t> 2 x 2.3GHz G5 processors</a:t>
            </a:r>
          </a:p>
          <a:p>
            <a:pPr defTabSz="914400" eaLnBrk="0" fontAlgn="base" hangingPunct="0">
              <a:spcBef>
                <a:spcPct val="0"/>
              </a:spcBef>
              <a:spcAft>
                <a:spcPct val="0"/>
              </a:spcAft>
              <a:buFontTx/>
              <a:buChar char="-"/>
            </a:pPr>
            <a:endParaRPr lang="en-US" sz="2400">
              <a:solidFill>
                <a:srgbClr val="000000"/>
              </a:solidFill>
            </a:endParaRPr>
          </a:p>
          <a:p>
            <a:pPr defTabSz="914400" eaLnBrk="0" fontAlgn="base" hangingPunct="0">
              <a:spcBef>
                <a:spcPct val="0"/>
              </a:spcBef>
              <a:spcAft>
                <a:spcPct val="0"/>
              </a:spcAft>
              <a:buFontTx/>
              <a:buChar char="-"/>
            </a:pPr>
            <a:r>
              <a:rPr lang="en-US" sz="2400">
                <a:solidFill>
                  <a:srgbClr val="000000"/>
                </a:solidFill>
              </a:rPr>
              <a:t> 2 GB of memories per node </a:t>
            </a:r>
          </a:p>
          <a:p>
            <a:pPr defTabSz="914400" eaLnBrk="0" fontAlgn="base" hangingPunct="0">
              <a:spcBef>
                <a:spcPct val="0"/>
              </a:spcBef>
              <a:spcAft>
                <a:spcPct val="0"/>
              </a:spcAft>
            </a:pPr>
            <a:r>
              <a:rPr lang="en-US" sz="2400">
                <a:solidFill>
                  <a:srgbClr val="000000"/>
                </a:solidFill>
              </a:rPr>
              <a:t>  (8 GB on node 17)</a:t>
            </a:r>
          </a:p>
          <a:p>
            <a:pPr defTabSz="914400" eaLnBrk="0" fontAlgn="base" hangingPunct="0">
              <a:spcBef>
                <a:spcPct val="0"/>
              </a:spcBef>
              <a:spcAft>
                <a:spcPct val="0"/>
              </a:spcAft>
            </a:pPr>
            <a:endParaRPr lang="en-US" sz="2400">
              <a:solidFill>
                <a:srgbClr val="000000"/>
              </a:solidFill>
            </a:endParaRPr>
          </a:p>
          <a:p>
            <a:pPr defTabSz="914400" eaLnBrk="0" fontAlgn="base" hangingPunct="0">
              <a:spcBef>
                <a:spcPct val="0"/>
              </a:spcBef>
              <a:spcAft>
                <a:spcPct val="0"/>
              </a:spcAft>
              <a:buFontTx/>
              <a:buChar char="-"/>
            </a:pPr>
            <a:r>
              <a:rPr lang="en-US" sz="2400">
                <a:solidFill>
                  <a:srgbClr val="000000"/>
                </a:solidFill>
              </a:rPr>
              <a:t>2.3 TeraBytes of Storage on</a:t>
            </a:r>
          </a:p>
          <a:p>
            <a:pPr defTabSz="914400" eaLnBrk="0" fontAlgn="base" hangingPunct="0">
              <a:spcBef>
                <a:spcPct val="0"/>
              </a:spcBef>
              <a:spcAft>
                <a:spcPct val="0"/>
              </a:spcAft>
            </a:pPr>
            <a:r>
              <a:rPr lang="en-US" sz="2400">
                <a:solidFill>
                  <a:srgbClr val="000000"/>
                </a:solidFill>
              </a:rPr>
              <a:t> the head node.</a:t>
            </a:r>
          </a:p>
          <a:p>
            <a:pPr defTabSz="914400" eaLnBrk="0" fontAlgn="base" hangingPunct="0">
              <a:spcBef>
                <a:spcPct val="0"/>
              </a:spcBef>
              <a:spcAft>
                <a:spcPct val="0"/>
              </a:spcAft>
            </a:pPr>
            <a:endParaRPr lang="en-US" sz="2400">
              <a:solidFill>
                <a:srgbClr val="000000"/>
              </a:solidFill>
            </a:endParaRPr>
          </a:p>
          <a:p>
            <a:pPr defTabSz="914400" eaLnBrk="0" fontAlgn="base" hangingPunct="0">
              <a:spcBef>
                <a:spcPct val="0"/>
              </a:spcBef>
              <a:spcAft>
                <a:spcPct val="0"/>
              </a:spcAft>
            </a:pPr>
            <a:r>
              <a:rPr lang="en-US" sz="2400">
                <a:solidFill>
                  <a:srgbClr val="000000"/>
                </a:solidFill>
              </a:rPr>
              <a:t>- 2 other mini clusters assigned for special projects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r>
              <a:rPr lang="en-US"/>
              <a:t>Basic Rules</a:t>
            </a:r>
          </a:p>
        </p:txBody>
      </p:sp>
      <p:sp>
        <p:nvSpPr>
          <p:cNvPr id="71683" name="Text Box 3"/>
          <p:cNvSpPr txBox="1">
            <a:spLocks noChangeArrowheads="1"/>
          </p:cNvSpPr>
          <p:nvPr/>
        </p:nvSpPr>
        <p:spPr bwMode="auto">
          <a:xfrm>
            <a:off x="822325" y="1600200"/>
            <a:ext cx="7635875" cy="4893647"/>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Tx/>
              <a:buChar char="-"/>
            </a:pPr>
            <a:r>
              <a:rPr lang="en-US" sz="2400" dirty="0">
                <a:solidFill>
                  <a:srgbClr val="000000"/>
                </a:solidFill>
              </a:rPr>
              <a:t> For research purpose only.  Not a place to put your favorite MP3 or backup your HD.</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buFontTx/>
              <a:buChar char="-"/>
            </a:pPr>
            <a:r>
              <a:rPr lang="en-US" sz="2400" dirty="0">
                <a:solidFill>
                  <a:srgbClr val="000000"/>
                </a:solidFill>
              </a:rPr>
              <a:t> Do not overload the systems.  It is ok to use ~6 nodes in period of low activities but when it gets busy, limit yourself to only 2-3 nodes if absolutely necessary.</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buFontTx/>
              <a:buChar char="-"/>
            </a:pPr>
            <a:r>
              <a:rPr lang="en-US" sz="2400" dirty="0">
                <a:solidFill>
                  <a:srgbClr val="000000"/>
                </a:solidFill>
              </a:rPr>
              <a:t> Always keep track of your jobs. Don’t let things running unattended for months.</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buFontTx/>
              <a:buChar char="-"/>
            </a:pPr>
            <a:r>
              <a:rPr lang="en-US" sz="2400" dirty="0">
                <a:solidFill>
                  <a:srgbClr val="000000"/>
                </a:solidFill>
              </a:rPr>
              <a:t> Use the queue system whenever you can.</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buFontTx/>
              <a:buChar char="-"/>
            </a:pPr>
            <a:r>
              <a:rPr lang="en-US" sz="2400" dirty="0">
                <a:solidFill>
                  <a:srgbClr val="000000"/>
                </a:solidFill>
              </a:rPr>
              <a:t> </a:t>
            </a:r>
            <a:r>
              <a:rPr lang="en-US" sz="2400" dirty="0">
                <a:solidFill>
                  <a:srgbClr val="FF0000"/>
                </a:solidFill>
              </a:rPr>
              <a:t>Do not run jobs on the Head node</a:t>
            </a:r>
            <a:r>
              <a:rPr lang="en-US" sz="2400" dirty="0">
                <a:solidFill>
                  <a:srgbClr val="000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Remote Access</a:t>
            </a:r>
          </a:p>
        </p:txBody>
      </p:sp>
      <p:sp>
        <p:nvSpPr>
          <p:cNvPr id="73731" name="Rectangle 3"/>
          <p:cNvSpPr>
            <a:spLocks noGrp="1" noChangeArrowheads="1"/>
          </p:cNvSpPr>
          <p:nvPr>
            <p:ph type="body" idx="1"/>
          </p:nvPr>
        </p:nvSpPr>
        <p:spPr>
          <a:xfrm>
            <a:off x="685800" y="1524000"/>
            <a:ext cx="7772400" cy="609600"/>
          </a:xfrm>
        </p:spPr>
        <p:txBody>
          <a:bodyPr/>
          <a:lstStyle/>
          <a:p>
            <a:pPr>
              <a:buFontTx/>
              <a:buNone/>
            </a:pPr>
            <a:r>
              <a:rPr lang="en-US"/>
              <a:t>-  Via SSH or Web Interface</a:t>
            </a:r>
          </a:p>
        </p:txBody>
      </p:sp>
      <p:pic>
        <p:nvPicPr>
          <p:cNvPr id="73732" name="Picture 4" descr="Picture 1"/>
          <p:cNvPicPr>
            <a:picLocks noChangeAspect="1" noChangeArrowheads="1"/>
          </p:cNvPicPr>
          <p:nvPr/>
        </p:nvPicPr>
        <p:blipFill>
          <a:blip r:embed="rId3"/>
          <a:srcRect/>
          <a:stretch>
            <a:fillRect/>
          </a:stretch>
        </p:blipFill>
        <p:spPr bwMode="auto">
          <a:xfrm>
            <a:off x="1143000" y="2897188"/>
            <a:ext cx="6781800" cy="3427412"/>
          </a:xfrm>
          <a:prstGeom prst="rect">
            <a:avLst/>
          </a:prstGeom>
          <a:noFill/>
          <a:ln w="9525">
            <a:solidFill>
              <a:schemeClr val="tx1"/>
            </a:solidFill>
            <a:miter lim="800000"/>
            <a:headEnd/>
            <a:tailEnd/>
          </a:ln>
        </p:spPr>
      </p:pic>
      <p:sp>
        <p:nvSpPr>
          <p:cNvPr id="73733" name="Text Box 5"/>
          <p:cNvSpPr txBox="1">
            <a:spLocks noChangeArrowheads="1"/>
          </p:cNvSpPr>
          <p:nvPr/>
        </p:nvSpPr>
        <p:spPr bwMode="auto">
          <a:xfrm>
            <a:off x="1600200" y="2052638"/>
            <a:ext cx="4965700" cy="64135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buFontTx/>
              <a:buChar char="-"/>
            </a:pPr>
            <a:r>
              <a:rPr lang="en-US" dirty="0">
                <a:solidFill>
                  <a:srgbClr val="000000"/>
                </a:solidFill>
              </a:rPr>
              <a:t> </a:t>
            </a:r>
            <a:r>
              <a:rPr lang="en-US" dirty="0" err="1">
                <a:solidFill>
                  <a:srgbClr val="000000"/>
                </a:solidFill>
              </a:rPr>
              <a:t>ssh</a:t>
            </a:r>
            <a:r>
              <a:rPr lang="en-US" dirty="0">
                <a:solidFill>
                  <a:srgbClr val="000000"/>
                </a:solidFill>
              </a:rPr>
              <a:t> your_name@bbcxsrv1.biotech.uconn.edu</a:t>
            </a:r>
          </a:p>
          <a:p>
            <a:pPr defTabSz="914400" eaLnBrk="0" fontAlgn="base" hangingPunct="0">
              <a:spcBef>
                <a:spcPct val="0"/>
              </a:spcBef>
              <a:spcAft>
                <a:spcPct val="0"/>
              </a:spcAft>
              <a:buFontTx/>
              <a:buChar char="-"/>
            </a:pPr>
            <a:r>
              <a:rPr lang="en-US" dirty="0">
                <a:solidFill>
                  <a:srgbClr val="000000"/>
                </a:solidFill>
              </a:rPr>
              <a:t> </a:t>
            </a:r>
            <a:r>
              <a:rPr lang="en-US" dirty="0">
                <a:solidFill>
                  <a:srgbClr val="000000"/>
                </a:solidFill>
                <a:hlinkClick r:id="rId4"/>
              </a:rPr>
              <a:t>http://www.biotech.uconn.edu/bf/</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124200" y="685800"/>
            <a:ext cx="2690813"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rPr>
              <a:t>Useful Commands</a:t>
            </a:r>
          </a:p>
        </p:txBody>
      </p:sp>
      <p:sp>
        <p:nvSpPr>
          <p:cNvPr id="75779" name="Text Box 3"/>
          <p:cNvSpPr txBox="1">
            <a:spLocks noChangeArrowheads="1"/>
          </p:cNvSpPr>
          <p:nvPr/>
        </p:nvSpPr>
        <p:spPr bwMode="auto">
          <a:xfrm>
            <a:off x="762000" y="1143000"/>
            <a:ext cx="7315200" cy="33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a:solidFill>
                  <a:srgbClr val="000000"/>
                </a:solidFill>
              </a:rPr>
              <a:t>(Help page available at : </a:t>
            </a:r>
            <a:r>
              <a:rPr lang="en-US" sz="1600">
                <a:solidFill>
                  <a:srgbClr val="000000"/>
                </a:solidFill>
                <a:hlinkClick r:id="rId3"/>
              </a:rPr>
              <a:t>http://137.99.46.188/wiki/index.php/Main_Page</a:t>
            </a:r>
            <a:r>
              <a:rPr lang="en-US" sz="1600">
                <a:solidFill>
                  <a:srgbClr val="000000"/>
                </a:solidFill>
              </a:rPr>
              <a:t>)</a:t>
            </a:r>
          </a:p>
        </p:txBody>
      </p:sp>
      <p:sp>
        <p:nvSpPr>
          <p:cNvPr id="75780" name="Text Box 4"/>
          <p:cNvSpPr txBox="1">
            <a:spLocks noChangeArrowheads="1"/>
          </p:cNvSpPr>
          <p:nvPr/>
        </p:nvSpPr>
        <p:spPr bwMode="auto">
          <a:xfrm>
            <a:off x="822325" y="1800225"/>
            <a:ext cx="8093075" cy="341632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dirty="0" err="1">
                <a:solidFill>
                  <a:srgbClr val="000000"/>
                </a:solidFill>
                <a:latin typeface="Courier"/>
                <a:cs typeface="Courier"/>
              </a:rPr>
              <a:t>qstat</a:t>
            </a:r>
            <a:r>
              <a:rPr lang="en-US" sz="2400" dirty="0">
                <a:solidFill>
                  <a:srgbClr val="000000"/>
                </a:solidFill>
                <a:latin typeface="Courier"/>
                <a:cs typeface="Courier"/>
              </a:rPr>
              <a:t> </a:t>
            </a:r>
            <a:r>
              <a:rPr lang="en-US" sz="2400" dirty="0">
                <a:solidFill>
                  <a:srgbClr val="000000"/>
                </a:solidFill>
              </a:rPr>
              <a:t>: Shows the current status of the available Grid Engine queues and the jobs associated with the queues.</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pPr>
            <a:r>
              <a:rPr lang="en-US" sz="2400" dirty="0" err="1">
                <a:solidFill>
                  <a:srgbClr val="000000"/>
                </a:solidFill>
                <a:latin typeface="Courier"/>
                <a:cs typeface="Courier"/>
              </a:rPr>
              <a:t>ls</a:t>
            </a:r>
            <a:r>
              <a:rPr lang="en-US" sz="2400" dirty="0">
                <a:solidFill>
                  <a:srgbClr val="000000"/>
                </a:solidFill>
                <a:latin typeface="Courier"/>
                <a:cs typeface="Courier"/>
              </a:rPr>
              <a:t> </a:t>
            </a:r>
            <a:r>
              <a:rPr lang="en-US" sz="2400" b="1" dirty="0">
                <a:solidFill>
                  <a:srgbClr val="000000"/>
                </a:solidFill>
              </a:rPr>
              <a:t>: </a:t>
            </a:r>
            <a:r>
              <a:rPr lang="en-US" sz="2400" dirty="0">
                <a:solidFill>
                  <a:srgbClr val="000000"/>
                </a:solidFill>
              </a:rPr>
              <a:t>List directory contents</a:t>
            </a:r>
          </a:p>
          <a:p>
            <a:pPr defTabSz="914400" eaLnBrk="0" fontAlgn="base" hangingPunct="0">
              <a:spcBef>
                <a:spcPct val="0"/>
              </a:spcBef>
              <a:spcAft>
                <a:spcPct val="0"/>
              </a:spcAft>
              <a:buFontTx/>
              <a:buChar char="-"/>
            </a:pPr>
            <a:endParaRPr lang="en-US" sz="2400" dirty="0">
              <a:solidFill>
                <a:srgbClr val="000000"/>
              </a:solidFill>
            </a:endParaRPr>
          </a:p>
          <a:p>
            <a:pPr defTabSz="914400" eaLnBrk="0" fontAlgn="base" hangingPunct="0">
              <a:spcBef>
                <a:spcPct val="0"/>
              </a:spcBef>
              <a:spcAft>
                <a:spcPct val="0"/>
              </a:spcAft>
            </a:pPr>
            <a:r>
              <a:rPr lang="en-US" sz="2400" dirty="0" err="1">
                <a:solidFill>
                  <a:srgbClr val="000000"/>
                </a:solidFill>
                <a:latin typeface="Courier"/>
                <a:cs typeface="Courier"/>
              </a:rPr>
              <a:t>ps</a:t>
            </a:r>
            <a:r>
              <a:rPr lang="en-US" sz="2400" dirty="0">
                <a:solidFill>
                  <a:srgbClr val="000000"/>
                </a:solidFill>
                <a:latin typeface="Courier"/>
                <a:cs typeface="Courier"/>
              </a:rPr>
              <a:t> </a:t>
            </a:r>
            <a:r>
              <a:rPr lang="en-US" sz="2400" b="1" dirty="0">
                <a:solidFill>
                  <a:srgbClr val="000000"/>
                </a:solidFill>
              </a:rPr>
              <a:t>: </a:t>
            </a:r>
            <a:r>
              <a:rPr lang="en-US" sz="2400" dirty="0">
                <a:solidFill>
                  <a:srgbClr val="000000"/>
                </a:solidFill>
              </a:rPr>
              <a:t>Display the process status. Allow to get process ID.  </a:t>
            </a:r>
          </a:p>
          <a:p>
            <a:pPr lvl="3" defTabSz="914400" eaLnBrk="0" fontAlgn="base" hangingPunct="0">
              <a:spcBef>
                <a:spcPct val="0"/>
              </a:spcBef>
              <a:spcAft>
                <a:spcPct val="0"/>
              </a:spcAft>
              <a:buFontTx/>
              <a:buChar char="-"/>
            </a:pPr>
            <a:r>
              <a:rPr lang="en-US" sz="2400" dirty="0" err="1">
                <a:solidFill>
                  <a:srgbClr val="000000"/>
                </a:solidFill>
              </a:rPr>
              <a:t>ps</a:t>
            </a:r>
            <a:r>
              <a:rPr lang="en-US" sz="2400" dirty="0">
                <a:solidFill>
                  <a:srgbClr val="000000"/>
                </a:solidFill>
              </a:rPr>
              <a:t> </a:t>
            </a:r>
            <a:r>
              <a:rPr lang="en-US" sz="2400" dirty="0" err="1">
                <a:solidFill>
                  <a:srgbClr val="000000"/>
                </a:solidFill>
              </a:rPr>
              <a:t>ux</a:t>
            </a:r>
            <a:r>
              <a:rPr lang="en-US" sz="2400" dirty="0">
                <a:solidFill>
                  <a:srgbClr val="000000"/>
                </a:solidFill>
              </a:rPr>
              <a:t> : Displays your process only</a:t>
            </a:r>
          </a:p>
          <a:p>
            <a:pPr lvl="3" defTabSz="914400" eaLnBrk="0" fontAlgn="base" hangingPunct="0">
              <a:spcBef>
                <a:spcPct val="0"/>
              </a:spcBef>
              <a:spcAft>
                <a:spcPct val="0"/>
              </a:spcAft>
              <a:buFontTx/>
              <a:buChar char="-"/>
            </a:pPr>
            <a:r>
              <a:rPr lang="en-US" sz="2400" dirty="0" err="1">
                <a:solidFill>
                  <a:srgbClr val="000000"/>
                </a:solidFill>
              </a:rPr>
              <a:t>ps</a:t>
            </a:r>
            <a:r>
              <a:rPr lang="en-US" sz="2400" dirty="0">
                <a:solidFill>
                  <a:srgbClr val="000000"/>
                </a:solidFill>
              </a:rPr>
              <a:t> aux : displays all the process running on the node</a:t>
            </a:r>
          </a:p>
        </p:txBody>
      </p:sp>
      <p:sp>
        <p:nvSpPr>
          <p:cNvPr id="75781" name="Text Box 5"/>
          <p:cNvSpPr txBox="1">
            <a:spLocks noChangeArrowheads="1"/>
          </p:cNvSpPr>
          <p:nvPr/>
        </p:nvSpPr>
        <p:spPr bwMode="auto">
          <a:xfrm>
            <a:off x="838200" y="5562600"/>
            <a:ext cx="7924800" cy="830997"/>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2400" dirty="0" smtClean="0">
                <a:solidFill>
                  <a:srgbClr val="000000"/>
                </a:solidFill>
                <a:latin typeface="Courier"/>
                <a:cs typeface="Courier"/>
              </a:rPr>
              <a:t>du </a:t>
            </a:r>
            <a:r>
              <a:rPr lang="en-US" sz="2400" dirty="0">
                <a:solidFill>
                  <a:srgbClr val="000000"/>
                </a:solidFill>
              </a:rPr>
              <a:t>: display disk usage statistics. Use </a:t>
            </a:r>
            <a:r>
              <a:rPr lang="en-US" sz="2400" dirty="0">
                <a:solidFill>
                  <a:srgbClr val="000000"/>
                </a:solidFill>
                <a:latin typeface="Courier"/>
                <a:cs typeface="Courier"/>
              </a:rPr>
              <a:t>du </a:t>
            </a:r>
            <a:r>
              <a:rPr lang="en-US" sz="2400" dirty="0" err="1">
                <a:solidFill>
                  <a:srgbClr val="000000"/>
                </a:solidFill>
                <a:latin typeface="Courier"/>
                <a:cs typeface="Courier"/>
              </a:rPr>
              <a:t>-h</a:t>
            </a:r>
            <a:r>
              <a:rPr lang="en-US" sz="2400" dirty="0">
                <a:solidFill>
                  <a:srgbClr val="000000"/>
                </a:solidFill>
                <a:latin typeface="Courier"/>
                <a:cs typeface="Courier"/>
              </a:rPr>
              <a:t> </a:t>
            </a:r>
            <a:r>
              <a:rPr lang="en-US" sz="2400" dirty="0">
                <a:solidFill>
                  <a:srgbClr val="000000"/>
                </a:solidFill>
              </a:rPr>
              <a:t>for a readable output (</a:t>
            </a:r>
            <a:r>
              <a:rPr lang="en-US" sz="2400" dirty="0" err="1">
                <a:solidFill>
                  <a:srgbClr val="000000"/>
                </a:solidFill>
                <a:latin typeface="Courier"/>
                <a:cs typeface="Courier"/>
              </a:rPr>
              <a:t>df</a:t>
            </a:r>
            <a:r>
              <a:rPr lang="en-US" sz="2400" dirty="0">
                <a:solidFill>
                  <a:srgbClr val="000000"/>
                </a:solidFill>
                <a:latin typeface="Courier"/>
                <a:cs typeface="Courier"/>
              </a:rPr>
              <a:t> </a:t>
            </a:r>
            <a:r>
              <a:rPr lang="en-US" sz="2400" dirty="0">
                <a:solidFill>
                  <a:srgbClr val="000000"/>
                </a:solidFill>
              </a:rPr>
              <a:t>for disk space)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276</TotalTime>
  <Words>3297</Words>
  <Application>Microsoft Macintosh PowerPoint</Application>
  <PresentationFormat>On-screen Show (4:3)</PresentationFormat>
  <Paragraphs>372</Paragraphs>
  <Slides>51</Slides>
  <Notes>38</Notes>
  <HiddenSlides>0</HiddenSlides>
  <MMClips>0</MMClips>
  <ScaleCrop>false</ScaleCrop>
  <HeadingPairs>
    <vt:vector size="6" baseType="variant">
      <vt:variant>
        <vt:lpstr>Design Template</vt:lpstr>
      </vt:variant>
      <vt:variant>
        <vt:i4>5</vt:i4>
      </vt:variant>
      <vt:variant>
        <vt:lpstr>Embedded OLE Servers</vt:lpstr>
      </vt:variant>
      <vt:variant>
        <vt:i4>1</vt:i4>
      </vt:variant>
      <vt:variant>
        <vt:lpstr>Slide Titles</vt:lpstr>
      </vt:variant>
      <vt:variant>
        <vt:i4>51</vt:i4>
      </vt:variant>
    </vt:vector>
  </HeadingPairs>
  <TitlesOfParts>
    <vt:vector size="57" baseType="lpstr">
      <vt:lpstr>Office Theme</vt:lpstr>
      <vt:lpstr>1_Default Design</vt:lpstr>
      <vt:lpstr>Blank Presentation</vt:lpstr>
      <vt:lpstr>Default Design</vt:lpstr>
      <vt:lpstr>2_Default Design</vt:lpstr>
      <vt:lpstr>Microsoft Photo Editor 3.0 Photo</vt:lpstr>
      <vt:lpstr>MCB 5472</vt:lpstr>
      <vt:lpstr>Old exercises: </vt:lpstr>
      <vt:lpstr>Old Assignments: </vt:lpstr>
      <vt:lpstr>Slide 4</vt:lpstr>
      <vt:lpstr>Slide 5</vt:lpstr>
      <vt:lpstr>Slide 6</vt:lpstr>
      <vt:lpstr>Basic Rules</vt:lpstr>
      <vt:lpstr>Remote Access</vt:lpstr>
      <vt:lpstr>Slide 9</vt:lpstr>
      <vt:lpstr>Slide 10</vt:lpstr>
      <vt:lpstr>The queue system</vt:lpstr>
      <vt:lpstr>How to submit a job using qsub?</vt:lpstr>
      <vt:lpstr>Things to be cautious :</vt:lpstr>
      <vt:lpstr>Tricks that I have learned</vt:lpstr>
      <vt:lpstr>the gradualist point of view</vt:lpstr>
      <vt:lpstr>selection versus drift  </vt:lpstr>
      <vt:lpstr>s=0</vt:lpstr>
      <vt:lpstr>s&gt;0</vt:lpstr>
      <vt:lpstr>Slide 19</vt:lpstr>
      <vt:lpstr>Positive selection</vt:lpstr>
      <vt:lpstr>Advantageous allele</vt:lpstr>
      <vt:lpstr>Negative selection</vt:lpstr>
      <vt:lpstr>Deleterious allele</vt:lpstr>
      <vt:lpstr>Neutral mutations</vt:lpstr>
      <vt:lpstr>Types of Mutation-Substitution</vt:lpstr>
      <vt:lpstr>Genetic Code – Note degeneracy of 1st vs 2nd vs 3rd position sites</vt:lpstr>
      <vt:lpstr>Genetic Code</vt:lpstr>
      <vt:lpstr>Genetic Code</vt:lpstr>
      <vt:lpstr>Measuring Selection on Genes</vt:lpstr>
      <vt:lpstr>Counting #s/#a</vt:lpstr>
      <vt:lpstr>dambe </vt:lpstr>
      <vt:lpstr>dambe (cont)</vt:lpstr>
      <vt:lpstr>aa based nucleotide alignments (cont) </vt:lpstr>
      <vt:lpstr>PAML (codeml) the basic model </vt:lpstr>
      <vt:lpstr>sites versus branches</vt:lpstr>
      <vt:lpstr>Sites model(s) </vt:lpstr>
      <vt:lpstr>sites model in MrBayes</vt:lpstr>
      <vt:lpstr>Slide 38</vt:lpstr>
      <vt:lpstr>Slide 39</vt:lpstr>
      <vt:lpstr>where to get help </vt:lpstr>
      <vt:lpstr>hy-phy</vt:lpstr>
      <vt:lpstr>Slide 42</vt:lpstr>
      <vt:lpstr>Hy-Phy  - Hypothesis Testing using Phylogenies.  </vt:lpstr>
      <vt:lpstr>Example testing for dN/dS in two partitions of the data -- John’s dataset</vt:lpstr>
      <vt:lpstr>Example testing for dN/dS in two partitions of the data -- John’s dataset</vt:lpstr>
      <vt:lpstr>Example testing for dN/dS in two partitions of the data -- John’s dataset</vt:lpstr>
      <vt:lpstr>Example testing for dN/dS in two partitions of the data -- John’s dataset</vt:lpstr>
      <vt:lpstr>Example testing for dN/dS in two partitions of the data -- John’s dataset</vt:lpstr>
      <vt:lpstr>Example testing for dN/dS in two partitions of the data -- John’s dataset</vt:lpstr>
      <vt:lpstr>Example testing for dN/dS in two partitions of the data -- John’s dataset</vt:lpstr>
      <vt:lpstr>Example testing for dN/dS in two partitions of the data -- John’s dataset</vt:lpstr>
    </vt:vector>
  </TitlesOfParts>
  <Manager/>
  <Company>University of CT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5472</dc:title>
  <dc:subject/>
  <dc:creator>J. Peter Gogarten</dc:creator>
  <cp:keywords/>
  <dc:description/>
  <cp:lastModifiedBy>J. Peter Gogarten</cp:lastModifiedBy>
  <cp:revision>4</cp:revision>
  <dcterms:created xsi:type="dcterms:W3CDTF">2010-03-28T22:37:02Z</dcterms:created>
  <dcterms:modified xsi:type="dcterms:W3CDTF">2010-03-29T03:13:28Z</dcterms:modified>
  <cp:category/>
</cp:coreProperties>
</file>