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slideLayouts/slideLayout1.xml" ContentType="application/vnd.openxmlformats-officedocument.presentationml.slideLayou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5" r:id="rId3"/>
    <p:sldMasterId id="2147483669" r:id="rId4"/>
    <p:sldMasterId id="2147483673" r:id="rId5"/>
  </p:sldMasterIdLst>
  <p:notesMasterIdLst>
    <p:notesMasterId r:id="rId63"/>
  </p:notesMasterIdLst>
  <p:sldIdLst>
    <p:sldId id="258" r:id="rId6"/>
    <p:sldId id="257" r:id="rId7"/>
    <p:sldId id="308" r:id="rId8"/>
    <p:sldId id="309" r:id="rId9"/>
    <p:sldId id="312" r:id="rId10"/>
    <p:sldId id="314" r:id="rId11"/>
    <p:sldId id="313" r:id="rId12"/>
    <p:sldId id="294" r:id="rId13"/>
    <p:sldId id="295" r:id="rId14"/>
    <p:sldId id="310" r:id="rId15"/>
    <p:sldId id="32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296" r:id="rId50"/>
    <p:sldId id="311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pgogarten:perl:test:my_summary_tabl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pgogarten:perl:test:my_summary_tabl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pgogarten:perl:test:my_summary_tab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my_summary_table2!$B$1</c:f>
              <c:strCache>
                <c:ptCount val="1"/>
                <c:pt idx="0">
                  <c:v>number of different nmers encountered</c:v>
                </c:pt>
              </c:strCache>
            </c:strRef>
          </c:tx>
          <c:spPr>
            <a:ln w="28575">
              <a:noFill/>
            </a:ln>
          </c:spPr>
          <c:xVal>
            <c:numRef>
              <c:f>my_summary_table2!$A$2:$A$27</c:f>
              <c:numCache>
                <c:formatCode>General</c:formatCode>
                <c:ptCount val="26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</c:numCache>
            </c:numRef>
          </c:xVal>
          <c:yVal>
            <c:numRef>
              <c:f>my_summary_table2!$B$2:$B$27</c:f>
              <c:numCache>
                <c:formatCode>General</c:formatCode>
                <c:ptCount val="26"/>
                <c:pt idx="0">
                  <c:v>256.0</c:v>
                </c:pt>
                <c:pt idx="1">
                  <c:v>1024.0</c:v>
                </c:pt>
                <c:pt idx="2">
                  <c:v>4096.0</c:v>
                </c:pt>
                <c:pt idx="3">
                  <c:v>16382.0</c:v>
                </c:pt>
                <c:pt idx="4">
                  <c:v>64763.0</c:v>
                </c:pt>
                <c:pt idx="5">
                  <c:v>231630.0</c:v>
                </c:pt>
                <c:pt idx="6">
                  <c:v>658939.0</c:v>
                </c:pt>
                <c:pt idx="7">
                  <c:v>1.413378E6</c:v>
                </c:pt>
                <c:pt idx="8">
                  <c:v>2.320575E6</c:v>
                </c:pt>
                <c:pt idx="9">
                  <c:v>3.074218E6</c:v>
                </c:pt>
                <c:pt idx="10">
                  <c:v>3.530749E6</c:v>
                </c:pt>
                <c:pt idx="11">
                  <c:v>3.747302E6</c:v>
                </c:pt>
                <c:pt idx="12">
                  <c:v>3.834572E6</c:v>
                </c:pt>
                <c:pt idx="13">
                  <c:v>3.867548E6</c:v>
                </c:pt>
                <c:pt idx="14">
                  <c:v>3.880168E6</c:v>
                </c:pt>
                <c:pt idx="15">
                  <c:v>3.885656E6</c:v>
                </c:pt>
                <c:pt idx="16">
                  <c:v>3.888658E6</c:v>
                </c:pt>
                <c:pt idx="17">
                  <c:v>3.890824E6</c:v>
                </c:pt>
                <c:pt idx="18">
                  <c:v>3.892602E6</c:v>
                </c:pt>
                <c:pt idx="19">
                  <c:v>3.894224E6</c:v>
                </c:pt>
                <c:pt idx="20">
                  <c:v>3.895763E6</c:v>
                </c:pt>
                <c:pt idx="21">
                  <c:v>3.897244E6</c:v>
                </c:pt>
                <c:pt idx="22">
                  <c:v>3.898669E6</c:v>
                </c:pt>
                <c:pt idx="23">
                  <c:v>3.900062E6</c:v>
                </c:pt>
                <c:pt idx="24">
                  <c:v>3.901426E6</c:v>
                </c:pt>
                <c:pt idx="25">
                  <c:v>3.902774E6</c:v>
                </c:pt>
              </c:numCache>
            </c:numRef>
          </c:yVal>
        </c:ser>
        <c:ser>
          <c:idx val="1"/>
          <c:order val="1"/>
          <c:tx>
            <c:strRef>
              <c:f>my_summary_table2!$C$1</c:f>
              <c:strCache>
                <c:ptCount val="1"/>
                <c:pt idx="0">
                  <c:v>number of different nmers possible</c:v>
                </c:pt>
              </c:strCache>
            </c:strRef>
          </c:tx>
          <c:spPr>
            <a:ln w="28575">
              <a:noFill/>
            </a:ln>
          </c:spPr>
          <c:xVal>
            <c:numRef>
              <c:f>my_summary_table2!$A$2:$A$27</c:f>
              <c:numCache>
                <c:formatCode>General</c:formatCode>
                <c:ptCount val="26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</c:numCache>
            </c:numRef>
          </c:xVal>
          <c:yVal>
            <c:numRef>
              <c:f>my_summary_table2!$C$2:$C$27</c:f>
              <c:numCache>
                <c:formatCode>General</c:formatCode>
                <c:ptCount val="26"/>
                <c:pt idx="0">
                  <c:v>256.0</c:v>
                </c:pt>
                <c:pt idx="1">
                  <c:v>1024.0</c:v>
                </c:pt>
                <c:pt idx="2">
                  <c:v>4096.0</c:v>
                </c:pt>
                <c:pt idx="3">
                  <c:v>16384.0</c:v>
                </c:pt>
                <c:pt idx="4">
                  <c:v>65536.0</c:v>
                </c:pt>
                <c:pt idx="5">
                  <c:v>262144.0</c:v>
                </c:pt>
                <c:pt idx="6">
                  <c:v>1.048576E6</c:v>
                </c:pt>
                <c:pt idx="7">
                  <c:v>4.194304E6</c:v>
                </c:pt>
                <c:pt idx="8">
                  <c:v>1.6777216E7</c:v>
                </c:pt>
                <c:pt idx="9">
                  <c:v>6.7108864E7</c:v>
                </c:pt>
                <c:pt idx="10">
                  <c:v>2.68435456E8</c:v>
                </c:pt>
                <c:pt idx="11">
                  <c:v>1.073741824E9</c:v>
                </c:pt>
                <c:pt idx="12">
                  <c:v>4.294967296E9</c:v>
                </c:pt>
                <c:pt idx="13">
                  <c:v>1.7179869184E10</c:v>
                </c:pt>
                <c:pt idx="14">
                  <c:v>6.8719476736E10</c:v>
                </c:pt>
                <c:pt idx="15">
                  <c:v>2.74877906944E11</c:v>
                </c:pt>
                <c:pt idx="16">
                  <c:v>1.099511627776E12</c:v>
                </c:pt>
                <c:pt idx="17">
                  <c:v>4.398046511104E12</c:v>
                </c:pt>
                <c:pt idx="18">
                  <c:v>1.7592186044416E13</c:v>
                </c:pt>
                <c:pt idx="19">
                  <c:v>7.0368744177664E13</c:v>
                </c:pt>
                <c:pt idx="20">
                  <c:v>2.81474976710656E14</c:v>
                </c:pt>
                <c:pt idx="21" formatCode="0.00E+00">
                  <c:v>1.12589990684262E15</c:v>
                </c:pt>
                <c:pt idx="22" formatCode="0.00E+00">
                  <c:v>4.5035996273705E15</c:v>
                </c:pt>
                <c:pt idx="23" formatCode="0.00E+00">
                  <c:v>1.8014398509482E16</c:v>
                </c:pt>
                <c:pt idx="24" formatCode="0.00E+00">
                  <c:v>7.2057594037928E16</c:v>
                </c:pt>
                <c:pt idx="25" formatCode="0.00E+00">
                  <c:v>2.88230376151712E17</c:v>
                </c:pt>
              </c:numCache>
            </c:numRef>
          </c:yVal>
        </c:ser>
        <c:axId val="507377432"/>
        <c:axId val="569463176"/>
      </c:scatterChart>
      <c:valAx>
        <c:axId val="507377432"/>
        <c:scaling>
          <c:orientation val="minMax"/>
        </c:scaling>
        <c:axPos val="b"/>
        <c:numFmt formatCode="General" sourceLinked="1"/>
        <c:tickLblPos val="nextTo"/>
        <c:crossAx val="569463176"/>
        <c:crosses val="autoZero"/>
        <c:crossBetween val="midCat"/>
      </c:valAx>
      <c:valAx>
        <c:axId val="569463176"/>
        <c:scaling>
          <c:orientation val="minMax"/>
          <c:max val="5.0E6"/>
        </c:scaling>
        <c:axPos val="l"/>
        <c:majorGridlines/>
        <c:numFmt formatCode="General" sourceLinked="1"/>
        <c:tickLblPos val="nextTo"/>
        <c:crossAx val="507377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211101354561"/>
          <c:y val="0.461607402577862"/>
          <c:w val="0.326920065064993"/>
          <c:h val="0.214789441128776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2"/>
          <c:order val="2"/>
          <c:tx>
            <c:strRef>
              <c:f>my_summary_table2!$B$1</c:f>
            </c:strRef>
          </c:tx>
          <c:spPr>
            <a:ln w="28575">
              <a:noFill/>
            </a:ln>
          </c:spPr>
          <c:xVal>
            <c:numRef>
              <c:f>my_summary_table2!$A$2:$A$27</c:f>
            </c:numRef>
          </c:xVal>
          <c:yVal>
            <c:numRef>
              <c:f>my_summary_table2!$B$2:$B$27</c:f>
            </c:numRef>
          </c:yVal>
        </c:ser>
        <c:ser>
          <c:idx val="3"/>
          <c:order val="3"/>
          <c:tx>
            <c:strRef>
              <c:f>my_summary_table2!$C$1</c:f>
            </c:strRef>
          </c:tx>
          <c:spPr>
            <a:ln w="28575">
              <a:noFill/>
            </a:ln>
          </c:spPr>
          <c:xVal>
            <c:numRef>
              <c:f>my_summary_table2!$A$2:$A$27</c:f>
            </c:numRef>
          </c:xVal>
          <c:yVal>
            <c:numRef>
              <c:f>my_summary_table2!$C$2:$C$27</c:f>
            </c:numRef>
          </c:yVal>
        </c:ser>
        <c:ser>
          <c:idx val="0"/>
          <c:order val="0"/>
          <c:tx>
            <c:strRef>
              <c:f>'[my_summary_table.xls]my_summary_table2'!$B$1</c:f>
              <c:strCache>
                <c:ptCount val="1"/>
                <c:pt idx="0">
                  <c:v>number of different nmers encountered</c:v>
                </c:pt>
              </c:strCache>
            </c:strRef>
          </c:tx>
          <c:spPr>
            <a:ln w="28575">
              <a:noFill/>
            </a:ln>
          </c:spPr>
          <c:xVal>
            <c:numRef>
              <c:f>'[my_summary_table.xls]my_summary_table2'!$A$2:$A$27</c:f>
              <c:numCache>
                <c:formatCode>General</c:formatCode>
                <c:ptCount val="26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</c:numCache>
            </c:numRef>
          </c:xVal>
          <c:yVal>
            <c:numRef>
              <c:f>'[my_summary_table.xls]my_summary_table2'!$B$2:$B$27</c:f>
              <c:numCache>
                <c:formatCode>General</c:formatCode>
                <c:ptCount val="26"/>
                <c:pt idx="0">
                  <c:v>256.0</c:v>
                </c:pt>
                <c:pt idx="1">
                  <c:v>1024.0</c:v>
                </c:pt>
                <c:pt idx="2">
                  <c:v>4096.0</c:v>
                </c:pt>
                <c:pt idx="3">
                  <c:v>16382.0</c:v>
                </c:pt>
                <c:pt idx="4">
                  <c:v>64763.0</c:v>
                </c:pt>
                <c:pt idx="5">
                  <c:v>231630.0</c:v>
                </c:pt>
                <c:pt idx="6">
                  <c:v>658939.0</c:v>
                </c:pt>
                <c:pt idx="7">
                  <c:v>1.413378E6</c:v>
                </c:pt>
                <c:pt idx="8">
                  <c:v>2.320575E6</c:v>
                </c:pt>
                <c:pt idx="9">
                  <c:v>3.074218E6</c:v>
                </c:pt>
                <c:pt idx="10">
                  <c:v>3.530749E6</c:v>
                </c:pt>
                <c:pt idx="11">
                  <c:v>3.747302E6</c:v>
                </c:pt>
                <c:pt idx="12">
                  <c:v>3.834572E6</c:v>
                </c:pt>
                <c:pt idx="13">
                  <c:v>3.867548E6</c:v>
                </c:pt>
                <c:pt idx="14">
                  <c:v>3.880168E6</c:v>
                </c:pt>
                <c:pt idx="15">
                  <c:v>3.885656E6</c:v>
                </c:pt>
                <c:pt idx="16">
                  <c:v>3.888658E6</c:v>
                </c:pt>
                <c:pt idx="17">
                  <c:v>3.890824E6</c:v>
                </c:pt>
                <c:pt idx="18">
                  <c:v>3.892602E6</c:v>
                </c:pt>
                <c:pt idx="19">
                  <c:v>3.894224E6</c:v>
                </c:pt>
                <c:pt idx="20">
                  <c:v>3.895763E6</c:v>
                </c:pt>
                <c:pt idx="21">
                  <c:v>3.897244E6</c:v>
                </c:pt>
                <c:pt idx="22">
                  <c:v>3.898669E6</c:v>
                </c:pt>
                <c:pt idx="23">
                  <c:v>3.900062E6</c:v>
                </c:pt>
                <c:pt idx="24">
                  <c:v>3.901426E6</c:v>
                </c:pt>
                <c:pt idx="25">
                  <c:v>3.902774E6</c:v>
                </c:pt>
              </c:numCache>
            </c:numRef>
          </c:yVal>
        </c:ser>
        <c:ser>
          <c:idx val="1"/>
          <c:order val="1"/>
          <c:tx>
            <c:strRef>
              <c:f>'[my_summary_table.xls]my_summary_table2'!$C$1</c:f>
              <c:strCache>
                <c:ptCount val="1"/>
                <c:pt idx="0">
                  <c:v>number of different nmers possible</c:v>
                </c:pt>
              </c:strCache>
            </c:strRef>
          </c:tx>
          <c:spPr>
            <a:ln w="28575">
              <a:noFill/>
            </a:ln>
          </c:spPr>
          <c:xVal>
            <c:numRef>
              <c:f>'[my_summary_table.xls]my_summary_table2'!$A$2:$A$27</c:f>
              <c:numCache>
                <c:formatCode>General</c:formatCode>
                <c:ptCount val="26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</c:numCache>
            </c:numRef>
          </c:xVal>
          <c:yVal>
            <c:numRef>
              <c:f>'[my_summary_table.xls]my_summary_table2'!$C$2:$C$27</c:f>
              <c:numCache>
                <c:formatCode>General</c:formatCode>
                <c:ptCount val="26"/>
                <c:pt idx="0">
                  <c:v>256.0</c:v>
                </c:pt>
                <c:pt idx="1">
                  <c:v>1024.0</c:v>
                </c:pt>
                <c:pt idx="2">
                  <c:v>4096.0</c:v>
                </c:pt>
                <c:pt idx="3">
                  <c:v>16384.0</c:v>
                </c:pt>
                <c:pt idx="4">
                  <c:v>65536.0</c:v>
                </c:pt>
                <c:pt idx="5">
                  <c:v>262144.0</c:v>
                </c:pt>
                <c:pt idx="6">
                  <c:v>1.048576E6</c:v>
                </c:pt>
                <c:pt idx="7">
                  <c:v>4.194304E6</c:v>
                </c:pt>
                <c:pt idx="8">
                  <c:v>1.6777216E7</c:v>
                </c:pt>
                <c:pt idx="9">
                  <c:v>6.7108864E7</c:v>
                </c:pt>
                <c:pt idx="10">
                  <c:v>2.68435456E8</c:v>
                </c:pt>
                <c:pt idx="11">
                  <c:v>1.073741824E9</c:v>
                </c:pt>
                <c:pt idx="12">
                  <c:v>4.294967296E9</c:v>
                </c:pt>
                <c:pt idx="13">
                  <c:v>1.7179869184E10</c:v>
                </c:pt>
                <c:pt idx="14">
                  <c:v>6.8719476736E10</c:v>
                </c:pt>
                <c:pt idx="15">
                  <c:v>2.74877906944E11</c:v>
                </c:pt>
                <c:pt idx="16">
                  <c:v>1.099511627776E12</c:v>
                </c:pt>
                <c:pt idx="17">
                  <c:v>4.398046511104E12</c:v>
                </c:pt>
                <c:pt idx="18">
                  <c:v>1.7592186044416E13</c:v>
                </c:pt>
                <c:pt idx="19">
                  <c:v>7.0368744177664E13</c:v>
                </c:pt>
                <c:pt idx="20">
                  <c:v>2.81474976710656E14</c:v>
                </c:pt>
                <c:pt idx="21" formatCode="0.00E+00">
                  <c:v>1.12589990684262E15</c:v>
                </c:pt>
                <c:pt idx="22" formatCode="0.00E+00">
                  <c:v>4.5035996273705E15</c:v>
                </c:pt>
                <c:pt idx="23" formatCode="0.00E+00">
                  <c:v>1.8014398509482E16</c:v>
                </c:pt>
                <c:pt idx="24" formatCode="0.00E+00">
                  <c:v>7.2057594037928E16</c:v>
                </c:pt>
                <c:pt idx="25" formatCode="0.00E+00">
                  <c:v>2.88230376151712E17</c:v>
                </c:pt>
              </c:numCache>
            </c:numRef>
          </c:yVal>
        </c:ser>
        <c:axId val="569401192"/>
        <c:axId val="569614808"/>
      </c:scatterChart>
      <c:valAx>
        <c:axId val="569401192"/>
        <c:scaling>
          <c:orientation val="minMax"/>
        </c:scaling>
        <c:axPos val="b"/>
        <c:numFmt formatCode="General" sourceLinked="1"/>
        <c:tickLblPos val="nextTo"/>
        <c:crossAx val="569614808"/>
        <c:crosses val="autoZero"/>
        <c:crossBetween val="midCat"/>
      </c:valAx>
      <c:valAx>
        <c:axId val="569614808"/>
        <c:scaling>
          <c:logBase val="10.0"/>
          <c:orientation val="minMax"/>
          <c:max val="5.0E8"/>
          <c:min val="0.1"/>
        </c:scaling>
        <c:axPos val="l"/>
        <c:majorGridlines/>
        <c:numFmt formatCode="General" sourceLinked="1"/>
        <c:tickLblPos val="nextTo"/>
        <c:crossAx val="569401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211101354561"/>
          <c:y val="0.461607402577862"/>
          <c:w val="0.326920065064993"/>
          <c:h val="0.214789441128776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my_summary_table2!$D$1</c:f>
              <c:strCache>
                <c:ptCount val="1"/>
                <c:pt idx="0">
                  <c:v>percent possible nmers represented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my_summary_table2!$A$2:$A$37</c:f>
              <c:numCache>
                <c:formatCode>General</c:formatCode>
                <c:ptCount val="36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</c:numCache>
            </c:numRef>
          </c:xVal>
          <c:yVal>
            <c:numRef>
              <c:f>my_summary_table2!$D$2:$D$37</c:f>
              <c:numCache>
                <c:formatCode>General</c:formatCode>
                <c:ptCount val="3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99.98779296875</c:v>
                </c:pt>
                <c:pt idx="4">
                  <c:v>98.82049560546881</c:v>
                </c:pt>
                <c:pt idx="5">
                  <c:v>88.35983276367185</c:v>
                </c:pt>
                <c:pt idx="6">
                  <c:v>62.8413200378418</c:v>
                </c:pt>
                <c:pt idx="7">
                  <c:v>33.6975574493408</c:v>
                </c:pt>
                <c:pt idx="8">
                  <c:v>13.8317048549652</c:v>
                </c:pt>
                <c:pt idx="9">
                  <c:v>4.5809417963028</c:v>
                </c:pt>
                <c:pt idx="10">
                  <c:v>1.31530649960041</c:v>
                </c:pt>
                <c:pt idx="11">
                  <c:v>0.348994694650173</c:v>
                </c:pt>
                <c:pt idx="12">
                  <c:v>0.0892805866897106</c:v>
                </c:pt>
                <c:pt idx="13">
                  <c:v>0.0225120922550559</c:v>
                </c:pt>
                <c:pt idx="14">
                  <c:v>0.00564638758078218</c:v>
                </c:pt>
                <c:pt idx="15">
                  <c:v>0.00141359341796488</c:v>
                </c:pt>
                <c:pt idx="16">
                  <c:v>0.000353671384800691</c:v>
                </c:pt>
                <c:pt idx="17" formatCode="0.00E+00">
                  <c:v>8.84670953382738E-5</c:v>
                </c:pt>
                <c:pt idx="18" formatCode="0.00E+00">
                  <c:v>2.21268805944419E-5</c:v>
                </c:pt>
                <c:pt idx="19" formatCode="0.00E+00">
                  <c:v>5.53402514924528E-6</c:v>
                </c:pt>
                <c:pt idx="20" formatCode="0.00E+00">
                  <c:v>1.38405304994649E-6</c:v>
                </c:pt>
                <c:pt idx="21" formatCode="0.00E+00">
                  <c:v>3.46144801710579E-7</c:v>
                </c:pt>
                <c:pt idx="22" formatCode="0.00E+00">
                  <c:v>8.65678417838469E-8</c:v>
                </c:pt>
                <c:pt idx="23" formatCode="0.00E+00">
                  <c:v>2.16496931493282E-8</c:v>
                </c:pt>
                <c:pt idx="24" formatCode="0.00E+00">
                  <c:v>5.41431621758903E-9</c:v>
                </c:pt>
                <c:pt idx="25" formatCode="0.00E+00">
                  <c:v>1.35404673584638E-9</c:v>
                </c:pt>
              </c:numCache>
            </c:numRef>
          </c:yVal>
        </c:ser>
        <c:axId val="569645208"/>
        <c:axId val="569711160"/>
      </c:scatterChart>
      <c:valAx>
        <c:axId val="569645208"/>
        <c:scaling>
          <c:orientation val="minMax"/>
          <c:max val="20.0"/>
        </c:scaling>
        <c:axPos val="b"/>
        <c:numFmt formatCode="General" sourceLinked="1"/>
        <c:tickLblPos val="nextTo"/>
        <c:crossAx val="569711160"/>
        <c:crosses val="autoZero"/>
        <c:crossBetween val="midCat"/>
      </c:valAx>
      <c:valAx>
        <c:axId val="569711160"/>
        <c:scaling>
          <c:orientation val="minMax"/>
          <c:max val="105.0"/>
          <c:min val="0.0"/>
        </c:scaling>
        <c:axPos val="l"/>
        <c:majorGridlines/>
        <c:numFmt formatCode="General" sourceLinked="1"/>
        <c:tickLblPos val="nextTo"/>
        <c:crossAx val="5696452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0666-D8E8-034B-ADE1-BBC9D0E66B28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1F26-C20E-B149-A0A5-C96B1230D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7711-48D8-7743-81C2-61B66D2E7F55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69A7F-E0C8-5941-B3DB-FA0AC9E214F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28" y="4343798"/>
            <a:ext cx="5485946" cy="41136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B547F-F5E2-2E4D-8F43-FE4029C9FB3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F34B-334A-3342-816E-30111461F107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28" y="4343798"/>
            <a:ext cx="5485946" cy="41136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1A208-8522-C748-8251-D4C0D86B8EA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D95CF-50E2-7540-B412-8D52F3C879C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28" y="4343798"/>
            <a:ext cx="5485946" cy="41136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FEF24-A487-E74C-B35A-E3017511B01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A8B6-A165-D343-8EA4-4FBDB9413B5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4E18F-5D6E-A440-9450-E8F0D86135C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14432-CE0F-7B4B-B6A2-BBEB44E1813A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286D9-B854-E64E-8A6D-22066B323EA4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Recognition site</a:t>
            </a:r>
            <a:r>
              <a:rPr lang="en-US" baseline="0" dirty="0" smtClean="0"/>
              <a:t> size for a HE?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1F26-C20E-B149-A0A5-C96B1230DF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4101-D76B-034F-9E45-75AE156CFAAC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2DEED-826F-B24F-84AC-77E47BD4495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1FEF5-A85E-F74D-B59C-27E59DE379D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368C-2575-8948-905C-C7453C31DF2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2E836-D999-6240-9AC2-206F6207986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76408-02FB-344C-BDA3-9AA74442C54F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6BCEA-37DB-9B48-868B-AFD8449B48F8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71E70-8F73-7748-A2E5-9B0EB7A1E589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CE67E-7424-1945-B8C9-A24D9CD9A33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BCA99-27BF-E149-8251-7FC88E0387D9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56D62-0714-4445-89BD-91ADE6F865E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3719"/>
            <a:ext cx="5000625" cy="41374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8B0E4-0B8E-4295-B000-9CBC587D347E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FEB64-D468-4D94-97FC-5414A4E995D8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06B3E-1006-42F5-86F9-98E75ACBED03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F6788-886A-4996-A089-E935AF285F0D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D5238-5080-415B-9C21-0119957351F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2AD1-744E-43D4-92A7-049B1D6E6A4E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A3C4D-18EB-44A1-8EBA-A2A0E7ADC6B6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12E9B-6F43-41F9-A02D-B9319A448E13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56D62-0714-4445-89BD-91ADE6F865E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3719"/>
            <a:ext cx="5000625" cy="41374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D9AA-4EB6-1F42-B096-D5DF9FA23FE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BF497-59E1-6F4A-A4BF-0D46CF51A7C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09BE3-F871-7749-93F7-8AA7FABC859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A8E85-11BC-9741-AC7F-940E43C9014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7375C-3F3D-E449-9215-B5180CECF43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22715" y="686594"/>
            <a:ext cx="2612571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28" y="4343798"/>
            <a:ext cx="5485946" cy="41136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C4EDD0-97D0-1C47-8208-7C96A1A96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A63AB7-C0DA-F94B-9E86-368C8367A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59DA75-BCE9-024B-9E61-433CB04FE4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56E815-7061-C247-9D7E-2678E903B5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C9A2F1-4634-4B42-8D9E-6AB0668AFB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F2A30-4349-A541-9EA0-DC583D35E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4AB484-CA0F-B640-9424-4CB28E7A37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BF7A9-6DC6-4A46-931A-4EB594C263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CF7002-02BA-40ED-8889-46B89D3C75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188C-A991-824D-B208-471FEED0CB3C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3BFA-2F09-0C44-A832-7F53B01F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68EBB6A-8F07-E243-BE63-C95CD706C72A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301C614-74DF-624A-A925-D3CD36D1A51F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08D7483-E5D5-BC4B-9D12-FB3C295C515F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410FF8-C341-49BA-8602-782E63F80836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s.uiuc.edu/Training/SumSchool/materials/sources/tutorials/07-bioinformatics/seqlab-html/node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.mbb.yale.edu/~mbg/clippings/gogarten-cogd-genome-cmp.htm" TargetMode="External"/><Relationship Id="rId4" Type="http://schemas.openxmlformats.org/officeDocument/2006/relationships/hyperlink" Target="http://www.ncbi.nlm.nih.gov/entrez/query.fcgi?cmd=Retrieve&amp;db=PubMed&amp;list_uids=8257106&amp;dopt=Abstract" TargetMode="External"/><Relationship Id="rId5" Type="http://schemas.openxmlformats.org/officeDocument/2006/relationships/hyperlink" Target="http://www.ncbi.nlm.nih.gov/entrez/query.fcgi?cmd=Retrieve&amp;db=PubMed&amp;list_uids=9720275&amp;dopt=Abstract" TargetMode="External"/><Relationship Id="rId6" Type="http://schemas.openxmlformats.org/officeDocument/2006/relationships/hyperlink" Target="http://www.ncbi.nlm.nih.gov/entrez/query.fcgi?cmd=Retrieve&amp;db=PubMed&amp;list_uids=8851883&amp;dopt=Abstract" TargetMode="External"/><Relationship Id="rId7" Type="http://schemas.openxmlformats.org/officeDocument/2006/relationships/hyperlink" Target="http://www.ncbi.nlm.nih.gov/entrez/query.fcgi?cmd=Retrieve&amp;db=PubMed&amp;list_uids=10441669" TargetMode="External"/><Relationship Id="rId8" Type="http://schemas.openxmlformats.org/officeDocument/2006/relationships/hyperlink" Target="http://www.ncbi.nlm.nih.gov/entrez/query.fcgi?cmd=Retrieve&amp;db=PubMed&amp;list_uids=1112176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.eeb.uconn.edu/simulations/simulations.html" TargetMode="External"/><Relationship Id="rId4" Type="http://schemas.openxmlformats.org/officeDocument/2006/relationships/hyperlink" Target="http://darwin.eeb.uconn.edu/simulations/drift.html" TargetMode="External"/><Relationship Id="rId5" Type="http://schemas.openxmlformats.org/officeDocument/2006/relationships/hyperlink" Target="http://darwin.eeb.uconn.edu/simulations/selection-drift.html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aix1.uottawa.ca/~xxia/software/software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mp.mrc.ac.uk/Software/EMBOSS/Apps/tranalign.html" TargetMode="External"/><Relationship Id="rId4" Type="http://schemas.openxmlformats.org/officeDocument/2006/relationships/hyperlink" Target="http://www.ebi.ac.uk/cgi-bin/readseq.cgi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itp.ucsb.edu/online/infobio01/fitch1/" TargetMode="External"/><Relationship Id="rId4" Type="http://schemas.openxmlformats.org/officeDocument/2006/relationships/hyperlink" Target="http://www.genetics.org/cgi/content/abstract/155/1/431" TargetMode="External"/><Relationship Id="rId5" Type="http://schemas.openxmlformats.org/officeDocument/2006/relationships/hyperlink" Target="http://web.uconn.edu/gogarten/bioinf/flu_data.paup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gogarten.uconn.edu/bioinf/mrbaye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eb.uconn.edu/gogarten/MCB372/Laboratories/Hv1.phy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onn.edu/gogarten/MCB372/Laboratories/codeml.hv1.sites.ctl" TargetMode="External"/><Relationship Id="rId4" Type="http://schemas.openxmlformats.org/officeDocument/2006/relationships/hyperlink" Target="http://web.uconn.edu/gogarten/MCB372/Laboratories/hv1.sites.codeml_out.txt" TargetMode="External"/><Relationship Id="rId5" Type="http://schemas.openxmlformats.org/officeDocument/2006/relationships/hyperlink" Target="http://web.uconn.edu/gogarten/MCB372/Laboratories/rst%20(hv1_sites)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onn.edu/gogarten/MCB372/Laboratories/codeml.hv1.branches.ctl" TargetMode="External"/><Relationship Id="rId4" Type="http://schemas.openxmlformats.org/officeDocument/2006/relationships/hyperlink" Target="http://web.uconn.edu/gogarten/MCB372/Laboratories/hv1.branch.codeml_out.txt" TargetMode="External"/><Relationship Id="rId5" Type="http://schemas.openxmlformats.org/officeDocument/2006/relationships/hyperlink" Target="http://web.uconn.edu/gogarten/articles/SpiderPeptides2005.pdf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hy.org/" TargetMode="External"/><Relationship Id="rId4" Type="http://schemas.openxmlformats.org/officeDocument/2006/relationships/hyperlink" Target="http://www.datamonkey.org/" TargetMode="External"/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rannala.org/phpBB2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hyperlink" Target="http://www.datamonkey.org/spool/upload.18553.1.html" TargetMode="External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test_multiple.fast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325" y="777240"/>
            <a:ext cx="8549640" cy="1295400"/>
          </a:xfrm>
        </p:spPr>
        <p:txBody>
          <a:bodyPr/>
          <a:lstStyle/>
          <a:p>
            <a:r>
              <a:rPr lang="en-US" dirty="0"/>
              <a:t>MCB</a:t>
            </a:r>
            <a:r>
              <a:rPr lang="en-US" dirty="0" smtClean="0"/>
              <a:t> 5472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" y="2002317"/>
            <a:ext cx="8307902" cy="1020283"/>
          </a:xfrm>
        </p:spPr>
        <p:txBody>
          <a:bodyPr>
            <a:normAutofit/>
          </a:bodyPr>
          <a:lstStyle/>
          <a:p>
            <a:r>
              <a:rPr lang="en-US" dirty="0" smtClean="0"/>
              <a:t>Types of Selection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30830" y="5181600"/>
            <a:ext cx="3771900" cy="1457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200" b="0" i="1" dirty="0"/>
              <a:t>Peter Gogarten </a:t>
            </a:r>
          </a:p>
          <a:p>
            <a:r>
              <a:rPr lang="en-US" sz="2200" b="0" dirty="0"/>
              <a:t>Office:</a:t>
            </a:r>
            <a:r>
              <a:rPr lang="en-US" sz="2200" b="0" i="1" dirty="0"/>
              <a:t> BSP 404</a:t>
            </a:r>
          </a:p>
          <a:p>
            <a:r>
              <a:rPr lang="en-US" sz="2200" b="0" dirty="0"/>
              <a:t>phone:</a:t>
            </a:r>
            <a:r>
              <a:rPr lang="en-US" sz="2200" b="0" i="1" dirty="0"/>
              <a:t> 860 486-4061, </a:t>
            </a:r>
          </a:p>
          <a:p>
            <a:r>
              <a:rPr lang="en-US" sz="2200" b="0" dirty="0"/>
              <a:t>Email:</a:t>
            </a:r>
            <a:r>
              <a:rPr lang="en-US" sz="2200" b="0" i="1" dirty="0"/>
              <a:t> </a:t>
            </a:r>
            <a:r>
              <a:rPr lang="en-US" sz="2200" b="0" i="1" dirty="0">
                <a:hlinkClick r:id="rId3"/>
              </a:rPr>
              <a:t>gogarten@uconn.edu</a:t>
            </a: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" y="271517"/>
            <a:ext cx="8729060" cy="588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75541"/>
            <a:ext cx="187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convert2.pl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690880"/>
            <a:ext cx="8549640" cy="1295400"/>
          </a:xfrm>
        </p:spPr>
        <p:txBody>
          <a:bodyPr/>
          <a:lstStyle/>
          <a:p>
            <a:pPr algn="l"/>
            <a:r>
              <a:rPr lang="en-US" dirty="0" smtClean="0"/>
              <a:t>New assignment: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842" y="1986280"/>
            <a:ext cx="84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me a two sentence summary of your student project. </a:t>
            </a:r>
            <a:br>
              <a:rPr lang="en-US" dirty="0" smtClean="0"/>
            </a:br>
            <a:r>
              <a:rPr lang="en-US" dirty="0" smtClean="0"/>
              <a:t>Add an additional sentence on how far along you are  with this project. 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62000"/>
          </a:xfrm>
        </p:spPr>
        <p:txBody>
          <a:bodyPr/>
          <a:lstStyle/>
          <a:p>
            <a:pPr algn="l"/>
            <a:r>
              <a:rPr lang="en-US"/>
              <a:t>the gradualist point of view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47700" y="83820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Evolution occurs within populations where the fittest organisms have a selective advantage.   Over time the advantages genes become fixed in a population and the population gradually changes.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Note: this is not in contradiction to the the theory of neutral evolution.  (which says what ?)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Processes that MIGHT go beyond inheritance with variation and selection?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Horizontal gene transfer and recombination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Polyploidization (botany, vertebrate evolution) see 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here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Fusion and cooperation of organisms (Kefir, lichen, also the eukaryotic cell)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Targeted mutations (?), genetic memory (?) (see 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Foster's</a:t>
            </a:r>
            <a:r>
              <a:rPr lang="en-US" sz="2000">
                <a:solidFill>
                  <a:srgbClr val="000000"/>
                </a:solidFill>
              </a:rPr>
              <a:t> and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Hall's</a:t>
            </a:r>
            <a:r>
              <a:rPr lang="en-US" sz="2000">
                <a:solidFill>
                  <a:srgbClr val="000000"/>
                </a:solidFill>
              </a:rPr>
              <a:t> reviews on directed/adaptive mutations; see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here</a:t>
            </a:r>
            <a:r>
              <a:rPr lang="en-US" sz="2000">
                <a:solidFill>
                  <a:srgbClr val="000000"/>
                </a:solidFill>
              </a:rPr>
              <a:t> for a counterpoint)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Random genetic drift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hlinkClick r:id="rId7"/>
              </a:rPr>
              <a:t>Gratuitous complexity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Selfish genes (who/what is the subject of evolution??)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Parasitism, altruism, </a:t>
            </a:r>
            <a:r>
              <a:rPr lang="en-US" sz="2000">
                <a:solidFill>
                  <a:srgbClr val="000000"/>
                </a:solidFill>
                <a:hlinkClick r:id="rId8"/>
              </a:rPr>
              <a:t>Morons </a:t>
            </a:r>
            <a:endParaRPr lang="en-US" sz="20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versus drift </a:t>
            </a:r>
            <a:br>
              <a:rPr lang="en-US"/>
            </a:br>
            <a:endParaRPr lang="en-US"/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see Kent </a:t>
            </a:r>
            <a:r>
              <a:rPr lang="en-US" sz="2400" b="1" dirty="0" err="1">
                <a:solidFill>
                  <a:srgbClr val="000000"/>
                </a:solidFill>
              </a:rPr>
              <a:t>Holsinger’s</a:t>
            </a:r>
            <a:r>
              <a:rPr lang="en-US" sz="2400" b="1" dirty="0">
                <a:solidFill>
                  <a:srgbClr val="000000"/>
                </a:solidFill>
              </a:rPr>
              <a:t> java simulations at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hlinkClick r:id="rId3"/>
              </a:rPr>
              <a:t>http://darwin.eeb.uconn.edu/simulations/simulations.html</a:t>
            </a:r>
            <a:endParaRPr lang="en-US" sz="2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The law of the gutter.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compare </a:t>
            </a:r>
            <a:r>
              <a:rPr lang="en-US" sz="2400" b="1" dirty="0">
                <a:solidFill>
                  <a:srgbClr val="000000"/>
                </a:solidFill>
                <a:hlinkClick r:id="rId4"/>
              </a:rPr>
              <a:t>drift</a:t>
            </a:r>
            <a:r>
              <a:rPr lang="en-US" sz="2400" b="1" dirty="0">
                <a:solidFill>
                  <a:srgbClr val="000000"/>
                </a:solidFill>
              </a:rPr>
              <a:t> versus </a:t>
            </a:r>
            <a:r>
              <a:rPr lang="en-US" sz="2400" b="1" dirty="0">
                <a:solidFill>
                  <a:srgbClr val="000000"/>
                </a:solidFill>
                <a:hlinkClick r:id="rId5"/>
              </a:rPr>
              <a:t>select + drift   </a:t>
            </a:r>
            <a:endParaRPr lang="en-US" sz="2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The larger the population the longer it takes for an allele to become fixed.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Note: Even though an allele conveys a strong selective advantage of 10%, the allele has a rather large chance to go extinct.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Note#2: Fixation is faster under selection than under drift.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BUT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685800"/>
          </a:xfrm>
        </p:spPr>
        <p:txBody>
          <a:bodyPr/>
          <a:lstStyle/>
          <a:p>
            <a:pPr algn="l"/>
            <a:r>
              <a:rPr lang="en-US"/>
              <a:t>s=0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152400" y="657225"/>
            <a:ext cx="84963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Probability of fixation, P, is equal to frequency of allele in population. Mutation rate (per gene/per unit of time) = u ;  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freq. with which allele is generated in diploid population size N =u*2N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Probability of fixation for each allele = 1/(2N)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</a:rPr>
              <a:t>Substitution rate </a:t>
            </a:r>
            <a:r>
              <a:rPr lang="en-US" sz="2200">
                <a:solidFill>
                  <a:srgbClr val="000000"/>
                </a:solidFill>
              </a:rPr>
              <a:t>=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frequency with which new alleles are generated * Probability of fixation= u*2N *1/(2N) =</a:t>
            </a:r>
            <a:r>
              <a:rPr lang="en-US" sz="2200">
                <a:solidFill>
                  <a:srgbClr val="FF0000"/>
                </a:solidFill>
              </a:rPr>
              <a:t> u </a:t>
            </a:r>
            <a:endParaRPr lang="en-US" sz="22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Therefore: </a:t>
            </a:r>
            <a:r>
              <a:rPr lang="en-US" sz="2200">
                <a:solidFill>
                  <a:srgbClr val="800080"/>
                </a:solidFill>
              </a:rPr>
              <a:t/>
            </a:r>
            <a:br>
              <a:rPr lang="en-US" sz="2200">
                <a:solidFill>
                  <a:srgbClr val="800080"/>
                </a:solidFill>
              </a:rPr>
            </a:br>
            <a:r>
              <a:rPr lang="en-US" sz="2200">
                <a:solidFill>
                  <a:srgbClr val="800080"/>
                </a:solidFill>
              </a:rPr>
              <a:t>If f s=0, the substitution rate is independent of population size, and equal to the mutation rate !!!!</a:t>
            </a:r>
            <a:r>
              <a:rPr lang="en-US" sz="2200">
                <a:solidFill>
                  <a:srgbClr val="000000"/>
                </a:solidFill>
              </a:rPr>
              <a:t>  (NOTE: Mutation unequal Substitution! )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This is the reason that there is hope that the molecular clock might sometimes work.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" y="51816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Fixation time due to drift alone: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</a:t>
            </a:r>
            <a:r>
              <a:rPr lang="en-US" sz="2400" baseline="-30000">
                <a:solidFill>
                  <a:srgbClr val="000000"/>
                </a:solidFill>
              </a:rPr>
              <a:t>av</a:t>
            </a:r>
            <a:r>
              <a:rPr lang="en-US" sz="2400">
                <a:solidFill>
                  <a:srgbClr val="000000"/>
                </a:solidFill>
              </a:rPr>
              <a:t>=4*N</a:t>
            </a:r>
            <a:r>
              <a:rPr lang="en-US" sz="2400" baseline="-30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generations 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(N</a:t>
            </a:r>
            <a:r>
              <a:rPr lang="en-US" sz="2400" baseline="-30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=effective population size; For n discrete generations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N</a:t>
            </a:r>
            <a:r>
              <a:rPr lang="en-US" sz="2400" baseline="-30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= n/(1/N</a:t>
            </a:r>
            <a:r>
              <a:rPr lang="en-US" sz="2400" baseline="-30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+1/N</a:t>
            </a:r>
            <a:r>
              <a:rPr lang="en-US" sz="2400" baseline="-30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+…..1/N</a:t>
            </a:r>
            <a:r>
              <a:rPr lang="en-US" sz="2400" baseline="-30000">
                <a:solidFill>
                  <a:srgbClr val="000000"/>
                </a:solidFill>
              </a:rPr>
              <a:t>n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/>
              <a:t>s&gt;0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81000" y="1143000"/>
            <a:ext cx="8382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Time till fixation on average: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</a:t>
            </a:r>
            <a:r>
              <a:rPr lang="en-US" sz="2000" baseline="-30000">
                <a:solidFill>
                  <a:srgbClr val="000000"/>
                </a:solidFill>
              </a:rPr>
              <a:t>av</a:t>
            </a:r>
            <a:r>
              <a:rPr lang="en-US" sz="2000">
                <a:solidFill>
                  <a:srgbClr val="000000"/>
                </a:solidFill>
              </a:rPr>
              <a:t>= (2/s) ln (2N) generations </a:t>
            </a:r>
            <a:r>
              <a:rPr lang="en-US" sz="2000">
                <a:solidFill>
                  <a:srgbClr val="FF0000"/>
                </a:solidFill>
              </a:rPr>
              <a:t>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(also true for mutations with negative “s” !  discuss among yourselves)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E.g.:  N=10</a:t>
            </a:r>
            <a:r>
              <a:rPr lang="en-US" sz="2000" baseline="30000">
                <a:solidFill>
                  <a:srgbClr val="000000"/>
                </a:solidFill>
              </a:rPr>
              <a:t>6</a:t>
            </a:r>
            <a:r>
              <a:rPr lang="en-US" sz="2000">
                <a:solidFill>
                  <a:srgbClr val="000000"/>
                </a:solidFill>
              </a:rPr>
              <a:t>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s=0:  average time to fixation: 4*10</a:t>
            </a:r>
            <a:r>
              <a:rPr lang="en-US" sz="2000" baseline="30000">
                <a:solidFill>
                  <a:srgbClr val="000000"/>
                </a:solidFill>
              </a:rPr>
              <a:t>6</a:t>
            </a:r>
            <a:r>
              <a:rPr lang="en-US" sz="2000">
                <a:solidFill>
                  <a:srgbClr val="000000"/>
                </a:solidFill>
              </a:rPr>
              <a:t> generations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s=0.01:  average time to fixation: 2900 generations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N=10</a:t>
            </a:r>
            <a:r>
              <a:rPr lang="en-US" sz="2000" baseline="30000">
                <a:solidFill>
                  <a:srgbClr val="000000"/>
                </a:solidFill>
              </a:rPr>
              <a:t>4</a:t>
            </a:r>
            <a:r>
              <a:rPr lang="en-US" sz="2000">
                <a:solidFill>
                  <a:srgbClr val="000000"/>
                </a:solidFill>
              </a:rPr>
              <a:t>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s=0:  average time to fixation: 40.000 generations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s=0.01:  average time to fixation: 1.900 generations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58763" y="5105400"/>
            <a:ext cx="862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=&gt; substitution rate of mutation under positive selection is larger than the rate wite which neutral mutations are fixed.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042988" y="1312863"/>
            <a:ext cx="6697662" cy="453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19" name="Line 3"/>
          <p:cNvSpPr>
            <a:spLocks noChangeShapeType="1"/>
          </p:cNvSpPr>
          <p:nvPr/>
        </p:nvSpPr>
        <p:spPr bwMode="auto">
          <a:xfrm>
            <a:off x="6227763" y="13128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20" name="Freeform 4"/>
          <p:cNvSpPr>
            <a:spLocks/>
          </p:cNvSpPr>
          <p:nvPr/>
        </p:nvSpPr>
        <p:spPr bwMode="auto">
          <a:xfrm>
            <a:off x="6300788" y="1312863"/>
            <a:ext cx="1295400" cy="4546600"/>
          </a:xfrm>
          <a:custGeom>
            <a:avLst/>
            <a:gdLst/>
            <a:ahLst/>
            <a:cxnLst>
              <a:cxn ang="0">
                <a:pos x="0" y="2857"/>
              </a:cxn>
              <a:cxn ang="0">
                <a:pos x="272" y="2721"/>
              </a:cxn>
              <a:cxn ang="0">
                <a:pos x="408" y="1996"/>
              </a:cxn>
              <a:cxn ang="0">
                <a:pos x="544" y="408"/>
              </a:cxn>
              <a:cxn ang="0">
                <a:pos x="816" y="0"/>
              </a:cxn>
            </a:cxnLst>
            <a:rect l="0" t="0" r="r" b="b"/>
            <a:pathLst>
              <a:path w="816" h="2864">
                <a:moveTo>
                  <a:pt x="0" y="2857"/>
                </a:moveTo>
                <a:cubicBezTo>
                  <a:pt x="102" y="2860"/>
                  <a:pt x="204" y="2864"/>
                  <a:pt x="272" y="2721"/>
                </a:cubicBezTo>
                <a:cubicBezTo>
                  <a:pt x="340" y="2578"/>
                  <a:pt x="363" y="2381"/>
                  <a:pt x="408" y="1996"/>
                </a:cubicBezTo>
                <a:cubicBezTo>
                  <a:pt x="453" y="1611"/>
                  <a:pt x="476" y="741"/>
                  <a:pt x="544" y="408"/>
                </a:cubicBezTo>
                <a:cubicBezTo>
                  <a:pt x="612" y="75"/>
                  <a:pt x="771" y="68"/>
                  <a:pt x="81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21" name="Freeform 5"/>
          <p:cNvSpPr>
            <a:spLocks/>
          </p:cNvSpPr>
          <p:nvPr/>
        </p:nvSpPr>
        <p:spPr bwMode="auto">
          <a:xfrm>
            <a:off x="7019925" y="5465763"/>
            <a:ext cx="504825" cy="382587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136" y="15"/>
              </a:cxn>
              <a:cxn ang="0">
                <a:pos x="272" y="151"/>
              </a:cxn>
              <a:cxn ang="0">
                <a:pos x="318" y="241"/>
              </a:cxn>
            </a:cxnLst>
            <a:rect l="0" t="0" r="r" b="b"/>
            <a:pathLst>
              <a:path w="318" h="241">
                <a:moveTo>
                  <a:pt x="0" y="241"/>
                </a:moveTo>
                <a:cubicBezTo>
                  <a:pt x="45" y="135"/>
                  <a:pt x="91" y="30"/>
                  <a:pt x="136" y="15"/>
                </a:cubicBezTo>
                <a:cubicBezTo>
                  <a:pt x="181" y="0"/>
                  <a:pt x="242" y="114"/>
                  <a:pt x="272" y="151"/>
                </a:cubicBezTo>
                <a:cubicBezTo>
                  <a:pt x="302" y="188"/>
                  <a:pt x="310" y="214"/>
                  <a:pt x="318" y="24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22" name="Freeform 6"/>
          <p:cNvSpPr>
            <a:spLocks/>
          </p:cNvSpPr>
          <p:nvPr/>
        </p:nvSpPr>
        <p:spPr bwMode="auto">
          <a:xfrm>
            <a:off x="1042988" y="1304925"/>
            <a:ext cx="5022850" cy="4541838"/>
          </a:xfrm>
          <a:custGeom>
            <a:avLst/>
            <a:gdLst/>
            <a:ahLst/>
            <a:cxnLst>
              <a:cxn ang="0">
                <a:pos x="92" y="2742"/>
              </a:cxn>
              <a:cxn ang="0">
                <a:pos x="210" y="2614"/>
              </a:cxn>
              <a:cxn ang="0">
                <a:pos x="320" y="2523"/>
              </a:cxn>
              <a:cxn ang="0">
                <a:pos x="375" y="2505"/>
              </a:cxn>
              <a:cxn ang="0">
                <a:pos x="512" y="2422"/>
              </a:cxn>
              <a:cxn ang="0">
                <a:pos x="549" y="2505"/>
              </a:cxn>
              <a:cxn ang="0">
                <a:pos x="613" y="2294"/>
              </a:cxn>
              <a:cxn ang="0">
                <a:pos x="622" y="1846"/>
              </a:cxn>
              <a:cxn ang="0">
                <a:pos x="613" y="2157"/>
              </a:cxn>
              <a:cxn ang="0">
                <a:pos x="814" y="2386"/>
              </a:cxn>
              <a:cxn ang="0">
                <a:pos x="951" y="2121"/>
              </a:cxn>
              <a:cxn ang="0">
                <a:pos x="869" y="2066"/>
              </a:cxn>
              <a:cxn ang="0">
                <a:pos x="832" y="2029"/>
              </a:cxn>
              <a:cxn ang="0">
                <a:pos x="933" y="2066"/>
              </a:cxn>
              <a:cxn ang="0">
                <a:pos x="1015" y="1883"/>
              </a:cxn>
              <a:cxn ang="0">
                <a:pos x="1097" y="2048"/>
              </a:cxn>
              <a:cxn ang="0">
                <a:pos x="1170" y="1801"/>
              </a:cxn>
              <a:cxn ang="0">
                <a:pos x="1161" y="1755"/>
              </a:cxn>
              <a:cxn ang="0">
                <a:pos x="1234" y="1700"/>
              </a:cxn>
              <a:cxn ang="0">
                <a:pos x="1298" y="1618"/>
              </a:cxn>
              <a:cxn ang="0">
                <a:pos x="1381" y="1609"/>
              </a:cxn>
              <a:cxn ang="0">
                <a:pos x="1426" y="1572"/>
              </a:cxn>
              <a:cxn ang="0">
                <a:pos x="1527" y="1526"/>
              </a:cxn>
              <a:cxn ang="0">
                <a:pos x="1609" y="1462"/>
              </a:cxn>
              <a:cxn ang="0">
                <a:pos x="1646" y="1490"/>
              </a:cxn>
              <a:cxn ang="0">
                <a:pos x="1701" y="1334"/>
              </a:cxn>
              <a:cxn ang="0">
                <a:pos x="1710" y="1115"/>
              </a:cxn>
              <a:cxn ang="0">
                <a:pos x="1829" y="1216"/>
              </a:cxn>
              <a:cxn ang="0">
                <a:pos x="1884" y="1188"/>
              </a:cxn>
              <a:cxn ang="0">
                <a:pos x="1938" y="1261"/>
              </a:cxn>
              <a:cxn ang="0">
                <a:pos x="2231" y="1590"/>
              </a:cxn>
              <a:cxn ang="0">
                <a:pos x="2322" y="1152"/>
              </a:cxn>
              <a:cxn ang="0">
                <a:pos x="2386" y="1005"/>
              </a:cxn>
              <a:cxn ang="0">
                <a:pos x="2469" y="1097"/>
              </a:cxn>
              <a:cxn ang="0">
                <a:pos x="2578" y="932"/>
              </a:cxn>
              <a:cxn ang="0">
                <a:pos x="2633" y="758"/>
              </a:cxn>
              <a:cxn ang="0">
                <a:pos x="2752" y="676"/>
              </a:cxn>
              <a:cxn ang="0">
                <a:pos x="2752" y="539"/>
              </a:cxn>
              <a:cxn ang="0">
                <a:pos x="2789" y="594"/>
              </a:cxn>
              <a:cxn ang="0">
                <a:pos x="2871" y="420"/>
              </a:cxn>
              <a:cxn ang="0">
                <a:pos x="3008" y="228"/>
              </a:cxn>
              <a:cxn ang="0">
                <a:pos x="3045" y="283"/>
              </a:cxn>
              <a:cxn ang="0">
                <a:pos x="3072" y="192"/>
              </a:cxn>
              <a:cxn ang="0">
                <a:pos x="3100" y="146"/>
              </a:cxn>
              <a:cxn ang="0">
                <a:pos x="3164" y="0"/>
              </a:cxn>
            </a:cxnLst>
            <a:rect l="0" t="0" r="r" b="b"/>
            <a:pathLst>
              <a:path w="3164" h="2861">
                <a:moveTo>
                  <a:pt x="0" y="2861"/>
                </a:moveTo>
                <a:cubicBezTo>
                  <a:pt x="16" y="2813"/>
                  <a:pt x="63" y="2784"/>
                  <a:pt x="92" y="2742"/>
                </a:cubicBezTo>
                <a:cubicBezTo>
                  <a:pt x="112" y="2682"/>
                  <a:pt x="122" y="2621"/>
                  <a:pt x="137" y="2560"/>
                </a:cubicBezTo>
                <a:cubicBezTo>
                  <a:pt x="159" y="2581"/>
                  <a:pt x="210" y="2614"/>
                  <a:pt x="210" y="2614"/>
                </a:cubicBezTo>
                <a:cubicBezTo>
                  <a:pt x="258" y="2545"/>
                  <a:pt x="226" y="2564"/>
                  <a:pt x="302" y="2550"/>
                </a:cubicBezTo>
                <a:cubicBezTo>
                  <a:pt x="308" y="2541"/>
                  <a:pt x="310" y="2520"/>
                  <a:pt x="320" y="2523"/>
                </a:cubicBezTo>
                <a:cubicBezTo>
                  <a:pt x="333" y="2527"/>
                  <a:pt x="325" y="2564"/>
                  <a:pt x="338" y="2560"/>
                </a:cubicBezTo>
                <a:cubicBezTo>
                  <a:pt x="359" y="2553"/>
                  <a:pt x="375" y="2505"/>
                  <a:pt x="375" y="2505"/>
                </a:cubicBezTo>
                <a:cubicBezTo>
                  <a:pt x="431" y="2561"/>
                  <a:pt x="431" y="2588"/>
                  <a:pt x="476" y="2523"/>
                </a:cubicBezTo>
                <a:cubicBezTo>
                  <a:pt x="462" y="2459"/>
                  <a:pt x="469" y="2468"/>
                  <a:pt x="512" y="2422"/>
                </a:cubicBezTo>
                <a:cubicBezTo>
                  <a:pt x="518" y="2443"/>
                  <a:pt x="521" y="2466"/>
                  <a:pt x="530" y="2486"/>
                </a:cubicBezTo>
                <a:cubicBezTo>
                  <a:pt x="534" y="2494"/>
                  <a:pt x="541" y="2509"/>
                  <a:pt x="549" y="2505"/>
                </a:cubicBezTo>
                <a:cubicBezTo>
                  <a:pt x="561" y="2499"/>
                  <a:pt x="561" y="2480"/>
                  <a:pt x="567" y="2468"/>
                </a:cubicBezTo>
                <a:cubicBezTo>
                  <a:pt x="579" y="2407"/>
                  <a:pt x="594" y="2353"/>
                  <a:pt x="613" y="2294"/>
                </a:cubicBezTo>
                <a:cubicBezTo>
                  <a:pt x="566" y="2183"/>
                  <a:pt x="589" y="2065"/>
                  <a:pt x="604" y="1947"/>
                </a:cubicBezTo>
                <a:cubicBezTo>
                  <a:pt x="605" y="1943"/>
                  <a:pt x="625" y="1845"/>
                  <a:pt x="622" y="1846"/>
                </a:cubicBezTo>
                <a:cubicBezTo>
                  <a:pt x="601" y="1856"/>
                  <a:pt x="603" y="1889"/>
                  <a:pt x="594" y="1910"/>
                </a:cubicBezTo>
                <a:cubicBezTo>
                  <a:pt x="595" y="1922"/>
                  <a:pt x="610" y="2130"/>
                  <a:pt x="613" y="2157"/>
                </a:cubicBezTo>
                <a:cubicBezTo>
                  <a:pt x="618" y="2197"/>
                  <a:pt x="630" y="2184"/>
                  <a:pt x="658" y="2221"/>
                </a:cubicBezTo>
                <a:cubicBezTo>
                  <a:pt x="719" y="2301"/>
                  <a:pt x="712" y="2353"/>
                  <a:pt x="814" y="2386"/>
                </a:cubicBezTo>
                <a:cubicBezTo>
                  <a:pt x="892" y="2367"/>
                  <a:pt x="863" y="2349"/>
                  <a:pt x="887" y="2285"/>
                </a:cubicBezTo>
                <a:cubicBezTo>
                  <a:pt x="972" y="2060"/>
                  <a:pt x="905" y="2284"/>
                  <a:pt x="951" y="2121"/>
                </a:cubicBezTo>
                <a:cubicBezTo>
                  <a:pt x="942" y="2109"/>
                  <a:pt x="937" y="2093"/>
                  <a:pt x="924" y="2084"/>
                </a:cubicBezTo>
                <a:cubicBezTo>
                  <a:pt x="908" y="2073"/>
                  <a:pt x="886" y="2074"/>
                  <a:pt x="869" y="2066"/>
                </a:cubicBezTo>
                <a:cubicBezTo>
                  <a:pt x="861" y="2062"/>
                  <a:pt x="856" y="2054"/>
                  <a:pt x="850" y="2048"/>
                </a:cubicBezTo>
                <a:cubicBezTo>
                  <a:pt x="844" y="2042"/>
                  <a:pt x="823" y="2029"/>
                  <a:pt x="832" y="2029"/>
                </a:cubicBezTo>
                <a:cubicBezTo>
                  <a:pt x="854" y="2029"/>
                  <a:pt x="875" y="2040"/>
                  <a:pt x="896" y="2048"/>
                </a:cubicBezTo>
                <a:cubicBezTo>
                  <a:pt x="909" y="2053"/>
                  <a:pt x="921" y="2060"/>
                  <a:pt x="933" y="2066"/>
                </a:cubicBezTo>
                <a:cubicBezTo>
                  <a:pt x="954" y="2063"/>
                  <a:pt x="981" y="2071"/>
                  <a:pt x="997" y="2057"/>
                </a:cubicBezTo>
                <a:cubicBezTo>
                  <a:pt x="1042" y="2017"/>
                  <a:pt x="952" y="1723"/>
                  <a:pt x="1015" y="1883"/>
                </a:cubicBezTo>
                <a:cubicBezTo>
                  <a:pt x="1014" y="1894"/>
                  <a:pt x="987" y="2017"/>
                  <a:pt x="1033" y="2038"/>
                </a:cubicBezTo>
                <a:cubicBezTo>
                  <a:pt x="1053" y="2047"/>
                  <a:pt x="1076" y="2045"/>
                  <a:pt x="1097" y="2048"/>
                </a:cubicBezTo>
                <a:cubicBezTo>
                  <a:pt x="1134" y="2011"/>
                  <a:pt x="1128" y="1950"/>
                  <a:pt x="1152" y="1901"/>
                </a:cubicBezTo>
                <a:cubicBezTo>
                  <a:pt x="1158" y="1868"/>
                  <a:pt x="1163" y="1834"/>
                  <a:pt x="1170" y="1801"/>
                </a:cubicBezTo>
                <a:cubicBezTo>
                  <a:pt x="1172" y="1791"/>
                  <a:pt x="1182" y="1783"/>
                  <a:pt x="1180" y="1773"/>
                </a:cubicBezTo>
                <a:cubicBezTo>
                  <a:pt x="1178" y="1764"/>
                  <a:pt x="1167" y="1761"/>
                  <a:pt x="1161" y="1755"/>
                </a:cubicBezTo>
                <a:cubicBezTo>
                  <a:pt x="1164" y="1721"/>
                  <a:pt x="1151" y="1682"/>
                  <a:pt x="1170" y="1654"/>
                </a:cubicBezTo>
                <a:cubicBezTo>
                  <a:pt x="1190" y="1624"/>
                  <a:pt x="1230" y="1694"/>
                  <a:pt x="1234" y="1700"/>
                </a:cubicBezTo>
                <a:cubicBezTo>
                  <a:pt x="1288" y="1683"/>
                  <a:pt x="1274" y="1638"/>
                  <a:pt x="1280" y="1581"/>
                </a:cubicBezTo>
                <a:cubicBezTo>
                  <a:pt x="1286" y="1593"/>
                  <a:pt x="1297" y="1604"/>
                  <a:pt x="1298" y="1618"/>
                </a:cubicBezTo>
                <a:cubicBezTo>
                  <a:pt x="1303" y="1666"/>
                  <a:pt x="1260" y="1686"/>
                  <a:pt x="1326" y="1636"/>
                </a:cubicBezTo>
                <a:cubicBezTo>
                  <a:pt x="1338" y="1612"/>
                  <a:pt x="1342" y="1575"/>
                  <a:pt x="1381" y="1609"/>
                </a:cubicBezTo>
                <a:cubicBezTo>
                  <a:pt x="1397" y="1623"/>
                  <a:pt x="1417" y="1664"/>
                  <a:pt x="1417" y="1664"/>
                </a:cubicBezTo>
                <a:cubicBezTo>
                  <a:pt x="1476" y="1643"/>
                  <a:pt x="1434" y="1668"/>
                  <a:pt x="1426" y="1572"/>
                </a:cubicBezTo>
                <a:cubicBezTo>
                  <a:pt x="1424" y="1550"/>
                  <a:pt x="1440" y="1530"/>
                  <a:pt x="1445" y="1508"/>
                </a:cubicBezTo>
                <a:cubicBezTo>
                  <a:pt x="1486" y="1522"/>
                  <a:pt x="1484" y="1542"/>
                  <a:pt x="1527" y="1526"/>
                </a:cubicBezTo>
                <a:cubicBezTo>
                  <a:pt x="1551" y="1489"/>
                  <a:pt x="1559" y="1449"/>
                  <a:pt x="1573" y="1408"/>
                </a:cubicBezTo>
                <a:cubicBezTo>
                  <a:pt x="1600" y="1426"/>
                  <a:pt x="1609" y="1423"/>
                  <a:pt x="1609" y="1462"/>
                </a:cubicBezTo>
                <a:cubicBezTo>
                  <a:pt x="1609" y="1475"/>
                  <a:pt x="1590" y="1491"/>
                  <a:pt x="1600" y="1499"/>
                </a:cubicBezTo>
                <a:cubicBezTo>
                  <a:pt x="1612" y="1508"/>
                  <a:pt x="1631" y="1493"/>
                  <a:pt x="1646" y="1490"/>
                </a:cubicBezTo>
                <a:cubicBezTo>
                  <a:pt x="1657" y="1445"/>
                  <a:pt x="1668" y="1422"/>
                  <a:pt x="1701" y="1389"/>
                </a:cubicBezTo>
                <a:cubicBezTo>
                  <a:pt x="1677" y="1318"/>
                  <a:pt x="1701" y="1407"/>
                  <a:pt x="1701" y="1334"/>
                </a:cubicBezTo>
                <a:cubicBezTo>
                  <a:pt x="1701" y="1316"/>
                  <a:pt x="1695" y="1298"/>
                  <a:pt x="1692" y="1280"/>
                </a:cubicBezTo>
                <a:cubicBezTo>
                  <a:pt x="1698" y="1225"/>
                  <a:pt x="1694" y="1168"/>
                  <a:pt x="1710" y="1115"/>
                </a:cubicBezTo>
                <a:cubicBezTo>
                  <a:pt x="1713" y="1105"/>
                  <a:pt x="1729" y="1126"/>
                  <a:pt x="1737" y="1133"/>
                </a:cubicBezTo>
                <a:cubicBezTo>
                  <a:pt x="1779" y="1169"/>
                  <a:pt x="1776" y="1202"/>
                  <a:pt x="1829" y="1216"/>
                </a:cubicBezTo>
                <a:cubicBezTo>
                  <a:pt x="1841" y="1213"/>
                  <a:pt x="1854" y="1212"/>
                  <a:pt x="1865" y="1206"/>
                </a:cubicBezTo>
                <a:cubicBezTo>
                  <a:pt x="1873" y="1202"/>
                  <a:pt x="1876" y="1186"/>
                  <a:pt x="1884" y="1188"/>
                </a:cubicBezTo>
                <a:cubicBezTo>
                  <a:pt x="1903" y="1193"/>
                  <a:pt x="1902" y="1232"/>
                  <a:pt x="1911" y="1243"/>
                </a:cubicBezTo>
                <a:cubicBezTo>
                  <a:pt x="1918" y="1251"/>
                  <a:pt x="1929" y="1255"/>
                  <a:pt x="1938" y="1261"/>
                </a:cubicBezTo>
                <a:cubicBezTo>
                  <a:pt x="1985" y="1376"/>
                  <a:pt x="2031" y="1462"/>
                  <a:pt x="2149" y="1508"/>
                </a:cubicBezTo>
                <a:cubicBezTo>
                  <a:pt x="2175" y="1543"/>
                  <a:pt x="2201" y="1560"/>
                  <a:pt x="2231" y="1590"/>
                </a:cubicBezTo>
                <a:cubicBezTo>
                  <a:pt x="2285" y="1509"/>
                  <a:pt x="2295" y="1428"/>
                  <a:pt x="2313" y="1334"/>
                </a:cubicBezTo>
                <a:cubicBezTo>
                  <a:pt x="2316" y="1273"/>
                  <a:pt x="2312" y="1212"/>
                  <a:pt x="2322" y="1152"/>
                </a:cubicBezTo>
                <a:cubicBezTo>
                  <a:pt x="2327" y="1121"/>
                  <a:pt x="2357" y="1099"/>
                  <a:pt x="2368" y="1069"/>
                </a:cubicBezTo>
                <a:cubicBezTo>
                  <a:pt x="2375" y="1048"/>
                  <a:pt x="2379" y="1026"/>
                  <a:pt x="2386" y="1005"/>
                </a:cubicBezTo>
                <a:cubicBezTo>
                  <a:pt x="2389" y="996"/>
                  <a:pt x="2393" y="987"/>
                  <a:pt x="2396" y="978"/>
                </a:cubicBezTo>
                <a:cubicBezTo>
                  <a:pt x="2419" y="1024"/>
                  <a:pt x="2446" y="1053"/>
                  <a:pt x="2469" y="1097"/>
                </a:cubicBezTo>
                <a:cubicBezTo>
                  <a:pt x="2490" y="1085"/>
                  <a:pt x="2515" y="1077"/>
                  <a:pt x="2533" y="1060"/>
                </a:cubicBezTo>
                <a:cubicBezTo>
                  <a:pt x="2581" y="1016"/>
                  <a:pt x="2568" y="991"/>
                  <a:pt x="2578" y="932"/>
                </a:cubicBezTo>
                <a:cubicBezTo>
                  <a:pt x="2609" y="738"/>
                  <a:pt x="2587" y="921"/>
                  <a:pt x="2606" y="749"/>
                </a:cubicBezTo>
                <a:cubicBezTo>
                  <a:pt x="2615" y="752"/>
                  <a:pt x="2633" y="758"/>
                  <a:pt x="2633" y="758"/>
                </a:cubicBezTo>
                <a:cubicBezTo>
                  <a:pt x="2638" y="704"/>
                  <a:pt x="2625" y="578"/>
                  <a:pt x="2688" y="557"/>
                </a:cubicBezTo>
                <a:cubicBezTo>
                  <a:pt x="2692" y="598"/>
                  <a:pt x="2674" y="683"/>
                  <a:pt x="2752" y="676"/>
                </a:cubicBezTo>
                <a:cubicBezTo>
                  <a:pt x="2771" y="674"/>
                  <a:pt x="2783" y="652"/>
                  <a:pt x="2798" y="640"/>
                </a:cubicBezTo>
                <a:cubicBezTo>
                  <a:pt x="2815" y="588"/>
                  <a:pt x="2779" y="580"/>
                  <a:pt x="2752" y="539"/>
                </a:cubicBezTo>
                <a:cubicBezTo>
                  <a:pt x="2755" y="530"/>
                  <a:pt x="2756" y="504"/>
                  <a:pt x="2761" y="512"/>
                </a:cubicBezTo>
                <a:cubicBezTo>
                  <a:pt x="2777" y="536"/>
                  <a:pt x="2769" y="573"/>
                  <a:pt x="2789" y="594"/>
                </a:cubicBezTo>
                <a:cubicBezTo>
                  <a:pt x="2804" y="609"/>
                  <a:pt x="2819" y="625"/>
                  <a:pt x="2834" y="640"/>
                </a:cubicBezTo>
                <a:cubicBezTo>
                  <a:pt x="2844" y="566"/>
                  <a:pt x="2862" y="494"/>
                  <a:pt x="2871" y="420"/>
                </a:cubicBezTo>
                <a:cubicBezTo>
                  <a:pt x="2891" y="266"/>
                  <a:pt x="2839" y="309"/>
                  <a:pt x="2908" y="265"/>
                </a:cubicBezTo>
                <a:cubicBezTo>
                  <a:pt x="2959" y="299"/>
                  <a:pt x="2972" y="265"/>
                  <a:pt x="3008" y="228"/>
                </a:cubicBezTo>
                <a:cubicBezTo>
                  <a:pt x="3017" y="234"/>
                  <a:pt x="3030" y="237"/>
                  <a:pt x="3036" y="246"/>
                </a:cubicBezTo>
                <a:cubicBezTo>
                  <a:pt x="3043" y="257"/>
                  <a:pt x="3036" y="292"/>
                  <a:pt x="3045" y="283"/>
                </a:cubicBezTo>
                <a:cubicBezTo>
                  <a:pt x="3058" y="270"/>
                  <a:pt x="3049" y="246"/>
                  <a:pt x="3054" y="228"/>
                </a:cubicBezTo>
                <a:cubicBezTo>
                  <a:pt x="3058" y="215"/>
                  <a:pt x="3066" y="204"/>
                  <a:pt x="3072" y="192"/>
                </a:cubicBezTo>
                <a:cubicBezTo>
                  <a:pt x="3075" y="161"/>
                  <a:pt x="3065" y="126"/>
                  <a:pt x="3081" y="100"/>
                </a:cubicBezTo>
                <a:cubicBezTo>
                  <a:pt x="3090" y="86"/>
                  <a:pt x="3084" y="150"/>
                  <a:pt x="3100" y="146"/>
                </a:cubicBezTo>
                <a:cubicBezTo>
                  <a:pt x="3119" y="141"/>
                  <a:pt x="3112" y="109"/>
                  <a:pt x="3118" y="91"/>
                </a:cubicBezTo>
                <a:cubicBezTo>
                  <a:pt x="3131" y="52"/>
                  <a:pt x="3134" y="27"/>
                  <a:pt x="316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23" name="Freeform 7"/>
          <p:cNvSpPr>
            <a:spLocks/>
          </p:cNvSpPr>
          <p:nvPr/>
        </p:nvSpPr>
        <p:spPr bwMode="auto">
          <a:xfrm>
            <a:off x="3956050" y="5649913"/>
            <a:ext cx="600075" cy="227012"/>
          </a:xfrm>
          <a:custGeom>
            <a:avLst/>
            <a:gdLst/>
            <a:ahLst/>
            <a:cxnLst>
              <a:cxn ang="0">
                <a:pos x="30" y="133"/>
              </a:cxn>
              <a:cxn ang="0">
                <a:pos x="58" y="60"/>
              </a:cxn>
              <a:cxn ang="0">
                <a:pos x="76" y="33"/>
              </a:cxn>
              <a:cxn ang="0">
                <a:pos x="85" y="5"/>
              </a:cxn>
              <a:cxn ang="0">
                <a:pos x="122" y="15"/>
              </a:cxn>
              <a:cxn ang="0">
                <a:pos x="204" y="5"/>
              </a:cxn>
              <a:cxn ang="0">
                <a:pos x="231" y="24"/>
              </a:cxn>
              <a:cxn ang="0">
                <a:pos x="286" y="42"/>
              </a:cxn>
              <a:cxn ang="0">
                <a:pos x="295" y="69"/>
              </a:cxn>
              <a:cxn ang="0">
                <a:pos x="323" y="79"/>
              </a:cxn>
              <a:cxn ang="0">
                <a:pos x="378" y="143"/>
              </a:cxn>
            </a:cxnLst>
            <a:rect l="0" t="0" r="r" b="b"/>
            <a:pathLst>
              <a:path w="378" h="143">
                <a:moveTo>
                  <a:pt x="30" y="133"/>
                </a:moveTo>
                <a:cubicBezTo>
                  <a:pt x="0" y="88"/>
                  <a:pt x="18" y="87"/>
                  <a:pt x="58" y="60"/>
                </a:cubicBezTo>
                <a:cubicBezTo>
                  <a:pt x="64" y="51"/>
                  <a:pt x="71" y="43"/>
                  <a:pt x="76" y="33"/>
                </a:cubicBezTo>
                <a:cubicBezTo>
                  <a:pt x="80" y="24"/>
                  <a:pt x="76" y="9"/>
                  <a:pt x="85" y="5"/>
                </a:cubicBezTo>
                <a:cubicBezTo>
                  <a:pt x="97" y="0"/>
                  <a:pt x="110" y="12"/>
                  <a:pt x="122" y="15"/>
                </a:cubicBezTo>
                <a:cubicBezTo>
                  <a:pt x="171" y="54"/>
                  <a:pt x="182" y="74"/>
                  <a:pt x="204" y="5"/>
                </a:cubicBezTo>
                <a:cubicBezTo>
                  <a:pt x="213" y="11"/>
                  <a:pt x="221" y="19"/>
                  <a:pt x="231" y="24"/>
                </a:cubicBezTo>
                <a:cubicBezTo>
                  <a:pt x="249" y="32"/>
                  <a:pt x="286" y="42"/>
                  <a:pt x="286" y="42"/>
                </a:cubicBezTo>
                <a:cubicBezTo>
                  <a:pt x="289" y="51"/>
                  <a:pt x="288" y="62"/>
                  <a:pt x="295" y="69"/>
                </a:cubicBezTo>
                <a:cubicBezTo>
                  <a:pt x="302" y="76"/>
                  <a:pt x="315" y="73"/>
                  <a:pt x="323" y="79"/>
                </a:cubicBezTo>
                <a:cubicBezTo>
                  <a:pt x="365" y="110"/>
                  <a:pt x="363" y="111"/>
                  <a:pt x="378" y="14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2268538" y="836613"/>
            <a:ext cx="311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>
                <a:solidFill>
                  <a:srgbClr val="000000"/>
                </a:solidFill>
                <a:latin typeface="Arial" charset="0"/>
              </a:rPr>
              <a:t>Random Genetic Drift</a:t>
            </a: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6278563" y="855663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>
                <a:solidFill>
                  <a:srgbClr val="000000"/>
                </a:solidFill>
                <a:latin typeface="Arial" charset="0"/>
              </a:rPr>
              <a:t>Selection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 rot="10800000">
            <a:off x="508000" y="2738438"/>
            <a:ext cx="488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000">
                <a:solidFill>
                  <a:srgbClr val="000000"/>
                </a:solidFill>
                <a:latin typeface="Arial" charset="0"/>
              </a:rPr>
              <a:t>Allele frequency</a:t>
            </a:r>
          </a:p>
        </p:txBody>
      </p:sp>
      <p:sp>
        <p:nvSpPr>
          <p:cNvPr id="470027" name="Text Box 11"/>
          <p:cNvSpPr txBox="1">
            <a:spLocks noChangeArrowheads="1"/>
          </p:cNvSpPr>
          <p:nvPr/>
        </p:nvSpPr>
        <p:spPr bwMode="auto">
          <a:xfrm>
            <a:off x="684213" y="5589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70028" name="Text Box 12"/>
          <p:cNvSpPr txBox="1">
            <a:spLocks noChangeArrowheads="1"/>
          </p:cNvSpPr>
          <p:nvPr/>
        </p:nvSpPr>
        <p:spPr bwMode="auto">
          <a:xfrm>
            <a:off x="395288" y="12684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470029" name="Freeform 13"/>
          <p:cNvSpPr>
            <a:spLocks/>
          </p:cNvSpPr>
          <p:nvPr/>
        </p:nvSpPr>
        <p:spPr bwMode="auto">
          <a:xfrm>
            <a:off x="1958975" y="5106988"/>
            <a:ext cx="1190625" cy="742950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55" y="394"/>
              </a:cxn>
              <a:cxn ang="0">
                <a:pos x="83" y="376"/>
              </a:cxn>
              <a:cxn ang="0">
                <a:pos x="110" y="385"/>
              </a:cxn>
              <a:cxn ang="0">
                <a:pos x="137" y="413"/>
              </a:cxn>
              <a:cxn ang="0">
                <a:pos x="156" y="385"/>
              </a:cxn>
              <a:cxn ang="0">
                <a:pos x="165" y="358"/>
              </a:cxn>
              <a:cxn ang="0">
                <a:pos x="211" y="321"/>
              </a:cxn>
              <a:cxn ang="0">
                <a:pos x="238" y="257"/>
              </a:cxn>
              <a:cxn ang="0">
                <a:pos x="256" y="276"/>
              </a:cxn>
              <a:cxn ang="0">
                <a:pos x="329" y="285"/>
              </a:cxn>
              <a:cxn ang="0">
                <a:pos x="384" y="303"/>
              </a:cxn>
              <a:cxn ang="0">
                <a:pos x="439" y="239"/>
              </a:cxn>
              <a:cxn ang="0">
                <a:pos x="476" y="193"/>
              </a:cxn>
              <a:cxn ang="0">
                <a:pos x="485" y="221"/>
              </a:cxn>
              <a:cxn ang="0">
                <a:pos x="512" y="230"/>
              </a:cxn>
              <a:cxn ang="0">
                <a:pos x="540" y="202"/>
              </a:cxn>
              <a:cxn ang="0">
                <a:pos x="531" y="175"/>
              </a:cxn>
              <a:cxn ang="0">
                <a:pos x="549" y="111"/>
              </a:cxn>
              <a:cxn ang="0">
                <a:pos x="558" y="120"/>
              </a:cxn>
              <a:cxn ang="0">
                <a:pos x="622" y="294"/>
              </a:cxn>
              <a:cxn ang="0">
                <a:pos x="677" y="321"/>
              </a:cxn>
              <a:cxn ang="0">
                <a:pos x="750" y="422"/>
              </a:cxn>
              <a:cxn ang="0">
                <a:pos x="750" y="468"/>
              </a:cxn>
            </a:cxnLst>
            <a:rect l="0" t="0" r="r" b="b"/>
            <a:pathLst>
              <a:path w="750" h="468">
                <a:moveTo>
                  <a:pt x="0" y="458"/>
                </a:moveTo>
                <a:cubicBezTo>
                  <a:pt x="55" y="440"/>
                  <a:pt x="28" y="427"/>
                  <a:pt x="55" y="394"/>
                </a:cubicBezTo>
                <a:cubicBezTo>
                  <a:pt x="62" y="385"/>
                  <a:pt x="74" y="382"/>
                  <a:pt x="83" y="376"/>
                </a:cubicBezTo>
                <a:cubicBezTo>
                  <a:pt x="92" y="379"/>
                  <a:pt x="107" y="376"/>
                  <a:pt x="110" y="385"/>
                </a:cubicBezTo>
                <a:cubicBezTo>
                  <a:pt x="125" y="431"/>
                  <a:pt x="64" y="449"/>
                  <a:pt x="137" y="413"/>
                </a:cubicBezTo>
                <a:cubicBezTo>
                  <a:pt x="143" y="404"/>
                  <a:pt x="151" y="395"/>
                  <a:pt x="156" y="385"/>
                </a:cubicBezTo>
                <a:cubicBezTo>
                  <a:pt x="160" y="377"/>
                  <a:pt x="159" y="365"/>
                  <a:pt x="165" y="358"/>
                </a:cubicBezTo>
                <a:cubicBezTo>
                  <a:pt x="177" y="343"/>
                  <a:pt x="197" y="335"/>
                  <a:pt x="211" y="321"/>
                </a:cubicBezTo>
                <a:cubicBezTo>
                  <a:pt x="215" y="310"/>
                  <a:pt x="230" y="261"/>
                  <a:pt x="238" y="257"/>
                </a:cubicBezTo>
                <a:cubicBezTo>
                  <a:pt x="246" y="253"/>
                  <a:pt x="250" y="270"/>
                  <a:pt x="256" y="276"/>
                </a:cubicBezTo>
                <a:cubicBezTo>
                  <a:pt x="314" y="260"/>
                  <a:pt x="273" y="262"/>
                  <a:pt x="329" y="285"/>
                </a:cubicBezTo>
                <a:cubicBezTo>
                  <a:pt x="347" y="292"/>
                  <a:pt x="384" y="303"/>
                  <a:pt x="384" y="303"/>
                </a:cubicBezTo>
                <a:cubicBezTo>
                  <a:pt x="413" y="275"/>
                  <a:pt x="403" y="263"/>
                  <a:pt x="439" y="239"/>
                </a:cubicBezTo>
                <a:cubicBezTo>
                  <a:pt x="447" y="209"/>
                  <a:pt x="446" y="143"/>
                  <a:pt x="476" y="193"/>
                </a:cubicBezTo>
                <a:cubicBezTo>
                  <a:pt x="481" y="201"/>
                  <a:pt x="478" y="214"/>
                  <a:pt x="485" y="221"/>
                </a:cubicBezTo>
                <a:cubicBezTo>
                  <a:pt x="492" y="228"/>
                  <a:pt x="503" y="227"/>
                  <a:pt x="512" y="230"/>
                </a:cubicBezTo>
                <a:cubicBezTo>
                  <a:pt x="521" y="221"/>
                  <a:pt x="536" y="214"/>
                  <a:pt x="540" y="202"/>
                </a:cubicBezTo>
                <a:cubicBezTo>
                  <a:pt x="543" y="193"/>
                  <a:pt x="531" y="184"/>
                  <a:pt x="531" y="175"/>
                </a:cubicBezTo>
                <a:cubicBezTo>
                  <a:pt x="531" y="163"/>
                  <a:pt x="544" y="125"/>
                  <a:pt x="549" y="111"/>
                </a:cubicBezTo>
                <a:cubicBezTo>
                  <a:pt x="567" y="0"/>
                  <a:pt x="568" y="89"/>
                  <a:pt x="558" y="120"/>
                </a:cubicBezTo>
                <a:cubicBezTo>
                  <a:pt x="590" y="170"/>
                  <a:pt x="588" y="266"/>
                  <a:pt x="622" y="294"/>
                </a:cubicBezTo>
                <a:cubicBezTo>
                  <a:pt x="638" y="307"/>
                  <a:pt x="660" y="310"/>
                  <a:pt x="677" y="321"/>
                </a:cubicBezTo>
                <a:cubicBezTo>
                  <a:pt x="697" y="362"/>
                  <a:pt x="711" y="396"/>
                  <a:pt x="750" y="422"/>
                </a:cubicBezTo>
                <a:cubicBezTo>
                  <a:pt x="739" y="456"/>
                  <a:pt x="737" y="440"/>
                  <a:pt x="750" y="4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7359650" y="18653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>
                <a:solidFill>
                  <a:srgbClr val="000000"/>
                </a:solidFill>
                <a:latin typeface="Arial" charset="0"/>
              </a:rPr>
              <a:t>advantageous</a:t>
            </a:r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7143750" y="51054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>
                <a:solidFill>
                  <a:srgbClr val="000000"/>
                </a:solidFill>
                <a:latin typeface="Arial" charset="0"/>
              </a:rPr>
              <a:t>disadvantageous</a:t>
            </a:r>
          </a:p>
        </p:txBody>
      </p:sp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Modified from from </a:t>
            </a:r>
            <a:r>
              <a:rPr lang="en-US">
                <a:solidFill>
                  <a:srgbClr val="008000"/>
                </a:solidFill>
              </a:rPr>
              <a:t>www.tcd.ie/Genetics/staff/Aoife/GE3026/GE3026_1+2.ppt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IE"/>
              <a:t>Positive selection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sz="2800"/>
              <a:t>A new allele (mutant) confers some </a:t>
            </a:r>
            <a:r>
              <a:rPr lang="en-IE" sz="2800" u="sng"/>
              <a:t>increase</a:t>
            </a:r>
            <a:r>
              <a:rPr lang="en-IE" sz="2800"/>
              <a:t> in the </a:t>
            </a:r>
            <a:r>
              <a:rPr lang="en-IE" sz="2800" b="1"/>
              <a:t>fitness</a:t>
            </a:r>
            <a:r>
              <a:rPr lang="en-IE" sz="2800"/>
              <a:t> of the organism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</a:pPr>
            <a:r>
              <a:rPr lang="en-IE" sz="2800"/>
              <a:t>Selection acts to favour this allele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</a:pPr>
            <a:r>
              <a:rPr lang="en-IE" sz="2800"/>
              <a:t>Also called adaptive selection or Darwinian selection. 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  <a:buFontTx/>
              <a:buNone/>
            </a:pPr>
            <a:r>
              <a:rPr lang="en-IE" sz="2000"/>
              <a:t>NOTE</a:t>
            </a:r>
            <a:r>
              <a:rPr lang="en-IE" sz="2800"/>
              <a:t>: </a:t>
            </a:r>
            <a:r>
              <a:rPr lang="en-IE" sz="2800" b="1"/>
              <a:t>Fitness</a:t>
            </a:r>
            <a:r>
              <a:rPr lang="en-IE" sz="2800"/>
              <a:t> = ability to survive and </a:t>
            </a:r>
            <a:r>
              <a:rPr lang="en-IE" sz="2800" u="sng"/>
              <a:t>reproduce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Modified from from </a:t>
            </a:r>
            <a:r>
              <a:rPr lang="en-US">
                <a:solidFill>
                  <a:srgbClr val="008000"/>
                </a:solidFill>
              </a:rPr>
              <a:t>www.tcd.ie/Genetics/staff/Aoife/GE3026/GE3026_1+2.ppt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Advantageous allele</a:t>
            </a:r>
          </a:p>
        </p:txBody>
      </p:sp>
      <p:pic>
        <p:nvPicPr>
          <p:cNvPr id="474115" name="Picture 3" descr="psb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405678">
            <a:off x="1187450" y="2590800"/>
            <a:ext cx="6327775" cy="4525963"/>
          </a:xfrm>
          <a:ln/>
        </p:spPr>
      </p:pic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1835150" y="1766888"/>
            <a:ext cx="532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Herbicide resistance gene in nightshade plant</a:t>
            </a:r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Modified from from </a:t>
            </a:r>
            <a:r>
              <a:rPr lang="en-US">
                <a:solidFill>
                  <a:srgbClr val="008000"/>
                </a:solidFill>
              </a:rPr>
              <a:t>www.tcd.ie/Genetics/staff/Aoife/GE3026/GE3026_1+2.ppt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Negative selection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 new allele (mutant) confers some </a:t>
            </a:r>
            <a:r>
              <a:rPr lang="en-IE" u="sng"/>
              <a:t>decrease</a:t>
            </a:r>
            <a:r>
              <a:rPr lang="en-IE"/>
              <a:t> in the fitness of the organism</a:t>
            </a:r>
          </a:p>
          <a:p>
            <a:r>
              <a:rPr lang="en-IE"/>
              <a:t>Selection acts to remove this allele</a:t>
            </a:r>
          </a:p>
          <a:p>
            <a:endParaRPr lang="en-IE"/>
          </a:p>
          <a:p>
            <a:r>
              <a:rPr lang="en-IE"/>
              <a:t>Also called purifying selection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Modified from from </a:t>
            </a:r>
            <a:r>
              <a:rPr lang="en-US">
                <a:solidFill>
                  <a:srgbClr val="008000"/>
                </a:solidFill>
              </a:rPr>
              <a:t>www.tcd.ie/Genetics/staff/Aoife/GE3026/GE3026_1+2.ppt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85800"/>
          </a:xfrm>
        </p:spPr>
        <p:txBody>
          <a:bodyPr/>
          <a:lstStyle/>
          <a:p>
            <a:pPr algn="l"/>
            <a:r>
              <a:rPr lang="en-US" dirty="0" smtClean="0"/>
              <a:t>Very old exercises</a:t>
            </a:r>
            <a:r>
              <a:rPr lang="en-US" dirty="0"/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034587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</a:rPr>
              <a:t>Write a program that it uses hashes to calculates mono-, </a:t>
            </a:r>
            <a:r>
              <a:rPr lang="en-US" dirty="0" err="1">
                <a:solidFill>
                  <a:srgbClr val="0066FF"/>
                </a:solidFill>
              </a:rPr>
              <a:t>di</a:t>
            </a:r>
            <a:r>
              <a:rPr lang="en-US" dirty="0">
                <a:solidFill>
                  <a:srgbClr val="0066FF"/>
                </a:solidFill>
              </a:rPr>
              <a:t>-, tri-, and quartet-nucleotide frequencies in a genome</a:t>
            </a:r>
            <a:r>
              <a:rPr lang="en-US" dirty="0" smtClean="0">
                <a:solidFill>
                  <a:srgbClr val="0066FF"/>
                </a:solidFill>
              </a:rPr>
              <a:t>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101" y="1789886"/>
            <a:ext cx="180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over </a:t>
            </a:r>
            <a:r>
              <a:rPr lang="en-US" dirty="0" err="1" smtClean="0"/>
              <a:t>tetraA.pl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290258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Old</a:t>
            </a:r>
            <a:r>
              <a: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exercises: </a:t>
            </a:r>
            <a:endParaRPr kumimoji="0" lang="en-US" sz="4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01" y="3881237"/>
            <a:ext cx="839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tetraA.pl</a:t>
            </a:r>
            <a:r>
              <a:rPr lang="en-US" dirty="0" smtClean="0"/>
              <a:t> so that the user (or another program) can assign the size of the </a:t>
            </a:r>
            <a:r>
              <a:rPr lang="en-US" dirty="0" err="1" smtClean="0"/>
              <a:t>nmer</a:t>
            </a:r>
            <a:r>
              <a:rPr lang="en-US" dirty="0" smtClean="0"/>
              <a:t> as a variable!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GB"/>
              <a:t>Deleterious allele</a:t>
            </a:r>
          </a:p>
        </p:txBody>
      </p:sp>
      <p:pic>
        <p:nvPicPr>
          <p:cNvPr id="477187" name="Picture 3" descr="brca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3119438"/>
            <a:ext cx="9109075" cy="1692275"/>
          </a:xfrm>
          <a:ln/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354263" y="1484313"/>
            <a:ext cx="423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Human breast cancer gene, BRCA2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158750" y="294481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Normal (wild type) allele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179388" y="4508500"/>
            <a:ext cx="165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Mutant allele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(Montreal 440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Family)</a:t>
            </a:r>
          </a:p>
        </p:txBody>
      </p:sp>
      <p:sp>
        <p:nvSpPr>
          <p:cNvPr id="477191" name="Freeform 7"/>
          <p:cNvSpPr>
            <a:spLocks/>
          </p:cNvSpPr>
          <p:nvPr/>
        </p:nvSpPr>
        <p:spPr bwMode="auto">
          <a:xfrm rot="12758649">
            <a:off x="1822450" y="4362450"/>
            <a:ext cx="334963" cy="15843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272"/>
              </a:cxn>
              <a:cxn ang="0">
                <a:pos x="211" y="408"/>
              </a:cxn>
            </a:cxnLst>
            <a:rect l="0" t="0" r="r" b="b"/>
            <a:pathLst>
              <a:path w="211" h="408">
                <a:moveTo>
                  <a:pt x="30" y="0"/>
                </a:moveTo>
                <a:cubicBezTo>
                  <a:pt x="15" y="102"/>
                  <a:pt x="0" y="204"/>
                  <a:pt x="30" y="272"/>
                </a:cubicBezTo>
                <a:cubicBezTo>
                  <a:pt x="60" y="340"/>
                  <a:pt x="135" y="374"/>
                  <a:pt x="211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152400" y="5715000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4 base pair deletion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Causes frameshift</a:t>
            </a:r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 flipH="1" flipV="1">
            <a:off x="7019925" y="443706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6588125" y="4960938"/>
            <a:ext cx="134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Stop codon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3498850" y="1989138"/>
            <a:ext cx="564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5% of breast cancer cases are familial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Mutations in BRCA2 account for 20% of familial cases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Modified from from </a:t>
            </a:r>
            <a:r>
              <a:rPr lang="en-US">
                <a:solidFill>
                  <a:srgbClr val="008000"/>
                </a:solidFill>
              </a:rPr>
              <a:t>www.tcd.ie/Genetics/staff/Aoife/GE3026/GE3026_1+2.ppt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Neutral mutations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Neither advantageous nor disadvantageous</a:t>
            </a:r>
          </a:p>
          <a:p>
            <a:r>
              <a:rPr lang="en-IE"/>
              <a:t>Invisible to selection (no selection)</a:t>
            </a:r>
          </a:p>
          <a:p>
            <a:r>
              <a:rPr lang="en-IE"/>
              <a:t>Frequency subject to ‘drift’ in the population</a:t>
            </a:r>
          </a:p>
          <a:p>
            <a:r>
              <a:rPr lang="en-IE" b="1"/>
              <a:t>Random drift</a:t>
            </a:r>
            <a:r>
              <a:rPr lang="en-IE"/>
              <a:t> – random changes in small populations</a:t>
            </a:r>
            <a:endParaRPr lang="en-I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Types of Mutation-Substitution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19200"/>
            <a:ext cx="8877300" cy="56388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Replacement of one nucleotide by another</a:t>
            </a:r>
          </a:p>
          <a:p>
            <a:r>
              <a:rPr lang="en-US">
                <a:solidFill>
                  <a:srgbClr val="FF3300"/>
                </a:solidFill>
              </a:rPr>
              <a:t>Synonymous (Doesn’t change amino acid)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Ks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d</a:t>
            </a:r>
            <a:r>
              <a:rPr lang="en-US" baseline="-25000">
                <a:solidFill>
                  <a:srgbClr val="FF3300"/>
                </a:solidFill>
              </a:rPr>
              <a:t>s</a:t>
            </a:r>
          </a:p>
          <a:p>
            <a:r>
              <a:rPr lang="en-US">
                <a:solidFill>
                  <a:srgbClr val="FF3300"/>
                </a:solidFill>
              </a:rPr>
              <a:t>Non-Synonymous (Changes Amino Acid)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Ka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d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</a:p>
          <a:p>
            <a:pPr lvl="1">
              <a:buFontTx/>
              <a:buNone/>
            </a:pPr>
            <a:endParaRPr lang="en-US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(this and the following 4 slides are from </a:t>
            </a:r>
            <a:br>
              <a:rPr lang="en-US" sz="2400">
                <a:solidFill>
                  <a:srgbClr val="FF3300"/>
                </a:solidFill>
              </a:rPr>
            </a:br>
            <a:r>
              <a:rPr lang="en-US" sz="2400">
                <a:solidFill>
                  <a:srgbClr val="008000"/>
                </a:solidFill>
              </a:rPr>
              <a:t>mentor.lscf.ucsb.edu/course/ spring/eemb102/lecture/Lecture7.ppt)</a:t>
            </a:r>
            <a:r>
              <a:rPr lang="en-US" sz="2400">
                <a:solidFill>
                  <a:srgbClr val="FF3300"/>
                </a:solidFill>
              </a:rPr>
              <a:t> </a:t>
            </a:r>
          </a:p>
          <a:p>
            <a:pPr lvl="1">
              <a:buFontTx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gencode"/>
          <p:cNvPicPr>
            <a:picLocks noChangeAspect="1" noChangeArrowheads="1"/>
          </p:cNvPicPr>
          <p:nvPr/>
        </p:nvPicPr>
        <p:blipFill>
          <a:blip r:embed="rId3"/>
          <a:srcRect l="2" t="568" r="2" b="-2"/>
          <a:stretch>
            <a:fillRect/>
          </a:stretch>
        </p:blipFill>
        <p:spPr bwMode="auto">
          <a:xfrm>
            <a:off x="381000" y="1168400"/>
            <a:ext cx="8534400" cy="5689600"/>
          </a:xfrm>
          <a:prstGeom prst="rect">
            <a:avLst/>
          </a:prstGeom>
          <a:noFill/>
        </p:spPr>
      </p:pic>
      <p:sp>
        <p:nvSpPr>
          <p:cNvPr id="481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/>
              <a:t>Genetic Code – Note degeneracy of 1</a:t>
            </a:r>
            <a:r>
              <a:rPr lang="en-US" baseline="30000"/>
              <a:t>st</a:t>
            </a:r>
            <a:r>
              <a:rPr lang="en-US"/>
              <a:t> vs 2</a:t>
            </a:r>
            <a:r>
              <a:rPr lang="en-US" baseline="30000"/>
              <a:t>nd</a:t>
            </a:r>
            <a:r>
              <a:rPr lang="en-US"/>
              <a:t> vs 3</a:t>
            </a:r>
            <a:r>
              <a:rPr lang="en-US" baseline="30000"/>
              <a:t>rd</a:t>
            </a:r>
            <a:r>
              <a:rPr lang="en-US"/>
              <a:t> position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gencode"/>
          <p:cNvPicPr>
            <a:picLocks noChangeAspect="1" noChangeArrowheads="1"/>
          </p:cNvPicPr>
          <p:nvPr/>
        </p:nvPicPr>
        <p:blipFill>
          <a:blip r:embed="rId3"/>
          <a:srcRect l="24167" t="24184" r="49167" b="48473"/>
          <a:stretch>
            <a:fillRect/>
          </a:stretch>
        </p:blipFill>
        <p:spPr bwMode="auto">
          <a:xfrm>
            <a:off x="2209800" y="2209800"/>
            <a:ext cx="2438400" cy="1676400"/>
          </a:xfrm>
          <a:prstGeom prst="rect">
            <a:avLst/>
          </a:prstGeom>
          <a:noFill/>
        </p:spPr>
      </p:pic>
      <p:sp>
        <p:nvSpPr>
          <p:cNvPr id="482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/>
              <a:t>Genetic Code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Four-fold degenerate site</a:t>
            </a:r>
            <a:r>
              <a:rPr lang="en-US" sz="2400">
                <a:solidFill>
                  <a:srgbClr val="000000"/>
                </a:solidFill>
              </a:rPr>
              <a:t> – Any substitution is synonymous</a:t>
            </a:r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2895600" y="1219200"/>
            <a:ext cx="0" cy="1219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From: mentor.lscf.ucsb.edu/course/spring/eemb102/lecture/Lecture7.ppt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gencode"/>
          <p:cNvPicPr>
            <a:picLocks noChangeAspect="1" noChangeArrowheads="1"/>
          </p:cNvPicPr>
          <p:nvPr/>
        </p:nvPicPr>
        <p:blipFill>
          <a:blip r:embed="rId3"/>
          <a:srcRect l="48334" t="24184" r="24167" b="48473"/>
          <a:stretch>
            <a:fillRect/>
          </a:stretch>
        </p:blipFill>
        <p:spPr bwMode="auto">
          <a:xfrm>
            <a:off x="4419600" y="2209800"/>
            <a:ext cx="2514600" cy="1676400"/>
          </a:xfrm>
          <a:prstGeom prst="rect">
            <a:avLst/>
          </a:prstGeom>
          <a:noFill/>
        </p:spPr>
      </p:pic>
      <p:sp>
        <p:nvSpPr>
          <p:cNvPr id="483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/>
              <a:t>Genetic Code</a:t>
            </a: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832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Two-fold degenerate site</a:t>
            </a:r>
            <a:r>
              <a:rPr lang="en-US" sz="2400">
                <a:solidFill>
                  <a:srgbClr val="000000"/>
                </a:solidFill>
              </a:rPr>
              <a:t> – Some substitutions synonymous, some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non-synonymous</a:t>
            </a: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5181600" y="1143000"/>
            <a:ext cx="0" cy="1219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From: mentor.lscf.ucsb.edu/course/spring/eemb102/lecture/Lecture7.ppt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Selection on Genes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/>
              <a:t>Null hypothesis = neutral evolution</a:t>
            </a:r>
          </a:p>
          <a:p>
            <a:r>
              <a:rPr lang="en-US" sz="2800"/>
              <a:t>Under neutral evolution, synonymous changes should accumulate at a rate equal to mutation rate</a:t>
            </a:r>
          </a:p>
          <a:p>
            <a:r>
              <a:rPr lang="en-US" sz="2800"/>
              <a:t>Under neutral evolution, amino acid substitutions should also accumulate at a rate equal to the mutation rate</a:t>
            </a:r>
          </a:p>
          <a:p>
            <a:endParaRPr lang="en-US" sz="2800"/>
          </a:p>
          <a:p>
            <a:endParaRPr lang="en-US" sz="2800" i="1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From: mentor.lscf.ucsb.edu/course/spring/eemb102/lecture/Lecture7.ppt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6553200" y="1066800"/>
            <a:ext cx="6096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4343400" y="1143000"/>
            <a:ext cx="609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3657600" y="1143000"/>
            <a:ext cx="609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Counting #s/#a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752600" y="1143000"/>
            <a:ext cx="5672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urier New" charset="0"/>
              </a:rPr>
              <a:t>          Ser Ser Ser Ser Ser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urier New" charset="0"/>
              </a:rPr>
              <a:t>Species1  TGA TGC TGT TGT TGT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urier New" charset="0"/>
              </a:rPr>
              <a:t>		Ser Ser Ser Ser Ala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urier New" charset="0"/>
              </a:rPr>
              <a:t>Species2 	TGT TGT TGT TGT GGT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914400" y="3048000"/>
            <a:ext cx="162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#s = 2 sites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#a = 1 site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#a/#s=0.5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8000"/>
                </a:solidFill>
              </a:rPr>
              <a:t>Modified from: mentor.lscf.ucsb.edu/course/spring/eemb102/lecture/Lecture7.ppt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2895600" y="30480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To assess selection pressures one needs to calculate the  rates (Ka, Ks), i.e. the occurring substitutions as a fraction of the </a:t>
            </a:r>
            <a:r>
              <a:rPr lang="en-US" sz="2400" b="1" u="sng">
                <a:solidFill>
                  <a:srgbClr val="000000"/>
                </a:solidFill>
              </a:rPr>
              <a:t>possible</a:t>
            </a:r>
            <a:r>
              <a:rPr lang="en-US" sz="2400" b="1">
                <a:solidFill>
                  <a:srgbClr val="000000"/>
                </a:solidFill>
              </a:rPr>
              <a:t> syn. and nonsyn. substitutions. 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228600" y="4724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Things get more complicated, if one wants to take transition transversion ratios and codon bias into account.  See chapter 4 in Nei and Kumar, Molecular Evolution and Phylogenetics.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990600"/>
          </a:xfrm>
        </p:spPr>
        <p:txBody>
          <a:bodyPr/>
          <a:lstStyle/>
          <a:p>
            <a:pPr algn="l"/>
            <a:r>
              <a:rPr lang="en-US"/>
              <a:t>dambe</a:t>
            </a:r>
            <a:br>
              <a:rPr lang="en-US"/>
            </a:br>
            <a:endParaRPr lang="en-US"/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0" y="914400"/>
            <a:ext cx="8991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Two programs worked well for me to align nucleotide sequences based on the amino acid alignment,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One is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DAMBE </a:t>
            </a:r>
            <a:r>
              <a:rPr lang="en-US" sz="2400" dirty="0">
                <a:solidFill>
                  <a:srgbClr val="000000"/>
                </a:solidFill>
              </a:rPr>
              <a:t>(only for windows).  This is a handy program for a lot of things, including reading a lot of different formats, calculating phylogenies, it even runs </a:t>
            </a:r>
            <a:r>
              <a:rPr lang="en-US" sz="2400" dirty="0" err="1">
                <a:solidFill>
                  <a:srgbClr val="000000"/>
                </a:solidFill>
              </a:rPr>
              <a:t>codeml</a:t>
            </a:r>
            <a:r>
              <a:rPr lang="en-US" sz="2400" dirty="0">
                <a:solidFill>
                  <a:srgbClr val="000000"/>
                </a:solidFill>
              </a:rPr>
              <a:t> (from PAML) for you.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procedure is not straight forward, but is well described on the help pages.  After installing DAMBE go to HELP -&gt; general HELP -&gt; sequences -&gt; align nucleotide sequences based on …-&gt;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If you follow the instructions to the letter, it works fine.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DAMBE also calculates Ka and Ks distances from codon based aligned sequences.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381000"/>
          </a:xfrm>
        </p:spPr>
        <p:txBody>
          <a:bodyPr/>
          <a:lstStyle/>
          <a:p>
            <a:pPr algn="l"/>
            <a:r>
              <a:rPr lang="en-US"/>
              <a:t>dambe (cont)</a:t>
            </a:r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304800" y="685800"/>
          <a:ext cx="8686800" cy="6202363"/>
        </p:xfrm>
        <a:graphic>
          <a:graphicData uri="http://schemas.openxmlformats.org/presentationml/2006/ole">
            <p:oleObj spid="_x0000_s159746" name="Photo Editor Photo" r:id="rId4" imgW="7917866" imgH="56545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69" y="1469978"/>
            <a:ext cx="471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possible solution is to add a loop as follows: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9" y="649608"/>
            <a:ext cx="71882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" y="1953172"/>
            <a:ext cx="77724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041" y="5027448"/>
            <a:ext cx="869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large </a:t>
            </a:r>
            <a:r>
              <a:rPr lang="en-US" dirty="0" err="1" smtClean="0"/>
              <a:t>nmers</a:t>
            </a:r>
            <a:r>
              <a:rPr lang="en-US" dirty="0" smtClean="0"/>
              <a:t> this is inefficient.  Rather than concatenating the </a:t>
            </a:r>
            <a:r>
              <a:rPr lang="en-US" dirty="0" err="1" smtClean="0"/>
              <a:t>nmer</a:t>
            </a:r>
            <a:r>
              <a:rPr lang="en-US" dirty="0" smtClean="0"/>
              <a:t> from beginning to end every time, it would be faster to assemble the </a:t>
            </a:r>
            <a:r>
              <a:rPr lang="en-US" dirty="0" err="1" smtClean="0"/>
              <a:t>nmer</a:t>
            </a:r>
            <a:r>
              <a:rPr lang="en-US" dirty="0" smtClean="0"/>
              <a:t> only once, delete the first base and add the next to the end.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969" y="280276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size on </a:t>
            </a:r>
            <a:r>
              <a:rPr lang="en-US" dirty="0" err="1" smtClean="0"/>
              <a:t>nmer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/>
            <a:r>
              <a:rPr lang="en-US" sz="2800"/>
              <a:t>aa based nucleotide alignments (cont)</a:t>
            </a:r>
            <a:r>
              <a:rPr lang="en-US"/>
              <a:t> </a:t>
            </a: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An alternative is the </a:t>
            </a:r>
            <a:r>
              <a:rPr lang="en-US" sz="2400" dirty="0" err="1">
                <a:solidFill>
                  <a:srgbClr val="000000"/>
                </a:solidFill>
              </a:rPr>
              <a:t>tranalign</a:t>
            </a:r>
            <a:r>
              <a:rPr lang="en-US" sz="2400" dirty="0">
                <a:solidFill>
                  <a:srgbClr val="000000"/>
                </a:solidFill>
              </a:rPr>
              <a:t> program that is part of the emboss package.  On bbcxsrv1 you can invoke the program by typing </a:t>
            </a:r>
            <a:r>
              <a:rPr lang="en-US" sz="2400" dirty="0" err="1">
                <a:solidFill>
                  <a:srgbClr val="000000"/>
                </a:solidFill>
              </a:rPr>
              <a:t>tranalign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Instructions and program description are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here 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If you want to use your own dataset in the lab on Monday, generate a codon based alignment with either </a:t>
            </a:r>
            <a:r>
              <a:rPr lang="en-US" sz="2400" i="1" dirty="0" err="1">
                <a:solidFill>
                  <a:srgbClr val="000000"/>
                </a:solidFill>
              </a:rPr>
              <a:t>dambe</a:t>
            </a:r>
            <a:r>
              <a:rPr lang="en-US" sz="2400" dirty="0">
                <a:solidFill>
                  <a:srgbClr val="000000"/>
                </a:solidFill>
              </a:rPr>
              <a:t> or </a:t>
            </a:r>
            <a:r>
              <a:rPr lang="en-US" sz="2400" i="1" dirty="0" err="1">
                <a:solidFill>
                  <a:srgbClr val="000000"/>
                </a:solidFill>
              </a:rPr>
              <a:t>tranalign</a:t>
            </a:r>
            <a:r>
              <a:rPr lang="en-US" sz="2400" dirty="0">
                <a:solidFill>
                  <a:srgbClr val="000000"/>
                </a:solidFill>
              </a:rPr>
              <a:t> and save it as a nexus file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  <a:r>
              <a:rPr lang="en-US" sz="2400" dirty="0">
                <a:solidFill>
                  <a:srgbClr val="000000"/>
                </a:solidFill>
              </a:rPr>
              <a:t> as a </a:t>
            </a:r>
            <a:r>
              <a:rPr lang="en-US" sz="2400" dirty="0" err="1">
                <a:solidFill>
                  <a:srgbClr val="000000"/>
                </a:solidFill>
              </a:rPr>
              <a:t>phylip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formated</a:t>
            </a:r>
            <a:r>
              <a:rPr lang="en-US" sz="2400" dirty="0">
                <a:solidFill>
                  <a:srgbClr val="000000"/>
                </a:solidFill>
              </a:rPr>
              <a:t> multiple sequence file  (using either </a:t>
            </a:r>
            <a:r>
              <a:rPr lang="en-US" sz="2400" dirty="0" err="1">
                <a:solidFill>
                  <a:srgbClr val="000000"/>
                </a:solidFill>
              </a:rPr>
              <a:t>clustalw</a:t>
            </a:r>
            <a:r>
              <a:rPr lang="en-US" sz="2400" dirty="0">
                <a:solidFill>
                  <a:srgbClr val="000000"/>
                </a:solidFill>
              </a:rPr>
              <a:t>, PAUP (export or </a:t>
            </a:r>
            <a:r>
              <a:rPr lang="en-US" sz="2400" dirty="0" err="1">
                <a:solidFill>
                  <a:srgbClr val="000000"/>
                </a:solidFill>
              </a:rPr>
              <a:t>tonexus</a:t>
            </a:r>
            <a:r>
              <a:rPr lang="en-US" sz="2400" dirty="0">
                <a:solidFill>
                  <a:srgbClr val="000000"/>
                </a:solidFill>
              </a:rPr>
              <a:t>), </a:t>
            </a:r>
            <a:r>
              <a:rPr lang="en-US" sz="2400" dirty="0" err="1">
                <a:solidFill>
                  <a:srgbClr val="000000"/>
                </a:solidFill>
              </a:rPr>
              <a:t>dambe</a:t>
            </a:r>
            <a:r>
              <a:rPr lang="en-US" sz="2400" dirty="0">
                <a:solidFill>
                  <a:srgbClr val="000000"/>
                </a:solidFill>
              </a:rPr>
              <a:t>, or </a:t>
            </a:r>
            <a:r>
              <a:rPr lang="en-US" sz="2400" b="1" dirty="0">
                <a:solidFill>
                  <a:srgbClr val="000000"/>
                </a:solidFill>
                <a:hlinkClick r:id="rId4"/>
              </a:rPr>
              <a:t>readseq</a:t>
            </a:r>
            <a:r>
              <a:rPr lang="en-US" sz="2400" dirty="0">
                <a:solidFill>
                  <a:srgbClr val="000000"/>
                </a:solidFill>
              </a:rPr>
              <a:t> on the web)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l"/>
            <a:r>
              <a:rPr lang="en-US"/>
              <a:t>PAML (codeml) the basic model </a:t>
            </a:r>
          </a:p>
        </p:txBody>
      </p:sp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9338"/>
            <a:ext cx="89916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/>
              <a:t>sites versus branches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342900" y="838200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You can determine omega for the whole dataset; however, usually not all sites in a sequence are under selection all the time.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PAML (and other programs) allow to either determine omega for each site over the whole tree,                          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or determine omega for each branch for the whole sequence,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                    .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152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365125" y="4384675"/>
            <a:ext cx="8169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It would be great to do both, i.e., conclude codon 176 in the vacuolar ATPases was under positive selection during the evolution of modern humans – alas, a single site does not provide any statistics ….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algn="l"/>
            <a:r>
              <a:rPr lang="en-US"/>
              <a:t>Sites model(s) 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773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work great have been shown to work great in few instances.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 most celebrated case is the influenza virus HA gene.  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457200" y="1905000"/>
            <a:ext cx="845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 talk by Walter Fitch (slides and sound) on the evolution of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this molecule is </a:t>
            </a:r>
            <a:r>
              <a:rPr lang="en-US" sz="2400">
                <a:solidFill>
                  <a:srgbClr val="000000"/>
                </a:solidFill>
                <a:hlinkClick r:id="rId3"/>
              </a:rPr>
              <a:t>here</a:t>
            </a:r>
            <a:r>
              <a:rPr lang="en-US" sz="2400">
                <a:solidFill>
                  <a:srgbClr val="000000"/>
                </a:solidFill>
              </a:rPr>
              <a:t> 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</a:t>
            </a:r>
            <a:r>
              <a:rPr lang="en-US" sz="2400">
                <a:solidFill>
                  <a:srgbClr val="000000"/>
                </a:solidFill>
                <a:hlinkClick r:id="rId4"/>
              </a:rPr>
              <a:t> article by Yang et al, 2000 </a:t>
            </a:r>
            <a:r>
              <a:rPr lang="en-US" sz="2400">
                <a:solidFill>
                  <a:srgbClr val="000000"/>
                </a:solidFill>
              </a:rPr>
              <a:t>gives more background on ml aproaches to measure omega.  The dataset used by Yang et al is here: </a:t>
            </a:r>
            <a:r>
              <a:rPr lang="en-US" sz="2400">
                <a:solidFill>
                  <a:srgbClr val="000000"/>
                </a:solidFill>
                <a:hlinkClick r:id="rId5"/>
              </a:rPr>
              <a:t>flu_data.paup </a:t>
            </a:r>
            <a:r>
              <a:rPr lang="en-US" sz="2400">
                <a:solidFill>
                  <a:srgbClr val="000000"/>
                </a:solidFill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200"/>
              <a:t>sites model in MrBayes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990600" y="144780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begin mrbayes;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set autoclose=yes;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lset nst=2 rates=gamma nucmodel=codon omegavar=Ny98;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mcmcp samplefreq=500 printfreq=500;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mcmc ngen=500000;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sump burnin=50;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sumt burnin=50;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end;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477838" y="914400"/>
            <a:ext cx="876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The MrBayes block in a nexus file might look something like this: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52650"/>
            <a:ext cx="55245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228600" y="304800"/>
            <a:ext cx="857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Vincent Daubin and Howard Ochman: Bacterial Genomes as New Gene Homes: The Genealogy of ORFans in </a:t>
            </a: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E. coli.  Genome Research 14:1036-1042, 2004  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28600" y="2849563"/>
            <a:ext cx="304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Arial" charset="0"/>
              </a:rPr>
              <a:t>The ratio of non-synonymous to synonymous substitutions for genes found only in the E.coli - Salmonella clade is lower than 1, but larger than for more widely distributed genes.  </a:t>
            </a:r>
          </a:p>
        </p:txBody>
      </p:sp>
      <p:sp>
        <p:nvSpPr>
          <p:cNvPr id="513029" name="Line 5"/>
          <p:cNvSpPr>
            <a:spLocks noChangeShapeType="1"/>
          </p:cNvSpPr>
          <p:nvPr/>
        </p:nvSpPr>
        <p:spPr bwMode="auto">
          <a:xfrm>
            <a:off x="2239963" y="3352800"/>
            <a:ext cx="2895600" cy="0"/>
          </a:xfrm>
          <a:prstGeom prst="line">
            <a:avLst/>
          </a:prstGeom>
          <a:noFill/>
          <a:ln w="76200">
            <a:solidFill>
              <a:srgbClr val="5BD75B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2895600" y="6035675"/>
            <a:ext cx="628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Fig. 3 from Vincent Daubin and Howard Ochman,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  Genome Research 14:1036-1042, 2004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0" name="Object 2"/>
          <p:cNvGraphicFramePr>
            <a:graphicFrameLocks noChangeAspect="1"/>
          </p:cNvGraphicFramePr>
          <p:nvPr/>
        </p:nvGraphicFramePr>
        <p:xfrm>
          <a:off x="1219200" y="1449388"/>
          <a:ext cx="6297613" cy="4722812"/>
        </p:xfrm>
        <a:graphic>
          <a:graphicData uri="http://schemas.openxmlformats.org/presentationml/2006/ole">
            <p:oleObj spid="_x0000_s174082" name="Photo Editor Photo" r:id="rId4" imgW="6095238" imgH="4572396" progId="">
              <p:embed/>
            </p:oleObj>
          </a:graphicData>
        </a:graphic>
      </p:graphicFrame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288925" y="115888"/>
            <a:ext cx="801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Trunk-of-my-car analogy:  Hardly anything in there is the is the result of providing a selective advantage.  Some items are removed quickly (purifying selection), some are useful under some conditions, but most things do not alter the fitness.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pic>
        <p:nvPicPr>
          <p:cNvPr id="514052" name="Picture 4" descr="roquef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59088"/>
            <a:ext cx="2193925" cy="2022475"/>
          </a:xfrm>
          <a:prstGeom prst="rect">
            <a:avLst/>
          </a:prstGeom>
          <a:noFill/>
        </p:spPr>
      </p:pic>
      <p:sp>
        <p:nvSpPr>
          <p:cNvPr id="514053" name="Line 5"/>
          <p:cNvSpPr>
            <a:spLocks noChangeShapeType="1"/>
          </p:cNvSpPr>
          <p:nvPr/>
        </p:nvSpPr>
        <p:spPr bwMode="auto">
          <a:xfrm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14054" name="Line 6"/>
          <p:cNvSpPr>
            <a:spLocks noChangeShapeType="1"/>
          </p:cNvSpPr>
          <p:nvPr/>
        </p:nvSpPr>
        <p:spPr bwMode="auto">
          <a:xfrm flipV="1"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6600" y="873125"/>
            <a:ext cx="1954213" cy="4537075"/>
            <a:chOff x="4224" y="288"/>
            <a:chExt cx="1375" cy="3002"/>
          </a:xfrm>
        </p:grpSpPr>
        <p:pic>
          <p:nvPicPr>
            <p:cNvPr id="514056" name="Picture 8" descr="TN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24" y="816"/>
              <a:ext cx="734" cy="2239"/>
            </a:xfrm>
            <a:prstGeom prst="rect">
              <a:avLst/>
            </a:prstGeom>
            <a:noFill/>
          </p:spPr>
        </p:pic>
        <p:pic>
          <p:nvPicPr>
            <p:cNvPr id="514057" name="Picture 9" descr="TN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5" y="1051"/>
              <a:ext cx="734" cy="2239"/>
            </a:xfrm>
            <a:prstGeom prst="rect">
              <a:avLst/>
            </a:prstGeom>
            <a:noFill/>
          </p:spPr>
        </p:pic>
        <p:pic>
          <p:nvPicPr>
            <p:cNvPr id="514058" name="Picture 10" descr="TN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91" y="288"/>
              <a:ext cx="734" cy="2239"/>
            </a:xfrm>
            <a:prstGeom prst="rect">
              <a:avLst/>
            </a:prstGeom>
            <a:noFill/>
          </p:spPr>
        </p:pic>
      </p:grpSp>
      <p:sp>
        <p:nvSpPr>
          <p:cNvPr id="514059" name="Line 11"/>
          <p:cNvSpPr>
            <a:spLocks noChangeShapeType="1"/>
          </p:cNvSpPr>
          <p:nvPr/>
        </p:nvSpPr>
        <p:spPr bwMode="auto">
          <a:xfrm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14060" name="Line 12"/>
          <p:cNvSpPr>
            <a:spLocks noChangeShapeType="1"/>
          </p:cNvSpPr>
          <p:nvPr/>
        </p:nvSpPr>
        <p:spPr bwMode="auto">
          <a:xfrm flipV="1"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14061" name="Text Box 13"/>
          <p:cNvSpPr txBox="1">
            <a:spLocks noChangeArrowheads="1"/>
          </p:cNvSpPr>
          <p:nvPr/>
        </p:nvSpPr>
        <p:spPr bwMode="auto">
          <a:xfrm>
            <a:off x="196850" y="6156325"/>
            <a:ext cx="884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66FF"/>
                </a:solidFill>
                <a:latin typeface="Arial" charset="0"/>
              </a:rPr>
              <a:t>Could some of the inferred purifying selection be due to the acquisition of novel detrimental characteristics (e.g., protein toxicity)?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</p:spPr>
        <p:txBody>
          <a:bodyPr/>
          <a:lstStyle/>
          <a:p>
            <a:pPr algn="l"/>
            <a:r>
              <a:rPr lang="en-US" sz="2800"/>
              <a:t>MrBayes  analyzing the *.nex.p file </a:t>
            </a: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45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The easiest is to load the file into excel (if your alignment is too long, you need to load the data into separate spreadsheets – see </a:t>
            </a:r>
            <a:r>
              <a:rPr lang="en-US" sz="2400" b="1" dirty="0">
                <a:solidFill>
                  <a:srgbClr val="000000"/>
                </a:solidFill>
                <a:hlinkClick r:id="rId3"/>
              </a:rPr>
              <a:t>here </a:t>
            </a:r>
            <a:r>
              <a:rPr lang="en-US" sz="2400" b="1" dirty="0" err="1">
                <a:solidFill>
                  <a:srgbClr val="000000"/>
                </a:solidFill>
              </a:rPr>
              <a:t>execise</a:t>
            </a:r>
            <a:r>
              <a:rPr lang="en-US" sz="2400" b="1" dirty="0">
                <a:solidFill>
                  <a:srgbClr val="000000"/>
                </a:solidFill>
              </a:rPr>
              <a:t> 2 item 2 for more info)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plot </a:t>
            </a:r>
            <a:r>
              <a:rPr lang="en-US" sz="2400" b="1" dirty="0" err="1">
                <a:solidFill>
                  <a:srgbClr val="000000"/>
                </a:solidFill>
              </a:rPr>
              <a:t>LogL</a:t>
            </a:r>
            <a:r>
              <a:rPr lang="en-US" sz="2400" b="1" dirty="0">
                <a:solidFill>
                  <a:srgbClr val="000000"/>
                </a:solidFill>
              </a:rPr>
              <a:t> to determine which samples to ignore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for each </a:t>
            </a:r>
            <a:r>
              <a:rPr lang="en-US" sz="2400" b="1" dirty="0" err="1">
                <a:solidFill>
                  <a:srgbClr val="000000"/>
                </a:solidFill>
              </a:rPr>
              <a:t>codon</a:t>
            </a:r>
            <a:r>
              <a:rPr lang="en-US" sz="2400" b="1" dirty="0">
                <a:solidFill>
                  <a:srgbClr val="000000"/>
                </a:solidFill>
              </a:rPr>
              <a:t> calculate the the average probability (from the samples you do not ignore) that the </a:t>
            </a:r>
            <a:r>
              <a:rPr lang="en-US" sz="2400" b="1" dirty="0" err="1">
                <a:solidFill>
                  <a:srgbClr val="000000"/>
                </a:solidFill>
              </a:rPr>
              <a:t>codon</a:t>
            </a:r>
            <a:r>
              <a:rPr lang="en-US" sz="2400" b="1" dirty="0">
                <a:solidFill>
                  <a:srgbClr val="000000"/>
                </a:solidFill>
              </a:rPr>
              <a:t> belongs to the group of </a:t>
            </a:r>
            <a:r>
              <a:rPr lang="en-US" sz="2400" b="1" dirty="0" err="1">
                <a:solidFill>
                  <a:srgbClr val="000000"/>
                </a:solidFill>
              </a:rPr>
              <a:t>codons</a:t>
            </a:r>
            <a:r>
              <a:rPr lang="en-US" sz="2400" b="1" dirty="0">
                <a:solidFill>
                  <a:srgbClr val="000000"/>
                </a:solidFill>
              </a:rPr>
              <a:t> with omega&gt;1.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plot this quantity using a bar graph.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plot LogL to determine which samples to ignore</a:t>
            </a:r>
          </a:p>
        </p:txBody>
      </p:sp>
      <p:graphicFrame>
        <p:nvGraphicFramePr>
          <p:cNvPr id="609283" name="Object 3"/>
          <p:cNvGraphicFramePr>
            <a:graphicFrameLocks noChangeAspect="1"/>
          </p:cNvGraphicFramePr>
          <p:nvPr/>
        </p:nvGraphicFramePr>
        <p:xfrm>
          <a:off x="0" y="1143000"/>
          <a:ext cx="3790950" cy="4191000"/>
        </p:xfrm>
        <a:graphic>
          <a:graphicData uri="http://schemas.openxmlformats.org/presentationml/2006/ole">
            <p:oleObj spid="_x0000_s236546" name="Photo Editor Photo" r:id="rId4" imgW="4640982" imgH="5128704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066800"/>
            <a:ext cx="3376613" cy="4748213"/>
            <a:chOff x="2880" y="672"/>
            <a:chExt cx="2127" cy="2991"/>
          </a:xfrm>
        </p:grpSpPr>
        <p:graphicFrame>
          <p:nvGraphicFramePr>
            <p:cNvPr id="609285" name="Object 5"/>
            <p:cNvGraphicFramePr>
              <a:graphicFrameLocks noChangeAspect="1"/>
            </p:cNvGraphicFramePr>
            <p:nvPr/>
          </p:nvGraphicFramePr>
          <p:xfrm>
            <a:off x="3024" y="672"/>
            <a:ext cx="1983" cy="2991"/>
          </p:xfrm>
          <a:graphic>
            <a:graphicData uri="http://schemas.openxmlformats.org/presentationml/2006/ole">
              <p:oleObj spid="_x0000_s236547" name="Photo Editor Photo" r:id="rId5" imgW="3147333" imgH="4747671" progId="">
                <p:embed/>
              </p:oleObj>
            </a:graphicData>
          </a:graphic>
        </p:graphicFrame>
        <p:sp>
          <p:nvSpPr>
            <p:cNvPr id="609286" name="Line 6"/>
            <p:cNvSpPr>
              <a:spLocks noChangeShapeType="1"/>
            </p:cNvSpPr>
            <p:nvPr/>
          </p:nvSpPr>
          <p:spPr bwMode="auto">
            <a:xfrm flipV="1">
              <a:off x="2880" y="2832"/>
              <a:ext cx="384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3276600"/>
            <a:ext cx="5278438" cy="2914650"/>
            <a:chOff x="336" y="2064"/>
            <a:chExt cx="3325" cy="1836"/>
          </a:xfrm>
        </p:grpSpPr>
        <p:sp>
          <p:nvSpPr>
            <p:cNvPr id="609288" name="Text Box 8"/>
            <p:cNvSpPr txBox="1">
              <a:spLocks noChangeArrowheads="1"/>
            </p:cNvSpPr>
            <p:nvPr/>
          </p:nvSpPr>
          <p:spPr bwMode="auto">
            <a:xfrm>
              <a:off x="707" y="3600"/>
              <a:ext cx="2954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the same after rescaling the y-axis </a:t>
              </a:r>
            </a:p>
          </p:txBody>
        </p:sp>
        <p:sp>
          <p:nvSpPr>
            <p:cNvPr id="609289" name="Line 9"/>
            <p:cNvSpPr>
              <a:spLocks noChangeShapeType="1"/>
            </p:cNvSpPr>
            <p:nvPr/>
          </p:nvSpPr>
          <p:spPr bwMode="auto">
            <a:xfrm>
              <a:off x="336" y="2064"/>
              <a:ext cx="672" cy="15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8382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for each codon calculate the the average probability</a:t>
            </a:r>
          </a:p>
        </p:txBody>
      </p:sp>
      <p:graphicFrame>
        <p:nvGraphicFramePr>
          <p:cNvPr id="610307" name="Object 3"/>
          <p:cNvGraphicFramePr>
            <a:graphicFrameLocks noChangeAspect="1"/>
          </p:cNvGraphicFramePr>
          <p:nvPr/>
        </p:nvGraphicFramePr>
        <p:xfrm>
          <a:off x="152400" y="914400"/>
          <a:ext cx="3900488" cy="2574925"/>
        </p:xfrm>
        <a:graphic>
          <a:graphicData uri="http://schemas.openxmlformats.org/presentationml/2006/ole">
            <p:oleObj spid="_x0000_s238594" name="Photo Editor Photo" r:id="rId4" imgW="3900952" imgH="2575238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2325" y="2057400"/>
            <a:ext cx="2092325" cy="2584450"/>
            <a:chOff x="518" y="1296"/>
            <a:chExt cx="1318" cy="1628"/>
          </a:xfrm>
        </p:grpSpPr>
        <p:sp>
          <p:nvSpPr>
            <p:cNvPr id="610309" name="Line 5"/>
            <p:cNvSpPr>
              <a:spLocks noChangeShapeType="1"/>
            </p:cNvSpPr>
            <p:nvPr/>
          </p:nvSpPr>
          <p:spPr bwMode="auto">
            <a:xfrm flipV="1">
              <a:off x="1392" y="1296"/>
              <a:ext cx="240" cy="12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0" name="Line 6"/>
            <p:cNvSpPr>
              <a:spLocks noChangeShapeType="1"/>
            </p:cNvSpPr>
            <p:nvPr/>
          </p:nvSpPr>
          <p:spPr bwMode="auto">
            <a:xfrm flipH="1" flipV="1">
              <a:off x="1248" y="2016"/>
              <a:ext cx="144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1" name="Text Box 7"/>
            <p:cNvSpPr txBox="1">
              <a:spLocks noChangeArrowheads="1"/>
            </p:cNvSpPr>
            <p:nvPr/>
          </p:nvSpPr>
          <p:spPr bwMode="auto">
            <a:xfrm>
              <a:off x="518" y="2618"/>
              <a:ext cx="1318" cy="306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enter formula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09800" y="762000"/>
            <a:ext cx="6934200" cy="3124200"/>
            <a:chOff x="1392" y="480"/>
            <a:chExt cx="4368" cy="1968"/>
          </a:xfrm>
        </p:grpSpPr>
        <p:sp>
          <p:nvSpPr>
            <p:cNvPr id="610313" name="Line 9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144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4" name="Line 10"/>
            <p:cNvSpPr>
              <a:spLocks noChangeShapeType="1"/>
            </p:cNvSpPr>
            <p:nvPr/>
          </p:nvSpPr>
          <p:spPr bwMode="auto">
            <a:xfrm flipH="1" flipV="1">
              <a:off x="1784" y="1985"/>
              <a:ext cx="1048" cy="22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5" name="Line 11"/>
            <p:cNvSpPr>
              <a:spLocks noChangeShapeType="1"/>
            </p:cNvSpPr>
            <p:nvPr/>
          </p:nvSpPr>
          <p:spPr bwMode="auto">
            <a:xfrm flipH="1" flipV="1">
              <a:off x="2066" y="1972"/>
              <a:ext cx="766" cy="2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6" name="Line 12"/>
            <p:cNvSpPr>
              <a:spLocks noChangeShapeType="1"/>
            </p:cNvSpPr>
            <p:nvPr/>
          </p:nvSpPr>
          <p:spPr bwMode="auto">
            <a:xfrm flipH="1" flipV="1">
              <a:off x="2340" y="1964"/>
              <a:ext cx="540" cy="2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7" name="Line 13"/>
            <p:cNvSpPr>
              <a:spLocks noChangeShapeType="1"/>
            </p:cNvSpPr>
            <p:nvPr/>
          </p:nvSpPr>
          <p:spPr bwMode="auto">
            <a:xfrm flipV="1">
              <a:off x="2880" y="1920"/>
              <a:ext cx="240" cy="2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18" name="Text Box 14"/>
            <p:cNvSpPr txBox="1">
              <a:spLocks noChangeArrowheads="1"/>
            </p:cNvSpPr>
            <p:nvPr/>
          </p:nvSpPr>
          <p:spPr bwMode="auto">
            <a:xfrm>
              <a:off x="2208" y="2160"/>
              <a:ext cx="1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copy paste formula</a:t>
              </a:r>
            </a:p>
          </p:txBody>
        </p:sp>
        <p:graphicFrame>
          <p:nvGraphicFramePr>
            <p:cNvPr id="610319" name="Object 15"/>
            <p:cNvGraphicFramePr>
              <a:graphicFrameLocks noChangeAspect="1"/>
            </p:cNvGraphicFramePr>
            <p:nvPr/>
          </p:nvGraphicFramePr>
          <p:xfrm>
            <a:off x="2692" y="480"/>
            <a:ext cx="3068" cy="1324"/>
          </p:xfrm>
          <a:graphic>
            <a:graphicData uri="http://schemas.openxmlformats.org/presentationml/2006/ole">
              <p:oleObj spid="_x0000_s238596" name="Photo Editor Photo" r:id="rId5" imgW="6088908" imgH="2629128" progId="">
                <p:embed/>
              </p:oleObj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76600" y="2667000"/>
            <a:ext cx="5372100" cy="3709988"/>
            <a:chOff x="2064" y="1680"/>
            <a:chExt cx="3384" cy="2337"/>
          </a:xfrm>
        </p:grpSpPr>
        <p:graphicFrame>
          <p:nvGraphicFramePr>
            <p:cNvPr id="610321" name="Object 17"/>
            <p:cNvGraphicFramePr>
              <a:graphicFrameLocks noChangeAspect="1"/>
            </p:cNvGraphicFramePr>
            <p:nvPr/>
          </p:nvGraphicFramePr>
          <p:xfrm>
            <a:off x="2064" y="2688"/>
            <a:ext cx="3384" cy="1329"/>
          </p:xfrm>
          <a:graphic>
            <a:graphicData uri="http://schemas.openxmlformats.org/presentationml/2006/ole">
              <p:oleObj spid="_x0000_s238595" name="Photo Editor Photo" r:id="rId6" imgW="5372566" imgH="2110476" progId="">
                <p:embed/>
              </p:oleObj>
            </a:graphicData>
          </a:graphic>
        </p:graphicFrame>
        <p:sp>
          <p:nvSpPr>
            <p:cNvPr id="610322" name="Line 18"/>
            <p:cNvSpPr>
              <a:spLocks noChangeShapeType="1"/>
            </p:cNvSpPr>
            <p:nvPr/>
          </p:nvSpPr>
          <p:spPr bwMode="auto">
            <a:xfrm flipH="1">
              <a:off x="4320" y="1680"/>
              <a:ext cx="432" cy="1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610323" name="Text Box 19"/>
            <p:cNvSpPr txBox="1">
              <a:spLocks noChangeArrowheads="1"/>
            </p:cNvSpPr>
            <p:nvPr/>
          </p:nvSpPr>
          <p:spPr bwMode="auto">
            <a:xfrm>
              <a:off x="4464" y="216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plot row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294" y="279541"/>
            <a:ext cx="72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run many </a:t>
            </a:r>
            <a:r>
              <a:rPr lang="en-US" dirty="0" err="1" smtClean="0"/>
              <a:t>nmer</a:t>
            </a:r>
            <a:r>
              <a:rPr lang="en-US" dirty="0" smtClean="0"/>
              <a:t> sizes, one could add another loop (check </a:t>
            </a:r>
            <a:r>
              <a:rPr lang="en-US" dirty="0" err="1" smtClean="0"/>
              <a:t>nmer_many.pl</a:t>
            </a:r>
            <a:r>
              <a:rPr lang="en-US" dirty="0" smtClean="0"/>
              <a:t>):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" y="797763"/>
            <a:ext cx="9265913" cy="5856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3583" y="6117864"/>
            <a:ext cx="212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Nmer</a:t>
            </a:r>
            <a:r>
              <a:rPr lang="en-US" dirty="0" smtClean="0"/>
              <a:t> loop ends 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43159" y="1162752"/>
            <a:ext cx="205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through </a:t>
            </a:r>
            <a:r>
              <a:rPr lang="en-US" dirty="0" err="1" smtClean="0"/>
              <a:t>nmers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0655" y="1783068"/>
            <a:ext cx="372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to rest values from last loop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rot="10800000" flipV="1">
            <a:off x="2030261" y="1347417"/>
            <a:ext cx="512898" cy="316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rot="10800000" flipV="1">
            <a:off x="498115" y="6302530"/>
            <a:ext cx="1785468" cy="2421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0800000">
            <a:off x="3429001" y="1905001"/>
            <a:ext cx="1991655" cy="8640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0800000">
            <a:off x="2543159" y="1991405"/>
            <a:ext cx="2877496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391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If you do this for your own data,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run the procedure first for only 50000 generations (takes about 30 minutes) to check that everthing works as expected,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then run the program overnight for at least 500 000 generations.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Especially, if you have a large dataset, do the latter twice and compare the results for consistency.   ( I prefer two runs over 500000 generations each over one run over a million generations.)  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sz="2800"/>
              <a:t>MrBayes on bbcxrv1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52400" y="4876800"/>
            <a:ext cx="815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The preferred wa to run mrbayes is to use the command line: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urier" pitchFamily="112" charset="0"/>
              </a:rPr>
              <a:t>&gt;mb</a:t>
            </a:r>
            <a:endParaRPr lang="en-US" sz="2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Do example on threonlyRS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PAML – codeml – sites model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7788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paml package contains several distinct programs for nucleotides (baseml) protein coding sequences and amino acid sequences (codeml) and to simulate sequences evolution.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77882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input file needs to be in phylip format.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By default it assumes a sequential format (e.g. </a:t>
            </a:r>
            <a:r>
              <a:rPr lang="en-US">
                <a:solidFill>
                  <a:srgbClr val="000000"/>
                </a:solidFill>
                <a:hlinkClick r:id="rId3"/>
              </a:rPr>
              <a:t>here</a:t>
            </a:r>
            <a:r>
              <a:rPr lang="en-US">
                <a:solidFill>
                  <a:srgbClr val="000000"/>
                </a:solidFill>
              </a:rPr>
              <a:t>).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the sequences are interleaved, you need to add an “I” to the first line, as in these  example headers: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0" y="3962400"/>
            <a:ext cx="5562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 5   855   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  <a:latin typeface="Courier New" pitchFamily="11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human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goat-cow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rabbit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rat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marsupial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1 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GTG CTG TCT CCT GCC GAC AAG ACC AAC GTC AAG GCC GCC TGG GGC AAG GTT GGC GCG CAC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... ... ... G.C ... ... ... T.. ..T ... ... ... ... ... ... ... ... ... .GC A..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... ... ... ..C ..T ... ... ... ... A.. ... A.T ... ... .AA ... A.C ... AGC 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... ..C ... G.A .AT ... ..A ... ... A.. ... AA. TG. ... ..G ... A.. ..T .GC ..T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... ..C ..G GA. ..T ... ... ..T C.. ..G ..A ... AT. ... ..T ... ..G ..A .GC 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61      								 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GCT GGC GAG TAT GGT GCG GAG GCC CTG GAG AGG ATG TTC CTG TCC TTC CCC ACC ACC AAG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... ..A .CT ... ..C ..A ... ..T ... ... ... ... ... ... AG. ... ... ... ... 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.G. ... ... ... ..C ..C ... ... G.. ... ... ... ... T.. GG. ... ... ... ... 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.G. ..T ..A ... ..C .A. ... ... ..A C.. ... ... ... GCT G.. ... ... ... ... 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Courier New" pitchFamily="112" charset="0"/>
              </a:rPr>
              <a:t>..C ..T .CC ..C .CA ..T ..A ..T ..T .CC ..A .CC ... ..C ... ... ... ..T ... ..A</a:t>
            </a:r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3352800" y="2590800"/>
            <a:ext cx="9144000" cy="2743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6    467	I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gi|1613157 ---------- MSDNDTIVAQ ATPPGRGGVG ILRISGFKAR EVAETVLGKL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gi|2212798 ---------- MSTTDTIVAQ ATPPGRGGVG ILRVSGRAAS EVAHAVLGKL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gi|1564003 MALIQSCSGN TMTTDTIVAQ ATAPGRGGVG IIRVSGPLAA HVAQTVTGRT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gi|1560076 ---------M QAATETIVAI ATAQGRGGVG IVRVSGPLAG QMAVAVSGRQ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gi|2123365 -----MN--- -ALPSTIVAI ATAAGTGGIG IVRLSGPQSV QIAAALGIAG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gi|1583936 -----MSQRS TKMGDTIAAI ATASGAAGIG IIRLSGSLIK TIATGLGMTT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/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PKPRYADYLP FKDADGSVLD QGIALWFPGP NSFTGEDVLE LQGHGGPVIL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PKPRYADYLP FKDVDGSTLD QGIALYFPGP NSFTGEDVLE LQGHGGPVIL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LRPRYAEYLP FTDEDGQQLD QGIALFFPNP HSFTGEDVLE LQGHGGPVVM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LKARHAHYGP FLDAGGQVID EGLSLYFPGP NSFTGEDVLE LQGHGGPVVL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LQSRHARYAR FRDAQGEVID DGIAVWFPAP HSFTGEEVVE LQGHGSPVLL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LRPRYAHYTR FLDVQDEVID DGLALWFPAP HSFTGEDVLE LQGHGSPLLL </a:t>
            </a:r>
            <a:br>
              <a:rPr lang="en-US" sz="100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endParaRPr lang="en-US" sz="1000">
              <a:solidFill>
                <a:srgbClr val="000000"/>
              </a:solidFill>
              <a:latin typeface="Courier New" pitchFamily="112" charset="0"/>
              <a:ea typeface="Courier New" pitchFamily="112" charset="0"/>
              <a:cs typeface="Courier New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58200" cy="609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sites model (cont.)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3216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 program is invoked by typing codeml followed by the name of a control file that tells the program what to do.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paml can be used to find the maximum likelihood tree, however, the program is rather slow.  Phyml  is a better choice to find the tree, which then can be used as a user tree.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An example for a codeml.ctl file is </a:t>
            </a:r>
            <a:r>
              <a:rPr lang="en-US" sz="2000" b="1">
                <a:solidFill>
                  <a:srgbClr val="000000"/>
                </a:solidFill>
                <a:hlinkClick r:id="rId3"/>
              </a:rPr>
              <a:t>codeml.hv1.sites.ctl </a:t>
            </a: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This file directs codeml to run three different models: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one with an omega fixed at 1, a second where each site can be either have an omega between 0 and 1, or an omega of 1, and third a model that uses three omegas as described before for MrBayes.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 output is written into a file called </a:t>
            </a:r>
            <a:r>
              <a:rPr lang="en-US" sz="2000" b="1">
                <a:solidFill>
                  <a:srgbClr val="000000"/>
                </a:solidFill>
                <a:hlinkClick r:id="rId4"/>
              </a:rPr>
              <a:t>Hv1.sites.codeml_out </a:t>
            </a:r>
            <a:r>
              <a:rPr lang="en-US" sz="2000" b="1">
                <a:solidFill>
                  <a:srgbClr val="000000"/>
                </a:solidFill>
              </a:rPr>
              <a:t>(as directed by the control file).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Point out log likelihoods and estimated parameter line (kappa and omegas)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Additional useful information is in the </a:t>
            </a:r>
            <a:r>
              <a:rPr lang="en-US" sz="2000" b="1">
                <a:solidFill>
                  <a:srgbClr val="000000"/>
                </a:solidFill>
                <a:hlinkClick r:id="rId5"/>
              </a:rPr>
              <a:t>rst </a:t>
            </a:r>
            <a:r>
              <a:rPr lang="en-US" sz="2000" b="1">
                <a:solidFill>
                  <a:srgbClr val="000000"/>
                </a:solidFill>
              </a:rPr>
              <a:t>file generated by the codeml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Discuss overall result.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4572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branch model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229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For the same dataset to estimate the dN/dS ratios for individual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branches, you could use this file </a:t>
            </a:r>
            <a:r>
              <a:rPr lang="en-US" sz="2000" b="1">
                <a:solidFill>
                  <a:srgbClr val="000000"/>
                </a:solidFill>
                <a:hlinkClick r:id="rId3"/>
              </a:rPr>
              <a:t>codeml.hv1.branches.ctl</a:t>
            </a:r>
            <a:r>
              <a:rPr lang="en-US" sz="2000" b="1">
                <a:solidFill>
                  <a:srgbClr val="000000"/>
                </a:solidFill>
              </a:rPr>
              <a:t> as control file.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 output is written, as directed by the control file, into a file called </a:t>
            </a:r>
            <a:r>
              <a:rPr lang="en-US" sz="2000" b="1">
                <a:solidFill>
                  <a:srgbClr val="000000"/>
                </a:solidFill>
                <a:hlinkClick r:id="rId4"/>
              </a:rPr>
              <a:t>Hv1.branch.codeml_out</a:t>
            </a: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 good way to check for episodes with plenty of non-synonymous substitutions is to compare the dn and ds trees.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Also, it might be a good idea to repeat the analyses on parts of the sequence (using the same tree).  In this case the sequences encode a family of spider toxins that include the mature toxin, a propeptide and a signal sequence (see </a:t>
            </a:r>
            <a:r>
              <a:rPr lang="en-US" sz="2000" b="1">
                <a:solidFill>
                  <a:srgbClr val="000000"/>
                </a:solidFill>
                <a:hlinkClick r:id="rId5"/>
              </a:rPr>
              <a:t>here </a:t>
            </a:r>
            <a:r>
              <a:rPr lang="en-US" sz="2000" b="1">
                <a:solidFill>
                  <a:srgbClr val="000000"/>
                </a:solidFill>
              </a:rPr>
              <a:t>for more information).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Bottom line:  one needs plenty of sequences to detect positive selection.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branch model</a:t>
            </a:r>
          </a:p>
        </p:txBody>
      </p:sp>
      <p:graphicFrame>
        <p:nvGraphicFramePr>
          <p:cNvPr id="615427" name="Object 3"/>
          <p:cNvGraphicFramePr>
            <a:graphicFrameLocks noChangeAspect="1"/>
          </p:cNvGraphicFramePr>
          <p:nvPr/>
        </p:nvGraphicFramePr>
        <p:xfrm>
          <a:off x="381000" y="533400"/>
          <a:ext cx="8108950" cy="6038850"/>
        </p:xfrm>
        <a:graphic>
          <a:graphicData uri="http://schemas.openxmlformats.org/presentationml/2006/ole">
            <p:oleObj spid="_x0000_s249858" name="Photo Editor Photo" r:id="rId4" imgW="9731583" imgH="7247248" progId="">
              <p:embed/>
            </p:oleObj>
          </a:graphicData>
        </a:graphic>
      </p:graphicFrame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20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dS -tree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dN -tree</a:t>
            </a:r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 flipH="1" flipV="1">
            <a:off x="5943600" y="2895600"/>
            <a:ext cx="762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/>
              <a:t>where to get help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441325" y="1233488"/>
            <a:ext cx="760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read the manuals and help files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check out the discussion boards at </a:t>
            </a:r>
            <a:r>
              <a:rPr lang="en-US" sz="2000" b="1" dirty="0">
                <a:solidFill>
                  <a:srgbClr val="000000"/>
                </a:solidFill>
                <a:hlinkClick r:id="rId2"/>
              </a:rPr>
              <a:t>http://www.rannala.org/phpBB2/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1524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else 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381000" y="324167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there is a new program on the block called </a:t>
            </a:r>
            <a:r>
              <a:rPr lang="en-US" sz="2000" b="1">
                <a:solidFill>
                  <a:srgbClr val="000000"/>
                </a:solidFill>
                <a:hlinkClick r:id="rId3"/>
              </a:rPr>
              <a:t>hy-phy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(=hypothesis testing using phylogenetics).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 easiest is probably to run the analyses on the authors </a:t>
            </a:r>
            <a:r>
              <a:rPr lang="en-US" sz="2000" b="1">
                <a:solidFill>
                  <a:srgbClr val="000000"/>
                </a:solidFill>
                <a:hlinkClick r:id="rId4"/>
              </a:rPr>
              <a:t>datamonkey</a:t>
            </a:r>
            <a:r>
              <a:rPr lang="en-US" sz="2000" b="1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6858000" y="5334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46" y="578114"/>
            <a:ext cx="9004554" cy="1781730"/>
          </a:xfrm>
        </p:spPr>
        <p:txBody>
          <a:bodyPr/>
          <a:lstStyle/>
          <a:p>
            <a:pPr algn="l"/>
            <a:r>
              <a:rPr lang="en-US" dirty="0" smtClean="0"/>
              <a:t>Discussion: Other ways to detect positive selection?</a:t>
            </a:r>
          </a:p>
          <a:p>
            <a:pPr algn="l"/>
            <a:r>
              <a:rPr lang="en-US" sz="2400" dirty="0" smtClean="0"/>
              <a:t>Selective sweep -&gt; fewer alleles present in population</a:t>
            </a:r>
          </a:p>
          <a:p>
            <a:pPr algn="l"/>
            <a:r>
              <a:rPr lang="en-US" sz="2400" dirty="0" smtClean="0"/>
              <a:t>Repeated episodes of positive selection -&gt; high </a:t>
            </a:r>
            <a:r>
              <a:rPr lang="en-US" sz="2400" dirty="0" err="1" smtClean="0"/>
              <a:t>dN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If time discuss http://online.itp.ucsb.edu/online/infobio01/fitch1/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hy-phy</a:t>
            </a:r>
          </a:p>
        </p:txBody>
      </p:sp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0" y="1447800"/>
          <a:ext cx="5181600" cy="3883025"/>
        </p:xfrm>
        <a:graphic>
          <a:graphicData uri="http://schemas.openxmlformats.org/presentationml/2006/ole">
            <p:oleObj spid="_x0000_s196610" name="Photo Editor Photo" r:id="rId3" imgW="4930567" imgH="3696020" progId="">
              <p:embed/>
            </p:oleObj>
          </a:graphicData>
        </a:graphic>
      </p:graphicFrame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36525" y="955675"/>
            <a:ext cx="650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Results of an anaylsis using the SLAC approach 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17525" y="5680075"/>
            <a:ext cx="422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more output might still be </a:t>
            </a:r>
            <a:r>
              <a:rPr lang="en-US" sz="2400" b="1">
                <a:solidFill>
                  <a:srgbClr val="000000"/>
                </a:solidFill>
                <a:hlinkClick r:id="rId4"/>
              </a:rPr>
              <a:t>here</a:t>
            </a:r>
            <a:endParaRPr lang="en-US" sz="2400" b="1">
              <a:solidFill>
                <a:srgbClr val="000000"/>
              </a:solidFill>
            </a:endParaRPr>
          </a:p>
        </p:txBody>
      </p:sp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5029200" y="1600200"/>
          <a:ext cx="4114800" cy="4329113"/>
        </p:xfrm>
        <a:graphic>
          <a:graphicData uri="http://schemas.openxmlformats.org/presentationml/2006/ole">
            <p:oleObj spid="_x0000_s196611" name="Photo Editor Photo" r:id="rId5" imgW="4115157" imgH="43285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8261" name="Picture 5" descr="Untitl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3"/>
            <a:ext cx="9144000" cy="636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2800"/>
              <a:t>Hy-Phy</a:t>
            </a:r>
            <a:r>
              <a:rPr lang="en-US"/>
              <a:t>  -</a:t>
            </a:r>
            <a:br>
              <a:rPr lang="en-US"/>
            </a:br>
            <a:r>
              <a:rPr lang="en-US" sz="2800"/>
              <a:t>Hypothesis Testing using Phylogenies.</a:t>
            </a:r>
            <a:r>
              <a:rPr lang="en-US"/>
              <a:t>  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250825" y="1533525"/>
            <a:ext cx="335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Using Batchfiles or GUI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50825" y="2219325"/>
            <a:ext cx="523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Information at  http://www.hyphy.org/ </a:t>
            </a: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250825" y="2994025"/>
            <a:ext cx="4386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Selected analyses also can be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performed online at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http://www.datamonkey.org/</a:t>
            </a:r>
          </a:p>
        </p:txBody>
      </p:sp>
      <p:pic>
        <p:nvPicPr>
          <p:cNvPr id="596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3122613"/>
            <a:ext cx="41846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6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-31750" y="937172"/>
          <a:ext cx="9175750" cy="520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0207" y="61390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</a:t>
            </a:r>
            <a:r>
              <a:rPr lang="en-US" dirty="0" err="1" smtClean="0"/>
              <a:t>nmer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70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301750"/>
            <a:ext cx="71342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225425" y="6181725"/>
            <a:ext cx="870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Set up two partitions, define model for each, optimize likelihood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9188"/>
            <a:ext cx="411480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4972050" y="2571750"/>
            <a:ext cx="3473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dN/dS ratios for the two partitions are different.</a:t>
            </a:r>
          </a:p>
        </p:txBody>
      </p:sp>
      <p:sp>
        <p:nvSpPr>
          <p:cNvPr id="599045" name="Line 5"/>
          <p:cNvSpPr>
            <a:spLocks noChangeShapeType="1"/>
          </p:cNvSpPr>
          <p:nvPr/>
        </p:nvSpPr>
        <p:spPr bwMode="auto">
          <a:xfrm flipH="1" flipV="1">
            <a:off x="3403600" y="2654300"/>
            <a:ext cx="13716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99046" name="Line 6"/>
          <p:cNvSpPr>
            <a:spLocks noChangeShapeType="1"/>
          </p:cNvSpPr>
          <p:nvPr/>
        </p:nvSpPr>
        <p:spPr bwMode="auto">
          <a:xfrm flipH="1" flipV="1">
            <a:off x="3403600" y="3200400"/>
            <a:ext cx="13716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99047" name="Line 7"/>
          <p:cNvSpPr>
            <a:spLocks noChangeShapeType="1"/>
          </p:cNvSpPr>
          <p:nvPr/>
        </p:nvSpPr>
        <p:spPr bwMode="auto">
          <a:xfrm flipH="1">
            <a:off x="3898900" y="13208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5432425" y="962025"/>
            <a:ext cx="362370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Save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Likelihood Function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then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select as alternative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231900"/>
            <a:ext cx="4140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8" name="Line 4"/>
          <p:cNvSpPr>
            <a:spLocks noChangeShapeType="1"/>
          </p:cNvSpPr>
          <p:nvPr/>
        </p:nvSpPr>
        <p:spPr bwMode="auto">
          <a:xfrm flipH="1">
            <a:off x="4521200" y="35560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 flipH="1">
            <a:off x="4457700" y="28956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0070" name="Line 6"/>
          <p:cNvSpPr>
            <a:spLocks noChangeShapeType="1"/>
          </p:cNvSpPr>
          <p:nvPr/>
        </p:nvSpPr>
        <p:spPr bwMode="auto">
          <a:xfrm flipH="1" flipV="1">
            <a:off x="1066800" y="1638300"/>
            <a:ext cx="4711700" cy="7366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5976938" y="1812925"/>
            <a:ext cx="3009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Set up null hypothesis, i.e.: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The two dN/dS are equal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(to do, select both rows and then click the define as equal button on top)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514350"/>
            <a:ext cx="51943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1536700" y="28448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1562100" y="23114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2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0" y="514350"/>
            <a:ext cx="51943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2116" name="Line 4"/>
          <p:cNvSpPr>
            <a:spLocks noChangeShapeType="1"/>
          </p:cNvSpPr>
          <p:nvPr/>
        </p:nvSpPr>
        <p:spPr bwMode="auto">
          <a:xfrm>
            <a:off x="1435100" y="28448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17" name="Line 5"/>
          <p:cNvSpPr>
            <a:spLocks noChangeShapeType="1"/>
          </p:cNvSpPr>
          <p:nvPr/>
        </p:nvSpPr>
        <p:spPr bwMode="auto">
          <a:xfrm>
            <a:off x="1460500" y="23114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67400" y="638175"/>
            <a:ext cx="3035300" cy="2282825"/>
            <a:chOff x="3808" y="362"/>
            <a:chExt cx="1904" cy="1438"/>
          </a:xfrm>
        </p:grpSpPr>
        <p:sp>
          <p:nvSpPr>
            <p:cNvPr id="602119" name="Line 7"/>
            <p:cNvSpPr>
              <a:spLocks noChangeShapeType="1"/>
            </p:cNvSpPr>
            <p:nvPr/>
          </p:nvSpPr>
          <p:spPr bwMode="auto">
            <a:xfrm flipH="1">
              <a:off x="3808" y="572"/>
              <a:ext cx="1304" cy="244"/>
            </a:xfrm>
            <a:prstGeom prst="line">
              <a:avLst/>
            </a:prstGeom>
            <a:noFill/>
            <a:ln w="57150">
              <a:solidFill>
                <a:srgbClr val="E80D0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02120" name="Text Box 8"/>
            <p:cNvSpPr txBox="1">
              <a:spLocks noChangeArrowheads="1"/>
            </p:cNvSpPr>
            <p:nvPr/>
          </p:nvSpPr>
          <p:spPr bwMode="auto">
            <a:xfrm>
              <a:off x="5086" y="362"/>
              <a:ext cx="626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Name and save as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Null-</a:t>
              </a:r>
              <a:br>
                <a:rPr lang="en-US" sz="24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hyp.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024563" y="1717675"/>
            <a:ext cx="3119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After selecting LRT (= Likelihood Ratio test), the console displays the result, i.e.,  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the beginning and end of the sequence alignment have significantly different dN/dS ratios.</a:t>
            </a:r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8450"/>
            <a:ext cx="57023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 flipH="1">
            <a:off x="4229100" y="1854200"/>
            <a:ext cx="1825625" cy="2540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>
            <a:off x="5803900" y="3429000"/>
            <a:ext cx="0" cy="2095500"/>
          </a:xfrm>
          <a:prstGeom prst="line">
            <a:avLst/>
          </a:prstGeom>
          <a:noFill/>
          <a:ln w="38100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3143" name="Line 7"/>
          <p:cNvSpPr>
            <a:spLocks noChangeShapeType="1"/>
          </p:cNvSpPr>
          <p:nvPr/>
        </p:nvSpPr>
        <p:spPr bwMode="auto">
          <a:xfrm>
            <a:off x="3403600" y="4914900"/>
            <a:ext cx="54610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>
            <a:off x="2819400" y="5257800"/>
            <a:ext cx="95250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2722563" y="908050"/>
            <a:ext cx="642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Alternatively, especially if the the two models are not nested, one can set up two different windows with the same dataset: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4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533525"/>
            <a:ext cx="7493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 flipH="1">
            <a:off x="6934200" y="4254500"/>
            <a:ext cx="7239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 flipH="1">
            <a:off x="6959600" y="5740400"/>
            <a:ext cx="7239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7694613" y="4035425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Model 1</a:t>
            </a: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7694613" y="5483225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Model 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example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1650"/>
            <a:ext cx="5570538" cy="3803650"/>
          </a:xfrm>
          <a:prstGeom prst="rect">
            <a:avLst/>
          </a:prstGeom>
          <a:noFill/>
        </p:spPr>
      </p:pic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0" y="1114425"/>
            <a:ext cx="87963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Simulation under model 1, evalutation under model 2, calculate LR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Compare real LR to distribution from simulated LR values.  The result might look something like this                           or                            this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5189" name="Picture 5" descr="example3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513" y="2057400"/>
            <a:ext cx="5170487" cy="3530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-31750" y="937172"/>
          <a:ext cx="9175750" cy="520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14276" y="595438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</a:t>
            </a:r>
            <a:r>
              <a:rPr lang="en-US" dirty="0" err="1" smtClean="0"/>
              <a:t>nmer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0841"/>
            <a:ext cx="289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with logarithmic </a:t>
            </a:r>
            <a:r>
              <a:rPr lang="en-US" dirty="0" err="1" smtClean="0"/>
              <a:t>y</a:t>
            </a:r>
            <a:r>
              <a:rPr lang="en-US" dirty="0" smtClean="0"/>
              <a:t> axis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18966" y="569310"/>
          <a:ext cx="8364482" cy="535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96514" y="59208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</a:t>
            </a:r>
            <a:r>
              <a:rPr lang="en-US" dirty="0" err="1" smtClean="0"/>
              <a:t>nmer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533400"/>
          </a:xfrm>
        </p:spPr>
        <p:txBody>
          <a:bodyPr/>
          <a:lstStyle/>
          <a:p>
            <a:pPr algn="l"/>
            <a:r>
              <a:rPr lang="en-US" sz="2400" dirty="0" smtClean="0"/>
              <a:t>Very Old Assignments</a:t>
            </a:r>
            <a:r>
              <a:rPr lang="en-US" sz="2400" dirty="0"/>
              <a:t>: </a:t>
            </a:r>
            <a:endParaRPr lang="en-US" dirty="0"/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54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Re-read chapter P16-P18 in the primer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Given a multiple </a:t>
            </a:r>
            <a:r>
              <a:rPr lang="en-US" sz="2000" b="0" dirty="0" err="1" smtClean="0">
                <a:solidFill>
                  <a:srgbClr val="000000"/>
                </a:solidFill>
              </a:rPr>
              <a:t>fasta</a:t>
            </a:r>
            <a:r>
              <a:rPr lang="en-US" sz="2000" b="0" dirty="0" smtClean="0">
                <a:solidFill>
                  <a:srgbClr val="000000"/>
                </a:solidFill>
              </a:rPr>
              <a:t> sequence file*, write a script that for each sequence extract 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 and the species name. and rewrites the file so that the annotation line starts with 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number, followed by the species/strain name, followed by a space.  (The </a:t>
            </a:r>
            <a:r>
              <a:rPr lang="en-US" sz="2000" b="0" dirty="0" err="1" smtClean="0">
                <a:solidFill>
                  <a:srgbClr val="000000"/>
                </a:solidFill>
              </a:rPr>
              <a:t>gi</a:t>
            </a:r>
            <a:r>
              <a:rPr lang="en-US" sz="2000" b="0" dirty="0" smtClean="0">
                <a:solidFill>
                  <a:srgbClr val="000000"/>
                </a:solidFill>
              </a:rPr>
              <a:t> number and the species name should not be separated by or contain any spaces – replace them by _.  This is useful, because </a:t>
            </a:r>
            <a:r>
              <a:rPr lang="en-US" sz="2000" b="0" dirty="0" err="1" smtClean="0">
                <a:solidFill>
                  <a:srgbClr val="000000"/>
                </a:solidFill>
              </a:rPr>
              <a:t>clustalw</a:t>
            </a:r>
            <a:r>
              <a:rPr lang="en-US" sz="2000" b="0" dirty="0" smtClean="0">
                <a:solidFill>
                  <a:srgbClr val="000000"/>
                </a:solidFill>
              </a:rPr>
              <a:t> will recognize the number and name as handle for the sequence.)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Work </a:t>
            </a:r>
            <a:r>
              <a:rPr lang="en-US" sz="2000" b="0" dirty="0">
                <a:solidFill>
                  <a:srgbClr val="000000"/>
                </a:solidFill>
              </a:rPr>
              <a:t>on your student </a:t>
            </a:r>
            <a:r>
              <a:rPr lang="en-US" sz="2000" b="0" dirty="0" smtClean="0">
                <a:solidFill>
                  <a:srgbClr val="000000"/>
                </a:solidFill>
              </a:rPr>
              <a:t>project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900" b="0" dirty="0" smtClean="0">
                <a:solidFill>
                  <a:srgbClr val="000000"/>
                </a:solidFill>
              </a:rPr>
              <a:t>Assume that the annotation line follows the NCBI convention and begins with the &gt; followed by the </a:t>
            </a:r>
            <a:r>
              <a:rPr lang="en-US" sz="1900" b="0" dirty="0" err="1" smtClean="0">
                <a:solidFill>
                  <a:srgbClr val="000000"/>
                </a:solidFill>
              </a:rPr>
              <a:t>gi</a:t>
            </a:r>
            <a:r>
              <a:rPr lang="en-US" sz="1900" b="0" dirty="0" smtClean="0">
                <a:solidFill>
                  <a:srgbClr val="000000"/>
                </a:solidFill>
              </a:rPr>
              <a:t> number, and ends with the species and strain designation given in []</a:t>
            </a:r>
            <a:br>
              <a:rPr lang="en-US" sz="1900" b="0" dirty="0" smtClean="0">
                <a:solidFill>
                  <a:srgbClr val="000000"/>
                </a:solidFill>
              </a:rPr>
            </a:br>
            <a:r>
              <a:rPr lang="en-US" sz="1900" b="0" dirty="0" smtClean="0">
                <a:solidFill>
                  <a:srgbClr val="000000"/>
                </a:solidFill>
              </a:rPr>
              <a:t>Example:</a:t>
            </a:r>
            <a:r>
              <a:rPr lang="en-US" b="0" dirty="0" smtClean="0">
                <a:solidFill>
                  <a:srgbClr val="000000"/>
                </a:solidFill>
              </a:rPr>
              <a:t/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latin typeface="Courier"/>
                <a:cs typeface="Courier"/>
              </a:rPr>
              <a:t>&gt;gi|229240723|ref|ZP_04365119.1| primary </a:t>
            </a:r>
            <a:r>
              <a:rPr lang="en-US" sz="1700" dirty="0" err="1" smtClean="0">
                <a:latin typeface="Courier"/>
                <a:cs typeface="Courier"/>
              </a:rPr>
              <a:t>replicative</a:t>
            </a:r>
            <a:r>
              <a:rPr lang="en-US" sz="1700" dirty="0" smtClean="0">
                <a:latin typeface="Courier"/>
                <a:cs typeface="Courier"/>
              </a:rPr>
              <a:t> DNA </a:t>
            </a:r>
            <a:r>
              <a:rPr lang="en-US" sz="1700" dirty="0" err="1" smtClean="0">
                <a:latin typeface="Courier"/>
                <a:cs typeface="Courier"/>
              </a:rPr>
              <a:t>helicase</a:t>
            </a:r>
            <a:r>
              <a:rPr lang="en-US" sz="1700" dirty="0" smtClean="0">
                <a:latin typeface="Courier"/>
                <a:cs typeface="Courier"/>
              </a:rPr>
              <a:t>; intein [</a:t>
            </a:r>
            <a:r>
              <a:rPr lang="en-US" sz="1700" dirty="0" err="1" smtClean="0">
                <a:latin typeface="Courier"/>
                <a:cs typeface="Courier"/>
              </a:rPr>
              <a:t>Cellulomonas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 smtClean="0">
                <a:latin typeface="Courier"/>
                <a:cs typeface="Courier"/>
              </a:rPr>
              <a:t>flavigena</a:t>
            </a:r>
            <a:r>
              <a:rPr lang="en-US" sz="1700" dirty="0" smtClean="0">
                <a:latin typeface="Courier"/>
                <a:cs typeface="Courier"/>
              </a:rPr>
              <a:t> DSM 20109]</a:t>
            </a:r>
          </a:p>
          <a:p>
            <a:pPr>
              <a:spcBef>
                <a:spcPct val="50000"/>
              </a:spcBef>
            </a:pP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</a:rPr>
              <a:t>Example multiple sequence file is </a:t>
            </a: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  <a:hlinkClick r:id="rId3" action="ppaction://hlinkfile"/>
              </a:rPr>
              <a:t>here</a:t>
            </a:r>
            <a:r>
              <a:rPr lang="en-US" sz="1700" b="0" dirty="0" smtClean="0">
                <a:solidFill>
                  <a:srgbClr val="000000"/>
                </a:solidFill>
                <a:latin typeface="+mn-lt"/>
                <a:cs typeface="Courier"/>
              </a:rPr>
              <a:t>. </a:t>
            </a:r>
            <a:endParaRPr lang="en-US" sz="1700" b="0" dirty="0">
              <a:solidFill>
                <a:srgbClr val="000000"/>
              </a:solidFill>
              <a:latin typeface="+mn-lt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228600" y="310992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+mn-lt"/>
                <a:cs typeface="Courier"/>
              </a:rPr>
              <a:t>an error prone solution is at </a:t>
            </a:r>
            <a:r>
              <a:rPr lang="en-US" sz="2000" b="0" dirty="0" err="1" smtClean="0">
                <a:solidFill>
                  <a:srgbClr val="000000"/>
                </a:solidFill>
                <a:latin typeface="+mn-lt"/>
                <a:cs typeface="Courier"/>
              </a:rPr>
              <a:t>convertannotationline.pl</a:t>
            </a:r>
            <a:endParaRPr lang="en-US" sz="2000" dirty="0" smtClean="0">
              <a:solidFill>
                <a:srgbClr val="000000"/>
              </a:solidFill>
              <a:cs typeface="Courier"/>
            </a:endParaRPr>
          </a:p>
          <a:p>
            <a:pPr>
              <a:spcBef>
                <a:spcPct val="50000"/>
              </a:spcBef>
            </a:pPr>
            <a:endParaRPr lang="en-US" sz="2000" b="0" dirty="0" smtClean="0">
              <a:solidFill>
                <a:srgbClr val="000000"/>
              </a:solidFill>
              <a:latin typeface="+mn-lt"/>
              <a:cs typeface="Courier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  <a:cs typeface="Courier"/>
            </a:endParaRPr>
          </a:p>
          <a:p>
            <a:pPr>
              <a:spcBef>
                <a:spcPct val="50000"/>
              </a:spcBef>
            </a:pPr>
            <a:endParaRPr lang="en-US" sz="2000" b="0" dirty="0" smtClean="0">
              <a:solidFill>
                <a:srgbClr val="000000"/>
              </a:solidFill>
              <a:latin typeface="+mn-lt"/>
              <a:cs typeface="Courier"/>
            </a:endParaRPr>
          </a:p>
          <a:p>
            <a:pPr>
              <a:spcBef>
                <a:spcPct val="50000"/>
              </a:spcBef>
            </a:pPr>
            <a:endParaRPr lang="en-US" sz="2000" b="0" dirty="0" smtClean="0">
              <a:solidFill>
                <a:srgbClr val="000000"/>
              </a:solidFill>
              <a:latin typeface="+mn-lt"/>
              <a:cs typeface="Courier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cs typeface="Courier"/>
            </a:endParaRP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+mn-lt"/>
                <a:cs typeface="Courier"/>
              </a:rPr>
              <a:t>Rewrite this </a:t>
            </a:r>
            <a:r>
              <a:rPr lang="en-US" sz="2000" dirty="0" smtClean="0">
                <a:solidFill>
                  <a:srgbClr val="000000"/>
                </a:solidFill>
                <a:cs typeface="Courier"/>
              </a:rPr>
              <a:t>script so that is uses the $&amp; </a:t>
            </a:r>
            <a:br>
              <a:rPr lang="en-US" sz="2000" dirty="0" smtClean="0">
                <a:solidFill>
                  <a:srgbClr val="000000"/>
                </a:solidFill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cs typeface="Courier"/>
              </a:rPr>
              <a:t>variable to extract the </a:t>
            </a:r>
            <a:r>
              <a:rPr lang="en-US" sz="2000" dirty="0" err="1" smtClean="0">
                <a:solidFill>
                  <a:srgbClr val="000000"/>
                </a:solidFill>
                <a:cs typeface="Courier"/>
              </a:rPr>
              <a:t>gi</a:t>
            </a:r>
            <a:r>
              <a:rPr lang="en-US" sz="2000" dirty="0" smtClean="0">
                <a:solidFill>
                  <a:srgbClr val="000000"/>
                </a:solidFill>
                <a:cs typeface="Courier"/>
              </a:rPr>
              <a:t> number and </a:t>
            </a:r>
            <a:br>
              <a:rPr lang="en-US" sz="2000" dirty="0" smtClean="0">
                <a:solidFill>
                  <a:srgbClr val="000000"/>
                </a:solidFill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cs typeface="Courier"/>
              </a:rPr>
              <a:t>the species name. </a:t>
            </a:r>
            <a:endParaRPr lang="en-US" sz="2000" b="0" dirty="0">
              <a:solidFill>
                <a:srgbClr val="000000"/>
              </a:solidFill>
              <a:latin typeface="+mn-lt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843" y="682057"/>
            <a:ext cx="4013357" cy="617594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211756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Old Assignment: </a:t>
            </a:r>
            <a:endParaRPr kumimoji="0" lang="en-US" sz="4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4020</Words>
  <Application>Microsoft Macintosh PowerPoint</Application>
  <PresentationFormat>On-screen Show (4:3)</PresentationFormat>
  <Paragraphs>363</Paragraphs>
  <Slides>57</Slides>
  <Notes>37</Notes>
  <HiddenSlides>0</HiddenSlides>
  <MMClips>0</MMClips>
  <ScaleCrop>false</ScaleCrop>
  <HeadingPairs>
    <vt:vector size="6" baseType="variant"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Office Theme</vt:lpstr>
      <vt:lpstr>1_Default Design</vt:lpstr>
      <vt:lpstr>Default Design</vt:lpstr>
      <vt:lpstr>2_Default Design</vt:lpstr>
      <vt:lpstr>3_Default Design</vt:lpstr>
      <vt:lpstr>Photo Editor Photo</vt:lpstr>
      <vt:lpstr>MCB 5472</vt:lpstr>
      <vt:lpstr>Very old exercises: </vt:lpstr>
      <vt:lpstr>Slide 3</vt:lpstr>
      <vt:lpstr>Slide 4</vt:lpstr>
      <vt:lpstr>Slide 5</vt:lpstr>
      <vt:lpstr>Slide 6</vt:lpstr>
      <vt:lpstr>Slide 7</vt:lpstr>
      <vt:lpstr>Very Old Assignments: </vt:lpstr>
      <vt:lpstr>Slide 9</vt:lpstr>
      <vt:lpstr>Slide 10</vt:lpstr>
      <vt:lpstr>New assignment:</vt:lpstr>
      <vt:lpstr>the gradualist point of view</vt:lpstr>
      <vt:lpstr>selection versus drift  </vt:lpstr>
      <vt:lpstr>s=0</vt:lpstr>
      <vt:lpstr>s&gt;0</vt:lpstr>
      <vt:lpstr>Slide 16</vt:lpstr>
      <vt:lpstr>Positive selection</vt:lpstr>
      <vt:lpstr>Advantageous allele</vt:lpstr>
      <vt:lpstr>Negative selection</vt:lpstr>
      <vt:lpstr>Deleterious allele</vt:lpstr>
      <vt:lpstr>Neutral mutations</vt:lpstr>
      <vt:lpstr>Types of Mutation-Substitution</vt:lpstr>
      <vt:lpstr>Genetic Code – Note degeneracy of 1st vs 2nd vs 3rd position sites</vt:lpstr>
      <vt:lpstr>Genetic Code</vt:lpstr>
      <vt:lpstr>Genetic Code</vt:lpstr>
      <vt:lpstr>Measuring Selection on Genes</vt:lpstr>
      <vt:lpstr>Counting #s/#a</vt:lpstr>
      <vt:lpstr>dambe </vt:lpstr>
      <vt:lpstr>dambe (cont)</vt:lpstr>
      <vt:lpstr>aa based nucleotide alignments (cont) </vt:lpstr>
      <vt:lpstr>PAML (codeml) the basic model </vt:lpstr>
      <vt:lpstr>sites versus branches</vt:lpstr>
      <vt:lpstr>Sites model(s) </vt:lpstr>
      <vt:lpstr>sites model in MrBayes</vt:lpstr>
      <vt:lpstr>Slide 35</vt:lpstr>
      <vt:lpstr>Slide 36</vt:lpstr>
      <vt:lpstr>MrBayes  analyzing the *.nex.p file </vt:lpstr>
      <vt:lpstr>plot LogL to determine which samples to ignore</vt:lpstr>
      <vt:lpstr>for each codon calculate the the average probability</vt:lpstr>
      <vt:lpstr>MrBayes on bbcxrv1</vt:lpstr>
      <vt:lpstr>Slide 41</vt:lpstr>
      <vt:lpstr>PAML – codeml – sites model (cont.)</vt:lpstr>
      <vt:lpstr>PAML – codeml – branch model</vt:lpstr>
      <vt:lpstr>PAML – codeml – branch model</vt:lpstr>
      <vt:lpstr>where to get help </vt:lpstr>
      <vt:lpstr>Slide 46</vt:lpstr>
      <vt:lpstr>hy-phy</vt:lpstr>
      <vt:lpstr>Slide 48</vt:lpstr>
      <vt:lpstr>Hy-Phy  - Hypothesis Testing using Phylogenies.  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</vt:vector>
  </TitlesOfParts>
  <Manager/>
  <Company>University of CT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 5472</dc:title>
  <dc:subject/>
  <dc:creator>J. Peter Gogarten</dc:creator>
  <cp:keywords/>
  <dc:description/>
  <cp:lastModifiedBy>J. Peter Gogarten</cp:lastModifiedBy>
  <cp:revision>9</cp:revision>
  <dcterms:created xsi:type="dcterms:W3CDTF">2010-04-05T16:33:50Z</dcterms:created>
  <dcterms:modified xsi:type="dcterms:W3CDTF">2010-04-05T16:55:14Z</dcterms:modified>
  <cp:category/>
</cp:coreProperties>
</file>