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theme/theme17.xml" ContentType="application/vnd.openxmlformats-officedocument.them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embeddings/oleObject1.bin" ContentType="application/vnd.openxmlformats-officedocument.oleObject"/>
  <Override PartName="/ppt/theme/theme7.xml" ContentType="application/vnd.openxmlformats-officedocument.theme+xml"/>
  <Default Extension="jpeg" ContentType="image/jpeg"/>
  <Override PartName="/ppt/notesSlides/notesSlide11.xml" ContentType="application/vnd.openxmlformats-officedocument.presentationml.notesSlide+xml"/>
  <Override PartName="/ppt/theme/theme12.xml" ContentType="application/vnd.openxmlformats-officedocument.them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Default Extension="doc" ContentType="application/msword"/>
  <Override PartName="/ppt/slideMasters/slideMaster13.xml" ContentType="application/vnd.openxmlformats-officedocument.presentationml.slideMaster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theme/theme18.xml" ContentType="application/vnd.openxmlformats-officedocument.them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embeddings/oleObject2.bin" ContentType="application/vnd.openxmlformats-officedocument.oleObject"/>
  <Override PartName="/ppt/theme/theme8.xml" ContentType="application/vnd.openxmlformats-officedocument.them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theme/theme13.xml" ContentType="application/vnd.openxmlformats-officedocument.them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embeddings/oleObject3.bin" ContentType="application/vnd.openxmlformats-officedocument.oleObject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theme/theme14.xml" ContentType="application/vnd.openxmlformats-officedocument.them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Default Extension="png" ContentType="image/png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embeddings/oleObject4.bin" ContentType="application/vnd.openxmlformats-officedocument.oleObject"/>
  <Override PartName="/ppt/slides/slide20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theme/theme15.xml" ContentType="application/vnd.openxmlformats-officedocument.theme+xml"/>
  <Override PartName="/ppt/viewProps.xml" ContentType="application/vnd.openxmlformats-officedocument.presentationml.viewProps+xml"/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26.xml" ContentType="application/vnd.openxmlformats-officedocument.presentationml.slide+xml"/>
  <Default Extension="pict" ContentType="image/pict"/>
  <Override PartName="/ppt/slideMasters/slideMaster16.xml" ContentType="application/vnd.openxmlformats-officedocument.presentationml.slideMaster+xml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embeddings/oleObject5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theme/theme16.xml" ContentType="application/vnd.openxmlformats-officedocument.them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46.xml" ContentType="application/vnd.openxmlformats-officedocument.presentationml.slide+xml"/>
  <Default Extension="pdf" ContentType="application/pdf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s/slide12.xml" ContentType="application/vnd.openxmlformats-officedocument.presentationml.slide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Masters/slideMaster1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959" r:id="rId2"/>
    <p:sldMasterId id="2147483971" r:id="rId3"/>
    <p:sldMasterId id="2147483973" r:id="rId4"/>
    <p:sldMasterId id="2147483975" r:id="rId5"/>
    <p:sldMasterId id="2147483977" r:id="rId6"/>
    <p:sldMasterId id="2147483979" r:id="rId7"/>
    <p:sldMasterId id="2147483981" r:id="rId8"/>
    <p:sldMasterId id="2147483983" r:id="rId9"/>
    <p:sldMasterId id="2147483994" r:id="rId10"/>
    <p:sldMasterId id="2147484006" r:id="rId11"/>
    <p:sldMasterId id="2147484008" r:id="rId12"/>
    <p:sldMasterId id="2147484011" r:id="rId13"/>
    <p:sldMasterId id="2147484013" r:id="rId14"/>
    <p:sldMasterId id="2147484016" r:id="rId15"/>
    <p:sldMasterId id="2147484018" r:id="rId16"/>
  </p:sldMasterIdLst>
  <p:notesMasterIdLst>
    <p:notesMasterId r:id="rId74"/>
  </p:notesMasterIdLst>
  <p:handoutMasterIdLst>
    <p:handoutMasterId r:id="rId75"/>
  </p:handoutMasterIdLst>
  <p:sldIdLst>
    <p:sldId id="862" r:id="rId17"/>
    <p:sldId id="285" r:id="rId18"/>
    <p:sldId id="861" r:id="rId19"/>
    <p:sldId id="886" r:id="rId20"/>
    <p:sldId id="887" r:id="rId21"/>
    <p:sldId id="899" r:id="rId22"/>
    <p:sldId id="797" r:id="rId23"/>
    <p:sldId id="798" r:id="rId24"/>
    <p:sldId id="799" r:id="rId25"/>
    <p:sldId id="801" r:id="rId26"/>
    <p:sldId id="808" r:id="rId27"/>
    <p:sldId id="809" r:id="rId28"/>
    <p:sldId id="810" r:id="rId29"/>
    <p:sldId id="846" r:id="rId30"/>
    <p:sldId id="847" r:id="rId31"/>
    <p:sldId id="848" r:id="rId32"/>
    <p:sldId id="811" r:id="rId33"/>
    <p:sldId id="812" r:id="rId34"/>
    <p:sldId id="813" r:id="rId35"/>
    <p:sldId id="814" r:id="rId36"/>
    <p:sldId id="900" r:id="rId37"/>
    <p:sldId id="816" r:id="rId38"/>
    <p:sldId id="817" r:id="rId39"/>
    <p:sldId id="818" r:id="rId40"/>
    <p:sldId id="819" r:id="rId41"/>
    <p:sldId id="820" r:id="rId42"/>
    <p:sldId id="821" r:id="rId43"/>
    <p:sldId id="822" r:id="rId44"/>
    <p:sldId id="823" r:id="rId45"/>
    <p:sldId id="824" r:id="rId46"/>
    <p:sldId id="825" r:id="rId47"/>
    <p:sldId id="826" r:id="rId48"/>
    <p:sldId id="828" r:id="rId49"/>
    <p:sldId id="836" r:id="rId50"/>
    <p:sldId id="837" r:id="rId51"/>
    <p:sldId id="840" r:id="rId52"/>
    <p:sldId id="841" r:id="rId53"/>
    <p:sldId id="850" r:id="rId54"/>
    <p:sldId id="852" r:id="rId55"/>
    <p:sldId id="851" r:id="rId56"/>
    <p:sldId id="853" r:id="rId57"/>
    <p:sldId id="854" r:id="rId58"/>
    <p:sldId id="855" r:id="rId59"/>
    <p:sldId id="858" r:id="rId60"/>
    <p:sldId id="857" r:id="rId61"/>
    <p:sldId id="888" r:id="rId62"/>
    <p:sldId id="889" r:id="rId63"/>
    <p:sldId id="890" r:id="rId64"/>
    <p:sldId id="891" r:id="rId65"/>
    <p:sldId id="898" r:id="rId66"/>
    <p:sldId id="893" r:id="rId67"/>
    <p:sldId id="894" r:id="rId68"/>
    <p:sldId id="895" r:id="rId69"/>
    <p:sldId id="902" r:id="rId70"/>
    <p:sldId id="896" r:id="rId71"/>
    <p:sldId id="901" r:id="rId72"/>
    <p:sldId id="897" r:id="rId73"/>
  </p:sldIdLst>
  <p:sldSz cx="10058400" cy="7772400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6611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3224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69836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6449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3062" algn="l" defTabSz="456611" rtl="0" eaLnBrk="1" latinLnBrk="0" hangingPunct="1"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39675" algn="l" defTabSz="456611" rtl="0" eaLnBrk="1" latinLnBrk="0" hangingPunct="1"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196285" algn="l" defTabSz="456611" rtl="0" eaLnBrk="1" latinLnBrk="0" hangingPunct="1"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2897" algn="l" defTabSz="456611" rtl="0" eaLnBrk="1" latinLnBrk="0" hangingPunct="1">
      <a:defRPr sz="2500"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FFF66"/>
    <a:srgbClr val="80FF00"/>
    <a:srgbClr val="112DE1"/>
    <a:srgbClr val="0D60F7"/>
    <a:srgbClr val="0C1660"/>
    <a:srgbClr val="0000B5"/>
    <a:srgbClr val="00284F"/>
    <a:srgbClr val="DFE4E7"/>
    <a:srgbClr val="DEE3E6"/>
    <a:srgbClr val="E3E7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310" autoAdjust="0"/>
    <p:restoredTop sz="90312" autoAdjust="0"/>
  </p:normalViewPr>
  <p:slideViewPr>
    <p:cSldViewPr snapToGrid="0">
      <p:cViewPr>
        <p:scale>
          <a:sx n="75" d="100"/>
          <a:sy n="75" d="100"/>
        </p:scale>
        <p:origin x="-840" y="-392"/>
      </p:cViewPr>
      <p:guideLst>
        <p:guide orient="horz" pos="364"/>
        <p:guide pos="2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32"/>
    </p:cViewPr>
  </p:sorterViewPr>
  <p:notesViewPr>
    <p:cSldViewPr snapToGrid="0">
      <p:cViewPr varScale="1">
        <p:scale>
          <a:sx n="55" d="100"/>
          <a:sy n="55" d="100"/>
        </p:scale>
        <p:origin x="-792" y="-72"/>
      </p:cViewPr>
      <p:guideLst>
        <p:guide orient="horz" pos="216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63" Type="http://schemas.openxmlformats.org/officeDocument/2006/relationships/slide" Target="slides/slide47.xml"/><Relationship Id="rId64" Type="http://schemas.openxmlformats.org/officeDocument/2006/relationships/slide" Target="slides/slide48.xml"/><Relationship Id="rId65" Type="http://schemas.openxmlformats.org/officeDocument/2006/relationships/slide" Target="slides/slide49.xml"/><Relationship Id="rId66" Type="http://schemas.openxmlformats.org/officeDocument/2006/relationships/slide" Target="slides/slide50.xml"/><Relationship Id="rId67" Type="http://schemas.openxmlformats.org/officeDocument/2006/relationships/slide" Target="slides/slide51.xml"/><Relationship Id="rId68" Type="http://schemas.openxmlformats.org/officeDocument/2006/relationships/slide" Target="slides/slide52.xml"/><Relationship Id="rId69" Type="http://schemas.openxmlformats.org/officeDocument/2006/relationships/slide" Target="slides/slide5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slide" Target="slides/slide4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80" Type="http://schemas.openxmlformats.org/officeDocument/2006/relationships/tableStyles" Target="tableStyles.xml"/><Relationship Id="rId70" Type="http://schemas.openxmlformats.org/officeDocument/2006/relationships/slide" Target="slides/slide54.xml"/><Relationship Id="rId71" Type="http://schemas.openxmlformats.org/officeDocument/2006/relationships/slide" Target="slides/slide55.xml"/><Relationship Id="rId72" Type="http://schemas.openxmlformats.org/officeDocument/2006/relationships/slide" Target="slides/slide56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73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44.xml"/><Relationship Id="rId61" Type="http://schemas.openxmlformats.org/officeDocument/2006/relationships/slide" Target="slides/slide45.xml"/><Relationship Id="rId62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325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37325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fld id="{B7D0F72A-3A06-A047-9F5E-50F1C22E0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325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37325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fld id="{2803A821-61EE-2B4F-BA4D-1198572A7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-108" charset="-128"/>
        <a:cs typeface="ＭＳ Ｐゴシック" pitchFamily="-108" charset="-128"/>
      </a:defRPr>
    </a:lvl1pPr>
    <a:lvl2pPr marL="4566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2pPr>
    <a:lvl3pPr marL="9132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3pPr>
    <a:lvl4pPr marL="13698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4pPr>
    <a:lvl5pPr marL="182644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2" charset="0"/>
        <a:ea typeface="ＭＳ Ｐゴシック" pitchFamily="92" charset="-128"/>
        <a:cs typeface="+mn-cs"/>
      </a:defRPr>
    </a:lvl5pPr>
    <a:lvl6pPr marL="2283062" algn="l" defTabSz="4566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75" algn="l" defTabSz="4566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285" algn="l" defTabSz="4566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897" algn="l" defTabSz="4566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47711-48D8-7743-81C2-61B66D2E7F55}" type="slidenum">
              <a:rPr lang="en-US"/>
              <a:pPr/>
              <a:t>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1163" y="490538"/>
            <a:ext cx="3394075" cy="26225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8150" y="515938"/>
            <a:ext cx="33401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</a:t>
            </a:r>
            <a:r>
              <a:rPr lang="en-US" baseline="0" dirty="0" smtClean="0"/>
              <a:t> row gives the result for one simulation, done with 9 additional sequences emerging equally far apart on the central branch.  In the analyses on the left, all, 8 or 5 of these additional sequences were omitted.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3A821-61EE-2B4F-BA4D-1198572A7F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8150" y="515938"/>
            <a:ext cx="33401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UcParenR"/>
            </a:pPr>
            <a:r>
              <a:rPr lang="en-US" baseline="0" dirty="0" smtClean="0"/>
              <a:t>Can we add SE bars?  </a:t>
            </a:r>
          </a:p>
          <a:p>
            <a:pPr marL="228600" indent="-228600">
              <a:buAutoNum type="alphaUcParenR"/>
            </a:pPr>
            <a:r>
              <a:rPr lang="en-US" baseline="0" dirty="0" smtClean="0"/>
              <a:t>Would be good to have more simulations.  </a:t>
            </a:r>
          </a:p>
          <a:p>
            <a:pPr marL="228600" indent="-228600">
              <a:buAutoNum type="alphaUcParenR"/>
            </a:pPr>
            <a:r>
              <a:rPr lang="en-US" baseline="0" dirty="0" smtClean="0"/>
              <a:t>Would be good to evaluate in </a:t>
            </a:r>
            <a:r>
              <a:rPr lang="en-US" baseline="0" dirty="0" err="1" smtClean="0"/>
              <a:t>phylip</a:t>
            </a:r>
            <a:r>
              <a:rPr lang="en-US" baseline="0" dirty="0" smtClean="0"/>
              <a:t> (don’t trust </a:t>
            </a:r>
            <a:r>
              <a:rPr lang="en-US" baseline="0" dirty="0" err="1" smtClean="0"/>
              <a:t>phyml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3A821-61EE-2B4F-BA4D-1198572A7F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DCB80-E36F-314E-ACD7-54B9427A1B13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2E0D9-9F29-42A9-88B3-224AAF65B65B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9738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268861"/>
            <a:ext cx="6817360" cy="30968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260FD-814F-AE45-9869-F96B20CB8F37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A1121-9DDC-480B-93D3-944EE6B5D3F5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4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268861"/>
            <a:ext cx="6817360" cy="30968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199E4-5B99-466C-8230-630BA1572CFA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268861"/>
            <a:ext cx="6817360" cy="30968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8150" y="515938"/>
            <a:ext cx="33401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3A821-61EE-2B4F-BA4D-1198572A7F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B6C4D-1AF5-2643-946F-6C1A19F0D18F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E435E-C2F0-ED4D-81E8-0938838F4C6F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15482-A953-354A-AC35-0683D637ECE0}" type="slidenum">
              <a:rPr lang="en-US">
                <a:latin typeface="Arial" pitchFamily="-65" charset="0"/>
              </a:rPr>
              <a:pPr/>
              <a:t>2</a:t>
            </a:fld>
            <a:endParaRPr lang="en-US">
              <a:latin typeface="Arial" pitchFamily="-65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Title / content </a:t>
            </a:r>
          </a:p>
          <a:p>
            <a:pPr eaLnBrk="1" hangingPunct="1"/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Coauthors </a:t>
            </a:r>
          </a:p>
          <a:p>
            <a:pPr eaLnBrk="1" hangingPunct="1"/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Funding agencies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71EE-9AF4-1D4D-919F-1F40E673E4B4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7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BBCCD-B39B-BE4D-A6BA-D1BAA6AAC70F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7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ea typeface="ＭＳ Ｐゴシック" charset="-128"/>
                <a:cs typeface="ＭＳ Ｐゴシック" charset="-128"/>
              </a:rPr>
              <a:t>The “Coral of Life” and the transfer of characters from now extinct into surviving lineages</a:t>
            </a:r>
          </a:p>
          <a:p>
            <a:pPr eaLnBrk="0" hangingPunct="0">
              <a:spcBef>
                <a:spcPct val="0"/>
              </a:spcBef>
            </a:pPr>
            <a:endParaRPr lang="en-US" sz="24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8D007-5E02-7C41-8A8B-16BC217B8C70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7B2EE-02B5-5F4F-90E0-6933CCFC85E2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54DA7-823D-4E40-A71C-48DB7C150A98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54DA7-823D-4E40-A71C-48DB7C150A98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F0ACA-7962-054B-8BAE-AB054C4A5A8E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First describe than discuss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F0ACA-7962-054B-8BAE-AB054C4A5A8E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First describe than discuss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82342-6C39-AD47-9627-E4EB5567076C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1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AC97A-4F48-F141-BB25-C35C510F299B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E7810-F182-D04D-817F-E14D3C5ECD20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0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sz="24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C0EBF-8FB0-1541-A3C2-4C7486E03A6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29E46-3AD7-4244-B096-DCE39B86E133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17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17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65335-9C23-704B-B966-1B4C0B305A53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00B53-43E9-AF4A-9940-EFAEC625C9A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8150" y="515938"/>
            <a:ext cx="33401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model (WAG +Gamma)</a:t>
            </a:r>
            <a:r>
              <a:rPr lang="en-US" baseline="0" dirty="0" smtClean="0"/>
              <a:t> used for simulation and evaluation (including alpha =1).  Simulation of sequences with </a:t>
            </a:r>
            <a:r>
              <a:rPr lang="en-US" baseline="0" dirty="0" err="1" smtClean="0"/>
              <a:t>lenghts</a:t>
            </a:r>
            <a:r>
              <a:rPr lang="en-US" baseline="0" dirty="0" smtClean="0"/>
              <a:t> of 200, 500 and 1000 using 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-gen.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3A821-61EE-2B4F-BA4D-1198572A7F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75" y="2414600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37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6611" indent="0" algn="ctr">
              <a:buNone/>
              <a:defRPr/>
            </a:lvl2pPr>
            <a:lvl3pPr marL="913224" indent="0" algn="ctr">
              <a:buNone/>
              <a:defRPr/>
            </a:lvl3pPr>
            <a:lvl4pPr marL="1369836" indent="0" algn="ctr">
              <a:buNone/>
              <a:defRPr/>
            </a:lvl4pPr>
            <a:lvl5pPr marL="1826449" indent="0" algn="ctr">
              <a:buNone/>
              <a:defRPr/>
            </a:lvl5pPr>
            <a:lvl6pPr marL="2283062" indent="0" algn="ctr">
              <a:buNone/>
              <a:defRPr/>
            </a:lvl6pPr>
            <a:lvl7pPr marL="2739675" indent="0" algn="ctr">
              <a:buNone/>
              <a:defRPr/>
            </a:lvl7pPr>
            <a:lvl8pPr marL="3196285" indent="0" algn="ctr">
              <a:buNone/>
              <a:defRPr/>
            </a:lvl8pPr>
            <a:lvl9pPr marL="36528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5F53-3FF9-374C-8FAB-EB05AD6C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211CE-C1EE-2048-AEEF-4D577371C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7575" y="690564"/>
            <a:ext cx="2136775" cy="6218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068" y="690564"/>
            <a:ext cx="6261100" cy="6218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CFC6-1C5A-1B45-A8E8-358CFC475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5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4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1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0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A75F-0944-504D-97EF-57972148167D}" type="slidenum">
              <a:rPr lang="en-US" smtClean="0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9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76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64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52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4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2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1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0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72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72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819" indent="0">
              <a:buNone/>
              <a:defRPr sz="2200" b="1"/>
            </a:lvl2pPr>
            <a:lvl3pPr marL="1017633" indent="0">
              <a:buNone/>
              <a:defRPr sz="2000" b="1"/>
            </a:lvl3pPr>
            <a:lvl4pPr marL="1526452" indent="0">
              <a:buNone/>
              <a:defRPr sz="1800" b="1"/>
            </a:lvl4pPr>
            <a:lvl5pPr marL="2035267" indent="0">
              <a:buNone/>
              <a:defRPr sz="1800" b="1"/>
            </a:lvl5pPr>
            <a:lvl6pPr marL="2544086" indent="0">
              <a:buNone/>
              <a:defRPr sz="1800" b="1"/>
            </a:lvl6pPr>
            <a:lvl7pPr marL="3052900" indent="0">
              <a:buNone/>
              <a:defRPr sz="1800" b="1"/>
            </a:lvl7pPr>
            <a:lvl8pPr marL="3561719" indent="0">
              <a:buNone/>
              <a:defRPr sz="1800" b="1"/>
            </a:lvl8pPr>
            <a:lvl9pPr marL="407053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819" indent="0">
              <a:buNone/>
              <a:defRPr sz="2200" b="1"/>
            </a:lvl2pPr>
            <a:lvl3pPr marL="1017633" indent="0">
              <a:buNone/>
              <a:defRPr sz="2000" b="1"/>
            </a:lvl3pPr>
            <a:lvl4pPr marL="1526452" indent="0">
              <a:buNone/>
              <a:defRPr sz="1800" b="1"/>
            </a:lvl4pPr>
            <a:lvl5pPr marL="2035267" indent="0">
              <a:buNone/>
              <a:defRPr sz="1800" b="1"/>
            </a:lvl5pPr>
            <a:lvl6pPr marL="2544086" indent="0">
              <a:buNone/>
              <a:defRPr sz="1800" b="1"/>
            </a:lvl6pPr>
            <a:lvl7pPr marL="3052900" indent="0">
              <a:buNone/>
              <a:defRPr sz="1800" b="1"/>
            </a:lvl7pPr>
            <a:lvl8pPr marL="3561719" indent="0">
              <a:buNone/>
              <a:defRPr sz="1800" b="1"/>
            </a:lvl8pPr>
            <a:lvl9pPr marL="407053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8819" indent="0">
              <a:buNone/>
              <a:defRPr sz="1300"/>
            </a:lvl2pPr>
            <a:lvl3pPr marL="1017633" indent="0">
              <a:buNone/>
              <a:defRPr sz="1100"/>
            </a:lvl3pPr>
            <a:lvl4pPr marL="1526452" indent="0">
              <a:buNone/>
              <a:defRPr sz="1000"/>
            </a:lvl4pPr>
            <a:lvl5pPr marL="2035267" indent="0">
              <a:buNone/>
              <a:defRPr sz="1000"/>
            </a:lvl5pPr>
            <a:lvl6pPr marL="2544086" indent="0">
              <a:buNone/>
              <a:defRPr sz="1000"/>
            </a:lvl6pPr>
            <a:lvl7pPr marL="3052900" indent="0">
              <a:buNone/>
              <a:defRPr sz="1000"/>
            </a:lvl7pPr>
            <a:lvl8pPr marL="3561719" indent="0">
              <a:buNone/>
              <a:defRPr sz="1000"/>
            </a:lvl8pPr>
            <a:lvl9pPr marL="40705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B813E-3865-DE47-B681-5CC60578E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8819" indent="0">
              <a:buNone/>
              <a:defRPr sz="3100"/>
            </a:lvl2pPr>
            <a:lvl3pPr marL="1017633" indent="0">
              <a:buNone/>
              <a:defRPr sz="2700"/>
            </a:lvl3pPr>
            <a:lvl4pPr marL="1526452" indent="0">
              <a:buNone/>
              <a:defRPr sz="2200"/>
            </a:lvl4pPr>
            <a:lvl5pPr marL="2035267" indent="0">
              <a:buNone/>
              <a:defRPr sz="2200"/>
            </a:lvl5pPr>
            <a:lvl6pPr marL="2544086" indent="0">
              <a:buNone/>
              <a:defRPr sz="2200"/>
            </a:lvl6pPr>
            <a:lvl7pPr marL="3052900" indent="0">
              <a:buNone/>
              <a:defRPr sz="2200"/>
            </a:lvl7pPr>
            <a:lvl8pPr marL="3561719" indent="0">
              <a:buNone/>
              <a:defRPr sz="2200"/>
            </a:lvl8pPr>
            <a:lvl9pPr marL="407053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8819" indent="0">
              <a:buNone/>
              <a:defRPr sz="1300"/>
            </a:lvl2pPr>
            <a:lvl3pPr marL="1017633" indent="0">
              <a:buNone/>
              <a:defRPr sz="1100"/>
            </a:lvl3pPr>
            <a:lvl4pPr marL="1526452" indent="0">
              <a:buNone/>
              <a:defRPr sz="1000"/>
            </a:lvl4pPr>
            <a:lvl5pPr marL="2035267" indent="0">
              <a:buNone/>
              <a:defRPr sz="1000"/>
            </a:lvl5pPr>
            <a:lvl6pPr marL="2544086" indent="0">
              <a:buNone/>
              <a:defRPr sz="1000"/>
            </a:lvl6pPr>
            <a:lvl7pPr marL="3052900" indent="0">
              <a:buNone/>
              <a:defRPr sz="1000"/>
            </a:lvl7pPr>
            <a:lvl8pPr marL="3561719" indent="0">
              <a:buNone/>
              <a:defRPr sz="1000"/>
            </a:lvl8pPr>
            <a:lvl9pPr marL="40705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A75F-0944-504D-97EF-57972148167D}" type="slidenum">
              <a:rPr lang="en-US" smtClean="0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5379-A409-F940-BF91-882E7B1C09EB}" type="slidenum">
              <a:rPr lang="en-US" smtClean="0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4F9939-4EBA-2E48-B47B-026F2B22247B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380" y="2590800"/>
            <a:ext cx="85496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2DF1C9-9D9B-481F-BC53-D4278E91C57D}" type="slidenum">
              <a:rPr lang="en-US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CF477D-2441-4F56-A1B0-24F99FDEE259}" type="slidenum">
              <a:rPr lang="en-US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19DA6D-04DA-B24C-B8CD-733F8FEA18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D24329-1E6E-7347-AE1D-2959DB6B5A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2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2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11" indent="0">
              <a:buNone/>
              <a:defRPr sz="1800"/>
            </a:lvl2pPr>
            <a:lvl3pPr marL="913224" indent="0">
              <a:buNone/>
              <a:defRPr sz="1600"/>
            </a:lvl3pPr>
            <a:lvl4pPr marL="1369836" indent="0">
              <a:buNone/>
              <a:defRPr sz="1400"/>
            </a:lvl4pPr>
            <a:lvl5pPr marL="1826449" indent="0">
              <a:buNone/>
              <a:defRPr sz="1400"/>
            </a:lvl5pPr>
            <a:lvl6pPr marL="2283062" indent="0">
              <a:buNone/>
              <a:defRPr sz="1400"/>
            </a:lvl6pPr>
            <a:lvl7pPr marL="2739675" indent="0">
              <a:buNone/>
              <a:defRPr sz="1400"/>
            </a:lvl7pPr>
            <a:lvl8pPr marL="3196285" indent="0">
              <a:buNone/>
              <a:defRPr sz="1400"/>
            </a:lvl8pPr>
            <a:lvl9pPr marL="365289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4DDA3-0DBA-1C4D-BE84-ED4870E7E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380" y="2590800"/>
            <a:ext cx="85496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2DF1C9-9D9B-481F-BC53-D4278E91C57D}" type="slidenum">
              <a:rPr lang="en-US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D5CBD7-18C4-C149-BC02-3EF7B25315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380" y="2590800"/>
            <a:ext cx="85496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2DF1C9-9D9B-481F-BC53-D4278E91C57D}" type="slidenum">
              <a:rPr lang="en-US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BCC3DD-192A-B140-AF07-D9B75A363F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115" indent="0" algn="ctr">
              <a:buNone/>
              <a:defRPr/>
            </a:lvl2pPr>
            <a:lvl3pPr marL="1018228" indent="0" algn="ctr">
              <a:buNone/>
              <a:defRPr/>
            </a:lvl3pPr>
            <a:lvl4pPr marL="1527344" indent="0" algn="ctr">
              <a:buNone/>
              <a:defRPr/>
            </a:lvl4pPr>
            <a:lvl5pPr marL="2036458" indent="0" algn="ctr">
              <a:buNone/>
              <a:defRPr/>
            </a:lvl5pPr>
            <a:lvl6pPr marL="2545574" indent="0" algn="ctr">
              <a:buNone/>
              <a:defRPr/>
            </a:lvl6pPr>
            <a:lvl7pPr marL="3054686" indent="0" algn="ctr">
              <a:buNone/>
              <a:defRPr/>
            </a:lvl7pPr>
            <a:lvl8pPr marL="3563802" indent="0" algn="ctr">
              <a:buNone/>
              <a:defRPr/>
            </a:lvl8pPr>
            <a:lvl9pPr marL="407291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738F5-0991-C94C-8C50-91450F81C8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4B91D1-A827-BB4C-AB8C-928C59221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71C6C0-7525-BE4C-8BA4-35F3265EE10A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115" indent="0" algn="ctr">
              <a:buNone/>
              <a:defRPr/>
            </a:lvl2pPr>
            <a:lvl3pPr marL="1018228" indent="0" algn="ctr">
              <a:buNone/>
              <a:defRPr/>
            </a:lvl3pPr>
            <a:lvl4pPr marL="1527344" indent="0" algn="ctr">
              <a:buNone/>
              <a:defRPr/>
            </a:lvl4pPr>
            <a:lvl5pPr marL="2036458" indent="0" algn="ctr">
              <a:buNone/>
              <a:defRPr/>
            </a:lvl5pPr>
            <a:lvl6pPr marL="2545574" indent="0" algn="ctr">
              <a:buNone/>
              <a:defRPr/>
            </a:lvl6pPr>
            <a:lvl7pPr marL="3054686" indent="0" algn="ctr">
              <a:buNone/>
              <a:defRPr/>
            </a:lvl7pPr>
            <a:lvl8pPr marL="3563802" indent="0" algn="ctr">
              <a:buNone/>
              <a:defRPr/>
            </a:lvl8pPr>
            <a:lvl9pPr marL="407291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67E495-1DC4-9C40-B84E-5AF814D87CC8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380" y="2849880"/>
            <a:ext cx="8549640" cy="15544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4922520"/>
            <a:ext cx="7040880" cy="1640840"/>
          </a:xfrm>
        </p:spPr>
        <p:txBody>
          <a:bodyPr/>
          <a:lstStyle>
            <a:lvl1pPr marL="0" indent="0" algn="ctr">
              <a:buFont typeface="Wingdings" charset="2"/>
              <a:buNone/>
              <a:defRPr sz="31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72EEC7-7470-CB4F-B22F-EB5A34E1D6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71C6C0-7525-BE4C-8BA4-35F3265EE10A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76" y="2246325"/>
            <a:ext cx="4198937" cy="4662487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246325"/>
            <a:ext cx="4198938" cy="4662487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C15DF-512C-5F43-B67A-F57B171A2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18FA62-0446-1544-A2F5-2FB1F35B80C6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50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611" indent="0">
              <a:buNone/>
              <a:defRPr sz="2000" b="1"/>
            </a:lvl2pPr>
            <a:lvl3pPr marL="913224" indent="0">
              <a:buNone/>
              <a:defRPr sz="1800" b="1"/>
            </a:lvl3pPr>
            <a:lvl4pPr marL="1369836" indent="0">
              <a:buNone/>
              <a:defRPr sz="1600" b="1"/>
            </a:lvl4pPr>
            <a:lvl5pPr marL="1826449" indent="0">
              <a:buNone/>
              <a:defRPr sz="1600" b="1"/>
            </a:lvl5pPr>
            <a:lvl6pPr marL="2283062" indent="0">
              <a:buNone/>
              <a:defRPr sz="1600" b="1"/>
            </a:lvl6pPr>
            <a:lvl7pPr marL="2739675" indent="0">
              <a:buNone/>
              <a:defRPr sz="1600" b="1"/>
            </a:lvl7pPr>
            <a:lvl8pPr marL="3196285" indent="0">
              <a:buNone/>
              <a:defRPr sz="1600" b="1"/>
            </a:lvl8pPr>
            <a:lvl9pPr marL="36528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611" indent="0">
              <a:buNone/>
              <a:defRPr sz="2000" b="1"/>
            </a:lvl2pPr>
            <a:lvl3pPr marL="913224" indent="0">
              <a:buNone/>
              <a:defRPr sz="1800" b="1"/>
            </a:lvl3pPr>
            <a:lvl4pPr marL="1369836" indent="0">
              <a:buNone/>
              <a:defRPr sz="1600" b="1"/>
            </a:lvl4pPr>
            <a:lvl5pPr marL="1826449" indent="0">
              <a:buNone/>
              <a:defRPr sz="1600" b="1"/>
            </a:lvl5pPr>
            <a:lvl6pPr marL="2283062" indent="0">
              <a:buNone/>
              <a:defRPr sz="1600" b="1"/>
            </a:lvl6pPr>
            <a:lvl7pPr marL="2739675" indent="0">
              <a:buNone/>
              <a:defRPr sz="1600" b="1"/>
            </a:lvl7pPr>
            <a:lvl8pPr marL="3196285" indent="0">
              <a:buNone/>
              <a:defRPr sz="1600" b="1"/>
            </a:lvl8pPr>
            <a:lvl9pPr marL="36528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F3D9-04A9-6548-A080-EA8C581A6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A965-1A3B-FD46-9A8F-3727EBF79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34EEB-F15B-284F-9FB8-DDEC5D33A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6611" indent="0">
              <a:buNone/>
              <a:defRPr sz="1200"/>
            </a:lvl2pPr>
            <a:lvl3pPr marL="913224" indent="0">
              <a:buNone/>
              <a:defRPr sz="1000"/>
            </a:lvl3pPr>
            <a:lvl4pPr marL="1369836" indent="0">
              <a:buNone/>
              <a:defRPr sz="900"/>
            </a:lvl4pPr>
            <a:lvl5pPr marL="1826449" indent="0">
              <a:buNone/>
              <a:defRPr sz="900"/>
            </a:lvl5pPr>
            <a:lvl6pPr marL="2283062" indent="0">
              <a:buNone/>
              <a:defRPr sz="900"/>
            </a:lvl6pPr>
            <a:lvl7pPr marL="2739675" indent="0">
              <a:buNone/>
              <a:defRPr sz="900"/>
            </a:lvl7pPr>
            <a:lvl8pPr marL="3196285" indent="0">
              <a:buNone/>
              <a:defRPr sz="900"/>
            </a:lvl8pPr>
            <a:lvl9pPr marL="36528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56BB2-9649-2645-AE00-4DBD0BC7A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87" y="5440376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87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6611" indent="0">
              <a:buNone/>
              <a:defRPr sz="2800"/>
            </a:lvl2pPr>
            <a:lvl3pPr marL="913224" indent="0">
              <a:buNone/>
              <a:defRPr sz="2500"/>
            </a:lvl3pPr>
            <a:lvl4pPr marL="1369836" indent="0">
              <a:buNone/>
              <a:defRPr sz="2000"/>
            </a:lvl4pPr>
            <a:lvl5pPr marL="1826449" indent="0">
              <a:buNone/>
              <a:defRPr sz="2000"/>
            </a:lvl5pPr>
            <a:lvl6pPr marL="2283062" indent="0">
              <a:buNone/>
              <a:defRPr sz="2000"/>
            </a:lvl6pPr>
            <a:lvl7pPr marL="2739675" indent="0">
              <a:buNone/>
              <a:defRPr sz="2000"/>
            </a:lvl7pPr>
            <a:lvl8pPr marL="3196285" indent="0">
              <a:buNone/>
              <a:defRPr sz="2000"/>
            </a:lvl8pPr>
            <a:lvl9pPr marL="365289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87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6611" indent="0">
              <a:buNone/>
              <a:defRPr sz="1200"/>
            </a:lvl2pPr>
            <a:lvl3pPr marL="913224" indent="0">
              <a:buNone/>
              <a:defRPr sz="1000"/>
            </a:lvl3pPr>
            <a:lvl4pPr marL="1369836" indent="0">
              <a:buNone/>
              <a:defRPr sz="900"/>
            </a:lvl4pPr>
            <a:lvl5pPr marL="1826449" indent="0">
              <a:buNone/>
              <a:defRPr sz="900"/>
            </a:lvl5pPr>
            <a:lvl6pPr marL="2283062" indent="0">
              <a:buNone/>
              <a:defRPr sz="900"/>
            </a:lvl6pPr>
            <a:lvl7pPr marL="2739675" indent="0">
              <a:buNone/>
              <a:defRPr sz="900"/>
            </a:lvl7pPr>
            <a:lvl8pPr marL="3196285" indent="0">
              <a:buNone/>
              <a:defRPr sz="900"/>
            </a:lvl8pPr>
            <a:lvl9pPr marL="36528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4ACD-624A-194A-8A50-3EA7887EA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10.xml"/><Relationship Id="rId3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8.xml"/><Relationship Id="rId3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075" y="690563"/>
            <a:ext cx="8550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8" tIns="45662" rIns="91328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75" y="2246325"/>
            <a:ext cx="8550275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8" tIns="45662" rIns="91328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42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8" tIns="45662" rIns="91328" bIns="4566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50" y="7081842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8" tIns="45662" rIns="91328" bIns="4566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81842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8" tIns="45662" rIns="91328" bIns="4566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fld id="{4BF301D8-2F26-DE49-9A0B-B0988EA38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5pPr>
      <a:lvl6pPr marL="456611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</a:defRPr>
      </a:lvl6pPr>
      <a:lvl7pPr marL="913224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</a:defRPr>
      </a:lvl7pPr>
      <a:lvl8pPr marL="1369836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</a:defRPr>
      </a:lvl8pPr>
      <a:lvl9pPr marL="182644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pitchFamily="92" charset="0"/>
        </a:defRPr>
      </a:lvl9pPr>
    </p:titleStyle>
    <p:bodyStyle>
      <a:lvl1pPr marL="342458" indent="-34245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1995" indent="-28538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92" charset="-128"/>
        </a:defRPr>
      </a:lvl2pPr>
      <a:lvl3pPr marL="1141530" indent="-228306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ＭＳ Ｐゴシック" pitchFamily="92" charset="-128"/>
        </a:defRPr>
      </a:lvl3pPr>
      <a:lvl4pPr marL="1598143" indent="-2283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92" charset="-128"/>
        </a:defRPr>
      </a:lvl4pPr>
      <a:lvl5pPr marL="2054755" indent="-2283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2" charset="-128"/>
        </a:defRPr>
      </a:lvl5pPr>
      <a:lvl6pPr marL="2511370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2" charset="-128"/>
        </a:defRPr>
      </a:lvl6pPr>
      <a:lvl7pPr marL="2967980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2" charset="-128"/>
        </a:defRPr>
      </a:lvl7pPr>
      <a:lvl8pPr marL="3424600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2" charset="-128"/>
        </a:defRPr>
      </a:lvl8pPr>
      <a:lvl9pPr marL="3881204" indent="-2283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2" charset="-128"/>
        </a:defRPr>
      </a:lvl9pPr>
    </p:bodyStyle>
    <p:otherStyle>
      <a:defPPr>
        <a:defRPr lang="en-US"/>
      </a:defPPr>
      <a:lvl1pPr marL="0" algn="l" defTabSz="4566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1" algn="l" defTabSz="4566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4566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6" algn="l" defTabSz="4566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4566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2" algn="l" defTabSz="4566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5" algn="l" defTabSz="4566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5" algn="l" defTabSz="4566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4566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8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8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pPr eaLnBrk="0" hangingPunct="0"/>
            <a:fld id="{97A7DA93-440B-4041-A7DA-FA03BFF49EAD}" type="slidenum">
              <a:rPr lang="en-US">
                <a:solidFill>
                  <a:srgbClr val="000080"/>
                </a:solidFill>
              </a:rPr>
              <a:pPr eaLnBrk="0" hangingPunct="0"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5pPr>
      <a:lvl6pPr marL="50875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6pPr>
      <a:lvl7pPr marL="101751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7pPr>
      <a:lvl8pPr marL="152627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8pPr>
      <a:lvl9pPr marL="203502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9pPr>
    </p:titleStyle>
    <p:bodyStyle>
      <a:lvl1pPr marL="381568" indent="-38156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6730" indent="-317972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3100">
          <a:solidFill>
            <a:schemeClr val="tx1"/>
          </a:solidFill>
          <a:latin typeface="+mn-lt"/>
          <a:ea typeface="+mn-ea"/>
        </a:defRPr>
      </a:lvl2pPr>
      <a:lvl3pPr marL="1271894" indent="-254381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700">
          <a:solidFill>
            <a:schemeClr val="tx1"/>
          </a:solidFill>
          <a:latin typeface="+mn-lt"/>
          <a:ea typeface="+mn-ea"/>
        </a:defRPr>
      </a:lvl3pPr>
      <a:lvl4pPr marL="1780651" indent="-254381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4pPr>
      <a:lvl5pPr marL="2289407" indent="-254381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5pPr>
      <a:lvl6pPr marL="2798166" indent="-254381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6pPr>
      <a:lvl7pPr marL="3306924" indent="-254381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7pPr>
      <a:lvl8pPr marL="3815680" indent="-254381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8pPr>
      <a:lvl9pPr marL="4324435" indent="-254381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75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514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27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02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378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254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130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058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latin typeface="+mn-lt"/>
                <a:ea typeface="+mn-ea"/>
                <a:cs typeface="+mn-cs"/>
              </a:defRPr>
            </a:lvl1pPr>
          </a:lstStyle>
          <a:p>
            <a:fld id="{0ABA24F3-9D77-BB45-AB94-FFB7069254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50923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101846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52770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203693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81925" indent="-381925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504" indent="-318271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3100">
          <a:solidFill>
            <a:schemeClr val="tx1"/>
          </a:solidFill>
          <a:latin typeface="+mn-lt"/>
          <a:ea typeface="+mn-ea"/>
        </a:defRPr>
      </a:lvl2pPr>
      <a:lvl3pPr marL="1273084" indent="-25461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700">
          <a:solidFill>
            <a:schemeClr val="tx1"/>
          </a:solidFill>
          <a:latin typeface="+mn-lt"/>
          <a:ea typeface="+mn-ea"/>
        </a:defRPr>
      </a:lvl3pPr>
      <a:lvl4pPr marL="1782317" indent="-254616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2200">
          <a:solidFill>
            <a:schemeClr val="tx1"/>
          </a:solidFill>
          <a:latin typeface="+mn-lt"/>
          <a:ea typeface="+mn-ea"/>
        </a:defRPr>
      </a:lvl4pPr>
      <a:lvl5pPr marL="2291551" indent="-25461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5pPr>
      <a:lvl6pPr marL="2800785" indent="-25461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6pPr>
      <a:lvl7pPr marL="3310019" indent="-25461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7pPr>
      <a:lvl8pPr marL="3819251" indent="-25461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8pPr>
      <a:lvl9pPr marL="4328485" indent="-25461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33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67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701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35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169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400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636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867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ea typeface="+mn-ea"/>
                <a:cs typeface="+mn-cs"/>
              </a:defRPr>
            </a:lvl1pPr>
          </a:lstStyle>
          <a:p>
            <a:fld id="{82243D56-D963-0947-A744-9E9140BB576F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50917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101834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52752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203669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81880" indent="-38188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407" indent="-318233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72936" indent="-25458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782108" indent="-25458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91283" indent="-2545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800457" indent="-2545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309632" indent="-2545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818805" indent="-2545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327978" indent="-2545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74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48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23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696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871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043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19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390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B16C55C2-D52F-6F48-9DD7-8AC16B8D37C6}" type="slidenum">
              <a:rPr lang="en-US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5" r:id="rId2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923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1846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2770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3693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1925" indent="-381925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504" indent="-318271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73084" indent="-25461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82317" indent="-25461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91551" indent="-25461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00785" indent="-25461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310019" indent="-25461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819251" indent="-25461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328485" indent="-25461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33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67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701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35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169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400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636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867" algn="l" defTabSz="509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35" tIns="50917" rIns="101835" bIns="509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latin typeface="+mn-lt"/>
                <a:ea typeface="+mn-ea"/>
                <a:cs typeface="+mn-cs"/>
              </a:defRPr>
            </a:lvl1pPr>
          </a:lstStyle>
          <a:p>
            <a:fld id="{5C813B63-3F94-9746-917B-A4DCD13298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50917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101834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52752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203669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81880" indent="-38188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407" indent="-318233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3100">
          <a:solidFill>
            <a:schemeClr val="tx1"/>
          </a:solidFill>
          <a:latin typeface="+mn-lt"/>
          <a:ea typeface="+mn-ea"/>
        </a:defRPr>
      </a:lvl2pPr>
      <a:lvl3pPr marL="1272936" indent="-25458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700">
          <a:solidFill>
            <a:schemeClr val="tx1"/>
          </a:solidFill>
          <a:latin typeface="+mn-lt"/>
          <a:ea typeface="+mn-ea"/>
        </a:defRPr>
      </a:lvl3pPr>
      <a:lvl4pPr marL="1782108" indent="-254586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2200">
          <a:solidFill>
            <a:schemeClr val="tx1"/>
          </a:solidFill>
          <a:latin typeface="+mn-lt"/>
          <a:ea typeface="+mn-ea"/>
        </a:defRPr>
      </a:lvl4pPr>
      <a:lvl5pPr marL="2291283" indent="-25458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5pPr>
      <a:lvl6pPr marL="2800457" indent="-25458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6pPr>
      <a:lvl7pPr marL="3309632" indent="-25458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7pPr>
      <a:lvl8pPr marL="3818805" indent="-25458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8pPr>
      <a:lvl9pPr marL="4327978" indent="-25458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74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48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23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696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871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043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19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390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B16C55C2-D52F-6F48-9DD7-8AC16B8D37C6}" type="slidenum">
              <a:rPr lang="en-US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2059" indent="-382059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73531" indent="-25470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82943" indent="-25470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92355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4CC79550-15FB-AB4C-9AD6-A959E68BAF3D}" type="slidenum">
              <a:rPr lang="en-US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2059" indent="-382059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73531" indent="-254706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82943" indent="-25470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92355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763" tIns="50882" rIns="101763" bIns="508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72"/>
            <a:ext cx="9052560" cy="5129425"/>
          </a:xfrm>
          <a:prstGeom prst="rect">
            <a:avLst/>
          </a:prstGeom>
        </p:spPr>
        <p:txBody>
          <a:bodyPr vert="horz" lIns="101763" tIns="50882" rIns="101763" bIns="508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763" tIns="50882" rIns="101763" bIns="508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763" tIns="50882" rIns="101763" bIns="508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763" tIns="50882" rIns="101763" bIns="508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F301D8-2F26-DE49-9A0B-B0988EA387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defTabSz="508819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612" indent="-381612" algn="l" defTabSz="5088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6826" indent="-318009" algn="l" defTabSz="508819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043" indent="-254410" algn="l" defTabSz="50881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0859" indent="-254410" algn="l" defTabSz="50881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9675" indent="-254410" algn="l" defTabSz="508819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8493" indent="-254410" algn="l" defTabSz="50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311" indent="-254410" algn="l" defTabSz="50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27" indent="-254410" algn="l" defTabSz="50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4941" indent="-254410" algn="l" defTabSz="50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19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633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452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267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086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2900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1719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534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763" tIns="50882" rIns="101763" bIns="508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72"/>
            <a:ext cx="9052560" cy="5129425"/>
          </a:xfrm>
          <a:prstGeom prst="rect">
            <a:avLst/>
          </a:prstGeom>
        </p:spPr>
        <p:txBody>
          <a:bodyPr vert="horz" lIns="101763" tIns="50882" rIns="101763" bIns="508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763" tIns="50882" rIns="101763" bIns="508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763" tIns="50882" rIns="101763" bIns="508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763" tIns="50882" rIns="101763" bIns="508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F301D8-2F26-DE49-9A0B-B0988EA38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4005" r:id="rId2"/>
  </p:sldLayoutIdLst>
  <p:txStyles>
    <p:titleStyle>
      <a:lvl1pPr algn="ctr" defTabSz="508819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612" indent="-381612" algn="l" defTabSz="5088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6826" indent="-318009" algn="l" defTabSz="508819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043" indent="-254410" algn="l" defTabSz="50881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0859" indent="-254410" algn="l" defTabSz="50881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9675" indent="-254410" algn="l" defTabSz="508819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8493" indent="-254410" algn="l" defTabSz="50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311" indent="-254410" algn="l" defTabSz="50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27" indent="-254410" algn="l" defTabSz="50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4941" indent="-254410" algn="l" defTabSz="508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19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633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452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267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086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2900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1719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534" algn="l" defTabSz="508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2CED5F6D-E1E7-0243-878F-AF0B9DB63021}" type="slidenum">
              <a:rPr lang="en-US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875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1751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2627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3502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1568" indent="-381568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6730" indent="-317972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71894" indent="-254381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80651" indent="-254381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89407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798166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306924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815680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324435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75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514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27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02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378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254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130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058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645" tIns="50823" rIns="101645" bIns="508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8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8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pPr eaLnBrk="0" hangingPunct="0"/>
            <a:fld id="{97A7DA93-440B-4041-A7DA-FA03BFF49EAD}" type="slidenum">
              <a:rPr lang="en-US">
                <a:solidFill>
                  <a:srgbClr val="000080"/>
                </a:solidFill>
              </a:rPr>
              <a:pPr eaLnBrk="0" hangingPunct="0"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85" r:id="rId2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5pPr>
      <a:lvl6pPr marL="50822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6pPr>
      <a:lvl7pPr marL="101644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7pPr>
      <a:lvl8pPr marL="152466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8pPr>
      <a:lvl9pPr marL="203288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9pPr>
    </p:titleStyle>
    <p:bodyStyle>
      <a:lvl1pPr marL="381167" indent="-381167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858" indent="-317637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3100">
          <a:solidFill>
            <a:schemeClr val="tx1"/>
          </a:solidFill>
          <a:latin typeface="+mn-lt"/>
          <a:ea typeface="+mn-ea"/>
        </a:defRPr>
      </a:lvl2pPr>
      <a:lvl3pPr marL="1270556" indent="-25411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700">
          <a:solidFill>
            <a:schemeClr val="tx1"/>
          </a:solidFill>
          <a:latin typeface="+mn-lt"/>
          <a:ea typeface="+mn-ea"/>
        </a:defRPr>
      </a:lvl3pPr>
      <a:lvl4pPr marL="1778779" indent="-254118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4pPr>
      <a:lvl5pPr marL="2286999" indent="-25411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5pPr>
      <a:lvl6pPr marL="2795224" indent="-25411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6pPr>
      <a:lvl7pPr marL="3303447" indent="-25411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7pPr>
      <a:lvl8pPr marL="3811668" indent="-25411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8pPr>
      <a:lvl9pPr marL="4319887" indent="-25411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82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26" algn="l" defTabSz="5082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445" algn="l" defTabSz="5082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668" algn="l" defTabSz="5082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888" algn="l" defTabSz="5082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111" algn="l" defTabSz="5082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333" algn="l" defTabSz="5082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557" algn="l" defTabSz="5082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777" algn="l" defTabSz="5082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latin typeface="+mn-lt"/>
                <a:ea typeface="+mn-ea"/>
                <a:cs typeface="+mn-cs"/>
              </a:defRPr>
            </a:lvl1pPr>
          </a:lstStyle>
          <a:p>
            <a:fld id="{E1870A8B-61DE-DF43-B8EE-5324D580AA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50875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101751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52627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203502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81568" indent="-381568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6730" indent="-317972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3100">
          <a:solidFill>
            <a:schemeClr val="tx1"/>
          </a:solidFill>
          <a:latin typeface="+mn-lt"/>
          <a:ea typeface="+mn-ea"/>
        </a:defRPr>
      </a:lvl2pPr>
      <a:lvl3pPr marL="1271894" indent="-254381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700">
          <a:solidFill>
            <a:schemeClr val="tx1"/>
          </a:solidFill>
          <a:latin typeface="+mn-lt"/>
          <a:ea typeface="+mn-ea"/>
        </a:defRPr>
      </a:lvl3pPr>
      <a:lvl4pPr marL="1780651" indent="-254381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2200">
          <a:solidFill>
            <a:schemeClr val="tx1"/>
          </a:solidFill>
          <a:latin typeface="+mn-lt"/>
          <a:ea typeface="+mn-ea"/>
        </a:defRPr>
      </a:lvl4pPr>
      <a:lvl5pPr marL="2289407" indent="-254381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5pPr>
      <a:lvl6pPr marL="2798166" indent="-254381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6pPr>
      <a:lvl7pPr marL="3306924" indent="-254381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7pPr>
      <a:lvl8pPr marL="3815680" indent="-254381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8pPr>
      <a:lvl9pPr marL="4324435" indent="-254381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75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514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27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02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378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254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130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058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ea typeface="+mn-ea"/>
                <a:cs typeface="+mn-cs"/>
              </a:defRPr>
            </a:lvl1pPr>
          </a:lstStyle>
          <a:p>
            <a:fld id="{0C14B39C-A940-CE43-9305-A636CA199B47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50875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101751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52627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203502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81568" indent="-381568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6730" indent="-317972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71894" indent="-254381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780651" indent="-254381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89407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798166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306924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815680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324435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75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514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27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02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378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254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130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058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716" tIns="50859" rIns="101716" bIns="508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716" tIns="50859" rIns="101716" bIns="50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16" tIns="50859" rIns="101716" bIns="50859" numCol="1" anchor="t" anchorCtr="0" compatLnSpc="1">
            <a:prstTxWarp prst="textNoShape">
              <a:avLst/>
            </a:prstTxWarp>
          </a:bodyPr>
          <a:lstStyle>
            <a:lvl1pPr defTabSz="1018348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+mn-lt"/>
              </a:defRPr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16" tIns="50859" rIns="101716" bIns="50859" numCol="1" anchor="t" anchorCtr="0" compatLnSpc="1">
            <a:prstTxWarp prst="textNoShape">
              <a:avLst/>
            </a:prstTxWarp>
          </a:bodyPr>
          <a:lstStyle>
            <a:lvl1pPr algn="ctr" defTabSz="1018348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+mn-lt"/>
              </a:defRPr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16" tIns="50859" rIns="101716" bIns="50859" numCol="1" anchor="t" anchorCtr="0" compatLnSpc="1">
            <a:prstTxWarp prst="textNoShape">
              <a:avLst/>
            </a:prstTxWarp>
          </a:bodyPr>
          <a:lstStyle>
            <a:lvl1pPr algn="r" defTabSz="1018348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+mn-lt"/>
              </a:defRPr>
            </a:lvl1pPr>
          </a:lstStyle>
          <a:p>
            <a:fld id="{97A7DA93-440B-4041-A7DA-FA03BFF49EAD}" type="slidenum">
              <a:rPr lang="en-US" smtClean="0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5pPr>
      <a:lvl6pPr marL="508580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6pPr>
      <a:lvl7pPr marL="101715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7pPr>
      <a:lvl8pPr marL="152573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8pPr>
      <a:lvl9pPr marL="203431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9pPr>
    </p:titleStyle>
    <p:bodyStyle>
      <a:lvl1pPr marL="381434" indent="-3814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6440" indent="-317861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3100">
          <a:solidFill>
            <a:schemeClr val="tx1"/>
          </a:solidFill>
          <a:latin typeface="+mn-lt"/>
          <a:ea typeface="+mn-ea"/>
        </a:defRPr>
      </a:lvl2pPr>
      <a:lvl3pPr marL="1271448" indent="-254293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700">
          <a:solidFill>
            <a:schemeClr val="tx1"/>
          </a:solidFill>
          <a:latin typeface="+mn-lt"/>
          <a:ea typeface="+mn-ea"/>
        </a:defRPr>
      </a:lvl3pPr>
      <a:lvl4pPr marL="1780027" indent="-254293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4pPr>
      <a:lvl5pPr marL="2288604" indent="-254293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5pPr>
      <a:lvl6pPr marL="2797185" indent="-254293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6pPr>
      <a:lvl7pPr marL="3305765" indent="-254293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7pPr>
      <a:lvl8pPr marL="3814342" indent="-254293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8pPr>
      <a:lvl9pPr marL="4322919" indent="-254293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85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580" algn="l" defTabSz="5085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157" algn="l" defTabSz="5085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738" algn="l" defTabSz="5085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315" algn="l" defTabSz="5085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2896" algn="l" defTabSz="5085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1472" algn="l" defTabSz="5085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0054" algn="l" defTabSz="5085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631" algn="l" defTabSz="5085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ea typeface="+mn-ea"/>
                <a:cs typeface="+mn-cs"/>
              </a:defRPr>
            </a:lvl1pPr>
          </a:lstStyle>
          <a:p>
            <a:fld id="{0C14B39C-A940-CE43-9305-A636CA199B47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50875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101751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52627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203502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81568" indent="-381568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6730" indent="-317972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71894" indent="-254381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780651" indent="-254381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89407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798166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306924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815680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324435" indent="-25438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75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514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27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02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3789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254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1303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058" algn="l" defTabSz="5087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ks.uiuc.edu/Training/SumSchool/materials/sources/tutorials/07-bioinformatics/seqlab-html/node6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1.jpeg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image" Target="../media/image18.pdf"/><Relationship Id="rId6" Type="http://schemas.openxmlformats.org/officeDocument/2006/relationships/image" Target="../media/image19.png"/><Relationship Id="rId7" Type="http://schemas.openxmlformats.org/officeDocument/2006/relationships/image" Target="../media/image20.pdf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ftp://ftp.ncbi.nlm.nih.gov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sbl1.bmb.uga.edu/QD/phytree.php" TargetMode="External"/><Relationship Id="rId3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sbl1.bmb.uga.edu/QD/phytree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sbl1.bmb.uga.edu/QD/phytree.php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sbl1.bmb.uga.edu/QD/jobstatus.php?jobid=QDSgArf2&amp;source=0&amp;resolve=0&amp;support=0" TargetMode="External"/><Relationship Id="rId3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2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53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5.xml"/><Relationship Id="rId3" Type="http://schemas.openxmlformats.org/officeDocument/2006/relationships/oleObject" Target="../embeddings/Microsoft_Word_97_-_2004_Document1.doc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58" y="880872"/>
            <a:ext cx="9404604" cy="1468120"/>
          </a:xfrm>
        </p:spPr>
        <p:txBody>
          <a:bodyPr/>
          <a:lstStyle/>
          <a:p>
            <a:r>
              <a:rPr lang="en-US" dirty="0"/>
              <a:t>MCB</a:t>
            </a:r>
            <a:r>
              <a:rPr lang="en-US" dirty="0" smtClean="0"/>
              <a:t> 5472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156" y="2269298"/>
            <a:ext cx="9138692" cy="1156321"/>
          </a:xfrm>
        </p:spPr>
        <p:txBody>
          <a:bodyPr>
            <a:normAutofit/>
          </a:bodyPr>
          <a:lstStyle/>
          <a:p>
            <a:r>
              <a:rPr lang="en-US" b="1" dirty="0" smtClean="0"/>
              <a:t>Gene Families, </a:t>
            </a:r>
            <a:br>
              <a:rPr lang="en-US" b="1" dirty="0" smtClean="0"/>
            </a:br>
            <a:r>
              <a:rPr lang="en-US" b="1" dirty="0" smtClean="0"/>
              <a:t>Super Trees and Super Matrices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113913" y="5669285"/>
            <a:ext cx="4149090" cy="2038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13463" tIns="56732" rIns="113463" bIns="56732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Peter Gogarten </a:t>
            </a:r>
          </a:p>
          <a:p>
            <a:r>
              <a:rPr lang="en-US" dirty="0"/>
              <a:t>Office:</a:t>
            </a:r>
            <a:r>
              <a:rPr lang="en-US" i="1" dirty="0"/>
              <a:t> BSP 404</a:t>
            </a:r>
          </a:p>
          <a:p>
            <a:r>
              <a:rPr lang="en-US" dirty="0"/>
              <a:t>phone:</a:t>
            </a:r>
            <a:r>
              <a:rPr lang="en-US" i="1" dirty="0"/>
              <a:t> 860 486-4061, </a:t>
            </a:r>
          </a:p>
          <a:p>
            <a:r>
              <a:rPr lang="en-US" dirty="0"/>
              <a:t>Email:</a:t>
            </a:r>
            <a:r>
              <a:rPr lang="en-US" i="1" dirty="0"/>
              <a:t> </a:t>
            </a:r>
            <a:r>
              <a:rPr lang="en-US" i="1" dirty="0">
                <a:hlinkClick r:id="rId3"/>
              </a:rPr>
              <a:t>gogarten@uconn.edu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87" y="5"/>
            <a:ext cx="9052560" cy="78941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Process </a:t>
            </a:r>
            <a:r>
              <a:rPr lang="en-US" dirty="0" err="1" smtClean="0"/>
              <a:t>Branchclust</a:t>
            </a:r>
            <a:r>
              <a:rPr lang="en-US" dirty="0" smtClean="0"/>
              <a:t> output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4933" y="965204"/>
            <a:ext cx="9533467" cy="5478423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names_for_cluster_all.pl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#  (Parses clusters and attaches names. </a:t>
            </a:r>
            <a:br>
              <a:rPr lang="en-US" dirty="0" smtClean="0"/>
            </a:br>
            <a:r>
              <a:rPr lang="en-US" dirty="0" smtClean="0"/>
              <a:t>#  Results in sub directory clusters. List in test)</a:t>
            </a:r>
          </a:p>
          <a:p>
            <a:endParaRPr lang="en-US" dirty="0" smtClean="0"/>
          </a:p>
          <a:p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summary.pl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# (makes list of number of complete and incomplete families </a:t>
            </a:r>
            <a:br>
              <a:rPr lang="en-US" dirty="0" smtClean="0"/>
            </a:br>
            <a:r>
              <a:rPr lang="en-US" dirty="0" smtClean="0"/>
              <a:t># file is stored in test)</a:t>
            </a:r>
          </a:p>
          <a:p>
            <a:endParaRPr lang="en-US" dirty="0" smtClean="0"/>
          </a:p>
          <a:p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detailed_summary_dashes.pl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# (result in test: </a:t>
            </a:r>
            <a:r>
              <a:rPr lang="en-US" dirty="0" err="1" smtClean="0"/>
              <a:t>detailed_summary.out</a:t>
            </a:r>
            <a:r>
              <a:rPr lang="en-US" dirty="0" smtClean="0"/>
              <a:t> - can be used in Excel)</a:t>
            </a:r>
          </a:p>
          <a:p>
            <a:endParaRPr lang="en-US" dirty="0" smtClean="0"/>
          </a:p>
          <a:p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prepare_bcfam_thermotoga.pl</a:t>
            </a:r>
            <a:r>
              <a:rPr lang="en-US" dirty="0" smtClean="0"/>
              <a:t> families_inpar_5_4_0.list #(writes multiple </a:t>
            </a:r>
            <a:r>
              <a:rPr lang="en-US" dirty="0" err="1" smtClean="0"/>
              <a:t>fasta</a:t>
            </a:r>
            <a:r>
              <a:rPr lang="en-US" dirty="0" smtClean="0"/>
              <a:t> files into </a:t>
            </a:r>
            <a:r>
              <a:rPr lang="en-US" dirty="0" err="1" smtClean="0"/>
              <a:t>bcfam</a:t>
            </a:r>
            <a:r>
              <a:rPr lang="en-US" dirty="0" smtClean="0"/>
              <a:t> subdirectory.  </a:t>
            </a:r>
            <a:br>
              <a:rPr lang="en-US" dirty="0" smtClean="0"/>
            </a:br>
            <a:r>
              <a:rPr lang="en-US" dirty="0" smtClean="0"/>
              <a:t># Can be used for alignment and phylogenetic reconstruction)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Output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813572"/>
            <a:ext cx="5745480" cy="5129425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Courier"/>
                <a:cs typeface="Courier"/>
              </a:rPr>
              <a:t>complete: 1564</a:t>
            </a:r>
          </a:p>
          <a:p>
            <a:r>
              <a:rPr lang="en-US" sz="2500" dirty="0" smtClean="0">
                <a:latin typeface="Courier"/>
                <a:cs typeface="Courier"/>
              </a:rPr>
              <a:t>incomplete: 248</a:t>
            </a:r>
          </a:p>
          <a:p>
            <a:r>
              <a:rPr lang="en-US" sz="2500" dirty="0" smtClean="0">
                <a:latin typeface="Courier"/>
                <a:cs typeface="Courier"/>
              </a:rPr>
              <a:t>total: 1812</a:t>
            </a:r>
          </a:p>
          <a:p>
            <a:r>
              <a:rPr lang="en-US" sz="2500" dirty="0" smtClean="0">
                <a:latin typeface="Courier"/>
                <a:cs typeface="Courier"/>
              </a:rPr>
              <a:t>------ details -------</a:t>
            </a:r>
          </a:p>
          <a:p>
            <a:r>
              <a:rPr lang="en-US" sz="2500" dirty="0" smtClean="0">
                <a:latin typeface="Courier"/>
                <a:cs typeface="Courier"/>
              </a:rPr>
              <a:t>incomplete 4: 87</a:t>
            </a:r>
          </a:p>
          <a:p>
            <a:r>
              <a:rPr lang="en-US" sz="2500" dirty="0" smtClean="0">
                <a:latin typeface="Courier"/>
                <a:cs typeface="Courier"/>
              </a:rPr>
              <a:t>incomplete 3: 53</a:t>
            </a:r>
          </a:p>
          <a:p>
            <a:r>
              <a:rPr lang="en-US" sz="2500" dirty="0" smtClean="0">
                <a:latin typeface="Courier"/>
                <a:cs typeface="Courier"/>
              </a:rPr>
              <a:t>incomplete 2: 66</a:t>
            </a:r>
          </a:p>
          <a:p>
            <a:r>
              <a:rPr lang="en-US" sz="2500" dirty="0" smtClean="0">
                <a:latin typeface="Courier"/>
                <a:cs typeface="Courier"/>
              </a:rPr>
              <a:t>incomplete 1: 42</a:t>
            </a:r>
            <a:endParaRPr lang="en-US" sz="25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2316" y="1606266"/>
            <a:ext cx="3686852" cy="86177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smtClean="0"/>
              <a:t>done  with many = 3 and </a:t>
            </a:r>
            <a:br>
              <a:rPr lang="en-US" dirty="0" smtClean="0"/>
            </a:br>
            <a:r>
              <a:rPr lang="en-US" dirty="0" smtClean="0"/>
              <a:t>E-value cut-off of 10</a:t>
            </a:r>
            <a:r>
              <a:rPr lang="en-US" baseline="30000" dirty="0" smtClean="0"/>
              <a:t>-25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8"/>
            <a:ext cx="9052560" cy="765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Detailed Summary in Text Wrangler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18" y="1255859"/>
            <a:ext cx="7751121" cy="6042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052560" cy="765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Detailed Summary in Excel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139" y="829737"/>
            <a:ext cx="9567333" cy="347783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copy detailed summary out onto your computer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In EXEL Menu: Data -&gt; get external data -&gt; import text file -&gt; </a:t>
            </a:r>
          </a:p>
          <a:p>
            <a:pPr marL="91398"/>
            <a:r>
              <a:rPr lang="en-US" sz="2000" dirty="0" smtClean="0"/>
              <a:t>in English version use defaults for other options.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In EXEL Menu: Data -&gt; sort -&gt; sort by “superfamily number”-&gt; if asked, check expand selection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Scrolling down the list, search for a superfamily that was broken down into many families. </a:t>
            </a:r>
          </a:p>
          <a:p>
            <a:r>
              <a:rPr lang="en-US" sz="2000" i="1" dirty="0" smtClean="0">
                <a:solidFill>
                  <a:srgbClr val="0D60F7"/>
                </a:solidFill>
              </a:rPr>
              <a:t>Do the families that were part of a superfamily have similar annotation lines? </a:t>
            </a:r>
          </a:p>
          <a:p>
            <a:r>
              <a:rPr lang="en-US" sz="2000" i="1" dirty="0" smtClean="0">
                <a:solidFill>
                  <a:srgbClr val="0D60F7"/>
                </a:solidFill>
              </a:rPr>
              <a:t>How many of the families were complete?  </a:t>
            </a:r>
          </a:p>
          <a:p>
            <a:r>
              <a:rPr lang="en-US" sz="2000" i="1" dirty="0" smtClean="0">
                <a:solidFill>
                  <a:srgbClr val="0D60F7"/>
                </a:solidFill>
              </a:rPr>
              <a:t>Do any have inparalogs?  Take note of a few super families.  </a:t>
            </a:r>
          </a:p>
          <a:p>
            <a:pPr marL="91398"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22" y="4072471"/>
            <a:ext cx="9550582" cy="3445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4991"/>
            <a:ext cx="9052560" cy="7386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clusters/</a:t>
            </a:r>
            <a:r>
              <a:rPr lang="en-US" dirty="0" err="1" smtClean="0"/>
              <a:t>clusters_NNN.out.names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20" y="1068508"/>
            <a:ext cx="9052560" cy="5129425"/>
          </a:xfrm>
        </p:spPr>
        <p:txBody>
          <a:bodyPr>
            <a:normAutofit/>
          </a:bodyPr>
          <a:lstStyle/>
          <a:p>
            <a:r>
              <a:rPr lang="en-US" sz="2100" dirty="0" smtClean="0"/>
              <a:t>Check a superfamily of your choice.</a:t>
            </a:r>
            <a:br>
              <a:rPr lang="en-US" sz="2100" dirty="0" smtClean="0"/>
            </a:br>
            <a:r>
              <a:rPr lang="en-US" sz="2100" i="1" dirty="0" smtClean="0"/>
              <a:t>Within a family, are all the annotation lines uniform?</a:t>
            </a:r>
          </a:p>
          <a:p>
            <a:r>
              <a:rPr lang="en-US" sz="2100" dirty="0" smtClean="0"/>
              <a:t>Within this report, if there are inparalogs, one is listed as a family member, the other one as inparalog.  This is an arbitrary choice, both inparalogs from the same genome should be considered as being part of of the family.  </a:t>
            </a:r>
          </a:p>
          <a:p>
            <a:r>
              <a:rPr lang="en-US" sz="2100" dirty="0" smtClean="0"/>
              <a:t>Out of cluster paralogs are paralogs that did not make it into a cluster with “many” genomes.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3644900"/>
            <a:ext cx="7124700" cy="412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4991"/>
            <a:ext cx="9052560" cy="7386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trees/</a:t>
            </a:r>
            <a:r>
              <a:rPr lang="en-US" dirty="0" err="1" smtClean="0"/>
              <a:t>fam_XYZ.tre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20" y="1068508"/>
            <a:ext cx="9052560" cy="5129425"/>
          </a:xfrm>
        </p:spPr>
        <p:txBody>
          <a:bodyPr>
            <a:normAutofit/>
          </a:bodyPr>
          <a:lstStyle/>
          <a:p>
            <a:r>
              <a:rPr lang="en-US" sz="2100" dirty="0" smtClean="0"/>
              <a:t>Check the tree for a superfamily of your choice.  Copy the file to your computer and open it in </a:t>
            </a:r>
            <a:r>
              <a:rPr lang="en-US" sz="2100" dirty="0" err="1" smtClean="0"/>
              <a:t>TreeView</a:t>
            </a:r>
            <a:r>
              <a:rPr lang="en-US" sz="2100" dirty="0" smtClean="0"/>
              <a:t>, NJPLOT, or </a:t>
            </a:r>
            <a:r>
              <a:rPr lang="en-US" sz="2100" dirty="0" err="1" smtClean="0"/>
              <a:t>FigTree</a:t>
            </a:r>
            <a:r>
              <a:rPr lang="en-US" sz="2100" dirty="0" smtClean="0"/>
              <a:t> (check with your neighbor on which program works).</a:t>
            </a:r>
          </a:p>
          <a:p>
            <a:r>
              <a:rPr lang="en-US" sz="2100" dirty="0" smtClean="0"/>
              <a:t>For at least one cluster, in the tree, check if </a:t>
            </a:r>
            <a:r>
              <a:rPr lang="en-US" sz="2100" dirty="0" err="1" smtClean="0"/>
              <a:t>branchclust</a:t>
            </a:r>
            <a:r>
              <a:rPr lang="en-US" sz="2100" dirty="0" smtClean="0"/>
              <a:t> came to the same conclusion you would have reached.  </a:t>
            </a:r>
            <a:br>
              <a:rPr lang="en-US" sz="2100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3081868"/>
            <a:ext cx="4916882" cy="439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51" y="2584450"/>
            <a:ext cx="4914900" cy="463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52560" cy="12954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Courier"/>
                <a:cs typeface="Courier"/>
              </a:rPr>
              <a:t>prepare_bcfam_thermotoga.pl</a:t>
            </a:r>
            <a:r>
              <a:rPr lang="en-US" sz="3600" dirty="0" smtClean="0">
                <a:latin typeface="Courier"/>
                <a:cs typeface="Courier"/>
              </a:rPr>
              <a:t> families_inpar_5_4_0.list</a:t>
            </a:r>
            <a:endParaRPr lang="en-US" sz="36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905" y="1744138"/>
            <a:ext cx="9140299" cy="470893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The script </a:t>
            </a:r>
            <a:r>
              <a:rPr lang="en-US" dirty="0" err="1" smtClean="0">
                <a:latin typeface="Baskerville"/>
                <a:cs typeface="Baskerville"/>
              </a:rPr>
              <a:t>prepare_bcfam_thermotoga.pl</a:t>
            </a:r>
            <a:r>
              <a:rPr lang="en-US" dirty="0" smtClean="0">
                <a:latin typeface="Baskerville"/>
                <a:cs typeface="Baskerville"/>
              </a:rPr>
              <a:t> takes a list of families (created by </a:t>
            </a:r>
            <a:r>
              <a:rPr lang="en-US" dirty="0" err="1" smtClean="0">
                <a:latin typeface="Courier"/>
                <a:cs typeface="Courier"/>
              </a:rPr>
              <a:t>make_fam_list_inpar.pl</a:t>
            </a:r>
            <a:r>
              <a:rPr lang="en-US" dirty="0" smtClean="0">
                <a:latin typeface="Baskerville"/>
                <a:cs typeface="Baskerville"/>
              </a:rPr>
              <a:t>) and for each family retrieves the </a:t>
            </a:r>
            <a:r>
              <a:rPr lang="en-US" dirty="0" err="1" smtClean="0">
                <a:latin typeface="Baskerville"/>
                <a:cs typeface="Baskerville"/>
              </a:rPr>
              <a:t>fasta</a:t>
            </a:r>
            <a:r>
              <a:rPr lang="en-US" dirty="0" smtClean="0">
                <a:latin typeface="Baskerville"/>
                <a:cs typeface="Baskerville"/>
              </a:rPr>
              <a:t> sequences from the combined genome databank and stores the sequences in the </a:t>
            </a:r>
            <a:r>
              <a:rPr lang="en-US" dirty="0" err="1" smtClean="0">
                <a:latin typeface="Baskerville"/>
                <a:cs typeface="Baskerville"/>
              </a:rPr>
              <a:t>BCfam</a:t>
            </a:r>
            <a:r>
              <a:rPr lang="en-US" dirty="0" smtClean="0">
                <a:latin typeface="Baskerville"/>
                <a:cs typeface="Baskerville"/>
              </a:rPr>
              <a:t>  folder, one multiple sequence file per family.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One possibility for further evaluation is to take multiple sequence files, align the sequences and perform a phylogenetic reconstruction (including </a:t>
            </a:r>
            <a:r>
              <a:rPr lang="en-US" dirty="0" err="1" smtClean="0">
                <a:latin typeface="Baskerville"/>
                <a:cs typeface="Baskerville"/>
              </a:rPr>
              <a:t>boostrap</a:t>
            </a:r>
            <a:r>
              <a:rPr lang="en-US" dirty="0" smtClean="0">
                <a:latin typeface="Baskerville"/>
                <a:cs typeface="Baskerville"/>
              </a:rPr>
              <a:t> analysis) using programs like </a:t>
            </a:r>
            <a:r>
              <a:rPr lang="en-US" dirty="0" err="1" smtClean="0">
                <a:solidFill>
                  <a:srgbClr val="0D60F7"/>
                </a:solidFill>
                <a:latin typeface="Baskerville"/>
                <a:cs typeface="Baskerville"/>
              </a:rPr>
              <a:t>phyml</a:t>
            </a:r>
            <a:r>
              <a:rPr lang="en-US" dirty="0" smtClean="0">
                <a:solidFill>
                  <a:srgbClr val="0D60F7"/>
                </a:solidFill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or </a:t>
            </a:r>
            <a:r>
              <a:rPr lang="en-US" dirty="0" err="1" smtClean="0">
                <a:solidFill>
                  <a:srgbClr val="0D60F7"/>
                </a:solidFill>
                <a:latin typeface="Baskerville"/>
                <a:cs typeface="Baskerville"/>
              </a:rPr>
              <a:t>Raxml</a:t>
            </a:r>
            <a:r>
              <a:rPr lang="en-US" dirty="0" smtClean="0">
                <a:latin typeface="Baskerville"/>
                <a:cs typeface="Baskerville"/>
              </a:rPr>
              <a:t>. 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The resulting trees can be analyzed by decomposition and </a:t>
            </a:r>
            <a:r>
              <a:rPr lang="en-US" dirty="0" err="1" smtClean="0">
                <a:latin typeface="Baskerville"/>
                <a:cs typeface="Baskerville"/>
              </a:rPr>
              <a:t>supertree</a:t>
            </a:r>
            <a:r>
              <a:rPr lang="en-US" dirty="0" smtClean="0">
                <a:latin typeface="Baskerville"/>
                <a:cs typeface="Baskerville"/>
              </a:rPr>
              <a:t> approaches. 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194" name="Object 2"/>
          <p:cNvGraphicFramePr>
            <a:graphicFrameLocks noChangeAspect="1"/>
          </p:cNvGraphicFramePr>
          <p:nvPr/>
        </p:nvGraphicFramePr>
        <p:xfrm>
          <a:off x="260193" y="1496908"/>
          <a:ext cx="9539763" cy="3943773"/>
        </p:xfrm>
        <a:graphic>
          <a:graphicData uri="http://schemas.openxmlformats.org/presentationml/2006/ole">
            <p:oleObj spid="_x0000_s542722" name="Image" r:id="rId4" imgW="8673016" imgH="3911111" progId="">
              <p:embed/>
            </p:oleObj>
          </a:graphicData>
        </a:graphic>
      </p:graphicFrame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67654" y="5469467"/>
            <a:ext cx="2532063" cy="177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FF66"/>
                </a:solidFill>
                <a:latin typeface="Arial" charset="0"/>
              </a:rPr>
              <a:t>Phylogenetic information </a:t>
            </a:r>
            <a:br>
              <a:rPr lang="en-US" sz="2700" dirty="0">
                <a:solidFill>
                  <a:srgbClr val="FFFF66"/>
                </a:solidFill>
                <a:latin typeface="Arial" charset="0"/>
              </a:rPr>
            </a:br>
            <a:r>
              <a:rPr lang="en-US" sz="2700" dirty="0">
                <a:solidFill>
                  <a:srgbClr val="FFFF66"/>
                </a:solidFill>
                <a:latin typeface="Arial" charset="0"/>
              </a:rPr>
              <a:t>present in genomes 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3586799" y="5354320"/>
            <a:ext cx="205754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endParaRPr lang="en-US" sz="270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3251202" y="5469473"/>
            <a:ext cx="3304723" cy="218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FF66"/>
                </a:solidFill>
                <a:latin typeface="Arial" charset="0"/>
              </a:rPr>
              <a:t>Break information </a:t>
            </a:r>
          </a:p>
          <a:p>
            <a:r>
              <a:rPr lang="en-US" sz="2700" dirty="0">
                <a:solidFill>
                  <a:srgbClr val="FFFF66"/>
                </a:solidFill>
                <a:latin typeface="Arial" charset="0"/>
              </a:rPr>
              <a:t>into small quanta </a:t>
            </a:r>
            <a:br>
              <a:rPr lang="en-US" sz="2700" dirty="0">
                <a:solidFill>
                  <a:srgbClr val="FFFF66"/>
                </a:solidFill>
                <a:latin typeface="Arial" charset="0"/>
              </a:rPr>
            </a:br>
            <a:r>
              <a:rPr lang="en-US" sz="2700" dirty="0">
                <a:solidFill>
                  <a:srgbClr val="FFFF66"/>
                </a:solidFill>
                <a:latin typeface="Arial" charset="0"/>
              </a:rPr>
              <a:t>of information </a:t>
            </a:r>
            <a:br>
              <a:rPr lang="en-US" sz="2700" dirty="0">
                <a:solidFill>
                  <a:srgbClr val="FFFF66"/>
                </a:solidFill>
                <a:latin typeface="Arial" charset="0"/>
              </a:rPr>
            </a:br>
            <a:r>
              <a:rPr lang="en-US" sz="2700" dirty="0">
                <a:solidFill>
                  <a:srgbClr val="FFFF66"/>
                </a:solidFill>
                <a:latin typeface="Arial" charset="0"/>
              </a:rPr>
              <a:t>(bipartitions or </a:t>
            </a:r>
            <a:br>
              <a:rPr lang="en-US" sz="2700" dirty="0">
                <a:solidFill>
                  <a:srgbClr val="FFFF66"/>
                </a:solidFill>
                <a:latin typeface="Arial" charset="0"/>
              </a:rPr>
            </a:br>
            <a:r>
              <a:rPr lang="en-US" sz="2700" dirty="0">
                <a:solidFill>
                  <a:srgbClr val="FFFF66"/>
                </a:solidFill>
                <a:latin typeface="Arial" charset="0"/>
              </a:rPr>
              <a:t>embedded quartets)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167640" y="465716"/>
            <a:ext cx="9890760" cy="6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739" tIns="50871" rIns="101739" bIns="5087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FF66"/>
                </a:solidFill>
                <a:latin typeface="Arial" charset="0"/>
              </a:rPr>
              <a:t>Decomposition </a:t>
            </a:r>
            <a:r>
              <a:rPr lang="en-US" sz="3600" b="1" dirty="0">
                <a:solidFill>
                  <a:srgbClr val="FFFF66"/>
                </a:solidFill>
                <a:latin typeface="Arial" charset="0"/>
              </a:rPr>
              <a:t>of</a:t>
            </a:r>
            <a:r>
              <a:rPr lang="en-US" sz="3600" b="1" dirty="0" smtClean="0">
                <a:solidFill>
                  <a:srgbClr val="FFFF66"/>
                </a:solidFill>
                <a:latin typeface="Arial" charset="0"/>
              </a:rPr>
              <a:t> Phylogenetic Data</a:t>
            </a:r>
            <a:endParaRPr lang="en-US" sz="3600" b="1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6925745" y="5469467"/>
            <a:ext cx="3132667" cy="17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FF66"/>
                </a:solidFill>
                <a:latin typeface="Arial" charset="0"/>
              </a:rPr>
              <a:t>Analyze spectra to detect transferred genes and plurality consensus.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5452" y="596505"/>
            <a:ext cx="9039740" cy="4818632"/>
          </a:xfrm>
          <a:solidFill>
            <a:srgbClr val="FFCC66">
              <a:alpha val="66000"/>
            </a:srgbClr>
          </a:solidFill>
          <a:effectLst>
            <a:outerShdw blurRad="63500" dist="12700" dir="2700000" algn="ctr" rotWithShape="0">
              <a:srgbClr val="000000">
                <a:alpha val="75000"/>
              </a:srgbClr>
            </a:outerShdw>
            <a:softEdge rad="279400"/>
          </a:effectLst>
        </p:spPr>
        <p:txBody>
          <a:bodyPr/>
          <a:lstStyle/>
          <a:p>
            <a:pPr lvl="0"/>
            <a:r>
              <a:rPr lang="en-US" sz="45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TOOLS TO ANALYZE PHYLOGENETIC INFORMATION FROM MULTIPLE GENES IN GENOMES:</a:t>
            </a:r>
            <a:r>
              <a:rPr lang="en-US" sz="4500" dirty="0" smtClean="0">
                <a:solidFill>
                  <a:srgbClr val="FFFF00"/>
                </a:solidFill>
              </a:rPr>
              <a:t/>
            </a:r>
            <a:br>
              <a:rPr lang="en-US" sz="4500" dirty="0" smtClean="0">
                <a:solidFill>
                  <a:srgbClr val="FFFF00"/>
                </a:solidFill>
              </a:rPr>
            </a:br>
            <a:r>
              <a:rPr lang="en-US" sz="4500" dirty="0" smtClean="0">
                <a:solidFill>
                  <a:srgbClr val="FFFF00"/>
                </a:solidFill>
              </a:rPr>
              <a:t> </a:t>
            </a:r>
            <a:r>
              <a:rPr lang="en-US" sz="4500" dirty="0" smtClean="0">
                <a:solidFill>
                  <a:srgbClr val="800000"/>
                </a:solidFill>
                <a:latin typeface="Arial"/>
                <a:cs typeface="Arial"/>
              </a:rPr>
              <a:t/>
            </a:r>
            <a:br>
              <a:rPr lang="en-US" sz="4500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800000"/>
                </a:solidFill>
                <a:latin typeface="Arial"/>
                <a:cs typeface="Arial"/>
              </a:rPr>
              <a:t>Bipartition Spectra (Lento Plots)</a:t>
            </a:r>
            <a:endParaRPr lang="en-US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2"/>
          <p:cNvSpPr txBox="1">
            <a:spLocks noChangeArrowheads="1"/>
          </p:cNvSpPr>
          <p:nvPr/>
        </p:nvSpPr>
        <p:spPr bwMode="auto">
          <a:xfrm>
            <a:off x="991884" y="251885"/>
            <a:ext cx="8092123" cy="58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 b="1" dirty="0">
                <a:solidFill>
                  <a:srgbClr val="FFFF66"/>
                </a:solidFill>
                <a:latin typeface="Arial" charset="0"/>
              </a:rPr>
              <a:t>BIPARTITION OF A PHYLOGENETIC TREE</a:t>
            </a:r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202565" y="1241430"/>
            <a:ext cx="6251575" cy="259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2700" b="1" dirty="0">
                <a:solidFill>
                  <a:srgbClr val="66FFFF"/>
                </a:solidFill>
                <a:latin typeface="Arial" charset="0"/>
                <a:ea typeface="Times New Roman" charset="0"/>
                <a:cs typeface="Times New Roman" charset="0"/>
              </a:rPr>
              <a:t>Bipartition</a:t>
            </a:r>
            <a:r>
              <a:rPr lang="en-US" sz="2700" b="1" dirty="0">
                <a:solidFill>
                  <a:srgbClr val="FFFFFF"/>
                </a:solidFill>
                <a:latin typeface="Arial" charset="0"/>
                <a:ea typeface="Times New Roman" charset="0"/>
                <a:cs typeface="Times New Roman" charset="0"/>
              </a:rPr>
              <a:t> (or split) – </a:t>
            </a:r>
            <a:r>
              <a:rPr lang="en-US" sz="2700" dirty="0">
                <a:solidFill>
                  <a:srgbClr val="FFFFFF"/>
                </a:solidFill>
                <a:latin typeface="Arial" charset="0"/>
                <a:ea typeface="Times New Roman" charset="0"/>
                <a:cs typeface="Times New Roman" charset="0"/>
              </a:rPr>
              <a:t>a division of a phylogenetic tree into two parts that are connected by a single branch.  </a:t>
            </a:r>
          </a:p>
          <a:p>
            <a:r>
              <a:rPr lang="en-US" sz="2700" dirty="0">
                <a:solidFill>
                  <a:srgbClr val="FFFFFF"/>
                </a:solidFill>
                <a:latin typeface="Arial" charset="0"/>
                <a:ea typeface="Times New Roman" charset="0"/>
                <a:cs typeface="Times New Roman" charset="0"/>
              </a:rPr>
              <a:t>It divides a dataset into two groups, but it does not consider the relationships within each of the two groups. </a:t>
            </a:r>
          </a:p>
        </p:txBody>
      </p:sp>
      <p:sp>
        <p:nvSpPr>
          <p:cNvPr id="638980" name="Line 4"/>
          <p:cNvSpPr>
            <a:spLocks noChangeShapeType="1"/>
          </p:cNvSpPr>
          <p:nvPr/>
        </p:nvSpPr>
        <p:spPr bwMode="auto">
          <a:xfrm>
            <a:off x="1978502" y="5075450"/>
            <a:ext cx="169560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81" name="Line 5"/>
          <p:cNvSpPr>
            <a:spLocks noChangeShapeType="1"/>
          </p:cNvSpPr>
          <p:nvPr/>
        </p:nvSpPr>
        <p:spPr bwMode="auto">
          <a:xfrm flipV="1">
            <a:off x="3674110" y="4246034"/>
            <a:ext cx="805022" cy="829416"/>
          </a:xfrm>
          <a:prstGeom prst="line">
            <a:avLst/>
          </a:prstGeom>
          <a:noFill/>
          <a:ln w="57150">
            <a:solidFill>
              <a:srgbClr val="DBEB47"/>
            </a:solidFill>
            <a:round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82" name="Line 6"/>
          <p:cNvSpPr>
            <a:spLocks noChangeShapeType="1"/>
          </p:cNvSpPr>
          <p:nvPr/>
        </p:nvSpPr>
        <p:spPr bwMode="auto">
          <a:xfrm>
            <a:off x="3674110" y="5075464"/>
            <a:ext cx="805022" cy="829415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83" name="Line 7"/>
          <p:cNvSpPr>
            <a:spLocks noChangeShapeType="1"/>
          </p:cNvSpPr>
          <p:nvPr/>
        </p:nvSpPr>
        <p:spPr bwMode="auto">
          <a:xfrm flipV="1">
            <a:off x="1173480" y="5075464"/>
            <a:ext cx="805022" cy="829415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84" name="Line 8"/>
          <p:cNvSpPr>
            <a:spLocks noChangeShapeType="1"/>
          </p:cNvSpPr>
          <p:nvPr/>
        </p:nvSpPr>
        <p:spPr bwMode="auto">
          <a:xfrm>
            <a:off x="1173480" y="4246034"/>
            <a:ext cx="805022" cy="829416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85" name="Line 9"/>
          <p:cNvSpPr>
            <a:spLocks noChangeShapeType="1"/>
          </p:cNvSpPr>
          <p:nvPr/>
        </p:nvSpPr>
        <p:spPr bwMode="auto">
          <a:xfrm flipV="1">
            <a:off x="3688094" y="3886200"/>
            <a:ext cx="296863" cy="1138873"/>
          </a:xfrm>
          <a:prstGeom prst="line">
            <a:avLst/>
          </a:prstGeom>
          <a:noFill/>
          <a:ln w="57150">
            <a:solidFill>
              <a:srgbClr val="DBEB47"/>
            </a:solidFill>
            <a:round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86" name="Line 10"/>
          <p:cNvSpPr>
            <a:spLocks noChangeShapeType="1"/>
          </p:cNvSpPr>
          <p:nvPr/>
        </p:nvSpPr>
        <p:spPr bwMode="auto">
          <a:xfrm>
            <a:off x="3674110" y="5075450"/>
            <a:ext cx="474980" cy="1228830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87" name="Line 11"/>
          <p:cNvSpPr>
            <a:spLocks noChangeShapeType="1"/>
          </p:cNvSpPr>
          <p:nvPr/>
        </p:nvSpPr>
        <p:spPr bwMode="auto">
          <a:xfrm>
            <a:off x="3674110" y="5075450"/>
            <a:ext cx="991870" cy="0"/>
          </a:xfrm>
          <a:prstGeom prst="line">
            <a:avLst/>
          </a:prstGeom>
          <a:noFill/>
          <a:ln w="57150">
            <a:solidFill>
              <a:srgbClr val="DBEB47"/>
            </a:solidFill>
            <a:round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88" name="Line 12"/>
          <p:cNvSpPr>
            <a:spLocks noChangeShapeType="1"/>
          </p:cNvSpPr>
          <p:nvPr/>
        </p:nvSpPr>
        <p:spPr bwMode="auto">
          <a:xfrm flipH="1">
            <a:off x="1173480" y="5075450"/>
            <a:ext cx="805022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89" name="Text Box 13"/>
          <p:cNvSpPr txBox="1">
            <a:spLocks noChangeArrowheads="1"/>
          </p:cNvSpPr>
          <p:nvPr/>
        </p:nvSpPr>
        <p:spPr bwMode="auto">
          <a:xfrm>
            <a:off x="2326007" y="4168684"/>
            <a:ext cx="956259" cy="94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5300" dirty="0">
                <a:solidFill>
                  <a:srgbClr val="FF0000"/>
                </a:solidFill>
                <a:latin typeface="Arial" charset="0"/>
              </a:rPr>
              <a:t>95</a:t>
            </a:r>
          </a:p>
        </p:txBody>
      </p:sp>
      <p:sp>
        <p:nvSpPr>
          <p:cNvPr id="638990" name="Oval 14"/>
          <p:cNvSpPr>
            <a:spLocks noChangeArrowheads="1"/>
          </p:cNvSpPr>
          <p:nvPr/>
        </p:nvSpPr>
        <p:spPr bwMode="auto">
          <a:xfrm>
            <a:off x="3522187" y="4827165"/>
            <a:ext cx="448786" cy="47498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91" name="Oval 15"/>
          <p:cNvSpPr>
            <a:spLocks noChangeArrowheads="1"/>
          </p:cNvSpPr>
          <p:nvPr/>
        </p:nvSpPr>
        <p:spPr bwMode="auto">
          <a:xfrm>
            <a:off x="1617027" y="4837960"/>
            <a:ext cx="448787" cy="47498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92" name="Text Box 16"/>
          <p:cNvSpPr txBox="1">
            <a:spLocks noChangeArrowheads="1"/>
          </p:cNvSpPr>
          <p:nvPr/>
        </p:nvSpPr>
        <p:spPr bwMode="auto">
          <a:xfrm>
            <a:off x="5858683" y="4704821"/>
            <a:ext cx="520383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endParaRPr lang="en-US" sz="270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93" name="Text Box 17"/>
          <p:cNvSpPr txBox="1">
            <a:spLocks noChangeArrowheads="1"/>
          </p:cNvSpPr>
          <p:nvPr/>
        </p:nvSpPr>
        <p:spPr bwMode="auto">
          <a:xfrm>
            <a:off x="5757395" y="4602275"/>
            <a:ext cx="3842935" cy="93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FFFF"/>
                </a:solidFill>
                <a:latin typeface="Arial" charset="0"/>
              </a:rPr>
              <a:t>compatible to illustrated</a:t>
            </a:r>
            <a:r>
              <a:rPr lang="en-US" sz="2700" dirty="0">
                <a:solidFill>
                  <a:srgbClr val="FFFF66"/>
                </a:solidFill>
                <a:latin typeface="Arial" charset="0"/>
              </a:rPr>
              <a:t> </a:t>
            </a:r>
            <a:br>
              <a:rPr lang="en-US" sz="2700" dirty="0">
                <a:solidFill>
                  <a:srgbClr val="FFFF66"/>
                </a:solidFill>
                <a:latin typeface="Arial" charset="0"/>
              </a:rPr>
            </a:br>
            <a:r>
              <a:rPr lang="en-US" sz="2700" dirty="0">
                <a:solidFill>
                  <a:srgbClr val="FF0000"/>
                </a:solidFill>
                <a:latin typeface="Arial" charset="0"/>
              </a:rPr>
              <a:t>bipartition</a:t>
            </a:r>
          </a:p>
        </p:txBody>
      </p:sp>
      <p:sp>
        <p:nvSpPr>
          <p:cNvPr id="638994" name="Text Box 18"/>
          <p:cNvSpPr txBox="1">
            <a:spLocks noChangeArrowheads="1"/>
          </p:cNvSpPr>
          <p:nvPr/>
        </p:nvSpPr>
        <p:spPr bwMode="auto">
          <a:xfrm>
            <a:off x="5762628" y="6646128"/>
            <a:ext cx="4112428" cy="93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FFFF"/>
                </a:solidFill>
                <a:latin typeface="Arial" charset="0"/>
              </a:rPr>
              <a:t>incompatible to illustrated</a:t>
            </a:r>
            <a:r>
              <a:rPr lang="en-US" sz="2700" dirty="0">
                <a:solidFill>
                  <a:srgbClr val="FFFF66"/>
                </a:solidFill>
                <a:latin typeface="Arial" charset="0"/>
              </a:rPr>
              <a:t> </a:t>
            </a:r>
            <a:br>
              <a:rPr lang="en-US" sz="2700" dirty="0">
                <a:solidFill>
                  <a:srgbClr val="FFFF66"/>
                </a:solidFill>
                <a:latin typeface="Arial" charset="0"/>
              </a:rPr>
            </a:br>
            <a:r>
              <a:rPr lang="en-US" sz="2700" dirty="0">
                <a:solidFill>
                  <a:srgbClr val="FF0000"/>
                </a:solidFill>
                <a:latin typeface="Arial" charset="0"/>
              </a:rPr>
              <a:t>bipartition</a:t>
            </a:r>
          </a:p>
        </p:txBody>
      </p:sp>
      <p:sp>
        <p:nvSpPr>
          <p:cNvPr id="638995" name="Line 19"/>
          <p:cNvSpPr>
            <a:spLocks noChangeShapeType="1"/>
          </p:cNvSpPr>
          <p:nvPr/>
        </p:nvSpPr>
        <p:spPr bwMode="auto">
          <a:xfrm>
            <a:off x="7208520" y="1640840"/>
            <a:ext cx="167640" cy="25908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96" name="Line 20"/>
          <p:cNvSpPr>
            <a:spLocks noChangeShapeType="1"/>
          </p:cNvSpPr>
          <p:nvPr/>
        </p:nvSpPr>
        <p:spPr bwMode="auto">
          <a:xfrm flipV="1">
            <a:off x="7208520" y="1122680"/>
            <a:ext cx="419100" cy="518160"/>
          </a:xfrm>
          <a:prstGeom prst="lin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97" name="Line 21"/>
          <p:cNvSpPr>
            <a:spLocks noChangeShapeType="1"/>
          </p:cNvSpPr>
          <p:nvPr/>
        </p:nvSpPr>
        <p:spPr bwMode="auto">
          <a:xfrm flipV="1">
            <a:off x="7376160" y="1209040"/>
            <a:ext cx="670560" cy="690880"/>
          </a:xfrm>
          <a:prstGeom prst="line">
            <a:avLst/>
          </a:prstGeom>
          <a:noFill/>
          <a:ln w="762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98" name="Line 22"/>
          <p:cNvSpPr>
            <a:spLocks noChangeShapeType="1"/>
          </p:cNvSpPr>
          <p:nvPr/>
        </p:nvSpPr>
        <p:spPr bwMode="auto">
          <a:xfrm>
            <a:off x="7376160" y="1899920"/>
            <a:ext cx="0" cy="69088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8999" name="Line 23"/>
          <p:cNvSpPr>
            <a:spLocks noChangeShapeType="1"/>
          </p:cNvSpPr>
          <p:nvPr/>
        </p:nvSpPr>
        <p:spPr bwMode="auto">
          <a:xfrm flipV="1">
            <a:off x="7040894" y="2590800"/>
            <a:ext cx="296863" cy="17272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9000" name="Line 24"/>
          <p:cNvSpPr>
            <a:spLocks noChangeShapeType="1"/>
          </p:cNvSpPr>
          <p:nvPr/>
        </p:nvSpPr>
        <p:spPr bwMode="auto">
          <a:xfrm flipV="1">
            <a:off x="6873240" y="3022600"/>
            <a:ext cx="251460" cy="431800"/>
          </a:xfrm>
          <a:prstGeom prst="line">
            <a:avLst/>
          </a:prstGeom>
          <a:noFill/>
          <a:ln w="76200" cap="flat" cmpd="sng" algn="ctr">
            <a:solidFill>
              <a:srgbClr val="DBEB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9001" name="Line 25"/>
          <p:cNvSpPr>
            <a:spLocks noChangeShapeType="1"/>
          </p:cNvSpPr>
          <p:nvPr/>
        </p:nvSpPr>
        <p:spPr bwMode="auto">
          <a:xfrm>
            <a:off x="7124700" y="3022600"/>
            <a:ext cx="251460" cy="518160"/>
          </a:xfrm>
          <a:prstGeom prst="line">
            <a:avLst/>
          </a:prstGeom>
          <a:noFill/>
          <a:ln w="76200" cap="flat" cmpd="sng" algn="ctr">
            <a:solidFill>
              <a:srgbClr val="DBEB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9002" name="Line 26"/>
          <p:cNvSpPr>
            <a:spLocks noChangeShapeType="1"/>
          </p:cNvSpPr>
          <p:nvPr/>
        </p:nvSpPr>
        <p:spPr bwMode="auto">
          <a:xfrm>
            <a:off x="7376160" y="2590800"/>
            <a:ext cx="251460" cy="25908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9003" name="Line 27"/>
          <p:cNvSpPr>
            <a:spLocks noChangeShapeType="1"/>
          </p:cNvSpPr>
          <p:nvPr/>
        </p:nvSpPr>
        <p:spPr bwMode="auto">
          <a:xfrm>
            <a:off x="7627620" y="2849880"/>
            <a:ext cx="83820" cy="604520"/>
          </a:xfrm>
          <a:prstGeom prst="line">
            <a:avLst/>
          </a:prstGeom>
          <a:noFill/>
          <a:ln w="762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9004" name="Text Box 28"/>
          <p:cNvSpPr txBox="1">
            <a:spLocks noChangeArrowheads="1"/>
          </p:cNvSpPr>
          <p:nvPr/>
        </p:nvSpPr>
        <p:spPr bwMode="auto">
          <a:xfrm>
            <a:off x="838200" y="6995160"/>
            <a:ext cx="343662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700" dirty="0">
              <a:solidFill>
                <a:srgbClr val="FFFF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9005" name="Text Box 29"/>
          <p:cNvSpPr txBox="1">
            <a:spLocks noChangeArrowheads="1"/>
          </p:cNvSpPr>
          <p:nvPr/>
        </p:nvSpPr>
        <p:spPr bwMode="auto">
          <a:xfrm>
            <a:off x="1005840" y="6304282"/>
            <a:ext cx="3688080" cy="52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700" b="1" dirty="0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* *</a:t>
            </a:r>
            <a:r>
              <a:rPr lang="en-US" sz="2700" b="1" dirty="0">
                <a:solidFill>
                  <a:srgbClr val="FFFF6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700" b="1" dirty="0">
                <a:solidFill>
                  <a:srgbClr val="FF8000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* </a:t>
            </a:r>
            <a:r>
              <a:rPr lang="en-US" sz="2700" b="1" dirty="0">
                <a:solidFill>
                  <a:srgbClr val="FFFF6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. . . </a:t>
            </a:r>
            <a:r>
              <a:rPr lang="en-US" sz="2700" b="1" dirty="0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. </a:t>
            </a:r>
            <a:r>
              <a:rPr lang="en-US" sz="2700" b="1" dirty="0">
                <a:solidFill>
                  <a:srgbClr val="FF8000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639006" name="Text Box 30"/>
          <p:cNvSpPr txBox="1">
            <a:spLocks noChangeArrowheads="1"/>
          </p:cNvSpPr>
          <p:nvPr/>
        </p:nvSpPr>
        <p:spPr bwMode="auto">
          <a:xfrm>
            <a:off x="754380" y="7254240"/>
            <a:ext cx="202565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700" dirty="0">
              <a:solidFill>
                <a:srgbClr val="FFFF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9007" name="Text Box 31"/>
          <p:cNvSpPr txBox="1">
            <a:spLocks noChangeArrowheads="1"/>
          </p:cNvSpPr>
          <p:nvPr/>
        </p:nvSpPr>
        <p:spPr bwMode="auto">
          <a:xfrm>
            <a:off x="5762625" y="5798720"/>
            <a:ext cx="3688080" cy="93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700" b="1" dirty="0">
                <a:solidFill>
                  <a:srgbClr val="FF8000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Orange</a:t>
            </a:r>
            <a:r>
              <a:rPr lang="en-US" sz="2700" b="1" dirty="0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700" b="1" dirty="0" err="1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vs</a:t>
            </a:r>
            <a:r>
              <a:rPr lang="en-US" sz="2700" b="1" dirty="0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 Rest</a:t>
            </a:r>
            <a:br>
              <a:rPr lang="en-US" sz="2700" b="1" dirty="0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</a:br>
            <a:r>
              <a:rPr lang="en-US" sz="2700" b="1" dirty="0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. .</a:t>
            </a:r>
            <a:r>
              <a:rPr lang="en-US" sz="2700" b="1" dirty="0">
                <a:solidFill>
                  <a:srgbClr val="FFFF6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700" b="1" dirty="0">
                <a:solidFill>
                  <a:srgbClr val="FF8000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* </a:t>
            </a:r>
            <a:r>
              <a:rPr lang="en-US" sz="2700" b="1" dirty="0">
                <a:solidFill>
                  <a:srgbClr val="FFFF6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. . . </a:t>
            </a:r>
            <a:r>
              <a:rPr lang="en-US" sz="2700" b="1" dirty="0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.</a:t>
            </a:r>
            <a:r>
              <a:rPr lang="en-US" sz="2700" b="1" dirty="0">
                <a:solidFill>
                  <a:srgbClr val="FFFF6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700" b="1" dirty="0">
                <a:solidFill>
                  <a:srgbClr val="FF8000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*</a:t>
            </a:r>
          </a:p>
        </p:txBody>
      </p:sp>
      <p:sp>
        <p:nvSpPr>
          <p:cNvPr id="639008" name="Text Box 32"/>
          <p:cNvSpPr txBox="1">
            <a:spLocks noChangeArrowheads="1"/>
          </p:cNvSpPr>
          <p:nvPr/>
        </p:nvSpPr>
        <p:spPr bwMode="auto">
          <a:xfrm>
            <a:off x="5799297" y="3828632"/>
            <a:ext cx="3688080" cy="93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700" b="1" dirty="0">
                <a:solidFill>
                  <a:srgbClr val="FFFF6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Yellow</a:t>
            </a:r>
            <a:r>
              <a:rPr lang="en-US" sz="2700" b="1" dirty="0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700" b="1" i="1" dirty="0" err="1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vs</a:t>
            </a:r>
            <a:r>
              <a:rPr lang="en-US" sz="2700" b="1" dirty="0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 Rest </a:t>
            </a:r>
            <a:br>
              <a:rPr lang="en-US" sz="2700" b="1" dirty="0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</a:br>
            <a:r>
              <a:rPr lang="en-US" sz="2700" b="1" dirty="0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* *</a:t>
            </a:r>
            <a:r>
              <a:rPr lang="en-US" sz="2700" b="1" dirty="0">
                <a:solidFill>
                  <a:srgbClr val="FFFF6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700" b="1" dirty="0" smtClean="0">
                <a:solidFill>
                  <a:srgbClr val="FF8000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* </a:t>
            </a:r>
            <a:r>
              <a:rPr lang="en-US" sz="2700" b="1" dirty="0" smtClean="0">
                <a:solidFill>
                  <a:srgbClr val="FFFF6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. </a:t>
            </a:r>
            <a:r>
              <a:rPr lang="en-US" sz="2700" b="1" dirty="0">
                <a:solidFill>
                  <a:srgbClr val="FFFF6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. . </a:t>
            </a:r>
            <a:r>
              <a:rPr lang="en-US" sz="2700" b="1" dirty="0">
                <a:solidFill>
                  <a:srgbClr val="81FF7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*</a:t>
            </a:r>
            <a:r>
              <a:rPr lang="en-US" sz="2700" b="1" dirty="0">
                <a:solidFill>
                  <a:srgbClr val="FFFF66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700" b="1" dirty="0">
                <a:solidFill>
                  <a:srgbClr val="FF8000"/>
                </a:solidFill>
                <a:latin typeface="Courier" charset="0"/>
                <a:ea typeface="ＭＳ Ｐゴシック" charset="-128"/>
                <a:cs typeface="ＭＳ Ｐゴシック" charset="-128"/>
              </a:rPr>
              <a:t>*</a:t>
            </a:r>
          </a:p>
        </p:txBody>
      </p:sp>
      <p:sp>
        <p:nvSpPr>
          <p:cNvPr id="639009" name="Line 33"/>
          <p:cNvSpPr>
            <a:spLocks noChangeShapeType="1"/>
          </p:cNvSpPr>
          <p:nvPr/>
        </p:nvSpPr>
        <p:spPr bwMode="auto">
          <a:xfrm>
            <a:off x="6957060" y="1209040"/>
            <a:ext cx="251460" cy="431800"/>
          </a:xfrm>
          <a:prstGeom prst="lin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9010" name="Line 34"/>
          <p:cNvSpPr>
            <a:spLocks noChangeShapeType="1"/>
          </p:cNvSpPr>
          <p:nvPr/>
        </p:nvSpPr>
        <p:spPr bwMode="auto">
          <a:xfrm>
            <a:off x="7040880" y="2763520"/>
            <a:ext cx="83820" cy="25908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9011" name="Line 35"/>
          <p:cNvSpPr>
            <a:spLocks noChangeShapeType="1"/>
          </p:cNvSpPr>
          <p:nvPr/>
        </p:nvSpPr>
        <p:spPr bwMode="auto">
          <a:xfrm flipV="1">
            <a:off x="6537960" y="2763520"/>
            <a:ext cx="502920" cy="518160"/>
          </a:xfrm>
          <a:prstGeom prst="line">
            <a:avLst/>
          </a:prstGeom>
          <a:noFill/>
          <a:ln w="76200" cap="flat" cmpd="sng" algn="ctr">
            <a:solidFill>
              <a:srgbClr val="DBEB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39012" name="Line 36"/>
          <p:cNvSpPr>
            <a:spLocks noChangeShapeType="1"/>
          </p:cNvSpPr>
          <p:nvPr/>
        </p:nvSpPr>
        <p:spPr bwMode="auto">
          <a:xfrm>
            <a:off x="7627620" y="2849880"/>
            <a:ext cx="419100" cy="518160"/>
          </a:xfrm>
          <a:prstGeom prst="lin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739" tIns="50871" rIns="101739" bIns="50871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75000"/>
            <a:lumOff val="2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4" descr="ATP_3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417" y="1554363"/>
            <a:ext cx="4365996" cy="547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1836"/>
            <a:ext cx="10058400" cy="138588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Automated Assembly of Gene Families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Using </a:t>
            </a:r>
            <a:r>
              <a:rPr lang="en-US" sz="3200" b="1" dirty="0" err="1" smtClean="0">
                <a:solidFill>
                  <a:schemeClr val="tx1"/>
                </a:solidFill>
              </a:rPr>
              <a:t>BranchClust</a:t>
            </a:r>
            <a:endParaRPr lang="en-US" sz="3200" b="1" dirty="0">
              <a:solidFill>
                <a:schemeClr val="tx1"/>
              </a:solidFill>
              <a:latin typeface="Verdan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4284" y="3513683"/>
            <a:ext cx="4067176" cy="2379133"/>
          </a:xfrm>
        </p:spPr>
        <p:txBody>
          <a:bodyPr/>
          <a:lstStyle/>
          <a:p>
            <a:pPr algn="l" eaLnBrk="1" hangingPunct="1">
              <a:lnSpc>
                <a:spcPct val="230000"/>
              </a:lnSpc>
            </a:pPr>
            <a:r>
              <a:rPr lang="en-US" sz="2500" dirty="0">
                <a:ea typeface="ＭＳ Ｐゴシック" pitchFamily="-65" charset="-128"/>
                <a:cs typeface="ＭＳ Ｐゴシック" pitchFamily="-65" charset="-128"/>
              </a:rPr>
              <a:t>Collaborators:</a:t>
            </a:r>
            <a:r>
              <a:rPr lang="en-US" sz="1800" dirty="0"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    Maria </a:t>
            </a:r>
            <a:r>
              <a:rPr lang="en-US" sz="2000" dirty="0" err="1" smtClean="0">
                <a:ea typeface="ＭＳ Ｐゴシック" pitchFamily="-65" charset="-128"/>
                <a:cs typeface="ＭＳ Ｐゴシック" pitchFamily="-65" charset="-128"/>
              </a:rPr>
              <a:t>Poptsova</a:t>
            </a: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 (UConn)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    </a:t>
            </a:r>
            <a:r>
              <a:rPr lang="en-US" sz="2000" dirty="0" err="1" smtClean="0">
                <a:ea typeface="ＭＳ Ｐゴシック" pitchFamily="-65" charset="-128"/>
                <a:cs typeface="ＭＳ Ｐゴシック" pitchFamily="-65" charset="-128"/>
              </a:rPr>
              <a:t>Fenglou</a:t>
            </a: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 Mao (UGA)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800" dirty="0">
                <a:ea typeface="ＭＳ Ｐゴシック" pitchFamily="-65" charset="-128"/>
                <a:cs typeface="ＭＳ Ｐゴシック" pitchFamily="-65" charset="-128"/>
              </a:rPr>
            </a:br>
            <a:endParaRPr lang="en-US" sz="18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5780" name="Text Box 16"/>
          <p:cNvSpPr txBox="1">
            <a:spLocks noChangeArrowheads="1"/>
          </p:cNvSpPr>
          <p:nvPr/>
        </p:nvSpPr>
        <p:spPr bwMode="auto">
          <a:xfrm>
            <a:off x="0" y="5636160"/>
            <a:ext cx="10117138" cy="175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8" tIns="45662" rIns="91328" bIns="45662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Funded through the </a:t>
            </a:r>
            <a:br>
              <a:rPr lang="en-US" sz="1800" dirty="0" smtClean="0"/>
            </a:br>
            <a:r>
              <a:rPr lang="en-US" sz="1800" dirty="0" smtClean="0"/>
              <a:t>Edmond J. </a:t>
            </a:r>
            <a:r>
              <a:rPr lang="en-US" sz="1800" dirty="0" err="1" smtClean="0"/>
              <a:t>Safra</a:t>
            </a:r>
            <a:r>
              <a:rPr lang="en-US" sz="1800" dirty="0" smtClean="0"/>
              <a:t> Bioinformatics Program.</a:t>
            </a:r>
            <a:br>
              <a:rPr lang="en-US" sz="1800" dirty="0" smtClean="0"/>
            </a:br>
            <a:r>
              <a:rPr lang="en-US" sz="1800" dirty="0" smtClean="0"/>
              <a:t>Fulbright Fellowship,</a:t>
            </a:r>
            <a:br>
              <a:rPr lang="en-US" sz="1800" dirty="0" smtClean="0"/>
            </a:br>
            <a:r>
              <a:rPr lang="en-US" sz="1800" dirty="0" smtClean="0"/>
              <a:t>NASA Exobiology Program, </a:t>
            </a:r>
            <a:br>
              <a:rPr lang="en-US" sz="1800" dirty="0" smtClean="0"/>
            </a:br>
            <a:r>
              <a:rPr lang="en-US" sz="1800" dirty="0" smtClean="0"/>
              <a:t>NSF Assembling the Tree of Life </a:t>
            </a:r>
            <a:r>
              <a:rPr lang="en-US" sz="1800" dirty="0" err="1" smtClean="0"/>
              <a:t>Programm</a:t>
            </a:r>
            <a:r>
              <a:rPr lang="en-US" sz="1800" dirty="0" smtClean="0"/>
              <a:t> and </a:t>
            </a:r>
            <a:br>
              <a:rPr lang="en-US" sz="1800" dirty="0" smtClean="0"/>
            </a:br>
            <a:r>
              <a:rPr lang="en-US" sz="1800" dirty="0" smtClean="0"/>
              <a:t>NASA Applied Information Systems Research Program </a:t>
            </a:r>
            <a:endParaRPr lang="en-US" sz="1800" dirty="0"/>
          </a:p>
        </p:txBody>
      </p:sp>
      <p:sp>
        <p:nvSpPr>
          <p:cNvPr id="75783" name="Text Box 25"/>
          <p:cNvSpPr txBox="1">
            <a:spLocks noChangeArrowheads="1"/>
          </p:cNvSpPr>
          <p:nvPr/>
        </p:nvSpPr>
        <p:spPr bwMode="auto">
          <a:xfrm>
            <a:off x="-14283" y="7449236"/>
            <a:ext cx="10072688" cy="32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8" tIns="45662" rIns="91328" bIns="45662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/>
              <a:t>Workshop at Te Aviv University, November 29th, 2009. </a:t>
            </a:r>
            <a:endParaRPr lang="en-US" sz="1800" dirty="0"/>
          </a:p>
        </p:txBody>
      </p:sp>
      <p:sp>
        <p:nvSpPr>
          <p:cNvPr id="75784" name="Text Box 26"/>
          <p:cNvSpPr txBox="1">
            <a:spLocks noChangeArrowheads="1"/>
          </p:cNvSpPr>
          <p:nvPr/>
        </p:nvSpPr>
        <p:spPr bwMode="auto">
          <a:xfrm>
            <a:off x="326821" y="1906056"/>
            <a:ext cx="3481804" cy="156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8" tIns="45662" rIns="91328" bIns="45662">
            <a:prstTxWarp prst="textNoShape">
              <a:avLst/>
            </a:prstTxWarp>
            <a:spAutoFit/>
          </a:bodyPr>
          <a:lstStyle/>
          <a:p>
            <a:pPr algn="ctr">
              <a:lnSpc>
                <a:spcPct val="210000"/>
              </a:lnSpc>
            </a:pPr>
            <a:r>
              <a:rPr lang="en-US" sz="2000" dirty="0"/>
              <a:t>J. Peter Gogarten</a:t>
            </a:r>
            <a:endParaRPr lang="en-US" sz="1800" dirty="0"/>
          </a:p>
          <a:p>
            <a:pPr algn="ctr"/>
            <a:r>
              <a:rPr lang="en-US" sz="1800" dirty="0"/>
              <a:t>University of Connecticut</a:t>
            </a:r>
            <a:br>
              <a:rPr lang="en-US" sz="1800" dirty="0"/>
            </a:br>
            <a:r>
              <a:rPr lang="en-US" sz="1800" dirty="0"/>
              <a:t>Dept. of Molecular and Cell Biol.</a:t>
            </a: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2095514" y="690880"/>
            <a:ext cx="7660799" cy="70545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45795" name="Text Box 3"/>
          <p:cNvSpPr txBox="1">
            <a:spLocks noChangeArrowheads="1"/>
          </p:cNvSpPr>
          <p:nvPr/>
        </p:nvSpPr>
        <p:spPr bwMode="auto">
          <a:xfrm>
            <a:off x="223738" y="128487"/>
            <a:ext cx="9716135" cy="52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FF66"/>
                </a:solidFill>
                <a:latin typeface="Arial" charset="0"/>
                <a:ea typeface="Times New Roman" charset="0"/>
                <a:cs typeface="Times New Roman" charset="0"/>
              </a:rPr>
              <a:t>“Lento”-plot of 34 supported</a:t>
            </a:r>
            <a:r>
              <a:rPr lang="en-US" sz="2700" dirty="0">
                <a:solidFill>
                  <a:srgbClr val="FFFF66"/>
                </a:solidFill>
                <a:latin typeface="Arial" charset="0"/>
              </a:rPr>
              <a:t> b</a:t>
            </a:r>
            <a:r>
              <a:rPr lang="en-US" sz="2700" dirty="0">
                <a:solidFill>
                  <a:srgbClr val="FFFF66"/>
                </a:solidFill>
                <a:latin typeface="Arial" charset="0"/>
                <a:ea typeface="Times New Roman" charset="0"/>
                <a:cs typeface="Times New Roman" charset="0"/>
              </a:rPr>
              <a:t>ipartitions (out of 4082 possible)</a:t>
            </a:r>
          </a:p>
        </p:txBody>
      </p:sp>
      <p:sp>
        <p:nvSpPr>
          <p:cNvPr id="545796" name="Rectangle 4"/>
          <p:cNvSpPr>
            <a:spLocks noChangeArrowheads="1"/>
          </p:cNvSpPr>
          <p:nvPr/>
        </p:nvSpPr>
        <p:spPr bwMode="auto">
          <a:xfrm>
            <a:off x="116999" y="726865"/>
            <a:ext cx="1667668" cy="4690428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13 gamma-</a:t>
            </a:r>
          </a:p>
          <a:p>
            <a:r>
              <a:rPr lang="en-US" sz="1600" b="1" dirty="0" err="1">
                <a:solidFill>
                  <a:srgbClr val="000000"/>
                </a:solidFill>
                <a:latin typeface="Arial" charset="0"/>
              </a:rPr>
              <a:t>proteobacterial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genomes 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(258 putative </a:t>
            </a:r>
            <a:br>
              <a:rPr lang="en-US" sz="1600" dirty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</a:rPr>
              <a:t>orthologs):</a:t>
            </a:r>
          </a:p>
          <a:p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E.coli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Buchnera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Haemophilus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Pasteurella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Salmonella</a:t>
            </a:r>
          </a:p>
          <a:p>
            <a:pPr>
              <a:buFontTx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Yersinia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pestis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1600" dirty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 (2 strains)</a:t>
            </a:r>
          </a:p>
          <a:p>
            <a:pPr>
              <a:buFontTx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Vibrio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Xanthomonas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1600" dirty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 (2 sp.)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Pseudomonas</a:t>
            </a:r>
          </a:p>
          <a:p>
            <a:pPr>
              <a:buFontTx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Wigglesworthia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5797" name="Rectangle 5"/>
          <p:cNvSpPr>
            <a:spLocks noChangeArrowheads="1"/>
          </p:cNvSpPr>
          <p:nvPr/>
        </p:nvSpPr>
        <p:spPr bwMode="auto">
          <a:xfrm>
            <a:off x="116999" y="5552228"/>
            <a:ext cx="1667668" cy="198088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101739" tIns="50871" rIns="101739" bIns="50871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There are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13,749,310,575 possible </a:t>
            </a:r>
            <a:r>
              <a:rPr lang="en-US" sz="1600" b="1" dirty="0" err="1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unrooted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 tree topologies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 for 13 genomes</a:t>
            </a:r>
          </a:p>
        </p:txBody>
      </p:sp>
      <p:pic>
        <p:nvPicPr>
          <p:cNvPr id="545798" name="Picture 6" descr="proteo_beano_pl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023" y="717873"/>
            <a:ext cx="6873240" cy="7054532"/>
          </a:xfrm>
          <a:prstGeom prst="rect">
            <a:avLst/>
          </a:prstGeom>
          <a:noFill/>
        </p:spPr>
      </p:pic>
      <p:graphicFrame>
        <p:nvGraphicFramePr>
          <p:cNvPr id="545799" name="Object 7"/>
          <p:cNvGraphicFramePr>
            <a:graphicFrameLocks noChangeAspect="1"/>
          </p:cNvGraphicFramePr>
          <p:nvPr/>
        </p:nvGraphicFramePr>
        <p:xfrm>
          <a:off x="8717294" y="985943"/>
          <a:ext cx="1039019" cy="2295737"/>
        </p:xfrm>
        <a:graphic>
          <a:graphicData uri="http://schemas.openxmlformats.org/presentationml/2006/ole">
            <p:oleObj spid="_x0000_s549890" name="Photo Editor Photo" r:id="rId5" imgW="746667" imgH="1600339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Text Box 2"/>
          <p:cNvSpPr txBox="1">
            <a:spLocks noChangeArrowheads="1"/>
          </p:cNvSpPr>
          <p:nvPr/>
        </p:nvSpPr>
        <p:spPr bwMode="auto">
          <a:xfrm>
            <a:off x="192089" y="158328"/>
            <a:ext cx="4545489" cy="136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70" tIns="50935" rIns="101870" bIns="50935">
            <a:prstTxWarp prst="textNoShape">
              <a:avLst/>
            </a:prstTxWarp>
            <a:spAutoFit/>
          </a:bodyPr>
          <a:lstStyle/>
          <a:p>
            <a:r>
              <a:rPr lang="en-US" sz="2700" b="1" dirty="0">
                <a:solidFill>
                  <a:srgbClr val="FFFF66"/>
                </a:solidFill>
                <a:latin typeface="Arial" charset="0"/>
              </a:rPr>
              <a:t>Consensus clusters of eight significantly supported bipartitions</a:t>
            </a:r>
          </a:p>
        </p:txBody>
      </p:sp>
      <p:sp>
        <p:nvSpPr>
          <p:cNvPr id="970755" name="Text Box 3"/>
          <p:cNvSpPr txBox="1">
            <a:spLocks noChangeArrowheads="1"/>
          </p:cNvSpPr>
          <p:nvPr/>
        </p:nvSpPr>
        <p:spPr bwMode="auto">
          <a:xfrm>
            <a:off x="5195095" y="219500"/>
            <a:ext cx="4682391" cy="65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70" tIns="50935" rIns="101870" bIns="50935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FF66"/>
                </a:solidFill>
                <a:latin typeface="Arial" charset="0"/>
                <a:ea typeface="Times New Roman" charset="0"/>
                <a:cs typeface="Times New Roman" charset="0"/>
              </a:rPr>
              <a:t>Phylogeny of putatively transferred gene</a:t>
            </a:r>
            <a:br>
              <a:rPr lang="en-US" sz="1800" b="1" dirty="0">
                <a:solidFill>
                  <a:srgbClr val="FFFF66"/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en-US" sz="1800" b="1" dirty="0">
                <a:solidFill>
                  <a:srgbClr val="FFFF66"/>
                </a:solidFill>
                <a:latin typeface="Arial" charset="0"/>
                <a:ea typeface="Times New Roman" charset="0"/>
                <a:cs typeface="Times New Roman" charset="0"/>
              </a:rPr>
              <a:t>(virulence factor homologs (</a:t>
            </a:r>
            <a:r>
              <a:rPr lang="en-US" sz="1800" b="1" dirty="0" err="1">
                <a:solidFill>
                  <a:srgbClr val="FFFF66"/>
                </a:solidFill>
                <a:latin typeface="Arial" charset="0"/>
                <a:ea typeface="Times New Roman" charset="0"/>
                <a:cs typeface="Times New Roman" charset="0"/>
              </a:rPr>
              <a:t>mviN</a:t>
            </a:r>
            <a:r>
              <a:rPr lang="en-US" sz="1800" b="1" dirty="0">
                <a:solidFill>
                  <a:srgbClr val="FFFF66"/>
                </a:solidFill>
                <a:latin typeface="Arial" charset="0"/>
                <a:ea typeface="Times New Roman" charset="0"/>
                <a:cs typeface="Times New Roman" charset="0"/>
              </a:rPr>
              <a:t>))</a:t>
            </a:r>
            <a:r>
              <a:rPr lang="en-US" sz="1800" dirty="0">
                <a:solidFill>
                  <a:srgbClr val="FFFF66"/>
                </a:solidFill>
                <a:latin typeface="Arial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29557" y="1002138"/>
            <a:ext cx="4440714" cy="5955242"/>
            <a:chOff x="2764" y="270"/>
            <a:chExt cx="2920" cy="389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64" y="270"/>
              <a:ext cx="2920" cy="3893"/>
              <a:chOff x="2683" y="427"/>
              <a:chExt cx="2920" cy="3893"/>
            </a:xfrm>
          </p:grpSpPr>
          <p:sp>
            <p:nvSpPr>
              <p:cNvPr id="970758" name="Rectangle 6"/>
              <p:cNvSpPr>
                <a:spLocks noChangeArrowheads="1"/>
              </p:cNvSpPr>
              <p:nvPr/>
            </p:nvSpPr>
            <p:spPr bwMode="auto">
              <a:xfrm>
                <a:off x="2683" y="427"/>
                <a:ext cx="2920" cy="38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ru-RU" sz="2700" dirty="0">
                  <a:solidFill>
                    <a:srgbClr val="FFFF66"/>
                  </a:solidFill>
                  <a:latin typeface="Arial" charset="0"/>
                </a:endParaRPr>
              </a:p>
            </p:txBody>
          </p:sp>
          <p:pic>
            <p:nvPicPr>
              <p:cNvPr id="970759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70" y="499"/>
                <a:ext cx="2761" cy="3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70760" name="Oval 8"/>
            <p:cNvSpPr>
              <a:spLocks noChangeArrowheads="1"/>
            </p:cNvSpPr>
            <p:nvPr/>
          </p:nvSpPr>
          <p:spPr bwMode="auto">
            <a:xfrm>
              <a:off x="3637" y="1663"/>
              <a:ext cx="214" cy="18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700" dirty="0" smtClean="0">
                <a:solidFill>
                  <a:srgbClr val="FFFF66"/>
                </a:solidFill>
                <a:latin typeface="Arial" charset="0"/>
              </a:endParaRPr>
            </a:p>
          </p:txBody>
        </p:sp>
        <p:sp>
          <p:nvSpPr>
            <p:cNvPr id="970761" name="Line 9"/>
            <p:cNvSpPr>
              <a:spLocks noChangeShapeType="1"/>
            </p:cNvSpPr>
            <p:nvPr/>
          </p:nvSpPr>
          <p:spPr bwMode="auto">
            <a:xfrm>
              <a:off x="4031" y="2271"/>
              <a:ext cx="9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700" dirty="0" smtClean="0">
                <a:solidFill>
                  <a:srgbClr val="FFFF66"/>
                </a:solidFill>
                <a:latin typeface="Arial" charset="0"/>
              </a:endParaRPr>
            </a:p>
          </p:txBody>
        </p:sp>
      </p:grpSp>
      <p:graphicFrame>
        <p:nvGraphicFramePr>
          <p:cNvPr id="970762" name="Object 10"/>
          <p:cNvGraphicFramePr>
            <a:graphicFrameLocks noChangeAspect="1"/>
          </p:cNvGraphicFramePr>
          <p:nvPr/>
        </p:nvGraphicFramePr>
        <p:xfrm>
          <a:off x="164148" y="1786573"/>
          <a:ext cx="4636294" cy="5113232"/>
        </p:xfrm>
        <a:graphic>
          <a:graphicData uri="http://schemas.openxmlformats.org/presentationml/2006/ole">
            <p:oleObj spid="_x0000_s800770" name="Photo Editor Photo" r:id="rId5" imgW="4214225" imgH="4511431" progId="MSPhotoEd.3">
              <p:embed/>
            </p:oleObj>
          </a:graphicData>
        </a:graphic>
      </p:graphicFrame>
      <p:sp>
        <p:nvSpPr>
          <p:cNvPr id="970763" name="Text Box 11"/>
          <p:cNvSpPr txBox="1">
            <a:spLocks noChangeArrowheads="1"/>
          </p:cNvSpPr>
          <p:nvPr/>
        </p:nvSpPr>
        <p:spPr bwMode="auto">
          <a:xfrm>
            <a:off x="881857" y="7137296"/>
            <a:ext cx="2874328" cy="38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70" tIns="50935" rIns="101870" bIns="50935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FF66"/>
                </a:solidFill>
                <a:latin typeface="Arial" charset="0"/>
                <a:ea typeface="Times New Roman" charset="0"/>
                <a:cs typeface="Times New Roman" charset="0"/>
              </a:rPr>
              <a:t>only 258 genes analyzed </a:t>
            </a:r>
            <a:endParaRPr lang="en-US" sz="1800" dirty="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80341" y="1066917"/>
            <a:ext cx="2184559" cy="47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10 cyanobacteria:</a:t>
            </a:r>
          </a:p>
          <a:p>
            <a:endParaRPr lang="en-US" sz="1600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Anabaena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i="1" dirty="0" err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Trichodesmium</a:t>
            </a:r>
            <a:endParaRPr lang="en-US" sz="1600" i="1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i="1" dirty="0" err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Synechocystis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sp.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Prochlorococcus</a:t>
            </a:r>
            <a:b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600" i="1" dirty="0" err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marinus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b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(3 strains)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Marine </a:t>
            </a:r>
            <a:b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Synechococcus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Thermo-</a:t>
            </a:r>
            <a:b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600" i="1" dirty="0" err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synechococcus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600" i="1" dirty="0" err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elongatus</a:t>
            </a:r>
            <a:endParaRPr lang="en-US" sz="1600" i="1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i="1" dirty="0" err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Gloeobacter</a:t>
            </a:r>
            <a:endParaRPr lang="en-US" sz="1600" i="1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i="1" dirty="0" err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Nostoc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600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600" i="1" dirty="0" err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punctioforme</a:t>
            </a:r>
            <a:endParaRPr lang="en-US" sz="1600" i="1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612941" y="161933"/>
            <a:ext cx="9001499" cy="51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FF66"/>
                </a:solidFill>
                <a:latin typeface="Arial" charset="0"/>
              </a:rPr>
              <a:t>“Lento”-plot of supported</a:t>
            </a:r>
            <a:r>
              <a:rPr lang="en-US" sz="2700" dirty="0">
                <a:solidFill>
                  <a:srgbClr val="FFFF66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b</a:t>
            </a:r>
            <a:r>
              <a:rPr lang="en-US" sz="2700" dirty="0">
                <a:solidFill>
                  <a:srgbClr val="FFFF66"/>
                </a:solidFill>
                <a:latin typeface="Arial" charset="0"/>
              </a:rPr>
              <a:t>ipartitions (out of 501 possible)</a:t>
            </a: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4526280" y="7513327"/>
            <a:ext cx="5699760" cy="31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1300" dirty="0" err="1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Zhaxybayeva</a:t>
            </a:r>
            <a:r>
              <a:rPr lang="en-US" sz="1300" dirty="0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300" dirty="0" err="1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Lapierre</a:t>
            </a:r>
            <a:r>
              <a:rPr lang="en-US" sz="1300" dirty="0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and Gogarten, </a:t>
            </a:r>
            <a:r>
              <a:rPr lang="en-US" sz="1300" i="1" dirty="0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Trends in Genetics</a:t>
            </a:r>
            <a:r>
              <a:rPr lang="en-US" sz="1300" dirty="0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2004, </a:t>
            </a:r>
            <a:r>
              <a:rPr lang="en-US" sz="1300" b="1" dirty="0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20(5)</a:t>
            </a:r>
            <a:r>
              <a:rPr lang="en-US" sz="1300" dirty="0">
                <a:solidFill>
                  <a:srgbClr val="FFFF6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254-260. </a:t>
            </a:r>
          </a:p>
        </p:txBody>
      </p:sp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1898174" y="723269"/>
          <a:ext cx="6705600" cy="6847628"/>
        </p:xfrm>
        <a:graphic>
          <a:graphicData uri="http://schemas.openxmlformats.org/presentationml/2006/ole">
            <p:oleObj spid="_x0000_s553986" name="Photo Editor Photo" r:id="rId4" imgW="16864522" imgH="16712108" progId="">
              <p:embed/>
            </p:oleObj>
          </a:graphicData>
        </a:graphic>
      </p:graphicFrame>
      <p:graphicFrame>
        <p:nvGraphicFramePr>
          <p:cNvPr id="444422" name="Object 6"/>
          <p:cNvGraphicFramePr>
            <a:graphicFrameLocks noChangeAspect="1"/>
          </p:cNvGraphicFramePr>
          <p:nvPr/>
        </p:nvGraphicFramePr>
        <p:xfrm>
          <a:off x="8629967" y="725065"/>
          <a:ext cx="805022" cy="1943100"/>
        </p:xfrm>
        <a:graphic>
          <a:graphicData uri="http://schemas.openxmlformats.org/presentationml/2006/ole">
            <p:oleObj spid="_x0000_s553987" name="Photo Editor Photo" r:id="rId5" imgW="731583" imgH="1714649" progId="">
              <p:embed/>
            </p:oleObj>
          </a:graphicData>
        </a:graphic>
      </p:graphicFrame>
      <p:sp>
        <p:nvSpPr>
          <p:cNvPr id="444423" name="Rectangle 7"/>
          <p:cNvSpPr>
            <a:spLocks noChangeArrowheads="1"/>
          </p:cNvSpPr>
          <p:nvPr/>
        </p:nvSpPr>
        <p:spPr bwMode="auto">
          <a:xfrm>
            <a:off x="129222" y="6563361"/>
            <a:ext cx="1454627" cy="10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FF66"/>
                </a:solidFill>
                <a:latin typeface="Arial" charset="0"/>
              </a:rPr>
              <a:t>Based on 678 sets of orthologous genes</a:t>
            </a:r>
            <a:endParaRPr lang="en-US" sz="1600" dirty="0">
              <a:solidFill>
                <a:srgbClr val="FFFF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4424" name="Line 8"/>
          <p:cNvSpPr>
            <a:spLocks noChangeShapeType="1"/>
          </p:cNvSpPr>
          <p:nvPr/>
        </p:nvSpPr>
        <p:spPr bwMode="auto">
          <a:xfrm>
            <a:off x="2804478" y="2920048"/>
            <a:ext cx="5698014" cy="0"/>
          </a:xfrm>
          <a:prstGeom prst="line">
            <a:avLst/>
          </a:prstGeom>
          <a:noFill/>
          <a:ln w="15875">
            <a:solidFill>
              <a:srgbClr val="00001E"/>
            </a:solidFill>
            <a:round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444425" name="Text Box 9"/>
          <p:cNvSpPr txBox="1">
            <a:spLocks noChangeArrowheads="1"/>
          </p:cNvSpPr>
          <p:nvPr/>
        </p:nvSpPr>
        <p:spPr bwMode="auto">
          <a:xfrm rot="-5400000">
            <a:off x="1206951" y="2804980"/>
            <a:ext cx="1820757" cy="30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Number of datasets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3139763" y="3736871"/>
            <a:ext cx="3764915" cy="351197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7112477" y="904981"/>
            <a:ext cx="2785268" cy="6676707"/>
          </a:xfrm>
          <a:prstGeom prst="rect">
            <a:avLst/>
          </a:prstGeom>
          <a:solidFill>
            <a:srgbClr val="F4F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158909" y="913977"/>
            <a:ext cx="2785268" cy="6676708"/>
          </a:xfrm>
          <a:prstGeom prst="rect">
            <a:avLst/>
          </a:prstGeom>
          <a:solidFill>
            <a:srgbClr val="F4F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8933" name="Text Box 5"/>
          <p:cNvSpPr txBox="1">
            <a:spLocks noChangeArrowheads="1"/>
          </p:cNvSpPr>
          <p:nvPr/>
        </p:nvSpPr>
        <p:spPr bwMode="auto">
          <a:xfrm>
            <a:off x="3171307" y="1030932"/>
            <a:ext cx="3720569" cy="145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739" tIns="50871" rIns="101739" bIns="5087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Arial" charset="0"/>
              </a:rPr>
              <a:t>A single rogue sequence that moves from one end of a </a:t>
            </a:r>
            <a:r>
              <a:rPr lang="en-US" sz="2200" dirty="0" err="1" smtClean="0">
                <a:solidFill>
                  <a:srgbClr val="FFFFFF"/>
                </a:solidFill>
                <a:latin typeface="Arial" charset="0"/>
              </a:rPr>
              <a:t>Hennigian</a:t>
            </a:r>
            <a:r>
              <a:rPr lang="en-US" sz="2200" dirty="0" smtClean="0">
                <a:solidFill>
                  <a:srgbClr val="FFFFFF"/>
                </a:solidFill>
                <a:latin typeface="Arial" charset="0"/>
              </a:rPr>
              <a:t> comb to the other changes all bipartition</a:t>
            </a:r>
            <a:endParaRPr lang="en-US" sz="22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08934" name="Text Box 6"/>
          <p:cNvSpPr txBox="1">
            <a:spLocks noChangeArrowheads="1"/>
          </p:cNvSpPr>
          <p:nvPr/>
        </p:nvSpPr>
        <p:spPr bwMode="auto">
          <a:xfrm>
            <a:off x="817258" y="169129"/>
            <a:ext cx="7984991" cy="5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3100" b="1" dirty="0">
                <a:solidFill>
                  <a:srgbClr val="FFFF00"/>
                </a:solidFill>
                <a:latin typeface="Arial" charset="0"/>
              </a:rPr>
              <a:t>PROBLEMS WITH BIPARTITIONS (CONT.)</a:t>
            </a:r>
            <a:r>
              <a:rPr lang="en-US" sz="3100" dirty="0">
                <a:solidFill>
                  <a:srgbClr val="FFFF00"/>
                </a:solidFill>
                <a:latin typeface="Arial" charset="0"/>
              </a:rPr>
              <a:t>  </a:t>
            </a:r>
          </a:p>
        </p:txBody>
      </p:sp>
      <p:sp>
        <p:nvSpPr>
          <p:cNvPr id="508935" name="AutoShape 7"/>
          <p:cNvSpPr>
            <a:spLocks noChangeArrowheads="1"/>
          </p:cNvSpPr>
          <p:nvPr/>
        </p:nvSpPr>
        <p:spPr bwMode="auto">
          <a:xfrm>
            <a:off x="2455228" y="976962"/>
            <a:ext cx="405130" cy="399415"/>
          </a:xfrm>
          <a:prstGeom prst="sun">
            <a:avLst>
              <a:gd name="adj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08936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18283" y="1038120"/>
            <a:ext cx="2498883" cy="64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8937" name="Picture 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7231235" y="1039922"/>
            <a:ext cx="2615883" cy="649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8938" name="AutoShape 10"/>
          <p:cNvSpPr>
            <a:spLocks noChangeArrowheads="1"/>
          </p:cNvSpPr>
          <p:nvPr/>
        </p:nvSpPr>
        <p:spPr bwMode="auto">
          <a:xfrm>
            <a:off x="8694579" y="3243912"/>
            <a:ext cx="405130" cy="399415"/>
          </a:xfrm>
          <a:prstGeom prst="sun">
            <a:avLst>
              <a:gd name="adj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8939" name="Rectangle 11"/>
          <p:cNvSpPr>
            <a:spLocks noChangeArrowheads="1"/>
          </p:cNvSpPr>
          <p:nvPr/>
        </p:nvSpPr>
        <p:spPr bwMode="auto">
          <a:xfrm>
            <a:off x="911548" y="3776466"/>
            <a:ext cx="733425" cy="154188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8940" name="Text Box 12"/>
          <p:cNvSpPr txBox="1">
            <a:spLocks noChangeArrowheads="1"/>
          </p:cNvSpPr>
          <p:nvPr/>
        </p:nvSpPr>
        <p:spPr bwMode="auto">
          <a:xfrm>
            <a:off x="1704340" y="4442143"/>
            <a:ext cx="1433672" cy="38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Arial" charset="0"/>
              </a:rPr>
              <a:t>bipartitions</a:t>
            </a:r>
          </a:p>
        </p:txBody>
      </p:sp>
      <p:sp>
        <p:nvSpPr>
          <p:cNvPr id="508941" name="Rectangle 13"/>
          <p:cNvSpPr>
            <a:spLocks noChangeArrowheads="1"/>
          </p:cNvSpPr>
          <p:nvPr/>
        </p:nvSpPr>
        <p:spPr bwMode="auto">
          <a:xfrm>
            <a:off x="197327" y="989556"/>
            <a:ext cx="544830" cy="657415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822489" y="6685706"/>
            <a:ext cx="2167096" cy="6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8000"/>
                </a:solidFill>
                <a:latin typeface="Arial" charset="0"/>
              </a:rPr>
              <a:t>embedded quartets</a:t>
            </a:r>
          </a:p>
        </p:txBody>
      </p:sp>
      <p:sp>
        <p:nvSpPr>
          <p:cNvPr id="508943" name="Rectangle 15"/>
          <p:cNvSpPr>
            <a:spLocks noChangeArrowheads="1"/>
          </p:cNvSpPr>
          <p:nvPr/>
        </p:nvSpPr>
        <p:spPr bwMode="auto">
          <a:xfrm>
            <a:off x="9281319" y="958971"/>
            <a:ext cx="544830" cy="657415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8944" name="Rectangle 16"/>
          <p:cNvSpPr>
            <a:spLocks noChangeArrowheads="1"/>
          </p:cNvSpPr>
          <p:nvPr/>
        </p:nvSpPr>
        <p:spPr bwMode="auto">
          <a:xfrm>
            <a:off x="8291195" y="3735070"/>
            <a:ext cx="733425" cy="154188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08945" name="Picture 1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3167698" y="3900593"/>
            <a:ext cx="3660140" cy="315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9547" y="220145"/>
            <a:ext cx="8549640" cy="880533"/>
          </a:xfrm>
        </p:spPr>
        <p:txBody>
          <a:bodyPr/>
          <a:lstStyle/>
          <a:p>
            <a:r>
              <a:rPr lang="en-US" sz="2800" dirty="0" smtClean="0"/>
              <a:t>Decay of bipartition support with number of OTUs</a:t>
            </a:r>
            <a:endParaRPr lang="en-US" sz="2800" dirty="0"/>
          </a:p>
        </p:txBody>
      </p:sp>
      <p:sp>
        <p:nvSpPr>
          <p:cNvPr id="223" name="TextBox 222"/>
          <p:cNvSpPr txBox="1"/>
          <p:nvPr/>
        </p:nvSpPr>
        <p:spPr>
          <a:xfrm>
            <a:off x="-406389" y="3234223"/>
            <a:ext cx="184666" cy="861774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43" name="Picture 4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325" y="2025642"/>
            <a:ext cx="3281381" cy="2631017"/>
          </a:xfrm>
          <a:prstGeom prst="rect">
            <a:avLst/>
          </a:prstGeom>
        </p:spPr>
      </p:pic>
      <p:pic>
        <p:nvPicPr>
          <p:cNvPr id="445" name="Picture 4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118" y="1756836"/>
            <a:ext cx="2246022" cy="3221567"/>
          </a:xfrm>
          <a:prstGeom prst="rect">
            <a:avLst/>
          </a:prstGeom>
        </p:spPr>
      </p:pic>
      <p:pic>
        <p:nvPicPr>
          <p:cNvPr id="446" name="Picture 4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699" y="1816092"/>
            <a:ext cx="2556508" cy="3145367"/>
          </a:xfrm>
          <a:prstGeom prst="rect">
            <a:avLst/>
          </a:prstGeom>
        </p:spPr>
      </p:pic>
      <p:pic>
        <p:nvPicPr>
          <p:cNvPr id="447" name="Picture 4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228" y="2032002"/>
            <a:ext cx="2819171" cy="2980265"/>
          </a:xfrm>
          <a:prstGeom prst="rect">
            <a:avLst/>
          </a:prstGeom>
        </p:spPr>
      </p:pic>
      <p:sp>
        <p:nvSpPr>
          <p:cNvPr id="448" name="TextBox 447"/>
          <p:cNvSpPr txBox="1"/>
          <p:nvPr/>
        </p:nvSpPr>
        <p:spPr>
          <a:xfrm>
            <a:off x="474134" y="5757333"/>
            <a:ext cx="4711271" cy="477054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Phylogenies used for simulation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9" name="Oval 448"/>
          <p:cNvSpPr/>
          <p:nvPr/>
        </p:nvSpPr>
        <p:spPr bwMode="auto">
          <a:xfrm>
            <a:off x="495303" y="2101852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" name="Oval 449"/>
          <p:cNvSpPr/>
          <p:nvPr/>
        </p:nvSpPr>
        <p:spPr bwMode="auto">
          <a:xfrm>
            <a:off x="1905000" y="2108201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1" name="Oval 450"/>
          <p:cNvSpPr/>
          <p:nvPr/>
        </p:nvSpPr>
        <p:spPr bwMode="auto">
          <a:xfrm>
            <a:off x="495303" y="4540255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2" name="Oval 451"/>
          <p:cNvSpPr/>
          <p:nvPr/>
        </p:nvSpPr>
        <p:spPr bwMode="auto">
          <a:xfrm>
            <a:off x="1885956" y="4540255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3" name="Oval 452"/>
          <p:cNvSpPr/>
          <p:nvPr/>
        </p:nvSpPr>
        <p:spPr bwMode="auto">
          <a:xfrm>
            <a:off x="3079753" y="1866903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4" name="Oval 453"/>
          <p:cNvSpPr/>
          <p:nvPr/>
        </p:nvSpPr>
        <p:spPr bwMode="auto">
          <a:xfrm>
            <a:off x="4191006" y="2228850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5" name="Oval 454"/>
          <p:cNvSpPr/>
          <p:nvPr/>
        </p:nvSpPr>
        <p:spPr bwMode="auto">
          <a:xfrm>
            <a:off x="4210050" y="4343404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6" name="Oval 455"/>
          <p:cNvSpPr/>
          <p:nvPr/>
        </p:nvSpPr>
        <p:spPr bwMode="auto">
          <a:xfrm>
            <a:off x="3086100" y="4711700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7" name="Oval 456"/>
          <p:cNvSpPr/>
          <p:nvPr/>
        </p:nvSpPr>
        <p:spPr bwMode="auto">
          <a:xfrm>
            <a:off x="6134101" y="1898651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8" name="Oval 457"/>
          <p:cNvSpPr/>
          <p:nvPr/>
        </p:nvSpPr>
        <p:spPr bwMode="auto">
          <a:xfrm>
            <a:off x="6718300" y="2476500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9" name="Oval 458"/>
          <p:cNvSpPr/>
          <p:nvPr/>
        </p:nvSpPr>
        <p:spPr bwMode="auto">
          <a:xfrm>
            <a:off x="6711953" y="4235453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" name="Oval 459"/>
          <p:cNvSpPr/>
          <p:nvPr/>
        </p:nvSpPr>
        <p:spPr bwMode="auto">
          <a:xfrm>
            <a:off x="6140450" y="4819650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1" name="Oval 460"/>
          <p:cNvSpPr/>
          <p:nvPr/>
        </p:nvSpPr>
        <p:spPr bwMode="auto">
          <a:xfrm>
            <a:off x="9321802" y="4629150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2" name="Oval 461"/>
          <p:cNvSpPr/>
          <p:nvPr/>
        </p:nvSpPr>
        <p:spPr bwMode="auto">
          <a:xfrm>
            <a:off x="9569456" y="4178300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3" name="Oval 462"/>
          <p:cNvSpPr/>
          <p:nvPr/>
        </p:nvSpPr>
        <p:spPr bwMode="auto">
          <a:xfrm>
            <a:off x="9563100" y="2838453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4" name="Oval 463"/>
          <p:cNvSpPr/>
          <p:nvPr/>
        </p:nvSpPr>
        <p:spPr bwMode="auto">
          <a:xfrm>
            <a:off x="9340854" y="2381255"/>
            <a:ext cx="95250" cy="889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7866"/>
            <a:ext cx="10058400" cy="592666"/>
          </a:xfrm>
        </p:spPr>
        <p:txBody>
          <a:bodyPr/>
          <a:lstStyle/>
          <a:p>
            <a:r>
              <a:rPr lang="en-US" sz="2800" dirty="0" smtClean="0"/>
              <a:t>Example for decay of bipartition support with number of OTUs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582318" y="2082798"/>
            <a:ext cx="258232" cy="2455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2387583" y="1900765"/>
            <a:ext cx="389470" cy="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2332553" y="1464731"/>
            <a:ext cx="266702" cy="2413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10800000" flipV="1">
            <a:off x="2256361" y="2078564"/>
            <a:ext cx="325969" cy="2624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5400000">
            <a:off x="2563273" y="1471085"/>
            <a:ext cx="270936" cy="2328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65856" y="2239437"/>
            <a:ext cx="351227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51654" y="2226738"/>
            <a:ext cx="338403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65862" y="1134533"/>
            <a:ext cx="440283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7055" y="1147233"/>
            <a:ext cx="444500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rot="16200000" flipH="1">
            <a:off x="6011332" y="2057411"/>
            <a:ext cx="342900" cy="2667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rot="16200000" flipH="1">
            <a:off x="5681127" y="1625601"/>
            <a:ext cx="520704" cy="2413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5400000">
            <a:off x="5700182" y="2025650"/>
            <a:ext cx="380999" cy="3175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rot="5400000">
            <a:off x="5935128" y="1663699"/>
            <a:ext cx="469900" cy="2413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41435" y="2273301"/>
            <a:ext cx="351227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7235" y="2260602"/>
            <a:ext cx="338403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41431" y="1168405"/>
            <a:ext cx="452972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52628" y="1181104"/>
            <a:ext cx="444500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4199460" y="2103966"/>
            <a:ext cx="258232" cy="2455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rot="16200000" flipH="1">
            <a:off x="4004725" y="1921933"/>
            <a:ext cx="389470" cy="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rot="16200000" flipH="1">
            <a:off x="3949696" y="1485904"/>
            <a:ext cx="266702" cy="2413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rot="10800000" flipV="1">
            <a:off x="3873503" y="2099736"/>
            <a:ext cx="325969" cy="2624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rot="5400000">
            <a:off x="4180416" y="1492253"/>
            <a:ext cx="270936" cy="2328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82998" y="2260602"/>
            <a:ext cx="351227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68796" y="2247903"/>
            <a:ext cx="338403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82996" y="1155704"/>
            <a:ext cx="338630" cy="646214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94198" y="1168405"/>
            <a:ext cx="444500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3809992" y="2108201"/>
            <a:ext cx="381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5592228" y="2159005"/>
            <a:ext cx="317500" cy="269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6036728" y="2019300"/>
            <a:ext cx="381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rot="10800000">
            <a:off x="6011345" y="1993900"/>
            <a:ext cx="431797" cy="203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V="1">
            <a:off x="6062129" y="1790700"/>
            <a:ext cx="368300" cy="2159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 bwMode="auto">
          <a:xfrm>
            <a:off x="2497650" y="2023532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510352" y="1642535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4114792" y="2044704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4127495" y="1651001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973229" y="1917705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5820835" y="210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 rot="16200000" flipH="1">
            <a:off x="8034870" y="2036248"/>
            <a:ext cx="342900" cy="2667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 rot="16200000" flipH="1">
            <a:off x="7704672" y="1604436"/>
            <a:ext cx="520704" cy="2413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 rot="5400000">
            <a:off x="7723720" y="2004488"/>
            <a:ext cx="380999" cy="3175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5400000">
            <a:off x="7958666" y="1642537"/>
            <a:ext cx="469900" cy="2413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564970" y="2252143"/>
            <a:ext cx="351227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250773" y="2239438"/>
            <a:ext cx="338403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564979" y="1147240"/>
            <a:ext cx="546101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276166" y="1159939"/>
            <a:ext cx="444500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7679271" y="1731439"/>
            <a:ext cx="396782" cy="24438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8060266" y="1998139"/>
            <a:ext cx="419100" cy="508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 bwMode="auto">
          <a:xfrm rot="10800000">
            <a:off x="8034876" y="1972737"/>
            <a:ext cx="419091" cy="2349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 flipV="1">
            <a:off x="8085666" y="1858437"/>
            <a:ext cx="381000" cy="127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 bwMode="auto">
          <a:xfrm>
            <a:off x="7996767" y="189654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 rot="10800000">
            <a:off x="7641170" y="1896540"/>
            <a:ext cx="431800" cy="650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 bwMode="auto">
          <a:xfrm flipV="1">
            <a:off x="8111067" y="1744138"/>
            <a:ext cx="273050" cy="1905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 bwMode="auto">
          <a:xfrm rot="10800000" flipV="1">
            <a:off x="7653877" y="1985437"/>
            <a:ext cx="406401" cy="635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 bwMode="auto">
          <a:xfrm rot="10800000" flipV="1">
            <a:off x="7691969" y="2026618"/>
            <a:ext cx="352519" cy="1620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2082804" y="1642541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89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759202" y="1676406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74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520268" y="1761074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70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" y="1253053"/>
            <a:ext cx="1224314" cy="646331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Sequence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lengths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80543" y="1794930"/>
            <a:ext cx="569574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200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>
            <a:off x="2582321" y="3979297"/>
            <a:ext cx="258232" cy="2455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 bwMode="auto">
          <a:xfrm rot="16200000" flipH="1">
            <a:off x="2387586" y="3797264"/>
            <a:ext cx="389470" cy="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 bwMode="auto">
          <a:xfrm rot="16200000" flipH="1">
            <a:off x="2332553" y="3361233"/>
            <a:ext cx="266702" cy="2413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 bwMode="auto">
          <a:xfrm rot="10800000" flipV="1">
            <a:off x="2256364" y="3975065"/>
            <a:ext cx="325969" cy="2624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 bwMode="auto">
          <a:xfrm rot="5400000">
            <a:off x="2563273" y="3367584"/>
            <a:ext cx="270936" cy="2328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2065858" y="4135932"/>
            <a:ext cx="351227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751659" y="4123233"/>
            <a:ext cx="338403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065865" y="3031035"/>
            <a:ext cx="440283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777055" y="3043734"/>
            <a:ext cx="444500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75" name="Straight Connector 174"/>
          <p:cNvCxnSpPr>
            <a:stCxn id="202" idx="5"/>
          </p:cNvCxnSpPr>
          <p:nvPr/>
        </p:nvCxnSpPr>
        <p:spPr bwMode="auto">
          <a:xfrm rot="16200000" flipH="1">
            <a:off x="6190086" y="4107284"/>
            <a:ext cx="132418" cy="2551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 bwMode="auto">
          <a:xfrm rot="16200000" flipH="1">
            <a:off x="5812348" y="3390880"/>
            <a:ext cx="275205" cy="2582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 bwMode="auto">
          <a:xfrm rot="5400000">
            <a:off x="5796384" y="4036462"/>
            <a:ext cx="208617" cy="3713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 bwMode="auto">
          <a:xfrm rot="10800000" flipV="1">
            <a:off x="6028280" y="3369733"/>
            <a:ext cx="270933" cy="2370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5541437" y="4169804"/>
            <a:ext cx="351227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227235" y="4157105"/>
            <a:ext cx="338403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541431" y="3064900"/>
            <a:ext cx="452972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252637" y="3077600"/>
            <a:ext cx="444500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83" name="Straight Connector 182"/>
          <p:cNvCxnSpPr/>
          <p:nvPr/>
        </p:nvCxnSpPr>
        <p:spPr bwMode="auto">
          <a:xfrm>
            <a:off x="4199463" y="4000465"/>
            <a:ext cx="258232" cy="2455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00" idx="0"/>
            <a:endCxn id="199" idx="4"/>
          </p:cNvCxnSpPr>
          <p:nvPr/>
        </p:nvCxnSpPr>
        <p:spPr bwMode="auto">
          <a:xfrm rot="16200000" flipH="1" flipV="1">
            <a:off x="3831175" y="3704139"/>
            <a:ext cx="732363" cy="12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 bwMode="auto">
          <a:xfrm rot="16200000" flipH="1">
            <a:off x="3949696" y="3179206"/>
            <a:ext cx="266702" cy="2413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 bwMode="auto">
          <a:xfrm rot="10800000" flipV="1">
            <a:off x="3873506" y="3996231"/>
            <a:ext cx="325969" cy="2624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 bwMode="auto">
          <a:xfrm rot="5400000">
            <a:off x="4180416" y="3185556"/>
            <a:ext cx="270936" cy="2328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3683001" y="4157105"/>
            <a:ext cx="351227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368800" y="4144405"/>
            <a:ext cx="338403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682996" y="2849006"/>
            <a:ext cx="338630" cy="646214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394198" y="2861707"/>
            <a:ext cx="444500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92" name="Straight Connector 191"/>
          <p:cNvCxnSpPr/>
          <p:nvPr/>
        </p:nvCxnSpPr>
        <p:spPr bwMode="auto">
          <a:xfrm>
            <a:off x="3793062" y="3716843"/>
            <a:ext cx="381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 bwMode="auto">
          <a:xfrm flipV="1">
            <a:off x="5676904" y="3877733"/>
            <a:ext cx="351369" cy="253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 bwMode="auto">
          <a:xfrm>
            <a:off x="6053664" y="4161334"/>
            <a:ext cx="381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 bwMode="auto">
          <a:xfrm rot="10800000">
            <a:off x="6011337" y="3619468"/>
            <a:ext cx="474131" cy="381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 bwMode="auto">
          <a:xfrm flipV="1">
            <a:off x="6112937" y="3522134"/>
            <a:ext cx="423336" cy="761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 bwMode="auto">
          <a:xfrm>
            <a:off x="2497658" y="3920033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2510353" y="3539031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4114801" y="3924266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4127495" y="3344303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5973243" y="3526322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5998639" y="4038567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099741" y="3606772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99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74535" y="3301971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71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588006" y="3488240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94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12" y="2743169"/>
            <a:ext cx="184440" cy="646214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914412" y="3251165"/>
            <a:ext cx="569574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500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4114801" y="3636405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572938" y="3674501"/>
            <a:ext cx="569574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100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243" name="Straight Connector 242"/>
          <p:cNvCxnSpPr/>
          <p:nvPr/>
        </p:nvCxnSpPr>
        <p:spPr bwMode="auto">
          <a:xfrm rot="10800000" flipV="1">
            <a:off x="6045218" y="3568650"/>
            <a:ext cx="4241" cy="59695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 bwMode="auto">
          <a:xfrm>
            <a:off x="5973240" y="3793026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5579530" y="3860778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92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255" name="Straight Connector 254"/>
          <p:cNvCxnSpPr>
            <a:stCxn id="268" idx="5"/>
          </p:cNvCxnSpPr>
          <p:nvPr/>
        </p:nvCxnSpPr>
        <p:spPr bwMode="auto">
          <a:xfrm rot="16200000" flipH="1">
            <a:off x="8416817" y="4344374"/>
            <a:ext cx="132418" cy="2551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 bwMode="auto">
          <a:xfrm rot="16200000" flipH="1">
            <a:off x="8064481" y="3119947"/>
            <a:ext cx="275205" cy="2582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 bwMode="auto">
          <a:xfrm rot="5400000">
            <a:off x="8023116" y="4273551"/>
            <a:ext cx="208617" cy="3713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 bwMode="auto">
          <a:xfrm rot="10800000" flipV="1">
            <a:off x="8280414" y="3098800"/>
            <a:ext cx="270933" cy="2370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7768168" y="4406887"/>
            <a:ext cx="351227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8453967" y="4394187"/>
            <a:ext cx="338403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7793571" y="2793970"/>
            <a:ext cx="452972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8504766" y="2806669"/>
            <a:ext cx="444500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263" name="Straight Connector 262"/>
          <p:cNvCxnSpPr/>
          <p:nvPr/>
        </p:nvCxnSpPr>
        <p:spPr bwMode="auto">
          <a:xfrm>
            <a:off x="7848600" y="4114800"/>
            <a:ext cx="406399" cy="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 bwMode="auto">
          <a:xfrm flipV="1">
            <a:off x="8280402" y="4368799"/>
            <a:ext cx="499538" cy="42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 bwMode="auto">
          <a:xfrm rot="10800000">
            <a:off x="8297339" y="3348539"/>
            <a:ext cx="482594" cy="635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 bwMode="auto">
          <a:xfrm flipV="1">
            <a:off x="8365066" y="3251205"/>
            <a:ext cx="423336" cy="761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7" name="Oval 266"/>
          <p:cNvSpPr/>
          <p:nvPr/>
        </p:nvSpPr>
        <p:spPr bwMode="auto">
          <a:xfrm>
            <a:off x="8225380" y="3255385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8225370" y="4275656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7814739" y="3225769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86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270" name="Straight Connector 269"/>
          <p:cNvCxnSpPr>
            <a:endCxn id="268" idx="4"/>
          </p:cNvCxnSpPr>
          <p:nvPr/>
        </p:nvCxnSpPr>
        <p:spPr bwMode="auto">
          <a:xfrm rot="5400000">
            <a:off x="7736407" y="3862884"/>
            <a:ext cx="1130337" cy="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 bwMode="auto">
          <a:xfrm>
            <a:off x="8225370" y="3522091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8314249" y="3776128"/>
            <a:ext cx="541272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73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74" name="Oval 273"/>
          <p:cNvSpPr/>
          <p:nvPr/>
        </p:nvSpPr>
        <p:spPr bwMode="auto">
          <a:xfrm>
            <a:off x="8225369" y="3801501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5" name="Oval 274"/>
          <p:cNvSpPr/>
          <p:nvPr/>
        </p:nvSpPr>
        <p:spPr bwMode="auto">
          <a:xfrm>
            <a:off x="8208429" y="4030099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76" name="Straight Connector 275"/>
          <p:cNvCxnSpPr/>
          <p:nvPr/>
        </p:nvCxnSpPr>
        <p:spPr bwMode="auto">
          <a:xfrm rot="5400000" flipH="1" flipV="1">
            <a:off x="8481493" y="4050345"/>
            <a:ext cx="106972" cy="4729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 bwMode="auto">
          <a:xfrm>
            <a:off x="8373539" y="3344333"/>
            <a:ext cx="406399" cy="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 bwMode="auto">
          <a:xfrm>
            <a:off x="7890936" y="3632200"/>
            <a:ext cx="406399" cy="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 bwMode="auto">
          <a:xfrm rot="10800000">
            <a:off x="8355462" y="3368546"/>
            <a:ext cx="407542" cy="1197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endCxn id="267" idx="5"/>
          </p:cNvCxnSpPr>
          <p:nvPr/>
        </p:nvCxnSpPr>
        <p:spPr bwMode="auto">
          <a:xfrm rot="10800000">
            <a:off x="8355466" y="3385470"/>
            <a:ext cx="373676" cy="2128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 bwMode="auto">
          <a:xfrm>
            <a:off x="7890929" y="3877718"/>
            <a:ext cx="406399" cy="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8322761" y="3505173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74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7831615" y="4072464"/>
            <a:ext cx="541272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71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295" name="Straight Connector 294"/>
          <p:cNvCxnSpPr/>
          <p:nvPr/>
        </p:nvCxnSpPr>
        <p:spPr bwMode="auto">
          <a:xfrm>
            <a:off x="2633122" y="6150997"/>
            <a:ext cx="258232" cy="2455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 bwMode="auto">
          <a:xfrm rot="16200000" flipH="1">
            <a:off x="2438386" y="5968964"/>
            <a:ext cx="389470" cy="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 bwMode="auto">
          <a:xfrm rot="16200000" flipH="1">
            <a:off x="2383353" y="5532932"/>
            <a:ext cx="266702" cy="2413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 bwMode="auto">
          <a:xfrm rot="10800000" flipV="1">
            <a:off x="2307165" y="6146765"/>
            <a:ext cx="325969" cy="2624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 bwMode="auto">
          <a:xfrm rot="5400000">
            <a:off x="2614071" y="5539284"/>
            <a:ext cx="270936" cy="2328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2116657" y="6307637"/>
            <a:ext cx="351227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2802460" y="6294932"/>
            <a:ext cx="338403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2116666" y="5202734"/>
            <a:ext cx="440283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2827853" y="5215433"/>
            <a:ext cx="444500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312" name="Straight Connector 311"/>
          <p:cNvCxnSpPr/>
          <p:nvPr/>
        </p:nvCxnSpPr>
        <p:spPr bwMode="auto">
          <a:xfrm>
            <a:off x="4250263" y="6172165"/>
            <a:ext cx="258232" cy="2455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>
            <a:stCxn id="329" idx="0"/>
            <a:endCxn id="328" idx="4"/>
          </p:cNvCxnSpPr>
          <p:nvPr/>
        </p:nvCxnSpPr>
        <p:spPr bwMode="auto">
          <a:xfrm rot="16200000" flipH="1" flipV="1">
            <a:off x="3881976" y="5875838"/>
            <a:ext cx="732363" cy="12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 bwMode="auto">
          <a:xfrm rot="16200000" flipH="1">
            <a:off x="4000495" y="5350905"/>
            <a:ext cx="266702" cy="2413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 bwMode="auto">
          <a:xfrm rot="10800000" flipV="1">
            <a:off x="3924306" y="6167931"/>
            <a:ext cx="325969" cy="2624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 bwMode="auto">
          <a:xfrm rot="5400000">
            <a:off x="4231214" y="5357256"/>
            <a:ext cx="270936" cy="2328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>
            <a:off x="3733799" y="6328804"/>
            <a:ext cx="351227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4419602" y="6316105"/>
            <a:ext cx="338403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3733795" y="5020705"/>
            <a:ext cx="338630" cy="646214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4444996" y="5033406"/>
            <a:ext cx="444500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321" name="Straight Connector 320"/>
          <p:cNvCxnSpPr/>
          <p:nvPr/>
        </p:nvCxnSpPr>
        <p:spPr bwMode="auto">
          <a:xfrm>
            <a:off x="3843862" y="5888542"/>
            <a:ext cx="381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6" name="Oval 325"/>
          <p:cNvSpPr/>
          <p:nvPr/>
        </p:nvSpPr>
        <p:spPr bwMode="auto">
          <a:xfrm>
            <a:off x="2548456" y="6091732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" name="Oval 326"/>
          <p:cNvSpPr/>
          <p:nvPr/>
        </p:nvSpPr>
        <p:spPr bwMode="auto">
          <a:xfrm>
            <a:off x="2561153" y="5710731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8" name="Oval 327"/>
          <p:cNvSpPr/>
          <p:nvPr/>
        </p:nvSpPr>
        <p:spPr bwMode="auto">
          <a:xfrm>
            <a:off x="4165599" y="6095966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9" name="Oval 328"/>
          <p:cNvSpPr/>
          <p:nvPr/>
        </p:nvSpPr>
        <p:spPr bwMode="auto">
          <a:xfrm>
            <a:off x="4178295" y="5516003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2032012" y="5744606"/>
            <a:ext cx="569574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100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3640674" y="5456738"/>
            <a:ext cx="569574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100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965204" y="5642993"/>
            <a:ext cx="990512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1000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36" name="Oval 335"/>
          <p:cNvSpPr/>
          <p:nvPr/>
        </p:nvSpPr>
        <p:spPr bwMode="auto">
          <a:xfrm>
            <a:off x="4165599" y="5808105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3640672" y="5880072"/>
            <a:ext cx="569574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100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341" name="Straight Connector 340"/>
          <p:cNvCxnSpPr>
            <a:stCxn id="354" idx="5"/>
          </p:cNvCxnSpPr>
          <p:nvPr/>
        </p:nvCxnSpPr>
        <p:spPr bwMode="auto">
          <a:xfrm rot="16200000" flipH="1">
            <a:off x="8467617" y="6389075"/>
            <a:ext cx="132418" cy="2551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 bwMode="auto">
          <a:xfrm rot="16200000" flipH="1">
            <a:off x="8115285" y="5291647"/>
            <a:ext cx="275205" cy="2582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 bwMode="auto">
          <a:xfrm rot="5400000">
            <a:off x="8073922" y="6318252"/>
            <a:ext cx="208617" cy="3713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 bwMode="auto">
          <a:xfrm rot="10800000" flipV="1">
            <a:off x="8331213" y="5270500"/>
            <a:ext cx="270933" cy="2370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7818968" y="6451587"/>
            <a:ext cx="351227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8504769" y="6438888"/>
            <a:ext cx="338403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7844369" y="4965669"/>
            <a:ext cx="452972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8555564" y="4978368"/>
            <a:ext cx="444500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350" name="Straight Connector 349"/>
          <p:cNvCxnSpPr/>
          <p:nvPr/>
        </p:nvCxnSpPr>
        <p:spPr bwMode="auto">
          <a:xfrm flipV="1">
            <a:off x="8331200" y="6413499"/>
            <a:ext cx="499538" cy="42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 bwMode="auto">
          <a:xfrm rot="10800000">
            <a:off x="8348139" y="5520238"/>
            <a:ext cx="482594" cy="635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 bwMode="auto">
          <a:xfrm flipV="1">
            <a:off x="8415864" y="5422904"/>
            <a:ext cx="423336" cy="761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3" name="Oval 352"/>
          <p:cNvSpPr/>
          <p:nvPr/>
        </p:nvSpPr>
        <p:spPr bwMode="auto">
          <a:xfrm>
            <a:off x="8276178" y="5427085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8276170" y="6320357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7865538" y="5397468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90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356" name="Straight Connector 355"/>
          <p:cNvCxnSpPr/>
          <p:nvPr/>
        </p:nvCxnSpPr>
        <p:spPr bwMode="auto">
          <a:xfrm rot="5400000">
            <a:off x="7883525" y="5965825"/>
            <a:ext cx="93345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7" name="Oval 356"/>
          <p:cNvSpPr/>
          <p:nvPr/>
        </p:nvSpPr>
        <p:spPr bwMode="auto">
          <a:xfrm>
            <a:off x="8276170" y="5693796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8365047" y="6049422"/>
            <a:ext cx="541272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87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59" name="Oval 358"/>
          <p:cNvSpPr/>
          <p:nvPr/>
        </p:nvSpPr>
        <p:spPr bwMode="auto">
          <a:xfrm>
            <a:off x="8276167" y="6017646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61" name="Straight Connector 360"/>
          <p:cNvCxnSpPr/>
          <p:nvPr/>
        </p:nvCxnSpPr>
        <p:spPr bwMode="auto">
          <a:xfrm rot="5400000" flipH="1" flipV="1">
            <a:off x="8094149" y="5618794"/>
            <a:ext cx="106972" cy="4729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 bwMode="auto">
          <a:xfrm>
            <a:off x="8424337" y="5516033"/>
            <a:ext cx="406399" cy="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 bwMode="auto">
          <a:xfrm>
            <a:off x="7893056" y="5803900"/>
            <a:ext cx="455082" cy="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 bwMode="auto">
          <a:xfrm rot="10800000">
            <a:off x="8406260" y="5540246"/>
            <a:ext cx="407542" cy="1197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>
            <a:endCxn id="353" idx="5"/>
          </p:cNvCxnSpPr>
          <p:nvPr/>
        </p:nvCxnSpPr>
        <p:spPr bwMode="auto">
          <a:xfrm rot="10800000">
            <a:off x="8406264" y="5557169"/>
            <a:ext cx="373676" cy="2128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 bwMode="auto">
          <a:xfrm>
            <a:off x="7941734" y="6093868"/>
            <a:ext cx="406399" cy="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7" name="TextBox 366"/>
          <p:cNvSpPr txBox="1"/>
          <p:nvPr/>
        </p:nvSpPr>
        <p:spPr>
          <a:xfrm>
            <a:off x="8373561" y="5676878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87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397" name="Straight Connector 396"/>
          <p:cNvCxnSpPr>
            <a:stCxn id="410" idx="5"/>
          </p:cNvCxnSpPr>
          <p:nvPr/>
        </p:nvCxnSpPr>
        <p:spPr bwMode="auto">
          <a:xfrm rot="16200000" flipH="1">
            <a:off x="6158659" y="6658279"/>
            <a:ext cx="132418" cy="2551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 bwMode="auto">
          <a:xfrm rot="16200000" flipH="1">
            <a:off x="5806323" y="5160806"/>
            <a:ext cx="275205" cy="2582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 bwMode="auto">
          <a:xfrm rot="5400000">
            <a:off x="5764958" y="6587458"/>
            <a:ext cx="208617" cy="3713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 bwMode="auto">
          <a:xfrm rot="10800000" flipV="1">
            <a:off x="6022255" y="5139659"/>
            <a:ext cx="270933" cy="2370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1" name="TextBox 400"/>
          <p:cNvSpPr txBox="1"/>
          <p:nvPr/>
        </p:nvSpPr>
        <p:spPr>
          <a:xfrm>
            <a:off x="5510011" y="6720799"/>
            <a:ext cx="351227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02" name="TextBox 401"/>
          <p:cNvSpPr txBox="1"/>
          <p:nvPr/>
        </p:nvSpPr>
        <p:spPr>
          <a:xfrm>
            <a:off x="6195809" y="6708100"/>
            <a:ext cx="338403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03" name="TextBox 402"/>
          <p:cNvSpPr txBox="1"/>
          <p:nvPr/>
        </p:nvSpPr>
        <p:spPr>
          <a:xfrm>
            <a:off x="5535406" y="4834829"/>
            <a:ext cx="452972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04" name="TextBox 403"/>
          <p:cNvSpPr txBox="1"/>
          <p:nvPr/>
        </p:nvSpPr>
        <p:spPr>
          <a:xfrm>
            <a:off x="6246609" y="4847528"/>
            <a:ext cx="444500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05" name="Straight Connector 404"/>
          <p:cNvCxnSpPr/>
          <p:nvPr/>
        </p:nvCxnSpPr>
        <p:spPr bwMode="auto">
          <a:xfrm>
            <a:off x="5590442" y="6155659"/>
            <a:ext cx="406399" cy="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 bwMode="auto">
          <a:xfrm flipV="1">
            <a:off x="5575312" y="6416021"/>
            <a:ext cx="419425" cy="4406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9" name="Oval 408"/>
          <p:cNvSpPr/>
          <p:nvPr/>
        </p:nvSpPr>
        <p:spPr bwMode="auto">
          <a:xfrm>
            <a:off x="5967223" y="5296244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" name="Oval 409"/>
          <p:cNvSpPr/>
          <p:nvPr/>
        </p:nvSpPr>
        <p:spPr bwMode="auto">
          <a:xfrm>
            <a:off x="5967212" y="6589563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5556582" y="5266627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72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12" name="Straight Connector 411"/>
          <p:cNvCxnSpPr/>
          <p:nvPr/>
        </p:nvCxnSpPr>
        <p:spPr bwMode="auto">
          <a:xfrm rot="5400000">
            <a:off x="5396757" y="6025452"/>
            <a:ext cx="1293319" cy="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3" name="Oval 412"/>
          <p:cNvSpPr/>
          <p:nvPr/>
        </p:nvSpPr>
        <p:spPr bwMode="auto">
          <a:xfrm>
            <a:off x="5967212" y="556295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4" name="TextBox 413"/>
          <p:cNvSpPr txBox="1"/>
          <p:nvPr/>
        </p:nvSpPr>
        <p:spPr>
          <a:xfrm>
            <a:off x="6081491" y="5829686"/>
            <a:ext cx="541272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91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15" name="Oval 414"/>
          <p:cNvSpPr/>
          <p:nvPr/>
        </p:nvSpPr>
        <p:spPr bwMode="auto">
          <a:xfrm>
            <a:off x="5967212" y="5842359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6" name="Oval 415"/>
          <p:cNvSpPr/>
          <p:nvPr/>
        </p:nvSpPr>
        <p:spPr bwMode="auto">
          <a:xfrm>
            <a:off x="5969316" y="6070958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19" name="Straight Connector 418"/>
          <p:cNvCxnSpPr/>
          <p:nvPr/>
        </p:nvCxnSpPr>
        <p:spPr bwMode="auto">
          <a:xfrm>
            <a:off x="5556250" y="5634570"/>
            <a:ext cx="463550" cy="381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 bwMode="auto">
          <a:xfrm>
            <a:off x="5632771" y="5918577"/>
            <a:ext cx="406399" cy="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6064603" y="5558736"/>
            <a:ext cx="441196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79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5556527" y="6098507"/>
            <a:ext cx="541272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98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25" name="Oval 424"/>
          <p:cNvSpPr/>
          <p:nvPr/>
        </p:nvSpPr>
        <p:spPr bwMode="auto">
          <a:xfrm>
            <a:off x="5969316" y="6324958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8" tIns="45662" rIns="91328" bIns="45662" numCol="1" rtlCol="0" anchor="t" anchorCtr="0" compatLnSpc="1">
            <a:prstTxWarp prst="textNoShape">
              <a:avLst/>
            </a:prstTxWarp>
          </a:bodyPr>
          <a:lstStyle/>
          <a:p>
            <a:pPr defTabSz="913224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3" name="TextBox 432"/>
          <p:cNvSpPr txBox="1"/>
          <p:nvPr/>
        </p:nvSpPr>
        <p:spPr>
          <a:xfrm>
            <a:off x="6075138" y="6286884"/>
            <a:ext cx="687612" cy="372958"/>
          </a:xfrm>
          <a:prstGeom prst="rect">
            <a:avLst/>
          </a:prstGeom>
          <a:noFill/>
        </p:spPr>
        <p:txBody>
          <a:bodyPr wrap="squar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94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34" name="Straight Connector 433"/>
          <p:cNvCxnSpPr/>
          <p:nvPr/>
        </p:nvCxnSpPr>
        <p:spPr bwMode="auto">
          <a:xfrm flipV="1">
            <a:off x="8403164" y="5340350"/>
            <a:ext cx="391586" cy="146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1849972" y="7185281"/>
            <a:ext cx="6831129" cy="369215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Only branches with better than 70% bootstrap support are shown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216" name="Straight Connector 215"/>
          <p:cNvCxnSpPr/>
          <p:nvPr/>
        </p:nvCxnSpPr>
        <p:spPr bwMode="auto">
          <a:xfrm flipV="1">
            <a:off x="8098379" y="1947333"/>
            <a:ext cx="436035" cy="2540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3580" y="6"/>
            <a:ext cx="8549640" cy="1371600"/>
          </a:xfrm>
        </p:spPr>
        <p:txBody>
          <a:bodyPr/>
          <a:lstStyle/>
          <a:p>
            <a:r>
              <a:rPr lang="en-US" sz="2800" dirty="0" smtClean="0"/>
              <a:t>Decay of bipartition support with number of OTUs</a:t>
            </a:r>
            <a:endParaRPr lang="en-US" sz="2800" dirty="0"/>
          </a:p>
        </p:txBody>
      </p:sp>
      <p:pic>
        <p:nvPicPr>
          <p:cNvPr id="6" name="Picture 5" descr="BSsupportas function of number of branch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21" y="1089494"/>
            <a:ext cx="8097602" cy="5141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8359" y="6146807"/>
            <a:ext cx="7991690" cy="1015546"/>
          </a:xfrm>
          <a:prstGeom prst="rect">
            <a:avLst/>
          </a:prstGeom>
          <a:noFill/>
        </p:spPr>
        <p:txBody>
          <a:bodyPr wrap="none" lIns="91328" tIns="45662" rIns="91328" bIns="45662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Each value is the average of 10 simulations using </a:t>
            </a:r>
            <a:r>
              <a:rPr lang="en-US" sz="2000" dirty="0" err="1" smtClean="0">
                <a:solidFill>
                  <a:srgbClr val="000000"/>
                </a:solidFill>
              </a:rPr>
              <a:t>seq</a:t>
            </a:r>
            <a:r>
              <a:rPr lang="en-US" sz="2000" dirty="0" smtClean="0">
                <a:solidFill>
                  <a:srgbClr val="000000"/>
                </a:solidFill>
              </a:rPr>
              <a:t>-gen.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Simulated sequences were evaluated using PHYML.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Model for simulation and evaluation WAG + </a:t>
            </a:r>
            <a:r>
              <a:rPr lang="en-US" sz="2000" dirty="0" err="1" smtClean="0">
                <a:solidFill>
                  <a:srgbClr val="000000"/>
                </a:solidFill>
              </a:rPr>
              <a:t>Γ(α</a:t>
            </a:r>
            <a:r>
              <a:rPr lang="en-US" sz="2000" dirty="0" smtClean="0">
                <a:solidFill>
                  <a:srgbClr val="000000"/>
                </a:solidFill>
              </a:rPr>
              <a:t>=1, 4 rate categories)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Bipartition Paradox: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more sequences are added, the lower the support for bipartitions that include all sequences.  The more data one uses, the lower the bootstrap support values become.    </a:t>
            </a:r>
          </a:p>
          <a:p>
            <a:r>
              <a:rPr lang="en-US" dirty="0" smtClean="0"/>
              <a:t>This paradox disappears when only embedded splits for 4 sequences are considered. 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5452" y="596505"/>
            <a:ext cx="9039740" cy="4818632"/>
          </a:xfrm>
          <a:solidFill>
            <a:srgbClr val="FFCC66">
              <a:alpha val="66000"/>
            </a:srgbClr>
          </a:solidFill>
          <a:effectLst>
            <a:outerShdw blurRad="63500" dist="12700" dir="2700000" algn="ctr" rotWithShape="0">
              <a:srgbClr val="000000">
                <a:alpha val="75000"/>
              </a:srgbClr>
            </a:outerShdw>
            <a:softEdge rad="279400"/>
          </a:effectLst>
        </p:spPr>
        <p:txBody>
          <a:bodyPr/>
          <a:lstStyle/>
          <a:p>
            <a:pPr lvl="0"/>
            <a:r>
              <a:rPr lang="en-US" sz="45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TOOLS TO ANALYZE PHYLOGENETIC INFORMATION FROM MULTIPLE GENES IN GENOMES:</a:t>
            </a:r>
            <a:r>
              <a:rPr lang="en-US" sz="4500" dirty="0" smtClean="0">
                <a:solidFill>
                  <a:srgbClr val="FFFF00"/>
                </a:solidFill>
              </a:rPr>
              <a:t/>
            </a:r>
            <a:br>
              <a:rPr lang="en-US" sz="4500" dirty="0" smtClean="0">
                <a:solidFill>
                  <a:srgbClr val="FFFF00"/>
                </a:solidFill>
              </a:rPr>
            </a:br>
            <a:r>
              <a:rPr lang="en-US" sz="4500" dirty="0" smtClean="0">
                <a:solidFill>
                  <a:srgbClr val="FFFF00"/>
                </a:solidFill>
              </a:rPr>
              <a:t> </a:t>
            </a:r>
            <a:r>
              <a:rPr lang="en-US" sz="4500" dirty="0" smtClean="0">
                <a:solidFill>
                  <a:srgbClr val="800000"/>
                </a:solidFill>
                <a:latin typeface="Arial"/>
                <a:cs typeface="Arial"/>
              </a:rPr>
              <a:t/>
            </a:r>
            <a:br>
              <a:rPr lang="en-US" sz="4500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4500" b="1" dirty="0" smtClean="0">
                <a:solidFill>
                  <a:srgbClr val="800000"/>
                </a:solidFill>
                <a:latin typeface="Arial"/>
                <a:cs typeface="Arial"/>
              </a:rPr>
              <a:t>QUARTET DECOMPOSITION</a:t>
            </a:r>
            <a:endParaRPr lang="en-US" sz="45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3220700" y="-9791700"/>
            <a:ext cx="36499800" cy="2735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Line 3"/>
          <p:cNvSpPr>
            <a:spLocks noChangeShapeType="1"/>
          </p:cNvSpPr>
          <p:nvPr/>
        </p:nvSpPr>
        <p:spPr bwMode="auto">
          <a:xfrm>
            <a:off x="4107180" y="1468120"/>
            <a:ext cx="419100" cy="0"/>
          </a:xfrm>
          <a:prstGeom prst="line">
            <a:avLst/>
          </a:prstGeom>
          <a:noFill/>
          <a:ln w="28575">
            <a:solidFill>
              <a:srgbClr val="C4C5C8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653111" y="313055"/>
            <a:ext cx="8247581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Bootstrap support values for embedded quartets</a:t>
            </a:r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777740" y="1468120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4470401" y="1252221"/>
            <a:ext cx="358279" cy="41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+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5280674" y="1209044"/>
            <a:ext cx="4376103" cy="133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tree calculated from one pseudo-sample generated by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bootstraping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from an alignment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of one gene family present in 11 genomes</a:t>
            </a:r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335281" y="5645791"/>
            <a:ext cx="6763227" cy="172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buFont typeface="Wingdings" charset="2"/>
              <a:buNone/>
            </a:pPr>
            <a:r>
              <a:rPr lang="en-US" sz="2200" b="1" dirty="0">
                <a:solidFill>
                  <a:srgbClr val="000000"/>
                </a:solidFill>
                <a:latin typeface="Arial" charset="0"/>
              </a:rPr>
              <a:t>Quartet spectral analyses of genomes iterates over three loops:</a:t>
            </a:r>
          </a:p>
          <a:p>
            <a:pPr eaLnBrk="0" hangingPunct="0">
              <a:buFont typeface="Wingdings" charset="2"/>
              <a:buChar char="Ø"/>
            </a:pPr>
            <a:r>
              <a:rPr lang="en-US" sz="2200" b="1" dirty="0">
                <a:solidFill>
                  <a:srgbClr val="000000"/>
                </a:solidFill>
                <a:latin typeface="Arial" charset="0"/>
              </a:rPr>
              <a:t>Repeat for all bootstrap samples. </a:t>
            </a:r>
          </a:p>
          <a:p>
            <a:pPr eaLnBrk="0" hangingPunct="0">
              <a:buFont typeface="Wingdings" charset="2"/>
              <a:buChar char="Ø"/>
            </a:pPr>
            <a:r>
              <a:rPr lang="en-US" sz="2200" b="1" dirty="0">
                <a:solidFill>
                  <a:srgbClr val="000000"/>
                </a:solidFill>
                <a:latin typeface="Arial" charset="0"/>
              </a:rPr>
              <a:t>Repeat for all possible embedded quartets.</a:t>
            </a:r>
          </a:p>
          <a:p>
            <a:pPr eaLnBrk="0" hangingPunct="0">
              <a:buFont typeface="Wingdings" charset="2"/>
              <a:buChar char="Ø"/>
            </a:pPr>
            <a:r>
              <a:rPr lang="en-US" sz="2200" b="1" dirty="0">
                <a:solidFill>
                  <a:srgbClr val="000000"/>
                </a:solidFill>
                <a:latin typeface="Arial" charset="0"/>
              </a:rPr>
              <a:t>Repeat for all gene families.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93920" y="2606975"/>
            <a:ext cx="4945380" cy="1430339"/>
            <a:chOff x="2688" y="1416"/>
            <a:chExt cx="2832" cy="795"/>
          </a:xfrm>
        </p:grpSpPr>
        <p:sp>
          <p:nvSpPr>
            <p:cNvPr id="370698" name="Text Box 10"/>
            <p:cNvSpPr txBox="1">
              <a:spLocks noChangeArrowheads="1"/>
            </p:cNvSpPr>
            <p:nvPr/>
          </p:nvSpPr>
          <p:spPr bwMode="auto">
            <a:xfrm>
              <a:off x="3014" y="1416"/>
              <a:ext cx="2506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en-US" sz="27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embedded quartet for genomes </a:t>
              </a:r>
              <a:br>
                <a:rPr lang="en-US" sz="20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1, 4, 9, and 10 .</a:t>
              </a:r>
            </a:p>
            <a:p>
              <a:pPr eaLnBrk="0" hangingPunct="0"/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This bootstrap sample supports the topology ((1,4),9,10).</a:t>
              </a:r>
            </a:p>
          </p:txBody>
        </p:sp>
        <p:sp>
          <p:nvSpPr>
            <p:cNvPr id="370699" name="Line 11"/>
            <p:cNvSpPr>
              <a:spLocks noChangeShapeType="1"/>
            </p:cNvSpPr>
            <p:nvPr/>
          </p:nvSpPr>
          <p:spPr bwMode="auto">
            <a:xfrm>
              <a:off x="2688" y="158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7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5685790" y="4663440"/>
            <a:ext cx="167640" cy="17272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H="1">
            <a:off x="5685790" y="4836160"/>
            <a:ext cx="167640" cy="17272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>
            <a:off x="5853430" y="4836160"/>
            <a:ext cx="25146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>
            <a:off x="6104890" y="4836160"/>
            <a:ext cx="167640" cy="17272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 flipV="1">
            <a:off x="6104890" y="4663440"/>
            <a:ext cx="167640" cy="17272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05" name="Line 17"/>
          <p:cNvSpPr>
            <a:spLocks noChangeShapeType="1"/>
          </p:cNvSpPr>
          <p:nvPr/>
        </p:nvSpPr>
        <p:spPr bwMode="auto">
          <a:xfrm>
            <a:off x="8822055" y="4663440"/>
            <a:ext cx="167640" cy="1727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H="1">
            <a:off x="8822055" y="4836160"/>
            <a:ext cx="167640" cy="1727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8989695" y="4836160"/>
            <a:ext cx="2514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>
            <a:off x="9241155" y="4836160"/>
            <a:ext cx="167640" cy="1727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9241155" y="4663440"/>
            <a:ext cx="167640" cy="1727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5434337" y="4433156"/>
            <a:ext cx="348107" cy="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9999"/>
                </a:solidFill>
                <a:latin typeface="Arial" charset="0"/>
              </a:rPr>
              <a:t>1</a:t>
            </a:r>
            <a:endParaRPr lang="en-US" sz="2700" b="1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370711" name="Text Box 23"/>
          <p:cNvSpPr txBox="1">
            <a:spLocks noChangeArrowheads="1"/>
          </p:cNvSpPr>
          <p:nvPr/>
        </p:nvSpPr>
        <p:spPr bwMode="auto">
          <a:xfrm>
            <a:off x="5434337" y="4792990"/>
            <a:ext cx="348107" cy="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9999"/>
                </a:solidFill>
                <a:latin typeface="Arial" charset="0"/>
              </a:rPr>
              <a:t>4</a:t>
            </a:r>
            <a:endParaRPr lang="en-US" sz="2700" b="1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6188720" y="4404370"/>
            <a:ext cx="348107" cy="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9999"/>
                </a:solidFill>
                <a:latin typeface="Arial" charset="0"/>
              </a:rPr>
              <a:t>9</a:t>
            </a:r>
            <a:endParaRPr lang="en-US" sz="2700" b="1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6139818" y="4792990"/>
            <a:ext cx="490750" cy="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9999"/>
                </a:solidFill>
                <a:latin typeface="Arial" charset="0"/>
              </a:rPr>
              <a:t>10</a:t>
            </a:r>
            <a:endParaRPr lang="en-US" sz="2700" b="1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370714" name="Line 26"/>
          <p:cNvSpPr>
            <a:spLocks noChangeShapeType="1"/>
          </p:cNvSpPr>
          <p:nvPr/>
        </p:nvSpPr>
        <p:spPr bwMode="auto">
          <a:xfrm>
            <a:off x="7271385" y="4663440"/>
            <a:ext cx="167640" cy="1727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flipH="1">
            <a:off x="7271385" y="4836160"/>
            <a:ext cx="167640" cy="1727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16" name="Line 28"/>
          <p:cNvSpPr>
            <a:spLocks noChangeShapeType="1"/>
          </p:cNvSpPr>
          <p:nvPr/>
        </p:nvSpPr>
        <p:spPr bwMode="auto">
          <a:xfrm>
            <a:off x="7439025" y="4836160"/>
            <a:ext cx="2514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17" name="Line 29"/>
          <p:cNvSpPr>
            <a:spLocks noChangeShapeType="1"/>
          </p:cNvSpPr>
          <p:nvPr/>
        </p:nvSpPr>
        <p:spPr bwMode="auto">
          <a:xfrm>
            <a:off x="7690485" y="4836160"/>
            <a:ext cx="167640" cy="1727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18" name="Line 30"/>
          <p:cNvSpPr>
            <a:spLocks noChangeShapeType="1"/>
          </p:cNvSpPr>
          <p:nvPr/>
        </p:nvSpPr>
        <p:spPr bwMode="auto">
          <a:xfrm flipV="1">
            <a:off x="7690485" y="4663440"/>
            <a:ext cx="167640" cy="1727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19" name="Text Box 31"/>
          <p:cNvSpPr txBox="1">
            <a:spLocks noChangeArrowheads="1"/>
          </p:cNvSpPr>
          <p:nvPr/>
        </p:nvSpPr>
        <p:spPr bwMode="auto">
          <a:xfrm>
            <a:off x="7019935" y="4433156"/>
            <a:ext cx="348107" cy="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1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20" name="Text Box 32"/>
          <p:cNvSpPr txBox="1">
            <a:spLocks noChangeArrowheads="1"/>
          </p:cNvSpPr>
          <p:nvPr/>
        </p:nvSpPr>
        <p:spPr bwMode="auto">
          <a:xfrm>
            <a:off x="6873243" y="4787594"/>
            <a:ext cx="490750" cy="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10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21" name="Text Box 33"/>
          <p:cNvSpPr txBox="1">
            <a:spLocks noChangeArrowheads="1"/>
          </p:cNvSpPr>
          <p:nvPr/>
        </p:nvSpPr>
        <p:spPr bwMode="auto">
          <a:xfrm>
            <a:off x="7774310" y="4425960"/>
            <a:ext cx="348107" cy="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9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22" name="Text Box 34"/>
          <p:cNvSpPr txBox="1">
            <a:spLocks noChangeArrowheads="1"/>
          </p:cNvSpPr>
          <p:nvPr/>
        </p:nvSpPr>
        <p:spPr bwMode="auto">
          <a:xfrm>
            <a:off x="7774310" y="4836170"/>
            <a:ext cx="348107" cy="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4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23" name="Text Box 35"/>
          <p:cNvSpPr txBox="1">
            <a:spLocks noChangeArrowheads="1"/>
          </p:cNvSpPr>
          <p:nvPr/>
        </p:nvSpPr>
        <p:spPr bwMode="auto">
          <a:xfrm>
            <a:off x="8570603" y="4433156"/>
            <a:ext cx="348107" cy="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1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24" name="Text Box 36"/>
          <p:cNvSpPr txBox="1">
            <a:spLocks noChangeArrowheads="1"/>
          </p:cNvSpPr>
          <p:nvPr/>
        </p:nvSpPr>
        <p:spPr bwMode="auto">
          <a:xfrm>
            <a:off x="8563620" y="4814580"/>
            <a:ext cx="348107" cy="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9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25" name="Text Box 37"/>
          <p:cNvSpPr txBox="1">
            <a:spLocks noChangeArrowheads="1"/>
          </p:cNvSpPr>
          <p:nvPr/>
        </p:nvSpPr>
        <p:spPr bwMode="auto">
          <a:xfrm>
            <a:off x="9324978" y="4425960"/>
            <a:ext cx="490750" cy="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10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9324985" y="4836170"/>
            <a:ext cx="348107" cy="4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4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957060" y="4231640"/>
            <a:ext cx="1173480" cy="1122680"/>
            <a:chOff x="4608" y="3168"/>
            <a:chExt cx="672" cy="624"/>
          </a:xfrm>
        </p:grpSpPr>
        <p:sp>
          <p:nvSpPr>
            <p:cNvPr id="370728" name="Oval 40"/>
            <p:cNvSpPr>
              <a:spLocks noChangeArrowheads="1"/>
            </p:cNvSpPr>
            <p:nvPr/>
          </p:nvSpPr>
          <p:spPr bwMode="auto">
            <a:xfrm>
              <a:off x="4608" y="3168"/>
              <a:ext cx="672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7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70729" name="Line 41"/>
            <p:cNvSpPr>
              <a:spLocks noChangeShapeType="1"/>
            </p:cNvSpPr>
            <p:nvPr/>
          </p:nvSpPr>
          <p:spPr bwMode="auto">
            <a:xfrm>
              <a:off x="4704" y="3264"/>
              <a:ext cx="4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7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8518208" y="4296410"/>
            <a:ext cx="1173480" cy="1122680"/>
            <a:chOff x="4608" y="3168"/>
            <a:chExt cx="672" cy="624"/>
          </a:xfrm>
        </p:grpSpPr>
        <p:sp>
          <p:nvSpPr>
            <p:cNvPr id="370731" name="Oval 43"/>
            <p:cNvSpPr>
              <a:spLocks noChangeArrowheads="1"/>
            </p:cNvSpPr>
            <p:nvPr/>
          </p:nvSpPr>
          <p:spPr bwMode="auto">
            <a:xfrm>
              <a:off x="4608" y="3168"/>
              <a:ext cx="672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7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70732" name="Line 44"/>
            <p:cNvSpPr>
              <a:spLocks noChangeShapeType="1"/>
            </p:cNvSpPr>
            <p:nvPr/>
          </p:nvSpPr>
          <p:spPr bwMode="auto">
            <a:xfrm>
              <a:off x="4704" y="3264"/>
              <a:ext cx="4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7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0733" name="Text Box 45"/>
          <p:cNvSpPr txBox="1">
            <a:spLocks noChangeArrowheads="1"/>
          </p:cNvSpPr>
          <p:nvPr/>
        </p:nvSpPr>
        <p:spPr bwMode="auto">
          <a:xfrm>
            <a:off x="5699760" y="4922530"/>
            <a:ext cx="385922" cy="93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700" b="1" dirty="0" err="1">
                <a:solidFill>
                  <a:srgbClr val="FF0000"/>
                </a:solidFill>
                <a:latin typeface="Arial" charset="0"/>
                <a:sym typeface="Symbol" charset="2"/>
              </a:rPr>
              <a:t></a:t>
            </a:r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734" name="Text Box 46"/>
          <p:cNvSpPr txBox="1">
            <a:spLocks noChangeArrowheads="1"/>
          </p:cNvSpPr>
          <p:nvPr/>
        </p:nvSpPr>
        <p:spPr bwMode="auto">
          <a:xfrm rot="5388551">
            <a:off x="7282948" y="4979844"/>
            <a:ext cx="5151014" cy="30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r>
              <a:rPr lang="en-US" sz="1300" dirty="0" err="1">
                <a:solidFill>
                  <a:srgbClr val="000000"/>
                </a:solidFill>
                <a:latin typeface="Arial" charset="0"/>
              </a:rPr>
              <a:t>Zhaxybayeva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 et al. 2006, Genome Research, </a:t>
            </a:r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16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(9):1099-108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1" y="1835151"/>
            <a:ext cx="4043745" cy="29866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60"/>
            <a:ext cx="9052560" cy="78941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to use other genomes: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36137"/>
            <a:ext cx="9052560" cy="62314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easiest source for other genomes is via anonymous ftp from </a:t>
            </a:r>
            <a:r>
              <a:rPr lang="en-US" dirty="0" smtClean="0">
                <a:hlinkClick r:id="rId2" action="ppaction://hlinkfile"/>
              </a:rPr>
              <a:t>ftp.ncbi.nlm.nih.gov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Genomes are in the subfolder genomes.</a:t>
            </a:r>
          </a:p>
          <a:p>
            <a:pPr>
              <a:buNone/>
            </a:pPr>
            <a:r>
              <a:rPr lang="en-US" dirty="0" smtClean="0"/>
              <a:t>	Bacterial and Archaeal genomes are in the subfolder Bacteria</a:t>
            </a:r>
          </a:p>
          <a:p>
            <a:r>
              <a:rPr lang="en-US" dirty="0" smtClean="0"/>
              <a:t>For use with </a:t>
            </a:r>
            <a:r>
              <a:rPr lang="en-US" dirty="0" err="1" smtClean="0"/>
              <a:t>BranchClust</a:t>
            </a:r>
            <a:r>
              <a:rPr lang="en-US" dirty="0" smtClean="0"/>
              <a:t> you want to retrieve the .</a:t>
            </a:r>
            <a:r>
              <a:rPr lang="en-US" dirty="0" err="1" smtClean="0"/>
              <a:t>faa</a:t>
            </a:r>
            <a:r>
              <a:rPr lang="en-US" dirty="0" smtClean="0"/>
              <a:t> files from the folders of the individual organisms (in case there are multiple .</a:t>
            </a:r>
            <a:r>
              <a:rPr lang="en-US" dirty="0" err="1" smtClean="0"/>
              <a:t>faa</a:t>
            </a:r>
            <a:r>
              <a:rPr lang="en-US" dirty="0" smtClean="0"/>
              <a:t> files, download them all and copy them into a single file). </a:t>
            </a:r>
          </a:p>
          <a:p>
            <a:r>
              <a:rPr lang="en-US" dirty="0" smtClean="0"/>
              <a:t>Copy the genomes into the </a:t>
            </a:r>
            <a:r>
              <a:rPr lang="en-US" dirty="0" err="1" smtClean="0"/>
              <a:t>fasta</a:t>
            </a:r>
            <a:r>
              <a:rPr lang="en-US" dirty="0" smtClean="0"/>
              <a:t> folder in directory where the </a:t>
            </a:r>
            <a:r>
              <a:rPr lang="en-US" dirty="0" err="1" smtClean="0"/>
              <a:t>branchclust</a:t>
            </a:r>
            <a:r>
              <a:rPr lang="en-US" dirty="0" smtClean="0"/>
              <a:t> scripts are.</a:t>
            </a:r>
          </a:p>
          <a:p>
            <a:r>
              <a:rPr lang="en-US" dirty="0" smtClean="0"/>
              <a:t>To create a table that links GI numbers to genomes run </a:t>
            </a:r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extract_gi_numbers.pl</a:t>
            </a:r>
            <a:r>
              <a:rPr lang="en-US" dirty="0" smtClean="0"/>
              <a:t> or </a:t>
            </a:r>
            <a:br>
              <a:rPr lang="en-US" dirty="0" smtClean="0"/>
            </a:br>
            <a:r>
              <a:rPr lang="en-US" dirty="0" err="1" smtClean="0">
                <a:latin typeface="Courier"/>
                <a:cs typeface="Courier"/>
              </a:rPr>
              <a:t>qsub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extract_gi_numbers.sh</a:t>
            </a: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18750" y="136737"/>
            <a:ext cx="6592094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80" tIns="50841" rIns="101680" bIns="50841">
            <a:prstTxWarp prst="textNoShape">
              <a:avLst/>
            </a:prstTxWarp>
            <a:spAutoFit/>
          </a:bodyPr>
          <a:lstStyle/>
          <a:p>
            <a:pPr algn="ctr" defTabSz="913759" eaLnBrk="0" hangingPunct="0"/>
            <a:r>
              <a:rPr lang="en-US" sz="2700" b="1" dirty="0">
                <a:solidFill>
                  <a:srgbClr val="800000"/>
                </a:solidFill>
                <a:latin typeface="Arial" pitchFamily="37" charset="0"/>
              </a:rPr>
              <a:t>QUARTET DECOMPOSITION METHOD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67195" y="863600"/>
            <a:ext cx="5691029" cy="3727873"/>
            <a:chOff x="242887" y="762000"/>
            <a:chExt cx="5173663" cy="3289300"/>
          </a:xfrm>
        </p:grpSpPr>
        <p:sp>
          <p:nvSpPr>
            <p:cNvPr id="12" name="Flowchart: Process 11"/>
            <p:cNvSpPr/>
            <p:nvPr/>
          </p:nvSpPr>
          <p:spPr bwMode="auto">
            <a:xfrm>
              <a:off x="242887" y="762000"/>
              <a:ext cx="5173663" cy="3289300"/>
            </a:xfrm>
            <a:prstGeom prst="flowChartProcess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16800" eaLnBrk="0" hangingPunct="0"/>
              <a:endParaRPr lang="en-US" sz="2700" dirty="0">
                <a:solidFill>
                  <a:srgbClr val="000080"/>
                </a:solidFill>
                <a:latin typeface="Arial" pitchFamily="37" charset="0"/>
              </a:endParaRPr>
            </a:p>
          </p:txBody>
        </p:sp>
        <p:pic>
          <p:nvPicPr>
            <p:cNvPr id="103428" name="Picture 4" descr="9tre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938" y="863600"/>
              <a:ext cx="4870450" cy="31273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4"/>
          <p:cNvGrpSpPr/>
          <p:nvPr/>
        </p:nvGrpSpPr>
        <p:grpSpPr>
          <a:xfrm>
            <a:off x="6930016" y="-1073"/>
            <a:ext cx="2897029" cy="7773476"/>
            <a:chOff x="6300009" y="63838"/>
            <a:chExt cx="2633663" cy="6858948"/>
          </a:xfrm>
        </p:grpSpPr>
        <p:sp>
          <p:nvSpPr>
            <p:cNvPr id="14" name="Flowchart: Process 13"/>
            <p:cNvSpPr/>
            <p:nvPr/>
          </p:nvSpPr>
          <p:spPr bwMode="auto">
            <a:xfrm>
              <a:off x="6300009" y="63838"/>
              <a:ext cx="2633663" cy="6858948"/>
            </a:xfrm>
            <a:prstGeom prst="flowChartProcess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16800" eaLnBrk="0" hangingPunct="0"/>
              <a:endParaRPr lang="en-US" sz="2700" dirty="0">
                <a:solidFill>
                  <a:srgbClr val="000080"/>
                </a:solidFill>
                <a:latin typeface="Arial" pitchFamily="37" charset="0"/>
              </a:endParaRPr>
            </a:p>
          </p:txBody>
        </p:sp>
        <p:pic>
          <p:nvPicPr>
            <p:cNvPr id="1034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38887" y="129527"/>
              <a:ext cx="2551112" cy="6288088"/>
            </a:xfrm>
            <a:prstGeom prst="rect">
              <a:avLst/>
            </a:prstGeom>
            <a:solidFill>
              <a:srgbClr val="FFFFFF"/>
            </a:solidFill>
            <a:ln w="101600">
              <a:noFill/>
              <a:miter lim="800000"/>
              <a:headEnd/>
              <a:tailEnd/>
            </a:ln>
            <a:effectLst/>
          </p:spPr>
        </p:pic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6456362" y="6020486"/>
              <a:ext cx="167878" cy="4480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defTabSz="913759" eaLnBrk="0" hangingPunct="0"/>
              <a:endParaRPr lang="en-US" sz="2700" dirty="0">
                <a:solidFill>
                  <a:srgbClr val="000080"/>
                </a:solidFill>
                <a:latin typeface="Arial" pitchFamily="37" charset="0"/>
              </a:endParaRPr>
            </a:p>
          </p:txBody>
        </p:sp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6418456" y="1504726"/>
              <a:ext cx="2386874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defTabSz="913759" eaLnBrk="0" hangingPunct="0"/>
              <a:r>
                <a:rPr lang="en-US" sz="1600" dirty="0">
                  <a:solidFill>
                    <a:srgbClr val="00002F"/>
                  </a:solidFill>
                  <a:latin typeface="Arial" pitchFamily="37" charset="0"/>
                </a:rPr>
                <a:t>1</a:t>
              </a:r>
              <a:r>
                <a:rPr lang="en-US" sz="1600" dirty="0" smtClean="0">
                  <a:solidFill>
                    <a:srgbClr val="00002F"/>
                  </a:solidFill>
                  <a:latin typeface="Arial" pitchFamily="37" charset="0"/>
                </a:rPr>
                <a:t>5 bootstrap samples</a:t>
              </a:r>
              <a:endParaRPr lang="en-US" sz="1600" dirty="0">
                <a:solidFill>
                  <a:srgbClr val="00002F"/>
                </a:solidFill>
                <a:latin typeface="Arial" pitchFamily="37" charset="0"/>
              </a:endParaRPr>
            </a:p>
          </p:txBody>
        </p:sp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6542424" y="3357734"/>
              <a:ext cx="2099157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defTabSz="913759" eaLnBrk="0" hangingPunct="0"/>
              <a:r>
                <a:rPr lang="en-US" sz="1600" dirty="0" smtClean="0">
                  <a:solidFill>
                    <a:srgbClr val="00002F"/>
                  </a:solidFill>
                  <a:latin typeface="Arial" pitchFamily="37" charset="0"/>
                </a:rPr>
                <a:t>71  bootstrap samples</a:t>
              </a:r>
              <a:endParaRPr lang="en-US" sz="1600" dirty="0">
                <a:solidFill>
                  <a:srgbClr val="00002F"/>
                </a:solidFill>
                <a:latin typeface="Arial" pitchFamily="37" charset="0"/>
              </a:endParaRPr>
            </a:p>
          </p:txBody>
        </p: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6496242" y="5220986"/>
              <a:ext cx="2155151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defTabSz="913759" eaLnBrk="0" hangingPunct="0"/>
              <a:r>
                <a:rPr lang="en-US" sz="1600" dirty="0" smtClean="0">
                  <a:solidFill>
                    <a:srgbClr val="00002F"/>
                  </a:solidFill>
                  <a:latin typeface="Arial" pitchFamily="37" charset="0"/>
                </a:rPr>
                <a:t>14 bootstrap samples</a:t>
              </a:r>
              <a:endParaRPr lang="en-US" sz="1600" dirty="0">
                <a:solidFill>
                  <a:srgbClr val="00002F"/>
                </a:solidFill>
                <a:latin typeface="Arial" pitchFamily="37" charset="0"/>
              </a:endParaRPr>
            </a:p>
          </p:txBody>
        </p:sp>
        <p:sp>
          <p:nvSpPr>
            <p:cNvPr id="103439" name="Rectangle 15"/>
            <p:cNvSpPr>
              <a:spLocks noChangeArrowheads="1"/>
            </p:cNvSpPr>
            <p:nvPr/>
          </p:nvSpPr>
          <p:spPr bwMode="auto">
            <a:xfrm>
              <a:off x="6334024" y="6510909"/>
              <a:ext cx="2493818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defTabSz="913759" eaLnBrk="0" hangingPunct="0"/>
              <a:endParaRPr lang="en-US" sz="1600" dirty="0">
                <a:solidFill>
                  <a:srgbClr val="00002F"/>
                </a:solidFill>
                <a:latin typeface="Arial" pitchFamily="37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38535" y="6987906"/>
            <a:ext cx="1287356" cy="349086"/>
          </a:xfrm>
          <a:prstGeom prst="rect">
            <a:avLst/>
          </a:prstGeom>
          <a:solidFill>
            <a:srgbClr val="ECF0F8"/>
          </a:solidFill>
        </p:spPr>
        <p:txBody>
          <a:bodyPr wrap="none" lIns="101823" tIns="50911" rIns="101823" bIns="50911" rtlCol="0">
            <a:spAutoFit/>
          </a:bodyPr>
          <a:lstStyle/>
          <a:p>
            <a:pPr defTabSz="50911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(15, 71, 14)  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67176" y="4872150"/>
            <a:ext cx="4854836" cy="2564841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101633" tIns="50818" rIns="101633" bIns="50818">
            <a:prstTxWarp prst="textNoShape">
              <a:avLst/>
            </a:prstTxWarp>
            <a:spAutoFit/>
          </a:bodyPr>
          <a:lstStyle/>
          <a:p>
            <a:pPr marL="127047" indent="-127047" eaLnBrk="0" hangingPunct="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7" charset="0"/>
              </a:rPr>
              <a:t>Quartet is a smallest unit of phylogenetic information</a:t>
            </a:r>
          </a:p>
          <a:p>
            <a:pPr marL="127047" indent="-127047" eaLnBrk="0" hangingPunct="0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 pitchFamily="37" charset="0"/>
            </a:endParaRPr>
          </a:p>
          <a:p>
            <a:pPr marL="127047" indent="-127047" eaLnBrk="0" hangingPunct="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7" charset="0"/>
              </a:rPr>
              <a:t>Each quartet </a:t>
            </a:r>
            <a:r>
              <a:rPr lang="en-US" sz="2000" dirty="0" smtClean="0">
                <a:solidFill>
                  <a:srgbClr val="000000"/>
                </a:solidFill>
                <a:latin typeface="Arial" pitchFamily="37" charset="0"/>
              </a:rPr>
              <a:t>is associated with only three </a:t>
            </a:r>
            <a:r>
              <a:rPr lang="en-US" sz="2000" dirty="0">
                <a:solidFill>
                  <a:srgbClr val="000000"/>
                </a:solidFill>
                <a:latin typeface="Arial" pitchFamily="37" charset="0"/>
              </a:rPr>
              <a:t>unrooted tree </a:t>
            </a:r>
            <a:r>
              <a:rPr lang="en-US" sz="2000" dirty="0" smtClean="0">
                <a:solidFill>
                  <a:srgbClr val="000000"/>
                </a:solidFill>
                <a:latin typeface="Arial" pitchFamily="37" charset="0"/>
              </a:rPr>
              <a:t>topologies</a:t>
            </a:r>
            <a:br>
              <a:rPr lang="en-US" sz="2000" dirty="0" smtClean="0">
                <a:solidFill>
                  <a:srgbClr val="000000"/>
                </a:solidFill>
                <a:latin typeface="Arial" pitchFamily="37" charset="0"/>
              </a:rPr>
            </a:br>
            <a:endParaRPr lang="en-US" sz="2000" dirty="0" smtClean="0">
              <a:solidFill>
                <a:srgbClr val="000000"/>
              </a:solidFill>
              <a:latin typeface="Arial" pitchFamily="37" charset="0"/>
            </a:endParaRPr>
          </a:p>
          <a:p>
            <a:pPr marL="127047" indent="-127047" eaLnBrk="0" hangingPunct="0"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7" charset="0"/>
              </a:rPr>
              <a:t>Support for different quartet topologies can be summarized for all gene families</a:t>
            </a:r>
            <a:endParaRPr lang="en-US" sz="2000" dirty="0">
              <a:solidFill>
                <a:srgbClr val="000000"/>
              </a:solidFill>
              <a:latin typeface="Arial" pitchFamily="37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2346974" y="1644442"/>
            <a:ext cx="4110673" cy="79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dirty="0">
                <a:solidFill>
                  <a:srgbClr val="000000"/>
                </a:solidFill>
                <a:latin typeface="Arial" charset="0"/>
              </a:rPr>
              <a:t>Total number of gene families containing the species quartet</a:t>
            </a: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2346960" y="2795915"/>
            <a:ext cx="4107180" cy="187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dirty="0">
                <a:solidFill>
                  <a:srgbClr val="000000"/>
                </a:solidFill>
                <a:latin typeface="Arial" charset="0"/>
              </a:rPr>
              <a:t>Number of gene families supporting the same topology as the plurality </a:t>
            </a:r>
            <a:br>
              <a:rPr lang="en-US" sz="2200" dirty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Arial" charset="0"/>
              </a:rPr>
              <a:t>(colored according to bootstrap support level)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2346960" y="5386705"/>
            <a:ext cx="4191000" cy="114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dirty="0">
                <a:solidFill>
                  <a:srgbClr val="000000"/>
                </a:solidFill>
                <a:latin typeface="Arial" charset="0"/>
              </a:rPr>
              <a:t>Number of gene families supporting one of the two alternative quartet topologies</a:t>
            </a: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6384290" y="1874732"/>
            <a:ext cx="7543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747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34" y="3799840"/>
            <a:ext cx="13742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4792" name="Line 8"/>
          <p:cNvSpPr>
            <a:spLocks noChangeShapeType="1"/>
          </p:cNvSpPr>
          <p:nvPr/>
        </p:nvSpPr>
        <p:spPr bwMode="auto">
          <a:xfrm>
            <a:off x="6370320" y="5991225"/>
            <a:ext cx="7543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>
            <a:off x="6370320" y="3054985"/>
            <a:ext cx="7543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lIns="101739" tIns="50871" rIns="101739" bIns="5087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794" name="Rectangle 10"/>
          <p:cNvSpPr>
            <a:spLocks noChangeArrowheads="1"/>
          </p:cNvSpPr>
          <p:nvPr/>
        </p:nvSpPr>
        <p:spPr bwMode="auto">
          <a:xfrm>
            <a:off x="167640" y="313064"/>
            <a:ext cx="9890760" cy="134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Illustration of one component of a quartet spectral analyses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Summary of phylogenetic information for one genome quartet for all gene families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  </a:t>
            </a:r>
            <a:endParaRPr lang="en-US" sz="27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4795" name="Rectangle 11"/>
          <p:cNvSpPr>
            <a:spLocks noChangeArrowheads="1"/>
          </p:cNvSpPr>
          <p:nvPr/>
        </p:nvSpPr>
        <p:spPr bwMode="auto">
          <a:xfrm>
            <a:off x="9719629" y="241093"/>
            <a:ext cx="205754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7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339" y="1302597"/>
            <a:ext cx="3337810" cy="645541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ata 27"/>
          <p:cNvSpPr/>
          <p:nvPr/>
        </p:nvSpPr>
        <p:spPr bwMode="auto">
          <a:xfrm>
            <a:off x="593726" y="577905"/>
            <a:ext cx="3416224" cy="1208167"/>
          </a:xfrm>
          <a:prstGeom prst="flowChartInputOutpu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101633" tIns="50818" rIns="101633" bIns="50818" anchor="ctr">
            <a:prstTxWarp prst="textNoShape">
              <a:avLst/>
            </a:prstTxWarp>
          </a:bodyPr>
          <a:lstStyle/>
          <a:p>
            <a:pPr algn="ctr" defTabSz="1016326" eaLnBrk="0" hangingPunct="0"/>
            <a:endParaRPr lang="en-US" sz="1800" dirty="0">
              <a:solidFill>
                <a:srgbClr val="00001E"/>
              </a:solidFill>
              <a:latin typeface="Times New Roman" pitchFamily="45" charset="0"/>
            </a:endParaRPr>
          </a:p>
        </p:txBody>
      </p:sp>
      <p:sp>
        <p:nvSpPr>
          <p:cNvPr id="293890" name="Text Box 2"/>
          <p:cNvSpPr txBox="1">
            <a:spLocks noChangeArrowheads="1"/>
          </p:cNvSpPr>
          <p:nvPr/>
        </p:nvSpPr>
        <p:spPr bwMode="auto">
          <a:xfrm rot="-5400000">
            <a:off x="-3457130" y="3651734"/>
            <a:ext cx="7665150" cy="44010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633" tIns="50818" rIns="101633" bIns="5081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b="1" dirty="0">
                <a:solidFill>
                  <a:srgbClr val="800000"/>
                </a:solidFill>
                <a:latin typeface="Arial" pitchFamily="37" charset="0"/>
              </a:rPr>
              <a:t>QUARTET DECOMPOSITION ANALYSES: DATA FLOW</a:t>
            </a: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1072083" y="577905"/>
            <a:ext cx="2736765" cy="120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33" tIns="50818" rIns="101633" bIns="508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N completely sequenced genomes</a:t>
            </a:r>
          </a:p>
          <a:p>
            <a:pPr algn="ctr" eaLnBrk="0" hangingPunct="0"/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(</a:t>
            </a:r>
            <a:r>
              <a:rPr lang="en-US" sz="1800" dirty="0" err="1">
                <a:solidFill>
                  <a:srgbClr val="00001E"/>
                </a:solidFill>
                <a:latin typeface="Times New Roman" pitchFamily="45" charset="0"/>
              </a:rPr>
              <a:t>a.a</a:t>
            </a:r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. sequences)</a:t>
            </a: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794550" y="2350390"/>
            <a:ext cx="2032815" cy="2658726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101633" tIns="50818" rIns="101633" bIns="508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Detect </a:t>
            </a:r>
            <a:r>
              <a:rPr lang="en-US" sz="1800" dirty="0" smtClean="0">
                <a:solidFill>
                  <a:srgbClr val="00001E"/>
                </a:solidFill>
                <a:latin typeface="Times New Roman" pitchFamily="45" charset="0"/>
              </a:rPr>
              <a:t>gene families </a:t>
            </a:r>
          </a:p>
          <a:p>
            <a:pPr algn="ctr" eaLnBrk="0" hangingPunct="0"/>
            <a:endParaRPr lang="en-US" sz="1800" dirty="0" smtClean="0">
              <a:solidFill>
                <a:srgbClr val="00001E"/>
              </a:solidFill>
              <a:latin typeface="Times New Roman" pitchFamily="45" charset="0"/>
            </a:endParaRPr>
          </a:p>
          <a:p>
            <a:pPr algn="ctr" eaLnBrk="0" hangingPunct="0"/>
            <a:r>
              <a:rPr lang="en-US" sz="1800" dirty="0" smtClean="0">
                <a:solidFill>
                  <a:srgbClr val="00001E"/>
                </a:solidFill>
                <a:latin typeface="Times New Roman" pitchFamily="45" charset="0"/>
              </a:rPr>
              <a:t>Families </a:t>
            </a:r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with missing data are considered</a:t>
            </a:r>
          </a:p>
        </p:txBody>
      </p:sp>
      <p:sp>
        <p:nvSpPr>
          <p:cNvPr id="293894" name="AutoShape 6"/>
          <p:cNvSpPr>
            <a:spLocks noChangeArrowheads="1"/>
          </p:cNvSpPr>
          <p:nvPr/>
        </p:nvSpPr>
        <p:spPr bwMode="auto">
          <a:xfrm>
            <a:off x="1810957" y="1947031"/>
            <a:ext cx="312458" cy="321926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101633" tIns="50818" rIns="101633" bIns="50818" anchor="ctr">
            <a:prstTxWarp prst="textNoShape">
              <a:avLst/>
            </a:prstTxWarp>
          </a:bodyPr>
          <a:lstStyle/>
          <a:p>
            <a:pPr eaLnBrk="0" hangingPunct="0"/>
            <a:endParaRPr lang="en-US" sz="2700" dirty="0">
              <a:solidFill>
                <a:srgbClr val="000080"/>
              </a:solidFill>
              <a:latin typeface="Arial" pitchFamily="37" charset="0"/>
            </a:endParaRP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4312478" y="462387"/>
            <a:ext cx="5473531" cy="6993360"/>
          </a:xfrm>
          <a:prstGeom prst="rect">
            <a:avLst/>
          </a:prstGeom>
          <a:gradFill flip="none" rotWithShape="1">
            <a:gsLst>
              <a:gs pos="91000">
                <a:srgbClr val="99FF99"/>
              </a:gs>
              <a:gs pos="2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101633" tIns="50818" rIns="101633" bIns="50818" anchor="ctr">
            <a:prstTxWarp prst="textNoShape">
              <a:avLst/>
            </a:prstTxWarp>
          </a:bodyPr>
          <a:lstStyle/>
          <a:p>
            <a:pPr eaLnBrk="0" hangingPunct="0"/>
            <a:endParaRPr lang="en-US" sz="2700" dirty="0">
              <a:solidFill>
                <a:srgbClr val="000080"/>
              </a:solidFill>
              <a:latin typeface="Arial" pitchFamily="37" charset="0"/>
            </a:endParaRP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5251673" y="577902"/>
            <a:ext cx="1953782" cy="1289596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101633" tIns="50818" rIns="101633" bIns="508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Generate Alignment</a:t>
            </a:r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4939209" y="2350388"/>
            <a:ext cx="2266240" cy="18520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36000"/>
                </a:srgbClr>
              </a:gs>
              <a:gs pos="0">
                <a:srgbClr val="FFFFFF">
                  <a:alpha val="3200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101633" tIns="50818" rIns="101633" bIns="508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Calculate shape parameter for Gamma distribution</a:t>
            </a:r>
          </a:p>
        </p:txBody>
      </p:sp>
      <p:sp>
        <p:nvSpPr>
          <p:cNvPr id="293898" name="Rectangle 10"/>
          <p:cNvSpPr>
            <a:spLocks noChangeArrowheads="1"/>
          </p:cNvSpPr>
          <p:nvPr/>
        </p:nvSpPr>
        <p:spPr bwMode="auto">
          <a:xfrm>
            <a:off x="7596941" y="577902"/>
            <a:ext cx="2012597" cy="1289596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36000"/>
                </a:srgbClr>
              </a:gs>
              <a:gs pos="0">
                <a:srgbClr val="FFFFFF">
                  <a:alpha val="3200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101633" tIns="50818" rIns="101633" bIns="508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Generate 100 bootstrap samples</a:t>
            </a:r>
          </a:p>
        </p:txBody>
      </p:sp>
      <p:sp>
        <p:nvSpPr>
          <p:cNvPr id="293899" name="Rectangle 11"/>
          <p:cNvSpPr>
            <a:spLocks noChangeArrowheads="1"/>
          </p:cNvSpPr>
          <p:nvPr/>
        </p:nvSpPr>
        <p:spPr bwMode="auto">
          <a:xfrm>
            <a:off x="7596948" y="2350385"/>
            <a:ext cx="2042006" cy="1611522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36000"/>
                </a:srgbClr>
              </a:gs>
              <a:gs pos="0">
                <a:srgbClr val="FFFFFF">
                  <a:alpha val="3200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101633" tIns="50818" rIns="101633" bIns="508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Create distance matrix for each boot. sample</a:t>
            </a:r>
          </a:p>
        </p:txBody>
      </p:sp>
      <p:sp>
        <p:nvSpPr>
          <p:cNvPr id="293900" name="Rectangle 12"/>
          <p:cNvSpPr>
            <a:spLocks noChangeArrowheads="1"/>
          </p:cNvSpPr>
          <p:nvPr/>
        </p:nvSpPr>
        <p:spPr bwMode="auto">
          <a:xfrm>
            <a:off x="7635538" y="4526224"/>
            <a:ext cx="1972161" cy="643851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101633" tIns="50818" rIns="101633" bIns="508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1E"/>
                </a:solidFill>
                <a:latin typeface="Times New Roman" pitchFamily="45" charset="0"/>
              </a:rPr>
              <a:t>Trees</a:t>
            </a:r>
            <a:endParaRPr lang="en-US" sz="1800" dirty="0">
              <a:solidFill>
                <a:srgbClr val="00001E"/>
              </a:solidFill>
              <a:latin typeface="Times New Roman" pitchFamily="45" charset="0"/>
            </a:endParaRPr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5016405" y="4344431"/>
            <a:ext cx="1955620" cy="1289596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36000"/>
                </a:srgbClr>
              </a:gs>
              <a:gs pos="0">
                <a:srgbClr val="FFFFFF">
                  <a:alpha val="3200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101633" tIns="50818" rIns="101633" bIns="508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Generate list of possible embedded quartets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7517931" y="5692731"/>
            <a:ext cx="2111849" cy="1692950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101633" tIns="50818" rIns="101633" bIns="508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00001E"/>
                </a:solidFill>
                <a:latin typeface="Times New Roman" pitchFamily="45" charset="0"/>
              </a:rPr>
              <a:t>Evaluate support for </a:t>
            </a:r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each possible embedded quartet</a:t>
            </a:r>
          </a:p>
        </p:txBody>
      </p:sp>
      <p:sp>
        <p:nvSpPr>
          <p:cNvPr id="293903" name="AutoShape 15"/>
          <p:cNvSpPr>
            <a:spLocks noChangeArrowheads="1"/>
          </p:cNvSpPr>
          <p:nvPr/>
        </p:nvSpPr>
        <p:spPr bwMode="auto">
          <a:xfrm>
            <a:off x="5876590" y="1947031"/>
            <a:ext cx="312458" cy="321926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101633" tIns="50818" rIns="101633" bIns="50818" anchor="ctr">
            <a:prstTxWarp prst="textNoShape">
              <a:avLst/>
            </a:prstTxWarp>
          </a:bodyPr>
          <a:lstStyle/>
          <a:p>
            <a:pPr eaLnBrk="0" hangingPunct="0"/>
            <a:endParaRPr lang="en-US" sz="2700" dirty="0">
              <a:solidFill>
                <a:srgbClr val="000080"/>
              </a:solidFill>
              <a:latin typeface="Arial" pitchFamily="37" charset="0"/>
            </a:endParaRPr>
          </a:p>
        </p:txBody>
      </p:sp>
      <p:sp>
        <p:nvSpPr>
          <p:cNvPr id="293904" name="AutoShape 16"/>
          <p:cNvSpPr>
            <a:spLocks noChangeArrowheads="1"/>
          </p:cNvSpPr>
          <p:nvPr/>
        </p:nvSpPr>
        <p:spPr bwMode="auto">
          <a:xfrm rot="16200000">
            <a:off x="7277906" y="1067417"/>
            <a:ext cx="323819" cy="312458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101633" tIns="50818" rIns="101633" bIns="50818" anchor="ctr">
            <a:prstTxWarp prst="textNoShape">
              <a:avLst/>
            </a:prstTxWarp>
          </a:bodyPr>
          <a:lstStyle/>
          <a:p>
            <a:pPr eaLnBrk="0" hangingPunct="0"/>
            <a:endParaRPr lang="en-US" sz="2700" dirty="0">
              <a:solidFill>
                <a:srgbClr val="000080"/>
              </a:solidFill>
              <a:latin typeface="Arial" pitchFamily="37" charset="0"/>
            </a:endParaRPr>
          </a:p>
        </p:txBody>
      </p:sp>
      <p:sp>
        <p:nvSpPr>
          <p:cNvPr id="293905" name="AutoShape 17"/>
          <p:cNvSpPr>
            <a:spLocks noChangeArrowheads="1"/>
          </p:cNvSpPr>
          <p:nvPr/>
        </p:nvSpPr>
        <p:spPr bwMode="auto">
          <a:xfrm>
            <a:off x="8339490" y="1947031"/>
            <a:ext cx="312458" cy="321926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101633" tIns="50818" rIns="101633" bIns="50818" anchor="ctr">
            <a:prstTxWarp prst="textNoShape">
              <a:avLst/>
            </a:prstTxWarp>
          </a:bodyPr>
          <a:lstStyle/>
          <a:p>
            <a:pPr eaLnBrk="0" hangingPunct="0"/>
            <a:endParaRPr lang="en-US" sz="2700" dirty="0">
              <a:solidFill>
                <a:srgbClr val="000080"/>
              </a:solidFill>
              <a:latin typeface="Arial" pitchFamily="37" charset="0"/>
            </a:endParaRPr>
          </a:p>
        </p:txBody>
      </p:sp>
      <p:sp>
        <p:nvSpPr>
          <p:cNvPr id="293906" name="AutoShape 18"/>
          <p:cNvSpPr>
            <a:spLocks noChangeArrowheads="1"/>
          </p:cNvSpPr>
          <p:nvPr/>
        </p:nvSpPr>
        <p:spPr bwMode="auto">
          <a:xfrm rot="16200000">
            <a:off x="7279748" y="3080402"/>
            <a:ext cx="321926" cy="312458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101633" tIns="50818" rIns="101633" bIns="50818" anchor="ctr">
            <a:prstTxWarp prst="textNoShape">
              <a:avLst/>
            </a:prstTxWarp>
          </a:bodyPr>
          <a:lstStyle/>
          <a:p>
            <a:pPr eaLnBrk="0" hangingPunct="0"/>
            <a:endParaRPr lang="en-US" sz="2700" dirty="0">
              <a:solidFill>
                <a:srgbClr val="000080"/>
              </a:solidFill>
              <a:latin typeface="Arial" pitchFamily="37" charset="0"/>
            </a:endParaRPr>
          </a:p>
        </p:txBody>
      </p:sp>
      <p:sp>
        <p:nvSpPr>
          <p:cNvPr id="293907" name="AutoShape 19"/>
          <p:cNvSpPr>
            <a:spLocks noChangeArrowheads="1"/>
          </p:cNvSpPr>
          <p:nvPr/>
        </p:nvSpPr>
        <p:spPr bwMode="auto">
          <a:xfrm>
            <a:off x="8339490" y="4041466"/>
            <a:ext cx="312458" cy="323819"/>
          </a:xfrm>
          <a:prstGeom prst="downArrow">
            <a:avLst>
              <a:gd name="adj1" fmla="val 35935"/>
              <a:gd name="adj2" fmla="val 6161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101633" tIns="50818" rIns="101633" bIns="50818" anchor="ctr">
            <a:prstTxWarp prst="textNoShape">
              <a:avLst/>
            </a:prstTxWarp>
          </a:bodyPr>
          <a:lstStyle/>
          <a:p>
            <a:pPr eaLnBrk="0" hangingPunct="0"/>
            <a:endParaRPr lang="en-US" sz="2700" dirty="0">
              <a:solidFill>
                <a:srgbClr val="000080"/>
              </a:solidFill>
              <a:latin typeface="Arial" pitchFamily="37" charset="0"/>
            </a:endParaRPr>
          </a:p>
        </p:txBody>
      </p:sp>
      <p:sp>
        <p:nvSpPr>
          <p:cNvPr id="293908" name="AutoShape 20"/>
          <p:cNvSpPr>
            <a:spLocks noChangeArrowheads="1"/>
          </p:cNvSpPr>
          <p:nvPr/>
        </p:nvSpPr>
        <p:spPr bwMode="auto">
          <a:xfrm>
            <a:off x="8339490" y="5249634"/>
            <a:ext cx="312458" cy="323819"/>
          </a:xfrm>
          <a:prstGeom prst="downArrow">
            <a:avLst>
              <a:gd name="adj1" fmla="val 35935"/>
              <a:gd name="adj2" fmla="val 6161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101633" tIns="50818" rIns="101633" bIns="50818" anchor="ctr">
            <a:prstTxWarp prst="textNoShape">
              <a:avLst/>
            </a:prstTxWarp>
          </a:bodyPr>
          <a:lstStyle/>
          <a:p>
            <a:pPr eaLnBrk="0" hangingPunct="0"/>
            <a:endParaRPr lang="en-US" sz="2700" dirty="0">
              <a:solidFill>
                <a:srgbClr val="000080"/>
              </a:solidFill>
              <a:latin typeface="Arial" pitchFamily="37" charset="0"/>
            </a:endParaRPr>
          </a:p>
        </p:txBody>
      </p:sp>
      <p:sp>
        <p:nvSpPr>
          <p:cNvPr id="293909" name="AutoShape 21"/>
          <p:cNvSpPr>
            <a:spLocks noChangeArrowheads="1"/>
          </p:cNvSpPr>
          <p:nvPr/>
        </p:nvSpPr>
        <p:spPr bwMode="auto">
          <a:xfrm rot="18000000">
            <a:off x="7200714" y="5018579"/>
            <a:ext cx="321926" cy="624917"/>
          </a:xfrm>
          <a:prstGeom prst="downArrow">
            <a:avLst>
              <a:gd name="adj1" fmla="val 34380"/>
              <a:gd name="adj2" fmla="val 50009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101633" tIns="50818" rIns="101633" bIns="50818" anchor="ctr">
            <a:prstTxWarp prst="textNoShape">
              <a:avLst/>
            </a:prstTxWarp>
          </a:bodyPr>
          <a:lstStyle/>
          <a:p>
            <a:pPr eaLnBrk="0" hangingPunct="0"/>
            <a:endParaRPr lang="en-US" sz="2700" dirty="0">
              <a:solidFill>
                <a:srgbClr val="000080"/>
              </a:solidFill>
              <a:latin typeface="Arial" pitchFamily="37" charset="0"/>
            </a:endParaRPr>
          </a:p>
        </p:txBody>
      </p:sp>
      <p:sp>
        <p:nvSpPr>
          <p:cNvPr id="293910" name="Text Box 22"/>
          <p:cNvSpPr txBox="1">
            <a:spLocks noChangeArrowheads="1"/>
          </p:cNvSpPr>
          <p:nvPr/>
        </p:nvSpPr>
        <p:spPr bwMode="auto">
          <a:xfrm rot="16200000">
            <a:off x="3081329" y="3011799"/>
            <a:ext cx="3026536" cy="37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633" tIns="50818" rIns="101633" bIns="5081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1E"/>
                </a:solidFill>
                <a:latin typeface="Arial" pitchFamily="37" charset="0"/>
              </a:rPr>
              <a:t>FOR EACH </a:t>
            </a:r>
            <a:r>
              <a:rPr lang="en-US" sz="1800" b="1" dirty="0" smtClean="0">
                <a:solidFill>
                  <a:srgbClr val="00001E"/>
                </a:solidFill>
                <a:latin typeface="Arial" pitchFamily="37" charset="0"/>
              </a:rPr>
              <a:t>GENE FAMILY</a:t>
            </a:r>
            <a:endParaRPr lang="en-US" sz="1800" b="1" dirty="0">
              <a:solidFill>
                <a:srgbClr val="00001E"/>
              </a:solidFill>
              <a:latin typeface="Arial" pitchFamily="37" charset="0"/>
            </a:endParaRPr>
          </a:p>
        </p:txBody>
      </p:sp>
      <p:sp>
        <p:nvSpPr>
          <p:cNvPr id="293911" name="AutoShape 23"/>
          <p:cNvSpPr>
            <a:spLocks noChangeArrowheads="1"/>
          </p:cNvSpPr>
          <p:nvPr/>
        </p:nvSpPr>
        <p:spPr bwMode="auto">
          <a:xfrm rot="5400000">
            <a:off x="3962175" y="5866025"/>
            <a:ext cx="323819" cy="1187341"/>
          </a:xfrm>
          <a:prstGeom prst="downArrow">
            <a:avLst>
              <a:gd name="adj1" fmla="val 32296"/>
              <a:gd name="adj2" fmla="val 67895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101633" tIns="50818" rIns="101633" bIns="50818" anchor="ctr">
            <a:prstTxWarp prst="textNoShape">
              <a:avLst/>
            </a:prstTxWarp>
          </a:bodyPr>
          <a:lstStyle/>
          <a:p>
            <a:pPr eaLnBrk="0" hangingPunct="0"/>
            <a:endParaRPr lang="en-US" sz="2700" dirty="0">
              <a:solidFill>
                <a:srgbClr val="000080"/>
              </a:solidFill>
              <a:latin typeface="Arial" pitchFamily="37" charset="0"/>
            </a:endParaRPr>
          </a:p>
        </p:txBody>
      </p:sp>
      <p:sp>
        <p:nvSpPr>
          <p:cNvPr id="293912" name="Rectangle 24"/>
          <p:cNvSpPr>
            <a:spLocks noChangeArrowheads="1"/>
          </p:cNvSpPr>
          <p:nvPr/>
        </p:nvSpPr>
        <p:spPr bwMode="auto">
          <a:xfrm>
            <a:off x="794544" y="5734391"/>
            <a:ext cx="2573184" cy="1530093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101633" tIns="50818" rIns="101633" bIns="508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Visualize </a:t>
            </a:r>
            <a:r>
              <a:rPr lang="en-US" sz="1800" dirty="0" smtClean="0">
                <a:solidFill>
                  <a:srgbClr val="00001E"/>
                </a:solidFill>
                <a:latin typeface="Times New Roman" pitchFamily="45" charset="0"/>
              </a:rPr>
              <a:t>support for </a:t>
            </a:r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embedded quartets</a:t>
            </a:r>
          </a:p>
        </p:txBody>
      </p:sp>
      <p:sp>
        <p:nvSpPr>
          <p:cNvPr id="293913" name="AutoShape 25"/>
          <p:cNvSpPr>
            <a:spLocks noChangeArrowheads="1"/>
          </p:cNvSpPr>
          <p:nvPr/>
        </p:nvSpPr>
        <p:spPr bwMode="auto">
          <a:xfrm rot="16200000">
            <a:off x="3405264" y="2553678"/>
            <a:ext cx="323819" cy="1293944"/>
          </a:xfrm>
          <a:prstGeom prst="downArrow">
            <a:avLst>
              <a:gd name="adj1" fmla="val 36463"/>
              <a:gd name="adj2" fmla="val 80795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101633" tIns="50818" rIns="101633" bIns="50818" anchor="ctr">
            <a:prstTxWarp prst="textNoShape">
              <a:avLst/>
            </a:prstTxWarp>
          </a:bodyPr>
          <a:lstStyle/>
          <a:p>
            <a:pPr eaLnBrk="0" hangingPunct="0"/>
            <a:endParaRPr lang="en-US" sz="2700" dirty="0">
              <a:solidFill>
                <a:srgbClr val="000080"/>
              </a:solidFill>
              <a:latin typeface="Arial" pitchFamily="37" charset="0"/>
            </a:endParaRP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4797684" y="6042768"/>
            <a:ext cx="2372843" cy="904955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101633" tIns="50818" rIns="101633" bIns="508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>
                <a:solidFill>
                  <a:srgbClr val="00001E"/>
                </a:solidFill>
                <a:latin typeface="Times New Roman" pitchFamily="45" charset="0"/>
              </a:rPr>
              <a:t>Exclude quartets that </a:t>
            </a:r>
            <a:r>
              <a:rPr lang="en-US" sz="1800" dirty="0" smtClean="0">
                <a:solidFill>
                  <a:srgbClr val="00001E"/>
                </a:solidFill>
                <a:latin typeface="Times New Roman" pitchFamily="45" charset="0"/>
              </a:rPr>
              <a:t>can be results of artifacts</a:t>
            </a:r>
            <a:endParaRPr lang="en-US" sz="1800" dirty="0">
              <a:solidFill>
                <a:srgbClr val="00001E"/>
              </a:solidFill>
              <a:latin typeface="Times New Roman" pitchFamily="45" charset="0"/>
            </a:endParaRPr>
          </a:p>
        </p:txBody>
      </p:sp>
      <p:sp>
        <p:nvSpPr>
          <p:cNvPr id="293915" name="AutoShape 27"/>
          <p:cNvSpPr>
            <a:spLocks noChangeArrowheads="1"/>
          </p:cNvSpPr>
          <p:nvPr/>
        </p:nvSpPr>
        <p:spPr bwMode="auto">
          <a:xfrm rot="5400000">
            <a:off x="7174983" y="6346050"/>
            <a:ext cx="321926" cy="249966"/>
          </a:xfrm>
          <a:prstGeom prst="downArrow">
            <a:avLst>
              <a:gd name="adj1" fmla="val 39593"/>
              <a:gd name="adj2" fmla="val 64287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101633" tIns="50818" rIns="101633" bIns="50818" anchor="ctr">
            <a:prstTxWarp prst="textNoShape">
              <a:avLst/>
            </a:prstTxWarp>
          </a:bodyPr>
          <a:lstStyle/>
          <a:p>
            <a:pPr eaLnBrk="0" hangingPunct="0"/>
            <a:endParaRPr lang="en-US" sz="2700" dirty="0">
              <a:solidFill>
                <a:srgbClr val="000080"/>
              </a:solidFill>
              <a:latin typeface="Arial" pitchFamily="37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814988" y="157598"/>
            <a:ext cx="8560359" cy="51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633" tIns="50818" rIns="101633" bIns="5081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700" b="1" dirty="0" smtClean="0">
                <a:solidFill>
                  <a:srgbClr val="800000"/>
                </a:solidFill>
                <a:latin typeface="Arial" pitchFamily="37" charset="0"/>
              </a:rPr>
              <a:t>Other POSITIVE </a:t>
            </a:r>
            <a:r>
              <a:rPr lang="en-US" sz="2700" b="1" dirty="0">
                <a:solidFill>
                  <a:srgbClr val="800000"/>
                </a:solidFill>
                <a:latin typeface="Arial" pitchFamily="37" charset="0"/>
              </a:rPr>
              <a:t>THOUGHTS ABOUT THE METHOD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39723" y="692697"/>
            <a:ext cx="9754553" cy="6868326"/>
          </a:xfrm>
          <a:prstGeom prst="rect">
            <a:avLst/>
          </a:prstGeom>
          <a:solidFill>
            <a:srgbClr val="00002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101633" tIns="50818" rIns="101633" bIns="50818">
            <a:prstTxWarp prst="textNoShape">
              <a:avLst/>
            </a:prstTxWarp>
            <a:spAutoFit/>
          </a:bodyPr>
          <a:lstStyle/>
          <a:p>
            <a:pPr marL="508167" indent="-508167" eaLnBrk="0" hangingPunct="0">
              <a:lnSpc>
                <a:spcPct val="110000"/>
              </a:lnSpc>
              <a:spcBef>
                <a:spcPct val="50000"/>
              </a:spcBef>
              <a:buFont typeface="Arial" pitchFamily="37" charset="0"/>
              <a:buAutoNum type="arabicPeriod"/>
            </a:pPr>
            <a:r>
              <a:rPr lang="en-US" sz="2700" dirty="0">
                <a:solidFill>
                  <a:srgbClr val="66FF33"/>
                </a:solidFill>
                <a:latin typeface="Arial" pitchFamily="37" charset="0"/>
                <a:ea typeface="Times New Roman" pitchFamily="37" charset="0"/>
                <a:cs typeface="Times New Roman" pitchFamily="37" charset="0"/>
              </a:rPr>
              <a:t>No assumption that all genes in a genome have the same phylogenetic history.</a:t>
            </a:r>
            <a:endParaRPr lang="en-US" sz="2700" dirty="0">
              <a:solidFill>
                <a:srgbClr val="66FFCC"/>
              </a:solidFill>
              <a:latin typeface="Arial" pitchFamily="37" charset="0"/>
              <a:ea typeface="Times New Roman" pitchFamily="37" charset="0"/>
              <a:cs typeface="Times New Roman" pitchFamily="37" charset="0"/>
            </a:endParaRPr>
          </a:p>
          <a:p>
            <a:pPr marL="508167" indent="-508167" eaLnBrk="0" hangingPunct="0">
              <a:lnSpc>
                <a:spcPct val="110000"/>
              </a:lnSpc>
              <a:spcBef>
                <a:spcPct val="50000"/>
              </a:spcBef>
              <a:buFont typeface="Arial" pitchFamily="37" charset="0"/>
              <a:buAutoNum type="arabicPeriod"/>
            </a:pPr>
            <a:r>
              <a:rPr lang="en-US" sz="2700" dirty="0">
                <a:solidFill>
                  <a:srgbClr val="66FFCC"/>
                </a:solidFill>
                <a:latin typeface="Arial" pitchFamily="37" charset="0"/>
                <a:ea typeface="Times New Roman" pitchFamily="37" charset="0"/>
                <a:cs typeface="Times New Roman" pitchFamily="37" charset="0"/>
              </a:rPr>
              <a:t>The total number of quartets is much smaller than number of tree topologies, which makes it possible to evaluate all quartets.</a:t>
            </a:r>
            <a:r>
              <a:rPr lang="en-US" sz="2700" dirty="0">
                <a:solidFill>
                  <a:srgbClr val="000080"/>
                </a:solidFill>
                <a:latin typeface="Arial" pitchFamily="37" charset="0"/>
                <a:ea typeface="Times New Roman" pitchFamily="37" charset="0"/>
                <a:cs typeface="Times New Roman" pitchFamily="37" charset="0"/>
              </a:rPr>
              <a:t> </a:t>
            </a:r>
          </a:p>
          <a:p>
            <a:pPr marL="508167" indent="-508167" eaLnBrk="0" hangingPunct="0">
              <a:lnSpc>
                <a:spcPct val="110000"/>
              </a:lnSpc>
              <a:spcBef>
                <a:spcPct val="50000"/>
              </a:spcBef>
              <a:buFont typeface="Arial" pitchFamily="37" charset="0"/>
              <a:buAutoNum type="arabicPeriod"/>
            </a:pPr>
            <a:r>
              <a:rPr lang="en-US" sz="2700" dirty="0">
                <a:solidFill>
                  <a:srgbClr val="FFFFFF"/>
                </a:solidFill>
                <a:latin typeface="Arial" pitchFamily="37" charset="0"/>
                <a:ea typeface="Times New Roman" pitchFamily="37" charset="0"/>
                <a:cs typeface="Times New Roman" pitchFamily="37" charset="0"/>
              </a:rPr>
              <a:t>Gene families present only in few analyzed genomes can be included in the analyses</a:t>
            </a:r>
          </a:p>
          <a:p>
            <a:pPr marL="508167" indent="-508167" eaLnBrk="0" hangingPunct="0">
              <a:lnSpc>
                <a:spcPct val="110000"/>
              </a:lnSpc>
              <a:spcBef>
                <a:spcPct val="50000"/>
              </a:spcBef>
              <a:buFont typeface="Arial" pitchFamily="37" charset="0"/>
              <a:buAutoNum type="arabicPeriod"/>
            </a:pPr>
            <a:r>
              <a:rPr lang="en-US" sz="2700" dirty="0">
                <a:solidFill>
                  <a:srgbClr val="FF9900"/>
                </a:solidFill>
                <a:latin typeface="Arial" pitchFamily="37" charset="0"/>
                <a:ea typeface="Times New Roman" pitchFamily="37" charset="0"/>
                <a:cs typeface="Times New Roman" pitchFamily="37" charset="0"/>
              </a:rPr>
              <a:t>Phylogenetic signal can be divided into </a:t>
            </a:r>
            <a:r>
              <a:rPr lang="en-US" sz="2700" dirty="0" smtClean="0">
                <a:solidFill>
                  <a:srgbClr val="FF9900"/>
                </a:solidFill>
                <a:latin typeface="Arial" pitchFamily="37" charset="0"/>
                <a:ea typeface="Times New Roman" pitchFamily="37" charset="0"/>
                <a:cs typeface="Times New Roman" pitchFamily="37" charset="0"/>
              </a:rPr>
              <a:t>consensus supported by the plurality of gene families and </a:t>
            </a:r>
            <a:r>
              <a:rPr lang="en-US" sz="2700" dirty="0">
                <a:solidFill>
                  <a:srgbClr val="FF9900"/>
                </a:solidFill>
                <a:latin typeface="Arial" pitchFamily="37" charset="0"/>
                <a:ea typeface="Times New Roman" pitchFamily="37" charset="0"/>
                <a:cs typeface="Times New Roman" pitchFamily="37" charset="0"/>
              </a:rPr>
              <a:t>the conflicting signal. </a:t>
            </a:r>
          </a:p>
          <a:p>
            <a:pPr marL="508167" indent="-508167" eaLnBrk="0" hangingPunct="0">
              <a:lnSpc>
                <a:spcPct val="110000"/>
              </a:lnSpc>
              <a:spcBef>
                <a:spcPct val="50000"/>
              </a:spcBef>
              <a:buFont typeface="Arial" pitchFamily="37" charset="0"/>
              <a:buAutoNum type="arabicPeriod"/>
            </a:pPr>
            <a:r>
              <a:rPr lang="en-US" sz="2700" dirty="0">
                <a:solidFill>
                  <a:srgbClr val="FF99FF"/>
                </a:solidFill>
                <a:latin typeface="Arial" pitchFamily="37" charset="0"/>
                <a:ea typeface="Times New Roman" pitchFamily="37" charset="0"/>
                <a:cs typeface="Times New Roman" pitchFamily="37" charset="0"/>
              </a:rPr>
              <a:t>Allows us to partition analyzed genomes according to some scenario (e.g., grouping by ecology) and retrieve gene families that support or conflict it.</a:t>
            </a:r>
            <a:endParaRPr lang="en-US" sz="2700" dirty="0">
              <a:solidFill>
                <a:srgbClr val="000080"/>
              </a:solidFill>
              <a:latin typeface="Arial" pitchFamily="37" charset="0"/>
              <a:ea typeface="Times New Roman" pitchFamily="37" charset="0"/>
              <a:cs typeface="Times New Roman" pitchFamily="37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4" y="112144"/>
            <a:ext cx="9372600" cy="6616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94043"/>
            <a:ext cx="10058400" cy="9232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91328" tIns="45662" rIns="91328" bIns="45662">
            <a:spAutoFit/>
          </a:bodyPr>
          <a:lstStyle/>
          <a:p>
            <a:r>
              <a:rPr lang="en-US" sz="1800" dirty="0" smtClean="0">
                <a:solidFill>
                  <a:srgbClr val="000080"/>
                </a:solidFill>
                <a:latin typeface="Times New Roman"/>
                <a:cs typeface="Times New Roman"/>
              </a:rPr>
              <a:t>Quartet decomposition analysis of 19 </a:t>
            </a:r>
            <a:r>
              <a:rPr lang="en-US" sz="1800" i="1" dirty="0" smtClean="0">
                <a:solidFill>
                  <a:srgbClr val="000080"/>
                </a:solidFill>
                <a:latin typeface="Times New Roman"/>
                <a:cs typeface="Times New Roman"/>
              </a:rPr>
              <a:t>Prochlorococcus </a:t>
            </a:r>
            <a:r>
              <a:rPr lang="en-US" sz="1800" dirty="0" smtClean="0">
                <a:solidFill>
                  <a:srgbClr val="000080"/>
                </a:solidFill>
                <a:latin typeface="Times New Roman"/>
                <a:cs typeface="Times New Roman"/>
              </a:rPr>
              <a:t>and marine </a:t>
            </a:r>
            <a:r>
              <a:rPr lang="en-US" sz="1800" i="1" dirty="0" smtClean="0">
                <a:solidFill>
                  <a:srgbClr val="000080"/>
                </a:solidFill>
                <a:latin typeface="Times New Roman"/>
                <a:cs typeface="Times New Roman"/>
              </a:rPr>
              <a:t>Synechococcus </a:t>
            </a:r>
            <a:r>
              <a:rPr lang="en-US" sz="1800" dirty="0" smtClean="0">
                <a:solidFill>
                  <a:srgbClr val="000080"/>
                </a:solidFill>
                <a:latin typeface="Times New Roman"/>
                <a:cs typeface="Times New Roman"/>
              </a:rPr>
              <a:t>genomes. Quartets with a very short internal branch or very long external branches as well those resolved by less than 30% of gene families were excluded from the analyses to minimize artifacts of phylogenetic reconstruction. </a:t>
            </a:r>
            <a:endParaRPr lang="en-US" sz="1800" dirty="0"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702"/>
            <a:ext cx="10058400" cy="47828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vp032v1-3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84" y="206929"/>
            <a:ext cx="5390727" cy="6619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993471"/>
            <a:ext cx="10058400" cy="707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328" tIns="45662" rIns="91328" bIns="45662" rtlCol="0">
            <a:spAutoFit/>
          </a:bodyPr>
          <a:lstStyle/>
          <a:p>
            <a:r>
              <a:rPr lang="en-US" sz="2000" dirty="0" smtClean="0">
                <a:solidFill>
                  <a:srgbClr val="000080"/>
                </a:solidFill>
                <a:latin typeface="Arial"/>
                <a:cs typeface="Arial"/>
              </a:rPr>
              <a:t>Plurality consensus calculated as </a:t>
            </a:r>
            <a:r>
              <a:rPr lang="en-US" sz="2000" dirty="0" err="1" smtClean="0">
                <a:solidFill>
                  <a:srgbClr val="000080"/>
                </a:solidFill>
                <a:latin typeface="Arial"/>
                <a:cs typeface="Arial"/>
              </a:rPr>
              <a:t>supertree</a:t>
            </a:r>
            <a:r>
              <a:rPr lang="en-US" sz="2000" dirty="0" smtClean="0">
                <a:solidFill>
                  <a:srgbClr val="000080"/>
                </a:solidFill>
                <a:latin typeface="Arial"/>
                <a:cs typeface="Arial"/>
              </a:rPr>
              <a:t> (MRP) from quartets in the plurality topology.  </a:t>
            </a:r>
            <a:endParaRPr lang="en-US" sz="2000" dirty="0">
              <a:solidFill>
                <a:srgbClr val="00008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1679" y="6470477"/>
            <a:ext cx="9846733" cy="10155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328" tIns="45662" rIns="91328" bIns="45662">
            <a:spAutoFit/>
          </a:bodyPr>
          <a:lstStyle/>
          <a:p>
            <a:r>
              <a:rPr lang="en-US" sz="2000" dirty="0" smtClean="0">
                <a:solidFill>
                  <a:srgbClr val="000080"/>
                </a:solidFill>
                <a:latin typeface="Arial"/>
                <a:cs typeface="Arial"/>
              </a:rPr>
              <a:t>Plurality neighbor-net calculated as </a:t>
            </a:r>
            <a:r>
              <a:rPr lang="en-US" sz="2000" dirty="0" err="1" smtClean="0">
                <a:solidFill>
                  <a:srgbClr val="000080"/>
                </a:solidFill>
                <a:latin typeface="Arial"/>
                <a:cs typeface="Arial"/>
              </a:rPr>
              <a:t>supertree</a:t>
            </a:r>
            <a:r>
              <a:rPr lang="en-US" sz="2000" dirty="0" smtClean="0">
                <a:solidFill>
                  <a:srgbClr val="000080"/>
                </a:solidFill>
                <a:latin typeface="Arial"/>
                <a:cs typeface="Arial"/>
              </a:rPr>
              <a:t> (from the MRP matrix using </a:t>
            </a:r>
            <a:r>
              <a:rPr lang="en-US" sz="2000" dirty="0" err="1" smtClean="0">
                <a:solidFill>
                  <a:srgbClr val="000080"/>
                </a:solidFill>
                <a:latin typeface="Arial"/>
                <a:cs typeface="Arial"/>
              </a:rPr>
              <a:t>SplitsTree</a:t>
            </a:r>
            <a:r>
              <a:rPr lang="en-US" sz="2000" dirty="0" smtClean="0">
                <a:solidFill>
                  <a:srgbClr val="000080"/>
                </a:solidFill>
                <a:latin typeface="Arial"/>
                <a:cs typeface="Arial"/>
              </a:rPr>
              <a:t> 4.0) from all quartets significantly supported by all individual gene families (1812) without in-paralogs.  </a:t>
            </a:r>
            <a:endParaRPr lang="en-US" sz="2000" dirty="0">
              <a:solidFill>
                <a:srgbClr val="000080"/>
              </a:solidFill>
              <a:latin typeface="Arial"/>
              <a:cs typeface="Arial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736648" y="647713"/>
            <a:ext cx="8458835" cy="5793317"/>
            <a:chOff x="927100" y="1295400"/>
            <a:chExt cx="7689850" cy="5111750"/>
          </a:xfrm>
        </p:grpSpPr>
        <p:sp>
          <p:nvSpPr>
            <p:cNvPr id="7" name="Flowchart: Process 4"/>
            <p:cNvSpPr/>
            <p:nvPr/>
          </p:nvSpPr>
          <p:spPr bwMode="auto">
            <a:xfrm>
              <a:off x="927100" y="1295400"/>
              <a:ext cx="7689850" cy="5111750"/>
            </a:xfrm>
            <a:prstGeom prst="flowChartProcess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17395" eaLnBrk="0" hangingPunct="0"/>
              <a:endParaRPr lang="en-US" sz="2700" dirty="0">
                <a:solidFill>
                  <a:srgbClr val="000080"/>
                </a:solidFill>
                <a:latin typeface="Arial" pitchFamily="37" charset="0"/>
              </a:endParaRPr>
            </a:p>
          </p:txBody>
        </p:sp>
        <p:pic>
          <p:nvPicPr>
            <p:cNvPr id="8" name="Picture 3" descr="NeighborNet_plurality_and_conflict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8863" y="1419225"/>
              <a:ext cx="7416800" cy="4859338"/>
            </a:xfrm>
            <a:prstGeom prst="rect">
              <a:avLst/>
            </a:prstGeom>
            <a:noFill/>
            <a:ln w="101600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49429" y="67734"/>
            <a:ext cx="6466183" cy="48757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739" tIns="50871" rIns="101739" bIns="5087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Arial" pitchFamily="37" charset="0"/>
              </a:rPr>
              <a:t>NeighborNet</a:t>
            </a:r>
            <a:r>
              <a:rPr lang="en-US" dirty="0">
                <a:solidFill>
                  <a:srgbClr val="000000"/>
                </a:solidFill>
                <a:latin typeface="Arial" pitchFamily="37" charset="0"/>
              </a:rPr>
              <a:t> (calculated with </a:t>
            </a:r>
            <a:r>
              <a:rPr lang="en-US" dirty="0" err="1">
                <a:solidFill>
                  <a:srgbClr val="000000"/>
                </a:solidFill>
                <a:latin typeface="Arial" pitchFamily="37" charset="0"/>
              </a:rPr>
              <a:t>SplitsTree</a:t>
            </a:r>
            <a:r>
              <a:rPr lang="en-US" dirty="0">
                <a:solidFill>
                  <a:srgbClr val="000000"/>
                </a:solidFill>
                <a:latin typeface="Arial" pitchFamily="37" charset="0"/>
              </a:rPr>
              <a:t> 4.0</a:t>
            </a:r>
            <a:r>
              <a:rPr lang="en-US" dirty="0" smtClean="0">
                <a:solidFill>
                  <a:srgbClr val="000000"/>
                </a:solidFill>
                <a:latin typeface="Arial" pitchFamily="37" charset="0"/>
              </a:rPr>
              <a:t>)</a:t>
            </a:r>
            <a:endParaRPr lang="en-US" dirty="0">
              <a:solidFill>
                <a:srgbClr val="000000"/>
              </a:solidFill>
              <a:latin typeface="Arial" pitchFamily="37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52560" cy="12954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cs typeface="Courier"/>
              </a:rPr>
              <a:t>The Quartet Decomposition Server</a:t>
            </a:r>
            <a:endParaRPr lang="en-US" sz="4800" dirty="0"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870" y="1135447"/>
            <a:ext cx="6443133" cy="477054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en-US" dirty="0" smtClean="0">
                <a:hlinkClick r:id="rId2"/>
              </a:rPr>
              <a:t>http://csbl1.bmb.uga.edu/QD/phytree.php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532" y="2235200"/>
            <a:ext cx="9110134" cy="201593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dirty="0" smtClean="0"/>
              <a:t>Input A): </a:t>
            </a:r>
          </a:p>
          <a:p>
            <a:r>
              <a:rPr lang="en-US" dirty="0" smtClean="0"/>
              <a:t>      a file listing the names of genomes: E.g.: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66" y="3560237"/>
            <a:ext cx="58928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52560" cy="12954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cs typeface="Courier"/>
              </a:rPr>
              <a:t>The Quartet Decomposition Server</a:t>
            </a:r>
            <a:endParaRPr lang="en-US" sz="4800" dirty="0"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870" y="1135447"/>
            <a:ext cx="6443133" cy="477054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en-US" dirty="0" smtClean="0">
                <a:hlinkClick r:id="rId2"/>
              </a:rPr>
              <a:t>http://csbl1.bmb.uga.edu/QD/phytree.php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8666" y="1676409"/>
            <a:ext cx="9110134" cy="240065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dirty="0" smtClean="0"/>
              <a:t>Input B): </a:t>
            </a:r>
          </a:p>
          <a:p>
            <a:r>
              <a:rPr lang="en-US" dirty="0" smtClean="0"/>
              <a:t>      An Archive of files where every file contains all the trees that resulted from a bootstrap analysis of one gene family: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5468"/>
            <a:ext cx="1690310" cy="412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7" y="5039782"/>
            <a:ext cx="1079500" cy="266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202" y="3166533"/>
            <a:ext cx="2755463" cy="4097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488" y="3200405"/>
            <a:ext cx="3961245" cy="399272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5400000" flipH="1" flipV="1">
            <a:off x="4216400" y="3522138"/>
            <a:ext cx="1845734" cy="123613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3852333" y="5918200"/>
            <a:ext cx="2539999" cy="1168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33402" y="4682066"/>
            <a:ext cx="440273" cy="50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3"/>
          </p:cNvCxnSpPr>
          <p:nvPr/>
        </p:nvCxnSpPr>
        <p:spPr>
          <a:xfrm flipV="1">
            <a:off x="1367371" y="5164667"/>
            <a:ext cx="444500" cy="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44135" y="7210681"/>
            <a:ext cx="2768256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smtClean="0"/>
              <a:t>One file per family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858934" y="7230539"/>
            <a:ext cx="2661806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smtClean="0"/>
              <a:t>100  trees per file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268" y="762001"/>
            <a:ext cx="8822266" cy="663254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dirty="0" smtClean="0"/>
              <a:t>If you use other genomes you will need to generate a file that contains assignments between name of the ORF and the name of the genome.  This file should be called </a:t>
            </a:r>
            <a:r>
              <a:rPr lang="en-US" dirty="0" err="1" smtClean="0"/>
              <a:t>gi_numbers.out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your genomes follow the JGI convention, every ORF starts with a four letters designating the species followed by 4 numbers identifying the particular ORF.  In this case the file </a:t>
            </a:r>
          </a:p>
          <a:p>
            <a:r>
              <a:rPr lang="en-US" dirty="0" err="1" smtClean="0"/>
              <a:t>gi_numbers.out</a:t>
            </a:r>
            <a:r>
              <a:rPr lang="en-US" dirty="0" smtClean="0"/>
              <a:t> should look as follows.  It should be straight forward to create this file by hand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Thermotoga maritima |   </a:t>
            </a:r>
            <a:r>
              <a:rPr lang="en-US" dirty="0" err="1" smtClean="0"/>
              <a:t>Tmar</a:t>
            </a:r>
            <a:r>
              <a:rPr lang="en-US" dirty="0" smtClean="0"/>
              <a:t>.....</a:t>
            </a:r>
          </a:p>
          <a:p>
            <a:r>
              <a:rPr lang="en-US" dirty="0" smtClean="0"/>
              <a:t>Thermotoga </a:t>
            </a:r>
            <a:r>
              <a:rPr lang="en-US" dirty="0" err="1" smtClean="0"/>
              <a:t>naphthophila</a:t>
            </a:r>
            <a:r>
              <a:rPr lang="en-US" dirty="0" smtClean="0"/>
              <a:t> |       </a:t>
            </a:r>
            <a:r>
              <a:rPr lang="en-US" dirty="0" err="1" smtClean="0"/>
              <a:t>Tnap</a:t>
            </a:r>
            <a:r>
              <a:rPr lang="en-US" dirty="0" smtClean="0"/>
              <a:t>.....</a:t>
            </a:r>
          </a:p>
          <a:p>
            <a:r>
              <a:rPr lang="en-US" dirty="0" smtClean="0"/>
              <a:t>Thermotoga </a:t>
            </a:r>
            <a:r>
              <a:rPr lang="en-US" dirty="0" err="1" smtClean="0"/>
              <a:t>neapolitana</a:t>
            </a:r>
            <a:r>
              <a:rPr lang="en-US" dirty="0" smtClean="0"/>
              <a:t> |        </a:t>
            </a:r>
            <a:r>
              <a:rPr lang="en-US" dirty="0" err="1" smtClean="0"/>
              <a:t>Tnea</a:t>
            </a:r>
            <a:r>
              <a:rPr lang="en-US" dirty="0" smtClean="0"/>
              <a:t>.....</a:t>
            </a:r>
          </a:p>
          <a:p>
            <a:r>
              <a:rPr lang="en-US" dirty="0" smtClean="0"/>
              <a:t>Thermotoga </a:t>
            </a:r>
            <a:r>
              <a:rPr lang="en-US" dirty="0" err="1" smtClean="0"/>
              <a:t>petrophila</a:t>
            </a:r>
            <a:r>
              <a:rPr lang="en-US" dirty="0" smtClean="0"/>
              <a:t> | </a:t>
            </a:r>
            <a:r>
              <a:rPr lang="en-US" dirty="0" err="1" smtClean="0"/>
              <a:t>Tpet</a:t>
            </a:r>
            <a:r>
              <a:rPr lang="en-US" dirty="0" smtClean="0"/>
              <a:t>.....</a:t>
            </a:r>
          </a:p>
          <a:p>
            <a:r>
              <a:rPr lang="en-US" dirty="0" smtClean="0"/>
              <a:t>Thermotoga sp. RQ2 |    TRQ2.....</a:t>
            </a:r>
          </a:p>
          <a:p>
            <a:endParaRPr lang="en-US" dirty="0" smtClean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52560" cy="948267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cs typeface="Courier"/>
              </a:rPr>
              <a:t>The Quartet Decomposition Server</a:t>
            </a:r>
            <a:endParaRPr lang="en-US" sz="4800" dirty="0"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133" y="779847"/>
            <a:ext cx="6443133" cy="477054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en-US" dirty="0" smtClean="0">
                <a:hlinkClick r:id="rId2"/>
              </a:rPr>
              <a:t>http://csbl1.bmb.uga.edu/QD/phytree.php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08005" y="1591732"/>
            <a:ext cx="9160933" cy="586314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dirty="0" smtClean="0"/>
              <a:t>Trees from the bootstrap samples should contain branch lengths, but the name for each sequence should be translated to the genome name, using the names in the genome list. </a:t>
            </a:r>
          </a:p>
          <a:p>
            <a:r>
              <a:rPr lang="en-US" dirty="0" smtClean="0"/>
              <a:t>See the following three trees in </a:t>
            </a:r>
            <a:r>
              <a:rPr lang="en-US" dirty="0" err="1" smtClean="0"/>
              <a:t>Newick</a:t>
            </a:r>
            <a:r>
              <a:rPr lang="en-US" dirty="0" smtClean="0"/>
              <a:t> notation for an example: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(((Tnea:0.1559823230,Tpet:0.0072068797):0.0287486818,Tmar:0.0046676053):0.0407339037,Tnap:0.0000000001,TRQ2:0.0000000001);</a:t>
            </a:r>
          </a:p>
          <a:p>
            <a:r>
              <a:rPr lang="en-US" dirty="0" smtClean="0"/>
              <a:t>(((Tpet:0.0219514318,Tnea:0.1960236242):0.0145181752,Tmar:0.0189973964):0.0155785587,Tnap:0.0000000001,TRQ2:0.0000000001);</a:t>
            </a:r>
          </a:p>
          <a:p>
            <a:r>
              <a:rPr lang="en-US" dirty="0" smtClean="0"/>
              <a:t>(((Tpet:0.0000004769,Tnea:0.1773430420):0.0205769649,Tmar:0.0047117206):0.0416898504,Tnap:0.0000000001,TRQ2:0.0000000001);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spectrum </a:t>
            </a:r>
            <a:br>
              <a:rPr lang="en-US" dirty="0" smtClean="0"/>
            </a:br>
            <a:r>
              <a:rPr lang="en-US" sz="1900" u="sng" dirty="0" smtClean="0">
                <a:hlinkClick r:id="rId2"/>
              </a:rPr>
              <a:t>http://csbl1.bmb.uga.edu/QD/jobstatus.php?jobid=QDSgArf2&amp;source=0&amp;resolve=0&amp;support=0</a:t>
            </a:r>
            <a:r>
              <a:rPr lang="en-US" sz="1900" u="sng" dirty="0" smtClean="0"/>
              <a:t> 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70" y="1574800"/>
            <a:ext cx="6451601" cy="6197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quartets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1096"/>
            <a:ext cx="4995333" cy="2691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518" y="2099733"/>
            <a:ext cx="4716282" cy="374226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60"/>
            <a:ext cx="9052560" cy="721677"/>
          </a:xfrm>
        </p:spPr>
        <p:txBody>
          <a:bodyPr>
            <a:noAutofit/>
          </a:bodyPr>
          <a:lstStyle/>
          <a:p>
            <a:r>
              <a:rPr lang="en-US" sz="2700" dirty="0" smtClean="0"/>
              <a:t>Quartets -&gt; Matrix Representation Using Parsimony</a:t>
            </a:r>
            <a:endParaRPr lang="en-US" sz="27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352" y="1301750"/>
            <a:ext cx="1915583" cy="23771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7334" y="1320813"/>
            <a:ext cx="932630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err="1" smtClean="0"/>
              <a:t>Tmar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04538" y="1320816"/>
            <a:ext cx="915410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err="1" smtClean="0"/>
              <a:t>Tnea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7333" y="3166546"/>
            <a:ext cx="826180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err="1" smtClean="0"/>
              <a:t>Tpet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3166545"/>
            <a:ext cx="915410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err="1" smtClean="0"/>
              <a:t>Tnap</a:t>
            </a:r>
            <a:endParaRPr lang="en-US" dirty="0"/>
          </a:p>
        </p:txBody>
      </p:sp>
      <p:cxnSp>
        <p:nvCxnSpPr>
          <p:cNvPr id="17" name="Straight Connector 16"/>
          <p:cNvCxnSpPr>
            <a:stCxn id="12" idx="2"/>
          </p:cNvCxnSpPr>
          <p:nvPr/>
        </p:nvCxnSpPr>
        <p:spPr>
          <a:xfrm rot="16200000" flipH="1">
            <a:off x="1360686" y="1580831"/>
            <a:ext cx="420415" cy="854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2"/>
          </p:cNvCxnSpPr>
          <p:nvPr/>
        </p:nvCxnSpPr>
        <p:spPr>
          <a:xfrm rot="5400000">
            <a:off x="2186112" y="1559090"/>
            <a:ext cx="437347" cy="914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332612" y="2517962"/>
            <a:ext cx="355600" cy="9415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998140" y="2827885"/>
            <a:ext cx="778933" cy="253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685662" y="2548485"/>
            <a:ext cx="591877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4" y="4686283"/>
            <a:ext cx="3623739" cy="19527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938" y="5465238"/>
            <a:ext cx="1752600" cy="1041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933" y="5179483"/>
            <a:ext cx="3200401" cy="13081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857069" y="5621877"/>
            <a:ext cx="505267" cy="47705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334933" y="2539999"/>
            <a:ext cx="643466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962404" y="6011334"/>
            <a:ext cx="643466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x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1271573"/>
            <a:ext cx="5486400" cy="6543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Most Parsimonious Tree (MRP)</a:t>
            </a:r>
            <a:br>
              <a:rPr lang="en-US" sz="2700" dirty="0" smtClean="0"/>
            </a:br>
            <a:r>
              <a:rPr lang="en-US" sz="2700" dirty="0" smtClean="0"/>
              <a:t>Using all Quartets from all Gene Families that have more than 90% bootstrap support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ighbor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9" y="1503625"/>
            <a:ext cx="4317998" cy="5286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0" y="6739467"/>
            <a:ext cx="4348560" cy="86177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smtClean="0"/>
              <a:t>Split Decomposition tree </a:t>
            </a:r>
            <a:br>
              <a:rPr lang="en-US" dirty="0" smtClean="0"/>
            </a:br>
            <a:r>
              <a:rPr lang="en-US" dirty="0" smtClean="0"/>
              <a:t>from uncorrected P distances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591" y="1629833"/>
            <a:ext cx="4148676" cy="478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Splits Tree Representation </a:t>
            </a:r>
            <a:br>
              <a:rPr lang="en-US" sz="2700" dirty="0" smtClean="0"/>
            </a:br>
            <a:r>
              <a:rPr lang="en-US" sz="2700" dirty="0" smtClean="0"/>
              <a:t>Using all Quartets from all Gene Families that have more than 90% bootstrap support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5384800" y="6705603"/>
            <a:ext cx="4348560" cy="861774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dirty="0" smtClean="0"/>
              <a:t>NJ tree </a:t>
            </a:r>
            <a:br>
              <a:rPr lang="en-US" dirty="0" smtClean="0"/>
            </a:br>
            <a:r>
              <a:rPr lang="en-US" dirty="0" smtClean="0"/>
              <a:t>from uncorrected P distances 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ChangeArrowheads="1"/>
          </p:cNvSpPr>
          <p:nvPr/>
        </p:nvSpPr>
        <p:spPr bwMode="auto">
          <a:xfrm rot="5412651">
            <a:off x="6117511" y="3779065"/>
            <a:ext cx="6741478" cy="124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35" tIns="50917" rIns="101835" bIns="50917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From: 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Delsuc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F,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Brinkmann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H, Philippe H.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Phylogenomics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and the reconstruction of the tree of life.</a:t>
            </a:r>
          </a:p>
          <a:p>
            <a:r>
              <a:rPr lang="en-US" sz="1800" dirty="0">
                <a:solidFill>
                  <a:srgbClr val="000000"/>
                </a:solidFill>
                <a:latin typeface="Arial" charset="0"/>
              </a:rPr>
              <a:t>Nat Rev Genet. 2005 May;6(5):361-75.</a:t>
            </a: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" y="100753"/>
            <a:ext cx="8687594" cy="767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7940" y="35988"/>
            <a:ext cx="8870950" cy="705273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</a:rPr>
              <a:t>    Supertree</a:t>
            </a:r>
            <a:r>
              <a:rPr lang="en-US">
                <a:solidFill>
                  <a:srgbClr val="0000B5"/>
                </a:solidFill>
              </a:rPr>
              <a:t>   </a:t>
            </a:r>
            <a:r>
              <a:rPr lang="en-US" i="1"/>
              <a:t>vs.</a:t>
            </a:r>
            <a:r>
              <a:rPr lang="en-US">
                <a:solidFill>
                  <a:srgbClr val="0000B5"/>
                </a:solidFill>
              </a:rPr>
              <a:t> Supermatrix</a:t>
            </a:r>
          </a:p>
        </p:txBody>
      </p:sp>
      <p:sp>
        <p:nvSpPr>
          <p:cNvPr id="983046" name="Rectangle 6"/>
          <p:cNvSpPr>
            <a:spLocks noChangeArrowheads="1"/>
          </p:cNvSpPr>
          <p:nvPr/>
        </p:nvSpPr>
        <p:spPr bwMode="auto">
          <a:xfrm>
            <a:off x="0" y="6282695"/>
            <a:ext cx="10058400" cy="148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35" tIns="50917" rIns="101835" bIns="50917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</a:rPr>
              <a:t>Schematic of MRP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supertree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(left) and parsimony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supermatrix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(right) approaches to the analysis of three data sets.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Clade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C+D is supported by all three separate data sets, but not by the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supermatrix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Synapomorphies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clade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C+D are highlighted in pink.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Clade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A+B+C is not supported by separate analyses of the three data sets, but is supported by the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supermatrix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Synapomorphies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clade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A+B+C are highlighted in blue. E is the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outgroup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used to root the tree.</a:t>
            </a: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830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3480" y="1029124"/>
            <a:ext cx="6090920" cy="510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049" name="Rectangle 9"/>
          <p:cNvSpPr>
            <a:spLocks noChangeArrowheads="1"/>
          </p:cNvSpPr>
          <p:nvPr/>
        </p:nvSpPr>
        <p:spPr bwMode="auto">
          <a:xfrm rot="5421870">
            <a:off x="6778631" y="3055514"/>
            <a:ext cx="5127625" cy="133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35" tIns="50917" rIns="101835" bIns="50917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From: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Alan de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Queiroz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John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Gatesy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: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supermatrix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approach to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systematics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Trends Ecol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Evol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 2007 Jan;22(1):34-41</a:t>
            </a: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594" name="Picture 2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6690" y="345440"/>
            <a:ext cx="4791710" cy="6390640"/>
          </a:xfrm>
          <a:prstGeom prst="rect">
            <a:avLst/>
          </a:prstGeom>
          <a:noFill/>
        </p:spPr>
      </p:pic>
      <p:pic>
        <p:nvPicPr>
          <p:cNvPr id="1006595" name="Picture 3" descr="evolver_t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" y="1"/>
            <a:ext cx="4191000" cy="4303607"/>
          </a:xfrm>
          <a:prstGeom prst="rect">
            <a:avLst/>
          </a:prstGeom>
          <a:noFill/>
        </p:spPr>
      </p:pic>
      <p:sp>
        <p:nvSpPr>
          <p:cNvPr id="1006596" name="Text Box 4"/>
          <p:cNvSpPr txBox="1">
            <a:spLocks noChangeArrowheads="1"/>
          </p:cNvSpPr>
          <p:nvPr/>
        </p:nvSpPr>
        <p:spPr bwMode="auto">
          <a:xfrm>
            <a:off x="1257305" y="3540760"/>
            <a:ext cx="1451134" cy="31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3" tIns="50911" rIns="101823" bIns="5091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300" dirty="0">
                <a:solidFill>
                  <a:srgbClr val="000000"/>
                </a:solidFill>
                <a:latin typeface="Arial" charset="0"/>
              </a:rPr>
              <a:t>A) Template tree</a:t>
            </a:r>
          </a:p>
        </p:txBody>
      </p:sp>
      <p:sp>
        <p:nvSpPr>
          <p:cNvPr id="1006597" name="Line 5"/>
          <p:cNvSpPr>
            <a:spLocks noChangeShapeType="1"/>
          </p:cNvSpPr>
          <p:nvPr/>
        </p:nvSpPr>
        <p:spPr bwMode="auto">
          <a:xfrm>
            <a:off x="4191000" y="1381760"/>
            <a:ext cx="9220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1823" tIns="50911" rIns="101823" bIns="5091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6598" name="Text Box 6"/>
          <p:cNvSpPr txBox="1">
            <a:spLocks noChangeArrowheads="1"/>
          </p:cNvSpPr>
          <p:nvPr/>
        </p:nvSpPr>
        <p:spPr bwMode="auto">
          <a:xfrm>
            <a:off x="5196840" y="1899922"/>
            <a:ext cx="4526280" cy="50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300" dirty="0">
                <a:solidFill>
                  <a:srgbClr val="000000"/>
                </a:solidFill>
                <a:latin typeface="Arial" charset="0"/>
              </a:rPr>
              <a:t>B) Generate 100 datasets using Evolver with certain amount of </a:t>
            </a:r>
            <a:r>
              <a:rPr lang="en-US" sz="1300" dirty="0" err="1">
                <a:solidFill>
                  <a:srgbClr val="000000"/>
                </a:solidFill>
                <a:latin typeface="Arial" charset="0"/>
              </a:rPr>
              <a:t>HGTs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6599" name="Line 7"/>
          <p:cNvSpPr>
            <a:spLocks noChangeShapeType="1"/>
          </p:cNvSpPr>
          <p:nvPr/>
        </p:nvSpPr>
        <p:spPr bwMode="auto">
          <a:xfrm flipH="1">
            <a:off x="6705600" y="3022600"/>
            <a:ext cx="838200" cy="949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1823" tIns="50911" rIns="101823" bIns="5091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6600" name="Line 8"/>
          <p:cNvSpPr>
            <a:spLocks noChangeShapeType="1"/>
          </p:cNvSpPr>
          <p:nvPr/>
        </p:nvSpPr>
        <p:spPr bwMode="auto">
          <a:xfrm rot="16863978" flipH="1">
            <a:off x="7489190" y="3079750"/>
            <a:ext cx="863600" cy="9220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1823" tIns="50911" rIns="101823" bIns="5091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06601" name="Picture 9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7620" y="4663440"/>
            <a:ext cx="1341120" cy="2245360"/>
          </a:xfrm>
          <a:prstGeom prst="rect">
            <a:avLst/>
          </a:prstGeom>
          <a:noFill/>
        </p:spPr>
      </p:pic>
      <p:pic>
        <p:nvPicPr>
          <p:cNvPr id="1006602" name="Picture 10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2120" y="4490720"/>
            <a:ext cx="567532" cy="949960"/>
          </a:xfrm>
          <a:prstGeom prst="rect">
            <a:avLst/>
          </a:prstGeom>
          <a:noFill/>
        </p:spPr>
      </p:pic>
      <p:pic>
        <p:nvPicPr>
          <p:cNvPr id="1006603" name="Picture 11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490720"/>
            <a:ext cx="567532" cy="949960"/>
          </a:xfrm>
          <a:prstGeom prst="rect">
            <a:avLst/>
          </a:prstGeom>
          <a:noFill/>
        </p:spPr>
      </p:pic>
      <p:pic>
        <p:nvPicPr>
          <p:cNvPr id="1006604" name="Picture 12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5940" y="5267960"/>
            <a:ext cx="567532" cy="949960"/>
          </a:xfrm>
          <a:prstGeom prst="rect">
            <a:avLst/>
          </a:prstGeom>
          <a:noFill/>
        </p:spPr>
      </p:pic>
      <p:pic>
        <p:nvPicPr>
          <p:cNvPr id="1006605" name="Picture 13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5040" y="5008880"/>
            <a:ext cx="567532" cy="949960"/>
          </a:xfrm>
          <a:prstGeom prst="rect">
            <a:avLst/>
          </a:prstGeom>
          <a:noFill/>
        </p:spPr>
      </p:pic>
      <p:pic>
        <p:nvPicPr>
          <p:cNvPr id="1006606" name="Picture 14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4140" y="5440680"/>
            <a:ext cx="567532" cy="949960"/>
          </a:xfrm>
          <a:prstGeom prst="rect">
            <a:avLst/>
          </a:prstGeom>
          <a:noFill/>
        </p:spPr>
      </p:pic>
      <p:sp>
        <p:nvSpPr>
          <p:cNvPr id="1006607" name="Text Box 15"/>
          <p:cNvSpPr txBox="1">
            <a:spLocks noChangeArrowheads="1"/>
          </p:cNvSpPr>
          <p:nvPr/>
        </p:nvSpPr>
        <p:spPr bwMode="auto">
          <a:xfrm>
            <a:off x="5113020" y="6217920"/>
            <a:ext cx="46101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300" dirty="0">
                <a:solidFill>
                  <a:srgbClr val="000000"/>
                </a:solidFill>
                <a:latin typeface="Arial" charset="0"/>
              </a:rPr>
              <a:t>C) Calculate 1 tree using the concatenated dataset or 100 individual trees</a:t>
            </a:r>
          </a:p>
        </p:txBody>
      </p:sp>
      <p:pic>
        <p:nvPicPr>
          <p:cNvPr id="1006608" name="Picture 16" descr="quart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8760" y="5095240"/>
            <a:ext cx="1397000" cy="1576070"/>
          </a:xfrm>
          <a:prstGeom prst="rect">
            <a:avLst/>
          </a:prstGeom>
          <a:noFill/>
        </p:spPr>
      </p:pic>
      <p:sp>
        <p:nvSpPr>
          <p:cNvPr id="1006609" name="Line 17"/>
          <p:cNvSpPr>
            <a:spLocks noChangeShapeType="1"/>
          </p:cNvSpPr>
          <p:nvPr/>
        </p:nvSpPr>
        <p:spPr bwMode="auto">
          <a:xfrm flipH="1">
            <a:off x="3436620" y="5267960"/>
            <a:ext cx="201168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1823" tIns="50911" rIns="101823" bIns="5091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6610" name="Text Box 18"/>
          <p:cNvSpPr txBox="1">
            <a:spLocks noChangeArrowheads="1"/>
          </p:cNvSpPr>
          <p:nvPr/>
        </p:nvSpPr>
        <p:spPr bwMode="auto">
          <a:xfrm>
            <a:off x="586740" y="6908800"/>
            <a:ext cx="29337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300" dirty="0">
                <a:solidFill>
                  <a:srgbClr val="000000"/>
                </a:solidFill>
                <a:latin typeface="Arial" charset="0"/>
              </a:rPr>
              <a:t>D) Calculate Quartet based tree using Quartet Suite</a:t>
            </a:r>
          </a:p>
        </p:txBody>
      </p:sp>
      <p:sp>
        <p:nvSpPr>
          <p:cNvPr id="1006611" name="Text Box 19"/>
          <p:cNvSpPr txBox="1">
            <a:spLocks noChangeArrowheads="1"/>
          </p:cNvSpPr>
          <p:nvPr/>
        </p:nvSpPr>
        <p:spPr bwMode="auto">
          <a:xfrm>
            <a:off x="4107180" y="7081526"/>
            <a:ext cx="3939540" cy="528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Repeated 100 times…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2024" name="Object 8"/>
          <p:cNvGraphicFramePr>
            <a:graphicFrameLocks noChangeAspect="1"/>
          </p:cNvGraphicFramePr>
          <p:nvPr/>
        </p:nvGraphicFramePr>
        <p:xfrm>
          <a:off x="1140302" y="1826155"/>
          <a:ext cx="7680008" cy="4852352"/>
        </p:xfrm>
        <a:graphic>
          <a:graphicData uri="http://schemas.openxmlformats.org/presentationml/2006/ole">
            <p:oleObj spid="_x0000_s745474" name="Document" r:id="rId3" imgW="2901696" imgH="1780032" progId="Word.Document.8">
              <p:embed/>
            </p:oleObj>
          </a:graphicData>
        </a:graphic>
      </p:graphicFrame>
      <p:sp>
        <p:nvSpPr>
          <p:cNvPr id="98202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338243"/>
            <a:ext cx="10058400" cy="1295400"/>
          </a:xfrm>
        </p:spPr>
        <p:txBody>
          <a:bodyPr/>
          <a:lstStyle/>
          <a:p>
            <a:pPr algn="l"/>
            <a:r>
              <a:rPr lang="en-US">
                <a:solidFill>
                  <a:srgbClr val="0000B5"/>
                </a:solidFill>
              </a:rPr>
              <a:t>Supermatrix</a:t>
            </a:r>
            <a:r>
              <a:rPr lang="en-US"/>
              <a:t> versus </a:t>
            </a:r>
            <a:br>
              <a:rPr lang="en-US"/>
            </a:br>
            <a:r>
              <a:rPr lang="en-US"/>
              <a:t>                </a:t>
            </a:r>
            <a:r>
              <a:rPr lang="en-US">
                <a:solidFill>
                  <a:schemeClr val="accent2"/>
                </a:solidFill>
              </a:rPr>
              <a:t>Quartet based Supertree</a:t>
            </a:r>
            <a:endParaRPr lang="en-US"/>
          </a:p>
        </p:txBody>
      </p:sp>
      <p:sp>
        <p:nvSpPr>
          <p:cNvPr id="982027" name="Text Box 11"/>
          <p:cNvSpPr txBox="1">
            <a:spLocks noChangeArrowheads="1"/>
          </p:cNvSpPr>
          <p:nvPr/>
        </p:nvSpPr>
        <p:spPr bwMode="auto">
          <a:xfrm>
            <a:off x="234001" y="6790057"/>
            <a:ext cx="3983925" cy="48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46" tIns="50923" rIns="101846" bIns="50923">
            <a:prstTxWarp prst="textNoShape">
              <a:avLst/>
            </a:prstTxWarp>
            <a:spAutoFit/>
          </a:bodyPr>
          <a:lstStyle/>
          <a:p>
            <a:r>
              <a:rPr lang="en-US"/>
              <a:t>inset: simulated phylogeny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3" y="186268"/>
            <a:ext cx="9448799" cy="317008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If your genomes conform to the NCBI *.</a:t>
            </a:r>
            <a:r>
              <a:rPr lang="en-US" dirty="0" err="1" smtClean="0"/>
              <a:t>faa</a:t>
            </a:r>
            <a:r>
              <a:rPr lang="en-US" dirty="0" smtClean="0"/>
              <a:t> convention, put the genomes into a subdirectory called </a:t>
            </a:r>
            <a:r>
              <a:rPr lang="en-US" dirty="0" err="1" smtClean="0"/>
              <a:t>fasta</a:t>
            </a:r>
            <a:r>
              <a:rPr lang="en-US" dirty="0" smtClean="0"/>
              <a:t>, and run the script </a:t>
            </a:r>
            <a:r>
              <a:rPr lang="en-US" dirty="0" err="1" smtClean="0"/>
              <a:t>extract_gi_numbers.pl</a:t>
            </a:r>
            <a:r>
              <a:rPr lang="en-US" dirty="0" smtClean="0"/>
              <a:t> in the parent directory. (Best is probably </a:t>
            </a:r>
            <a:br>
              <a:rPr lang="en-US" dirty="0" smtClean="0"/>
            </a:br>
            <a:r>
              <a:rPr lang="en-US" dirty="0" smtClean="0"/>
              <a:t>~/workshop/test.)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The script should generate a log file and an output file called </a:t>
            </a:r>
            <a:r>
              <a:rPr lang="en-US" dirty="0" err="1" smtClean="0"/>
              <a:t>gi_numbers.out</a:t>
            </a:r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64" y="3001869"/>
            <a:ext cx="9795933" cy="4508885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en-US" sz="1900" dirty="0" err="1" smtClean="0">
                <a:latin typeface="Courier"/>
                <a:cs typeface="Courier"/>
              </a:rPr>
              <a:t>Burkholderia</a:t>
            </a:r>
            <a:r>
              <a:rPr lang="en-US" sz="1900" dirty="0" smtClean="0"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phage Bcep781 |	2375....	4783....	1179.....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K1F |	7711....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N4 |	1199.....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P22 |	5123....	9635...	1271....	193433..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RB43 |	6639....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T1 |	4568....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T3 |	1757....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T5 |	4640....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Enterobacteria</a:t>
            </a:r>
            <a:r>
              <a:rPr lang="en-US" sz="1800" dirty="0" smtClean="0">
                <a:latin typeface="Courier"/>
                <a:cs typeface="Courier"/>
              </a:rPr>
              <a:t> phage T7 |	9627...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Kluyvera</a:t>
            </a:r>
            <a:r>
              <a:rPr lang="en-US" sz="1800" dirty="0" smtClean="0">
                <a:latin typeface="Courier"/>
                <a:cs typeface="Courier"/>
              </a:rPr>
              <a:t> phage Kvp1 |	2126.....</a:t>
            </a:r>
          </a:p>
          <a:p>
            <a:r>
              <a:rPr lang="en-US" sz="1800" dirty="0" smtClean="0">
                <a:latin typeface="Courier"/>
                <a:cs typeface="Courier"/>
              </a:rPr>
              <a:t>Lactobacillus phage phiAT3 |	4869....</a:t>
            </a:r>
          </a:p>
          <a:p>
            <a:r>
              <a:rPr lang="en-US" sz="1800" dirty="0" smtClean="0">
                <a:latin typeface="Courier"/>
                <a:cs typeface="Courier"/>
              </a:rPr>
              <a:t>Lactobacillus prophage Lj965 |	4117....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Lactococcus</a:t>
            </a:r>
            <a:r>
              <a:rPr lang="en-US" sz="1800" dirty="0" smtClean="0">
                <a:latin typeface="Courier"/>
                <a:cs typeface="Courier"/>
              </a:rPr>
              <a:t> phage r1t |	2345....</a:t>
            </a:r>
          </a:p>
          <a:p>
            <a:r>
              <a:rPr lang="en-US" sz="1800" dirty="0" err="1" smtClean="0">
                <a:latin typeface="Courier"/>
                <a:cs typeface="Courier"/>
              </a:rPr>
              <a:t>Lactococcus</a:t>
            </a:r>
            <a:r>
              <a:rPr lang="en-US" sz="1800" dirty="0" smtClean="0">
                <a:latin typeface="Courier"/>
                <a:cs typeface="Courier"/>
              </a:rPr>
              <a:t> phage sk1 |	9629...	193434..</a:t>
            </a:r>
          </a:p>
          <a:p>
            <a:r>
              <a:rPr lang="en-US" sz="1800" dirty="0" smtClean="0">
                <a:latin typeface="Courier"/>
                <a:cs typeface="Courier"/>
              </a:rPr>
              <a:t>Mycobacterium phage Bxz2 |	29566...</a:t>
            </a:r>
            <a:endParaRPr lang="en-US" sz="1800" dirty="0">
              <a:latin typeface="Courier"/>
              <a:cs typeface="Courier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098" name="Picture 2" descr="tree1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988" y="1241427"/>
            <a:ext cx="7695724" cy="6336665"/>
          </a:xfrm>
          <a:prstGeom prst="rect">
            <a:avLst/>
          </a:prstGeom>
          <a:noFill/>
        </p:spPr>
      </p:pic>
      <p:pic>
        <p:nvPicPr>
          <p:cNvPr id="772099" name="Picture 3" descr="tree1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7764" y="1228833"/>
            <a:ext cx="7711440" cy="6349259"/>
          </a:xfrm>
          <a:prstGeom prst="rect">
            <a:avLst/>
          </a:prstGeom>
          <a:noFill/>
        </p:spPr>
      </p:pic>
      <p:sp>
        <p:nvSpPr>
          <p:cNvPr id="772100" name="Line 4"/>
          <p:cNvSpPr>
            <a:spLocks noChangeShapeType="1"/>
          </p:cNvSpPr>
          <p:nvPr/>
        </p:nvSpPr>
        <p:spPr bwMode="auto">
          <a:xfrm flipH="1">
            <a:off x="6118860" y="2849880"/>
            <a:ext cx="58674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01870" tIns="50935" rIns="101870" bIns="50935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72101" name="Text Box 5"/>
          <p:cNvSpPr txBox="1">
            <a:spLocks noChangeArrowheads="1"/>
          </p:cNvSpPr>
          <p:nvPr/>
        </p:nvSpPr>
        <p:spPr bwMode="auto">
          <a:xfrm>
            <a:off x="2689225" y="259081"/>
            <a:ext cx="4724935" cy="59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100" dirty="0">
                <a:solidFill>
                  <a:srgbClr val="FFFF66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Coral of Life (Darwin)</a:t>
            </a:r>
            <a:endParaRPr lang="en-US" sz="2700" dirty="0">
              <a:solidFill>
                <a:srgbClr val="FFFF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ChangeArrowheads="1"/>
          </p:cNvSpPr>
          <p:nvPr/>
        </p:nvSpPr>
        <p:spPr bwMode="auto">
          <a:xfrm>
            <a:off x="144939" y="440797"/>
            <a:ext cx="3171190" cy="71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35" tIns="50917" rIns="101835" bIns="50917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US" sz="2700" b="1" dirty="0">
                <a:solidFill>
                  <a:srgbClr val="FFFFFF"/>
                </a:solidFill>
                <a:latin typeface="Arial" charset="0"/>
                <a:ea typeface="Times New Roman" charset="0"/>
                <a:cs typeface="Times New Roman" charset="0"/>
              </a:rPr>
              <a:t>Coalescence</a:t>
            </a:r>
            <a:r>
              <a:rPr lang="en-US" sz="2700" dirty="0">
                <a:solidFill>
                  <a:srgbClr val="FFFF66"/>
                </a:solidFill>
                <a:latin typeface="Arial" charset="0"/>
                <a:ea typeface="Times New Roman" charset="0"/>
                <a:cs typeface="Times New Roman" charset="0"/>
              </a:rPr>
              <a:t> – the process of tracing lineages backwards in time to their common ancestors. Every two extant lineages coalesce to their most recent common ancestor.  Eventually, all lineages coalesce to the </a:t>
            </a:r>
            <a:r>
              <a:rPr lang="en-US" sz="2700" dirty="0" err="1">
                <a:solidFill>
                  <a:srgbClr val="FFFF66"/>
                </a:solidFill>
                <a:latin typeface="Arial" charset="0"/>
                <a:ea typeface="Times New Roman" charset="0"/>
                <a:cs typeface="Times New Roman" charset="0"/>
              </a:rPr>
              <a:t>cenancestor</a:t>
            </a:r>
            <a:r>
              <a:rPr lang="en-US" sz="2700" dirty="0">
                <a:solidFill>
                  <a:srgbClr val="FFFF66"/>
                </a:solidFill>
                <a:latin typeface="Arial" charset="0"/>
                <a:ea typeface="Times New Roman" charset="0"/>
                <a:cs typeface="Times New Roman" charset="0"/>
              </a:rPr>
              <a:t>.</a:t>
            </a:r>
            <a:r>
              <a:rPr lang="en-US" sz="2700" dirty="0">
                <a:solidFill>
                  <a:srgbClr val="FFFF66"/>
                </a:solidFill>
                <a:latin typeface="Arial" charset="0"/>
              </a:rPr>
              <a:t> </a:t>
            </a:r>
          </a:p>
        </p:txBody>
      </p:sp>
      <p:pic>
        <p:nvPicPr>
          <p:cNvPr id="65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7622" y="325650"/>
            <a:ext cx="6150293" cy="69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3316" name="Line 4"/>
          <p:cNvSpPr>
            <a:spLocks noChangeShapeType="1"/>
          </p:cNvSpPr>
          <p:nvPr/>
        </p:nvSpPr>
        <p:spPr bwMode="auto">
          <a:xfrm>
            <a:off x="8877935" y="4130891"/>
            <a:ext cx="0" cy="313774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</p:spPr>
        <p:txBody>
          <a:bodyPr lIns="101835" tIns="50917" rIns="101835" bIns="50917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8963507" y="5534238"/>
            <a:ext cx="590719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35" tIns="50917" rIns="101835" bIns="50917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Arial" charset="0"/>
              </a:rPr>
              <a:t>t/2</a:t>
            </a: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8879682" y="6082986"/>
            <a:ext cx="1128078" cy="59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35" tIns="50917" rIns="101835" bIns="50917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66"/>
                </a:solidFill>
                <a:latin typeface="Arial" charset="0"/>
              </a:rPr>
              <a:t>(Kingman, </a:t>
            </a:r>
          </a:p>
          <a:p>
            <a:r>
              <a:rPr lang="en-US" sz="1600" dirty="0">
                <a:solidFill>
                  <a:srgbClr val="000066"/>
                </a:solidFill>
                <a:latin typeface="Arial" charset="0"/>
              </a:rPr>
              <a:t>1982)</a:t>
            </a:r>
          </a:p>
        </p:txBody>
      </p:sp>
      <p:sp>
        <p:nvSpPr>
          <p:cNvPr id="653319" name="Text Box 7"/>
          <p:cNvSpPr txBox="1">
            <a:spLocks noChangeArrowheads="1"/>
          </p:cNvSpPr>
          <p:nvPr/>
        </p:nvSpPr>
        <p:spPr bwMode="auto">
          <a:xfrm>
            <a:off x="3532667" y="7353195"/>
            <a:ext cx="6634928" cy="34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35" tIns="50917" rIns="101835" bIns="50917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FF66"/>
                </a:solidFill>
                <a:latin typeface="Arial" charset="0"/>
              </a:rPr>
              <a:t>Illustration is from J. </a:t>
            </a:r>
            <a:r>
              <a:rPr lang="en-US" sz="1600" dirty="0" err="1">
                <a:solidFill>
                  <a:srgbClr val="FFFF66"/>
                </a:solidFill>
                <a:latin typeface="Arial" charset="0"/>
              </a:rPr>
              <a:t>Felsenstein</a:t>
            </a:r>
            <a:r>
              <a:rPr lang="en-US" sz="1600" dirty="0">
                <a:solidFill>
                  <a:srgbClr val="FFFF66"/>
                </a:solidFill>
                <a:latin typeface="Arial" charset="0"/>
              </a:rPr>
              <a:t>, “Inferring Phylogenies”, </a:t>
            </a:r>
            <a:r>
              <a:rPr lang="en-US" sz="1600" dirty="0" err="1">
                <a:solidFill>
                  <a:srgbClr val="FFFF66"/>
                </a:solidFill>
                <a:latin typeface="Arial" charset="0"/>
              </a:rPr>
              <a:t>Sinauer</a:t>
            </a:r>
            <a:r>
              <a:rPr lang="en-US" sz="1600" dirty="0">
                <a:solidFill>
                  <a:srgbClr val="FFFF66"/>
                </a:solidFill>
                <a:latin typeface="Arial" charset="0"/>
              </a:rPr>
              <a:t>, 2003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74" name="Picture 2" descr="Figure5_low_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" y="1813560"/>
            <a:ext cx="9827895" cy="282289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1676400" y="3540760"/>
            <a:ext cx="1844040" cy="1813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23" tIns="50911" rIns="101823" bIns="5091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125735" y="561341"/>
            <a:ext cx="9777254" cy="5231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Coalescence of</a:t>
            </a:r>
            <a:r>
              <a:rPr lang="en-US" sz="2700" b="1" dirty="0">
                <a:solidFill>
                  <a:srgbClr val="6D6FC7"/>
                </a:solidFill>
                <a:latin typeface="Arial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ORGANISMAL</a:t>
            </a:r>
            <a:r>
              <a:rPr lang="en-US" sz="2700" b="1" dirty="0">
                <a:solidFill>
                  <a:srgbClr val="6D6FC7"/>
                </a:solidFill>
                <a:latin typeface="Arial" charset="0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en-US" sz="2700" b="1" dirty="0">
                <a:solidFill>
                  <a:srgbClr val="6D6FC7"/>
                </a:solidFill>
                <a:latin typeface="Arial" charset="0"/>
              </a:rPr>
              <a:t> </a:t>
            </a:r>
            <a:r>
              <a:rPr lang="en-US" sz="2700" b="1" dirty="0">
                <a:solidFill>
                  <a:srgbClr val="0000FF"/>
                </a:solidFill>
                <a:latin typeface="Arial" charset="0"/>
              </a:rPr>
              <a:t>MOLECULAR </a:t>
            </a: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Lineages</a:t>
            </a:r>
            <a:endParaRPr lang="en-US" sz="2700" b="1" dirty="0">
              <a:solidFill>
                <a:srgbClr val="6D6FC7"/>
              </a:solidFill>
              <a:latin typeface="Arial" charset="0"/>
            </a:endParaRPr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83820" y="4318000"/>
            <a:ext cx="3576320" cy="319532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101823" tIns="50911" rIns="101823" bIns="5091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20 lineages </a:t>
            </a:r>
            <a:br>
              <a:rPr lang="en-US" sz="1600" dirty="0">
                <a:solidFill>
                  <a:srgbClr val="000000"/>
                </a:solidFill>
                <a:latin typeface="Arial" charset="0"/>
              </a:rPr>
            </a:b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One extinction and one speciation event per generation</a:t>
            </a:r>
          </a:p>
          <a:p>
            <a:pPr>
              <a:buFontTx/>
              <a:buChar char="•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One horizontal transfer event once in 10 generations (I.e., speciation events)</a:t>
            </a:r>
          </a:p>
          <a:p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RED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: organismal lineages (no HGT)</a:t>
            </a:r>
          </a:p>
          <a:p>
            <a:r>
              <a:rPr lang="en-US" sz="1600" b="1" dirty="0">
                <a:solidFill>
                  <a:srgbClr val="6D6FC7"/>
                </a:solidFill>
                <a:latin typeface="Arial" charset="0"/>
              </a:rPr>
              <a:t>BLUE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: molecular lineages (with HGT)</a:t>
            </a:r>
          </a:p>
          <a:p>
            <a:r>
              <a:rPr lang="en-US" sz="1600" b="1" dirty="0">
                <a:solidFill>
                  <a:srgbClr val="005A58"/>
                </a:solidFill>
                <a:latin typeface="Arial" charset="0"/>
              </a:rPr>
              <a:t>GRAY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: extinct lineages</a:t>
            </a:r>
          </a:p>
        </p:txBody>
      </p:sp>
      <p:sp>
        <p:nvSpPr>
          <p:cNvPr id="566278" name="Rectangle 6"/>
          <p:cNvSpPr>
            <a:spLocks noChangeArrowheads="1"/>
          </p:cNvSpPr>
          <p:nvPr/>
        </p:nvSpPr>
        <p:spPr bwMode="auto">
          <a:xfrm>
            <a:off x="3688080" y="5354320"/>
            <a:ext cx="6202680" cy="2159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101823" tIns="50911" rIns="101823" bIns="5091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RESULTS: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</a:rPr>
            </a:b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Most recent common ancestors are different for organismal and molecular phylogenies</a:t>
            </a:r>
          </a:p>
          <a:p>
            <a:pPr>
              <a:buFontTx/>
              <a:buChar char="•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Different coalescence times</a:t>
            </a:r>
          </a:p>
          <a:p>
            <a:pPr>
              <a:buFontTx/>
              <a:buChar char="•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Long coalescence time for the last two lineages</a:t>
            </a:r>
          </a:p>
          <a:p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653104" y="3335655"/>
            <a:ext cx="962327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23" tIns="50911" rIns="101823" bIns="5091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700" dirty="0">
                <a:solidFill>
                  <a:srgbClr val="000000"/>
                </a:solidFill>
                <a:latin typeface="Arial" charset="0"/>
              </a:rPr>
              <a:t>Time </a:t>
            </a:r>
          </a:p>
        </p:txBody>
      </p:sp>
      <p:sp>
        <p:nvSpPr>
          <p:cNvPr id="566280" name="Line 8"/>
          <p:cNvSpPr>
            <a:spLocks noChangeShapeType="1"/>
          </p:cNvSpPr>
          <p:nvPr/>
        </p:nvSpPr>
        <p:spPr bwMode="auto">
          <a:xfrm>
            <a:off x="1844040" y="3598333"/>
            <a:ext cx="100584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lIns="101823" tIns="50911" rIns="101823" bIns="50911" anchor="ctr">
            <a:prstTxWarp prst="textNoShape">
              <a:avLst/>
            </a:prstTxWarp>
          </a:bodyPr>
          <a:lstStyle/>
          <a:p>
            <a:endParaRPr lang="en-US" sz="2700" dirty="0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3085628" y="6471604"/>
            <a:ext cx="4481157" cy="51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23" tIns="50911" rIns="101823" bIns="50911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FF66"/>
                </a:solidFill>
                <a:latin typeface="Arial" charset="0"/>
              </a:rPr>
              <a:t>Adam and Eve never met </a:t>
            </a:r>
            <a:r>
              <a:rPr lang="en-US" sz="2700" dirty="0" err="1">
                <a:solidFill>
                  <a:srgbClr val="FFFF66"/>
                </a:solidFill>
                <a:latin typeface="Arial" charset="0"/>
                <a:sym typeface="Wingdings" charset="2"/>
              </a:rPr>
              <a:t></a:t>
            </a:r>
            <a:endParaRPr lang="en-US" sz="2700" dirty="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290819" name="Picture 3" descr="adam-e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019" y="163731"/>
            <a:ext cx="4252119" cy="5861685"/>
          </a:xfrm>
          <a:prstGeom prst="rect">
            <a:avLst/>
          </a:prstGeom>
          <a:noFill/>
          <a:ln w="25400">
            <a:solidFill>
              <a:srgbClr val="333300"/>
            </a:solidFill>
            <a:miter lim="800000"/>
            <a:headEnd/>
            <a:tailEnd/>
          </a:ln>
        </p:spPr>
      </p:pic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3352806" y="6050599"/>
            <a:ext cx="3775393" cy="34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FFFF"/>
                </a:solidFill>
                <a:latin typeface="Arial" charset="0"/>
              </a:rPr>
              <a:t>Albrecht </a:t>
            </a:r>
            <a:r>
              <a:rPr lang="en-US" sz="1600" b="1" dirty="0" err="1">
                <a:solidFill>
                  <a:srgbClr val="FFFFFF"/>
                </a:solidFill>
                <a:latin typeface="Arial" charset="0"/>
              </a:rPr>
              <a:t>Dürer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</a:rPr>
              <a:t>, The Fall of Man, 1504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7421105" y="381429"/>
            <a:ext cx="2475355" cy="9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23" tIns="50911" rIns="101823" bIns="5091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FFFF66"/>
                </a:solidFill>
                <a:latin typeface="Arial" charset="0"/>
              </a:rPr>
              <a:t>Mitochondrial</a:t>
            </a:r>
          </a:p>
          <a:p>
            <a:pPr algn="ctr"/>
            <a:r>
              <a:rPr lang="en-US" sz="2700" b="1" dirty="0">
                <a:solidFill>
                  <a:srgbClr val="FFFF66"/>
                </a:solidFill>
                <a:latin typeface="Arial" charset="0"/>
              </a:rPr>
              <a:t>Eve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116191" y="309460"/>
            <a:ext cx="2713545" cy="9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23" tIns="50911" rIns="101823" bIns="5091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FFFF66"/>
                </a:solidFill>
                <a:latin typeface="Arial" charset="0"/>
              </a:rPr>
              <a:t>Y chromosome</a:t>
            </a:r>
          </a:p>
          <a:p>
            <a:pPr algn="ctr"/>
            <a:r>
              <a:rPr lang="en-US" sz="2700" b="1" dirty="0">
                <a:solidFill>
                  <a:srgbClr val="FFFF66"/>
                </a:solidFill>
                <a:latin typeface="Arial" charset="0"/>
              </a:rPr>
              <a:t>Adam</a:t>
            </a:r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290474" y="1754189"/>
            <a:ext cx="2385932" cy="111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23" tIns="50911" rIns="101823" bIns="5091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FF66FF"/>
                </a:solidFill>
                <a:latin typeface="Arial" charset="0"/>
                <a:ea typeface="Times New Roman" charset="0"/>
                <a:cs typeface="Times New Roman" charset="0"/>
              </a:rPr>
              <a:t>Lived </a:t>
            </a:r>
          </a:p>
          <a:p>
            <a:pPr algn="ctr"/>
            <a:r>
              <a:rPr lang="en-US" sz="2200" dirty="0">
                <a:solidFill>
                  <a:srgbClr val="FF66FF"/>
                </a:solidFill>
                <a:latin typeface="Arial" charset="0"/>
                <a:ea typeface="Times New Roman" charset="0"/>
                <a:cs typeface="Times New Roman" charset="0"/>
              </a:rPr>
              <a:t>approximately </a:t>
            </a:r>
          </a:p>
          <a:p>
            <a:pPr algn="ctr"/>
            <a:r>
              <a:rPr lang="en-US" sz="2200" dirty="0">
                <a:solidFill>
                  <a:srgbClr val="FF66FF"/>
                </a:solidFill>
                <a:latin typeface="Arial" charset="0"/>
                <a:ea typeface="Times New Roman" charset="0"/>
                <a:cs typeface="Times New Roman" charset="0"/>
              </a:rPr>
              <a:t>50,000 years ago</a:t>
            </a:r>
            <a:r>
              <a:rPr lang="en-US" sz="2200" dirty="0">
                <a:solidFill>
                  <a:srgbClr val="FF66FF"/>
                </a:solidFill>
                <a:latin typeface="Arial" charset="0"/>
              </a:rPr>
              <a:t> </a:t>
            </a: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7608785" y="1817163"/>
            <a:ext cx="2339232" cy="111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23" tIns="50911" rIns="101823" bIns="5091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FF66FF"/>
                </a:solidFill>
                <a:latin typeface="Arial" charset="0"/>
                <a:ea typeface="Times New Roman" charset="0"/>
                <a:cs typeface="Times New Roman" charset="0"/>
              </a:rPr>
              <a:t>Lived </a:t>
            </a:r>
          </a:p>
          <a:p>
            <a:pPr algn="ctr"/>
            <a:r>
              <a:rPr lang="en-US" sz="2200" dirty="0">
                <a:solidFill>
                  <a:srgbClr val="FF66FF"/>
                </a:solidFill>
                <a:latin typeface="Arial" charset="0"/>
                <a:ea typeface="Times New Roman" charset="0"/>
                <a:cs typeface="Times New Roman" charset="0"/>
              </a:rPr>
              <a:t>166,000-249,000 </a:t>
            </a:r>
          </a:p>
          <a:p>
            <a:pPr algn="ctr"/>
            <a:r>
              <a:rPr lang="en-US" sz="2200" dirty="0">
                <a:solidFill>
                  <a:srgbClr val="FF66FF"/>
                </a:solidFill>
                <a:latin typeface="Arial" charset="0"/>
                <a:ea typeface="Times New Roman" charset="0"/>
                <a:cs typeface="Times New Roman" charset="0"/>
              </a:rPr>
              <a:t>years ago 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108273" y="3551555"/>
            <a:ext cx="2856865" cy="158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" charset="0"/>
              </a:rPr>
              <a:t>Thomson, R. 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</a:rPr>
              <a:t>et al.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 (2000) 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</a:rPr>
              <a:t>Proc </a:t>
            </a:r>
            <a:r>
              <a:rPr lang="en-US" sz="1600" i="1" dirty="0" err="1">
                <a:solidFill>
                  <a:srgbClr val="FFFFFF"/>
                </a:solidFill>
                <a:latin typeface="Arial" charset="0"/>
              </a:rPr>
              <a:t>Natl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Arial" charset="0"/>
              </a:rPr>
              <a:t>Acad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Arial" charset="0"/>
              </a:rPr>
              <a:t>Sci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 U S A 97, 7360-5</a:t>
            </a:r>
          </a:p>
          <a:p>
            <a:endParaRPr lang="en-US" sz="1600" dirty="0">
              <a:solidFill>
                <a:srgbClr val="FFFFFF"/>
              </a:solidFill>
              <a:latin typeface="Arial" charset="0"/>
            </a:endParaRPr>
          </a:p>
          <a:p>
            <a:r>
              <a:rPr lang="en-US" sz="1600" dirty="0">
                <a:solidFill>
                  <a:srgbClr val="FFFFFF"/>
                </a:solidFill>
                <a:latin typeface="Arial" charset="0"/>
              </a:rPr>
              <a:t>Underhill, P.A. 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</a:rPr>
              <a:t>et al.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 (2000) 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</a:rPr>
              <a:t>Nat Genet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 26, 358-61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7599680" y="3551556"/>
            <a:ext cx="2256155" cy="182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  <a:latin typeface="Arial" charset="0"/>
              </a:rPr>
              <a:t>Cann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, R.L. 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</a:rPr>
              <a:t>et al.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 (1987) 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</a:rPr>
              <a:t>Nature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 325, 31-6</a:t>
            </a:r>
          </a:p>
          <a:p>
            <a:endParaRPr lang="en-US" sz="1600" dirty="0">
              <a:solidFill>
                <a:srgbClr val="FFFFFF"/>
              </a:solidFill>
              <a:latin typeface="Arial" charset="0"/>
            </a:endParaRPr>
          </a:p>
          <a:p>
            <a:r>
              <a:rPr lang="en-US" sz="1600" dirty="0">
                <a:solidFill>
                  <a:srgbClr val="FFFFFF"/>
                </a:solidFill>
                <a:latin typeface="Arial" charset="0"/>
              </a:rPr>
              <a:t>Vigilant, L. 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</a:rPr>
              <a:t>et al.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 (1991) </a:t>
            </a:r>
            <a:r>
              <a:rPr lang="en-US" sz="1600" i="1" dirty="0">
                <a:solidFill>
                  <a:srgbClr val="FFFFFF"/>
                </a:solidFill>
                <a:latin typeface="Arial" charset="0"/>
              </a:rPr>
              <a:t>Science</a:t>
            </a:r>
            <a:r>
              <a:rPr lang="en-US" sz="1600" dirty="0">
                <a:solidFill>
                  <a:srgbClr val="FFFFFF"/>
                </a:solidFill>
                <a:latin typeface="Arial" charset="0"/>
              </a:rPr>
              <a:t> 253, 1503-7 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108268" y="7040141"/>
            <a:ext cx="9749314" cy="52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dirty="0">
                <a:solidFill>
                  <a:srgbClr val="FFFF66"/>
                </a:solidFill>
                <a:latin typeface="Arial" charset="0"/>
              </a:rPr>
              <a:t>The same is true for ancestral </a:t>
            </a:r>
            <a:r>
              <a:rPr lang="en-US" sz="2700" dirty="0" err="1">
                <a:solidFill>
                  <a:srgbClr val="FFFF66"/>
                </a:solidFill>
                <a:latin typeface="Arial" charset="0"/>
              </a:rPr>
              <a:t>rRNAs</a:t>
            </a:r>
            <a:r>
              <a:rPr lang="en-US" sz="2700" dirty="0">
                <a:solidFill>
                  <a:srgbClr val="FFFF66"/>
                </a:solidFill>
                <a:latin typeface="Arial" charset="0"/>
              </a:rPr>
              <a:t>, EF, SRP, ATPases!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1" y="643467"/>
            <a:ext cx="90932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most recent common ancestor in pedigrees:</a:t>
            </a:r>
          </a:p>
          <a:p>
            <a:r>
              <a:rPr lang="en-US" dirty="0" smtClean="0"/>
              <a:t>(aside the most recent common ancestor of all humans, i.e. the person found in all pedigrees of now existing human was estimated to have lived only a few thousand years ago. (About 4500 years BP under a realistic model for migration and non random mating)</a:t>
            </a:r>
            <a:br>
              <a:rPr lang="en-US" dirty="0" smtClean="0"/>
            </a:br>
            <a:r>
              <a:rPr lang="en-US" dirty="0" smtClean="0"/>
              <a:t>see D.L</a:t>
            </a:r>
            <a:r>
              <a:rPr lang="en-US" dirty="0" smtClean="0"/>
              <a:t>. Rohde, S</a:t>
            </a:r>
            <a:r>
              <a:rPr lang="en-US" dirty="0" smtClean="0"/>
              <a:t>. Olson, J.T. Chang, Nature 431(7008), 562–566 (2004)</a:t>
            </a:r>
          </a:p>
          <a:p>
            <a:endParaRPr lang="en-US" b="1" dirty="0" smtClean="0"/>
          </a:p>
          <a:p>
            <a:r>
              <a:rPr lang="en-US" b="1" dirty="0" smtClean="0"/>
              <a:t>Did this genealogical MRCA contribute any genes to your genome?  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(Provide a back of the envelope calculation on how many nucleotides in your genome were contributed by this MRCA).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8" y="125946"/>
            <a:ext cx="4426744" cy="74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8371" name="Text Box 3"/>
          <p:cNvSpPr txBox="1">
            <a:spLocks noChangeArrowheads="1"/>
          </p:cNvSpPr>
          <p:nvPr/>
        </p:nvSpPr>
        <p:spPr bwMode="auto">
          <a:xfrm rot="-5400000">
            <a:off x="-3504115" y="3541438"/>
            <a:ext cx="7795790" cy="41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66"/>
                </a:solidFill>
                <a:latin typeface="Arial" charset="0"/>
              </a:rPr>
              <a:t>EXTANT LINEAGES FOR THE SIMULATIONS OF 50 LINEAGES</a:t>
            </a:r>
          </a:p>
        </p:txBody>
      </p:sp>
      <p:pic>
        <p:nvPicPr>
          <p:cNvPr id="69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4767" y="136737"/>
            <a:ext cx="4821396" cy="740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8373" name="Text Box 5"/>
          <p:cNvSpPr txBox="1">
            <a:spLocks noChangeArrowheads="1"/>
          </p:cNvSpPr>
          <p:nvPr/>
        </p:nvSpPr>
        <p:spPr bwMode="auto">
          <a:xfrm>
            <a:off x="5598477" y="7497131"/>
            <a:ext cx="4458177" cy="2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FF66"/>
                </a:solidFill>
                <a:latin typeface="Arial" charset="0"/>
              </a:rPr>
              <a:t>Modified from </a:t>
            </a:r>
            <a:r>
              <a:rPr lang="en-US" sz="1100" dirty="0" err="1">
                <a:solidFill>
                  <a:srgbClr val="FFFF66"/>
                </a:solidFill>
                <a:latin typeface="Arial" charset="0"/>
              </a:rPr>
              <a:t>Zhaxybayeva</a:t>
            </a:r>
            <a:r>
              <a:rPr lang="en-US" sz="1100" dirty="0">
                <a:solidFill>
                  <a:srgbClr val="FFFF66"/>
                </a:solidFill>
                <a:latin typeface="Arial" charset="0"/>
              </a:rPr>
              <a:t> and Gogarten (2004), </a:t>
            </a:r>
            <a:r>
              <a:rPr lang="en-US" sz="1100" dirty="0" err="1">
                <a:solidFill>
                  <a:srgbClr val="FFFF66"/>
                </a:solidFill>
                <a:latin typeface="Arial" charset="0"/>
              </a:rPr>
              <a:t>TIGs</a:t>
            </a:r>
            <a:r>
              <a:rPr lang="en-US" sz="1100" dirty="0">
                <a:solidFill>
                  <a:srgbClr val="FFFF66"/>
                </a:solidFill>
                <a:latin typeface="Arial" charset="0"/>
              </a:rPr>
              <a:t> 20, 182-187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3" name="Text Box 5"/>
          <p:cNvSpPr txBox="1">
            <a:spLocks noChangeArrowheads="1"/>
          </p:cNvSpPr>
          <p:nvPr/>
        </p:nvSpPr>
        <p:spPr bwMode="auto">
          <a:xfrm>
            <a:off x="5598477" y="7463265"/>
            <a:ext cx="4458177" cy="2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FF66"/>
                </a:solidFill>
                <a:latin typeface="Arial" charset="0"/>
              </a:rPr>
              <a:t>Modified from </a:t>
            </a:r>
            <a:r>
              <a:rPr lang="en-US" sz="1100" dirty="0" err="1">
                <a:solidFill>
                  <a:srgbClr val="FFFF66"/>
                </a:solidFill>
                <a:latin typeface="Arial" charset="0"/>
              </a:rPr>
              <a:t>Zhaxybayeva</a:t>
            </a:r>
            <a:r>
              <a:rPr lang="en-US" sz="1100" dirty="0">
                <a:solidFill>
                  <a:srgbClr val="FFFF66"/>
                </a:solidFill>
                <a:latin typeface="Arial" charset="0"/>
              </a:rPr>
              <a:t> and Gogarten (2004), </a:t>
            </a:r>
            <a:r>
              <a:rPr lang="en-US" sz="1100" dirty="0" err="1">
                <a:solidFill>
                  <a:srgbClr val="FFFF66"/>
                </a:solidFill>
                <a:latin typeface="Arial" charset="0"/>
              </a:rPr>
              <a:t>TIGs</a:t>
            </a:r>
            <a:r>
              <a:rPr lang="en-US" sz="1100" dirty="0">
                <a:solidFill>
                  <a:srgbClr val="FFFF66"/>
                </a:solidFill>
                <a:latin typeface="Arial" charset="0"/>
              </a:rPr>
              <a:t> 20, 182-187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589" y="237067"/>
            <a:ext cx="6350811" cy="711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9467"/>
            <a:ext cx="3742267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Lineages through time plot for  simulated data, 200 species per generation. </a:t>
            </a:r>
            <a:r>
              <a:rPr lang="en-US" dirty="0" smtClean="0"/>
              <a:t>Data from 10 independent simulations of organismal evolution are shown in green, and for each organismal simulation 25 simulations of gene evolution were performed [one horizontal gene transfer (HGT) event per 10 generations] and are shown in red.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8" name="Picture 2" descr="i0006-3568-54-12-1064-f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97914"/>
            <a:ext cx="4814412" cy="5820305"/>
          </a:xfrm>
          <a:prstGeom prst="rect">
            <a:avLst/>
          </a:prstGeom>
          <a:noFill/>
        </p:spPr>
      </p:pic>
      <p:sp>
        <p:nvSpPr>
          <p:cNvPr id="700419" name="Text Box 3"/>
          <p:cNvSpPr txBox="1">
            <a:spLocks noChangeArrowheads="1"/>
          </p:cNvSpPr>
          <p:nvPr/>
        </p:nvSpPr>
        <p:spPr bwMode="auto">
          <a:xfrm>
            <a:off x="150183" y="6185541"/>
            <a:ext cx="5106035" cy="134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66"/>
                </a:solidFill>
                <a:latin typeface="Arial" charset="0"/>
              </a:rPr>
              <a:t>Bacterial 16SrRNA based phylogeny</a:t>
            </a:r>
            <a:r>
              <a:rPr lang="en-US" sz="2700" dirty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FF66"/>
                </a:solidFill>
                <a:latin typeface="Arial" charset="0"/>
              </a:rPr>
              <a:t>(from P. D. </a:t>
            </a:r>
            <a:r>
              <a:rPr lang="en-US" sz="1800" dirty="0" err="1">
                <a:solidFill>
                  <a:srgbClr val="FFFF66"/>
                </a:solidFill>
                <a:latin typeface="Arial" charset="0"/>
              </a:rPr>
              <a:t>Schloss</a:t>
            </a:r>
            <a:r>
              <a:rPr lang="en-US" sz="1800" dirty="0">
                <a:solidFill>
                  <a:srgbClr val="FFFF66"/>
                </a:solidFill>
                <a:latin typeface="Arial" charset="0"/>
              </a:rPr>
              <a:t> and J. </a:t>
            </a:r>
            <a:r>
              <a:rPr lang="en-US" sz="1800" dirty="0" err="1">
                <a:solidFill>
                  <a:srgbClr val="FFFF66"/>
                </a:solidFill>
                <a:latin typeface="Arial" charset="0"/>
              </a:rPr>
              <a:t>Handelsman</a:t>
            </a:r>
            <a:r>
              <a:rPr lang="en-US" sz="1800" dirty="0">
                <a:solidFill>
                  <a:srgbClr val="FFFF66"/>
                </a:solidFill>
                <a:latin typeface="Arial" charset="0"/>
              </a:rPr>
              <a:t>, Microbiology and Molecular Biology Reviews, December 2004.</a:t>
            </a:r>
            <a:r>
              <a:rPr lang="en-US" sz="1800" dirty="0" smtClean="0">
                <a:solidFill>
                  <a:srgbClr val="FFFF66"/>
                </a:solidFill>
                <a:latin typeface="Arial" charset="0"/>
              </a:rPr>
              <a:t>)</a:t>
            </a:r>
            <a:endParaRPr lang="en-US" sz="270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700420" name="Rectangle 4"/>
          <p:cNvSpPr>
            <a:spLocks noChangeArrowheads="1"/>
          </p:cNvSpPr>
          <p:nvPr/>
        </p:nvSpPr>
        <p:spPr bwMode="auto">
          <a:xfrm>
            <a:off x="5137467" y="86365"/>
            <a:ext cx="4569937" cy="28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23" tIns="50911" rIns="101823" bIns="5091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66"/>
                </a:solidFill>
                <a:latin typeface="Arial" charset="0"/>
              </a:rPr>
              <a:t>The deviation from the “long branches at the base” pattern could be due to </a:t>
            </a:r>
          </a:p>
          <a:p>
            <a:pPr>
              <a:buFontTx/>
              <a:buChar char="•"/>
            </a:pPr>
            <a:r>
              <a:rPr lang="en-US" sz="2200" dirty="0">
                <a:solidFill>
                  <a:srgbClr val="FFFF66"/>
                </a:solidFill>
                <a:latin typeface="Arial" charset="0"/>
              </a:rPr>
              <a:t> under sampling</a:t>
            </a:r>
          </a:p>
          <a:p>
            <a:pPr>
              <a:buFontTx/>
              <a:buChar char="•"/>
            </a:pPr>
            <a:r>
              <a:rPr lang="en-US" sz="2200" dirty="0">
                <a:solidFill>
                  <a:srgbClr val="FFFF66"/>
                </a:solidFill>
                <a:latin typeface="Arial" charset="0"/>
              </a:rPr>
              <a:t> an actual radiation </a:t>
            </a:r>
          </a:p>
          <a:p>
            <a:pPr marL="509115" lvl="1">
              <a:buFontTx/>
              <a:buChar char="•"/>
            </a:pPr>
            <a:r>
              <a:rPr lang="en-US" sz="2200" dirty="0">
                <a:solidFill>
                  <a:srgbClr val="FFFF66"/>
                </a:solidFill>
                <a:latin typeface="Arial" charset="0"/>
              </a:rPr>
              <a:t> due to an invention that was not transferred</a:t>
            </a:r>
          </a:p>
          <a:p>
            <a:pPr marL="509115" lvl="1">
              <a:buFontTx/>
              <a:buChar char="•"/>
            </a:pPr>
            <a:r>
              <a:rPr lang="en-US" sz="2200" dirty="0">
                <a:solidFill>
                  <a:srgbClr val="FFFF66"/>
                </a:solidFill>
                <a:latin typeface="Arial" charset="0"/>
              </a:rPr>
              <a:t> following a mass extinction</a:t>
            </a:r>
            <a:endParaRPr lang="en-US" sz="2700" dirty="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700421" name="Picture 5" descr="big_impa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8498" y="3063987"/>
            <a:ext cx="3635693" cy="470841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187"/>
            <a:ext cx="1005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YOU USE GENOMES WITH NCBI ANNOTATION LINES, YOU NEED TO USE THE SCRIPTS CALLED BY </a:t>
            </a:r>
            <a:r>
              <a:rPr lang="en-US" b="1" dirty="0" err="1" smtClean="0">
                <a:solidFill>
                  <a:srgbClr val="FF0000"/>
                </a:solidFill>
              </a:rPr>
              <a:t>do_all_GI.sh</a:t>
            </a:r>
            <a:r>
              <a:rPr lang="en-US" b="1" dirty="0" smtClean="0">
                <a:solidFill>
                  <a:srgbClr val="FF0000"/>
                </a:solidFill>
              </a:rPr>
              <a:t> !!</a:t>
            </a:r>
          </a:p>
          <a:p>
            <a:r>
              <a:rPr lang="en-US" b="1" dirty="0" smtClean="0"/>
              <a:t> (Sorry, in its present form this version does not allow to filter the E-values in the parsing of the blast searches. This means that you need to select a reasonable E-value in your initial blast searches. </a:t>
            </a:r>
          </a:p>
          <a:p>
            <a:r>
              <a:rPr lang="en-US" b="1" dirty="0" smtClean="0"/>
              <a:t>If you want to use an E-value cut-off of 10^-20, you need to edit the </a:t>
            </a:r>
            <a:r>
              <a:rPr lang="en-US" b="1" dirty="0" err="1" smtClean="0"/>
              <a:t>do_blast.pl</a:t>
            </a:r>
            <a:r>
              <a:rPr lang="en-US" b="1" dirty="0" smtClean="0"/>
              <a:t> script! </a:t>
            </a:r>
          </a:p>
          <a:p>
            <a:r>
              <a:rPr lang="en-US" b="1" dirty="0" smtClean="0"/>
              <a:t>If you use the JGI format, you can use the </a:t>
            </a:r>
            <a:r>
              <a:rPr lang="en-US" b="1" dirty="0" err="1" smtClean="0"/>
              <a:t>parse_blast_cutoff_Thermotoga.pl</a:t>
            </a:r>
            <a:r>
              <a:rPr lang="en-US" b="1" dirty="0" smtClean="0"/>
              <a:t> script to change the E-value, </a:t>
            </a:r>
            <a:r>
              <a:rPr lang="en-US" b="1" dirty="0" err="1" smtClean="0"/>
              <a:t>i.e</a:t>
            </a:r>
            <a:r>
              <a:rPr lang="en-US" b="1" dirty="0" smtClean="0"/>
              <a:t>, you don't have to re-run all of the blast searches.).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863"/>
            <a:ext cx="10058400" cy="78941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Create super families, alignments and trees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132" y="914405"/>
            <a:ext cx="9838268" cy="77867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vi </a:t>
            </a:r>
            <a:r>
              <a:rPr lang="en-US" dirty="0" err="1" smtClean="0">
                <a:latin typeface="Courier"/>
                <a:cs typeface="Courier"/>
              </a:rPr>
              <a:t>do_blast.pl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+mn-lt"/>
                <a:cs typeface="Courier"/>
              </a:rPr>
              <a:t># to see what the parameters are doing type </a:t>
            </a:r>
            <a:r>
              <a:rPr lang="en-US" dirty="0" err="1" smtClean="0">
                <a:latin typeface="Courier"/>
                <a:cs typeface="Courier"/>
              </a:rPr>
              <a:t>blastall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>
                <a:latin typeface="+mn-lt"/>
                <a:cs typeface="Courier"/>
              </a:rPr>
              <a:t>or  </a:t>
            </a:r>
            <a:br>
              <a:rPr lang="en-US" dirty="0" smtClean="0">
                <a:latin typeface="+mn-lt"/>
                <a:cs typeface="Courier"/>
              </a:rPr>
            </a:br>
            <a:r>
              <a:rPr lang="en-US" dirty="0" smtClean="0">
                <a:latin typeface="+mn-lt"/>
                <a:cs typeface="Courier"/>
              </a:rPr>
              <a:t># </a:t>
            </a:r>
            <a:r>
              <a:rPr lang="en-US" dirty="0" err="1" smtClean="0">
                <a:latin typeface="Courier"/>
                <a:cs typeface="Courier"/>
              </a:rPr>
              <a:t>bastall</a:t>
            </a:r>
            <a:r>
              <a:rPr lang="en-US" dirty="0" smtClean="0">
                <a:latin typeface="Courier"/>
                <a:cs typeface="Courier"/>
              </a:rPr>
              <a:t> | more </a:t>
            </a:r>
            <a:r>
              <a:rPr lang="en-US" dirty="0" smtClean="0">
                <a:latin typeface="+mn-lt"/>
                <a:cs typeface="Courier"/>
              </a:rPr>
              <a:t>at the </a:t>
            </a:r>
            <a:r>
              <a:rPr lang="en-US" dirty="0" err="1" smtClean="0">
                <a:latin typeface="+mn-lt"/>
                <a:cs typeface="Courier"/>
              </a:rPr>
              <a:t>commandline</a:t>
            </a:r>
            <a:r>
              <a:rPr lang="en-US" dirty="0" smtClean="0">
                <a:latin typeface="+mn-lt"/>
                <a:cs typeface="Courier"/>
              </a:rPr>
              <a:t>. </a:t>
            </a:r>
            <a:br>
              <a:rPr lang="en-US" dirty="0" smtClean="0">
                <a:latin typeface="+mn-lt"/>
                <a:cs typeface="Courier"/>
              </a:rPr>
            </a:br>
            <a:r>
              <a:rPr lang="en-US" dirty="0" smtClean="0">
                <a:latin typeface="+mn-lt"/>
                <a:cs typeface="Courier"/>
              </a:rPr>
              <a:t># If you move this to a different computer you might need to change a 2 to a 1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vi </a:t>
            </a:r>
            <a:r>
              <a:rPr lang="en-US" dirty="0" err="1" smtClean="0">
                <a:latin typeface="Courier"/>
                <a:cs typeface="Courier"/>
              </a:rPr>
              <a:t>parse_blast_cutoff_thermotoga.pl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 change </a:t>
            </a:r>
            <a:r>
              <a:rPr lang="en-US" dirty="0" err="1" smtClean="0"/>
              <a:t>bioperl</a:t>
            </a:r>
            <a:r>
              <a:rPr lang="en-US" dirty="0" smtClean="0"/>
              <a:t> directory; change cutoff E-value</a:t>
            </a:r>
            <a:br>
              <a:rPr lang="en-US" dirty="0" smtClean="0"/>
            </a:br>
            <a:r>
              <a:rPr lang="en-US" dirty="0" smtClean="0"/>
              <a:t># the script as written uses the </a:t>
            </a:r>
            <a:r>
              <a:rPr lang="en-US" dirty="0" err="1" smtClean="0"/>
              <a:t>bioperl</a:t>
            </a:r>
            <a:r>
              <a:rPr lang="en-US" dirty="0" smtClean="0"/>
              <a:t> library in my home directory </a:t>
            </a:r>
          </a:p>
          <a:p>
            <a:r>
              <a:rPr lang="en-US" dirty="0" smtClean="0"/>
              <a:t># Note: if using closely related genomes, you can cut back on the</a:t>
            </a:r>
            <a:br>
              <a:rPr lang="en-US" dirty="0" smtClean="0"/>
            </a:br>
            <a:r>
              <a:rPr lang="en-US" dirty="0" smtClean="0"/>
              <a:t>#    size of the </a:t>
            </a:r>
            <a:r>
              <a:rPr lang="en-US" dirty="0" err="1" smtClean="0"/>
              <a:t>superfamilies</a:t>
            </a:r>
            <a:r>
              <a:rPr lang="en-US" dirty="0" smtClean="0"/>
              <a:t> by using a smaller E-value </a:t>
            </a:r>
          </a:p>
          <a:p>
            <a:r>
              <a:rPr lang="en-US" dirty="0" smtClean="0"/>
              <a:t># (if you genomes have normal GI numbers, use </a:t>
            </a:r>
            <a:br>
              <a:rPr lang="en-US" dirty="0" smtClean="0"/>
            </a:br>
            <a:r>
              <a:rPr lang="en-US" dirty="0" smtClean="0"/>
              <a:t># vi parse_blast_cutoff1.pl)</a:t>
            </a:r>
          </a:p>
          <a:p>
            <a:endParaRPr lang="en-US" dirty="0" smtClean="0"/>
          </a:p>
          <a:p>
            <a:r>
              <a:rPr lang="en-US" dirty="0" smtClean="0"/>
              <a:t># check output:</a:t>
            </a:r>
          </a:p>
          <a:p>
            <a:r>
              <a:rPr lang="en-US" dirty="0" smtClean="0"/>
              <a:t>more parsed/</a:t>
            </a:r>
            <a:r>
              <a:rPr lang="en-US" dirty="0" err="1" smtClean="0"/>
              <a:t>all_vs_all.parsed</a:t>
            </a:r>
            <a:r>
              <a:rPr lang="en-US" dirty="0" smtClean="0"/>
              <a:t>  ### type </a:t>
            </a:r>
            <a:r>
              <a:rPr lang="en-US" dirty="0" err="1" smtClean="0">
                <a:latin typeface="Courier"/>
                <a:cs typeface="Courier"/>
              </a:rPr>
              <a:t>q</a:t>
            </a:r>
            <a:r>
              <a:rPr lang="en-US" dirty="0" smtClean="0"/>
              <a:t> to leave more</a:t>
            </a:r>
          </a:p>
          <a:p>
            <a:r>
              <a:rPr lang="en-US" dirty="0" smtClean="0"/>
              <a:t>more parsed/</a:t>
            </a:r>
            <a:r>
              <a:rPr lang="en-US" dirty="0" err="1" smtClean="0"/>
              <a:t>all_vs_all.parsed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-</a:t>
            </a:r>
            <a:r>
              <a:rPr lang="en-US" dirty="0" err="1" smtClean="0"/>
              <a:t>l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# checks for number of lines=super </a:t>
            </a:r>
            <a:r>
              <a:rPr lang="en-US" dirty="0" err="1" smtClean="0"/>
              <a:t>famiies</a:t>
            </a:r>
            <a:r>
              <a:rPr lang="en-US" dirty="0" smtClean="0"/>
              <a:t>  output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009544"/>
          </a:xfrm>
        </p:spPr>
        <p:txBody>
          <a:bodyPr/>
          <a:lstStyle/>
          <a:p>
            <a:r>
              <a:rPr lang="en-US" dirty="0" smtClean="0"/>
              <a:t>Super Families to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87" y="1305571"/>
            <a:ext cx="9052560" cy="6060433"/>
          </a:xfrm>
        </p:spPr>
        <p:txBody>
          <a:bodyPr>
            <a:noAutofit/>
          </a:bodyPr>
          <a:lstStyle/>
          <a:p>
            <a:r>
              <a:rPr lang="en-US" sz="2600" dirty="0" err="1" smtClean="0">
                <a:latin typeface="Courier"/>
                <a:cs typeface="Courier"/>
              </a:rPr>
              <a:t>perl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parse_superfamilies_singlelink.pl</a:t>
            </a:r>
            <a:r>
              <a:rPr lang="en-US" sz="2600" dirty="0" smtClean="0">
                <a:latin typeface="Courier"/>
                <a:cs typeface="Courier"/>
              </a:rPr>
              <a:t> 1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# 1 gives the minimum size of the superfamily </a:t>
            </a:r>
          </a:p>
          <a:p>
            <a:r>
              <a:rPr lang="en-US" sz="2600" dirty="0" err="1" smtClean="0">
                <a:latin typeface="Courier"/>
                <a:cs typeface="Courier"/>
              </a:rPr>
              <a:t>perl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prepare_fa_thermotoga.pl</a:t>
            </a:r>
            <a:r>
              <a:rPr lang="en-US" sz="2600" dirty="0" smtClean="0">
                <a:latin typeface="Courier"/>
                <a:cs typeface="Courier"/>
              </a:rPr>
              <a:t> parsed/</a:t>
            </a:r>
            <a:r>
              <a:rPr lang="en-US" sz="2600" dirty="0" err="1" smtClean="0">
                <a:latin typeface="Courier"/>
                <a:cs typeface="Courier"/>
              </a:rPr>
              <a:t>all_vs_all.fam</a:t>
            </a:r>
            <a:r>
              <a:rPr lang="en-US" sz="2600" dirty="0" smtClean="0">
                <a:latin typeface="Courier"/>
                <a:cs typeface="Courier"/>
              </a:rPr>
              <a:t/>
            </a:r>
            <a:br>
              <a:rPr lang="en-US" sz="2600" dirty="0" smtClean="0">
                <a:latin typeface="Courier"/>
                <a:cs typeface="Courier"/>
              </a:rPr>
            </a:br>
            <a:r>
              <a:rPr lang="en-US" sz="2600" dirty="0" smtClean="0"/>
              <a:t>Creates a multiple </a:t>
            </a:r>
            <a:r>
              <a:rPr lang="en-US" sz="2600" dirty="0" err="1" smtClean="0"/>
              <a:t>fasta</a:t>
            </a:r>
            <a:r>
              <a:rPr lang="en-US" sz="2600" dirty="0" smtClean="0"/>
              <a:t> file for each superfamily </a:t>
            </a:r>
          </a:p>
          <a:p>
            <a:r>
              <a:rPr lang="en-US" sz="2600" dirty="0" err="1" smtClean="0">
                <a:latin typeface="Courier"/>
                <a:cs typeface="Courier"/>
              </a:rPr>
              <a:t>perl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do_clustalw_aln.pl</a:t>
            </a:r>
            <a:r>
              <a:rPr lang="en-US" sz="2600" dirty="0" smtClean="0">
                <a:latin typeface="Courier"/>
                <a:cs typeface="Courier"/>
              </a:rPr>
              <a:t/>
            </a:r>
            <a:br>
              <a:rPr lang="en-US" sz="2600" dirty="0" smtClean="0">
                <a:latin typeface="Courier"/>
                <a:cs typeface="Courier"/>
              </a:rPr>
            </a:br>
            <a:r>
              <a:rPr lang="en-US" sz="2600" dirty="0" smtClean="0">
                <a:latin typeface="Cambria"/>
                <a:cs typeface="Cambria"/>
              </a:rPr>
              <a:t>aligns sequences using </a:t>
            </a:r>
            <a:r>
              <a:rPr lang="en-US" sz="2600" dirty="0" err="1" smtClean="0">
                <a:latin typeface="Cambria"/>
                <a:cs typeface="Cambria"/>
              </a:rPr>
              <a:t>clustalw</a:t>
            </a:r>
            <a:endParaRPr lang="en-US" sz="2600" dirty="0" smtClean="0">
              <a:latin typeface="Cambria"/>
              <a:cs typeface="Cambria"/>
            </a:endParaRPr>
          </a:p>
          <a:p>
            <a:r>
              <a:rPr lang="en-US" sz="2600" dirty="0" err="1" smtClean="0">
                <a:latin typeface="Courier"/>
                <a:cs typeface="Courier"/>
              </a:rPr>
              <a:t>perl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do_clustalw_dist_kimura.pl</a:t>
            </a:r>
            <a:r>
              <a:rPr lang="en-US" sz="2600" dirty="0" smtClean="0">
                <a:latin typeface="Courier"/>
                <a:cs typeface="Courier"/>
              </a:rPr>
              <a:t/>
            </a:r>
            <a:br>
              <a:rPr lang="en-US" sz="2600" dirty="0" smtClean="0">
                <a:latin typeface="Courier"/>
                <a:cs typeface="Courier"/>
              </a:rPr>
            </a:br>
            <a:r>
              <a:rPr lang="en-US" sz="2600" dirty="0" err="1" smtClean="0">
                <a:latin typeface="Cambria"/>
                <a:cs typeface="Cambria"/>
              </a:rPr>
              <a:t>calcualtes</a:t>
            </a:r>
            <a:r>
              <a:rPr lang="en-US" sz="2600" dirty="0" smtClean="0">
                <a:latin typeface="Cambria"/>
                <a:cs typeface="Cambria"/>
              </a:rPr>
              <a:t> trees using Kimura distances for all families in </a:t>
            </a:r>
            <a:r>
              <a:rPr lang="en-US" sz="2600" dirty="0" err="1" smtClean="0">
                <a:latin typeface="Cambria"/>
                <a:cs typeface="Cambria"/>
              </a:rPr>
              <a:t>fa</a:t>
            </a:r>
            <a:r>
              <a:rPr lang="en-US" sz="2600" dirty="0" smtClean="0">
                <a:latin typeface="Cambria"/>
                <a:cs typeface="Cambria"/>
              </a:rPr>
              <a:t/>
            </a:r>
            <a:br>
              <a:rPr lang="en-US" sz="2600" dirty="0" smtClean="0">
                <a:latin typeface="Cambria"/>
                <a:cs typeface="Cambria"/>
              </a:rPr>
            </a:br>
            <a:r>
              <a:rPr lang="en-US" sz="2600" dirty="0" smtClean="0">
                <a:latin typeface="Cambria"/>
                <a:cs typeface="Cambria"/>
              </a:rPr>
              <a:t>#trees stored in trees Check #1, 106, 1027, 111</a:t>
            </a:r>
          </a:p>
          <a:p>
            <a:r>
              <a:rPr lang="en-US" sz="2600" dirty="0" err="1" smtClean="0">
                <a:latin typeface="Courier"/>
                <a:cs typeface="Courier"/>
              </a:rPr>
              <a:t>perl</a:t>
            </a:r>
            <a:r>
              <a:rPr lang="en-US" sz="2600" dirty="0" smtClean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prepare_trees.pl</a:t>
            </a:r>
            <a:r>
              <a:rPr lang="en-US" sz="2600" dirty="0" smtClean="0">
                <a:latin typeface="Courier"/>
                <a:cs typeface="Courier"/>
              </a:rPr>
              <a:t/>
            </a:r>
            <a:br>
              <a:rPr lang="en-US" sz="2600" dirty="0" smtClean="0">
                <a:latin typeface="Courier"/>
                <a:cs typeface="Courier"/>
              </a:rPr>
            </a:br>
            <a:r>
              <a:rPr lang="en-US" sz="2600" dirty="0" smtClean="0">
                <a:latin typeface="Cambria"/>
                <a:cs typeface="Cambria"/>
              </a:rPr>
              <a:t>reformats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60"/>
            <a:ext cx="9052560" cy="78941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Branchclust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4267" y="1557871"/>
            <a:ext cx="9364133" cy="5674921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en-US" sz="2800" dirty="0" err="1" smtClean="0">
                <a:latin typeface="Courier"/>
                <a:cs typeface="Courier"/>
              </a:rPr>
              <a:t>perl</a:t>
            </a:r>
            <a:r>
              <a:rPr lang="en-US" sz="2800" dirty="0" smtClean="0">
                <a:latin typeface="Courier"/>
                <a:cs typeface="Courier"/>
              </a:rPr>
              <a:t> </a:t>
            </a:r>
            <a:r>
              <a:rPr lang="en-US" sz="2800" dirty="0" err="1" smtClean="0">
                <a:latin typeface="Courier"/>
                <a:cs typeface="Courier"/>
              </a:rPr>
              <a:t>branchclust_all_thermotoga.pl</a:t>
            </a:r>
            <a:r>
              <a:rPr lang="en-US" sz="2800" dirty="0" smtClean="0">
                <a:latin typeface="Courier"/>
                <a:cs typeface="Courier"/>
              </a:rPr>
              <a:t> 2 </a:t>
            </a:r>
          </a:p>
          <a:p>
            <a:r>
              <a:rPr lang="en-US" dirty="0" smtClean="0"/>
              <a:t>  # Parameter 2 (MANY) says that a family needs to have </a:t>
            </a:r>
            <a:br>
              <a:rPr lang="en-US" dirty="0" smtClean="0"/>
            </a:br>
            <a:r>
              <a:rPr lang="en-US" dirty="0" smtClean="0"/>
              <a:t>  # at least 2 members. </a:t>
            </a:r>
          </a:p>
          <a:p>
            <a:endParaRPr lang="en-US" dirty="0" smtClean="0"/>
          </a:p>
          <a:p>
            <a:r>
              <a:rPr lang="en-US" sz="2800" dirty="0" err="1" smtClean="0">
                <a:latin typeface="Courier"/>
                <a:cs typeface="Courier"/>
              </a:rPr>
              <a:t>make_clusterlist.sh</a:t>
            </a:r>
            <a:endParaRPr lang="en-US" sz="2800" dirty="0" smtClean="0">
              <a:latin typeface="Courier"/>
              <a:cs typeface="Courier"/>
            </a:endParaRPr>
          </a:p>
          <a:p>
            <a:r>
              <a:rPr lang="en-US" dirty="0" smtClean="0"/>
              <a:t># runs </a:t>
            </a:r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make_fam_list_inpar.pl</a:t>
            </a:r>
            <a:r>
              <a:rPr lang="en-US" dirty="0" smtClean="0"/>
              <a:t> 5 4 0 </a:t>
            </a:r>
            <a:br>
              <a:rPr lang="en-US" dirty="0" smtClean="0"/>
            </a:br>
            <a:r>
              <a:rPr lang="en-US" dirty="0" smtClean="0"/>
              <a:t># results in test called families_inpar_5_4_0.list</a:t>
            </a:r>
          </a:p>
          <a:p>
            <a:r>
              <a:rPr lang="en-US" dirty="0" smtClean="0"/>
              <a:t># 5: number of genomes; </a:t>
            </a:r>
            <a:br>
              <a:rPr lang="en-US" dirty="0" smtClean="0"/>
            </a:br>
            <a:r>
              <a:rPr lang="en-US" dirty="0" smtClean="0"/>
              <a:t># 4: number of genomes in cluster ;</a:t>
            </a:r>
            <a:br>
              <a:rPr lang="en-US" dirty="0" smtClean="0"/>
            </a:br>
            <a:r>
              <a:rPr lang="en-US" dirty="0" smtClean="0"/>
              <a:t># 0: number of inparalogs </a:t>
            </a:r>
            <a:br>
              <a:rPr lang="en-US" dirty="0" smtClean="0"/>
            </a:br>
            <a:r>
              <a:rPr lang="en-US" dirty="0" smtClean="0"/>
              <a:t># (a 1 returns all the families with exactly 1 inparalog)</a:t>
            </a:r>
          </a:p>
          <a:p>
            <a:r>
              <a:rPr lang="en-US" dirty="0" smtClean="0"/>
              <a:t># you could add additional lines to the shell script: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make_fam_list_inpar.pl</a:t>
            </a:r>
            <a:r>
              <a:rPr lang="en-US" dirty="0" smtClean="0"/>
              <a:t> 5 4 1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alm Seas">
  <a:themeElements>
    <a:clrScheme name="">
      <a:dk1>
        <a:srgbClr val="000080"/>
      </a:dk1>
      <a:lt1>
        <a:srgbClr val="A2B3DD"/>
      </a:lt1>
      <a:dk2>
        <a:srgbClr val="F23801"/>
      </a:dk2>
      <a:lt2>
        <a:srgbClr val="000066"/>
      </a:lt2>
      <a:accent1>
        <a:srgbClr val="6666FF"/>
      </a:accent1>
      <a:accent2>
        <a:srgbClr val="9999FF"/>
      </a:accent2>
      <a:accent3>
        <a:srgbClr val="CED6EB"/>
      </a:accent3>
      <a:accent4>
        <a:srgbClr val="00006C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Gleam">
  <a:themeElements>
    <a:clrScheme name="">
      <a:dk1>
        <a:srgbClr val="FFFFFF"/>
      </a:dk1>
      <a:lt1>
        <a:srgbClr val="FFFFFF"/>
      </a:lt1>
      <a:dk2>
        <a:srgbClr val="FFFF99"/>
      </a:dk2>
      <a:lt2>
        <a:srgbClr val="005A58"/>
      </a:lt2>
      <a:accent1>
        <a:srgbClr val="006462"/>
      </a:accent1>
      <a:accent2>
        <a:srgbClr val="6D6FC7"/>
      </a:accent2>
      <a:accent3>
        <a:srgbClr val="FFFFFF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4">
        <a:dk1>
          <a:srgbClr val="000000"/>
        </a:dk1>
        <a:lt1>
          <a:srgbClr val="FFFFFF"/>
        </a:lt1>
        <a:dk2>
          <a:srgbClr val="191919"/>
        </a:dk2>
        <a:lt2>
          <a:srgbClr val="B3B3B3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Gleam">
  <a:themeElements>
    <a:clrScheme name="">
      <a:dk1>
        <a:srgbClr val="FFFFFF"/>
      </a:dk1>
      <a:lt1>
        <a:srgbClr val="FFFFFF"/>
      </a:lt1>
      <a:dk2>
        <a:srgbClr val="FFFF99"/>
      </a:dk2>
      <a:lt2>
        <a:srgbClr val="005A58"/>
      </a:lt2>
      <a:accent1>
        <a:srgbClr val="006462"/>
      </a:accent1>
      <a:accent2>
        <a:srgbClr val="6D6FC7"/>
      </a:accent2>
      <a:accent3>
        <a:srgbClr val="FFFFFF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4">
        <a:dk1>
          <a:srgbClr val="000000"/>
        </a:dk1>
        <a:lt1>
          <a:srgbClr val="FFFFFF"/>
        </a:lt1>
        <a:dk2>
          <a:srgbClr val="191919"/>
        </a:dk2>
        <a:lt2>
          <a:srgbClr val="B3B3B3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alm Seas">
  <a:themeElements>
    <a:clrScheme name="">
      <a:dk1>
        <a:srgbClr val="000080"/>
      </a:dk1>
      <a:lt1>
        <a:srgbClr val="A2B3DD"/>
      </a:lt1>
      <a:dk2>
        <a:srgbClr val="F23801"/>
      </a:dk2>
      <a:lt2>
        <a:srgbClr val="000066"/>
      </a:lt2>
      <a:accent1>
        <a:srgbClr val="6666FF"/>
      </a:accent1>
      <a:accent2>
        <a:srgbClr val="9999FF"/>
      </a:accent2>
      <a:accent3>
        <a:srgbClr val="CED6EB"/>
      </a:accent3>
      <a:accent4>
        <a:srgbClr val="00006C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Gleam">
  <a:themeElements>
    <a:clrScheme name="">
      <a:dk1>
        <a:srgbClr val="FFFFFF"/>
      </a:dk1>
      <a:lt1>
        <a:srgbClr val="FFFFFF"/>
      </a:lt1>
      <a:dk2>
        <a:srgbClr val="FFFF99"/>
      </a:dk2>
      <a:lt2>
        <a:srgbClr val="005A58"/>
      </a:lt2>
      <a:accent1>
        <a:srgbClr val="006462"/>
      </a:accent1>
      <a:accent2>
        <a:srgbClr val="6D6FC7"/>
      </a:accent2>
      <a:accent3>
        <a:srgbClr val="FFFFFF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alm Seas">
  <a:themeElements>
    <a:clrScheme name="">
      <a:dk1>
        <a:srgbClr val="000080"/>
      </a:dk1>
      <a:lt1>
        <a:srgbClr val="A2B3DD"/>
      </a:lt1>
      <a:dk2>
        <a:srgbClr val="F23801"/>
      </a:dk2>
      <a:lt2>
        <a:srgbClr val="000066"/>
      </a:lt2>
      <a:accent1>
        <a:srgbClr val="6666FF"/>
      </a:accent1>
      <a:accent2>
        <a:srgbClr val="9999FF"/>
      </a:accent2>
      <a:accent3>
        <a:srgbClr val="CED6EB"/>
      </a:accent3>
      <a:accent4>
        <a:srgbClr val="00006C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Gleam 4">
    <a:dk1>
      <a:srgbClr val="000000"/>
    </a:dk1>
    <a:lt1>
      <a:srgbClr val="FFFFFF"/>
    </a:lt1>
    <a:dk2>
      <a:srgbClr val="191919"/>
    </a:dk2>
    <a:lt2>
      <a:srgbClr val="B3B3B3"/>
    </a:lt2>
    <a:accent1>
      <a:srgbClr val="3366CC"/>
    </a:accent1>
    <a:accent2>
      <a:srgbClr val="00B000"/>
    </a:accent2>
    <a:accent3>
      <a:srgbClr val="FFFFFF"/>
    </a:accent3>
    <a:accent4>
      <a:srgbClr val="000000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3.xml><?xml version="1.0" encoding="utf-8"?>
<a:themeOverride xmlns:a="http://schemas.openxmlformats.org/drawingml/2006/main">
  <a:clrScheme name="Gleam 4">
    <a:dk1>
      <a:srgbClr val="000000"/>
    </a:dk1>
    <a:lt1>
      <a:srgbClr val="FFFFFF"/>
    </a:lt1>
    <a:dk2>
      <a:srgbClr val="191919"/>
    </a:dk2>
    <a:lt2>
      <a:srgbClr val="B3B3B3"/>
    </a:lt2>
    <a:accent1>
      <a:srgbClr val="3366CC"/>
    </a:accent1>
    <a:accent2>
      <a:srgbClr val="00B000"/>
    </a:accent2>
    <a:accent3>
      <a:srgbClr val="FFFFFF"/>
    </a:accent3>
    <a:accent4>
      <a:srgbClr val="000000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30183</TotalTime>
  <Words>3895</Words>
  <Application>Microsoft Macintosh PowerPoint</Application>
  <PresentationFormat>Custom</PresentationFormat>
  <Paragraphs>475</Paragraphs>
  <Slides>57</Slides>
  <Notes>28</Notes>
  <HiddenSlides>0</HiddenSlides>
  <MMClips>0</MMClips>
  <ScaleCrop>false</ScaleCrop>
  <HeadingPairs>
    <vt:vector size="6" baseType="variant">
      <vt:variant>
        <vt:lpstr>Design Template</vt:lpstr>
      </vt:variant>
      <vt:variant>
        <vt:i4>16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77" baseType="lpstr">
      <vt:lpstr>Default Design</vt:lpstr>
      <vt:lpstr>2_Office Theme</vt:lpstr>
      <vt:lpstr>3_Office Theme</vt:lpstr>
      <vt:lpstr>4_Default Design</vt:lpstr>
      <vt:lpstr>3_Calm Seas</vt:lpstr>
      <vt:lpstr>2_Gleam</vt:lpstr>
      <vt:lpstr>Blank Presentation</vt:lpstr>
      <vt:lpstr>6_Calm Seas</vt:lpstr>
      <vt:lpstr>1_Blank Presentation</vt:lpstr>
      <vt:lpstr>5_Calm Seas</vt:lpstr>
      <vt:lpstr>Gleam</vt:lpstr>
      <vt:lpstr>2_Blank Presentation</vt:lpstr>
      <vt:lpstr>1_Default Design</vt:lpstr>
      <vt:lpstr>1_Gleam</vt:lpstr>
      <vt:lpstr>2_Default Design</vt:lpstr>
      <vt:lpstr>3_Default Design</vt:lpstr>
      <vt:lpstr>Document</vt:lpstr>
      <vt:lpstr>Photo Editor Photo</vt:lpstr>
      <vt:lpstr>Image</vt:lpstr>
      <vt:lpstr>Microsoft Photo Editor 3.0 Photo</vt:lpstr>
      <vt:lpstr>MCB 5472</vt:lpstr>
      <vt:lpstr>Automated Assembly of Gene Families  Using BranchClust</vt:lpstr>
      <vt:lpstr>to use other genomes:</vt:lpstr>
      <vt:lpstr>Slide 4</vt:lpstr>
      <vt:lpstr>Slide 5</vt:lpstr>
      <vt:lpstr>Slide 6</vt:lpstr>
      <vt:lpstr>Create super families, alignments and trees</vt:lpstr>
      <vt:lpstr>Super Families to Trees</vt:lpstr>
      <vt:lpstr>Branchclust</vt:lpstr>
      <vt:lpstr>Process Branchclust output</vt:lpstr>
      <vt:lpstr>Summary Output</vt:lpstr>
      <vt:lpstr>Detailed Summary in Text Wrangler</vt:lpstr>
      <vt:lpstr>Detailed Summary in Excel</vt:lpstr>
      <vt:lpstr>clusters/clusters_NNN.out.names</vt:lpstr>
      <vt:lpstr>trees/fam_XYZ.tre</vt:lpstr>
      <vt:lpstr>prepare_bcfam_thermotoga.pl families_inpar_5_4_0.list</vt:lpstr>
      <vt:lpstr>Slide 17</vt:lpstr>
      <vt:lpstr>TOOLS TO ANALYZE PHYLOGENETIC INFORMATION FROM MULTIPLE GENES IN GENOMES:   Bipartition Spectra (Lento Plots)</vt:lpstr>
      <vt:lpstr>Slide 19</vt:lpstr>
      <vt:lpstr>Slide 20</vt:lpstr>
      <vt:lpstr>Slide 21</vt:lpstr>
      <vt:lpstr>Slide 22</vt:lpstr>
      <vt:lpstr>Slide 23</vt:lpstr>
      <vt:lpstr>Decay of bipartition support with number of OTUs</vt:lpstr>
      <vt:lpstr>Example for decay of bipartition support with number of OTUs</vt:lpstr>
      <vt:lpstr>Decay of bipartition support with number of OTUs</vt:lpstr>
      <vt:lpstr>Bipartition Paradox:</vt:lpstr>
      <vt:lpstr>TOOLS TO ANALYZE PHYLOGENETIC INFORMATION FROM MULTIPLE GENES IN GENOMES:   QUARTET DECOMPOSITION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The Quartet Decomposition Server</vt:lpstr>
      <vt:lpstr>The Quartet Decomposition Server</vt:lpstr>
      <vt:lpstr>The Quartet Decomposition Server</vt:lpstr>
      <vt:lpstr>The spectrum  http://csbl1.bmb.uga.edu/QD/jobstatus.php?jobid=QDSgArf2&amp;source=0&amp;resolve=0&amp;support=0 </vt:lpstr>
      <vt:lpstr>good and bad quartets</vt:lpstr>
      <vt:lpstr>Quartets -&gt; Matrix Representation Using Parsimony</vt:lpstr>
      <vt:lpstr>Most Parsimonious Tree (MRP) Using all Quartets from all Gene Families that have more than 90% bootstrap support</vt:lpstr>
      <vt:lpstr>Splits Tree Representation  Using all Quartets from all Gene Families that have more than 90% bootstrap support</vt:lpstr>
      <vt:lpstr>Slide 46</vt:lpstr>
      <vt:lpstr>    Supertree   vs. Supermatrix</vt:lpstr>
      <vt:lpstr>Slide 48</vt:lpstr>
      <vt:lpstr>Supermatrix versus                  Quartet based Supertree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Manager/>
  <Company>University of Connecticut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 ...</dc:title>
  <dc:subject/>
  <dc:creator>Gogarten and Poptsova</dc:creator>
  <cp:keywords/>
  <dc:description/>
  <cp:lastModifiedBy>J. Peter Gogarten</cp:lastModifiedBy>
  <cp:revision>150</cp:revision>
  <cp:lastPrinted>2008-07-21T19:49:59Z</cp:lastPrinted>
  <dcterms:created xsi:type="dcterms:W3CDTF">2010-04-21T02:10:06Z</dcterms:created>
  <dcterms:modified xsi:type="dcterms:W3CDTF">2010-04-21T02:51:33Z</dcterms:modified>
  <cp:category/>
</cp:coreProperties>
</file>