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notesSlides/notesSlide10.xml" ContentType="application/vnd.openxmlformats-officedocument.presentationml.notesSlide+xml"/>
  <Override PartName="/ppt/slides/slide9.xml" ContentType="application/vnd.openxmlformats-officedocument.presentationml.slide+xml"/>
  <Default Extension="rels" ContentType="application/vnd.openxmlformats-package.relationships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72" r:id="rId2"/>
  </p:sldMasterIdLst>
  <p:notesMasterIdLst>
    <p:notesMasterId r:id="rId28"/>
  </p:notesMasterIdLst>
  <p:handoutMasterIdLst>
    <p:handoutMasterId r:id="rId29"/>
  </p:handoutMasterIdLst>
  <p:sldIdLst>
    <p:sldId id="256" r:id="rId3"/>
    <p:sldId id="321" r:id="rId4"/>
    <p:sldId id="322" r:id="rId5"/>
    <p:sldId id="323" r:id="rId6"/>
    <p:sldId id="324" r:id="rId7"/>
    <p:sldId id="325" r:id="rId8"/>
    <p:sldId id="327" r:id="rId9"/>
    <p:sldId id="326" r:id="rId10"/>
    <p:sldId id="328" r:id="rId11"/>
    <p:sldId id="342" r:id="rId12"/>
    <p:sldId id="341" r:id="rId13"/>
    <p:sldId id="347" r:id="rId14"/>
    <p:sldId id="329" r:id="rId15"/>
    <p:sldId id="330" r:id="rId16"/>
    <p:sldId id="331" r:id="rId17"/>
    <p:sldId id="333" r:id="rId18"/>
    <p:sldId id="335" r:id="rId19"/>
    <p:sldId id="336" r:id="rId20"/>
    <p:sldId id="338" r:id="rId21"/>
    <p:sldId id="334" r:id="rId22"/>
    <p:sldId id="337" r:id="rId23"/>
    <p:sldId id="332" r:id="rId24"/>
    <p:sldId id="340" r:id="rId25"/>
    <p:sldId id="344" r:id="rId26"/>
    <p:sldId id="339" r:id="rId27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5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5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5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16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presProps" Target="presProps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0" Type="http://schemas.openxmlformats.org/officeDocument/2006/relationships/slide" Target="slides/slide8.xml"/><Relationship Id="rId32" Type="http://schemas.openxmlformats.org/officeDocument/2006/relationships/viewProps" Target="viewProps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9" Type="http://schemas.openxmlformats.org/officeDocument/2006/relationships/slide" Target="slides/slide7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7" Type="http://schemas.openxmlformats.org/officeDocument/2006/relationships/slide" Target="slides/slide25.xml"/><Relationship Id="rId14" Type="http://schemas.openxmlformats.org/officeDocument/2006/relationships/slide" Target="slides/slide12.xml"/><Relationship Id="rId23" Type="http://schemas.openxmlformats.org/officeDocument/2006/relationships/slide" Target="slides/slide21.xml"/><Relationship Id="rId4" Type="http://schemas.openxmlformats.org/officeDocument/2006/relationships/slide" Target="slides/slide2.xml"/><Relationship Id="rId28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30" Type="http://schemas.openxmlformats.org/officeDocument/2006/relationships/printerSettings" Target="printerSettings/printerSettings1.bin"/><Relationship Id="rId11" Type="http://schemas.openxmlformats.org/officeDocument/2006/relationships/slide" Target="slides/slide9.xml"/><Relationship Id="rId29" Type="http://schemas.openxmlformats.org/officeDocument/2006/relationships/handoutMaster" Target="handoutMasters/handoutMaster1.xml"/><Relationship Id="rId6" Type="http://schemas.openxmlformats.org/officeDocument/2006/relationships/slide" Target="slides/slide4.xml"/><Relationship Id="rId16" Type="http://schemas.openxmlformats.org/officeDocument/2006/relationships/slide" Target="slides/slide14.xml"/><Relationship Id="rId3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" Type="http://schemas.openxmlformats.org/officeDocument/2006/relationships/slideMaster" Target="slideMasters/slideMaster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48488"/>
            <a:ext cx="4160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F0CD672-55DA-BB4E-ABE1-A175BCA50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0052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00675" y="0"/>
            <a:ext cx="420052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43225" y="522288"/>
            <a:ext cx="3716338" cy="2787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482975"/>
            <a:ext cx="7000875" cy="330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7538"/>
            <a:ext cx="420052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00675" y="6967538"/>
            <a:ext cx="420052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charset="0"/>
              </a:defRPr>
            </a:lvl1pPr>
          </a:lstStyle>
          <a:p>
            <a:pPr>
              <a:defRPr/>
            </a:pPr>
            <a:fld id="{28139D0D-D6A0-6F49-8C8B-A5DCF7E54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A8DC2-6855-CA4C-9263-FA0F594466C8}" type="slidenum">
              <a:rPr lang="en-US">
                <a:latin typeface="Times New Roman" pitchFamily="-105" charset="0"/>
              </a:rPr>
              <a:pPr/>
              <a:t>1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EE5BA3-DD0E-344D-969C-412869D2AC6E}" type="slidenum">
              <a:rPr lang="en-US">
                <a:latin typeface="Times New Roman" pitchFamily="-105" charset="0"/>
              </a:rPr>
              <a:pPr/>
              <a:t>13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5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D782F9-37F3-8F43-80F7-7AE1087D7947}" type="slidenum">
              <a:rPr lang="en-US" smtClean="0">
                <a:latin typeface="Times New Roman" pitchFamily="-105" charset="0"/>
              </a:rPr>
              <a:pPr/>
              <a:t>17</a:t>
            </a:fld>
            <a:endParaRPr lang="en-US" smtClean="0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18489-E300-C849-BDCF-581675BAB965}" type="slidenum">
              <a:rPr lang="en-US">
                <a:solidFill>
                  <a:srgbClr val="000000"/>
                </a:solidFill>
                <a:latin typeface="Times New Roman" pitchFamily="-105" charset="0"/>
              </a:rPr>
              <a:pPr/>
              <a:t>22</a:t>
            </a:fld>
            <a:endParaRPr lang="en-US">
              <a:solidFill>
                <a:srgbClr val="000000"/>
              </a:solidFill>
              <a:latin typeface="Times New Roman" pitchFamily="-105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BC234-B63C-5A4A-8BB2-B041BC867C5C}" type="slidenum">
              <a:rPr lang="en-US">
                <a:latin typeface="Times New Roman" pitchFamily="-105" charset="0"/>
              </a:rPr>
              <a:pPr/>
              <a:t>2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A139D9-FA04-4949-AEE5-0426D808EECF}" type="slidenum">
              <a:rPr lang="en-US">
                <a:latin typeface="Times New Roman" pitchFamily="-105" charset="0"/>
              </a:rPr>
              <a:pPr/>
              <a:t>3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B94B85-2468-3248-A546-22E54982BD24}" type="slidenum">
              <a:rPr lang="en-US">
                <a:latin typeface="Times New Roman" pitchFamily="-105" charset="0"/>
              </a:rPr>
              <a:pPr/>
              <a:t>4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5737EF-8FDE-BB4F-8DB5-9463B3A83264}" type="slidenum">
              <a:rPr lang="en-US">
                <a:latin typeface="Times New Roman" pitchFamily="-105" charset="0"/>
              </a:rPr>
              <a:pPr/>
              <a:t>5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AAB021-FD13-7C47-B1BE-FD7B56081CF0}" type="slidenum">
              <a:rPr lang="en-US">
                <a:latin typeface="Times New Roman" pitchFamily="-105" charset="0"/>
              </a:rPr>
              <a:pPr/>
              <a:t>6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3C95F-A374-7140-97CC-39D14A99E2C9}" type="slidenum">
              <a:rPr lang="en-US">
                <a:latin typeface="Times New Roman" pitchFamily="-105" charset="0"/>
              </a:rPr>
              <a:pPr/>
              <a:t>7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044DF-4A9C-2644-B585-49D20FB56A8C}" type="slidenum">
              <a:rPr lang="en-US">
                <a:latin typeface="Times New Roman" pitchFamily="-105" charset="0"/>
              </a:rPr>
              <a:pPr/>
              <a:t>8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1B30A3-7C9B-6049-A324-0BC2408AC611}" type="slidenum">
              <a:rPr lang="en-US">
                <a:latin typeface="Times New Roman" pitchFamily="-105" charset="0"/>
              </a:rPr>
              <a:pPr/>
              <a:t>9</a:t>
            </a:fld>
            <a:endParaRPr lang="en-US">
              <a:latin typeface="Times New Roman" pitchFamily="-105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46677-28E6-5346-94DB-168B8121C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95AB-3CD0-554C-8B06-112E24CE5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63BF-A95B-B44E-B5EE-EF0DF2C36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-105" charset="0"/>
              </a:defRPr>
            </a:lvl1pPr>
          </a:lstStyle>
          <a:p>
            <a:pPr>
              <a:defRPr/>
            </a:pPr>
            <a:fld id="{1752F62F-C058-C040-BC8A-5E1F3DEB2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2688FB-E869-2446-863E-6E323675A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61ADE-7F2D-9C46-8BE1-ECA6BE442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2DEF7-8F1D-FB46-92F2-22128C24A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27930-B737-EB43-A060-443DF0708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65412-5EA0-F746-8BEE-A5A92FE49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D286F-FE23-FC4D-A556-5B4F3279C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8283F-10B9-2A4C-BF91-00F6FF5A3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1D446-0B4B-ED4F-AD4B-AE23C6170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AD1EC-48D3-2E41-801F-23969969B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3C7AA080-EFE9-5F4C-AE0D-29E298314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2D6C6EE1-E2A7-0C4C-B474-B86700A67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hyperlink" Target="mailto:gogarten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ftp://ftp.ncbi.nlm.nih.gov/blast/documents/blast.html" TargetMode="External"/><Relationship Id="rId4" Type="http://schemas.openxmlformats.org/officeDocument/2006/relationships/hyperlink" Target="http://proquestcombo.safaribooksonline.com/" TargetMode="External"/><Relationship Id="rId10" Type="http://schemas.openxmlformats.org/officeDocument/2006/relationships/hyperlink" Target="ftp://ftp.ncbi.nlm.nih.gov/blast/documents/fastacmd.html" TargetMode="External"/><Relationship Id="rId5" Type="http://schemas.openxmlformats.org/officeDocument/2006/relationships/hyperlink" Target="http://www.ncbi.nlm.nih.gov/staff/tao/URLAPI/blastall/" TargetMode="External"/><Relationship Id="rId7" Type="http://schemas.openxmlformats.org/officeDocument/2006/relationships/hyperlink" Target="ftp://ftp.ncbi.nlm.nih.gov/blast/documents/formatdb.html" TargetMode="External"/><Relationship Id="rId11" Type="http://schemas.openxmlformats.org/officeDocument/2006/relationships/hyperlink" Target="ftp://ftp.ncbi.nlm.nih.gov/blast/documents/" TargetMode="External"/><Relationship Id="rId12" Type="http://schemas.openxmlformats.org/officeDocument/2006/relationships/hyperlink" Target="http://en.wikipedia.org/wiki/BLAS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9" Type="http://schemas.openxmlformats.org/officeDocument/2006/relationships/hyperlink" Target="ftp://ftp.ncbi.nlm.nih.gov/blast/documents/blastpgp.html" TargetMode="External"/><Relationship Id="rId3" Type="http://schemas.openxmlformats.org/officeDocument/2006/relationships/image" Target="../media/image6.png"/><Relationship Id="rId6" Type="http://schemas.openxmlformats.org/officeDocument/2006/relationships/hyperlink" Target="http://www.bioinformatics.ubc.ca/resources/tools/blastal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hyperlink" Target="http://gogarten.uconn.edu/mcb5472_2010/class2.p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3" Type="http://schemas.openxmlformats.org/officeDocument/2006/relationships/hyperlink" Target="http://perldoc.perl.org/search.html?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korflab.ucdavis.edu/Unix_and_Perl/unix_and_perl_v2.3.3.pdf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gogarten.uconn.edu/mcb5472_2010/class3.pl" TargetMode="External"/><Relationship Id="rId3" Type="http://schemas.openxmlformats.org/officeDocument/2006/relationships/hyperlink" Target="http://www.mta.ca/~ozhaxybayeva/bioinf2010/class10.html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hyperlink" Target="http://www.ncbi.nlm.nih.gov/entrez/query.fcgi?cmd=Retrieve&amp;db=Protein&amp;list_uids=07475800&amp;dopt=GenPept" TargetMode="External"/><Relationship Id="rId4" Type="http://schemas.openxmlformats.org/officeDocument/2006/relationships/hyperlink" Target="http://www.ncbi.nlm.nih.gov/BLAST/Blast.cgi?CMD=Web&amp;LAYOUT=TwoWindows&amp;AUTO_FORMAT=Semiauto&amp;ALIGNMENTS=250&amp;ALIGNMENT_VIEW=Pairwise&amp;CLIENT=web&amp;COMPOSITION_BASED_STATISTICS=on&amp;DATABASE=nr&amp;CDD_SEARCH=on&amp;DESCRIPTIONS=500&amp;ENTREZ_QUERY=(none)&amp;EXPECT=" TargetMode="Externa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6.xml"/><Relationship Id="rId5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MCB 5472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05000"/>
            <a:ext cx="6400800" cy="1905000"/>
          </a:xfrm>
        </p:spPr>
        <p:txBody>
          <a:bodyPr/>
          <a:lstStyle/>
          <a:p>
            <a:pPr eaLnBrk="1" hangingPunct="1"/>
            <a:r>
              <a:rPr lang="en-US" smtClean="0"/>
              <a:t>Psi BLAST, </a:t>
            </a:r>
            <a:br>
              <a:rPr lang="en-US" smtClean="0"/>
            </a:br>
            <a:r>
              <a:rPr lang="en-US" smtClean="0"/>
              <a:t>Perl: Arrays, Loops 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857500" y="4191000"/>
            <a:ext cx="34290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i="1"/>
              <a:t>J. Peter Gogarten </a:t>
            </a:r>
          </a:p>
          <a:p>
            <a:r>
              <a:rPr lang="en-US" sz="2000"/>
              <a:t>Office:</a:t>
            </a:r>
            <a:r>
              <a:rPr lang="en-US" sz="2000" i="1"/>
              <a:t> BPB 404</a:t>
            </a:r>
          </a:p>
          <a:p>
            <a:r>
              <a:rPr lang="en-US" sz="2000"/>
              <a:t>phone:</a:t>
            </a:r>
            <a:r>
              <a:rPr lang="en-US" sz="2000" i="1"/>
              <a:t> 860 486-4061, </a:t>
            </a:r>
          </a:p>
          <a:p>
            <a:r>
              <a:rPr lang="en-US" sz="2000"/>
              <a:t>Email:</a:t>
            </a:r>
            <a:r>
              <a:rPr lang="en-US" sz="2000" i="1"/>
              <a:t> </a:t>
            </a:r>
            <a:r>
              <a:rPr lang="en-US" sz="2000" i="1">
                <a:hlinkClick r:id="rId3"/>
              </a:rPr>
              <a:t>gogarten@uconn.edu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algn="l"/>
            <a:r>
              <a:rPr lang="en-US" sz="2400"/>
              <a:t>PSI Blast and finding gene families within genomes</a:t>
            </a:r>
            <a:r>
              <a:rPr lang="en-US"/>
              <a:t>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24547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/>
              <a:t>use PSSM to search genome: </a:t>
            </a:r>
          </a:p>
          <a:p>
            <a:pPr marL="457200" indent="-457200">
              <a:buFont typeface="Arial" pitchFamily="-105" charset="0"/>
              <a:buAutoNum type="alphaUcParenR"/>
            </a:pPr>
            <a:r>
              <a:rPr lang="en-US" sz="1800"/>
              <a:t>Use protein sequences encoded in genome as target: </a:t>
            </a:r>
            <a:br>
              <a:rPr lang="en-US" sz="1800"/>
            </a:br>
            <a:endParaRPr lang="en-US" sz="1800"/>
          </a:p>
          <a:p>
            <a:pPr marL="457200" indent="-457200">
              <a:buFont typeface="Arial" pitchFamily="-105" charset="0"/>
              <a:buNone/>
            </a:pPr>
            <a:r>
              <a:rPr lang="en-US" sz="1600">
                <a:solidFill>
                  <a:srgbClr val="000000"/>
                </a:solidFill>
                <a:latin typeface="Courier" pitchFamily="-105" charset="0"/>
              </a:rPr>
              <a:t>blastpgp -d target_genome.faa -i query.name -a 2 -R query.ckp -o query.out3 -F f</a:t>
            </a:r>
            <a:br>
              <a:rPr lang="en-US" sz="1600">
                <a:solidFill>
                  <a:srgbClr val="000000"/>
                </a:solidFill>
                <a:latin typeface="Courier" pitchFamily="-105" charset="0"/>
              </a:rPr>
            </a:br>
            <a:endParaRPr lang="en-US" sz="1600"/>
          </a:p>
          <a:p>
            <a:pPr marL="457200" indent="-457200">
              <a:buFont typeface="Arial" pitchFamily="-105" charset="0"/>
              <a:buChar char="•"/>
            </a:pPr>
            <a:endParaRPr lang="en-US" sz="1600"/>
          </a:p>
          <a:p>
            <a:pPr marL="457200" indent="-457200">
              <a:buFont typeface="Arial" pitchFamily="-105" charset="0"/>
              <a:buNone/>
            </a:pPr>
            <a:r>
              <a:rPr lang="en-US" sz="1800"/>
              <a:t>B)   Use nucleotide sequence and tblastn. This is an advantage if you are also interested in pseudogenes, and/or if you don’t trust the genome annotation:</a:t>
            </a:r>
          </a:p>
          <a:p>
            <a:pPr marL="457200" indent="-457200">
              <a:buFont typeface="Arial" pitchFamily="-105" charset="0"/>
              <a:buChar char="•"/>
            </a:pPr>
            <a:endParaRPr lang="en-US" sz="1800"/>
          </a:p>
          <a:p>
            <a:pPr marL="457200" indent="-457200">
              <a:buFont typeface="Arial" pitchFamily="-105" charset="0"/>
              <a:buNone/>
            </a:pPr>
            <a:r>
              <a:rPr lang="en-US" sz="1600">
                <a:solidFill>
                  <a:srgbClr val="000000"/>
                </a:solidFill>
                <a:latin typeface="Courier" pitchFamily="-105" charset="0"/>
              </a:rPr>
              <a:t>blastall -i query.name -d target_genome_nucl.ffn -p psitblastn -R query.ckp</a:t>
            </a:r>
          </a:p>
          <a:p>
            <a:pPr marL="457200" indent="-457200">
              <a:buFont typeface="Arial" pitchFamily="-105" charset="0"/>
              <a:buChar char="•"/>
            </a:pPr>
            <a:endParaRPr lang="en-US" sz="1600">
              <a:solidFill>
                <a:srgbClr val="000000"/>
              </a:solidFill>
              <a:latin typeface="Courier" pitchFamily="-105" charset="0"/>
            </a:endParaRPr>
          </a:p>
          <a:p>
            <a:pPr marL="457200" indent="-457200">
              <a:buFont typeface="Arial" pitchFamily="-105" charset="0"/>
              <a:buNone/>
            </a:pPr>
            <a:endParaRPr lang="en-US" sz="1600">
              <a:solidFill>
                <a:srgbClr val="000000"/>
              </a:solidFill>
              <a:latin typeface="Courier" pitchFamily="-105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0" y="0"/>
            <a:ext cx="891540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The NCBI has released a  new version of blast.   The command line version is blast+ .   </a:t>
            </a:r>
          </a:p>
          <a:p>
            <a:r>
              <a:rPr lang="en-US" sz="2000"/>
              <a:t>The new version is faster and allows for more flexibility, but at present we still have problems with running it on the cluster. </a:t>
            </a:r>
            <a:br>
              <a:rPr lang="en-US" sz="2000"/>
            </a:br>
            <a:r>
              <a:rPr lang="en-US" sz="2000"/>
              <a:t> </a:t>
            </a:r>
          </a:p>
          <a:p>
            <a:r>
              <a:rPr lang="en-US" sz="2000"/>
              <a:t>The new commands are equivalent to the blastall commmands: </a:t>
            </a:r>
          </a:p>
          <a:p>
            <a:endParaRPr lang="en-US"/>
          </a:p>
          <a:p>
            <a:r>
              <a:rPr lang="en-US"/>
              <a:t> </a:t>
            </a:r>
          </a:p>
        </p:txBody>
      </p:sp>
      <p:pic>
        <p:nvPicPr>
          <p:cNvPr id="37891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0"/>
            <a:ext cx="862488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0" y="381000"/>
            <a:ext cx="8763000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The legacy_blast.pl script that is part of blast+ translates blastall commands into the blast+ syntax. E.g.: </a:t>
            </a:r>
          </a:p>
          <a:p>
            <a:r>
              <a:rPr lang="en-US" sz="1400">
                <a:latin typeface="Courier" pitchFamily="-105" charset="0"/>
                <a:ea typeface="Courier" pitchFamily="-105" charset="0"/>
                <a:cs typeface="Courier" pitchFamily="-105" charset="0"/>
              </a:rPr>
              <a:t>$ ./legacy_blast.pl megablast -i query.fsa -d nt -o mb.out --print_only </a:t>
            </a:r>
          </a:p>
          <a:p>
            <a:r>
              <a:rPr lang="en-US" sz="1600">
                <a:latin typeface="Courier" pitchFamily="-105" charset="0"/>
                <a:ea typeface="Courier" pitchFamily="-105" charset="0"/>
                <a:cs typeface="Courier" pitchFamily="-105" charset="0"/>
              </a:rPr>
              <a:t>/opt/ncbi/blast/bin/blastn -query query.fsa -db "nt" -out mb.out </a:t>
            </a:r>
            <a:br>
              <a:rPr lang="en-US" sz="1600">
                <a:latin typeface="Courier" pitchFamily="-105" charset="0"/>
                <a:ea typeface="Courier" pitchFamily="-105" charset="0"/>
                <a:cs typeface="Courier" pitchFamily="-105" charset="0"/>
              </a:rPr>
            </a:br>
            <a:r>
              <a:rPr lang="en-US" sz="1600">
                <a:latin typeface="Courier" pitchFamily="-105" charset="0"/>
                <a:ea typeface="Courier" pitchFamily="-105" charset="0"/>
                <a:cs typeface="Courier" pitchFamily="-105" charset="0"/>
              </a:rPr>
              <a:t>$   </a:t>
            </a:r>
          </a:p>
          <a:p>
            <a:endParaRPr lang="en-US" sz="1600">
              <a:latin typeface="Courier" pitchFamily="-105" charset="0"/>
              <a:ea typeface="Courier" pitchFamily="-105" charset="0"/>
              <a:cs typeface="Courier" pitchFamily="-105" charset="0"/>
            </a:endParaRPr>
          </a:p>
          <a:p>
            <a:endParaRPr lang="en-US" sz="1600">
              <a:latin typeface="Courier" pitchFamily="-105" charset="0"/>
              <a:ea typeface="Courier" pitchFamily="-105" charset="0"/>
              <a:cs typeface="Courier" pitchFamily="-105" charset="0"/>
            </a:endParaRPr>
          </a:p>
          <a:p>
            <a:r>
              <a:rPr lang="en-US" sz="2000"/>
              <a:t>From the blast+ manual: </a:t>
            </a:r>
          </a:p>
          <a:p>
            <a:endParaRPr lang="en-US" sz="2000"/>
          </a:p>
          <a:p>
            <a:endParaRPr lang="en-US" sz="2000"/>
          </a:p>
          <a:p>
            <a:endParaRPr lang="en-US" sz="1600">
              <a:latin typeface="Courier" pitchFamily="-105" charset="0"/>
              <a:ea typeface="Courier" pitchFamily="-105" charset="0"/>
              <a:cs typeface="Courier" pitchFamily="-105" charset="0"/>
            </a:endParaRPr>
          </a:p>
        </p:txBody>
      </p:sp>
      <p:pic>
        <p:nvPicPr>
          <p:cNvPr id="3891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514600"/>
            <a:ext cx="891063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3962400" cy="914400"/>
          </a:xfrm>
        </p:spPr>
        <p:txBody>
          <a:bodyPr/>
          <a:lstStyle/>
          <a:p>
            <a:pPr algn="l" eaLnBrk="1" hangingPunct="1"/>
            <a:r>
              <a:rPr lang="en-US" sz="2400" b="1">
                <a:solidFill>
                  <a:srgbClr val="003366"/>
                </a:solidFill>
                <a:latin typeface="Arial" pitchFamily="-105" charset="0"/>
              </a:rPr>
              <a:t>   More on blastall: </a:t>
            </a:r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9525" y="16525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pic>
        <p:nvPicPr>
          <p:cNvPr id="39940" name="Picture 5" descr="blas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914400"/>
            <a:ext cx="42164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Text Box 6"/>
          <p:cNvSpPr txBox="1">
            <a:spLocks noChangeArrowheads="1"/>
          </p:cNvSpPr>
          <p:nvPr/>
        </p:nvSpPr>
        <p:spPr bwMode="auto">
          <a:xfrm>
            <a:off x="3348038" y="1524000"/>
            <a:ext cx="5795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/>
              <a:t>available at safari books online </a:t>
            </a:r>
          </a:p>
          <a:p>
            <a:r>
              <a:rPr lang="en-US">
                <a:hlinkClick r:id="rId4"/>
              </a:rPr>
              <a:t>http://proquestcombo.safaribooksonline.com/</a:t>
            </a:r>
            <a:r>
              <a:rPr lang="en-US"/>
              <a:t> 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381000" y="2819400"/>
            <a:ext cx="75660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Installation instructions and info on parameters at the NCBI:</a:t>
            </a:r>
          </a:p>
          <a:p>
            <a:r>
              <a:rPr lang="en-US">
                <a:hlinkClick r:id="rId5"/>
              </a:rPr>
              <a:t>http://www.ncbi.nlm.nih.gov/staff/tao/URLAPI/blastall/</a:t>
            </a:r>
            <a:r>
              <a:rPr lang="en-US"/>
              <a:t>  </a:t>
            </a:r>
            <a:endParaRPr lang="en-US">
              <a:hlinkClick r:id="rId6"/>
            </a:endParaRPr>
          </a:p>
          <a:p>
            <a:r>
              <a:rPr lang="en-US" sz="1600">
                <a:hlinkClick r:id="rId7" action="ppaction://hlinkfile"/>
              </a:rPr>
              <a:t>ftp://ftp.ncbi.nlm.nih.gov/blast/documents/formatdb.html</a:t>
            </a:r>
            <a:r>
              <a:rPr lang="en-US" sz="1600"/>
              <a:t> </a:t>
            </a:r>
          </a:p>
          <a:p>
            <a:r>
              <a:rPr lang="en-US" sz="1600">
                <a:hlinkClick r:id="rId8" action="ppaction://hlinkfile"/>
              </a:rPr>
              <a:t>ftp://ftp.ncbi.nlm.nih.gov/blast/documents/blast.html</a:t>
            </a:r>
            <a:r>
              <a:rPr lang="en-US" sz="1600"/>
              <a:t> </a:t>
            </a:r>
          </a:p>
          <a:p>
            <a:r>
              <a:rPr lang="en-US" sz="1600">
                <a:hlinkClick r:id="rId9" action="ppaction://hlinkfile"/>
              </a:rPr>
              <a:t>ftp://ftp.ncbi.nlm.nih.gov/blast/documents/blastpgp.html</a:t>
            </a:r>
            <a:r>
              <a:rPr lang="en-US" sz="1600"/>
              <a:t> </a:t>
            </a:r>
          </a:p>
          <a:p>
            <a:r>
              <a:rPr lang="en-US" sz="1600">
                <a:hlinkClick r:id="rId10" action="ppaction://hlinkfile"/>
              </a:rPr>
              <a:t>ftp://ftp.ncbi.nlm.nih.gov/blast/documents/fastacmd.html</a:t>
            </a:r>
            <a:r>
              <a:rPr lang="en-US" sz="1600"/>
              <a:t> </a:t>
            </a:r>
          </a:p>
          <a:p>
            <a:r>
              <a:rPr lang="en-US" sz="1600">
                <a:hlinkClick r:id="rId11" action="ppaction://hlinkfile"/>
              </a:rPr>
              <a:t>ftp://ftp.ncbi.nlm.nih.gov/blast/documents/</a:t>
            </a:r>
            <a:r>
              <a:rPr lang="en-US" sz="1600"/>
              <a:t> </a:t>
            </a:r>
            <a:endParaRPr lang="en-US" sz="1600">
              <a:hlinkClick r:id="rId6"/>
            </a:endParaRPr>
          </a:p>
          <a:p>
            <a:endParaRPr lang="en-US">
              <a:hlinkClick r:id="rId6"/>
            </a:endParaRPr>
          </a:p>
          <a:p>
            <a:r>
              <a:rPr lang="en-US">
                <a:hlinkClick r:id="rId6"/>
              </a:rPr>
              <a:t>http://www.bioinformatics.ubc.ca/resources/tools/blastall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>
                <a:hlinkClick r:id="rId12"/>
              </a:rPr>
              <a:t>http://en.wikipedia.org/wiki/BLAST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2"/>
          <p:cNvSpPr txBox="1">
            <a:spLocks noChangeArrowheads="1"/>
          </p:cNvSpPr>
          <p:nvPr/>
        </p:nvSpPr>
        <p:spPr bwMode="auto">
          <a:xfrm>
            <a:off x="457200" y="609600"/>
            <a:ext cx="42148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Example (~/perl/class2/demo.pl)</a:t>
            </a:r>
          </a:p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41987" name="Picture 4" descr="Picture 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95400"/>
            <a:ext cx="6411913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TextBox 5"/>
          <p:cNvSpPr txBox="1">
            <a:spLocks noChangeArrowheads="1"/>
          </p:cNvSpPr>
          <p:nvPr/>
        </p:nvSpPr>
        <p:spPr bwMode="auto">
          <a:xfrm>
            <a:off x="9525" y="4038600"/>
            <a:ext cx="9134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Go through </a:t>
            </a:r>
            <a:r>
              <a:rPr lang="en-US">
                <a:solidFill>
                  <a:srgbClr val="000000"/>
                </a:solidFill>
                <a:hlinkClick r:id="rId3"/>
              </a:rPr>
              <a:t>class2.pl </a:t>
            </a:r>
            <a:r>
              <a:rPr lang="en-US">
                <a:solidFill>
                  <a:srgbClr val="000000"/>
                </a:solidFill>
              </a:rPr>
              <a:t>http://gogarten.uconn.edu/mcb5472_2010/class2.pl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457200"/>
          </a:xfrm>
        </p:spPr>
        <p:txBody>
          <a:bodyPr/>
          <a:lstStyle/>
          <a:p>
            <a:pPr algn="l" eaLnBrk="1" hangingPunct="1"/>
            <a:r>
              <a:rPr lang="en-US" sz="2800" smtClean="0"/>
              <a:t>Old assignments: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8001000" cy="4648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arenR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charset="0"/>
              </a:rPr>
              <a:t>What is the difference between a compiler and an interpreter?</a:t>
            </a:r>
          </a:p>
          <a:p>
            <a:pPr marL="342900" indent="-342900">
              <a:defRPr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A compiler takes program and translates it in low level executable language/code.  </a:t>
            </a:r>
          </a:p>
          <a:p>
            <a:pPr marL="342900" indent="-342900">
              <a:defRPr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An interpreter goes through a program line by line and executes commands.  </a:t>
            </a:r>
          </a:p>
          <a:p>
            <a:pPr marL="342900" indent="-342900">
              <a:defRPr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The traditional distinction between compiled and interpreted languages is being blurred.  </a:t>
            </a:r>
            <a:br>
              <a:rPr lang="en-US" sz="2000" dirty="0">
                <a:solidFill>
                  <a:srgbClr val="000000"/>
                </a:solidFill>
                <a:latin typeface="Times New Roman" charset="0"/>
              </a:rPr>
            </a:br>
            <a:endParaRPr lang="en-US" sz="2000" dirty="0">
              <a:solidFill>
                <a:srgbClr val="000000"/>
              </a:solidFill>
              <a:latin typeface="Times New Roman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charset="0"/>
              </a:rPr>
              <a:t>2) When is it useful to make a script executable, when not?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You save a little bit of typing when you make it executable, but else it is pretty equivalent.  (If you start the program with  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$ 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perl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script_name.pl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"/>
              </a:rPr>
              <a:t>, you don’t </a:t>
            </a:r>
            <a:r>
              <a:rPr lang="en-US" sz="2000" b="1" dirty="0">
                <a:solidFill>
                  <a:srgbClr val="000000"/>
                </a:solidFill>
                <a:latin typeface="+mn-lt"/>
                <a:cs typeface="Courier"/>
              </a:rPr>
              <a:t>need 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"/>
              </a:rPr>
              <a:t>the shebang line.  But the –</a:t>
            </a:r>
            <a:r>
              <a:rPr lang="en-US" sz="2000" dirty="0" err="1">
                <a:solidFill>
                  <a:srgbClr val="000000"/>
                </a:solidFill>
                <a:latin typeface="+mn-lt"/>
                <a:cs typeface="Courier"/>
              </a:rPr>
              <a:t>w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"/>
              </a:rPr>
              <a:t> flag to use warnings is recognized.  </a:t>
            </a:r>
            <a:br>
              <a:rPr lang="en-US" sz="2000" dirty="0">
                <a:solidFill>
                  <a:srgbClr val="000000"/>
                </a:solidFill>
                <a:latin typeface="+mn-lt"/>
                <a:cs typeface="Courier"/>
              </a:rPr>
            </a:br>
            <a:endParaRPr lang="en-US" sz="2000" dirty="0">
              <a:solidFill>
                <a:srgbClr val="000000"/>
              </a:solidFill>
              <a:latin typeface="+mn-lt"/>
              <a:cs typeface="Courier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cs typeface="Courier"/>
              </a:rPr>
              <a:t>Comment on 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use strict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"/>
              </a:rPr>
              <a:t>; and 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use warnings,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"/>
              </a:rPr>
              <a:t>. </a:t>
            </a:r>
          </a:p>
          <a:p>
            <a:pPr>
              <a:defRPr/>
            </a:pPr>
            <a:endParaRPr lang="en-US" sz="1600" dirty="0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457200"/>
          </a:xfrm>
        </p:spPr>
        <p:txBody>
          <a:bodyPr/>
          <a:lstStyle/>
          <a:p>
            <a:pPr algn="l" eaLnBrk="1" hangingPunct="1"/>
            <a:r>
              <a:rPr lang="en-US" sz="2800" smtClean="0"/>
              <a:t>Old assignments: </a:t>
            </a:r>
          </a:p>
        </p:txBody>
      </p:sp>
      <p:sp>
        <p:nvSpPr>
          <p:cNvPr id="44035" name="TextBox 3"/>
          <p:cNvSpPr txBox="1">
            <a:spLocks noChangeArrowheads="1"/>
          </p:cNvSpPr>
          <p:nvPr/>
        </p:nvSpPr>
        <p:spPr bwMode="auto">
          <a:xfrm>
            <a:off x="228600" y="838200"/>
            <a:ext cx="8001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1600">
              <a:solidFill>
                <a:srgbClr val="000000"/>
              </a:solidFill>
            </a:endParaRPr>
          </a:p>
          <a:p>
            <a:r>
              <a:rPr lang="en-US" sz="1600">
                <a:solidFill>
                  <a:srgbClr val="000000"/>
                </a:solidFill>
              </a:rPr>
              <a:t>3) What is the value of $i after each of the following operations?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$i=1;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$i++;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$i *= $i;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$i .= $i;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$i = $i/11;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$i = $i . “score and” . $i+3;</a:t>
            </a:r>
          </a:p>
          <a:p>
            <a:r>
              <a:rPr lang="en-US" sz="1600">
                <a:solidFill>
                  <a:srgbClr val="000000"/>
                </a:solidFill>
              </a:rPr>
              <a:t> First make a guess, then test your prediction using a script.</a:t>
            </a:r>
          </a:p>
          <a:p>
            <a:endParaRPr lang="en-US"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7772400" cy="838200"/>
          </a:xfrm>
        </p:spPr>
        <p:txBody>
          <a:bodyPr/>
          <a:lstStyle/>
          <a:p>
            <a:pPr algn="l" eaLnBrk="1" hangingPunct="1"/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572000" y="1752600"/>
            <a:ext cx="2286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$i= </a:t>
            </a:r>
          </a:p>
          <a:p>
            <a:r>
              <a:rPr lang="en-US"/>
              <a:t>$i= 1</a:t>
            </a:r>
          </a:p>
          <a:p>
            <a:r>
              <a:rPr lang="en-US"/>
              <a:t>$i= 2</a:t>
            </a:r>
          </a:p>
          <a:p>
            <a:r>
              <a:rPr lang="en-US"/>
              <a:t>$i= 4</a:t>
            </a:r>
          </a:p>
          <a:p>
            <a:r>
              <a:rPr lang="en-US"/>
              <a:t>$i= 44</a:t>
            </a:r>
          </a:p>
          <a:p>
            <a:r>
              <a:rPr lang="en-US"/>
              <a:t>$i= 4</a:t>
            </a:r>
          </a:p>
          <a:p>
            <a:r>
              <a:rPr lang="en-US"/>
              <a:t>$i= 7</a:t>
            </a:r>
          </a:p>
          <a:p>
            <a:r>
              <a:rPr lang="en-US"/>
              <a:t>$i= 10score and7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04800" y="884238"/>
            <a:ext cx="3006725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#!/usr/bin/perl #-w</a:t>
            </a:r>
          </a:p>
          <a:p>
            <a:r>
              <a:rPr lang="en-US" sz="2000"/>
              <a:t>my $i='';</a:t>
            </a:r>
          </a:p>
          <a:p>
            <a:r>
              <a:rPr lang="en-US" sz="2000"/>
              <a:t>print "\$i= $i\n";</a:t>
            </a:r>
          </a:p>
          <a:p>
            <a:r>
              <a:rPr lang="en-US" sz="2000"/>
              <a:t>$i = 1;</a:t>
            </a:r>
          </a:p>
          <a:p>
            <a:r>
              <a:rPr lang="en-US" sz="2000"/>
              <a:t>print "\$i= $i\n";</a:t>
            </a:r>
          </a:p>
          <a:p>
            <a:r>
              <a:rPr lang="en-US" sz="2000"/>
              <a:t>$i++;</a:t>
            </a:r>
          </a:p>
          <a:p>
            <a:r>
              <a:rPr lang="en-US" sz="2000"/>
              <a:t>print "\$i= $i\n";</a:t>
            </a:r>
          </a:p>
          <a:p>
            <a:r>
              <a:rPr lang="en-US" sz="2000"/>
              <a:t>$i *= $i;</a:t>
            </a:r>
          </a:p>
          <a:p>
            <a:r>
              <a:rPr lang="en-US" sz="2000"/>
              <a:t>print "\$i= $i\n";</a:t>
            </a:r>
          </a:p>
          <a:p>
            <a:r>
              <a:rPr lang="en-US" sz="2000"/>
              <a:t>$i .= $i;</a:t>
            </a:r>
          </a:p>
          <a:p>
            <a:r>
              <a:rPr lang="en-US" sz="2000"/>
              <a:t>print "\$i= $i\n";</a:t>
            </a:r>
          </a:p>
          <a:p>
            <a:r>
              <a:rPr lang="en-US" sz="2000"/>
              <a:t>$i = $i/11;</a:t>
            </a:r>
          </a:p>
          <a:p>
            <a:r>
              <a:rPr lang="en-US" sz="2000"/>
              <a:t>print "\$i= $i\n";</a:t>
            </a:r>
          </a:p>
          <a:p>
            <a:r>
              <a:rPr lang="en-US" sz="2000"/>
              <a:t>$i = $i . "score and" . $i+3 ;</a:t>
            </a:r>
          </a:p>
          <a:p>
            <a:r>
              <a:rPr lang="en-US" sz="2000"/>
              <a:t>print "\$i= $i\n";</a:t>
            </a:r>
          </a:p>
          <a:p>
            <a:r>
              <a:rPr lang="en-US" sz="2000"/>
              <a:t>$i = $i+3 . "score and" . $i;</a:t>
            </a:r>
          </a:p>
          <a:p>
            <a:r>
              <a:rPr lang="en-US" sz="2000"/>
              <a:t>print "\$i= $i\n";</a:t>
            </a:r>
          </a:p>
          <a:p>
            <a:endParaRPr lang="en-US"/>
          </a:p>
        </p:txBody>
      </p:sp>
      <p:sp>
        <p:nvSpPr>
          <p:cNvPr id="45061" name="TextBox 4"/>
          <p:cNvSpPr txBox="1">
            <a:spLocks noChangeArrowheads="1"/>
          </p:cNvSpPr>
          <p:nvPr/>
        </p:nvSpPr>
        <p:spPr bwMode="auto">
          <a:xfrm>
            <a:off x="152400" y="6248400"/>
            <a:ext cx="607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discuss and run test.pl with and without –w flag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Box 2"/>
          <p:cNvSpPr txBox="1">
            <a:spLocks noChangeArrowheads="1"/>
          </p:cNvSpPr>
          <p:nvPr/>
        </p:nvSpPr>
        <p:spPr bwMode="auto">
          <a:xfrm>
            <a:off x="228600" y="152400"/>
            <a:ext cx="7789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Discuss and run the hello_world script with variable and input</a:t>
            </a:r>
          </a:p>
        </p:txBody>
      </p:sp>
      <p:sp>
        <p:nvSpPr>
          <p:cNvPr id="47107" name="Rectangle 5"/>
          <p:cNvSpPr>
            <a:spLocks noChangeArrowheads="1"/>
          </p:cNvSpPr>
          <p:nvPr/>
        </p:nvSpPr>
        <p:spPr bwMode="auto">
          <a:xfrm>
            <a:off x="0" y="18923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hello_world_variable.pl</a:t>
            </a:r>
          </a:p>
        </p:txBody>
      </p:sp>
      <p:pic>
        <p:nvPicPr>
          <p:cNvPr id="47108" name="Picture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425700"/>
            <a:ext cx="80137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Box 2"/>
          <p:cNvSpPr txBox="1">
            <a:spLocks noChangeArrowheads="1"/>
          </p:cNvSpPr>
          <p:nvPr/>
        </p:nvSpPr>
        <p:spPr bwMode="auto">
          <a:xfrm>
            <a:off x="228600" y="152400"/>
            <a:ext cx="7789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Discuss and run the hello_world script with variable and input</a:t>
            </a:r>
          </a:p>
        </p:txBody>
      </p:sp>
      <p:sp>
        <p:nvSpPr>
          <p:cNvPr id="48131" name="Rectangle 7"/>
          <p:cNvSpPr>
            <a:spLocks noChangeArrowheads="1"/>
          </p:cNvSpPr>
          <p:nvPr/>
        </p:nvSpPr>
        <p:spPr bwMode="auto">
          <a:xfrm>
            <a:off x="0" y="457200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	hello_world_variable_input.pl</a:t>
            </a:r>
          </a:p>
        </p:txBody>
      </p:sp>
      <p:pic>
        <p:nvPicPr>
          <p:cNvPr id="48132" name="Picture 8" descr="Picture 4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84300"/>
            <a:ext cx="7605713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TextBox 6"/>
          <p:cNvSpPr txBox="1">
            <a:spLocks noChangeArrowheads="1"/>
          </p:cNvSpPr>
          <p:nvPr/>
        </p:nvSpPr>
        <p:spPr bwMode="auto">
          <a:xfrm>
            <a:off x="381000" y="51816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The best way to find which module to use is google.   You can search  core modules at </a:t>
            </a:r>
            <a:r>
              <a:rPr lang="en-US">
                <a:hlinkClick r:id="rId3"/>
              </a:rPr>
              <a:t>http://perldoc.perl.org/search.html?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141413" y="687388"/>
            <a:ext cx="6908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GB" b="1">
                <a:solidFill>
                  <a:srgbClr val="003366"/>
                </a:solidFill>
                <a:latin typeface="Arial" pitchFamily="-105" charset="0"/>
              </a:rPr>
              <a:t>Psi-Blast: Detecting structural homologs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44538" y="1801813"/>
            <a:ext cx="79994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Arial" pitchFamily="-105" charset="0"/>
              </a:rPr>
              <a:t>Psi-Blast was designed to detect homology for highly divergent amino acid sequences</a:t>
            </a:r>
          </a:p>
          <a:p>
            <a:pPr eaLnBrk="0" hangingPunct="0"/>
            <a:endParaRPr lang="en-US" sz="1800">
              <a:latin typeface="Arial" pitchFamily="-105" charset="0"/>
            </a:endParaRPr>
          </a:p>
          <a:p>
            <a:pPr eaLnBrk="0" hangingPunct="0"/>
            <a:r>
              <a:rPr lang="en-US" sz="1800" u="sng">
                <a:latin typeface="Arial" pitchFamily="-105" charset="0"/>
              </a:rPr>
              <a:t>Psi</a:t>
            </a:r>
            <a:r>
              <a:rPr lang="en-US" sz="1800">
                <a:latin typeface="Arial" pitchFamily="-105" charset="0"/>
              </a:rPr>
              <a:t> = position-specific iterated</a:t>
            </a:r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60413" y="3360738"/>
            <a:ext cx="732155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Arial" pitchFamily="-105" charset="0"/>
              </a:rPr>
              <a:t>Psi-Blast is a good technique to find “potential candidate” genes</a:t>
            </a:r>
          </a:p>
          <a:p>
            <a:pPr eaLnBrk="0" hangingPunct="0"/>
            <a:endParaRPr lang="en-US" sz="1800">
              <a:latin typeface="Arial" pitchFamily="-105" charset="0"/>
            </a:endParaRPr>
          </a:p>
          <a:p>
            <a:pPr eaLnBrk="0" hangingPunct="0"/>
            <a:r>
              <a:rPr lang="en-US" sz="1800">
                <a:latin typeface="Arial" pitchFamily="-105" charset="0"/>
              </a:rPr>
              <a:t>Example: Search for Olfactory Receptor genes in Mosquito genome </a:t>
            </a:r>
          </a:p>
          <a:p>
            <a:pPr eaLnBrk="0" hangingPunct="0"/>
            <a:r>
              <a:rPr lang="en-US" sz="1400">
                <a:latin typeface="Arial" pitchFamily="-105" charset="0"/>
              </a:rPr>
              <a:t>Hill CA, Fox AN, Pitts RJ, Kent LB, Tan PL, Chrystal MA, Cravchik A, Collins FH, Robertson HM, Zwiebel LJ (2002) G protein-coupled receptors in Anopheles gambiae. Science 298:176-8</a:t>
            </a:r>
            <a:endParaRPr 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 rot="-5400000">
            <a:off x="-697706" y="5814219"/>
            <a:ext cx="1731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3366"/>
                </a:solidFill>
                <a:latin typeface="Arial" pitchFamily="-105" charset="0"/>
              </a:rPr>
              <a:t>by Bob Friedman</a:t>
            </a:r>
            <a:endParaRPr lang="en-US" sz="1600" i="1">
              <a:latin typeface="Arial" pitchFamily="-105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457200"/>
          </a:xfrm>
        </p:spPr>
        <p:txBody>
          <a:bodyPr/>
          <a:lstStyle/>
          <a:p>
            <a:pPr algn="l" eaLnBrk="1" hangingPunct="1"/>
            <a:r>
              <a:rPr lang="en-US" sz="2800" smtClean="0"/>
              <a:t>Old assignments: </a:t>
            </a:r>
          </a:p>
        </p:txBody>
      </p:sp>
      <p:sp>
        <p:nvSpPr>
          <p:cNvPr id="49155" name="TextBox 3"/>
          <p:cNvSpPr txBox="1">
            <a:spLocks noChangeArrowheads="1"/>
          </p:cNvSpPr>
          <p:nvPr/>
        </p:nvSpPr>
        <p:spPr bwMode="auto">
          <a:xfrm>
            <a:off x="228600" y="838200"/>
            <a:ext cx="80010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4) If $a = 2 and $b=3, what is the type and values of the scalar stored in $c after each of the following statements: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$c = $a + $b;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$c = $a / $b;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$c = $a . $b;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$c = "$a + $b";</a:t>
            </a:r>
          </a:p>
          <a:p>
            <a:r>
              <a:rPr lang="en-US" sz="1600">
                <a:solidFill>
                  <a:srgbClr val="000000"/>
                </a:solidFill>
                <a:latin typeface="Courier" pitchFamily="-105" charset="0"/>
                <a:ea typeface="Courier" pitchFamily="-105" charset="0"/>
                <a:cs typeface="Courier" pitchFamily="-105" charset="0"/>
              </a:rPr>
              <a:t> $c = '$a + $b';</a:t>
            </a:r>
          </a:p>
          <a:p>
            <a:r>
              <a:rPr lang="en-US" sz="1600">
                <a:solidFill>
                  <a:srgbClr val="000000"/>
                </a:solidFill>
              </a:rPr>
              <a:t>First make a guess, then test your prediction using a script.</a:t>
            </a:r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657600" cy="457200"/>
          </a:xfrm>
        </p:spPr>
        <p:txBody>
          <a:bodyPr/>
          <a:lstStyle/>
          <a:p>
            <a:endParaRPr lang="en-US" sz="2000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381000"/>
            <a:ext cx="7277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038600" y="685800"/>
            <a:ext cx="16367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$c= 3</a:t>
            </a:r>
          </a:p>
          <a:p>
            <a:r>
              <a:rPr lang="en-US"/>
              <a:t>$c= 0.5</a:t>
            </a:r>
          </a:p>
          <a:p>
            <a:r>
              <a:rPr lang="en-US"/>
              <a:t>$c= 1 + 2</a:t>
            </a:r>
          </a:p>
          <a:p>
            <a:r>
              <a:rPr lang="en-US"/>
              <a:t>$c= $a + $b</a:t>
            </a:r>
          </a:p>
          <a:p>
            <a:r>
              <a:rPr lang="en-US"/>
              <a:t>$c= 3</a:t>
            </a:r>
          </a:p>
          <a:p>
            <a:r>
              <a:rPr lang="en-US"/>
              <a:t>$c= 4</a:t>
            </a: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228600" y="4876800"/>
            <a:ext cx="3159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Run and discuss test2.pl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74072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800">
                <a:solidFill>
                  <a:srgbClr val="000000"/>
                </a:solidFill>
              </a:rPr>
              <a:t> 2)  Why does the first of these get along without  </a:t>
            </a:r>
            <a:r>
              <a:rPr lang="en-US" sz="1800">
                <a:solidFill>
                  <a:srgbClr val="000000"/>
                </a:solidFill>
                <a:latin typeface="Courier" pitchFamily="-105" charset="0"/>
              </a:rPr>
              <a:t>chomp ($line);</a:t>
            </a:r>
            <a:br>
              <a:rPr lang="en-US" sz="1800">
                <a:solidFill>
                  <a:srgbClr val="000000"/>
                </a:solidFill>
                <a:latin typeface="Courier" pitchFamily="-105" charset="0"/>
              </a:rPr>
            </a:br>
            <a:r>
              <a:rPr lang="en-US" sz="1800">
                <a:solidFill>
                  <a:srgbClr val="000000"/>
                </a:solidFill>
                <a:latin typeface="Courier" pitchFamily="-105" charset="0"/>
              </a:rPr>
              <a:t>(</a:t>
            </a:r>
            <a:r>
              <a:rPr lang="en-US" sz="1800">
                <a:solidFill>
                  <a:srgbClr val="000000"/>
                </a:solidFill>
              </a:rPr>
              <a:t>chomp is a built-in command in Perl to remove a trailing newline, if any, from a string).  </a:t>
            </a:r>
          </a:p>
          <a:p>
            <a:pPr marL="457200" indent="-457200"/>
            <a:endParaRPr lang="en-US" sz="1800">
              <a:solidFill>
                <a:srgbClr val="000000"/>
              </a:solidFill>
              <a:latin typeface="Courier" pitchFamily="-105" charset="0"/>
            </a:endParaRPr>
          </a:p>
          <a:p>
            <a:pPr marL="457200" indent="-457200"/>
            <a:r>
              <a:rPr lang="en-US" sz="1800">
                <a:solidFill>
                  <a:srgbClr val="000000"/>
                </a:solidFill>
              </a:rPr>
              <a:t>3)     Write a short Perl script that calculates the circumference of a circle given a radius provided by the user. </a:t>
            </a:r>
          </a:p>
          <a:p>
            <a:pPr marL="457200" indent="-457200"/>
            <a:endParaRPr lang="en-US" sz="1800">
              <a:solidFill>
                <a:srgbClr val="000000"/>
              </a:solidFill>
            </a:endParaRPr>
          </a:p>
          <a:p>
            <a:pPr marL="457200" indent="-457200"/>
            <a:r>
              <a:rPr lang="en-US" sz="1800">
                <a:solidFill>
                  <a:srgbClr val="000000"/>
                </a:solidFill>
              </a:rPr>
              <a:t/>
            </a:r>
            <a:br>
              <a:rPr lang="en-US" sz="1800">
                <a:solidFill>
                  <a:srgbClr val="000000"/>
                </a:solidFill>
              </a:rPr>
            </a:br>
            <a:endParaRPr lang="en-US" sz="1800">
              <a:solidFill>
                <a:srgbClr val="000000"/>
              </a:solidFill>
            </a:endParaRPr>
          </a:p>
          <a:p>
            <a:pPr marL="457200" indent="-457200"/>
            <a:endParaRPr lang="en-US" sz="1800">
              <a:solidFill>
                <a:srgbClr val="000000"/>
              </a:solidFill>
            </a:endParaRPr>
          </a:p>
          <a:p>
            <a:pPr marL="457200" indent="-457200">
              <a:buFont typeface="Arial" pitchFamily="-105" charset="0"/>
              <a:buAutoNum type="arabicParenR"/>
            </a:pPr>
            <a:endParaRPr lang="en-US" sz="1800">
              <a:solidFill>
                <a:srgbClr val="000000"/>
              </a:solidFill>
            </a:endParaRPr>
          </a:p>
          <a:p>
            <a:pPr marL="457200" indent="-457200">
              <a:buFont typeface="Arial" pitchFamily="-105" charset="0"/>
              <a:buAutoNum type="arabicParenR"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1204" name="Rectangle 7"/>
          <p:cNvSpPr>
            <a:spLocks noChangeArrowheads="1"/>
          </p:cNvSpPr>
          <p:nvPr/>
        </p:nvSpPr>
        <p:spPr bwMode="auto">
          <a:xfrm flipH="1" flipV="1">
            <a:off x="1447800" y="36591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51205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151313"/>
            <a:ext cx="8305800" cy="270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133600"/>
            <a:ext cx="73914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839200" cy="2362200"/>
          </a:xfrm>
        </p:spPr>
        <p:txBody>
          <a:bodyPr/>
          <a:lstStyle/>
          <a:p>
            <a:pPr algn="l"/>
            <a:r>
              <a:rPr lang="en-US" sz="2000" smtClean="0"/>
              <a:t>From Wednesday: </a:t>
            </a:r>
            <a:br>
              <a:rPr lang="en-US" sz="2000" smtClean="0"/>
            </a:br>
            <a:r>
              <a:rPr lang="en-US" sz="2000" smtClean="0"/>
              <a:t>For the following array declaration  @myArray = ('A', 'B', 'C', 'D', 'E'); what is the value of the following expressions:</a:t>
            </a:r>
            <a:br>
              <a:rPr lang="en-US" sz="2000" smtClean="0"/>
            </a:br>
            <a:r>
              <a:rPr lang="en-US" sz="1800" smtClean="0">
                <a:latin typeface="Courier" pitchFamily="-105" charset="0"/>
                <a:ea typeface="Courier" pitchFamily="-105" charset="0"/>
                <a:cs typeface="Courier" pitchFamily="-105" charset="0"/>
              </a:rPr>
              <a:t>$#myArray length(@myArray) $myArray[1] $n=@myArray reverse (@myArray</a:t>
            </a:r>
            <a:r>
              <a:rPr lang="en-US" sz="1800" smtClean="0"/>
              <a:t>)</a:t>
            </a:r>
          </a:p>
        </p:txBody>
      </p:sp>
      <p:pic>
        <p:nvPicPr>
          <p:cNvPr id="2385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730500"/>
            <a:ext cx="8415338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7772400" y="4191000"/>
            <a:ext cx="12176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  <a:p>
            <a:r>
              <a:rPr lang="en-US"/>
              <a:t>4</a:t>
            </a:r>
          </a:p>
          <a:p>
            <a:r>
              <a:rPr lang="en-US"/>
              <a:t>1</a:t>
            </a:r>
          </a:p>
          <a:p>
            <a:r>
              <a:rPr lang="en-US"/>
              <a:t>B</a:t>
            </a:r>
          </a:p>
          <a:p>
            <a:r>
              <a:rPr lang="en-US"/>
              <a:t>5</a:t>
            </a:r>
          </a:p>
          <a:p>
            <a:r>
              <a:rPr lang="en-US"/>
              <a:t>EDCBA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324600"/>
            <a:ext cx="769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Run and discuss myArray.pl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algn="l"/>
            <a:r>
              <a:rPr lang="en-US" sz="3200"/>
              <a:t>Assignment for Monday </a:t>
            </a:r>
            <a:r>
              <a:rPr lang="en-US" sz="3200">
                <a:solidFill>
                  <a:srgbClr val="000000"/>
                </a:solidFill>
              </a:rPr>
              <a:t>(class 4)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762000" y="914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65125" y="966788"/>
            <a:ext cx="8474075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 pitchFamily="-105" charset="0"/>
              <a:buAutoNum type="arabicParenR"/>
              <a:defRPr/>
            </a:pPr>
            <a:r>
              <a:rPr lang="en-US" dirty="0"/>
              <a:t>Write a 2 sentence outline for your student project</a:t>
            </a:r>
          </a:p>
          <a:p>
            <a:pPr marL="457200" indent="-457200">
              <a:buFont typeface="Arial" pitchFamily="-105" charset="0"/>
              <a:buAutoNum type="arabicParenR"/>
              <a:defRPr/>
            </a:pPr>
            <a:r>
              <a:rPr lang="en-US" dirty="0"/>
              <a:t>Read chapter P5 and P12 conditional statements and on “for, </a:t>
            </a:r>
            <a:r>
              <a:rPr lang="en-US" dirty="0" err="1"/>
              <a:t>foreach</a:t>
            </a:r>
            <a:r>
              <a:rPr lang="en-US" dirty="0"/>
              <a:t>, and while” loops. </a:t>
            </a:r>
            <a:br>
              <a:rPr lang="en-US" dirty="0"/>
            </a:br>
            <a:r>
              <a:rPr lang="en-US" sz="1600" dirty="0">
                <a:hlinkClick r:id="rId2"/>
              </a:rPr>
              <a:t>http://korflab.ucdavis.edu/Unix_and_Perl/unix_and_perl_v2.3.3.pdf</a:t>
            </a:r>
            <a:endParaRPr lang="en-US" sz="1600" dirty="0"/>
          </a:p>
          <a:p>
            <a:pPr marL="457200" indent="-457200">
              <a:defRPr/>
            </a:pPr>
            <a:endParaRPr lang="en-US" sz="1600" dirty="0"/>
          </a:p>
          <a:p>
            <a:pPr marL="457200" indent="-457200">
              <a:defRPr/>
            </a:pPr>
            <a:r>
              <a:rPr lang="en-US" dirty="0">
                <a:latin typeface="+mj-lt"/>
              </a:rPr>
              <a:t>Background: </a:t>
            </a:r>
            <a:r>
              <a:rPr lang="en-US" dirty="0">
                <a:latin typeface="Courier" pitchFamily="-105" charset="0"/>
              </a:rPr>
              <a:t/>
            </a:r>
            <a:br>
              <a:rPr lang="en-US" dirty="0">
                <a:latin typeface="Courier" pitchFamily="-105" charset="0"/>
              </a:rPr>
            </a:br>
            <a:r>
              <a:rPr lang="en-US" dirty="0">
                <a:latin typeface="Courier" pitchFamily="-105" charset="0"/>
              </a:rPr>
              <a:t>@a=(0..50); </a:t>
            </a:r>
            <a:br>
              <a:rPr lang="en-US" dirty="0">
                <a:latin typeface="Courier" pitchFamily="-105" charset="0"/>
              </a:rPr>
            </a:br>
            <a:r>
              <a:rPr lang="en-US" dirty="0">
                <a:latin typeface="+mj-lt"/>
                <a:cs typeface="Courier"/>
              </a:rPr>
              <a:t>#</a:t>
            </a:r>
            <a:r>
              <a:rPr lang="en-US" dirty="0">
                <a:latin typeface="Courier" pitchFamily="-105" charset="0"/>
              </a:rPr>
              <a:t> </a:t>
            </a:r>
            <a:r>
              <a:rPr lang="en-US" dirty="0">
                <a:latin typeface="+mj-lt"/>
                <a:cs typeface="Courier"/>
              </a:rPr>
              <a:t>This assigns numbers from 0 to 50 to an array, </a:t>
            </a:r>
            <a:br>
              <a:rPr lang="en-US" dirty="0">
                <a:latin typeface="+mj-lt"/>
                <a:cs typeface="Courier"/>
              </a:rPr>
            </a:br>
            <a:r>
              <a:rPr lang="en-US" dirty="0">
                <a:latin typeface="+mj-lt"/>
                <a:cs typeface="Courier"/>
              </a:rPr>
              <a:t>#   so that $a[0] =0; $a[1] =1; $a[50] =50</a:t>
            </a:r>
          </a:p>
          <a:p>
            <a:pPr marL="457200" indent="-457200">
              <a:buFont typeface="Arial" pitchFamily="-105" charset="0"/>
              <a:buNone/>
              <a:defRPr/>
            </a:pPr>
            <a:r>
              <a:rPr lang="en-US" dirty="0"/>
              <a:t>3) Write </a:t>
            </a:r>
            <a:r>
              <a:rPr lang="en-US" dirty="0" err="1"/>
              <a:t>perl</a:t>
            </a:r>
            <a:r>
              <a:rPr lang="en-US" dirty="0"/>
              <a:t> scripts that add all numbers from 1 to 50.  Try to do this using at least two different control structures. </a:t>
            </a:r>
          </a:p>
          <a:p>
            <a:pPr marL="457200" indent="-457200">
              <a:buFont typeface="Arial" pitchFamily="-105" charset="0"/>
              <a:buNone/>
              <a:defRPr/>
            </a:pPr>
            <a:r>
              <a:rPr lang="en-US" dirty="0"/>
              <a:t>4) Create a program that reads in a sequence stored in a file handed to the program on the command line and determines GC content of a sequence. Use class3.pl as a starting point.</a:t>
            </a:r>
          </a:p>
          <a:p>
            <a:pPr marL="457200" indent="-457200">
              <a:buFont typeface="Arial" pitchFamily="-105" charset="0"/>
              <a:buNone/>
              <a:defRPr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Go through </a:t>
            </a:r>
            <a:r>
              <a:rPr lang="en-US" sz="2800" dirty="0" smtClean="0">
                <a:hlinkClick r:id="rId2"/>
              </a:rPr>
              <a:t>class3.pl </a:t>
            </a:r>
            <a:r>
              <a:rPr lang="en-US" sz="2800" dirty="0" smtClean="0"/>
              <a:t>script.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If time go through Olga’s search for distant homologs webpage at </a:t>
            </a:r>
            <a:br>
              <a:rPr lang="en-US" sz="2800" dirty="0" smtClean="0"/>
            </a:br>
            <a:r>
              <a:rPr lang="en-US" sz="2800" dirty="0" smtClean="0">
                <a:hlinkClick r:id="rId3"/>
              </a:rPr>
              <a:t>http://www.mta.ca/~ozhaxybayeva/bioinf2010/class10.html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141413" y="687388"/>
            <a:ext cx="6908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GB" b="1">
                <a:solidFill>
                  <a:srgbClr val="003366"/>
                </a:solidFill>
                <a:latin typeface="Arial" pitchFamily="-105" charset="0"/>
              </a:rPr>
              <a:t>Psi-Blast Model</a:t>
            </a:r>
            <a:endParaRPr lang="en-GB" sz="4400">
              <a:solidFill>
                <a:srgbClr val="FF0000"/>
              </a:solidFill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723900" y="1889125"/>
            <a:ext cx="76136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Arial" pitchFamily="-105" charset="0"/>
              </a:rPr>
              <a:t>Model of Psi-Blast:</a:t>
            </a:r>
          </a:p>
          <a:p>
            <a:pPr eaLnBrk="0" hangingPunct="0"/>
            <a:r>
              <a:rPr lang="en-US" sz="1800">
                <a:latin typeface="Arial" pitchFamily="-105" charset="0"/>
              </a:rPr>
              <a:t>1. Use results of gapped BlastP query to construct a multiple sequence alignment</a:t>
            </a:r>
          </a:p>
          <a:p>
            <a:pPr eaLnBrk="0" hangingPunct="0"/>
            <a:r>
              <a:rPr lang="en-US" sz="1800">
                <a:latin typeface="Arial" pitchFamily="-105" charset="0"/>
              </a:rPr>
              <a:t>2. Construct a position-specific scoring matrix from the alignment</a:t>
            </a:r>
          </a:p>
          <a:p>
            <a:pPr eaLnBrk="0" hangingPunct="0"/>
            <a:r>
              <a:rPr lang="en-US" sz="1800">
                <a:latin typeface="Arial" pitchFamily="-105" charset="0"/>
              </a:rPr>
              <a:t>3. Search database with alignment instead of query sequence</a:t>
            </a:r>
          </a:p>
          <a:p>
            <a:pPr eaLnBrk="0" hangingPunct="0"/>
            <a:r>
              <a:rPr lang="en-US" sz="1800">
                <a:latin typeface="Arial" pitchFamily="-105" charset="0"/>
              </a:rPr>
              <a:t>4. Add matches to alignment and repeat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33425" y="3794125"/>
            <a:ext cx="7613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Arial" pitchFamily="-105" charset="0"/>
              </a:rPr>
              <a:t>Similar to Blast, the E-value in Psi-Blast is important in establishing matches</a:t>
            </a:r>
          </a:p>
          <a:p>
            <a:pPr eaLnBrk="0" hangingPunct="0"/>
            <a:r>
              <a:rPr lang="en-US" sz="1800">
                <a:latin typeface="Arial" pitchFamily="-105" charset="0"/>
              </a:rPr>
              <a:t>E-value defaults to 0.001 &amp; Blosom62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17550" y="5029200"/>
            <a:ext cx="76120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Arial" pitchFamily="-105" charset="0"/>
              </a:rPr>
              <a:t>Psi-Blast can use existing multiple alignment - particularly powerful when the gene functions are known (prior knowledge) or use RPS-Blast database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 rot="-5400000">
            <a:off x="-697706" y="5518944"/>
            <a:ext cx="1731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3366"/>
                </a:solidFill>
                <a:latin typeface="Arial" pitchFamily="-105" charset="0"/>
              </a:rPr>
              <a:t>by Bob Friedman</a:t>
            </a:r>
            <a:endParaRPr lang="en-US" sz="1600" i="1">
              <a:latin typeface="Arial" pitchFamily="-105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/>
              <a:t>PSI BLAST scheme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8" y="1981200"/>
            <a:ext cx="7627937" cy="434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062038" y="420688"/>
            <a:ext cx="6908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GB" b="1">
                <a:solidFill>
                  <a:srgbClr val="003366"/>
                </a:solidFill>
                <a:latin typeface="Arial" pitchFamily="-105" charset="0"/>
              </a:rPr>
              <a:t>Position-specific Matrix</a:t>
            </a:r>
            <a:endParaRPr lang="en-GB" sz="4400">
              <a:solidFill>
                <a:srgbClr val="FF0000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44625" y="6040438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b="1">
                <a:latin typeface="Arial" pitchFamily="-105" charset="0"/>
              </a:rPr>
              <a:t>M Gribskov, A D McLachlan, and D Eisenberg (1987) Profile analysis: detection of distantly related proteins. PNAS 84:4355-8.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/>
          <a:srcRect l="3006" t="12343" r="3920" b="7832"/>
          <a:stretch>
            <a:fillRect/>
          </a:stretch>
        </p:blipFill>
        <p:spPr bwMode="auto">
          <a:xfrm>
            <a:off x="1439863" y="1155700"/>
            <a:ext cx="6056312" cy="487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 rot="-5400000">
            <a:off x="-697707" y="5812632"/>
            <a:ext cx="1731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3366"/>
                </a:solidFill>
                <a:latin typeface="Arial" pitchFamily="-105" charset="0"/>
              </a:rPr>
              <a:t>by Bob Friedman</a:t>
            </a:r>
            <a:endParaRPr lang="en-US" sz="1600" i="1">
              <a:latin typeface="Arial" pitchFamily="-10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152400" y="152400"/>
            <a:ext cx="6908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GB" sz="4400">
              <a:solidFill>
                <a:srgbClr val="FF0000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en-GB" sz="2400" b="1">
                <a:solidFill>
                  <a:srgbClr val="003366"/>
                </a:solidFill>
                <a:latin typeface="Arial" pitchFamily="-105" charset="0"/>
                <a:hlinkClick r:id="rId4"/>
              </a:rPr>
              <a:t>Psi-Blast </a:t>
            </a:r>
            <a:r>
              <a:rPr lang="en-GB" sz="2400" b="1">
                <a:solidFill>
                  <a:srgbClr val="003366"/>
                </a:solidFill>
                <a:latin typeface="Arial" pitchFamily="-105" charset="0"/>
              </a:rPr>
              <a:t>Results</a:t>
            </a:r>
            <a:endParaRPr lang="en-US"/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3124200" y="3048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/>
              <a:t>Query: 55670331 (intein)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04800" y="1676400"/>
          <a:ext cx="8081963" cy="3754438"/>
        </p:xfrm>
        <a:graphic>
          <a:graphicData uri="http://schemas.openxmlformats.org/presentationml/2006/ole">
            <p:oleObj spid="_x0000_s28674" name="Photo Editor Photo" r:id="rId5" imgW="7628281" imgH="3543607" progId="">
              <p:embed/>
            </p:oleObj>
          </a:graphicData>
        </a:graphic>
      </p:graphicFrame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2971800" y="2667000"/>
            <a:ext cx="30480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link to sequence </a:t>
            </a:r>
            <a:r>
              <a:rPr lang="en-US" b="1">
                <a:hlinkClick r:id="rId6"/>
              </a:rPr>
              <a:t>here</a:t>
            </a:r>
            <a:r>
              <a:rPr lang="en-US" b="1"/>
              <a:t>, check BLink </a:t>
            </a:r>
            <a:r>
              <a:rPr lang="en-US" b="1">
                <a:sym typeface="Wingdings" pitchFamily="-105" charset="2"/>
              </a:rPr>
              <a:t></a:t>
            </a:r>
            <a:endParaRPr lang="en-US" b="1"/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 flipH="1" flipV="1">
            <a:off x="2438400" y="2667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76120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Arial" pitchFamily="-105" charset="0"/>
              </a:rPr>
              <a:t>Psi-Blast is for finding matches among divergent sequences (position-specific information)  </a:t>
            </a:r>
            <a:br>
              <a:rPr lang="en-US" sz="1800">
                <a:latin typeface="Arial" pitchFamily="-105" charset="0"/>
              </a:rPr>
            </a:br>
            <a:r>
              <a:rPr lang="en-US" sz="1800">
                <a:solidFill>
                  <a:schemeClr val="hlink"/>
                </a:solidFill>
                <a:latin typeface="Arial" pitchFamily="-105" charset="0"/>
              </a:rPr>
              <a:t>WARNING</a:t>
            </a:r>
            <a:r>
              <a:rPr lang="en-US" sz="1800">
                <a:latin typeface="Arial" pitchFamily="-105" charset="0"/>
              </a:rPr>
              <a:t>:  For the nth iteration of a PSI BLAST search, the E-value gives the number of matches to the profile NOT to the initial query sequence! The </a:t>
            </a:r>
            <a:r>
              <a:rPr lang="en-US" sz="1800">
                <a:solidFill>
                  <a:schemeClr val="hlink"/>
                </a:solidFill>
                <a:latin typeface="Arial" pitchFamily="-105" charset="0"/>
              </a:rPr>
              <a:t>danger</a:t>
            </a:r>
            <a:r>
              <a:rPr lang="en-US" sz="1800">
                <a:latin typeface="Arial" pitchFamily="-105" charset="0"/>
              </a:rPr>
              <a:t> is that the profile was  corrupted in an earlier iteration.  </a:t>
            </a:r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195388" y="-36513"/>
            <a:ext cx="1841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PSI BLAST and E-values!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ChangeArrowheads="1"/>
          </p:cNvSpPr>
          <p:nvPr/>
        </p:nvSpPr>
        <p:spPr bwMode="auto">
          <a:xfrm>
            <a:off x="239713" y="914400"/>
            <a:ext cx="86645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Often you want to run a PSIBLAST search with two different databanks - </a:t>
            </a:r>
            <a:br>
              <a:rPr lang="en-US" sz="1900">
                <a:solidFill>
                  <a:srgbClr val="01DB70"/>
                </a:solidFill>
                <a:latin typeface="Times New Roman Bold" pitchFamily="-105" charset="0"/>
              </a:rPr>
            </a:br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one to create the PSSM, the other to get sequences:</a:t>
            </a:r>
            <a:br>
              <a:rPr lang="en-US" sz="1900">
                <a:solidFill>
                  <a:srgbClr val="01DB70"/>
                </a:solidFill>
                <a:latin typeface="Times New Roman Bold" pitchFamily="-105" charset="0"/>
              </a:rPr>
            </a:br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To create the PSSM: </a:t>
            </a:r>
          </a:p>
          <a:p>
            <a:endParaRPr lang="en-US" sz="1600">
              <a:solidFill>
                <a:srgbClr val="000000"/>
              </a:solidFill>
            </a:endParaRPr>
          </a:p>
          <a:p>
            <a:r>
              <a:rPr lang="en-US" sz="1600">
                <a:solidFill>
                  <a:srgbClr val="000000"/>
                </a:solidFill>
              </a:rPr>
              <a:t>blastpgp -d nr -i subI -j 5 -C subI.ckp -a 2 -o subI.out -h 0.00001 -F f</a:t>
            </a:r>
          </a:p>
          <a:p>
            <a:endParaRPr lang="en-US" sz="1600">
              <a:solidFill>
                <a:srgbClr val="000000"/>
              </a:solidFill>
            </a:endParaRPr>
          </a:p>
          <a:p>
            <a:r>
              <a:rPr lang="en-US" sz="1600">
                <a:solidFill>
                  <a:srgbClr val="000000"/>
                </a:solidFill>
              </a:rPr>
              <a:t>blastpgp -d swissprot -i gamma -j 5 -C gamma.ckp -a 2 -o gamma.out -h 0.00001 -F </a:t>
            </a:r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f</a:t>
            </a:r>
          </a:p>
          <a:p>
            <a:endParaRPr lang="en-US" sz="1900">
              <a:solidFill>
                <a:srgbClr val="01DB70"/>
              </a:solidFill>
              <a:latin typeface="Times New Roman Bold" pitchFamily="-105" charset="0"/>
            </a:endParaRP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Runs a 4 iterations of a PSIblast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the -h option tells the program to use matches with E &lt;10^-5 for the next iteration,</a:t>
            </a:r>
            <a:br>
              <a:rPr lang="en-US" sz="1900">
                <a:solidFill>
                  <a:srgbClr val="01DB70"/>
                </a:solidFill>
                <a:latin typeface="Times New Roman Bold" pitchFamily="-105" charset="0"/>
              </a:rPr>
            </a:br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   (the default is 10</a:t>
            </a:r>
            <a:r>
              <a:rPr lang="en-US" sz="1900" baseline="30000">
                <a:solidFill>
                  <a:srgbClr val="01DB70"/>
                </a:solidFill>
                <a:latin typeface="Times New Roman Bold" pitchFamily="-105" charset="0"/>
              </a:rPr>
              <a:t>-3 </a:t>
            </a:r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)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-C creates a checkpoint (called subI.ckp),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-o writes the output to subI.out,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-i option specifies input as using subI as input (a fasta formated aa sequence). 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The nr databank used is stored </a:t>
            </a:r>
            <a:r>
              <a:rPr lang="en-US" sz="1900">
                <a:solidFill>
                  <a:srgbClr val="01DB70"/>
                </a:solidFill>
                <a:latin typeface="Courier New Bold" pitchFamily="-105" charset="0"/>
              </a:rPr>
              <a:t>in /common/dat</a:t>
            </a:r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a/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-a 2 use two processors</a:t>
            </a:r>
          </a:p>
          <a:p>
            <a:endParaRPr lang="en-US" sz="1900">
              <a:solidFill>
                <a:srgbClr val="01DB70"/>
              </a:solidFill>
              <a:latin typeface="Times New Roman Bold" pitchFamily="-105" charset="0"/>
            </a:endParaRP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(It might help to use the node with more memory (017) 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(command is </a:t>
            </a:r>
            <a:r>
              <a:rPr lang="en-US" sz="1900">
                <a:latin typeface="Courier" pitchFamily="-105" charset="0"/>
              </a:rPr>
              <a:t>ssh node017</a:t>
            </a:r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)</a:t>
            </a:r>
          </a:p>
        </p:txBody>
      </p:sp>
      <p:sp>
        <p:nvSpPr>
          <p:cNvPr id="32771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en-GB" sz="2400" b="1">
                <a:solidFill>
                  <a:srgbClr val="003366"/>
                </a:solidFill>
                <a:latin typeface="Arial" pitchFamily="-105" charset="0"/>
              </a:rPr>
              <a:t>PSI Blast from the command line</a:t>
            </a:r>
            <a:endParaRPr lang="en-US" sz="2400" b="1">
              <a:solidFill>
                <a:srgbClr val="003366"/>
              </a:solidFill>
              <a:latin typeface="Arial" pitchFamily="-105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z="2400" b="1">
                <a:solidFill>
                  <a:srgbClr val="003366"/>
                </a:solidFill>
                <a:latin typeface="Arial" pitchFamily="-105" charset="0"/>
              </a:rPr>
              <a:t>To use the PSSM:</a:t>
            </a:r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914400" y="1219200"/>
            <a:ext cx="7543800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-105" charset="0"/>
              </a:rPr>
              <a:t>blastpgp -d /Users/jpgogarten/genomes/msb8.faa -i subI -a 2 -R subI.ckp -o subI.out3 -F f</a:t>
            </a:r>
          </a:p>
          <a:p>
            <a:endParaRPr lang="en-US" sz="1400">
              <a:solidFill>
                <a:srgbClr val="000000"/>
              </a:solidFill>
              <a:latin typeface="Courier New" pitchFamily="-105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ourier New" pitchFamily="-105" charset="0"/>
              </a:rPr>
              <a:t>blastpgp -d /Users/jpgogarten/genomes/msb8.faa -i gamma -a 2 -R gamma.ckp -o gamma.out3 -F f</a:t>
            </a:r>
            <a:endParaRPr lang="en-US" sz="1400">
              <a:solidFill>
                <a:srgbClr val="01DB70"/>
              </a:solidFill>
              <a:latin typeface="Courier New" pitchFamily="-105" charset="0"/>
            </a:endParaRPr>
          </a:p>
          <a:p>
            <a:endParaRPr lang="en-US" sz="1400">
              <a:solidFill>
                <a:srgbClr val="01DB70"/>
              </a:solidFill>
              <a:latin typeface="Courier New" pitchFamily="-105" charset="0"/>
            </a:endParaRPr>
          </a:p>
          <a:p>
            <a:r>
              <a:rPr lang="en-US" sz="1900" b="1">
                <a:solidFill>
                  <a:srgbClr val="01DB70"/>
                </a:solidFill>
                <a:latin typeface="Arial" pitchFamily="-105" charset="0"/>
              </a:rPr>
              <a:t>Runs another iteration of the same blast search, but uses the databank</a:t>
            </a:r>
            <a:r>
              <a:rPr lang="en-US" sz="1900">
                <a:solidFill>
                  <a:srgbClr val="01DB70"/>
                </a:solidFill>
                <a:latin typeface="Courier New Bold" pitchFamily="-105" charset="0"/>
              </a:rPr>
              <a:t> /Users/jpgogarten/genomes/msb8.fa</a:t>
            </a:r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a</a:t>
            </a:r>
          </a:p>
          <a:p>
            <a:endParaRPr lang="en-US" sz="1900">
              <a:solidFill>
                <a:srgbClr val="01DB70"/>
              </a:solidFill>
              <a:latin typeface="Times New Roman Bold" pitchFamily="-105" charset="0"/>
            </a:endParaRP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-R tells the program where to resume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-d specifies a different databank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-i input file - same sequence as before 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-o output_filename</a:t>
            </a:r>
          </a:p>
          <a:p>
            <a:r>
              <a:rPr lang="en-US" sz="1900">
                <a:solidFill>
                  <a:srgbClr val="01DB70"/>
                </a:solidFill>
                <a:latin typeface="Times New Roman Bold" pitchFamily="-105" charset="0"/>
              </a:rPr>
              <a:t>-a 2 use two processors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5846</TotalTime>
  <Words>2172</Words>
  <Application>Microsoft Macintosh PowerPoint</Application>
  <PresentationFormat>On-screen Show (4:3)</PresentationFormat>
  <Paragraphs>199</Paragraphs>
  <Slides>25</Slides>
  <Notes>12</Notes>
  <HiddenSlides>0</HiddenSlides>
  <MMClips>0</MMClips>
  <ScaleCrop>false</ScaleCrop>
  <HeadingPairs>
    <vt:vector size="6" baseType="variant"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Default Design</vt:lpstr>
      <vt:lpstr>1_Default Design</vt:lpstr>
      <vt:lpstr>Photo Editor Photo</vt:lpstr>
      <vt:lpstr>MCB 5472</vt:lpstr>
      <vt:lpstr>Slide 2</vt:lpstr>
      <vt:lpstr>Slide 3</vt:lpstr>
      <vt:lpstr>PSI BLAST scheme</vt:lpstr>
      <vt:lpstr>Slide 5</vt:lpstr>
      <vt:lpstr>Psi-Blast Results</vt:lpstr>
      <vt:lpstr>PSI BLAST and E-values!</vt:lpstr>
      <vt:lpstr>PSI Blast from the command line</vt:lpstr>
      <vt:lpstr>To use the PSSM:</vt:lpstr>
      <vt:lpstr>PSI Blast and finding gene families within genomes </vt:lpstr>
      <vt:lpstr>Slide 11</vt:lpstr>
      <vt:lpstr>Slide 12</vt:lpstr>
      <vt:lpstr>   More on blastall: </vt:lpstr>
      <vt:lpstr>Slide 14</vt:lpstr>
      <vt:lpstr>Old assignments: </vt:lpstr>
      <vt:lpstr>Old assignments: </vt:lpstr>
      <vt:lpstr>Slide 17</vt:lpstr>
      <vt:lpstr>Slide 18</vt:lpstr>
      <vt:lpstr>Slide 19</vt:lpstr>
      <vt:lpstr>Old assignments: </vt:lpstr>
      <vt:lpstr>Slide 21</vt:lpstr>
      <vt:lpstr>Slide 22</vt:lpstr>
      <vt:lpstr>From Wednesday:  For the following array declaration  @myArray = ('A', 'B', 'C', 'D', 'E'); what is the value of the following expressions: $#myArray length(@myArray) $myArray[1] $n=@myArray reverse (@myArray)</vt:lpstr>
      <vt:lpstr>Assignment for Monday (class 4) </vt:lpstr>
      <vt:lpstr>  Go through class3.pl script.  If time go through Olga’s search for distant homologs webpage at  http://www.mta.ca/~ozhaxybayeva/bioinf2010/class10.html</vt:lpstr>
    </vt:vector>
  </TitlesOfParts>
  <Manager/>
  <Company> UConn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MCB 5472</dc:title>
  <dc:subject/>
  <dc:creator>J Peter Gogarten</dc:creator>
  <cp:keywords/>
  <dc:description/>
  <cp:lastModifiedBy>J. Peter Gogarten</cp:lastModifiedBy>
  <cp:revision>56</cp:revision>
  <cp:lastPrinted>2008-02-04T16:55:09Z</cp:lastPrinted>
  <dcterms:created xsi:type="dcterms:W3CDTF">2010-02-12T15:53:10Z</dcterms:created>
  <dcterms:modified xsi:type="dcterms:W3CDTF">2010-02-12T15:56:50Z</dcterms:modified>
  <cp:category/>
</cp:coreProperties>
</file>