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embeddings/oleObject1.bin" ContentType="application/vnd.openxmlformats-officedocument.oleObject"/>
  <Override PartName="/ppt/notesSlides/notesSlide6.xml" ContentType="application/vnd.openxmlformats-officedocument.presentationml.notes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vml" ContentType="application/vnd.openxmlformats-officedocument.vmlDrawing"/>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Masters/slideMaster2.xml" ContentType="application/vnd.openxmlformats-officedocument.presentationml.slideMaster+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 id="2147483672" r:id="rId2"/>
  </p:sldMasterIdLst>
  <p:notesMasterIdLst>
    <p:notesMasterId r:id="rId22"/>
  </p:notesMasterIdLst>
  <p:handoutMasterIdLst>
    <p:handoutMasterId r:id="rId23"/>
  </p:handoutMasterIdLst>
  <p:sldIdLst>
    <p:sldId id="256" r:id="rId3"/>
    <p:sldId id="325" r:id="rId4"/>
    <p:sldId id="327" r:id="rId5"/>
    <p:sldId id="341" r:id="rId6"/>
    <p:sldId id="347" r:id="rId7"/>
    <p:sldId id="332" r:id="rId8"/>
    <p:sldId id="344" r:id="rId9"/>
    <p:sldId id="339" r:id="rId10"/>
    <p:sldId id="361" r:id="rId11"/>
    <p:sldId id="362" r:id="rId12"/>
    <p:sldId id="363" r:id="rId13"/>
    <p:sldId id="349" r:id="rId14"/>
    <p:sldId id="350" r:id="rId15"/>
    <p:sldId id="351" r:id="rId16"/>
    <p:sldId id="352" r:id="rId17"/>
    <p:sldId id="359" r:id="rId18"/>
    <p:sldId id="360" r:id="rId19"/>
    <p:sldId id="354" r:id="rId20"/>
    <p:sldId id="355" r:id="rId21"/>
  </p:sldIdLst>
  <p:sldSz cx="9144000" cy="6858000" type="screen4x3"/>
  <p:notesSz cx="9601200" cy="7315200"/>
  <p:defaultTextStyle>
    <a:defPPr>
      <a:defRPr lang="en-US"/>
    </a:defPPr>
    <a:lvl1pPr algn="l" rtl="0" fontAlgn="base">
      <a:spcBef>
        <a:spcPct val="0"/>
      </a:spcBef>
      <a:spcAft>
        <a:spcPct val="0"/>
      </a:spcAft>
      <a:defRPr sz="2400" kern="1200">
        <a:solidFill>
          <a:schemeClr val="tx1"/>
        </a:solidFill>
        <a:latin typeface="Times New Roman" pitchFamily="-105" charset="0"/>
        <a:ea typeface="+mn-ea"/>
        <a:cs typeface="+mn-cs"/>
      </a:defRPr>
    </a:lvl1pPr>
    <a:lvl2pPr marL="457200" algn="l" rtl="0" fontAlgn="base">
      <a:spcBef>
        <a:spcPct val="0"/>
      </a:spcBef>
      <a:spcAft>
        <a:spcPct val="0"/>
      </a:spcAft>
      <a:defRPr sz="2400" kern="1200">
        <a:solidFill>
          <a:schemeClr val="tx1"/>
        </a:solidFill>
        <a:latin typeface="Times New Roman" pitchFamily="-105" charset="0"/>
        <a:ea typeface="+mn-ea"/>
        <a:cs typeface="+mn-cs"/>
      </a:defRPr>
    </a:lvl2pPr>
    <a:lvl3pPr marL="914400" algn="l" rtl="0" fontAlgn="base">
      <a:spcBef>
        <a:spcPct val="0"/>
      </a:spcBef>
      <a:spcAft>
        <a:spcPct val="0"/>
      </a:spcAft>
      <a:defRPr sz="2400" kern="1200">
        <a:solidFill>
          <a:schemeClr val="tx1"/>
        </a:solidFill>
        <a:latin typeface="Times New Roman" pitchFamily="-105" charset="0"/>
        <a:ea typeface="+mn-ea"/>
        <a:cs typeface="+mn-cs"/>
      </a:defRPr>
    </a:lvl3pPr>
    <a:lvl4pPr marL="1371600" algn="l" rtl="0" fontAlgn="base">
      <a:spcBef>
        <a:spcPct val="0"/>
      </a:spcBef>
      <a:spcAft>
        <a:spcPct val="0"/>
      </a:spcAft>
      <a:defRPr sz="2400" kern="1200">
        <a:solidFill>
          <a:schemeClr val="tx1"/>
        </a:solidFill>
        <a:latin typeface="Times New Roman" pitchFamily="-105" charset="0"/>
        <a:ea typeface="+mn-ea"/>
        <a:cs typeface="+mn-cs"/>
      </a:defRPr>
    </a:lvl4pPr>
    <a:lvl5pPr marL="1828800" algn="l" rtl="0" fontAlgn="base">
      <a:spcBef>
        <a:spcPct val="0"/>
      </a:spcBef>
      <a:spcAft>
        <a:spcPct val="0"/>
      </a:spcAft>
      <a:defRPr sz="2400" kern="1200">
        <a:solidFill>
          <a:schemeClr val="tx1"/>
        </a:solidFill>
        <a:latin typeface="Times New Roman" pitchFamily="-105" charset="0"/>
        <a:ea typeface="+mn-ea"/>
        <a:cs typeface="+mn-cs"/>
      </a:defRPr>
    </a:lvl5pPr>
    <a:lvl6pPr marL="2286000" algn="l" defTabSz="457200" rtl="0" eaLnBrk="1" latinLnBrk="0" hangingPunct="1">
      <a:defRPr sz="2400" kern="1200">
        <a:solidFill>
          <a:schemeClr val="tx1"/>
        </a:solidFill>
        <a:latin typeface="Times New Roman" pitchFamily="-105" charset="0"/>
        <a:ea typeface="+mn-ea"/>
        <a:cs typeface="+mn-cs"/>
      </a:defRPr>
    </a:lvl6pPr>
    <a:lvl7pPr marL="2743200" algn="l" defTabSz="457200" rtl="0" eaLnBrk="1" latinLnBrk="0" hangingPunct="1">
      <a:defRPr sz="2400" kern="1200">
        <a:solidFill>
          <a:schemeClr val="tx1"/>
        </a:solidFill>
        <a:latin typeface="Times New Roman" pitchFamily="-105" charset="0"/>
        <a:ea typeface="+mn-ea"/>
        <a:cs typeface="+mn-cs"/>
      </a:defRPr>
    </a:lvl7pPr>
    <a:lvl8pPr marL="3200400" algn="l" defTabSz="457200" rtl="0" eaLnBrk="1" latinLnBrk="0" hangingPunct="1">
      <a:defRPr sz="2400" kern="1200">
        <a:solidFill>
          <a:schemeClr val="tx1"/>
        </a:solidFill>
        <a:latin typeface="Times New Roman" pitchFamily="-105" charset="0"/>
        <a:ea typeface="+mn-ea"/>
        <a:cs typeface="+mn-cs"/>
      </a:defRPr>
    </a:lvl8pPr>
    <a:lvl9pPr marL="3657600" algn="l" defTabSz="457200" rtl="0" eaLnBrk="1" latinLnBrk="0" hangingPunct="1">
      <a:defRPr sz="2400" kern="1200">
        <a:solidFill>
          <a:schemeClr val="tx1"/>
        </a:solidFill>
        <a:latin typeface="Times New Roman" pitchFamily="-10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8" d="100"/>
          <a:sy n="98" d="100"/>
        </p:scale>
        <p:origin x="-496" y="-112"/>
      </p:cViewPr>
      <p:guideLst>
        <p:guide orient="horz" pos="168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5.xml"/><Relationship Id="rId1" Type="http://schemas.openxmlformats.org/officeDocument/2006/relationships/slideMaster" Target="slideMasters/slide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8" Type="http://schemas.openxmlformats.org/officeDocument/2006/relationships/slide" Target="slides/slide6.xml"/><Relationship Id="rId13" Type="http://schemas.openxmlformats.org/officeDocument/2006/relationships/slide" Target="slides/slide11.xml"/><Relationship Id="rId10" Type="http://schemas.openxmlformats.org/officeDocument/2006/relationships/slide" Target="slides/slide8.xml"/><Relationship Id="rId12" Type="http://schemas.openxmlformats.org/officeDocument/2006/relationships/slide" Target="slides/slide10.xml"/><Relationship Id="rId17" Type="http://schemas.openxmlformats.org/officeDocument/2006/relationships/slide" Target="slides/slide15.xml"/><Relationship Id="rId9" Type="http://schemas.openxmlformats.org/officeDocument/2006/relationships/slide" Target="slides/slide7.xml"/><Relationship Id="rId18" Type="http://schemas.openxmlformats.org/officeDocument/2006/relationships/slide" Target="slides/slide16.xml"/><Relationship Id="rId3" Type="http://schemas.openxmlformats.org/officeDocument/2006/relationships/slide" Target="slides/slide1.xml"/><Relationship Id="rId27" Type="http://schemas.openxmlformats.org/officeDocument/2006/relationships/theme" Target="theme/theme1.xml"/><Relationship Id="rId14" Type="http://schemas.openxmlformats.org/officeDocument/2006/relationships/slide" Target="slides/slide12.xml"/><Relationship Id="rId23" Type="http://schemas.openxmlformats.org/officeDocument/2006/relationships/handoutMaster" Target="handoutMasters/handoutMaster1.xml"/><Relationship Id="rId4" Type="http://schemas.openxmlformats.org/officeDocument/2006/relationships/slide" Target="slides/slide2.xml"/><Relationship Id="rId28" Type="http://schemas.openxmlformats.org/officeDocument/2006/relationships/tableStyles" Target="tableStyles.xml"/><Relationship Id="rId26" Type="http://schemas.openxmlformats.org/officeDocument/2006/relationships/viewProps" Target="viewProps.xml"/><Relationship Id="rId11" Type="http://schemas.openxmlformats.org/officeDocument/2006/relationships/slide" Target="slides/slide9.xml"/><Relationship Id="rId6" Type="http://schemas.openxmlformats.org/officeDocument/2006/relationships/slide" Target="slides/slide4.xml"/><Relationship Id="rId16" Type="http://schemas.openxmlformats.org/officeDocument/2006/relationships/slide" Target="slides/slide14.xml"/><Relationship Id="rId5" Type="http://schemas.openxmlformats.org/officeDocument/2006/relationships/slide" Target="slides/slide3.xml"/><Relationship Id="rId15" Type="http://schemas.openxmlformats.org/officeDocument/2006/relationships/slide" Target="slides/slide13.xml"/><Relationship Id="rId19" Type="http://schemas.openxmlformats.org/officeDocument/2006/relationships/slide" Target="slides/slide17.xml"/><Relationship Id="rId20" Type="http://schemas.openxmlformats.org/officeDocument/2006/relationships/slide" Target="slides/slide18.xml"/><Relationship Id="rId22" Type="http://schemas.openxmlformats.org/officeDocument/2006/relationships/notesMaster" Target="notesMasters/notesMaster1.xml"/><Relationship Id="rId21" Type="http://schemas.openxmlformats.org/officeDocument/2006/relationships/slide" Target="slides/slide19.xml"/><Relationship Id="rId2" Type="http://schemas.openxmlformats.org/officeDocument/2006/relationships/slideMaster" Target="slideMasters/slideMaster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659" tIns="48329" rIns="96659" bIns="48329" numCol="1" anchor="t" anchorCtr="0" compatLnSpc="1">
            <a:prstTxWarp prst="textNoShape">
              <a:avLst/>
            </a:prstTxWarp>
          </a:bodyPr>
          <a:lstStyle>
            <a:lvl1pPr defTabSz="966788">
              <a:defRPr sz="1200">
                <a:latin typeface="Times New Roman" charset="0"/>
              </a:defRPr>
            </a:lvl1pPr>
          </a:lstStyle>
          <a:p>
            <a:pPr>
              <a:defRPr/>
            </a:pPr>
            <a:endParaRPr lang="en-US"/>
          </a:p>
        </p:txBody>
      </p:sp>
      <p:sp>
        <p:nvSpPr>
          <p:cNvPr id="24579"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659" tIns="48329" rIns="96659" bIns="48329" numCol="1" anchor="t" anchorCtr="0" compatLnSpc="1">
            <a:prstTxWarp prst="textNoShape">
              <a:avLst/>
            </a:prstTxWarp>
          </a:bodyPr>
          <a:lstStyle>
            <a:lvl1pPr algn="r" defTabSz="966788">
              <a:defRPr sz="1200">
                <a:latin typeface="Times New Roman" charset="0"/>
              </a:defRPr>
            </a:lvl1pPr>
          </a:lstStyle>
          <a:p>
            <a:pPr>
              <a:defRPr/>
            </a:pPr>
            <a:endParaRPr lang="en-US"/>
          </a:p>
        </p:txBody>
      </p:sp>
      <p:sp>
        <p:nvSpPr>
          <p:cNvPr id="24580"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659" tIns="48329" rIns="96659" bIns="48329" numCol="1" anchor="b" anchorCtr="0" compatLnSpc="1">
            <a:prstTxWarp prst="textNoShape">
              <a:avLst/>
            </a:prstTxWarp>
          </a:bodyPr>
          <a:lstStyle>
            <a:lvl1pPr defTabSz="966788">
              <a:defRPr sz="1200">
                <a:latin typeface="Times New Roman" charset="0"/>
              </a:defRPr>
            </a:lvl1pPr>
          </a:lstStyle>
          <a:p>
            <a:pPr>
              <a:defRPr/>
            </a:pPr>
            <a:endParaRPr lang="en-US"/>
          </a:p>
        </p:txBody>
      </p:sp>
      <p:sp>
        <p:nvSpPr>
          <p:cNvPr id="24581"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659" tIns="48329" rIns="96659" bIns="48329" numCol="1" anchor="b" anchorCtr="0" compatLnSpc="1">
            <a:prstTxWarp prst="textNoShape">
              <a:avLst/>
            </a:prstTxWarp>
          </a:bodyPr>
          <a:lstStyle>
            <a:lvl1pPr algn="r" defTabSz="966788">
              <a:defRPr sz="1200">
                <a:latin typeface="Times New Roman" charset="0"/>
              </a:defRPr>
            </a:lvl1pPr>
          </a:lstStyle>
          <a:p>
            <a:pPr>
              <a:defRPr/>
            </a:pPr>
            <a:fld id="{CF0CD672-55DA-BB4E-ABE1-A175BCA5046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420052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latin typeface="Times New Roman" charset="0"/>
              </a:defRPr>
            </a:lvl1pPr>
          </a:lstStyle>
          <a:p>
            <a:pPr>
              <a:defRPr/>
            </a:pPr>
            <a:endParaRPr lang="en-US"/>
          </a:p>
        </p:txBody>
      </p:sp>
      <p:sp>
        <p:nvSpPr>
          <p:cNvPr id="68611" name="Rectangle 3"/>
          <p:cNvSpPr>
            <a:spLocks noGrp="1" noChangeArrowheads="1"/>
          </p:cNvSpPr>
          <p:nvPr>
            <p:ph type="dt" idx="1"/>
          </p:nvPr>
        </p:nvSpPr>
        <p:spPr bwMode="auto">
          <a:xfrm>
            <a:off x="5400675" y="0"/>
            <a:ext cx="420052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2943225" y="522288"/>
            <a:ext cx="3716338" cy="2787650"/>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1300163" y="3482975"/>
            <a:ext cx="7000875" cy="33099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8614" name="Rectangle 6"/>
          <p:cNvSpPr>
            <a:spLocks noGrp="1" noChangeArrowheads="1"/>
          </p:cNvSpPr>
          <p:nvPr>
            <p:ph type="ftr" sz="quarter" idx="4"/>
          </p:nvPr>
        </p:nvSpPr>
        <p:spPr bwMode="auto">
          <a:xfrm>
            <a:off x="0" y="6967538"/>
            <a:ext cx="420052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1">
                <a:latin typeface="Times New Roman" charset="0"/>
              </a:defRPr>
            </a:lvl1pPr>
          </a:lstStyle>
          <a:p>
            <a:pPr>
              <a:defRPr/>
            </a:pPr>
            <a:endParaRPr lang="en-US"/>
          </a:p>
        </p:txBody>
      </p:sp>
      <p:sp>
        <p:nvSpPr>
          <p:cNvPr id="68615" name="Rectangle 7"/>
          <p:cNvSpPr>
            <a:spLocks noGrp="1" noChangeArrowheads="1"/>
          </p:cNvSpPr>
          <p:nvPr>
            <p:ph type="sldNum" sz="quarter" idx="5"/>
          </p:nvPr>
        </p:nvSpPr>
        <p:spPr bwMode="auto">
          <a:xfrm>
            <a:off x="5400675" y="6967538"/>
            <a:ext cx="420052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atin typeface="Times New Roman" charset="0"/>
              </a:defRPr>
            </a:lvl1pPr>
          </a:lstStyle>
          <a:p>
            <a:pPr>
              <a:defRPr/>
            </a:pPr>
            <a:fld id="{28139D0D-D6A0-6F49-8C8B-A5DCF7E54B4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D6A8DC2-6855-CA4C-9263-FA0F594466C8}" type="slidenum">
              <a:rPr lang="en-US">
                <a:latin typeface="Times New Roman" pitchFamily="-105" charset="0"/>
              </a:rPr>
              <a:pPr/>
              <a:t>1</a:t>
            </a:fld>
            <a:endParaRPr lang="en-US">
              <a:latin typeface="Times New Roman" pitchFamily="-105"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latin typeface="Times New Roman" pitchFamily="-105"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1AAB021-FD13-7C47-B1BE-FD7B56081CF0}" type="slidenum">
              <a:rPr lang="en-US">
                <a:latin typeface="Times New Roman" pitchFamily="-105" charset="0"/>
              </a:rPr>
              <a:pPr/>
              <a:t>2</a:t>
            </a:fld>
            <a:endParaRPr lang="en-US">
              <a:latin typeface="Times New Roman" pitchFamily="-105" charset="0"/>
            </a:endParaRPr>
          </a:p>
        </p:txBody>
      </p:sp>
      <p:sp>
        <p:nvSpPr>
          <p:cNvPr id="29699" name="Rectangle 2"/>
          <p:cNvSpPr>
            <a:spLocks noGrp="1" noRot="1" noChangeAspect="1" noChangeArrowheads="1" noTextEdit="1"/>
          </p:cNvSpPr>
          <p:nvPr>
            <p:ph type="sldImg"/>
          </p:nvPr>
        </p:nvSpPr>
        <p:spPr>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Times New Roman" pitchFamily="-105"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FF3C95F-A374-7140-97CC-39D14A99E2C9}" type="slidenum">
              <a:rPr lang="en-US">
                <a:latin typeface="Times New Roman" pitchFamily="-105" charset="0"/>
              </a:rPr>
              <a:pPr/>
              <a:t>3</a:t>
            </a:fld>
            <a:endParaRPr lang="en-US">
              <a:latin typeface="Times New Roman" pitchFamily="-105"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Times New Roman" pitchFamily="-105"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E418489-E300-C849-BDCF-581675BAB965}" type="slidenum">
              <a:rPr lang="en-US">
                <a:solidFill>
                  <a:srgbClr val="000000"/>
                </a:solidFill>
                <a:latin typeface="Times New Roman" pitchFamily="-105" charset="0"/>
              </a:rPr>
              <a:pPr/>
              <a:t>6</a:t>
            </a:fld>
            <a:endParaRPr lang="en-US">
              <a:solidFill>
                <a:srgbClr val="000000"/>
              </a:solidFill>
              <a:latin typeface="Times New Roman" pitchFamily="-105"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latin typeface="Times New Roman" pitchFamily="-105"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73152D-35D9-E448-A35E-DAFACF36BBB4}" type="slidenum">
              <a:rPr lang="en-US"/>
              <a:pPr/>
              <a:t>12</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3EB7C8-AFD9-874C-BB2F-01FE7AEEDBD6}" type="slidenum">
              <a:rPr lang="en-US"/>
              <a:pPr/>
              <a:t>13</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0DAB86-FBE6-BC47-BC1B-973D02E1BD2D}" type="slidenum">
              <a:rPr lang="en-US"/>
              <a:pPr/>
              <a:t>14</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D2F19-7212-4B45-AB37-D9C3F09AC994}" type="slidenum">
              <a:rPr lang="en-US"/>
              <a:pPr/>
              <a:t>18</a:t>
            </a:fld>
            <a:endParaRPr lang="en-US"/>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F46677-28E6-5346-94DB-168B8121C6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E695AB-3CD0-554C-8B06-112E24CE55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B063BF-A95B-B44E-B5EE-EF0DF2C36EC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Times New Roman" pitchFamily="-105" charset="0"/>
              </a:defRPr>
            </a:lvl1pPr>
          </a:lstStyle>
          <a:p>
            <a:pPr>
              <a:defRPr/>
            </a:pPr>
            <a:endParaRPr lang="en-US"/>
          </a:p>
        </p:txBody>
      </p:sp>
      <p:sp>
        <p:nvSpPr>
          <p:cNvPr id="4" name="Footer Placeholder 3"/>
          <p:cNvSpPr>
            <a:spLocks noGrp="1"/>
          </p:cNvSpPr>
          <p:nvPr>
            <p:ph type="ftr" sz="quarter" idx="11"/>
          </p:nvPr>
        </p:nvSpPr>
        <p:spPr/>
        <p:txBody>
          <a:bodyPr/>
          <a:lstStyle>
            <a:lvl1pPr>
              <a:defRPr>
                <a:latin typeface="Times New Roman" pitchFamily="-105"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latin typeface="Times New Roman" pitchFamily="-105" charset="0"/>
              </a:defRPr>
            </a:lvl1pPr>
          </a:lstStyle>
          <a:p>
            <a:pPr>
              <a:defRPr/>
            </a:pPr>
            <a:fld id="{1752F62F-C058-C040-BC8A-5E1F3DEB2F1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C12688FB-E869-2446-863E-6E323675AB4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ABDA61F-5D16-964F-BF0D-588ADAE114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161ADE-7F2D-9C46-8BE1-ECA6BE442F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42DEF7-8F1D-FB46-92F2-22128C24A4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727930-B737-EB43-A060-443DF070825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1265412-5EA0-F746-8BEE-A5A92FE49C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5D286F-FE23-FC4D-A556-5B4F3279C0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4D8283F-10B9-2A4C-BF91-00F6FF5A3D6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91D446-0B4B-ED4F-AD4B-AE23C6170A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9AD1EC-48D3-2E41-801F-23969969B48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charset="0"/>
              </a:defRPr>
            </a:lvl1pPr>
          </a:lstStyle>
          <a:p>
            <a:pPr>
              <a:defRPr/>
            </a:pPr>
            <a:fld id="{3C7AA080-EFE9-5F4C-AE0D-29E298314A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Times New Roman" charset="0"/>
              </a:defRPr>
            </a:lvl1pPr>
          </a:lstStyle>
          <a:p>
            <a:pPr>
              <a:defRPr/>
            </a:pPr>
            <a:fld id="{2D6C6EE1-E2A7-0C4C-B474-B86700A676B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Lst>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Times New Roman"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hyperlink" Target="mailto:gogarten@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4" Type="http://schemas.openxmlformats.org/officeDocument/2006/relationships/image" Target="../media/image10.png"/><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4" Type="http://schemas.openxmlformats.org/officeDocument/2006/relationships/image" Target="../media/image12.png"/><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4" Type="http://schemas.openxmlformats.org/officeDocument/2006/relationships/image" Target="../media/image14.png"/><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hyperlink" Target="http://korflab.ucdavis.edu/Unix_and_Perl/unix_and_perl_v2.3.3.pdf" TargetMode="External"/><Relationship Id="rId3" Type="http://schemas.openxmlformats.org/officeDocument/2006/relationships/image" Target="../media/image15.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3" Type="http://schemas.openxmlformats.org/officeDocument/2006/relationships/hyperlink" Target="http://korflab.ucdavis.edu/Unix_and_Perl/unix_and_perl_v2.3.3.pdf"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gogarten.uconn.edu/mcb5472_2010/class4.pl" TargetMode="External"/><Relationship Id="rId3" Type="http://schemas.openxmlformats.org/officeDocument/2006/relationships/hyperlink" Target="http://gogarten.uconn.edu/mcb5472_2010/gi_list.txt"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6" Type="http://schemas.openxmlformats.org/officeDocument/2006/relationships/hyperlink" Target="http://www.ncbi.nlm.nih.gov/entrez/query.fcgi?cmd=Retrieve&amp;db=Protein&amp;list_uids=07475800&amp;dopt=GenPept" TargetMode="External"/><Relationship Id="rId4" Type="http://schemas.openxmlformats.org/officeDocument/2006/relationships/hyperlink" Target="http://www.ncbi.nlm.nih.gov/BLAST/Blast.cgi?CMD=Web&amp;LAYOUT=TwoWindows&amp;AUTO_FORMAT=Semiauto&amp;ALIGNMENTS=250&amp;ALIGNMENT_VIEW=Pairwise&amp;CLIENT=web&amp;COMPOSITION_BASED_STATISTICS=on&amp;DATABASE=nr&amp;CDD_SEARCH=on&amp;DESCRIPTIONS=500&amp;ENTREZ_QUERY=(none)&amp;EXPECT=" TargetMode="External"/><Relationship Id="rId1" Type="http://schemas.openxmlformats.org/officeDocument/2006/relationships/vmlDrawing" Target="../drawings/vmlDrawing1.vml"/><Relationship Id="rId2" Type="http://schemas.openxmlformats.org/officeDocument/2006/relationships/slideLayout" Target="../slideLayouts/slideLayout7.xml"/><Relationship Id="rId3" Type="http://schemas.openxmlformats.org/officeDocument/2006/relationships/notesSlide" Target="../notesSlides/notesSlide2.xml"/><Relationship Id="rId5"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4.png"/><Relationship Id="rId5" Type="http://schemas.openxmlformats.org/officeDocument/2006/relationships/hyperlink" Target="http://perldoc.perl.org/search.html?"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korflab.ucdavis.edu/Unix_and_Perl/unix_and_perl_v2.3.3.pdf"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gogarten.uconn.edu/mcb5472_2010/class3.pl" TargetMode="External"/><Relationship Id="rId3" Type="http://schemas.openxmlformats.org/officeDocument/2006/relationships/hyperlink" Target="http://www.mta.ca/~ozhaxybayeva/bioinf2010/class10.html"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685800"/>
            <a:ext cx="7772400" cy="1143000"/>
          </a:xfrm>
        </p:spPr>
        <p:txBody>
          <a:bodyPr/>
          <a:lstStyle/>
          <a:p>
            <a:pPr eaLnBrk="1" hangingPunct="1"/>
            <a:r>
              <a:rPr lang="en-US"/>
              <a:t>MCB 5472</a:t>
            </a:r>
          </a:p>
        </p:txBody>
      </p:sp>
      <p:sp>
        <p:nvSpPr>
          <p:cNvPr id="18435" name="Rectangle 3"/>
          <p:cNvSpPr>
            <a:spLocks noGrp="1" noChangeArrowheads="1"/>
          </p:cNvSpPr>
          <p:nvPr>
            <p:ph type="subTitle" idx="1"/>
          </p:nvPr>
        </p:nvSpPr>
        <p:spPr>
          <a:xfrm>
            <a:off x="1371600" y="1905000"/>
            <a:ext cx="6400800" cy="1905000"/>
          </a:xfrm>
        </p:spPr>
        <p:txBody>
          <a:bodyPr/>
          <a:lstStyle/>
          <a:p>
            <a:pPr eaLnBrk="1" hangingPunct="1"/>
            <a:r>
              <a:rPr lang="en-US" smtClean="0"/>
              <a:t>Psi BLAST, </a:t>
            </a:r>
            <a:br>
              <a:rPr lang="en-US" smtClean="0"/>
            </a:br>
            <a:r>
              <a:rPr lang="en-US" smtClean="0"/>
              <a:t>Perl: Arrays, Loops </a:t>
            </a:r>
          </a:p>
        </p:txBody>
      </p:sp>
      <p:sp>
        <p:nvSpPr>
          <p:cNvPr id="18436" name="Rectangle 4"/>
          <p:cNvSpPr>
            <a:spLocks noChangeArrowheads="1"/>
          </p:cNvSpPr>
          <p:nvPr/>
        </p:nvSpPr>
        <p:spPr bwMode="auto">
          <a:xfrm>
            <a:off x="2857500" y="4191000"/>
            <a:ext cx="3429000" cy="1320800"/>
          </a:xfrm>
          <a:prstGeom prst="rect">
            <a:avLst/>
          </a:prstGeom>
          <a:noFill/>
          <a:ln w="9525">
            <a:solidFill>
              <a:schemeClr val="tx1"/>
            </a:solidFill>
            <a:miter lim="800000"/>
            <a:headEnd/>
            <a:tailEnd/>
          </a:ln>
        </p:spPr>
        <p:txBody>
          <a:bodyPr>
            <a:prstTxWarp prst="textNoShape">
              <a:avLst/>
            </a:prstTxWarp>
            <a:spAutoFit/>
          </a:bodyPr>
          <a:lstStyle/>
          <a:p>
            <a:r>
              <a:rPr lang="en-US" sz="2000" i="1"/>
              <a:t>J. Peter Gogarten </a:t>
            </a:r>
          </a:p>
          <a:p>
            <a:r>
              <a:rPr lang="en-US" sz="2000"/>
              <a:t>Office:</a:t>
            </a:r>
            <a:r>
              <a:rPr lang="en-US" sz="2000" i="1"/>
              <a:t> BPB 404</a:t>
            </a:r>
          </a:p>
          <a:p>
            <a:r>
              <a:rPr lang="en-US" sz="2000"/>
              <a:t>phone:</a:t>
            </a:r>
            <a:r>
              <a:rPr lang="en-US" sz="2000" i="1"/>
              <a:t> 860 486-4061, </a:t>
            </a:r>
          </a:p>
          <a:p>
            <a:r>
              <a:rPr lang="en-US" sz="2000"/>
              <a:t>Email:</a:t>
            </a:r>
            <a:r>
              <a:rPr lang="en-US" sz="2000" i="1"/>
              <a:t> </a:t>
            </a:r>
            <a:r>
              <a:rPr lang="en-US" sz="2000" i="1">
                <a:hlinkClick r:id="rId3"/>
              </a:rPr>
              <a:t>gogarten@uconn.edu</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543800" cy="838200"/>
          </a:xfrm>
        </p:spPr>
        <p:txBody>
          <a:bodyPr/>
          <a:lstStyle/>
          <a:p>
            <a:r>
              <a:rPr lang="en-US" sz="3000" dirty="0" smtClean="0"/>
              <a:t>%GC counter, part B: move </a:t>
            </a:r>
            <a:r>
              <a:rPr lang="en-US" sz="3000" dirty="0" err="1" smtClean="0"/>
              <a:t>seqs</a:t>
            </a:r>
            <a:r>
              <a:rPr lang="en-US" sz="3000" dirty="0" smtClean="0"/>
              <a:t> to array</a:t>
            </a:r>
            <a:endParaRPr lang="en-US" sz="3000" dirty="0"/>
          </a:p>
        </p:txBody>
      </p:sp>
      <p:pic>
        <p:nvPicPr>
          <p:cNvPr id="5" name="Picture 4"/>
          <p:cNvPicPr>
            <a:picLocks noChangeAspect="1"/>
          </p:cNvPicPr>
          <p:nvPr/>
        </p:nvPicPr>
        <p:blipFill>
          <a:blip r:embed="rId2"/>
          <a:stretch>
            <a:fillRect/>
          </a:stretch>
        </p:blipFill>
        <p:spPr>
          <a:xfrm>
            <a:off x="0" y="1371600"/>
            <a:ext cx="9144000" cy="2286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543800" cy="838200"/>
          </a:xfrm>
        </p:spPr>
        <p:txBody>
          <a:bodyPr/>
          <a:lstStyle/>
          <a:p>
            <a:r>
              <a:rPr lang="en-US" sz="3000" dirty="0" smtClean="0"/>
              <a:t>%GC counter, part B: calculate %GC</a:t>
            </a:r>
            <a:endParaRPr lang="en-US" sz="3000" dirty="0"/>
          </a:p>
        </p:txBody>
      </p:sp>
      <p:pic>
        <p:nvPicPr>
          <p:cNvPr id="3" name="Picture 2"/>
          <p:cNvPicPr>
            <a:picLocks noChangeAspect="1"/>
          </p:cNvPicPr>
          <p:nvPr/>
        </p:nvPicPr>
        <p:blipFill>
          <a:blip r:embed="rId2"/>
          <a:stretch>
            <a:fillRect/>
          </a:stretch>
        </p:blipFill>
        <p:spPr>
          <a:xfrm>
            <a:off x="0" y="990600"/>
            <a:ext cx="9963150" cy="334452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228600" y="0"/>
            <a:ext cx="7772400" cy="1143000"/>
          </a:xfrm>
        </p:spPr>
        <p:txBody>
          <a:bodyPr/>
          <a:lstStyle/>
          <a:p>
            <a:pPr algn="l"/>
            <a:r>
              <a:rPr lang="en-US"/>
              <a:t>Control structures:  Sum 1..50 </a:t>
            </a:r>
          </a:p>
        </p:txBody>
      </p:sp>
      <p:pic>
        <p:nvPicPr>
          <p:cNvPr id="30725" name="Picture 5"/>
          <p:cNvPicPr>
            <a:picLocks noChangeAspect="1" noChangeArrowheads="1"/>
          </p:cNvPicPr>
          <p:nvPr/>
        </p:nvPicPr>
        <p:blipFill>
          <a:blip r:embed="rId3"/>
          <a:srcRect/>
          <a:stretch>
            <a:fillRect/>
          </a:stretch>
        </p:blipFill>
        <p:spPr bwMode="auto">
          <a:xfrm>
            <a:off x="0" y="1392238"/>
            <a:ext cx="9144000" cy="2036762"/>
          </a:xfrm>
          <a:prstGeom prst="rect">
            <a:avLst/>
          </a:prstGeom>
          <a:noFill/>
          <a:ln w="9525">
            <a:noFill/>
            <a:miter lim="800000"/>
            <a:headEnd/>
            <a:tailEnd/>
          </a:ln>
          <a:effectLst/>
        </p:spPr>
      </p:pic>
      <p:pic>
        <p:nvPicPr>
          <p:cNvPr id="30726" name="Picture 6"/>
          <p:cNvPicPr>
            <a:picLocks noChangeAspect="1" noChangeArrowheads="1"/>
          </p:cNvPicPr>
          <p:nvPr/>
        </p:nvPicPr>
        <p:blipFill>
          <a:blip r:embed="rId4"/>
          <a:srcRect/>
          <a:stretch>
            <a:fillRect/>
          </a:stretch>
        </p:blipFill>
        <p:spPr bwMode="auto">
          <a:xfrm>
            <a:off x="0" y="4114800"/>
            <a:ext cx="4953000" cy="2222500"/>
          </a:xfrm>
          <a:prstGeom prst="rect">
            <a:avLst/>
          </a:prstGeom>
          <a:noFill/>
          <a:ln w="9525">
            <a:noFill/>
            <a:miter lim="800000"/>
            <a:headEnd/>
            <a:tailEnd/>
          </a:ln>
          <a:effectLst/>
        </p:spPr>
      </p:pic>
      <p:sp>
        <p:nvSpPr>
          <p:cNvPr id="30727" name="Text Box 7"/>
          <p:cNvSpPr txBox="1">
            <a:spLocks noChangeArrowheads="1"/>
          </p:cNvSpPr>
          <p:nvPr/>
        </p:nvSpPr>
        <p:spPr bwMode="auto">
          <a:xfrm>
            <a:off x="4343400" y="1627188"/>
            <a:ext cx="2278063" cy="519112"/>
          </a:xfrm>
          <a:prstGeom prst="rect">
            <a:avLst/>
          </a:prstGeom>
          <a:noFill/>
          <a:ln w="9525">
            <a:noFill/>
            <a:miter lim="800000"/>
            <a:headEnd/>
            <a:tailEnd/>
          </a:ln>
        </p:spPr>
        <p:txBody>
          <a:bodyPr wrap="none">
            <a:prstTxWarp prst="textNoShape">
              <a:avLst/>
            </a:prstTxWarp>
            <a:spAutoFit/>
          </a:bodyPr>
          <a:lstStyle/>
          <a:p>
            <a:r>
              <a:rPr lang="en-US" sz="2800" b="1"/>
              <a:t>while (  ) {   }</a:t>
            </a:r>
          </a:p>
        </p:txBody>
      </p:sp>
      <p:sp>
        <p:nvSpPr>
          <p:cNvPr id="30728" name="Text Box 8"/>
          <p:cNvSpPr txBox="1">
            <a:spLocks noChangeArrowheads="1"/>
          </p:cNvSpPr>
          <p:nvPr/>
        </p:nvSpPr>
        <p:spPr bwMode="auto">
          <a:xfrm>
            <a:off x="4572000" y="4038600"/>
            <a:ext cx="2895600" cy="519113"/>
          </a:xfrm>
          <a:prstGeom prst="rect">
            <a:avLst/>
          </a:prstGeom>
          <a:noFill/>
          <a:ln w="9525">
            <a:noFill/>
            <a:miter lim="800000"/>
            <a:headEnd/>
            <a:tailEnd/>
          </a:ln>
        </p:spPr>
        <p:txBody>
          <a:bodyPr>
            <a:prstTxWarp prst="textNoShape">
              <a:avLst/>
            </a:prstTxWarp>
            <a:spAutoFit/>
          </a:bodyPr>
          <a:lstStyle/>
          <a:p>
            <a:r>
              <a:rPr lang="en-US" sz="2800" b="1"/>
              <a:t>for  (  ,  ,  ) {   }</a:t>
            </a:r>
          </a:p>
        </p:txBody>
      </p:sp>
      <p:sp>
        <p:nvSpPr>
          <p:cNvPr id="30730" name="Line 10"/>
          <p:cNvSpPr>
            <a:spLocks noChangeShapeType="1"/>
          </p:cNvSpPr>
          <p:nvPr/>
        </p:nvSpPr>
        <p:spPr bwMode="auto">
          <a:xfrm>
            <a:off x="0" y="3429000"/>
            <a:ext cx="8458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0"/>
            <a:ext cx="7772400" cy="1143000"/>
          </a:xfrm>
        </p:spPr>
        <p:txBody>
          <a:bodyPr/>
          <a:lstStyle/>
          <a:p>
            <a:pPr algn="l"/>
            <a:r>
              <a:rPr lang="en-US"/>
              <a:t>Control structures:  Sum 1..50 </a:t>
            </a:r>
          </a:p>
        </p:txBody>
      </p:sp>
      <p:sp>
        <p:nvSpPr>
          <p:cNvPr id="32773" name="Text Box 5"/>
          <p:cNvSpPr txBox="1">
            <a:spLocks noChangeArrowheads="1"/>
          </p:cNvSpPr>
          <p:nvPr/>
        </p:nvSpPr>
        <p:spPr bwMode="auto">
          <a:xfrm>
            <a:off x="4343400" y="1627188"/>
            <a:ext cx="2792413" cy="519112"/>
          </a:xfrm>
          <a:prstGeom prst="rect">
            <a:avLst/>
          </a:prstGeom>
          <a:noFill/>
          <a:ln w="9525">
            <a:noFill/>
            <a:miter lim="800000"/>
            <a:headEnd/>
            <a:tailEnd/>
          </a:ln>
        </p:spPr>
        <p:txBody>
          <a:bodyPr wrap="none">
            <a:prstTxWarp prst="textNoShape">
              <a:avLst/>
            </a:prstTxWarp>
            <a:spAutoFit/>
          </a:bodyPr>
          <a:lstStyle/>
          <a:p>
            <a:r>
              <a:rPr lang="en-US" sz="2800" b="1"/>
              <a:t>foreach (  ) {   };</a:t>
            </a:r>
          </a:p>
        </p:txBody>
      </p:sp>
      <p:sp>
        <p:nvSpPr>
          <p:cNvPr id="32774" name="Text Box 6"/>
          <p:cNvSpPr txBox="1">
            <a:spLocks noChangeArrowheads="1"/>
          </p:cNvSpPr>
          <p:nvPr/>
        </p:nvSpPr>
        <p:spPr bwMode="auto">
          <a:xfrm>
            <a:off x="4724400" y="3733800"/>
            <a:ext cx="4572000" cy="2654300"/>
          </a:xfrm>
          <a:prstGeom prst="rect">
            <a:avLst/>
          </a:prstGeom>
          <a:noFill/>
          <a:ln w="9525">
            <a:noFill/>
            <a:miter lim="800000"/>
            <a:headEnd/>
            <a:tailEnd/>
          </a:ln>
        </p:spPr>
        <p:txBody>
          <a:bodyPr>
            <a:prstTxWarp prst="textNoShape">
              <a:avLst/>
            </a:prstTxWarp>
            <a:spAutoFit/>
          </a:bodyPr>
          <a:lstStyle/>
          <a:p>
            <a:r>
              <a:rPr lang="en-US" sz="2800" b="1"/>
              <a:t>Infinite loop with last: </a:t>
            </a:r>
          </a:p>
          <a:p>
            <a:endParaRPr lang="en-US" sz="2800" b="1"/>
          </a:p>
          <a:p>
            <a:r>
              <a:rPr lang="en-US" sz="2800" b="1"/>
              <a:t>while  () {   </a:t>
            </a:r>
          </a:p>
          <a:p>
            <a:endParaRPr lang="en-US" sz="2800" b="1"/>
          </a:p>
          <a:p>
            <a:r>
              <a:rPr lang="en-US" sz="2800" b="1"/>
              <a:t>if(   )  {last}; </a:t>
            </a:r>
          </a:p>
          <a:p>
            <a:r>
              <a:rPr lang="en-US" sz="2800" b="1"/>
              <a:t>};</a:t>
            </a:r>
          </a:p>
        </p:txBody>
      </p:sp>
      <p:pic>
        <p:nvPicPr>
          <p:cNvPr id="32775" name="Picture 7"/>
          <p:cNvPicPr>
            <a:picLocks noChangeAspect="1" noChangeArrowheads="1"/>
          </p:cNvPicPr>
          <p:nvPr/>
        </p:nvPicPr>
        <p:blipFill>
          <a:blip r:embed="rId3"/>
          <a:srcRect/>
          <a:stretch>
            <a:fillRect/>
          </a:stretch>
        </p:blipFill>
        <p:spPr bwMode="auto">
          <a:xfrm>
            <a:off x="228600" y="852488"/>
            <a:ext cx="3352800" cy="2576512"/>
          </a:xfrm>
          <a:prstGeom prst="rect">
            <a:avLst/>
          </a:prstGeom>
          <a:noFill/>
          <a:ln w="9525">
            <a:noFill/>
            <a:miter lim="800000"/>
            <a:headEnd/>
            <a:tailEnd/>
          </a:ln>
          <a:effectLst/>
        </p:spPr>
      </p:pic>
      <p:pic>
        <p:nvPicPr>
          <p:cNvPr id="32776" name="Picture 8"/>
          <p:cNvPicPr>
            <a:picLocks noChangeAspect="1" noChangeArrowheads="1"/>
          </p:cNvPicPr>
          <p:nvPr/>
        </p:nvPicPr>
        <p:blipFill>
          <a:blip r:embed="rId4"/>
          <a:srcRect/>
          <a:stretch>
            <a:fillRect/>
          </a:stretch>
        </p:blipFill>
        <p:spPr bwMode="auto">
          <a:xfrm>
            <a:off x="228600" y="3657600"/>
            <a:ext cx="4343400" cy="2917825"/>
          </a:xfrm>
          <a:prstGeom prst="rect">
            <a:avLst/>
          </a:prstGeom>
          <a:noFill/>
          <a:ln w="9525">
            <a:noFill/>
            <a:miter lim="800000"/>
            <a:headEnd/>
            <a:tailEnd/>
          </a:ln>
          <a:effectLst/>
        </p:spPr>
      </p:pic>
      <p:sp>
        <p:nvSpPr>
          <p:cNvPr id="32777" name="Line 9"/>
          <p:cNvSpPr>
            <a:spLocks noChangeShapeType="1"/>
          </p:cNvSpPr>
          <p:nvPr/>
        </p:nvSpPr>
        <p:spPr bwMode="auto">
          <a:xfrm>
            <a:off x="0" y="3429000"/>
            <a:ext cx="86106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8600" y="0"/>
            <a:ext cx="7772400" cy="1143000"/>
          </a:xfrm>
        </p:spPr>
        <p:txBody>
          <a:bodyPr/>
          <a:lstStyle/>
          <a:p>
            <a:pPr algn="l"/>
            <a:r>
              <a:rPr lang="en-US"/>
              <a:t>Control structures:  Sum 1..50 </a:t>
            </a:r>
          </a:p>
        </p:txBody>
      </p:sp>
      <p:sp>
        <p:nvSpPr>
          <p:cNvPr id="33795" name="Text Box 3"/>
          <p:cNvSpPr txBox="1">
            <a:spLocks noChangeArrowheads="1"/>
          </p:cNvSpPr>
          <p:nvPr/>
        </p:nvSpPr>
        <p:spPr bwMode="auto">
          <a:xfrm>
            <a:off x="5029200" y="1600200"/>
            <a:ext cx="3997325" cy="519113"/>
          </a:xfrm>
          <a:prstGeom prst="rect">
            <a:avLst/>
          </a:prstGeom>
          <a:noFill/>
          <a:ln w="9525">
            <a:noFill/>
            <a:miter lim="800000"/>
            <a:headEnd/>
            <a:tailEnd/>
          </a:ln>
        </p:spPr>
        <p:txBody>
          <a:bodyPr wrap="none">
            <a:prstTxWarp prst="textNoShape">
              <a:avLst/>
            </a:prstTxWarp>
            <a:spAutoFit/>
          </a:bodyPr>
          <a:lstStyle/>
          <a:p>
            <a:r>
              <a:rPr lang="en-US" sz="2800" b="1"/>
              <a:t>while (defined (  )) {   };</a:t>
            </a:r>
          </a:p>
        </p:txBody>
      </p:sp>
      <p:sp>
        <p:nvSpPr>
          <p:cNvPr id="33796" name="Text Box 4"/>
          <p:cNvSpPr txBox="1">
            <a:spLocks noChangeArrowheads="1"/>
          </p:cNvSpPr>
          <p:nvPr/>
        </p:nvSpPr>
        <p:spPr bwMode="auto">
          <a:xfrm>
            <a:off x="4724400" y="3733800"/>
            <a:ext cx="4419600" cy="2654300"/>
          </a:xfrm>
          <a:prstGeom prst="rect">
            <a:avLst/>
          </a:prstGeom>
          <a:noFill/>
          <a:ln w="9525">
            <a:noFill/>
            <a:miter lim="800000"/>
            <a:headEnd/>
            <a:tailEnd/>
          </a:ln>
        </p:spPr>
        <p:txBody>
          <a:bodyPr>
            <a:prstTxWarp prst="textNoShape">
              <a:avLst/>
            </a:prstTxWarp>
            <a:spAutoFit/>
          </a:bodyPr>
          <a:lstStyle/>
          <a:p>
            <a:r>
              <a:rPr lang="en-US" sz="2800" b="1"/>
              <a:t>for  (  ,  ,  ) {   }</a:t>
            </a:r>
          </a:p>
          <a:p>
            <a:endParaRPr lang="en-US" sz="2800" b="1"/>
          </a:p>
          <a:p>
            <a:r>
              <a:rPr lang="en-US" sz="2800" b="1"/>
              <a:t>Counting elements of an  array</a:t>
            </a:r>
          </a:p>
          <a:p>
            <a:endParaRPr lang="en-US" sz="2800" b="1"/>
          </a:p>
          <a:p>
            <a:r>
              <a:rPr lang="en-US" sz="2800" b="1"/>
              <a:t>Could have started at 0</a:t>
            </a:r>
          </a:p>
        </p:txBody>
      </p:sp>
      <p:pic>
        <p:nvPicPr>
          <p:cNvPr id="33800" name="Picture 8"/>
          <p:cNvPicPr>
            <a:picLocks noChangeAspect="1" noChangeArrowheads="1"/>
          </p:cNvPicPr>
          <p:nvPr/>
        </p:nvPicPr>
        <p:blipFill>
          <a:blip r:embed="rId3"/>
          <a:srcRect/>
          <a:stretch>
            <a:fillRect/>
          </a:stretch>
        </p:blipFill>
        <p:spPr bwMode="auto">
          <a:xfrm>
            <a:off x="190500" y="838200"/>
            <a:ext cx="4381500" cy="2730500"/>
          </a:xfrm>
          <a:prstGeom prst="rect">
            <a:avLst/>
          </a:prstGeom>
          <a:noFill/>
          <a:ln w="9525">
            <a:noFill/>
            <a:miter lim="800000"/>
            <a:headEnd/>
            <a:tailEnd/>
          </a:ln>
          <a:effectLst/>
        </p:spPr>
      </p:pic>
      <p:pic>
        <p:nvPicPr>
          <p:cNvPr id="33801" name="Picture 9"/>
          <p:cNvPicPr>
            <a:picLocks noChangeAspect="1" noChangeArrowheads="1"/>
          </p:cNvPicPr>
          <p:nvPr/>
        </p:nvPicPr>
        <p:blipFill>
          <a:blip r:embed="rId4"/>
          <a:srcRect/>
          <a:stretch>
            <a:fillRect/>
          </a:stretch>
        </p:blipFill>
        <p:spPr bwMode="auto">
          <a:xfrm>
            <a:off x="0" y="4038600"/>
            <a:ext cx="4660900" cy="2451100"/>
          </a:xfrm>
          <a:prstGeom prst="rect">
            <a:avLst/>
          </a:prstGeom>
          <a:noFill/>
          <a:ln w="9525">
            <a:noFill/>
            <a:miter lim="800000"/>
            <a:headEnd/>
            <a:tailEnd/>
          </a:ln>
          <a:effectLst/>
        </p:spPr>
      </p:pic>
      <p:sp>
        <p:nvSpPr>
          <p:cNvPr id="33799" name="Line 7"/>
          <p:cNvSpPr>
            <a:spLocks noChangeShapeType="1"/>
          </p:cNvSpPr>
          <p:nvPr/>
        </p:nvSpPr>
        <p:spPr bwMode="auto">
          <a:xfrm>
            <a:off x="0" y="3429000"/>
            <a:ext cx="86106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For Monday</a:t>
            </a:r>
            <a:endParaRPr lang="en-US" dirty="0"/>
          </a:p>
        </p:txBody>
      </p:sp>
      <p:sp>
        <p:nvSpPr>
          <p:cNvPr id="3" name="Content Placeholder 2"/>
          <p:cNvSpPr>
            <a:spLocks noGrp="1"/>
          </p:cNvSpPr>
          <p:nvPr>
            <p:ph idx="1"/>
          </p:nvPr>
        </p:nvSpPr>
        <p:spPr>
          <a:xfrm>
            <a:off x="685800" y="1600200"/>
            <a:ext cx="7772400" cy="4114800"/>
          </a:xfrm>
        </p:spPr>
        <p:txBody>
          <a:bodyPr/>
          <a:lstStyle/>
          <a:p>
            <a:pPr marL="0" lvl="0" indent="0">
              <a:spcBef>
                <a:spcPct val="0"/>
              </a:spcBef>
              <a:buNone/>
            </a:pPr>
            <a:r>
              <a:rPr lang="en-US" sz="2400" kern="1200" dirty="0" smtClean="0">
                <a:solidFill>
                  <a:srgbClr val="000000"/>
                </a:solidFill>
                <a:latin typeface="Arial" charset="0"/>
                <a:ea typeface="ＭＳ Ｐゴシック" charset="-128"/>
                <a:cs typeface="ＭＳ Ｐゴシック" charset="-128"/>
              </a:rPr>
              <a:t>Write a script that reads in a sequence and prints out the reverse complement. </a:t>
            </a:r>
          </a:p>
          <a:p>
            <a:pPr marL="0" lvl="0" indent="0">
              <a:spcBef>
                <a:spcPct val="0"/>
              </a:spcBef>
              <a:buNone/>
            </a:pPr>
            <a:r>
              <a:rPr lang="en-US" sz="2400" kern="1200" dirty="0" smtClean="0">
                <a:solidFill>
                  <a:srgbClr val="000000"/>
                </a:solidFill>
                <a:latin typeface="Arial" charset="0"/>
                <a:ea typeface="ＭＳ Ｐゴシック" charset="-128"/>
                <a:cs typeface="ＭＳ Ｐゴシック" charset="-128"/>
              </a:rPr>
              <a:t>Modify your script to that it can handle a sequence that goes over several lines.</a:t>
            </a:r>
            <a:br>
              <a:rPr lang="en-US" sz="2400" kern="1200" dirty="0" smtClean="0">
                <a:solidFill>
                  <a:srgbClr val="000000"/>
                </a:solidFill>
                <a:latin typeface="Arial" charset="0"/>
                <a:ea typeface="ＭＳ Ｐゴシック" charset="-128"/>
                <a:cs typeface="ＭＳ Ｐゴシック" charset="-128"/>
              </a:rPr>
            </a:br>
            <a:endParaRPr lang="en-US" sz="2400" kern="1200" dirty="0" smtClean="0">
              <a:solidFill>
                <a:srgbClr val="000000"/>
              </a:solidFill>
              <a:latin typeface="Arial" charset="0"/>
              <a:ea typeface="ＭＳ Ｐゴシック" charset="-128"/>
              <a:cs typeface="ＭＳ Ｐゴシック" charset="-128"/>
            </a:endParaRPr>
          </a:p>
          <a:p>
            <a:pPr marL="0" lvl="0" indent="0">
              <a:spcBef>
                <a:spcPct val="0"/>
              </a:spcBef>
            </a:pPr>
            <a:r>
              <a:rPr lang="en-US" sz="2400" kern="1200" dirty="0" smtClean="0">
                <a:solidFill>
                  <a:srgbClr val="000000"/>
                </a:solidFill>
                <a:latin typeface="Arial" charset="0"/>
                <a:ea typeface="ＭＳ Ｐゴシック" charset="-128"/>
                <a:cs typeface="ＭＳ Ｐゴシック" charset="-128"/>
              </a:rPr>
              <a:t>Background: </a:t>
            </a:r>
            <a:r>
              <a:rPr lang="en-US" sz="2400" kern="1200" dirty="0" smtClean="0">
                <a:solidFill>
                  <a:srgbClr val="000000"/>
                </a:solidFill>
                <a:latin typeface="Courier" charset="0"/>
                <a:ea typeface="ＭＳ Ｐゴシック" charset="-128"/>
                <a:cs typeface="ＭＳ Ｐゴシック" charset="-128"/>
              </a:rPr>
              <a:t>$comp =~ </a:t>
            </a:r>
            <a:r>
              <a:rPr lang="en-US" sz="2400" kern="1200" dirty="0" err="1" smtClean="0">
                <a:solidFill>
                  <a:srgbClr val="000000"/>
                </a:solidFill>
                <a:latin typeface="Courier" charset="0"/>
                <a:ea typeface="ＭＳ Ｐゴシック" charset="-128"/>
                <a:cs typeface="ＭＳ Ｐゴシック" charset="-128"/>
              </a:rPr>
              <a:t>tr</a:t>
            </a:r>
            <a:r>
              <a:rPr lang="en-US" sz="2400" kern="1200" dirty="0" smtClean="0">
                <a:solidFill>
                  <a:srgbClr val="000000"/>
                </a:solidFill>
                <a:latin typeface="Courier" charset="0"/>
                <a:ea typeface="ＭＳ Ｐゴシック" charset="-128"/>
                <a:cs typeface="ＭＳ Ｐゴシック" charset="-128"/>
              </a:rPr>
              <a:t>/ATGC/TACG/; </a:t>
            </a:r>
            <a:br>
              <a:rPr lang="en-US" sz="2400" kern="1200" dirty="0" smtClean="0">
                <a:solidFill>
                  <a:srgbClr val="000000"/>
                </a:solidFill>
                <a:latin typeface="Courier" charset="0"/>
                <a:ea typeface="ＭＳ Ｐゴシック" charset="-128"/>
                <a:cs typeface="ＭＳ Ｐゴシック" charset="-128"/>
              </a:rPr>
            </a:br>
            <a:r>
              <a:rPr lang="en-US" sz="2400" kern="1200" dirty="0" smtClean="0">
                <a:solidFill>
                  <a:srgbClr val="000000"/>
                </a:solidFill>
                <a:latin typeface="Arial" charset="0"/>
                <a:ea typeface="ＭＳ Ｐゴシック" charset="-128"/>
                <a:cs typeface="ＭＳ Ｐゴシック" charset="-128"/>
              </a:rPr>
              <a:t>#translates every A in $comp into a T; every T into an A; every G into a C and every C into a G</a:t>
            </a:r>
            <a:br>
              <a:rPr lang="en-US" sz="2400" kern="1200" dirty="0" smtClean="0">
                <a:solidFill>
                  <a:srgbClr val="000000"/>
                </a:solidFill>
                <a:latin typeface="Arial" charset="0"/>
                <a:ea typeface="ＭＳ Ｐゴシック" charset="-128"/>
                <a:cs typeface="ＭＳ Ｐゴシック" charset="-128"/>
              </a:rPr>
            </a:br>
            <a:endParaRPr lang="en-US" sz="2400" kern="1200" dirty="0" smtClean="0">
              <a:solidFill>
                <a:srgbClr val="000000"/>
              </a:solidFill>
              <a:latin typeface="Arial" charset="0"/>
              <a:ea typeface="ＭＳ Ｐゴシック" charset="-128"/>
              <a:cs typeface="ＭＳ Ｐゴシック" charset="-128"/>
            </a:endParaRPr>
          </a:p>
          <a:p>
            <a:pPr marL="0" lvl="0" indent="0">
              <a:spcBef>
                <a:spcPct val="0"/>
              </a:spcBef>
            </a:pPr>
            <a:r>
              <a:rPr lang="en-US" sz="2400" kern="1200" dirty="0" smtClean="0">
                <a:solidFill>
                  <a:srgbClr val="000000"/>
                </a:solidFill>
                <a:latin typeface="Arial" charset="0"/>
                <a:ea typeface="ＭＳ Ｐゴシック" charset="-128"/>
                <a:cs typeface="ＭＳ Ｐゴシック" charset="-128"/>
              </a:rPr>
              <a:t>Read P 14 on hashes, write the program suggested in the chapter.</a:t>
            </a:r>
            <a:endParaRPr lang="en-US" sz="2400" kern="1200" dirty="0">
              <a:solidFill>
                <a:srgbClr val="000000"/>
              </a:solidFill>
              <a:latin typeface="Arial" charset="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09600"/>
          </a:xfrm>
        </p:spPr>
        <p:txBody>
          <a:bodyPr/>
          <a:lstStyle/>
          <a:p>
            <a:r>
              <a:rPr lang="en-US" dirty="0" smtClean="0"/>
              <a:t>For Monday</a:t>
            </a:r>
            <a:endParaRPr lang="en-US" dirty="0"/>
          </a:p>
        </p:txBody>
      </p:sp>
      <p:sp>
        <p:nvSpPr>
          <p:cNvPr id="4" name="Content Placeholder 3"/>
          <p:cNvSpPr>
            <a:spLocks noGrp="1"/>
          </p:cNvSpPr>
          <p:nvPr>
            <p:ph idx="1"/>
          </p:nvPr>
        </p:nvSpPr>
        <p:spPr>
          <a:xfrm>
            <a:off x="685800" y="914400"/>
            <a:ext cx="8686800" cy="5486400"/>
          </a:xfrm>
        </p:spPr>
        <p:txBody>
          <a:bodyPr/>
          <a:lstStyle/>
          <a:p>
            <a:pPr>
              <a:buNone/>
            </a:pPr>
            <a:r>
              <a:rPr lang="en-US" sz="2400" dirty="0" smtClean="0"/>
              <a:t>Do the following statements evaluate to true or false? (Check P5)  </a:t>
            </a:r>
          </a:p>
          <a:p>
            <a:r>
              <a:rPr lang="en-US" sz="2100" dirty="0" smtClean="0">
                <a:latin typeface="Courier"/>
                <a:cs typeface="Courier"/>
              </a:rPr>
              <a:t>1</a:t>
            </a:r>
          </a:p>
          <a:p>
            <a:r>
              <a:rPr lang="en-US" sz="2100" dirty="0" smtClean="0">
                <a:latin typeface="Courier"/>
                <a:cs typeface="Courier"/>
              </a:rPr>
              <a:t>0 &amp;&amp; 1</a:t>
            </a:r>
          </a:p>
          <a:p>
            <a:r>
              <a:rPr lang="en-US" sz="2100" dirty="0" smtClean="0">
                <a:latin typeface="Courier"/>
                <a:cs typeface="Courier"/>
              </a:rPr>
              <a:t>0||1</a:t>
            </a:r>
          </a:p>
          <a:p>
            <a:r>
              <a:rPr lang="en-US" sz="2100" dirty="0" smtClean="0">
                <a:latin typeface="Courier"/>
                <a:cs typeface="Courier"/>
              </a:rPr>
              <a:t>45</a:t>
            </a:r>
          </a:p>
          <a:p>
            <a:r>
              <a:rPr lang="en-US" sz="2100" dirty="0" smtClean="0">
                <a:latin typeface="Courier"/>
                <a:cs typeface="Courier"/>
              </a:rPr>
              <a:t>45-45</a:t>
            </a:r>
          </a:p>
          <a:p>
            <a:r>
              <a:rPr lang="en-US" sz="2100" dirty="0" smtClean="0">
                <a:latin typeface="Courier"/>
                <a:cs typeface="Courier"/>
              </a:rPr>
              <a:t>45/45</a:t>
            </a:r>
          </a:p>
          <a:p>
            <a:r>
              <a:rPr lang="en-US" sz="2100" dirty="0" smtClean="0">
                <a:latin typeface="Courier"/>
                <a:cs typeface="Courier"/>
              </a:rPr>
              <a:t>45==45</a:t>
            </a:r>
          </a:p>
          <a:p>
            <a:r>
              <a:rPr lang="en-US" sz="2100" dirty="0" smtClean="0">
                <a:latin typeface="Courier"/>
                <a:cs typeface="Courier"/>
              </a:rPr>
              <a:t>45</a:t>
            </a:r>
            <a:r>
              <a:rPr lang="en-US" sz="2100" dirty="0" smtClean="0">
                <a:latin typeface="Courier"/>
                <a:cs typeface="Courier"/>
                <a:sym typeface="Wingdings"/>
              </a:rPr>
              <a:t>&lt;=&gt;45</a:t>
            </a:r>
          </a:p>
          <a:p>
            <a:r>
              <a:rPr lang="en-US" sz="2100" dirty="0" smtClean="0">
                <a:latin typeface="Courier"/>
                <a:cs typeface="Courier"/>
              </a:rPr>
              <a:t>45&lt;=50    from </a:t>
            </a:r>
            <a:r>
              <a:rPr lang="en-US" sz="1100" dirty="0" smtClean="0">
                <a:latin typeface="Courier"/>
                <a:cs typeface="Courier"/>
                <a:hlinkClick r:id="rId2"/>
              </a:rPr>
              <a:t>http://korflab.ucdavis.edu/Unix_and_Perl/unix_and_perl_v2.3.3.pdf</a:t>
            </a:r>
            <a:r>
              <a:rPr lang="en-US" sz="1100" dirty="0" smtClean="0">
                <a:latin typeface="Courier"/>
                <a:cs typeface="Courier"/>
              </a:rPr>
              <a:t> </a:t>
            </a:r>
          </a:p>
          <a:p>
            <a:r>
              <a:rPr lang="en-US" sz="2100" dirty="0" smtClean="0">
                <a:latin typeface="Courier"/>
                <a:cs typeface="Courier"/>
              </a:rPr>
              <a:t>55&gt;=50</a:t>
            </a:r>
          </a:p>
          <a:p>
            <a:r>
              <a:rPr lang="en-US" sz="2100" dirty="0" smtClean="0">
                <a:latin typeface="Courier"/>
                <a:cs typeface="Courier"/>
              </a:rPr>
              <a:t>50&lt;=&gt;70</a:t>
            </a:r>
          </a:p>
          <a:p>
            <a:r>
              <a:rPr lang="en-US" sz="2100" dirty="0" smtClean="0">
                <a:latin typeface="Courier"/>
                <a:cs typeface="Courier"/>
              </a:rPr>
              <a:t>45!=45 </a:t>
            </a:r>
          </a:p>
          <a:p>
            <a:r>
              <a:rPr lang="en-US" sz="2100" dirty="0" smtClean="0">
                <a:latin typeface="Courier"/>
                <a:cs typeface="Courier"/>
              </a:rPr>
              <a:t>45!=50 </a:t>
            </a:r>
          </a:p>
          <a:p>
            <a:endParaRPr lang="en-US" sz="2100" dirty="0">
              <a:latin typeface="Courier"/>
              <a:cs typeface="Courier"/>
            </a:endParaRPr>
          </a:p>
        </p:txBody>
      </p:sp>
      <p:pic>
        <p:nvPicPr>
          <p:cNvPr id="5" name="Picture 4"/>
          <p:cNvPicPr>
            <a:picLocks noChangeAspect="1"/>
          </p:cNvPicPr>
          <p:nvPr/>
        </p:nvPicPr>
        <p:blipFill>
          <a:blip r:embed="rId3"/>
          <a:stretch>
            <a:fillRect/>
          </a:stretch>
        </p:blipFill>
        <p:spPr>
          <a:xfrm>
            <a:off x="2819400" y="1447800"/>
            <a:ext cx="6515100" cy="2981868"/>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stretch>
            <a:fillRect/>
          </a:stretch>
        </p:blipFill>
        <p:spPr>
          <a:xfrm>
            <a:off x="1371600" y="457200"/>
            <a:ext cx="6680200" cy="3810000"/>
          </a:xfrm>
          <a:prstGeom prst="rect">
            <a:avLst/>
          </a:prstGeom>
        </p:spPr>
      </p:pic>
      <p:sp>
        <p:nvSpPr>
          <p:cNvPr id="5" name="Rectangle 4"/>
          <p:cNvSpPr/>
          <p:nvPr/>
        </p:nvSpPr>
        <p:spPr>
          <a:xfrm>
            <a:off x="1676400" y="4495800"/>
            <a:ext cx="6934200" cy="415498"/>
          </a:xfrm>
          <a:prstGeom prst="rect">
            <a:avLst/>
          </a:prstGeom>
        </p:spPr>
        <p:txBody>
          <a:bodyPr wrap="square">
            <a:spAutoFit/>
          </a:bodyPr>
          <a:lstStyle/>
          <a:p>
            <a:r>
              <a:rPr lang="en-US" sz="2100" kern="0" dirty="0" smtClean="0">
                <a:solidFill>
                  <a:srgbClr val="000000"/>
                </a:solidFill>
                <a:latin typeface="Courier"/>
                <a:ea typeface="ＭＳ Ｐゴシック" pitchFamily="-105" charset="-128"/>
                <a:cs typeface="Courier"/>
              </a:rPr>
              <a:t>from </a:t>
            </a:r>
            <a:r>
              <a:rPr lang="en-US" sz="1100" kern="0" dirty="0" smtClean="0">
                <a:solidFill>
                  <a:srgbClr val="000000"/>
                </a:solidFill>
                <a:latin typeface="Courier"/>
                <a:ea typeface="ＭＳ Ｐゴシック" pitchFamily="-105" charset="-128"/>
                <a:cs typeface="Courier"/>
                <a:hlinkClick r:id="rId3"/>
              </a:rPr>
              <a:t>http://korflab.ucdavis.edu/Unix_and_Perl/unix_and_perl_v2.3.3.pdf</a:t>
            </a:r>
            <a:r>
              <a:rPr lang="en-US" sz="1100" kern="0" dirty="0" smtClean="0">
                <a:solidFill>
                  <a:srgbClr val="000000"/>
                </a:solidFill>
                <a:latin typeface="Courier"/>
                <a:ea typeface="ＭＳ Ｐゴシック" pitchFamily="-105" charset="-128"/>
                <a:cs typeface="Courier"/>
              </a:rPr>
              <a: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3779" name="Rectangle 3"/>
          <p:cNvSpPr>
            <a:spLocks noChangeArrowheads="1"/>
          </p:cNvSpPr>
          <p:nvPr/>
        </p:nvSpPr>
        <p:spPr bwMode="auto">
          <a:xfrm>
            <a:off x="419100" y="1066800"/>
            <a:ext cx="8305800" cy="4108450"/>
          </a:xfrm>
          <a:prstGeom prst="rect">
            <a:avLst/>
          </a:prstGeom>
          <a:noFill/>
          <a:ln w="9525">
            <a:noFill/>
            <a:miter lim="800000"/>
            <a:headEnd/>
            <a:tailEnd/>
          </a:ln>
          <a:effectLst/>
        </p:spPr>
        <p:txBody>
          <a:bodyPr>
            <a:prstTxWarp prst="textNoShape">
              <a:avLst/>
            </a:prstTxWarp>
            <a:spAutoFit/>
          </a:bodyPr>
          <a:lstStyle/>
          <a:p>
            <a:r>
              <a:rPr lang="en-US" dirty="0">
                <a:solidFill>
                  <a:schemeClr val="accent2"/>
                </a:solidFill>
              </a:rPr>
              <a:t>Most of the smaller assignments should be solvable within half an hour. Using the notes, the text book and the internet try to solve one problem for not more than one hour. Then ask me or Tim for help.</a:t>
            </a:r>
          </a:p>
          <a:p>
            <a:endParaRPr lang="en-US" dirty="0">
              <a:solidFill>
                <a:schemeClr val="accent2"/>
              </a:solidFill>
            </a:endParaRPr>
          </a:p>
          <a:p>
            <a:r>
              <a:rPr lang="en-US" dirty="0">
                <a:solidFill>
                  <a:schemeClr val="accent2"/>
                </a:solidFill>
              </a:rPr>
              <a:t>In total, the assignments for one week might take a few hours, but if it goes beyond 6 hours total, ask for help, or hand in the latest version of your attempt to solve the assignment. Sometimes, a little help can go a long way. The main reason for the assignments is to make you actually write code and to learn form the mistakes you make.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04800" y="0"/>
            <a:ext cx="8382000" cy="7340471"/>
          </a:xfrm>
          <a:prstGeom prst="rect">
            <a:avLst/>
          </a:prstGeom>
          <a:noFill/>
        </p:spPr>
        <p:txBody>
          <a:bodyPr wrap="square" rtlCol="0">
            <a:spAutoFit/>
          </a:bodyPr>
          <a:lstStyle/>
          <a:p>
            <a:endParaRPr lang="en-US" sz="1600" dirty="0" smtClean="0"/>
          </a:p>
          <a:p>
            <a:r>
              <a:rPr lang="en-US" sz="2300" dirty="0" smtClean="0"/>
              <a:t>Hashes are  tables that relate keys and values.  </a:t>
            </a:r>
          </a:p>
          <a:p>
            <a:r>
              <a:rPr lang="en-US" sz="2300" dirty="0" smtClean="0"/>
              <a:t>   (in the array the number of the field could be considered the key:  </a:t>
            </a:r>
            <a:br>
              <a:rPr lang="en-US" sz="2300" dirty="0" smtClean="0"/>
            </a:br>
            <a:r>
              <a:rPr lang="en-US" sz="2300" dirty="0" smtClean="0"/>
              <a:t>    @a</a:t>
            </a:r>
            <a:r>
              <a:rPr lang="en-US" sz="2300" smtClean="0"/>
              <a:t>=(1..51) </a:t>
            </a:r>
            <a:r>
              <a:rPr lang="en-US" sz="2300" dirty="0" smtClean="0"/>
              <a:t>=&gt;  $</a:t>
            </a:r>
            <a:r>
              <a:rPr lang="en-US" sz="2300" smtClean="0"/>
              <a:t>a[0]=1, </a:t>
            </a:r>
            <a:r>
              <a:rPr lang="en-US" sz="2300" dirty="0" smtClean="0"/>
              <a:t>$a</a:t>
            </a:r>
            <a:r>
              <a:rPr lang="en-US" sz="2300" smtClean="0"/>
              <a:t>[50]=51  </a:t>
            </a:r>
            <a:r>
              <a:rPr lang="en-US" sz="2300" dirty="0" smtClean="0"/>
              <a:t>)  </a:t>
            </a:r>
          </a:p>
          <a:p>
            <a:endParaRPr lang="en-US" sz="2100" dirty="0" smtClean="0"/>
          </a:p>
          <a:p>
            <a:r>
              <a:rPr lang="en-US" sz="2100" dirty="0" smtClean="0"/>
              <a:t>In a %ash the entry for the key is the address where the value is stored.</a:t>
            </a:r>
          </a:p>
          <a:p>
            <a:r>
              <a:rPr lang="en-US" sz="2100" dirty="0" smtClean="0"/>
              <a:t>E.g., you could have a hash where the students age is stores as value and the student ID is the key.  </a:t>
            </a:r>
          </a:p>
          <a:p>
            <a:r>
              <a:rPr lang="en-US" sz="2100" dirty="0" smtClean="0"/>
              <a:t>But you also could use the students name as key and the ID or age or …. as value.  This works very economically, especially if the table is sparse.   </a:t>
            </a:r>
            <a:r>
              <a:rPr lang="en-US" sz="2300" dirty="0" smtClean="0"/>
              <a:t/>
            </a:r>
            <a:br>
              <a:rPr lang="en-US" sz="2300" dirty="0" smtClean="0"/>
            </a:br>
            <a:r>
              <a:rPr lang="en-US" sz="1800" dirty="0" smtClean="0">
                <a:latin typeface="Courier"/>
                <a:cs typeface="Courier"/>
              </a:rPr>
              <a:t>my (%</a:t>
            </a:r>
            <a:r>
              <a:rPr lang="en-US" sz="1800" dirty="0" err="1" smtClean="0">
                <a:latin typeface="Courier"/>
                <a:cs typeface="Courier"/>
              </a:rPr>
              <a:t>studentID</a:t>
            </a:r>
            <a:r>
              <a:rPr lang="en-US" sz="1800" dirty="0" smtClean="0">
                <a:latin typeface="Courier"/>
                <a:cs typeface="Courier"/>
              </a:rPr>
              <a:t>, %</a:t>
            </a:r>
            <a:r>
              <a:rPr lang="en-US" sz="1800" dirty="0" err="1" smtClean="0">
                <a:latin typeface="Courier"/>
                <a:cs typeface="Courier"/>
              </a:rPr>
              <a:t>student_first_name</a:t>
            </a:r>
            <a:r>
              <a:rPr lang="en-US" sz="1800" dirty="0" smtClean="0">
                <a:latin typeface="Courier"/>
                <a:cs typeface="Courier"/>
              </a:rPr>
              <a:t>, %</a:t>
            </a:r>
            <a:r>
              <a:rPr lang="en-US" sz="1800" dirty="0" err="1" smtClean="0">
                <a:latin typeface="Courier"/>
                <a:cs typeface="Courier"/>
              </a:rPr>
              <a:t>studentGPA);$studentID{gogarten</a:t>
            </a:r>
            <a:r>
              <a:rPr lang="en-US" sz="1800" dirty="0" smtClean="0">
                <a:latin typeface="Courier"/>
                <a:cs typeface="Courier"/>
              </a:rPr>
              <a:t>}=9999; </a:t>
            </a:r>
          </a:p>
          <a:p>
            <a:r>
              <a:rPr lang="en-US" sz="1800" dirty="0" smtClean="0">
                <a:latin typeface="Courier"/>
                <a:cs typeface="Courier"/>
              </a:rPr>
              <a:t>$</a:t>
            </a:r>
            <a:r>
              <a:rPr lang="en-US" sz="1800" dirty="0" err="1" smtClean="0">
                <a:latin typeface="Courier"/>
                <a:cs typeface="Courier"/>
              </a:rPr>
              <a:t>student_first_name{gogarten</a:t>
            </a:r>
            <a:r>
              <a:rPr lang="en-US" sz="1800" dirty="0" smtClean="0">
                <a:latin typeface="Courier"/>
                <a:cs typeface="Courier"/>
              </a:rPr>
              <a:t>}=‘Johann Peter’;</a:t>
            </a:r>
          </a:p>
          <a:p>
            <a:r>
              <a:rPr lang="en-US" sz="1800" dirty="0" smtClean="0">
                <a:latin typeface="Courier"/>
                <a:cs typeface="Courier"/>
              </a:rPr>
              <a:t>$</a:t>
            </a:r>
            <a:r>
              <a:rPr lang="en-US" sz="1800" dirty="0" err="1" smtClean="0">
                <a:latin typeface="Courier"/>
                <a:cs typeface="Courier"/>
              </a:rPr>
              <a:t>studentGPA{gogarten</a:t>
            </a:r>
            <a:r>
              <a:rPr lang="en-US" sz="1800" dirty="0" smtClean="0">
                <a:latin typeface="Courier"/>
                <a:cs typeface="Courier"/>
              </a:rPr>
              <a:t>}=3.2;</a:t>
            </a:r>
          </a:p>
          <a:p>
            <a:r>
              <a:rPr lang="en-US" sz="1800" dirty="0" smtClean="0"/>
              <a:t>In many instances you need to make sure that the key you want to uses has not yet been assigned.   </a:t>
            </a:r>
            <a:r>
              <a:rPr lang="en-US" sz="1800" dirty="0" smtClean="0">
                <a:latin typeface="Courier"/>
                <a:cs typeface="Courier"/>
              </a:rPr>
              <a:t>If (exists ($</a:t>
            </a:r>
            <a:r>
              <a:rPr lang="en-US" sz="1800" dirty="0" err="1" smtClean="0">
                <a:latin typeface="Courier"/>
                <a:cs typeface="Courier"/>
              </a:rPr>
              <a:t>studentID{gogarten</a:t>
            </a:r>
            <a:r>
              <a:rPr lang="en-US" sz="1800" dirty="0" smtClean="0">
                <a:latin typeface="Courier"/>
                <a:cs typeface="Courier"/>
              </a:rPr>
              <a:t>}) {}; </a:t>
            </a:r>
          </a:p>
          <a:p>
            <a:pPr lvl="0"/>
            <a:endParaRPr lang="en-US" dirty="0" smtClean="0">
              <a:solidFill>
                <a:srgbClr val="000000"/>
              </a:solidFill>
            </a:endParaRPr>
          </a:p>
          <a:p>
            <a:pPr lvl="0"/>
            <a:r>
              <a:rPr lang="en-US" dirty="0" smtClean="0">
                <a:solidFill>
                  <a:srgbClr val="000000"/>
                </a:solidFill>
              </a:rPr>
              <a:t>Go through class 4.pl </a:t>
            </a:r>
          </a:p>
          <a:p>
            <a:pPr lvl="0"/>
            <a:r>
              <a:rPr lang="en-US" sz="1600" dirty="0" smtClean="0">
                <a:solidFill>
                  <a:srgbClr val="000000"/>
                </a:solidFill>
                <a:hlinkClick r:id="rId2"/>
              </a:rPr>
              <a:t>http://gogarten.uconn.edu/mcb5472_2010/class4.pl</a:t>
            </a:r>
            <a:endParaRPr lang="en-US" sz="1600" dirty="0" smtClean="0">
              <a:solidFill>
                <a:srgbClr val="000000"/>
              </a:solidFill>
            </a:endParaRPr>
          </a:p>
          <a:p>
            <a:pPr lvl="0"/>
            <a:r>
              <a:rPr lang="en-US" sz="1600" dirty="0" smtClean="0">
                <a:solidFill>
                  <a:srgbClr val="000000"/>
                </a:solidFill>
                <a:hlinkClick r:id="rId3"/>
              </a:rPr>
              <a:t>http://gogarten.uconn.edu/mcb5472_2010/gi_list.txt</a:t>
            </a:r>
            <a:r>
              <a:rPr lang="en-US" sz="1600" dirty="0" smtClean="0">
                <a:solidFill>
                  <a:srgbClr val="000000"/>
                </a:solidFill>
              </a:rPr>
              <a:t>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ChangeArrowheads="1"/>
          </p:cNvSpPr>
          <p:nvPr/>
        </p:nvSpPr>
        <p:spPr bwMode="auto">
          <a:xfrm>
            <a:off x="152400" y="152400"/>
            <a:ext cx="6908800" cy="635000"/>
          </a:xfrm>
          <a:prstGeom prst="rect">
            <a:avLst/>
          </a:prstGeom>
          <a:noFill/>
          <a:ln w="9525">
            <a:noFill/>
            <a:miter lim="800000"/>
            <a:headEnd/>
            <a:tailEnd/>
          </a:ln>
        </p:spPr>
        <p:txBody>
          <a:bodyPr anchor="ctr">
            <a:prstTxWarp prst="textNoShape">
              <a:avLst/>
            </a:prstTxWarp>
          </a:bodyPr>
          <a:lstStyle/>
          <a:p>
            <a:endParaRPr lang="en-GB" sz="4400">
              <a:solidFill>
                <a:srgbClr val="FF0000"/>
              </a:solidFill>
            </a:endParaRPr>
          </a:p>
        </p:txBody>
      </p:sp>
      <p:sp>
        <p:nvSpPr>
          <p:cNvPr id="28676" name="Rectangle 3"/>
          <p:cNvSpPr>
            <a:spLocks noGrp="1" noChangeArrowheads="1"/>
          </p:cNvSpPr>
          <p:nvPr>
            <p:ph type="title" idx="4294967295"/>
          </p:nvPr>
        </p:nvSpPr>
        <p:spPr>
          <a:xfrm>
            <a:off x="228600" y="0"/>
            <a:ext cx="7772400" cy="1143000"/>
          </a:xfrm>
        </p:spPr>
        <p:txBody>
          <a:bodyPr/>
          <a:lstStyle/>
          <a:p>
            <a:pPr algn="l" eaLnBrk="1" hangingPunct="1"/>
            <a:r>
              <a:rPr lang="en-GB" sz="2400" b="1">
                <a:solidFill>
                  <a:srgbClr val="003366"/>
                </a:solidFill>
                <a:latin typeface="Arial" pitchFamily="-105" charset="0"/>
                <a:hlinkClick r:id="rId4"/>
              </a:rPr>
              <a:t>Psi-Blast </a:t>
            </a:r>
            <a:r>
              <a:rPr lang="en-GB" sz="2400" b="1">
                <a:solidFill>
                  <a:srgbClr val="003366"/>
                </a:solidFill>
                <a:latin typeface="Arial" pitchFamily="-105" charset="0"/>
              </a:rPr>
              <a:t>Results</a:t>
            </a:r>
            <a:endParaRPr lang="en-US"/>
          </a:p>
        </p:txBody>
      </p:sp>
      <p:sp>
        <p:nvSpPr>
          <p:cNvPr id="28677" name="Rectangle 4"/>
          <p:cNvSpPr>
            <a:spLocks noChangeArrowheads="1"/>
          </p:cNvSpPr>
          <p:nvPr/>
        </p:nvSpPr>
        <p:spPr bwMode="auto">
          <a:xfrm>
            <a:off x="3124200" y="304800"/>
            <a:ext cx="3962400" cy="457200"/>
          </a:xfrm>
          <a:prstGeom prst="rect">
            <a:avLst/>
          </a:prstGeom>
          <a:noFill/>
          <a:ln w="9525">
            <a:noFill/>
            <a:miter lim="800000"/>
            <a:headEnd/>
            <a:tailEnd/>
          </a:ln>
        </p:spPr>
        <p:txBody>
          <a:bodyPr>
            <a:prstTxWarp prst="textNoShape">
              <a:avLst/>
            </a:prstTxWarp>
            <a:spAutoFit/>
          </a:bodyPr>
          <a:lstStyle/>
          <a:p>
            <a:r>
              <a:rPr lang="en-US" b="1"/>
              <a:t>Query: 55670331 (intein)</a:t>
            </a:r>
          </a:p>
        </p:txBody>
      </p:sp>
      <p:graphicFrame>
        <p:nvGraphicFramePr>
          <p:cNvPr id="28674" name="Object 2"/>
          <p:cNvGraphicFramePr>
            <a:graphicFrameLocks noChangeAspect="1"/>
          </p:cNvGraphicFramePr>
          <p:nvPr/>
        </p:nvGraphicFramePr>
        <p:xfrm>
          <a:off x="304800" y="1676400"/>
          <a:ext cx="8081963" cy="3754438"/>
        </p:xfrm>
        <a:graphic>
          <a:graphicData uri="http://schemas.openxmlformats.org/presentationml/2006/ole">
            <p:oleObj spid="_x0000_s28674" name="Photo Editor Photo" r:id="rId5" imgW="7628281" imgH="3543607" progId="">
              <p:embed/>
            </p:oleObj>
          </a:graphicData>
        </a:graphic>
      </p:graphicFrame>
      <p:sp>
        <p:nvSpPr>
          <p:cNvPr id="28678" name="Text Box 7"/>
          <p:cNvSpPr txBox="1">
            <a:spLocks noChangeArrowheads="1"/>
          </p:cNvSpPr>
          <p:nvPr/>
        </p:nvSpPr>
        <p:spPr bwMode="auto">
          <a:xfrm>
            <a:off x="2971800" y="2667000"/>
            <a:ext cx="3048000" cy="831850"/>
          </a:xfrm>
          <a:prstGeom prst="rect">
            <a:avLst/>
          </a:prstGeom>
          <a:solidFill>
            <a:schemeClr val="bg1"/>
          </a:solidFill>
          <a:ln w="9525">
            <a:solidFill>
              <a:schemeClr val="tx1"/>
            </a:solidFill>
            <a:miter lim="800000"/>
            <a:headEnd/>
            <a:tailEnd/>
          </a:ln>
        </p:spPr>
        <p:txBody>
          <a:bodyPr>
            <a:prstTxWarp prst="textNoShape">
              <a:avLst/>
            </a:prstTxWarp>
            <a:spAutoFit/>
          </a:bodyPr>
          <a:lstStyle/>
          <a:p>
            <a:pPr>
              <a:spcBef>
                <a:spcPct val="50000"/>
              </a:spcBef>
            </a:pPr>
            <a:r>
              <a:rPr lang="en-US" b="1"/>
              <a:t>link to sequence </a:t>
            </a:r>
            <a:r>
              <a:rPr lang="en-US" b="1">
                <a:hlinkClick r:id="rId6"/>
              </a:rPr>
              <a:t>here</a:t>
            </a:r>
            <a:r>
              <a:rPr lang="en-US" b="1"/>
              <a:t>, check BLink </a:t>
            </a:r>
            <a:r>
              <a:rPr lang="en-US" b="1">
                <a:sym typeface="Wingdings" pitchFamily="-105" charset="2"/>
              </a:rPr>
              <a:t></a:t>
            </a:r>
            <a:endParaRPr lang="en-US" b="1"/>
          </a:p>
        </p:txBody>
      </p:sp>
      <p:sp>
        <p:nvSpPr>
          <p:cNvPr id="28679" name="Line 8"/>
          <p:cNvSpPr>
            <a:spLocks noChangeShapeType="1"/>
          </p:cNvSpPr>
          <p:nvPr/>
        </p:nvSpPr>
        <p:spPr bwMode="auto">
          <a:xfrm flipH="1" flipV="1">
            <a:off x="2438400" y="2667000"/>
            <a:ext cx="533400" cy="3810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09600" y="1905000"/>
            <a:ext cx="7612063" cy="1739900"/>
          </a:xfrm>
          <a:prstGeom prst="rect">
            <a:avLst/>
          </a:prstGeom>
          <a:noFill/>
          <a:ln w="9525">
            <a:noFill/>
            <a:miter lim="800000"/>
            <a:headEnd/>
            <a:tailEnd/>
          </a:ln>
        </p:spPr>
        <p:txBody>
          <a:bodyPr>
            <a:prstTxWarp prst="textNoShape">
              <a:avLst/>
            </a:prstTxWarp>
            <a:spAutoFit/>
          </a:bodyPr>
          <a:lstStyle/>
          <a:p>
            <a:pPr eaLnBrk="0" hangingPunct="0"/>
            <a:r>
              <a:rPr lang="en-US" sz="1800">
                <a:latin typeface="Arial" pitchFamily="-105" charset="0"/>
              </a:rPr>
              <a:t>Psi-Blast is for finding matches among divergent sequences (position-specific information)  </a:t>
            </a:r>
            <a:br>
              <a:rPr lang="en-US" sz="1800">
                <a:latin typeface="Arial" pitchFamily="-105" charset="0"/>
              </a:rPr>
            </a:br>
            <a:r>
              <a:rPr lang="en-US" sz="1800">
                <a:solidFill>
                  <a:schemeClr val="hlink"/>
                </a:solidFill>
                <a:latin typeface="Arial" pitchFamily="-105" charset="0"/>
              </a:rPr>
              <a:t>WARNING</a:t>
            </a:r>
            <a:r>
              <a:rPr lang="en-US" sz="1800">
                <a:latin typeface="Arial" pitchFamily="-105" charset="0"/>
              </a:rPr>
              <a:t>:  For the nth iteration of a PSI BLAST search, the E-value gives the number of matches to the profile NOT to the initial query sequence! The </a:t>
            </a:r>
            <a:r>
              <a:rPr lang="en-US" sz="1800">
                <a:solidFill>
                  <a:schemeClr val="hlink"/>
                </a:solidFill>
                <a:latin typeface="Arial" pitchFamily="-105" charset="0"/>
              </a:rPr>
              <a:t>danger</a:t>
            </a:r>
            <a:r>
              <a:rPr lang="en-US" sz="1800">
                <a:latin typeface="Arial" pitchFamily="-105" charset="0"/>
              </a:rPr>
              <a:t> is that the profile was  corrupted in an earlier iteration.  </a:t>
            </a:r>
            <a:endParaRPr lang="en-US"/>
          </a:p>
        </p:txBody>
      </p:sp>
      <p:sp>
        <p:nvSpPr>
          <p:cNvPr id="30723" name="Rectangle 3"/>
          <p:cNvSpPr>
            <a:spLocks noChangeArrowheads="1"/>
          </p:cNvSpPr>
          <p:nvPr/>
        </p:nvSpPr>
        <p:spPr bwMode="auto">
          <a:xfrm>
            <a:off x="1195388" y="-36513"/>
            <a:ext cx="184150" cy="457201"/>
          </a:xfrm>
          <a:prstGeom prst="rect">
            <a:avLst/>
          </a:prstGeom>
          <a:noFill/>
          <a:ln w="9525">
            <a:noFill/>
            <a:miter lim="800000"/>
            <a:headEnd/>
            <a:tailEnd/>
          </a:ln>
        </p:spPr>
        <p:txBody>
          <a:bodyPr wrap="none">
            <a:prstTxWarp prst="textNoShape">
              <a:avLst/>
            </a:prstTxWarp>
            <a:spAutoFit/>
          </a:bodyPr>
          <a:lstStyle/>
          <a:p>
            <a:endParaRPr lang="en-US" b="1"/>
          </a:p>
        </p:txBody>
      </p:sp>
      <p:sp>
        <p:nvSpPr>
          <p:cNvPr id="30724" name="Rectangle 4"/>
          <p:cNvSpPr>
            <a:spLocks noGrp="1" noChangeArrowheads="1"/>
          </p:cNvSpPr>
          <p:nvPr>
            <p:ph type="title" idx="4294967295"/>
          </p:nvPr>
        </p:nvSpPr>
        <p:spPr/>
        <p:txBody>
          <a:bodyPr/>
          <a:lstStyle/>
          <a:p>
            <a:pPr eaLnBrk="1" hangingPunct="1"/>
            <a:r>
              <a:rPr lang="en-US"/>
              <a:t>PSI BLAST and E-values!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0" y="0"/>
            <a:ext cx="8915400" cy="2370138"/>
          </a:xfrm>
          <a:prstGeom prst="rect">
            <a:avLst/>
          </a:prstGeom>
          <a:noFill/>
          <a:ln w="9525">
            <a:noFill/>
            <a:miter lim="800000"/>
            <a:headEnd/>
            <a:tailEnd/>
          </a:ln>
        </p:spPr>
        <p:txBody>
          <a:bodyPr>
            <a:prstTxWarp prst="textNoShape">
              <a:avLst/>
            </a:prstTxWarp>
            <a:spAutoFit/>
          </a:bodyPr>
          <a:lstStyle/>
          <a:p>
            <a:r>
              <a:rPr lang="en-US" sz="2000"/>
              <a:t>The NCBI has released a  new version of blast.   The command line version is blast+ .   </a:t>
            </a:r>
          </a:p>
          <a:p>
            <a:r>
              <a:rPr lang="en-US" sz="2000"/>
              <a:t>The new version is faster and allows for more flexibility, but at present we still have problems with running it on the cluster. </a:t>
            </a:r>
            <a:br>
              <a:rPr lang="en-US" sz="2000"/>
            </a:br>
            <a:r>
              <a:rPr lang="en-US" sz="2000"/>
              <a:t> </a:t>
            </a:r>
          </a:p>
          <a:p>
            <a:r>
              <a:rPr lang="en-US" sz="2000"/>
              <a:t>The new commands are equivalent to the blastall commmands: </a:t>
            </a:r>
          </a:p>
          <a:p>
            <a:endParaRPr lang="en-US"/>
          </a:p>
          <a:p>
            <a:r>
              <a:rPr lang="en-US"/>
              <a:t> </a:t>
            </a:r>
          </a:p>
        </p:txBody>
      </p:sp>
      <p:pic>
        <p:nvPicPr>
          <p:cNvPr id="37891" name="Picture 2"/>
          <p:cNvPicPr>
            <a:picLocks noChangeAspect="1"/>
          </p:cNvPicPr>
          <p:nvPr/>
        </p:nvPicPr>
        <p:blipFill>
          <a:blip r:embed="rId2"/>
          <a:srcRect/>
          <a:stretch>
            <a:fillRect/>
          </a:stretch>
        </p:blipFill>
        <p:spPr bwMode="auto">
          <a:xfrm>
            <a:off x="0" y="2286000"/>
            <a:ext cx="8624888"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0" y="381000"/>
            <a:ext cx="8763000" cy="3078163"/>
          </a:xfrm>
          <a:prstGeom prst="rect">
            <a:avLst/>
          </a:prstGeom>
          <a:noFill/>
          <a:ln w="9525">
            <a:noFill/>
            <a:miter lim="800000"/>
            <a:headEnd/>
            <a:tailEnd/>
          </a:ln>
        </p:spPr>
        <p:txBody>
          <a:bodyPr>
            <a:prstTxWarp prst="textNoShape">
              <a:avLst/>
            </a:prstTxWarp>
            <a:spAutoFit/>
          </a:bodyPr>
          <a:lstStyle/>
          <a:p>
            <a:r>
              <a:rPr lang="en-US" sz="2000"/>
              <a:t>The legacy_blast.pl script that is part of blast+ translates blastall commands into the blast+ syntax. E.g.: </a:t>
            </a:r>
          </a:p>
          <a:p>
            <a:r>
              <a:rPr lang="en-US" sz="1400">
                <a:latin typeface="Courier" pitchFamily="-105" charset="0"/>
                <a:ea typeface="Courier" pitchFamily="-105" charset="0"/>
                <a:cs typeface="Courier" pitchFamily="-105" charset="0"/>
              </a:rPr>
              <a:t>$ ./legacy_blast.pl megablast -i query.fsa -d nt -o mb.out --print_only </a:t>
            </a:r>
          </a:p>
          <a:p>
            <a:r>
              <a:rPr lang="en-US" sz="1600">
                <a:latin typeface="Courier" pitchFamily="-105" charset="0"/>
                <a:ea typeface="Courier" pitchFamily="-105" charset="0"/>
                <a:cs typeface="Courier" pitchFamily="-105" charset="0"/>
              </a:rPr>
              <a:t>/opt/ncbi/blast/bin/blastn -query query.fsa -db "nt" -out mb.out </a:t>
            </a:r>
            <a:br>
              <a:rPr lang="en-US" sz="1600">
                <a:latin typeface="Courier" pitchFamily="-105" charset="0"/>
                <a:ea typeface="Courier" pitchFamily="-105" charset="0"/>
                <a:cs typeface="Courier" pitchFamily="-105" charset="0"/>
              </a:rPr>
            </a:br>
            <a:r>
              <a:rPr lang="en-US" sz="1600">
                <a:latin typeface="Courier" pitchFamily="-105" charset="0"/>
                <a:ea typeface="Courier" pitchFamily="-105" charset="0"/>
                <a:cs typeface="Courier" pitchFamily="-105" charset="0"/>
              </a:rPr>
              <a:t>$   </a:t>
            </a:r>
          </a:p>
          <a:p>
            <a:endParaRPr lang="en-US" sz="1600">
              <a:latin typeface="Courier" pitchFamily="-105" charset="0"/>
              <a:ea typeface="Courier" pitchFamily="-105" charset="0"/>
              <a:cs typeface="Courier" pitchFamily="-105" charset="0"/>
            </a:endParaRPr>
          </a:p>
          <a:p>
            <a:endParaRPr lang="en-US" sz="1600">
              <a:latin typeface="Courier" pitchFamily="-105" charset="0"/>
              <a:ea typeface="Courier" pitchFamily="-105" charset="0"/>
              <a:cs typeface="Courier" pitchFamily="-105" charset="0"/>
            </a:endParaRPr>
          </a:p>
          <a:p>
            <a:r>
              <a:rPr lang="en-US" sz="2000"/>
              <a:t>From the blast+ manual: </a:t>
            </a:r>
          </a:p>
          <a:p>
            <a:endParaRPr lang="en-US" sz="2000"/>
          </a:p>
          <a:p>
            <a:endParaRPr lang="en-US" sz="2000"/>
          </a:p>
          <a:p>
            <a:endParaRPr lang="en-US" sz="1600">
              <a:latin typeface="Courier" pitchFamily="-105" charset="0"/>
              <a:ea typeface="Courier" pitchFamily="-105" charset="0"/>
              <a:cs typeface="Courier" pitchFamily="-105" charset="0"/>
            </a:endParaRPr>
          </a:p>
        </p:txBody>
      </p:sp>
      <p:pic>
        <p:nvPicPr>
          <p:cNvPr id="38915" name="Picture 2"/>
          <p:cNvPicPr>
            <a:picLocks noChangeAspect="1"/>
          </p:cNvPicPr>
          <p:nvPr/>
        </p:nvPicPr>
        <p:blipFill>
          <a:blip r:embed="rId2"/>
          <a:srcRect/>
          <a:stretch>
            <a:fillRect/>
          </a:stretch>
        </p:blipFill>
        <p:spPr bwMode="auto">
          <a:xfrm>
            <a:off x="152400" y="2514600"/>
            <a:ext cx="8910638"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Text Box 3"/>
          <p:cNvSpPr txBox="1">
            <a:spLocks noChangeArrowheads="1"/>
          </p:cNvSpPr>
          <p:nvPr/>
        </p:nvSpPr>
        <p:spPr bwMode="auto">
          <a:xfrm>
            <a:off x="685800" y="1219200"/>
            <a:ext cx="184150" cy="457200"/>
          </a:xfrm>
          <a:prstGeom prst="rect">
            <a:avLst/>
          </a:prstGeom>
          <a:noFill/>
          <a:ln w="9525">
            <a:noFill/>
            <a:miter lim="800000"/>
            <a:headEnd/>
            <a:tailEnd/>
          </a:ln>
        </p:spPr>
        <p:txBody>
          <a:bodyPr wrap="none">
            <a:prstTxWarp prst="textNoShape">
              <a:avLst/>
            </a:prstTxWarp>
            <a:spAutoFit/>
          </a:bodyPr>
          <a:lstStyle/>
          <a:p>
            <a:endParaRPr lang="en-US" b="1">
              <a:solidFill>
                <a:srgbClr val="000000"/>
              </a:solidFill>
            </a:endParaRPr>
          </a:p>
        </p:txBody>
      </p:sp>
      <p:sp>
        <p:nvSpPr>
          <p:cNvPr id="51203" name="Text Box 4"/>
          <p:cNvSpPr txBox="1">
            <a:spLocks noChangeArrowheads="1"/>
          </p:cNvSpPr>
          <p:nvPr/>
        </p:nvSpPr>
        <p:spPr bwMode="auto">
          <a:xfrm>
            <a:off x="609600" y="304800"/>
            <a:ext cx="7407275" cy="2585323"/>
          </a:xfrm>
          <a:prstGeom prst="rect">
            <a:avLst/>
          </a:prstGeom>
          <a:noFill/>
          <a:ln w="9525">
            <a:noFill/>
            <a:miter lim="800000"/>
            <a:headEnd/>
            <a:tailEnd/>
          </a:ln>
        </p:spPr>
        <p:txBody>
          <a:bodyPr>
            <a:prstTxWarp prst="textNoShape">
              <a:avLst/>
            </a:prstTxWarp>
            <a:spAutoFit/>
          </a:bodyPr>
          <a:lstStyle/>
          <a:p>
            <a:pPr marL="457200" indent="-457200"/>
            <a:endParaRPr lang="en-US" sz="1800" dirty="0" smtClean="0">
              <a:solidFill>
                <a:srgbClr val="000000"/>
              </a:solidFill>
              <a:latin typeface="Courier" pitchFamily="-105" charset="0"/>
            </a:endParaRPr>
          </a:p>
          <a:p>
            <a:pPr marL="457200" indent="-457200"/>
            <a:r>
              <a:rPr lang="en-US" sz="1800" dirty="0">
                <a:solidFill>
                  <a:srgbClr val="000000"/>
                </a:solidFill>
              </a:rPr>
              <a:t>3)     Write a short Perl script that calculates the circumference of a circle given a radius provided by the user. </a:t>
            </a:r>
          </a:p>
          <a:p>
            <a:pPr marL="457200" indent="-457200"/>
            <a:endParaRPr lang="en-US" sz="1800" dirty="0">
              <a:solidFill>
                <a:srgbClr val="000000"/>
              </a:solidFill>
            </a:endParaRPr>
          </a:p>
          <a:p>
            <a:pPr marL="457200" indent="-457200"/>
            <a:r>
              <a:rPr lang="en-US" sz="1800" dirty="0">
                <a:solidFill>
                  <a:srgbClr val="000000"/>
                </a:solidFill>
              </a:rPr>
              <a:t/>
            </a:r>
            <a:br>
              <a:rPr lang="en-US" sz="1800" dirty="0">
                <a:solidFill>
                  <a:srgbClr val="000000"/>
                </a:solidFill>
              </a:rPr>
            </a:br>
            <a:endParaRPr lang="en-US" sz="1800" dirty="0">
              <a:solidFill>
                <a:srgbClr val="000000"/>
              </a:solidFill>
            </a:endParaRPr>
          </a:p>
          <a:p>
            <a:pPr marL="457200" indent="-457200"/>
            <a:endParaRPr lang="en-US" sz="1800" dirty="0">
              <a:solidFill>
                <a:srgbClr val="000000"/>
              </a:solidFill>
            </a:endParaRPr>
          </a:p>
          <a:p>
            <a:pPr marL="457200" indent="-457200">
              <a:buFont typeface="Arial" pitchFamily="-105" charset="0"/>
              <a:buAutoNum type="arabicParenR"/>
            </a:pPr>
            <a:endParaRPr lang="en-US" sz="1800" dirty="0">
              <a:solidFill>
                <a:srgbClr val="000000"/>
              </a:solidFill>
            </a:endParaRPr>
          </a:p>
          <a:p>
            <a:pPr marL="457200" indent="-457200">
              <a:buFont typeface="Arial" pitchFamily="-105" charset="0"/>
              <a:buAutoNum type="arabicParenR"/>
            </a:pPr>
            <a:endParaRPr lang="en-US" sz="1800" dirty="0">
              <a:solidFill>
                <a:srgbClr val="000000"/>
              </a:solidFill>
            </a:endParaRPr>
          </a:p>
        </p:txBody>
      </p:sp>
      <p:sp>
        <p:nvSpPr>
          <p:cNvPr id="51204" name="Rectangle 7"/>
          <p:cNvSpPr>
            <a:spLocks noChangeArrowheads="1"/>
          </p:cNvSpPr>
          <p:nvPr/>
        </p:nvSpPr>
        <p:spPr bwMode="auto">
          <a:xfrm flipH="1" flipV="1">
            <a:off x="1447800" y="3659188"/>
            <a:ext cx="3032125" cy="461962"/>
          </a:xfrm>
          <a:prstGeom prst="rect">
            <a:avLst/>
          </a:prstGeom>
          <a:noFill/>
          <a:ln w="9525">
            <a:noFill/>
            <a:miter lim="800000"/>
            <a:headEnd/>
            <a:tailEnd/>
          </a:ln>
        </p:spPr>
        <p:txBody>
          <a:bodyPr>
            <a:prstTxWarp prst="textNoShape">
              <a:avLst/>
            </a:prstTxWarp>
            <a:spAutoFit/>
          </a:bodyPr>
          <a:lstStyle/>
          <a:p>
            <a:r>
              <a:rPr lang="en-US">
                <a:solidFill>
                  <a:srgbClr val="000000"/>
                </a:solidFill>
              </a:rPr>
              <a:t> </a:t>
            </a:r>
          </a:p>
        </p:txBody>
      </p:sp>
      <p:pic>
        <p:nvPicPr>
          <p:cNvPr id="51205" name="Picture 7"/>
          <p:cNvPicPr>
            <a:picLocks noChangeAspect="1"/>
          </p:cNvPicPr>
          <p:nvPr/>
        </p:nvPicPr>
        <p:blipFill>
          <a:blip r:embed="rId3"/>
          <a:srcRect/>
          <a:stretch>
            <a:fillRect/>
          </a:stretch>
        </p:blipFill>
        <p:spPr bwMode="auto">
          <a:xfrm>
            <a:off x="838200" y="2971800"/>
            <a:ext cx="8305800" cy="2706687"/>
          </a:xfrm>
          <a:prstGeom prst="rect">
            <a:avLst/>
          </a:prstGeom>
          <a:noFill/>
          <a:ln w="9525">
            <a:noFill/>
            <a:miter lim="800000"/>
            <a:headEnd/>
            <a:tailEnd/>
          </a:ln>
        </p:spPr>
      </p:pic>
      <p:pic>
        <p:nvPicPr>
          <p:cNvPr id="51206" name="Picture 8"/>
          <p:cNvPicPr>
            <a:picLocks noChangeAspect="1"/>
          </p:cNvPicPr>
          <p:nvPr/>
        </p:nvPicPr>
        <p:blipFill>
          <a:blip r:embed="rId4"/>
          <a:srcRect/>
          <a:stretch>
            <a:fillRect/>
          </a:stretch>
        </p:blipFill>
        <p:spPr bwMode="auto">
          <a:xfrm>
            <a:off x="838200" y="1219200"/>
            <a:ext cx="7391400" cy="1695450"/>
          </a:xfrm>
          <a:prstGeom prst="rect">
            <a:avLst/>
          </a:prstGeom>
          <a:noFill/>
          <a:ln w="9525">
            <a:noFill/>
            <a:miter lim="800000"/>
            <a:headEnd/>
            <a:tailEnd/>
          </a:ln>
        </p:spPr>
      </p:pic>
      <p:sp>
        <p:nvSpPr>
          <p:cNvPr id="7" name="TextBox 6"/>
          <p:cNvSpPr txBox="1">
            <a:spLocks noChangeArrowheads="1"/>
          </p:cNvSpPr>
          <p:nvPr/>
        </p:nvSpPr>
        <p:spPr bwMode="auto">
          <a:xfrm>
            <a:off x="304800" y="5791200"/>
            <a:ext cx="8458200" cy="830263"/>
          </a:xfrm>
          <a:prstGeom prst="rect">
            <a:avLst/>
          </a:prstGeom>
          <a:noFill/>
          <a:ln w="9525">
            <a:noFill/>
            <a:miter lim="800000"/>
            <a:headEnd/>
            <a:tailEnd/>
          </a:ln>
        </p:spPr>
        <p:txBody>
          <a:bodyPr>
            <a:prstTxWarp prst="textNoShape">
              <a:avLst/>
            </a:prstTxWarp>
            <a:spAutoFit/>
          </a:bodyPr>
          <a:lstStyle/>
          <a:p>
            <a:r>
              <a:rPr lang="en-US" dirty="0"/>
              <a:t>The best way to find which module to use is </a:t>
            </a:r>
            <a:r>
              <a:rPr lang="en-US" dirty="0" err="1"/>
              <a:t>google</a:t>
            </a:r>
            <a:r>
              <a:rPr lang="en-US" dirty="0"/>
              <a:t>.   You can search  core modules at </a:t>
            </a:r>
            <a:r>
              <a:rPr lang="en-US" dirty="0">
                <a:hlinkClick r:id="rId5"/>
              </a:rPr>
              <a:t>http://perldoc.perl.org/search.html?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3"/>
          <p:cNvSpPr>
            <a:spLocks noGrp="1" noChangeArrowheads="1"/>
          </p:cNvSpPr>
          <p:nvPr>
            <p:ph type="title" idx="4294967295"/>
          </p:nvPr>
        </p:nvSpPr>
        <p:spPr>
          <a:xfrm>
            <a:off x="0" y="0"/>
            <a:ext cx="7772400" cy="1143000"/>
          </a:xfrm>
        </p:spPr>
        <p:txBody>
          <a:bodyPr/>
          <a:lstStyle/>
          <a:p>
            <a:pPr algn="l"/>
            <a:r>
              <a:rPr lang="en-US" sz="3200" dirty="0" smtClean="0"/>
              <a:t>Old Assignment </a:t>
            </a:r>
            <a:r>
              <a:rPr lang="en-US" sz="3200" dirty="0"/>
              <a:t>for Monday</a:t>
            </a:r>
            <a:r>
              <a:rPr lang="en-US" sz="3200" dirty="0" smtClean="0"/>
              <a:t> </a:t>
            </a:r>
            <a:r>
              <a:rPr lang="en-US" dirty="0" smtClean="0"/>
              <a:t/>
            </a:r>
            <a:br>
              <a:rPr lang="en-US" dirty="0" smtClean="0"/>
            </a:br>
            <a:endParaRPr lang="en-US" dirty="0"/>
          </a:p>
        </p:txBody>
      </p:sp>
      <p:sp>
        <p:nvSpPr>
          <p:cNvPr id="54275" name="Text Box 4"/>
          <p:cNvSpPr txBox="1">
            <a:spLocks noChangeArrowheads="1"/>
          </p:cNvSpPr>
          <p:nvPr/>
        </p:nvSpPr>
        <p:spPr bwMode="auto">
          <a:xfrm>
            <a:off x="762000" y="914400"/>
            <a:ext cx="18415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a:p>
        </p:txBody>
      </p:sp>
      <p:sp>
        <p:nvSpPr>
          <p:cNvPr id="5" name="Text Box 5"/>
          <p:cNvSpPr txBox="1">
            <a:spLocks noChangeArrowheads="1"/>
          </p:cNvSpPr>
          <p:nvPr/>
        </p:nvSpPr>
        <p:spPr bwMode="auto">
          <a:xfrm>
            <a:off x="365125" y="966788"/>
            <a:ext cx="8474075" cy="5754687"/>
          </a:xfrm>
          <a:prstGeom prst="rect">
            <a:avLst/>
          </a:prstGeom>
          <a:noFill/>
          <a:ln w="9525">
            <a:noFill/>
            <a:miter lim="800000"/>
            <a:headEnd/>
            <a:tailEnd/>
          </a:ln>
          <a:effectLst/>
        </p:spPr>
        <p:txBody>
          <a:bodyPr>
            <a:prstTxWarp prst="textNoShape">
              <a:avLst/>
            </a:prstTxWarp>
            <a:spAutoFit/>
          </a:bodyPr>
          <a:lstStyle/>
          <a:p>
            <a:pPr marL="457200" indent="-457200">
              <a:buFont typeface="Arial" pitchFamily="-105" charset="0"/>
              <a:buAutoNum type="arabicParenR"/>
              <a:defRPr/>
            </a:pPr>
            <a:r>
              <a:rPr lang="en-US" dirty="0"/>
              <a:t>Write a 2 sentence outline for your student project</a:t>
            </a:r>
          </a:p>
          <a:p>
            <a:pPr marL="457200" indent="-457200">
              <a:buFont typeface="Arial" pitchFamily="-105" charset="0"/>
              <a:buAutoNum type="arabicParenR"/>
              <a:defRPr/>
            </a:pPr>
            <a:r>
              <a:rPr lang="en-US" dirty="0"/>
              <a:t>Read chapter P5 and P12 conditional statements and on “for, </a:t>
            </a:r>
            <a:r>
              <a:rPr lang="en-US" dirty="0" err="1"/>
              <a:t>foreach</a:t>
            </a:r>
            <a:r>
              <a:rPr lang="en-US" dirty="0"/>
              <a:t>, and while” loops. </a:t>
            </a:r>
            <a:br>
              <a:rPr lang="en-US" dirty="0"/>
            </a:br>
            <a:r>
              <a:rPr lang="en-US" sz="1600" dirty="0">
                <a:hlinkClick r:id="rId2"/>
              </a:rPr>
              <a:t>http://korflab.ucdavis.edu/Unix_and_Perl/unix_and_perl_v2.3.3.pdf</a:t>
            </a:r>
            <a:endParaRPr lang="en-US" sz="1600" dirty="0"/>
          </a:p>
          <a:p>
            <a:pPr marL="457200" indent="-457200">
              <a:defRPr/>
            </a:pPr>
            <a:endParaRPr lang="en-US" sz="1600" dirty="0"/>
          </a:p>
          <a:p>
            <a:pPr marL="457200" indent="-457200">
              <a:defRPr/>
            </a:pPr>
            <a:r>
              <a:rPr lang="en-US" dirty="0">
                <a:latin typeface="+mj-lt"/>
              </a:rPr>
              <a:t>Background: </a:t>
            </a:r>
            <a:r>
              <a:rPr lang="en-US" dirty="0">
                <a:latin typeface="Courier" pitchFamily="-105" charset="0"/>
              </a:rPr>
              <a:t/>
            </a:r>
            <a:br>
              <a:rPr lang="en-US" dirty="0">
                <a:latin typeface="Courier" pitchFamily="-105" charset="0"/>
              </a:rPr>
            </a:br>
            <a:r>
              <a:rPr lang="en-US" dirty="0">
                <a:latin typeface="Courier" pitchFamily="-105" charset="0"/>
              </a:rPr>
              <a:t>@a=(0..50); </a:t>
            </a:r>
            <a:br>
              <a:rPr lang="en-US" dirty="0">
                <a:latin typeface="Courier" pitchFamily="-105" charset="0"/>
              </a:rPr>
            </a:br>
            <a:r>
              <a:rPr lang="en-US" dirty="0">
                <a:latin typeface="+mj-lt"/>
                <a:cs typeface="Courier"/>
              </a:rPr>
              <a:t>#</a:t>
            </a:r>
            <a:r>
              <a:rPr lang="en-US" dirty="0">
                <a:latin typeface="Courier" pitchFamily="-105" charset="0"/>
              </a:rPr>
              <a:t> </a:t>
            </a:r>
            <a:r>
              <a:rPr lang="en-US" dirty="0">
                <a:latin typeface="+mj-lt"/>
                <a:cs typeface="Courier"/>
              </a:rPr>
              <a:t>This assigns numbers from 0 to 50 to an array, </a:t>
            </a:r>
            <a:br>
              <a:rPr lang="en-US" dirty="0">
                <a:latin typeface="+mj-lt"/>
                <a:cs typeface="Courier"/>
              </a:rPr>
            </a:br>
            <a:r>
              <a:rPr lang="en-US" dirty="0">
                <a:latin typeface="+mj-lt"/>
                <a:cs typeface="Courier"/>
              </a:rPr>
              <a:t>#   so that $a[0] =0; $a[1] =1; $a[50] =50</a:t>
            </a:r>
          </a:p>
          <a:p>
            <a:pPr marL="457200" indent="-457200">
              <a:buFont typeface="Arial" pitchFamily="-105" charset="0"/>
              <a:buNone/>
              <a:defRPr/>
            </a:pPr>
            <a:r>
              <a:rPr lang="en-US" dirty="0"/>
              <a:t>3) Write </a:t>
            </a:r>
            <a:r>
              <a:rPr lang="en-US" dirty="0" err="1"/>
              <a:t>perl</a:t>
            </a:r>
            <a:r>
              <a:rPr lang="en-US" dirty="0"/>
              <a:t> scripts that add all numbers from 1 to 50.  Try to do this using at least two different control structures. </a:t>
            </a:r>
          </a:p>
          <a:p>
            <a:pPr marL="457200" indent="-457200">
              <a:buFont typeface="Arial" pitchFamily="-105" charset="0"/>
              <a:buNone/>
              <a:defRPr/>
            </a:pPr>
            <a:r>
              <a:rPr lang="en-US" dirty="0"/>
              <a:t>4) Create a program that reads in a sequence stored in a file handed to the program on the command line and determines GC content of a sequence. Use class3.pl as a starting point.</a:t>
            </a:r>
          </a:p>
          <a:p>
            <a:pPr marL="457200" indent="-457200">
              <a:buFont typeface="Arial" pitchFamily="-105" charset="0"/>
              <a:buNone/>
              <a:defRPr/>
            </a:pP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609600"/>
            <a:ext cx="9144000" cy="1143000"/>
          </a:xfrm>
        </p:spPr>
        <p:txBody>
          <a:bodyPr/>
          <a:lstStyle/>
          <a:p>
            <a:pPr algn="l"/>
            <a:r>
              <a:rPr lang="en-US" sz="2800" dirty="0" smtClean="0"/>
              <a:t/>
            </a:r>
            <a:br>
              <a:rPr lang="en-US" sz="2800" dirty="0" smtClean="0"/>
            </a:br>
            <a:r>
              <a:rPr lang="en-US" sz="2800" dirty="0" smtClean="0"/>
              <a:t/>
            </a:r>
            <a:br>
              <a:rPr lang="en-US" sz="2800" dirty="0" smtClean="0"/>
            </a:br>
            <a:r>
              <a:rPr lang="en-US" sz="2800" dirty="0" smtClean="0"/>
              <a:t>Go through </a:t>
            </a:r>
            <a:r>
              <a:rPr lang="en-US" sz="2800" dirty="0" smtClean="0">
                <a:hlinkClick r:id="rId2"/>
              </a:rPr>
              <a:t>class3.pl </a:t>
            </a:r>
            <a:r>
              <a:rPr lang="en-US" sz="2800" dirty="0" smtClean="0"/>
              <a:t>script </a:t>
            </a:r>
            <a:br>
              <a:rPr lang="en-US" sz="2800" dirty="0" smtClean="0"/>
            </a:br>
            <a:r>
              <a:rPr lang="en-US" sz="2800" dirty="0" smtClean="0"/>
              <a:t>(http://gogarten.uconn.edu/mcb5472_2010/class3.pl).</a:t>
            </a:r>
            <a:br>
              <a:rPr lang="en-US" sz="2800" dirty="0" smtClean="0"/>
            </a:br>
            <a:r>
              <a:rPr lang="en-US" sz="2800" dirty="0" smtClean="0"/>
              <a:t/>
            </a:r>
            <a:br>
              <a:rPr lang="en-US" sz="2800" dirty="0" smtClean="0"/>
            </a:br>
            <a:r>
              <a:rPr lang="en-US" sz="2800" dirty="0" smtClean="0"/>
              <a:t>If time go through Olga’s search for distant homologs webpage at (use cd00081for PSSM viewer</a:t>
            </a:r>
            <a:r>
              <a:rPr lang="en-US" sz="2800" b="1" dirty="0" smtClean="0"/>
              <a:t>)</a:t>
            </a:r>
            <a:r>
              <a:rPr lang="en-US" sz="2800" dirty="0" smtClean="0"/>
              <a:t/>
            </a:r>
            <a:br>
              <a:rPr lang="en-US" sz="2800" dirty="0" smtClean="0"/>
            </a:br>
            <a:r>
              <a:rPr lang="en-US" sz="2800" dirty="0" smtClean="0">
                <a:hlinkClick r:id="rId3"/>
              </a:rPr>
              <a:t>http://www.mta.ca/~ozhaxybayeva/bioinf2010/class10.html</a:t>
            </a:r>
            <a:endParaRPr 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543800" cy="838200"/>
          </a:xfrm>
        </p:spPr>
        <p:txBody>
          <a:bodyPr/>
          <a:lstStyle/>
          <a:p>
            <a:r>
              <a:rPr lang="en-US" sz="3000" dirty="0" smtClean="0"/>
              <a:t>%GC counter, part A: read in </a:t>
            </a:r>
            <a:r>
              <a:rPr lang="en-US" sz="3000" dirty="0" err="1" smtClean="0"/>
              <a:t>seqs</a:t>
            </a:r>
            <a:endParaRPr lang="en-US" sz="3000" dirty="0"/>
          </a:p>
        </p:txBody>
      </p:sp>
      <p:pic>
        <p:nvPicPr>
          <p:cNvPr id="4" name="Picture 3"/>
          <p:cNvPicPr>
            <a:picLocks noChangeAspect="1"/>
          </p:cNvPicPr>
          <p:nvPr/>
        </p:nvPicPr>
        <p:blipFill>
          <a:blip r:embed="rId2"/>
          <a:stretch>
            <a:fillRect/>
          </a:stretch>
        </p:blipFill>
        <p:spPr>
          <a:xfrm>
            <a:off x="0" y="1295400"/>
            <a:ext cx="10668000" cy="504785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6515</TotalTime>
  <Words>1213</Words>
  <Application>Microsoft Macintosh PowerPoint</Application>
  <PresentationFormat>On-screen Show (4:3)</PresentationFormat>
  <Paragraphs>107</Paragraphs>
  <Slides>19</Slides>
  <Notes>8</Notes>
  <HiddenSlides>0</HiddenSlides>
  <MMClips>0</MMClips>
  <ScaleCrop>false</ScaleCrop>
  <HeadingPairs>
    <vt:vector size="6" baseType="variant">
      <vt:variant>
        <vt:lpstr>Design Template</vt:lpstr>
      </vt:variant>
      <vt:variant>
        <vt:i4>2</vt:i4>
      </vt:variant>
      <vt:variant>
        <vt:lpstr>Embedded OLE Servers</vt:lpstr>
      </vt:variant>
      <vt:variant>
        <vt:i4>1</vt:i4>
      </vt:variant>
      <vt:variant>
        <vt:lpstr>Slide Titles</vt:lpstr>
      </vt:variant>
      <vt:variant>
        <vt:i4>19</vt:i4>
      </vt:variant>
    </vt:vector>
  </HeadingPairs>
  <TitlesOfParts>
    <vt:vector size="22" baseType="lpstr">
      <vt:lpstr>Default Design</vt:lpstr>
      <vt:lpstr>1_Default Design</vt:lpstr>
      <vt:lpstr>Photo Editor Photo</vt:lpstr>
      <vt:lpstr>MCB 5472</vt:lpstr>
      <vt:lpstr>Psi-Blast Results</vt:lpstr>
      <vt:lpstr>PSI BLAST and E-values!</vt:lpstr>
      <vt:lpstr>Slide 4</vt:lpstr>
      <vt:lpstr>Slide 5</vt:lpstr>
      <vt:lpstr>Slide 6</vt:lpstr>
      <vt:lpstr>Old Assignment for Monday  </vt:lpstr>
      <vt:lpstr>  Go through class3.pl script  (http://gogarten.uconn.edu/mcb5472_2010/class3.pl).  If time go through Olga’s search for distant homologs webpage at (use cd00081for PSSM viewer) http://www.mta.ca/~ozhaxybayeva/bioinf2010/class10.html</vt:lpstr>
      <vt:lpstr>%GC counter, part A: read in seqs</vt:lpstr>
      <vt:lpstr>%GC counter, part B: move seqs to array</vt:lpstr>
      <vt:lpstr>%GC counter, part B: calculate %GC</vt:lpstr>
      <vt:lpstr>Control structures:  Sum 1..50 </vt:lpstr>
      <vt:lpstr>Control structures:  Sum 1..50 </vt:lpstr>
      <vt:lpstr>Control structures:  Sum 1..50 </vt:lpstr>
      <vt:lpstr>For Monday</vt:lpstr>
      <vt:lpstr>For Monday</vt:lpstr>
      <vt:lpstr>Slide 17</vt:lpstr>
      <vt:lpstr>Slide 18</vt:lpstr>
      <vt:lpstr>Slide 19</vt:lpstr>
    </vt:vector>
  </TitlesOfParts>
  <Manager/>
  <Company> UConn</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MCB 5472</dc:title>
  <dc:subject/>
  <dc:creator>J Peter Gogarten</dc:creator>
  <cp:keywords/>
  <dc:description/>
  <cp:lastModifiedBy>J. Peter Gogarten</cp:lastModifiedBy>
  <cp:revision>62</cp:revision>
  <cp:lastPrinted>2008-02-04T16:55:09Z</cp:lastPrinted>
  <dcterms:created xsi:type="dcterms:W3CDTF">2010-02-17T13:05:09Z</dcterms:created>
  <dcterms:modified xsi:type="dcterms:W3CDTF">2010-02-17T13:05:33Z</dcterms:modified>
  <cp:category/>
</cp:coreProperties>
</file>