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52" r:id="rId2"/>
    <p:sldMasterId id="2147483959" r:id="rId3"/>
    <p:sldMasterId id="2147483971" r:id="rId4"/>
    <p:sldMasterId id="2147483996" r:id="rId5"/>
    <p:sldMasterId id="2147483999" r:id="rId6"/>
    <p:sldMasterId id="2147484003" r:id="rId7"/>
    <p:sldMasterId id="2147484006" r:id="rId8"/>
    <p:sldMasterId id="2147484018" r:id="rId9"/>
    <p:sldMasterId id="2147484020" r:id="rId10"/>
  </p:sldMasterIdLst>
  <p:notesMasterIdLst>
    <p:notesMasterId r:id="rId78"/>
  </p:notesMasterIdLst>
  <p:handoutMasterIdLst>
    <p:handoutMasterId r:id="rId79"/>
  </p:handoutMasterIdLst>
  <p:sldIdLst>
    <p:sldId id="862" r:id="rId11"/>
    <p:sldId id="903" r:id="rId12"/>
    <p:sldId id="866" r:id="rId13"/>
    <p:sldId id="884" r:id="rId14"/>
    <p:sldId id="867" r:id="rId15"/>
    <p:sldId id="869" r:id="rId16"/>
    <p:sldId id="870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880" r:id="rId26"/>
    <p:sldId id="881" r:id="rId27"/>
    <p:sldId id="882" r:id="rId28"/>
    <p:sldId id="896" r:id="rId29"/>
    <p:sldId id="897" r:id="rId30"/>
    <p:sldId id="898" r:id="rId31"/>
    <p:sldId id="899" r:id="rId32"/>
    <p:sldId id="900" r:id="rId33"/>
    <p:sldId id="901" r:id="rId34"/>
    <p:sldId id="902" r:id="rId35"/>
    <p:sldId id="285" r:id="rId36"/>
    <p:sldId id="782" r:id="rId37"/>
    <p:sldId id="783" r:id="rId38"/>
    <p:sldId id="800" r:id="rId39"/>
    <p:sldId id="807" r:id="rId40"/>
    <p:sldId id="769" r:id="rId41"/>
    <p:sldId id="770" r:id="rId42"/>
    <p:sldId id="771" r:id="rId43"/>
    <p:sldId id="772" r:id="rId44"/>
    <p:sldId id="773" r:id="rId45"/>
    <p:sldId id="774" r:id="rId46"/>
    <p:sldId id="775" r:id="rId47"/>
    <p:sldId id="776" r:id="rId48"/>
    <p:sldId id="777" r:id="rId49"/>
    <p:sldId id="778" r:id="rId50"/>
    <p:sldId id="781" r:id="rId51"/>
    <p:sldId id="780" r:id="rId52"/>
    <p:sldId id="860" r:id="rId53"/>
    <p:sldId id="861" r:id="rId54"/>
    <p:sldId id="885" r:id="rId55"/>
    <p:sldId id="886" r:id="rId56"/>
    <p:sldId id="887" r:id="rId57"/>
    <p:sldId id="804" r:id="rId58"/>
    <p:sldId id="805" r:id="rId59"/>
    <p:sldId id="797" r:id="rId60"/>
    <p:sldId id="798" r:id="rId61"/>
    <p:sldId id="799" r:id="rId62"/>
    <p:sldId id="801" r:id="rId63"/>
    <p:sldId id="808" r:id="rId64"/>
    <p:sldId id="809" r:id="rId65"/>
    <p:sldId id="810" r:id="rId66"/>
    <p:sldId id="846" r:id="rId67"/>
    <p:sldId id="847" r:id="rId68"/>
    <p:sldId id="848" r:id="rId69"/>
    <p:sldId id="888" r:id="rId70"/>
    <p:sldId id="889" r:id="rId71"/>
    <p:sldId id="890" r:id="rId72"/>
    <p:sldId id="891" r:id="rId73"/>
    <p:sldId id="892" r:id="rId74"/>
    <p:sldId id="893" r:id="rId75"/>
    <p:sldId id="894" r:id="rId76"/>
    <p:sldId id="895" r:id="rId77"/>
  </p:sldIdLst>
  <p:sldSz cx="10058400" cy="7772400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6772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3545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0318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7089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3862" algn="l" defTabSz="456772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0635" algn="l" defTabSz="456772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197407" algn="l" defTabSz="456772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4179" algn="l" defTabSz="456772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FF00"/>
    <a:srgbClr val="112DE1"/>
    <a:srgbClr val="0D60F7"/>
    <a:srgbClr val="0C1660"/>
    <a:srgbClr val="0000B5"/>
    <a:srgbClr val="00284F"/>
    <a:srgbClr val="DFE4E7"/>
    <a:srgbClr val="DEE3E6"/>
    <a:srgbClr val="E3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0" autoAdjust="0"/>
    <p:restoredTop sz="90312" autoAdjust="0"/>
  </p:normalViewPr>
  <p:slideViewPr>
    <p:cSldViewPr snapToGrid="0">
      <p:cViewPr>
        <p:scale>
          <a:sx n="75" d="100"/>
          <a:sy n="75" d="100"/>
        </p:scale>
        <p:origin x="-2528" y="-2000"/>
      </p:cViewPr>
      <p:guideLst>
        <p:guide orient="horz" pos="364"/>
        <p:guide pos="2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0.xml"/><Relationship Id="rId71" Type="http://schemas.openxmlformats.org/officeDocument/2006/relationships/slide" Target="slides/slide61.xml"/><Relationship Id="rId72" Type="http://schemas.openxmlformats.org/officeDocument/2006/relationships/slide" Target="slides/slide62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slide" Target="slides/slide63.xml"/><Relationship Id="rId74" Type="http://schemas.openxmlformats.org/officeDocument/2006/relationships/slide" Target="slides/slide64.xml"/><Relationship Id="rId75" Type="http://schemas.openxmlformats.org/officeDocument/2006/relationships/slide" Target="slides/slide65.xml"/><Relationship Id="rId76" Type="http://schemas.openxmlformats.org/officeDocument/2006/relationships/slide" Target="slides/slide66.xml"/><Relationship Id="rId77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B7D0F72A-3A06-A047-9F5E-50F1C22E0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2803A821-61EE-2B4F-BA4D-1198572A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72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-108" charset="-128"/>
        <a:cs typeface="ＭＳ Ｐゴシック" pitchFamily="-108" charset="-128"/>
      </a:defRPr>
    </a:lvl1pPr>
    <a:lvl2pPr marL="4567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2pPr>
    <a:lvl3pPr marL="913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3pPr>
    <a:lvl4pPr marL="1370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4pPr>
    <a:lvl5pPr marL="18270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5pPr>
    <a:lvl6pPr marL="2283862" algn="l" defTabSz="4567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35" algn="l" defTabSz="4567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4567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4567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7711-48D8-7743-81C2-61B66D2E7F55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1163" y="490538"/>
            <a:ext cx="3394075" cy="26225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63F7-D85D-7D43-B58F-2A42B0598F7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63F7-D85D-7D43-B58F-2A42B0598F7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63F7-D85D-7D43-B58F-2A42B0598F7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AF6BB-03EB-0E4B-8DEB-3BA1B4BE8B7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C3AC9-301C-4643-9DE9-603161BFAE5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A652C-6D80-FE4F-863D-EA64CAC15902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58E59-E2B3-A444-9B3F-8586DA4D6452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5020-E816-574A-891B-6FE19E6668A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25A3F-7129-9C40-870A-B0097A759466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CD7A6-4691-E944-A335-5A182A9333F9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2E836-D999-6240-9AC2-206F6207986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5A078-F662-F246-8562-5E5FF1BBD563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E391-FD8A-1B48-98AC-F458C3689648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FCD53-5699-FA4E-832F-B482DFC06294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B33B4-13D7-6A4F-BA15-7258E5094D9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23B6C-C400-6042-AC55-89E22831E16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76408-02FB-344C-BDA3-9AA74442C54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2AD1-744E-43D4-92A7-049B1D6E6A4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12E9B-6F43-41F9-A02D-B9319A448E1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6C4D-1AF5-2643-946F-6C1A19F0D18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435E-C2F0-ED4D-81E8-0938838F4C6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71EE-9AF4-1D4D-919F-1F40E673E4B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15482-A953-354A-AC35-0683D637ECE0}" type="slidenum">
              <a:rPr lang="en-US">
                <a:latin typeface="Arial" pitchFamily="-65" charset="0"/>
              </a:rPr>
              <a:pPr/>
              <a:t>26</a:t>
            </a:fld>
            <a:endParaRPr lang="en-US">
              <a:latin typeface="Arial" pitchFamily="-65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Title / content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Coauthors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 agencies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71" y="2414597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33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6772" indent="0" algn="ctr">
              <a:buNone/>
              <a:defRPr/>
            </a:lvl2pPr>
            <a:lvl3pPr marL="913545" indent="0" algn="ctr">
              <a:buNone/>
              <a:defRPr/>
            </a:lvl3pPr>
            <a:lvl4pPr marL="1370318" indent="0" algn="ctr">
              <a:buNone/>
              <a:defRPr/>
            </a:lvl4pPr>
            <a:lvl5pPr marL="1827089" indent="0" algn="ctr">
              <a:buNone/>
              <a:defRPr/>
            </a:lvl5pPr>
            <a:lvl6pPr marL="2283862" indent="0" algn="ctr">
              <a:buNone/>
              <a:defRPr/>
            </a:lvl6pPr>
            <a:lvl7pPr marL="2740635" indent="0" algn="ctr">
              <a:buNone/>
              <a:defRPr/>
            </a:lvl7pPr>
            <a:lvl8pPr marL="3197407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5F53-3FF9-374C-8FAB-EB05AD6C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11CE-C1EE-2048-AEEF-4D577371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72" y="690564"/>
            <a:ext cx="2136775" cy="6218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8" y="690564"/>
            <a:ext cx="6261100" cy="6218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CFC6-1C5A-1B45-A8E8-358CFC47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B9A75F-0944-504D-97EF-57972148167D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8488AA-6C17-9E4D-9DFC-C48051683B54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224536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66344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</p:spPr>
        <p:txBody>
          <a:bodyPr/>
          <a:lstStyle>
            <a:lvl1pPr>
              <a:defRPr smtClean="0"/>
            </a:lvl1pPr>
          </a:lstStyle>
          <a:p>
            <a:fld id="{FA4E0963-CF88-D048-991B-B11AB0FF1E6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</p:spPr>
        <p:txBody>
          <a:bodyPr/>
          <a:lstStyle>
            <a:lvl1pPr>
              <a:defRPr smtClean="0"/>
            </a:lvl1pPr>
          </a:lstStyle>
          <a:p>
            <a:fld id="{4C2F34CD-B48B-BF48-ADEB-547DB9F7BA00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5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9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3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1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8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8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813E-3865-DE47-B681-5CC60578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97" indent="0">
              <a:buNone/>
              <a:defRPr sz="2200" b="1"/>
            </a:lvl2pPr>
            <a:lvl3pPr marL="1017990" indent="0">
              <a:buNone/>
              <a:defRPr sz="2000" b="1"/>
            </a:lvl3pPr>
            <a:lvl4pPr marL="1526988" indent="0">
              <a:buNone/>
              <a:defRPr sz="1800" b="1"/>
            </a:lvl4pPr>
            <a:lvl5pPr marL="2035981" indent="0">
              <a:buNone/>
              <a:defRPr sz="1800" b="1"/>
            </a:lvl5pPr>
            <a:lvl6pPr marL="2544979" indent="0">
              <a:buNone/>
              <a:defRPr sz="1800" b="1"/>
            </a:lvl6pPr>
            <a:lvl7pPr marL="3053972" indent="0">
              <a:buNone/>
              <a:defRPr sz="1800" b="1"/>
            </a:lvl7pPr>
            <a:lvl8pPr marL="3562969" indent="0">
              <a:buNone/>
              <a:defRPr sz="1800" b="1"/>
            </a:lvl8pPr>
            <a:lvl9pPr marL="40719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97" indent="0">
              <a:buNone/>
              <a:defRPr sz="2200" b="1"/>
            </a:lvl2pPr>
            <a:lvl3pPr marL="1017990" indent="0">
              <a:buNone/>
              <a:defRPr sz="2000" b="1"/>
            </a:lvl3pPr>
            <a:lvl4pPr marL="1526988" indent="0">
              <a:buNone/>
              <a:defRPr sz="1800" b="1"/>
            </a:lvl4pPr>
            <a:lvl5pPr marL="2035981" indent="0">
              <a:buNone/>
              <a:defRPr sz="1800" b="1"/>
            </a:lvl5pPr>
            <a:lvl6pPr marL="2544979" indent="0">
              <a:buNone/>
              <a:defRPr sz="1800" b="1"/>
            </a:lvl6pPr>
            <a:lvl7pPr marL="3053972" indent="0">
              <a:buNone/>
              <a:defRPr sz="1800" b="1"/>
            </a:lvl7pPr>
            <a:lvl8pPr marL="3562969" indent="0">
              <a:buNone/>
              <a:defRPr sz="1800" b="1"/>
            </a:lvl8pPr>
            <a:lvl9pPr marL="40719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997" indent="0">
              <a:buNone/>
              <a:defRPr sz="1300"/>
            </a:lvl2pPr>
            <a:lvl3pPr marL="1017990" indent="0">
              <a:buNone/>
              <a:defRPr sz="1100"/>
            </a:lvl3pPr>
            <a:lvl4pPr marL="1526988" indent="0">
              <a:buNone/>
              <a:defRPr sz="1000"/>
            </a:lvl4pPr>
            <a:lvl5pPr marL="2035981" indent="0">
              <a:buNone/>
              <a:defRPr sz="1000"/>
            </a:lvl5pPr>
            <a:lvl6pPr marL="2544979" indent="0">
              <a:buNone/>
              <a:defRPr sz="1000"/>
            </a:lvl6pPr>
            <a:lvl7pPr marL="3053972" indent="0">
              <a:buNone/>
              <a:defRPr sz="1000"/>
            </a:lvl7pPr>
            <a:lvl8pPr marL="3562969" indent="0">
              <a:buNone/>
              <a:defRPr sz="1000"/>
            </a:lvl8pPr>
            <a:lvl9pPr marL="40719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997" indent="0">
              <a:buNone/>
              <a:defRPr sz="3100"/>
            </a:lvl2pPr>
            <a:lvl3pPr marL="1017990" indent="0">
              <a:buNone/>
              <a:defRPr sz="2700"/>
            </a:lvl3pPr>
            <a:lvl4pPr marL="1526988" indent="0">
              <a:buNone/>
              <a:defRPr sz="2200"/>
            </a:lvl4pPr>
            <a:lvl5pPr marL="2035981" indent="0">
              <a:buNone/>
              <a:defRPr sz="2200"/>
            </a:lvl5pPr>
            <a:lvl6pPr marL="2544979" indent="0">
              <a:buNone/>
              <a:defRPr sz="2200"/>
            </a:lvl6pPr>
            <a:lvl7pPr marL="3053972" indent="0">
              <a:buNone/>
              <a:defRPr sz="2200"/>
            </a:lvl7pPr>
            <a:lvl8pPr marL="3562969" indent="0">
              <a:buNone/>
              <a:defRPr sz="2200"/>
            </a:lvl8pPr>
            <a:lvl9pPr marL="407196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997" indent="0">
              <a:buNone/>
              <a:defRPr sz="1300"/>
            </a:lvl2pPr>
            <a:lvl3pPr marL="1017990" indent="0">
              <a:buNone/>
              <a:defRPr sz="1100"/>
            </a:lvl3pPr>
            <a:lvl4pPr marL="1526988" indent="0">
              <a:buNone/>
              <a:defRPr sz="1000"/>
            </a:lvl4pPr>
            <a:lvl5pPr marL="2035981" indent="0">
              <a:buNone/>
              <a:defRPr sz="1000"/>
            </a:lvl5pPr>
            <a:lvl6pPr marL="2544979" indent="0">
              <a:buNone/>
              <a:defRPr sz="1000"/>
            </a:lvl6pPr>
            <a:lvl7pPr marL="3053972" indent="0">
              <a:buNone/>
              <a:defRPr sz="1000"/>
            </a:lvl7pPr>
            <a:lvl8pPr marL="3562969" indent="0">
              <a:buNone/>
              <a:defRPr sz="1000"/>
            </a:lvl8pPr>
            <a:lvl9pPr marL="40719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CF7002-02BA-40ED-8889-46B89D3C75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2" indent="0">
              <a:buNone/>
              <a:defRPr sz="1800"/>
            </a:lvl2pPr>
            <a:lvl3pPr marL="913545" indent="0">
              <a:buNone/>
              <a:defRPr sz="1600"/>
            </a:lvl3pPr>
            <a:lvl4pPr marL="1370318" indent="0">
              <a:buNone/>
              <a:defRPr sz="1400"/>
            </a:lvl4pPr>
            <a:lvl5pPr marL="1827089" indent="0">
              <a:buNone/>
              <a:defRPr sz="1400"/>
            </a:lvl5pPr>
            <a:lvl6pPr marL="2283862" indent="0">
              <a:buNone/>
              <a:defRPr sz="1400"/>
            </a:lvl6pPr>
            <a:lvl7pPr marL="2740635" indent="0">
              <a:buNone/>
              <a:defRPr sz="1400"/>
            </a:lvl7pPr>
            <a:lvl8pPr marL="3197407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DDA3-0DBA-1C4D-BE84-ED4870E7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BF7A9-6DC6-4A46-931A-4EB594C263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C9A2F1-4634-4B42-8D9E-6AB0668AFB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233" indent="0" algn="ctr">
              <a:buNone/>
              <a:defRPr/>
            </a:lvl2pPr>
            <a:lvl3pPr marL="1018467" indent="0" algn="ctr">
              <a:buNone/>
              <a:defRPr/>
            </a:lvl3pPr>
            <a:lvl4pPr marL="1527701" indent="0" algn="ctr">
              <a:buNone/>
              <a:defRPr/>
            </a:lvl4pPr>
            <a:lvl5pPr marL="2036935" indent="0" algn="ctr">
              <a:buNone/>
              <a:defRPr/>
            </a:lvl5pPr>
            <a:lvl6pPr marL="2546169" indent="0" algn="ctr">
              <a:buNone/>
              <a:defRPr/>
            </a:lvl6pPr>
            <a:lvl7pPr marL="3055400" indent="0" algn="ctr">
              <a:buNone/>
              <a:defRPr/>
            </a:lvl7pPr>
            <a:lvl8pPr marL="3564636" indent="0" algn="ctr">
              <a:buNone/>
              <a:defRPr/>
            </a:lvl8pPr>
            <a:lvl9pPr marL="407386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F2A30-4349-A541-9EA0-DC583D35E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4AB484-CA0F-B640-9424-4CB28E7A37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A63AB7-C0DA-F94B-9E86-368C8367A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1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0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80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95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9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6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4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2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1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0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82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7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7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00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19" indent="0">
              <a:buNone/>
              <a:defRPr sz="2200" b="1"/>
            </a:lvl2pPr>
            <a:lvl3pPr marL="1017633" indent="0">
              <a:buNone/>
              <a:defRPr sz="2000" b="1"/>
            </a:lvl3pPr>
            <a:lvl4pPr marL="1526452" indent="0">
              <a:buNone/>
              <a:defRPr sz="1800" b="1"/>
            </a:lvl4pPr>
            <a:lvl5pPr marL="2035267" indent="0">
              <a:buNone/>
              <a:defRPr sz="1800" b="1"/>
            </a:lvl5pPr>
            <a:lvl6pPr marL="2544086" indent="0">
              <a:buNone/>
              <a:defRPr sz="1800" b="1"/>
            </a:lvl6pPr>
            <a:lvl7pPr marL="3052900" indent="0">
              <a:buNone/>
              <a:defRPr sz="1800" b="1"/>
            </a:lvl7pPr>
            <a:lvl8pPr marL="3561719" indent="0">
              <a:buNone/>
              <a:defRPr sz="1800" b="1"/>
            </a:lvl8pPr>
            <a:lvl9pPr marL="40705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19" indent="0">
              <a:buNone/>
              <a:defRPr sz="2200" b="1"/>
            </a:lvl2pPr>
            <a:lvl3pPr marL="1017633" indent="0">
              <a:buNone/>
              <a:defRPr sz="2000" b="1"/>
            </a:lvl3pPr>
            <a:lvl4pPr marL="1526452" indent="0">
              <a:buNone/>
              <a:defRPr sz="1800" b="1"/>
            </a:lvl4pPr>
            <a:lvl5pPr marL="2035267" indent="0">
              <a:buNone/>
              <a:defRPr sz="1800" b="1"/>
            </a:lvl5pPr>
            <a:lvl6pPr marL="2544086" indent="0">
              <a:buNone/>
              <a:defRPr sz="1800" b="1"/>
            </a:lvl6pPr>
            <a:lvl7pPr marL="3052900" indent="0">
              <a:buNone/>
              <a:defRPr sz="1800" b="1"/>
            </a:lvl7pPr>
            <a:lvl8pPr marL="3561719" indent="0">
              <a:buNone/>
              <a:defRPr sz="1800" b="1"/>
            </a:lvl8pPr>
            <a:lvl9pPr marL="40705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9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72" y="2246322"/>
            <a:ext cx="4198937" cy="46624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6322"/>
            <a:ext cx="4198938" cy="46624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15DF-512C-5F43-B67A-F57B171A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6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00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819" indent="0">
              <a:buNone/>
              <a:defRPr sz="1300"/>
            </a:lvl2pPr>
            <a:lvl3pPr marL="1017633" indent="0">
              <a:buNone/>
              <a:defRPr sz="1100"/>
            </a:lvl3pPr>
            <a:lvl4pPr marL="1526452" indent="0">
              <a:buNone/>
              <a:defRPr sz="1000"/>
            </a:lvl4pPr>
            <a:lvl5pPr marL="2035267" indent="0">
              <a:buNone/>
              <a:defRPr sz="1000"/>
            </a:lvl5pPr>
            <a:lvl6pPr marL="2544086" indent="0">
              <a:buNone/>
              <a:defRPr sz="1000"/>
            </a:lvl6pPr>
            <a:lvl7pPr marL="3052900" indent="0">
              <a:buNone/>
              <a:defRPr sz="1000"/>
            </a:lvl7pPr>
            <a:lvl8pPr marL="3561719" indent="0">
              <a:buNone/>
              <a:defRPr sz="1000"/>
            </a:lvl8pPr>
            <a:lvl9pPr marL="40705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3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819" indent="0">
              <a:buNone/>
              <a:defRPr sz="3100"/>
            </a:lvl2pPr>
            <a:lvl3pPr marL="1017633" indent="0">
              <a:buNone/>
              <a:defRPr sz="2700"/>
            </a:lvl3pPr>
            <a:lvl4pPr marL="1526452" indent="0">
              <a:buNone/>
              <a:defRPr sz="2200"/>
            </a:lvl4pPr>
            <a:lvl5pPr marL="2035267" indent="0">
              <a:buNone/>
              <a:defRPr sz="2200"/>
            </a:lvl5pPr>
            <a:lvl6pPr marL="2544086" indent="0">
              <a:buNone/>
              <a:defRPr sz="2200"/>
            </a:lvl6pPr>
            <a:lvl7pPr marL="3052900" indent="0">
              <a:buNone/>
              <a:defRPr sz="2200"/>
            </a:lvl7pPr>
            <a:lvl8pPr marL="3561719" indent="0">
              <a:buNone/>
              <a:defRPr sz="2200"/>
            </a:lvl8pPr>
            <a:lvl9pPr marL="407053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819" indent="0">
              <a:buNone/>
              <a:defRPr sz="1300"/>
            </a:lvl2pPr>
            <a:lvl3pPr marL="1017633" indent="0">
              <a:buNone/>
              <a:defRPr sz="1100"/>
            </a:lvl3pPr>
            <a:lvl4pPr marL="1526452" indent="0">
              <a:buNone/>
              <a:defRPr sz="1000"/>
            </a:lvl4pPr>
            <a:lvl5pPr marL="2035267" indent="0">
              <a:buNone/>
              <a:defRPr sz="1000"/>
            </a:lvl5pPr>
            <a:lvl6pPr marL="2544086" indent="0">
              <a:buNone/>
              <a:defRPr sz="1000"/>
            </a:lvl6pPr>
            <a:lvl7pPr marL="3052900" indent="0">
              <a:buNone/>
              <a:defRPr sz="1000"/>
            </a:lvl7pPr>
            <a:lvl8pPr marL="3561719" indent="0">
              <a:buNone/>
              <a:defRPr sz="1000"/>
            </a:lvl8pPr>
            <a:lvl9pPr marL="40705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2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0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98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BCC3DD-192A-B140-AF07-D9B75A363FF1}" type="slidenum">
              <a:rPr lang="en-US">
                <a:solidFill>
                  <a:srgbClr val="FFFFFF"/>
                </a:solidFill>
                <a:latin typeface="Tahoma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9082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115" indent="0" algn="ctr">
              <a:buNone/>
              <a:defRPr/>
            </a:lvl2pPr>
            <a:lvl3pPr marL="1018228" indent="0" algn="ctr">
              <a:buNone/>
              <a:defRPr/>
            </a:lvl3pPr>
            <a:lvl4pPr marL="1527344" indent="0" algn="ctr">
              <a:buNone/>
              <a:defRPr/>
            </a:lvl4pPr>
            <a:lvl5pPr marL="2036458" indent="0" algn="ctr">
              <a:buNone/>
              <a:defRPr/>
            </a:lvl5pPr>
            <a:lvl6pPr marL="2545574" indent="0" algn="ctr">
              <a:buNone/>
              <a:defRPr/>
            </a:lvl6pPr>
            <a:lvl7pPr marL="3054686" indent="0" algn="ctr">
              <a:buNone/>
              <a:defRPr/>
            </a:lvl7pPr>
            <a:lvl8pPr marL="3563802" indent="0" algn="ctr">
              <a:buNone/>
              <a:defRPr/>
            </a:lvl8pPr>
            <a:lvl9pPr marL="407291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738F5-0991-C94C-8C50-91450F81C888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1731453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4B91D1-A827-BB4C-AB8C-928C59221860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0531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2487-173A-3B45-B4E9-6A98D039D18C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62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6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5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5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F3D9-04A9-6548-A080-EA8C581A6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A965-1A3B-FD46-9A8F-3727EBF7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4EEB-F15B-284F-9FB8-DDEC5D33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8" indent="0">
              <a:buNone/>
              <a:defRPr sz="900"/>
            </a:lvl4pPr>
            <a:lvl5pPr marL="1827089" indent="0">
              <a:buNone/>
              <a:defRPr sz="900"/>
            </a:lvl5pPr>
            <a:lvl6pPr marL="2283862" indent="0">
              <a:buNone/>
              <a:defRPr sz="900"/>
            </a:lvl6pPr>
            <a:lvl7pPr marL="2740635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6BB2-9649-2645-AE00-4DBD0BC7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3" y="5440372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83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500"/>
            </a:lvl3pPr>
            <a:lvl4pPr marL="1370318" indent="0">
              <a:buNone/>
              <a:defRPr sz="2000"/>
            </a:lvl4pPr>
            <a:lvl5pPr marL="1827089" indent="0">
              <a:buNone/>
              <a:defRPr sz="2000"/>
            </a:lvl5pPr>
            <a:lvl6pPr marL="2283862" indent="0">
              <a:buNone/>
              <a:defRPr sz="2000"/>
            </a:lvl6pPr>
            <a:lvl7pPr marL="2740635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83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8" indent="0">
              <a:buNone/>
              <a:defRPr sz="900"/>
            </a:lvl4pPr>
            <a:lvl5pPr marL="1827089" indent="0">
              <a:buNone/>
              <a:defRPr sz="900"/>
            </a:lvl5pPr>
            <a:lvl6pPr marL="2283862" indent="0">
              <a:buNone/>
              <a:defRPr sz="900"/>
            </a:lvl6pPr>
            <a:lvl7pPr marL="2740635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4ACD-624A-194A-8A50-3EA7887EA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theme" Target="../theme/theme10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71" y="690563"/>
            <a:ext cx="855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7" rIns="91358" bIns="45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71" y="2246322"/>
            <a:ext cx="85502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7" rIns="91358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42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7" rIns="91358" bIns="4567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6" y="7081842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7" rIns="91358" bIns="4567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42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7" rIns="91358" bIns="4567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fld id="{4BF301D8-2F26-DE49-9A0B-B0988EA3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5pPr>
      <a:lvl6pPr marL="4567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6pPr>
      <a:lvl7pPr marL="91354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7pPr>
      <a:lvl8pPr marL="137031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9pPr>
    </p:titleStyle>
    <p:bodyStyle>
      <a:lvl1pPr marL="342579" indent="-34257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254" indent="-28548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92" charset="-128"/>
        </a:defRPr>
      </a:lvl2pPr>
      <a:lvl3pPr marL="1141930" indent="-22838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ＭＳ Ｐゴシック" pitchFamily="92" charset="-128"/>
        </a:defRPr>
      </a:lvl3pPr>
      <a:lvl4pPr marL="1598704" indent="-22838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92" charset="-128"/>
        </a:defRPr>
      </a:lvl4pPr>
      <a:lvl5pPr marL="2055476" indent="-22838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5pPr>
      <a:lvl6pPr marL="2512252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6pPr>
      <a:lvl7pPr marL="2969022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7pPr>
      <a:lvl8pPr marL="3425800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8pPr>
      <a:lvl9pPr marL="3882566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9pPr>
    </p:bodyStyle>
    <p:otherStyle>
      <a:defPPr>
        <a:defRPr lang="en-US"/>
      </a:defPPr>
      <a:lvl1pPr marL="0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8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5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9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9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ea typeface="+mn-ea"/>
                <a:cs typeface="+mn-cs"/>
              </a:defRPr>
            </a:lvl1pPr>
          </a:lstStyle>
          <a:p>
            <a:fld id="{82243D56-D963-0947-A744-9E9140BB576F}" type="slidenum">
              <a:rPr lang="en-US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05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transition xmlns:p14="http://schemas.microsoft.com/office/powerpoint/2010/main" spd="slow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917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01834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52752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03669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81880" indent="-38188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2936" indent="-25458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2108" indent="-2545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91283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800457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09632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18805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27978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D9565379-A409-F940-BF91-882E7B1C09EB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</p:sldLayoutIdLst>
  <p:transition xmlns:p14="http://schemas.microsoft.com/office/powerpoint/2010/main" spd="med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893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787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680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574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1702" indent="-381702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19" indent="-318084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2341" indent="-25446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1275" indent="-254469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0211" indent="-25446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99147" indent="-25446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08084" indent="-25446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17019" indent="-25446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25953" indent="-25446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38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71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809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743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681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14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552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486" algn="l" defTabSz="5089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99" tIns="50900" rIns="101799" bIns="509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8"/>
            <a:ext cx="9052560" cy="5129425"/>
          </a:xfrm>
          <a:prstGeom prst="rect">
            <a:avLst/>
          </a:prstGeom>
        </p:spPr>
        <p:txBody>
          <a:bodyPr vert="horz" lIns="101799" tIns="50900" rIns="101799" bIns="509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50899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746" indent="-381746" algn="l" defTabSz="50899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116" indent="-318121" algn="l" defTabSz="50899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489" indent="-254498" algn="l" defTabSz="50899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indent="-254498" algn="l" defTabSz="50899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479" indent="-254498" algn="l" defTabSz="50899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474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471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465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459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99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88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97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97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96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96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99" tIns="50900" rIns="101799" bIns="509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8"/>
            <a:ext cx="9052560" cy="5129425"/>
          </a:xfrm>
          <a:prstGeom prst="rect">
            <a:avLst/>
          </a:prstGeom>
        </p:spPr>
        <p:txBody>
          <a:bodyPr vert="horz" lIns="101799" tIns="50900" rIns="101799" bIns="509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99" tIns="50900" rIns="101799" bIns="509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05" r:id="rId2"/>
  </p:sldLayoutIdLst>
  <p:txStyles>
    <p:titleStyle>
      <a:lvl1pPr algn="ctr" defTabSz="50899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746" indent="-381746" algn="l" defTabSz="50899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116" indent="-318121" algn="l" defTabSz="50899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489" indent="-254498" algn="l" defTabSz="50899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indent="-254498" algn="l" defTabSz="50899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479" indent="-254498" algn="l" defTabSz="50899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474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471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465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459" indent="-254498" algn="l" defTabSz="5089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99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88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97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97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969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96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1018705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ctr" defTabSz="1018705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1018705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fld id="{94410FF8-C341-49BA-8602-782E63F80836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5pPr>
      <a:lvl6pPr marL="5093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6pPr>
      <a:lvl7pPr marL="101870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7pPr>
      <a:lvl8pPr marL="15280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8pPr>
      <a:lvl9pPr marL="203741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12" charset="0"/>
        </a:defRPr>
      </a:lvl9pPr>
    </p:titleStyle>
    <p:bodyStyle>
      <a:lvl1pPr marL="382015" indent="-382015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pitchFamily="112" charset="-128"/>
        </a:defRPr>
      </a:lvl2pPr>
      <a:lvl3pPr marL="1273382" indent="-25467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pitchFamily="112" charset="-128"/>
        </a:defRPr>
      </a:lvl3pPr>
      <a:lvl4pPr marL="1782734" indent="-25467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112" charset="-128"/>
        </a:defRPr>
      </a:lvl4pPr>
      <a:lvl5pPr marL="2292087" indent="-2546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112" charset="-128"/>
        </a:defRPr>
      </a:lvl5pPr>
      <a:lvl6pPr marL="2801440" indent="-2546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112" charset="-128"/>
        </a:defRPr>
      </a:lvl6pPr>
      <a:lvl7pPr marL="3310793" indent="-2546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112" charset="-128"/>
        </a:defRPr>
      </a:lvl7pPr>
      <a:lvl8pPr marL="3820145" indent="-2546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112" charset="-128"/>
        </a:defRPr>
      </a:lvl8pPr>
      <a:lvl9pPr marL="4329498" indent="-2546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112" charset="-128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defTabSz="1018586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 defTabSz="1018586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r" defTabSz="1018586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fld id="{C08D7483-E5D5-BC4B-9D12-FB3C295C515F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29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58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787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1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1970" indent="-38197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601" indent="-318309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233" indent="-25464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525" indent="-25464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1819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112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0406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19698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28992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8824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8824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8824" fontAlgn="base">
              <a:spcBef>
                <a:spcPct val="0"/>
              </a:spcBef>
              <a:spcAft>
                <a:spcPct val="0"/>
              </a:spcAft>
              <a:defRPr sz="1600" b="0"/>
            </a:lvl1pPr>
          </a:lstStyle>
          <a:p>
            <a:fld id="{1301C614-74DF-624A-A925-D3CD36D1A51F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63" tIns="50882" rIns="101763" bIns="5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72"/>
            <a:ext cx="9052560" cy="5129425"/>
          </a:xfrm>
          <a:prstGeom prst="rect">
            <a:avLst/>
          </a:prstGeom>
        </p:spPr>
        <p:txBody>
          <a:bodyPr vert="horz" lIns="101763" tIns="50882" rIns="101763" bIns="5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5088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12" indent="-381612" algn="l" defTabSz="5088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826" indent="-318009" algn="l" defTabSz="5088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043" indent="-254410" algn="l" defTabSz="50881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0859" indent="-254410" algn="l" defTabSz="50881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675" indent="-254410" algn="l" defTabSz="50881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8493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31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27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494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633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52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267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086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90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7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34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fld id="{0ABA24F3-9D77-BB45-AB94-FFB7069254F6}" type="slidenum">
              <a:rPr lang="en-US">
                <a:solidFill>
                  <a:srgbClr val="FFFFFF"/>
                </a:solidFill>
                <a:latin typeface="Tahoma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72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50923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101846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52770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20369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81925" indent="-381925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3100">
          <a:solidFill>
            <a:schemeClr val="tx1"/>
          </a:solidFill>
          <a:latin typeface="+mn-lt"/>
          <a:ea typeface="+mn-ea"/>
        </a:defRPr>
      </a:lvl2pPr>
      <a:lvl3pPr marL="1273084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700">
          <a:solidFill>
            <a:schemeClr val="tx1"/>
          </a:solidFill>
          <a:latin typeface="+mn-lt"/>
          <a:ea typeface="+mn-ea"/>
        </a:defRPr>
      </a:lvl3pPr>
      <a:lvl4pPr marL="1782317" indent="-254616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200">
          <a:solidFill>
            <a:schemeClr val="tx1"/>
          </a:solidFill>
          <a:latin typeface="+mn-lt"/>
          <a:ea typeface="+mn-ea"/>
        </a:defRPr>
      </a:lvl4pPr>
      <a:lvl5pPr marL="2291551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5pPr>
      <a:lvl6pPr marL="2800785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6pPr>
      <a:lvl7pPr marL="3310019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7pPr>
      <a:lvl8pPr marL="3819251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8pPr>
      <a:lvl9pPr marL="4328485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s.uiuc.edu/Training/SumSchool/materials/sources/tutorials/07-bioinformatics/seqlab-html/node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3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abacus.gene.ucl.ac.uk/software/paml.html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ftp://ftp.ncbi.nlm.nih.gov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://www.bioinformatics.org/branchclust/" TargetMode="External"/><Relationship Id="rId3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://www.biomedcentral.com/1471-2105/8/120" TargetMode="External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onn.edu/gogarten/MCB372/Laboratories/codeml.hv1.sites.ctl" TargetMode="External"/><Relationship Id="rId4" Type="http://schemas.openxmlformats.org/officeDocument/2006/relationships/hyperlink" Target="http://web.uconn.edu/gogarten/MCB372/Laboratories/hv1.sites.codeml_out.txt" TargetMode="External"/><Relationship Id="rId5" Type="http://schemas.openxmlformats.org/officeDocument/2006/relationships/hyperlink" Target="http://web.uconn.edu/gogarten/MCB372/Laboratories/rst%20(hv1_sites)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hyperlink" Target="http://csbl1.bmb.uga.edu/QD/phytree.php" TargetMode="Externa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2" Type="http://schemas.openxmlformats.org/officeDocument/2006/relationships/hyperlink" Target="http://csbl1.bmb.uga.edu/QD/phytree.php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hyperlink" Target="http://csbl1.bmb.uga.edu/QD/phytree.php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hyperlink" Target="http://csbl1.bmb.uga.edu/QD/jobstatus.php?jobid=QDSgArf2&amp;source=0&amp;resolve=0&amp;support=0" TargetMode="External"/><Relationship Id="rId3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k.embl.de/pal2nal/" TargetMode="External"/><Relationship Id="rId4" Type="http://schemas.openxmlformats.org/officeDocument/2006/relationships/hyperlink" Target="http://www.hyphy.org/" TargetMode="External"/><Relationship Id="rId5" Type="http://schemas.openxmlformats.org/officeDocument/2006/relationships/hyperlink" Target="http://www.datamonkey.org/" TargetMode="External"/><Relationship Id="rId1" Type="http://schemas.openxmlformats.org/officeDocument/2006/relationships/slideLayout" Target="../slideLayouts/slideLayout31.xml"/><Relationship Id="rId2" Type="http://schemas.openxmlformats.org/officeDocument/2006/relationships/hyperlink" Target="https://www.ucl.ac.uk/discussions/viewforum.php?f=5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58" y="880872"/>
            <a:ext cx="9404604" cy="1468120"/>
          </a:xfrm>
        </p:spPr>
        <p:txBody>
          <a:bodyPr/>
          <a:lstStyle/>
          <a:p>
            <a:r>
              <a:rPr lang="en-US" dirty="0"/>
              <a:t>MCB</a:t>
            </a:r>
            <a:r>
              <a:rPr lang="en-US" dirty="0" smtClean="0"/>
              <a:t> 5472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156" y="2269294"/>
            <a:ext cx="9138692" cy="1156321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Supertrees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err="1"/>
              <a:t>Supermatrix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Assembly of Gene Families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792179" y="5889417"/>
            <a:ext cx="4573820" cy="1653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13504" tIns="56752" rIns="113504" bIns="56752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Peter Gogarten </a:t>
            </a:r>
          </a:p>
          <a:p>
            <a:r>
              <a:rPr lang="en-US" dirty="0"/>
              <a:t>Office:</a:t>
            </a:r>
            <a:r>
              <a:rPr lang="en-US" i="1" dirty="0"/>
              <a:t> BSP 404</a:t>
            </a:r>
          </a:p>
          <a:p>
            <a:r>
              <a:rPr lang="en-US" dirty="0"/>
              <a:t>phone:</a:t>
            </a:r>
            <a:r>
              <a:rPr lang="en-US" i="1" dirty="0"/>
              <a:t> 860 486-4061, </a:t>
            </a:r>
          </a:p>
          <a:p>
            <a:r>
              <a:rPr lang="en-US" dirty="0"/>
              <a:t>Email:</a:t>
            </a:r>
            <a:r>
              <a:rPr lang="en-US" i="1" dirty="0"/>
              <a:t> </a:t>
            </a:r>
            <a:r>
              <a:rPr lang="en-US" i="1" dirty="0">
                <a:hlinkClick r:id="rId3"/>
              </a:rPr>
              <a:t>gogarten@uconn.edu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590800"/>
            <a:ext cx="854964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8261" name="Picture 5" descr="Untitl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872"/>
            <a:ext cx="10058400" cy="72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95400"/>
          </a:xfrm>
        </p:spPr>
        <p:txBody>
          <a:bodyPr/>
          <a:lstStyle/>
          <a:p>
            <a:pPr algn="l"/>
            <a:r>
              <a:rPr lang="en-US" sz="3100" dirty="0" err="1"/>
              <a:t>Hy-Phy</a:t>
            </a:r>
            <a:r>
              <a:rPr lang="en-US" dirty="0"/>
              <a:t>  -</a:t>
            </a:r>
            <a:br>
              <a:rPr lang="en-US" dirty="0"/>
            </a:br>
            <a:r>
              <a:rPr lang="en-US" sz="3100" dirty="0"/>
              <a:t>Hypothesis Testing using Phylogenies.</a:t>
            </a:r>
            <a:r>
              <a:rPr lang="en-US" dirty="0"/>
              <a:t>  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275909" y="1737996"/>
            <a:ext cx="3804097" cy="51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Using 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Batchfiles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or GUI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75908" y="2515236"/>
            <a:ext cx="5796955" cy="51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Information at  http://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www.hyphy.org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/ </a:t>
            </a: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275910" y="3393230"/>
            <a:ext cx="4883081" cy="13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Selected analyses also can be </a:t>
            </a:r>
            <a:br>
              <a:rPr lang="en-US" sz="2700" dirty="0">
                <a:solidFill>
                  <a:srgbClr val="000000"/>
                </a:solidFill>
                <a:latin typeface="Arial" charset="0"/>
              </a:rPr>
            </a:br>
            <a:r>
              <a:rPr lang="en-US" sz="2700" dirty="0">
                <a:solidFill>
                  <a:srgbClr val="000000"/>
                </a:solidFill>
                <a:latin typeface="Arial" charset="0"/>
              </a:rPr>
              <a:t>performed online at </a:t>
            </a:r>
          </a:p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http://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www.datamonkey.org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/</a:t>
            </a:r>
          </a:p>
        </p:txBody>
      </p:sp>
      <p:pic>
        <p:nvPicPr>
          <p:cNvPr id="596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285" y="3538966"/>
            <a:ext cx="4603115" cy="42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6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780" y="1"/>
            <a:ext cx="3436620" cy="6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058400" cy="1583267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" y="1475318"/>
            <a:ext cx="7847648" cy="5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247971" y="7005955"/>
            <a:ext cx="9886853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Set up two partitions, define model for each, optimize likelihood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526280" cy="588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5469255" y="2914651"/>
            <a:ext cx="3820795" cy="13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 eaLnBrk="0" hangingPunct="0"/>
            <a:r>
              <a:rPr lang="en-US" sz="27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dN/dS</a:t>
            </a:r>
            <a:r>
              <a:rPr lang="en-US" sz="27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ratios for the two partitions are different.</a:t>
            </a:r>
          </a:p>
        </p:txBody>
      </p:sp>
      <p:sp>
        <p:nvSpPr>
          <p:cNvPr id="599045" name="Line 5"/>
          <p:cNvSpPr>
            <a:spLocks noChangeShapeType="1"/>
          </p:cNvSpPr>
          <p:nvPr/>
        </p:nvSpPr>
        <p:spPr bwMode="auto">
          <a:xfrm flipH="1" flipV="1">
            <a:off x="3743960" y="3008207"/>
            <a:ext cx="150876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6" name="Line 6"/>
          <p:cNvSpPr>
            <a:spLocks noChangeShapeType="1"/>
          </p:cNvSpPr>
          <p:nvPr/>
        </p:nvSpPr>
        <p:spPr bwMode="auto">
          <a:xfrm flipH="1" flipV="1">
            <a:off x="3743960" y="3627120"/>
            <a:ext cx="150876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7" name="Line 7"/>
          <p:cNvSpPr>
            <a:spLocks noChangeShapeType="1"/>
          </p:cNvSpPr>
          <p:nvPr/>
        </p:nvSpPr>
        <p:spPr bwMode="auto">
          <a:xfrm flipH="1">
            <a:off x="4288790" y="1496910"/>
            <a:ext cx="1522730" cy="15832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5975669" y="1090295"/>
            <a:ext cx="4074604" cy="13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Save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Likelihood Function</a:t>
            </a:r>
          </a:p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then</a:t>
            </a:r>
            <a:br>
              <a:rPr lang="en-US" sz="2700" dirty="0">
                <a:solidFill>
                  <a:srgbClr val="000000"/>
                </a:solidFill>
                <a:latin typeface="Arial" charset="0"/>
              </a:rPr>
            </a:b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select as alternative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30" y="1396153"/>
            <a:ext cx="4554220" cy="313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8" name="Line 4"/>
          <p:cNvSpPr>
            <a:spLocks noChangeShapeType="1"/>
          </p:cNvSpPr>
          <p:nvPr/>
        </p:nvSpPr>
        <p:spPr bwMode="auto">
          <a:xfrm flipH="1">
            <a:off x="4973320" y="4030133"/>
            <a:ext cx="1522730" cy="15832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 flipH="1">
            <a:off x="4903470" y="3281681"/>
            <a:ext cx="1522730" cy="15832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70" name="Line 6"/>
          <p:cNvSpPr>
            <a:spLocks noChangeShapeType="1"/>
          </p:cNvSpPr>
          <p:nvPr/>
        </p:nvSpPr>
        <p:spPr bwMode="auto">
          <a:xfrm flipH="1" flipV="1">
            <a:off x="1173480" y="1856740"/>
            <a:ext cx="5182870" cy="834813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6574632" y="2054649"/>
            <a:ext cx="3310890" cy="42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Set up null hypothesis, i.e.: </a:t>
            </a:r>
          </a:p>
          <a:p>
            <a:pPr defTabSz="1018467"/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two 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dN/dS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are equal</a:t>
            </a:r>
          </a:p>
          <a:p>
            <a:pPr defTabSz="1018467"/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(to do, select both rows and then click the define as equal button on top)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815" y="582930"/>
            <a:ext cx="5713730" cy="718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1690370" y="3224110"/>
            <a:ext cx="2151380" cy="24468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1718310" y="2619590"/>
            <a:ext cx="2151380" cy="24468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627023" y="1946699"/>
            <a:ext cx="3431381" cy="467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After selecting LRT (= Likelihood Ratio test), the console displays the result, i.e., 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the beginning and end of the sequence alignment have significantly different </a:t>
            </a:r>
            <a:r>
              <a:rPr lang="en-US" sz="2700" b="1" dirty="0" err="1">
                <a:solidFill>
                  <a:srgbClr val="000000"/>
                </a:solidFill>
                <a:latin typeface="Arial" charset="0"/>
              </a:rPr>
              <a:t>dN/dS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 ratios.</a:t>
            </a:r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7577"/>
            <a:ext cx="6272530" cy="42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 flipH="1">
            <a:off x="4652010" y="2101430"/>
            <a:ext cx="2008188" cy="287867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>
            <a:off x="6384290" y="3886200"/>
            <a:ext cx="0" cy="2374900"/>
          </a:xfrm>
          <a:prstGeom prst="line">
            <a:avLst/>
          </a:prstGeom>
          <a:noFill/>
          <a:ln w="38100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3" name="Line 7"/>
          <p:cNvSpPr>
            <a:spLocks noChangeShapeType="1"/>
          </p:cNvSpPr>
          <p:nvPr/>
        </p:nvSpPr>
        <p:spPr bwMode="auto">
          <a:xfrm>
            <a:off x="3743960" y="5570220"/>
            <a:ext cx="60071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>
            <a:off x="3101340" y="5958840"/>
            <a:ext cx="104775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2994823" y="1029127"/>
            <a:ext cx="7063581" cy="7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Alternatively, especially if the the two models are not nested, one can set up two different windows with the same dataset: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4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" y="1737995"/>
            <a:ext cx="8242300" cy="58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 flipH="1">
            <a:off x="7627620" y="4821767"/>
            <a:ext cx="79629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 flipH="1">
            <a:off x="7655560" y="6505787"/>
            <a:ext cx="79629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8464077" y="4573483"/>
            <a:ext cx="1437574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Model 1</a:t>
            </a: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8464077" y="6214323"/>
            <a:ext cx="1437574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Model 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example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47207"/>
            <a:ext cx="6127592" cy="4310803"/>
          </a:xfrm>
          <a:prstGeom prst="rect">
            <a:avLst/>
          </a:prstGeom>
          <a:noFill/>
        </p:spPr>
      </p:pic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252220"/>
          </a:xfrm>
        </p:spPr>
        <p:txBody>
          <a:bodyPr/>
          <a:lstStyle/>
          <a:p>
            <a:pPr algn="l"/>
            <a:r>
              <a:rPr lang="en-US" sz="3100" dirty="0"/>
              <a:t>Example testing for </a:t>
            </a:r>
            <a:r>
              <a:rPr lang="en-US" sz="3100" dirty="0" err="1"/>
              <a:t>dN/dS</a:t>
            </a:r>
            <a:r>
              <a:rPr lang="en-US" sz="3100" dirty="0"/>
              <a:t> in two partitions of the data --</a:t>
            </a:r>
            <a:br>
              <a:rPr lang="en-US" sz="3100" dirty="0"/>
            </a:br>
            <a:r>
              <a:rPr lang="en-US" sz="3100" dirty="0"/>
              <a:t>John’s dataset</a:t>
            </a:r>
            <a:endParaRPr lang="en-US" dirty="0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0" y="1263016"/>
            <a:ext cx="9675972" cy="10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Simulation under model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2,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evalutation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under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model 1,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calculate LR</a:t>
            </a:r>
          </a:p>
          <a:p>
            <a:pPr defTabSz="1018467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Compare real LR to distribution from simulated LR values.  The result might look something like this                           or                            this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5189" name="Picture 5" descr="example3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868" y="2331721"/>
            <a:ext cx="5687536" cy="400134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 rot="5412651">
            <a:off x="6117511" y="3779065"/>
            <a:ext cx="6741478" cy="12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Delsuc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F,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Brinkmann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H, Philippe H.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Phylogenomics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and the reconstruction of the tree of life.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Nat Rev Genet. 2005 May;6(5):361-75.</a:t>
            </a:r>
            <a:endParaRPr lang="en-US" sz="27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100753"/>
            <a:ext cx="8687594" cy="76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016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6" y="519122"/>
            <a:ext cx="9668933" cy="672834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Next Monday</a:t>
            </a:r>
            <a:r>
              <a:rPr lang="en-US" sz="2400" dirty="0" smtClean="0"/>
              <a:t>:  Class meets in 201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Lab this Wednesday:  </a:t>
            </a:r>
            <a:br>
              <a:rPr lang="en-US" sz="2400" dirty="0" smtClean="0"/>
            </a:br>
            <a:r>
              <a:rPr lang="en-US" sz="2400" dirty="0" err="1" smtClean="0"/>
              <a:t>dN</a:t>
            </a:r>
            <a:r>
              <a:rPr lang="en-US" sz="2400" dirty="0" smtClean="0"/>
              <a:t>/</a:t>
            </a:r>
            <a:r>
              <a:rPr lang="en-US" sz="2400" dirty="0" err="1" smtClean="0"/>
              <a:t>dS</a:t>
            </a:r>
            <a:r>
              <a:rPr lang="en-US" sz="2400" dirty="0" smtClean="0"/>
              <a:t>, or assembly of gene families, or 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Presentations</a:t>
            </a:r>
            <a:r>
              <a:rPr lang="en-US" sz="2400" dirty="0" smtClean="0"/>
              <a:t> (less than 12 minutes each)</a:t>
            </a:r>
          </a:p>
          <a:p>
            <a:pPr marL="0" indent="0">
              <a:buNone/>
            </a:pPr>
            <a:r>
              <a:rPr lang="en-US" sz="2400" dirty="0" smtClean="0"/>
              <a:t>  Monday 4/23: </a:t>
            </a:r>
          </a:p>
          <a:p>
            <a:pPr lvl="2"/>
            <a:r>
              <a:rPr lang="en-US" sz="2400" dirty="0" smtClean="0"/>
              <a:t> Shannon </a:t>
            </a:r>
            <a:r>
              <a:rPr lang="en-US" sz="2400" dirty="0" err="1" smtClean="0"/>
              <a:t>Soucy</a:t>
            </a:r>
            <a:r>
              <a:rPr lang="en-US" sz="2400" dirty="0"/>
              <a:t>, </a:t>
            </a:r>
            <a:r>
              <a:rPr lang="en-US" sz="2400" dirty="0" smtClean="0"/>
              <a:t>Ajay </a:t>
            </a:r>
            <a:r>
              <a:rPr lang="en-US" sz="2400" dirty="0" err="1" smtClean="0"/>
              <a:t>Obla</a:t>
            </a:r>
            <a:r>
              <a:rPr lang="en-US" sz="2400" dirty="0" smtClean="0"/>
              <a:t>, Terrence Shin, 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Allison </a:t>
            </a:r>
            <a:r>
              <a:rPr lang="en-US" sz="2400" dirty="0" err="1" smtClean="0"/>
              <a:t>Kerwin</a:t>
            </a:r>
            <a:r>
              <a:rPr lang="en-US" sz="2400" dirty="0" smtClean="0"/>
              <a:t>, </a:t>
            </a:r>
            <a:r>
              <a:rPr lang="en-US" sz="2400" dirty="0" err="1" smtClean="0"/>
              <a:t>Jacquelynn</a:t>
            </a:r>
            <a:r>
              <a:rPr lang="en-US" sz="2400" dirty="0" smtClean="0"/>
              <a:t> </a:t>
            </a:r>
            <a:r>
              <a:rPr lang="en-US" sz="2400" dirty="0" err="1" smtClean="0"/>
              <a:t>Benjamino</a:t>
            </a:r>
            <a:r>
              <a:rPr lang="en-US" sz="2400" dirty="0"/>
              <a:t>, Matthew </a:t>
            </a:r>
            <a:r>
              <a:rPr lang="en-US" sz="2400" dirty="0" err="1" smtClean="0"/>
              <a:t>Fullmer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Wednesday 4/25:</a:t>
            </a:r>
          </a:p>
          <a:p>
            <a:pPr lvl="2"/>
            <a:r>
              <a:rPr lang="en-US" sz="2400" dirty="0" smtClean="0"/>
              <a:t>Ursula King, Erin Duffy, </a:t>
            </a:r>
            <a:r>
              <a:rPr lang="en-US" sz="2400" dirty="0" err="1"/>
              <a:t>Kunica</a:t>
            </a:r>
            <a:r>
              <a:rPr lang="en-US" sz="2400" dirty="0"/>
              <a:t> </a:t>
            </a:r>
            <a:r>
              <a:rPr lang="en-US" sz="2400" dirty="0" err="1" smtClean="0"/>
              <a:t>Asija</a:t>
            </a:r>
            <a:r>
              <a:rPr lang="en-US" sz="2400" dirty="0" smtClean="0"/>
              <a:t>, Corey </a:t>
            </a:r>
            <a:r>
              <a:rPr lang="en-US" sz="2400" dirty="0" err="1" smtClean="0"/>
              <a:t>Bunce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 smtClean="0"/>
              <a:t>Matt Ouellette</a:t>
            </a:r>
            <a:r>
              <a:rPr lang="en-US" sz="2400" dirty="0"/>
              <a:t>, </a:t>
            </a:r>
            <a:r>
              <a:rPr lang="en-US" sz="2400" dirty="0" err="1" smtClean="0"/>
              <a:t>Emre</a:t>
            </a:r>
            <a:r>
              <a:rPr lang="en-US" sz="2400" dirty="0" smtClean="0"/>
              <a:t> </a:t>
            </a:r>
            <a:r>
              <a:rPr lang="en-US" sz="2400" dirty="0" err="1" smtClean="0"/>
              <a:t>Aksoy</a:t>
            </a:r>
            <a:r>
              <a:rPr lang="en-US" sz="2400" dirty="0" smtClean="0"/>
              <a:t>, </a:t>
            </a:r>
            <a:r>
              <a:rPr lang="en-US" sz="2400" dirty="0" err="1" smtClean="0"/>
              <a:t>Seila</a:t>
            </a:r>
            <a:r>
              <a:rPr lang="en-US" sz="2400" dirty="0" smtClean="0"/>
              <a:t> Omer,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6965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" y="35988"/>
            <a:ext cx="8870950" cy="705273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</a:rPr>
              <a:t>    Supertree</a:t>
            </a:r>
            <a:r>
              <a:rPr lang="en-US">
                <a:solidFill>
                  <a:srgbClr val="0000B5"/>
                </a:solidFill>
              </a:rPr>
              <a:t>   </a:t>
            </a:r>
            <a:r>
              <a:rPr lang="en-US" i="1"/>
              <a:t>vs.</a:t>
            </a:r>
            <a:r>
              <a:rPr lang="en-US">
                <a:solidFill>
                  <a:srgbClr val="0000B5"/>
                </a:solidFill>
              </a:rPr>
              <a:t> Supermatrix</a:t>
            </a:r>
          </a:p>
        </p:txBody>
      </p:sp>
      <p:sp>
        <p:nvSpPr>
          <p:cNvPr id="983046" name="Rectangle 6"/>
          <p:cNvSpPr>
            <a:spLocks noChangeArrowheads="1"/>
          </p:cNvSpPr>
          <p:nvPr/>
        </p:nvSpPr>
        <p:spPr bwMode="auto">
          <a:xfrm>
            <a:off x="0" y="6282695"/>
            <a:ext cx="10058400" cy="148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Schematic of MRP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supertree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(left) and parsimony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(right) approaches to the analysis of three data sets.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C+D is supported by all three separate data sets, but not by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Synapomorphies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for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C+D are highlighted in pink.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A+B+C is not supported by separate analyses of the three data sets, but is supported by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Synapomorphies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for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A+B+C are highlighted in blue. E is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outgroup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used to root the tree.</a:t>
            </a:r>
            <a:endParaRPr lang="en-US" sz="27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9830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480" y="1029124"/>
            <a:ext cx="6090920" cy="510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49" name="Rectangle 9"/>
          <p:cNvSpPr>
            <a:spLocks noChangeArrowheads="1"/>
          </p:cNvSpPr>
          <p:nvPr/>
        </p:nvSpPr>
        <p:spPr bwMode="auto">
          <a:xfrm rot="5421870">
            <a:off x="6778631" y="3055514"/>
            <a:ext cx="5127625" cy="133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Alan de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Queiroz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John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Gatesy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: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supermatrix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approach to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systematics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Trends Ecol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Evol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2007 Jan;22(1):34-41</a:t>
            </a:r>
            <a:endParaRPr lang="en-US" sz="27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431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6690" y="345440"/>
            <a:ext cx="4791710" cy="6390640"/>
          </a:xfrm>
          <a:prstGeom prst="rect">
            <a:avLst/>
          </a:prstGeom>
          <a:noFill/>
        </p:spPr>
      </p:pic>
      <p:pic>
        <p:nvPicPr>
          <p:cNvPr id="1006595" name="Picture 3" descr="evolver_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" y="1"/>
            <a:ext cx="4191000" cy="4303607"/>
          </a:xfrm>
          <a:prstGeom prst="rect">
            <a:avLst/>
          </a:prstGeom>
          <a:noFill/>
        </p:spPr>
      </p:pic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1257305" y="3540760"/>
            <a:ext cx="1451134" cy="3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A) Template tree</a:t>
            </a:r>
          </a:p>
        </p:txBody>
      </p:sp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4191000" y="1381760"/>
            <a:ext cx="9220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5196840" y="1899922"/>
            <a:ext cx="4526280" cy="50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B) Generate 100 datasets using Evolver with certain amount of </a:t>
            </a:r>
            <a:r>
              <a:rPr lang="en-US" sz="13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HGTs</a:t>
            </a:r>
            <a:endParaRPr lang="en-US" sz="13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599" name="Line 7"/>
          <p:cNvSpPr>
            <a:spLocks noChangeShapeType="1"/>
          </p:cNvSpPr>
          <p:nvPr/>
        </p:nvSpPr>
        <p:spPr bwMode="auto">
          <a:xfrm flipH="1">
            <a:off x="6705600" y="3022600"/>
            <a:ext cx="838200" cy="94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600" name="Line 8"/>
          <p:cNvSpPr>
            <a:spLocks noChangeShapeType="1"/>
          </p:cNvSpPr>
          <p:nvPr/>
        </p:nvSpPr>
        <p:spPr bwMode="auto">
          <a:xfrm rot="16863978" flipH="1">
            <a:off x="7489190" y="3079750"/>
            <a:ext cx="863600" cy="922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06601" name="Picture 9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620" y="4663440"/>
            <a:ext cx="1341120" cy="2245360"/>
          </a:xfrm>
          <a:prstGeom prst="rect">
            <a:avLst/>
          </a:prstGeom>
          <a:noFill/>
        </p:spPr>
      </p:pic>
      <p:pic>
        <p:nvPicPr>
          <p:cNvPr id="1006602" name="Picture 10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2120" y="4490720"/>
            <a:ext cx="567532" cy="949960"/>
          </a:xfrm>
          <a:prstGeom prst="rect">
            <a:avLst/>
          </a:prstGeom>
          <a:noFill/>
        </p:spPr>
      </p:pic>
      <p:pic>
        <p:nvPicPr>
          <p:cNvPr id="1006603" name="Picture 11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490720"/>
            <a:ext cx="567532" cy="949960"/>
          </a:xfrm>
          <a:prstGeom prst="rect">
            <a:avLst/>
          </a:prstGeom>
          <a:noFill/>
        </p:spPr>
      </p:pic>
      <p:pic>
        <p:nvPicPr>
          <p:cNvPr id="1006604" name="Picture 12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5940" y="5267960"/>
            <a:ext cx="567532" cy="949960"/>
          </a:xfrm>
          <a:prstGeom prst="rect">
            <a:avLst/>
          </a:prstGeom>
          <a:noFill/>
        </p:spPr>
      </p:pic>
      <p:pic>
        <p:nvPicPr>
          <p:cNvPr id="1006605" name="Picture 13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040" y="5008880"/>
            <a:ext cx="567532" cy="949960"/>
          </a:xfrm>
          <a:prstGeom prst="rect">
            <a:avLst/>
          </a:prstGeom>
          <a:noFill/>
        </p:spPr>
      </p:pic>
      <p:pic>
        <p:nvPicPr>
          <p:cNvPr id="1006606" name="Picture 14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4140" y="5440680"/>
            <a:ext cx="567532" cy="949960"/>
          </a:xfrm>
          <a:prstGeom prst="rect">
            <a:avLst/>
          </a:prstGeom>
          <a:noFill/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5113020" y="6217920"/>
            <a:ext cx="46101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C) Calculate 1 tree using the concatenated dataset or 100 individual trees</a:t>
            </a:r>
          </a:p>
        </p:txBody>
      </p:sp>
      <p:pic>
        <p:nvPicPr>
          <p:cNvPr id="1006608" name="Picture 16" descr="quart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8760" y="5095240"/>
            <a:ext cx="1397000" cy="1576070"/>
          </a:xfrm>
          <a:prstGeom prst="rect">
            <a:avLst/>
          </a:prstGeom>
          <a:noFill/>
        </p:spPr>
      </p:pic>
      <p:sp>
        <p:nvSpPr>
          <p:cNvPr id="1006609" name="Line 17"/>
          <p:cNvSpPr>
            <a:spLocks noChangeShapeType="1"/>
          </p:cNvSpPr>
          <p:nvPr/>
        </p:nvSpPr>
        <p:spPr bwMode="auto">
          <a:xfrm flipH="1">
            <a:off x="3436620" y="5267960"/>
            <a:ext cx="201168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586740" y="6908800"/>
            <a:ext cx="29337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D) Calculate Quartet based tree using Quartet Suite</a:t>
            </a: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4107180" y="7081526"/>
            <a:ext cx="3939540" cy="528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Repeated 100 times…</a:t>
            </a:r>
          </a:p>
        </p:txBody>
      </p:sp>
    </p:spTree>
    <p:extLst>
      <p:ext uri="{BB962C8B-B14F-4D97-AF65-F5344CB8AC3E}">
        <p14:creationId xmlns:p14="http://schemas.microsoft.com/office/powerpoint/2010/main" val="87281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4" name="Object 8"/>
          <p:cNvGraphicFramePr>
            <a:graphicFrameLocks noChangeAspect="1"/>
          </p:cNvGraphicFramePr>
          <p:nvPr/>
        </p:nvGraphicFramePr>
        <p:xfrm>
          <a:off x="1140302" y="1826155"/>
          <a:ext cx="7680008" cy="485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69" name="Document" r:id="rId3" imgW="2901696" imgH="1780032" progId="Word.Document.8">
                  <p:embed/>
                </p:oleObj>
              </mc:Choice>
              <mc:Fallback>
                <p:oleObj name="Document" r:id="rId3" imgW="2901696" imgH="1780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302" y="1826155"/>
                        <a:ext cx="7680008" cy="4852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338243"/>
            <a:ext cx="10058400" cy="1295400"/>
          </a:xfrm>
        </p:spPr>
        <p:txBody>
          <a:bodyPr/>
          <a:lstStyle/>
          <a:p>
            <a:pPr algn="l"/>
            <a:r>
              <a:rPr lang="en-US">
                <a:solidFill>
                  <a:srgbClr val="0000B5"/>
                </a:solidFill>
              </a:rPr>
              <a:t>Supermatrix</a:t>
            </a:r>
            <a:r>
              <a:rPr lang="en-US"/>
              <a:t> versus </a:t>
            </a:r>
            <a:br>
              <a:rPr lang="en-US"/>
            </a:br>
            <a:r>
              <a:rPr lang="en-US"/>
              <a:t>                </a:t>
            </a:r>
            <a:r>
              <a:rPr lang="en-US">
                <a:solidFill>
                  <a:schemeClr val="accent2"/>
                </a:solidFill>
              </a:rPr>
              <a:t>Quartet based Supertree</a:t>
            </a:r>
            <a:endParaRPr lang="en-US"/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234001" y="6790057"/>
            <a:ext cx="3983925" cy="4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inset: simulated phylogeny</a:t>
            </a:r>
          </a:p>
        </p:txBody>
      </p:sp>
    </p:spTree>
    <p:extLst>
      <p:ext uri="{BB962C8B-B14F-4D97-AF65-F5344CB8AC3E}">
        <p14:creationId xmlns:p14="http://schemas.microsoft.com/office/powerpoint/2010/main" val="361448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14600" y="464185"/>
            <a:ext cx="5092065" cy="6860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882" tIns="50941" rIns="101882" bIns="50941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3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03" y="304060"/>
            <a:ext cx="5299869" cy="706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12580" y="2857077"/>
            <a:ext cx="1945323" cy="17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Note : Using same genome seed random number will reproduce same genome history</a:t>
            </a:r>
          </a:p>
        </p:txBody>
      </p:sp>
    </p:spTree>
    <p:extLst>
      <p:ext uri="{BB962C8B-B14F-4D97-AF65-F5344CB8AC3E}">
        <p14:creationId xmlns:p14="http://schemas.microsoft.com/office/powerpoint/2010/main" val="44227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46033" y="1694815"/>
            <a:ext cx="5432584" cy="54064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882" tIns="50941" rIns="101882" bIns="50941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4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55" y="1504104"/>
            <a:ext cx="5577523" cy="74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449792"/>
            <a:ext cx="854964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HGT EvolSimulator Results</a:t>
            </a:r>
          </a:p>
        </p:txBody>
      </p:sp>
    </p:spTree>
    <p:extLst>
      <p:ext uri="{BB962C8B-B14F-4D97-AF65-F5344CB8AC3E}">
        <p14:creationId xmlns:p14="http://schemas.microsoft.com/office/powerpoint/2010/main" val="30773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41012" y="658495"/>
            <a:ext cx="6845300" cy="67018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882" tIns="50941" rIns="101882" bIns="50941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2" y="197909"/>
            <a:ext cx="6630512" cy="88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8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lumOff val="2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4" descr="ATP_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415" y="1554363"/>
            <a:ext cx="4365996" cy="54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1833"/>
            <a:ext cx="10058400" cy="138588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Automated Assembly of Gene Families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Using </a:t>
            </a:r>
            <a:r>
              <a:rPr lang="en-US" sz="3200" b="1" dirty="0" err="1" smtClean="0">
                <a:solidFill>
                  <a:schemeClr val="tx1"/>
                </a:solidFill>
              </a:rPr>
              <a:t>BranchClust</a:t>
            </a:r>
            <a:endParaRPr lang="en-US" sz="3200" b="1" dirty="0">
              <a:solidFill>
                <a:schemeClr val="tx1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284" y="3513680"/>
            <a:ext cx="4067176" cy="2379133"/>
          </a:xfrm>
        </p:spPr>
        <p:txBody>
          <a:bodyPr/>
          <a:lstStyle/>
          <a:p>
            <a:pPr algn="l" eaLnBrk="1" hangingPunct="1">
              <a:lnSpc>
                <a:spcPct val="230000"/>
              </a:lnSpc>
            </a:pPr>
            <a:r>
              <a:rPr lang="en-US" sz="2500" dirty="0">
                <a:ea typeface="ＭＳ Ｐゴシック" pitchFamily="-65" charset="-128"/>
                <a:cs typeface="ＭＳ Ｐゴシック" pitchFamily="-65" charset="-128"/>
              </a:rPr>
              <a:t>Collaborators:</a:t>
            </a: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  Maria </a:t>
            </a:r>
            <a:r>
              <a:rPr lang="en-US" sz="2000" dirty="0" err="1" smtClean="0">
                <a:ea typeface="ＭＳ Ｐゴシック" pitchFamily="-65" charset="-128"/>
                <a:cs typeface="ＭＳ Ｐゴシック" pitchFamily="-65" charset="-128"/>
              </a:rPr>
              <a:t>Poptsova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(UConn)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  </a:t>
            </a:r>
            <a:r>
              <a:rPr lang="en-US" sz="2000" dirty="0" err="1" smtClean="0">
                <a:ea typeface="ＭＳ Ｐゴシック" pitchFamily="-65" charset="-128"/>
                <a:cs typeface="ＭＳ Ｐゴシック" pitchFamily="-65" charset="-128"/>
              </a:rPr>
              <a:t>Fenglou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Mao (UGA)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800" dirty="0">
                <a:ea typeface="ＭＳ Ｐゴシック" pitchFamily="-65" charset="-128"/>
                <a:cs typeface="ＭＳ Ｐゴシック" pitchFamily="-65" charset="-128"/>
              </a:rPr>
            </a:br>
            <a:endParaRPr lang="en-US" sz="18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80" name="Text Box 16"/>
          <p:cNvSpPr txBox="1">
            <a:spLocks noChangeArrowheads="1"/>
          </p:cNvSpPr>
          <p:nvPr/>
        </p:nvSpPr>
        <p:spPr bwMode="auto">
          <a:xfrm>
            <a:off x="0" y="5636158"/>
            <a:ext cx="10117138" cy="17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77" rIns="91358" bIns="4567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Funded through the </a:t>
            </a:r>
            <a:br>
              <a:rPr lang="en-US" sz="1800" dirty="0" smtClean="0"/>
            </a:br>
            <a:r>
              <a:rPr lang="en-US" sz="1800" dirty="0" smtClean="0"/>
              <a:t>Edmond J. </a:t>
            </a:r>
            <a:r>
              <a:rPr lang="en-US" sz="1800" dirty="0" err="1" smtClean="0"/>
              <a:t>Safra</a:t>
            </a:r>
            <a:r>
              <a:rPr lang="en-US" sz="1800" dirty="0" smtClean="0"/>
              <a:t> Bioinformatics Program.</a:t>
            </a:r>
            <a:br>
              <a:rPr lang="en-US" sz="1800" dirty="0" smtClean="0"/>
            </a:br>
            <a:r>
              <a:rPr lang="en-US" sz="1800" dirty="0" smtClean="0"/>
              <a:t>Fulbright Fellowship,</a:t>
            </a:r>
            <a:br>
              <a:rPr lang="en-US" sz="1800" dirty="0" smtClean="0"/>
            </a:br>
            <a:r>
              <a:rPr lang="en-US" sz="1800" dirty="0" smtClean="0"/>
              <a:t>NASA Exobiology Program, </a:t>
            </a:r>
            <a:br>
              <a:rPr lang="en-US" sz="1800" dirty="0" smtClean="0"/>
            </a:br>
            <a:r>
              <a:rPr lang="en-US" sz="1800" dirty="0" smtClean="0"/>
              <a:t>NSF Assembling the Tree of Life </a:t>
            </a:r>
            <a:r>
              <a:rPr lang="en-US" sz="1800" dirty="0" err="1" smtClean="0"/>
              <a:t>Programm</a:t>
            </a:r>
            <a:r>
              <a:rPr lang="en-US" sz="1800" dirty="0" smtClean="0"/>
              <a:t> and </a:t>
            </a:r>
            <a:br>
              <a:rPr lang="en-US" sz="1800" dirty="0" smtClean="0"/>
            </a:br>
            <a:r>
              <a:rPr lang="en-US" sz="1800" dirty="0" smtClean="0"/>
              <a:t>NASA Applied Information Systems Research Program </a:t>
            </a:r>
            <a:endParaRPr lang="en-US" sz="1800" dirty="0"/>
          </a:p>
        </p:txBody>
      </p:sp>
      <p:sp>
        <p:nvSpPr>
          <p:cNvPr id="75784" name="Text Box 26"/>
          <p:cNvSpPr txBox="1">
            <a:spLocks noChangeArrowheads="1"/>
          </p:cNvSpPr>
          <p:nvPr/>
        </p:nvSpPr>
        <p:spPr bwMode="auto">
          <a:xfrm>
            <a:off x="326791" y="1906055"/>
            <a:ext cx="3481865" cy="156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8" tIns="45677" rIns="91358" bIns="45677">
            <a:prstTxWarp prst="textNoShape">
              <a:avLst/>
            </a:prstTxWarp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US" sz="2000" dirty="0"/>
              <a:t>J. Peter Gogarten</a:t>
            </a:r>
            <a:endParaRPr lang="en-US" sz="1800" dirty="0"/>
          </a:p>
          <a:p>
            <a:pPr algn="ctr"/>
            <a:r>
              <a:rPr lang="en-US" sz="1800" dirty="0"/>
              <a:t>University of Connecticut</a:t>
            </a:r>
            <a:br>
              <a:rPr lang="en-US" sz="1800" dirty="0"/>
            </a:br>
            <a:r>
              <a:rPr lang="en-US" sz="1800" dirty="0"/>
              <a:t>Dept. of Molecular and Cell Biol.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87" tIns="50894" rIns="101787" bIns="50894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 charset="0"/>
              </a:rPr>
              <a:t>Why do we need gene families?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530860" y="1343982"/>
            <a:ext cx="9527540" cy="12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87" tIns="50894" rIns="101787" bIns="50894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Which genes </a:t>
            </a:r>
            <a:r>
              <a:rPr lang="en-US" sz="3600" dirty="0">
                <a:solidFill>
                  <a:srgbClr val="008080"/>
                </a:solidFill>
                <a:latin typeface="Arial" charset="0"/>
              </a:rPr>
              <a:t>are common between </a:t>
            </a:r>
          </a:p>
          <a:p>
            <a:r>
              <a:rPr lang="en-US" sz="3600" dirty="0">
                <a:solidFill>
                  <a:srgbClr val="008080"/>
                </a:solidFill>
                <a:latin typeface="Arial" charset="0"/>
              </a:rPr>
              <a:t>different species?</a:t>
            </a:r>
            <a:endParaRPr lang="ru-RU" sz="36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527376" y="4918924"/>
            <a:ext cx="8888413" cy="23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87" tIns="50894" rIns="101787" bIns="50894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8080"/>
                </a:solidFill>
                <a:latin typeface="Arial" charset="0"/>
              </a:rPr>
              <a:t>Do all the common genes share</a:t>
            </a: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 a</a:t>
            </a:r>
          </a:p>
          <a:p>
            <a:r>
              <a:rPr lang="en-US" sz="3600" dirty="0">
                <a:solidFill>
                  <a:srgbClr val="008080"/>
                </a:solidFill>
                <a:latin typeface="Arial" charset="0"/>
              </a:rPr>
              <a:t>common history</a:t>
            </a: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?  </a:t>
            </a:r>
            <a:br>
              <a:rPr lang="en-US" sz="3600" dirty="0" smtClean="0">
                <a:solidFill>
                  <a:srgbClr val="008080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Reconstruct (parts of) the tree/net of life / Detect  horizontally transferred genes. </a:t>
            </a:r>
            <a:endParaRPr lang="ru-RU" sz="3600" dirty="0" smtClean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780" y="2821102"/>
            <a:ext cx="9485629" cy="1764871"/>
          </a:xfrm>
          <a:prstGeom prst="rect">
            <a:avLst/>
          </a:prstGeom>
          <a:noFill/>
        </p:spPr>
        <p:txBody>
          <a:bodyPr wrap="square" lIns="101787" tIns="50894" rIns="101787" bIns="50894" rtlCol="0">
            <a:spAutoFit/>
          </a:bodyPr>
          <a:lstStyle/>
          <a:p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Which genes were duplicated in which species?  </a:t>
            </a:r>
            <a:br>
              <a:rPr lang="en-US" sz="3600" dirty="0" smtClean="0">
                <a:solidFill>
                  <a:srgbClr val="008080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(Lineage specific gene family expansions) </a:t>
            </a:r>
            <a:endParaRPr lang="en-US" sz="3600" dirty="0">
              <a:solidFill>
                <a:srgbClr val="00808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87" tIns="50894" rIns="101787" bIns="50894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 charset="0"/>
              </a:rPr>
              <a:t>Why do we need gene families?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530860" y="1343986"/>
            <a:ext cx="9527540" cy="564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87" tIns="50894" rIns="101787" bIns="50894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Help in genome annotation.</a:t>
            </a:r>
            <a:br>
              <a:rPr lang="en-US" sz="3600" dirty="0" smtClean="0">
                <a:solidFill>
                  <a:srgbClr val="008080"/>
                </a:solidFill>
                <a:latin typeface="Arial" charset="0"/>
              </a:rPr>
            </a:br>
            <a:endParaRPr lang="en-US" sz="3600" dirty="0" smtClean="0">
              <a:solidFill>
                <a:srgbClr val="008080"/>
              </a:solidFill>
              <a:latin typeface="Arial" charset="0"/>
            </a:endParaRPr>
          </a:p>
          <a:p>
            <a:pPr marL="742341" indent="-742341">
              <a:buAutoNum type="alphaUcParenR"/>
            </a:pP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Genes in a family should have same annotation across species (usually).</a:t>
            </a:r>
            <a:br>
              <a:rPr lang="en-US" sz="3600" dirty="0" smtClean="0">
                <a:solidFill>
                  <a:srgbClr val="008080"/>
                </a:solidFill>
                <a:latin typeface="Arial" charset="0"/>
              </a:rPr>
            </a:br>
            <a:endParaRPr lang="en-US" sz="3600" dirty="0" smtClean="0">
              <a:solidFill>
                <a:srgbClr val="008080"/>
              </a:solidFill>
              <a:latin typeface="Arial" charset="0"/>
            </a:endParaRPr>
          </a:p>
          <a:p>
            <a:pPr marL="742341" indent="-742341">
              <a:buAutoNum type="alphaUcParenR"/>
            </a:pP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Genes present in almost all genomes of a group of closely related organisms, but absent in one or tow members, might represent genome annotation artifacts.  </a:t>
            </a:r>
            <a:br>
              <a:rPr lang="en-US" sz="3600" dirty="0" smtClean="0">
                <a:solidFill>
                  <a:srgbClr val="008080"/>
                </a:solidFill>
                <a:latin typeface="Arial" charset="0"/>
              </a:rPr>
            </a:br>
            <a:endParaRPr lang="ru-RU" sz="3600" dirty="0">
              <a:solidFill>
                <a:srgbClr val="00808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1"/>
            <a:ext cx="100584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87" tIns="50894" rIns="101787" bIns="50894" anchor="ctr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Detecting Errors in Genome Annotation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" name="Picture 4" descr="missingOR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553" y="729120"/>
            <a:ext cx="7612648" cy="70432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" y="0"/>
            <a:ext cx="9807575" cy="1295400"/>
          </a:xfrm>
        </p:spPr>
        <p:txBody>
          <a:bodyPr/>
          <a:lstStyle/>
          <a:p>
            <a:pPr algn="l"/>
            <a:r>
              <a:rPr lang="en-US"/>
              <a:t>PAML (codeml) the basic model </a:t>
            </a:r>
          </a:p>
        </p:txBody>
      </p:sp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3117"/>
            <a:ext cx="9890760" cy="47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74134" y="64516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Paml</a:t>
            </a:r>
            <a:r>
              <a:rPr lang="en-US" dirty="0" smtClean="0"/>
              <a:t> is available from </a:t>
            </a:r>
            <a:r>
              <a:rPr lang="en-US" dirty="0"/>
              <a:t>the author at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abacus.gene.ucl.ac.uk</a:t>
            </a:r>
            <a:r>
              <a:rPr lang="en-US" dirty="0">
                <a:hlinkClick r:id="rId4"/>
              </a:rPr>
              <a:t>/software/</a:t>
            </a:r>
            <a:r>
              <a:rPr lang="en-US" dirty="0" err="1">
                <a:hlinkClick r:id="rId4"/>
              </a:rPr>
              <a:t>paml.html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2920" y="74196"/>
            <a:ext cx="9052560" cy="975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Paralogs: In- and </a:t>
            </a:r>
            <a:r>
              <a:rPr lang="en-US" dirty="0" err="1" smtClean="0"/>
              <a:t>Outparalogs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95" y="1299633"/>
            <a:ext cx="6749405" cy="5490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1277065"/>
            <a:ext cx="3149600" cy="64632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300" dirty="0" smtClean="0">
                <a:latin typeface="Baskerville"/>
                <a:cs typeface="Baskerville"/>
              </a:rPr>
              <a:t>…. all genes in the HA* set are co-orthologous to all genes in the WA* set. The genes HA* are hence ‘</a:t>
            </a:r>
            <a:r>
              <a:rPr lang="en-US" sz="2300" dirty="0" err="1" smtClean="0">
                <a:latin typeface="Baskerville"/>
                <a:cs typeface="Baskerville"/>
              </a:rPr>
              <a:t>inparalogs</a:t>
            </a:r>
            <a:r>
              <a:rPr lang="en-US" sz="2300" dirty="0" smtClean="0">
                <a:latin typeface="Baskerville"/>
                <a:cs typeface="Baskerville"/>
              </a:rPr>
              <a:t>’ to each other when comparing human to worm. By contrast, the genes HB and HA* are ‘</a:t>
            </a:r>
            <a:r>
              <a:rPr lang="en-US" sz="2300" dirty="0" err="1" smtClean="0">
                <a:latin typeface="Baskerville"/>
                <a:cs typeface="Baskerville"/>
              </a:rPr>
              <a:t>outparalogs</a:t>
            </a:r>
            <a:r>
              <a:rPr lang="en-US" sz="2300" dirty="0" smtClean="0">
                <a:latin typeface="Baskerville"/>
                <a:cs typeface="Baskerville"/>
              </a:rPr>
              <a:t>’ when comparing human with worm. However, HB and HA*, and WB and WA* are inparalogs when comparing with yeast, because the animal–yeast split pre-dates the </a:t>
            </a:r>
            <a:br>
              <a:rPr lang="en-US" sz="2300" dirty="0" smtClean="0">
                <a:latin typeface="Baskerville"/>
                <a:cs typeface="Baskerville"/>
              </a:rPr>
            </a:br>
            <a:r>
              <a:rPr lang="en-US" sz="2300" dirty="0" smtClean="0">
                <a:latin typeface="Baskerville"/>
                <a:cs typeface="Baskerville"/>
              </a:rPr>
              <a:t>HA*–HB duplication.</a:t>
            </a:r>
            <a:endParaRPr lang="en-US" sz="2300" dirty="0">
              <a:latin typeface="Baskerville"/>
              <a:cs typeface="Baskervil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5131" y="7039084"/>
            <a:ext cx="6629400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From: </a:t>
            </a:r>
            <a:r>
              <a:rPr lang="en-US" sz="2000" dirty="0" err="1" smtClean="0">
                <a:latin typeface="Baskerville"/>
                <a:cs typeface="Baskerville"/>
              </a:rPr>
              <a:t>Sonnhammer</a:t>
            </a:r>
            <a:r>
              <a:rPr lang="en-US" sz="2000" dirty="0" smtClean="0">
                <a:latin typeface="Baskerville"/>
                <a:cs typeface="Baskerville"/>
              </a:rPr>
              <a:t> and </a:t>
            </a:r>
            <a:r>
              <a:rPr lang="en-US" sz="2000" dirty="0" err="1" smtClean="0">
                <a:latin typeface="Baskerville"/>
                <a:cs typeface="Baskerville"/>
              </a:rPr>
              <a:t>Koonin</a:t>
            </a:r>
            <a:r>
              <a:rPr lang="en-US" sz="2000" dirty="0" smtClean="0">
                <a:latin typeface="Baskerville"/>
                <a:cs typeface="Baskerville"/>
              </a:rPr>
              <a:t>: </a:t>
            </a:r>
            <a:r>
              <a:rPr lang="en-US" sz="2000" dirty="0" err="1" smtClean="0">
                <a:latin typeface="Baskerville"/>
                <a:cs typeface="Baskerville"/>
              </a:rPr>
              <a:t>Orthology</a:t>
            </a:r>
            <a:r>
              <a:rPr lang="en-US" sz="2000" dirty="0" smtClean="0">
                <a:latin typeface="Baskerville"/>
                <a:cs typeface="Baskerville"/>
              </a:rPr>
              <a:t>, </a:t>
            </a:r>
            <a:r>
              <a:rPr lang="en-US" sz="2000" dirty="0" err="1" smtClean="0">
                <a:latin typeface="Baskerville"/>
                <a:cs typeface="Baskerville"/>
              </a:rPr>
              <a:t>paralogy</a:t>
            </a:r>
            <a:r>
              <a:rPr lang="en-US" sz="2000" dirty="0" smtClean="0">
                <a:latin typeface="Baskerville"/>
                <a:cs typeface="Baskerville"/>
              </a:rPr>
              <a:t> and proposed classification for </a:t>
            </a:r>
            <a:r>
              <a:rPr lang="en-US" sz="2000" dirty="0" err="1" smtClean="0">
                <a:latin typeface="Baskerville"/>
                <a:cs typeface="Baskerville"/>
              </a:rPr>
              <a:t>paralog</a:t>
            </a:r>
            <a:r>
              <a:rPr lang="en-US" sz="2000" dirty="0" smtClean="0">
                <a:latin typeface="Baskerville"/>
                <a:cs typeface="Baskerville"/>
              </a:rPr>
              <a:t> TIG 18 (12) 2002, 619-620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0" y="0"/>
            <a:ext cx="10058400" cy="172360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 charset="0"/>
              </a:rPr>
              <a:t>Selection of Orthologous Gene Families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5327813" y="4559091"/>
            <a:ext cx="4413270" cy="37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  <a:latin typeface="Arial" charset="0"/>
              </a:rPr>
              <a:t>(COG, or Cluster of Orthologous Groups)</a:t>
            </a:r>
            <a:endParaRPr lang="ru-RU" sz="180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441802" y="2063645"/>
            <a:ext cx="8984456" cy="8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Arial" charset="0"/>
              </a:rPr>
              <a:t>All automated methods for assembling sets of orthologous genes are based on sequence similarities.</a:t>
            </a:r>
            <a:endParaRPr lang="ru-RU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4241643" y="3477795"/>
            <a:ext cx="1803542" cy="48757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BLAST hits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 flipH="1">
            <a:off x="5078096" y="2977621"/>
            <a:ext cx="15717" cy="395817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7914" name="Text Box 10"/>
          <p:cNvSpPr txBox="1">
            <a:spLocks noChangeArrowheads="1"/>
          </p:cNvSpPr>
          <p:nvPr/>
        </p:nvSpPr>
        <p:spPr bwMode="auto">
          <a:xfrm>
            <a:off x="5326064" y="5172610"/>
            <a:ext cx="202339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  <a:latin typeface="Arial" charset="0"/>
              </a:rPr>
              <a:t>(SCOP database)</a:t>
            </a:r>
            <a:r>
              <a:rPr lang="ru-RU" dirty="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36106" y="4069721"/>
            <a:ext cx="5267759" cy="4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latin typeface="Arial" charset="0"/>
              </a:rPr>
              <a:t>Triangular circular BLAST significant hits</a:t>
            </a:r>
            <a:r>
              <a:rPr lang="en-US" dirty="0">
                <a:solidFill>
                  <a:srgbClr val="FFFF66"/>
                </a:solidFill>
                <a:latin typeface="Arial" charset="0"/>
              </a:rPr>
              <a:t> </a:t>
            </a:r>
            <a:endParaRPr lang="ru-RU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490707" y="4992688"/>
            <a:ext cx="7673023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latin typeface="Arial" charset="0"/>
              </a:rPr>
              <a:t>Sequence identity of 30% and greater </a:t>
            </a:r>
            <a:endParaRPr lang="ru-RU" sz="220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0389" y="5901274"/>
            <a:ext cx="6364563" cy="4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latin typeface="Arial" charset="0"/>
              </a:rPr>
              <a:t>Similarity complemented by HMM-profile analysis</a:t>
            </a:r>
            <a:r>
              <a:rPr lang="ru-RU" sz="2200" dirty="0">
                <a:solidFill>
                  <a:srgbClr val="009999"/>
                </a:solidFill>
                <a:latin typeface="Arial" charset="0"/>
              </a:rPr>
              <a:t> </a:t>
            </a:r>
          </a:p>
        </p:txBody>
      </p:sp>
      <p:sp>
        <p:nvSpPr>
          <p:cNvPr id="507918" name="Text Box 14"/>
          <p:cNvSpPr txBox="1">
            <a:spLocks noChangeArrowheads="1"/>
          </p:cNvSpPr>
          <p:nvPr/>
        </p:nvSpPr>
        <p:spPr bwMode="auto">
          <a:xfrm>
            <a:off x="5411637" y="6282698"/>
            <a:ext cx="1758247" cy="48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009999"/>
                </a:solidFill>
                <a:latin typeface="Arial" charset="0"/>
              </a:rPr>
              <a:t>Pfam</a:t>
            </a:r>
            <a:r>
              <a:rPr lang="en-US" sz="1800" dirty="0">
                <a:solidFill>
                  <a:srgbClr val="009999"/>
                </a:solidFill>
                <a:latin typeface="Arial" charset="0"/>
              </a:rPr>
              <a:t> database</a:t>
            </a:r>
            <a:r>
              <a:rPr lang="ru-RU" dirty="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556901" y="6893252"/>
            <a:ext cx="3898555" cy="4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latin typeface="Arial" charset="0"/>
              </a:rPr>
              <a:t>Reciprocal BLAST hit method</a:t>
            </a:r>
            <a:r>
              <a:rPr lang="ru-RU" sz="2200" dirty="0">
                <a:solidFill>
                  <a:srgbClr val="009999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Oval 3"/>
          <p:cNvSpPr>
            <a:spLocks noChangeArrowheads="1"/>
          </p:cNvSpPr>
          <p:nvPr/>
        </p:nvSpPr>
        <p:spPr bwMode="auto">
          <a:xfrm>
            <a:off x="1149033" y="2421682"/>
            <a:ext cx="543084" cy="557742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08" name="Oval 4"/>
          <p:cNvSpPr>
            <a:spLocks noChangeArrowheads="1"/>
          </p:cNvSpPr>
          <p:nvPr/>
        </p:nvSpPr>
        <p:spPr bwMode="auto">
          <a:xfrm>
            <a:off x="3139768" y="2418080"/>
            <a:ext cx="590233" cy="591926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09" name="Oval 5"/>
          <p:cNvSpPr>
            <a:spLocks noChangeArrowheads="1"/>
          </p:cNvSpPr>
          <p:nvPr/>
        </p:nvSpPr>
        <p:spPr bwMode="auto">
          <a:xfrm>
            <a:off x="3129280" y="4425954"/>
            <a:ext cx="572770" cy="60811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0" name="Oval 6"/>
          <p:cNvSpPr>
            <a:spLocks noChangeArrowheads="1"/>
          </p:cNvSpPr>
          <p:nvPr/>
        </p:nvSpPr>
        <p:spPr bwMode="auto">
          <a:xfrm>
            <a:off x="1140302" y="4388171"/>
            <a:ext cx="572770" cy="60811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1" name="Line 7"/>
          <p:cNvSpPr>
            <a:spLocks noChangeShapeType="1"/>
          </p:cNvSpPr>
          <p:nvPr/>
        </p:nvSpPr>
        <p:spPr bwMode="auto">
          <a:xfrm>
            <a:off x="1803877" y="2653771"/>
            <a:ext cx="1245076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H="1">
            <a:off x="1788165" y="2768918"/>
            <a:ext cx="1213644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H="1">
            <a:off x="3352811" y="3155739"/>
            <a:ext cx="5239" cy="117485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 flipV="1">
            <a:off x="3464571" y="3108960"/>
            <a:ext cx="5239" cy="121084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1814359" y="4683231"/>
            <a:ext cx="1245076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 flipH="1">
            <a:off x="1798638" y="4798378"/>
            <a:ext cx="1213644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7" name="Line 13"/>
          <p:cNvSpPr>
            <a:spLocks noChangeShapeType="1"/>
          </p:cNvSpPr>
          <p:nvPr/>
        </p:nvSpPr>
        <p:spPr bwMode="auto">
          <a:xfrm flipH="1">
            <a:off x="1330653" y="3101764"/>
            <a:ext cx="5239" cy="117485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8" name="Line 14"/>
          <p:cNvSpPr>
            <a:spLocks noChangeShapeType="1"/>
          </p:cNvSpPr>
          <p:nvPr/>
        </p:nvSpPr>
        <p:spPr bwMode="auto">
          <a:xfrm flipV="1">
            <a:off x="1442413" y="3054985"/>
            <a:ext cx="5239" cy="121084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19" name="Line 15"/>
          <p:cNvSpPr>
            <a:spLocks noChangeShapeType="1"/>
          </p:cNvSpPr>
          <p:nvPr/>
        </p:nvSpPr>
        <p:spPr bwMode="auto">
          <a:xfrm>
            <a:off x="1644968" y="3022611"/>
            <a:ext cx="1424940" cy="14573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 flipH="1" flipV="1">
            <a:off x="1739265" y="2968625"/>
            <a:ext cx="1403985" cy="144653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1" name="Line 17"/>
          <p:cNvSpPr>
            <a:spLocks noChangeShapeType="1"/>
          </p:cNvSpPr>
          <p:nvPr/>
        </p:nvSpPr>
        <p:spPr bwMode="auto">
          <a:xfrm flipV="1">
            <a:off x="1665926" y="2925456"/>
            <a:ext cx="1435418" cy="147891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2" name="Line 18"/>
          <p:cNvSpPr>
            <a:spLocks noChangeShapeType="1"/>
          </p:cNvSpPr>
          <p:nvPr/>
        </p:nvSpPr>
        <p:spPr bwMode="auto">
          <a:xfrm flipH="1">
            <a:off x="1749753" y="3001021"/>
            <a:ext cx="1414463" cy="14573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3" name="Text Box 19"/>
          <p:cNvSpPr txBox="1">
            <a:spLocks noChangeArrowheads="1"/>
          </p:cNvSpPr>
          <p:nvPr/>
        </p:nvSpPr>
        <p:spPr bwMode="auto">
          <a:xfrm>
            <a:off x="1224123" y="2432476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1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3258505" y="2439673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2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25" name="Text Box 21"/>
          <p:cNvSpPr txBox="1">
            <a:spLocks noChangeArrowheads="1"/>
          </p:cNvSpPr>
          <p:nvPr/>
        </p:nvSpPr>
        <p:spPr bwMode="auto">
          <a:xfrm>
            <a:off x="1238093" y="4438550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3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26" name="Text Box 22"/>
          <p:cNvSpPr txBox="1">
            <a:spLocks noChangeArrowheads="1"/>
          </p:cNvSpPr>
          <p:nvPr/>
        </p:nvSpPr>
        <p:spPr bwMode="auto">
          <a:xfrm>
            <a:off x="3211354" y="4479928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4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27" name="Oval 23"/>
          <p:cNvSpPr>
            <a:spLocks noChangeArrowheads="1"/>
          </p:cNvSpPr>
          <p:nvPr/>
        </p:nvSpPr>
        <p:spPr bwMode="auto">
          <a:xfrm>
            <a:off x="5628164" y="2594402"/>
            <a:ext cx="543083" cy="557742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8" name="Oval 24"/>
          <p:cNvSpPr>
            <a:spLocks noChangeArrowheads="1"/>
          </p:cNvSpPr>
          <p:nvPr/>
        </p:nvSpPr>
        <p:spPr bwMode="auto">
          <a:xfrm>
            <a:off x="7618900" y="2590800"/>
            <a:ext cx="590233" cy="591926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29" name="Oval 25"/>
          <p:cNvSpPr>
            <a:spLocks noChangeArrowheads="1"/>
          </p:cNvSpPr>
          <p:nvPr/>
        </p:nvSpPr>
        <p:spPr bwMode="auto">
          <a:xfrm>
            <a:off x="7608412" y="4598674"/>
            <a:ext cx="572770" cy="60811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0" name="Oval 26"/>
          <p:cNvSpPr>
            <a:spLocks noChangeArrowheads="1"/>
          </p:cNvSpPr>
          <p:nvPr/>
        </p:nvSpPr>
        <p:spPr bwMode="auto">
          <a:xfrm>
            <a:off x="5619433" y="4560891"/>
            <a:ext cx="572770" cy="60811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1" name="Line 27"/>
          <p:cNvSpPr>
            <a:spLocks noChangeShapeType="1"/>
          </p:cNvSpPr>
          <p:nvPr/>
        </p:nvSpPr>
        <p:spPr bwMode="auto">
          <a:xfrm>
            <a:off x="6283007" y="2826491"/>
            <a:ext cx="124507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2" name="Line 28"/>
          <p:cNvSpPr>
            <a:spLocks noChangeShapeType="1"/>
          </p:cNvSpPr>
          <p:nvPr/>
        </p:nvSpPr>
        <p:spPr bwMode="auto">
          <a:xfrm flipH="1">
            <a:off x="6267293" y="2941638"/>
            <a:ext cx="121364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3" name="Line 29"/>
          <p:cNvSpPr>
            <a:spLocks noChangeShapeType="1"/>
          </p:cNvSpPr>
          <p:nvPr/>
        </p:nvSpPr>
        <p:spPr bwMode="auto">
          <a:xfrm flipH="1">
            <a:off x="7831932" y="3328459"/>
            <a:ext cx="5238" cy="117485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4" name="Line 30"/>
          <p:cNvSpPr>
            <a:spLocks noChangeShapeType="1"/>
          </p:cNvSpPr>
          <p:nvPr/>
        </p:nvSpPr>
        <p:spPr bwMode="auto">
          <a:xfrm>
            <a:off x="6293486" y="4855951"/>
            <a:ext cx="124507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5" name="Line 31"/>
          <p:cNvSpPr>
            <a:spLocks noChangeShapeType="1"/>
          </p:cNvSpPr>
          <p:nvPr/>
        </p:nvSpPr>
        <p:spPr bwMode="auto">
          <a:xfrm flipH="1">
            <a:off x="6277769" y="4971098"/>
            <a:ext cx="121364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6" name="Line 32"/>
          <p:cNvSpPr>
            <a:spLocks noChangeShapeType="1"/>
          </p:cNvSpPr>
          <p:nvPr/>
        </p:nvSpPr>
        <p:spPr bwMode="auto">
          <a:xfrm flipH="1">
            <a:off x="5809774" y="3274484"/>
            <a:ext cx="5238" cy="117485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7" name="Line 33"/>
          <p:cNvSpPr>
            <a:spLocks noChangeShapeType="1"/>
          </p:cNvSpPr>
          <p:nvPr/>
        </p:nvSpPr>
        <p:spPr bwMode="auto">
          <a:xfrm flipV="1">
            <a:off x="5921534" y="3227705"/>
            <a:ext cx="5238" cy="121084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8" name="Line 34"/>
          <p:cNvSpPr>
            <a:spLocks noChangeShapeType="1"/>
          </p:cNvSpPr>
          <p:nvPr/>
        </p:nvSpPr>
        <p:spPr bwMode="auto">
          <a:xfrm>
            <a:off x="6124099" y="3195331"/>
            <a:ext cx="1424940" cy="14573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39" name="Line 35"/>
          <p:cNvSpPr>
            <a:spLocks noChangeShapeType="1"/>
          </p:cNvSpPr>
          <p:nvPr/>
        </p:nvSpPr>
        <p:spPr bwMode="auto">
          <a:xfrm flipH="1" flipV="1">
            <a:off x="6218399" y="3141345"/>
            <a:ext cx="1403985" cy="144653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40" name="Line 36"/>
          <p:cNvSpPr>
            <a:spLocks noChangeShapeType="1"/>
          </p:cNvSpPr>
          <p:nvPr/>
        </p:nvSpPr>
        <p:spPr bwMode="auto">
          <a:xfrm flipV="1">
            <a:off x="6145060" y="3098176"/>
            <a:ext cx="1435418" cy="147891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41" name="Line 37"/>
          <p:cNvSpPr>
            <a:spLocks noChangeShapeType="1"/>
          </p:cNvSpPr>
          <p:nvPr/>
        </p:nvSpPr>
        <p:spPr bwMode="auto">
          <a:xfrm flipH="1">
            <a:off x="6228885" y="3173741"/>
            <a:ext cx="1414463" cy="14573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42" name="Text Box 38"/>
          <p:cNvSpPr txBox="1">
            <a:spLocks noChangeArrowheads="1"/>
          </p:cNvSpPr>
          <p:nvPr/>
        </p:nvSpPr>
        <p:spPr bwMode="auto">
          <a:xfrm>
            <a:off x="5703255" y="2605196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1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43" name="Text Box 39"/>
          <p:cNvSpPr txBox="1">
            <a:spLocks noChangeArrowheads="1"/>
          </p:cNvSpPr>
          <p:nvPr/>
        </p:nvSpPr>
        <p:spPr bwMode="auto">
          <a:xfrm>
            <a:off x="7737634" y="2612393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2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44" name="Text Box 40"/>
          <p:cNvSpPr txBox="1">
            <a:spLocks noChangeArrowheads="1"/>
          </p:cNvSpPr>
          <p:nvPr/>
        </p:nvSpPr>
        <p:spPr bwMode="auto">
          <a:xfrm>
            <a:off x="5717225" y="4611270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3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45" name="Text Box 41"/>
          <p:cNvSpPr txBox="1">
            <a:spLocks noChangeArrowheads="1"/>
          </p:cNvSpPr>
          <p:nvPr/>
        </p:nvSpPr>
        <p:spPr bwMode="auto">
          <a:xfrm>
            <a:off x="7690486" y="4652648"/>
            <a:ext cx="38400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4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46" name="Oval 42"/>
          <p:cNvSpPr>
            <a:spLocks noChangeArrowheads="1"/>
          </p:cNvSpPr>
          <p:nvPr/>
        </p:nvSpPr>
        <p:spPr bwMode="auto">
          <a:xfrm>
            <a:off x="8217863" y="2038467"/>
            <a:ext cx="590233" cy="59192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47" name="Text Box 43"/>
          <p:cNvSpPr txBox="1">
            <a:spLocks noChangeArrowheads="1"/>
          </p:cNvSpPr>
          <p:nvPr/>
        </p:nvSpPr>
        <p:spPr bwMode="auto">
          <a:xfrm>
            <a:off x="8289457" y="2076240"/>
            <a:ext cx="443339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2’</a:t>
            </a:r>
            <a:endParaRPr lang="ru-RU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33548" name="Line 44"/>
          <p:cNvSpPr>
            <a:spLocks noChangeShapeType="1"/>
          </p:cNvSpPr>
          <p:nvPr/>
        </p:nvSpPr>
        <p:spPr bwMode="auto">
          <a:xfrm flipV="1">
            <a:off x="8046721" y="2702348"/>
            <a:ext cx="462757" cy="179197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49" name="Text Box 45"/>
          <p:cNvSpPr txBox="1">
            <a:spLocks noChangeArrowheads="1"/>
          </p:cNvSpPr>
          <p:nvPr/>
        </p:nvSpPr>
        <p:spPr bwMode="auto">
          <a:xfrm>
            <a:off x="4255612" y="6887216"/>
            <a:ext cx="5802788" cy="4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often fails in the presence of paralogs</a:t>
            </a:r>
            <a:endParaRPr lang="ru-RU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3550" name="Line 46"/>
          <p:cNvSpPr>
            <a:spLocks noChangeShapeType="1"/>
          </p:cNvSpPr>
          <p:nvPr/>
        </p:nvSpPr>
        <p:spPr bwMode="auto">
          <a:xfrm>
            <a:off x="2427287" y="5201402"/>
            <a:ext cx="15717" cy="822219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51" name="Text Box 47"/>
          <p:cNvSpPr txBox="1">
            <a:spLocks noChangeArrowheads="1"/>
          </p:cNvSpPr>
          <p:nvPr/>
        </p:nvSpPr>
        <p:spPr bwMode="auto">
          <a:xfrm>
            <a:off x="1302709" y="6230520"/>
            <a:ext cx="2112559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Arial" charset="0"/>
              </a:rPr>
              <a:t>1 gene family</a:t>
            </a:r>
            <a:endParaRPr lang="ru-RU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33552" name="Rectangle 48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smtClean="0">
                <a:solidFill>
                  <a:srgbClr val="FFFFFF"/>
                </a:solidFill>
                <a:latin typeface="Arial" charset="0"/>
              </a:rPr>
              <a:t>Strict Reciprocal 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BLAST Hit Method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3554" name="Line 50"/>
          <p:cNvSpPr>
            <a:spLocks noChangeShapeType="1"/>
          </p:cNvSpPr>
          <p:nvPr/>
        </p:nvSpPr>
        <p:spPr bwMode="auto">
          <a:xfrm>
            <a:off x="6953567" y="5258975"/>
            <a:ext cx="15717" cy="82221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3555" name="Text Box 51"/>
          <p:cNvSpPr txBox="1">
            <a:spLocks noChangeArrowheads="1"/>
          </p:cNvSpPr>
          <p:nvPr/>
        </p:nvSpPr>
        <p:spPr bwMode="auto">
          <a:xfrm>
            <a:off x="5956461" y="6156751"/>
            <a:ext cx="2112559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</a:rPr>
              <a:t>0 gene family</a:t>
            </a:r>
            <a:endParaRPr lang="ru-RU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88" name="Rectangle 64"/>
          <p:cNvSpPr>
            <a:spLocks noChangeArrowheads="1"/>
          </p:cNvSpPr>
          <p:nvPr/>
        </p:nvSpPr>
        <p:spPr bwMode="auto">
          <a:xfrm>
            <a:off x="7018179" y="3959966"/>
            <a:ext cx="829468" cy="37422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990033"/>
                </a:solidFill>
                <a:latin typeface="Times New Roman" charset="0"/>
              </a:rPr>
              <a:t>ATP-F</a:t>
            </a:r>
            <a:endParaRPr lang="ru-RU" sz="1300" b="1" dirty="0">
              <a:solidFill>
                <a:srgbClr val="990033"/>
              </a:solidFill>
              <a:latin typeface="Times New Roman" charset="0"/>
            </a:endParaRPr>
          </a:p>
        </p:txBody>
      </p:sp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2277120" y="1173063"/>
            <a:ext cx="6122727" cy="4875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Arial" charset="0"/>
              </a:rPr>
              <a:t>Case of 2 bacteria and 2 archaea species</a:t>
            </a:r>
            <a:endParaRPr lang="ru-RU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115253" y="2279546"/>
            <a:ext cx="4859814" cy="488314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charset="0"/>
              </a:rPr>
              <a:t>ATP-A (catalytic subunit)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5109533" y="2173397"/>
            <a:ext cx="4756785" cy="488314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charset="0"/>
              </a:rPr>
              <a:t>ATP-B (non-catalytic subunit)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3035" name="Text Box 11"/>
          <p:cNvSpPr txBox="1">
            <a:spLocks noChangeArrowheads="1"/>
          </p:cNvSpPr>
          <p:nvPr/>
        </p:nvSpPr>
        <p:spPr bwMode="auto">
          <a:xfrm>
            <a:off x="632143" y="3215122"/>
            <a:ext cx="1411131" cy="31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Escherichia coli</a:t>
            </a:r>
            <a:endParaRPr lang="ru-RU" sz="13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36" name="Text Box 12"/>
          <p:cNvSpPr txBox="1">
            <a:spLocks noChangeArrowheads="1"/>
          </p:cNvSpPr>
          <p:nvPr/>
        </p:nvSpPr>
        <p:spPr bwMode="auto">
          <a:xfrm>
            <a:off x="3108334" y="5863488"/>
            <a:ext cx="1376696" cy="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Bacillus </a:t>
            </a:r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subtilis</a:t>
            </a:r>
            <a:endParaRPr lang="ru-RU" sz="130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37" name="Text Box 13"/>
          <p:cNvSpPr txBox="1">
            <a:spLocks noChangeArrowheads="1"/>
          </p:cNvSpPr>
          <p:nvPr/>
        </p:nvSpPr>
        <p:spPr bwMode="auto">
          <a:xfrm>
            <a:off x="3632206" y="3612728"/>
            <a:ext cx="1432539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Methanosarcina</a:t>
            </a:r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mazei</a:t>
            </a:r>
            <a:endParaRPr lang="ru-RU" sz="13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38" name="Text Box 14"/>
          <p:cNvSpPr txBox="1">
            <a:spLocks noChangeArrowheads="1"/>
          </p:cNvSpPr>
          <p:nvPr/>
        </p:nvSpPr>
        <p:spPr bwMode="auto">
          <a:xfrm>
            <a:off x="207807" y="5271561"/>
            <a:ext cx="1089508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Sulfolobus</a:t>
            </a:r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solfataricus</a:t>
            </a:r>
            <a:endParaRPr lang="ru-RU" sz="130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2163604" y="3195321"/>
            <a:ext cx="829468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42" name="Rectangle 18"/>
          <p:cNvSpPr>
            <a:spLocks noChangeArrowheads="1"/>
          </p:cNvSpPr>
          <p:nvPr/>
        </p:nvSpPr>
        <p:spPr bwMode="auto">
          <a:xfrm>
            <a:off x="2168853" y="3627121"/>
            <a:ext cx="829469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447051" y="4289213"/>
            <a:ext cx="829469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452279" y="4721013"/>
            <a:ext cx="829468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2235211" y="5357918"/>
            <a:ext cx="829469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46" name="Rectangle 22"/>
          <p:cNvSpPr>
            <a:spLocks noChangeArrowheads="1"/>
          </p:cNvSpPr>
          <p:nvPr/>
        </p:nvSpPr>
        <p:spPr bwMode="auto">
          <a:xfrm>
            <a:off x="2240439" y="5789718"/>
            <a:ext cx="829468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47" name="Rectangle 23"/>
          <p:cNvSpPr>
            <a:spLocks noChangeArrowheads="1"/>
          </p:cNvSpPr>
          <p:nvPr/>
        </p:nvSpPr>
        <p:spPr bwMode="auto">
          <a:xfrm>
            <a:off x="3944779" y="4255033"/>
            <a:ext cx="829468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48" name="Rectangle 24"/>
          <p:cNvSpPr>
            <a:spLocks noChangeArrowheads="1"/>
          </p:cNvSpPr>
          <p:nvPr/>
        </p:nvSpPr>
        <p:spPr bwMode="auto">
          <a:xfrm>
            <a:off x="3950028" y="4686833"/>
            <a:ext cx="829469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49" name="Line 25"/>
          <p:cNvSpPr>
            <a:spLocks noChangeShapeType="1"/>
          </p:cNvSpPr>
          <p:nvPr/>
        </p:nvSpPr>
        <p:spPr bwMode="auto">
          <a:xfrm flipV="1">
            <a:off x="1260796" y="3355449"/>
            <a:ext cx="862648" cy="1119082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>
            <a:off x="1325415" y="3502978"/>
            <a:ext cx="813753" cy="13817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>
            <a:off x="3033237" y="3371638"/>
            <a:ext cx="862648" cy="98774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2" name="Line 28"/>
          <p:cNvSpPr>
            <a:spLocks noChangeShapeType="1"/>
          </p:cNvSpPr>
          <p:nvPr/>
        </p:nvSpPr>
        <p:spPr bwMode="auto">
          <a:xfrm flipH="1" flipV="1">
            <a:off x="3064669" y="3537162"/>
            <a:ext cx="831215" cy="95355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3" name="Line 29"/>
          <p:cNvSpPr>
            <a:spLocks noChangeShapeType="1"/>
          </p:cNvSpPr>
          <p:nvPr/>
        </p:nvSpPr>
        <p:spPr bwMode="auto">
          <a:xfrm flipH="1">
            <a:off x="3129281" y="4573482"/>
            <a:ext cx="798037" cy="100213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4" name="Line 30"/>
          <p:cNvSpPr>
            <a:spLocks noChangeShapeType="1"/>
          </p:cNvSpPr>
          <p:nvPr/>
        </p:nvSpPr>
        <p:spPr bwMode="auto">
          <a:xfrm flipV="1">
            <a:off x="3082132" y="4474528"/>
            <a:ext cx="798036" cy="96975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5" name="Line 31"/>
          <p:cNvSpPr>
            <a:spLocks noChangeShapeType="1"/>
          </p:cNvSpPr>
          <p:nvPr/>
        </p:nvSpPr>
        <p:spPr bwMode="auto">
          <a:xfrm>
            <a:off x="1276509" y="4490725"/>
            <a:ext cx="927258" cy="102012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6" name="Line 32"/>
          <p:cNvSpPr>
            <a:spLocks noChangeShapeType="1"/>
          </p:cNvSpPr>
          <p:nvPr/>
        </p:nvSpPr>
        <p:spPr bwMode="auto">
          <a:xfrm flipH="1" flipV="1">
            <a:off x="1341131" y="4967502"/>
            <a:ext cx="829469" cy="67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7" name="Line 33"/>
          <p:cNvSpPr>
            <a:spLocks noChangeShapeType="1"/>
          </p:cNvSpPr>
          <p:nvPr/>
        </p:nvSpPr>
        <p:spPr bwMode="auto">
          <a:xfrm flipV="1">
            <a:off x="1346364" y="4490725"/>
            <a:ext cx="2432526" cy="539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59" name="Line 35"/>
          <p:cNvSpPr>
            <a:spLocks noChangeShapeType="1"/>
          </p:cNvSpPr>
          <p:nvPr/>
        </p:nvSpPr>
        <p:spPr bwMode="auto">
          <a:xfrm flipH="1">
            <a:off x="1403985" y="4577080"/>
            <a:ext cx="231552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60" name="Line 36"/>
          <p:cNvSpPr>
            <a:spLocks noChangeShapeType="1"/>
          </p:cNvSpPr>
          <p:nvPr/>
        </p:nvSpPr>
        <p:spPr bwMode="auto">
          <a:xfrm>
            <a:off x="2537302" y="3585740"/>
            <a:ext cx="0" cy="1727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61" name="Line 37"/>
          <p:cNvSpPr>
            <a:spLocks noChangeShapeType="1"/>
          </p:cNvSpPr>
          <p:nvPr/>
        </p:nvSpPr>
        <p:spPr bwMode="auto">
          <a:xfrm flipV="1">
            <a:off x="2617629" y="3601932"/>
            <a:ext cx="0" cy="166243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63" name="Text Box 39"/>
          <p:cNvSpPr txBox="1">
            <a:spLocks noChangeArrowheads="1"/>
          </p:cNvSpPr>
          <p:nvPr/>
        </p:nvSpPr>
        <p:spPr bwMode="auto">
          <a:xfrm>
            <a:off x="5458778" y="3209724"/>
            <a:ext cx="1411131" cy="31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Escherichia coli</a:t>
            </a:r>
            <a:endParaRPr lang="ru-RU" sz="13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64" name="Text Box 40"/>
          <p:cNvSpPr txBox="1">
            <a:spLocks noChangeArrowheads="1"/>
          </p:cNvSpPr>
          <p:nvPr/>
        </p:nvSpPr>
        <p:spPr bwMode="auto">
          <a:xfrm>
            <a:off x="7982115" y="6235916"/>
            <a:ext cx="1376696" cy="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Bacillus </a:t>
            </a:r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subtilis</a:t>
            </a:r>
            <a:endParaRPr lang="ru-RU" sz="130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65" name="Text Box 41"/>
          <p:cNvSpPr txBox="1">
            <a:spLocks noChangeArrowheads="1"/>
          </p:cNvSpPr>
          <p:nvPr/>
        </p:nvSpPr>
        <p:spPr bwMode="auto">
          <a:xfrm>
            <a:off x="8415187" y="3654112"/>
            <a:ext cx="1432539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Methanosarcina</a:t>
            </a:r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mazei</a:t>
            </a:r>
            <a:endParaRPr lang="ru-RU" sz="13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66" name="Text Box 42"/>
          <p:cNvSpPr txBox="1">
            <a:spLocks noChangeArrowheads="1"/>
          </p:cNvSpPr>
          <p:nvPr/>
        </p:nvSpPr>
        <p:spPr bwMode="auto">
          <a:xfrm>
            <a:off x="5177637" y="5169010"/>
            <a:ext cx="1089508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Sulfolobus</a:t>
            </a:r>
            <a:r>
              <a:rPr lang="en-US" sz="1300" i="1" dirty="0">
                <a:solidFill>
                  <a:srgbClr val="00808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8080"/>
                </a:solidFill>
                <a:latin typeface="Arial" charset="0"/>
              </a:rPr>
              <a:t>solfataricus</a:t>
            </a:r>
            <a:endParaRPr lang="ru-RU" sz="130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13067" name="Rectangle 43"/>
          <p:cNvSpPr>
            <a:spLocks noChangeArrowheads="1"/>
          </p:cNvSpPr>
          <p:nvPr/>
        </p:nvSpPr>
        <p:spPr bwMode="auto">
          <a:xfrm>
            <a:off x="6990239" y="3108961"/>
            <a:ext cx="829468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68" name="Rectangle 44"/>
          <p:cNvSpPr>
            <a:spLocks noChangeArrowheads="1"/>
          </p:cNvSpPr>
          <p:nvPr/>
        </p:nvSpPr>
        <p:spPr bwMode="auto">
          <a:xfrm>
            <a:off x="6995488" y="3540761"/>
            <a:ext cx="829469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69" name="Rectangle 45"/>
          <p:cNvSpPr>
            <a:spLocks noChangeArrowheads="1"/>
          </p:cNvSpPr>
          <p:nvPr/>
        </p:nvSpPr>
        <p:spPr bwMode="auto">
          <a:xfrm>
            <a:off x="5273686" y="4283816"/>
            <a:ext cx="829469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70" name="Rectangle 46"/>
          <p:cNvSpPr>
            <a:spLocks noChangeArrowheads="1"/>
          </p:cNvSpPr>
          <p:nvPr/>
        </p:nvSpPr>
        <p:spPr bwMode="auto">
          <a:xfrm>
            <a:off x="5278914" y="4715616"/>
            <a:ext cx="829468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71" name="Rectangle 47"/>
          <p:cNvSpPr>
            <a:spLocks noChangeArrowheads="1"/>
          </p:cNvSpPr>
          <p:nvPr/>
        </p:nvSpPr>
        <p:spPr bwMode="auto">
          <a:xfrm>
            <a:off x="7061846" y="5352521"/>
            <a:ext cx="829469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72" name="Rectangle 48"/>
          <p:cNvSpPr>
            <a:spLocks noChangeArrowheads="1"/>
          </p:cNvSpPr>
          <p:nvPr/>
        </p:nvSpPr>
        <p:spPr bwMode="auto">
          <a:xfrm>
            <a:off x="7067074" y="5784321"/>
            <a:ext cx="829468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73" name="Rectangle 49"/>
          <p:cNvSpPr>
            <a:spLocks noChangeArrowheads="1"/>
          </p:cNvSpPr>
          <p:nvPr/>
        </p:nvSpPr>
        <p:spPr bwMode="auto">
          <a:xfrm>
            <a:off x="8771414" y="4249636"/>
            <a:ext cx="829468" cy="374227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3399"/>
                </a:solidFill>
                <a:latin typeface="Times New Roman" charset="0"/>
              </a:rPr>
              <a:t>ATP-A</a:t>
            </a:r>
            <a:endParaRPr lang="ru-RU" sz="1300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513074" name="Rectangle 50"/>
          <p:cNvSpPr>
            <a:spLocks noChangeArrowheads="1"/>
          </p:cNvSpPr>
          <p:nvPr/>
        </p:nvSpPr>
        <p:spPr bwMode="auto">
          <a:xfrm>
            <a:off x="8776663" y="4681436"/>
            <a:ext cx="829469" cy="37422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006600"/>
                </a:solidFill>
                <a:latin typeface="Times New Roman" charset="0"/>
              </a:rPr>
              <a:t>ATP-B</a:t>
            </a:r>
            <a:endParaRPr lang="ru-RU" sz="1300" b="1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513083" name="Line 59"/>
          <p:cNvSpPr>
            <a:spLocks noChangeShapeType="1"/>
          </p:cNvSpPr>
          <p:nvPr/>
        </p:nvSpPr>
        <p:spPr bwMode="auto">
          <a:xfrm flipV="1">
            <a:off x="6172994" y="4792985"/>
            <a:ext cx="2528570" cy="539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84" name="Line 60"/>
          <p:cNvSpPr>
            <a:spLocks noChangeShapeType="1"/>
          </p:cNvSpPr>
          <p:nvPr/>
        </p:nvSpPr>
        <p:spPr bwMode="auto">
          <a:xfrm flipH="1">
            <a:off x="6230620" y="4879340"/>
            <a:ext cx="2411572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85" name="Line 61"/>
          <p:cNvSpPr>
            <a:spLocks noChangeShapeType="1"/>
          </p:cNvSpPr>
          <p:nvPr/>
        </p:nvSpPr>
        <p:spPr bwMode="auto">
          <a:xfrm>
            <a:off x="7363937" y="3886211"/>
            <a:ext cx="0" cy="182615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86" name="Line 62"/>
          <p:cNvSpPr>
            <a:spLocks noChangeShapeType="1"/>
          </p:cNvSpPr>
          <p:nvPr/>
        </p:nvSpPr>
        <p:spPr bwMode="auto">
          <a:xfrm flipH="1" flipV="1">
            <a:off x="7428547" y="3904202"/>
            <a:ext cx="15717" cy="175958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87" name="Rectangle 63"/>
          <p:cNvSpPr>
            <a:spLocks noChangeArrowheads="1"/>
          </p:cNvSpPr>
          <p:nvPr/>
        </p:nvSpPr>
        <p:spPr bwMode="auto">
          <a:xfrm>
            <a:off x="7058353" y="6237711"/>
            <a:ext cx="829469" cy="37422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solidFill>
                  <a:srgbClr val="990033"/>
                </a:solidFill>
                <a:latin typeface="Times New Roman" charset="0"/>
              </a:rPr>
              <a:t>ATP-F</a:t>
            </a:r>
            <a:endParaRPr lang="ru-RU" sz="1300" b="1" dirty="0">
              <a:solidFill>
                <a:srgbClr val="990033"/>
              </a:solidFill>
              <a:latin typeface="Times New Roman" charset="0"/>
            </a:endParaRPr>
          </a:p>
        </p:txBody>
      </p:sp>
      <p:sp>
        <p:nvSpPr>
          <p:cNvPr id="513089" name="Line 65"/>
          <p:cNvSpPr>
            <a:spLocks noChangeShapeType="1"/>
          </p:cNvSpPr>
          <p:nvPr/>
        </p:nvSpPr>
        <p:spPr bwMode="auto">
          <a:xfrm flipH="1">
            <a:off x="6162517" y="3783648"/>
            <a:ext cx="798036" cy="103632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0" name="Line 66"/>
          <p:cNvSpPr>
            <a:spLocks noChangeShapeType="1"/>
          </p:cNvSpPr>
          <p:nvPr/>
        </p:nvSpPr>
        <p:spPr bwMode="auto">
          <a:xfrm flipV="1">
            <a:off x="6146811" y="3306870"/>
            <a:ext cx="829469" cy="1430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1" name="Line 67"/>
          <p:cNvSpPr>
            <a:spLocks noChangeShapeType="1"/>
          </p:cNvSpPr>
          <p:nvPr/>
        </p:nvSpPr>
        <p:spPr bwMode="auto">
          <a:xfrm>
            <a:off x="7870360" y="3767466"/>
            <a:ext cx="813753" cy="969751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2" name="Line 68"/>
          <p:cNvSpPr>
            <a:spLocks noChangeShapeType="1"/>
          </p:cNvSpPr>
          <p:nvPr/>
        </p:nvSpPr>
        <p:spPr bwMode="auto">
          <a:xfrm flipH="1" flipV="1">
            <a:off x="7854633" y="4145284"/>
            <a:ext cx="782320" cy="6081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3" name="Line 69"/>
          <p:cNvSpPr>
            <a:spLocks noChangeShapeType="1"/>
          </p:cNvSpPr>
          <p:nvPr/>
        </p:nvSpPr>
        <p:spPr bwMode="auto">
          <a:xfrm>
            <a:off x="6162517" y="4902741"/>
            <a:ext cx="862648" cy="59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4" name="Line 70"/>
          <p:cNvSpPr>
            <a:spLocks noChangeShapeType="1"/>
          </p:cNvSpPr>
          <p:nvPr/>
        </p:nvSpPr>
        <p:spPr bwMode="auto">
          <a:xfrm flipH="1" flipV="1">
            <a:off x="6162527" y="4967502"/>
            <a:ext cx="846931" cy="1020127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5" name="Line 71"/>
          <p:cNvSpPr>
            <a:spLocks noChangeShapeType="1"/>
          </p:cNvSpPr>
          <p:nvPr/>
        </p:nvSpPr>
        <p:spPr bwMode="auto">
          <a:xfrm flipV="1">
            <a:off x="7919244" y="4884738"/>
            <a:ext cx="766603" cy="107050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6" name="Line 72"/>
          <p:cNvSpPr>
            <a:spLocks noChangeShapeType="1"/>
          </p:cNvSpPr>
          <p:nvPr/>
        </p:nvSpPr>
        <p:spPr bwMode="auto">
          <a:xfrm flipH="1">
            <a:off x="7934960" y="4983692"/>
            <a:ext cx="782320" cy="144833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099" name="Text Box 75"/>
          <p:cNvSpPr txBox="1">
            <a:spLocks noChangeArrowheads="1"/>
          </p:cNvSpPr>
          <p:nvPr/>
        </p:nvSpPr>
        <p:spPr bwMode="auto">
          <a:xfrm>
            <a:off x="595472" y="6626333"/>
            <a:ext cx="8731250" cy="8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FF3300"/>
              </a:solidFill>
              <a:latin typeface="Arial" charset="0"/>
            </a:endParaRPr>
          </a:p>
          <a:p>
            <a:pPr algn="ctr"/>
            <a:r>
              <a:rPr lang="en-US">
                <a:solidFill>
                  <a:srgbClr val="FF3300"/>
                </a:solidFill>
                <a:latin typeface="Arial" charset="0"/>
              </a:rPr>
              <a:t>Neither ATP-A nor ATB-B is selected by RBH method</a:t>
            </a:r>
            <a:endParaRPr lang="ru-RU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3100" name="Rectangle 76"/>
          <p:cNvSpPr>
            <a:spLocks noChangeArrowheads="1"/>
          </p:cNvSpPr>
          <p:nvPr/>
        </p:nvSpPr>
        <p:spPr bwMode="auto">
          <a:xfrm>
            <a:off x="113507" y="2270548"/>
            <a:ext cx="4852828" cy="4145280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101" name="Rectangle 77"/>
          <p:cNvSpPr>
            <a:spLocks noChangeArrowheads="1"/>
          </p:cNvSpPr>
          <p:nvPr/>
        </p:nvSpPr>
        <p:spPr bwMode="auto">
          <a:xfrm>
            <a:off x="5109533" y="2164409"/>
            <a:ext cx="4756785" cy="4557289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3102" name="Rectangle 78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Arial" charset="0"/>
              </a:rPr>
              <a:t>Families of ATP-synthases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90" name="Oval 38"/>
          <p:cNvSpPr>
            <a:spLocks noChangeArrowheads="1"/>
          </p:cNvSpPr>
          <p:nvPr/>
        </p:nvSpPr>
        <p:spPr bwMode="auto">
          <a:xfrm>
            <a:off x="1819593" y="4062518"/>
            <a:ext cx="2778284" cy="131699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89" name="Oval 37"/>
          <p:cNvSpPr>
            <a:spLocks noChangeArrowheads="1"/>
          </p:cNvSpPr>
          <p:nvPr/>
        </p:nvSpPr>
        <p:spPr bwMode="auto">
          <a:xfrm rot="-1480151">
            <a:off x="3831272" y="4445742"/>
            <a:ext cx="4094957" cy="2114020"/>
          </a:xfrm>
          <a:prstGeom prst="ellipse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88" name="Oval 36"/>
          <p:cNvSpPr>
            <a:spLocks noChangeArrowheads="1"/>
          </p:cNvSpPr>
          <p:nvPr/>
        </p:nvSpPr>
        <p:spPr bwMode="auto">
          <a:xfrm>
            <a:off x="3066416" y="2369514"/>
            <a:ext cx="4486117" cy="1923309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901383"/>
          </a:xfrm>
          <a:solidFill>
            <a:srgbClr val="009999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Families of ATP-synthases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>
            <a:off x="4246891" y="3339253"/>
            <a:ext cx="158909" cy="1619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4501832" y="3470594"/>
            <a:ext cx="127477" cy="503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 flipH="1">
            <a:off x="4629309" y="3108960"/>
            <a:ext cx="48895" cy="4282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2" name="Line 10"/>
          <p:cNvSpPr>
            <a:spLocks noChangeShapeType="1"/>
          </p:cNvSpPr>
          <p:nvPr/>
        </p:nvSpPr>
        <p:spPr bwMode="auto">
          <a:xfrm>
            <a:off x="4613596" y="3502978"/>
            <a:ext cx="527368" cy="6261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3" name="Line 11"/>
          <p:cNvSpPr>
            <a:spLocks noChangeShapeType="1"/>
          </p:cNvSpPr>
          <p:nvPr/>
        </p:nvSpPr>
        <p:spPr bwMode="auto">
          <a:xfrm flipV="1">
            <a:off x="5125244" y="3733271"/>
            <a:ext cx="431323" cy="3796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4" name="Line 12"/>
          <p:cNvSpPr>
            <a:spLocks noChangeShapeType="1"/>
          </p:cNvSpPr>
          <p:nvPr/>
        </p:nvSpPr>
        <p:spPr bwMode="auto">
          <a:xfrm flipH="1">
            <a:off x="5540862" y="3520970"/>
            <a:ext cx="31433" cy="214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5" name="Line 13"/>
          <p:cNvSpPr>
            <a:spLocks noChangeShapeType="1"/>
          </p:cNvSpPr>
          <p:nvPr/>
        </p:nvSpPr>
        <p:spPr bwMode="auto">
          <a:xfrm flipH="1">
            <a:off x="5523389" y="3700886"/>
            <a:ext cx="223520" cy="503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6" name="Line 14"/>
          <p:cNvSpPr>
            <a:spLocks noChangeShapeType="1"/>
          </p:cNvSpPr>
          <p:nvPr/>
        </p:nvSpPr>
        <p:spPr bwMode="auto">
          <a:xfrm flipH="1">
            <a:off x="4964589" y="4145280"/>
            <a:ext cx="144938" cy="4120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68" name="Line 16"/>
          <p:cNvSpPr>
            <a:spLocks noChangeShapeType="1"/>
          </p:cNvSpPr>
          <p:nvPr/>
        </p:nvSpPr>
        <p:spPr bwMode="auto">
          <a:xfrm flipH="1">
            <a:off x="4470411" y="4539309"/>
            <a:ext cx="494189" cy="66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0" name="Line 18"/>
          <p:cNvSpPr>
            <a:spLocks noChangeShapeType="1"/>
          </p:cNvSpPr>
          <p:nvPr/>
        </p:nvSpPr>
        <p:spPr bwMode="auto">
          <a:xfrm flipH="1" flipV="1">
            <a:off x="4182269" y="4442143"/>
            <a:ext cx="272415" cy="1475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1" name="Line 19"/>
          <p:cNvSpPr>
            <a:spLocks noChangeShapeType="1"/>
          </p:cNvSpPr>
          <p:nvPr/>
        </p:nvSpPr>
        <p:spPr bwMode="auto">
          <a:xfrm>
            <a:off x="4966345" y="4539298"/>
            <a:ext cx="143193" cy="165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2" name="Line 20"/>
          <p:cNvSpPr>
            <a:spLocks noChangeShapeType="1"/>
          </p:cNvSpPr>
          <p:nvPr/>
        </p:nvSpPr>
        <p:spPr bwMode="auto">
          <a:xfrm flipH="1">
            <a:off x="5060643" y="4704832"/>
            <a:ext cx="33179" cy="6584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3" name="Line 21"/>
          <p:cNvSpPr>
            <a:spLocks noChangeShapeType="1"/>
          </p:cNvSpPr>
          <p:nvPr/>
        </p:nvSpPr>
        <p:spPr bwMode="auto">
          <a:xfrm>
            <a:off x="5076360" y="4704832"/>
            <a:ext cx="911543" cy="2464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4" name="Line 22"/>
          <p:cNvSpPr>
            <a:spLocks noChangeShapeType="1"/>
          </p:cNvSpPr>
          <p:nvPr/>
        </p:nvSpPr>
        <p:spPr bwMode="auto">
          <a:xfrm>
            <a:off x="5076349" y="5345325"/>
            <a:ext cx="144938" cy="214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5" name="Line 23"/>
          <p:cNvSpPr>
            <a:spLocks noChangeShapeType="1"/>
          </p:cNvSpPr>
          <p:nvPr/>
        </p:nvSpPr>
        <p:spPr bwMode="auto">
          <a:xfrm flipH="1">
            <a:off x="4933167" y="5312941"/>
            <a:ext cx="143193" cy="165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6" name="Line 24"/>
          <p:cNvSpPr>
            <a:spLocks noChangeShapeType="1"/>
          </p:cNvSpPr>
          <p:nvPr/>
        </p:nvSpPr>
        <p:spPr bwMode="auto">
          <a:xfrm>
            <a:off x="5970429" y="4951307"/>
            <a:ext cx="96043" cy="2626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7" name="Line 25"/>
          <p:cNvSpPr>
            <a:spLocks noChangeShapeType="1"/>
          </p:cNvSpPr>
          <p:nvPr/>
        </p:nvSpPr>
        <p:spPr bwMode="auto">
          <a:xfrm flipV="1">
            <a:off x="5970429" y="4787584"/>
            <a:ext cx="256698" cy="1799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09978" name="Text Box 26"/>
          <p:cNvSpPr txBox="1">
            <a:spLocks noChangeArrowheads="1"/>
          </p:cNvSpPr>
          <p:nvPr/>
        </p:nvSpPr>
        <p:spPr bwMode="auto">
          <a:xfrm>
            <a:off x="4416269" y="2680758"/>
            <a:ext cx="817184" cy="3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ATP-A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79" name="Text Box 27"/>
          <p:cNvSpPr txBox="1">
            <a:spLocks noChangeArrowheads="1"/>
          </p:cNvSpPr>
          <p:nvPr/>
        </p:nvSpPr>
        <p:spPr bwMode="auto">
          <a:xfrm>
            <a:off x="5221292" y="3166533"/>
            <a:ext cx="817184" cy="3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ATP-A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0" name="Text Box 28"/>
          <p:cNvSpPr txBox="1">
            <a:spLocks noChangeArrowheads="1"/>
          </p:cNvSpPr>
          <p:nvPr/>
        </p:nvSpPr>
        <p:spPr bwMode="auto">
          <a:xfrm>
            <a:off x="3815559" y="3148544"/>
            <a:ext cx="817184" cy="3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ATP-A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1" name="Text Box 29"/>
          <p:cNvSpPr txBox="1">
            <a:spLocks noChangeArrowheads="1"/>
          </p:cNvSpPr>
          <p:nvPr/>
        </p:nvSpPr>
        <p:spPr bwMode="auto">
          <a:xfrm>
            <a:off x="5764374" y="3528165"/>
            <a:ext cx="817184" cy="3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ATP-A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2" name="Text Box 30"/>
          <p:cNvSpPr txBox="1">
            <a:spLocks noChangeArrowheads="1"/>
          </p:cNvSpPr>
          <p:nvPr/>
        </p:nvSpPr>
        <p:spPr bwMode="auto">
          <a:xfrm>
            <a:off x="3307401" y="4235239"/>
            <a:ext cx="794558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ATP-F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3" name="Text Box 31"/>
          <p:cNvSpPr txBox="1">
            <a:spLocks noChangeArrowheads="1"/>
          </p:cNvSpPr>
          <p:nvPr/>
        </p:nvSpPr>
        <p:spPr bwMode="auto">
          <a:xfrm>
            <a:off x="3497744" y="4893734"/>
            <a:ext cx="794558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ATP-F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4" name="Text Box 32"/>
          <p:cNvSpPr txBox="1">
            <a:spLocks noChangeArrowheads="1"/>
          </p:cNvSpPr>
          <p:nvPr/>
        </p:nvSpPr>
        <p:spPr bwMode="auto">
          <a:xfrm>
            <a:off x="4199732" y="5469467"/>
            <a:ext cx="817400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ATP-B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5" name="Text Box 33"/>
          <p:cNvSpPr txBox="1">
            <a:spLocks noChangeArrowheads="1"/>
          </p:cNvSpPr>
          <p:nvPr/>
        </p:nvSpPr>
        <p:spPr bwMode="auto">
          <a:xfrm>
            <a:off x="5030947" y="5616999"/>
            <a:ext cx="817400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ATP-B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6" name="Text Box 34"/>
          <p:cNvSpPr txBox="1">
            <a:spLocks noChangeArrowheads="1"/>
          </p:cNvSpPr>
          <p:nvPr/>
        </p:nvSpPr>
        <p:spPr bwMode="auto">
          <a:xfrm>
            <a:off x="6179981" y="4548294"/>
            <a:ext cx="817400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ATP-B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87" name="Text Box 35"/>
          <p:cNvSpPr txBox="1">
            <a:spLocks noChangeArrowheads="1"/>
          </p:cNvSpPr>
          <p:nvPr/>
        </p:nvSpPr>
        <p:spPr bwMode="auto">
          <a:xfrm>
            <a:off x="5956462" y="5188797"/>
            <a:ext cx="817400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ATP-B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91" name="Text Box 39"/>
          <p:cNvSpPr txBox="1">
            <a:spLocks noChangeArrowheads="1"/>
          </p:cNvSpPr>
          <p:nvPr/>
        </p:nvSpPr>
        <p:spPr bwMode="auto">
          <a:xfrm>
            <a:off x="5708493" y="3774655"/>
            <a:ext cx="1507013" cy="3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Escherichia coli</a:t>
            </a:r>
            <a:r>
              <a:rPr lang="en-US" sz="1300" i="1" dirty="0">
                <a:solidFill>
                  <a:srgbClr val="FFFFFF"/>
                </a:solidFill>
                <a:latin typeface="Arial" charset="0"/>
              </a:rPr>
              <a:t> </a:t>
            </a:r>
            <a:endParaRPr lang="ru-RU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9992" name="Text Box 40"/>
          <p:cNvSpPr txBox="1">
            <a:spLocks noChangeArrowheads="1"/>
          </p:cNvSpPr>
          <p:nvPr/>
        </p:nvSpPr>
        <p:spPr bwMode="auto">
          <a:xfrm>
            <a:off x="6260308" y="4852360"/>
            <a:ext cx="1507013" cy="3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Escherichia coli</a:t>
            </a:r>
            <a:r>
              <a:rPr lang="en-US" sz="1300" i="1" dirty="0">
                <a:solidFill>
                  <a:srgbClr val="FFFFFF"/>
                </a:solidFill>
                <a:latin typeface="Arial" charset="0"/>
              </a:rPr>
              <a:t> </a:t>
            </a:r>
            <a:endParaRPr lang="ru-RU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9993" name="Text Box 41"/>
          <p:cNvSpPr txBox="1">
            <a:spLocks noChangeArrowheads="1"/>
          </p:cNvSpPr>
          <p:nvPr/>
        </p:nvSpPr>
        <p:spPr bwMode="auto">
          <a:xfrm>
            <a:off x="5916304" y="5453278"/>
            <a:ext cx="1376696" cy="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Bacillus </a:t>
            </a:r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subtilis</a:t>
            </a:r>
            <a:endParaRPr lang="ru-RU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94" name="Text Box 42"/>
          <p:cNvSpPr txBox="1">
            <a:spLocks noChangeArrowheads="1"/>
          </p:cNvSpPr>
          <p:nvPr/>
        </p:nvSpPr>
        <p:spPr bwMode="auto">
          <a:xfrm>
            <a:off x="5191606" y="2977628"/>
            <a:ext cx="1376696" cy="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Bacillus </a:t>
            </a:r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subtilis</a:t>
            </a:r>
            <a:endParaRPr lang="ru-RU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95" name="Text Box 43"/>
          <p:cNvSpPr txBox="1">
            <a:spLocks noChangeArrowheads="1"/>
          </p:cNvSpPr>
          <p:nvPr/>
        </p:nvSpPr>
        <p:spPr bwMode="auto">
          <a:xfrm>
            <a:off x="2060584" y="4244238"/>
            <a:ext cx="1376696" cy="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Bacillus </a:t>
            </a:r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subtilis</a:t>
            </a:r>
            <a:endParaRPr lang="ru-RU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96" name="Text Box 44"/>
          <p:cNvSpPr txBox="1">
            <a:spLocks noChangeArrowheads="1"/>
          </p:cNvSpPr>
          <p:nvPr/>
        </p:nvSpPr>
        <p:spPr bwMode="auto">
          <a:xfrm>
            <a:off x="2076293" y="4801982"/>
            <a:ext cx="1507013" cy="3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Escherichia coli</a:t>
            </a:r>
            <a:r>
              <a:rPr lang="en-US" sz="1300" i="1" dirty="0">
                <a:solidFill>
                  <a:srgbClr val="FFFFFF"/>
                </a:solidFill>
                <a:latin typeface="Arial" charset="0"/>
              </a:rPr>
              <a:t> </a:t>
            </a:r>
            <a:endParaRPr lang="ru-RU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9997" name="Text Box 45"/>
          <p:cNvSpPr txBox="1">
            <a:spLocks noChangeArrowheads="1"/>
          </p:cNvSpPr>
          <p:nvPr/>
        </p:nvSpPr>
        <p:spPr bwMode="auto">
          <a:xfrm>
            <a:off x="5006507" y="5850892"/>
            <a:ext cx="1432539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Methanosarcina</a:t>
            </a:r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mazei</a:t>
            </a:r>
            <a:endParaRPr lang="ru-RU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9998" name="Text Box 46"/>
          <p:cNvSpPr txBox="1">
            <a:spLocks noChangeArrowheads="1"/>
          </p:cNvSpPr>
          <p:nvPr/>
        </p:nvSpPr>
        <p:spPr bwMode="auto">
          <a:xfrm>
            <a:off x="3113572" y="2930847"/>
            <a:ext cx="1432539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Methanosarcina</a:t>
            </a:r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mazei</a:t>
            </a:r>
            <a:endParaRPr lang="ru-RU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0000" name="Text Box 48"/>
          <p:cNvSpPr txBox="1">
            <a:spLocks noChangeArrowheads="1"/>
          </p:cNvSpPr>
          <p:nvPr/>
        </p:nvSpPr>
        <p:spPr bwMode="auto">
          <a:xfrm>
            <a:off x="4363885" y="2477460"/>
            <a:ext cx="1910398" cy="3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Sulfolobus</a:t>
            </a:r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solfataricus</a:t>
            </a:r>
            <a:endParaRPr lang="ru-RU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0001" name="Text Box 49"/>
          <p:cNvSpPr txBox="1">
            <a:spLocks noChangeArrowheads="1"/>
          </p:cNvSpPr>
          <p:nvPr/>
        </p:nvSpPr>
        <p:spPr bwMode="auto">
          <a:xfrm>
            <a:off x="3972725" y="5694367"/>
            <a:ext cx="1910398" cy="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Sulfolobus</a:t>
            </a:r>
            <a:r>
              <a:rPr lang="en-US" sz="1300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sz="1300" i="1" dirty="0" err="1">
                <a:solidFill>
                  <a:srgbClr val="000000"/>
                </a:solidFill>
                <a:latin typeface="Arial" charset="0"/>
              </a:rPr>
              <a:t>solfataricus</a:t>
            </a:r>
            <a:endParaRPr lang="ru-RU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0004" name="Line 52"/>
          <p:cNvSpPr>
            <a:spLocks noChangeShapeType="1"/>
          </p:cNvSpPr>
          <p:nvPr/>
        </p:nvSpPr>
        <p:spPr bwMode="auto">
          <a:xfrm flipH="1" flipV="1">
            <a:off x="2872584" y="2533227"/>
            <a:ext cx="384175" cy="262678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0005" name="Text Box 53"/>
          <p:cNvSpPr txBox="1">
            <a:spLocks noChangeArrowheads="1"/>
          </p:cNvSpPr>
          <p:nvPr/>
        </p:nvSpPr>
        <p:spPr bwMode="auto">
          <a:xfrm>
            <a:off x="192089" y="2097837"/>
            <a:ext cx="2501206" cy="487572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CC"/>
                </a:solidFill>
                <a:latin typeface="Arial" charset="0"/>
              </a:rPr>
              <a:t>Family</a:t>
            </a:r>
            <a:r>
              <a:rPr lang="en-US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US">
                <a:solidFill>
                  <a:srgbClr val="3333CC"/>
                </a:solidFill>
                <a:latin typeface="Arial" charset="0"/>
              </a:rPr>
              <a:t>of ATP-A</a:t>
            </a:r>
            <a:endParaRPr lang="ru-RU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10006" name="Text Box 54"/>
          <p:cNvSpPr txBox="1">
            <a:spLocks noChangeArrowheads="1"/>
          </p:cNvSpPr>
          <p:nvPr/>
        </p:nvSpPr>
        <p:spPr bwMode="auto">
          <a:xfrm>
            <a:off x="7187566" y="6660519"/>
            <a:ext cx="2497812" cy="487572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Family of ATP-B</a:t>
            </a:r>
            <a:endParaRPr lang="ru-RU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0007" name="Text Box 55"/>
          <p:cNvSpPr txBox="1">
            <a:spLocks noChangeArrowheads="1"/>
          </p:cNvSpPr>
          <p:nvPr/>
        </p:nvSpPr>
        <p:spPr bwMode="auto">
          <a:xfrm>
            <a:off x="619926" y="5865292"/>
            <a:ext cx="2479809" cy="487572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99"/>
                </a:solidFill>
                <a:latin typeface="Arial" charset="0"/>
              </a:rPr>
              <a:t>Family of ATP-F</a:t>
            </a:r>
            <a:endParaRPr lang="ru-RU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510008" name="Line 56"/>
          <p:cNvSpPr>
            <a:spLocks noChangeShapeType="1"/>
          </p:cNvSpPr>
          <p:nvPr/>
        </p:nvSpPr>
        <p:spPr bwMode="auto">
          <a:xfrm>
            <a:off x="7217252" y="6118977"/>
            <a:ext cx="382428" cy="412009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0009" name="Line 57"/>
          <p:cNvSpPr>
            <a:spLocks noChangeShapeType="1"/>
          </p:cNvSpPr>
          <p:nvPr/>
        </p:nvSpPr>
        <p:spPr bwMode="auto">
          <a:xfrm flipH="1">
            <a:off x="2058829" y="5312941"/>
            <a:ext cx="160655" cy="446193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0010" name="Text Box 58"/>
          <p:cNvSpPr txBox="1">
            <a:spLocks noChangeArrowheads="1"/>
          </p:cNvSpPr>
          <p:nvPr/>
        </p:nvSpPr>
        <p:spPr bwMode="auto">
          <a:xfrm>
            <a:off x="1933110" y="1180254"/>
            <a:ext cx="6513513" cy="656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9999"/>
                </a:solidFill>
                <a:latin typeface="Arial" charset="0"/>
              </a:rPr>
              <a:t>Phylogenetic Tree</a:t>
            </a:r>
            <a:endParaRPr lang="ru-RU" sz="3600" dirty="0">
              <a:solidFill>
                <a:srgbClr val="009999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6" name="Rectangle 26"/>
          <p:cNvSpPr>
            <a:spLocks noChangeArrowheads="1"/>
          </p:cNvSpPr>
          <p:nvPr/>
        </p:nvSpPr>
        <p:spPr bwMode="auto">
          <a:xfrm>
            <a:off x="3082132" y="1662430"/>
            <a:ext cx="1915636" cy="444214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2489" name="Text Box 9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32490" name="Picture 10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3563"/>
            <a:ext cx="1084422" cy="834813"/>
          </a:xfrm>
          <a:noFill/>
          <a:ln/>
        </p:spPr>
      </p:pic>
      <p:sp>
        <p:nvSpPr>
          <p:cNvPr id="532493" name="Text Box 13"/>
          <p:cNvSpPr txBox="1">
            <a:spLocks noChangeArrowheads="1"/>
          </p:cNvSpPr>
          <p:nvPr/>
        </p:nvSpPr>
        <p:spPr bwMode="auto">
          <a:xfrm>
            <a:off x="233999" y="2259756"/>
            <a:ext cx="1524582" cy="487572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genome i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3181671" y="1808166"/>
            <a:ext cx="1631658" cy="48757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genome 1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3157221" y="2441475"/>
            <a:ext cx="1631658" cy="48757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genome 2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3164206" y="3074779"/>
            <a:ext cx="1631658" cy="48757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genome 3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3188656" y="3724278"/>
            <a:ext cx="205706" cy="48757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                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499" name="Text Box 19"/>
          <p:cNvSpPr txBox="1">
            <a:spLocks noChangeArrowheads="1"/>
          </p:cNvSpPr>
          <p:nvPr/>
        </p:nvSpPr>
        <p:spPr bwMode="auto">
          <a:xfrm>
            <a:off x="3164206" y="4339593"/>
            <a:ext cx="205706" cy="487572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                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3179922" y="4949511"/>
            <a:ext cx="205706" cy="48757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                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171190" y="5550435"/>
            <a:ext cx="1684883" cy="487572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Arial" charset="0"/>
              </a:rPr>
              <a:t>genome N</a:t>
            </a:r>
            <a:endParaRPr lang="ru-RU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3" name="Text Box 23"/>
          <p:cNvSpPr txBox="1">
            <a:spLocks noChangeArrowheads="1"/>
          </p:cNvSpPr>
          <p:nvPr/>
        </p:nvSpPr>
        <p:spPr bwMode="auto">
          <a:xfrm>
            <a:off x="2615884" y="6297094"/>
            <a:ext cx="2963366" cy="4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latin typeface="Arial" charset="0"/>
              </a:rPr>
              <a:t>dataset of N genomes</a:t>
            </a:r>
            <a:endParaRPr lang="ru-RU" sz="220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04" name="Text Box 24"/>
          <p:cNvSpPr txBox="1">
            <a:spLocks noChangeArrowheads="1"/>
          </p:cNvSpPr>
          <p:nvPr/>
        </p:nvSpPr>
        <p:spPr bwMode="auto">
          <a:xfrm>
            <a:off x="6056002" y="6244911"/>
            <a:ext cx="1844871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99"/>
                </a:solidFill>
                <a:latin typeface="Arial" charset="0"/>
              </a:rPr>
              <a:t>superfamily</a:t>
            </a:r>
            <a:endParaRPr lang="ru-RU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05" name="Text Box 25"/>
          <p:cNvSpPr txBox="1">
            <a:spLocks noChangeArrowheads="1"/>
          </p:cNvSpPr>
          <p:nvPr/>
        </p:nvSpPr>
        <p:spPr bwMode="auto">
          <a:xfrm>
            <a:off x="8616001" y="6252110"/>
            <a:ext cx="758148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Arial" charset="0"/>
              </a:rPr>
              <a:t>tree</a:t>
            </a:r>
            <a:endParaRPr lang="ru-RU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07" name="Rectangle 27"/>
          <p:cNvSpPr>
            <a:spLocks noChangeArrowheads="1"/>
          </p:cNvSpPr>
          <p:nvPr/>
        </p:nvSpPr>
        <p:spPr bwMode="auto">
          <a:xfrm>
            <a:off x="6036787" y="1655233"/>
            <a:ext cx="1915636" cy="444214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>
            <a:off x="1922622" y="2515235"/>
            <a:ext cx="1035526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9" name="Line 29"/>
          <p:cNvSpPr>
            <a:spLocks noChangeShapeType="1"/>
          </p:cNvSpPr>
          <p:nvPr/>
        </p:nvSpPr>
        <p:spPr bwMode="auto">
          <a:xfrm>
            <a:off x="5069370" y="2459461"/>
            <a:ext cx="876618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0" name="Line 30"/>
          <p:cNvSpPr>
            <a:spLocks noChangeShapeType="1"/>
          </p:cNvSpPr>
          <p:nvPr/>
        </p:nvSpPr>
        <p:spPr bwMode="auto">
          <a:xfrm>
            <a:off x="6172994" y="1876531"/>
            <a:ext cx="1437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1" name="Line 31"/>
          <p:cNvSpPr>
            <a:spLocks noChangeShapeType="1"/>
          </p:cNvSpPr>
          <p:nvPr/>
        </p:nvSpPr>
        <p:spPr bwMode="auto">
          <a:xfrm>
            <a:off x="6172994" y="2058247"/>
            <a:ext cx="12625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2" name="Line 32"/>
          <p:cNvSpPr>
            <a:spLocks noChangeShapeType="1"/>
          </p:cNvSpPr>
          <p:nvPr/>
        </p:nvSpPr>
        <p:spPr bwMode="auto">
          <a:xfrm>
            <a:off x="6172999" y="1959293"/>
            <a:ext cx="102155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3" name="Line 33"/>
          <p:cNvSpPr>
            <a:spLocks noChangeShapeType="1"/>
          </p:cNvSpPr>
          <p:nvPr/>
        </p:nvSpPr>
        <p:spPr bwMode="auto">
          <a:xfrm>
            <a:off x="6157288" y="2468457"/>
            <a:ext cx="137255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4" name="Line 34"/>
          <p:cNvSpPr>
            <a:spLocks noChangeShapeType="1"/>
          </p:cNvSpPr>
          <p:nvPr/>
        </p:nvSpPr>
        <p:spPr bwMode="auto">
          <a:xfrm>
            <a:off x="6157277" y="2583603"/>
            <a:ext cx="1245077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5" name="Line 35"/>
          <p:cNvSpPr>
            <a:spLocks noChangeShapeType="1"/>
          </p:cNvSpPr>
          <p:nvPr/>
        </p:nvSpPr>
        <p:spPr bwMode="auto">
          <a:xfrm>
            <a:off x="6188710" y="2682558"/>
            <a:ext cx="11176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6" name="Line 36"/>
          <p:cNvSpPr>
            <a:spLocks noChangeShapeType="1"/>
          </p:cNvSpPr>
          <p:nvPr/>
        </p:nvSpPr>
        <p:spPr bwMode="auto">
          <a:xfrm>
            <a:off x="6125845" y="3110760"/>
            <a:ext cx="1452880" cy="1619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7" name="Line 37"/>
          <p:cNvSpPr>
            <a:spLocks noChangeShapeType="1"/>
          </p:cNvSpPr>
          <p:nvPr/>
        </p:nvSpPr>
        <p:spPr bwMode="auto">
          <a:xfrm>
            <a:off x="6125846" y="3258291"/>
            <a:ext cx="124507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8" name="Line 38"/>
          <p:cNvSpPr>
            <a:spLocks noChangeShapeType="1"/>
          </p:cNvSpPr>
          <p:nvPr/>
        </p:nvSpPr>
        <p:spPr bwMode="auto">
          <a:xfrm>
            <a:off x="6125845" y="3373438"/>
            <a:ext cx="1117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19" name="Line 39"/>
          <p:cNvSpPr>
            <a:spLocks noChangeShapeType="1"/>
          </p:cNvSpPr>
          <p:nvPr/>
        </p:nvSpPr>
        <p:spPr bwMode="auto">
          <a:xfrm>
            <a:off x="6110140" y="3753062"/>
            <a:ext cx="175498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0" name="Line 40"/>
          <p:cNvSpPr>
            <a:spLocks noChangeShapeType="1"/>
          </p:cNvSpPr>
          <p:nvPr/>
        </p:nvSpPr>
        <p:spPr bwMode="auto">
          <a:xfrm>
            <a:off x="6110129" y="3916786"/>
            <a:ext cx="110188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1" name="Line 41"/>
          <p:cNvSpPr>
            <a:spLocks noChangeShapeType="1"/>
          </p:cNvSpPr>
          <p:nvPr/>
        </p:nvSpPr>
        <p:spPr bwMode="auto">
          <a:xfrm>
            <a:off x="6157281" y="4377373"/>
            <a:ext cx="1533208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2" name="Line 42"/>
          <p:cNvSpPr>
            <a:spLocks noChangeShapeType="1"/>
          </p:cNvSpPr>
          <p:nvPr/>
        </p:nvSpPr>
        <p:spPr bwMode="auto">
          <a:xfrm>
            <a:off x="6141562" y="5001683"/>
            <a:ext cx="145288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3" name="Line 43"/>
          <p:cNvSpPr>
            <a:spLocks noChangeShapeType="1"/>
          </p:cNvSpPr>
          <p:nvPr/>
        </p:nvSpPr>
        <p:spPr bwMode="auto">
          <a:xfrm>
            <a:off x="6206183" y="5116830"/>
            <a:ext cx="941229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4" name="Line 44"/>
          <p:cNvSpPr>
            <a:spLocks noChangeShapeType="1"/>
          </p:cNvSpPr>
          <p:nvPr/>
        </p:nvSpPr>
        <p:spPr bwMode="auto">
          <a:xfrm>
            <a:off x="6188710" y="5611601"/>
            <a:ext cx="1533208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6" name="Line 46"/>
          <p:cNvSpPr>
            <a:spLocks noChangeShapeType="1"/>
          </p:cNvSpPr>
          <p:nvPr/>
        </p:nvSpPr>
        <p:spPr bwMode="auto">
          <a:xfrm>
            <a:off x="6206183" y="5692563"/>
            <a:ext cx="1484313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7" name="Line 47"/>
          <p:cNvSpPr>
            <a:spLocks noChangeShapeType="1"/>
          </p:cNvSpPr>
          <p:nvPr/>
        </p:nvSpPr>
        <p:spPr bwMode="auto">
          <a:xfrm>
            <a:off x="6172994" y="5791518"/>
            <a:ext cx="1325403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28" name="Text Box 48"/>
          <p:cNvSpPr txBox="1">
            <a:spLocks noChangeArrowheads="1"/>
          </p:cNvSpPr>
          <p:nvPr/>
        </p:nvSpPr>
        <p:spPr bwMode="auto">
          <a:xfrm>
            <a:off x="1833564" y="2785113"/>
            <a:ext cx="1215566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Arial" charset="0"/>
              </a:rPr>
              <a:t>BLAST</a:t>
            </a:r>
            <a:endParaRPr lang="ru-RU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29" name="Text Box 49"/>
          <p:cNvSpPr txBox="1">
            <a:spLocks noChangeArrowheads="1"/>
          </p:cNvSpPr>
          <p:nvPr/>
        </p:nvSpPr>
        <p:spPr bwMode="auto">
          <a:xfrm>
            <a:off x="5111280" y="2642979"/>
            <a:ext cx="704609" cy="4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Arial" charset="0"/>
              </a:rPr>
              <a:t>hits</a:t>
            </a:r>
            <a:endParaRPr lang="ru-RU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31" name="Line 51"/>
          <p:cNvSpPr>
            <a:spLocks noChangeShapeType="1"/>
          </p:cNvSpPr>
          <p:nvPr/>
        </p:nvSpPr>
        <p:spPr bwMode="auto">
          <a:xfrm flipH="1">
            <a:off x="9211469" y="2203980"/>
            <a:ext cx="591978" cy="123422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3" name="Line 53"/>
          <p:cNvSpPr>
            <a:spLocks noChangeShapeType="1"/>
          </p:cNvSpPr>
          <p:nvPr/>
        </p:nvSpPr>
        <p:spPr bwMode="auto">
          <a:xfrm flipH="1">
            <a:off x="8893654" y="3438208"/>
            <a:ext cx="286385" cy="2171594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4" name="Line 54"/>
          <p:cNvSpPr>
            <a:spLocks noChangeShapeType="1"/>
          </p:cNvSpPr>
          <p:nvPr/>
        </p:nvSpPr>
        <p:spPr bwMode="auto">
          <a:xfrm flipH="1" flipV="1">
            <a:off x="8366284" y="2088833"/>
            <a:ext cx="782320" cy="139975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5" name="Line 55"/>
          <p:cNvSpPr>
            <a:spLocks noChangeShapeType="1"/>
          </p:cNvSpPr>
          <p:nvPr/>
        </p:nvSpPr>
        <p:spPr bwMode="auto">
          <a:xfrm flipH="1">
            <a:off x="8685848" y="1793780"/>
            <a:ext cx="13970" cy="8869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6" name="Line 56"/>
          <p:cNvSpPr>
            <a:spLocks noChangeShapeType="1"/>
          </p:cNvSpPr>
          <p:nvPr/>
        </p:nvSpPr>
        <p:spPr bwMode="auto">
          <a:xfrm>
            <a:off x="9021127" y="4672440"/>
            <a:ext cx="302102" cy="161205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7" name="Line 57"/>
          <p:cNvSpPr>
            <a:spLocks noChangeShapeType="1"/>
          </p:cNvSpPr>
          <p:nvPr/>
        </p:nvSpPr>
        <p:spPr bwMode="auto">
          <a:xfrm flipV="1">
            <a:off x="9468167" y="2139211"/>
            <a:ext cx="15717" cy="6405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8" name="Line 58"/>
          <p:cNvSpPr>
            <a:spLocks noChangeShapeType="1"/>
          </p:cNvSpPr>
          <p:nvPr/>
        </p:nvSpPr>
        <p:spPr bwMode="auto">
          <a:xfrm>
            <a:off x="8238807" y="2565616"/>
            <a:ext cx="637382" cy="39581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39" name="Line 59"/>
          <p:cNvSpPr>
            <a:spLocks noChangeShapeType="1"/>
          </p:cNvSpPr>
          <p:nvPr/>
        </p:nvSpPr>
        <p:spPr bwMode="auto">
          <a:xfrm flipV="1">
            <a:off x="9419278" y="2648373"/>
            <a:ext cx="384175" cy="361633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0" name="Line 60"/>
          <p:cNvSpPr>
            <a:spLocks noChangeShapeType="1"/>
          </p:cNvSpPr>
          <p:nvPr/>
        </p:nvSpPr>
        <p:spPr bwMode="auto">
          <a:xfrm flipH="1">
            <a:off x="9021127" y="5345325"/>
            <a:ext cx="127477" cy="84021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1" name="Line 61"/>
          <p:cNvSpPr>
            <a:spLocks noChangeShapeType="1"/>
          </p:cNvSpPr>
          <p:nvPr/>
        </p:nvSpPr>
        <p:spPr bwMode="auto">
          <a:xfrm>
            <a:off x="8462327" y="1908927"/>
            <a:ext cx="239237" cy="44259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2" name="Line 62"/>
          <p:cNvSpPr>
            <a:spLocks noChangeShapeType="1"/>
          </p:cNvSpPr>
          <p:nvPr/>
        </p:nvSpPr>
        <p:spPr bwMode="auto">
          <a:xfrm flipH="1">
            <a:off x="8652680" y="5133034"/>
            <a:ext cx="288131" cy="44259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3" name="Line 63"/>
          <p:cNvSpPr>
            <a:spLocks noChangeShapeType="1"/>
          </p:cNvSpPr>
          <p:nvPr/>
        </p:nvSpPr>
        <p:spPr bwMode="auto">
          <a:xfrm flipH="1">
            <a:off x="8462338" y="4244235"/>
            <a:ext cx="590233" cy="1119082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4" name="Line 64"/>
          <p:cNvSpPr>
            <a:spLocks noChangeShapeType="1"/>
          </p:cNvSpPr>
          <p:nvPr/>
        </p:nvSpPr>
        <p:spPr bwMode="auto">
          <a:xfrm flipV="1">
            <a:off x="9356418" y="3108971"/>
            <a:ext cx="701993" cy="32385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5" name="Line 65"/>
          <p:cNvSpPr>
            <a:spLocks noChangeShapeType="1"/>
          </p:cNvSpPr>
          <p:nvPr/>
        </p:nvSpPr>
        <p:spPr bwMode="auto">
          <a:xfrm>
            <a:off x="8972233" y="2139212"/>
            <a:ext cx="0" cy="1020127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6" name="Line 66"/>
          <p:cNvSpPr>
            <a:spLocks noChangeShapeType="1"/>
          </p:cNvSpPr>
          <p:nvPr/>
        </p:nvSpPr>
        <p:spPr bwMode="auto">
          <a:xfrm flipH="1">
            <a:off x="8350567" y="4672447"/>
            <a:ext cx="462757" cy="311255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7" name="Line 67"/>
          <p:cNvSpPr>
            <a:spLocks noChangeShapeType="1"/>
          </p:cNvSpPr>
          <p:nvPr/>
        </p:nvSpPr>
        <p:spPr bwMode="auto">
          <a:xfrm>
            <a:off x="9675972" y="3125164"/>
            <a:ext cx="158908" cy="412009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48" name="Line 68"/>
          <p:cNvSpPr>
            <a:spLocks noChangeShapeType="1"/>
          </p:cNvSpPr>
          <p:nvPr/>
        </p:nvSpPr>
        <p:spPr bwMode="auto">
          <a:xfrm flipH="1">
            <a:off x="8987949" y="2072651"/>
            <a:ext cx="111760" cy="444395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37605" name="Picture 5" descr="BranchCluste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97819" y="1433936"/>
            <a:ext cx="7215505" cy="5447877"/>
          </a:xfrm>
          <a:noFill/>
          <a:ln/>
        </p:spPr>
      </p:pic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37614" name="Picture 14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29233" y="994951"/>
            <a:ext cx="1220629" cy="939165"/>
          </a:xfrm>
          <a:noFill/>
          <a:ln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38635" name="Picture 11" descr="fam23_Integration-h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33413" y="3132361"/>
            <a:ext cx="3468053" cy="3184525"/>
          </a:xfrm>
          <a:noFill/>
          <a:ln/>
        </p:spPr>
      </p:pic>
      <p:pic>
        <p:nvPicPr>
          <p:cNvPr id="538637" name="Picture 13" descr="fam101_penicillin-species-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053" y="3475990"/>
            <a:ext cx="2973864" cy="2245360"/>
          </a:xfrm>
          <a:noFill/>
          <a:ln/>
        </p:spPr>
      </p:pic>
      <p:sp>
        <p:nvSpPr>
          <p:cNvPr id="538640" name="Text Box 16"/>
          <p:cNvSpPr txBox="1">
            <a:spLocks noChangeArrowheads="1"/>
          </p:cNvSpPr>
          <p:nvPr/>
        </p:nvSpPr>
        <p:spPr bwMode="auto">
          <a:xfrm>
            <a:off x="11" y="2099631"/>
            <a:ext cx="4852829" cy="38359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Superfamily of penicillin-binding protein</a:t>
            </a:r>
            <a:endParaRPr lang="ru-RU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8641" name="Line 17"/>
          <p:cNvSpPr>
            <a:spLocks noChangeShapeType="1"/>
          </p:cNvSpPr>
          <p:nvPr/>
        </p:nvSpPr>
        <p:spPr bwMode="auto">
          <a:xfrm>
            <a:off x="4917451" y="2418080"/>
            <a:ext cx="47149" cy="535432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8642" name="Text Box 18"/>
          <p:cNvSpPr txBox="1">
            <a:spLocks noChangeArrowheads="1"/>
          </p:cNvSpPr>
          <p:nvPr/>
        </p:nvSpPr>
        <p:spPr bwMode="auto">
          <a:xfrm>
            <a:off x="4966335" y="2088836"/>
            <a:ext cx="5092065" cy="38359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Superfamily of DNA-binding protein</a:t>
            </a:r>
            <a:endParaRPr lang="ru-RU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8643" name="Text Box 19"/>
          <p:cNvSpPr txBox="1">
            <a:spLocks noChangeArrowheads="1"/>
          </p:cNvSpPr>
          <p:nvPr/>
        </p:nvSpPr>
        <p:spPr bwMode="auto">
          <a:xfrm>
            <a:off x="670565" y="2752728"/>
            <a:ext cx="4119404" cy="3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9999"/>
                </a:solidFill>
                <a:latin typeface="Arial" charset="0"/>
              </a:rPr>
              <a:t>13 gamma </a:t>
            </a:r>
            <a:r>
              <a:rPr lang="en-US" sz="1800" b="1" i="1" dirty="0" err="1">
                <a:solidFill>
                  <a:srgbClr val="009999"/>
                </a:solidFill>
                <a:latin typeface="Arial" charset="0"/>
              </a:rPr>
              <a:t>proteo</a:t>
            </a:r>
            <a:r>
              <a:rPr lang="en-US" sz="1800" b="1" i="1" dirty="0">
                <a:solidFill>
                  <a:srgbClr val="009999"/>
                </a:solidFill>
                <a:latin typeface="Arial" charset="0"/>
              </a:rPr>
              <a:t> bacteria</a:t>
            </a:r>
            <a:endParaRPr lang="ru-RU" sz="1800" b="1" i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8644" name="Text Box 20"/>
          <p:cNvSpPr txBox="1">
            <a:spLocks noChangeArrowheads="1"/>
          </p:cNvSpPr>
          <p:nvPr/>
        </p:nvSpPr>
        <p:spPr bwMode="auto">
          <a:xfrm>
            <a:off x="0" y="1142474"/>
            <a:ext cx="10058400" cy="488314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charset="0"/>
              </a:rPr>
              <a:t>Root positions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8646" name="Text Box 22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5706749" y="2678965"/>
            <a:ext cx="4119404" cy="3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9999"/>
                </a:solidFill>
                <a:latin typeface="Arial" charset="0"/>
              </a:rPr>
              <a:t>13 gamma </a:t>
            </a:r>
            <a:r>
              <a:rPr lang="en-US" sz="1800" b="1" i="1" dirty="0" err="1">
                <a:solidFill>
                  <a:srgbClr val="009999"/>
                </a:solidFill>
                <a:latin typeface="Arial" charset="0"/>
              </a:rPr>
              <a:t>proteo</a:t>
            </a:r>
            <a:r>
              <a:rPr lang="en-US" sz="1800" b="1" i="1" dirty="0">
                <a:solidFill>
                  <a:srgbClr val="009999"/>
                </a:solidFill>
                <a:latin typeface="Arial" charset="0"/>
              </a:rPr>
              <a:t> bacteria</a:t>
            </a:r>
            <a:endParaRPr lang="ru-RU" sz="1800" b="1" i="1" dirty="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538648" name="Picture 24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710295" y="6484198"/>
            <a:ext cx="1140302" cy="877993"/>
          </a:xfrm>
          <a:noFill/>
          <a:ln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0681" name="Text Box 9"/>
          <p:cNvSpPr txBox="1">
            <a:spLocks noChangeArrowheads="1"/>
          </p:cNvSpPr>
          <p:nvPr/>
        </p:nvSpPr>
        <p:spPr bwMode="auto">
          <a:xfrm>
            <a:off x="0" y="1766789"/>
            <a:ext cx="10058400" cy="45334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</a:rPr>
              <a:t>Comparison of the best BLAST hit method and 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2200" dirty="0">
                <a:solidFill>
                  <a:srgbClr val="FFFFFF"/>
                </a:solidFill>
                <a:latin typeface="Arial" charset="0"/>
              </a:rPr>
              <a:t> algorithm</a:t>
            </a:r>
            <a:r>
              <a:rPr lang="ru-RU" sz="220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40876" name="Group 204"/>
          <p:cNvGraphicFramePr>
            <a:graphicFrameLocks noGrp="1"/>
          </p:cNvGraphicFramePr>
          <p:nvPr>
            <p:ph/>
          </p:nvPr>
        </p:nvGraphicFramePr>
        <p:xfrm>
          <a:off x="930752" y="3402225"/>
          <a:ext cx="8629968" cy="2306532"/>
        </p:xfrm>
        <a:graphic>
          <a:graphicData uri="http://schemas.openxmlformats.org/drawingml/2006/table">
            <a:tbl>
              <a:tblPr/>
              <a:tblGrid>
                <a:gridCol w="1947068"/>
                <a:gridCol w="2111217"/>
                <a:gridCol w="4571683"/>
              </a:tblGrid>
              <a:tr h="460587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Number of taxa -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A: Archaea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B: Bacteria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Number of selected families: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Reciprocal best BLAST hit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BranchClust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2A 2B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414 (all complete)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13B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236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409 (263 complete,  409 with 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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8 )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" charset="0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9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16B 14A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126 (60 complete, 126 with 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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24).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" charset="0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0877" name="Text Box 205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40882" name="Picture 210" descr="bi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9027" y="6471603"/>
            <a:ext cx="1147286" cy="88159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0" y="1142474"/>
            <a:ext cx="10058400" cy="44979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</a:rPr>
              <a:t>ATP-synthases: Examples of Clustering</a:t>
            </a:r>
            <a:endParaRPr lang="ru-RU" sz="2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43773" name="Picture 29" descr="ATP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6418" y="2356919"/>
            <a:ext cx="3373755" cy="1910715"/>
          </a:xfrm>
          <a:noFill/>
          <a:ln/>
        </p:spPr>
      </p:pic>
      <p:pic>
        <p:nvPicPr>
          <p:cNvPr id="543775" name="Picture 31" descr="ATP_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63576" y="5172605"/>
            <a:ext cx="3061177" cy="2245360"/>
          </a:xfrm>
          <a:noFill/>
          <a:ln/>
        </p:spPr>
      </p:pic>
      <p:pic>
        <p:nvPicPr>
          <p:cNvPr id="543778" name="Picture 34" descr="ATP_3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549582" y="2427087"/>
            <a:ext cx="3913347" cy="4909925"/>
          </a:xfrm>
          <a:noFill/>
          <a:ln/>
        </p:spPr>
      </p:pic>
      <p:sp>
        <p:nvSpPr>
          <p:cNvPr id="543781" name="Text Box 37"/>
          <p:cNvSpPr txBox="1">
            <a:spLocks noChangeArrowheads="1"/>
          </p:cNvSpPr>
          <p:nvPr/>
        </p:nvSpPr>
        <p:spPr bwMode="auto">
          <a:xfrm>
            <a:off x="5" y="1802773"/>
            <a:ext cx="4636294" cy="418466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13 gamma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</a:rPr>
              <a:t>proteobacteria</a:t>
            </a:r>
            <a:endParaRPr lang="ru-RU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3782" name="Text Box 38"/>
          <p:cNvSpPr txBox="1">
            <a:spLocks noChangeArrowheads="1"/>
          </p:cNvSpPr>
          <p:nvPr/>
        </p:nvSpPr>
        <p:spPr bwMode="auto">
          <a:xfrm>
            <a:off x="5" y="4541103"/>
            <a:ext cx="4636294" cy="418466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30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</a:rPr>
              <a:t>taxa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: 16 bacteria and 14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</a:rPr>
              <a:t>archaea</a:t>
            </a:r>
            <a:endParaRPr lang="ru-RU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3783" name="Text Box 39"/>
          <p:cNvSpPr txBox="1">
            <a:spLocks noChangeArrowheads="1"/>
          </p:cNvSpPr>
          <p:nvPr/>
        </p:nvSpPr>
        <p:spPr bwMode="auto">
          <a:xfrm>
            <a:off x="5422108" y="1795576"/>
            <a:ext cx="4636293" cy="418466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317 bacteria and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</a:rPr>
              <a:t>archaea</a:t>
            </a:r>
            <a:endParaRPr lang="ru-RU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3784" name="Text Box 40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43788" name="Picture 44" descr="bio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2729" y="6628130"/>
            <a:ext cx="965676" cy="7430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9640" cy="863600"/>
          </a:xfrm>
        </p:spPr>
        <p:txBody>
          <a:bodyPr/>
          <a:lstStyle/>
          <a:p>
            <a:pPr algn="l"/>
            <a:r>
              <a:rPr lang="en-US"/>
              <a:t>sites versus branches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377190" y="949961"/>
            <a:ext cx="9304020" cy="342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prstTxWarp prst="textNoShape">
              <a:avLst/>
            </a:prstTxWarp>
            <a:spAutoFit/>
          </a:bodyPr>
          <a:lstStyle/>
          <a:p>
            <a:pPr defTabSz="1018705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You can determine omega for the whole dataset; however, usually not all sites in a sequence are under selection all the time. </a:t>
            </a:r>
          </a:p>
          <a:p>
            <a:pPr defTabSz="1018705"/>
            <a:endParaRPr lang="en-US" sz="2700" b="1" dirty="0">
              <a:solidFill>
                <a:srgbClr val="000000"/>
              </a:solidFill>
              <a:latin typeface="Times New Roman"/>
            </a:endParaRPr>
          </a:p>
          <a:p>
            <a:pPr defTabSz="1018705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PAML (and other programs) allow to either determine omega for each site over the whole tree,                          ,</a:t>
            </a:r>
          </a:p>
          <a:p>
            <a:pPr defTabSz="1018705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or determine omega for each branch for the whole sequence, </a:t>
            </a:r>
          </a:p>
          <a:p>
            <a:pPr defTabSz="1018705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                    .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241" y="3005667"/>
            <a:ext cx="2069307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3937002"/>
            <a:ext cx="1676400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401639" y="4969300"/>
            <a:ext cx="8986203" cy="21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prstTxWarp prst="textNoShape">
              <a:avLst/>
            </a:prstTxWarp>
            <a:spAutoFit/>
          </a:bodyPr>
          <a:lstStyle/>
          <a:p>
            <a:pPr defTabSz="1018705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It would be great to do both, i.e., conclude codon 176 in the vacuolar ATPases was under positive selection during the evolution of modern humans – alas, a single site does not provide any statistics ….</a:t>
            </a:r>
          </a:p>
          <a:p>
            <a:pPr defTabSz="1018705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0" y="1142480"/>
            <a:ext cx="10058400" cy="45334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charset="0"/>
              </a:rPr>
              <a:t>Typical Superfamily for 30 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taxa</a:t>
            </a:r>
            <a:r>
              <a:rPr lang="en-US" sz="2200" dirty="0">
                <a:solidFill>
                  <a:srgbClr val="FFFFFF"/>
                </a:solidFill>
                <a:latin typeface="Arial" charset="0"/>
              </a:rPr>
              <a:t> (16 bacteria and 14 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archaea</a:t>
            </a:r>
            <a:r>
              <a:rPr lang="en-US" sz="2200" dirty="0">
                <a:solidFill>
                  <a:srgbClr val="FFFFFF"/>
                </a:solidFill>
                <a:latin typeface="Arial" charset="0"/>
              </a:rPr>
              <a:t>)</a:t>
            </a:r>
            <a:endParaRPr lang="ru-RU" sz="2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82667" name="Picture 11" descr="bi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2729" y="6628130"/>
            <a:ext cx="965676" cy="743056"/>
          </a:xfrm>
          <a:prstGeom prst="rect">
            <a:avLst/>
          </a:prstGeom>
          <a:noFill/>
        </p:spPr>
      </p:pic>
      <p:pic>
        <p:nvPicPr>
          <p:cNvPr id="582671" name="Picture 15" descr="fam_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6577" y="1862138"/>
            <a:ext cx="3134518" cy="5375910"/>
          </a:xfrm>
          <a:noFill/>
          <a:ln/>
        </p:spPr>
      </p:pic>
      <p:pic>
        <p:nvPicPr>
          <p:cNvPr id="582673" name="Picture 17" descr="Th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149090" y="2364109"/>
            <a:ext cx="5650865" cy="3306868"/>
          </a:xfrm>
          <a:noFill/>
          <a:ln/>
        </p:spPr>
      </p:pic>
      <p:sp>
        <p:nvSpPr>
          <p:cNvPr id="582676" name="Line 20"/>
          <p:cNvSpPr>
            <a:spLocks noChangeShapeType="1"/>
          </p:cNvSpPr>
          <p:nvPr/>
        </p:nvSpPr>
        <p:spPr bwMode="auto">
          <a:xfrm>
            <a:off x="3321378" y="2499043"/>
            <a:ext cx="701993" cy="444394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82677" name="Text Box 21"/>
          <p:cNvSpPr txBox="1">
            <a:spLocks noChangeArrowheads="1"/>
          </p:cNvSpPr>
          <p:nvPr/>
        </p:nvSpPr>
        <p:spPr bwMode="auto">
          <a:xfrm>
            <a:off x="2193293" y="2535035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59:30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2678" name="Text Box 22"/>
          <p:cNvSpPr txBox="1">
            <a:spLocks noChangeArrowheads="1"/>
          </p:cNvSpPr>
          <p:nvPr/>
        </p:nvSpPr>
        <p:spPr bwMode="auto">
          <a:xfrm>
            <a:off x="2675258" y="3355455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33:19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2679" name="Text Box 23"/>
          <p:cNvSpPr txBox="1">
            <a:spLocks noChangeArrowheads="1"/>
          </p:cNvSpPr>
          <p:nvPr/>
        </p:nvSpPr>
        <p:spPr bwMode="auto">
          <a:xfrm>
            <a:off x="1973270" y="4262235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53:26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2681" name="Text Box 25"/>
          <p:cNvSpPr txBox="1">
            <a:spLocks noChangeArrowheads="1"/>
          </p:cNvSpPr>
          <p:nvPr/>
        </p:nvSpPr>
        <p:spPr bwMode="auto">
          <a:xfrm>
            <a:off x="2654303" y="5374120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55:21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2683" name="Text Box 27"/>
          <p:cNvSpPr txBox="1">
            <a:spLocks noChangeArrowheads="1"/>
          </p:cNvSpPr>
          <p:nvPr/>
        </p:nvSpPr>
        <p:spPr bwMode="auto">
          <a:xfrm>
            <a:off x="2853380" y="5719560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37:19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2687" name="Text Box 31"/>
          <p:cNvSpPr txBox="1">
            <a:spLocks noChangeArrowheads="1"/>
          </p:cNvSpPr>
          <p:nvPr/>
        </p:nvSpPr>
        <p:spPr bwMode="auto">
          <a:xfrm>
            <a:off x="2381888" y="6745085"/>
            <a:ext cx="861517" cy="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36:21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8083" name="Text Box 3"/>
          <p:cNvSpPr txBox="1">
            <a:spLocks noChangeArrowheads="1"/>
          </p:cNvSpPr>
          <p:nvPr/>
        </p:nvSpPr>
        <p:spPr bwMode="auto">
          <a:xfrm>
            <a:off x="0" y="1142474"/>
            <a:ext cx="10058400" cy="488314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charset="0"/>
              </a:rPr>
              <a:t>Data Flow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58085" name="Picture 5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918110" y="6534578"/>
            <a:ext cx="1140301" cy="877993"/>
          </a:xfrm>
          <a:noFill/>
          <a:ln/>
        </p:spPr>
      </p:pic>
      <p:sp>
        <p:nvSpPr>
          <p:cNvPr id="558095" name="Text Box 15"/>
          <p:cNvSpPr txBox="1">
            <a:spLocks noChangeArrowheads="1"/>
          </p:cNvSpPr>
          <p:nvPr/>
        </p:nvSpPr>
        <p:spPr bwMode="auto">
          <a:xfrm>
            <a:off x="331788" y="1874733"/>
            <a:ext cx="4077494" cy="841434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3399"/>
                </a:solidFill>
                <a:latin typeface="Arial" charset="0"/>
              </a:rPr>
              <a:t>Download </a:t>
            </a:r>
            <a:r>
              <a:rPr lang="en-US" sz="1600" dirty="0" err="1">
                <a:solidFill>
                  <a:srgbClr val="003399"/>
                </a:solidFill>
                <a:latin typeface="Arial" charset="0"/>
              </a:rPr>
              <a:t>n</a:t>
            </a:r>
            <a:r>
              <a:rPr lang="en-US" sz="1600" dirty="0">
                <a:solidFill>
                  <a:srgbClr val="003399"/>
                </a:solidFill>
                <a:latin typeface="Arial" charset="0"/>
              </a:rPr>
              <a:t> complete genomes (</a:t>
            </a:r>
            <a:r>
              <a:rPr lang="ru-RU" sz="1600" dirty="0">
                <a:solidFill>
                  <a:srgbClr val="003399"/>
                </a:solidFill>
                <a:latin typeface="Arial" charset="0"/>
              </a:rPr>
              <a:t>ftp://ftp.ncbi.nlm.nih.gov/genomes/Bacteria</a:t>
            </a:r>
            <a:r>
              <a:rPr lang="en-US" sz="1600" dirty="0">
                <a:solidFill>
                  <a:srgbClr val="003399"/>
                </a:solidFill>
                <a:latin typeface="Arial" charset="0"/>
              </a:rPr>
              <a:t>)</a:t>
            </a:r>
          </a:p>
          <a:p>
            <a:pPr algn="ctr"/>
            <a:r>
              <a:rPr lang="en-US" sz="1600" dirty="0">
                <a:solidFill>
                  <a:srgbClr val="003399"/>
                </a:solidFill>
                <a:latin typeface="Arial" charset="0"/>
              </a:rPr>
              <a:t>In </a:t>
            </a:r>
            <a:r>
              <a:rPr lang="en-US" sz="1600" dirty="0" err="1">
                <a:solidFill>
                  <a:srgbClr val="003399"/>
                </a:solidFill>
                <a:latin typeface="Arial" charset="0"/>
              </a:rPr>
              <a:t>fasta</a:t>
            </a:r>
            <a:r>
              <a:rPr lang="en-US" sz="1600" dirty="0">
                <a:solidFill>
                  <a:srgbClr val="003399"/>
                </a:solidFill>
                <a:latin typeface="Arial" charset="0"/>
              </a:rPr>
              <a:t> format (*.</a:t>
            </a:r>
            <a:r>
              <a:rPr lang="en-US" sz="1600" dirty="0" err="1">
                <a:solidFill>
                  <a:srgbClr val="003399"/>
                </a:solidFill>
                <a:latin typeface="Arial" charset="0"/>
              </a:rPr>
              <a:t>faa</a:t>
            </a:r>
            <a:r>
              <a:rPr lang="en-US" sz="1600" dirty="0">
                <a:solidFill>
                  <a:srgbClr val="003399"/>
                </a:solidFill>
                <a:latin typeface="Arial" charset="0"/>
              </a:rPr>
              <a:t>)</a:t>
            </a:r>
            <a:endParaRPr lang="ru-RU" sz="16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096" name="Text Box 16"/>
          <p:cNvSpPr txBox="1">
            <a:spLocks noChangeArrowheads="1"/>
          </p:cNvSpPr>
          <p:nvPr/>
        </p:nvSpPr>
        <p:spPr bwMode="auto">
          <a:xfrm>
            <a:off x="335280" y="3184528"/>
            <a:ext cx="3988435" cy="383585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Arial" charset="0"/>
              </a:rPr>
              <a:t>Put all </a:t>
            </a:r>
            <a:r>
              <a:rPr lang="en-US" sz="1800" i="1" dirty="0" err="1">
                <a:solidFill>
                  <a:srgbClr val="003399"/>
                </a:solidFill>
                <a:latin typeface="Arial" charset="0"/>
              </a:rPr>
              <a:t>n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 genomes in one database</a:t>
            </a:r>
            <a:endParaRPr lang="ru-RU" sz="1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097" name="Text Box 17"/>
          <p:cNvSpPr txBox="1">
            <a:spLocks noChangeArrowheads="1"/>
          </p:cNvSpPr>
          <p:nvPr/>
        </p:nvSpPr>
        <p:spPr bwMode="auto">
          <a:xfrm>
            <a:off x="361479" y="4062525"/>
            <a:ext cx="3941286" cy="656768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3399"/>
                </a:solidFill>
                <a:latin typeface="Arial" charset="0"/>
              </a:rPr>
              <a:t>Search all ORF against database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, consisting of </a:t>
            </a:r>
            <a:r>
              <a:rPr lang="en-US" sz="1800" dirty="0" err="1">
                <a:solidFill>
                  <a:srgbClr val="003399"/>
                </a:solidFill>
                <a:latin typeface="Arial" charset="0"/>
              </a:rPr>
              <a:t>n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 genomes</a:t>
            </a:r>
            <a:endParaRPr lang="ru-RU" sz="1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098" name="Line 18"/>
          <p:cNvSpPr>
            <a:spLocks noChangeShapeType="1"/>
          </p:cNvSpPr>
          <p:nvPr/>
        </p:nvSpPr>
        <p:spPr bwMode="auto">
          <a:xfrm flipH="1">
            <a:off x="2299822" y="2781512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02" name="Text Box 22"/>
          <p:cNvSpPr txBox="1">
            <a:spLocks noChangeArrowheads="1"/>
          </p:cNvSpPr>
          <p:nvPr/>
        </p:nvSpPr>
        <p:spPr bwMode="auto">
          <a:xfrm>
            <a:off x="368464" y="5263417"/>
            <a:ext cx="3941286" cy="1210766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Arial" charset="0"/>
              </a:rPr>
              <a:t>Parse BLAST-output with the requirement that</a:t>
            </a:r>
            <a:r>
              <a:rPr lang="en-US" sz="1800" dirty="0" smtClean="0">
                <a:solidFill>
                  <a:srgbClr val="003399"/>
                </a:solidFill>
                <a:latin typeface="Arial" charset="0"/>
              </a:rPr>
              <a:t> all members of a superfamily should have an E-value better than a cut-off</a:t>
            </a:r>
            <a:endParaRPr lang="ru-RU" sz="1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103" name="Line 23"/>
          <p:cNvSpPr>
            <a:spLocks noChangeShapeType="1"/>
          </p:cNvSpPr>
          <p:nvPr/>
        </p:nvSpPr>
        <p:spPr bwMode="auto">
          <a:xfrm flipH="1">
            <a:off x="2310300" y="3634317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04" name="Line 24"/>
          <p:cNvSpPr>
            <a:spLocks noChangeShapeType="1"/>
          </p:cNvSpPr>
          <p:nvPr/>
        </p:nvSpPr>
        <p:spPr bwMode="auto">
          <a:xfrm flipH="1">
            <a:off x="2299822" y="4856803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05" name="Line 25"/>
          <p:cNvSpPr>
            <a:spLocks noChangeShapeType="1"/>
          </p:cNvSpPr>
          <p:nvPr/>
        </p:nvSpPr>
        <p:spPr bwMode="auto">
          <a:xfrm flipH="1">
            <a:off x="2291090" y="6419427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06" name="Text Box 26"/>
          <p:cNvSpPr txBox="1">
            <a:spLocks noChangeArrowheads="1"/>
          </p:cNvSpPr>
          <p:nvPr/>
        </p:nvSpPr>
        <p:spPr bwMode="auto">
          <a:xfrm>
            <a:off x="392908" y="6817053"/>
            <a:ext cx="3867943" cy="453443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err="1">
                <a:solidFill>
                  <a:srgbClr val="003399"/>
                </a:solidFill>
                <a:latin typeface="Arial" charset="0"/>
              </a:rPr>
              <a:t>Superfamilies</a:t>
            </a:r>
            <a:endParaRPr lang="ru-RU" sz="2200" dirty="0">
              <a:solidFill>
                <a:srgbClr val="003399"/>
              </a:solidFill>
              <a:latin typeface="Arial" charset="0"/>
            </a:endParaRPr>
          </a:p>
        </p:txBody>
      </p:sp>
      <p:cxnSp>
        <p:nvCxnSpPr>
          <p:cNvPr id="558107" name="AutoShape 27"/>
          <p:cNvCxnSpPr>
            <a:cxnSpLocks noChangeShapeType="1"/>
            <a:stCxn id="558106" idx="3"/>
            <a:endCxn id="558108" idx="1"/>
          </p:cNvCxnSpPr>
          <p:nvPr/>
        </p:nvCxnSpPr>
        <p:spPr bwMode="auto">
          <a:xfrm flipV="1">
            <a:off x="4260851" y="2076773"/>
            <a:ext cx="1529715" cy="496700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58108" name="Text Box 28"/>
          <p:cNvSpPr txBox="1">
            <a:spLocks noChangeArrowheads="1"/>
          </p:cNvSpPr>
          <p:nvPr/>
        </p:nvSpPr>
        <p:spPr bwMode="auto">
          <a:xfrm>
            <a:off x="5790566" y="1867540"/>
            <a:ext cx="3689827" cy="418466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3399"/>
                </a:solidFill>
                <a:latin typeface="Arial" charset="0"/>
              </a:rPr>
              <a:t>Align with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ClustalW</a:t>
            </a:r>
            <a:endParaRPr lang="ru-RU" sz="20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110" name="Text Box 30"/>
          <p:cNvSpPr txBox="1">
            <a:spLocks noChangeArrowheads="1"/>
          </p:cNvSpPr>
          <p:nvPr/>
        </p:nvSpPr>
        <p:spPr bwMode="auto">
          <a:xfrm>
            <a:off x="5808038" y="2749132"/>
            <a:ext cx="3733483" cy="933767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3399"/>
                </a:solidFill>
                <a:latin typeface="Arial" charset="0"/>
              </a:rPr>
              <a:t>Reconstruct superfamily tree</a:t>
            </a:r>
          </a:p>
          <a:p>
            <a:pPr algn="ctr"/>
            <a:r>
              <a:rPr lang="en-US" sz="1800" dirty="0" err="1">
                <a:solidFill>
                  <a:srgbClr val="003399"/>
                </a:solidFill>
                <a:latin typeface="Arial" charset="0"/>
              </a:rPr>
              <a:t>ClustalW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 –quick distance method</a:t>
            </a:r>
          </a:p>
          <a:p>
            <a:pPr algn="ctr"/>
            <a:r>
              <a:rPr lang="en-US" sz="1800" dirty="0" err="1">
                <a:solidFill>
                  <a:srgbClr val="003399"/>
                </a:solidFill>
                <a:latin typeface="Arial" charset="0"/>
              </a:rPr>
              <a:t>Phyml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 – Maximum Likelihood</a:t>
            </a:r>
            <a:endParaRPr lang="ru-RU" sz="1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111" name="Text Box 31"/>
          <p:cNvSpPr txBox="1">
            <a:spLocks noChangeArrowheads="1"/>
          </p:cNvSpPr>
          <p:nvPr/>
        </p:nvSpPr>
        <p:spPr bwMode="auto">
          <a:xfrm>
            <a:off x="5865660" y="4186663"/>
            <a:ext cx="3698558" cy="383585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3399"/>
                </a:solidFill>
                <a:latin typeface="Arial" charset="0"/>
              </a:rPr>
              <a:t>Parse with </a:t>
            </a:r>
            <a:r>
              <a:rPr lang="en-US" sz="1800" dirty="0" err="1">
                <a:solidFill>
                  <a:srgbClr val="003399"/>
                </a:solidFill>
                <a:latin typeface="Arial" charset="0"/>
              </a:rPr>
              <a:t>BranchClust</a:t>
            </a:r>
            <a:endParaRPr lang="ru-RU" sz="1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113" name="Line 33"/>
          <p:cNvSpPr>
            <a:spLocks noChangeShapeType="1"/>
          </p:cNvSpPr>
          <p:nvPr/>
        </p:nvSpPr>
        <p:spPr bwMode="auto">
          <a:xfrm flipH="1">
            <a:off x="7599690" y="2331720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14" name="Line 34"/>
          <p:cNvSpPr>
            <a:spLocks noChangeShapeType="1"/>
          </p:cNvSpPr>
          <p:nvPr/>
        </p:nvSpPr>
        <p:spPr bwMode="auto">
          <a:xfrm flipH="1">
            <a:off x="7575243" y="3738668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8115" name="Text Box 35"/>
          <p:cNvSpPr txBox="1">
            <a:spLocks noChangeArrowheads="1"/>
          </p:cNvSpPr>
          <p:nvPr/>
        </p:nvSpPr>
        <p:spPr bwMode="auto">
          <a:xfrm>
            <a:off x="5884873" y="5041271"/>
            <a:ext cx="3663633" cy="488314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3399"/>
                </a:solidFill>
                <a:latin typeface="Arial" charset="0"/>
              </a:rPr>
              <a:t>Gene families</a:t>
            </a:r>
            <a:endParaRPr lang="ru-RU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58116" name="Line 36"/>
          <p:cNvSpPr>
            <a:spLocks noChangeShapeType="1"/>
          </p:cNvSpPr>
          <p:nvPr/>
        </p:nvSpPr>
        <p:spPr bwMode="auto">
          <a:xfrm flipH="1">
            <a:off x="7599690" y="4634653"/>
            <a:ext cx="3493" cy="36703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101775" tIns="50888" rIns="101775" bIns="50888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0" y="0"/>
            <a:ext cx="10058400" cy="90138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 anchor="ctr">
            <a:prstTxWarp prst="textNoShape">
              <a:avLst/>
            </a:prstTxWarp>
          </a:bodyPr>
          <a:lstStyle/>
          <a:p>
            <a:pPr algn="ctr"/>
            <a:r>
              <a:rPr lang="en-US" sz="4900" dirty="0" err="1">
                <a:solidFill>
                  <a:srgbClr val="FFFFFF"/>
                </a:solidFill>
                <a:latin typeface="Arial" charset="0"/>
              </a:rPr>
              <a:t>BranchClust</a:t>
            </a:r>
            <a:r>
              <a:rPr lang="en-US" sz="4900" dirty="0">
                <a:solidFill>
                  <a:srgbClr val="FFFFFF"/>
                </a:solidFill>
                <a:latin typeface="Arial" charset="0"/>
              </a:rPr>
              <a:t> Algorithm</a:t>
            </a:r>
            <a:endParaRPr lang="ru-RU" sz="4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0" y="1142474"/>
            <a:ext cx="10058400" cy="488314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charset="0"/>
              </a:rPr>
              <a:t>Implementation and Usage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0" y="7461156"/>
            <a:ext cx="10058400" cy="31125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300" b="1" i="1" dirty="0" err="1">
                <a:solidFill>
                  <a:srgbClr val="FFFFFF"/>
                </a:solidFill>
                <a:latin typeface="Arial" charset="0"/>
              </a:rPr>
              <a:t>www.bioinformatics.org/branchclust</a:t>
            </a:r>
            <a:endParaRPr lang="ru-RU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57068" name="Picture 12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918110" y="6534578"/>
            <a:ext cx="1140301" cy="877993"/>
          </a:xfrm>
          <a:noFill/>
          <a:ln/>
        </p:spPr>
      </p:pic>
      <p:sp>
        <p:nvSpPr>
          <p:cNvPr id="557071" name="Text Box 15"/>
          <p:cNvSpPr txBox="1">
            <a:spLocks noChangeArrowheads="1"/>
          </p:cNvSpPr>
          <p:nvPr/>
        </p:nvSpPr>
        <p:spPr bwMode="auto">
          <a:xfrm>
            <a:off x="218288" y="3705536"/>
            <a:ext cx="9875816" cy="12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ru-RU" sz="1800" b="1" dirty="0">
                <a:solidFill>
                  <a:srgbClr val="008080"/>
                </a:solidFill>
                <a:latin typeface="Arial" charset="0"/>
              </a:rPr>
              <a:t>1.</a:t>
            </a:r>
            <a:r>
              <a:rPr lang="ru-RU" sz="1800" dirty="0">
                <a:solidFill>
                  <a:srgbClr val="008080"/>
                </a:solidFill>
                <a:latin typeface="Arial" charset="0"/>
              </a:rPr>
              <a:t>Bioperl module for parsing trees  Bio::TreeIO</a:t>
            </a:r>
            <a:endParaRPr lang="en-US" sz="1800" dirty="0">
              <a:solidFill>
                <a:srgbClr val="00808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8080"/>
                </a:solidFill>
                <a:latin typeface="Arial" charset="0"/>
              </a:rPr>
              <a:t>2.</a:t>
            </a:r>
            <a:r>
              <a:rPr lang="ru-RU" sz="1800" dirty="0">
                <a:solidFill>
                  <a:srgbClr val="008080"/>
                </a:solidFill>
                <a:latin typeface="Arial" charset="0"/>
              </a:rPr>
              <a:t> Taxa recognition file </a:t>
            </a:r>
            <a:r>
              <a:rPr lang="ru-RU" sz="1800" dirty="0">
                <a:solidFill>
                  <a:srgbClr val="FF3300"/>
                </a:solidFill>
                <a:latin typeface="Arial" charset="0"/>
              </a:rPr>
              <a:t>gi_numbers.out</a:t>
            </a:r>
            <a:r>
              <a:rPr lang="ru-RU" sz="1800" dirty="0">
                <a:solidFill>
                  <a:srgbClr val="008080"/>
                </a:solidFill>
                <a:latin typeface="Arial" charset="0"/>
              </a:rPr>
              <a:t> must be present in the current directory. </a:t>
            </a:r>
            <a:endParaRPr lang="en-US" sz="1800" dirty="0" smtClean="0">
              <a:solidFill>
                <a:srgbClr val="008080"/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rgbClr val="008080"/>
                </a:solidFill>
                <a:latin typeface="Arial" charset="0"/>
              </a:rPr>
              <a:t>For information on </a:t>
            </a:r>
            <a:r>
              <a:rPr lang="en-US" sz="1800" dirty="0" err="1" smtClean="0">
                <a:solidFill>
                  <a:srgbClr val="008080"/>
                </a:solidFill>
                <a:latin typeface="Arial" charset="0"/>
              </a:rPr>
              <a:t>h</a:t>
            </a:r>
            <a:r>
              <a:rPr lang="ru-RU" sz="1800" dirty="0" smtClean="0">
                <a:solidFill>
                  <a:srgbClr val="008080"/>
                </a:solidFill>
                <a:latin typeface="Arial" charset="0"/>
              </a:rPr>
              <a:t>ow </a:t>
            </a:r>
            <a:r>
              <a:rPr lang="ru-RU" sz="1800" dirty="0">
                <a:solidFill>
                  <a:srgbClr val="008080"/>
                </a:solidFill>
                <a:latin typeface="Arial" charset="0"/>
              </a:rPr>
              <a:t>to create this file, read the Taxa recognition file section</a:t>
            </a:r>
            <a:r>
              <a:rPr lang="en-US" sz="1800" dirty="0">
                <a:solidFill>
                  <a:srgbClr val="008080"/>
                </a:solidFill>
                <a:latin typeface="Arial" charset="0"/>
              </a:rPr>
              <a:t> on the web-site</a:t>
            </a:r>
            <a:r>
              <a:rPr lang="ru-RU" sz="1800" dirty="0">
                <a:solidFill>
                  <a:srgbClr val="008080"/>
                </a:solidFill>
                <a:latin typeface="Arial" charset="0"/>
              </a:rPr>
              <a:t>.</a:t>
            </a:r>
            <a:r>
              <a:rPr lang="ru-RU" sz="1800" dirty="0" smtClean="0">
                <a:solidFill>
                  <a:srgbClr val="008080"/>
                </a:solidFill>
                <a:latin typeface="Arial" charset="0"/>
              </a:rPr>
              <a:t> </a:t>
            </a:r>
            <a:endParaRPr lang="en-US" sz="1800" dirty="0" smtClean="0">
              <a:solidFill>
                <a:srgbClr val="008080"/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rgbClr val="008080"/>
                </a:solidFill>
                <a:latin typeface="Arial" charset="0"/>
              </a:rPr>
              <a:t>3. </a:t>
            </a:r>
            <a:r>
              <a:rPr lang="en-US" sz="1800" dirty="0" err="1" smtClean="0">
                <a:solidFill>
                  <a:srgbClr val="008080"/>
                </a:solidFill>
                <a:latin typeface="Arial" charset="0"/>
              </a:rPr>
              <a:t>Blastall</a:t>
            </a:r>
            <a:r>
              <a:rPr lang="en-US" sz="1800" dirty="0" smtClean="0">
                <a:solidFill>
                  <a:srgbClr val="008080"/>
                </a:solidFill>
                <a:latin typeface="Arial" charset="0"/>
              </a:rPr>
              <a:t> from NCB needs to be installed. </a:t>
            </a:r>
            <a:endParaRPr lang="ru-RU" sz="18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153672" y="1894529"/>
            <a:ext cx="9173738" cy="6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8080"/>
                </a:solidFill>
                <a:latin typeface="Arial" charset="0"/>
              </a:rPr>
              <a:t>The </a:t>
            </a:r>
            <a:r>
              <a:rPr lang="en-US" sz="1800" dirty="0" err="1">
                <a:solidFill>
                  <a:srgbClr val="008080"/>
                </a:solidFill>
                <a:latin typeface="Arial" charset="0"/>
              </a:rPr>
              <a:t>BranchClust</a:t>
            </a:r>
            <a:r>
              <a:rPr lang="en-US" sz="1800" dirty="0">
                <a:solidFill>
                  <a:srgbClr val="008080"/>
                </a:solidFill>
                <a:latin typeface="Arial" charset="0"/>
              </a:rPr>
              <a:t> algorithm is implemented in Perl with the use of the </a:t>
            </a:r>
            <a:r>
              <a:rPr lang="en-US" sz="1800" dirty="0" err="1">
                <a:solidFill>
                  <a:srgbClr val="008080"/>
                </a:solidFill>
                <a:latin typeface="Arial" charset="0"/>
              </a:rPr>
              <a:t>BioPerl</a:t>
            </a:r>
            <a:r>
              <a:rPr lang="en-US" sz="1800" dirty="0">
                <a:solidFill>
                  <a:srgbClr val="008080"/>
                </a:solidFill>
                <a:latin typeface="Arial" charset="0"/>
              </a:rPr>
              <a:t> module for </a:t>
            </a:r>
          </a:p>
          <a:p>
            <a:r>
              <a:rPr lang="en-US" sz="1800" dirty="0">
                <a:solidFill>
                  <a:srgbClr val="008080"/>
                </a:solidFill>
                <a:latin typeface="Arial" charset="0"/>
              </a:rPr>
              <a:t>parsing trees and is freely available at </a:t>
            </a:r>
            <a:r>
              <a:rPr lang="en-US" sz="1800" dirty="0">
                <a:solidFill>
                  <a:srgbClr val="003399"/>
                </a:solidFill>
                <a:latin typeface="Arial" charset="0"/>
              </a:rPr>
              <a:t>http://</a:t>
            </a:r>
            <a:r>
              <a:rPr lang="en-US" sz="1800" dirty="0" err="1">
                <a:solidFill>
                  <a:srgbClr val="003399"/>
                </a:solidFill>
                <a:latin typeface="Arial" charset="0"/>
              </a:rPr>
              <a:t>bioinformatics.org/branchclust</a:t>
            </a:r>
            <a:r>
              <a:rPr lang="ru-RU" sz="1800" dirty="0">
                <a:solidFill>
                  <a:srgbClr val="003399"/>
                </a:solidFill>
                <a:latin typeface="Arial" charset="0"/>
              </a:rPr>
              <a:t> </a:t>
            </a: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0" y="3232357"/>
            <a:ext cx="10058400" cy="38358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101775" tIns="50888" rIns="101775" bIns="50888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1800" b="1" dirty="0">
                <a:solidFill>
                  <a:srgbClr val="FFFFFF"/>
                </a:solidFill>
                <a:latin typeface="Arial" charset="0"/>
              </a:rPr>
              <a:t>Required</a:t>
            </a:r>
            <a:r>
              <a:rPr lang="ru-RU" sz="1800" b="1" dirty="0">
                <a:solidFill>
                  <a:srgbClr val="008080"/>
                </a:solidFill>
                <a:latin typeface="Arial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54" y="221835"/>
            <a:ext cx="9052560" cy="5129425"/>
          </a:xfrm>
        </p:spPr>
        <p:txBody>
          <a:bodyPr>
            <a:normAutofit/>
          </a:bodyPr>
          <a:lstStyle/>
          <a:p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Thermotoga </a:t>
            </a:r>
            <a:r>
              <a:rPr lang="en-US" sz="250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petrophila</a:t>
            </a:r>
            <a:endParaRPr lang="en-US" sz="2500" i="1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Thermotoga maritima</a:t>
            </a:r>
          </a:p>
          <a:p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Thermotoga </a:t>
            </a:r>
            <a:r>
              <a:rPr lang="en-US" sz="25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sp. strain RQ2</a:t>
            </a:r>
          </a:p>
          <a:p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Thermotoga </a:t>
            </a:r>
            <a:r>
              <a:rPr lang="en-US" sz="250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neapolitana</a:t>
            </a:r>
            <a:endParaRPr lang="en-US" sz="2500" i="1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Thermotoga </a:t>
            </a:r>
            <a:r>
              <a:rPr lang="en-US" sz="250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naphthophila</a:t>
            </a:r>
            <a: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/>
            </a:r>
            <a:br>
              <a:rPr lang="en-US" sz="2500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</a:br>
            <a:endParaRPr lang="en-US" sz="2500" i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92134" y="244929"/>
            <a:ext cx="5063071" cy="3729482"/>
            <a:chOff x="602" y="771"/>
            <a:chExt cx="3771" cy="2869"/>
          </a:xfrm>
        </p:grpSpPr>
        <p:pic>
          <p:nvPicPr>
            <p:cNvPr id="5" name="Picture 5" descr="Kosmotoga_olear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" y="771"/>
              <a:ext cx="3642" cy="2695"/>
            </a:xfrm>
            <a:prstGeom prst="rect">
              <a:avLst/>
            </a:prstGeom>
            <a:noFill/>
            <a:ln w="19685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2" y="3474"/>
              <a:ext cx="213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 i="1" dirty="0" err="1">
                  <a:solidFill>
                    <a:srgbClr val="000000"/>
                  </a:solidFill>
                </a:rPr>
                <a:t>Kosmotoga</a:t>
              </a:r>
              <a:r>
                <a:rPr lang="en-US" sz="800" i="1" dirty="0">
                  <a:solidFill>
                    <a:srgbClr val="000000"/>
                  </a:solidFill>
                </a:rPr>
                <a:t> </a:t>
              </a:r>
              <a:r>
                <a:rPr lang="en-US" sz="800" i="1" dirty="0" err="1">
                  <a:solidFill>
                    <a:srgbClr val="000000"/>
                  </a:solidFill>
                </a:rPr>
                <a:t>olearia</a:t>
              </a:r>
              <a:r>
                <a:rPr lang="en-US" sz="800" i="1" dirty="0">
                  <a:solidFill>
                    <a:srgbClr val="000000"/>
                  </a:solidFill>
                </a:rPr>
                <a:t>. Courtesy of Kenneth Noll, </a:t>
              </a:r>
              <a:r>
                <a:rPr lang="en-US" sz="800" i="1" dirty="0" err="1">
                  <a:solidFill>
                    <a:srgbClr val="000000"/>
                  </a:solidFill>
                </a:rPr>
                <a:t>UConn</a:t>
              </a:r>
              <a:endParaRPr lang="en-US" sz="8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956" y="6032505"/>
            <a:ext cx="9840444" cy="163120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000" dirty="0" smtClean="0"/>
              <a:t>Olga Zhaxybayeva, Kristen S. </a:t>
            </a:r>
            <a:r>
              <a:rPr lang="en-US" sz="2000" dirty="0" err="1" smtClean="0"/>
              <a:t>Swithers</a:t>
            </a:r>
            <a:r>
              <a:rPr lang="en-US" sz="2000" dirty="0" smtClean="0"/>
              <a:t>, Pascal </a:t>
            </a:r>
            <a:r>
              <a:rPr lang="en-US" sz="2000" dirty="0" err="1" smtClean="0"/>
              <a:t>Lapierre</a:t>
            </a:r>
            <a:r>
              <a:rPr lang="en-US" sz="2000" dirty="0" smtClean="0"/>
              <a:t>, Gregory P. Fournier, Derek M. </a:t>
            </a:r>
            <a:r>
              <a:rPr lang="en-US" sz="2000" dirty="0" err="1" smtClean="0"/>
              <a:t>Bickhart</a:t>
            </a:r>
            <a:r>
              <a:rPr lang="en-US" sz="2000" dirty="0" smtClean="0"/>
              <a:t>, Robert T. </a:t>
            </a:r>
            <a:r>
              <a:rPr lang="en-US" sz="2000" dirty="0" err="1" smtClean="0"/>
              <a:t>DeBoy</a:t>
            </a:r>
            <a:r>
              <a:rPr lang="en-US" sz="2000" dirty="0" smtClean="0"/>
              <a:t>, Karen E. Nelson, Camilla L. </a:t>
            </a:r>
            <a:r>
              <a:rPr lang="en-US" sz="2000" dirty="0" err="1" smtClean="0"/>
              <a:t>Nesbø</a:t>
            </a:r>
            <a:r>
              <a:rPr lang="en-US" sz="2000" dirty="0" smtClean="0"/>
              <a:t>, W. Ford Doolittle, J. Peter Gogarten, and Kenneth M. Noll</a:t>
            </a:r>
            <a:r>
              <a:rPr lang="en-US" sz="2000" baseline="30000" dirty="0" smtClean="0"/>
              <a:t>.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b="1" dirty="0" smtClean="0"/>
              <a:t>On </a:t>
            </a:r>
            <a:r>
              <a:rPr lang="en-US" sz="2000" b="1" dirty="0"/>
              <a:t>the </a:t>
            </a:r>
            <a:r>
              <a:rPr lang="en-US" sz="2000" b="1" dirty="0" err="1"/>
              <a:t>Chimeric</a:t>
            </a:r>
            <a:r>
              <a:rPr lang="en-US" sz="2000" b="1" dirty="0"/>
              <a:t> Nature, Thermophilic Origin and Phylogenetic Placement of the </a:t>
            </a:r>
            <a:r>
              <a:rPr lang="en-US" sz="2000" b="1" dirty="0" smtClean="0"/>
              <a:t>Thermotogales”, </a:t>
            </a:r>
            <a:r>
              <a:rPr lang="en-US" sz="2000" i="1" dirty="0" smtClean="0"/>
              <a:t>Proc </a:t>
            </a:r>
            <a:r>
              <a:rPr lang="en-US" sz="2000" i="1" dirty="0" err="1" smtClean="0"/>
              <a:t>Natl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Sci</a:t>
            </a:r>
            <a:r>
              <a:rPr lang="en-US" sz="2000" i="1" dirty="0" smtClean="0"/>
              <a:t> U S A.</a:t>
            </a:r>
            <a:r>
              <a:rPr lang="en-US" sz="2000" dirty="0" smtClean="0"/>
              <a:t>, Online Early, March 23, 2009.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1136" y="3013729"/>
            <a:ext cx="4988198" cy="2846271"/>
            <a:chOff x="150316" y="4116739"/>
            <a:chExt cx="4643352" cy="2544943"/>
          </a:xfrm>
        </p:grpSpPr>
        <p:pic>
          <p:nvPicPr>
            <p:cNvPr id="9" name="Picture 5" descr="16SrRNA_tr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572" y="4116739"/>
              <a:ext cx="4615735" cy="2511430"/>
            </a:xfrm>
            <a:prstGeom prst="rect">
              <a:avLst/>
            </a:prstGeom>
            <a:noFill/>
            <a:ln w="53975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386459" y="6414008"/>
              <a:ext cx="1407209" cy="24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i="1" dirty="0">
                  <a:solidFill>
                    <a:srgbClr val="000000"/>
                  </a:solidFill>
                </a:rPr>
                <a:t>Source: Wikipedia</a:t>
              </a: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0316" y="6409038"/>
              <a:ext cx="1176825" cy="24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800000"/>
                  </a:solidFill>
                </a:rPr>
                <a:t>16S </a:t>
              </a:r>
              <a:r>
                <a:rPr lang="en-US" sz="1200" dirty="0" err="1">
                  <a:solidFill>
                    <a:srgbClr val="800000"/>
                  </a:solidFill>
                </a:rPr>
                <a:t>rRNA</a:t>
              </a:r>
              <a:r>
                <a:rPr lang="en-US" sz="1200" dirty="0" smtClean="0">
                  <a:solidFill>
                    <a:srgbClr val="800000"/>
                  </a:solidFill>
                </a:rPr>
                <a:t> tree</a:t>
              </a:r>
              <a:endParaRPr lang="en-US" sz="1200" dirty="0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7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 use other genomes: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36134"/>
            <a:ext cx="9052560" cy="62314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easiest source for other genomes is via anonymous ftp from </a:t>
            </a:r>
            <a:r>
              <a:rPr lang="en-US" dirty="0" smtClean="0">
                <a:hlinkClick r:id="rId2" action="ppaction://hlinkfile"/>
              </a:rPr>
              <a:t>ftp.ncbi.nlm.nih.gov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Genomes are in the subfolder genomes.</a:t>
            </a:r>
          </a:p>
          <a:p>
            <a:pPr>
              <a:buNone/>
            </a:pPr>
            <a:r>
              <a:rPr lang="en-US" dirty="0" smtClean="0"/>
              <a:t>	Bacterial and Archaeal genomes are in the subfolder Bacteria</a:t>
            </a:r>
          </a:p>
          <a:p>
            <a:r>
              <a:rPr lang="en-US" dirty="0" smtClean="0"/>
              <a:t>For use with </a:t>
            </a:r>
            <a:r>
              <a:rPr lang="en-US" dirty="0" err="1" smtClean="0"/>
              <a:t>BranchClust</a:t>
            </a:r>
            <a:r>
              <a:rPr lang="en-US" dirty="0" smtClean="0"/>
              <a:t> you want to retrieve the .</a:t>
            </a:r>
            <a:r>
              <a:rPr lang="en-US" dirty="0" err="1" smtClean="0"/>
              <a:t>faa</a:t>
            </a:r>
            <a:r>
              <a:rPr lang="en-US" dirty="0" smtClean="0"/>
              <a:t> files from the folders of the individual organisms (in case there are multiple .</a:t>
            </a:r>
            <a:r>
              <a:rPr lang="en-US" dirty="0" err="1" smtClean="0"/>
              <a:t>faa</a:t>
            </a:r>
            <a:r>
              <a:rPr lang="en-US" dirty="0" smtClean="0"/>
              <a:t> files, download them all and copy them into a single file). </a:t>
            </a:r>
          </a:p>
          <a:p>
            <a:r>
              <a:rPr lang="en-US" dirty="0" smtClean="0"/>
              <a:t>Copy the genomes into the </a:t>
            </a:r>
            <a:r>
              <a:rPr lang="en-US" dirty="0" err="1" smtClean="0"/>
              <a:t>fasta</a:t>
            </a:r>
            <a:r>
              <a:rPr lang="en-US" dirty="0" smtClean="0"/>
              <a:t> folder in directory where the </a:t>
            </a:r>
            <a:r>
              <a:rPr lang="en-US" dirty="0" err="1" smtClean="0"/>
              <a:t>branchclust</a:t>
            </a:r>
            <a:r>
              <a:rPr lang="en-US" dirty="0" smtClean="0"/>
              <a:t> scripts are.</a:t>
            </a:r>
          </a:p>
          <a:p>
            <a:r>
              <a:rPr lang="en-US" dirty="0" smtClean="0"/>
              <a:t>To create a table that links GI numbers to genomes run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extract_gi_numbers.pl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qsub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extract_gi_numbers.sh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7"/>
            <a:ext cx="9555480" cy="8232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 copy files and scripts into your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03868"/>
            <a:ext cx="9052560" cy="6468533"/>
          </a:xfrm>
        </p:spPr>
        <p:txBody>
          <a:bodyPr anchor="t">
            <a:normAutofit lnSpcReduction="10000"/>
          </a:bodyPr>
          <a:lstStyle/>
          <a:p>
            <a:r>
              <a:rPr lang="en-US" sz="2800" dirty="0" err="1" smtClean="0">
                <a:latin typeface="Courier"/>
                <a:cs typeface="Courier"/>
              </a:rPr>
              <a:t>mkdir</a:t>
            </a:r>
            <a:r>
              <a:rPr lang="en-US" sz="2800" dirty="0" smtClean="0">
                <a:latin typeface="Courier"/>
                <a:cs typeface="Courier"/>
              </a:rPr>
              <a:t> workshop</a:t>
            </a:r>
          </a:p>
          <a:p>
            <a:r>
              <a:rPr lang="en-US" sz="2800" dirty="0" err="1" smtClean="0">
                <a:latin typeface="Courier"/>
                <a:cs typeface="Courier"/>
              </a:rPr>
              <a:t>cd</a:t>
            </a:r>
            <a:r>
              <a:rPr lang="en-US" sz="2800" dirty="0" smtClean="0">
                <a:latin typeface="Courier"/>
                <a:cs typeface="Courier"/>
              </a:rPr>
              <a:t> workshop</a:t>
            </a:r>
          </a:p>
          <a:p>
            <a:r>
              <a:rPr lang="en-US" sz="2800" dirty="0" err="1" smtClean="0">
                <a:latin typeface="Courier"/>
                <a:cs typeface="Courier"/>
              </a:rPr>
              <a:t>mkdir</a:t>
            </a:r>
            <a:r>
              <a:rPr lang="en-US" sz="2800" dirty="0" smtClean="0">
                <a:latin typeface="Courier"/>
                <a:cs typeface="Courier"/>
              </a:rPr>
              <a:t> test</a:t>
            </a:r>
          </a:p>
          <a:p>
            <a:r>
              <a:rPr lang="en-US" sz="2800" dirty="0" smtClean="0">
                <a:latin typeface="Courier"/>
                <a:cs typeface="Courier"/>
              </a:rPr>
              <a:t>cp -R /Users/</a:t>
            </a:r>
            <a:r>
              <a:rPr lang="en-US" sz="2800" dirty="0" err="1" smtClean="0">
                <a:latin typeface="Courier"/>
                <a:cs typeface="Courier"/>
              </a:rPr>
              <a:t>jpgogarten</a:t>
            </a:r>
            <a:r>
              <a:rPr lang="en-US" sz="2800" dirty="0" smtClean="0">
                <a:latin typeface="Courier"/>
                <a:cs typeface="Courier"/>
              </a:rPr>
              <a:t>/workshop/test/* /Users/mcb221_u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nnn</a:t>
            </a:r>
            <a:r>
              <a:rPr lang="en-US" sz="2800" dirty="0" smtClean="0">
                <a:latin typeface="Courier"/>
                <a:cs typeface="Courier"/>
              </a:rPr>
              <a:t>/workshop/test/     </a:t>
            </a:r>
            <a:endParaRPr lang="en-US" sz="2800" dirty="0" smtClean="0">
              <a:cs typeface="Courier"/>
            </a:endParaRPr>
          </a:p>
          <a:p>
            <a:pPr>
              <a:buNone/>
            </a:pPr>
            <a:r>
              <a:rPr lang="en-US" sz="2500" dirty="0" smtClean="0">
                <a:latin typeface="Cambria"/>
                <a:cs typeface="Cambria"/>
              </a:rPr>
              <a:t>This should be one line, and mcb221_u1nnn should be replaced with the name of your home directory.</a:t>
            </a:r>
          </a:p>
          <a:p>
            <a:pPr>
              <a:buNone/>
            </a:pPr>
            <a:r>
              <a:rPr lang="en-US" sz="2500" dirty="0" smtClean="0">
                <a:latin typeface="Cambria"/>
                <a:cs typeface="Cambria"/>
              </a:rPr>
              <a:t>The –R tells UNIX to copy recursively (including subdirectories)</a:t>
            </a:r>
          </a:p>
          <a:p>
            <a:pPr>
              <a:buNone/>
            </a:pPr>
            <a:r>
              <a:rPr lang="en-US" sz="2500" dirty="0" smtClean="0">
                <a:latin typeface="Cambria"/>
                <a:cs typeface="Cambria"/>
              </a:rPr>
              <a:t>	</a:t>
            </a:r>
            <a:r>
              <a:rPr lang="en-US" sz="2500" dirty="0" smtClean="0">
                <a:solidFill>
                  <a:srgbClr val="112DE1"/>
                </a:solidFill>
                <a:latin typeface="Cambria"/>
                <a:cs typeface="Cambria"/>
              </a:rPr>
              <a:t>This command also copies a directory called </a:t>
            </a:r>
            <a:r>
              <a:rPr lang="en-US" sz="2500" dirty="0" err="1" smtClean="0">
                <a:solidFill>
                  <a:srgbClr val="112DE1"/>
                </a:solidFill>
                <a:latin typeface="Cambria"/>
                <a:cs typeface="Cambria"/>
              </a:rPr>
              <a:t>fasta</a:t>
            </a:r>
            <a:r>
              <a:rPr lang="en-US" sz="2500" dirty="0" smtClean="0">
                <a:solidFill>
                  <a:srgbClr val="112DE1"/>
                </a:solidFill>
                <a:latin typeface="Cambria"/>
                <a:cs typeface="Cambria"/>
              </a:rPr>
              <a:t> that contains 5 genomes to work on.  </a:t>
            </a:r>
            <a:r>
              <a:rPr lang="en-US" sz="2500" dirty="0" smtClean="0">
                <a:latin typeface="Cambria"/>
                <a:cs typeface="Cambria"/>
              </a:rPr>
              <a:t>If you want to work on different genomes, delete the 5 *.</a:t>
            </a:r>
            <a:r>
              <a:rPr lang="en-US" sz="2500" dirty="0" err="1" smtClean="0">
                <a:latin typeface="Cambria"/>
                <a:cs typeface="Cambria"/>
              </a:rPr>
              <a:t>faa</a:t>
            </a:r>
            <a:r>
              <a:rPr lang="en-US" sz="2500" dirty="0" smtClean="0">
                <a:latin typeface="Cambria"/>
                <a:cs typeface="Cambria"/>
              </a:rPr>
              <a:t> files that contain the genomes from the Thermotogales and replace them with the genomes of your choice.  (“genomes” really means all the proteins encoded by ORFs present in the genome).</a:t>
            </a:r>
          </a:p>
          <a:p>
            <a:pPr>
              <a:buNone/>
            </a:pPr>
            <a:r>
              <a:rPr lang="en-US" sz="2500" dirty="0" smtClean="0">
                <a:latin typeface="Cambria"/>
                <a:cs typeface="Cambria"/>
              </a:rPr>
              <a:t> </a:t>
            </a:r>
            <a:endParaRPr lang="en-US" sz="2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268" y="762000"/>
            <a:ext cx="8822266" cy="663257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/>
              <a:t>If you use other genomes you will need to generate a file that contains assignments between name of the ORF and the name of the genome.  This file should be called </a:t>
            </a:r>
            <a:r>
              <a:rPr lang="en-US" dirty="0" err="1" smtClean="0"/>
              <a:t>gi_numbers.out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your genomes follow the JGI convention, every ORF starts with a four letters designating the species </a:t>
            </a:r>
            <a:r>
              <a:rPr lang="en-US" dirty="0" err="1" smtClean="0"/>
              <a:t>folloed</a:t>
            </a:r>
            <a:r>
              <a:rPr lang="en-US" dirty="0" smtClean="0"/>
              <a:t> by 4 numbers identifying the particular ORF.  In this case the file </a:t>
            </a:r>
          </a:p>
          <a:p>
            <a:r>
              <a:rPr lang="en-US" dirty="0" err="1" smtClean="0"/>
              <a:t>gi_numbers.out</a:t>
            </a:r>
            <a:r>
              <a:rPr lang="en-US" dirty="0" smtClean="0"/>
              <a:t> should look as follows.  It should be straight forward to create this file by hand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Thermotoga maritima |   </a:t>
            </a:r>
            <a:r>
              <a:rPr lang="en-US" dirty="0" err="1" smtClean="0"/>
              <a:t>Tmar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naphthophila</a:t>
            </a:r>
            <a:r>
              <a:rPr lang="en-US" dirty="0" smtClean="0"/>
              <a:t> |       </a:t>
            </a:r>
            <a:r>
              <a:rPr lang="en-US" dirty="0" err="1" smtClean="0"/>
              <a:t>Tnap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neapolitana</a:t>
            </a:r>
            <a:r>
              <a:rPr lang="en-US" dirty="0" smtClean="0"/>
              <a:t> |        </a:t>
            </a:r>
            <a:r>
              <a:rPr lang="en-US" dirty="0" err="1" smtClean="0"/>
              <a:t>Tnea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petrophila</a:t>
            </a:r>
            <a:r>
              <a:rPr lang="en-US" dirty="0" smtClean="0"/>
              <a:t> | </a:t>
            </a:r>
            <a:r>
              <a:rPr lang="en-US" dirty="0" err="1" smtClean="0"/>
              <a:t>Tpet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sp. RQ2 |    TRQ2.....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186268"/>
            <a:ext cx="9448799" cy="31700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If your genomes conform to the NCBI *.</a:t>
            </a:r>
            <a:r>
              <a:rPr lang="en-US" dirty="0" err="1" smtClean="0"/>
              <a:t>faa</a:t>
            </a:r>
            <a:r>
              <a:rPr lang="en-US" dirty="0" smtClean="0"/>
              <a:t> convention, put the genomes into a subdirectory called </a:t>
            </a:r>
            <a:r>
              <a:rPr lang="en-US" dirty="0" err="1" smtClean="0"/>
              <a:t>fasta</a:t>
            </a:r>
            <a:r>
              <a:rPr lang="en-US" dirty="0" smtClean="0"/>
              <a:t>, and run the script </a:t>
            </a:r>
            <a:r>
              <a:rPr lang="en-US" dirty="0" err="1" smtClean="0"/>
              <a:t>extract_gi_numbers.pl</a:t>
            </a:r>
            <a:r>
              <a:rPr lang="en-US" dirty="0" smtClean="0"/>
              <a:t> in the parent directory. (Best is probably </a:t>
            </a:r>
            <a:br>
              <a:rPr lang="en-US" dirty="0" smtClean="0"/>
            </a:br>
            <a:r>
              <a:rPr lang="en-US" dirty="0" smtClean="0"/>
              <a:t>~/workshop/test.)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script should generate a log file and an output file called </a:t>
            </a:r>
            <a:r>
              <a:rPr lang="en-US" dirty="0" err="1" smtClean="0"/>
              <a:t>gi_numbers.out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4" y="3001865"/>
            <a:ext cx="9795933" cy="450891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1900" dirty="0" err="1" smtClean="0">
                <a:latin typeface="Courier"/>
                <a:cs typeface="Courier"/>
              </a:rPr>
              <a:t>Burkholderia</a:t>
            </a:r>
            <a:r>
              <a:rPr lang="en-US" sz="1900" dirty="0" smtClean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phage Bcep781 |	2375....	4783....	1179.....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K1F |	7711....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N4 |	1199.....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P22 |	5123....	9635...	1271....	193433..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RB43 |	6639....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T1 |	4568....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T3 |	1757....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T5 |	4640....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T7 |	9627...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Kluyvera</a:t>
            </a:r>
            <a:r>
              <a:rPr lang="en-US" sz="1800" dirty="0" smtClean="0">
                <a:latin typeface="Courier"/>
                <a:cs typeface="Courier"/>
              </a:rPr>
              <a:t> phage Kvp1 |	2126.....</a:t>
            </a:r>
          </a:p>
          <a:p>
            <a:r>
              <a:rPr lang="en-US" sz="1800" dirty="0" smtClean="0">
                <a:latin typeface="Courier"/>
                <a:cs typeface="Courier"/>
              </a:rPr>
              <a:t>Lactobacillus phage phiAT3 |	4869....</a:t>
            </a:r>
          </a:p>
          <a:p>
            <a:r>
              <a:rPr lang="en-US" sz="1800" dirty="0" smtClean="0">
                <a:latin typeface="Courier"/>
                <a:cs typeface="Courier"/>
              </a:rPr>
              <a:t>Lactobacillus prophage Lj965 |	4117....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Lactococcus</a:t>
            </a:r>
            <a:r>
              <a:rPr lang="en-US" sz="1800" dirty="0" smtClean="0">
                <a:latin typeface="Courier"/>
                <a:cs typeface="Courier"/>
              </a:rPr>
              <a:t> phage r1t |	2345....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Lactococcus</a:t>
            </a:r>
            <a:r>
              <a:rPr lang="en-US" sz="1800" dirty="0" smtClean="0">
                <a:latin typeface="Courier"/>
                <a:cs typeface="Courier"/>
              </a:rPr>
              <a:t> phage sk1 |	9629...	193434..</a:t>
            </a:r>
          </a:p>
          <a:p>
            <a:r>
              <a:rPr lang="en-US" sz="1800" dirty="0" smtClean="0">
                <a:latin typeface="Courier"/>
                <a:cs typeface="Courier"/>
              </a:rPr>
              <a:t>Mycobacterium phage Bxz2 |	29566...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7"/>
            <a:ext cx="9052560" cy="907944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branchclust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0801"/>
            <a:ext cx="9555480" cy="6451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are available at </a:t>
            </a:r>
            <a:r>
              <a:rPr lang="en-US" sz="2500" dirty="0" smtClean="0">
                <a:hlinkClick r:id="rId2"/>
              </a:rPr>
              <a:t>http://www.bioinformatics.org/branchclust/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A copy of the tutorial is </a:t>
            </a:r>
            <a:br>
              <a:rPr lang="en-US" sz="2500" dirty="0" smtClean="0"/>
            </a:br>
            <a:r>
              <a:rPr lang="en-US" sz="2500" dirty="0" smtClean="0"/>
              <a:t>in the folder you copied </a:t>
            </a:r>
            <a:br>
              <a:rPr lang="en-US" sz="2500" dirty="0" smtClean="0"/>
            </a:br>
            <a:r>
              <a:rPr lang="en-US" sz="2500" dirty="0" smtClean="0"/>
              <a:t>into your folder:</a:t>
            </a:r>
            <a:br>
              <a:rPr lang="en-US" sz="2500" dirty="0" smtClean="0"/>
            </a:br>
            <a:r>
              <a:rPr lang="en-US" sz="2500" dirty="0" err="1" smtClean="0"/>
              <a:t>BranchClustTutorial.pdf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Consult the tutorial, if</a:t>
            </a:r>
            <a:br>
              <a:rPr lang="en-US" sz="2500" dirty="0" smtClean="0"/>
            </a:br>
            <a:r>
              <a:rPr lang="en-US" sz="2500" dirty="0" smtClean="0"/>
              <a:t>you want to use </a:t>
            </a:r>
            <a:br>
              <a:rPr lang="en-US" sz="2500" dirty="0" smtClean="0"/>
            </a:br>
            <a:r>
              <a:rPr lang="en-US" sz="2500" dirty="0" err="1" smtClean="0"/>
              <a:t>branchclust</a:t>
            </a:r>
            <a:r>
              <a:rPr lang="en-US" sz="2500" dirty="0" smtClean="0"/>
              <a:t> on other </a:t>
            </a:r>
            <a:br>
              <a:rPr lang="en-US" sz="2500" dirty="0" smtClean="0"/>
            </a:br>
            <a:r>
              <a:rPr lang="en-US" sz="2500" dirty="0" smtClean="0"/>
              <a:t>genomes.</a:t>
            </a:r>
          </a:p>
          <a:p>
            <a:r>
              <a:rPr lang="en-US" sz="2500" dirty="0" smtClean="0"/>
              <a:t>The commands we use </a:t>
            </a:r>
            <a:br>
              <a:rPr lang="en-US" sz="2500" dirty="0" smtClean="0"/>
            </a:br>
            <a:r>
              <a:rPr lang="en-US" sz="2500" dirty="0" smtClean="0"/>
              <a:t>today are in a file in the </a:t>
            </a:r>
            <a:br>
              <a:rPr lang="en-US" sz="2500" dirty="0" smtClean="0"/>
            </a:br>
            <a:r>
              <a:rPr lang="en-US" sz="2500" dirty="0" smtClean="0"/>
              <a:t>test folder called</a:t>
            </a:r>
            <a:br>
              <a:rPr lang="en-US" sz="2500" dirty="0" smtClean="0"/>
            </a:br>
            <a:r>
              <a:rPr lang="en-US" sz="2500" i="1" dirty="0" smtClean="0"/>
              <a:t>commands workshop tau one script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This is a text file that you can open with any text editor.  </a:t>
            </a:r>
            <a:br>
              <a:rPr lang="en-US" sz="2500" dirty="0" smtClean="0"/>
            </a:br>
            <a:r>
              <a:rPr lang="en-US" sz="2500" dirty="0" smtClean="0"/>
              <a:t>(I use </a:t>
            </a:r>
            <a:r>
              <a:rPr lang="en-US" sz="2500" dirty="0" err="1" smtClean="0"/>
              <a:t>textwrangler</a:t>
            </a:r>
            <a:r>
              <a:rPr lang="en-US" sz="2500" dirty="0" smtClean="0"/>
              <a:t> on my </a:t>
            </a:r>
            <a:r>
              <a:rPr lang="en-US" sz="2500" dirty="0" err="1" smtClean="0"/>
              <a:t>mac</a:t>
            </a:r>
            <a:r>
              <a:rPr lang="en-US" sz="2500" dirty="0" smtClean="0"/>
              <a:t>, but you might want to use crimson)</a:t>
            </a:r>
          </a:p>
          <a:p>
            <a:pPr>
              <a:buNone/>
            </a:pPr>
            <a:r>
              <a:rPr lang="en-US" sz="2500" dirty="0" smtClean="0"/>
              <a:t> </a:t>
            </a:r>
          </a:p>
          <a:p>
            <a:pPr>
              <a:buNone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67" y="1898442"/>
            <a:ext cx="4165600" cy="4117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54" y="260457"/>
            <a:ext cx="9052560" cy="1128077"/>
          </a:xfrm>
        </p:spPr>
        <p:txBody>
          <a:bodyPr/>
          <a:lstStyle/>
          <a:p>
            <a:pPr algn="l"/>
            <a:r>
              <a:rPr lang="en-US" dirty="0" err="1" smtClean="0"/>
              <a:t>BranchClust</a:t>
            </a:r>
            <a:r>
              <a:rPr lang="en-US" dirty="0" smtClean="0"/>
              <a:t> Article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91835"/>
            <a:ext cx="9052560" cy="5129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available at 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http://www.biomedcentral.com/1471-2105/8/120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" y="2557352"/>
            <a:ext cx="9989219" cy="442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04020" cy="690880"/>
          </a:xfrm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</a:rPr>
              <a:t>PAML – </a:t>
            </a:r>
            <a:r>
              <a:rPr lang="en-US" sz="2700" b="1" dirty="0" err="1">
                <a:solidFill>
                  <a:schemeClr val="tx1"/>
                </a:solidFill>
              </a:rPr>
              <a:t>codeml</a:t>
            </a:r>
            <a:r>
              <a:rPr lang="en-US" sz="2700" b="1" dirty="0">
                <a:solidFill>
                  <a:schemeClr val="tx1"/>
                </a:solidFill>
              </a:rPr>
              <a:t> – sites model (cont.)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35283" y="604522"/>
            <a:ext cx="9153843" cy="68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58" tIns="50929" rIns="101858" bIns="50929">
            <a:prstTxWarp prst="textNoShape">
              <a:avLst/>
            </a:prstTxWarp>
            <a:spAutoFit/>
          </a:bodyPr>
          <a:lstStyle/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the program is invoked by typing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codeml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followed by the name of a control file that tells the program what to do. </a:t>
            </a:r>
          </a:p>
          <a:p>
            <a:pPr defTabSz="1018586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paml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can be used to find the maximum likelihood tree, however, the program is rather slow. 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Phyml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 is a better choice to find the tree, which then can be used as a user tree.</a:t>
            </a:r>
          </a:p>
          <a:p>
            <a:pPr defTabSz="1018586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An example for a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codeml.ctl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file is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3"/>
              </a:rPr>
              <a:t>codeml.hv1.sites.ctl </a:t>
            </a:r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This file directs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codeml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to run three different models: </a:t>
            </a: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one with an omega fixed at 1, a second where each site can be either have an omega between 0 and 1, or an omega of 1, and third a model that uses three omegas as described before for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MrBayes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The output is written into a file called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4"/>
              </a:rPr>
              <a:t>Hv1.sites.codeml_out 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(as directed by the control file).  </a:t>
            </a:r>
          </a:p>
          <a:p>
            <a:pPr defTabSz="1018586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Point out log likelihoods and estimated parameter line (kappa and omegas)</a:t>
            </a:r>
          </a:p>
          <a:p>
            <a:pPr defTabSz="1018586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Additional useful information is in the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5"/>
              </a:rPr>
              <a:t>rst 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file generated by the </a:t>
            </a:r>
            <a:r>
              <a:rPr lang="en-US" sz="2200" b="1" dirty="0" err="1">
                <a:solidFill>
                  <a:srgbClr val="000000"/>
                </a:solidFill>
                <a:latin typeface="Times New Roman"/>
              </a:rPr>
              <a:t>codeml</a:t>
            </a:r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586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Discuss overall result.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860"/>
            <a:ext cx="1005840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Create super families, alignments and trees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132" y="914401"/>
            <a:ext cx="9838268" cy="787244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vi </a:t>
            </a:r>
            <a:r>
              <a:rPr lang="en-US" dirty="0" err="1" smtClean="0">
                <a:latin typeface="Courier"/>
                <a:cs typeface="Courier"/>
              </a:rPr>
              <a:t>do_blast.pl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+mn-lt"/>
                <a:cs typeface="Courier"/>
              </a:rPr>
              <a:t># to see what the parameters are doing type </a:t>
            </a:r>
            <a:r>
              <a:rPr lang="en-US" dirty="0" err="1" smtClean="0">
                <a:latin typeface="Courier"/>
                <a:cs typeface="Courier"/>
              </a:rPr>
              <a:t>blastall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+mn-lt"/>
                <a:cs typeface="Courier"/>
              </a:rPr>
              <a:t>or  </a:t>
            </a:r>
            <a:br>
              <a:rPr lang="en-US" dirty="0" smtClean="0">
                <a:latin typeface="+mn-lt"/>
                <a:cs typeface="Courier"/>
              </a:rPr>
            </a:br>
            <a:r>
              <a:rPr lang="en-US" dirty="0" smtClean="0">
                <a:latin typeface="+mn-lt"/>
                <a:cs typeface="Courier"/>
              </a:rPr>
              <a:t># </a:t>
            </a:r>
            <a:r>
              <a:rPr lang="en-US" dirty="0" err="1" smtClean="0">
                <a:latin typeface="Courier"/>
                <a:cs typeface="Courier"/>
              </a:rPr>
              <a:t>bastall</a:t>
            </a:r>
            <a:r>
              <a:rPr lang="en-US" dirty="0" smtClean="0">
                <a:latin typeface="Courier"/>
                <a:cs typeface="Courier"/>
              </a:rPr>
              <a:t> | more </a:t>
            </a:r>
            <a:r>
              <a:rPr lang="en-US" dirty="0" smtClean="0">
                <a:latin typeface="+mn-lt"/>
                <a:cs typeface="Courier"/>
              </a:rPr>
              <a:t>at the </a:t>
            </a:r>
            <a:r>
              <a:rPr lang="en-US" dirty="0" err="1" smtClean="0">
                <a:latin typeface="+mn-lt"/>
                <a:cs typeface="Courier"/>
              </a:rPr>
              <a:t>commandline</a:t>
            </a:r>
            <a:r>
              <a:rPr lang="en-US" dirty="0" smtClean="0">
                <a:latin typeface="+mn-lt"/>
                <a:cs typeface="Courier"/>
              </a:rPr>
              <a:t>. </a:t>
            </a:r>
            <a:br>
              <a:rPr lang="en-US" dirty="0" smtClean="0">
                <a:latin typeface="+mn-lt"/>
                <a:cs typeface="Courier"/>
              </a:rPr>
            </a:br>
            <a:r>
              <a:rPr lang="en-US" dirty="0" smtClean="0">
                <a:latin typeface="+mn-lt"/>
                <a:cs typeface="Courier"/>
              </a:rPr>
              <a:t># If you move this to a different computer you might need to change a 2 to a 1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vi </a:t>
            </a:r>
            <a:r>
              <a:rPr lang="en-US" dirty="0" err="1" smtClean="0">
                <a:latin typeface="Courier"/>
                <a:cs typeface="Courier"/>
              </a:rPr>
              <a:t>parse_blast_cutoff_thermotoga.pl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 change </a:t>
            </a:r>
            <a:r>
              <a:rPr lang="en-US" dirty="0" err="1" smtClean="0"/>
              <a:t>bioperl</a:t>
            </a:r>
            <a:r>
              <a:rPr lang="en-US" dirty="0" smtClean="0"/>
              <a:t> directory; change cutoff E-value</a:t>
            </a:r>
            <a:br>
              <a:rPr lang="en-US" dirty="0" smtClean="0"/>
            </a:br>
            <a:r>
              <a:rPr lang="en-US" dirty="0" smtClean="0"/>
              <a:t># the script as written uses the </a:t>
            </a:r>
            <a:r>
              <a:rPr lang="en-US" dirty="0" err="1" smtClean="0"/>
              <a:t>bioperl</a:t>
            </a:r>
            <a:r>
              <a:rPr lang="en-US" dirty="0" smtClean="0"/>
              <a:t> library in my home directory </a:t>
            </a:r>
          </a:p>
          <a:p>
            <a:r>
              <a:rPr lang="en-US" dirty="0" smtClean="0"/>
              <a:t># Note: if using closely related genomes, you can cut back on the</a:t>
            </a:r>
            <a:br>
              <a:rPr lang="en-US" dirty="0" smtClean="0"/>
            </a:br>
            <a:r>
              <a:rPr lang="en-US" dirty="0" smtClean="0"/>
              <a:t>#    size of the </a:t>
            </a:r>
            <a:r>
              <a:rPr lang="en-US" dirty="0" err="1" smtClean="0"/>
              <a:t>superfamilies</a:t>
            </a:r>
            <a:r>
              <a:rPr lang="en-US" dirty="0" smtClean="0"/>
              <a:t> by using a smaller E-value </a:t>
            </a:r>
          </a:p>
          <a:p>
            <a:r>
              <a:rPr lang="en-US" dirty="0" smtClean="0"/>
              <a:t># (if you genomes have normal GI numbers, use </a:t>
            </a:r>
            <a:br>
              <a:rPr lang="en-US" dirty="0" smtClean="0"/>
            </a:br>
            <a:r>
              <a:rPr lang="en-US" dirty="0" smtClean="0"/>
              <a:t># vi parse_blast_cutoff1.pl)</a:t>
            </a:r>
          </a:p>
          <a:p>
            <a:endParaRPr lang="en-US" dirty="0" smtClean="0"/>
          </a:p>
          <a:p>
            <a:r>
              <a:rPr lang="en-US" dirty="0" smtClean="0"/>
              <a:t># check output:</a:t>
            </a:r>
          </a:p>
          <a:p>
            <a:r>
              <a:rPr lang="en-US" dirty="0" smtClean="0"/>
              <a:t>more parsed/</a:t>
            </a:r>
            <a:r>
              <a:rPr lang="en-US" dirty="0" err="1" smtClean="0"/>
              <a:t>all_vs_all.parsed</a:t>
            </a:r>
            <a:r>
              <a:rPr lang="en-US" dirty="0" smtClean="0"/>
              <a:t>  ### type </a:t>
            </a:r>
            <a:r>
              <a:rPr lang="en-US" dirty="0" err="1" smtClean="0">
                <a:latin typeface="Courier"/>
                <a:cs typeface="Courier"/>
              </a:rPr>
              <a:t>q</a:t>
            </a:r>
            <a:r>
              <a:rPr lang="en-US" dirty="0" smtClean="0"/>
              <a:t> to leave more</a:t>
            </a:r>
          </a:p>
          <a:p>
            <a:r>
              <a:rPr lang="en-US" dirty="0" smtClean="0"/>
              <a:t>more parsed/</a:t>
            </a:r>
            <a:r>
              <a:rPr lang="en-US" dirty="0" err="1" smtClean="0"/>
              <a:t>all_vs_all.parsed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-</a:t>
            </a:r>
            <a:r>
              <a:rPr lang="en-US" dirty="0" err="1" smtClean="0"/>
              <a:t>l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# checks for number of lines=super </a:t>
            </a:r>
            <a:r>
              <a:rPr lang="en-US" dirty="0" err="1" smtClean="0"/>
              <a:t>famiies</a:t>
            </a:r>
            <a:r>
              <a:rPr lang="en-US" dirty="0" smtClean="0"/>
              <a:t>  output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Families to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87" y="1508768"/>
            <a:ext cx="9052560" cy="6060433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parse_superfamilies_singlelink.pl</a:t>
            </a:r>
            <a:r>
              <a:rPr lang="en-US" sz="2600" dirty="0" smtClean="0">
                <a:latin typeface="Courier"/>
                <a:cs typeface="Courier"/>
              </a:rPr>
              <a:t> 1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# 1 gives the minimum size of the superfamily 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prepare_fa_thermotoga.pl</a:t>
            </a:r>
            <a:r>
              <a:rPr lang="en-US" sz="2600" dirty="0" smtClean="0">
                <a:latin typeface="Courier"/>
                <a:cs typeface="Courier"/>
              </a:rPr>
              <a:t> parsed/</a:t>
            </a:r>
            <a:r>
              <a:rPr lang="en-US" sz="2600" dirty="0" err="1" smtClean="0">
                <a:latin typeface="Courier"/>
                <a:cs typeface="Courier"/>
              </a:rPr>
              <a:t>all_vs_all.fam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/>
              <a:t>Creates a multiple </a:t>
            </a:r>
            <a:r>
              <a:rPr lang="en-US" sz="2600" dirty="0" err="1" smtClean="0"/>
              <a:t>fasta</a:t>
            </a:r>
            <a:r>
              <a:rPr lang="en-US" sz="2600" dirty="0" smtClean="0"/>
              <a:t> file for each superfamily 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do_clustalw_aln.pl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ambria"/>
                <a:cs typeface="Cambria"/>
              </a:rPr>
              <a:t>aligns sequences using </a:t>
            </a:r>
            <a:r>
              <a:rPr lang="en-US" sz="2600" dirty="0" err="1" smtClean="0">
                <a:latin typeface="Cambria"/>
                <a:cs typeface="Cambria"/>
              </a:rPr>
              <a:t>clustalw</a:t>
            </a:r>
            <a:endParaRPr lang="en-US" sz="2600" dirty="0" smtClean="0">
              <a:latin typeface="Cambria"/>
              <a:cs typeface="Cambria"/>
            </a:endParaRP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do_clustalw_dist_kimura.pl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err="1" smtClean="0">
                <a:latin typeface="Cambria"/>
                <a:cs typeface="Cambria"/>
              </a:rPr>
              <a:t>calcualtes</a:t>
            </a:r>
            <a:r>
              <a:rPr lang="en-US" sz="2600" dirty="0" smtClean="0">
                <a:latin typeface="Cambria"/>
                <a:cs typeface="Cambria"/>
              </a:rPr>
              <a:t> trees using Kimura distances for all families in </a:t>
            </a:r>
            <a:r>
              <a:rPr lang="en-US" sz="2600" dirty="0" err="1" smtClean="0">
                <a:latin typeface="Cambria"/>
                <a:cs typeface="Cambria"/>
              </a:rPr>
              <a:t>fa</a:t>
            </a:r>
            <a:r>
              <a:rPr lang="en-US" sz="2600" dirty="0" smtClean="0">
                <a:latin typeface="Cambria"/>
                <a:cs typeface="Cambria"/>
              </a:rPr>
              <a:t/>
            </a:r>
            <a:br>
              <a:rPr lang="en-US" sz="2600" dirty="0" smtClean="0">
                <a:latin typeface="Cambria"/>
                <a:cs typeface="Cambria"/>
              </a:rPr>
            </a:br>
            <a:r>
              <a:rPr lang="en-US" sz="2600" dirty="0" smtClean="0">
                <a:latin typeface="Cambria"/>
                <a:cs typeface="Cambria"/>
              </a:rPr>
              <a:t>#trees stored in trees Check #1, 106, 1027, 111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prepare_trees.pl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ambria"/>
                <a:cs typeface="Cambria"/>
              </a:rPr>
              <a:t>reformats trees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7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Branchclust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267" y="1557868"/>
            <a:ext cx="9364133" cy="567492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800" dirty="0" err="1" smtClean="0">
                <a:latin typeface="Courier"/>
                <a:cs typeface="Courier"/>
              </a:rPr>
              <a:t>perl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err="1" smtClean="0">
                <a:latin typeface="Courier"/>
                <a:cs typeface="Courier"/>
              </a:rPr>
              <a:t>branchclust_all_thermotoga.pl</a:t>
            </a:r>
            <a:r>
              <a:rPr lang="en-US" sz="2800" dirty="0" smtClean="0">
                <a:latin typeface="Courier"/>
                <a:cs typeface="Courier"/>
              </a:rPr>
              <a:t> 2 </a:t>
            </a:r>
          </a:p>
          <a:p>
            <a:r>
              <a:rPr lang="en-US" dirty="0" smtClean="0"/>
              <a:t>  # Parameter 2 (MANY) says that a family needs to have </a:t>
            </a:r>
            <a:br>
              <a:rPr lang="en-US" dirty="0" smtClean="0"/>
            </a:br>
            <a:r>
              <a:rPr lang="en-US" dirty="0" smtClean="0"/>
              <a:t>  # at least 2 members. </a:t>
            </a:r>
          </a:p>
          <a:p>
            <a:endParaRPr lang="en-US" dirty="0" smtClean="0"/>
          </a:p>
          <a:p>
            <a:r>
              <a:rPr lang="en-US" sz="2800" dirty="0" err="1" smtClean="0">
                <a:latin typeface="Courier"/>
                <a:cs typeface="Courier"/>
              </a:rPr>
              <a:t>make_clusterlist.sh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en-US" dirty="0" smtClean="0"/>
              <a:t># runs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make_fam_list_inpar.pl</a:t>
            </a:r>
            <a:r>
              <a:rPr lang="en-US" dirty="0" smtClean="0"/>
              <a:t> 5 4 0 </a:t>
            </a:r>
            <a:br>
              <a:rPr lang="en-US" dirty="0" smtClean="0"/>
            </a:br>
            <a:r>
              <a:rPr lang="en-US" dirty="0" smtClean="0"/>
              <a:t># results in test called families_inpar_5_4_0.list</a:t>
            </a:r>
          </a:p>
          <a:p>
            <a:r>
              <a:rPr lang="en-US" dirty="0" smtClean="0"/>
              <a:t># 5: number of genomes; </a:t>
            </a:r>
            <a:br>
              <a:rPr lang="en-US" dirty="0" smtClean="0"/>
            </a:br>
            <a:r>
              <a:rPr lang="en-US" dirty="0" smtClean="0"/>
              <a:t># 4: number of genomes in cluster ;</a:t>
            </a:r>
            <a:br>
              <a:rPr lang="en-US" dirty="0" smtClean="0"/>
            </a:br>
            <a:r>
              <a:rPr lang="en-US" dirty="0" smtClean="0"/>
              <a:t># 0: number of inparalogs </a:t>
            </a:r>
            <a:br>
              <a:rPr lang="en-US" dirty="0" smtClean="0"/>
            </a:br>
            <a:r>
              <a:rPr lang="en-US" dirty="0" smtClean="0"/>
              <a:t># (a 1 returns all the families with exactly 1 inparalog)</a:t>
            </a:r>
          </a:p>
          <a:p>
            <a:r>
              <a:rPr lang="en-US" dirty="0" smtClean="0"/>
              <a:t># you could add additional lines to the shell script: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make_fam_list_inpar.pl</a:t>
            </a:r>
            <a:r>
              <a:rPr lang="en-US" dirty="0" smtClean="0"/>
              <a:t> 5 4 1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87" y="2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Process </a:t>
            </a:r>
            <a:r>
              <a:rPr lang="en-US" dirty="0" err="1" smtClean="0"/>
              <a:t>Branchclust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4933" y="965201"/>
            <a:ext cx="9533467" cy="547842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names_for_cluster_all.pl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#  (Parses clusters and attaches names. </a:t>
            </a:r>
            <a:br>
              <a:rPr lang="en-US" dirty="0" smtClean="0"/>
            </a:br>
            <a:r>
              <a:rPr lang="en-US" dirty="0" smtClean="0"/>
              <a:t>#  Results in sub directory clusters. List in test)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summary.pl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# (makes list of number of complete and incomplete families </a:t>
            </a:r>
            <a:br>
              <a:rPr lang="en-US" dirty="0" smtClean="0"/>
            </a:br>
            <a:r>
              <a:rPr lang="en-US" dirty="0" smtClean="0"/>
              <a:t># file is stored in test)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detailed_summary_dashes.pl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# (result in test: </a:t>
            </a:r>
            <a:r>
              <a:rPr lang="en-US" dirty="0" err="1" smtClean="0"/>
              <a:t>detailed_summary.out</a:t>
            </a:r>
            <a:r>
              <a:rPr lang="en-US" dirty="0" smtClean="0"/>
              <a:t> - can be used in Excel)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prepare_bcfam_thermotoga.pl</a:t>
            </a:r>
            <a:r>
              <a:rPr lang="en-US" dirty="0" smtClean="0"/>
              <a:t> families_inpar_5_4_0.list #(writes multiple </a:t>
            </a:r>
            <a:r>
              <a:rPr lang="en-US" dirty="0" err="1" smtClean="0"/>
              <a:t>fasta</a:t>
            </a:r>
            <a:r>
              <a:rPr lang="en-US" dirty="0" smtClean="0"/>
              <a:t> files into </a:t>
            </a:r>
            <a:r>
              <a:rPr lang="en-US" dirty="0" err="1" smtClean="0"/>
              <a:t>bcfam</a:t>
            </a:r>
            <a:r>
              <a:rPr lang="en-US" dirty="0" smtClean="0"/>
              <a:t> subdirectory.  </a:t>
            </a:r>
            <a:br>
              <a:rPr lang="en-US" dirty="0" smtClean="0"/>
            </a:br>
            <a:r>
              <a:rPr lang="en-US" dirty="0" smtClean="0"/>
              <a:t># Can be used for alignment and phylogenetic reconstruction)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Output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813568"/>
            <a:ext cx="5745480" cy="5129425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complete: 1564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incomplete: 248</a:t>
            </a:r>
          </a:p>
          <a:p>
            <a:r>
              <a:rPr lang="en-US" sz="2500" dirty="0" smtClean="0">
                <a:latin typeface="Courier"/>
                <a:cs typeface="Courier"/>
              </a:rPr>
              <a:t>total: 1812</a:t>
            </a:r>
          </a:p>
          <a:p>
            <a:r>
              <a:rPr lang="en-US" sz="2500" dirty="0" smtClean="0">
                <a:latin typeface="Courier"/>
                <a:cs typeface="Courier"/>
              </a:rPr>
              <a:t>------ details -------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4: 87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3: 53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2: 66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1: 42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316" y="1606266"/>
            <a:ext cx="3686852" cy="86177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done  with many = 3 and </a:t>
            </a:r>
            <a:br>
              <a:rPr lang="en-US" dirty="0" smtClean="0"/>
            </a:br>
            <a:r>
              <a:rPr lang="en-US" dirty="0" smtClean="0"/>
              <a:t>E-value cut-off of 10</a:t>
            </a:r>
            <a:r>
              <a:rPr lang="en-US" baseline="30000" dirty="0" smtClean="0"/>
              <a:t>-25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7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Summary in Text Wrangler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18" y="1255859"/>
            <a:ext cx="7751121" cy="604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52560" cy="7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Summary in Excel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136" y="829736"/>
            <a:ext cx="9567333" cy="34778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copy detailed summary out onto your computer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In EXEL Menu: Data -&gt; get external data -&gt; import text file -&gt; </a:t>
            </a:r>
          </a:p>
          <a:p>
            <a:pPr marL="91429"/>
            <a:r>
              <a:rPr lang="en-US" sz="2000" dirty="0" smtClean="0"/>
              <a:t>in English version use defaults for other options.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In EXEL Menu: Data -&gt; sort -&gt; sort by “superfamily number”-&gt; if asked, check expand selection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Scrolling down the list, search for a superfamily that was broken down into many families.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Do the families that were part of a superfamily have similar annotation lines?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How many of the families were complete? 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Do any have inparalogs?  Take note of a few super families.  </a:t>
            </a:r>
          </a:p>
          <a:p>
            <a:pPr marL="91429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9" y="4072467"/>
            <a:ext cx="9550582" cy="344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4991"/>
            <a:ext cx="9052560" cy="738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clusters/</a:t>
            </a:r>
            <a:r>
              <a:rPr lang="en-US" dirty="0" err="1" smtClean="0"/>
              <a:t>clusters_NNN.out.names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1068505"/>
            <a:ext cx="9052560" cy="5129425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Check a superfamily of your choice.</a:t>
            </a:r>
            <a:br>
              <a:rPr lang="en-US" sz="2100" dirty="0" smtClean="0"/>
            </a:br>
            <a:r>
              <a:rPr lang="en-US" sz="2100" i="1" dirty="0" smtClean="0"/>
              <a:t>Within a family, are all the annotation lines uniform?</a:t>
            </a:r>
          </a:p>
          <a:p>
            <a:r>
              <a:rPr lang="en-US" sz="2100" dirty="0" smtClean="0"/>
              <a:t>Within this report, if there are inparalogs, one is listed as a family member, the other one as inparalog.  This is an arbitrary choice, both inparalogs from the same genome should be considered as being part of of the family.  </a:t>
            </a:r>
          </a:p>
          <a:p>
            <a:r>
              <a:rPr lang="en-US" sz="2100" dirty="0" smtClean="0"/>
              <a:t>Out of cluster paralogs are paralogs that did not make it into a cluster with “many” genomes.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644900"/>
            <a:ext cx="71247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4991"/>
            <a:ext cx="9052560" cy="738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trees/</a:t>
            </a:r>
            <a:r>
              <a:rPr lang="en-US" dirty="0" err="1" smtClean="0"/>
              <a:t>fam_XYZ.tre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1068505"/>
            <a:ext cx="9052560" cy="5129425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Check the tree for a superfamily of your choice.  Copy the file to your computer and open it in </a:t>
            </a:r>
            <a:r>
              <a:rPr lang="en-US" sz="2100" dirty="0" err="1" smtClean="0"/>
              <a:t>TreeView</a:t>
            </a:r>
            <a:r>
              <a:rPr lang="en-US" sz="2100" dirty="0" smtClean="0"/>
              <a:t>, NJPLOT, or </a:t>
            </a:r>
            <a:r>
              <a:rPr lang="en-US" sz="2100" dirty="0" err="1" smtClean="0"/>
              <a:t>FigTree</a:t>
            </a:r>
            <a:r>
              <a:rPr lang="en-US" sz="2100" dirty="0" smtClean="0"/>
              <a:t> (check with your neighbor on which program works).</a:t>
            </a:r>
          </a:p>
          <a:p>
            <a:r>
              <a:rPr lang="en-US" sz="2100" dirty="0" smtClean="0"/>
              <a:t>For at least one cluster, in the tree, check if </a:t>
            </a:r>
            <a:r>
              <a:rPr lang="en-US" sz="2100" dirty="0" err="1" smtClean="0"/>
              <a:t>branchclust</a:t>
            </a:r>
            <a:r>
              <a:rPr lang="en-US" sz="2100" dirty="0" smtClean="0"/>
              <a:t> came to the same conclusion you would have reached.  </a:t>
            </a:r>
            <a:br>
              <a:rPr lang="en-US" sz="21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81868"/>
            <a:ext cx="4916882" cy="439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1" y="2584450"/>
            <a:ext cx="4914900" cy="463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Courier"/>
                <a:cs typeface="Courier"/>
              </a:rPr>
              <a:t>prepare_bcfam_thermotoga.pl</a:t>
            </a:r>
            <a:r>
              <a:rPr lang="en-US" sz="3600" dirty="0" smtClean="0">
                <a:latin typeface="Courier"/>
                <a:cs typeface="Courier"/>
              </a:rPr>
              <a:t> families_inpar_5_4_0.list</a:t>
            </a:r>
            <a:endParaRPr lang="en-US" sz="36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02" y="1744135"/>
            <a:ext cx="9140299" cy="470897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script </a:t>
            </a:r>
            <a:r>
              <a:rPr lang="en-US" dirty="0" err="1" smtClean="0">
                <a:latin typeface="Baskerville"/>
                <a:cs typeface="Baskerville"/>
              </a:rPr>
              <a:t>prepare_bcfam_thermotoga.pl</a:t>
            </a:r>
            <a:r>
              <a:rPr lang="en-US" dirty="0" smtClean="0">
                <a:latin typeface="Baskerville"/>
                <a:cs typeface="Baskerville"/>
              </a:rPr>
              <a:t> takes a list of families (created by </a:t>
            </a:r>
            <a:r>
              <a:rPr lang="en-US" dirty="0" err="1" smtClean="0">
                <a:latin typeface="Courier"/>
                <a:cs typeface="Courier"/>
              </a:rPr>
              <a:t>make_fam_list_inpar.pl</a:t>
            </a:r>
            <a:r>
              <a:rPr lang="en-US" dirty="0" smtClean="0">
                <a:latin typeface="Baskerville"/>
                <a:cs typeface="Baskerville"/>
              </a:rPr>
              <a:t>) and for each family retrieves the </a:t>
            </a:r>
            <a:r>
              <a:rPr lang="en-US" dirty="0" err="1" smtClean="0">
                <a:latin typeface="Baskerville"/>
                <a:cs typeface="Baskerville"/>
              </a:rPr>
              <a:t>fasta</a:t>
            </a:r>
            <a:r>
              <a:rPr lang="en-US" dirty="0" smtClean="0">
                <a:latin typeface="Baskerville"/>
                <a:cs typeface="Baskerville"/>
              </a:rPr>
              <a:t> sequences from the combined genome databank and stores the sequences in the </a:t>
            </a:r>
            <a:r>
              <a:rPr lang="en-US" dirty="0" err="1" smtClean="0">
                <a:latin typeface="Baskerville"/>
                <a:cs typeface="Baskerville"/>
              </a:rPr>
              <a:t>BCfam</a:t>
            </a:r>
            <a:r>
              <a:rPr lang="en-US" dirty="0" smtClean="0">
                <a:latin typeface="Baskerville"/>
                <a:cs typeface="Baskerville"/>
              </a:rPr>
              <a:t>  folder, one multiple sequence file per family.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One possibility for further evaluation is to take multiple sequence files, align the sequences and perform a phylogenetic reconstruction (including </a:t>
            </a:r>
            <a:r>
              <a:rPr lang="en-US" dirty="0" err="1" smtClean="0">
                <a:latin typeface="Baskerville"/>
                <a:cs typeface="Baskerville"/>
              </a:rPr>
              <a:t>boostrap</a:t>
            </a:r>
            <a:r>
              <a:rPr lang="en-US" dirty="0" smtClean="0">
                <a:latin typeface="Baskerville"/>
                <a:cs typeface="Baskerville"/>
              </a:rPr>
              <a:t> analysis) using programs like </a:t>
            </a:r>
            <a:r>
              <a:rPr lang="en-US" dirty="0" err="1" smtClean="0">
                <a:solidFill>
                  <a:srgbClr val="0D60F7"/>
                </a:solidFill>
                <a:latin typeface="Baskerville"/>
                <a:cs typeface="Baskerville"/>
              </a:rPr>
              <a:t>phyml</a:t>
            </a:r>
            <a:r>
              <a:rPr lang="en-US" dirty="0" smtClean="0">
                <a:solidFill>
                  <a:srgbClr val="0D60F7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or </a:t>
            </a:r>
            <a:r>
              <a:rPr lang="en-US" dirty="0" err="1" smtClean="0">
                <a:solidFill>
                  <a:srgbClr val="0D60F7"/>
                </a:solidFill>
                <a:latin typeface="Baskerville"/>
                <a:cs typeface="Baskerville"/>
              </a:rPr>
              <a:t>Raxml</a:t>
            </a:r>
            <a:r>
              <a:rPr lang="en-US" dirty="0" smtClean="0">
                <a:latin typeface="Baskerville"/>
                <a:cs typeface="Baskerville"/>
              </a:rPr>
              <a:t>. 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The resulting trees can be analyzed by decomposition and </a:t>
            </a:r>
            <a:r>
              <a:rPr lang="en-US" dirty="0" err="1" smtClean="0">
                <a:latin typeface="Baskerville"/>
                <a:cs typeface="Baskerville"/>
              </a:rPr>
              <a:t>supertree</a:t>
            </a:r>
            <a:r>
              <a:rPr lang="en-US" dirty="0" smtClean="0">
                <a:latin typeface="Baskerville"/>
                <a:cs typeface="Baskerville"/>
              </a:rPr>
              <a:t> approaches. 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" y="0"/>
            <a:ext cx="8549640" cy="604520"/>
          </a:xfrm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</a:rPr>
              <a:t>PAML – </a:t>
            </a:r>
            <a:r>
              <a:rPr lang="en-US" sz="2700" b="1" dirty="0" err="1">
                <a:solidFill>
                  <a:schemeClr val="tx1"/>
                </a:solidFill>
              </a:rPr>
              <a:t>codeml</a:t>
            </a:r>
            <a:r>
              <a:rPr lang="en-US" sz="2700" b="1" dirty="0">
                <a:solidFill>
                  <a:schemeClr val="tx1"/>
                </a:solidFill>
              </a:rPr>
              <a:t> – branch model</a:t>
            </a:r>
          </a:p>
        </p:txBody>
      </p:sp>
      <p:graphicFrame>
        <p:nvGraphicFramePr>
          <p:cNvPr id="615427" name="Object 3"/>
          <p:cNvGraphicFramePr>
            <a:graphicFrameLocks noChangeAspect="1"/>
          </p:cNvGraphicFramePr>
          <p:nvPr/>
        </p:nvGraphicFramePr>
        <p:xfrm>
          <a:off x="419100" y="604520"/>
          <a:ext cx="8919845" cy="68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66" name="Photo Editor Photo" r:id="rId4" imgW="9731583" imgH="7247248" progId="">
                  <p:embed/>
                </p:oleObj>
              </mc:Choice>
              <mc:Fallback>
                <p:oleObj name="Photo Editor Photo" r:id="rId4" imgW="9731583" imgH="72472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04520"/>
                        <a:ext cx="8919845" cy="684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754381" y="1986281"/>
            <a:ext cx="1362798" cy="5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58" tIns="50929" rIns="101858" bIns="50929">
            <a:prstTxWarp prst="textNoShape">
              <a:avLst/>
            </a:prstTxWarp>
            <a:spAutoFit/>
          </a:bodyPr>
          <a:lstStyle/>
          <a:p>
            <a:pPr defTabSz="1018586"/>
            <a:r>
              <a:rPr lang="en-US" sz="2700" b="1" dirty="0" err="1">
                <a:solidFill>
                  <a:srgbClr val="FF0000"/>
                </a:solidFill>
                <a:latin typeface="Times New Roman"/>
              </a:rPr>
              <a:t>dS</a:t>
            </a:r>
            <a:r>
              <a:rPr lang="en-US" sz="2700" b="1" dirty="0">
                <a:solidFill>
                  <a:srgbClr val="FF0000"/>
                </a:solidFill>
                <a:latin typeface="Times New Roman"/>
              </a:rPr>
              <a:t> -tree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5196841" y="1986281"/>
            <a:ext cx="1420281" cy="5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58" tIns="50929" rIns="101858" bIns="50929">
            <a:prstTxWarp prst="textNoShape">
              <a:avLst/>
            </a:prstTxWarp>
            <a:spAutoFit/>
          </a:bodyPr>
          <a:lstStyle/>
          <a:p>
            <a:pPr defTabSz="1018586"/>
            <a:r>
              <a:rPr lang="en-US" sz="2700" b="1" dirty="0" err="1">
                <a:solidFill>
                  <a:srgbClr val="FF0000"/>
                </a:solidFill>
                <a:latin typeface="Times New Roman"/>
              </a:rPr>
              <a:t>dN</a:t>
            </a:r>
            <a:r>
              <a:rPr lang="en-US" sz="2700" b="1" dirty="0">
                <a:solidFill>
                  <a:srgbClr val="FF0000"/>
                </a:solidFill>
                <a:latin typeface="Times New Roman"/>
              </a:rPr>
              <a:t> -tree</a:t>
            </a:r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 flipH="1" flipV="1">
            <a:off x="6537960" y="3281680"/>
            <a:ext cx="83820" cy="34544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1858" tIns="50929" rIns="101858" bIns="50929">
            <a:prstTxWarp prst="textNoShape">
              <a:avLst/>
            </a:prstTxWarp>
          </a:bodyPr>
          <a:lstStyle/>
          <a:p>
            <a:pPr defTabSz="1018586"/>
            <a:endParaRPr lang="en-US" sz="27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870" y="11354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http://csbl1.bmb.uga.edu/QD/phytree.php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2" y="2235200"/>
            <a:ext cx="9110134" cy="201593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Input A):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a file listing the names of genomes: E.g.: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66" y="3560237"/>
            <a:ext cx="5892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6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870" y="11354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http://csbl1.bmb.uga.edu/QD/phytree.php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66" y="1676409"/>
            <a:ext cx="9110134" cy="240065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Input B):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An Archive of files where every file contains all the trees that resulted from a bootstrap analysis of one gene family: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5468"/>
            <a:ext cx="1690310" cy="41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7" y="5039782"/>
            <a:ext cx="1079500" cy="266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202" y="3166533"/>
            <a:ext cx="2755463" cy="4097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88" y="3200405"/>
            <a:ext cx="3961245" cy="39927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4216400" y="3522138"/>
            <a:ext cx="1845734" cy="12361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852333" y="5918200"/>
            <a:ext cx="2539999" cy="1168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3402" y="4682066"/>
            <a:ext cx="440273" cy="50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</p:cNvCxnSpPr>
          <p:nvPr/>
        </p:nvCxnSpPr>
        <p:spPr>
          <a:xfrm flipV="1">
            <a:off x="1367371" y="5164667"/>
            <a:ext cx="444500" cy="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4135" y="7210681"/>
            <a:ext cx="2768256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One file per family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8934" y="7230539"/>
            <a:ext cx="2661806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100  trees per file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53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52560" cy="948267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133" y="7798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http://csbl1.bmb.uga.edu/QD/phytree.php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005" y="1591732"/>
            <a:ext cx="9160933" cy="586314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Trees from the bootstrap samples should contain branch lengths, but the name for each sequence should be translated to the genome name, using the names in the genome list.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See the following three trees in </a:t>
            </a:r>
            <a:r>
              <a:rPr lang="en-US" dirty="0" err="1" smtClean="0">
                <a:solidFill>
                  <a:prstClr val="black"/>
                </a:solidFill>
              </a:rPr>
              <a:t>Newick</a:t>
            </a:r>
            <a:r>
              <a:rPr lang="en-US" dirty="0" smtClean="0">
                <a:solidFill>
                  <a:prstClr val="black"/>
                </a:solidFill>
              </a:rPr>
              <a:t> notation for an example: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(((Tnea:0.1559823230,Tpet:0.0072068797):0.0287486818,Tmar:0.0046676053):0.0407339037,Tnap:0.0000000001,TRQ2:0.0000000001);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(((Tpet:0.0219514318,Tnea:0.1960236242):0.0145181752,Tmar:0.0189973964):0.0155785587,Tnap:0.0000000001,TRQ2:0.0000000001);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(((Tpet:0.0000004769,Tnea:0.1773430420):0.0205769649,Tmar:0.0047117206):0.0416898504,Tnap:0.0000000001,TRQ2:0.0000000001);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00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spectrum </a:t>
            </a:r>
            <a:br>
              <a:rPr lang="en-US" dirty="0" smtClean="0"/>
            </a:br>
            <a:r>
              <a:rPr lang="en-US" sz="1900" u="sng" dirty="0" smtClean="0">
                <a:hlinkClick r:id="rId2"/>
              </a:rPr>
              <a:t>http://csbl1.bmb.uga.edu/QD/jobstatus.php?jobid=QDSgArf2&amp;source=0&amp;resolve=0&amp;support=0</a:t>
            </a:r>
            <a:r>
              <a:rPr lang="en-US" sz="1900" u="sng" dirty="0" smtClean="0"/>
              <a:t> 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0" y="1574800"/>
            <a:ext cx="6451601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14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quartets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1096"/>
            <a:ext cx="4995333" cy="2691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18" y="2099733"/>
            <a:ext cx="4716282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3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21677"/>
          </a:xfrm>
        </p:spPr>
        <p:txBody>
          <a:bodyPr>
            <a:noAutofit/>
          </a:bodyPr>
          <a:lstStyle/>
          <a:p>
            <a:r>
              <a:rPr lang="en-US" sz="2700" dirty="0" smtClean="0"/>
              <a:t>Quartets -&gt; Matrix Representation Using Parsimony</a:t>
            </a:r>
            <a:endParaRPr lang="en-US" sz="2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2" y="1301750"/>
            <a:ext cx="1915583" cy="2377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334" y="1320813"/>
            <a:ext cx="93263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Tmar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4538" y="1320816"/>
            <a:ext cx="91541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Tnea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33" y="3166546"/>
            <a:ext cx="82618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Tpet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3166545"/>
            <a:ext cx="91541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Tnap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 rot="16200000" flipH="1">
            <a:off x="1360686" y="1580831"/>
            <a:ext cx="420415" cy="854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2"/>
          </p:cNvCxnSpPr>
          <p:nvPr/>
        </p:nvCxnSpPr>
        <p:spPr>
          <a:xfrm rot="5400000">
            <a:off x="2186112" y="1559090"/>
            <a:ext cx="437347" cy="914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332612" y="2517962"/>
            <a:ext cx="355600" cy="941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998140" y="2827885"/>
            <a:ext cx="778933" cy="253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685662" y="2548485"/>
            <a:ext cx="591877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4" y="4686283"/>
            <a:ext cx="3623739" cy="19527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938" y="5465238"/>
            <a:ext cx="1752600" cy="1041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933" y="5179483"/>
            <a:ext cx="3200401" cy="1308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57069" y="5621877"/>
            <a:ext cx="505267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34933" y="2539999"/>
            <a:ext cx="643466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62404" y="6011334"/>
            <a:ext cx="643466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80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271573"/>
            <a:ext cx="5486400" cy="6543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Most Parsimonious Tree (MRP)</a:t>
            </a:r>
            <a:br>
              <a:rPr lang="en-US" sz="2700" dirty="0" smtClean="0"/>
            </a:br>
            <a:r>
              <a:rPr lang="en-US" sz="2700" dirty="0" smtClean="0"/>
              <a:t>Using all Quartets from all Gene Families that have more than 90% bootstrap support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8755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ighbo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9" y="1503625"/>
            <a:ext cx="4317998" cy="5286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6739467"/>
            <a:ext cx="4348560" cy="86177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Split Decomposition tree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from uncorrected P distances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91" y="1629833"/>
            <a:ext cx="4148676" cy="478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Splits Tree Representation </a:t>
            </a:r>
            <a:br>
              <a:rPr lang="en-US" sz="2700" dirty="0" smtClean="0"/>
            </a:br>
            <a:r>
              <a:rPr lang="en-US" sz="2700" dirty="0" smtClean="0"/>
              <a:t>Using all Quartets from all Gene Families that have more than 90% bootstrap support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0" y="6705603"/>
            <a:ext cx="4348560" cy="86177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NJ tree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from uncorrected P distances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" y="172720"/>
            <a:ext cx="8549640" cy="1295400"/>
          </a:xfrm>
        </p:spPr>
        <p:txBody>
          <a:bodyPr/>
          <a:lstStyle/>
          <a:p>
            <a:pPr algn="l"/>
            <a:r>
              <a:rPr lang="en-US"/>
              <a:t>where to get help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485460" y="1397954"/>
            <a:ext cx="7248424" cy="14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read the manuals and help files</a:t>
            </a:r>
          </a:p>
          <a:p>
            <a:pPr defTabSz="1018467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check out the discussion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</a:rPr>
              <a:t>board 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at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200" b="1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hlinkClick r:id="rId2"/>
              </a:rPr>
              <a:t>https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2"/>
              </a:rPr>
              <a:t>://www.ucl.ac.uk/discussions/viewforum.php?f=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hlinkClick r:id="rId2"/>
              </a:rPr>
              <a:t>54</a:t>
            </a:r>
            <a:endParaRPr lang="en-US" sz="2200" b="1" dirty="0" smtClean="0">
              <a:solidFill>
                <a:srgbClr val="000000"/>
              </a:solidFill>
              <a:latin typeface="Times New Roman"/>
            </a:endParaRPr>
          </a:p>
          <a:p>
            <a:pPr defTabSz="1018467"/>
            <a:r>
              <a:rPr lang="en-US" sz="2200" b="1" dirty="0" smtClean="0">
                <a:solidFill>
                  <a:srgbClr val="000000"/>
                </a:solidFill>
                <a:latin typeface="Times New Roman"/>
              </a:rPr>
              <a:t>pal2nal: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3"/>
              </a:rPr>
              <a:t>http://www.bork.embl.de/pal2nal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hlinkClick r:id="rId3"/>
              </a:rPr>
              <a:t>/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2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0" y="2805854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 anchor="ctr">
            <a:prstTxWarp prst="textNoShape">
              <a:avLst/>
            </a:prstTxWarp>
          </a:bodyPr>
          <a:lstStyle/>
          <a:p>
            <a:pPr defTabSz="1018467"/>
            <a:r>
              <a:rPr lang="en-US" sz="4900" dirty="0">
                <a:solidFill>
                  <a:srgbClr val="000000"/>
                </a:solidFill>
                <a:latin typeface="Times New Roman"/>
              </a:rPr>
              <a:t>else 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351366" y="4198834"/>
            <a:ext cx="9387840" cy="14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there is a new program on the block called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4"/>
              </a:rPr>
              <a:t>hy-phy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200" b="1" dirty="0">
                <a:solidFill>
                  <a:srgbClr val="000000"/>
                </a:solidFill>
                <a:latin typeface="Times New Roman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(=hypothesis testing using phylogenetics).</a:t>
            </a:r>
          </a:p>
          <a:p>
            <a:pPr defTabSz="1018467"/>
            <a:endParaRPr lang="en-US" sz="2200" b="1" dirty="0">
              <a:solidFill>
                <a:srgbClr val="000000"/>
              </a:solidFill>
              <a:latin typeface="Times New Roman"/>
            </a:endParaRPr>
          </a:p>
          <a:p>
            <a:pPr defTabSz="1018467"/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The easiest is probably to run the analyses on the authors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hlinkClick r:id="rId5"/>
              </a:rPr>
              <a:t>datamonkey</a:t>
            </a:r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7543800" y="6045200"/>
            <a:ext cx="2095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1846" tIns="50923" rIns="101846" bIns="50923">
            <a:prstTxWarp prst="textNoShape">
              <a:avLst/>
            </a:prstTxWarp>
          </a:bodyPr>
          <a:lstStyle/>
          <a:p>
            <a:pPr defTabSz="1018467"/>
            <a:endParaRPr lang="en-US" sz="27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93" y="655196"/>
            <a:ext cx="9905009" cy="2019294"/>
          </a:xfrm>
        </p:spPr>
        <p:txBody>
          <a:bodyPr/>
          <a:lstStyle/>
          <a:p>
            <a:pPr algn="l"/>
            <a:r>
              <a:rPr lang="en-US" dirty="0" smtClean="0"/>
              <a:t>Discussion: Other ways to detect positive selection?</a:t>
            </a:r>
          </a:p>
          <a:p>
            <a:pPr algn="l"/>
            <a:r>
              <a:rPr lang="en-US" sz="2700" dirty="0" smtClean="0"/>
              <a:t>Selective sweep -&gt; fewer alleles present in population</a:t>
            </a:r>
          </a:p>
          <a:p>
            <a:pPr algn="l"/>
            <a:r>
              <a:rPr lang="en-US" sz="2700" dirty="0" smtClean="0"/>
              <a:t>Repeated episodes of positive selection -&gt; high </a:t>
            </a:r>
            <a:r>
              <a:rPr lang="en-US" sz="2700" dirty="0" err="1" smtClean="0"/>
              <a:t>dN</a:t>
            </a:r>
            <a:r>
              <a:rPr lang="en-US" sz="2700" dirty="0" smtClean="0"/>
              <a:t> </a:t>
            </a:r>
          </a:p>
          <a:p>
            <a:pPr algn="l"/>
            <a:endParaRPr lang="en-US" sz="2700" dirty="0" smtClean="0"/>
          </a:p>
          <a:p>
            <a:pPr algn="l"/>
            <a:endParaRPr lang="en-US" sz="27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9640" cy="1295400"/>
          </a:xfrm>
        </p:spPr>
        <p:txBody>
          <a:bodyPr/>
          <a:lstStyle/>
          <a:p>
            <a:pPr algn="l"/>
            <a:r>
              <a:rPr lang="en-US"/>
              <a:t>hy-phy</a:t>
            </a:r>
          </a:p>
        </p:txBody>
      </p:sp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0" y="1640840"/>
          <a:ext cx="5699760" cy="440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2" name="Photo Editor Photo" r:id="rId3" imgW="4930567" imgH="3696020" progId="">
                  <p:embed/>
                </p:oleObj>
              </mc:Choice>
              <mc:Fallback>
                <p:oleObj name="Photo Editor Photo" r:id="rId3" imgW="4930567" imgH="36960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0840"/>
                        <a:ext cx="5699760" cy="440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50178" y="1083101"/>
            <a:ext cx="7289408" cy="51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pPr defTabSz="1018467"/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Results of an </a:t>
            </a:r>
            <a:r>
              <a:rPr lang="en-US" sz="2700" b="1" dirty="0" err="1">
                <a:solidFill>
                  <a:srgbClr val="000000"/>
                </a:solidFill>
                <a:latin typeface="Times New Roman"/>
              </a:rPr>
              <a:t>anaylsis</a:t>
            </a:r>
            <a:r>
              <a:rPr lang="en-US" sz="2700" b="1" dirty="0">
                <a:solidFill>
                  <a:srgbClr val="000000"/>
                </a:solidFill>
                <a:latin typeface="Times New Roman"/>
              </a:rPr>
              <a:t> using the SLAC approach </a:t>
            </a:r>
          </a:p>
        </p:txBody>
      </p:sp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5532120" y="1813564"/>
          <a:ext cx="4526280" cy="490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3" name="Photo Editor Photo" r:id="rId5" imgW="4115157" imgH="4328535" progId="">
                  <p:embed/>
                </p:oleObj>
              </mc:Choice>
              <mc:Fallback>
                <p:oleObj name="Photo Editor Photo" r:id="rId5" imgW="4115157" imgH="432853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1813564"/>
                        <a:ext cx="4526280" cy="4906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4">
        <a:dk1>
          <a:srgbClr val="000000"/>
        </a:dk1>
        <a:lt1>
          <a:srgbClr val="FFFFFF"/>
        </a:lt1>
        <a:dk2>
          <a:srgbClr val="191919"/>
        </a:dk2>
        <a:lt2>
          <a:srgbClr val="B3B3B3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9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28971</TotalTime>
  <Words>2769</Words>
  <Application>Microsoft Macintosh PowerPoint</Application>
  <PresentationFormat>Custom</PresentationFormat>
  <Paragraphs>487</Paragraphs>
  <Slides>67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Default Design</vt:lpstr>
      <vt:lpstr>3_Default Design</vt:lpstr>
      <vt:lpstr>2_Office Theme</vt:lpstr>
      <vt:lpstr>3_Office Theme</vt:lpstr>
      <vt:lpstr>5_Default Design</vt:lpstr>
      <vt:lpstr>2_Default Design</vt:lpstr>
      <vt:lpstr>1_Default Design</vt:lpstr>
      <vt:lpstr>4_Office Theme</vt:lpstr>
      <vt:lpstr>Gleam</vt:lpstr>
      <vt:lpstr>2_Blank Presentation</vt:lpstr>
      <vt:lpstr>Photo Editor Photo</vt:lpstr>
      <vt:lpstr>Document</vt:lpstr>
      <vt:lpstr>MCB 5472</vt:lpstr>
      <vt:lpstr>PowerPoint Presentation</vt:lpstr>
      <vt:lpstr>PAML (codeml) the basic model </vt:lpstr>
      <vt:lpstr>sites versus branches</vt:lpstr>
      <vt:lpstr>PAML – codeml – sites model (cont.)</vt:lpstr>
      <vt:lpstr>PAML – codeml – branch model</vt:lpstr>
      <vt:lpstr>where to get help </vt:lpstr>
      <vt:lpstr>PowerPoint Presentation</vt:lpstr>
      <vt:lpstr>hy-phy</vt:lpstr>
      <vt:lpstr>PowerPoint Presentation</vt:lpstr>
      <vt:lpstr>Hy-Phy  - Hypothesis Testing using Phylogenies.  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PowerPoint Presentation</vt:lpstr>
      <vt:lpstr>    Supertree   vs. Supermatrix</vt:lpstr>
      <vt:lpstr>PowerPoint Presentation</vt:lpstr>
      <vt:lpstr>Supermatrix versus                  Quartet based Supertree</vt:lpstr>
      <vt:lpstr>PowerPoint Presentation</vt:lpstr>
      <vt:lpstr>HGT EvolSimulator Results</vt:lpstr>
      <vt:lpstr>PowerPoint Presentation</vt:lpstr>
      <vt:lpstr>Automated Assembly of Gene Families  Using BranchClust</vt:lpstr>
      <vt:lpstr>PowerPoint Presentation</vt:lpstr>
      <vt:lpstr>PowerPoint Presentation</vt:lpstr>
      <vt:lpstr>PowerPoint Presentation</vt:lpstr>
      <vt:lpstr>Types of Paralogs: In- and Outparalogs </vt:lpstr>
      <vt:lpstr>PowerPoint Presentation</vt:lpstr>
      <vt:lpstr>PowerPoint Presentation</vt:lpstr>
      <vt:lpstr>PowerPoint Presentation</vt:lpstr>
      <vt:lpstr>Families of ATP-synthases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use other genomes:</vt:lpstr>
      <vt:lpstr>to copy files and scripts into your folder</vt:lpstr>
      <vt:lpstr>PowerPoint Presentation</vt:lpstr>
      <vt:lpstr>PowerPoint Presentation</vt:lpstr>
      <vt:lpstr>the branchclust scripts</vt:lpstr>
      <vt:lpstr>BranchClust Article </vt:lpstr>
      <vt:lpstr>Create super families, alignments and trees</vt:lpstr>
      <vt:lpstr>Super Families to Trees</vt:lpstr>
      <vt:lpstr>Branchclust</vt:lpstr>
      <vt:lpstr>Process Branchclust output</vt:lpstr>
      <vt:lpstr>Summary Output</vt:lpstr>
      <vt:lpstr>Detailed Summary in Text Wrangler</vt:lpstr>
      <vt:lpstr>Detailed Summary in Excel</vt:lpstr>
      <vt:lpstr>clusters/clusters_NNN.out.names</vt:lpstr>
      <vt:lpstr>trees/fam_XYZ.tre</vt:lpstr>
      <vt:lpstr>prepare_bcfam_thermotoga.pl families_inpar_5_4_0.list</vt:lpstr>
      <vt:lpstr>The Quartet Decomposition Server</vt:lpstr>
      <vt:lpstr>The Quartet Decomposition Server</vt:lpstr>
      <vt:lpstr>The Quartet Decomposition Server</vt:lpstr>
      <vt:lpstr>The spectrum  http://csbl1.bmb.uga.edu/QD/jobstatus.php?jobid=QDSgArf2&amp;source=0&amp;resolve=0&amp;support=0 </vt:lpstr>
      <vt:lpstr>good and bad quartets</vt:lpstr>
      <vt:lpstr>Quartets -&gt; Matrix Representation Using Parsimony</vt:lpstr>
      <vt:lpstr>Most Parsimonious Tree (MRP) Using all Quartets from all Gene Families that have more than 90% bootstrap support</vt:lpstr>
      <vt:lpstr>Splits Tree Representation  Using all Quartets from all Gene Families that have more than 90% bootstrap support</vt:lpstr>
    </vt:vector>
  </TitlesOfParts>
  <Manager/>
  <Company>University of Connecticut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branchclust</dc:title>
  <dc:subject/>
  <dc:creator>Gogarten and Poptsova</dc:creator>
  <cp:keywords/>
  <dc:description/>
  <cp:lastModifiedBy>J. Peter Gogarten</cp:lastModifiedBy>
  <cp:revision>153</cp:revision>
  <cp:lastPrinted>2008-07-21T19:49:59Z</cp:lastPrinted>
  <dcterms:created xsi:type="dcterms:W3CDTF">2010-04-10T20:33:51Z</dcterms:created>
  <dcterms:modified xsi:type="dcterms:W3CDTF">2012-04-09T15:15:50Z</dcterms:modified>
  <cp:category/>
</cp:coreProperties>
</file>