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3.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0" r:id="rId6"/>
    <p:sldId id="296" r:id="rId7"/>
    <p:sldId id="333" r:id="rId8"/>
    <p:sldId id="295" r:id="rId9"/>
    <p:sldId id="265" r:id="rId10"/>
    <p:sldId id="262" r:id="rId11"/>
    <p:sldId id="266" r:id="rId12"/>
    <p:sldId id="274" r:id="rId13"/>
    <p:sldId id="275" r:id="rId14"/>
    <p:sldId id="276" r:id="rId15"/>
    <p:sldId id="277" r:id="rId16"/>
    <p:sldId id="278" r:id="rId17"/>
    <p:sldId id="334" r:id="rId18"/>
    <p:sldId id="336" r:id="rId19"/>
    <p:sldId id="335" r:id="rId20"/>
    <p:sldId id="337" r:id="rId21"/>
    <p:sldId id="338" r:id="rId22"/>
    <p:sldId id="281" r:id="rId23"/>
    <p:sldId id="280" r:id="rId24"/>
    <p:sldId id="291" r:id="rId25"/>
    <p:sldId id="282" r:id="rId26"/>
    <p:sldId id="283" r:id="rId27"/>
    <p:sldId id="284" r:id="rId28"/>
    <p:sldId id="293" r:id="rId29"/>
    <p:sldId id="285" r:id="rId30"/>
    <p:sldId id="290" r:id="rId31"/>
    <p:sldId id="286" r:id="rId32"/>
    <p:sldId id="287" r:id="rId33"/>
    <p:sldId id="288" r:id="rId34"/>
    <p:sldId id="289" r:id="rId35"/>
    <p:sldId id="329" r:id="rId36"/>
    <p:sldId id="328" r:id="rId37"/>
  </p:sldIdLst>
  <p:sldSz cx="9144000" cy="6858000" type="screen4x3"/>
  <p:notesSz cx="9601200" cy="7315200"/>
  <p:defaultTextStyle>
    <a:defPPr>
      <a:defRPr lang="en-US"/>
    </a:defPPr>
    <a:lvl1pPr algn="l" rtl="0" fontAlgn="base">
      <a:spcBef>
        <a:spcPct val="0"/>
      </a:spcBef>
      <a:spcAft>
        <a:spcPct val="0"/>
      </a:spcAft>
      <a:defRPr sz="2400" b="1" kern="1200">
        <a:solidFill>
          <a:schemeClr val="tx1"/>
        </a:solidFill>
        <a:latin typeface="Times New Roman" charset="0"/>
        <a:ea typeface="+mn-ea"/>
        <a:cs typeface="+mn-cs"/>
      </a:defRPr>
    </a:lvl1pPr>
    <a:lvl2pPr marL="457200" algn="l" rtl="0" fontAlgn="base">
      <a:spcBef>
        <a:spcPct val="0"/>
      </a:spcBef>
      <a:spcAft>
        <a:spcPct val="0"/>
      </a:spcAft>
      <a:defRPr sz="2400" b="1" kern="1200">
        <a:solidFill>
          <a:schemeClr val="tx1"/>
        </a:solidFill>
        <a:latin typeface="Times New Roman" charset="0"/>
        <a:ea typeface="+mn-ea"/>
        <a:cs typeface="+mn-cs"/>
      </a:defRPr>
    </a:lvl2pPr>
    <a:lvl3pPr marL="914400" algn="l" rtl="0" fontAlgn="base">
      <a:spcBef>
        <a:spcPct val="0"/>
      </a:spcBef>
      <a:spcAft>
        <a:spcPct val="0"/>
      </a:spcAft>
      <a:defRPr sz="2400" b="1" kern="1200">
        <a:solidFill>
          <a:schemeClr val="tx1"/>
        </a:solidFill>
        <a:latin typeface="Times New Roman" charset="0"/>
        <a:ea typeface="+mn-ea"/>
        <a:cs typeface="+mn-cs"/>
      </a:defRPr>
    </a:lvl3pPr>
    <a:lvl4pPr marL="1371600" algn="l" rtl="0" fontAlgn="base">
      <a:spcBef>
        <a:spcPct val="0"/>
      </a:spcBef>
      <a:spcAft>
        <a:spcPct val="0"/>
      </a:spcAft>
      <a:defRPr sz="2400" b="1" kern="1200">
        <a:solidFill>
          <a:schemeClr val="tx1"/>
        </a:solidFill>
        <a:latin typeface="Times New Roman" charset="0"/>
        <a:ea typeface="+mn-ea"/>
        <a:cs typeface="+mn-cs"/>
      </a:defRPr>
    </a:lvl4pPr>
    <a:lvl5pPr marL="1828800" algn="l" rtl="0" fontAlgn="base">
      <a:spcBef>
        <a:spcPct val="0"/>
      </a:spcBef>
      <a:spcAft>
        <a:spcPct val="0"/>
      </a:spcAft>
      <a:defRPr sz="2400" b="1" kern="1200">
        <a:solidFill>
          <a:schemeClr val="tx1"/>
        </a:solidFill>
        <a:latin typeface="Times New Roman" charset="0"/>
        <a:ea typeface="+mn-ea"/>
        <a:cs typeface="+mn-cs"/>
      </a:defRPr>
    </a:lvl5pPr>
    <a:lvl6pPr marL="2286000" algn="l" defTabSz="457200" rtl="0" eaLnBrk="1" latinLnBrk="0" hangingPunct="1">
      <a:defRPr sz="2400" b="1" kern="1200">
        <a:solidFill>
          <a:schemeClr val="tx1"/>
        </a:solidFill>
        <a:latin typeface="Times New Roman" charset="0"/>
        <a:ea typeface="+mn-ea"/>
        <a:cs typeface="+mn-cs"/>
      </a:defRPr>
    </a:lvl6pPr>
    <a:lvl7pPr marL="2743200" algn="l" defTabSz="457200" rtl="0" eaLnBrk="1" latinLnBrk="0" hangingPunct="1">
      <a:defRPr sz="2400" b="1" kern="1200">
        <a:solidFill>
          <a:schemeClr val="tx1"/>
        </a:solidFill>
        <a:latin typeface="Times New Roman" charset="0"/>
        <a:ea typeface="+mn-ea"/>
        <a:cs typeface="+mn-cs"/>
      </a:defRPr>
    </a:lvl7pPr>
    <a:lvl8pPr marL="3200400" algn="l" defTabSz="457200" rtl="0" eaLnBrk="1" latinLnBrk="0" hangingPunct="1">
      <a:defRPr sz="2400" b="1" kern="1200">
        <a:solidFill>
          <a:schemeClr val="tx1"/>
        </a:solidFill>
        <a:latin typeface="Times New Roman" charset="0"/>
        <a:ea typeface="+mn-ea"/>
        <a:cs typeface="+mn-cs"/>
      </a:defRPr>
    </a:lvl8pPr>
    <a:lvl9pPr marL="3657600" algn="l" defTabSz="457200" rtl="0" eaLnBrk="1" latinLnBrk="0" hangingPunct="1">
      <a:defRPr sz="2400" b="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112" y="-472"/>
      </p:cViewPr>
      <p:guideLst>
        <p:guide orient="horz" pos="16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defTabSz="966788">
              <a:defRPr sz="1200" b="0"/>
            </a:lvl1pPr>
          </a:lstStyle>
          <a:p>
            <a:pPr>
              <a:defRPr/>
            </a:pPr>
            <a:endParaRPr lang="en-US"/>
          </a:p>
        </p:txBody>
      </p:sp>
      <p:sp>
        <p:nvSpPr>
          <p:cNvPr id="24579" name="Rectangle 3"/>
          <p:cNvSpPr>
            <a:spLocks noGrp="1" noChangeArrowheads="1"/>
          </p:cNvSpPr>
          <p:nvPr>
            <p:ph type="dt" sz="quarter" idx="1"/>
          </p:nvPr>
        </p:nvSpPr>
        <p:spPr bwMode="auto">
          <a:xfrm>
            <a:off x="5440363" y="0"/>
            <a:ext cx="4160837"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algn="r" defTabSz="966788">
              <a:defRPr sz="1200" b="0"/>
            </a:lvl1pPr>
          </a:lstStyle>
          <a:p>
            <a:pPr>
              <a:defRPr/>
            </a:pPr>
            <a:endParaRPr lang="en-US"/>
          </a:p>
        </p:txBody>
      </p:sp>
      <p:sp>
        <p:nvSpPr>
          <p:cNvPr id="24580" name="Rectangle 4"/>
          <p:cNvSpPr>
            <a:spLocks noGrp="1" noChangeArrowheads="1"/>
          </p:cNvSpPr>
          <p:nvPr>
            <p:ph type="ftr" sz="quarter" idx="2"/>
          </p:nvPr>
        </p:nvSpPr>
        <p:spPr bwMode="auto">
          <a:xfrm>
            <a:off x="0" y="6948488"/>
            <a:ext cx="4160838"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defTabSz="966788">
              <a:defRPr sz="1200" b="0"/>
            </a:lvl1pPr>
          </a:lstStyle>
          <a:p>
            <a:pPr>
              <a:defRPr/>
            </a:pPr>
            <a:endParaRPr lang="en-US"/>
          </a:p>
        </p:txBody>
      </p:sp>
      <p:sp>
        <p:nvSpPr>
          <p:cNvPr id="24581" name="Rectangle 5"/>
          <p:cNvSpPr>
            <a:spLocks noGrp="1" noChangeArrowheads="1"/>
          </p:cNvSpPr>
          <p:nvPr>
            <p:ph type="sldNum" sz="quarter" idx="3"/>
          </p:nvPr>
        </p:nvSpPr>
        <p:spPr bwMode="auto">
          <a:xfrm>
            <a:off x="5440363" y="6948488"/>
            <a:ext cx="4160837"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algn="r" defTabSz="966788">
              <a:defRPr sz="1200" b="0"/>
            </a:lvl1pPr>
          </a:lstStyle>
          <a:p>
            <a:pPr>
              <a:defRPr/>
            </a:pPr>
            <a:fld id="{B26ADDFF-5D90-764F-8D6D-8DF16CBBE753}" type="slidenum">
              <a:rPr lang="en-US"/>
              <a:pPr>
                <a:defRPr/>
              </a:pPr>
              <a:t>‹#›</a:t>
            </a:fld>
            <a:endParaRPr lang="en-US"/>
          </a:p>
        </p:txBody>
      </p:sp>
    </p:spTree>
    <p:extLst>
      <p:ext uri="{BB962C8B-B14F-4D97-AF65-F5344CB8AC3E}">
        <p14:creationId xmlns:p14="http://schemas.microsoft.com/office/powerpoint/2010/main" val="2720254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8611" name="Rectangle 3"/>
          <p:cNvSpPr>
            <a:spLocks noGrp="1" noChangeArrowheads="1"/>
          </p:cNvSpPr>
          <p:nvPr>
            <p:ph type="dt" idx="1"/>
          </p:nvPr>
        </p:nvSpPr>
        <p:spPr bwMode="auto">
          <a:xfrm>
            <a:off x="5400675"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2943225" y="522288"/>
            <a:ext cx="3716338" cy="27876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1300163" y="3482975"/>
            <a:ext cx="7000875" cy="3309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8615" name="Rectangle 7"/>
          <p:cNvSpPr>
            <a:spLocks noGrp="1" noChangeArrowheads="1"/>
          </p:cNvSpPr>
          <p:nvPr>
            <p:ph type="sldNum" sz="quarter" idx="5"/>
          </p:nvPr>
        </p:nvSpPr>
        <p:spPr bwMode="auto">
          <a:xfrm>
            <a:off x="5400675"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603BE73-C81C-C64D-BA7C-F075F1DFB208}" type="slidenum">
              <a:rPr lang="en-US"/>
              <a:pPr>
                <a:defRPr/>
              </a:pPr>
              <a:t>‹#›</a:t>
            </a:fld>
            <a:endParaRPr lang="en-US"/>
          </a:p>
        </p:txBody>
      </p:sp>
    </p:spTree>
    <p:extLst>
      <p:ext uri="{BB962C8B-B14F-4D97-AF65-F5344CB8AC3E}">
        <p14:creationId xmlns:p14="http://schemas.microsoft.com/office/powerpoint/2010/main" val="2001846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7F309E4-594D-DE4E-821F-96AFBA6C2B39}" type="slidenum">
              <a:rPr lang="en-US"/>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C87819C-7287-7141-BB8B-92B06072FD54}" type="slidenum">
              <a:rPr lang="en-US"/>
              <a:pPr/>
              <a:t>10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7BC070C-3BB1-144C-8636-6D9E1AE7EB16}" type="slidenum">
              <a:rPr lang="en-US"/>
              <a:pPr/>
              <a:t>11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C0BA58-C532-2443-8202-007C8899C6CD}" type="slidenum">
              <a:rPr lang="en-US"/>
              <a:pPr/>
              <a:t>12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57FE567-DDFE-604E-A4C7-2D7B7406527C}" type="slidenum">
              <a:rPr lang="en-US"/>
              <a:pPr/>
              <a:t>13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FCC351C-0C87-E045-AC20-7F175012B12F}" type="slidenum">
              <a:rPr lang="en-US"/>
              <a:pPr/>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4EBF4F9-629E-8F4A-8D36-92C4FE1A5133}" type="slidenum">
              <a:rPr lang="en-US"/>
              <a:pPr/>
              <a:t>15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4F92038-E5E7-1543-A596-8931141C7B27}" type="slidenum">
              <a:rPr lang="en-US"/>
              <a:pPr/>
              <a:t>16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37931725" indent="-37474525" eaLnBrk="0" hangingPunct="0">
              <a:defRPr sz="2400" b="1">
                <a:solidFill>
                  <a:schemeClr val="tx1"/>
                </a:solidFill>
                <a:latin typeface="Times New Roman" charset="0"/>
                <a:ea typeface="ＭＳ Ｐゴシック" charset="0"/>
              </a:defRPr>
            </a:lvl2pPr>
            <a:lvl3pPr eaLnBrk="0" hangingPunct="0">
              <a:defRPr sz="2400" b="1">
                <a:solidFill>
                  <a:schemeClr val="tx1"/>
                </a:solidFill>
                <a:latin typeface="Times New Roman" charset="0"/>
                <a:ea typeface="ＭＳ Ｐゴシック" charset="0"/>
              </a:defRPr>
            </a:lvl3pPr>
            <a:lvl4pPr eaLnBrk="0" hangingPunct="0">
              <a:defRPr sz="2400" b="1">
                <a:solidFill>
                  <a:schemeClr val="tx1"/>
                </a:solidFill>
                <a:latin typeface="Times New Roman" charset="0"/>
                <a:ea typeface="ＭＳ Ｐゴシック" charset="0"/>
              </a:defRPr>
            </a:lvl4pPr>
            <a:lvl5pPr eaLnBrk="0" hangingPunct="0">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E7503294-E38E-CA44-8F00-C6192EEABF36}" type="slidenum">
              <a:rPr lang="en-US" sz="1200">
                <a:solidFill>
                  <a:srgbClr val="000000"/>
                </a:solidFill>
              </a:rPr>
              <a:pPr eaLnBrk="1" hangingPunct="1"/>
              <a:t>18</a:t>
            </a:fld>
            <a:endParaRPr lang="en-US" sz="120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961030" y="731982"/>
            <a:ext cx="5677181" cy="250767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464890" y="3482109"/>
            <a:ext cx="6679266" cy="2782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KA/KS distributions of benchmark and candidate sets. The KA/KS distributions (as log KA/KS) associated with the functional (green) and pseudogenic (red) benchmark sets (A) as well as the test sequence set (B) are shown. An average of 40% of the sequences analyzed in this study satisfied our requirements for the KA/KS calculation. The subsets of sequences with KA/KS values (1659 for the functional, 1703 for the pseudogenic benchmark sets, and 3291 for the test set) are expected to be representative for each of the corresponding complete sets, as what determines whether a KA/KS value can be calculated for a sequence (availability of homologous sequences and restrictions on the KA/KS calculation; see Methods) is likely to equally affect genes and pseudogenes. By using the least-squares fitting against the benchmark distributions, we evaluated the fraction of pseudogenic (red) and functional (green) sequences for each of the bins of the test distribution and combined them to determine that up to 95% of the sequences analyzed correspond to pseudogenes.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37931725" indent="-37474525" eaLnBrk="0" hangingPunct="0">
              <a:defRPr sz="2400" b="1">
                <a:solidFill>
                  <a:schemeClr val="tx1"/>
                </a:solidFill>
                <a:latin typeface="Times New Roman" charset="0"/>
                <a:ea typeface="ＭＳ Ｐゴシック" charset="0"/>
              </a:defRPr>
            </a:lvl2pPr>
            <a:lvl3pPr eaLnBrk="0" hangingPunct="0">
              <a:defRPr sz="2400" b="1">
                <a:solidFill>
                  <a:schemeClr val="tx1"/>
                </a:solidFill>
                <a:latin typeface="Times New Roman" charset="0"/>
                <a:ea typeface="ＭＳ Ｐゴシック" charset="0"/>
              </a:defRPr>
            </a:lvl3pPr>
            <a:lvl4pPr eaLnBrk="0" hangingPunct="0">
              <a:defRPr sz="2400" b="1">
                <a:solidFill>
                  <a:schemeClr val="tx1"/>
                </a:solidFill>
                <a:latin typeface="Times New Roman" charset="0"/>
                <a:ea typeface="ＭＳ Ｐゴシック" charset="0"/>
              </a:defRPr>
            </a:lvl4pPr>
            <a:lvl5pPr eaLnBrk="0" hangingPunct="0">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0563E922-C0EF-C04C-B35F-DF48F97816A1}" type="slidenum">
              <a:rPr lang="en-US" sz="1200">
                <a:solidFill>
                  <a:srgbClr val="000000"/>
                </a:solidFill>
              </a:rPr>
              <a:pPr eaLnBrk="1" hangingPunct="1"/>
              <a:t>20</a:t>
            </a:fld>
            <a:endParaRPr lang="en-US" sz="1200">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377A5E4-C80E-8845-A862-854D528EC22E}" type="slidenum">
              <a:rPr lang="en-US"/>
              <a:pPr/>
              <a:t>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921458B-8BA8-AA4B-89A0-3F24DD636D50}" type="slidenum">
              <a:rPr lang="en-US"/>
              <a:pPr/>
              <a:t>22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5304D5E-2AD9-414E-906F-66B45DEE366C}" type="slidenum">
              <a:rPr lang="en-US"/>
              <a:pPr/>
              <a:t>23</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E8E6F99-D9FC-9840-88D9-A808A31780B5}" type="slidenum">
              <a:rPr lang="en-US"/>
              <a:pPr/>
              <a:t>25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C1043A9-6573-5244-B928-B6EACF5EFDFE}" type="slidenum">
              <a:rPr lang="en-US"/>
              <a:pPr/>
              <a:t>26</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3D5E7DA-74D1-C443-B516-D0C6AEA32D4C}" type="slidenum">
              <a:rPr lang="en-US"/>
              <a:pPr/>
              <a:t>27</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769C26D-F21A-3844-973E-D35F8AB143A2}" type="slidenum">
              <a:rPr lang="en-US"/>
              <a:pPr/>
              <a:t>29</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B8D00B4-4137-E447-B223-5C255491DC1C}" type="slidenum">
              <a:rPr lang="en-US"/>
              <a:pPr/>
              <a:t>30</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6841D74-8990-1B46-90BD-0C57307F433F}" type="slidenum">
              <a:rPr lang="en-US"/>
              <a:pPr/>
              <a:t>31</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79395309-0063-6349-8995-66CC5712498A}" type="slidenum">
              <a:rPr lang="en-US"/>
              <a:pPr/>
              <a:t>32</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8F22620-8D8A-2C4F-A3B2-8CCA63A5DC27}" type="slidenum">
              <a:rPr lang="en-US"/>
              <a:pPr/>
              <a:t>33</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2B1C73C-1777-D54D-A028-EF0AA4CAB12A}" type="slidenum">
              <a:rPr lang="en-US"/>
              <a:pPr/>
              <a:t>3</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4D3AA34-E7BC-E745-9236-C770EF9E3F61}" type="slidenum">
              <a:rPr lang="en-US"/>
              <a:pPr/>
              <a:t>34</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ABE32DE-A659-9F41-B520-D481FFEE4EEF}" type="slidenum">
              <a:rPr lang="en-US"/>
              <a:pPr/>
              <a:t>35</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0FBE65B-1035-7149-ADD4-339E3D636600}" type="slidenum">
              <a:rPr lang="en-US"/>
              <a:pPr/>
              <a:t>36</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26D0DB3-1C8F-4042-BF89-4D26F90C5675}" type="slidenum">
              <a:rPr lang="en-US"/>
              <a:pPr/>
              <a:t>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A414391-FF89-6F44-B2D4-147BF3BE26AF}" type="slidenum">
              <a:rPr lang="en-US"/>
              <a:pPr/>
              <a:t>5</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xfrm>
            <a:off x="3127375" y="731838"/>
            <a:ext cx="3343275" cy="2508250"/>
          </a:xfrm>
          <a:solidFill>
            <a:srgbClr val="FFFFFF"/>
          </a:solidFill>
          <a:ln/>
        </p:spPr>
      </p:sp>
      <p:sp>
        <p:nvSpPr>
          <p:cNvPr id="31747" name="Text Box 2"/>
          <p:cNvSpPr txBox="1">
            <a:spLocks noGrp="1" noChangeArrowheads="1"/>
          </p:cNvSpPr>
          <p:nvPr>
            <p:ph type="body" idx="1"/>
          </p:nvPr>
        </p:nvSpPr>
        <p:spPr>
          <a:xfrm>
            <a:off x="1465263" y="3481388"/>
            <a:ext cx="6678612" cy="2784475"/>
          </a:xfrm>
          <a:noFill/>
          <a:ln/>
        </p:spPr>
        <p:txBody>
          <a:bodyPr wrap="none" anchor="ct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961030" y="731982"/>
            <a:ext cx="5677181" cy="250767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464890" y="3482109"/>
            <a:ext cx="6679266" cy="2782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Effect of gene death rate and time of genome duplication on the Ks distribution for paralogs. A single genome duplication was simulated, where time since duplication (corresponding to Ks = 0.5 in A,D, and G; 1.0 in B,E, and H; or 1.5 in C,F, and I) is indicated by a star. The death rate of duplicate pairs (δ) increases from the top row to the bottom row (δ = 0.67 for A,B,C, as estimated from Arabidopsis data; 1.34 for D,E,F; and 2.68 for G,H,I). In each graph, the observed frequency of paralogs from background gene duplication is plotted with a dashed line, while the distribution deriving from genome duplication is plotted with a dotted line. The Ks distribution of all paralogs is drawn with a solid line.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3127375" y="731838"/>
            <a:ext cx="3343275" cy="2508250"/>
          </a:xfrm>
          <a:solidFill>
            <a:srgbClr val="FFFFFF"/>
          </a:solidFill>
          <a:ln/>
        </p:spPr>
      </p:sp>
      <p:sp>
        <p:nvSpPr>
          <p:cNvPr id="33795" name="Text Box 2"/>
          <p:cNvSpPr txBox="1">
            <a:spLocks noGrp="1" noChangeArrowheads="1"/>
          </p:cNvSpPr>
          <p:nvPr>
            <p:ph type="body" idx="1"/>
          </p:nvPr>
        </p:nvSpPr>
        <p:spPr>
          <a:xfrm>
            <a:off x="1465263" y="3481388"/>
            <a:ext cx="6678612" cy="2784475"/>
          </a:xfrm>
          <a:noFill/>
          <a:ln/>
        </p:spPr>
        <p:txBody>
          <a:bodyPr wrap="none" anchor="ct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45862CA-274E-0947-B361-8D3E11DD7CB2}" type="slidenum">
              <a:rPr lang="en-US"/>
              <a:pPr/>
              <a:t>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010083-C416-5947-B354-21E0084975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2C3DC3-CCEC-244F-9C93-AB647D3DA7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140C97-0CB8-1040-AE91-935C721D17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D36CB6-B0E4-5C49-BD3D-25359B25EF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1A8D16-A60E-094B-9380-507F805359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94472D-759B-BD46-90C0-CF021323DC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51C602-F4E8-D143-B034-988A4AB9F0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6550F2-165A-AE4C-8DD9-13DD764774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010580-6907-1D4A-AF93-99F43D940A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1C57F-7BA2-A147-BB54-50B6A601B1D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397747-BD88-DD4D-8262-BD98E53035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7376610B-65B3-0946-9031-1A37F6A49B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64"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64"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64"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64"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64" charset="0"/>
        </a:defRPr>
      </a:lvl6pPr>
      <a:lvl7pPr marL="914400" algn="ctr" rtl="0" fontAlgn="base">
        <a:spcBef>
          <a:spcPct val="0"/>
        </a:spcBef>
        <a:spcAft>
          <a:spcPct val="0"/>
        </a:spcAft>
        <a:defRPr sz="4400">
          <a:solidFill>
            <a:schemeClr val="tx2"/>
          </a:solidFill>
          <a:latin typeface="Times New Roman" pitchFamily="64" charset="0"/>
        </a:defRPr>
      </a:lvl7pPr>
      <a:lvl8pPr marL="1371600" algn="ctr" rtl="0" fontAlgn="base">
        <a:spcBef>
          <a:spcPct val="0"/>
        </a:spcBef>
        <a:spcAft>
          <a:spcPct val="0"/>
        </a:spcAft>
        <a:defRPr sz="4400">
          <a:solidFill>
            <a:schemeClr val="tx2"/>
          </a:solidFill>
          <a:latin typeface="Times New Roman" pitchFamily="64" charset="0"/>
        </a:defRPr>
      </a:lvl8pPr>
      <a:lvl9pPr marL="1828800" algn="ctr" rtl="0" fontAlgn="base">
        <a:spcBef>
          <a:spcPct val="0"/>
        </a:spcBef>
        <a:spcAft>
          <a:spcPct val="0"/>
        </a:spcAft>
        <a:defRPr sz="4400">
          <a:solidFill>
            <a:schemeClr val="tx2"/>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gogarten@uconn.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jb.asm.org/cgi/content/full/187/4/1305?view=long&amp;pmid=15687194" TargetMode="External"/><Relationship Id="rId5" Type="http://schemas.openxmlformats.org/officeDocument/2006/relationships/hyperlink" Target="http://www.nature.com/nrmicro/journal/v3/n9/pdf/nrmicro1204.pdf"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en.wikipedia.org/wiki/Group_selec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pubmed/17184993?" TargetMode="External"/><Relationship Id="rId4" Type="http://schemas.openxmlformats.org/officeDocument/2006/relationships/hyperlink" Target="http://www.ncbi.nlm.nih.gov/pubmed/11483988?" TargetMode="Externa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3.bin"/><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neb.com/neb/intein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carrot.mcb.uconn.edu/mcb372/old/UNIXCOMM.htm" TargetMode="External"/><Relationship Id="rId4" Type="http://schemas.openxmlformats.org/officeDocument/2006/relationships/hyperlink" Target="http://kb.iu.edu/data/abdb.html" TargetMode="External"/><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ftp://ftp.ssh.com/pub/ssh/" TargetMode="External"/><Relationship Id="rId4" Type="http://schemas.openxmlformats.org/officeDocument/2006/relationships/hyperlink" Target="ftp://ftp.uconn.edu/pub/packages/ssh/mac/" TargetMode="External"/><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hyperlink" Target="http://www.barebones.com/products/textwrangler/index.shtml" TargetMode="External"/><Relationship Id="rId4" Type="http://schemas.openxmlformats.org/officeDocument/2006/relationships/hyperlink" Target="http://lionel.kr.hs-niederrhein.de/~dalitz/data/software/macosx/ConvertNewlines.zip" TargetMode="External"/><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www.eng.hawaii.edu/Tutor/vi.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en.wikipedia.org/wiki/Unix_she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hyperlink" Target="http://korflab.ucdavis.edu/Unix_and_Perl/" TargetMode="External"/><Relationship Id="rId4" Type="http://schemas.openxmlformats.org/officeDocument/2006/relationships/hyperlink" Target="http://kb.iu.edu/data/abdb.html" TargetMode="External"/><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www.sciencemag.org/cgi/content/full/296/5569/86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6.jpe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685800"/>
            <a:ext cx="7772400" cy="1143000"/>
          </a:xfrm>
        </p:spPr>
        <p:txBody>
          <a:bodyPr/>
          <a:lstStyle/>
          <a:p>
            <a:pPr eaLnBrk="1" hangingPunct="1"/>
            <a:r>
              <a:rPr lang="en-US"/>
              <a:t>MCB 5472</a:t>
            </a:r>
          </a:p>
        </p:txBody>
      </p:sp>
      <p:sp>
        <p:nvSpPr>
          <p:cNvPr id="18435" name="Rectangle 3"/>
          <p:cNvSpPr>
            <a:spLocks noGrp="1" noChangeArrowheads="1"/>
          </p:cNvSpPr>
          <p:nvPr>
            <p:ph type="subTitle" idx="1"/>
          </p:nvPr>
        </p:nvSpPr>
        <p:spPr>
          <a:xfrm>
            <a:off x="1371600" y="1905000"/>
            <a:ext cx="6400800" cy="1905000"/>
          </a:xfrm>
        </p:spPr>
        <p:txBody>
          <a:bodyPr/>
          <a:lstStyle/>
          <a:p>
            <a:pPr eaLnBrk="1" hangingPunct="1"/>
            <a:r>
              <a:rPr lang="en-US" dirty="0"/>
              <a:t>Student </a:t>
            </a:r>
            <a:r>
              <a:rPr lang="en-US" dirty="0" smtClean="0"/>
              <a:t>Projects,</a:t>
            </a:r>
            <a:r>
              <a:rPr lang="en-US" dirty="0"/>
              <a:t/>
            </a:r>
            <a:br>
              <a:rPr lang="en-US" dirty="0"/>
            </a:br>
            <a:r>
              <a:rPr lang="en-US" dirty="0" err="1" smtClean="0"/>
              <a:t>unix</a:t>
            </a:r>
            <a:r>
              <a:rPr lang="en-US" dirty="0"/>
              <a:t>,</a:t>
            </a:r>
            <a:r>
              <a:rPr lang="en-US" dirty="0" smtClean="0"/>
              <a:t> </a:t>
            </a:r>
            <a:r>
              <a:rPr lang="en-US" dirty="0"/>
              <a:t>Perl </a:t>
            </a:r>
          </a:p>
        </p:txBody>
      </p:sp>
      <p:sp>
        <p:nvSpPr>
          <p:cNvPr id="18436" name="Rectangle 4"/>
          <p:cNvSpPr>
            <a:spLocks noChangeArrowheads="1"/>
          </p:cNvSpPr>
          <p:nvPr/>
        </p:nvSpPr>
        <p:spPr bwMode="auto">
          <a:xfrm>
            <a:off x="2857500" y="4191000"/>
            <a:ext cx="3429000" cy="1320800"/>
          </a:xfrm>
          <a:prstGeom prst="rect">
            <a:avLst/>
          </a:prstGeom>
          <a:noFill/>
          <a:ln w="9525">
            <a:solidFill>
              <a:schemeClr val="tx1"/>
            </a:solidFill>
            <a:miter lim="800000"/>
            <a:headEnd/>
            <a:tailEnd/>
          </a:ln>
        </p:spPr>
        <p:txBody>
          <a:bodyPr>
            <a:prstTxWarp prst="textNoShape">
              <a:avLst/>
            </a:prstTxWarp>
            <a:spAutoFit/>
          </a:bodyPr>
          <a:lstStyle/>
          <a:p>
            <a:r>
              <a:rPr lang="en-US" sz="2000" b="0" i="1"/>
              <a:t>J. Peter Gogarten </a:t>
            </a:r>
          </a:p>
          <a:p>
            <a:r>
              <a:rPr lang="en-US" sz="2000" b="0"/>
              <a:t>Office:</a:t>
            </a:r>
            <a:r>
              <a:rPr lang="en-US" sz="2000" b="0" i="1"/>
              <a:t> BPB 404</a:t>
            </a:r>
          </a:p>
          <a:p>
            <a:r>
              <a:rPr lang="en-US" sz="2000" b="0"/>
              <a:t>phone:</a:t>
            </a:r>
            <a:r>
              <a:rPr lang="en-US" sz="2000" b="0" i="1"/>
              <a:t> 860 486-4061, </a:t>
            </a:r>
          </a:p>
          <a:p>
            <a:r>
              <a:rPr lang="en-US" sz="2000" b="0"/>
              <a:t>Email:</a:t>
            </a:r>
            <a:r>
              <a:rPr lang="en-US" sz="2000" b="0" i="1"/>
              <a:t> </a:t>
            </a:r>
            <a:r>
              <a:rPr lang="en-US" sz="2000" b="0" i="1">
                <a:hlinkClick r:id="rId3"/>
              </a:rPr>
              <a:t>gogarten@uconn.edu</a:t>
            </a:r>
            <a:endParaRPr lang="en-US" sz="2000" b="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g2 copy"/>
          <p:cNvPicPr>
            <a:picLocks noChangeAspect="1" noChangeArrowheads="1"/>
          </p:cNvPicPr>
          <p:nvPr/>
        </p:nvPicPr>
        <p:blipFill>
          <a:blip r:embed="rId3"/>
          <a:srcRect/>
          <a:stretch>
            <a:fillRect/>
          </a:stretch>
        </p:blipFill>
        <p:spPr bwMode="auto">
          <a:xfrm>
            <a:off x="682625" y="835025"/>
            <a:ext cx="7699375" cy="4041775"/>
          </a:xfrm>
          <a:prstGeom prst="rect">
            <a:avLst/>
          </a:prstGeom>
          <a:noFill/>
          <a:ln w="9525">
            <a:noFill/>
            <a:miter lim="800000"/>
            <a:headEnd/>
            <a:tailEnd/>
          </a:ln>
        </p:spPr>
      </p:pic>
      <p:sp>
        <p:nvSpPr>
          <p:cNvPr id="34819" name="Text Box 4"/>
          <p:cNvSpPr txBox="1">
            <a:spLocks noChangeArrowheads="1"/>
          </p:cNvSpPr>
          <p:nvPr/>
        </p:nvSpPr>
        <p:spPr bwMode="auto">
          <a:xfrm>
            <a:off x="76200" y="4572000"/>
            <a:ext cx="9144000" cy="118745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Arial" charset="0"/>
                <a:ea typeface="Times" charset="0"/>
                <a:cs typeface="Times" charset="0"/>
              </a:rPr>
              <a:t>(a) concordant genes, </a:t>
            </a:r>
            <a:br>
              <a:rPr lang="en-US" b="0">
                <a:latin typeface="Arial" charset="0"/>
                <a:ea typeface="Times" charset="0"/>
                <a:cs typeface="Times" charset="0"/>
              </a:rPr>
            </a:br>
            <a:r>
              <a:rPr lang="en-US" b="0">
                <a:latin typeface="Arial" charset="0"/>
                <a:ea typeface="Times" charset="0"/>
                <a:cs typeface="Times" charset="0"/>
              </a:rPr>
              <a:t>(b) according to 16S (and other conserved genes) </a:t>
            </a:r>
            <a:br>
              <a:rPr lang="en-US" b="0">
                <a:latin typeface="Arial" charset="0"/>
                <a:ea typeface="Times" charset="0"/>
                <a:cs typeface="Times" charset="0"/>
              </a:rPr>
            </a:br>
            <a:r>
              <a:rPr lang="en-US" b="0">
                <a:latin typeface="Arial" charset="0"/>
                <a:ea typeface="Times" charset="0"/>
                <a:cs typeface="Times" charset="0"/>
              </a:rPr>
              <a:t>(c) according to phylogenetically discordant genes</a:t>
            </a:r>
            <a:endParaRPr lang="en-US" b="0">
              <a:latin typeface="Arial" charset="0"/>
            </a:endParaRPr>
          </a:p>
        </p:txBody>
      </p:sp>
      <p:sp>
        <p:nvSpPr>
          <p:cNvPr id="34820" name="Text Box 5"/>
          <p:cNvSpPr txBox="1">
            <a:spLocks noChangeArrowheads="1"/>
          </p:cNvSpPr>
          <p:nvPr/>
        </p:nvSpPr>
        <p:spPr bwMode="auto">
          <a:xfrm>
            <a:off x="0" y="5788025"/>
            <a:ext cx="8807450" cy="1069975"/>
          </a:xfrm>
          <a:prstGeom prst="rect">
            <a:avLst/>
          </a:prstGeom>
          <a:noFill/>
          <a:ln w="9525">
            <a:noFill/>
            <a:miter lim="800000"/>
            <a:headEnd/>
            <a:tailEnd/>
          </a:ln>
        </p:spPr>
        <p:txBody>
          <a:bodyPr>
            <a:prstTxWarp prst="textNoShape">
              <a:avLst/>
            </a:prstTxWarp>
            <a:spAutoFit/>
          </a:bodyPr>
          <a:lstStyle/>
          <a:p>
            <a:r>
              <a:rPr lang="en-US" sz="1600" b="0">
                <a:latin typeface="Arial" charset="0"/>
                <a:ea typeface="Times" charset="0"/>
                <a:cs typeface="Times" charset="0"/>
              </a:rPr>
              <a:t>Gophna, Doolittle &amp; Charlebois: Weighted genome trees: refinements and applications. </a:t>
            </a:r>
            <a:r>
              <a:rPr lang="en-US" sz="1600" b="0" i="1">
                <a:latin typeface="Arial" charset="0"/>
                <a:ea typeface="Times" charset="0"/>
                <a:cs typeface="Times" charset="0"/>
              </a:rPr>
              <a:t>J. Bacteriol.</a:t>
            </a:r>
            <a:r>
              <a:rPr lang="en-US" sz="1600" b="0">
                <a:latin typeface="Arial" charset="0"/>
                <a:ea typeface="Times" charset="0"/>
                <a:cs typeface="Times" charset="0"/>
              </a:rPr>
              <a:t> </a:t>
            </a:r>
            <a:r>
              <a:rPr lang="en-US" sz="1600" b="0">
                <a:latin typeface="Arial" charset="0"/>
                <a:ea typeface="Times" charset="0"/>
                <a:cs typeface="Times" charset="0"/>
                <a:hlinkClick r:id="rId4"/>
              </a:rPr>
              <a:t>here</a:t>
            </a:r>
            <a:endParaRPr lang="en-US" sz="1600" b="0">
              <a:latin typeface="Arial" charset="0"/>
              <a:ea typeface="Times" charset="0"/>
              <a:cs typeface="Times" charset="0"/>
            </a:endParaRPr>
          </a:p>
          <a:p>
            <a:r>
              <a:rPr lang="en-US" sz="1600" b="0">
                <a:latin typeface="Arial" charset="0"/>
                <a:ea typeface="Times" charset="0"/>
                <a:cs typeface="Times" charset="0"/>
              </a:rPr>
              <a:t>Gogarten &amp; Townsend:  Horizontal gene transfer, genome innovation, and evolution</a:t>
            </a:r>
            <a:r>
              <a:rPr lang="en-US" sz="1600">
                <a:solidFill>
                  <a:srgbClr val="000067"/>
                </a:solidFill>
                <a:latin typeface="Arial" charset="0"/>
              </a:rPr>
              <a:t> </a:t>
            </a:r>
            <a:r>
              <a:rPr lang="en-US" sz="1600" b="0">
                <a:latin typeface="Arial" charset="0"/>
                <a:ea typeface="Times" charset="0"/>
                <a:cs typeface="Times" charset="0"/>
              </a:rPr>
              <a:t>Nature Reviews in Microbiology 3(9) 679-687</a:t>
            </a:r>
            <a:r>
              <a:rPr lang="en-US" sz="1600">
                <a:solidFill>
                  <a:srgbClr val="000067"/>
                </a:solidFill>
                <a:latin typeface="Arial" charset="0"/>
              </a:rPr>
              <a:t> (</a:t>
            </a:r>
            <a:r>
              <a:rPr lang="en-US" sz="1600" b="0">
                <a:solidFill>
                  <a:srgbClr val="5F6E7F"/>
                </a:solidFill>
                <a:latin typeface="Arial" charset="0"/>
                <a:hlinkClick r:id="rId5"/>
              </a:rPr>
              <a:t>pdf</a:t>
            </a:r>
            <a:r>
              <a:rPr lang="en-US" sz="1600">
                <a:solidFill>
                  <a:srgbClr val="000067"/>
                </a:solidFill>
                <a:latin typeface="Arial" charset="0"/>
              </a:rPr>
              <a:t>)</a:t>
            </a:r>
          </a:p>
        </p:txBody>
      </p:sp>
      <p:sp>
        <p:nvSpPr>
          <p:cNvPr id="34821" name="Rectangle 6"/>
          <p:cNvSpPr>
            <a:spLocks noGrp="1" noChangeArrowheads="1"/>
          </p:cNvSpPr>
          <p:nvPr>
            <p:ph type="title" idx="4294967295"/>
          </p:nvPr>
        </p:nvSpPr>
        <p:spPr>
          <a:xfrm>
            <a:off x="76200" y="0"/>
            <a:ext cx="8991600" cy="838200"/>
          </a:xfrm>
        </p:spPr>
        <p:txBody>
          <a:bodyPr/>
          <a:lstStyle/>
          <a:p>
            <a:pPr eaLnBrk="1" hangingPunct="1"/>
            <a:r>
              <a:rPr lang="en-US" sz="3000">
                <a:solidFill>
                  <a:schemeClr val="tx1"/>
                </a:solidFill>
                <a:latin typeface="Arial" charset="0"/>
              </a:rPr>
              <a:t>The Phylogenetic position of </a:t>
            </a:r>
            <a:r>
              <a:rPr lang="en-US" sz="3000" i="1">
                <a:solidFill>
                  <a:schemeClr val="tx1"/>
                </a:solidFill>
                <a:latin typeface="Arial" charset="0"/>
              </a:rPr>
              <a:t>Thermotoga maritima</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609600"/>
            <a:ext cx="7848600" cy="685800"/>
          </a:xfrm>
        </p:spPr>
        <p:txBody>
          <a:bodyPr/>
          <a:lstStyle/>
          <a:p>
            <a:pPr eaLnBrk="1" hangingPunct="1"/>
            <a:r>
              <a:rPr lang="en-US" smtClean="0"/>
              <a:t>Chimera Example, continued </a:t>
            </a:r>
            <a:br>
              <a:rPr lang="en-US" smtClean="0"/>
            </a:br>
            <a:endParaRPr lang="en-US" smtClean="0"/>
          </a:p>
        </p:txBody>
      </p:sp>
      <p:sp>
        <p:nvSpPr>
          <p:cNvPr id="12291" name="Text Box 3"/>
          <p:cNvSpPr txBox="1">
            <a:spLocks noChangeArrowheads="1"/>
          </p:cNvSpPr>
          <p:nvPr/>
        </p:nvSpPr>
        <p:spPr bwMode="auto">
          <a:xfrm>
            <a:off x="487363" y="1143000"/>
            <a:ext cx="8169275" cy="2616200"/>
          </a:xfrm>
          <a:prstGeom prst="rect">
            <a:avLst/>
          </a:prstGeom>
          <a:noFill/>
          <a:ln w="9525">
            <a:noFill/>
            <a:miter lim="800000"/>
            <a:headEnd/>
            <a:tailEnd/>
          </a:ln>
        </p:spPr>
        <p:txBody>
          <a:bodyPr>
            <a:prstTxWarp prst="textNoShape">
              <a:avLst/>
            </a:prstTxWarp>
            <a:spAutoFit/>
          </a:bodyPr>
          <a:lstStyle/>
          <a:p>
            <a:pPr marL="227013" indent="-227013"/>
            <a:r>
              <a:rPr lang="en-US" b="0"/>
              <a:t>The “ to-do-list”  would include:</a:t>
            </a:r>
          </a:p>
          <a:p>
            <a:pPr marL="227013" indent="-227013">
              <a:buFontTx/>
              <a:buChar char="•"/>
            </a:pPr>
            <a:r>
              <a:rPr lang="en-US" sz="2000" b="0"/>
              <a:t>Formulate the question you want to address</a:t>
            </a:r>
          </a:p>
          <a:p>
            <a:pPr marL="227013" indent="-227013">
              <a:buFontTx/>
              <a:buChar char="•"/>
            </a:pPr>
            <a:r>
              <a:rPr lang="en-US" sz="2000" b="0"/>
              <a:t>Download and analyze the required genomes </a:t>
            </a:r>
          </a:p>
          <a:p>
            <a:pPr marL="227013" indent="-227013">
              <a:buFontTx/>
              <a:buChar char="•"/>
            </a:pPr>
            <a:r>
              <a:rPr lang="en-US" sz="2000" b="0"/>
              <a:t>Run blastall (this might take a couple of hours) </a:t>
            </a:r>
          </a:p>
          <a:p>
            <a:pPr marL="227013" indent="-227013">
              <a:buFontTx/>
              <a:buChar char="•"/>
            </a:pPr>
            <a:r>
              <a:rPr lang="en-US" sz="2000" b="0"/>
              <a:t>Analyze the results in an Excel spreadsheet</a:t>
            </a:r>
          </a:p>
          <a:p>
            <a:pPr marL="227013" indent="-227013">
              <a:buFontTx/>
              <a:buChar char="•"/>
            </a:pPr>
            <a:r>
              <a:rPr lang="en-US" sz="2000" b="0"/>
              <a:t>Selected some genes (e.g., the ones that are most archaeal), assemble gene families and reconstruct their phylogenies.  </a:t>
            </a:r>
          </a:p>
          <a:p>
            <a:pPr marL="227013" indent="-227013">
              <a:buFontTx/>
              <a:buChar char="•"/>
            </a:pPr>
            <a:r>
              <a:rPr lang="en-US" sz="2000" b="0"/>
              <a:t>INTERPRET YOUR RESULTS!  What does it all mean?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0"/>
            <a:ext cx="7772400" cy="1143000"/>
          </a:xfrm>
        </p:spPr>
        <p:txBody>
          <a:bodyPr/>
          <a:lstStyle/>
          <a:p>
            <a:pPr algn="l" eaLnBrk="1" hangingPunct="1"/>
            <a:r>
              <a:rPr lang="en-US" sz="2800" dirty="0"/>
              <a:t>Background for group selection Example:</a:t>
            </a:r>
            <a:br>
              <a:rPr lang="en-US" sz="2800" dirty="0"/>
            </a:br>
            <a:r>
              <a:rPr lang="en-US" sz="2800" dirty="0"/>
              <a:t>Selection acts on</a:t>
            </a:r>
            <a:r>
              <a:rPr lang="en-US" dirty="0"/>
              <a:t> </a:t>
            </a:r>
          </a:p>
        </p:txBody>
      </p:sp>
      <p:sp>
        <p:nvSpPr>
          <p:cNvPr id="38915" name="Text Box 3"/>
          <p:cNvSpPr txBox="1">
            <a:spLocks noChangeArrowheads="1"/>
          </p:cNvSpPr>
          <p:nvPr/>
        </p:nvSpPr>
        <p:spPr bwMode="auto">
          <a:xfrm>
            <a:off x="609600" y="2438400"/>
            <a:ext cx="8382000" cy="396875"/>
          </a:xfrm>
          <a:prstGeom prst="rect">
            <a:avLst/>
          </a:prstGeom>
          <a:noFill/>
          <a:ln w="9525">
            <a:noFill/>
            <a:miter lim="800000"/>
            <a:headEnd/>
            <a:tailEnd/>
          </a:ln>
        </p:spPr>
        <p:txBody>
          <a:bodyPr>
            <a:prstTxWarp prst="textNoShape">
              <a:avLst/>
            </a:prstTxWarp>
            <a:spAutoFit/>
          </a:bodyPr>
          <a:lstStyle/>
          <a:p>
            <a:pPr marL="457200" indent="-457200">
              <a:buFont typeface="Arial" charset="0"/>
              <a:buChar char="•"/>
            </a:pPr>
            <a:r>
              <a:rPr lang="en-US" sz="2000"/>
              <a:t>individuals</a:t>
            </a:r>
            <a:r>
              <a:rPr lang="en-US" sz="2000" b="0"/>
              <a:t> in a population (the survival of the fittest).  </a:t>
            </a:r>
          </a:p>
        </p:txBody>
      </p:sp>
      <p:sp>
        <p:nvSpPr>
          <p:cNvPr id="38916" name="Text Box 4"/>
          <p:cNvSpPr txBox="1">
            <a:spLocks noChangeArrowheads="1"/>
          </p:cNvSpPr>
          <p:nvPr/>
        </p:nvSpPr>
        <p:spPr bwMode="auto">
          <a:xfrm>
            <a:off x="609600" y="1066800"/>
            <a:ext cx="8382000" cy="1311275"/>
          </a:xfrm>
          <a:prstGeom prst="rect">
            <a:avLst/>
          </a:prstGeom>
          <a:noFill/>
          <a:ln w="9525">
            <a:noFill/>
            <a:miter lim="800000"/>
            <a:headEnd/>
            <a:tailEnd/>
          </a:ln>
        </p:spPr>
        <p:txBody>
          <a:bodyPr>
            <a:prstTxWarp prst="textNoShape">
              <a:avLst/>
            </a:prstTxWarp>
            <a:spAutoFit/>
          </a:bodyPr>
          <a:lstStyle/>
          <a:p>
            <a:pPr marL="457200" indent="-457200">
              <a:buFont typeface="Arial" charset="0"/>
              <a:buChar char="•"/>
            </a:pPr>
            <a:r>
              <a:rPr lang="en-US" sz="2000" dirty="0"/>
              <a:t>genes</a:t>
            </a:r>
            <a:r>
              <a:rPr lang="en-US" sz="2000" b="0" dirty="0"/>
              <a:t> (as in the selfish gene theory, the genes are the replicators that build the body of the organism).  According to this all genes are selfish, most are cooperating with one another, a few are not.  To distinguish the latter from the former, I call them parasitic genes (or molecular parasites).</a:t>
            </a:r>
          </a:p>
        </p:txBody>
      </p:sp>
      <p:sp>
        <p:nvSpPr>
          <p:cNvPr id="38917" name="Text Box 5"/>
          <p:cNvSpPr txBox="1">
            <a:spLocks noChangeArrowheads="1"/>
          </p:cNvSpPr>
          <p:nvPr/>
        </p:nvSpPr>
        <p:spPr bwMode="auto">
          <a:xfrm>
            <a:off x="609600" y="2895600"/>
            <a:ext cx="8382000" cy="1616075"/>
          </a:xfrm>
          <a:prstGeom prst="rect">
            <a:avLst/>
          </a:prstGeom>
          <a:noFill/>
          <a:ln w="9525">
            <a:noFill/>
            <a:miter lim="800000"/>
            <a:headEnd/>
            <a:tailEnd/>
          </a:ln>
        </p:spPr>
        <p:txBody>
          <a:bodyPr>
            <a:prstTxWarp prst="textNoShape">
              <a:avLst/>
            </a:prstTxWarp>
            <a:spAutoFit/>
          </a:bodyPr>
          <a:lstStyle/>
          <a:p>
            <a:pPr marL="457200" indent="-457200">
              <a:buFont typeface="Arial" charset="0"/>
              <a:buChar char="•"/>
            </a:pPr>
            <a:r>
              <a:rPr lang="en-US" sz="2000" dirty="0"/>
              <a:t>groups</a:t>
            </a:r>
            <a:r>
              <a:rPr lang="en-US" sz="2000" b="0" dirty="0"/>
              <a:t> of organisms (group selection).  The group that has properties that allows it to adapt better, or to evolve faster, or to make better use of resources will be selected.  In this case the group (community, </a:t>
            </a:r>
            <a:r>
              <a:rPr lang="en-US" sz="2000" b="0" i="1" dirty="0"/>
              <a:t>not necessarily all  belonging to the same  species</a:t>
            </a:r>
            <a:r>
              <a:rPr lang="en-US" sz="2000" b="0" dirty="0"/>
              <a:t>) is the unit of selection.  (see group selection entry at </a:t>
            </a:r>
            <a:r>
              <a:rPr lang="en-US" sz="2000" b="0" dirty="0">
                <a:hlinkClick r:id="rId3"/>
              </a:rPr>
              <a:t>wikipedia</a:t>
            </a:r>
            <a:r>
              <a:rPr lang="en-US" sz="2000" b="0" dirty="0"/>
              <a:t>)</a:t>
            </a:r>
          </a:p>
        </p:txBody>
      </p:sp>
      <p:sp>
        <p:nvSpPr>
          <p:cNvPr id="38918" name="Text Box 6"/>
          <p:cNvSpPr txBox="1">
            <a:spLocks noChangeArrowheads="1"/>
          </p:cNvSpPr>
          <p:nvPr/>
        </p:nvSpPr>
        <p:spPr bwMode="auto">
          <a:xfrm>
            <a:off x="669925" y="4700588"/>
            <a:ext cx="8169275" cy="1552575"/>
          </a:xfrm>
          <a:prstGeom prst="rect">
            <a:avLst/>
          </a:prstGeom>
          <a:noFill/>
          <a:ln w="9525">
            <a:noFill/>
            <a:miter lim="800000"/>
            <a:headEnd/>
            <a:tailEnd/>
          </a:ln>
        </p:spPr>
        <p:txBody>
          <a:bodyPr>
            <a:prstTxWarp prst="textNoShape">
              <a:avLst/>
            </a:prstTxWarp>
            <a:spAutoFit/>
          </a:bodyPr>
          <a:lstStyle/>
          <a:p>
            <a:r>
              <a:rPr lang="en-US"/>
              <a:t>Note: in general this is controversial.  To what extent is group selection reflecting kin-selection:  the organism acting to guarantee survival of genes that are related to its own genes (bees in a beehive are all closely related).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228600"/>
            <a:ext cx="7772400" cy="1143000"/>
          </a:xfrm>
        </p:spPr>
        <p:txBody>
          <a:bodyPr/>
          <a:lstStyle/>
          <a:p>
            <a:pPr algn="l" eaLnBrk="1" hangingPunct="1"/>
            <a:r>
              <a:rPr lang="en-US"/>
              <a:t>Examples for “group selection” in microbes: (a) </a:t>
            </a:r>
            <a:r>
              <a:rPr lang="en-US" i="1"/>
              <a:t>Agrobacteria</a:t>
            </a:r>
            <a:endParaRPr lang="en-US"/>
          </a:p>
        </p:txBody>
      </p:sp>
      <p:sp>
        <p:nvSpPr>
          <p:cNvPr id="40963" name="Text Box 3"/>
          <p:cNvSpPr txBox="1">
            <a:spLocks noChangeArrowheads="1"/>
          </p:cNvSpPr>
          <p:nvPr/>
        </p:nvSpPr>
        <p:spPr bwMode="auto">
          <a:xfrm>
            <a:off x="228600" y="1524000"/>
            <a:ext cx="8915400" cy="4857750"/>
          </a:xfrm>
          <a:prstGeom prst="rect">
            <a:avLst/>
          </a:prstGeom>
          <a:noFill/>
          <a:ln w="9525">
            <a:noFill/>
            <a:miter lim="800000"/>
            <a:headEnd/>
            <a:tailEnd/>
          </a:ln>
        </p:spPr>
        <p:txBody>
          <a:bodyPr>
            <a:prstTxWarp prst="textNoShape">
              <a:avLst/>
            </a:prstTxWarp>
            <a:spAutoFit/>
          </a:bodyPr>
          <a:lstStyle/>
          <a:p>
            <a:r>
              <a:rPr lang="en-US" sz="1600" b="0" i="1">
                <a:solidFill>
                  <a:srgbClr val="000000"/>
                </a:solidFill>
              </a:rPr>
              <a:t>Agrobacteria</a:t>
            </a:r>
            <a:r>
              <a:rPr lang="en-US" sz="1600" b="0">
                <a:solidFill>
                  <a:srgbClr val="000000"/>
                </a:solidFill>
              </a:rPr>
              <a:t> that carry a Ti plasmid can transform plant cells with a T DNA.  As result of a successful transformation the plant cell has integrated the T DNA into its genome and expresses the encoded genes.  This results in the transformed cells forming a tumor, and, in addition, the transformed plant cells also produce a strange amino acid that cannot be utilized by the plant cells, but that serves as a carbon and nitrogen source for the </a:t>
            </a:r>
            <a:r>
              <a:rPr lang="en-US" sz="1600" b="0" i="1">
                <a:solidFill>
                  <a:srgbClr val="000000"/>
                </a:solidFill>
              </a:rPr>
              <a:t>Agrobacteria</a:t>
            </a:r>
            <a:r>
              <a:rPr lang="en-US" sz="1600" b="0">
                <a:solidFill>
                  <a:srgbClr val="000000"/>
                </a:solidFill>
              </a:rPr>
              <a:t>.  The genes responsible for transferring the Ti plasmid between different </a:t>
            </a:r>
            <a:r>
              <a:rPr lang="en-US" sz="1600" b="0" i="1">
                <a:solidFill>
                  <a:srgbClr val="000000"/>
                </a:solidFill>
              </a:rPr>
              <a:t>Agrobacteria</a:t>
            </a:r>
            <a:r>
              <a:rPr lang="en-US" sz="1600" b="0">
                <a:solidFill>
                  <a:srgbClr val="000000"/>
                </a:solidFill>
              </a:rPr>
              <a:t> (</a:t>
            </a:r>
            <a:r>
              <a:rPr lang="en-US" sz="1600" b="0" i="1">
                <a:solidFill>
                  <a:srgbClr val="000000"/>
                </a:solidFill>
              </a:rPr>
              <a:t>tra</a:t>
            </a:r>
            <a:r>
              <a:rPr lang="en-US" sz="1600" b="0">
                <a:solidFill>
                  <a:srgbClr val="000000"/>
                </a:solidFill>
              </a:rPr>
              <a:t> genes) are under the control of quorum sensing.  The effect is that if </a:t>
            </a:r>
            <a:r>
              <a:rPr lang="en-US" sz="1600" b="0"/>
              <a:t>one </a:t>
            </a:r>
            <a:r>
              <a:rPr lang="en-US" sz="1600" b="0" i="1"/>
              <a:t>Agrobacterium </a:t>
            </a:r>
            <a:r>
              <a:rPr lang="en-US" sz="1600" b="0"/>
              <a:t>strain has successfully transformed a plant, and now lives from the plant produced strange amino acid, other </a:t>
            </a:r>
            <a:r>
              <a:rPr lang="en-US" sz="1600" b="0" i="1"/>
              <a:t>Agrobacteria</a:t>
            </a:r>
            <a:r>
              <a:rPr lang="en-US" sz="1600" b="0"/>
              <a:t> can receive the Ti plasmid, which contains the T DNA transferred into the plant and in addition encodes enzymes that allow the metabolism of the strange amino acids.  The </a:t>
            </a:r>
            <a:r>
              <a:rPr lang="en-US" sz="1600" b="0" i="1"/>
              <a:t>Agrobacteria</a:t>
            </a:r>
            <a:r>
              <a:rPr lang="en-US" sz="1600" b="0"/>
              <a:t>, which receive the Ti-plasmid thus participate in the utilization of the plant produced carbon and nitrogen source.  This observation </a:t>
            </a:r>
            <a:r>
              <a:rPr lang="en-US" sz="1600"/>
              <a:t>might be described as group selection</a:t>
            </a:r>
            <a:r>
              <a:rPr lang="en-US" sz="1600" b="0"/>
              <a:t>:  the population of </a:t>
            </a:r>
            <a:r>
              <a:rPr lang="en-US" sz="1600" b="0" i="1"/>
              <a:t>Agrobacteria</a:t>
            </a:r>
            <a:r>
              <a:rPr lang="en-US" sz="1600" b="0"/>
              <a:t> avoids a selective sweep and carries larger genetic diversity into the population living on the transformed plant.  The increased diversity will facilitate future adaptations to a changing environment, and will avoid the fixation of slightly deleterious mutations that might have been carried by the </a:t>
            </a:r>
            <a:r>
              <a:rPr lang="en-US" sz="1600" b="0" i="1"/>
              <a:t>Agrobacterium</a:t>
            </a:r>
            <a:r>
              <a:rPr lang="en-US" sz="1600" b="0"/>
              <a:t> that transformed the plant cell.  On the other hand, </a:t>
            </a:r>
            <a:r>
              <a:rPr lang="en-US" sz="1600"/>
              <a:t>one can consider this process the outcome of the "selfishness" of the </a:t>
            </a:r>
            <a:r>
              <a:rPr lang="en-US" sz="1600" i="1"/>
              <a:t>tra</a:t>
            </a:r>
            <a:r>
              <a:rPr lang="en-US" sz="1600"/>
              <a:t>-genes and of the Ti plasmid</a:t>
            </a:r>
            <a:r>
              <a:rPr lang="en-US" sz="1600" b="0"/>
              <a:t>.  These</a:t>
            </a:r>
            <a:r>
              <a:rPr lang="en-US" sz="1600" b="0">
                <a:solidFill>
                  <a:srgbClr val="000000"/>
                </a:solidFill>
              </a:rPr>
              <a:t> genes manage to move themselves into the growing part of the population, and they will benefit form a more diverse group of host organisms.</a:t>
            </a:r>
            <a:r>
              <a:rPr lang="en-US" b="0">
                <a:solidFill>
                  <a:srgbClr val="000000"/>
                </a:solidFill>
              </a:rPr>
              <a:t> </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228600"/>
            <a:ext cx="8001000" cy="1143000"/>
          </a:xfrm>
        </p:spPr>
        <p:txBody>
          <a:bodyPr/>
          <a:lstStyle/>
          <a:p>
            <a:pPr algn="l" eaLnBrk="1" hangingPunct="1"/>
            <a:r>
              <a:rPr lang="en-US" sz="2800"/>
              <a:t>Examples for “group selection” in microbes (b): </a:t>
            </a:r>
            <a:br>
              <a:rPr lang="en-US" sz="2800"/>
            </a:br>
            <a:r>
              <a:rPr lang="en-US" sz="2800" i="1"/>
              <a:t>Metal resistance genes in microbial</a:t>
            </a:r>
            <a:r>
              <a:rPr lang="en-US" sz="2400">
                <a:solidFill>
                  <a:srgbClr val="000000"/>
                </a:solidFill>
              </a:rPr>
              <a:t> </a:t>
            </a:r>
            <a:r>
              <a:rPr lang="en-US" sz="2800" i="1"/>
              <a:t>communities inside rocks in the dry valleys of Antarctica</a:t>
            </a:r>
            <a:endParaRPr lang="en-US" sz="2400">
              <a:solidFill>
                <a:srgbClr val="000000"/>
              </a:solidFill>
            </a:endParaRPr>
          </a:p>
        </p:txBody>
      </p:sp>
      <p:sp>
        <p:nvSpPr>
          <p:cNvPr id="43011" name="Text Box 3"/>
          <p:cNvSpPr txBox="1">
            <a:spLocks noChangeArrowheads="1"/>
          </p:cNvSpPr>
          <p:nvPr/>
        </p:nvSpPr>
        <p:spPr bwMode="auto">
          <a:xfrm>
            <a:off x="228600" y="1676400"/>
            <a:ext cx="8610600" cy="4473575"/>
          </a:xfrm>
          <a:prstGeom prst="rect">
            <a:avLst/>
          </a:prstGeom>
          <a:noFill/>
          <a:ln w="9525">
            <a:noFill/>
            <a:miter lim="800000"/>
            <a:headEnd/>
            <a:tailEnd/>
          </a:ln>
        </p:spPr>
        <p:txBody>
          <a:bodyPr>
            <a:prstTxWarp prst="textNoShape">
              <a:avLst/>
            </a:prstTxWarp>
            <a:spAutoFit/>
          </a:bodyPr>
          <a:lstStyle/>
          <a:p>
            <a:r>
              <a:rPr lang="en-US" b="0">
                <a:solidFill>
                  <a:srgbClr val="000000"/>
                </a:solidFill>
              </a:rPr>
              <a:t>These rocks have high concentrations of toxic heavy metals.   The endolithic microbial community readily shares heavy metal resistant genes with microbes that might be able to become part of the community.  At the community level the outcome is a higher diversity, and a richer network of metabolic reactions.  Presumably the more diverse communities are more stable towards perturbations, and provided the community can propagate as a whole, this would provide a </a:t>
            </a:r>
            <a:r>
              <a:rPr lang="en-US">
                <a:solidFill>
                  <a:srgbClr val="000000"/>
                </a:solidFill>
              </a:rPr>
              <a:t>selective advantage to the community</a:t>
            </a:r>
            <a:r>
              <a:rPr lang="en-US" b="0">
                <a:solidFill>
                  <a:srgbClr val="000000"/>
                </a:solidFill>
              </a:rPr>
              <a:t>.   However from the </a:t>
            </a:r>
            <a:r>
              <a:rPr lang="en-US">
                <a:solidFill>
                  <a:srgbClr val="000000"/>
                </a:solidFill>
              </a:rPr>
              <a:t>selfish gene point of view</a:t>
            </a:r>
            <a:r>
              <a:rPr lang="en-US" b="0">
                <a:solidFill>
                  <a:srgbClr val="000000"/>
                </a:solidFill>
              </a:rPr>
              <a:t>, the resistance gene increases its chances of long term survival by invading as many additional species as possible. </a:t>
            </a:r>
          </a:p>
          <a:p>
            <a:endParaRPr lang="en-US" b="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152400"/>
            <a:ext cx="7772400" cy="1143000"/>
          </a:xfrm>
        </p:spPr>
        <p:txBody>
          <a:bodyPr/>
          <a:lstStyle/>
          <a:p>
            <a:pPr algn="l" eaLnBrk="1" hangingPunct="1"/>
            <a:r>
              <a:rPr lang="en-US" sz="2800"/>
              <a:t>Examples for “group selection” in microbes ( c): Gene Transfer Agents (GTA) in alpha proteobacteria</a:t>
            </a:r>
          </a:p>
        </p:txBody>
      </p:sp>
      <p:sp>
        <p:nvSpPr>
          <p:cNvPr id="45059" name="Text Box 3"/>
          <p:cNvSpPr txBox="1">
            <a:spLocks noChangeArrowheads="1"/>
          </p:cNvSpPr>
          <p:nvPr/>
        </p:nvSpPr>
        <p:spPr bwMode="auto">
          <a:xfrm>
            <a:off x="228600" y="1524000"/>
            <a:ext cx="8915400" cy="4108450"/>
          </a:xfrm>
          <a:prstGeom prst="rect">
            <a:avLst/>
          </a:prstGeom>
          <a:noFill/>
          <a:ln w="9525">
            <a:noFill/>
            <a:miter lim="800000"/>
            <a:headEnd/>
            <a:tailEnd/>
          </a:ln>
        </p:spPr>
        <p:txBody>
          <a:bodyPr>
            <a:prstTxWarp prst="textNoShape">
              <a:avLst/>
            </a:prstTxWarp>
            <a:spAutoFit/>
          </a:bodyPr>
          <a:lstStyle/>
          <a:p>
            <a:r>
              <a:rPr lang="en-US" b="0"/>
              <a:t>GTAs are propahges that do not specifically pack their own DNA, but that unselectively pack host DNA into the phage head (see </a:t>
            </a:r>
            <a:r>
              <a:rPr lang="en-US" b="0">
                <a:hlinkClick r:id="rId3"/>
              </a:rPr>
              <a:t>here</a:t>
            </a:r>
            <a:r>
              <a:rPr lang="en-US" b="0"/>
              <a:t>).</a:t>
            </a:r>
          </a:p>
          <a:p>
            <a:endParaRPr lang="en-US" b="0"/>
          </a:p>
          <a:p>
            <a:pPr>
              <a:buFontTx/>
              <a:buChar char="•"/>
            </a:pPr>
            <a:r>
              <a:rPr lang="en-US" b="0"/>
              <a:t> Are these just defective prophages that lost their sequence specificity in DNA packaging?  </a:t>
            </a:r>
          </a:p>
          <a:p>
            <a:pPr>
              <a:buFontTx/>
              <a:buChar char="•"/>
            </a:pPr>
            <a:r>
              <a:rPr lang="en-US" b="0"/>
              <a:t> Is this an illustration that HGT is beneficial and under group selection?</a:t>
            </a:r>
          </a:p>
          <a:p>
            <a:endParaRPr lang="en-US" b="0"/>
          </a:p>
          <a:p>
            <a:r>
              <a:rPr lang="en-US" b="0"/>
              <a:t>(Aside:  In general, HGT might reflect uptake of DNA for food, recombination might be a negligible side effect (Rosi Redfield, e.g. </a:t>
            </a:r>
            <a:r>
              <a:rPr lang="en-US" b="0">
                <a:hlinkClick r:id="rId4"/>
              </a:rPr>
              <a:t>here</a:t>
            </a:r>
            <a:r>
              <a:rPr lang="en-US" b="0"/>
              <a:t>), or HGT might reflect the selfishness of the transferred DNA.</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304800"/>
            <a:ext cx="7772400" cy="1143000"/>
          </a:xfrm>
        </p:spPr>
        <p:txBody>
          <a:bodyPr/>
          <a:lstStyle/>
          <a:p>
            <a:pPr algn="l" eaLnBrk="1" hangingPunct="1"/>
            <a:r>
              <a:rPr lang="en-US" sz="3200" dirty="0" smtClean="0"/>
              <a:t>Are the genes involved in gene transfer under purifying selection</a:t>
            </a:r>
            <a:endParaRPr lang="en-US" dirty="0"/>
          </a:p>
        </p:txBody>
      </p:sp>
      <p:sp>
        <p:nvSpPr>
          <p:cNvPr id="47107" name="Text Box 3"/>
          <p:cNvSpPr txBox="1">
            <a:spLocks noChangeArrowheads="1"/>
          </p:cNvSpPr>
          <p:nvPr/>
        </p:nvSpPr>
        <p:spPr bwMode="auto">
          <a:xfrm>
            <a:off x="250825" y="1471613"/>
            <a:ext cx="8893175" cy="5447645"/>
          </a:xfrm>
          <a:prstGeom prst="rect">
            <a:avLst/>
          </a:prstGeom>
          <a:noFill/>
          <a:ln w="9525">
            <a:noFill/>
            <a:miter lim="800000"/>
            <a:headEnd/>
            <a:tailEnd/>
          </a:ln>
        </p:spPr>
        <p:txBody>
          <a:bodyPr>
            <a:prstTxWarp prst="textNoShape">
              <a:avLst/>
            </a:prstTxWarp>
            <a:spAutoFit/>
          </a:bodyPr>
          <a:lstStyle/>
          <a:p>
            <a:pPr marL="457200" indent="-457200">
              <a:buFont typeface="Arial" charset="0"/>
              <a:buNone/>
            </a:pPr>
            <a:r>
              <a:rPr lang="en-US" b="0" dirty="0"/>
              <a:t>Possible hypotheses: </a:t>
            </a:r>
          </a:p>
          <a:p>
            <a:pPr marL="457200" indent="-457200">
              <a:buFont typeface="Arial" charset="0"/>
              <a:buChar char="•"/>
            </a:pPr>
            <a:r>
              <a:rPr lang="en-US" b="0" dirty="0"/>
              <a:t>GTAs are defective </a:t>
            </a:r>
            <a:r>
              <a:rPr lang="en-US" b="0" dirty="0" err="1"/>
              <a:t>prophages</a:t>
            </a:r>
            <a:r>
              <a:rPr lang="en-US" b="0" dirty="0"/>
              <a:t> that lost their sequence specificity in DNA packaging?  </a:t>
            </a:r>
          </a:p>
          <a:p>
            <a:pPr marL="457200" indent="-457200">
              <a:buFont typeface="Arial" charset="0"/>
              <a:buChar char="•"/>
            </a:pPr>
            <a:r>
              <a:rPr lang="en-US" b="0" dirty="0" smtClean="0"/>
              <a:t>GTAs </a:t>
            </a:r>
            <a:r>
              <a:rPr lang="en-US" b="0" dirty="0"/>
              <a:t>evolved from phages but now benefit the group and are under group selection?</a:t>
            </a:r>
            <a:br>
              <a:rPr lang="en-US" b="0" dirty="0"/>
            </a:br>
            <a:endParaRPr lang="en-US" b="0" dirty="0"/>
          </a:p>
          <a:p>
            <a:pPr marL="457200" indent="-457200"/>
            <a:r>
              <a:rPr lang="en-US" b="0" dirty="0"/>
              <a:t>Under #2:</a:t>
            </a:r>
          </a:p>
          <a:p>
            <a:pPr marL="457200" indent="-457200">
              <a:buFontTx/>
              <a:buChar char="•"/>
            </a:pPr>
            <a:r>
              <a:rPr lang="en-US" b="0" dirty="0"/>
              <a:t>The GTA should be more related to one another than to functioning phage</a:t>
            </a:r>
          </a:p>
          <a:p>
            <a:pPr marL="457200" indent="-457200">
              <a:buFontTx/>
              <a:buChar char="•"/>
            </a:pPr>
            <a:r>
              <a:rPr lang="en-US" b="0" dirty="0"/>
              <a:t>There molecular phylogeny should reflect reflect the phylogeny of the organism (as measured by </a:t>
            </a:r>
            <a:r>
              <a:rPr lang="en-US" b="0" dirty="0" err="1"/>
              <a:t>rRNA</a:t>
            </a:r>
            <a:r>
              <a:rPr lang="en-US" b="0" dirty="0"/>
              <a:t> and ribosomal proteins</a:t>
            </a:r>
          </a:p>
          <a:p>
            <a:pPr marL="457200" indent="-457200">
              <a:buFontTx/>
              <a:buChar char="•"/>
            </a:pPr>
            <a:r>
              <a:rPr lang="en-US" b="0" dirty="0"/>
              <a:t>The genes encoding the GTA should be under strong purifying selection (under #1 they should be </a:t>
            </a:r>
            <a:r>
              <a:rPr lang="en-US" b="0" dirty="0" err="1"/>
              <a:t>psudogenes</a:t>
            </a:r>
            <a:r>
              <a:rPr lang="en-US" b="0" dirty="0"/>
              <a:t>).</a:t>
            </a:r>
          </a:p>
          <a:p>
            <a:pPr marL="457200" indent="-457200">
              <a:spcBef>
                <a:spcPct val="50000"/>
              </a:spcBef>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85800"/>
            <a:ext cx="7933239" cy="3046988"/>
          </a:xfrm>
          <a:prstGeom prst="rect">
            <a:avLst/>
          </a:prstGeom>
          <a:noFill/>
        </p:spPr>
        <p:txBody>
          <a:bodyPr wrap="square" rtlCol="0">
            <a:spAutoFit/>
          </a:bodyPr>
          <a:lstStyle/>
          <a:p>
            <a:r>
              <a:rPr lang="en-US" b="0" dirty="0" smtClean="0"/>
              <a:t>A manuscript reporting GTA genes under purifying selection is in preparation.  </a:t>
            </a:r>
          </a:p>
          <a:p>
            <a:endParaRPr lang="en-US" b="0" dirty="0"/>
          </a:p>
          <a:p>
            <a:r>
              <a:rPr lang="en-US" b="0" dirty="0" smtClean="0"/>
              <a:t>Does a </a:t>
            </a:r>
            <a:r>
              <a:rPr lang="en-US" b="0" dirty="0" err="1" smtClean="0"/>
              <a:t>dN</a:t>
            </a:r>
            <a:r>
              <a:rPr lang="en-US" b="0" dirty="0" smtClean="0"/>
              <a:t>/</a:t>
            </a:r>
            <a:r>
              <a:rPr lang="en-US" b="0" dirty="0" err="1" smtClean="0"/>
              <a:t>dS</a:t>
            </a:r>
            <a:r>
              <a:rPr lang="en-US" b="0" dirty="0" smtClean="0"/>
              <a:t> ratio &lt;1 reflect purifying selection for function, or could it reflect selection against becoming detrimental.  </a:t>
            </a:r>
          </a:p>
          <a:p>
            <a:endParaRPr lang="en-US" b="0" dirty="0" smtClean="0"/>
          </a:p>
          <a:p>
            <a:r>
              <a:rPr lang="en-US" b="0" dirty="0" smtClean="0"/>
              <a:t>How many sites are inferred to be under purifying selection?  </a:t>
            </a:r>
            <a:endParaRPr lang="en-US" b="0" dirty="0"/>
          </a:p>
          <a:p>
            <a:endParaRPr lang="en-US" b="0" dirty="0"/>
          </a:p>
        </p:txBody>
      </p:sp>
    </p:spTree>
    <p:extLst>
      <p:ext uri="{BB962C8B-B14F-4D97-AF65-F5344CB8AC3E}">
        <p14:creationId xmlns:p14="http://schemas.microsoft.com/office/powerpoint/2010/main" val="76920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1219200" y="1449388"/>
          <a:ext cx="6297613" cy="4722812"/>
        </p:xfrm>
        <a:graphic>
          <a:graphicData uri="http://schemas.openxmlformats.org/presentationml/2006/ole">
            <mc:AlternateContent xmlns:mc="http://schemas.openxmlformats.org/markup-compatibility/2006">
              <mc:Choice xmlns:v="urn:schemas-microsoft-com:vml" Requires="v">
                <p:oleObj spid="_x0000_s122886" name="Photo Editor Photo" r:id="rId4" imgW="6095238" imgH="4572396" progId="">
                  <p:embed/>
                </p:oleObj>
              </mc:Choice>
              <mc:Fallback>
                <p:oleObj name="Photo Editor Photo" r:id="rId4" imgW="6095238" imgH="457239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9388"/>
                        <a:ext cx="6297613" cy="472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6627" name="Text Box 3"/>
          <p:cNvSpPr txBox="1">
            <a:spLocks noChangeArrowheads="1"/>
          </p:cNvSpPr>
          <p:nvPr/>
        </p:nvSpPr>
        <p:spPr bwMode="auto">
          <a:xfrm>
            <a:off x="288925" y="115888"/>
            <a:ext cx="8016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37931725" indent="-37474525" eaLnBrk="0" hangingPunct="0">
              <a:defRPr sz="2400" b="1">
                <a:solidFill>
                  <a:schemeClr val="tx1"/>
                </a:solidFill>
                <a:latin typeface="Times New Roman" charset="0"/>
                <a:ea typeface="ＭＳ Ｐゴシック" charset="0"/>
              </a:defRPr>
            </a:lvl2pPr>
            <a:lvl3pPr eaLnBrk="0" hangingPunct="0">
              <a:defRPr sz="2400" b="1">
                <a:solidFill>
                  <a:schemeClr val="tx1"/>
                </a:solidFill>
                <a:latin typeface="Times New Roman" charset="0"/>
                <a:ea typeface="ＭＳ Ｐゴシック" charset="0"/>
              </a:defRPr>
            </a:lvl3pPr>
            <a:lvl4pPr eaLnBrk="0" hangingPunct="0">
              <a:defRPr sz="2400" b="1">
                <a:solidFill>
                  <a:schemeClr val="tx1"/>
                </a:solidFill>
                <a:latin typeface="Times New Roman" charset="0"/>
                <a:ea typeface="ＭＳ Ｐゴシック" charset="0"/>
              </a:defRPr>
            </a:lvl4pPr>
            <a:lvl5pPr eaLnBrk="0" hangingPunct="0">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2000" b="0">
                <a:solidFill>
                  <a:srgbClr val="000000"/>
                </a:solidFill>
                <a:latin typeface="Arial" charset="0"/>
              </a:rPr>
              <a:t>Trunk-of-my-car analogy:  Hardly anything in there is the is the result of providing a selective advantage.  Some items are removed quickly (purifying selection), some are useful under some conditions, but most things do not alter the fitness.    </a:t>
            </a:r>
          </a:p>
        </p:txBody>
      </p:sp>
      <p:pic>
        <p:nvPicPr>
          <p:cNvPr id="26628" name="Picture 4" descr="roquefo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859088"/>
            <a:ext cx="219392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Line 5"/>
          <p:cNvSpPr>
            <a:spLocks noChangeShapeType="1"/>
          </p:cNvSpPr>
          <p:nvPr/>
        </p:nvSpPr>
        <p:spPr bwMode="auto">
          <a:xfrm>
            <a:off x="288925" y="2859088"/>
            <a:ext cx="1692275" cy="16494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Line 6"/>
          <p:cNvSpPr>
            <a:spLocks noChangeShapeType="1"/>
          </p:cNvSpPr>
          <p:nvPr/>
        </p:nvSpPr>
        <p:spPr bwMode="auto">
          <a:xfrm flipV="1">
            <a:off x="288925" y="2859088"/>
            <a:ext cx="1692275" cy="16494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31" name="Group 7"/>
          <p:cNvGrpSpPr>
            <a:grpSpLocks/>
          </p:cNvGrpSpPr>
          <p:nvPr/>
        </p:nvGrpSpPr>
        <p:grpSpPr bwMode="auto">
          <a:xfrm>
            <a:off x="7086600" y="873125"/>
            <a:ext cx="1954213" cy="4537075"/>
            <a:chOff x="4224" y="288"/>
            <a:chExt cx="1375" cy="3002"/>
          </a:xfrm>
        </p:grpSpPr>
        <p:pic>
          <p:nvPicPr>
            <p:cNvPr id="26635" name="Picture 8"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 y="816"/>
              <a:ext cx="734"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9"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5" y="1051"/>
              <a:ext cx="734"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0"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1" y="288"/>
              <a:ext cx="734"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2" name="Line 11"/>
          <p:cNvSpPr>
            <a:spLocks noChangeShapeType="1"/>
          </p:cNvSpPr>
          <p:nvPr/>
        </p:nvSpPr>
        <p:spPr bwMode="auto">
          <a:xfrm>
            <a:off x="7135813" y="2627313"/>
            <a:ext cx="1905000" cy="198120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Line 12"/>
          <p:cNvSpPr>
            <a:spLocks noChangeShapeType="1"/>
          </p:cNvSpPr>
          <p:nvPr/>
        </p:nvSpPr>
        <p:spPr bwMode="auto">
          <a:xfrm flipV="1">
            <a:off x="7135813" y="2627313"/>
            <a:ext cx="1905000" cy="198120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Text Box 13"/>
          <p:cNvSpPr txBox="1">
            <a:spLocks noChangeArrowheads="1"/>
          </p:cNvSpPr>
          <p:nvPr/>
        </p:nvSpPr>
        <p:spPr bwMode="auto">
          <a:xfrm>
            <a:off x="196850" y="6156325"/>
            <a:ext cx="88439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37931725" indent="-37474525" eaLnBrk="0" hangingPunct="0">
              <a:defRPr sz="2400" b="1">
                <a:solidFill>
                  <a:schemeClr val="tx1"/>
                </a:solidFill>
                <a:latin typeface="Times New Roman" charset="0"/>
                <a:ea typeface="ＭＳ Ｐゴシック" charset="0"/>
              </a:defRPr>
            </a:lvl2pPr>
            <a:lvl3pPr eaLnBrk="0" hangingPunct="0">
              <a:defRPr sz="2400" b="1">
                <a:solidFill>
                  <a:schemeClr val="tx1"/>
                </a:solidFill>
                <a:latin typeface="Times New Roman" charset="0"/>
                <a:ea typeface="ＭＳ Ｐゴシック" charset="0"/>
              </a:defRPr>
            </a:lvl3pPr>
            <a:lvl4pPr eaLnBrk="0" hangingPunct="0">
              <a:defRPr sz="2400" b="1">
                <a:solidFill>
                  <a:schemeClr val="tx1"/>
                </a:solidFill>
                <a:latin typeface="Times New Roman" charset="0"/>
                <a:ea typeface="ＭＳ Ｐゴシック" charset="0"/>
              </a:defRPr>
            </a:lvl4pPr>
            <a:lvl5pPr eaLnBrk="0" hangingPunct="0">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700" i="1">
                <a:solidFill>
                  <a:srgbClr val="0066FF"/>
                </a:solidFill>
                <a:latin typeface="Arial" charset="0"/>
              </a:rPr>
              <a:t>Could some of the inferred purifying selection be due to the acquisition of novel detrimental characteristics (e.g., protein toxicity, HOPELESS MONSTERS)? </a:t>
            </a:r>
          </a:p>
        </p:txBody>
      </p:sp>
    </p:spTree>
    <p:extLst>
      <p:ext uri="{BB962C8B-B14F-4D97-AF65-F5344CB8AC3E}">
        <p14:creationId xmlns:p14="http://schemas.microsoft.com/office/powerpoint/2010/main" val="895107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dirty="0">
                <a:latin typeface="Arial" charset="0"/>
              </a:rPr>
              <a:t>KA/KS distributions of benchmark and candidate </a:t>
            </a:r>
            <a:r>
              <a:rPr lang="en-GB" sz="1500" dirty="0" smtClean="0">
                <a:latin typeface="Arial" charset="0"/>
              </a:rPr>
              <a:t>sets (Human genome).</a:t>
            </a:r>
            <a:endParaRPr lang="en-GB" sz="1500"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5878697"/>
            <a:ext cx="652320"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640" y="979303"/>
            <a:ext cx="46684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2406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a:latin typeface="Arial" charset="0"/>
              </a:rPr>
              <a:t>Torrents D et al. Genome Res. 2003;13:2559-2567</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©2003 by Cold Spring Harbor Laboratory Press</a:t>
            </a:r>
          </a:p>
        </p:txBody>
      </p:sp>
    </p:spTree>
    <p:extLst>
      <p:ext uri="{BB962C8B-B14F-4D97-AF65-F5344CB8AC3E}">
        <p14:creationId xmlns:p14="http://schemas.microsoft.com/office/powerpoint/2010/main" val="7526790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pPr eaLnBrk="1" hangingPunct="1"/>
            <a:r>
              <a:rPr lang="en-US"/>
              <a:t>Student Projects </a:t>
            </a:r>
          </a:p>
        </p:txBody>
      </p:sp>
      <p:sp>
        <p:nvSpPr>
          <p:cNvPr id="20483" name="Rectangle 3"/>
          <p:cNvSpPr>
            <a:spLocks noGrp="1" noChangeArrowheads="1"/>
          </p:cNvSpPr>
          <p:nvPr>
            <p:ph type="body" idx="1"/>
          </p:nvPr>
        </p:nvSpPr>
        <p:spPr>
          <a:xfrm>
            <a:off x="609600" y="1447800"/>
            <a:ext cx="7848600" cy="1981200"/>
          </a:xfrm>
        </p:spPr>
        <p:txBody>
          <a:bodyPr/>
          <a:lstStyle/>
          <a:p>
            <a:pPr eaLnBrk="1" hangingPunct="1">
              <a:lnSpc>
                <a:spcPct val="90000"/>
              </a:lnSpc>
            </a:pPr>
            <a:r>
              <a:rPr lang="en-US" sz="2800"/>
              <a:t>Should be related to your interests !!!</a:t>
            </a:r>
          </a:p>
          <a:p>
            <a:pPr eaLnBrk="1" hangingPunct="1">
              <a:lnSpc>
                <a:spcPct val="90000"/>
              </a:lnSpc>
            </a:pPr>
            <a:endParaRPr lang="en-US" sz="2800"/>
          </a:p>
          <a:p>
            <a:pPr eaLnBrk="1" hangingPunct="1">
              <a:lnSpc>
                <a:spcPct val="90000"/>
              </a:lnSpc>
            </a:pPr>
            <a:r>
              <a:rPr lang="en-US" sz="2800"/>
              <a:t>Examples for possible projects: </a:t>
            </a:r>
          </a:p>
          <a:p>
            <a:pPr eaLnBrk="1" hangingPunct="1">
              <a:lnSpc>
                <a:spcPct val="90000"/>
              </a:lnSpc>
            </a:pPr>
            <a:endParaRPr lang="en-US" sz="280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52650"/>
            <a:ext cx="55245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228600" y="304800"/>
            <a:ext cx="85725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000"/>
                </a:solidFill>
                <a:latin typeface="Arial" charset="0"/>
              </a:rPr>
              <a:t>Vincent Daubin and Howard Ochman: Bacterial Genomes as New Gene Homes: The Genealogy of ORFans in </a:t>
            </a:r>
            <a:r>
              <a:rPr lang="en-US" i="1">
                <a:solidFill>
                  <a:srgbClr val="000000"/>
                </a:solidFill>
                <a:latin typeface="Arial" charset="0"/>
              </a:rPr>
              <a:t>E. coli.  Genome Research 14:1036-1042, 2004  </a:t>
            </a:r>
            <a:endParaRPr lang="en-US">
              <a:solidFill>
                <a:srgbClr val="000000"/>
              </a:solidFill>
              <a:latin typeface="Arial" charset="0"/>
            </a:endParaRPr>
          </a:p>
          <a:p>
            <a:r>
              <a:rPr lang="en-US">
                <a:solidFill>
                  <a:srgbClr val="000000"/>
                </a:solidFill>
                <a:latin typeface="Arial" charset="0"/>
              </a:rPr>
              <a:t> </a:t>
            </a:r>
          </a:p>
        </p:txBody>
      </p:sp>
      <p:sp>
        <p:nvSpPr>
          <p:cNvPr id="24580" name="Text Box 4"/>
          <p:cNvSpPr txBox="1">
            <a:spLocks noChangeArrowheads="1"/>
          </p:cNvSpPr>
          <p:nvPr/>
        </p:nvSpPr>
        <p:spPr bwMode="auto">
          <a:xfrm>
            <a:off x="228600" y="2849563"/>
            <a:ext cx="3048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37931725" indent="-37474525" eaLnBrk="0" hangingPunct="0">
              <a:defRPr sz="2400" b="1">
                <a:solidFill>
                  <a:schemeClr val="tx1"/>
                </a:solidFill>
                <a:latin typeface="Times New Roman" charset="0"/>
                <a:ea typeface="ＭＳ Ｐゴシック" charset="0"/>
              </a:defRPr>
            </a:lvl2pPr>
            <a:lvl3pPr eaLnBrk="0" hangingPunct="0">
              <a:defRPr sz="2400" b="1">
                <a:solidFill>
                  <a:schemeClr val="tx1"/>
                </a:solidFill>
                <a:latin typeface="Times New Roman" charset="0"/>
                <a:ea typeface="ＭＳ Ｐゴシック" charset="0"/>
              </a:defRPr>
            </a:lvl3pPr>
            <a:lvl4pPr eaLnBrk="0" hangingPunct="0">
              <a:defRPr sz="2400" b="1">
                <a:solidFill>
                  <a:schemeClr val="tx1"/>
                </a:solidFill>
                <a:latin typeface="Times New Roman" charset="0"/>
                <a:ea typeface="ＭＳ Ｐゴシック" charset="0"/>
              </a:defRPr>
            </a:lvl4pPr>
            <a:lvl5pPr eaLnBrk="0" hangingPunct="0">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2000" b="0" i="1">
                <a:solidFill>
                  <a:srgbClr val="000000"/>
                </a:solidFill>
                <a:latin typeface="Arial" charset="0"/>
              </a:rPr>
              <a:t>The ratio of non-synonymous to synonymous substitutions for genes found only in the E.coli - Salmonella clade is lower than 1, but larger than for more widely distributed genes.  </a:t>
            </a:r>
          </a:p>
        </p:txBody>
      </p:sp>
      <p:sp>
        <p:nvSpPr>
          <p:cNvPr id="24581" name="Line 5"/>
          <p:cNvSpPr>
            <a:spLocks noChangeShapeType="1"/>
          </p:cNvSpPr>
          <p:nvPr/>
        </p:nvSpPr>
        <p:spPr bwMode="auto">
          <a:xfrm>
            <a:off x="2239963" y="3352800"/>
            <a:ext cx="2895600" cy="0"/>
          </a:xfrm>
          <a:prstGeom prst="line">
            <a:avLst/>
          </a:prstGeom>
          <a:noFill/>
          <a:ln w="76200">
            <a:solidFill>
              <a:srgbClr val="5BD75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Text Box 6"/>
          <p:cNvSpPr txBox="1">
            <a:spLocks noChangeArrowheads="1"/>
          </p:cNvSpPr>
          <p:nvPr/>
        </p:nvSpPr>
        <p:spPr bwMode="auto">
          <a:xfrm>
            <a:off x="2895600" y="6035675"/>
            <a:ext cx="628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37931725" indent="-37474525" eaLnBrk="0" hangingPunct="0">
              <a:defRPr sz="2400" b="1">
                <a:solidFill>
                  <a:schemeClr val="tx1"/>
                </a:solidFill>
                <a:latin typeface="Times New Roman" charset="0"/>
                <a:ea typeface="ＭＳ Ｐゴシック" charset="0"/>
              </a:defRPr>
            </a:lvl2pPr>
            <a:lvl3pPr eaLnBrk="0" hangingPunct="0">
              <a:defRPr sz="2400" b="1">
                <a:solidFill>
                  <a:schemeClr val="tx1"/>
                </a:solidFill>
                <a:latin typeface="Times New Roman" charset="0"/>
                <a:ea typeface="ＭＳ Ｐゴシック" charset="0"/>
              </a:defRPr>
            </a:lvl3pPr>
            <a:lvl4pPr eaLnBrk="0" hangingPunct="0">
              <a:defRPr sz="2400" b="1">
                <a:solidFill>
                  <a:schemeClr val="tx1"/>
                </a:solidFill>
                <a:latin typeface="Times New Roman" charset="0"/>
                <a:ea typeface="ＭＳ Ｐゴシック" charset="0"/>
              </a:defRPr>
            </a:lvl4pPr>
            <a:lvl5pPr eaLnBrk="0" hangingPunct="0">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200" b="0">
                <a:solidFill>
                  <a:srgbClr val="000000"/>
                </a:solidFill>
                <a:latin typeface="Arial" charset="0"/>
              </a:rPr>
              <a:t>Fig. 3 from Vincent Daubin and Howard Ochman,</a:t>
            </a:r>
            <a:r>
              <a:rPr lang="en-US" sz="1200" b="0" i="1">
                <a:solidFill>
                  <a:srgbClr val="000000"/>
                </a:solidFill>
                <a:latin typeface="Arial" charset="0"/>
              </a:rPr>
              <a:t>  Genome Research 14:1036-1042, 2004</a:t>
            </a:r>
          </a:p>
          <a:p>
            <a:pPr eaLnBrk="1" hangingPunct="1"/>
            <a:endParaRPr lang="en-US" sz="1200" b="0">
              <a:solidFill>
                <a:srgbClr val="000000"/>
              </a:solidFill>
              <a:latin typeface="Arial" charset="0"/>
            </a:endParaRPr>
          </a:p>
        </p:txBody>
      </p:sp>
    </p:spTree>
    <p:extLst>
      <p:ext uri="{BB962C8B-B14F-4D97-AF65-F5344CB8AC3E}">
        <p14:creationId xmlns:p14="http://schemas.microsoft.com/office/powerpoint/2010/main" val="103264763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85800"/>
            <a:ext cx="7933239" cy="4893647"/>
          </a:xfrm>
          <a:prstGeom prst="rect">
            <a:avLst/>
          </a:prstGeom>
          <a:noFill/>
        </p:spPr>
        <p:txBody>
          <a:bodyPr wrap="square" rtlCol="0">
            <a:spAutoFit/>
          </a:bodyPr>
          <a:lstStyle/>
          <a:p>
            <a:r>
              <a:rPr lang="en-US" b="0" dirty="0" smtClean="0"/>
              <a:t>A manuscript reporting GTA genes under purifying selection is in preparation.  </a:t>
            </a:r>
          </a:p>
          <a:p>
            <a:endParaRPr lang="en-US" b="0" dirty="0"/>
          </a:p>
          <a:p>
            <a:r>
              <a:rPr lang="en-US" b="0" dirty="0" smtClean="0"/>
              <a:t>Does a </a:t>
            </a:r>
            <a:r>
              <a:rPr lang="en-US" b="0" dirty="0" err="1" smtClean="0"/>
              <a:t>dN</a:t>
            </a:r>
            <a:r>
              <a:rPr lang="en-US" b="0" dirty="0" smtClean="0"/>
              <a:t>/</a:t>
            </a:r>
            <a:r>
              <a:rPr lang="en-US" b="0" dirty="0" err="1" smtClean="0"/>
              <a:t>dS</a:t>
            </a:r>
            <a:r>
              <a:rPr lang="en-US" b="0" dirty="0" smtClean="0"/>
              <a:t> ratio &lt;1 reflect purifying selection for function, or could it reflect selection against becoming detrimental.  </a:t>
            </a:r>
          </a:p>
          <a:p>
            <a:endParaRPr lang="en-US" b="0" dirty="0"/>
          </a:p>
          <a:p>
            <a:r>
              <a:rPr lang="en-US" b="0" dirty="0"/>
              <a:t>How many sites are inferred to be under purifying selection?  </a:t>
            </a:r>
            <a:endParaRPr lang="en-US" b="0" dirty="0" smtClean="0"/>
          </a:p>
          <a:p>
            <a:endParaRPr lang="en-US" b="0" dirty="0"/>
          </a:p>
          <a:p>
            <a:r>
              <a:rPr lang="en-US" b="0" dirty="0" smtClean="0"/>
              <a:t>Could one use </a:t>
            </a:r>
            <a:r>
              <a:rPr lang="en-US" b="0" dirty="0" err="1" smtClean="0"/>
              <a:t>prophage</a:t>
            </a:r>
            <a:r>
              <a:rPr lang="en-US" b="0" dirty="0" smtClean="0"/>
              <a:t> or transposases that have survived in a lineage for a long time as a test case?  </a:t>
            </a:r>
          </a:p>
          <a:p>
            <a:endParaRPr lang="en-US" b="0" dirty="0" smtClean="0"/>
          </a:p>
          <a:p>
            <a:endParaRPr lang="en-US" b="0" dirty="0"/>
          </a:p>
          <a:p>
            <a:endParaRPr lang="en-US" b="0" dirty="0"/>
          </a:p>
        </p:txBody>
      </p:sp>
    </p:spTree>
    <p:extLst>
      <p:ext uri="{BB962C8B-B14F-4D97-AF65-F5344CB8AC3E}">
        <p14:creationId xmlns:p14="http://schemas.microsoft.com/office/powerpoint/2010/main" val="2027272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0"/>
            <a:ext cx="7772400" cy="1143000"/>
          </a:xfrm>
        </p:spPr>
        <p:txBody>
          <a:bodyPr/>
          <a:lstStyle/>
          <a:p>
            <a:pPr algn="l" eaLnBrk="1" hangingPunct="1"/>
            <a:r>
              <a:rPr lang="en-US" dirty="0"/>
              <a:t>other ideas: </a:t>
            </a:r>
          </a:p>
        </p:txBody>
      </p:sp>
      <p:sp>
        <p:nvSpPr>
          <p:cNvPr id="51203" name="Text Box 4"/>
          <p:cNvSpPr txBox="1">
            <a:spLocks noChangeArrowheads="1"/>
          </p:cNvSpPr>
          <p:nvPr/>
        </p:nvSpPr>
        <p:spPr bwMode="auto">
          <a:xfrm>
            <a:off x="60325" y="1262063"/>
            <a:ext cx="8855075" cy="5632312"/>
          </a:xfrm>
          <a:prstGeom prst="rect">
            <a:avLst/>
          </a:prstGeom>
          <a:noFill/>
          <a:ln w="9525">
            <a:noFill/>
            <a:miter lim="800000"/>
            <a:headEnd/>
            <a:tailEnd/>
          </a:ln>
        </p:spPr>
        <p:txBody>
          <a:bodyPr>
            <a:prstTxWarp prst="textNoShape">
              <a:avLst/>
            </a:prstTxWarp>
            <a:spAutoFit/>
          </a:bodyPr>
          <a:lstStyle/>
          <a:p>
            <a:pPr marL="457200" indent="-457200">
              <a:buFont typeface="Wingdings" charset="2"/>
              <a:buChar char="Ø"/>
            </a:pPr>
            <a:r>
              <a:rPr lang="en-US" sz="1800" b="0" dirty="0">
                <a:latin typeface="Arial" charset="0"/>
              </a:rPr>
              <a:t>Write a script that uses the 100+ known intein alleles each as a seed in PSI BLAST, and stores the profiles. Write a second script that uses these profiles to detect putative inteins in completely sequenced </a:t>
            </a:r>
            <a:r>
              <a:rPr lang="en-US" sz="1800" b="0" dirty="0" smtClean="0">
                <a:latin typeface="Arial" charset="0"/>
              </a:rPr>
              <a:t>genomes, in </a:t>
            </a:r>
            <a:r>
              <a:rPr lang="en-US" sz="1800" b="0" dirty="0" err="1" smtClean="0">
                <a:latin typeface="Arial" charset="0"/>
              </a:rPr>
              <a:t>metagenomes</a:t>
            </a:r>
            <a:r>
              <a:rPr lang="en-US" sz="1800" b="0" dirty="0" smtClean="0">
                <a:latin typeface="Arial" charset="0"/>
              </a:rPr>
              <a:t>, and in whole genome sequences (in case of </a:t>
            </a:r>
            <a:r>
              <a:rPr lang="en-US" sz="1800" b="0" dirty="0" err="1" smtClean="0">
                <a:latin typeface="Arial" charset="0"/>
              </a:rPr>
              <a:t>ngs</a:t>
            </a:r>
            <a:r>
              <a:rPr lang="en-US" sz="1800" b="0" dirty="0" smtClean="0">
                <a:latin typeface="Arial" charset="0"/>
              </a:rPr>
              <a:t>, you want to use the 6 frame translation of the genome). </a:t>
            </a:r>
            <a:br>
              <a:rPr lang="en-US" sz="1800" b="0" dirty="0" smtClean="0">
                <a:latin typeface="Arial" charset="0"/>
              </a:rPr>
            </a:br>
            <a:r>
              <a:rPr lang="en-US" sz="1800" b="0" dirty="0" smtClean="0">
                <a:latin typeface="Arial" charset="0"/>
              </a:rPr>
              <a:t>(The current </a:t>
            </a:r>
            <a:r>
              <a:rPr lang="en-US" sz="1800" b="0" dirty="0" err="1" smtClean="0">
                <a:latin typeface="Arial" charset="0"/>
                <a:hlinkClick r:id="rId3"/>
              </a:rPr>
              <a:t>InBase</a:t>
            </a:r>
            <a:r>
              <a:rPr lang="en-US" sz="1800" b="0" dirty="0" smtClean="0">
                <a:latin typeface="Arial" charset="0"/>
                <a:hlinkClick r:id="rId3"/>
              </a:rPr>
              <a:t> </a:t>
            </a:r>
            <a:r>
              <a:rPr lang="en-US" sz="1800" b="0" dirty="0" smtClean="0">
                <a:latin typeface="Arial" charset="0"/>
              </a:rPr>
              <a:t>is out of date, and rumors have it that NEB is no longer supporting research in inteins)</a:t>
            </a:r>
            <a:endParaRPr lang="en-US" sz="1800" b="0" dirty="0">
              <a:latin typeface="Lucida Grande" charset="0"/>
            </a:endParaRPr>
          </a:p>
          <a:p>
            <a:pPr marL="457200" indent="-457200">
              <a:buFont typeface="Wingdings" charset="2"/>
              <a:buChar char="Ø"/>
            </a:pPr>
            <a:r>
              <a:rPr lang="en-US" sz="1800" b="0" dirty="0">
                <a:latin typeface="Arial" charset="0"/>
              </a:rPr>
              <a:t>Same as above but use transposases, </a:t>
            </a:r>
            <a:r>
              <a:rPr lang="en-US" sz="1800" b="0" dirty="0" err="1">
                <a:latin typeface="Arial" charset="0"/>
              </a:rPr>
              <a:t>integrases</a:t>
            </a:r>
            <a:r>
              <a:rPr lang="en-US" sz="1800" b="0" dirty="0">
                <a:latin typeface="Arial" charset="0"/>
              </a:rPr>
              <a:t>, homing endonucleases, or a molecular parasite of your choice as a seed.</a:t>
            </a:r>
            <a:endParaRPr lang="en-US" sz="1800" b="0" dirty="0">
              <a:latin typeface="Lucida Grande" charset="0"/>
            </a:endParaRPr>
          </a:p>
          <a:p>
            <a:pPr marL="457200" indent="-457200">
              <a:buFont typeface="Wingdings" charset="2"/>
              <a:buChar char="Ø"/>
            </a:pPr>
            <a:r>
              <a:rPr lang="en-US" sz="1800" b="0" dirty="0" smtClean="0">
                <a:latin typeface="Arial" charset="0"/>
              </a:rPr>
              <a:t>Form </a:t>
            </a:r>
            <a:r>
              <a:rPr lang="en-US" sz="1800" b="0" dirty="0">
                <a:latin typeface="Arial" charset="0"/>
              </a:rPr>
              <a:t>families for all genes from Thermotogales, add the fifteen most similar sequences from reference genomes, calculate phylogenies, screen for </a:t>
            </a:r>
            <a:r>
              <a:rPr lang="en-US" sz="1800" b="0" dirty="0" err="1">
                <a:latin typeface="Arial" charset="0"/>
              </a:rPr>
              <a:t>polyphyly</a:t>
            </a:r>
            <a:r>
              <a:rPr lang="en-US" sz="1800" b="0" dirty="0">
                <a:latin typeface="Arial" charset="0"/>
              </a:rPr>
              <a:t> of Thermotogales, screen for conflict with consensus</a:t>
            </a:r>
            <a:r>
              <a:rPr lang="en-US" sz="1800" b="0" dirty="0" smtClean="0">
                <a:latin typeface="Arial" charset="0"/>
              </a:rPr>
              <a:t>.</a:t>
            </a:r>
          </a:p>
          <a:p>
            <a:pPr marL="457200" indent="-457200">
              <a:buFont typeface="Wingdings" charset="2"/>
              <a:buChar char="Ø"/>
            </a:pPr>
            <a:r>
              <a:rPr lang="en-US" sz="1800" b="0" i="1" dirty="0" smtClean="0">
                <a:latin typeface="Arial" charset="0"/>
              </a:rPr>
              <a:t>Thermus thermophilus </a:t>
            </a:r>
            <a:r>
              <a:rPr lang="en-US" sz="1800" b="0" dirty="0" smtClean="0">
                <a:latin typeface="Arial" charset="0"/>
              </a:rPr>
              <a:t>is a naturally competent bacterium (with an archaeal type ATPase).  </a:t>
            </a:r>
            <a:br>
              <a:rPr lang="en-US" sz="1800" b="0" dirty="0" smtClean="0">
                <a:latin typeface="Arial" charset="0"/>
              </a:rPr>
            </a:br>
            <a:r>
              <a:rPr lang="en-US" sz="1800" b="0" dirty="0" smtClean="0">
                <a:latin typeface="Arial" charset="0"/>
              </a:rPr>
              <a:t>Screen </a:t>
            </a:r>
            <a:r>
              <a:rPr lang="en-US" sz="1800" b="0" i="1" dirty="0" smtClean="0">
                <a:latin typeface="Arial" charset="0"/>
              </a:rPr>
              <a:t>Thermus</a:t>
            </a:r>
            <a:r>
              <a:rPr lang="en-US" sz="1800" b="0" dirty="0" smtClean="0">
                <a:latin typeface="Arial" charset="0"/>
              </a:rPr>
              <a:t> genomes (there are several from closely related organisms) for (a) genes recently acquired (using </a:t>
            </a:r>
            <a:r>
              <a:rPr lang="en-US" sz="1800" b="0" dirty="0" err="1" smtClean="0">
                <a:latin typeface="Arial" charset="0"/>
              </a:rPr>
              <a:t>darkhorse</a:t>
            </a:r>
            <a:r>
              <a:rPr lang="en-US" sz="1800" b="0" dirty="0">
                <a:latin typeface="Arial" charset="0"/>
              </a:rPr>
              <a:t> </a:t>
            </a:r>
            <a:r>
              <a:rPr lang="en-US" sz="1800" b="0" dirty="0" smtClean="0">
                <a:latin typeface="Arial" charset="0"/>
              </a:rPr>
              <a:t>– blast based; and composition based approaches), (b) gene replacements (ancient and recent). We are especially interested in genes that were replaced by a distant homolog, and that might be candidates for experimental reversion of the replacement.   </a:t>
            </a:r>
            <a:endParaRPr lang="en-US" sz="1800" b="0" i="1" dirty="0" smtClean="0">
              <a:latin typeface="Arial" charset="0"/>
            </a:endParaRPr>
          </a:p>
          <a:p>
            <a:pPr marL="457200" indent="-457200">
              <a:buFont typeface="Wingdings" charset="2"/>
              <a:buChar char="Ø"/>
            </a:pPr>
            <a:endParaRPr lang="en-US" sz="1800" b="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0"/>
            <a:ext cx="7772400" cy="1143000"/>
          </a:xfrm>
        </p:spPr>
        <p:txBody>
          <a:bodyPr/>
          <a:lstStyle/>
          <a:p>
            <a:pPr algn="l" eaLnBrk="1" hangingPunct="1"/>
            <a:r>
              <a:rPr lang="en-US"/>
              <a:t>UNIX</a:t>
            </a:r>
          </a:p>
        </p:txBody>
      </p:sp>
      <p:sp>
        <p:nvSpPr>
          <p:cNvPr id="122883" name="Text Box 3"/>
          <p:cNvSpPr txBox="1">
            <a:spLocks noChangeArrowheads="1"/>
          </p:cNvSpPr>
          <p:nvPr/>
        </p:nvSpPr>
        <p:spPr bwMode="auto">
          <a:xfrm>
            <a:off x="152400" y="914400"/>
            <a:ext cx="8991600" cy="4965700"/>
          </a:xfrm>
          <a:prstGeom prst="rect">
            <a:avLst/>
          </a:prstGeom>
          <a:noFill/>
          <a:ln w="9525">
            <a:noFill/>
            <a:miter lim="800000"/>
            <a:headEnd/>
            <a:tailEnd/>
          </a:ln>
        </p:spPr>
        <p:txBody>
          <a:bodyPr>
            <a:prstTxWarp prst="textNoShape">
              <a:avLst/>
            </a:prstTxWarp>
            <a:spAutoFit/>
          </a:bodyPr>
          <a:lstStyle/>
          <a:p>
            <a:r>
              <a:rPr lang="en-US">
                <a:latin typeface="Arial" charset="0"/>
              </a:rPr>
              <a:t>Basic UNIX commands </a:t>
            </a:r>
            <a:r>
              <a:rPr lang="en-US" b="0">
                <a:latin typeface="Arial" charset="0"/>
              </a:rPr>
              <a:t> </a:t>
            </a:r>
            <a:br>
              <a:rPr lang="en-US" b="0">
                <a:latin typeface="Arial" charset="0"/>
              </a:rPr>
            </a:br>
            <a:r>
              <a:rPr lang="en-US" b="0">
                <a:latin typeface="Arial" charset="0"/>
              </a:rPr>
              <a:t>ls, cd, chmod, cp, rm, mkdir, more (or) less, vi, ps, kill </a:t>
            </a:r>
            <a:r>
              <a:rPr lang="en-US" b="0">
                <a:latin typeface="Lucida Grande" charset="0"/>
              </a:rPr>
              <a:t>-</a:t>
            </a:r>
            <a:r>
              <a:rPr lang="en-US" b="0">
                <a:latin typeface="Arial" charset="0"/>
              </a:rPr>
              <a:t>9, man</a:t>
            </a:r>
          </a:p>
          <a:p>
            <a:r>
              <a:rPr lang="en-US" b="0">
                <a:latin typeface="Arial" charset="0"/>
              </a:rPr>
              <a:t>A brief listing is  </a:t>
            </a:r>
            <a:r>
              <a:rPr lang="en-US" b="0">
                <a:latin typeface="Arial" charset="0"/>
                <a:hlinkClick r:id="rId3"/>
              </a:rPr>
              <a:t>here</a:t>
            </a:r>
            <a:endParaRPr lang="en-US" b="0">
              <a:latin typeface="Arial" charset="0"/>
            </a:endParaRPr>
          </a:p>
          <a:p>
            <a:endParaRPr lang="en-US" b="0" u="sng">
              <a:solidFill>
                <a:srgbClr val="0000FF"/>
              </a:solidFill>
              <a:latin typeface="Arial" charset="0"/>
            </a:endParaRPr>
          </a:p>
          <a:p>
            <a:r>
              <a:rPr lang="en-US">
                <a:latin typeface="Arial" charset="0"/>
              </a:rPr>
              <a:t>chmod</a:t>
            </a:r>
            <a:r>
              <a:rPr lang="en-US" b="0">
                <a:latin typeface="Arial" charset="0"/>
              </a:rPr>
              <a:t> is a particular pain in the ... . </a:t>
            </a:r>
            <a:br>
              <a:rPr lang="en-US" b="0">
                <a:latin typeface="Arial" charset="0"/>
              </a:rPr>
            </a:br>
            <a:r>
              <a:rPr lang="en-US" sz="2000" b="0">
                <a:latin typeface="Arial" charset="0"/>
              </a:rPr>
              <a:t>Under unix every file has an owner and the owner, his group and everyone else have permissions to read, write and/or execute the file (or they don’t). If you want to see which permissions are currently assigned to your files, type ls -l at the command prompt. </a:t>
            </a:r>
            <a:br>
              <a:rPr lang="en-US" sz="2000" b="0">
                <a:latin typeface="Arial" charset="0"/>
              </a:rPr>
            </a:br>
            <a:r>
              <a:rPr lang="en-US" sz="2000" b="0">
                <a:latin typeface="Arial" charset="0"/>
              </a:rPr>
              <a:t>chmod a+x *.pl gives everyone execute permission for all files that end with .pl the * is a wildcard. (warning don't ever use rm in conjunction with *)  </a:t>
            </a:r>
          </a:p>
          <a:p>
            <a:r>
              <a:rPr lang="en-US" sz="2000" b="0">
                <a:latin typeface="Arial" charset="0"/>
              </a:rPr>
              <a:t>For more on chmod type  ”</a:t>
            </a:r>
            <a:r>
              <a:rPr lang="en-US" sz="2000" b="0">
                <a:latin typeface="Courier New" charset="0"/>
              </a:rPr>
              <a:t>man chmod</a:t>
            </a:r>
            <a:r>
              <a:rPr lang="en-US" sz="2000" b="0">
                <a:latin typeface="Arial" charset="0"/>
              </a:rPr>
              <a:t>” or see </a:t>
            </a:r>
            <a:r>
              <a:rPr lang="en-US" sz="2000" b="0" u="sng">
                <a:solidFill>
                  <a:srgbClr val="0000FF"/>
                </a:solidFill>
                <a:latin typeface="Arial" charset="0"/>
                <a:hlinkClick r:id="rId4"/>
              </a:rPr>
              <a:t>here</a:t>
            </a:r>
            <a:r>
              <a:rPr lang="en-US" sz="2000" b="0">
                <a:latin typeface="Arial" charset="0"/>
              </a:rPr>
              <a:t>. </a:t>
            </a:r>
            <a:br>
              <a:rPr lang="en-US" sz="2000" b="0">
                <a:latin typeface="Arial" charset="0"/>
              </a:rPr>
            </a:br>
            <a:r>
              <a:rPr lang="en-US" sz="2000" b="0">
                <a:latin typeface="Arial" charset="0"/>
              </a:rPr>
              <a:t>(In the OSX GUI you can control click at a file, and change permissions in the info box). Most ssh clients (FUGU and SSH) allow you to use a GUI to change file permissions (in FUGU ctrl click).</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0"/>
            <a:ext cx="7772400" cy="1143000"/>
          </a:xfrm>
        </p:spPr>
        <p:txBody>
          <a:bodyPr/>
          <a:lstStyle/>
          <a:p>
            <a:pPr eaLnBrk="1" hangingPunct="1"/>
            <a:r>
              <a:rPr lang="en-US"/>
              <a:t>Unix - command line interface</a:t>
            </a:r>
          </a:p>
        </p:txBody>
      </p:sp>
      <p:sp>
        <p:nvSpPr>
          <p:cNvPr id="124931" name="Text Box 3"/>
          <p:cNvSpPr txBox="1">
            <a:spLocks noChangeArrowheads="1"/>
          </p:cNvSpPr>
          <p:nvPr/>
        </p:nvSpPr>
        <p:spPr bwMode="auto">
          <a:xfrm>
            <a:off x="457200" y="12954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24932" name="Text Box 4"/>
          <p:cNvSpPr txBox="1">
            <a:spLocks noChangeArrowheads="1"/>
          </p:cNvSpPr>
          <p:nvPr/>
        </p:nvSpPr>
        <p:spPr bwMode="auto">
          <a:xfrm>
            <a:off x="288925" y="1119188"/>
            <a:ext cx="8626475" cy="4473575"/>
          </a:xfrm>
          <a:prstGeom prst="rect">
            <a:avLst/>
          </a:prstGeom>
          <a:noFill/>
          <a:ln w="9525">
            <a:noFill/>
            <a:miter lim="800000"/>
            <a:headEnd/>
            <a:tailEnd/>
          </a:ln>
        </p:spPr>
        <p:txBody>
          <a:bodyPr>
            <a:prstTxWarp prst="textNoShape">
              <a:avLst/>
            </a:prstTxWarp>
            <a:spAutoFit/>
          </a:bodyPr>
          <a:lstStyle/>
          <a:p>
            <a:r>
              <a:rPr lang="en-US"/>
              <a:t>If you tried to execute a command, and you made a mistake, for example, you mistyped a file name, you can recall the last command using the up arrow (down arrow for more recent).</a:t>
            </a:r>
          </a:p>
          <a:p>
            <a:endParaRPr lang="en-US"/>
          </a:p>
          <a:p>
            <a:r>
              <a:rPr lang="en-US"/>
              <a:t>If you are tired typing long filenames, you can use the tab key to complete the line, provided there is only one way to complete the line.  E.g:  cd /Desktop could be replaced by cd /D&lt;tab&gt;</a:t>
            </a:r>
          </a:p>
          <a:p>
            <a:r>
              <a:rPr lang="en-US"/>
              <a:t>If there are two or more choices you hear a boing, if you hit &lt;tab&gt; again, you get a list of choices.</a:t>
            </a:r>
          </a:p>
          <a:p>
            <a:endParaRPr lang="en-US"/>
          </a:p>
          <a:p>
            <a:endParaRPr lang="en-US"/>
          </a:p>
          <a:p>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0"/>
            <a:ext cx="7772400" cy="838200"/>
          </a:xfrm>
        </p:spPr>
        <p:txBody>
          <a:bodyPr/>
          <a:lstStyle/>
          <a:p>
            <a:pPr algn="l" eaLnBrk="1" hangingPunct="1"/>
            <a:r>
              <a:rPr lang="en-US"/>
              <a:t> writing Perl scripts</a:t>
            </a:r>
          </a:p>
        </p:txBody>
      </p:sp>
      <p:sp>
        <p:nvSpPr>
          <p:cNvPr id="125955" name="Text Box 3"/>
          <p:cNvSpPr txBox="1">
            <a:spLocks noChangeArrowheads="1"/>
          </p:cNvSpPr>
          <p:nvPr/>
        </p:nvSpPr>
        <p:spPr bwMode="auto">
          <a:xfrm>
            <a:off x="288925" y="1271588"/>
            <a:ext cx="7331075" cy="457200"/>
          </a:xfrm>
          <a:prstGeom prst="rect">
            <a:avLst/>
          </a:prstGeom>
          <a:noFill/>
          <a:ln w="9525">
            <a:noFill/>
            <a:miter lim="800000"/>
            <a:headEnd/>
            <a:tailEnd/>
          </a:ln>
        </p:spPr>
        <p:txBody>
          <a:bodyPr>
            <a:prstTxWarp prst="textNoShape">
              <a:avLst/>
            </a:prstTxWarp>
            <a:spAutoFit/>
          </a:bodyPr>
          <a:lstStyle/>
          <a:p>
            <a:endParaRPr lang="en-US"/>
          </a:p>
        </p:txBody>
      </p:sp>
      <p:sp>
        <p:nvSpPr>
          <p:cNvPr id="125956" name="Text Box 4"/>
          <p:cNvSpPr txBox="1">
            <a:spLocks noChangeArrowheads="1"/>
          </p:cNvSpPr>
          <p:nvPr/>
        </p:nvSpPr>
        <p:spPr bwMode="auto">
          <a:xfrm>
            <a:off x="220663" y="838200"/>
            <a:ext cx="8702675" cy="5508625"/>
          </a:xfrm>
          <a:prstGeom prst="rect">
            <a:avLst/>
          </a:prstGeom>
          <a:noFill/>
          <a:ln w="9525">
            <a:noFill/>
            <a:miter lim="800000"/>
            <a:headEnd/>
            <a:tailEnd/>
          </a:ln>
        </p:spPr>
        <p:txBody>
          <a:bodyPr>
            <a:prstTxWarp prst="textNoShape">
              <a:avLst/>
            </a:prstTxWarp>
            <a:spAutoFit/>
          </a:bodyPr>
          <a:lstStyle/>
          <a:p>
            <a:pPr marL="457200" indent="-457200"/>
            <a:r>
              <a:rPr lang="en-US" sz="1600" b="0" dirty="0">
                <a:latin typeface="Arial" charset="0"/>
              </a:rPr>
              <a:t>Use </a:t>
            </a:r>
            <a:r>
              <a:rPr lang="en-US" sz="1600" b="0" dirty="0" err="1">
                <a:latin typeface="Arial" charset="0"/>
              </a:rPr>
              <a:t>unix</a:t>
            </a:r>
            <a:r>
              <a:rPr lang="en-US" sz="1600" b="0" dirty="0">
                <a:latin typeface="Arial" charset="0"/>
              </a:rPr>
              <a:t>/ </a:t>
            </a:r>
            <a:r>
              <a:rPr lang="en-US" sz="1600" b="0" dirty="0" err="1">
                <a:latin typeface="Arial" charset="0"/>
              </a:rPr>
              <a:t>linux</a:t>
            </a:r>
            <a:r>
              <a:rPr lang="en-US" sz="1600" b="0" dirty="0">
                <a:latin typeface="Arial" charset="0"/>
              </a:rPr>
              <a:t> /</a:t>
            </a:r>
            <a:r>
              <a:rPr lang="en-US" sz="1600" b="0" dirty="0" err="1">
                <a:latin typeface="Arial" charset="0"/>
              </a:rPr>
              <a:t>OsX</a:t>
            </a:r>
            <a:r>
              <a:rPr lang="en-US" sz="1600" b="0" dirty="0">
                <a:latin typeface="Arial" charset="0"/>
              </a:rPr>
              <a:t> if </a:t>
            </a:r>
            <a:r>
              <a:rPr lang="en-US" sz="1600" b="0" dirty="0" smtClean="0">
                <a:latin typeface="Arial" charset="0"/>
              </a:rPr>
              <a:t>possible.</a:t>
            </a:r>
            <a:endParaRPr lang="en-US" sz="1600" b="0" dirty="0">
              <a:latin typeface="Arial" charset="0"/>
            </a:endParaRPr>
          </a:p>
          <a:p>
            <a:pPr marL="457200" indent="-457200">
              <a:buFont typeface="Arial" charset="0"/>
              <a:buNone/>
            </a:pPr>
            <a:r>
              <a:rPr lang="en-US" sz="1600" b="0" dirty="0">
                <a:latin typeface="Arial" charset="0"/>
              </a:rPr>
              <a:t>A) open a terminal window ; type "which </a:t>
            </a:r>
            <a:r>
              <a:rPr lang="en-US" sz="1600" b="0" dirty="0" err="1">
                <a:latin typeface="Arial" charset="0"/>
              </a:rPr>
              <a:t>perl</a:t>
            </a:r>
            <a:r>
              <a:rPr lang="en-US" sz="1600" b="0" dirty="0">
                <a:latin typeface="Arial" charset="0"/>
              </a:rPr>
              <a:t> &lt;return&gt;" </a:t>
            </a:r>
          </a:p>
          <a:p>
            <a:pPr marL="457200" indent="-457200">
              <a:buFont typeface="Arial" charset="0"/>
              <a:buNone/>
            </a:pPr>
            <a:r>
              <a:rPr lang="en-US" sz="1600" b="0" dirty="0">
                <a:latin typeface="Arial" charset="0"/>
              </a:rPr>
              <a:t>B) SSH to a </a:t>
            </a:r>
            <a:r>
              <a:rPr lang="en-US" sz="1600" b="0" dirty="0" err="1">
                <a:latin typeface="Arial" charset="0"/>
              </a:rPr>
              <a:t>unix</a:t>
            </a:r>
            <a:r>
              <a:rPr lang="en-US" sz="1600" b="0" dirty="0">
                <a:latin typeface="Arial" charset="0"/>
              </a:rPr>
              <a:t> machine (cluster </a:t>
            </a:r>
            <a:r>
              <a:rPr lang="en-US" sz="1600" b="0" dirty="0" err="1">
                <a:latin typeface="Arial" charset="0"/>
              </a:rPr>
              <a:t>OsX</a:t>
            </a:r>
            <a:r>
              <a:rPr lang="en-US" sz="1600" b="0" dirty="0">
                <a:latin typeface="Arial" charset="0"/>
              </a:rPr>
              <a:t>), log in, type "which </a:t>
            </a:r>
            <a:r>
              <a:rPr lang="en-US" sz="1600" b="0" dirty="0" err="1">
                <a:latin typeface="Arial" charset="0"/>
              </a:rPr>
              <a:t>perl</a:t>
            </a:r>
            <a:r>
              <a:rPr lang="en-US" sz="1600" b="0" dirty="0">
                <a:latin typeface="Arial" charset="0"/>
              </a:rPr>
              <a:t> &lt;return&gt;" </a:t>
            </a:r>
          </a:p>
          <a:p>
            <a:pPr marL="457200" indent="-457200">
              <a:buFont typeface="Arial" charset="0"/>
              <a:buNone/>
            </a:pPr>
            <a:r>
              <a:rPr lang="en-US" sz="1600" b="0" dirty="0">
                <a:latin typeface="Arial" charset="0"/>
              </a:rPr>
              <a:t>C) to check the version type </a:t>
            </a:r>
            <a:r>
              <a:rPr lang="en-US" sz="1600" b="0" dirty="0" err="1">
                <a:latin typeface="Arial" charset="0"/>
              </a:rPr>
              <a:t>perl</a:t>
            </a:r>
            <a:r>
              <a:rPr lang="en-US" sz="1600" b="0" dirty="0">
                <a:latin typeface="Arial" charset="0"/>
              </a:rPr>
              <a:t> -v &lt;return&gt;The response of the system should tell you, where Perl is installed on your machine (you need to know this for the first line of your </a:t>
            </a:r>
            <a:r>
              <a:rPr lang="en-US" sz="1600" b="0" dirty="0" err="1">
                <a:latin typeface="Arial" charset="0"/>
              </a:rPr>
              <a:t>perl</a:t>
            </a:r>
            <a:r>
              <a:rPr lang="en-US" sz="1600" b="0" dirty="0">
                <a:latin typeface="Arial" charset="0"/>
              </a:rPr>
              <a:t> program, which tells the operating system how to interpret what follows. On most installations this is #!/</a:t>
            </a:r>
            <a:r>
              <a:rPr lang="en-US" sz="1600" b="0" dirty="0" err="1">
                <a:latin typeface="Arial" charset="0"/>
              </a:rPr>
              <a:t>usr</a:t>
            </a:r>
            <a:r>
              <a:rPr lang="en-US" sz="1600" b="0" dirty="0">
                <a:latin typeface="Arial" charset="0"/>
              </a:rPr>
              <a:t>/bin/</a:t>
            </a:r>
            <a:r>
              <a:rPr lang="en-US" sz="1600" b="0" dirty="0" err="1">
                <a:latin typeface="Arial" charset="0"/>
              </a:rPr>
              <a:t>perl</a:t>
            </a:r>
            <a:r>
              <a:rPr lang="en-US" sz="1600" b="0" dirty="0">
                <a:latin typeface="Arial" charset="0"/>
              </a:rPr>
              <a:t> ).</a:t>
            </a:r>
          </a:p>
          <a:p>
            <a:pPr marL="457200" indent="-457200">
              <a:buFont typeface="Arial" charset="0"/>
              <a:buNone/>
            </a:pPr>
            <a:r>
              <a:rPr lang="en-US" sz="1600" dirty="0">
                <a:solidFill>
                  <a:srgbClr val="CE0066"/>
                </a:solidFill>
                <a:latin typeface="Arial" charset="0"/>
              </a:rPr>
              <a:t>WINDOWS:</a:t>
            </a:r>
            <a:r>
              <a:rPr lang="en-US" sz="1600" b="0" dirty="0">
                <a:solidFill>
                  <a:srgbClr val="CE0066"/>
                </a:solidFill>
                <a:latin typeface="Arial" charset="0"/>
              </a:rPr>
              <a:t> If you use a windows machine, you can use an </a:t>
            </a:r>
            <a:r>
              <a:rPr lang="en-US" sz="1600" b="0" dirty="0" err="1">
                <a:solidFill>
                  <a:srgbClr val="CE0066"/>
                </a:solidFill>
                <a:latin typeface="Arial" charset="0"/>
              </a:rPr>
              <a:t>ssh</a:t>
            </a:r>
            <a:r>
              <a:rPr lang="en-US" sz="1600" b="0" dirty="0">
                <a:solidFill>
                  <a:srgbClr val="CE0066"/>
                </a:solidFill>
                <a:latin typeface="Arial" charset="0"/>
              </a:rPr>
              <a:t> program to connect to the biotech cluster. A good </a:t>
            </a:r>
            <a:r>
              <a:rPr lang="en-US" sz="1600" b="0" dirty="0" err="1">
                <a:solidFill>
                  <a:srgbClr val="CE0066"/>
                </a:solidFill>
                <a:latin typeface="Arial" charset="0"/>
              </a:rPr>
              <a:t>ssh</a:t>
            </a:r>
            <a:r>
              <a:rPr lang="en-US" sz="1600" b="0" dirty="0">
                <a:solidFill>
                  <a:srgbClr val="CE0066"/>
                </a:solidFill>
                <a:latin typeface="Arial" charset="0"/>
              </a:rPr>
              <a:t> client is available at</a:t>
            </a:r>
            <a:r>
              <a:rPr lang="en-US" sz="1600" b="0" dirty="0">
                <a:solidFill>
                  <a:srgbClr val="0000FF"/>
                </a:solidFill>
                <a:latin typeface="Arial" charset="0"/>
                <a:hlinkClick r:id="rId3" action="ppaction://hlinkfile"/>
              </a:rPr>
              <a:t> ftp://ftp.ssh.com/pub/ssh/</a:t>
            </a:r>
            <a:r>
              <a:rPr lang="en-US" sz="1600" b="0" dirty="0">
                <a:solidFill>
                  <a:srgbClr val="CE0066"/>
                </a:solidFill>
                <a:latin typeface="Arial" charset="0"/>
              </a:rPr>
              <a:t>- highly recommended. I am sure that there are editors available that are more useful than notepad, but I don't know of them. :(</a:t>
            </a:r>
          </a:p>
          <a:p>
            <a:pPr marL="457200" indent="-457200">
              <a:buFont typeface="Arial" charset="0"/>
              <a:buNone/>
            </a:pPr>
            <a:r>
              <a:rPr lang="en-US" sz="1600" b="0" dirty="0">
                <a:solidFill>
                  <a:srgbClr val="339A00"/>
                </a:solidFill>
                <a:latin typeface="Arial" charset="0"/>
              </a:rPr>
              <a:t>MAC </a:t>
            </a:r>
            <a:r>
              <a:rPr lang="en-US" sz="1600" b="0" dirty="0" err="1">
                <a:solidFill>
                  <a:srgbClr val="339A00"/>
                </a:solidFill>
                <a:latin typeface="Arial" charset="0"/>
              </a:rPr>
              <a:t>OsX</a:t>
            </a:r>
            <a:r>
              <a:rPr lang="en-US" sz="1600" b="0" dirty="0">
                <a:solidFill>
                  <a:srgbClr val="339A00"/>
                </a:solidFill>
                <a:latin typeface="Arial" charset="0"/>
              </a:rPr>
              <a:t>: If you use a Mac under OS X, and you do not want to (only) use the PERL locally, you want to install both jellyfish (</a:t>
            </a:r>
            <a:r>
              <a:rPr lang="en-US" sz="1600" b="0" dirty="0" err="1">
                <a:solidFill>
                  <a:srgbClr val="339A00"/>
                </a:solidFill>
                <a:latin typeface="Arial" charset="0"/>
              </a:rPr>
              <a:t>ssh</a:t>
            </a:r>
            <a:r>
              <a:rPr lang="en-US" sz="1600" b="0" dirty="0">
                <a:solidFill>
                  <a:srgbClr val="339A00"/>
                </a:solidFill>
                <a:latin typeface="Arial" charset="0"/>
              </a:rPr>
              <a:t> terminal) and </a:t>
            </a:r>
            <a:r>
              <a:rPr lang="en-US" sz="1600" b="0" dirty="0" err="1" smtClean="0">
                <a:solidFill>
                  <a:srgbClr val="339A00"/>
                </a:solidFill>
                <a:latin typeface="Arial" charset="0"/>
              </a:rPr>
              <a:t>fugu</a:t>
            </a:r>
            <a:r>
              <a:rPr lang="en-US" sz="1600" b="0" dirty="0" smtClean="0">
                <a:solidFill>
                  <a:srgbClr val="339A00"/>
                </a:solidFill>
                <a:latin typeface="Arial" charset="0"/>
              </a:rPr>
              <a:t> (</a:t>
            </a:r>
            <a:r>
              <a:rPr lang="en-US" sz="1600" b="0" dirty="0">
                <a:solidFill>
                  <a:srgbClr val="339A00"/>
                </a:solidFill>
                <a:latin typeface="Arial" charset="0"/>
              </a:rPr>
              <a:t>a secure file transfer program</a:t>
            </a:r>
            <a:r>
              <a:rPr lang="en-US" sz="1600" b="0" dirty="0" smtClean="0">
                <a:solidFill>
                  <a:srgbClr val="339A00"/>
                </a:solidFill>
                <a:latin typeface="Arial" charset="0"/>
              </a:rPr>
              <a:t>) or </a:t>
            </a:r>
            <a:r>
              <a:rPr lang="en-US" sz="1600" b="0" dirty="0" err="1" smtClean="0">
                <a:solidFill>
                  <a:srgbClr val="339A00"/>
                </a:solidFill>
                <a:latin typeface="Arial" charset="0"/>
              </a:rPr>
              <a:t>FileZilla</a:t>
            </a:r>
            <a:r>
              <a:rPr lang="en-US" sz="1600" b="0" dirty="0" smtClean="0">
                <a:solidFill>
                  <a:srgbClr val="339A00"/>
                </a:solidFill>
                <a:latin typeface="Arial" charset="0"/>
              </a:rPr>
              <a:t> . </a:t>
            </a:r>
            <a:r>
              <a:rPr lang="en-US" sz="1600" b="0" dirty="0">
                <a:solidFill>
                  <a:srgbClr val="339A00"/>
                </a:solidFill>
                <a:latin typeface="Arial" charset="0"/>
              </a:rPr>
              <a:t>Both are available at </a:t>
            </a:r>
            <a:r>
              <a:rPr lang="en-US" sz="1600" b="0" u="sng" dirty="0">
                <a:solidFill>
                  <a:srgbClr val="0000FF"/>
                </a:solidFill>
                <a:latin typeface="Arial" charset="0"/>
                <a:hlinkClick r:id="rId4" action="ppaction://hlinkfile"/>
              </a:rPr>
              <a:t>ftp://ftp.uconn.edu/pub/packages/ssh/mac/</a:t>
            </a:r>
            <a:r>
              <a:rPr lang="en-US" sz="1600" b="0" dirty="0">
                <a:solidFill>
                  <a:srgbClr val="339A00"/>
                </a:solidFill>
                <a:latin typeface="Arial" charset="0"/>
              </a:rPr>
              <a:t> or through the people who wrote the software - GOOGLE) Also, the bbcxsrv1 is available as a server using </a:t>
            </a:r>
            <a:r>
              <a:rPr lang="en-US" sz="1600" b="0" dirty="0" err="1">
                <a:solidFill>
                  <a:srgbClr val="339A00"/>
                </a:solidFill>
                <a:latin typeface="Arial" charset="0"/>
              </a:rPr>
              <a:t>ssh</a:t>
            </a:r>
            <a:r>
              <a:rPr lang="en-US" sz="1600" b="0" dirty="0">
                <a:solidFill>
                  <a:srgbClr val="339A00"/>
                </a:solidFill>
                <a:latin typeface="Arial" charset="0"/>
              </a:rPr>
              <a:t> or </a:t>
            </a:r>
            <a:r>
              <a:rPr lang="en-US" sz="1600" b="0" dirty="0" err="1">
                <a:solidFill>
                  <a:srgbClr val="339A00"/>
                </a:solidFill>
                <a:latin typeface="Arial" charset="0"/>
              </a:rPr>
              <a:t>afp</a:t>
            </a:r>
            <a:r>
              <a:rPr lang="en-US" sz="1600" b="0" dirty="0">
                <a:solidFill>
                  <a:srgbClr val="339A00"/>
                </a:solidFill>
                <a:latin typeface="Arial" charset="0"/>
              </a:rPr>
              <a:t>. You can connect to to it from the finder menu (-&gt; GO -&gt; Connect to Server) pasting the following into the menu box </a:t>
            </a:r>
            <a:r>
              <a:rPr lang="en-US" sz="1600" b="0" dirty="0" err="1">
                <a:solidFill>
                  <a:srgbClr val="339A00"/>
                </a:solidFill>
                <a:latin typeface="Arial" charset="0"/>
              </a:rPr>
              <a:t>afp</a:t>
            </a:r>
            <a:r>
              <a:rPr lang="en-US" sz="1600" b="0" dirty="0">
                <a:solidFill>
                  <a:srgbClr val="339A00"/>
                </a:solidFill>
                <a:latin typeface="Arial" charset="0"/>
              </a:rPr>
              <a:t>://bbcxsrv1.biotech.uconn.edu (select your account).</a:t>
            </a:r>
          </a:p>
          <a:p>
            <a:pPr marL="457200" indent="-457200">
              <a:buFont typeface="Arial" charset="0"/>
              <a:buNone/>
            </a:pPr>
            <a:r>
              <a:rPr lang="en-US" sz="1600" b="0" dirty="0">
                <a:solidFill>
                  <a:srgbClr val="FF00FF"/>
                </a:solidFill>
                <a:latin typeface="Arial" charset="0"/>
              </a:rPr>
              <a:t>LINUX: Most editors on </a:t>
            </a:r>
            <a:r>
              <a:rPr lang="en-US" sz="1600" b="0" dirty="0" err="1">
                <a:solidFill>
                  <a:srgbClr val="FF00FF"/>
                </a:solidFill>
                <a:latin typeface="Arial" charset="0"/>
              </a:rPr>
              <a:t>linux</a:t>
            </a:r>
            <a:r>
              <a:rPr lang="en-US" sz="1600" b="0" dirty="0">
                <a:solidFill>
                  <a:srgbClr val="FF00FF"/>
                </a:solidFill>
                <a:latin typeface="Arial" charset="0"/>
              </a:rPr>
              <a:t> systems recognize Perl programs and provide context dependent coloring. </a:t>
            </a:r>
            <a:r>
              <a:rPr lang="en-US" sz="1600" b="0" dirty="0" err="1">
                <a:solidFill>
                  <a:srgbClr val="FF00FF"/>
                </a:solidFill>
                <a:latin typeface="Arial" charset="0"/>
              </a:rPr>
              <a:t>Ssh</a:t>
            </a:r>
            <a:r>
              <a:rPr lang="en-US" sz="1600" b="0" dirty="0">
                <a:solidFill>
                  <a:srgbClr val="FF00FF"/>
                </a:solidFill>
                <a:latin typeface="Arial" charset="0"/>
              </a:rPr>
              <a:t> and </a:t>
            </a:r>
            <a:r>
              <a:rPr lang="en-US" sz="1600" b="0" dirty="0" err="1">
                <a:solidFill>
                  <a:srgbClr val="FF00FF"/>
                </a:solidFill>
                <a:latin typeface="Arial" charset="0"/>
              </a:rPr>
              <a:t>Konquerer</a:t>
            </a:r>
            <a:r>
              <a:rPr lang="en-US" sz="1600" b="0" dirty="0">
                <a:solidFill>
                  <a:srgbClr val="FF00FF"/>
                </a:solidFill>
                <a:latin typeface="Arial" charset="0"/>
              </a:rPr>
              <a:t> work well for file transfer.</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0"/>
            <a:ext cx="7772400" cy="685800"/>
          </a:xfrm>
        </p:spPr>
        <p:txBody>
          <a:bodyPr/>
          <a:lstStyle/>
          <a:p>
            <a:pPr algn="l" eaLnBrk="1" hangingPunct="1"/>
            <a:r>
              <a:rPr lang="en-US"/>
              <a:t>characters at the end of lines</a:t>
            </a:r>
          </a:p>
        </p:txBody>
      </p:sp>
      <p:sp>
        <p:nvSpPr>
          <p:cNvPr id="128003" name="Text Box 3"/>
          <p:cNvSpPr txBox="1">
            <a:spLocks noChangeArrowheads="1"/>
          </p:cNvSpPr>
          <p:nvPr/>
        </p:nvSpPr>
        <p:spPr bwMode="auto">
          <a:xfrm>
            <a:off x="228600" y="1066800"/>
            <a:ext cx="18415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128004" name="Text Box 4"/>
          <p:cNvSpPr txBox="1">
            <a:spLocks noChangeArrowheads="1"/>
          </p:cNvSpPr>
          <p:nvPr/>
        </p:nvSpPr>
        <p:spPr bwMode="auto">
          <a:xfrm>
            <a:off x="60325" y="609600"/>
            <a:ext cx="9083675" cy="6248400"/>
          </a:xfrm>
          <a:prstGeom prst="rect">
            <a:avLst/>
          </a:prstGeom>
          <a:noFill/>
          <a:ln w="9525">
            <a:noFill/>
            <a:miter lim="800000"/>
            <a:headEnd/>
            <a:tailEnd/>
          </a:ln>
        </p:spPr>
        <p:txBody>
          <a:bodyPr>
            <a:prstTxWarp prst="textNoShape">
              <a:avLst/>
            </a:prstTxWarp>
            <a:spAutoFit/>
          </a:bodyPr>
          <a:lstStyle/>
          <a:p>
            <a:r>
              <a:rPr lang="en-US" sz="1600" b="0">
                <a:latin typeface="Arial" charset="0"/>
              </a:rPr>
              <a:t>File tranfers from Windows to UNIX and return: </a:t>
            </a:r>
          </a:p>
          <a:p>
            <a:r>
              <a:rPr lang="en-US" sz="1600" b="0">
                <a:latin typeface="Arial" charset="0"/>
              </a:rPr>
              <a:t>End of Line characters are a problem. Under Windows DO NOT use notepad, it does not understand UNIX newline symbols ‘\n’.  </a:t>
            </a:r>
          </a:p>
          <a:p>
            <a:r>
              <a:rPr lang="en-US" sz="1600" b="0">
                <a:solidFill>
                  <a:srgbClr val="FF0000"/>
                </a:solidFill>
                <a:latin typeface="Arial" charset="0"/>
              </a:rPr>
              <a:t>Best </a:t>
            </a:r>
            <a:r>
              <a:rPr lang="en-US" sz="1600" b="0">
                <a:latin typeface="Arial" charset="0"/>
              </a:rPr>
              <a:t>write your programs under UNIX using vi or vim (or any other editor you are comfortable with)</a:t>
            </a:r>
          </a:p>
          <a:p>
            <a:r>
              <a:rPr lang="en-US" sz="1600" b="0">
                <a:solidFill>
                  <a:srgbClr val="FF0000"/>
                </a:solidFill>
                <a:latin typeface="Arial" charset="0"/>
              </a:rPr>
              <a:t>2nd </a:t>
            </a:r>
            <a:r>
              <a:rPr lang="en-US" sz="1600" b="0">
                <a:latin typeface="Arial" charset="0"/>
              </a:rPr>
              <a:t>best is to use a text editor like </a:t>
            </a:r>
            <a:r>
              <a:rPr lang="en-US" sz="1600" b="0" u="sng">
                <a:latin typeface="Arial" charset="0"/>
                <a:hlinkClick r:id="rId3"/>
              </a:rPr>
              <a:t>textwrangler</a:t>
            </a:r>
            <a:r>
              <a:rPr lang="en-US" sz="1600" b="0">
                <a:latin typeface="Arial" charset="0"/>
              </a:rPr>
              <a:t> (very nice and free program for UNIX). Like vi and vim it provides context dependent coloring.</a:t>
            </a:r>
          </a:p>
          <a:p>
            <a:r>
              <a:rPr lang="en-US" sz="1600" b="0">
                <a:solidFill>
                  <a:srgbClr val="FF0000"/>
                </a:solidFill>
                <a:latin typeface="Arial" charset="0"/>
              </a:rPr>
              <a:t>3rd </a:t>
            </a:r>
            <a:r>
              <a:rPr lang="en-US" sz="1600" b="0">
                <a:latin typeface="Arial" charset="0"/>
              </a:rPr>
              <a:t>best is to remove end of line symbols in a UNIX editor or use sed (Stream EDitor) after you transferred the file:  </a:t>
            </a:r>
          </a:p>
          <a:p>
            <a:r>
              <a:rPr lang="en-US" sz="1600" b="0">
                <a:latin typeface="Courier New" charset="0"/>
              </a:rPr>
              <a:t>sed s/.$// name_of_WINDOWS_infile &gt; name_of_UNIX_outfile  </a:t>
            </a:r>
            <a:endParaRPr lang="en-US" sz="1600" b="0">
              <a:solidFill>
                <a:srgbClr val="FF0000"/>
              </a:solidFill>
              <a:latin typeface="Courier New" charset="0"/>
            </a:endParaRPr>
          </a:p>
          <a:p>
            <a:r>
              <a:rPr lang="en-US" sz="1600" b="0">
                <a:latin typeface="Arial" charset="0"/>
              </a:rPr>
              <a:t>(This replaces the last non letter character before the eol ($) with nothing)</a:t>
            </a:r>
          </a:p>
          <a:p>
            <a:endParaRPr lang="en-US" sz="1600" b="0">
              <a:latin typeface="Arial" charset="0"/>
            </a:endParaRPr>
          </a:p>
          <a:p>
            <a:r>
              <a:rPr lang="en-US" sz="1600" b="0">
                <a:latin typeface="Arial" charset="0"/>
              </a:rPr>
              <a:t>Some versions of office allow to change files as UNIX textfiles, but ...</a:t>
            </a:r>
            <a:endParaRPr lang="en-US" sz="1600" b="0">
              <a:solidFill>
                <a:srgbClr val="FF0000"/>
              </a:solidFill>
              <a:latin typeface="Arial" charset="0"/>
            </a:endParaRPr>
          </a:p>
          <a:p>
            <a:endParaRPr lang="en-US" sz="1600" b="0">
              <a:solidFill>
                <a:srgbClr val="FF0000"/>
              </a:solidFill>
              <a:latin typeface="Arial" charset="0"/>
            </a:endParaRPr>
          </a:p>
          <a:p>
            <a:r>
              <a:rPr lang="en-US" sz="1600" b="0">
                <a:latin typeface="Arial" charset="0"/>
              </a:rPr>
              <a:t>A related problem is encountered by Mac users. Most text editors will use MAC carriage returns at the end of the line. Most unix programs will not be able to handle these. In a terminal window you could use the following command to convert your file: </a:t>
            </a:r>
            <a:br>
              <a:rPr lang="en-US" sz="1600" b="0">
                <a:latin typeface="Arial" charset="0"/>
              </a:rPr>
            </a:br>
            <a:r>
              <a:rPr lang="en-US" sz="1600" b="0">
                <a:latin typeface="Arial" charset="0"/>
              </a:rPr>
              <a:t>tr ’\r' ’\n' &lt; name_of_the_Mac_file &gt; name_of_the_unix_file  </a:t>
            </a:r>
          </a:p>
          <a:p>
            <a:r>
              <a:rPr lang="en-US" sz="1600" b="0">
                <a:latin typeface="Arial" charset="0"/>
              </a:rPr>
              <a:t>If you are working in a GUI environment, you also could use the convertNewLines.app program (install it in your application folder, drag the file you want to convert into the icon). The program is available </a:t>
            </a:r>
            <a:r>
              <a:rPr lang="en-US" sz="1600" b="0" u="sng">
                <a:latin typeface="Arial" charset="0"/>
                <a:hlinkClick r:id="rId4"/>
              </a:rPr>
              <a:t>here</a:t>
            </a:r>
            <a:r>
              <a:rPr lang="en-US" sz="1600" b="0">
                <a:latin typeface="Arial" charset="0"/>
              </a:rPr>
              <a:t>.  This is very inconvenient, but there really is no easy solution, tough luck; and you better know about this incase something goes wrong.</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 y="0"/>
            <a:ext cx="7772400" cy="1143000"/>
          </a:xfrm>
        </p:spPr>
        <p:txBody>
          <a:bodyPr/>
          <a:lstStyle/>
          <a:p>
            <a:pPr algn="l" eaLnBrk="1" hangingPunct="1"/>
            <a:r>
              <a:rPr lang="en-US"/>
              <a:t>vi </a:t>
            </a:r>
          </a:p>
        </p:txBody>
      </p:sp>
      <p:sp>
        <p:nvSpPr>
          <p:cNvPr id="130051" name="Text Box 3"/>
          <p:cNvSpPr txBox="1">
            <a:spLocks noChangeArrowheads="1"/>
          </p:cNvSpPr>
          <p:nvPr/>
        </p:nvSpPr>
        <p:spPr bwMode="auto">
          <a:xfrm>
            <a:off x="152400" y="990600"/>
            <a:ext cx="8686800" cy="5035550"/>
          </a:xfrm>
          <a:prstGeom prst="rect">
            <a:avLst/>
          </a:prstGeom>
          <a:noFill/>
          <a:ln w="9525">
            <a:noFill/>
            <a:miter lim="800000"/>
            <a:headEnd/>
            <a:tailEnd/>
          </a:ln>
        </p:spPr>
        <p:txBody>
          <a:bodyPr>
            <a:prstTxWarp prst="textNoShape">
              <a:avLst/>
            </a:prstTxWarp>
            <a:spAutoFit/>
          </a:bodyPr>
          <a:lstStyle/>
          <a:p>
            <a:r>
              <a:rPr lang="en-US" sz="1600" b="0" dirty="0">
                <a:latin typeface="Arial" charset="0"/>
              </a:rPr>
              <a:t>A </a:t>
            </a:r>
            <a:r>
              <a:rPr lang="en-US" sz="1600" b="0" dirty="0" smtClean="0">
                <a:latin typeface="Arial" charset="0"/>
              </a:rPr>
              <a:t>vi tutorial </a:t>
            </a:r>
            <a:r>
              <a:rPr lang="en-US" sz="1600" b="0" dirty="0">
                <a:latin typeface="Arial" charset="0"/>
              </a:rPr>
              <a:t>is at </a:t>
            </a:r>
            <a:r>
              <a:rPr lang="en-US" sz="1600" b="0" u="sng" dirty="0">
                <a:solidFill>
                  <a:srgbClr val="0000FF"/>
                </a:solidFill>
                <a:latin typeface="Arial" charset="0"/>
                <a:hlinkClick r:id="rId3"/>
              </a:rPr>
              <a:t>http://www.eng.hawaii.edu/Tutor/</a:t>
            </a:r>
            <a:r>
              <a:rPr lang="en-US" sz="1600" b="0" u="sng" dirty="0" smtClean="0">
                <a:solidFill>
                  <a:srgbClr val="0000FF"/>
                </a:solidFill>
                <a:latin typeface="Arial" charset="0"/>
                <a:hlinkClick r:id="rId3"/>
              </a:rPr>
              <a:t>vi.html</a:t>
            </a:r>
            <a:r>
              <a:rPr lang="en-US" sz="1600" b="0" u="sng" dirty="0" smtClean="0">
                <a:solidFill>
                  <a:srgbClr val="0000FF"/>
                </a:solidFill>
                <a:latin typeface="Arial" charset="0"/>
              </a:rPr>
              <a:t> </a:t>
            </a:r>
            <a:r>
              <a:rPr lang="en-US" sz="1600" b="0" dirty="0" smtClean="0">
                <a:latin typeface="Arial" charset="0"/>
              </a:rPr>
              <a:t>-</a:t>
            </a:r>
            <a:r>
              <a:rPr lang="en-US" sz="1600" b="0" dirty="0">
                <a:latin typeface="Arial" charset="0"/>
              </a:rPr>
              <a:t>- however, if you run into problems </a:t>
            </a:r>
            <a:r>
              <a:rPr lang="en-US" sz="1600" b="0" dirty="0" err="1">
                <a:latin typeface="Arial" charset="0"/>
              </a:rPr>
              <a:t>google</a:t>
            </a:r>
            <a:r>
              <a:rPr lang="en-US" sz="1600" b="0" dirty="0">
                <a:latin typeface="Arial" charset="0"/>
              </a:rPr>
              <a:t> usually helps (e.g. </a:t>
            </a:r>
            <a:r>
              <a:rPr lang="en-US" sz="1600" b="0" dirty="0" err="1">
                <a:latin typeface="Arial" charset="0"/>
              </a:rPr>
              <a:t>google</a:t>
            </a:r>
            <a:r>
              <a:rPr lang="en-US" sz="1600" b="0" dirty="0">
                <a:latin typeface="Arial" charset="0"/>
              </a:rPr>
              <a:t>: vi replace </a:t>
            </a:r>
            <a:r>
              <a:rPr lang="en-US" sz="1600" b="0" dirty="0" err="1">
                <a:latin typeface="Arial" charset="0"/>
              </a:rPr>
              <a:t>unix</a:t>
            </a:r>
            <a:r>
              <a:rPr lang="en-US" sz="1600" b="0" dirty="0">
                <a:latin typeface="Arial" charset="0"/>
              </a:rPr>
              <a:t> gives you many pages of info on how to replace one string with another under vi) </a:t>
            </a:r>
          </a:p>
          <a:p>
            <a:endParaRPr lang="en-US" sz="1800" b="0" dirty="0">
              <a:latin typeface="Courier New" charset="0"/>
            </a:endParaRPr>
          </a:p>
          <a:p>
            <a:r>
              <a:rPr lang="en-US" sz="1800" b="0" dirty="0">
                <a:latin typeface="Courier New" charset="0"/>
              </a:rPr>
              <a:t>vi</a:t>
            </a:r>
            <a:r>
              <a:rPr lang="en-US" sz="1600" b="0" dirty="0">
                <a:latin typeface="Courier New" charset="0"/>
              </a:rPr>
              <a:t> </a:t>
            </a:r>
            <a:r>
              <a:rPr lang="en-US" sz="1800" b="0" dirty="0" err="1">
                <a:latin typeface="Courier New" charset="0"/>
              </a:rPr>
              <a:t>myprogram.pl</a:t>
            </a:r>
            <a:r>
              <a:rPr lang="en-US" sz="1600" b="0" dirty="0">
                <a:latin typeface="Courier New" charset="0"/>
              </a:rPr>
              <a:t> </a:t>
            </a:r>
            <a:r>
              <a:rPr lang="en-US" sz="1600" b="0" dirty="0">
                <a:latin typeface="Arial" charset="0"/>
              </a:rPr>
              <a:t>#starts the editor and loads the file </a:t>
            </a:r>
            <a:r>
              <a:rPr lang="en-US" sz="1600" b="0" dirty="0" err="1">
                <a:latin typeface="Arial" charset="0"/>
              </a:rPr>
              <a:t>myprogram.pl</a:t>
            </a:r>
            <a:r>
              <a:rPr lang="en-US" sz="1600" b="0" dirty="0">
                <a:latin typeface="Arial" charset="0"/>
              </a:rPr>
              <a:t>  into the editor </a:t>
            </a:r>
          </a:p>
          <a:p>
            <a:endParaRPr lang="en-US" b="0" dirty="0">
              <a:latin typeface="Arial" charset="0"/>
            </a:endParaRPr>
          </a:p>
          <a:p>
            <a:r>
              <a:rPr lang="en-US" sz="1800" b="0" dirty="0">
                <a:latin typeface="Arial" charset="0"/>
              </a:rPr>
              <a:t>The following should get you started: </a:t>
            </a:r>
          </a:p>
          <a:p>
            <a:r>
              <a:rPr lang="en-US" sz="1800" b="0" dirty="0">
                <a:latin typeface="Arial" charset="0"/>
              </a:rPr>
              <a:t>The arrow keys move the cursor in the text (if you have a really dumb terminal you can use the letter </a:t>
            </a:r>
            <a:r>
              <a:rPr lang="en-US" sz="1800" b="0" dirty="0" err="1">
                <a:latin typeface="Arial" charset="0"/>
              </a:rPr>
              <a:t>hjkl</a:t>
            </a:r>
            <a:r>
              <a:rPr lang="en-US" sz="1800" b="0" dirty="0">
                <a:latin typeface="Arial" charset="0"/>
              </a:rPr>
              <a:t> to move the cursor)</a:t>
            </a:r>
          </a:p>
          <a:p>
            <a:endParaRPr lang="en-US" sz="1800" b="0" dirty="0">
              <a:latin typeface="Courier New" charset="0"/>
            </a:endParaRPr>
          </a:p>
          <a:p>
            <a:r>
              <a:rPr lang="en-US" sz="1800" b="0" dirty="0">
                <a:latin typeface="Courier New" charset="0"/>
              </a:rPr>
              <a:t>x</a:t>
            </a:r>
            <a:r>
              <a:rPr lang="en-US" sz="1800" b="0" dirty="0">
                <a:latin typeface="Arial" charset="0"/>
              </a:rPr>
              <a:t> deletes the character under the </a:t>
            </a:r>
            <a:r>
              <a:rPr lang="en-US" sz="1800" b="0" dirty="0" err="1">
                <a:latin typeface="Arial" charset="0"/>
              </a:rPr>
              <a:t>cursoresc</a:t>
            </a:r>
            <a:r>
              <a:rPr lang="en-US" sz="1800" b="0" dirty="0">
                <a:latin typeface="Arial" charset="0"/>
              </a:rPr>
              <a:t> (i.e. the escape key) leaves the edit </a:t>
            </a:r>
            <a:r>
              <a:rPr lang="en-US" sz="1800" b="0" dirty="0" err="1">
                <a:latin typeface="Arial" charset="0"/>
              </a:rPr>
              <a:t>modei</a:t>
            </a:r>
            <a:r>
              <a:rPr lang="en-US" sz="1800" b="0" dirty="0">
                <a:latin typeface="Arial" charset="0"/>
              </a:rPr>
              <a:t> enters the edit mode and inserts before the </a:t>
            </a:r>
            <a:r>
              <a:rPr lang="en-US" sz="1800" b="0" dirty="0" err="1">
                <a:latin typeface="Arial" charset="0"/>
              </a:rPr>
              <a:t>cursora</a:t>
            </a:r>
            <a:r>
              <a:rPr lang="en-US" sz="1800" b="0" dirty="0">
                <a:latin typeface="Arial" charset="0"/>
              </a:rPr>
              <a:t> enters the edit mode and appends</a:t>
            </a:r>
          </a:p>
          <a:p>
            <a:r>
              <a:rPr lang="en-US" sz="1800" b="0" dirty="0">
                <a:latin typeface="Courier New" charset="0"/>
              </a:rPr>
              <a:t>esc :</a:t>
            </a:r>
            <a:r>
              <a:rPr lang="en-US" sz="1800" b="0" dirty="0">
                <a:latin typeface="Arial" charset="0"/>
              </a:rPr>
              <a:t> opens a command line (here you can start searches, and replacements)</a:t>
            </a:r>
          </a:p>
          <a:p>
            <a:r>
              <a:rPr lang="en-US" sz="1800" b="0" dirty="0">
                <a:latin typeface="Courier New" charset="0"/>
              </a:rPr>
              <a:t>:w</a:t>
            </a:r>
            <a:r>
              <a:rPr lang="en-US" sz="1800" b="0" dirty="0">
                <a:latin typeface="Arial" charset="0"/>
              </a:rPr>
              <a:t> #saves the file</a:t>
            </a:r>
          </a:p>
          <a:p>
            <a:r>
              <a:rPr lang="en-US" sz="1800" b="0" dirty="0">
                <a:latin typeface="Courier New" charset="0"/>
              </a:rPr>
              <a:t>:w</a:t>
            </a:r>
            <a:r>
              <a:rPr lang="en-US" sz="1800" b="0" dirty="0">
                <a:latin typeface="Arial" charset="0"/>
              </a:rPr>
              <a:t> </a:t>
            </a:r>
            <a:r>
              <a:rPr lang="en-US" sz="1800" b="0" dirty="0" err="1">
                <a:latin typeface="Arial" charset="0"/>
              </a:rPr>
              <a:t>new_name</a:t>
            </a:r>
            <a:r>
              <a:rPr lang="en-US" sz="1800" b="0" dirty="0">
                <a:latin typeface="Arial" charset="0"/>
              </a:rPr>
              <a:t> _</a:t>
            </a:r>
            <a:r>
              <a:rPr lang="en-US" sz="1800" b="0" dirty="0" err="1">
                <a:latin typeface="Arial" charset="0"/>
              </a:rPr>
              <a:t>of_file</a:t>
            </a:r>
            <a:r>
              <a:rPr lang="en-US" sz="1800" b="0" dirty="0">
                <a:latin typeface="Arial" charset="0"/>
              </a:rPr>
              <a:t> #writes the file into a new file.</a:t>
            </a:r>
          </a:p>
          <a:p>
            <a:r>
              <a:rPr lang="en-US" sz="1800" b="0" dirty="0">
                <a:latin typeface="Courier New" charset="0"/>
              </a:rPr>
              <a:t>:</a:t>
            </a:r>
            <a:r>
              <a:rPr lang="en-US" sz="1800" b="0" dirty="0" err="1">
                <a:latin typeface="Courier New" charset="0"/>
              </a:rPr>
              <a:t>wq</a:t>
            </a:r>
            <a:r>
              <a:rPr lang="en-US" sz="1800" b="0" dirty="0">
                <a:latin typeface="Arial" charset="0"/>
              </a:rPr>
              <a:t> #saves the file and exits vi</a:t>
            </a:r>
          </a:p>
          <a:p>
            <a:r>
              <a:rPr lang="en-US" sz="1800" b="0" dirty="0">
                <a:latin typeface="Courier New" charset="0"/>
              </a:rPr>
              <a:t>:q!</a:t>
            </a:r>
            <a:r>
              <a:rPr lang="en-US" sz="1800" b="0" dirty="0">
                <a:latin typeface="Arial" charset="0"/>
              </a:rPr>
              <a:t> #exits vi without saving</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0"/>
            <a:ext cx="7772400" cy="1143000"/>
          </a:xfrm>
        </p:spPr>
        <p:txBody>
          <a:bodyPr/>
          <a:lstStyle/>
          <a:p>
            <a:pPr algn="l" eaLnBrk="1" hangingPunct="1"/>
            <a:r>
              <a:rPr lang="en-US"/>
              <a:t>customizing vi </a:t>
            </a:r>
          </a:p>
        </p:txBody>
      </p:sp>
      <p:sp>
        <p:nvSpPr>
          <p:cNvPr id="132099" name="Text Box 3"/>
          <p:cNvSpPr txBox="1">
            <a:spLocks noChangeArrowheads="1"/>
          </p:cNvSpPr>
          <p:nvPr/>
        </p:nvSpPr>
        <p:spPr bwMode="auto">
          <a:xfrm>
            <a:off x="381000" y="1143000"/>
            <a:ext cx="18415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132100" name="Text Box 4"/>
          <p:cNvSpPr txBox="1">
            <a:spLocks noChangeArrowheads="1"/>
          </p:cNvSpPr>
          <p:nvPr/>
        </p:nvSpPr>
        <p:spPr bwMode="auto">
          <a:xfrm>
            <a:off x="136525" y="1109663"/>
            <a:ext cx="9007475" cy="4486275"/>
          </a:xfrm>
          <a:prstGeom prst="rect">
            <a:avLst/>
          </a:prstGeom>
          <a:noFill/>
          <a:ln w="9525">
            <a:noFill/>
            <a:miter lim="800000"/>
            <a:headEnd/>
            <a:tailEnd/>
          </a:ln>
        </p:spPr>
        <p:txBody>
          <a:bodyPr>
            <a:prstTxWarp prst="textNoShape">
              <a:avLst/>
            </a:prstTxWarp>
            <a:spAutoFit/>
          </a:bodyPr>
          <a:lstStyle/>
          <a:p>
            <a:r>
              <a:rPr lang="en-US" sz="1800" b="0" dirty="0">
                <a:latin typeface="Arial" charset="0"/>
              </a:rPr>
              <a:t>One of the beauties of vi is that usually it provides context dependent coloring. </a:t>
            </a:r>
          </a:p>
          <a:p>
            <a:r>
              <a:rPr lang="en-US" sz="1800" b="0" dirty="0">
                <a:latin typeface="Arial" charset="0"/>
              </a:rPr>
              <a:t>You need to tell vi which terminal you use. </a:t>
            </a:r>
            <a:br>
              <a:rPr lang="en-US" sz="1800" b="0" dirty="0">
                <a:latin typeface="Arial" charset="0"/>
              </a:rPr>
            </a:br>
            <a:r>
              <a:rPr lang="en-US" sz="1800" b="0" dirty="0">
                <a:latin typeface="Arial" charset="0"/>
              </a:rPr>
              <a:t>One way to do so is to add a file called .</a:t>
            </a:r>
            <a:r>
              <a:rPr lang="en-US" sz="1800" b="0" dirty="0" err="1">
                <a:latin typeface="Arial" charset="0"/>
              </a:rPr>
              <a:t>vimrc</a:t>
            </a:r>
            <a:r>
              <a:rPr lang="en-US" sz="1800" b="0" dirty="0">
                <a:latin typeface="Arial" charset="0"/>
              </a:rPr>
              <a:t> to your home directory.</a:t>
            </a:r>
          </a:p>
          <a:p>
            <a:endParaRPr lang="en-US" sz="1800" b="0" dirty="0">
              <a:latin typeface="Arial" charset="0"/>
            </a:endParaRPr>
          </a:p>
          <a:p>
            <a:r>
              <a:rPr lang="en-US" sz="1800" b="0" dirty="0">
                <a:latin typeface="Arial" charset="0"/>
              </a:rPr>
              <a:t>The following works under both, MAS OSX and using </a:t>
            </a:r>
            <a:r>
              <a:rPr lang="en-US" sz="1800" b="0" dirty="0" err="1">
                <a:latin typeface="Arial" charset="0"/>
              </a:rPr>
              <a:t>ssh</a:t>
            </a:r>
            <a:r>
              <a:rPr lang="en-US" sz="1800" b="0" dirty="0">
                <a:latin typeface="Arial" charset="0"/>
              </a:rPr>
              <a:t> via the secure shell program under windows:</a:t>
            </a:r>
            <a:br>
              <a:rPr lang="en-US" sz="1800" b="0" dirty="0">
                <a:latin typeface="Arial" charset="0"/>
              </a:rPr>
            </a:br>
            <a:r>
              <a:rPr lang="en-US" sz="1800" b="0" dirty="0">
                <a:latin typeface="Courier New" charset="0"/>
              </a:rPr>
              <a:t>vi .</a:t>
            </a:r>
            <a:r>
              <a:rPr lang="en-US" sz="1800" b="0" dirty="0" err="1">
                <a:latin typeface="Courier New" charset="0"/>
              </a:rPr>
              <a:t>vimrc</a:t>
            </a:r>
            <a:r>
              <a:rPr lang="en-US" sz="1800" b="0" dirty="0">
                <a:latin typeface="Arial" charset="0"/>
              </a:rPr>
              <a:t> #opens vi to edit .</a:t>
            </a:r>
            <a:r>
              <a:rPr lang="en-US" sz="1800" b="0" dirty="0" err="1">
                <a:latin typeface="Arial" charset="0"/>
              </a:rPr>
              <a:t>vimrc</a:t>
            </a:r>
            <a:r>
              <a:rPr lang="en-US" sz="1800" b="0" dirty="0">
                <a:latin typeface="Arial" charset="0"/>
              </a:rPr>
              <a:t> (Files that start with a dot are not listed if you list a directory.  List with </a:t>
            </a:r>
            <a:r>
              <a:rPr lang="en-US" sz="1800" b="0" dirty="0" err="1">
                <a:latin typeface="Courier New" charset="0"/>
              </a:rPr>
              <a:t>ls</a:t>
            </a:r>
            <a:r>
              <a:rPr lang="en-US" sz="1800" b="0" dirty="0">
                <a:latin typeface="Courier New" charset="0"/>
              </a:rPr>
              <a:t> -a</a:t>
            </a:r>
            <a:r>
              <a:rPr lang="en-US" sz="1800" b="0" dirty="0">
                <a:latin typeface="Arial" charset="0"/>
              </a:rPr>
              <a:t> ) </a:t>
            </a:r>
          </a:p>
          <a:p>
            <a:r>
              <a:rPr lang="en-US" sz="1800" b="0" dirty="0">
                <a:latin typeface="Courier New" charset="0"/>
              </a:rPr>
              <a:t>set term=</a:t>
            </a:r>
            <a:r>
              <a:rPr lang="en-US" sz="1800" b="0" dirty="0" err="1">
                <a:latin typeface="Courier New" charset="0"/>
              </a:rPr>
              <a:t>xterm</a:t>
            </a:r>
            <a:r>
              <a:rPr lang="en-US" sz="1800" b="0" dirty="0">
                <a:latin typeface="Courier New" charset="0"/>
              </a:rPr>
              <a:t>-color</a:t>
            </a:r>
            <a:r>
              <a:rPr lang="en-US" sz="1800" b="0" dirty="0">
                <a:latin typeface="Arial" charset="0"/>
              </a:rPr>
              <a:t> #tells the editor that you use a terminal that conforms to some standard</a:t>
            </a:r>
          </a:p>
          <a:p>
            <a:r>
              <a:rPr lang="en-US" sz="1800" b="0" dirty="0" err="1">
                <a:latin typeface="Courier New" charset="0"/>
              </a:rPr>
              <a:t>syn</a:t>
            </a:r>
            <a:r>
              <a:rPr lang="en-US" sz="1800" b="0" dirty="0">
                <a:latin typeface="Courier New" charset="0"/>
              </a:rPr>
              <a:t> on</a:t>
            </a:r>
            <a:r>
              <a:rPr lang="en-US" sz="1800" b="0" dirty="0">
                <a:latin typeface="Arial" charset="0"/>
              </a:rPr>
              <a:t> # tells the editor program that you want to use syntax dependent coloring.</a:t>
            </a:r>
          </a:p>
          <a:p>
            <a:r>
              <a:rPr lang="en-US" sz="1800" b="0" dirty="0" err="1">
                <a:latin typeface="Courier New" charset="0"/>
              </a:rPr>
              <a:t>esc:wq</a:t>
            </a:r>
            <a:r>
              <a:rPr lang="en-US" sz="1800" b="0" dirty="0">
                <a:latin typeface="Arial" charset="0"/>
              </a:rPr>
              <a:t>  </a:t>
            </a:r>
          </a:p>
          <a:p>
            <a:endParaRPr lang="en-US" sz="1800" b="0" dirty="0">
              <a:latin typeface="Arial" charset="0"/>
            </a:endParaRPr>
          </a:p>
          <a:p>
            <a:r>
              <a:rPr lang="en-US" sz="1800" b="0" dirty="0">
                <a:latin typeface="Arial" charset="0"/>
              </a:rPr>
              <a:t>This might seem a little inconvenient, but it really comes in handy to trouble shoot the program in the same environment where you want to run it. </a:t>
            </a:r>
            <a:br>
              <a:rPr lang="en-US" sz="1800" b="0" dirty="0">
                <a:latin typeface="Arial" charset="0"/>
              </a:rPr>
            </a:br>
            <a:r>
              <a:rPr lang="en-US" sz="1800" b="0" dirty="0">
                <a:latin typeface="Arial" charset="0"/>
              </a:rPr>
              <a:t>(comment on </a:t>
            </a:r>
            <a:r>
              <a:rPr lang="en-US" sz="1800" b="0" dirty="0" err="1">
                <a:latin typeface="Arial" charset="0"/>
              </a:rPr>
              <a:t>textwrangler</a:t>
            </a:r>
            <a:r>
              <a:rPr lang="en-US" sz="1800" b="0" dirty="0">
                <a:latin typeface="Arial" charset="0"/>
              </a:rPr>
              <a:t> alternative, </a:t>
            </a:r>
            <a:r>
              <a:rPr lang="en-US" sz="1800" b="0" dirty="0" err="1">
                <a:latin typeface="Arial" charset="0"/>
              </a:rPr>
              <a:t>ssh</a:t>
            </a:r>
            <a:r>
              <a:rPr lang="en-US" sz="1800" b="0" dirty="0">
                <a:latin typeface="Arial" charset="0"/>
              </a:rPr>
              <a:t> is included inside the grogram)</a:t>
            </a:r>
            <a:endParaRPr lang="en-US" b="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0"/>
            <a:ext cx="7772400" cy="1143000"/>
          </a:xfrm>
        </p:spPr>
        <p:txBody>
          <a:bodyPr/>
          <a:lstStyle/>
          <a:p>
            <a:pPr algn="l" eaLnBrk="1" hangingPunct="1"/>
            <a:r>
              <a:rPr lang="en-US" sz="2800">
                <a:latin typeface="Arial" charset="0"/>
              </a:rPr>
              <a:t>PERL conventions and rules</a:t>
            </a:r>
            <a:endParaRPr lang="en-US">
              <a:latin typeface="Arial" charset="0"/>
            </a:endParaRPr>
          </a:p>
        </p:txBody>
      </p:sp>
      <p:sp>
        <p:nvSpPr>
          <p:cNvPr id="133123" name="Text Box 3"/>
          <p:cNvSpPr txBox="1">
            <a:spLocks noChangeArrowheads="1"/>
          </p:cNvSpPr>
          <p:nvPr/>
        </p:nvSpPr>
        <p:spPr bwMode="auto">
          <a:xfrm>
            <a:off x="838200" y="1219200"/>
            <a:ext cx="8153400" cy="5016758"/>
          </a:xfrm>
          <a:prstGeom prst="rect">
            <a:avLst/>
          </a:prstGeom>
          <a:noFill/>
          <a:ln w="9525">
            <a:noFill/>
            <a:miter lim="800000"/>
            <a:headEnd/>
            <a:tailEnd/>
          </a:ln>
        </p:spPr>
        <p:txBody>
          <a:bodyPr wrap="square">
            <a:prstTxWarp prst="textNoShape">
              <a:avLst/>
            </a:prstTxWarp>
            <a:spAutoFit/>
          </a:bodyPr>
          <a:lstStyle/>
          <a:p>
            <a:r>
              <a:rPr lang="en-US" sz="2000" b="0" dirty="0">
                <a:latin typeface="Arial" charset="0"/>
              </a:rPr>
              <a:t>Basic Perl Punctuation: </a:t>
            </a:r>
            <a:br>
              <a:rPr lang="en-US" sz="2000" b="0" dirty="0">
                <a:latin typeface="Arial" charset="0"/>
              </a:rPr>
            </a:br>
            <a:r>
              <a:rPr lang="en-US" sz="2000" b="0" dirty="0">
                <a:solidFill>
                  <a:srgbClr val="DE251B"/>
                </a:solidFill>
                <a:latin typeface="Arial" charset="0"/>
              </a:rPr>
              <a:t>line ends with “;”</a:t>
            </a:r>
            <a:endParaRPr lang="en-US" sz="2000" b="0" dirty="0">
              <a:solidFill>
                <a:srgbClr val="DE251B"/>
              </a:solidFill>
              <a:latin typeface="Lucida Grande" charset="0"/>
            </a:endParaRPr>
          </a:p>
          <a:p>
            <a:r>
              <a:rPr lang="en-US" sz="2000" b="0" dirty="0">
                <a:latin typeface="Arial" charset="0"/>
              </a:rPr>
              <a:t>empty lines in program are ignored</a:t>
            </a:r>
          </a:p>
          <a:p>
            <a:r>
              <a:rPr lang="en-US" sz="2000" b="0" dirty="0">
                <a:solidFill>
                  <a:srgbClr val="DE251B"/>
                </a:solidFill>
                <a:latin typeface="Arial" charset="0"/>
              </a:rPr>
              <a:t>comments start with #</a:t>
            </a:r>
          </a:p>
          <a:p>
            <a:r>
              <a:rPr lang="en-US" sz="2000" b="0" dirty="0">
                <a:latin typeface="Arial" charset="0"/>
              </a:rPr>
              <a:t>first line points to path to interpreter:</a:t>
            </a:r>
            <a:br>
              <a:rPr lang="en-US" sz="2000" b="0" dirty="0">
                <a:latin typeface="Arial" charset="0"/>
              </a:rPr>
            </a:br>
            <a:r>
              <a:rPr lang="en-US" sz="2000" b="0" dirty="0">
                <a:solidFill>
                  <a:srgbClr val="DE251B"/>
                </a:solidFill>
                <a:latin typeface="Courier New" charset="0"/>
              </a:rPr>
              <a:t>#! /</a:t>
            </a:r>
            <a:r>
              <a:rPr lang="en-US" sz="2000" b="0" dirty="0" err="1">
                <a:solidFill>
                  <a:srgbClr val="DE251B"/>
                </a:solidFill>
                <a:latin typeface="Courier New" charset="0"/>
              </a:rPr>
              <a:t>usr/bin/perl</a:t>
            </a:r>
            <a:r>
              <a:rPr lang="en-US" sz="2000" b="0" dirty="0">
                <a:solidFill>
                  <a:srgbClr val="DE251B"/>
                </a:solidFill>
                <a:latin typeface="Courier New" charset="0"/>
              </a:rPr>
              <a:t>  </a:t>
            </a:r>
            <a:endParaRPr lang="en-US" sz="2000" b="0" dirty="0">
              <a:solidFill>
                <a:srgbClr val="DE251B"/>
              </a:solidFill>
              <a:latin typeface="Arial" charset="0"/>
            </a:endParaRPr>
          </a:p>
          <a:p>
            <a:r>
              <a:rPr lang="en-US" sz="2000" b="0" dirty="0">
                <a:solidFill>
                  <a:srgbClr val="333333"/>
                </a:solidFill>
                <a:latin typeface="Courier New" charset="0"/>
              </a:rPr>
              <a:t># "#!" is known as "shebang”;</a:t>
            </a:r>
          </a:p>
          <a:p>
            <a:r>
              <a:rPr lang="en-US" sz="2000" b="0" dirty="0">
                <a:latin typeface="Arial" charset="0"/>
              </a:rPr>
              <a:t>keep one command per line for readability</a:t>
            </a:r>
            <a:r>
              <a:rPr lang="en-US" sz="2000" b="0" dirty="0" smtClean="0">
                <a:latin typeface="Arial" charset="0"/>
              </a:rPr>
              <a:t> </a:t>
            </a:r>
          </a:p>
          <a:p>
            <a:r>
              <a:rPr lang="en-US" sz="1800" b="0" dirty="0" smtClean="0">
                <a:solidFill>
                  <a:schemeClr val="bg2">
                    <a:lumMod val="75000"/>
                  </a:schemeClr>
                </a:solidFill>
                <a:latin typeface="Arial" charset="0"/>
              </a:rPr>
              <a:t>For shell scripts the first line would refer to the </a:t>
            </a:r>
            <a:r>
              <a:rPr lang="en-US" sz="1800" b="0" dirty="0" smtClean="0">
                <a:solidFill>
                  <a:schemeClr val="bg2">
                    <a:lumMod val="75000"/>
                  </a:schemeClr>
                </a:solidFill>
                <a:latin typeface="Arial" charset="0"/>
                <a:hlinkClick r:id="rId3"/>
              </a:rPr>
              <a:t>type of shell</a:t>
            </a:r>
            <a:r>
              <a:rPr lang="en-US" sz="1800" b="0" dirty="0" smtClean="0">
                <a:solidFill>
                  <a:schemeClr val="bg2">
                    <a:lumMod val="75000"/>
                  </a:schemeClr>
                </a:solidFill>
                <a:latin typeface="Arial" charset="0"/>
              </a:rPr>
              <a:t> to be used, e.g.: </a:t>
            </a:r>
            <a:r>
              <a:rPr lang="en-US" sz="1800" b="0" dirty="0">
                <a:solidFill>
                  <a:schemeClr val="bg2">
                    <a:lumMod val="75000"/>
                  </a:schemeClr>
                </a:solidFill>
                <a:latin typeface="Courier New" charset="0"/>
              </a:rPr>
              <a:t>#!/bin/bash</a:t>
            </a:r>
            <a:r>
              <a:rPr lang="en-US" sz="2000" b="0" dirty="0" smtClean="0">
                <a:latin typeface="Arial" charset="0"/>
              </a:rPr>
              <a:t> </a:t>
            </a:r>
            <a:endParaRPr lang="en-US" sz="2000" b="0" dirty="0">
              <a:latin typeface="Arial" charset="0"/>
            </a:endParaRPr>
          </a:p>
          <a:p>
            <a:r>
              <a:rPr lang="en-US" sz="2000" b="0" dirty="0">
                <a:latin typeface="Arial" charset="0"/>
              </a:rPr>
              <a:t>use indentation do show program blocks.</a:t>
            </a:r>
            <a:endParaRPr lang="en-US" sz="2000" b="0" dirty="0">
              <a:solidFill>
                <a:srgbClr val="DE251B"/>
              </a:solidFill>
              <a:latin typeface="Arial" charset="0"/>
            </a:endParaRPr>
          </a:p>
          <a:p>
            <a:r>
              <a:rPr lang="en-US" sz="2000" b="0" dirty="0">
                <a:latin typeface="Arial" charset="0"/>
              </a:rPr>
              <a:t>Variables start with</a:t>
            </a:r>
            <a:r>
              <a:rPr lang="en-US" sz="2000" b="0" dirty="0">
                <a:solidFill>
                  <a:srgbClr val="DE251B"/>
                </a:solidFill>
                <a:latin typeface="Arial" charset="0"/>
              </a:rPr>
              <a:t> $</a:t>
            </a:r>
            <a:r>
              <a:rPr lang="en-US" sz="2000" b="0" dirty="0" err="1">
                <a:solidFill>
                  <a:srgbClr val="DE251B"/>
                </a:solidFill>
                <a:latin typeface="Arial" charset="0"/>
              </a:rPr>
              <a:t>calars</a:t>
            </a:r>
            <a:r>
              <a:rPr lang="en-US" sz="2000" b="0" dirty="0">
                <a:solidFill>
                  <a:srgbClr val="DE251B"/>
                </a:solidFill>
                <a:latin typeface="Arial" charset="0"/>
              </a:rPr>
              <a:t>, @</a:t>
            </a:r>
            <a:r>
              <a:rPr lang="en-US" sz="2000" b="0" dirty="0" err="1">
                <a:solidFill>
                  <a:srgbClr val="DE251B"/>
                </a:solidFill>
                <a:latin typeface="Arial" charset="0"/>
              </a:rPr>
              <a:t>rrays</a:t>
            </a:r>
            <a:r>
              <a:rPr lang="en-US" sz="2000" b="0" dirty="0">
                <a:solidFill>
                  <a:srgbClr val="DE251B"/>
                </a:solidFill>
                <a:latin typeface="Arial" charset="0"/>
              </a:rPr>
              <a:t>, or %ashes</a:t>
            </a:r>
          </a:p>
          <a:p>
            <a:r>
              <a:rPr lang="en-US" sz="2000" b="0" dirty="0">
                <a:solidFill>
                  <a:srgbClr val="DE251B"/>
                </a:solidFill>
                <a:latin typeface="Arial" charset="0"/>
              </a:rPr>
              <a:t>Scalars:   </a:t>
            </a:r>
            <a:r>
              <a:rPr lang="en-US" sz="2000" b="0" dirty="0" smtClean="0">
                <a:solidFill>
                  <a:srgbClr val="DE251B"/>
                </a:solidFill>
                <a:latin typeface="Arial" charset="0"/>
              </a:rPr>
              <a:t>floating </a:t>
            </a:r>
            <a:r>
              <a:rPr lang="en-US" sz="2000" b="0" dirty="0">
                <a:solidFill>
                  <a:srgbClr val="DE251B"/>
                </a:solidFill>
                <a:latin typeface="Arial" charset="0"/>
              </a:rPr>
              <a:t>point numbers, integers, </a:t>
            </a:r>
            <a:br>
              <a:rPr lang="en-US" sz="2000" b="0" dirty="0">
                <a:solidFill>
                  <a:srgbClr val="DE251B"/>
                </a:solidFill>
                <a:latin typeface="Arial" charset="0"/>
              </a:rPr>
            </a:br>
            <a:r>
              <a:rPr lang="en-US" sz="2000" b="0" dirty="0">
                <a:solidFill>
                  <a:srgbClr val="DE251B"/>
                </a:solidFill>
                <a:latin typeface="Arial" charset="0"/>
              </a:rPr>
              <a:t>                non decimal integers,  strings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1143000"/>
          </a:xfrm>
        </p:spPr>
        <p:txBody>
          <a:bodyPr/>
          <a:lstStyle/>
          <a:p>
            <a:pPr algn="l" eaLnBrk="1" hangingPunct="1"/>
            <a:r>
              <a:rPr lang="en-US" sz="3200" smtClean="0">
                <a:solidFill>
                  <a:schemeClr val="tx1"/>
                </a:solidFill>
              </a:rPr>
              <a:t>Example: Evolution of a gene family</a:t>
            </a:r>
          </a:p>
        </p:txBody>
      </p:sp>
      <p:sp>
        <p:nvSpPr>
          <p:cNvPr id="4099" name="Rectangle 3"/>
          <p:cNvSpPr>
            <a:spLocks noChangeArrowheads="1"/>
          </p:cNvSpPr>
          <p:nvPr/>
        </p:nvSpPr>
        <p:spPr bwMode="auto">
          <a:xfrm>
            <a:off x="762000" y="914400"/>
            <a:ext cx="7620000" cy="28956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1800" b="0" dirty="0"/>
              <a:t>When in the evolution of the interferon (or whatever you are interested in) gene family did gene duplications occur? </a:t>
            </a:r>
          </a:p>
          <a:p>
            <a:pPr marL="342900" indent="-342900">
              <a:spcBef>
                <a:spcPct val="20000"/>
              </a:spcBef>
              <a:buFontTx/>
              <a:buChar char="•"/>
            </a:pPr>
            <a:r>
              <a:rPr lang="en-US" sz="1800" b="0" dirty="0"/>
              <a:t>Which of the resulting subfamilies (if any) have acquired a new function?  </a:t>
            </a:r>
          </a:p>
          <a:p>
            <a:pPr marL="342900" indent="-342900">
              <a:spcBef>
                <a:spcPct val="20000"/>
              </a:spcBef>
              <a:buFontTx/>
              <a:buChar char="•"/>
            </a:pPr>
            <a:r>
              <a:rPr lang="en-US" sz="1800" b="0" dirty="0"/>
              <a:t>What is the phylogenetic distribution of this subfamily? (Would you expect members of this subfamily to be present in insects, fish, chicken, fungi, archaea?) </a:t>
            </a:r>
          </a:p>
          <a:p>
            <a:pPr marL="342900" indent="-342900">
              <a:spcBef>
                <a:spcPct val="20000"/>
              </a:spcBef>
              <a:buFontTx/>
              <a:buChar char="•"/>
            </a:pPr>
            <a:r>
              <a:rPr lang="en-US" sz="1800" b="0" dirty="0"/>
              <a:t>Can you detect episodes of positive </a:t>
            </a:r>
            <a:r>
              <a:rPr lang="en-US" sz="1800" b="0" dirty="0" smtClean="0"/>
              <a:t>selection or of relaxed purifying selection?  </a:t>
            </a:r>
            <a:endParaRPr lang="en-US" sz="1800" b="0" dirty="0"/>
          </a:p>
          <a:p>
            <a:pPr marL="342900" indent="-342900">
              <a:spcBef>
                <a:spcPct val="20000"/>
              </a:spcBef>
              <a:buFontTx/>
              <a:buChar char="•"/>
            </a:pPr>
            <a:r>
              <a:rPr lang="en-US" sz="1800" b="0" dirty="0"/>
              <a:t>Is there anything that would suggest gene conversion events?</a:t>
            </a:r>
          </a:p>
          <a:p>
            <a:pPr marL="342900" indent="-342900">
              <a:spcBef>
                <a:spcPct val="20000"/>
              </a:spcBef>
            </a:pPr>
            <a:endParaRPr lang="en-US" sz="1800" b="0" dirty="0"/>
          </a:p>
        </p:txBody>
      </p:sp>
      <p:sp>
        <p:nvSpPr>
          <p:cNvPr id="4100" name="Text Box 4"/>
          <p:cNvSpPr txBox="1">
            <a:spLocks noChangeArrowheads="1"/>
          </p:cNvSpPr>
          <p:nvPr/>
        </p:nvSpPr>
        <p:spPr bwMode="auto">
          <a:xfrm>
            <a:off x="762000" y="4038600"/>
            <a:ext cx="8169275" cy="2651125"/>
          </a:xfrm>
          <a:prstGeom prst="rect">
            <a:avLst/>
          </a:prstGeom>
          <a:noFill/>
          <a:ln w="9525">
            <a:noFill/>
            <a:miter lim="800000"/>
            <a:headEnd/>
            <a:tailEnd/>
          </a:ln>
        </p:spPr>
        <p:txBody>
          <a:bodyPr>
            <a:prstTxWarp prst="textNoShape">
              <a:avLst/>
            </a:prstTxWarp>
            <a:spAutoFit/>
          </a:bodyPr>
          <a:lstStyle/>
          <a:p>
            <a:pPr marL="227013" indent="-227013"/>
            <a:r>
              <a:rPr lang="en-US" b="0" dirty="0"/>
              <a:t>The “ to-do-list”  would include:</a:t>
            </a:r>
          </a:p>
          <a:p>
            <a:pPr marL="227013" indent="-227013">
              <a:buFontTx/>
              <a:buChar char="•"/>
            </a:pPr>
            <a:r>
              <a:rPr lang="en-US" b="0" dirty="0"/>
              <a:t> </a:t>
            </a:r>
            <a:r>
              <a:rPr lang="en-US" sz="2000" b="0" dirty="0"/>
              <a:t>gather data (note for some of the questions mentioned above you’ll need </a:t>
            </a:r>
            <a:r>
              <a:rPr lang="en-US" sz="2000" b="0" dirty="0" err="1"/>
              <a:t>aa</a:t>
            </a:r>
            <a:r>
              <a:rPr lang="en-US" sz="2000" b="0" dirty="0"/>
              <a:t> </a:t>
            </a:r>
            <a:r>
              <a:rPr lang="en-US" sz="2000" dirty="0"/>
              <a:t>and</a:t>
            </a:r>
            <a:r>
              <a:rPr lang="en-US" sz="2000" b="0" dirty="0"/>
              <a:t> nucleotide sequences),</a:t>
            </a:r>
          </a:p>
          <a:p>
            <a:pPr marL="227013" indent="-227013">
              <a:buFontTx/>
              <a:buChar char="•"/>
            </a:pPr>
            <a:r>
              <a:rPr lang="en-US" sz="2000" b="0" dirty="0"/>
              <a:t>align sequences</a:t>
            </a:r>
          </a:p>
          <a:p>
            <a:pPr marL="227013" indent="-227013">
              <a:buFontTx/>
              <a:buChar char="•"/>
            </a:pPr>
            <a:r>
              <a:rPr lang="en-US" sz="2000" b="0" dirty="0"/>
              <a:t>build phylogenies</a:t>
            </a:r>
          </a:p>
          <a:p>
            <a:pPr marL="227013" indent="-227013">
              <a:buFontTx/>
              <a:buChar char="•"/>
            </a:pPr>
            <a:r>
              <a:rPr lang="en-US" sz="2000" b="0" dirty="0"/>
              <a:t>analyze sequences </a:t>
            </a:r>
          </a:p>
          <a:p>
            <a:pPr marL="227013" indent="-227013">
              <a:buFontTx/>
              <a:buChar char="•"/>
            </a:pPr>
            <a:r>
              <a:rPr lang="en-US" sz="2000" b="0" dirty="0"/>
              <a:t>assess reliability of branches</a:t>
            </a:r>
          </a:p>
          <a:p>
            <a:pPr marL="227013" indent="-227013">
              <a:buFontTx/>
              <a:buChar char="•"/>
            </a:pPr>
            <a:r>
              <a:rPr lang="en-US" sz="2000" b="0" dirty="0"/>
              <a:t>INTERPRET WHAT YOU GOT!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81000" y="0"/>
            <a:ext cx="7772400" cy="1143000"/>
          </a:xfrm>
        </p:spPr>
        <p:txBody>
          <a:bodyPr/>
          <a:lstStyle/>
          <a:p>
            <a:pPr algn="l" eaLnBrk="1" hangingPunct="1"/>
            <a:r>
              <a:rPr lang="en-US" sz="2400">
                <a:latin typeface="Arial" charset="0"/>
              </a:rPr>
              <a:t>Scalar variable are placeholders that can be assigned a scalar value (either number or string). </a:t>
            </a:r>
            <a:br>
              <a:rPr lang="en-US" sz="2400">
                <a:latin typeface="Arial" charset="0"/>
              </a:rPr>
            </a:br>
            <a:r>
              <a:rPr lang="en-US" sz="2400">
                <a:latin typeface="Arial" charset="0"/>
              </a:rPr>
              <a:t>Scalar variables begin with $</a:t>
            </a:r>
            <a:endParaRPr lang="en-US">
              <a:latin typeface="Arial" charset="0"/>
            </a:endParaRPr>
          </a:p>
        </p:txBody>
      </p:sp>
      <p:sp>
        <p:nvSpPr>
          <p:cNvPr id="135171" name="Rectangle 3"/>
          <p:cNvSpPr>
            <a:spLocks noChangeArrowheads="1"/>
          </p:cNvSpPr>
          <p:nvPr/>
        </p:nvSpPr>
        <p:spPr bwMode="auto">
          <a:xfrm>
            <a:off x="381000" y="1143000"/>
            <a:ext cx="7256463" cy="581025"/>
          </a:xfrm>
          <a:prstGeom prst="rect">
            <a:avLst/>
          </a:prstGeom>
          <a:noFill/>
          <a:ln w="9525">
            <a:noFill/>
            <a:miter lim="800000"/>
            <a:headEnd/>
            <a:tailEnd/>
          </a:ln>
        </p:spPr>
        <p:txBody>
          <a:bodyPr wrap="none">
            <a:prstTxWarp prst="textNoShape">
              <a:avLst/>
            </a:prstTxWarp>
            <a:spAutoFit/>
          </a:bodyPr>
          <a:lstStyle/>
          <a:p>
            <a:r>
              <a:rPr lang="en-US" sz="1600" b="0">
                <a:solidFill>
                  <a:srgbClr val="000000"/>
                </a:solidFill>
                <a:latin typeface="Courier New" charset="0"/>
              </a:rPr>
              <a:t>$n=3; #assigns the numerical value 3 to the variable $n. </a:t>
            </a:r>
            <a:br>
              <a:rPr lang="en-US" sz="1600" b="0">
                <a:solidFill>
                  <a:srgbClr val="000000"/>
                </a:solidFill>
                <a:latin typeface="Courier New" charset="0"/>
              </a:rPr>
            </a:br>
            <a:r>
              <a:rPr lang="en-US" sz="1600" b="0">
                <a:solidFill>
                  <a:srgbClr val="000000"/>
                </a:solidFill>
                <a:latin typeface="Courier New" charset="0"/>
              </a:rPr>
              <a:t>#Variables are interpolated, for example if you print text</a:t>
            </a:r>
          </a:p>
        </p:txBody>
      </p:sp>
      <p:sp>
        <p:nvSpPr>
          <p:cNvPr id="135172" name="Rectangle 4"/>
          <p:cNvSpPr>
            <a:spLocks noChangeArrowheads="1"/>
          </p:cNvSpPr>
          <p:nvPr/>
        </p:nvSpPr>
        <p:spPr bwMode="auto">
          <a:xfrm>
            <a:off x="457200" y="1905000"/>
            <a:ext cx="7134225" cy="4248150"/>
          </a:xfrm>
          <a:prstGeom prst="rect">
            <a:avLst/>
          </a:prstGeom>
          <a:noFill/>
          <a:ln w="9525">
            <a:noFill/>
            <a:miter lim="800000"/>
            <a:headEnd/>
            <a:tailEnd/>
          </a:ln>
        </p:spPr>
        <p:txBody>
          <a:bodyPr wrap="none">
            <a:prstTxWarp prst="textNoShape">
              <a:avLst/>
            </a:prstTxWarp>
            <a:spAutoFit/>
          </a:bodyPr>
          <a:lstStyle/>
          <a:p>
            <a:r>
              <a:rPr lang="en-US" sz="1600" b="0" dirty="0">
                <a:solidFill>
                  <a:srgbClr val="000000"/>
                </a:solidFill>
                <a:latin typeface="Courier New" charset="0"/>
              </a:rPr>
              <a:t>$b = 4 + ($a = 3); # assign 3 to $a, then add 4 to that</a:t>
            </a:r>
          </a:p>
          <a:p>
            <a:r>
              <a:rPr lang="en-US" sz="1600" b="0" dirty="0">
                <a:solidFill>
                  <a:srgbClr val="000000"/>
                </a:solidFill>
                <a:latin typeface="Courier New" charset="0"/>
              </a:rPr>
              <a:t># resulting in $b getting 7</a:t>
            </a:r>
          </a:p>
          <a:p>
            <a:r>
              <a:rPr lang="en-US" sz="1600" b="0" dirty="0">
                <a:solidFill>
                  <a:srgbClr val="000000"/>
                </a:solidFill>
                <a:latin typeface="Courier New" charset="0"/>
              </a:rPr>
              <a:t>$d = ($c = 5); # copy 5 into $c, and then also into $d</a:t>
            </a:r>
          </a:p>
          <a:p>
            <a:r>
              <a:rPr lang="en-US" sz="1600" b="0" dirty="0">
                <a:solidFill>
                  <a:srgbClr val="000000"/>
                </a:solidFill>
                <a:latin typeface="Courier New" charset="0"/>
              </a:rPr>
              <a:t>$d = $c = 5; # the same thing without parentheses</a:t>
            </a:r>
          </a:p>
          <a:p>
            <a:endParaRPr lang="en-US" sz="1600" b="0" dirty="0">
              <a:solidFill>
                <a:srgbClr val="000000"/>
              </a:solidFill>
              <a:latin typeface="Courier New" charset="0"/>
            </a:endParaRPr>
          </a:p>
          <a:p>
            <a:r>
              <a:rPr lang="en-US" sz="1600" b="0" dirty="0">
                <a:solidFill>
                  <a:srgbClr val="000000"/>
                </a:solidFill>
                <a:latin typeface="Courier New" charset="0"/>
              </a:rPr>
              <a:t>$a = $a + 5; # without the binary assignment operator</a:t>
            </a:r>
          </a:p>
          <a:p>
            <a:r>
              <a:rPr lang="en-US" sz="1600" b="0" dirty="0">
                <a:solidFill>
                  <a:srgbClr val="000000"/>
                </a:solidFill>
                <a:latin typeface="Courier New" charset="0"/>
              </a:rPr>
              <a:t>$a += 5; # with the binary assignment operator</a:t>
            </a:r>
          </a:p>
          <a:p>
            <a:endParaRPr lang="en-US" sz="1600" b="0" dirty="0">
              <a:solidFill>
                <a:srgbClr val="000000"/>
              </a:solidFill>
              <a:latin typeface="Courier New" charset="0"/>
            </a:endParaRPr>
          </a:p>
          <a:p>
            <a:r>
              <a:rPr lang="en-US" sz="1600" b="0" dirty="0">
                <a:solidFill>
                  <a:srgbClr val="000000"/>
                </a:solidFill>
                <a:latin typeface="Courier New" charset="0"/>
              </a:rPr>
              <a:t>$</a:t>
            </a:r>
            <a:r>
              <a:rPr lang="en-US" sz="1600" b="0" dirty="0" err="1">
                <a:solidFill>
                  <a:srgbClr val="000000"/>
                </a:solidFill>
                <a:latin typeface="Courier New" charset="0"/>
              </a:rPr>
              <a:t>str</a:t>
            </a:r>
            <a:r>
              <a:rPr lang="en-US" sz="1600" b="0" dirty="0">
                <a:solidFill>
                  <a:srgbClr val="000000"/>
                </a:solidFill>
                <a:latin typeface="Courier New" charset="0"/>
              </a:rPr>
              <a:t> = $</a:t>
            </a:r>
            <a:r>
              <a:rPr lang="en-US" sz="1600" b="0" dirty="0" err="1">
                <a:solidFill>
                  <a:srgbClr val="000000"/>
                </a:solidFill>
                <a:latin typeface="Courier New" charset="0"/>
              </a:rPr>
              <a:t>str</a:t>
            </a:r>
            <a:r>
              <a:rPr lang="en-US" sz="1600" b="0" dirty="0">
                <a:solidFill>
                  <a:srgbClr val="000000"/>
                </a:solidFill>
                <a:latin typeface="Courier New" charset="0"/>
              </a:rPr>
              <a:t> . " "; # append a space to $</a:t>
            </a:r>
            <a:r>
              <a:rPr lang="en-US" sz="1600" b="0" dirty="0" err="1">
                <a:solidFill>
                  <a:srgbClr val="000000"/>
                </a:solidFill>
                <a:latin typeface="Courier New" charset="0"/>
              </a:rPr>
              <a:t>str</a:t>
            </a:r>
            <a:endParaRPr lang="en-US" sz="1600" b="0" dirty="0">
              <a:solidFill>
                <a:srgbClr val="000000"/>
              </a:solidFill>
              <a:latin typeface="Courier New" charset="0"/>
            </a:endParaRPr>
          </a:p>
          <a:p>
            <a:r>
              <a:rPr lang="en-US" sz="1600" b="0" dirty="0">
                <a:solidFill>
                  <a:srgbClr val="000000"/>
                </a:solidFill>
                <a:latin typeface="Courier New" charset="0"/>
              </a:rPr>
              <a:t>$</a:t>
            </a:r>
            <a:r>
              <a:rPr lang="en-US" sz="1600" b="0" dirty="0" err="1">
                <a:solidFill>
                  <a:srgbClr val="000000"/>
                </a:solidFill>
                <a:latin typeface="Courier New" charset="0"/>
              </a:rPr>
              <a:t>str</a:t>
            </a:r>
            <a:r>
              <a:rPr lang="en-US" sz="1600" b="0" dirty="0">
                <a:solidFill>
                  <a:srgbClr val="000000"/>
                </a:solidFill>
                <a:latin typeface="Courier New" charset="0"/>
              </a:rPr>
              <a:t> .= " "; # same thing with assignment operator</a:t>
            </a:r>
          </a:p>
          <a:p>
            <a:endParaRPr lang="en-US" sz="1600" b="0" dirty="0">
              <a:solidFill>
                <a:srgbClr val="000000"/>
              </a:solidFill>
              <a:latin typeface="Courier New" charset="0"/>
            </a:endParaRPr>
          </a:p>
          <a:p>
            <a:r>
              <a:rPr lang="en-US" sz="1600" b="0" dirty="0">
                <a:solidFill>
                  <a:srgbClr val="000000"/>
                </a:solidFill>
                <a:latin typeface="Courier New" charset="0"/>
              </a:rPr>
              <a:t>"hello" . "world" # same as "</a:t>
            </a:r>
            <a:r>
              <a:rPr lang="en-US" sz="1600" b="0" dirty="0" err="1">
                <a:solidFill>
                  <a:srgbClr val="000000"/>
                </a:solidFill>
                <a:latin typeface="Courier New" charset="0"/>
              </a:rPr>
              <a:t>helloworld</a:t>
            </a:r>
            <a:r>
              <a:rPr lang="en-US" sz="1600" b="0" dirty="0">
                <a:solidFill>
                  <a:srgbClr val="000000"/>
                </a:solidFill>
                <a:latin typeface="Courier New" charset="0"/>
              </a:rPr>
              <a:t>"</a:t>
            </a:r>
          </a:p>
          <a:p>
            <a:r>
              <a:rPr lang="en-US" sz="1600" b="0" dirty="0">
                <a:solidFill>
                  <a:srgbClr val="000000"/>
                </a:solidFill>
                <a:latin typeface="Courier New" charset="0"/>
              </a:rPr>
              <a:t>'hello world' . "\n" # same as "hello world\n"</a:t>
            </a:r>
          </a:p>
          <a:p>
            <a:r>
              <a:rPr lang="en-US" sz="1600" b="0" dirty="0">
                <a:solidFill>
                  <a:srgbClr val="000000"/>
                </a:solidFill>
                <a:latin typeface="Courier New" charset="0"/>
              </a:rPr>
              <a:t>"</a:t>
            </a:r>
            <a:r>
              <a:rPr lang="en-US" sz="1600" b="0" dirty="0" err="1">
                <a:solidFill>
                  <a:srgbClr val="000000"/>
                </a:solidFill>
                <a:latin typeface="Courier New" charset="0"/>
              </a:rPr>
              <a:t>fred</a:t>
            </a:r>
            <a:r>
              <a:rPr lang="en-US" sz="1600" b="0" dirty="0">
                <a:solidFill>
                  <a:srgbClr val="000000"/>
                </a:solidFill>
                <a:latin typeface="Courier New" charset="0"/>
              </a:rPr>
              <a:t>" . " " . "barney" # same as "</a:t>
            </a:r>
            <a:r>
              <a:rPr lang="en-US" sz="1600" b="0" dirty="0" err="1">
                <a:solidFill>
                  <a:srgbClr val="000000"/>
                </a:solidFill>
                <a:latin typeface="Courier New" charset="0"/>
              </a:rPr>
              <a:t>fred</a:t>
            </a:r>
            <a:r>
              <a:rPr lang="en-US" sz="1600" b="0" dirty="0">
                <a:solidFill>
                  <a:srgbClr val="000000"/>
                </a:solidFill>
                <a:latin typeface="Courier New" charset="0"/>
              </a:rPr>
              <a:t> barney"</a:t>
            </a:r>
          </a:p>
          <a:p>
            <a:r>
              <a:rPr lang="en-US" sz="1600" b="0" dirty="0">
                <a:solidFill>
                  <a:srgbClr val="000000"/>
                </a:solidFill>
                <a:latin typeface="Courier New" charset="0"/>
              </a:rPr>
              <a:t>"</a:t>
            </a:r>
            <a:r>
              <a:rPr lang="en-US" sz="1600" b="0" dirty="0" err="1">
                <a:solidFill>
                  <a:srgbClr val="000000"/>
                </a:solidFill>
                <a:latin typeface="Courier New" charset="0"/>
              </a:rPr>
              <a:t>fred</a:t>
            </a:r>
            <a:r>
              <a:rPr lang="en-US" sz="1600" b="0" dirty="0">
                <a:solidFill>
                  <a:srgbClr val="000000"/>
                </a:solidFill>
                <a:latin typeface="Courier New" charset="0"/>
              </a:rPr>
              <a:t>" x 3 # is "</a:t>
            </a:r>
            <a:r>
              <a:rPr lang="en-US" sz="1600" b="0" dirty="0" err="1">
                <a:solidFill>
                  <a:srgbClr val="000000"/>
                </a:solidFill>
                <a:latin typeface="Courier New" charset="0"/>
              </a:rPr>
              <a:t>fredfredfred</a:t>
            </a:r>
            <a:r>
              <a:rPr lang="en-US" sz="1600" b="0" dirty="0">
                <a:solidFill>
                  <a:srgbClr val="000000"/>
                </a:solidFill>
                <a:latin typeface="Courier New" charset="0"/>
              </a:rPr>
              <a:t>"</a:t>
            </a:r>
          </a:p>
          <a:p>
            <a:r>
              <a:rPr lang="en-US" sz="1600" b="0" dirty="0">
                <a:solidFill>
                  <a:srgbClr val="000000"/>
                </a:solidFill>
                <a:latin typeface="Courier New" charset="0"/>
              </a:rPr>
              <a:t>"barney" x (4+1) # is "barney" x 5, or # "</a:t>
            </a:r>
            <a:r>
              <a:rPr lang="en-US" sz="1600" b="0" dirty="0" err="1">
                <a:solidFill>
                  <a:srgbClr val="000000"/>
                </a:solidFill>
                <a:latin typeface="Courier New" charset="0"/>
              </a:rPr>
              <a:t>barneybarney</a:t>
            </a:r>
            <a:r>
              <a:rPr lang="en-US" sz="1600" b="0" dirty="0">
                <a:solidFill>
                  <a:srgbClr val="000000"/>
                </a:solidFill>
                <a:latin typeface="Courier New" charset="0"/>
              </a:rPr>
              <a:t>……"</a:t>
            </a:r>
          </a:p>
          <a:p>
            <a:r>
              <a:rPr lang="en-US" sz="1600" b="0" dirty="0">
                <a:solidFill>
                  <a:srgbClr val="000000"/>
                </a:solidFill>
                <a:latin typeface="Courier New" charset="0"/>
              </a:rPr>
              <a:t>(3+2) x 4 # is 5 x 4, or really "5" x 4, which is ”5555”</a:t>
            </a:r>
          </a:p>
        </p:txBody>
      </p:sp>
      <p:sp>
        <p:nvSpPr>
          <p:cNvPr id="135173" name="Rectangle 5"/>
          <p:cNvSpPr>
            <a:spLocks noChangeArrowheads="1"/>
          </p:cNvSpPr>
          <p:nvPr/>
        </p:nvSpPr>
        <p:spPr bwMode="auto">
          <a:xfrm>
            <a:off x="533400" y="6324600"/>
            <a:ext cx="5110163" cy="336550"/>
          </a:xfrm>
          <a:prstGeom prst="rect">
            <a:avLst/>
          </a:prstGeom>
          <a:noFill/>
          <a:ln w="9525">
            <a:noFill/>
            <a:miter lim="800000"/>
            <a:headEnd/>
            <a:tailEnd/>
          </a:ln>
        </p:spPr>
        <p:txBody>
          <a:bodyPr wrap="none">
            <a:prstTxWarp prst="textNoShape">
              <a:avLst/>
            </a:prstTxWarp>
            <a:spAutoFit/>
          </a:bodyPr>
          <a:lstStyle/>
          <a:p>
            <a:r>
              <a:rPr lang="en-US" sz="1600" b="0" dirty="0">
                <a:solidFill>
                  <a:srgbClr val="000000"/>
                </a:solidFill>
              </a:rPr>
              <a:t>Note: these are not mathematical equations but assignments!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28600" y="152400"/>
            <a:ext cx="7772400" cy="1143000"/>
          </a:xfrm>
        </p:spPr>
        <p:txBody>
          <a:bodyPr/>
          <a:lstStyle/>
          <a:p>
            <a:pPr algn="l" eaLnBrk="1" hangingPunct="1"/>
            <a:r>
              <a:rPr lang="en-US" sz="2800">
                <a:latin typeface="Arial" charset="0"/>
              </a:rPr>
              <a:t>Numbers can be manipulated </a:t>
            </a:r>
            <a:br>
              <a:rPr lang="en-US" sz="2800">
                <a:latin typeface="Arial" charset="0"/>
              </a:rPr>
            </a:br>
            <a:r>
              <a:rPr lang="en-US" sz="2800">
                <a:latin typeface="Arial" charset="0"/>
              </a:rPr>
              <a:t>using the typical symbols:</a:t>
            </a:r>
            <a:endParaRPr lang="en-US">
              <a:latin typeface="Arial" charset="0"/>
            </a:endParaRPr>
          </a:p>
        </p:txBody>
      </p:sp>
      <p:sp>
        <p:nvSpPr>
          <p:cNvPr id="137219" name="Rectangle 3"/>
          <p:cNvSpPr>
            <a:spLocks noChangeArrowheads="1"/>
          </p:cNvSpPr>
          <p:nvPr/>
        </p:nvSpPr>
        <p:spPr bwMode="auto">
          <a:xfrm>
            <a:off x="333375" y="1765300"/>
            <a:ext cx="8475663" cy="1803400"/>
          </a:xfrm>
          <a:prstGeom prst="rect">
            <a:avLst/>
          </a:prstGeom>
          <a:noFill/>
          <a:ln w="9525">
            <a:noFill/>
            <a:miter lim="800000"/>
            <a:headEnd/>
            <a:tailEnd/>
          </a:ln>
        </p:spPr>
        <p:txBody>
          <a:bodyPr wrap="none">
            <a:prstTxWarp prst="textNoShape">
              <a:avLst/>
            </a:prstTxWarp>
            <a:spAutoFit/>
          </a:bodyPr>
          <a:lstStyle/>
          <a:p>
            <a:r>
              <a:rPr lang="en-US" sz="1600" b="0">
                <a:solidFill>
                  <a:srgbClr val="000000"/>
                </a:solidFill>
                <a:latin typeface="Courier New" charset="0"/>
              </a:rPr>
              <a:t>2 + 3 # 2 plus 3, or 5</a:t>
            </a:r>
          </a:p>
          <a:p>
            <a:r>
              <a:rPr lang="en-US" sz="1600" b="0">
                <a:solidFill>
                  <a:srgbClr val="000000"/>
                </a:solidFill>
                <a:latin typeface="Courier New" charset="0"/>
              </a:rPr>
              <a:t>5.1 - 2.4 # 5.1 minus 2.4, or approximately 2.7;</a:t>
            </a:r>
          </a:p>
          <a:p>
            <a:r>
              <a:rPr lang="en-US" sz="1600" b="0">
                <a:solidFill>
                  <a:srgbClr val="000000"/>
                </a:solidFill>
                <a:latin typeface="Courier New" charset="0"/>
              </a:rPr>
              <a:t>3 * 12 # 3 times 12 = 36;</a:t>
            </a:r>
          </a:p>
          <a:p>
            <a:r>
              <a:rPr lang="en-US" sz="1600" b="0">
                <a:solidFill>
                  <a:srgbClr val="000000"/>
                </a:solidFill>
                <a:latin typeface="Courier New" charset="0"/>
              </a:rPr>
              <a:t>2**3 # 2 taken to the third power = 2*2*2 = 8 </a:t>
            </a:r>
          </a:p>
          <a:p>
            <a:r>
              <a:rPr lang="en-US" sz="1600" b="0">
                <a:solidFill>
                  <a:srgbClr val="000000"/>
                </a:solidFill>
                <a:latin typeface="Courier New" charset="0"/>
              </a:rPr>
              <a:t>14 / 2 # 14 divided by 2, or 7;</a:t>
            </a:r>
          </a:p>
          <a:p>
            <a:r>
              <a:rPr lang="en-US" sz="1600" b="0">
                <a:solidFill>
                  <a:srgbClr val="000000"/>
                </a:solidFill>
                <a:latin typeface="Courier New" charset="0"/>
              </a:rPr>
              <a:t>10.2 / 0.3 # 10.2 divided by 0.3, or approximately 34;</a:t>
            </a:r>
          </a:p>
          <a:p>
            <a:r>
              <a:rPr lang="en-US" sz="1600" b="0">
                <a:solidFill>
                  <a:srgbClr val="000000"/>
                </a:solidFill>
                <a:latin typeface="Courier New" charset="0"/>
              </a:rPr>
              <a:t>10 / 3 # always floating point divide, so approximately 3.3333333...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gn="l" eaLnBrk="1" hangingPunct="1"/>
            <a:r>
              <a:rPr lang="en-US" sz="2400">
                <a:latin typeface="Arial" charset="0"/>
              </a:rPr>
              <a:t>Special characters:</a:t>
            </a:r>
            <a:endParaRPr lang="en-US">
              <a:latin typeface="Arial" charset="0"/>
            </a:endParaRPr>
          </a:p>
        </p:txBody>
      </p:sp>
      <p:sp>
        <p:nvSpPr>
          <p:cNvPr id="139267" name="Rectangle 3"/>
          <p:cNvSpPr>
            <a:spLocks noChangeArrowheads="1"/>
          </p:cNvSpPr>
          <p:nvPr/>
        </p:nvSpPr>
        <p:spPr bwMode="auto">
          <a:xfrm>
            <a:off x="2514600" y="1965325"/>
            <a:ext cx="1860550" cy="701675"/>
          </a:xfrm>
          <a:prstGeom prst="rect">
            <a:avLst/>
          </a:prstGeom>
          <a:noFill/>
          <a:ln w="9525">
            <a:noFill/>
            <a:miter lim="800000"/>
            <a:headEnd/>
            <a:tailEnd/>
          </a:ln>
        </p:spPr>
        <p:txBody>
          <a:bodyPr wrap="none">
            <a:prstTxWarp prst="textNoShape">
              <a:avLst/>
            </a:prstTxWarp>
            <a:spAutoFit/>
          </a:bodyPr>
          <a:lstStyle/>
          <a:p>
            <a:r>
              <a:rPr lang="en-US" sz="2000" b="0">
                <a:solidFill>
                  <a:srgbClr val="000000"/>
                </a:solidFill>
                <a:latin typeface="Courier New" charset="0"/>
              </a:rPr>
              <a:t>\n #newline</a:t>
            </a:r>
          </a:p>
          <a:p>
            <a:r>
              <a:rPr lang="en-US" sz="2000" b="0">
                <a:solidFill>
                  <a:srgbClr val="000000"/>
                </a:solidFill>
                <a:latin typeface="Courier New" charset="0"/>
              </a:rPr>
              <a:t>\t #tab</a:t>
            </a:r>
            <a:r>
              <a:rPr lang="en-US" sz="1600" b="0">
                <a:solidFill>
                  <a:srgbClr val="000000"/>
                </a:solidFill>
                <a:latin typeface="Courier New"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304800"/>
            <a:ext cx="8305800" cy="1143000"/>
          </a:xfrm>
        </p:spPr>
        <p:txBody>
          <a:bodyPr/>
          <a:lstStyle/>
          <a:p>
            <a:pPr eaLnBrk="1" hangingPunct="1"/>
            <a:r>
              <a:rPr lang="en-US" sz="2400">
                <a:solidFill>
                  <a:srgbClr val="000000"/>
                </a:solidFill>
              </a:rPr>
              <a:t>Double quoted strings are interpolated by the Perl interpreter:</a:t>
            </a:r>
            <a:endParaRPr lang="en-US" sz="1600">
              <a:solidFill>
                <a:srgbClr val="000000"/>
              </a:solidFill>
            </a:endParaRPr>
          </a:p>
        </p:txBody>
      </p:sp>
      <p:sp>
        <p:nvSpPr>
          <p:cNvPr id="141315" name="Rectangle 3"/>
          <p:cNvSpPr>
            <a:spLocks noChangeArrowheads="1"/>
          </p:cNvSpPr>
          <p:nvPr/>
        </p:nvSpPr>
        <p:spPr bwMode="auto">
          <a:xfrm>
            <a:off x="295275" y="1262063"/>
            <a:ext cx="6280150" cy="1138237"/>
          </a:xfrm>
          <a:prstGeom prst="rect">
            <a:avLst/>
          </a:prstGeom>
          <a:noFill/>
          <a:ln w="9525">
            <a:noFill/>
            <a:miter lim="800000"/>
            <a:headEnd/>
            <a:tailEnd/>
          </a:ln>
        </p:spPr>
        <p:txBody>
          <a:bodyPr wrap="none">
            <a:prstTxWarp prst="textNoShape">
              <a:avLst/>
            </a:prstTxWarp>
            <a:spAutoFit/>
          </a:bodyPr>
          <a:lstStyle/>
          <a:p>
            <a:endParaRPr lang="en-US" sz="1600" b="0">
              <a:solidFill>
                <a:srgbClr val="000000"/>
              </a:solidFill>
            </a:endParaRPr>
          </a:p>
          <a:p>
            <a:endParaRPr lang="en-US" sz="1600" b="0">
              <a:solidFill>
                <a:srgbClr val="000000"/>
              </a:solidFill>
            </a:endParaRPr>
          </a:p>
          <a:p>
            <a:r>
              <a:rPr lang="en-US" sz="1800" b="0">
                <a:solidFill>
                  <a:srgbClr val="000000"/>
                </a:solidFill>
                <a:latin typeface="Courier New" charset="0"/>
              </a:rPr>
              <a:t>"hello world\n" # hello world, and a newline</a:t>
            </a:r>
          </a:p>
          <a:p>
            <a:r>
              <a:rPr lang="en-US" sz="1800" b="0">
                <a:solidFill>
                  <a:srgbClr val="000000"/>
                </a:solidFill>
                <a:latin typeface="Courier New" charset="0"/>
              </a:rPr>
              <a:t>"coke\tsprite" # a coke, a tab, and a sprite</a:t>
            </a:r>
            <a:endParaRPr lang="en-US" sz="1600" b="0">
              <a:solidFill>
                <a:srgbClr val="000000"/>
              </a:solidFill>
            </a:endParaRPr>
          </a:p>
        </p:txBody>
      </p:sp>
      <p:sp>
        <p:nvSpPr>
          <p:cNvPr id="141316" name="Rectangle 4"/>
          <p:cNvSpPr>
            <a:spLocks noChangeArrowheads="1"/>
          </p:cNvSpPr>
          <p:nvPr/>
        </p:nvSpPr>
        <p:spPr bwMode="auto">
          <a:xfrm>
            <a:off x="152400" y="3200400"/>
            <a:ext cx="8305800" cy="641350"/>
          </a:xfrm>
          <a:prstGeom prst="rect">
            <a:avLst/>
          </a:prstGeom>
          <a:noFill/>
          <a:ln w="9525">
            <a:noFill/>
            <a:miter lim="800000"/>
            <a:headEnd/>
            <a:tailEnd/>
          </a:ln>
        </p:spPr>
        <p:txBody>
          <a:bodyPr>
            <a:prstTxWarp prst="textNoShape">
              <a:avLst/>
            </a:prstTxWarp>
            <a:spAutoFit/>
          </a:bodyPr>
          <a:lstStyle/>
          <a:p>
            <a:r>
              <a:rPr lang="en-US" sz="1800" b="0">
                <a:solidFill>
                  <a:srgbClr val="000000"/>
                </a:solidFill>
              </a:rPr>
              <a:t>The backslash can precede many different characters to mean different things (typically called a backslash escape).</a:t>
            </a:r>
            <a:endParaRPr lang="en-US" sz="1600" b="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81000" y="304800"/>
            <a:ext cx="7772400" cy="1143000"/>
          </a:xfrm>
        </p:spPr>
        <p:txBody>
          <a:bodyPr/>
          <a:lstStyle/>
          <a:p>
            <a:pPr eaLnBrk="1" hangingPunct="1"/>
            <a:r>
              <a:rPr lang="en-US" sz="3200">
                <a:latin typeface="Arial" charset="0"/>
              </a:rPr>
              <a:t>Variable interpolation - single quoted strings are not interpolated:</a:t>
            </a:r>
            <a:endParaRPr lang="en-US">
              <a:latin typeface="Arial" charset="0"/>
            </a:endParaRPr>
          </a:p>
        </p:txBody>
      </p:sp>
      <p:sp>
        <p:nvSpPr>
          <p:cNvPr id="143363" name="Rectangle 3"/>
          <p:cNvSpPr>
            <a:spLocks noChangeArrowheads="1"/>
          </p:cNvSpPr>
          <p:nvPr/>
        </p:nvSpPr>
        <p:spPr bwMode="auto">
          <a:xfrm>
            <a:off x="457200" y="1960563"/>
            <a:ext cx="8140700" cy="2014537"/>
          </a:xfrm>
          <a:prstGeom prst="rect">
            <a:avLst/>
          </a:prstGeom>
          <a:noFill/>
          <a:ln w="9525">
            <a:noFill/>
            <a:miter lim="800000"/>
            <a:headEnd/>
            <a:tailEnd/>
          </a:ln>
        </p:spPr>
        <p:txBody>
          <a:bodyPr wrap="none">
            <a:prstTxWarp prst="textNoShape">
              <a:avLst/>
            </a:prstTxWarp>
            <a:spAutoFit/>
          </a:bodyPr>
          <a:lstStyle/>
          <a:p>
            <a:r>
              <a:rPr lang="en-US" sz="1800" b="0">
                <a:solidFill>
                  <a:srgbClr val="000000"/>
                </a:solidFill>
                <a:latin typeface="Courier New" charset="0"/>
              </a:rPr>
              <a:t>'hello' # five characters: h, e, l, l, o</a:t>
            </a:r>
          </a:p>
          <a:p>
            <a:r>
              <a:rPr lang="en-US" sz="1800" b="0">
                <a:solidFill>
                  <a:srgbClr val="000000"/>
                </a:solidFill>
                <a:latin typeface="Courier New" charset="0"/>
              </a:rPr>
              <a:t>'don\'t' # five characters: d, o, n, single-quote, t</a:t>
            </a:r>
          </a:p>
          <a:p>
            <a:r>
              <a:rPr lang="en-US" sz="1800" b="0">
                <a:solidFill>
                  <a:srgbClr val="000000"/>
                </a:solidFill>
                <a:latin typeface="Courier New" charset="0"/>
              </a:rPr>
              <a:t>'' # the null string (no characters)</a:t>
            </a:r>
          </a:p>
          <a:p>
            <a:r>
              <a:rPr lang="en-US" sz="1800" b="0">
                <a:solidFill>
                  <a:srgbClr val="000000"/>
                </a:solidFill>
                <a:latin typeface="Courier New" charset="0"/>
              </a:rPr>
              <a:t>'silly\\me' # silly, followed by backslash, followed by me</a:t>
            </a:r>
          </a:p>
          <a:p>
            <a:r>
              <a:rPr lang="en-US" sz="1800" b="0">
                <a:solidFill>
                  <a:srgbClr val="000000"/>
                </a:solidFill>
                <a:latin typeface="Courier New" charset="0"/>
              </a:rPr>
              <a:t>'hello\n' # hello followed by backslash followed by n</a:t>
            </a:r>
          </a:p>
          <a:p>
            <a:r>
              <a:rPr lang="en-US" sz="1800" b="0">
                <a:solidFill>
                  <a:srgbClr val="000000"/>
                </a:solidFill>
                <a:latin typeface="Courier New" charset="0"/>
              </a:rPr>
              <a:t>'hello</a:t>
            </a:r>
          </a:p>
          <a:p>
            <a:r>
              <a:rPr lang="en-US" sz="1800" b="0">
                <a:solidFill>
                  <a:srgbClr val="000000"/>
                </a:solidFill>
                <a:latin typeface="Courier New" charset="0"/>
              </a:rPr>
              <a:t>there' # hello, newline, there (11 characters total)</a:t>
            </a:r>
            <a:endParaRPr lang="en-US" sz="1600" b="0">
              <a:solidFill>
                <a:srgbClr val="000000"/>
              </a:solidFill>
              <a:latin typeface="Courier New"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title" idx="4294967295"/>
          </p:nvPr>
        </p:nvSpPr>
        <p:spPr>
          <a:xfrm>
            <a:off x="457200" y="457200"/>
            <a:ext cx="7772400" cy="1143000"/>
          </a:xfrm>
        </p:spPr>
        <p:txBody>
          <a:bodyPr/>
          <a:lstStyle/>
          <a:p>
            <a:pPr algn="l" eaLnBrk="1" hangingPunct="1"/>
            <a:r>
              <a:rPr lang="en-US"/>
              <a:t>Assignments for next week:  </a:t>
            </a:r>
            <a:br>
              <a:rPr lang="en-US"/>
            </a:br>
            <a:endParaRPr lang="en-US"/>
          </a:p>
        </p:txBody>
      </p:sp>
      <p:sp>
        <p:nvSpPr>
          <p:cNvPr id="145411" name="Rectangle 4"/>
          <p:cNvSpPr>
            <a:spLocks noChangeArrowheads="1"/>
          </p:cNvSpPr>
          <p:nvPr/>
        </p:nvSpPr>
        <p:spPr bwMode="auto">
          <a:xfrm>
            <a:off x="533400" y="1447800"/>
            <a:ext cx="7235825" cy="1800225"/>
          </a:xfrm>
          <a:prstGeom prst="rect">
            <a:avLst/>
          </a:prstGeom>
          <a:noFill/>
          <a:ln w="9525">
            <a:noFill/>
            <a:miter lim="800000"/>
            <a:headEnd/>
            <a:tailEnd/>
          </a:ln>
        </p:spPr>
        <p:txBody>
          <a:bodyPr>
            <a:prstTxWarp prst="textNoShape">
              <a:avLst/>
            </a:prstTxWarp>
            <a:spAutoFit/>
          </a:bodyPr>
          <a:lstStyle/>
          <a:p>
            <a:r>
              <a:rPr lang="en-US" sz="2800" b="0">
                <a:solidFill>
                  <a:schemeClr val="tx2"/>
                </a:solidFill>
              </a:rPr>
              <a:t>Think about a topic for your student project!</a:t>
            </a:r>
          </a:p>
          <a:p>
            <a:r>
              <a:rPr lang="en-US" sz="2800" b="0"/>
              <a:t>Please</a:t>
            </a:r>
            <a:r>
              <a:rPr lang="en-US" sz="2800" b="0">
                <a:solidFill>
                  <a:schemeClr val="tx2"/>
                </a:solidFill>
              </a:rPr>
              <a:t>, don’t hesitate to send me an email in case you </a:t>
            </a:r>
            <a:r>
              <a:rPr lang="en-US" sz="2800" b="0"/>
              <a:t>have</a:t>
            </a:r>
            <a:r>
              <a:rPr lang="en-US" sz="2800" b="0">
                <a:solidFill>
                  <a:schemeClr val="tx2"/>
                </a:solidFill>
              </a:rPr>
              <a:t> a question. </a:t>
            </a:r>
          </a:p>
          <a:p>
            <a:endParaRPr lang="en-US" sz="2800" b="0"/>
          </a:p>
        </p:txBody>
      </p:sp>
      <p:sp>
        <p:nvSpPr>
          <p:cNvPr id="7173" name="Text Box 5"/>
          <p:cNvSpPr txBox="1">
            <a:spLocks noChangeArrowheads="1"/>
          </p:cNvSpPr>
          <p:nvPr/>
        </p:nvSpPr>
        <p:spPr bwMode="auto">
          <a:xfrm>
            <a:off x="533400" y="2971800"/>
            <a:ext cx="7407275" cy="1373188"/>
          </a:xfrm>
          <a:prstGeom prst="rect">
            <a:avLst/>
          </a:prstGeom>
          <a:noFill/>
          <a:ln w="9525">
            <a:noFill/>
            <a:miter lim="800000"/>
            <a:headEnd/>
            <a:tailEnd/>
          </a:ln>
        </p:spPr>
        <p:txBody>
          <a:bodyPr>
            <a:prstTxWarp prst="textNoShape">
              <a:avLst/>
            </a:prstTxWarp>
            <a:spAutoFit/>
          </a:bodyPr>
          <a:lstStyle/>
          <a:p>
            <a:r>
              <a:rPr lang="en-US" sz="2800" b="0" dirty="0"/>
              <a:t>Let me know what you are interested in (email).  </a:t>
            </a:r>
            <a:br>
              <a:rPr lang="en-US" sz="2800" b="0" dirty="0"/>
            </a:br>
            <a:r>
              <a:rPr lang="en-US" sz="2800" b="0" dirty="0"/>
              <a:t>What we will do in this course will in part depend on your interests.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33400" y="152400"/>
            <a:ext cx="7772400" cy="533400"/>
          </a:xfrm>
        </p:spPr>
        <p:txBody>
          <a:bodyPr/>
          <a:lstStyle/>
          <a:p>
            <a:pPr algn="l" eaLnBrk="1" hangingPunct="1"/>
            <a:r>
              <a:rPr lang="en-US" sz="2400"/>
              <a:t>Assignment for next Monday</a:t>
            </a:r>
            <a:endParaRPr lang="en-US"/>
          </a:p>
        </p:txBody>
      </p:sp>
      <p:sp>
        <p:nvSpPr>
          <p:cNvPr id="147459" name="Text Box 3"/>
          <p:cNvSpPr txBox="1">
            <a:spLocks noChangeArrowheads="1"/>
          </p:cNvSpPr>
          <p:nvPr/>
        </p:nvSpPr>
        <p:spPr bwMode="auto">
          <a:xfrm>
            <a:off x="685800" y="12192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47460" name="Text Box 4"/>
          <p:cNvSpPr txBox="1">
            <a:spLocks noChangeArrowheads="1"/>
          </p:cNvSpPr>
          <p:nvPr/>
        </p:nvSpPr>
        <p:spPr bwMode="auto">
          <a:xfrm>
            <a:off x="304800" y="609600"/>
            <a:ext cx="8686800" cy="6001644"/>
          </a:xfrm>
          <a:prstGeom prst="rect">
            <a:avLst/>
          </a:prstGeom>
          <a:noFill/>
          <a:ln w="9525">
            <a:noFill/>
            <a:miter lim="800000"/>
            <a:headEnd/>
            <a:tailEnd/>
          </a:ln>
        </p:spPr>
        <p:txBody>
          <a:bodyPr>
            <a:prstTxWarp prst="textNoShape">
              <a:avLst/>
            </a:prstTxWarp>
            <a:spAutoFit/>
          </a:bodyPr>
          <a:lstStyle/>
          <a:p>
            <a:r>
              <a:rPr lang="en-US" sz="1600" b="0" dirty="0"/>
              <a:t>1) On the computer that you plan to use for your project set up a connection (or connections) to </a:t>
            </a:r>
            <a:r>
              <a:rPr lang="en-US" sz="1600" b="0" dirty="0" smtClean="0"/>
              <a:t>bbcxsrv1 and bbcsrv3 </a:t>
            </a:r>
            <a:r>
              <a:rPr lang="en-US" sz="1600" b="0" dirty="0"/>
              <a:t>that allows you </a:t>
            </a:r>
            <a:br>
              <a:rPr lang="en-US" sz="1600" b="0" dirty="0"/>
            </a:br>
            <a:r>
              <a:rPr lang="en-US" sz="1600" b="0" dirty="0"/>
              <a:t>(a) </a:t>
            </a:r>
            <a:r>
              <a:rPr lang="en-US" sz="1600" b="0" dirty="0" err="1"/>
              <a:t>ssh</a:t>
            </a:r>
            <a:r>
              <a:rPr lang="en-US" sz="1600" b="0" dirty="0"/>
              <a:t> to the server using a command line interface</a:t>
            </a:r>
          </a:p>
          <a:p>
            <a:r>
              <a:rPr lang="en-US" sz="1600" b="0" dirty="0"/>
              <a:t>(</a:t>
            </a:r>
            <a:r>
              <a:rPr lang="en-US" sz="1600" b="0" dirty="0" err="1"/>
              <a:t>b</a:t>
            </a:r>
            <a:r>
              <a:rPr lang="en-US" sz="1600" b="0" dirty="0"/>
              <a:t>) allows you to drop and drag files from your computer to the server.</a:t>
            </a:r>
          </a:p>
          <a:p>
            <a:endParaRPr lang="en-US" sz="1600" b="0" dirty="0"/>
          </a:p>
          <a:p>
            <a:r>
              <a:rPr lang="en-US" sz="1600" b="0" dirty="0"/>
              <a:t>2) check that your vi editor on bbcxsrv1 is set up to have context dependent coloring (do this, even if you don’t plan to use vi on the server!).  </a:t>
            </a:r>
          </a:p>
          <a:p>
            <a:endParaRPr lang="en-US" sz="1600" b="0" dirty="0"/>
          </a:p>
          <a:p>
            <a:r>
              <a:rPr lang="en-US" sz="1600" b="0" dirty="0"/>
              <a:t>3) if you do not want to use vi, install an editor on your computer that provides context dependent coloring. </a:t>
            </a:r>
          </a:p>
          <a:p>
            <a:endParaRPr lang="en-US" sz="1600" b="0" dirty="0"/>
          </a:p>
          <a:p>
            <a:r>
              <a:rPr lang="en-US" sz="1600" b="0" dirty="0" smtClean="0"/>
              <a:t>[4</a:t>
            </a:r>
            <a:r>
              <a:rPr lang="en-US" sz="1600" b="0" dirty="0"/>
              <a:t>) </a:t>
            </a:r>
            <a:r>
              <a:rPr lang="en-US" sz="1600" b="0" dirty="0" smtClean="0"/>
              <a:t>Read through U1-</a:t>
            </a:r>
            <a:r>
              <a:rPr lang="en-US" sz="1600" b="0" dirty="0"/>
              <a:t>U26 of the Unix and Perl Primer for Biologists (available at the </a:t>
            </a:r>
            <a:r>
              <a:rPr lang="en-US" sz="1600" b="0" dirty="0" err="1"/>
              <a:t>Korfflab</a:t>
            </a:r>
            <a:r>
              <a:rPr lang="en-US" sz="1600" b="0" dirty="0"/>
              <a:t> at </a:t>
            </a:r>
            <a:r>
              <a:rPr lang="en-US" sz="1600" b="0" dirty="0">
                <a:hlinkClick r:id="rId3"/>
              </a:rPr>
              <a:t>http://korflab.ucdavis.edu/Unix_and_Perl</a:t>
            </a:r>
            <a:r>
              <a:rPr lang="en-US" sz="1600" b="0" dirty="0" smtClean="0">
                <a:hlinkClick r:id="rId3"/>
              </a:rPr>
              <a:t>/</a:t>
            </a:r>
            <a:r>
              <a:rPr lang="en-US" sz="1600" b="0" dirty="0" smtClean="0"/>
              <a:t>]</a:t>
            </a:r>
            <a:endParaRPr lang="en-US" sz="1600" b="0" dirty="0"/>
          </a:p>
          <a:p>
            <a:r>
              <a:rPr lang="en-US" sz="1600" b="0" dirty="0" smtClean="0"/>
              <a:t>Read </a:t>
            </a:r>
            <a:r>
              <a:rPr lang="en-US" sz="1600" b="0" dirty="0"/>
              <a:t>through pages 53-61 </a:t>
            </a:r>
            <a:r>
              <a:rPr lang="en-US" sz="1600" b="0" dirty="0" smtClean="0"/>
              <a:t>of </a:t>
            </a:r>
            <a:r>
              <a:rPr lang="en-US" sz="1600" b="0" dirty="0" smtClean="0"/>
              <a:t>the </a:t>
            </a:r>
            <a:r>
              <a:rPr lang="en-US" sz="1600" b="0" dirty="0"/>
              <a:t>Unix and Perl Primer for Biologists </a:t>
            </a:r>
            <a:endParaRPr lang="en-US" sz="1600" b="0" dirty="0" smtClean="0"/>
          </a:p>
          <a:p>
            <a:endParaRPr lang="en-US" sz="1600" b="0" dirty="0" smtClean="0"/>
          </a:p>
          <a:p>
            <a:r>
              <a:rPr lang="en-US" sz="1600" b="0" dirty="0" smtClean="0"/>
              <a:t>5) Read </a:t>
            </a:r>
            <a:r>
              <a:rPr lang="en-US" sz="1600" b="0" dirty="0"/>
              <a:t>U35 and </a:t>
            </a:r>
            <a:r>
              <a:rPr lang="en-US" sz="1600" b="0" dirty="0">
                <a:hlinkClick r:id="rId4"/>
              </a:rPr>
              <a:t>http://kb.iu.edu/data/abdb.html</a:t>
            </a:r>
            <a:r>
              <a:rPr lang="en-US" sz="1600" b="0" dirty="0"/>
              <a:t> on </a:t>
            </a:r>
            <a:r>
              <a:rPr lang="en-US" sz="1600" b="0" dirty="0" smtClean="0"/>
              <a:t>the </a:t>
            </a:r>
            <a:r>
              <a:rPr lang="en-US" sz="1600" b="0" dirty="0" err="1"/>
              <a:t>chmod</a:t>
            </a:r>
            <a:r>
              <a:rPr lang="en-US" sz="1600" b="0" dirty="0"/>
              <a:t> command in </a:t>
            </a:r>
            <a:r>
              <a:rPr lang="en-US" sz="1600" b="0" dirty="0" err="1"/>
              <a:t>unix</a:t>
            </a:r>
            <a:endParaRPr lang="en-US" sz="1600" b="0" dirty="0"/>
          </a:p>
          <a:p>
            <a:endParaRPr lang="en-US" sz="1600" b="0" dirty="0"/>
          </a:p>
          <a:p>
            <a:r>
              <a:rPr lang="en-US" sz="1600" b="0" dirty="0" smtClean="0"/>
              <a:t>6) Create </a:t>
            </a:r>
            <a:r>
              <a:rPr lang="en-US" sz="1600" b="0" dirty="0"/>
              <a:t>first Perl Program- </a:t>
            </a:r>
            <a:r>
              <a:rPr lang="en-US" sz="1600" b="0" dirty="0">
                <a:ea typeface="ヒラギノ角ゴ ProN W3" charset="-128"/>
                <a:cs typeface="ヒラギノ角ゴ ProN W3" charset="-128"/>
              </a:rPr>
              <a:t>“H</a:t>
            </a:r>
            <a:r>
              <a:rPr lang="en-US" sz="1600" b="0" dirty="0"/>
              <a:t>ello, world!</a:t>
            </a:r>
            <a:r>
              <a:rPr lang="en-US" sz="1600" b="0" dirty="0">
                <a:latin typeface="Lucida Grande" charset="0"/>
              </a:rPr>
              <a:t>”</a:t>
            </a:r>
            <a:r>
              <a:rPr lang="en-US" sz="1600" b="0" dirty="0"/>
              <a:t> [make file executable using </a:t>
            </a:r>
            <a:r>
              <a:rPr lang="en-US" sz="1600" b="0" dirty="0" err="1"/>
              <a:t>chmod</a:t>
            </a:r>
            <a:r>
              <a:rPr lang="en-US" sz="1600" b="0" dirty="0"/>
              <a:t>]</a:t>
            </a:r>
          </a:p>
          <a:p>
            <a:r>
              <a:rPr lang="en-US" sz="1600" b="0" dirty="0"/>
              <a:t>#!/</a:t>
            </a:r>
            <a:r>
              <a:rPr lang="en-US" sz="1600" b="0" dirty="0" err="1"/>
              <a:t>usr/bin/perl</a:t>
            </a:r>
            <a:r>
              <a:rPr lang="en-US" sz="1600" b="0" dirty="0"/>
              <a:t> -</a:t>
            </a:r>
            <a:r>
              <a:rPr lang="en-US" sz="1600" b="0" dirty="0" err="1"/>
              <a:t>w</a:t>
            </a:r>
            <a:endParaRPr lang="en-US" sz="1600" b="0" dirty="0"/>
          </a:p>
          <a:p>
            <a:r>
              <a:rPr lang="en-US" sz="1600" b="0" dirty="0"/>
              <a:t>print ("Hello, world! \</a:t>
            </a:r>
            <a:r>
              <a:rPr lang="en-US" sz="1600" b="0" dirty="0" err="1"/>
              <a:t>n</a:t>
            </a:r>
            <a:r>
              <a:rPr lang="en-US" sz="1600" b="0" dirty="0"/>
              <a:t>");  </a:t>
            </a:r>
          </a:p>
          <a:p>
            <a:r>
              <a:rPr lang="en-US" sz="1600" b="0" dirty="0"/>
              <a:t>What happens if you leave out the new line character</a:t>
            </a:r>
            <a:r>
              <a:rPr lang="en-US" sz="1600" b="0" dirty="0" smtClean="0"/>
              <a:t>?</a:t>
            </a:r>
            <a:r>
              <a:rPr lang="en-US" sz="1600" b="0" dirty="0"/>
              <a:t/>
            </a:r>
            <a:br>
              <a:rPr lang="en-US" sz="1600" b="0" dirty="0"/>
            </a:br>
            <a:r>
              <a:rPr lang="en-US" sz="1600" b="0" dirty="0"/>
              <a:t>You can run the program by typing ./</a:t>
            </a:r>
            <a:r>
              <a:rPr lang="en-US" sz="1600" b="0" dirty="0" err="1"/>
              <a:t>program_name.pl</a:t>
            </a:r>
            <a:r>
              <a:rPr lang="en-US" sz="1600" b="0" dirty="0"/>
              <a:t>, if the file containing the program is made executable (using </a:t>
            </a:r>
            <a:r>
              <a:rPr lang="en-US" sz="1600" b="0" dirty="0" err="1"/>
              <a:t>chmod</a:t>
            </a:r>
            <a:r>
              <a:rPr lang="en-US" sz="1600" b="0" dirty="0"/>
              <a:t> </a:t>
            </a:r>
            <a:r>
              <a:rPr lang="en-US" sz="1600" b="0" dirty="0" err="1"/>
              <a:t>u+x</a:t>
            </a:r>
            <a:r>
              <a:rPr lang="en-US" sz="1600" b="0" dirty="0"/>
              <a:t> *.pl)</a:t>
            </a:r>
            <a:r>
              <a:rPr lang="en-US" sz="1600" b="0" dirty="0" smtClean="0"/>
              <a: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304800"/>
            <a:ext cx="9144000" cy="1066800"/>
          </a:xfrm>
        </p:spPr>
        <p:txBody>
          <a:bodyPr/>
          <a:lstStyle/>
          <a:p>
            <a:pPr marL="1489075" indent="-1489075" algn="l" eaLnBrk="1" hangingPunct="1"/>
            <a:r>
              <a:rPr lang="en-US" sz="2800" dirty="0" smtClean="0"/>
              <a:t>Example: Can one detect a distinct second divergence peak in the divergence of putatively chimeric genomes?</a:t>
            </a:r>
            <a:br>
              <a:rPr lang="en-US" sz="2800" dirty="0" smtClean="0"/>
            </a:br>
            <a:endParaRPr lang="en-US" sz="2800" dirty="0" smtClean="0"/>
          </a:p>
        </p:txBody>
      </p:sp>
      <p:sp>
        <p:nvSpPr>
          <p:cNvPr id="24579" name="Rectangle 3"/>
          <p:cNvSpPr>
            <a:spLocks noChangeArrowheads="1"/>
          </p:cNvSpPr>
          <p:nvPr/>
        </p:nvSpPr>
        <p:spPr bwMode="auto">
          <a:xfrm>
            <a:off x="180975" y="1143000"/>
            <a:ext cx="8782050" cy="3657600"/>
          </a:xfrm>
          <a:prstGeom prst="rect">
            <a:avLst/>
          </a:prstGeom>
          <a:noFill/>
          <a:ln w="9525">
            <a:noFill/>
            <a:miter lim="800000"/>
            <a:headEnd/>
            <a:tailEnd/>
          </a:ln>
        </p:spPr>
        <p:txBody>
          <a:bodyPr anchor="ctr">
            <a:prstTxWarp prst="textNoShape">
              <a:avLst/>
            </a:prstTxWarp>
          </a:bodyPr>
          <a:lstStyle/>
          <a:p>
            <a:pPr marL="404813" indent="-344488"/>
            <a:r>
              <a:rPr lang="en-US" b="0">
                <a:solidFill>
                  <a:schemeClr val="tx2"/>
                </a:solidFill>
              </a:rPr>
              <a:t>Genome fusions are the latest rage in evolutionary biology:  </a:t>
            </a:r>
          </a:p>
          <a:p>
            <a:pPr marL="404813" indent="-344488"/>
            <a:r>
              <a:rPr lang="en-US" b="0">
                <a:solidFill>
                  <a:schemeClr val="tx2"/>
                </a:solidFill>
              </a:rPr>
              <a:t>For example: </a:t>
            </a:r>
          </a:p>
          <a:p>
            <a:pPr marL="404813" indent="-344488">
              <a:buFontTx/>
              <a:buChar char="•"/>
            </a:pPr>
            <a:r>
              <a:rPr lang="en-US" sz="1800" b="0">
                <a:solidFill>
                  <a:schemeClr val="tx2"/>
                </a:solidFill>
              </a:rPr>
              <a:t>Koonin EV, Mushegian AR, Galperin MY, Walker DR. </a:t>
            </a:r>
            <a:r>
              <a:rPr lang="en-US" sz="1800" b="0" i="1"/>
              <a:t>Comparison of archaeal and bacterial genomes: computer analysis of protein sequences predicts novel functions and suggests a chimeric origin for the archaea.</a:t>
            </a:r>
            <a:r>
              <a:rPr lang="en-US" sz="1800" b="0"/>
              <a:t> </a:t>
            </a:r>
            <a:br>
              <a:rPr lang="en-US" sz="1800" b="0"/>
            </a:br>
            <a:r>
              <a:rPr lang="en-US" sz="1800" b="0"/>
              <a:t>Mol Microbiol. 1997 Aug;25(4):619-37.</a:t>
            </a:r>
          </a:p>
          <a:p>
            <a:pPr marL="404813" indent="-344488">
              <a:buFontTx/>
              <a:buChar char="•"/>
            </a:pPr>
            <a:r>
              <a:rPr lang="en-US" sz="1800" b="0"/>
              <a:t>The Eukaryotes are a chimera of at least an archaeal like host cell and a bacterium that evolved into a mitochondrium (+ in some cases a cyanobacterium that evolved into a plastid)</a:t>
            </a:r>
          </a:p>
          <a:p>
            <a:pPr marL="404813" indent="-344488">
              <a:buFontTx/>
              <a:buChar char="•"/>
            </a:pPr>
            <a:r>
              <a:rPr lang="en-US" sz="1800" b="0"/>
              <a:t>The Haloarchaea contain many bacterial genes </a:t>
            </a:r>
          </a:p>
          <a:p>
            <a:pPr marL="404813" indent="-344488">
              <a:buFontTx/>
              <a:buChar char="•"/>
            </a:pPr>
            <a:r>
              <a:rPr lang="en-US" sz="1800" b="0"/>
              <a:t>The Thermotogales contain many archaeal genes </a:t>
            </a:r>
          </a:p>
          <a:p>
            <a:pPr marL="404813" indent="-344488">
              <a:buFontTx/>
              <a:buChar char="•"/>
            </a:pPr>
            <a:r>
              <a:rPr lang="en-US" sz="1800" b="0"/>
              <a:t>Most plants and many fungi (likely including bakers yeast) are aneupolyploids</a:t>
            </a:r>
            <a:endParaRPr lang="en-US" b="0">
              <a:solidFill>
                <a:schemeClr val="tx2"/>
              </a:solidFill>
            </a:endParaRPr>
          </a:p>
        </p:txBody>
      </p:sp>
      <p:sp>
        <p:nvSpPr>
          <p:cNvPr id="5125" name="Text Box 5"/>
          <p:cNvSpPr txBox="1">
            <a:spLocks noChangeArrowheads="1"/>
          </p:cNvSpPr>
          <p:nvPr/>
        </p:nvSpPr>
        <p:spPr bwMode="auto">
          <a:xfrm>
            <a:off x="258763" y="4876800"/>
            <a:ext cx="8626475" cy="1676400"/>
          </a:xfrm>
          <a:prstGeom prst="rect">
            <a:avLst/>
          </a:prstGeom>
          <a:noFill/>
          <a:ln w="9525">
            <a:noFill/>
            <a:miter lim="800000"/>
            <a:headEnd/>
            <a:tailEnd/>
          </a:ln>
        </p:spPr>
        <p:txBody>
          <a:bodyPr>
            <a:prstTxWarp prst="textNoShape">
              <a:avLst/>
            </a:prstTxWarp>
            <a:spAutoFit/>
          </a:bodyPr>
          <a:lstStyle/>
          <a:p>
            <a:r>
              <a:rPr lang="en-US" b="0" dirty="0"/>
              <a:t>In most of these instances it is not clear that the transfer </a:t>
            </a:r>
            <a:r>
              <a:rPr lang="en-US" b="0" dirty="0" smtClean="0"/>
              <a:t>(or duplication</a:t>
            </a:r>
            <a:r>
              <a:rPr lang="en-US" b="0" dirty="0"/>
              <a:t>) really occurred in a single massive event, or if the transfers (duplications) occurred on a gene by gene basis. </a:t>
            </a:r>
          </a:p>
          <a:p>
            <a:r>
              <a:rPr lang="en-US" sz="1600" b="0" dirty="0"/>
              <a:t>(in yeast the type of genes that were duplicated suggest distinct selection pressures, see Benner et al </a:t>
            </a:r>
            <a:r>
              <a:rPr lang="en-US" sz="1600" b="0" dirty="0">
                <a:hlinkClick r:id="rId3"/>
              </a:rPr>
              <a:t>here</a:t>
            </a:r>
            <a:r>
              <a:rPr lang="en-US" sz="1600" b="0" dirty="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7772400" cy="1143000"/>
          </a:xfrm>
        </p:spPr>
        <p:txBody>
          <a:bodyPr/>
          <a:lstStyle/>
          <a:p>
            <a:pPr algn="l" eaLnBrk="1" hangingPunct="1"/>
            <a:r>
              <a:rPr lang="en-US" sz="2800" smtClean="0"/>
              <a:t>Example: Chimera? continued</a:t>
            </a:r>
          </a:p>
        </p:txBody>
      </p:sp>
      <p:sp>
        <p:nvSpPr>
          <p:cNvPr id="26627" name="Rectangle 3"/>
          <p:cNvSpPr>
            <a:spLocks noGrp="1" noChangeArrowheads="1"/>
          </p:cNvSpPr>
          <p:nvPr>
            <p:ph type="body" idx="1"/>
          </p:nvPr>
        </p:nvSpPr>
        <p:spPr>
          <a:xfrm>
            <a:off x="685800" y="1066800"/>
            <a:ext cx="7772400" cy="1447800"/>
          </a:xfrm>
        </p:spPr>
        <p:txBody>
          <a:bodyPr/>
          <a:lstStyle/>
          <a:p>
            <a:pPr eaLnBrk="1" hangingPunct="1">
              <a:buFontTx/>
              <a:buNone/>
            </a:pPr>
            <a:r>
              <a:rPr lang="en-US"/>
              <a:t>In case of a chimera formed in a single historic event one would expect </a:t>
            </a:r>
          </a:p>
          <a:p>
            <a:pPr eaLnBrk="1" hangingPunct="1"/>
            <a:endParaRPr lang="en-US"/>
          </a:p>
        </p:txBody>
      </p:sp>
      <p:sp>
        <p:nvSpPr>
          <p:cNvPr id="26628" name="Rectangle 4"/>
          <p:cNvSpPr>
            <a:spLocks noChangeArrowheads="1"/>
          </p:cNvSpPr>
          <p:nvPr/>
        </p:nvSpPr>
        <p:spPr bwMode="auto">
          <a:xfrm>
            <a:off x="685800" y="2133600"/>
            <a:ext cx="8077200" cy="1981200"/>
          </a:xfrm>
          <a:prstGeom prst="rect">
            <a:avLst/>
          </a:prstGeom>
          <a:noFill/>
          <a:ln w="9525">
            <a:noFill/>
            <a:miter lim="800000"/>
            <a:headEnd/>
            <a:tailEnd/>
          </a:ln>
        </p:spPr>
        <p:txBody>
          <a:bodyPr>
            <a:prstTxWarp prst="textNoShape">
              <a:avLst/>
            </a:prstTxWarp>
          </a:bodyPr>
          <a:lstStyle/>
          <a:p>
            <a:pPr marL="457200" indent="-457200">
              <a:spcBef>
                <a:spcPct val="20000"/>
              </a:spcBef>
              <a:buFontTx/>
              <a:buAutoNum type="alphaUcParenR"/>
            </a:pPr>
            <a:r>
              <a:rPr lang="en-US" sz="2800" b="0" dirty="0"/>
              <a:t>Two distinct types of phylogenetic affinity.</a:t>
            </a:r>
          </a:p>
          <a:p>
            <a:pPr marL="457200" indent="-457200">
              <a:spcBef>
                <a:spcPct val="20000"/>
              </a:spcBef>
            </a:pPr>
            <a:r>
              <a:rPr lang="en-US" sz="2800" b="0" dirty="0"/>
              <a:t>	E.g.: Genes in </a:t>
            </a:r>
            <a:r>
              <a:rPr lang="en-US" sz="2800" b="0" i="1" dirty="0"/>
              <a:t>Thermotoga </a:t>
            </a:r>
            <a:r>
              <a:rPr lang="en-US" sz="2800" b="0" i="1" dirty="0" err="1"/>
              <a:t>maritima</a:t>
            </a:r>
            <a:r>
              <a:rPr lang="en-US" sz="2800" b="0" i="1" dirty="0"/>
              <a:t> </a:t>
            </a:r>
            <a:r>
              <a:rPr lang="en-US" sz="2800" b="0" dirty="0"/>
              <a:t>should either group with the </a:t>
            </a:r>
            <a:r>
              <a:rPr lang="en-US" sz="2800" b="0" dirty="0" err="1"/>
              <a:t>sistergroup</a:t>
            </a:r>
            <a:r>
              <a:rPr lang="en-US" sz="2800" b="0" dirty="0"/>
              <a:t> of the bacterial partner, or with the </a:t>
            </a:r>
            <a:r>
              <a:rPr lang="en-US" sz="2800" b="0" dirty="0" err="1"/>
              <a:t>sistergroup</a:t>
            </a:r>
            <a:r>
              <a:rPr lang="en-US" sz="2800" b="0" dirty="0"/>
              <a:t> of the archaeal donor</a:t>
            </a:r>
          </a:p>
          <a:p>
            <a:pPr marL="457200" indent="-457200">
              <a:spcBef>
                <a:spcPct val="20000"/>
              </a:spcBef>
              <a:buFontTx/>
              <a:buChar char="•"/>
            </a:pPr>
            <a:endParaRPr lang="en-US" sz="2800" b="0" dirty="0"/>
          </a:p>
        </p:txBody>
      </p:sp>
      <p:sp>
        <p:nvSpPr>
          <p:cNvPr id="26629" name="TextBox 4"/>
          <p:cNvSpPr txBox="1">
            <a:spLocks noChangeArrowheads="1"/>
          </p:cNvSpPr>
          <p:nvPr/>
        </p:nvSpPr>
        <p:spPr bwMode="auto">
          <a:xfrm>
            <a:off x="304800" y="4572000"/>
            <a:ext cx="8839200" cy="830263"/>
          </a:xfrm>
          <a:prstGeom prst="rect">
            <a:avLst/>
          </a:prstGeom>
          <a:noFill/>
          <a:ln w="9525">
            <a:noFill/>
            <a:miter lim="800000"/>
            <a:headEnd/>
            <a:tailEnd/>
          </a:ln>
        </p:spPr>
        <p:txBody>
          <a:bodyPr>
            <a:prstTxWarp prst="textNoShape">
              <a:avLst/>
            </a:prstTxWarp>
            <a:spAutoFit/>
          </a:bodyPr>
          <a:lstStyle/>
          <a:p>
            <a:r>
              <a:rPr lang="en-US"/>
              <a:t>Related:  Ancient genome duplication events are revealed by peaks in the divergence of paralogs.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4324350" y="3306763"/>
          <a:ext cx="66675" cy="158750"/>
        </p:xfrm>
        <a:graphic>
          <a:graphicData uri="http://schemas.openxmlformats.org/presentationml/2006/ole">
            <mc:AlternateContent xmlns:mc="http://schemas.openxmlformats.org/markup-compatibility/2006">
              <mc:Choice xmlns:v="urn:schemas-microsoft-com:vml" Requires="v">
                <p:oleObj spid="_x0000_s30729" r:id="rId4" imgW="76320" imgH="181080" progId="">
                  <p:embed/>
                </p:oleObj>
              </mc:Choice>
              <mc:Fallback>
                <p:oleObj r:id="rId4" imgW="76320" imgH="1810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3306763"/>
                        <a:ext cx="66675" cy="1587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23" name="Text Box 2"/>
          <p:cNvSpPr txBox="1">
            <a:spLocks noChangeArrowheads="1"/>
          </p:cNvSpPr>
          <p:nvPr/>
        </p:nvSpPr>
        <p:spPr bwMode="auto">
          <a:xfrm>
            <a:off x="4024313" y="33131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Lst>
            </a:pPr>
            <a:r>
              <a:rPr lang="en-GB">
                <a:solidFill>
                  <a:srgbClr val="000000"/>
                </a:solidFill>
              </a:rPr>
              <a:t> </a:t>
            </a:r>
          </a:p>
        </p:txBody>
      </p:sp>
      <p:sp>
        <p:nvSpPr>
          <p:cNvPr id="30724" name="Text Box 3"/>
          <p:cNvSpPr txBox="1">
            <a:spLocks noChangeArrowheads="1"/>
          </p:cNvSpPr>
          <p:nvPr/>
        </p:nvSpPr>
        <p:spPr bwMode="auto">
          <a:xfrm>
            <a:off x="4564063" y="17383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Lst>
            </a:pPr>
            <a:r>
              <a:rPr lang="en-GB">
                <a:solidFill>
                  <a:srgbClr val="000000"/>
                </a:solidFill>
              </a:rPr>
              <a:t> </a:t>
            </a:r>
          </a:p>
        </p:txBody>
      </p:sp>
      <p:sp>
        <p:nvSpPr>
          <p:cNvPr id="30725" name="Text Box 4"/>
          <p:cNvSpPr txBox="1">
            <a:spLocks noChangeArrowheads="1"/>
          </p:cNvSpPr>
          <p:nvPr/>
        </p:nvSpPr>
        <p:spPr bwMode="auto">
          <a:xfrm>
            <a:off x="4614863" y="40624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Lst>
            </a:pPr>
            <a:r>
              <a:rPr lang="en-GB">
                <a:solidFill>
                  <a:srgbClr val="000000"/>
                </a:solidFill>
              </a:rPr>
              <a:t> </a:t>
            </a:r>
          </a:p>
        </p:txBody>
      </p:sp>
      <p:pic>
        <p:nvPicPr>
          <p:cNvPr id="30726" name="Picture 5"/>
          <p:cNvPicPr>
            <a:picLocks noChangeAspect="1" noChangeArrowheads="1"/>
          </p:cNvPicPr>
          <p:nvPr/>
        </p:nvPicPr>
        <p:blipFill>
          <a:blip r:embed="rId6"/>
          <a:srcRect/>
          <a:stretch>
            <a:fillRect/>
          </a:stretch>
        </p:blipFill>
        <p:spPr bwMode="auto">
          <a:xfrm>
            <a:off x="7889875" y="5630863"/>
            <a:ext cx="1046163" cy="1047750"/>
          </a:xfrm>
          <a:prstGeom prst="rect">
            <a:avLst/>
          </a:prstGeom>
          <a:noFill/>
          <a:ln w="9525">
            <a:noFill/>
            <a:miter lim="800000"/>
            <a:headEnd/>
            <a:tailEnd/>
          </a:ln>
        </p:spPr>
      </p:pic>
      <p:pic>
        <p:nvPicPr>
          <p:cNvPr id="30727" name="Picture 6"/>
          <p:cNvPicPr>
            <a:picLocks noChangeAspect="1" noChangeArrowheads="1"/>
          </p:cNvPicPr>
          <p:nvPr/>
        </p:nvPicPr>
        <p:blipFill>
          <a:blip r:embed="rId7"/>
          <a:srcRect/>
          <a:stretch>
            <a:fillRect/>
          </a:stretch>
        </p:blipFill>
        <p:spPr bwMode="auto">
          <a:xfrm>
            <a:off x="3216275" y="979488"/>
            <a:ext cx="2711450" cy="4899025"/>
          </a:xfrm>
          <a:prstGeom prst="rect">
            <a:avLst/>
          </a:prstGeom>
          <a:noFill/>
          <a:ln w="9525">
            <a:noFill/>
            <a:miter lim="800000"/>
            <a:headEnd/>
            <a:tailEnd/>
          </a:ln>
        </p:spPr>
      </p:pic>
      <p:sp>
        <p:nvSpPr>
          <p:cNvPr id="30728" name="Text Box 7"/>
          <p:cNvSpPr txBox="1">
            <a:spLocks noChangeArrowheads="1"/>
          </p:cNvSpPr>
          <p:nvPr/>
        </p:nvSpPr>
        <p:spPr bwMode="auto">
          <a:xfrm>
            <a:off x="163513" y="6694488"/>
            <a:ext cx="8816975" cy="136525"/>
          </a:xfrm>
          <a:prstGeom prst="rect">
            <a:avLst/>
          </a:prstGeom>
          <a:noFill/>
          <a:ln w="9525">
            <a:noFill/>
            <a:miter lim="800000"/>
            <a:headEnd/>
            <a:tailEnd/>
          </a:ln>
        </p:spPr>
        <p:txBody>
          <a:bodyPr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900">
                <a:solidFill>
                  <a:srgbClr val="000000"/>
                </a:solidFill>
                <a:latin typeface="Arial" charset="0"/>
              </a:rPr>
              <a:t>Copyright ©2004 American Society of Plant Biologists</a:t>
            </a:r>
          </a:p>
        </p:txBody>
      </p:sp>
      <p:sp>
        <p:nvSpPr>
          <p:cNvPr id="30729" name="Text Box 8"/>
          <p:cNvSpPr txBox="1">
            <a:spLocks noChangeArrowheads="1"/>
          </p:cNvSpPr>
          <p:nvPr/>
        </p:nvSpPr>
        <p:spPr bwMode="auto">
          <a:xfrm>
            <a:off x="3216275" y="5976938"/>
            <a:ext cx="6611938" cy="165100"/>
          </a:xfrm>
          <a:prstGeom prst="rect">
            <a:avLst/>
          </a:prstGeom>
          <a:noFill/>
          <a:ln w="9525">
            <a:noFill/>
            <a:miter lim="800000"/>
            <a:headEnd/>
            <a:tailEnd/>
          </a:ln>
        </p:spPr>
        <p:txBody>
          <a:bodyPr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Lst>
            </a:pPr>
            <a:r>
              <a:rPr lang="en-GB" sz="1100">
                <a:solidFill>
                  <a:srgbClr val="000000"/>
                </a:solidFill>
                <a:latin typeface="Arial" charset="0"/>
              </a:rPr>
              <a:t>Blanc, G., et al. Plant Cell 2004;16:1667-1678</a:t>
            </a:r>
          </a:p>
        </p:txBody>
      </p:sp>
      <p:sp>
        <p:nvSpPr>
          <p:cNvPr id="30730" name="Text Box 9"/>
          <p:cNvSpPr txBox="1">
            <a:spLocks noChangeArrowheads="1"/>
          </p:cNvSpPr>
          <p:nvPr/>
        </p:nvSpPr>
        <p:spPr bwMode="auto">
          <a:xfrm>
            <a:off x="163513" y="377825"/>
            <a:ext cx="8816975" cy="223838"/>
          </a:xfrm>
          <a:prstGeom prst="rect">
            <a:avLst/>
          </a:prstGeom>
          <a:noFill/>
          <a:ln w="9525">
            <a:noFill/>
            <a:miter lim="800000"/>
            <a:headEnd/>
            <a:tailEnd/>
          </a:ln>
        </p:spPr>
        <p:txBody>
          <a:bodyPr lIns="0" tIns="0" rIns="0" bIns="0" anchor="ctr" anchorCtr="1">
            <a:prstTxWarp prst="textNoShape">
              <a:avLst/>
            </a:prstTxWarp>
            <a:spAutoFit/>
          </a:bodyPr>
          <a:lstStyle/>
          <a:p>
            <a:pPr algn="ct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1500">
                <a:solidFill>
                  <a:srgbClr val="000000"/>
                </a:solidFill>
              </a:rPr>
              <a:t>Theoretical Age Distributions of Pairs of Duplicated Genes in a Genome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a:latin typeface="Arial" charset="0"/>
              </a:rPr>
              <a:t>Effect of gene death rate and time of genome duplication on the Ks distribution for paralogs.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5878697"/>
            <a:ext cx="652320"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120" y="979303"/>
            <a:ext cx="54086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86912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a:latin typeface="Arial" charset="0"/>
              </a:rPr>
              <a:t>Cui L et al. Genome Res. 2006;16:738-749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©2006 by Cold Spring Harbor Laboratory Press</a:t>
            </a:r>
          </a:p>
        </p:txBody>
      </p:sp>
      <p:cxnSp>
        <p:nvCxnSpPr>
          <p:cNvPr id="3" name="Straight Arrow Connector 2"/>
          <p:cNvCxnSpPr/>
          <p:nvPr/>
        </p:nvCxnSpPr>
        <p:spPr bwMode="auto">
          <a:xfrm>
            <a:off x="3429000" y="6248400"/>
            <a:ext cx="3733800" cy="0"/>
          </a:xfrm>
          <a:prstGeom prst="straightConnector1">
            <a:avLst/>
          </a:prstGeom>
          <a:solidFill>
            <a:schemeClr val="accent1"/>
          </a:solidFill>
          <a:ln w="9525" cap="flat" cmpd="sng" algn="ctr">
            <a:solidFill>
              <a:srgbClr val="3366FF"/>
            </a:solidFill>
            <a:prstDash val="solid"/>
            <a:round/>
            <a:headEnd type="none" w="med" len="med"/>
            <a:tailEnd type="arrow"/>
          </a:ln>
          <a:effectLst/>
        </p:spPr>
      </p:cxnSp>
      <p:sp>
        <p:nvSpPr>
          <p:cNvPr id="4" name="TextBox 3"/>
          <p:cNvSpPr txBox="1"/>
          <p:nvPr/>
        </p:nvSpPr>
        <p:spPr>
          <a:xfrm>
            <a:off x="3886200" y="6172200"/>
            <a:ext cx="3007855" cy="369332"/>
          </a:xfrm>
          <a:prstGeom prst="rect">
            <a:avLst/>
          </a:prstGeom>
          <a:noFill/>
        </p:spPr>
        <p:txBody>
          <a:bodyPr wrap="none" rtlCol="0">
            <a:spAutoFit/>
          </a:bodyPr>
          <a:lstStyle/>
          <a:p>
            <a:r>
              <a:rPr lang="en-US" sz="1800" dirty="0" smtClean="0">
                <a:solidFill>
                  <a:schemeClr val="accent6"/>
                </a:solidFill>
              </a:rPr>
              <a:t>Duplication (*) more ancient</a:t>
            </a:r>
            <a:endParaRPr lang="en-US" sz="1800" dirty="0">
              <a:solidFill>
                <a:schemeClr val="accent6"/>
              </a:solidFill>
            </a:endParaRPr>
          </a:p>
        </p:txBody>
      </p:sp>
      <p:sp>
        <p:nvSpPr>
          <p:cNvPr id="10" name="TextBox 9"/>
          <p:cNvSpPr txBox="1"/>
          <p:nvPr/>
        </p:nvSpPr>
        <p:spPr>
          <a:xfrm rot="16200000">
            <a:off x="-659629" y="3479031"/>
            <a:ext cx="3822193" cy="369332"/>
          </a:xfrm>
          <a:prstGeom prst="rect">
            <a:avLst/>
          </a:prstGeom>
          <a:noFill/>
        </p:spPr>
        <p:txBody>
          <a:bodyPr wrap="none" rtlCol="0">
            <a:spAutoFit/>
          </a:bodyPr>
          <a:lstStyle/>
          <a:p>
            <a:r>
              <a:rPr lang="en-US" sz="1800" dirty="0" smtClean="0">
                <a:solidFill>
                  <a:schemeClr val="accent6"/>
                </a:solidFill>
              </a:rPr>
              <a:t>Higher </a:t>
            </a:r>
            <a:r>
              <a:rPr lang="en-US" sz="1800" dirty="0" err="1" smtClean="0">
                <a:solidFill>
                  <a:schemeClr val="accent6"/>
                </a:solidFill>
              </a:rPr>
              <a:t>deathrate</a:t>
            </a:r>
            <a:r>
              <a:rPr lang="en-US" sz="1800" dirty="0" smtClean="0">
                <a:solidFill>
                  <a:schemeClr val="accent6"/>
                </a:solidFill>
              </a:rPr>
              <a:t> of duplicated genes</a:t>
            </a:r>
            <a:endParaRPr lang="en-US" sz="1800" dirty="0">
              <a:solidFill>
                <a:schemeClr val="accent6"/>
              </a:solidFill>
            </a:endParaRPr>
          </a:p>
        </p:txBody>
      </p:sp>
      <p:cxnSp>
        <p:nvCxnSpPr>
          <p:cNvPr id="11" name="Straight Arrow Connector 10"/>
          <p:cNvCxnSpPr/>
          <p:nvPr/>
        </p:nvCxnSpPr>
        <p:spPr bwMode="auto">
          <a:xfrm>
            <a:off x="1524000" y="1752600"/>
            <a:ext cx="0" cy="4114800"/>
          </a:xfrm>
          <a:prstGeom prst="straightConnector1">
            <a:avLst/>
          </a:prstGeom>
          <a:solidFill>
            <a:schemeClr val="accent1"/>
          </a:solidFill>
          <a:ln w="9525" cap="flat" cmpd="sng" algn="ctr">
            <a:solidFill>
              <a:srgbClr val="3366FF"/>
            </a:solidFill>
            <a:prstDash val="solid"/>
            <a:round/>
            <a:headEnd type="none" w="med" len="med"/>
            <a:tailEnd type="arrow"/>
          </a:ln>
          <a:effectLst/>
        </p:spPr>
      </p:cxnSp>
    </p:spTree>
    <p:extLst>
      <p:ext uri="{BB962C8B-B14F-4D97-AF65-F5344CB8AC3E}">
        <p14:creationId xmlns:p14="http://schemas.microsoft.com/office/powerpoint/2010/main" val="54688107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4324350" y="3306763"/>
          <a:ext cx="66675" cy="158750"/>
        </p:xfrm>
        <a:graphic>
          <a:graphicData uri="http://schemas.openxmlformats.org/presentationml/2006/ole">
            <mc:AlternateContent xmlns:mc="http://schemas.openxmlformats.org/markup-compatibility/2006">
              <mc:Choice xmlns:v="urn:schemas-microsoft-com:vml" Requires="v">
                <p:oleObj spid="_x0000_s32777" r:id="rId4" imgW="76320" imgH="181080" progId="">
                  <p:embed/>
                </p:oleObj>
              </mc:Choice>
              <mc:Fallback>
                <p:oleObj r:id="rId4" imgW="76320" imgH="1810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3306763"/>
                        <a:ext cx="66675" cy="1587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2771" name="Text Box 2"/>
          <p:cNvSpPr txBox="1">
            <a:spLocks noChangeArrowheads="1"/>
          </p:cNvSpPr>
          <p:nvPr/>
        </p:nvSpPr>
        <p:spPr bwMode="auto">
          <a:xfrm>
            <a:off x="4024313" y="33131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Lst>
            </a:pPr>
            <a:r>
              <a:rPr lang="en-GB">
                <a:solidFill>
                  <a:srgbClr val="000000"/>
                </a:solidFill>
              </a:rPr>
              <a:t> </a:t>
            </a:r>
          </a:p>
        </p:txBody>
      </p:sp>
      <p:sp>
        <p:nvSpPr>
          <p:cNvPr id="32772" name="Text Box 3"/>
          <p:cNvSpPr txBox="1">
            <a:spLocks noChangeArrowheads="1"/>
          </p:cNvSpPr>
          <p:nvPr/>
        </p:nvSpPr>
        <p:spPr bwMode="auto">
          <a:xfrm>
            <a:off x="4564063" y="17383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Lst>
            </a:pPr>
            <a:r>
              <a:rPr lang="en-GB">
                <a:solidFill>
                  <a:srgbClr val="000000"/>
                </a:solidFill>
              </a:rPr>
              <a:t> </a:t>
            </a:r>
          </a:p>
        </p:txBody>
      </p:sp>
      <p:sp>
        <p:nvSpPr>
          <p:cNvPr id="32773" name="Text Box 4"/>
          <p:cNvSpPr txBox="1">
            <a:spLocks noChangeArrowheads="1"/>
          </p:cNvSpPr>
          <p:nvPr/>
        </p:nvSpPr>
        <p:spPr bwMode="auto">
          <a:xfrm>
            <a:off x="4614863" y="40624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Lst>
            </a:pPr>
            <a:r>
              <a:rPr lang="en-GB">
                <a:solidFill>
                  <a:srgbClr val="000000"/>
                </a:solidFill>
              </a:rPr>
              <a:t> </a:t>
            </a:r>
          </a:p>
        </p:txBody>
      </p:sp>
      <p:pic>
        <p:nvPicPr>
          <p:cNvPr id="32774" name="Picture 5"/>
          <p:cNvPicPr>
            <a:picLocks noChangeAspect="1" noChangeArrowheads="1"/>
          </p:cNvPicPr>
          <p:nvPr/>
        </p:nvPicPr>
        <p:blipFill>
          <a:blip r:embed="rId6"/>
          <a:srcRect/>
          <a:stretch>
            <a:fillRect/>
          </a:stretch>
        </p:blipFill>
        <p:spPr bwMode="auto">
          <a:xfrm>
            <a:off x="7889875" y="5630863"/>
            <a:ext cx="1046163" cy="1047750"/>
          </a:xfrm>
          <a:prstGeom prst="rect">
            <a:avLst/>
          </a:prstGeom>
          <a:noFill/>
          <a:ln w="9525">
            <a:noFill/>
            <a:miter lim="800000"/>
            <a:headEnd/>
            <a:tailEnd/>
          </a:ln>
        </p:spPr>
      </p:pic>
      <p:pic>
        <p:nvPicPr>
          <p:cNvPr id="32775" name="Picture 6"/>
          <p:cNvPicPr>
            <a:picLocks noChangeAspect="1" noChangeArrowheads="1"/>
          </p:cNvPicPr>
          <p:nvPr/>
        </p:nvPicPr>
        <p:blipFill>
          <a:blip r:embed="rId7"/>
          <a:srcRect/>
          <a:stretch>
            <a:fillRect/>
          </a:stretch>
        </p:blipFill>
        <p:spPr bwMode="auto">
          <a:xfrm>
            <a:off x="2693988" y="979488"/>
            <a:ext cx="3754437" cy="4899025"/>
          </a:xfrm>
          <a:prstGeom prst="rect">
            <a:avLst/>
          </a:prstGeom>
          <a:noFill/>
          <a:ln w="9525">
            <a:noFill/>
            <a:miter lim="800000"/>
            <a:headEnd/>
            <a:tailEnd/>
          </a:ln>
        </p:spPr>
      </p:pic>
      <p:sp>
        <p:nvSpPr>
          <p:cNvPr id="32776" name="Text Box 7"/>
          <p:cNvSpPr txBox="1">
            <a:spLocks noChangeArrowheads="1"/>
          </p:cNvSpPr>
          <p:nvPr/>
        </p:nvSpPr>
        <p:spPr bwMode="auto">
          <a:xfrm>
            <a:off x="163513" y="6694488"/>
            <a:ext cx="8816975" cy="136525"/>
          </a:xfrm>
          <a:prstGeom prst="rect">
            <a:avLst/>
          </a:prstGeom>
          <a:noFill/>
          <a:ln w="9525">
            <a:noFill/>
            <a:miter lim="800000"/>
            <a:headEnd/>
            <a:tailEnd/>
          </a:ln>
        </p:spPr>
        <p:txBody>
          <a:bodyPr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900">
                <a:solidFill>
                  <a:srgbClr val="000000"/>
                </a:solidFill>
                <a:latin typeface="Arial" charset="0"/>
              </a:rPr>
              <a:t>Copyright ©2004 American Society of Plant Biologists</a:t>
            </a:r>
          </a:p>
        </p:txBody>
      </p:sp>
      <p:sp>
        <p:nvSpPr>
          <p:cNvPr id="32777" name="Text Box 8"/>
          <p:cNvSpPr txBox="1">
            <a:spLocks noChangeArrowheads="1"/>
          </p:cNvSpPr>
          <p:nvPr/>
        </p:nvSpPr>
        <p:spPr bwMode="auto">
          <a:xfrm>
            <a:off x="2693988" y="5976938"/>
            <a:ext cx="6613525" cy="165100"/>
          </a:xfrm>
          <a:prstGeom prst="rect">
            <a:avLst/>
          </a:prstGeom>
          <a:noFill/>
          <a:ln w="9525">
            <a:noFill/>
            <a:miter lim="800000"/>
            <a:headEnd/>
            <a:tailEnd/>
          </a:ln>
        </p:spPr>
        <p:txBody>
          <a:bodyPr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Lst>
            </a:pPr>
            <a:r>
              <a:rPr lang="en-GB" sz="1100">
                <a:solidFill>
                  <a:srgbClr val="000000"/>
                </a:solidFill>
                <a:latin typeface="Arial" charset="0"/>
              </a:rPr>
              <a:t>Blanc, G., et al. Plant Cell 2004;16:1667-1678</a:t>
            </a:r>
          </a:p>
        </p:txBody>
      </p:sp>
      <p:sp>
        <p:nvSpPr>
          <p:cNvPr id="32778" name="Text Box 9"/>
          <p:cNvSpPr txBox="1">
            <a:spLocks noChangeArrowheads="1"/>
          </p:cNvSpPr>
          <p:nvPr/>
        </p:nvSpPr>
        <p:spPr bwMode="auto">
          <a:xfrm>
            <a:off x="163513" y="265113"/>
            <a:ext cx="8816975" cy="449262"/>
          </a:xfrm>
          <a:prstGeom prst="rect">
            <a:avLst/>
          </a:prstGeom>
          <a:noFill/>
          <a:ln w="9525">
            <a:noFill/>
            <a:miter lim="800000"/>
            <a:headEnd/>
            <a:tailEnd/>
          </a:ln>
        </p:spPr>
        <p:txBody>
          <a:bodyPr lIns="0" tIns="0" rIns="0" bIns="0" anchor="ctr" anchorCtr="1">
            <a:prstTxWarp prst="textNoShape">
              <a:avLst/>
            </a:prstTxWarp>
            <a:spAutoFit/>
          </a:bodyPr>
          <a:lstStyle/>
          <a:p>
            <a:pPr algn="ct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1500">
                <a:solidFill>
                  <a:srgbClr val="000000"/>
                </a:solidFill>
              </a:rPr>
              <a:t>Distributions of the Fraction of Duplication Events as a Function of Their Levels of Synonymous Substitution for 14 Model Plant Species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0"/>
            <a:ext cx="8077200" cy="1143000"/>
          </a:xfrm>
        </p:spPr>
        <p:txBody>
          <a:bodyPr/>
          <a:lstStyle/>
          <a:p>
            <a:pPr algn="l" eaLnBrk="1" hangingPunct="1"/>
            <a:r>
              <a:rPr lang="en-US" sz="3200" smtClean="0">
                <a:solidFill>
                  <a:schemeClr val="tx1"/>
                </a:solidFill>
              </a:rPr>
              <a:t>Example: Gene versus Genome Duplications </a:t>
            </a:r>
          </a:p>
        </p:txBody>
      </p:sp>
      <p:sp>
        <p:nvSpPr>
          <p:cNvPr id="28675" name="Rectangle 3"/>
          <p:cNvSpPr>
            <a:spLocks noChangeArrowheads="1"/>
          </p:cNvSpPr>
          <p:nvPr/>
        </p:nvSpPr>
        <p:spPr bwMode="auto">
          <a:xfrm>
            <a:off x="609600" y="838200"/>
            <a:ext cx="7620000" cy="1524000"/>
          </a:xfrm>
          <a:prstGeom prst="rect">
            <a:avLst/>
          </a:prstGeom>
          <a:noFill/>
          <a:ln w="9525">
            <a:noFill/>
            <a:miter lim="800000"/>
            <a:headEnd/>
            <a:tailEnd/>
          </a:ln>
        </p:spPr>
        <p:txBody>
          <a:bodyPr>
            <a:prstTxWarp prst="textNoShape">
              <a:avLst/>
            </a:prstTxWarp>
          </a:bodyPr>
          <a:lstStyle/>
          <a:p>
            <a:pPr>
              <a:spcBef>
                <a:spcPct val="20000"/>
              </a:spcBef>
            </a:pPr>
            <a:r>
              <a:rPr lang="en-US" sz="2000" b="0"/>
              <a:t>The same approach as suggested for the chimera formation can be applied to the question was the whole genome or a large segment of an organism’s genome duplicated, or did the duplications occur in a piecemeal fashion?  </a:t>
            </a:r>
          </a:p>
          <a:p>
            <a:pPr>
              <a:spcBef>
                <a:spcPct val="20000"/>
              </a:spcBef>
            </a:pPr>
            <a:r>
              <a:rPr lang="en-US" sz="2000" b="0"/>
              <a:t>  </a:t>
            </a:r>
          </a:p>
        </p:txBody>
      </p:sp>
      <p:grpSp>
        <p:nvGrpSpPr>
          <p:cNvPr id="2" name="Group 11"/>
          <p:cNvGrpSpPr>
            <a:grpSpLocks/>
          </p:cNvGrpSpPr>
          <p:nvPr/>
        </p:nvGrpSpPr>
        <p:grpSpPr bwMode="auto">
          <a:xfrm>
            <a:off x="152400" y="1995488"/>
            <a:ext cx="8839200" cy="4862512"/>
            <a:chOff x="96" y="1257"/>
            <a:chExt cx="5568" cy="3063"/>
          </a:xfrm>
        </p:grpSpPr>
        <p:pic>
          <p:nvPicPr>
            <p:cNvPr id="28678" name="Picture 5"/>
            <p:cNvPicPr>
              <a:picLocks noChangeAspect="1" noChangeArrowheads="1"/>
            </p:cNvPicPr>
            <p:nvPr/>
          </p:nvPicPr>
          <p:blipFill>
            <a:blip r:embed="rId3"/>
            <a:srcRect/>
            <a:stretch>
              <a:fillRect/>
            </a:stretch>
          </p:blipFill>
          <p:spPr bwMode="auto">
            <a:xfrm>
              <a:off x="2160" y="1257"/>
              <a:ext cx="3504" cy="3063"/>
            </a:xfrm>
            <a:prstGeom prst="rect">
              <a:avLst/>
            </a:prstGeom>
            <a:noFill/>
            <a:ln w="9525">
              <a:noFill/>
              <a:miter lim="800000"/>
              <a:headEnd/>
              <a:tailEnd/>
            </a:ln>
          </p:spPr>
        </p:pic>
        <p:sp>
          <p:nvSpPr>
            <p:cNvPr id="28679" name="Rectangle 6"/>
            <p:cNvSpPr>
              <a:spLocks noChangeArrowheads="1"/>
            </p:cNvSpPr>
            <p:nvPr/>
          </p:nvSpPr>
          <p:spPr bwMode="auto">
            <a:xfrm>
              <a:off x="96" y="1612"/>
              <a:ext cx="2112" cy="1096"/>
            </a:xfrm>
            <a:prstGeom prst="rect">
              <a:avLst/>
            </a:prstGeom>
            <a:noFill/>
            <a:ln w="9525">
              <a:noFill/>
              <a:miter lim="800000"/>
              <a:headEnd/>
              <a:tailEnd/>
            </a:ln>
          </p:spPr>
          <p:txBody>
            <a:bodyPr>
              <a:prstTxWarp prst="textNoShape">
                <a:avLst/>
              </a:prstTxWarp>
              <a:spAutoFit/>
            </a:bodyPr>
            <a:lstStyle/>
            <a:p>
              <a:r>
                <a:rPr lang="en-US" sz="1800" b="0"/>
                <a:t>Frequency distributions of </a:t>
              </a:r>
              <a:r>
                <a:rPr lang="en-US" sz="1800" b="0" i="1"/>
                <a:t>d</a:t>
              </a:r>
              <a:r>
                <a:rPr lang="en-US" sz="1800" b="0" i="1" baseline="-30000"/>
                <a:t>S</a:t>
              </a:r>
              <a:r>
                <a:rPr lang="en-US" sz="1800" b="0"/>
                <a:t> in human and mouse between the members of two-member gene families located on the same and different chromosomes</a:t>
              </a:r>
            </a:p>
            <a:p>
              <a:pPr eaLnBrk="0" hangingPunct="0"/>
              <a:endParaRPr lang="en-US" sz="1800" b="0"/>
            </a:p>
          </p:txBody>
        </p:sp>
      </p:grpSp>
      <p:sp>
        <p:nvSpPr>
          <p:cNvPr id="11271" name="Rectangle 7"/>
          <p:cNvSpPr>
            <a:spLocks noChangeArrowheads="1"/>
          </p:cNvSpPr>
          <p:nvPr/>
        </p:nvSpPr>
        <p:spPr bwMode="auto">
          <a:xfrm>
            <a:off x="228600" y="4114800"/>
            <a:ext cx="3048000" cy="3389313"/>
          </a:xfrm>
          <a:prstGeom prst="rect">
            <a:avLst/>
          </a:prstGeom>
          <a:noFill/>
          <a:ln w="9525">
            <a:noFill/>
            <a:miter lim="800000"/>
            <a:headEnd/>
            <a:tailEnd/>
          </a:ln>
        </p:spPr>
        <p:txBody>
          <a:bodyPr>
            <a:prstTxWarp prst="textNoShape">
              <a:avLst/>
            </a:prstTxWarp>
            <a:spAutoFit/>
          </a:bodyPr>
          <a:lstStyle/>
          <a:p>
            <a:pPr>
              <a:spcBef>
                <a:spcPct val="50000"/>
              </a:spcBef>
            </a:pPr>
            <a:r>
              <a:rPr lang="en-US" sz="1800" b="0">
                <a:latin typeface="AdvP640E" charset="0"/>
              </a:rPr>
              <a:t>From: Robert Friedman and Austin L. Hughes: </a:t>
            </a:r>
            <a:r>
              <a:rPr lang="en-US" sz="1800" b="0">
                <a:latin typeface="AdvPS_TIB" charset="0"/>
              </a:rPr>
              <a:t> </a:t>
            </a:r>
            <a:r>
              <a:rPr lang="en-US" sz="1800" b="0" i="1">
                <a:latin typeface="AdvPS_TIB" charset="0"/>
              </a:rPr>
              <a:t>Two Patterns of Genome Organization in Mammals: the Chromosomal Distribution of Duplicate Genes in Human and Mouse.</a:t>
            </a:r>
            <a:r>
              <a:rPr lang="en-US" sz="1800" b="0">
                <a:latin typeface="AdvPS_TIB" charset="0"/>
              </a:rPr>
              <a:t> </a:t>
            </a:r>
            <a:r>
              <a:rPr lang="en-US" sz="1800" b="0">
                <a:latin typeface="AdvP640E" charset="0"/>
              </a:rPr>
              <a:t>Mol. Biol. Evol. </a:t>
            </a:r>
            <a:r>
              <a:rPr lang="en-US" sz="1800" b="0">
                <a:latin typeface="AdvP641C" charset="0"/>
              </a:rPr>
              <a:t>21(6):1008–1013. 2004</a:t>
            </a:r>
            <a:endParaRPr lang="en-US" sz="1800" b="0">
              <a:latin typeface="AdvP640E" charset="0"/>
            </a:endParaRPr>
          </a:p>
          <a:p>
            <a:pPr>
              <a:spcBef>
                <a:spcPct val="50000"/>
              </a:spcBef>
            </a:pPr>
            <a:endParaRPr lang="en-US" sz="1800" b="0">
              <a:latin typeface="AdvPS_TIB" charset="0"/>
            </a:endParaRPr>
          </a:p>
          <a:p>
            <a:pPr>
              <a:spcBef>
                <a:spcPct val="50000"/>
              </a:spcBef>
            </a:pPr>
            <a:endParaRPr lang="en-US" sz="1800" b="0">
              <a:latin typeface="AdvP640E"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0-#ppt_w/2"/>
                                          </p:val>
                                        </p:tav>
                                        <p:tav tm="100000">
                                          <p:val>
                                            <p:strVal val="#ppt_x"/>
                                          </p:val>
                                        </p:tav>
                                      </p:tavLst>
                                    </p:anim>
                                    <p:anim calcmode="lin" valueType="num">
                                      <p:cBhvr additive="base">
                                        <p:cTn id="8" dur="500" fill="hold"/>
                                        <p:tgtEl>
                                          <p:spTgt spid="112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Lst>
  </p:timing>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3626</TotalTime>
  <Words>3844</Words>
  <Application>Microsoft Macintosh PowerPoint</Application>
  <PresentationFormat>On-screen Show (4:3)</PresentationFormat>
  <Paragraphs>287</Paragraphs>
  <Slides>36</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Default Design</vt:lpstr>
      <vt:lpstr>Photo Editor Photo</vt:lpstr>
      <vt:lpstr>MCB 5472</vt:lpstr>
      <vt:lpstr>Student Projects </vt:lpstr>
      <vt:lpstr>Example: Evolution of a gene family</vt:lpstr>
      <vt:lpstr>Example: Can one detect a distinct second divergence peak in the divergence of putatively chimeric genomes? </vt:lpstr>
      <vt:lpstr>Example: Chimera? continued</vt:lpstr>
      <vt:lpstr>PowerPoint Presentation</vt:lpstr>
      <vt:lpstr>PowerPoint Presentation</vt:lpstr>
      <vt:lpstr>PowerPoint Presentation</vt:lpstr>
      <vt:lpstr>Example: Gene versus Genome Duplications </vt:lpstr>
      <vt:lpstr>The Phylogenetic position of Thermotoga maritima</vt:lpstr>
      <vt:lpstr>Chimera Example, continued  </vt:lpstr>
      <vt:lpstr>Background for group selection Example: Selection acts on </vt:lpstr>
      <vt:lpstr>Examples for “group selection” in microbes: (a) Agrobacteria</vt:lpstr>
      <vt:lpstr>Examples for “group selection” in microbes (b):  Metal resistance genes in microbial communities inside rocks in the dry valleys of Antarctica</vt:lpstr>
      <vt:lpstr>Examples for “group selection” in microbes ( c): Gene Transfer Agents (GTA) in alpha proteobacteria</vt:lpstr>
      <vt:lpstr>Are the genes involved in gene transfer under purifying selection</vt:lpstr>
      <vt:lpstr>PowerPoint Presentation</vt:lpstr>
      <vt:lpstr>PowerPoint Presentation</vt:lpstr>
      <vt:lpstr>PowerPoint Presentation</vt:lpstr>
      <vt:lpstr>PowerPoint Presentation</vt:lpstr>
      <vt:lpstr>PowerPoint Presentation</vt:lpstr>
      <vt:lpstr>other ideas: </vt:lpstr>
      <vt:lpstr>UNIX</vt:lpstr>
      <vt:lpstr>Unix - command line interface</vt:lpstr>
      <vt:lpstr> writing Perl scripts</vt:lpstr>
      <vt:lpstr>characters at the end of lines</vt:lpstr>
      <vt:lpstr>vi </vt:lpstr>
      <vt:lpstr>customizing vi </vt:lpstr>
      <vt:lpstr>PERL conventions and rules</vt:lpstr>
      <vt:lpstr>Scalar variable are placeholders that can be assigned a scalar value (either number or string).  Scalar variables begin with $</vt:lpstr>
      <vt:lpstr>Numbers can be manipulated  using the typical symbols:</vt:lpstr>
      <vt:lpstr>Special characters:</vt:lpstr>
      <vt:lpstr>Double quoted strings are interpolated by the Perl interpreter:</vt:lpstr>
      <vt:lpstr>Variable interpolation - single quoted strings are not interpolated:</vt:lpstr>
      <vt:lpstr>Assignments for next week:   </vt:lpstr>
      <vt:lpstr>Assignment for next Monday</vt:lpstr>
    </vt:vector>
  </TitlesOfParts>
  <Manager/>
  <Company> UConn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MCB 5472</dc:title>
  <dc:subject/>
  <dc:creator>J Peter Gogarten</dc:creator>
  <cp:keywords/>
  <dc:description/>
  <cp:lastModifiedBy>J. Peter Gogarten</cp:lastModifiedBy>
  <cp:revision>53</cp:revision>
  <cp:lastPrinted>2008-01-23T15:30:43Z</cp:lastPrinted>
  <dcterms:created xsi:type="dcterms:W3CDTF">2010-01-24T23:24:25Z</dcterms:created>
  <dcterms:modified xsi:type="dcterms:W3CDTF">2012-01-18T00:13:12Z</dcterms:modified>
  <cp:category/>
</cp:coreProperties>
</file>